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42.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43.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charts/chart1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13.xml" ContentType="application/vnd.openxmlformats-officedocument.drawingml.chart+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5" r:id="rId2"/>
    <p:sldMasterId id="2147483680" r:id="rId3"/>
    <p:sldMasterId id="2147483713" r:id="rId4"/>
  </p:sldMasterIdLst>
  <p:notesMasterIdLst>
    <p:notesMasterId r:id="rId125"/>
  </p:notesMasterIdLst>
  <p:handoutMasterIdLst>
    <p:handoutMasterId r:id="rId126"/>
  </p:handoutMasterIdLst>
  <p:sldIdLst>
    <p:sldId id="267" r:id="rId5"/>
    <p:sldId id="346" r:id="rId6"/>
    <p:sldId id="347" r:id="rId7"/>
    <p:sldId id="432" r:id="rId8"/>
    <p:sldId id="433" r:id="rId9"/>
    <p:sldId id="434" r:id="rId10"/>
    <p:sldId id="804" r:id="rId11"/>
    <p:sldId id="435" r:id="rId12"/>
    <p:sldId id="1816" r:id="rId13"/>
    <p:sldId id="1817" r:id="rId14"/>
    <p:sldId id="1324" r:id="rId15"/>
    <p:sldId id="439" r:id="rId16"/>
    <p:sldId id="1325" r:id="rId17"/>
    <p:sldId id="441" r:id="rId18"/>
    <p:sldId id="1458" r:id="rId19"/>
    <p:sldId id="442" r:id="rId20"/>
    <p:sldId id="443" r:id="rId21"/>
    <p:sldId id="1450" r:id="rId22"/>
    <p:sldId id="1451" r:id="rId23"/>
    <p:sldId id="1453" r:id="rId24"/>
    <p:sldId id="1463" r:id="rId25"/>
    <p:sldId id="1326" r:id="rId26"/>
    <p:sldId id="1327" r:id="rId27"/>
    <p:sldId id="1454" r:id="rId28"/>
    <p:sldId id="1455" r:id="rId29"/>
    <p:sldId id="1456" r:id="rId30"/>
    <p:sldId id="444" r:id="rId31"/>
    <p:sldId id="637" r:id="rId32"/>
    <p:sldId id="1328" r:id="rId33"/>
    <p:sldId id="445" r:id="rId34"/>
    <p:sldId id="446" r:id="rId35"/>
    <p:sldId id="447" r:id="rId36"/>
    <p:sldId id="448" r:id="rId37"/>
    <p:sldId id="449" r:id="rId38"/>
    <p:sldId id="1558" r:id="rId39"/>
    <p:sldId id="1559" r:id="rId40"/>
    <p:sldId id="1560" r:id="rId41"/>
    <p:sldId id="1329" r:id="rId42"/>
    <p:sldId id="1330" r:id="rId43"/>
    <p:sldId id="1331" r:id="rId44"/>
    <p:sldId id="1459" r:id="rId45"/>
    <p:sldId id="1333" r:id="rId46"/>
    <p:sldId id="1334" r:id="rId47"/>
    <p:sldId id="1335" r:id="rId48"/>
    <p:sldId id="1466" r:id="rId49"/>
    <p:sldId id="1336" r:id="rId50"/>
    <p:sldId id="1337" r:id="rId51"/>
    <p:sldId id="631" r:id="rId52"/>
    <p:sldId id="632" r:id="rId53"/>
    <p:sldId id="633" r:id="rId54"/>
    <p:sldId id="634" r:id="rId55"/>
    <p:sldId id="1340" r:id="rId56"/>
    <p:sldId id="1341" r:id="rId57"/>
    <p:sldId id="1439" r:id="rId58"/>
    <p:sldId id="1517" r:id="rId59"/>
    <p:sldId id="1342" r:id="rId60"/>
    <p:sldId id="460" r:id="rId61"/>
    <p:sldId id="1343" r:id="rId62"/>
    <p:sldId id="461" r:id="rId63"/>
    <p:sldId id="1412" r:id="rId64"/>
    <p:sldId id="1413" r:id="rId65"/>
    <p:sldId id="1818" r:id="rId66"/>
    <p:sldId id="1414" r:id="rId67"/>
    <p:sldId id="1460" r:id="rId68"/>
    <p:sldId id="1820" r:id="rId69"/>
    <p:sldId id="1440" r:id="rId70"/>
    <p:sldId id="1819" r:id="rId71"/>
    <p:sldId id="1441" r:id="rId72"/>
    <p:sldId id="1821" r:id="rId73"/>
    <p:sldId id="1477" r:id="rId74"/>
    <p:sldId id="1823" r:id="rId75"/>
    <p:sldId id="1822" r:id="rId76"/>
    <p:sldId id="1518" r:id="rId77"/>
    <p:sldId id="1418" r:id="rId78"/>
    <p:sldId id="1416" r:id="rId79"/>
    <p:sldId id="1417" r:id="rId80"/>
    <p:sldId id="1419" r:id="rId81"/>
    <p:sldId id="1346" r:id="rId82"/>
    <p:sldId id="1824" r:id="rId83"/>
    <p:sldId id="478" r:id="rId84"/>
    <p:sldId id="479" r:id="rId85"/>
    <p:sldId id="480" r:id="rId86"/>
    <p:sldId id="481" r:id="rId87"/>
    <p:sldId id="482" r:id="rId88"/>
    <p:sldId id="483" r:id="rId89"/>
    <p:sldId id="484" r:id="rId90"/>
    <p:sldId id="485" r:id="rId91"/>
    <p:sldId id="486" r:id="rId92"/>
    <p:sldId id="1567" r:id="rId93"/>
    <p:sldId id="487" r:id="rId94"/>
    <p:sldId id="488" r:id="rId95"/>
    <p:sldId id="489" r:id="rId96"/>
    <p:sldId id="1359" r:id="rId97"/>
    <p:sldId id="1461" r:id="rId98"/>
    <p:sldId id="1561" r:id="rId99"/>
    <p:sldId id="1562" r:id="rId100"/>
    <p:sldId id="1566" r:id="rId101"/>
    <p:sldId id="1564" r:id="rId102"/>
    <p:sldId id="1565" r:id="rId103"/>
    <p:sldId id="1563" r:id="rId104"/>
    <p:sldId id="1797" r:id="rId105"/>
    <p:sldId id="1361" r:id="rId106"/>
    <p:sldId id="639" r:id="rId107"/>
    <p:sldId id="1437" r:id="rId108"/>
    <p:sldId id="1449" r:id="rId109"/>
    <p:sldId id="1408" r:id="rId110"/>
    <p:sldId id="1411" r:id="rId111"/>
    <p:sldId id="1364" r:id="rId112"/>
    <p:sldId id="1420" r:id="rId113"/>
    <p:sldId id="1365" r:id="rId114"/>
    <p:sldId id="1421" r:id="rId115"/>
    <p:sldId id="1794" r:id="rId116"/>
    <p:sldId id="1795" r:id="rId117"/>
    <p:sldId id="1796" r:id="rId118"/>
    <p:sldId id="492" r:id="rId119"/>
    <p:sldId id="493" r:id="rId120"/>
    <p:sldId id="1374" r:id="rId121"/>
    <p:sldId id="1448" r:id="rId122"/>
    <p:sldId id="1792" r:id="rId123"/>
    <p:sldId id="1793" r:id="rId124"/>
  </p:sldIdLst>
  <p:sldSz cx="9144000" cy="6858000" type="screen4x3"/>
  <p:notesSz cx="6794500" cy="9906000"/>
  <p:defaultTextStyle>
    <a:defPPr>
      <a:defRPr lang="da-DK"/>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40" userDrawn="1">
          <p15:clr>
            <a:srgbClr val="A4A3A4"/>
          </p15:clr>
        </p15:guide>
        <p15:guide id="2" pos="1020" userDrawn="1">
          <p15:clr>
            <a:srgbClr val="A4A3A4"/>
          </p15:clr>
        </p15:guide>
        <p15:guide id="4" orient="horz" pos="2682" userDrawn="1">
          <p15:clr>
            <a:srgbClr val="A4A3A4"/>
          </p15:clr>
        </p15:guide>
        <p15:guide id="5" orient="horz" pos="1820" userDrawn="1">
          <p15:clr>
            <a:srgbClr val="A4A3A4"/>
          </p15:clr>
        </p15:guide>
        <p15:guide id="6" orient="horz" pos="3702" userDrawn="1">
          <p15:clr>
            <a:srgbClr val="A4A3A4"/>
          </p15:clr>
        </p15:guide>
        <p15:guide id="7" pos="1429" userDrawn="1">
          <p15:clr>
            <a:srgbClr val="A4A3A4"/>
          </p15:clr>
        </p15:guide>
        <p15:guide id="8" pos="1791" userDrawn="1">
          <p15:clr>
            <a:srgbClr val="A4A3A4"/>
          </p15:clr>
        </p15:guide>
        <p15:guide id="9" pos="2381" userDrawn="1">
          <p15:clr>
            <a:srgbClr val="A4A3A4"/>
          </p15:clr>
        </p15:guide>
        <p15:guide id="10" pos="2812" userDrawn="1">
          <p15:clr>
            <a:srgbClr val="A4A3A4"/>
          </p15:clr>
        </p15:guide>
        <p15:guide id="11" pos="3266" userDrawn="1">
          <p15:clr>
            <a:srgbClr val="A4A3A4"/>
          </p15:clr>
        </p15:guide>
        <p15:guide id="12" pos="3742" userDrawn="1">
          <p15:clr>
            <a:srgbClr val="A4A3A4"/>
          </p15:clr>
        </p15:guide>
        <p15:guide id="13" pos="4150" userDrawn="1">
          <p15:clr>
            <a:srgbClr val="A4A3A4"/>
          </p15:clr>
        </p15:guide>
        <p15:guide id="14" pos="4604" userDrawn="1">
          <p15:clr>
            <a:srgbClr val="A4A3A4"/>
          </p15:clr>
        </p15:guide>
        <p15:guide id="15" pos="544" userDrawn="1">
          <p15:clr>
            <a:srgbClr val="A4A3A4"/>
          </p15:clr>
        </p15:guide>
        <p15:guide id="16" orient="horz" pos="777" userDrawn="1">
          <p15:clr>
            <a:srgbClr val="A4A3A4"/>
          </p15:clr>
        </p15:guide>
        <p15:guide id="17" orient="horz" pos="2795" userDrawn="1">
          <p15:clr>
            <a:srgbClr val="A4A3A4"/>
          </p15:clr>
        </p15:guide>
        <p15:guide id="18" orient="horz" pos="2432" userDrawn="1">
          <p15:clr>
            <a:srgbClr val="A4A3A4"/>
          </p15:clr>
        </p15:guide>
        <p15:guide id="20" orient="horz" pos="1071" userDrawn="1">
          <p15:clr>
            <a:srgbClr val="A4A3A4"/>
          </p15:clr>
        </p15:guide>
        <p15:guide id="21" orient="horz" pos="3067" userDrawn="1">
          <p15:clr>
            <a:srgbClr val="A4A3A4"/>
          </p15:clr>
        </p15:guide>
        <p15:guide id="24" orient="horz" pos="45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428" clrIdx="6"/>
  <p:cmAuthor id="1" name="Brennan Bailey" initials="BB" lastIdx="113" clrIdx="0">
    <p:extLst>
      <p:ext uri="{19B8F6BF-5375-455C-9EA6-DF929625EA0E}">
        <p15:presenceInfo xmlns:p15="http://schemas.microsoft.com/office/powerpoint/2012/main" userId="S-1-5-21-2966225361-138234017-456264970-4659" providerId="AD"/>
      </p:ext>
    </p:extLst>
  </p:cmAuthor>
  <p:cmAuthor id="2" name="Miriam Walter medcept" initials="MWm" lastIdx="9" clrIdx="1">
    <p:extLst>
      <p:ext uri="{19B8F6BF-5375-455C-9EA6-DF929625EA0E}">
        <p15:presenceInfo xmlns:p15="http://schemas.microsoft.com/office/powerpoint/2012/main" userId="S-1-5-21-1591637365-1290709344-3578608042-1625" providerId="AD"/>
      </p:ext>
    </p:extLst>
  </p:cmAuthor>
  <p:cmAuthor id="3" name="Liz Stutz medcept" initials="LSm" lastIdx="5" clrIdx="2">
    <p:extLst>
      <p:ext uri="{19B8F6BF-5375-455C-9EA6-DF929625EA0E}">
        <p15:presenceInfo xmlns:p15="http://schemas.microsoft.com/office/powerpoint/2012/main" userId="S-1-5-21-1591637365-1290709344-3578608042-1198" providerId="AD"/>
      </p:ext>
    </p:extLst>
  </p:cmAuthor>
  <p:cmAuthor id="4" name="Mia Brodersen medcept" initials="MBm" lastIdx="27" clrIdx="3">
    <p:extLst>
      <p:ext uri="{19B8F6BF-5375-455C-9EA6-DF929625EA0E}">
        <p15:presenceInfo xmlns:p15="http://schemas.microsoft.com/office/powerpoint/2012/main" userId="S-1-5-21-1591637365-1290709344-3578608042-1629" providerId="AD"/>
      </p:ext>
    </p:extLst>
  </p:cmAuthor>
  <p:cmAuthor id="5" name="Alan Corcoran" initials="AC" lastIdx="13" clrIdx="4">
    <p:extLst>
      <p:ext uri="{19B8F6BF-5375-455C-9EA6-DF929625EA0E}">
        <p15:presenceInfo xmlns:p15="http://schemas.microsoft.com/office/powerpoint/2012/main" userId="S-1-5-21-2966225361-138234017-456264970-4730" providerId="AD"/>
      </p:ext>
    </p:extLst>
  </p:cmAuthor>
  <p:cmAuthor id="6" name="Sonja Mariotti Nesurini medcept" initials="SMNm" lastIdx="1" clrIdx="5">
    <p:extLst>
      <p:ext uri="{19B8F6BF-5375-455C-9EA6-DF929625EA0E}">
        <p15:presenceInfo xmlns:p15="http://schemas.microsoft.com/office/powerpoint/2012/main" userId="S-1-5-21-1591637365-1290709344-3578608042-11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E49C"/>
    <a:srgbClr val="FEE79E"/>
    <a:srgbClr val="9C3AB0"/>
    <a:srgbClr val="4CEDFE"/>
    <a:srgbClr val="84BD00"/>
    <a:srgbClr val="007CC2"/>
    <a:srgbClr val="FCC30C"/>
    <a:srgbClr val="E3E2E3"/>
    <a:srgbClr val="DC8633"/>
    <a:srgbClr val="002C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3" autoAdjust="0"/>
    <p:restoredTop sz="93373" autoAdjust="0"/>
  </p:normalViewPr>
  <p:slideViewPr>
    <p:cSldViewPr snapToGrid="0">
      <p:cViewPr varScale="1">
        <p:scale>
          <a:sx n="60" d="100"/>
          <a:sy n="60" d="100"/>
        </p:scale>
        <p:origin x="1602" y="72"/>
      </p:cViewPr>
      <p:guideLst>
        <p:guide orient="horz" pos="2840"/>
        <p:guide pos="1020"/>
        <p:guide orient="horz" pos="2682"/>
        <p:guide orient="horz" pos="1820"/>
        <p:guide orient="horz" pos="3702"/>
        <p:guide pos="1429"/>
        <p:guide pos="1791"/>
        <p:guide pos="2381"/>
        <p:guide pos="2812"/>
        <p:guide pos="3266"/>
        <p:guide pos="3742"/>
        <p:guide pos="4150"/>
        <p:guide pos="4604"/>
        <p:guide pos="544"/>
        <p:guide orient="horz" pos="777"/>
        <p:guide orient="horz" pos="2795"/>
        <p:guide orient="horz" pos="2432"/>
        <p:guide orient="horz" pos="1071"/>
        <p:guide orient="horz" pos="3067"/>
        <p:guide orient="horz" pos="459"/>
      </p:guideLst>
    </p:cSldViewPr>
  </p:slideViewPr>
  <p:outlineViewPr>
    <p:cViewPr>
      <p:scale>
        <a:sx n="33" d="100"/>
        <a:sy n="33" d="100"/>
      </p:scale>
      <p:origin x="0" y="-64806"/>
    </p:cViewPr>
  </p:outlineViewPr>
  <p:notesTextViewPr>
    <p:cViewPr>
      <p:scale>
        <a:sx n="3" d="2"/>
        <a:sy n="3" d="2"/>
      </p:scale>
      <p:origin x="0" y="0"/>
    </p:cViewPr>
  </p:notesTextViewPr>
  <p:sorterViewPr>
    <p:cViewPr varScale="1">
      <p:scale>
        <a:sx n="1" d="1"/>
        <a:sy n="1" d="1"/>
      </p:scale>
      <p:origin x="0" y="0"/>
    </p:cViewPr>
  </p:sorterViewPr>
  <p:notesViewPr>
    <p:cSldViewPr snapToGrid="0">
      <p:cViewPr varScale="1">
        <p:scale>
          <a:sx n="76" d="100"/>
          <a:sy n="76" d="100"/>
        </p:scale>
        <p:origin x="3306" y="11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slide" Target="slides/slide108.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presProps" Target="presProp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openxmlformats.org/officeDocument/2006/relationships/slide" Target="slides/slide109.xml"/><Relationship Id="rId118" Type="http://schemas.openxmlformats.org/officeDocument/2006/relationships/slide" Target="slides/slide114.xml"/><Relationship Id="rId12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slide" Target="slides/slide104.xml"/><Relationship Id="rId116" Type="http://schemas.openxmlformats.org/officeDocument/2006/relationships/slide" Target="slides/slide112.xml"/><Relationship Id="rId124" Type="http://schemas.openxmlformats.org/officeDocument/2006/relationships/slide" Target="slides/slide120.xml"/><Relationship Id="rId12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slide" Target="slides/slide10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slide" Target="slides/slide110.xml"/><Relationship Id="rId119" Type="http://schemas.openxmlformats.org/officeDocument/2006/relationships/slide" Target="slides/slide115.xml"/><Relationship Id="rId127" Type="http://schemas.openxmlformats.org/officeDocument/2006/relationships/commentAuthors" Target="commentAuthor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30" Type="http://schemas.openxmlformats.org/officeDocument/2006/relationships/theme" Target="theme/theme1.xml"/><Relationship Id="rId4" Type="http://schemas.openxmlformats.org/officeDocument/2006/relationships/slideMaster" Target="slideMasters/slideMaster3.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1.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xml"/><Relationship Id="rId1" Type="http://schemas.microsoft.com/office/2011/relationships/chartStyle" Target="style1.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High Risk</a:t>
            </a:r>
          </a:p>
        </c:rich>
      </c:tx>
      <c:layout>
        <c:manualLayout>
          <c:xMode val="edge"/>
          <c:yMode val="edge"/>
          <c:x val="0.4291678683564692"/>
          <c:y val="0.1695583596214511"/>
        </c:manualLayout>
      </c:layout>
      <c:overlay val="0"/>
    </c:title>
    <c:autoTitleDeleted val="0"/>
    <c:plotArea>
      <c:layout>
        <c:manualLayout>
          <c:layoutTarget val="inner"/>
          <c:xMode val="edge"/>
          <c:yMode val="edge"/>
          <c:x val="0.20575400820232648"/>
          <c:y val="0.26319146029459251"/>
          <c:w val="0.71025921129243774"/>
          <c:h val="0.54566742840110283"/>
        </c:manualLayout>
      </c:layout>
      <c:barChart>
        <c:barDir val="col"/>
        <c:grouping val="clustered"/>
        <c:varyColors val="0"/>
        <c:ser>
          <c:idx val="0"/>
          <c:order val="0"/>
          <c:tx>
            <c:strRef>
              <c:f>Sheet1!$B$1</c:f>
              <c:strCache>
                <c:ptCount val="1"/>
                <c:pt idx="0">
                  <c:v>Series 1</c:v>
                </c:pt>
              </c:strCache>
            </c:strRef>
          </c:tx>
          <c:invertIfNegative val="0"/>
          <c:cat>
            <c:numRef>
              <c:f>Sheet1!$A$2:$A$6</c:f>
              <c:numCache>
                <c:formatCode>General</c:formatCode>
                <c:ptCount val="5"/>
                <c:pt idx="0">
                  <c:v>0</c:v>
                </c:pt>
                <c:pt idx="1">
                  <c:v>6</c:v>
                </c:pt>
                <c:pt idx="2">
                  <c:v>12</c:v>
                </c:pt>
                <c:pt idx="3">
                  <c:v>18</c:v>
                </c:pt>
                <c:pt idx="4">
                  <c:v>24</c:v>
                </c:pt>
              </c:numCache>
            </c:numRef>
          </c:cat>
          <c:val>
            <c:numRef>
              <c:f>Sheet1!$B$2:$B$6</c:f>
              <c:numCache>
                <c:formatCode>0.0</c:formatCode>
                <c:ptCount val="5"/>
                <c:pt idx="0">
                  <c:v>0</c:v>
                </c:pt>
                <c:pt idx="1">
                  <c:v>0</c:v>
                </c:pt>
                <c:pt idx="2">
                  <c:v>0</c:v>
                </c:pt>
                <c:pt idx="3">
                  <c:v>0</c:v>
                </c:pt>
              </c:numCache>
            </c:numRef>
          </c:val>
          <c:extLst>
            <c:ext xmlns:c16="http://schemas.microsoft.com/office/drawing/2014/chart" uri="{C3380CC4-5D6E-409C-BE32-E72D297353CC}">
              <c16:uniqueId val="{00000000-2B53-422D-AC22-E36CCD8E81C6}"/>
            </c:ext>
          </c:extLst>
        </c:ser>
        <c:dLbls>
          <c:showLegendKey val="0"/>
          <c:showVal val="0"/>
          <c:showCatName val="0"/>
          <c:showSerName val="0"/>
          <c:showPercent val="0"/>
          <c:showBubbleSize val="0"/>
        </c:dLbls>
        <c:gapWidth val="150"/>
        <c:axId val="1326167712"/>
        <c:axId val="1326176728"/>
      </c:barChart>
      <c:catAx>
        <c:axId val="1326167712"/>
        <c:scaling>
          <c:orientation val="minMax"/>
        </c:scaling>
        <c:delete val="0"/>
        <c:axPos val="b"/>
        <c:title>
          <c:tx>
            <c:rich>
              <a:bodyPr/>
              <a:lstStyle/>
              <a:p>
                <a:pPr>
                  <a:defRPr sz="1200"/>
                </a:pPr>
                <a:r>
                  <a:rPr lang="en-US" sz="1200" dirty="0"/>
                  <a:t>Months Since </a:t>
                </a:r>
                <a:r>
                  <a:rPr lang="en-US" sz="1200" dirty="0" err="1"/>
                  <a:t>Randomisation</a:t>
                </a:r>
                <a:endParaRPr lang="en-US" sz="1200" dirty="0"/>
              </a:p>
            </c:rich>
          </c:tx>
          <c:overlay val="0"/>
        </c:title>
        <c:numFmt formatCode="General" sourceLinked="1"/>
        <c:majorTickMark val="out"/>
        <c:minorTickMark val="none"/>
        <c:tickLblPos val="nextTo"/>
        <c:txPr>
          <a:bodyPr/>
          <a:lstStyle/>
          <a:p>
            <a:pPr>
              <a:defRPr sz="1100" b="0"/>
            </a:pPr>
            <a:endParaRPr lang="de-DE"/>
          </a:p>
        </c:txPr>
        <c:crossAx val="1326176728"/>
        <c:crosses val="autoZero"/>
        <c:auto val="1"/>
        <c:lblAlgn val="ctr"/>
        <c:lblOffset val="100"/>
        <c:noMultiLvlLbl val="0"/>
      </c:catAx>
      <c:valAx>
        <c:axId val="1326176728"/>
        <c:scaling>
          <c:orientation val="minMax"/>
          <c:max val="1"/>
          <c:min val="0"/>
        </c:scaling>
        <c:delete val="0"/>
        <c:axPos val="l"/>
        <c:title>
          <c:tx>
            <c:rich>
              <a:bodyPr rot="-5400000" vert="horz"/>
              <a:lstStyle/>
              <a:p>
                <a:pPr>
                  <a:defRPr sz="1200"/>
                </a:pPr>
                <a:r>
                  <a:rPr lang="en-US" sz="1200" dirty="0"/>
                  <a:t>Proportion Surviving</a:t>
                </a:r>
                <a:br>
                  <a:rPr lang="en-US" sz="1200" dirty="0"/>
                </a:br>
                <a:r>
                  <a:rPr lang="en-US" sz="1200" dirty="0"/>
                  <a:t>Without</a:t>
                </a:r>
                <a:r>
                  <a:rPr lang="en-US" sz="1200" baseline="0" dirty="0"/>
                  <a:t> Progression</a:t>
                </a:r>
                <a:endParaRPr lang="en-US" sz="1200" dirty="0"/>
              </a:p>
            </c:rich>
          </c:tx>
          <c:layout>
            <c:manualLayout>
              <c:xMode val="edge"/>
              <c:yMode val="edge"/>
              <c:x val="1.2138880877623538E-2"/>
              <c:y val="0.2829075486226682"/>
            </c:manualLayout>
          </c:layout>
          <c:overlay val="0"/>
        </c:title>
        <c:numFmt formatCode="0.0" sourceLinked="1"/>
        <c:majorTickMark val="out"/>
        <c:minorTickMark val="none"/>
        <c:tickLblPos val="nextTo"/>
        <c:txPr>
          <a:bodyPr/>
          <a:lstStyle/>
          <a:p>
            <a:pPr>
              <a:defRPr sz="1200" b="0"/>
            </a:pPr>
            <a:endParaRPr lang="de-DE"/>
          </a:p>
        </c:txPr>
        <c:crossAx val="1326167712"/>
        <c:crosses val="autoZero"/>
        <c:crossBetween val="midCat"/>
        <c:majorUnit val="0.2"/>
      </c:valAx>
    </c:plotArea>
    <c:plotVisOnly val="1"/>
    <c:dispBlanksAs val="gap"/>
    <c:showDLblsOverMax val="0"/>
  </c:chart>
  <c:txPr>
    <a:bodyPr/>
    <a:lstStyle/>
    <a:p>
      <a:pPr>
        <a:defRPr sz="1800"/>
      </a:pPr>
      <a:endParaRPr lang="de-D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No</a:t>
            </a:r>
            <a:r>
              <a:rPr lang="en-US" sz="1600" baseline="0" dirty="0"/>
              <a:t> Prior Lenalidomide</a:t>
            </a:r>
            <a:endParaRPr lang="en-US" sz="1600" dirty="0"/>
          </a:p>
        </c:rich>
      </c:tx>
      <c:layout>
        <c:manualLayout>
          <c:xMode val="edge"/>
          <c:yMode val="edge"/>
          <c:x val="0.31110751359950084"/>
          <c:y val="7.7549947423764462E-2"/>
        </c:manualLayout>
      </c:layout>
      <c:overlay val="0"/>
    </c:title>
    <c:autoTitleDeleted val="0"/>
    <c:plotArea>
      <c:layout>
        <c:manualLayout>
          <c:layoutTarget val="inner"/>
          <c:xMode val="edge"/>
          <c:yMode val="edge"/>
          <c:x val="0.20575400820232648"/>
          <c:y val="0.26319146029459251"/>
          <c:w val="0.71025921129243774"/>
          <c:h val="0.54566742840110283"/>
        </c:manualLayout>
      </c:layout>
      <c:barChart>
        <c:barDir val="col"/>
        <c:grouping val="clustered"/>
        <c:varyColors val="0"/>
        <c:ser>
          <c:idx val="0"/>
          <c:order val="0"/>
          <c:tx>
            <c:strRef>
              <c:f>Sheet1!$B$1</c:f>
              <c:strCache>
                <c:ptCount val="1"/>
                <c:pt idx="0">
                  <c:v>Series 1</c:v>
                </c:pt>
              </c:strCache>
            </c:strRef>
          </c:tx>
          <c:invertIfNegative val="0"/>
          <c:cat>
            <c:numRef>
              <c:f>Sheet1!$A$2:$A$7</c:f>
              <c:numCache>
                <c:formatCode>General</c:formatCode>
                <c:ptCount val="6"/>
                <c:pt idx="0">
                  <c:v>0</c:v>
                </c:pt>
                <c:pt idx="1">
                  <c:v>6</c:v>
                </c:pt>
                <c:pt idx="2">
                  <c:v>12</c:v>
                </c:pt>
                <c:pt idx="3">
                  <c:v>18</c:v>
                </c:pt>
                <c:pt idx="4">
                  <c:v>24</c:v>
                </c:pt>
                <c:pt idx="5">
                  <c:v>30</c:v>
                </c:pt>
              </c:numCache>
            </c:numRef>
          </c:cat>
          <c:val>
            <c:numRef>
              <c:f>Sheet1!$B$2:$B$7</c:f>
              <c:numCache>
                <c:formatCode>0.0</c:formatCode>
                <c:ptCount val="6"/>
                <c:pt idx="0">
                  <c:v>0</c:v>
                </c:pt>
                <c:pt idx="1">
                  <c:v>0</c:v>
                </c:pt>
                <c:pt idx="2">
                  <c:v>0</c:v>
                </c:pt>
                <c:pt idx="3">
                  <c:v>0</c:v>
                </c:pt>
              </c:numCache>
            </c:numRef>
          </c:val>
          <c:extLst>
            <c:ext xmlns:c16="http://schemas.microsoft.com/office/drawing/2014/chart" uri="{C3380CC4-5D6E-409C-BE32-E72D297353CC}">
              <c16:uniqueId val="{00000000-80BE-4516-8F28-BB760DCDAFF9}"/>
            </c:ext>
          </c:extLst>
        </c:ser>
        <c:dLbls>
          <c:showLegendKey val="0"/>
          <c:showVal val="0"/>
          <c:showCatName val="0"/>
          <c:showSerName val="0"/>
          <c:showPercent val="0"/>
          <c:showBubbleSize val="0"/>
        </c:dLbls>
        <c:gapWidth val="150"/>
        <c:axId val="1326191232"/>
        <c:axId val="1326188880"/>
      </c:barChart>
      <c:catAx>
        <c:axId val="1326191232"/>
        <c:scaling>
          <c:orientation val="minMax"/>
        </c:scaling>
        <c:delete val="0"/>
        <c:axPos val="b"/>
        <c:title>
          <c:tx>
            <c:rich>
              <a:bodyPr/>
              <a:lstStyle/>
              <a:p>
                <a:pPr>
                  <a:defRPr sz="1200"/>
                </a:pPr>
                <a:r>
                  <a:rPr lang="en-US" sz="1200" dirty="0"/>
                  <a:t>Months Since </a:t>
                </a:r>
                <a:r>
                  <a:rPr lang="en-US" sz="1200" dirty="0" err="1"/>
                  <a:t>Randomisation</a:t>
                </a:r>
                <a:endParaRPr lang="en-US" sz="1200" dirty="0"/>
              </a:p>
            </c:rich>
          </c:tx>
          <c:overlay val="0"/>
        </c:title>
        <c:numFmt formatCode="General" sourceLinked="1"/>
        <c:majorTickMark val="out"/>
        <c:minorTickMark val="none"/>
        <c:tickLblPos val="nextTo"/>
        <c:txPr>
          <a:bodyPr/>
          <a:lstStyle/>
          <a:p>
            <a:pPr>
              <a:defRPr sz="1100" b="0"/>
            </a:pPr>
            <a:endParaRPr lang="de-DE"/>
          </a:p>
        </c:txPr>
        <c:crossAx val="1326188880"/>
        <c:crosses val="autoZero"/>
        <c:auto val="1"/>
        <c:lblAlgn val="ctr"/>
        <c:lblOffset val="100"/>
        <c:noMultiLvlLbl val="0"/>
      </c:catAx>
      <c:valAx>
        <c:axId val="1326188880"/>
        <c:scaling>
          <c:orientation val="minMax"/>
          <c:max val="1"/>
          <c:min val="0"/>
        </c:scaling>
        <c:delete val="0"/>
        <c:axPos val="l"/>
        <c:title>
          <c:tx>
            <c:rich>
              <a:bodyPr rot="-5400000" vert="horz"/>
              <a:lstStyle/>
              <a:p>
                <a:pPr>
                  <a:defRPr sz="1200"/>
                </a:pPr>
                <a:r>
                  <a:rPr lang="en-US" sz="1200" dirty="0"/>
                  <a:t>Proportion Surviving</a:t>
                </a:r>
                <a:br>
                  <a:rPr lang="en-US" sz="1200" dirty="0"/>
                </a:br>
                <a:r>
                  <a:rPr lang="en-US" sz="1200" dirty="0"/>
                  <a:t>Without</a:t>
                </a:r>
                <a:r>
                  <a:rPr lang="en-US" sz="1200" baseline="0" dirty="0"/>
                  <a:t> Progression</a:t>
                </a:r>
                <a:endParaRPr lang="en-US" sz="1200" dirty="0"/>
              </a:p>
            </c:rich>
          </c:tx>
          <c:layout>
            <c:manualLayout>
              <c:xMode val="edge"/>
              <c:yMode val="edge"/>
              <c:x val="2.0777443420816354E-2"/>
              <c:y val="0.21455864941172575"/>
            </c:manualLayout>
          </c:layout>
          <c:overlay val="0"/>
        </c:title>
        <c:numFmt formatCode="0.0" sourceLinked="1"/>
        <c:majorTickMark val="out"/>
        <c:minorTickMark val="none"/>
        <c:tickLblPos val="nextTo"/>
        <c:txPr>
          <a:bodyPr/>
          <a:lstStyle/>
          <a:p>
            <a:pPr>
              <a:defRPr sz="1200" b="0"/>
            </a:pPr>
            <a:endParaRPr lang="de-DE"/>
          </a:p>
        </c:txPr>
        <c:crossAx val="1326191232"/>
        <c:crosses val="autoZero"/>
        <c:crossBetween val="midCat"/>
        <c:majorUnit val="0.2"/>
      </c:valAx>
    </c:plotArea>
    <c:plotVisOnly val="1"/>
    <c:dispBlanksAs val="gap"/>
    <c:showDLblsOverMax val="0"/>
  </c:chart>
  <c:txPr>
    <a:bodyPr/>
    <a:lstStyle/>
    <a:p>
      <a:pPr>
        <a:defRPr sz="1800"/>
      </a:pPr>
      <a:endParaRPr lang="de-D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baseline="0" dirty="0"/>
              <a:t>Prior Lenalidomide</a:t>
            </a:r>
            <a:endParaRPr lang="en-US" sz="1600" dirty="0"/>
          </a:p>
        </c:rich>
      </c:tx>
      <c:layout>
        <c:manualLayout>
          <c:xMode val="edge"/>
          <c:yMode val="edge"/>
          <c:x val="0.3255051178381555"/>
          <c:y val="8.280757097791798E-2"/>
        </c:manualLayout>
      </c:layout>
      <c:overlay val="0"/>
    </c:title>
    <c:autoTitleDeleted val="0"/>
    <c:plotArea>
      <c:layout>
        <c:manualLayout>
          <c:layoutTarget val="inner"/>
          <c:xMode val="edge"/>
          <c:yMode val="edge"/>
          <c:x val="0.20575400820232648"/>
          <c:y val="0.26319146029459251"/>
          <c:w val="0.71025921129243774"/>
          <c:h val="0.54566742840110283"/>
        </c:manualLayout>
      </c:layout>
      <c:barChart>
        <c:barDir val="col"/>
        <c:grouping val="clustered"/>
        <c:varyColors val="0"/>
        <c:ser>
          <c:idx val="0"/>
          <c:order val="0"/>
          <c:tx>
            <c:strRef>
              <c:f>Sheet1!$B$1</c:f>
              <c:strCache>
                <c:ptCount val="1"/>
                <c:pt idx="0">
                  <c:v>Series 1</c:v>
                </c:pt>
              </c:strCache>
            </c:strRef>
          </c:tx>
          <c:invertIfNegative val="0"/>
          <c:cat>
            <c:numRef>
              <c:f>Sheet1!$A$2:$A$7</c:f>
              <c:numCache>
                <c:formatCode>General</c:formatCode>
                <c:ptCount val="6"/>
                <c:pt idx="0">
                  <c:v>0</c:v>
                </c:pt>
                <c:pt idx="1">
                  <c:v>6</c:v>
                </c:pt>
                <c:pt idx="2">
                  <c:v>12</c:v>
                </c:pt>
                <c:pt idx="3">
                  <c:v>18</c:v>
                </c:pt>
                <c:pt idx="4">
                  <c:v>24</c:v>
                </c:pt>
                <c:pt idx="5">
                  <c:v>30</c:v>
                </c:pt>
              </c:numCache>
            </c:numRef>
          </c:cat>
          <c:val>
            <c:numRef>
              <c:f>Sheet1!$B$2:$B$7</c:f>
              <c:numCache>
                <c:formatCode>0.0</c:formatCode>
                <c:ptCount val="6"/>
                <c:pt idx="0">
                  <c:v>0</c:v>
                </c:pt>
                <c:pt idx="1">
                  <c:v>0</c:v>
                </c:pt>
                <c:pt idx="2">
                  <c:v>0</c:v>
                </c:pt>
                <c:pt idx="3">
                  <c:v>0</c:v>
                </c:pt>
              </c:numCache>
            </c:numRef>
          </c:val>
          <c:extLst>
            <c:ext xmlns:c16="http://schemas.microsoft.com/office/drawing/2014/chart" uri="{C3380CC4-5D6E-409C-BE32-E72D297353CC}">
              <c16:uniqueId val="{00000000-DC87-4B3B-BF6C-87217F906FBC}"/>
            </c:ext>
          </c:extLst>
        </c:ser>
        <c:dLbls>
          <c:showLegendKey val="0"/>
          <c:showVal val="0"/>
          <c:showCatName val="0"/>
          <c:showSerName val="0"/>
          <c:showPercent val="0"/>
          <c:showBubbleSize val="0"/>
        </c:dLbls>
        <c:gapWidth val="150"/>
        <c:axId val="1326188096"/>
        <c:axId val="1326188488"/>
      </c:barChart>
      <c:catAx>
        <c:axId val="1326188096"/>
        <c:scaling>
          <c:orientation val="minMax"/>
        </c:scaling>
        <c:delete val="0"/>
        <c:axPos val="b"/>
        <c:title>
          <c:tx>
            <c:rich>
              <a:bodyPr/>
              <a:lstStyle/>
              <a:p>
                <a:pPr>
                  <a:defRPr sz="1200"/>
                </a:pPr>
                <a:r>
                  <a:rPr lang="en-US" sz="1200" dirty="0"/>
                  <a:t>Months Since </a:t>
                </a:r>
                <a:r>
                  <a:rPr lang="en-US" sz="1200" dirty="0" err="1"/>
                  <a:t>Randomisation</a:t>
                </a:r>
                <a:endParaRPr lang="en-US" sz="1200" dirty="0"/>
              </a:p>
            </c:rich>
          </c:tx>
          <c:overlay val="0"/>
        </c:title>
        <c:numFmt formatCode="General" sourceLinked="1"/>
        <c:majorTickMark val="out"/>
        <c:minorTickMark val="none"/>
        <c:tickLblPos val="nextTo"/>
        <c:txPr>
          <a:bodyPr/>
          <a:lstStyle/>
          <a:p>
            <a:pPr>
              <a:defRPr sz="1100" b="0"/>
            </a:pPr>
            <a:endParaRPr lang="de-DE"/>
          </a:p>
        </c:txPr>
        <c:crossAx val="1326188488"/>
        <c:crosses val="autoZero"/>
        <c:auto val="1"/>
        <c:lblAlgn val="ctr"/>
        <c:lblOffset val="100"/>
        <c:noMultiLvlLbl val="0"/>
      </c:catAx>
      <c:valAx>
        <c:axId val="1326188488"/>
        <c:scaling>
          <c:orientation val="minMax"/>
          <c:max val="1"/>
          <c:min val="0"/>
        </c:scaling>
        <c:delete val="0"/>
        <c:axPos val="l"/>
        <c:title>
          <c:tx>
            <c:rich>
              <a:bodyPr rot="-5400000" vert="horz"/>
              <a:lstStyle/>
              <a:p>
                <a:pPr>
                  <a:defRPr sz="1200"/>
                </a:pPr>
                <a:r>
                  <a:rPr lang="en-US" sz="1200" dirty="0"/>
                  <a:t>Proportion Surviving</a:t>
                </a:r>
                <a:br>
                  <a:rPr lang="en-US" sz="1200" dirty="0"/>
                </a:br>
                <a:r>
                  <a:rPr lang="en-US" sz="1200" dirty="0"/>
                  <a:t>Without</a:t>
                </a:r>
                <a:r>
                  <a:rPr lang="en-US" sz="1200" baseline="0" dirty="0"/>
                  <a:t> Progression</a:t>
                </a:r>
                <a:endParaRPr lang="en-US" sz="1200" dirty="0"/>
              </a:p>
            </c:rich>
          </c:tx>
          <c:layout>
            <c:manualLayout>
              <c:xMode val="edge"/>
              <c:yMode val="edge"/>
              <c:x val="2.6536485116278225E-2"/>
              <c:y val="0.22507389652003279"/>
            </c:manualLayout>
          </c:layout>
          <c:overlay val="0"/>
        </c:title>
        <c:numFmt formatCode="0.0" sourceLinked="1"/>
        <c:majorTickMark val="out"/>
        <c:minorTickMark val="none"/>
        <c:tickLblPos val="nextTo"/>
        <c:txPr>
          <a:bodyPr/>
          <a:lstStyle/>
          <a:p>
            <a:pPr>
              <a:defRPr sz="1200" b="0"/>
            </a:pPr>
            <a:endParaRPr lang="de-DE"/>
          </a:p>
        </c:txPr>
        <c:crossAx val="1326188096"/>
        <c:crosses val="autoZero"/>
        <c:crossBetween val="midCat"/>
        <c:majorUnit val="0.2"/>
      </c:valAx>
    </c:plotArea>
    <c:plotVisOnly val="1"/>
    <c:dispBlanksAs val="gap"/>
    <c:showDLblsOverMax val="0"/>
  </c:chart>
  <c:txPr>
    <a:bodyPr/>
    <a:lstStyle/>
    <a:p>
      <a:pPr>
        <a:defRPr sz="1800"/>
      </a:pPr>
      <a:endParaRPr lang="de-DE"/>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en-US" sz="1200" b="1" dirty="0">
                <a:solidFill>
                  <a:schemeClr val="tx1"/>
                </a:solidFill>
              </a:rPr>
              <a:t>Median OS: 2–3 prior lines</a:t>
            </a:r>
          </a:p>
        </c:rich>
      </c:tx>
      <c:layout>
        <c:manualLayout>
          <c:xMode val="edge"/>
          <c:yMode val="edge"/>
          <c:x val="0.20313429571303587"/>
          <c:y val="1.647904326099772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de-DE"/>
        </a:p>
      </c:txPr>
    </c:title>
    <c:autoTitleDeleted val="0"/>
    <c:plotArea>
      <c:layout/>
      <c:barChart>
        <c:barDir val="col"/>
        <c:grouping val="clustered"/>
        <c:varyColors val="0"/>
        <c:ser>
          <c:idx val="0"/>
          <c:order val="0"/>
          <c:tx>
            <c:strRef>
              <c:f>Sheet1!$B$1</c:f>
              <c:strCache>
                <c:ptCount val="1"/>
                <c:pt idx="0">
                  <c:v>Median OS</c:v>
                </c:pt>
              </c:strCache>
            </c:strRef>
          </c:tx>
          <c:spPr>
            <a:solidFill>
              <a:schemeClr val="accent1"/>
            </a:solidFill>
            <a:ln>
              <a:noFill/>
            </a:ln>
            <a:effectLst/>
          </c:spPr>
          <c:invertIfNegative val="0"/>
          <c:dPt>
            <c:idx val="1"/>
            <c:invertIfNegative val="0"/>
            <c:bubble3D val="0"/>
            <c:spPr>
              <a:solidFill>
                <a:srgbClr val="777777"/>
              </a:solidFill>
              <a:ln>
                <a:noFill/>
              </a:ln>
              <a:effectLst/>
            </c:spPr>
            <c:extLst>
              <c:ext xmlns:c16="http://schemas.microsoft.com/office/drawing/2014/chart" uri="{C3380CC4-5D6E-409C-BE32-E72D297353CC}">
                <c16:uniqueId val="{00000001-3BDC-4C13-8712-0DE37948C1C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Kd56</c:v>
                </c:pt>
                <c:pt idx="1">
                  <c:v>Vd</c:v>
                </c:pt>
              </c:strCache>
            </c:strRef>
          </c:cat>
          <c:val>
            <c:numRef>
              <c:f>Sheet1!$B$2:$B$3</c:f>
              <c:numCache>
                <c:formatCode>General</c:formatCode>
                <c:ptCount val="2"/>
                <c:pt idx="0">
                  <c:v>40.5</c:v>
                </c:pt>
                <c:pt idx="1">
                  <c:v>28.7</c:v>
                </c:pt>
              </c:numCache>
            </c:numRef>
          </c:val>
          <c:extLst>
            <c:ext xmlns:c16="http://schemas.microsoft.com/office/drawing/2014/chart" uri="{C3380CC4-5D6E-409C-BE32-E72D297353CC}">
              <c16:uniqueId val="{00000002-3BDC-4C13-8712-0DE37948C1C4}"/>
            </c:ext>
          </c:extLst>
        </c:ser>
        <c:dLbls>
          <c:showLegendKey val="0"/>
          <c:showVal val="0"/>
          <c:showCatName val="0"/>
          <c:showSerName val="0"/>
          <c:showPercent val="0"/>
          <c:showBubbleSize val="0"/>
        </c:dLbls>
        <c:gapWidth val="219"/>
        <c:overlap val="-27"/>
        <c:axId val="1326195936"/>
        <c:axId val="1326196328"/>
      </c:barChart>
      <c:catAx>
        <c:axId val="1326195936"/>
        <c:scaling>
          <c:orientation val="minMax"/>
        </c:scaling>
        <c:delete val="0"/>
        <c:axPos val="b"/>
        <c:numFmt formatCode="General" sourceLinked="1"/>
        <c:majorTickMark val="out"/>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de-DE"/>
          </a:p>
        </c:txPr>
        <c:crossAx val="1326196328"/>
        <c:crosses val="autoZero"/>
        <c:auto val="1"/>
        <c:lblAlgn val="ctr"/>
        <c:lblOffset val="100"/>
        <c:noMultiLvlLbl val="0"/>
      </c:catAx>
      <c:valAx>
        <c:axId val="1326196328"/>
        <c:scaling>
          <c:orientation val="minMax"/>
          <c:max val="60"/>
        </c:scaling>
        <c:delete val="0"/>
        <c:axPos val="l"/>
        <c:numFmt formatCode="General" sourceLinked="1"/>
        <c:majorTickMark val="out"/>
        <c:minorTickMark val="none"/>
        <c:tickLblPos val="nextTo"/>
        <c:spPr>
          <a:noFill/>
          <a:ln w="12700">
            <a:solidFill>
              <a:schemeClr val="tx1"/>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de-DE"/>
          </a:p>
        </c:txPr>
        <c:crossAx val="13261959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Kd</c:v>
                </c:pt>
              </c:strCache>
            </c:strRef>
          </c:tx>
          <c:spPr>
            <a:solidFill>
              <a:srgbClr val="073F62"/>
            </a:solidFill>
            <a:ln>
              <a:solidFill>
                <a:srgbClr val="073F62"/>
              </a:solidFill>
            </a:ln>
          </c:spPr>
          <c:invertIfNegative val="0"/>
          <c:dLbls>
            <c:spPr>
              <a:solidFill>
                <a:schemeClr val="bg1"/>
              </a:solidFill>
            </c:spPr>
            <c:txPr>
              <a:bodyPr/>
              <a:lstStyle/>
              <a:p>
                <a:pPr>
                  <a:defRPr sz="14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0.06</c:v>
                </c:pt>
              </c:numCache>
            </c:numRef>
          </c:val>
          <c:extLst>
            <c:ext xmlns:c16="http://schemas.microsoft.com/office/drawing/2014/chart" uri="{C3380CC4-5D6E-409C-BE32-E72D297353CC}">
              <c16:uniqueId val="{00000000-8D0E-4DBD-9432-7A98F0B29F64}"/>
            </c:ext>
          </c:extLst>
        </c:ser>
        <c:ser>
          <c:idx val="1"/>
          <c:order val="1"/>
          <c:tx>
            <c:strRef>
              <c:f>Sheet1!$C$1</c:f>
              <c:strCache>
                <c:ptCount val="1"/>
                <c:pt idx="0">
                  <c:v>Vd</c:v>
                </c:pt>
              </c:strCache>
            </c:strRef>
          </c:tx>
          <c:spPr>
            <a:solidFill>
              <a:srgbClr val="B4D3EE"/>
            </a:solidFill>
            <a:ln>
              <a:solidFill>
                <a:srgbClr val="B4D3EE"/>
              </a:solidFill>
            </a:ln>
          </c:spPr>
          <c:invertIfNegative val="0"/>
          <c:dLbls>
            <c:spPr>
              <a:solidFill>
                <a:schemeClr val="bg1"/>
              </a:solidFill>
            </c:spPr>
            <c:txPr>
              <a:bodyPr/>
              <a:lstStyle/>
              <a:p>
                <a:pPr>
                  <a:defRPr sz="1400" b="1"/>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0.32</c:v>
                </c:pt>
              </c:numCache>
            </c:numRef>
          </c:val>
          <c:extLst>
            <c:ext xmlns:c16="http://schemas.microsoft.com/office/drawing/2014/chart" uri="{C3380CC4-5D6E-409C-BE32-E72D297353CC}">
              <c16:uniqueId val="{00000001-8D0E-4DBD-9432-7A98F0B29F64}"/>
            </c:ext>
          </c:extLst>
        </c:ser>
        <c:dLbls>
          <c:showLegendKey val="0"/>
          <c:showVal val="0"/>
          <c:showCatName val="0"/>
          <c:showSerName val="0"/>
          <c:showPercent val="0"/>
          <c:showBubbleSize val="0"/>
        </c:dLbls>
        <c:gapWidth val="76"/>
        <c:axId val="1326217104"/>
        <c:axId val="1326217496"/>
      </c:barChart>
      <c:catAx>
        <c:axId val="1326217104"/>
        <c:scaling>
          <c:orientation val="minMax"/>
        </c:scaling>
        <c:delete val="0"/>
        <c:axPos val="b"/>
        <c:numFmt formatCode="General" sourceLinked="1"/>
        <c:majorTickMark val="out"/>
        <c:minorTickMark val="none"/>
        <c:tickLblPos val="nextTo"/>
        <c:txPr>
          <a:bodyPr/>
          <a:lstStyle/>
          <a:p>
            <a:pPr>
              <a:defRPr sz="1400" b="1"/>
            </a:pPr>
            <a:endParaRPr lang="de-DE"/>
          </a:p>
        </c:txPr>
        <c:crossAx val="1326217496"/>
        <c:crosses val="autoZero"/>
        <c:auto val="1"/>
        <c:lblAlgn val="ctr"/>
        <c:lblOffset val="100"/>
        <c:noMultiLvlLbl val="0"/>
      </c:catAx>
      <c:valAx>
        <c:axId val="1326217496"/>
        <c:scaling>
          <c:orientation val="minMax"/>
          <c:max val="0.60000000000000009"/>
        </c:scaling>
        <c:delete val="0"/>
        <c:axPos val="l"/>
        <c:numFmt formatCode="0%" sourceLinked="1"/>
        <c:majorTickMark val="out"/>
        <c:minorTickMark val="none"/>
        <c:tickLblPos val="nextTo"/>
        <c:txPr>
          <a:bodyPr/>
          <a:lstStyle/>
          <a:p>
            <a:pPr>
              <a:defRPr sz="1400" b="1"/>
            </a:pPr>
            <a:endParaRPr lang="de-DE"/>
          </a:p>
        </c:txPr>
        <c:crossAx val="1326217104"/>
        <c:crosses val="autoZero"/>
        <c:crossBetween val="between"/>
        <c:majorUnit val="0.2"/>
      </c:valAx>
    </c:plotArea>
    <c:legend>
      <c:legendPos val="r"/>
      <c:overlay val="0"/>
      <c:txPr>
        <a:bodyPr/>
        <a:lstStyle/>
        <a:p>
          <a:pPr>
            <a:defRPr sz="1800" b="1"/>
          </a:pPr>
          <a:endParaRPr lang="de-DE"/>
        </a:p>
      </c:txPr>
    </c:legend>
    <c:plotVisOnly val="1"/>
    <c:dispBlanksAs val="gap"/>
    <c:showDLblsOverMax val="0"/>
  </c:chart>
  <c:txPr>
    <a:bodyPr/>
    <a:lstStyle/>
    <a:p>
      <a:pPr>
        <a:defRPr sz="1200"/>
      </a:pPr>
      <a:endParaRPr lang="de-D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Standard Risk</a:t>
            </a:r>
          </a:p>
        </c:rich>
      </c:tx>
      <c:layout>
        <c:manualLayout>
          <c:xMode val="edge"/>
          <c:yMode val="edge"/>
          <c:x val="0.4061317015746217"/>
          <c:y val="0.1774447949526814"/>
        </c:manualLayout>
      </c:layout>
      <c:overlay val="0"/>
    </c:title>
    <c:autoTitleDeleted val="0"/>
    <c:plotArea>
      <c:layout>
        <c:manualLayout>
          <c:layoutTarget val="inner"/>
          <c:xMode val="edge"/>
          <c:yMode val="edge"/>
          <c:x val="0.20575400820232648"/>
          <c:y val="0.26319146029459251"/>
          <c:w val="0.71025921129243774"/>
          <c:h val="0.54566742840110283"/>
        </c:manualLayout>
      </c:layout>
      <c:barChart>
        <c:barDir val="col"/>
        <c:grouping val="clustered"/>
        <c:varyColors val="0"/>
        <c:ser>
          <c:idx val="0"/>
          <c:order val="0"/>
          <c:tx>
            <c:strRef>
              <c:f>Sheet1!$B$1</c:f>
              <c:strCache>
                <c:ptCount val="1"/>
                <c:pt idx="0">
                  <c:v>Series 1</c:v>
                </c:pt>
              </c:strCache>
            </c:strRef>
          </c:tx>
          <c:invertIfNegative val="0"/>
          <c:cat>
            <c:numRef>
              <c:f>Sheet1!$A$2:$A$7</c:f>
              <c:numCache>
                <c:formatCode>General</c:formatCode>
                <c:ptCount val="6"/>
                <c:pt idx="0">
                  <c:v>0</c:v>
                </c:pt>
                <c:pt idx="1">
                  <c:v>6</c:v>
                </c:pt>
                <c:pt idx="2">
                  <c:v>12</c:v>
                </c:pt>
                <c:pt idx="3">
                  <c:v>18</c:v>
                </c:pt>
                <c:pt idx="4">
                  <c:v>24</c:v>
                </c:pt>
                <c:pt idx="5">
                  <c:v>30</c:v>
                </c:pt>
              </c:numCache>
            </c:numRef>
          </c:cat>
          <c:val>
            <c:numRef>
              <c:f>Sheet1!$B$2:$B$7</c:f>
              <c:numCache>
                <c:formatCode>0.0</c:formatCode>
                <c:ptCount val="6"/>
                <c:pt idx="0">
                  <c:v>0</c:v>
                </c:pt>
                <c:pt idx="1">
                  <c:v>0</c:v>
                </c:pt>
                <c:pt idx="2">
                  <c:v>0</c:v>
                </c:pt>
                <c:pt idx="3">
                  <c:v>0</c:v>
                </c:pt>
              </c:numCache>
            </c:numRef>
          </c:val>
          <c:extLst>
            <c:ext xmlns:c16="http://schemas.microsoft.com/office/drawing/2014/chart" uri="{C3380CC4-5D6E-409C-BE32-E72D297353CC}">
              <c16:uniqueId val="{00000000-D17C-40B6-B4A7-D829E974ADB1}"/>
            </c:ext>
          </c:extLst>
        </c:ser>
        <c:dLbls>
          <c:showLegendKey val="0"/>
          <c:showVal val="0"/>
          <c:showCatName val="0"/>
          <c:showSerName val="0"/>
          <c:showPercent val="0"/>
          <c:showBubbleSize val="0"/>
        </c:dLbls>
        <c:gapWidth val="150"/>
        <c:axId val="1326189664"/>
        <c:axId val="1326186528"/>
      </c:barChart>
      <c:catAx>
        <c:axId val="1326189664"/>
        <c:scaling>
          <c:orientation val="minMax"/>
        </c:scaling>
        <c:delete val="0"/>
        <c:axPos val="b"/>
        <c:title>
          <c:tx>
            <c:rich>
              <a:bodyPr/>
              <a:lstStyle/>
              <a:p>
                <a:pPr>
                  <a:defRPr sz="1200"/>
                </a:pPr>
                <a:r>
                  <a:rPr lang="en-US" sz="1200" dirty="0"/>
                  <a:t>Months Since </a:t>
                </a:r>
                <a:r>
                  <a:rPr lang="en-US" sz="1200" dirty="0" err="1"/>
                  <a:t>Randomisation</a:t>
                </a:r>
                <a:endParaRPr lang="en-US" sz="1200" dirty="0"/>
              </a:p>
            </c:rich>
          </c:tx>
          <c:overlay val="0"/>
        </c:title>
        <c:numFmt formatCode="General" sourceLinked="1"/>
        <c:majorTickMark val="out"/>
        <c:minorTickMark val="none"/>
        <c:tickLblPos val="nextTo"/>
        <c:txPr>
          <a:bodyPr/>
          <a:lstStyle/>
          <a:p>
            <a:pPr>
              <a:defRPr sz="1100" b="0"/>
            </a:pPr>
            <a:endParaRPr lang="de-DE"/>
          </a:p>
        </c:txPr>
        <c:crossAx val="1326186528"/>
        <c:crosses val="autoZero"/>
        <c:auto val="1"/>
        <c:lblAlgn val="ctr"/>
        <c:lblOffset val="100"/>
        <c:noMultiLvlLbl val="0"/>
      </c:catAx>
      <c:valAx>
        <c:axId val="1326186528"/>
        <c:scaling>
          <c:orientation val="minMax"/>
          <c:max val="1"/>
          <c:min val="0"/>
        </c:scaling>
        <c:delete val="0"/>
        <c:axPos val="l"/>
        <c:title>
          <c:tx>
            <c:rich>
              <a:bodyPr rot="-5400000" vert="horz"/>
              <a:lstStyle/>
              <a:p>
                <a:pPr>
                  <a:defRPr sz="1200"/>
                </a:pPr>
                <a:r>
                  <a:rPr lang="en-US" sz="1200" dirty="0"/>
                  <a:t>Proportion Surviving</a:t>
                </a:r>
                <a:br>
                  <a:rPr lang="en-US" sz="1200" dirty="0"/>
                </a:br>
                <a:r>
                  <a:rPr lang="en-US" sz="1200" dirty="0"/>
                  <a:t>Without</a:t>
                </a:r>
                <a:r>
                  <a:rPr lang="en-US" sz="1200" baseline="0" dirty="0"/>
                  <a:t> Progression</a:t>
                </a:r>
                <a:endParaRPr lang="en-US" sz="1200" dirty="0"/>
              </a:p>
            </c:rich>
          </c:tx>
          <c:layout>
            <c:manualLayout>
              <c:xMode val="edge"/>
              <c:yMode val="edge"/>
              <c:x val="1.2138880877623538E-2"/>
              <c:y val="0.2829075486226682"/>
            </c:manualLayout>
          </c:layout>
          <c:overlay val="0"/>
        </c:title>
        <c:numFmt formatCode="0.0" sourceLinked="1"/>
        <c:majorTickMark val="out"/>
        <c:minorTickMark val="none"/>
        <c:tickLblPos val="nextTo"/>
        <c:txPr>
          <a:bodyPr/>
          <a:lstStyle/>
          <a:p>
            <a:pPr>
              <a:defRPr sz="1200" b="0"/>
            </a:pPr>
            <a:endParaRPr lang="de-DE"/>
          </a:p>
        </c:txPr>
        <c:crossAx val="1326189664"/>
        <c:crosses val="autoZero"/>
        <c:crossBetween val="midCat"/>
        <c:majorUnit val="0.2"/>
      </c:valAx>
    </c:plotArea>
    <c:plotVisOnly val="1"/>
    <c:dispBlanksAs val="gap"/>
    <c:showDLblsOverMax val="0"/>
  </c:chart>
  <c:txPr>
    <a:bodyPr/>
    <a:lstStyle/>
    <a:p>
      <a:pPr>
        <a:defRPr sz="1800"/>
      </a:pPr>
      <a:endParaRPr lang="de-D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&lt; 65 Years</a:t>
            </a:r>
          </a:p>
        </c:rich>
      </c:tx>
      <c:layout>
        <c:manualLayout>
          <c:xMode val="edge"/>
          <c:yMode val="edge"/>
          <c:x val="0.36915423187842261"/>
          <c:y val="0.15744789059209638"/>
        </c:manualLayout>
      </c:layout>
      <c:overlay val="0"/>
    </c:title>
    <c:autoTitleDeleted val="0"/>
    <c:plotArea>
      <c:layout>
        <c:manualLayout>
          <c:layoutTarget val="inner"/>
          <c:xMode val="edge"/>
          <c:yMode val="edge"/>
          <c:x val="0.20575400820232648"/>
          <c:y val="0.26319146029459251"/>
          <c:w val="0.72311939016882154"/>
          <c:h val="0.48107786810340031"/>
        </c:manualLayout>
      </c:layout>
      <c:barChart>
        <c:barDir val="col"/>
        <c:grouping val="clustered"/>
        <c:varyColors val="0"/>
        <c:ser>
          <c:idx val="0"/>
          <c:order val="0"/>
          <c:tx>
            <c:strRef>
              <c:f>Sheet1!$B$1</c:f>
              <c:strCache>
                <c:ptCount val="1"/>
                <c:pt idx="0">
                  <c:v>Series 1</c:v>
                </c:pt>
              </c:strCache>
            </c:strRef>
          </c:tx>
          <c:invertIfNegative val="0"/>
          <c:cat>
            <c:numRef>
              <c:f>Sheet1!$A$2:$A$7</c:f>
              <c:numCache>
                <c:formatCode>General</c:formatCode>
                <c:ptCount val="6"/>
                <c:pt idx="0">
                  <c:v>0</c:v>
                </c:pt>
                <c:pt idx="1">
                  <c:v>6</c:v>
                </c:pt>
                <c:pt idx="2">
                  <c:v>12</c:v>
                </c:pt>
                <c:pt idx="3">
                  <c:v>18</c:v>
                </c:pt>
                <c:pt idx="4">
                  <c:v>24</c:v>
                </c:pt>
                <c:pt idx="5">
                  <c:v>30</c:v>
                </c:pt>
              </c:numCache>
            </c:numRef>
          </c:cat>
          <c:val>
            <c:numRef>
              <c:f>Sheet1!$B$2:$B$7</c:f>
              <c:numCache>
                <c:formatCode>0.0</c:formatCode>
                <c:ptCount val="6"/>
                <c:pt idx="0">
                  <c:v>0</c:v>
                </c:pt>
                <c:pt idx="1">
                  <c:v>0</c:v>
                </c:pt>
                <c:pt idx="2">
                  <c:v>0</c:v>
                </c:pt>
                <c:pt idx="3">
                  <c:v>0</c:v>
                </c:pt>
                <c:pt idx="5">
                  <c:v>0</c:v>
                </c:pt>
              </c:numCache>
            </c:numRef>
          </c:val>
          <c:extLst>
            <c:ext xmlns:c16="http://schemas.microsoft.com/office/drawing/2014/chart" uri="{C3380CC4-5D6E-409C-BE32-E72D297353CC}">
              <c16:uniqueId val="{00000000-5F30-48C2-A4B6-77E4A6C41DF9}"/>
            </c:ext>
          </c:extLst>
        </c:ser>
        <c:dLbls>
          <c:showLegendKey val="0"/>
          <c:showVal val="0"/>
          <c:showCatName val="0"/>
          <c:showSerName val="0"/>
          <c:showPercent val="0"/>
          <c:showBubbleSize val="0"/>
        </c:dLbls>
        <c:gapWidth val="150"/>
        <c:axId val="1326184176"/>
        <c:axId val="1326191624"/>
      </c:barChart>
      <c:catAx>
        <c:axId val="1326184176"/>
        <c:scaling>
          <c:orientation val="minMax"/>
        </c:scaling>
        <c:delete val="0"/>
        <c:axPos val="b"/>
        <c:title>
          <c:tx>
            <c:rich>
              <a:bodyPr/>
              <a:lstStyle/>
              <a:p>
                <a:pPr>
                  <a:defRPr sz="900"/>
                </a:pPr>
                <a:r>
                  <a:rPr lang="en-US" sz="900" dirty="0"/>
                  <a:t>Months Since </a:t>
                </a:r>
                <a:r>
                  <a:rPr lang="en-US" sz="900" dirty="0" err="1"/>
                  <a:t>Randomisation</a:t>
                </a:r>
                <a:endParaRPr lang="en-US" sz="900" dirty="0"/>
              </a:p>
            </c:rich>
          </c:tx>
          <c:overlay val="0"/>
        </c:title>
        <c:numFmt formatCode="General" sourceLinked="1"/>
        <c:majorTickMark val="out"/>
        <c:minorTickMark val="none"/>
        <c:tickLblPos val="nextTo"/>
        <c:txPr>
          <a:bodyPr/>
          <a:lstStyle/>
          <a:p>
            <a:pPr>
              <a:defRPr sz="900" b="0"/>
            </a:pPr>
            <a:endParaRPr lang="de-DE"/>
          </a:p>
        </c:txPr>
        <c:crossAx val="1326191624"/>
        <c:crosses val="autoZero"/>
        <c:auto val="1"/>
        <c:lblAlgn val="ctr"/>
        <c:lblOffset val="100"/>
        <c:noMultiLvlLbl val="0"/>
      </c:catAx>
      <c:valAx>
        <c:axId val="1326191624"/>
        <c:scaling>
          <c:orientation val="minMax"/>
          <c:max val="1"/>
          <c:min val="0"/>
        </c:scaling>
        <c:delete val="0"/>
        <c:axPos val="l"/>
        <c:title>
          <c:tx>
            <c:rich>
              <a:bodyPr rot="-5400000" vert="horz"/>
              <a:lstStyle/>
              <a:p>
                <a:pPr>
                  <a:defRPr sz="800"/>
                </a:pPr>
                <a:r>
                  <a:rPr lang="en-US" sz="800" dirty="0"/>
                  <a:t>Proportion Surviving</a:t>
                </a:r>
                <a:br>
                  <a:rPr lang="en-US" sz="800" dirty="0"/>
                </a:br>
                <a:r>
                  <a:rPr lang="en-US" sz="800" dirty="0"/>
                  <a:t>Without</a:t>
                </a:r>
                <a:r>
                  <a:rPr lang="en-US" sz="800" baseline="0" dirty="0"/>
                  <a:t> Progression</a:t>
                </a:r>
                <a:endParaRPr lang="en-US" sz="800" dirty="0"/>
              </a:p>
            </c:rich>
          </c:tx>
          <c:layout>
            <c:manualLayout>
              <c:xMode val="edge"/>
              <c:yMode val="edge"/>
              <c:x val="3.565381873562101E-3"/>
              <c:y val="0.29501799890337804"/>
            </c:manualLayout>
          </c:layout>
          <c:overlay val="0"/>
        </c:title>
        <c:numFmt formatCode="0.0" sourceLinked="1"/>
        <c:majorTickMark val="out"/>
        <c:minorTickMark val="none"/>
        <c:tickLblPos val="nextTo"/>
        <c:txPr>
          <a:bodyPr/>
          <a:lstStyle/>
          <a:p>
            <a:pPr>
              <a:defRPr sz="1000" b="0"/>
            </a:pPr>
            <a:endParaRPr lang="de-DE"/>
          </a:p>
        </c:txPr>
        <c:crossAx val="1326184176"/>
        <c:crosses val="autoZero"/>
        <c:crossBetween val="midCat"/>
        <c:majorUnit val="0.2"/>
      </c:valAx>
    </c:plotArea>
    <c:plotVisOnly val="1"/>
    <c:dispBlanksAs val="gap"/>
    <c:showDLblsOverMax val="0"/>
  </c:chart>
  <c:txPr>
    <a:bodyPr/>
    <a:lstStyle/>
    <a:p>
      <a:pPr>
        <a:defRPr sz="1800"/>
      </a:pPr>
      <a:endParaRPr lang="de-D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t>65</a:t>
            </a:r>
            <a:r>
              <a:rPr lang="en-US" sz="1400" baseline="0" dirty="0"/>
              <a:t> - </a:t>
            </a:r>
            <a:r>
              <a:rPr lang="en-US" sz="1400" dirty="0"/>
              <a:t>74 Years</a:t>
            </a:r>
          </a:p>
        </c:rich>
      </c:tx>
      <c:layout>
        <c:manualLayout>
          <c:xMode val="edge"/>
          <c:yMode val="edge"/>
          <c:x val="0.36058084367540477"/>
          <c:y val="0.15744789059209638"/>
        </c:manualLayout>
      </c:layout>
      <c:overlay val="0"/>
    </c:title>
    <c:autoTitleDeleted val="0"/>
    <c:plotArea>
      <c:layout>
        <c:manualLayout>
          <c:layoutTarget val="inner"/>
          <c:xMode val="edge"/>
          <c:yMode val="edge"/>
          <c:x val="0.20575400820232648"/>
          <c:y val="0.26319146029459251"/>
          <c:w val="0.72311939016882154"/>
          <c:h val="0.48107786810340031"/>
        </c:manualLayout>
      </c:layout>
      <c:barChart>
        <c:barDir val="col"/>
        <c:grouping val="clustered"/>
        <c:varyColors val="0"/>
        <c:ser>
          <c:idx val="0"/>
          <c:order val="0"/>
          <c:tx>
            <c:strRef>
              <c:f>Sheet1!$B$1</c:f>
              <c:strCache>
                <c:ptCount val="1"/>
                <c:pt idx="0">
                  <c:v>Series 1</c:v>
                </c:pt>
              </c:strCache>
            </c:strRef>
          </c:tx>
          <c:invertIfNegative val="0"/>
          <c:cat>
            <c:numRef>
              <c:f>Sheet1!$A$2:$A$7</c:f>
              <c:numCache>
                <c:formatCode>General</c:formatCode>
                <c:ptCount val="6"/>
                <c:pt idx="0">
                  <c:v>0</c:v>
                </c:pt>
                <c:pt idx="1">
                  <c:v>6</c:v>
                </c:pt>
                <c:pt idx="2">
                  <c:v>12</c:v>
                </c:pt>
                <c:pt idx="3">
                  <c:v>18</c:v>
                </c:pt>
                <c:pt idx="4">
                  <c:v>24</c:v>
                </c:pt>
                <c:pt idx="5">
                  <c:v>30</c:v>
                </c:pt>
              </c:numCache>
            </c:numRef>
          </c:cat>
          <c:val>
            <c:numRef>
              <c:f>Sheet1!$B$2:$B$7</c:f>
              <c:numCache>
                <c:formatCode>0.0</c:formatCode>
                <c:ptCount val="6"/>
                <c:pt idx="0">
                  <c:v>0</c:v>
                </c:pt>
                <c:pt idx="1">
                  <c:v>0</c:v>
                </c:pt>
                <c:pt idx="2">
                  <c:v>0</c:v>
                </c:pt>
                <c:pt idx="3">
                  <c:v>0</c:v>
                </c:pt>
                <c:pt idx="5">
                  <c:v>0</c:v>
                </c:pt>
              </c:numCache>
            </c:numRef>
          </c:val>
          <c:extLst>
            <c:ext xmlns:c16="http://schemas.microsoft.com/office/drawing/2014/chart" uri="{C3380CC4-5D6E-409C-BE32-E72D297353CC}">
              <c16:uniqueId val="{00000000-6A26-421E-9E6A-0A68028D1ABA}"/>
            </c:ext>
          </c:extLst>
        </c:ser>
        <c:dLbls>
          <c:showLegendKey val="0"/>
          <c:showVal val="0"/>
          <c:showCatName val="0"/>
          <c:showSerName val="0"/>
          <c:showPercent val="0"/>
          <c:showBubbleSize val="0"/>
        </c:dLbls>
        <c:gapWidth val="150"/>
        <c:axId val="1326183784"/>
        <c:axId val="1326190056"/>
      </c:barChart>
      <c:catAx>
        <c:axId val="1326183784"/>
        <c:scaling>
          <c:orientation val="minMax"/>
        </c:scaling>
        <c:delete val="0"/>
        <c:axPos val="b"/>
        <c:title>
          <c:tx>
            <c:rich>
              <a:bodyPr/>
              <a:lstStyle/>
              <a:p>
                <a:pPr>
                  <a:defRPr sz="900"/>
                </a:pPr>
                <a:r>
                  <a:rPr lang="en-US" sz="900" dirty="0"/>
                  <a:t>Months Since </a:t>
                </a:r>
                <a:r>
                  <a:rPr lang="en-US" sz="900" dirty="0" err="1"/>
                  <a:t>Randomisation</a:t>
                </a:r>
                <a:endParaRPr lang="en-US" sz="900" dirty="0"/>
              </a:p>
            </c:rich>
          </c:tx>
          <c:overlay val="0"/>
        </c:title>
        <c:numFmt formatCode="General" sourceLinked="1"/>
        <c:majorTickMark val="out"/>
        <c:minorTickMark val="none"/>
        <c:tickLblPos val="nextTo"/>
        <c:txPr>
          <a:bodyPr/>
          <a:lstStyle/>
          <a:p>
            <a:pPr>
              <a:defRPr sz="900" b="0"/>
            </a:pPr>
            <a:endParaRPr lang="de-DE"/>
          </a:p>
        </c:txPr>
        <c:crossAx val="1326190056"/>
        <c:crosses val="autoZero"/>
        <c:auto val="1"/>
        <c:lblAlgn val="ctr"/>
        <c:lblOffset val="100"/>
        <c:noMultiLvlLbl val="0"/>
      </c:catAx>
      <c:valAx>
        <c:axId val="1326190056"/>
        <c:scaling>
          <c:orientation val="minMax"/>
          <c:max val="1"/>
          <c:min val="0"/>
        </c:scaling>
        <c:delete val="0"/>
        <c:axPos val="l"/>
        <c:title>
          <c:tx>
            <c:rich>
              <a:bodyPr rot="-5400000" vert="horz"/>
              <a:lstStyle/>
              <a:p>
                <a:pPr>
                  <a:defRPr sz="800"/>
                </a:pPr>
                <a:r>
                  <a:rPr lang="en-US" sz="800" dirty="0"/>
                  <a:t>Proportion Surviving</a:t>
                </a:r>
                <a:br>
                  <a:rPr lang="en-US" sz="800" dirty="0"/>
                </a:br>
                <a:r>
                  <a:rPr lang="en-US" sz="800" dirty="0"/>
                  <a:t>Without</a:t>
                </a:r>
                <a:r>
                  <a:rPr lang="en-US" sz="800" baseline="0" dirty="0"/>
                  <a:t> Progression</a:t>
                </a:r>
                <a:endParaRPr lang="en-US" sz="800" dirty="0"/>
              </a:p>
            </c:rich>
          </c:tx>
          <c:layout>
            <c:manualLayout>
              <c:xMode val="edge"/>
              <c:yMode val="edge"/>
              <c:x val="3.565381873562101E-3"/>
              <c:y val="0.29501799890337804"/>
            </c:manualLayout>
          </c:layout>
          <c:overlay val="0"/>
        </c:title>
        <c:numFmt formatCode="0.0" sourceLinked="1"/>
        <c:majorTickMark val="out"/>
        <c:minorTickMark val="none"/>
        <c:tickLblPos val="nextTo"/>
        <c:txPr>
          <a:bodyPr/>
          <a:lstStyle/>
          <a:p>
            <a:pPr>
              <a:defRPr sz="1000" b="0"/>
            </a:pPr>
            <a:endParaRPr lang="de-DE"/>
          </a:p>
        </c:txPr>
        <c:crossAx val="1326183784"/>
        <c:crosses val="autoZero"/>
        <c:crossBetween val="midCat"/>
        <c:majorUnit val="0.2"/>
      </c:valAx>
    </c:plotArea>
    <c:plotVisOnly val="1"/>
    <c:dispBlanksAs val="gap"/>
    <c:showDLblsOverMax val="0"/>
  </c:chart>
  <c:txPr>
    <a:bodyPr/>
    <a:lstStyle/>
    <a:p>
      <a:pPr>
        <a:defRPr sz="1800"/>
      </a:pPr>
      <a:endParaRPr lang="de-D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US" sz="1400" dirty="0">
                <a:sym typeface="Symbol"/>
              </a:rPr>
              <a:t> 75</a:t>
            </a:r>
            <a:r>
              <a:rPr lang="en-US" sz="1400" dirty="0"/>
              <a:t> Years</a:t>
            </a:r>
          </a:p>
        </c:rich>
      </c:tx>
      <c:layout>
        <c:manualLayout>
          <c:xMode val="edge"/>
          <c:yMode val="edge"/>
          <c:x val="0.36058084367540477"/>
          <c:y val="0.15744789059209638"/>
        </c:manualLayout>
      </c:layout>
      <c:overlay val="0"/>
    </c:title>
    <c:autoTitleDeleted val="0"/>
    <c:plotArea>
      <c:layout>
        <c:manualLayout>
          <c:layoutTarget val="inner"/>
          <c:xMode val="edge"/>
          <c:yMode val="edge"/>
          <c:x val="0.20575400820232648"/>
          <c:y val="0.26319146029459251"/>
          <c:w val="0.72311939016882154"/>
          <c:h val="0.48107786810340031"/>
        </c:manualLayout>
      </c:layout>
      <c:barChart>
        <c:barDir val="col"/>
        <c:grouping val="clustered"/>
        <c:varyColors val="0"/>
        <c:ser>
          <c:idx val="0"/>
          <c:order val="0"/>
          <c:tx>
            <c:strRef>
              <c:f>Sheet1!$B$1</c:f>
              <c:strCache>
                <c:ptCount val="1"/>
                <c:pt idx="0">
                  <c:v>Series 1</c:v>
                </c:pt>
              </c:strCache>
            </c:strRef>
          </c:tx>
          <c:invertIfNegative val="0"/>
          <c:cat>
            <c:numRef>
              <c:f>Sheet1!$A$2:$A$7</c:f>
              <c:numCache>
                <c:formatCode>General</c:formatCode>
                <c:ptCount val="6"/>
                <c:pt idx="0">
                  <c:v>0</c:v>
                </c:pt>
                <c:pt idx="1">
                  <c:v>6</c:v>
                </c:pt>
                <c:pt idx="2">
                  <c:v>12</c:v>
                </c:pt>
                <c:pt idx="3">
                  <c:v>18</c:v>
                </c:pt>
                <c:pt idx="4">
                  <c:v>24</c:v>
                </c:pt>
                <c:pt idx="5">
                  <c:v>30</c:v>
                </c:pt>
              </c:numCache>
            </c:numRef>
          </c:cat>
          <c:val>
            <c:numRef>
              <c:f>Sheet1!$B$2:$B$7</c:f>
              <c:numCache>
                <c:formatCode>0.0</c:formatCode>
                <c:ptCount val="6"/>
                <c:pt idx="0">
                  <c:v>0</c:v>
                </c:pt>
                <c:pt idx="1">
                  <c:v>0</c:v>
                </c:pt>
                <c:pt idx="2">
                  <c:v>0</c:v>
                </c:pt>
                <c:pt idx="3">
                  <c:v>0</c:v>
                </c:pt>
                <c:pt idx="5">
                  <c:v>0</c:v>
                </c:pt>
              </c:numCache>
            </c:numRef>
          </c:val>
          <c:extLst>
            <c:ext xmlns:c16="http://schemas.microsoft.com/office/drawing/2014/chart" uri="{C3380CC4-5D6E-409C-BE32-E72D297353CC}">
              <c16:uniqueId val="{00000000-FF6B-4399-B3BD-914815866FF3}"/>
            </c:ext>
          </c:extLst>
        </c:ser>
        <c:dLbls>
          <c:showLegendKey val="0"/>
          <c:showVal val="0"/>
          <c:showCatName val="0"/>
          <c:showSerName val="0"/>
          <c:showPercent val="0"/>
          <c:showBubbleSize val="0"/>
        </c:dLbls>
        <c:gapWidth val="150"/>
        <c:axId val="1326192800"/>
        <c:axId val="1326187312"/>
      </c:barChart>
      <c:catAx>
        <c:axId val="1326192800"/>
        <c:scaling>
          <c:orientation val="minMax"/>
        </c:scaling>
        <c:delete val="0"/>
        <c:axPos val="b"/>
        <c:title>
          <c:tx>
            <c:rich>
              <a:bodyPr/>
              <a:lstStyle/>
              <a:p>
                <a:pPr>
                  <a:defRPr sz="900"/>
                </a:pPr>
                <a:r>
                  <a:rPr lang="en-US" sz="900" dirty="0"/>
                  <a:t>Months Since </a:t>
                </a:r>
                <a:r>
                  <a:rPr lang="en-US" sz="900" dirty="0" err="1"/>
                  <a:t>Randomisation</a:t>
                </a:r>
                <a:endParaRPr lang="en-US" sz="900" dirty="0"/>
              </a:p>
            </c:rich>
          </c:tx>
          <c:overlay val="0"/>
        </c:title>
        <c:numFmt formatCode="General" sourceLinked="1"/>
        <c:majorTickMark val="out"/>
        <c:minorTickMark val="none"/>
        <c:tickLblPos val="nextTo"/>
        <c:txPr>
          <a:bodyPr/>
          <a:lstStyle/>
          <a:p>
            <a:pPr>
              <a:defRPr sz="900" b="0"/>
            </a:pPr>
            <a:endParaRPr lang="de-DE"/>
          </a:p>
        </c:txPr>
        <c:crossAx val="1326187312"/>
        <c:crosses val="autoZero"/>
        <c:auto val="1"/>
        <c:lblAlgn val="ctr"/>
        <c:lblOffset val="100"/>
        <c:noMultiLvlLbl val="0"/>
      </c:catAx>
      <c:valAx>
        <c:axId val="1326187312"/>
        <c:scaling>
          <c:orientation val="minMax"/>
          <c:max val="1"/>
          <c:min val="0"/>
        </c:scaling>
        <c:delete val="0"/>
        <c:axPos val="l"/>
        <c:title>
          <c:tx>
            <c:rich>
              <a:bodyPr rot="-5400000" vert="horz"/>
              <a:lstStyle/>
              <a:p>
                <a:pPr>
                  <a:defRPr sz="800"/>
                </a:pPr>
                <a:r>
                  <a:rPr lang="en-US" sz="800" dirty="0"/>
                  <a:t>Proportion Surviving</a:t>
                </a:r>
                <a:br>
                  <a:rPr lang="en-US" sz="800" dirty="0"/>
                </a:br>
                <a:r>
                  <a:rPr lang="en-US" sz="800" dirty="0"/>
                  <a:t>Without</a:t>
                </a:r>
                <a:r>
                  <a:rPr lang="en-US" sz="800" baseline="0" dirty="0"/>
                  <a:t> Progression</a:t>
                </a:r>
                <a:endParaRPr lang="en-US" sz="800" dirty="0"/>
              </a:p>
            </c:rich>
          </c:tx>
          <c:layout>
            <c:manualLayout>
              <c:xMode val="edge"/>
              <c:yMode val="edge"/>
              <c:x val="3.565381873562101E-3"/>
              <c:y val="0.29501799890337804"/>
            </c:manualLayout>
          </c:layout>
          <c:overlay val="0"/>
        </c:title>
        <c:numFmt formatCode="0.0" sourceLinked="1"/>
        <c:majorTickMark val="out"/>
        <c:minorTickMark val="none"/>
        <c:tickLblPos val="nextTo"/>
        <c:txPr>
          <a:bodyPr/>
          <a:lstStyle/>
          <a:p>
            <a:pPr>
              <a:defRPr sz="1000" b="0"/>
            </a:pPr>
            <a:endParaRPr lang="de-DE"/>
          </a:p>
        </c:txPr>
        <c:crossAx val="1326192800"/>
        <c:crosses val="autoZero"/>
        <c:crossBetween val="midCat"/>
        <c:majorUnit val="0.2"/>
      </c:valAx>
    </c:plotArea>
    <c:plotVisOnly val="1"/>
    <c:dispBlanksAs val="gap"/>
    <c:showDLblsOverMax val="0"/>
  </c:chart>
  <c:txPr>
    <a:bodyPr/>
    <a:lstStyle/>
    <a:p>
      <a:pPr>
        <a:defRPr sz="1800"/>
      </a:pPr>
      <a:endParaRPr lang="de-D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1 Prior Line</a:t>
            </a:r>
          </a:p>
        </c:rich>
      </c:tx>
      <c:layout>
        <c:manualLayout>
          <c:xMode val="edge"/>
          <c:yMode val="edge"/>
          <c:x val="0.39461361818369795"/>
          <c:y val="0.1090956887486856"/>
        </c:manualLayout>
      </c:layout>
      <c:overlay val="0"/>
    </c:title>
    <c:autoTitleDeleted val="0"/>
    <c:plotArea>
      <c:layout>
        <c:manualLayout>
          <c:layoutTarget val="inner"/>
          <c:xMode val="edge"/>
          <c:yMode val="edge"/>
          <c:x val="0.20575400820232648"/>
          <c:y val="0.26319146029459251"/>
          <c:w val="0.71025921129243774"/>
          <c:h val="0.54566742840110283"/>
        </c:manualLayout>
      </c:layout>
      <c:barChart>
        <c:barDir val="col"/>
        <c:grouping val="clustered"/>
        <c:varyColors val="0"/>
        <c:ser>
          <c:idx val="0"/>
          <c:order val="0"/>
          <c:tx>
            <c:strRef>
              <c:f>Sheet1!$B$1</c:f>
              <c:strCache>
                <c:ptCount val="1"/>
                <c:pt idx="0">
                  <c:v>Series 1</c:v>
                </c:pt>
              </c:strCache>
            </c:strRef>
          </c:tx>
          <c:invertIfNegative val="0"/>
          <c:cat>
            <c:numRef>
              <c:f>Sheet1!$A$2:$A$7</c:f>
              <c:numCache>
                <c:formatCode>General</c:formatCode>
                <c:ptCount val="6"/>
                <c:pt idx="0">
                  <c:v>0</c:v>
                </c:pt>
                <c:pt idx="1">
                  <c:v>6</c:v>
                </c:pt>
                <c:pt idx="2">
                  <c:v>12</c:v>
                </c:pt>
                <c:pt idx="3">
                  <c:v>18</c:v>
                </c:pt>
                <c:pt idx="4">
                  <c:v>24</c:v>
                </c:pt>
                <c:pt idx="5">
                  <c:v>30</c:v>
                </c:pt>
              </c:numCache>
            </c:numRef>
          </c:cat>
          <c:val>
            <c:numRef>
              <c:f>Sheet1!$B$2:$B$7</c:f>
              <c:numCache>
                <c:formatCode>0.0</c:formatCode>
                <c:ptCount val="6"/>
                <c:pt idx="0">
                  <c:v>0</c:v>
                </c:pt>
                <c:pt idx="1">
                  <c:v>0</c:v>
                </c:pt>
                <c:pt idx="2">
                  <c:v>0</c:v>
                </c:pt>
                <c:pt idx="3">
                  <c:v>0</c:v>
                </c:pt>
              </c:numCache>
            </c:numRef>
          </c:val>
          <c:extLst>
            <c:ext xmlns:c16="http://schemas.microsoft.com/office/drawing/2014/chart" uri="{C3380CC4-5D6E-409C-BE32-E72D297353CC}">
              <c16:uniqueId val="{00000000-E002-4E5D-B98E-F552C7CC717D}"/>
            </c:ext>
          </c:extLst>
        </c:ser>
        <c:dLbls>
          <c:showLegendKey val="0"/>
          <c:showVal val="0"/>
          <c:showCatName val="0"/>
          <c:showSerName val="0"/>
          <c:showPercent val="0"/>
          <c:showBubbleSize val="0"/>
        </c:dLbls>
        <c:gapWidth val="150"/>
        <c:axId val="1326192016"/>
        <c:axId val="1326190840"/>
      </c:barChart>
      <c:catAx>
        <c:axId val="1326192016"/>
        <c:scaling>
          <c:orientation val="minMax"/>
        </c:scaling>
        <c:delete val="0"/>
        <c:axPos val="b"/>
        <c:title>
          <c:tx>
            <c:rich>
              <a:bodyPr/>
              <a:lstStyle/>
              <a:p>
                <a:pPr>
                  <a:defRPr sz="1200"/>
                </a:pPr>
                <a:r>
                  <a:rPr lang="en-US" sz="1200" dirty="0"/>
                  <a:t>Months Since </a:t>
                </a:r>
                <a:r>
                  <a:rPr lang="en-US" sz="1200" dirty="0" err="1"/>
                  <a:t>Randomisation</a:t>
                </a:r>
                <a:endParaRPr lang="en-US" sz="1200" dirty="0"/>
              </a:p>
            </c:rich>
          </c:tx>
          <c:overlay val="0"/>
        </c:title>
        <c:numFmt formatCode="General" sourceLinked="1"/>
        <c:majorTickMark val="out"/>
        <c:minorTickMark val="none"/>
        <c:tickLblPos val="nextTo"/>
        <c:txPr>
          <a:bodyPr/>
          <a:lstStyle/>
          <a:p>
            <a:pPr>
              <a:defRPr sz="1100" b="0"/>
            </a:pPr>
            <a:endParaRPr lang="de-DE"/>
          </a:p>
        </c:txPr>
        <c:crossAx val="1326190840"/>
        <c:crosses val="autoZero"/>
        <c:auto val="1"/>
        <c:lblAlgn val="ctr"/>
        <c:lblOffset val="100"/>
        <c:noMultiLvlLbl val="0"/>
      </c:catAx>
      <c:valAx>
        <c:axId val="1326190840"/>
        <c:scaling>
          <c:orientation val="minMax"/>
          <c:max val="1"/>
          <c:min val="0"/>
        </c:scaling>
        <c:delete val="0"/>
        <c:axPos val="l"/>
        <c:title>
          <c:tx>
            <c:rich>
              <a:bodyPr rot="-5400000" vert="horz"/>
              <a:lstStyle/>
              <a:p>
                <a:pPr>
                  <a:defRPr sz="1200"/>
                </a:pPr>
                <a:r>
                  <a:rPr lang="en-US" sz="1200" dirty="0"/>
                  <a:t>Proportion Surviving</a:t>
                </a:r>
                <a:br>
                  <a:rPr lang="en-US" sz="1200" dirty="0"/>
                </a:br>
                <a:r>
                  <a:rPr lang="en-US" sz="1200" dirty="0"/>
                  <a:t>Without</a:t>
                </a:r>
                <a:r>
                  <a:rPr lang="en-US" sz="1200" baseline="0" dirty="0"/>
                  <a:t> Progression</a:t>
                </a:r>
                <a:endParaRPr lang="en-US" sz="1200" dirty="0"/>
              </a:p>
            </c:rich>
          </c:tx>
          <c:layout>
            <c:manualLayout>
              <c:xMode val="edge"/>
              <c:yMode val="edge"/>
              <c:x val="1.7897922573085413E-2"/>
              <c:y val="0.20404340230341869"/>
            </c:manualLayout>
          </c:layout>
          <c:overlay val="0"/>
        </c:title>
        <c:numFmt formatCode="0.0" sourceLinked="1"/>
        <c:majorTickMark val="out"/>
        <c:minorTickMark val="none"/>
        <c:tickLblPos val="nextTo"/>
        <c:txPr>
          <a:bodyPr/>
          <a:lstStyle/>
          <a:p>
            <a:pPr>
              <a:defRPr sz="1200" b="0"/>
            </a:pPr>
            <a:endParaRPr lang="de-DE"/>
          </a:p>
        </c:txPr>
        <c:crossAx val="1326192016"/>
        <c:crosses val="autoZero"/>
        <c:crossBetween val="midCat"/>
        <c:majorUnit val="0.2"/>
      </c:valAx>
    </c:plotArea>
    <c:plotVisOnly val="1"/>
    <c:dispBlanksAs val="gap"/>
    <c:showDLblsOverMax val="0"/>
  </c:chart>
  <c:txPr>
    <a:bodyPr/>
    <a:lstStyle/>
    <a:p>
      <a:pPr>
        <a:defRPr sz="1800"/>
      </a:pPr>
      <a:endParaRPr lang="de-D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sym typeface="Symbol"/>
              </a:rPr>
              <a:t> 2</a:t>
            </a:r>
            <a:r>
              <a:rPr lang="en-US" sz="1600" dirty="0"/>
              <a:t> Prior Lines</a:t>
            </a:r>
          </a:p>
        </c:rich>
      </c:tx>
      <c:layout>
        <c:manualLayout>
          <c:xMode val="edge"/>
          <c:yMode val="edge"/>
          <c:x val="0.40037265987915988"/>
          <c:y val="9.858044164037856E-2"/>
        </c:manualLayout>
      </c:layout>
      <c:overlay val="0"/>
    </c:title>
    <c:autoTitleDeleted val="0"/>
    <c:plotArea>
      <c:layout>
        <c:manualLayout>
          <c:layoutTarget val="inner"/>
          <c:xMode val="edge"/>
          <c:yMode val="edge"/>
          <c:x val="0.20575400820232648"/>
          <c:y val="0.26319146029459251"/>
          <c:w val="0.71025921129243774"/>
          <c:h val="0.54566742840110283"/>
        </c:manualLayout>
      </c:layout>
      <c:barChart>
        <c:barDir val="col"/>
        <c:grouping val="clustered"/>
        <c:varyColors val="0"/>
        <c:ser>
          <c:idx val="0"/>
          <c:order val="0"/>
          <c:tx>
            <c:strRef>
              <c:f>Sheet1!$B$1</c:f>
              <c:strCache>
                <c:ptCount val="1"/>
                <c:pt idx="0">
                  <c:v>Series 1</c:v>
                </c:pt>
              </c:strCache>
            </c:strRef>
          </c:tx>
          <c:invertIfNegative val="0"/>
          <c:cat>
            <c:numRef>
              <c:f>Sheet1!$A$2:$A$7</c:f>
              <c:numCache>
                <c:formatCode>General</c:formatCode>
                <c:ptCount val="6"/>
                <c:pt idx="0">
                  <c:v>0</c:v>
                </c:pt>
                <c:pt idx="1">
                  <c:v>6</c:v>
                </c:pt>
                <c:pt idx="2">
                  <c:v>12</c:v>
                </c:pt>
                <c:pt idx="3">
                  <c:v>18</c:v>
                </c:pt>
                <c:pt idx="4">
                  <c:v>24</c:v>
                </c:pt>
                <c:pt idx="5">
                  <c:v>30</c:v>
                </c:pt>
              </c:numCache>
            </c:numRef>
          </c:cat>
          <c:val>
            <c:numRef>
              <c:f>Sheet1!$B$2:$B$7</c:f>
              <c:numCache>
                <c:formatCode>0.0</c:formatCode>
                <c:ptCount val="6"/>
                <c:pt idx="0">
                  <c:v>0</c:v>
                </c:pt>
                <c:pt idx="1">
                  <c:v>0</c:v>
                </c:pt>
                <c:pt idx="2">
                  <c:v>0</c:v>
                </c:pt>
                <c:pt idx="3">
                  <c:v>0</c:v>
                </c:pt>
              </c:numCache>
            </c:numRef>
          </c:val>
          <c:extLst>
            <c:ext xmlns:c16="http://schemas.microsoft.com/office/drawing/2014/chart" uri="{C3380CC4-5D6E-409C-BE32-E72D297353CC}">
              <c16:uniqueId val="{00000000-1C58-4B39-891E-2865C00F9A60}"/>
            </c:ext>
          </c:extLst>
        </c:ser>
        <c:dLbls>
          <c:showLegendKey val="0"/>
          <c:showVal val="0"/>
          <c:showCatName val="0"/>
          <c:showSerName val="0"/>
          <c:showPercent val="0"/>
          <c:showBubbleSize val="0"/>
        </c:dLbls>
        <c:gapWidth val="150"/>
        <c:axId val="1326193976"/>
        <c:axId val="1326183000"/>
      </c:barChart>
      <c:catAx>
        <c:axId val="1326193976"/>
        <c:scaling>
          <c:orientation val="minMax"/>
        </c:scaling>
        <c:delete val="0"/>
        <c:axPos val="b"/>
        <c:title>
          <c:tx>
            <c:rich>
              <a:bodyPr/>
              <a:lstStyle/>
              <a:p>
                <a:pPr>
                  <a:defRPr sz="1200"/>
                </a:pPr>
                <a:r>
                  <a:rPr lang="en-US" sz="1200" dirty="0"/>
                  <a:t>Months Since </a:t>
                </a:r>
                <a:r>
                  <a:rPr lang="en-US" sz="1200" dirty="0" err="1"/>
                  <a:t>Randomisation</a:t>
                </a:r>
                <a:endParaRPr lang="en-US" sz="1200" dirty="0"/>
              </a:p>
            </c:rich>
          </c:tx>
          <c:overlay val="0"/>
        </c:title>
        <c:numFmt formatCode="General" sourceLinked="1"/>
        <c:majorTickMark val="out"/>
        <c:minorTickMark val="none"/>
        <c:tickLblPos val="nextTo"/>
        <c:txPr>
          <a:bodyPr/>
          <a:lstStyle/>
          <a:p>
            <a:pPr>
              <a:defRPr sz="1100" b="0"/>
            </a:pPr>
            <a:endParaRPr lang="de-DE"/>
          </a:p>
        </c:txPr>
        <c:crossAx val="1326183000"/>
        <c:crosses val="autoZero"/>
        <c:auto val="1"/>
        <c:lblAlgn val="ctr"/>
        <c:lblOffset val="100"/>
        <c:noMultiLvlLbl val="0"/>
      </c:catAx>
      <c:valAx>
        <c:axId val="1326183000"/>
        <c:scaling>
          <c:orientation val="minMax"/>
          <c:max val="1"/>
          <c:min val="0"/>
        </c:scaling>
        <c:delete val="0"/>
        <c:axPos val="l"/>
        <c:title>
          <c:tx>
            <c:rich>
              <a:bodyPr rot="-5400000" vert="horz"/>
              <a:lstStyle/>
              <a:p>
                <a:pPr>
                  <a:defRPr sz="1200" b="1"/>
                </a:pPr>
                <a:r>
                  <a:rPr lang="en-US" sz="1200" b="1" dirty="0"/>
                  <a:t>Proportion Surviving</a:t>
                </a:r>
                <a:br>
                  <a:rPr lang="en-US" sz="1200" b="1" dirty="0"/>
                </a:br>
                <a:r>
                  <a:rPr lang="en-US" sz="1200" b="1" dirty="0"/>
                  <a:t>Without</a:t>
                </a:r>
                <a:r>
                  <a:rPr lang="en-US" sz="1200" b="1" baseline="0" dirty="0"/>
                  <a:t> Progression</a:t>
                </a:r>
                <a:endParaRPr lang="en-US" sz="1200" b="1" dirty="0"/>
              </a:p>
            </c:rich>
          </c:tx>
          <c:layout>
            <c:manualLayout>
              <c:xMode val="edge"/>
              <c:yMode val="edge"/>
              <c:x val="2.3656964268547288E-2"/>
              <c:y val="0.21455864941172575"/>
            </c:manualLayout>
          </c:layout>
          <c:overlay val="0"/>
        </c:title>
        <c:numFmt formatCode="0.0" sourceLinked="1"/>
        <c:majorTickMark val="out"/>
        <c:minorTickMark val="none"/>
        <c:tickLblPos val="nextTo"/>
        <c:txPr>
          <a:bodyPr/>
          <a:lstStyle/>
          <a:p>
            <a:pPr>
              <a:defRPr sz="1200" b="0"/>
            </a:pPr>
            <a:endParaRPr lang="de-DE"/>
          </a:p>
        </c:txPr>
        <c:crossAx val="1326193976"/>
        <c:crosses val="autoZero"/>
        <c:crossBetween val="midCat"/>
        <c:majorUnit val="0.2"/>
      </c:valAx>
    </c:plotArea>
    <c:plotVisOnly val="1"/>
    <c:dispBlanksAs val="gap"/>
    <c:showDLblsOverMax val="0"/>
  </c:chart>
  <c:txPr>
    <a:bodyPr/>
    <a:lstStyle/>
    <a:p>
      <a:pPr>
        <a:defRPr sz="1800"/>
      </a:pPr>
      <a:endParaRPr lang="de-D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No</a:t>
            </a:r>
            <a:r>
              <a:rPr lang="en-US" sz="1600" baseline="0" dirty="0"/>
              <a:t> Prior Bortezomib</a:t>
            </a:r>
            <a:endParaRPr lang="en-US" sz="1600" dirty="0"/>
          </a:p>
        </c:rich>
      </c:tx>
      <c:layout>
        <c:manualLayout>
          <c:xMode val="edge"/>
          <c:yMode val="edge"/>
          <c:x val="0.34566176377227209"/>
          <c:y val="0.1090956887486856"/>
        </c:manualLayout>
      </c:layout>
      <c:overlay val="0"/>
    </c:title>
    <c:autoTitleDeleted val="0"/>
    <c:plotArea>
      <c:layout>
        <c:manualLayout>
          <c:layoutTarget val="inner"/>
          <c:xMode val="edge"/>
          <c:yMode val="edge"/>
          <c:x val="0.20575400820232648"/>
          <c:y val="0.26319146029459251"/>
          <c:w val="0.71025921129243774"/>
          <c:h val="0.54566742840110283"/>
        </c:manualLayout>
      </c:layout>
      <c:barChart>
        <c:barDir val="col"/>
        <c:grouping val="clustered"/>
        <c:varyColors val="0"/>
        <c:ser>
          <c:idx val="0"/>
          <c:order val="0"/>
          <c:tx>
            <c:strRef>
              <c:f>Sheet1!$B$1</c:f>
              <c:strCache>
                <c:ptCount val="1"/>
                <c:pt idx="0">
                  <c:v>Series 1</c:v>
                </c:pt>
              </c:strCache>
            </c:strRef>
          </c:tx>
          <c:invertIfNegative val="0"/>
          <c:cat>
            <c:numRef>
              <c:f>Sheet1!$A$2:$A$7</c:f>
              <c:numCache>
                <c:formatCode>General</c:formatCode>
                <c:ptCount val="6"/>
                <c:pt idx="0">
                  <c:v>0</c:v>
                </c:pt>
                <c:pt idx="1">
                  <c:v>6</c:v>
                </c:pt>
                <c:pt idx="2">
                  <c:v>12</c:v>
                </c:pt>
                <c:pt idx="3">
                  <c:v>18</c:v>
                </c:pt>
                <c:pt idx="4">
                  <c:v>24</c:v>
                </c:pt>
                <c:pt idx="5">
                  <c:v>30</c:v>
                </c:pt>
              </c:numCache>
            </c:numRef>
          </c:cat>
          <c:val>
            <c:numRef>
              <c:f>Sheet1!$B$2:$B$7</c:f>
              <c:numCache>
                <c:formatCode>0.0</c:formatCode>
                <c:ptCount val="6"/>
                <c:pt idx="0">
                  <c:v>0</c:v>
                </c:pt>
                <c:pt idx="1">
                  <c:v>0</c:v>
                </c:pt>
                <c:pt idx="2">
                  <c:v>0</c:v>
                </c:pt>
                <c:pt idx="3">
                  <c:v>0</c:v>
                </c:pt>
              </c:numCache>
            </c:numRef>
          </c:val>
          <c:extLst>
            <c:ext xmlns:c16="http://schemas.microsoft.com/office/drawing/2014/chart" uri="{C3380CC4-5D6E-409C-BE32-E72D297353CC}">
              <c16:uniqueId val="{00000000-E806-4083-BE7D-654C813FCF50}"/>
            </c:ext>
          </c:extLst>
        </c:ser>
        <c:dLbls>
          <c:showLegendKey val="0"/>
          <c:showVal val="0"/>
          <c:showCatName val="0"/>
          <c:showSerName val="0"/>
          <c:showPercent val="0"/>
          <c:showBubbleSize val="0"/>
        </c:dLbls>
        <c:gapWidth val="150"/>
        <c:axId val="1326184568"/>
        <c:axId val="1326185352"/>
      </c:barChart>
      <c:catAx>
        <c:axId val="1326184568"/>
        <c:scaling>
          <c:orientation val="minMax"/>
        </c:scaling>
        <c:delete val="0"/>
        <c:axPos val="b"/>
        <c:title>
          <c:tx>
            <c:rich>
              <a:bodyPr/>
              <a:lstStyle/>
              <a:p>
                <a:pPr>
                  <a:defRPr sz="1200"/>
                </a:pPr>
                <a:r>
                  <a:rPr lang="en-US" sz="1200" dirty="0"/>
                  <a:t>Months Since </a:t>
                </a:r>
                <a:r>
                  <a:rPr lang="en-US" sz="1200" dirty="0" err="1"/>
                  <a:t>Randomisation</a:t>
                </a:r>
                <a:endParaRPr lang="en-US" sz="1200" dirty="0"/>
              </a:p>
            </c:rich>
          </c:tx>
          <c:overlay val="0"/>
        </c:title>
        <c:numFmt formatCode="General" sourceLinked="1"/>
        <c:majorTickMark val="out"/>
        <c:minorTickMark val="none"/>
        <c:tickLblPos val="nextTo"/>
        <c:txPr>
          <a:bodyPr/>
          <a:lstStyle/>
          <a:p>
            <a:pPr>
              <a:defRPr sz="1100" b="0"/>
            </a:pPr>
            <a:endParaRPr lang="de-DE"/>
          </a:p>
        </c:txPr>
        <c:crossAx val="1326185352"/>
        <c:crosses val="autoZero"/>
        <c:auto val="1"/>
        <c:lblAlgn val="ctr"/>
        <c:lblOffset val="100"/>
        <c:noMultiLvlLbl val="0"/>
      </c:catAx>
      <c:valAx>
        <c:axId val="1326185352"/>
        <c:scaling>
          <c:orientation val="minMax"/>
          <c:max val="1"/>
          <c:min val="0"/>
        </c:scaling>
        <c:delete val="0"/>
        <c:axPos val="l"/>
        <c:title>
          <c:tx>
            <c:rich>
              <a:bodyPr rot="-5400000" vert="horz"/>
              <a:lstStyle/>
              <a:p>
                <a:pPr>
                  <a:defRPr sz="1200"/>
                </a:pPr>
                <a:r>
                  <a:rPr lang="en-US" sz="1200" dirty="0"/>
                  <a:t>Proportion Surviving</a:t>
                </a:r>
                <a:br>
                  <a:rPr lang="en-US" sz="1200" dirty="0"/>
                </a:br>
                <a:r>
                  <a:rPr lang="en-US" sz="1200" dirty="0"/>
                  <a:t>Without</a:t>
                </a:r>
                <a:r>
                  <a:rPr lang="en-US" sz="1200" baseline="0" dirty="0"/>
                  <a:t> Progression</a:t>
                </a:r>
                <a:endParaRPr lang="en-US" sz="1200" dirty="0"/>
              </a:p>
            </c:rich>
          </c:tx>
          <c:layout>
            <c:manualLayout>
              <c:xMode val="edge"/>
              <c:yMode val="edge"/>
              <c:x val="2.0777443420816354E-2"/>
              <c:y val="0.21455864941172575"/>
            </c:manualLayout>
          </c:layout>
          <c:overlay val="0"/>
        </c:title>
        <c:numFmt formatCode="0.0" sourceLinked="1"/>
        <c:majorTickMark val="out"/>
        <c:minorTickMark val="none"/>
        <c:tickLblPos val="nextTo"/>
        <c:txPr>
          <a:bodyPr/>
          <a:lstStyle/>
          <a:p>
            <a:pPr>
              <a:defRPr sz="1200" b="0"/>
            </a:pPr>
            <a:endParaRPr lang="de-DE"/>
          </a:p>
        </c:txPr>
        <c:crossAx val="1326184568"/>
        <c:crosses val="autoZero"/>
        <c:crossBetween val="midCat"/>
        <c:majorUnit val="0.2"/>
      </c:valAx>
    </c:plotArea>
    <c:plotVisOnly val="1"/>
    <c:dispBlanksAs val="gap"/>
    <c:showDLblsOverMax val="0"/>
  </c:chart>
  <c:txPr>
    <a:bodyPr/>
    <a:lstStyle/>
    <a:p>
      <a:pPr>
        <a:defRPr sz="1800"/>
      </a:pPr>
      <a:endParaRPr lang="de-D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baseline="0" dirty="0"/>
              <a:t>Prior Bortezomib</a:t>
            </a:r>
            <a:endParaRPr lang="en-US" sz="1600" dirty="0"/>
          </a:p>
        </c:rich>
      </c:tx>
      <c:layout>
        <c:manualLayout>
          <c:xMode val="edge"/>
          <c:yMode val="edge"/>
          <c:x val="0.36581840970638863"/>
          <c:y val="0.11303890641430074"/>
        </c:manualLayout>
      </c:layout>
      <c:overlay val="0"/>
    </c:title>
    <c:autoTitleDeleted val="0"/>
    <c:plotArea>
      <c:layout>
        <c:manualLayout>
          <c:layoutTarget val="inner"/>
          <c:xMode val="edge"/>
          <c:yMode val="edge"/>
          <c:x val="0.20575400820232648"/>
          <c:y val="0.26319146029459251"/>
          <c:w val="0.71025921129243774"/>
          <c:h val="0.54566742840110283"/>
        </c:manualLayout>
      </c:layout>
      <c:barChart>
        <c:barDir val="col"/>
        <c:grouping val="clustered"/>
        <c:varyColors val="0"/>
        <c:ser>
          <c:idx val="0"/>
          <c:order val="0"/>
          <c:tx>
            <c:strRef>
              <c:f>Sheet1!$B$1</c:f>
              <c:strCache>
                <c:ptCount val="1"/>
                <c:pt idx="0">
                  <c:v>Series 1</c:v>
                </c:pt>
              </c:strCache>
            </c:strRef>
          </c:tx>
          <c:invertIfNegative val="0"/>
          <c:cat>
            <c:numRef>
              <c:f>Sheet1!$A$2:$A$7</c:f>
              <c:numCache>
                <c:formatCode>General</c:formatCode>
                <c:ptCount val="6"/>
                <c:pt idx="0">
                  <c:v>0</c:v>
                </c:pt>
                <c:pt idx="1">
                  <c:v>6</c:v>
                </c:pt>
                <c:pt idx="2">
                  <c:v>12</c:v>
                </c:pt>
                <c:pt idx="3">
                  <c:v>18</c:v>
                </c:pt>
                <c:pt idx="4">
                  <c:v>24</c:v>
                </c:pt>
                <c:pt idx="5">
                  <c:v>30</c:v>
                </c:pt>
              </c:numCache>
            </c:numRef>
          </c:cat>
          <c:val>
            <c:numRef>
              <c:f>Sheet1!$B$2:$B$7</c:f>
              <c:numCache>
                <c:formatCode>0.0</c:formatCode>
                <c:ptCount val="6"/>
                <c:pt idx="0">
                  <c:v>0</c:v>
                </c:pt>
                <c:pt idx="1">
                  <c:v>0</c:v>
                </c:pt>
                <c:pt idx="2">
                  <c:v>0</c:v>
                </c:pt>
                <c:pt idx="3">
                  <c:v>0</c:v>
                </c:pt>
              </c:numCache>
            </c:numRef>
          </c:val>
          <c:extLst>
            <c:ext xmlns:c16="http://schemas.microsoft.com/office/drawing/2014/chart" uri="{C3380CC4-5D6E-409C-BE32-E72D297353CC}">
              <c16:uniqueId val="{00000000-79C3-4B43-AC2C-F203C1C4989D}"/>
            </c:ext>
          </c:extLst>
        </c:ser>
        <c:dLbls>
          <c:showLegendKey val="0"/>
          <c:showVal val="0"/>
          <c:showCatName val="0"/>
          <c:showSerName val="0"/>
          <c:showPercent val="0"/>
          <c:showBubbleSize val="0"/>
        </c:dLbls>
        <c:gapWidth val="150"/>
        <c:axId val="1326194760"/>
        <c:axId val="1326183392"/>
      </c:barChart>
      <c:catAx>
        <c:axId val="1326194760"/>
        <c:scaling>
          <c:orientation val="minMax"/>
        </c:scaling>
        <c:delete val="0"/>
        <c:axPos val="b"/>
        <c:title>
          <c:tx>
            <c:rich>
              <a:bodyPr/>
              <a:lstStyle/>
              <a:p>
                <a:pPr>
                  <a:defRPr sz="1200"/>
                </a:pPr>
                <a:r>
                  <a:rPr lang="en-US" sz="1200" dirty="0"/>
                  <a:t>Months Since </a:t>
                </a:r>
                <a:r>
                  <a:rPr lang="en-US" sz="1200" dirty="0" err="1"/>
                  <a:t>Randomisation</a:t>
                </a:r>
                <a:endParaRPr lang="en-US" sz="1200" dirty="0"/>
              </a:p>
            </c:rich>
          </c:tx>
          <c:overlay val="0"/>
        </c:title>
        <c:numFmt formatCode="General" sourceLinked="1"/>
        <c:majorTickMark val="out"/>
        <c:minorTickMark val="none"/>
        <c:tickLblPos val="nextTo"/>
        <c:txPr>
          <a:bodyPr/>
          <a:lstStyle/>
          <a:p>
            <a:pPr>
              <a:defRPr sz="1100" b="0"/>
            </a:pPr>
            <a:endParaRPr lang="de-DE"/>
          </a:p>
        </c:txPr>
        <c:crossAx val="1326183392"/>
        <c:crosses val="autoZero"/>
        <c:auto val="1"/>
        <c:lblAlgn val="ctr"/>
        <c:lblOffset val="100"/>
        <c:noMultiLvlLbl val="0"/>
      </c:catAx>
      <c:valAx>
        <c:axId val="1326183392"/>
        <c:scaling>
          <c:orientation val="minMax"/>
          <c:max val="1"/>
          <c:min val="0"/>
        </c:scaling>
        <c:delete val="0"/>
        <c:axPos val="l"/>
        <c:title>
          <c:tx>
            <c:rich>
              <a:bodyPr rot="-5400000" vert="horz"/>
              <a:lstStyle/>
              <a:p>
                <a:pPr>
                  <a:defRPr sz="1200"/>
                </a:pPr>
                <a:r>
                  <a:rPr lang="en-US" sz="1200" dirty="0"/>
                  <a:t>Proportion Surviving</a:t>
                </a:r>
                <a:br>
                  <a:rPr lang="en-US" sz="1200" dirty="0"/>
                </a:br>
                <a:r>
                  <a:rPr lang="en-US" sz="1200" dirty="0"/>
                  <a:t>Without</a:t>
                </a:r>
                <a:r>
                  <a:rPr lang="en-US" sz="1200" baseline="0" dirty="0"/>
                  <a:t> Progression</a:t>
                </a:r>
                <a:endParaRPr lang="en-US" sz="1200" dirty="0"/>
              </a:p>
            </c:rich>
          </c:tx>
          <c:layout>
            <c:manualLayout>
              <c:xMode val="edge"/>
              <c:yMode val="edge"/>
              <c:x val="1.7897922573085413E-2"/>
              <c:y val="0.21981627296587927"/>
            </c:manualLayout>
          </c:layout>
          <c:overlay val="0"/>
        </c:title>
        <c:numFmt formatCode="0.0" sourceLinked="1"/>
        <c:majorTickMark val="out"/>
        <c:minorTickMark val="none"/>
        <c:tickLblPos val="nextTo"/>
        <c:txPr>
          <a:bodyPr/>
          <a:lstStyle/>
          <a:p>
            <a:pPr>
              <a:defRPr sz="1200" b="0"/>
            </a:pPr>
            <a:endParaRPr lang="de-DE"/>
          </a:p>
        </c:txPr>
        <c:crossAx val="1326194760"/>
        <c:crosses val="autoZero"/>
        <c:crossBetween val="midCat"/>
        <c:majorUnit val="0.2"/>
      </c:valAx>
    </c:plotArea>
    <c:plotVisOnly val="1"/>
    <c:dispBlanksAs val="gap"/>
    <c:showDLblsOverMax val="0"/>
  </c:chart>
  <c:txPr>
    <a:bodyPr/>
    <a:lstStyle/>
    <a:p>
      <a:pPr>
        <a:defRPr sz="1800"/>
      </a:pPr>
      <a:endParaRPr lang="de-D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4283" cy="497020"/>
          </a:xfrm>
          <a:prstGeom prst="rect">
            <a:avLst/>
          </a:prstGeom>
        </p:spPr>
        <p:txBody>
          <a:bodyPr vert="horz" lIns="91258" tIns="45629" rIns="91258" bIns="45629" rtlCol="0"/>
          <a:lstStyle>
            <a:lvl1pPr algn="l">
              <a:defRPr sz="1200"/>
            </a:lvl1pPr>
          </a:lstStyle>
          <a:p>
            <a:endParaRPr lang="en-GB"/>
          </a:p>
        </p:txBody>
      </p:sp>
      <p:sp>
        <p:nvSpPr>
          <p:cNvPr id="3" name="Date Placeholder 2"/>
          <p:cNvSpPr>
            <a:spLocks noGrp="1"/>
          </p:cNvSpPr>
          <p:nvPr>
            <p:ph type="dt" sz="quarter" idx="1"/>
          </p:nvPr>
        </p:nvSpPr>
        <p:spPr>
          <a:xfrm>
            <a:off x="3848650" y="2"/>
            <a:ext cx="2944283" cy="497020"/>
          </a:xfrm>
          <a:prstGeom prst="rect">
            <a:avLst/>
          </a:prstGeom>
        </p:spPr>
        <p:txBody>
          <a:bodyPr vert="horz" lIns="91258" tIns="45629" rIns="91258" bIns="45629" rtlCol="0"/>
          <a:lstStyle>
            <a:lvl1pPr algn="r">
              <a:defRPr sz="1200"/>
            </a:lvl1pPr>
          </a:lstStyle>
          <a:p>
            <a:fld id="{B7CD18CF-DA56-4F8A-BFF1-4C2C362270FE}" type="datetimeFigureOut">
              <a:rPr lang="en-GB" smtClean="0"/>
              <a:t>18/10/2018</a:t>
            </a:fld>
            <a:endParaRPr lang="en-GB"/>
          </a:p>
        </p:txBody>
      </p:sp>
      <p:sp>
        <p:nvSpPr>
          <p:cNvPr id="4" name="Footer Placeholder 3"/>
          <p:cNvSpPr>
            <a:spLocks noGrp="1"/>
          </p:cNvSpPr>
          <p:nvPr>
            <p:ph type="ftr" sz="quarter" idx="2"/>
          </p:nvPr>
        </p:nvSpPr>
        <p:spPr>
          <a:xfrm>
            <a:off x="4" y="9408985"/>
            <a:ext cx="2944283" cy="497019"/>
          </a:xfrm>
          <a:prstGeom prst="rect">
            <a:avLst/>
          </a:prstGeom>
        </p:spPr>
        <p:txBody>
          <a:bodyPr vert="horz" lIns="91258" tIns="45629" rIns="91258" bIns="45629" rtlCol="0" anchor="b"/>
          <a:lstStyle>
            <a:lvl1pPr algn="l">
              <a:defRPr sz="1200"/>
            </a:lvl1pPr>
          </a:lstStyle>
          <a:p>
            <a:endParaRPr lang="en-GB"/>
          </a:p>
        </p:txBody>
      </p:sp>
      <p:sp>
        <p:nvSpPr>
          <p:cNvPr id="5" name="Slide Number Placeholder 4"/>
          <p:cNvSpPr>
            <a:spLocks noGrp="1"/>
          </p:cNvSpPr>
          <p:nvPr>
            <p:ph type="sldNum" sz="quarter" idx="3"/>
          </p:nvPr>
        </p:nvSpPr>
        <p:spPr>
          <a:xfrm>
            <a:off x="3848650" y="9408985"/>
            <a:ext cx="2944283" cy="497019"/>
          </a:xfrm>
          <a:prstGeom prst="rect">
            <a:avLst/>
          </a:prstGeom>
        </p:spPr>
        <p:txBody>
          <a:bodyPr vert="horz" lIns="91258" tIns="45629" rIns="91258" bIns="45629" rtlCol="0" anchor="b"/>
          <a:lstStyle>
            <a:lvl1pPr algn="r">
              <a:defRPr sz="1200"/>
            </a:lvl1pPr>
          </a:lstStyle>
          <a:p>
            <a:fld id="{9038E64C-9B9E-4B62-A9EF-2F811AB2C8B0}" type="slidenum">
              <a:rPr lang="en-GB" smtClean="0"/>
              <a:t>‹#›</a:t>
            </a:fld>
            <a:endParaRPr lang="en-GB"/>
          </a:p>
        </p:txBody>
      </p:sp>
    </p:spTree>
    <p:extLst>
      <p:ext uri="{BB962C8B-B14F-4D97-AF65-F5344CB8AC3E}">
        <p14:creationId xmlns:p14="http://schemas.microsoft.com/office/powerpoint/2010/main" val="29430801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4283" cy="497020"/>
          </a:xfrm>
          <a:prstGeom prst="rect">
            <a:avLst/>
          </a:prstGeom>
        </p:spPr>
        <p:txBody>
          <a:bodyPr vert="horz" lIns="91258" tIns="45629" rIns="91258" bIns="45629" rtlCol="0"/>
          <a:lstStyle>
            <a:lvl1pPr algn="l">
              <a:defRPr sz="1200"/>
            </a:lvl1pPr>
          </a:lstStyle>
          <a:p>
            <a:endParaRPr lang="de-CH"/>
          </a:p>
        </p:txBody>
      </p:sp>
      <p:sp>
        <p:nvSpPr>
          <p:cNvPr id="3" name="Date Placeholder 2"/>
          <p:cNvSpPr>
            <a:spLocks noGrp="1"/>
          </p:cNvSpPr>
          <p:nvPr>
            <p:ph type="dt" idx="1"/>
          </p:nvPr>
        </p:nvSpPr>
        <p:spPr>
          <a:xfrm>
            <a:off x="3848650" y="2"/>
            <a:ext cx="2944283" cy="497020"/>
          </a:xfrm>
          <a:prstGeom prst="rect">
            <a:avLst/>
          </a:prstGeom>
        </p:spPr>
        <p:txBody>
          <a:bodyPr vert="horz" lIns="91258" tIns="45629" rIns="91258" bIns="45629" rtlCol="0"/>
          <a:lstStyle>
            <a:lvl1pPr algn="r">
              <a:defRPr sz="1200"/>
            </a:lvl1pPr>
          </a:lstStyle>
          <a:p>
            <a:fld id="{93E65E4A-CA1A-459A-9B50-A5BC0C61DD89}" type="datetimeFigureOut">
              <a:rPr lang="de-CH" smtClean="0"/>
              <a:t>18.10.2018</a:t>
            </a:fld>
            <a:endParaRPr lang="de-CH"/>
          </a:p>
        </p:txBody>
      </p:sp>
      <p:sp>
        <p:nvSpPr>
          <p:cNvPr id="4" name="Slide Image Placeholder 3"/>
          <p:cNvSpPr>
            <a:spLocks noGrp="1" noRot="1" noChangeAspect="1"/>
          </p:cNvSpPr>
          <p:nvPr>
            <p:ph type="sldImg" idx="2"/>
          </p:nvPr>
        </p:nvSpPr>
        <p:spPr>
          <a:xfrm>
            <a:off x="1169988" y="1238250"/>
            <a:ext cx="4454525" cy="3341688"/>
          </a:xfrm>
          <a:prstGeom prst="rect">
            <a:avLst/>
          </a:prstGeom>
          <a:noFill/>
          <a:ln w="12700">
            <a:solidFill>
              <a:prstClr val="black"/>
            </a:solidFill>
          </a:ln>
        </p:spPr>
        <p:txBody>
          <a:bodyPr vert="horz" lIns="91258" tIns="45629" rIns="91258" bIns="45629" rtlCol="0" anchor="ctr"/>
          <a:lstStyle/>
          <a:p>
            <a:endParaRPr lang="de-CH"/>
          </a:p>
        </p:txBody>
      </p:sp>
      <p:sp>
        <p:nvSpPr>
          <p:cNvPr id="5" name="Notes Placeholder 4"/>
          <p:cNvSpPr>
            <a:spLocks noGrp="1"/>
          </p:cNvSpPr>
          <p:nvPr>
            <p:ph type="body" sz="quarter" idx="3"/>
          </p:nvPr>
        </p:nvSpPr>
        <p:spPr>
          <a:xfrm>
            <a:off x="679451" y="4767264"/>
            <a:ext cx="5435600" cy="3900488"/>
          </a:xfrm>
          <a:prstGeom prst="rect">
            <a:avLst/>
          </a:prstGeom>
        </p:spPr>
        <p:txBody>
          <a:bodyPr vert="horz" lIns="91258" tIns="45629" rIns="91258" bIns="4562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6" name="Footer Placeholder 5"/>
          <p:cNvSpPr>
            <a:spLocks noGrp="1"/>
          </p:cNvSpPr>
          <p:nvPr>
            <p:ph type="ftr" sz="quarter" idx="4"/>
          </p:nvPr>
        </p:nvSpPr>
        <p:spPr>
          <a:xfrm>
            <a:off x="4" y="9408985"/>
            <a:ext cx="2944283" cy="497019"/>
          </a:xfrm>
          <a:prstGeom prst="rect">
            <a:avLst/>
          </a:prstGeom>
        </p:spPr>
        <p:txBody>
          <a:bodyPr vert="horz" lIns="91258" tIns="45629" rIns="91258" bIns="45629" rtlCol="0" anchor="b"/>
          <a:lstStyle>
            <a:lvl1pPr algn="l">
              <a:defRPr sz="1200"/>
            </a:lvl1pPr>
          </a:lstStyle>
          <a:p>
            <a:endParaRPr lang="de-CH"/>
          </a:p>
        </p:txBody>
      </p:sp>
      <p:sp>
        <p:nvSpPr>
          <p:cNvPr id="7" name="Slide Number Placeholder 6"/>
          <p:cNvSpPr>
            <a:spLocks noGrp="1"/>
          </p:cNvSpPr>
          <p:nvPr>
            <p:ph type="sldNum" sz="quarter" idx="5"/>
          </p:nvPr>
        </p:nvSpPr>
        <p:spPr>
          <a:xfrm>
            <a:off x="3848650" y="9408985"/>
            <a:ext cx="2944283" cy="497019"/>
          </a:xfrm>
          <a:prstGeom prst="rect">
            <a:avLst/>
          </a:prstGeom>
        </p:spPr>
        <p:txBody>
          <a:bodyPr vert="horz" lIns="91258" tIns="45629" rIns="91258" bIns="45629" rtlCol="0" anchor="b"/>
          <a:lstStyle>
            <a:lvl1pPr algn="r">
              <a:defRPr sz="1200"/>
            </a:lvl1pPr>
          </a:lstStyle>
          <a:p>
            <a:fld id="{AE774DFC-C4A6-4C6C-BB20-47184126947D}" type="slidenum">
              <a:rPr lang="de-CH" smtClean="0"/>
              <a:t>‹#›</a:t>
            </a:fld>
            <a:endParaRPr lang="de-CH"/>
          </a:p>
        </p:txBody>
      </p:sp>
    </p:spTree>
    <p:extLst>
      <p:ext uri="{BB962C8B-B14F-4D97-AF65-F5344CB8AC3E}">
        <p14:creationId xmlns:p14="http://schemas.microsoft.com/office/powerpoint/2010/main" val="310634839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AE774DFC-C4A6-4C6C-BB20-47184126947D}" type="slidenum">
              <a:rPr lang="de-CH" smtClean="0"/>
              <a:t>1</a:t>
            </a:fld>
            <a:endParaRPr lang="de-CH" dirty="0"/>
          </a:p>
        </p:txBody>
      </p:sp>
    </p:spTree>
    <p:extLst>
      <p:ext uri="{BB962C8B-B14F-4D97-AF65-F5344CB8AC3E}">
        <p14:creationId xmlns:p14="http://schemas.microsoft.com/office/powerpoint/2010/main" val="8838786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10</a:t>
            </a:fld>
            <a:endParaRPr lang="en-US" dirty="0"/>
          </a:p>
        </p:txBody>
      </p:sp>
    </p:spTree>
    <p:extLst>
      <p:ext uri="{BB962C8B-B14F-4D97-AF65-F5344CB8AC3E}">
        <p14:creationId xmlns:p14="http://schemas.microsoft.com/office/powerpoint/2010/main" val="193638430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100</a:t>
            </a:fld>
            <a:endParaRPr lang="de-CH"/>
          </a:p>
        </p:txBody>
      </p:sp>
    </p:spTree>
    <p:extLst>
      <p:ext uri="{BB962C8B-B14F-4D97-AF65-F5344CB8AC3E}">
        <p14:creationId xmlns:p14="http://schemas.microsoft.com/office/powerpoint/2010/main" val="39619019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781050"/>
            <a:ext cx="5213350" cy="3910013"/>
          </a:xfrm>
        </p:spPr>
      </p:sp>
      <p:sp>
        <p:nvSpPr>
          <p:cNvPr id="4" name="Slide Number Placeholder 3"/>
          <p:cNvSpPr>
            <a:spLocks noGrp="1"/>
          </p:cNvSpPr>
          <p:nvPr>
            <p:ph type="sldNum" sz="quarter" idx="10"/>
          </p:nvPr>
        </p:nvSpPr>
        <p:spPr/>
        <p:txBody>
          <a:bodyPr/>
          <a:lstStyle/>
          <a:p>
            <a:fld id="{B33997D5-B234-429C-89E1-21B7477F4194}" type="slidenum">
              <a:rPr lang="en-US" smtClean="0"/>
              <a:t>101</a:t>
            </a:fld>
            <a:endParaRPr lang="en-US" dirty="0"/>
          </a:p>
        </p:txBody>
      </p:sp>
      <p:sp>
        <p:nvSpPr>
          <p:cNvPr id="3" name="Notes Placeholder 2"/>
          <p:cNvSpPr>
            <a:spLocks noGrp="1"/>
          </p:cNvSpPr>
          <p:nvPr>
            <p:ph type="body" idx="1"/>
          </p:nvPr>
        </p:nvSpPr>
        <p:spPr/>
        <p:txBody>
          <a:bodyPr/>
          <a:lstStyle/>
          <a:p>
            <a:pPr marL="171366" indent="-171366">
              <a:buFont typeface="Arial" panose="020B0604020202020204" pitchFamily="34" charset="0"/>
              <a:buChar char="•"/>
            </a:pPr>
            <a:r>
              <a:rPr lang="en-US" dirty="0"/>
              <a:t>Frequency of grade ≥ 2 peripheral neuropathy was lower for Kd than Vd across all</a:t>
            </a:r>
            <a:r>
              <a:rPr lang="en-US" baseline="0" dirty="0"/>
              <a:t> </a:t>
            </a:r>
            <a:r>
              <a:rPr lang="en-US" dirty="0"/>
              <a:t>age subgroups</a:t>
            </a:r>
          </a:p>
          <a:p>
            <a:pPr marL="171366" indent="-171366">
              <a:buFont typeface="Arial" panose="020B0604020202020204" pitchFamily="34" charset="0"/>
              <a:buChar char="•"/>
            </a:pPr>
            <a:endParaRPr lang="en-US" dirty="0"/>
          </a:p>
          <a:p>
            <a:pPr marL="171366" indent="-171366">
              <a:buFont typeface="Arial" panose="020B0604020202020204" pitchFamily="34" charset="0"/>
              <a:buChar char="•"/>
            </a:pPr>
            <a:r>
              <a:rPr lang="en-US" dirty="0"/>
              <a:t>Frequencies of grade ≥ 3 hypertension, </a:t>
            </a:r>
            <a:r>
              <a:rPr lang="en-US" dirty="0" err="1"/>
              <a:t>dyspnoea</a:t>
            </a:r>
            <a:r>
              <a:rPr lang="en-US" dirty="0"/>
              <a:t>, and cardiac failure were higher for Kd</a:t>
            </a:r>
            <a:r>
              <a:rPr lang="en-US" baseline="0" dirty="0"/>
              <a:t> </a:t>
            </a:r>
            <a:r>
              <a:rPr lang="en-US" dirty="0"/>
              <a:t>than Vd across all age subgroups</a:t>
            </a:r>
          </a:p>
          <a:p>
            <a:pPr marL="171366" indent="-171366">
              <a:buFont typeface="Arial" panose="020B0604020202020204" pitchFamily="34" charset="0"/>
              <a:buChar char="•"/>
            </a:pPr>
            <a:endParaRPr lang="en-US" dirty="0"/>
          </a:p>
          <a:p>
            <a:pPr marL="171366" indent="-171366">
              <a:buFont typeface="Arial" panose="020B0604020202020204" pitchFamily="34" charset="0"/>
              <a:buChar char="•"/>
            </a:pPr>
            <a:r>
              <a:rPr lang="en-US" dirty="0"/>
              <a:t>Rates of adverse events leading to treatment discontinuation were lower for Kd vs Vd in the</a:t>
            </a:r>
            <a:r>
              <a:rPr lang="en-US" baseline="0" dirty="0"/>
              <a:t> </a:t>
            </a:r>
            <a:r>
              <a:rPr lang="en-US" dirty="0"/>
              <a:t>≥ 75 years age subgroup but were similar between treatment arms in the 2 younger</a:t>
            </a:r>
            <a:r>
              <a:rPr lang="en-US" baseline="0" dirty="0"/>
              <a:t> </a:t>
            </a:r>
            <a:r>
              <a:rPr lang="en-US" dirty="0"/>
              <a:t>subgroups</a:t>
            </a:r>
          </a:p>
          <a:p>
            <a:pPr marL="171366" indent="-171366">
              <a:buFont typeface="Arial" panose="020B0604020202020204" pitchFamily="34" charset="0"/>
              <a:buChar char="•"/>
            </a:pPr>
            <a:endParaRPr lang="en-US" dirty="0"/>
          </a:p>
          <a:p>
            <a:pPr marL="171366" indent="-171366">
              <a:buFont typeface="Arial" panose="020B0604020202020204" pitchFamily="34" charset="0"/>
              <a:buChar char="•"/>
            </a:pPr>
            <a:r>
              <a:rPr lang="en-US" dirty="0"/>
              <a:t>Rates of adverse events leading to death were similar between treatment arms in all</a:t>
            </a:r>
            <a:r>
              <a:rPr lang="en-US" baseline="0" dirty="0"/>
              <a:t> </a:t>
            </a:r>
            <a:r>
              <a:rPr lang="en-US" dirty="0"/>
              <a:t>subgroups</a:t>
            </a:r>
          </a:p>
        </p:txBody>
      </p:sp>
    </p:spTree>
    <p:extLst>
      <p:ext uri="{BB962C8B-B14F-4D97-AF65-F5344CB8AC3E}">
        <p14:creationId xmlns:p14="http://schemas.microsoft.com/office/powerpoint/2010/main" val="149782398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781050"/>
            <a:ext cx="5213350" cy="3910013"/>
          </a:xfrm>
        </p:spPr>
      </p:sp>
      <p:sp>
        <p:nvSpPr>
          <p:cNvPr id="4" name="Slide Number Placeholder 3"/>
          <p:cNvSpPr>
            <a:spLocks noGrp="1"/>
          </p:cNvSpPr>
          <p:nvPr>
            <p:ph type="sldNum" sz="quarter" idx="10"/>
          </p:nvPr>
        </p:nvSpPr>
        <p:spPr/>
        <p:txBody>
          <a:bodyPr/>
          <a:lstStyle/>
          <a:p>
            <a:fld id="{B33997D5-B234-429C-89E1-21B7477F4194}" type="slidenum">
              <a:rPr lang="en-US" smtClean="0"/>
              <a:t>102</a:t>
            </a:fld>
            <a:endParaRPr lang="en-US" dirty="0"/>
          </a:p>
        </p:txBody>
      </p:sp>
      <p:sp>
        <p:nvSpPr>
          <p:cNvPr id="3" name="Notes Placeholder 2"/>
          <p:cNvSpPr>
            <a:spLocks noGrp="1"/>
          </p:cNvSpPr>
          <p:nvPr>
            <p:ph type="body" idx="1"/>
          </p:nvPr>
        </p:nvSpPr>
        <p:spPr/>
        <p:txBody>
          <a:bodyPr/>
          <a:lstStyle/>
          <a:p>
            <a:pPr marL="171366" indent="-171366">
              <a:buFont typeface="Arial" panose="020B0604020202020204" pitchFamily="34" charset="0"/>
              <a:buChar char="•"/>
            </a:pPr>
            <a:r>
              <a:rPr lang="en-US" dirty="0"/>
              <a:t>Frequency of grade ≥ 2 peripheral neuropathy was lower for Kd than Vd across all</a:t>
            </a:r>
            <a:r>
              <a:rPr lang="en-US" baseline="0" dirty="0"/>
              <a:t> </a:t>
            </a:r>
            <a:r>
              <a:rPr lang="en-US" dirty="0"/>
              <a:t>age subgroups</a:t>
            </a:r>
          </a:p>
          <a:p>
            <a:pPr marL="171366" indent="-171366">
              <a:buFont typeface="Arial" panose="020B0604020202020204" pitchFamily="34" charset="0"/>
              <a:buChar char="•"/>
            </a:pPr>
            <a:endParaRPr lang="en-US" dirty="0"/>
          </a:p>
          <a:p>
            <a:pPr marL="171366" indent="-171366">
              <a:buFont typeface="Arial" panose="020B0604020202020204" pitchFamily="34" charset="0"/>
              <a:buChar char="•"/>
            </a:pPr>
            <a:r>
              <a:rPr lang="en-US" dirty="0"/>
              <a:t>Frequencies of grade ≥ 3 hypertension, </a:t>
            </a:r>
            <a:r>
              <a:rPr lang="en-US" dirty="0" err="1"/>
              <a:t>dyspnoea</a:t>
            </a:r>
            <a:r>
              <a:rPr lang="en-US" dirty="0"/>
              <a:t>, and cardiac failure were higher for Kd</a:t>
            </a:r>
            <a:r>
              <a:rPr lang="en-US" baseline="0" dirty="0"/>
              <a:t> </a:t>
            </a:r>
            <a:r>
              <a:rPr lang="en-US" dirty="0"/>
              <a:t>than Vd across all age subgroups</a:t>
            </a:r>
          </a:p>
          <a:p>
            <a:pPr marL="171366" indent="-171366">
              <a:buFont typeface="Arial" panose="020B0604020202020204" pitchFamily="34" charset="0"/>
              <a:buChar char="•"/>
            </a:pPr>
            <a:endParaRPr lang="en-US" dirty="0"/>
          </a:p>
          <a:p>
            <a:pPr marL="171366" indent="-171366">
              <a:buFont typeface="Arial" panose="020B0604020202020204" pitchFamily="34" charset="0"/>
              <a:buChar char="•"/>
            </a:pPr>
            <a:r>
              <a:rPr lang="en-US" dirty="0"/>
              <a:t>Rates of adverse events leading to treatment discontinuation were lower for Kd vs Vd in the</a:t>
            </a:r>
            <a:r>
              <a:rPr lang="en-US" baseline="0" dirty="0"/>
              <a:t> </a:t>
            </a:r>
            <a:r>
              <a:rPr lang="en-US" dirty="0"/>
              <a:t>≥ 75 years age subgroup but were similar between treatment arms in the 2 younger</a:t>
            </a:r>
            <a:r>
              <a:rPr lang="en-US" baseline="0" dirty="0"/>
              <a:t> </a:t>
            </a:r>
            <a:r>
              <a:rPr lang="en-US" dirty="0"/>
              <a:t>subgroups</a:t>
            </a:r>
          </a:p>
          <a:p>
            <a:pPr marL="171366" indent="-171366">
              <a:buFont typeface="Arial" panose="020B0604020202020204" pitchFamily="34" charset="0"/>
              <a:buChar char="•"/>
            </a:pPr>
            <a:endParaRPr lang="en-US" dirty="0"/>
          </a:p>
          <a:p>
            <a:pPr marL="171366" indent="-171366">
              <a:buFont typeface="Arial" panose="020B0604020202020204" pitchFamily="34" charset="0"/>
              <a:buChar char="•"/>
            </a:pPr>
            <a:r>
              <a:rPr lang="en-US" dirty="0"/>
              <a:t>Rates of adverse events leading to death were similar between treatment arms in all</a:t>
            </a:r>
            <a:r>
              <a:rPr lang="en-US" baseline="0" dirty="0"/>
              <a:t> </a:t>
            </a:r>
            <a:r>
              <a:rPr lang="en-US" dirty="0"/>
              <a:t>subgroups</a:t>
            </a:r>
          </a:p>
        </p:txBody>
      </p:sp>
    </p:spTree>
    <p:extLst>
      <p:ext uri="{BB962C8B-B14F-4D97-AF65-F5344CB8AC3E}">
        <p14:creationId xmlns:p14="http://schemas.microsoft.com/office/powerpoint/2010/main" val="3968500545"/>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E774DFC-C4A6-4C6C-BB20-47184126947D}" type="slidenum">
              <a:rPr lang="de-CH" smtClean="0"/>
              <a:t>103</a:t>
            </a:fld>
            <a:endParaRPr lang="de-CH"/>
          </a:p>
        </p:txBody>
      </p:sp>
    </p:spTree>
    <p:extLst>
      <p:ext uri="{BB962C8B-B14F-4D97-AF65-F5344CB8AC3E}">
        <p14:creationId xmlns:p14="http://schemas.microsoft.com/office/powerpoint/2010/main" val="839386929"/>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104</a:t>
            </a:fld>
            <a:endParaRPr lang="de-CH"/>
          </a:p>
        </p:txBody>
      </p:sp>
    </p:spTree>
    <p:extLst>
      <p:ext uri="{BB962C8B-B14F-4D97-AF65-F5344CB8AC3E}">
        <p14:creationId xmlns:p14="http://schemas.microsoft.com/office/powerpoint/2010/main" val="423666884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105</a:t>
            </a:fld>
            <a:endParaRPr lang="de-CH"/>
          </a:p>
        </p:txBody>
      </p:sp>
    </p:spTree>
    <p:extLst>
      <p:ext uri="{BB962C8B-B14F-4D97-AF65-F5344CB8AC3E}">
        <p14:creationId xmlns:p14="http://schemas.microsoft.com/office/powerpoint/2010/main" val="331811083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106</a:t>
            </a:fld>
            <a:endParaRPr lang="de-CH"/>
          </a:p>
        </p:txBody>
      </p:sp>
    </p:spTree>
    <p:extLst>
      <p:ext uri="{BB962C8B-B14F-4D97-AF65-F5344CB8AC3E}">
        <p14:creationId xmlns:p14="http://schemas.microsoft.com/office/powerpoint/2010/main" val="3726008009"/>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87388"/>
            <a:ext cx="4581525" cy="34369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925BB4-A5FF-4D66-A6D3-792A1FBB9150}" type="slidenum">
              <a:rPr lang="en-US" smtClean="0"/>
              <a:pPr/>
              <a:t>107</a:t>
            </a:fld>
            <a:endParaRPr lang="en-US" dirty="0"/>
          </a:p>
        </p:txBody>
      </p:sp>
    </p:spTree>
    <p:extLst>
      <p:ext uri="{BB962C8B-B14F-4D97-AF65-F5344CB8AC3E}">
        <p14:creationId xmlns:p14="http://schemas.microsoft.com/office/powerpoint/2010/main" val="335985605"/>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87388"/>
            <a:ext cx="4581525" cy="3436937"/>
          </a:xfrm>
        </p:spPr>
      </p:sp>
      <p:sp>
        <p:nvSpPr>
          <p:cNvPr id="3" name="Notes Placeholder 2"/>
          <p:cNvSpPr>
            <a:spLocks noGrp="1"/>
          </p:cNvSpPr>
          <p:nvPr>
            <p:ph type="body" idx="1"/>
          </p:nvPr>
        </p:nvSpPr>
        <p:spPr/>
        <p:txBody>
          <a:bodyPr/>
          <a:lstStyle/>
          <a:p>
            <a:r>
              <a:rPr lang="en-US" dirty="0"/>
              <a:t>Peripheral Neuropathy</a:t>
            </a:r>
            <a:r>
              <a:rPr lang="en-US" baseline="0" dirty="0"/>
              <a:t> Preferred Term (Kd vs Vd); All grade, 10.6% vs 28.5%; Grade 3+ 1.3% vs 6.1%</a:t>
            </a:r>
          </a:p>
          <a:p>
            <a:pPr defTabSz="915679">
              <a:defRPr/>
            </a:pPr>
            <a:r>
              <a:rPr lang="en-US" dirty="0"/>
              <a:t>Peripheral Sensory</a:t>
            </a:r>
            <a:r>
              <a:rPr lang="en-US" baseline="0" dirty="0"/>
              <a:t> </a:t>
            </a:r>
            <a:r>
              <a:rPr lang="en-US" dirty="0"/>
              <a:t>Neuropathy</a:t>
            </a:r>
            <a:r>
              <a:rPr lang="en-US" baseline="0" dirty="0"/>
              <a:t> Preferred Term (Kd vs Vd), All grade, 6.3% vs 15.4%; Grade 3+ 0.2% vs 1.3%</a:t>
            </a:r>
          </a:p>
          <a:p>
            <a:pPr defTabSz="915679">
              <a:defRPr/>
            </a:pPr>
            <a:endParaRPr lang="en-US" dirty="0"/>
          </a:p>
          <a:p>
            <a:endParaRPr lang="en-US" dirty="0"/>
          </a:p>
        </p:txBody>
      </p:sp>
      <p:sp>
        <p:nvSpPr>
          <p:cNvPr id="4" name="Slide Number Placeholder 3"/>
          <p:cNvSpPr>
            <a:spLocks noGrp="1"/>
          </p:cNvSpPr>
          <p:nvPr>
            <p:ph type="sldNum" sz="quarter" idx="10"/>
          </p:nvPr>
        </p:nvSpPr>
        <p:spPr/>
        <p:txBody>
          <a:bodyPr/>
          <a:lstStyle/>
          <a:p>
            <a:fld id="{8A925BB4-A5FF-4D66-A6D3-792A1FBB9150}" type="slidenum">
              <a:rPr lang="en-US" smtClean="0"/>
              <a:pPr/>
              <a:t>108</a:t>
            </a:fld>
            <a:endParaRPr lang="en-US" dirty="0"/>
          </a:p>
        </p:txBody>
      </p:sp>
    </p:spTree>
    <p:extLst>
      <p:ext uri="{BB962C8B-B14F-4D97-AF65-F5344CB8AC3E}">
        <p14:creationId xmlns:p14="http://schemas.microsoft.com/office/powerpoint/2010/main" val="139961899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87388"/>
            <a:ext cx="4581525" cy="3436937"/>
          </a:xfrm>
        </p:spPr>
      </p:sp>
      <p:sp>
        <p:nvSpPr>
          <p:cNvPr id="3" name="Notes Placeholder 2"/>
          <p:cNvSpPr>
            <a:spLocks noGrp="1"/>
          </p:cNvSpPr>
          <p:nvPr>
            <p:ph type="body" idx="1"/>
          </p:nvPr>
        </p:nvSpPr>
        <p:spPr/>
        <p:txBody>
          <a:bodyPr/>
          <a:lstStyle/>
          <a:p>
            <a:pPr defTabSz="915679">
              <a:defRPr/>
            </a:pPr>
            <a:endParaRPr lang="en-US" dirty="0"/>
          </a:p>
          <a:p>
            <a:endParaRPr lang="en-US" dirty="0"/>
          </a:p>
        </p:txBody>
      </p:sp>
      <p:sp>
        <p:nvSpPr>
          <p:cNvPr id="4" name="Slide Number Placeholder 3"/>
          <p:cNvSpPr>
            <a:spLocks noGrp="1"/>
          </p:cNvSpPr>
          <p:nvPr>
            <p:ph type="sldNum" sz="quarter" idx="10"/>
          </p:nvPr>
        </p:nvSpPr>
        <p:spPr/>
        <p:txBody>
          <a:bodyPr/>
          <a:lstStyle/>
          <a:p>
            <a:fld id="{8A925BB4-A5FF-4D66-A6D3-792A1FBB9150}" type="slidenum">
              <a:rPr lang="en-US" smtClean="0"/>
              <a:pPr/>
              <a:t>109</a:t>
            </a:fld>
            <a:endParaRPr lang="en-US" dirty="0"/>
          </a:p>
        </p:txBody>
      </p:sp>
    </p:spTree>
    <p:extLst>
      <p:ext uri="{BB962C8B-B14F-4D97-AF65-F5344CB8AC3E}">
        <p14:creationId xmlns:p14="http://schemas.microsoft.com/office/powerpoint/2010/main" val="3601934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781050"/>
            <a:ext cx="5213350" cy="3910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11</a:t>
            </a:fld>
            <a:endParaRPr lang="en-US" dirty="0"/>
          </a:p>
        </p:txBody>
      </p:sp>
    </p:spTree>
    <p:extLst>
      <p:ext uri="{BB962C8B-B14F-4D97-AF65-F5344CB8AC3E}">
        <p14:creationId xmlns:p14="http://schemas.microsoft.com/office/powerpoint/2010/main" val="927910668"/>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1725" y="700088"/>
            <a:ext cx="4657725" cy="3494087"/>
          </a:xfrm>
        </p:spPr>
      </p:sp>
      <p:sp>
        <p:nvSpPr>
          <p:cNvPr id="3" name="Notes Placeholder 2"/>
          <p:cNvSpPr>
            <a:spLocks noGrp="1"/>
          </p:cNvSpPr>
          <p:nvPr>
            <p:ph type="body" idx="1"/>
          </p:nvPr>
        </p:nvSpPr>
        <p:spPr/>
        <p:txBody>
          <a:bodyPr/>
          <a:lstStyle/>
          <a:p>
            <a:pPr>
              <a:lnSpc>
                <a:spcPct val="90000"/>
              </a:lnSpc>
              <a:spcAft>
                <a:spcPts val="601"/>
              </a:spcAft>
            </a:pPr>
            <a:r>
              <a:rPr lang="en-US" dirty="0">
                <a:solidFill>
                  <a:schemeClr val="bg1"/>
                </a:solidFill>
              </a:rPr>
              <a:t>1. The category of acute renal failure included (in descending order of frequency) acute renal failure, renal failure, renal impairment, acute prerenal failure, anuria, oliguria, and prerenal failure.</a:t>
            </a:r>
          </a:p>
          <a:p>
            <a:pPr>
              <a:lnSpc>
                <a:spcPct val="90000"/>
              </a:lnSpc>
              <a:spcAft>
                <a:spcPts val="601"/>
              </a:spcAft>
            </a:pPr>
            <a:r>
              <a:rPr lang="en-US" dirty="0">
                <a:solidFill>
                  <a:schemeClr val="bg1"/>
                </a:solidFill>
              </a:rPr>
              <a:t>2. The category of cardiac failure included (in descending order of frequency) cardiac failure, ejection fraction decreased, pulmonary edema, acute cardiac failure, congestive cardiac failure, acute pulmonary edema, acute left ventricular failure, chronic cardiac failure, cardiopulmonary failure, hepatojugular reflex, right ventricular failure, and left ventricular failure</a:t>
            </a:r>
          </a:p>
          <a:p>
            <a:r>
              <a:rPr lang="en-US" dirty="0">
                <a:solidFill>
                  <a:schemeClr val="bg1"/>
                </a:solidFill>
              </a:rPr>
              <a:t>3. The category of </a:t>
            </a:r>
            <a:r>
              <a:rPr lang="en-US" dirty="0"/>
              <a:t>hypertension included (in descending order of frequency) blood pressure increased, hypertensive crisis, blood pressure systolic increased, diastolic hypertension, essential hypertension, hypertensive emergency, malignant hypertension, hypertensive encephalopathy</a:t>
            </a:r>
            <a:endParaRPr lang="en-US" dirty="0">
              <a:solidFill>
                <a:schemeClr val="bg1"/>
              </a:solidFill>
            </a:endParaRPr>
          </a:p>
          <a:p>
            <a:pPr>
              <a:lnSpc>
                <a:spcPct val="90000"/>
              </a:lnSpc>
              <a:spcAft>
                <a:spcPts val="601"/>
              </a:spcAft>
            </a:pPr>
            <a:r>
              <a:rPr lang="en-US" dirty="0">
                <a:solidFill>
                  <a:schemeClr val="bg1"/>
                </a:solidFill>
              </a:rPr>
              <a:t>4.The category of ischemic heart disease included (in descending order of frequency) angina pectoris, acute coronary syndrome, myocardial infarction, increased troponin t, coronary artery disease, increased troponin i, acute myocardial infarction, myocardial ischemia, and cardiomyopathy stress.</a:t>
            </a:r>
          </a:p>
          <a:p>
            <a:pPr>
              <a:lnSpc>
                <a:spcPct val="90000"/>
              </a:lnSpc>
              <a:spcAft>
                <a:spcPts val="601"/>
              </a:spcAft>
            </a:pPr>
            <a:endParaRPr lang="en-US" sz="1000" dirty="0">
              <a:solidFill>
                <a:schemeClr val="bg1"/>
              </a:solidFill>
            </a:endParaRPr>
          </a:p>
          <a:p>
            <a:endParaRPr lang="en-US" dirty="0"/>
          </a:p>
        </p:txBody>
      </p:sp>
      <p:sp>
        <p:nvSpPr>
          <p:cNvPr id="5" name="Footer Placeholder 4"/>
          <p:cNvSpPr>
            <a:spLocks noGrp="1"/>
          </p:cNvSpPr>
          <p:nvPr>
            <p:ph type="ftr" sz="quarter" idx="11"/>
          </p:nvPr>
        </p:nvSpPr>
        <p:spPr>
          <a:xfrm>
            <a:off x="2" y="8849486"/>
            <a:ext cx="2973189" cy="466182"/>
          </a:xfrm>
          <a:prstGeom prst="rect">
            <a:avLst/>
          </a:prstGeom>
        </p:spPr>
        <p:txBody>
          <a:bodyPr lIns="96577" tIns="48288" rIns="96577" bIns="48288"/>
          <a:lstStyle/>
          <a:p>
            <a:pPr>
              <a:defRPr/>
            </a:pPr>
            <a:r>
              <a:rPr lang="en-US" dirty="0">
                <a:solidFill>
                  <a:prstClr val="black"/>
                </a:solidFill>
              </a:rPr>
              <a:t>Confidential. Not for Distribution.</a:t>
            </a:r>
          </a:p>
        </p:txBody>
      </p:sp>
      <p:sp>
        <p:nvSpPr>
          <p:cNvPr id="6" name="Slide Number Placeholder 5"/>
          <p:cNvSpPr>
            <a:spLocks noGrp="1"/>
          </p:cNvSpPr>
          <p:nvPr>
            <p:ph type="sldNum" sz="quarter" idx="12"/>
          </p:nvPr>
        </p:nvSpPr>
        <p:spPr/>
        <p:txBody>
          <a:bodyPr/>
          <a:lstStyle/>
          <a:p>
            <a:fld id="{335B3885-DDA7-4DE6-B333-B5842B0C960A}" type="slidenum">
              <a:rPr lang="en-US" altLang="en-US" smtClean="0">
                <a:solidFill>
                  <a:prstClr val="black"/>
                </a:solidFill>
              </a:rPr>
              <a:pPr/>
              <a:t>110</a:t>
            </a:fld>
            <a:endParaRPr lang="en-US" altLang="en-US" dirty="0">
              <a:solidFill>
                <a:prstClr val="black"/>
              </a:solidFill>
            </a:endParaRPr>
          </a:p>
        </p:txBody>
      </p:sp>
    </p:spTree>
    <p:extLst>
      <p:ext uri="{BB962C8B-B14F-4D97-AF65-F5344CB8AC3E}">
        <p14:creationId xmlns:p14="http://schemas.microsoft.com/office/powerpoint/2010/main" val="205813213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87388"/>
            <a:ext cx="4581525" cy="3436937"/>
          </a:xfrm>
        </p:spPr>
      </p:sp>
      <p:sp>
        <p:nvSpPr>
          <p:cNvPr id="3" name="Notes Placeholder 2"/>
          <p:cNvSpPr>
            <a:spLocks noGrp="1"/>
          </p:cNvSpPr>
          <p:nvPr>
            <p:ph type="body" idx="1"/>
          </p:nvPr>
        </p:nvSpPr>
        <p:spPr/>
        <p:txBody>
          <a:bodyPr/>
          <a:lstStyle/>
          <a:p>
            <a:pPr defTabSz="915679">
              <a:defRPr/>
            </a:pPr>
            <a:endParaRPr lang="en-US" dirty="0"/>
          </a:p>
          <a:p>
            <a:endParaRPr lang="en-US" dirty="0"/>
          </a:p>
        </p:txBody>
      </p:sp>
      <p:sp>
        <p:nvSpPr>
          <p:cNvPr id="4" name="Slide Number Placeholder 3"/>
          <p:cNvSpPr>
            <a:spLocks noGrp="1"/>
          </p:cNvSpPr>
          <p:nvPr>
            <p:ph type="sldNum" sz="quarter" idx="10"/>
          </p:nvPr>
        </p:nvSpPr>
        <p:spPr/>
        <p:txBody>
          <a:bodyPr/>
          <a:lstStyle/>
          <a:p>
            <a:fld id="{8A925BB4-A5FF-4D66-A6D3-792A1FBB9150}" type="slidenum">
              <a:rPr lang="en-US" smtClean="0"/>
              <a:pPr/>
              <a:t>111</a:t>
            </a:fld>
            <a:endParaRPr lang="en-US" dirty="0"/>
          </a:p>
        </p:txBody>
      </p:sp>
    </p:spTree>
    <p:extLst>
      <p:ext uri="{BB962C8B-B14F-4D97-AF65-F5344CB8AC3E}">
        <p14:creationId xmlns:p14="http://schemas.microsoft.com/office/powerpoint/2010/main" val="16371128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997D5-B234-429C-89E1-21B7477F4194}" type="slidenum">
              <a:rPr lang="en-US" smtClean="0"/>
              <a:t>112</a:t>
            </a:fld>
            <a:endParaRPr lang="en-US" dirty="0"/>
          </a:p>
        </p:txBody>
      </p:sp>
    </p:spTree>
    <p:extLst>
      <p:ext uri="{BB962C8B-B14F-4D97-AF65-F5344CB8AC3E}">
        <p14:creationId xmlns:p14="http://schemas.microsoft.com/office/powerpoint/2010/main" val="91100699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997D5-B234-429C-89E1-21B7477F4194}" type="slidenum">
              <a:rPr lang="en-US" smtClean="0"/>
              <a:t>113</a:t>
            </a:fld>
            <a:endParaRPr lang="en-US" dirty="0"/>
          </a:p>
        </p:txBody>
      </p:sp>
    </p:spTree>
    <p:extLst>
      <p:ext uri="{BB962C8B-B14F-4D97-AF65-F5344CB8AC3E}">
        <p14:creationId xmlns:p14="http://schemas.microsoft.com/office/powerpoint/2010/main" val="180860164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997D5-B234-429C-89E1-21B7477F4194}" type="slidenum">
              <a:rPr lang="en-US" smtClean="0"/>
              <a:t>114</a:t>
            </a:fld>
            <a:endParaRPr lang="en-US" dirty="0"/>
          </a:p>
        </p:txBody>
      </p:sp>
    </p:spTree>
    <p:extLst>
      <p:ext uri="{BB962C8B-B14F-4D97-AF65-F5344CB8AC3E}">
        <p14:creationId xmlns:p14="http://schemas.microsoft.com/office/powerpoint/2010/main" val="92819048"/>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997D5-B234-429C-89E1-21B7477F4194}" type="slidenum">
              <a:rPr lang="en-US" smtClean="0"/>
              <a:t>115</a:t>
            </a:fld>
            <a:endParaRPr lang="en-US" dirty="0"/>
          </a:p>
        </p:txBody>
      </p:sp>
    </p:spTree>
    <p:extLst>
      <p:ext uri="{BB962C8B-B14F-4D97-AF65-F5344CB8AC3E}">
        <p14:creationId xmlns:p14="http://schemas.microsoft.com/office/powerpoint/2010/main" val="123628029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997D5-B234-429C-89E1-21B7477F4194}" type="slidenum">
              <a:rPr lang="en-US" smtClean="0"/>
              <a:t>116</a:t>
            </a:fld>
            <a:endParaRPr lang="en-US" dirty="0"/>
          </a:p>
        </p:txBody>
      </p:sp>
    </p:spTree>
    <p:extLst>
      <p:ext uri="{BB962C8B-B14F-4D97-AF65-F5344CB8AC3E}">
        <p14:creationId xmlns:p14="http://schemas.microsoft.com/office/powerpoint/2010/main" val="42950757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117</a:t>
            </a:fld>
            <a:endParaRPr lang="en-US" dirty="0"/>
          </a:p>
        </p:txBody>
      </p:sp>
    </p:spTree>
    <p:extLst>
      <p:ext uri="{BB962C8B-B14F-4D97-AF65-F5344CB8AC3E}">
        <p14:creationId xmlns:p14="http://schemas.microsoft.com/office/powerpoint/2010/main" val="2586431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118</a:t>
            </a:fld>
            <a:endParaRPr lang="en-US" dirty="0"/>
          </a:p>
        </p:txBody>
      </p:sp>
    </p:spTree>
    <p:extLst>
      <p:ext uri="{BB962C8B-B14F-4D97-AF65-F5344CB8AC3E}">
        <p14:creationId xmlns:p14="http://schemas.microsoft.com/office/powerpoint/2010/main" val="4001087788"/>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997D5-B234-429C-89E1-21B7477F4194}" type="slidenum">
              <a:rPr lang="en-US" smtClean="0"/>
              <a:t>119</a:t>
            </a:fld>
            <a:endParaRPr lang="en-US" dirty="0"/>
          </a:p>
        </p:txBody>
      </p:sp>
    </p:spTree>
    <p:extLst>
      <p:ext uri="{BB962C8B-B14F-4D97-AF65-F5344CB8AC3E}">
        <p14:creationId xmlns:p14="http://schemas.microsoft.com/office/powerpoint/2010/main" val="1006363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12</a:t>
            </a:fld>
            <a:endParaRPr lang="en-US" dirty="0"/>
          </a:p>
        </p:txBody>
      </p:sp>
    </p:spTree>
    <p:extLst>
      <p:ext uri="{BB962C8B-B14F-4D97-AF65-F5344CB8AC3E}">
        <p14:creationId xmlns:p14="http://schemas.microsoft.com/office/powerpoint/2010/main" val="1259077455"/>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997D5-B234-429C-89E1-21B7477F4194}" type="slidenum">
              <a:rPr lang="en-US" smtClean="0"/>
              <a:t>120</a:t>
            </a:fld>
            <a:endParaRPr lang="en-US" dirty="0"/>
          </a:p>
        </p:txBody>
      </p:sp>
    </p:spTree>
    <p:extLst>
      <p:ext uri="{BB962C8B-B14F-4D97-AF65-F5344CB8AC3E}">
        <p14:creationId xmlns:p14="http://schemas.microsoft.com/office/powerpoint/2010/main" val="1930790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781050"/>
            <a:ext cx="5213350" cy="3910013"/>
          </a:xfrm>
        </p:spPr>
      </p:sp>
      <p:sp>
        <p:nvSpPr>
          <p:cNvPr id="3" name="Notes Placeholder 2"/>
          <p:cNvSpPr>
            <a:spLocks noGrp="1"/>
          </p:cNvSpPr>
          <p:nvPr>
            <p:ph type="body" idx="1"/>
          </p:nvPr>
        </p:nvSpPr>
        <p:spPr/>
        <p:txBody>
          <a:bodyPr/>
          <a:lstStyle/>
          <a:p>
            <a:pPr marL="171366" indent="-171366">
              <a:buFont typeface="Arial" panose="020B0604020202020204" pitchFamily="34" charset="0"/>
              <a:buChar char="•"/>
            </a:pPr>
            <a:r>
              <a:rPr lang="en-US" dirty="0"/>
              <a:t>Kd: 223 patients (48%) were &lt; 65; 164 (35%) were 65 – 74; and 77 (17%) were ≥ 75 years of age</a:t>
            </a:r>
          </a:p>
          <a:p>
            <a:pPr marL="171366" indent="-171366">
              <a:buFont typeface="Arial" panose="020B0604020202020204" pitchFamily="34" charset="0"/>
              <a:buChar char="•"/>
            </a:pPr>
            <a:r>
              <a:rPr lang="en-US" dirty="0"/>
              <a:t>Vd: 210 patients (45%) were &lt; 65; 189 (41%) were 65 – 74; and 66 (14%) were ≥ 75 years of age</a:t>
            </a:r>
          </a:p>
        </p:txBody>
      </p:sp>
      <p:sp>
        <p:nvSpPr>
          <p:cNvPr id="4" name="Slide Number Placeholder 3"/>
          <p:cNvSpPr>
            <a:spLocks noGrp="1"/>
          </p:cNvSpPr>
          <p:nvPr>
            <p:ph type="sldNum" sz="quarter" idx="10"/>
          </p:nvPr>
        </p:nvSpPr>
        <p:spPr/>
        <p:txBody>
          <a:bodyPr/>
          <a:lstStyle/>
          <a:p>
            <a:fld id="{B33997D5-B234-429C-89E1-21B7477F4194}" type="slidenum">
              <a:rPr lang="en-US" smtClean="0"/>
              <a:t>13</a:t>
            </a:fld>
            <a:endParaRPr lang="en-US" dirty="0"/>
          </a:p>
        </p:txBody>
      </p:sp>
    </p:spTree>
    <p:extLst>
      <p:ext uri="{BB962C8B-B14F-4D97-AF65-F5344CB8AC3E}">
        <p14:creationId xmlns:p14="http://schemas.microsoft.com/office/powerpoint/2010/main" val="14420557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pPr marL="171110" indent="-17111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14</a:t>
            </a:fld>
            <a:endParaRPr lang="en-US" dirty="0"/>
          </a:p>
        </p:txBody>
      </p:sp>
    </p:spTree>
    <p:extLst>
      <p:ext uri="{BB962C8B-B14F-4D97-AF65-F5344CB8AC3E}">
        <p14:creationId xmlns:p14="http://schemas.microsoft.com/office/powerpoint/2010/main" val="4119804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15</a:t>
            </a:fld>
            <a:endParaRPr lang="de-CH"/>
          </a:p>
        </p:txBody>
      </p:sp>
    </p:spTree>
    <p:extLst>
      <p:ext uri="{BB962C8B-B14F-4D97-AF65-F5344CB8AC3E}">
        <p14:creationId xmlns:p14="http://schemas.microsoft.com/office/powerpoint/2010/main" val="2891115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16</a:t>
            </a:fld>
            <a:endParaRPr lang="en-US" dirty="0"/>
          </a:p>
        </p:txBody>
      </p:sp>
    </p:spTree>
    <p:extLst>
      <p:ext uri="{BB962C8B-B14F-4D97-AF65-F5344CB8AC3E}">
        <p14:creationId xmlns:p14="http://schemas.microsoft.com/office/powerpoint/2010/main" val="10534738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17</a:t>
            </a:fld>
            <a:endParaRPr lang="en-US" dirty="0"/>
          </a:p>
        </p:txBody>
      </p:sp>
    </p:spTree>
    <p:extLst>
      <p:ext uri="{BB962C8B-B14F-4D97-AF65-F5344CB8AC3E}">
        <p14:creationId xmlns:p14="http://schemas.microsoft.com/office/powerpoint/2010/main" val="1523373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18</a:t>
            </a:fld>
            <a:endParaRPr lang="de-CH"/>
          </a:p>
        </p:txBody>
      </p:sp>
    </p:spTree>
    <p:extLst>
      <p:ext uri="{BB962C8B-B14F-4D97-AF65-F5344CB8AC3E}">
        <p14:creationId xmlns:p14="http://schemas.microsoft.com/office/powerpoint/2010/main" val="19321429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19</a:t>
            </a:fld>
            <a:endParaRPr lang="de-CH"/>
          </a:p>
        </p:txBody>
      </p:sp>
    </p:spTree>
    <p:extLst>
      <p:ext uri="{BB962C8B-B14F-4D97-AF65-F5344CB8AC3E}">
        <p14:creationId xmlns:p14="http://schemas.microsoft.com/office/powerpoint/2010/main" val="21827887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2</a:t>
            </a:fld>
            <a:endParaRPr lang="en-US" dirty="0"/>
          </a:p>
        </p:txBody>
      </p:sp>
    </p:spTree>
    <p:extLst>
      <p:ext uri="{BB962C8B-B14F-4D97-AF65-F5344CB8AC3E}">
        <p14:creationId xmlns:p14="http://schemas.microsoft.com/office/powerpoint/2010/main" val="4200944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20</a:t>
            </a:fld>
            <a:endParaRPr lang="de-CH"/>
          </a:p>
        </p:txBody>
      </p:sp>
    </p:spTree>
    <p:extLst>
      <p:ext uri="{BB962C8B-B14F-4D97-AF65-F5344CB8AC3E}">
        <p14:creationId xmlns:p14="http://schemas.microsoft.com/office/powerpoint/2010/main" val="22177055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21</a:t>
            </a:fld>
            <a:endParaRPr lang="de-CH"/>
          </a:p>
        </p:txBody>
      </p:sp>
    </p:spTree>
    <p:extLst>
      <p:ext uri="{BB962C8B-B14F-4D97-AF65-F5344CB8AC3E}">
        <p14:creationId xmlns:p14="http://schemas.microsoft.com/office/powerpoint/2010/main" val="8508166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781050"/>
            <a:ext cx="5213350" cy="3910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22</a:t>
            </a:fld>
            <a:endParaRPr lang="en-US" dirty="0"/>
          </a:p>
        </p:txBody>
      </p:sp>
    </p:spTree>
    <p:extLst>
      <p:ext uri="{BB962C8B-B14F-4D97-AF65-F5344CB8AC3E}">
        <p14:creationId xmlns:p14="http://schemas.microsoft.com/office/powerpoint/2010/main" val="3946613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781050"/>
            <a:ext cx="5213350" cy="3910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23</a:t>
            </a:fld>
            <a:endParaRPr lang="en-US" dirty="0"/>
          </a:p>
        </p:txBody>
      </p:sp>
    </p:spTree>
    <p:extLst>
      <p:ext uri="{BB962C8B-B14F-4D97-AF65-F5344CB8AC3E}">
        <p14:creationId xmlns:p14="http://schemas.microsoft.com/office/powerpoint/2010/main" val="33917016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24</a:t>
            </a:fld>
            <a:endParaRPr lang="de-CH"/>
          </a:p>
        </p:txBody>
      </p:sp>
    </p:spTree>
    <p:extLst>
      <p:ext uri="{BB962C8B-B14F-4D97-AF65-F5344CB8AC3E}">
        <p14:creationId xmlns:p14="http://schemas.microsoft.com/office/powerpoint/2010/main" val="9914160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25</a:t>
            </a:fld>
            <a:endParaRPr lang="de-CH"/>
          </a:p>
        </p:txBody>
      </p:sp>
    </p:spTree>
    <p:extLst>
      <p:ext uri="{BB962C8B-B14F-4D97-AF65-F5344CB8AC3E}">
        <p14:creationId xmlns:p14="http://schemas.microsoft.com/office/powerpoint/2010/main" val="623288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26</a:t>
            </a:fld>
            <a:endParaRPr lang="de-CH"/>
          </a:p>
        </p:txBody>
      </p:sp>
    </p:spTree>
    <p:extLst>
      <p:ext uri="{BB962C8B-B14F-4D97-AF65-F5344CB8AC3E}">
        <p14:creationId xmlns:p14="http://schemas.microsoft.com/office/powerpoint/2010/main" val="25249052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27</a:t>
            </a:fld>
            <a:endParaRPr lang="en-US" dirty="0"/>
          </a:p>
        </p:txBody>
      </p:sp>
    </p:spTree>
    <p:extLst>
      <p:ext uri="{BB962C8B-B14F-4D97-AF65-F5344CB8AC3E}">
        <p14:creationId xmlns:p14="http://schemas.microsoft.com/office/powerpoint/2010/main" val="1313594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E774DFC-C4A6-4C6C-BB20-47184126947D}" type="slidenum">
              <a:rPr lang="de-CH" smtClean="0"/>
              <a:t>28</a:t>
            </a:fld>
            <a:endParaRPr lang="de-CH"/>
          </a:p>
        </p:txBody>
      </p:sp>
    </p:spTree>
    <p:extLst>
      <p:ext uri="{BB962C8B-B14F-4D97-AF65-F5344CB8AC3E}">
        <p14:creationId xmlns:p14="http://schemas.microsoft.com/office/powerpoint/2010/main" val="18470431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29</a:t>
            </a:fld>
            <a:endParaRPr lang="de-CH"/>
          </a:p>
        </p:txBody>
      </p:sp>
    </p:spTree>
    <p:extLst>
      <p:ext uri="{BB962C8B-B14F-4D97-AF65-F5344CB8AC3E}">
        <p14:creationId xmlns:p14="http://schemas.microsoft.com/office/powerpoint/2010/main" val="1419175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3</a:t>
            </a:fld>
            <a:endParaRPr lang="en-US" dirty="0"/>
          </a:p>
        </p:txBody>
      </p:sp>
    </p:spTree>
    <p:extLst>
      <p:ext uri="{BB962C8B-B14F-4D97-AF65-F5344CB8AC3E}">
        <p14:creationId xmlns:p14="http://schemas.microsoft.com/office/powerpoint/2010/main" val="30568578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30</a:t>
            </a:fld>
            <a:endParaRPr lang="en-US" dirty="0"/>
          </a:p>
        </p:txBody>
      </p:sp>
    </p:spTree>
    <p:extLst>
      <p:ext uri="{BB962C8B-B14F-4D97-AF65-F5344CB8AC3E}">
        <p14:creationId xmlns:p14="http://schemas.microsoft.com/office/powerpoint/2010/main" val="17845299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a:xfrm>
            <a:off x="1339210" y="4992571"/>
            <a:ext cx="4592685" cy="4680230"/>
          </a:xfrm>
        </p:spPr>
        <p:txBody>
          <a:bodyPr/>
          <a:lstStyle/>
          <a:p>
            <a:pPr marL="177491" indent="-177491">
              <a:buFont typeface="Arial" panose="020B0604020202020204" pitchFamily="34" charset="0"/>
              <a:buChar char="•"/>
            </a:pPr>
            <a:r>
              <a:rPr lang="en-US" sz="1100" dirty="0"/>
              <a:t>The cutoff date for the interim analysis was November 10, 2014. </a:t>
            </a:r>
          </a:p>
          <a:p>
            <a:pPr marL="650802" lvl="1" indent="-177491">
              <a:buFont typeface="Courier New" panose="02070309020205020404" pitchFamily="49" charset="0"/>
              <a:buChar char="­"/>
            </a:pPr>
            <a:r>
              <a:rPr lang="en-US" sz="1100" dirty="0"/>
              <a:t>43% of patients in the carfilzomib group and 23% of patients in the </a:t>
            </a:r>
            <a:r>
              <a:rPr lang="en-US" sz="1100" dirty="0" err="1"/>
              <a:t>bortezomib</a:t>
            </a:r>
            <a:r>
              <a:rPr lang="en-US" sz="1100" dirty="0"/>
              <a:t> group were still receiving treatment.</a:t>
            </a:r>
          </a:p>
          <a:p>
            <a:endParaRPr lang="en-US" sz="1100" dirty="0"/>
          </a:p>
          <a:p>
            <a:pPr marL="177491" indent="-177491">
              <a:buFont typeface="Arial" panose="020B0604020202020204" pitchFamily="34" charset="0"/>
              <a:buChar char="•"/>
            </a:pPr>
            <a:r>
              <a:rPr lang="en-US" sz="1100" dirty="0"/>
              <a:t>In the intent-to-treat population, 414 events had occurred based on outcomes assessed by the independent review committee (carfilzomib group, n=171 events; </a:t>
            </a:r>
            <a:r>
              <a:rPr lang="en-US" sz="1100" dirty="0" err="1"/>
              <a:t>bortezomib</a:t>
            </a:r>
            <a:r>
              <a:rPr lang="en-US" sz="1100" dirty="0"/>
              <a:t> group, n=243 events). </a:t>
            </a:r>
          </a:p>
          <a:p>
            <a:pPr marL="650802" lvl="1" indent="-177491">
              <a:buFont typeface="Arial" panose="020B0604020202020204" pitchFamily="34" charset="0"/>
              <a:buChar char="•"/>
            </a:pPr>
            <a:r>
              <a:rPr lang="en-US" sz="1100" dirty="0"/>
              <a:t>Based on this number of events, the O’Brien-Fleming stopping boundary for efficacy (two-sided p value) was 0.023.</a:t>
            </a:r>
          </a:p>
          <a:p>
            <a:endParaRPr lang="en-US" sz="1100" dirty="0"/>
          </a:p>
          <a:p>
            <a:r>
              <a:rPr lang="en-US" sz="1100" dirty="0"/>
              <a:t>Median follow-up for progression-free survival was 11.9 months in the carfilzomib group and 11.1 months in the </a:t>
            </a:r>
            <a:r>
              <a:rPr lang="en-US" sz="1100" dirty="0" err="1"/>
              <a:t>bortezomib</a:t>
            </a:r>
            <a:r>
              <a:rPr lang="en-US" sz="1100" dirty="0"/>
              <a:t> group.</a:t>
            </a:r>
          </a:p>
          <a:p>
            <a:endParaRPr lang="en-US" sz="1100" dirty="0"/>
          </a:p>
          <a:p>
            <a:r>
              <a:rPr lang="en-US" sz="1100" b="1" u="sng" dirty="0"/>
              <a:t>Reference:</a:t>
            </a:r>
          </a:p>
          <a:p>
            <a:pPr defTabSz="912583">
              <a:defRPr/>
            </a:pPr>
            <a:r>
              <a:rPr lang="en-US" sz="1100" dirty="0"/>
              <a:t>Dimopoulos et al., </a:t>
            </a:r>
            <a:r>
              <a:rPr lang="en-US" sz="1100" i="1" dirty="0"/>
              <a:t>Carfilzomib and dexamethasone versus bortezomib and dexamethasone for patients with relapsed or refractory multiple myeloma (ENDEAVOR): a </a:t>
            </a:r>
            <a:r>
              <a:rPr lang="en-US" sz="1100" i="1" dirty="0" err="1"/>
              <a:t>randomised</a:t>
            </a:r>
            <a:r>
              <a:rPr lang="en-US" sz="1100" i="1" dirty="0"/>
              <a:t>, phase 3, open-label, </a:t>
            </a:r>
            <a:r>
              <a:rPr lang="en-US" sz="1100" i="1" dirty="0" err="1"/>
              <a:t>multicentre</a:t>
            </a:r>
            <a:r>
              <a:rPr lang="en-US" sz="1100" i="1" dirty="0"/>
              <a:t> study</a:t>
            </a:r>
            <a:r>
              <a:rPr lang="en-US" sz="1100" dirty="0"/>
              <a:t>. Lancet Oncol. 2015; </a:t>
            </a:r>
            <a:r>
              <a:rPr lang="it-IT" sz="1100" dirty="0">
                <a:cs typeface="Arial" panose="020B0604020202020204" pitchFamily="34" charset="0"/>
              </a:rPr>
              <a:t>doi: http://dx.doi.org/10.1016/S1470-2045(15)00464-7.</a:t>
            </a:r>
            <a:endParaRPr lang="en-US" sz="1100" dirty="0">
              <a:cs typeface="Arial" panose="020B0604020202020204" pitchFamily="34" charset="0"/>
            </a:endParaRPr>
          </a:p>
          <a:p>
            <a:endParaRPr lang="en-US" sz="1100" dirty="0"/>
          </a:p>
        </p:txBody>
      </p:sp>
      <p:sp>
        <p:nvSpPr>
          <p:cNvPr id="4" name="Slide Number Placeholder 3"/>
          <p:cNvSpPr>
            <a:spLocks noGrp="1"/>
          </p:cNvSpPr>
          <p:nvPr>
            <p:ph type="sldNum" sz="quarter" idx="10"/>
          </p:nvPr>
        </p:nvSpPr>
        <p:spPr/>
        <p:txBody>
          <a:bodyPr/>
          <a:lstStyle/>
          <a:p>
            <a:fld id="{B33997D5-B234-429C-89E1-21B7477F4194}" type="slidenum">
              <a:rPr lang="en-US" smtClean="0"/>
              <a:t>31</a:t>
            </a:fld>
            <a:endParaRPr lang="en-US" dirty="0"/>
          </a:p>
        </p:txBody>
      </p:sp>
    </p:spTree>
    <p:extLst>
      <p:ext uri="{BB962C8B-B14F-4D97-AF65-F5344CB8AC3E}">
        <p14:creationId xmlns:p14="http://schemas.microsoft.com/office/powerpoint/2010/main" val="8051994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32</a:t>
            </a:fld>
            <a:endParaRPr lang="en-US" dirty="0"/>
          </a:p>
        </p:txBody>
      </p:sp>
    </p:spTree>
    <p:extLst>
      <p:ext uri="{BB962C8B-B14F-4D97-AF65-F5344CB8AC3E}">
        <p14:creationId xmlns:p14="http://schemas.microsoft.com/office/powerpoint/2010/main" val="3138024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33</a:t>
            </a:fld>
            <a:endParaRPr lang="en-US" dirty="0"/>
          </a:p>
        </p:txBody>
      </p:sp>
    </p:spTree>
    <p:extLst>
      <p:ext uri="{BB962C8B-B14F-4D97-AF65-F5344CB8AC3E}">
        <p14:creationId xmlns:p14="http://schemas.microsoft.com/office/powerpoint/2010/main" val="20882603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34</a:t>
            </a:fld>
            <a:endParaRPr lang="en-US" dirty="0"/>
          </a:p>
        </p:txBody>
      </p:sp>
    </p:spTree>
    <p:extLst>
      <p:ext uri="{BB962C8B-B14F-4D97-AF65-F5344CB8AC3E}">
        <p14:creationId xmlns:p14="http://schemas.microsoft.com/office/powerpoint/2010/main" val="2939630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93969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5329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37</a:t>
            </a:fld>
            <a:endParaRPr lang="de-CH"/>
          </a:p>
        </p:txBody>
      </p:sp>
    </p:spTree>
    <p:extLst>
      <p:ext uri="{BB962C8B-B14F-4D97-AF65-F5344CB8AC3E}">
        <p14:creationId xmlns:p14="http://schemas.microsoft.com/office/powerpoint/2010/main" val="2132411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781050"/>
            <a:ext cx="5213350" cy="3910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38</a:t>
            </a:fld>
            <a:endParaRPr lang="en-US" dirty="0"/>
          </a:p>
        </p:txBody>
      </p:sp>
    </p:spTree>
    <p:extLst>
      <p:ext uri="{BB962C8B-B14F-4D97-AF65-F5344CB8AC3E}">
        <p14:creationId xmlns:p14="http://schemas.microsoft.com/office/powerpoint/2010/main" val="308968181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781050"/>
            <a:ext cx="5213350" cy="3910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39</a:t>
            </a:fld>
            <a:endParaRPr lang="en-US" dirty="0"/>
          </a:p>
        </p:txBody>
      </p:sp>
    </p:spTree>
    <p:extLst>
      <p:ext uri="{BB962C8B-B14F-4D97-AF65-F5344CB8AC3E}">
        <p14:creationId xmlns:p14="http://schemas.microsoft.com/office/powerpoint/2010/main" val="11710187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4</a:t>
            </a:fld>
            <a:endParaRPr lang="en-US" dirty="0"/>
          </a:p>
        </p:txBody>
      </p:sp>
    </p:spTree>
    <p:extLst>
      <p:ext uri="{BB962C8B-B14F-4D97-AF65-F5344CB8AC3E}">
        <p14:creationId xmlns:p14="http://schemas.microsoft.com/office/powerpoint/2010/main" val="24958690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781050"/>
            <a:ext cx="5213350" cy="3910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40</a:t>
            </a:fld>
            <a:endParaRPr lang="en-US" dirty="0"/>
          </a:p>
        </p:txBody>
      </p:sp>
    </p:spTree>
    <p:extLst>
      <p:ext uri="{BB962C8B-B14F-4D97-AF65-F5344CB8AC3E}">
        <p14:creationId xmlns:p14="http://schemas.microsoft.com/office/powerpoint/2010/main" val="40657553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2825" y="782638"/>
            <a:ext cx="5226050" cy="3919537"/>
          </a:xfrm>
        </p:spPr>
      </p:sp>
      <p:sp>
        <p:nvSpPr>
          <p:cNvPr id="3" name="Notes Placeholder 2"/>
          <p:cNvSpPr>
            <a:spLocks noGrp="1"/>
          </p:cNvSpPr>
          <p:nvPr>
            <p:ph type="body" idx="1"/>
          </p:nvPr>
        </p:nvSpPr>
        <p:spPr>
          <a:xfrm>
            <a:off x="1329948" y="4963528"/>
            <a:ext cx="4564128" cy="4701255"/>
          </a:xfrm>
        </p:spPr>
        <p:txBody>
          <a:bodyPr/>
          <a:lstStyle/>
          <a:p>
            <a:pPr marL="171641" indent="-171641">
              <a:buFont typeface="Arial" panose="020B0604020202020204" pitchFamily="34" charset="0"/>
              <a:buChar char="•"/>
            </a:pPr>
            <a:r>
              <a:rPr lang="en-US" sz="1000" dirty="0"/>
              <a:t>The average dose received (after cycle 1) of carfilzomib was 54.3 mg/m</a:t>
            </a:r>
            <a:r>
              <a:rPr lang="en-US" sz="1000" baseline="30000" dirty="0"/>
              <a:t>2</a:t>
            </a:r>
            <a:r>
              <a:rPr lang="en-US" sz="1000" dirty="0"/>
              <a:t> for patients &lt;65; 54.3 mg/m</a:t>
            </a:r>
            <a:r>
              <a:rPr lang="en-US" sz="1000" baseline="30000" dirty="0"/>
              <a:t>2</a:t>
            </a:r>
            <a:r>
              <a:rPr lang="en-US" sz="1000" dirty="0"/>
              <a:t> </a:t>
            </a:r>
            <a:r>
              <a:rPr lang="en-US" sz="1000" baseline="30000" dirty="0"/>
              <a:t>for</a:t>
            </a:r>
            <a:r>
              <a:rPr lang="en-US" sz="1000" dirty="0"/>
              <a:t> those 65-74; and 51.7 mg/m</a:t>
            </a:r>
            <a:r>
              <a:rPr lang="en-US" sz="1000" baseline="30000" dirty="0"/>
              <a:t>2</a:t>
            </a:r>
            <a:r>
              <a:rPr lang="en-US" sz="1000" dirty="0"/>
              <a:t> for those ≥ 75. </a:t>
            </a:r>
          </a:p>
          <a:p>
            <a:pPr marL="171641" indent="-171641">
              <a:buFont typeface="Arial" panose="020B0604020202020204" pitchFamily="34" charset="0"/>
              <a:buChar char="•"/>
            </a:pPr>
            <a:endParaRPr lang="en-US" sz="1000" dirty="0"/>
          </a:p>
          <a:p>
            <a:pPr marL="171641" indent="-171641">
              <a:buFont typeface="Arial" panose="020B0604020202020204" pitchFamily="34" charset="0"/>
              <a:buChar char="•"/>
            </a:pPr>
            <a:r>
              <a:rPr lang="en-US" sz="1000" dirty="0"/>
              <a:t>The average dose of </a:t>
            </a:r>
            <a:r>
              <a:rPr lang="en-US" sz="1000" dirty="0" err="1"/>
              <a:t>bortezomib</a:t>
            </a:r>
            <a:r>
              <a:rPr lang="en-US" sz="1000" dirty="0"/>
              <a:t> was 1.2 mg/m</a:t>
            </a:r>
            <a:r>
              <a:rPr lang="en-US" sz="1000" baseline="30000" dirty="0"/>
              <a:t>2</a:t>
            </a:r>
            <a:r>
              <a:rPr lang="en-US" sz="1000" dirty="0"/>
              <a:t> for all three age subgroups.</a:t>
            </a:r>
          </a:p>
          <a:p>
            <a:pPr marL="171641" indent="-171641">
              <a:buFont typeface="Arial" panose="020B0604020202020204" pitchFamily="34" charset="0"/>
              <a:buChar char="•"/>
            </a:pPr>
            <a:endParaRPr lang="en-US" sz="1000" dirty="0"/>
          </a:p>
          <a:p>
            <a:pPr marL="171641" indent="-171641">
              <a:buFont typeface="Arial" panose="020B0604020202020204" pitchFamily="34" charset="0"/>
              <a:buChar char="•"/>
            </a:pPr>
            <a:r>
              <a:rPr lang="en-US" sz="1000" dirty="0"/>
              <a:t>In all 3 age subgroups, PFS was better for patients treated with Kd vs Vd.</a:t>
            </a:r>
          </a:p>
          <a:p>
            <a:endParaRPr lang="en-US" sz="1000" dirty="0"/>
          </a:p>
          <a:p>
            <a:pPr marL="171641" indent="-171641">
              <a:buFont typeface="Arial" panose="020B0604020202020204" pitchFamily="34" charset="0"/>
              <a:buChar char="•"/>
            </a:pPr>
            <a:r>
              <a:rPr lang="en-US" sz="1000" dirty="0"/>
              <a:t>There was a trend for the largest PFS improvement in the eldest subgroup (≥75 years), where the HR for progression or death was 0.383</a:t>
            </a:r>
          </a:p>
          <a:p>
            <a:endParaRPr lang="en-US" sz="1000" dirty="0"/>
          </a:p>
          <a:p>
            <a:r>
              <a:rPr lang="en-US" sz="1000" b="1" u="sng" dirty="0"/>
              <a:t>Reference:</a:t>
            </a:r>
          </a:p>
          <a:p>
            <a:pPr defTabSz="915416">
              <a:defRPr/>
            </a:pPr>
            <a:r>
              <a:rPr lang="en-US" sz="1000" dirty="0">
                <a:cs typeface="Arial" panose="020B0604020202020204" pitchFamily="34" charset="0"/>
              </a:rPr>
              <a:t>Palumbo et al., </a:t>
            </a:r>
            <a:r>
              <a:rPr lang="en-US" sz="1000" i="1" dirty="0">
                <a:cs typeface="Arial" panose="020B0604020202020204" pitchFamily="34" charset="0"/>
              </a:rPr>
              <a:t>Carfilzomib and dexamethasone vs </a:t>
            </a:r>
            <a:r>
              <a:rPr lang="en-US" sz="1000" i="1" dirty="0" err="1">
                <a:cs typeface="Arial" panose="020B0604020202020204" pitchFamily="34" charset="0"/>
              </a:rPr>
              <a:t>bortezomib</a:t>
            </a:r>
            <a:r>
              <a:rPr lang="en-US" sz="1000" i="1" dirty="0">
                <a:cs typeface="Arial" panose="020B0604020202020204" pitchFamily="34" charset="0"/>
              </a:rPr>
              <a:t> and dexamethasone in patients with relapsed multiple myeloma: results of the Phase 3 study of ENDEAVOR (NCT01568866) according to age subgroup. </a:t>
            </a:r>
            <a:r>
              <a:rPr lang="en-US" sz="1000" dirty="0">
                <a:cs typeface="Arial" panose="020B0604020202020204" pitchFamily="34" charset="0"/>
              </a:rPr>
              <a:t>ASH. 2015 (abstract 1844).</a:t>
            </a:r>
          </a:p>
          <a:p>
            <a:endParaRPr lang="en-US" sz="1000" dirty="0"/>
          </a:p>
        </p:txBody>
      </p:sp>
      <p:sp>
        <p:nvSpPr>
          <p:cNvPr id="4" name="Slide Number Placeholder 3"/>
          <p:cNvSpPr>
            <a:spLocks noGrp="1"/>
          </p:cNvSpPr>
          <p:nvPr>
            <p:ph type="sldNum" sz="quarter" idx="10"/>
          </p:nvPr>
        </p:nvSpPr>
        <p:spPr/>
        <p:txBody>
          <a:bodyPr/>
          <a:lstStyle/>
          <a:p>
            <a:fld id="{B33997D5-B234-429C-89E1-21B7477F4194}" type="slidenum">
              <a:rPr lang="en-US" smtClean="0"/>
              <a:t>41</a:t>
            </a:fld>
            <a:endParaRPr lang="en-US" dirty="0"/>
          </a:p>
        </p:txBody>
      </p:sp>
    </p:spTree>
    <p:extLst>
      <p:ext uri="{BB962C8B-B14F-4D97-AF65-F5344CB8AC3E}">
        <p14:creationId xmlns:p14="http://schemas.microsoft.com/office/powerpoint/2010/main" val="12898623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781050"/>
            <a:ext cx="5213350" cy="3910013"/>
          </a:xfrm>
        </p:spPr>
      </p:sp>
      <p:sp>
        <p:nvSpPr>
          <p:cNvPr id="3" name="Notes Placeholder 2"/>
          <p:cNvSpPr>
            <a:spLocks noGrp="1"/>
          </p:cNvSpPr>
          <p:nvPr>
            <p:ph type="body" idx="1"/>
          </p:nvPr>
        </p:nvSpPr>
        <p:spPr>
          <a:xfrm>
            <a:off x="1329327" y="4952417"/>
            <a:ext cx="4561996" cy="4690731"/>
          </a:xfrm>
        </p:spPr>
        <p:txBody>
          <a:bodyPr/>
          <a:lstStyle/>
          <a:p>
            <a:endParaRPr lang="en-US" sz="1000" dirty="0"/>
          </a:p>
        </p:txBody>
      </p:sp>
      <p:sp>
        <p:nvSpPr>
          <p:cNvPr id="4" name="Slide Number Placeholder 3"/>
          <p:cNvSpPr>
            <a:spLocks noGrp="1"/>
          </p:cNvSpPr>
          <p:nvPr>
            <p:ph type="sldNum" sz="quarter" idx="10"/>
          </p:nvPr>
        </p:nvSpPr>
        <p:spPr/>
        <p:txBody>
          <a:bodyPr/>
          <a:lstStyle/>
          <a:p>
            <a:fld id="{B33997D5-B234-429C-89E1-21B7477F4194}" type="slidenum">
              <a:rPr lang="en-US" smtClean="0"/>
              <a:t>42</a:t>
            </a:fld>
            <a:endParaRPr lang="en-US" dirty="0"/>
          </a:p>
        </p:txBody>
      </p:sp>
    </p:spTree>
    <p:extLst>
      <p:ext uri="{BB962C8B-B14F-4D97-AF65-F5344CB8AC3E}">
        <p14:creationId xmlns:p14="http://schemas.microsoft.com/office/powerpoint/2010/main" val="981990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781050"/>
            <a:ext cx="5213350" cy="3910013"/>
          </a:xfrm>
        </p:spPr>
      </p:sp>
      <p:sp>
        <p:nvSpPr>
          <p:cNvPr id="3" name="Notes Placeholder 2"/>
          <p:cNvSpPr>
            <a:spLocks noGrp="1"/>
          </p:cNvSpPr>
          <p:nvPr>
            <p:ph type="body" idx="1"/>
          </p:nvPr>
        </p:nvSpPr>
        <p:spPr>
          <a:xfrm>
            <a:off x="1329327" y="4952417"/>
            <a:ext cx="4561996" cy="4690731"/>
          </a:xfrm>
        </p:spPr>
        <p:txBody>
          <a:bodyPr/>
          <a:lstStyle/>
          <a:p>
            <a:endParaRPr lang="en-US" sz="1000" dirty="0"/>
          </a:p>
        </p:txBody>
      </p:sp>
      <p:sp>
        <p:nvSpPr>
          <p:cNvPr id="4" name="Slide Number Placeholder 3"/>
          <p:cNvSpPr>
            <a:spLocks noGrp="1"/>
          </p:cNvSpPr>
          <p:nvPr>
            <p:ph type="sldNum" sz="quarter" idx="10"/>
          </p:nvPr>
        </p:nvSpPr>
        <p:spPr/>
        <p:txBody>
          <a:bodyPr/>
          <a:lstStyle/>
          <a:p>
            <a:fld id="{B33997D5-B234-429C-89E1-21B7477F4194}" type="slidenum">
              <a:rPr lang="en-US" smtClean="0"/>
              <a:t>43</a:t>
            </a:fld>
            <a:endParaRPr lang="en-US" dirty="0"/>
          </a:p>
        </p:txBody>
      </p:sp>
    </p:spTree>
    <p:extLst>
      <p:ext uri="{BB962C8B-B14F-4D97-AF65-F5344CB8AC3E}">
        <p14:creationId xmlns:p14="http://schemas.microsoft.com/office/powerpoint/2010/main" val="30676043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781050"/>
            <a:ext cx="5213350" cy="3910013"/>
          </a:xfrm>
        </p:spPr>
      </p:sp>
      <p:sp>
        <p:nvSpPr>
          <p:cNvPr id="3" name="Notes Placeholder 2"/>
          <p:cNvSpPr>
            <a:spLocks noGrp="1"/>
          </p:cNvSpPr>
          <p:nvPr>
            <p:ph type="body" idx="1"/>
          </p:nvPr>
        </p:nvSpPr>
        <p:spPr>
          <a:xfrm>
            <a:off x="1329327" y="4952417"/>
            <a:ext cx="4561996" cy="4690731"/>
          </a:xfrm>
        </p:spPr>
        <p:txBody>
          <a:bodyPr/>
          <a:lstStyle/>
          <a:p>
            <a:endParaRPr lang="en-US" sz="1000" dirty="0"/>
          </a:p>
        </p:txBody>
      </p:sp>
      <p:sp>
        <p:nvSpPr>
          <p:cNvPr id="4" name="Slide Number Placeholder 3"/>
          <p:cNvSpPr>
            <a:spLocks noGrp="1"/>
          </p:cNvSpPr>
          <p:nvPr>
            <p:ph type="sldNum" sz="quarter" idx="10"/>
          </p:nvPr>
        </p:nvSpPr>
        <p:spPr/>
        <p:txBody>
          <a:bodyPr/>
          <a:lstStyle/>
          <a:p>
            <a:fld id="{B33997D5-B234-429C-89E1-21B7477F4194}" type="slidenum">
              <a:rPr lang="en-US" smtClean="0"/>
              <a:t>44</a:t>
            </a:fld>
            <a:endParaRPr lang="en-US" dirty="0"/>
          </a:p>
        </p:txBody>
      </p:sp>
    </p:spTree>
    <p:extLst>
      <p:ext uri="{BB962C8B-B14F-4D97-AF65-F5344CB8AC3E}">
        <p14:creationId xmlns:p14="http://schemas.microsoft.com/office/powerpoint/2010/main" val="559269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45</a:t>
            </a:fld>
            <a:endParaRPr lang="de-CH"/>
          </a:p>
        </p:txBody>
      </p:sp>
    </p:spTree>
    <p:extLst>
      <p:ext uri="{BB962C8B-B14F-4D97-AF65-F5344CB8AC3E}">
        <p14:creationId xmlns:p14="http://schemas.microsoft.com/office/powerpoint/2010/main" val="400845362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781050"/>
            <a:ext cx="5213350" cy="3910013"/>
          </a:xfrm>
        </p:spPr>
      </p:sp>
      <p:sp>
        <p:nvSpPr>
          <p:cNvPr id="3" name="Notes Placeholder 2"/>
          <p:cNvSpPr>
            <a:spLocks noGrp="1"/>
          </p:cNvSpPr>
          <p:nvPr>
            <p:ph type="body" idx="1"/>
          </p:nvPr>
        </p:nvSpPr>
        <p:spPr>
          <a:xfrm>
            <a:off x="1329327" y="4952417"/>
            <a:ext cx="4561996" cy="4690731"/>
          </a:xfrm>
        </p:spPr>
        <p:txBody>
          <a:bodyPr/>
          <a:lstStyle/>
          <a:p>
            <a:endParaRPr lang="en-US" sz="1000" dirty="0"/>
          </a:p>
        </p:txBody>
      </p:sp>
      <p:sp>
        <p:nvSpPr>
          <p:cNvPr id="4" name="Slide Number Placeholder 3"/>
          <p:cNvSpPr>
            <a:spLocks noGrp="1"/>
          </p:cNvSpPr>
          <p:nvPr>
            <p:ph type="sldNum" sz="quarter" idx="10"/>
          </p:nvPr>
        </p:nvSpPr>
        <p:spPr/>
        <p:txBody>
          <a:bodyPr/>
          <a:lstStyle/>
          <a:p>
            <a:fld id="{B33997D5-B234-429C-89E1-21B7477F4194}" type="slidenum">
              <a:rPr lang="en-US" smtClean="0"/>
              <a:t>46</a:t>
            </a:fld>
            <a:endParaRPr lang="en-US" dirty="0"/>
          </a:p>
        </p:txBody>
      </p:sp>
    </p:spTree>
    <p:extLst>
      <p:ext uri="{BB962C8B-B14F-4D97-AF65-F5344CB8AC3E}">
        <p14:creationId xmlns:p14="http://schemas.microsoft.com/office/powerpoint/2010/main" val="60457640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781050"/>
            <a:ext cx="5213350" cy="3910013"/>
          </a:xfrm>
        </p:spPr>
      </p:sp>
      <p:sp>
        <p:nvSpPr>
          <p:cNvPr id="3" name="Notes Placeholder 2"/>
          <p:cNvSpPr>
            <a:spLocks noGrp="1"/>
          </p:cNvSpPr>
          <p:nvPr>
            <p:ph type="body" idx="1"/>
          </p:nvPr>
        </p:nvSpPr>
        <p:spPr>
          <a:xfrm>
            <a:off x="1329327" y="4952417"/>
            <a:ext cx="4561996" cy="4690731"/>
          </a:xfrm>
        </p:spPr>
        <p:txBody>
          <a:bodyPr/>
          <a:lstStyle/>
          <a:p>
            <a:endParaRPr lang="en-US" sz="1000" dirty="0"/>
          </a:p>
        </p:txBody>
      </p:sp>
      <p:sp>
        <p:nvSpPr>
          <p:cNvPr id="4" name="Slide Number Placeholder 3"/>
          <p:cNvSpPr>
            <a:spLocks noGrp="1"/>
          </p:cNvSpPr>
          <p:nvPr>
            <p:ph type="sldNum" sz="quarter" idx="10"/>
          </p:nvPr>
        </p:nvSpPr>
        <p:spPr/>
        <p:txBody>
          <a:bodyPr/>
          <a:lstStyle/>
          <a:p>
            <a:fld id="{B33997D5-B234-429C-89E1-21B7477F4194}" type="slidenum">
              <a:rPr lang="en-US" smtClean="0"/>
              <a:t>47</a:t>
            </a:fld>
            <a:endParaRPr lang="en-US" dirty="0"/>
          </a:p>
        </p:txBody>
      </p:sp>
    </p:spTree>
    <p:extLst>
      <p:ext uri="{BB962C8B-B14F-4D97-AF65-F5344CB8AC3E}">
        <p14:creationId xmlns:p14="http://schemas.microsoft.com/office/powerpoint/2010/main" val="424203248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E774DFC-C4A6-4C6C-BB20-47184126947D}" type="slidenum">
              <a:rPr lang="de-CH" smtClean="0"/>
              <a:t>48</a:t>
            </a:fld>
            <a:endParaRPr lang="de-CH"/>
          </a:p>
        </p:txBody>
      </p:sp>
    </p:spTree>
    <p:extLst>
      <p:ext uri="{BB962C8B-B14F-4D97-AF65-F5344CB8AC3E}">
        <p14:creationId xmlns:p14="http://schemas.microsoft.com/office/powerpoint/2010/main" val="113831386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E774DFC-C4A6-4C6C-BB20-47184126947D}" type="slidenum">
              <a:rPr lang="de-CH" smtClean="0"/>
              <a:t>49</a:t>
            </a:fld>
            <a:endParaRPr lang="de-CH"/>
          </a:p>
        </p:txBody>
      </p:sp>
    </p:spTree>
    <p:extLst>
      <p:ext uri="{BB962C8B-B14F-4D97-AF65-F5344CB8AC3E}">
        <p14:creationId xmlns:p14="http://schemas.microsoft.com/office/powerpoint/2010/main" val="2399229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5</a:t>
            </a:fld>
            <a:endParaRPr lang="en-US" dirty="0"/>
          </a:p>
        </p:txBody>
      </p:sp>
    </p:spTree>
    <p:extLst>
      <p:ext uri="{BB962C8B-B14F-4D97-AF65-F5344CB8AC3E}">
        <p14:creationId xmlns:p14="http://schemas.microsoft.com/office/powerpoint/2010/main" val="33896485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E774DFC-C4A6-4C6C-BB20-47184126947D}" type="slidenum">
              <a:rPr lang="de-CH" smtClean="0"/>
              <a:t>50</a:t>
            </a:fld>
            <a:endParaRPr lang="de-CH"/>
          </a:p>
        </p:txBody>
      </p:sp>
    </p:spTree>
    <p:extLst>
      <p:ext uri="{BB962C8B-B14F-4D97-AF65-F5344CB8AC3E}">
        <p14:creationId xmlns:p14="http://schemas.microsoft.com/office/powerpoint/2010/main" val="27519964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Slide Number Placeholder 3"/>
          <p:cNvSpPr>
            <a:spLocks noGrp="1"/>
          </p:cNvSpPr>
          <p:nvPr>
            <p:ph type="sldNum" sz="quarter" idx="10"/>
          </p:nvPr>
        </p:nvSpPr>
        <p:spPr/>
        <p:txBody>
          <a:bodyPr/>
          <a:lstStyle/>
          <a:p>
            <a:fld id="{AE774DFC-C4A6-4C6C-BB20-47184126947D}" type="slidenum">
              <a:rPr lang="de-CH" smtClean="0"/>
              <a:t>51</a:t>
            </a:fld>
            <a:endParaRPr lang="de-CH"/>
          </a:p>
        </p:txBody>
      </p:sp>
    </p:spTree>
    <p:extLst>
      <p:ext uri="{BB962C8B-B14F-4D97-AF65-F5344CB8AC3E}">
        <p14:creationId xmlns:p14="http://schemas.microsoft.com/office/powerpoint/2010/main" val="133988113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52</a:t>
            </a:fld>
            <a:endParaRPr lang="de-CH"/>
          </a:p>
        </p:txBody>
      </p:sp>
    </p:spTree>
    <p:extLst>
      <p:ext uri="{BB962C8B-B14F-4D97-AF65-F5344CB8AC3E}">
        <p14:creationId xmlns:p14="http://schemas.microsoft.com/office/powerpoint/2010/main" val="27856855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53</a:t>
            </a:fld>
            <a:endParaRPr lang="de-CH"/>
          </a:p>
        </p:txBody>
      </p:sp>
    </p:spTree>
    <p:extLst>
      <p:ext uri="{BB962C8B-B14F-4D97-AF65-F5344CB8AC3E}">
        <p14:creationId xmlns:p14="http://schemas.microsoft.com/office/powerpoint/2010/main" val="207310606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54</a:t>
            </a:fld>
            <a:endParaRPr lang="de-CH"/>
          </a:p>
        </p:txBody>
      </p:sp>
    </p:spTree>
    <p:extLst>
      <p:ext uri="{BB962C8B-B14F-4D97-AF65-F5344CB8AC3E}">
        <p14:creationId xmlns:p14="http://schemas.microsoft.com/office/powerpoint/2010/main" val="323272234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55</a:t>
            </a:fld>
            <a:endParaRPr lang="de-CH"/>
          </a:p>
        </p:txBody>
      </p:sp>
    </p:spTree>
    <p:extLst>
      <p:ext uri="{BB962C8B-B14F-4D97-AF65-F5344CB8AC3E}">
        <p14:creationId xmlns:p14="http://schemas.microsoft.com/office/powerpoint/2010/main" val="5279343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56</a:t>
            </a:fld>
            <a:endParaRPr lang="en-US" dirty="0"/>
          </a:p>
        </p:txBody>
      </p:sp>
    </p:spTree>
    <p:extLst>
      <p:ext uri="{BB962C8B-B14F-4D97-AF65-F5344CB8AC3E}">
        <p14:creationId xmlns:p14="http://schemas.microsoft.com/office/powerpoint/2010/main" val="39017186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57</a:t>
            </a:fld>
            <a:endParaRPr lang="en-US" dirty="0"/>
          </a:p>
        </p:txBody>
      </p:sp>
    </p:spTree>
    <p:extLst>
      <p:ext uri="{BB962C8B-B14F-4D97-AF65-F5344CB8AC3E}">
        <p14:creationId xmlns:p14="http://schemas.microsoft.com/office/powerpoint/2010/main" val="338139090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58</a:t>
            </a:fld>
            <a:endParaRPr lang="en-US" dirty="0"/>
          </a:p>
        </p:txBody>
      </p:sp>
    </p:spTree>
    <p:extLst>
      <p:ext uri="{BB962C8B-B14F-4D97-AF65-F5344CB8AC3E}">
        <p14:creationId xmlns:p14="http://schemas.microsoft.com/office/powerpoint/2010/main" val="329219202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59</a:t>
            </a:fld>
            <a:endParaRPr lang="en-US" dirty="0"/>
          </a:p>
        </p:txBody>
      </p:sp>
    </p:spTree>
    <p:extLst>
      <p:ext uri="{BB962C8B-B14F-4D97-AF65-F5344CB8AC3E}">
        <p14:creationId xmlns:p14="http://schemas.microsoft.com/office/powerpoint/2010/main" val="1024703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a:xfrm>
            <a:off x="1246643" y="6403126"/>
            <a:ext cx="4819174" cy="2975099"/>
          </a:xfrm>
        </p:spPr>
        <p:txBody>
          <a:bodyPr/>
          <a:lstStyle/>
          <a:p>
            <a:r>
              <a:rPr lang="en-US" sz="1100" dirty="0"/>
              <a:t>Key exclusion criteria:</a:t>
            </a:r>
          </a:p>
          <a:p>
            <a:pPr marL="177491" indent="-177491">
              <a:buFont typeface="Arial" panose="020B0604020202020204" pitchFamily="34" charset="0"/>
              <a:buChar char="•"/>
            </a:pPr>
            <a:r>
              <a:rPr lang="en-US" sz="1100" dirty="0"/>
              <a:t>Grade 3 or 4 peripheral neuropathy (or grade 2 with pain) within 14 days prior to </a:t>
            </a:r>
            <a:r>
              <a:rPr lang="en-US" sz="1100" dirty="0" err="1"/>
              <a:t>randomisation</a:t>
            </a:r>
            <a:endParaRPr lang="en-US" sz="1100" dirty="0"/>
          </a:p>
          <a:p>
            <a:pPr marL="177491" indent="-177491">
              <a:buFont typeface="Arial" panose="020B0604020202020204" pitchFamily="34" charset="0"/>
              <a:buChar char="•"/>
            </a:pPr>
            <a:r>
              <a:rPr lang="en-US" sz="1100" dirty="0"/>
              <a:t>Myocardial infarction within 4 months  prior to </a:t>
            </a:r>
            <a:r>
              <a:rPr lang="en-US" sz="1100" dirty="0" err="1"/>
              <a:t>randomisation</a:t>
            </a:r>
            <a:endParaRPr lang="en-US" sz="1100" dirty="0"/>
          </a:p>
          <a:p>
            <a:pPr marL="177491" indent="-177491">
              <a:buFont typeface="Arial" panose="020B0604020202020204" pitchFamily="34" charset="0"/>
              <a:buChar char="•"/>
            </a:pPr>
            <a:r>
              <a:rPr lang="en-US" sz="1100" dirty="0"/>
              <a:t>New York Heart Association Class III or IV heart failure</a:t>
            </a:r>
          </a:p>
          <a:p>
            <a:pPr marL="177491" indent="-177491">
              <a:buFont typeface="Arial" panose="020B0604020202020204" pitchFamily="34" charset="0"/>
              <a:buChar char="•"/>
            </a:pPr>
            <a:endParaRPr lang="en-US" sz="1100" dirty="0"/>
          </a:p>
          <a:p>
            <a:r>
              <a:rPr lang="en-US" sz="1100" b="1" u="sng" dirty="0"/>
              <a:t>Reference:</a:t>
            </a:r>
          </a:p>
          <a:p>
            <a:pPr defTabSz="912583">
              <a:defRPr/>
            </a:pPr>
            <a:r>
              <a:rPr lang="en-US" sz="1100" dirty="0"/>
              <a:t>Dimopoulos et al., </a:t>
            </a:r>
            <a:r>
              <a:rPr lang="en-US" sz="1100" i="1" dirty="0"/>
              <a:t>Carfilzomib and dexamethasone versus bortezomib and dexamethasone for patients with relapsed or refractory multiple myeloma (ENDEAVOR): a </a:t>
            </a:r>
            <a:r>
              <a:rPr lang="en-US" sz="1100" i="1" dirty="0" err="1"/>
              <a:t>randomised</a:t>
            </a:r>
            <a:r>
              <a:rPr lang="en-US" sz="1100" i="1" dirty="0"/>
              <a:t>, phase 3, open-label, </a:t>
            </a:r>
            <a:r>
              <a:rPr lang="en-US" sz="1100" i="1" dirty="0" err="1"/>
              <a:t>multicentre</a:t>
            </a:r>
            <a:r>
              <a:rPr lang="en-US" sz="1100" i="1" dirty="0"/>
              <a:t> study</a:t>
            </a:r>
            <a:r>
              <a:rPr lang="en-US" sz="1100" dirty="0"/>
              <a:t>. Lancet Oncol. 2015; </a:t>
            </a:r>
            <a:r>
              <a:rPr lang="it-IT" sz="1100" dirty="0">
                <a:cs typeface="Arial" panose="020B0604020202020204" pitchFamily="34" charset="0"/>
              </a:rPr>
              <a:t>doi: http://dx.doi.org/10.1016/S1470-2045(15)00464-7.</a:t>
            </a:r>
            <a:endParaRPr lang="en-US" sz="11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fld id="{B33997D5-B234-429C-89E1-21B7477F4194}" type="slidenum">
              <a:rPr lang="en-US" smtClean="0"/>
              <a:t>6</a:t>
            </a:fld>
            <a:endParaRPr lang="en-US" dirty="0"/>
          </a:p>
        </p:txBody>
      </p:sp>
    </p:spTree>
    <p:extLst>
      <p:ext uri="{BB962C8B-B14F-4D97-AF65-F5344CB8AC3E}">
        <p14:creationId xmlns:p14="http://schemas.microsoft.com/office/powerpoint/2010/main" val="46369967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B33997D5-B234-429C-89E1-21B7477F4194}" type="slidenum">
              <a:rPr lang="en-US" smtClean="0"/>
              <a:t>60</a:t>
            </a:fld>
            <a:endParaRPr lang="en-US" dirty="0"/>
          </a:p>
        </p:txBody>
      </p:sp>
    </p:spTree>
    <p:extLst>
      <p:ext uri="{BB962C8B-B14F-4D97-AF65-F5344CB8AC3E}">
        <p14:creationId xmlns:p14="http://schemas.microsoft.com/office/powerpoint/2010/main" val="10113177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a:xfrm>
            <a:off x="1339208" y="4941330"/>
            <a:ext cx="4569057" cy="4680230"/>
          </a:xfrm>
        </p:spPr>
        <p:txBody>
          <a:bodyPr/>
          <a:lstStyle/>
          <a:p>
            <a:endParaRPr lang="en-US" sz="1100" dirty="0"/>
          </a:p>
        </p:txBody>
      </p:sp>
      <p:sp>
        <p:nvSpPr>
          <p:cNvPr id="4" name="Slide Number Placeholder 3"/>
          <p:cNvSpPr>
            <a:spLocks noGrp="1"/>
          </p:cNvSpPr>
          <p:nvPr>
            <p:ph type="sldNum" sz="quarter" idx="10"/>
          </p:nvPr>
        </p:nvSpPr>
        <p:spPr/>
        <p:txBody>
          <a:bodyPr/>
          <a:lstStyle/>
          <a:p>
            <a:fld id="{B33997D5-B234-429C-89E1-21B7477F4194}" type="slidenum">
              <a:rPr lang="en-US" smtClean="0"/>
              <a:t>61</a:t>
            </a:fld>
            <a:endParaRPr lang="en-US" dirty="0"/>
          </a:p>
        </p:txBody>
      </p:sp>
    </p:spTree>
    <p:extLst>
      <p:ext uri="{BB962C8B-B14F-4D97-AF65-F5344CB8AC3E}">
        <p14:creationId xmlns:p14="http://schemas.microsoft.com/office/powerpoint/2010/main" val="313082914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a:xfrm>
            <a:off x="1339208" y="4941330"/>
            <a:ext cx="4569057" cy="4680230"/>
          </a:xfrm>
        </p:spPr>
        <p:txBody>
          <a:bodyPr/>
          <a:lstStyle/>
          <a:p>
            <a:endParaRPr lang="en-US" sz="1100" dirty="0"/>
          </a:p>
        </p:txBody>
      </p:sp>
      <p:sp>
        <p:nvSpPr>
          <p:cNvPr id="4" name="Slide Number Placeholder 3"/>
          <p:cNvSpPr>
            <a:spLocks noGrp="1"/>
          </p:cNvSpPr>
          <p:nvPr>
            <p:ph type="sldNum" sz="quarter" idx="10"/>
          </p:nvPr>
        </p:nvSpPr>
        <p:spPr/>
        <p:txBody>
          <a:bodyPr/>
          <a:lstStyle/>
          <a:p>
            <a:fld id="{B33997D5-B234-429C-89E1-21B7477F4194}" type="slidenum">
              <a:rPr lang="en-US" smtClean="0"/>
              <a:t>62</a:t>
            </a:fld>
            <a:endParaRPr lang="en-US" dirty="0"/>
          </a:p>
        </p:txBody>
      </p:sp>
    </p:spTree>
    <p:extLst>
      <p:ext uri="{BB962C8B-B14F-4D97-AF65-F5344CB8AC3E}">
        <p14:creationId xmlns:p14="http://schemas.microsoft.com/office/powerpoint/2010/main" val="14763281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687388"/>
            <a:ext cx="4581525" cy="3436937"/>
          </a:xfrm>
        </p:spPr>
      </p:sp>
      <p:sp>
        <p:nvSpPr>
          <p:cNvPr id="3" name="Notes Placeholder 2"/>
          <p:cNvSpPr>
            <a:spLocks noGrp="1"/>
          </p:cNvSpPr>
          <p:nvPr>
            <p:ph type="body" idx="1"/>
          </p:nvPr>
        </p:nvSpPr>
        <p:spPr/>
        <p:txBody>
          <a:bodyPr/>
          <a:lstStyle/>
          <a:p>
            <a:r>
              <a:rPr lang="en-US" baseline="0" dirty="0"/>
              <a:t>OS </a:t>
            </a:r>
            <a:r>
              <a:rPr lang="en-US" dirty="0"/>
              <a:t>in other subgroups of interest (ENDEAVOR</a:t>
            </a:r>
            <a:r>
              <a:rPr lang="en-US" baseline="0" dirty="0"/>
              <a:t> trial)</a:t>
            </a:r>
            <a:endParaRPr lang="en-US" dirty="0"/>
          </a:p>
          <a:p>
            <a:endParaRPr lang="en-US" dirty="0"/>
          </a:p>
          <a:p>
            <a:r>
              <a:rPr lang="en-US" dirty="0"/>
              <a:t>Baseline Creatinine Clearance (mL/min)     HR Kd vs Vd (95% CI)</a:t>
            </a:r>
          </a:p>
          <a:p>
            <a:r>
              <a:rPr lang="en-US" dirty="0"/>
              <a:t>  &lt;30			0.69 (0.326, 1.443)</a:t>
            </a:r>
          </a:p>
          <a:p>
            <a:r>
              <a:rPr lang="en-US" dirty="0"/>
              <a:t>   30 - &lt;50			0.63 (0.377, 1.059)</a:t>
            </a:r>
          </a:p>
          <a:p>
            <a:r>
              <a:rPr lang="en-US" dirty="0"/>
              <a:t>   50 - &lt;80			0.84 (0.619, 1.138)</a:t>
            </a:r>
          </a:p>
          <a:p>
            <a:r>
              <a:rPr lang="en-US" dirty="0"/>
              <a:t>   &gt;=80			0.84 (0.604, 1.168</a:t>
            </a:r>
          </a:p>
          <a:p>
            <a:endParaRPr lang="en-US" dirty="0"/>
          </a:p>
          <a:p>
            <a:r>
              <a:rPr lang="en-US" dirty="0"/>
              <a:t>Prior </a:t>
            </a:r>
            <a:r>
              <a:rPr lang="en-US" dirty="0" err="1"/>
              <a:t>lenalidomide</a:t>
            </a:r>
            <a:endParaRPr lang="en-US" dirty="0"/>
          </a:p>
          <a:p>
            <a:r>
              <a:rPr lang="en-US" dirty="0"/>
              <a:t>   Yes			0.95 (0.707, 1.271)</a:t>
            </a:r>
          </a:p>
          <a:p>
            <a:r>
              <a:rPr lang="en-US" dirty="0"/>
              <a:t>   No			0.69 (0.524, 0.897)</a:t>
            </a:r>
          </a:p>
          <a:p>
            <a:endParaRPr lang="en-US" dirty="0"/>
          </a:p>
          <a:p>
            <a:r>
              <a:rPr lang="en-US" dirty="0"/>
              <a:t>LDH (U/L)</a:t>
            </a:r>
          </a:p>
          <a:p>
            <a:r>
              <a:rPr lang="en-US" dirty="0"/>
              <a:t>   &lt;300			0.75 (0.606, 0.934)</a:t>
            </a:r>
          </a:p>
          <a:p>
            <a:r>
              <a:rPr lang="en-US" dirty="0"/>
              <a:t>   &gt;=300			0.75 (0.457, 1.233)</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8A925BB4-A5FF-4D66-A6D3-792A1FBB9150}" type="slidenum">
              <a:rPr lang="en-US" smtClean="0">
                <a:solidFill>
                  <a:prstClr val="black"/>
                </a:solidFill>
              </a:rPr>
              <a:pPr/>
              <a:t>63</a:t>
            </a:fld>
            <a:endParaRPr lang="en-US" dirty="0">
              <a:solidFill>
                <a:prstClr val="black"/>
              </a:solidFill>
            </a:endParaRPr>
          </a:p>
        </p:txBody>
      </p:sp>
    </p:spTree>
    <p:extLst>
      <p:ext uri="{BB962C8B-B14F-4D97-AF65-F5344CB8AC3E}">
        <p14:creationId xmlns:p14="http://schemas.microsoft.com/office/powerpoint/2010/main" val="165930987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64</a:t>
            </a:fld>
            <a:endParaRPr lang="de-CH"/>
          </a:p>
        </p:txBody>
      </p:sp>
    </p:spTree>
    <p:extLst>
      <p:ext uri="{BB962C8B-B14F-4D97-AF65-F5344CB8AC3E}">
        <p14:creationId xmlns:p14="http://schemas.microsoft.com/office/powerpoint/2010/main" val="414500710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a:xfrm>
            <a:off x="1339208" y="4941330"/>
            <a:ext cx="4569057" cy="4680230"/>
          </a:xfrm>
        </p:spPr>
        <p:txBody>
          <a:bodyPr/>
          <a:lstStyle/>
          <a:p>
            <a:endParaRPr lang="en-US" sz="1100" dirty="0"/>
          </a:p>
        </p:txBody>
      </p:sp>
      <p:sp>
        <p:nvSpPr>
          <p:cNvPr id="4" name="Slide Number Placeholder 3"/>
          <p:cNvSpPr>
            <a:spLocks noGrp="1"/>
          </p:cNvSpPr>
          <p:nvPr>
            <p:ph type="sldNum" sz="quarter" idx="10"/>
          </p:nvPr>
        </p:nvSpPr>
        <p:spPr/>
        <p:txBody>
          <a:bodyPr/>
          <a:lstStyle/>
          <a:p>
            <a:fld id="{B33997D5-B234-429C-89E1-21B7477F4194}" type="slidenum">
              <a:rPr lang="en-US" smtClean="0"/>
              <a:t>65</a:t>
            </a:fld>
            <a:endParaRPr lang="en-US" dirty="0"/>
          </a:p>
        </p:txBody>
      </p:sp>
    </p:spTree>
    <p:extLst>
      <p:ext uri="{BB962C8B-B14F-4D97-AF65-F5344CB8AC3E}">
        <p14:creationId xmlns:p14="http://schemas.microsoft.com/office/powerpoint/2010/main" val="24811942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66</a:t>
            </a:fld>
            <a:endParaRPr lang="de-CH"/>
          </a:p>
        </p:txBody>
      </p:sp>
    </p:spTree>
    <p:extLst>
      <p:ext uri="{BB962C8B-B14F-4D97-AF65-F5344CB8AC3E}">
        <p14:creationId xmlns:p14="http://schemas.microsoft.com/office/powerpoint/2010/main" val="2155579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a:xfrm>
            <a:off x="1339208" y="4941330"/>
            <a:ext cx="4569057" cy="4680230"/>
          </a:xfrm>
        </p:spPr>
        <p:txBody>
          <a:bodyPr/>
          <a:lstStyle/>
          <a:p>
            <a:endParaRPr lang="en-US" sz="1100" dirty="0"/>
          </a:p>
        </p:txBody>
      </p:sp>
      <p:sp>
        <p:nvSpPr>
          <p:cNvPr id="4" name="Slide Number Placeholder 3"/>
          <p:cNvSpPr>
            <a:spLocks noGrp="1"/>
          </p:cNvSpPr>
          <p:nvPr>
            <p:ph type="sldNum" sz="quarter" idx="10"/>
          </p:nvPr>
        </p:nvSpPr>
        <p:spPr/>
        <p:txBody>
          <a:bodyPr/>
          <a:lstStyle/>
          <a:p>
            <a:fld id="{B33997D5-B234-429C-89E1-21B7477F4194}" type="slidenum">
              <a:rPr lang="en-US" smtClean="0"/>
              <a:t>67</a:t>
            </a:fld>
            <a:endParaRPr lang="en-US" dirty="0"/>
          </a:p>
        </p:txBody>
      </p:sp>
    </p:spTree>
    <p:extLst>
      <p:ext uri="{BB962C8B-B14F-4D97-AF65-F5344CB8AC3E}">
        <p14:creationId xmlns:p14="http://schemas.microsoft.com/office/powerpoint/2010/main" val="33028495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68</a:t>
            </a:fld>
            <a:endParaRPr lang="de-CH"/>
          </a:p>
        </p:txBody>
      </p:sp>
    </p:spTree>
    <p:extLst>
      <p:ext uri="{BB962C8B-B14F-4D97-AF65-F5344CB8AC3E}">
        <p14:creationId xmlns:p14="http://schemas.microsoft.com/office/powerpoint/2010/main" val="34837684"/>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a:xfrm>
            <a:off x="1339208" y="4941330"/>
            <a:ext cx="4569057" cy="4680230"/>
          </a:xfrm>
        </p:spPr>
        <p:txBody>
          <a:bodyPr/>
          <a:lstStyle/>
          <a:p>
            <a:endParaRPr lang="en-US" sz="1100" dirty="0"/>
          </a:p>
        </p:txBody>
      </p:sp>
      <p:sp>
        <p:nvSpPr>
          <p:cNvPr id="4" name="Slide Number Placeholder 3"/>
          <p:cNvSpPr>
            <a:spLocks noGrp="1"/>
          </p:cNvSpPr>
          <p:nvPr>
            <p:ph type="sldNum" sz="quarter" idx="10"/>
          </p:nvPr>
        </p:nvSpPr>
        <p:spPr/>
        <p:txBody>
          <a:bodyPr/>
          <a:lstStyle/>
          <a:p>
            <a:fld id="{B33997D5-B234-429C-89E1-21B7477F4194}" type="slidenum">
              <a:rPr lang="en-US" smtClean="0"/>
              <a:t>69</a:t>
            </a:fld>
            <a:endParaRPr lang="en-US" dirty="0"/>
          </a:p>
        </p:txBody>
      </p:sp>
    </p:spTree>
    <p:extLst>
      <p:ext uri="{BB962C8B-B14F-4D97-AF65-F5344CB8AC3E}">
        <p14:creationId xmlns:p14="http://schemas.microsoft.com/office/powerpoint/2010/main" val="229913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dirty="0"/>
          </a:p>
        </p:txBody>
      </p:sp>
      <p:sp>
        <p:nvSpPr>
          <p:cNvPr id="4" name="Slide Number Placeholder 3"/>
          <p:cNvSpPr>
            <a:spLocks noGrp="1"/>
          </p:cNvSpPr>
          <p:nvPr>
            <p:ph type="sldNum" sz="quarter" idx="10"/>
          </p:nvPr>
        </p:nvSpPr>
        <p:spPr/>
        <p:txBody>
          <a:bodyPr/>
          <a:lstStyle/>
          <a:p>
            <a:fld id="{AE774DFC-C4A6-4C6C-BB20-47184126947D}" type="slidenum">
              <a:rPr lang="de-CH" smtClean="0"/>
              <a:t>7</a:t>
            </a:fld>
            <a:endParaRPr lang="de-CH" dirty="0"/>
          </a:p>
        </p:txBody>
      </p:sp>
    </p:spTree>
    <p:extLst>
      <p:ext uri="{BB962C8B-B14F-4D97-AF65-F5344CB8AC3E}">
        <p14:creationId xmlns:p14="http://schemas.microsoft.com/office/powerpoint/2010/main" val="34419726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70</a:t>
            </a:fld>
            <a:endParaRPr lang="de-CH"/>
          </a:p>
        </p:txBody>
      </p:sp>
    </p:spTree>
    <p:extLst>
      <p:ext uri="{BB962C8B-B14F-4D97-AF65-F5344CB8AC3E}">
        <p14:creationId xmlns:p14="http://schemas.microsoft.com/office/powerpoint/2010/main" val="414206333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a:xfrm>
            <a:off x="1339208" y="4941330"/>
            <a:ext cx="4569057" cy="4680230"/>
          </a:xfrm>
        </p:spPr>
        <p:txBody>
          <a:bodyPr/>
          <a:lstStyle/>
          <a:p>
            <a:endParaRPr lang="en-US" sz="1100" dirty="0"/>
          </a:p>
        </p:txBody>
      </p:sp>
      <p:sp>
        <p:nvSpPr>
          <p:cNvPr id="4" name="Slide Number Placeholder 3"/>
          <p:cNvSpPr>
            <a:spLocks noGrp="1"/>
          </p:cNvSpPr>
          <p:nvPr>
            <p:ph type="sldNum" sz="quarter" idx="10"/>
          </p:nvPr>
        </p:nvSpPr>
        <p:spPr/>
        <p:txBody>
          <a:bodyPr/>
          <a:lstStyle/>
          <a:p>
            <a:fld id="{B33997D5-B234-429C-89E1-21B7477F4194}" type="slidenum">
              <a:rPr lang="en-US" smtClean="0"/>
              <a:t>71</a:t>
            </a:fld>
            <a:endParaRPr lang="en-US" dirty="0"/>
          </a:p>
        </p:txBody>
      </p:sp>
    </p:spTree>
    <p:extLst>
      <p:ext uri="{BB962C8B-B14F-4D97-AF65-F5344CB8AC3E}">
        <p14:creationId xmlns:p14="http://schemas.microsoft.com/office/powerpoint/2010/main" val="385860399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a:xfrm>
            <a:off x="1339208" y="4941330"/>
            <a:ext cx="4569057" cy="4680230"/>
          </a:xfrm>
        </p:spPr>
        <p:txBody>
          <a:bodyPr/>
          <a:lstStyle/>
          <a:p>
            <a:endParaRPr lang="en-US" sz="1100" dirty="0"/>
          </a:p>
        </p:txBody>
      </p:sp>
      <p:sp>
        <p:nvSpPr>
          <p:cNvPr id="4" name="Slide Number Placeholder 3"/>
          <p:cNvSpPr>
            <a:spLocks noGrp="1"/>
          </p:cNvSpPr>
          <p:nvPr>
            <p:ph type="sldNum" sz="quarter" idx="10"/>
          </p:nvPr>
        </p:nvSpPr>
        <p:spPr/>
        <p:txBody>
          <a:bodyPr/>
          <a:lstStyle/>
          <a:p>
            <a:fld id="{B33997D5-B234-429C-89E1-21B7477F4194}" type="slidenum">
              <a:rPr lang="en-US" smtClean="0"/>
              <a:t>72</a:t>
            </a:fld>
            <a:endParaRPr lang="en-US" dirty="0"/>
          </a:p>
        </p:txBody>
      </p:sp>
    </p:spTree>
    <p:extLst>
      <p:ext uri="{BB962C8B-B14F-4D97-AF65-F5344CB8AC3E}">
        <p14:creationId xmlns:p14="http://schemas.microsoft.com/office/powerpoint/2010/main" val="110875190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73</a:t>
            </a:fld>
            <a:endParaRPr lang="de-CH"/>
          </a:p>
        </p:txBody>
      </p:sp>
    </p:spTree>
    <p:extLst>
      <p:ext uri="{BB962C8B-B14F-4D97-AF65-F5344CB8AC3E}">
        <p14:creationId xmlns:p14="http://schemas.microsoft.com/office/powerpoint/2010/main" val="152732566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3963" y="1123950"/>
            <a:ext cx="4314825" cy="32353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997D5-B234-429C-89E1-21B7477F4194}" type="slidenum">
              <a:rPr lang="en-US" smtClean="0"/>
              <a:t>74</a:t>
            </a:fld>
            <a:endParaRPr lang="en-US" dirty="0"/>
          </a:p>
        </p:txBody>
      </p:sp>
    </p:spTree>
    <p:extLst>
      <p:ext uri="{BB962C8B-B14F-4D97-AF65-F5344CB8AC3E}">
        <p14:creationId xmlns:p14="http://schemas.microsoft.com/office/powerpoint/2010/main" val="164045407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3963" y="1123950"/>
            <a:ext cx="4314825" cy="32353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997D5-B234-429C-89E1-21B7477F4194}" type="slidenum">
              <a:rPr lang="en-US" smtClean="0"/>
              <a:t>75</a:t>
            </a:fld>
            <a:endParaRPr lang="en-US" dirty="0"/>
          </a:p>
        </p:txBody>
      </p:sp>
    </p:spTree>
    <p:extLst>
      <p:ext uri="{BB962C8B-B14F-4D97-AF65-F5344CB8AC3E}">
        <p14:creationId xmlns:p14="http://schemas.microsoft.com/office/powerpoint/2010/main" val="381321753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3963" y="1123950"/>
            <a:ext cx="4314825" cy="3235325"/>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33997D5-B234-429C-89E1-21B7477F4194}" type="slidenum">
              <a:rPr lang="en-US" smtClean="0"/>
              <a:t>76</a:t>
            </a:fld>
            <a:endParaRPr lang="en-US" dirty="0"/>
          </a:p>
        </p:txBody>
      </p:sp>
    </p:spTree>
    <p:extLst>
      <p:ext uri="{BB962C8B-B14F-4D97-AF65-F5344CB8AC3E}">
        <p14:creationId xmlns:p14="http://schemas.microsoft.com/office/powerpoint/2010/main" val="33992022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a:xfrm>
            <a:off x="1339208" y="4941330"/>
            <a:ext cx="4569057" cy="4680230"/>
          </a:xfrm>
        </p:spPr>
        <p:txBody>
          <a:bodyPr/>
          <a:lstStyle/>
          <a:p>
            <a:endParaRPr lang="en-US" sz="1100" dirty="0"/>
          </a:p>
        </p:txBody>
      </p:sp>
      <p:sp>
        <p:nvSpPr>
          <p:cNvPr id="4" name="Slide Number Placeholder 3"/>
          <p:cNvSpPr>
            <a:spLocks noGrp="1"/>
          </p:cNvSpPr>
          <p:nvPr>
            <p:ph type="sldNum" sz="quarter" idx="10"/>
          </p:nvPr>
        </p:nvSpPr>
        <p:spPr/>
        <p:txBody>
          <a:bodyPr/>
          <a:lstStyle/>
          <a:p>
            <a:fld id="{B33997D5-B234-429C-89E1-21B7477F4194}" type="slidenum">
              <a:rPr lang="en-US" smtClean="0"/>
              <a:t>77</a:t>
            </a:fld>
            <a:endParaRPr lang="en-US" dirty="0"/>
          </a:p>
        </p:txBody>
      </p:sp>
    </p:spTree>
    <p:extLst>
      <p:ext uri="{BB962C8B-B14F-4D97-AF65-F5344CB8AC3E}">
        <p14:creationId xmlns:p14="http://schemas.microsoft.com/office/powerpoint/2010/main" val="355751546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78</a:t>
            </a:fld>
            <a:endParaRPr lang="en-US" dirty="0"/>
          </a:p>
        </p:txBody>
      </p:sp>
    </p:spTree>
    <p:extLst>
      <p:ext uri="{BB962C8B-B14F-4D97-AF65-F5344CB8AC3E}">
        <p14:creationId xmlns:p14="http://schemas.microsoft.com/office/powerpoint/2010/main" val="149647516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79</a:t>
            </a:fld>
            <a:endParaRPr lang="en-US" dirty="0"/>
          </a:p>
        </p:txBody>
      </p:sp>
    </p:spTree>
    <p:extLst>
      <p:ext uri="{BB962C8B-B14F-4D97-AF65-F5344CB8AC3E}">
        <p14:creationId xmlns:p14="http://schemas.microsoft.com/office/powerpoint/2010/main" val="4270814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a:xfrm>
            <a:off x="1102877" y="4941331"/>
            <a:ext cx="4962941" cy="2646505"/>
          </a:xfrm>
        </p:spPr>
        <p:txBody>
          <a:bodyPr/>
          <a:lstStyle/>
          <a:p>
            <a:endParaRPr lang="en-US" sz="1100" dirty="0"/>
          </a:p>
        </p:txBody>
      </p:sp>
      <p:sp>
        <p:nvSpPr>
          <p:cNvPr id="4" name="Slide Number Placeholder 3"/>
          <p:cNvSpPr>
            <a:spLocks noGrp="1"/>
          </p:cNvSpPr>
          <p:nvPr>
            <p:ph type="sldNum" sz="quarter" idx="10"/>
          </p:nvPr>
        </p:nvSpPr>
        <p:spPr/>
        <p:txBody>
          <a:bodyPr/>
          <a:lstStyle/>
          <a:p>
            <a:fld id="{B33997D5-B234-429C-89E1-21B7477F4194}" type="slidenum">
              <a:rPr lang="en-US" smtClean="0"/>
              <a:t>8</a:t>
            </a:fld>
            <a:endParaRPr lang="en-US" dirty="0"/>
          </a:p>
        </p:txBody>
      </p:sp>
    </p:spTree>
    <p:extLst>
      <p:ext uri="{BB962C8B-B14F-4D97-AF65-F5344CB8AC3E}">
        <p14:creationId xmlns:p14="http://schemas.microsoft.com/office/powerpoint/2010/main" val="4884091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80</a:t>
            </a:fld>
            <a:endParaRPr lang="en-US" dirty="0"/>
          </a:p>
        </p:txBody>
      </p:sp>
    </p:spTree>
    <p:extLst>
      <p:ext uri="{BB962C8B-B14F-4D97-AF65-F5344CB8AC3E}">
        <p14:creationId xmlns:p14="http://schemas.microsoft.com/office/powerpoint/2010/main" val="424242492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81</a:t>
            </a:fld>
            <a:endParaRPr lang="en-US" dirty="0"/>
          </a:p>
        </p:txBody>
      </p:sp>
    </p:spTree>
    <p:extLst>
      <p:ext uri="{BB962C8B-B14F-4D97-AF65-F5344CB8AC3E}">
        <p14:creationId xmlns:p14="http://schemas.microsoft.com/office/powerpoint/2010/main" val="358663111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33997D5-B234-429C-89E1-21B7477F4194}" type="slidenum">
              <a:rPr lang="en-US" smtClean="0"/>
              <a:t>82</a:t>
            </a:fld>
            <a:endParaRPr lang="en-US" dirty="0"/>
          </a:p>
        </p:txBody>
      </p:sp>
    </p:spTree>
    <p:extLst>
      <p:ext uri="{BB962C8B-B14F-4D97-AF65-F5344CB8AC3E}">
        <p14:creationId xmlns:p14="http://schemas.microsoft.com/office/powerpoint/2010/main" val="10339824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83</a:t>
            </a:fld>
            <a:endParaRPr lang="en-US" dirty="0"/>
          </a:p>
        </p:txBody>
      </p:sp>
    </p:spTree>
    <p:extLst>
      <p:ext uri="{BB962C8B-B14F-4D97-AF65-F5344CB8AC3E}">
        <p14:creationId xmlns:p14="http://schemas.microsoft.com/office/powerpoint/2010/main" val="397860342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4" name="Slide Number Placeholder 3"/>
          <p:cNvSpPr>
            <a:spLocks noGrp="1"/>
          </p:cNvSpPr>
          <p:nvPr>
            <p:ph type="sldNum" sz="quarter" idx="10"/>
          </p:nvPr>
        </p:nvSpPr>
        <p:spPr/>
        <p:txBody>
          <a:bodyPr/>
          <a:lstStyle/>
          <a:p>
            <a:fld id="{B33997D5-B234-429C-89E1-21B7477F4194}" type="slidenum">
              <a:rPr lang="en-US" smtClean="0"/>
              <a:t>84</a:t>
            </a:fld>
            <a:endParaRPr lang="en-US" dirty="0"/>
          </a:p>
        </p:txBody>
      </p:sp>
    </p:spTree>
    <p:extLst>
      <p:ext uri="{BB962C8B-B14F-4D97-AF65-F5344CB8AC3E}">
        <p14:creationId xmlns:p14="http://schemas.microsoft.com/office/powerpoint/2010/main" val="30327591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85</a:t>
            </a:fld>
            <a:endParaRPr lang="en-US" dirty="0"/>
          </a:p>
        </p:txBody>
      </p:sp>
    </p:spTree>
    <p:extLst>
      <p:ext uri="{BB962C8B-B14F-4D97-AF65-F5344CB8AC3E}">
        <p14:creationId xmlns:p14="http://schemas.microsoft.com/office/powerpoint/2010/main" val="289851064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86</a:t>
            </a:fld>
            <a:endParaRPr lang="en-US" dirty="0"/>
          </a:p>
        </p:txBody>
      </p:sp>
    </p:spTree>
    <p:extLst>
      <p:ext uri="{BB962C8B-B14F-4D97-AF65-F5344CB8AC3E}">
        <p14:creationId xmlns:p14="http://schemas.microsoft.com/office/powerpoint/2010/main" val="36070226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87</a:t>
            </a:fld>
            <a:endParaRPr lang="en-US" dirty="0"/>
          </a:p>
        </p:txBody>
      </p:sp>
    </p:spTree>
    <p:extLst>
      <p:ext uri="{BB962C8B-B14F-4D97-AF65-F5344CB8AC3E}">
        <p14:creationId xmlns:p14="http://schemas.microsoft.com/office/powerpoint/2010/main" val="321921382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88</a:t>
            </a:fld>
            <a:endParaRPr lang="en-US" dirty="0"/>
          </a:p>
        </p:txBody>
      </p:sp>
    </p:spTree>
    <p:extLst>
      <p:ext uri="{BB962C8B-B14F-4D97-AF65-F5344CB8AC3E}">
        <p14:creationId xmlns:p14="http://schemas.microsoft.com/office/powerpoint/2010/main" val="297810589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781050"/>
            <a:ext cx="5213350" cy="39100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89</a:t>
            </a:fld>
            <a:endParaRPr lang="en-US" dirty="0"/>
          </a:p>
        </p:txBody>
      </p:sp>
    </p:spTree>
    <p:extLst>
      <p:ext uri="{BB962C8B-B14F-4D97-AF65-F5344CB8AC3E}">
        <p14:creationId xmlns:p14="http://schemas.microsoft.com/office/powerpoint/2010/main" val="1506240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3997D5-B234-429C-89E1-21B7477F4194}" type="slidenum">
              <a:rPr lang="en-US" smtClean="0"/>
              <a:t>9</a:t>
            </a:fld>
            <a:endParaRPr lang="en-US" dirty="0"/>
          </a:p>
        </p:txBody>
      </p:sp>
    </p:spTree>
    <p:extLst>
      <p:ext uri="{BB962C8B-B14F-4D97-AF65-F5344CB8AC3E}">
        <p14:creationId xmlns:p14="http://schemas.microsoft.com/office/powerpoint/2010/main" val="20352193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4" name="Slide Number Placeholder 3"/>
          <p:cNvSpPr>
            <a:spLocks noGrp="1"/>
          </p:cNvSpPr>
          <p:nvPr>
            <p:ph type="sldNum" sz="quarter" idx="10"/>
          </p:nvPr>
        </p:nvSpPr>
        <p:spPr/>
        <p:txBody>
          <a:bodyPr/>
          <a:lstStyle/>
          <a:p>
            <a:fld id="{B33997D5-B234-429C-89E1-21B7477F4194}" type="slidenum">
              <a:rPr lang="en-US" smtClean="0"/>
              <a:t>90</a:t>
            </a:fld>
            <a:endParaRPr lang="en-US" dirty="0"/>
          </a:p>
        </p:txBody>
      </p:sp>
    </p:spTree>
    <p:extLst>
      <p:ext uri="{BB962C8B-B14F-4D97-AF65-F5344CB8AC3E}">
        <p14:creationId xmlns:p14="http://schemas.microsoft.com/office/powerpoint/2010/main" val="144463409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4" name="Slide Number Placeholder 3"/>
          <p:cNvSpPr>
            <a:spLocks noGrp="1"/>
          </p:cNvSpPr>
          <p:nvPr>
            <p:ph type="sldNum" sz="quarter" idx="10"/>
          </p:nvPr>
        </p:nvSpPr>
        <p:spPr/>
        <p:txBody>
          <a:bodyPr/>
          <a:lstStyle/>
          <a:p>
            <a:fld id="{B33997D5-B234-429C-89E1-21B7477F4194}" type="slidenum">
              <a:rPr lang="en-US" smtClean="0"/>
              <a:t>91</a:t>
            </a:fld>
            <a:endParaRPr lang="en-US" dirty="0"/>
          </a:p>
        </p:txBody>
      </p:sp>
      <p:sp>
        <p:nvSpPr>
          <p:cNvPr id="6" name="Notes Placeholder 5"/>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3409877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22350" y="779463"/>
            <a:ext cx="5200650" cy="3900487"/>
          </a:xfrm>
        </p:spPr>
      </p:sp>
      <p:sp>
        <p:nvSpPr>
          <p:cNvPr id="4" name="Slide Number Placeholder 3"/>
          <p:cNvSpPr>
            <a:spLocks noGrp="1"/>
          </p:cNvSpPr>
          <p:nvPr>
            <p:ph type="sldNum" sz="quarter" idx="10"/>
          </p:nvPr>
        </p:nvSpPr>
        <p:spPr/>
        <p:txBody>
          <a:bodyPr/>
          <a:lstStyle/>
          <a:p>
            <a:fld id="{B33997D5-B234-429C-89E1-21B7477F4194}" type="slidenum">
              <a:rPr lang="en-US" smtClean="0"/>
              <a:t>92</a:t>
            </a:fld>
            <a:endParaRPr lang="en-US" dirty="0"/>
          </a:p>
        </p:txBody>
      </p:sp>
      <p:sp>
        <p:nvSpPr>
          <p:cNvPr id="3" name="Notes Placeholder 2"/>
          <p:cNvSpPr>
            <a:spLocks noGrp="1"/>
          </p:cNvSpPr>
          <p:nvPr>
            <p:ph type="body" idx="1"/>
          </p:nvPr>
        </p:nvSpPr>
        <p:spPr/>
        <p:txBody>
          <a:bodyPr/>
          <a:lstStyle/>
          <a:p>
            <a:pPr marL="171110" indent="-171110">
              <a:buFont typeface="Arial" panose="020B0604020202020204" pitchFamily="34" charset="0"/>
              <a:buChar char="•"/>
            </a:pPr>
            <a:r>
              <a:rPr lang="en-US" dirty="0"/>
              <a:t>The category of cardiac failure included (in descending order of frequency) cardiac failure, congestive cardiac failure, pulmonary </a:t>
            </a:r>
            <a:r>
              <a:rPr lang="en-US" dirty="0" err="1"/>
              <a:t>oedema</a:t>
            </a:r>
            <a:r>
              <a:rPr lang="en-US" dirty="0"/>
              <a:t>, hepatic congestion, cardiopulmonary failure, acute pulmonary </a:t>
            </a:r>
            <a:r>
              <a:rPr lang="en-US" dirty="0" err="1"/>
              <a:t>oedema</a:t>
            </a:r>
            <a:r>
              <a:rPr lang="en-US" dirty="0"/>
              <a:t>, acute cardiac failure, and right ventricular failure.</a:t>
            </a:r>
          </a:p>
          <a:p>
            <a:pPr marL="171110" indent="-171110">
              <a:buFont typeface="Arial" panose="020B0604020202020204" pitchFamily="34" charset="0"/>
              <a:buChar char="•"/>
            </a:pPr>
            <a:endParaRPr lang="en-US" dirty="0"/>
          </a:p>
          <a:p>
            <a:pPr marL="171110" indent="-171110">
              <a:buFont typeface="Arial" panose="020B0604020202020204" pitchFamily="34" charset="0"/>
              <a:buChar char="•"/>
            </a:pPr>
            <a:r>
              <a:rPr lang="en-US" dirty="0"/>
              <a:t>The category of ischemic heart disease included (in descending order of frequency) angina pectoris, myocardial infarction, acute myocardial infarction, increased blood creatinine phosphokinase, coronary artery disease, myocardial ischemia, coronary artery occlusion, increased troponin, increased troponin T, acute coronary syndrome, abnormal cardiac stress test, cardiomyopathy stress, unstable angina, coronary artery stenosis, abnormal electrocardiogram ST-T segment, and abnormal electrocardiogram T wave. </a:t>
            </a:r>
          </a:p>
          <a:p>
            <a:pPr marL="171110" indent="-171110">
              <a:buFont typeface="Arial" panose="020B0604020202020204" pitchFamily="34" charset="0"/>
              <a:buChar char="•"/>
            </a:pPr>
            <a:endParaRPr lang="en-US" dirty="0"/>
          </a:p>
          <a:p>
            <a:pPr marL="171110" indent="-171110">
              <a:buFont typeface="Arial" panose="020B0604020202020204" pitchFamily="34" charset="0"/>
              <a:buChar char="•"/>
            </a:pPr>
            <a:r>
              <a:rPr lang="en-US" dirty="0"/>
              <a:t>The category of acute renal failure included (in descending order of frequency) acute renal failure, renal failure, renal impairment, azotemia, oliguria, anuria, toxic nephropathy, and prerenal failure.</a:t>
            </a:r>
          </a:p>
          <a:p>
            <a:endParaRPr lang="en-US" dirty="0"/>
          </a:p>
        </p:txBody>
      </p:sp>
    </p:spTree>
    <p:extLst>
      <p:ext uri="{BB962C8B-B14F-4D97-AF65-F5344CB8AC3E}">
        <p14:creationId xmlns:p14="http://schemas.microsoft.com/office/powerpoint/2010/main" val="40469610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781050"/>
            <a:ext cx="5213350" cy="3910013"/>
          </a:xfrm>
        </p:spPr>
      </p:sp>
      <p:sp>
        <p:nvSpPr>
          <p:cNvPr id="4" name="Slide Number Placeholder 3"/>
          <p:cNvSpPr>
            <a:spLocks noGrp="1"/>
          </p:cNvSpPr>
          <p:nvPr>
            <p:ph type="sldNum" sz="quarter" idx="10"/>
          </p:nvPr>
        </p:nvSpPr>
        <p:spPr/>
        <p:txBody>
          <a:bodyPr/>
          <a:lstStyle/>
          <a:p>
            <a:fld id="{B33997D5-B234-429C-89E1-21B7477F4194}" type="slidenum">
              <a:rPr lang="en-US" smtClean="0"/>
              <a:t>93</a:t>
            </a:fld>
            <a:endParaRPr lang="en-US" dirty="0"/>
          </a:p>
        </p:txBody>
      </p:sp>
      <p:sp>
        <p:nvSpPr>
          <p:cNvPr id="3" name="Notes Placeholder 2"/>
          <p:cNvSpPr>
            <a:spLocks noGrp="1"/>
          </p:cNvSpPr>
          <p:nvPr>
            <p:ph type="body" idx="1"/>
          </p:nvPr>
        </p:nvSpPr>
        <p:spPr/>
        <p:txBody>
          <a:bodyPr/>
          <a:lstStyle/>
          <a:p>
            <a:pPr marL="171366" indent="-171366">
              <a:buFont typeface="Arial" panose="020B0604020202020204" pitchFamily="34" charset="0"/>
              <a:buChar char="•"/>
            </a:pPr>
            <a:r>
              <a:rPr lang="en-US" dirty="0"/>
              <a:t>Frequency of grade ≥ 2 peripheral neuropathy was lower for Kd than Vd across all</a:t>
            </a:r>
            <a:r>
              <a:rPr lang="en-US" baseline="0" dirty="0"/>
              <a:t> </a:t>
            </a:r>
            <a:r>
              <a:rPr lang="en-US" dirty="0"/>
              <a:t>age subgroups</a:t>
            </a:r>
          </a:p>
          <a:p>
            <a:pPr marL="171366" indent="-171366">
              <a:buFont typeface="Arial" panose="020B0604020202020204" pitchFamily="34" charset="0"/>
              <a:buChar char="•"/>
            </a:pPr>
            <a:endParaRPr lang="en-US" dirty="0"/>
          </a:p>
          <a:p>
            <a:pPr marL="171366" indent="-171366">
              <a:buFont typeface="Arial" panose="020B0604020202020204" pitchFamily="34" charset="0"/>
              <a:buChar char="•"/>
            </a:pPr>
            <a:r>
              <a:rPr lang="en-US" dirty="0"/>
              <a:t>Frequencies of grade ≥ 3 hypertension, </a:t>
            </a:r>
            <a:r>
              <a:rPr lang="en-US" dirty="0" err="1"/>
              <a:t>dyspnoea</a:t>
            </a:r>
            <a:r>
              <a:rPr lang="en-US" dirty="0"/>
              <a:t>, and cardiac failure were higher for Kd</a:t>
            </a:r>
            <a:r>
              <a:rPr lang="en-US" baseline="0" dirty="0"/>
              <a:t> </a:t>
            </a:r>
            <a:r>
              <a:rPr lang="en-US" dirty="0"/>
              <a:t>than Vd across all age subgroups</a:t>
            </a:r>
          </a:p>
          <a:p>
            <a:pPr marL="171366" indent="-171366">
              <a:buFont typeface="Arial" panose="020B0604020202020204" pitchFamily="34" charset="0"/>
              <a:buChar char="•"/>
            </a:pPr>
            <a:endParaRPr lang="en-US" dirty="0"/>
          </a:p>
          <a:p>
            <a:pPr marL="171366" indent="-171366">
              <a:buFont typeface="Arial" panose="020B0604020202020204" pitchFamily="34" charset="0"/>
              <a:buChar char="•"/>
            </a:pPr>
            <a:r>
              <a:rPr lang="en-US" dirty="0"/>
              <a:t>Rates of adverse events leading to treatment discontinuation were lower for Kd vs Vd in the</a:t>
            </a:r>
            <a:r>
              <a:rPr lang="en-US" baseline="0" dirty="0"/>
              <a:t> </a:t>
            </a:r>
            <a:r>
              <a:rPr lang="en-US" dirty="0"/>
              <a:t>≥ 75 years age subgroup but were similar between treatment arms in the 2 younger</a:t>
            </a:r>
            <a:r>
              <a:rPr lang="en-US" baseline="0" dirty="0"/>
              <a:t> </a:t>
            </a:r>
            <a:r>
              <a:rPr lang="en-US" dirty="0"/>
              <a:t>subgroups</a:t>
            </a:r>
          </a:p>
          <a:p>
            <a:pPr marL="171366" indent="-171366">
              <a:buFont typeface="Arial" panose="020B0604020202020204" pitchFamily="34" charset="0"/>
              <a:buChar char="•"/>
            </a:pPr>
            <a:endParaRPr lang="en-US" dirty="0"/>
          </a:p>
          <a:p>
            <a:pPr marL="171366" indent="-171366">
              <a:buFont typeface="Arial" panose="020B0604020202020204" pitchFamily="34" charset="0"/>
              <a:buChar char="•"/>
            </a:pPr>
            <a:r>
              <a:rPr lang="en-US" dirty="0"/>
              <a:t>Rates of adverse events leading to death were similar between treatment arms in all</a:t>
            </a:r>
            <a:r>
              <a:rPr lang="en-US" baseline="0" dirty="0"/>
              <a:t> </a:t>
            </a:r>
            <a:r>
              <a:rPr lang="en-US" dirty="0"/>
              <a:t>subgroups</a:t>
            </a:r>
          </a:p>
        </p:txBody>
      </p:sp>
    </p:spTree>
    <p:extLst>
      <p:ext uri="{BB962C8B-B14F-4D97-AF65-F5344CB8AC3E}">
        <p14:creationId xmlns:p14="http://schemas.microsoft.com/office/powerpoint/2010/main" val="407538001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94</a:t>
            </a:fld>
            <a:endParaRPr lang="de-CH"/>
          </a:p>
        </p:txBody>
      </p:sp>
    </p:spTree>
    <p:extLst>
      <p:ext uri="{BB962C8B-B14F-4D97-AF65-F5344CB8AC3E}">
        <p14:creationId xmlns:p14="http://schemas.microsoft.com/office/powerpoint/2010/main" val="347372845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95</a:t>
            </a:fld>
            <a:endParaRPr lang="de-CH"/>
          </a:p>
        </p:txBody>
      </p:sp>
    </p:spTree>
    <p:extLst>
      <p:ext uri="{BB962C8B-B14F-4D97-AF65-F5344CB8AC3E}">
        <p14:creationId xmlns:p14="http://schemas.microsoft.com/office/powerpoint/2010/main" val="240008131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96</a:t>
            </a:fld>
            <a:endParaRPr lang="de-CH"/>
          </a:p>
        </p:txBody>
      </p:sp>
    </p:spTree>
    <p:extLst>
      <p:ext uri="{BB962C8B-B14F-4D97-AF65-F5344CB8AC3E}">
        <p14:creationId xmlns:p14="http://schemas.microsoft.com/office/powerpoint/2010/main" val="392882757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17588" y="781050"/>
            <a:ext cx="5213350" cy="3910013"/>
          </a:xfrm>
        </p:spPr>
      </p:sp>
      <p:sp>
        <p:nvSpPr>
          <p:cNvPr id="4" name="Slide Number Placeholder 3"/>
          <p:cNvSpPr>
            <a:spLocks noGrp="1"/>
          </p:cNvSpPr>
          <p:nvPr>
            <p:ph type="sldNum" sz="quarter" idx="10"/>
          </p:nvPr>
        </p:nvSpPr>
        <p:spPr/>
        <p:txBody>
          <a:bodyPr/>
          <a:lstStyle/>
          <a:p>
            <a:fld id="{B33997D5-B234-429C-89E1-21B7477F4194}" type="slidenum">
              <a:rPr lang="en-US" smtClean="0"/>
              <a:t>97</a:t>
            </a:fld>
            <a:endParaRPr lang="en-US" dirty="0"/>
          </a:p>
        </p:txBody>
      </p:sp>
    </p:spTree>
    <p:extLst>
      <p:ext uri="{BB962C8B-B14F-4D97-AF65-F5344CB8AC3E}">
        <p14:creationId xmlns:p14="http://schemas.microsoft.com/office/powerpoint/2010/main" val="36741430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98</a:t>
            </a:fld>
            <a:endParaRPr lang="de-CH"/>
          </a:p>
        </p:txBody>
      </p:sp>
    </p:spTree>
    <p:extLst>
      <p:ext uri="{BB962C8B-B14F-4D97-AF65-F5344CB8AC3E}">
        <p14:creationId xmlns:p14="http://schemas.microsoft.com/office/powerpoint/2010/main" val="239402822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CH"/>
          </a:p>
        </p:txBody>
      </p:sp>
      <p:sp>
        <p:nvSpPr>
          <p:cNvPr id="4" name="Header Placeholder 3"/>
          <p:cNvSpPr>
            <a:spLocks noGrp="1"/>
          </p:cNvSpPr>
          <p:nvPr>
            <p:ph type="hdr" sz="quarter" idx="10"/>
          </p:nvPr>
        </p:nvSpPr>
        <p:spPr/>
        <p:txBody>
          <a:bodyPr/>
          <a:lstStyle/>
          <a:p>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AE774DFC-C4A6-4C6C-BB20-47184126947D}" type="slidenum">
              <a:rPr lang="de-CH" smtClean="0"/>
              <a:t>99</a:t>
            </a:fld>
            <a:endParaRPr lang="de-CH"/>
          </a:p>
        </p:txBody>
      </p:sp>
    </p:spTree>
    <p:extLst>
      <p:ext uri="{BB962C8B-B14F-4D97-AF65-F5344CB8AC3E}">
        <p14:creationId xmlns:p14="http://schemas.microsoft.com/office/powerpoint/2010/main" val="37844081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1613" name="Rectangle 13"/>
          <p:cNvSpPr>
            <a:spLocks noGrp="1" noChangeArrowheads="1"/>
          </p:cNvSpPr>
          <p:nvPr>
            <p:ph type="ctrTitle"/>
          </p:nvPr>
        </p:nvSpPr>
        <p:spPr>
          <a:xfrm>
            <a:off x="514350" y="2241550"/>
            <a:ext cx="8116888" cy="1709738"/>
          </a:xfrm>
        </p:spPr>
        <p:txBody>
          <a:bodyPr anchor="ctr"/>
          <a:lstStyle>
            <a:lvl1pPr>
              <a:spcBef>
                <a:spcPct val="20000"/>
              </a:spcBef>
              <a:defRPr sz="3800">
                <a:solidFill>
                  <a:srgbClr val="007CC2"/>
                </a:solidFill>
              </a:defRPr>
            </a:lvl1pPr>
          </a:lstStyle>
          <a:p>
            <a:r>
              <a:rPr lang="en-US"/>
              <a:t>Click to edit Master title style</a:t>
            </a:r>
          </a:p>
        </p:txBody>
      </p:sp>
      <p:sp>
        <p:nvSpPr>
          <p:cNvPr id="281614" name="Rectangle 14"/>
          <p:cNvSpPr>
            <a:spLocks noGrp="1" noChangeArrowheads="1"/>
          </p:cNvSpPr>
          <p:nvPr>
            <p:ph type="subTitle" idx="1"/>
          </p:nvPr>
        </p:nvSpPr>
        <p:spPr>
          <a:xfrm>
            <a:off x="514350" y="4570413"/>
            <a:ext cx="8116888" cy="1054100"/>
          </a:xfrm>
          <a:ln/>
        </p:spPr>
        <p:txBody>
          <a:bodyPr/>
          <a:lstStyle>
            <a:lvl1pPr marL="0" indent="0">
              <a:lnSpc>
                <a:spcPct val="100000"/>
              </a:lnSpc>
              <a:spcBef>
                <a:spcPts val="0"/>
              </a:spcBef>
              <a:spcAft>
                <a:spcPts val="600"/>
              </a:spcAft>
              <a:buFontTx/>
              <a:buNone/>
              <a:defRPr sz="2000"/>
            </a:lvl1pPr>
          </a:lstStyle>
          <a:p>
            <a:r>
              <a:rPr lang="en-US" dirty="0"/>
              <a:t>Click to edit Master subtitle style</a:t>
            </a:r>
          </a:p>
        </p:txBody>
      </p:sp>
      <p:sp>
        <p:nvSpPr>
          <p:cNvPr id="281619" name="Line 19"/>
          <p:cNvSpPr>
            <a:spLocks noChangeShapeType="1"/>
          </p:cNvSpPr>
          <p:nvPr/>
        </p:nvSpPr>
        <p:spPr bwMode="auto">
          <a:xfrm>
            <a:off x="514350" y="1927225"/>
            <a:ext cx="8116888" cy="0"/>
          </a:xfrm>
          <a:prstGeom prst="line">
            <a:avLst/>
          </a:prstGeom>
          <a:noFill/>
          <a:ln w="12700">
            <a:solidFill>
              <a:srgbClr val="007CC2"/>
            </a:solidFill>
            <a:miter lim="800000"/>
            <a:headEnd/>
            <a:tailEnd/>
          </a:ln>
        </p:spPr>
        <p:txBody>
          <a:bodyPr lIns="0" tIns="0" rIns="0" bIns="0"/>
          <a:lstStyle/>
          <a:p>
            <a:endParaRPr lang="en-US"/>
          </a:p>
        </p:txBody>
      </p:sp>
      <p:sp>
        <p:nvSpPr>
          <p:cNvPr id="281631" name="Line 31"/>
          <p:cNvSpPr>
            <a:spLocks noChangeShapeType="1"/>
          </p:cNvSpPr>
          <p:nvPr/>
        </p:nvSpPr>
        <p:spPr bwMode="auto">
          <a:xfrm>
            <a:off x="514350" y="4265613"/>
            <a:ext cx="8116888" cy="0"/>
          </a:xfrm>
          <a:prstGeom prst="line">
            <a:avLst/>
          </a:prstGeom>
          <a:noFill/>
          <a:ln w="12700">
            <a:solidFill>
              <a:srgbClr val="007CC2"/>
            </a:solidFill>
            <a:miter lim="800000"/>
            <a:headEnd/>
            <a:tailEnd/>
          </a:ln>
        </p:spPr>
        <p:txBody>
          <a:bodyPr lIns="0" tIns="0" rIns="0" bIns="0"/>
          <a:lstStyle/>
          <a:p>
            <a:endParaRPr lang="en-US"/>
          </a:p>
        </p:txBody>
      </p:sp>
      <p:pic>
        <p:nvPicPr>
          <p:cNvPr id="281634" name="Picture 34" descr="AmgenTaglineBlue CMYK"/>
          <p:cNvPicPr>
            <a:picLocks noChangeAspect="1" noChangeArrowheads="1"/>
          </p:cNvPicPr>
          <p:nvPr/>
        </p:nvPicPr>
        <p:blipFill>
          <a:blip r:embed="rId2" cstate="print"/>
          <a:srcRect/>
          <a:stretch>
            <a:fillRect/>
          </a:stretch>
        </p:blipFill>
        <p:spPr bwMode="auto">
          <a:xfrm>
            <a:off x="6318250" y="1042988"/>
            <a:ext cx="2312988" cy="425450"/>
          </a:xfrm>
          <a:prstGeom prst="rect">
            <a:avLst/>
          </a:prstGeom>
          <a:noFill/>
        </p:spPr>
      </p:pic>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da-DK" dirty="0"/>
          </a:p>
        </p:txBody>
      </p:sp>
      <p:sp>
        <p:nvSpPr>
          <p:cNvPr id="5" name="Slide Number Placeholder 4"/>
          <p:cNvSpPr>
            <a:spLocks noGrp="1"/>
          </p:cNvSpPr>
          <p:nvPr>
            <p:ph type="sldNum" sz="quarter" idx="11"/>
          </p:nvPr>
        </p:nvSpPr>
        <p:spPr/>
        <p:txBody>
          <a:bodyPr/>
          <a:lstStyle>
            <a:lvl1pPr>
              <a:defRPr/>
            </a:lvl1pPr>
          </a:lstStyle>
          <a:p>
            <a:fld id="{26CF6F1C-B1A1-0E4B-BDDD-540E5A784B91}" type="slidenum">
              <a:rPr lang="da-DK" smtClean="0"/>
              <a:pPr/>
              <a:t>‹#›</a:t>
            </a:fld>
            <a:endParaRPr lang="da-DK" dirty="0"/>
          </a:p>
        </p:txBody>
      </p:sp>
      <p:sp>
        <p:nvSpPr>
          <p:cNvPr id="6" name="Date Placeholder 5"/>
          <p:cNvSpPr>
            <a:spLocks noGrp="1"/>
          </p:cNvSpPr>
          <p:nvPr>
            <p:ph type="dt" sz="half" idx="12"/>
          </p:nvPr>
        </p:nvSpPr>
        <p:spPr/>
        <p:txBody>
          <a:bodyPr/>
          <a:lstStyle>
            <a:lvl1pPr>
              <a:defRPr/>
            </a:lvl1pPr>
          </a:lstStyle>
          <a:p>
            <a:fld id="{19CFFEC7-2B2A-DA48-81D1-294FBD4837DF}" type="datetimeFigureOut">
              <a:rPr lang="da-DK" smtClean="0"/>
              <a:pPr/>
              <a:t>18-10-2018</a:t>
            </a:fld>
            <a:endParaRPr lang="da-DK" dirty="0"/>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2413" y="0"/>
            <a:ext cx="2028825"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12763" y="0"/>
            <a:ext cx="593725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da-DK" dirty="0"/>
          </a:p>
        </p:txBody>
      </p:sp>
      <p:sp>
        <p:nvSpPr>
          <p:cNvPr id="5" name="Slide Number Placeholder 4"/>
          <p:cNvSpPr>
            <a:spLocks noGrp="1"/>
          </p:cNvSpPr>
          <p:nvPr>
            <p:ph type="sldNum" sz="quarter" idx="11"/>
          </p:nvPr>
        </p:nvSpPr>
        <p:spPr/>
        <p:txBody>
          <a:bodyPr/>
          <a:lstStyle>
            <a:lvl1pPr>
              <a:defRPr/>
            </a:lvl1pPr>
          </a:lstStyle>
          <a:p>
            <a:fld id="{26CF6F1C-B1A1-0E4B-BDDD-540E5A784B91}" type="slidenum">
              <a:rPr lang="da-DK" smtClean="0"/>
              <a:pPr/>
              <a:t>‹#›</a:t>
            </a:fld>
            <a:endParaRPr lang="da-DK" dirty="0"/>
          </a:p>
        </p:txBody>
      </p:sp>
      <p:sp>
        <p:nvSpPr>
          <p:cNvPr id="6" name="Date Placeholder 5"/>
          <p:cNvSpPr>
            <a:spLocks noGrp="1"/>
          </p:cNvSpPr>
          <p:nvPr>
            <p:ph type="dt" sz="half" idx="12"/>
          </p:nvPr>
        </p:nvSpPr>
        <p:spPr/>
        <p:txBody>
          <a:bodyPr/>
          <a:lstStyle>
            <a:lvl1pPr>
              <a:defRPr/>
            </a:lvl1pPr>
          </a:lstStyle>
          <a:p>
            <a:fld id="{19CFFEC7-2B2A-DA48-81D1-294FBD4837DF}" type="datetimeFigureOut">
              <a:rPr lang="da-DK" smtClean="0"/>
              <a:pPr/>
              <a:t>18-10-2018</a:t>
            </a:fld>
            <a:endParaRPr lang="da-DK" dirty="0"/>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12763" y="0"/>
            <a:ext cx="8116887" cy="1109663"/>
          </a:xfrm>
        </p:spPr>
        <p:txBody>
          <a:bodyPr/>
          <a:lstStyle/>
          <a:p>
            <a:r>
              <a:rPr lang="en-US"/>
              <a:t>Click to edit Master title style</a:t>
            </a:r>
          </a:p>
        </p:txBody>
      </p:sp>
      <p:sp>
        <p:nvSpPr>
          <p:cNvPr id="3" name="Chart Placeholder 2"/>
          <p:cNvSpPr>
            <a:spLocks noGrp="1"/>
          </p:cNvSpPr>
          <p:nvPr>
            <p:ph type="chart" idx="1"/>
          </p:nvPr>
        </p:nvSpPr>
        <p:spPr>
          <a:xfrm>
            <a:off x="512763" y="1462088"/>
            <a:ext cx="8118475" cy="4481512"/>
          </a:xfrm>
        </p:spPr>
        <p:txBody>
          <a:bodyPr/>
          <a:lstStyle/>
          <a:p>
            <a:r>
              <a:rPr lang="en-US"/>
              <a:t>Click icon to add chart</a:t>
            </a:r>
          </a:p>
        </p:txBody>
      </p:sp>
      <p:sp>
        <p:nvSpPr>
          <p:cNvPr id="4" name="Footer Placeholder 3"/>
          <p:cNvSpPr>
            <a:spLocks noGrp="1"/>
          </p:cNvSpPr>
          <p:nvPr>
            <p:ph type="ftr" sz="quarter" idx="10"/>
          </p:nvPr>
        </p:nvSpPr>
        <p:spPr>
          <a:xfrm>
            <a:off x="512763" y="6397625"/>
            <a:ext cx="2794000" cy="365125"/>
          </a:xfrm>
        </p:spPr>
        <p:txBody>
          <a:bodyPr/>
          <a:lstStyle>
            <a:lvl1pPr>
              <a:defRPr/>
            </a:lvl1pPr>
          </a:lstStyle>
          <a:p>
            <a:endParaRPr lang="da-DK" dirty="0"/>
          </a:p>
        </p:txBody>
      </p:sp>
      <p:sp>
        <p:nvSpPr>
          <p:cNvPr id="5" name="Slide Number Placeholder 4"/>
          <p:cNvSpPr>
            <a:spLocks noGrp="1"/>
          </p:cNvSpPr>
          <p:nvPr>
            <p:ph type="sldNum" sz="quarter" idx="11"/>
          </p:nvPr>
        </p:nvSpPr>
        <p:spPr>
          <a:xfrm>
            <a:off x="3617913" y="6397625"/>
            <a:ext cx="1905000" cy="365125"/>
          </a:xfrm>
        </p:spPr>
        <p:txBody>
          <a:bodyPr/>
          <a:lstStyle>
            <a:lvl1pPr>
              <a:defRPr/>
            </a:lvl1pPr>
          </a:lstStyle>
          <a:p>
            <a:fld id="{26CF6F1C-B1A1-0E4B-BDDD-540E5A784B91}" type="slidenum">
              <a:rPr lang="da-DK" smtClean="0"/>
              <a:pPr/>
              <a:t>‹#›</a:t>
            </a:fld>
            <a:endParaRPr lang="da-DK" dirty="0"/>
          </a:p>
        </p:txBody>
      </p:sp>
      <p:sp>
        <p:nvSpPr>
          <p:cNvPr id="6" name="Date Placeholder 5"/>
          <p:cNvSpPr>
            <a:spLocks noGrp="1"/>
          </p:cNvSpPr>
          <p:nvPr>
            <p:ph type="dt" sz="half" idx="12"/>
          </p:nvPr>
        </p:nvSpPr>
        <p:spPr>
          <a:xfrm>
            <a:off x="5834063" y="6397625"/>
            <a:ext cx="1905000" cy="365125"/>
          </a:xfrm>
        </p:spPr>
        <p:txBody>
          <a:bodyPr/>
          <a:lstStyle>
            <a:lvl1pPr>
              <a:defRPr/>
            </a:lvl1pPr>
          </a:lstStyle>
          <a:p>
            <a:fld id="{19CFFEC7-2B2A-DA48-81D1-294FBD4837DF}" type="datetimeFigureOut">
              <a:rPr lang="da-DK" smtClean="0"/>
              <a:pPr/>
              <a:t>18-10-2018</a:t>
            </a:fld>
            <a:endParaRPr lang="da-DK"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5"/>
          <p:cNvSpPr>
            <a:spLocks noGrp="1" noChangeArrowheads="1"/>
          </p:cNvSpPr>
          <p:nvPr>
            <p:ph type="ftr" sz="quarter" idx="10"/>
          </p:nvPr>
        </p:nvSpPr>
        <p:spPr>
          <a:ln/>
        </p:spPr>
        <p:txBody>
          <a:bodyPr/>
          <a:lstStyle>
            <a:lvl1pPr>
              <a:defRPr/>
            </a:lvl1pPr>
          </a:lstStyle>
          <a:p>
            <a:endParaRPr lang="en-US"/>
          </a:p>
        </p:txBody>
      </p:sp>
      <p:sp>
        <p:nvSpPr>
          <p:cNvPr id="5" name="Rectangle 26"/>
          <p:cNvSpPr>
            <a:spLocks noGrp="1" noChangeArrowheads="1"/>
          </p:cNvSpPr>
          <p:nvPr>
            <p:ph type="sldNum" sz="quarter" idx="11"/>
          </p:nvPr>
        </p:nvSpPr>
        <p:spPr>
          <a:ln/>
        </p:spPr>
        <p:txBody>
          <a:bodyPr/>
          <a:lstStyle>
            <a:lvl1pPr>
              <a:defRPr/>
            </a:lvl1pPr>
          </a:lstStyle>
          <a:p>
            <a:fld id="{9BB5B112-77CB-4D2C-9404-3C7A9F03A134}" type="slidenum">
              <a:rPr lang="en-US" smtClean="0"/>
              <a:t>‹#›</a:t>
            </a:fld>
            <a:endParaRPr lang="en-US"/>
          </a:p>
        </p:txBody>
      </p:sp>
      <p:sp>
        <p:nvSpPr>
          <p:cNvPr id="6" name="Rectangle 27"/>
          <p:cNvSpPr>
            <a:spLocks noGrp="1" noChangeArrowheads="1"/>
          </p:cNvSpPr>
          <p:nvPr>
            <p:ph type="dt" sz="half" idx="12"/>
          </p:nvPr>
        </p:nvSpPr>
        <p:spPr>
          <a:xfrm>
            <a:off x="5834063" y="6397730"/>
            <a:ext cx="1905000" cy="365125"/>
          </a:xfrm>
          <a:prstGeom prst="rect">
            <a:avLst/>
          </a:prstGeom>
          <a:ln/>
        </p:spPr>
        <p:txBody>
          <a:bodyPr/>
          <a:lstStyle>
            <a:lvl1pPr>
              <a:defRPr/>
            </a:lvl1pPr>
          </a:lstStyle>
          <a:p>
            <a:fld id="{154A0896-7D2F-4258-837B-75E5FC167DB9}" type="datetimeFigureOut">
              <a:rPr lang="en-US" smtClean="0"/>
              <a:t>10/18/2018</a:t>
            </a:fld>
            <a:endParaRPr lang="en-US"/>
          </a:p>
        </p:txBody>
      </p:sp>
    </p:spTree>
    <p:extLst>
      <p:ext uri="{BB962C8B-B14F-4D97-AF65-F5344CB8AC3E}">
        <p14:creationId xmlns:p14="http://schemas.microsoft.com/office/powerpoint/2010/main" val="104761663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p:spTree>
      <p:nvGrpSpPr>
        <p:cNvPr id="1" name=""/>
        <p:cNvGrpSpPr/>
        <p:nvPr/>
      </p:nvGrpSpPr>
      <p:grpSpPr>
        <a:xfrm>
          <a:off x="0" y="0"/>
          <a:ext cx="0" cy="0"/>
          <a:chOff x="0" y="0"/>
          <a:chExt cx="0" cy="0"/>
        </a:xfrm>
      </p:grpSpPr>
      <p:sp>
        <p:nvSpPr>
          <p:cNvPr id="7" name="Rectangle 6"/>
          <p:cNvSpPr/>
          <p:nvPr userDrawn="1"/>
        </p:nvSpPr>
        <p:spPr>
          <a:xfrm>
            <a:off x="0" y="1343609"/>
            <a:ext cx="9144000" cy="473545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582045" fontAlgn="auto">
              <a:spcBef>
                <a:spcPts val="0"/>
              </a:spcBef>
              <a:spcAft>
                <a:spcPts val="0"/>
              </a:spcAft>
              <a:defRPr/>
            </a:pPr>
            <a:endParaRPr lang="en-US" sz="521" b="0">
              <a:solidFill>
                <a:srgbClr val="FFFFFF"/>
              </a:solidFill>
            </a:endParaRPr>
          </a:p>
        </p:txBody>
      </p:sp>
      <p:sp>
        <p:nvSpPr>
          <p:cNvPr id="4" name="Content Placeholder 3"/>
          <p:cNvSpPr>
            <a:spLocks noGrp="1"/>
          </p:cNvSpPr>
          <p:nvPr>
            <p:ph sz="quarter" idx="14"/>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hasCustomPrompt="1"/>
          </p:nvPr>
        </p:nvSpPr>
        <p:spPr>
          <a:xfrm>
            <a:off x="363538" y="751144"/>
            <a:ext cx="8416782" cy="492443"/>
          </a:xfrm>
        </p:spPr>
        <p:txBody>
          <a:bodyPr wrap="square" anchor="b">
            <a:spAutoFit/>
          </a:bodyPr>
          <a:lstStyle>
            <a:lvl1pPr>
              <a:defRPr spc="0" baseline="0"/>
            </a:lvl1pPr>
          </a:lstStyle>
          <a:p>
            <a:r>
              <a:rPr lang="en-US" dirty="0"/>
              <a:t>CLICK TO EDIT MASTER TITLE STYLE</a:t>
            </a:r>
          </a:p>
        </p:txBody>
      </p:sp>
    </p:spTree>
    <p:extLst>
      <p:ext uri="{BB962C8B-B14F-4D97-AF65-F5344CB8AC3E}">
        <p14:creationId xmlns:p14="http://schemas.microsoft.com/office/powerpoint/2010/main" val="167600017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da-DK" dirty="0"/>
          </a:p>
        </p:txBody>
      </p:sp>
      <p:sp>
        <p:nvSpPr>
          <p:cNvPr id="5" name="Slide Number Placeholder 4"/>
          <p:cNvSpPr>
            <a:spLocks noGrp="1"/>
          </p:cNvSpPr>
          <p:nvPr>
            <p:ph type="sldNum" sz="quarter" idx="11"/>
          </p:nvPr>
        </p:nvSpPr>
        <p:spPr/>
        <p:txBody>
          <a:bodyPr/>
          <a:lstStyle>
            <a:lvl1pPr>
              <a:defRPr/>
            </a:lvl1pPr>
          </a:lstStyle>
          <a:p>
            <a:fld id="{26CF6F1C-B1A1-0E4B-BDDD-540E5A784B91}" type="slidenum">
              <a:rPr lang="da-DK" smtClean="0"/>
              <a:pPr/>
              <a:t>‹#›</a:t>
            </a:fld>
            <a:endParaRPr lang="da-DK" dirty="0"/>
          </a:p>
        </p:txBody>
      </p:sp>
      <p:sp>
        <p:nvSpPr>
          <p:cNvPr id="6" name="Date Placeholder 5"/>
          <p:cNvSpPr>
            <a:spLocks noGrp="1"/>
          </p:cNvSpPr>
          <p:nvPr>
            <p:ph type="dt" sz="half" idx="12"/>
          </p:nvPr>
        </p:nvSpPr>
        <p:spPr/>
        <p:txBody>
          <a:bodyPr/>
          <a:lstStyle>
            <a:lvl1pPr>
              <a:defRPr/>
            </a:lvl1pPr>
          </a:lstStyle>
          <a:p>
            <a:fld id="{19CFFEC7-2B2A-DA48-81D1-294FBD4837DF}" type="datetimeFigureOut">
              <a:rPr lang="da-DK" smtClean="0"/>
              <a:pPr/>
              <a:t>18-10-2018</a:t>
            </a:fld>
            <a:endParaRPr lang="da-DK" dirty="0"/>
          </a:p>
        </p:txBody>
      </p:sp>
      <p:sp>
        <p:nvSpPr>
          <p:cNvPr id="7" name="Content Placeholder 7"/>
          <p:cNvSpPr>
            <a:spLocks noGrp="1"/>
          </p:cNvSpPr>
          <p:nvPr>
            <p:ph sz="quarter" idx="13" hasCustomPrompt="1"/>
          </p:nvPr>
        </p:nvSpPr>
        <p:spPr>
          <a:xfrm>
            <a:off x="417512" y="5943600"/>
            <a:ext cx="7321551" cy="794544"/>
          </a:xfrm>
        </p:spPr>
        <p:txBody>
          <a:bodyPr anchor="b"/>
          <a:lstStyle>
            <a:lvl1pPr marL="0" indent="0">
              <a:lnSpc>
                <a:spcPct val="100000"/>
              </a:lnSpc>
              <a:buNone/>
              <a:defRPr sz="900"/>
            </a:lvl1pPr>
          </a:lstStyle>
          <a:p>
            <a:pPr lvl="0"/>
            <a:r>
              <a:rPr lang="de-CH" dirty="0"/>
              <a:t>References</a:t>
            </a:r>
          </a:p>
        </p:txBody>
      </p:sp>
    </p:spTree>
    <p:extLst>
      <p:ext uri="{BB962C8B-B14F-4D97-AF65-F5344CB8AC3E}">
        <p14:creationId xmlns:p14="http://schemas.microsoft.com/office/powerpoint/2010/main" val="3710137796"/>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 Midn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 y="968"/>
            <a:ext cx="9141419" cy="6856064"/>
          </a:xfrm>
          <a:prstGeom prst="rect">
            <a:avLst/>
          </a:prstGeom>
        </p:spPr>
      </p:pic>
      <p:sp>
        <p:nvSpPr>
          <p:cNvPr id="5" name="Rectangle 4"/>
          <p:cNvSpPr/>
          <p:nvPr userDrawn="1"/>
        </p:nvSpPr>
        <p:spPr bwMode="ltGray">
          <a:xfrm>
            <a:off x="0" y="1739900"/>
            <a:ext cx="9144000" cy="43942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dirty="0">
              <a:solidFill>
                <a:srgbClr val="FFFFFF"/>
              </a:solidFill>
            </a:endParaRPr>
          </a:p>
        </p:txBody>
      </p:sp>
      <p:sp>
        <p:nvSpPr>
          <p:cNvPr id="3074" name="Rectangle 2"/>
          <p:cNvSpPr>
            <a:spLocks noGrp="1" noChangeArrowheads="1"/>
          </p:cNvSpPr>
          <p:nvPr>
            <p:ph type="ctrTitle"/>
          </p:nvPr>
        </p:nvSpPr>
        <p:spPr bwMode="white">
          <a:xfrm>
            <a:off x="402555" y="2190574"/>
            <a:ext cx="7871087" cy="9430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en-GB" sz="3200" b="1" spc="-50" baseline="0" noProof="0" dirty="0" smtClean="0">
                <a:solidFill>
                  <a:schemeClr val="accent6"/>
                </a:solidFill>
                <a:latin typeface="+mj-lt"/>
                <a:ea typeface="+mj-ea"/>
                <a:cs typeface="+mj-cs"/>
              </a:defRPr>
            </a:lvl1pPr>
          </a:lstStyle>
          <a:p>
            <a:pPr lvl="0"/>
            <a:r>
              <a:rPr lang="en-US" noProof="0" dirty="0"/>
              <a:t>Click to edit Master title style</a:t>
            </a:r>
            <a:endParaRPr lang="en-GB" noProof="0" dirty="0"/>
          </a:p>
        </p:txBody>
      </p:sp>
      <p:sp>
        <p:nvSpPr>
          <p:cNvPr id="3075" name="Rectangle 3"/>
          <p:cNvSpPr>
            <a:spLocks noGrp="1" noChangeArrowheads="1"/>
          </p:cNvSpPr>
          <p:nvPr>
            <p:ph type="subTitle" idx="1"/>
          </p:nvPr>
        </p:nvSpPr>
        <p:spPr bwMode="white">
          <a:xfrm>
            <a:off x="504154" y="3200400"/>
            <a:ext cx="7801645" cy="2468880"/>
          </a:xfrm>
        </p:spPr>
        <p:txBody>
          <a:bodyPr tIns="0" rIns="0" bIns="0"/>
          <a:lstStyle>
            <a:lvl1pPr marL="0" indent="0" algn="l">
              <a:spcAft>
                <a:spcPts val="600"/>
              </a:spcAft>
              <a:buFont typeface="Wingdings" pitchFamily="2" charset="2"/>
              <a:buNone/>
              <a:defRPr sz="2000" b="1">
                <a:solidFill>
                  <a:schemeClr val="bg1"/>
                </a:solidFill>
              </a:defRPr>
            </a:lvl1pPr>
          </a:lstStyle>
          <a:p>
            <a:pPr lvl="0"/>
            <a:r>
              <a:rPr lang="en-US" noProof="0" dirty="0"/>
              <a:t>Click to edit Master subtitle style</a:t>
            </a:r>
            <a:endParaRPr lang="en-GB" noProof="0" dirty="0"/>
          </a:p>
        </p:txBody>
      </p:sp>
    </p:spTree>
    <p:extLst>
      <p:ext uri="{BB962C8B-B14F-4D97-AF65-F5344CB8AC3E}">
        <p14:creationId xmlns:p14="http://schemas.microsoft.com/office/powerpoint/2010/main" val="3832743846"/>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 Midnight Gradi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 y="968"/>
            <a:ext cx="9141419" cy="6856064"/>
          </a:xfrm>
          <a:prstGeom prst="rect">
            <a:avLst/>
          </a:prstGeom>
        </p:spPr>
      </p:pic>
      <p:sp>
        <p:nvSpPr>
          <p:cNvPr id="5" name="Rectangle 4"/>
          <p:cNvSpPr/>
          <p:nvPr userDrawn="1"/>
        </p:nvSpPr>
        <p:spPr bwMode="ltGray">
          <a:xfrm>
            <a:off x="0" y="1739900"/>
            <a:ext cx="9144000" cy="4394200"/>
          </a:xfrm>
          <a:prstGeom prst="rect">
            <a:avLst/>
          </a:prstGeom>
          <a:gradFill>
            <a:gsLst>
              <a:gs pos="28000">
                <a:schemeClr val="tx2"/>
              </a:gs>
              <a:gs pos="56000">
                <a:schemeClr val="tx2">
                  <a:alpha val="75000"/>
                </a:schemeClr>
              </a:gs>
              <a:gs pos="100000">
                <a:schemeClr val="tx2">
                  <a:alpha val="30000"/>
                </a:scheme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dirty="0">
              <a:solidFill>
                <a:srgbClr val="FFFFFF"/>
              </a:solidFill>
            </a:endParaRPr>
          </a:p>
        </p:txBody>
      </p:sp>
      <p:sp>
        <p:nvSpPr>
          <p:cNvPr id="3074" name="Rectangle 2"/>
          <p:cNvSpPr>
            <a:spLocks noGrp="1" noChangeArrowheads="1"/>
          </p:cNvSpPr>
          <p:nvPr>
            <p:ph type="ctrTitle"/>
          </p:nvPr>
        </p:nvSpPr>
        <p:spPr bwMode="white">
          <a:xfrm>
            <a:off x="402555" y="2190574"/>
            <a:ext cx="7871087" cy="9430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en-GB" sz="3200" noProof="0" dirty="0" smtClean="0">
                <a:solidFill>
                  <a:schemeClr val="accent6"/>
                </a:solidFill>
              </a:defRPr>
            </a:lvl1pPr>
          </a:lstStyle>
          <a:p>
            <a:pPr lvl="0"/>
            <a:r>
              <a:rPr lang="en-US" noProof="0" dirty="0"/>
              <a:t>Click to edit Master title style</a:t>
            </a:r>
            <a:endParaRPr lang="en-GB" noProof="0" dirty="0"/>
          </a:p>
        </p:txBody>
      </p:sp>
      <p:sp>
        <p:nvSpPr>
          <p:cNvPr id="3075" name="Rectangle 3"/>
          <p:cNvSpPr>
            <a:spLocks noGrp="1" noChangeArrowheads="1"/>
          </p:cNvSpPr>
          <p:nvPr>
            <p:ph type="subTitle" idx="1"/>
          </p:nvPr>
        </p:nvSpPr>
        <p:spPr bwMode="white">
          <a:xfrm>
            <a:off x="504154" y="3200400"/>
            <a:ext cx="7801645" cy="2468880"/>
          </a:xfrm>
        </p:spPr>
        <p:txBody>
          <a:bodyPr tIns="0" rIns="0" bIns="0"/>
          <a:lstStyle>
            <a:lvl1pPr marL="0" indent="0" algn="l">
              <a:spcAft>
                <a:spcPts val="600"/>
              </a:spcAft>
              <a:buFont typeface="Wingdings" pitchFamily="2" charset="2"/>
              <a:buNone/>
              <a:defRPr sz="2000" b="1">
                <a:solidFill>
                  <a:schemeClr val="bg1"/>
                </a:solidFill>
              </a:defRPr>
            </a:lvl1pPr>
          </a:lstStyle>
          <a:p>
            <a:pPr lvl="0"/>
            <a:r>
              <a:rPr lang="en-US" noProof="0" dirty="0"/>
              <a:t>Click to edit Master subtitle style</a:t>
            </a:r>
            <a:endParaRPr lang="en-GB" noProof="0" dirty="0"/>
          </a:p>
        </p:txBody>
      </p:sp>
    </p:spTree>
    <p:extLst>
      <p:ext uri="{BB962C8B-B14F-4D97-AF65-F5344CB8AC3E}">
        <p14:creationId xmlns:p14="http://schemas.microsoft.com/office/powerpoint/2010/main" val="1933230208"/>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Slide - Midnigh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 y="968"/>
            <a:ext cx="9141419" cy="6856064"/>
          </a:xfrm>
          <a:prstGeom prst="rect">
            <a:avLst/>
          </a:prstGeom>
        </p:spPr>
      </p:pic>
      <p:sp>
        <p:nvSpPr>
          <p:cNvPr id="5" name="Rectangle 4"/>
          <p:cNvSpPr/>
          <p:nvPr userDrawn="1"/>
        </p:nvSpPr>
        <p:spPr bwMode="ltGray">
          <a:xfrm>
            <a:off x="0" y="1739900"/>
            <a:ext cx="9144000" cy="4394200"/>
          </a:xfrm>
          <a:prstGeom prst="rect">
            <a:avLst/>
          </a:prstGeom>
          <a:solidFill>
            <a:schemeClr val="tx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dirty="0">
              <a:solidFill>
                <a:srgbClr val="FFFFFF"/>
              </a:solidFill>
            </a:endParaRPr>
          </a:p>
        </p:txBody>
      </p:sp>
      <p:sp>
        <p:nvSpPr>
          <p:cNvPr id="3074" name="Rectangle 2"/>
          <p:cNvSpPr>
            <a:spLocks noGrp="1" noChangeArrowheads="1"/>
          </p:cNvSpPr>
          <p:nvPr>
            <p:ph type="ctrTitle"/>
          </p:nvPr>
        </p:nvSpPr>
        <p:spPr bwMode="white">
          <a:xfrm>
            <a:off x="402555" y="2190574"/>
            <a:ext cx="7871087" cy="9430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en-GB" sz="3200" noProof="0" dirty="0" smtClean="0">
                <a:solidFill>
                  <a:schemeClr val="accent6"/>
                </a:solidFill>
              </a:defRPr>
            </a:lvl1pPr>
          </a:lstStyle>
          <a:p>
            <a:pPr lvl="0"/>
            <a:r>
              <a:rPr lang="en-US" noProof="0" dirty="0"/>
              <a:t>Click to edit Master title style</a:t>
            </a:r>
            <a:endParaRPr lang="en-GB" noProof="0" dirty="0"/>
          </a:p>
        </p:txBody>
      </p:sp>
      <p:sp>
        <p:nvSpPr>
          <p:cNvPr id="3075" name="Rectangle 3"/>
          <p:cNvSpPr>
            <a:spLocks noGrp="1" noChangeArrowheads="1"/>
          </p:cNvSpPr>
          <p:nvPr>
            <p:ph type="subTitle" idx="1"/>
          </p:nvPr>
        </p:nvSpPr>
        <p:spPr bwMode="white">
          <a:xfrm>
            <a:off x="504155" y="3200400"/>
            <a:ext cx="3931920" cy="2468880"/>
          </a:xfrm>
        </p:spPr>
        <p:txBody>
          <a:bodyPr tIns="0" rIns="0" bIns="0"/>
          <a:lstStyle>
            <a:lvl1pPr marL="0" indent="0" algn="l">
              <a:spcAft>
                <a:spcPts val="600"/>
              </a:spcAft>
              <a:buFont typeface="Wingdings" pitchFamily="2" charset="2"/>
              <a:buNone/>
              <a:defRPr b="0">
                <a:solidFill>
                  <a:schemeClr val="bg1"/>
                </a:solidFill>
              </a:defRPr>
            </a:lvl1pPr>
          </a:lstStyle>
          <a:p>
            <a:pPr lvl="0"/>
            <a:r>
              <a:rPr lang="en-US" noProof="0" dirty="0"/>
              <a:t>Click to edit Master subtitle style</a:t>
            </a:r>
            <a:endParaRPr lang="en-GB" noProof="0" dirty="0"/>
          </a:p>
        </p:txBody>
      </p:sp>
      <p:sp>
        <p:nvSpPr>
          <p:cNvPr id="9" name="Text Placeholder 8"/>
          <p:cNvSpPr>
            <a:spLocks noGrp="1"/>
          </p:cNvSpPr>
          <p:nvPr>
            <p:ph type="body" sz="quarter" idx="10"/>
          </p:nvPr>
        </p:nvSpPr>
        <p:spPr bwMode="white">
          <a:xfrm>
            <a:off x="4654550" y="3200400"/>
            <a:ext cx="3931920" cy="246888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71450" indent="-171450">
              <a:buNone/>
              <a:defRPr lang="en-US" b="0" smtClean="0">
                <a:solidFill>
                  <a:schemeClr val="bg1"/>
                </a:solidFill>
              </a:defRPr>
            </a:lvl1pPr>
            <a:lvl2pPr>
              <a:defRPr lang="en-US" smtClean="0"/>
            </a:lvl2pPr>
            <a:lvl3pPr>
              <a:defRPr lang="en-US" smtClean="0"/>
            </a:lvl3pPr>
            <a:lvl4pPr>
              <a:defRPr lang="en-US" smtClean="0"/>
            </a:lvl4pPr>
            <a:lvl5pPr>
              <a:defRPr lang="en-US"/>
            </a:lvl5pPr>
          </a:lstStyle>
          <a:p>
            <a:pPr marL="0" lvl="0" indent="0">
              <a:spcAft>
                <a:spcPts val="600"/>
              </a:spcAft>
            </a:pPr>
            <a:r>
              <a:rPr lang="en-US" dirty="0"/>
              <a:t>Click to edit Master text styles</a:t>
            </a:r>
          </a:p>
        </p:txBody>
      </p:sp>
    </p:spTree>
    <p:extLst>
      <p:ext uri="{BB962C8B-B14F-4D97-AF65-F5344CB8AC3E}">
        <p14:creationId xmlns:p14="http://schemas.microsoft.com/office/powerpoint/2010/main" val="4088794113"/>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Slide - Midnight Gradi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90" y="968"/>
            <a:ext cx="9141419" cy="6856064"/>
          </a:xfrm>
          <a:prstGeom prst="rect">
            <a:avLst/>
          </a:prstGeom>
        </p:spPr>
      </p:pic>
      <p:sp>
        <p:nvSpPr>
          <p:cNvPr id="7" name="Rectangle 6"/>
          <p:cNvSpPr/>
          <p:nvPr userDrawn="1"/>
        </p:nvSpPr>
        <p:spPr bwMode="ltGray">
          <a:xfrm>
            <a:off x="0" y="1739900"/>
            <a:ext cx="9144000" cy="4394200"/>
          </a:xfrm>
          <a:prstGeom prst="rect">
            <a:avLst/>
          </a:prstGeom>
          <a:gradFill>
            <a:gsLst>
              <a:gs pos="28000">
                <a:schemeClr val="tx2"/>
              </a:gs>
              <a:gs pos="56000">
                <a:schemeClr val="tx2">
                  <a:alpha val="75000"/>
                </a:schemeClr>
              </a:gs>
              <a:gs pos="100000">
                <a:schemeClr val="tx2">
                  <a:alpha val="30000"/>
                </a:schemeClr>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dirty="0">
              <a:solidFill>
                <a:srgbClr val="FFFFFF"/>
              </a:solidFill>
            </a:endParaRPr>
          </a:p>
        </p:txBody>
      </p:sp>
      <p:sp>
        <p:nvSpPr>
          <p:cNvPr id="3074" name="Rectangle 2"/>
          <p:cNvSpPr>
            <a:spLocks noGrp="1" noChangeArrowheads="1"/>
          </p:cNvSpPr>
          <p:nvPr>
            <p:ph type="ctrTitle"/>
          </p:nvPr>
        </p:nvSpPr>
        <p:spPr bwMode="white">
          <a:xfrm>
            <a:off x="402555" y="2190574"/>
            <a:ext cx="7871087" cy="943029"/>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lang="en-GB" sz="3200" noProof="0" dirty="0" smtClean="0">
                <a:solidFill>
                  <a:schemeClr val="accent6"/>
                </a:solidFill>
              </a:defRPr>
            </a:lvl1pPr>
          </a:lstStyle>
          <a:p>
            <a:pPr lvl="0"/>
            <a:r>
              <a:rPr lang="en-US" noProof="0" dirty="0"/>
              <a:t>Click to edit Master title style</a:t>
            </a:r>
            <a:endParaRPr lang="en-GB" noProof="0" dirty="0"/>
          </a:p>
        </p:txBody>
      </p:sp>
      <p:sp>
        <p:nvSpPr>
          <p:cNvPr id="3075" name="Rectangle 3"/>
          <p:cNvSpPr>
            <a:spLocks noGrp="1" noChangeArrowheads="1"/>
          </p:cNvSpPr>
          <p:nvPr>
            <p:ph type="subTitle" idx="1"/>
          </p:nvPr>
        </p:nvSpPr>
        <p:spPr bwMode="white">
          <a:xfrm>
            <a:off x="504155" y="3200400"/>
            <a:ext cx="3931920" cy="2468880"/>
          </a:xfrm>
        </p:spPr>
        <p:txBody>
          <a:bodyPr tIns="0" rIns="0" bIns="0"/>
          <a:lstStyle>
            <a:lvl1pPr marL="0" indent="0" algn="l">
              <a:spcAft>
                <a:spcPts val="600"/>
              </a:spcAft>
              <a:buFont typeface="Wingdings" pitchFamily="2" charset="2"/>
              <a:buNone/>
              <a:defRPr b="0">
                <a:solidFill>
                  <a:schemeClr val="bg1"/>
                </a:solidFill>
              </a:defRPr>
            </a:lvl1pPr>
          </a:lstStyle>
          <a:p>
            <a:pPr lvl="0"/>
            <a:r>
              <a:rPr lang="en-US" noProof="0" dirty="0"/>
              <a:t>Click to edit Master subtitle style</a:t>
            </a:r>
            <a:endParaRPr lang="en-GB" noProof="0" dirty="0"/>
          </a:p>
        </p:txBody>
      </p:sp>
      <p:sp>
        <p:nvSpPr>
          <p:cNvPr id="9" name="Text Placeholder 8"/>
          <p:cNvSpPr>
            <a:spLocks noGrp="1"/>
          </p:cNvSpPr>
          <p:nvPr>
            <p:ph type="body" sz="quarter" idx="10"/>
          </p:nvPr>
        </p:nvSpPr>
        <p:spPr bwMode="white">
          <a:xfrm>
            <a:off x="4654550" y="3200400"/>
            <a:ext cx="3931920" cy="246888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171450" indent="-171450">
              <a:buNone/>
              <a:defRPr lang="en-US" b="0" smtClean="0">
                <a:solidFill>
                  <a:schemeClr val="bg1"/>
                </a:solidFill>
              </a:defRPr>
            </a:lvl1pPr>
            <a:lvl2pPr>
              <a:defRPr lang="en-US" smtClean="0"/>
            </a:lvl2pPr>
            <a:lvl3pPr>
              <a:defRPr lang="en-US" smtClean="0"/>
            </a:lvl3pPr>
            <a:lvl4pPr>
              <a:defRPr lang="en-US" smtClean="0"/>
            </a:lvl4pPr>
            <a:lvl5pPr>
              <a:defRPr lang="en-US"/>
            </a:lvl5pPr>
          </a:lstStyle>
          <a:p>
            <a:pPr marL="0" lvl="0" indent="0">
              <a:spcAft>
                <a:spcPts val="600"/>
              </a:spcAft>
            </a:pPr>
            <a:r>
              <a:rPr lang="en-US" dirty="0"/>
              <a:t>Click to edit Master text styles</a:t>
            </a:r>
          </a:p>
        </p:txBody>
      </p:sp>
    </p:spTree>
    <p:extLst>
      <p:ext uri="{BB962C8B-B14F-4D97-AF65-F5344CB8AC3E}">
        <p14:creationId xmlns:p14="http://schemas.microsoft.com/office/powerpoint/2010/main" val="1525429019"/>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10"/>
          </p:nvPr>
        </p:nvSpPr>
        <p:spPr/>
        <p:txBody>
          <a:bodyPr/>
          <a:lstStyle>
            <a:lvl1pPr>
              <a:defRPr/>
            </a:lvl1pPr>
          </a:lstStyle>
          <a:p>
            <a:endParaRPr lang="da-DK" dirty="0"/>
          </a:p>
        </p:txBody>
      </p:sp>
      <p:sp>
        <p:nvSpPr>
          <p:cNvPr id="5" name="Slide Number Placeholder 4"/>
          <p:cNvSpPr>
            <a:spLocks noGrp="1"/>
          </p:cNvSpPr>
          <p:nvPr>
            <p:ph type="sldNum" sz="quarter" idx="11"/>
          </p:nvPr>
        </p:nvSpPr>
        <p:spPr/>
        <p:txBody>
          <a:bodyPr/>
          <a:lstStyle>
            <a:lvl1pPr>
              <a:defRPr/>
            </a:lvl1pPr>
          </a:lstStyle>
          <a:p>
            <a:fld id="{26CF6F1C-B1A1-0E4B-BDDD-540E5A784B91}" type="slidenum">
              <a:rPr lang="da-DK" smtClean="0"/>
              <a:pPr/>
              <a:t>‹#›</a:t>
            </a:fld>
            <a:endParaRPr lang="da-DK" dirty="0"/>
          </a:p>
        </p:txBody>
      </p:sp>
      <p:sp>
        <p:nvSpPr>
          <p:cNvPr id="6" name="Date Placeholder 5"/>
          <p:cNvSpPr>
            <a:spLocks noGrp="1"/>
          </p:cNvSpPr>
          <p:nvPr>
            <p:ph type="dt" sz="half" idx="12"/>
          </p:nvPr>
        </p:nvSpPr>
        <p:spPr/>
        <p:txBody>
          <a:bodyPr/>
          <a:lstStyle>
            <a:lvl1pPr>
              <a:defRPr/>
            </a:lvl1pPr>
          </a:lstStyle>
          <a:p>
            <a:fld id="{19CFFEC7-2B2A-DA48-81D1-294FBD4837DF}" type="datetimeFigureOut">
              <a:rPr lang="da-DK" smtClean="0"/>
              <a:pPr/>
              <a:t>18-10-2018</a:t>
            </a:fld>
            <a:endParaRPr lang="da-DK" dirty="0"/>
          </a:p>
        </p:txBody>
      </p:sp>
      <p:sp>
        <p:nvSpPr>
          <p:cNvPr id="7" name="Content Placeholder 7"/>
          <p:cNvSpPr>
            <a:spLocks noGrp="1"/>
          </p:cNvSpPr>
          <p:nvPr>
            <p:ph sz="quarter" idx="13" hasCustomPrompt="1"/>
          </p:nvPr>
        </p:nvSpPr>
        <p:spPr>
          <a:xfrm>
            <a:off x="417512" y="5943600"/>
            <a:ext cx="7321551" cy="794544"/>
          </a:xfrm>
        </p:spPr>
        <p:txBody>
          <a:bodyPr anchor="b"/>
          <a:lstStyle>
            <a:lvl1pPr marL="0" indent="0">
              <a:lnSpc>
                <a:spcPct val="100000"/>
              </a:lnSpc>
              <a:buNone/>
              <a:defRPr sz="900"/>
            </a:lvl1pPr>
          </a:lstStyle>
          <a:p>
            <a:pPr lvl="0"/>
            <a:r>
              <a:rPr lang="de-CH" dirty="0"/>
              <a:t>References</a:t>
            </a: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 Midn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9E"/>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96F26D7-7D64-487C-A15A-4AEC5664239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772288962"/>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 Midnight Highlight Box">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Content Placeholder 2"/>
          <p:cNvSpPr>
            <a:spLocks noGrp="1"/>
          </p:cNvSpPr>
          <p:nvPr>
            <p:ph idx="1"/>
          </p:nvPr>
        </p:nvSpPr>
        <p:spPr>
          <a:xfrm>
            <a:off x="295129" y="1042916"/>
            <a:ext cx="5427809" cy="5243584"/>
          </a:xfrm>
        </p:spPr>
        <p:txBody>
          <a:bodyPr rIns="9144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896F26D7-7D64-487C-A15A-4AEC56642393}" type="slidenum">
              <a:rPr lang="en-US" smtClean="0">
                <a:solidFill>
                  <a:srgbClr val="FFFFFF"/>
                </a:solidFill>
              </a:rPr>
              <a:pPr/>
              <a:t>‹#›</a:t>
            </a:fld>
            <a:endParaRPr lang="en-US" dirty="0">
              <a:solidFill>
                <a:srgbClr val="FFFFFF"/>
              </a:solidFill>
            </a:endParaRPr>
          </a:p>
        </p:txBody>
      </p:sp>
      <p:sp>
        <p:nvSpPr>
          <p:cNvPr id="5" name="Text Placeholder 4"/>
          <p:cNvSpPr>
            <a:spLocks noGrp="1"/>
          </p:cNvSpPr>
          <p:nvPr>
            <p:ph type="body" sz="quarter" idx="13"/>
          </p:nvPr>
        </p:nvSpPr>
        <p:spPr bwMode="ltGray">
          <a:xfrm>
            <a:off x="5722938" y="1035050"/>
            <a:ext cx="3268662" cy="5251450"/>
          </a:xfrm>
          <a:solidFill>
            <a:schemeClr val="accent1">
              <a:lumMod val="60000"/>
              <a:lumOff val="40000"/>
            </a:schemeClr>
          </a:solidFill>
          <a:ln>
            <a:noFill/>
          </a:ln>
          <a:effectLst/>
        </p:spPr>
        <p:txBody>
          <a:bodyPr vert="horz" wrap="square" lIns="91440" tIns="182880" rIns="274320" bIns="182880" numCol="1" anchor="t" anchorCtr="0" compatLnSpc="1">
            <a:prstTxWarp prst="textNoShape">
              <a:avLst/>
            </a:prstTxWarp>
          </a:bodyPr>
          <a:lstStyle>
            <a:lvl1pPr>
              <a:buClr>
                <a:srgbClr val="FFFF99"/>
              </a:buClr>
              <a:defRPr lang="en-US" sz="1600" dirty="0" smtClean="0"/>
            </a:lvl1pPr>
            <a:lvl2pPr>
              <a:defRPr lang="en-US" sz="1400" dirty="0" smtClean="0"/>
            </a:lvl2pPr>
            <a:lvl3pPr>
              <a:buClr>
                <a:srgbClr val="FFFF99"/>
              </a:buClr>
              <a:defRPr lang="en-US" sz="1200" dirty="0" smtClean="0"/>
            </a:lvl3pPr>
            <a:lvl4pPr>
              <a:defRPr lang="en-US" sz="1100" dirty="0" smtClean="0"/>
            </a:lvl4pPr>
            <a:lvl5pPr>
              <a:buClr>
                <a:srgbClr val="FFFF99"/>
              </a:buClr>
              <a:defRPr lang="en-US" sz="1100" dirty="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00497546"/>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 Midn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Content Placeholder 2"/>
          <p:cNvSpPr>
            <a:spLocks noGrp="1"/>
          </p:cNvSpPr>
          <p:nvPr>
            <p:ph sz="half" idx="1"/>
          </p:nvPr>
        </p:nvSpPr>
        <p:spPr>
          <a:xfrm>
            <a:off x="457200" y="1149350"/>
            <a:ext cx="4038600" cy="507365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9350"/>
            <a:ext cx="4038600" cy="507365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96F26D7-7D64-487C-A15A-4AEC5664239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606456594"/>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 Midn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3" name="Text Placeholder 2"/>
          <p:cNvSpPr>
            <a:spLocks noGrp="1"/>
          </p:cNvSpPr>
          <p:nvPr>
            <p:ph type="body" idx="1"/>
          </p:nvPr>
        </p:nvSpPr>
        <p:spPr>
          <a:xfrm>
            <a:off x="330200" y="905181"/>
            <a:ext cx="4090968" cy="639762"/>
          </a:xfrm>
        </p:spPr>
        <p:txBody>
          <a:bodyPr anchor="b"/>
          <a:lstStyle>
            <a:lvl1pPr marL="0" indent="0">
              <a:lnSpc>
                <a:spcPct val="85000"/>
              </a:lnSpc>
              <a:spcAft>
                <a:spcPts val="0"/>
              </a:spcAft>
              <a:buNone/>
              <a:defRPr sz="21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30200" y="1603665"/>
            <a:ext cx="4090968" cy="4471697"/>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57725" y="905181"/>
            <a:ext cx="4092575" cy="639762"/>
          </a:xfrm>
        </p:spPr>
        <p:txBody>
          <a:bodyPr anchor="b"/>
          <a:lstStyle>
            <a:lvl1pPr marL="0" indent="0">
              <a:lnSpc>
                <a:spcPct val="85000"/>
              </a:lnSpc>
              <a:spcAft>
                <a:spcPts val="0"/>
              </a:spcAft>
              <a:buNone/>
              <a:defRPr sz="2100" b="1">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7725" y="1603665"/>
            <a:ext cx="4092575" cy="4471697"/>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96F26D7-7D64-487C-A15A-4AEC5664239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35661889"/>
      </p:ext>
    </p:extLst>
  </p:cSld>
  <p:clrMapOvr>
    <a:masterClrMapping/>
  </p:clrMapOvr>
  <p:transition spd="slow">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 Midnigh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6F26D7-7D64-487C-A15A-4AEC5664239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568707132"/>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 Midn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6"/>
                </a:solidFill>
              </a:defRPr>
            </a:lvl1pPr>
          </a:lstStyle>
          <a:p>
            <a:r>
              <a:rPr lang="en-US"/>
              <a:t>Click to edit Master title style</a:t>
            </a:r>
          </a:p>
        </p:txBody>
      </p:sp>
      <p:sp>
        <p:nvSpPr>
          <p:cNvPr id="5" name="Slide Number Placeholder 4"/>
          <p:cNvSpPr>
            <a:spLocks noGrp="1"/>
          </p:cNvSpPr>
          <p:nvPr>
            <p:ph type="sldNum" sz="quarter" idx="12"/>
          </p:nvPr>
        </p:nvSpPr>
        <p:spPr/>
        <p:txBody>
          <a:bodyPr/>
          <a:lstStyle/>
          <a:p>
            <a:fld id="{896F26D7-7D64-487C-A15A-4AEC5664239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351804601"/>
      </p:ext>
    </p:extLst>
  </p:cSld>
  <p:clrMapOvr>
    <a:masterClrMapping/>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 Midn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accent6">
                    <a:lumMod val="90000"/>
                  </a:schemeClr>
                </a:solidFill>
              </a:defRPr>
            </a:lvl1pPr>
          </a:lstStyle>
          <a:p>
            <a:r>
              <a:rPr lang="en-US" dirty="0"/>
              <a:t>Click to edit Master title style</a:t>
            </a:r>
          </a:p>
        </p:txBody>
      </p:sp>
      <p:sp>
        <p:nvSpPr>
          <p:cNvPr id="3" name="Content Placeholder 2"/>
          <p:cNvSpPr>
            <a:spLocks noGrp="1"/>
          </p:cNvSpPr>
          <p:nvPr>
            <p:ph idx="1" hasCustomPrompt="1"/>
          </p:nvPr>
        </p:nvSpPr>
        <p:spPr/>
        <p:txBody>
          <a:bodyPr/>
          <a:lstStyle>
            <a:lvl1pPr>
              <a:lnSpc>
                <a:spcPct val="200000"/>
              </a:lnSpc>
              <a:spcBef>
                <a:spcPts val="600"/>
              </a:spcBef>
              <a:spcAft>
                <a:spcPts val="600"/>
              </a:spcAft>
              <a:defRPr sz="1600" b="1">
                <a:latin typeface="Arial" panose="020B0604020202020204" pitchFamily="34" charset="0"/>
                <a:cs typeface="Arial" panose="020B0604020202020204" pitchFamily="34" charset="0"/>
              </a:defRPr>
            </a:lvl1pPr>
            <a:lvl2pPr>
              <a:lnSpc>
                <a:spcPct val="200000"/>
              </a:lnSpc>
              <a:spcBef>
                <a:spcPts val="600"/>
              </a:spcBef>
              <a:spcAft>
                <a:spcPts val="600"/>
              </a:spcAft>
              <a:defRPr sz="1600" b="1">
                <a:latin typeface="Arial" panose="020B0604020202020204" pitchFamily="34" charset="0"/>
                <a:cs typeface="Arial" panose="020B0604020202020204" pitchFamily="34" charset="0"/>
              </a:defRPr>
            </a:lvl2pPr>
            <a:lvl3pPr>
              <a:lnSpc>
                <a:spcPct val="200000"/>
              </a:lnSpc>
              <a:spcBef>
                <a:spcPts val="600"/>
              </a:spcBef>
              <a:spcAft>
                <a:spcPts val="600"/>
              </a:spcAft>
              <a:defRPr sz="1600" b="1">
                <a:latin typeface="Arial" panose="020B0604020202020204" pitchFamily="34" charset="0"/>
                <a:cs typeface="Arial" panose="020B0604020202020204" pitchFamily="34" charset="0"/>
              </a:defRPr>
            </a:lvl3pPr>
            <a:lvl4pPr>
              <a:lnSpc>
                <a:spcPct val="200000"/>
              </a:lnSpc>
              <a:spcBef>
                <a:spcPts val="600"/>
              </a:spcBef>
              <a:spcAft>
                <a:spcPts val="600"/>
              </a:spcAft>
              <a:defRPr sz="1600" b="1">
                <a:latin typeface="Arial" panose="020B0604020202020204" pitchFamily="34" charset="0"/>
                <a:cs typeface="Arial" panose="020B0604020202020204" pitchFamily="34" charset="0"/>
              </a:defRPr>
            </a:lvl4pPr>
            <a:lvl5pPr>
              <a:lnSpc>
                <a:spcPct val="200000"/>
              </a:lnSpc>
              <a:spcBef>
                <a:spcPts val="600"/>
              </a:spcBef>
              <a:spcAft>
                <a:spcPts val="600"/>
              </a:spcAft>
              <a:defRPr sz="1600" b="1">
                <a:latin typeface="Arial" panose="020B0604020202020204" pitchFamily="34" charset="0"/>
                <a:cs typeface="Arial" panose="020B0604020202020204" pitchFamily="34" charset="0"/>
              </a:defRPr>
            </a:lvl5pPr>
          </a:lstStyle>
          <a:p>
            <a:pPr lvl="0"/>
            <a:r>
              <a:rPr lang="en-US" dirty="0"/>
              <a:t> Click to edit Master text styles</a:t>
            </a:r>
          </a:p>
          <a:p>
            <a:pPr lvl="1"/>
            <a:r>
              <a:rPr lang="en-US" dirty="0"/>
              <a:t> Second level</a:t>
            </a:r>
          </a:p>
          <a:p>
            <a:pPr lvl="2"/>
            <a:r>
              <a:rPr lang="en-US" dirty="0"/>
              <a:t> Third level</a:t>
            </a:r>
          </a:p>
          <a:p>
            <a:pPr lvl="3"/>
            <a:r>
              <a:rPr lang="en-US" dirty="0"/>
              <a:t> Fourth level</a:t>
            </a:r>
          </a:p>
          <a:p>
            <a:pPr lvl="4"/>
            <a:r>
              <a:rPr lang="en-US" dirty="0"/>
              <a:t> Fifth level</a:t>
            </a:r>
          </a:p>
        </p:txBody>
      </p:sp>
      <p:sp>
        <p:nvSpPr>
          <p:cNvPr id="6" name="Slide Number Placeholder 5"/>
          <p:cNvSpPr>
            <a:spLocks noGrp="1"/>
          </p:cNvSpPr>
          <p:nvPr>
            <p:ph type="sldNum" sz="quarter" idx="12"/>
          </p:nvPr>
        </p:nvSpPr>
        <p:spPr/>
        <p:txBody>
          <a:bodyPr/>
          <a:lstStyle/>
          <a:p>
            <a:fld id="{896F26D7-7D64-487C-A15A-4AEC5664239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2982386288"/>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 Midn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CC"/>
                </a:solidFill>
              </a:defRPr>
            </a:lvl1pPr>
          </a:lstStyle>
          <a:p>
            <a:r>
              <a:rPr lang="en-US"/>
              <a:t>Click to edit Master title style</a:t>
            </a:r>
          </a:p>
        </p:txBody>
      </p:sp>
      <p:sp>
        <p:nvSpPr>
          <p:cNvPr id="3" name="Content Placeholder 2"/>
          <p:cNvSpPr>
            <a:spLocks noGrp="1"/>
          </p:cNvSpPr>
          <p:nvPr>
            <p:ph sz="half" idx="1"/>
          </p:nvPr>
        </p:nvSpPr>
        <p:spPr>
          <a:xfrm>
            <a:off x="457200" y="1149350"/>
            <a:ext cx="4038600" cy="507365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9350"/>
            <a:ext cx="4038600" cy="5073650"/>
          </a:xfrm>
        </p:spPr>
        <p:txBody>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896F26D7-7D64-487C-A15A-4AEC5664239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520077207"/>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 Midn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30200" y="905181"/>
            <a:ext cx="4090968" cy="639762"/>
          </a:xfrm>
        </p:spPr>
        <p:txBody>
          <a:bodyPr anchor="b"/>
          <a:lstStyle>
            <a:lvl1pPr marL="0" indent="0">
              <a:lnSpc>
                <a:spcPct val="85000"/>
              </a:lnSpc>
              <a:spcAft>
                <a:spcPts val="0"/>
              </a:spcAft>
              <a:buNone/>
              <a:defRPr sz="2100" b="1">
                <a:solidFill>
                  <a:srgbClr val="FFFF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330200" y="1603665"/>
            <a:ext cx="4090968" cy="4471697"/>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57725" y="905181"/>
            <a:ext cx="4092575" cy="639762"/>
          </a:xfrm>
        </p:spPr>
        <p:txBody>
          <a:bodyPr anchor="b"/>
          <a:lstStyle>
            <a:lvl1pPr marL="0" indent="0">
              <a:lnSpc>
                <a:spcPct val="85000"/>
              </a:lnSpc>
              <a:spcAft>
                <a:spcPts val="0"/>
              </a:spcAft>
              <a:buNone/>
              <a:defRPr sz="2100" b="1">
                <a:solidFill>
                  <a:srgbClr val="FFFFCC"/>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7725" y="1603665"/>
            <a:ext cx="4092575" cy="4471697"/>
          </a:xfrm>
        </p:spPr>
        <p:txBody>
          <a:bodyPr/>
          <a:lstStyle>
            <a:lvl1pPr>
              <a:defRPr sz="1800"/>
            </a:lvl1pPr>
            <a:lvl2pPr>
              <a:defRPr sz="1600"/>
            </a:lvl2pPr>
            <a:lvl3pPr>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96F26D7-7D64-487C-A15A-4AEC5664239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531726353"/>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 Midnigh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solidFill>
                  <a:schemeClr val="accent6">
                    <a:lumMod val="90000"/>
                  </a:schemeClr>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p>
            <a:fld id="{896F26D7-7D64-487C-A15A-4AEC5664239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658893073"/>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Footer Placeholder 3"/>
          <p:cNvSpPr>
            <a:spLocks noGrp="1"/>
          </p:cNvSpPr>
          <p:nvPr>
            <p:ph type="ftr" sz="quarter" idx="10"/>
          </p:nvPr>
        </p:nvSpPr>
        <p:spPr/>
        <p:txBody>
          <a:bodyPr/>
          <a:lstStyle>
            <a:lvl1pPr>
              <a:defRPr/>
            </a:lvl1pPr>
          </a:lstStyle>
          <a:p>
            <a:endParaRPr lang="da-DK" dirty="0"/>
          </a:p>
        </p:txBody>
      </p:sp>
      <p:sp>
        <p:nvSpPr>
          <p:cNvPr id="5" name="Slide Number Placeholder 4"/>
          <p:cNvSpPr>
            <a:spLocks noGrp="1"/>
          </p:cNvSpPr>
          <p:nvPr>
            <p:ph type="sldNum" sz="quarter" idx="11"/>
          </p:nvPr>
        </p:nvSpPr>
        <p:spPr/>
        <p:txBody>
          <a:bodyPr/>
          <a:lstStyle>
            <a:lvl1pPr>
              <a:defRPr/>
            </a:lvl1pPr>
          </a:lstStyle>
          <a:p>
            <a:fld id="{26CF6F1C-B1A1-0E4B-BDDD-540E5A784B91}" type="slidenum">
              <a:rPr lang="da-DK" smtClean="0"/>
              <a:pPr/>
              <a:t>‹#›</a:t>
            </a:fld>
            <a:endParaRPr lang="da-DK" dirty="0"/>
          </a:p>
        </p:txBody>
      </p:sp>
      <p:sp>
        <p:nvSpPr>
          <p:cNvPr id="6" name="Date Placeholder 5"/>
          <p:cNvSpPr>
            <a:spLocks noGrp="1"/>
          </p:cNvSpPr>
          <p:nvPr>
            <p:ph type="dt" sz="half" idx="12"/>
          </p:nvPr>
        </p:nvSpPr>
        <p:spPr/>
        <p:txBody>
          <a:bodyPr/>
          <a:lstStyle>
            <a:lvl1pPr>
              <a:defRPr/>
            </a:lvl1pPr>
          </a:lstStyle>
          <a:p>
            <a:fld id="{19CFFEC7-2B2A-DA48-81D1-294FBD4837DF}" type="datetimeFigureOut">
              <a:rPr lang="da-DK" smtClean="0"/>
              <a:pPr/>
              <a:t>18-10-2018</a:t>
            </a:fld>
            <a:endParaRPr lang="da-DK" dirty="0"/>
          </a:p>
        </p:txBody>
      </p:sp>
    </p:spTree>
  </p:cSld>
  <p:clrMapOvr>
    <a:masterClrMapping/>
  </p:clrMapOvr>
  <p:transition>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 Midnigh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96F26D7-7D64-487C-A15A-4AEC56642393}"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3801379041"/>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2763" y="1462088"/>
            <a:ext cx="3983037" cy="4481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62088"/>
            <a:ext cx="3983038" cy="4481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lvl1pPr>
              <a:defRPr/>
            </a:lvl1pPr>
          </a:lstStyle>
          <a:p>
            <a:endParaRPr lang="da-DK" dirty="0"/>
          </a:p>
        </p:txBody>
      </p:sp>
      <p:sp>
        <p:nvSpPr>
          <p:cNvPr id="6" name="Slide Number Placeholder 5"/>
          <p:cNvSpPr>
            <a:spLocks noGrp="1"/>
          </p:cNvSpPr>
          <p:nvPr>
            <p:ph type="sldNum" sz="quarter" idx="11"/>
          </p:nvPr>
        </p:nvSpPr>
        <p:spPr/>
        <p:txBody>
          <a:bodyPr/>
          <a:lstStyle>
            <a:lvl1pPr>
              <a:defRPr/>
            </a:lvl1pPr>
          </a:lstStyle>
          <a:p>
            <a:fld id="{26CF6F1C-B1A1-0E4B-BDDD-540E5A784B91}" type="slidenum">
              <a:rPr lang="da-DK" smtClean="0"/>
              <a:pPr/>
              <a:t>‹#›</a:t>
            </a:fld>
            <a:endParaRPr lang="da-DK" dirty="0"/>
          </a:p>
        </p:txBody>
      </p:sp>
      <p:sp>
        <p:nvSpPr>
          <p:cNvPr id="7" name="Date Placeholder 6"/>
          <p:cNvSpPr>
            <a:spLocks noGrp="1"/>
          </p:cNvSpPr>
          <p:nvPr>
            <p:ph type="dt" sz="half" idx="12"/>
          </p:nvPr>
        </p:nvSpPr>
        <p:spPr/>
        <p:txBody>
          <a:bodyPr/>
          <a:lstStyle>
            <a:lvl1pPr>
              <a:defRPr/>
            </a:lvl1pPr>
          </a:lstStyle>
          <a:p>
            <a:fld id="{19CFFEC7-2B2A-DA48-81D1-294FBD4837DF}" type="datetimeFigureOut">
              <a:rPr lang="da-DK" smtClean="0"/>
              <a:pPr/>
              <a:t>18-10-2018</a:t>
            </a:fld>
            <a:endParaRPr lang="da-DK" dirty="0"/>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da-DK" dirty="0"/>
          </a:p>
        </p:txBody>
      </p:sp>
      <p:sp>
        <p:nvSpPr>
          <p:cNvPr id="8" name="Slide Number Placeholder 7"/>
          <p:cNvSpPr>
            <a:spLocks noGrp="1"/>
          </p:cNvSpPr>
          <p:nvPr>
            <p:ph type="sldNum" sz="quarter" idx="11"/>
          </p:nvPr>
        </p:nvSpPr>
        <p:spPr/>
        <p:txBody>
          <a:bodyPr/>
          <a:lstStyle>
            <a:lvl1pPr>
              <a:defRPr/>
            </a:lvl1pPr>
          </a:lstStyle>
          <a:p>
            <a:fld id="{26CF6F1C-B1A1-0E4B-BDDD-540E5A784B91}" type="slidenum">
              <a:rPr lang="da-DK" smtClean="0"/>
              <a:pPr/>
              <a:t>‹#›</a:t>
            </a:fld>
            <a:endParaRPr lang="da-DK" dirty="0"/>
          </a:p>
        </p:txBody>
      </p:sp>
      <p:sp>
        <p:nvSpPr>
          <p:cNvPr id="9" name="Date Placeholder 8"/>
          <p:cNvSpPr>
            <a:spLocks noGrp="1"/>
          </p:cNvSpPr>
          <p:nvPr>
            <p:ph type="dt" sz="half" idx="12"/>
          </p:nvPr>
        </p:nvSpPr>
        <p:spPr/>
        <p:txBody>
          <a:bodyPr/>
          <a:lstStyle>
            <a:lvl1pPr>
              <a:defRPr/>
            </a:lvl1pPr>
          </a:lstStyle>
          <a:p>
            <a:fld id="{19CFFEC7-2B2A-DA48-81D1-294FBD4837DF}" type="datetimeFigureOut">
              <a:rPr lang="da-DK" smtClean="0"/>
              <a:pPr/>
              <a:t>18-10-2018</a:t>
            </a:fld>
            <a:endParaRPr lang="da-DK"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lvl1pPr>
              <a:defRPr/>
            </a:lvl1pPr>
          </a:lstStyle>
          <a:p>
            <a:endParaRPr lang="da-DK" dirty="0"/>
          </a:p>
        </p:txBody>
      </p:sp>
      <p:sp>
        <p:nvSpPr>
          <p:cNvPr id="4" name="Slide Number Placeholder 3"/>
          <p:cNvSpPr>
            <a:spLocks noGrp="1"/>
          </p:cNvSpPr>
          <p:nvPr>
            <p:ph type="sldNum" sz="quarter" idx="11"/>
          </p:nvPr>
        </p:nvSpPr>
        <p:spPr/>
        <p:txBody>
          <a:bodyPr/>
          <a:lstStyle>
            <a:lvl1pPr>
              <a:defRPr/>
            </a:lvl1pPr>
          </a:lstStyle>
          <a:p>
            <a:fld id="{26CF6F1C-B1A1-0E4B-BDDD-540E5A784B91}" type="slidenum">
              <a:rPr lang="da-DK" smtClean="0"/>
              <a:pPr/>
              <a:t>‹#›</a:t>
            </a:fld>
            <a:endParaRPr lang="da-DK" dirty="0"/>
          </a:p>
        </p:txBody>
      </p:sp>
      <p:sp>
        <p:nvSpPr>
          <p:cNvPr id="5" name="Date Placeholder 4"/>
          <p:cNvSpPr>
            <a:spLocks noGrp="1"/>
          </p:cNvSpPr>
          <p:nvPr>
            <p:ph type="dt" sz="half" idx="12"/>
          </p:nvPr>
        </p:nvSpPr>
        <p:spPr/>
        <p:txBody>
          <a:bodyPr/>
          <a:lstStyle>
            <a:lvl1pPr>
              <a:defRPr/>
            </a:lvl1pPr>
          </a:lstStyle>
          <a:p>
            <a:fld id="{19CFFEC7-2B2A-DA48-81D1-294FBD4837DF}" type="datetimeFigureOut">
              <a:rPr lang="da-DK" smtClean="0"/>
              <a:pPr/>
              <a:t>18-10-2018</a:t>
            </a:fld>
            <a:endParaRPr lang="da-DK" dirty="0"/>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da-DK" dirty="0"/>
          </a:p>
        </p:txBody>
      </p:sp>
      <p:sp>
        <p:nvSpPr>
          <p:cNvPr id="3" name="Slide Number Placeholder 2"/>
          <p:cNvSpPr>
            <a:spLocks noGrp="1"/>
          </p:cNvSpPr>
          <p:nvPr>
            <p:ph type="sldNum" sz="quarter" idx="11"/>
          </p:nvPr>
        </p:nvSpPr>
        <p:spPr/>
        <p:txBody>
          <a:bodyPr/>
          <a:lstStyle>
            <a:lvl1pPr>
              <a:defRPr/>
            </a:lvl1pPr>
          </a:lstStyle>
          <a:p>
            <a:fld id="{26CF6F1C-B1A1-0E4B-BDDD-540E5A784B91}" type="slidenum">
              <a:rPr lang="da-DK" smtClean="0"/>
              <a:pPr/>
              <a:t>‹#›</a:t>
            </a:fld>
            <a:endParaRPr lang="da-DK" dirty="0"/>
          </a:p>
        </p:txBody>
      </p:sp>
      <p:sp>
        <p:nvSpPr>
          <p:cNvPr id="4" name="Date Placeholder 3"/>
          <p:cNvSpPr>
            <a:spLocks noGrp="1"/>
          </p:cNvSpPr>
          <p:nvPr>
            <p:ph type="dt" sz="half" idx="12"/>
          </p:nvPr>
        </p:nvSpPr>
        <p:spPr/>
        <p:txBody>
          <a:bodyPr/>
          <a:lstStyle>
            <a:lvl1pPr>
              <a:defRPr/>
            </a:lvl1pPr>
          </a:lstStyle>
          <a:p>
            <a:fld id="{19CFFEC7-2B2A-DA48-81D1-294FBD4837DF}" type="datetimeFigureOut">
              <a:rPr lang="da-DK" smtClean="0"/>
              <a:pPr/>
              <a:t>18-10-2018</a:t>
            </a:fld>
            <a:endParaRPr lang="da-DK" dirty="0"/>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da-DK" dirty="0"/>
          </a:p>
        </p:txBody>
      </p:sp>
      <p:sp>
        <p:nvSpPr>
          <p:cNvPr id="6" name="Slide Number Placeholder 5"/>
          <p:cNvSpPr>
            <a:spLocks noGrp="1"/>
          </p:cNvSpPr>
          <p:nvPr>
            <p:ph type="sldNum" sz="quarter" idx="11"/>
          </p:nvPr>
        </p:nvSpPr>
        <p:spPr/>
        <p:txBody>
          <a:bodyPr/>
          <a:lstStyle>
            <a:lvl1pPr>
              <a:defRPr/>
            </a:lvl1pPr>
          </a:lstStyle>
          <a:p>
            <a:fld id="{26CF6F1C-B1A1-0E4B-BDDD-540E5A784B91}" type="slidenum">
              <a:rPr lang="da-DK" smtClean="0"/>
              <a:pPr/>
              <a:t>‹#›</a:t>
            </a:fld>
            <a:endParaRPr lang="da-DK" dirty="0"/>
          </a:p>
        </p:txBody>
      </p:sp>
      <p:sp>
        <p:nvSpPr>
          <p:cNvPr id="7" name="Date Placeholder 6"/>
          <p:cNvSpPr>
            <a:spLocks noGrp="1"/>
          </p:cNvSpPr>
          <p:nvPr>
            <p:ph type="dt" sz="half" idx="12"/>
          </p:nvPr>
        </p:nvSpPr>
        <p:spPr/>
        <p:txBody>
          <a:bodyPr/>
          <a:lstStyle>
            <a:lvl1pPr>
              <a:defRPr/>
            </a:lvl1pPr>
          </a:lstStyle>
          <a:p>
            <a:fld id="{19CFFEC7-2B2A-DA48-81D1-294FBD4837DF}" type="datetimeFigureOut">
              <a:rPr lang="da-DK" smtClean="0"/>
              <a:pPr/>
              <a:t>18-10-2018</a:t>
            </a:fld>
            <a:endParaRPr lang="da-DK" dirty="0"/>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da-DK" dirty="0"/>
          </a:p>
        </p:txBody>
      </p:sp>
      <p:sp>
        <p:nvSpPr>
          <p:cNvPr id="6" name="Slide Number Placeholder 5"/>
          <p:cNvSpPr>
            <a:spLocks noGrp="1"/>
          </p:cNvSpPr>
          <p:nvPr>
            <p:ph type="sldNum" sz="quarter" idx="11"/>
          </p:nvPr>
        </p:nvSpPr>
        <p:spPr/>
        <p:txBody>
          <a:bodyPr/>
          <a:lstStyle>
            <a:lvl1pPr>
              <a:defRPr/>
            </a:lvl1pPr>
          </a:lstStyle>
          <a:p>
            <a:fld id="{26CF6F1C-B1A1-0E4B-BDDD-540E5A784B91}" type="slidenum">
              <a:rPr lang="da-DK" smtClean="0"/>
              <a:pPr/>
              <a:t>‹#›</a:t>
            </a:fld>
            <a:endParaRPr lang="da-DK" dirty="0"/>
          </a:p>
        </p:txBody>
      </p:sp>
      <p:sp>
        <p:nvSpPr>
          <p:cNvPr id="7" name="Date Placeholder 6"/>
          <p:cNvSpPr>
            <a:spLocks noGrp="1"/>
          </p:cNvSpPr>
          <p:nvPr>
            <p:ph type="dt" sz="half" idx="12"/>
          </p:nvPr>
        </p:nvSpPr>
        <p:spPr/>
        <p:txBody>
          <a:bodyPr/>
          <a:lstStyle>
            <a:lvl1pPr>
              <a:defRPr/>
            </a:lvl1pPr>
          </a:lstStyle>
          <a:p>
            <a:fld id="{19CFFEC7-2B2A-DA48-81D1-294FBD4837DF}" type="datetimeFigureOut">
              <a:rPr lang="da-DK" smtClean="0"/>
              <a:pPr/>
              <a:t>18-10-2018</a:t>
            </a:fld>
            <a:endParaRPr lang="da-DK" dirty="0"/>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2.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3.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280599" name="Rectangle 23"/>
          <p:cNvSpPr>
            <a:spLocks noGrp="1" noChangeArrowheads="1"/>
          </p:cNvSpPr>
          <p:nvPr>
            <p:ph type="title"/>
          </p:nvPr>
        </p:nvSpPr>
        <p:spPr bwMode="gray">
          <a:xfrm>
            <a:off x="512763" y="0"/>
            <a:ext cx="8116887" cy="1109663"/>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80600" name="Rectangle 24"/>
          <p:cNvSpPr>
            <a:spLocks noGrp="1" noChangeArrowheads="1"/>
          </p:cNvSpPr>
          <p:nvPr>
            <p:ph type="body" idx="1"/>
          </p:nvPr>
        </p:nvSpPr>
        <p:spPr bwMode="gray">
          <a:xfrm>
            <a:off x="512763" y="1462088"/>
            <a:ext cx="8118475" cy="448151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0601" name="Rectangle 25"/>
          <p:cNvSpPr>
            <a:spLocks noGrp="1" noChangeArrowheads="1"/>
          </p:cNvSpPr>
          <p:nvPr>
            <p:ph type="ftr" sz="quarter" idx="3"/>
          </p:nvPr>
        </p:nvSpPr>
        <p:spPr bwMode="gray">
          <a:xfrm>
            <a:off x="512763" y="6397625"/>
            <a:ext cx="2794000" cy="365125"/>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l">
              <a:defRPr sz="1000">
                <a:solidFill>
                  <a:schemeClr val="bg2"/>
                </a:solidFill>
              </a:defRPr>
            </a:lvl1pPr>
          </a:lstStyle>
          <a:p>
            <a:endParaRPr lang="da-DK" dirty="0"/>
          </a:p>
        </p:txBody>
      </p:sp>
      <p:sp>
        <p:nvSpPr>
          <p:cNvPr id="280602" name="Rectangle 26"/>
          <p:cNvSpPr>
            <a:spLocks noGrp="1" noChangeArrowheads="1"/>
          </p:cNvSpPr>
          <p:nvPr>
            <p:ph type="sldNum" sz="quarter" idx="4"/>
          </p:nvPr>
        </p:nvSpPr>
        <p:spPr bwMode="gray">
          <a:xfrm>
            <a:off x="3617913" y="6397625"/>
            <a:ext cx="1905000" cy="365125"/>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defRPr>
            </a:lvl1pPr>
          </a:lstStyle>
          <a:p>
            <a:fld id="{26CF6F1C-B1A1-0E4B-BDDD-540E5A784B91}" type="slidenum">
              <a:rPr lang="da-DK" smtClean="0"/>
              <a:pPr/>
              <a:t>‹#›</a:t>
            </a:fld>
            <a:endParaRPr lang="da-DK" dirty="0"/>
          </a:p>
        </p:txBody>
      </p:sp>
      <p:sp>
        <p:nvSpPr>
          <p:cNvPr id="280603" name="Rectangle 27"/>
          <p:cNvSpPr>
            <a:spLocks noGrp="1" noChangeArrowheads="1"/>
          </p:cNvSpPr>
          <p:nvPr>
            <p:ph type="dt" sz="half" idx="2"/>
          </p:nvPr>
        </p:nvSpPr>
        <p:spPr bwMode="gray">
          <a:xfrm>
            <a:off x="5834063" y="6397625"/>
            <a:ext cx="1905000" cy="365125"/>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defRPr sz="1000">
                <a:solidFill>
                  <a:schemeClr val="bg2"/>
                </a:solidFill>
              </a:defRPr>
            </a:lvl1pPr>
          </a:lstStyle>
          <a:p>
            <a:fld id="{19CFFEC7-2B2A-DA48-81D1-294FBD4837DF}" type="datetimeFigureOut">
              <a:rPr lang="da-DK" smtClean="0"/>
              <a:pPr/>
              <a:t>18-10-2018</a:t>
            </a:fld>
            <a:endParaRPr lang="da-DK" dirty="0"/>
          </a:p>
        </p:txBody>
      </p:sp>
      <p:sp>
        <p:nvSpPr>
          <p:cNvPr id="280614" name="Line 38"/>
          <p:cNvSpPr>
            <a:spLocks noChangeShapeType="1"/>
          </p:cNvSpPr>
          <p:nvPr/>
        </p:nvSpPr>
        <p:spPr bwMode="auto">
          <a:xfrm>
            <a:off x="514350" y="1150938"/>
            <a:ext cx="8116888" cy="0"/>
          </a:xfrm>
          <a:prstGeom prst="line">
            <a:avLst/>
          </a:prstGeom>
          <a:noFill/>
          <a:ln w="12700">
            <a:solidFill>
              <a:srgbClr val="007CC2"/>
            </a:solidFill>
            <a:miter lim="800000"/>
            <a:headEnd/>
            <a:tailEnd/>
          </a:ln>
        </p:spPr>
        <p:txBody>
          <a:bodyPr lIns="0" tIns="0" rIns="0" bIns="0"/>
          <a:lstStyle/>
          <a:p>
            <a:endParaRPr lang="en-US"/>
          </a:p>
        </p:txBody>
      </p:sp>
      <p:pic>
        <p:nvPicPr>
          <p:cNvPr id="280619" name="Picture 43" descr="Amgen_Blue_CMYK [Converted]"/>
          <p:cNvPicPr>
            <a:picLocks noChangeAspect="1" noChangeArrowheads="1"/>
          </p:cNvPicPr>
          <p:nvPr/>
        </p:nvPicPr>
        <p:blipFill>
          <a:blip r:embed="rId17" cstate="print"/>
          <a:srcRect/>
          <a:stretch>
            <a:fillRect/>
          </a:stretch>
        </p:blipFill>
        <p:spPr bwMode="auto">
          <a:xfrm>
            <a:off x="7845425" y="6492875"/>
            <a:ext cx="785813" cy="192088"/>
          </a:xfrm>
          <a:prstGeom prst="rect">
            <a:avLst/>
          </a:prstGeom>
          <a:noFill/>
        </p:spPr>
      </p:pic>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720" r:id="rId13"/>
    <p:sldLayoutId id="2147483765" r:id="rId14"/>
    <p:sldLayoutId id="2147483775" r:id="rId15"/>
  </p:sldLayoutIdLst>
  <p:transition>
    <p:wipe dir="r"/>
  </p:transition>
  <p:txStyles>
    <p:titleStyle>
      <a:lvl1pPr algn="l" rtl="0" eaLnBrk="1" fontAlgn="base" hangingPunct="1">
        <a:lnSpc>
          <a:spcPct val="90000"/>
        </a:lnSpc>
        <a:spcBef>
          <a:spcPct val="0"/>
        </a:spcBef>
        <a:spcAft>
          <a:spcPct val="0"/>
        </a:spcAft>
        <a:defRPr sz="3200" b="1">
          <a:solidFill>
            <a:schemeClr val="tx1"/>
          </a:solidFill>
          <a:latin typeface="+mj-lt"/>
          <a:ea typeface="+mj-ea"/>
          <a:cs typeface="+mj-cs"/>
        </a:defRPr>
      </a:lvl1pPr>
      <a:lvl2pPr algn="l" rtl="0" eaLnBrk="1" fontAlgn="base" hangingPunct="1">
        <a:lnSpc>
          <a:spcPct val="90000"/>
        </a:lnSpc>
        <a:spcBef>
          <a:spcPct val="0"/>
        </a:spcBef>
        <a:spcAft>
          <a:spcPct val="0"/>
        </a:spcAft>
        <a:defRPr sz="3200" b="1">
          <a:solidFill>
            <a:schemeClr val="tx1"/>
          </a:solidFill>
          <a:latin typeface="Arial" charset="0"/>
        </a:defRPr>
      </a:lvl2pPr>
      <a:lvl3pPr algn="l" rtl="0" eaLnBrk="1" fontAlgn="base" hangingPunct="1">
        <a:lnSpc>
          <a:spcPct val="90000"/>
        </a:lnSpc>
        <a:spcBef>
          <a:spcPct val="0"/>
        </a:spcBef>
        <a:spcAft>
          <a:spcPct val="0"/>
        </a:spcAft>
        <a:defRPr sz="3200" b="1">
          <a:solidFill>
            <a:schemeClr val="tx1"/>
          </a:solidFill>
          <a:latin typeface="Arial" charset="0"/>
        </a:defRPr>
      </a:lvl3pPr>
      <a:lvl4pPr algn="l" rtl="0" eaLnBrk="1" fontAlgn="base" hangingPunct="1">
        <a:lnSpc>
          <a:spcPct val="90000"/>
        </a:lnSpc>
        <a:spcBef>
          <a:spcPct val="0"/>
        </a:spcBef>
        <a:spcAft>
          <a:spcPct val="0"/>
        </a:spcAft>
        <a:defRPr sz="3200" b="1">
          <a:solidFill>
            <a:schemeClr val="tx1"/>
          </a:solidFill>
          <a:latin typeface="Arial" charset="0"/>
        </a:defRPr>
      </a:lvl4pPr>
      <a:lvl5pPr algn="l" rtl="0" eaLnBrk="1" fontAlgn="base" hangingPunct="1">
        <a:lnSpc>
          <a:spcPct val="90000"/>
        </a:lnSpc>
        <a:spcBef>
          <a:spcPct val="0"/>
        </a:spcBef>
        <a:spcAft>
          <a:spcPct val="0"/>
        </a:spcAft>
        <a:defRPr sz="3200" b="1">
          <a:solidFill>
            <a:schemeClr val="tx1"/>
          </a:solidFill>
          <a:latin typeface="Arial" charset="0"/>
        </a:defRPr>
      </a:lvl5pPr>
      <a:lvl6pPr marL="457200" algn="l" rtl="0" eaLnBrk="1" fontAlgn="base" hangingPunct="1">
        <a:lnSpc>
          <a:spcPct val="90000"/>
        </a:lnSpc>
        <a:spcBef>
          <a:spcPct val="0"/>
        </a:spcBef>
        <a:spcAft>
          <a:spcPct val="0"/>
        </a:spcAft>
        <a:defRPr sz="3200" b="1">
          <a:solidFill>
            <a:schemeClr val="tx1"/>
          </a:solidFill>
          <a:latin typeface="Arial" charset="0"/>
        </a:defRPr>
      </a:lvl6pPr>
      <a:lvl7pPr marL="914400" algn="l" rtl="0" eaLnBrk="1" fontAlgn="base" hangingPunct="1">
        <a:lnSpc>
          <a:spcPct val="90000"/>
        </a:lnSpc>
        <a:spcBef>
          <a:spcPct val="0"/>
        </a:spcBef>
        <a:spcAft>
          <a:spcPct val="0"/>
        </a:spcAft>
        <a:defRPr sz="3200" b="1">
          <a:solidFill>
            <a:schemeClr val="tx1"/>
          </a:solidFill>
          <a:latin typeface="Arial" charset="0"/>
        </a:defRPr>
      </a:lvl7pPr>
      <a:lvl8pPr marL="1371600" algn="l" rtl="0" eaLnBrk="1" fontAlgn="base" hangingPunct="1">
        <a:lnSpc>
          <a:spcPct val="90000"/>
        </a:lnSpc>
        <a:spcBef>
          <a:spcPct val="0"/>
        </a:spcBef>
        <a:spcAft>
          <a:spcPct val="0"/>
        </a:spcAft>
        <a:defRPr sz="3200" b="1">
          <a:solidFill>
            <a:schemeClr val="tx1"/>
          </a:solidFill>
          <a:latin typeface="Arial" charset="0"/>
        </a:defRPr>
      </a:lvl8pPr>
      <a:lvl9pPr marL="1828800" algn="l" rtl="0" eaLnBrk="1" fontAlgn="base" hangingPunct="1">
        <a:lnSpc>
          <a:spcPct val="90000"/>
        </a:lnSpc>
        <a:spcBef>
          <a:spcPct val="0"/>
        </a:spcBef>
        <a:spcAft>
          <a:spcPct val="0"/>
        </a:spcAft>
        <a:defRPr sz="3200" b="1">
          <a:solidFill>
            <a:schemeClr val="tx1"/>
          </a:solidFill>
          <a:latin typeface="Arial" charset="0"/>
        </a:defRPr>
      </a:lvl9pPr>
    </p:titleStyle>
    <p:body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7" userDrawn="1">
          <p15:clr>
            <a:srgbClr val="F26B43"/>
          </p15:clr>
        </p15:guide>
        <p15:guide id="2" pos="5443" userDrawn="1">
          <p15:clr>
            <a:srgbClr val="F26B43"/>
          </p15:clr>
        </p15:guide>
        <p15:guide id="3" orient="horz" pos="4088" userDrawn="1">
          <p15:clr>
            <a:srgbClr val="F26B43"/>
          </p15:clr>
        </p15:guide>
        <p15:guide id="4" orient="horz" pos="420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75000"/>
              </a:schemeClr>
            </a:gs>
            <a:gs pos="100000">
              <a:schemeClr val="tx1"/>
            </a:gs>
          </a:gsLst>
          <a:lin ang="5400000" scaled="0"/>
          <a:tileRect/>
        </a:gra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295128" y="1042916"/>
            <a:ext cx="8328171" cy="524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sp>
        <p:nvSpPr>
          <p:cNvPr id="1026" name="Rectangle 2"/>
          <p:cNvSpPr>
            <a:spLocks noGrp="1" noChangeArrowheads="1"/>
          </p:cNvSpPr>
          <p:nvPr>
            <p:ph type="title"/>
          </p:nvPr>
        </p:nvSpPr>
        <p:spPr bwMode="auto">
          <a:xfrm>
            <a:off x="231629" y="57151"/>
            <a:ext cx="7650760"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dirty="0"/>
              <a:t>Click to edit Master title style</a:t>
            </a:r>
            <a:endParaRPr lang="en-GB" dirty="0"/>
          </a:p>
        </p:txBody>
      </p:sp>
      <p:sp>
        <p:nvSpPr>
          <p:cNvPr id="4" name="Slide Number Placeholder 3"/>
          <p:cNvSpPr>
            <a:spLocks noGrp="1"/>
          </p:cNvSpPr>
          <p:nvPr>
            <p:ph type="sldNum" sz="quarter" idx="4"/>
          </p:nvPr>
        </p:nvSpPr>
        <p:spPr>
          <a:xfrm>
            <a:off x="15875" y="6559549"/>
            <a:ext cx="593725" cy="296149"/>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defRPr>
            </a:lvl1pPr>
          </a:lstStyle>
          <a:p>
            <a:pPr defTabSz="914400" fontAlgn="base">
              <a:spcBef>
                <a:spcPct val="0"/>
              </a:spcBef>
              <a:spcAft>
                <a:spcPct val="0"/>
              </a:spcAft>
            </a:pPr>
            <a:fld id="{E5367F82-B186-4873-9C8D-53EBD785B0CC}" type="slidenum">
              <a:rPr lang="en-US" smtClean="0">
                <a:solidFill>
                  <a:srgbClr val="FFFFFF"/>
                </a:solidFill>
              </a:rPr>
              <a:pPr defTabSz="914400" fontAlgn="base">
                <a:spcBef>
                  <a:spcPct val="0"/>
                </a:spcBef>
                <a:spcAft>
                  <a:spcPct val="0"/>
                </a:spcAft>
              </a:pPr>
              <a:t>‹#›</a:t>
            </a:fld>
            <a:endParaRPr lang="en-US" dirty="0">
              <a:solidFill>
                <a:srgbClr val="FFFFFF"/>
              </a:solidFill>
            </a:endParaRPr>
          </a:p>
        </p:txBody>
      </p:sp>
    </p:spTree>
    <p:extLst>
      <p:ext uri="{BB962C8B-B14F-4D97-AF65-F5344CB8AC3E}">
        <p14:creationId xmlns:p14="http://schemas.microsoft.com/office/powerpoint/2010/main" val="32221868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Lst>
  <p:transition spd="slow">
    <p:wipe dir="r"/>
  </p:transition>
  <p:hf hdr="0" ftr="0" dt="0"/>
  <p:txStyles>
    <p:titleStyle>
      <a:lvl1pPr algn="l" rtl="0" eaLnBrk="1" fontAlgn="base" hangingPunct="1">
        <a:lnSpc>
          <a:spcPct val="90000"/>
        </a:lnSpc>
        <a:spcBef>
          <a:spcPct val="0"/>
        </a:spcBef>
        <a:spcAft>
          <a:spcPct val="0"/>
        </a:spcAft>
        <a:defRPr sz="2400" b="1" spc="-50" baseline="0">
          <a:solidFill>
            <a:schemeClr val="accent6"/>
          </a:solidFill>
          <a:latin typeface="+mj-lt"/>
          <a:ea typeface="+mj-ea"/>
          <a:cs typeface="+mj-cs"/>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171450" indent="-171450" algn="l" rtl="0" eaLnBrk="1" fontAlgn="base" hangingPunct="1">
        <a:lnSpc>
          <a:spcPct val="90000"/>
        </a:lnSpc>
        <a:spcBef>
          <a:spcPct val="0"/>
        </a:spcBef>
        <a:spcAft>
          <a:spcPts val="300"/>
        </a:spcAft>
        <a:buClr>
          <a:schemeClr val="accent6"/>
        </a:buClr>
        <a:buSzPct val="95000"/>
        <a:buFont typeface="Wingdings 2" pitchFamily="18" charset="2"/>
        <a:buChar char=""/>
        <a:tabLst/>
        <a:defRPr sz="1800">
          <a:solidFill>
            <a:schemeClr val="bg1"/>
          </a:solidFill>
          <a:latin typeface="+mn-lt"/>
          <a:ea typeface="+mn-ea"/>
          <a:cs typeface="+mn-cs"/>
        </a:defRPr>
      </a:lvl1pPr>
      <a:lvl2pPr marL="471488" indent="-185738" algn="l" rtl="0" eaLnBrk="1" fontAlgn="base" hangingPunct="1">
        <a:lnSpc>
          <a:spcPct val="90000"/>
        </a:lnSpc>
        <a:spcBef>
          <a:spcPct val="0"/>
        </a:spcBef>
        <a:spcAft>
          <a:spcPts val="300"/>
        </a:spcAft>
        <a:buClr>
          <a:schemeClr val="bg1"/>
        </a:buClr>
        <a:buFont typeface="Arial" pitchFamily="34" charset="0"/>
        <a:buChar char="‒"/>
        <a:defRPr sz="1600">
          <a:solidFill>
            <a:schemeClr val="bg1"/>
          </a:solidFill>
          <a:latin typeface="+mn-lt"/>
        </a:defRPr>
      </a:lvl2pPr>
      <a:lvl3pPr marL="600075" indent="-134938" algn="l" rtl="0" eaLnBrk="1" fontAlgn="base" hangingPunct="1">
        <a:lnSpc>
          <a:spcPct val="90000"/>
        </a:lnSpc>
        <a:spcBef>
          <a:spcPct val="0"/>
        </a:spcBef>
        <a:spcAft>
          <a:spcPts val="300"/>
        </a:spcAft>
        <a:buClr>
          <a:srgbClr val="FFFFCC"/>
        </a:buClr>
        <a:buChar char="•"/>
        <a:tabLst/>
        <a:defRPr sz="1400">
          <a:solidFill>
            <a:schemeClr val="bg1"/>
          </a:solidFill>
          <a:latin typeface="+mn-lt"/>
        </a:defRPr>
      </a:lvl3pPr>
      <a:lvl4pPr marL="914400" indent="-174625" algn="l" rtl="0" eaLnBrk="1" fontAlgn="base" hangingPunct="1">
        <a:lnSpc>
          <a:spcPct val="90000"/>
        </a:lnSpc>
        <a:spcBef>
          <a:spcPct val="0"/>
        </a:spcBef>
        <a:spcAft>
          <a:spcPts val="300"/>
        </a:spcAft>
        <a:buClr>
          <a:schemeClr val="bg1"/>
        </a:buClr>
        <a:buFont typeface="Arial" pitchFamily="34" charset="0"/>
        <a:buChar char="‒"/>
        <a:defRPr sz="1200">
          <a:solidFill>
            <a:schemeClr val="bg1"/>
          </a:solidFill>
          <a:latin typeface="+mn-lt"/>
        </a:defRPr>
      </a:lvl4pPr>
      <a:lvl5pPr marL="1143000" indent="-120650" algn="l" rtl="0" eaLnBrk="1" fontAlgn="base" hangingPunct="1">
        <a:lnSpc>
          <a:spcPct val="90000"/>
        </a:lnSpc>
        <a:spcBef>
          <a:spcPct val="0"/>
        </a:spcBef>
        <a:spcAft>
          <a:spcPts val="300"/>
        </a:spcAft>
        <a:buClr>
          <a:schemeClr val="accent6"/>
        </a:buClr>
        <a:buFont typeface="Arial" pitchFamily="34" charset="0"/>
        <a:buChar char="•"/>
        <a:defRPr sz="1200">
          <a:solidFill>
            <a:schemeClr val="bg1"/>
          </a:solidFill>
          <a:latin typeface="+mn-lt"/>
        </a:defRPr>
      </a:lvl5pPr>
      <a:lvl6pPr marL="1811338" indent="-217488" algn="l" rtl="0" eaLnBrk="1" fontAlgn="base" hangingPunct="1">
        <a:spcBef>
          <a:spcPct val="0"/>
        </a:spcBef>
        <a:spcAft>
          <a:spcPct val="20000"/>
        </a:spcAft>
        <a:buChar char="»"/>
        <a:defRPr sz="1600">
          <a:solidFill>
            <a:schemeClr val="tx1"/>
          </a:solidFill>
          <a:latin typeface="+mn-lt"/>
        </a:defRPr>
      </a:lvl6pPr>
      <a:lvl7pPr marL="2268538" indent="-217488" algn="l" rtl="0" eaLnBrk="1" fontAlgn="base" hangingPunct="1">
        <a:spcBef>
          <a:spcPct val="0"/>
        </a:spcBef>
        <a:spcAft>
          <a:spcPct val="20000"/>
        </a:spcAft>
        <a:buChar char="»"/>
        <a:defRPr sz="1600">
          <a:solidFill>
            <a:schemeClr val="tx1"/>
          </a:solidFill>
          <a:latin typeface="+mn-lt"/>
        </a:defRPr>
      </a:lvl7pPr>
      <a:lvl8pPr marL="2725738" indent="-217488" algn="l" rtl="0" eaLnBrk="1" fontAlgn="base" hangingPunct="1">
        <a:spcBef>
          <a:spcPct val="0"/>
        </a:spcBef>
        <a:spcAft>
          <a:spcPct val="20000"/>
        </a:spcAft>
        <a:buChar char="»"/>
        <a:defRPr sz="1600">
          <a:solidFill>
            <a:schemeClr val="tx1"/>
          </a:solidFill>
          <a:latin typeface="+mn-lt"/>
        </a:defRPr>
      </a:lvl8pPr>
      <a:lvl9pPr marL="3182938" indent="-217488" algn="l" rtl="0" eaLnBrk="1" fontAlgn="base" hangingPunct="1">
        <a:spcBef>
          <a:spcPct val="0"/>
        </a:spcBef>
        <a:spcAft>
          <a:spcPct val="2000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accent1">
                <a:lumMod val="75000"/>
              </a:schemeClr>
            </a:gs>
            <a:gs pos="100000">
              <a:schemeClr val="tx1"/>
            </a:gs>
          </a:gsLst>
          <a:lin ang="5400000" scaled="0"/>
          <a:tileRect/>
        </a:gradFill>
        <a:effectLst/>
      </p:bgPr>
    </p:bg>
    <p:spTree>
      <p:nvGrpSpPr>
        <p:cNvPr id="1" name=""/>
        <p:cNvGrpSpPr/>
        <p:nvPr/>
      </p:nvGrpSpPr>
      <p:grpSpPr>
        <a:xfrm>
          <a:off x="0" y="0"/>
          <a:ext cx="0" cy="0"/>
          <a:chOff x="0" y="0"/>
          <a:chExt cx="0" cy="0"/>
        </a:xfrm>
      </p:grpSpPr>
      <p:sp>
        <p:nvSpPr>
          <p:cNvPr id="9" name="Rectangle 8"/>
          <p:cNvSpPr/>
          <p:nvPr userDrawn="1"/>
        </p:nvSpPr>
        <p:spPr bwMode="ltGray">
          <a:xfrm>
            <a:off x="0" y="0"/>
            <a:ext cx="9144000" cy="768350"/>
          </a:xfrm>
          <a:prstGeom prst="rect">
            <a:avLst/>
          </a:prstGeom>
          <a:solidFill>
            <a:schemeClr val="accent1">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defTabSz="914400" fontAlgn="base">
              <a:spcBef>
                <a:spcPct val="0"/>
              </a:spcBef>
              <a:spcAft>
                <a:spcPct val="0"/>
              </a:spcAft>
            </a:pPr>
            <a:endParaRPr lang="en-US" dirty="0">
              <a:solidFill>
                <a:srgbClr val="223B75">
                  <a:lumMod val="50000"/>
                </a:srgbClr>
              </a:solidFill>
            </a:endParaRPr>
          </a:p>
        </p:txBody>
      </p:sp>
      <p:sp>
        <p:nvSpPr>
          <p:cNvPr id="1027" name="Rectangle 3"/>
          <p:cNvSpPr>
            <a:spLocks noGrp="1" noChangeArrowheads="1"/>
          </p:cNvSpPr>
          <p:nvPr>
            <p:ph type="body" idx="1"/>
          </p:nvPr>
        </p:nvSpPr>
        <p:spPr bwMode="auto">
          <a:xfrm>
            <a:off x="231629" y="1042916"/>
            <a:ext cx="8707655" cy="5243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a:t>
            </a:r>
            <a:endParaRPr lang="en-GB" dirty="0"/>
          </a:p>
        </p:txBody>
      </p:sp>
      <p:sp>
        <p:nvSpPr>
          <p:cNvPr id="1026" name="Rectangle 2"/>
          <p:cNvSpPr>
            <a:spLocks noGrp="1" noChangeArrowheads="1"/>
          </p:cNvSpPr>
          <p:nvPr>
            <p:ph type="title"/>
          </p:nvPr>
        </p:nvSpPr>
        <p:spPr bwMode="white">
          <a:xfrm>
            <a:off x="231628" y="57151"/>
            <a:ext cx="8680359"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en-US" dirty="0"/>
              <a:t>Click to edit Master title style</a:t>
            </a:r>
            <a:endParaRPr lang="en-GB" dirty="0"/>
          </a:p>
        </p:txBody>
      </p:sp>
      <p:sp>
        <p:nvSpPr>
          <p:cNvPr id="4" name="Slide Number Placeholder 3"/>
          <p:cNvSpPr>
            <a:spLocks noGrp="1"/>
          </p:cNvSpPr>
          <p:nvPr>
            <p:ph type="sldNum" sz="quarter" idx="4"/>
          </p:nvPr>
        </p:nvSpPr>
        <p:spPr>
          <a:xfrm>
            <a:off x="15875" y="6559549"/>
            <a:ext cx="593725" cy="296149"/>
          </a:xfrm>
          <a:prstGeom prst="rect">
            <a:avLst/>
          </a:prstGeom>
        </p:spPr>
        <p:txBody>
          <a:bodyPr vert="horz" lIns="91440" tIns="45720" rIns="91440" bIns="45720" rtlCol="0" anchor="ctr"/>
          <a:lstStyle>
            <a:lvl1pPr algn="l">
              <a:defRPr sz="1000">
                <a:solidFill>
                  <a:schemeClr val="bg1"/>
                </a:solidFill>
                <a:latin typeface="Calibri" panose="020F0502020204030204" pitchFamily="34" charset="0"/>
              </a:defRPr>
            </a:lvl1pPr>
          </a:lstStyle>
          <a:p>
            <a:pPr defTabSz="914400" fontAlgn="base">
              <a:spcBef>
                <a:spcPct val="0"/>
              </a:spcBef>
              <a:spcAft>
                <a:spcPct val="0"/>
              </a:spcAft>
            </a:pPr>
            <a:fld id="{E5367F82-B186-4873-9C8D-53EBD785B0CC}" type="slidenum">
              <a:rPr lang="en-US" smtClean="0">
                <a:solidFill>
                  <a:srgbClr val="FFFFFF"/>
                </a:solidFill>
              </a:rPr>
              <a:pPr defTabSz="914400" fontAlgn="base">
                <a:spcBef>
                  <a:spcPct val="0"/>
                </a:spcBef>
                <a:spcAft>
                  <a:spcPct val="0"/>
                </a:spcAft>
              </a:pPr>
              <a:t>‹#›</a:t>
            </a:fld>
            <a:endParaRPr lang="en-US" dirty="0">
              <a:solidFill>
                <a:srgbClr val="FFFFFF"/>
              </a:solidFill>
            </a:endParaRPr>
          </a:p>
        </p:txBody>
      </p:sp>
    </p:spTree>
    <p:extLst>
      <p:ext uri="{BB962C8B-B14F-4D97-AF65-F5344CB8AC3E}">
        <p14:creationId xmlns:p14="http://schemas.microsoft.com/office/powerpoint/2010/main" val="4274136341"/>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Lst>
  <p:transition spd="slow">
    <p:wipe dir="r"/>
  </p:transition>
  <p:hf hdr="0" ftr="0" dt="0"/>
  <p:txStyles>
    <p:titleStyle>
      <a:lvl1pPr algn="l" rtl="0" eaLnBrk="1" fontAlgn="base" hangingPunct="1">
        <a:lnSpc>
          <a:spcPct val="90000"/>
        </a:lnSpc>
        <a:spcBef>
          <a:spcPct val="0"/>
        </a:spcBef>
        <a:spcAft>
          <a:spcPct val="0"/>
        </a:spcAft>
        <a:defRPr sz="2400" b="1" spc="-50" baseline="0">
          <a:solidFill>
            <a:schemeClr val="accent6"/>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400" b="1">
          <a:solidFill>
            <a:schemeClr val="tx2"/>
          </a:solidFill>
          <a:latin typeface="Arial" charset="0"/>
        </a:defRPr>
      </a:lvl2pPr>
      <a:lvl3pPr algn="l" rtl="0" eaLnBrk="1" fontAlgn="base" hangingPunct="1">
        <a:spcBef>
          <a:spcPct val="0"/>
        </a:spcBef>
        <a:spcAft>
          <a:spcPct val="0"/>
        </a:spcAft>
        <a:defRPr sz="2400" b="1">
          <a:solidFill>
            <a:schemeClr val="tx2"/>
          </a:solidFill>
          <a:latin typeface="Arial" charset="0"/>
        </a:defRPr>
      </a:lvl3pPr>
      <a:lvl4pPr algn="l" rtl="0" eaLnBrk="1" fontAlgn="base" hangingPunct="1">
        <a:spcBef>
          <a:spcPct val="0"/>
        </a:spcBef>
        <a:spcAft>
          <a:spcPct val="0"/>
        </a:spcAft>
        <a:defRPr sz="2400" b="1">
          <a:solidFill>
            <a:schemeClr val="tx2"/>
          </a:solidFill>
          <a:latin typeface="Arial" charset="0"/>
        </a:defRPr>
      </a:lvl4pPr>
      <a:lvl5pPr algn="l" rtl="0" eaLnBrk="1" fontAlgn="base" hangingPunct="1">
        <a:spcBef>
          <a:spcPct val="0"/>
        </a:spcBef>
        <a:spcAft>
          <a:spcPct val="0"/>
        </a:spcAft>
        <a:defRPr sz="2400" b="1">
          <a:solidFill>
            <a:schemeClr val="tx2"/>
          </a:solidFill>
          <a:latin typeface="Arial" charset="0"/>
        </a:defRPr>
      </a:lvl5pPr>
      <a:lvl6pPr marL="457200" algn="l" rtl="0" eaLnBrk="1" fontAlgn="base" hangingPunct="1">
        <a:spcBef>
          <a:spcPct val="0"/>
        </a:spcBef>
        <a:spcAft>
          <a:spcPct val="0"/>
        </a:spcAft>
        <a:defRPr sz="2400" b="1">
          <a:solidFill>
            <a:schemeClr val="tx2"/>
          </a:solidFill>
          <a:latin typeface="Arial" charset="0"/>
        </a:defRPr>
      </a:lvl6pPr>
      <a:lvl7pPr marL="914400" algn="l" rtl="0" eaLnBrk="1" fontAlgn="base" hangingPunct="1">
        <a:spcBef>
          <a:spcPct val="0"/>
        </a:spcBef>
        <a:spcAft>
          <a:spcPct val="0"/>
        </a:spcAft>
        <a:defRPr sz="2400" b="1">
          <a:solidFill>
            <a:schemeClr val="tx2"/>
          </a:solidFill>
          <a:latin typeface="Arial" charset="0"/>
        </a:defRPr>
      </a:lvl7pPr>
      <a:lvl8pPr marL="1371600" algn="l" rtl="0" eaLnBrk="1" fontAlgn="base" hangingPunct="1">
        <a:spcBef>
          <a:spcPct val="0"/>
        </a:spcBef>
        <a:spcAft>
          <a:spcPct val="0"/>
        </a:spcAft>
        <a:defRPr sz="2400" b="1">
          <a:solidFill>
            <a:schemeClr val="tx2"/>
          </a:solidFill>
          <a:latin typeface="Arial" charset="0"/>
        </a:defRPr>
      </a:lvl8pPr>
      <a:lvl9pPr marL="1828800" algn="l" rtl="0" eaLnBrk="1" fontAlgn="base" hangingPunct="1">
        <a:spcBef>
          <a:spcPct val="0"/>
        </a:spcBef>
        <a:spcAft>
          <a:spcPct val="0"/>
        </a:spcAft>
        <a:defRPr sz="2400" b="1">
          <a:solidFill>
            <a:schemeClr val="tx2"/>
          </a:solidFill>
          <a:latin typeface="Arial" charset="0"/>
        </a:defRPr>
      </a:lvl9pPr>
    </p:titleStyle>
    <p:bodyStyle>
      <a:lvl1pPr marL="171450" indent="-171450" algn="l" rtl="0" eaLnBrk="1" fontAlgn="base" hangingPunct="1">
        <a:lnSpc>
          <a:spcPct val="90000"/>
        </a:lnSpc>
        <a:spcBef>
          <a:spcPct val="0"/>
        </a:spcBef>
        <a:spcAft>
          <a:spcPts val="300"/>
        </a:spcAft>
        <a:buClr>
          <a:schemeClr val="accent6"/>
        </a:buClr>
        <a:buSzPct val="95000"/>
        <a:buFont typeface="Wingdings 2" pitchFamily="18" charset="2"/>
        <a:buChar char=""/>
        <a:tabLst/>
        <a:defRPr sz="2400">
          <a:solidFill>
            <a:schemeClr val="bg1"/>
          </a:solidFill>
          <a:latin typeface="Arial" panose="020B0604020202020204" pitchFamily="34" charset="0"/>
          <a:ea typeface="+mn-ea"/>
          <a:cs typeface="Arial" panose="020B0604020202020204" pitchFamily="34" charset="0"/>
        </a:defRPr>
      </a:lvl1pPr>
      <a:lvl2pPr marL="471488" indent="-185738" algn="l" rtl="0" eaLnBrk="1" fontAlgn="base" hangingPunct="1">
        <a:lnSpc>
          <a:spcPct val="90000"/>
        </a:lnSpc>
        <a:spcBef>
          <a:spcPct val="0"/>
        </a:spcBef>
        <a:spcAft>
          <a:spcPts val="300"/>
        </a:spcAft>
        <a:buClr>
          <a:schemeClr val="bg1"/>
        </a:buClr>
        <a:buFont typeface="Arial" pitchFamily="34" charset="0"/>
        <a:buChar char="‒"/>
        <a:defRPr sz="2400">
          <a:solidFill>
            <a:schemeClr val="bg1"/>
          </a:solidFill>
          <a:latin typeface="Arial" panose="020B0604020202020204" pitchFamily="34" charset="0"/>
          <a:cs typeface="Arial" panose="020B0604020202020204" pitchFamily="34" charset="0"/>
        </a:defRPr>
      </a:lvl2pPr>
      <a:lvl3pPr marL="600075" indent="-134938" algn="l" rtl="0" eaLnBrk="1" fontAlgn="base" hangingPunct="1">
        <a:lnSpc>
          <a:spcPct val="90000"/>
        </a:lnSpc>
        <a:spcBef>
          <a:spcPct val="0"/>
        </a:spcBef>
        <a:spcAft>
          <a:spcPts val="300"/>
        </a:spcAft>
        <a:buClr>
          <a:schemeClr val="accent6"/>
        </a:buClr>
        <a:buChar char="•"/>
        <a:tabLst/>
        <a:defRPr sz="2400">
          <a:solidFill>
            <a:schemeClr val="bg1"/>
          </a:solidFill>
          <a:latin typeface="Arial" panose="020B0604020202020204" pitchFamily="34" charset="0"/>
          <a:cs typeface="Arial" panose="020B0604020202020204" pitchFamily="34" charset="0"/>
        </a:defRPr>
      </a:lvl3pPr>
      <a:lvl4pPr marL="914400" indent="-174625" algn="l" rtl="0" eaLnBrk="1" fontAlgn="base" hangingPunct="1">
        <a:lnSpc>
          <a:spcPct val="90000"/>
        </a:lnSpc>
        <a:spcBef>
          <a:spcPct val="0"/>
        </a:spcBef>
        <a:spcAft>
          <a:spcPts val="300"/>
        </a:spcAft>
        <a:buClr>
          <a:schemeClr val="bg1"/>
        </a:buClr>
        <a:buFont typeface="Arial" pitchFamily="34" charset="0"/>
        <a:buChar char="‒"/>
        <a:defRPr sz="2400">
          <a:solidFill>
            <a:schemeClr val="bg1"/>
          </a:solidFill>
          <a:latin typeface="Arial" panose="020B0604020202020204" pitchFamily="34" charset="0"/>
          <a:cs typeface="Arial" panose="020B0604020202020204" pitchFamily="34" charset="0"/>
        </a:defRPr>
      </a:lvl4pPr>
      <a:lvl5pPr marL="1143000" indent="-120650" algn="l" rtl="0" eaLnBrk="1" fontAlgn="base" hangingPunct="1">
        <a:lnSpc>
          <a:spcPct val="90000"/>
        </a:lnSpc>
        <a:spcBef>
          <a:spcPct val="0"/>
        </a:spcBef>
        <a:spcAft>
          <a:spcPts val="300"/>
        </a:spcAft>
        <a:buClr>
          <a:schemeClr val="accent6"/>
        </a:buClr>
        <a:buFont typeface="Arial" pitchFamily="34" charset="0"/>
        <a:buChar char="•"/>
        <a:defRPr sz="2400">
          <a:solidFill>
            <a:schemeClr val="bg1"/>
          </a:solidFill>
          <a:latin typeface="Arial" panose="020B0604020202020204" pitchFamily="34" charset="0"/>
          <a:cs typeface="Arial" panose="020B0604020202020204" pitchFamily="34" charset="0"/>
        </a:defRPr>
      </a:lvl5pPr>
      <a:lvl6pPr marL="1811338" indent="-217488" algn="l" rtl="0" eaLnBrk="1" fontAlgn="base" hangingPunct="1">
        <a:spcBef>
          <a:spcPct val="0"/>
        </a:spcBef>
        <a:spcAft>
          <a:spcPct val="20000"/>
        </a:spcAft>
        <a:buChar char="»"/>
        <a:defRPr sz="1600">
          <a:solidFill>
            <a:schemeClr val="tx1"/>
          </a:solidFill>
          <a:latin typeface="+mn-lt"/>
        </a:defRPr>
      </a:lvl6pPr>
      <a:lvl7pPr marL="2268538" indent="-217488" algn="l" rtl="0" eaLnBrk="1" fontAlgn="base" hangingPunct="1">
        <a:spcBef>
          <a:spcPct val="0"/>
        </a:spcBef>
        <a:spcAft>
          <a:spcPct val="20000"/>
        </a:spcAft>
        <a:buChar char="»"/>
        <a:defRPr sz="1600">
          <a:solidFill>
            <a:schemeClr val="tx1"/>
          </a:solidFill>
          <a:latin typeface="+mn-lt"/>
        </a:defRPr>
      </a:lvl7pPr>
      <a:lvl8pPr marL="2725738" indent="-217488" algn="l" rtl="0" eaLnBrk="1" fontAlgn="base" hangingPunct="1">
        <a:spcBef>
          <a:spcPct val="0"/>
        </a:spcBef>
        <a:spcAft>
          <a:spcPct val="20000"/>
        </a:spcAft>
        <a:buChar char="»"/>
        <a:defRPr sz="1600">
          <a:solidFill>
            <a:schemeClr val="tx1"/>
          </a:solidFill>
          <a:latin typeface="+mn-lt"/>
        </a:defRPr>
      </a:lvl8pPr>
      <a:lvl9pPr marL="3182938" indent="-217488" algn="l" rtl="0" eaLnBrk="1" fontAlgn="base" hangingPunct="1">
        <a:spcBef>
          <a:spcPct val="0"/>
        </a:spcBef>
        <a:spcAft>
          <a:spcPct val="2000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slide" Target="slide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42.tmp"/><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0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7.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8.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1.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4.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1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59.xml"/><Relationship Id="rId18" Type="http://schemas.openxmlformats.org/officeDocument/2006/relationships/slide" Target="slide38.xml"/><Relationship Id="rId26" Type="http://schemas.openxmlformats.org/officeDocument/2006/relationships/slide" Target="slide46.xml"/><Relationship Id="rId39" Type="http://schemas.openxmlformats.org/officeDocument/2006/relationships/slide" Target="slide89.xml"/><Relationship Id="rId3" Type="http://schemas.openxmlformats.org/officeDocument/2006/relationships/slide" Target="slide4.xml"/><Relationship Id="rId21" Type="http://schemas.openxmlformats.org/officeDocument/2006/relationships/slide" Target="slide54.xml"/><Relationship Id="rId34" Type="http://schemas.openxmlformats.org/officeDocument/2006/relationships/slide" Target="slide96.xml"/><Relationship Id="rId42" Type="http://schemas.openxmlformats.org/officeDocument/2006/relationships/slide" Target="slide100.xml"/><Relationship Id="rId7" Type="http://schemas.openxmlformats.org/officeDocument/2006/relationships/slide" Target="slide27.xml"/><Relationship Id="rId12" Type="http://schemas.openxmlformats.org/officeDocument/2006/relationships/slide" Target="slide30.xml"/><Relationship Id="rId17" Type="http://schemas.openxmlformats.org/officeDocument/2006/relationships/slide" Target="slide52.xml"/><Relationship Id="rId25" Type="http://schemas.openxmlformats.org/officeDocument/2006/relationships/slide" Target="slide56.xml"/><Relationship Id="rId33" Type="http://schemas.openxmlformats.org/officeDocument/2006/relationships/slide" Target="slide81.xml"/><Relationship Id="rId38" Type="http://schemas.openxmlformats.org/officeDocument/2006/relationships/slide" Target="slide98.xml"/><Relationship Id="rId2" Type="http://schemas.openxmlformats.org/officeDocument/2006/relationships/notesSlide" Target="../notesSlides/notesSlide2.xml"/><Relationship Id="rId16" Type="http://schemas.openxmlformats.org/officeDocument/2006/relationships/slide" Target="slide35.xml"/><Relationship Id="rId20" Type="http://schemas.openxmlformats.org/officeDocument/2006/relationships/slide" Target="slide41.xml"/><Relationship Id="rId29" Type="http://schemas.openxmlformats.org/officeDocument/2006/relationships/slide" Target="slide63.xml"/><Relationship Id="rId41" Type="http://schemas.openxmlformats.org/officeDocument/2006/relationships/slide" Target="slide91.xml"/><Relationship Id="rId1" Type="http://schemas.openxmlformats.org/officeDocument/2006/relationships/slideLayout" Target="../slideLayouts/slideLayout2.xml"/><Relationship Id="rId6" Type="http://schemas.openxmlformats.org/officeDocument/2006/relationships/slide" Target="slide6.xml"/><Relationship Id="rId11" Type="http://schemas.openxmlformats.org/officeDocument/2006/relationships/image" Target="../media/image4.png"/><Relationship Id="rId24" Type="http://schemas.openxmlformats.org/officeDocument/2006/relationships/slide" Target="slide43.xml"/><Relationship Id="rId32" Type="http://schemas.openxmlformats.org/officeDocument/2006/relationships/slide" Target="slide80.xml"/><Relationship Id="rId37" Type="http://schemas.openxmlformats.org/officeDocument/2006/relationships/slide" Target="slide87.xml"/><Relationship Id="rId40" Type="http://schemas.openxmlformats.org/officeDocument/2006/relationships/slide" Target="slide99.xml"/><Relationship Id="rId5" Type="http://schemas.openxmlformats.org/officeDocument/2006/relationships/slide" Target="slide8.xml"/><Relationship Id="rId15" Type="http://schemas.openxmlformats.org/officeDocument/2006/relationships/slide" Target="slide48.xml"/><Relationship Id="rId23" Type="http://schemas.openxmlformats.org/officeDocument/2006/relationships/slide" Target="slide55.xml"/><Relationship Id="rId28" Type="http://schemas.openxmlformats.org/officeDocument/2006/relationships/slide" Target="slide75.xml"/><Relationship Id="rId36" Type="http://schemas.openxmlformats.org/officeDocument/2006/relationships/slide" Target="slide97.xml"/><Relationship Id="rId10" Type="http://schemas.openxmlformats.org/officeDocument/2006/relationships/slide" Target="slide3.xml"/><Relationship Id="rId19" Type="http://schemas.openxmlformats.org/officeDocument/2006/relationships/slide" Target="slide53.xml"/><Relationship Id="rId31" Type="http://schemas.openxmlformats.org/officeDocument/2006/relationships/slide" Target="slide74.xml"/><Relationship Id="rId4" Type="http://schemas.openxmlformats.org/officeDocument/2006/relationships/slide" Target="slide5.xml"/><Relationship Id="rId9" Type="http://schemas.openxmlformats.org/officeDocument/2006/relationships/slide" Target="slide28.xml"/><Relationship Id="rId14" Type="http://schemas.openxmlformats.org/officeDocument/2006/relationships/slide" Target="slide31.xml"/><Relationship Id="rId22" Type="http://schemas.openxmlformats.org/officeDocument/2006/relationships/slide" Target="slide42.xml"/><Relationship Id="rId27" Type="http://schemas.openxmlformats.org/officeDocument/2006/relationships/slide" Target="slide60.xml"/><Relationship Id="rId30" Type="http://schemas.openxmlformats.org/officeDocument/2006/relationships/slide" Target="slide78.xml"/><Relationship Id="rId35" Type="http://schemas.openxmlformats.org/officeDocument/2006/relationships/slide" Target="slide83.xml"/><Relationship Id="rId43" Type="http://schemas.openxmlformats.org/officeDocument/2006/relationships/slide" Target="slide94.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2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03.xml"/><Relationship Id="rId18" Type="http://schemas.openxmlformats.org/officeDocument/2006/relationships/slide" Target="slide95.xml"/><Relationship Id="rId3" Type="http://schemas.openxmlformats.org/officeDocument/2006/relationships/slide" Target="slide80.xml"/><Relationship Id="rId21" Type="http://schemas.openxmlformats.org/officeDocument/2006/relationships/slide" Target="slide115.xml"/><Relationship Id="rId7" Type="http://schemas.openxmlformats.org/officeDocument/2006/relationships/image" Target="../media/image4.png"/><Relationship Id="rId12" Type="http://schemas.openxmlformats.org/officeDocument/2006/relationships/slide" Target="slide85.xml"/><Relationship Id="rId17" Type="http://schemas.openxmlformats.org/officeDocument/2006/relationships/slide" Target="slide105.xml"/><Relationship Id="rId2" Type="http://schemas.openxmlformats.org/officeDocument/2006/relationships/notesSlide" Target="../notesSlides/notesSlide3.xml"/><Relationship Id="rId16" Type="http://schemas.openxmlformats.org/officeDocument/2006/relationships/slide" Target="slide93.xml"/><Relationship Id="rId20" Type="http://schemas.openxmlformats.org/officeDocument/2006/relationships/slide" Target="slide98.xml"/><Relationship Id="rId1" Type="http://schemas.openxmlformats.org/officeDocument/2006/relationships/slideLayout" Target="../slideLayouts/slideLayout2.xml"/><Relationship Id="rId6" Type="http://schemas.openxmlformats.org/officeDocument/2006/relationships/slide" Target="slide3.xml"/><Relationship Id="rId11" Type="http://schemas.openxmlformats.org/officeDocument/2006/relationships/slide" Target="slide102.xml"/><Relationship Id="rId5" Type="http://schemas.openxmlformats.org/officeDocument/2006/relationships/slide" Target="slide82.xml"/><Relationship Id="rId15" Type="http://schemas.openxmlformats.org/officeDocument/2006/relationships/slide" Target="slide104.xml"/><Relationship Id="rId10" Type="http://schemas.openxmlformats.org/officeDocument/2006/relationships/slide" Target="slide84.xml"/><Relationship Id="rId19" Type="http://schemas.openxmlformats.org/officeDocument/2006/relationships/slide" Target="slide106.xml"/><Relationship Id="rId4" Type="http://schemas.openxmlformats.org/officeDocument/2006/relationships/slide" Target="slide81.xml"/><Relationship Id="rId9" Type="http://schemas.openxmlformats.org/officeDocument/2006/relationships/slide" Target="slide83.xml"/><Relationship Id="rId14" Type="http://schemas.openxmlformats.org/officeDocument/2006/relationships/slide" Target="slide90.xml"/></Relationships>
</file>

<file path=ppt/slides/_rels/slide30.xml.rels><?xml version="1.0" encoding="UTF-8" standalone="yes"?>
<Relationships xmlns="http://schemas.openxmlformats.org/package/2006/relationships"><Relationship Id="rId8" Type="http://schemas.openxmlformats.org/officeDocument/2006/relationships/slide" Target="slide43.xml"/><Relationship Id="rId13" Type="http://schemas.openxmlformats.org/officeDocument/2006/relationships/slide" Target="slide54.xml"/><Relationship Id="rId3" Type="http://schemas.openxmlformats.org/officeDocument/2006/relationships/slide" Target="slide31.xml"/><Relationship Id="rId7" Type="http://schemas.openxmlformats.org/officeDocument/2006/relationships/slide" Target="slide42.xml"/><Relationship Id="rId12" Type="http://schemas.openxmlformats.org/officeDocument/2006/relationships/slide" Target="slide53.xml"/><Relationship Id="rId17" Type="http://schemas.openxmlformats.org/officeDocument/2006/relationships/slide" Target="slide2.xml"/><Relationship Id="rId2" Type="http://schemas.openxmlformats.org/officeDocument/2006/relationships/notesSlide" Target="../notesSlides/notesSlide30.xml"/><Relationship Id="rId16" Type="http://schemas.openxmlformats.org/officeDocument/2006/relationships/slide" Target="slide7.xml"/><Relationship Id="rId1" Type="http://schemas.openxmlformats.org/officeDocument/2006/relationships/slideLayout" Target="../slideLayouts/slideLayout1.xml"/><Relationship Id="rId6" Type="http://schemas.openxmlformats.org/officeDocument/2006/relationships/slide" Target="slide41.xml"/><Relationship Id="rId11" Type="http://schemas.openxmlformats.org/officeDocument/2006/relationships/slide" Target="slide52.xml"/><Relationship Id="rId5" Type="http://schemas.openxmlformats.org/officeDocument/2006/relationships/slide" Target="slide38.xml"/><Relationship Id="rId15" Type="http://schemas.openxmlformats.org/officeDocument/2006/relationships/slide" Target="slide56.xml"/><Relationship Id="rId10" Type="http://schemas.openxmlformats.org/officeDocument/2006/relationships/slide" Target="slide48.xml"/><Relationship Id="rId4" Type="http://schemas.openxmlformats.org/officeDocument/2006/relationships/slide" Target="slide35.xml"/><Relationship Id="rId9" Type="http://schemas.openxmlformats.org/officeDocument/2006/relationships/slide" Target="slide46.xml"/><Relationship Id="rId14" Type="http://schemas.openxmlformats.org/officeDocument/2006/relationships/slide" Target="slide55.xml"/></Relationships>
</file>

<file path=ppt/slides/_rels/slide3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slide" Target="slide2.xml"/><Relationship Id="rId5" Type="http://schemas.openxmlformats.org/officeDocument/2006/relationships/image" Target="../media/image8.png"/><Relationship Id="rId4" Type="http://schemas.openxmlformats.org/officeDocument/2006/relationships/image" Target="../media/image10.png"/></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slide" Target="slide2.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5.wmf"/><Relationship Id="rId5" Type="http://schemas.openxmlformats.org/officeDocument/2006/relationships/chart" Target="../charts/chart2.xml"/><Relationship Id="rId4" Type="http://schemas.openxmlformats.org/officeDocument/2006/relationships/image" Target="../media/image14.wmf"/></Relationships>
</file>

<file path=ppt/slides/_rels/slide3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5.xml"/><Relationship Id="rId7" Type="http://schemas.openxmlformats.org/officeDocument/2006/relationships/slide" Target="slide27.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6.xml"/><Relationship Id="rId9" Type="http://schemas.openxmlformats.org/officeDocument/2006/relationships/slide" Target="slide2.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chart" Target="../charts/chart3.xml"/><Relationship Id="rId7" Type="http://schemas.openxmlformats.org/officeDocument/2006/relationships/chart" Target="../charts/chart5.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17.wmf"/><Relationship Id="rId5" Type="http://schemas.openxmlformats.org/officeDocument/2006/relationships/chart" Target="../charts/chart4.xml"/><Relationship Id="rId4" Type="http://schemas.openxmlformats.org/officeDocument/2006/relationships/image" Target="../media/image16.wmf"/><Relationship Id="rId9" Type="http://schemas.openxmlformats.org/officeDocument/2006/relationships/slide" Target="slide2.xml"/></Relationships>
</file>

<file path=ppt/slides/_rels/slide42.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slide" Target="slide2.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chart" Target="../charts/chart7.xml"/><Relationship Id="rId4" Type="http://schemas.openxmlformats.org/officeDocument/2006/relationships/image" Target="../media/image19.wmf"/></Relationships>
</file>

<file path=ppt/slides/_rels/slide43.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slide" Target="slide2.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22.wmf"/><Relationship Id="rId5" Type="http://schemas.openxmlformats.org/officeDocument/2006/relationships/chart" Target="../charts/chart9.xml"/><Relationship Id="rId4" Type="http://schemas.openxmlformats.org/officeDocument/2006/relationships/image" Target="../media/image21.wmf"/></Relationships>
</file>

<file path=ppt/slides/_rels/slide4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chart" Target="../charts/chart10.xml"/><Relationship Id="rId7" Type="http://schemas.openxmlformats.org/officeDocument/2006/relationships/slide" Target="slide2.xml"/><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24.wmf"/><Relationship Id="rId5" Type="http://schemas.openxmlformats.org/officeDocument/2006/relationships/chart" Target="../charts/chart11.xml"/><Relationship Id="rId4" Type="http://schemas.openxmlformats.org/officeDocument/2006/relationships/image" Target="../media/image23.wmf"/></Relationships>
</file>

<file path=ppt/slides/_rels/slide4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5.tmp"/><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49.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tmp"/><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5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slide" Target="slide68.xml"/><Relationship Id="rId13" Type="http://schemas.openxmlformats.org/officeDocument/2006/relationships/slide" Target="slide74.xml"/><Relationship Id="rId3" Type="http://schemas.openxmlformats.org/officeDocument/2006/relationships/slide" Target="slide60.xml"/><Relationship Id="rId7" Type="http://schemas.openxmlformats.org/officeDocument/2006/relationships/slide" Target="slide66.xml"/><Relationship Id="rId12" Type="http://schemas.openxmlformats.org/officeDocument/2006/relationships/slide" Target="slide73.xml"/><Relationship Id="rId17" Type="http://schemas.openxmlformats.org/officeDocument/2006/relationships/slide" Target="slide2.xml"/><Relationship Id="rId2" Type="http://schemas.openxmlformats.org/officeDocument/2006/relationships/notesSlide" Target="../notesSlides/notesSlide59.xml"/><Relationship Id="rId16" Type="http://schemas.openxmlformats.org/officeDocument/2006/relationships/slide" Target="slide78.xml"/><Relationship Id="rId1" Type="http://schemas.openxmlformats.org/officeDocument/2006/relationships/slideLayout" Target="../slideLayouts/slideLayout1.xml"/><Relationship Id="rId6" Type="http://schemas.openxmlformats.org/officeDocument/2006/relationships/slide" Target="slide64.xml"/><Relationship Id="rId11" Type="http://schemas.openxmlformats.org/officeDocument/2006/relationships/slide" Target="slide72.xml"/><Relationship Id="rId5" Type="http://schemas.openxmlformats.org/officeDocument/2006/relationships/slide" Target="slide63.xml"/><Relationship Id="rId15" Type="http://schemas.openxmlformats.org/officeDocument/2006/relationships/slide" Target="slide77.xml"/><Relationship Id="rId10" Type="http://schemas.openxmlformats.org/officeDocument/2006/relationships/slide" Target="slide7.xml"/><Relationship Id="rId4" Type="http://schemas.openxmlformats.org/officeDocument/2006/relationships/slide" Target="slide62.xml"/><Relationship Id="rId9" Type="http://schemas.openxmlformats.org/officeDocument/2006/relationships/slide" Target="slide71.xml"/><Relationship Id="rId14" Type="http://schemas.openxmlformats.org/officeDocument/2006/relationships/slide" Target="slide75.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2.xml"/><Relationship Id="rId1" Type="http://schemas.openxmlformats.org/officeDocument/2006/relationships/slideLayout" Target="../slideLayouts/slideLayout4.xml"/><Relationship Id="rId4" Type="http://schemas.openxmlformats.org/officeDocument/2006/relationships/slide" Target="slide2.xml"/></Relationships>
</file>

<file path=ppt/slides/_rels/slide6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5.xml"/><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slide" Target="slide2.xml"/></Relationships>
</file>

<file path=ppt/slides/_rels/slide6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66.xml"/><Relationship Id="rId1" Type="http://schemas.openxmlformats.org/officeDocument/2006/relationships/slideLayout" Target="../slideLayouts/slideLayout6.xml"/><Relationship Id="rId4" Type="http://schemas.openxmlformats.org/officeDocument/2006/relationships/slide" Target="slide2.xml"/></Relationships>
</file>

<file path=ppt/slides/_rels/slide6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7.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slide" Target="slide2.xml"/></Relationships>
</file>

<file path=ppt/slides/_rels/slide6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9.xml"/><Relationship Id="rId1" Type="http://schemas.openxmlformats.org/officeDocument/2006/relationships/slideLayout" Target="../slideLayouts/slideLayout4.xml"/><Relationship Id="rId5" Type="http://schemas.openxmlformats.org/officeDocument/2006/relationships/image" Target="../media/image36.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1.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7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2.xml"/><Relationship Id="rId1" Type="http://schemas.openxmlformats.org/officeDocument/2006/relationships/slideLayout" Target="../slideLayouts/slideLayout4.xml"/><Relationship Id="rId5" Type="http://schemas.openxmlformats.org/officeDocument/2006/relationships/image" Target="../media/image41.png"/><Relationship Id="rId4" Type="http://schemas.openxmlformats.org/officeDocument/2006/relationships/image" Target="../media/image40.png"/></Relationships>
</file>

<file path=ppt/slides/_rels/slide7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4.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5.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6.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slide" Target="slide81.xml"/><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slide" Target="slide2.xml"/><Relationship Id="rId5" Type="http://schemas.openxmlformats.org/officeDocument/2006/relationships/slide" Target="slide7.xml"/><Relationship Id="rId4" Type="http://schemas.openxmlformats.org/officeDocument/2006/relationships/slide" Target="slide82.xml"/></Relationships>
</file>

<file path=ppt/slides/_rels/slide8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1.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8" Type="http://schemas.openxmlformats.org/officeDocument/2006/relationships/slide" Target="slide98.xml"/><Relationship Id="rId13" Type="http://schemas.openxmlformats.org/officeDocument/2006/relationships/slide" Target="slide106.xml"/><Relationship Id="rId3" Type="http://schemas.openxmlformats.org/officeDocument/2006/relationships/slide" Target="slide84.xml"/><Relationship Id="rId7" Type="http://schemas.openxmlformats.org/officeDocument/2006/relationships/slide" Target="slide95.xml"/><Relationship Id="rId12" Type="http://schemas.openxmlformats.org/officeDocument/2006/relationships/slide" Target="slide105.xml"/><Relationship Id="rId2" Type="http://schemas.openxmlformats.org/officeDocument/2006/relationships/notesSlide" Target="../notesSlides/notesSlide83.xml"/><Relationship Id="rId16" Type="http://schemas.openxmlformats.org/officeDocument/2006/relationships/slide" Target="slide2.xml"/><Relationship Id="rId1" Type="http://schemas.openxmlformats.org/officeDocument/2006/relationships/slideLayout" Target="../slideLayouts/slideLayout1.xml"/><Relationship Id="rId6" Type="http://schemas.openxmlformats.org/officeDocument/2006/relationships/slide" Target="slide93.xml"/><Relationship Id="rId11" Type="http://schemas.openxmlformats.org/officeDocument/2006/relationships/slide" Target="slide104.xml"/><Relationship Id="rId5" Type="http://schemas.openxmlformats.org/officeDocument/2006/relationships/slide" Target="slide90.xml"/><Relationship Id="rId15" Type="http://schemas.openxmlformats.org/officeDocument/2006/relationships/slide" Target="slide7.xml"/><Relationship Id="rId10" Type="http://schemas.openxmlformats.org/officeDocument/2006/relationships/slide" Target="slide103.xml"/><Relationship Id="rId4" Type="http://schemas.openxmlformats.org/officeDocument/2006/relationships/slide" Target="slide85.xml"/><Relationship Id="rId9" Type="http://schemas.openxmlformats.org/officeDocument/2006/relationships/slide" Target="slide101.xml"/><Relationship Id="rId14" Type="http://schemas.openxmlformats.org/officeDocument/2006/relationships/slide" Target="slide115.xml"/></Relationships>
</file>

<file path=ppt/slides/_rels/slide8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ENDEAVOR study: </a:t>
            </a:r>
            <a:r>
              <a:rPr lang="en-US" dirty="0" err="1"/>
              <a:t>Kd</a:t>
            </a:r>
            <a:r>
              <a:rPr lang="en-US" dirty="0"/>
              <a:t> vs </a:t>
            </a:r>
            <a:r>
              <a:rPr lang="en-US" dirty="0" err="1"/>
              <a:t>Vd</a:t>
            </a:r>
            <a:br>
              <a:rPr lang="en-US"/>
            </a:br>
            <a:br>
              <a:rPr lang="en-US"/>
            </a:br>
            <a:r>
              <a:rPr lang="en-US"/>
              <a:t>PFS</a:t>
            </a:r>
            <a:r>
              <a:rPr lang="en-US" dirty="0"/>
              <a:t>,</a:t>
            </a:r>
            <a:r>
              <a:rPr lang="en-US"/>
              <a:t> </a:t>
            </a:r>
            <a:r>
              <a:rPr lang="en-US" dirty="0"/>
              <a:t>OS </a:t>
            </a:r>
            <a:r>
              <a:rPr lang="en-US"/>
              <a:t>and Safety </a:t>
            </a:r>
            <a:r>
              <a:rPr lang="en-US" dirty="0"/>
              <a:t>subgroup analyses</a:t>
            </a:r>
            <a:endParaRPr lang="de-CH" dirty="0"/>
          </a:p>
        </p:txBody>
      </p:sp>
      <p:sp>
        <p:nvSpPr>
          <p:cNvPr id="5" name="Subtitle 4"/>
          <p:cNvSpPr>
            <a:spLocks noGrp="1"/>
          </p:cNvSpPr>
          <p:nvPr>
            <p:ph type="subTitle" idx="1"/>
          </p:nvPr>
        </p:nvSpPr>
        <p:spPr/>
        <p:txBody>
          <a:bodyPr/>
          <a:lstStyle/>
          <a:p>
            <a:pPr>
              <a:spcAft>
                <a:spcPts val="0"/>
              </a:spcAft>
            </a:pPr>
            <a:r>
              <a:rPr lang="en-US" dirty="0"/>
              <a:t>Phase 3 Study of Carfilzomib and Dexamethasone vs Bortezomib and Dexamethasone in Patients with Relapsed Multiple Myeloma</a:t>
            </a:r>
            <a:endParaRPr lang="en-US" sz="1600" dirty="0">
              <a:latin typeface="Arial" panose="020B0604020202020204" pitchFamily="34" charset="0"/>
              <a:cs typeface="Arial" panose="020B0604020202020204" pitchFamily="34" charset="0"/>
            </a:endParaRPr>
          </a:p>
        </p:txBody>
      </p:sp>
      <p:pic>
        <p:nvPicPr>
          <p:cNvPr id="6" name="Picture 5">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4776" y="82296"/>
            <a:ext cx="475449" cy="487640"/>
          </a:xfrm>
          <a:prstGeom prst="rect">
            <a:avLst/>
          </a:prstGeom>
        </p:spPr>
      </p:pic>
      <p:sp>
        <p:nvSpPr>
          <p:cNvPr id="7" name="Rounded Rectangle 6"/>
          <p:cNvSpPr/>
          <p:nvPr/>
        </p:nvSpPr>
        <p:spPr bwMode="auto">
          <a:xfrm>
            <a:off x="7522589" y="715545"/>
            <a:ext cx="1555423" cy="30646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hlinkClick r:id="rId5" action="ppaction://hlinksldjump"/>
              </a:rPr>
              <a:t>All </a:t>
            </a:r>
            <a:r>
              <a:rPr kumimoji="0" lang="en-GB" sz="1200" b="1" i="0" u="none" strike="noStrike" cap="none" normalizeH="0" dirty="0">
                <a:ln>
                  <a:noFill/>
                </a:ln>
                <a:solidFill>
                  <a:schemeClr val="tx1"/>
                </a:solidFill>
                <a:effectLst/>
                <a:latin typeface="Arial" charset="0"/>
                <a:hlinkClick r:id="rId5" action="ppaction://hlinksldjump"/>
              </a:rPr>
              <a:t>studies</a:t>
            </a:r>
            <a:endParaRPr kumimoji="0" lang="en-GB" sz="1200" b="1" i="0" u="none" strike="noStrike" cap="none" normalizeH="0" baseline="0" dirty="0">
              <a:ln>
                <a:noFill/>
              </a:ln>
              <a:solidFill>
                <a:schemeClr val="tx1"/>
              </a:solidFill>
              <a:effectLst/>
              <a:latin typeface="Arial" charset="0"/>
            </a:endParaRPr>
          </a:p>
        </p:txBody>
      </p:sp>
      <p:sp>
        <p:nvSpPr>
          <p:cNvPr id="2" name="Rectangle 1">
            <a:extLst>
              <a:ext uri="{FF2B5EF4-FFF2-40B4-BE49-F238E27FC236}">
                <a16:creationId xmlns:a16="http://schemas.microsoft.com/office/drawing/2014/main" id="{08127F7F-5E81-464D-BE65-85ACEF30DCD1}"/>
              </a:ext>
            </a:extLst>
          </p:cNvPr>
          <p:cNvSpPr/>
          <p:nvPr/>
        </p:nvSpPr>
        <p:spPr>
          <a:xfrm>
            <a:off x="514350" y="6455444"/>
            <a:ext cx="2872902" cy="276999"/>
          </a:xfrm>
          <a:prstGeom prst="rect">
            <a:avLst/>
          </a:prstGeom>
        </p:spPr>
        <p:txBody>
          <a:bodyPr wrap="none">
            <a:spAutoFit/>
          </a:bodyPr>
          <a:lstStyle/>
          <a:p>
            <a:r>
              <a:rPr lang="de-CH" sz="1200" dirty="0"/>
              <a:t>SC-CH-CARFILZOMI-00140 Sep 2018 </a:t>
            </a:r>
          </a:p>
        </p:txBody>
      </p:sp>
    </p:spTree>
    <p:extLst>
      <p:ext uri="{BB962C8B-B14F-4D97-AF65-F5344CB8AC3E}">
        <p14:creationId xmlns:p14="http://schemas.microsoft.com/office/powerpoint/2010/main" val="2775538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Characteristics (ITT) (3)</a:t>
            </a:r>
          </a:p>
        </p:txBody>
      </p:sp>
      <p:graphicFrame>
        <p:nvGraphicFramePr>
          <p:cNvPr id="10" name="Table 9"/>
          <p:cNvGraphicFramePr>
            <a:graphicFrameLocks noGrp="1"/>
          </p:cNvGraphicFramePr>
          <p:nvPr>
            <p:extLst/>
          </p:nvPr>
        </p:nvGraphicFramePr>
        <p:xfrm>
          <a:off x="503236" y="1779207"/>
          <a:ext cx="8126413" cy="3657600"/>
        </p:xfrm>
        <a:graphic>
          <a:graphicData uri="http://schemas.openxmlformats.org/drawingml/2006/table">
            <a:tbl>
              <a:tblPr firstRow="1" bandRow="1">
                <a:tableStyleId>{5940675A-B579-460E-94D1-54222C63F5DA}</a:tableStyleId>
              </a:tblPr>
              <a:tblGrid>
                <a:gridCol w="3479771">
                  <a:extLst>
                    <a:ext uri="{9D8B030D-6E8A-4147-A177-3AD203B41FA5}">
                      <a16:colId xmlns:a16="http://schemas.microsoft.com/office/drawing/2014/main" val="20000"/>
                    </a:ext>
                  </a:extLst>
                </a:gridCol>
                <a:gridCol w="2323321">
                  <a:extLst>
                    <a:ext uri="{9D8B030D-6E8A-4147-A177-3AD203B41FA5}">
                      <a16:colId xmlns:a16="http://schemas.microsoft.com/office/drawing/2014/main" val="20001"/>
                    </a:ext>
                  </a:extLst>
                </a:gridCol>
                <a:gridCol w="2323321">
                  <a:extLst>
                    <a:ext uri="{9D8B030D-6E8A-4147-A177-3AD203B41FA5}">
                      <a16:colId xmlns:a16="http://schemas.microsoft.com/office/drawing/2014/main" val="20002"/>
                    </a:ext>
                  </a:extLst>
                </a:gridCol>
              </a:tblGrid>
              <a:tr h="499176">
                <a:tc>
                  <a:txBody>
                    <a:bodyPr/>
                    <a:lstStyle/>
                    <a:p>
                      <a:endParaRPr lang="en-US" sz="1500"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500" b="1" dirty="0">
                          <a:solidFill>
                            <a:schemeClr val="bg1"/>
                          </a:solidFill>
                        </a:rPr>
                        <a:t>Kd</a:t>
                      </a:r>
                      <a:r>
                        <a:rPr lang="en-US" sz="1500" b="1" baseline="0" dirty="0">
                          <a:solidFill>
                            <a:schemeClr val="bg1"/>
                          </a:solidFill>
                        </a:rPr>
                        <a:t> </a:t>
                      </a:r>
                      <a:r>
                        <a:rPr lang="en-US" sz="1500" b="1" dirty="0">
                          <a:solidFill>
                            <a:schemeClr val="bg1"/>
                          </a:solidFill>
                        </a:rPr>
                        <a:t>(N = 464)</a:t>
                      </a:r>
                    </a:p>
                    <a:p>
                      <a:pPr algn="ctr"/>
                      <a:r>
                        <a:rPr lang="en-US" sz="150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500" b="1" dirty="0">
                          <a:solidFill>
                            <a:schemeClr val="bg1"/>
                          </a:solidFill>
                        </a:rPr>
                        <a:t>Vd</a:t>
                      </a:r>
                      <a:r>
                        <a:rPr lang="en-US" sz="1500" b="1" baseline="0" dirty="0">
                          <a:solidFill>
                            <a:schemeClr val="bg1"/>
                          </a:solidFill>
                        </a:rPr>
                        <a:t> </a:t>
                      </a:r>
                      <a:r>
                        <a:rPr lang="en-US" sz="1500" b="1" dirty="0">
                          <a:solidFill>
                            <a:schemeClr val="bg1"/>
                          </a:solidFill>
                        </a:rPr>
                        <a:t>(N = 465)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288996">
                <a:tc gridSpan="3">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500" b="1" dirty="0"/>
                        <a:t>Previous</a:t>
                      </a:r>
                      <a:r>
                        <a:rPr lang="en-US" sz="1500" b="1" baseline="0" dirty="0"/>
                        <a:t> </a:t>
                      </a:r>
                      <a:r>
                        <a:rPr lang="en-US" sz="1500" b="1" dirty="0"/>
                        <a:t>regimens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5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pPr marL="4763" marR="0" indent="0" algn="l" defTabSz="914400" rtl="0" eaLnBrk="1" fontAlgn="auto" latinLnBrk="0" hangingPunct="1">
                        <a:lnSpc>
                          <a:spcPct val="100000"/>
                        </a:lnSpc>
                        <a:spcBef>
                          <a:spcPts val="0"/>
                        </a:spcBef>
                        <a:spcAft>
                          <a:spcPts val="0"/>
                        </a:spcAft>
                        <a:buClrTx/>
                        <a:buSzTx/>
                        <a:buFontTx/>
                        <a:buNone/>
                        <a:tabLst/>
                        <a:defRPr/>
                      </a:pPr>
                      <a:endParaRPr lang="en-US" sz="1100" b="1" dirty="0"/>
                    </a:p>
                  </a:txBody>
                  <a:tcPr anchor="ctr">
                    <a:lnL w="28575"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88996">
                <a:tc>
                  <a:txBody>
                    <a:bodyPr/>
                    <a:lstStyle/>
                    <a:p>
                      <a:pPr marL="279400" indent="0" algn="l" defTabSz="914400" rtl="0" eaLnBrk="1" latinLnBrk="0" hangingPunct="1"/>
                      <a:r>
                        <a:rPr lang="en-US" sz="1500" b="0" kern="1200" dirty="0">
                          <a:solidFill>
                            <a:schemeClr val="tx1"/>
                          </a:solidFill>
                          <a:latin typeface="+mn-lt"/>
                          <a:ea typeface="+mn-ea"/>
                          <a:cs typeface="+mn-cs"/>
                        </a:rPr>
                        <a:t>Median (IQR), 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dirty="0"/>
                        <a:t>2 (1-2)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dirty="0"/>
                        <a:t>2 (1-2)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2"/>
                  </a:ext>
                </a:extLst>
              </a:tr>
              <a:tr h="288996">
                <a:tc>
                  <a:txBody>
                    <a:bodyPr/>
                    <a:lstStyle/>
                    <a:p>
                      <a:pPr marL="279400" indent="0" algn="l" defTabSz="914400" rtl="0" eaLnBrk="1" latinLnBrk="0" hangingPunct="1"/>
                      <a:r>
                        <a:rPr lang="en-US" sz="1500" b="0" kern="1200" dirty="0">
                          <a:solidFill>
                            <a:schemeClr val="tx1"/>
                          </a:solidFill>
                          <a:latin typeface="+mn-lt"/>
                          <a:ea typeface="+mn-ea"/>
                          <a:cs typeface="+mn-cs"/>
                        </a:rPr>
                        <a:t>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dirty="0"/>
                        <a:t>232 (50)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dirty="0"/>
                        <a:t>232 (50)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288996">
                <a:tc>
                  <a:txBody>
                    <a:bodyPr/>
                    <a:lstStyle/>
                    <a:p>
                      <a:pPr marL="279400" indent="0" algn="l" defTabSz="914400" rtl="0" eaLnBrk="1" latinLnBrk="0" hangingPunct="1"/>
                      <a:r>
                        <a:rPr lang="en-US" sz="1500" b="0" kern="1200" dirty="0">
                          <a:solidFill>
                            <a:schemeClr val="tx1"/>
                          </a:solidFill>
                          <a:latin typeface="+mn-lt"/>
                          <a:ea typeface="+mn-ea"/>
                          <a:cs typeface="+mn-cs"/>
                        </a:rPr>
                        <a:t>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dirty="0"/>
                        <a:t>157 (34)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dirty="0"/>
                        <a:t>145 (31)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4"/>
                  </a:ext>
                </a:extLst>
              </a:tr>
              <a:tr h="288996">
                <a:tc>
                  <a:txBody>
                    <a:bodyPr/>
                    <a:lstStyle/>
                    <a:p>
                      <a:pPr marL="279400" indent="0" algn="l" defTabSz="914400" rtl="0" eaLnBrk="1" latinLnBrk="0" hangingPunct="1"/>
                      <a:r>
                        <a:rPr lang="en-US" sz="1500" b="0" kern="1200" dirty="0">
                          <a:solidFill>
                            <a:schemeClr val="tx1"/>
                          </a:solidFill>
                          <a:latin typeface="+mn-lt"/>
                          <a:ea typeface="+mn-ea"/>
                          <a:cs typeface="+mn-cs"/>
                        </a:rPr>
                        <a:t>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dirty="0"/>
                        <a:t>75 (16)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dirty="0"/>
                        <a:t>87 (19)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5"/>
                  </a:ext>
                </a:extLst>
              </a:tr>
              <a:tr h="288996">
                <a:tc gridSpan="3">
                  <a:txBody>
                    <a:bodyPr/>
                    <a:lstStyle/>
                    <a:p>
                      <a:pPr marL="3175" marR="0" indent="0" algn="l" defTabSz="914400" rtl="0" eaLnBrk="1" fontAlgn="auto" latinLnBrk="0" hangingPunct="1">
                        <a:lnSpc>
                          <a:spcPct val="100000"/>
                        </a:lnSpc>
                        <a:spcBef>
                          <a:spcPts val="0"/>
                        </a:spcBef>
                        <a:spcAft>
                          <a:spcPts val="0"/>
                        </a:spcAft>
                        <a:buClrTx/>
                        <a:buSzTx/>
                        <a:buFontTx/>
                        <a:buNone/>
                        <a:tabLst/>
                        <a:defRPr/>
                      </a:pPr>
                      <a:r>
                        <a:rPr lang="en-US" sz="1500" b="1" dirty="0"/>
                        <a:t>Prior therapies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4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marL="3175" marR="0" indent="0" algn="l" defTabSz="914400" rtl="0" eaLnBrk="1" fontAlgn="auto" latinLnBrk="0" hangingPunct="1">
                        <a:lnSpc>
                          <a:spcPct val="100000"/>
                        </a:lnSpc>
                        <a:spcBef>
                          <a:spcPts val="0"/>
                        </a:spcBef>
                        <a:spcAft>
                          <a:spcPts val="0"/>
                        </a:spcAft>
                        <a:buClrTx/>
                        <a:buSzTx/>
                        <a:buFontTx/>
                        <a:buNone/>
                        <a:tabLst/>
                        <a:defRPr/>
                      </a:pPr>
                      <a:endParaRPr lang="en-US" sz="1100" b="1" dirty="0"/>
                    </a:p>
                  </a:txBody>
                  <a:tcPr anchor="ctr">
                    <a:lnL w="28575"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709355">
                <a:tc>
                  <a:txBody>
                    <a:bodyPr/>
                    <a:lstStyle/>
                    <a:p>
                      <a:pPr marL="284163" indent="0"/>
                      <a:r>
                        <a:rPr lang="en-US" sz="1500" b="0" dirty="0"/>
                        <a:t>Bortezomib*</a:t>
                      </a:r>
                    </a:p>
                    <a:p>
                      <a:pPr marL="284163" indent="0"/>
                      <a:r>
                        <a:rPr lang="en-US" sz="1500" b="0" dirty="0"/>
                        <a:t>Carfilzomib*</a:t>
                      </a:r>
                    </a:p>
                    <a:p>
                      <a:pPr marL="284163" indent="0"/>
                      <a:r>
                        <a:rPr lang="en-US" sz="1500" b="0" dirty="0"/>
                        <a:t>No prior bortezomib or carfilzomib*</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dirty="0"/>
                        <a:t>250 (54)</a:t>
                      </a:r>
                    </a:p>
                    <a:p>
                      <a:pPr algn="ctr"/>
                      <a:r>
                        <a:rPr lang="en-US" sz="1500" dirty="0"/>
                        <a:t>2 (&lt;</a:t>
                      </a:r>
                      <a:r>
                        <a:rPr lang="en-US" sz="1500" baseline="0" dirty="0"/>
                        <a:t> 1)</a:t>
                      </a:r>
                      <a:endParaRPr lang="en-US" sz="1500" dirty="0"/>
                    </a:p>
                    <a:p>
                      <a:pPr algn="ctr"/>
                      <a:r>
                        <a:rPr lang="en-US" sz="1500" dirty="0"/>
                        <a:t>212 (46)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dirty="0"/>
                        <a:t>252 (54)</a:t>
                      </a:r>
                    </a:p>
                    <a:p>
                      <a:pPr algn="ctr"/>
                      <a:r>
                        <a:rPr lang="en-US" sz="1500" dirty="0"/>
                        <a:t>1 (&lt;</a:t>
                      </a:r>
                      <a:r>
                        <a:rPr lang="en-US" sz="1500" baseline="0" dirty="0"/>
                        <a:t> 1)</a:t>
                      </a:r>
                      <a:endParaRPr lang="en-US" sz="1500" dirty="0"/>
                    </a:p>
                    <a:p>
                      <a:pPr algn="ctr"/>
                      <a:r>
                        <a:rPr lang="en-US" sz="1500" dirty="0"/>
                        <a:t>212 (46)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7"/>
                  </a:ext>
                </a:extLst>
              </a:tr>
              <a:tr h="288996">
                <a:tc>
                  <a:txBody>
                    <a:bodyPr/>
                    <a:lstStyle/>
                    <a:p>
                      <a:pPr marL="284163" indent="0"/>
                      <a:r>
                        <a:rPr lang="en-US" sz="1500" b="0" dirty="0"/>
                        <a:t>Lenalidomide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dirty="0"/>
                        <a:t>177 (38)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dirty="0"/>
                        <a:t>177 (38)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8"/>
                  </a:ext>
                </a:extLst>
              </a:tr>
              <a:tr h="288996">
                <a:tc>
                  <a:txBody>
                    <a:bodyPr/>
                    <a:lstStyle/>
                    <a:p>
                      <a:pPr marL="284163" indent="0"/>
                      <a:r>
                        <a:rPr lang="en-US" sz="1500" b="0" dirty="0"/>
                        <a:t>Thalidomide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dirty="0"/>
                        <a:t>211 (45)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dirty="0"/>
                        <a:t>247 (53)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9"/>
                  </a:ext>
                </a:extLst>
              </a:tr>
            </a:tbl>
          </a:graphicData>
        </a:graphic>
      </p:graphicFrame>
      <p:sp>
        <p:nvSpPr>
          <p:cNvPr id="7" name="Rectangle 6"/>
          <p:cNvSpPr/>
          <p:nvPr/>
        </p:nvSpPr>
        <p:spPr>
          <a:xfrm>
            <a:off x="407753" y="6102516"/>
            <a:ext cx="7869237" cy="646331"/>
          </a:xfrm>
          <a:prstGeom prst="rect">
            <a:avLst/>
          </a:prstGeom>
        </p:spPr>
        <p:txBody>
          <a:bodyPr wrap="square" anchor="b">
            <a:spAutoFit/>
          </a:bodyPr>
          <a:lstStyle/>
          <a:p>
            <a:r>
              <a:rPr lang="it-IT" sz="900" dirty="0">
                <a:latin typeface="Arial" panose="020B0604020202020204" pitchFamily="34" charset="0"/>
                <a:cs typeface="Arial" panose="020B0604020202020204" pitchFamily="34" charset="0"/>
              </a:rPr>
              <a:t>*</a:t>
            </a:r>
            <a:r>
              <a:rPr lang="it-IT" sz="900" i="1" dirty="0">
                <a:latin typeface="Arial" panose="020B0604020202020204" pitchFamily="34" charset="0"/>
                <a:cs typeface="Arial" panose="020B0604020202020204" pitchFamily="34" charset="0"/>
              </a:rPr>
              <a:t> Patients achieved at least a partial response and had ≥6 months since last proteasome inhibitor treatment; all patients who received prior carfilzomib, and all but one patient who received prior bortezomib, met the above entry criteria for previous proteasome inhibitor therapy</a:t>
            </a:r>
            <a:endParaRPr lang="it-IT" sz="900" dirty="0">
              <a:latin typeface="Arial" panose="020B0604020202020204" pitchFamily="34" charset="0"/>
              <a:cs typeface="Arial" panose="020B0604020202020204" pitchFamily="34" charset="0"/>
            </a:endParaRPr>
          </a:p>
          <a:p>
            <a:r>
              <a:rPr lang="it-IT" sz="900" dirty="0">
                <a:latin typeface="Arial" panose="020B0604020202020204" pitchFamily="34" charset="0"/>
                <a:cs typeface="Arial" panose="020B0604020202020204" pitchFamily="34" charset="0"/>
              </a:rPr>
              <a:t>ITT, </a:t>
            </a:r>
            <a:r>
              <a:rPr lang="en-US" sz="900" dirty="0">
                <a:latin typeface="Arial" panose="020B0604020202020204" pitchFamily="34" charset="0"/>
                <a:cs typeface="Arial" panose="020B0604020202020204" pitchFamily="34" charset="0"/>
              </a:rPr>
              <a:t>intent-to-treat; Kd, carfilzomib and dexamethasone; Vd, bortezomib and dexamethasone</a:t>
            </a:r>
            <a:r>
              <a:rPr lang="it-IT" sz="900" dirty="0">
                <a:latin typeface="Arial" panose="020B0604020202020204" pitchFamily="34" charset="0"/>
                <a:cs typeface="Arial" panose="020B0604020202020204" pitchFamily="34" charset="0"/>
              </a:rPr>
              <a:t>.</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a:t>
            </a:r>
            <a:endParaRPr lang="en-US" sz="900" dirty="0">
              <a:latin typeface="Arial" panose="020B0604020202020204" pitchFamily="34" charset="0"/>
              <a:cs typeface="Arial" panose="020B0604020202020204" pitchFamily="34" charset="0"/>
            </a:endParaRPr>
          </a:p>
        </p:txBody>
      </p:sp>
      <p:sp>
        <p:nvSpPr>
          <p:cNvPr id="14" name="TextBox 13">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36464627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Adverse Events of 2</a:t>
            </a:r>
            <a:r>
              <a:rPr lang="en-GB" sz="2800" baseline="30000" dirty="0"/>
              <a:t>nd</a:t>
            </a:r>
            <a:r>
              <a:rPr lang="en-GB" sz="2800" dirty="0"/>
              <a:t>-Line Carfilzomib </a:t>
            </a:r>
            <a:br>
              <a:rPr lang="en-GB" sz="2800" dirty="0"/>
            </a:br>
            <a:r>
              <a:rPr lang="en-GB" sz="2800" dirty="0"/>
              <a:t>by Prior Exposure to </a:t>
            </a:r>
            <a:r>
              <a:rPr lang="en-GB" sz="2800" dirty="0" err="1"/>
              <a:t>Bortezomib</a:t>
            </a:r>
            <a:endParaRPr lang="en-GB" sz="2800" dirty="0"/>
          </a:p>
        </p:txBody>
      </p:sp>
      <p:sp>
        <p:nvSpPr>
          <p:cNvPr id="4" name="Content Placeholder 3"/>
          <p:cNvSpPr>
            <a:spLocks noGrp="1"/>
          </p:cNvSpPr>
          <p:nvPr>
            <p:ph sz="quarter" idx="13"/>
          </p:nvPr>
        </p:nvSpPr>
        <p:spPr/>
        <p:txBody>
          <a:bodyPr/>
          <a:lstStyle/>
          <a:p>
            <a:r>
              <a:rPr lang="en-GB" dirty="0" err="1"/>
              <a:t>Kd</a:t>
            </a:r>
            <a:r>
              <a:rPr lang="en-GB" dirty="0"/>
              <a:t>, carfilzomib and dexamethasone; </a:t>
            </a:r>
            <a:r>
              <a:rPr lang="en-GB" dirty="0" err="1"/>
              <a:t>Vd</a:t>
            </a:r>
            <a:r>
              <a:rPr lang="en-GB" dirty="0"/>
              <a:t>, </a:t>
            </a:r>
            <a:r>
              <a:rPr lang="en-GB" dirty="0" err="1"/>
              <a:t>bortezomib</a:t>
            </a:r>
            <a:r>
              <a:rPr lang="en-GB" dirty="0"/>
              <a:t> and dexamethasone.</a:t>
            </a:r>
            <a:br>
              <a:rPr lang="en-GB" dirty="0"/>
            </a:br>
            <a:r>
              <a:rPr lang="en-GB" dirty="0" err="1"/>
              <a:t>Mateos</a:t>
            </a:r>
            <a:r>
              <a:rPr lang="en-GB" dirty="0"/>
              <a:t> MV, et al. Presented at ASH 2017, poster (abstract 1840).</a:t>
            </a:r>
          </a:p>
        </p:txBody>
      </p:sp>
      <p:graphicFrame>
        <p:nvGraphicFramePr>
          <p:cNvPr id="11" name="Content Placeholder 3"/>
          <p:cNvGraphicFramePr>
            <a:graphicFrameLocks/>
          </p:cNvGraphicFramePr>
          <p:nvPr>
            <p:extLst/>
          </p:nvPr>
        </p:nvGraphicFramePr>
        <p:xfrm>
          <a:off x="512763" y="1808872"/>
          <a:ext cx="8116886" cy="2259827"/>
        </p:xfrm>
        <a:graphic>
          <a:graphicData uri="http://schemas.openxmlformats.org/drawingml/2006/table">
            <a:tbl>
              <a:tblPr firstRow="1" bandRow="1">
                <a:tableStyleId>{5C22544A-7EE6-4342-B048-85BDC9FD1C3A}</a:tableStyleId>
              </a:tblPr>
              <a:tblGrid>
                <a:gridCol w="3048734">
                  <a:extLst>
                    <a:ext uri="{9D8B030D-6E8A-4147-A177-3AD203B41FA5}">
                      <a16:colId xmlns:a16="http://schemas.microsoft.com/office/drawing/2014/main" val="20000"/>
                    </a:ext>
                  </a:extLst>
                </a:gridCol>
                <a:gridCol w="1267038">
                  <a:extLst>
                    <a:ext uri="{9D8B030D-6E8A-4147-A177-3AD203B41FA5}">
                      <a16:colId xmlns:a16="http://schemas.microsoft.com/office/drawing/2014/main" val="20001"/>
                    </a:ext>
                  </a:extLst>
                </a:gridCol>
                <a:gridCol w="1267038">
                  <a:extLst>
                    <a:ext uri="{9D8B030D-6E8A-4147-A177-3AD203B41FA5}">
                      <a16:colId xmlns:a16="http://schemas.microsoft.com/office/drawing/2014/main" val="20002"/>
                    </a:ext>
                  </a:extLst>
                </a:gridCol>
                <a:gridCol w="1267038">
                  <a:extLst>
                    <a:ext uri="{9D8B030D-6E8A-4147-A177-3AD203B41FA5}">
                      <a16:colId xmlns:a16="http://schemas.microsoft.com/office/drawing/2014/main" val="20003"/>
                    </a:ext>
                  </a:extLst>
                </a:gridCol>
                <a:gridCol w="1267038">
                  <a:extLst>
                    <a:ext uri="{9D8B030D-6E8A-4147-A177-3AD203B41FA5}">
                      <a16:colId xmlns:a16="http://schemas.microsoft.com/office/drawing/2014/main" val="20004"/>
                    </a:ext>
                  </a:extLst>
                </a:gridCol>
              </a:tblGrid>
              <a:tr h="331582">
                <a:tc rowSpan="2">
                  <a:txBody>
                    <a:bodyPr/>
                    <a:lstStyle/>
                    <a:p>
                      <a:pPr algn="ctr"/>
                      <a:endParaRPr lang="en-US" sz="1400" b="1" baseline="0" dirty="0">
                        <a:solidFill>
                          <a:schemeClr val="bg1"/>
                        </a:solidFill>
                      </a:endParaRPr>
                    </a:p>
                  </a:txBody>
                  <a:tcP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tc gridSpan="2">
                  <a:txBody>
                    <a:bodyPr/>
                    <a:lstStyle/>
                    <a:p>
                      <a:pPr algn="ctr" rtl="0"/>
                      <a:r>
                        <a:rPr lang="en-US" sz="1400" b="1" i="0" u="none" strike="noStrike" kern="1200" baseline="0" dirty="0">
                          <a:solidFill>
                            <a:schemeClr val="bg1"/>
                          </a:solidFill>
                          <a:latin typeface="+mn-lt"/>
                          <a:ea typeface="+mn-ea"/>
                          <a:cs typeface="+mn-cs"/>
                        </a:rPr>
                        <a:t>Prior </a:t>
                      </a:r>
                      <a:r>
                        <a:rPr lang="en-US" sz="1400" b="1" i="0" u="none" strike="noStrike" kern="1200" baseline="0" dirty="0" err="1">
                          <a:solidFill>
                            <a:schemeClr val="bg1"/>
                          </a:solidFill>
                          <a:latin typeface="+mn-lt"/>
                          <a:ea typeface="+mn-ea"/>
                          <a:cs typeface="+mn-cs"/>
                        </a:rPr>
                        <a:t>Bortezomib</a:t>
                      </a:r>
                      <a:endParaRPr lang="en-US" sz="1400" b="1" i="0" u="none" strike="noStrike" kern="1200" baseline="0" dirty="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63C3"/>
                    </a:solidFill>
                  </a:tcPr>
                </a:tc>
                <a:tc hMerge="1">
                  <a:txBody>
                    <a:bodyPr/>
                    <a:lstStyle/>
                    <a:p>
                      <a:pPr algn="ctr" rtl="0"/>
                      <a:endParaRPr lang="en-US" sz="1200" baseline="0" dirty="0"/>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gridSpan="2">
                  <a:txBody>
                    <a:bodyPr/>
                    <a:lstStyle/>
                    <a:p>
                      <a:pPr algn="ctr" rtl="0"/>
                      <a:r>
                        <a:rPr lang="en-US" sz="1400" b="1" baseline="0" dirty="0">
                          <a:solidFill>
                            <a:schemeClr val="bg1"/>
                          </a:solidFill>
                        </a:rPr>
                        <a:t>No Prior </a:t>
                      </a:r>
                      <a:r>
                        <a:rPr lang="en-US" sz="1400" b="1" baseline="0" dirty="0" err="1">
                          <a:solidFill>
                            <a:schemeClr val="bg1"/>
                          </a:solidFill>
                        </a:rPr>
                        <a:t>Bortezomib</a:t>
                      </a:r>
                      <a:endParaRPr lang="en-US" sz="1400" b="1" baseline="0" dirty="0">
                        <a:solidFill>
                          <a:schemeClr val="bg1"/>
                        </a:solidFill>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63C3"/>
                    </a:solidFill>
                  </a:tcPr>
                </a:tc>
                <a:tc hMerge="1">
                  <a:txBody>
                    <a:bodyPr/>
                    <a:lstStyle/>
                    <a:p>
                      <a:pPr algn="ctr" rtl="0"/>
                      <a:endParaRPr lang="en-US" sz="1200" baseline="0" dirty="0"/>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31582">
                <a:tc vMerge="1">
                  <a:txBody>
                    <a:bodyPr/>
                    <a:lstStyle/>
                    <a:p>
                      <a:endParaRPr lang="en-US" sz="1200" baseline="0" dirty="0"/>
                    </a:p>
                  </a:txBody>
                  <a:tcPr>
                    <a:solidFill>
                      <a:schemeClr val="tx1"/>
                    </a:solidFill>
                  </a:tcPr>
                </a:tc>
                <a:tc>
                  <a:txBody>
                    <a:bodyPr/>
                    <a:lstStyle/>
                    <a:p>
                      <a:pPr algn="ctr" rtl="0"/>
                      <a:r>
                        <a:rPr lang="en-US" sz="1400" b="1" baseline="0" dirty="0">
                          <a:solidFill>
                            <a:schemeClr val="bg1"/>
                          </a:solidFill>
                        </a:rPr>
                        <a:t>Kd </a:t>
                      </a:r>
                    </a:p>
                    <a:p>
                      <a:pPr algn="ctr" rtl="0"/>
                      <a:r>
                        <a:rPr lang="en-US" sz="1400" b="1" baseline="0" dirty="0">
                          <a:solidFill>
                            <a:schemeClr val="bg1"/>
                          </a:solidFill>
                        </a:rPr>
                        <a:t>(n=96)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400" b="1" baseline="0" dirty="0">
                          <a:solidFill>
                            <a:schemeClr val="bg1"/>
                          </a:solidFill>
                        </a:rPr>
                        <a:t>Vd</a:t>
                      </a:r>
                    </a:p>
                    <a:p>
                      <a:pPr algn="ctr" rtl="0"/>
                      <a:r>
                        <a:rPr lang="en-US" sz="1400" b="1" baseline="0" dirty="0">
                          <a:solidFill>
                            <a:schemeClr val="bg1"/>
                          </a:solidFill>
                        </a:rPr>
                        <a:t>(n=98)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400" b="1" baseline="0" dirty="0">
                          <a:solidFill>
                            <a:schemeClr val="bg1"/>
                          </a:solidFill>
                        </a:rPr>
                        <a:t>Kd</a:t>
                      </a:r>
                    </a:p>
                    <a:p>
                      <a:pPr algn="ctr" rtl="0"/>
                      <a:r>
                        <a:rPr lang="en-US" sz="1400" b="1" baseline="0" dirty="0">
                          <a:solidFill>
                            <a:schemeClr val="bg1"/>
                          </a:solidFill>
                        </a:rPr>
                        <a:t>(n=136)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400" b="1" baseline="0" dirty="0">
                          <a:solidFill>
                            <a:schemeClr val="bg1"/>
                          </a:solidFill>
                        </a:rPr>
                        <a:t>Vd</a:t>
                      </a:r>
                    </a:p>
                    <a:p>
                      <a:pPr algn="ctr" rtl="0"/>
                      <a:r>
                        <a:rPr lang="en-US" sz="1400" b="1" baseline="0" dirty="0">
                          <a:solidFill>
                            <a:schemeClr val="bg1"/>
                          </a:solidFill>
                        </a:rPr>
                        <a:t>(n=129)</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2785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Any-grade adverse event, n (%)</a:t>
                      </a:r>
                      <a:endParaRPr lang="sv-SE" sz="1400" b="0" i="0" u="none" strike="noStrike" kern="1200" baseline="0" dirty="0">
                        <a:solidFill>
                          <a:schemeClr val="tx1"/>
                        </a:solidFill>
                        <a:latin typeface="+mn-lt"/>
                        <a:ea typeface="+mn-ea"/>
                        <a:cs typeface="+mn-cs"/>
                      </a:endParaRPr>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algn="ctr"/>
                      <a:r>
                        <a:rPr lang="en-GB" sz="1400" b="0" i="0" u="none" strike="noStrike" kern="1200" baseline="0" dirty="0">
                          <a:solidFill>
                            <a:schemeClr val="dk1"/>
                          </a:solidFill>
                          <a:latin typeface="+mn-lt"/>
                          <a:ea typeface="+mn-ea"/>
                          <a:cs typeface="+mn-cs"/>
                        </a:rPr>
                        <a:t>94 (97.9)</a:t>
                      </a:r>
                      <a:endParaRPr lang="en-GB" sz="1400" dirty="0"/>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algn="ctr"/>
                      <a:r>
                        <a:rPr lang="en-GB" sz="1400" b="0" i="0" u="none" strike="noStrike" kern="1200" baseline="0" dirty="0">
                          <a:solidFill>
                            <a:schemeClr val="dk1"/>
                          </a:solidFill>
                          <a:latin typeface="+mn-lt"/>
                          <a:ea typeface="+mn-ea"/>
                          <a:cs typeface="+mn-cs"/>
                        </a:rPr>
                        <a:t>97 (99.0)</a:t>
                      </a:r>
                      <a:endParaRPr lang="en-GB" sz="1400" dirty="0"/>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algn="ctr"/>
                      <a:r>
                        <a:rPr lang="en-GB" sz="1400" b="0" i="0" u="none" strike="noStrike" kern="1200" baseline="0" dirty="0">
                          <a:solidFill>
                            <a:schemeClr val="dk1"/>
                          </a:solidFill>
                          <a:latin typeface="+mn-lt"/>
                          <a:ea typeface="+mn-ea"/>
                          <a:cs typeface="+mn-cs"/>
                        </a:rPr>
                        <a:t>132 (97.1)</a:t>
                      </a:r>
                      <a:endParaRPr lang="en-GB" sz="1400" dirty="0"/>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algn="ctr"/>
                      <a:r>
                        <a:rPr lang="en-GB" sz="1400" b="0" i="0" u="none" strike="noStrike" kern="1200" baseline="0" dirty="0">
                          <a:solidFill>
                            <a:schemeClr val="dk1"/>
                          </a:solidFill>
                          <a:latin typeface="+mn-lt"/>
                          <a:ea typeface="+mn-ea"/>
                          <a:cs typeface="+mn-cs"/>
                        </a:rPr>
                        <a:t>127 (98.4)</a:t>
                      </a:r>
                      <a:endParaRPr lang="en-GB" sz="1400" dirty="0"/>
                    </a:p>
                  </a:txBody>
                  <a:tcPr marT="36576" marB="36576" anchor="ctr">
                    <a:lnT w="38100" cap="flat" cmpd="sng" algn="ctr">
                      <a:solidFill>
                        <a:schemeClr val="bg1"/>
                      </a:solidFill>
                      <a:prstDash val="solid"/>
                      <a:round/>
                      <a:headEnd type="none" w="med" len="med"/>
                      <a:tailEnd type="none" w="med" len="med"/>
                    </a:lnT>
                    <a:solidFill>
                      <a:srgbClr val="BFBFBF"/>
                    </a:solidFill>
                  </a:tcPr>
                </a:tc>
                <a:extLst>
                  <a:ext uri="{0D108BD9-81ED-4DB2-BD59-A6C34878D82A}">
                    <a16:rowId xmlns:a16="http://schemas.microsoft.com/office/drawing/2014/main" val="10002"/>
                  </a:ext>
                </a:extLst>
              </a:tr>
              <a:tr h="3371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1400" b="0" i="0" u="none" strike="noStrike" kern="1200" baseline="0" dirty="0">
                          <a:solidFill>
                            <a:schemeClr val="dk1"/>
                          </a:solidFill>
                          <a:latin typeface="+mn-lt"/>
                          <a:ea typeface="+mn-ea"/>
                          <a:cs typeface="+mn-cs"/>
                        </a:rPr>
                        <a:t>Grade ≥ 3 adverse event, n (%)</a:t>
                      </a:r>
                      <a:endParaRPr lang="sv-SE" sz="1400" b="0" i="0" u="none" strike="noStrike" kern="1200" baseline="0" dirty="0">
                        <a:solidFill>
                          <a:schemeClr val="tx1"/>
                        </a:solidFill>
                        <a:latin typeface="+mn-lt"/>
                        <a:ea typeface="+mn-ea"/>
                        <a:cs typeface="+mn-cs"/>
                      </a:endParaRPr>
                    </a:p>
                  </a:txBody>
                  <a:tcPr marT="36576" marB="36576" anchor="ctr">
                    <a:solidFill>
                      <a:schemeClr val="bg2">
                        <a:lumMod val="20000"/>
                        <a:lumOff val="80000"/>
                      </a:schemeClr>
                    </a:solidFill>
                  </a:tcPr>
                </a:tc>
                <a:tc>
                  <a:txBody>
                    <a:bodyPr/>
                    <a:lstStyle/>
                    <a:p>
                      <a:pPr algn="ctr"/>
                      <a:r>
                        <a:rPr lang="en-GB" sz="1400" b="0" i="0" u="none" strike="noStrike" kern="1200" baseline="0" dirty="0">
                          <a:solidFill>
                            <a:schemeClr val="dk1"/>
                          </a:solidFill>
                          <a:latin typeface="+mn-lt"/>
                          <a:ea typeface="+mn-ea"/>
                          <a:cs typeface="+mn-cs"/>
                        </a:rPr>
                        <a:t>62 (64.6)</a:t>
                      </a:r>
                      <a:endParaRPr lang="en-GB" sz="1400" dirty="0"/>
                    </a:p>
                  </a:txBody>
                  <a:tcPr marT="36576" marB="36576" anchor="ctr">
                    <a:solidFill>
                      <a:schemeClr val="bg2">
                        <a:lumMod val="20000"/>
                        <a:lumOff val="80000"/>
                      </a:schemeClr>
                    </a:solidFill>
                  </a:tcPr>
                </a:tc>
                <a:tc>
                  <a:txBody>
                    <a:bodyPr/>
                    <a:lstStyle/>
                    <a:p>
                      <a:pPr algn="ctr"/>
                      <a:r>
                        <a:rPr lang="en-GB" sz="1400" b="0" i="0" u="none" strike="noStrike" kern="1200" baseline="0" dirty="0">
                          <a:solidFill>
                            <a:schemeClr val="dk1"/>
                          </a:solidFill>
                          <a:latin typeface="+mn-lt"/>
                          <a:ea typeface="+mn-ea"/>
                          <a:cs typeface="+mn-cs"/>
                        </a:rPr>
                        <a:t>56 (57.1)</a:t>
                      </a:r>
                      <a:endParaRPr lang="en-GB" sz="1400" dirty="0"/>
                    </a:p>
                  </a:txBody>
                  <a:tcPr marT="36576" marB="36576" anchor="ctr">
                    <a:solidFill>
                      <a:schemeClr val="bg2">
                        <a:lumMod val="20000"/>
                        <a:lumOff val="80000"/>
                      </a:schemeClr>
                    </a:solidFill>
                  </a:tcPr>
                </a:tc>
                <a:tc>
                  <a:txBody>
                    <a:bodyPr/>
                    <a:lstStyle/>
                    <a:p>
                      <a:pPr algn="ctr"/>
                      <a:r>
                        <a:rPr lang="en-GB" sz="1400" b="0" i="0" u="none" strike="noStrike" kern="1200" baseline="0" dirty="0">
                          <a:solidFill>
                            <a:schemeClr val="dk1"/>
                          </a:solidFill>
                          <a:latin typeface="+mn-lt"/>
                          <a:ea typeface="+mn-ea"/>
                          <a:cs typeface="+mn-cs"/>
                        </a:rPr>
                        <a:t>100 (73.5)</a:t>
                      </a:r>
                      <a:endParaRPr lang="en-GB" sz="1400" dirty="0"/>
                    </a:p>
                  </a:txBody>
                  <a:tcPr marT="36576" marB="36576" anchor="ctr">
                    <a:solidFill>
                      <a:schemeClr val="bg2">
                        <a:lumMod val="20000"/>
                        <a:lumOff val="80000"/>
                      </a:schemeClr>
                    </a:solidFill>
                  </a:tcPr>
                </a:tc>
                <a:tc>
                  <a:txBody>
                    <a:bodyPr/>
                    <a:lstStyle/>
                    <a:p>
                      <a:pPr algn="ctr"/>
                      <a:r>
                        <a:rPr lang="en-GB" sz="1400" b="0" i="0" u="none" strike="noStrike" kern="1200" baseline="0" dirty="0">
                          <a:solidFill>
                            <a:schemeClr val="dk1"/>
                          </a:solidFill>
                          <a:latin typeface="+mn-lt"/>
                          <a:ea typeface="+mn-ea"/>
                          <a:cs typeface="+mn-cs"/>
                        </a:rPr>
                        <a:t>89 (69.0)</a:t>
                      </a:r>
                      <a:endParaRPr lang="en-GB" sz="1400" dirty="0"/>
                    </a:p>
                  </a:txBody>
                  <a:tcPr marT="36576" marB="36576" anchor="ctr">
                    <a:solidFill>
                      <a:schemeClr val="bg2">
                        <a:lumMod val="20000"/>
                        <a:lumOff val="80000"/>
                      </a:schemeClr>
                    </a:solidFill>
                  </a:tcPr>
                </a:tc>
                <a:extLst>
                  <a:ext uri="{0D108BD9-81ED-4DB2-BD59-A6C34878D82A}">
                    <a16:rowId xmlns:a16="http://schemas.microsoft.com/office/drawing/2014/main" val="10003"/>
                  </a:ext>
                </a:extLst>
              </a:tr>
              <a:tr h="278526">
                <a:tc>
                  <a:txBody>
                    <a:bodyPr/>
                    <a:lstStyle/>
                    <a:p>
                      <a:r>
                        <a:rPr lang="en-GB" sz="1400" b="0" i="0" u="none" strike="noStrike" kern="1200" baseline="0" dirty="0">
                          <a:solidFill>
                            <a:schemeClr val="dk1"/>
                          </a:solidFill>
                          <a:latin typeface="+mn-lt"/>
                          <a:ea typeface="+mn-ea"/>
                          <a:cs typeface="+mn-cs"/>
                        </a:rPr>
                        <a:t>Adverse event leading to treatment</a:t>
                      </a:r>
                    </a:p>
                    <a:p>
                      <a:r>
                        <a:rPr lang="en-GB" sz="1400" b="0" i="0" u="none" strike="noStrike" kern="1200" baseline="0" dirty="0">
                          <a:solidFill>
                            <a:schemeClr val="dk1"/>
                          </a:solidFill>
                          <a:latin typeface="+mn-lt"/>
                          <a:ea typeface="+mn-ea"/>
                          <a:cs typeface="+mn-cs"/>
                        </a:rPr>
                        <a:t>discontinuation, n (%)</a:t>
                      </a:r>
                      <a:endParaRPr lang="en-US" sz="1400" b="0" i="0" u="none" strike="noStrike" kern="1200" baseline="0" dirty="0">
                        <a:solidFill>
                          <a:schemeClr val="tx1"/>
                        </a:solidFill>
                        <a:latin typeface="+mn-lt"/>
                        <a:ea typeface="+mn-ea"/>
                        <a:cs typeface="+mn-cs"/>
                      </a:endParaRPr>
                    </a:p>
                  </a:txBody>
                  <a:tcPr marT="36576" marB="36576" anchor="ctr">
                    <a:solidFill>
                      <a:srgbClr val="BFBFBF"/>
                    </a:solidFill>
                  </a:tcPr>
                </a:tc>
                <a:tc>
                  <a:txBody>
                    <a:bodyPr/>
                    <a:lstStyle/>
                    <a:p>
                      <a:pPr algn="ctr"/>
                      <a:r>
                        <a:rPr lang="en-GB" sz="1400" b="0" i="0" u="none" strike="noStrike" kern="1200" baseline="0" dirty="0">
                          <a:solidFill>
                            <a:schemeClr val="dk1"/>
                          </a:solidFill>
                          <a:latin typeface="+mn-lt"/>
                          <a:ea typeface="+mn-ea"/>
                          <a:cs typeface="+mn-cs"/>
                        </a:rPr>
                        <a:t>14 (14.6)</a:t>
                      </a:r>
                      <a:endParaRPr lang="en-GB" sz="1400" dirty="0"/>
                    </a:p>
                  </a:txBody>
                  <a:tcPr marT="36576" marB="36576" anchor="ctr">
                    <a:solidFill>
                      <a:srgbClr val="BFBFBF"/>
                    </a:solidFill>
                  </a:tcPr>
                </a:tc>
                <a:tc>
                  <a:txBody>
                    <a:bodyPr/>
                    <a:lstStyle/>
                    <a:p>
                      <a:pPr algn="ctr"/>
                      <a:r>
                        <a:rPr lang="en-GB" sz="1400" b="0" i="0" u="none" strike="noStrike" kern="1200" baseline="0" dirty="0">
                          <a:solidFill>
                            <a:schemeClr val="dk1"/>
                          </a:solidFill>
                          <a:latin typeface="+mn-lt"/>
                          <a:ea typeface="+mn-ea"/>
                          <a:cs typeface="+mn-cs"/>
                        </a:rPr>
                        <a:t>17 (17.3)</a:t>
                      </a:r>
                      <a:endParaRPr lang="en-GB" sz="1400" dirty="0"/>
                    </a:p>
                  </a:txBody>
                  <a:tcPr marT="36576" marB="36576" anchor="ctr">
                    <a:solidFill>
                      <a:srgbClr val="BFBFBF"/>
                    </a:solidFill>
                  </a:tcPr>
                </a:tc>
                <a:tc>
                  <a:txBody>
                    <a:bodyPr/>
                    <a:lstStyle/>
                    <a:p>
                      <a:pPr algn="ctr"/>
                      <a:r>
                        <a:rPr lang="en-GB" sz="1400" b="0" i="0" u="none" strike="noStrike" kern="1200" baseline="0" dirty="0">
                          <a:solidFill>
                            <a:schemeClr val="dk1"/>
                          </a:solidFill>
                          <a:latin typeface="+mn-lt"/>
                          <a:ea typeface="+mn-ea"/>
                          <a:cs typeface="+mn-cs"/>
                        </a:rPr>
                        <a:t>26 (19.1)</a:t>
                      </a:r>
                      <a:endParaRPr lang="en-GB" sz="1400" dirty="0"/>
                    </a:p>
                  </a:txBody>
                  <a:tcPr marT="36576" marB="36576" anchor="ctr">
                    <a:solidFill>
                      <a:srgbClr val="BFBFBF"/>
                    </a:solidFill>
                  </a:tcPr>
                </a:tc>
                <a:tc>
                  <a:txBody>
                    <a:bodyPr/>
                    <a:lstStyle/>
                    <a:p>
                      <a:pPr algn="ctr"/>
                      <a:r>
                        <a:rPr lang="en-GB" sz="1400" b="0" i="0" u="none" strike="noStrike" kern="1200" baseline="0" dirty="0">
                          <a:solidFill>
                            <a:schemeClr val="dk1"/>
                          </a:solidFill>
                          <a:latin typeface="+mn-lt"/>
                          <a:ea typeface="+mn-ea"/>
                          <a:cs typeface="+mn-cs"/>
                        </a:rPr>
                        <a:t>25 (19.4)</a:t>
                      </a:r>
                      <a:endParaRPr lang="en-GB" sz="1400" dirty="0"/>
                    </a:p>
                  </a:txBody>
                  <a:tcPr marT="36576" marB="36576" anchor="ctr">
                    <a:solidFill>
                      <a:srgbClr val="BFBFBF"/>
                    </a:solidFill>
                  </a:tcPr>
                </a:tc>
                <a:extLst>
                  <a:ext uri="{0D108BD9-81ED-4DB2-BD59-A6C34878D82A}">
                    <a16:rowId xmlns:a16="http://schemas.microsoft.com/office/drawing/2014/main" val="10005"/>
                  </a:ext>
                </a:extLst>
              </a:tr>
              <a:tr h="2785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Fatal adverse event, n (%)</a:t>
                      </a:r>
                      <a:endParaRPr lang="en-US" sz="1400" b="0" i="0" u="none" strike="noStrike" kern="1200" baseline="0" dirty="0">
                        <a:solidFill>
                          <a:schemeClr val="tx1"/>
                        </a:solidFill>
                        <a:latin typeface="+mn-lt"/>
                        <a:ea typeface="+mn-ea"/>
                        <a:cs typeface="+mn-cs"/>
                      </a:endParaRPr>
                    </a:p>
                  </a:txBody>
                  <a:tcPr marT="36576" marB="36576" anchor="ctr">
                    <a:solidFill>
                      <a:srgbClr val="E3E2E3"/>
                    </a:solidFill>
                  </a:tcPr>
                </a:tc>
                <a:tc>
                  <a:txBody>
                    <a:bodyPr/>
                    <a:lstStyle/>
                    <a:p>
                      <a:pPr algn="ctr"/>
                      <a:r>
                        <a:rPr lang="en-GB" sz="1400" b="0" i="0" u="none" strike="noStrike" kern="1200" baseline="0" dirty="0">
                          <a:solidFill>
                            <a:schemeClr val="dk1"/>
                          </a:solidFill>
                          <a:latin typeface="+mn-lt"/>
                          <a:ea typeface="+mn-ea"/>
                          <a:cs typeface="+mn-cs"/>
                        </a:rPr>
                        <a:t>5 (5.2)</a:t>
                      </a:r>
                      <a:endParaRPr lang="en-GB" sz="1400" dirty="0"/>
                    </a:p>
                  </a:txBody>
                  <a:tcPr marT="36576" marB="36576" anchor="ctr">
                    <a:solidFill>
                      <a:srgbClr val="E3E2E3"/>
                    </a:solidFill>
                  </a:tcPr>
                </a:tc>
                <a:tc>
                  <a:txBody>
                    <a:bodyPr/>
                    <a:lstStyle/>
                    <a:p>
                      <a:pPr algn="ctr"/>
                      <a:r>
                        <a:rPr lang="en-GB" sz="1400" b="0" i="0" u="none" strike="noStrike" kern="1200" baseline="0" dirty="0">
                          <a:solidFill>
                            <a:schemeClr val="dk1"/>
                          </a:solidFill>
                          <a:latin typeface="+mn-lt"/>
                          <a:ea typeface="+mn-ea"/>
                          <a:cs typeface="+mn-cs"/>
                        </a:rPr>
                        <a:t>3 (3.1)</a:t>
                      </a:r>
                      <a:endParaRPr lang="en-GB" sz="1400" dirty="0"/>
                    </a:p>
                  </a:txBody>
                  <a:tcPr marT="36576" marB="36576" anchor="ctr">
                    <a:solidFill>
                      <a:srgbClr val="E3E2E3"/>
                    </a:solidFill>
                  </a:tcPr>
                </a:tc>
                <a:tc>
                  <a:txBody>
                    <a:bodyPr/>
                    <a:lstStyle/>
                    <a:p>
                      <a:pPr algn="ctr"/>
                      <a:r>
                        <a:rPr lang="en-GB" sz="1400" b="0" i="0" u="none" strike="noStrike" kern="1200" baseline="0" dirty="0">
                          <a:solidFill>
                            <a:schemeClr val="dk1"/>
                          </a:solidFill>
                          <a:latin typeface="+mn-lt"/>
                          <a:ea typeface="+mn-ea"/>
                          <a:cs typeface="+mn-cs"/>
                        </a:rPr>
                        <a:t>5 (3.7)</a:t>
                      </a:r>
                      <a:endParaRPr lang="en-GB" sz="1400" dirty="0"/>
                    </a:p>
                  </a:txBody>
                  <a:tcPr marT="36576" marB="36576" anchor="ctr">
                    <a:solidFill>
                      <a:srgbClr val="E3E2E3"/>
                    </a:solidFill>
                  </a:tcPr>
                </a:tc>
                <a:tc>
                  <a:txBody>
                    <a:bodyPr/>
                    <a:lstStyle/>
                    <a:p>
                      <a:pPr algn="ctr"/>
                      <a:r>
                        <a:rPr lang="en-GB" sz="1400" b="0" i="0" u="none" strike="noStrike" kern="1200" baseline="0" dirty="0">
                          <a:solidFill>
                            <a:schemeClr val="dk1"/>
                          </a:solidFill>
                          <a:latin typeface="+mn-lt"/>
                          <a:ea typeface="+mn-ea"/>
                          <a:cs typeface="+mn-cs"/>
                        </a:rPr>
                        <a:t>4 (3.1)</a:t>
                      </a:r>
                      <a:endParaRPr lang="en-GB" sz="1400" dirty="0"/>
                    </a:p>
                  </a:txBody>
                  <a:tcPr marT="36576" marB="36576" anchor="ctr">
                    <a:solidFill>
                      <a:srgbClr val="E3E2E3"/>
                    </a:solidFill>
                  </a:tcPr>
                </a:tc>
                <a:extLst>
                  <a:ext uri="{0D108BD9-81ED-4DB2-BD59-A6C34878D82A}">
                    <a16:rowId xmlns:a16="http://schemas.microsoft.com/office/drawing/2014/main" val="10006"/>
                  </a:ext>
                </a:extLst>
              </a:tr>
            </a:tbl>
          </a:graphicData>
        </a:graphic>
      </p:graphicFrame>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7"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Tree>
    <p:extLst>
      <p:ext uri="{BB962C8B-B14F-4D97-AF65-F5344CB8AC3E}">
        <p14:creationId xmlns:p14="http://schemas.microsoft.com/office/powerpoint/2010/main" val="19167272"/>
      </p:ext>
    </p:extLst>
  </p:cSld>
  <p:clrMapOvr>
    <a:masterClrMapping/>
  </p:clrMapOvr>
  <p:transition>
    <p:wipe dir="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Select Adverse Events, Treatment Discontinuations, and Deaths by Prior ASCT</a:t>
            </a:r>
          </a:p>
        </p:txBody>
      </p:sp>
      <p:graphicFrame>
        <p:nvGraphicFramePr>
          <p:cNvPr id="8" name="Table 7"/>
          <p:cNvGraphicFramePr>
            <a:graphicFrameLocks noGrp="1"/>
          </p:cNvGraphicFramePr>
          <p:nvPr>
            <p:extLst>
              <p:ext uri="{D42A27DB-BD31-4B8C-83A1-F6EECF244321}">
                <p14:modId xmlns:p14="http://schemas.microsoft.com/office/powerpoint/2010/main" val="3937637135"/>
              </p:ext>
            </p:extLst>
          </p:nvPr>
        </p:nvGraphicFramePr>
        <p:xfrm>
          <a:off x="169680" y="1618780"/>
          <a:ext cx="8913554" cy="3907393"/>
        </p:xfrm>
        <a:graphic>
          <a:graphicData uri="http://schemas.openxmlformats.org/drawingml/2006/table">
            <a:tbl>
              <a:tblPr firstRow="1" bandRow="1"/>
              <a:tblGrid>
                <a:gridCol w="3607993">
                  <a:extLst>
                    <a:ext uri="{9D8B030D-6E8A-4147-A177-3AD203B41FA5}">
                      <a16:colId xmlns:a16="http://schemas.microsoft.com/office/drawing/2014/main" val="20000"/>
                    </a:ext>
                  </a:extLst>
                </a:gridCol>
                <a:gridCol w="932872">
                  <a:extLst>
                    <a:ext uri="{9D8B030D-6E8A-4147-A177-3AD203B41FA5}">
                      <a16:colId xmlns:a16="http://schemas.microsoft.com/office/drawing/2014/main" val="20001"/>
                    </a:ext>
                  </a:extLst>
                </a:gridCol>
                <a:gridCol w="822037">
                  <a:extLst>
                    <a:ext uri="{9D8B030D-6E8A-4147-A177-3AD203B41FA5}">
                      <a16:colId xmlns:a16="http://schemas.microsoft.com/office/drawing/2014/main" val="20002"/>
                    </a:ext>
                  </a:extLst>
                </a:gridCol>
                <a:gridCol w="905163">
                  <a:extLst>
                    <a:ext uri="{9D8B030D-6E8A-4147-A177-3AD203B41FA5}">
                      <a16:colId xmlns:a16="http://schemas.microsoft.com/office/drawing/2014/main" val="20003"/>
                    </a:ext>
                  </a:extLst>
                </a:gridCol>
                <a:gridCol w="922263">
                  <a:extLst>
                    <a:ext uri="{9D8B030D-6E8A-4147-A177-3AD203B41FA5}">
                      <a16:colId xmlns:a16="http://schemas.microsoft.com/office/drawing/2014/main" val="20004"/>
                    </a:ext>
                  </a:extLst>
                </a:gridCol>
                <a:gridCol w="886691">
                  <a:extLst>
                    <a:ext uri="{9D8B030D-6E8A-4147-A177-3AD203B41FA5}">
                      <a16:colId xmlns:a16="http://schemas.microsoft.com/office/drawing/2014/main" val="20005"/>
                    </a:ext>
                  </a:extLst>
                </a:gridCol>
                <a:gridCol w="836535">
                  <a:extLst>
                    <a:ext uri="{9D8B030D-6E8A-4147-A177-3AD203B41FA5}">
                      <a16:colId xmlns:a16="http://schemas.microsoft.com/office/drawing/2014/main" val="20006"/>
                    </a:ext>
                  </a:extLst>
                </a:gridCol>
              </a:tblGrid>
              <a:tr h="182307">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sz="1400" dirty="0">
                        <a:solidFill>
                          <a:srgbClr val="FF0000"/>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200" b="1" dirty="0">
                          <a:solidFill>
                            <a:schemeClr val="bg1"/>
                          </a:solidFill>
                        </a:rPr>
                        <a:t>Prior ASCT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GB"/>
                    </a:p>
                  </a:txBody>
                  <a:tcPr/>
                </a:tc>
                <a:tc gridSpan="2">
                  <a:txBody>
                    <a:bodyPr/>
                    <a:lstStyle/>
                    <a:p>
                      <a:pPr algn="ctr"/>
                      <a:r>
                        <a:rPr lang="en-US" sz="1200" b="1" baseline="0" dirty="0">
                          <a:solidFill>
                            <a:schemeClr val="bg1"/>
                          </a:solidFill>
                        </a:rPr>
                        <a:t>1R1T</a:t>
                      </a:r>
                      <a:endParaRPr lang="en-US" sz="12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de-CH"/>
                    </a:p>
                  </a:txBody>
                  <a:tcPr/>
                </a:tc>
                <a:tc gridSpan="2">
                  <a:txBody>
                    <a:bodyPr/>
                    <a:lstStyle/>
                    <a:p>
                      <a:pPr algn="ctr"/>
                      <a:r>
                        <a:rPr lang="en-US" sz="1200" b="1" dirty="0">
                          <a:solidFill>
                            <a:schemeClr val="bg1"/>
                          </a:solidFill>
                        </a:rPr>
                        <a:t>No prior ASCT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de-CH"/>
                    </a:p>
                  </a:txBody>
                  <a:tcPr/>
                </a:tc>
                <a:extLst>
                  <a:ext uri="{0D108BD9-81ED-4DB2-BD59-A6C34878D82A}">
                    <a16:rowId xmlns:a16="http://schemas.microsoft.com/office/drawing/2014/main" val="10000"/>
                  </a:ext>
                </a:extLst>
              </a:tr>
              <a:tr h="380658">
                <a:tc vMerge="1">
                  <a:txBody>
                    <a:bodyPr/>
                    <a:lstStyle/>
                    <a:p>
                      <a:endParaRPr lang="en-US" sz="1200" dirty="0">
                        <a:solidFill>
                          <a:srgbClr val="FF0000"/>
                        </a:solidFill>
                      </a:endParaRPr>
                    </a:p>
                  </a:txBody>
                  <a:tcPr anchor="ctr">
                    <a:lnL w="28575" cap="flat" cmpd="sng" algn="ctr">
                      <a:solidFill>
                        <a:srgbClr val="007CC2">
                          <a:lumMod val="50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007CC2">
                        <a:lumMod val="75000"/>
                      </a:srgbClr>
                    </a:solidFill>
                  </a:tcPr>
                </a:tc>
                <a:tc>
                  <a:txBody>
                    <a:bodyPr/>
                    <a:lstStyle/>
                    <a:p>
                      <a:pPr algn="ctr"/>
                      <a:r>
                        <a:rPr lang="en-US" sz="1200" b="1" dirty="0">
                          <a:solidFill>
                            <a:schemeClr val="bg1"/>
                          </a:solidFill>
                        </a:rPr>
                        <a:t>Kd</a:t>
                      </a:r>
                    </a:p>
                    <a:p>
                      <a:pPr algn="ctr"/>
                      <a:r>
                        <a:rPr lang="en-US" sz="1200" b="1" dirty="0">
                          <a:solidFill>
                            <a:schemeClr val="bg1"/>
                          </a:solidFill>
                        </a:rPr>
                        <a:t>(n = 266)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200" b="1" dirty="0">
                          <a:solidFill>
                            <a:schemeClr val="bg1"/>
                          </a:solidFill>
                        </a:rPr>
                        <a:t>Vd</a:t>
                      </a:r>
                    </a:p>
                    <a:p>
                      <a:pPr algn="ctr"/>
                      <a:r>
                        <a:rPr lang="en-US" sz="1200" b="1" dirty="0">
                          <a:solidFill>
                            <a:schemeClr val="bg1"/>
                          </a:solidFill>
                        </a:rPr>
                        <a:t>(n = 268)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200" b="1" dirty="0">
                          <a:solidFill>
                            <a:schemeClr val="bg1"/>
                          </a:solidFill>
                        </a:rPr>
                        <a:t>Kd</a:t>
                      </a:r>
                    </a:p>
                    <a:p>
                      <a:pPr algn="ctr"/>
                      <a:r>
                        <a:rPr lang="en-US" sz="1200" b="1" dirty="0">
                          <a:solidFill>
                            <a:schemeClr val="bg1"/>
                          </a:solidFill>
                        </a:rPr>
                        <a:t>(n = 123)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200" b="1" dirty="0">
                          <a:solidFill>
                            <a:schemeClr val="bg1"/>
                          </a:solidFill>
                        </a:rPr>
                        <a:t>Vd</a:t>
                      </a:r>
                    </a:p>
                    <a:p>
                      <a:pPr algn="ctr"/>
                      <a:r>
                        <a:rPr lang="en-US" sz="1200" b="1" dirty="0">
                          <a:solidFill>
                            <a:schemeClr val="bg1"/>
                          </a:solidFill>
                        </a:rPr>
                        <a:t>(n = 139)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200" b="1" dirty="0">
                          <a:solidFill>
                            <a:schemeClr val="bg1"/>
                          </a:solidFill>
                        </a:rPr>
                        <a:t>Kd</a:t>
                      </a:r>
                    </a:p>
                    <a:p>
                      <a:pPr algn="ctr"/>
                      <a:r>
                        <a:rPr lang="en-US" sz="1200" b="1" dirty="0">
                          <a:solidFill>
                            <a:schemeClr val="bg1"/>
                          </a:solidFill>
                        </a:rPr>
                        <a:t>(n = 197)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200" b="1" dirty="0">
                          <a:solidFill>
                            <a:schemeClr val="bg1"/>
                          </a:solidFill>
                        </a:rPr>
                        <a:t>Vd</a:t>
                      </a:r>
                    </a:p>
                    <a:p>
                      <a:pPr algn="ctr"/>
                      <a:r>
                        <a:rPr lang="en-US" sz="1200" b="1" dirty="0">
                          <a:solidFill>
                            <a:schemeClr val="bg1"/>
                          </a:solidFill>
                        </a:rPr>
                        <a:t>(n = 188)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extLst>
                  <a:ext uri="{0D108BD9-81ED-4DB2-BD59-A6C34878D82A}">
                    <a16:rowId xmlns:a16="http://schemas.microsoft.com/office/drawing/2014/main" val="10001"/>
                  </a:ext>
                </a:extLst>
              </a:tr>
              <a:tr h="170761">
                <a:tc>
                  <a:txBody>
                    <a:bodyPr/>
                    <a:lstStyle/>
                    <a:p>
                      <a:r>
                        <a:rPr lang="en-US" sz="1200" b="1" kern="1200" dirty="0">
                          <a:solidFill>
                            <a:schemeClr val="tx1"/>
                          </a:solidFill>
                          <a:latin typeface="Arial"/>
                          <a:ea typeface="+mn-ea"/>
                          <a:cs typeface="+mn-cs"/>
                        </a:rPr>
                        <a:t>Patients</a:t>
                      </a:r>
                      <a:r>
                        <a:rPr lang="en-US" sz="1200" b="1" kern="1200" baseline="0" dirty="0">
                          <a:solidFill>
                            <a:schemeClr val="tx1"/>
                          </a:solidFill>
                          <a:latin typeface="Arial"/>
                          <a:ea typeface="+mn-ea"/>
                          <a:cs typeface="+mn-cs"/>
                        </a:rPr>
                        <a:t> with any-grade adverse events, %</a:t>
                      </a:r>
                      <a:endParaRPr lang="en-US" sz="1200" b="1" kern="1200" dirty="0">
                        <a:solidFill>
                          <a:schemeClr val="tx1"/>
                        </a:solidFill>
                        <a:latin typeface="Arial"/>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latin typeface="+mn-lt"/>
                        </a:rPr>
                        <a:t>98.9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latin typeface="+mn-lt"/>
                        </a:rPr>
                        <a:t>99.6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latin typeface="+mn-lt"/>
                        </a:rPr>
                        <a:t>98.4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latin typeface="+mn-lt"/>
                        </a:rPr>
                        <a:t>100.0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latin typeface="+mn-lt"/>
                        </a:rPr>
                        <a:t>98.5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latin typeface="+mn-lt"/>
                        </a:rPr>
                        <a:t>97.9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2"/>
                  </a:ext>
                </a:extLst>
              </a:tr>
              <a:tr h="170761">
                <a:tc gridSpan="7">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1" kern="1200" dirty="0">
                          <a:solidFill>
                            <a:schemeClr val="tx1"/>
                          </a:solidFill>
                          <a:latin typeface="Arial"/>
                          <a:ea typeface="+mn-ea"/>
                          <a:cs typeface="+mn-cs"/>
                        </a:rPr>
                        <a:t>Select any-grade </a:t>
                      </a:r>
                      <a:r>
                        <a:rPr lang="en-US" sz="1200" b="1" kern="1200" baseline="0" dirty="0">
                          <a:solidFill>
                            <a:schemeClr val="tx1"/>
                          </a:solidFill>
                          <a:latin typeface="Arial"/>
                          <a:ea typeface="+mn-ea"/>
                          <a:cs typeface="+mn-cs"/>
                        </a:rPr>
                        <a:t>adverse events of interest, %</a:t>
                      </a:r>
                      <a:endParaRPr lang="en-US" sz="1200" b="1" kern="1200" dirty="0">
                        <a:solidFill>
                          <a:schemeClr val="tx1"/>
                        </a:solidFill>
                        <a:latin typeface="Arial"/>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200" b="1" dirty="0">
                        <a:latin typeface="+mn-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200" b="1" dirty="0">
                        <a:solidFill>
                          <a:schemeClr val="tx1"/>
                        </a:solidFill>
                        <a:latin typeface="+mn-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200" b="1" dirty="0">
                        <a:solidFill>
                          <a:schemeClr val="tx1"/>
                        </a:solidFill>
                        <a:latin typeface="+mn-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200" b="1" dirty="0">
                        <a:solidFill>
                          <a:schemeClr val="tx1"/>
                        </a:solidFill>
                        <a:latin typeface="+mn-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200" b="1" dirty="0">
                        <a:solidFill>
                          <a:schemeClr val="tx1"/>
                        </a:solidFill>
                        <a:latin typeface="+mn-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200" b="1" dirty="0">
                        <a:solidFill>
                          <a:schemeClr val="tx1"/>
                        </a:solidFill>
                        <a:latin typeface="+mn-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3"/>
                  </a:ext>
                </a:extLst>
              </a:tr>
              <a:tr h="233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r>
                        <a:rPr lang="en-US" sz="1200" b="0" dirty="0" err="1">
                          <a:solidFill>
                            <a:schemeClr val="tx1"/>
                          </a:solidFill>
                        </a:rPr>
                        <a:t>Anaemia</a:t>
                      </a:r>
                      <a:endParaRPr lang="en-US" sz="12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44.4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26.5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42.3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23.7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40.1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30.9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4"/>
                  </a:ext>
                </a:extLst>
              </a:tr>
              <a:tr h="233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lgn="l" defTabSz="914400" rtl="0" eaLnBrk="1" latinLnBrk="0" hangingPunct="1"/>
                      <a:r>
                        <a:rPr lang="en-US" sz="1200" b="0" kern="1200" dirty="0">
                          <a:solidFill>
                            <a:schemeClr val="tx1"/>
                          </a:solidFill>
                          <a:latin typeface="+mn-lt"/>
                          <a:ea typeface="+mn-ea"/>
                          <a:cs typeface="+mn-cs"/>
                        </a:rPr>
                        <a:t>Thrombocytopenia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22.6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22.0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22.0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18.7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20.3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13.3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5"/>
                  </a:ext>
                </a:extLst>
              </a:tr>
              <a:tr h="233338">
                <a:tc>
                  <a:txBody>
                    <a:bodyPr/>
                    <a:lstStyle/>
                    <a:p>
                      <a:pPr marL="27940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Neutropenia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6.8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5.6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4.9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5.0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5.1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5.9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6"/>
                  </a:ext>
                </a:extLst>
              </a:tr>
              <a:tr h="233338">
                <a:tc>
                  <a:txBody>
                    <a:bodyPr/>
                    <a:lstStyle/>
                    <a:p>
                      <a:pPr marL="27940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Hypertension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30.8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10.8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32.5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9.4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34.0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8.5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3671691568"/>
                  </a:ext>
                </a:extLst>
              </a:tr>
              <a:tr h="233338">
                <a:tc>
                  <a:txBody>
                    <a:bodyPr/>
                    <a:lstStyle/>
                    <a:p>
                      <a:pPr marL="27940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Upper respiratory tract infection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28.6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23.9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31.7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24.5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21.8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10.1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3021072125"/>
                  </a:ext>
                </a:extLst>
              </a:tr>
              <a:tr h="233338">
                <a:tc>
                  <a:txBody>
                    <a:bodyPr/>
                    <a:lstStyle/>
                    <a:p>
                      <a:pPr marL="27940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Peripheral</a:t>
                      </a:r>
                      <a:r>
                        <a:rPr lang="en-US" sz="1200" b="0" kern="1200" baseline="0" dirty="0">
                          <a:solidFill>
                            <a:schemeClr val="tx1"/>
                          </a:solidFill>
                          <a:latin typeface="+mn-lt"/>
                          <a:ea typeface="+mn-ea"/>
                          <a:cs typeface="+mn-cs"/>
                        </a:rPr>
                        <a:t> neuropathy (SMQN)</a:t>
                      </a:r>
                      <a:endParaRPr lang="en-US" sz="12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22.9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56.0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23.6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54.0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18.3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52.7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3513776922"/>
                  </a:ext>
                </a:extLst>
              </a:tr>
              <a:tr h="233338">
                <a:tc>
                  <a:txBody>
                    <a:bodyPr/>
                    <a:lstStyle/>
                    <a:p>
                      <a:pPr marL="27940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Cardiac failure (SMQN)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6.4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1.9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4.9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2.9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16.8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5.3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2388687465"/>
                  </a:ext>
                </a:extLst>
              </a:tr>
              <a:tr h="23333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lgn="l" defTabSz="914400" rtl="0" eaLnBrk="1" latinLnBrk="0" hangingPunct="1"/>
                      <a:r>
                        <a:rPr lang="en-US" sz="1200" b="0" kern="1200" dirty="0">
                          <a:solidFill>
                            <a:schemeClr val="tx1"/>
                          </a:solidFill>
                          <a:latin typeface="+mn-lt"/>
                          <a:ea typeface="+mn-ea"/>
                          <a:cs typeface="+mn-cs"/>
                        </a:rPr>
                        <a:t>Acute</a:t>
                      </a:r>
                      <a:r>
                        <a:rPr lang="en-US" sz="1200" b="0" kern="1200" baseline="0" dirty="0">
                          <a:solidFill>
                            <a:schemeClr val="tx1"/>
                          </a:solidFill>
                          <a:latin typeface="+mn-lt"/>
                          <a:ea typeface="+mn-ea"/>
                          <a:cs typeface="+mn-cs"/>
                        </a:rPr>
                        <a:t> r</a:t>
                      </a:r>
                      <a:r>
                        <a:rPr lang="en-US" sz="1200" b="0" kern="1200" dirty="0">
                          <a:solidFill>
                            <a:schemeClr val="tx1"/>
                          </a:solidFill>
                          <a:latin typeface="+mn-lt"/>
                          <a:ea typeface="+mn-ea"/>
                          <a:cs typeface="+mn-cs"/>
                        </a:rPr>
                        <a:t>enal failure (SMQN)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10.5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6.3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11.4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7.9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10.2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0" dirty="0">
                          <a:solidFill>
                            <a:schemeClr val="tx1"/>
                          </a:solidFill>
                          <a:latin typeface="+mn-lt"/>
                        </a:rPr>
                        <a:t>5.9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7"/>
                  </a:ext>
                </a:extLst>
              </a:tr>
              <a:tr h="374484">
                <a:tc>
                  <a:txBody>
                    <a:bodyPr/>
                    <a:lstStyle/>
                    <a:p>
                      <a:r>
                        <a:rPr lang="en-US" sz="1200" b="1" dirty="0">
                          <a:solidFill>
                            <a:schemeClr val="tx1"/>
                          </a:solidFill>
                        </a:rPr>
                        <a:t>Patients discontinuing due to adverse events,</a:t>
                      </a:r>
                      <a:r>
                        <a:rPr lang="en-US" sz="1200" b="1" baseline="0" dirty="0">
                          <a:solidFill>
                            <a:schemeClr val="tx1"/>
                          </a:solidFill>
                        </a:rPr>
                        <a:t> </a:t>
                      </a:r>
                      <a:r>
                        <a:rPr lang="en-US" sz="1200" b="1" dirty="0">
                          <a:solidFill>
                            <a:schemeClr val="tx1"/>
                          </a:solidFill>
                        </a:rPr>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rPr>
                        <a:t>28.6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rPr>
                        <a:t>25.4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rPr>
                        <a:t>26.0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rPr>
                        <a:t>26.6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rPr>
                        <a:t>28.9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rPr>
                        <a:t>26.6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14"/>
                  </a:ext>
                </a:extLst>
              </a:tr>
              <a:tr h="272653">
                <a:tc>
                  <a:txBody>
                    <a:bodyPr/>
                    <a:lstStyle/>
                    <a:p>
                      <a:r>
                        <a:rPr lang="en-US" sz="1200" b="1" dirty="0">
                          <a:solidFill>
                            <a:schemeClr val="tx1"/>
                          </a:solidFill>
                        </a:rPr>
                        <a:t>Adverse events leading to death,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1" dirty="0">
                          <a:solidFill>
                            <a:schemeClr val="tx1"/>
                          </a:solidFill>
                        </a:rPr>
                        <a:t>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1" dirty="0">
                          <a:solidFill>
                            <a:schemeClr val="tx1"/>
                          </a:solidFill>
                        </a:rPr>
                        <a:t>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1" dirty="0">
                          <a:solidFill>
                            <a:schemeClr val="tx1"/>
                          </a:solidFill>
                        </a:rPr>
                        <a:t>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1" dirty="0">
                          <a:solidFill>
                            <a:schemeClr val="tx1"/>
                          </a:solidFill>
                        </a:rPr>
                        <a:t>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1" dirty="0">
                          <a:solidFill>
                            <a:schemeClr val="tx1"/>
                          </a:solidFill>
                        </a:rPr>
                        <a:t>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1" dirty="0">
                          <a:solidFill>
                            <a:schemeClr val="tx1"/>
                          </a:solidFill>
                        </a:rPr>
                        <a:t>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5"/>
                  </a:ext>
                </a:extLst>
              </a:tr>
            </a:tbl>
          </a:graphicData>
        </a:graphic>
      </p:graphicFrame>
      <p:sp>
        <p:nvSpPr>
          <p:cNvPr id="14" name="Content Placeholder 3"/>
          <p:cNvSpPr>
            <a:spLocks noGrp="1"/>
          </p:cNvSpPr>
          <p:nvPr>
            <p:ph sz="quarter" idx="13"/>
          </p:nvPr>
        </p:nvSpPr>
        <p:spPr>
          <a:xfrm>
            <a:off x="417512" y="5943600"/>
            <a:ext cx="7441228" cy="794544"/>
          </a:xfrm>
        </p:spPr>
        <p:txBody>
          <a:bodyPr/>
          <a:lstStyle/>
          <a:p>
            <a:r>
              <a:rPr lang="de-CH" dirty="0"/>
              <a:t>1R1T, first relapse after frontline ASCT; ASCT, autologous stem cell transplantation; K</a:t>
            </a:r>
            <a:r>
              <a:rPr lang="en-CA" dirty="0"/>
              <a:t>d, </a:t>
            </a:r>
            <a:r>
              <a:rPr lang="en-CA" dirty="0" err="1"/>
              <a:t>carfilzomib</a:t>
            </a:r>
            <a:r>
              <a:rPr lang="en-CA" dirty="0"/>
              <a:t> and dexamethasone; SMQN, Standard </a:t>
            </a:r>
            <a:r>
              <a:rPr lang="en-CA" dirty="0" err="1"/>
              <a:t>MedDRA</a:t>
            </a:r>
            <a:r>
              <a:rPr lang="en-CA" dirty="0"/>
              <a:t> Query Narrow; </a:t>
            </a:r>
            <a:r>
              <a:rPr lang="en-CA" dirty="0" err="1"/>
              <a:t>Vd</a:t>
            </a:r>
            <a:r>
              <a:rPr lang="en-CA" dirty="0"/>
              <a:t>, </a:t>
            </a:r>
            <a:r>
              <a:rPr lang="en-CA" dirty="0" err="1"/>
              <a:t>bortezomib</a:t>
            </a:r>
            <a:r>
              <a:rPr lang="en-CA" dirty="0"/>
              <a:t> and dexamethasone</a:t>
            </a:r>
            <a:r>
              <a:rPr lang="en-GB" altLang="en-US" dirty="0"/>
              <a:t>.</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Hari </a:t>
            </a:r>
            <a:r>
              <a:rPr lang="en-US" i="1" dirty="0">
                <a:latin typeface="Arial" panose="020B0604020202020204" pitchFamily="34" charset="0"/>
                <a:cs typeface="Arial" panose="020B0604020202020204" pitchFamily="34" charset="0"/>
              </a:rPr>
              <a:t>et al., Leukemia </a:t>
            </a:r>
            <a:r>
              <a:rPr lang="en-US" dirty="0">
                <a:latin typeface="Arial" panose="020B0604020202020204" pitchFamily="34" charset="0"/>
                <a:cs typeface="Arial" panose="020B0604020202020204" pitchFamily="34" charset="0"/>
              </a:rPr>
              <a:t>2017; 31:2630-2641</a:t>
            </a:r>
            <a:r>
              <a:rPr lang="de-CH" dirty="0"/>
              <a:t>; </a:t>
            </a:r>
            <a:r>
              <a:rPr lang="it-IT" dirty="0">
                <a:latin typeface="Arial" panose="020B0604020202020204" pitchFamily="34" charset="0"/>
                <a:cs typeface="Arial" panose="020B0604020202020204" pitchFamily="34" charset="0"/>
              </a:rPr>
              <a:t>Goldschmidt et al. Presented at EHA 2018; Poster Abstract PS1309</a:t>
            </a:r>
            <a:r>
              <a:rPr lang="de-CH" dirty="0"/>
              <a:t>.</a:t>
            </a:r>
          </a:p>
        </p:txBody>
      </p:sp>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7" name="Content Placeholder 7"/>
          <p:cNvSpPr txBox="1">
            <a:spLocks/>
          </p:cNvSpPr>
          <p:nvPr/>
        </p:nvSpPr>
        <p:spPr bwMode="gray">
          <a:xfrm>
            <a:off x="512763" y="1195965"/>
            <a:ext cx="8116885"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37.5 months in the Kd group, and 36.9 months in the Vd group</a:t>
            </a:r>
          </a:p>
        </p:txBody>
      </p:sp>
    </p:spTree>
    <p:extLst>
      <p:ext uri="{BB962C8B-B14F-4D97-AF65-F5344CB8AC3E}">
        <p14:creationId xmlns:p14="http://schemas.microsoft.com/office/powerpoint/2010/main" val="3163916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Select Grade ≥3 Adverse Events by </a:t>
            </a:r>
            <a:br>
              <a:rPr lang="en-US" sz="2800" dirty="0"/>
            </a:br>
            <a:r>
              <a:rPr lang="en-US" sz="2800" dirty="0"/>
              <a:t>Prior ASCT</a:t>
            </a:r>
          </a:p>
        </p:txBody>
      </p:sp>
      <p:graphicFrame>
        <p:nvGraphicFramePr>
          <p:cNvPr id="8" name="Table 7"/>
          <p:cNvGraphicFramePr>
            <a:graphicFrameLocks noGrp="1"/>
          </p:cNvGraphicFramePr>
          <p:nvPr>
            <p:extLst>
              <p:ext uri="{D42A27DB-BD31-4B8C-83A1-F6EECF244321}">
                <p14:modId xmlns:p14="http://schemas.microsoft.com/office/powerpoint/2010/main" val="3289273010"/>
              </p:ext>
            </p:extLst>
          </p:nvPr>
        </p:nvGraphicFramePr>
        <p:xfrm>
          <a:off x="169680" y="1674200"/>
          <a:ext cx="8913554" cy="3200400"/>
        </p:xfrm>
        <a:graphic>
          <a:graphicData uri="http://schemas.openxmlformats.org/drawingml/2006/table">
            <a:tbl>
              <a:tblPr firstRow="1" bandRow="1"/>
              <a:tblGrid>
                <a:gridCol w="3607993">
                  <a:extLst>
                    <a:ext uri="{9D8B030D-6E8A-4147-A177-3AD203B41FA5}">
                      <a16:colId xmlns:a16="http://schemas.microsoft.com/office/drawing/2014/main" val="20000"/>
                    </a:ext>
                  </a:extLst>
                </a:gridCol>
                <a:gridCol w="932872">
                  <a:extLst>
                    <a:ext uri="{9D8B030D-6E8A-4147-A177-3AD203B41FA5}">
                      <a16:colId xmlns:a16="http://schemas.microsoft.com/office/drawing/2014/main" val="20001"/>
                    </a:ext>
                  </a:extLst>
                </a:gridCol>
                <a:gridCol w="822037">
                  <a:extLst>
                    <a:ext uri="{9D8B030D-6E8A-4147-A177-3AD203B41FA5}">
                      <a16:colId xmlns:a16="http://schemas.microsoft.com/office/drawing/2014/main" val="20002"/>
                    </a:ext>
                  </a:extLst>
                </a:gridCol>
                <a:gridCol w="905163">
                  <a:extLst>
                    <a:ext uri="{9D8B030D-6E8A-4147-A177-3AD203B41FA5}">
                      <a16:colId xmlns:a16="http://schemas.microsoft.com/office/drawing/2014/main" val="20003"/>
                    </a:ext>
                  </a:extLst>
                </a:gridCol>
                <a:gridCol w="922263">
                  <a:extLst>
                    <a:ext uri="{9D8B030D-6E8A-4147-A177-3AD203B41FA5}">
                      <a16:colId xmlns:a16="http://schemas.microsoft.com/office/drawing/2014/main" val="20004"/>
                    </a:ext>
                  </a:extLst>
                </a:gridCol>
                <a:gridCol w="886691">
                  <a:extLst>
                    <a:ext uri="{9D8B030D-6E8A-4147-A177-3AD203B41FA5}">
                      <a16:colId xmlns:a16="http://schemas.microsoft.com/office/drawing/2014/main" val="20005"/>
                    </a:ext>
                  </a:extLst>
                </a:gridCol>
                <a:gridCol w="836535">
                  <a:extLst>
                    <a:ext uri="{9D8B030D-6E8A-4147-A177-3AD203B41FA5}">
                      <a16:colId xmlns:a16="http://schemas.microsoft.com/office/drawing/2014/main" val="20006"/>
                    </a:ext>
                  </a:extLst>
                </a:gridCol>
              </a:tblGrid>
              <a:tr h="182307">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sz="1400" dirty="0">
                        <a:solidFill>
                          <a:srgbClr val="FF0000"/>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200" b="1" dirty="0">
                          <a:solidFill>
                            <a:schemeClr val="bg1"/>
                          </a:solidFill>
                        </a:rPr>
                        <a:t>Prior ASCT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GB"/>
                    </a:p>
                  </a:txBody>
                  <a:tcPr/>
                </a:tc>
                <a:tc gridSpan="2">
                  <a:txBody>
                    <a:bodyPr/>
                    <a:lstStyle/>
                    <a:p>
                      <a:pPr algn="ctr"/>
                      <a:r>
                        <a:rPr lang="en-US" sz="1200" b="1" baseline="0" dirty="0">
                          <a:solidFill>
                            <a:schemeClr val="bg1"/>
                          </a:solidFill>
                        </a:rPr>
                        <a:t>1R1T</a:t>
                      </a:r>
                      <a:endParaRPr lang="en-US" sz="12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de-CH"/>
                    </a:p>
                  </a:txBody>
                  <a:tcPr/>
                </a:tc>
                <a:tc gridSpan="2">
                  <a:txBody>
                    <a:bodyPr/>
                    <a:lstStyle/>
                    <a:p>
                      <a:pPr algn="ctr"/>
                      <a:r>
                        <a:rPr lang="en-US" sz="1200" b="1" dirty="0">
                          <a:solidFill>
                            <a:schemeClr val="bg1"/>
                          </a:solidFill>
                        </a:rPr>
                        <a:t>No prior ASCT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de-CH"/>
                    </a:p>
                  </a:txBody>
                  <a:tcPr/>
                </a:tc>
                <a:extLst>
                  <a:ext uri="{0D108BD9-81ED-4DB2-BD59-A6C34878D82A}">
                    <a16:rowId xmlns:a16="http://schemas.microsoft.com/office/drawing/2014/main" val="10000"/>
                  </a:ext>
                </a:extLst>
              </a:tr>
              <a:tr h="380658">
                <a:tc vMerge="1">
                  <a:txBody>
                    <a:bodyPr/>
                    <a:lstStyle/>
                    <a:p>
                      <a:endParaRPr lang="en-US" sz="1200" dirty="0">
                        <a:solidFill>
                          <a:srgbClr val="FF0000"/>
                        </a:solidFill>
                      </a:endParaRPr>
                    </a:p>
                  </a:txBody>
                  <a:tcPr anchor="ctr">
                    <a:lnL w="28575" cap="flat" cmpd="sng" algn="ctr">
                      <a:solidFill>
                        <a:srgbClr val="007CC2">
                          <a:lumMod val="50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007CC2">
                        <a:lumMod val="75000"/>
                      </a:srgbClr>
                    </a:solidFill>
                  </a:tcPr>
                </a:tc>
                <a:tc>
                  <a:txBody>
                    <a:bodyPr/>
                    <a:lstStyle/>
                    <a:p>
                      <a:pPr algn="ctr"/>
                      <a:r>
                        <a:rPr lang="en-US" sz="1200" b="1" dirty="0">
                          <a:solidFill>
                            <a:schemeClr val="bg1"/>
                          </a:solidFill>
                        </a:rPr>
                        <a:t>Kd</a:t>
                      </a:r>
                    </a:p>
                    <a:p>
                      <a:pPr algn="ctr"/>
                      <a:r>
                        <a:rPr lang="en-US" sz="1200" b="1" dirty="0">
                          <a:solidFill>
                            <a:schemeClr val="bg1"/>
                          </a:solidFill>
                        </a:rPr>
                        <a:t>(n = 266)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200" b="1" dirty="0">
                          <a:solidFill>
                            <a:schemeClr val="bg1"/>
                          </a:solidFill>
                        </a:rPr>
                        <a:t>Vd</a:t>
                      </a:r>
                    </a:p>
                    <a:p>
                      <a:pPr algn="ctr"/>
                      <a:r>
                        <a:rPr lang="en-US" sz="1200" b="1" dirty="0">
                          <a:solidFill>
                            <a:schemeClr val="bg1"/>
                          </a:solidFill>
                        </a:rPr>
                        <a:t>(n = 268)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200" b="1" dirty="0">
                          <a:solidFill>
                            <a:schemeClr val="bg1"/>
                          </a:solidFill>
                        </a:rPr>
                        <a:t>Kd</a:t>
                      </a:r>
                    </a:p>
                    <a:p>
                      <a:pPr algn="ctr"/>
                      <a:r>
                        <a:rPr lang="en-US" sz="1200" b="1" dirty="0">
                          <a:solidFill>
                            <a:schemeClr val="bg1"/>
                          </a:solidFill>
                        </a:rPr>
                        <a:t>(n = 123)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200" b="1" dirty="0">
                          <a:solidFill>
                            <a:schemeClr val="bg1"/>
                          </a:solidFill>
                        </a:rPr>
                        <a:t>Vd</a:t>
                      </a:r>
                    </a:p>
                    <a:p>
                      <a:pPr algn="ctr"/>
                      <a:r>
                        <a:rPr lang="en-US" sz="1200" b="1" dirty="0">
                          <a:solidFill>
                            <a:schemeClr val="bg1"/>
                          </a:solidFill>
                        </a:rPr>
                        <a:t>(n = 139)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200" b="1" dirty="0">
                          <a:solidFill>
                            <a:schemeClr val="bg1"/>
                          </a:solidFill>
                        </a:rPr>
                        <a:t>Kd</a:t>
                      </a:r>
                    </a:p>
                    <a:p>
                      <a:pPr algn="ctr"/>
                      <a:r>
                        <a:rPr lang="en-US" sz="1200" b="1" dirty="0">
                          <a:solidFill>
                            <a:schemeClr val="bg1"/>
                          </a:solidFill>
                        </a:rPr>
                        <a:t>(n = 197)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200" b="1" dirty="0">
                          <a:solidFill>
                            <a:schemeClr val="bg1"/>
                          </a:solidFill>
                        </a:rPr>
                        <a:t>Vd</a:t>
                      </a:r>
                    </a:p>
                    <a:p>
                      <a:pPr algn="ctr"/>
                      <a:r>
                        <a:rPr lang="en-US" sz="1200" b="1" dirty="0">
                          <a:solidFill>
                            <a:schemeClr val="bg1"/>
                          </a:solidFill>
                        </a:rPr>
                        <a:t>(n = 188)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extLst>
                  <a:ext uri="{0D108BD9-81ED-4DB2-BD59-A6C34878D82A}">
                    <a16:rowId xmlns:a16="http://schemas.microsoft.com/office/drawing/2014/main" val="10001"/>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Patients</a:t>
                      </a:r>
                      <a:r>
                        <a:rPr lang="en-US" sz="1200" b="1" kern="1200" baseline="0" dirty="0">
                          <a:solidFill>
                            <a:schemeClr val="tx1"/>
                          </a:solidFill>
                          <a:latin typeface="+mn-lt"/>
                          <a:ea typeface="+mn-ea"/>
                          <a:cs typeface="+mn-cs"/>
                        </a:rPr>
                        <a:t> with </a:t>
                      </a:r>
                      <a:r>
                        <a:rPr lang="en-US" sz="1200" b="1" dirty="0">
                          <a:solidFill>
                            <a:schemeClr val="tx1"/>
                          </a:solidFill>
                          <a:latin typeface="+mn-lt"/>
                        </a:rPr>
                        <a:t>grade</a:t>
                      </a:r>
                      <a:r>
                        <a:rPr lang="en-US" sz="1200" b="1" baseline="0" dirty="0">
                          <a:solidFill>
                            <a:schemeClr val="tx1"/>
                          </a:solidFill>
                          <a:latin typeface="+mn-lt"/>
                        </a:rPr>
                        <a:t> ≥ 3 </a:t>
                      </a:r>
                      <a:r>
                        <a:rPr lang="en-US" sz="1200" b="1" kern="1200" baseline="0" dirty="0">
                          <a:solidFill>
                            <a:schemeClr val="tx1"/>
                          </a:solidFill>
                          <a:latin typeface="+mn-lt"/>
                          <a:ea typeface="+mn-ea"/>
                          <a:cs typeface="+mn-cs"/>
                        </a:rPr>
                        <a:t>adverse events, %</a:t>
                      </a:r>
                      <a:endParaRPr lang="en-US" sz="12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GB" sz="1200" b="1" dirty="0">
                          <a:solidFill>
                            <a:schemeClr val="tx1"/>
                          </a:solidFill>
                        </a:rPr>
                        <a:t>81.6</a:t>
                      </a:r>
                      <a:endParaRPr lang="de-CH" sz="12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GB" sz="1200" b="1" dirty="0">
                          <a:solidFill>
                            <a:schemeClr val="tx1"/>
                          </a:solidFill>
                        </a:rPr>
                        <a:t>68.3</a:t>
                      </a:r>
                      <a:endParaRPr lang="de-CH" sz="12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GB" sz="1200" b="1" dirty="0">
                          <a:solidFill>
                            <a:schemeClr val="tx1"/>
                          </a:solidFill>
                        </a:rPr>
                        <a:t>78.0</a:t>
                      </a:r>
                      <a:endParaRPr lang="de-CH" sz="12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GB" sz="1200" b="1" dirty="0">
                          <a:solidFill>
                            <a:schemeClr val="tx1"/>
                          </a:solidFill>
                        </a:rPr>
                        <a:t>64.7</a:t>
                      </a:r>
                      <a:endParaRPr lang="de-CH" sz="12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GB" sz="1200" b="1" dirty="0">
                          <a:solidFill>
                            <a:schemeClr val="tx1"/>
                          </a:solidFill>
                        </a:rPr>
                        <a:t>81.2</a:t>
                      </a:r>
                      <a:endParaRPr lang="de-CH" sz="12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GB" sz="1200" b="1" dirty="0">
                          <a:solidFill>
                            <a:schemeClr val="tx1"/>
                          </a:solidFill>
                        </a:rPr>
                        <a:t>75.0</a:t>
                      </a:r>
                      <a:endParaRPr lang="de-CH" sz="12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8"/>
                  </a:ext>
                </a:extLst>
              </a:tr>
              <a:tr h="0">
                <a:tc gridSpan="7">
                  <a:txBody>
                    <a:bodyPr/>
                    <a:lstStyle/>
                    <a:p>
                      <a:r>
                        <a:rPr lang="en-US" sz="1200" b="1" dirty="0">
                          <a:solidFill>
                            <a:schemeClr val="tx1"/>
                          </a:solidFill>
                          <a:latin typeface="+mn-lt"/>
                        </a:rPr>
                        <a:t>Select grade</a:t>
                      </a:r>
                      <a:r>
                        <a:rPr lang="en-US" sz="1200" b="1" baseline="0" dirty="0">
                          <a:solidFill>
                            <a:schemeClr val="tx1"/>
                          </a:solidFill>
                          <a:latin typeface="+mn-lt"/>
                        </a:rPr>
                        <a:t> ≥ 3 adverse events of interest, %</a:t>
                      </a:r>
                      <a:endParaRPr lang="en-US" sz="1200" b="1" dirty="0">
                        <a:solidFill>
                          <a:schemeClr val="tx1"/>
                        </a:solidFill>
                        <a:latin typeface="+mn-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de-CH"/>
                    </a:p>
                  </a:txBody>
                  <a:tcPr/>
                </a:tc>
                <a:tc hMerge="1">
                  <a:txBody>
                    <a:bodyPr/>
                    <a:lstStyle/>
                    <a:p>
                      <a:endParaRPr lang="en-GB"/>
                    </a:p>
                  </a:txBody>
                  <a:tcPr/>
                </a:tc>
                <a:tc hMerge="1">
                  <a:txBody>
                    <a:bodyPr/>
                    <a:lstStyle/>
                    <a:p>
                      <a:endParaRPr lang="en-GB"/>
                    </a:p>
                  </a:txBody>
                  <a:tcPr/>
                </a:tc>
                <a:tc hMerge="1">
                  <a:txBody>
                    <a:bodyPr/>
                    <a:lstStyle/>
                    <a:p>
                      <a:endParaRPr lang="de-CH"/>
                    </a:p>
                  </a:txBody>
                  <a:tcPr/>
                </a:tc>
                <a:tc hMerge="1">
                  <a:txBody>
                    <a:bodyPr/>
                    <a:lstStyle/>
                    <a:p>
                      <a:endParaRPr lang="de-CH"/>
                    </a:p>
                  </a:txBody>
                  <a:tcPr/>
                </a:tc>
                <a:tc hMerge="1">
                  <a:txBody>
                    <a:bodyPr/>
                    <a:lstStyle/>
                    <a:p>
                      <a:endParaRPr lang="de-CH"/>
                    </a:p>
                  </a:txBody>
                  <a:tcPr/>
                </a:tc>
                <a:extLst>
                  <a:ext uri="{0D108BD9-81ED-4DB2-BD59-A6C34878D82A}">
                    <a16:rowId xmlns:a16="http://schemas.microsoft.com/office/drawing/2014/main" val="10009"/>
                  </a:ext>
                </a:extLst>
              </a:tr>
              <a:tr h="1356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r>
                        <a:rPr lang="en-US" sz="1200" b="0" dirty="0" err="1">
                          <a:solidFill>
                            <a:schemeClr val="tx1"/>
                          </a:solidFill>
                        </a:rPr>
                        <a:t>Anaemia</a:t>
                      </a:r>
                      <a:endParaRPr lang="en-US" sz="12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16.9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8.2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13.0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5.8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15.7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12.8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0"/>
                  </a:ext>
                </a:extLst>
              </a:tr>
              <a:tr h="20922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lgn="l" defTabSz="914400" rtl="0" eaLnBrk="1" latinLnBrk="0" hangingPunct="1"/>
                      <a:r>
                        <a:rPr lang="en-US" sz="1200" b="0" kern="1200" dirty="0">
                          <a:solidFill>
                            <a:schemeClr val="tx1"/>
                          </a:solidFill>
                          <a:latin typeface="+mn-lt"/>
                          <a:ea typeface="+mn-ea"/>
                          <a:cs typeface="+mn-cs"/>
                        </a:rPr>
                        <a:t>Thrombocytopenia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10.2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11.6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4.9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10.8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7.1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6.4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1"/>
                  </a:ext>
                </a:extLst>
              </a:tr>
              <a:tr h="116528">
                <a:tc>
                  <a:txBody>
                    <a:bodyPr/>
                    <a:lstStyle/>
                    <a:p>
                      <a:pPr marL="27940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Neutropenia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3.4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2.6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2"/>
                  </a:ext>
                </a:extLst>
              </a:tr>
              <a:tr h="116528">
                <a:tc>
                  <a:txBody>
                    <a:bodyPr/>
                    <a:lstStyle/>
                    <a:p>
                      <a:pPr marL="27940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Hypertension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13.9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3.0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12.2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3.6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3.7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3755184760"/>
                  </a:ext>
                </a:extLst>
              </a:tr>
              <a:tr h="116528">
                <a:tc>
                  <a:txBody>
                    <a:bodyPr/>
                    <a:lstStyle/>
                    <a:p>
                      <a:pPr marL="27940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Upper respiratory tract infection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3340915339"/>
                  </a:ext>
                </a:extLst>
              </a:tr>
              <a:tr h="116528">
                <a:tc>
                  <a:txBody>
                    <a:bodyPr/>
                    <a:lstStyle/>
                    <a:p>
                      <a:pPr marL="27940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Peripheral</a:t>
                      </a:r>
                      <a:r>
                        <a:rPr lang="en-US" sz="1200" b="0" kern="1200" baseline="0" dirty="0">
                          <a:solidFill>
                            <a:schemeClr val="tx1"/>
                          </a:solidFill>
                          <a:latin typeface="+mn-lt"/>
                          <a:ea typeface="+mn-ea"/>
                          <a:cs typeface="+mn-cs"/>
                        </a:rPr>
                        <a:t> neuropathy (SMQN)</a:t>
                      </a:r>
                      <a:endParaRPr lang="en-US" sz="12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2.6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9.7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2.4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9.4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2.0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9.6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4064194229"/>
                  </a:ext>
                </a:extLst>
              </a:tr>
              <a:tr h="116528">
                <a:tc>
                  <a:txBody>
                    <a:bodyPr/>
                    <a:lstStyle/>
                    <a:p>
                      <a:pPr marL="27940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Cardiac failure (SMQN)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3.8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0.7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3.3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8.6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3.7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3793038827"/>
                  </a:ext>
                </a:extLst>
              </a:tr>
              <a:tr h="18085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lgn="l" defTabSz="914400" rtl="0" eaLnBrk="1" latinLnBrk="0" hangingPunct="1"/>
                      <a:r>
                        <a:rPr lang="en-US" sz="1200" b="0" kern="1200" dirty="0">
                          <a:solidFill>
                            <a:schemeClr val="tx1"/>
                          </a:solidFill>
                          <a:latin typeface="+mn-lt"/>
                          <a:ea typeface="+mn-ea"/>
                          <a:cs typeface="+mn-cs"/>
                        </a:rPr>
                        <a:t>Acute</a:t>
                      </a:r>
                      <a:r>
                        <a:rPr lang="en-US" sz="1200" b="0" kern="1200" baseline="0" dirty="0">
                          <a:solidFill>
                            <a:schemeClr val="tx1"/>
                          </a:solidFill>
                          <a:latin typeface="+mn-lt"/>
                          <a:ea typeface="+mn-ea"/>
                          <a:cs typeface="+mn-cs"/>
                        </a:rPr>
                        <a:t> r</a:t>
                      </a:r>
                      <a:r>
                        <a:rPr lang="en-US" sz="1200" b="0" kern="1200" dirty="0">
                          <a:solidFill>
                            <a:schemeClr val="tx1"/>
                          </a:solidFill>
                          <a:latin typeface="+mn-lt"/>
                          <a:ea typeface="+mn-ea"/>
                          <a:cs typeface="+mn-cs"/>
                        </a:rPr>
                        <a:t>enal failure (SMQN)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5.6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3.0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6.5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4.3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5.6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3.7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3"/>
                  </a:ext>
                </a:extLst>
              </a:tr>
            </a:tbl>
          </a:graphicData>
        </a:graphic>
      </p:graphicFrame>
      <p:sp>
        <p:nvSpPr>
          <p:cNvPr id="14" name="Content Placeholder 3"/>
          <p:cNvSpPr>
            <a:spLocks noGrp="1"/>
          </p:cNvSpPr>
          <p:nvPr>
            <p:ph sz="quarter" idx="13"/>
          </p:nvPr>
        </p:nvSpPr>
        <p:spPr>
          <a:xfrm>
            <a:off x="417512" y="5943600"/>
            <a:ext cx="7321551" cy="794544"/>
          </a:xfrm>
        </p:spPr>
        <p:txBody>
          <a:bodyPr/>
          <a:lstStyle/>
          <a:p>
            <a:r>
              <a:rPr lang="de-CH" dirty="0"/>
              <a:t>1R1T, first relapse after frontline ASCT; ASCT, autologous stem cell transplantation; K</a:t>
            </a:r>
            <a:r>
              <a:rPr lang="en-CA" dirty="0"/>
              <a:t>d, </a:t>
            </a:r>
            <a:r>
              <a:rPr lang="en-CA" dirty="0" err="1"/>
              <a:t>carfilzomib</a:t>
            </a:r>
            <a:r>
              <a:rPr lang="en-CA" dirty="0"/>
              <a:t> and dexamethasone; SMQN, Standard </a:t>
            </a:r>
            <a:r>
              <a:rPr lang="en-CA" dirty="0" err="1"/>
              <a:t>MedDRA</a:t>
            </a:r>
            <a:r>
              <a:rPr lang="en-CA" dirty="0"/>
              <a:t> Query Narrow; </a:t>
            </a:r>
            <a:r>
              <a:rPr lang="en-CA" dirty="0" err="1"/>
              <a:t>Vd</a:t>
            </a:r>
            <a:r>
              <a:rPr lang="en-CA" dirty="0"/>
              <a:t>, </a:t>
            </a:r>
            <a:r>
              <a:rPr lang="en-CA" dirty="0" err="1"/>
              <a:t>bortezomib</a:t>
            </a:r>
            <a:r>
              <a:rPr lang="en-CA" dirty="0"/>
              <a:t> and dexamethasone</a:t>
            </a:r>
            <a:r>
              <a:rPr lang="en-GB" altLang="en-US" dirty="0"/>
              <a:t>.</a:t>
            </a:r>
            <a:br>
              <a:rPr lang="en-US" dirty="0">
                <a:latin typeface="Arial" panose="020B0604020202020204" pitchFamily="34" charset="0"/>
                <a:cs typeface="Arial" panose="020B0604020202020204" pitchFamily="34" charset="0"/>
              </a:rPr>
            </a:br>
            <a:r>
              <a:rPr lang="it-IT" dirty="0">
                <a:latin typeface="Arial" panose="020B0604020202020204" pitchFamily="34" charset="0"/>
                <a:cs typeface="Arial" panose="020B0604020202020204" pitchFamily="34" charset="0"/>
              </a:rPr>
              <a:t>Goldschmidt et al. Presented at EHA 2018; Poster Abstract PS1309</a:t>
            </a:r>
            <a:r>
              <a:rPr lang="de-CH" dirty="0"/>
              <a:t>.</a:t>
            </a:r>
          </a:p>
        </p:txBody>
      </p:sp>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7" name="Content Placeholder 7"/>
          <p:cNvSpPr txBox="1">
            <a:spLocks/>
          </p:cNvSpPr>
          <p:nvPr/>
        </p:nvSpPr>
        <p:spPr bwMode="gray">
          <a:xfrm>
            <a:off x="512763" y="1195965"/>
            <a:ext cx="8116885"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37.5 months in the Kd group, and 36.9 months in the Vd group</a:t>
            </a:r>
          </a:p>
        </p:txBody>
      </p:sp>
    </p:spTree>
    <p:extLst>
      <p:ext uri="{BB962C8B-B14F-4D97-AF65-F5344CB8AC3E}">
        <p14:creationId xmlns:p14="http://schemas.microsoft.com/office/powerpoint/2010/main" val="3872465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z="2800" dirty="0"/>
              <a:t>Substudy Kd vs SC Vd and Kd vs IV Vd</a:t>
            </a:r>
            <a:br>
              <a:rPr lang="de-CH" sz="1800" dirty="0"/>
            </a:br>
            <a:r>
              <a:rPr lang="en-US" sz="2200" dirty="0"/>
              <a:t>Adverse Events, Treatment Discontinuation, and Deaths</a:t>
            </a:r>
            <a:endParaRPr lang="de-CH" sz="2200" i="1" dirty="0"/>
          </a:p>
        </p:txBody>
      </p:sp>
      <p:sp>
        <p:nvSpPr>
          <p:cNvPr id="4" name="Content Placeholder 3"/>
          <p:cNvSpPr>
            <a:spLocks noGrp="1"/>
          </p:cNvSpPr>
          <p:nvPr>
            <p:ph sz="quarter" idx="13"/>
          </p:nvPr>
        </p:nvSpPr>
        <p:spPr>
          <a:xfrm>
            <a:off x="417512" y="5943600"/>
            <a:ext cx="7433397" cy="794544"/>
          </a:xfrm>
        </p:spPr>
        <p:txBody>
          <a:bodyPr/>
          <a:lstStyle/>
          <a:p>
            <a:pPr>
              <a:spcBef>
                <a:spcPts val="0"/>
              </a:spcBef>
            </a:pPr>
            <a:r>
              <a:rPr lang="en-US" baseline="30000" dirty="0" err="1"/>
              <a:t>a</a:t>
            </a:r>
            <a:r>
              <a:rPr lang="en-US" dirty="0" err="1"/>
              <a:t>All</a:t>
            </a:r>
            <a:r>
              <a:rPr lang="en-US" dirty="0"/>
              <a:t> </a:t>
            </a:r>
            <a:r>
              <a:rPr lang="en-US" i="1" dirty="0"/>
              <a:t>P </a:t>
            </a:r>
            <a:r>
              <a:rPr lang="en-US" dirty="0"/>
              <a:t>values were unadjusted for multiplicity. SC Vd</a:t>
            </a:r>
            <a:r>
              <a:rPr lang="en-US" baseline="30000" dirty="0"/>
              <a:t>1</a:t>
            </a:r>
            <a:r>
              <a:rPr lang="en-US" dirty="0"/>
              <a:t> and IV Vd</a:t>
            </a:r>
            <a:r>
              <a:rPr lang="en-US" baseline="30000" dirty="0"/>
              <a:t>2</a:t>
            </a:r>
            <a:r>
              <a:rPr lang="en-US" dirty="0"/>
              <a:t> were based on the actual route of administration in the Vd arm patients, whereas Kd</a:t>
            </a:r>
            <a:r>
              <a:rPr lang="en-US" baseline="30000" dirty="0"/>
              <a:t>1</a:t>
            </a:r>
            <a:r>
              <a:rPr lang="en-US" dirty="0"/>
              <a:t> and Kd</a:t>
            </a:r>
            <a:r>
              <a:rPr lang="en-US" baseline="30000" dirty="0"/>
              <a:t>2</a:t>
            </a:r>
            <a:r>
              <a:rPr lang="en-US" dirty="0"/>
              <a:t> were based on stratification factor of SC and IV routes of BTZ administration assigned before </a:t>
            </a:r>
            <a:r>
              <a:rPr lang="en-US" dirty="0" err="1"/>
              <a:t>randomisation</a:t>
            </a:r>
            <a:r>
              <a:rPr lang="en-US" dirty="0"/>
              <a:t>, respectively.</a:t>
            </a:r>
          </a:p>
          <a:p>
            <a:pPr>
              <a:spcBef>
                <a:spcPts val="0"/>
              </a:spcBef>
            </a:pPr>
            <a:r>
              <a:rPr lang="de-CH" dirty="0"/>
              <a:t>CI, confidence interval; CR, complete response; IV, intravenous; Kd, carfilzomib and dexamethasone; PR, partial response; SC, subcutaneous; Vd, bortezomib and dexamethasone; VGPR, very good partial response.</a:t>
            </a:r>
          </a:p>
          <a:p>
            <a:pPr>
              <a:spcBef>
                <a:spcPts val="0"/>
              </a:spcBef>
            </a:pPr>
            <a:r>
              <a:rPr lang="de-CH" dirty="0"/>
              <a:t>Goldschmidt H et al. EHA 2016, Copenhagen, Denmark, P659.</a:t>
            </a:r>
          </a:p>
        </p:txBody>
      </p:sp>
      <p:sp>
        <p:nvSpPr>
          <p:cNvPr id="11" name="TextBox 10"/>
          <p:cNvSpPr txBox="1"/>
          <p:nvPr/>
        </p:nvSpPr>
        <p:spPr>
          <a:xfrm>
            <a:off x="921087" y="4601708"/>
            <a:ext cx="7301826" cy="1200329"/>
          </a:xfrm>
          <a:prstGeom prst="rect">
            <a:avLst/>
          </a:prstGeom>
          <a:noFill/>
        </p:spPr>
        <p:txBody>
          <a:bodyPr wrap="square" rtlCol="0">
            <a:spAutoFit/>
          </a:bodyPr>
          <a:lstStyle/>
          <a:p>
            <a:pPr marL="171450" indent="-171450">
              <a:buClr>
                <a:schemeClr val="accent1"/>
              </a:buClr>
              <a:buFont typeface="Arial" panose="020B0604020202020204" pitchFamily="34" charset="0"/>
              <a:buChar char="•"/>
            </a:pPr>
            <a:r>
              <a:rPr lang="en-US" sz="1200" dirty="0"/>
              <a:t>Lower rates of grade ≥ 2 PN were reported in Kd-treated patients vs Vd patients who were administered SC or IV BTZ</a:t>
            </a:r>
          </a:p>
          <a:p>
            <a:pPr marL="171450" indent="-171450">
              <a:buClr>
                <a:schemeClr val="accent1"/>
              </a:buClr>
              <a:buFont typeface="Arial" panose="020B0604020202020204" pitchFamily="34" charset="0"/>
              <a:buChar char="•"/>
            </a:pPr>
            <a:r>
              <a:rPr lang="en-US" sz="1200" dirty="0"/>
              <a:t>Grade ≥ 2 PN rate was lower for IV Vd vs SC Vd (21.3% vs 33.3%) possibly because investigators were less likely to place patients expected to be at risk for PN on the IV cohort prior to </a:t>
            </a:r>
            <a:r>
              <a:rPr lang="en-US" sz="1200" dirty="0" err="1"/>
              <a:t>randomisation</a:t>
            </a:r>
            <a:endParaRPr lang="en-US" sz="1200" dirty="0"/>
          </a:p>
          <a:p>
            <a:pPr marL="171450" indent="-171450">
              <a:buClr>
                <a:schemeClr val="accent1"/>
              </a:buClr>
              <a:buFont typeface="Arial" panose="020B0604020202020204" pitchFamily="34" charset="0"/>
              <a:buChar char="•"/>
            </a:pPr>
            <a:r>
              <a:rPr lang="en-US" sz="1200" dirty="0"/>
              <a:t>Grade ≥ 3 AEs were reported at similar rates between Kd-treated patients and Vd patients administered SC or IV BTZ</a:t>
            </a:r>
            <a:endParaRPr lang="de-CH" sz="1200" dirty="0"/>
          </a:p>
        </p:txBody>
      </p:sp>
      <p:pic>
        <p:nvPicPr>
          <p:cNvPr id="3" name="Picture 2"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581" y="1521875"/>
            <a:ext cx="6860838" cy="3046157"/>
          </a:xfrm>
          <a:prstGeom prst="rect">
            <a:avLst/>
          </a:prstGeom>
        </p:spPr>
      </p:pic>
      <p:sp>
        <p:nvSpPr>
          <p:cNvPr id="8" name="Rectangle 7"/>
          <p:cNvSpPr/>
          <p:nvPr/>
        </p:nvSpPr>
        <p:spPr>
          <a:xfrm>
            <a:off x="512763" y="1292649"/>
            <a:ext cx="184731" cy="338554"/>
          </a:xfrm>
          <a:prstGeom prst="rect">
            <a:avLst/>
          </a:prstGeom>
        </p:spPr>
        <p:txBody>
          <a:bodyPr wrap="none">
            <a:spAutoFit/>
          </a:bodyPr>
          <a:lstStyle/>
          <a:p>
            <a:endParaRPr lang="de-CH" sz="1600" b="1" dirty="0"/>
          </a:p>
        </p:txBody>
      </p:sp>
      <p:sp>
        <p:nvSpPr>
          <p:cNvPr id="13" name="TextBox 12">
            <a:hlinkClick r:id="rId4"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2"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Tree>
    <p:extLst>
      <p:ext uri="{BB962C8B-B14F-4D97-AF65-F5344CB8AC3E}">
        <p14:creationId xmlns:p14="http://schemas.microsoft.com/office/powerpoint/2010/main" val="2774184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Adverse Events Summary in Early </a:t>
            </a:r>
            <a:br>
              <a:rPr lang="en-GB" dirty="0"/>
            </a:br>
            <a:r>
              <a:rPr lang="en-GB" dirty="0"/>
              <a:t>and Late Relapse Patients</a:t>
            </a:r>
          </a:p>
        </p:txBody>
      </p:sp>
      <p:sp>
        <p:nvSpPr>
          <p:cNvPr id="4" name="Content Placeholder 3"/>
          <p:cNvSpPr>
            <a:spLocks noGrp="1"/>
          </p:cNvSpPr>
          <p:nvPr>
            <p:ph sz="quarter" idx="13"/>
          </p:nvPr>
        </p:nvSpPr>
        <p:spPr/>
        <p:txBody>
          <a:bodyPr/>
          <a:lstStyle/>
          <a:p>
            <a:r>
              <a:rPr lang="en-GB" dirty="0" err="1"/>
              <a:t>Kd</a:t>
            </a:r>
            <a:r>
              <a:rPr lang="en-GB" dirty="0"/>
              <a:t>, carfilzomib and dexamethasone</a:t>
            </a:r>
            <a:r>
              <a:rPr lang="en-CA" dirty="0"/>
              <a:t> </a:t>
            </a:r>
            <a:r>
              <a:rPr lang="en-CA" dirty="0" err="1"/>
              <a:t>Vd</a:t>
            </a:r>
            <a:r>
              <a:rPr lang="en-CA" dirty="0"/>
              <a:t>, bortezomib and dexamethasone</a:t>
            </a:r>
            <a:r>
              <a:rPr lang="en-GB" dirty="0"/>
              <a:t>.</a:t>
            </a:r>
            <a:br>
              <a:rPr lang="en-GB" dirty="0"/>
            </a:br>
            <a:r>
              <a:rPr lang="en-GB" dirty="0" err="1"/>
              <a:t>Mateos</a:t>
            </a:r>
            <a:r>
              <a:rPr lang="en-GB" dirty="0"/>
              <a:t> et al. Presented at ASH 2017; Poster (Abstract 3120).</a:t>
            </a:r>
          </a:p>
        </p:txBody>
      </p:sp>
      <p:graphicFrame>
        <p:nvGraphicFramePr>
          <p:cNvPr id="7" name="Content Placeholder 3"/>
          <p:cNvGraphicFramePr>
            <a:graphicFrameLocks noGrp="1"/>
          </p:cNvGraphicFramePr>
          <p:nvPr>
            <p:ph idx="1"/>
            <p:extLst>
              <p:ext uri="{D42A27DB-BD31-4B8C-83A1-F6EECF244321}">
                <p14:modId xmlns:p14="http://schemas.microsoft.com/office/powerpoint/2010/main" val="2507065955"/>
              </p:ext>
            </p:extLst>
          </p:nvPr>
        </p:nvGraphicFramePr>
        <p:xfrm>
          <a:off x="512763" y="1808872"/>
          <a:ext cx="8116886" cy="2259827"/>
        </p:xfrm>
        <a:graphic>
          <a:graphicData uri="http://schemas.openxmlformats.org/drawingml/2006/table">
            <a:tbl>
              <a:tblPr firstRow="1" bandRow="1">
                <a:tableStyleId>{5C22544A-7EE6-4342-B048-85BDC9FD1C3A}</a:tableStyleId>
              </a:tblPr>
              <a:tblGrid>
                <a:gridCol w="3048734">
                  <a:extLst>
                    <a:ext uri="{9D8B030D-6E8A-4147-A177-3AD203B41FA5}">
                      <a16:colId xmlns:a16="http://schemas.microsoft.com/office/drawing/2014/main" val="20000"/>
                    </a:ext>
                  </a:extLst>
                </a:gridCol>
                <a:gridCol w="1267038">
                  <a:extLst>
                    <a:ext uri="{9D8B030D-6E8A-4147-A177-3AD203B41FA5}">
                      <a16:colId xmlns:a16="http://schemas.microsoft.com/office/drawing/2014/main" val="20001"/>
                    </a:ext>
                  </a:extLst>
                </a:gridCol>
                <a:gridCol w="1267038">
                  <a:extLst>
                    <a:ext uri="{9D8B030D-6E8A-4147-A177-3AD203B41FA5}">
                      <a16:colId xmlns:a16="http://schemas.microsoft.com/office/drawing/2014/main" val="20002"/>
                    </a:ext>
                  </a:extLst>
                </a:gridCol>
                <a:gridCol w="1267038">
                  <a:extLst>
                    <a:ext uri="{9D8B030D-6E8A-4147-A177-3AD203B41FA5}">
                      <a16:colId xmlns:a16="http://schemas.microsoft.com/office/drawing/2014/main" val="20003"/>
                    </a:ext>
                  </a:extLst>
                </a:gridCol>
                <a:gridCol w="1267038">
                  <a:extLst>
                    <a:ext uri="{9D8B030D-6E8A-4147-A177-3AD203B41FA5}">
                      <a16:colId xmlns:a16="http://schemas.microsoft.com/office/drawing/2014/main" val="20004"/>
                    </a:ext>
                  </a:extLst>
                </a:gridCol>
              </a:tblGrid>
              <a:tr h="331582">
                <a:tc rowSpan="2">
                  <a:txBody>
                    <a:bodyPr/>
                    <a:lstStyle/>
                    <a:p>
                      <a:pPr algn="ctr"/>
                      <a:endParaRPr lang="en-US" sz="1400" b="1" baseline="0" dirty="0">
                        <a:solidFill>
                          <a:schemeClr val="bg1"/>
                        </a:solidFill>
                      </a:endParaRPr>
                    </a:p>
                  </a:txBody>
                  <a:tcP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tc gridSpan="2">
                  <a:txBody>
                    <a:bodyPr/>
                    <a:lstStyle/>
                    <a:p>
                      <a:pPr algn="ctr" rtl="0"/>
                      <a:r>
                        <a:rPr lang="en-US" sz="1400" b="1" i="0" u="none" strike="noStrike" kern="1200" baseline="0" dirty="0">
                          <a:solidFill>
                            <a:schemeClr val="bg1"/>
                          </a:solidFill>
                          <a:latin typeface="+mn-lt"/>
                          <a:ea typeface="+mn-ea"/>
                          <a:cs typeface="+mn-cs"/>
                        </a:rPr>
                        <a:t>Early </a:t>
                      </a:r>
                      <a:r>
                        <a:rPr lang="en-US" sz="1400" b="1" i="0" u="none" strike="noStrike" kern="1200" baseline="0" dirty="0" err="1">
                          <a:solidFill>
                            <a:schemeClr val="bg1"/>
                          </a:solidFill>
                          <a:latin typeface="+mn-lt"/>
                          <a:ea typeface="+mn-ea"/>
                          <a:cs typeface="+mn-cs"/>
                        </a:rPr>
                        <a:t>Relapsers</a:t>
                      </a:r>
                      <a:endParaRPr lang="en-US" sz="1400" b="1" i="0" u="none" strike="noStrike" kern="1200" baseline="0" dirty="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63C3"/>
                    </a:solidFill>
                  </a:tcPr>
                </a:tc>
                <a:tc hMerge="1">
                  <a:txBody>
                    <a:bodyPr/>
                    <a:lstStyle/>
                    <a:p>
                      <a:pPr algn="ctr" rtl="0"/>
                      <a:endParaRPr lang="en-US" sz="1200" baseline="0" dirty="0"/>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gridSpan="2">
                  <a:txBody>
                    <a:bodyPr/>
                    <a:lstStyle/>
                    <a:p>
                      <a:pPr algn="ctr" rtl="0"/>
                      <a:r>
                        <a:rPr lang="en-US" sz="1400" b="1" u="none" strike="noStrike" kern="1200" baseline="0" dirty="0">
                          <a:solidFill>
                            <a:schemeClr val="bg1"/>
                          </a:solidFill>
                        </a:rPr>
                        <a:t>Late </a:t>
                      </a:r>
                      <a:r>
                        <a:rPr lang="en-US" sz="1400" b="1" u="none" strike="noStrike" kern="1200" baseline="0" dirty="0" err="1">
                          <a:solidFill>
                            <a:schemeClr val="bg1"/>
                          </a:solidFill>
                        </a:rPr>
                        <a:t>Relapsers</a:t>
                      </a:r>
                      <a:endParaRPr lang="en-US" sz="1400" b="1" baseline="0" dirty="0">
                        <a:solidFill>
                          <a:schemeClr val="bg1"/>
                        </a:solidFill>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63C3"/>
                    </a:solidFill>
                  </a:tcPr>
                </a:tc>
                <a:tc hMerge="1">
                  <a:txBody>
                    <a:bodyPr/>
                    <a:lstStyle/>
                    <a:p>
                      <a:pPr algn="ctr" rtl="0"/>
                      <a:endParaRPr lang="en-US" sz="1200" baseline="0" dirty="0"/>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31582">
                <a:tc vMerge="1">
                  <a:txBody>
                    <a:bodyPr/>
                    <a:lstStyle/>
                    <a:p>
                      <a:endParaRPr lang="en-US" sz="1200" baseline="0" dirty="0"/>
                    </a:p>
                  </a:txBody>
                  <a:tcPr>
                    <a:solidFill>
                      <a:schemeClr val="tx1"/>
                    </a:solidFill>
                  </a:tcPr>
                </a:tc>
                <a:tc>
                  <a:txBody>
                    <a:bodyPr/>
                    <a:lstStyle/>
                    <a:p>
                      <a:pPr algn="ctr" rtl="0"/>
                      <a:r>
                        <a:rPr lang="en-US" sz="1400" b="1" baseline="0" dirty="0">
                          <a:solidFill>
                            <a:schemeClr val="bg1"/>
                          </a:solidFill>
                        </a:rPr>
                        <a:t>Kd</a:t>
                      </a:r>
                    </a:p>
                    <a:p>
                      <a:pPr algn="ctr" rtl="0"/>
                      <a:r>
                        <a:rPr lang="en-US" sz="1400" b="1" baseline="0" dirty="0">
                          <a:solidFill>
                            <a:schemeClr val="bg1"/>
                          </a:solidFill>
                        </a:rPr>
                        <a:t>(n = 122)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400" b="1" baseline="0" dirty="0">
                          <a:solidFill>
                            <a:schemeClr val="bg1"/>
                          </a:solidFill>
                        </a:rPr>
                        <a:t>Vd</a:t>
                      </a:r>
                    </a:p>
                    <a:p>
                      <a:pPr algn="ctr" rtl="0"/>
                      <a:r>
                        <a:rPr lang="en-US" sz="1400" b="1" baseline="0" dirty="0">
                          <a:solidFill>
                            <a:schemeClr val="bg1"/>
                          </a:solidFill>
                        </a:rPr>
                        <a:t>(n = 114)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400" b="1" baseline="0" dirty="0">
                          <a:solidFill>
                            <a:schemeClr val="bg1"/>
                          </a:solidFill>
                        </a:rPr>
                        <a:t>Kd</a:t>
                      </a:r>
                    </a:p>
                    <a:p>
                      <a:pPr algn="ctr" rtl="0"/>
                      <a:r>
                        <a:rPr lang="en-US" sz="1400" b="1" baseline="0" dirty="0">
                          <a:solidFill>
                            <a:schemeClr val="bg1"/>
                          </a:solidFill>
                        </a:rPr>
                        <a:t>(n = 335)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400" b="1" baseline="0" dirty="0">
                          <a:solidFill>
                            <a:schemeClr val="bg1"/>
                          </a:solidFill>
                        </a:rPr>
                        <a:t>Vd</a:t>
                      </a:r>
                    </a:p>
                    <a:p>
                      <a:pPr algn="ctr" rtl="0"/>
                      <a:r>
                        <a:rPr lang="en-US" sz="1400" b="1" baseline="0" dirty="0">
                          <a:solidFill>
                            <a:schemeClr val="bg1"/>
                          </a:solidFill>
                        </a:rPr>
                        <a:t>(n = 333)</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2785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Any-grade adverse event, n (%)</a:t>
                      </a:r>
                      <a:endParaRPr lang="sv-SE" sz="1400" b="0" i="0" u="none" strike="noStrike" kern="1200" baseline="0" dirty="0">
                        <a:solidFill>
                          <a:schemeClr val="tx1"/>
                        </a:solidFill>
                        <a:latin typeface="+mn-lt"/>
                        <a:ea typeface="+mn-ea"/>
                        <a:cs typeface="+mn-cs"/>
                      </a:endParaRPr>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algn="ctr"/>
                      <a:r>
                        <a:rPr lang="en-GB" sz="1400" b="0" i="0" u="none" strike="noStrike" kern="1200" baseline="0" dirty="0">
                          <a:solidFill>
                            <a:schemeClr val="dk1"/>
                          </a:solidFill>
                          <a:latin typeface="+mn-lt"/>
                          <a:ea typeface="+mn-ea"/>
                          <a:cs typeface="+mn-cs"/>
                        </a:rPr>
                        <a:t>119 (97.5)</a:t>
                      </a:r>
                      <a:endParaRPr lang="en-GB" sz="1400" dirty="0"/>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algn="ctr"/>
                      <a:r>
                        <a:rPr lang="en-GB" sz="1400" b="0" i="0" u="none" strike="noStrike" kern="1200" baseline="0" dirty="0">
                          <a:solidFill>
                            <a:schemeClr val="dk1"/>
                          </a:solidFill>
                          <a:latin typeface="+mn-lt"/>
                          <a:ea typeface="+mn-ea"/>
                          <a:cs typeface="+mn-cs"/>
                        </a:rPr>
                        <a:t>112 (98.2)</a:t>
                      </a:r>
                      <a:endParaRPr lang="en-GB" sz="1400" dirty="0"/>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algn="ctr"/>
                      <a:r>
                        <a:rPr lang="en-GB" sz="1400" b="0" i="0" u="none" strike="noStrike" kern="1200" baseline="0" dirty="0">
                          <a:solidFill>
                            <a:schemeClr val="dk1"/>
                          </a:solidFill>
                          <a:latin typeface="+mn-lt"/>
                          <a:ea typeface="+mn-ea"/>
                          <a:cs typeface="+mn-cs"/>
                        </a:rPr>
                        <a:t>330 (98.5)</a:t>
                      </a:r>
                      <a:endParaRPr lang="en-GB" sz="1400" dirty="0"/>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algn="ctr"/>
                      <a:r>
                        <a:rPr lang="en-GB" sz="1400" b="0" i="0" u="none" strike="noStrike" kern="1200" baseline="0" dirty="0">
                          <a:solidFill>
                            <a:schemeClr val="dk1"/>
                          </a:solidFill>
                          <a:latin typeface="+mn-lt"/>
                          <a:ea typeface="+mn-ea"/>
                          <a:cs typeface="+mn-cs"/>
                        </a:rPr>
                        <a:t>326 (97.9)</a:t>
                      </a:r>
                      <a:endParaRPr lang="en-GB" sz="1400" dirty="0"/>
                    </a:p>
                  </a:txBody>
                  <a:tcPr marT="36576" marB="36576" anchor="ctr">
                    <a:lnT w="38100" cap="flat" cmpd="sng" algn="ctr">
                      <a:solidFill>
                        <a:schemeClr val="bg1"/>
                      </a:solidFill>
                      <a:prstDash val="solid"/>
                      <a:round/>
                      <a:headEnd type="none" w="med" len="med"/>
                      <a:tailEnd type="none" w="med" len="med"/>
                    </a:lnT>
                    <a:solidFill>
                      <a:srgbClr val="BFBFBF"/>
                    </a:solidFill>
                  </a:tcPr>
                </a:tc>
                <a:extLst>
                  <a:ext uri="{0D108BD9-81ED-4DB2-BD59-A6C34878D82A}">
                    <a16:rowId xmlns:a16="http://schemas.microsoft.com/office/drawing/2014/main" val="10002"/>
                  </a:ext>
                </a:extLst>
              </a:tr>
              <a:tr h="3371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pt-BR" sz="1400" b="0" i="0" u="none" strike="noStrike" kern="1200" baseline="0" dirty="0">
                          <a:solidFill>
                            <a:schemeClr val="dk1"/>
                          </a:solidFill>
                          <a:latin typeface="+mn-lt"/>
                          <a:ea typeface="+mn-ea"/>
                          <a:cs typeface="+mn-cs"/>
                        </a:rPr>
                        <a:t>≥ Grade 3 adverse event, n (%)</a:t>
                      </a:r>
                      <a:endParaRPr lang="sv-SE" sz="1400" b="0" i="0" u="none" strike="noStrike" kern="1200" baseline="0" dirty="0">
                        <a:solidFill>
                          <a:schemeClr val="tx1"/>
                        </a:solidFill>
                        <a:latin typeface="+mn-lt"/>
                        <a:ea typeface="+mn-ea"/>
                        <a:cs typeface="+mn-cs"/>
                      </a:endParaRPr>
                    </a:p>
                  </a:txBody>
                  <a:tcPr marT="36576" marB="36576" anchor="ctr">
                    <a:solidFill>
                      <a:schemeClr val="bg2">
                        <a:lumMod val="20000"/>
                        <a:lumOff val="80000"/>
                      </a:schemeClr>
                    </a:solidFill>
                  </a:tcPr>
                </a:tc>
                <a:tc>
                  <a:txBody>
                    <a:bodyPr/>
                    <a:lstStyle/>
                    <a:p>
                      <a:pPr algn="ctr"/>
                      <a:r>
                        <a:rPr lang="en-GB" sz="1400" b="0" i="0" u="none" strike="noStrike" kern="1200" baseline="0" dirty="0">
                          <a:solidFill>
                            <a:schemeClr val="dk1"/>
                          </a:solidFill>
                          <a:latin typeface="+mn-lt"/>
                          <a:ea typeface="+mn-ea"/>
                          <a:cs typeface="+mn-cs"/>
                        </a:rPr>
                        <a:t>84 (68.9)</a:t>
                      </a:r>
                      <a:endParaRPr lang="en-GB" sz="1400" dirty="0"/>
                    </a:p>
                  </a:txBody>
                  <a:tcPr marT="36576" marB="36576" anchor="ctr">
                    <a:solidFill>
                      <a:schemeClr val="bg2">
                        <a:lumMod val="20000"/>
                        <a:lumOff val="80000"/>
                      </a:schemeClr>
                    </a:solidFill>
                  </a:tcPr>
                </a:tc>
                <a:tc>
                  <a:txBody>
                    <a:bodyPr/>
                    <a:lstStyle/>
                    <a:p>
                      <a:pPr algn="ctr"/>
                      <a:r>
                        <a:rPr lang="en-GB" sz="1400" b="0" i="0" u="none" strike="noStrike" kern="1200" baseline="0" dirty="0">
                          <a:solidFill>
                            <a:schemeClr val="dk1"/>
                          </a:solidFill>
                          <a:latin typeface="+mn-lt"/>
                          <a:ea typeface="+mn-ea"/>
                          <a:cs typeface="+mn-cs"/>
                        </a:rPr>
                        <a:t>85 (74.6)</a:t>
                      </a:r>
                      <a:endParaRPr lang="en-GB" sz="1400" dirty="0"/>
                    </a:p>
                  </a:txBody>
                  <a:tcPr marT="36576" marB="36576" anchor="ctr">
                    <a:solidFill>
                      <a:schemeClr val="bg2">
                        <a:lumMod val="20000"/>
                        <a:lumOff val="80000"/>
                      </a:schemeClr>
                    </a:solidFill>
                  </a:tcPr>
                </a:tc>
                <a:tc>
                  <a:txBody>
                    <a:bodyPr/>
                    <a:lstStyle/>
                    <a:p>
                      <a:pPr algn="ctr"/>
                      <a:r>
                        <a:rPr lang="en-GB" sz="1400" b="0" i="0" u="none" strike="noStrike" kern="1200" baseline="0" dirty="0">
                          <a:solidFill>
                            <a:schemeClr val="dk1"/>
                          </a:solidFill>
                          <a:latin typeface="+mn-lt"/>
                          <a:ea typeface="+mn-ea"/>
                          <a:cs typeface="+mn-cs"/>
                        </a:rPr>
                        <a:t>250 (74.6)</a:t>
                      </a:r>
                      <a:endParaRPr lang="en-GB" sz="1400" dirty="0"/>
                    </a:p>
                  </a:txBody>
                  <a:tcPr marT="36576" marB="36576" anchor="ctr">
                    <a:solidFill>
                      <a:schemeClr val="bg2">
                        <a:lumMod val="20000"/>
                        <a:lumOff val="80000"/>
                      </a:schemeClr>
                    </a:solidFill>
                  </a:tcPr>
                </a:tc>
                <a:tc>
                  <a:txBody>
                    <a:bodyPr/>
                    <a:lstStyle/>
                    <a:p>
                      <a:pPr algn="ctr"/>
                      <a:r>
                        <a:rPr lang="en-GB" sz="1400" b="0" i="0" u="none" strike="noStrike" kern="1200" baseline="0" dirty="0">
                          <a:solidFill>
                            <a:schemeClr val="dk1"/>
                          </a:solidFill>
                          <a:latin typeface="+mn-lt"/>
                          <a:ea typeface="+mn-ea"/>
                          <a:cs typeface="+mn-cs"/>
                        </a:rPr>
                        <a:t>215 (64.6)</a:t>
                      </a:r>
                      <a:endParaRPr lang="en-GB" sz="1400" dirty="0"/>
                    </a:p>
                  </a:txBody>
                  <a:tcPr marT="36576" marB="36576" anchor="ctr">
                    <a:solidFill>
                      <a:schemeClr val="bg2">
                        <a:lumMod val="20000"/>
                        <a:lumOff val="80000"/>
                      </a:schemeClr>
                    </a:solidFill>
                  </a:tcPr>
                </a:tc>
                <a:extLst>
                  <a:ext uri="{0D108BD9-81ED-4DB2-BD59-A6C34878D82A}">
                    <a16:rowId xmlns:a16="http://schemas.microsoft.com/office/drawing/2014/main" val="10003"/>
                  </a:ext>
                </a:extLst>
              </a:tr>
              <a:tr h="278526">
                <a:tc>
                  <a:txBody>
                    <a:bodyPr/>
                    <a:lstStyle/>
                    <a:p>
                      <a:r>
                        <a:rPr lang="en-GB" sz="1400" b="0" i="0" u="none" strike="noStrike" kern="1200" baseline="0" dirty="0">
                          <a:solidFill>
                            <a:schemeClr val="dk1"/>
                          </a:solidFill>
                          <a:latin typeface="+mn-lt"/>
                          <a:ea typeface="+mn-ea"/>
                          <a:cs typeface="+mn-cs"/>
                        </a:rPr>
                        <a:t>Adverse event leading to treatment discontinuation, n (%)</a:t>
                      </a:r>
                      <a:endParaRPr lang="en-US" sz="1400" b="0" i="0" u="none" strike="noStrike" kern="1200" baseline="0" dirty="0">
                        <a:solidFill>
                          <a:schemeClr val="tx1"/>
                        </a:solidFill>
                        <a:latin typeface="+mn-lt"/>
                        <a:ea typeface="+mn-ea"/>
                        <a:cs typeface="+mn-cs"/>
                      </a:endParaRPr>
                    </a:p>
                  </a:txBody>
                  <a:tcPr marT="36576" marB="36576" anchor="ctr">
                    <a:solidFill>
                      <a:srgbClr val="BFBFBF"/>
                    </a:solidFill>
                  </a:tcPr>
                </a:tc>
                <a:tc>
                  <a:txBody>
                    <a:bodyPr/>
                    <a:lstStyle/>
                    <a:p>
                      <a:pPr algn="ctr"/>
                      <a:r>
                        <a:rPr lang="en-GB" sz="1400" b="0" i="0" u="none" strike="noStrike" kern="1200" baseline="0" dirty="0">
                          <a:solidFill>
                            <a:schemeClr val="dk1"/>
                          </a:solidFill>
                          <a:latin typeface="+mn-lt"/>
                          <a:ea typeface="+mn-ea"/>
                          <a:cs typeface="+mn-cs"/>
                        </a:rPr>
                        <a:t>25 (20.5)</a:t>
                      </a:r>
                      <a:endParaRPr lang="en-GB" sz="1400" dirty="0"/>
                    </a:p>
                  </a:txBody>
                  <a:tcPr marT="36576" marB="36576" anchor="ctr">
                    <a:solidFill>
                      <a:srgbClr val="BFBFBF"/>
                    </a:solidFill>
                  </a:tcPr>
                </a:tc>
                <a:tc>
                  <a:txBody>
                    <a:bodyPr/>
                    <a:lstStyle/>
                    <a:p>
                      <a:pPr algn="ctr"/>
                      <a:r>
                        <a:rPr lang="en-GB" sz="1400" b="0" i="0" u="none" strike="noStrike" kern="1200" baseline="0" dirty="0">
                          <a:solidFill>
                            <a:schemeClr val="dk1"/>
                          </a:solidFill>
                          <a:latin typeface="+mn-lt"/>
                          <a:ea typeface="+mn-ea"/>
                          <a:cs typeface="+mn-cs"/>
                        </a:rPr>
                        <a:t>20 (17.5)</a:t>
                      </a:r>
                      <a:endParaRPr lang="en-GB" sz="1400" dirty="0"/>
                    </a:p>
                  </a:txBody>
                  <a:tcPr marT="36576" marB="36576" anchor="ctr">
                    <a:solidFill>
                      <a:srgbClr val="BFBFBF"/>
                    </a:solidFill>
                  </a:tcPr>
                </a:tc>
                <a:tc>
                  <a:txBody>
                    <a:bodyPr/>
                    <a:lstStyle/>
                    <a:p>
                      <a:pPr algn="ctr"/>
                      <a:r>
                        <a:rPr lang="en-GB" sz="1400" b="0" i="0" u="none" strike="noStrike" kern="1200" baseline="0" dirty="0">
                          <a:solidFill>
                            <a:schemeClr val="dk1"/>
                          </a:solidFill>
                          <a:latin typeface="+mn-lt"/>
                          <a:ea typeface="+mn-ea"/>
                          <a:cs typeface="+mn-cs"/>
                        </a:rPr>
                        <a:t>65 (19.4)</a:t>
                      </a:r>
                      <a:endParaRPr lang="en-GB" sz="1400" dirty="0"/>
                    </a:p>
                  </a:txBody>
                  <a:tcPr marT="36576" marB="36576" anchor="ctr">
                    <a:solidFill>
                      <a:srgbClr val="BFBFBF"/>
                    </a:solidFill>
                  </a:tcPr>
                </a:tc>
                <a:tc>
                  <a:txBody>
                    <a:bodyPr/>
                    <a:lstStyle/>
                    <a:p>
                      <a:pPr algn="ctr"/>
                      <a:r>
                        <a:rPr lang="en-GB" sz="1400" b="0" i="0" u="none" strike="noStrike" kern="1200" baseline="0" dirty="0">
                          <a:solidFill>
                            <a:schemeClr val="dk1"/>
                          </a:solidFill>
                          <a:latin typeface="+mn-lt"/>
                          <a:ea typeface="+mn-ea"/>
                          <a:cs typeface="+mn-cs"/>
                        </a:rPr>
                        <a:t>74 (22.2)</a:t>
                      </a:r>
                      <a:endParaRPr lang="en-GB" sz="1400" dirty="0"/>
                    </a:p>
                  </a:txBody>
                  <a:tcPr marT="36576" marB="36576" anchor="ctr">
                    <a:solidFill>
                      <a:srgbClr val="BFBFBF"/>
                    </a:solidFill>
                  </a:tcPr>
                </a:tc>
                <a:extLst>
                  <a:ext uri="{0D108BD9-81ED-4DB2-BD59-A6C34878D82A}">
                    <a16:rowId xmlns:a16="http://schemas.microsoft.com/office/drawing/2014/main" val="10005"/>
                  </a:ext>
                </a:extLst>
              </a:tr>
              <a:tr h="2785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kern="1200" baseline="0" dirty="0">
                          <a:solidFill>
                            <a:schemeClr val="dk1"/>
                          </a:solidFill>
                          <a:latin typeface="+mn-lt"/>
                          <a:ea typeface="+mn-ea"/>
                          <a:cs typeface="+mn-cs"/>
                        </a:rPr>
                        <a:t>Fatal adverse event, n (%)</a:t>
                      </a:r>
                      <a:endParaRPr lang="en-US" sz="1400" b="0" i="0" u="none" strike="noStrike" kern="1200" baseline="0" dirty="0">
                        <a:solidFill>
                          <a:schemeClr val="tx1"/>
                        </a:solidFill>
                        <a:latin typeface="+mn-lt"/>
                        <a:ea typeface="+mn-ea"/>
                        <a:cs typeface="+mn-cs"/>
                      </a:endParaRPr>
                    </a:p>
                  </a:txBody>
                  <a:tcPr marT="36576" marB="36576" anchor="ctr">
                    <a:solidFill>
                      <a:srgbClr val="E3E2E3"/>
                    </a:solidFill>
                  </a:tcPr>
                </a:tc>
                <a:tc>
                  <a:txBody>
                    <a:bodyPr/>
                    <a:lstStyle/>
                    <a:p>
                      <a:pPr algn="ctr"/>
                      <a:r>
                        <a:rPr lang="en-GB" sz="1400" b="0" i="0" u="none" strike="noStrike" kern="1200" baseline="0" dirty="0">
                          <a:solidFill>
                            <a:schemeClr val="dk1"/>
                          </a:solidFill>
                          <a:latin typeface="+mn-lt"/>
                          <a:ea typeface="+mn-ea"/>
                          <a:cs typeface="+mn-cs"/>
                        </a:rPr>
                        <a:t>9 (7.4)</a:t>
                      </a:r>
                      <a:endParaRPr lang="en-GB" sz="1400" dirty="0"/>
                    </a:p>
                  </a:txBody>
                  <a:tcPr marT="36576" marB="36576" anchor="ctr">
                    <a:solidFill>
                      <a:srgbClr val="E3E2E3"/>
                    </a:solidFill>
                  </a:tcPr>
                </a:tc>
                <a:tc>
                  <a:txBody>
                    <a:bodyPr/>
                    <a:lstStyle/>
                    <a:p>
                      <a:pPr algn="ctr"/>
                      <a:r>
                        <a:rPr lang="en-GB" sz="1400" b="0" i="0" u="none" strike="noStrike" kern="1200" baseline="0" dirty="0">
                          <a:solidFill>
                            <a:schemeClr val="dk1"/>
                          </a:solidFill>
                          <a:latin typeface="+mn-lt"/>
                          <a:ea typeface="+mn-ea"/>
                          <a:cs typeface="+mn-cs"/>
                        </a:rPr>
                        <a:t>9 (7.9)</a:t>
                      </a:r>
                      <a:endParaRPr lang="en-GB" sz="1400" dirty="0"/>
                    </a:p>
                  </a:txBody>
                  <a:tcPr marT="36576" marB="36576" anchor="ctr">
                    <a:solidFill>
                      <a:srgbClr val="E3E2E3"/>
                    </a:solidFill>
                  </a:tcPr>
                </a:tc>
                <a:tc>
                  <a:txBody>
                    <a:bodyPr/>
                    <a:lstStyle/>
                    <a:p>
                      <a:pPr algn="ctr"/>
                      <a:r>
                        <a:rPr lang="en-GB" sz="1400" b="0" i="0" u="none" strike="noStrike" kern="1200" baseline="0" dirty="0">
                          <a:solidFill>
                            <a:schemeClr val="dk1"/>
                          </a:solidFill>
                          <a:latin typeface="+mn-lt"/>
                          <a:ea typeface="+mn-ea"/>
                          <a:cs typeface="+mn-cs"/>
                        </a:rPr>
                        <a:t>15 (4.5)</a:t>
                      </a:r>
                      <a:endParaRPr lang="en-GB" sz="1400" dirty="0"/>
                    </a:p>
                  </a:txBody>
                  <a:tcPr marT="36576" marB="36576" anchor="ctr">
                    <a:solidFill>
                      <a:srgbClr val="E3E2E3"/>
                    </a:solidFill>
                  </a:tcPr>
                </a:tc>
                <a:tc>
                  <a:txBody>
                    <a:bodyPr/>
                    <a:lstStyle/>
                    <a:p>
                      <a:pPr algn="ctr"/>
                      <a:r>
                        <a:rPr lang="en-GB" sz="1400" b="0" i="0" u="none" strike="noStrike" kern="1200" baseline="0" dirty="0">
                          <a:solidFill>
                            <a:schemeClr val="dk1"/>
                          </a:solidFill>
                          <a:latin typeface="+mn-lt"/>
                          <a:ea typeface="+mn-ea"/>
                          <a:cs typeface="+mn-cs"/>
                        </a:rPr>
                        <a:t>12 (3.6)</a:t>
                      </a:r>
                      <a:endParaRPr lang="en-GB" sz="1400" dirty="0"/>
                    </a:p>
                  </a:txBody>
                  <a:tcPr marT="36576" marB="36576" anchor="ctr">
                    <a:solidFill>
                      <a:srgbClr val="E3E2E3"/>
                    </a:solidFill>
                  </a:tcPr>
                </a:tc>
                <a:extLst>
                  <a:ext uri="{0D108BD9-81ED-4DB2-BD59-A6C34878D82A}">
                    <a16:rowId xmlns:a16="http://schemas.microsoft.com/office/drawing/2014/main" val="10006"/>
                  </a:ext>
                </a:extLst>
              </a:tr>
            </a:tbl>
          </a:graphicData>
        </a:graphic>
      </p:graphicFrame>
      <p:sp>
        <p:nvSpPr>
          <p:cNvPr id="11" name="TextBox 10">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8" name="Content Placeholder 2"/>
          <p:cNvSpPr txBox="1">
            <a:spLocks/>
          </p:cNvSpPr>
          <p:nvPr/>
        </p:nvSpPr>
        <p:spPr bwMode="gray">
          <a:xfrm>
            <a:off x="505683" y="1288181"/>
            <a:ext cx="5978244" cy="30881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200" b="1" kern="0" dirty="0"/>
              <a:t>Median follow-up:</a:t>
            </a:r>
            <a:r>
              <a:rPr lang="en-US" sz="1200" kern="0" dirty="0"/>
              <a:t> 11.9 months in the Kd arm, 11.1 months in the Vd arm</a:t>
            </a:r>
            <a:endParaRPr lang="en-US" sz="1200" b="1" kern="0" dirty="0"/>
          </a:p>
        </p:txBody>
      </p:sp>
    </p:spTree>
    <p:extLst>
      <p:ext uri="{BB962C8B-B14F-4D97-AF65-F5344CB8AC3E}">
        <p14:creationId xmlns:p14="http://schemas.microsoft.com/office/powerpoint/2010/main" val="1260684394"/>
      </p:ext>
    </p:extLst>
  </p:cSld>
  <p:clrMapOvr>
    <a:masterClrMapping/>
  </p:clrMapOvr>
  <p:transition>
    <p:wipe dir="r"/>
  </p:transition>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Adverse Events in Renal Deficiency Subgroups</a:t>
            </a:r>
          </a:p>
        </p:txBody>
      </p:sp>
      <p:sp>
        <p:nvSpPr>
          <p:cNvPr id="4" name="Content Placeholder 3"/>
          <p:cNvSpPr>
            <a:spLocks noGrp="1"/>
          </p:cNvSpPr>
          <p:nvPr>
            <p:ph sz="quarter" idx="13"/>
          </p:nvPr>
        </p:nvSpPr>
        <p:spPr>
          <a:xfrm>
            <a:off x="417512" y="5943600"/>
            <a:ext cx="7424161" cy="794544"/>
          </a:xfrm>
        </p:spPr>
        <p:txBody>
          <a:bodyPr/>
          <a:lstStyle/>
          <a:p>
            <a:r>
              <a:rPr lang="en-GB" dirty="0"/>
              <a:t>*Preferred term.</a:t>
            </a:r>
            <a:br>
              <a:rPr lang="en-GB" dirty="0"/>
            </a:br>
            <a:r>
              <a:rPr lang="en-GB" dirty="0"/>
              <a:t>AE, adverse event; </a:t>
            </a:r>
            <a:r>
              <a:rPr lang="en-GB" dirty="0" err="1"/>
              <a:t>CrCL</a:t>
            </a:r>
            <a:r>
              <a:rPr lang="en-GB" dirty="0"/>
              <a:t>, creatinine clearance; Kd56, carfilzomib and dexamethasone, with 56 mg/m</a:t>
            </a:r>
            <a:r>
              <a:rPr lang="en-GB" baseline="30000" dirty="0"/>
              <a:t>2</a:t>
            </a:r>
            <a:r>
              <a:rPr lang="en-GB" dirty="0"/>
              <a:t> carfilzomib dose; </a:t>
            </a:r>
            <a:br>
              <a:rPr lang="en-GB" dirty="0"/>
            </a:br>
            <a:r>
              <a:rPr lang="en-GB" dirty="0" err="1"/>
              <a:t>Vd</a:t>
            </a:r>
            <a:r>
              <a:rPr lang="en-GB" dirty="0"/>
              <a:t>, </a:t>
            </a:r>
            <a:r>
              <a:rPr lang="en-GB" dirty="0" err="1"/>
              <a:t>bortezomib</a:t>
            </a:r>
            <a:r>
              <a:rPr lang="en-GB" dirty="0"/>
              <a:t> and dexamethasone.</a:t>
            </a:r>
            <a:br>
              <a:rPr lang="en-GB" dirty="0"/>
            </a:br>
            <a:r>
              <a:rPr lang="en-GB" dirty="0" err="1"/>
              <a:t>Dimopoulos</a:t>
            </a:r>
            <a:r>
              <a:rPr lang="en-GB" dirty="0"/>
              <a:t> M et al. Presented at ASH 2017; Poster (Abstract 1845);</a:t>
            </a:r>
          </a:p>
        </p:txBody>
      </p:sp>
      <p:graphicFrame>
        <p:nvGraphicFramePr>
          <p:cNvPr id="9" name="Table 8"/>
          <p:cNvGraphicFramePr>
            <a:graphicFrameLocks noGrp="1"/>
          </p:cNvGraphicFramePr>
          <p:nvPr>
            <p:extLst>
              <p:ext uri="{D42A27DB-BD31-4B8C-83A1-F6EECF244321}">
                <p14:modId xmlns:p14="http://schemas.microsoft.com/office/powerpoint/2010/main" val="3169945773"/>
              </p:ext>
            </p:extLst>
          </p:nvPr>
        </p:nvGraphicFramePr>
        <p:xfrm>
          <a:off x="505506" y="1241245"/>
          <a:ext cx="8124144" cy="4240205"/>
        </p:xfrm>
        <a:graphic>
          <a:graphicData uri="http://schemas.openxmlformats.org/drawingml/2006/table">
            <a:tbl>
              <a:tblPr firstRow="1" firstCol="1" bandRow="1">
                <a:tableStyleId>{5C22544A-7EE6-4342-B048-85BDC9FD1C3A}</a:tableStyleId>
              </a:tblPr>
              <a:tblGrid>
                <a:gridCol w="2592000">
                  <a:extLst>
                    <a:ext uri="{9D8B030D-6E8A-4147-A177-3AD203B41FA5}">
                      <a16:colId xmlns:a16="http://schemas.microsoft.com/office/drawing/2014/main" val="20000"/>
                    </a:ext>
                  </a:extLst>
                </a:gridCol>
                <a:gridCol w="922024">
                  <a:extLst>
                    <a:ext uri="{9D8B030D-6E8A-4147-A177-3AD203B41FA5}">
                      <a16:colId xmlns:a16="http://schemas.microsoft.com/office/drawing/2014/main" val="20001"/>
                    </a:ext>
                  </a:extLst>
                </a:gridCol>
                <a:gridCol w="922024">
                  <a:extLst>
                    <a:ext uri="{9D8B030D-6E8A-4147-A177-3AD203B41FA5}">
                      <a16:colId xmlns:a16="http://schemas.microsoft.com/office/drawing/2014/main" val="20002"/>
                    </a:ext>
                  </a:extLst>
                </a:gridCol>
                <a:gridCol w="922024">
                  <a:extLst>
                    <a:ext uri="{9D8B030D-6E8A-4147-A177-3AD203B41FA5}">
                      <a16:colId xmlns:a16="http://schemas.microsoft.com/office/drawing/2014/main" val="3051486077"/>
                    </a:ext>
                  </a:extLst>
                </a:gridCol>
                <a:gridCol w="922024">
                  <a:extLst>
                    <a:ext uri="{9D8B030D-6E8A-4147-A177-3AD203B41FA5}">
                      <a16:colId xmlns:a16="http://schemas.microsoft.com/office/drawing/2014/main" val="4053715583"/>
                    </a:ext>
                  </a:extLst>
                </a:gridCol>
                <a:gridCol w="922024">
                  <a:extLst>
                    <a:ext uri="{9D8B030D-6E8A-4147-A177-3AD203B41FA5}">
                      <a16:colId xmlns:a16="http://schemas.microsoft.com/office/drawing/2014/main" val="380687374"/>
                    </a:ext>
                  </a:extLst>
                </a:gridCol>
                <a:gridCol w="922024">
                  <a:extLst>
                    <a:ext uri="{9D8B030D-6E8A-4147-A177-3AD203B41FA5}">
                      <a16:colId xmlns:a16="http://schemas.microsoft.com/office/drawing/2014/main" val="3543666136"/>
                    </a:ext>
                  </a:extLst>
                </a:gridCol>
              </a:tblGrid>
              <a:tr h="461439">
                <a:tc>
                  <a:txBody>
                    <a:bodyPr/>
                    <a:lstStyle/>
                    <a:p>
                      <a:pPr>
                        <a:spcAft>
                          <a:spcPts val="0"/>
                        </a:spcAft>
                      </a:pPr>
                      <a:r>
                        <a:rPr lang="en-US" sz="1400" b="1" dirty="0">
                          <a:solidFill>
                            <a:schemeClr val="bg1"/>
                          </a:solidFill>
                          <a:effectLst/>
                          <a:latin typeface="+mn-lt"/>
                        </a:rPr>
                        <a:t> Safety outcomes</a:t>
                      </a:r>
                      <a:endParaRPr lang="de-CH" sz="1400" b="1" dirty="0">
                        <a:solidFill>
                          <a:schemeClr val="bg1"/>
                        </a:solidFill>
                        <a:effectLst/>
                        <a:latin typeface="+mn-lt"/>
                        <a:ea typeface="MS Mincho" panose="02020609040205080304" pitchFamily="49" charset="-128"/>
                        <a:cs typeface="Times New Roman" panose="02020603050405020304" pitchFamily="18"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007DC3"/>
                    </a:solidFill>
                  </a:tcPr>
                </a:tc>
                <a:tc gridSpan="2">
                  <a:txBody>
                    <a:bodyPr/>
                    <a:lstStyle/>
                    <a:p>
                      <a:pPr algn="ctr">
                        <a:spcAft>
                          <a:spcPts val="0"/>
                        </a:spcAft>
                      </a:pPr>
                      <a:r>
                        <a:rPr lang="de-CH" sz="1400" b="1" dirty="0">
                          <a:solidFill>
                            <a:schemeClr val="bg1"/>
                          </a:solidFill>
                          <a:effectLst/>
                          <a:latin typeface="+mn-lt"/>
                          <a:ea typeface="MS Mincho" panose="02020609040205080304" pitchFamily="49" charset="-128"/>
                          <a:cs typeface="Times New Roman" panose="02020603050405020304" pitchFamily="18" charset="0"/>
                        </a:rPr>
                        <a:t>CrCL</a:t>
                      </a:r>
                      <a:br>
                        <a:rPr lang="de-CH" sz="1400" b="1" dirty="0">
                          <a:solidFill>
                            <a:schemeClr val="bg1"/>
                          </a:solidFill>
                          <a:effectLst/>
                          <a:latin typeface="+mn-lt"/>
                          <a:ea typeface="MS Mincho" panose="02020609040205080304" pitchFamily="49" charset="-128"/>
                          <a:cs typeface="Times New Roman" panose="02020603050405020304" pitchFamily="18" charset="0"/>
                        </a:rPr>
                      </a:br>
                      <a:r>
                        <a:rPr lang="de-CH" sz="1400" b="1" dirty="0">
                          <a:solidFill>
                            <a:schemeClr val="bg1"/>
                          </a:solidFill>
                          <a:effectLst/>
                          <a:latin typeface="+mn-lt"/>
                          <a:ea typeface="MS Mincho" panose="02020609040205080304" pitchFamily="49" charset="-128"/>
                          <a:cs typeface="Times New Roman" panose="02020603050405020304" pitchFamily="18" charset="0"/>
                        </a:rPr>
                        <a:t>≥15 to &lt;50 mL/min </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DC3"/>
                    </a:solidFill>
                  </a:tcPr>
                </a:tc>
                <a:tc hMerge="1">
                  <a:txBody>
                    <a:bodyPr/>
                    <a:lstStyle/>
                    <a:p>
                      <a:pPr algn="ctr">
                        <a:spcAft>
                          <a:spcPts val="0"/>
                        </a:spcAft>
                      </a:pPr>
                      <a:endParaRPr lang="de-CH" sz="1300" b="1" dirty="0">
                        <a:solidFill>
                          <a:schemeClr val="bg1"/>
                        </a:solidFill>
                        <a:effectLst/>
                        <a:latin typeface="+mn-lt"/>
                        <a:ea typeface="MS Mincho" panose="02020609040205080304" pitchFamily="49" charset="-128"/>
                        <a:cs typeface="Times New Roman" panose="02020603050405020304" pitchFamily="18"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DC3"/>
                    </a:solidFill>
                  </a:tcPr>
                </a:tc>
                <a:tc gridSpan="2">
                  <a:txBody>
                    <a:bodyPr/>
                    <a:lstStyle/>
                    <a:p>
                      <a:pPr algn="ctr">
                        <a:spcAft>
                          <a:spcPts val="0"/>
                        </a:spcAft>
                      </a:pPr>
                      <a:r>
                        <a:rPr lang="de-CH" sz="1400" b="1" dirty="0">
                          <a:solidFill>
                            <a:schemeClr val="bg1"/>
                          </a:solidFill>
                          <a:effectLst/>
                          <a:latin typeface="+mn-lt"/>
                          <a:ea typeface="MS Mincho" panose="02020609040205080304" pitchFamily="49" charset="-128"/>
                          <a:cs typeface="Times New Roman" panose="02020603050405020304" pitchFamily="18" charset="0"/>
                        </a:rPr>
                        <a:t>CrCL</a:t>
                      </a:r>
                      <a:br>
                        <a:rPr lang="de-CH" sz="1400" b="1" dirty="0">
                          <a:solidFill>
                            <a:schemeClr val="bg1"/>
                          </a:solidFill>
                          <a:effectLst/>
                          <a:latin typeface="+mn-lt"/>
                          <a:ea typeface="MS Mincho" panose="02020609040205080304" pitchFamily="49" charset="-128"/>
                          <a:cs typeface="Times New Roman" panose="02020603050405020304" pitchFamily="18" charset="0"/>
                        </a:rPr>
                      </a:br>
                      <a:r>
                        <a:rPr lang="de-CH" sz="1400" b="1" dirty="0">
                          <a:solidFill>
                            <a:schemeClr val="bg1"/>
                          </a:solidFill>
                          <a:effectLst/>
                          <a:latin typeface="+mn-lt"/>
                          <a:ea typeface="MS Mincho" panose="02020609040205080304" pitchFamily="49" charset="-128"/>
                          <a:cs typeface="Times New Roman" panose="02020603050405020304" pitchFamily="18" charset="0"/>
                        </a:rPr>
                        <a:t>50 &lt;80 mL/min</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DC3"/>
                    </a:solidFill>
                  </a:tcPr>
                </a:tc>
                <a:tc hMerge="1">
                  <a:txBody>
                    <a:bodyPr/>
                    <a:lstStyle/>
                    <a:p>
                      <a:pPr algn="ctr">
                        <a:spcAft>
                          <a:spcPts val="0"/>
                        </a:spcAft>
                      </a:pPr>
                      <a:endParaRPr lang="de-CH" sz="1300" b="1" dirty="0">
                        <a:solidFill>
                          <a:schemeClr val="bg1"/>
                        </a:solidFill>
                        <a:effectLst/>
                        <a:latin typeface="+mn-lt"/>
                        <a:ea typeface="MS Mincho" panose="02020609040205080304" pitchFamily="49" charset="-128"/>
                        <a:cs typeface="Times New Roman" panose="02020603050405020304" pitchFamily="18"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DC3"/>
                    </a:solidFill>
                  </a:tcPr>
                </a:tc>
                <a:tc gridSpan="2">
                  <a:txBody>
                    <a:bodyPr/>
                    <a:lstStyle/>
                    <a:p>
                      <a:pPr algn="ctr">
                        <a:spcAft>
                          <a:spcPts val="0"/>
                        </a:spcAft>
                      </a:pPr>
                      <a:r>
                        <a:rPr lang="de-CH" sz="1400" b="1" dirty="0">
                          <a:solidFill>
                            <a:schemeClr val="bg1"/>
                          </a:solidFill>
                          <a:effectLst/>
                          <a:latin typeface="+mn-lt"/>
                          <a:ea typeface="MS Mincho" panose="02020609040205080304" pitchFamily="49" charset="-128"/>
                          <a:cs typeface="Times New Roman" panose="02020603050405020304" pitchFamily="18" charset="0"/>
                        </a:rPr>
                        <a:t>CrCL</a:t>
                      </a:r>
                      <a:br>
                        <a:rPr lang="de-CH" sz="1400" b="1" dirty="0">
                          <a:solidFill>
                            <a:schemeClr val="bg1"/>
                          </a:solidFill>
                          <a:effectLst/>
                          <a:latin typeface="+mn-lt"/>
                          <a:ea typeface="MS Mincho" panose="02020609040205080304" pitchFamily="49" charset="-128"/>
                          <a:cs typeface="Times New Roman" panose="02020603050405020304" pitchFamily="18" charset="0"/>
                        </a:rPr>
                      </a:br>
                      <a:r>
                        <a:rPr lang="de-CH" sz="1400" b="1" dirty="0">
                          <a:solidFill>
                            <a:schemeClr val="bg1"/>
                          </a:solidFill>
                          <a:effectLst/>
                          <a:latin typeface="+mn-lt"/>
                          <a:ea typeface="MS Mincho" panose="02020609040205080304" pitchFamily="49" charset="-128"/>
                          <a:cs typeface="Times New Roman" panose="02020603050405020304" pitchFamily="18" charset="0"/>
                        </a:rPr>
                        <a:t>≥80 mL/min</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DC3"/>
                    </a:solidFill>
                  </a:tcPr>
                </a:tc>
                <a:tc hMerge="1">
                  <a:txBody>
                    <a:bodyPr/>
                    <a:lstStyle/>
                    <a:p>
                      <a:pPr algn="ctr">
                        <a:spcAft>
                          <a:spcPts val="0"/>
                        </a:spcAft>
                      </a:pPr>
                      <a:endParaRPr lang="de-CH" sz="1300" b="1" dirty="0">
                        <a:solidFill>
                          <a:schemeClr val="bg1"/>
                        </a:solidFill>
                        <a:effectLst/>
                        <a:latin typeface="+mn-lt"/>
                        <a:ea typeface="MS Mincho" panose="02020609040205080304" pitchFamily="49" charset="-128"/>
                        <a:cs typeface="Times New Roman" panose="02020603050405020304" pitchFamily="18"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DC3"/>
                    </a:solidFill>
                  </a:tcPr>
                </a:tc>
                <a:extLst>
                  <a:ext uri="{0D108BD9-81ED-4DB2-BD59-A6C34878D82A}">
                    <a16:rowId xmlns:a16="http://schemas.microsoft.com/office/drawing/2014/main" val="2902535830"/>
                  </a:ext>
                </a:extLst>
              </a:tr>
              <a:tr h="498488">
                <a:tc>
                  <a:txBody>
                    <a:bodyPr/>
                    <a:lstStyle/>
                    <a:p>
                      <a:pPr>
                        <a:spcAft>
                          <a:spcPts val="0"/>
                        </a:spcAft>
                      </a:pPr>
                      <a:endParaRPr lang="de-CH" sz="1400" b="1" dirty="0">
                        <a:solidFill>
                          <a:schemeClr val="bg1"/>
                        </a:solidFill>
                        <a:effectLst/>
                        <a:latin typeface="+mn-lt"/>
                        <a:ea typeface="MS Mincho" panose="02020609040205080304" pitchFamily="49" charset="-128"/>
                        <a:cs typeface="Times New Roman" panose="02020603050405020304" pitchFamily="18"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DC3"/>
                    </a:solidFill>
                  </a:tcPr>
                </a:tc>
                <a:tc>
                  <a:txBody>
                    <a:bodyPr/>
                    <a:lstStyle/>
                    <a:p>
                      <a:pPr algn="ctr">
                        <a:spcAft>
                          <a:spcPts val="0"/>
                        </a:spcAft>
                      </a:pPr>
                      <a:r>
                        <a:rPr lang="en-US" sz="1400" b="1" dirty="0">
                          <a:solidFill>
                            <a:schemeClr val="bg1"/>
                          </a:solidFill>
                          <a:effectLst/>
                          <a:latin typeface="+mn-lt"/>
                        </a:rPr>
                        <a:t>Kd56</a:t>
                      </a:r>
                      <a:br>
                        <a:rPr lang="en-US" sz="1400" b="1" dirty="0">
                          <a:solidFill>
                            <a:schemeClr val="bg1"/>
                          </a:solidFill>
                          <a:effectLst/>
                          <a:latin typeface="+mn-lt"/>
                        </a:rPr>
                      </a:br>
                      <a:r>
                        <a:rPr lang="en-US" sz="1400" b="1" dirty="0">
                          <a:solidFill>
                            <a:schemeClr val="bg1"/>
                          </a:solidFill>
                          <a:effectLst/>
                          <a:latin typeface="+mn-lt"/>
                        </a:rPr>
                        <a:t>(n=85)</a:t>
                      </a:r>
                      <a:endParaRPr lang="de-CH" sz="1400" b="1" dirty="0">
                        <a:solidFill>
                          <a:schemeClr val="bg1"/>
                        </a:solidFill>
                        <a:effectLst/>
                        <a:latin typeface="+mn-lt"/>
                        <a:ea typeface="MS Mincho" panose="02020609040205080304" pitchFamily="49" charset="-128"/>
                        <a:cs typeface="Times New Roman" panose="02020603050405020304" pitchFamily="18"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DC3"/>
                    </a:solidFill>
                  </a:tcPr>
                </a:tc>
                <a:tc>
                  <a:txBody>
                    <a:bodyPr/>
                    <a:lstStyle/>
                    <a:p>
                      <a:pPr algn="ctr">
                        <a:spcAft>
                          <a:spcPts val="0"/>
                        </a:spcAft>
                      </a:pPr>
                      <a:r>
                        <a:rPr lang="en-US" sz="1400" b="1" dirty="0">
                          <a:solidFill>
                            <a:schemeClr val="bg1"/>
                          </a:solidFill>
                          <a:effectLst/>
                          <a:latin typeface="+mn-lt"/>
                        </a:rPr>
                        <a:t>Vd</a:t>
                      </a:r>
                      <a:br>
                        <a:rPr lang="en-US" sz="1400" b="1" dirty="0">
                          <a:solidFill>
                            <a:schemeClr val="bg1"/>
                          </a:solidFill>
                          <a:effectLst/>
                          <a:latin typeface="+mn-lt"/>
                        </a:rPr>
                      </a:br>
                      <a:r>
                        <a:rPr lang="en-US" sz="1400" b="1" dirty="0">
                          <a:solidFill>
                            <a:schemeClr val="bg1"/>
                          </a:solidFill>
                          <a:effectLst/>
                          <a:latin typeface="+mn-lt"/>
                        </a:rPr>
                        <a:t>(n=97)</a:t>
                      </a:r>
                      <a:endParaRPr lang="de-CH" sz="1400" b="1" dirty="0">
                        <a:solidFill>
                          <a:schemeClr val="bg1"/>
                        </a:solidFill>
                        <a:effectLst/>
                        <a:latin typeface="+mn-lt"/>
                        <a:ea typeface="MS Mincho" panose="02020609040205080304" pitchFamily="49" charset="-128"/>
                        <a:cs typeface="Times New Roman" panose="02020603050405020304" pitchFamily="18"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DC3"/>
                    </a:solidFill>
                  </a:tcPr>
                </a:tc>
                <a:tc>
                  <a:txBody>
                    <a:bodyPr/>
                    <a:lstStyle/>
                    <a:p>
                      <a:pPr algn="ctr">
                        <a:spcAft>
                          <a:spcPts val="0"/>
                        </a:spcAft>
                      </a:pPr>
                      <a:r>
                        <a:rPr lang="de-CH" sz="1400" b="1" dirty="0">
                          <a:solidFill>
                            <a:schemeClr val="bg1"/>
                          </a:solidFill>
                          <a:effectLst/>
                          <a:latin typeface="+mn-lt"/>
                          <a:ea typeface="MS Mincho" panose="02020609040205080304" pitchFamily="49" charset="-128"/>
                          <a:cs typeface="Times New Roman" panose="02020603050405020304" pitchFamily="18" charset="0"/>
                        </a:rPr>
                        <a:t>Kd56 (n=186)</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DC3"/>
                    </a:solidFill>
                  </a:tcPr>
                </a:tc>
                <a:tc>
                  <a:txBody>
                    <a:bodyPr/>
                    <a:lstStyle/>
                    <a:p>
                      <a:pPr algn="ctr">
                        <a:spcAft>
                          <a:spcPts val="0"/>
                        </a:spcAft>
                      </a:pPr>
                      <a:r>
                        <a:rPr lang="de-CH" sz="1400" b="1" dirty="0">
                          <a:solidFill>
                            <a:schemeClr val="bg1"/>
                          </a:solidFill>
                          <a:effectLst/>
                          <a:latin typeface="+mn-lt"/>
                          <a:ea typeface="MS Mincho" panose="02020609040205080304" pitchFamily="49" charset="-128"/>
                          <a:cs typeface="Times New Roman" panose="02020603050405020304" pitchFamily="18" charset="0"/>
                        </a:rPr>
                        <a:t>Vd</a:t>
                      </a:r>
                      <a:br>
                        <a:rPr lang="de-CH" sz="1400" b="1" dirty="0">
                          <a:solidFill>
                            <a:schemeClr val="bg1"/>
                          </a:solidFill>
                          <a:effectLst/>
                          <a:latin typeface="+mn-lt"/>
                          <a:ea typeface="MS Mincho" panose="02020609040205080304" pitchFamily="49" charset="-128"/>
                          <a:cs typeface="Times New Roman" panose="02020603050405020304" pitchFamily="18" charset="0"/>
                        </a:rPr>
                      </a:br>
                      <a:r>
                        <a:rPr lang="de-CH" sz="1400" b="1" dirty="0">
                          <a:solidFill>
                            <a:schemeClr val="bg1"/>
                          </a:solidFill>
                          <a:effectLst/>
                          <a:latin typeface="+mn-lt"/>
                          <a:ea typeface="MS Mincho" panose="02020609040205080304" pitchFamily="49" charset="-128"/>
                          <a:cs typeface="Times New Roman" panose="02020603050405020304" pitchFamily="18" charset="0"/>
                        </a:rPr>
                        <a:t>(n=174)</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DC3"/>
                    </a:solidFill>
                  </a:tcPr>
                </a:tc>
                <a:tc>
                  <a:txBody>
                    <a:bodyPr/>
                    <a:lstStyle/>
                    <a:p>
                      <a:pPr algn="ctr">
                        <a:spcAft>
                          <a:spcPts val="0"/>
                        </a:spcAft>
                      </a:pPr>
                      <a:r>
                        <a:rPr lang="de-CH" sz="1400" b="1" dirty="0">
                          <a:solidFill>
                            <a:schemeClr val="bg1"/>
                          </a:solidFill>
                          <a:effectLst/>
                          <a:latin typeface="+mn-lt"/>
                          <a:ea typeface="MS Mincho" panose="02020609040205080304" pitchFamily="49" charset="-128"/>
                          <a:cs typeface="Times New Roman" panose="02020603050405020304" pitchFamily="18" charset="0"/>
                        </a:rPr>
                        <a:t>Kd56 (n=192)</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DC3"/>
                    </a:solidFill>
                  </a:tcPr>
                </a:tc>
                <a:tc>
                  <a:txBody>
                    <a:bodyPr/>
                    <a:lstStyle/>
                    <a:p>
                      <a:pPr algn="ctr">
                        <a:spcAft>
                          <a:spcPts val="0"/>
                        </a:spcAft>
                      </a:pPr>
                      <a:r>
                        <a:rPr lang="de-CH" sz="1400" b="1" dirty="0">
                          <a:solidFill>
                            <a:schemeClr val="bg1"/>
                          </a:solidFill>
                          <a:effectLst/>
                          <a:latin typeface="+mn-lt"/>
                          <a:ea typeface="MS Mincho" panose="02020609040205080304" pitchFamily="49" charset="-128"/>
                          <a:cs typeface="Times New Roman" panose="02020603050405020304" pitchFamily="18" charset="0"/>
                        </a:rPr>
                        <a:t>Vd</a:t>
                      </a:r>
                      <a:br>
                        <a:rPr lang="de-CH" sz="1400" b="1" dirty="0">
                          <a:solidFill>
                            <a:schemeClr val="bg1"/>
                          </a:solidFill>
                          <a:effectLst/>
                          <a:latin typeface="+mn-lt"/>
                          <a:ea typeface="MS Mincho" panose="02020609040205080304" pitchFamily="49" charset="-128"/>
                          <a:cs typeface="Times New Roman" panose="02020603050405020304" pitchFamily="18" charset="0"/>
                        </a:rPr>
                      </a:br>
                      <a:r>
                        <a:rPr lang="de-CH" sz="1400" b="1" dirty="0">
                          <a:solidFill>
                            <a:schemeClr val="bg1"/>
                          </a:solidFill>
                          <a:effectLst/>
                          <a:latin typeface="+mn-lt"/>
                          <a:ea typeface="MS Mincho" panose="02020609040205080304" pitchFamily="49" charset="-128"/>
                          <a:cs typeface="Times New Roman" panose="02020603050405020304" pitchFamily="18" charset="0"/>
                        </a:rPr>
                        <a:t>(n=185)</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DC3"/>
                    </a:solidFill>
                  </a:tcPr>
                </a:tc>
                <a:extLst>
                  <a:ext uri="{0D108BD9-81ED-4DB2-BD59-A6C34878D82A}">
                    <a16:rowId xmlns:a16="http://schemas.microsoft.com/office/drawing/2014/main" val="10000"/>
                  </a:ext>
                </a:extLst>
              </a:tr>
              <a:tr h="498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effectLst/>
                          <a:latin typeface="+mn-lt"/>
                          <a:ea typeface="MS Mincho" panose="02020609040205080304" pitchFamily="49" charset="-128"/>
                          <a:cs typeface="Times New Roman" panose="02020603050405020304" pitchFamily="18" charset="0"/>
                        </a:rPr>
                        <a:t>Median duration of treatment, weeks</a:t>
                      </a:r>
                      <a:endParaRPr lang="de-CH" sz="1200" b="1" baseline="0" dirty="0">
                        <a:solidFill>
                          <a:schemeClr val="tx1"/>
                        </a:solidFill>
                        <a:effectLst/>
                        <a:latin typeface="+mn-lt"/>
                        <a:ea typeface="MS Mincho" panose="02020609040205080304" pitchFamily="49" charset="-128"/>
                        <a:cs typeface="Times New Roman" panose="02020603050405020304" pitchFamily="18"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36</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21</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50</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27</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52</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31</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extLst>
                  <a:ext uri="{0D108BD9-81ED-4DB2-BD59-A6C34878D82A}">
                    <a16:rowId xmlns:a16="http://schemas.microsoft.com/office/drawing/2014/main" val="10002"/>
                  </a:ext>
                </a:extLst>
              </a:tr>
              <a:tr h="4984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effectLst/>
                          <a:latin typeface="+mn-lt"/>
                          <a:ea typeface="MS Mincho" panose="02020609040205080304" pitchFamily="49" charset="-128"/>
                          <a:cs typeface="Times New Roman" panose="02020603050405020304" pitchFamily="18" charset="0"/>
                        </a:rPr>
                        <a:t>Median number of cycles received, n</a:t>
                      </a:r>
                      <a:endParaRPr lang="de-CH" sz="1200" b="1" baseline="0" dirty="0">
                        <a:solidFill>
                          <a:schemeClr val="tx1"/>
                        </a:solidFill>
                        <a:effectLst/>
                        <a:latin typeface="+mn-lt"/>
                        <a:ea typeface="MS Mincho" panose="02020609040205080304" pitchFamily="49" charset="-128"/>
                        <a:cs typeface="Times New Roman" panose="02020603050405020304" pitchFamily="18"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9</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7</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12</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8</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13</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10</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extLst>
                  <a:ext uri="{0D108BD9-81ED-4DB2-BD59-A6C34878D82A}">
                    <a16:rowId xmlns:a16="http://schemas.microsoft.com/office/drawing/2014/main" val="10004"/>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baseline="0" dirty="0">
                          <a:solidFill>
                            <a:schemeClr val="tx1"/>
                          </a:solidFill>
                          <a:effectLst/>
                          <a:latin typeface="+mn-lt"/>
                          <a:ea typeface="MS Mincho" panose="02020609040205080304" pitchFamily="49" charset="-128"/>
                          <a:cs typeface="Times New Roman" panose="02020603050405020304" pitchFamily="18" charset="0"/>
                        </a:rPr>
                        <a:t>AEs leading to carfilzomib or </a:t>
                      </a:r>
                      <a:r>
                        <a:rPr lang="en-GB" sz="1200" b="1" baseline="0" dirty="0" err="1">
                          <a:solidFill>
                            <a:schemeClr val="tx1"/>
                          </a:solidFill>
                          <a:effectLst/>
                          <a:latin typeface="+mn-lt"/>
                          <a:ea typeface="MS Mincho" panose="02020609040205080304" pitchFamily="49" charset="-128"/>
                          <a:cs typeface="Times New Roman" panose="02020603050405020304" pitchFamily="18" charset="0"/>
                        </a:rPr>
                        <a:t>bortezomib</a:t>
                      </a:r>
                      <a:r>
                        <a:rPr lang="en-GB" sz="1200" b="1" baseline="0" dirty="0">
                          <a:solidFill>
                            <a:schemeClr val="tx1"/>
                          </a:solidFill>
                          <a:effectLst/>
                          <a:latin typeface="+mn-lt"/>
                          <a:ea typeface="MS Mincho" panose="02020609040205080304" pitchFamily="49" charset="-128"/>
                          <a:cs typeface="Times New Roman" panose="02020603050405020304" pitchFamily="18" charset="0"/>
                        </a:rPr>
                        <a:t> discontinuation, n (%)</a:t>
                      </a:r>
                      <a:endParaRPr lang="de-CH" sz="1200" b="1" baseline="0" dirty="0">
                        <a:solidFill>
                          <a:schemeClr val="tx1"/>
                        </a:solidFill>
                        <a:effectLst/>
                        <a:latin typeface="+mn-lt"/>
                        <a:ea typeface="MS Mincho" panose="02020609040205080304" pitchFamily="49" charset="-128"/>
                        <a:cs typeface="Times New Roman" panose="02020603050405020304" pitchFamily="18"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27 (31.8)</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23 (23.7)</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45 (24.2)</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40 (23.0)</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44 (22.9)</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36 (19.5)</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extLst>
                  <a:ext uri="{0D108BD9-81ED-4DB2-BD59-A6C34878D82A}">
                    <a16:rowId xmlns:a16="http://schemas.microsoft.com/office/drawing/2014/main" val="10005"/>
                  </a:ext>
                </a:extLst>
              </a:tr>
              <a:tr h="254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200" b="1" baseline="0" dirty="0">
                          <a:solidFill>
                            <a:schemeClr val="tx1"/>
                          </a:solidFill>
                          <a:effectLst/>
                          <a:latin typeface="+mn-lt"/>
                          <a:ea typeface="MS Mincho" panose="02020609040205080304" pitchFamily="49" charset="-128"/>
                          <a:cs typeface="Times New Roman" panose="02020603050405020304" pitchFamily="18" charset="0"/>
                        </a:rPr>
                        <a:t>Grade </a:t>
                      </a:r>
                      <a:r>
                        <a:rPr lang="de-CH" sz="1200" b="1" dirty="0">
                          <a:solidFill>
                            <a:schemeClr val="tx1"/>
                          </a:solidFill>
                          <a:effectLst/>
                          <a:latin typeface="+mn-lt"/>
                          <a:ea typeface="MS Mincho" panose="02020609040205080304" pitchFamily="49" charset="-128"/>
                          <a:cs typeface="Times New Roman" panose="02020603050405020304" pitchFamily="18" charset="0"/>
                        </a:rPr>
                        <a:t>≥3 AE rates (%)</a:t>
                      </a:r>
                      <a:endParaRPr lang="de-CH" sz="1200" b="1" baseline="0" dirty="0">
                        <a:solidFill>
                          <a:schemeClr val="tx1"/>
                        </a:solidFill>
                        <a:effectLst/>
                        <a:latin typeface="+mn-lt"/>
                        <a:ea typeface="MS Mincho" panose="02020609040205080304" pitchFamily="49" charset="-128"/>
                        <a:cs typeface="Times New Roman" panose="02020603050405020304" pitchFamily="18"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87.1</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79.4</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83.9</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71.8</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76.6</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65.9</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extLst>
                  <a:ext uri="{0D108BD9-81ED-4DB2-BD59-A6C34878D82A}">
                    <a16:rowId xmlns:a16="http://schemas.microsoft.com/office/drawing/2014/main" val="166521560"/>
                  </a:ext>
                </a:extLst>
              </a:tr>
              <a:tr h="254186">
                <a:tc grid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1"/>
                          </a:solidFill>
                          <a:effectLst/>
                          <a:latin typeface="+mn-lt"/>
                        </a:rPr>
                        <a:t>Treatment-emergent grade ≥3 AEs of interest, n (%)</a:t>
                      </a:r>
                      <a:r>
                        <a:rPr lang="en-GB" sz="1200" b="1" baseline="30000" dirty="0">
                          <a:solidFill>
                            <a:schemeClr val="tx1"/>
                          </a:solidFill>
                          <a:effectLst/>
                          <a:latin typeface="+mn-lt"/>
                        </a:rPr>
                        <a:t>*</a:t>
                      </a:r>
                      <a:endParaRPr lang="de-CH" sz="1200" b="1" baseline="30000" dirty="0">
                        <a:solidFill>
                          <a:schemeClr val="tx1"/>
                        </a:solidFill>
                        <a:effectLst/>
                        <a:latin typeface="+mn-lt"/>
                        <a:ea typeface="MS Mincho" panose="02020609040205080304" pitchFamily="49" charset="-128"/>
                        <a:cs typeface="Times New Roman" panose="02020603050405020304" pitchFamily="18" charset="0"/>
                      </a:endParaRP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hMerge="1">
                  <a:txBody>
                    <a:bodyPr/>
                    <a:lstStyle/>
                    <a:p>
                      <a:pPr>
                        <a:spcAft>
                          <a:spcPts val="0"/>
                        </a:spcAft>
                      </a:pPr>
                      <a:endParaRPr lang="de-CH" sz="1400" b="0" baseline="300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hMerge="1">
                  <a:txBody>
                    <a:bodyPr/>
                    <a:lstStyle/>
                    <a:p>
                      <a:pPr>
                        <a:spcAft>
                          <a:spcPts val="0"/>
                        </a:spcAft>
                      </a:pPr>
                      <a:endParaRPr lang="de-CH" sz="1400" b="0" baseline="30000"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hMerge="1">
                  <a:txBody>
                    <a:bodyPr/>
                    <a:lstStyle/>
                    <a:p>
                      <a:pPr>
                        <a:spcAft>
                          <a:spcPts val="0"/>
                        </a:spcAft>
                      </a:pPr>
                      <a:endParaRPr lang="de-CH" sz="1400" b="1"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hMerge="1">
                  <a:txBody>
                    <a:bodyPr/>
                    <a:lstStyle/>
                    <a:p>
                      <a:pPr>
                        <a:spcAft>
                          <a:spcPts val="0"/>
                        </a:spcAft>
                      </a:pPr>
                      <a:endParaRPr lang="de-CH" sz="1400" b="1"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hMerge="1">
                  <a:txBody>
                    <a:bodyPr/>
                    <a:lstStyle/>
                    <a:p>
                      <a:pPr>
                        <a:spcAft>
                          <a:spcPts val="0"/>
                        </a:spcAft>
                      </a:pPr>
                      <a:endParaRPr lang="de-CH" sz="1400" b="1"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hMerge="1">
                  <a:txBody>
                    <a:bodyPr/>
                    <a:lstStyle/>
                    <a:p>
                      <a:pPr>
                        <a:spcAft>
                          <a:spcPts val="0"/>
                        </a:spcAft>
                      </a:pPr>
                      <a:endParaRPr lang="de-CH" sz="1400" b="1" dirty="0">
                        <a:solidFill>
                          <a:schemeClr val="tx1"/>
                        </a:solidFill>
                        <a:effectLst/>
                        <a:latin typeface="+mn-lt"/>
                        <a:ea typeface="MS Mincho" panose="02020609040205080304" pitchFamily="49" charset="-128"/>
                        <a:cs typeface="Times New Roman" panose="02020603050405020304" pitchFamily="18" charset="0"/>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extLst>
                  <a:ext uri="{0D108BD9-81ED-4DB2-BD59-A6C34878D82A}">
                    <a16:rowId xmlns:a16="http://schemas.microsoft.com/office/drawing/2014/main" val="10003"/>
                  </a:ext>
                </a:extLst>
              </a:tr>
              <a:tr h="254186">
                <a:tc>
                  <a:txBody>
                    <a:bodyPr/>
                    <a:lstStyle/>
                    <a:p>
                      <a:pPr marL="180000">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Hypertension</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12 (14.1)</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3 (3.1)</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25 (13.4)</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7 (4.0)</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30 (15.6)</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5 (2.7)</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extLst>
                  <a:ext uri="{0D108BD9-81ED-4DB2-BD59-A6C34878D82A}">
                    <a16:rowId xmlns:a16="http://schemas.microsoft.com/office/drawing/2014/main" val="3068276071"/>
                  </a:ext>
                </a:extLst>
              </a:tr>
              <a:tr h="254186">
                <a:tc>
                  <a:txBody>
                    <a:bodyPr/>
                    <a:lstStyle/>
                    <a:p>
                      <a:pPr marL="180000">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Peripheral neuropathy</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0</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4 (4.1)</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5 (2.7)</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16 (9.2)</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1 (0.5)</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8 (4.3)</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extLst>
                  <a:ext uri="{0D108BD9-81ED-4DB2-BD59-A6C34878D82A}">
                    <a16:rowId xmlns:a16="http://schemas.microsoft.com/office/drawing/2014/main" val="1250887440"/>
                  </a:ext>
                </a:extLst>
              </a:tr>
              <a:tr h="254186">
                <a:tc>
                  <a:txBody>
                    <a:bodyPr/>
                    <a:lstStyle/>
                    <a:p>
                      <a:pPr marL="180000">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Dyspnoea</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8 (9.4)</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2 (2.1)</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12 (6.5)</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2 (1.1)</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9 (4.7)</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6 (3.2)</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extLst>
                  <a:ext uri="{0D108BD9-81ED-4DB2-BD59-A6C34878D82A}">
                    <a16:rowId xmlns:a16="http://schemas.microsoft.com/office/drawing/2014/main" val="420906577"/>
                  </a:ext>
                </a:extLst>
              </a:tr>
              <a:tr h="254186">
                <a:tc>
                  <a:txBody>
                    <a:bodyPr/>
                    <a:lstStyle/>
                    <a:p>
                      <a:pPr marL="180000">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Cardiac failure</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4 (4.7)</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0</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7 (3.8)</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1 (0.6)</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2 (1.0)</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2 (1.1)</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extLst>
                  <a:ext uri="{0D108BD9-81ED-4DB2-BD59-A6C34878D82A}">
                    <a16:rowId xmlns:a16="http://schemas.microsoft.com/office/drawing/2014/main" val="2808360483"/>
                  </a:ext>
                </a:extLst>
              </a:tr>
              <a:tr h="254186">
                <a:tc>
                  <a:txBody>
                    <a:bodyPr/>
                    <a:lstStyle/>
                    <a:p>
                      <a:pPr marL="180000">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Acute renal failure</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3 (3.5)</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2 (2.1)</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4 (2.2)</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2 (1.1)</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5 (2.6)</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spcAft>
                          <a:spcPts val="0"/>
                        </a:spcAft>
                      </a:pPr>
                      <a:r>
                        <a:rPr lang="de-CH" sz="1200" b="0" baseline="0" dirty="0">
                          <a:solidFill>
                            <a:schemeClr val="tx1"/>
                          </a:solidFill>
                          <a:effectLst/>
                          <a:latin typeface="+mn-lt"/>
                          <a:ea typeface="MS Mincho" panose="02020609040205080304" pitchFamily="49" charset="-128"/>
                          <a:cs typeface="Times New Roman" panose="02020603050405020304" pitchFamily="18" charset="0"/>
                        </a:rPr>
                        <a:t>3 (1.6)</a:t>
                      </a:r>
                    </a:p>
                  </a:txBody>
                  <a:tcPr marL="36000" marR="3600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extLst>
                  <a:ext uri="{0D108BD9-81ED-4DB2-BD59-A6C34878D82A}">
                    <a16:rowId xmlns:a16="http://schemas.microsoft.com/office/drawing/2014/main" val="3305869742"/>
                  </a:ext>
                </a:extLst>
              </a:tr>
            </a:tbl>
          </a:graphicData>
        </a:graphic>
      </p:graphicFrame>
      <p:sp>
        <p:nvSpPr>
          <p:cNvPr id="10" name="Rectangle 9"/>
          <p:cNvSpPr/>
          <p:nvPr/>
        </p:nvSpPr>
        <p:spPr>
          <a:xfrm>
            <a:off x="512764" y="5633850"/>
            <a:ext cx="8116886" cy="307777"/>
          </a:xfrm>
          <a:prstGeom prst="rect">
            <a:avLst/>
          </a:prstGeom>
        </p:spPr>
        <p:txBody>
          <a:bodyPr wrap="square">
            <a:spAutoFit/>
          </a:bodyPr>
          <a:lstStyle/>
          <a:p>
            <a:pPr marL="285750" indent="-285750">
              <a:buClr>
                <a:srgbClr val="005D91"/>
              </a:buClr>
              <a:buFont typeface="Arial" panose="020B0604020202020204" pitchFamily="34" charset="0"/>
              <a:buChar char="•"/>
            </a:pPr>
            <a:r>
              <a:rPr lang="en-GB" sz="1400" dirty="0">
                <a:latin typeface="ArialNarrow"/>
              </a:rPr>
              <a:t>The median duration of treatment was longer with Kd56 vs </a:t>
            </a:r>
            <a:r>
              <a:rPr lang="en-GB" sz="1400" dirty="0" err="1">
                <a:latin typeface="ArialNarrow"/>
              </a:rPr>
              <a:t>Vd</a:t>
            </a:r>
            <a:r>
              <a:rPr lang="en-GB" sz="1400" dirty="0">
                <a:latin typeface="ArialNarrow"/>
              </a:rPr>
              <a:t> across all </a:t>
            </a:r>
            <a:r>
              <a:rPr lang="en-GB" sz="1400" dirty="0" err="1">
                <a:latin typeface="ArialNarrow"/>
              </a:rPr>
              <a:t>CrCL</a:t>
            </a:r>
            <a:r>
              <a:rPr lang="en-GB" sz="1400" dirty="0">
                <a:latin typeface="ArialNarrow"/>
              </a:rPr>
              <a:t> subgroups</a:t>
            </a:r>
            <a:endParaRPr lang="en-GB" sz="1400" dirty="0"/>
          </a:p>
        </p:txBody>
      </p:sp>
      <p:sp>
        <p:nvSpPr>
          <p:cNvPr id="11" name="TextBox 10">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1347354098"/>
      </p:ext>
    </p:extLst>
  </p:cSld>
  <p:clrMapOvr>
    <a:masterClrMapping/>
  </p:clrMapOvr>
  <p:transition>
    <p:wipe dir="r"/>
  </p:transition>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Adverse Events Summary</a:t>
            </a:r>
            <a:br>
              <a:rPr lang="en-GB" sz="2400" dirty="0"/>
            </a:br>
            <a:r>
              <a:rPr lang="en-GB" sz="2400" dirty="0"/>
              <a:t>Final OS Analysis</a:t>
            </a:r>
            <a:endParaRPr lang="en-GB" sz="2800" dirty="0"/>
          </a:p>
        </p:txBody>
      </p:sp>
      <p:sp>
        <p:nvSpPr>
          <p:cNvPr id="4" name="Content Placeholder 3"/>
          <p:cNvSpPr>
            <a:spLocks noGrp="1"/>
          </p:cNvSpPr>
          <p:nvPr>
            <p:ph sz="quarter" idx="13"/>
          </p:nvPr>
        </p:nvSpPr>
        <p:spPr>
          <a:xfrm>
            <a:off x="417512" y="5943600"/>
            <a:ext cx="7414924" cy="794544"/>
          </a:xfrm>
        </p:spPr>
        <p:txBody>
          <a:bodyPr/>
          <a:lstStyle/>
          <a:p>
            <a:pPr>
              <a:spcBef>
                <a:spcPts val="0"/>
              </a:spcBef>
            </a:pPr>
            <a:r>
              <a:rPr lang="en-GB" dirty="0"/>
              <a:t>AE, adverse event; IQR, interquartile range; </a:t>
            </a:r>
            <a:r>
              <a:rPr lang="en-GB" dirty="0" err="1"/>
              <a:t>Kd</a:t>
            </a:r>
            <a:r>
              <a:rPr lang="en-GB" dirty="0"/>
              <a:t>, carfilzomib and dexamethasone; PI, proteasome inhibitor; </a:t>
            </a:r>
            <a:r>
              <a:rPr lang="en-GB" dirty="0" err="1"/>
              <a:t>Vd</a:t>
            </a:r>
            <a:r>
              <a:rPr lang="en-GB" dirty="0"/>
              <a:t>, </a:t>
            </a:r>
            <a:r>
              <a:rPr lang="en-GB" dirty="0" err="1"/>
              <a:t>bortezomib</a:t>
            </a:r>
            <a:r>
              <a:rPr lang="en-GB" dirty="0"/>
              <a:t> and dexamethasone.</a:t>
            </a:r>
          </a:p>
          <a:p>
            <a:pPr>
              <a:spcBef>
                <a:spcPts val="0"/>
              </a:spcBef>
            </a:pPr>
            <a:r>
              <a:rPr lang="it-IT" dirty="0">
                <a:latin typeface="Arial" panose="020B0604020202020204" pitchFamily="34" charset="0"/>
                <a:cs typeface="Arial" panose="020B0604020202020204" pitchFamily="34" charset="0"/>
              </a:rPr>
              <a:t>Dimopoulos </a:t>
            </a:r>
            <a:r>
              <a:rPr lang="it-IT" i="1" dirty="0">
                <a:latin typeface="Arial" panose="020B0604020202020204" pitchFamily="34" charset="0"/>
                <a:cs typeface="Arial" panose="020B0604020202020204" pitchFamily="34" charset="0"/>
              </a:rPr>
              <a:t>et al., Lancet Oncol</a:t>
            </a:r>
            <a:r>
              <a:rPr lang="it-IT" dirty="0">
                <a:latin typeface="Arial" panose="020B0604020202020204" pitchFamily="34" charset="0"/>
                <a:cs typeface="Arial" panose="020B0604020202020204" pitchFamily="34" charset="0"/>
              </a:rPr>
              <a:t> 2017; 18:1327-1337.</a:t>
            </a:r>
            <a:endParaRPr lang="en-US" dirty="0">
              <a:latin typeface="Arial" panose="020B0604020202020204" pitchFamily="34" charset="0"/>
              <a:cs typeface="Arial" panose="020B0604020202020204" pitchFamily="34" charset="0"/>
            </a:endParaRPr>
          </a:p>
        </p:txBody>
      </p:sp>
      <p:sp>
        <p:nvSpPr>
          <p:cNvPr id="12" name="Content Placeholder 2"/>
          <p:cNvSpPr txBox="1">
            <a:spLocks/>
          </p:cNvSpPr>
          <p:nvPr/>
        </p:nvSpPr>
        <p:spPr bwMode="auto">
          <a:xfrm>
            <a:off x="544338" y="4694049"/>
            <a:ext cx="8332629" cy="1323439"/>
          </a:xfrm>
          <a:prstGeom prst="rect">
            <a:avLst/>
          </a:prstGeom>
          <a:noFill/>
        </p:spPr>
        <p:txBody>
          <a:bodyPr wrap="square" rtlCol="0">
            <a:spAutoFit/>
          </a:bodyPr>
          <a:lstStyle>
            <a:defPPr>
              <a:defRPr lang="da-DK"/>
            </a:defPPr>
            <a:lvl1pPr marL="171450" indent="-171450">
              <a:buClr>
                <a:schemeClr val="accent1"/>
              </a:buClr>
              <a:buFont typeface="Arial" panose="020B0604020202020204" pitchFamily="34" charset="0"/>
              <a:buChar char="•"/>
              <a:defRPr sz="1200"/>
            </a:lvl1pPr>
          </a:lstStyle>
          <a:p>
            <a:pPr marL="0" indent="0">
              <a:buNone/>
            </a:pPr>
            <a:r>
              <a:rPr lang="en-US" sz="1400" dirty="0"/>
              <a:t>The most frequently reported AEs leading to discontinuation (&gt;1%; preferred term):</a:t>
            </a:r>
          </a:p>
          <a:p>
            <a:pPr>
              <a:spcBef>
                <a:spcPts val="600"/>
              </a:spcBef>
              <a:spcAft>
                <a:spcPts val="600"/>
              </a:spcAft>
            </a:pPr>
            <a:r>
              <a:rPr lang="en-US" sz="1400" dirty="0"/>
              <a:t>Carfilzomib: cardiac failure (2%), ejection fraction decreased (1%), asthenia (1%), acute renal failure (1%) </a:t>
            </a:r>
          </a:p>
          <a:p>
            <a:r>
              <a:rPr lang="en-US" sz="1400" dirty="0"/>
              <a:t>Bortezomib: peripheral neuropathy (5%), sensory peripheral neuropathy (2%), fatigue (1%), </a:t>
            </a:r>
            <a:r>
              <a:rPr lang="en-US" sz="1400" dirty="0" err="1"/>
              <a:t>dyspnoea</a:t>
            </a:r>
            <a:r>
              <a:rPr lang="en-US" sz="1400" dirty="0"/>
              <a:t> (1%), </a:t>
            </a:r>
            <a:r>
              <a:rPr lang="en-US" sz="1400" dirty="0" err="1"/>
              <a:t>diarrhoea</a:t>
            </a:r>
            <a:r>
              <a:rPr lang="en-US" sz="1400" dirty="0"/>
              <a:t> (1%)</a:t>
            </a:r>
          </a:p>
        </p:txBody>
      </p:sp>
      <p:graphicFrame>
        <p:nvGraphicFramePr>
          <p:cNvPr id="15" name="Content Placeholder 3"/>
          <p:cNvGraphicFramePr>
            <a:graphicFrameLocks/>
          </p:cNvGraphicFramePr>
          <p:nvPr>
            <p:extLst>
              <p:ext uri="{D42A27DB-BD31-4B8C-83A1-F6EECF244321}">
                <p14:modId xmlns:p14="http://schemas.microsoft.com/office/powerpoint/2010/main" val="671412238"/>
              </p:ext>
            </p:extLst>
          </p:nvPr>
        </p:nvGraphicFramePr>
        <p:xfrm>
          <a:off x="506212" y="1577769"/>
          <a:ext cx="8223506" cy="2886552"/>
        </p:xfrm>
        <a:graphic>
          <a:graphicData uri="http://schemas.openxmlformats.org/drawingml/2006/table">
            <a:tbl>
              <a:tblPr firstRow="1" bandRow="1">
                <a:tableStyleId>{5C22544A-7EE6-4342-B048-85BDC9FD1C3A}</a:tableStyleId>
              </a:tblPr>
              <a:tblGrid>
                <a:gridCol w="4112922">
                  <a:extLst>
                    <a:ext uri="{9D8B030D-6E8A-4147-A177-3AD203B41FA5}">
                      <a16:colId xmlns:a16="http://schemas.microsoft.com/office/drawing/2014/main" val="20000"/>
                    </a:ext>
                  </a:extLst>
                </a:gridCol>
                <a:gridCol w="1870346">
                  <a:extLst>
                    <a:ext uri="{9D8B030D-6E8A-4147-A177-3AD203B41FA5}">
                      <a16:colId xmlns:a16="http://schemas.microsoft.com/office/drawing/2014/main" val="20001"/>
                    </a:ext>
                  </a:extLst>
                </a:gridCol>
                <a:gridCol w="2240238">
                  <a:extLst>
                    <a:ext uri="{9D8B030D-6E8A-4147-A177-3AD203B41FA5}">
                      <a16:colId xmlns:a16="http://schemas.microsoft.com/office/drawing/2014/main" val="20002"/>
                    </a:ext>
                  </a:extLst>
                </a:gridCol>
              </a:tblGrid>
              <a:tr h="493396">
                <a:tc>
                  <a:txBody>
                    <a:bodyPr/>
                    <a:lstStyle/>
                    <a:p>
                      <a:pPr>
                        <a:lnSpc>
                          <a:spcPct val="100000"/>
                        </a:lnSpc>
                        <a:spcBef>
                          <a:spcPts val="0"/>
                        </a:spcBef>
                        <a:spcAft>
                          <a:spcPts val="600"/>
                        </a:spcAft>
                      </a:pPr>
                      <a:r>
                        <a:rPr lang="en-US" sz="1500" dirty="0"/>
                        <a:t>Category</a:t>
                      </a:r>
                      <a:endParaRPr lang="en-US" sz="1500" b="1" dirty="0">
                        <a:solidFill>
                          <a:srgbClr val="FFFF00"/>
                        </a:solidFill>
                        <a:latin typeface="Arial" panose="020B0604020202020204" pitchFamily="34" charset="0"/>
                        <a:cs typeface="Arial" panose="020B0604020202020204" pitchFamily="34" charset="0"/>
                      </a:endParaRPr>
                    </a:p>
                  </a:txBody>
                  <a:tcPr marL="92246" marR="92246" marT="25718" marB="25718" anchor="ctr"/>
                </a:tc>
                <a:tc>
                  <a:txBody>
                    <a:bodyPr/>
                    <a:lstStyle/>
                    <a:p>
                      <a:pPr algn="ctr"/>
                      <a:r>
                        <a:rPr lang="en-US" sz="1400" dirty="0"/>
                        <a:t>Kd </a:t>
                      </a:r>
                      <a:r>
                        <a:rPr lang="en-US" sz="1400" kern="1200" baseline="0" dirty="0"/>
                        <a:t>(n = 463)</a:t>
                      </a:r>
                      <a:endParaRPr lang="en-US" sz="1400" b="1" kern="1200" baseline="0" dirty="0">
                        <a:solidFill>
                          <a:srgbClr val="FFFF00"/>
                        </a:solidFill>
                        <a:latin typeface="Arial" panose="020B0604020202020204" pitchFamily="34" charset="0"/>
                        <a:ea typeface="+mn-ea"/>
                        <a:cs typeface="Arial" panose="020B0604020202020204" pitchFamily="34" charset="0"/>
                      </a:endParaRPr>
                    </a:p>
                  </a:txBody>
                  <a:tcPr marL="92246" marR="92246" marT="25718" marB="25718" anchor="ctr"/>
                </a:tc>
                <a:tc>
                  <a:txBody>
                    <a:bodyPr/>
                    <a:lstStyle/>
                    <a:p>
                      <a:pPr algn="ctr"/>
                      <a:r>
                        <a:rPr lang="en-US" sz="1400" dirty="0"/>
                        <a:t>Vd (n = 456)</a:t>
                      </a:r>
                      <a:endParaRPr lang="en-US" sz="1400" b="1" dirty="0">
                        <a:solidFill>
                          <a:srgbClr val="FFFF00"/>
                        </a:solidFill>
                        <a:latin typeface="Arial" panose="020B0604020202020204" pitchFamily="34" charset="0"/>
                        <a:cs typeface="Arial" panose="020B0604020202020204" pitchFamily="34" charset="0"/>
                      </a:endParaRPr>
                    </a:p>
                  </a:txBody>
                  <a:tcPr marL="92246" marR="92246" marT="25718" marB="25718" anchor="ctr"/>
                </a:tc>
                <a:extLst>
                  <a:ext uri="{0D108BD9-81ED-4DB2-BD59-A6C34878D82A}">
                    <a16:rowId xmlns:a16="http://schemas.microsoft.com/office/drawing/2014/main" val="10000"/>
                  </a:ext>
                </a:extLst>
              </a:tr>
              <a:tr h="680560">
                <a:tc>
                  <a:txBody>
                    <a:bodyPr/>
                    <a:lstStyle/>
                    <a:p>
                      <a:pPr marL="233363" marR="0" indent="0" algn="l" defTabSz="914400" rtl="0" eaLnBrk="1" fontAlgn="auto" latinLnBrk="0" hangingPunct="1">
                        <a:lnSpc>
                          <a:spcPct val="100000"/>
                        </a:lnSpc>
                        <a:spcBef>
                          <a:spcPts val="0"/>
                        </a:spcBef>
                        <a:spcAft>
                          <a:spcPts val="600"/>
                        </a:spcAft>
                        <a:buClrTx/>
                        <a:buSzTx/>
                        <a:buFontTx/>
                        <a:buNone/>
                        <a:tabLst/>
                        <a:defRPr/>
                      </a:pPr>
                      <a:r>
                        <a:rPr lang="en-US" sz="1400" dirty="0"/>
                        <a:t>Median (IQR) duration</a:t>
                      </a:r>
                      <a:r>
                        <a:rPr lang="en-US" sz="1400" baseline="0" dirty="0"/>
                        <a:t> of PI treatment, weeks</a:t>
                      </a:r>
                    </a:p>
                    <a:p>
                      <a:pPr marL="233363" marR="0" indent="0" algn="l" defTabSz="914400" rtl="0" eaLnBrk="1" fontAlgn="auto" latinLnBrk="0" hangingPunct="1">
                        <a:lnSpc>
                          <a:spcPct val="100000"/>
                        </a:lnSpc>
                        <a:spcBef>
                          <a:spcPts val="0"/>
                        </a:spcBef>
                        <a:spcAft>
                          <a:spcPts val="600"/>
                        </a:spcAft>
                        <a:buClrTx/>
                        <a:buSzTx/>
                        <a:buFontTx/>
                        <a:buNone/>
                        <a:tabLst/>
                        <a:defRPr/>
                      </a:pPr>
                      <a:r>
                        <a:rPr lang="en-US" sz="1400" baseline="0" dirty="0"/>
                        <a:t>Median (IQR) dose intensity of PI, %</a:t>
                      </a:r>
                      <a:endParaRPr lang="en-US" sz="1400" b="1" dirty="0">
                        <a:solidFill>
                          <a:srgbClr val="FFFFFF"/>
                        </a:solidFill>
                        <a:latin typeface="Arial" panose="020B0604020202020204" pitchFamily="34" charset="0"/>
                        <a:cs typeface="Arial" panose="020B0604020202020204" pitchFamily="34" charset="0"/>
                      </a:endParaRPr>
                    </a:p>
                  </a:txBody>
                  <a:tcPr marL="92246" marR="92246" marT="25718" marB="25718" anchor="ctr"/>
                </a:tc>
                <a:tc>
                  <a:txBody>
                    <a:bodyPr/>
                    <a:lstStyle/>
                    <a:p>
                      <a:pPr marL="0" marR="0" algn="ctr" defTabSz="914400" rtl="0" eaLnBrk="1" latinLnBrk="0" hangingPunct="1">
                        <a:lnSpc>
                          <a:spcPct val="100000"/>
                        </a:lnSpc>
                        <a:spcBef>
                          <a:spcPts val="0"/>
                        </a:spcBef>
                        <a:spcAft>
                          <a:spcPts val="600"/>
                        </a:spcAft>
                      </a:pPr>
                      <a:r>
                        <a:rPr lang="en-US" sz="1400" kern="1200" dirty="0"/>
                        <a:t>48 (24.1-88.7)</a:t>
                      </a:r>
                    </a:p>
                    <a:p>
                      <a:pPr marL="0" marR="0" algn="ctr" defTabSz="914400" rtl="0" eaLnBrk="1" latinLnBrk="0" hangingPunct="1">
                        <a:lnSpc>
                          <a:spcPct val="100000"/>
                        </a:lnSpc>
                        <a:spcBef>
                          <a:spcPts val="0"/>
                        </a:spcBef>
                        <a:spcAft>
                          <a:spcPts val="600"/>
                        </a:spcAft>
                      </a:pPr>
                      <a:r>
                        <a:rPr lang="en-US" sz="1400" kern="1200" dirty="0"/>
                        <a:t>91 (81-98)</a:t>
                      </a:r>
                      <a:endParaRPr lang="en-US" sz="1400" b="1" kern="1200" dirty="0">
                        <a:solidFill>
                          <a:schemeClr val="tx1"/>
                        </a:solidFill>
                        <a:latin typeface="Arial" panose="020B0604020202020204" pitchFamily="34" charset="0"/>
                        <a:ea typeface="+mn-ea"/>
                        <a:cs typeface="Arial" panose="020B0604020202020204" pitchFamily="34" charset="0"/>
                      </a:endParaRPr>
                    </a:p>
                  </a:txBody>
                  <a:tcPr marL="25624" marR="25624" marT="0" marB="0" anchor="ctr"/>
                </a:tc>
                <a:tc>
                  <a:txBody>
                    <a:bodyPr/>
                    <a:lstStyle/>
                    <a:p>
                      <a:pPr marL="0" marR="0" algn="ctr" defTabSz="914400" rtl="0" eaLnBrk="1" latinLnBrk="0" hangingPunct="1">
                        <a:lnSpc>
                          <a:spcPct val="100000"/>
                        </a:lnSpc>
                        <a:spcBef>
                          <a:spcPts val="0"/>
                        </a:spcBef>
                        <a:spcAft>
                          <a:spcPts val="600"/>
                        </a:spcAft>
                      </a:pPr>
                      <a:r>
                        <a:rPr lang="en-US" sz="1400" kern="1200" dirty="0"/>
                        <a:t>27 (15.0-50.0)</a:t>
                      </a:r>
                    </a:p>
                    <a:p>
                      <a:pPr marL="0" marR="0" algn="ctr" defTabSz="914400" rtl="0" eaLnBrk="1" latinLnBrk="0" hangingPunct="1">
                        <a:lnSpc>
                          <a:spcPct val="100000"/>
                        </a:lnSpc>
                        <a:spcBef>
                          <a:spcPts val="0"/>
                        </a:spcBef>
                        <a:spcAft>
                          <a:spcPts val="600"/>
                        </a:spcAft>
                      </a:pPr>
                      <a:r>
                        <a:rPr lang="en-US" sz="1400" kern="1200" dirty="0"/>
                        <a:t>85 (70-96)</a:t>
                      </a:r>
                      <a:endParaRPr lang="en-US" sz="1400" b="1" kern="1200" dirty="0">
                        <a:solidFill>
                          <a:schemeClr val="tx1"/>
                        </a:solidFill>
                        <a:latin typeface="Arial" panose="020B0604020202020204" pitchFamily="34" charset="0"/>
                        <a:ea typeface="+mn-ea"/>
                        <a:cs typeface="Arial" panose="020B0604020202020204" pitchFamily="34" charset="0"/>
                      </a:endParaRPr>
                    </a:p>
                  </a:txBody>
                  <a:tcPr marL="25624" marR="25624" marT="0" marB="0" anchor="ctr"/>
                </a:tc>
                <a:extLst>
                  <a:ext uri="{0D108BD9-81ED-4DB2-BD59-A6C34878D82A}">
                    <a16:rowId xmlns:a16="http://schemas.microsoft.com/office/drawing/2014/main" val="10001"/>
                  </a:ext>
                </a:extLst>
              </a:tr>
              <a:tr h="1571627">
                <a:tc>
                  <a:txBody>
                    <a:bodyPr/>
                    <a:lstStyle/>
                    <a:p>
                      <a:pPr>
                        <a:lnSpc>
                          <a:spcPct val="100000"/>
                        </a:lnSpc>
                        <a:spcBef>
                          <a:spcPts val="0"/>
                        </a:spcBef>
                        <a:spcAft>
                          <a:spcPts val="600"/>
                        </a:spcAft>
                      </a:pPr>
                      <a:r>
                        <a:rPr lang="en-US" sz="1400" dirty="0"/>
                        <a:t>AE</a:t>
                      </a:r>
                      <a:r>
                        <a:rPr lang="en-US" sz="1400" baseline="0" dirty="0"/>
                        <a:t>, %</a:t>
                      </a:r>
                      <a:endParaRPr lang="en-US" sz="1400" dirty="0"/>
                    </a:p>
                    <a:p>
                      <a:pPr marL="233363" marR="0" indent="0" algn="l" defTabSz="914400" rtl="0" eaLnBrk="1" fontAlgn="auto" latinLnBrk="0" hangingPunct="1">
                        <a:lnSpc>
                          <a:spcPct val="100000"/>
                        </a:lnSpc>
                        <a:spcBef>
                          <a:spcPts val="0"/>
                        </a:spcBef>
                        <a:spcAft>
                          <a:spcPts val="600"/>
                        </a:spcAft>
                        <a:buClrTx/>
                        <a:buSzTx/>
                        <a:buFontTx/>
                        <a:buNone/>
                        <a:tabLst/>
                        <a:defRPr/>
                      </a:pPr>
                      <a:r>
                        <a:rPr lang="en-US" sz="1400" dirty="0"/>
                        <a:t>Any grade AE</a:t>
                      </a:r>
                    </a:p>
                    <a:p>
                      <a:pPr marL="233363" marR="0" indent="0" algn="l" defTabSz="914400" rtl="0" eaLnBrk="1" fontAlgn="auto" latinLnBrk="0" hangingPunct="1">
                        <a:lnSpc>
                          <a:spcPct val="100000"/>
                        </a:lnSpc>
                        <a:spcBef>
                          <a:spcPts val="0"/>
                        </a:spcBef>
                        <a:spcAft>
                          <a:spcPts val="600"/>
                        </a:spcAft>
                        <a:buClrTx/>
                        <a:buSzTx/>
                        <a:buFontTx/>
                        <a:buNone/>
                        <a:tabLst/>
                        <a:defRPr/>
                      </a:pPr>
                      <a:r>
                        <a:rPr lang="en-US" sz="1400" dirty="0"/>
                        <a:t>Grade ≥3 </a:t>
                      </a:r>
                      <a:r>
                        <a:rPr lang="en-US" sz="1400" baseline="0" dirty="0"/>
                        <a:t>AE</a:t>
                      </a:r>
                      <a:endParaRPr lang="en-US" sz="1400" dirty="0"/>
                    </a:p>
                    <a:p>
                      <a:pPr marL="233363" marR="0" indent="0" algn="l" defTabSz="914400" rtl="0" eaLnBrk="1" fontAlgn="auto" latinLnBrk="0" hangingPunct="1">
                        <a:lnSpc>
                          <a:spcPct val="100000"/>
                        </a:lnSpc>
                        <a:spcBef>
                          <a:spcPts val="0"/>
                        </a:spcBef>
                        <a:spcAft>
                          <a:spcPts val="600"/>
                        </a:spcAft>
                        <a:buClrTx/>
                        <a:buSzTx/>
                        <a:buFontTx/>
                        <a:buNone/>
                        <a:tabLst/>
                        <a:defRPr/>
                      </a:pPr>
                      <a:r>
                        <a:rPr lang="en-US" sz="1400" dirty="0"/>
                        <a:t>Serious AE </a:t>
                      </a:r>
                    </a:p>
                    <a:p>
                      <a:pPr marL="233363" marR="0" indent="0" algn="l" defTabSz="914400" rtl="0" eaLnBrk="1" fontAlgn="auto" latinLnBrk="0" hangingPunct="1">
                        <a:lnSpc>
                          <a:spcPct val="100000"/>
                        </a:lnSpc>
                        <a:spcBef>
                          <a:spcPts val="0"/>
                        </a:spcBef>
                        <a:spcAft>
                          <a:spcPts val="600"/>
                        </a:spcAft>
                        <a:buClrTx/>
                        <a:buSzTx/>
                        <a:buFontTx/>
                        <a:buNone/>
                        <a:tabLst/>
                        <a:defRPr/>
                      </a:pPr>
                      <a:r>
                        <a:rPr lang="en-US" sz="1400" dirty="0"/>
                        <a:t>Leading to treatment discontinuation</a:t>
                      </a:r>
                    </a:p>
                    <a:p>
                      <a:pPr marL="233363" marR="0" indent="0" algn="l" defTabSz="914400" rtl="0" eaLnBrk="1" fontAlgn="auto" latinLnBrk="0" hangingPunct="1">
                        <a:lnSpc>
                          <a:spcPct val="100000"/>
                        </a:lnSpc>
                        <a:spcBef>
                          <a:spcPts val="0"/>
                        </a:spcBef>
                        <a:spcAft>
                          <a:spcPts val="600"/>
                        </a:spcAft>
                        <a:buClrTx/>
                        <a:buSzTx/>
                        <a:buFontTx/>
                        <a:buNone/>
                        <a:tabLst/>
                        <a:defRPr/>
                      </a:pPr>
                      <a:r>
                        <a:rPr lang="en-US" sz="1400" dirty="0"/>
                        <a:t>Grade</a:t>
                      </a:r>
                      <a:r>
                        <a:rPr lang="en-US" sz="1400" baseline="0" dirty="0"/>
                        <a:t> 5</a:t>
                      </a:r>
                      <a:endParaRPr lang="en-US" sz="1400" b="1" dirty="0">
                        <a:solidFill>
                          <a:srgbClr val="FFFFFF"/>
                        </a:solidFill>
                        <a:latin typeface="Arial" panose="020B0604020202020204" pitchFamily="34" charset="0"/>
                        <a:cs typeface="Arial" panose="020B0604020202020204" pitchFamily="34" charset="0"/>
                      </a:endParaRPr>
                    </a:p>
                  </a:txBody>
                  <a:tcPr marL="92246" marR="92246" marT="25718" marB="25718" anchor="ctr"/>
                </a:tc>
                <a:tc>
                  <a:txBody>
                    <a:bodyPr/>
                    <a:lstStyle/>
                    <a:p>
                      <a:pPr marL="0" marR="0" algn="ctr" defTabSz="914400" rtl="0" eaLnBrk="1" latinLnBrk="0" hangingPunct="1">
                        <a:lnSpc>
                          <a:spcPct val="100000"/>
                        </a:lnSpc>
                        <a:spcBef>
                          <a:spcPts val="0"/>
                        </a:spcBef>
                        <a:spcAft>
                          <a:spcPts val="600"/>
                        </a:spcAft>
                      </a:pPr>
                      <a:endParaRPr lang="en-US" sz="1400" kern="1200" dirty="0"/>
                    </a:p>
                    <a:p>
                      <a:pPr marL="0" marR="0" algn="ctr" defTabSz="914400" rtl="0" eaLnBrk="1" latinLnBrk="0" hangingPunct="1">
                        <a:lnSpc>
                          <a:spcPct val="100000"/>
                        </a:lnSpc>
                        <a:spcBef>
                          <a:spcPts val="0"/>
                        </a:spcBef>
                        <a:spcAft>
                          <a:spcPts val="600"/>
                        </a:spcAft>
                      </a:pPr>
                      <a:r>
                        <a:rPr lang="en-US" sz="1400" kern="1200" dirty="0"/>
                        <a:t>99</a:t>
                      </a:r>
                    </a:p>
                    <a:p>
                      <a:pPr marL="0" marR="0" algn="ctr" defTabSz="914400" rtl="0" eaLnBrk="1" latinLnBrk="0" hangingPunct="1">
                        <a:lnSpc>
                          <a:spcPct val="100000"/>
                        </a:lnSpc>
                        <a:spcBef>
                          <a:spcPts val="0"/>
                        </a:spcBef>
                        <a:spcAft>
                          <a:spcPts val="600"/>
                        </a:spcAft>
                      </a:pPr>
                      <a:r>
                        <a:rPr lang="en-US" sz="1400" kern="1200" dirty="0"/>
                        <a:t>81</a:t>
                      </a:r>
                    </a:p>
                    <a:p>
                      <a:pPr marL="0" marR="0" algn="ctr" defTabSz="914400" rtl="0" eaLnBrk="1" latinLnBrk="0" hangingPunct="1">
                        <a:lnSpc>
                          <a:spcPct val="100000"/>
                        </a:lnSpc>
                        <a:spcBef>
                          <a:spcPts val="0"/>
                        </a:spcBef>
                        <a:spcAft>
                          <a:spcPts val="600"/>
                        </a:spcAft>
                      </a:pPr>
                      <a:r>
                        <a:rPr lang="en-US" sz="1400" kern="1200" dirty="0"/>
                        <a:t>59</a:t>
                      </a:r>
                    </a:p>
                    <a:p>
                      <a:pPr marL="0" marR="0" algn="ctr" defTabSz="914400" rtl="0" eaLnBrk="1" latinLnBrk="0" hangingPunct="1">
                        <a:lnSpc>
                          <a:spcPct val="100000"/>
                        </a:lnSpc>
                        <a:spcBef>
                          <a:spcPts val="0"/>
                        </a:spcBef>
                        <a:spcAft>
                          <a:spcPts val="600"/>
                        </a:spcAft>
                      </a:pPr>
                      <a:r>
                        <a:rPr lang="en-US" sz="1400" kern="1200" dirty="0"/>
                        <a:t>25</a:t>
                      </a:r>
                    </a:p>
                    <a:p>
                      <a:pPr marL="0" marR="0" algn="ctr" defTabSz="914400" rtl="0" eaLnBrk="1" latinLnBrk="0" hangingPunct="1">
                        <a:lnSpc>
                          <a:spcPct val="100000"/>
                        </a:lnSpc>
                        <a:spcBef>
                          <a:spcPts val="0"/>
                        </a:spcBef>
                        <a:spcAft>
                          <a:spcPts val="600"/>
                        </a:spcAft>
                      </a:pPr>
                      <a:r>
                        <a:rPr lang="en-US" sz="1400" kern="1200" dirty="0"/>
                        <a:t>7</a:t>
                      </a:r>
                      <a:endParaRPr lang="en-US" sz="1400" b="1" kern="1200" dirty="0">
                        <a:solidFill>
                          <a:srgbClr val="FFFFFF"/>
                        </a:solidFill>
                        <a:latin typeface="Arial" panose="020B0604020202020204" pitchFamily="34" charset="0"/>
                        <a:ea typeface="+mn-ea"/>
                        <a:cs typeface="Arial" panose="020B0604020202020204" pitchFamily="34" charset="0"/>
                      </a:endParaRPr>
                    </a:p>
                  </a:txBody>
                  <a:tcPr marL="25624" marR="25624" marT="0" marB="0" anchor="ctr"/>
                </a:tc>
                <a:tc>
                  <a:txBody>
                    <a:bodyPr/>
                    <a:lstStyle/>
                    <a:p>
                      <a:pPr marL="0" marR="0" algn="ctr" defTabSz="914400" rtl="0" eaLnBrk="1" latinLnBrk="0" hangingPunct="1">
                        <a:lnSpc>
                          <a:spcPct val="100000"/>
                        </a:lnSpc>
                        <a:spcBef>
                          <a:spcPts val="0"/>
                        </a:spcBef>
                        <a:spcAft>
                          <a:spcPts val="600"/>
                        </a:spcAft>
                      </a:pPr>
                      <a:endParaRPr lang="en-US" sz="1400" kern="1200" dirty="0"/>
                    </a:p>
                    <a:p>
                      <a:pPr marL="0" marR="0" algn="ctr" defTabSz="914400" rtl="0" eaLnBrk="1" latinLnBrk="0" hangingPunct="1">
                        <a:lnSpc>
                          <a:spcPct val="100000"/>
                        </a:lnSpc>
                        <a:spcBef>
                          <a:spcPts val="0"/>
                        </a:spcBef>
                        <a:spcAft>
                          <a:spcPts val="600"/>
                        </a:spcAft>
                      </a:pPr>
                      <a:r>
                        <a:rPr lang="en-US" sz="1400" kern="1200" dirty="0"/>
                        <a:t>99</a:t>
                      </a:r>
                    </a:p>
                    <a:p>
                      <a:pPr marL="0" marR="0" algn="ctr" defTabSz="914400" rtl="0" eaLnBrk="1" latinLnBrk="0" hangingPunct="1">
                        <a:lnSpc>
                          <a:spcPct val="100000"/>
                        </a:lnSpc>
                        <a:spcBef>
                          <a:spcPts val="0"/>
                        </a:spcBef>
                        <a:spcAft>
                          <a:spcPts val="600"/>
                        </a:spcAft>
                      </a:pPr>
                      <a:r>
                        <a:rPr lang="en-US" sz="1400" kern="1200" dirty="0"/>
                        <a:t>71</a:t>
                      </a:r>
                    </a:p>
                    <a:p>
                      <a:pPr marL="0" marR="0" algn="ctr" defTabSz="914400" rtl="0" eaLnBrk="1" latinLnBrk="0" hangingPunct="1">
                        <a:lnSpc>
                          <a:spcPct val="100000"/>
                        </a:lnSpc>
                        <a:spcBef>
                          <a:spcPts val="0"/>
                        </a:spcBef>
                        <a:spcAft>
                          <a:spcPts val="600"/>
                        </a:spcAft>
                      </a:pPr>
                      <a:r>
                        <a:rPr lang="en-US" sz="1400" kern="1200" dirty="0"/>
                        <a:t>40</a:t>
                      </a:r>
                    </a:p>
                    <a:p>
                      <a:pPr marL="0" marR="0" algn="ctr" defTabSz="914400" rtl="0" eaLnBrk="1" latinLnBrk="0" hangingPunct="1">
                        <a:lnSpc>
                          <a:spcPct val="100000"/>
                        </a:lnSpc>
                        <a:spcBef>
                          <a:spcPts val="0"/>
                        </a:spcBef>
                        <a:spcAft>
                          <a:spcPts val="600"/>
                        </a:spcAft>
                      </a:pPr>
                      <a:r>
                        <a:rPr lang="en-US" sz="1400" kern="1200" dirty="0"/>
                        <a:t>22</a:t>
                      </a:r>
                    </a:p>
                    <a:p>
                      <a:pPr marL="0" marR="0" algn="ctr" defTabSz="914400" rtl="0" eaLnBrk="1" latinLnBrk="0" hangingPunct="1">
                        <a:lnSpc>
                          <a:spcPct val="100000"/>
                        </a:lnSpc>
                        <a:spcBef>
                          <a:spcPts val="0"/>
                        </a:spcBef>
                        <a:spcAft>
                          <a:spcPts val="600"/>
                        </a:spcAft>
                      </a:pPr>
                      <a:r>
                        <a:rPr lang="en-US" sz="1400" kern="1200" dirty="0"/>
                        <a:t>5</a:t>
                      </a:r>
                      <a:endParaRPr lang="en-US" sz="1400" b="1" kern="1200" dirty="0">
                        <a:solidFill>
                          <a:srgbClr val="FFFFFF"/>
                        </a:solidFill>
                        <a:latin typeface="Arial" panose="020B0604020202020204" pitchFamily="34" charset="0"/>
                        <a:ea typeface="+mn-ea"/>
                        <a:cs typeface="Arial" panose="020B0604020202020204" pitchFamily="34" charset="0"/>
                      </a:endParaRPr>
                    </a:p>
                  </a:txBody>
                  <a:tcPr marL="25624" marR="25624" marT="0" marB="0" anchor="ctr"/>
                </a:tc>
                <a:extLst>
                  <a:ext uri="{0D108BD9-81ED-4DB2-BD59-A6C34878D82A}">
                    <a16:rowId xmlns:a16="http://schemas.microsoft.com/office/drawing/2014/main" val="10002"/>
                  </a:ext>
                </a:extLst>
              </a:tr>
            </a:tbl>
          </a:graphicData>
        </a:graphic>
      </p:graphicFrame>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8" name="Content Placeholder 7"/>
          <p:cNvSpPr txBox="1">
            <a:spLocks/>
          </p:cNvSpPr>
          <p:nvPr/>
        </p:nvSpPr>
        <p:spPr bwMode="gray">
          <a:xfrm>
            <a:off x="512763" y="1195965"/>
            <a:ext cx="8116885"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37.5 months in the Kd group, and 36.9 months in the Vd group</a:t>
            </a:r>
          </a:p>
        </p:txBody>
      </p:sp>
    </p:spTree>
    <p:extLst>
      <p:ext uri="{BB962C8B-B14F-4D97-AF65-F5344CB8AC3E}">
        <p14:creationId xmlns:p14="http://schemas.microsoft.com/office/powerpoint/2010/main" val="3773565678"/>
      </p:ext>
    </p:extLst>
  </p:cSld>
  <p:clrMapOvr>
    <a:masterClrMapping/>
  </p:clrMapOvr>
  <p:transition>
    <p:wipe dir="r"/>
  </p:transition>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Content Placeholder 3"/>
          <p:cNvGraphicFramePr>
            <a:graphicFrameLocks/>
          </p:cNvGraphicFramePr>
          <p:nvPr>
            <p:extLst/>
          </p:nvPr>
        </p:nvGraphicFramePr>
        <p:xfrm>
          <a:off x="474682" y="1997868"/>
          <a:ext cx="8223506" cy="2023112"/>
        </p:xfrm>
        <a:graphic>
          <a:graphicData uri="http://schemas.openxmlformats.org/drawingml/2006/table">
            <a:tbl>
              <a:tblPr firstRow="1" bandRow="1">
                <a:tableStyleId>{5C22544A-7EE6-4342-B048-85BDC9FD1C3A}</a:tableStyleId>
              </a:tblPr>
              <a:tblGrid>
                <a:gridCol w="3697268">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240238">
                  <a:extLst>
                    <a:ext uri="{9D8B030D-6E8A-4147-A177-3AD203B41FA5}">
                      <a16:colId xmlns:a16="http://schemas.microsoft.com/office/drawing/2014/main" val="20002"/>
                    </a:ext>
                  </a:extLst>
                </a:gridCol>
              </a:tblGrid>
              <a:tr h="493396">
                <a:tc>
                  <a:txBody>
                    <a:bodyPr/>
                    <a:lstStyle/>
                    <a:p>
                      <a:pPr>
                        <a:lnSpc>
                          <a:spcPct val="100000"/>
                        </a:lnSpc>
                        <a:spcBef>
                          <a:spcPts val="0"/>
                        </a:spcBef>
                        <a:spcAft>
                          <a:spcPts val="600"/>
                        </a:spcAft>
                      </a:pPr>
                      <a:r>
                        <a:rPr lang="en-US" sz="1500" dirty="0"/>
                        <a:t>Category</a:t>
                      </a:r>
                      <a:endParaRPr lang="en-US" sz="1500" b="1" dirty="0">
                        <a:solidFill>
                          <a:srgbClr val="FFFF00"/>
                        </a:solidFill>
                        <a:latin typeface="Arial" panose="020B0604020202020204" pitchFamily="34" charset="0"/>
                        <a:cs typeface="Arial" panose="020B0604020202020204" pitchFamily="34" charset="0"/>
                      </a:endParaRPr>
                    </a:p>
                  </a:txBody>
                  <a:tcPr marL="92246" marR="92246" marT="25718" marB="25718" anchor="ctr"/>
                </a:tc>
                <a:tc>
                  <a:txBody>
                    <a:bodyPr/>
                    <a:lstStyle/>
                    <a:p>
                      <a:pPr algn="ctr"/>
                      <a:r>
                        <a:rPr lang="en-US" sz="1400" dirty="0"/>
                        <a:t>Kd </a:t>
                      </a:r>
                      <a:r>
                        <a:rPr lang="en-US" sz="1400" kern="1200" baseline="0" dirty="0"/>
                        <a:t>(n = 463)</a:t>
                      </a:r>
                      <a:endParaRPr lang="en-US" sz="1400" b="1" kern="1200" baseline="0" dirty="0">
                        <a:solidFill>
                          <a:srgbClr val="FFFF00"/>
                        </a:solidFill>
                        <a:latin typeface="Arial" panose="020B0604020202020204" pitchFamily="34" charset="0"/>
                        <a:ea typeface="+mn-ea"/>
                        <a:cs typeface="Arial" panose="020B0604020202020204" pitchFamily="34" charset="0"/>
                      </a:endParaRPr>
                    </a:p>
                  </a:txBody>
                  <a:tcPr marL="92246" marR="92246" marT="25718" marB="25718" anchor="ctr"/>
                </a:tc>
                <a:tc>
                  <a:txBody>
                    <a:bodyPr/>
                    <a:lstStyle/>
                    <a:p>
                      <a:pPr algn="ctr"/>
                      <a:r>
                        <a:rPr lang="en-US" sz="1400" dirty="0"/>
                        <a:t>Vd (n = 456)</a:t>
                      </a:r>
                      <a:endParaRPr lang="en-US" sz="1400" b="1" dirty="0">
                        <a:solidFill>
                          <a:srgbClr val="FFFF00"/>
                        </a:solidFill>
                        <a:latin typeface="Arial" panose="020B0604020202020204" pitchFamily="34" charset="0"/>
                        <a:cs typeface="Arial" panose="020B0604020202020204" pitchFamily="34" charset="0"/>
                      </a:endParaRPr>
                    </a:p>
                  </a:txBody>
                  <a:tcPr marL="92246" marR="92246" marT="25718" marB="25718" anchor="ctr"/>
                </a:tc>
                <a:extLst>
                  <a:ext uri="{0D108BD9-81ED-4DB2-BD59-A6C34878D82A}">
                    <a16:rowId xmlns:a16="http://schemas.microsoft.com/office/drawing/2014/main" val="10000"/>
                  </a:ext>
                </a:extLst>
              </a:tr>
              <a:tr h="1529716">
                <a:tc>
                  <a:txBody>
                    <a:bodyPr/>
                    <a:lstStyle/>
                    <a:p>
                      <a:pPr>
                        <a:lnSpc>
                          <a:spcPct val="100000"/>
                        </a:lnSpc>
                        <a:spcBef>
                          <a:spcPts val="0"/>
                        </a:spcBef>
                        <a:spcAft>
                          <a:spcPts val="600"/>
                        </a:spcAft>
                      </a:pPr>
                      <a:r>
                        <a:rPr lang="en-US" sz="1400" dirty="0"/>
                        <a:t>AE</a:t>
                      </a:r>
                      <a:r>
                        <a:rPr lang="en-US" sz="1400" baseline="0" dirty="0"/>
                        <a:t>, r (95% CI)</a:t>
                      </a:r>
                      <a:endParaRPr lang="en-US" sz="1400" dirty="0"/>
                    </a:p>
                    <a:p>
                      <a:pPr marL="233363" marR="0" indent="0" algn="l" defTabSz="914400" rtl="0" eaLnBrk="1" fontAlgn="auto" latinLnBrk="0" hangingPunct="1">
                        <a:lnSpc>
                          <a:spcPct val="100000"/>
                        </a:lnSpc>
                        <a:spcBef>
                          <a:spcPts val="0"/>
                        </a:spcBef>
                        <a:spcAft>
                          <a:spcPts val="600"/>
                        </a:spcAft>
                        <a:buClrTx/>
                        <a:buSzTx/>
                        <a:buFontTx/>
                        <a:buNone/>
                        <a:tabLst/>
                        <a:defRPr/>
                      </a:pPr>
                      <a:r>
                        <a:rPr lang="en-US" sz="1400" dirty="0"/>
                        <a:t>Any grade AE</a:t>
                      </a:r>
                    </a:p>
                    <a:p>
                      <a:pPr marL="233363" marR="0" indent="0" algn="l" defTabSz="914400" rtl="0" eaLnBrk="1" fontAlgn="auto" latinLnBrk="0" hangingPunct="1">
                        <a:lnSpc>
                          <a:spcPct val="100000"/>
                        </a:lnSpc>
                        <a:spcBef>
                          <a:spcPts val="0"/>
                        </a:spcBef>
                        <a:spcAft>
                          <a:spcPts val="600"/>
                        </a:spcAft>
                        <a:buClrTx/>
                        <a:buSzTx/>
                        <a:buFontTx/>
                        <a:buNone/>
                        <a:tabLst/>
                        <a:defRPr/>
                      </a:pPr>
                      <a:r>
                        <a:rPr lang="en-US" sz="1400" dirty="0"/>
                        <a:t>Grade ≥3 </a:t>
                      </a:r>
                      <a:r>
                        <a:rPr lang="en-US" sz="1400" baseline="0" dirty="0"/>
                        <a:t>AE</a:t>
                      </a:r>
                      <a:endParaRPr lang="en-US" sz="1400" dirty="0"/>
                    </a:p>
                    <a:p>
                      <a:pPr marL="233363" marR="0" indent="0" algn="l" defTabSz="914400" rtl="0" eaLnBrk="1" fontAlgn="auto" latinLnBrk="0" hangingPunct="1">
                        <a:lnSpc>
                          <a:spcPct val="100000"/>
                        </a:lnSpc>
                        <a:spcBef>
                          <a:spcPts val="0"/>
                        </a:spcBef>
                        <a:spcAft>
                          <a:spcPts val="600"/>
                        </a:spcAft>
                        <a:buClrTx/>
                        <a:buSzTx/>
                        <a:buFontTx/>
                        <a:buNone/>
                        <a:tabLst/>
                        <a:defRPr/>
                      </a:pPr>
                      <a:r>
                        <a:rPr lang="en-US" sz="1400" dirty="0"/>
                        <a:t>Serious AE </a:t>
                      </a:r>
                    </a:p>
                    <a:p>
                      <a:pPr marL="233363" marR="0" indent="0" algn="l" defTabSz="914400" rtl="0" eaLnBrk="1" fontAlgn="auto" latinLnBrk="0" hangingPunct="1">
                        <a:lnSpc>
                          <a:spcPct val="100000"/>
                        </a:lnSpc>
                        <a:spcBef>
                          <a:spcPts val="0"/>
                        </a:spcBef>
                        <a:spcAft>
                          <a:spcPts val="600"/>
                        </a:spcAft>
                        <a:buClrTx/>
                        <a:buSzTx/>
                        <a:buFontTx/>
                        <a:buNone/>
                        <a:tabLst/>
                        <a:defRPr/>
                      </a:pPr>
                      <a:r>
                        <a:rPr lang="en-US" sz="1400" dirty="0"/>
                        <a:t>Grade</a:t>
                      </a:r>
                      <a:r>
                        <a:rPr lang="en-US" sz="1400" baseline="0" dirty="0"/>
                        <a:t> 5</a:t>
                      </a:r>
                      <a:endParaRPr lang="en-US" sz="1400" b="1" dirty="0">
                        <a:solidFill>
                          <a:srgbClr val="FFFFFF"/>
                        </a:solidFill>
                        <a:latin typeface="Arial" panose="020B0604020202020204" pitchFamily="34" charset="0"/>
                        <a:cs typeface="Arial" panose="020B0604020202020204" pitchFamily="34" charset="0"/>
                      </a:endParaRPr>
                    </a:p>
                  </a:txBody>
                  <a:tcPr marL="92246" marR="92246" marT="25718" marB="25718" anchor="ctr"/>
                </a:tc>
                <a:tc>
                  <a:txBody>
                    <a:bodyPr/>
                    <a:lstStyle/>
                    <a:p>
                      <a:pPr marL="0" marR="0" algn="ctr" defTabSz="914400" rtl="0" eaLnBrk="1" latinLnBrk="0" hangingPunct="1">
                        <a:lnSpc>
                          <a:spcPct val="100000"/>
                        </a:lnSpc>
                        <a:spcBef>
                          <a:spcPts val="0"/>
                        </a:spcBef>
                        <a:spcAft>
                          <a:spcPts val="600"/>
                        </a:spcAft>
                      </a:pPr>
                      <a:endParaRPr lang="en-US" sz="1400" kern="1200" dirty="0"/>
                    </a:p>
                    <a:p>
                      <a:pPr marL="0" marR="0" algn="ctr" defTabSz="914400" rtl="0" eaLnBrk="1" latinLnBrk="0" hangingPunct="1">
                        <a:lnSpc>
                          <a:spcPct val="100000"/>
                        </a:lnSpc>
                        <a:spcBef>
                          <a:spcPts val="0"/>
                        </a:spcBef>
                        <a:spcAft>
                          <a:spcPts val="600"/>
                        </a:spcAft>
                      </a:pPr>
                      <a:r>
                        <a:rPr lang="en-US" sz="1400" kern="1200" dirty="0"/>
                        <a:t>1377 (1256-1509)</a:t>
                      </a:r>
                    </a:p>
                    <a:p>
                      <a:pPr marL="0" marR="0" algn="ctr" defTabSz="914400" rtl="0" eaLnBrk="1" latinLnBrk="0" hangingPunct="1">
                        <a:lnSpc>
                          <a:spcPct val="100000"/>
                        </a:lnSpc>
                        <a:spcBef>
                          <a:spcPts val="0"/>
                        </a:spcBef>
                        <a:spcAft>
                          <a:spcPts val="600"/>
                        </a:spcAft>
                      </a:pPr>
                      <a:r>
                        <a:rPr lang="en-US" sz="1400" kern="1200" dirty="0"/>
                        <a:t>164 (148-181)</a:t>
                      </a:r>
                    </a:p>
                    <a:p>
                      <a:pPr marL="0" marR="0" algn="ctr" defTabSz="914400" rtl="0" eaLnBrk="1" latinLnBrk="0" hangingPunct="1">
                        <a:lnSpc>
                          <a:spcPct val="100000"/>
                        </a:lnSpc>
                        <a:spcBef>
                          <a:spcPts val="0"/>
                        </a:spcBef>
                        <a:spcAft>
                          <a:spcPts val="600"/>
                        </a:spcAft>
                      </a:pPr>
                      <a:r>
                        <a:rPr lang="en-US" sz="1400" kern="1200" dirty="0"/>
                        <a:t>67.9 (60.3-76.5)</a:t>
                      </a:r>
                    </a:p>
                    <a:p>
                      <a:pPr marL="0" marR="0" algn="ctr" defTabSz="914400" rtl="0" eaLnBrk="1" latinLnBrk="0" hangingPunct="1">
                        <a:lnSpc>
                          <a:spcPct val="100000"/>
                        </a:lnSpc>
                        <a:spcBef>
                          <a:spcPts val="0"/>
                        </a:spcBef>
                        <a:spcAft>
                          <a:spcPts val="600"/>
                        </a:spcAft>
                      </a:pPr>
                      <a:r>
                        <a:rPr lang="en-US" sz="1400" kern="1200" dirty="0"/>
                        <a:t>5.83 (4.12-8.25)</a:t>
                      </a:r>
                      <a:endParaRPr lang="en-US" sz="1400" b="1" kern="1200" dirty="0">
                        <a:solidFill>
                          <a:srgbClr val="FFFFFF"/>
                        </a:solidFill>
                        <a:latin typeface="Arial" panose="020B0604020202020204" pitchFamily="34" charset="0"/>
                        <a:ea typeface="+mn-ea"/>
                        <a:cs typeface="Arial" panose="020B0604020202020204" pitchFamily="34" charset="0"/>
                      </a:endParaRPr>
                    </a:p>
                  </a:txBody>
                  <a:tcPr marL="25624" marR="25624" marT="0" marB="0" anchor="ctr"/>
                </a:tc>
                <a:tc>
                  <a:txBody>
                    <a:bodyPr/>
                    <a:lstStyle/>
                    <a:p>
                      <a:pPr marL="0" marR="0" algn="ctr" defTabSz="914400" rtl="0" eaLnBrk="1" latinLnBrk="0" hangingPunct="1">
                        <a:lnSpc>
                          <a:spcPct val="100000"/>
                        </a:lnSpc>
                        <a:spcBef>
                          <a:spcPts val="0"/>
                        </a:spcBef>
                        <a:spcAft>
                          <a:spcPts val="600"/>
                        </a:spcAft>
                      </a:pPr>
                      <a:endParaRPr lang="en-US" sz="1400" kern="1200" dirty="0"/>
                    </a:p>
                    <a:p>
                      <a:pPr marL="0" marR="0" algn="ctr" defTabSz="914400" rtl="0" eaLnBrk="1" latinLnBrk="0" hangingPunct="1">
                        <a:lnSpc>
                          <a:spcPct val="100000"/>
                        </a:lnSpc>
                        <a:spcBef>
                          <a:spcPts val="0"/>
                        </a:spcBef>
                        <a:spcAft>
                          <a:spcPts val="600"/>
                        </a:spcAft>
                      </a:pPr>
                      <a:r>
                        <a:rPr lang="en-US" sz="1400" kern="1200" dirty="0"/>
                        <a:t>1755 (1600-1925)</a:t>
                      </a:r>
                    </a:p>
                    <a:p>
                      <a:pPr marL="0" marR="0" algn="ctr" defTabSz="914400" rtl="0" eaLnBrk="1" latinLnBrk="0" hangingPunct="1">
                        <a:lnSpc>
                          <a:spcPct val="100000"/>
                        </a:lnSpc>
                        <a:spcBef>
                          <a:spcPts val="0"/>
                        </a:spcBef>
                        <a:spcAft>
                          <a:spcPts val="600"/>
                        </a:spcAft>
                      </a:pPr>
                      <a:r>
                        <a:rPr lang="en-US" sz="1400" kern="1200" dirty="0">
                          <a:effectLst/>
                        </a:rPr>
                        <a:t>178 (160-199)</a:t>
                      </a:r>
                    </a:p>
                    <a:p>
                      <a:pPr marL="0" marR="0" algn="ctr" defTabSz="914400" rtl="0" eaLnBrk="1" latinLnBrk="0" hangingPunct="1">
                        <a:lnSpc>
                          <a:spcPct val="100000"/>
                        </a:lnSpc>
                        <a:spcBef>
                          <a:spcPts val="0"/>
                        </a:spcBef>
                        <a:spcAft>
                          <a:spcPts val="600"/>
                        </a:spcAft>
                      </a:pPr>
                      <a:r>
                        <a:rPr lang="en-US" sz="1400" kern="1200" dirty="0"/>
                        <a:t>65.8 (56.9-76.0)</a:t>
                      </a:r>
                    </a:p>
                    <a:p>
                      <a:pPr marL="0" marR="0" algn="ctr" defTabSz="914400" rtl="0" eaLnBrk="1" latinLnBrk="0" hangingPunct="1">
                        <a:lnSpc>
                          <a:spcPct val="100000"/>
                        </a:lnSpc>
                        <a:spcBef>
                          <a:spcPts val="0"/>
                        </a:spcBef>
                        <a:spcAft>
                          <a:spcPts val="600"/>
                        </a:spcAft>
                      </a:pPr>
                      <a:r>
                        <a:rPr lang="en-US" sz="1400" kern="1200" dirty="0"/>
                        <a:t>5.98 (3.90-9.17)</a:t>
                      </a:r>
                      <a:endParaRPr lang="en-US" sz="1400" b="1" kern="1200" dirty="0">
                        <a:solidFill>
                          <a:srgbClr val="FFFFFF"/>
                        </a:solidFill>
                        <a:latin typeface="Arial" panose="020B0604020202020204" pitchFamily="34" charset="0"/>
                        <a:ea typeface="+mn-ea"/>
                        <a:cs typeface="Arial" panose="020B0604020202020204" pitchFamily="34" charset="0"/>
                      </a:endParaRPr>
                    </a:p>
                  </a:txBody>
                  <a:tcPr marL="25624" marR="25624" marT="0" marB="0" anchor="ctr"/>
                </a:tc>
                <a:extLst>
                  <a:ext uri="{0D108BD9-81ED-4DB2-BD59-A6C34878D82A}">
                    <a16:rowId xmlns:a16="http://schemas.microsoft.com/office/drawing/2014/main" val="10001"/>
                  </a:ext>
                </a:extLst>
              </a:tr>
            </a:tbl>
          </a:graphicData>
        </a:graphic>
      </p:graphicFrame>
      <p:sp>
        <p:nvSpPr>
          <p:cNvPr id="7" name="Rectangle 6"/>
          <p:cNvSpPr/>
          <p:nvPr/>
        </p:nvSpPr>
        <p:spPr>
          <a:xfrm>
            <a:off x="409551" y="6385926"/>
            <a:ext cx="7422885" cy="369332"/>
          </a:xfrm>
          <a:prstGeom prst="rect">
            <a:avLst/>
          </a:prstGeom>
        </p:spPr>
        <p:txBody>
          <a:bodyPr wrap="square" anchor="b">
            <a:spAutoFit/>
          </a:bodyPr>
          <a:lstStyle/>
          <a:p>
            <a:r>
              <a:rPr lang="en-US" sz="900" dirty="0"/>
              <a:t>AE, adverse event; CI, confidence interval; </a:t>
            </a:r>
            <a:r>
              <a:rPr lang="en-CA" sz="900" dirty="0" err="1"/>
              <a:t>Kd</a:t>
            </a:r>
            <a:r>
              <a:rPr lang="en-CA" sz="900" dirty="0"/>
              <a:t>, carfilzomib and dexamethasone; </a:t>
            </a:r>
            <a:r>
              <a:rPr lang="en-CA" sz="900" dirty="0" err="1"/>
              <a:t>Vd</a:t>
            </a:r>
            <a:r>
              <a:rPr lang="en-CA" sz="900" dirty="0"/>
              <a:t>, </a:t>
            </a:r>
            <a:r>
              <a:rPr lang="en-CA" sz="900" dirty="0" err="1"/>
              <a:t>bortezomib</a:t>
            </a:r>
            <a:r>
              <a:rPr lang="en-CA" sz="900" dirty="0"/>
              <a:t> and dexamethasone.</a:t>
            </a:r>
            <a:endParaRPr lang="it-IT" sz="900" dirty="0">
              <a:latin typeface="Arial" panose="020B0604020202020204" pitchFamily="34" charset="0"/>
              <a:cs typeface="Arial" panose="020B0604020202020204" pitchFamily="34" charset="0"/>
            </a:endParaRPr>
          </a:p>
          <a:p>
            <a:pPr>
              <a:spcBef>
                <a:spcPts val="0"/>
              </a:spcBef>
            </a:pP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2017; 18:1327-1337; </a:t>
            </a:r>
            <a:r>
              <a:rPr lang="it-IT" sz="900" i="1" dirty="0">
                <a:latin typeface="Arial" panose="020B0604020202020204" pitchFamily="34" charset="0"/>
                <a:cs typeface="Arial" panose="020B0604020202020204" pitchFamily="34" charset="0"/>
              </a:rPr>
              <a:t>Supplementary Appendix.</a:t>
            </a:r>
            <a:endParaRPr lang="en-US" sz="900" i="1"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a:xfrm>
            <a:off x="522564" y="0"/>
            <a:ext cx="8527279" cy="1109663"/>
          </a:xfrm>
        </p:spPr>
        <p:txBody>
          <a:bodyPr/>
          <a:lstStyle/>
          <a:p>
            <a:r>
              <a:rPr lang="en-US" dirty="0"/>
              <a:t>Exposure-Adjusted Adverse Events  </a:t>
            </a:r>
            <a:br>
              <a:rPr lang="en-US" dirty="0"/>
            </a:br>
            <a:r>
              <a:rPr lang="en-GB" sz="2400" dirty="0">
                <a:solidFill>
                  <a:srgbClr val="000000"/>
                </a:solidFill>
              </a:rPr>
              <a:t>Final OS Analysis</a:t>
            </a:r>
            <a:endParaRPr lang="de-CH" sz="2400" dirty="0"/>
          </a:p>
        </p:txBody>
      </p:sp>
      <p:sp>
        <p:nvSpPr>
          <p:cNvPr id="2" name="Rectangle 1"/>
          <p:cNvSpPr/>
          <p:nvPr/>
        </p:nvSpPr>
        <p:spPr>
          <a:xfrm>
            <a:off x="499057" y="4040016"/>
            <a:ext cx="7675019" cy="307777"/>
          </a:xfrm>
          <a:prstGeom prst="rect">
            <a:avLst/>
          </a:prstGeom>
        </p:spPr>
        <p:txBody>
          <a:bodyPr wrap="square">
            <a:spAutoFit/>
          </a:bodyPr>
          <a:lstStyle/>
          <a:p>
            <a:r>
              <a:rPr lang="en-US" sz="1400" dirty="0"/>
              <a:t>r, exposure-adjusted subject incidence per 100 subject years.</a:t>
            </a:r>
            <a:endParaRPr lang="en-GB" sz="1400" dirty="0"/>
          </a:p>
        </p:txBody>
      </p:sp>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0" name="Content Placeholder 7"/>
          <p:cNvSpPr txBox="1">
            <a:spLocks/>
          </p:cNvSpPr>
          <p:nvPr/>
        </p:nvSpPr>
        <p:spPr bwMode="gray">
          <a:xfrm>
            <a:off x="512763" y="1195965"/>
            <a:ext cx="8116885"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37.5 months in the Kd group, and 36.9 months in the Vd group</a:t>
            </a:r>
          </a:p>
        </p:txBody>
      </p:sp>
    </p:spTree>
    <p:extLst>
      <p:ext uri="{BB962C8B-B14F-4D97-AF65-F5344CB8AC3E}">
        <p14:creationId xmlns:p14="http://schemas.microsoft.com/office/powerpoint/2010/main" val="41820489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p:cNvGraphicFramePr>
            <a:graphicFrameLocks/>
          </p:cNvGraphicFramePr>
          <p:nvPr>
            <p:extLst>
              <p:ext uri="{D42A27DB-BD31-4B8C-83A1-F6EECF244321}">
                <p14:modId xmlns:p14="http://schemas.microsoft.com/office/powerpoint/2010/main" val="3161453625"/>
              </p:ext>
            </p:extLst>
          </p:nvPr>
        </p:nvGraphicFramePr>
        <p:xfrm>
          <a:off x="512763" y="1651088"/>
          <a:ext cx="7809049" cy="1028880"/>
        </p:xfrm>
        <a:graphic>
          <a:graphicData uri="http://schemas.openxmlformats.org/drawingml/2006/table">
            <a:tbl>
              <a:tblPr firstRow="1" bandRow="1">
                <a:tableStyleId>{5C22544A-7EE6-4342-B048-85BDC9FD1C3A}</a:tableStyleId>
              </a:tblPr>
              <a:tblGrid>
                <a:gridCol w="2647097">
                  <a:extLst>
                    <a:ext uri="{9D8B030D-6E8A-4147-A177-3AD203B41FA5}">
                      <a16:colId xmlns:a16="http://schemas.microsoft.com/office/drawing/2014/main" val="20000"/>
                    </a:ext>
                  </a:extLst>
                </a:gridCol>
                <a:gridCol w="1291745">
                  <a:extLst>
                    <a:ext uri="{9D8B030D-6E8A-4147-A177-3AD203B41FA5}">
                      <a16:colId xmlns:a16="http://schemas.microsoft.com/office/drawing/2014/main" val="20001"/>
                    </a:ext>
                  </a:extLst>
                </a:gridCol>
                <a:gridCol w="1291745">
                  <a:extLst>
                    <a:ext uri="{9D8B030D-6E8A-4147-A177-3AD203B41FA5}">
                      <a16:colId xmlns:a16="http://schemas.microsoft.com/office/drawing/2014/main" val="20002"/>
                    </a:ext>
                  </a:extLst>
                </a:gridCol>
                <a:gridCol w="1289231">
                  <a:extLst>
                    <a:ext uri="{9D8B030D-6E8A-4147-A177-3AD203B41FA5}">
                      <a16:colId xmlns:a16="http://schemas.microsoft.com/office/drawing/2014/main" val="20003"/>
                    </a:ext>
                  </a:extLst>
                </a:gridCol>
                <a:gridCol w="1289231">
                  <a:extLst>
                    <a:ext uri="{9D8B030D-6E8A-4147-A177-3AD203B41FA5}">
                      <a16:colId xmlns:a16="http://schemas.microsoft.com/office/drawing/2014/main" val="20004"/>
                    </a:ext>
                  </a:extLst>
                </a:gridCol>
              </a:tblGrid>
              <a:tr h="274320">
                <a:tc rowSpan="2">
                  <a:txBody>
                    <a:bodyPr/>
                    <a:lstStyle/>
                    <a:p>
                      <a:pPr>
                        <a:spcBef>
                          <a:spcPts val="600"/>
                        </a:spcBef>
                        <a:spcAft>
                          <a:spcPts val="600"/>
                        </a:spcAft>
                      </a:pPr>
                      <a:r>
                        <a:rPr lang="en-US" sz="1400" baseline="0" dirty="0" err="1"/>
                        <a:t>Haematological</a:t>
                      </a:r>
                      <a:r>
                        <a:rPr lang="en-US" sz="1400" baseline="0" dirty="0"/>
                        <a:t> </a:t>
                      </a:r>
                      <a:r>
                        <a:rPr lang="en-US" sz="1400" dirty="0"/>
                        <a:t>AE</a:t>
                      </a:r>
                      <a:r>
                        <a:rPr lang="en-US" sz="1400" baseline="0" dirty="0"/>
                        <a:t> </a:t>
                      </a:r>
                      <a:r>
                        <a:rPr lang="en-US" sz="1400" dirty="0"/>
                        <a:t>%, </a:t>
                      </a:r>
                      <a:br>
                        <a:rPr lang="en-US" sz="1400" dirty="0"/>
                      </a:br>
                      <a:r>
                        <a:rPr lang="en-US" sz="1400" dirty="0"/>
                        <a:t>preferred term</a:t>
                      </a:r>
                      <a:endParaRPr lang="en-US" sz="1400" b="1" dirty="0">
                        <a:solidFill>
                          <a:srgbClr val="FFFF00"/>
                        </a:solidFill>
                        <a:latin typeface="Arial" panose="020B0604020202020204" pitchFamily="34" charset="0"/>
                        <a:cs typeface="Arial" panose="020B0604020202020204" pitchFamily="34" charset="0"/>
                      </a:endParaRPr>
                    </a:p>
                  </a:txBody>
                  <a:tcPr marL="87153" marR="87153" marT="64800" marB="64800"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Kd </a:t>
                      </a:r>
                      <a:r>
                        <a:rPr lang="en-US" sz="1400" kern="1200" baseline="0" dirty="0"/>
                        <a:t>(n = 463)</a:t>
                      </a:r>
                      <a:endParaRPr lang="en-US" sz="1400" dirty="0">
                        <a:solidFill>
                          <a:srgbClr val="FFFF00"/>
                        </a:solidFill>
                      </a:endParaRPr>
                    </a:p>
                  </a:txBody>
                  <a:tcPr marL="68580" marR="68580" marT="64800" marB="64800">
                    <a:lnB w="38100" cap="flat" cmpd="sng" algn="ctr">
                      <a:noFill/>
                      <a:prstDash val="solid"/>
                      <a:round/>
                      <a:headEnd type="none" w="med" len="med"/>
                      <a:tailEnd type="none" w="med" len="med"/>
                    </a:lnB>
                  </a:tcPr>
                </a:tc>
                <a:tc hMerge="1">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Vd (n = 456)</a:t>
                      </a:r>
                      <a:endParaRPr lang="en-US" sz="1400" dirty="0">
                        <a:solidFill>
                          <a:srgbClr val="FFFF00"/>
                        </a:solidFill>
                      </a:endParaRPr>
                    </a:p>
                  </a:txBody>
                  <a:tcPr marL="68580" marR="68580" marT="64800" marB="64800">
                    <a:lnB w="38100" cap="flat" cmpd="sng" algn="ctr">
                      <a:noFill/>
                      <a:prstDash val="solid"/>
                      <a:round/>
                      <a:headEnd type="none" w="med" len="med"/>
                      <a:tailEnd type="none" w="med" len="med"/>
                    </a:lnB>
                  </a:tcPr>
                </a:tc>
                <a:tc hMerge="1">
                  <a:txBody>
                    <a:bodyPr/>
                    <a:lstStyle/>
                    <a:p>
                      <a:pPr algn="ctr"/>
                      <a:endParaRPr lang="en-US" sz="1800" dirty="0">
                        <a:solidFill>
                          <a:srgbClr val="FFFF00"/>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82880">
                <a:tc vMerge="1">
                  <a:txBody>
                    <a:bodyPr/>
                    <a:lstStyle/>
                    <a:p>
                      <a:endParaRPr lang="en-US" sz="1550" baseline="0" dirty="0"/>
                    </a:p>
                  </a:txBody>
                  <a:tcPr marT="0" marB="0" anchor="ct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400" b="1" kern="1200" baseline="0" dirty="0">
                          <a:solidFill>
                            <a:schemeClr val="bg1"/>
                          </a:solidFill>
                        </a:rPr>
                        <a:t>All grades</a:t>
                      </a:r>
                      <a:endParaRPr lang="en-US" sz="1400" b="1" kern="1200" baseline="0" dirty="0">
                        <a:solidFill>
                          <a:schemeClr val="bg1"/>
                        </a:solidFill>
                        <a:latin typeface="Arial" panose="020B0604020202020204" pitchFamily="34" charset="0"/>
                        <a:ea typeface="+mn-ea"/>
                        <a:cs typeface="Arial" panose="020B0604020202020204" pitchFamily="34" charset="0"/>
                      </a:endParaRPr>
                    </a:p>
                  </a:txBody>
                  <a:tcPr marL="87153" marR="87153" marT="64800" marB="64800" anchor="ctr">
                    <a:lnL w="12700" cap="flat" cmpd="sng" algn="ctr">
                      <a:solidFill>
                        <a:schemeClr val="bg1"/>
                      </a:solid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400" b="1" kern="1200" baseline="0" dirty="0">
                          <a:solidFill>
                            <a:schemeClr val="bg1"/>
                          </a:solidFill>
                        </a:rPr>
                        <a:t>Grade ≥3</a:t>
                      </a:r>
                      <a:endParaRPr lang="en-US" sz="1400" b="1" kern="1200" baseline="0" dirty="0">
                        <a:solidFill>
                          <a:schemeClr val="bg1"/>
                        </a:solidFill>
                        <a:latin typeface="Arial" panose="020B0604020202020204" pitchFamily="34" charset="0"/>
                        <a:ea typeface="+mn-ea"/>
                        <a:cs typeface="Arial" panose="020B0604020202020204" pitchFamily="34" charset="0"/>
                      </a:endParaRPr>
                    </a:p>
                  </a:txBody>
                  <a:tcPr marL="87153" marR="87153" marT="64800" marB="64800" anchor="ct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400" b="1" kern="1200" baseline="0" dirty="0">
                          <a:solidFill>
                            <a:schemeClr val="bg1"/>
                          </a:solidFill>
                        </a:rPr>
                        <a:t>All grades</a:t>
                      </a:r>
                      <a:endParaRPr lang="en-US" sz="1400" b="1" kern="1200" baseline="0" dirty="0">
                        <a:solidFill>
                          <a:schemeClr val="bg1"/>
                        </a:solidFill>
                        <a:latin typeface="Arial" panose="020B0604020202020204" pitchFamily="34" charset="0"/>
                        <a:ea typeface="+mn-ea"/>
                        <a:cs typeface="Arial" panose="020B0604020202020204" pitchFamily="34" charset="0"/>
                      </a:endParaRPr>
                    </a:p>
                  </a:txBody>
                  <a:tcPr marL="87153" marR="87153" marT="64800" marB="64800" anchor="ct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400" b="1" kern="1200" baseline="0" dirty="0">
                          <a:solidFill>
                            <a:schemeClr val="bg1"/>
                          </a:solidFill>
                        </a:rPr>
                        <a:t>Grade ≥3</a:t>
                      </a:r>
                      <a:endParaRPr lang="en-US" sz="1400" b="1" kern="1200" baseline="0" dirty="0">
                        <a:solidFill>
                          <a:schemeClr val="bg1"/>
                        </a:solidFill>
                        <a:latin typeface="Arial" panose="020B0604020202020204" pitchFamily="34" charset="0"/>
                        <a:ea typeface="+mn-ea"/>
                        <a:cs typeface="Arial" panose="020B0604020202020204" pitchFamily="34" charset="0"/>
                      </a:endParaRPr>
                    </a:p>
                  </a:txBody>
                  <a:tcPr marL="87153" marR="87153" marT="64800" marB="64800" anchor="ct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0">
                <a:tc>
                  <a:txBody>
                    <a:bodyPr/>
                    <a:lstStyle/>
                    <a:p>
                      <a:pPr marL="0" indent="0">
                        <a:lnSpc>
                          <a:spcPct val="100000"/>
                        </a:lnSpc>
                        <a:spcBef>
                          <a:spcPts val="600"/>
                        </a:spcBef>
                        <a:spcAft>
                          <a:spcPts val="600"/>
                        </a:spcAft>
                      </a:pPr>
                      <a:r>
                        <a:rPr lang="en-US" sz="1400" baseline="0" dirty="0" err="1"/>
                        <a:t>Anaemia</a:t>
                      </a:r>
                      <a:endParaRPr lang="en-US" sz="1400" b="1" baseline="0" dirty="0">
                        <a:solidFill>
                          <a:schemeClr val="tx1"/>
                        </a:solidFill>
                        <a:latin typeface="Arial" panose="020B0604020202020204" pitchFamily="34" charset="0"/>
                        <a:cs typeface="Arial" panose="020B0604020202020204" pitchFamily="34" charset="0"/>
                      </a:endParaRPr>
                    </a:p>
                  </a:txBody>
                  <a:tcPr marL="182880" marR="182880" marT="64800" marB="64800" anchor="ctr"/>
                </a:tc>
                <a:tc>
                  <a:txBody>
                    <a:bodyPr/>
                    <a:lstStyle/>
                    <a:p>
                      <a:pPr algn="ctr"/>
                      <a:r>
                        <a:rPr lang="en-US" sz="1400" dirty="0"/>
                        <a:t>42.5</a:t>
                      </a:r>
                      <a:endParaRPr lang="en-US" sz="1400" b="1" dirty="0">
                        <a:solidFill>
                          <a:schemeClr val="tx1"/>
                        </a:solidFill>
                      </a:endParaRPr>
                    </a:p>
                  </a:txBody>
                  <a:tcPr marL="68580" marR="68580" marT="64800" marB="64800">
                    <a:lnT w="38100" cap="flat" cmpd="sng" algn="ctr">
                      <a:solidFill>
                        <a:schemeClr val="bg1"/>
                      </a:solidFill>
                      <a:prstDash val="solid"/>
                      <a:round/>
                      <a:headEnd type="none" w="med" len="med"/>
                      <a:tailEnd type="none" w="med" len="med"/>
                    </a:lnT>
                  </a:tcPr>
                </a:tc>
                <a:tc>
                  <a:txBody>
                    <a:bodyPr/>
                    <a:lstStyle/>
                    <a:p>
                      <a:pPr algn="ctr"/>
                      <a:r>
                        <a:rPr lang="en-US" sz="1400" dirty="0"/>
                        <a:t>16.4</a:t>
                      </a:r>
                      <a:endParaRPr lang="en-US" sz="1400" b="1" dirty="0">
                        <a:solidFill>
                          <a:schemeClr val="tx1"/>
                        </a:solidFill>
                      </a:endParaRPr>
                    </a:p>
                  </a:txBody>
                  <a:tcPr marL="68580" marR="68580" marT="64800" marB="64800">
                    <a:lnT w="38100" cap="flat" cmpd="sng" algn="ctr">
                      <a:solidFill>
                        <a:schemeClr val="bg1"/>
                      </a:solidFill>
                      <a:prstDash val="solid"/>
                      <a:round/>
                      <a:headEnd type="none" w="med" len="med"/>
                      <a:tailEnd type="none" w="med" len="med"/>
                    </a:lnT>
                  </a:tcPr>
                </a:tc>
                <a:tc>
                  <a:txBody>
                    <a:bodyPr/>
                    <a:lstStyle/>
                    <a:p>
                      <a:pPr algn="ctr"/>
                      <a:r>
                        <a:rPr lang="en-US" sz="1400" dirty="0"/>
                        <a:t>28.3</a:t>
                      </a:r>
                      <a:endParaRPr lang="en-US" sz="1400" b="1" dirty="0">
                        <a:solidFill>
                          <a:schemeClr val="tx1"/>
                        </a:solidFill>
                      </a:endParaRPr>
                    </a:p>
                  </a:txBody>
                  <a:tcPr marL="68580" marR="68580" marT="64800" marB="64800">
                    <a:lnT w="38100" cap="flat" cmpd="sng" algn="ctr">
                      <a:solidFill>
                        <a:schemeClr val="bg1"/>
                      </a:solidFill>
                      <a:prstDash val="solid"/>
                      <a:round/>
                      <a:headEnd type="none" w="med" len="med"/>
                      <a:tailEnd type="none" w="med" len="med"/>
                    </a:lnT>
                  </a:tcPr>
                </a:tc>
                <a:tc>
                  <a:txBody>
                    <a:bodyPr/>
                    <a:lstStyle/>
                    <a:p>
                      <a:pPr algn="ctr"/>
                      <a:r>
                        <a:rPr lang="en-US" sz="1400" dirty="0"/>
                        <a:t>10.1</a:t>
                      </a:r>
                      <a:endParaRPr lang="en-US" sz="1400" b="1" dirty="0">
                        <a:solidFill>
                          <a:schemeClr val="tx1"/>
                        </a:solidFill>
                      </a:endParaRPr>
                    </a:p>
                  </a:txBody>
                  <a:tcPr marL="68580" marR="68580" marT="64800" marB="648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512763" y="0"/>
            <a:ext cx="8537080" cy="1109663"/>
          </a:xfrm>
        </p:spPr>
        <p:txBody>
          <a:bodyPr/>
          <a:lstStyle/>
          <a:p>
            <a:pPr lvl="0"/>
            <a:r>
              <a:rPr lang="en-US" sz="2800" dirty="0"/>
              <a:t>Most Common </a:t>
            </a:r>
            <a:r>
              <a:rPr lang="en-GB" sz="2800" dirty="0"/>
              <a:t>Haematological</a:t>
            </a:r>
            <a:r>
              <a:rPr lang="en-US" sz="2800" dirty="0"/>
              <a:t> and </a:t>
            </a:r>
            <a:br>
              <a:rPr lang="en-US" sz="2800" dirty="0"/>
            </a:br>
            <a:r>
              <a:rPr lang="en-US" sz="2800" dirty="0"/>
              <a:t>Non-hematological Adverse Events</a:t>
            </a:r>
            <a:br>
              <a:rPr lang="en-US" sz="2800" dirty="0"/>
            </a:br>
            <a:r>
              <a:rPr lang="en-GB" sz="2000" dirty="0"/>
              <a:t>Final OS Analysis</a:t>
            </a:r>
            <a:endParaRPr lang="en-US" sz="2800" dirty="0"/>
          </a:p>
        </p:txBody>
      </p:sp>
      <p:sp>
        <p:nvSpPr>
          <p:cNvPr id="5" name="TextBox 4"/>
          <p:cNvSpPr txBox="1"/>
          <p:nvPr/>
        </p:nvSpPr>
        <p:spPr>
          <a:xfrm>
            <a:off x="93785" y="5662594"/>
            <a:ext cx="8071175" cy="246221"/>
          </a:xfrm>
          <a:prstGeom prst="rect">
            <a:avLst/>
          </a:prstGeom>
          <a:noFill/>
        </p:spPr>
        <p:txBody>
          <a:bodyPr wrap="square" rtlCol="0" anchor="b">
            <a:spAutoFit/>
          </a:bodyPr>
          <a:lstStyle/>
          <a:p>
            <a:r>
              <a:rPr lang="en-US" sz="1000" dirty="0">
                <a:latin typeface="Arial" panose="020B0604020202020204" pitchFamily="34" charset="0"/>
                <a:cs typeface="Arial" panose="020B0604020202020204" pitchFamily="34" charset="0"/>
              </a:rPr>
              <a:t> </a:t>
            </a:r>
          </a:p>
        </p:txBody>
      </p:sp>
      <p:graphicFrame>
        <p:nvGraphicFramePr>
          <p:cNvPr id="6" name="Content Placeholder 3"/>
          <p:cNvGraphicFramePr>
            <a:graphicFrameLocks/>
          </p:cNvGraphicFramePr>
          <p:nvPr>
            <p:extLst>
              <p:ext uri="{D42A27DB-BD31-4B8C-83A1-F6EECF244321}">
                <p14:modId xmlns:p14="http://schemas.microsoft.com/office/powerpoint/2010/main" val="3606696680"/>
              </p:ext>
            </p:extLst>
          </p:nvPr>
        </p:nvGraphicFramePr>
        <p:xfrm>
          <a:off x="519316" y="2784564"/>
          <a:ext cx="7824101" cy="2484480"/>
        </p:xfrm>
        <a:graphic>
          <a:graphicData uri="http://schemas.openxmlformats.org/drawingml/2006/table">
            <a:tbl>
              <a:tblPr firstRow="1" bandRow="1">
                <a:tableStyleId>{5C22544A-7EE6-4342-B048-85BDC9FD1C3A}</a:tableStyleId>
              </a:tblPr>
              <a:tblGrid>
                <a:gridCol w="2652459">
                  <a:extLst>
                    <a:ext uri="{9D8B030D-6E8A-4147-A177-3AD203B41FA5}">
                      <a16:colId xmlns:a16="http://schemas.microsoft.com/office/drawing/2014/main" val="20000"/>
                    </a:ext>
                  </a:extLst>
                </a:gridCol>
                <a:gridCol w="1302494">
                  <a:extLst>
                    <a:ext uri="{9D8B030D-6E8A-4147-A177-3AD203B41FA5}">
                      <a16:colId xmlns:a16="http://schemas.microsoft.com/office/drawing/2014/main" val="20001"/>
                    </a:ext>
                  </a:extLst>
                </a:gridCol>
                <a:gridCol w="1289716">
                  <a:extLst>
                    <a:ext uri="{9D8B030D-6E8A-4147-A177-3AD203B41FA5}">
                      <a16:colId xmlns:a16="http://schemas.microsoft.com/office/drawing/2014/main" val="20002"/>
                    </a:ext>
                  </a:extLst>
                </a:gridCol>
                <a:gridCol w="1289716">
                  <a:extLst>
                    <a:ext uri="{9D8B030D-6E8A-4147-A177-3AD203B41FA5}">
                      <a16:colId xmlns:a16="http://schemas.microsoft.com/office/drawing/2014/main" val="20003"/>
                    </a:ext>
                  </a:extLst>
                </a:gridCol>
                <a:gridCol w="1289716">
                  <a:extLst>
                    <a:ext uri="{9D8B030D-6E8A-4147-A177-3AD203B41FA5}">
                      <a16:colId xmlns:a16="http://schemas.microsoft.com/office/drawing/2014/main" val="20004"/>
                    </a:ext>
                  </a:extLst>
                </a:gridCol>
              </a:tblGrid>
              <a:tr h="274320">
                <a:tc rowSpan="2">
                  <a:txBody>
                    <a:bodyPr/>
                    <a:lstStyle/>
                    <a:p>
                      <a:pPr>
                        <a:spcBef>
                          <a:spcPts val="600"/>
                        </a:spcBef>
                        <a:spcAft>
                          <a:spcPts val="600"/>
                        </a:spcAft>
                      </a:pPr>
                      <a:r>
                        <a:rPr lang="en-US" sz="1400" baseline="0" dirty="0"/>
                        <a:t>Non-</a:t>
                      </a:r>
                      <a:r>
                        <a:rPr lang="en-US" sz="1400" baseline="0" dirty="0" err="1"/>
                        <a:t>haematological</a:t>
                      </a:r>
                      <a:r>
                        <a:rPr lang="en-US" sz="1400" baseline="0" dirty="0"/>
                        <a:t> </a:t>
                      </a:r>
                      <a:r>
                        <a:rPr lang="en-US" sz="1400" dirty="0"/>
                        <a:t>AE % (≥30% in either</a:t>
                      </a:r>
                      <a:r>
                        <a:rPr lang="en-US" sz="1400" baseline="0" dirty="0"/>
                        <a:t> arm), preferred term</a:t>
                      </a:r>
                      <a:endParaRPr lang="en-US" sz="1400" b="1" baseline="0" dirty="0">
                        <a:solidFill>
                          <a:srgbClr val="FFFF00"/>
                        </a:solidFill>
                        <a:latin typeface="Arial" panose="020B0604020202020204" pitchFamily="34" charset="0"/>
                        <a:cs typeface="Arial" panose="020B0604020202020204" pitchFamily="34" charset="0"/>
                      </a:endParaRPr>
                    </a:p>
                  </a:txBody>
                  <a:tcPr marL="87153" marR="87153" marT="64800" marB="64800" anchor="ct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mn-lt"/>
                          <a:ea typeface="+mn-ea"/>
                          <a:cs typeface="+mn-cs"/>
                        </a:rPr>
                        <a:t>Kd (n = 463)</a:t>
                      </a:r>
                    </a:p>
                  </a:txBody>
                  <a:tcPr marL="68580" marR="68580" marT="64800" marB="64800">
                    <a:lnB w="38100" cap="flat" cmpd="sng" algn="ctr">
                      <a:noFill/>
                      <a:prstDash val="solid"/>
                      <a:round/>
                      <a:headEnd type="none" w="med" len="med"/>
                      <a:tailEnd type="none" w="med" len="med"/>
                    </a:lnB>
                  </a:tcPr>
                </a:tc>
                <a:tc hMerge="1">
                  <a:txBody>
                    <a:bodyPr/>
                    <a:lstStyle/>
                    <a:p>
                      <a:endParaRPr lang="en-US" dirty="0"/>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mn-lt"/>
                          <a:ea typeface="+mn-ea"/>
                          <a:cs typeface="+mn-cs"/>
                        </a:rPr>
                        <a:t>Vd (n = 456)</a:t>
                      </a:r>
                    </a:p>
                  </a:txBody>
                  <a:tcPr marL="68580" marR="68580" marT="64800" marB="64800">
                    <a:lnB w="38100" cap="flat" cmpd="sng" algn="ctr">
                      <a:noFill/>
                      <a:prstDash val="solid"/>
                      <a:round/>
                      <a:headEnd type="none" w="med" len="med"/>
                      <a:tailEnd type="none" w="med" len="med"/>
                    </a:lnB>
                  </a:tcPr>
                </a:tc>
                <a:tc hMerge="1">
                  <a:txBody>
                    <a:bodyPr/>
                    <a:lstStyle/>
                    <a:p>
                      <a:pPr algn="ctr"/>
                      <a:endParaRPr lang="en-US" sz="1600" dirty="0">
                        <a:solidFill>
                          <a:srgbClr val="FFFF00"/>
                        </a:solidFill>
                      </a:endParaRP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rgbClr val="FFFFFF"/>
                      </a:solidFill>
                      <a:prstDash val="solid"/>
                      <a:round/>
                      <a:headEnd type="none" w="med" len="med"/>
                      <a:tailEnd type="none" w="med" len="med"/>
                    </a:lnT>
                    <a:lnB w="28575"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r h="182880">
                <a:tc vMerge="1">
                  <a:txBody>
                    <a:bodyPr/>
                    <a:lstStyle/>
                    <a:p>
                      <a:endParaRPr lang="en-US" sz="1550" baseline="0" dirty="0"/>
                    </a:p>
                  </a:txBody>
                  <a:tcPr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mn-lt"/>
                          <a:ea typeface="+mn-ea"/>
                          <a:cs typeface="+mn-cs"/>
                        </a:rPr>
                        <a:t>All grades</a:t>
                      </a:r>
                    </a:p>
                  </a:txBody>
                  <a:tcPr marL="87153" marR="87153" marT="64800" marB="64800" anchor="ctr">
                    <a:lnL w="12700" cap="flat" cmpd="sng" algn="ctr">
                      <a:solidFill>
                        <a:schemeClr val="bg1"/>
                      </a:solidFill>
                      <a:prstDash val="solid"/>
                      <a:round/>
                      <a:headEnd type="none" w="med" len="med"/>
                      <a:tailEnd type="none" w="med" len="med"/>
                    </a:lnL>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mn-lt"/>
                          <a:ea typeface="+mn-ea"/>
                          <a:cs typeface="+mn-cs"/>
                        </a:rPr>
                        <a:t>Grade ≥3</a:t>
                      </a:r>
                    </a:p>
                  </a:txBody>
                  <a:tcPr marL="87153" marR="87153" marT="64800" marB="64800" anchor="ct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mn-lt"/>
                          <a:ea typeface="+mn-ea"/>
                          <a:cs typeface="+mn-cs"/>
                        </a:rPr>
                        <a:t>All grades</a:t>
                      </a:r>
                    </a:p>
                  </a:txBody>
                  <a:tcPr marL="87153" marR="87153" marT="64800" marB="64800" anchor="ct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lt1"/>
                          </a:solidFill>
                          <a:latin typeface="+mn-lt"/>
                          <a:ea typeface="+mn-ea"/>
                          <a:cs typeface="+mn-cs"/>
                        </a:rPr>
                        <a:t>Grade ≥3</a:t>
                      </a:r>
                    </a:p>
                  </a:txBody>
                  <a:tcPr marL="87153" marR="87153" marT="64800" marB="64800" anchor="ctr">
                    <a:lnT w="38100" cap="flat" cmpd="sng" algn="ctr">
                      <a:no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274320">
                <a:tc>
                  <a:txBody>
                    <a:bodyPr/>
                    <a:lstStyle/>
                    <a:p>
                      <a:pPr marL="182880"/>
                      <a:r>
                        <a:rPr lang="en-US" sz="1400" dirty="0"/>
                        <a:t>Pyrexia</a:t>
                      </a:r>
                      <a:endParaRPr lang="en-US" sz="1400" b="1" dirty="0">
                        <a:solidFill>
                          <a:schemeClr val="tx1"/>
                        </a:solidFill>
                      </a:endParaRPr>
                    </a:p>
                  </a:txBody>
                  <a:tcPr marL="68580" marR="68580" marT="64800" marB="64800"/>
                </a:tc>
                <a:tc>
                  <a:txBody>
                    <a:bodyPr/>
                    <a:lstStyle/>
                    <a:p>
                      <a:pPr algn="ctr"/>
                      <a:r>
                        <a:rPr lang="en-US" sz="1400" dirty="0"/>
                        <a:t>32.4</a:t>
                      </a:r>
                      <a:endParaRPr lang="en-US" sz="1400" b="1" dirty="0">
                        <a:solidFill>
                          <a:schemeClr val="tx1"/>
                        </a:solidFill>
                      </a:endParaRPr>
                    </a:p>
                  </a:txBody>
                  <a:tcPr marL="68580" marR="68580" marT="64800" marB="64800">
                    <a:lnT w="38100" cap="flat" cmpd="sng" algn="ctr">
                      <a:solidFill>
                        <a:schemeClr val="bg1"/>
                      </a:solidFill>
                      <a:prstDash val="solid"/>
                      <a:round/>
                      <a:headEnd type="none" w="med" len="med"/>
                      <a:tailEnd type="none" w="med" len="med"/>
                    </a:lnT>
                  </a:tcPr>
                </a:tc>
                <a:tc>
                  <a:txBody>
                    <a:bodyPr/>
                    <a:lstStyle/>
                    <a:p>
                      <a:pPr algn="ctr"/>
                      <a:r>
                        <a:rPr lang="en-US" sz="1400" dirty="0"/>
                        <a:t>3.0</a:t>
                      </a:r>
                      <a:endParaRPr lang="en-US" sz="1400" b="1" dirty="0">
                        <a:solidFill>
                          <a:schemeClr val="tx1"/>
                        </a:solidFill>
                      </a:endParaRPr>
                    </a:p>
                  </a:txBody>
                  <a:tcPr marL="68580" marR="68580" marT="64800" marB="64800">
                    <a:lnT w="38100" cap="flat" cmpd="sng" algn="ctr">
                      <a:solidFill>
                        <a:schemeClr val="bg1"/>
                      </a:solidFill>
                      <a:prstDash val="solid"/>
                      <a:round/>
                      <a:headEnd type="none" w="med" len="med"/>
                      <a:tailEnd type="none" w="med" len="med"/>
                    </a:lnT>
                  </a:tcPr>
                </a:tc>
                <a:tc>
                  <a:txBody>
                    <a:bodyPr/>
                    <a:lstStyle/>
                    <a:p>
                      <a:pPr algn="ctr"/>
                      <a:r>
                        <a:rPr lang="en-US" sz="1400" dirty="0"/>
                        <a:t>15.4</a:t>
                      </a:r>
                      <a:endParaRPr lang="en-US" sz="1400" b="1" dirty="0">
                        <a:solidFill>
                          <a:schemeClr val="tx1"/>
                        </a:solidFill>
                      </a:endParaRPr>
                    </a:p>
                  </a:txBody>
                  <a:tcPr marL="68580" marR="68580" marT="64800" marB="64800">
                    <a:lnT w="38100" cap="flat" cmpd="sng" algn="ctr">
                      <a:solidFill>
                        <a:schemeClr val="bg1"/>
                      </a:solidFill>
                      <a:prstDash val="solid"/>
                      <a:round/>
                      <a:headEnd type="none" w="med" len="med"/>
                      <a:tailEnd type="none" w="med" len="med"/>
                    </a:lnT>
                  </a:tcPr>
                </a:tc>
                <a:tc>
                  <a:txBody>
                    <a:bodyPr/>
                    <a:lstStyle/>
                    <a:p>
                      <a:pPr algn="ctr"/>
                      <a:r>
                        <a:rPr lang="en-US" sz="1400" dirty="0"/>
                        <a:t>0.7</a:t>
                      </a:r>
                      <a:endParaRPr lang="en-US" sz="1400" b="1" dirty="0">
                        <a:solidFill>
                          <a:schemeClr val="tx1"/>
                        </a:solidFill>
                      </a:endParaRPr>
                    </a:p>
                  </a:txBody>
                  <a:tcPr marL="68580" marR="68580" marT="64800" marB="64800">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274320">
                <a:tc>
                  <a:txBody>
                    <a:bodyPr/>
                    <a:lstStyle/>
                    <a:p>
                      <a:pPr marL="182880"/>
                      <a:r>
                        <a:rPr lang="en-US" sz="1400" dirty="0"/>
                        <a:t>Diarrhea</a:t>
                      </a:r>
                      <a:endParaRPr lang="en-US" sz="1400" b="1" dirty="0">
                        <a:solidFill>
                          <a:schemeClr val="tx1"/>
                        </a:solidFill>
                      </a:endParaRPr>
                    </a:p>
                  </a:txBody>
                  <a:tcPr marL="68580" marR="68580" marT="64800" marB="64800"/>
                </a:tc>
                <a:tc>
                  <a:txBody>
                    <a:bodyPr/>
                    <a:lstStyle/>
                    <a:p>
                      <a:pPr algn="ctr"/>
                      <a:r>
                        <a:rPr lang="en-US" sz="1400" dirty="0"/>
                        <a:t>36.3</a:t>
                      </a:r>
                      <a:endParaRPr lang="en-US" sz="1400" b="1" dirty="0">
                        <a:solidFill>
                          <a:schemeClr val="tx1"/>
                        </a:solidFill>
                      </a:endParaRPr>
                    </a:p>
                  </a:txBody>
                  <a:tcPr marL="68580" marR="68580" marT="64800" marB="64800"/>
                </a:tc>
                <a:tc>
                  <a:txBody>
                    <a:bodyPr/>
                    <a:lstStyle/>
                    <a:p>
                      <a:pPr algn="ctr"/>
                      <a:r>
                        <a:rPr lang="en-US" sz="1400" dirty="0"/>
                        <a:t>3.9</a:t>
                      </a:r>
                      <a:endParaRPr lang="en-US" sz="1400" b="1" dirty="0">
                        <a:solidFill>
                          <a:schemeClr val="tx1"/>
                        </a:solidFill>
                      </a:endParaRPr>
                    </a:p>
                  </a:txBody>
                  <a:tcPr marL="68580" marR="68580" marT="64800" marB="64800"/>
                </a:tc>
                <a:tc>
                  <a:txBody>
                    <a:bodyPr/>
                    <a:lstStyle/>
                    <a:p>
                      <a:pPr algn="ctr"/>
                      <a:r>
                        <a:rPr lang="en-US" sz="1400" dirty="0"/>
                        <a:t>40.6</a:t>
                      </a:r>
                      <a:endParaRPr lang="en-US" sz="1400" b="1" dirty="0">
                        <a:solidFill>
                          <a:schemeClr val="tx1"/>
                        </a:solidFill>
                      </a:endParaRPr>
                    </a:p>
                  </a:txBody>
                  <a:tcPr marL="68580" marR="68580" marT="64800" marB="64800"/>
                </a:tc>
                <a:tc>
                  <a:txBody>
                    <a:bodyPr/>
                    <a:lstStyle/>
                    <a:p>
                      <a:pPr algn="ctr"/>
                      <a:r>
                        <a:rPr lang="en-US" sz="1400" dirty="0"/>
                        <a:t>8.6</a:t>
                      </a:r>
                      <a:endParaRPr lang="en-US" sz="1400" b="1" dirty="0">
                        <a:solidFill>
                          <a:schemeClr val="tx1"/>
                        </a:solidFill>
                      </a:endParaRPr>
                    </a:p>
                  </a:txBody>
                  <a:tcPr marL="68580" marR="68580" marT="64800" marB="64800"/>
                </a:tc>
                <a:extLst>
                  <a:ext uri="{0D108BD9-81ED-4DB2-BD59-A6C34878D82A}">
                    <a16:rowId xmlns:a16="http://schemas.microsoft.com/office/drawing/2014/main" val="10003"/>
                  </a:ext>
                </a:extLst>
              </a:tr>
              <a:tr h="274320">
                <a:tc>
                  <a:txBody>
                    <a:bodyPr/>
                    <a:lstStyle/>
                    <a:p>
                      <a:pPr marL="182880"/>
                      <a:r>
                        <a:rPr lang="en-US" sz="1400" dirty="0" err="1"/>
                        <a:t>Dyspnoea</a:t>
                      </a:r>
                      <a:endParaRPr lang="en-US" sz="1400" b="1" dirty="0">
                        <a:solidFill>
                          <a:schemeClr val="tx1"/>
                        </a:solidFill>
                      </a:endParaRPr>
                    </a:p>
                  </a:txBody>
                  <a:tcPr marL="68580" marR="68580" marT="64800" marB="64800"/>
                </a:tc>
                <a:tc>
                  <a:txBody>
                    <a:bodyPr/>
                    <a:lstStyle/>
                    <a:p>
                      <a:pPr algn="ctr"/>
                      <a:r>
                        <a:rPr lang="en-US" sz="1400" dirty="0"/>
                        <a:t>32.2</a:t>
                      </a:r>
                      <a:endParaRPr lang="en-US" sz="1400" b="1" dirty="0">
                        <a:solidFill>
                          <a:schemeClr val="tx1"/>
                        </a:solidFill>
                      </a:endParaRPr>
                    </a:p>
                  </a:txBody>
                  <a:tcPr marL="68580" marR="68580" marT="64800" marB="64800"/>
                </a:tc>
                <a:tc>
                  <a:txBody>
                    <a:bodyPr/>
                    <a:lstStyle/>
                    <a:p>
                      <a:pPr algn="ctr"/>
                      <a:r>
                        <a:rPr lang="en-US" sz="1400" dirty="0"/>
                        <a:t>6.3</a:t>
                      </a:r>
                      <a:endParaRPr lang="en-US" sz="1400" b="1" dirty="0">
                        <a:solidFill>
                          <a:schemeClr val="tx1"/>
                        </a:solidFill>
                      </a:endParaRPr>
                    </a:p>
                  </a:txBody>
                  <a:tcPr marL="68580" marR="68580" marT="64800" marB="64800"/>
                </a:tc>
                <a:tc>
                  <a:txBody>
                    <a:bodyPr/>
                    <a:lstStyle/>
                    <a:p>
                      <a:pPr algn="ctr"/>
                      <a:r>
                        <a:rPr lang="en-US" sz="1400" dirty="0"/>
                        <a:t>13.6</a:t>
                      </a:r>
                      <a:endParaRPr lang="en-US" sz="1400" b="1" dirty="0">
                        <a:solidFill>
                          <a:schemeClr val="tx1"/>
                        </a:solidFill>
                      </a:endParaRPr>
                    </a:p>
                  </a:txBody>
                  <a:tcPr marL="68580" marR="68580" marT="64800" marB="64800"/>
                </a:tc>
                <a:tc>
                  <a:txBody>
                    <a:bodyPr/>
                    <a:lstStyle/>
                    <a:p>
                      <a:pPr algn="ctr"/>
                      <a:r>
                        <a:rPr lang="en-US" sz="1400" dirty="0"/>
                        <a:t>2.2</a:t>
                      </a:r>
                      <a:endParaRPr lang="en-US" sz="1400" b="1" dirty="0">
                        <a:solidFill>
                          <a:schemeClr val="tx1"/>
                        </a:solidFill>
                      </a:endParaRPr>
                    </a:p>
                  </a:txBody>
                  <a:tcPr marL="68580" marR="68580" marT="64800" marB="64800"/>
                </a:tc>
                <a:extLst>
                  <a:ext uri="{0D108BD9-81ED-4DB2-BD59-A6C34878D82A}">
                    <a16:rowId xmlns:a16="http://schemas.microsoft.com/office/drawing/2014/main" val="10004"/>
                  </a:ext>
                </a:extLst>
              </a:tr>
              <a:tr h="274320">
                <a:tc>
                  <a:txBody>
                    <a:bodyPr/>
                    <a:lstStyle/>
                    <a:p>
                      <a:pPr marL="182880"/>
                      <a:r>
                        <a:rPr lang="en-US" sz="1400" dirty="0"/>
                        <a:t>Fatigue</a:t>
                      </a:r>
                      <a:endParaRPr lang="en-US" sz="1400" b="1" dirty="0">
                        <a:solidFill>
                          <a:schemeClr val="tx1"/>
                        </a:solidFill>
                      </a:endParaRPr>
                    </a:p>
                  </a:txBody>
                  <a:tcPr marL="68580" marR="68580" marT="64800" marB="64800"/>
                </a:tc>
                <a:tc>
                  <a:txBody>
                    <a:bodyPr/>
                    <a:lstStyle/>
                    <a:p>
                      <a:pPr algn="ctr"/>
                      <a:r>
                        <a:rPr lang="en-US" sz="1400" dirty="0"/>
                        <a:t>32.2</a:t>
                      </a:r>
                      <a:endParaRPr lang="en-US" sz="1400" b="1" dirty="0">
                        <a:solidFill>
                          <a:schemeClr val="tx1"/>
                        </a:solidFill>
                      </a:endParaRPr>
                    </a:p>
                  </a:txBody>
                  <a:tcPr marL="68580" marR="68580" marT="64800" marB="64800"/>
                </a:tc>
                <a:tc>
                  <a:txBody>
                    <a:bodyPr/>
                    <a:lstStyle/>
                    <a:p>
                      <a:pPr algn="ctr"/>
                      <a:r>
                        <a:rPr lang="en-US" sz="1400" dirty="0"/>
                        <a:t>6.7</a:t>
                      </a:r>
                      <a:endParaRPr lang="en-US" sz="1400" b="1" dirty="0">
                        <a:solidFill>
                          <a:schemeClr val="tx1"/>
                        </a:solidFill>
                      </a:endParaRPr>
                    </a:p>
                  </a:txBody>
                  <a:tcPr marL="68580" marR="68580" marT="64800" marB="64800"/>
                </a:tc>
                <a:tc>
                  <a:txBody>
                    <a:bodyPr/>
                    <a:lstStyle/>
                    <a:p>
                      <a:pPr algn="ctr"/>
                      <a:r>
                        <a:rPr lang="en-US" sz="1400" dirty="0"/>
                        <a:t>30.7</a:t>
                      </a:r>
                      <a:endParaRPr lang="en-US" sz="1400" b="1" dirty="0">
                        <a:solidFill>
                          <a:schemeClr val="tx1"/>
                        </a:solidFill>
                      </a:endParaRPr>
                    </a:p>
                  </a:txBody>
                  <a:tcPr marL="68580" marR="68580" marT="64800" marB="64800"/>
                </a:tc>
                <a:tc>
                  <a:txBody>
                    <a:bodyPr/>
                    <a:lstStyle/>
                    <a:p>
                      <a:pPr algn="ctr"/>
                      <a:r>
                        <a:rPr lang="en-US" sz="1400" dirty="0"/>
                        <a:t>7.7</a:t>
                      </a:r>
                      <a:endParaRPr lang="en-US" sz="1400" b="1" dirty="0">
                        <a:solidFill>
                          <a:schemeClr val="tx1"/>
                        </a:solidFill>
                      </a:endParaRPr>
                    </a:p>
                  </a:txBody>
                  <a:tcPr marL="68580" marR="68580" marT="64800" marB="64800"/>
                </a:tc>
                <a:extLst>
                  <a:ext uri="{0D108BD9-81ED-4DB2-BD59-A6C34878D82A}">
                    <a16:rowId xmlns:a16="http://schemas.microsoft.com/office/drawing/2014/main" val="10005"/>
                  </a:ext>
                </a:extLst>
              </a:tr>
              <a:tr h="274320">
                <a:tc>
                  <a:txBody>
                    <a:bodyPr/>
                    <a:lstStyle/>
                    <a:p>
                      <a:pPr marL="182880"/>
                      <a:r>
                        <a:rPr lang="en-US" sz="1400" dirty="0"/>
                        <a:t>Hypertension</a:t>
                      </a:r>
                      <a:endParaRPr lang="en-US" sz="1400" b="1" dirty="0">
                        <a:solidFill>
                          <a:schemeClr val="tx1"/>
                        </a:solidFill>
                      </a:endParaRPr>
                    </a:p>
                  </a:txBody>
                  <a:tcPr marL="68580" marR="68580" marT="64800" marB="64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32.2</a:t>
                      </a:r>
                      <a:endParaRPr lang="en-US" sz="1400" b="1" dirty="0">
                        <a:solidFill>
                          <a:schemeClr val="tx1"/>
                        </a:solidFill>
                      </a:endParaRPr>
                    </a:p>
                  </a:txBody>
                  <a:tcPr marL="68580" marR="68580" marT="64800" marB="64800"/>
                </a:tc>
                <a:tc>
                  <a:txBody>
                    <a:bodyPr/>
                    <a:lstStyle/>
                    <a:p>
                      <a:pPr algn="ctr"/>
                      <a:r>
                        <a:rPr lang="en-US" sz="1400" dirty="0"/>
                        <a:t>14.5</a:t>
                      </a:r>
                      <a:endParaRPr lang="en-US" sz="1400" b="1" dirty="0">
                        <a:solidFill>
                          <a:schemeClr val="tx1"/>
                        </a:solidFill>
                      </a:endParaRPr>
                    </a:p>
                  </a:txBody>
                  <a:tcPr marL="68580" marR="68580" marT="64800" marB="64800"/>
                </a:tc>
                <a:tc>
                  <a:txBody>
                    <a:bodyPr/>
                    <a:lstStyle/>
                    <a:p>
                      <a:pPr algn="ctr"/>
                      <a:r>
                        <a:rPr lang="en-US" sz="1400" dirty="0"/>
                        <a:t>9.9</a:t>
                      </a:r>
                      <a:endParaRPr lang="en-US" sz="1400" b="1" dirty="0">
                        <a:solidFill>
                          <a:schemeClr val="tx1"/>
                        </a:solidFill>
                      </a:endParaRPr>
                    </a:p>
                  </a:txBody>
                  <a:tcPr marL="68580" marR="68580" marT="64800" marB="64800"/>
                </a:tc>
                <a:tc>
                  <a:txBody>
                    <a:bodyPr/>
                    <a:lstStyle/>
                    <a:p>
                      <a:pPr algn="ctr"/>
                      <a:r>
                        <a:rPr lang="en-US" sz="1400" dirty="0"/>
                        <a:t>3.3</a:t>
                      </a:r>
                      <a:endParaRPr lang="en-US" sz="1400" b="1" dirty="0">
                        <a:solidFill>
                          <a:schemeClr val="tx1"/>
                        </a:solidFill>
                      </a:endParaRPr>
                    </a:p>
                  </a:txBody>
                  <a:tcPr marL="68580" marR="68580" marT="64800" marB="64800"/>
                </a:tc>
                <a:extLst>
                  <a:ext uri="{0D108BD9-81ED-4DB2-BD59-A6C34878D82A}">
                    <a16:rowId xmlns:a16="http://schemas.microsoft.com/office/drawing/2014/main" val="10006"/>
                  </a:ext>
                </a:extLst>
              </a:tr>
            </a:tbl>
          </a:graphicData>
        </a:graphic>
      </p:graphicFrame>
      <p:sp>
        <p:nvSpPr>
          <p:cNvPr id="9" name="Rectangle 8"/>
          <p:cNvSpPr/>
          <p:nvPr/>
        </p:nvSpPr>
        <p:spPr>
          <a:xfrm>
            <a:off x="409551" y="6376304"/>
            <a:ext cx="7422885" cy="369332"/>
          </a:xfrm>
          <a:prstGeom prst="rect">
            <a:avLst/>
          </a:prstGeom>
        </p:spPr>
        <p:txBody>
          <a:bodyPr wrap="square" anchor="b">
            <a:spAutoFit/>
          </a:bodyPr>
          <a:lstStyle/>
          <a:p>
            <a:r>
              <a:rPr lang="en-US" sz="900" dirty="0"/>
              <a:t>AE, adverse event; </a:t>
            </a:r>
            <a:r>
              <a:rPr lang="en-CA" sz="900" dirty="0" err="1"/>
              <a:t>Kd</a:t>
            </a:r>
            <a:r>
              <a:rPr lang="en-CA" sz="900" dirty="0"/>
              <a:t>, carfilzomib and dexamethasone; </a:t>
            </a:r>
            <a:r>
              <a:rPr lang="en-CA" sz="900" dirty="0" err="1"/>
              <a:t>Vd</a:t>
            </a:r>
            <a:r>
              <a:rPr lang="en-CA" sz="900" dirty="0"/>
              <a:t>, </a:t>
            </a:r>
            <a:r>
              <a:rPr lang="en-CA" sz="900" dirty="0" err="1"/>
              <a:t>bortezomib</a:t>
            </a:r>
            <a:r>
              <a:rPr lang="en-CA" sz="900" dirty="0"/>
              <a:t> and dexamethasone.</a:t>
            </a:r>
            <a:endParaRPr lang="it-IT" sz="900" dirty="0">
              <a:latin typeface="Arial" panose="020B0604020202020204" pitchFamily="34" charset="0"/>
              <a:cs typeface="Arial" panose="020B0604020202020204" pitchFamily="34" charset="0"/>
            </a:endParaRPr>
          </a:p>
          <a:p>
            <a:pPr>
              <a:spcBef>
                <a:spcPts val="0"/>
              </a:spcBef>
            </a:pP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2017; 18:1327-1337; 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2017; 18:1327-1337, </a:t>
            </a:r>
            <a:r>
              <a:rPr lang="it-IT" sz="900" i="1" dirty="0">
                <a:latin typeface="Arial" panose="020B0604020202020204" pitchFamily="34" charset="0"/>
                <a:cs typeface="Arial" panose="020B0604020202020204" pitchFamily="34" charset="0"/>
              </a:rPr>
              <a:t>Supplementary Appendix</a:t>
            </a:r>
            <a:r>
              <a:rPr lang="it-IT" sz="900" dirty="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sp>
        <p:nvSpPr>
          <p:cNvPr id="10" name="TextBox 9">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2" name="Content Placeholder 7"/>
          <p:cNvSpPr txBox="1">
            <a:spLocks/>
          </p:cNvSpPr>
          <p:nvPr/>
        </p:nvSpPr>
        <p:spPr bwMode="gray">
          <a:xfrm>
            <a:off x="512763" y="1195965"/>
            <a:ext cx="8116885"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37.5 months in the Kd group, and 36.9 months in the Vd group</a:t>
            </a:r>
          </a:p>
        </p:txBody>
      </p:sp>
    </p:spTree>
    <p:extLst>
      <p:ext uri="{BB962C8B-B14F-4D97-AF65-F5344CB8AC3E}">
        <p14:creationId xmlns:p14="http://schemas.microsoft.com/office/powerpoint/2010/main" val="7026893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0"/>
            <a:ext cx="8537080" cy="1109663"/>
          </a:xfrm>
        </p:spPr>
        <p:txBody>
          <a:bodyPr/>
          <a:lstStyle/>
          <a:p>
            <a:pPr lvl="0"/>
            <a:r>
              <a:rPr lang="en-GB" sz="2400" dirty="0"/>
              <a:t>Exposure-Adjusted Grade ≥ 3 Adverse Events </a:t>
            </a:r>
            <a:br>
              <a:rPr lang="en-GB" sz="2400" dirty="0"/>
            </a:br>
            <a:r>
              <a:rPr lang="en-GB" sz="2400" dirty="0"/>
              <a:t>with Higher Incidence in the Carfilzomib Group vs the </a:t>
            </a:r>
            <a:r>
              <a:rPr lang="en-GB" sz="2400" dirty="0" err="1"/>
              <a:t>Bortezomib</a:t>
            </a:r>
            <a:r>
              <a:rPr lang="en-GB" sz="2400" dirty="0"/>
              <a:t> Group (Safety Population)</a:t>
            </a:r>
            <a:endParaRPr lang="en-US" sz="2400" dirty="0"/>
          </a:p>
        </p:txBody>
      </p:sp>
      <p:sp>
        <p:nvSpPr>
          <p:cNvPr id="9" name="Rectangle 8"/>
          <p:cNvSpPr/>
          <p:nvPr/>
        </p:nvSpPr>
        <p:spPr>
          <a:xfrm>
            <a:off x="409552" y="6376304"/>
            <a:ext cx="7404412" cy="369332"/>
          </a:xfrm>
          <a:prstGeom prst="rect">
            <a:avLst/>
          </a:prstGeom>
        </p:spPr>
        <p:txBody>
          <a:bodyPr wrap="square" anchor="b">
            <a:spAutoFit/>
          </a:bodyPr>
          <a:lstStyle/>
          <a:p>
            <a:r>
              <a:rPr lang="en-US" sz="900" dirty="0"/>
              <a:t>AE, adverse event; CI, confidence interval; </a:t>
            </a:r>
            <a:r>
              <a:rPr lang="en-CA" sz="900" dirty="0" err="1"/>
              <a:t>Kd</a:t>
            </a:r>
            <a:r>
              <a:rPr lang="en-CA" sz="900" dirty="0"/>
              <a:t>, carfilzomib and dexamethasone; </a:t>
            </a:r>
            <a:r>
              <a:rPr lang="en-CA" sz="900" dirty="0" err="1"/>
              <a:t>Vd</a:t>
            </a:r>
            <a:r>
              <a:rPr lang="en-CA" sz="900" dirty="0"/>
              <a:t>, </a:t>
            </a:r>
            <a:r>
              <a:rPr lang="en-CA" sz="900" dirty="0" err="1"/>
              <a:t>bortezomib</a:t>
            </a:r>
            <a:r>
              <a:rPr lang="en-CA" sz="900" dirty="0"/>
              <a:t> and dexamethasone.</a:t>
            </a:r>
            <a:endParaRPr lang="it-IT" sz="900" dirty="0">
              <a:latin typeface="Arial" panose="020B0604020202020204" pitchFamily="34" charset="0"/>
              <a:cs typeface="Arial" panose="020B0604020202020204" pitchFamily="34" charset="0"/>
            </a:endParaRPr>
          </a:p>
          <a:p>
            <a:pPr>
              <a:spcBef>
                <a:spcPts val="0"/>
              </a:spcBef>
            </a:pP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2017; 18:1327-1337, </a:t>
            </a:r>
            <a:r>
              <a:rPr lang="it-IT" sz="900" i="1" dirty="0">
                <a:latin typeface="Arial" panose="020B0604020202020204" pitchFamily="34" charset="0"/>
                <a:cs typeface="Arial" panose="020B0604020202020204" pitchFamily="34" charset="0"/>
              </a:rPr>
              <a:t>Supplementary Appendix</a:t>
            </a:r>
            <a:r>
              <a:rPr lang="it-IT" sz="900" dirty="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sp>
        <p:nvSpPr>
          <p:cNvPr id="16" name="Content Placeholder 2"/>
          <p:cNvSpPr txBox="1">
            <a:spLocks/>
          </p:cNvSpPr>
          <p:nvPr/>
        </p:nvSpPr>
        <p:spPr>
          <a:xfrm>
            <a:off x="512775" y="5085694"/>
            <a:ext cx="7865317" cy="1075690"/>
          </a:xfrm>
          <a:prstGeom prst="rect">
            <a:avLst/>
          </a:prstGeom>
        </p:spPr>
        <p:txBody>
          <a:bodyPr/>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300" kern="0"/>
              <a:t>r = exposure-adjusted incidence (adverse event incidence rate per 100 person-years of exposure). Adverse events included in this table had a frequency of ≥ 2 per 100 person-years in either arm and had a value for r that was at least two times higher in the carfilzomib arm than the bortezomib arm.</a:t>
            </a:r>
            <a:endParaRPr lang="en-US" sz="1300" kern="0" dirty="0"/>
          </a:p>
        </p:txBody>
      </p:sp>
      <p:graphicFrame>
        <p:nvGraphicFramePr>
          <p:cNvPr id="17" name="Table 16"/>
          <p:cNvGraphicFramePr>
            <a:graphicFrameLocks noGrp="1"/>
          </p:cNvGraphicFramePr>
          <p:nvPr>
            <p:extLst/>
          </p:nvPr>
        </p:nvGraphicFramePr>
        <p:xfrm>
          <a:off x="551748" y="2001254"/>
          <a:ext cx="8016875" cy="2917253"/>
        </p:xfrm>
        <a:graphic>
          <a:graphicData uri="http://schemas.openxmlformats.org/drawingml/2006/table">
            <a:tbl>
              <a:tblPr firstRow="1" bandRow="1">
                <a:tableStyleId>{5940675A-B579-460E-94D1-54222C63F5DA}</a:tableStyleId>
              </a:tblPr>
              <a:tblGrid>
                <a:gridCol w="3486149">
                  <a:extLst>
                    <a:ext uri="{9D8B030D-6E8A-4147-A177-3AD203B41FA5}">
                      <a16:colId xmlns:a16="http://schemas.microsoft.com/office/drawing/2014/main" val="20000"/>
                    </a:ext>
                  </a:extLst>
                </a:gridCol>
                <a:gridCol w="2265363">
                  <a:extLst>
                    <a:ext uri="{9D8B030D-6E8A-4147-A177-3AD203B41FA5}">
                      <a16:colId xmlns:a16="http://schemas.microsoft.com/office/drawing/2014/main" val="20001"/>
                    </a:ext>
                  </a:extLst>
                </a:gridCol>
                <a:gridCol w="2265363">
                  <a:extLst>
                    <a:ext uri="{9D8B030D-6E8A-4147-A177-3AD203B41FA5}">
                      <a16:colId xmlns:a16="http://schemas.microsoft.com/office/drawing/2014/main" val="20002"/>
                    </a:ext>
                  </a:extLst>
                </a:gridCol>
              </a:tblGrid>
              <a:tr h="382182">
                <a:tc>
                  <a:txBody>
                    <a:bodyPr/>
                    <a:lstStyle/>
                    <a:p>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dirty="0">
                          <a:solidFill>
                            <a:schemeClr val="bg1"/>
                          </a:solidFill>
                        </a:rPr>
                        <a:t>Kd (n = 463)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dirty="0">
                          <a:solidFill>
                            <a:schemeClr val="bg1"/>
                          </a:solidFill>
                        </a:rPr>
                        <a:t>Vd (n = 456)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36215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AE,</a:t>
                      </a:r>
                      <a:r>
                        <a:rPr lang="en-US" sz="1400" b="1" kern="1200" baseline="0" dirty="0">
                          <a:solidFill>
                            <a:schemeClr val="tx1"/>
                          </a:solidFill>
                          <a:latin typeface="+mn-lt"/>
                          <a:ea typeface="+mn-ea"/>
                          <a:cs typeface="+mn-cs"/>
                        </a:rPr>
                        <a:t> r (95% CI)</a:t>
                      </a:r>
                      <a:endParaRPr lang="en-US" sz="14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hMerge="1">
                  <a:txBody>
                    <a:bodyPr/>
                    <a:lstStyle/>
                    <a:p>
                      <a:pPr algn="ctr"/>
                      <a:endParaRPr lang="en-US" sz="1100" b="1" dirty="0"/>
                    </a:p>
                  </a:txBody>
                  <a:tcPr marT="34290" marB="3429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pPr algn="ctr"/>
                      <a:endParaRPr lang="en-US" sz="1100" b="1" dirty="0"/>
                    </a:p>
                  </a:txBody>
                  <a:tcPr marT="34290" marB="34290"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62153">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Hypertension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4"/>
                    </a:solidFill>
                  </a:tcPr>
                </a:tc>
                <a:tc>
                  <a:txBody>
                    <a:bodyPr/>
                    <a:lstStyle/>
                    <a:p>
                      <a:pPr algn="ctr"/>
                      <a:r>
                        <a:rPr lang="en-US" sz="1400" dirty="0">
                          <a:solidFill>
                            <a:schemeClr val="tx1"/>
                          </a:solidFill>
                        </a:rPr>
                        <a:t>13.8 (10.9-17.6)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4"/>
                    </a:solidFill>
                  </a:tcPr>
                </a:tc>
                <a:tc>
                  <a:txBody>
                    <a:bodyPr/>
                    <a:lstStyle/>
                    <a:p>
                      <a:pPr algn="ctr"/>
                      <a:r>
                        <a:rPr lang="en-US" sz="1400" dirty="0">
                          <a:solidFill>
                            <a:schemeClr val="tx1"/>
                          </a:solidFill>
                        </a:rPr>
                        <a:t>4.4 (2.7-7.3)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4"/>
                    </a:solidFill>
                  </a:tcPr>
                </a:tc>
                <a:extLst>
                  <a:ext uri="{0D108BD9-81ED-4DB2-BD59-A6C34878D82A}">
                    <a16:rowId xmlns:a16="http://schemas.microsoft.com/office/drawing/2014/main" val="10002"/>
                  </a:ext>
                </a:extLst>
              </a:tr>
              <a:tr h="362153">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Decreased lymphocyte count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7E9"/>
                    </a:solidFill>
                  </a:tcPr>
                </a:tc>
                <a:tc>
                  <a:txBody>
                    <a:bodyPr/>
                    <a:lstStyle/>
                    <a:p>
                      <a:pPr algn="ctr"/>
                      <a:r>
                        <a:rPr lang="en-US" sz="1400" dirty="0">
                          <a:solidFill>
                            <a:schemeClr val="tx1"/>
                          </a:solidFill>
                        </a:rPr>
                        <a:t>5.6 (3.9-8.1)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7E9"/>
                    </a:solidFill>
                  </a:tcPr>
                </a:tc>
                <a:tc>
                  <a:txBody>
                    <a:bodyPr/>
                    <a:lstStyle/>
                    <a:p>
                      <a:pPr algn="ctr"/>
                      <a:r>
                        <a:rPr lang="en-US" sz="1400" dirty="0">
                          <a:solidFill>
                            <a:schemeClr val="tx1"/>
                          </a:solidFill>
                        </a:rPr>
                        <a:t>2.6 (1.4-5.0)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7E9"/>
                    </a:solidFill>
                  </a:tcPr>
                </a:tc>
                <a:extLst>
                  <a:ext uri="{0D108BD9-81ED-4DB2-BD59-A6C34878D82A}">
                    <a16:rowId xmlns:a16="http://schemas.microsoft.com/office/drawing/2014/main" val="10003"/>
                  </a:ext>
                </a:extLst>
              </a:tr>
              <a:tr h="362153">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Pyrexia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4"/>
                    </a:solidFill>
                  </a:tcPr>
                </a:tc>
                <a:tc>
                  <a:txBody>
                    <a:bodyPr/>
                    <a:lstStyle/>
                    <a:p>
                      <a:pPr algn="ctr"/>
                      <a:r>
                        <a:rPr lang="en-US" sz="1400" dirty="0">
                          <a:solidFill>
                            <a:schemeClr val="tx1"/>
                          </a:solidFill>
                        </a:rPr>
                        <a:t>2.6 (1.5-4.4)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4"/>
                    </a:solidFill>
                  </a:tcPr>
                </a:tc>
                <a:tc>
                  <a:txBody>
                    <a:bodyPr/>
                    <a:lstStyle/>
                    <a:p>
                      <a:pPr algn="ctr"/>
                      <a:r>
                        <a:rPr lang="en-US" sz="1400" dirty="0">
                          <a:solidFill>
                            <a:schemeClr val="tx1"/>
                          </a:solidFill>
                        </a:rPr>
                        <a:t>0.9 (0.3-2.7)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4"/>
                    </a:solidFill>
                  </a:tcPr>
                </a:tc>
                <a:extLst>
                  <a:ext uri="{0D108BD9-81ED-4DB2-BD59-A6C34878D82A}">
                    <a16:rowId xmlns:a16="http://schemas.microsoft.com/office/drawing/2014/main" val="10004"/>
                  </a:ext>
                </a:extLst>
              </a:tr>
              <a:tr h="362153">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Bronchitis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7E9"/>
                    </a:solidFill>
                  </a:tcPr>
                </a:tc>
                <a:tc>
                  <a:txBody>
                    <a:bodyPr/>
                    <a:lstStyle/>
                    <a:p>
                      <a:pPr algn="ctr"/>
                      <a:r>
                        <a:rPr lang="en-US" sz="1400" dirty="0">
                          <a:solidFill>
                            <a:schemeClr val="tx1"/>
                          </a:solidFill>
                        </a:rPr>
                        <a:t>2.4 (1.4-4.2)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7E9"/>
                    </a:solidFill>
                  </a:tcPr>
                </a:tc>
                <a:tc>
                  <a:txBody>
                    <a:bodyPr/>
                    <a:lstStyle/>
                    <a:p>
                      <a:pPr algn="ctr"/>
                      <a:r>
                        <a:rPr lang="en-US" sz="1400" dirty="0">
                          <a:solidFill>
                            <a:schemeClr val="tx1"/>
                          </a:solidFill>
                        </a:rPr>
                        <a:t>1.1 (0.4-3.1)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7E9"/>
                    </a:solidFill>
                  </a:tcPr>
                </a:tc>
                <a:extLst>
                  <a:ext uri="{0D108BD9-81ED-4DB2-BD59-A6C34878D82A}">
                    <a16:rowId xmlns:a16="http://schemas.microsoft.com/office/drawing/2014/main" val="10005"/>
                  </a:ext>
                </a:extLst>
              </a:tr>
              <a:tr h="362153">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Cardiac failure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4"/>
                    </a:solidFill>
                  </a:tcPr>
                </a:tc>
                <a:tc>
                  <a:txBody>
                    <a:bodyPr/>
                    <a:lstStyle/>
                    <a:p>
                      <a:pPr algn="ctr"/>
                      <a:r>
                        <a:rPr lang="en-US" sz="1400" dirty="0">
                          <a:solidFill>
                            <a:schemeClr val="tx1"/>
                          </a:solidFill>
                        </a:rPr>
                        <a:t>2.4 (1.4-4.1)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4"/>
                    </a:solidFill>
                  </a:tcPr>
                </a:tc>
                <a:tc>
                  <a:txBody>
                    <a:bodyPr/>
                    <a:lstStyle/>
                    <a:p>
                      <a:pPr algn="ctr"/>
                      <a:r>
                        <a:rPr lang="en-US" sz="1400" dirty="0">
                          <a:solidFill>
                            <a:schemeClr val="tx1"/>
                          </a:solidFill>
                        </a:rPr>
                        <a:t>0.9 (0.3-2.7)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CF4"/>
                    </a:solidFill>
                  </a:tcPr>
                </a:tc>
                <a:extLst>
                  <a:ext uri="{0D108BD9-81ED-4DB2-BD59-A6C34878D82A}">
                    <a16:rowId xmlns:a16="http://schemas.microsoft.com/office/drawing/2014/main" val="10006"/>
                  </a:ext>
                </a:extLst>
              </a:tr>
              <a:tr h="362153">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Urinary tract infection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7E9"/>
                    </a:solidFill>
                  </a:tcPr>
                </a:tc>
                <a:tc>
                  <a:txBody>
                    <a:bodyPr/>
                    <a:lstStyle/>
                    <a:p>
                      <a:pPr algn="ctr"/>
                      <a:r>
                        <a:rPr lang="en-US" sz="1400" dirty="0">
                          <a:solidFill>
                            <a:schemeClr val="tx1"/>
                          </a:solidFill>
                        </a:rPr>
                        <a:t>2.0 (1.1-3.7)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7E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solidFill>
                        </a:rPr>
                        <a:t>0.9 (0.3-2.7)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7E9"/>
                    </a:solidFill>
                  </a:tcPr>
                </a:tc>
                <a:extLst>
                  <a:ext uri="{0D108BD9-81ED-4DB2-BD59-A6C34878D82A}">
                    <a16:rowId xmlns:a16="http://schemas.microsoft.com/office/drawing/2014/main" val="10007"/>
                  </a:ext>
                </a:extLst>
              </a:tr>
            </a:tbl>
          </a:graphicData>
        </a:graphic>
      </p:graphicFrame>
      <p:sp>
        <p:nvSpPr>
          <p:cNvPr id="10" name="TextBox 9">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8" name="Content Placeholder 7"/>
          <p:cNvSpPr txBox="1">
            <a:spLocks/>
          </p:cNvSpPr>
          <p:nvPr/>
        </p:nvSpPr>
        <p:spPr bwMode="gray">
          <a:xfrm>
            <a:off x="512763" y="1195965"/>
            <a:ext cx="8116885"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37.5 months in the Kd group, and 36.9 months in the Vd group</a:t>
            </a:r>
          </a:p>
        </p:txBody>
      </p:sp>
    </p:spTree>
    <p:extLst>
      <p:ext uri="{BB962C8B-B14F-4D97-AF65-F5344CB8AC3E}">
        <p14:creationId xmlns:p14="http://schemas.microsoft.com/office/powerpoint/2010/main" val="17284891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Patient Demographics and Baseline Disease Characteristics by Cytogenetic Risk Status (1)</a:t>
            </a:r>
          </a:p>
        </p:txBody>
      </p:sp>
      <p:graphicFrame>
        <p:nvGraphicFramePr>
          <p:cNvPr id="5" name="Table 4"/>
          <p:cNvGraphicFramePr>
            <a:graphicFrameLocks noGrp="1"/>
          </p:cNvGraphicFramePr>
          <p:nvPr>
            <p:extLst/>
          </p:nvPr>
        </p:nvGraphicFramePr>
        <p:xfrm>
          <a:off x="512765" y="1485900"/>
          <a:ext cx="8116882" cy="4490118"/>
        </p:xfrm>
        <a:graphic>
          <a:graphicData uri="http://schemas.openxmlformats.org/drawingml/2006/table">
            <a:tbl>
              <a:tblPr firstRow="1" bandRow="1"/>
              <a:tblGrid>
                <a:gridCol w="2291110">
                  <a:extLst>
                    <a:ext uri="{9D8B030D-6E8A-4147-A177-3AD203B41FA5}">
                      <a16:colId xmlns:a16="http://schemas.microsoft.com/office/drawing/2014/main" val="20000"/>
                    </a:ext>
                  </a:extLst>
                </a:gridCol>
                <a:gridCol w="970962">
                  <a:extLst>
                    <a:ext uri="{9D8B030D-6E8A-4147-A177-3AD203B41FA5}">
                      <a16:colId xmlns:a16="http://schemas.microsoft.com/office/drawing/2014/main" val="20001"/>
                    </a:ext>
                  </a:extLst>
                </a:gridCol>
                <a:gridCol w="970962">
                  <a:extLst>
                    <a:ext uri="{9D8B030D-6E8A-4147-A177-3AD203B41FA5}">
                      <a16:colId xmlns:a16="http://schemas.microsoft.com/office/drawing/2014/main" val="20002"/>
                    </a:ext>
                  </a:extLst>
                </a:gridCol>
                <a:gridCol w="970962">
                  <a:extLst>
                    <a:ext uri="{9D8B030D-6E8A-4147-A177-3AD203B41FA5}">
                      <a16:colId xmlns:a16="http://schemas.microsoft.com/office/drawing/2014/main" val="20003"/>
                    </a:ext>
                  </a:extLst>
                </a:gridCol>
                <a:gridCol w="970962">
                  <a:extLst>
                    <a:ext uri="{9D8B030D-6E8A-4147-A177-3AD203B41FA5}">
                      <a16:colId xmlns:a16="http://schemas.microsoft.com/office/drawing/2014/main" val="20004"/>
                    </a:ext>
                  </a:extLst>
                </a:gridCol>
                <a:gridCol w="970962">
                  <a:extLst>
                    <a:ext uri="{9D8B030D-6E8A-4147-A177-3AD203B41FA5}">
                      <a16:colId xmlns:a16="http://schemas.microsoft.com/office/drawing/2014/main" val="20005"/>
                    </a:ext>
                  </a:extLst>
                </a:gridCol>
                <a:gridCol w="970962">
                  <a:extLst>
                    <a:ext uri="{9D8B030D-6E8A-4147-A177-3AD203B41FA5}">
                      <a16:colId xmlns:a16="http://schemas.microsoft.com/office/drawing/2014/main" val="20006"/>
                    </a:ext>
                  </a:extLst>
                </a:gridCol>
              </a:tblGrid>
              <a:tr h="307725">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sz="1500"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1" dirty="0">
                          <a:solidFill>
                            <a:schemeClr val="bg1"/>
                          </a:solidFill>
                        </a:rPr>
                        <a:t>High Risk</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tc gridSpan="2">
                  <a:txBody>
                    <a:bodyPr/>
                    <a:lstStyle/>
                    <a:p>
                      <a:pPr algn="ctr"/>
                      <a:r>
                        <a:rPr lang="en-US" sz="1400" b="1" dirty="0">
                          <a:solidFill>
                            <a:schemeClr val="bg1"/>
                          </a:solidFill>
                        </a:rPr>
                        <a:t>Standard Risk</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tc gridSpan="2">
                  <a:txBody>
                    <a:bodyPr/>
                    <a:lstStyle/>
                    <a:p>
                      <a:pPr algn="ctr"/>
                      <a:r>
                        <a:rPr lang="en-US" sz="1400" b="1" dirty="0">
                          <a:solidFill>
                            <a:schemeClr val="bg1"/>
                          </a:solidFill>
                        </a:rPr>
                        <a:t>Unknown/Missing</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extLst>
                  <a:ext uri="{0D108BD9-81ED-4DB2-BD59-A6C34878D82A}">
                    <a16:rowId xmlns:a16="http://schemas.microsoft.com/office/drawing/2014/main" val="10000"/>
                  </a:ext>
                </a:extLst>
              </a:tr>
              <a:tr h="540598">
                <a:tc vMerge="1">
                  <a:txBody>
                    <a:bodyPr/>
                    <a:lstStyle/>
                    <a:p>
                      <a:endParaRPr lang="en-US" sz="1200" dirty="0">
                        <a:solidFill>
                          <a:schemeClr val="bg1"/>
                        </a:solidFill>
                      </a:endParaRPr>
                    </a:p>
                  </a:txBody>
                  <a:tcPr anchor="ctr">
                    <a:lnL w="28575" cap="flat" cmpd="sng" algn="ctr">
                      <a:solidFill>
                        <a:srgbClr val="007CC2">
                          <a:lumMod val="50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007CC2">
                        <a:lumMod val="75000"/>
                      </a:srgbClr>
                    </a:solidFill>
                  </a:tcPr>
                </a:tc>
                <a:tc>
                  <a:txBody>
                    <a:bodyPr/>
                    <a:lstStyle/>
                    <a:p>
                      <a:pPr algn="ctr"/>
                      <a:r>
                        <a:rPr lang="en-US" sz="1400" b="1" dirty="0">
                          <a:solidFill>
                            <a:schemeClr val="bg1"/>
                          </a:solidFill>
                        </a:rPr>
                        <a:t>Kd</a:t>
                      </a:r>
                    </a:p>
                    <a:p>
                      <a:pPr algn="ctr"/>
                      <a:r>
                        <a:rPr lang="en-US" sz="1400" b="1" dirty="0">
                          <a:solidFill>
                            <a:schemeClr val="bg1"/>
                          </a:solidFill>
                        </a:rPr>
                        <a:t>(n = 97)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113)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Kd</a:t>
                      </a:r>
                    </a:p>
                    <a:p>
                      <a:pPr algn="ctr"/>
                      <a:r>
                        <a:rPr lang="en-US" sz="1400" b="1" dirty="0">
                          <a:solidFill>
                            <a:schemeClr val="bg1"/>
                          </a:solidFill>
                        </a:rPr>
                        <a:t>(n = 284)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291)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Kd</a:t>
                      </a:r>
                    </a:p>
                    <a:p>
                      <a:pPr algn="ctr"/>
                      <a:r>
                        <a:rPr lang="en-US" sz="1400" b="1" dirty="0">
                          <a:solidFill>
                            <a:schemeClr val="bg1"/>
                          </a:solidFill>
                        </a:rPr>
                        <a:t>(n = 83)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61)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extLst>
                  <a:ext uri="{0D108BD9-81ED-4DB2-BD59-A6C34878D82A}">
                    <a16:rowId xmlns:a16="http://schemas.microsoft.com/office/drawing/2014/main" val="10001"/>
                  </a:ext>
                </a:extLst>
              </a:tr>
              <a:tr h="49424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1" dirty="0"/>
                        <a:t>Age, median years (range)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b="1" dirty="0"/>
                        <a:t>65</a:t>
                      </a:r>
                    </a:p>
                    <a:p>
                      <a:pPr algn="ctr"/>
                      <a:r>
                        <a:rPr lang="en-US" sz="1200" b="1" dirty="0"/>
                        <a:t>(35–89)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1" dirty="0"/>
                        <a:t>65</a:t>
                      </a:r>
                    </a:p>
                    <a:p>
                      <a:pPr algn="ctr"/>
                      <a:r>
                        <a:rPr lang="en-US" sz="1200" b="1" dirty="0"/>
                        <a:t>(41–81)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b="1" dirty="0"/>
                        <a:t>65</a:t>
                      </a:r>
                    </a:p>
                    <a:p>
                      <a:pPr algn="ctr"/>
                      <a:r>
                        <a:rPr lang="en-US" sz="1200" b="1" dirty="0"/>
                        <a:t>(36–86)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a:r>
                        <a:rPr lang="en-US" sz="1200" b="1" dirty="0"/>
                        <a:t>65</a:t>
                      </a:r>
                    </a:p>
                    <a:p>
                      <a:pPr algn="ctr"/>
                      <a:r>
                        <a:rPr lang="en-US" sz="1200" b="1" dirty="0"/>
                        <a:t>(39</a:t>
                      </a:r>
                      <a:r>
                        <a:rPr lang="en-US" sz="1200" b="1" baseline="0" dirty="0"/>
                        <a:t>–86)</a:t>
                      </a:r>
                      <a:endParaRPr lang="en-US" sz="1200" b="1" dirty="0"/>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a:r>
                        <a:rPr lang="en-US" sz="1200" b="1" dirty="0"/>
                        <a:t>66</a:t>
                      </a:r>
                    </a:p>
                    <a:p>
                      <a:pPr algn="ctr"/>
                      <a:r>
                        <a:rPr lang="en-US" sz="1200" b="1" dirty="0"/>
                        <a:t>(36–89)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a:r>
                        <a:rPr lang="en-US" sz="1200" b="1" dirty="0"/>
                        <a:t>66</a:t>
                      </a:r>
                    </a:p>
                    <a:p>
                      <a:pPr algn="ctr"/>
                      <a:r>
                        <a:rPr lang="en-US" sz="1200" b="1" dirty="0"/>
                        <a:t>(30–88)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2"/>
                  </a:ext>
                </a:extLst>
              </a:tr>
              <a:tr h="286141">
                <a:tc gridSpan="7">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1" dirty="0"/>
                        <a:t>ECOG PS,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5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pPr algn="ctr"/>
                      <a:endParaRPr lang="en-US" sz="15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sz="1100" b="1" dirty="0"/>
                    </a:p>
                  </a:txBody>
                  <a:tcPr anchor="ctr">
                    <a:lnL w="28575" cap="flat" cmpd="sng" algn="ctr">
                      <a:solidFill>
                        <a:srgbClr val="007CC2">
                          <a:lumMod val="50000"/>
                        </a:srgbClr>
                      </a:solidFill>
                      <a:prstDash val="solid"/>
                      <a:round/>
                      <a:headEnd type="none" w="med" len="med"/>
                      <a:tailEnd type="none" w="med" len="med"/>
                    </a:lnL>
                    <a:lnR w="28575"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en-US"/>
                    </a:p>
                  </a:txBody>
                  <a:tcPr/>
                </a:tc>
                <a:extLst>
                  <a:ext uri="{0D108BD9-81ED-4DB2-BD59-A6C34878D82A}">
                    <a16:rowId xmlns:a16="http://schemas.microsoft.com/office/drawing/2014/main" val="10003"/>
                  </a:ext>
                </a:extLst>
              </a:tr>
              <a:tr h="2861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r>
                        <a:rPr lang="en-US" sz="1200" b="0" dirty="0"/>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t>47 (48.5)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53</a:t>
                      </a:r>
                      <a:r>
                        <a:rPr lang="en-US" sz="1200" baseline="0" dirty="0"/>
                        <a:t> (</a:t>
                      </a:r>
                      <a:r>
                        <a:rPr lang="en-US" sz="1200" dirty="0"/>
                        <a:t>46.9)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t>135 (47.5)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152 (52.2)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39 (47.0)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27 (44.3)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4"/>
                  </a:ext>
                </a:extLst>
              </a:tr>
              <a:tr h="2861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lgn="l" defTabSz="914400" rtl="0" eaLnBrk="1" latinLnBrk="0" hangingPunct="1"/>
                      <a:r>
                        <a:rPr lang="en-US" sz="1200" b="0" kern="1200" dirty="0">
                          <a:solidFill>
                            <a:schemeClr val="tx1"/>
                          </a:solidFill>
                          <a:latin typeface="+mn-lt"/>
                          <a:ea typeface="+mn-ea"/>
                          <a:cs typeface="+mn-cs"/>
                        </a:rPr>
                        <a:t>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t>43 (44.3)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50 (44.2)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t>131 (46.1)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125 (43.0)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37 (44.6)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28 (45.9)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5"/>
                  </a:ext>
                </a:extLst>
              </a:tr>
              <a:tr h="2861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lgn="l" defTabSz="914400" rtl="0" eaLnBrk="1" latinLnBrk="0" hangingPunct="1"/>
                      <a:r>
                        <a:rPr lang="en-US" sz="1200" b="0" kern="1200" dirty="0">
                          <a:solidFill>
                            <a:schemeClr val="tx1"/>
                          </a:solidFill>
                          <a:latin typeface="+mn-lt"/>
                          <a:ea typeface="+mn-ea"/>
                          <a:cs typeface="+mn-cs"/>
                        </a:rPr>
                        <a:t>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t>7 (7.2)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10 (8.8)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t>18 (6.3)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14 (4.8)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7 (8.4)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6 (9.8)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6"/>
                  </a:ext>
                </a:extLst>
              </a:tr>
              <a:tr h="286141">
                <a:tc gridSpan="7">
                  <a:txBody>
                    <a:bodyPr/>
                    <a:lstStyle/>
                    <a:p>
                      <a:r>
                        <a:rPr lang="en-US" sz="1200" b="1" dirty="0"/>
                        <a:t>FISH,</a:t>
                      </a:r>
                      <a:r>
                        <a:rPr lang="en-US" sz="1200" b="1" baseline="0" dirty="0"/>
                        <a:t> n (%)</a:t>
                      </a:r>
                      <a:endParaRPr lang="en-US" sz="1200" b="1" dirty="0"/>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100" b="1" dirty="0"/>
                    </a:p>
                  </a:txBody>
                  <a:tcPr anchor="ctr">
                    <a:lnL w="28575" cap="flat" cmpd="sng" algn="ctr">
                      <a:solidFill>
                        <a:srgbClr val="007CC2">
                          <a:lumMod val="50000"/>
                        </a:srgbClr>
                      </a:solidFill>
                      <a:prstDash val="solid"/>
                      <a:round/>
                      <a:headEnd type="none" w="med" len="med"/>
                      <a:tailEnd type="none" w="med" len="med"/>
                    </a:lnL>
                    <a:lnR w="28575"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en-US"/>
                    </a:p>
                  </a:txBody>
                  <a:tcPr/>
                </a:tc>
                <a:extLst>
                  <a:ext uri="{0D108BD9-81ED-4DB2-BD59-A6C34878D82A}">
                    <a16:rowId xmlns:a16="http://schemas.microsoft.com/office/drawing/2014/main" val="10007"/>
                  </a:ext>
                </a:extLst>
              </a:tr>
              <a:tr h="286141">
                <a:tc>
                  <a:txBody>
                    <a:bodyPr/>
                    <a:lstStyle/>
                    <a:p>
                      <a:pPr marL="279400" indent="0" algn="l" defTabSz="914400" rtl="0" eaLnBrk="1" latinLnBrk="0" hangingPunct="1"/>
                      <a:r>
                        <a:rPr lang="en-US" sz="1200" b="0" kern="1200" dirty="0">
                          <a:solidFill>
                            <a:schemeClr val="tx1"/>
                          </a:solidFill>
                          <a:latin typeface="+mn-lt"/>
                          <a:ea typeface="+mn-ea"/>
                          <a:cs typeface="+mn-cs"/>
                        </a:rPr>
                        <a:t>t(4;14)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50 (51.5)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61 (54.0)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0 (0)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0 (0)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8"/>
                  </a:ext>
                </a:extLst>
              </a:tr>
              <a:tr h="286141">
                <a:tc>
                  <a:txBody>
                    <a:bodyPr/>
                    <a:lstStyle/>
                    <a:p>
                      <a:pPr marL="279400" indent="0" algn="l" defTabSz="914400" rtl="0" eaLnBrk="1" latinLnBrk="0" hangingPunct="1"/>
                      <a:r>
                        <a:rPr lang="en-US" sz="1200" b="0" kern="1200" dirty="0">
                          <a:solidFill>
                            <a:schemeClr val="tx1"/>
                          </a:solidFill>
                          <a:latin typeface="+mn-lt"/>
                          <a:ea typeface="+mn-ea"/>
                          <a:cs typeface="+mn-cs"/>
                        </a:rPr>
                        <a:t>t(14;16)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10 (10.3)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9 (8.0)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0 (0)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0 (0)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9"/>
                  </a:ext>
                </a:extLst>
              </a:tr>
              <a:tr h="286141">
                <a:tc>
                  <a:txBody>
                    <a:bodyPr/>
                    <a:lstStyle/>
                    <a:p>
                      <a:pPr marL="279400" indent="0" algn="l" defTabSz="914400" rtl="0" eaLnBrk="1" latinLnBrk="0" hangingPunct="1"/>
                      <a:r>
                        <a:rPr lang="en-US" sz="1200" b="0" kern="1200" dirty="0">
                          <a:solidFill>
                            <a:schemeClr val="tx1"/>
                          </a:solidFill>
                          <a:latin typeface="+mn-lt"/>
                          <a:ea typeface="+mn-ea"/>
                          <a:cs typeface="+mn-cs"/>
                        </a:rPr>
                        <a:t>del(17p)</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40 (41.2)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52 (46.0)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0 (0)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0 (0)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0"/>
                  </a:ext>
                </a:extLst>
              </a:tr>
              <a:tr h="286141">
                <a:tc gridSpan="7">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r>
                        <a:rPr lang="en-US" sz="1200" b="1" dirty="0"/>
                        <a:t>ISS stage,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8614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4163" indent="0"/>
                      <a:r>
                        <a:rPr lang="en-US" sz="1200" b="0" dirty="0"/>
                        <a:t>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t>35 (36.1)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36 (31.9)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t>123 (43.3)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137 (47.1)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47 (56.6)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31 (50.8)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2"/>
                  </a:ext>
                </a:extLst>
              </a:tr>
              <a:tr h="286141">
                <a:tc>
                  <a:txBody>
                    <a:bodyPr/>
                    <a:lstStyle/>
                    <a:p>
                      <a:pPr marL="284163" indent="0"/>
                      <a:r>
                        <a:rPr lang="en-US" sz="1200" b="0" dirty="0"/>
                        <a:t>2 or 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62 (63.9)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77 (68.1)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161 (56.7)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154</a:t>
                      </a:r>
                      <a:r>
                        <a:rPr lang="en-US" sz="1200" baseline="0" dirty="0"/>
                        <a:t> (</a:t>
                      </a:r>
                      <a:r>
                        <a:rPr lang="en-US" sz="1200" dirty="0"/>
                        <a:t>52.9)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36 (43.4)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t>30 (49.2)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3"/>
                  </a:ext>
                </a:extLst>
              </a:tr>
            </a:tbl>
          </a:graphicData>
        </a:graphic>
      </p:graphicFrame>
      <p:sp>
        <p:nvSpPr>
          <p:cNvPr id="12" name="TextBox 11">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3" name="Rectangle 12"/>
          <p:cNvSpPr/>
          <p:nvPr/>
        </p:nvSpPr>
        <p:spPr>
          <a:xfrm>
            <a:off x="404338" y="6239596"/>
            <a:ext cx="7409625" cy="507831"/>
          </a:xfrm>
          <a:prstGeom prst="rect">
            <a:avLst/>
          </a:prstGeom>
        </p:spPr>
        <p:txBody>
          <a:bodyPr wrap="square" anchor="b">
            <a:spAutoFit/>
          </a:bodyPr>
          <a:lstStyle/>
          <a:p>
            <a:r>
              <a:rPr lang="en-US" sz="900" dirty="0">
                <a:latin typeface="Arial" panose="020B0604020202020204" pitchFamily="34" charset="0"/>
                <a:cs typeface="Arial" panose="020B0604020202020204" pitchFamily="34" charset="0"/>
              </a:rPr>
              <a:t>ECOG PS, Eastern Cooperative Oncology Group performance status; FISH, fluorescence in situ </a:t>
            </a:r>
            <a:r>
              <a:rPr lang="en-US" sz="900" dirty="0" err="1">
                <a:latin typeface="Arial" panose="020B0604020202020204" pitchFamily="34" charset="0"/>
                <a:cs typeface="Arial" panose="020B0604020202020204" pitchFamily="34" charset="0"/>
              </a:rPr>
              <a:t>hybridisation</a:t>
            </a:r>
            <a:r>
              <a:rPr lang="en-US" sz="900" dirty="0">
                <a:latin typeface="Arial" panose="020B0604020202020204" pitchFamily="34" charset="0"/>
                <a:cs typeface="Arial" panose="020B0604020202020204" pitchFamily="34" charset="0"/>
              </a:rPr>
              <a:t>; ISS, International Staging System; Kd, carfilzomib and dexamethasone; Vd, bortezomib and dexamethasone.</a:t>
            </a:r>
            <a:br>
              <a:rPr lang="en-US" sz="900" dirty="0">
                <a:latin typeface="Arial" panose="020B0604020202020204" pitchFamily="34" charset="0"/>
                <a:cs typeface="Arial" panose="020B0604020202020204" pitchFamily="34" charset="0"/>
              </a:rPr>
            </a:br>
            <a:r>
              <a:rPr lang="en-US" sz="900" dirty="0" err="1">
                <a:latin typeface="Arial" panose="020B0604020202020204" pitchFamily="34" charset="0"/>
                <a:cs typeface="Arial" panose="020B0604020202020204" pitchFamily="34" charset="0"/>
              </a:rPr>
              <a:t>Chng</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et al., </a:t>
            </a:r>
            <a:r>
              <a:rPr lang="de-CH" sz="900" i="1" dirty="0"/>
              <a:t>Leukemia </a:t>
            </a:r>
            <a:r>
              <a:rPr lang="de-CH" sz="900" dirty="0"/>
              <a:t>2017;31:1368-74.</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81089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0"/>
            <a:ext cx="8614548" cy="1109663"/>
          </a:xfrm>
        </p:spPr>
        <p:txBody>
          <a:bodyPr/>
          <a:lstStyle/>
          <a:p>
            <a:r>
              <a:rPr lang="en-US" dirty="0"/>
              <a:t>Adverse Events of Interest  </a:t>
            </a:r>
            <a:br>
              <a:rPr lang="en-US" dirty="0"/>
            </a:br>
            <a:r>
              <a:rPr lang="en-GB" sz="2400" dirty="0"/>
              <a:t>Final OS Analysis</a:t>
            </a:r>
            <a:endParaRPr lang="en-US" dirty="0"/>
          </a:p>
        </p:txBody>
      </p:sp>
      <p:graphicFrame>
        <p:nvGraphicFramePr>
          <p:cNvPr id="6" name="Content Placeholder 3"/>
          <p:cNvGraphicFramePr>
            <a:graphicFrameLocks/>
          </p:cNvGraphicFramePr>
          <p:nvPr>
            <p:extLst>
              <p:ext uri="{D42A27DB-BD31-4B8C-83A1-F6EECF244321}">
                <p14:modId xmlns:p14="http://schemas.microsoft.com/office/powerpoint/2010/main" val="700031916"/>
              </p:ext>
            </p:extLst>
          </p:nvPr>
        </p:nvGraphicFramePr>
        <p:xfrm>
          <a:off x="571500" y="2059948"/>
          <a:ext cx="8001001" cy="3590400"/>
        </p:xfrm>
        <a:graphic>
          <a:graphicData uri="http://schemas.openxmlformats.org/drawingml/2006/table">
            <a:tbl>
              <a:tblPr firstRow="1" bandRow="1">
                <a:tableStyleId>{5C22544A-7EE6-4342-B048-85BDC9FD1C3A}</a:tableStyleId>
              </a:tblPr>
              <a:tblGrid>
                <a:gridCol w="2287197">
                  <a:extLst>
                    <a:ext uri="{9D8B030D-6E8A-4147-A177-3AD203B41FA5}">
                      <a16:colId xmlns:a16="http://schemas.microsoft.com/office/drawing/2014/main" val="20000"/>
                    </a:ext>
                  </a:extLst>
                </a:gridCol>
                <a:gridCol w="1428451">
                  <a:extLst>
                    <a:ext uri="{9D8B030D-6E8A-4147-A177-3AD203B41FA5}">
                      <a16:colId xmlns:a16="http://schemas.microsoft.com/office/drawing/2014/main" val="20001"/>
                    </a:ext>
                  </a:extLst>
                </a:gridCol>
                <a:gridCol w="1428451">
                  <a:extLst>
                    <a:ext uri="{9D8B030D-6E8A-4147-A177-3AD203B41FA5}">
                      <a16:colId xmlns:a16="http://schemas.microsoft.com/office/drawing/2014/main" val="20002"/>
                    </a:ext>
                  </a:extLst>
                </a:gridCol>
                <a:gridCol w="1428451">
                  <a:extLst>
                    <a:ext uri="{9D8B030D-6E8A-4147-A177-3AD203B41FA5}">
                      <a16:colId xmlns:a16="http://schemas.microsoft.com/office/drawing/2014/main" val="20003"/>
                    </a:ext>
                  </a:extLst>
                </a:gridCol>
                <a:gridCol w="1428451">
                  <a:extLst>
                    <a:ext uri="{9D8B030D-6E8A-4147-A177-3AD203B41FA5}">
                      <a16:colId xmlns:a16="http://schemas.microsoft.com/office/drawing/2014/main" val="20004"/>
                    </a:ext>
                  </a:extLst>
                </a:gridCol>
              </a:tblGrid>
              <a:tr h="281790">
                <a:tc rowSpan="2">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lang="en-US" sz="1600" b="1" dirty="0">
                          <a:solidFill>
                            <a:schemeClr val="bg1"/>
                          </a:solidFill>
                          <a:latin typeface="+mn-lt"/>
                        </a:rPr>
                        <a:t>AE, %</a:t>
                      </a:r>
                      <a:endParaRPr lang="en-US" sz="1600" b="1" dirty="0">
                        <a:solidFill>
                          <a:schemeClr val="bg1"/>
                        </a:solidFill>
                        <a:latin typeface="+mn-lt"/>
                        <a:cs typeface="Arial" panose="020B0604020202020204" pitchFamily="34" charset="0"/>
                      </a:endParaRPr>
                    </a:p>
                  </a:txBody>
                  <a:tcPr marL="87091" marR="87091" marT="72000" marB="72000" anchor="ctr">
                    <a:lnB w="38100" cap="flat" cmpd="sng" algn="ctr">
                      <a:solidFill>
                        <a:schemeClr val="bg1"/>
                      </a:solidFill>
                      <a:prstDash val="solid"/>
                      <a:round/>
                      <a:headEnd type="none" w="med" len="med"/>
                      <a:tailEnd type="none" w="med" len="med"/>
                    </a:lnB>
                  </a:tcPr>
                </a:tc>
                <a:tc gridSpan="2">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600" b="1" kern="1200" baseline="0" dirty="0">
                          <a:solidFill>
                            <a:schemeClr val="bg1"/>
                          </a:solidFill>
                          <a:latin typeface="+mn-lt"/>
                        </a:rPr>
                        <a:t>Kd (n = 463)</a:t>
                      </a:r>
                      <a:endParaRPr lang="en-US" sz="1600" b="1" kern="1200" baseline="0" dirty="0">
                        <a:solidFill>
                          <a:schemeClr val="bg1"/>
                        </a:solidFill>
                        <a:latin typeface="+mn-lt"/>
                        <a:ea typeface="+mn-ea"/>
                        <a:cs typeface="Arial" panose="020B0604020202020204" pitchFamily="34" charset="0"/>
                      </a:endParaRPr>
                    </a:p>
                  </a:txBody>
                  <a:tcPr marL="87091" marR="87091" marT="72000" marB="72000" anchor="ctr">
                    <a:lnB w="38100" cmpd="sng">
                      <a:noFill/>
                    </a:lnB>
                  </a:tcPr>
                </a:tc>
                <a:tc hMerge="1">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endParaRPr lang="en-US" sz="1600" b="1" kern="1200" baseline="0" dirty="0">
                        <a:solidFill>
                          <a:srgbClr val="FFFF00"/>
                        </a:solidFill>
                        <a:latin typeface="Arial" panose="020B0604020202020204" pitchFamily="34" charset="0"/>
                        <a:ea typeface="+mn-ea"/>
                        <a:cs typeface="Arial" panose="020B0604020202020204" pitchFamily="34" charset="0"/>
                      </a:endParaRPr>
                    </a:p>
                  </a:txBody>
                  <a:tcPr marL="116121" marR="116121"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92C58">
                        <a:alpha val="50000"/>
                      </a:srgbClr>
                    </a:solidFill>
                  </a:tcPr>
                </a:tc>
                <a:tc gridSpan="2">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600" b="1" dirty="0">
                          <a:solidFill>
                            <a:schemeClr val="bg1"/>
                          </a:solidFill>
                          <a:latin typeface="+mn-lt"/>
                        </a:rPr>
                        <a:t>Vd (n = 456)</a:t>
                      </a:r>
                      <a:endParaRPr lang="en-US" sz="1600" b="1" dirty="0">
                        <a:solidFill>
                          <a:schemeClr val="bg1"/>
                        </a:solidFill>
                        <a:latin typeface="+mn-lt"/>
                        <a:cs typeface="Arial" panose="020B0604020202020204" pitchFamily="34" charset="0"/>
                      </a:endParaRPr>
                    </a:p>
                  </a:txBody>
                  <a:tcPr marL="87091" marR="87091" marT="72000" marB="72000" anchor="ctr">
                    <a:lnB w="38100" cmpd="sng">
                      <a:noFill/>
                    </a:lnB>
                  </a:tcPr>
                </a:tc>
                <a:tc hMerge="1">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lang="en-US" sz="1600" b="1" kern="1200" baseline="0" dirty="0">
                        <a:solidFill>
                          <a:srgbClr val="FFFF00"/>
                        </a:solidFill>
                        <a:latin typeface="Arial" panose="020B0604020202020204" pitchFamily="34" charset="0"/>
                        <a:ea typeface="+mn-ea"/>
                        <a:cs typeface="Arial" panose="020B0604020202020204" pitchFamily="34" charset="0"/>
                      </a:endParaRPr>
                    </a:p>
                  </a:txBody>
                  <a:tcPr marL="116121" marR="116121"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192C58">
                        <a:alpha val="50000"/>
                      </a:srgbClr>
                    </a:solidFill>
                  </a:tcPr>
                </a:tc>
                <a:extLst>
                  <a:ext uri="{0D108BD9-81ED-4DB2-BD59-A6C34878D82A}">
                    <a16:rowId xmlns:a16="http://schemas.microsoft.com/office/drawing/2014/main" val="10000"/>
                  </a:ext>
                </a:extLst>
              </a:tr>
              <a:tr h="281790">
                <a:tc vMerge="1">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lang="en-US" sz="1600" b="1" dirty="0">
                        <a:solidFill>
                          <a:schemeClr val="bg1"/>
                        </a:solidFill>
                        <a:latin typeface="+mn-lt"/>
                        <a:cs typeface="Arial" panose="020B0604020202020204" pitchFamily="34" charset="0"/>
                      </a:endParaRPr>
                    </a:p>
                  </a:txBody>
                  <a:tcPr marL="87091" marR="87091" marT="0" marB="0" anchor="ctr">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600" b="1" kern="1200" baseline="0" dirty="0">
                          <a:solidFill>
                            <a:schemeClr val="bg1"/>
                          </a:solidFill>
                          <a:latin typeface="+mn-lt"/>
                        </a:rPr>
                        <a:t>All grades</a:t>
                      </a:r>
                      <a:endParaRPr lang="en-US" sz="1600" b="1" kern="1200" baseline="0" dirty="0">
                        <a:solidFill>
                          <a:schemeClr val="bg1"/>
                        </a:solidFill>
                        <a:latin typeface="+mn-lt"/>
                        <a:ea typeface="+mn-ea"/>
                        <a:cs typeface="Arial" panose="020B0604020202020204" pitchFamily="34" charset="0"/>
                      </a:endParaRPr>
                    </a:p>
                  </a:txBody>
                  <a:tcPr marL="87091" marR="87091" marT="72000" marB="72000" anchor="ctr">
                    <a:lnL w="12700" cap="flat" cmpd="sng" algn="ctr">
                      <a:solidFill>
                        <a:schemeClr val="bg1"/>
                      </a:solidFill>
                      <a:prstDash val="solid"/>
                      <a:round/>
                      <a:headEnd type="none" w="med" len="med"/>
                      <a:tailEnd type="none" w="med" len="med"/>
                    </a:lnL>
                    <a:lnT w="38100" cmpd="sng">
                      <a:noFill/>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600" b="1" kern="1200" baseline="0" dirty="0">
                          <a:solidFill>
                            <a:schemeClr val="bg1"/>
                          </a:solidFill>
                          <a:latin typeface="+mn-lt"/>
                        </a:rPr>
                        <a:t>Grade ≥ 3</a:t>
                      </a:r>
                      <a:endParaRPr lang="en-US" sz="1600" b="1" kern="1200" baseline="0" dirty="0">
                        <a:solidFill>
                          <a:schemeClr val="bg1"/>
                        </a:solidFill>
                        <a:latin typeface="+mn-lt"/>
                        <a:ea typeface="+mn-ea"/>
                        <a:cs typeface="Arial" panose="020B0604020202020204" pitchFamily="34" charset="0"/>
                      </a:endParaRPr>
                    </a:p>
                  </a:txBody>
                  <a:tcPr marL="87091" marR="87091" marT="72000" marB="72000" anchor="ctr">
                    <a:lnT w="38100" cmpd="sng">
                      <a:noFill/>
                    </a:lnT>
                    <a:lnB w="381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600"/>
                        </a:spcBef>
                        <a:spcAft>
                          <a:spcPts val="600"/>
                        </a:spcAft>
                        <a:buClrTx/>
                        <a:buSzTx/>
                        <a:buFontTx/>
                        <a:buNone/>
                        <a:tabLst/>
                        <a:defRPr/>
                      </a:pPr>
                      <a:r>
                        <a:rPr lang="en-US" sz="1600" b="1" dirty="0">
                          <a:solidFill>
                            <a:schemeClr val="bg1"/>
                          </a:solidFill>
                          <a:latin typeface="+mn-lt"/>
                        </a:rPr>
                        <a:t>All grades</a:t>
                      </a:r>
                      <a:endParaRPr lang="en-US" sz="1600" b="1" dirty="0">
                        <a:solidFill>
                          <a:schemeClr val="bg1"/>
                        </a:solidFill>
                        <a:latin typeface="+mn-lt"/>
                        <a:cs typeface="Arial" panose="020B0604020202020204" pitchFamily="34" charset="0"/>
                      </a:endParaRPr>
                    </a:p>
                  </a:txBody>
                  <a:tcPr marL="87091" marR="87091" marT="72000" marB="72000" anchor="ctr">
                    <a:lnT w="38100" cmpd="sng">
                      <a:noFill/>
                    </a:lnT>
                    <a:lnB w="38100" cap="flat" cmpd="sng" algn="ctr">
                      <a:solidFill>
                        <a:schemeClr val="bg1"/>
                      </a:solidFill>
                      <a:prstDash val="solid"/>
                      <a:round/>
                      <a:headEnd type="none" w="med" len="med"/>
                      <a:tailEnd type="none" w="med" len="med"/>
                    </a:lnB>
                    <a:solidFill>
                      <a:schemeClr val="accent1"/>
                    </a:solidFill>
                  </a:tcPr>
                </a:tc>
                <a:tc>
                  <a:txBody>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lang="en-US" sz="1600" b="1" kern="1200" baseline="0" dirty="0">
                          <a:solidFill>
                            <a:schemeClr val="bg1"/>
                          </a:solidFill>
                          <a:latin typeface="+mn-lt"/>
                        </a:rPr>
                        <a:t>Grade ≥ 3</a:t>
                      </a:r>
                      <a:endParaRPr lang="en-US" sz="1600" b="1" kern="1200" baseline="0" dirty="0">
                        <a:solidFill>
                          <a:schemeClr val="bg1"/>
                        </a:solidFill>
                        <a:latin typeface="+mn-lt"/>
                        <a:ea typeface="+mn-ea"/>
                        <a:cs typeface="Arial" panose="020B0604020202020204" pitchFamily="34" charset="0"/>
                      </a:endParaRPr>
                    </a:p>
                  </a:txBody>
                  <a:tcPr marL="87091" marR="87091" marT="72000" marB="72000" anchor="ctr">
                    <a:lnT w="38100" cmpd="sng">
                      <a:noFill/>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04527">
                <a:tc>
                  <a:txBody>
                    <a:bodyPr/>
                    <a:lstStyle/>
                    <a:p>
                      <a:pPr marL="114300" marR="0">
                        <a:lnSpc>
                          <a:spcPct val="100000"/>
                        </a:lnSpc>
                        <a:spcBef>
                          <a:spcPts val="600"/>
                        </a:spcBef>
                        <a:spcAft>
                          <a:spcPts val="600"/>
                        </a:spcAft>
                      </a:pPr>
                      <a:r>
                        <a:rPr lang="en-US" sz="1600" dirty="0">
                          <a:effectLst/>
                        </a:rPr>
                        <a:t>Acute renal failure*</a:t>
                      </a:r>
                      <a:endParaRPr lang="en-US" sz="16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72000" marB="72000" anchor="ctr">
                    <a:lnT w="38100" cap="flat" cmpd="sng" algn="ctr">
                      <a:solidFill>
                        <a:schemeClr val="bg1"/>
                      </a:solidFill>
                      <a:prstDash val="solid"/>
                      <a:round/>
                      <a:headEnd type="none" w="med" len="med"/>
                      <a:tailEnd type="none" w="med" len="med"/>
                    </a:lnT>
                  </a:tcPr>
                </a:tc>
                <a:tc>
                  <a:txBody>
                    <a:bodyPr/>
                    <a:lstStyle/>
                    <a:p>
                      <a:pPr algn="ctr">
                        <a:lnSpc>
                          <a:spcPct val="100000"/>
                        </a:lnSpc>
                        <a:spcBef>
                          <a:spcPts val="600"/>
                        </a:spcBef>
                        <a:spcAft>
                          <a:spcPts val="600"/>
                        </a:spcAft>
                      </a:pPr>
                      <a:r>
                        <a:rPr lang="en-US" sz="1600" dirty="0">
                          <a:solidFill>
                            <a:schemeClr val="tx1"/>
                          </a:solidFill>
                        </a:rPr>
                        <a:t>10.8</a:t>
                      </a:r>
                      <a:endParaRPr lang="en-US" sz="1600" b="1" dirty="0">
                        <a:solidFill>
                          <a:schemeClr val="tx1"/>
                        </a:solidFill>
                      </a:endParaRPr>
                    </a:p>
                  </a:txBody>
                  <a:tcPr marL="68580" marR="68580" marT="72000" marB="72000" anchor="ctr">
                    <a:lnT w="38100" cap="flat" cmpd="sng" algn="ctr">
                      <a:solidFill>
                        <a:schemeClr val="bg1"/>
                      </a:solidFill>
                      <a:prstDash val="solid"/>
                      <a:round/>
                      <a:headEnd type="none" w="med" len="med"/>
                      <a:tailEnd type="none" w="med" len="med"/>
                    </a:lnT>
                  </a:tcPr>
                </a:tc>
                <a:tc>
                  <a:txBody>
                    <a:bodyPr/>
                    <a:lstStyle/>
                    <a:p>
                      <a:pPr algn="ctr">
                        <a:lnSpc>
                          <a:spcPct val="100000"/>
                        </a:lnSpc>
                        <a:spcBef>
                          <a:spcPts val="600"/>
                        </a:spcBef>
                        <a:spcAft>
                          <a:spcPts val="600"/>
                        </a:spcAft>
                      </a:pPr>
                      <a:r>
                        <a:rPr lang="en-US" sz="1600" dirty="0">
                          <a:solidFill>
                            <a:schemeClr val="tx1"/>
                          </a:solidFill>
                        </a:rPr>
                        <a:t>5.8</a:t>
                      </a:r>
                      <a:endParaRPr lang="en-US" sz="1600" b="1" dirty="0">
                        <a:solidFill>
                          <a:schemeClr val="tx1"/>
                        </a:solidFill>
                      </a:endParaRPr>
                    </a:p>
                  </a:txBody>
                  <a:tcPr marL="68580" marR="68580" marT="72000" marB="72000" anchor="ctr">
                    <a:lnT w="38100" cap="flat" cmpd="sng" algn="ctr">
                      <a:solidFill>
                        <a:schemeClr val="bg1"/>
                      </a:solidFill>
                      <a:prstDash val="solid"/>
                      <a:round/>
                      <a:headEnd type="none" w="med" len="med"/>
                      <a:tailEnd type="none" w="med" len="med"/>
                    </a:lnT>
                  </a:tcPr>
                </a:tc>
                <a:tc>
                  <a:txBody>
                    <a:bodyPr/>
                    <a:lstStyle/>
                    <a:p>
                      <a:pPr algn="ctr">
                        <a:lnSpc>
                          <a:spcPct val="100000"/>
                        </a:lnSpc>
                        <a:spcBef>
                          <a:spcPts val="600"/>
                        </a:spcBef>
                        <a:spcAft>
                          <a:spcPts val="600"/>
                        </a:spcAft>
                      </a:pPr>
                      <a:r>
                        <a:rPr lang="en-US" sz="1600" dirty="0">
                          <a:solidFill>
                            <a:schemeClr val="tx1"/>
                          </a:solidFill>
                        </a:rPr>
                        <a:t>6.4</a:t>
                      </a:r>
                      <a:endParaRPr lang="en-US" sz="1600" b="1" dirty="0">
                        <a:solidFill>
                          <a:schemeClr val="tx1"/>
                        </a:solidFill>
                      </a:endParaRPr>
                    </a:p>
                  </a:txBody>
                  <a:tcPr marL="68580" marR="68580" marT="72000" marB="72000" anchor="ctr">
                    <a:lnT w="38100" cap="flat" cmpd="sng" algn="ctr">
                      <a:solidFill>
                        <a:schemeClr val="bg1"/>
                      </a:solidFill>
                      <a:prstDash val="solid"/>
                      <a:round/>
                      <a:headEnd type="none" w="med" len="med"/>
                      <a:tailEnd type="none" w="med" len="med"/>
                    </a:lnT>
                  </a:tcPr>
                </a:tc>
                <a:tc>
                  <a:txBody>
                    <a:bodyPr/>
                    <a:lstStyle/>
                    <a:p>
                      <a:pPr algn="ctr">
                        <a:lnSpc>
                          <a:spcPct val="100000"/>
                        </a:lnSpc>
                        <a:spcBef>
                          <a:spcPts val="600"/>
                        </a:spcBef>
                        <a:spcAft>
                          <a:spcPts val="600"/>
                        </a:spcAft>
                      </a:pPr>
                      <a:r>
                        <a:rPr lang="en-US" sz="1600" dirty="0">
                          <a:solidFill>
                            <a:schemeClr val="tx1"/>
                          </a:solidFill>
                        </a:rPr>
                        <a:t>3.5</a:t>
                      </a:r>
                      <a:endParaRPr lang="en-US" sz="1600" b="1" dirty="0">
                        <a:solidFill>
                          <a:schemeClr val="tx1"/>
                        </a:solidFill>
                      </a:endParaRPr>
                    </a:p>
                  </a:txBody>
                  <a:tcPr marL="68580" marR="68580" marT="72000" marB="72000" anchor="ctr">
                    <a:lnT w="381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304527">
                <a:tc>
                  <a:txBody>
                    <a:bodyPr/>
                    <a:lstStyle/>
                    <a:p>
                      <a:pPr marL="114300" marR="0">
                        <a:lnSpc>
                          <a:spcPct val="100000"/>
                        </a:lnSpc>
                        <a:spcBef>
                          <a:spcPts val="600"/>
                        </a:spcBef>
                        <a:spcAft>
                          <a:spcPts val="600"/>
                        </a:spcAft>
                      </a:pPr>
                      <a:r>
                        <a:rPr lang="en-US" sz="1600" dirty="0">
                          <a:effectLst/>
                        </a:rPr>
                        <a:t>Hypertension</a:t>
                      </a:r>
                      <a:endParaRPr lang="en-US" sz="16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32.4</a:t>
                      </a:r>
                      <a:endParaRPr lang="en-US" sz="1600" b="1" dirty="0">
                        <a:solidFill>
                          <a:schemeClr val="tx1"/>
                        </a:solidFill>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14.9</a:t>
                      </a:r>
                      <a:endParaRPr lang="en-US" sz="1600" b="1" dirty="0">
                        <a:solidFill>
                          <a:schemeClr val="tx1"/>
                        </a:solidFill>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10.1</a:t>
                      </a:r>
                      <a:endParaRPr lang="en-US" sz="1600" b="1" dirty="0">
                        <a:solidFill>
                          <a:schemeClr val="tx1"/>
                        </a:solidFill>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3.3</a:t>
                      </a:r>
                      <a:endParaRPr lang="en-US" sz="1600" b="1" dirty="0">
                        <a:solidFill>
                          <a:schemeClr val="tx1"/>
                        </a:solidFill>
                      </a:endParaRPr>
                    </a:p>
                  </a:txBody>
                  <a:tcPr marL="68580" marR="68580" marT="72000" marB="72000" anchor="ctr"/>
                </a:tc>
                <a:extLst>
                  <a:ext uri="{0D108BD9-81ED-4DB2-BD59-A6C34878D82A}">
                    <a16:rowId xmlns:a16="http://schemas.microsoft.com/office/drawing/2014/main" val="10003"/>
                  </a:ext>
                </a:extLst>
              </a:tr>
              <a:tr h="304527">
                <a:tc>
                  <a:txBody>
                    <a:bodyPr/>
                    <a:lstStyle/>
                    <a:p>
                      <a:pPr marL="114300" marR="0">
                        <a:lnSpc>
                          <a:spcPct val="100000"/>
                        </a:lnSpc>
                        <a:spcBef>
                          <a:spcPts val="600"/>
                        </a:spcBef>
                        <a:spcAft>
                          <a:spcPts val="600"/>
                        </a:spcAft>
                      </a:pPr>
                      <a:r>
                        <a:rPr lang="en-US" sz="1600" dirty="0" err="1">
                          <a:effectLst/>
                        </a:rPr>
                        <a:t>Dyspnoea</a:t>
                      </a:r>
                      <a:endParaRPr lang="en-US" sz="16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32.2</a:t>
                      </a:r>
                      <a:endParaRPr lang="en-US" sz="1600" b="1" dirty="0">
                        <a:solidFill>
                          <a:schemeClr val="tx1"/>
                        </a:solidFill>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6.3</a:t>
                      </a:r>
                      <a:endParaRPr lang="en-US" sz="1600" b="1" dirty="0">
                        <a:solidFill>
                          <a:schemeClr val="tx1"/>
                        </a:solidFill>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13.6</a:t>
                      </a:r>
                      <a:endParaRPr lang="en-US" sz="1600" b="1" dirty="0">
                        <a:solidFill>
                          <a:schemeClr val="tx1"/>
                        </a:solidFill>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2.2</a:t>
                      </a:r>
                      <a:endParaRPr lang="en-US" sz="1600" b="1" dirty="0">
                        <a:solidFill>
                          <a:schemeClr val="tx1"/>
                        </a:solidFill>
                      </a:endParaRPr>
                    </a:p>
                  </a:txBody>
                  <a:tcPr marL="68580" marR="68580" marT="72000" marB="72000" anchor="ctr"/>
                </a:tc>
                <a:extLst>
                  <a:ext uri="{0D108BD9-81ED-4DB2-BD59-A6C34878D82A}">
                    <a16:rowId xmlns:a16="http://schemas.microsoft.com/office/drawing/2014/main" val="10004"/>
                  </a:ext>
                </a:extLst>
              </a:tr>
              <a:tr h="304527">
                <a:tc>
                  <a:txBody>
                    <a:bodyPr/>
                    <a:lstStyle/>
                    <a:p>
                      <a:pPr marL="114300" marR="0">
                        <a:lnSpc>
                          <a:spcPct val="100000"/>
                        </a:lnSpc>
                        <a:spcBef>
                          <a:spcPts val="600"/>
                        </a:spcBef>
                        <a:spcAft>
                          <a:spcPts val="600"/>
                        </a:spcAft>
                      </a:pPr>
                      <a:r>
                        <a:rPr lang="en-US" sz="1600" dirty="0">
                          <a:effectLst/>
                        </a:rPr>
                        <a:t>Cardiac failure*</a:t>
                      </a:r>
                      <a:endParaRPr lang="en-US" sz="16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11.0</a:t>
                      </a:r>
                      <a:endParaRPr lang="en-US" sz="1600" b="1" dirty="0">
                        <a:solidFill>
                          <a:schemeClr val="tx1"/>
                        </a:solidFill>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6.0</a:t>
                      </a:r>
                      <a:endParaRPr lang="en-US" sz="1600" b="1" dirty="0">
                        <a:solidFill>
                          <a:schemeClr val="tx1"/>
                        </a:solidFill>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3.5</a:t>
                      </a:r>
                      <a:endParaRPr lang="en-US" sz="1600" b="1" dirty="0">
                        <a:solidFill>
                          <a:schemeClr val="tx1"/>
                        </a:solidFill>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2.0</a:t>
                      </a:r>
                      <a:endParaRPr lang="en-US" sz="1600" b="1" dirty="0">
                        <a:solidFill>
                          <a:schemeClr val="tx1"/>
                        </a:solidFill>
                      </a:endParaRPr>
                    </a:p>
                  </a:txBody>
                  <a:tcPr marL="68580" marR="68580" marT="72000" marB="72000" anchor="ctr"/>
                </a:tc>
                <a:extLst>
                  <a:ext uri="{0D108BD9-81ED-4DB2-BD59-A6C34878D82A}">
                    <a16:rowId xmlns:a16="http://schemas.microsoft.com/office/drawing/2014/main" val="10005"/>
                  </a:ext>
                </a:extLst>
              </a:tr>
              <a:tr h="560970">
                <a:tc>
                  <a:txBody>
                    <a:bodyPr/>
                    <a:lstStyle/>
                    <a:p>
                      <a:pPr marL="114300" marR="0">
                        <a:lnSpc>
                          <a:spcPct val="100000"/>
                        </a:lnSpc>
                        <a:spcBef>
                          <a:spcPts val="600"/>
                        </a:spcBef>
                        <a:spcAft>
                          <a:spcPts val="600"/>
                        </a:spcAft>
                      </a:pPr>
                      <a:r>
                        <a:rPr lang="en-US" sz="1600" dirty="0">
                          <a:effectLst/>
                        </a:rPr>
                        <a:t>Peripheral neuropathy*</a:t>
                      </a:r>
                      <a:endParaRPr lang="en-US" sz="16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21.0</a:t>
                      </a:r>
                      <a:endParaRPr lang="en-US" sz="1600" b="1" dirty="0">
                        <a:solidFill>
                          <a:schemeClr val="tx1"/>
                        </a:solidFill>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2.4</a:t>
                      </a:r>
                      <a:endParaRPr lang="en-US" sz="1600" b="1" dirty="0">
                        <a:solidFill>
                          <a:schemeClr val="tx1"/>
                        </a:solidFill>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54.6</a:t>
                      </a:r>
                      <a:endParaRPr lang="en-US" sz="1600" b="1" dirty="0">
                        <a:solidFill>
                          <a:schemeClr val="tx1"/>
                        </a:solidFill>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9.6</a:t>
                      </a:r>
                      <a:endParaRPr lang="en-US" sz="1600" b="1" dirty="0">
                        <a:solidFill>
                          <a:schemeClr val="tx1"/>
                        </a:solidFill>
                      </a:endParaRPr>
                    </a:p>
                  </a:txBody>
                  <a:tcPr marL="68580" marR="68580" marT="72000" marB="72000" anchor="ctr"/>
                </a:tc>
                <a:extLst>
                  <a:ext uri="{0D108BD9-81ED-4DB2-BD59-A6C34878D82A}">
                    <a16:rowId xmlns:a16="http://schemas.microsoft.com/office/drawing/2014/main" val="10006"/>
                  </a:ext>
                </a:extLst>
              </a:tr>
              <a:tr h="560970">
                <a:tc>
                  <a:txBody>
                    <a:bodyPr/>
                    <a:lstStyle/>
                    <a:p>
                      <a:pPr marL="114300" marR="0">
                        <a:lnSpc>
                          <a:spcPct val="100000"/>
                        </a:lnSpc>
                        <a:spcBef>
                          <a:spcPts val="600"/>
                        </a:spcBef>
                        <a:spcAft>
                          <a:spcPts val="600"/>
                        </a:spcAft>
                      </a:pPr>
                      <a:r>
                        <a:rPr lang="en-US" sz="1600" dirty="0" err="1">
                          <a:effectLst/>
                        </a:rPr>
                        <a:t>Ischaemic</a:t>
                      </a:r>
                      <a:r>
                        <a:rPr lang="en-US" sz="1600" dirty="0">
                          <a:effectLst/>
                        </a:rPr>
                        <a:t> heart disease*</a:t>
                      </a:r>
                      <a:endParaRPr lang="en-US" sz="1600" b="1" dirty="0">
                        <a:solidFill>
                          <a:schemeClr val="tx1"/>
                        </a:solidFill>
                        <a:effectLst/>
                        <a:latin typeface="Arial" panose="020B0604020202020204" pitchFamily="34" charset="0"/>
                        <a:ea typeface="Times New Roman"/>
                        <a:cs typeface="Arial" panose="020B0604020202020204" pitchFamily="34" charset="0"/>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3.9</a:t>
                      </a:r>
                      <a:endParaRPr lang="en-US" sz="1600" b="1" dirty="0">
                        <a:solidFill>
                          <a:schemeClr val="tx1"/>
                        </a:solidFill>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2.6</a:t>
                      </a:r>
                      <a:endParaRPr lang="en-US" sz="1600" b="1" dirty="0">
                        <a:solidFill>
                          <a:schemeClr val="tx1"/>
                        </a:solidFill>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2.0</a:t>
                      </a:r>
                      <a:endParaRPr lang="en-US" sz="1600" b="1" dirty="0">
                        <a:solidFill>
                          <a:schemeClr val="tx1"/>
                        </a:solidFill>
                      </a:endParaRPr>
                    </a:p>
                  </a:txBody>
                  <a:tcPr marL="68580" marR="68580" marT="72000" marB="72000" anchor="ctr"/>
                </a:tc>
                <a:tc>
                  <a:txBody>
                    <a:bodyPr/>
                    <a:lstStyle/>
                    <a:p>
                      <a:pPr algn="ctr">
                        <a:lnSpc>
                          <a:spcPct val="100000"/>
                        </a:lnSpc>
                        <a:spcBef>
                          <a:spcPts val="600"/>
                        </a:spcBef>
                        <a:spcAft>
                          <a:spcPts val="600"/>
                        </a:spcAft>
                      </a:pPr>
                      <a:r>
                        <a:rPr lang="en-US" sz="1600" dirty="0">
                          <a:solidFill>
                            <a:schemeClr val="tx1"/>
                          </a:solidFill>
                        </a:rPr>
                        <a:t>1.5</a:t>
                      </a:r>
                      <a:endParaRPr lang="en-US" sz="1600" b="1" dirty="0">
                        <a:solidFill>
                          <a:schemeClr val="tx1"/>
                        </a:solidFill>
                      </a:endParaRPr>
                    </a:p>
                  </a:txBody>
                  <a:tcPr marL="68580" marR="68580" marT="72000" marB="72000" anchor="ctr"/>
                </a:tc>
                <a:extLst>
                  <a:ext uri="{0D108BD9-81ED-4DB2-BD59-A6C34878D82A}">
                    <a16:rowId xmlns:a16="http://schemas.microsoft.com/office/drawing/2014/main" val="10007"/>
                  </a:ext>
                </a:extLst>
              </a:tr>
            </a:tbl>
          </a:graphicData>
        </a:graphic>
      </p:graphicFrame>
      <p:sp>
        <p:nvSpPr>
          <p:cNvPr id="8" name="Rectangle 7"/>
          <p:cNvSpPr/>
          <p:nvPr/>
        </p:nvSpPr>
        <p:spPr>
          <a:xfrm>
            <a:off x="409551" y="6099299"/>
            <a:ext cx="7449189" cy="646331"/>
          </a:xfrm>
          <a:prstGeom prst="rect">
            <a:avLst/>
          </a:prstGeom>
        </p:spPr>
        <p:txBody>
          <a:bodyPr wrap="square" anchor="b">
            <a:spAutoFit/>
          </a:bodyPr>
          <a:lstStyle/>
          <a:p>
            <a:r>
              <a:rPr lang="en-US" sz="900" dirty="0"/>
              <a:t>* Grouped term.</a:t>
            </a:r>
          </a:p>
          <a:p>
            <a:r>
              <a:rPr lang="en-US" sz="900" dirty="0"/>
              <a:t>AE, adverse event; </a:t>
            </a:r>
            <a:r>
              <a:rPr lang="en-CA" sz="900" dirty="0" err="1"/>
              <a:t>Kd</a:t>
            </a:r>
            <a:r>
              <a:rPr lang="en-CA" sz="900" dirty="0"/>
              <a:t>, carfilzomib and dexamethasone; </a:t>
            </a:r>
            <a:r>
              <a:rPr lang="en-CA" sz="900" dirty="0" err="1"/>
              <a:t>Vd</a:t>
            </a:r>
            <a:r>
              <a:rPr lang="en-CA" sz="900" dirty="0"/>
              <a:t>, </a:t>
            </a:r>
            <a:r>
              <a:rPr lang="en-CA" sz="900" dirty="0" err="1"/>
              <a:t>bortezomib</a:t>
            </a:r>
            <a:r>
              <a:rPr lang="en-CA" sz="900" dirty="0"/>
              <a:t> and dexamethasone.</a:t>
            </a:r>
            <a:endParaRPr lang="it-IT" sz="900" dirty="0">
              <a:latin typeface="Arial" panose="020B0604020202020204" pitchFamily="34" charset="0"/>
              <a:cs typeface="Arial" panose="020B0604020202020204" pitchFamily="34" charset="0"/>
            </a:endParaRPr>
          </a:p>
          <a:p>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2017; 18:1327-1337, </a:t>
            </a:r>
            <a:r>
              <a:rPr lang="it-IT" sz="900" i="1" dirty="0">
                <a:latin typeface="Arial" panose="020B0604020202020204" pitchFamily="34" charset="0"/>
                <a:cs typeface="Arial" panose="020B0604020202020204" pitchFamily="34" charset="0"/>
              </a:rPr>
              <a:t>Supplementary Appendix</a:t>
            </a:r>
            <a:r>
              <a:rPr lang="it-IT" sz="900" dirty="0">
                <a:latin typeface="Arial" panose="020B0604020202020204" pitchFamily="34" charset="0"/>
                <a:cs typeface="Arial" panose="020B0604020202020204" pitchFamily="34" charset="0"/>
              </a:rPr>
              <a:t>; Orlowski et al. Presented at ASCO 2018; Poster Abstract 8032.</a:t>
            </a:r>
            <a:endParaRPr lang="en-US" sz="900" dirty="0">
              <a:latin typeface="Arial" panose="020B0604020202020204" pitchFamily="34" charset="0"/>
              <a:cs typeface="Arial" panose="020B0604020202020204" pitchFamily="34" charset="0"/>
            </a:endParaRPr>
          </a:p>
        </p:txBody>
      </p:sp>
      <p:sp>
        <p:nvSpPr>
          <p:cNvPr id="10" name="Rectangle 9"/>
          <p:cNvSpPr/>
          <p:nvPr/>
        </p:nvSpPr>
        <p:spPr>
          <a:xfrm>
            <a:off x="512763" y="1625156"/>
            <a:ext cx="2815194" cy="338554"/>
          </a:xfrm>
          <a:prstGeom prst="rect">
            <a:avLst/>
          </a:prstGeom>
        </p:spPr>
        <p:txBody>
          <a:bodyPr wrap="none">
            <a:spAutoFit/>
          </a:bodyPr>
          <a:lstStyle/>
          <a:p>
            <a:r>
              <a:rPr lang="de-CH" sz="1600" b="1" dirty="0"/>
              <a:t>Safety Population (n = 919)</a:t>
            </a:r>
          </a:p>
        </p:txBody>
      </p:sp>
      <p:sp>
        <p:nvSpPr>
          <p:cNvPr id="12" name="Content Placeholder 2"/>
          <p:cNvSpPr txBox="1">
            <a:spLocks/>
          </p:cNvSpPr>
          <p:nvPr/>
        </p:nvSpPr>
        <p:spPr>
          <a:xfrm>
            <a:off x="1369523" y="5806634"/>
            <a:ext cx="5831090" cy="328477"/>
          </a:xfrm>
          <a:prstGeom prst="rect">
            <a:avLst/>
          </a:prstGeom>
        </p:spPr>
        <p:txBody>
          <a:bodyPr/>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algn="ctr" defTabSz="914400">
              <a:buFontTx/>
              <a:buNone/>
            </a:pPr>
            <a:r>
              <a:rPr lang="en-US" sz="1400" b="1" kern="0" dirty="0"/>
              <a:t>Safety data are consistent with the previously reported profile</a:t>
            </a:r>
          </a:p>
        </p:txBody>
      </p:sp>
      <p:sp>
        <p:nvSpPr>
          <p:cNvPr id="13" name="TextBox 12">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1" name="Content Placeholder 7"/>
          <p:cNvSpPr txBox="1">
            <a:spLocks/>
          </p:cNvSpPr>
          <p:nvPr/>
        </p:nvSpPr>
        <p:spPr bwMode="gray">
          <a:xfrm>
            <a:off x="512763" y="1195965"/>
            <a:ext cx="8116885"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44.3 months in the Kd group, and 43.7 months in the Vd group</a:t>
            </a:r>
          </a:p>
        </p:txBody>
      </p:sp>
    </p:spTree>
    <p:extLst>
      <p:ext uri="{BB962C8B-B14F-4D97-AF65-F5344CB8AC3E}">
        <p14:creationId xmlns:p14="http://schemas.microsoft.com/office/powerpoint/2010/main" val="20823864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0"/>
            <a:ext cx="8537080" cy="1109663"/>
          </a:xfrm>
        </p:spPr>
        <p:txBody>
          <a:bodyPr/>
          <a:lstStyle/>
          <a:p>
            <a:pPr lvl="0"/>
            <a:r>
              <a:rPr lang="en-GB" sz="2400" dirty="0"/>
              <a:t>Frequency and Time to Onset for Adverse Events of Interest (Safety Population)</a:t>
            </a:r>
            <a:endParaRPr lang="en-US" sz="2400" dirty="0"/>
          </a:p>
        </p:txBody>
      </p:sp>
      <p:sp>
        <p:nvSpPr>
          <p:cNvPr id="9" name="Rectangle 8"/>
          <p:cNvSpPr/>
          <p:nvPr/>
        </p:nvSpPr>
        <p:spPr>
          <a:xfrm>
            <a:off x="409552" y="6237805"/>
            <a:ext cx="7469066" cy="507831"/>
          </a:xfrm>
          <a:prstGeom prst="rect">
            <a:avLst/>
          </a:prstGeom>
        </p:spPr>
        <p:txBody>
          <a:bodyPr wrap="square" anchor="b">
            <a:spAutoFit/>
          </a:bodyPr>
          <a:lstStyle/>
          <a:p>
            <a:r>
              <a:rPr lang="fr-FR" sz="900" dirty="0"/>
              <a:t>*</a:t>
            </a:r>
            <a:r>
              <a:rPr lang="en-US" altLang="en-US" sz="900" dirty="0"/>
              <a:t> Grouped Term Standardized Medical Dictionary for Regulatory Activities Query Narrow</a:t>
            </a:r>
            <a:br>
              <a:rPr lang="fr-FR" sz="900" dirty="0"/>
            </a:br>
            <a:r>
              <a:rPr lang="fr-FR" sz="900" dirty="0"/>
              <a:t>IQR, interquartile range; SD, standard </a:t>
            </a:r>
            <a:r>
              <a:rPr lang="fr-FR" sz="900" dirty="0" err="1"/>
              <a:t>deviation</a:t>
            </a:r>
            <a:r>
              <a:rPr lang="fr-FR" sz="900" dirty="0"/>
              <a:t> </a:t>
            </a:r>
            <a:endParaRPr lang="it-IT" sz="900" dirty="0">
              <a:latin typeface="Arial" panose="020B0604020202020204" pitchFamily="34" charset="0"/>
              <a:cs typeface="Arial" panose="020B0604020202020204" pitchFamily="34" charset="0"/>
            </a:endParaRPr>
          </a:p>
          <a:p>
            <a:pPr>
              <a:spcBef>
                <a:spcPts val="0"/>
              </a:spcBef>
            </a:pP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2017; 18:1327-1337, </a:t>
            </a:r>
            <a:r>
              <a:rPr lang="it-IT" sz="900" i="1" dirty="0">
                <a:latin typeface="Arial" panose="020B0604020202020204" pitchFamily="34" charset="0"/>
                <a:cs typeface="Arial" panose="020B0604020202020204" pitchFamily="34" charset="0"/>
              </a:rPr>
              <a:t>Supplementary Appendix</a:t>
            </a:r>
            <a:r>
              <a:rPr lang="it-IT" sz="900" dirty="0">
                <a:latin typeface="Arial" panose="020B0604020202020204" pitchFamily="34" charset="0"/>
                <a:cs typeface="Arial" panose="020B0604020202020204" pitchFamily="34" charset="0"/>
              </a:rPr>
              <a:t>.</a:t>
            </a:r>
            <a:endParaRPr lang="en-US" sz="900" dirty="0">
              <a:latin typeface="Arial" panose="020B0604020202020204" pitchFamily="34" charset="0"/>
              <a:cs typeface="Arial" panose="020B0604020202020204" pitchFamily="34" charset="0"/>
            </a:endParaRPr>
          </a:p>
        </p:txBody>
      </p:sp>
      <p:graphicFrame>
        <p:nvGraphicFramePr>
          <p:cNvPr id="18" name="Table 17"/>
          <p:cNvGraphicFramePr>
            <a:graphicFrameLocks noGrp="1"/>
          </p:cNvGraphicFramePr>
          <p:nvPr>
            <p:extLst>
              <p:ext uri="{D42A27DB-BD31-4B8C-83A1-F6EECF244321}">
                <p14:modId xmlns:p14="http://schemas.microsoft.com/office/powerpoint/2010/main" val="4025788541"/>
              </p:ext>
            </p:extLst>
          </p:nvPr>
        </p:nvGraphicFramePr>
        <p:xfrm>
          <a:off x="495686" y="1534019"/>
          <a:ext cx="7271901" cy="4652976"/>
        </p:xfrm>
        <a:graphic>
          <a:graphicData uri="http://schemas.openxmlformats.org/drawingml/2006/table">
            <a:tbl>
              <a:tblPr firstRow="1" bandRow="1">
                <a:tableStyleId>{5940675A-B579-460E-94D1-54222C63F5DA}</a:tableStyleId>
              </a:tblPr>
              <a:tblGrid>
                <a:gridCol w="1317733">
                  <a:extLst>
                    <a:ext uri="{9D8B030D-6E8A-4147-A177-3AD203B41FA5}">
                      <a16:colId xmlns:a16="http://schemas.microsoft.com/office/drawing/2014/main" val="20000"/>
                    </a:ext>
                  </a:extLst>
                </a:gridCol>
                <a:gridCol w="1456149">
                  <a:extLst>
                    <a:ext uri="{9D8B030D-6E8A-4147-A177-3AD203B41FA5}">
                      <a16:colId xmlns:a16="http://schemas.microsoft.com/office/drawing/2014/main" val="20001"/>
                    </a:ext>
                  </a:extLst>
                </a:gridCol>
                <a:gridCol w="1508659">
                  <a:extLst>
                    <a:ext uri="{9D8B030D-6E8A-4147-A177-3AD203B41FA5}">
                      <a16:colId xmlns:a16="http://schemas.microsoft.com/office/drawing/2014/main" val="20002"/>
                    </a:ext>
                  </a:extLst>
                </a:gridCol>
                <a:gridCol w="1446829">
                  <a:extLst>
                    <a:ext uri="{9D8B030D-6E8A-4147-A177-3AD203B41FA5}">
                      <a16:colId xmlns:a16="http://schemas.microsoft.com/office/drawing/2014/main" val="20003"/>
                    </a:ext>
                  </a:extLst>
                </a:gridCol>
                <a:gridCol w="1542531">
                  <a:extLst>
                    <a:ext uri="{9D8B030D-6E8A-4147-A177-3AD203B41FA5}">
                      <a16:colId xmlns:a16="http://schemas.microsoft.com/office/drawing/2014/main" val="20004"/>
                    </a:ext>
                  </a:extLst>
                </a:gridCol>
              </a:tblGrid>
              <a:tr h="213439">
                <a:tc rowSpan="2">
                  <a:txBody>
                    <a:bodyPr/>
                    <a:lstStyle/>
                    <a:p>
                      <a:pPr algn="l"/>
                      <a:endParaRPr lang="en-US" sz="700" b="0" dirty="0">
                        <a:solidFill>
                          <a:schemeClr val="bg1"/>
                        </a:solidFill>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CC2"/>
                    </a:solidFill>
                  </a:tcPr>
                </a:tc>
                <a:tc gridSpan="2">
                  <a:txBody>
                    <a:bodyPr/>
                    <a:lstStyle/>
                    <a:p>
                      <a:pPr algn="ctr"/>
                      <a:r>
                        <a:rPr lang="en-US" sz="800" b="1" dirty="0">
                          <a:solidFill>
                            <a:schemeClr val="bg1"/>
                          </a:solidFill>
                        </a:rPr>
                        <a:t>All Grade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CC2"/>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800" b="1" dirty="0">
                          <a:solidFill>
                            <a:schemeClr val="bg1"/>
                          </a:solidFill>
                        </a:rPr>
                        <a:t>Grade </a:t>
                      </a:r>
                      <a:r>
                        <a:rPr lang="en-US" sz="800" b="1" baseline="0" dirty="0">
                          <a:solidFill>
                            <a:schemeClr val="bg1"/>
                          </a:solidFill>
                        </a:rPr>
                        <a:t>≥ 3</a:t>
                      </a:r>
                      <a:endParaRPr lang="en-US" sz="8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CC2"/>
                    </a:solidFill>
                  </a:tcPr>
                </a:tc>
                <a:tc hMerge="1">
                  <a:txBody>
                    <a:bodyPr/>
                    <a:lstStyle/>
                    <a:p>
                      <a:endParaRPr lang="en-US"/>
                    </a:p>
                  </a:txBody>
                  <a:tcPr/>
                </a:tc>
                <a:extLst>
                  <a:ext uri="{0D108BD9-81ED-4DB2-BD59-A6C34878D82A}">
                    <a16:rowId xmlns:a16="http://schemas.microsoft.com/office/drawing/2014/main" val="10000"/>
                  </a:ext>
                </a:extLst>
              </a:tr>
              <a:tr h="136601">
                <a:tc vMerge="1">
                  <a:txBody>
                    <a:bodyPr/>
                    <a:lstStyle/>
                    <a:p>
                      <a:endParaRPr lang="en-US" sz="1200" b="1" dirty="0">
                        <a:solidFill>
                          <a:srgbClr val="FF0000"/>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algn="ctr"/>
                      <a:r>
                        <a:rPr lang="en-US" sz="800" b="1" dirty="0" err="1">
                          <a:solidFill>
                            <a:schemeClr val="bg1"/>
                          </a:solidFill>
                        </a:rPr>
                        <a:t>Carfilzomib</a:t>
                      </a:r>
                      <a:r>
                        <a:rPr lang="en-US" sz="800" b="1" dirty="0">
                          <a:solidFill>
                            <a:schemeClr val="bg1"/>
                          </a:solidFill>
                        </a:rPr>
                        <a:t> group</a:t>
                      </a:r>
                      <a:r>
                        <a:rPr lang="en-US" sz="800" b="1" baseline="0" dirty="0">
                          <a:solidFill>
                            <a:schemeClr val="bg1"/>
                          </a:solidFill>
                        </a:rPr>
                        <a:t> </a:t>
                      </a:r>
                      <a:r>
                        <a:rPr lang="en-US" sz="800" b="1" dirty="0">
                          <a:solidFill>
                            <a:schemeClr val="bg1"/>
                          </a:solidFill>
                        </a:rPr>
                        <a:t>(n</a:t>
                      </a:r>
                      <a:r>
                        <a:rPr lang="en-US" sz="800" b="1" baseline="0" dirty="0">
                          <a:solidFill>
                            <a:schemeClr val="bg1"/>
                          </a:solidFill>
                        </a:rPr>
                        <a:t> = 463)</a:t>
                      </a:r>
                      <a:endParaRPr lang="en-US" sz="800" b="1"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CC2"/>
                    </a:solidFill>
                  </a:tcPr>
                </a:tc>
                <a:tc>
                  <a:txBody>
                    <a:bodyPr/>
                    <a:lstStyle/>
                    <a:p>
                      <a:pPr algn="ctr"/>
                      <a:r>
                        <a:rPr lang="en-US" sz="800" b="1" dirty="0" err="1">
                          <a:solidFill>
                            <a:schemeClr val="bg1"/>
                          </a:solidFill>
                        </a:rPr>
                        <a:t>Bortezomib</a:t>
                      </a:r>
                      <a:r>
                        <a:rPr lang="en-US" sz="800" b="1" baseline="0" dirty="0">
                          <a:solidFill>
                            <a:schemeClr val="bg1"/>
                          </a:solidFill>
                        </a:rPr>
                        <a:t> </a:t>
                      </a:r>
                      <a:r>
                        <a:rPr lang="en-US" sz="800" b="1" dirty="0">
                          <a:solidFill>
                            <a:schemeClr val="bg1"/>
                          </a:solidFill>
                        </a:rPr>
                        <a:t>group</a:t>
                      </a:r>
                      <a:r>
                        <a:rPr lang="en-US" sz="800" b="1" baseline="0" dirty="0">
                          <a:solidFill>
                            <a:schemeClr val="bg1"/>
                          </a:solidFill>
                        </a:rPr>
                        <a:t> </a:t>
                      </a:r>
                      <a:r>
                        <a:rPr lang="en-US" sz="800" b="1" dirty="0">
                          <a:solidFill>
                            <a:schemeClr val="bg1"/>
                          </a:solidFill>
                        </a:rPr>
                        <a:t>(n</a:t>
                      </a:r>
                      <a:r>
                        <a:rPr lang="en-US" sz="800" b="1" baseline="0" dirty="0">
                          <a:solidFill>
                            <a:schemeClr val="bg1"/>
                          </a:solidFill>
                        </a:rPr>
                        <a:t> = 456)</a:t>
                      </a:r>
                      <a:endParaRPr lang="en-US" sz="800" b="1"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CC2"/>
                    </a:solidFill>
                  </a:tcPr>
                </a:tc>
                <a:tc>
                  <a:txBody>
                    <a:bodyPr/>
                    <a:lstStyle/>
                    <a:p>
                      <a:pPr algn="ctr"/>
                      <a:r>
                        <a:rPr lang="en-US" sz="800" b="1" dirty="0" err="1">
                          <a:solidFill>
                            <a:schemeClr val="bg1"/>
                          </a:solidFill>
                        </a:rPr>
                        <a:t>Carfilzomib</a:t>
                      </a:r>
                      <a:r>
                        <a:rPr lang="en-US" sz="800" b="1" dirty="0">
                          <a:solidFill>
                            <a:schemeClr val="bg1"/>
                          </a:solidFill>
                        </a:rPr>
                        <a:t> group</a:t>
                      </a:r>
                      <a:r>
                        <a:rPr lang="en-US" sz="800" b="1" baseline="0" dirty="0">
                          <a:solidFill>
                            <a:schemeClr val="bg1"/>
                          </a:solidFill>
                        </a:rPr>
                        <a:t> </a:t>
                      </a:r>
                      <a:r>
                        <a:rPr lang="en-US" sz="800" b="1" dirty="0">
                          <a:solidFill>
                            <a:schemeClr val="bg1"/>
                          </a:solidFill>
                        </a:rPr>
                        <a:t>(n</a:t>
                      </a:r>
                      <a:r>
                        <a:rPr lang="en-US" sz="800" b="1" baseline="0" dirty="0">
                          <a:solidFill>
                            <a:schemeClr val="bg1"/>
                          </a:solidFill>
                        </a:rPr>
                        <a:t> = 463)</a:t>
                      </a:r>
                      <a:endParaRPr lang="en-US" sz="800" b="1"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CC2"/>
                    </a:solidFill>
                  </a:tcPr>
                </a:tc>
                <a:tc>
                  <a:txBody>
                    <a:bodyPr/>
                    <a:lstStyle/>
                    <a:p>
                      <a:pPr algn="ctr"/>
                      <a:r>
                        <a:rPr lang="en-US" sz="800" b="1" dirty="0" err="1">
                          <a:solidFill>
                            <a:schemeClr val="bg1"/>
                          </a:solidFill>
                        </a:rPr>
                        <a:t>Bortezomib</a:t>
                      </a:r>
                      <a:r>
                        <a:rPr lang="en-US" sz="800" b="1" baseline="0" dirty="0">
                          <a:solidFill>
                            <a:schemeClr val="bg1"/>
                          </a:solidFill>
                        </a:rPr>
                        <a:t> </a:t>
                      </a:r>
                      <a:r>
                        <a:rPr lang="en-US" sz="800" b="1" dirty="0">
                          <a:solidFill>
                            <a:schemeClr val="bg1"/>
                          </a:solidFill>
                        </a:rPr>
                        <a:t>group</a:t>
                      </a:r>
                      <a:r>
                        <a:rPr lang="en-US" sz="800" b="1" baseline="0" dirty="0">
                          <a:solidFill>
                            <a:schemeClr val="bg1"/>
                          </a:solidFill>
                        </a:rPr>
                        <a:t> </a:t>
                      </a:r>
                      <a:r>
                        <a:rPr lang="en-US" sz="800" b="1" dirty="0">
                          <a:solidFill>
                            <a:schemeClr val="bg1"/>
                          </a:solidFill>
                        </a:rPr>
                        <a:t>(n</a:t>
                      </a:r>
                      <a:r>
                        <a:rPr lang="en-US" sz="800" b="1" baseline="0" dirty="0">
                          <a:solidFill>
                            <a:schemeClr val="bg1"/>
                          </a:solidFill>
                        </a:rPr>
                        <a:t> = 456)</a:t>
                      </a:r>
                      <a:endParaRPr lang="en-US" sz="800" b="1" dirty="0">
                        <a:solidFill>
                          <a:schemeClr val="bg1"/>
                        </a:solidFill>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CC2"/>
                    </a:solidFill>
                  </a:tcPr>
                </a:tc>
                <a:extLst>
                  <a:ext uri="{0D108BD9-81ED-4DB2-BD59-A6C34878D82A}">
                    <a16:rowId xmlns:a16="http://schemas.microsoft.com/office/drawing/2014/main" val="10001"/>
                  </a:ext>
                </a:extLst>
              </a:tr>
              <a:tr h="717156">
                <a:tc>
                  <a:txBody>
                    <a:bodyPr/>
                    <a:lstStyle/>
                    <a:p>
                      <a:pPr marL="287338" indent="0" algn="l" defTabSz="914400" rtl="0" eaLnBrk="1" latinLnBrk="0" hangingPunct="1">
                        <a:tabLst>
                          <a:tab pos="346075" algn="l"/>
                        </a:tabLst>
                      </a:pPr>
                      <a:r>
                        <a:rPr lang="en-US" sz="700" b="0" kern="1200" dirty="0">
                          <a:solidFill>
                            <a:schemeClr val="tx1"/>
                          </a:solidFill>
                          <a:latin typeface="+mn-lt"/>
                          <a:ea typeface="+mn-ea"/>
                          <a:cs typeface="+mn-cs"/>
                        </a:rPr>
                        <a:t>Dyspnea</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n (%)</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Average (days)</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SD</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Median (days)</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IQR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r>
                        <a:rPr lang="en-US" sz="700" b="0" dirty="0">
                          <a:solidFill>
                            <a:schemeClr val="tx1"/>
                          </a:solidFill>
                        </a:rPr>
                        <a:t>149 (32.2)</a:t>
                      </a:r>
                    </a:p>
                    <a:p>
                      <a:pPr algn="ctr"/>
                      <a:r>
                        <a:rPr lang="en-US" sz="700" b="0" dirty="0">
                          <a:solidFill>
                            <a:schemeClr val="tx1"/>
                          </a:solidFill>
                        </a:rPr>
                        <a:t>144.8</a:t>
                      </a:r>
                    </a:p>
                    <a:p>
                      <a:pPr algn="ctr"/>
                      <a:r>
                        <a:rPr lang="en-US" sz="700" b="0" dirty="0">
                          <a:solidFill>
                            <a:schemeClr val="tx1"/>
                          </a:solidFill>
                        </a:rPr>
                        <a:t>212.0</a:t>
                      </a:r>
                    </a:p>
                    <a:p>
                      <a:pPr algn="ctr"/>
                      <a:r>
                        <a:rPr lang="en-US" sz="700" b="0" dirty="0">
                          <a:solidFill>
                            <a:schemeClr val="tx1"/>
                          </a:solidFill>
                        </a:rPr>
                        <a:t>66.0</a:t>
                      </a:r>
                    </a:p>
                    <a:p>
                      <a:pPr algn="ctr"/>
                      <a:r>
                        <a:rPr lang="en-US" sz="700" b="0" dirty="0">
                          <a:solidFill>
                            <a:schemeClr val="tx1"/>
                          </a:solidFill>
                        </a:rPr>
                        <a:t>15.0-148.0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r>
                        <a:rPr lang="en-US" sz="700" b="0" dirty="0">
                          <a:solidFill>
                            <a:schemeClr val="tx1"/>
                          </a:solidFill>
                        </a:rPr>
                        <a:t>62 (13.6)</a:t>
                      </a:r>
                    </a:p>
                    <a:p>
                      <a:pPr algn="ctr"/>
                      <a:r>
                        <a:rPr lang="en-US" sz="700" b="0" dirty="0">
                          <a:solidFill>
                            <a:schemeClr val="tx1"/>
                          </a:solidFill>
                        </a:rPr>
                        <a:t>99.0</a:t>
                      </a:r>
                    </a:p>
                    <a:p>
                      <a:pPr algn="ctr"/>
                      <a:r>
                        <a:rPr lang="en-US" sz="700" b="0" dirty="0">
                          <a:solidFill>
                            <a:schemeClr val="tx1"/>
                          </a:solidFill>
                        </a:rPr>
                        <a:t>133.2</a:t>
                      </a:r>
                    </a:p>
                    <a:p>
                      <a:pPr algn="ctr"/>
                      <a:r>
                        <a:rPr lang="en-US" sz="700" b="0" dirty="0">
                          <a:solidFill>
                            <a:schemeClr val="tx1"/>
                          </a:solidFill>
                        </a:rPr>
                        <a:t>59.5</a:t>
                      </a:r>
                    </a:p>
                    <a:p>
                      <a:pPr algn="ctr"/>
                      <a:r>
                        <a:rPr lang="en-US" sz="700" b="0" dirty="0">
                          <a:solidFill>
                            <a:schemeClr val="tx1"/>
                          </a:solidFill>
                        </a:rPr>
                        <a:t>25.0-109.0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r>
                        <a:rPr lang="en-US" sz="700" b="0" dirty="0">
                          <a:solidFill>
                            <a:schemeClr val="tx1"/>
                          </a:solidFill>
                        </a:rPr>
                        <a:t>29 (6.3)</a:t>
                      </a:r>
                    </a:p>
                    <a:p>
                      <a:pPr algn="ctr"/>
                      <a:r>
                        <a:rPr lang="en-US" sz="700" b="0" dirty="0">
                          <a:solidFill>
                            <a:schemeClr val="tx1"/>
                          </a:solidFill>
                        </a:rPr>
                        <a:t>137.2</a:t>
                      </a:r>
                    </a:p>
                    <a:p>
                      <a:pPr algn="ctr"/>
                      <a:r>
                        <a:rPr lang="en-US" sz="700" b="0" dirty="0">
                          <a:solidFill>
                            <a:schemeClr val="tx1"/>
                          </a:solidFill>
                        </a:rPr>
                        <a:t>145.9</a:t>
                      </a:r>
                    </a:p>
                    <a:p>
                      <a:pPr algn="ctr"/>
                      <a:r>
                        <a:rPr lang="en-US" sz="700" b="0" dirty="0">
                          <a:solidFill>
                            <a:schemeClr val="tx1"/>
                          </a:solidFill>
                        </a:rPr>
                        <a:t>100.0</a:t>
                      </a:r>
                    </a:p>
                    <a:p>
                      <a:pPr algn="ctr"/>
                      <a:r>
                        <a:rPr lang="en-US" sz="700" b="0" dirty="0">
                          <a:solidFill>
                            <a:schemeClr val="tx1"/>
                          </a:solidFill>
                        </a:rPr>
                        <a:t>13.0-182.0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r>
                        <a:rPr lang="en-US" sz="700" b="0" dirty="0">
                          <a:solidFill>
                            <a:schemeClr val="tx1"/>
                          </a:solidFill>
                        </a:rPr>
                        <a:t>10 (2.2)</a:t>
                      </a:r>
                    </a:p>
                    <a:p>
                      <a:pPr algn="ctr"/>
                      <a:r>
                        <a:rPr lang="en-US" sz="700" b="0" dirty="0">
                          <a:solidFill>
                            <a:schemeClr val="tx1"/>
                          </a:solidFill>
                        </a:rPr>
                        <a:t>100.6</a:t>
                      </a:r>
                    </a:p>
                    <a:p>
                      <a:pPr algn="ctr"/>
                      <a:r>
                        <a:rPr lang="en-US" sz="700" b="0" dirty="0">
                          <a:solidFill>
                            <a:schemeClr val="tx1"/>
                          </a:solidFill>
                        </a:rPr>
                        <a:t>87.5</a:t>
                      </a:r>
                    </a:p>
                    <a:p>
                      <a:pPr algn="ctr"/>
                      <a:r>
                        <a:rPr lang="en-US" sz="700" b="0" dirty="0">
                          <a:solidFill>
                            <a:schemeClr val="tx1"/>
                          </a:solidFill>
                        </a:rPr>
                        <a:t>83.0</a:t>
                      </a:r>
                    </a:p>
                    <a:p>
                      <a:pPr algn="ctr"/>
                      <a:r>
                        <a:rPr lang="en-US" sz="700" b="0" dirty="0">
                          <a:solidFill>
                            <a:schemeClr val="tx1"/>
                          </a:solidFill>
                        </a:rPr>
                        <a:t>27.0-144.0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extLst>
                  <a:ext uri="{0D108BD9-81ED-4DB2-BD59-A6C34878D82A}">
                    <a16:rowId xmlns:a16="http://schemas.microsoft.com/office/drawing/2014/main" val="10002"/>
                  </a:ext>
                </a:extLst>
              </a:tr>
              <a:tr h="717156">
                <a:tc>
                  <a:txBody>
                    <a:bodyPr/>
                    <a:lstStyle/>
                    <a:p>
                      <a:pPr marL="287338" indent="0" algn="l" defTabSz="914400" rtl="0" eaLnBrk="1" latinLnBrk="0" hangingPunct="1">
                        <a:tabLst>
                          <a:tab pos="346075" algn="l"/>
                        </a:tabLst>
                      </a:pPr>
                      <a:r>
                        <a:rPr lang="en-US" sz="700" b="0" kern="1200" dirty="0">
                          <a:solidFill>
                            <a:schemeClr val="tx1"/>
                          </a:solidFill>
                          <a:latin typeface="+mn-lt"/>
                          <a:ea typeface="+mn-ea"/>
                          <a:cs typeface="+mn-cs"/>
                        </a:rPr>
                        <a:t>Hypertension</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n (%)</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Average (days)</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SD</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Median (days)</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IQR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r>
                        <a:rPr lang="en-US" sz="700" b="0" dirty="0">
                          <a:solidFill>
                            <a:schemeClr val="tx1"/>
                          </a:solidFill>
                        </a:rPr>
                        <a:t>149 (32.2)</a:t>
                      </a:r>
                    </a:p>
                    <a:p>
                      <a:pPr algn="ctr"/>
                      <a:r>
                        <a:rPr lang="en-US" sz="700" b="0" dirty="0">
                          <a:solidFill>
                            <a:schemeClr val="tx1"/>
                          </a:solidFill>
                        </a:rPr>
                        <a:t>201.9</a:t>
                      </a:r>
                    </a:p>
                    <a:p>
                      <a:pPr algn="ctr"/>
                      <a:r>
                        <a:rPr lang="en-US" sz="700" b="0" dirty="0">
                          <a:solidFill>
                            <a:schemeClr val="tx1"/>
                          </a:solidFill>
                        </a:rPr>
                        <a:t>184.6</a:t>
                      </a:r>
                    </a:p>
                    <a:p>
                      <a:pPr algn="ctr"/>
                      <a:r>
                        <a:rPr lang="en-US" sz="700" b="0" dirty="0">
                          <a:solidFill>
                            <a:schemeClr val="tx1"/>
                          </a:solidFill>
                        </a:rPr>
                        <a:t>147.0</a:t>
                      </a:r>
                    </a:p>
                    <a:p>
                      <a:pPr algn="ctr"/>
                      <a:r>
                        <a:rPr lang="en-US" sz="700" b="0" dirty="0">
                          <a:solidFill>
                            <a:schemeClr val="tx1"/>
                          </a:solidFill>
                        </a:rPr>
                        <a:t>52.0-325.0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r>
                        <a:rPr lang="en-US" sz="700" b="0" dirty="0">
                          <a:solidFill>
                            <a:schemeClr val="tx1"/>
                          </a:solidFill>
                        </a:rPr>
                        <a:t>45 (9.9)</a:t>
                      </a:r>
                    </a:p>
                    <a:p>
                      <a:pPr algn="ctr"/>
                      <a:r>
                        <a:rPr lang="en-US" sz="700" b="0" dirty="0">
                          <a:solidFill>
                            <a:schemeClr val="tx1"/>
                          </a:solidFill>
                        </a:rPr>
                        <a:t>168.4</a:t>
                      </a:r>
                    </a:p>
                    <a:p>
                      <a:pPr algn="ctr"/>
                      <a:r>
                        <a:rPr lang="en-US" sz="700" b="0" dirty="0">
                          <a:solidFill>
                            <a:schemeClr val="tx1"/>
                          </a:solidFill>
                        </a:rPr>
                        <a:t>227.0</a:t>
                      </a:r>
                    </a:p>
                    <a:p>
                      <a:pPr algn="ctr"/>
                      <a:r>
                        <a:rPr lang="en-US" sz="700" b="0" dirty="0">
                          <a:solidFill>
                            <a:schemeClr val="tx1"/>
                          </a:solidFill>
                        </a:rPr>
                        <a:t>92.0</a:t>
                      </a:r>
                    </a:p>
                    <a:p>
                      <a:pPr algn="ctr"/>
                      <a:r>
                        <a:rPr lang="en-US" sz="700" b="0" dirty="0">
                          <a:solidFill>
                            <a:schemeClr val="tx1"/>
                          </a:solidFill>
                        </a:rPr>
                        <a:t>28.0-183.0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r>
                        <a:rPr lang="en-US" sz="700" b="0" dirty="0">
                          <a:solidFill>
                            <a:schemeClr val="tx1"/>
                          </a:solidFill>
                        </a:rPr>
                        <a:t>67 (14.5)</a:t>
                      </a:r>
                    </a:p>
                    <a:p>
                      <a:pPr algn="ctr"/>
                      <a:r>
                        <a:rPr lang="en-US" sz="700" b="0" dirty="0">
                          <a:solidFill>
                            <a:schemeClr val="tx1"/>
                          </a:solidFill>
                        </a:rPr>
                        <a:t>277.7</a:t>
                      </a:r>
                    </a:p>
                    <a:p>
                      <a:pPr algn="ctr"/>
                      <a:r>
                        <a:rPr lang="en-US" sz="700" b="0" dirty="0">
                          <a:solidFill>
                            <a:schemeClr val="tx1"/>
                          </a:solidFill>
                        </a:rPr>
                        <a:t>247.6</a:t>
                      </a:r>
                    </a:p>
                    <a:p>
                      <a:pPr algn="ctr"/>
                      <a:r>
                        <a:rPr lang="en-US" sz="700" b="0" dirty="0">
                          <a:solidFill>
                            <a:schemeClr val="tx1"/>
                          </a:solidFill>
                        </a:rPr>
                        <a:t>267.0</a:t>
                      </a:r>
                    </a:p>
                    <a:p>
                      <a:pPr algn="ctr"/>
                      <a:r>
                        <a:rPr lang="en-US" sz="700" b="0" dirty="0">
                          <a:solidFill>
                            <a:schemeClr val="tx1"/>
                          </a:solidFill>
                        </a:rPr>
                        <a:t>50.0-393.0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r>
                        <a:rPr lang="en-US" sz="700" b="0" dirty="0">
                          <a:solidFill>
                            <a:schemeClr val="tx1"/>
                          </a:solidFill>
                        </a:rPr>
                        <a:t>15 (3.3)</a:t>
                      </a:r>
                    </a:p>
                    <a:p>
                      <a:pPr algn="ctr"/>
                      <a:r>
                        <a:rPr lang="en-US" sz="700" b="0" dirty="0">
                          <a:solidFill>
                            <a:schemeClr val="tx1"/>
                          </a:solidFill>
                        </a:rPr>
                        <a:t>156.6</a:t>
                      </a:r>
                    </a:p>
                    <a:p>
                      <a:pPr algn="ctr"/>
                      <a:r>
                        <a:rPr lang="en-US" sz="700" b="0" dirty="0">
                          <a:solidFill>
                            <a:schemeClr val="tx1"/>
                          </a:solidFill>
                        </a:rPr>
                        <a:t>187.6</a:t>
                      </a:r>
                    </a:p>
                    <a:p>
                      <a:pPr algn="ctr"/>
                      <a:r>
                        <a:rPr lang="en-US" sz="700" b="0" dirty="0">
                          <a:solidFill>
                            <a:schemeClr val="tx1"/>
                          </a:solidFill>
                        </a:rPr>
                        <a:t>92.0</a:t>
                      </a:r>
                    </a:p>
                    <a:p>
                      <a:pPr algn="ctr"/>
                      <a:r>
                        <a:rPr lang="en-US" sz="700" b="0" dirty="0">
                          <a:solidFill>
                            <a:schemeClr val="tx1"/>
                          </a:solidFill>
                        </a:rPr>
                        <a:t>28.0-157.0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extLst>
                  <a:ext uri="{0D108BD9-81ED-4DB2-BD59-A6C34878D82A}">
                    <a16:rowId xmlns:a16="http://schemas.microsoft.com/office/drawing/2014/main" val="10003"/>
                  </a:ext>
                </a:extLst>
              </a:tr>
              <a:tr h="717156">
                <a:tc>
                  <a:txBody>
                    <a:bodyPr/>
                    <a:lstStyle/>
                    <a:p>
                      <a:pPr marL="287338" indent="0" algn="l" defTabSz="914400" rtl="0" eaLnBrk="1" latinLnBrk="0" hangingPunct="1">
                        <a:tabLst>
                          <a:tab pos="346075" algn="l"/>
                        </a:tabLst>
                      </a:pPr>
                      <a:r>
                        <a:rPr lang="en-US" sz="700" b="0" kern="1200" dirty="0">
                          <a:solidFill>
                            <a:schemeClr val="tx1"/>
                          </a:solidFill>
                          <a:latin typeface="+mn-lt"/>
                          <a:ea typeface="+mn-ea"/>
                          <a:cs typeface="+mn-cs"/>
                        </a:rPr>
                        <a:t>Acute renal failure*</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n (%)</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Average (days)</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SD</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Median (days)</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IQR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r>
                        <a:rPr lang="en-US" sz="700" b="0" dirty="0">
                          <a:solidFill>
                            <a:schemeClr val="tx1"/>
                          </a:solidFill>
                        </a:rPr>
                        <a:t>48 (10.4)</a:t>
                      </a:r>
                    </a:p>
                    <a:p>
                      <a:pPr algn="ctr"/>
                      <a:r>
                        <a:rPr lang="en-US" sz="700" b="0" dirty="0">
                          <a:solidFill>
                            <a:schemeClr val="tx1"/>
                          </a:solidFill>
                        </a:rPr>
                        <a:t>240.9</a:t>
                      </a:r>
                    </a:p>
                    <a:p>
                      <a:pPr algn="ctr"/>
                      <a:r>
                        <a:rPr lang="en-US" sz="700" b="0" dirty="0">
                          <a:solidFill>
                            <a:schemeClr val="tx1"/>
                          </a:solidFill>
                        </a:rPr>
                        <a:t>255.9</a:t>
                      </a:r>
                    </a:p>
                    <a:p>
                      <a:pPr algn="ctr"/>
                      <a:r>
                        <a:rPr lang="en-US" sz="700" b="0" dirty="0">
                          <a:solidFill>
                            <a:schemeClr val="tx1"/>
                          </a:solidFill>
                        </a:rPr>
                        <a:t>197.5</a:t>
                      </a:r>
                    </a:p>
                    <a:p>
                      <a:pPr algn="ctr"/>
                      <a:r>
                        <a:rPr lang="en-US" sz="700" b="0" dirty="0">
                          <a:solidFill>
                            <a:schemeClr val="tx1"/>
                          </a:solidFill>
                        </a:rPr>
                        <a:t>35.0-339.0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r>
                        <a:rPr lang="en-US" sz="700" b="0" dirty="0">
                          <a:solidFill>
                            <a:schemeClr val="tx1"/>
                          </a:solidFill>
                        </a:rPr>
                        <a:t>28 (6.1)</a:t>
                      </a:r>
                    </a:p>
                    <a:p>
                      <a:pPr algn="ctr"/>
                      <a:r>
                        <a:rPr lang="en-US" sz="700" b="0" dirty="0">
                          <a:solidFill>
                            <a:schemeClr val="tx1"/>
                          </a:solidFill>
                        </a:rPr>
                        <a:t>161.3</a:t>
                      </a:r>
                    </a:p>
                    <a:p>
                      <a:pPr algn="ctr"/>
                      <a:r>
                        <a:rPr lang="en-US" sz="700" b="0" dirty="0">
                          <a:solidFill>
                            <a:schemeClr val="tx1"/>
                          </a:solidFill>
                        </a:rPr>
                        <a:t>200.9</a:t>
                      </a:r>
                    </a:p>
                    <a:p>
                      <a:pPr algn="ctr"/>
                      <a:r>
                        <a:rPr lang="en-US" sz="700" b="0" dirty="0">
                          <a:solidFill>
                            <a:schemeClr val="tx1"/>
                          </a:solidFill>
                        </a:rPr>
                        <a:t>64.5</a:t>
                      </a:r>
                    </a:p>
                    <a:p>
                      <a:pPr algn="ctr"/>
                      <a:r>
                        <a:rPr lang="en-US" sz="700" b="0" dirty="0">
                          <a:solidFill>
                            <a:schemeClr val="tx1"/>
                          </a:solidFill>
                        </a:rPr>
                        <a:t>24.5-217.5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r>
                        <a:rPr lang="en-US" sz="700" b="0" dirty="0">
                          <a:solidFill>
                            <a:schemeClr val="tx1"/>
                          </a:solidFill>
                        </a:rPr>
                        <a:t>26 (5.6)</a:t>
                      </a:r>
                    </a:p>
                    <a:p>
                      <a:pPr algn="ctr"/>
                      <a:r>
                        <a:rPr lang="en-US" sz="700" b="0" dirty="0">
                          <a:solidFill>
                            <a:schemeClr val="tx1"/>
                          </a:solidFill>
                        </a:rPr>
                        <a:t>264.7</a:t>
                      </a:r>
                    </a:p>
                    <a:p>
                      <a:pPr algn="ctr"/>
                      <a:r>
                        <a:rPr lang="en-US" sz="700" b="0" dirty="0">
                          <a:solidFill>
                            <a:schemeClr val="tx1"/>
                          </a:solidFill>
                        </a:rPr>
                        <a:t>252.5</a:t>
                      </a:r>
                    </a:p>
                    <a:p>
                      <a:pPr algn="ctr"/>
                      <a:r>
                        <a:rPr lang="en-US" sz="700" b="0" dirty="0">
                          <a:solidFill>
                            <a:schemeClr val="tx1"/>
                          </a:solidFill>
                        </a:rPr>
                        <a:t>219.5</a:t>
                      </a:r>
                    </a:p>
                    <a:p>
                      <a:pPr algn="ctr"/>
                      <a:r>
                        <a:rPr lang="en-US" sz="700" b="0" dirty="0">
                          <a:solidFill>
                            <a:schemeClr val="tx1"/>
                          </a:solidFill>
                        </a:rPr>
                        <a:t>57.0-387.0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r>
                        <a:rPr lang="en-US" sz="700" b="0" dirty="0">
                          <a:solidFill>
                            <a:schemeClr val="tx1"/>
                          </a:solidFill>
                        </a:rPr>
                        <a:t>15 (3.3)</a:t>
                      </a:r>
                    </a:p>
                    <a:p>
                      <a:pPr algn="ctr"/>
                      <a:r>
                        <a:rPr lang="en-US" sz="700" b="0" dirty="0">
                          <a:solidFill>
                            <a:schemeClr val="tx1"/>
                          </a:solidFill>
                        </a:rPr>
                        <a:t>172.4</a:t>
                      </a:r>
                    </a:p>
                    <a:p>
                      <a:pPr algn="ctr"/>
                      <a:r>
                        <a:rPr lang="en-US" sz="700" b="0" dirty="0">
                          <a:solidFill>
                            <a:schemeClr val="tx1"/>
                          </a:solidFill>
                        </a:rPr>
                        <a:t>221.0</a:t>
                      </a:r>
                    </a:p>
                    <a:p>
                      <a:pPr algn="ctr"/>
                      <a:r>
                        <a:rPr lang="en-US" sz="700" b="0" dirty="0">
                          <a:solidFill>
                            <a:schemeClr val="tx1"/>
                          </a:solidFill>
                        </a:rPr>
                        <a:t>49.0</a:t>
                      </a:r>
                    </a:p>
                    <a:p>
                      <a:pPr algn="ctr"/>
                      <a:r>
                        <a:rPr lang="en-US" sz="700" b="0" dirty="0">
                          <a:solidFill>
                            <a:schemeClr val="tx1"/>
                          </a:solidFill>
                        </a:rPr>
                        <a:t>5.0-421.0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extLst>
                  <a:ext uri="{0D108BD9-81ED-4DB2-BD59-A6C34878D82A}">
                    <a16:rowId xmlns:a16="http://schemas.microsoft.com/office/drawing/2014/main" val="10004"/>
                  </a:ext>
                </a:extLst>
              </a:tr>
              <a:tr h="717156">
                <a:tc>
                  <a:txBody>
                    <a:bodyPr/>
                    <a:lstStyle/>
                    <a:p>
                      <a:pPr marL="287338" indent="0" algn="l" defTabSz="914400" rtl="0" eaLnBrk="1" latinLnBrk="0" hangingPunct="1">
                        <a:tabLst>
                          <a:tab pos="346075" algn="l"/>
                        </a:tabLst>
                      </a:pPr>
                      <a:r>
                        <a:rPr lang="en-US" sz="700" b="0" kern="1200" dirty="0">
                          <a:solidFill>
                            <a:schemeClr val="tx1"/>
                          </a:solidFill>
                          <a:latin typeface="+mn-lt"/>
                          <a:ea typeface="+mn-ea"/>
                          <a:cs typeface="+mn-cs"/>
                        </a:rPr>
                        <a:t>Cardiac failure*</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n (%)</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Average (days)</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SD</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Median (days)</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IQR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r>
                        <a:rPr lang="en-US" sz="700" b="0" dirty="0">
                          <a:solidFill>
                            <a:schemeClr val="tx1"/>
                          </a:solidFill>
                        </a:rPr>
                        <a:t>50 (10.8)</a:t>
                      </a:r>
                    </a:p>
                    <a:p>
                      <a:pPr algn="ctr"/>
                      <a:r>
                        <a:rPr lang="en-US" sz="700" b="0" dirty="0">
                          <a:solidFill>
                            <a:schemeClr val="tx1"/>
                          </a:solidFill>
                        </a:rPr>
                        <a:t>291.6</a:t>
                      </a:r>
                    </a:p>
                    <a:p>
                      <a:pPr algn="ctr"/>
                      <a:r>
                        <a:rPr lang="en-US" sz="700" b="0" dirty="0">
                          <a:solidFill>
                            <a:schemeClr val="tx1"/>
                          </a:solidFill>
                        </a:rPr>
                        <a:t>241.2</a:t>
                      </a:r>
                    </a:p>
                    <a:p>
                      <a:pPr algn="ctr"/>
                      <a:r>
                        <a:rPr lang="en-US" sz="700" b="0" dirty="0">
                          <a:solidFill>
                            <a:schemeClr val="tx1"/>
                          </a:solidFill>
                        </a:rPr>
                        <a:t>246.0</a:t>
                      </a:r>
                    </a:p>
                    <a:p>
                      <a:pPr algn="ctr"/>
                      <a:r>
                        <a:rPr lang="en-US" sz="700" b="0" dirty="0">
                          <a:solidFill>
                            <a:schemeClr val="tx1"/>
                          </a:solidFill>
                        </a:rPr>
                        <a:t>100.0-423.0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r>
                        <a:rPr lang="en-US" sz="700" b="0" dirty="0">
                          <a:solidFill>
                            <a:schemeClr val="tx1"/>
                          </a:solidFill>
                        </a:rPr>
                        <a:t>15 (3.3)</a:t>
                      </a:r>
                    </a:p>
                    <a:p>
                      <a:pPr algn="ctr"/>
                      <a:r>
                        <a:rPr lang="en-US" sz="700" b="0" dirty="0">
                          <a:solidFill>
                            <a:schemeClr val="tx1"/>
                          </a:solidFill>
                        </a:rPr>
                        <a:t>167.3</a:t>
                      </a:r>
                    </a:p>
                    <a:p>
                      <a:pPr algn="ctr"/>
                      <a:r>
                        <a:rPr lang="en-US" sz="700" b="0" dirty="0">
                          <a:solidFill>
                            <a:schemeClr val="tx1"/>
                          </a:solidFill>
                        </a:rPr>
                        <a:t>134.4</a:t>
                      </a:r>
                    </a:p>
                    <a:p>
                      <a:pPr algn="ctr"/>
                      <a:r>
                        <a:rPr lang="en-US" sz="700" b="0" dirty="0">
                          <a:solidFill>
                            <a:schemeClr val="tx1"/>
                          </a:solidFill>
                        </a:rPr>
                        <a:t>169.0</a:t>
                      </a:r>
                    </a:p>
                    <a:p>
                      <a:pPr algn="ctr"/>
                      <a:r>
                        <a:rPr lang="en-US" sz="700" b="0" dirty="0">
                          <a:solidFill>
                            <a:schemeClr val="tx1"/>
                          </a:solidFill>
                        </a:rPr>
                        <a:t>29.0-259.0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r>
                        <a:rPr lang="en-US" sz="700" b="0" dirty="0">
                          <a:solidFill>
                            <a:schemeClr val="tx1"/>
                          </a:solidFill>
                        </a:rPr>
                        <a:t>27 (5.8)</a:t>
                      </a:r>
                    </a:p>
                    <a:p>
                      <a:pPr algn="ctr"/>
                      <a:r>
                        <a:rPr lang="en-US" sz="700" b="0" dirty="0">
                          <a:solidFill>
                            <a:schemeClr val="tx1"/>
                          </a:solidFill>
                        </a:rPr>
                        <a:t>253.3</a:t>
                      </a:r>
                    </a:p>
                    <a:p>
                      <a:pPr algn="ctr"/>
                      <a:r>
                        <a:rPr lang="en-US" sz="700" b="0" dirty="0">
                          <a:solidFill>
                            <a:schemeClr val="tx1"/>
                          </a:solidFill>
                        </a:rPr>
                        <a:t>182.1</a:t>
                      </a:r>
                    </a:p>
                    <a:p>
                      <a:pPr algn="ctr"/>
                      <a:r>
                        <a:rPr lang="en-US" sz="700" b="0" dirty="0">
                          <a:solidFill>
                            <a:schemeClr val="tx1"/>
                          </a:solidFill>
                        </a:rPr>
                        <a:t>230.0</a:t>
                      </a:r>
                    </a:p>
                    <a:p>
                      <a:pPr algn="ctr"/>
                      <a:r>
                        <a:rPr lang="en-US" sz="700" b="0" dirty="0">
                          <a:solidFill>
                            <a:schemeClr val="tx1"/>
                          </a:solidFill>
                        </a:rPr>
                        <a:t>87.0-407.0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r>
                        <a:rPr lang="en-US" sz="700" b="0" dirty="0">
                          <a:solidFill>
                            <a:schemeClr val="tx1"/>
                          </a:solidFill>
                        </a:rPr>
                        <a:t>9 (2.0)</a:t>
                      </a:r>
                    </a:p>
                    <a:p>
                      <a:pPr algn="ctr"/>
                      <a:r>
                        <a:rPr lang="en-US" sz="700" b="0" dirty="0">
                          <a:solidFill>
                            <a:schemeClr val="tx1"/>
                          </a:solidFill>
                        </a:rPr>
                        <a:t>161.2</a:t>
                      </a:r>
                    </a:p>
                    <a:p>
                      <a:pPr algn="ctr"/>
                      <a:r>
                        <a:rPr lang="en-US" sz="700" b="0" dirty="0">
                          <a:solidFill>
                            <a:schemeClr val="tx1"/>
                          </a:solidFill>
                        </a:rPr>
                        <a:t>136.9</a:t>
                      </a:r>
                    </a:p>
                    <a:p>
                      <a:pPr algn="ctr"/>
                      <a:r>
                        <a:rPr lang="en-US" sz="700" b="0" dirty="0">
                          <a:solidFill>
                            <a:schemeClr val="tx1"/>
                          </a:solidFill>
                        </a:rPr>
                        <a:t>141.0</a:t>
                      </a:r>
                    </a:p>
                    <a:p>
                      <a:pPr algn="ctr"/>
                      <a:r>
                        <a:rPr lang="en-US" sz="700" b="0" dirty="0">
                          <a:solidFill>
                            <a:schemeClr val="tx1"/>
                          </a:solidFill>
                        </a:rPr>
                        <a:t>29.0-259.0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extLst>
                  <a:ext uri="{0D108BD9-81ED-4DB2-BD59-A6C34878D82A}">
                    <a16:rowId xmlns:a16="http://schemas.microsoft.com/office/drawing/2014/main" val="10005"/>
                  </a:ext>
                </a:extLst>
              </a:tr>
              <a:tr h="717156">
                <a:tc>
                  <a:txBody>
                    <a:bodyPr/>
                    <a:lstStyle/>
                    <a:p>
                      <a:pPr marL="287338" indent="0" algn="l" defTabSz="914400" rtl="0" eaLnBrk="1" latinLnBrk="0" hangingPunct="1">
                        <a:tabLst>
                          <a:tab pos="346075" algn="l"/>
                        </a:tabLst>
                      </a:pPr>
                      <a:r>
                        <a:rPr lang="en-US" sz="700" b="0" kern="1200" dirty="0">
                          <a:solidFill>
                            <a:schemeClr val="tx1"/>
                          </a:solidFill>
                          <a:latin typeface="+mn-lt"/>
                          <a:ea typeface="+mn-ea"/>
                          <a:cs typeface="+mn-cs"/>
                        </a:rPr>
                        <a:t>Ischemic heart disease*</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n (%)</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Average (days)</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SD</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Median (days)</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IQR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r>
                        <a:rPr lang="en-US" sz="700" b="0" dirty="0">
                          <a:solidFill>
                            <a:schemeClr val="tx1"/>
                          </a:solidFill>
                        </a:rPr>
                        <a:t>18 (3.9)</a:t>
                      </a:r>
                    </a:p>
                    <a:p>
                      <a:pPr algn="ctr"/>
                      <a:r>
                        <a:rPr lang="en-US" sz="700" b="0" dirty="0">
                          <a:solidFill>
                            <a:schemeClr val="tx1"/>
                          </a:solidFill>
                        </a:rPr>
                        <a:t>248.9</a:t>
                      </a:r>
                    </a:p>
                    <a:p>
                      <a:pPr algn="ctr"/>
                      <a:r>
                        <a:rPr lang="en-US" sz="700" b="0" dirty="0">
                          <a:solidFill>
                            <a:schemeClr val="tx1"/>
                          </a:solidFill>
                        </a:rPr>
                        <a:t>330.1</a:t>
                      </a:r>
                    </a:p>
                    <a:p>
                      <a:pPr algn="ctr"/>
                      <a:r>
                        <a:rPr lang="en-US" sz="700" b="0" dirty="0">
                          <a:solidFill>
                            <a:schemeClr val="tx1"/>
                          </a:solidFill>
                        </a:rPr>
                        <a:t>92.5</a:t>
                      </a:r>
                    </a:p>
                    <a:p>
                      <a:pPr algn="ctr"/>
                      <a:r>
                        <a:rPr lang="en-US" sz="700" b="0" dirty="0">
                          <a:solidFill>
                            <a:schemeClr val="tx1"/>
                          </a:solidFill>
                        </a:rPr>
                        <a:t>9.0-328.0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r>
                        <a:rPr lang="en-US" sz="700" b="0" dirty="0">
                          <a:solidFill>
                            <a:schemeClr val="tx1"/>
                          </a:solidFill>
                        </a:rPr>
                        <a:t>9 (2.0)</a:t>
                      </a:r>
                    </a:p>
                    <a:p>
                      <a:pPr algn="ctr"/>
                      <a:r>
                        <a:rPr lang="en-US" sz="700" b="0" dirty="0">
                          <a:solidFill>
                            <a:schemeClr val="tx1"/>
                          </a:solidFill>
                        </a:rPr>
                        <a:t>56.0</a:t>
                      </a:r>
                    </a:p>
                    <a:p>
                      <a:pPr algn="ctr"/>
                      <a:r>
                        <a:rPr lang="en-US" sz="700" b="0" dirty="0">
                          <a:solidFill>
                            <a:schemeClr val="tx1"/>
                          </a:solidFill>
                        </a:rPr>
                        <a:t>69.8</a:t>
                      </a:r>
                    </a:p>
                    <a:p>
                      <a:pPr algn="ctr"/>
                      <a:r>
                        <a:rPr lang="en-US" sz="700" b="0" dirty="0">
                          <a:solidFill>
                            <a:schemeClr val="tx1"/>
                          </a:solidFill>
                        </a:rPr>
                        <a:t>26.0</a:t>
                      </a:r>
                    </a:p>
                    <a:p>
                      <a:pPr algn="ctr"/>
                      <a:r>
                        <a:rPr lang="en-US" sz="700" b="0" dirty="0">
                          <a:solidFill>
                            <a:schemeClr val="tx1"/>
                          </a:solidFill>
                        </a:rPr>
                        <a:t>13.0-50.0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r>
                        <a:rPr lang="en-US" sz="700" b="0" dirty="0">
                          <a:solidFill>
                            <a:schemeClr val="tx1"/>
                          </a:solidFill>
                        </a:rPr>
                        <a:t>12 (2.6)</a:t>
                      </a:r>
                    </a:p>
                    <a:p>
                      <a:pPr algn="ctr"/>
                      <a:r>
                        <a:rPr lang="en-US" sz="700" b="0" dirty="0">
                          <a:solidFill>
                            <a:schemeClr val="tx1"/>
                          </a:solidFill>
                        </a:rPr>
                        <a:t>222.2</a:t>
                      </a:r>
                    </a:p>
                    <a:p>
                      <a:pPr algn="ctr"/>
                      <a:r>
                        <a:rPr lang="en-US" sz="700" b="0" dirty="0">
                          <a:solidFill>
                            <a:schemeClr val="tx1"/>
                          </a:solidFill>
                        </a:rPr>
                        <a:t>346.7</a:t>
                      </a:r>
                    </a:p>
                    <a:p>
                      <a:pPr algn="ctr"/>
                      <a:r>
                        <a:rPr lang="en-US" sz="700" b="0" dirty="0">
                          <a:solidFill>
                            <a:schemeClr val="tx1"/>
                          </a:solidFill>
                        </a:rPr>
                        <a:t>43.5</a:t>
                      </a:r>
                    </a:p>
                    <a:p>
                      <a:pPr algn="ctr"/>
                      <a:r>
                        <a:rPr lang="en-US" sz="700" b="0" dirty="0">
                          <a:solidFill>
                            <a:schemeClr val="tx1"/>
                          </a:solidFill>
                        </a:rPr>
                        <a:t>9.0-337.5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tc>
                  <a:txBody>
                    <a:bodyPr/>
                    <a:lstStyle/>
                    <a:p>
                      <a:pPr algn="ctr"/>
                      <a:r>
                        <a:rPr lang="en-US" sz="700" b="0" dirty="0">
                          <a:solidFill>
                            <a:schemeClr val="tx1"/>
                          </a:solidFill>
                        </a:rPr>
                        <a:t>7 (1.5)</a:t>
                      </a:r>
                    </a:p>
                    <a:p>
                      <a:pPr algn="ctr"/>
                      <a:r>
                        <a:rPr lang="en-US" sz="700" b="0" dirty="0">
                          <a:solidFill>
                            <a:schemeClr val="tx1"/>
                          </a:solidFill>
                        </a:rPr>
                        <a:t>36.3</a:t>
                      </a:r>
                    </a:p>
                    <a:p>
                      <a:pPr algn="ctr"/>
                      <a:r>
                        <a:rPr lang="en-US" sz="700" b="0" dirty="0">
                          <a:solidFill>
                            <a:schemeClr val="tx1"/>
                          </a:solidFill>
                        </a:rPr>
                        <a:t>50.6</a:t>
                      </a:r>
                    </a:p>
                    <a:p>
                      <a:pPr algn="ctr"/>
                      <a:r>
                        <a:rPr lang="en-US" sz="700" b="0" dirty="0">
                          <a:solidFill>
                            <a:schemeClr val="tx1"/>
                          </a:solidFill>
                        </a:rPr>
                        <a:t>24.0</a:t>
                      </a:r>
                    </a:p>
                    <a:p>
                      <a:pPr algn="ctr"/>
                      <a:r>
                        <a:rPr lang="en-US" sz="700" b="0" dirty="0">
                          <a:solidFill>
                            <a:schemeClr val="tx1"/>
                          </a:solidFill>
                        </a:rPr>
                        <a:t>8.0-29.0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CF4"/>
                    </a:solidFill>
                  </a:tcPr>
                </a:tc>
                <a:extLst>
                  <a:ext uri="{0D108BD9-81ED-4DB2-BD59-A6C34878D82A}">
                    <a16:rowId xmlns:a16="http://schemas.microsoft.com/office/drawing/2014/main" val="10006"/>
                  </a:ext>
                </a:extLst>
              </a:tr>
              <a:tr h="717156">
                <a:tc>
                  <a:txBody>
                    <a:bodyPr/>
                    <a:lstStyle/>
                    <a:p>
                      <a:pPr marL="287338" indent="0" algn="l" defTabSz="914400" rtl="0" eaLnBrk="1" latinLnBrk="0" hangingPunct="1">
                        <a:tabLst>
                          <a:tab pos="346075" algn="l"/>
                        </a:tabLst>
                      </a:pPr>
                      <a:r>
                        <a:rPr lang="en-US" sz="700" b="0" kern="1200" dirty="0">
                          <a:solidFill>
                            <a:schemeClr val="tx1"/>
                          </a:solidFill>
                          <a:latin typeface="+mn-lt"/>
                          <a:ea typeface="+mn-ea"/>
                          <a:cs typeface="+mn-cs"/>
                        </a:rPr>
                        <a:t>Peripheral neuropathy*</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n (%)</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Average (days)</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SD</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Median (days)</a:t>
                      </a:r>
                    </a:p>
                    <a:p>
                      <a:pPr marL="359338" indent="0" algn="l" defTabSz="914400" rtl="0" eaLnBrk="1" latinLnBrk="0" hangingPunct="1">
                        <a:tabLst>
                          <a:tab pos="346075" algn="l"/>
                        </a:tabLst>
                      </a:pPr>
                      <a:r>
                        <a:rPr lang="en-US" sz="700" b="0" kern="1200" dirty="0">
                          <a:solidFill>
                            <a:schemeClr val="tx1"/>
                          </a:solidFill>
                          <a:latin typeface="+mn-lt"/>
                          <a:ea typeface="+mn-ea"/>
                          <a:cs typeface="+mn-cs"/>
                        </a:rPr>
                        <a:t>IQR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r>
                        <a:rPr lang="en-US" sz="700" b="0" dirty="0">
                          <a:solidFill>
                            <a:schemeClr val="tx1"/>
                          </a:solidFill>
                        </a:rPr>
                        <a:t>97 (21.0)</a:t>
                      </a:r>
                    </a:p>
                    <a:p>
                      <a:pPr algn="ctr"/>
                      <a:r>
                        <a:rPr lang="en-US" sz="700" b="0" dirty="0">
                          <a:solidFill>
                            <a:schemeClr val="tx1"/>
                          </a:solidFill>
                        </a:rPr>
                        <a:t>158.8</a:t>
                      </a:r>
                    </a:p>
                    <a:p>
                      <a:pPr algn="ctr"/>
                      <a:r>
                        <a:rPr lang="en-US" sz="700" b="0" dirty="0">
                          <a:solidFill>
                            <a:schemeClr val="tx1"/>
                          </a:solidFill>
                        </a:rPr>
                        <a:t>187.0</a:t>
                      </a:r>
                    </a:p>
                    <a:p>
                      <a:pPr algn="ctr"/>
                      <a:r>
                        <a:rPr lang="en-US" sz="700" b="0" dirty="0">
                          <a:solidFill>
                            <a:schemeClr val="tx1"/>
                          </a:solidFill>
                        </a:rPr>
                        <a:t>85.0</a:t>
                      </a:r>
                    </a:p>
                    <a:p>
                      <a:pPr algn="ctr"/>
                      <a:r>
                        <a:rPr lang="en-US" sz="700" b="0" dirty="0">
                          <a:solidFill>
                            <a:schemeClr val="tx1"/>
                          </a:solidFill>
                        </a:rPr>
                        <a:t>30.0-225.0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r>
                        <a:rPr lang="en-US" sz="700" b="0" dirty="0">
                          <a:solidFill>
                            <a:schemeClr val="tx1"/>
                          </a:solidFill>
                        </a:rPr>
                        <a:t>249 (54.6)</a:t>
                      </a:r>
                    </a:p>
                    <a:p>
                      <a:pPr algn="ctr"/>
                      <a:r>
                        <a:rPr lang="en-US" sz="700" b="0" dirty="0">
                          <a:solidFill>
                            <a:schemeClr val="tx1"/>
                          </a:solidFill>
                        </a:rPr>
                        <a:t>101.0</a:t>
                      </a:r>
                    </a:p>
                    <a:p>
                      <a:pPr algn="ctr"/>
                      <a:r>
                        <a:rPr lang="en-US" sz="700" b="0" dirty="0">
                          <a:solidFill>
                            <a:schemeClr val="tx1"/>
                          </a:solidFill>
                        </a:rPr>
                        <a:t>134.5</a:t>
                      </a:r>
                    </a:p>
                    <a:p>
                      <a:pPr algn="ctr"/>
                      <a:r>
                        <a:rPr lang="en-US" sz="700" b="0" dirty="0">
                          <a:solidFill>
                            <a:schemeClr val="tx1"/>
                          </a:solidFill>
                        </a:rPr>
                        <a:t>64.0</a:t>
                      </a:r>
                    </a:p>
                    <a:p>
                      <a:pPr algn="ctr"/>
                      <a:r>
                        <a:rPr lang="en-US" sz="700" b="0" dirty="0">
                          <a:solidFill>
                            <a:schemeClr val="tx1"/>
                          </a:solidFill>
                        </a:rPr>
                        <a:t>35.0-106.0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r>
                        <a:rPr lang="en-US" sz="700" b="0" dirty="0">
                          <a:solidFill>
                            <a:schemeClr val="tx1"/>
                          </a:solidFill>
                        </a:rPr>
                        <a:t>11 (2.4)</a:t>
                      </a:r>
                    </a:p>
                    <a:p>
                      <a:pPr algn="ctr"/>
                      <a:r>
                        <a:rPr lang="en-US" sz="700" b="0" dirty="0">
                          <a:solidFill>
                            <a:schemeClr val="tx1"/>
                          </a:solidFill>
                        </a:rPr>
                        <a:t>146.1</a:t>
                      </a:r>
                    </a:p>
                    <a:p>
                      <a:pPr algn="ctr"/>
                      <a:r>
                        <a:rPr lang="en-US" sz="700" b="0" dirty="0">
                          <a:solidFill>
                            <a:schemeClr val="tx1"/>
                          </a:solidFill>
                        </a:rPr>
                        <a:t>95.3</a:t>
                      </a:r>
                    </a:p>
                    <a:p>
                      <a:pPr algn="ctr"/>
                      <a:r>
                        <a:rPr lang="en-US" sz="700" b="0" dirty="0">
                          <a:solidFill>
                            <a:schemeClr val="tx1"/>
                          </a:solidFill>
                        </a:rPr>
                        <a:t>121.0</a:t>
                      </a:r>
                    </a:p>
                    <a:p>
                      <a:pPr algn="ctr"/>
                      <a:r>
                        <a:rPr lang="en-US" sz="700" b="0" dirty="0">
                          <a:solidFill>
                            <a:schemeClr val="tx1"/>
                          </a:solidFill>
                        </a:rPr>
                        <a:t>78.0-182.0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tc>
                  <a:txBody>
                    <a:bodyPr/>
                    <a:lstStyle/>
                    <a:p>
                      <a:pPr algn="ctr"/>
                      <a:r>
                        <a:rPr lang="en-US" sz="700" b="0" dirty="0">
                          <a:solidFill>
                            <a:schemeClr val="tx1"/>
                          </a:solidFill>
                        </a:rPr>
                        <a:t>44 (9.6)</a:t>
                      </a:r>
                    </a:p>
                    <a:p>
                      <a:pPr algn="ctr"/>
                      <a:r>
                        <a:rPr lang="en-US" sz="700" b="0" dirty="0">
                          <a:solidFill>
                            <a:schemeClr val="tx1"/>
                          </a:solidFill>
                        </a:rPr>
                        <a:t>207.6</a:t>
                      </a:r>
                    </a:p>
                    <a:p>
                      <a:pPr algn="ctr"/>
                      <a:r>
                        <a:rPr lang="en-US" sz="700" b="0" dirty="0">
                          <a:solidFill>
                            <a:schemeClr val="tx1"/>
                          </a:solidFill>
                        </a:rPr>
                        <a:t>239.7</a:t>
                      </a:r>
                    </a:p>
                    <a:p>
                      <a:pPr algn="ctr"/>
                      <a:r>
                        <a:rPr lang="en-US" sz="700" b="0" dirty="0">
                          <a:solidFill>
                            <a:schemeClr val="tx1"/>
                          </a:solidFill>
                        </a:rPr>
                        <a:t>99.5</a:t>
                      </a:r>
                    </a:p>
                    <a:p>
                      <a:pPr algn="ctr"/>
                      <a:r>
                        <a:rPr lang="en-US" sz="700" b="0" dirty="0">
                          <a:solidFill>
                            <a:schemeClr val="tx1"/>
                          </a:solidFill>
                        </a:rPr>
                        <a:t>71.5-211.5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BD7E9"/>
                    </a:solidFill>
                  </a:tcPr>
                </a:tc>
                <a:extLst>
                  <a:ext uri="{0D108BD9-81ED-4DB2-BD59-A6C34878D82A}">
                    <a16:rowId xmlns:a16="http://schemas.microsoft.com/office/drawing/2014/main" val="10007"/>
                  </a:ext>
                </a:extLst>
              </a:tr>
            </a:tbl>
          </a:graphicData>
        </a:graphic>
      </p:graphicFrame>
      <p:sp>
        <p:nvSpPr>
          <p:cNvPr id="10" name="TextBox 9">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7" name="Content Placeholder 7"/>
          <p:cNvSpPr txBox="1">
            <a:spLocks/>
          </p:cNvSpPr>
          <p:nvPr/>
        </p:nvSpPr>
        <p:spPr bwMode="gray">
          <a:xfrm>
            <a:off x="512763" y="1195965"/>
            <a:ext cx="8116885"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37.5 months in the Kd group, and 36.9 months in the Vd group</a:t>
            </a:r>
          </a:p>
        </p:txBody>
      </p:sp>
    </p:spTree>
    <p:extLst>
      <p:ext uri="{BB962C8B-B14F-4D97-AF65-F5344CB8AC3E}">
        <p14:creationId xmlns:p14="http://schemas.microsoft.com/office/powerpoint/2010/main" val="13801759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to First Onset of Cardiac or Vascular Events</a:t>
            </a:r>
            <a:endParaRPr lang="en-US" sz="2400" dirty="0"/>
          </a:p>
        </p:txBody>
      </p:sp>
      <p:sp>
        <p:nvSpPr>
          <p:cNvPr id="8" name="Rectangle 7"/>
          <p:cNvSpPr/>
          <p:nvPr/>
        </p:nvSpPr>
        <p:spPr>
          <a:xfrm>
            <a:off x="405185" y="6375292"/>
            <a:ext cx="7427251" cy="369332"/>
          </a:xfrm>
          <a:prstGeom prst="rect">
            <a:avLst/>
          </a:prstGeom>
        </p:spPr>
        <p:txBody>
          <a:bodyPr wrap="square" anchor="b">
            <a:spAutoFit/>
          </a:bodyPr>
          <a:lstStyle/>
          <a:p>
            <a:r>
              <a:rPr lang="en-GB" altLang="en-US" sz="900" dirty="0" err="1"/>
              <a:t>Kd</a:t>
            </a:r>
            <a:r>
              <a:rPr lang="en-GB" altLang="en-US" sz="900" dirty="0"/>
              <a:t>, </a:t>
            </a:r>
            <a:r>
              <a:rPr lang="en-GB" altLang="en-US" sz="900" dirty="0" err="1"/>
              <a:t>carfilzomib</a:t>
            </a:r>
            <a:r>
              <a:rPr lang="en-GB" altLang="en-US" sz="900" dirty="0"/>
              <a:t> and dexamethasone; </a:t>
            </a:r>
            <a:r>
              <a:rPr lang="en-GB" altLang="en-US" sz="900" dirty="0" err="1"/>
              <a:t>Vd</a:t>
            </a:r>
            <a:r>
              <a:rPr lang="en-GB" altLang="en-US" sz="900" dirty="0"/>
              <a:t>, </a:t>
            </a:r>
            <a:r>
              <a:rPr lang="en-GB" altLang="en-US" sz="900" dirty="0" err="1"/>
              <a:t>bortezomib</a:t>
            </a:r>
            <a:r>
              <a:rPr lang="en-GB" altLang="en-US" sz="900" dirty="0"/>
              <a:t> and dexamethasone.</a:t>
            </a:r>
          </a:p>
          <a:p>
            <a:r>
              <a:rPr lang="en-US" sz="900" dirty="0" err="1">
                <a:latin typeface="Arial" panose="020B0604020202020204" pitchFamily="34" charset="0"/>
                <a:cs typeface="Arial" panose="020B0604020202020204" pitchFamily="34" charset="0"/>
              </a:rPr>
              <a:t>Mateos</a:t>
            </a:r>
            <a:r>
              <a:rPr lang="en-US" sz="900" dirty="0">
                <a:latin typeface="Arial" panose="020B0604020202020204" pitchFamily="34" charset="0"/>
                <a:cs typeface="Arial" panose="020B0604020202020204" pitchFamily="34" charset="0"/>
              </a:rPr>
              <a:t> MV, et al. Presented at EHA 2018, Poster Abstract PF574.</a:t>
            </a:r>
          </a:p>
        </p:txBody>
      </p:sp>
      <p:pic>
        <p:nvPicPr>
          <p:cNvPr id="4" name="Content Placeholder 3"/>
          <p:cNvPicPr>
            <a:picLocks noGrp="1" noChangeAspect="1"/>
          </p:cNvPicPr>
          <p:nvPr>
            <p:ph idx="1"/>
          </p:nvPr>
        </p:nvPicPr>
        <p:blipFill>
          <a:blip r:embed="rId3"/>
          <a:stretch>
            <a:fillRect/>
          </a:stretch>
        </p:blipFill>
        <p:spPr>
          <a:xfrm>
            <a:off x="1162050" y="1678781"/>
            <a:ext cx="6819900" cy="4048125"/>
          </a:xfrm>
          <a:prstGeom prst="rect">
            <a:avLst/>
          </a:prstGeom>
        </p:spPr>
      </p:pic>
      <p:sp>
        <p:nvSpPr>
          <p:cNvPr id="13" name="TextBox 12">
            <a:hlinkClick r:id="rId4"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7" name="Content Placeholder 7"/>
          <p:cNvSpPr txBox="1">
            <a:spLocks/>
          </p:cNvSpPr>
          <p:nvPr/>
        </p:nvSpPr>
        <p:spPr bwMode="gray">
          <a:xfrm>
            <a:off x="512763" y="1195965"/>
            <a:ext cx="8116885"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37.5 months in the Kd group, and 36.9 months in the Vd group</a:t>
            </a:r>
          </a:p>
        </p:txBody>
      </p:sp>
    </p:spTree>
    <p:extLst>
      <p:ext uri="{BB962C8B-B14F-4D97-AF65-F5344CB8AC3E}">
        <p14:creationId xmlns:p14="http://schemas.microsoft.com/office/powerpoint/2010/main" val="31493145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to First Onset of Non-</a:t>
            </a:r>
            <a:r>
              <a:rPr lang="en-US" dirty="0" err="1"/>
              <a:t>haematological</a:t>
            </a:r>
            <a:r>
              <a:rPr lang="en-US" dirty="0"/>
              <a:t> Events</a:t>
            </a:r>
            <a:endParaRPr lang="en-US" sz="2400" dirty="0"/>
          </a:p>
        </p:txBody>
      </p:sp>
      <p:pic>
        <p:nvPicPr>
          <p:cNvPr id="5" name="Content Placeholder 4"/>
          <p:cNvPicPr>
            <a:picLocks noGrp="1" noChangeAspect="1"/>
          </p:cNvPicPr>
          <p:nvPr>
            <p:ph idx="1"/>
          </p:nvPr>
        </p:nvPicPr>
        <p:blipFill>
          <a:blip r:embed="rId3"/>
          <a:stretch>
            <a:fillRect/>
          </a:stretch>
        </p:blipFill>
        <p:spPr>
          <a:xfrm>
            <a:off x="1162050" y="1688306"/>
            <a:ext cx="6819900" cy="4029075"/>
          </a:xfrm>
          <a:prstGeom prst="rect">
            <a:avLst/>
          </a:prstGeom>
        </p:spPr>
      </p:pic>
      <p:sp>
        <p:nvSpPr>
          <p:cNvPr id="13" name="Rectangle 12"/>
          <p:cNvSpPr/>
          <p:nvPr/>
        </p:nvSpPr>
        <p:spPr>
          <a:xfrm>
            <a:off x="405185" y="6375292"/>
            <a:ext cx="7427251" cy="369332"/>
          </a:xfrm>
          <a:prstGeom prst="rect">
            <a:avLst/>
          </a:prstGeom>
        </p:spPr>
        <p:txBody>
          <a:bodyPr wrap="square" anchor="b">
            <a:spAutoFit/>
          </a:bodyPr>
          <a:lstStyle/>
          <a:p>
            <a:r>
              <a:rPr lang="en-GB" altLang="en-US" sz="900" dirty="0" err="1"/>
              <a:t>Kd</a:t>
            </a:r>
            <a:r>
              <a:rPr lang="en-GB" altLang="en-US" sz="900" dirty="0"/>
              <a:t>, </a:t>
            </a:r>
            <a:r>
              <a:rPr lang="en-GB" altLang="en-US" sz="900" dirty="0" err="1"/>
              <a:t>carfilzomib</a:t>
            </a:r>
            <a:r>
              <a:rPr lang="en-GB" altLang="en-US" sz="900" dirty="0"/>
              <a:t> and dexamethasone; </a:t>
            </a:r>
            <a:r>
              <a:rPr lang="en-GB" altLang="en-US" sz="900" dirty="0" err="1"/>
              <a:t>Vd</a:t>
            </a:r>
            <a:r>
              <a:rPr lang="en-GB" altLang="en-US" sz="900" dirty="0"/>
              <a:t>, </a:t>
            </a:r>
            <a:r>
              <a:rPr lang="en-GB" altLang="en-US" sz="900" dirty="0" err="1"/>
              <a:t>bortezomib</a:t>
            </a:r>
            <a:r>
              <a:rPr lang="en-GB" altLang="en-US" sz="900" dirty="0"/>
              <a:t> and dexamethasone.</a:t>
            </a:r>
          </a:p>
          <a:p>
            <a:r>
              <a:rPr lang="en-US" sz="900" dirty="0" err="1">
                <a:latin typeface="Arial" panose="020B0604020202020204" pitchFamily="34" charset="0"/>
                <a:cs typeface="Arial" panose="020B0604020202020204" pitchFamily="34" charset="0"/>
              </a:rPr>
              <a:t>Mateos</a:t>
            </a:r>
            <a:r>
              <a:rPr lang="en-US" sz="900" dirty="0">
                <a:latin typeface="Arial" panose="020B0604020202020204" pitchFamily="34" charset="0"/>
                <a:cs typeface="Arial" panose="020B0604020202020204" pitchFamily="34" charset="0"/>
              </a:rPr>
              <a:t> MV, et al. Presented at EHA 2018, Poster Abstract PF574.</a:t>
            </a:r>
          </a:p>
        </p:txBody>
      </p:sp>
      <p:sp>
        <p:nvSpPr>
          <p:cNvPr id="14" name="TextBox 13">
            <a:hlinkClick r:id="rId4"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7" name="Content Placeholder 7"/>
          <p:cNvSpPr txBox="1">
            <a:spLocks/>
          </p:cNvSpPr>
          <p:nvPr/>
        </p:nvSpPr>
        <p:spPr bwMode="gray">
          <a:xfrm>
            <a:off x="512763" y="1195965"/>
            <a:ext cx="8116885"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37.5 months in the Kd group, and 36.9 months in the Vd group</a:t>
            </a:r>
          </a:p>
        </p:txBody>
      </p:sp>
    </p:spTree>
    <p:extLst>
      <p:ext uri="{BB962C8B-B14F-4D97-AF65-F5344CB8AC3E}">
        <p14:creationId xmlns:p14="http://schemas.microsoft.com/office/powerpoint/2010/main" val="20750868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to First Onset of </a:t>
            </a:r>
            <a:br>
              <a:rPr lang="en-US" dirty="0"/>
            </a:br>
            <a:r>
              <a:rPr lang="en-US" dirty="0" err="1"/>
              <a:t>Haematological</a:t>
            </a:r>
            <a:r>
              <a:rPr lang="en-US" dirty="0"/>
              <a:t> Events</a:t>
            </a:r>
            <a:endParaRPr lang="en-US" sz="2400" dirty="0"/>
          </a:p>
        </p:txBody>
      </p:sp>
      <p:pic>
        <p:nvPicPr>
          <p:cNvPr id="5" name="Content Placeholder 4"/>
          <p:cNvPicPr>
            <a:picLocks noGrp="1" noChangeAspect="1"/>
          </p:cNvPicPr>
          <p:nvPr>
            <p:ph idx="1"/>
          </p:nvPr>
        </p:nvPicPr>
        <p:blipFill>
          <a:blip r:embed="rId3"/>
          <a:stretch>
            <a:fillRect/>
          </a:stretch>
        </p:blipFill>
        <p:spPr>
          <a:xfrm>
            <a:off x="1185863" y="1683544"/>
            <a:ext cx="6772275" cy="4038600"/>
          </a:xfrm>
          <a:prstGeom prst="rect">
            <a:avLst/>
          </a:prstGeom>
        </p:spPr>
      </p:pic>
      <p:sp>
        <p:nvSpPr>
          <p:cNvPr id="13" name="Rectangle 12"/>
          <p:cNvSpPr/>
          <p:nvPr/>
        </p:nvSpPr>
        <p:spPr>
          <a:xfrm>
            <a:off x="405185" y="6375292"/>
            <a:ext cx="7427251" cy="369332"/>
          </a:xfrm>
          <a:prstGeom prst="rect">
            <a:avLst/>
          </a:prstGeom>
        </p:spPr>
        <p:txBody>
          <a:bodyPr wrap="square" anchor="b">
            <a:spAutoFit/>
          </a:bodyPr>
          <a:lstStyle/>
          <a:p>
            <a:r>
              <a:rPr lang="en-GB" altLang="en-US" sz="900" dirty="0" err="1"/>
              <a:t>Kd</a:t>
            </a:r>
            <a:r>
              <a:rPr lang="en-GB" altLang="en-US" sz="900" dirty="0"/>
              <a:t>, </a:t>
            </a:r>
            <a:r>
              <a:rPr lang="en-GB" altLang="en-US" sz="900" dirty="0" err="1"/>
              <a:t>carfilzomib</a:t>
            </a:r>
            <a:r>
              <a:rPr lang="en-GB" altLang="en-US" sz="900" dirty="0"/>
              <a:t> and dexamethasone; </a:t>
            </a:r>
            <a:r>
              <a:rPr lang="en-GB" altLang="en-US" sz="900" dirty="0" err="1"/>
              <a:t>Vd</a:t>
            </a:r>
            <a:r>
              <a:rPr lang="en-GB" altLang="en-US" sz="900" dirty="0"/>
              <a:t>, </a:t>
            </a:r>
            <a:r>
              <a:rPr lang="en-GB" altLang="en-US" sz="900" dirty="0" err="1"/>
              <a:t>bortezomib</a:t>
            </a:r>
            <a:r>
              <a:rPr lang="en-GB" altLang="en-US" sz="900" dirty="0"/>
              <a:t> and dexamethasone.</a:t>
            </a:r>
          </a:p>
          <a:p>
            <a:r>
              <a:rPr lang="en-US" sz="900" dirty="0" err="1">
                <a:latin typeface="Arial" panose="020B0604020202020204" pitchFamily="34" charset="0"/>
                <a:cs typeface="Arial" panose="020B0604020202020204" pitchFamily="34" charset="0"/>
              </a:rPr>
              <a:t>Mateos</a:t>
            </a:r>
            <a:r>
              <a:rPr lang="en-US" sz="900" dirty="0">
                <a:latin typeface="Arial" panose="020B0604020202020204" pitchFamily="34" charset="0"/>
                <a:cs typeface="Arial" panose="020B0604020202020204" pitchFamily="34" charset="0"/>
              </a:rPr>
              <a:t> MV, et al. Presented at EHA 2018, Poster Abstract PF574.</a:t>
            </a:r>
          </a:p>
        </p:txBody>
      </p:sp>
      <p:sp>
        <p:nvSpPr>
          <p:cNvPr id="14" name="TextBox 13">
            <a:hlinkClick r:id="rId4"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7" name="Content Placeholder 7"/>
          <p:cNvSpPr txBox="1">
            <a:spLocks/>
          </p:cNvSpPr>
          <p:nvPr/>
        </p:nvSpPr>
        <p:spPr bwMode="gray">
          <a:xfrm>
            <a:off x="512763" y="1195965"/>
            <a:ext cx="8116885"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37.5 months in the Kd group, and 36.9 months in the Vd group</a:t>
            </a:r>
          </a:p>
        </p:txBody>
      </p:sp>
    </p:spTree>
    <p:extLst>
      <p:ext uri="{BB962C8B-B14F-4D97-AF65-F5344CB8AC3E}">
        <p14:creationId xmlns:p14="http://schemas.microsoft.com/office/powerpoint/2010/main" val="1433127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Events Summary</a:t>
            </a:r>
            <a:br>
              <a:rPr lang="en-US" dirty="0"/>
            </a:br>
            <a:r>
              <a:rPr lang="en-US" sz="2400" dirty="0"/>
              <a:t>Part 1: Safety at the first (PFS) interim analysis</a:t>
            </a:r>
            <a:r>
              <a:rPr lang="en-US" sz="2400" baseline="30000" dirty="0"/>
              <a:t>‡</a:t>
            </a:r>
            <a:endParaRPr lang="en-US" baseline="30000" dirty="0"/>
          </a:p>
        </p:txBody>
      </p:sp>
      <p:sp>
        <p:nvSpPr>
          <p:cNvPr id="7" name="Content Placeholder 2"/>
          <p:cNvSpPr>
            <a:spLocks noGrp="1"/>
          </p:cNvSpPr>
          <p:nvPr>
            <p:ph idx="1"/>
          </p:nvPr>
        </p:nvSpPr>
        <p:spPr>
          <a:xfrm>
            <a:off x="512763" y="1444956"/>
            <a:ext cx="8118475" cy="4497272"/>
          </a:xfrm>
        </p:spPr>
        <p:txBody>
          <a:bodyPr/>
          <a:lstStyle/>
          <a:p>
            <a:pPr marL="0" indent="0">
              <a:buNone/>
            </a:pPr>
            <a:r>
              <a:rPr lang="en-US" sz="1600" b="1" dirty="0"/>
              <a:t>Intent-to-treat Population (Interim Analysis):</a:t>
            </a:r>
          </a:p>
          <a:p>
            <a:r>
              <a:rPr lang="en-US" sz="1600" dirty="0"/>
              <a:t>Treatment discontinuations due to AEs and treatment-related deaths due to AEs were comparable between the Kd and Vd treatment groups</a:t>
            </a:r>
          </a:p>
          <a:p>
            <a:pPr marL="0" indent="0">
              <a:buNone/>
            </a:pPr>
            <a:r>
              <a:rPr lang="en-US" sz="1600" b="1" dirty="0"/>
              <a:t>Safety Population (Interim Analysis):</a:t>
            </a:r>
          </a:p>
          <a:p>
            <a:r>
              <a:rPr lang="en-US" sz="1600" dirty="0"/>
              <a:t>Duration of treatment was longer in the Kd treatment group than in the Vd treatment group; this may have contributed to a higher frequency of grade ≥ 3 AEs and SAEs</a:t>
            </a:r>
          </a:p>
          <a:p>
            <a:r>
              <a:rPr lang="en-US" sz="1600" dirty="0"/>
              <a:t>Adverse drug reactions reported more frequently in the Kd group than in the Vd group included any-grade </a:t>
            </a:r>
            <a:r>
              <a:rPr lang="en-US" sz="1600" dirty="0" err="1"/>
              <a:t>dyspnoea</a:t>
            </a:r>
            <a:r>
              <a:rPr lang="en-US" sz="1600" dirty="0"/>
              <a:t>*, hypertension*, pyrexia*, and cough*, any-grade cardiac </a:t>
            </a:r>
            <a:r>
              <a:rPr lang="en-US" sz="1600" dirty="0" err="1"/>
              <a:t>failure</a:t>
            </a:r>
            <a:r>
              <a:rPr lang="en-US" sz="1600" baseline="30000" dirty="0" err="1"/>
              <a:t>Ɨ</a:t>
            </a:r>
            <a:r>
              <a:rPr lang="en-US" sz="1600" dirty="0"/>
              <a:t>, and acute renal </a:t>
            </a:r>
            <a:r>
              <a:rPr lang="en-US" sz="1600" dirty="0" err="1"/>
              <a:t>failure</a:t>
            </a:r>
            <a:r>
              <a:rPr lang="en-US" sz="1600" baseline="30000" dirty="0" err="1"/>
              <a:t>Ɨ</a:t>
            </a:r>
            <a:endParaRPr lang="en-US" sz="1600" dirty="0"/>
          </a:p>
          <a:p>
            <a:pPr lvl="1"/>
            <a:r>
              <a:rPr lang="en-US" sz="1600" dirty="0"/>
              <a:t>A higher frequency of grade ≥ 3 hypertension*, </a:t>
            </a:r>
            <a:r>
              <a:rPr lang="en-US" sz="1600" dirty="0" err="1"/>
              <a:t>dyspnoea</a:t>
            </a:r>
            <a:r>
              <a:rPr lang="en-US" sz="1600" dirty="0"/>
              <a:t>*, cardiac </a:t>
            </a:r>
            <a:r>
              <a:rPr lang="en-US" sz="1600" dirty="0" err="1"/>
              <a:t>failure</a:t>
            </a:r>
            <a:r>
              <a:rPr lang="en-US" sz="1600" baseline="30000" dirty="0" err="1"/>
              <a:t>Ɨ</a:t>
            </a:r>
            <a:r>
              <a:rPr lang="en-US" sz="1600" dirty="0"/>
              <a:t>, acute renal </a:t>
            </a:r>
            <a:r>
              <a:rPr lang="en-US" sz="1600" dirty="0" err="1"/>
              <a:t>failure</a:t>
            </a:r>
            <a:r>
              <a:rPr lang="en-US" sz="1600" baseline="30000" dirty="0" err="1"/>
              <a:t>Ɨ</a:t>
            </a:r>
            <a:r>
              <a:rPr lang="en-US" sz="1600" dirty="0"/>
              <a:t>, and pulmonary </a:t>
            </a:r>
            <a:r>
              <a:rPr lang="en-US" sz="1600" dirty="0" err="1"/>
              <a:t>hypertension</a:t>
            </a:r>
            <a:r>
              <a:rPr lang="en-US" sz="1600" baseline="30000" dirty="0" err="1"/>
              <a:t>Ɨ</a:t>
            </a:r>
            <a:r>
              <a:rPr lang="en-US" sz="1600" dirty="0"/>
              <a:t> were also noted in the Kd treatment group compared with the Vd treatment group</a:t>
            </a:r>
          </a:p>
          <a:p>
            <a:r>
              <a:rPr lang="en-US" sz="1600" dirty="0"/>
              <a:t>Grade ≥ 3 or higher </a:t>
            </a:r>
            <a:r>
              <a:rPr lang="en-US" sz="1600" dirty="0" err="1"/>
              <a:t>ischaemic</a:t>
            </a:r>
            <a:r>
              <a:rPr lang="en-US" sz="1600" dirty="0"/>
              <a:t> heart </a:t>
            </a:r>
            <a:r>
              <a:rPr lang="en-US" sz="1600" dirty="0" err="1"/>
              <a:t>disease</a:t>
            </a:r>
            <a:r>
              <a:rPr lang="en-US" sz="1600" baseline="30000" dirty="0" err="1"/>
              <a:t>Ɨ</a:t>
            </a:r>
            <a:r>
              <a:rPr lang="en-US" sz="1600" dirty="0"/>
              <a:t> was comparable between treatment groups</a:t>
            </a:r>
          </a:p>
        </p:txBody>
      </p:sp>
      <p:sp>
        <p:nvSpPr>
          <p:cNvPr id="8" name="Rectangle 7"/>
          <p:cNvSpPr/>
          <p:nvPr/>
        </p:nvSpPr>
        <p:spPr>
          <a:xfrm>
            <a:off x="405185" y="6102678"/>
            <a:ext cx="7436488" cy="923330"/>
          </a:xfrm>
          <a:prstGeom prst="rect">
            <a:avLst/>
          </a:prstGeom>
        </p:spPr>
        <p:txBody>
          <a:bodyPr wrap="square" anchor="b">
            <a:spAutoFit/>
          </a:bodyPr>
          <a:lstStyle/>
          <a:p>
            <a:r>
              <a:rPr lang="en-GB" altLang="en-US" sz="900" baseline="30000" dirty="0"/>
              <a:t>*</a:t>
            </a:r>
            <a:r>
              <a:rPr lang="en-GB" altLang="en-US" sz="900" dirty="0"/>
              <a:t>Preferred term; </a:t>
            </a:r>
            <a:r>
              <a:rPr lang="en-US" sz="900" baseline="30000" dirty="0" err="1"/>
              <a:t>Ɨ</a:t>
            </a:r>
            <a:r>
              <a:rPr lang="en-US" sz="900" dirty="0" err="1"/>
              <a:t>Grouped</a:t>
            </a:r>
            <a:r>
              <a:rPr lang="en-US" sz="900" dirty="0"/>
              <a:t> term; </a:t>
            </a:r>
            <a:r>
              <a:rPr lang="en-US" sz="900" baseline="30000" dirty="0"/>
              <a:t>‡ </a:t>
            </a:r>
            <a:r>
              <a:rPr lang="en-US" sz="900" dirty="0"/>
              <a:t>Median follow-up 11.2 months.</a:t>
            </a:r>
            <a:br>
              <a:rPr lang="en-GB" altLang="en-US" sz="900" dirty="0"/>
            </a:br>
            <a:r>
              <a:rPr lang="en-GB" altLang="en-US" sz="900" dirty="0"/>
              <a:t>AE, adverse event; </a:t>
            </a:r>
            <a:r>
              <a:rPr lang="en-GB" altLang="en-US" sz="900" dirty="0" err="1"/>
              <a:t>Kd</a:t>
            </a:r>
            <a:r>
              <a:rPr lang="en-GB" altLang="en-US" sz="900" dirty="0"/>
              <a:t>, carfilzomib and dexamethasone; SAE, serious adverse event; </a:t>
            </a:r>
            <a:r>
              <a:rPr lang="en-GB" altLang="en-US" sz="900" dirty="0" err="1"/>
              <a:t>Vd</a:t>
            </a:r>
            <a:r>
              <a:rPr lang="en-GB" altLang="en-US" sz="900" dirty="0"/>
              <a:t>, bortezomib and dexamethasone.</a:t>
            </a:r>
          </a:p>
          <a:p>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 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Supplementary appendix</a:t>
            </a:r>
            <a:r>
              <a:rPr lang="en-US" sz="900" dirty="0">
                <a:latin typeface="Arial" panose="020B0604020202020204" pitchFamily="34" charset="0"/>
                <a:cs typeface="Arial" panose="020B0604020202020204" pitchFamily="34" charset="0"/>
              </a:rPr>
              <a:t>; Siegel DS, et al. Presented at IMW 2017.</a:t>
            </a:r>
          </a:p>
          <a:p>
            <a:r>
              <a:rPr lang="en-US" sz="900" i="1" dirty="0">
                <a:latin typeface="Arial" panose="020B0604020202020204" pitchFamily="34" charset="0"/>
                <a:cs typeface="Arial" panose="020B0604020202020204" pitchFamily="34" charset="0"/>
              </a:rPr>
              <a:t>.</a:t>
            </a:r>
          </a:p>
          <a:p>
            <a:endParaRPr lang="en-GB" altLang="en-US" sz="900" dirty="0"/>
          </a:p>
        </p:txBody>
      </p:sp>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4098463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Events: Summary</a:t>
            </a:r>
            <a:br>
              <a:rPr lang="en-US" dirty="0"/>
            </a:br>
            <a:r>
              <a:rPr lang="en-US" sz="2400" dirty="0"/>
              <a:t>Part 2: Safety at the final OS analysis* (1)</a:t>
            </a:r>
          </a:p>
        </p:txBody>
      </p:sp>
      <p:sp>
        <p:nvSpPr>
          <p:cNvPr id="7" name="Content Placeholder 2"/>
          <p:cNvSpPr>
            <a:spLocks noGrp="1"/>
          </p:cNvSpPr>
          <p:nvPr>
            <p:ph idx="1"/>
          </p:nvPr>
        </p:nvSpPr>
        <p:spPr/>
        <p:txBody>
          <a:bodyPr/>
          <a:lstStyle/>
          <a:p>
            <a:pPr marL="0" indent="0">
              <a:buNone/>
            </a:pPr>
            <a:r>
              <a:rPr lang="en-US" sz="1600" b="1" dirty="0"/>
              <a:t>Cytogenetic Status:</a:t>
            </a:r>
          </a:p>
          <a:p>
            <a:r>
              <a:rPr lang="en-US" sz="1600" dirty="0"/>
              <a:t>Median treatment duration and incidence of grade ≥ 3 adverse events were greater in the Kd arm versus the Vd arm, regardless of cytogenetic status</a:t>
            </a:r>
          </a:p>
          <a:p>
            <a:r>
              <a:rPr lang="en-US" sz="1600" dirty="0"/>
              <a:t>Treatment discontinuations were comparable between treatment groups irrespective of cytogenetic status</a:t>
            </a:r>
          </a:p>
          <a:p>
            <a:pPr marL="0" indent="0">
              <a:buNone/>
            </a:pPr>
            <a:r>
              <a:rPr lang="en-US" sz="1600" b="1" dirty="0"/>
              <a:t>Age:</a:t>
            </a:r>
          </a:p>
          <a:p>
            <a:r>
              <a:rPr lang="en-US" sz="1600" dirty="0"/>
              <a:t>Rates of grade ≥ 2 peripheral neuropathy were lower in the Kd arm than in the Vd arm across all age groups, while rates of grade ≥ 3 hypertension, </a:t>
            </a:r>
            <a:r>
              <a:rPr lang="en-US" sz="1600" dirty="0" err="1"/>
              <a:t>dyspnoea</a:t>
            </a:r>
            <a:r>
              <a:rPr lang="en-US" sz="1600" dirty="0"/>
              <a:t>, and cardiac failure were higher in the Kd arm than in the Vd arm across all age subgroups</a:t>
            </a:r>
          </a:p>
          <a:p>
            <a:r>
              <a:rPr lang="en-US" sz="1600" dirty="0"/>
              <a:t>Rates of treatment discontinuation due to an adverse event were similar between arms for the &lt; 65 years and 65 – 74 years age groups, but were higher in the Vd arm than the Kd arm (35% vs 26%) for the ≥ 75 years age group</a:t>
            </a:r>
          </a:p>
        </p:txBody>
      </p:sp>
      <p:sp>
        <p:nvSpPr>
          <p:cNvPr id="8" name="Rectangle 7"/>
          <p:cNvSpPr/>
          <p:nvPr/>
        </p:nvSpPr>
        <p:spPr>
          <a:xfrm>
            <a:off x="405185" y="6245985"/>
            <a:ext cx="7454960" cy="507831"/>
          </a:xfrm>
          <a:prstGeom prst="rect">
            <a:avLst/>
          </a:prstGeom>
        </p:spPr>
        <p:txBody>
          <a:bodyPr wrap="square" anchor="b">
            <a:spAutoFit/>
          </a:bodyPr>
          <a:lstStyle/>
          <a:p>
            <a:r>
              <a:rPr lang="en-GB" altLang="en-US" sz="900" dirty="0"/>
              <a:t>* Initially the second planned interim analysis; median follow-up </a:t>
            </a:r>
            <a:r>
              <a:rPr lang="de-CH" sz="900" dirty="0"/>
              <a:t>37.5 months for Kd and 36.9 months for Vd</a:t>
            </a:r>
            <a:r>
              <a:rPr lang="en-GB" altLang="en-US" sz="900" dirty="0"/>
              <a:t>.</a:t>
            </a:r>
            <a:br>
              <a:rPr lang="en-GB" altLang="en-US" sz="900" dirty="0"/>
            </a:br>
            <a:r>
              <a:rPr lang="en-GB" altLang="en-US" sz="900" dirty="0" err="1"/>
              <a:t>Kd</a:t>
            </a:r>
            <a:r>
              <a:rPr lang="en-GB" altLang="en-US" sz="900" dirty="0"/>
              <a:t>, carfilzomib and dexamethasone; </a:t>
            </a:r>
            <a:r>
              <a:rPr lang="en-GB" altLang="en-US" sz="900" dirty="0" err="1"/>
              <a:t>Vd</a:t>
            </a:r>
            <a:r>
              <a:rPr lang="en-GB" altLang="en-US" sz="900" dirty="0"/>
              <a:t>, bortezomib and dexamethasone.</a:t>
            </a:r>
          </a:p>
          <a:p>
            <a:r>
              <a:rPr lang="en-US" sz="900" dirty="0" err="1">
                <a:latin typeface="Arial" panose="020B0604020202020204" pitchFamily="34" charset="0"/>
                <a:cs typeface="Arial" panose="020B0604020202020204" pitchFamily="34" charset="0"/>
              </a:rPr>
              <a:t>Chng</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et al., </a:t>
            </a:r>
            <a:r>
              <a:rPr lang="de-CH" sz="900" i="1" dirty="0"/>
              <a:t>Leukemia </a:t>
            </a:r>
            <a:r>
              <a:rPr lang="de-CH" sz="900" dirty="0"/>
              <a:t>2017;31:1368-74; </a:t>
            </a:r>
            <a:r>
              <a:rPr lang="en-US" sz="900" dirty="0">
                <a:latin typeface="Arial" panose="020B0604020202020204" pitchFamily="34" charset="0"/>
                <a:cs typeface="Arial" panose="020B0604020202020204" pitchFamily="34" charset="0"/>
              </a:rPr>
              <a:t>Ludwig </a:t>
            </a:r>
            <a:r>
              <a:rPr lang="en-US" sz="900" i="1" dirty="0">
                <a:latin typeface="Arial" panose="020B0604020202020204" pitchFamily="34" charset="0"/>
                <a:cs typeface="Arial" panose="020B0604020202020204" pitchFamily="34" charset="0"/>
              </a:rPr>
              <a:t>et al., </a:t>
            </a:r>
            <a:r>
              <a:rPr lang="en-US" sz="900" i="1" dirty="0" err="1">
                <a:latin typeface="Arial" panose="020B0604020202020204" pitchFamily="34" charset="0"/>
                <a:cs typeface="Arial" panose="020B0604020202020204" pitchFamily="34" charset="0"/>
              </a:rPr>
              <a:t>Leuk</a:t>
            </a:r>
            <a:r>
              <a:rPr lang="en-US" sz="900" i="1" dirty="0">
                <a:latin typeface="Arial" panose="020B0604020202020204" pitchFamily="34" charset="0"/>
                <a:cs typeface="Arial" panose="020B0604020202020204" pitchFamily="34" charset="0"/>
              </a:rPr>
              <a:t> Lymphoma </a:t>
            </a:r>
            <a:r>
              <a:rPr lang="en-US" sz="900" dirty="0">
                <a:latin typeface="Arial" panose="020B0604020202020204" pitchFamily="34" charset="0"/>
                <a:cs typeface="Arial" panose="020B0604020202020204" pitchFamily="34" charset="0"/>
              </a:rPr>
              <a:t>2017; 58:2501-2504.</a:t>
            </a:r>
          </a:p>
        </p:txBody>
      </p:sp>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19382378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Events: Summary</a:t>
            </a:r>
            <a:br>
              <a:rPr lang="en-US" dirty="0"/>
            </a:br>
            <a:r>
              <a:rPr lang="en-US" sz="2400" dirty="0"/>
              <a:t>Part 2: Safety at the final OS analysis* (2)</a:t>
            </a:r>
            <a:endParaRPr lang="en-US" dirty="0"/>
          </a:p>
        </p:txBody>
      </p:sp>
      <p:sp>
        <p:nvSpPr>
          <p:cNvPr id="7" name="Content Placeholder 2"/>
          <p:cNvSpPr>
            <a:spLocks noGrp="1"/>
          </p:cNvSpPr>
          <p:nvPr>
            <p:ph idx="1"/>
          </p:nvPr>
        </p:nvSpPr>
        <p:spPr>
          <a:xfrm>
            <a:off x="524446" y="1313070"/>
            <a:ext cx="8118475" cy="4793454"/>
          </a:xfrm>
        </p:spPr>
        <p:txBody>
          <a:bodyPr/>
          <a:lstStyle/>
          <a:p>
            <a:pPr marL="0" indent="0">
              <a:spcBef>
                <a:spcPts val="500"/>
              </a:spcBef>
              <a:buNone/>
            </a:pPr>
            <a:r>
              <a:rPr lang="en-US" sz="1600" b="1" dirty="0"/>
              <a:t>Prior Lines of Therapy:</a:t>
            </a:r>
          </a:p>
          <a:p>
            <a:pPr>
              <a:spcBef>
                <a:spcPts val="500"/>
              </a:spcBef>
            </a:pPr>
            <a:r>
              <a:rPr lang="en-US" sz="1600" dirty="0"/>
              <a:t>Some adverse events of interest, including hypertension and cardiac failure, were higher in the Kd arm than the Vd arm in both prior lines of therapy subgroups</a:t>
            </a:r>
          </a:p>
          <a:p>
            <a:pPr marL="0" indent="0">
              <a:spcBef>
                <a:spcPts val="500"/>
              </a:spcBef>
              <a:buNone/>
            </a:pPr>
            <a:r>
              <a:rPr lang="en-US" sz="1600" b="1" dirty="0"/>
              <a:t>Prior ASCT:</a:t>
            </a:r>
          </a:p>
          <a:p>
            <a:pPr>
              <a:spcBef>
                <a:spcPts val="500"/>
              </a:spcBef>
            </a:pPr>
            <a:r>
              <a:rPr lang="en-US" sz="1600" dirty="0"/>
              <a:t>The incidences of all-grade and grade ≥ 3 hypertension and cardiac failure were greater in the Kd arm that in the Vd arm in all subgroups, whereas the incidence of all-grade peripheral neuropathy was lower </a:t>
            </a:r>
          </a:p>
          <a:p>
            <a:pPr>
              <a:spcBef>
                <a:spcPts val="500"/>
              </a:spcBef>
            </a:pPr>
            <a:r>
              <a:rPr lang="en-US" sz="1600" dirty="0"/>
              <a:t>Rates of adverse events leading to treatment discontinuation or death were similar between treatment arms, irrespective of prior ASCT</a:t>
            </a:r>
          </a:p>
          <a:p>
            <a:pPr marL="0" indent="0">
              <a:buNone/>
            </a:pPr>
            <a:r>
              <a:rPr lang="en-US" sz="1600" b="1" dirty="0"/>
              <a:t>Early and late relapse:</a:t>
            </a:r>
          </a:p>
          <a:p>
            <a:r>
              <a:rPr lang="en-US" sz="1600" dirty="0"/>
              <a:t>Safety profiles for the early and late relapse subgroups were comparable to those previously reported</a:t>
            </a:r>
          </a:p>
          <a:p>
            <a:pPr marL="0" indent="0">
              <a:spcBef>
                <a:spcPts val="500"/>
              </a:spcBef>
              <a:buNone/>
            </a:pPr>
            <a:endParaRPr lang="en-US" sz="1600" dirty="0"/>
          </a:p>
        </p:txBody>
      </p:sp>
      <p:sp>
        <p:nvSpPr>
          <p:cNvPr id="6" name="Rectangle 5"/>
          <p:cNvSpPr/>
          <p:nvPr/>
        </p:nvSpPr>
        <p:spPr>
          <a:xfrm>
            <a:off x="404644" y="6106524"/>
            <a:ext cx="7454096" cy="646331"/>
          </a:xfrm>
          <a:prstGeom prst="rect">
            <a:avLst/>
          </a:prstGeom>
        </p:spPr>
        <p:txBody>
          <a:bodyPr wrap="square" anchor="b">
            <a:spAutoFit/>
          </a:bodyPr>
          <a:lstStyle/>
          <a:p>
            <a:r>
              <a:rPr lang="en-GB" altLang="en-US" sz="900" dirty="0"/>
              <a:t>*Initially the second planned interim analysis; median follow-up </a:t>
            </a:r>
            <a:r>
              <a:rPr lang="de-CH" sz="900" dirty="0"/>
              <a:t>37.5 months for Kd and 36.9 months for Vd</a:t>
            </a:r>
            <a:r>
              <a:rPr lang="en-GB" altLang="en-US" sz="900" dirty="0"/>
              <a:t>.</a:t>
            </a:r>
            <a:br>
              <a:rPr lang="en-GB" altLang="en-US" sz="900" dirty="0"/>
            </a:br>
            <a:r>
              <a:rPr lang="en-GB" altLang="en-US" sz="900" dirty="0"/>
              <a:t>ASCT, autologous stem cell transplantation; </a:t>
            </a:r>
            <a:r>
              <a:rPr lang="en-GB" altLang="en-US" sz="900" dirty="0" err="1"/>
              <a:t>Kd</a:t>
            </a:r>
            <a:r>
              <a:rPr lang="en-GB" altLang="en-US" sz="900" dirty="0"/>
              <a:t>, carfilzomib and dexamethasone; </a:t>
            </a:r>
            <a:r>
              <a:rPr lang="en-GB" altLang="en-US" sz="900" dirty="0" err="1"/>
              <a:t>Vd</a:t>
            </a:r>
            <a:r>
              <a:rPr lang="en-GB" altLang="en-US" sz="900" dirty="0"/>
              <a:t>, bortezomib and dexamethasone.</a:t>
            </a:r>
          </a:p>
          <a:p>
            <a:r>
              <a:rPr lang="en-US" sz="900" dirty="0">
                <a:latin typeface="Arial" panose="020B0604020202020204" pitchFamily="34" charset="0"/>
                <a:cs typeface="Arial" panose="020B0604020202020204" pitchFamily="34" charset="0"/>
              </a:rPr>
              <a:t>Moreau </a:t>
            </a:r>
            <a:r>
              <a:rPr lang="en-US" sz="900" i="1" dirty="0">
                <a:latin typeface="Arial" panose="020B0604020202020204" pitchFamily="34" charset="0"/>
                <a:cs typeface="Arial" panose="020B0604020202020204" pitchFamily="34" charset="0"/>
              </a:rPr>
              <a:t>et al., </a:t>
            </a:r>
            <a:r>
              <a:rPr lang="de-CH" sz="900" i="1" dirty="0"/>
              <a:t>Leukemia </a:t>
            </a:r>
            <a:r>
              <a:rPr lang="de-CH" sz="900" dirty="0"/>
              <a:t>2017;31:115-22; </a:t>
            </a:r>
            <a:r>
              <a:rPr lang="en-US" sz="900" dirty="0">
                <a:latin typeface="Arial" panose="020B0604020202020204" pitchFamily="34" charset="0"/>
                <a:cs typeface="Arial" panose="020B0604020202020204" pitchFamily="34" charset="0"/>
              </a:rPr>
              <a:t>Hari </a:t>
            </a:r>
            <a:r>
              <a:rPr lang="en-US" sz="900" i="1" dirty="0">
                <a:latin typeface="Arial" panose="020B0604020202020204" pitchFamily="34" charset="0"/>
                <a:cs typeface="Arial" panose="020B0604020202020204" pitchFamily="34" charset="0"/>
              </a:rPr>
              <a:t>et al., Leukemia </a:t>
            </a:r>
            <a:r>
              <a:rPr lang="en-US" sz="900" dirty="0">
                <a:latin typeface="Arial" panose="020B0604020202020204" pitchFamily="34" charset="0"/>
                <a:cs typeface="Arial" panose="020B0604020202020204" pitchFamily="34" charset="0"/>
              </a:rPr>
              <a:t>2017; 31:2630-2641</a:t>
            </a:r>
            <a:r>
              <a:rPr lang="de-CH" sz="900" dirty="0"/>
              <a:t>; </a:t>
            </a:r>
            <a:br>
              <a:rPr lang="de-CH" sz="900" dirty="0"/>
            </a:br>
            <a:r>
              <a:rPr lang="en-GB" sz="900" dirty="0" err="1"/>
              <a:t>Mateos</a:t>
            </a:r>
            <a:r>
              <a:rPr lang="en-GB" sz="900" dirty="0"/>
              <a:t> et al. Presented at ASH 2017; Poster (Abstract 3120).</a:t>
            </a:r>
          </a:p>
        </p:txBody>
      </p:sp>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3533404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Events: Summary</a:t>
            </a:r>
            <a:br>
              <a:rPr lang="en-US" dirty="0"/>
            </a:br>
            <a:r>
              <a:rPr lang="en-US" sz="2400" dirty="0"/>
              <a:t>Part 2: Safety at the final OS analysis (3)</a:t>
            </a:r>
            <a:endParaRPr lang="en-US" dirty="0"/>
          </a:p>
        </p:txBody>
      </p:sp>
      <p:sp>
        <p:nvSpPr>
          <p:cNvPr id="7" name="Content Placeholder 2"/>
          <p:cNvSpPr>
            <a:spLocks noGrp="1"/>
          </p:cNvSpPr>
          <p:nvPr>
            <p:ph idx="1"/>
          </p:nvPr>
        </p:nvSpPr>
        <p:spPr>
          <a:xfrm>
            <a:off x="524446" y="1313070"/>
            <a:ext cx="8118475" cy="3361134"/>
          </a:xfrm>
        </p:spPr>
        <p:txBody>
          <a:bodyPr/>
          <a:lstStyle/>
          <a:p>
            <a:pPr marL="0" indent="0">
              <a:spcBef>
                <a:spcPts val="500"/>
              </a:spcBef>
              <a:buNone/>
            </a:pPr>
            <a:r>
              <a:rPr lang="en-US" sz="1600" b="1" dirty="0"/>
              <a:t>Prior </a:t>
            </a:r>
            <a:r>
              <a:rPr lang="en-US" sz="1600" b="1" dirty="0" err="1"/>
              <a:t>Bortezomib</a:t>
            </a:r>
            <a:r>
              <a:rPr lang="en-US" sz="1600" b="1" dirty="0"/>
              <a:t> Treatment:</a:t>
            </a:r>
          </a:p>
          <a:p>
            <a:pPr>
              <a:spcBef>
                <a:spcPts val="500"/>
              </a:spcBef>
            </a:pPr>
            <a:r>
              <a:rPr lang="en-US" sz="1600" dirty="0"/>
              <a:t>The rates of AEs in patients with and without prior </a:t>
            </a:r>
            <a:r>
              <a:rPr lang="en-US" sz="1600" dirty="0" err="1"/>
              <a:t>bortezomib</a:t>
            </a:r>
            <a:r>
              <a:rPr lang="en-US" sz="1600" dirty="0"/>
              <a:t> treatment were consistent with that reported in the overall trial population</a:t>
            </a:r>
            <a:endParaRPr lang="en-US" sz="1600" b="1" dirty="0"/>
          </a:p>
          <a:p>
            <a:pPr marL="0" indent="0">
              <a:spcBef>
                <a:spcPts val="500"/>
              </a:spcBef>
              <a:buNone/>
            </a:pPr>
            <a:r>
              <a:rPr lang="en-US" sz="1600" b="1" dirty="0"/>
              <a:t>Renal Deficiency:</a:t>
            </a:r>
          </a:p>
          <a:p>
            <a:pPr>
              <a:spcBef>
                <a:spcPts val="500"/>
              </a:spcBef>
            </a:pPr>
            <a:r>
              <a:rPr lang="en-GB" sz="1600" dirty="0"/>
              <a:t>A greater percentage of patients in the </a:t>
            </a:r>
            <a:r>
              <a:rPr lang="en-GB" sz="1600" dirty="0" err="1"/>
              <a:t>CrCL</a:t>
            </a:r>
            <a:r>
              <a:rPr lang="en-GB" sz="1600" dirty="0"/>
              <a:t> ≥15 to &lt;50 mL group reported grade ≥3 AEs compared with the other groups</a:t>
            </a:r>
            <a:endParaRPr lang="en-US" sz="1600" dirty="0"/>
          </a:p>
          <a:p>
            <a:pPr marL="0" indent="0">
              <a:spcBef>
                <a:spcPts val="500"/>
              </a:spcBef>
              <a:buNone/>
            </a:pPr>
            <a:r>
              <a:rPr lang="en-US" sz="1600" b="1" dirty="0"/>
              <a:t>Final OS Analysis:</a:t>
            </a:r>
          </a:p>
          <a:p>
            <a:pPr>
              <a:spcBef>
                <a:spcPts val="500"/>
              </a:spcBef>
            </a:pPr>
            <a:r>
              <a:rPr lang="en-US" sz="1600" dirty="0"/>
              <a:t>Rates of ≥ grade 3 serious AEs were balanced between the two groups, after adjusting for treatment exposure</a:t>
            </a:r>
          </a:p>
          <a:p>
            <a:pPr>
              <a:spcBef>
                <a:spcPts val="500"/>
              </a:spcBef>
            </a:pPr>
            <a:r>
              <a:rPr lang="en-US" sz="1600" dirty="0"/>
              <a:t>The rate of any-grade AEs was 98.7% for Kd56 and 98.9% for Vd</a:t>
            </a:r>
          </a:p>
          <a:p>
            <a:pPr lvl="1">
              <a:spcBef>
                <a:spcPts val="500"/>
              </a:spcBef>
            </a:pPr>
            <a:r>
              <a:rPr lang="en-US" sz="1200" dirty="0"/>
              <a:t>Exposure-adjusted  patient incidences per 100 patient-years (95% CI) of grade ≥3 AEs were 1352.07 (1233.62-1481.89) for Kd56 and 1754.86 (1600.15-1924.53) for Vd</a:t>
            </a:r>
          </a:p>
          <a:p>
            <a:pPr>
              <a:spcBef>
                <a:spcPts val="500"/>
              </a:spcBef>
            </a:pPr>
            <a:r>
              <a:rPr lang="en-US" sz="1600" dirty="0"/>
              <a:t>Any grade AEs were reported in 81.9% of patients in the Kd56 group and 71.1% of patients in the Vd group</a:t>
            </a:r>
          </a:p>
          <a:p>
            <a:pPr lvl="1">
              <a:spcBef>
                <a:spcPts val="500"/>
              </a:spcBef>
            </a:pPr>
            <a:r>
              <a:rPr lang="en-US" sz="1200" dirty="0"/>
              <a:t>Exposure-adjusted patient incidences per 100 patient-years (95% CI) of grade ≥3 AEs were 162.31 (146.77-179.50) for Kd56 and 175.90 (157.75-196.13) for Vd</a:t>
            </a:r>
          </a:p>
        </p:txBody>
      </p:sp>
      <p:sp>
        <p:nvSpPr>
          <p:cNvPr id="6" name="Rectangle 5"/>
          <p:cNvSpPr/>
          <p:nvPr/>
        </p:nvSpPr>
        <p:spPr>
          <a:xfrm>
            <a:off x="404643" y="6106524"/>
            <a:ext cx="7454095" cy="646331"/>
          </a:xfrm>
          <a:prstGeom prst="rect">
            <a:avLst/>
          </a:prstGeom>
        </p:spPr>
        <p:txBody>
          <a:bodyPr wrap="square" anchor="b">
            <a:spAutoFit/>
          </a:bodyPr>
          <a:lstStyle/>
          <a:p>
            <a:r>
              <a:rPr lang="it-IT" sz="900" dirty="0">
                <a:latin typeface="Arial" panose="020B0604020202020204" pitchFamily="34" charset="0"/>
                <a:cs typeface="Arial" panose="020B0604020202020204" pitchFamily="34" charset="0"/>
              </a:rPr>
              <a:t>AE, adverse event; CrCL, creatinine clearance; Kd56, carfilzomib (56 mg/m</a:t>
            </a:r>
            <a:r>
              <a:rPr lang="it-IT" sz="900" baseline="30000" dirty="0">
                <a:latin typeface="Arial" panose="020B0604020202020204" pitchFamily="34" charset="0"/>
                <a:cs typeface="Arial" panose="020B0604020202020204" pitchFamily="34" charset="0"/>
              </a:rPr>
              <a:t>2</a:t>
            </a:r>
            <a:r>
              <a:rPr lang="it-IT" sz="900" dirty="0">
                <a:latin typeface="Arial" panose="020B0604020202020204" pitchFamily="34" charset="0"/>
                <a:cs typeface="Arial" panose="020B0604020202020204" pitchFamily="34" charset="0"/>
              </a:rPr>
              <a:t>) and dexamethasone; </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OS, overall survival; Vd, bortezomib and dexamethasone. </a:t>
            </a:r>
          </a:p>
          <a:p>
            <a:r>
              <a:rPr lang="it-IT" sz="900" dirty="0">
                <a:latin typeface="Arial" panose="020B0604020202020204" pitchFamily="34" charset="0"/>
                <a:cs typeface="Arial" panose="020B0604020202020204" pitchFamily="34" charset="0"/>
              </a:rPr>
              <a:t>Weisel et al. Presented at ASH 2017; Poster (Abstract 1850); </a:t>
            </a:r>
            <a:r>
              <a:rPr lang="en-GB" sz="900" dirty="0" err="1"/>
              <a:t>Dimopoulos</a:t>
            </a:r>
            <a:r>
              <a:rPr lang="en-GB" sz="900" dirty="0"/>
              <a:t> et al. Presented at ASH 2017; Poster (Abstract 1845); </a:t>
            </a:r>
            <a:br>
              <a:rPr lang="en-GB" sz="900" dirty="0"/>
            </a:b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2017; 18:1327-1337; Orlowski et al. Presented at ASCO 2018; Poster Abstract 8032.</a:t>
            </a:r>
            <a:endParaRPr lang="en-US" sz="900" dirty="0">
              <a:latin typeface="Arial" panose="020B0604020202020204" pitchFamily="34" charset="0"/>
              <a:cs typeface="Arial" panose="020B0604020202020204" pitchFamily="34" charset="0"/>
            </a:endParaRPr>
          </a:p>
        </p:txBody>
      </p:sp>
      <p:sp>
        <p:nvSpPr>
          <p:cNvPr id="13" name="TextBox 12">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3516113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Events: Summary</a:t>
            </a:r>
            <a:br>
              <a:rPr lang="en-US" dirty="0"/>
            </a:br>
            <a:r>
              <a:rPr lang="en-US" sz="2400" dirty="0"/>
              <a:t>Part 3: Safety, Post-hoc analysis (1)</a:t>
            </a:r>
          </a:p>
        </p:txBody>
      </p:sp>
      <p:sp>
        <p:nvSpPr>
          <p:cNvPr id="7" name="Content Placeholder 2"/>
          <p:cNvSpPr>
            <a:spLocks noGrp="1"/>
          </p:cNvSpPr>
          <p:nvPr>
            <p:ph idx="1"/>
          </p:nvPr>
        </p:nvSpPr>
        <p:spPr/>
        <p:txBody>
          <a:bodyPr/>
          <a:lstStyle/>
          <a:p>
            <a:pPr marL="0" indent="0">
              <a:buNone/>
            </a:pPr>
            <a:r>
              <a:rPr lang="en-US" sz="1600" b="1" dirty="0"/>
              <a:t>Cardiac AEs:</a:t>
            </a:r>
          </a:p>
          <a:p>
            <a:r>
              <a:rPr lang="en-US" sz="1600" dirty="0"/>
              <a:t>Median TTFOs of cardiac AEs were earlier in Vd vs Kd subjects</a:t>
            </a:r>
          </a:p>
          <a:p>
            <a:pPr lvl="1"/>
            <a:r>
              <a:rPr lang="en-US" sz="1200" dirty="0"/>
              <a:t>CF, grade ≥3: 7.6 months for Kd (n=27), 4.6 months for Vd (n=9); a similar pattern was seen for all-grade CF AEs, with median TTFOs of 8.1 months for Kd (n=50) and 5.6 months for Vd (n=15)</a:t>
            </a:r>
          </a:p>
          <a:p>
            <a:pPr lvl="1"/>
            <a:r>
              <a:rPr lang="en-US" sz="1200" dirty="0"/>
              <a:t>IHD, grade ≥3: 1.4 months for Kd (n=12), 0.8 months for Vd (n=7). This trend toward a slightly later median TTFO for Kd vs Vd was also seen for all-grade IHD AEs: 3.3 months for Kd (n=19), 0.9 months for Vd (n=9)</a:t>
            </a:r>
          </a:p>
          <a:p>
            <a:r>
              <a:rPr lang="en-US" sz="1600" dirty="0"/>
              <a:t>The occurrence of CF and IHD was higher among Kd vs Vd subjects and widely distributed over the course of K treatment. For Vd subjects, they had an early and narrow onset, particularly IHD with a median TTFO of &lt;1 month</a:t>
            </a:r>
          </a:p>
          <a:p>
            <a:pPr marL="0" indent="0">
              <a:buNone/>
            </a:pPr>
            <a:r>
              <a:rPr lang="en-US" sz="1600" b="1" dirty="0"/>
              <a:t>Vascular AEs:</a:t>
            </a:r>
          </a:p>
          <a:p>
            <a:r>
              <a:rPr lang="en-US" sz="1600" dirty="0"/>
              <a:t>Median TTFO of HT grade ≥3 was longer in Kd (n=67) than Vd (n=15) subjects: 8.8 vs 3.0 months, respectively. Compared with grade ≥3, the difference in median TTFO of all-grade HT between Kd (n=149) and Vd (n=45) subjects was less striking: 4.8 vs 3.0 months</a:t>
            </a:r>
          </a:p>
          <a:p>
            <a:r>
              <a:rPr lang="en-US" sz="1600" dirty="0"/>
              <a:t>HT had a higher incidence in Kd arm vs Vd arm</a:t>
            </a:r>
          </a:p>
          <a:p>
            <a:r>
              <a:rPr lang="en-US" sz="1600" dirty="0"/>
              <a:t>No major difference between Kd vs Vd for thromboembolic events, regardless of grade</a:t>
            </a:r>
          </a:p>
        </p:txBody>
      </p:sp>
      <p:sp>
        <p:nvSpPr>
          <p:cNvPr id="8" name="Rectangle 7"/>
          <p:cNvSpPr/>
          <p:nvPr/>
        </p:nvSpPr>
        <p:spPr>
          <a:xfrm>
            <a:off x="405185" y="6236793"/>
            <a:ext cx="7427251" cy="507831"/>
          </a:xfrm>
          <a:prstGeom prst="rect">
            <a:avLst/>
          </a:prstGeom>
        </p:spPr>
        <p:txBody>
          <a:bodyPr wrap="square" anchor="b">
            <a:spAutoFit/>
          </a:bodyPr>
          <a:lstStyle/>
          <a:p>
            <a:r>
              <a:rPr lang="en-GB" altLang="en-US" sz="900" dirty="0"/>
              <a:t>AE, adverse event; CF, cardiac failure; HT, hypertension; IHD, ischaemic heart disease; K, </a:t>
            </a:r>
            <a:r>
              <a:rPr lang="en-GB" altLang="en-US" sz="900" dirty="0" err="1"/>
              <a:t>carfilzomib</a:t>
            </a:r>
            <a:r>
              <a:rPr lang="en-GB" altLang="en-US" sz="900" dirty="0"/>
              <a:t>; </a:t>
            </a:r>
            <a:r>
              <a:rPr lang="en-GB" altLang="en-US" sz="900" dirty="0" err="1"/>
              <a:t>Kd</a:t>
            </a:r>
            <a:r>
              <a:rPr lang="en-GB" altLang="en-US" sz="900" dirty="0"/>
              <a:t>, </a:t>
            </a:r>
            <a:r>
              <a:rPr lang="en-GB" altLang="en-US" sz="900" dirty="0" err="1"/>
              <a:t>carfilzomib</a:t>
            </a:r>
            <a:r>
              <a:rPr lang="en-GB" altLang="en-US" sz="900" dirty="0"/>
              <a:t> and dexamethasone; TTFO, time to first onset; </a:t>
            </a:r>
            <a:r>
              <a:rPr lang="en-GB" altLang="en-US" sz="900" dirty="0" err="1"/>
              <a:t>Vd</a:t>
            </a:r>
            <a:r>
              <a:rPr lang="en-GB" altLang="en-US" sz="900" dirty="0"/>
              <a:t>, </a:t>
            </a:r>
            <a:r>
              <a:rPr lang="en-GB" altLang="en-US" sz="900" dirty="0" err="1"/>
              <a:t>bortezomib</a:t>
            </a:r>
            <a:r>
              <a:rPr lang="en-GB" altLang="en-US" sz="900" dirty="0"/>
              <a:t> and dexamethasone.</a:t>
            </a:r>
          </a:p>
          <a:p>
            <a:r>
              <a:rPr lang="en-US" sz="900" dirty="0" err="1">
                <a:latin typeface="Arial" panose="020B0604020202020204" pitchFamily="34" charset="0"/>
                <a:cs typeface="Arial" panose="020B0604020202020204" pitchFamily="34" charset="0"/>
              </a:rPr>
              <a:t>Mateos</a:t>
            </a:r>
            <a:r>
              <a:rPr lang="en-US" sz="900" dirty="0">
                <a:latin typeface="Arial" panose="020B0604020202020204" pitchFamily="34" charset="0"/>
                <a:cs typeface="Arial" panose="020B0604020202020204" pitchFamily="34" charset="0"/>
              </a:rPr>
              <a:t> MV, et al. Presented at EHA 2018, Poster Abstract PF574.</a:t>
            </a:r>
          </a:p>
        </p:txBody>
      </p:sp>
      <p:sp>
        <p:nvSpPr>
          <p:cNvPr id="13" name="TextBox 12">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39038238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Patient Demographics and Baseline Disease Characteristics by Cytogenetic Risk Status (2)</a:t>
            </a:r>
          </a:p>
        </p:txBody>
      </p:sp>
      <p:graphicFrame>
        <p:nvGraphicFramePr>
          <p:cNvPr id="5" name="Table 4"/>
          <p:cNvGraphicFramePr>
            <a:graphicFrameLocks noGrp="1"/>
          </p:cNvGraphicFramePr>
          <p:nvPr>
            <p:extLst>
              <p:ext uri="{D42A27DB-BD31-4B8C-83A1-F6EECF244321}">
                <p14:modId xmlns:p14="http://schemas.microsoft.com/office/powerpoint/2010/main" val="2326627215"/>
              </p:ext>
            </p:extLst>
          </p:nvPr>
        </p:nvGraphicFramePr>
        <p:xfrm>
          <a:off x="512768" y="1476375"/>
          <a:ext cx="8116882" cy="4490117"/>
        </p:xfrm>
        <a:graphic>
          <a:graphicData uri="http://schemas.openxmlformats.org/drawingml/2006/table">
            <a:tbl>
              <a:tblPr firstRow="1" bandRow="1"/>
              <a:tblGrid>
                <a:gridCol w="1736248">
                  <a:extLst>
                    <a:ext uri="{9D8B030D-6E8A-4147-A177-3AD203B41FA5}">
                      <a16:colId xmlns:a16="http://schemas.microsoft.com/office/drawing/2014/main" val="20000"/>
                    </a:ext>
                  </a:extLst>
                </a:gridCol>
                <a:gridCol w="1063439">
                  <a:extLst>
                    <a:ext uri="{9D8B030D-6E8A-4147-A177-3AD203B41FA5}">
                      <a16:colId xmlns:a16="http://schemas.microsoft.com/office/drawing/2014/main" val="20001"/>
                    </a:ext>
                  </a:extLst>
                </a:gridCol>
                <a:gridCol w="1063439">
                  <a:extLst>
                    <a:ext uri="{9D8B030D-6E8A-4147-A177-3AD203B41FA5}">
                      <a16:colId xmlns:a16="http://schemas.microsoft.com/office/drawing/2014/main" val="20002"/>
                    </a:ext>
                  </a:extLst>
                </a:gridCol>
                <a:gridCol w="1063439">
                  <a:extLst>
                    <a:ext uri="{9D8B030D-6E8A-4147-A177-3AD203B41FA5}">
                      <a16:colId xmlns:a16="http://schemas.microsoft.com/office/drawing/2014/main" val="20003"/>
                    </a:ext>
                  </a:extLst>
                </a:gridCol>
                <a:gridCol w="1063439">
                  <a:extLst>
                    <a:ext uri="{9D8B030D-6E8A-4147-A177-3AD203B41FA5}">
                      <a16:colId xmlns:a16="http://schemas.microsoft.com/office/drawing/2014/main" val="20004"/>
                    </a:ext>
                  </a:extLst>
                </a:gridCol>
                <a:gridCol w="1063439">
                  <a:extLst>
                    <a:ext uri="{9D8B030D-6E8A-4147-A177-3AD203B41FA5}">
                      <a16:colId xmlns:a16="http://schemas.microsoft.com/office/drawing/2014/main" val="20005"/>
                    </a:ext>
                  </a:extLst>
                </a:gridCol>
                <a:gridCol w="1063439">
                  <a:extLst>
                    <a:ext uri="{9D8B030D-6E8A-4147-A177-3AD203B41FA5}">
                      <a16:colId xmlns:a16="http://schemas.microsoft.com/office/drawing/2014/main" val="20006"/>
                    </a:ext>
                  </a:extLst>
                </a:gridCol>
              </a:tblGrid>
              <a:tr h="309375">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sz="1600"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1" dirty="0">
                          <a:solidFill>
                            <a:schemeClr val="bg1"/>
                          </a:solidFill>
                        </a:rPr>
                        <a:t>High Risk</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tc gridSpan="2">
                  <a:txBody>
                    <a:bodyPr/>
                    <a:lstStyle/>
                    <a:p>
                      <a:pPr algn="ctr"/>
                      <a:r>
                        <a:rPr lang="en-US" sz="1400" b="1" dirty="0">
                          <a:solidFill>
                            <a:schemeClr val="bg1"/>
                          </a:solidFill>
                        </a:rPr>
                        <a:t>Standard Risk</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tc gridSpan="2">
                  <a:txBody>
                    <a:bodyPr/>
                    <a:lstStyle/>
                    <a:p>
                      <a:pPr algn="ctr"/>
                      <a:r>
                        <a:rPr lang="en-US" sz="1400" b="1" dirty="0">
                          <a:solidFill>
                            <a:schemeClr val="bg1"/>
                          </a:solidFill>
                        </a:rPr>
                        <a:t>Unknown/Missing</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extLst>
                  <a:ext uri="{0D108BD9-81ED-4DB2-BD59-A6C34878D82A}">
                    <a16:rowId xmlns:a16="http://schemas.microsoft.com/office/drawing/2014/main" val="10000"/>
                  </a:ext>
                </a:extLst>
              </a:tr>
              <a:tr h="543496">
                <a:tc vMerge="1">
                  <a:txBody>
                    <a:bodyPr/>
                    <a:lstStyle/>
                    <a:p>
                      <a:endParaRPr lang="en-US" sz="1200" dirty="0">
                        <a:solidFill>
                          <a:schemeClr val="bg1"/>
                        </a:solidFill>
                      </a:endParaRPr>
                    </a:p>
                  </a:txBody>
                  <a:tcPr anchor="ctr">
                    <a:lnL w="28575" cap="flat" cmpd="sng" algn="ctr">
                      <a:solidFill>
                        <a:srgbClr val="007CC2">
                          <a:lumMod val="50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007CC2">
                        <a:lumMod val="75000"/>
                      </a:srgbClr>
                    </a:solidFill>
                  </a:tcPr>
                </a:tc>
                <a:tc>
                  <a:txBody>
                    <a:bodyPr/>
                    <a:lstStyle/>
                    <a:p>
                      <a:pPr algn="ctr"/>
                      <a:r>
                        <a:rPr lang="en-US" sz="1400" b="1" dirty="0">
                          <a:solidFill>
                            <a:schemeClr val="bg1"/>
                          </a:solidFill>
                        </a:rPr>
                        <a:t>Kd</a:t>
                      </a:r>
                    </a:p>
                    <a:p>
                      <a:pPr algn="ctr"/>
                      <a:r>
                        <a:rPr lang="en-US" sz="1400" b="1" dirty="0">
                          <a:solidFill>
                            <a:schemeClr val="bg1"/>
                          </a:solidFill>
                        </a:rPr>
                        <a:t>(n = 97)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113)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Kd</a:t>
                      </a:r>
                    </a:p>
                    <a:p>
                      <a:pPr algn="ctr"/>
                      <a:r>
                        <a:rPr lang="en-US" sz="1400" b="1" dirty="0">
                          <a:solidFill>
                            <a:schemeClr val="bg1"/>
                          </a:solidFill>
                        </a:rPr>
                        <a:t>(n = 284)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291)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Kd</a:t>
                      </a:r>
                    </a:p>
                    <a:p>
                      <a:pPr algn="ctr"/>
                      <a:r>
                        <a:rPr lang="en-US" sz="1400" b="1" dirty="0">
                          <a:solidFill>
                            <a:schemeClr val="bg1"/>
                          </a:solidFill>
                        </a:rPr>
                        <a:t>(n = 83)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61)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extLst>
                  <a:ext uri="{0D108BD9-81ED-4DB2-BD59-A6C34878D82A}">
                    <a16:rowId xmlns:a16="http://schemas.microsoft.com/office/drawing/2014/main" val="10001"/>
                  </a:ext>
                </a:extLst>
              </a:tr>
              <a:tr h="309375">
                <a:tc gridSpan="7">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400" b="1" dirty="0">
                          <a:latin typeface="+mj-lt"/>
                        </a:rPr>
                        <a:t>Creatinine clearance, mL/min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a:p>
                  </a:txBody>
                  <a:tcPr/>
                </a:tc>
                <a:tc hMerge="1">
                  <a:txBody>
                    <a:bodyPr/>
                    <a:lstStyle/>
                    <a:p>
                      <a:pPr algn="ctr"/>
                      <a:endParaRPr lang="en-US" sz="15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sz="1100" b="1" dirty="0"/>
                    </a:p>
                  </a:txBody>
                  <a:tcPr anchor="ctr">
                    <a:lnL w="28575" cap="flat" cmpd="sng" algn="ctr">
                      <a:solidFill>
                        <a:srgbClr val="007CC2">
                          <a:lumMod val="50000"/>
                        </a:srgbClr>
                      </a:solidFill>
                      <a:prstDash val="solid"/>
                      <a:round/>
                      <a:headEnd type="none" w="med" len="med"/>
                      <a:tailEnd type="none" w="med" len="med"/>
                    </a:lnL>
                    <a:lnR w="28575"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en-US"/>
                    </a:p>
                  </a:txBody>
                  <a:tcPr/>
                </a:tc>
                <a:extLst>
                  <a:ext uri="{0D108BD9-81ED-4DB2-BD59-A6C34878D82A}">
                    <a16:rowId xmlns:a16="http://schemas.microsoft.com/office/drawing/2014/main" val="10002"/>
                  </a:ext>
                </a:extLst>
              </a:tr>
              <a:tr h="5434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r>
                        <a:rPr lang="en-US" sz="1400" b="0" dirty="0">
                          <a:latin typeface="+mj-lt"/>
                        </a:rPr>
                        <a:t>Mean ± SD</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77.8 ± 31.7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mj-lt"/>
                        </a:rPr>
                        <a:t>73.8 ±</a:t>
                      </a:r>
                      <a:r>
                        <a:rPr lang="en-US" sz="1400" baseline="0" dirty="0">
                          <a:latin typeface="+mj-lt"/>
                        </a:rPr>
                        <a:t> 29.7</a:t>
                      </a:r>
                      <a:endParaRPr lang="en-US" sz="1400" dirty="0">
                        <a:latin typeface="+mj-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mj-lt"/>
                        </a:rPr>
                        <a:t>76.0 ±</a:t>
                      </a:r>
                      <a:r>
                        <a:rPr lang="en-US" sz="1400" baseline="0" dirty="0">
                          <a:latin typeface="+mj-lt"/>
                        </a:rPr>
                        <a:t> 30.8</a:t>
                      </a:r>
                      <a:endParaRPr lang="en-US" sz="1400" dirty="0">
                        <a:latin typeface="+mj-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mj-lt"/>
                        </a:rPr>
                        <a:t>74.8 ±</a:t>
                      </a:r>
                      <a:r>
                        <a:rPr lang="en-US" sz="1400" baseline="0" dirty="0">
                          <a:latin typeface="+mj-lt"/>
                        </a:rPr>
                        <a:t> 32.7</a:t>
                      </a:r>
                      <a:endParaRPr lang="en-US" sz="1400" dirty="0">
                        <a:latin typeface="+mj-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mj-lt"/>
                        </a:rPr>
                        <a:t>77.7 ±</a:t>
                      </a:r>
                      <a:r>
                        <a:rPr lang="en-US" sz="1400" baseline="0" dirty="0">
                          <a:latin typeface="+mj-lt"/>
                        </a:rPr>
                        <a:t> 35.3</a:t>
                      </a:r>
                      <a:endParaRPr lang="en-US" sz="1400" dirty="0">
                        <a:latin typeface="+mj-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mj-lt"/>
                        </a:rPr>
                        <a:t>78.8 ±</a:t>
                      </a:r>
                      <a:r>
                        <a:rPr lang="en-US" sz="1400" baseline="0" dirty="0">
                          <a:latin typeface="+mj-lt"/>
                        </a:rPr>
                        <a:t> 35.7</a:t>
                      </a:r>
                      <a:endParaRPr lang="en-US" sz="1400" dirty="0">
                        <a:latin typeface="+mj-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3"/>
                  </a:ext>
                </a:extLst>
              </a:tr>
              <a:tr h="309375">
                <a:tc gridSpan="7">
                  <a:txBody>
                    <a:bodyPr/>
                    <a:lstStyle/>
                    <a:p>
                      <a:r>
                        <a:rPr lang="en-US" sz="1400" b="1" dirty="0">
                          <a:latin typeface="+mj-lt"/>
                        </a:rPr>
                        <a:t>Number of prior regimens</a:t>
                      </a:r>
                      <a:r>
                        <a:rPr lang="en-US" sz="1400" b="1" baseline="30000" dirty="0">
                          <a:latin typeface="+mj-lt"/>
                        </a:rPr>
                        <a:t>*</a:t>
                      </a:r>
                      <a:r>
                        <a:rPr lang="en-US" sz="1400" b="1" dirty="0">
                          <a:latin typeface="+mj-lt"/>
                        </a:rPr>
                        <a:t>,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100" b="1" dirty="0"/>
                    </a:p>
                  </a:txBody>
                  <a:tcPr anchor="ctr">
                    <a:lnL w="28575" cap="flat" cmpd="sng" algn="ctr">
                      <a:solidFill>
                        <a:srgbClr val="007CC2">
                          <a:lumMod val="50000"/>
                        </a:srgbClr>
                      </a:solidFill>
                      <a:prstDash val="solid"/>
                      <a:round/>
                      <a:headEnd type="none" w="med" len="med"/>
                      <a:tailEnd type="none" w="med" len="med"/>
                    </a:lnL>
                    <a:lnR w="28575"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en-US"/>
                    </a:p>
                  </a:txBody>
                  <a:tcPr/>
                </a:tc>
                <a:extLst>
                  <a:ext uri="{0D108BD9-81ED-4DB2-BD59-A6C34878D82A}">
                    <a16:rowId xmlns:a16="http://schemas.microsoft.com/office/drawing/2014/main" val="10004"/>
                  </a:ext>
                </a:extLst>
              </a:tr>
              <a:tr h="309375">
                <a:tc>
                  <a:txBody>
                    <a:bodyPr/>
                    <a:lstStyle/>
                    <a:p>
                      <a:pPr marL="279400" indent="0" algn="l" defTabSz="914400" rtl="0" eaLnBrk="1" latinLnBrk="0" hangingPunct="1"/>
                      <a:r>
                        <a:rPr lang="en-US" sz="1400" b="0" kern="1200" dirty="0">
                          <a:solidFill>
                            <a:schemeClr val="tx1"/>
                          </a:solidFill>
                          <a:latin typeface="+mj-lt"/>
                          <a:ea typeface="+mn-ea"/>
                          <a:cs typeface="+mn-cs"/>
                        </a:rPr>
                        <a:t>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solidFill>
                            <a:schemeClr val="tx1"/>
                          </a:solidFill>
                          <a:latin typeface="+mj-lt"/>
                        </a:rPr>
                        <a:t>44 (45.4)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solidFill>
                            <a:schemeClr val="tx1"/>
                          </a:solidFill>
                          <a:latin typeface="+mj-lt"/>
                        </a:rPr>
                        <a:t>53 (46.9)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solidFill>
                            <a:schemeClr val="tx1"/>
                          </a:solidFill>
                          <a:latin typeface="+mj-lt"/>
                        </a:rPr>
                        <a:t>149 (52.5)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solidFill>
                            <a:schemeClr val="tx1"/>
                          </a:solidFill>
                          <a:latin typeface="+mj-lt"/>
                        </a:rPr>
                        <a:t>144 (49.5)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solidFill>
                            <a:schemeClr val="tx1"/>
                          </a:solidFill>
                          <a:latin typeface="+mj-lt"/>
                        </a:rPr>
                        <a:t>39 (47.0)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solidFill>
                            <a:schemeClr val="tx1"/>
                          </a:solidFill>
                          <a:latin typeface="+mj-lt"/>
                        </a:rPr>
                        <a:t>35 (57.4)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5"/>
                  </a:ext>
                </a:extLst>
              </a:tr>
              <a:tr h="309375">
                <a:tc>
                  <a:txBody>
                    <a:bodyPr/>
                    <a:lstStyle/>
                    <a:p>
                      <a:pPr marL="279400" indent="0" algn="l" defTabSz="914400" rtl="0" eaLnBrk="1" latinLnBrk="0" hangingPunct="1"/>
                      <a:r>
                        <a:rPr lang="en-US" sz="1400" b="0" kern="1200" dirty="0">
                          <a:solidFill>
                            <a:schemeClr val="tx1"/>
                          </a:solidFill>
                          <a:latin typeface="+mj-lt"/>
                          <a:ea typeface="+mn-ea"/>
                          <a:cs typeface="+mn-cs"/>
                        </a:rPr>
                        <a:t>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solidFill>
                            <a:schemeClr val="tx1"/>
                          </a:solidFill>
                          <a:latin typeface="+mj-lt"/>
                        </a:rPr>
                        <a:t>37 (38.1)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solidFill>
                            <a:schemeClr val="tx1"/>
                          </a:solidFill>
                          <a:latin typeface="+mj-lt"/>
                        </a:rPr>
                        <a:t>37 (32.7)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solidFill>
                            <a:schemeClr val="tx1"/>
                          </a:solidFill>
                          <a:latin typeface="+mj-lt"/>
                        </a:rPr>
                        <a:t>86 (30.3)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solidFill>
                            <a:schemeClr val="tx1"/>
                          </a:solidFill>
                          <a:latin typeface="+mj-lt"/>
                        </a:rPr>
                        <a:t>95 (32.6)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solidFill>
                            <a:schemeClr val="tx1"/>
                          </a:solidFill>
                          <a:latin typeface="+mj-lt"/>
                        </a:rPr>
                        <a:t>34 (41.0)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solidFill>
                            <a:schemeClr val="tx1"/>
                          </a:solidFill>
                          <a:latin typeface="+mj-lt"/>
                        </a:rPr>
                        <a:t>13 (21.3)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6"/>
                  </a:ext>
                </a:extLst>
              </a:tr>
              <a:tr h="309375">
                <a:tc>
                  <a:txBody>
                    <a:bodyPr/>
                    <a:lstStyle/>
                    <a:p>
                      <a:pPr marL="279400" indent="0" algn="l" defTabSz="914400" rtl="0" eaLnBrk="1" latinLnBrk="0" hangingPunct="1"/>
                      <a:r>
                        <a:rPr lang="en-US" sz="1400" b="0" kern="1200" dirty="0">
                          <a:solidFill>
                            <a:schemeClr val="tx1"/>
                          </a:solidFill>
                          <a:latin typeface="+mj-lt"/>
                          <a:ea typeface="+mn-ea"/>
                          <a:cs typeface="+mn-cs"/>
                        </a:rPr>
                        <a:t>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solidFill>
                            <a:schemeClr val="tx1"/>
                          </a:solidFill>
                          <a:latin typeface="+mj-lt"/>
                        </a:rPr>
                        <a:t>16 (16.5)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solidFill>
                            <a:schemeClr val="tx1"/>
                          </a:solidFill>
                          <a:latin typeface="+mj-lt"/>
                        </a:rPr>
                        <a:t>22 (19.5)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solidFill>
                            <a:schemeClr val="tx1"/>
                          </a:solidFill>
                          <a:latin typeface="+mj-lt"/>
                        </a:rPr>
                        <a:t>49 (17.3)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solidFill>
                            <a:schemeClr val="tx1"/>
                          </a:solidFill>
                          <a:latin typeface="+mj-lt"/>
                        </a:rPr>
                        <a:t>52 (17.9)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solidFill>
                            <a:schemeClr val="tx1"/>
                          </a:solidFill>
                          <a:latin typeface="+mj-lt"/>
                        </a:rPr>
                        <a:t>10 (12.0)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solidFill>
                            <a:schemeClr val="tx1"/>
                          </a:solidFill>
                          <a:latin typeface="+mj-lt"/>
                        </a:rPr>
                        <a:t>13 (21.3)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7"/>
                  </a:ext>
                </a:extLst>
              </a:tr>
              <a:tr h="309375">
                <a:tc gridSpan="7">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r>
                        <a:rPr lang="en-US" sz="1400" b="1" dirty="0">
                          <a:latin typeface="+mj-lt"/>
                        </a:rPr>
                        <a:t>Prior therapy,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0937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4163" indent="0"/>
                      <a:r>
                        <a:rPr lang="en-US" sz="1400" b="0" dirty="0">
                          <a:latin typeface="+mj-lt"/>
                        </a:rPr>
                        <a:t>Bortezomib</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54 (55.7)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61 (54.0)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400" dirty="0">
                          <a:latin typeface="+mj-lt"/>
                        </a:rPr>
                        <a:t>150 (52.8)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158 (54.3)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46 (55.4)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33 (54.1)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9"/>
                  </a:ext>
                </a:extLst>
              </a:tr>
              <a:tr h="309375">
                <a:tc>
                  <a:txBody>
                    <a:bodyPr/>
                    <a:lstStyle/>
                    <a:p>
                      <a:pPr marL="284163" indent="0"/>
                      <a:r>
                        <a:rPr lang="en-US" sz="1400" b="0" dirty="0">
                          <a:latin typeface="+mj-lt"/>
                        </a:rPr>
                        <a:t>Carfilzomib</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0 (0)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0 (0)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1 (0.4)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0 (0)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1 (1.2)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1 (1.6)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0"/>
                  </a:ext>
                </a:extLst>
              </a:tr>
              <a:tr h="309375">
                <a:tc>
                  <a:txBody>
                    <a:bodyPr/>
                    <a:lstStyle/>
                    <a:p>
                      <a:pPr marL="284163" indent="0"/>
                      <a:r>
                        <a:rPr lang="en-US" sz="1400" b="0" dirty="0">
                          <a:latin typeface="+mj-lt"/>
                        </a:rPr>
                        <a:t>Lenalidomide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43 (44.3)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51 (45.1)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100 (35.2)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104 (35.7)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34 (41.0)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22 (36.1)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1"/>
                  </a:ext>
                </a:extLst>
              </a:tr>
              <a:tr h="309375">
                <a:tc>
                  <a:txBody>
                    <a:bodyPr/>
                    <a:lstStyle/>
                    <a:p>
                      <a:pPr marL="284163" indent="0"/>
                      <a:r>
                        <a:rPr lang="en-US" sz="1400" b="0" dirty="0">
                          <a:latin typeface="+mj-lt"/>
                        </a:rPr>
                        <a:t>Thalidomide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47 (48.5)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62 (54.9)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126 (44.4)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152 (52.2)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38 (45.8)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400" dirty="0">
                          <a:latin typeface="+mj-lt"/>
                        </a:rPr>
                        <a:t>33 (54.1)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2"/>
                  </a:ext>
                </a:extLst>
              </a:tr>
            </a:tbl>
          </a:graphicData>
        </a:graphic>
      </p:graphicFrame>
      <p:sp>
        <p:nvSpPr>
          <p:cNvPr id="13" name="TextBox 12">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9" name="Rectangle 8"/>
          <p:cNvSpPr/>
          <p:nvPr/>
        </p:nvSpPr>
        <p:spPr>
          <a:xfrm>
            <a:off x="409193" y="6243737"/>
            <a:ext cx="7432479" cy="507831"/>
          </a:xfrm>
          <a:prstGeom prst="rect">
            <a:avLst/>
          </a:prstGeom>
        </p:spPr>
        <p:txBody>
          <a:bodyPr wrap="square" anchor="b">
            <a:spAutoFit/>
          </a:bodyPr>
          <a:lstStyle/>
          <a:p>
            <a:r>
              <a:rPr lang="en-US" sz="900" dirty="0">
                <a:latin typeface="Arial" panose="020B0604020202020204" pitchFamily="34" charset="0"/>
                <a:cs typeface="Arial" panose="020B0604020202020204" pitchFamily="34" charset="0"/>
              </a:rPr>
              <a:t>*</a:t>
            </a:r>
            <a:r>
              <a:rPr lang="en-US" sz="900" i="1" dirty="0">
                <a:latin typeface="Arial" panose="020B0604020202020204" pitchFamily="34" charset="0"/>
                <a:cs typeface="Arial" panose="020B0604020202020204" pitchFamily="34" charset="0"/>
              </a:rPr>
              <a:t> One patient in the bortezomib group (high-risk) had 4 prior regimens</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Kd, carfilzomib and dexamethasone; SD, standard deviation; Vd, bortezomib and dexamethasone.</a:t>
            </a:r>
            <a:br>
              <a:rPr lang="en-US" sz="900" dirty="0">
                <a:latin typeface="Arial" panose="020B0604020202020204" pitchFamily="34" charset="0"/>
                <a:cs typeface="Arial" panose="020B0604020202020204" pitchFamily="34" charset="0"/>
              </a:rPr>
            </a:br>
            <a:r>
              <a:rPr lang="en-US" sz="900" dirty="0" err="1">
                <a:latin typeface="Arial" panose="020B0604020202020204" pitchFamily="34" charset="0"/>
                <a:cs typeface="Arial" panose="020B0604020202020204" pitchFamily="34" charset="0"/>
              </a:rPr>
              <a:t>Chng</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et al., </a:t>
            </a:r>
            <a:r>
              <a:rPr lang="de-CH" sz="900" i="1" dirty="0"/>
              <a:t>Leukemia </a:t>
            </a:r>
            <a:r>
              <a:rPr lang="de-CH" sz="900" dirty="0"/>
              <a:t>2017;31:1368-74.</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366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Events: Summary</a:t>
            </a:r>
            <a:br>
              <a:rPr lang="en-US" dirty="0"/>
            </a:br>
            <a:r>
              <a:rPr lang="en-US" sz="2400" dirty="0"/>
              <a:t>Part 3: Safety, Post-hoc analysis (2)</a:t>
            </a:r>
          </a:p>
        </p:txBody>
      </p:sp>
      <p:sp>
        <p:nvSpPr>
          <p:cNvPr id="7" name="Content Placeholder 2"/>
          <p:cNvSpPr>
            <a:spLocks noGrp="1"/>
          </p:cNvSpPr>
          <p:nvPr>
            <p:ph idx="1"/>
          </p:nvPr>
        </p:nvSpPr>
        <p:spPr/>
        <p:txBody>
          <a:bodyPr/>
          <a:lstStyle/>
          <a:p>
            <a:pPr marL="0" indent="0">
              <a:buNone/>
            </a:pPr>
            <a:r>
              <a:rPr lang="en-US" sz="1600" b="1" dirty="0"/>
              <a:t>Non-</a:t>
            </a:r>
            <a:r>
              <a:rPr lang="en-US" sz="1600" b="1" dirty="0" err="1"/>
              <a:t>haematological</a:t>
            </a:r>
            <a:r>
              <a:rPr lang="en-US" sz="1600" b="1" dirty="0"/>
              <a:t> AEs:</a:t>
            </a:r>
          </a:p>
          <a:p>
            <a:r>
              <a:rPr lang="en-US" sz="1600" dirty="0"/>
              <a:t>Median TTFO of acute renal failure was markedly longer in Kd (n=26) vs Vd (n=15): 7.2 vs 1.6 months</a:t>
            </a:r>
          </a:p>
          <a:p>
            <a:r>
              <a:rPr lang="en-US" sz="1600" dirty="0"/>
              <a:t>TTFO pattern of all-grade acute renal failure was consistent with the grade ≥3 acute renal failure results: Kd (n=48) vs Vd (n=28): 6.5 vs 2.1 months</a:t>
            </a:r>
          </a:p>
          <a:p>
            <a:pPr marL="0" indent="0">
              <a:buNone/>
            </a:pPr>
            <a:r>
              <a:rPr lang="en-US" sz="1600" b="1" dirty="0" err="1"/>
              <a:t>Haematological</a:t>
            </a:r>
            <a:r>
              <a:rPr lang="en-US" sz="1600" b="1" dirty="0"/>
              <a:t> AEs:</a:t>
            </a:r>
          </a:p>
          <a:p>
            <a:r>
              <a:rPr lang="en-US" sz="1600" dirty="0"/>
              <a:t>Grade ≥3 </a:t>
            </a:r>
            <a:r>
              <a:rPr lang="en-US" sz="1600" dirty="0" err="1"/>
              <a:t>haematological</a:t>
            </a:r>
            <a:r>
              <a:rPr lang="en-US" sz="1600" dirty="0"/>
              <a:t> AEs occurred early, within 1-2.5 months, with much narrower interquartile ranges compared with those of cardiovascular or non-</a:t>
            </a:r>
            <a:r>
              <a:rPr lang="en-US" sz="1600" dirty="0" err="1"/>
              <a:t>haematological</a:t>
            </a:r>
            <a:r>
              <a:rPr lang="en-US" sz="1600" dirty="0"/>
              <a:t> TEAEs</a:t>
            </a:r>
          </a:p>
        </p:txBody>
      </p:sp>
      <p:sp>
        <p:nvSpPr>
          <p:cNvPr id="9" name="Rectangle 8"/>
          <p:cNvSpPr/>
          <p:nvPr/>
        </p:nvSpPr>
        <p:spPr>
          <a:xfrm>
            <a:off x="405185" y="6236792"/>
            <a:ext cx="7427251" cy="507831"/>
          </a:xfrm>
          <a:prstGeom prst="rect">
            <a:avLst/>
          </a:prstGeom>
        </p:spPr>
        <p:txBody>
          <a:bodyPr wrap="square" anchor="b">
            <a:spAutoFit/>
          </a:bodyPr>
          <a:lstStyle/>
          <a:p>
            <a:r>
              <a:rPr lang="en-GB" altLang="en-US" sz="900" dirty="0"/>
              <a:t>AE, adverse event;, </a:t>
            </a:r>
            <a:r>
              <a:rPr lang="en-GB" altLang="en-US" sz="900" dirty="0" err="1"/>
              <a:t>carfilzomib</a:t>
            </a:r>
            <a:r>
              <a:rPr lang="en-GB" altLang="en-US" sz="900" dirty="0"/>
              <a:t> and dexamethasone; TEAE, treatment-emergent adverse event; TTFO, time to first onset; </a:t>
            </a:r>
            <a:br>
              <a:rPr lang="en-GB" altLang="en-US" sz="900" dirty="0"/>
            </a:br>
            <a:r>
              <a:rPr lang="en-GB" altLang="en-US" sz="900" dirty="0" err="1"/>
              <a:t>Vd</a:t>
            </a:r>
            <a:r>
              <a:rPr lang="en-GB" altLang="en-US" sz="900" dirty="0"/>
              <a:t>, </a:t>
            </a:r>
            <a:r>
              <a:rPr lang="en-GB" altLang="en-US" sz="900" dirty="0" err="1"/>
              <a:t>bortezomib</a:t>
            </a:r>
            <a:r>
              <a:rPr lang="en-GB" altLang="en-US" sz="900" dirty="0"/>
              <a:t> and dexamethasone.</a:t>
            </a:r>
          </a:p>
          <a:p>
            <a:r>
              <a:rPr lang="en-US" sz="900" dirty="0" err="1">
                <a:latin typeface="Arial" panose="020B0604020202020204" pitchFamily="34" charset="0"/>
                <a:cs typeface="Arial" panose="020B0604020202020204" pitchFamily="34" charset="0"/>
              </a:rPr>
              <a:t>Mateos</a:t>
            </a:r>
            <a:r>
              <a:rPr lang="en-US" sz="900" dirty="0">
                <a:latin typeface="Arial" panose="020B0604020202020204" pitchFamily="34" charset="0"/>
                <a:cs typeface="Arial" panose="020B0604020202020204" pitchFamily="34" charset="0"/>
              </a:rPr>
              <a:t> MV, et al. Presented at EHA 2018, Poster Abstract PF574.</a:t>
            </a:r>
          </a:p>
        </p:txBody>
      </p:sp>
      <p:sp>
        <p:nvSpPr>
          <p:cNvPr id="14" name="TextBox 13">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2905154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Baseline Characteristics by Patient Age (1)</a:t>
            </a:r>
          </a:p>
        </p:txBody>
      </p:sp>
      <p:graphicFrame>
        <p:nvGraphicFramePr>
          <p:cNvPr id="5" name="Table 4"/>
          <p:cNvGraphicFramePr>
            <a:graphicFrameLocks noGrp="1"/>
          </p:cNvGraphicFramePr>
          <p:nvPr>
            <p:extLst>
              <p:ext uri="{D42A27DB-BD31-4B8C-83A1-F6EECF244321}">
                <p14:modId xmlns:p14="http://schemas.microsoft.com/office/powerpoint/2010/main" val="2194189781"/>
              </p:ext>
            </p:extLst>
          </p:nvPr>
        </p:nvGraphicFramePr>
        <p:xfrm>
          <a:off x="529065" y="1246304"/>
          <a:ext cx="8116886" cy="4442460"/>
        </p:xfrm>
        <a:graphic>
          <a:graphicData uri="http://schemas.openxmlformats.org/drawingml/2006/table">
            <a:tbl>
              <a:tblPr firstRow="1" bandRow="1"/>
              <a:tblGrid>
                <a:gridCol w="2309234">
                  <a:extLst>
                    <a:ext uri="{9D8B030D-6E8A-4147-A177-3AD203B41FA5}">
                      <a16:colId xmlns:a16="http://schemas.microsoft.com/office/drawing/2014/main" val="20000"/>
                    </a:ext>
                  </a:extLst>
                </a:gridCol>
                <a:gridCol w="967942">
                  <a:extLst>
                    <a:ext uri="{9D8B030D-6E8A-4147-A177-3AD203B41FA5}">
                      <a16:colId xmlns:a16="http://schemas.microsoft.com/office/drawing/2014/main" val="20001"/>
                    </a:ext>
                  </a:extLst>
                </a:gridCol>
                <a:gridCol w="967942">
                  <a:extLst>
                    <a:ext uri="{9D8B030D-6E8A-4147-A177-3AD203B41FA5}">
                      <a16:colId xmlns:a16="http://schemas.microsoft.com/office/drawing/2014/main" val="20002"/>
                    </a:ext>
                  </a:extLst>
                </a:gridCol>
                <a:gridCol w="967942">
                  <a:extLst>
                    <a:ext uri="{9D8B030D-6E8A-4147-A177-3AD203B41FA5}">
                      <a16:colId xmlns:a16="http://schemas.microsoft.com/office/drawing/2014/main" val="20003"/>
                    </a:ext>
                  </a:extLst>
                </a:gridCol>
                <a:gridCol w="967942">
                  <a:extLst>
                    <a:ext uri="{9D8B030D-6E8A-4147-A177-3AD203B41FA5}">
                      <a16:colId xmlns:a16="http://schemas.microsoft.com/office/drawing/2014/main" val="20004"/>
                    </a:ext>
                  </a:extLst>
                </a:gridCol>
                <a:gridCol w="967942">
                  <a:extLst>
                    <a:ext uri="{9D8B030D-6E8A-4147-A177-3AD203B41FA5}">
                      <a16:colId xmlns:a16="http://schemas.microsoft.com/office/drawing/2014/main" val="20005"/>
                    </a:ext>
                  </a:extLst>
                </a:gridCol>
                <a:gridCol w="967942">
                  <a:extLst>
                    <a:ext uri="{9D8B030D-6E8A-4147-A177-3AD203B41FA5}">
                      <a16:colId xmlns:a16="http://schemas.microsoft.com/office/drawing/2014/main" val="20006"/>
                    </a:ext>
                  </a:extLst>
                </a:gridCol>
              </a:tblGrid>
              <a:tr h="235947">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sz="1300" dirty="0">
                        <a:solidFill>
                          <a:srgbClr val="FF0000"/>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1" dirty="0">
                          <a:solidFill>
                            <a:schemeClr val="bg1"/>
                          </a:solidFill>
                        </a:rPr>
                        <a:t>&lt; 65 Years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tc gridSpan="2">
                  <a:txBody>
                    <a:bodyPr/>
                    <a:lstStyle/>
                    <a:p>
                      <a:pPr algn="ctr"/>
                      <a:r>
                        <a:rPr lang="en-US" sz="1400" b="1" baseline="0" dirty="0">
                          <a:solidFill>
                            <a:schemeClr val="bg1"/>
                          </a:solidFill>
                        </a:rPr>
                        <a:t>65 – 74  Years</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tc gridSpan="2">
                  <a:txBody>
                    <a:bodyPr/>
                    <a:lstStyle/>
                    <a:p>
                      <a:pPr algn="ctr"/>
                      <a:r>
                        <a:rPr lang="en-US" sz="1400" b="1" dirty="0">
                          <a:solidFill>
                            <a:schemeClr val="bg1"/>
                          </a:solidFill>
                        </a:rPr>
                        <a:t>≥ 75 Years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extLst>
                  <a:ext uri="{0D108BD9-81ED-4DB2-BD59-A6C34878D82A}">
                    <a16:rowId xmlns:a16="http://schemas.microsoft.com/office/drawing/2014/main" val="10000"/>
                  </a:ext>
                </a:extLst>
              </a:tr>
              <a:tr h="414501">
                <a:tc vMerge="1">
                  <a:txBody>
                    <a:bodyPr/>
                    <a:lstStyle/>
                    <a:p>
                      <a:endParaRPr lang="en-US" sz="1200" dirty="0">
                        <a:solidFill>
                          <a:srgbClr val="FF0000"/>
                        </a:solidFill>
                      </a:endParaRPr>
                    </a:p>
                  </a:txBody>
                  <a:tcPr anchor="ctr">
                    <a:lnL w="28575" cap="flat" cmpd="sng" algn="ctr">
                      <a:solidFill>
                        <a:srgbClr val="007CC2">
                          <a:lumMod val="50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007CC2">
                        <a:lumMod val="75000"/>
                      </a:srgbClr>
                    </a:solidFill>
                  </a:tcPr>
                </a:tc>
                <a:tc>
                  <a:txBody>
                    <a:bodyPr/>
                    <a:lstStyle/>
                    <a:p>
                      <a:pPr algn="ctr"/>
                      <a:r>
                        <a:rPr lang="en-US" sz="1400" b="1" dirty="0">
                          <a:solidFill>
                            <a:schemeClr val="bg1"/>
                          </a:solidFill>
                        </a:rPr>
                        <a:t>Kd56</a:t>
                      </a:r>
                    </a:p>
                    <a:p>
                      <a:pPr algn="ctr"/>
                      <a:r>
                        <a:rPr lang="en-US" sz="1400" b="1" dirty="0">
                          <a:solidFill>
                            <a:schemeClr val="bg1"/>
                          </a:solidFill>
                        </a:rPr>
                        <a:t>(n = 223)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210)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Kd56</a:t>
                      </a:r>
                    </a:p>
                    <a:p>
                      <a:pPr algn="ctr"/>
                      <a:r>
                        <a:rPr lang="en-US" sz="1400" b="1" dirty="0">
                          <a:solidFill>
                            <a:schemeClr val="bg1"/>
                          </a:solidFill>
                        </a:rPr>
                        <a:t>(n = 164)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189)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Kd56</a:t>
                      </a:r>
                    </a:p>
                    <a:p>
                      <a:pPr algn="ctr"/>
                      <a:r>
                        <a:rPr lang="en-US" sz="1400" b="1" dirty="0">
                          <a:solidFill>
                            <a:schemeClr val="bg1"/>
                          </a:solidFill>
                        </a:rPr>
                        <a:t>(n = 77)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extLst>
                  <a:ext uri="{0D108BD9-81ED-4DB2-BD59-A6C34878D82A}">
                    <a16:rowId xmlns:a16="http://schemas.microsoft.com/office/drawing/2014/main" val="10001"/>
                  </a:ext>
                </a:extLst>
              </a:tr>
              <a:tr h="41450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300" b="1" dirty="0">
                          <a:solidFill>
                            <a:schemeClr val="tx1"/>
                          </a:solidFill>
                        </a:rPr>
                        <a:t>Median age, years (range)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300" b="1" dirty="0">
                          <a:solidFill>
                            <a:schemeClr val="tx1"/>
                          </a:solidFill>
                        </a:rPr>
                        <a:t>58</a:t>
                      </a:r>
                    </a:p>
                    <a:p>
                      <a:pPr algn="ctr"/>
                      <a:r>
                        <a:rPr lang="en-US" sz="1300" b="1" dirty="0">
                          <a:solidFill>
                            <a:schemeClr val="tx1"/>
                          </a:solidFill>
                        </a:rPr>
                        <a:t>(35–64)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a:r>
                        <a:rPr lang="en-US" sz="1300" b="1" dirty="0">
                          <a:solidFill>
                            <a:schemeClr val="tx1"/>
                          </a:solidFill>
                        </a:rPr>
                        <a:t>59</a:t>
                      </a:r>
                    </a:p>
                    <a:p>
                      <a:pPr algn="ctr"/>
                      <a:r>
                        <a:rPr lang="en-US" sz="1300" b="1" dirty="0">
                          <a:solidFill>
                            <a:schemeClr val="tx1"/>
                          </a:solidFill>
                        </a:rPr>
                        <a:t>(30–64)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300" b="1" dirty="0">
                          <a:solidFill>
                            <a:schemeClr val="tx1"/>
                          </a:solidFill>
                        </a:rPr>
                        <a:t>69</a:t>
                      </a:r>
                    </a:p>
                    <a:p>
                      <a:pPr algn="ctr"/>
                      <a:r>
                        <a:rPr lang="en-US" sz="1300" b="1" dirty="0">
                          <a:solidFill>
                            <a:schemeClr val="tx1"/>
                          </a:solidFill>
                        </a:rPr>
                        <a:t>(65–74)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a:r>
                        <a:rPr lang="en-US" sz="1300" b="1" dirty="0">
                          <a:solidFill>
                            <a:schemeClr val="tx1"/>
                          </a:solidFill>
                        </a:rPr>
                        <a:t>69</a:t>
                      </a:r>
                    </a:p>
                    <a:p>
                      <a:pPr algn="ctr"/>
                      <a:r>
                        <a:rPr lang="en-US" sz="1300" b="1" dirty="0">
                          <a:solidFill>
                            <a:schemeClr val="tx1"/>
                          </a:solidFill>
                        </a:rPr>
                        <a:t>(65</a:t>
                      </a:r>
                      <a:r>
                        <a:rPr lang="en-US" sz="1300" b="1" baseline="0" dirty="0">
                          <a:solidFill>
                            <a:schemeClr val="tx1"/>
                          </a:solidFill>
                        </a:rPr>
                        <a:t>–74)</a:t>
                      </a:r>
                      <a:endParaRPr lang="en-US" sz="13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a:r>
                        <a:rPr lang="en-US" sz="1300" b="1" dirty="0">
                          <a:solidFill>
                            <a:schemeClr val="tx1"/>
                          </a:solidFill>
                        </a:rPr>
                        <a:t>78</a:t>
                      </a:r>
                    </a:p>
                    <a:p>
                      <a:pPr algn="ctr"/>
                      <a:r>
                        <a:rPr lang="en-US" sz="1300" b="1" dirty="0">
                          <a:solidFill>
                            <a:schemeClr val="tx1"/>
                          </a:solidFill>
                        </a:rPr>
                        <a:t>(75–89)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a:txBody>
                    <a:bodyPr/>
                    <a:lstStyle/>
                    <a:p>
                      <a:pPr algn="ctr"/>
                      <a:r>
                        <a:rPr lang="en-US" sz="1300" b="1" dirty="0">
                          <a:solidFill>
                            <a:schemeClr val="tx1"/>
                          </a:solidFill>
                        </a:rPr>
                        <a:t>77.5</a:t>
                      </a:r>
                    </a:p>
                    <a:p>
                      <a:pPr algn="ctr"/>
                      <a:r>
                        <a:rPr lang="en-US" sz="1300" b="1" dirty="0">
                          <a:solidFill>
                            <a:schemeClr val="tx1"/>
                          </a:solidFill>
                        </a:rPr>
                        <a:t>(75–88)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2"/>
                  </a:ext>
                </a:extLst>
              </a:tr>
              <a:tr h="235947">
                <a:tc gridSpan="7">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300" b="1" dirty="0">
                          <a:solidFill>
                            <a:schemeClr val="tx1"/>
                          </a:solidFill>
                        </a:rPr>
                        <a:t>ECOG PS,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5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pPr algn="ctr"/>
                      <a:endParaRPr lang="en-US" sz="15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sz="1100" b="1" dirty="0"/>
                    </a:p>
                  </a:txBody>
                  <a:tcPr anchor="ctr">
                    <a:lnL w="28575" cap="flat" cmpd="sng" algn="ctr">
                      <a:solidFill>
                        <a:srgbClr val="007CC2">
                          <a:lumMod val="50000"/>
                        </a:srgbClr>
                      </a:solidFill>
                      <a:prstDash val="solid"/>
                      <a:round/>
                      <a:headEnd type="none" w="med" len="med"/>
                      <a:tailEnd type="none" w="med" len="med"/>
                    </a:lnL>
                    <a:lnR w="28575"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en-US"/>
                    </a:p>
                  </a:txBody>
                  <a:tcPr/>
                </a:tc>
                <a:extLst>
                  <a:ext uri="{0D108BD9-81ED-4DB2-BD59-A6C34878D82A}">
                    <a16:rowId xmlns:a16="http://schemas.microsoft.com/office/drawing/2014/main" val="10003"/>
                  </a:ext>
                </a:extLst>
              </a:tr>
              <a:tr h="2359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r>
                        <a:rPr lang="en-US" sz="1300" b="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300" dirty="0">
                          <a:solidFill>
                            <a:schemeClr val="tx1"/>
                          </a:solidFill>
                        </a:rPr>
                        <a:t>119 (53.4)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111 (52.9)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300" dirty="0">
                          <a:solidFill>
                            <a:schemeClr val="tx1"/>
                          </a:solidFill>
                        </a:rPr>
                        <a:t>71 (43.3)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93 (49.2)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31 (40.3)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28 (42.4)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4"/>
                  </a:ext>
                </a:extLst>
              </a:tr>
              <a:tr h="2359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lgn="l" defTabSz="914400" rtl="0" eaLnBrk="1" latinLnBrk="0" hangingPunct="1"/>
                      <a:r>
                        <a:rPr lang="en-US" sz="1300" b="0" kern="1200" dirty="0">
                          <a:solidFill>
                            <a:schemeClr val="tx1"/>
                          </a:solidFill>
                          <a:latin typeface="+mn-lt"/>
                          <a:ea typeface="+mn-ea"/>
                          <a:cs typeface="+mn-cs"/>
                        </a:rPr>
                        <a:t>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300" dirty="0">
                          <a:solidFill>
                            <a:schemeClr val="tx1"/>
                          </a:solidFill>
                        </a:rPr>
                        <a:t>95 (42.6)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81 (38.6)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300" dirty="0">
                          <a:solidFill>
                            <a:schemeClr val="tx1"/>
                          </a:solidFill>
                        </a:rPr>
                        <a:t>80 (48.8)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88 (46.6)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36 (46.8)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34 (51.5)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5"/>
                  </a:ext>
                </a:extLst>
              </a:tr>
              <a:tr h="2359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lgn="l" defTabSz="914400" rtl="0" eaLnBrk="1" latinLnBrk="0" hangingPunct="1"/>
                      <a:r>
                        <a:rPr lang="en-US" sz="1300" b="0" kern="1200" dirty="0">
                          <a:solidFill>
                            <a:schemeClr val="tx1"/>
                          </a:solidFill>
                          <a:latin typeface="+mn-lt"/>
                          <a:ea typeface="+mn-ea"/>
                          <a:cs typeface="+mn-cs"/>
                        </a:rPr>
                        <a:t>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300" dirty="0">
                          <a:solidFill>
                            <a:schemeClr val="tx1"/>
                          </a:solidFill>
                        </a:rPr>
                        <a:t>9 (4.0)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18 (8.6)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300" dirty="0">
                          <a:solidFill>
                            <a:schemeClr val="tx1"/>
                          </a:solidFill>
                        </a:rPr>
                        <a:t>13 (7.9)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8 (4.2)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10 (13.0)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4 (6.1)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6"/>
                  </a:ext>
                </a:extLst>
              </a:tr>
              <a:tr h="235947">
                <a:tc gridSpan="7">
                  <a:txBody>
                    <a:bodyPr/>
                    <a:lstStyle/>
                    <a:p>
                      <a:r>
                        <a:rPr lang="en-US" sz="1300" b="1" dirty="0">
                          <a:solidFill>
                            <a:schemeClr val="tx1"/>
                          </a:solidFill>
                        </a:rPr>
                        <a:t>Cytogenetic</a:t>
                      </a:r>
                      <a:r>
                        <a:rPr lang="en-US" sz="1300" b="1" baseline="0" dirty="0">
                          <a:solidFill>
                            <a:schemeClr val="tx1"/>
                          </a:solidFill>
                        </a:rPr>
                        <a:t> risk by FISH at study entry, n (%)</a:t>
                      </a:r>
                      <a:endParaRPr lang="en-US" sz="13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sz="1100" b="1" dirty="0"/>
                    </a:p>
                  </a:txBody>
                  <a:tcPr anchor="ctr">
                    <a:lnL w="28575" cap="flat" cmpd="sng" algn="ctr">
                      <a:solidFill>
                        <a:srgbClr val="007CC2">
                          <a:lumMod val="50000"/>
                        </a:srgbClr>
                      </a:solidFill>
                      <a:prstDash val="solid"/>
                      <a:round/>
                      <a:headEnd type="none" w="med" len="med"/>
                      <a:tailEnd type="none" w="med" len="med"/>
                    </a:lnL>
                    <a:lnR w="28575"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en-US"/>
                    </a:p>
                  </a:txBody>
                  <a:tcPr/>
                </a:tc>
                <a:extLst>
                  <a:ext uri="{0D108BD9-81ED-4DB2-BD59-A6C34878D82A}">
                    <a16:rowId xmlns:a16="http://schemas.microsoft.com/office/drawing/2014/main" val="10007"/>
                  </a:ext>
                </a:extLst>
              </a:tr>
              <a:tr h="235947">
                <a:tc>
                  <a:txBody>
                    <a:bodyPr/>
                    <a:lstStyle/>
                    <a:p>
                      <a:pPr marL="279400" indent="0" algn="l" defTabSz="914400" rtl="0" eaLnBrk="1" latinLnBrk="0" hangingPunct="1"/>
                      <a:r>
                        <a:rPr lang="en-US" sz="1300" b="0" kern="1200" dirty="0">
                          <a:solidFill>
                            <a:schemeClr val="tx1"/>
                          </a:solidFill>
                          <a:latin typeface="+mn-lt"/>
                          <a:ea typeface="+mn-ea"/>
                          <a:cs typeface="+mn-cs"/>
                        </a:rPr>
                        <a:t>High risk</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48 (21.5)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52 (24.8)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33 (20.1)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49 (25.9)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16 (20.8)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12 (18.2)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8"/>
                  </a:ext>
                </a:extLst>
              </a:tr>
              <a:tr h="235947">
                <a:tc>
                  <a:txBody>
                    <a:bodyPr/>
                    <a:lstStyle/>
                    <a:p>
                      <a:pPr marL="279400" indent="0" algn="l" defTabSz="914400" rtl="0" eaLnBrk="1" latinLnBrk="0" hangingPunct="1"/>
                      <a:r>
                        <a:rPr lang="en-US" sz="1300" b="0" kern="1200" dirty="0">
                          <a:solidFill>
                            <a:schemeClr val="tx1"/>
                          </a:solidFill>
                          <a:latin typeface="+mn-lt"/>
                          <a:ea typeface="+mn-ea"/>
                          <a:cs typeface="+mn-cs"/>
                        </a:rPr>
                        <a:t>Standard</a:t>
                      </a:r>
                      <a:r>
                        <a:rPr lang="en-US" sz="1300" b="0" kern="1200" baseline="0" dirty="0">
                          <a:solidFill>
                            <a:schemeClr val="tx1"/>
                          </a:solidFill>
                          <a:latin typeface="+mn-lt"/>
                          <a:ea typeface="+mn-ea"/>
                          <a:cs typeface="+mn-cs"/>
                        </a:rPr>
                        <a:t> risk</a:t>
                      </a:r>
                      <a:endParaRPr lang="en-US" sz="13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136 (61.0)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132 (62.9)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103 (62.8)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116 (61.4)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45 (58.4)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43 (65.2)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9"/>
                  </a:ext>
                </a:extLst>
              </a:tr>
              <a:tr h="235947">
                <a:tc>
                  <a:txBody>
                    <a:bodyPr/>
                    <a:lstStyle/>
                    <a:p>
                      <a:pPr marL="279400" indent="0" algn="l" defTabSz="914400" rtl="0" eaLnBrk="1" latinLnBrk="0" hangingPunct="1"/>
                      <a:r>
                        <a:rPr lang="en-US" sz="1300" b="0" kern="1200" dirty="0">
                          <a:solidFill>
                            <a:schemeClr val="tx1"/>
                          </a:solidFill>
                          <a:latin typeface="+mn-lt"/>
                          <a:ea typeface="+mn-ea"/>
                          <a:cs typeface="+mn-cs"/>
                        </a:rPr>
                        <a:t>Unknown/missing</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39 (17.5)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26 (12.4)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28 (17.1)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24 (12.7)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16</a:t>
                      </a:r>
                      <a:r>
                        <a:rPr lang="en-US" sz="1300" baseline="0" dirty="0">
                          <a:solidFill>
                            <a:schemeClr val="tx1"/>
                          </a:solidFill>
                        </a:rPr>
                        <a:t> (</a:t>
                      </a:r>
                      <a:r>
                        <a:rPr lang="en-US" sz="1300" dirty="0">
                          <a:solidFill>
                            <a:schemeClr val="tx1"/>
                          </a:solidFill>
                        </a:rPr>
                        <a:t>20.8)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11 (16.7)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0"/>
                  </a:ext>
                </a:extLst>
              </a:tr>
              <a:tr h="235947">
                <a:tc gridSpan="7">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r>
                        <a:rPr lang="en-US" sz="1300" b="1" dirty="0">
                          <a:solidFill>
                            <a:schemeClr val="tx1"/>
                          </a:solidFill>
                        </a:rPr>
                        <a:t>Creatinine clearance</a:t>
                      </a:r>
                      <a:r>
                        <a:rPr lang="en-US" sz="1300" b="1" baseline="0" dirty="0">
                          <a:solidFill>
                            <a:schemeClr val="tx1"/>
                          </a:solidFill>
                        </a:rPr>
                        <a:t> (mL/min), n (%)</a:t>
                      </a:r>
                      <a:endParaRPr lang="en-US" sz="13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35947">
                <a:tc>
                  <a:txBody>
                    <a:bodyPr/>
                    <a:lstStyle/>
                    <a:p>
                      <a:pPr marL="284163" indent="0"/>
                      <a:r>
                        <a:rPr lang="en-US" sz="1300" b="0" dirty="0">
                          <a:solidFill>
                            <a:schemeClr val="tx1"/>
                          </a:solidFill>
                        </a:rPr>
                        <a:t>≥15 to &lt; 50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22 (9.9)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22 (10.5)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28 (17.1)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44 (23.3)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35 (45.5)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33 (50.0)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2"/>
                  </a:ext>
                </a:extLst>
              </a:tr>
              <a:tr h="235947">
                <a:tc>
                  <a:txBody>
                    <a:bodyPr/>
                    <a:lstStyle/>
                    <a:p>
                      <a:pPr marL="284163" indent="0"/>
                      <a:r>
                        <a:rPr lang="en-US" sz="1300" b="0" dirty="0">
                          <a:solidFill>
                            <a:schemeClr val="tx1"/>
                          </a:solidFill>
                        </a:rPr>
                        <a:t>50 to &lt; 80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64 (28.7)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53 (25.2)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85 (51.8)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97 (51.3)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37 (48.1)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27 (40.9)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3"/>
                  </a:ext>
                </a:extLst>
              </a:tr>
              <a:tr h="235947">
                <a:tc>
                  <a:txBody>
                    <a:bodyPr/>
                    <a:lstStyle/>
                    <a:p>
                      <a:pPr marL="284163" indent="0"/>
                      <a:r>
                        <a:rPr lang="en-US" sz="1300" b="0" dirty="0">
                          <a:solidFill>
                            <a:schemeClr val="tx1"/>
                          </a:solidFill>
                        </a:rPr>
                        <a:t>≥ 80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137 (61.4)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135 (64.3)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51 (31.1)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48 (25.4)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5 (6.5)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300" dirty="0">
                          <a:solidFill>
                            <a:schemeClr val="tx1"/>
                          </a:solidFill>
                        </a:rPr>
                        <a:t>6 (9.1)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4"/>
                  </a:ext>
                </a:extLst>
              </a:tr>
            </a:tbl>
          </a:graphicData>
        </a:graphic>
      </p:graphicFrame>
      <p:sp>
        <p:nvSpPr>
          <p:cNvPr id="12" name="TextBox 11">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3" name="Rectangle 12"/>
          <p:cNvSpPr/>
          <p:nvPr/>
        </p:nvSpPr>
        <p:spPr>
          <a:xfrm>
            <a:off x="403771" y="6239324"/>
            <a:ext cx="7437902" cy="507831"/>
          </a:xfrm>
          <a:prstGeom prst="rect">
            <a:avLst/>
          </a:prstGeom>
        </p:spPr>
        <p:txBody>
          <a:bodyPr wrap="square" anchor="b">
            <a:spAutoFit/>
          </a:bodyPr>
          <a:lstStyle/>
          <a:p>
            <a:r>
              <a:rPr lang="en-US" sz="900" dirty="0">
                <a:latin typeface="Arial" panose="020B0604020202020204" pitchFamily="34" charset="0"/>
                <a:cs typeface="Arial" panose="020B0604020202020204" pitchFamily="34" charset="0"/>
              </a:rPr>
              <a:t>ECOG PS, Eastern Cooperative Oncology Group performance status; FISH, fluorescence in situ </a:t>
            </a:r>
            <a:r>
              <a:rPr lang="en-US" sz="900" dirty="0" err="1">
                <a:latin typeface="Arial" panose="020B0604020202020204" pitchFamily="34" charset="0"/>
                <a:cs typeface="Arial" panose="020B0604020202020204" pitchFamily="34" charset="0"/>
              </a:rPr>
              <a:t>hybridisation</a:t>
            </a:r>
            <a:r>
              <a:rPr lang="en-US" sz="900" dirty="0">
                <a:latin typeface="Arial" panose="020B0604020202020204" pitchFamily="34" charset="0"/>
                <a:cs typeface="Arial" panose="020B0604020202020204" pitchFamily="34" charset="0"/>
              </a:rPr>
              <a:t>;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Kd, carfilzomib and dexamethasone; Vd, bortezomib and dexamethasone.</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Ludwig </a:t>
            </a:r>
            <a:r>
              <a:rPr lang="en-US" sz="900" i="1" dirty="0">
                <a:latin typeface="Arial" panose="020B0604020202020204" pitchFamily="34" charset="0"/>
                <a:cs typeface="Arial" panose="020B0604020202020204" pitchFamily="34" charset="0"/>
              </a:rPr>
              <a:t>et al., </a:t>
            </a:r>
            <a:r>
              <a:rPr lang="en-US" sz="900" i="1" dirty="0" err="1">
                <a:latin typeface="Arial" panose="020B0604020202020204" pitchFamily="34" charset="0"/>
                <a:cs typeface="Arial" panose="020B0604020202020204" pitchFamily="34" charset="0"/>
              </a:rPr>
              <a:t>Leuk</a:t>
            </a:r>
            <a:r>
              <a:rPr lang="en-US" sz="900" i="1" dirty="0">
                <a:latin typeface="Arial" panose="020B0604020202020204" pitchFamily="34" charset="0"/>
                <a:cs typeface="Arial" panose="020B0604020202020204" pitchFamily="34" charset="0"/>
              </a:rPr>
              <a:t> Lymphoma </a:t>
            </a:r>
            <a:r>
              <a:rPr lang="en-US" sz="900" dirty="0">
                <a:latin typeface="Arial" panose="020B0604020202020204" pitchFamily="34" charset="0"/>
                <a:cs typeface="Arial" panose="020B0604020202020204" pitchFamily="34" charset="0"/>
              </a:rPr>
              <a:t>2017; 58:2501-2504; </a:t>
            </a:r>
            <a:r>
              <a:rPr lang="en-US" sz="900" dirty="0" err="1">
                <a:latin typeface="Arial" panose="020B0604020202020204" pitchFamily="34" charset="0"/>
                <a:cs typeface="Arial" panose="020B0604020202020204" pitchFamily="34" charset="0"/>
              </a:rPr>
              <a:t>Niesvizky</a:t>
            </a:r>
            <a:r>
              <a:rPr lang="en-US" sz="900" dirty="0">
                <a:latin typeface="Arial" panose="020B0604020202020204" pitchFamily="34" charset="0"/>
                <a:cs typeface="Arial" panose="020B0604020202020204" pitchFamily="34" charset="0"/>
              </a:rPr>
              <a:t> et al, presented at ASH 2017, poster (abstract 1885).</a:t>
            </a:r>
          </a:p>
        </p:txBody>
      </p:sp>
    </p:spTree>
    <p:extLst>
      <p:ext uri="{BB962C8B-B14F-4D97-AF65-F5344CB8AC3E}">
        <p14:creationId xmlns:p14="http://schemas.microsoft.com/office/powerpoint/2010/main" val="1794884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0"/>
            <a:ext cx="8459787" cy="1109663"/>
          </a:xfrm>
        </p:spPr>
        <p:txBody>
          <a:bodyPr/>
          <a:lstStyle/>
          <a:p>
            <a:r>
              <a:rPr lang="en-US" sz="2800" dirty="0"/>
              <a:t>Baseline Characteristics by Patient Age (2)</a:t>
            </a:r>
          </a:p>
        </p:txBody>
      </p:sp>
      <p:sp>
        <p:nvSpPr>
          <p:cNvPr id="9" name="Content Placeholder 2"/>
          <p:cNvSpPr>
            <a:spLocks noGrp="1"/>
          </p:cNvSpPr>
          <p:nvPr>
            <p:ph idx="1"/>
          </p:nvPr>
        </p:nvSpPr>
        <p:spPr>
          <a:xfrm>
            <a:off x="503238" y="4710367"/>
            <a:ext cx="8118475" cy="1720374"/>
          </a:xfrm>
        </p:spPr>
        <p:txBody>
          <a:bodyPr/>
          <a:lstStyle/>
          <a:p>
            <a:r>
              <a:rPr lang="en-US" sz="1700" dirty="0"/>
              <a:t>Patient characteristics were generally balanced between treatment arms within the 3 age subgroups</a:t>
            </a:r>
          </a:p>
          <a:p>
            <a:r>
              <a:rPr lang="en-US" sz="1700" dirty="0"/>
              <a:t>The average dose received (after cycle 1) of carfilzomib was 54.3 mg/m</a:t>
            </a:r>
            <a:r>
              <a:rPr lang="en-US" sz="1700" baseline="30000" dirty="0"/>
              <a:t>2</a:t>
            </a:r>
            <a:r>
              <a:rPr lang="en-US" sz="1700" dirty="0"/>
              <a:t> for patients &lt; 65; 54.3 mg/m</a:t>
            </a:r>
            <a:r>
              <a:rPr lang="en-US" sz="1700" baseline="30000" dirty="0"/>
              <a:t>2</a:t>
            </a:r>
            <a:r>
              <a:rPr lang="en-US" sz="1700" dirty="0"/>
              <a:t> for those 65 - 74; and 51.7 mg/m</a:t>
            </a:r>
            <a:r>
              <a:rPr lang="en-US" sz="1700" baseline="30000" dirty="0"/>
              <a:t>2</a:t>
            </a:r>
            <a:r>
              <a:rPr lang="en-US" sz="1700" dirty="0"/>
              <a:t> for those ≥ 75</a:t>
            </a:r>
          </a:p>
          <a:p>
            <a:r>
              <a:rPr lang="en-US" sz="1700" dirty="0"/>
              <a:t>The average dose of </a:t>
            </a:r>
            <a:r>
              <a:rPr lang="en-US" sz="1700" dirty="0" err="1"/>
              <a:t>bortezomib</a:t>
            </a:r>
            <a:r>
              <a:rPr lang="en-US" sz="1700" dirty="0"/>
              <a:t> was 1.2 mg/m</a:t>
            </a:r>
            <a:r>
              <a:rPr lang="en-US" sz="1700" baseline="30000" dirty="0"/>
              <a:t>2</a:t>
            </a:r>
            <a:r>
              <a:rPr lang="en-US" sz="1700" dirty="0"/>
              <a:t> for all 3 subgroups</a:t>
            </a:r>
          </a:p>
        </p:txBody>
      </p:sp>
      <p:graphicFrame>
        <p:nvGraphicFramePr>
          <p:cNvPr id="5" name="Table 4"/>
          <p:cNvGraphicFramePr>
            <a:graphicFrameLocks noGrp="1"/>
          </p:cNvGraphicFramePr>
          <p:nvPr>
            <p:extLst>
              <p:ext uri="{D42A27DB-BD31-4B8C-83A1-F6EECF244321}">
                <p14:modId xmlns:p14="http://schemas.microsoft.com/office/powerpoint/2010/main" val="3847764441"/>
              </p:ext>
            </p:extLst>
          </p:nvPr>
        </p:nvGraphicFramePr>
        <p:xfrm>
          <a:off x="512763" y="1466850"/>
          <a:ext cx="8118472" cy="2858859"/>
        </p:xfrm>
        <a:graphic>
          <a:graphicData uri="http://schemas.openxmlformats.org/drawingml/2006/table">
            <a:tbl>
              <a:tblPr firstRow="1" bandRow="1"/>
              <a:tblGrid>
                <a:gridCol w="1702810">
                  <a:extLst>
                    <a:ext uri="{9D8B030D-6E8A-4147-A177-3AD203B41FA5}">
                      <a16:colId xmlns:a16="http://schemas.microsoft.com/office/drawing/2014/main" val="20000"/>
                    </a:ext>
                  </a:extLst>
                </a:gridCol>
                <a:gridCol w="1069277">
                  <a:extLst>
                    <a:ext uri="{9D8B030D-6E8A-4147-A177-3AD203B41FA5}">
                      <a16:colId xmlns:a16="http://schemas.microsoft.com/office/drawing/2014/main" val="20001"/>
                    </a:ext>
                  </a:extLst>
                </a:gridCol>
                <a:gridCol w="1069277">
                  <a:extLst>
                    <a:ext uri="{9D8B030D-6E8A-4147-A177-3AD203B41FA5}">
                      <a16:colId xmlns:a16="http://schemas.microsoft.com/office/drawing/2014/main" val="20002"/>
                    </a:ext>
                  </a:extLst>
                </a:gridCol>
                <a:gridCol w="1069277">
                  <a:extLst>
                    <a:ext uri="{9D8B030D-6E8A-4147-A177-3AD203B41FA5}">
                      <a16:colId xmlns:a16="http://schemas.microsoft.com/office/drawing/2014/main" val="20003"/>
                    </a:ext>
                  </a:extLst>
                </a:gridCol>
                <a:gridCol w="1069277">
                  <a:extLst>
                    <a:ext uri="{9D8B030D-6E8A-4147-A177-3AD203B41FA5}">
                      <a16:colId xmlns:a16="http://schemas.microsoft.com/office/drawing/2014/main" val="20004"/>
                    </a:ext>
                  </a:extLst>
                </a:gridCol>
                <a:gridCol w="1069277">
                  <a:extLst>
                    <a:ext uri="{9D8B030D-6E8A-4147-A177-3AD203B41FA5}">
                      <a16:colId xmlns:a16="http://schemas.microsoft.com/office/drawing/2014/main" val="20005"/>
                    </a:ext>
                  </a:extLst>
                </a:gridCol>
                <a:gridCol w="1069277">
                  <a:extLst>
                    <a:ext uri="{9D8B030D-6E8A-4147-A177-3AD203B41FA5}">
                      <a16:colId xmlns:a16="http://schemas.microsoft.com/office/drawing/2014/main" val="20006"/>
                    </a:ext>
                  </a:extLst>
                </a:gridCol>
              </a:tblGrid>
              <a:tr h="330461">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sz="1500" dirty="0">
                        <a:solidFill>
                          <a:srgbClr val="FF0000"/>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500" b="1" dirty="0">
                          <a:solidFill>
                            <a:schemeClr val="bg1"/>
                          </a:solidFill>
                        </a:rPr>
                        <a:t>&lt; 65 Years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tc gridSpan="2">
                  <a:txBody>
                    <a:bodyPr/>
                    <a:lstStyle/>
                    <a:p>
                      <a:pPr algn="ctr"/>
                      <a:r>
                        <a:rPr lang="en-US" sz="1500" b="1" baseline="0" dirty="0">
                          <a:solidFill>
                            <a:schemeClr val="bg1"/>
                          </a:solidFill>
                        </a:rPr>
                        <a:t>65 – 74  Years</a:t>
                      </a:r>
                      <a:endParaRPr lang="en-US" sz="15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tc gridSpan="2">
                  <a:txBody>
                    <a:bodyPr/>
                    <a:lstStyle/>
                    <a:p>
                      <a:pPr algn="ctr"/>
                      <a:r>
                        <a:rPr lang="en-US" sz="1500" b="1" dirty="0">
                          <a:solidFill>
                            <a:schemeClr val="bg1"/>
                          </a:solidFill>
                        </a:rPr>
                        <a:t>≥ 75 Years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extLst>
                  <a:ext uri="{0D108BD9-81ED-4DB2-BD59-A6C34878D82A}">
                    <a16:rowId xmlns:a16="http://schemas.microsoft.com/office/drawing/2014/main" val="10000"/>
                  </a:ext>
                </a:extLst>
              </a:tr>
              <a:tr h="580540">
                <a:tc vMerge="1">
                  <a:txBody>
                    <a:bodyPr/>
                    <a:lstStyle/>
                    <a:p>
                      <a:endParaRPr lang="en-US" sz="1200" dirty="0">
                        <a:solidFill>
                          <a:srgbClr val="FF0000"/>
                        </a:solidFill>
                      </a:endParaRPr>
                    </a:p>
                  </a:txBody>
                  <a:tcPr anchor="ctr">
                    <a:lnL w="28575" cap="flat" cmpd="sng" algn="ctr">
                      <a:solidFill>
                        <a:srgbClr val="007CC2">
                          <a:lumMod val="50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007CC2">
                        <a:lumMod val="75000"/>
                      </a:srgbClr>
                    </a:solidFill>
                  </a:tcPr>
                </a:tc>
                <a:tc>
                  <a:txBody>
                    <a:bodyPr/>
                    <a:lstStyle/>
                    <a:p>
                      <a:pPr algn="ctr"/>
                      <a:r>
                        <a:rPr lang="en-US" sz="1500" b="1" dirty="0">
                          <a:solidFill>
                            <a:schemeClr val="bg1"/>
                          </a:solidFill>
                        </a:rPr>
                        <a:t>Kd</a:t>
                      </a:r>
                    </a:p>
                    <a:p>
                      <a:pPr algn="ctr"/>
                      <a:r>
                        <a:rPr lang="en-US" sz="1500" b="1" dirty="0">
                          <a:solidFill>
                            <a:schemeClr val="bg1"/>
                          </a:solidFill>
                        </a:rPr>
                        <a:t>(n = 223)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500" b="1" dirty="0">
                          <a:solidFill>
                            <a:schemeClr val="bg1"/>
                          </a:solidFill>
                        </a:rPr>
                        <a:t>Vd</a:t>
                      </a:r>
                    </a:p>
                    <a:p>
                      <a:pPr algn="ctr"/>
                      <a:r>
                        <a:rPr lang="en-US" sz="1500" b="1" dirty="0">
                          <a:solidFill>
                            <a:schemeClr val="bg1"/>
                          </a:solidFill>
                        </a:rPr>
                        <a:t>(n = 210)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500" b="1" dirty="0">
                          <a:solidFill>
                            <a:schemeClr val="bg1"/>
                          </a:solidFill>
                        </a:rPr>
                        <a:t>Kd</a:t>
                      </a:r>
                    </a:p>
                    <a:p>
                      <a:pPr algn="ctr"/>
                      <a:r>
                        <a:rPr lang="en-US" sz="1500" b="1" dirty="0">
                          <a:solidFill>
                            <a:schemeClr val="bg1"/>
                          </a:solidFill>
                        </a:rPr>
                        <a:t>(n = 164)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500" b="1" dirty="0">
                          <a:solidFill>
                            <a:schemeClr val="bg1"/>
                          </a:solidFill>
                        </a:rPr>
                        <a:t>Vd</a:t>
                      </a:r>
                    </a:p>
                    <a:p>
                      <a:pPr algn="ctr"/>
                      <a:r>
                        <a:rPr lang="en-US" sz="1500" b="1" dirty="0">
                          <a:solidFill>
                            <a:schemeClr val="bg1"/>
                          </a:solidFill>
                        </a:rPr>
                        <a:t>(n = 189)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500" b="1" dirty="0">
                          <a:solidFill>
                            <a:schemeClr val="bg1"/>
                          </a:solidFill>
                        </a:rPr>
                        <a:t>Kd</a:t>
                      </a:r>
                    </a:p>
                    <a:p>
                      <a:pPr algn="ctr"/>
                      <a:r>
                        <a:rPr lang="en-US" sz="1500" b="1" dirty="0">
                          <a:solidFill>
                            <a:schemeClr val="bg1"/>
                          </a:solidFill>
                        </a:rPr>
                        <a:t>(n = 77)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500" b="1" dirty="0">
                          <a:solidFill>
                            <a:schemeClr val="bg1"/>
                          </a:solidFill>
                        </a:rPr>
                        <a:t>Vd</a:t>
                      </a:r>
                    </a:p>
                    <a:p>
                      <a:pPr algn="ctr"/>
                      <a:r>
                        <a:rPr lang="en-US" sz="1500" b="1" dirty="0">
                          <a:solidFill>
                            <a:schemeClr val="bg1"/>
                          </a:solidFill>
                        </a:rPr>
                        <a:t>(n = 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extLst>
                  <a:ext uri="{0D108BD9-81ED-4DB2-BD59-A6C34878D82A}">
                    <a16:rowId xmlns:a16="http://schemas.microsoft.com/office/drawing/2014/main" val="10001"/>
                  </a:ext>
                </a:extLst>
              </a:tr>
              <a:tr h="324643">
                <a:tc gridSpan="7">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500" b="1" dirty="0">
                          <a:solidFill>
                            <a:schemeClr val="tx1"/>
                          </a:solidFill>
                          <a:latin typeface="+mj-lt"/>
                        </a:rPr>
                        <a:t>Serum </a:t>
                      </a:r>
                      <a:r>
                        <a:rPr lang="el-GR" sz="1500" b="1" dirty="0">
                          <a:solidFill>
                            <a:schemeClr val="tx1"/>
                          </a:solidFill>
                          <a:latin typeface="+mj-lt"/>
                        </a:rPr>
                        <a:t>β</a:t>
                      </a:r>
                      <a:r>
                        <a:rPr lang="en-US" sz="1500" b="1" baseline="-25000" dirty="0">
                          <a:solidFill>
                            <a:schemeClr val="tx1"/>
                          </a:solidFill>
                          <a:latin typeface="+mj-lt"/>
                        </a:rPr>
                        <a:t>2</a:t>
                      </a:r>
                      <a:r>
                        <a:rPr lang="en-US" sz="1500" b="1" dirty="0">
                          <a:solidFill>
                            <a:schemeClr val="tx1"/>
                          </a:solidFill>
                          <a:latin typeface="+mj-lt"/>
                        </a:rPr>
                        <a:t>-microglobulin level</a:t>
                      </a:r>
                      <a:r>
                        <a:rPr lang="en-US" sz="1500" b="1" baseline="0" dirty="0">
                          <a:solidFill>
                            <a:schemeClr val="tx1"/>
                          </a:solidFill>
                          <a:latin typeface="+mj-lt"/>
                        </a:rPr>
                        <a:t> (mg/L), %</a:t>
                      </a:r>
                      <a:endParaRPr lang="en-US" sz="1500" b="1" dirty="0">
                        <a:solidFill>
                          <a:schemeClr val="tx1"/>
                        </a:solidFill>
                        <a:latin typeface="+mj-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5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pPr algn="ctr"/>
                      <a:endParaRPr lang="en-US" sz="15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sz="1100" b="1" dirty="0"/>
                    </a:p>
                  </a:txBody>
                  <a:tcPr anchor="ctr">
                    <a:lnL w="28575" cap="flat" cmpd="sng" algn="ctr">
                      <a:solidFill>
                        <a:srgbClr val="007CC2">
                          <a:lumMod val="50000"/>
                        </a:srgbClr>
                      </a:solidFill>
                      <a:prstDash val="solid"/>
                      <a:round/>
                      <a:headEnd type="none" w="med" len="med"/>
                      <a:tailEnd type="none" w="med" len="med"/>
                    </a:lnL>
                    <a:lnR w="28575"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en-US"/>
                    </a:p>
                  </a:txBody>
                  <a:tcPr/>
                </a:tc>
                <a:extLst>
                  <a:ext uri="{0D108BD9-81ED-4DB2-BD59-A6C34878D82A}">
                    <a16:rowId xmlns:a16="http://schemas.microsoft.com/office/drawing/2014/main" val="10002"/>
                  </a:ext>
                </a:extLst>
              </a:tr>
              <a:tr h="3246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r>
                        <a:rPr lang="en-US" sz="1500" b="0" dirty="0">
                          <a:solidFill>
                            <a:schemeClr val="tx1"/>
                          </a:solidFill>
                          <a:latin typeface="+mj-lt"/>
                        </a:rPr>
                        <a:t>&lt; 3.5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500" dirty="0">
                          <a:solidFill>
                            <a:schemeClr val="tx1"/>
                          </a:solidFill>
                          <a:latin typeface="+mj-lt"/>
                        </a:rPr>
                        <a:t>125 (56.1)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113 (53.8)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500" dirty="0">
                          <a:solidFill>
                            <a:schemeClr val="tx1"/>
                          </a:solidFill>
                          <a:latin typeface="+mj-lt"/>
                        </a:rPr>
                        <a:t>74 (45.1)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84 (44.4)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21 (27.3)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19 (28.8)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3"/>
                  </a:ext>
                </a:extLst>
              </a:tr>
              <a:tr h="3246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lgn="l" defTabSz="914400" rtl="0" eaLnBrk="1" latinLnBrk="0" hangingPunct="1"/>
                      <a:r>
                        <a:rPr lang="en-US" sz="1500" b="0" kern="1200" dirty="0">
                          <a:solidFill>
                            <a:schemeClr val="tx1"/>
                          </a:solidFill>
                          <a:latin typeface="+mj-lt"/>
                          <a:ea typeface="+mn-ea"/>
                          <a:cs typeface="+mn-cs"/>
                        </a:rPr>
                        <a:t>≥ 3.5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500" dirty="0">
                          <a:solidFill>
                            <a:schemeClr val="tx1"/>
                          </a:solidFill>
                          <a:latin typeface="+mj-lt"/>
                        </a:rPr>
                        <a:t>98 (43.9)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97 (46.2)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500" dirty="0">
                          <a:solidFill>
                            <a:schemeClr val="tx1"/>
                          </a:solidFill>
                          <a:latin typeface="+mj-lt"/>
                        </a:rPr>
                        <a:t>90 (54.9)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105 (55.6)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56 (72.7)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47 (71.2)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4"/>
                  </a:ext>
                </a:extLst>
              </a:tr>
              <a:tr h="324643">
                <a:tc gridSpan="7">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r>
                        <a:rPr lang="en-US" sz="1500" b="1" dirty="0">
                          <a:solidFill>
                            <a:schemeClr val="tx1"/>
                          </a:solidFill>
                          <a:latin typeface="+mj-lt"/>
                        </a:rPr>
                        <a:t>Prior therapy,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46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4163" indent="0"/>
                      <a:r>
                        <a:rPr lang="en-US" sz="1500" b="0" dirty="0">
                          <a:solidFill>
                            <a:schemeClr val="tx1"/>
                          </a:solidFill>
                          <a:latin typeface="+mj-lt"/>
                        </a:rPr>
                        <a:t>Bortezomib</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500" dirty="0">
                          <a:solidFill>
                            <a:schemeClr val="tx1"/>
                          </a:solidFill>
                          <a:latin typeface="+mj-lt"/>
                        </a:rPr>
                        <a:t>134 (60.1)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116 (55.2)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500" dirty="0">
                          <a:solidFill>
                            <a:schemeClr val="tx1"/>
                          </a:solidFill>
                          <a:latin typeface="+mj-lt"/>
                        </a:rPr>
                        <a:t> 75 (45.7)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107 (56.6)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41 (53.2)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29 (43.9)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6"/>
                  </a:ext>
                </a:extLst>
              </a:tr>
              <a:tr h="324643">
                <a:tc>
                  <a:txBody>
                    <a:bodyPr/>
                    <a:lstStyle/>
                    <a:p>
                      <a:pPr marL="284163" indent="0"/>
                      <a:r>
                        <a:rPr lang="en-US" sz="1500" b="0" dirty="0">
                          <a:solidFill>
                            <a:schemeClr val="tx1"/>
                          </a:solidFill>
                          <a:latin typeface="+mj-lt"/>
                        </a:rPr>
                        <a:t>Lenalidomide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78 (35.0)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58 (27.6)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69 (42.1)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88 (46.6)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30 (39.0)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31 (47.0)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7"/>
                  </a:ext>
                </a:extLst>
              </a:tr>
            </a:tbl>
          </a:graphicData>
        </a:graphic>
      </p:graphicFrame>
      <p:sp>
        <p:nvSpPr>
          <p:cNvPr id="13" name="TextBox 12">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0" name="Rectangle 9"/>
          <p:cNvSpPr/>
          <p:nvPr/>
        </p:nvSpPr>
        <p:spPr>
          <a:xfrm>
            <a:off x="402643" y="6387295"/>
            <a:ext cx="5551520" cy="369332"/>
          </a:xfrm>
          <a:prstGeom prst="rect">
            <a:avLst/>
          </a:prstGeom>
        </p:spPr>
        <p:txBody>
          <a:bodyPr wrap="none" anchor="b">
            <a:spAutoFit/>
          </a:bodyPr>
          <a:lstStyle/>
          <a:p>
            <a:r>
              <a:rPr lang="en-US" sz="900" dirty="0">
                <a:latin typeface="Arial" panose="020B0604020202020204" pitchFamily="34" charset="0"/>
                <a:cs typeface="Arial" panose="020B0604020202020204" pitchFamily="34" charset="0"/>
              </a:rPr>
              <a:t>Kd, carfilzomib and dexamethasone; Vd, bortezomib and dexamethasone.</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Palumbo et al., ASH. 2015 (poster 1844). </a:t>
            </a:r>
            <a:r>
              <a:rPr lang="en-US" sz="900" dirty="0" err="1">
                <a:latin typeface="Arial" panose="020B0604020202020204" pitchFamily="34" charset="0"/>
                <a:cs typeface="Arial" panose="020B0604020202020204" pitchFamily="34" charset="0"/>
              </a:rPr>
              <a:t>Niesvizky</a:t>
            </a:r>
            <a:r>
              <a:rPr lang="en-US" sz="900" dirty="0">
                <a:latin typeface="Arial" panose="020B0604020202020204" pitchFamily="34" charset="0"/>
                <a:cs typeface="Arial" panose="020B0604020202020204" pitchFamily="34" charset="0"/>
              </a:rPr>
              <a:t> et al, presented at ASH 2017, poster (abstract 1885).</a:t>
            </a:r>
          </a:p>
        </p:txBody>
      </p:sp>
    </p:spTree>
    <p:extLst>
      <p:ext uri="{BB962C8B-B14F-4D97-AF65-F5344CB8AC3E}">
        <p14:creationId xmlns:p14="http://schemas.microsoft.com/office/powerpoint/2010/main" val="7199352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Baseline Characteristics by Patient Age (3)</a:t>
            </a:r>
            <a:endParaRPr lang="en-GB" sz="2800" dirty="0"/>
          </a:p>
        </p:txBody>
      </p:sp>
      <p:sp>
        <p:nvSpPr>
          <p:cNvPr id="4" name="Content Placeholder 3"/>
          <p:cNvSpPr>
            <a:spLocks noGrp="1"/>
          </p:cNvSpPr>
          <p:nvPr>
            <p:ph sz="quarter" idx="13"/>
          </p:nvPr>
        </p:nvSpPr>
        <p:spPr/>
        <p:txBody>
          <a:bodyPr/>
          <a:lstStyle/>
          <a:p>
            <a:r>
              <a:rPr lang="en-GB" dirty="0"/>
              <a:t>*One patient (age &lt;65 years; </a:t>
            </a:r>
            <a:r>
              <a:rPr lang="en-GB" dirty="0" err="1"/>
              <a:t>Vd</a:t>
            </a:r>
            <a:r>
              <a:rPr lang="en-GB" dirty="0"/>
              <a:t>) had 4 prior regimens.</a:t>
            </a:r>
            <a:br>
              <a:rPr lang="en-GB" dirty="0"/>
            </a:br>
            <a:r>
              <a:rPr lang="en-GB" dirty="0" err="1"/>
              <a:t>Kd</a:t>
            </a:r>
            <a:r>
              <a:rPr lang="en-GB" dirty="0"/>
              <a:t>, carfilzomib and dexamethasone; </a:t>
            </a:r>
            <a:r>
              <a:rPr lang="en-GB" dirty="0" err="1"/>
              <a:t>Vd</a:t>
            </a:r>
            <a:r>
              <a:rPr lang="en-GB" dirty="0"/>
              <a:t>, </a:t>
            </a:r>
            <a:r>
              <a:rPr lang="en-GB" dirty="0" err="1"/>
              <a:t>bortezomib</a:t>
            </a:r>
            <a:r>
              <a:rPr lang="en-GB" dirty="0"/>
              <a:t> and dexamethasone.</a:t>
            </a:r>
            <a:br>
              <a:rPr lang="en-US" dirty="0">
                <a:latin typeface="Arial" panose="020B0604020202020204" pitchFamily="34" charset="0"/>
                <a:cs typeface="Arial" panose="020B0604020202020204" pitchFamily="34" charset="0"/>
              </a:rPr>
            </a:br>
            <a:r>
              <a:rPr lang="en-US" dirty="0" err="1">
                <a:latin typeface="Arial" panose="020B0604020202020204" pitchFamily="34" charset="0"/>
                <a:cs typeface="Arial" panose="020B0604020202020204" pitchFamily="34" charset="0"/>
              </a:rPr>
              <a:t>Niesvizky</a:t>
            </a:r>
            <a:r>
              <a:rPr lang="en-US" dirty="0">
                <a:latin typeface="Arial" panose="020B0604020202020204" pitchFamily="34" charset="0"/>
                <a:cs typeface="Arial" panose="020B0604020202020204" pitchFamily="34" charset="0"/>
              </a:rPr>
              <a:t> et al, presented at ASH 2017, poster (abstract 1885).</a:t>
            </a:r>
          </a:p>
        </p:txBody>
      </p:sp>
      <p:sp>
        <p:nvSpPr>
          <p:cNvPr id="7" name="TextBox 6">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graphicFrame>
        <p:nvGraphicFramePr>
          <p:cNvPr id="10" name="Table 9"/>
          <p:cNvGraphicFramePr>
            <a:graphicFrameLocks noGrp="1"/>
          </p:cNvGraphicFramePr>
          <p:nvPr>
            <p:extLst>
              <p:ext uri="{D42A27DB-BD31-4B8C-83A1-F6EECF244321}">
                <p14:modId xmlns:p14="http://schemas.microsoft.com/office/powerpoint/2010/main" val="1717192835"/>
              </p:ext>
            </p:extLst>
          </p:nvPr>
        </p:nvGraphicFramePr>
        <p:xfrm>
          <a:off x="512763" y="1466850"/>
          <a:ext cx="8118472" cy="3508145"/>
        </p:xfrm>
        <a:graphic>
          <a:graphicData uri="http://schemas.openxmlformats.org/drawingml/2006/table">
            <a:tbl>
              <a:tblPr firstRow="1" bandRow="1"/>
              <a:tblGrid>
                <a:gridCol w="1702810">
                  <a:extLst>
                    <a:ext uri="{9D8B030D-6E8A-4147-A177-3AD203B41FA5}">
                      <a16:colId xmlns:a16="http://schemas.microsoft.com/office/drawing/2014/main" val="20000"/>
                    </a:ext>
                  </a:extLst>
                </a:gridCol>
                <a:gridCol w="1069277">
                  <a:extLst>
                    <a:ext uri="{9D8B030D-6E8A-4147-A177-3AD203B41FA5}">
                      <a16:colId xmlns:a16="http://schemas.microsoft.com/office/drawing/2014/main" val="20001"/>
                    </a:ext>
                  </a:extLst>
                </a:gridCol>
                <a:gridCol w="1069277">
                  <a:extLst>
                    <a:ext uri="{9D8B030D-6E8A-4147-A177-3AD203B41FA5}">
                      <a16:colId xmlns:a16="http://schemas.microsoft.com/office/drawing/2014/main" val="20002"/>
                    </a:ext>
                  </a:extLst>
                </a:gridCol>
                <a:gridCol w="1069277">
                  <a:extLst>
                    <a:ext uri="{9D8B030D-6E8A-4147-A177-3AD203B41FA5}">
                      <a16:colId xmlns:a16="http://schemas.microsoft.com/office/drawing/2014/main" val="20003"/>
                    </a:ext>
                  </a:extLst>
                </a:gridCol>
                <a:gridCol w="1069277">
                  <a:extLst>
                    <a:ext uri="{9D8B030D-6E8A-4147-A177-3AD203B41FA5}">
                      <a16:colId xmlns:a16="http://schemas.microsoft.com/office/drawing/2014/main" val="20004"/>
                    </a:ext>
                  </a:extLst>
                </a:gridCol>
                <a:gridCol w="1069277">
                  <a:extLst>
                    <a:ext uri="{9D8B030D-6E8A-4147-A177-3AD203B41FA5}">
                      <a16:colId xmlns:a16="http://schemas.microsoft.com/office/drawing/2014/main" val="20005"/>
                    </a:ext>
                  </a:extLst>
                </a:gridCol>
                <a:gridCol w="1069277">
                  <a:extLst>
                    <a:ext uri="{9D8B030D-6E8A-4147-A177-3AD203B41FA5}">
                      <a16:colId xmlns:a16="http://schemas.microsoft.com/office/drawing/2014/main" val="20006"/>
                    </a:ext>
                  </a:extLst>
                </a:gridCol>
              </a:tblGrid>
              <a:tr h="330461">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sz="1500" dirty="0">
                        <a:solidFill>
                          <a:srgbClr val="FF0000"/>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500" b="1" dirty="0">
                          <a:solidFill>
                            <a:schemeClr val="bg1"/>
                          </a:solidFill>
                        </a:rPr>
                        <a:t>&lt; 65 Years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tc gridSpan="2">
                  <a:txBody>
                    <a:bodyPr/>
                    <a:lstStyle/>
                    <a:p>
                      <a:pPr algn="ctr"/>
                      <a:r>
                        <a:rPr lang="en-US" sz="1500" b="1" baseline="0" dirty="0">
                          <a:solidFill>
                            <a:schemeClr val="bg1"/>
                          </a:solidFill>
                        </a:rPr>
                        <a:t>65 – 74  Years</a:t>
                      </a:r>
                      <a:endParaRPr lang="en-US" sz="15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tc gridSpan="2">
                  <a:txBody>
                    <a:bodyPr/>
                    <a:lstStyle/>
                    <a:p>
                      <a:pPr algn="ctr"/>
                      <a:r>
                        <a:rPr lang="en-US" sz="1500" b="1" dirty="0">
                          <a:solidFill>
                            <a:schemeClr val="bg1"/>
                          </a:solidFill>
                        </a:rPr>
                        <a:t>≥ 75 Years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extLst>
                  <a:ext uri="{0D108BD9-81ED-4DB2-BD59-A6C34878D82A}">
                    <a16:rowId xmlns:a16="http://schemas.microsoft.com/office/drawing/2014/main" val="10000"/>
                  </a:ext>
                </a:extLst>
              </a:tr>
              <a:tr h="580540">
                <a:tc vMerge="1">
                  <a:txBody>
                    <a:bodyPr/>
                    <a:lstStyle/>
                    <a:p>
                      <a:endParaRPr lang="en-US" sz="1200" dirty="0">
                        <a:solidFill>
                          <a:srgbClr val="FF0000"/>
                        </a:solidFill>
                      </a:endParaRPr>
                    </a:p>
                  </a:txBody>
                  <a:tcPr anchor="ctr">
                    <a:lnL w="28575" cap="flat" cmpd="sng" algn="ctr">
                      <a:solidFill>
                        <a:srgbClr val="007CC2">
                          <a:lumMod val="50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007CC2">
                        <a:lumMod val="75000"/>
                      </a:srgbClr>
                    </a:solidFill>
                  </a:tcPr>
                </a:tc>
                <a:tc>
                  <a:txBody>
                    <a:bodyPr/>
                    <a:lstStyle/>
                    <a:p>
                      <a:pPr algn="ctr"/>
                      <a:r>
                        <a:rPr lang="en-US" sz="1500" b="1" dirty="0">
                          <a:solidFill>
                            <a:schemeClr val="bg1"/>
                          </a:solidFill>
                        </a:rPr>
                        <a:t>Kd</a:t>
                      </a:r>
                    </a:p>
                    <a:p>
                      <a:pPr algn="ctr"/>
                      <a:r>
                        <a:rPr lang="en-US" sz="1500" b="1" dirty="0">
                          <a:solidFill>
                            <a:schemeClr val="bg1"/>
                          </a:solidFill>
                        </a:rPr>
                        <a:t>(n = 223)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500" b="1" dirty="0">
                          <a:solidFill>
                            <a:schemeClr val="bg1"/>
                          </a:solidFill>
                        </a:rPr>
                        <a:t>Vd</a:t>
                      </a:r>
                    </a:p>
                    <a:p>
                      <a:pPr algn="ctr"/>
                      <a:r>
                        <a:rPr lang="en-US" sz="1500" b="1" dirty="0">
                          <a:solidFill>
                            <a:schemeClr val="bg1"/>
                          </a:solidFill>
                        </a:rPr>
                        <a:t>(n = 210)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500" b="1" dirty="0">
                          <a:solidFill>
                            <a:schemeClr val="bg1"/>
                          </a:solidFill>
                        </a:rPr>
                        <a:t>Kd</a:t>
                      </a:r>
                    </a:p>
                    <a:p>
                      <a:pPr algn="ctr"/>
                      <a:r>
                        <a:rPr lang="en-US" sz="1500" b="1" dirty="0">
                          <a:solidFill>
                            <a:schemeClr val="bg1"/>
                          </a:solidFill>
                        </a:rPr>
                        <a:t>(n = 164)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500" b="1" dirty="0">
                          <a:solidFill>
                            <a:schemeClr val="bg1"/>
                          </a:solidFill>
                        </a:rPr>
                        <a:t>Vd</a:t>
                      </a:r>
                    </a:p>
                    <a:p>
                      <a:pPr algn="ctr"/>
                      <a:r>
                        <a:rPr lang="en-US" sz="1500" b="1" dirty="0">
                          <a:solidFill>
                            <a:schemeClr val="bg1"/>
                          </a:solidFill>
                        </a:rPr>
                        <a:t>(n = 189)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500" b="1" dirty="0">
                          <a:solidFill>
                            <a:schemeClr val="bg1"/>
                          </a:solidFill>
                        </a:rPr>
                        <a:t>Kd</a:t>
                      </a:r>
                    </a:p>
                    <a:p>
                      <a:pPr algn="ctr"/>
                      <a:r>
                        <a:rPr lang="en-US" sz="1500" b="1" dirty="0">
                          <a:solidFill>
                            <a:schemeClr val="bg1"/>
                          </a:solidFill>
                        </a:rPr>
                        <a:t>(n = 77)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500" b="1" dirty="0">
                          <a:solidFill>
                            <a:schemeClr val="bg1"/>
                          </a:solidFill>
                        </a:rPr>
                        <a:t>Vd</a:t>
                      </a:r>
                    </a:p>
                    <a:p>
                      <a:pPr algn="ctr"/>
                      <a:r>
                        <a:rPr lang="en-US" sz="1500" b="1" dirty="0">
                          <a:solidFill>
                            <a:schemeClr val="bg1"/>
                          </a:solidFill>
                        </a:rPr>
                        <a:t>(n = 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extLst>
                  <a:ext uri="{0D108BD9-81ED-4DB2-BD59-A6C34878D82A}">
                    <a16:rowId xmlns:a16="http://schemas.microsoft.com/office/drawing/2014/main" val="10001"/>
                  </a:ext>
                </a:extLst>
              </a:tr>
              <a:tr h="324643">
                <a:tc gridSpan="7">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500" b="1" dirty="0">
                          <a:solidFill>
                            <a:schemeClr val="tx1"/>
                          </a:solidFill>
                          <a:latin typeface="+mj-lt"/>
                        </a:rPr>
                        <a:t>ISS</a:t>
                      </a:r>
                      <a:r>
                        <a:rPr lang="en-US" sz="1500" b="1" baseline="0" dirty="0">
                          <a:solidFill>
                            <a:schemeClr val="tx1"/>
                          </a:solidFill>
                          <a:latin typeface="+mj-lt"/>
                        </a:rPr>
                        <a:t> stage at baseline, n (%)</a:t>
                      </a:r>
                      <a:endParaRPr lang="en-US" sz="1500" b="1" dirty="0">
                        <a:solidFill>
                          <a:schemeClr val="tx1"/>
                        </a:solidFill>
                        <a:latin typeface="+mj-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5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pPr algn="ctr"/>
                      <a:endParaRPr lang="en-US" sz="15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endParaRPr lang="en-US"/>
                    </a:p>
                  </a:txBody>
                  <a:tcPr/>
                </a:tc>
                <a:tc hMerge="1">
                  <a:txBody>
                    <a:bodyPr/>
                    <a:lstStyle/>
                    <a:p>
                      <a:endParaRPr lang="en-US" sz="1100" b="1" dirty="0"/>
                    </a:p>
                  </a:txBody>
                  <a:tcPr anchor="ctr">
                    <a:lnL w="28575" cap="flat" cmpd="sng" algn="ctr">
                      <a:solidFill>
                        <a:srgbClr val="007CC2">
                          <a:lumMod val="50000"/>
                        </a:srgbClr>
                      </a:solidFill>
                      <a:prstDash val="solid"/>
                      <a:round/>
                      <a:headEnd type="none" w="med" len="med"/>
                      <a:tailEnd type="none" w="med" len="med"/>
                    </a:lnL>
                    <a:lnR w="28575"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tc hMerge="1">
                  <a:txBody>
                    <a:bodyPr/>
                    <a:lstStyle/>
                    <a:p>
                      <a:endParaRPr lang="en-US"/>
                    </a:p>
                  </a:txBody>
                  <a:tcPr/>
                </a:tc>
                <a:extLst>
                  <a:ext uri="{0D108BD9-81ED-4DB2-BD59-A6C34878D82A}">
                    <a16:rowId xmlns:a16="http://schemas.microsoft.com/office/drawing/2014/main" val="10002"/>
                  </a:ext>
                </a:extLst>
              </a:tr>
              <a:tr h="3246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r>
                        <a:rPr lang="en-US" sz="1500" b="0" dirty="0">
                          <a:solidFill>
                            <a:schemeClr val="tx1"/>
                          </a:solidFill>
                          <a:latin typeface="+mj-lt"/>
                        </a:rPr>
                        <a:t>Stage 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500" dirty="0">
                          <a:solidFill>
                            <a:schemeClr val="tx1"/>
                          </a:solidFill>
                          <a:latin typeface="+mj-lt"/>
                        </a:rPr>
                        <a:t>121 (54.3)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109 (51.9)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500" dirty="0">
                          <a:solidFill>
                            <a:schemeClr val="tx1"/>
                          </a:solidFill>
                          <a:latin typeface="+mj-lt"/>
                        </a:rPr>
                        <a:t>70 (42.7)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80 (42.3)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21 (27.3)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16 (24.2)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3"/>
                  </a:ext>
                </a:extLst>
              </a:tr>
              <a:tr h="3246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lgn="l" defTabSz="914400" rtl="0" eaLnBrk="1" latinLnBrk="0" hangingPunct="1"/>
                      <a:r>
                        <a:rPr lang="en-US" sz="1500" b="0" kern="1200" dirty="0">
                          <a:solidFill>
                            <a:schemeClr val="tx1"/>
                          </a:solidFill>
                          <a:latin typeface="+mj-lt"/>
                          <a:ea typeface="+mn-ea"/>
                          <a:cs typeface="+mn-cs"/>
                        </a:rPr>
                        <a:t>Stage 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500" dirty="0">
                          <a:solidFill>
                            <a:schemeClr val="tx1"/>
                          </a:solidFill>
                          <a:latin typeface="+mj-lt"/>
                        </a:rPr>
                        <a:t>53 (23.8)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64 (30.5)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500" dirty="0">
                          <a:solidFill>
                            <a:schemeClr val="tx1"/>
                          </a:solidFill>
                          <a:latin typeface="+mj-lt"/>
                        </a:rPr>
                        <a:t>56 (34.1)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62 (32.8)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29 (37.7)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25 (37.9)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4"/>
                  </a:ext>
                </a:extLst>
              </a:tr>
              <a:tr h="324643">
                <a:tc>
                  <a:txBody>
                    <a:bodyPr/>
                    <a:lstStyle/>
                    <a:p>
                      <a:pPr marL="279400" indent="0" algn="l" defTabSz="914400" rtl="0" eaLnBrk="1" latinLnBrk="0" hangingPunct="1"/>
                      <a:r>
                        <a:rPr lang="en-US" sz="1500" b="0" kern="1200" dirty="0">
                          <a:solidFill>
                            <a:schemeClr val="tx1"/>
                          </a:solidFill>
                          <a:latin typeface="+mj-lt"/>
                          <a:ea typeface="+mn-ea"/>
                          <a:cs typeface="+mn-cs"/>
                        </a:rPr>
                        <a:t>Stage 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49 (22.0)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37 (17.6)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38 (23.2)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47 (24.9)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27 (35.1)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25 (37.9)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5"/>
                  </a:ext>
                </a:extLst>
              </a:tr>
              <a:tr h="324643">
                <a:tc gridSpan="7">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r>
                        <a:rPr lang="en-US" sz="1500" b="1" dirty="0">
                          <a:solidFill>
                            <a:schemeClr val="tx1"/>
                          </a:solidFill>
                          <a:latin typeface="+mj-lt"/>
                        </a:rPr>
                        <a:t>Number of prior regimens*,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rgbClr val="007CC2">
                          <a:lumMod val="50000"/>
                        </a:srgb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46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4163" indent="0"/>
                      <a:r>
                        <a:rPr lang="en-US" sz="1500" b="0" dirty="0">
                          <a:solidFill>
                            <a:schemeClr val="tx1"/>
                          </a:solidFill>
                          <a:latin typeface="+mj-lt"/>
                        </a:rPr>
                        <a:t>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500" dirty="0">
                          <a:solidFill>
                            <a:schemeClr val="tx1"/>
                          </a:solidFill>
                          <a:latin typeface="+mj-lt"/>
                        </a:rPr>
                        <a:t>102 (45.7)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125 (59.5)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500" dirty="0">
                          <a:solidFill>
                            <a:schemeClr val="tx1"/>
                          </a:solidFill>
                          <a:latin typeface="+mj-lt"/>
                        </a:rPr>
                        <a:t>86 (52.4)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80 (42.3)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44 (57.1)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27 (40.9)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7"/>
                  </a:ext>
                </a:extLst>
              </a:tr>
              <a:tr h="324643">
                <a:tc>
                  <a:txBody>
                    <a:bodyPr/>
                    <a:lstStyle/>
                    <a:p>
                      <a:pPr marL="284163" indent="0"/>
                      <a:r>
                        <a:rPr lang="en-US" sz="1500" b="0" dirty="0">
                          <a:solidFill>
                            <a:schemeClr val="tx1"/>
                          </a:solidFill>
                          <a:latin typeface="+mj-lt"/>
                        </a:rPr>
                        <a:t>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91 (40.8)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56 (26.7)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43 (26.2)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62 (32.8)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23 (29.9)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27 (40.9)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8"/>
                  </a:ext>
                </a:extLst>
              </a:tr>
              <a:tr h="324643">
                <a:tc>
                  <a:txBody>
                    <a:bodyPr/>
                    <a:lstStyle/>
                    <a:p>
                      <a:pPr marL="284163" indent="0"/>
                      <a:r>
                        <a:rPr lang="en-US" sz="1500" b="0" dirty="0">
                          <a:solidFill>
                            <a:schemeClr val="tx1"/>
                          </a:solidFill>
                          <a:latin typeface="+mj-lt"/>
                        </a:rPr>
                        <a:t>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30 (13.5)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28 (13.3)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35 (21.3)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47 (24.9)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10 (13.0)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500" dirty="0">
                          <a:solidFill>
                            <a:schemeClr val="tx1"/>
                          </a:solidFill>
                          <a:latin typeface="+mj-lt"/>
                        </a:rPr>
                        <a:t>12 (18.2)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246054955"/>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Patient and Disease Characteristics at </a:t>
            </a:r>
            <a:br>
              <a:rPr lang="en-US" sz="2400" dirty="0"/>
            </a:br>
            <a:r>
              <a:rPr lang="en-US" sz="2400" dirty="0"/>
              <a:t>Baseline by Prior Lines of Therapy </a:t>
            </a:r>
            <a:br>
              <a:rPr lang="en-US" sz="2400" dirty="0"/>
            </a:br>
            <a:r>
              <a:rPr lang="en-US" sz="2400" dirty="0"/>
              <a:t>(Intent-to-treat Population) (N = 929) (1)</a:t>
            </a:r>
          </a:p>
        </p:txBody>
      </p:sp>
      <p:graphicFrame>
        <p:nvGraphicFramePr>
          <p:cNvPr id="7" name="Table 6"/>
          <p:cNvGraphicFramePr>
            <a:graphicFrameLocks noGrp="1"/>
          </p:cNvGraphicFramePr>
          <p:nvPr>
            <p:extLst>
              <p:ext uri="{D42A27DB-BD31-4B8C-83A1-F6EECF244321}">
                <p14:modId xmlns:p14="http://schemas.microsoft.com/office/powerpoint/2010/main" val="2553091583"/>
              </p:ext>
            </p:extLst>
          </p:nvPr>
        </p:nvGraphicFramePr>
        <p:xfrm>
          <a:off x="512763" y="1475596"/>
          <a:ext cx="8116888" cy="4419520"/>
        </p:xfrm>
        <a:graphic>
          <a:graphicData uri="http://schemas.openxmlformats.org/drawingml/2006/table">
            <a:tbl>
              <a:tblPr firstRow="1" bandRow="1">
                <a:effectLst/>
                <a:tableStyleId>{3C2FFA5D-87B4-456A-9821-1D502468CF0F}</a:tableStyleId>
              </a:tblPr>
              <a:tblGrid>
                <a:gridCol w="2285412">
                  <a:extLst>
                    <a:ext uri="{9D8B030D-6E8A-4147-A177-3AD203B41FA5}">
                      <a16:colId xmlns:a16="http://schemas.microsoft.com/office/drawing/2014/main" val="20000"/>
                    </a:ext>
                  </a:extLst>
                </a:gridCol>
                <a:gridCol w="1457869">
                  <a:extLst>
                    <a:ext uri="{9D8B030D-6E8A-4147-A177-3AD203B41FA5}">
                      <a16:colId xmlns:a16="http://schemas.microsoft.com/office/drawing/2014/main" val="20001"/>
                    </a:ext>
                  </a:extLst>
                </a:gridCol>
                <a:gridCol w="1457869">
                  <a:extLst>
                    <a:ext uri="{9D8B030D-6E8A-4147-A177-3AD203B41FA5}">
                      <a16:colId xmlns:a16="http://schemas.microsoft.com/office/drawing/2014/main" val="20002"/>
                    </a:ext>
                  </a:extLst>
                </a:gridCol>
                <a:gridCol w="1457869">
                  <a:extLst>
                    <a:ext uri="{9D8B030D-6E8A-4147-A177-3AD203B41FA5}">
                      <a16:colId xmlns:a16="http://schemas.microsoft.com/office/drawing/2014/main" val="20003"/>
                    </a:ext>
                  </a:extLst>
                </a:gridCol>
                <a:gridCol w="1457869">
                  <a:extLst>
                    <a:ext uri="{9D8B030D-6E8A-4147-A177-3AD203B41FA5}">
                      <a16:colId xmlns:a16="http://schemas.microsoft.com/office/drawing/2014/main" val="20004"/>
                    </a:ext>
                  </a:extLst>
                </a:gridCol>
              </a:tblGrid>
              <a:tr h="297100">
                <a:tc rowSpan="2">
                  <a:txBody>
                    <a:bodyPr/>
                    <a:lstStyle/>
                    <a:p>
                      <a:pPr algn="ctr"/>
                      <a:endParaRPr lang="en-US" sz="900" b="1" dirty="0">
                        <a:solidFill>
                          <a:srgbClr val="FF0000"/>
                        </a:solidFill>
                      </a:endParaRPr>
                    </a:p>
                  </a:txBody>
                  <a:tcPr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a:t>1 Prior Line</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 2 Prior</a:t>
                      </a:r>
                      <a:r>
                        <a:rPr lang="en-US" sz="1400" baseline="0" dirty="0"/>
                        <a:t> Lines</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extLst>
                  <a:ext uri="{0D108BD9-81ED-4DB2-BD59-A6C34878D82A}">
                    <a16:rowId xmlns:a16="http://schemas.microsoft.com/office/drawing/2014/main" val="10000"/>
                  </a:ext>
                </a:extLst>
              </a:tr>
              <a:tr h="521932">
                <a:tc vMerge="1">
                  <a:txBody>
                    <a:bodyPr/>
                    <a:lstStyle/>
                    <a:p>
                      <a:endParaRPr lang="en-US" sz="1200" b="1" dirty="0">
                        <a:solidFill>
                          <a:srgbClr val="FF0000"/>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algn="ctr"/>
                      <a:r>
                        <a:rPr lang="en-US" sz="1500" b="1" dirty="0">
                          <a:solidFill>
                            <a:schemeClr val="bg1"/>
                          </a:solidFill>
                        </a:rPr>
                        <a:t>Kd</a:t>
                      </a:r>
                    </a:p>
                    <a:p>
                      <a:pPr algn="ctr"/>
                      <a:r>
                        <a:rPr lang="en-US" sz="1500" b="1" dirty="0">
                          <a:solidFill>
                            <a:schemeClr val="bg1"/>
                          </a:solidFill>
                        </a:rPr>
                        <a:t>(n = 232)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500" b="1" dirty="0">
                          <a:solidFill>
                            <a:schemeClr val="bg1"/>
                          </a:solidFill>
                        </a:rPr>
                        <a:t>Vd</a:t>
                      </a:r>
                    </a:p>
                    <a:p>
                      <a:pPr algn="ctr"/>
                      <a:r>
                        <a:rPr lang="en-US" sz="1500" b="1" dirty="0">
                          <a:solidFill>
                            <a:schemeClr val="bg1"/>
                          </a:solidFill>
                        </a:rPr>
                        <a:t>(n = 232)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Kd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 = 232)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 = 233)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extLst>
                  <a:ext uri="{0D108BD9-81ED-4DB2-BD59-A6C34878D82A}">
                    <a16:rowId xmlns:a16="http://schemas.microsoft.com/office/drawing/2014/main" val="10001"/>
                  </a:ext>
                </a:extLst>
              </a:tr>
              <a:tr h="480663">
                <a:tc>
                  <a:txBody>
                    <a:bodyPr/>
                    <a:lstStyle/>
                    <a:p>
                      <a:pPr marL="4763" indent="0" algn="l" defTabSz="914400" rtl="0" eaLnBrk="1" latinLnBrk="0" hangingPunct="1"/>
                      <a:r>
                        <a:rPr lang="en-US" sz="1400" kern="1200" dirty="0"/>
                        <a:t>Median age, years (range)</a:t>
                      </a:r>
                      <a:endParaRPr lang="en-US" sz="14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66.0 </a:t>
                      </a:r>
                    </a:p>
                    <a:p>
                      <a:pPr algn="ctr"/>
                      <a:r>
                        <a:rPr lang="en-US" sz="1400" dirty="0"/>
                        <a:t>(36.0–89.0)</a:t>
                      </a:r>
                      <a:endParaRPr lang="en-US" sz="14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63.5 </a:t>
                      </a:r>
                    </a:p>
                    <a:p>
                      <a:pPr algn="ctr"/>
                      <a:r>
                        <a:rPr lang="en-US" sz="1400" dirty="0"/>
                        <a:t>(39.0–88.0)</a:t>
                      </a:r>
                      <a:endParaRPr lang="en-US" sz="14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64.0 </a:t>
                      </a:r>
                    </a:p>
                    <a:p>
                      <a:pPr algn="ctr"/>
                      <a:r>
                        <a:rPr lang="en-US" sz="1400" dirty="0"/>
                        <a:t>(35.0–89.0)</a:t>
                      </a:r>
                      <a:endParaRPr lang="en-US" sz="14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66.0 </a:t>
                      </a:r>
                    </a:p>
                    <a:p>
                      <a:pPr algn="ctr"/>
                      <a:r>
                        <a:rPr lang="en-US" sz="1400" dirty="0"/>
                        <a:t>(30.0–86.0)</a:t>
                      </a:r>
                      <a:endParaRPr lang="en-US" sz="14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273608">
                <a:tc>
                  <a:txBody>
                    <a:bodyPr/>
                    <a:lstStyle/>
                    <a:p>
                      <a:pPr marL="287338" indent="0" algn="l" defTabSz="914400" rtl="0" eaLnBrk="1" latinLnBrk="0" hangingPunct="1">
                        <a:tabLst>
                          <a:tab pos="346075" algn="l"/>
                        </a:tabLst>
                      </a:pPr>
                      <a:r>
                        <a:rPr lang="en-US" sz="1400" kern="1200" dirty="0">
                          <a:solidFill>
                            <a:schemeClr val="tx1"/>
                          </a:solidFill>
                        </a:rPr>
                        <a:t>&lt; 65 years, n (%)</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102</a:t>
                      </a:r>
                      <a:r>
                        <a:rPr lang="en-US" sz="1400" baseline="0" dirty="0"/>
                        <a:t> (</a:t>
                      </a:r>
                      <a:r>
                        <a:rPr lang="en-US" sz="1400" dirty="0"/>
                        <a:t>44.0)</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125 (53.9)</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121</a:t>
                      </a:r>
                      <a:r>
                        <a:rPr lang="en-US" sz="1400" baseline="0" dirty="0"/>
                        <a:t> (</a:t>
                      </a:r>
                      <a:r>
                        <a:rPr lang="en-US" sz="1400" dirty="0"/>
                        <a:t>52.2)</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85 (36.5)</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3"/>
                  </a:ext>
                </a:extLst>
              </a:tr>
              <a:tr h="273608">
                <a:tc>
                  <a:txBody>
                    <a:bodyPr/>
                    <a:lstStyle/>
                    <a:p>
                      <a:pPr marL="287338" indent="0" algn="l" defTabSz="914400" rtl="0" eaLnBrk="1" latinLnBrk="0" hangingPunct="1">
                        <a:tabLst>
                          <a:tab pos="346075" algn="l"/>
                        </a:tabLst>
                      </a:pPr>
                      <a:r>
                        <a:rPr lang="en-US" sz="1400" kern="1200" dirty="0">
                          <a:solidFill>
                            <a:schemeClr val="tx1"/>
                          </a:solidFill>
                        </a:rPr>
                        <a:t>≥ 65 years,</a:t>
                      </a:r>
                      <a:r>
                        <a:rPr lang="en-US" sz="1400" kern="1200" baseline="0" dirty="0">
                          <a:solidFill>
                            <a:schemeClr val="tx1"/>
                          </a:solidFill>
                        </a:rPr>
                        <a:t> n (%)</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130 (56.0)</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107 (46.1)</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111 (47.8)</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148 (63.5)</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4"/>
                  </a:ext>
                </a:extLst>
              </a:tr>
              <a:tr h="273608">
                <a:tc>
                  <a:txBody>
                    <a:bodyPr/>
                    <a:lstStyle/>
                    <a:p>
                      <a:pPr marL="287338" indent="0" algn="l" defTabSz="914400" rtl="0" eaLnBrk="1" latinLnBrk="0" hangingPunct="1">
                        <a:tabLst>
                          <a:tab pos="346075" algn="l"/>
                        </a:tabLst>
                      </a:pPr>
                      <a:r>
                        <a:rPr lang="en-US" sz="1400" b="0" kern="1200" dirty="0">
                          <a:solidFill>
                            <a:schemeClr val="tx1"/>
                          </a:solidFill>
                          <a:latin typeface="+mn-lt"/>
                          <a:ea typeface="+mn-ea"/>
                          <a:cs typeface="+mn-cs"/>
                        </a:rPr>
                        <a:t>≥ 75 years,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b="0" dirty="0">
                          <a:solidFill>
                            <a:schemeClr val="tx1"/>
                          </a:solidFill>
                        </a:rPr>
                        <a:t>19.0*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b="0" dirty="0">
                          <a:solidFill>
                            <a:schemeClr val="tx1"/>
                          </a:solidFill>
                        </a:rPr>
                        <a:t>11.4*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b="0" dirty="0">
                          <a:solidFill>
                            <a:schemeClr val="tx1"/>
                          </a:solidFill>
                        </a:rPr>
                        <a:t>14.2*</a:t>
                      </a:r>
                      <a:r>
                        <a:rPr lang="en-US" sz="1400" b="0" baseline="30000" dirty="0">
                          <a:solidFill>
                            <a:schemeClr val="tx1"/>
                          </a:solidFill>
                        </a:rPr>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b="0" dirty="0">
                          <a:solidFill>
                            <a:schemeClr val="tx1"/>
                          </a:solidFill>
                        </a:rPr>
                        <a:t>16.9*</a:t>
                      </a:r>
                      <a:r>
                        <a:rPr lang="en-US" sz="1400" b="0" baseline="30000" dirty="0">
                          <a:solidFill>
                            <a:schemeClr val="tx1"/>
                          </a:solidFill>
                        </a:rPr>
                        <a:t>,†</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5"/>
                  </a:ext>
                </a:extLst>
              </a:tr>
              <a:tr h="273608">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t>ECOG</a:t>
                      </a:r>
                      <a:r>
                        <a:rPr lang="en-US" sz="1400" b="1" kern="1200" baseline="0" dirty="0"/>
                        <a:t> PS, %</a:t>
                      </a:r>
                      <a:endParaRPr lang="en-US" sz="14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73608">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kern="1200" dirty="0"/>
                        <a:t>0</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110 (47.4)</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131 (56.5)</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111 (47.8)</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101 (43.3)</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7"/>
                  </a:ext>
                </a:extLst>
              </a:tr>
              <a:tr h="273608">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kern="1200" dirty="0"/>
                        <a:t>1</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104 (44.8)</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92 (39.7)</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107 (46.1)</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111 (47.6)</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8"/>
                  </a:ext>
                </a:extLst>
              </a:tr>
              <a:tr h="273608">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kern="1200" dirty="0"/>
                        <a:t>2</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18 (7.8)</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9 (3.9)</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14 (6.0)</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21 (9.0)</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9"/>
                  </a:ext>
                </a:extLst>
              </a:tr>
              <a:tr h="273608">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t>Cytogenetic risk by FISH at study entry, n (%)</a:t>
                      </a:r>
                      <a:endParaRPr lang="en-US" sz="14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200" b="0"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0"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0"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0"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73608">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kern="1200" dirty="0"/>
                        <a:t>High risk</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44 (19.0)</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53 (22.8)</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53 (22.8)</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60 (25.8)</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1"/>
                  </a:ext>
                </a:extLst>
              </a:tr>
              <a:tr h="273608">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kern="1200" dirty="0"/>
                        <a:t>Standard risk</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149 (64.2)</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144 (62.1)</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135 (58.2)</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147 (63.1)</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2"/>
                  </a:ext>
                </a:extLst>
              </a:tr>
              <a:tr h="273608">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kern="1200" dirty="0"/>
                        <a:t>Unknown/missing</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39 (16.8)</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35 (15.1)</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44 (19.0)</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26 (11.2)</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3"/>
                  </a:ext>
                </a:extLst>
              </a:tr>
            </a:tbl>
          </a:graphicData>
        </a:graphic>
      </p:graphicFrame>
      <p:sp>
        <p:nvSpPr>
          <p:cNvPr id="13" name="TextBox 12">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0" name="Rectangle 9"/>
          <p:cNvSpPr/>
          <p:nvPr/>
        </p:nvSpPr>
        <p:spPr>
          <a:xfrm>
            <a:off x="404465" y="5959193"/>
            <a:ext cx="7483389" cy="784830"/>
          </a:xfrm>
          <a:prstGeom prst="rect">
            <a:avLst/>
          </a:prstGeom>
        </p:spPr>
        <p:txBody>
          <a:bodyPr wrap="square" anchor="b">
            <a:spAutoFit/>
          </a:bodyPr>
          <a:lstStyle/>
          <a:p>
            <a:r>
              <a:rPr lang="en-US" sz="900" dirty="0"/>
              <a:t>*In the ≥75 years population: Kd, 1 prior line (n=231), Vd, 1 prior line (n=229), Kd, ≥ 2 prior lines (n=233), and Vd ≥ 2 prior lines (n=236); </a:t>
            </a:r>
            <a:br>
              <a:rPr lang="en-US" sz="900" dirty="0"/>
            </a:br>
            <a:r>
              <a:rPr lang="en-US" sz="900" baseline="30000" dirty="0"/>
              <a:t>†</a:t>
            </a:r>
            <a:r>
              <a:rPr lang="en-US" sz="900" dirty="0"/>
              <a:t>Data for 2–3 prior lines.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ECOG, Eastern Cooperative Oncology Group; FISH, fluorescence in situ </a:t>
            </a:r>
            <a:r>
              <a:rPr lang="en-US" sz="900" dirty="0" err="1">
                <a:latin typeface="Arial" panose="020B0604020202020204" pitchFamily="34" charset="0"/>
                <a:cs typeface="Arial" panose="020B0604020202020204" pitchFamily="34" charset="0"/>
              </a:rPr>
              <a:t>hybridisation</a:t>
            </a:r>
            <a:r>
              <a:rPr lang="en-US" sz="900" dirty="0">
                <a:latin typeface="Arial" panose="020B0604020202020204" pitchFamily="34" charset="0"/>
                <a:cs typeface="Arial" panose="020B0604020202020204" pitchFamily="34" charset="0"/>
              </a:rPr>
              <a:t>; Kd, carfilzomib and dexamethasone;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Vd, bortezomib and dexamethasone.</a:t>
            </a:r>
            <a:br>
              <a:rPr lang="en-US" sz="900" dirty="0">
                <a:cs typeface="Arial" panose="020B0604020202020204" pitchFamily="34" charset="0"/>
              </a:rPr>
            </a:br>
            <a:r>
              <a:rPr lang="en-US" sz="900" dirty="0">
                <a:cs typeface="Arial" panose="020B0604020202020204" pitchFamily="34" charset="0"/>
              </a:rPr>
              <a:t>Moreau </a:t>
            </a:r>
            <a:r>
              <a:rPr lang="en-US" sz="900" i="1" dirty="0">
                <a:cs typeface="Arial" panose="020B0604020202020204" pitchFamily="34" charset="0"/>
              </a:rPr>
              <a:t>et al., </a:t>
            </a:r>
            <a:r>
              <a:rPr lang="de-CH" sz="900" i="1" dirty="0"/>
              <a:t>Leukemia </a:t>
            </a:r>
            <a:r>
              <a:rPr lang="de-CH" sz="900" dirty="0"/>
              <a:t>2017;31:115-22; * Moreau et al., ASH 2015 </a:t>
            </a:r>
            <a:r>
              <a:rPr lang="en-US" sz="900" dirty="0">
                <a:cs typeface="Arial" panose="020B0604020202020204" pitchFamily="34" charset="0"/>
              </a:rPr>
              <a:t>(abstract 729); </a:t>
            </a:r>
            <a:r>
              <a:rPr lang="en-US" sz="900" dirty="0" err="1">
                <a:cs typeface="Arial" panose="020B0604020202020204" pitchFamily="34" charset="0"/>
              </a:rPr>
              <a:t>Weisel</a:t>
            </a:r>
            <a:r>
              <a:rPr lang="en-US" sz="900" dirty="0">
                <a:cs typeface="Arial" panose="020B0604020202020204" pitchFamily="34" charset="0"/>
              </a:rPr>
              <a:t> et al, ASH 2017 (Abstract 1850).</a:t>
            </a:r>
          </a:p>
        </p:txBody>
      </p:sp>
    </p:spTree>
    <p:extLst>
      <p:ext uri="{BB962C8B-B14F-4D97-AF65-F5344CB8AC3E}">
        <p14:creationId xmlns:p14="http://schemas.microsoft.com/office/powerpoint/2010/main" val="3332749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Patient and Disease Characteristics at Baseline by Prior Lines of Therapy (2)</a:t>
            </a:r>
          </a:p>
        </p:txBody>
      </p:sp>
      <p:graphicFrame>
        <p:nvGraphicFramePr>
          <p:cNvPr id="7" name="Table 6"/>
          <p:cNvGraphicFramePr>
            <a:graphicFrameLocks noGrp="1"/>
          </p:cNvGraphicFramePr>
          <p:nvPr>
            <p:extLst>
              <p:ext uri="{D42A27DB-BD31-4B8C-83A1-F6EECF244321}">
                <p14:modId xmlns:p14="http://schemas.microsoft.com/office/powerpoint/2010/main" val="1020320727"/>
              </p:ext>
            </p:extLst>
          </p:nvPr>
        </p:nvGraphicFramePr>
        <p:xfrm>
          <a:off x="512763" y="1490959"/>
          <a:ext cx="8116886" cy="4475535"/>
        </p:xfrm>
        <a:graphic>
          <a:graphicData uri="http://schemas.openxmlformats.org/drawingml/2006/table">
            <a:tbl>
              <a:tblPr firstRow="1" bandRow="1">
                <a:tableStyleId>{5940675A-B579-460E-94D1-54222C63F5DA}</a:tableStyleId>
              </a:tblPr>
              <a:tblGrid>
                <a:gridCol w="3428366">
                  <a:extLst>
                    <a:ext uri="{9D8B030D-6E8A-4147-A177-3AD203B41FA5}">
                      <a16:colId xmlns:a16="http://schemas.microsoft.com/office/drawing/2014/main" val="20000"/>
                    </a:ext>
                  </a:extLst>
                </a:gridCol>
                <a:gridCol w="1172130">
                  <a:extLst>
                    <a:ext uri="{9D8B030D-6E8A-4147-A177-3AD203B41FA5}">
                      <a16:colId xmlns:a16="http://schemas.microsoft.com/office/drawing/2014/main" val="20001"/>
                    </a:ext>
                  </a:extLst>
                </a:gridCol>
                <a:gridCol w="1172130">
                  <a:extLst>
                    <a:ext uri="{9D8B030D-6E8A-4147-A177-3AD203B41FA5}">
                      <a16:colId xmlns:a16="http://schemas.microsoft.com/office/drawing/2014/main" val="20002"/>
                    </a:ext>
                  </a:extLst>
                </a:gridCol>
                <a:gridCol w="1172130">
                  <a:extLst>
                    <a:ext uri="{9D8B030D-6E8A-4147-A177-3AD203B41FA5}">
                      <a16:colId xmlns:a16="http://schemas.microsoft.com/office/drawing/2014/main" val="20003"/>
                    </a:ext>
                  </a:extLst>
                </a:gridCol>
                <a:gridCol w="1172130">
                  <a:extLst>
                    <a:ext uri="{9D8B030D-6E8A-4147-A177-3AD203B41FA5}">
                      <a16:colId xmlns:a16="http://schemas.microsoft.com/office/drawing/2014/main" val="20004"/>
                    </a:ext>
                  </a:extLst>
                </a:gridCol>
              </a:tblGrid>
              <a:tr h="303031">
                <a:tc rowSpan="2">
                  <a:txBody>
                    <a:bodyPr/>
                    <a:lstStyle/>
                    <a:p>
                      <a:pPr algn="ctr"/>
                      <a:endParaRPr lang="en-US" sz="1500" b="1" dirty="0">
                        <a:solidFill>
                          <a:srgbClr val="FF0000"/>
                        </a:solidFill>
                      </a:endParaRPr>
                    </a:p>
                  </a:txBody>
                  <a:tcPr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r>
                        <a:rPr lang="en-US" sz="1500" b="1" dirty="0">
                          <a:solidFill>
                            <a:schemeClr val="bg1"/>
                          </a:solidFill>
                        </a:rPr>
                        <a:t>1 Prior Line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 2 Prior</a:t>
                      </a:r>
                      <a:r>
                        <a:rPr lang="en-US" sz="1500" b="1" baseline="0" dirty="0">
                          <a:solidFill>
                            <a:schemeClr val="bg1"/>
                          </a:solidFill>
                        </a:rPr>
                        <a:t> Lines</a:t>
                      </a:r>
                      <a:endParaRPr lang="en-US" sz="15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extLst>
                  <a:ext uri="{0D108BD9-81ED-4DB2-BD59-A6C34878D82A}">
                    <a16:rowId xmlns:a16="http://schemas.microsoft.com/office/drawing/2014/main" val="10000"/>
                  </a:ext>
                </a:extLst>
              </a:tr>
              <a:tr h="536132">
                <a:tc vMerge="1">
                  <a:txBody>
                    <a:bodyPr/>
                    <a:lstStyle/>
                    <a:p>
                      <a:endParaRPr lang="en-US" sz="1200" b="1" dirty="0">
                        <a:solidFill>
                          <a:srgbClr val="FF0000"/>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algn="ctr"/>
                      <a:r>
                        <a:rPr lang="en-US" sz="1500" b="1" dirty="0">
                          <a:solidFill>
                            <a:schemeClr val="bg1"/>
                          </a:solidFill>
                        </a:rPr>
                        <a:t>Kd</a:t>
                      </a:r>
                    </a:p>
                    <a:p>
                      <a:pPr algn="ctr"/>
                      <a:r>
                        <a:rPr lang="en-US" sz="1500" b="1" dirty="0">
                          <a:solidFill>
                            <a:schemeClr val="bg1"/>
                          </a:solidFill>
                        </a:rPr>
                        <a:t>(n = 232)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500" b="1" dirty="0">
                          <a:solidFill>
                            <a:schemeClr val="bg1"/>
                          </a:solidFill>
                        </a:rPr>
                        <a:t>Vd</a:t>
                      </a:r>
                    </a:p>
                    <a:p>
                      <a:pPr algn="ctr"/>
                      <a:r>
                        <a:rPr lang="en-US" sz="1500" b="1" dirty="0">
                          <a:solidFill>
                            <a:schemeClr val="bg1"/>
                          </a:solidFill>
                        </a:rPr>
                        <a:t>(n = 232)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Kd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(n = 232)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(n = 233)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303031">
                <a:tc gridSpan="5">
                  <a:txBody>
                    <a:bodyPr/>
                    <a:lstStyle/>
                    <a:p>
                      <a:pPr marL="4763" indent="0" algn="l" defTabSz="914400" rtl="0" eaLnBrk="1" latinLnBrk="0" hangingPunct="1"/>
                      <a:r>
                        <a:rPr lang="en-US" sz="1500" b="1" kern="1200" dirty="0">
                          <a:solidFill>
                            <a:schemeClr val="tx1"/>
                          </a:solidFill>
                          <a:latin typeface="+mn-lt"/>
                          <a:ea typeface="+mn-ea"/>
                          <a:cs typeface="+mn-cs"/>
                        </a:rPr>
                        <a:t>Prior therapy,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200" b="1" dirty="0">
                        <a:solidFill>
                          <a:srgbClr val="FF0000"/>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pPr algn="ctr"/>
                      <a:endParaRPr lang="en-US" sz="1200" b="1" dirty="0">
                        <a:solidFill>
                          <a:srgbClr val="FF0000"/>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pPr algn="ctr"/>
                      <a:endParaRPr lang="en-US" sz="1200" b="1" dirty="0">
                        <a:solidFill>
                          <a:srgbClr val="FF0000"/>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pPr algn="ctr"/>
                      <a:endParaRPr lang="en-US" sz="1200" b="1" dirty="0">
                        <a:solidFill>
                          <a:srgbClr val="FF0000"/>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03031">
                <a:tc>
                  <a:txBody>
                    <a:bodyPr/>
                    <a:lstStyle/>
                    <a:p>
                      <a:pPr marL="287338" indent="0" algn="l" defTabSz="914400" rtl="0" eaLnBrk="1" latinLnBrk="0" hangingPunct="1">
                        <a:tabLst>
                          <a:tab pos="346075" algn="l"/>
                        </a:tabLst>
                      </a:pPr>
                      <a:r>
                        <a:rPr lang="en-US" sz="1500" b="0" kern="1200" dirty="0">
                          <a:solidFill>
                            <a:schemeClr val="tx1"/>
                          </a:solidFill>
                          <a:latin typeface="+mn-lt"/>
                          <a:ea typeface="+mn-ea"/>
                          <a:cs typeface="+mn-cs"/>
                        </a:rPr>
                        <a:t>Bortezomib</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96 (41.4)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101 (43.5)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154 (66.4)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151</a:t>
                      </a:r>
                      <a:r>
                        <a:rPr lang="en-US" sz="1500" b="0" baseline="0" dirty="0">
                          <a:solidFill>
                            <a:schemeClr val="tx1"/>
                          </a:solidFill>
                        </a:rPr>
                        <a:t> (</a:t>
                      </a:r>
                      <a:r>
                        <a:rPr lang="en-US" sz="1500" b="0" dirty="0">
                          <a:solidFill>
                            <a:schemeClr val="tx1"/>
                          </a:solidFill>
                        </a:rPr>
                        <a:t>64.8)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303031">
                <a:tc>
                  <a:txBody>
                    <a:bodyPr/>
                    <a:lstStyle/>
                    <a:p>
                      <a:pPr marL="287338" indent="0" algn="l" defTabSz="914400" rtl="0" eaLnBrk="1" latinLnBrk="0" hangingPunct="1">
                        <a:tabLst>
                          <a:tab pos="346075" algn="l"/>
                        </a:tabLst>
                      </a:pPr>
                      <a:r>
                        <a:rPr lang="en-US" sz="1500" b="0" kern="1200" dirty="0">
                          <a:solidFill>
                            <a:schemeClr val="tx1"/>
                          </a:solidFill>
                          <a:latin typeface="+mn-lt"/>
                          <a:ea typeface="+mn-ea"/>
                          <a:cs typeface="+mn-cs"/>
                        </a:rPr>
                        <a:t>Lenalidomide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51 (22.0)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47 (20.3)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126 (54.3)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130 (55.8)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4"/>
                  </a:ext>
                </a:extLst>
              </a:tr>
              <a:tr h="303031">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tx1"/>
                          </a:solidFill>
                          <a:latin typeface="+mn-lt"/>
                          <a:ea typeface="+mn-ea"/>
                          <a:cs typeface="+mn-cs"/>
                        </a:rPr>
                        <a:t>Creatinine</a:t>
                      </a:r>
                      <a:r>
                        <a:rPr lang="en-US" sz="1500" b="1" kern="1200" baseline="0" dirty="0">
                          <a:solidFill>
                            <a:schemeClr val="tx1"/>
                          </a:solidFill>
                          <a:latin typeface="+mn-lt"/>
                          <a:ea typeface="+mn-ea"/>
                          <a:cs typeface="+mn-cs"/>
                        </a:rPr>
                        <a:t> clearance (mL/min), n (%)</a:t>
                      </a:r>
                      <a:endParaRPr lang="en-US" sz="15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3031">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latin typeface="+mn-lt"/>
                          <a:ea typeface="+mn-ea"/>
                          <a:cs typeface="+mn-cs"/>
                        </a:rPr>
                        <a:t>&lt; 30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14 (6.0)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17 (7.3)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14 (6.0)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11 (4.7)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6"/>
                  </a:ext>
                </a:extLst>
              </a:tr>
              <a:tr h="303031">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latin typeface="+mn-lt"/>
                          <a:ea typeface="+mn-ea"/>
                          <a:cs typeface="+mn-cs"/>
                        </a:rPr>
                        <a:t>30 - &lt; 50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26</a:t>
                      </a:r>
                      <a:r>
                        <a:rPr lang="en-US" sz="1500" b="0" baseline="0" dirty="0">
                          <a:solidFill>
                            <a:schemeClr val="tx1"/>
                          </a:solidFill>
                        </a:rPr>
                        <a:t> (</a:t>
                      </a:r>
                      <a:r>
                        <a:rPr lang="en-US" sz="1500" b="0" dirty="0">
                          <a:solidFill>
                            <a:schemeClr val="tx1"/>
                          </a:solidFill>
                        </a:rPr>
                        <a:t>11.2)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27 (11.6)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31 (13.4)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44 (18.9)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7"/>
                  </a:ext>
                </a:extLst>
              </a:tr>
              <a:tr h="303031">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latin typeface="+mn-lt"/>
                          <a:ea typeface="+mn-ea"/>
                          <a:cs typeface="+mn-cs"/>
                        </a:rPr>
                        <a:t>50 - &lt; 80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97 (41.8)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85 (36.6)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89 (38.4)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92 (39.5)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8"/>
                  </a:ext>
                </a:extLst>
              </a:tr>
              <a:tr h="303031">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latin typeface="+mn-lt"/>
                          <a:ea typeface="+mn-ea"/>
                          <a:cs typeface="+mn-cs"/>
                        </a:rPr>
                        <a:t>≥ 80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95 (40.9)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103 (44.4)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98 (42.2)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86 (36.9)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9"/>
                  </a:ext>
                </a:extLst>
              </a:tr>
              <a:tr h="303031">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tx1"/>
                          </a:solidFill>
                          <a:latin typeface="+mn-lt"/>
                          <a:ea typeface="+mn-ea"/>
                          <a:cs typeface="+mn-cs"/>
                        </a:rPr>
                        <a:t>ISS stage,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200" b="0"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0"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0"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0"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3031">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latin typeface="+mn-lt"/>
                          <a:ea typeface="+mn-ea"/>
                          <a:cs typeface="+mn-cs"/>
                        </a:rPr>
                        <a:t>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109 (47.0)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115 (49.6)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103 (44.4)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90 (38.6)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1"/>
                  </a:ext>
                </a:extLst>
              </a:tr>
              <a:tr h="303031">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latin typeface="+mn-lt"/>
                          <a:ea typeface="+mn-ea"/>
                          <a:cs typeface="+mn-cs"/>
                        </a:rPr>
                        <a:t>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68 (29.3)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62 (26.7)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70 (30.2)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89 (38.2)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2"/>
                  </a:ext>
                </a:extLst>
              </a:tr>
              <a:tr h="303031">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latin typeface="+mn-lt"/>
                          <a:ea typeface="+mn-ea"/>
                          <a:cs typeface="+mn-cs"/>
                        </a:rPr>
                        <a:t>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55 (23.7)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55 (23.7)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59 (25.4)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54 (23.2)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3"/>
                  </a:ext>
                </a:extLst>
              </a:tr>
            </a:tbl>
          </a:graphicData>
        </a:graphic>
      </p:graphicFrame>
      <p:sp>
        <p:nvSpPr>
          <p:cNvPr id="14" name="TextBox 13">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0" name="Rectangle 9"/>
          <p:cNvSpPr/>
          <p:nvPr/>
        </p:nvSpPr>
        <p:spPr>
          <a:xfrm>
            <a:off x="404465" y="6379515"/>
            <a:ext cx="7455679" cy="369332"/>
          </a:xfrm>
          <a:prstGeom prst="rect">
            <a:avLst/>
          </a:prstGeom>
        </p:spPr>
        <p:txBody>
          <a:bodyPr wrap="square" anchor="b">
            <a:spAutoFit/>
          </a:bodyPr>
          <a:lstStyle/>
          <a:p>
            <a:r>
              <a:rPr lang="en-US" sz="900" dirty="0">
                <a:latin typeface="Arial" panose="020B0604020202020204" pitchFamily="34" charset="0"/>
                <a:cs typeface="Arial" panose="020B0604020202020204" pitchFamily="34" charset="0"/>
              </a:rPr>
              <a:t>ISS, International Staging System; Kd, carfilzomib and dexamethasone; Vd, bortezomib and dexamethasone.</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Moreau </a:t>
            </a:r>
            <a:r>
              <a:rPr lang="en-US" sz="900" i="1" dirty="0">
                <a:latin typeface="Arial" panose="020B0604020202020204" pitchFamily="34" charset="0"/>
                <a:cs typeface="Arial" panose="020B0604020202020204" pitchFamily="34" charset="0"/>
              </a:rPr>
              <a:t>et al., </a:t>
            </a:r>
            <a:r>
              <a:rPr lang="de-CH" sz="900" i="1" dirty="0"/>
              <a:t>Leukemia </a:t>
            </a:r>
            <a:r>
              <a:rPr lang="de-CH" sz="900" dirty="0"/>
              <a:t>2017;31:115-22.</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110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Patient and Disease Characteristics at Baseline by Prior Lines of Therapy (3)</a:t>
            </a:r>
            <a:endParaRPr lang="en-GB" sz="2800" dirty="0"/>
          </a:p>
        </p:txBody>
      </p:sp>
      <p:sp>
        <p:nvSpPr>
          <p:cNvPr id="4" name="Content Placeholder 3"/>
          <p:cNvSpPr>
            <a:spLocks noGrp="1"/>
          </p:cNvSpPr>
          <p:nvPr>
            <p:ph sz="quarter" idx="13"/>
          </p:nvPr>
        </p:nvSpPr>
        <p:spPr/>
        <p:txBody>
          <a:bodyPr/>
          <a:lstStyle/>
          <a:p>
            <a:r>
              <a:rPr lang="en-GB" dirty="0"/>
              <a:t>Kd56, carfilzomib and dexamethasone, with 56 mg/m</a:t>
            </a:r>
            <a:r>
              <a:rPr lang="en-GB" baseline="30000" dirty="0"/>
              <a:t>2</a:t>
            </a:r>
            <a:r>
              <a:rPr lang="en-GB" dirty="0"/>
              <a:t> carfilzomib dose; </a:t>
            </a:r>
            <a:r>
              <a:rPr lang="en-GB" dirty="0" err="1"/>
              <a:t>Vd</a:t>
            </a:r>
            <a:r>
              <a:rPr lang="en-GB" dirty="0"/>
              <a:t>, </a:t>
            </a:r>
            <a:r>
              <a:rPr lang="en-GB" dirty="0" err="1"/>
              <a:t>bortezomib</a:t>
            </a:r>
            <a:r>
              <a:rPr lang="en-GB" dirty="0"/>
              <a:t> and dexamethasone.</a:t>
            </a:r>
            <a:br>
              <a:rPr lang="en-US" dirty="0">
                <a:cs typeface="Arial" panose="020B0604020202020204" pitchFamily="34" charset="0"/>
              </a:rPr>
            </a:br>
            <a:r>
              <a:rPr lang="en-US" dirty="0" err="1">
                <a:cs typeface="Arial" panose="020B0604020202020204" pitchFamily="34" charset="0"/>
              </a:rPr>
              <a:t>Weisel</a:t>
            </a:r>
            <a:r>
              <a:rPr lang="en-US" dirty="0">
                <a:cs typeface="Arial" panose="020B0604020202020204" pitchFamily="34" charset="0"/>
              </a:rPr>
              <a:t> et al, ASH 2017 (Abstract 1850).</a:t>
            </a:r>
          </a:p>
        </p:txBody>
      </p:sp>
      <p:sp>
        <p:nvSpPr>
          <p:cNvPr id="7" name="TextBox 6">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graphicFrame>
        <p:nvGraphicFramePr>
          <p:cNvPr id="13" name="Table 12"/>
          <p:cNvGraphicFramePr>
            <a:graphicFrameLocks noGrp="1"/>
          </p:cNvGraphicFramePr>
          <p:nvPr>
            <p:extLst>
              <p:ext uri="{D42A27DB-BD31-4B8C-83A1-F6EECF244321}">
                <p14:modId xmlns:p14="http://schemas.microsoft.com/office/powerpoint/2010/main" val="3682096169"/>
              </p:ext>
            </p:extLst>
          </p:nvPr>
        </p:nvGraphicFramePr>
        <p:xfrm>
          <a:off x="512763" y="1490959"/>
          <a:ext cx="8116886" cy="2354318"/>
        </p:xfrm>
        <a:graphic>
          <a:graphicData uri="http://schemas.openxmlformats.org/drawingml/2006/table">
            <a:tbl>
              <a:tblPr firstRow="1" bandRow="1">
                <a:tableStyleId>{5940675A-B579-460E-94D1-54222C63F5DA}</a:tableStyleId>
              </a:tblPr>
              <a:tblGrid>
                <a:gridCol w="3428366">
                  <a:extLst>
                    <a:ext uri="{9D8B030D-6E8A-4147-A177-3AD203B41FA5}">
                      <a16:colId xmlns:a16="http://schemas.microsoft.com/office/drawing/2014/main" val="20000"/>
                    </a:ext>
                  </a:extLst>
                </a:gridCol>
                <a:gridCol w="1172130">
                  <a:extLst>
                    <a:ext uri="{9D8B030D-6E8A-4147-A177-3AD203B41FA5}">
                      <a16:colId xmlns:a16="http://schemas.microsoft.com/office/drawing/2014/main" val="20001"/>
                    </a:ext>
                  </a:extLst>
                </a:gridCol>
                <a:gridCol w="1172130">
                  <a:extLst>
                    <a:ext uri="{9D8B030D-6E8A-4147-A177-3AD203B41FA5}">
                      <a16:colId xmlns:a16="http://schemas.microsoft.com/office/drawing/2014/main" val="20002"/>
                    </a:ext>
                  </a:extLst>
                </a:gridCol>
                <a:gridCol w="1172130">
                  <a:extLst>
                    <a:ext uri="{9D8B030D-6E8A-4147-A177-3AD203B41FA5}">
                      <a16:colId xmlns:a16="http://schemas.microsoft.com/office/drawing/2014/main" val="20003"/>
                    </a:ext>
                  </a:extLst>
                </a:gridCol>
                <a:gridCol w="1172130">
                  <a:extLst>
                    <a:ext uri="{9D8B030D-6E8A-4147-A177-3AD203B41FA5}">
                      <a16:colId xmlns:a16="http://schemas.microsoft.com/office/drawing/2014/main" val="20004"/>
                    </a:ext>
                  </a:extLst>
                </a:gridCol>
              </a:tblGrid>
              <a:tr h="303031">
                <a:tc rowSpan="2">
                  <a:txBody>
                    <a:bodyPr/>
                    <a:lstStyle/>
                    <a:p>
                      <a:pPr algn="ctr"/>
                      <a:endParaRPr lang="en-US" sz="1500" b="1" dirty="0">
                        <a:solidFill>
                          <a:srgbClr val="FF0000"/>
                        </a:solidFill>
                      </a:endParaRPr>
                    </a:p>
                  </a:txBody>
                  <a:tcPr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r>
                        <a:rPr lang="en-US" sz="1500" b="1" dirty="0">
                          <a:solidFill>
                            <a:schemeClr val="bg1"/>
                          </a:solidFill>
                        </a:rPr>
                        <a:t>1 Prior Line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2–3 Prior</a:t>
                      </a:r>
                      <a:r>
                        <a:rPr lang="en-US" sz="1500" b="1" baseline="0" dirty="0">
                          <a:solidFill>
                            <a:schemeClr val="bg1"/>
                          </a:solidFill>
                        </a:rPr>
                        <a:t> Lines</a:t>
                      </a:r>
                      <a:endParaRPr lang="en-US" sz="15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extLst>
                  <a:ext uri="{0D108BD9-81ED-4DB2-BD59-A6C34878D82A}">
                    <a16:rowId xmlns:a16="http://schemas.microsoft.com/office/drawing/2014/main" val="10000"/>
                  </a:ext>
                </a:extLst>
              </a:tr>
              <a:tr h="536132">
                <a:tc vMerge="1">
                  <a:txBody>
                    <a:bodyPr/>
                    <a:lstStyle/>
                    <a:p>
                      <a:endParaRPr lang="en-US" sz="1200" b="1" dirty="0">
                        <a:solidFill>
                          <a:srgbClr val="FF0000"/>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algn="ctr"/>
                      <a:r>
                        <a:rPr lang="en-US" sz="1500" b="1" dirty="0">
                          <a:solidFill>
                            <a:schemeClr val="bg1"/>
                          </a:solidFill>
                        </a:rPr>
                        <a:t>Kd56</a:t>
                      </a:r>
                    </a:p>
                    <a:p>
                      <a:pPr algn="ctr"/>
                      <a:r>
                        <a:rPr lang="en-US" sz="1500" b="1" dirty="0">
                          <a:solidFill>
                            <a:schemeClr val="bg1"/>
                          </a:solidFill>
                        </a:rPr>
                        <a:t>(n = 231)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500" b="1" dirty="0">
                          <a:solidFill>
                            <a:schemeClr val="bg1"/>
                          </a:solidFill>
                        </a:rPr>
                        <a:t>Vd</a:t>
                      </a:r>
                    </a:p>
                    <a:p>
                      <a:pPr algn="ctr"/>
                      <a:r>
                        <a:rPr lang="en-US" sz="1500" b="1" dirty="0">
                          <a:solidFill>
                            <a:schemeClr val="bg1"/>
                          </a:solidFill>
                        </a:rPr>
                        <a:t>(n = 229)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Kd56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(n = 233)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(n = 236)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303031">
                <a:tc gridSpan="5">
                  <a:txBody>
                    <a:bodyPr/>
                    <a:lstStyle/>
                    <a:p>
                      <a:pPr marL="4763" indent="0" algn="l" defTabSz="914400" rtl="0" eaLnBrk="1" latinLnBrk="0" hangingPunct="1"/>
                      <a:r>
                        <a:rPr lang="en-US" sz="1500" b="1" kern="1200" dirty="0">
                          <a:solidFill>
                            <a:schemeClr val="tx1"/>
                          </a:solidFill>
                          <a:latin typeface="+mn-lt"/>
                          <a:ea typeface="+mn-ea"/>
                          <a:cs typeface="+mn-cs"/>
                        </a:rPr>
                        <a:t>Number of prior regimens,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200" b="1" dirty="0">
                        <a:solidFill>
                          <a:srgbClr val="FF0000"/>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pPr algn="ctr"/>
                      <a:endParaRPr lang="en-US" sz="1200" b="1" dirty="0">
                        <a:solidFill>
                          <a:srgbClr val="FF0000"/>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pPr algn="ctr"/>
                      <a:endParaRPr lang="en-US" sz="1200" b="1" dirty="0">
                        <a:solidFill>
                          <a:srgbClr val="FF0000"/>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pPr algn="ctr"/>
                      <a:endParaRPr lang="en-US" sz="1200" b="1" dirty="0">
                        <a:solidFill>
                          <a:srgbClr val="FF0000"/>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303031">
                <a:tc>
                  <a:txBody>
                    <a:bodyPr/>
                    <a:lstStyle/>
                    <a:p>
                      <a:pPr marL="287338" indent="0" algn="l" defTabSz="914400" rtl="0" eaLnBrk="1" latinLnBrk="0" hangingPunct="1">
                        <a:tabLst>
                          <a:tab pos="346075" algn="l"/>
                        </a:tabLst>
                      </a:pPr>
                      <a:r>
                        <a:rPr lang="en-US" sz="1500" b="0" kern="1200" dirty="0">
                          <a:solidFill>
                            <a:schemeClr val="tx1"/>
                          </a:solidFill>
                          <a:latin typeface="+mn-lt"/>
                          <a:ea typeface="+mn-ea"/>
                          <a:cs typeface="+mn-cs"/>
                        </a:rPr>
                        <a:t>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99.1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99.6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303031">
                <a:tc>
                  <a:txBody>
                    <a:bodyPr/>
                    <a:lstStyle/>
                    <a:p>
                      <a:pPr marL="287338" indent="0" algn="l" defTabSz="914400" rtl="0" eaLnBrk="1" latinLnBrk="0" hangingPunct="1">
                        <a:tabLst>
                          <a:tab pos="346075" algn="l"/>
                        </a:tabLst>
                      </a:pPr>
                      <a:r>
                        <a:rPr lang="en-US" sz="1500" b="0" kern="1200" dirty="0">
                          <a:solidFill>
                            <a:schemeClr val="tx1"/>
                          </a:solidFill>
                          <a:latin typeface="+mn-lt"/>
                          <a:ea typeface="+mn-ea"/>
                          <a:cs typeface="+mn-cs"/>
                        </a:rPr>
                        <a:t>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0.9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0.4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67.0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60.6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4"/>
                  </a:ext>
                </a:extLst>
              </a:tr>
              <a:tr h="303031">
                <a:tc>
                  <a:txBody>
                    <a:bodyPr/>
                    <a:lstStyle/>
                    <a:p>
                      <a:pPr marL="287338" indent="0" algn="l" defTabSz="914400" rtl="0" eaLnBrk="1" latinLnBrk="0" hangingPunct="1">
                        <a:tabLst>
                          <a:tab pos="346075" algn="l"/>
                        </a:tabLst>
                      </a:pPr>
                      <a:r>
                        <a:rPr lang="en-US" sz="1500" b="0" kern="1200" dirty="0">
                          <a:solidFill>
                            <a:schemeClr val="tx1"/>
                          </a:solidFill>
                          <a:latin typeface="+mn-lt"/>
                          <a:ea typeface="+mn-ea"/>
                          <a:cs typeface="+mn-cs"/>
                        </a:rPr>
                        <a:t>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37.3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31.8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5"/>
                  </a:ext>
                </a:extLst>
              </a:tr>
              <a:tr h="303031">
                <a:tc>
                  <a:txBody>
                    <a:bodyPr/>
                    <a:lstStyle/>
                    <a:p>
                      <a:pPr marL="287338" indent="0" algn="l" defTabSz="914400" rtl="0" eaLnBrk="1" latinLnBrk="0" hangingPunct="1">
                        <a:tabLst>
                          <a:tab pos="346075" algn="l"/>
                        </a:tabLst>
                      </a:pPr>
                      <a:r>
                        <a:rPr lang="en-US" sz="1500" b="0" kern="1200" dirty="0">
                          <a:solidFill>
                            <a:schemeClr val="tx1"/>
                          </a:solidFill>
                          <a:latin typeface="+mn-lt"/>
                          <a:ea typeface="+mn-ea"/>
                          <a:cs typeface="+mn-cs"/>
                        </a:rPr>
                        <a:t>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0.8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45943009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Patient and Disease Characteristics at Baseline by Prior </a:t>
            </a:r>
            <a:r>
              <a:rPr lang="en-US" sz="2800" dirty="0" err="1"/>
              <a:t>Bortezomib</a:t>
            </a:r>
            <a:endParaRPr lang="en-GB" sz="2800" dirty="0"/>
          </a:p>
        </p:txBody>
      </p:sp>
      <p:sp>
        <p:nvSpPr>
          <p:cNvPr id="4" name="Content Placeholder 3"/>
          <p:cNvSpPr>
            <a:spLocks noGrp="1"/>
          </p:cNvSpPr>
          <p:nvPr>
            <p:ph sz="quarter" idx="13"/>
          </p:nvPr>
        </p:nvSpPr>
        <p:spPr>
          <a:xfrm>
            <a:off x="417512" y="5943600"/>
            <a:ext cx="7433397" cy="794544"/>
          </a:xfrm>
        </p:spPr>
        <p:txBody>
          <a:bodyPr/>
          <a:lstStyle/>
          <a:p>
            <a:r>
              <a:rPr lang="en-GB" dirty="0"/>
              <a:t>*Percentages are calculated as a proportion of the number of patients with known cytogenetics</a:t>
            </a:r>
            <a:br>
              <a:rPr lang="en-GB" dirty="0"/>
            </a:br>
            <a:r>
              <a:rPr lang="en-GB" dirty="0"/>
              <a:t>ISS, international staging system; Kd56, carfilzomib and dexamethasone, with 56 mg/m</a:t>
            </a:r>
            <a:r>
              <a:rPr lang="en-GB" baseline="30000" dirty="0"/>
              <a:t>2</a:t>
            </a:r>
            <a:r>
              <a:rPr lang="en-GB" dirty="0"/>
              <a:t> carfilzomib dose; </a:t>
            </a:r>
            <a:r>
              <a:rPr lang="en-GB" dirty="0" err="1"/>
              <a:t>Vd</a:t>
            </a:r>
            <a:r>
              <a:rPr lang="en-GB" dirty="0"/>
              <a:t>, </a:t>
            </a:r>
            <a:r>
              <a:rPr lang="en-GB" dirty="0" err="1"/>
              <a:t>bortezomib</a:t>
            </a:r>
            <a:r>
              <a:rPr lang="en-GB" dirty="0"/>
              <a:t> and dexamethasone.</a:t>
            </a:r>
            <a:br>
              <a:rPr lang="en-US" dirty="0">
                <a:cs typeface="Arial" panose="020B0604020202020204" pitchFamily="34" charset="0"/>
              </a:rPr>
            </a:br>
            <a:r>
              <a:rPr lang="en-US" dirty="0" err="1">
                <a:cs typeface="Arial" panose="020B0604020202020204" pitchFamily="34" charset="0"/>
              </a:rPr>
              <a:t>Weisel</a:t>
            </a:r>
            <a:r>
              <a:rPr lang="en-US" dirty="0">
                <a:cs typeface="Arial" panose="020B0604020202020204" pitchFamily="34" charset="0"/>
              </a:rPr>
              <a:t> et al, ASH 2017 (Abstract 1850).</a:t>
            </a:r>
          </a:p>
        </p:txBody>
      </p:sp>
      <p:sp>
        <p:nvSpPr>
          <p:cNvPr id="7" name="TextBox 6">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graphicFrame>
        <p:nvGraphicFramePr>
          <p:cNvPr id="13" name="Table 12"/>
          <p:cNvGraphicFramePr>
            <a:graphicFrameLocks noGrp="1"/>
          </p:cNvGraphicFramePr>
          <p:nvPr>
            <p:extLst>
              <p:ext uri="{D42A27DB-BD31-4B8C-83A1-F6EECF244321}">
                <p14:modId xmlns:p14="http://schemas.microsoft.com/office/powerpoint/2010/main" val="4108805166"/>
              </p:ext>
            </p:extLst>
          </p:nvPr>
        </p:nvGraphicFramePr>
        <p:xfrm>
          <a:off x="587206" y="1617467"/>
          <a:ext cx="8116886" cy="3246120"/>
        </p:xfrm>
        <a:graphic>
          <a:graphicData uri="http://schemas.openxmlformats.org/drawingml/2006/table">
            <a:tbl>
              <a:tblPr firstRow="1" bandRow="1">
                <a:tableStyleId>{5940675A-B579-460E-94D1-54222C63F5DA}</a:tableStyleId>
              </a:tblPr>
              <a:tblGrid>
                <a:gridCol w="3428366">
                  <a:extLst>
                    <a:ext uri="{9D8B030D-6E8A-4147-A177-3AD203B41FA5}">
                      <a16:colId xmlns:a16="http://schemas.microsoft.com/office/drawing/2014/main" val="20000"/>
                    </a:ext>
                  </a:extLst>
                </a:gridCol>
                <a:gridCol w="1172130">
                  <a:extLst>
                    <a:ext uri="{9D8B030D-6E8A-4147-A177-3AD203B41FA5}">
                      <a16:colId xmlns:a16="http://schemas.microsoft.com/office/drawing/2014/main" val="20001"/>
                    </a:ext>
                  </a:extLst>
                </a:gridCol>
                <a:gridCol w="1172130">
                  <a:extLst>
                    <a:ext uri="{9D8B030D-6E8A-4147-A177-3AD203B41FA5}">
                      <a16:colId xmlns:a16="http://schemas.microsoft.com/office/drawing/2014/main" val="20002"/>
                    </a:ext>
                  </a:extLst>
                </a:gridCol>
                <a:gridCol w="1172130">
                  <a:extLst>
                    <a:ext uri="{9D8B030D-6E8A-4147-A177-3AD203B41FA5}">
                      <a16:colId xmlns:a16="http://schemas.microsoft.com/office/drawing/2014/main" val="20003"/>
                    </a:ext>
                  </a:extLst>
                </a:gridCol>
                <a:gridCol w="1172130">
                  <a:extLst>
                    <a:ext uri="{9D8B030D-6E8A-4147-A177-3AD203B41FA5}">
                      <a16:colId xmlns:a16="http://schemas.microsoft.com/office/drawing/2014/main" val="20004"/>
                    </a:ext>
                  </a:extLst>
                </a:gridCol>
              </a:tblGrid>
              <a:tr h="0">
                <a:tc rowSpan="2">
                  <a:txBody>
                    <a:bodyPr/>
                    <a:lstStyle/>
                    <a:p>
                      <a:pPr algn="ctr"/>
                      <a:endParaRPr lang="en-US" sz="1400" b="1" dirty="0">
                        <a:solidFill>
                          <a:srgbClr val="FF0000"/>
                        </a:solidFill>
                      </a:endParaRPr>
                    </a:p>
                  </a:txBody>
                  <a:tcPr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r>
                        <a:rPr lang="en-US" sz="1400" b="1" dirty="0">
                          <a:solidFill>
                            <a:schemeClr val="bg1"/>
                          </a:solidFill>
                        </a:rPr>
                        <a:t>No Prior </a:t>
                      </a:r>
                      <a:r>
                        <a:rPr lang="en-US" sz="1400" b="1" dirty="0" err="1">
                          <a:solidFill>
                            <a:schemeClr val="bg1"/>
                          </a:solidFill>
                        </a:rPr>
                        <a:t>Bortezomib</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Prior</a:t>
                      </a:r>
                      <a:r>
                        <a:rPr lang="en-US" sz="1400" b="1" baseline="0" dirty="0">
                          <a:solidFill>
                            <a:schemeClr val="bg1"/>
                          </a:solidFill>
                        </a:rPr>
                        <a:t> </a:t>
                      </a:r>
                      <a:r>
                        <a:rPr lang="en-US" sz="1400" b="1" baseline="0" dirty="0" err="1">
                          <a:solidFill>
                            <a:schemeClr val="bg1"/>
                          </a:solidFill>
                        </a:rPr>
                        <a:t>Bortezomib</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extLst>
                  <a:ext uri="{0D108BD9-81ED-4DB2-BD59-A6C34878D82A}">
                    <a16:rowId xmlns:a16="http://schemas.microsoft.com/office/drawing/2014/main" val="10000"/>
                  </a:ext>
                </a:extLst>
              </a:tr>
              <a:tr h="151310">
                <a:tc vMerge="1">
                  <a:txBody>
                    <a:bodyPr/>
                    <a:lstStyle/>
                    <a:p>
                      <a:endParaRPr lang="en-US" sz="1200" b="1" dirty="0">
                        <a:solidFill>
                          <a:srgbClr val="FF0000"/>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algn="ctr"/>
                      <a:r>
                        <a:rPr lang="en-US" sz="1400" b="1" dirty="0">
                          <a:solidFill>
                            <a:schemeClr val="bg1"/>
                          </a:solidFill>
                        </a:rPr>
                        <a:t>Kd56</a:t>
                      </a:r>
                    </a:p>
                    <a:p>
                      <a:pPr algn="ctr"/>
                      <a:r>
                        <a:rPr lang="en-US" sz="1400" b="1" dirty="0">
                          <a:solidFill>
                            <a:schemeClr val="bg1"/>
                          </a:solidFill>
                        </a:rPr>
                        <a:t>(n=214)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400" b="1" dirty="0">
                          <a:solidFill>
                            <a:schemeClr val="bg1"/>
                          </a:solidFill>
                        </a:rPr>
                        <a:t>Vd</a:t>
                      </a:r>
                      <a:br>
                        <a:rPr lang="en-US" sz="1400" b="1" dirty="0">
                          <a:solidFill>
                            <a:schemeClr val="bg1"/>
                          </a:solidFill>
                        </a:rPr>
                      </a:br>
                      <a:r>
                        <a:rPr lang="en-US" sz="1400" b="1" dirty="0">
                          <a:solidFill>
                            <a:schemeClr val="bg1"/>
                          </a:solidFill>
                        </a:rPr>
                        <a:t>(n=213)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Kd56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(n=250)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(n=252)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151310">
                <a:tc>
                  <a:txBody>
                    <a:bodyPr/>
                    <a:lstStyle/>
                    <a:p>
                      <a:pPr marL="0" indent="0" algn="l" defTabSz="914400" rtl="0" eaLnBrk="1" latinLnBrk="0" hangingPunct="1">
                        <a:tabLst>
                          <a:tab pos="346075" algn="l"/>
                        </a:tabLst>
                      </a:pPr>
                      <a:r>
                        <a:rPr lang="en-US" sz="1400" b="0" kern="1200" dirty="0">
                          <a:solidFill>
                            <a:schemeClr val="tx1"/>
                          </a:solidFill>
                          <a:latin typeface="+mn-lt"/>
                          <a:ea typeface="+mn-ea"/>
                          <a:cs typeface="+mn-cs"/>
                        </a:rPr>
                        <a:t>Age, years,</a:t>
                      </a:r>
                    </a:p>
                    <a:p>
                      <a:pPr marL="0" indent="0" algn="l" defTabSz="914400" rtl="0" eaLnBrk="1" latinLnBrk="0" hangingPunct="1">
                        <a:tabLst>
                          <a:tab pos="346075" algn="l"/>
                        </a:tabLst>
                      </a:pPr>
                      <a:r>
                        <a:rPr lang="en-US" sz="1400" b="0" kern="1200" dirty="0">
                          <a:solidFill>
                            <a:schemeClr val="tx1"/>
                          </a:solidFill>
                          <a:latin typeface="+mn-lt"/>
                          <a:ea typeface="+mn-ea"/>
                          <a:cs typeface="+mn-cs"/>
                        </a:rPr>
                        <a:t>Median (range)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66.0</a:t>
                      </a:r>
                    </a:p>
                    <a:p>
                      <a:pPr algn="ctr"/>
                      <a:r>
                        <a:rPr lang="en-US" sz="1400" b="0" dirty="0">
                          <a:solidFill>
                            <a:schemeClr val="tx1"/>
                          </a:solidFill>
                        </a:rPr>
                        <a:t>(35, 84)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66.0</a:t>
                      </a:r>
                    </a:p>
                    <a:p>
                      <a:pPr algn="ctr"/>
                      <a:r>
                        <a:rPr lang="en-US" sz="1400" b="0" dirty="0">
                          <a:solidFill>
                            <a:schemeClr val="tx1"/>
                          </a:solidFill>
                        </a:rPr>
                        <a:t>(30, 88)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64.0</a:t>
                      </a:r>
                    </a:p>
                    <a:p>
                      <a:pPr algn="ctr"/>
                      <a:r>
                        <a:rPr lang="en-US" sz="1400" b="0" dirty="0">
                          <a:solidFill>
                            <a:schemeClr val="tx1"/>
                          </a:solidFill>
                        </a:rPr>
                        <a:t>(36, 89)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65.0</a:t>
                      </a:r>
                    </a:p>
                    <a:p>
                      <a:pPr algn="ctr"/>
                      <a:r>
                        <a:rPr lang="en-US" sz="1400" b="0" dirty="0">
                          <a:solidFill>
                            <a:schemeClr val="tx1"/>
                          </a:solidFill>
                        </a:rPr>
                        <a:t>(41, 85)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2"/>
                  </a:ext>
                </a:extLst>
              </a:tr>
              <a:tr h="0">
                <a:tc>
                  <a:txBody>
                    <a:bodyPr/>
                    <a:lstStyle/>
                    <a:p>
                      <a:pPr marL="0" indent="0" algn="l" defTabSz="914400" rtl="0" eaLnBrk="1" latinLnBrk="0" hangingPunct="1">
                        <a:tabLst>
                          <a:tab pos="346075" algn="l"/>
                        </a:tabLst>
                      </a:pPr>
                      <a:r>
                        <a:rPr lang="en-US" sz="1400" b="0" kern="1200" dirty="0">
                          <a:solidFill>
                            <a:schemeClr val="tx1"/>
                          </a:solidFill>
                          <a:latin typeface="+mn-lt"/>
                          <a:ea typeface="+mn-ea"/>
                          <a:cs typeface="+mn-cs"/>
                        </a:rPr>
                        <a:t>Age ≥75</a:t>
                      </a:r>
                      <a:r>
                        <a:rPr lang="en-US" sz="1400" b="0" kern="1200" baseline="0" dirty="0">
                          <a:solidFill>
                            <a:schemeClr val="tx1"/>
                          </a:solidFill>
                          <a:latin typeface="+mn-lt"/>
                          <a:ea typeface="+mn-ea"/>
                          <a:cs typeface="+mn-cs"/>
                        </a:rPr>
                        <a:t> </a:t>
                      </a:r>
                      <a:r>
                        <a:rPr lang="en-US" sz="1400" b="0" kern="1200" dirty="0">
                          <a:solidFill>
                            <a:schemeClr val="tx1"/>
                          </a:solidFill>
                          <a:latin typeface="+mn-lt"/>
                          <a:ea typeface="+mn-ea"/>
                          <a:cs typeface="+mn-cs"/>
                        </a:rPr>
                        <a:t>years,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16.8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17.4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16.4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11.5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0">
                <a:tc gridSpan="5">
                  <a:txBody>
                    <a:bodyPr/>
                    <a:lstStyle/>
                    <a:p>
                      <a:pPr marL="0" indent="0" algn="l" defTabSz="914400" rtl="0" eaLnBrk="1" latinLnBrk="0" hangingPunct="1">
                        <a:tabLst>
                          <a:tab pos="346075" algn="l"/>
                        </a:tabLst>
                      </a:pPr>
                      <a:r>
                        <a:rPr lang="en-US" sz="1400" b="0" kern="1200" dirty="0">
                          <a:solidFill>
                            <a:schemeClr val="tx1"/>
                          </a:solidFill>
                          <a:latin typeface="+mn-lt"/>
                          <a:ea typeface="+mn-ea"/>
                          <a:cs typeface="+mn-cs"/>
                        </a:rPr>
                        <a:t>ISS stage,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4"/>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45.8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47.4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45.6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5"/>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2–3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54.2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52.6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54.4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58.7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6"/>
                  </a:ext>
                </a:extLst>
              </a:tr>
              <a:tr h="0">
                <a:tc gridSpan="5">
                  <a:txBody>
                    <a:bodyPr/>
                    <a:lstStyle/>
                    <a:p>
                      <a:pPr marL="0" indent="0" algn="l" defTabSz="914400" rtl="0" eaLnBrk="1" latinLnBrk="0" hangingPunct="1">
                        <a:tabLst>
                          <a:tab pos="346075" algn="l"/>
                        </a:tabLst>
                      </a:pPr>
                      <a:r>
                        <a:rPr lang="en-US" sz="1400" b="0" kern="1200" dirty="0">
                          <a:solidFill>
                            <a:schemeClr val="tx1"/>
                          </a:solidFill>
                          <a:latin typeface="+mn-lt"/>
                          <a:ea typeface="+mn-ea"/>
                          <a:cs typeface="+mn-cs"/>
                        </a:rPr>
                        <a:t>Cytogenetic risk</a:t>
                      </a:r>
                      <a:r>
                        <a:rPr lang="en-US" sz="1400" b="0" kern="1200" baseline="0" dirty="0">
                          <a:solidFill>
                            <a:schemeClr val="tx1"/>
                          </a:solidFill>
                          <a:latin typeface="+mn-lt"/>
                          <a:ea typeface="+mn-ea"/>
                          <a:cs typeface="+mn-cs"/>
                        </a:rPr>
                        <a:t> by FISH,* %</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7"/>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High</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24.3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28.1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26.5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27.9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8"/>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Standard</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75.7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71.9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73.5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72.1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73274065"/>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bwMode="auto">
          <a:xfrm>
            <a:off x="512763" y="1747842"/>
            <a:ext cx="8112642" cy="1010659"/>
          </a:xfrm>
          <a:prstGeom prst="rect">
            <a:avLst/>
          </a:prstGeom>
          <a:solidFill>
            <a:srgbClr val="FFFFFF">
              <a:lumMod val="85000"/>
            </a:srgbClr>
          </a:solidFill>
          <a:ln w="19050" cap="flat" cmpd="sng" algn="ctr">
            <a:solidFill>
              <a:srgbClr val="FFFFFF">
                <a:lumMod val="5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30" name="Rectangle 29">
            <a:hlinkClick r:id="rId3" action="ppaction://hlinksldjump"/>
          </p:cNvPr>
          <p:cNvSpPr/>
          <p:nvPr/>
        </p:nvSpPr>
        <p:spPr bwMode="auto">
          <a:xfrm>
            <a:off x="512763" y="1747843"/>
            <a:ext cx="1803990" cy="1010657"/>
          </a:xfrm>
          <a:prstGeom prst="rect">
            <a:avLst/>
          </a:prstGeom>
          <a:solidFill>
            <a:srgbClr val="007CC2">
              <a:lumMod val="50000"/>
            </a:srgb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rPr>
              <a:t>Study Overview</a:t>
            </a:r>
          </a:p>
        </p:txBody>
      </p:sp>
      <p:sp>
        <p:nvSpPr>
          <p:cNvPr id="2" name="Title 1"/>
          <p:cNvSpPr>
            <a:spLocks noGrp="1"/>
          </p:cNvSpPr>
          <p:nvPr>
            <p:ph type="title"/>
          </p:nvPr>
        </p:nvSpPr>
        <p:spPr/>
        <p:txBody>
          <a:bodyPr/>
          <a:lstStyle/>
          <a:p>
            <a:r>
              <a:rPr lang="en-US" dirty="0"/>
              <a:t>ENDEAVOR</a:t>
            </a:r>
          </a:p>
        </p:txBody>
      </p:sp>
      <p:graphicFrame>
        <p:nvGraphicFramePr>
          <p:cNvPr id="19" name="Table 18"/>
          <p:cNvGraphicFramePr>
            <a:graphicFrameLocks noGrp="1"/>
          </p:cNvGraphicFramePr>
          <p:nvPr>
            <p:extLst>
              <p:ext uri="{D42A27DB-BD31-4B8C-83A1-F6EECF244321}">
                <p14:modId xmlns:p14="http://schemas.microsoft.com/office/powerpoint/2010/main" val="927977096"/>
              </p:ext>
            </p:extLst>
          </p:nvPr>
        </p:nvGraphicFramePr>
        <p:xfrm>
          <a:off x="2512384" y="1785947"/>
          <a:ext cx="6096000" cy="972554"/>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73281">
                <a:tc>
                  <a:txBody>
                    <a:bodyPr/>
                    <a:lstStyle/>
                    <a:p>
                      <a:pPr marL="285750" indent="-285750">
                        <a:buClr>
                          <a:srgbClr val="005A9F"/>
                        </a:buClr>
                        <a:buFont typeface="Wingdings" panose="05000000000000000000" pitchFamily="2" charset="2"/>
                        <a:buChar char="q"/>
                      </a:pPr>
                      <a:r>
                        <a:rPr lang="en-US" sz="1100" b="1" u="none" dirty="0">
                          <a:hlinkClick r:id="rId4" action="ppaction://hlinksldjump"/>
                        </a:rPr>
                        <a:t>Background</a:t>
                      </a:r>
                      <a:endParaRPr lang="en-US" sz="1100" b="1" u="none" dirty="0"/>
                    </a:p>
                  </a:txBody>
                  <a:tcPr marT="18288" marB="18288" anchor="ctr"/>
                </a:tc>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u="none" kern="1200" dirty="0">
                          <a:solidFill>
                            <a:schemeClr val="tx1"/>
                          </a:solidFill>
                          <a:latin typeface="+mn-lt"/>
                          <a:ea typeface="+mn-ea"/>
                          <a:cs typeface="+mn-cs"/>
                          <a:hlinkClick r:id="rId5" action="ppaction://hlinksldjump"/>
                        </a:rPr>
                        <a:t>Patient demographics and characteristics</a:t>
                      </a:r>
                      <a:endParaRPr lang="en-US" sz="1100" b="1" u="none" kern="1200" dirty="0">
                        <a:solidFill>
                          <a:schemeClr val="tx1"/>
                        </a:solidFill>
                        <a:latin typeface="+mn-lt"/>
                        <a:ea typeface="+mn-ea"/>
                        <a:cs typeface="+mn-cs"/>
                      </a:endParaRPr>
                    </a:p>
                  </a:txBody>
                  <a:tcPr marT="18288" marB="18288"/>
                </a:tc>
                <a:extLst>
                  <a:ext uri="{0D108BD9-81ED-4DB2-BD59-A6C34878D82A}">
                    <a16:rowId xmlns:a16="http://schemas.microsoft.com/office/drawing/2014/main" val="10000"/>
                  </a:ext>
                </a:extLst>
              </a:tr>
              <a:tr h="166192">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u="none" kern="1200" dirty="0">
                          <a:solidFill>
                            <a:schemeClr val="tx1"/>
                          </a:solidFill>
                          <a:latin typeface="+mn-lt"/>
                          <a:ea typeface="+mn-ea"/>
                          <a:cs typeface="+mn-cs"/>
                          <a:hlinkClick r:id="rId6" action="ppaction://hlinksldjump"/>
                        </a:rPr>
                        <a:t>Study design</a:t>
                      </a:r>
                      <a:endParaRPr lang="en-US" sz="1100" b="1" u="none" kern="1200" dirty="0">
                        <a:solidFill>
                          <a:schemeClr val="tx1"/>
                        </a:solidFill>
                        <a:latin typeface="+mn-lt"/>
                        <a:ea typeface="+mn-ea"/>
                        <a:cs typeface="+mn-cs"/>
                      </a:endParaRPr>
                    </a:p>
                  </a:txBody>
                  <a:tcPr marT="18288" marB="18288"/>
                </a:tc>
                <a:tc>
                  <a:txBody>
                    <a:bodyPr/>
                    <a:lstStyle/>
                    <a:p>
                      <a:pPr marL="285750" marR="0" lvl="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hlinkClick r:id="rId7" action="ppaction://hlinksldjump"/>
                        </a:rPr>
                        <a:t>Refractory patient population</a:t>
                      </a:r>
                      <a:endParaRPr kumimoji="0" lang="en-US" sz="1100" b="1" i="0" u="none" strike="noStrike" kern="1200" cap="none" spc="0" normalizeH="0" baseline="0" noProof="0" dirty="0">
                        <a:ln>
                          <a:noFill/>
                        </a:ln>
                        <a:solidFill>
                          <a:srgbClr val="000000"/>
                        </a:solidFill>
                        <a:effectLst/>
                        <a:uLnTx/>
                        <a:uFillTx/>
                        <a:latin typeface="+mn-lt"/>
                        <a:ea typeface="+mn-ea"/>
                        <a:cs typeface="+mn-cs"/>
                      </a:endParaRPr>
                    </a:p>
                  </a:txBody>
                  <a:tcPr marT="18288" marB="18288"/>
                </a:tc>
                <a:extLst>
                  <a:ext uri="{0D108BD9-81ED-4DB2-BD59-A6C34878D82A}">
                    <a16:rowId xmlns:a16="http://schemas.microsoft.com/office/drawing/2014/main" val="10001"/>
                  </a:ext>
                </a:extLst>
              </a:tr>
              <a:tr h="396482">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u="none" kern="1200" dirty="0">
                          <a:solidFill>
                            <a:schemeClr val="tx1"/>
                          </a:solidFill>
                          <a:latin typeface="+mn-lt"/>
                          <a:ea typeface="+mn-ea"/>
                          <a:cs typeface="+mn-cs"/>
                          <a:hlinkClick r:id="rId8" action="ppaction://hlinksldjump"/>
                        </a:rPr>
                        <a:t>Inclusion</a:t>
                      </a:r>
                      <a:r>
                        <a:rPr lang="en-US" sz="1100" b="1" u="none" kern="1200" baseline="0" dirty="0">
                          <a:solidFill>
                            <a:schemeClr val="tx1"/>
                          </a:solidFill>
                          <a:latin typeface="+mn-lt"/>
                          <a:ea typeface="+mn-ea"/>
                          <a:cs typeface="+mn-cs"/>
                          <a:hlinkClick r:id="rId8" action="ppaction://hlinksldjump"/>
                        </a:rPr>
                        <a:t> and exclusion criteria</a:t>
                      </a:r>
                      <a:endParaRPr lang="en-US" sz="1100" b="1" u="none" kern="1200" dirty="0">
                        <a:solidFill>
                          <a:schemeClr val="tx1"/>
                        </a:solidFill>
                        <a:latin typeface="+mn-lt"/>
                        <a:ea typeface="+mn-ea"/>
                        <a:cs typeface="+mn-cs"/>
                      </a:endParaRPr>
                    </a:p>
                  </a:txBody>
                  <a:tcPr marT="18288" marB="18288"/>
                </a:tc>
                <a:tc>
                  <a:txBody>
                    <a:bodyPr/>
                    <a:lstStyle/>
                    <a:p>
                      <a:pPr marL="285750" marR="0" lvl="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9" action="ppaction://hlinksldjump"/>
                        </a:rPr>
                        <a:t>Patient characteristics</a:t>
                      </a:r>
                      <a:r>
                        <a:rPr lang="en-US" sz="1100" b="1" kern="1200" baseline="0" dirty="0">
                          <a:solidFill>
                            <a:schemeClr val="tx1"/>
                          </a:solidFill>
                          <a:latin typeface="+mn-lt"/>
                          <a:ea typeface="+mn-ea"/>
                          <a:cs typeface="+mn-cs"/>
                          <a:hlinkClick r:id="rId9" action="ppaction://hlinksldjump"/>
                        </a:rPr>
                        <a:t> </a:t>
                      </a:r>
                      <a:r>
                        <a:rPr lang="en-US" sz="1100" b="1" kern="1200" dirty="0">
                          <a:solidFill>
                            <a:schemeClr val="tx1"/>
                          </a:solidFill>
                          <a:latin typeface="+mn-lt"/>
                          <a:ea typeface="+mn-ea"/>
                          <a:cs typeface="+mn-cs"/>
                          <a:hlinkClick r:id="rId9" action="ppaction://hlinksldjump"/>
                        </a:rPr>
                        <a:t>substudy </a:t>
                      </a:r>
                      <a:br>
                        <a:rPr lang="en-US" sz="1100" b="1" kern="1200" dirty="0">
                          <a:solidFill>
                            <a:schemeClr val="tx1"/>
                          </a:solidFill>
                          <a:latin typeface="+mn-lt"/>
                          <a:ea typeface="+mn-ea"/>
                          <a:cs typeface="+mn-cs"/>
                          <a:hlinkClick r:id="rId9" action="ppaction://hlinksldjump"/>
                        </a:rPr>
                      </a:br>
                      <a:r>
                        <a:rPr lang="en-US" sz="1100" b="1" kern="1200" dirty="0">
                          <a:solidFill>
                            <a:schemeClr val="tx1"/>
                          </a:solidFill>
                          <a:latin typeface="+mn-lt"/>
                          <a:ea typeface="+mn-ea"/>
                          <a:cs typeface="+mn-cs"/>
                          <a:hlinkClick r:id="rId9" action="ppaction://hlinksldjump"/>
                        </a:rPr>
                        <a:t>Kd</a:t>
                      </a:r>
                      <a:r>
                        <a:rPr lang="en-US" sz="1100" b="1" kern="1200" baseline="0" dirty="0">
                          <a:solidFill>
                            <a:schemeClr val="tx1"/>
                          </a:solidFill>
                          <a:latin typeface="+mn-lt"/>
                          <a:ea typeface="+mn-ea"/>
                          <a:cs typeface="+mn-cs"/>
                          <a:hlinkClick r:id="rId9" action="ppaction://hlinksldjump"/>
                        </a:rPr>
                        <a:t> vs SC Vd and Kd vs IV Vd</a:t>
                      </a:r>
                      <a:endParaRPr lang="en-US" sz="1100" b="1" kern="1200" dirty="0">
                        <a:solidFill>
                          <a:schemeClr val="tx1"/>
                        </a:solidFill>
                        <a:latin typeface="+mn-lt"/>
                        <a:ea typeface="+mn-ea"/>
                        <a:cs typeface="+mn-cs"/>
                      </a:endParaRPr>
                    </a:p>
                  </a:txBody>
                  <a:tcPr marT="18288" marB="18288"/>
                </a:tc>
                <a:extLst>
                  <a:ext uri="{0D108BD9-81ED-4DB2-BD59-A6C34878D82A}">
                    <a16:rowId xmlns:a16="http://schemas.microsoft.com/office/drawing/2014/main" val="10002"/>
                  </a:ext>
                </a:extLst>
              </a:tr>
            </a:tbl>
          </a:graphicData>
        </a:graphic>
      </p:graphicFrame>
      <p:sp>
        <p:nvSpPr>
          <p:cNvPr id="23" name="Rectangle 22"/>
          <p:cNvSpPr/>
          <p:nvPr/>
        </p:nvSpPr>
        <p:spPr>
          <a:xfrm>
            <a:off x="511471" y="1172989"/>
            <a:ext cx="8118179" cy="584775"/>
          </a:xfrm>
          <a:prstGeom prst="rect">
            <a:avLst/>
          </a:prstGeom>
        </p:spPr>
        <p:txBody>
          <a:bodyPr wrap="square">
            <a:spAutoFit/>
          </a:bodyPr>
          <a:lstStyle/>
          <a:p>
            <a:r>
              <a:rPr lang="en-US" dirty="0"/>
              <a:t>Kd vs Vd in Patients with Relapsed Multiple Myeloma</a:t>
            </a:r>
          </a:p>
          <a:p>
            <a:r>
              <a:rPr lang="de-CH" sz="1400" dirty="0"/>
              <a:t>K 20/56 mg/m</a:t>
            </a:r>
            <a:r>
              <a:rPr lang="de-CH" sz="1400" baseline="30000" dirty="0"/>
              <a:t>2</a:t>
            </a:r>
            <a:r>
              <a:rPr lang="de-CH" sz="1400" dirty="0"/>
              <a:t>; </a:t>
            </a:r>
            <a:r>
              <a:rPr lang="en-US" sz="1400" dirty="0"/>
              <a:t>D1, 2, 8, 9, 15, 16</a:t>
            </a:r>
          </a:p>
        </p:txBody>
      </p:sp>
      <p:pic>
        <p:nvPicPr>
          <p:cNvPr id="16" name="Picture 15">
            <a:hlinkClick r:id="rId10" action="ppaction://hlinksldjump"/>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94776" y="82296"/>
            <a:ext cx="475449" cy="487640"/>
          </a:xfrm>
          <a:prstGeom prst="rect">
            <a:avLst/>
          </a:prstGeom>
        </p:spPr>
      </p:pic>
      <p:sp>
        <p:nvSpPr>
          <p:cNvPr id="17" name="Rounded Rectangle 16"/>
          <p:cNvSpPr/>
          <p:nvPr/>
        </p:nvSpPr>
        <p:spPr bwMode="auto">
          <a:xfrm>
            <a:off x="7522589" y="715545"/>
            <a:ext cx="1555423" cy="30646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hlinkClick r:id="rId8" action="ppaction://hlinksldjump"/>
              </a:rPr>
              <a:t>All </a:t>
            </a:r>
            <a:r>
              <a:rPr kumimoji="0" lang="en-GB" sz="1200" b="1" i="0" u="none" strike="noStrike" cap="none" normalizeH="0" dirty="0">
                <a:ln>
                  <a:noFill/>
                </a:ln>
                <a:solidFill>
                  <a:schemeClr val="tx1"/>
                </a:solidFill>
                <a:effectLst/>
                <a:latin typeface="Arial" charset="0"/>
                <a:hlinkClick r:id="rId8" action="ppaction://hlinksldjump"/>
              </a:rPr>
              <a:t>studies</a:t>
            </a:r>
            <a:endParaRPr kumimoji="0" lang="en-GB" sz="1200" b="1" i="0" u="none" strike="noStrike" cap="none" normalizeH="0" baseline="0" dirty="0">
              <a:ln>
                <a:noFill/>
              </a:ln>
              <a:solidFill>
                <a:schemeClr val="tx1"/>
              </a:solidFill>
              <a:effectLst/>
              <a:latin typeface="Arial" charset="0"/>
            </a:endParaRPr>
          </a:p>
        </p:txBody>
      </p:sp>
      <p:sp>
        <p:nvSpPr>
          <p:cNvPr id="25" name="Rectangle 24"/>
          <p:cNvSpPr/>
          <p:nvPr/>
        </p:nvSpPr>
        <p:spPr bwMode="auto">
          <a:xfrm>
            <a:off x="517008" y="2820499"/>
            <a:ext cx="8112642" cy="1462174"/>
          </a:xfrm>
          <a:prstGeom prst="rect">
            <a:avLst/>
          </a:prstGeom>
          <a:solidFill>
            <a:srgbClr val="FFFFFF">
              <a:lumMod val="85000"/>
            </a:srgbClr>
          </a:solidFill>
          <a:ln w="19050" cap="flat" cmpd="sng" algn="ctr">
            <a:solidFill>
              <a:srgbClr val="FFFFFF">
                <a:lumMod val="5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27" name="Rectangle 26">
            <a:hlinkClick r:id="rId12" action="ppaction://hlinksldjump"/>
          </p:cNvPr>
          <p:cNvSpPr/>
          <p:nvPr/>
        </p:nvSpPr>
        <p:spPr bwMode="auto">
          <a:xfrm>
            <a:off x="517008" y="2820499"/>
            <a:ext cx="1803990" cy="1462743"/>
          </a:xfrm>
          <a:prstGeom prst="rect">
            <a:avLst/>
          </a:prstGeom>
          <a:solidFill>
            <a:srgbClr val="007CC2">
              <a:lumMod val="50000"/>
            </a:srgbClr>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rPr>
              <a:t>Primary Endpoint</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rPr>
              <a:t>PFS</a:t>
            </a:r>
          </a:p>
        </p:txBody>
      </p:sp>
      <p:sp>
        <p:nvSpPr>
          <p:cNvPr id="28" name="Rectangle 27"/>
          <p:cNvSpPr/>
          <p:nvPr/>
        </p:nvSpPr>
        <p:spPr bwMode="auto">
          <a:xfrm>
            <a:off x="512622" y="4345874"/>
            <a:ext cx="8112642" cy="832262"/>
          </a:xfrm>
          <a:prstGeom prst="rect">
            <a:avLst/>
          </a:prstGeom>
          <a:solidFill>
            <a:srgbClr val="FFFFFF">
              <a:lumMod val="85000"/>
            </a:srgbClr>
          </a:solidFill>
          <a:ln w="19050" cap="flat" cmpd="sng" algn="ctr">
            <a:solidFill>
              <a:srgbClr val="FFFFFF">
                <a:lumMod val="5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31" name="Rectangle 30">
            <a:hlinkClick r:id="rId13" action="ppaction://hlinksldjump"/>
          </p:cNvPr>
          <p:cNvSpPr/>
          <p:nvPr/>
        </p:nvSpPr>
        <p:spPr bwMode="auto">
          <a:xfrm>
            <a:off x="512622" y="4345875"/>
            <a:ext cx="1803990" cy="823323"/>
          </a:xfrm>
          <a:prstGeom prst="rect">
            <a:avLst/>
          </a:prstGeom>
          <a:solidFill>
            <a:srgbClr val="007CC2">
              <a:lumMod val="50000"/>
            </a:srgbClr>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rgbClr val="FFFFFF"/>
                </a:solidFill>
                <a:effectLst/>
                <a:uLnTx/>
                <a:uFillTx/>
              </a:rPr>
              <a:t>Overall Survival</a:t>
            </a:r>
            <a:endParaRPr kumimoji="0" lang="en-US" sz="1200" b="1" i="0" u="none" strike="noStrike" kern="0" cap="none" spc="0" normalizeH="0" baseline="0" noProof="0" dirty="0">
              <a:ln>
                <a:noFill/>
              </a:ln>
              <a:solidFill>
                <a:srgbClr val="FFFFFF"/>
              </a:solidFill>
              <a:effectLst/>
              <a:uLnTx/>
              <a:uFillTx/>
            </a:endParaRPr>
          </a:p>
        </p:txBody>
      </p:sp>
      <p:graphicFrame>
        <p:nvGraphicFramePr>
          <p:cNvPr id="34" name="Table 33"/>
          <p:cNvGraphicFramePr>
            <a:graphicFrameLocks noGrp="1"/>
          </p:cNvGraphicFramePr>
          <p:nvPr>
            <p:extLst>
              <p:ext uri="{D42A27DB-BD31-4B8C-83A1-F6EECF244321}">
                <p14:modId xmlns:p14="http://schemas.microsoft.com/office/powerpoint/2010/main" val="476649607"/>
              </p:ext>
            </p:extLst>
          </p:nvPr>
        </p:nvGraphicFramePr>
        <p:xfrm>
          <a:off x="2512384" y="2815837"/>
          <a:ext cx="6096001" cy="1429512"/>
        </p:xfrm>
        <a:graphic>
          <a:graphicData uri="http://schemas.openxmlformats.org/drawingml/2006/table">
            <a:tbl>
              <a:tblPr firstRow="1" bandRow="1">
                <a:tableStyleId>{2D5ABB26-0587-4C30-8999-92F81FD0307C}</a:tableStyleId>
              </a:tblPr>
              <a:tblGrid>
                <a:gridCol w="3045454">
                  <a:extLst>
                    <a:ext uri="{9D8B030D-6E8A-4147-A177-3AD203B41FA5}">
                      <a16:colId xmlns:a16="http://schemas.microsoft.com/office/drawing/2014/main" val="20000"/>
                    </a:ext>
                  </a:extLst>
                </a:gridCol>
                <a:gridCol w="3050547">
                  <a:extLst>
                    <a:ext uri="{9D8B030D-6E8A-4147-A177-3AD203B41FA5}">
                      <a16:colId xmlns:a16="http://schemas.microsoft.com/office/drawing/2014/main" val="20001"/>
                    </a:ext>
                  </a:extLst>
                </a:gridCol>
              </a:tblGrid>
              <a:tr h="167931">
                <a:tc>
                  <a:txBody>
                    <a:bodyPr/>
                    <a:lstStyle/>
                    <a:p>
                      <a:pPr marL="285750" indent="-285750">
                        <a:buClr>
                          <a:srgbClr val="005A9F"/>
                        </a:buClr>
                        <a:buFont typeface="Wingdings" panose="05000000000000000000" pitchFamily="2" charset="2"/>
                        <a:buChar char="q"/>
                      </a:pPr>
                      <a:r>
                        <a:rPr lang="en-US" sz="1100" b="1" dirty="0">
                          <a:hlinkClick r:id="rId14" action="ppaction://hlinksldjump"/>
                        </a:rPr>
                        <a:t>ITT population</a:t>
                      </a:r>
                      <a:endParaRPr lang="en-US" sz="1100" b="1" dirty="0"/>
                    </a:p>
                  </a:txBody>
                  <a:tcPr marT="18288" marB="18288" anchor="ctr"/>
                </a:tc>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15" action="ppaction://hlinksldjump"/>
                        </a:rPr>
                        <a:t>Route of BTZ administration</a:t>
                      </a:r>
                      <a:endParaRPr lang="en-US" sz="1100" b="1" kern="1200" dirty="0">
                        <a:solidFill>
                          <a:schemeClr val="tx1"/>
                        </a:solidFill>
                        <a:latin typeface="+mn-lt"/>
                        <a:ea typeface="+mn-ea"/>
                        <a:cs typeface="+mn-cs"/>
                      </a:endParaRPr>
                    </a:p>
                  </a:txBody>
                  <a:tcPr marT="18288" marB="18288"/>
                </a:tc>
                <a:extLst>
                  <a:ext uri="{0D108BD9-81ED-4DB2-BD59-A6C34878D82A}">
                    <a16:rowId xmlns:a16="http://schemas.microsoft.com/office/drawing/2014/main" val="10000"/>
                  </a:ext>
                </a:extLst>
              </a:tr>
              <a:tr h="176754">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16" action="ppaction://hlinksldjump"/>
                        </a:rPr>
                        <a:t>ITT: Updated results</a:t>
                      </a:r>
                      <a:endParaRPr lang="en-US" sz="1100" b="1" kern="1200" dirty="0">
                        <a:solidFill>
                          <a:schemeClr val="tx1"/>
                        </a:solidFill>
                        <a:latin typeface="+mn-lt"/>
                        <a:ea typeface="+mn-ea"/>
                        <a:cs typeface="+mn-cs"/>
                      </a:endParaRPr>
                    </a:p>
                  </a:txBody>
                  <a:tcPr marT="18288" marB="18288"/>
                </a:tc>
                <a:tc>
                  <a:txBody>
                    <a:bodyPr/>
                    <a:lstStyle/>
                    <a:p>
                      <a:pPr marL="285750" marR="0" lvl="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17" action="ppaction://hlinksldjump"/>
                        </a:rPr>
                        <a:t>History</a:t>
                      </a:r>
                      <a:r>
                        <a:rPr lang="en-US" sz="1100" b="1" kern="1200" baseline="0" dirty="0">
                          <a:solidFill>
                            <a:schemeClr val="tx1"/>
                          </a:solidFill>
                          <a:latin typeface="+mn-lt"/>
                          <a:ea typeface="+mn-ea"/>
                          <a:cs typeface="+mn-cs"/>
                          <a:hlinkClick r:id="rId17" action="ppaction://hlinksldjump"/>
                        </a:rPr>
                        <a:t> of neuropathy</a:t>
                      </a:r>
                      <a:r>
                        <a:rPr lang="en-US" sz="1100" b="1" kern="1200" baseline="0" dirty="0">
                          <a:solidFill>
                            <a:schemeClr val="tx1"/>
                          </a:solidFill>
                          <a:latin typeface="+mn-lt"/>
                          <a:ea typeface="+mn-ea"/>
                          <a:cs typeface="+mn-cs"/>
                        </a:rPr>
                        <a:t> (ITT)</a:t>
                      </a:r>
                      <a:endParaRPr lang="en-US" sz="1100" b="1" kern="1200" dirty="0">
                        <a:solidFill>
                          <a:schemeClr val="tx1"/>
                        </a:solidFill>
                        <a:latin typeface="+mn-lt"/>
                        <a:ea typeface="+mn-ea"/>
                        <a:cs typeface="+mn-cs"/>
                      </a:endParaRPr>
                    </a:p>
                  </a:txBody>
                  <a:tcPr marT="18288" marB="18288"/>
                </a:tc>
                <a:extLst>
                  <a:ext uri="{0D108BD9-81ED-4DB2-BD59-A6C34878D82A}">
                    <a16:rowId xmlns:a16="http://schemas.microsoft.com/office/drawing/2014/main" val="10001"/>
                  </a:ext>
                </a:extLst>
              </a:tr>
              <a:tr h="167931">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18" action="ppaction://hlinksldjump"/>
                        </a:rPr>
                        <a:t>Cytogenetic status</a:t>
                      </a:r>
                      <a:endParaRPr lang="en-US" sz="1100" b="1" kern="1200" dirty="0">
                        <a:solidFill>
                          <a:schemeClr val="tx1"/>
                        </a:solidFill>
                        <a:latin typeface="+mn-lt"/>
                        <a:ea typeface="+mn-ea"/>
                        <a:cs typeface="+mn-cs"/>
                      </a:endParaRPr>
                    </a:p>
                  </a:txBody>
                  <a:tcPr marT="18288" marB="18288"/>
                </a:tc>
                <a:tc>
                  <a:txBody>
                    <a:bodyPr/>
                    <a:lstStyle/>
                    <a:p>
                      <a:pPr marL="285750" marR="0" lvl="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19" action="ppaction://hlinksldjump"/>
                        </a:rPr>
                        <a:t>Prior ASCT </a:t>
                      </a:r>
                      <a:r>
                        <a:rPr lang="en-US" sz="1100" b="1" kern="1200" dirty="0">
                          <a:solidFill>
                            <a:schemeClr val="tx1"/>
                          </a:solidFill>
                          <a:latin typeface="+mn-lt"/>
                          <a:ea typeface="+mn-ea"/>
                          <a:cs typeface="+mn-cs"/>
                        </a:rPr>
                        <a:t>(ITT)</a:t>
                      </a:r>
                    </a:p>
                  </a:txBody>
                  <a:tcPr marT="18288" marB="18288"/>
                </a:tc>
                <a:extLst>
                  <a:ext uri="{0D108BD9-81ED-4DB2-BD59-A6C34878D82A}">
                    <a16:rowId xmlns:a16="http://schemas.microsoft.com/office/drawing/2014/main" val="10002"/>
                  </a:ext>
                </a:extLst>
              </a:tr>
              <a:tr h="167931">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20" action="ppaction://hlinksldjump"/>
                        </a:rPr>
                        <a:t>Age</a:t>
                      </a:r>
                      <a:endParaRPr lang="en-US" sz="1100" b="1" kern="1200" dirty="0">
                        <a:solidFill>
                          <a:schemeClr val="tx1"/>
                        </a:solidFill>
                        <a:latin typeface="+mn-lt"/>
                        <a:ea typeface="+mn-ea"/>
                        <a:cs typeface="+mn-cs"/>
                      </a:endParaRPr>
                    </a:p>
                  </a:txBody>
                  <a:tcPr marT="18288" marB="18288"/>
                </a:tc>
                <a:tc>
                  <a:txBody>
                    <a:bodyPr/>
                    <a:lstStyle/>
                    <a:p>
                      <a:pPr marL="285750" marR="0" lvl="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21" action="ppaction://hlinksldjump"/>
                        </a:rPr>
                        <a:t>Early</a:t>
                      </a:r>
                      <a:r>
                        <a:rPr lang="en-US" sz="1100" b="1" kern="1200" baseline="0" dirty="0">
                          <a:solidFill>
                            <a:schemeClr val="tx1"/>
                          </a:solidFill>
                          <a:latin typeface="+mn-lt"/>
                          <a:ea typeface="+mn-ea"/>
                          <a:cs typeface="+mn-cs"/>
                          <a:hlinkClick r:id="rId21" action="ppaction://hlinksldjump"/>
                        </a:rPr>
                        <a:t> and late relapse patients</a:t>
                      </a:r>
                      <a:endParaRPr lang="en-US" sz="1100" b="1" kern="1200" dirty="0">
                        <a:solidFill>
                          <a:schemeClr val="tx1"/>
                        </a:solidFill>
                        <a:latin typeface="+mn-lt"/>
                        <a:ea typeface="+mn-ea"/>
                        <a:cs typeface="+mn-cs"/>
                      </a:endParaRPr>
                    </a:p>
                  </a:txBody>
                  <a:tcPr marT="18288" marB="18288"/>
                </a:tc>
                <a:extLst>
                  <a:ext uri="{0D108BD9-81ED-4DB2-BD59-A6C34878D82A}">
                    <a16:rowId xmlns:a16="http://schemas.microsoft.com/office/drawing/2014/main" val="10003"/>
                  </a:ext>
                </a:extLst>
              </a:tr>
              <a:tr h="167931">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22" action="ppaction://hlinksldjump"/>
                        </a:rPr>
                        <a:t>Prior lines of therapy</a:t>
                      </a:r>
                      <a:endParaRPr lang="en-US" sz="1100" b="1" kern="1200" dirty="0">
                        <a:solidFill>
                          <a:schemeClr val="tx1"/>
                        </a:solidFill>
                        <a:latin typeface="+mn-lt"/>
                        <a:ea typeface="+mn-ea"/>
                        <a:cs typeface="+mn-cs"/>
                      </a:endParaRPr>
                    </a:p>
                  </a:txBody>
                  <a:tcPr marT="18288" marB="18288"/>
                </a:tc>
                <a:tc>
                  <a:txBody>
                    <a:bodyPr/>
                    <a:lstStyle/>
                    <a:p>
                      <a:pPr marL="285750" marR="0" lvl="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23" action="ppaction://hlinksldjump"/>
                        </a:rPr>
                        <a:t>Renal</a:t>
                      </a:r>
                      <a:r>
                        <a:rPr lang="en-US" sz="1100" b="1" kern="1200" baseline="0" dirty="0">
                          <a:solidFill>
                            <a:schemeClr val="tx1"/>
                          </a:solidFill>
                          <a:latin typeface="+mn-lt"/>
                          <a:ea typeface="+mn-ea"/>
                          <a:cs typeface="+mn-cs"/>
                          <a:hlinkClick r:id="rId23" action="ppaction://hlinksldjump"/>
                        </a:rPr>
                        <a:t> Deficiency</a:t>
                      </a:r>
                      <a:endParaRPr lang="en-US" sz="1100" b="1" kern="1200" dirty="0">
                        <a:solidFill>
                          <a:schemeClr val="tx1"/>
                        </a:solidFill>
                        <a:latin typeface="+mn-lt"/>
                        <a:ea typeface="+mn-ea"/>
                        <a:cs typeface="+mn-cs"/>
                      </a:endParaRPr>
                    </a:p>
                  </a:txBody>
                  <a:tcPr marT="18288" marB="18288"/>
                </a:tc>
                <a:extLst>
                  <a:ext uri="{0D108BD9-81ED-4DB2-BD59-A6C34878D82A}">
                    <a16:rowId xmlns:a16="http://schemas.microsoft.com/office/drawing/2014/main" val="10004"/>
                  </a:ext>
                </a:extLst>
              </a:tr>
              <a:tr h="202071">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24" action="ppaction://hlinksldjump"/>
                        </a:rPr>
                        <a:t>Prior bortezomib</a:t>
                      </a:r>
                      <a:r>
                        <a:rPr lang="en-US" sz="1100" b="1" kern="1200" baseline="0" dirty="0">
                          <a:solidFill>
                            <a:schemeClr val="tx1"/>
                          </a:solidFill>
                          <a:latin typeface="+mn-lt"/>
                          <a:ea typeface="+mn-ea"/>
                          <a:cs typeface="+mn-cs"/>
                          <a:hlinkClick r:id="rId24" action="ppaction://hlinksldjump"/>
                        </a:rPr>
                        <a:t> exposure</a:t>
                      </a:r>
                      <a:endParaRPr lang="en-US" sz="1100" b="1" kern="1200" dirty="0">
                        <a:solidFill>
                          <a:schemeClr val="tx1"/>
                        </a:solidFill>
                        <a:latin typeface="+mn-lt"/>
                        <a:ea typeface="+mn-ea"/>
                        <a:cs typeface="+mn-cs"/>
                      </a:endParaRPr>
                    </a:p>
                  </a:txBody>
                  <a:tcPr marT="18288" marB="18288"/>
                </a:tc>
                <a:tc>
                  <a:txBody>
                    <a:bodyPr/>
                    <a:lstStyle/>
                    <a:p>
                      <a:pPr marL="285750" marR="0" lvl="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hlinkClick r:id="rId25" action="ppaction://hlinksldjump"/>
                        </a:rPr>
                        <a:t>Summary</a:t>
                      </a:r>
                      <a:endParaRPr kumimoji="0" lang="en-US" sz="1100" b="1" i="0" u="none" strike="noStrike" kern="1200" cap="none" spc="0" normalizeH="0" baseline="0" noProof="0" dirty="0">
                        <a:ln>
                          <a:noFill/>
                        </a:ln>
                        <a:solidFill>
                          <a:srgbClr val="000000"/>
                        </a:solidFill>
                        <a:effectLst/>
                        <a:uLnTx/>
                        <a:uFillTx/>
                        <a:latin typeface="+mn-lt"/>
                        <a:ea typeface="+mn-ea"/>
                        <a:cs typeface="+mn-cs"/>
                      </a:endParaRPr>
                    </a:p>
                  </a:txBody>
                  <a:tcPr marT="18288" marB="18288"/>
                </a:tc>
                <a:extLst>
                  <a:ext uri="{0D108BD9-81ED-4DB2-BD59-A6C34878D82A}">
                    <a16:rowId xmlns:a16="http://schemas.microsoft.com/office/drawing/2014/main" val="10005"/>
                  </a:ext>
                </a:extLst>
              </a:tr>
              <a:tr h="167931">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26" action="ppaction://hlinksldjump"/>
                        </a:rPr>
                        <a:t>Prior lenalidomide exposure</a:t>
                      </a:r>
                      <a:endParaRPr lang="en-US" sz="1100" b="1" kern="1200" dirty="0">
                        <a:solidFill>
                          <a:schemeClr val="tx1"/>
                        </a:solidFill>
                        <a:latin typeface="+mn-lt"/>
                        <a:ea typeface="+mn-ea"/>
                        <a:cs typeface="+mn-cs"/>
                      </a:endParaRPr>
                    </a:p>
                  </a:txBody>
                  <a:tcPr marT="18288" marB="18288"/>
                </a:tc>
                <a:tc>
                  <a:txBody>
                    <a:bodyPr/>
                    <a:lstStyle/>
                    <a:p>
                      <a:endParaRPr lang="en-GB" sz="1100" dirty="0"/>
                    </a:p>
                  </a:txBody>
                  <a:tcPr marT="18288" marB="18288"/>
                </a:tc>
                <a:extLst>
                  <a:ext uri="{0D108BD9-81ED-4DB2-BD59-A6C34878D82A}">
                    <a16:rowId xmlns:a16="http://schemas.microsoft.com/office/drawing/2014/main" val="10006"/>
                  </a:ext>
                </a:extLst>
              </a:tr>
            </a:tbl>
          </a:graphicData>
        </a:graphic>
      </p:graphicFrame>
      <p:graphicFrame>
        <p:nvGraphicFramePr>
          <p:cNvPr id="37" name="Table 36"/>
          <p:cNvGraphicFramePr>
            <a:graphicFrameLocks noGrp="1"/>
          </p:cNvGraphicFramePr>
          <p:nvPr>
            <p:extLst>
              <p:ext uri="{D42A27DB-BD31-4B8C-83A1-F6EECF244321}">
                <p14:modId xmlns:p14="http://schemas.microsoft.com/office/powerpoint/2010/main" val="1972175353"/>
              </p:ext>
            </p:extLst>
          </p:nvPr>
        </p:nvGraphicFramePr>
        <p:xfrm>
          <a:off x="2512384" y="4344671"/>
          <a:ext cx="6096000" cy="77724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16000">
                <a:tc>
                  <a:txBody>
                    <a:bodyPr/>
                    <a:lstStyle/>
                    <a:p>
                      <a:pPr marL="285750" indent="-285750">
                        <a:buClr>
                          <a:srgbClr val="005A9F"/>
                        </a:buClr>
                        <a:buFont typeface="Wingdings" panose="05000000000000000000" pitchFamily="2" charset="2"/>
                        <a:buChar char="q"/>
                      </a:pPr>
                      <a:r>
                        <a:rPr lang="en-US" sz="1100" b="1" dirty="0">
                          <a:hlinkClick r:id="rId27" action="ppaction://hlinksldjump"/>
                        </a:rPr>
                        <a:t>Intent-to-treat population</a:t>
                      </a:r>
                      <a:endParaRPr lang="en-US" sz="1100" b="1" dirty="0"/>
                    </a:p>
                  </a:txBody>
                  <a:tcPr anchor="ctr"/>
                </a:tc>
                <a:tc>
                  <a:txBody>
                    <a:bodyPr/>
                    <a:lstStyle/>
                    <a:p>
                      <a:pPr marL="285750" indent="-285750" algn="l" defTabSz="914400" rtl="0" eaLnBrk="1" latinLnBrk="0" hangingPunct="1">
                        <a:buClr>
                          <a:srgbClr val="005A9F"/>
                        </a:buClr>
                        <a:buFont typeface="Wingdings" panose="05000000000000000000" pitchFamily="2" charset="2"/>
                        <a:buChar char="q"/>
                      </a:pPr>
                      <a:r>
                        <a:rPr lang="en-US" sz="1100" b="1" kern="1200" dirty="0">
                          <a:solidFill>
                            <a:schemeClr val="tx1"/>
                          </a:solidFill>
                          <a:latin typeface="+mn-lt"/>
                          <a:ea typeface="+mn-ea"/>
                          <a:cs typeface="+mn-cs"/>
                          <a:hlinkClick r:id="rId28" action="ppaction://hlinksldjump"/>
                        </a:rPr>
                        <a:t>Subsequent anti-myeloma therapy</a:t>
                      </a:r>
                      <a:endParaRPr lang="en-US" sz="1100" b="1" kern="1200" dirty="0">
                        <a:solidFill>
                          <a:schemeClr val="tx1"/>
                        </a:solidFill>
                        <a:latin typeface="+mn-lt"/>
                        <a:ea typeface="+mn-ea"/>
                        <a:cs typeface="+mn-cs"/>
                      </a:endParaRPr>
                    </a:p>
                  </a:txBody>
                  <a:tcPr/>
                </a:tc>
                <a:extLst>
                  <a:ext uri="{0D108BD9-81ED-4DB2-BD59-A6C34878D82A}">
                    <a16:rowId xmlns:a16="http://schemas.microsoft.com/office/drawing/2014/main" val="10000"/>
                  </a:ext>
                </a:extLst>
              </a:tr>
              <a:tr h="150421">
                <a:tc>
                  <a:txBody>
                    <a:bodyPr/>
                    <a:lstStyle/>
                    <a:p>
                      <a:pPr marL="285750" indent="-285750">
                        <a:buClr>
                          <a:srgbClr val="005A9F"/>
                        </a:buClr>
                        <a:buFont typeface="Wingdings" panose="05000000000000000000" pitchFamily="2" charset="2"/>
                        <a:buChar char="q"/>
                      </a:pPr>
                      <a:r>
                        <a:rPr lang="en-US" sz="1100" b="1" dirty="0">
                          <a:hlinkClick r:id="rId29" action="ppaction://hlinksldjump"/>
                        </a:rPr>
                        <a:t>Subgroup analyses</a:t>
                      </a:r>
                      <a:endParaRPr lang="en-US" sz="1100" b="1" dirty="0"/>
                    </a:p>
                  </a:txBody>
                  <a:tcPr anchor="ctr"/>
                </a:tc>
                <a:tc>
                  <a:txBody>
                    <a:bodyPr/>
                    <a:lstStyle/>
                    <a:p>
                      <a:pPr marL="285750" marR="0" lvl="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30" action="ppaction://hlinksldjump"/>
                        </a:rPr>
                        <a:t>Summary</a:t>
                      </a:r>
                      <a:endParaRPr lang="en-US" sz="1100" b="1"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r h="150421">
                <a:tc>
                  <a:txBody>
                    <a:bodyPr/>
                    <a:lstStyle/>
                    <a:p>
                      <a:pPr marL="285750" indent="-285750">
                        <a:buClr>
                          <a:srgbClr val="005A9F"/>
                        </a:buClr>
                        <a:buFont typeface="Wingdings" panose="05000000000000000000" pitchFamily="2" charset="2"/>
                        <a:buChar char="q"/>
                      </a:pPr>
                      <a:r>
                        <a:rPr lang="en-US" sz="1100" b="1" dirty="0">
                          <a:hlinkClick r:id="rId31" action="ppaction://hlinksldjump"/>
                        </a:rPr>
                        <a:t>Time to next treatment</a:t>
                      </a:r>
                      <a:endParaRPr lang="en-US" sz="1100" b="1" dirty="0"/>
                    </a:p>
                  </a:txBody>
                  <a:tcPr anchor="ctr"/>
                </a:tc>
                <a:tc>
                  <a:txBody>
                    <a:bodyPr/>
                    <a:lstStyle/>
                    <a:p>
                      <a:pPr marL="285750" marR="0" lvl="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endParaRPr lang="en-US" sz="1100" b="1" kern="1200" dirty="0">
                        <a:solidFill>
                          <a:schemeClr val="tx1"/>
                        </a:solidFill>
                        <a:latin typeface="+mn-lt"/>
                        <a:ea typeface="+mn-ea"/>
                        <a:cs typeface="+mn-cs"/>
                      </a:endParaRPr>
                    </a:p>
                  </a:txBody>
                  <a:tcPr/>
                </a:tc>
                <a:extLst>
                  <a:ext uri="{0D108BD9-81ED-4DB2-BD59-A6C34878D82A}">
                    <a16:rowId xmlns:a16="http://schemas.microsoft.com/office/drawing/2014/main" val="10002"/>
                  </a:ext>
                </a:extLst>
              </a:tr>
            </a:tbl>
          </a:graphicData>
        </a:graphic>
      </p:graphicFrame>
      <p:sp>
        <p:nvSpPr>
          <p:cNvPr id="40" name="Rectangle 39"/>
          <p:cNvSpPr/>
          <p:nvPr/>
        </p:nvSpPr>
        <p:spPr bwMode="auto">
          <a:xfrm>
            <a:off x="508377" y="5255777"/>
            <a:ext cx="8112642" cy="1201462"/>
          </a:xfrm>
          <a:prstGeom prst="rect">
            <a:avLst/>
          </a:prstGeom>
          <a:solidFill>
            <a:srgbClr val="FFFFFF">
              <a:lumMod val="85000"/>
            </a:srgbClr>
          </a:solidFill>
          <a:ln w="19050" cap="flat" cmpd="sng" algn="ctr">
            <a:solidFill>
              <a:srgbClr val="FFFFFF">
                <a:lumMod val="5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41" name="Rectangle 40">
            <a:hlinkClick r:id="rId32" action="ppaction://hlinksldjump"/>
          </p:cNvPr>
          <p:cNvSpPr/>
          <p:nvPr/>
        </p:nvSpPr>
        <p:spPr bwMode="auto">
          <a:xfrm>
            <a:off x="508377" y="5255777"/>
            <a:ext cx="1803990" cy="1201462"/>
          </a:xfrm>
          <a:prstGeom prst="rect">
            <a:avLst/>
          </a:prstGeom>
          <a:solidFill>
            <a:schemeClr val="accent3">
              <a:lumMod val="95000"/>
            </a:schemeClr>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600" b="1" i="0" u="none" strike="noStrike" kern="0" cap="none" spc="0" normalizeH="0" baseline="0" noProof="0" dirty="0">
                <a:ln>
                  <a:noFill/>
                </a:ln>
                <a:solidFill>
                  <a:schemeClr val="accent3">
                    <a:lumMod val="85000"/>
                  </a:schemeClr>
                </a:solidFill>
                <a:effectLst/>
                <a:uLnTx/>
                <a:uFillTx/>
              </a:rPr>
              <a:t>Overall Response</a:t>
            </a:r>
          </a:p>
        </p:txBody>
      </p:sp>
      <p:graphicFrame>
        <p:nvGraphicFramePr>
          <p:cNvPr id="42" name="Table 41"/>
          <p:cNvGraphicFramePr>
            <a:graphicFrameLocks noGrp="1"/>
          </p:cNvGraphicFramePr>
          <p:nvPr>
            <p:extLst>
              <p:ext uri="{D42A27DB-BD31-4B8C-83A1-F6EECF244321}">
                <p14:modId xmlns:p14="http://schemas.microsoft.com/office/powerpoint/2010/main" val="2907386505"/>
              </p:ext>
            </p:extLst>
          </p:nvPr>
        </p:nvGraphicFramePr>
        <p:xfrm>
          <a:off x="2512384" y="5246053"/>
          <a:ext cx="6096000" cy="1192524"/>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98754">
                <a:tc>
                  <a:txBody>
                    <a:bodyPr/>
                    <a:lstStyle/>
                    <a:p>
                      <a:pPr marL="285750" indent="-285750">
                        <a:buClr>
                          <a:srgbClr val="005A9F"/>
                        </a:buClr>
                        <a:buFont typeface="Wingdings" panose="05000000000000000000" pitchFamily="2" charset="2"/>
                        <a:buChar char="q"/>
                      </a:pPr>
                      <a:r>
                        <a:rPr lang="en-US" sz="1100" b="1" dirty="0">
                          <a:solidFill>
                            <a:schemeClr val="accent3">
                              <a:lumMod val="85000"/>
                            </a:schemeClr>
                          </a:solidFill>
                          <a:hlinkClick r:id="rId33" action="ppaction://hlinksldjump">
                            <a:extLst>
                              <a:ext uri="{A12FA001-AC4F-418D-AE19-62706E023703}">
                                <ahyp:hlinkClr xmlns:ahyp="http://schemas.microsoft.com/office/drawing/2018/hyperlinkcolor" val="tx"/>
                              </a:ext>
                            </a:extLst>
                          </a:hlinkClick>
                        </a:rPr>
                        <a:t>Intent-to-treat population</a:t>
                      </a:r>
                      <a:endParaRPr lang="en-US" sz="1100" b="1" dirty="0">
                        <a:solidFill>
                          <a:schemeClr val="accent3">
                            <a:lumMod val="85000"/>
                          </a:schemeClr>
                        </a:solidFill>
                      </a:endParaRPr>
                    </a:p>
                  </a:txBody>
                  <a:tcPr marT="9144" marB="9144" anchor="ctr">
                    <a:solidFill>
                      <a:schemeClr val="accent3">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accent3">
                              <a:lumMod val="85000"/>
                            </a:schemeClr>
                          </a:solidFill>
                          <a:latin typeface="+mn-lt"/>
                          <a:ea typeface="+mn-ea"/>
                          <a:cs typeface="+mn-cs"/>
                          <a:hlinkClick r:id="rId34" action="ppaction://hlinksldjump">
                            <a:extLst>
                              <a:ext uri="{A12FA001-AC4F-418D-AE19-62706E023703}">
                                <ahyp:hlinkClr xmlns:ahyp="http://schemas.microsoft.com/office/drawing/2018/hyperlinkcolor" val="tx"/>
                              </a:ext>
                            </a:extLst>
                          </a:hlinkClick>
                        </a:rPr>
                        <a:t>PFS</a:t>
                      </a:r>
                      <a:r>
                        <a:rPr lang="en-US" sz="1100" b="1" kern="1200" baseline="0" dirty="0">
                          <a:solidFill>
                            <a:schemeClr val="accent3">
                              <a:lumMod val="85000"/>
                            </a:schemeClr>
                          </a:solidFill>
                          <a:latin typeface="+mn-lt"/>
                          <a:ea typeface="+mn-ea"/>
                          <a:cs typeface="+mn-cs"/>
                          <a:hlinkClick r:id="rId34" action="ppaction://hlinksldjump">
                            <a:extLst>
                              <a:ext uri="{A12FA001-AC4F-418D-AE19-62706E023703}">
                                <ahyp:hlinkClr xmlns:ahyp="http://schemas.microsoft.com/office/drawing/2018/hyperlinkcolor" val="tx"/>
                              </a:ext>
                            </a:extLst>
                          </a:hlinkClick>
                        </a:rPr>
                        <a:t> by route of BTZ administration</a:t>
                      </a:r>
                      <a:endParaRPr lang="en-US" sz="1100" b="1" kern="1200" dirty="0">
                        <a:solidFill>
                          <a:schemeClr val="accent3">
                            <a:lumMod val="85000"/>
                          </a:schemeClr>
                        </a:solidFill>
                        <a:latin typeface="+mn-lt"/>
                        <a:ea typeface="+mn-ea"/>
                        <a:cs typeface="+mn-cs"/>
                      </a:endParaRPr>
                    </a:p>
                  </a:txBody>
                  <a:tcPr marT="9144" marB="9144">
                    <a:solidFill>
                      <a:schemeClr val="accent3">
                        <a:lumMod val="95000"/>
                      </a:schemeClr>
                    </a:solidFill>
                  </a:tcPr>
                </a:tc>
                <a:extLst>
                  <a:ext uri="{0D108BD9-81ED-4DB2-BD59-A6C34878D82A}">
                    <a16:rowId xmlns:a16="http://schemas.microsoft.com/office/drawing/2014/main" val="10000"/>
                  </a:ext>
                </a:extLst>
              </a:tr>
              <a:tr h="198754">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accent3">
                              <a:lumMod val="85000"/>
                            </a:schemeClr>
                          </a:solidFill>
                          <a:latin typeface="+mn-lt"/>
                          <a:ea typeface="+mn-ea"/>
                          <a:cs typeface="+mn-cs"/>
                          <a:hlinkClick r:id="rId35" action="ppaction://hlinksldjump">
                            <a:extLst>
                              <a:ext uri="{A12FA001-AC4F-418D-AE19-62706E023703}">
                                <ahyp:hlinkClr xmlns:ahyp="http://schemas.microsoft.com/office/drawing/2018/hyperlinkcolor" val="tx"/>
                              </a:ext>
                            </a:extLst>
                          </a:hlinkClick>
                        </a:rPr>
                        <a:t>Cytogenetic status</a:t>
                      </a:r>
                      <a:endParaRPr lang="en-US" sz="1100" b="1" kern="1200" dirty="0">
                        <a:solidFill>
                          <a:schemeClr val="accent3">
                            <a:lumMod val="85000"/>
                          </a:schemeClr>
                        </a:solidFill>
                        <a:latin typeface="+mn-lt"/>
                        <a:ea typeface="+mn-ea"/>
                        <a:cs typeface="+mn-cs"/>
                      </a:endParaRPr>
                    </a:p>
                  </a:txBody>
                  <a:tcPr marT="9144" marB="9144">
                    <a:solidFill>
                      <a:schemeClr val="accent3">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accent3">
                              <a:lumMod val="85000"/>
                            </a:schemeClr>
                          </a:solidFill>
                          <a:latin typeface="+mn-lt"/>
                          <a:ea typeface="+mn-ea"/>
                          <a:cs typeface="+mn-cs"/>
                          <a:hlinkClick r:id="rId36" action="ppaction://hlinksldjump">
                            <a:extLst>
                              <a:ext uri="{A12FA001-AC4F-418D-AE19-62706E023703}">
                                <ahyp:hlinkClr xmlns:ahyp="http://schemas.microsoft.com/office/drawing/2018/hyperlinkcolor" val="tx"/>
                              </a:ext>
                            </a:extLst>
                          </a:hlinkClick>
                        </a:rPr>
                        <a:t>Prior ASCT</a:t>
                      </a:r>
                      <a:endParaRPr lang="en-US" sz="1100" b="1" kern="1200" dirty="0">
                        <a:solidFill>
                          <a:schemeClr val="accent3">
                            <a:lumMod val="85000"/>
                          </a:schemeClr>
                        </a:solidFill>
                        <a:latin typeface="+mn-lt"/>
                        <a:ea typeface="+mn-ea"/>
                        <a:cs typeface="+mn-cs"/>
                      </a:endParaRPr>
                    </a:p>
                  </a:txBody>
                  <a:tcPr marT="9144" marB="9144">
                    <a:solidFill>
                      <a:schemeClr val="accent3">
                        <a:lumMod val="95000"/>
                      </a:schemeClr>
                    </a:solidFill>
                  </a:tcPr>
                </a:tc>
                <a:extLst>
                  <a:ext uri="{0D108BD9-81ED-4DB2-BD59-A6C34878D82A}">
                    <a16:rowId xmlns:a16="http://schemas.microsoft.com/office/drawing/2014/main" val="10001"/>
                  </a:ext>
                </a:extLst>
              </a:tr>
              <a:tr h="198754">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accent3">
                              <a:lumMod val="85000"/>
                            </a:schemeClr>
                          </a:solidFill>
                          <a:latin typeface="+mn-lt"/>
                          <a:ea typeface="+mn-ea"/>
                          <a:cs typeface="+mn-cs"/>
                          <a:hlinkClick r:id="rId37" action="ppaction://hlinksldjump">
                            <a:extLst>
                              <a:ext uri="{A12FA001-AC4F-418D-AE19-62706E023703}">
                                <ahyp:hlinkClr xmlns:ahyp="http://schemas.microsoft.com/office/drawing/2018/hyperlinkcolor" val="tx"/>
                              </a:ext>
                            </a:extLst>
                          </a:hlinkClick>
                        </a:rPr>
                        <a:t>Age</a:t>
                      </a:r>
                      <a:endParaRPr lang="en-US" sz="1100" b="1" kern="1200" dirty="0">
                        <a:solidFill>
                          <a:schemeClr val="accent3">
                            <a:lumMod val="85000"/>
                          </a:schemeClr>
                        </a:solidFill>
                        <a:latin typeface="+mn-lt"/>
                        <a:ea typeface="+mn-ea"/>
                        <a:cs typeface="+mn-cs"/>
                      </a:endParaRPr>
                    </a:p>
                  </a:txBody>
                  <a:tcPr marT="9144" marB="9144">
                    <a:solidFill>
                      <a:schemeClr val="accent3">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accent3">
                              <a:lumMod val="85000"/>
                            </a:schemeClr>
                          </a:solidFill>
                          <a:latin typeface="+mn-lt"/>
                          <a:ea typeface="+mn-ea"/>
                          <a:cs typeface="+mn-cs"/>
                          <a:hlinkClick r:id="rId38" action="ppaction://hlinksldjump">
                            <a:extLst>
                              <a:ext uri="{A12FA001-AC4F-418D-AE19-62706E023703}">
                                <ahyp:hlinkClr xmlns:ahyp="http://schemas.microsoft.com/office/drawing/2018/hyperlinkcolor" val="tx"/>
                              </a:ext>
                            </a:extLst>
                          </a:hlinkClick>
                        </a:rPr>
                        <a:t>Early</a:t>
                      </a:r>
                      <a:r>
                        <a:rPr lang="en-US" sz="1100" b="1" kern="1200" baseline="0" dirty="0">
                          <a:solidFill>
                            <a:schemeClr val="accent3">
                              <a:lumMod val="85000"/>
                            </a:schemeClr>
                          </a:solidFill>
                          <a:latin typeface="+mn-lt"/>
                          <a:ea typeface="+mn-ea"/>
                          <a:cs typeface="+mn-cs"/>
                          <a:hlinkClick r:id="rId38" action="ppaction://hlinksldjump">
                            <a:extLst>
                              <a:ext uri="{A12FA001-AC4F-418D-AE19-62706E023703}">
                                <ahyp:hlinkClr xmlns:ahyp="http://schemas.microsoft.com/office/drawing/2018/hyperlinkcolor" val="tx"/>
                              </a:ext>
                            </a:extLst>
                          </a:hlinkClick>
                        </a:rPr>
                        <a:t> and late relapse</a:t>
                      </a:r>
                      <a:endParaRPr lang="en-US" sz="1100" b="1" kern="1200" dirty="0">
                        <a:solidFill>
                          <a:schemeClr val="accent3">
                            <a:lumMod val="85000"/>
                          </a:schemeClr>
                        </a:solidFill>
                        <a:latin typeface="+mn-lt"/>
                        <a:ea typeface="+mn-ea"/>
                        <a:cs typeface="+mn-cs"/>
                      </a:endParaRPr>
                    </a:p>
                  </a:txBody>
                  <a:tcPr marT="9144" marB="9144">
                    <a:solidFill>
                      <a:schemeClr val="accent3">
                        <a:lumMod val="95000"/>
                      </a:schemeClr>
                    </a:solidFill>
                  </a:tcPr>
                </a:tc>
                <a:extLst>
                  <a:ext uri="{0D108BD9-81ED-4DB2-BD59-A6C34878D82A}">
                    <a16:rowId xmlns:a16="http://schemas.microsoft.com/office/drawing/2014/main" val="10002"/>
                  </a:ext>
                </a:extLst>
              </a:tr>
              <a:tr h="198754">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accent3">
                              <a:lumMod val="85000"/>
                            </a:schemeClr>
                          </a:solidFill>
                          <a:latin typeface="+mn-lt"/>
                          <a:ea typeface="+mn-ea"/>
                          <a:cs typeface="+mn-cs"/>
                          <a:hlinkClick r:id="rId39" action="ppaction://hlinksldjump">
                            <a:extLst>
                              <a:ext uri="{A12FA001-AC4F-418D-AE19-62706E023703}">
                                <ahyp:hlinkClr xmlns:ahyp="http://schemas.microsoft.com/office/drawing/2018/hyperlinkcolor" val="tx"/>
                              </a:ext>
                            </a:extLst>
                          </a:hlinkClick>
                        </a:rPr>
                        <a:t>Prior lines of therapy</a:t>
                      </a:r>
                      <a:endParaRPr lang="en-US" sz="1100" b="1" kern="1200" dirty="0">
                        <a:solidFill>
                          <a:schemeClr val="accent3">
                            <a:lumMod val="85000"/>
                          </a:schemeClr>
                        </a:solidFill>
                        <a:latin typeface="+mn-lt"/>
                        <a:ea typeface="+mn-ea"/>
                        <a:cs typeface="+mn-cs"/>
                      </a:endParaRPr>
                    </a:p>
                  </a:txBody>
                  <a:tcPr marT="9144" marB="9144">
                    <a:solidFill>
                      <a:schemeClr val="accent3">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accent3">
                              <a:lumMod val="85000"/>
                            </a:schemeClr>
                          </a:solidFill>
                          <a:latin typeface="+mn-lt"/>
                          <a:ea typeface="+mn-ea"/>
                          <a:cs typeface="+mn-cs"/>
                          <a:hlinkClick r:id="rId40" action="ppaction://hlinksldjump">
                            <a:extLst>
                              <a:ext uri="{A12FA001-AC4F-418D-AE19-62706E023703}">
                                <ahyp:hlinkClr xmlns:ahyp="http://schemas.microsoft.com/office/drawing/2018/hyperlinkcolor" val="tx"/>
                              </a:ext>
                            </a:extLst>
                          </a:hlinkClick>
                        </a:rPr>
                        <a:t>Renal</a:t>
                      </a:r>
                      <a:r>
                        <a:rPr lang="en-US" sz="1100" b="1" kern="1200" baseline="0" dirty="0">
                          <a:solidFill>
                            <a:schemeClr val="accent3">
                              <a:lumMod val="85000"/>
                            </a:schemeClr>
                          </a:solidFill>
                          <a:latin typeface="+mn-lt"/>
                          <a:ea typeface="+mn-ea"/>
                          <a:cs typeface="+mn-cs"/>
                          <a:hlinkClick r:id="rId40" action="ppaction://hlinksldjump">
                            <a:extLst>
                              <a:ext uri="{A12FA001-AC4F-418D-AE19-62706E023703}">
                                <ahyp:hlinkClr xmlns:ahyp="http://schemas.microsoft.com/office/drawing/2018/hyperlinkcolor" val="tx"/>
                              </a:ext>
                            </a:extLst>
                          </a:hlinkClick>
                        </a:rPr>
                        <a:t> deficiency</a:t>
                      </a:r>
                      <a:endParaRPr lang="en-US" sz="1100" b="1" kern="1200" dirty="0">
                        <a:solidFill>
                          <a:schemeClr val="accent3">
                            <a:lumMod val="85000"/>
                          </a:schemeClr>
                        </a:solidFill>
                        <a:latin typeface="+mn-lt"/>
                        <a:ea typeface="+mn-ea"/>
                        <a:cs typeface="+mn-cs"/>
                      </a:endParaRPr>
                    </a:p>
                  </a:txBody>
                  <a:tcPr marT="9144" marB="9144">
                    <a:solidFill>
                      <a:schemeClr val="accent3">
                        <a:lumMod val="95000"/>
                      </a:schemeClr>
                    </a:solidFill>
                  </a:tcPr>
                </a:tc>
                <a:extLst>
                  <a:ext uri="{0D108BD9-81ED-4DB2-BD59-A6C34878D82A}">
                    <a16:rowId xmlns:a16="http://schemas.microsoft.com/office/drawing/2014/main" val="10003"/>
                  </a:ext>
                </a:extLst>
              </a:tr>
              <a:tr h="198754">
                <a:tc>
                  <a:txBody>
                    <a:bodyPr/>
                    <a:lstStyle/>
                    <a:p>
                      <a:pPr marL="285750" marR="0" lvl="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accent3">
                              <a:lumMod val="85000"/>
                            </a:schemeClr>
                          </a:solidFill>
                          <a:latin typeface="+mn-lt"/>
                          <a:ea typeface="+mn-ea"/>
                          <a:cs typeface="+mn-cs"/>
                          <a:hlinkClick r:id="rId41" action="ppaction://hlinksldjump">
                            <a:extLst>
                              <a:ext uri="{A12FA001-AC4F-418D-AE19-62706E023703}">
                                <ahyp:hlinkClr xmlns:ahyp="http://schemas.microsoft.com/office/drawing/2018/hyperlinkcolor" val="tx"/>
                              </a:ext>
                            </a:extLst>
                          </a:hlinkClick>
                        </a:rPr>
                        <a:t>Prior bortezomib exposure</a:t>
                      </a:r>
                      <a:endParaRPr lang="en-US" sz="1100" b="1" kern="1200" dirty="0">
                        <a:solidFill>
                          <a:schemeClr val="accent3">
                            <a:lumMod val="85000"/>
                          </a:schemeClr>
                        </a:solidFill>
                        <a:latin typeface="+mn-lt"/>
                        <a:ea typeface="+mn-ea"/>
                        <a:cs typeface="+mn-cs"/>
                      </a:endParaRPr>
                    </a:p>
                  </a:txBody>
                  <a:tcPr marT="9144" marB="9144">
                    <a:solidFill>
                      <a:schemeClr val="accent3">
                        <a:lumMod val="9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kumimoji="0" lang="en-US" sz="1100" b="1" i="0" u="none" strike="noStrike" kern="1200" cap="none" spc="0" normalizeH="0" baseline="0" noProof="0" dirty="0">
                          <a:ln>
                            <a:noFill/>
                          </a:ln>
                          <a:solidFill>
                            <a:schemeClr val="accent3">
                              <a:lumMod val="85000"/>
                            </a:schemeClr>
                          </a:solidFill>
                          <a:effectLst/>
                          <a:uLnTx/>
                          <a:uFillTx/>
                          <a:latin typeface="+mn-lt"/>
                          <a:ea typeface="+mn-ea"/>
                          <a:cs typeface="+mn-cs"/>
                          <a:hlinkClick r:id="rId42" action="ppaction://hlinksldjump">
                            <a:extLst>
                              <a:ext uri="{A12FA001-AC4F-418D-AE19-62706E023703}">
                                <ahyp:hlinkClr xmlns:ahyp="http://schemas.microsoft.com/office/drawing/2018/hyperlinkcolor" val="tx"/>
                              </a:ext>
                            </a:extLst>
                          </a:hlinkClick>
                        </a:rPr>
                        <a:t>Summary</a:t>
                      </a:r>
                      <a:endParaRPr kumimoji="0" lang="en-US" sz="1100" b="1" i="0" u="none" strike="noStrike" kern="1200" cap="none" spc="0" normalizeH="0" baseline="0" noProof="0" dirty="0">
                        <a:ln>
                          <a:noFill/>
                        </a:ln>
                        <a:solidFill>
                          <a:schemeClr val="accent3">
                            <a:lumMod val="85000"/>
                          </a:schemeClr>
                        </a:solidFill>
                        <a:effectLst/>
                        <a:uLnTx/>
                        <a:uFillTx/>
                        <a:latin typeface="+mn-lt"/>
                        <a:ea typeface="+mn-ea"/>
                        <a:cs typeface="+mn-cs"/>
                      </a:endParaRPr>
                    </a:p>
                  </a:txBody>
                  <a:tcPr marT="9144" marB="9144">
                    <a:solidFill>
                      <a:schemeClr val="accent3">
                        <a:lumMod val="95000"/>
                      </a:schemeClr>
                    </a:solidFill>
                  </a:tcPr>
                </a:tc>
                <a:extLst>
                  <a:ext uri="{0D108BD9-81ED-4DB2-BD59-A6C34878D82A}">
                    <a16:rowId xmlns:a16="http://schemas.microsoft.com/office/drawing/2014/main" val="10004"/>
                  </a:ext>
                </a:extLst>
              </a:tr>
              <a:tr h="198754">
                <a:tc>
                  <a:txBody>
                    <a:bodyPr/>
                    <a:lstStyle/>
                    <a:p>
                      <a:pPr marL="285750" marR="0" lvl="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accent3">
                              <a:lumMod val="85000"/>
                            </a:schemeClr>
                          </a:solidFill>
                          <a:latin typeface="+mn-lt"/>
                          <a:ea typeface="+mn-ea"/>
                          <a:cs typeface="+mn-cs"/>
                          <a:hlinkClick r:id="rId43" action="ppaction://hlinksldjump">
                            <a:extLst>
                              <a:ext uri="{A12FA001-AC4F-418D-AE19-62706E023703}">
                                <ahyp:hlinkClr xmlns:ahyp="http://schemas.microsoft.com/office/drawing/2018/hyperlinkcolor" val="tx"/>
                              </a:ext>
                            </a:extLst>
                          </a:hlinkClick>
                        </a:rPr>
                        <a:t>Prior</a:t>
                      </a:r>
                      <a:r>
                        <a:rPr lang="en-US" sz="1100" b="1" kern="1200" baseline="0" dirty="0">
                          <a:solidFill>
                            <a:schemeClr val="accent3">
                              <a:lumMod val="85000"/>
                            </a:schemeClr>
                          </a:solidFill>
                          <a:latin typeface="+mn-lt"/>
                          <a:ea typeface="+mn-ea"/>
                          <a:cs typeface="+mn-cs"/>
                          <a:hlinkClick r:id="rId43" action="ppaction://hlinksldjump">
                            <a:extLst>
                              <a:ext uri="{A12FA001-AC4F-418D-AE19-62706E023703}">
                                <ahyp:hlinkClr xmlns:ahyp="http://schemas.microsoft.com/office/drawing/2018/hyperlinkcolor" val="tx"/>
                              </a:ext>
                            </a:extLst>
                          </a:hlinkClick>
                        </a:rPr>
                        <a:t> lenalidomide exposure</a:t>
                      </a:r>
                      <a:endParaRPr lang="en-US" sz="1100" b="1" kern="1200" dirty="0">
                        <a:solidFill>
                          <a:schemeClr val="accent3">
                            <a:lumMod val="85000"/>
                          </a:schemeClr>
                        </a:solidFill>
                        <a:latin typeface="+mn-lt"/>
                        <a:ea typeface="+mn-ea"/>
                        <a:cs typeface="+mn-cs"/>
                      </a:endParaRPr>
                    </a:p>
                  </a:txBody>
                  <a:tcPr marT="9144" marB="9144">
                    <a:solidFill>
                      <a:schemeClr val="accent3">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None/>
                        <a:tabLst/>
                        <a:defRPr/>
                      </a:pPr>
                      <a:endParaRPr kumimoji="0" lang="en-US" sz="1100" b="1" i="0" u="none" strike="noStrike" kern="1200" cap="none" spc="0" normalizeH="0" baseline="0" noProof="0" dirty="0">
                        <a:ln>
                          <a:noFill/>
                        </a:ln>
                        <a:solidFill>
                          <a:schemeClr val="accent3">
                            <a:lumMod val="85000"/>
                          </a:schemeClr>
                        </a:solidFill>
                        <a:effectLst/>
                        <a:uLnTx/>
                        <a:uFillTx/>
                        <a:latin typeface="+mn-lt"/>
                        <a:ea typeface="+mn-ea"/>
                        <a:cs typeface="+mn-cs"/>
                      </a:endParaRPr>
                    </a:p>
                  </a:txBody>
                  <a:tcPr marT="9144" marB="9144">
                    <a:solidFill>
                      <a:schemeClr val="accent3">
                        <a:lumMod val="95000"/>
                      </a:schemeClr>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4163736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Patient and Disease Characteristics at Baseline by Prior </a:t>
            </a:r>
            <a:r>
              <a:rPr lang="en-US" sz="2800" dirty="0" err="1"/>
              <a:t>Bortezomib</a:t>
            </a:r>
            <a:endParaRPr lang="en-GB" sz="2800" dirty="0"/>
          </a:p>
        </p:txBody>
      </p:sp>
      <p:sp>
        <p:nvSpPr>
          <p:cNvPr id="4" name="Content Placeholder 3"/>
          <p:cNvSpPr>
            <a:spLocks noGrp="1"/>
          </p:cNvSpPr>
          <p:nvPr>
            <p:ph sz="quarter" idx="13"/>
          </p:nvPr>
        </p:nvSpPr>
        <p:spPr>
          <a:xfrm>
            <a:off x="417511" y="5943600"/>
            <a:ext cx="7442633" cy="794544"/>
          </a:xfrm>
        </p:spPr>
        <p:txBody>
          <a:bodyPr/>
          <a:lstStyle/>
          <a:p>
            <a:r>
              <a:rPr lang="en-GB" dirty="0"/>
              <a:t>ISS, international staging system; Kd56, carfilzomib and dexamethasone, with 56 mg/m</a:t>
            </a:r>
            <a:r>
              <a:rPr lang="en-GB" baseline="30000" dirty="0"/>
              <a:t>2</a:t>
            </a:r>
            <a:r>
              <a:rPr lang="en-GB" dirty="0"/>
              <a:t> carfilzomib dose; </a:t>
            </a:r>
            <a:r>
              <a:rPr lang="en-GB" dirty="0" err="1"/>
              <a:t>Vd</a:t>
            </a:r>
            <a:r>
              <a:rPr lang="en-GB" dirty="0"/>
              <a:t>, </a:t>
            </a:r>
            <a:r>
              <a:rPr lang="en-GB" dirty="0" err="1"/>
              <a:t>bortezomib</a:t>
            </a:r>
            <a:r>
              <a:rPr lang="en-GB" dirty="0"/>
              <a:t> and dexamethasone.</a:t>
            </a:r>
            <a:br>
              <a:rPr lang="en-US" dirty="0">
                <a:cs typeface="Arial" panose="020B0604020202020204" pitchFamily="34" charset="0"/>
              </a:rPr>
            </a:br>
            <a:r>
              <a:rPr lang="en-US" dirty="0" err="1">
                <a:cs typeface="Arial" panose="020B0604020202020204" pitchFamily="34" charset="0"/>
              </a:rPr>
              <a:t>Weisel</a:t>
            </a:r>
            <a:r>
              <a:rPr lang="en-US" dirty="0">
                <a:cs typeface="Arial" panose="020B0604020202020204" pitchFamily="34" charset="0"/>
              </a:rPr>
              <a:t> et al, ASH 2017 (Abstract 1850).</a:t>
            </a:r>
          </a:p>
        </p:txBody>
      </p:sp>
      <p:sp>
        <p:nvSpPr>
          <p:cNvPr id="7" name="TextBox 6">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graphicFrame>
        <p:nvGraphicFramePr>
          <p:cNvPr id="13" name="Table 12"/>
          <p:cNvGraphicFramePr>
            <a:graphicFrameLocks noGrp="1"/>
          </p:cNvGraphicFramePr>
          <p:nvPr>
            <p:extLst>
              <p:ext uri="{D42A27DB-BD31-4B8C-83A1-F6EECF244321}">
                <p14:modId xmlns:p14="http://schemas.microsoft.com/office/powerpoint/2010/main" val="2675884308"/>
              </p:ext>
            </p:extLst>
          </p:nvPr>
        </p:nvGraphicFramePr>
        <p:xfrm>
          <a:off x="587206" y="1449516"/>
          <a:ext cx="8116886" cy="3878580"/>
        </p:xfrm>
        <a:graphic>
          <a:graphicData uri="http://schemas.openxmlformats.org/drawingml/2006/table">
            <a:tbl>
              <a:tblPr firstRow="1" bandRow="1">
                <a:tableStyleId>{5940675A-B579-460E-94D1-54222C63F5DA}</a:tableStyleId>
              </a:tblPr>
              <a:tblGrid>
                <a:gridCol w="3428366">
                  <a:extLst>
                    <a:ext uri="{9D8B030D-6E8A-4147-A177-3AD203B41FA5}">
                      <a16:colId xmlns:a16="http://schemas.microsoft.com/office/drawing/2014/main" val="20000"/>
                    </a:ext>
                  </a:extLst>
                </a:gridCol>
                <a:gridCol w="1172130">
                  <a:extLst>
                    <a:ext uri="{9D8B030D-6E8A-4147-A177-3AD203B41FA5}">
                      <a16:colId xmlns:a16="http://schemas.microsoft.com/office/drawing/2014/main" val="20001"/>
                    </a:ext>
                  </a:extLst>
                </a:gridCol>
                <a:gridCol w="1172130">
                  <a:extLst>
                    <a:ext uri="{9D8B030D-6E8A-4147-A177-3AD203B41FA5}">
                      <a16:colId xmlns:a16="http://schemas.microsoft.com/office/drawing/2014/main" val="20002"/>
                    </a:ext>
                  </a:extLst>
                </a:gridCol>
                <a:gridCol w="1172130">
                  <a:extLst>
                    <a:ext uri="{9D8B030D-6E8A-4147-A177-3AD203B41FA5}">
                      <a16:colId xmlns:a16="http://schemas.microsoft.com/office/drawing/2014/main" val="20003"/>
                    </a:ext>
                  </a:extLst>
                </a:gridCol>
                <a:gridCol w="1172130">
                  <a:extLst>
                    <a:ext uri="{9D8B030D-6E8A-4147-A177-3AD203B41FA5}">
                      <a16:colId xmlns:a16="http://schemas.microsoft.com/office/drawing/2014/main" val="20004"/>
                    </a:ext>
                  </a:extLst>
                </a:gridCol>
              </a:tblGrid>
              <a:tr h="0">
                <a:tc rowSpan="2">
                  <a:txBody>
                    <a:bodyPr/>
                    <a:lstStyle/>
                    <a:p>
                      <a:pPr algn="ctr"/>
                      <a:endParaRPr lang="en-US" sz="1400" b="1" dirty="0">
                        <a:solidFill>
                          <a:srgbClr val="FF0000"/>
                        </a:solidFill>
                      </a:endParaRPr>
                    </a:p>
                  </a:txBody>
                  <a:tcPr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r>
                        <a:rPr lang="en-US" sz="1400" b="1" dirty="0">
                          <a:solidFill>
                            <a:schemeClr val="bg1"/>
                          </a:solidFill>
                        </a:rPr>
                        <a:t>No Prior </a:t>
                      </a:r>
                      <a:r>
                        <a:rPr lang="en-US" sz="1400" b="1" dirty="0" err="1">
                          <a:solidFill>
                            <a:schemeClr val="bg1"/>
                          </a:solidFill>
                        </a:rPr>
                        <a:t>Bortezomib</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Prior</a:t>
                      </a:r>
                      <a:r>
                        <a:rPr lang="en-US" sz="1400" b="1" baseline="0" dirty="0">
                          <a:solidFill>
                            <a:schemeClr val="bg1"/>
                          </a:solidFill>
                        </a:rPr>
                        <a:t> </a:t>
                      </a:r>
                      <a:r>
                        <a:rPr lang="en-US" sz="1400" b="1" baseline="0" dirty="0" err="1">
                          <a:solidFill>
                            <a:schemeClr val="bg1"/>
                          </a:solidFill>
                        </a:rPr>
                        <a:t>Bortezomib</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extLst>
                  <a:ext uri="{0D108BD9-81ED-4DB2-BD59-A6C34878D82A}">
                    <a16:rowId xmlns:a16="http://schemas.microsoft.com/office/drawing/2014/main" val="10000"/>
                  </a:ext>
                </a:extLst>
              </a:tr>
              <a:tr h="151310">
                <a:tc vMerge="1">
                  <a:txBody>
                    <a:bodyPr/>
                    <a:lstStyle/>
                    <a:p>
                      <a:endParaRPr lang="en-US" sz="1200" b="1" dirty="0">
                        <a:solidFill>
                          <a:srgbClr val="FF0000"/>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algn="ctr"/>
                      <a:r>
                        <a:rPr lang="en-US" sz="1400" b="1" dirty="0">
                          <a:solidFill>
                            <a:schemeClr val="bg1"/>
                          </a:solidFill>
                        </a:rPr>
                        <a:t>Kd56</a:t>
                      </a:r>
                    </a:p>
                    <a:p>
                      <a:pPr algn="ctr"/>
                      <a:r>
                        <a:rPr lang="en-US" sz="1400" b="1" dirty="0">
                          <a:solidFill>
                            <a:schemeClr val="bg1"/>
                          </a:solidFill>
                        </a:rPr>
                        <a:t>(n=214)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400" b="1" dirty="0">
                          <a:solidFill>
                            <a:schemeClr val="bg1"/>
                          </a:solidFill>
                        </a:rPr>
                        <a:t>Vd</a:t>
                      </a:r>
                      <a:br>
                        <a:rPr lang="en-US" sz="1400" b="1" dirty="0">
                          <a:solidFill>
                            <a:schemeClr val="bg1"/>
                          </a:solidFill>
                        </a:rPr>
                      </a:br>
                      <a:r>
                        <a:rPr lang="en-US" sz="1400" b="1" dirty="0">
                          <a:solidFill>
                            <a:schemeClr val="bg1"/>
                          </a:solidFill>
                        </a:rPr>
                        <a:t>(n=213)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Kd56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(n=250)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(n=252)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0">
                <a:tc gridSpan="5">
                  <a:txBody>
                    <a:bodyPr/>
                    <a:lstStyle/>
                    <a:p>
                      <a:pPr marL="0" indent="0" algn="l" defTabSz="914400" rtl="0" eaLnBrk="1" latinLnBrk="0" hangingPunct="1">
                        <a:tabLst>
                          <a:tab pos="346075" algn="l"/>
                        </a:tabLst>
                      </a:pPr>
                      <a:r>
                        <a:rPr lang="en-US" sz="1400" b="0" kern="1200" dirty="0">
                          <a:solidFill>
                            <a:schemeClr val="tx1"/>
                          </a:solidFill>
                          <a:latin typeface="+mn-lt"/>
                          <a:ea typeface="+mn-ea"/>
                          <a:cs typeface="+mn-cs"/>
                        </a:rPr>
                        <a:t>Prior therapies,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r h="0">
                <a:tc>
                  <a:txBody>
                    <a:bodyPr/>
                    <a:lstStyle/>
                    <a:p>
                      <a:pPr marL="180000" indent="0" algn="l" defTabSz="914400" rtl="0" eaLnBrk="1" latinLnBrk="0" hangingPunct="1">
                        <a:tabLst>
                          <a:tab pos="346075" algn="l"/>
                        </a:tabLst>
                      </a:pPr>
                      <a:r>
                        <a:rPr lang="en-US" sz="1400" b="0" kern="1200" dirty="0" err="1">
                          <a:solidFill>
                            <a:schemeClr val="tx1"/>
                          </a:solidFill>
                          <a:latin typeface="+mn-lt"/>
                          <a:ea typeface="+mn-ea"/>
                          <a:cs typeface="+mn-cs"/>
                        </a:rPr>
                        <a:t>Bortezomib</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100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100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Carfilzomib</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0.9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0.5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4"/>
                  </a:ext>
                </a:extLst>
              </a:tr>
              <a:tr h="0">
                <a:tc>
                  <a:txBody>
                    <a:bodyPr/>
                    <a:lstStyle/>
                    <a:p>
                      <a:pPr marL="180000" indent="0" algn="l" defTabSz="914400" rtl="0" eaLnBrk="1" latinLnBrk="0" hangingPunct="1">
                        <a:tabLst>
                          <a:tab pos="346075" algn="l"/>
                        </a:tabLst>
                      </a:pPr>
                      <a:r>
                        <a:rPr lang="en-US" sz="1400" b="0" kern="1200" dirty="0" err="1">
                          <a:solidFill>
                            <a:schemeClr val="tx1"/>
                          </a:solidFill>
                          <a:latin typeface="+mn-lt"/>
                          <a:ea typeface="+mn-ea"/>
                          <a:cs typeface="+mn-cs"/>
                        </a:rPr>
                        <a:t>Lenalidomide</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35.5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39.0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40.4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37.7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5"/>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Thalidomide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57.0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65.3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36.0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43.7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6"/>
                  </a:ext>
                </a:extLst>
              </a:tr>
              <a:tr h="0">
                <a:tc gridSpan="5">
                  <a:txBody>
                    <a:bodyPr/>
                    <a:lstStyle/>
                    <a:p>
                      <a:pPr marL="0" indent="0" algn="l" defTabSz="914400" rtl="0" eaLnBrk="1" latinLnBrk="0" hangingPunct="1">
                        <a:tabLst>
                          <a:tab pos="346075" algn="l"/>
                        </a:tabLst>
                      </a:pPr>
                      <a:r>
                        <a:rPr lang="en-US" sz="1400" b="0" kern="1200" dirty="0">
                          <a:solidFill>
                            <a:schemeClr val="tx1"/>
                          </a:solidFill>
                          <a:latin typeface="+mn-lt"/>
                          <a:ea typeface="+mn-ea"/>
                          <a:cs typeface="+mn-cs"/>
                        </a:rPr>
                        <a:t>Number of prior regimens,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7"/>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63.6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61.5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38.4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39.7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8"/>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24.8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27.2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42.0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34.1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9"/>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11.7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10.8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19.6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25.8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0"/>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0.5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0.4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1"/>
                  </a:ext>
                </a:extLst>
              </a:tr>
              <a:tr h="0">
                <a:tc>
                  <a:txBody>
                    <a:bodyPr/>
                    <a:lstStyle/>
                    <a:p>
                      <a:pPr marL="0" indent="0" algn="l" defTabSz="914400" rtl="0" eaLnBrk="1" latinLnBrk="0" hangingPunct="1">
                        <a:tabLst>
                          <a:tab pos="346075" algn="l"/>
                        </a:tabLst>
                      </a:pPr>
                      <a:r>
                        <a:rPr lang="en-US" sz="1400" b="0" kern="1200" dirty="0" err="1">
                          <a:solidFill>
                            <a:schemeClr val="tx1"/>
                          </a:solidFill>
                          <a:latin typeface="+mn-lt"/>
                          <a:ea typeface="+mn-ea"/>
                          <a:cs typeface="+mn-cs"/>
                        </a:rPr>
                        <a:t>Bortezomib</a:t>
                      </a:r>
                      <a:r>
                        <a:rPr lang="en-US" sz="1400" b="0" kern="1200" dirty="0">
                          <a:solidFill>
                            <a:schemeClr val="tx1"/>
                          </a:solidFill>
                          <a:latin typeface="+mn-lt"/>
                          <a:ea typeface="+mn-ea"/>
                          <a:cs typeface="+mn-cs"/>
                        </a:rPr>
                        <a:t> refractory,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245199635"/>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600" dirty="0"/>
              <a:t>Baseline Characteristics of Patients Treated </a:t>
            </a:r>
            <a:br>
              <a:rPr lang="en-GB" sz="2600" dirty="0"/>
            </a:br>
            <a:r>
              <a:rPr lang="en-GB" sz="2600" dirty="0"/>
              <a:t>with 2</a:t>
            </a:r>
            <a:r>
              <a:rPr lang="en-GB" sz="2600" baseline="30000" dirty="0"/>
              <a:t>nd</a:t>
            </a:r>
            <a:r>
              <a:rPr lang="en-GB" sz="2600" dirty="0"/>
              <a:t>-Line Carfilzomib by Prior </a:t>
            </a:r>
            <a:r>
              <a:rPr lang="en-GB" sz="2600" dirty="0" err="1"/>
              <a:t>Bortezomib</a:t>
            </a:r>
            <a:endParaRPr lang="en-GB" sz="2600" dirty="0"/>
          </a:p>
        </p:txBody>
      </p:sp>
      <p:sp>
        <p:nvSpPr>
          <p:cNvPr id="6" name="Rectangle 6"/>
          <p:cNvSpPr>
            <a:spLocks noChangeArrowheads="1"/>
          </p:cNvSpPr>
          <p:nvPr/>
        </p:nvSpPr>
        <p:spPr bwMode="auto">
          <a:xfrm>
            <a:off x="407289" y="6239360"/>
            <a:ext cx="66031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nchor="b">
            <a:spAutoFit/>
          </a:bodyPr>
          <a:lstStyle>
            <a:lvl1pPr marL="342900" indent="-342900" eaLnBrk="0" hangingPunct="0">
              <a:lnSpc>
                <a:spcPct val="90000"/>
              </a:lnSpc>
              <a:spcAft>
                <a:spcPts val="300"/>
              </a:spcAft>
              <a:buClr>
                <a:srgbClr val="FFFFCC"/>
              </a:buClr>
              <a:buSzPct val="95000"/>
              <a:buFont typeface="Wingdings 2" pitchFamily="18" charset="2"/>
              <a:buChar char=""/>
              <a:defRPr sz="2400">
                <a:solidFill>
                  <a:schemeClr val="bg1"/>
                </a:solidFill>
                <a:latin typeface="Arial" charset="0"/>
                <a:cs typeface="Arial" charset="0"/>
              </a:defRPr>
            </a:lvl1pPr>
            <a:lvl2pPr eaLnBrk="0" hangingPunct="0">
              <a:lnSpc>
                <a:spcPct val="90000"/>
              </a:lnSpc>
              <a:spcAft>
                <a:spcPts val="300"/>
              </a:spcAft>
              <a:buClr>
                <a:schemeClr val="bg1"/>
              </a:buClr>
              <a:buFont typeface="Arial" charset="0"/>
              <a:buChar char="‒"/>
              <a:defRPr sz="2400">
                <a:solidFill>
                  <a:schemeClr val="bg1"/>
                </a:solidFill>
                <a:latin typeface="Arial" charset="0"/>
                <a:cs typeface="Arial" charset="0"/>
              </a:defRPr>
            </a:lvl2pPr>
            <a:lvl3pPr marL="1143000" indent="-228600" eaLnBrk="0" hangingPunct="0">
              <a:lnSpc>
                <a:spcPct val="90000"/>
              </a:lnSpc>
              <a:spcAft>
                <a:spcPts val="300"/>
              </a:spcAft>
              <a:buClr>
                <a:srgbClr val="FFFFCC"/>
              </a:buClr>
              <a:buChar char="•"/>
              <a:defRPr sz="2400">
                <a:solidFill>
                  <a:schemeClr val="bg1"/>
                </a:solidFill>
                <a:latin typeface="Arial" charset="0"/>
                <a:cs typeface="Arial" charset="0"/>
              </a:defRPr>
            </a:lvl3pPr>
            <a:lvl4pPr marL="1600200" indent="-228600" eaLnBrk="0" hangingPunct="0">
              <a:lnSpc>
                <a:spcPct val="90000"/>
              </a:lnSpc>
              <a:spcAft>
                <a:spcPts val="300"/>
              </a:spcAft>
              <a:buClr>
                <a:schemeClr val="bg1"/>
              </a:buClr>
              <a:buFont typeface="Arial" charset="0"/>
              <a:buChar char="‒"/>
              <a:defRPr sz="2400">
                <a:solidFill>
                  <a:schemeClr val="bg1"/>
                </a:solidFill>
                <a:latin typeface="Arial" charset="0"/>
                <a:cs typeface="Arial" charset="0"/>
              </a:defRPr>
            </a:lvl4pPr>
            <a:lvl5pPr marL="2057400" indent="-228600" eaLnBrk="0" hangingPunct="0">
              <a:lnSpc>
                <a:spcPct val="90000"/>
              </a:lnSpc>
              <a:spcAft>
                <a:spcPts val="300"/>
              </a:spcAft>
              <a:buClr>
                <a:srgbClr val="FFFFCC"/>
              </a:buClr>
              <a:buFont typeface="Arial" charset="0"/>
              <a:buChar char="•"/>
              <a:defRPr sz="2400">
                <a:solidFill>
                  <a:schemeClr val="bg1"/>
                </a:solidFill>
                <a:latin typeface="Arial" charset="0"/>
                <a:cs typeface="Arial" charset="0"/>
              </a:defRPr>
            </a:lvl5pPr>
            <a:lvl6pPr marL="2514600" indent="-228600" eaLnBrk="0" fontAlgn="base" hangingPunct="0">
              <a:lnSpc>
                <a:spcPct val="90000"/>
              </a:lnSpc>
              <a:spcBef>
                <a:spcPct val="0"/>
              </a:spcBef>
              <a:spcAft>
                <a:spcPts val="300"/>
              </a:spcAft>
              <a:buClr>
                <a:srgbClr val="FFFFCC"/>
              </a:buClr>
              <a:buFont typeface="Arial" charset="0"/>
              <a:buChar char="•"/>
              <a:defRPr sz="2400">
                <a:solidFill>
                  <a:schemeClr val="bg1"/>
                </a:solidFill>
                <a:latin typeface="Arial" charset="0"/>
                <a:cs typeface="Arial" charset="0"/>
              </a:defRPr>
            </a:lvl6pPr>
            <a:lvl7pPr marL="2971800" indent="-228600" eaLnBrk="0" fontAlgn="base" hangingPunct="0">
              <a:lnSpc>
                <a:spcPct val="90000"/>
              </a:lnSpc>
              <a:spcBef>
                <a:spcPct val="0"/>
              </a:spcBef>
              <a:spcAft>
                <a:spcPts val="300"/>
              </a:spcAft>
              <a:buClr>
                <a:srgbClr val="FFFFCC"/>
              </a:buClr>
              <a:buFont typeface="Arial" charset="0"/>
              <a:buChar char="•"/>
              <a:defRPr sz="2400">
                <a:solidFill>
                  <a:schemeClr val="bg1"/>
                </a:solidFill>
                <a:latin typeface="Arial" charset="0"/>
                <a:cs typeface="Arial" charset="0"/>
              </a:defRPr>
            </a:lvl7pPr>
            <a:lvl8pPr marL="3429000" indent="-228600" eaLnBrk="0" fontAlgn="base" hangingPunct="0">
              <a:lnSpc>
                <a:spcPct val="90000"/>
              </a:lnSpc>
              <a:spcBef>
                <a:spcPct val="0"/>
              </a:spcBef>
              <a:spcAft>
                <a:spcPts val="300"/>
              </a:spcAft>
              <a:buClr>
                <a:srgbClr val="FFFFCC"/>
              </a:buClr>
              <a:buFont typeface="Arial" charset="0"/>
              <a:buChar char="•"/>
              <a:defRPr sz="2400">
                <a:solidFill>
                  <a:schemeClr val="bg1"/>
                </a:solidFill>
                <a:latin typeface="Arial" charset="0"/>
                <a:cs typeface="Arial" charset="0"/>
              </a:defRPr>
            </a:lvl8pPr>
            <a:lvl9pPr marL="3886200" indent="-228600" eaLnBrk="0" fontAlgn="base" hangingPunct="0">
              <a:lnSpc>
                <a:spcPct val="90000"/>
              </a:lnSpc>
              <a:spcBef>
                <a:spcPct val="0"/>
              </a:spcBef>
              <a:spcAft>
                <a:spcPts val="300"/>
              </a:spcAft>
              <a:buClr>
                <a:srgbClr val="FFFFCC"/>
              </a:buClr>
              <a:buFont typeface="Arial" charset="0"/>
              <a:buChar char="•"/>
              <a:defRPr sz="2400">
                <a:solidFill>
                  <a:schemeClr val="bg1"/>
                </a:solidFill>
                <a:latin typeface="Arial" charset="0"/>
                <a:cs typeface="Arial" charset="0"/>
              </a:defRPr>
            </a:lvl9pPr>
          </a:lstStyle>
          <a:p>
            <a:pPr marL="0" lvl="1" eaLnBrk="1" fontAlgn="base" hangingPunct="1">
              <a:lnSpc>
                <a:spcPct val="100000"/>
              </a:lnSpc>
              <a:spcBef>
                <a:spcPct val="0"/>
              </a:spcBef>
              <a:spcAft>
                <a:spcPct val="0"/>
              </a:spcAft>
              <a:buClrTx/>
              <a:buFontTx/>
              <a:buNone/>
            </a:pPr>
            <a:r>
              <a:rPr lang="en-GB" sz="900" dirty="0">
                <a:solidFill>
                  <a:schemeClr val="tx1"/>
                </a:solidFill>
              </a:rPr>
              <a:t>*High-risk patients had genetic subtypes t(4; 14), t(14;16), or deletion 17p, while standard-risk patients did not.</a:t>
            </a:r>
            <a:br>
              <a:rPr lang="en-US" altLang="en-US" sz="900" dirty="0">
                <a:solidFill>
                  <a:schemeClr val="tx1"/>
                </a:solidFill>
              </a:rPr>
            </a:br>
            <a:r>
              <a:rPr lang="en-GB" sz="900" dirty="0">
                <a:solidFill>
                  <a:schemeClr val="tx1"/>
                </a:solidFill>
              </a:rPr>
              <a:t>Kd56, carfilzomib and dexamethasone, with 56 mg/m</a:t>
            </a:r>
            <a:r>
              <a:rPr lang="en-GB" sz="900" baseline="30000" dirty="0">
                <a:solidFill>
                  <a:schemeClr val="tx1"/>
                </a:solidFill>
              </a:rPr>
              <a:t>2</a:t>
            </a:r>
            <a:r>
              <a:rPr lang="en-GB" sz="900" dirty="0">
                <a:solidFill>
                  <a:schemeClr val="tx1"/>
                </a:solidFill>
              </a:rPr>
              <a:t> carfilzomib dose; </a:t>
            </a:r>
            <a:r>
              <a:rPr lang="en-GB" sz="900" dirty="0" err="1">
                <a:solidFill>
                  <a:schemeClr val="tx1"/>
                </a:solidFill>
              </a:rPr>
              <a:t>Vd</a:t>
            </a:r>
            <a:r>
              <a:rPr lang="en-GB" sz="900" dirty="0">
                <a:solidFill>
                  <a:schemeClr val="tx1"/>
                </a:solidFill>
              </a:rPr>
              <a:t>, bortezomib and dexamethasone</a:t>
            </a:r>
            <a:r>
              <a:rPr lang="en-US" altLang="en-US" sz="900" dirty="0">
                <a:solidFill>
                  <a:schemeClr val="tx1"/>
                </a:solidFill>
              </a:rPr>
              <a:t>.</a:t>
            </a:r>
          </a:p>
          <a:p>
            <a:pPr eaLnBrk="1" hangingPunct="1">
              <a:lnSpc>
                <a:spcPct val="100000"/>
              </a:lnSpc>
              <a:spcAft>
                <a:spcPct val="0"/>
              </a:spcAft>
              <a:buClrTx/>
              <a:buSzTx/>
              <a:buFontTx/>
              <a:buNone/>
            </a:pPr>
            <a:r>
              <a:rPr lang="en-US" altLang="en-US" sz="900" dirty="0" err="1">
                <a:solidFill>
                  <a:schemeClr val="tx1"/>
                </a:solidFill>
              </a:rPr>
              <a:t>Mateos</a:t>
            </a:r>
            <a:r>
              <a:rPr lang="en-US" altLang="en-US" sz="900" dirty="0">
                <a:solidFill>
                  <a:schemeClr val="tx1"/>
                </a:solidFill>
              </a:rPr>
              <a:t> MV, et al. Presented at ASH 2017, poster (abstract 1840).</a:t>
            </a:r>
          </a:p>
        </p:txBody>
      </p:sp>
      <p:graphicFrame>
        <p:nvGraphicFramePr>
          <p:cNvPr id="7" name="Inhaltsplatzhalter 3"/>
          <p:cNvGraphicFramePr>
            <a:graphicFrameLocks/>
          </p:cNvGraphicFramePr>
          <p:nvPr>
            <p:extLst>
              <p:ext uri="{D42A27DB-BD31-4B8C-83A1-F6EECF244321}">
                <p14:modId xmlns:p14="http://schemas.microsoft.com/office/powerpoint/2010/main" val="2292817694"/>
              </p:ext>
            </p:extLst>
          </p:nvPr>
        </p:nvGraphicFramePr>
        <p:xfrm>
          <a:off x="840364" y="1551674"/>
          <a:ext cx="7586868" cy="3085862"/>
        </p:xfrm>
        <a:graphic>
          <a:graphicData uri="http://schemas.openxmlformats.org/drawingml/2006/table">
            <a:tbl>
              <a:tblPr>
                <a:tableStyleId>{2D5ABB26-0587-4C30-8999-92F81FD0307C}</a:tableStyleId>
              </a:tblPr>
              <a:tblGrid>
                <a:gridCol w="2628000">
                  <a:extLst>
                    <a:ext uri="{9D8B030D-6E8A-4147-A177-3AD203B41FA5}">
                      <a16:colId xmlns:a16="http://schemas.microsoft.com/office/drawing/2014/main" val="20000"/>
                    </a:ext>
                  </a:extLst>
                </a:gridCol>
                <a:gridCol w="1239717">
                  <a:extLst>
                    <a:ext uri="{9D8B030D-6E8A-4147-A177-3AD203B41FA5}">
                      <a16:colId xmlns:a16="http://schemas.microsoft.com/office/drawing/2014/main" val="20001"/>
                    </a:ext>
                  </a:extLst>
                </a:gridCol>
                <a:gridCol w="1239717">
                  <a:extLst>
                    <a:ext uri="{9D8B030D-6E8A-4147-A177-3AD203B41FA5}">
                      <a16:colId xmlns:a16="http://schemas.microsoft.com/office/drawing/2014/main" val="20002"/>
                    </a:ext>
                  </a:extLst>
                </a:gridCol>
                <a:gridCol w="1239717">
                  <a:extLst>
                    <a:ext uri="{9D8B030D-6E8A-4147-A177-3AD203B41FA5}">
                      <a16:colId xmlns:a16="http://schemas.microsoft.com/office/drawing/2014/main" val="20003"/>
                    </a:ext>
                  </a:extLst>
                </a:gridCol>
                <a:gridCol w="1239717">
                  <a:extLst>
                    <a:ext uri="{9D8B030D-6E8A-4147-A177-3AD203B41FA5}">
                      <a16:colId xmlns:a16="http://schemas.microsoft.com/office/drawing/2014/main" val="20004"/>
                    </a:ext>
                  </a:extLst>
                </a:gridCol>
              </a:tblGrid>
              <a:tr h="122153">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5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endParaRPr>
                    </a:p>
                  </a:txBody>
                  <a:tcPr marL="91448" marR="91448"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rtl="0"/>
                      <a:r>
                        <a:rPr lang="en-US" sz="1500" b="1" i="0" u="none" strike="noStrike" kern="1200" baseline="0" dirty="0">
                          <a:solidFill>
                            <a:schemeClr val="bg1"/>
                          </a:solidFill>
                          <a:latin typeface="Arial" panose="020B0604020202020204" pitchFamily="34" charset="0"/>
                          <a:ea typeface="+mn-ea"/>
                          <a:cs typeface="Arial" panose="020B0604020202020204" pitchFamily="34" charset="0"/>
                        </a:rPr>
                        <a:t>Prior </a:t>
                      </a:r>
                      <a:r>
                        <a:rPr lang="en-US" sz="1500" b="1" i="0" u="none" strike="noStrike" kern="1200" baseline="0" dirty="0" err="1">
                          <a:solidFill>
                            <a:schemeClr val="bg1"/>
                          </a:solidFill>
                          <a:latin typeface="Arial" panose="020B0604020202020204" pitchFamily="34" charset="0"/>
                          <a:ea typeface="+mn-ea"/>
                          <a:cs typeface="Arial" panose="020B0604020202020204" pitchFamily="34" charset="0"/>
                        </a:rPr>
                        <a:t>Bortezomib</a:t>
                      </a:r>
                      <a:endParaRPr lang="en-US" sz="1500" b="1" i="0" u="none" strike="noStrike" kern="1200" baseline="0" dirty="0">
                        <a:solidFill>
                          <a:schemeClr val="bg1"/>
                        </a:solidFill>
                        <a:latin typeface="Arial" panose="020B0604020202020204" pitchFamily="34" charset="0"/>
                        <a:ea typeface="+mn-ea"/>
                        <a:cs typeface="Arial" panose="020B0604020202020204" pitchFamily="34" charset="0"/>
                      </a:endParaRPr>
                    </a:p>
                  </a:txBody>
                  <a:tcPr marL="91448" marR="91448"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FFFF"/>
                        </a:solidFill>
                        <a:effectLst/>
                        <a:latin typeface="+mn-lt"/>
                        <a:ea typeface="MS PGothic" pitchFamily="34" charset="-128"/>
                      </a:endParaRPr>
                    </a:p>
                  </a:txBody>
                  <a:tcPr marT="34269" marB="342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C6066"/>
                    </a:solidFill>
                  </a:tcPr>
                </a:tc>
                <a:tc gridSpan="2">
                  <a:txBody>
                    <a:bodyPr/>
                    <a:lstStyle/>
                    <a:p>
                      <a:pPr algn="ctr" rtl="0"/>
                      <a:r>
                        <a:rPr lang="en-US" sz="1500" b="1" i="0" u="none" strike="noStrike" kern="1200" baseline="0" dirty="0">
                          <a:solidFill>
                            <a:schemeClr val="bg1"/>
                          </a:solidFill>
                          <a:latin typeface="Arial" panose="020B0604020202020204" pitchFamily="34" charset="0"/>
                          <a:ea typeface="+mn-ea"/>
                          <a:cs typeface="Arial" panose="020B0604020202020204" pitchFamily="34" charset="0"/>
                        </a:rPr>
                        <a:t>No Prior </a:t>
                      </a:r>
                      <a:r>
                        <a:rPr lang="en-US" sz="1500" b="1" i="0" u="none" strike="noStrike" kern="1200" baseline="0" dirty="0" err="1">
                          <a:solidFill>
                            <a:schemeClr val="bg1"/>
                          </a:solidFill>
                          <a:latin typeface="Arial" panose="020B0604020202020204" pitchFamily="34" charset="0"/>
                          <a:ea typeface="+mn-ea"/>
                          <a:cs typeface="Arial" panose="020B0604020202020204" pitchFamily="34" charset="0"/>
                        </a:rPr>
                        <a:t>Bortezomib</a:t>
                      </a:r>
                      <a:endParaRPr lang="en-US" sz="1500" b="1" i="0" u="none" strike="noStrike" kern="1200" baseline="0" dirty="0">
                        <a:solidFill>
                          <a:schemeClr val="bg1"/>
                        </a:solidFill>
                        <a:latin typeface="Arial" panose="020B0604020202020204" pitchFamily="34" charset="0"/>
                        <a:ea typeface="+mn-ea"/>
                        <a:cs typeface="Arial" panose="020B0604020202020204" pitchFamily="34" charset="0"/>
                      </a:endParaRPr>
                    </a:p>
                  </a:txBody>
                  <a:tcPr marL="91448" marR="91448"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dirty="0">
                        <a:ln>
                          <a:noFill/>
                        </a:ln>
                        <a:solidFill>
                          <a:srgbClr val="FFFFFF"/>
                        </a:solidFill>
                        <a:effectLst/>
                        <a:latin typeface="+mn-lt"/>
                        <a:ea typeface="MS PGothic" pitchFamily="34" charset="-128"/>
                      </a:endParaRPr>
                    </a:p>
                  </a:txBody>
                  <a:tcPr marT="34269" marB="3426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0C6066"/>
                    </a:solidFill>
                  </a:tcPr>
                </a:tc>
                <a:extLst>
                  <a:ext uri="{0D108BD9-81ED-4DB2-BD59-A6C34878D82A}">
                    <a16:rowId xmlns:a16="http://schemas.microsoft.com/office/drawing/2014/main" val="10000"/>
                  </a:ext>
                </a:extLst>
              </a:tr>
              <a:tr h="213911">
                <a:tc v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1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endParaRPr>
                    </a:p>
                  </a:txBody>
                  <a:tcPr marL="91448" marR="91448" marT="25709" marB="2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rtl="0"/>
                      <a:r>
                        <a:rPr kumimoji="0" lang="en-US" sz="15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Kd56</a:t>
                      </a:r>
                    </a:p>
                    <a:p>
                      <a:pPr algn="ctr" rtl="0"/>
                      <a:r>
                        <a:rPr kumimoji="0" lang="en-US" sz="15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(n=96)</a:t>
                      </a:r>
                    </a:p>
                  </a:txBody>
                  <a:tcPr marL="91448" marR="91448"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rtl="0"/>
                      <a:r>
                        <a:rPr kumimoji="0" lang="en-US" sz="15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Vd</a:t>
                      </a:r>
                    </a:p>
                    <a:p>
                      <a:pPr algn="ctr" rtl="0"/>
                      <a:r>
                        <a:rPr kumimoji="0" lang="en-US" sz="15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(n=101)</a:t>
                      </a:r>
                    </a:p>
                  </a:txBody>
                  <a:tcPr marL="91448" marR="91448"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rtl="0"/>
                      <a:r>
                        <a:rPr kumimoji="0" lang="en-US" sz="15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Kd56</a:t>
                      </a:r>
                    </a:p>
                    <a:p>
                      <a:pPr algn="ctr" rtl="0"/>
                      <a:r>
                        <a:rPr kumimoji="0" lang="en-US" sz="15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(n=136)</a:t>
                      </a:r>
                    </a:p>
                  </a:txBody>
                  <a:tcPr marL="91448" marR="91448"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rtl="0"/>
                      <a:r>
                        <a:rPr kumimoji="0" lang="en-US" sz="15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Vd</a:t>
                      </a:r>
                    </a:p>
                    <a:p>
                      <a:pPr algn="ctr" rtl="0"/>
                      <a:r>
                        <a:rPr kumimoji="0" lang="en-US" sz="1500" b="1" i="0" u="none" strike="noStrike" cap="none" normalizeH="0" baseline="0" dirty="0">
                          <a:ln>
                            <a:noFill/>
                          </a:ln>
                          <a:solidFill>
                            <a:schemeClr val="bg1"/>
                          </a:solidFill>
                          <a:effectLst/>
                          <a:latin typeface="Arial" panose="020B0604020202020204" pitchFamily="34" charset="0"/>
                          <a:ea typeface="MS PGothic" pitchFamily="34" charset="-128"/>
                          <a:cs typeface="Arial" panose="020B0604020202020204" pitchFamily="34" charset="0"/>
                        </a:rPr>
                        <a:t>(n=131)</a:t>
                      </a:r>
                    </a:p>
                  </a:txBody>
                  <a:tcPr marL="91448" marR="91448" marT="34279" marB="3427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extLst>
                  <a:ext uri="{0D108BD9-81ED-4DB2-BD59-A6C34878D82A}">
                    <a16:rowId xmlns:a16="http://schemas.microsoft.com/office/drawing/2014/main" val="10001"/>
                  </a:ext>
                </a:extLst>
              </a:tr>
              <a:tr h="201509">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1200" b="1" i="0" u="none" strike="noStrike" kern="1200" baseline="0" dirty="0">
                          <a:solidFill>
                            <a:schemeClr val="tx1"/>
                          </a:solidFill>
                          <a:latin typeface="Arial" panose="020B0604020202020204" pitchFamily="34" charset="0"/>
                          <a:ea typeface="+mn-ea"/>
                          <a:cs typeface="Arial" panose="020B0604020202020204" pitchFamily="34" charset="0"/>
                        </a:rPr>
                        <a:t>Age, median years (range)</a:t>
                      </a: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64 (36–89)</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rtl="0"/>
                      <a:r>
                        <a:rPr lang="en-GB" sz="1200" b="0" i="0" u="none" strike="noStrike" kern="1200" baseline="0" dirty="0">
                          <a:solidFill>
                            <a:schemeClr val="tx1"/>
                          </a:solidFill>
                          <a:latin typeface="+mn-lt"/>
                          <a:ea typeface="+mn-ea"/>
                          <a:cs typeface="+mn-cs"/>
                        </a:rPr>
                        <a:t>63 (41–85)</a:t>
                      </a:r>
                      <a:endParaRPr kumimoji="0" lang="en-US" sz="1200" b="0" i="0" u="none" strike="noStrike" kern="1200"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67 (38–84)</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65 (39–88)</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2"/>
                  </a:ext>
                </a:extLst>
              </a:tr>
              <a:tr h="115888">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fi-FI" sz="1200" b="1" i="0" u="none" strike="noStrike" kern="1200" baseline="0" dirty="0">
                          <a:solidFill>
                            <a:schemeClr val="tx1"/>
                          </a:solidFill>
                          <a:latin typeface="Arial" panose="020B0604020202020204" pitchFamily="34" charset="0"/>
                          <a:ea typeface="+mn-ea"/>
                          <a:cs typeface="Arial" panose="020B0604020202020204" pitchFamily="34" charset="0"/>
                        </a:rPr>
                        <a:t>Cytogenetic risk by FISH at study entry*, n (%)</a:t>
                      </a: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500" b="1" i="0" u="none" strike="noStrike" kern="1200"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endParaRPr>
                    </a:p>
                  </a:txBody>
                  <a:tcPr marL="91448" marR="91448" marT="34279" marB="34279"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3E2E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kern="1200" cap="none" normalizeH="0" baseline="0" dirty="0">
                        <a:ln>
                          <a:noFill/>
                        </a:ln>
                        <a:solidFill>
                          <a:srgbClr val="FFFF00"/>
                        </a:solidFill>
                        <a:effectLst/>
                        <a:latin typeface="Arial" panose="020B0604020202020204" pitchFamily="34" charset="0"/>
                        <a:ea typeface="MS PGothic" pitchFamily="34" charset="-128"/>
                        <a:cs typeface="Arial" panose="020B0604020202020204" pitchFamily="34" charset="0"/>
                      </a:endParaRPr>
                    </a:p>
                  </a:txBody>
                  <a:tcPr marL="91448" marR="91448" marT="25709" marB="2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2E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kern="1200" cap="none" normalizeH="0" baseline="0" dirty="0">
                        <a:ln>
                          <a:noFill/>
                        </a:ln>
                        <a:solidFill>
                          <a:schemeClr val="accent2">
                            <a:lumMod val="40000"/>
                            <a:lumOff val="60000"/>
                          </a:schemeClr>
                        </a:solidFill>
                        <a:effectLst/>
                        <a:latin typeface="Arial" panose="020B0604020202020204" pitchFamily="34" charset="0"/>
                        <a:ea typeface="MS PGothic" pitchFamily="34" charset="-128"/>
                        <a:cs typeface="Arial" panose="020B0604020202020204" pitchFamily="34" charset="0"/>
                      </a:endParaRPr>
                    </a:p>
                  </a:txBody>
                  <a:tcPr marL="91448" marR="91448" marT="25709" marB="2570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2E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100" b="1" i="0" u="none" strike="noStrike" kern="1200" cap="none" normalizeH="0" baseline="0" dirty="0">
                        <a:ln>
                          <a:noFill/>
                        </a:ln>
                        <a:solidFill>
                          <a:srgbClr val="FFFF00"/>
                        </a:solidFill>
                        <a:effectLst/>
                        <a:latin typeface="Arial" panose="020B0604020202020204" pitchFamily="34" charset="0"/>
                        <a:ea typeface="MS PGothic" pitchFamily="34" charset="-128"/>
                        <a:cs typeface="Arial" panose="020B0604020202020204" pitchFamily="34" charset="0"/>
                      </a:endParaRPr>
                    </a:p>
                  </a:txBody>
                  <a:tcPr marL="45724" marR="45724" marT="25711" marB="2571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3E2E3"/>
                    </a:solidFill>
                  </a:tcPr>
                </a:tc>
                <a:extLst>
                  <a:ext uri="{0D108BD9-81ED-4DB2-BD59-A6C34878D82A}">
                    <a16:rowId xmlns:a16="http://schemas.microsoft.com/office/drawing/2014/main" val="10005"/>
                  </a:ext>
                </a:extLst>
              </a:tr>
              <a:tr h="115889">
                <a:tc>
                  <a:txBody>
                    <a:bodyPr/>
                    <a:lstStyle/>
                    <a:p>
                      <a:pPr marL="18000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High risk</a:t>
                      </a: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18 (18.8)</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26 (25.7)</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26 (19.1)</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27 (20.6)</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45724" marR="45724" marT="34281" marB="34281"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10006"/>
                  </a:ext>
                </a:extLst>
              </a:tr>
              <a:tr h="115888">
                <a:tc>
                  <a:txBody>
                    <a:bodyPr/>
                    <a:lstStyle/>
                    <a:p>
                      <a:pPr marL="18000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Standard risk</a:t>
                      </a: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63 (65.6)</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57 (56.4)</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86 (63.2)</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87 (66.4)</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10007"/>
                  </a:ext>
                </a:extLst>
              </a:tr>
              <a:tr h="115888">
                <a:tc>
                  <a:txBody>
                    <a:bodyPr/>
                    <a:lstStyle/>
                    <a:p>
                      <a:pPr marL="18000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Unknown/missing</a:t>
                      </a: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15 (15.6)</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18 (17.8)</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24 (17.6)</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17 (13.0)</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4E4E4"/>
                    </a:solidFill>
                  </a:tcPr>
                </a:tc>
                <a:extLst>
                  <a:ext uri="{0D108BD9-81ED-4DB2-BD59-A6C34878D82A}">
                    <a16:rowId xmlns:a16="http://schemas.microsoft.com/office/drawing/2014/main" val="10008"/>
                  </a:ext>
                </a:extLst>
              </a:tr>
              <a:tr h="115888">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Disease stage at diagnosis, n (%)</a:t>
                      </a: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400" b="1"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400" b="1" i="0" u="none" strike="noStrike" kern="1200" baseline="0" dirty="0">
                        <a:solidFill>
                          <a:srgbClr val="FFFF00"/>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400" b="1" i="0" u="none" strike="noStrike" kern="1200" baseline="0" dirty="0">
                        <a:solidFill>
                          <a:schemeClr val="accent2">
                            <a:lumMod val="40000"/>
                            <a:lumOff val="60000"/>
                          </a:schemeClr>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lang="en-US" sz="1400" b="1" i="0" u="none" strike="noStrike" kern="1200" baseline="0" dirty="0">
                        <a:solidFill>
                          <a:srgbClr val="FFFF00"/>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9"/>
                  </a:ext>
                </a:extLst>
              </a:tr>
              <a:tr h="115888">
                <a:tc>
                  <a:txBody>
                    <a:bodyPr/>
                    <a:lstStyle/>
                    <a:p>
                      <a:pPr marL="18000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I</a:t>
                      </a: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45 (46.9)</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48 (47.5)</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64 (47.1)</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67 (51.1)</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10"/>
                  </a:ext>
                </a:extLst>
              </a:tr>
              <a:tr h="115888">
                <a:tc>
                  <a:txBody>
                    <a:bodyPr/>
                    <a:lstStyle/>
                    <a:p>
                      <a:pPr marL="18000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II</a:t>
                      </a: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27 (28.1)</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29 (28.7)</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41 (30.1)</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33 (25.2)</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11"/>
                  </a:ext>
                </a:extLst>
              </a:tr>
              <a:tr h="115888">
                <a:tc>
                  <a:txBody>
                    <a:bodyPr/>
                    <a:lstStyle/>
                    <a:p>
                      <a:pPr marL="18000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anose="020B0604020202020204" pitchFamily="34" charset="0"/>
                          <a:ea typeface="MS PGothic" pitchFamily="34" charset="-128"/>
                          <a:cs typeface="Arial" panose="020B0604020202020204" pitchFamily="34" charset="0"/>
                        </a:rPr>
                        <a:t>III</a:t>
                      </a: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24 (25.0)</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24 (23.8)</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31 (22.8)</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GB" sz="1200" b="0" i="0" u="none" strike="noStrike" kern="1200" baseline="0" dirty="0">
                          <a:solidFill>
                            <a:schemeClr val="tx1"/>
                          </a:solidFill>
                          <a:latin typeface="+mn-lt"/>
                          <a:ea typeface="+mn-ea"/>
                          <a:cs typeface="+mn-cs"/>
                        </a:rPr>
                        <a:t>31 (23.7)</a:t>
                      </a:r>
                      <a:endParaRPr lang="en-US" sz="1200" b="0" i="0" u="none" strike="noStrike" kern="1200" baseline="0" dirty="0">
                        <a:solidFill>
                          <a:schemeClr val="tx1"/>
                        </a:solidFill>
                        <a:latin typeface="Arial" panose="020B0604020202020204" pitchFamily="34" charset="0"/>
                        <a:ea typeface="+mn-ea"/>
                        <a:cs typeface="Arial" panose="020B0604020202020204" pitchFamily="34" charset="0"/>
                      </a:endParaRPr>
                    </a:p>
                  </a:txBody>
                  <a:tcPr marL="91448" marR="91448" marT="34279" marB="34279"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12"/>
                  </a:ext>
                </a:extLst>
              </a:tr>
            </a:tbl>
          </a:graphicData>
        </a:graphic>
      </p:graphicFrame>
      <p:sp>
        <p:nvSpPr>
          <p:cNvPr id="10" name="TextBox 9">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742984034"/>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Patient Demographics and Baseline Disease Characteristics by Prior ASCT (1)</a:t>
            </a:r>
          </a:p>
        </p:txBody>
      </p:sp>
      <p:sp>
        <p:nvSpPr>
          <p:cNvPr id="14" name="Rectangle 13"/>
          <p:cNvSpPr/>
          <p:nvPr/>
        </p:nvSpPr>
        <p:spPr>
          <a:xfrm>
            <a:off x="409194" y="6248561"/>
            <a:ext cx="7441715" cy="507831"/>
          </a:xfrm>
          <a:prstGeom prst="rect">
            <a:avLst/>
          </a:prstGeom>
        </p:spPr>
        <p:txBody>
          <a:bodyPr wrap="square" anchor="b">
            <a:spAutoFit/>
          </a:bodyPr>
          <a:lstStyle/>
          <a:p>
            <a:r>
              <a:rPr lang="en-US" sz="900" dirty="0">
                <a:latin typeface="Arial" panose="020B0604020202020204" pitchFamily="34" charset="0"/>
                <a:cs typeface="Arial" panose="020B0604020202020204" pitchFamily="34" charset="0"/>
              </a:rPr>
              <a:t>ASCT, </a:t>
            </a:r>
            <a:r>
              <a:rPr lang="en-US" sz="900" dirty="0"/>
              <a:t>autologous stem cell transplantation; </a:t>
            </a:r>
            <a:r>
              <a:rPr lang="en-US" sz="900" dirty="0">
                <a:latin typeface="Arial" panose="020B0604020202020204" pitchFamily="34" charset="0"/>
                <a:cs typeface="Arial" panose="020B0604020202020204" pitchFamily="34" charset="0"/>
              </a:rPr>
              <a:t>ECOG PS, Eastern Cooperative Oncology Group performance status; ISS, International Staging System; Kd, carfilzomib and dexamethasone; SD, standard deviation; Vd, bortezomib and dexamethasone.</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Hari </a:t>
            </a:r>
            <a:r>
              <a:rPr lang="en-US" sz="900" i="1" dirty="0">
                <a:latin typeface="Arial" panose="020B0604020202020204" pitchFamily="34" charset="0"/>
                <a:cs typeface="Arial" panose="020B0604020202020204" pitchFamily="34" charset="0"/>
              </a:rPr>
              <a:t>et al., Leukemia </a:t>
            </a:r>
            <a:r>
              <a:rPr lang="en-US" sz="900" dirty="0">
                <a:latin typeface="Arial" panose="020B0604020202020204" pitchFamily="34" charset="0"/>
                <a:cs typeface="Arial" panose="020B0604020202020204" pitchFamily="34" charset="0"/>
              </a:rPr>
              <a:t>2017; 31:2630-2641</a:t>
            </a:r>
            <a:r>
              <a:rPr lang="de-CH" sz="900" dirty="0"/>
              <a:t>.</a:t>
            </a:r>
            <a:r>
              <a:rPr lang="en-US" sz="900" dirty="0">
                <a:latin typeface="Arial" panose="020B0604020202020204" pitchFamily="34" charset="0"/>
                <a:cs typeface="Arial" panose="020B0604020202020204" pitchFamily="34" charset="0"/>
              </a:rPr>
              <a:t>.</a:t>
            </a:r>
          </a:p>
        </p:txBody>
      </p:sp>
      <p:graphicFrame>
        <p:nvGraphicFramePr>
          <p:cNvPr id="13" name="Table 12"/>
          <p:cNvGraphicFramePr>
            <a:graphicFrameLocks noGrp="1"/>
          </p:cNvGraphicFramePr>
          <p:nvPr>
            <p:extLst/>
          </p:nvPr>
        </p:nvGraphicFramePr>
        <p:xfrm>
          <a:off x="503238" y="1357054"/>
          <a:ext cx="8116888" cy="4655820"/>
        </p:xfrm>
        <a:graphic>
          <a:graphicData uri="http://schemas.openxmlformats.org/drawingml/2006/table">
            <a:tbl>
              <a:tblPr firstRow="1" bandRow="1">
                <a:effectLst/>
                <a:tableStyleId>{3C2FFA5D-87B4-456A-9821-1D502468CF0F}</a:tableStyleId>
              </a:tblPr>
              <a:tblGrid>
                <a:gridCol w="2285412">
                  <a:extLst>
                    <a:ext uri="{9D8B030D-6E8A-4147-A177-3AD203B41FA5}">
                      <a16:colId xmlns:a16="http://schemas.microsoft.com/office/drawing/2014/main" val="20000"/>
                    </a:ext>
                  </a:extLst>
                </a:gridCol>
                <a:gridCol w="1457869">
                  <a:extLst>
                    <a:ext uri="{9D8B030D-6E8A-4147-A177-3AD203B41FA5}">
                      <a16:colId xmlns:a16="http://schemas.microsoft.com/office/drawing/2014/main" val="20001"/>
                    </a:ext>
                  </a:extLst>
                </a:gridCol>
                <a:gridCol w="1457869">
                  <a:extLst>
                    <a:ext uri="{9D8B030D-6E8A-4147-A177-3AD203B41FA5}">
                      <a16:colId xmlns:a16="http://schemas.microsoft.com/office/drawing/2014/main" val="20002"/>
                    </a:ext>
                  </a:extLst>
                </a:gridCol>
                <a:gridCol w="1457869">
                  <a:extLst>
                    <a:ext uri="{9D8B030D-6E8A-4147-A177-3AD203B41FA5}">
                      <a16:colId xmlns:a16="http://schemas.microsoft.com/office/drawing/2014/main" val="20003"/>
                    </a:ext>
                  </a:extLst>
                </a:gridCol>
                <a:gridCol w="1457869">
                  <a:extLst>
                    <a:ext uri="{9D8B030D-6E8A-4147-A177-3AD203B41FA5}">
                      <a16:colId xmlns:a16="http://schemas.microsoft.com/office/drawing/2014/main" val="20004"/>
                    </a:ext>
                  </a:extLst>
                </a:gridCol>
              </a:tblGrid>
              <a:tr h="122293">
                <a:tc rowSpan="2">
                  <a:txBody>
                    <a:bodyPr/>
                    <a:lstStyle/>
                    <a:p>
                      <a:pPr algn="ctr"/>
                      <a:endParaRPr lang="en-US" sz="900" b="1" dirty="0">
                        <a:solidFill>
                          <a:srgbClr val="FF0000"/>
                        </a:solidFill>
                      </a:endParaRPr>
                    </a:p>
                  </a:txBody>
                  <a:tcPr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a:t>Prior ASCT</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No</a:t>
                      </a:r>
                      <a:r>
                        <a:rPr lang="en-US" sz="1400" baseline="0" dirty="0"/>
                        <a:t> </a:t>
                      </a:r>
                      <a:r>
                        <a:rPr lang="en-US" sz="1400" dirty="0"/>
                        <a:t>Prior</a:t>
                      </a:r>
                      <a:r>
                        <a:rPr lang="en-US" sz="1400" baseline="0" dirty="0"/>
                        <a:t> ASCT</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extLst>
                  <a:ext uri="{0D108BD9-81ED-4DB2-BD59-A6C34878D82A}">
                    <a16:rowId xmlns:a16="http://schemas.microsoft.com/office/drawing/2014/main" val="10000"/>
                  </a:ext>
                </a:extLst>
              </a:tr>
              <a:tr h="311407">
                <a:tc vMerge="1">
                  <a:txBody>
                    <a:bodyPr/>
                    <a:lstStyle/>
                    <a:p>
                      <a:endParaRPr lang="en-US" sz="1200" b="1" dirty="0">
                        <a:solidFill>
                          <a:srgbClr val="FF0000"/>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algn="ctr"/>
                      <a:r>
                        <a:rPr lang="en-US" sz="1400" b="1" dirty="0">
                          <a:solidFill>
                            <a:schemeClr val="bg1"/>
                          </a:solidFill>
                        </a:rPr>
                        <a:t>Kd</a:t>
                      </a:r>
                    </a:p>
                    <a:p>
                      <a:pPr algn="ctr"/>
                      <a:r>
                        <a:rPr lang="en-US" sz="1400" b="1" dirty="0">
                          <a:solidFill>
                            <a:schemeClr val="bg1"/>
                          </a:solidFill>
                        </a:rPr>
                        <a:t>(n = 266)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272)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Kd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 = 198)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 = 193)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extLst>
                  <a:ext uri="{0D108BD9-81ED-4DB2-BD59-A6C34878D82A}">
                    <a16:rowId xmlns:a16="http://schemas.microsoft.com/office/drawing/2014/main" val="10001"/>
                  </a:ext>
                </a:extLst>
              </a:tr>
              <a:tr h="333344">
                <a:tc>
                  <a:txBody>
                    <a:bodyPr/>
                    <a:lstStyle/>
                    <a:p>
                      <a:pPr marL="4763" indent="0" algn="l" defTabSz="914400" rtl="0" eaLnBrk="1" latinLnBrk="0" hangingPunct="1"/>
                      <a:r>
                        <a:rPr lang="en-US" sz="1400" kern="1200" dirty="0"/>
                        <a:t>Median age, years (range)</a:t>
                      </a:r>
                      <a:endParaRPr lang="en-US" sz="14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61.5 </a:t>
                      </a:r>
                    </a:p>
                    <a:p>
                      <a:pPr algn="ctr"/>
                      <a:r>
                        <a:rPr lang="en-US" sz="1400" dirty="0"/>
                        <a:t>(35.0–79.0)</a:t>
                      </a:r>
                      <a:endParaRPr lang="en-US" sz="14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62.0 </a:t>
                      </a:r>
                    </a:p>
                    <a:p>
                      <a:pPr algn="ctr"/>
                      <a:r>
                        <a:rPr lang="en-US" sz="1400" dirty="0"/>
                        <a:t>(30.0–76.0)</a:t>
                      </a:r>
                      <a:endParaRPr lang="en-US" sz="14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72.0 </a:t>
                      </a:r>
                    </a:p>
                    <a:p>
                      <a:pPr algn="ctr"/>
                      <a:r>
                        <a:rPr lang="en-US" sz="1400" dirty="0"/>
                        <a:t>(39.0– 89.0)</a:t>
                      </a:r>
                      <a:endParaRPr lang="en-US" sz="14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dirty="0"/>
                        <a:t>71.0 </a:t>
                      </a:r>
                    </a:p>
                    <a:p>
                      <a:pPr algn="ctr"/>
                      <a:r>
                        <a:rPr lang="en-US" sz="1400" dirty="0"/>
                        <a:t>(44.0– 88.0)</a:t>
                      </a:r>
                      <a:endParaRPr lang="en-US" sz="14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2"/>
                  </a:ext>
                </a:extLst>
              </a:tr>
              <a:tr h="115135">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t>ECOG</a:t>
                      </a:r>
                      <a:r>
                        <a:rPr lang="en-US" sz="1400" b="1" kern="1200" baseline="0" dirty="0"/>
                        <a:t> PS, n (%)</a:t>
                      </a:r>
                      <a:endParaRPr lang="en-US" sz="14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47231">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kern="1200" dirty="0"/>
                        <a:t>0</a:t>
                      </a:r>
                      <a:r>
                        <a:rPr lang="en-US" sz="1400" dirty="0"/>
                        <a:t>–</a:t>
                      </a:r>
                      <a:r>
                        <a:rPr lang="en-US" sz="1400" kern="1200" dirty="0"/>
                        <a:t>1</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baseline="0" dirty="0">
                          <a:latin typeface="Arial" panose="020B0604020202020204" pitchFamily="34" charset="0"/>
                        </a:rPr>
                        <a:t>256 (96.2)</a:t>
                      </a:r>
                      <a:endParaRPr lang="en-US" sz="28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baseline="0" dirty="0">
                          <a:latin typeface="Arial" panose="020B0604020202020204" pitchFamily="34" charset="0"/>
                        </a:rPr>
                        <a:t>259 (95.2)</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baseline="0" dirty="0">
                          <a:latin typeface="Arial" panose="020B0604020202020204" pitchFamily="34" charset="0"/>
                        </a:rPr>
                        <a:t>176 (88.9)</a:t>
                      </a:r>
                      <a:endParaRPr lang="en-US" sz="28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baseline="0" dirty="0">
                          <a:latin typeface="Arial" panose="020B0604020202020204" pitchFamily="34" charset="0"/>
                        </a:rPr>
                        <a:t>176 (91.2)</a:t>
                      </a:r>
                      <a:endParaRPr lang="en-US" sz="28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4"/>
                  </a:ext>
                </a:extLst>
              </a:tr>
              <a:tr h="243982">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kern="1200" dirty="0"/>
                        <a:t>2</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10 (3.8)</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13 (4.8)</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22 (11.1)</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17 (8.8)</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5"/>
                  </a:ext>
                </a:extLst>
              </a:tr>
              <a:tr h="192951">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t>ISS stage at baseline, n (%)</a:t>
                      </a:r>
                      <a:endParaRPr lang="en-US" sz="14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200" b="0"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0"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0"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0"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3520">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kern="1200" dirty="0"/>
                        <a:t>I</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136 (51.1)</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143 (52.6)</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76 (38.4)</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62 (32.1)</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7"/>
                  </a:ext>
                </a:extLst>
              </a:tr>
              <a:tr h="220198">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kern="1200" dirty="0"/>
                        <a:t>II</a:t>
                      </a:r>
                      <a:r>
                        <a:rPr lang="en-US" sz="1400" dirty="0"/>
                        <a:t>–</a:t>
                      </a:r>
                      <a:r>
                        <a:rPr lang="en-US" sz="1400" kern="1200" dirty="0"/>
                        <a:t>III</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130 (48.9)</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129 (47.4)</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122 (61.6)</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131 (67.9)</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8"/>
                  </a:ext>
                </a:extLst>
              </a:tr>
              <a:tr h="243058">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Creatinine</a:t>
                      </a:r>
                      <a:r>
                        <a:rPr lang="en-US" sz="1400" b="1" kern="1200" baseline="0" dirty="0">
                          <a:solidFill>
                            <a:schemeClr val="tx1"/>
                          </a:solidFill>
                          <a:latin typeface="+mn-lt"/>
                          <a:ea typeface="+mn-ea"/>
                          <a:cs typeface="+mn-cs"/>
                        </a:rPr>
                        <a:t> clearance (mL/min)</a:t>
                      </a:r>
                      <a:endParaRPr lang="en-US" sz="14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pPr algn="ctr"/>
                      <a:endParaRPr lang="en-US" sz="12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pPr algn="ctr"/>
                      <a:endParaRPr lang="en-US" sz="12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pPr algn="ctr"/>
                      <a:endParaRPr lang="en-US" sz="12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9"/>
                  </a:ext>
                </a:extLst>
              </a:tr>
              <a:tr h="127373">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Mean</a:t>
                      </a:r>
                      <a:r>
                        <a:rPr lang="en-US" sz="1400" b="0" kern="1200" baseline="0" dirty="0">
                          <a:solidFill>
                            <a:schemeClr val="tx1"/>
                          </a:solidFill>
                          <a:latin typeface="+mn-lt"/>
                          <a:ea typeface="+mn-ea"/>
                          <a:cs typeface="+mn-cs"/>
                        </a:rPr>
                        <a:t> (SD)</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84.8 (32.4)</a:t>
                      </a:r>
                      <a:endParaRPr lang="de-CH" sz="1100" dirty="0"/>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83.3 (32.7)</a:t>
                      </a:r>
                      <a:endParaRPr lang="de-CH" sz="1100" dirty="0"/>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65.7 (27.4)</a:t>
                      </a:r>
                      <a:endParaRPr lang="de-CH" sz="1100" dirty="0"/>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63.4 (28.2)</a:t>
                      </a:r>
                      <a:endParaRPr lang="de-CH" sz="1100" dirty="0"/>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0"/>
                  </a:ext>
                </a:extLst>
              </a:tr>
              <a:tr h="233360">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&lt; 30,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11 (4.1)</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12 (4.4)</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17 (8.6)</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16 (8.3)</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1"/>
                  </a:ext>
                </a:extLst>
              </a:tr>
              <a:tr h="210038">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30 - &lt; 50,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23 (8.6)</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23 (8.5)</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34 (17.2)</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48 (24.9)</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2"/>
                  </a:ext>
                </a:extLst>
              </a:tr>
              <a:tr h="177480">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50 - &lt; 80,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91 (34.2)</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95 (34.9)</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95 (48.0)</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82 (42.5)</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3"/>
                  </a:ext>
                </a:extLst>
              </a:tr>
              <a:tr h="228049">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 80,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141 (53.0)</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142 (52.2)</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52 (26.3)</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47 (24.4)</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4"/>
                  </a:ext>
                </a:extLst>
              </a:tr>
            </a:tbl>
          </a:graphicData>
        </a:graphic>
      </p:graphicFrame>
      <p:sp>
        <p:nvSpPr>
          <p:cNvPr id="7" name="TextBox 6">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16077064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Patient Demographics and Baseline Disease Characteristics by Prior ASCT (2)</a:t>
            </a:r>
          </a:p>
        </p:txBody>
      </p:sp>
      <p:graphicFrame>
        <p:nvGraphicFramePr>
          <p:cNvPr id="15" name="Table 14"/>
          <p:cNvGraphicFramePr>
            <a:graphicFrameLocks noGrp="1"/>
          </p:cNvGraphicFramePr>
          <p:nvPr>
            <p:extLst/>
          </p:nvPr>
        </p:nvGraphicFramePr>
        <p:xfrm>
          <a:off x="503238" y="1357054"/>
          <a:ext cx="8116888" cy="4023360"/>
        </p:xfrm>
        <a:graphic>
          <a:graphicData uri="http://schemas.openxmlformats.org/drawingml/2006/table">
            <a:tbl>
              <a:tblPr firstRow="1" bandRow="1">
                <a:effectLst/>
                <a:tableStyleId>{3C2FFA5D-87B4-456A-9821-1D502468CF0F}</a:tableStyleId>
              </a:tblPr>
              <a:tblGrid>
                <a:gridCol w="2285412">
                  <a:extLst>
                    <a:ext uri="{9D8B030D-6E8A-4147-A177-3AD203B41FA5}">
                      <a16:colId xmlns:a16="http://schemas.microsoft.com/office/drawing/2014/main" val="20000"/>
                    </a:ext>
                  </a:extLst>
                </a:gridCol>
                <a:gridCol w="1457869">
                  <a:extLst>
                    <a:ext uri="{9D8B030D-6E8A-4147-A177-3AD203B41FA5}">
                      <a16:colId xmlns:a16="http://schemas.microsoft.com/office/drawing/2014/main" val="20001"/>
                    </a:ext>
                  </a:extLst>
                </a:gridCol>
                <a:gridCol w="1457869">
                  <a:extLst>
                    <a:ext uri="{9D8B030D-6E8A-4147-A177-3AD203B41FA5}">
                      <a16:colId xmlns:a16="http://schemas.microsoft.com/office/drawing/2014/main" val="20002"/>
                    </a:ext>
                  </a:extLst>
                </a:gridCol>
                <a:gridCol w="1457869">
                  <a:extLst>
                    <a:ext uri="{9D8B030D-6E8A-4147-A177-3AD203B41FA5}">
                      <a16:colId xmlns:a16="http://schemas.microsoft.com/office/drawing/2014/main" val="20003"/>
                    </a:ext>
                  </a:extLst>
                </a:gridCol>
                <a:gridCol w="1457869">
                  <a:extLst>
                    <a:ext uri="{9D8B030D-6E8A-4147-A177-3AD203B41FA5}">
                      <a16:colId xmlns:a16="http://schemas.microsoft.com/office/drawing/2014/main" val="20004"/>
                    </a:ext>
                  </a:extLst>
                </a:gridCol>
              </a:tblGrid>
              <a:tr h="122293">
                <a:tc rowSpan="2">
                  <a:txBody>
                    <a:bodyPr/>
                    <a:lstStyle/>
                    <a:p>
                      <a:pPr algn="ctr"/>
                      <a:endParaRPr lang="en-US" sz="900" b="1" dirty="0">
                        <a:solidFill>
                          <a:srgbClr val="FF0000"/>
                        </a:solidFill>
                      </a:endParaRPr>
                    </a:p>
                  </a:txBody>
                  <a:tcPr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2">
                  <a:txBody>
                    <a:bodyPr/>
                    <a:lstStyle/>
                    <a:p>
                      <a:pPr algn="ctr"/>
                      <a:r>
                        <a:rPr lang="en-US" sz="1400" dirty="0"/>
                        <a:t>Prior ASCT</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No</a:t>
                      </a:r>
                      <a:r>
                        <a:rPr lang="en-US" sz="1400" baseline="0" dirty="0"/>
                        <a:t> </a:t>
                      </a:r>
                      <a:r>
                        <a:rPr lang="en-US" sz="1400" dirty="0"/>
                        <a:t>Prior</a:t>
                      </a:r>
                      <a:r>
                        <a:rPr lang="en-US" sz="1400" baseline="0" dirty="0"/>
                        <a:t> ASCT</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extLst>
                  <a:ext uri="{0D108BD9-81ED-4DB2-BD59-A6C34878D82A}">
                    <a16:rowId xmlns:a16="http://schemas.microsoft.com/office/drawing/2014/main" val="10000"/>
                  </a:ext>
                </a:extLst>
              </a:tr>
              <a:tr h="311407">
                <a:tc vMerge="1">
                  <a:txBody>
                    <a:bodyPr/>
                    <a:lstStyle/>
                    <a:p>
                      <a:endParaRPr lang="en-US" sz="1200" b="1" dirty="0">
                        <a:solidFill>
                          <a:srgbClr val="FF0000"/>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algn="ctr"/>
                      <a:r>
                        <a:rPr lang="en-US" sz="1400" b="1" dirty="0">
                          <a:solidFill>
                            <a:schemeClr val="bg1"/>
                          </a:solidFill>
                        </a:rPr>
                        <a:t>Kd</a:t>
                      </a:r>
                    </a:p>
                    <a:p>
                      <a:pPr algn="ctr"/>
                      <a:r>
                        <a:rPr lang="en-US" sz="1400" b="1" dirty="0">
                          <a:solidFill>
                            <a:schemeClr val="bg1"/>
                          </a:solidFill>
                        </a:rPr>
                        <a:t>(n = 266)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272)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Kd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 = 198)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 = 193)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extLst>
                  <a:ext uri="{0D108BD9-81ED-4DB2-BD59-A6C34878D82A}">
                    <a16:rowId xmlns:a16="http://schemas.microsoft.com/office/drawing/2014/main" val="10001"/>
                  </a:ext>
                </a:extLst>
              </a:tr>
              <a:tr h="115135">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t>Cytogenetic risk among patients with known status by FISH*</a:t>
                      </a:r>
                      <a:r>
                        <a:rPr lang="en-US" sz="1400" b="1" kern="1200" baseline="0" dirty="0"/>
                        <a:t>, n (%)</a:t>
                      </a:r>
                      <a:endParaRPr lang="en-US" sz="14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47231">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kern="1200" dirty="0"/>
                        <a:t>High</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54 (24.8)</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75 (31.6)</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a:solidFill>
                            <a:schemeClr val="dk1"/>
                          </a:solidFill>
                          <a:latin typeface="+mn-lt"/>
                          <a:ea typeface="+mn-ea"/>
                          <a:cs typeface="+mn-cs"/>
                        </a:rPr>
                        <a:t>43 (26.4)</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a:solidFill>
                            <a:schemeClr val="dk1"/>
                          </a:solidFill>
                          <a:latin typeface="+mn-lt"/>
                          <a:ea typeface="+mn-ea"/>
                          <a:cs typeface="+mn-cs"/>
                        </a:rPr>
                        <a:t>38 (22.8)</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3"/>
                  </a:ext>
                </a:extLst>
              </a:tr>
              <a:tr h="243982">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Standard</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164 (75.2)</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162 (68.4)</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120 (73.6)</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129 (77.2)</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4"/>
                  </a:ext>
                </a:extLst>
              </a:tr>
              <a:tr h="2439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Time to enrollment since first transplant,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median months</a:t>
                      </a:r>
                      <a:r>
                        <a:rPr lang="en-US" sz="1400" b="0" kern="1200" baseline="0" dirty="0">
                          <a:solidFill>
                            <a:schemeClr val="tx1"/>
                          </a:solidFill>
                          <a:latin typeface="+mn-lt"/>
                          <a:ea typeface="+mn-ea"/>
                          <a:cs typeface="+mn-cs"/>
                        </a:rPr>
                        <a:t> (range)</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b="0" dirty="0">
                          <a:solidFill>
                            <a:schemeClr val="tx1"/>
                          </a:solidFill>
                        </a:rPr>
                        <a:t>40.2</a:t>
                      </a:r>
                    </a:p>
                    <a:p>
                      <a:pPr algn="ctr"/>
                      <a:r>
                        <a:rPr lang="en-US" sz="1400" b="0" dirty="0">
                          <a:solidFill>
                            <a:schemeClr val="tx1"/>
                          </a:solidFill>
                        </a:rPr>
                        <a:t>(2.9–217.4)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37.9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(3.5–193.6)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a:solidFill>
                            <a:schemeClr val="tx1"/>
                          </a:solidFill>
                        </a:rPr>
                        <a:t>NA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en-US" sz="1400" b="0" dirty="0">
                          <a:solidFill>
                            <a:schemeClr val="tx1"/>
                          </a:solidFill>
                        </a:rPr>
                        <a:t>NA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5"/>
                  </a:ext>
                </a:extLst>
              </a:tr>
              <a:tr h="192951">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t>Prior proteasome inhibitor and </a:t>
                      </a:r>
                      <a:r>
                        <a:rPr lang="en-US" sz="1400" b="1" kern="1200" dirty="0" err="1"/>
                        <a:t>IMiD</a:t>
                      </a:r>
                      <a:r>
                        <a:rPr lang="en-US" sz="1400" b="1" kern="1200" dirty="0"/>
                        <a:t> treatment, n (%)</a:t>
                      </a:r>
                      <a:endParaRPr lang="en-US" sz="14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200" b="0"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0"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0"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0"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43520">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Bortezomib</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167 (62.8)</a:t>
                      </a:r>
                      <a:endParaRPr lang="en-US" sz="10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163 (59.9)</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83 (41.9)</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89 (46.1)</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7"/>
                  </a:ext>
                </a:extLst>
              </a:tr>
              <a:tr h="220198">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Lenalidomide</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106 (39.8)</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90 (33.1)</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71 (35.9)</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87 (45.1)</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8"/>
                  </a:ext>
                </a:extLst>
              </a:tr>
              <a:tr h="243058">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Duration of prior proteasome inhibitor and </a:t>
                      </a:r>
                      <a:r>
                        <a:rPr lang="en-US" sz="1400" b="1" kern="1200" dirty="0" err="1">
                          <a:solidFill>
                            <a:schemeClr val="tx1"/>
                          </a:solidFill>
                          <a:latin typeface="+mn-lt"/>
                          <a:ea typeface="+mn-ea"/>
                          <a:cs typeface="+mn-cs"/>
                        </a:rPr>
                        <a:t>IMiD</a:t>
                      </a:r>
                      <a:r>
                        <a:rPr lang="en-US" sz="1400" b="1" kern="1200" dirty="0">
                          <a:solidFill>
                            <a:schemeClr val="tx1"/>
                          </a:solidFill>
                          <a:latin typeface="+mn-lt"/>
                          <a:ea typeface="+mn-ea"/>
                          <a:cs typeface="+mn-cs"/>
                        </a:rPr>
                        <a:t> treatment, median months (range)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pPr algn="ctr"/>
                      <a:endParaRPr lang="en-US" sz="12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pPr algn="ctr"/>
                      <a:endParaRPr lang="en-US" sz="12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hMerge="1">
                  <a:txBody>
                    <a:bodyPr/>
                    <a:lstStyle/>
                    <a:p>
                      <a:pPr algn="ctr"/>
                      <a:endParaRPr lang="en-US" sz="1200" b="1" dirty="0">
                        <a:solidFill>
                          <a:schemeClr val="tx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09"/>
                  </a:ext>
                </a:extLst>
              </a:tr>
              <a:tr h="233360">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Bortezomib</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4.0 (0.1–38.0)</a:t>
                      </a:r>
                      <a:endParaRPr lang="en-US" sz="10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4.3 (0.3–27.4)</a:t>
                      </a:r>
                      <a:endParaRPr lang="en-US" sz="10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9.0 (1.3–46.0)</a:t>
                      </a:r>
                      <a:endParaRPr lang="en-US" sz="10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400" b="0" i="0" u="none" strike="noStrike" kern="1200" baseline="0" dirty="0">
                          <a:solidFill>
                            <a:schemeClr val="dk1"/>
                          </a:solidFill>
                          <a:latin typeface="+mn-lt"/>
                          <a:ea typeface="+mn-ea"/>
                          <a:cs typeface="+mn-cs"/>
                        </a:rPr>
                        <a:t>7.8 (1.0–33.0)</a:t>
                      </a:r>
                      <a:endParaRPr lang="en-US" sz="10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0"/>
                  </a:ext>
                </a:extLst>
              </a:tr>
              <a:tr h="210038">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dk1"/>
                          </a:solidFill>
                          <a:latin typeface="+mn-lt"/>
                          <a:ea typeface="+mn-ea"/>
                          <a:cs typeface="+mn-cs"/>
                        </a:rPr>
                        <a:t>Lenalidomide</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11.0 (0.5–75.8)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9.0 (0.5–77.2)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11.5 (0.8–51.7)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tc>
                  <a:txBody>
                    <a:bodyPr/>
                    <a:lstStyle/>
                    <a:p>
                      <a:pPr algn="ctr"/>
                      <a:r>
                        <a:rPr lang="de-CH" sz="1400" b="0" i="0" u="none" strike="noStrike" kern="1200" baseline="0" dirty="0">
                          <a:solidFill>
                            <a:schemeClr val="dk1"/>
                          </a:solidFill>
                          <a:latin typeface="+mn-lt"/>
                          <a:ea typeface="+mn-ea"/>
                          <a:cs typeface="+mn-cs"/>
                        </a:rPr>
                        <a:t>10.9 (0.3–86.0)</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1F1F1"/>
                    </a:solidFill>
                  </a:tcPr>
                </a:tc>
                <a:extLst>
                  <a:ext uri="{0D108BD9-81ED-4DB2-BD59-A6C34878D82A}">
                    <a16:rowId xmlns:a16="http://schemas.microsoft.com/office/drawing/2014/main" val="10011"/>
                  </a:ext>
                </a:extLst>
              </a:tr>
            </a:tbl>
          </a:graphicData>
        </a:graphic>
      </p:graphicFrame>
      <p:sp>
        <p:nvSpPr>
          <p:cNvPr id="16" name="Rectangle 15"/>
          <p:cNvSpPr/>
          <p:nvPr/>
        </p:nvSpPr>
        <p:spPr>
          <a:xfrm>
            <a:off x="409194" y="6100825"/>
            <a:ext cx="7441715" cy="646331"/>
          </a:xfrm>
          <a:prstGeom prst="rect">
            <a:avLst/>
          </a:prstGeom>
        </p:spPr>
        <p:txBody>
          <a:bodyPr wrap="square" anchor="b">
            <a:spAutoFit/>
          </a:bodyPr>
          <a:lstStyle/>
          <a:p>
            <a:r>
              <a:rPr lang="en-US" sz="900" dirty="0">
                <a:latin typeface="Arial" panose="020B0604020202020204" pitchFamily="34" charset="0"/>
                <a:cs typeface="Arial" panose="020B0604020202020204" pitchFamily="34" charset="0"/>
              </a:rPr>
              <a:t>*</a:t>
            </a:r>
            <a:r>
              <a:rPr lang="en-US" sz="900" dirty="0"/>
              <a:t> 16% of patients had unknown or missing cytogenetics</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ASCT, </a:t>
            </a:r>
            <a:r>
              <a:rPr lang="en-US" sz="900" dirty="0"/>
              <a:t>autologous stem cell transplantation; FISH, </a:t>
            </a:r>
            <a:r>
              <a:rPr lang="de-CH" sz="900" dirty="0"/>
              <a:t>fluorescence in situ hybridization; IMiD, immunomodulatory drug; </a:t>
            </a:r>
            <a:r>
              <a:rPr lang="en-US" sz="900" dirty="0">
                <a:latin typeface="Arial" panose="020B0604020202020204" pitchFamily="34" charset="0"/>
                <a:cs typeface="Arial" panose="020B0604020202020204" pitchFamily="34" charset="0"/>
              </a:rPr>
              <a:t>Kd, carfilzomib and dexamethasone; </a:t>
            </a:r>
            <a:r>
              <a:rPr lang="de-CH" sz="900" dirty="0"/>
              <a:t>NA, not available; </a:t>
            </a:r>
            <a:r>
              <a:rPr lang="en-US" sz="900" dirty="0">
                <a:latin typeface="Arial" panose="020B0604020202020204" pitchFamily="34" charset="0"/>
                <a:cs typeface="Arial" panose="020B0604020202020204" pitchFamily="34" charset="0"/>
              </a:rPr>
              <a:t>Vd, bortezomib and dexamethasone.</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Hari </a:t>
            </a:r>
            <a:r>
              <a:rPr lang="en-US" sz="900" i="1" dirty="0">
                <a:latin typeface="Arial" panose="020B0604020202020204" pitchFamily="34" charset="0"/>
                <a:cs typeface="Arial" panose="020B0604020202020204" pitchFamily="34" charset="0"/>
              </a:rPr>
              <a:t>et al., Leukemia </a:t>
            </a:r>
            <a:r>
              <a:rPr lang="en-US" sz="900" dirty="0">
                <a:latin typeface="Arial" panose="020B0604020202020204" pitchFamily="34" charset="0"/>
                <a:cs typeface="Arial" panose="020B0604020202020204" pitchFamily="34" charset="0"/>
              </a:rPr>
              <a:t>2017; 31:2630-2641</a:t>
            </a:r>
            <a:r>
              <a:rPr lang="de-CH" sz="900" dirty="0"/>
              <a:t>.</a:t>
            </a:r>
            <a:r>
              <a:rPr lang="en-US" sz="900" dirty="0">
                <a:latin typeface="Arial" panose="020B0604020202020204" pitchFamily="34" charset="0"/>
                <a:cs typeface="Arial" panose="020B0604020202020204" pitchFamily="34" charset="0"/>
              </a:rPr>
              <a:t>.</a:t>
            </a:r>
          </a:p>
        </p:txBody>
      </p:sp>
      <p:sp>
        <p:nvSpPr>
          <p:cNvPr id="7" name="TextBox 6">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928653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Baseline Characteristics by </a:t>
            </a:r>
            <a:br>
              <a:rPr lang="en-US" sz="2800" dirty="0"/>
            </a:br>
            <a:r>
              <a:rPr lang="en-US" sz="2800" dirty="0"/>
              <a:t>Renal Deficiency Status (1)</a:t>
            </a:r>
            <a:endParaRPr lang="en-GB" sz="2800" dirty="0"/>
          </a:p>
        </p:txBody>
      </p:sp>
      <p:sp>
        <p:nvSpPr>
          <p:cNvPr id="4" name="Content Placeholder 3"/>
          <p:cNvSpPr>
            <a:spLocks noGrp="1"/>
          </p:cNvSpPr>
          <p:nvPr>
            <p:ph sz="quarter" idx="13"/>
          </p:nvPr>
        </p:nvSpPr>
        <p:spPr>
          <a:xfrm>
            <a:off x="417513" y="5943600"/>
            <a:ext cx="7433396" cy="794544"/>
          </a:xfrm>
        </p:spPr>
        <p:txBody>
          <a:bodyPr/>
          <a:lstStyle/>
          <a:p>
            <a:endParaRPr lang="en-GB" dirty="0"/>
          </a:p>
          <a:p>
            <a:r>
              <a:rPr lang="en-GB" dirty="0"/>
              <a:t>*High-risk subjects have genetic subtypes t(4;14), t(14;16), or del(17p), while standard-risk subjects do not. The unknown risk group includes subjects who have FISH assessment, but the result of one or more genetic subtypes are not available.</a:t>
            </a:r>
            <a:br>
              <a:rPr lang="en-GB" dirty="0"/>
            </a:br>
            <a:r>
              <a:rPr lang="en-GB" dirty="0" err="1"/>
              <a:t>CrCL</a:t>
            </a:r>
            <a:r>
              <a:rPr lang="en-GB" dirty="0"/>
              <a:t>, creatinine clearance; Kd56, carfilzomib and dexamethasone, with 56 mg/m</a:t>
            </a:r>
            <a:r>
              <a:rPr lang="en-GB" baseline="30000" dirty="0"/>
              <a:t>2</a:t>
            </a:r>
            <a:r>
              <a:rPr lang="en-GB" dirty="0"/>
              <a:t> carfilzomib dose; </a:t>
            </a:r>
            <a:r>
              <a:rPr lang="en-GB" dirty="0" err="1"/>
              <a:t>Vd</a:t>
            </a:r>
            <a:r>
              <a:rPr lang="en-GB" dirty="0"/>
              <a:t>, </a:t>
            </a:r>
            <a:r>
              <a:rPr lang="en-GB" dirty="0" err="1"/>
              <a:t>bortezomib</a:t>
            </a:r>
            <a:r>
              <a:rPr lang="en-GB" dirty="0"/>
              <a:t> and dexamethasone.</a:t>
            </a:r>
            <a:br>
              <a:rPr lang="en-GB" dirty="0"/>
            </a:br>
            <a:r>
              <a:rPr lang="en-GB" dirty="0" err="1"/>
              <a:t>Dimopoulos</a:t>
            </a:r>
            <a:r>
              <a:rPr lang="en-GB" dirty="0"/>
              <a:t> M et al. Presented at ASH 2017; Poster (Abstract 1845).</a:t>
            </a:r>
          </a:p>
        </p:txBody>
      </p:sp>
      <p:sp>
        <p:nvSpPr>
          <p:cNvPr id="7" name="TextBox 6">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graphicFrame>
        <p:nvGraphicFramePr>
          <p:cNvPr id="10" name="Table 9"/>
          <p:cNvGraphicFramePr>
            <a:graphicFrameLocks noGrp="1"/>
          </p:cNvGraphicFramePr>
          <p:nvPr>
            <p:extLst>
              <p:ext uri="{D42A27DB-BD31-4B8C-83A1-F6EECF244321}">
                <p14:modId xmlns:p14="http://schemas.microsoft.com/office/powerpoint/2010/main" val="185656369"/>
              </p:ext>
            </p:extLst>
          </p:nvPr>
        </p:nvGraphicFramePr>
        <p:xfrm>
          <a:off x="478599" y="1468178"/>
          <a:ext cx="8346370" cy="3528060"/>
        </p:xfrm>
        <a:graphic>
          <a:graphicData uri="http://schemas.openxmlformats.org/drawingml/2006/table">
            <a:tbl>
              <a:tblPr firstRow="1" bandRow="1">
                <a:tableStyleId>{5940675A-B579-460E-94D1-54222C63F5DA}</a:tableStyleId>
              </a:tblPr>
              <a:tblGrid>
                <a:gridCol w="2178508">
                  <a:extLst>
                    <a:ext uri="{9D8B030D-6E8A-4147-A177-3AD203B41FA5}">
                      <a16:colId xmlns:a16="http://schemas.microsoft.com/office/drawing/2014/main" val="20000"/>
                    </a:ext>
                  </a:extLst>
                </a:gridCol>
                <a:gridCol w="1027977">
                  <a:extLst>
                    <a:ext uri="{9D8B030D-6E8A-4147-A177-3AD203B41FA5}">
                      <a16:colId xmlns:a16="http://schemas.microsoft.com/office/drawing/2014/main" val="20001"/>
                    </a:ext>
                  </a:extLst>
                </a:gridCol>
                <a:gridCol w="1027977">
                  <a:extLst>
                    <a:ext uri="{9D8B030D-6E8A-4147-A177-3AD203B41FA5}">
                      <a16:colId xmlns:a16="http://schemas.microsoft.com/office/drawing/2014/main" val="20002"/>
                    </a:ext>
                  </a:extLst>
                </a:gridCol>
                <a:gridCol w="1027977">
                  <a:extLst>
                    <a:ext uri="{9D8B030D-6E8A-4147-A177-3AD203B41FA5}">
                      <a16:colId xmlns:a16="http://schemas.microsoft.com/office/drawing/2014/main" val="20003"/>
                    </a:ext>
                  </a:extLst>
                </a:gridCol>
                <a:gridCol w="1027977">
                  <a:extLst>
                    <a:ext uri="{9D8B030D-6E8A-4147-A177-3AD203B41FA5}">
                      <a16:colId xmlns:a16="http://schemas.microsoft.com/office/drawing/2014/main" val="20004"/>
                    </a:ext>
                  </a:extLst>
                </a:gridCol>
                <a:gridCol w="1027977">
                  <a:extLst>
                    <a:ext uri="{9D8B030D-6E8A-4147-A177-3AD203B41FA5}">
                      <a16:colId xmlns:a16="http://schemas.microsoft.com/office/drawing/2014/main" val="20005"/>
                    </a:ext>
                  </a:extLst>
                </a:gridCol>
                <a:gridCol w="1027977">
                  <a:extLst>
                    <a:ext uri="{9D8B030D-6E8A-4147-A177-3AD203B41FA5}">
                      <a16:colId xmlns:a16="http://schemas.microsoft.com/office/drawing/2014/main" val="20006"/>
                    </a:ext>
                  </a:extLst>
                </a:gridCol>
              </a:tblGrid>
              <a:tr h="0">
                <a:tc rowSpan="2">
                  <a:txBody>
                    <a:bodyPr/>
                    <a:lstStyle/>
                    <a:p>
                      <a:pPr algn="ctr"/>
                      <a:endParaRPr lang="en-US" sz="1400" b="1" dirty="0">
                        <a:solidFill>
                          <a:srgbClr val="FF0000"/>
                        </a:solidFill>
                      </a:endParaRPr>
                    </a:p>
                  </a:txBody>
                  <a:tcPr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r>
                        <a:rPr lang="da-DK" sz="1400" b="1" dirty="0">
                          <a:solidFill>
                            <a:schemeClr val="bg1"/>
                          </a:solidFill>
                        </a:rPr>
                        <a:t>CrCL ≥15 to &lt;50 mL/min</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1400" b="1" dirty="0">
                          <a:solidFill>
                            <a:schemeClr val="bg1"/>
                          </a:solidFill>
                        </a:rPr>
                        <a:t>CrCL 50 to &lt;80 mL/min</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a:solidFill>
                            <a:schemeClr val="bg1"/>
                          </a:solidFill>
                        </a:rPr>
                        <a:t>CrCL</a:t>
                      </a:r>
                      <a:r>
                        <a:rPr lang="en-US" sz="1400" b="1" dirty="0">
                          <a:solidFill>
                            <a:schemeClr val="bg1"/>
                          </a:solidFill>
                        </a:rPr>
                        <a:t> ≥80 mL/min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151310">
                <a:tc vMerge="1">
                  <a:txBody>
                    <a:bodyPr/>
                    <a:lstStyle/>
                    <a:p>
                      <a:endParaRPr lang="en-US" sz="1200" b="1" dirty="0">
                        <a:solidFill>
                          <a:srgbClr val="FF0000"/>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algn="ctr"/>
                      <a:r>
                        <a:rPr lang="en-US" sz="1400" b="1" dirty="0">
                          <a:solidFill>
                            <a:schemeClr val="bg1"/>
                          </a:solidFill>
                        </a:rPr>
                        <a:t>Kd56</a:t>
                      </a:r>
                    </a:p>
                    <a:p>
                      <a:pPr algn="ctr"/>
                      <a:r>
                        <a:rPr lang="en-US" sz="1400" b="1" dirty="0">
                          <a:solidFill>
                            <a:schemeClr val="bg1"/>
                          </a:solidFill>
                        </a:rPr>
                        <a:t>(n=85)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400" b="1" dirty="0">
                          <a:solidFill>
                            <a:schemeClr val="bg1"/>
                          </a:solidFill>
                        </a:rPr>
                        <a:t>Vd</a:t>
                      </a:r>
                      <a:br>
                        <a:rPr lang="en-US" sz="1400" b="1" dirty="0">
                          <a:solidFill>
                            <a:schemeClr val="bg1"/>
                          </a:solidFill>
                        </a:rPr>
                      </a:br>
                      <a:r>
                        <a:rPr lang="en-US" sz="1400" b="1" dirty="0">
                          <a:solidFill>
                            <a:schemeClr val="bg1"/>
                          </a:solidFill>
                        </a:rPr>
                        <a:t>(n=99)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Kd56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(n=186)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(n=177)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Kd56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(n=193)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(n=189)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0">
                <a:tc gridSpan="5">
                  <a:txBody>
                    <a:bodyPr/>
                    <a:lstStyle/>
                    <a:p>
                      <a:pPr marL="0" indent="0" algn="l" defTabSz="914400" rtl="0" eaLnBrk="1" latinLnBrk="0" hangingPunct="1">
                        <a:tabLst>
                          <a:tab pos="346075" algn="l"/>
                        </a:tabLst>
                      </a:pPr>
                      <a:r>
                        <a:rPr lang="en-US" sz="1400" b="0" kern="1200" dirty="0">
                          <a:solidFill>
                            <a:schemeClr val="tx1"/>
                          </a:solidFill>
                          <a:latin typeface="+mn-lt"/>
                          <a:ea typeface="+mn-ea"/>
                          <a:cs typeface="+mn-cs"/>
                        </a:rPr>
                        <a:t>Age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indent="0" algn="l" defTabSz="914400" rtl="0" eaLnBrk="1" latinLnBrk="0" hangingPunct="1">
                        <a:tabLst>
                          <a:tab pos="346075" algn="l"/>
                        </a:tabLst>
                      </a:pP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indent="0" algn="l" defTabSz="914400" rtl="0" eaLnBrk="1" latinLnBrk="0" hangingPunct="1">
                        <a:tabLst>
                          <a:tab pos="346075" algn="l"/>
                        </a:tabLst>
                      </a:pP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Median, years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72.0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72.0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68.0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68.0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60.0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61.0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&lt;65,</a:t>
                      </a:r>
                      <a:r>
                        <a:rPr lang="en-US" sz="1400" b="0" kern="1200" baseline="0" dirty="0">
                          <a:solidFill>
                            <a:schemeClr val="tx1"/>
                          </a:solidFill>
                          <a:latin typeface="+mn-lt"/>
                          <a:ea typeface="+mn-ea"/>
                          <a:cs typeface="+mn-cs"/>
                        </a:rPr>
                        <a:t> %</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25.9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22.2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34.4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29.9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71.0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71.4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4"/>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65 – 74, %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32.9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44.4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45.7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54.8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26.4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25.4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5"/>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≥75,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33.3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19.9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15.3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6"/>
                  </a:ext>
                </a:extLst>
              </a:tr>
              <a:tr h="0">
                <a:tc gridSpan="5">
                  <a:txBody>
                    <a:bodyPr/>
                    <a:lstStyle/>
                    <a:p>
                      <a:pPr marL="0" indent="0" algn="l" defTabSz="914400" rtl="0" eaLnBrk="1" latinLnBrk="0" hangingPunct="1">
                        <a:tabLst>
                          <a:tab pos="346075" algn="l"/>
                        </a:tabLst>
                      </a:pPr>
                      <a:r>
                        <a:rPr lang="en-US" sz="1400" b="0" kern="1200" dirty="0">
                          <a:solidFill>
                            <a:schemeClr val="tx1"/>
                          </a:solidFill>
                          <a:latin typeface="+mn-lt"/>
                          <a:ea typeface="+mn-ea"/>
                          <a:cs typeface="+mn-cs"/>
                        </a:rPr>
                        <a:t>Cytogenetic</a:t>
                      </a:r>
                      <a:r>
                        <a:rPr lang="en-US" sz="1400" b="0" kern="1200" baseline="0" dirty="0">
                          <a:solidFill>
                            <a:schemeClr val="tx1"/>
                          </a:solidFill>
                          <a:latin typeface="+mn-lt"/>
                          <a:ea typeface="+mn-ea"/>
                          <a:cs typeface="+mn-cs"/>
                        </a:rPr>
                        <a:t> risk by FISH at study entry</a:t>
                      </a:r>
                      <a:r>
                        <a:rPr lang="en-US" sz="1400" b="0" kern="1200" dirty="0">
                          <a:solidFill>
                            <a:schemeClr val="tx1"/>
                          </a:solidFill>
                          <a:latin typeface="+mn-lt"/>
                          <a:ea typeface="+mn-ea"/>
                          <a:cs typeface="+mn-cs"/>
                        </a:rPr>
                        <a:t>*,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indent="0" algn="l" defTabSz="914400" rtl="0" eaLnBrk="1" latinLnBrk="0" hangingPunct="1">
                        <a:tabLst>
                          <a:tab pos="346075" algn="l"/>
                        </a:tabLst>
                      </a:pP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indent="0" algn="l" defTabSz="914400" rtl="0" eaLnBrk="1" latinLnBrk="0" hangingPunct="1">
                        <a:tabLst>
                          <a:tab pos="346075" algn="l"/>
                        </a:tabLst>
                      </a:pP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7"/>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High risk</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12.9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26.3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24.2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24.3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8"/>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Standard risk</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64.7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61.6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59.7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66.1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61.1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59.8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9"/>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Unknown/missing</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22.4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12.1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16.1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10.7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17.6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15.9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18018524"/>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Baseline Characteristics by </a:t>
            </a:r>
            <a:br>
              <a:rPr lang="en-US" sz="2800" dirty="0"/>
            </a:br>
            <a:r>
              <a:rPr lang="en-US" sz="2800" dirty="0"/>
              <a:t>Renal Deficiency Status (2)</a:t>
            </a:r>
            <a:endParaRPr lang="en-GB" sz="2800" dirty="0"/>
          </a:p>
        </p:txBody>
      </p:sp>
      <p:sp>
        <p:nvSpPr>
          <p:cNvPr id="4" name="Content Placeholder 3"/>
          <p:cNvSpPr>
            <a:spLocks noGrp="1"/>
          </p:cNvSpPr>
          <p:nvPr>
            <p:ph sz="quarter" idx="13"/>
          </p:nvPr>
        </p:nvSpPr>
        <p:spPr/>
        <p:txBody>
          <a:bodyPr/>
          <a:lstStyle/>
          <a:p>
            <a:r>
              <a:rPr lang="en-GB" dirty="0" err="1"/>
              <a:t>CrCL</a:t>
            </a:r>
            <a:r>
              <a:rPr lang="en-GB" dirty="0"/>
              <a:t>, creatinine clearance; ISS, international staging system; Kd56, carfilzomib and dexamethasone, with 56 mg/m</a:t>
            </a:r>
            <a:r>
              <a:rPr lang="en-GB" baseline="30000" dirty="0"/>
              <a:t>2</a:t>
            </a:r>
            <a:r>
              <a:rPr lang="en-GB" dirty="0"/>
              <a:t> carfilzomib dose; </a:t>
            </a:r>
            <a:r>
              <a:rPr lang="en-GB" dirty="0" err="1"/>
              <a:t>Vd</a:t>
            </a:r>
            <a:r>
              <a:rPr lang="en-GB" dirty="0"/>
              <a:t>, </a:t>
            </a:r>
            <a:r>
              <a:rPr lang="en-GB" dirty="0" err="1"/>
              <a:t>bortezomib</a:t>
            </a:r>
            <a:r>
              <a:rPr lang="en-GB" dirty="0"/>
              <a:t> and dexamethasone.</a:t>
            </a:r>
            <a:br>
              <a:rPr lang="en-GB" dirty="0"/>
            </a:br>
            <a:r>
              <a:rPr lang="en-GB" dirty="0" err="1"/>
              <a:t>Dimopoulos</a:t>
            </a:r>
            <a:r>
              <a:rPr lang="en-GB" dirty="0"/>
              <a:t> M et al. Presented at ASH 2017; Poster (Abstract 1845).</a:t>
            </a:r>
          </a:p>
        </p:txBody>
      </p:sp>
      <p:graphicFrame>
        <p:nvGraphicFramePr>
          <p:cNvPr id="11" name="Table 10"/>
          <p:cNvGraphicFramePr>
            <a:graphicFrameLocks noGrp="1"/>
          </p:cNvGraphicFramePr>
          <p:nvPr>
            <p:extLst>
              <p:ext uri="{D42A27DB-BD31-4B8C-83A1-F6EECF244321}">
                <p14:modId xmlns:p14="http://schemas.microsoft.com/office/powerpoint/2010/main" val="4175856540"/>
              </p:ext>
            </p:extLst>
          </p:nvPr>
        </p:nvGraphicFramePr>
        <p:xfrm>
          <a:off x="478599" y="1468178"/>
          <a:ext cx="8346370" cy="2964180"/>
        </p:xfrm>
        <a:graphic>
          <a:graphicData uri="http://schemas.openxmlformats.org/drawingml/2006/table">
            <a:tbl>
              <a:tblPr firstRow="1" bandRow="1">
                <a:tableStyleId>{5940675A-B579-460E-94D1-54222C63F5DA}</a:tableStyleId>
              </a:tblPr>
              <a:tblGrid>
                <a:gridCol w="2178508">
                  <a:extLst>
                    <a:ext uri="{9D8B030D-6E8A-4147-A177-3AD203B41FA5}">
                      <a16:colId xmlns:a16="http://schemas.microsoft.com/office/drawing/2014/main" val="20000"/>
                    </a:ext>
                  </a:extLst>
                </a:gridCol>
                <a:gridCol w="1027977">
                  <a:extLst>
                    <a:ext uri="{9D8B030D-6E8A-4147-A177-3AD203B41FA5}">
                      <a16:colId xmlns:a16="http://schemas.microsoft.com/office/drawing/2014/main" val="20001"/>
                    </a:ext>
                  </a:extLst>
                </a:gridCol>
                <a:gridCol w="1027977">
                  <a:extLst>
                    <a:ext uri="{9D8B030D-6E8A-4147-A177-3AD203B41FA5}">
                      <a16:colId xmlns:a16="http://schemas.microsoft.com/office/drawing/2014/main" val="20002"/>
                    </a:ext>
                  </a:extLst>
                </a:gridCol>
                <a:gridCol w="1027977">
                  <a:extLst>
                    <a:ext uri="{9D8B030D-6E8A-4147-A177-3AD203B41FA5}">
                      <a16:colId xmlns:a16="http://schemas.microsoft.com/office/drawing/2014/main" val="20003"/>
                    </a:ext>
                  </a:extLst>
                </a:gridCol>
                <a:gridCol w="1027977">
                  <a:extLst>
                    <a:ext uri="{9D8B030D-6E8A-4147-A177-3AD203B41FA5}">
                      <a16:colId xmlns:a16="http://schemas.microsoft.com/office/drawing/2014/main" val="20004"/>
                    </a:ext>
                  </a:extLst>
                </a:gridCol>
                <a:gridCol w="1027977">
                  <a:extLst>
                    <a:ext uri="{9D8B030D-6E8A-4147-A177-3AD203B41FA5}">
                      <a16:colId xmlns:a16="http://schemas.microsoft.com/office/drawing/2014/main" val="20005"/>
                    </a:ext>
                  </a:extLst>
                </a:gridCol>
                <a:gridCol w="1027977">
                  <a:extLst>
                    <a:ext uri="{9D8B030D-6E8A-4147-A177-3AD203B41FA5}">
                      <a16:colId xmlns:a16="http://schemas.microsoft.com/office/drawing/2014/main" val="20006"/>
                    </a:ext>
                  </a:extLst>
                </a:gridCol>
              </a:tblGrid>
              <a:tr h="0">
                <a:tc rowSpan="2">
                  <a:txBody>
                    <a:bodyPr/>
                    <a:lstStyle/>
                    <a:p>
                      <a:pPr algn="ctr"/>
                      <a:endParaRPr lang="en-US" sz="1400" b="1" dirty="0">
                        <a:solidFill>
                          <a:srgbClr val="FF0000"/>
                        </a:solidFill>
                      </a:endParaRPr>
                    </a:p>
                  </a:txBody>
                  <a:tcPr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r>
                        <a:rPr lang="da-DK" sz="1400" b="1" dirty="0">
                          <a:solidFill>
                            <a:schemeClr val="bg1"/>
                          </a:solidFill>
                        </a:rPr>
                        <a:t>CrCL ≥15 to &lt;50 mL/min</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1400" b="1" dirty="0">
                          <a:solidFill>
                            <a:schemeClr val="bg1"/>
                          </a:solidFill>
                        </a:rPr>
                        <a:t>CrCL 50 to &lt;80 mL/min</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err="1">
                          <a:solidFill>
                            <a:schemeClr val="bg1"/>
                          </a:solidFill>
                        </a:rPr>
                        <a:t>CrCL</a:t>
                      </a:r>
                      <a:r>
                        <a:rPr lang="en-US" sz="1400" b="1" dirty="0">
                          <a:solidFill>
                            <a:schemeClr val="bg1"/>
                          </a:solidFill>
                        </a:rPr>
                        <a:t> ≥80 mL/min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151310">
                <a:tc vMerge="1">
                  <a:txBody>
                    <a:bodyPr/>
                    <a:lstStyle/>
                    <a:p>
                      <a:endParaRPr lang="en-US" sz="1200" b="1" dirty="0">
                        <a:solidFill>
                          <a:srgbClr val="FF0000"/>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algn="ctr"/>
                      <a:r>
                        <a:rPr lang="en-US" sz="1400" b="1" dirty="0">
                          <a:solidFill>
                            <a:schemeClr val="bg1"/>
                          </a:solidFill>
                        </a:rPr>
                        <a:t>Kd56</a:t>
                      </a:r>
                    </a:p>
                    <a:p>
                      <a:pPr algn="ctr"/>
                      <a:r>
                        <a:rPr lang="en-US" sz="1400" b="1" dirty="0">
                          <a:solidFill>
                            <a:schemeClr val="bg1"/>
                          </a:solidFill>
                        </a:rPr>
                        <a:t>(n=85)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400" b="1" dirty="0">
                          <a:solidFill>
                            <a:schemeClr val="bg1"/>
                          </a:solidFill>
                        </a:rPr>
                        <a:t>Vd</a:t>
                      </a:r>
                      <a:br>
                        <a:rPr lang="en-US" sz="1400" b="1" dirty="0">
                          <a:solidFill>
                            <a:schemeClr val="bg1"/>
                          </a:solidFill>
                        </a:rPr>
                      </a:br>
                      <a:r>
                        <a:rPr lang="en-US" sz="1400" b="1" dirty="0">
                          <a:solidFill>
                            <a:schemeClr val="bg1"/>
                          </a:solidFill>
                        </a:rPr>
                        <a:t>(n=99)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Kd56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(n=186)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(n=177)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Kd56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(n=193)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(n=189)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0">
                <a:tc gridSpan="5">
                  <a:txBody>
                    <a:bodyPr/>
                    <a:lstStyle/>
                    <a:p>
                      <a:pPr marL="0" indent="0" algn="l" defTabSz="914400" rtl="0" eaLnBrk="1" latinLnBrk="0" hangingPunct="1">
                        <a:tabLst>
                          <a:tab pos="346075" algn="l"/>
                        </a:tabLst>
                      </a:pPr>
                      <a:r>
                        <a:rPr lang="en-US" sz="1400" b="0" kern="1200" dirty="0">
                          <a:solidFill>
                            <a:schemeClr val="tx1"/>
                          </a:solidFill>
                          <a:latin typeface="+mn-lt"/>
                          <a:ea typeface="+mn-ea"/>
                          <a:cs typeface="+mn-cs"/>
                        </a:rPr>
                        <a:t>ISS</a:t>
                      </a:r>
                      <a:r>
                        <a:rPr lang="en-US" sz="1400" b="0" kern="1200" baseline="0" dirty="0">
                          <a:solidFill>
                            <a:schemeClr val="tx1"/>
                          </a:solidFill>
                          <a:latin typeface="+mn-lt"/>
                          <a:ea typeface="+mn-ea"/>
                          <a:cs typeface="+mn-cs"/>
                        </a:rPr>
                        <a:t> stage at baseline, %</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indent="0" algn="l" defTabSz="914400" rtl="0" eaLnBrk="1" latinLnBrk="0" hangingPunct="1">
                        <a:tabLst>
                          <a:tab pos="346075" algn="l"/>
                        </a:tabLst>
                      </a:pP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indent="0" algn="l" defTabSz="914400" rtl="0" eaLnBrk="1" latinLnBrk="0" hangingPunct="1">
                        <a:tabLst>
                          <a:tab pos="346075" algn="l"/>
                        </a:tabLst>
                      </a:pP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2"/>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Stage 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12.9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9.1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40.9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39.0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64.8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67.2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Stage 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32.9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28.3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35.5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42.4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23.3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25.4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4"/>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Stage 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54.1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62.6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23.7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18.6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11.9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7.4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5"/>
                  </a:ext>
                </a:extLst>
              </a:tr>
              <a:tr h="0">
                <a:tc gridSpan="5">
                  <a:txBody>
                    <a:bodyPr/>
                    <a:lstStyle/>
                    <a:p>
                      <a:pPr marL="0" indent="0" algn="l" defTabSz="914400" rtl="0" eaLnBrk="1" latinLnBrk="0" hangingPunct="1">
                        <a:tabLst>
                          <a:tab pos="346075" algn="l"/>
                        </a:tabLst>
                      </a:pPr>
                      <a:r>
                        <a:rPr lang="en-US" sz="1400" b="0" kern="1200" dirty="0">
                          <a:solidFill>
                            <a:schemeClr val="tx1"/>
                          </a:solidFill>
                          <a:latin typeface="+mn-lt"/>
                          <a:ea typeface="+mn-ea"/>
                          <a:cs typeface="+mn-cs"/>
                        </a:rPr>
                        <a:t>Number of prior regimens,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indent="0" algn="l" defTabSz="914400" rtl="0" eaLnBrk="1" latinLnBrk="0" hangingPunct="1">
                        <a:tabLst>
                          <a:tab pos="346075" algn="l"/>
                        </a:tabLst>
                      </a:pP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a:txBody>
                    <a:bodyPr/>
                    <a:lstStyle/>
                    <a:p>
                      <a:pPr marL="0" indent="0" algn="l" defTabSz="914400" rtl="0" eaLnBrk="1" latinLnBrk="0" hangingPunct="1">
                        <a:tabLst>
                          <a:tab pos="346075" algn="l"/>
                        </a:tabLst>
                      </a:pP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6"/>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45.9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43.4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51.6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48.0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49.7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53.4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7"/>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2–3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54.1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48.4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52.0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50.3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8"/>
                  </a:ext>
                </a:extLst>
              </a:tr>
            </a:tbl>
          </a:graphicData>
        </a:graphic>
      </p:graphicFrame>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2886238149"/>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Baseline Characteristics in </a:t>
            </a:r>
            <a:br>
              <a:rPr lang="en-US" sz="2800" dirty="0"/>
            </a:br>
            <a:r>
              <a:rPr lang="en-US" sz="2800" dirty="0"/>
              <a:t>Early and Late Relapse Patients</a:t>
            </a:r>
            <a:endParaRPr lang="en-GB" sz="2800" dirty="0"/>
          </a:p>
        </p:txBody>
      </p:sp>
      <p:sp>
        <p:nvSpPr>
          <p:cNvPr id="4" name="Content Placeholder 3"/>
          <p:cNvSpPr>
            <a:spLocks noGrp="1"/>
          </p:cNvSpPr>
          <p:nvPr>
            <p:ph sz="quarter" idx="13"/>
          </p:nvPr>
        </p:nvSpPr>
        <p:spPr/>
        <p:txBody>
          <a:bodyPr/>
          <a:lstStyle/>
          <a:p>
            <a:r>
              <a:rPr lang="en-GB" dirty="0"/>
              <a:t>*High-risk patients had genetic subtypes t(4;14), t(14;16), or deletion 17p, while standard-risk patients did not.</a:t>
            </a:r>
            <a:br>
              <a:rPr lang="en-GB" dirty="0"/>
            </a:br>
            <a:r>
              <a:rPr lang="en-GB" dirty="0"/>
              <a:t>FISH, fluorescence in situ hybridisation; </a:t>
            </a:r>
            <a:r>
              <a:rPr lang="en-GB" dirty="0" err="1"/>
              <a:t>Kd</a:t>
            </a:r>
            <a:r>
              <a:rPr lang="en-GB" dirty="0"/>
              <a:t>, carfilzomib and dexamethasone; </a:t>
            </a:r>
            <a:r>
              <a:rPr lang="en-GB" dirty="0" err="1"/>
              <a:t>Vd</a:t>
            </a:r>
            <a:r>
              <a:rPr lang="en-GB" dirty="0"/>
              <a:t>, </a:t>
            </a:r>
            <a:r>
              <a:rPr lang="en-GB" dirty="0" err="1"/>
              <a:t>bortezomib</a:t>
            </a:r>
            <a:r>
              <a:rPr lang="en-GB" dirty="0"/>
              <a:t> and dexamethasone.</a:t>
            </a:r>
            <a:br>
              <a:rPr lang="en-GB" dirty="0"/>
            </a:br>
            <a:r>
              <a:rPr lang="en-GB" dirty="0" err="1"/>
              <a:t>Mateos</a:t>
            </a:r>
            <a:r>
              <a:rPr lang="en-GB" dirty="0"/>
              <a:t> MV et al. Presented at ASH 2017; Poster (Abstract 3120).</a:t>
            </a:r>
          </a:p>
        </p:txBody>
      </p:sp>
      <p:graphicFrame>
        <p:nvGraphicFramePr>
          <p:cNvPr id="10" name="Table 9"/>
          <p:cNvGraphicFramePr>
            <a:graphicFrameLocks noGrp="1"/>
          </p:cNvGraphicFramePr>
          <p:nvPr>
            <p:extLst>
              <p:ext uri="{D42A27DB-BD31-4B8C-83A1-F6EECF244321}">
                <p14:modId xmlns:p14="http://schemas.microsoft.com/office/powerpoint/2010/main" val="3713756288"/>
              </p:ext>
            </p:extLst>
          </p:nvPr>
        </p:nvGraphicFramePr>
        <p:xfrm>
          <a:off x="537084" y="1281566"/>
          <a:ext cx="8068244" cy="4160520"/>
        </p:xfrm>
        <a:graphic>
          <a:graphicData uri="http://schemas.openxmlformats.org/drawingml/2006/table">
            <a:tbl>
              <a:tblPr firstRow="1" bandRow="1">
                <a:tableStyleId>{5940675A-B579-460E-94D1-54222C63F5DA}</a:tableStyleId>
              </a:tblPr>
              <a:tblGrid>
                <a:gridCol w="2794208">
                  <a:extLst>
                    <a:ext uri="{9D8B030D-6E8A-4147-A177-3AD203B41FA5}">
                      <a16:colId xmlns:a16="http://schemas.microsoft.com/office/drawing/2014/main" val="20000"/>
                    </a:ext>
                  </a:extLst>
                </a:gridCol>
                <a:gridCol w="1318509">
                  <a:extLst>
                    <a:ext uri="{9D8B030D-6E8A-4147-A177-3AD203B41FA5}">
                      <a16:colId xmlns:a16="http://schemas.microsoft.com/office/drawing/2014/main" val="20001"/>
                    </a:ext>
                  </a:extLst>
                </a:gridCol>
                <a:gridCol w="1318509">
                  <a:extLst>
                    <a:ext uri="{9D8B030D-6E8A-4147-A177-3AD203B41FA5}">
                      <a16:colId xmlns:a16="http://schemas.microsoft.com/office/drawing/2014/main" val="20002"/>
                    </a:ext>
                  </a:extLst>
                </a:gridCol>
                <a:gridCol w="1318509">
                  <a:extLst>
                    <a:ext uri="{9D8B030D-6E8A-4147-A177-3AD203B41FA5}">
                      <a16:colId xmlns:a16="http://schemas.microsoft.com/office/drawing/2014/main" val="20003"/>
                    </a:ext>
                  </a:extLst>
                </a:gridCol>
                <a:gridCol w="1318509">
                  <a:extLst>
                    <a:ext uri="{9D8B030D-6E8A-4147-A177-3AD203B41FA5}">
                      <a16:colId xmlns:a16="http://schemas.microsoft.com/office/drawing/2014/main" val="20004"/>
                    </a:ext>
                  </a:extLst>
                </a:gridCol>
              </a:tblGrid>
              <a:tr h="0">
                <a:tc rowSpan="2">
                  <a:txBody>
                    <a:bodyPr/>
                    <a:lstStyle/>
                    <a:p>
                      <a:pPr algn="ctr"/>
                      <a:endParaRPr lang="en-US" sz="1400" b="1" dirty="0">
                        <a:solidFill>
                          <a:srgbClr val="FF0000"/>
                        </a:solidFill>
                      </a:endParaRPr>
                    </a:p>
                  </a:txBody>
                  <a:tcPr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solidFill>
                  </a:tcPr>
                </a:tc>
                <a:tc gridSpan="2">
                  <a:txBody>
                    <a:bodyPr/>
                    <a:lstStyle/>
                    <a:p>
                      <a:pPr algn="ctr"/>
                      <a:r>
                        <a:rPr lang="da-DK" sz="1400" b="1" dirty="0">
                          <a:solidFill>
                            <a:schemeClr val="bg1"/>
                          </a:solidFill>
                        </a:rPr>
                        <a:t>Early relapsers</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a-DK" sz="1400" b="1" dirty="0">
                          <a:solidFill>
                            <a:schemeClr val="bg1"/>
                          </a:solidFill>
                        </a:rPr>
                        <a:t>Late relapsers</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extLst>
                  <a:ext uri="{0D108BD9-81ED-4DB2-BD59-A6C34878D82A}">
                    <a16:rowId xmlns:a16="http://schemas.microsoft.com/office/drawing/2014/main" val="10000"/>
                  </a:ext>
                </a:extLst>
              </a:tr>
              <a:tr h="151310">
                <a:tc vMerge="1">
                  <a:txBody>
                    <a:bodyPr/>
                    <a:lstStyle/>
                    <a:p>
                      <a:endParaRPr lang="en-US" sz="1200" b="1" dirty="0">
                        <a:solidFill>
                          <a:srgbClr val="FF0000"/>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algn="ctr"/>
                      <a:r>
                        <a:rPr lang="en-US" sz="1400" b="1" dirty="0">
                          <a:solidFill>
                            <a:schemeClr val="bg1"/>
                          </a:solidFill>
                        </a:rPr>
                        <a:t>Kd</a:t>
                      </a:r>
                    </a:p>
                    <a:p>
                      <a:pPr algn="ctr"/>
                      <a:r>
                        <a:rPr lang="en-US" sz="1400" b="1" dirty="0">
                          <a:solidFill>
                            <a:schemeClr val="bg1"/>
                          </a:solidFill>
                        </a:rPr>
                        <a:t>(n=123)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400" b="1" dirty="0">
                          <a:solidFill>
                            <a:schemeClr val="bg1"/>
                          </a:solidFill>
                        </a:rPr>
                        <a:t>Vd</a:t>
                      </a:r>
                      <a:br>
                        <a:rPr lang="en-US" sz="1400" b="1" dirty="0">
                          <a:solidFill>
                            <a:schemeClr val="bg1"/>
                          </a:solidFill>
                        </a:rPr>
                      </a:br>
                      <a:r>
                        <a:rPr lang="en-US" sz="1400" b="1" dirty="0">
                          <a:solidFill>
                            <a:schemeClr val="bg1"/>
                          </a:solidFill>
                        </a:rPr>
                        <a:t>(n=116)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Kd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(n=335)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(n=340)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0">
                <a:tc>
                  <a:txBody>
                    <a:bodyPr/>
                    <a:lstStyle/>
                    <a:p>
                      <a:pPr marL="0" indent="0" algn="l" defTabSz="914400" rtl="0" eaLnBrk="1" latinLnBrk="0" hangingPunct="1">
                        <a:tabLst>
                          <a:tab pos="346075" algn="l"/>
                        </a:tabLst>
                      </a:pPr>
                      <a:r>
                        <a:rPr lang="en-US" sz="1400" b="0" kern="1200" dirty="0">
                          <a:solidFill>
                            <a:schemeClr val="tx1"/>
                          </a:solidFill>
                          <a:latin typeface="+mn-lt"/>
                          <a:ea typeface="+mn-ea"/>
                          <a:cs typeface="+mn-cs"/>
                        </a:rPr>
                        <a:t>Age, median years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64.0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65.0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65.0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66.0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2"/>
                  </a:ext>
                </a:extLst>
              </a:tr>
              <a:tr h="0">
                <a:tc gridSpan="5">
                  <a:txBody>
                    <a:bodyPr/>
                    <a:lstStyle/>
                    <a:p>
                      <a:pPr marL="0" indent="0" algn="l" defTabSz="914400" rtl="0" eaLnBrk="1" latinLnBrk="0" hangingPunct="1">
                        <a:tabLst>
                          <a:tab pos="346075" algn="l"/>
                        </a:tabLst>
                      </a:pPr>
                      <a:r>
                        <a:rPr lang="en-US" sz="1400" b="0" kern="1200" dirty="0">
                          <a:solidFill>
                            <a:schemeClr val="tx1"/>
                          </a:solidFill>
                          <a:latin typeface="+mn-lt"/>
                          <a:ea typeface="+mn-ea"/>
                          <a:cs typeface="+mn-cs"/>
                        </a:rPr>
                        <a:t>Cytogenetic risk by FISH at study entry,*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High</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28.5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34.5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18.5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4"/>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Standard</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54.5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63.9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65.0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5"/>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Unknown/missing</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17.1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10.3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17.6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13.8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6"/>
                  </a:ext>
                </a:extLst>
              </a:tr>
              <a:tr h="0">
                <a:tc gridSpan="5">
                  <a:txBody>
                    <a:bodyPr/>
                    <a:lstStyle/>
                    <a:p>
                      <a:pPr marL="0" indent="0" algn="l" defTabSz="914400" rtl="0" eaLnBrk="1" latinLnBrk="0" hangingPunct="1">
                        <a:tabLst>
                          <a:tab pos="346075" algn="l"/>
                        </a:tabLst>
                      </a:pPr>
                      <a:r>
                        <a:rPr lang="en-GB" sz="1400" b="0" kern="1200" dirty="0">
                          <a:solidFill>
                            <a:schemeClr val="tx1"/>
                          </a:solidFill>
                          <a:latin typeface="+mn-lt"/>
                          <a:ea typeface="+mn-ea"/>
                          <a:cs typeface="+mn-cs"/>
                        </a:rPr>
                        <a:t>Number of prior regimens, %</a:t>
                      </a:r>
                      <a:endParaRPr lang="en-US" sz="1400" b="0" kern="1200" baseline="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extLst>
                  <a:ext uri="{0D108BD9-81ED-4DB2-BD59-A6C34878D82A}">
                    <a16:rowId xmlns:a16="http://schemas.microsoft.com/office/drawing/2014/main" val="10007"/>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20.7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59.7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59.4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8"/>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49.6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48.3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27.8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25.6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9"/>
                  </a:ext>
                </a:extLst>
              </a:tr>
              <a:tr h="0">
                <a:tc>
                  <a:txBody>
                    <a:bodyPr/>
                    <a:lstStyle/>
                    <a:p>
                      <a:pPr marL="180000" indent="0" algn="l" defTabSz="914400" rtl="0" eaLnBrk="1" latinLnBrk="0" hangingPunct="1">
                        <a:tabLst>
                          <a:tab pos="346075" algn="l"/>
                        </a:tabLst>
                      </a:pPr>
                      <a:r>
                        <a:rPr lang="en-US" sz="1400" b="0" kern="1200" dirty="0">
                          <a:solidFill>
                            <a:schemeClr val="tx1"/>
                          </a:solidFill>
                          <a:latin typeface="+mn-lt"/>
                          <a:ea typeface="+mn-ea"/>
                          <a:cs typeface="+mn-cs"/>
                        </a:rPr>
                        <a:t>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30.2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12.5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15.0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0"/>
                  </a:ext>
                </a:extLst>
              </a:tr>
              <a:tr h="0">
                <a:tc gridSpan="5">
                  <a:txBody>
                    <a:bodyPr/>
                    <a:lstStyle/>
                    <a:p>
                      <a:pPr marL="0" indent="0" algn="l" defTabSz="914400" rtl="0" eaLnBrk="1" latinLnBrk="0" hangingPunct="1">
                        <a:tabLst>
                          <a:tab pos="346075" algn="l"/>
                        </a:tabLst>
                      </a:pPr>
                      <a:r>
                        <a:rPr lang="en-US" sz="1400" b="0" kern="1200" dirty="0">
                          <a:solidFill>
                            <a:schemeClr val="tx1"/>
                          </a:solidFill>
                          <a:latin typeface="+mn-lt"/>
                          <a:ea typeface="+mn-ea"/>
                          <a:cs typeface="+mn-cs"/>
                        </a:rPr>
                        <a:t>Prior therapy,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lumMod val="60000"/>
                        <a:lumOff val="40000"/>
                      </a:schemeClr>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1"/>
                  </a:ext>
                </a:extLst>
              </a:tr>
              <a:tr h="0">
                <a:tc>
                  <a:txBody>
                    <a:bodyPr/>
                    <a:lstStyle/>
                    <a:p>
                      <a:pPr marL="180000" indent="0" algn="l" defTabSz="914400" rtl="0" eaLnBrk="1" latinLnBrk="0" hangingPunct="1">
                        <a:tabLst>
                          <a:tab pos="346075" algn="l"/>
                        </a:tabLst>
                      </a:pPr>
                      <a:r>
                        <a:rPr lang="en-US" sz="1400" b="0" kern="1200" dirty="0" err="1">
                          <a:solidFill>
                            <a:schemeClr val="tx1"/>
                          </a:solidFill>
                          <a:latin typeface="+mn-lt"/>
                          <a:ea typeface="+mn-ea"/>
                          <a:cs typeface="+mn-cs"/>
                        </a:rPr>
                        <a:t>Bortezomib</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52.8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56.9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54.3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53.5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2"/>
                  </a:ext>
                </a:extLst>
              </a:tr>
              <a:tr h="0">
                <a:tc>
                  <a:txBody>
                    <a:bodyPr/>
                    <a:lstStyle/>
                    <a:p>
                      <a:pPr marL="180000" indent="0" algn="l" defTabSz="914400" rtl="0" eaLnBrk="1" latinLnBrk="0" hangingPunct="1">
                        <a:tabLst>
                          <a:tab pos="346075" algn="l"/>
                        </a:tabLst>
                      </a:pPr>
                      <a:r>
                        <a:rPr lang="en-US" sz="1400" b="0" kern="1200" dirty="0" err="1">
                          <a:solidFill>
                            <a:schemeClr val="tx1"/>
                          </a:solidFill>
                          <a:latin typeface="+mn-lt"/>
                          <a:ea typeface="+mn-ea"/>
                          <a:cs typeface="+mn-cs"/>
                        </a:rPr>
                        <a:t>Lenalidomide</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52.8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60.3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33.4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30.6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3"/>
                  </a:ext>
                </a:extLst>
              </a:tr>
            </a:tbl>
          </a:graphicData>
        </a:graphic>
      </p:graphicFrame>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3603905509"/>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Refractory Patient Population (ITT)</a:t>
            </a:r>
          </a:p>
        </p:txBody>
      </p:sp>
      <p:sp>
        <p:nvSpPr>
          <p:cNvPr id="8" name="Rectangle 7"/>
          <p:cNvSpPr/>
          <p:nvPr/>
        </p:nvSpPr>
        <p:spPr>
          <a:xfrm>
            <a:off x="419350" y="3864718"/>
            <a:ext cx="8221414" cy="646331"/>
          </a:xfrm>
          <a:prstGeom prst="rect">
            <a:avLst/>
          </a:prstGeom>
        </p:spPr>
        <p:txBody>
          <a:bodyPr wrap="square">
            <a:spAutoFit/>
          </a:bodyPr>
          <a:lstStyle/>
          <a:p>
            <a:pPr algn="l"/>
            <a:r>
              <a:rPr lang="it-IT" sz="1200" dirty="0">
                <a:latin typeface="Arial" panose="020B0604020202020204" pitchFamily="34" charset="0"/>
                <a:cs typeface="Arial" panose="020B0604020202020204" pitchFamily="34" charset="0"/>
              </a:rPr>
              <a:t>ITT = intent-to-treat; Kd = carfilzomib and dexamethasone; Vd = bortezomib and dexamethasone</a:t>
            </a:r>
          </a:p>
          <a:p>
            <a:pPr algn="l"/>
            <a:r>
              <a:rPr lang="it-IT" sz="1200" i="1" dirty="0">
                <a:latin typeface="Arial" panose="020B0604020202020204" pitchFamily="34" charset="0"/>
                <a:cs typeface="Arial" panose="020B0604020202020204" pitchFamily="34" charset="0"/>
              </a:rPr>
              <a:t>*Refractory to bortezomib was defined as disease progression within 60 days after the completion of any bortezomib-containing regimen</a:t>
            </a:r>
          </a:p>
        </p:txBody>
      </p:sp>
      <p:graphicFrame>
        <p:nvGraphicFramePr>
          <p:cNvPr id="9" name="Table 8"/>
          <p:cNvGraphicFramePr>
            <a:graphicFrameLocks noGrp="1"/>
          </p:cNvGraphicFramePr>
          <p:nvPr>
            <p:extLst>
              <p:ext uri="{D42A27DB-BD31-4B8C-83A1-F6EECF244321}">
                <p14:modId xmlns:p14="http://schemas.microsoft.com/office/powerpoint/2010/main" val="4226021185"/>
              </p:ext>
            </p:extLst>
          </p:nvPr>
        </p:nvGraphicFramePr>
        <p:xfrm>
          <a:off x="503238" y="2133601"/>
          <a:ext cx="8137526" cy="1731117"/>
        </p:xfrm>
        <a:graphic>
          <a:graphicData uri="http://schemas.openxmlformats.org/drawingml/2006/table">
            <a:tbl>
              <a:tblPr firstRow="1" bandRow="1">
                <a:tableStyleId>{5940675A-B579-460E-94D1-54222C63F5DA}</a:tableStyleId>
              </a:tblPr>
              <a:tblGrid>
                <a:gridCol w="3484530">
                  <a:extLst>
                    <a:ext uri="{9D8B030D-6E8A-4147-A177-3AD203B41FA5}">
                      <a16:colId xmlns:a16="http://schemas.microsoft.com/office/drawing/2014/main" val="20000"/>
                    </a:ext>
                  </a:extLst>
                </a:gridCol>
                <a:gridCol w="2326498">
                  <a:extLst>
                    <a:ext uri="{9D8B030D-6E8A-4147-A177-3AD203B41FA5}">
                      <a16:colId xmlns:a16="http://schemas.microsoft.com/office/drawing/2014/main" val="20001"/>
                    </a:ext>
                  </a:extLst>
                </a:gridCol>
                <a:gridCol w="2326498">
                  <a:extLst>
                    <a:ext uri="{9D8B030D-6E8A-4147-A177-3AD203B41FA5}">
                      <a16:colId xmlns:a16="http://schemas.microsoft.com/office/drawing/2014/main" val="20002"/>
                    </a:ext>
                  </a:extLst>
                </a:gridCol>
              </a:tblGrid>
              <a:tr h="628938">
                <a:tc>
                  <a:txBody>
                    <a:bodyPr/>
                    <a:lstStyle/>
                    <a:p>
                      <a:endParaRPr lang="en-US" sz="1500"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600" b="1" dirty="0">
                          <a:solidFill>
                            <a:schemeClr val="bg1"/>
                          </a:solidFill>
                        </a:rPr>
                        <a:t>Kd</a:t>
                      </a:r>
                      <a:r>
                        <a:rPr lang="en-US" sz="1600" b="1" baseline="0" dirty="0">
                          <a:solidFill>
                            <a:schemeClr val="bg1"/>
                          </a:solidFill>
                        </a:rPr>
                        <a:t> </a:t>
                      </a:r>
                      <a:r>
                        <a:rPr lang="en-US" sz="1600" b="1" dirty="0">
                          <a:solidFill>
                            <a:schemeClr val="bg1"/>
                          </a:solidFill>
                        </a:rPr>
                        <a:t>(N = 464)</a:t>
                      </a:r>
                    </a:p>
                    <a:p>
                      <a:pPr algn="ctr"/>
                      <a:r>
                        <a:rPr lang="en-US" sz="160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600" b="1" dirty="0">
                          <a:solidFill>
                            <a:schemeClr val="bg1"/>
                          </a:solidFill>
                        </a:rPr>
                        <a:t>Vd</a:t>
                      </a:r>
                      <a:r>
                        <a:rPr lang="en-US" sz="1600" b="1" baseline="0" dirty="0">
                          <a:solidFill>
                            <a:schemeClr val="bg1"/>
                          </a:solidFill>
                        </a:rPr>
                        <a:t> </a:t>
                      </a:r>
                      <a:r>
                        <a:rPr lang="en-US" sz="1600" b="1" dirty="0">
                          <a:solidFill>
                            <a:schemeClr val="bg1"/>
                          </a:solidFill>
                        </a:rPr>
                        <a:t>(N = 465)</a:t>
                      </a:r>
                    </a:p>
                    <a:p>
                      <a:pPr algn="ctr"/>
                      <a:r>
                        <a:rPr lang="en-US" sz="160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367393">
                <a:tc gridSpan="3">
                  <a:txBody>
                    <a:bodyPr/>
                    <a:lstStyle/>
                    <a:p>
                      <a:pPr marL="0" indent="0"/>
                      <a:r>
                        <a:rPr lang="en-US" sz="1500" b="1" dirty="0">
                          <a:solidFill>
                            <a:schemeClr val="tx1"/>
                          </a:solidFill>
                        </a:rPr>
                        <a:t>Patients refractory to prior therapy</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367393">
                <a:tc>
                  <a:txBody>
                    <a:bodyPr/>
                    <a:lstStyle/>
                    <a:p>
                      <a:pPr marL="287338" indent="0"/>
                      <a:r>
                        <a:rPr lang="en-US" sz="1500" b="0" dirty="0">
                          <a:solidFill>
                            <a:schemeClr val="tx1"/>
                          </a:solidFill>
                        </a:rPr>
                        <a:t>Refractory to </a:t>
                      </a:r>
                      <a:r>
                        <a:rPr lang="en-US" sz="1500" b="0" dirty="0" err="1">
                          <a:solidFill>
                            <a:schemeClr val="tx1"/>
                          </a:solidFill>
                        </a:rPr>
                        <a:t>bortezomib</a:t>
                      </a:r>
                      <a:r>
                        <a:rPr lang="en-US" sz="1500" b="0" dirty="0">
                          <a:solidFill>
                            <a:schemeClr val="tx1"/>
                          </a:solidFill>
                        </a:rPr>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15 (3)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19 (4)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2"/>
                  </a:ext>
                </a:extLst>
              </a:tr>
              <a:tr h="367393">
                <a:tc>
                  <a:txBody>
                    <a:bodyPr/>
                    <a:lstStyle/>
                    <a:p>
                      <a:pPr marL="287338" indent="0" algn="l" defTabSz="914400" rtl="0" eaLnBrk="1" latinLnBrk="0" hangingPunct="1"/>
                      <a:r>
                        <a:rPr lang="en-US" sz="1500" b="0" dirty="0">
                          <a:solidFill>
                            <a:schemeClr val="tx1"/>
                          </a:solidFill>
                        </a:rPr>
                        <a:t>Re</a:t>
                      </a:r>
                      <a:r>
                        <a:rPr lang="en-US" sz="1500" b="0" kern="1200" dirty="0">
                          <a:solidFill>
                            <a:schemeClr val="tx1"/>
                          </a:solidFill>
                          <a:latin typeface="+mn-lt"/>
                          <a:ea typeface="+mn-ea"/>
                          <a:cs typeface="+mn-cs"/>
                        </a:rPr>
                        <a:t>fractory to </a:t>
                      </a:r>
                      <a:r>
                        <a:rPr lang="en-US" sz="1500" b="0" kern="1200" dirty="0" err="1">
                          <a:solidFill>
                            <a:schemeClr val="tx1"/>
                          </a:solidFill>
                          <a:latin typeface="+mn-lt"/>
                          <a:ea typeface="+mn-ea"/>
                          <a:cs typeface="+mn-cs"/>
                        </a:rPr>
                        <a:t>lenalidomide</a:t>
                      </a:r>
                      <a:endParaRPr lang="en-US" sz="15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113 (24)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122 (26)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bl>
          </a:graphicData>
        </a:graphic>
      </p:graphicFrame>
      <p:sp>
        <p:nvSpPr>
          <p:cNvPr id="6" name="Rectangle 5"/>
          <p:cNvSpPr/>
          <p:nvPr/>
        </p:nvSpPr>
        <p:spPr>
          <a:xfrm>
            <a:off x="407753" y="6508784"/>
            <a:ext cx="7869237" cy="230832"/>
          </a:xfrm>
          <a:prstGeom prst="rect">
            <a:avLst/>
          </a:prstGeom>
        </p:spPr>
        <p:txBody>
          <a:bodyPr wrap="square">
            <a:spAutoFit/>
          </a:bodyPr>
          <a:lstStyle/>
          <a:p>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a:t>
            </a:r>
            <a:endParaRPr lang="en-US" sz="900" dirty="0">
              <a:latin typeface="Arial" panose="020B0604020202020204" pitchFamily="34" charset="0"/>
              <a:cs typeface="Arial" panose="020B0604020202020204" pitchFamily="34" charset="0"/>
            </a:endParaRPr>
          </a:p>
        </p:txBody>
      </p:sp>
      <p:sp>
        <p:nvSpPr>
          <p:cNvPr id="10" name="TextBox 9">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14795033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sz="2800" dirty="0"/>
              <a:t>Patient Characteristics</a:t>
            </a:r>
            <a:br>
              <a:rPr lang="de-CH" sz="2800" dirty="0"/>
            </a:br>
            <a:r>
              <a:rPr lang="de-CH" sz="2800" i="1" dirty="0"/>
              <a:t>Substudy Kd vs SC Vd and Kd vs IV Vd</a:t>
            </a:r>
          </a:p>
        </p:txBody>
      </p:sp>
      <p:sp>
        <p:nvSpPr>
          <p:cNvPr id="3" name="Content Placeholder 2"/>
          <p:cNvSpPr>
            <a:spLocks noGrp="1"/>
          </p:cNvSpPr>
          <p:nvPr>
            <p:ph idx="1"/>
          </p:nvPr>
        </p:nvSpPr>
        <p:spPr>
          <a:xfrm>
            <a:off x="793102" y="1462088"/>
            <a:ext cx="7838136" cy="4481512"/>
          </a:xfrm>
        </p:spPr>
        <p:txBody>
          <a:bodyPr/>
          <a:lstStyle/>
          <a:p>
            <a:pPr marL="0" indent="0">
              <a:buNone/>
            </a:pPr>
            <a:r>
              <a:rPr lang="de-CH" sz="1800" b="1" dirty="0"/>
              <a:t>Patient Characteristics at Baseline</a:t>
            </a:r>
          </a:p>
        </p:txBody>
      </p:sp>
      <p:sp>
        <p:nvSpPr>
          <p:cNvPr id="4" name="Content Placeholder 3"/>
          <p:cNvSpPr>
            <a:spLocks noGrp="1"/>
          </p:cNvSpPr>
          <p:nvPr>
            <p:ph sz="quarter" idx="13"/>
          </p:nvPr>
        </p:nvSpPr>
        <p:spPr/>
        <p:txBody>
          <a:bodyPr/>
          <a:lstStyle/>
          <a:p>
            <a:pPr>
              <a:spcBef>
                <a:spcPts val="0"/>
              </a:spcBef>
            </a:pPr>
            <a:r>
              <a:rPr lang="en-US" baseline="30000" dirty="0"/>
              <a:t>1</a:t>
            </a:r>
            <a:r>
              <a:rPr lang="en-US" dirty="0"/>
              <a:t>SC Vd and </a:t>
            </a:r>
            <a:r>
              <a:rPr lang="en-US" baseline="30000" dirty="0"/>
              <a:t>2</a:t>
            </a:r>
            <a:r>
              <a:rPr lang="en-US" dirty="0"/>
              <a:t>IV Vd were based on the actual treatment route of administration in the Vd arm patients, whereas Kd</a:t>
            </a:r>
            <a:r>
              <a:rPr lang="en-US" baseline="30000" dirty="0"/>
              <a:t>1</a:t>
            </a:r>
            <a:r>
              <a:rPr lang="en-US" dirty="0"/>
              <a:t> and Kd</a:t>
            </a:r>
            <a:r>
              <a:rPr lang="en-US" baseline="30000" dirty="0"/>
              <a:t>2</a:t>
            </a:r>
            <a:r>
              <a:rPr lang="en-US" dirty="0"/>
              <a:t> were based on</a:t>
            </a:r>
          </a:p>
          <a:p>
            <a:pPr>
              <a:spcBef>
                <a:spcPts val="0"/>
              </a:spcBef>
            </a:pPr>
            <a:r>
              <a:rPr lang="en-US" dirty="0"/>
              <a:t>stratification factor of SC and IV routes of BTZ administration assigned before </a:t>
            </a:r>
            <a:r>
              <a:rPr lang="en-US" dirty="0" err="1"/>
              <a:t>randomisation</a:t>
            </a:r>
            <a:r>
              <a:rPr lang="en-US" dirty="0"/>
              <a:t>, respectively.</a:t>
            </a:r>
          </a:p>
          <a:p>
            <a:pPr>
              <a:spcBef>
                <a:spcPts val="0"/>
              </a:spcBef>
            </a:pPr>
            <a:r>
              <a:rPr lang="de-CH" dirty="0"/>
              <a:t>IV, intravenous; Kd, carfilzomib and dexamethasone; SC, subcutaneous; Vd, bortezomib and dexamethasone.</a:t>
            </a:r>
          </a:p>
          <a:p>
            <a:pPr>
              <a:spcBef>
                <a:spcPts val="0"/>
              </a:spcBef>
            </a:pPr>
            <a:r>
              <a:rPr lang="de-CH" dirty="0"/>
              <a:t>Goldschmidt H et al. EHA 2016, Copenhagen, Denmark, P659.</a:t>
            </a:r>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082" y="1813236"/>
            <a:ext cx="7417837" cy="4138610"/>
          </a:xfrm>
          <a:prstGeom prst="rect">
            <a:avLst/>
          </a:prstGeom>
        </p:spPr>
      </p:pic>
      <p:sp>
        <p:nvSpPr>
          <p:cNvPr id="12" name="TextBox 11">
            <a:hlinkClick r:id="rId4"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27370843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History of Peripheral Neuropathy </a:t>
            </a:r>
            <a:br>
              <a:rPr lang="en-GB" sz="2800" dirty="0"/>
            </a:br>
            <a:r>
              <a:rPr lang="en-GB" sz="2800" dirty="0"/>
              <a:t>at Baseline (ITT Population)</a:t>
            </a:r>
            <a:endParaRPr lang="de-CH" sz="2800" dirty="0"/>
          </a:p>
        </p:txBody>
      </p:sp>
      <p:sp>
        <p:nvSpPr>
          <p:cNvPr id="4" name="Content Placeholder 3"/>
          <p:cNvSpPr>
            <a:spLocks noGrp="1"/>
          </p:cNvSpPr>
          <p:nvPr>
            <p:ph sz="quarter" idx="13"/>
          </p:nvPr>
        </p:nvSpPr>
        <p:spPr/>
        <p:txBody>
          <a:bodyPr/>
          <a:lstStyle/>
          <a:p>
            <a:pPr>
              <a:spcBef>
                <a:spcPts val="0"/>
              </a:spcBef>
            </a:pPr>
            <a:r>
              <a:rPr lang="de-CH" dirty="0"/>
              <a:t>Kd, carfilzomib and dexamethasone; Vd, bortezomib and dexamethasone.</a:t>
            </a:r>
          </a:p>
          <a:p>
            <a:pPr>
              <a:spcBef>
                <a:spcPts val="0"/>
              </a:spcBef>
            </a:pPr>
            <a:r>
              <a:rPr lang="de-CH" dirty="0"/>
              <a:t>Niesvizky R et al. EHA 2017, Madrid, Spain (abstract and poster E1244).</a:t>
            </a:r>
          </a:p>
        </p:txBody>
      </p:sp>
      <p:graphicFrame>
        <p:nvGraphicFramePr>
          <p:cNvPr id="8" name="Table 7"/>
          <p:cNvGraphicFramePr>
            <a:graphicFrameLocks noGrp="1"/>
          </p:cNvGraphicFramePr>
          <p:nvPr>
            <p:extLst/>
          </p:nvPr>
        </p:nvGraphicFramePr>
        <p:xfrm>
          <a:off x="512764" y="1482128"/>
          <a:ext cx="8116886" cy="3375660"/>
        </p:xfrm>
        <a:graphic>
          <a:graphicData uri="http://schemas.openxmlformats.org/drawingml/2006/table">
            <a:tbl>
              <a:tblPr firstRow="1" bandRow="1">
                <a:tableStyleId>{5940675A-B579-460E-94D1-54222C63F5DA}</a:tableStyleId>
              </a:tblPr>
              <a:tblGrid>
                <a:gridCol w="3475692">
                  <a:extLst>
                    <a:ext uri="{9D8B030D-6E8A-4147-A177-3AD203B41FA5}">
                      <a16:colId xmlns:a16="http://schemas.microsoft.com/office/drawing/2014/main" val="20000"/>
                    </a:ext>
                  </a:extLst>
                </a:gridCol>
                <a:gridCol w="2320597">
                  <a:extLst>
                    <a:ext uri="{9D8B030D-6E8A-4147-A177-3AD203B41FA5}">
                      <a16:colId xmlns:a16="http://schemas.microsoft.com/office/drawing/2014/main" val="20001"/>
                    </a:ext>
                  </a:extLst>
                </a:gridCol>
                <a:gridCol w="2320597">
                  <a:extLst>
                    <a:ext uri="{9D8B030D-6E8A-4147-A177-3AD203B41FA5}">
                      <a16:colId xmlns:a16="http://schemas.microsoft.com/office/drawing/2014/main" val="20002"/>
                    </a:ext>
                  </a:extLst>
                </a:gridCol>
              </a:tblGrid>
              <a:tr h="543049">
                <a:tc>
                  <a:txBody>
                    <a:bodyPr/>
                    <a:lstStyle/>
                    <a:p>
                      <a:endParaRPr lang="en-US" sz="900"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b="1" dirty="0">
                          <a:solidFill>
                            <a:schemeClr val="bg1"/>
                          </a:solidFill>
                        </a:rPr>
                        <a:t>Kd</a:t>
                      </a:r>
                      <a:r>
                        <a:rPr lang="en-US" sz="1600" b="1" baseline="0" dirty="0">
                          <a:solidFill>
                            <a:schemeClr val="bg1"/>
                          </a:solidFill>
                        </a:rPr>
                        <a:t> </a:t>
                      </a:r>
                    </a:p>
                    <a:p>
                      <a:pPr algn="ctr"/>
                      <a:r>
                        <a:rPr lang="en-US" sz="1600" b="1" dirty="0">
                          <a:solidFill>
                            <a:schemeClr val="bg1"/>
                          </a:solidFill>
                        </a:rPr>
                        <a:t>(n = 464)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600" b="1" dirty="0">
                          <a:solidFill>
                            <a:schemeClr val="bg1"/>
                          </a:solidFill>
                        </a:rPr>
                        <a:t>Vd</a:t>
                      </a:r>
                      <a:r>
                        <a:rPr lang="en-US" sz="1600" b="1" baseline="0" dirty="0">
                          <a:solidFill>
                            <a:schemeClr val="bg1"/>
                          </a:solidFill>
                        </a:rPr>
                        <a:t> </a:t>
                      </a:r>
                    </a:p>
                    <a:p>
                      <a:pPr algn="ctr"/>
                      <a:r>
                        <a:rPr lang="en-US" sz="1600" b="1" dirty="0">
                          <a:solidFill>
                            <a:schemeClr val="bg1"/>
                          </a:solidFill>
                        </a:rPr>
                        <a:t>(n = 465)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258992">
                <a:tc>
                  <a:txBody>
                    <a:bodyPr/>
                    <a:lstStyle/>
                    <a:p>
                      <a:pPr marL="0" indent="0" algn="l" defTabSz="914400" rtl="0" eaLnBrk="1" latinLnBrk="0" hangingPunct="1"/>
                      <a:r>
                        <a:rPr lang="en-US" sz="1400" b="1" kern="1200" dirty="0">
                          <a:solidFill>
                            <a:schemeClr val="tx1"/>
                          </a:solidFill>
                          <a:latin typeface="+mn-lt"/>
                          <a:ea typeface="+mn-ea"/>
                          <a:cs typeface="+mn-cs"/>
                        </a:rPr>
                        <a:t>History of neuropathy,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215 (46.3)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244 (52.5)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1"/>
                  </a:ext>
                </a:extLst>
              </a:tr>
              <a:tr h="258992">
                <a:tc gridSpan="3">
                  <a:txBody>
                    <a:bodyPr/>
                    <a:lstStyle/>
                    <a:p>
                      <a:pPr marL="0" indent="0" algn="l" defTabSz="914400" rtl="0" eaLnBrk="1" latinLnBrk="0" hangingPunct="1"/>
                      <a:r>
                        <a:rPr lang="en-US" sz="1400" b="1" kern="1200" dirty="0">
                          <a:solidFill>
                            <a:schemeClr val="tx1"/>
                          </a:solidFill>
                          <a:latin typeface="+mn-lt"/>
                          <a:ea typeface="+mn-ea"/>
                          <a:cs typeface="+mn-cs"/>
                        </a:rPr>
                        <a:t>Worst grade</a:t>
                      </a:r>
                      <a:r>
                        <a:rPr lang="en-US" sz="1400" b="1" kern="1200" baseline="0" dirty="0">
                          <a:solidFill>
                            <a:schemeClr val="tx1"/>
                          </a:solidFill>
                          <a:latin typeface="+mn-lt"/>
                          <a:ea typeface="+mn-ea"/>
                          <a:cs typeface="+mn-cs"/>
                        </a:rPr>
                        <a:t> at any time, n (%)</a:t>
                      </a:r>
                      <a:endParaRPr lang="en-US" sz="14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200" dirty="0"/>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200" dirty="0"/>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258992">
                <a:tc>
                  <a:txBody>
                    <a:bodyPr/>
                    <a:lstStyle/>
                    <a:p>
                      <a:pPr marL="279400" indent="0" algn="l" defTabSz="914400" rtl="0" eaLnBrk="1" latinLnBrk="0" hangingPunct="1"/>
                      <a:r>
                        <a:rPr lang="en-US" sz="1400" b="0" kern="1200" dirty="0">
                          <a:solidFill>
                            <a:schemeClr val="tx1"/>
                          </a:solidFill>
                          <a:latin typeface="+mn-lt"/>
                          <a:ea typeface="+mn-ea"/>
                          <a:cs typeface="+mn-cs"/>
                        </a:rPr>
                        <a:t>Grade 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140 (30.2)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159 (34.2)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258992">
                <a:tc>
                  <a:txBody>
                    <a:bodyPr/>
                    <a:lstStyle/>
                    <a:p>
                      <a:pPr marL="279400" indent="0" algn="l" defTabSz="914400" rtl="0" eaLnBrk="1" latinLnBrk="0" hangingPunct="1"/>
                      <a:r>
                        <a:rPr lang="en-US" sz="1400" b="0" kern="1200" dirty="0">
                          <a:solidFill>
                            <a:schemeClr val="tx1"/>
                          </a:solidFill>
                          <a:latin typeface="+mn-lt"/>
                          <a:ea typeface="+mn-ea"/>
                          <a:cs typeface="+mn-cs"/>
                        </a:rPr>
                        <a:t>Grade 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56 (12.1)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66 (14.2)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4"/>
                  </a:ext>
                </a:extLst>
              </a:tr>
              <a:tr h="258992">
                <a:tc>
                  <a:txBody>
                    <a:bodyPr/>
                    <a:lstStyle/>
                    <a:p>
                      <a:pPr marL="279400" indent="0" algn="l" defTabSz="914400" rtl="0" eaLnBrk="1" latinLnBrk="0" hangingPunct="1"/>
                      <a:r>
                        <a:rPr lang="en-US" sz="1400" b="0" kern="1200" dirty="0">
                          <a:solidFill>
                            <a:schemeClr val="tx1"/>
                          </a:solidFill>
                          <a:latin typeface="+mn-lt"/>
                          <a:ea typeface="+mn-ea"/>
                          <a:cs typeface="+mn-cs"/>
                        </a:rPr>
                        <a:t>Grade 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14</a:t>
                      </a:r>
                      <a:r>
                        <a:rPr lang="en-US" sz="1400" baseline="0" dirty="0"/>
                        <a:t> (3.0)</a:t>
                      </a:r>
                      <a:endParaRPr lang="en-US" sz="1400" dirty="0"/>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15 (3.2)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5"/>
                  </a:ext>
                </a:extLst>
              </a:tr>
              <a:tr h="258992">
                <a:tc>
                  <a:txBody>
                    <a:bodyPr/>
                    <a:lstStyle/>
                    <a:p>
                      <a:pPr marL="279400" indent="0" algn="l" defTabSz="914400" rtl="0" eaLnBrk="1" latinLnBrk="0" hangingPunct="1"/>
                      <a:r>
                        <a:rPr lang="en-US" sz="1400" b="0" kern="1200" dirty="0">
                          <a:solidFill>
                            <a:schemeClr val="tx1"/>
                          </a:solidFill>
                          <a:latin typeface="+mn-lt"/>
                          <a:ea typeface="+mn-ea"/>
                          <a:cs typeface="+mn-cs"/>
                        </a:rPr>
                        <a:t>Grade 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1 (0.2)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6"/>
                  </a:ext>
                </a:extLst>
              </a:tr>
              <a:tr h="258992">
                <a:tc>
                  <a:txBody>
                    <a:bodyPr/>
                    <a:lstStyle/>
                    <a:p>
                      <a:pPr marL="279400" indent="0" algn="l" defTabSz="914400" rtl="0" eaLnBrk="1" latinLnBrk="0" hangingPunct="1"/>
                      <a:r>
                        <a:rPr lang="en-US" sz="1400" b="0" kern="1200" dirty="0">
                          <a:solidFill>
                            <a:schemeClr val="tx1"/>
                          </a:solidFill>
                          <a:latin typeface="+mn-lt"/>
                          <a:ea typeface="+mn-ea"/>
                          <a:cs typeface="+mn-cs"/>
                        </a:rPr>
                        <a:t>Unknown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4 (0.9)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4 (0.9)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7"/>
                  </a:ext>
                </a:extLst>
              </a:tr>
              <a:tr h="258992">
                <a:tc gridSpan="3">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400" b="1" dirty="0"/>
                        <a:t>Ongoing at screening,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pPr marL="4763" marR="0" indent="0" algn="l" defTabSz="914400" rtl="0" eaLnBrk="1" fontAlgn="auto" latinLnBrk="0" hangingPunct="1">
                        <a:lnSpc>
                          <a:spcPct val="100000"/>
                        </a:lnSpc>
                        <a:spcBef>
                          <a:spcPts val="0"/>
                        </a:spcBef>
                        <a:spcAft>
                          <a:spcPts val="0"/>
                        </a:spcAft>
                        <a:buClrTx/>
                        <a:buSzTx/>
                        <a:buFontTx/>
                        <a:buNone/>
                        <a:tabLst/>
                        <a:defRPr/>
                      </a:pPr>
                      <a:endParaRPr lang="en-US" sz="1100" b="1" dirty="0"/>
                    </a:p>
                  </a:txBody>
                  <a:tcPr anchor="ctr">
                    <a:lnL w="28575"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25899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Grade 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133 (28.7)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159 (34.2)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9"/>
                  </a:ext>
                </a:extLst>
              </a:tr>
              <a:tr h="25899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Grade 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10 (2.2)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10 (2.2)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0"/>
                  </a:ext>
                </a:extLst>
              </a:tr>
            </a:tbl>
          </a:graphicData>
        </a:graphic>
      </p:graphicFrame>
      <p:sp>
        <p:nvSpPr>
          <p:cNvPr id="5" name="TextBox 4">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154570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bwMode="auto">
          <a:xfrm>
            <a:off x="526533" y="1804561"/>
            <a:ext cx="8112642" cy="453453"/>
          </a:xfrm>
          <a:prstGeom prst="rect">
            <a:avLst/>
          </a:prstGeom>
          <a:solidFill>
            <a:srgbClr val="FFFFFF">
              <a:lumMod val="85000"/>
            </a:srgbClr>
          </a:solidFill>
          <a:ln w="19050" cap="flat" cmpd="sng" algn="ctr">
            <a:solidFill>
              <a:srgbClr val="FFFFFF">
                <a:lumMod val="5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25" name="Rectangle 24">
            <a:hlinkClick r:id="rId3" action="ppaction://hlinksldjump"/>
          </p:cNvPr>
          <p:cNvSpPr/>
          <p:nvPr/>
        </p:nvSpPr>
        <p:spPr bwMode="auto">
          <a:xfrm>
            <a:off x="526533" y="1804562"/>
            <a:ext cx="1803990" cy="453453"/>
          </a:xfrm>
          <a:prstGeom prst="rect">
            <a:avLst/>
          </a:prstGeom>
          <a:solidFill>
            <a:srgbClr val="007CC2">
              <a:lumMod val="50000"/>
            </a:srgb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defTabSz="914400" fontAlgn="base">
              <a:spcBef>
                <a:spcPct val="0"/>
              </a:spcBef>
              <a:spcAft>
                <a:spcPct val="0"/>
              </a:spcAft>
            </a:pPr>
            <a:r>
              <a:rPr lang="en-US" sz="1600" b="1" dirty="0">
                <a:solidFill>
                  <a:schemeClr val="bg1"/>
                </a:solidFill>
                <a:latin typeface="Arial" charset="0"/>
              </a:rPr>
              <a:t>Grade ≥2 PN</a:t>
            </a:r>
          </a:p>
        </p:txBody>
      </p:sp>
      <p:sp>
        <p:nvSpPr>
          <p:cNvPr id="28" name="Rectangle 27"/>
          <p:cNvSpPr/>
          <p:nvPr/>
        </p:nvSpPr>
        <p:spPr bwMode="auto">
          <a:xfrm>
            <a:off x="503238" y="4056949"/>
            <a:ext cx="8112642" cy="1440367"/>
          </a:xfrm>
          <a:prstGeom prst="rect">
            <a:avLst/>
          </a:prstGeom>
          <a:solidFill>
            <a:srgbClr val="FFFFFF">
              <a:lumMod val="85000"/>
            </a:srgbClr>
          </a:solidFill>
          <a:ln w="19050" cap="flat" cmpd="sng" algn="ctr">
            <a:solidFill>
              <a:srgbClr val="FFFFFF">
                <a:lumMod val="5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29" name="Rectangle 28">
            <a:hlinkClick r:id="" action="ppaction://noaction"/>
          </p:cNvPr>
          <p:cNvSpPr/>
          <p:nvPr/>
        </p:nvSpPr>
        <p:spPr bwMode="auto">
          <a:xfrm>
            <a:off x="503238" y="4056950"/>
            <a:ext cx="1803990" cy="1440366"/>
          </a:xfrm>
          <a:prstGeom prst="rect">
            <a:avLst/>
          </a:prstGeom>
          <a:solidFill>
            <a:schemeClr val="accent3">
              <a:lumMod val="95000"/>
            </a:schemeClr>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defTabSz="914400" fontAlgn="base">
              <a:spcBef>
                <a:spcPct val="0"/>
              </a:spcBef>
              <a:spcAft>
                <a:spcPct val="0"/>
              </a:spcAft>
            </a:pPr>
            <a:r>
              <a:rPr lang="en-US" sz="1600" b="1" dirty="0">
                <a:solidFill>
                  <a:schemeClr val="bg1"/>
                </a:solidFill>
                <a:latin typeface="Arial" charset="0"/>
              </a:rPr>
              <a:t>Cardio-pulmonary Substudy</a:t>
            </a:r>
            <a:endParaRPr lang="en-US" sz="1200" b="1" dirty="0">
              <a:solidFill>
                <a:schemeClr val="bg1"/>
              </a:solidFill>
              <a:latin typeface="Arial" charset="0"/>
            </a:endParaRPr>
          </a:p>
        </p:txBody>
      </p:sp>
      <p:graphicFrame>
        <p:nvGraphicFramePr>
          <p:cNvPr id="22" name="Table 21"/>
          <p:cNvGraphicFramePr>
            <a:graphicFrameLocks noGrp="1"/>
          </p:cNvGraphicFramePr>
          <p:nvPr>
            <p:extLst>
              <p:ext uri="{D42A27DB-BD31-4B8C-83A1-F6EECF244321}">
                <p14:modId xmlns:p14="http://schemas.microsoft.com/office/powerpoint/2010/main" val="1429395249"/>
              </p:ext>
            </p:extLst>
          </p:nvPr>
        </p:nvGraphicFramePr>
        <p:xfrm>
          <a:off x="2519880" y="1894339"/>
          <a:ext cx="6096000" cy="259080"/>
        </p:xfrm>
        <a:graphic>
          <a:graphicData uri="http://schemas.openxmlformats.org/drawingml/2006/table">
            <a:tbl>
              <a:tblPr firstRow="1" bandRow="1">
                <a:tableStyleId>{2D5ABB26-0587-4C30-8999-92F81FD0307C}</a:tableStyleId>
              </a:tblPr>
              <a:tblGrid>
                <a:gridCol w="2388022">
                  <a:extLst>
                    <a:ext uri="{9D8B030D-6E8A-4147-A177-3AD203B41FA5}">
                      <a16:colId xmlns:a16="http://schemas.microsoft.com/office/drawing/2014/main" val="20000"/>
                    </a:ext>
                  </a:extLst>
                </a:gridCol>
                <a:gridCol w="3707978">
                  <a:extLst>
                    <a:ext uri="{9D8B030D-6E8A-4147-A177-3AD203B41FA5}">
                      <a16:colId xmlns:a16="http://schemas.microsoft.com/office/drawing/2014/main" val="20001"/>
                    </a:ext>
                  </a:extLst>
                </a:gridCol>
              </a:tblGrid>
              <a:tr h="122482">
                <a:tc>
                  <a:txBody>
                    <a:bodyPr/>
                    <a:lstStyle/>
                    <a:p>
                      <a:pPr marL="285750" indent="-285750" algn="l" defTabSz="914400" rtl="0" eaLnBrk="1" latinLnBrk="0" hangingPunct="1">
                        <a:buClr>
                          <a:srgbClr val="005A9F"/>
                        </a:buClr>
                        <a:buFont typeface="Wingdings" panose="05000000000000000000" pitchFamily="2" charset="2"/>
                        <a:buChar char="q"/>
                      </a:pPr>
                      <a:r>
                        <a:rPr lang="en-US" sz="1100" b="1" kern="1200" dirty="0">
                          <a:solidFill>
                            <a:schemeClr val="tx1"/>
                          </a:solidFill>
                          <a:latin typeface="+mn-lt"/>
                          <a:ea typeface="+mn-ea"/>
                          <a:cs typeface="+mn-cs"/>
                          <a:hlinkClick r:id="rId4" action="ppaction://hlinksldjump"/>
                        </a:rPr>
                        <a:t>Safety population</a:t>
                      </a:r>
                      <a:endParaRPr lang="en-US" sz="1100" b="1" kern="1200" dirty="0">
                        <a:solidFill>
                          <a:schemeClr val="tx1"/>
                        </a:solidFill>
                        <a:latin typeface="+mn-lt"/>
                        <a:ea typeface="+mn-ea"/>
                        <a:cs typeface="+mn-cs"/>
                      </a:endParaRPr>
                    </a:p>
                  </a:txBody>
                  <a:tcPr anchor="ctr"/>
                </a:tc>
                <a:tc>
                  <a:txBody>
                    <a:bodyPr/>
                    <a:lstStyle/>
                    <a:p>
                      <a:pPr marL="285750" indent="-285750" algn="l" defTabSz="914400" rtl="0" eaLnBrk="1" latinLnBrk="0" hangingPunct="1">
                        <a:buClr>
                          <a:srgbClr val="005A9F"/>
                        </a:buClr>
                        <a:buFont typeface="Wingdings" panose="05000000000000000000" pitchFamily="2" charset="2"/>
                        <a:buChar char="q"/>
                      </a:pPr>
                      <a:r>
                        <a:rPr lang="en-US" sz="1100" b="1" kern="1200" dirty="0">
                          <a:solidFill>
                            <a:schemeClr val="tx1"/>
                          </a:solidFill>
                          <a:latin typeface="+mn-lt"/>
                          <a:ea typeface="+mn-ea"/>
                          <a:cs typeface="+mn-cs"/>
                          <a:hlinkClick r:id="rId5" action="ppaction://hlinksldjump"/>
                        </a:rPr>
                        <a:t>Summary</a:t>
                      </a:r>
                      <a:endParaRPr lang="en-US" sz="1100" b="1" kern="1200" dirty="0">
                        <a:solidFill>
                          <a:schemeClr val="tx1"/>
                        </a:solidFill>
                        <a:latin typeface="+mn-lt"/>
                        <a:ea typeface="+mn-ea"/>
                        <a:cs typeface="+mn-cs"/>
                      </a:endParaRPr>
                    </a:p>
                  </a:txBody>
                  <a:tcPr anchor="ctr"/>
                </a:tc>
                <a:extLst>
                  <a:ext uri="{0D108BD9-81ED-4DB2-BD59-A6C34878D82A}">
                    <a16:rowId xmlns:a16="http://schemas.microsoft.com/office/drawing/2014/main" val="10000"/>
                  </a:ext>
                </a:extLst>
              </a:tr>
            </a:tbl>
          </a:graphicData>
        </a:graphic>
      </p:graphicFrame>
      <p:graphicFrame>
        <p:nvGraphicFramePr>
          <p:cNvPr id="17" name="Table 16"/>
          <p:cNvGraphicFramePr>
            <a:graphicFrameLocks noGrp="1"/>
          </p:cNvGraphicFramePr>
          <p:nvPr>
            <p:extLst>
              <p:ext uri="{D42A27DB-BD31-4B8C-83A1-F6EECF244321}">
                <p14:modId xmlns:p14="http://schemas.microsoft.com/office/powerpoint/2010/main" val="693805144"/>
              </p:ext>
            </p:extLst>
          </p:nvPr>
        </p:nvGraphicFramePr>
        <p:xfrm>
          <a:off x="2497839" y="4070038"/>
          <a:ext cx="6096000" cy="1483717"/>
        </p:xfrm>
        <a:graphic>
          <a:graphicData uri="http://schemas.openxmlformats.org/drawingml/2006/table">
            <a:tbl>
              <a:tblPr firstRow="1" bandRow="1">
                <a:tableStyleId>{2D5ABB26-0587-4C30-8999-92F81FD0307C}</a:tableStyleId>
              </a:tblPr>
              <a:tblGrid>
                <a:gridCol w="2447385">
                  <a:extLst>
                    <a:ext uri="{9D8B030D-6E8A-4147-A177-3AD203B41FA5}">
                      <a16:colId xmlns:a16="http://schemas.microsoft.com/office/drawing/2014/main" val="20000"/>
                    </a:ext>
                  </a:extLst>
                </a:gridCol>
                <a:gridCol w="3648615">
                  <a:extLst>
                    <a:ext uri="{9D8B030D-6E8A-4147-A177-3AD203B41FA5}">
                      <a16:colId xmlns:a16="http://schemas.microsoft.com/office/drawing/2014/main" val="20001"/>
                    </a:ext>
                  </a:extLst>
                </a:gridCol>
              </a:tblGrid>
              <a:tr h="206286">
                <a:tc>
                  <a:txBody>
                    <a:bodyPr/>
                    <a:lstStyle/>
                    <a:p>
                      <a:pPr marL="285750" indent="-285750">
                        <a:buClr>
                          <a:srgbClr val="005A9F"/>
                        </a:buClr>
                        <a:buFont typeface="Wingdings" panose="05000000000000000000" pitchFamily="2" charset="2"/>
                        <a:buChar char="q"/>
                      </a:pPr>
                      <a:r>
                        <a:rPr lang="en-US" sz="1100" b="1" dirty="0">
                          <a:solidFill>
                            <a:schemeClr val="accent3">
                              <a:lumMod val="85000"/>
                            </a:schemeClr>
                          </a:solidFill>
                          <a:hlinkClick r:id="" action="ppaction://noaction">
                            <a:extLst>
                              <a:ext uri="{A12FA001-AC4F-418D-AE19-62706E023703}">
                                <ahyp:hlinkClr xmlns:ahyp="http://schemas.microsoft.com/office/drawing/2018/hyperlinkcolor" val="tx"/>
                              </a:ext>
                            </a:extLst>
                          </a:hlinkClick>
                        </a:rPr>
                        <a:t>Purpose</a:t>
                      </a:r>
                      <a:endParaRPr lang="en-US" sz="1100" b="1" dirty="0">
                        <a:solidFill>
                          <a:schemeClr val="accent3">
                            <a:lumMod val="85000"/>
                          </a:schemeClr>
                        </a:solidFill>
                      </a:endParaRPr>
                    </a:p>
                  </a:txBody>
                  <a:tcPr marT="9144" marB="9144" anchor="ctr">
                    <a:solidFill>
                      <a:schemeClr val="accent3">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accent3">
                              <a:lumMod val="85000"/>
                            </a:schemeClr>
                          </a:solidFill>
                          <a:latin typeface="+mn-lt"/>
                          <a:ea typeface="+mn-ea"/>
                          <a:cs typeface="+mn-cs"/>
                          <a:hlinkClick r:id="" action="ppaction://noaction">
                            <a:extLst>
                              <a:ext uri="{A12FA001-AC4F-418D-AE19-62706E023703}">
                                <ahyp:hlinkClr xmlns:ahyp="http://schemas.microsoft.com/office/drawing/2018/hyperlinkcolor" val="tx"/>
                              </a:ext>
                            </a:extLst>
                          </a:hlinkClick>
                        </a:rPr>
                        <a:t>TEAEs</a:t>
                      </a:r>
                      <a:endParaRPr lang="en-US" sz="1100" b="1" kern="1200" dirty="0">
                        <a:solidFill>
                          <a:schemeClr val="accent3">
                            <a:lumMod val="85000"/>
                          </a:schemeClr>
                        </a:solidFill>
                        <a:latin typeface="+mn-lt"/>
                        <a:ea typeface="+mn-ea"/>
                        <a:cs typeface="+mn-cs"/>
                      </a:endParaRPr>
                    </a:p>
                  </a:txBody>
                  <a:tcPr marT="9144" marB="9144">
                    <a:solidFill>
                      <a:schemeClr val="accent3">
                        <a:lumMod val="95000"/>
                      </a:schemeClr>
                    </a:solidFill>
                  </a:tcPr>
                </a:tc>
                <a:extLst>
                  <a:ext uri="{0D108BD9-81ED-4DB2-BD59-A6C34878D82A}">
                    <a16:rowId xmlns:a16="http://schemas.microsoft.com/office/drawing/2014/main" val="10000"/>
                  </a:ext>
                </a:extLst>
              </a:tr>
              <a:tr h="238974">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accent3">
                              <a:lumMod val="85000"/>
                            </a:schemeClr>
                          </a:solidFill>
                          <a:latin typeface="+mn-lt"/>
                          <a:ea typeface="+mn-ea"/>
                          <a:cs typeface="+mn-cs"/>
                          <a:hlinkClick r:id="" action="ppaction://noaction">
                            <a:extLst>
                              <a:ext uri="{A12FA001-AC4F-418D-AE19-62706E023703}">
                                <ahyp:hlinkClr xmlns:ahyp="http://schemas.microsoft.com/office/drawing/2018/hyperlinkcolor" val="tx"/>
                              </a:ext>
                            </a:extLst>
                          </a:hlinkClick>
                        </a:rPr>
                        <a:t>Cardiac assessments</a:t>
                      </a:r>
                      <a:endParaRPr lang="en-US" sz="1100" b="1" kern="1200" dirty="0">
                        <a:solidFill>
                          <a:schemeClr val="accent3">
                            <a:lumMod val="85000"/>
                          </a:schemeClr>
                        </a:solidFill>
                        <a:latin typeface="+mn-lt"/>
                        <a:ea typeface="+mn-ea"/>
                        <a:cs typeface="+mn-cs"/>
                      </a:endParaRPr>
                    </a:p>
                  </a:txBody>
                  <a:tcPr marT="9144" marB="9144">
                    <a:solidFill>
                      <a:schemeClr val="accent3">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accent3">
                              <a:lumMod val="85000"/>
                            </a:schemeClr>
                          </a:solidFill>
                          <a:latin typeface="+mn-lt"/>
                          <a:ea typeface="+mn-ea"/>
                          <a:cs typeface="+mn-cs"/>
                          <a:hlinkClick r:id="" action="ppaction://noaction">
                            <a:extLst>
                              <a:ext uri="{A12FA001-AC4F-418D-AE19-62706E023703}">
                                <ahyp:hlinkClr xmlns:ahyp="http://schemas.microsoft.com/office/drawing/2018/hyperlinkcolor" val="tx"/>
                              </a:ext>
                            </a:extLst>
                          </a:hlinkClick>
                        </a:rPr>
                        <a:t>LVEF, RV function, PASP absolute differences</a:t>
                      </a:r>
                      <a:endParaRPr lang="en-US" sz="1100" b="1" kern="1200" dirty="0">
                        <a:solidFill>
                          <a:schemeClr val="accent3">
                            <a:lumMod val="85000"/>
                          </a:schemeClr>
                        </a:solidFill>
                        <a:latin typeface="+mn-lt"/>
                        <a:ea typeface="+mn-ea"/>
                        <a:cs typeface="+mn-cs"/>
                      </a:endParaRPr>
                    </a:p>
                  </a:txBody>
                  <a:tcPr marT="9144" marB="9144">
                    <a:solidFill>
                      <a:schemeClr val="accent3">
                        <a:lumMod val="95000"/>
                      </a:schemeClr>
                    </a:solidFill>
                  </a:tcPr>
                </a:tc>
                <a:extLst>
                  <a:ext uri="{0D108BD9-81ED-4DB2-BD59-A6C34878D82A}">
                    <a16:rowId xmlns:a16="http://schemas.microsoft.com/office/drawing/2014/main" val="10001"/>
                  </a:ext>
                </a:extLst>
              </a:tr>
              <a:tr h="333520">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accent3">
                              <a:lumMod val="85000"/>
                            </a:schemeClr>
                          </a:solidFill>
                          <a:latin typeface="+mn-lt"/>
                          <a:ea typeface="+mn-ea"/>
                          <a:cs typeface="+mn-cs"/>
                          <a:hlinkClick r:id="" action="ppaction://noaction">
                            <a:extLst>
                              <a:ext uri="{A12FA001-AC4F-418D-AE19-62706E023703}">
                                <ahyp:hlinkClr xmlns:ahyp="http://schemas.microsoft.com/office/drawing/2018/hyperlinkcolor" val="tx"/>
                              </a:ext>
                            </a:extLst>
                          </a:hlinkClick>
                        </a:rPr>
                        <a:t>Patient demographics</a:t>
                      </a:r>
                      <a:r>
                        <a:rPr lang="en-US" sz="1100" b="1" kern="1200" baseline="0" dirty="0">
                          <a:solidFill>
                            <a:schemeClr val="accent3">
                              <a:lumMod val="85000"/>
                            </a:schemeClr>
                          </a:solidFill>
                          <a:latin typeface="+mn-lt"/>
                          <a:ea typeface="+mn-ea"/>
                          <a:cs typeface="+mn-cs"/>
                          <a:hlinkClick r:id="" action="ppaction://noaction">
                            <a:extLst>
                              <a:ext uri="{A12FA001-AC4F-418D-AE19-62706E023703}">
                                <ahyp:hlinkClr xmlns:ahyp="http://schemas.microsoft.com/office/drawing/2018/hyperlinkcolor" val="tx"/>
                              </a:ext>
                            </a:extLst>
                          </a:hlinkClick>
                        </a:rPr>
                        <a:t> and characteristics</a:t>
                      </a:r>
                      <a:endParaRPr lang="en-US" sz="1100" b="1" kern="1200" dirty="0">
                        <a:solidFill>
                          <a:schemeClr val="accent3">
                            <a:lumMod val="85000"/>
                          </a:schemeClr>
                        </a:solidFill>
                        <a:latin typeface="+mn-lt"/>
                        <a:ea typeface="+mn-ea"/>
                        <a:cs typeface="+mn-cs"/>
                      </a:endParaRPr>
                    </a:p>
                  </a:txBody>
                  <a:tcPr marT="9144" marB="9144">
                    <a:solidFill>
                      <a:schemeClr val="accent3">
                        <a:lumMod val="95000"/>
                      </a:schemeClr>
                    </a:solidFill>
                  </a:tcPr>
                </a:tc>
                <a:tc>
                  <a:txBody>
                    <a:bodyPr/>
                    <a:lstStyle/>
                    <a:p>
                      <a:pPr marL="285750" indent="-285750" algn="l" defTabSz="914400" rtl="0" eaLnBrk="1" latinLnBrk="0" hangingPunct="1">
                        <a:buClr>
                          <a:srgbClr val="005A9F"/>
                        </a:buClr>
                        <a:buFont typeface="Wingdings" panose="05000000000000000000" pitchFamily="2" charset="2"/>
                        <a:buChar char="q"/>
                      </a:pPr>
                      <a:r>
                        <a:rPr lang="en-US" sz="1100" b="1" kern="1200" dirty="0">
                          <a:solidFill>
                            <a:schemeClr val="accent3">
                              <a:lumMod val="85000"/>
                            </a:schemeClr>
                          </a:solidFill>
                          <a:latin typeface="+mn-lt"/>
                          <a:ea typeface="+mn-ea"/>
                          <a:cs typeface="+mn-cs"/>
                          <a:hlinkClick r:id="" action="ppaction://noaction">
                            <a:extLst>
                              <a:ext uri="{A12FA001-AC4F-418D-AE19-62706E023703}">
                                <ahyp:hlinkClr xmlns:ahyp="http://schemas.microsoft.com/office/drawing/2018/hyperlinkcolor" val="tx"/>
                              </a:ext>
                            </a:extLst>
                          </a:hlinkClick>
                        </a:rPr>
                        <a:t>Clinically significant</a:t>
                      </a:r>
                      <a:r>
                        <a:rPr lang="en-US" sz="1100" b="1" kern="1200" baseline="0" dirty="0">
                          <a:solidFill>
                            <a:schemeClr val="accent3">
                              <a:lumMod val="85000"/>
                            </a:schemeClr>
                          </a:solidFill>
                          <a:latin typeface="+mn-lt"/>
                          <a:ea typeface="+mn-ea"/>
                          <a:cs typeface="+mn-cs"/>
                          <a:hlinkClick r:id="" action="ppaction://noaction">
                            <a:extLst>
                              <a:ext uri="{A12FA001-AC4F-418D-AE19-62706E023703}">
                                <ahyp:hlinkClr xmlns:ahyp="http://schemas.microsoft.com/office/drawing/2018/hyperlinkcolor" val="tx"/>
                              </a:ext>
                            </a:extLst>
                          </a:hlinkClick>
                        </a:rPr>
                        <a:t> cardiopulmonary outcomes</a:t>
                      </a:r>
                      <a:endParaRPr lang="en-US" sz="1100" b="1" kern="1200" dirty="0">
                        <a:solidFill>
                          <a:schemeClr val="accent3">
                            <a:lumMod val="85000"/>
                          </a:schemeClr>
                        </a:solidFill>
                        <a:latin typeface="+mn-lt"/>
                        <a:ea typeface="+mn-ea"/>
                        <a:cs typeface="+mn-cs"/>
                      </a:endParaRPr>
                    </a:p>
                  </a:txBody>
                  <a:tcPr marT="9144" marB="9144">
                    <a:solidFill>
                      <a:schemeClr val="accent3">
                        <a:lumMod val="95000"/>
                      </a:schemeClr>
                    </a:solidFill>
                  </a:tcPr>
                </a:tc>
                <a:extLst>
                  <a:ext uri="{0D108BD9-81ED-4DB2-BD59-A6C34878D82A}">
                    <a16:rowId xmlns:a16="http://schemas.microsoft.com/office/drawing/2014/main" val="10002"/>
                  </a:ext>
                </a:extLst>
              </a:tr>
              <a:tr h="392281">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accent3">
                              <a:lumMod val="85000"/>
                            </a:schemeClr>
                          </a:solidFill>
                          <a:latin typeface="+mn-lt"/>
                          <a:ea typeface="+mn-ea"/>
                          <a:cs typeface="+mn-cs"/>
                          <a:hlinkClick r:id="" action="ppaction://noaction">
                            <a:extLst>
                              <a:ext uri="{A12FA001-AC4F-418D-AE19-62706E023703}">
                                <ahyp:hlinkClr xmlns:ahyp="http://schemas.microsoft.com/office/drawing/2018/hyperlinkcolor" val="tx"/>
                              </a:ext>
                            </a:extLst>
                          </a:hlinkClick>
                        </a:rPr>
                        <a:t>Duration of treatment                            exposure</a:t>
                      </a:r>
                      <a:endParaRPr lang="en-US" sz="1100" b="1" kern="1200" dirty="0">
                        <a:solidFill>
                          <a:schemeClr val="accent3">
                            <a:lumMod val="85000"/>
                          </a:schemeClr>
                        </a:solidFill>
                        <a:latin typeface="+mn-lt"/>
                        <a:ea typeface="+mn-ea"/>
                        <a:cs typeface="+mn-cs"/>
                      </a:endParaRPr>
                    </a:p>
                  </a:txBody>
                  <a:tcPr marT="9144" marB="9144">
                    <a:solidFill>
                      <a:schemeClr val="accent3">
                        <a:lumMod val="95000"/>
                      </a:schemeClr>
                    </a:solidFill>
                  </a:tcPr>
                </a:tc>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accent3">
                              <a:lumMod val="85000"/>
                            </a:schemeClr>
                          </a:solidFill>
                          <a:latin typeface="+mn-lt"/>
                          <a:ea typeface="+mn-ea"/>
                          <a:cs typeface="+mn-cs"/>
                          <a:hlinkClick r:id="" action="ppaction://noaction">
                            <a:extLst>
                              <a:ext uri="{A12FA001-AC4F-418D-AE19-62706E023703}">
                                <ahyp:hlinkClr xmlns:ahyp="http://schemas.microsoft.com/office/drawing/2018/hyperlinkcolor" val="tx"/>
                              </a:ext>
                            </a:extLst>
                          </a:hlinkClick>
                        </a:rPr>
                        <a:t>Summary</a:t>
                      </a:r>
                      <a:endParaRPr lang="en-US" sz="1100" b="1" kern="1200" dirty="0">
                        <a:solidFill>
                          <a:schemeClr val="accent3">
                            <a:lumMod val="85000"/>
                          </a:schemeClr>
                        </a:solidFill>
                        <a:latin typeface="+mn-lt"/>
                        <a:ea typeface="+mn-ea"/>
                        <a:cs typeface="+mn-cs"/>
                      </a:endParaRPr>
                    </a:p>
                  </a:txBody>
                  <a:tcPr marT="9144" marB="9144">
                    <a:solidFill>
                      <a:schemeClr val="accent3">
                        <a:lumMod val="95000"/>
                      </a:schemeClr>
                    </a:solidFill>
                  </a:tcPr>
                </a:tc>
                <a:extLst>
                  <a:ext uri="{0D108BD9-81ED-4DB2-BD59-A6C34878D82A}">
                    <a16:rowId xmlns:a16="http://schemas.microsoft.com/office/drawing/2014/main" val="10003"/>
                  </a:ext>
                </a:extLst>
              </a:tr>
              <a:tr h="276016">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accent3">
                              <a:lumMod val="85000"/>
                            </a:schemeClr>
                          </a:solidFill>
                          <a:latin typeface="+mn-lt"/>
                          <a:ea typeface="+mn-ea"/>
                          <a:cs typeface="+mn-cs"/>
                          <a:hlinkClick r:id="" action="ppaction://noaction">
                            <a:extLst>
                              <a:ext uri="{A12FA001-AC4F-418D-AE19-62706E023703}">
                                <ahyp:hlinkClr xmlns:ahyp="http://schemas.microsoft.com/office/drawing/2018/hyperlinkcolor" val="tx"/>
                              </a:ext>
                            </a:extLst>
                          </a:hlinkClick>
                        </a:rPr>
                        <a:t>LVEF changes</a:t>
                      </a:r>
                      <a:r>
                        <a:rPr lang="en-US" sz="1100" b="1" kern="1200" baseline="0" dirty="0">
                          <a:solidFill>
                            <a:schemeClr val="accent3">
                              <a:lumMod val="85000"/>
                            </a:schemeClr>
                          </a:solidFill>
                          <a:latin typeface="+mn-lt"/>
                          <a:ea typeface="+mn-ea"/>
                          <a:cs typeface="+mn-cs"/>
                          <a:hlinkClick r:id="" action="ppaction://noaction">
                            <a:extLst>
                              <a:ext uri="{A12FA001-AC4F-418D-AE19-62706E023703}">
                                <ahyp:hlinkClr xmlns:ahyp="http://schemas.microsoft.com/office/drawing/2018/hyperlinkcolor" val="tx"/>
                              </a:ext>
                            </a:extLst>
                          </a:hlinkClick>
                        </a:rPr>
                        <a:t> from baseline</a:t>
                      </a:r>
                      <a:endParaRPr lang="en-US" sz="1100" b="1" kern="1200" dirty="0">
                        <a:solidFill>
                          <a:schemeClr val="accent3">
                            <a:lumMod val="85000"/>
                          </a:schemeClr>
                        </a:solidFill>
                        <a:latin typeface="+mn-lt"/>
                        <a:ea typeface="+mn-ea"/>
                        <a:cs typeface="+mn-cs"/>
                      </a:endParaRPr>
                    </a:p>
                  </a:txBody>
                  <a:tcPr marT="9144" marB="9144">
                    <a:solidFill>
                      <a:schemeClr val="accent3">
                        <a:lumMod val="95000"/>
                      </a:schemeClr>
                    </a:solidFill>
                  </a:tcPr>
                </a:tc>
                <a:tc>
                  <a:txBody>
                    <a:bodyPr/>
                    <a:lstStyle/>
                    <a:p>
                      <a:endParaRPr lang="en-GB" dirty="0">
                        <a:solidFill>
                          <a:schemeClr val="accent3">
                            <a:lumMod val="85000"/>
                          </a:schemeClr>
                        </a:solidFill>
                      </a:endParaRPr>
                    </a:p>
                  </a:txBody>
                  <a:tcPr marT="9144" marB="9144">
                    <a:solidFill>
                      <a:schemeClr val="accent3">
                        <a:lumMod val="95000"/>
                      </a:schemeClr>
                    </a:solidFill>
                  </a:tcPr>
                </a:tc>
                <a:extLst>
                  <a:ext uri="{0D108BD9-81ED-4DB2-BD59-A6C34878D82A}">
                    <a16:rowId xmlns:a16="http://schemas.microsoft.com/office/drawing/2014/main" val="10004"/>
                  </a:ext>
                </a:extLst>
              </a:tr>
            </a:tbl>
          </a:graphicData>
        </a:graphic>
      </p:graphicFrame>
      <p:sp>
        <p:nvSpPr>
          <p:cNvPr id="19" name="Title 1"/>
          <p:cNvSpPr>
            <a:spLocks noGrp="1"/>
          </p:cNvSpPr>
          <p:nvPr>
            <p:ph type="title"/>
          </p:nvPr>
        </p:nvSpPr>
        <p:spPr>
          <a:xfrm>
            <a:off x="512763" y="0"/>
            <a:ext cx="8116887" cy="1109663"/>
          </a:xfrm>
        </p:spPr>
        <p:txBody>
          <a:bodyPr/>
          <a:lstStyle/>
          <a:p>
            <a:r>
              <a:rPr lang="en-US" dirty="0"/>
              <a:t>Table of Contents – ENDEAVOR (continued)</a:t>
            </a:r>
          </a:p>
        </p:txBody>
      </p:sp>
      <p:pic>
        <p:nvPicPr>
          <p:cNvPr id="13" name="Picture 12">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94776" y="82296"/>
            <a:ext cx="475449" cy="487640"/>
          </a:xfrm>
          <a:prstGeom prst="rect">
            <a:avLst/>
          </a:prstGeom>
        </p:spPr>
      </p:pic>
      <p:sp>
        <p:nvSpPr>
          <p:cNvPr id="14" name="Rectangle 13"/>
          <p:cNvSpPr/>
          <p:nvPr/>
        </p:nvSpPr>
        <p:spPr>
          <a:xfrm>
            <a:off x="511471" y="1172989"/>
            <a:ext cx="8118179" cy="584775"/>
          </a:xfrm>
          <a:prstGeom prst="rect">
            <a:avLst/>
          </a:prstGeom>
        </p:spPr>
        <p:txBody>
          <a:bodyPr wrap="square">
            <a:spAutoFit/>
          </a:bodyPr>
          <a:lstStyle/>
          <a:p>
            <a:r>
              <a:rPr lang="en-US" dirty="0"/>
              <a:t>Kd vs Vd in Patients with Relapsed Multiple Myeloma</a:t>
            </a:r>
          </a:p>
          <a:p>
            <a:r>
              <a:rPr lang="de-CH" sz="1400" dirty="0"/>
              <a:t>K 20/56 mg/m</a:t>
            </a:r>
            <a:r>
              <a:rPr lang="de-CH" sz="1400" baseline="30000" dirty="0"/>
              <a:t>2</a:t>
            </a:r>
            <a:r>
              <a:rPr lang="de-CH" sz="1400" dirty="0"/>
              <a:t>; </a:t>
            </a:r>
            <a:r>
              <a:rPr lang="en-US" sz="1400" dirty="0"/>
              <a:t>D1, 2, 8, 9, 15, 16</a:t>
            </a:r>
          </a:p>
        </p:txBody>
      </p:sp>
      <p:sp>
        <p:nvSpPr>
          <p:cNvPr id="15" name="Rounded Rectangle 14"/>
          <p:cNvSpPr/>
          <p:nvPr/>
        </p:nvSpPr>
        <p:spPr bwMode="auto">
          <a:xfrm>
            <a:off x="7522589" y="715545"/>
            <a:ext cx="1555423" cy="30646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hlinkClick r:id="rId8" action="ppaction://hlinksldjump"/>
              </a:rPr>
              <a:t>All </a:t>
            </a:r>
            <a:r>
              <a:rPr kumimoji="0" lang="en-GB" sz="1200" b="1" i="0" u="none" strike="noStrike" cap="none" normalizeH="0" dirty="0">
                <a:ln>
                  <a:noFill/>
                </a:ln>
                <a:solidFill>
                  <a:schemeClr val="tx1"/>
                </a:solidFill>
                <a:effectLst/>
                <a:latin typeface="Arial" charset="0"/>
                <a:hlinkClick r:id="rId8" action="ppaction://hlinksldjump"/>
              </a:rPr>
              <a:t>studies</a:t>
            </a:r>
            <a:endParaRPr kumimoji="0" lang="en-GB" sz="1200" b="1" i="0" u="none" strike="noStrike" cap="none" normalizeH="0" baseline="0" dirty="0">
              <a:ln>
                <a:noFill/>
              </a:ln>
              <a:solidFill>
                <a:schemeClr val="tx1"/>
              </a:solidFill>
              <a:effectLst/>
              <a:latin typeface="Arial" charset="0"/>
            </a:endParaRPr>
          </a:p>
        </p:txBody>
      </p:sp>
      <p:sp>
        <p:nvSpPr>
          <p:cNvPr id="16" name="Rectangle 15"/>
          <p:cNvSpPr/>
          <p:nvPr/>
        </p:nvSpPr>
        <p:spPr bwMode="auto">
          <a:xfrm>
            <a:off x="511471" y="5547639"/>
            <a:ext cx="8112642" cy="347627"/>
          </a:xfrm>
          <a:prstGeom prst="rect">
            <a:avLst/>
          </a:prstGeom>
          <a:solidFill>
            <a:srgbClr val="FFFFFF">
              <a:lumMod val="85000"/>
            </a:srgbClr>
          </a:solidFill>
          <a:ln w="19050" cap="flat" cmpd="sng" algn="ctr">
            <a:solidFill>
              <a:srgbClr val="FFFFFF">
                <a:lumMod val="5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18" name="Rectangle 17">
            <a:hlinkClick r:id="" action="ppaction://noaction"/>
          </p:cNvPr>
          <p:cNvSpPr/>
          <p:nvPr/>
        </p:nvSpPr>
        <p:spPr bwMode="auto">
          <a:xfrm>
            <a:off x="511471" y="5545913"/>
            <a:ext cx="1779107" cy="347627"/>
          </a:xfrm>
          <a:prstGeom prst="rect">
            <a:avLst/>
          </a:prstGeom>
          <a:solidFill>
            <a:schemeClr val="accent3">
              <a:lumMod val="95000"/>
            </a:schemeClr>
          </a:solidFill>
          <a:ln w="9525"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defTabSz="914400" fontAlgn="base">
              <a:spcBef>
                <a:spcPct val="0"/>
              </a:spcBef>
              <a:spcAft>
                <a:spcPct val="0"/>
              </a:spcAft>
            </a:pPr>
            <a:r>
              <a:rPr lang="en-US" sz="1600" b="1" dirty="0">
                <a:solidFill>
                  <a:schemeClr val="bg1"/>
                </a:solidFill>
                <a:latin typeface="Arial" charset="0"/>
              </a:rPr>
              <a:t>Quality of life</a:t>
            </a:r>
          </a:p>
        </p:txBody>
      </p:sp>
      <p:graphicFrame>
        <p:nvGraphicFramePr>
          <p:cNvPr id="20" name="Table 19"/>
          <p:cNvGraphicFramePr>
            <a:graphicFrameLocks noGrp="1"/>
          </p:cNvGraphicFramePr>
          <p:nvPr>
            <p:extLst>
              <p:ext uri="{D42A27DB-BD31-4B8C-83A1-F6EECF244321}">
                <p14:modId xmlns:p14="http://schemas.microsoft.com/office/powerpoint/2010/main" val="3878351462"/>
              </p:ext>
            </p:extLst>
          </p:nvPr>
        </p:nvGraphicFramePr>
        <p:xfrm>
          <a:off x="2497839" y="5589531"/>
          <a:ext cx="6096000" cy="259080"/>
        </p:xfrm>
        <a:graphic>
          <a:graphicData uri="http://schemas.openxmlformats.org/drawingml/2006/table">
            <a:tbl>
              <a:tblPr firstRow="1" bandRow="1">
                <a:tableStyleId>{2D5ABB26-0587-4C30-8999-92F81FD0307C}</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191280">
                <a:tc>
                  <a:txBody>
                    <a:bodyPr/>
                    <a:lstStyle/>
                    <a:p>
                      <a:pPr marL="285750" indent="-285750" algn="l" defTabSz="914400" rtl="0" eaLnBrk="1" latinLnBrk="0" hangingPunct="1">
                        <a:buClr>
                          <a:srgbClr val="005A9F"/>
                        </a:buClr>
                        <a:buFont typeface="Wingdings" panose="05000000000000000000" pitchFamily="2" charset="2"/>
                        <a:buChar char="q"/>
                      </a:pPr>
                      <a:r>
                        <a:rPr lang="en-US" sz="1100" b="1" kern="1200" dirty="0">
                          <a:solidFill>
                            <a:schemeClr val="accent3">
                              <a:lumMod val="85000"/>
                            </a:schemeClr>
                          </a:solidFill>
                          <a:latin typeface="+mn-lt"/>
                          <a:ea typeface="+mn-ea"/>
                          <a:cs typeface="+mn-cs"/>
                          <a:hlinkClick r:id="" action="ppaction://noaction">
                            <a:extLst>
                              <a:ext uri="{A12FA001-AC4F-418D-AE19-62706E023703}">
                                <ahyp:hlinkClr xmlns:ahyp="http://schemas.microsoft.com/office/drawing/2018/hyperlinkcolor" val="tx"/>
                              </a:ext>
                            </a:extLst>
                          </a:hlinkClick>
                        </a:rPr>
                        <a:t>Quality of life</a:t>
                      </a:r>
                      <a:endParaRPr lang="en-US" sz="1100" b="1" kern="1200" dirty="0">
                        <a:solidFill>
                          <a:schemeClr val="accent3">
                            <a:lumMod val="85000"/>
                          </a:schemeClr>
                        </a:solidFill>
                        <a:latin typeface="+mn-lt"/>
                        <a:ea typeface="+mn-ea"/>
                        <a:cs typeface="+mn-cs"/>
                      </a:endParaRPr>
                    </a:p>
                  </a:txBody>
                  <a:tcPr anchor="ctr">
                    <a:solidFill>
                      <a:schemeClr val="accent3">
                        <a:lumMod val="95000"/>
                      </a:schemeClr>
                    </a:solidFill>
                  </a:tcPr>
                </a:tc>
                <a:tc>
                  <a:txBody>
                    <a:bodyPr/>
                    <a:lstStyle/>
                    <a:p>
                      <a:pPr marL="0" indent="0" algn="l" defTabSz="914400" rtl="0" eaLnBrk="1" latinLnBrk="0" hangingPunct="1">
                        <a:buClr>
                          <a:srgbClr val="005A9F"/>
                        </a:buClr>
                        <a:buFont typeface="Wingdings" panose="05000000000000000000" pitchFamily="2" charset="2"/>
                        <a:buNone/>
                      </a:pPr>
                      <a:endParaRPr lang="en-US" sz="1100" b="1" kern="1200" dirty="0">
                        <a:solidFill>
                          <a:schemeClr val="accent3">
                            <a:lumMod val="85000"/>
                          </a:schemeClr>
                        </a:solidFill>
                        <a:latin typeface="+mn-lt"/>
                        <a:ea typeface="+mn-ea"/>
                        <a:cs typeface="+mn-cs"/>
                      </a:endParaRPr>
                    </a:p>
                  </a:txBody>
                  <a:tcPr anchor="ctr">
                    <a:solidFill>
                      <a:schemeClr val="accent3">
                        <a:lumMod val="95000"/>
                      </a:schemeClr>
                    </a:solidFill>
                  </a:tcPr>
                </a:tc>
                <a:extLst>
                  <a:ext uri="{0D108BD9-81ED-4DB2-BD59-A6C34878D82A}">
                    <a16:rowId xmlns:a16="http://schemas.microsoft.com/office/drawing/2014/main" val="10000"/>
                  </a:ext>
                </a:extLst>
              </a:tr>
            </a:tbl>
          </a:graphicData>
        </a:graphic>
      </p:graphicFrame>
      <p:sp>
        <p:nvSpPr>
          <p:cNvPr id="21" name="Rectangle 20"/>
          <p:cNvSpPr/>
          <p:nvPr/>
        </p:nvSpPr>
        <p:spPr>
          <a:xfrm>
            <a:off x="398751" y="6508000"/>
            <a:ext cx="7402512" cy="230832"/>
          </a:xfrm>
          <a:prstGeom prst="rect">
            <a:avLst/>
          </a:prstGeom>
        </p:spPr>
        <p:txBody>
          <a:bodyPr wrap="square" anchor="b">
            <a:spAutoFit/>
          </a:bodyPr>
          <a:lstStyle/>
          <a:p>
            <a:pPr algn="l"/>
            <a:r>
              <a:rPr lang="en-GB" sz="900" dirty="0">
                <a:latin typeface="Arial" panose="020B0604020202020204" pitchFamily="34" charset="0"/>
                <a:cs typeface="Arial" panose="020B0604020202020204" pitchFamily="34" charset="0"/>
              </a:rPr>
              <a:t>PN, peripheral neuropathy.</a:t>
            </a:r>
            <a:endParaRPr lang="en-US" sz="900" dirty="0">
              <a:latin typeface="Arial" panose="020B0604020202020204" pitchFamily="34" charset="0"/>
              <a:cs typeface="Arial" panose="020B0604020202020204" pitchFamily="34" charset="0"/>
            </a:endParaRPr>
          </a:p>
        </p:txBody>
      </p:sp>
      <p:sp>
        <p:nvSpPr>
          <p:cNvPr id="30" name="Rectangle 29"/>
          <p:cNvSpPr/>
          <p:nvPr/>
        </p:nvSpPr>
        <p:spPr bwMode="auto">
          <a:xfrm>
            <a:off x="517008" y="2304810"/>
            <a:ext cx="8112642" cy="1642819"/>
          </a:xfrm>
          <a:prstGeom prst="rect">
            <a:avLst/>
          </a:prstGeom>
          <a:solidFill>
            <a:srgbClr val="FFFFFF">
              <a:lumMod val="85000"/>
            </a:srgbClr>
          </a:solidFill>
          <a:ln w="19050" cap="flat" cmpd="sng" algn="ctr">
            <a:solidFill>
              <a:srgbClr val="FFFFFF">
                <a:lumMod val="50000"/>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00" b="1" i="0" u="none" strike="noStrike" kern="0" cap="none" spc="0" normalizeH="0" baseline="0" noProof="0" dirty="0">
              <a:ln>
                <a:noFill/>
              </a:ln>
              <a:solidFill>
                <a:srgbClr val="000000"/>
              </a:solidFill>
              <a:effectLst/>
              <a:uLnTx/>
              <a:uFillTx/>
            </a:endParaRPr>
          </a:p>
        </p:txBody>
      </p:sp>
      <p:sp>
        <p:nvSpPr>
          <p:cNvPr id="31" name="Rectangle 30">
            <a:hlinkClick r:id="rId9" action="ppaction://hlinksldjump"/>
          </p:cNvPr>
          <p:cNvSpPr/>
          <p:nvPr/>
        </p:nvSpPr>
        <p:spPr bwMode="auto">
          <a:xfrm>
            <a:off x="517008" y="2304811"/>
            <a:ext cx="1803990" cy="1642819"/>
          </a:xfrm>
          <a:prstGeom prst="rect">
            <a:avLst/>
          </a:prstGeom>
          <a:solidFill>
            <a:srgbClr val="007CC2">
              <a:lumMod val="50000"/>
            </a:srgbClr>
          </a:solidFill>
          <a:ln w="19050" cap="flat" cmpd="sng" algn="ctr">
            <a:no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noAutofit/>
          </a:bodyPr>
          <a:lstStyle/>
          <a:p>
            <a:pPr algn="ctr"/>
            <a:r>
              <a:rPr lang="en-US" sz="1600" b="1" dirty="0">
                <a:solidFill>
                  <a:schemeClr val="bg1"/>
                </a:solidFill>
              </a:rPr>
              <a:t>Adverse Events</a:t>
            </a:r>
          </a:p>
        </p:txBody>
      </p:sp>
      <p:graphicFrame>
        <p:nvGraphicFramePr>
          <p:cNvPr id="32" name="Table 31"/>
          <p:cNvGraphicFramePr>
            <a:graphicFrameLocks noGrp="1"/>
          </p:cNvGraphicFramePr>
          <p:nvPr>
            <p:extLst>
              <p:ext uri="{D42A27DB-BD31-4B8C-83A1-F6EECF244321}">
                <p14:modId xmlns:p14="http://schemas.microsoft.com/office/powerpoint/2010/main" val="4133796190"/>
              </p:ext>
            </p:extLst>
          </p:nvPr>
        </p:nvGraphicFramePr>
        <p:xfrm>
          <a:off x="2528113" y="2301157"/>
          <a:ext cx="6096000" cy="1569492"/>
        </p:xfrm>
        <a:graphic>
          <a:graphicData uri="http://schemas.openxmlformats.org/drawingml/2006/table">
            <a:tbl>
              <a:tblPr firstRow="1" bandRow="1">
                <a:tableStyleId>{2D5ABB26-0587-4C30-8999-92F81FD0307C}</a:tableStyleId>
              </a:tblPr>
              <a:tblGrid>
                <a:gridCol w="2379789">
                  <a:extLst>
                    <a:ext uri="{9D8B030D-6E8A-4147-A177-3AD203B41FA5}">
                      <a16:colId xmlns:a16="http://schemas.microsoft.com/office/drawing/2014/main" val="20000"/>
                    </a:ext>
                  </a:extLst>
                </a:gridCol>
                <a:gridCol w="3716211">
                  <a:extLst>
                    <a:ext uri="{9D8B030D-6E8A-4147-A177-3AD203B41FA5}">
                      <a16:colId xmlns:a16="http://schemas.microsoft.com/office/drawing/2014/main" val="20001"/>
                    </a:ext>
                  </a:extLst>
                </a:gridCol>
              </a:tblGrid>
              <a:tr h="274092">
                <a:tc>
                  <a:txBody>
                    <a:bodyPr/>
                    <a:lstStyle/>
                    <a:p>
                      <a:pPr marL="285750" indent="-285750">
                        <a:buClr>
                          <a:srgbClr val="005A9F"/>
                        </a:buClr>
                        <a:buFont typeface="Wingdings" panose="05000000000000000000" pitchFamily="2" charset="2"/>
                        <a:buChar char="q"/>
                      </a:pPr>
                      <a:r>
                        <a:rPr lang="en-US" sz="1100" b="1" dirty="0">
                          <a:hlinkClick r:id="rId10" action="ppaction://hlinksldjump"/>
                        </a:rPr>
                        <a:t>Intent-to-treat</a:t>
                      </a:r>
                      <a:r>
                        <a:rPr lang="en-US" sz="1100" b="1" baseline="0" dirty="0">
                          <a:hlinkClick r:id="rId10" action="ppaction://hlinksldjump"/>
                        </a:rPr>
                        <a:t> population</a:t>
                      </a:r>
                      <a:endParaRPr lang="en-US" sz="1100" b="1" dirty="0"/>
                    </a:p>
                  </a:txBody>
                  <a:tcPr anchor="ctr"/>
                </a:tc>
                <a:tc>
                  <a:txBody>
                    <a:bodyPr/>
                    <a:lstStyle/>
                    <a:p>
                      <a:pPr marL="285750" marR="0" lvl="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kumimoji="0" lang="en-US" sz="1100" b="1" i="0" u="none" strike="noStrike" kern="1200" cap="none" spc="0" normalizeH="0" baseline="0" noProof="0" dirty="0">
                          <a:ln>
                            <a:noFill/>
                          </a:ln>
                          <a:solidFill>
                            <a:srgbClr val="000000"/>
                          </a:solidFill>
                          <a:effectLst/>
                          <a:uLnTx/>
                          <a:uFillTx/>
                          <a:latin typeface="+mn-lt"/>
                          <a:ea typeface="+mn-ea"/>
                          <a:cs typeface="+mn-cs"/>
                          <a:hlinkClick r:id="rId11" action="ppaction://hlinksldjump"/>
                        </a:rPr>
                        <a:t>Prior ASCT</a:t>
                      </a:r>
                      <a:endParaRPr kumimoji="0" lang="en-US" sz="1100" b="1" i="0" u="none" strike="noStrike" kern="1200" cap="none" spc="0" normalizeH="0" baseline="0" noProof="0" dirty="0">
                        <a:ln>
                          <a:noFill/>
                        </a:ln>
                        <a:solidFill>
                          <a:srgbClr val="000000"/>
                        </a:solidFill>
                        <a:effectLst/>
                        <a:uLnTx/>
                        <a:uFillTx/>
                        <a:latin typeface="+mn-lt"/>
                        <a:ea typeface="+mn-ea"/>
                        <a:cs typeface="+mn-cs"/>
                      </a:endParaRPr>
                    </a:p>
                  </a:txBody>
                  <a:tcPr/>
                </a:tc>
                <a:extLst>
                  <a:ext uri="{0D108BD9-81ED-4DB2-BD59-A6C34878D82A}">
                    <a16:rowId xmlns:a16="http://schemas.microsoft.com/office/drawing/2014/main" val="10000"/>
                  </a:ext>
                </a:extLst>
              </a:tr>
              <a:tr h="223331">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12" action="ppaction://hlinksldjump"/>
                        </a:rPr>
                        <a:t>Safety population</a:t>
                      </a:r>
                      <a:endParaRPr lang="en-US" sz="1100" b="1" kern="1200" dirty="0">
                        <a:solidFill>
                          <a:schemeClr val="tx1"/>
                        </a:solidFill>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13" action="ppaction://hlinksldjump"/>
                        </a:rPr>
                        <a:t>Substudy Kd vs SC Vd and Kd vs IV Vd</a:t>
                      </a:r>
                      <a:endParaRPr lang="en-US" sz="1100" b="1" kern="1200" dirty="0">
                        <a:solidFill>
                          <a:schemeClr val="tx1"/>
                        </a:solidFill>
                        <a:latin typeface="+mn-lt"/>
                        <a:ea typeface="+mn-ea"/>
                        <a:cs typeface="+mn-cs"/>
                      </a:endParaRPr>
                    </a:p>
                  </a:txBody>
                  <a:tcPr/>
                </a:tc>
                <a:extLst>
                  <a:ext uri="{0D108BD9-81ED-4DB2-BD59-A6C34878D82A}">
                    <a16:rowId xmlns:a16="http://schemas.microsoft.com/office/drawing/2014/main" val="10001"/>
                  </a:ext>
                </a:extLst>
              </a:tr>
              <a:tr h="223331">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14" action="ppaction://hlinksldjump"/>
                        </a:rPr>
                        <a:t>Cytogenetic status</a:t>
                      </a:r>
                      <a:endParaRPr lang="en-US" sz="1100" b="1" kern="1200" dirty="0">
                        <a:solidFill>
                          <a:schemeClr val="tx1"/>
                        </a:solidFill>
                        <a:latin typeface="+mn-lt"/>
                        <a:ea typeface="+mn-ea"/>
                        <a:cs typeface="+mn-cs"/>
                      </a:endParaRPr>
                    </a:p>
                  </a:txBody>
                  <a:tcPr/>
                </a:tc>
                <a:tc>
                  <a:txBody>
                    <a:bodyPr/>
                    <a:lstStyle/>
                    <a:p>
                      <a:pPr marL="285750" indent="-285750" algn="l" defTabSz="914400" rtl="0" eaLnBrk="1" latinLnBrk="0" hangingPunct="1">
                        <a:lnSpc>
                          <a:spcPct val="100000"/>
                        </a:lnSpc>
                        <a:buClr>
                          <a:srgbClr val="005A9F"/>
                        </a:buClr>
                        <a:buFont typeface="Wingdings" panose="05000000000000000000" pitchFamily="2" charset="2"/>
                        <a:buChar char="q"/>
                      </a:pPr>
                      <a:r>
                        <a:rPr lang="en-US" sz="1100" b="1" kern="1200" dirty="0">
                          <a:solidFill>
                            <a:schemeClr val="tx1"/>
                          </a:solidFill>
                          <a:latin typeface="+mn-lt"/>
                          <a:ea typeface="+mn-ea"/>
                          <a:cs typeface="+mn-cs"/>
                          <a:hlinkClick r:id="rId15" action="ppaction://hlinksldjump"/>
                        </a:rPr>
                        <a:t>Early</a:t>
                      </a:r>
                      <a:r>
                        <a:rPr lang="en-US" sz="1100" b="1" kern="1200" baseline="0" dirty="0">
                          <a:solidFill>
                            <a:schemeClr val="tx1"/>
                          </a:solidFill>
                          <a:latin typeface="+mn-lt"/>
                          <a:ea typeface="+mn-ea"/>
                          <a:cs typeface="+mn-cs"/>
                          <a:hlinkClick r:id="rId15" action="ppaction://hlinksldjump"/>
                        </a:rPr>
                        <a:t> and late relapse patients</a:t>
                      </a:r>
                      <a:endParaRPr lang="en-US" sz="1100" b="1" kern="1200" dirty="0">
                        <a:solidFill>
                          <a:schemeClr val="tx1"/>
                        </a:solidFill>
                        <a:latin typeface="+mn-lt"/>
                        <a:ea typeface="+mn-ea"/>
                        <a:cs typeface="+mn-cs"/>
                      </a:endParaRPr>
                    </a:p>
                  </a:txBody>
                  <a:tcPr/>
                </a:tc>
                <a:extLst>
                  <a:ext uri="{0D108BD9-81ED-4DB2-BD59-A6C34878D82A}">
                    <a16:rowId xmlns:a16="http://schemas.microsoft.com/office/drawing/2014/main" val="10002"/>
                  </a:ext>
                </a:extLst>
              </a:tr>
              <a:tr h="223331">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16" action="ppaction://hlinksldjump"/>
                        </a:rPr>
                        <a:t>Age</a:t>
                      </a:r>
                      <a:endParaRPr lang="en-US" sz="1100" b="1" kern="1200" dirty="0">
                        <a:solidFill>
                          <a:schemeClr val="tx1"/>
                        </a:solidFill>
                        <a:latin typeface="+mn-lt"/>
                        <a:ea typeface="+mn-ea"/>
                        <a:cs typeface="+mn-cs"/>
                      </a:endParaRPr>
                    </a:p>
                  </a:txBody>
                  <a:tcPr/>
                </a:tc>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17" action="ppaction://hlinksldjump"/>
                        </a:rPr>
                        <a:t>Renal</a:t>
                      </a:r>
                      <a:r>
                        <a:rPr lang="en-US" sz="1100" b="1" kern="1200" baseline="0" dirty="0">
                          <a:solidFill>
                            <a:schemeClr val="tx1"/>
                          </a:solidFill>
                          <a:latin typeface="+mn-lt"/>
                          <a:ea typeface="+mn-ea"/>
                          <a:cs typeface="+mn-cs"/>
                          <a:hlinkClick r:id="rId17" action="ppaction://hlinksldjump"/>
                        </a:rPr>
                        <a:t> deficiency</a:t>
                      </a:r>
                      <a:endParaRPr lang="en-US" sz="1100" b="1" kern="1200" dirty="0">
                        <a:solidFill>
                          <a:schemeClr val="tx1"/>
                        </a:solidFill>
                        <a:latin typeface="+mn-lt"/>
                        <a:ea typeface="+mn-ea"/>
                        <a:cs typeface="+mn-cs"/>
                      </a:endParaRPr>
                    </a:p>
                  </a:txBody>
                  <a:tcPr/>
                </a:tc>
                <a:extLst>
                  <a:ext uri="{0D108BD9-81ED-4DB2-BD59-A6C34878D82A}">
                    <a16:rowId xmlns:a16="http://schemas.microsoft.com/office/drawing/2014/main" val="10003"/>
                  </a:ext>
                </a:extLst>
              </a:tr>
              <a:tr h="238702">
                <a:tc>
                  <a:txBody>
                    <a:bodyPr/>
                    <a:lstStyle/>
                    <a:p>
                      <a:pPr marL="285750" marR="0" lvl="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18" action="ppaction://hlinksldjump"/>
                        </a:rPr>
                        <a:t>Prior lines of therapy</a:t>
                      </a:r>
                      <a:endParaRPr lang="en-US" sz="1100" b="1" kern="1200" dirty="0">
                        <a:solidFill>
                          <a:schemeClr val="tx1"/>
                        </a:solidFill>
                        <a:latin typeface="+mn-lt"/>
                        <a:ea typeface="+mn-ea"/>
                        <a:cs typeface="+mn-cs"/>
                      </a:endParaRPr>
                    </a:p>
                  </a:txBody>
                  <a:tcPr/>
                </a:tc>
                <a:tc>
                  <a:txBody>
                    <a:bodyPr/>
                    <a:lstStyle/>
                    <a:p>
                      <a:pPr marL="285750" marR="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19" action="ppaction://hlinksldjump"/>
                        </a:rPr>
                        <a:t>Updated analysis</a:t>
                      </a:r>
                      <a:endParaRPr lang="en-US" sz="1100" b="1" kern="1200" dirty="0">
                        <a:solidFill>
                          <a:schemeClr val="tx1"/>
                        </a:solidFill>
                        <a:latin typeface="+mn-lt"/>
                        <a:ea typeface="+mn-ea"/>
                        <a:cs typeface="+mn-cs"/>
                      </a:endParaRPr>
                    </a:p>
                  </a:txBody>
                  <a:tcPr/>
                </a:tc>
                <a:extLst>
                  <a:ext uri="{0D108BD9-81ED-4DB2-BD59-A6C34878D82A}">
                    <a16:rowId xmlns:a16="http://schemas.microsoft.com/office/drawing/2014/main" val="10004"/>
                  </a:ext>
                </a:extLst>
              </a:tr>
              <a:tr h="238702">
                <a:tc>
                  <a:txBody>
                    <a:bodyPr/>
                    <a:lstStyle/>
                    <a:p>
                      <a:pPr marL="285750" marR="0" lvl="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20" action="ppaction://hlinksldjump"/>
                        </a:rPr>
                        <a:t>Prior bortezomib</a:t>
                      </a:r>
                      <a:endParaRPr lang="en-US" sz="1100" b="1" kern="1200" dirty="0">
                        <a:solidFill>
                          <a:schemeClr val="tx1"/>
                        </a:solidFill>
                        <a:latin typeface="+mn-lt"/>
                        <a:ea typeface="+mn-ea"/>
                        <a:cs typeface="+mn-cs"/>
                      </a:endParaRPr>
                    </a:p>
                  </a:txBody>
                  <a:tcPr/>
                </a:tc>
                <a:tc>
                  <a:txBody>
                    <a:bodyPr/>
                    <a:lstStyle/>
                    <a:p>
                      <a:pPr marL="285750" marR="0" lvl="0" indent="-285750" algn="l" defTabSz="914400" rtl="0" eaLnBrk="1" fontAlgn="auto" latinLnBrk="0" hangingPunct="1">
                        <a:lnSpc>
                          <a:spcPct val="100000"/>
                        </a:lnSpc>
                        <a:spcBef>
                          <a:spcPts val="0"/>
                        </a:spcBef>
                        <a:spcAft>
                          <a:spcPts val="0"/>
                        </a:spcAft>
                        <a:buClr>
                          <a:srgbClr val="005A9F"/>
                        </a:buClr>
                        <a:buSzTx/>
                        <a:buFont typeface="Wingdings" panose="05000000000000000000" pitchFamily="2" charset="2"/>
                        <a:buChar char="q"/>
                        <a:tabLst/>
                        <a:defRPr/>
                      </a:pPr>
                      <a:r>
                        <a:rPr lang="en-US" sz="1100" b="1" kern="1200" dirty="0">
                          <a:solidFill>
                            <a:schemeClr val="tx1"/>
                          </a:solidFill>
                          <a:latin typeface="+mn-lt"/>
                          <a:ea typeface="+mn-ea"/>
                          <a:cs typeface="+mn-cs"/>
                          <a:hlinkClick r:id="rId21" action="ppaction://hlinksldjump"/>
                        </a:rPr>
                        <a:t>Summary</a:t>
                      </a:r>
                      <a:endParaRPr lang="en-GB" sz="1100" b="1" kern="1200" dirty="0">
                        <a:solidFill>
                          <a:schemeClr val="tx1"/>
                        </a:solidFill>
                        <a:latin typeface="+mn-lt"/>
                        <a:ea typeface="+mn-ea"/>
                        <a:cs typeface="+mn-cs"/>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88800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br>
              <a:rPr lang="en-US" sz="4000" dirty="0"/>
            </a:br>
            <a:r>
              <a:rPr lang="en-US" sz="4000" dirty="0">
                <a:solidFill>
                  <a:schemeClr val="accent1"/>
                </a:solidFill>
              </a:rPr>
              <a:t>ENDEAVOR </a:t>
            </a:r>
            <a:br>
              <a:rPr lang="en-US" sz="4000" dirty="0">
                <a:solidFill>
                  <a:srgbClr val="FF0000"/>
                </a:solidFill>
              </a:rPr>
            </a:br>
            <a:r>
              <a:rPr lang="en-US" sz="4000" dirty="0"/>
              <a:t>Primary Endpoint:                 Progression-free Survival</a:t>
            </a:r>
          </a:p>
        </p:txBody>
      </p:sp>
      <p:sp>
        <p:nvSpPr>
          <p:cNvPr id="7" name="Subtitle 6"/>
          <p:cNvSpPr>
            <a:spLocks noGrp="1"/>
          </p:cNvSpPr>
          <p:nvPr>
            <p:ph type="subTitle" idx="1"/>
          </p:nvPr>
        </p:nvSpPr>
        <p:spPr>
          <a:xfrm>
            <a:off x="514351" y="4285061"/>
            <a:ext cx="4162424" cy="1868089"/>
          </a:xfrm>
        </p:spPr>
        <p:txBody>
          <a:bodyPr/>
          <a:lstStyle/>
          <a:p>
            <a:pPr>
              <a:lnSpc>
                <a:spcPct val="100000"/>
              </a:lnSpc>
            </a:pPr>
            <a:r>
              <a:rPr lang="en-US" sz="1600" dirty="0">
                <a:hlinkClick r:id="rId3" action="ppaction://hlinksldjump"/>
              </a:rPr>
              <a:t>Intent-to-treat Population</a:t>
            </a:r>
          </a:p>
          <a:p>
            <a:r>
              <a:rPr lang="en-US" sz="1600" dirty="0">
                <a:hlinkClick r:id="rId4" action="ppaction://hlinksldjump"/>
              </a:rPr>
              <a:t>Intent-to-treat Population: Updated results</a:t>
            </a:r>
            <a:endParaRPr lang="en-US" sz="1600" dirty="0">
              <a:hlinkClick r:id="" action="ppaction://noaction"/>
            </a:endParaRPr>
          </a:p>
          <a:p>
            <a:pPr>
              <a:lnSpc>
                <a:spcPct val="100000"/>
              </a:lnSpc>
            </a:pPr>
            <a:r>
              <a:rPr lang="en-US" sz="1600" dirty="0">
                <a:hlinkClick r:id="rId5" action="ppaction://hlinksldjump"/>
              </a:rPr>
              <a:t>Cytogenetic Status</a:t>
            </a:r>
            <a:endParaRPr lang="en-US" sz="1600" dirty="0">
              <a:hlinkClick r:id="" action="ppaction://noaction"/>
            </a:endParaRPr>
          </a:p>
          <a:p>
            <a:pPr>
              <a:lnSpc>
                <a:spcPct val="100000"/>
              </a:lnSpc>
            </a:pPr>
            <a:r>
              <a:rPr lang="en-US" sz="1600" dirty="0">
                <a:hlinkClick r:id="rId6" action="ppaction://hlinksldjump"/>
              </a:rPr>
              <a:t>Age</a:t>
            </a:r>
            <a:endParaRPr lang="en-US" sz="1600" dirty="0">
              <a:hlinkClick r:id="" action="ppaction://noaction"/>
            </a:endParaRPr>
          </a:p>
          <a:p>
            <a:pPr>
              <a:lnSpc>
                <a:spcPct val="100000"/>
              </a:lnSpc>
            </a:pPr>
            <a:r>
              <a:rPr lang="en-US" sz="1600" dirty="0">
                <a:hlinkClick r:id="rId7" action="ppaction://hlinksldjump"/>
              </a:rPr>
              <a:t>Prior Lines of Therapy</a:t>
            </a:r>
            <a:endParaRPr lang="en-US" sz="1600" dirty="0"/>
          </a:p>
          <a:p>
            <a:r>
              <a:rPr lang="en-US" sz="1600" dirty="0">
                <a:hlinkClick r:id="rId8" action="ppaction://hlinksldjump"/>
              </a:rPr>
              <a:t>Prior </a:t>
            </a:r>
            <a:r>
              <a:rPr lang="en-US" sz="1600" dirty="0" err="1">
                <a:hlinkClick r:id="rId8" action="ppaction://hlinksldjump"/>
              </a:rPr>
              <a:t>Bortezomib</a:t>
            </a:r>
            <a:r>
              <a:rPr lang="en-US" sz="1600" dirty="0">
                <a:hlinkClick r:id="rId8" action="ppaction://hlinksldjump"/>
              </a:rPr>
              <a:t> Exposure</a:t>
            </a:r>
            <a:endParaRPr lang="en-US" sz="1600" dirty="0"/>
          </a:p>
          <a:p>
            <a:r>
              <a:rPr lang="en-US" sz="1600" dirty="0">
                <a:hlinkClick r:id="rId9" action="ppaction://hlinksldjump"/>
              </a:rPr>
              <a:t>Prior </a:t>
            </a:r>
            <a:r>
              <a:rPr lang="en-US" sz="1600" dirty="0" err="1">
                <a:hlinkClick r:id="rId9" action="ppaction://hlinksldjump"/>
              </a:rPr>
              <a:t>Lenalidomide</a:t>
            </a:r>
            <a:r>
              <a:rPr lang="en-US" sz="1600" dirty="0">
                <a:hlinkClick r:id="rId9" action="ppaction://hlinksldjump"/>
              </a:rPr>
              <a:t> Exposure</a:t>
            </a:r>
            <a:endParaRPr lang="en-US" sz="1600" dirty="0"/>
          </a:p>
        </p:txBody>
      </p:sp>
      <p:sp>
        <p:nvSpPr>
          <p:cNvPr id="5" name="Subtitle 6"/>
          <p:cNvSpPr txBox="1">
            <a:spLocks/>
          </p:cNvSpPr>
          <p:nvPr/>
        </p:nvSpPr>
        <p:spPr bwMode="gray">
          <a:xfrm>
            <a:off x="4923330" y="4285061"/>
            <a:ext cx="3953637" cy="2353864"/>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fontAlgn="base">
              <a:lnSpc>
                <a:spcPct val="115000"/>
              </a:lnSpc>
              <a:spcBef>
                <a:spcPct val="35000"/>
              </a:spcBef>
              <a:spcAft>
                <a:spcPct val="0"/>
              </a:spcAft>
              <a:buClr>
                <a:schemeClr val="accent3"/>
              </a:buClr>
              <a:buFontTx/>
              <a:buNone/>
              <a:defRPr sz="2000">
                <a:solidFill>
                  <a:schemeClr val="tx1"/>
                </a:solidFill>
                <a:latin typeface="+mn-lt"/>
                <a:ea typeface="+mn-ea"/>
                <a:cs typeface="+mn-cs"/>
              </a:defRPr>
            </a:lvl1pPr>
            <a:lvl2pPr marL="742950" indent="-285750" algn="l" rtl="0" fontAlgn="base">
              <a:lnSpc>
                <a:spcPct val="95000"/>
              </a:lnSpc>
              <a:spcBef>
                <a:spcPct val="20000"/>
              </a:spcBef>
              <a:spcAft>
                <a:spcPct val="0"/>
              </a:spcAft>
              <a:buClr>
                <a:schemeClr val="accent3"/>
              </a:buClr>
              <a:buFont typeface="Arial" pitchFamily="34" charset="0"/>
              <a:buChar char="–"/>
              <a:defRPr sz="2200">
                <a:solidFill>
                  <a:schemeClr val="tx1"/>
                </a:solidFill>
                <a:latin typeface="+mn-lt"/>
              </a:defRPr>
            </a:lvl2pPr>
            <a:lvl3pPr marL="1143000" indent="-228600" algn="l" rtl="0" fontAlgn="base">
              <a:lnSpc>
                <a:spcPct val="95000"/>
              </a:lnSpc>
              <a:spcBef>
                <a:spcPct val="20000"/>
              </a:spcBef>
              <a:spcAft>
                <a:spcPct val="0"/>
              </a:spcAft>
              <a:buClr>
                <a:schemeClr val="accent3"/>
              </a:buClr>
              <a:buChar char="•"/>
              <a:defRPr sz="2000">
                <a:solidFill>
                  <a:schemeClr val="tx1"/>
                </a:solidFill>
                <a:latin typeface="+mn-lt"/>
              </a:defRPr>
            </a:lvl3pPr>
            <a:lvl4pPr marL="1600200" indent="-228600" algn="l" rtl="0" fontAlgn="base">
              <a:lnSpc>
                <a:spcPct val="95000"/>
              </a:lnSpc>
              <a:spcBef>
                <a:spcPct val="20000"/>
              </a:spcBef>
              <a:spcAft>
                <a:spcPct val="0"/>
              </a:spcAft>
              <a:buClr>
                <a:schemeClr val="accent3"/>
              </a:buClr>
              <a:buFont typeface="Arial" pitchFamily="34" charset="0"/>
              <a:buChar char="–"/>
              <a:defRPr sz="1800">
                <a:solidFill>
                  <a:schemeClr val="tx1"/>
                </a:solidFill>
                <a:latin typeface="+mn-lt"/>
              </a:defRPr>
            </a:lvl4pPr>
            <a:lvl5pPr marL="2057400" indent="-228600" algn="l" rtl="0" fontAlgn="base">
              <a:lnSpc>
                <a:spcPct val="95000"/>
              </a:lnSpc>
              <a:spcBef>
                <a:spcPct val="20000"/>
              </a:spcBef>
              <a:spcAft>
                <a:spcPct val="0"/>
              </a:spcAft>
              <a:buClr>
                <a:schemeClr val="accent3"/>
              </a:buClr>
              <a:buChar char="•"/>
              <a:defRPr sz="1600">
                <a:solidFill>
                  <a:schemeClr val="tx1"/>
                </a:solidFill>
                <a:latin typeface="+mn-lt"/>
              </a:defRPr>
            </a:lvl5pPr>
            <a:lvl6pPr marL="2514600" indent="-228600" algn="l" rtl="0" fontAlgn="base">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fontAlgn="base">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fontAlgn="base">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fontAlgn="base">
              <a:lnSpc>
                <a:spcPct val="95000"/>
              </a:lnSpc>
              <a:spcBef>
                <a:spcPct val="20000"/>
              </a:spcBef>
              <a:spcAft>
                <a:spcPct val="0"/>
              </a:spcAft>
              <a:buClr>
                <a:schemeClr val="accent1"/>
              </a:buClr>
              <a:buChar char="•"/>
              <a:defRPr sz="1600">
                <a:solidFill>
                  <a:schemeClr val="tx1"/>
                </a:solidFill>
                <a:latin typeface="+mn-lt"/>
              </a:defRPr>
            </a:lvl9pPr>
          </a:lstStyle>
          <a:p>
            <a:pPr>
              <a:lnSpc>
                <a:spcPct val="100000"/>
              </a:lnSpc>
            </a:pPr>
            <a:r>
              <a:rPr lang="en-US" sz="1600" dirty="0">
                <a:hlinkClick r:id="rId10" action="ppaction://hlinksldjump"/>
              </a:rPr>
              <a:t>Route of BTZ Administration</a:t>
            </a:r>
            <a:endParaRPr lang="en-US" sz="1600" dirty="0"/>
          </a:p>
          <a:p>
            <a:pPr>
              <a:lnSpc>
                <a:spcPct val="100000"/>
              </a:lnSpc>
            </a:pPr>
            <a:r>
              <a:rPr lang="en-US" sz="1600" kern="0" dirty="0">
                <a:hlinkClick r:id="rId11" action="ppaction://hlinksldjump"/>
              </a:rPr>
              <a:t>History of Peripheral Neuropathy</a:t>
            </a:r>
            <a:endParaRPr lang="en-US" sz="1600" kern="0" dirty="0">
              <a:hlinkClick r:id="" action="ppaction://noaction"/>
            </a:endParaRPr>
          </a:p>
          <a:p>
            <a:pPr>
              <a:lnSpc>
                <a:spcPct val="100000"/>
              </a:lnSpc>
            </a:pPr>
            <a:r>
              <a:rPr lang="en-US" sz="1600" kern="0" dirty="0">
                <a:hlinkClick r:id="rId12" action="ppaction://hlinksldjump"/>
              </a:rPr>
              <a:t>Prior ASCT</a:t>
            </a:r>
            <a:endParaRPr lang="en-US" sz="1600" kern="0" dirty="0">
              <a:hlinkClick r:id="" action="ppaction://noaction"/>
            </a:endParaRPr>
          </a:p>
          <a:p>
            <a:pPr>
              <a:lnSpc>
                <a:spcPct val="100000"/>
              </a:lnSpc>
            </a:pPr>
            <a:r>
              <a:rPr lang="en-US" sz="1600" kern="0" dirty="0">
                <a:hlinkClick r:id="rId13" action="ppaction://hlinksldjump"/>
              </a:rPr>
              <a:t>Early and Late Relapse Patients</a:t>
            </a:r>
            <a:endParaRPr lang="en-US" sz="1600" kern="0" dirty="0">
              <a:hlinkClick r:id="" action="ppaction://noaction"/>
            </a:endParaRPr>
          </a:p>
          <a:p>
            <a:pPr>
              <a:lnSpc>
                <a:spcPct val="100000"/>
              </a:lnSpc>
            </a:pPr>
            <a:r>
              <a:rPr lang="en-US" sz="1600" kern="0" dirty="0">
                <a:hlinkClick r:id="rId14" action="ppaction://hlinksldjump"/>
              </a:rPr>
              <a:t>Renal Deficiency </a:t>
            </a:r>
            <a:endParaRPr lang="en-US" sz="1600" kern="0" dirty="0">
              <a:hlinkClick r:id="" action="ppaction://noaction"/>
            </a:endParaRPr>
          </a:p>
          <a:p>
            <a:pPr>
              <a:lnSpc>
                <a:spcPct val="100000"/>
              </a:lnSpc>
            </a:pPr>
            <a:r>
              <a:rPr lang="en-US" sz="1600" kern="0" dirty="0">
                <a:hlinkClick r:id="rId15" action="ppaction://hlinksldjump"/>
              </a:rPr>
              <a:t>Summary</a:t>
            </a:r>
            <a:endParaRPr lang="en-US" sz="1600" kern="0" dirty="0"/>
          </a:p>
        </p:txBody>
      </p:sp>
      <p:sp>
        <p:nvSpPr>
          <p:cNvPr id="8" name="Rounded Rectangle 7"/>
          <p:cNvSpPr/>
          <p:nvPr/>
        </p:nvSpPr>
        <p:spPr bwMode="auto">
          <a:xfrm>
            <a:off x="7522589" y="715545"/>
            <a:ext cx="1555423" cy="30646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hlinkClick r:id="rId16" action="ppaction://hlinksldjump"/>
              </a:rPr>
              <a:t>All </a:t>
            </a:r>
            <a:r>
              <a:rPr kumimoji="0" lang="en-GB" sz="1200" b="1" i="0" u="none" strike="noStrike" cap="none" normalizeH="0" dirty="0">
                <a:ln>
                  <a:noFill/>
                </a:ln>
                <a:solidFill>
                  <a:schemeClr val="tx1"/>
                </a:solidFill>
                <a:effectLst/>
                <a:latin typeface="Arial" charset="0"/>
                <a:hlinkClick r:id="rId16" action="ppaction://hlinksldjump"/>
              </a:rPr>
              <a:t>studies</a:t>
            </a:r>
            <a:endParaRPr kumimoji="0" lang="en-GB" sz="1200" b="1" i="0" u="none" strike="noStrike" cap="none" normalizeH="0" baseline="0" dirty="0">
              <a:ln>
                <a:noFill/>
              </a:ln>
              <a:solidFill>
                <a:schemeClr val="tx1"/>
              </a:solidFill>
              <a:effectLst/>
              <a:latin typeface="Arial" charset="0"/>
            </a:endParaRPr>
          </a:p>
        </p:txBody>
      </p:sp>
      <p:sp>
        <p:nvSpPr>
          <p:cNvPr id="14" name="TextBox 13">
            <a:hlinkClick r:id="rId17"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10418575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Kaplan-Meier Curve and Median Progression-free Survival in the Intent-to-treat Population</a:t>
            </a:r>
          </a:p>
        </p:txBody>
      </p:sp>
      <p:sp>
        <p:nvSpPr>
          <p:cNvPr id="441" name="Content Placeholder 2"/>
          <p:cNvSpPr>
            <a:spLocks noGrp="1"/>
          </p:cNvSpPr>
          <p:nvPr>
            <p:ph idx="1"/>
          </p:nvPr>
        </p:nvSpPr>
        <p:spPr>
          <a:xfrm>
            <a:off x="1406322" y="5062753"/>
            <a:ext cx="6331356" cy="560784"/>
          </a:xfrm>
        </p:spPr>
        <p:txBody>
          <a:bodyPr anchor="ctr"/>
          <a:lstStyle/>
          <a:p>
            <a:pPr marL="0" indent="0" algn="ctr">
              <a:buNone/>
            </a:pPr>
            <a:r>
              <a:rPr lang="en-US" sz="1200" b="1" dirty="0"/>
              <a:t>PFS benefit of Kd was consistent across all pre-specified patient subgroups, including age, cytogenetic risk, prior lenalidomide, and prior bortezomib</a:t>
            </a:r>
          </a:p>
        </p:txBody>
      </p:sp>
      <p:grpSp>
        <p:nvGrpSpPr>
          <p:cNvPr id="876" name="Group 875"/>
          <p:cNvGrpSpPr/>
          <p:nvPr/>
        </p:nvGrpSpPr>
        <p:grpSpPr>
          <a:xfrm>
            <a:off x="541568" y="2004695"/>
            <a:ext cx="7103832" cy="2990695"/>
            <a:chOff x="516168" y="1814513"/>
            <a:chExt cx="7103832" cy="3987596"/>
          </a:xfrm>
        </p:grpSpPr>
        <p:sp>
          <p:nvSpPr>
            <p:cNvPr id="877" name="TextBox 876"/>
            <p:cNvSpPr txBox="1"/>
            <p:nvPr/>
          </p:nvSpPr>
          <p:spPr>
            <a:xfrm>
              <a:off x="609600" y="5001890"/>
              <a:ext cx="7010400" cy="800219"/>
            </a:xfrm>
            <a:prstGeom prst="rect">
              <a:avLst/>
            </a:prstGeom>
            <a:noFill/>
          </p:spPr>
          <p:txBody>
            <a:bodyPr wrap="square" rtlCol="0">
              <a:spAutoFit/>
            </a:bodyPr>
            <a:lstStyle/>
            <a:p>
              <a:pPr algn="l"/>
              <a:r>
                <a:rPr lang="en-US" sz="1100" b="1" dirty="0"/>
                <a:t>No. at risk:</a:t>
              </a:r>
            </a:p>
            <a:p>
              <a:pPr algn="l"/>
              <a:r>
                <a:rPr lang="en-US" sz="1100" dirty="0"/>
                <a:t>             Kd    464                     331                       144                       41                        4                          0            </a:t>
              </a:r>
            </a:p>
            <a:p>
              <a:pPr algn="l"/>
              <a:r>
                <a:rPr lang="en-US" sz="1100" dirty="0"/>
                <a:t>             Vd    465                     252                        81                        12                        1                          0</a:t>
              </a:r>
            </a:p>
          </p:txBody>
        </p:sp>
        <p:sp>
          <p:nvSpPr>
            <p:cNvPr id="878" name="Rectangle 5"/>
            <p:cNvSpPr>
              <a:spLocks noChangeArrowheads="1"/>
            </p:cNvSpPr>
            <p:nvPr/>
          </p:nvSpPr>
          <p:spPr bwMode="auto">
            <a:xfrm>
              <a:off x="1144588" y="1814513"/>
              <a:ext cx="298159"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100</a:t>
              </a:r>
              <a:endParaRPr lang="en-US" altLang="en-US" dirty="0"/>
            </a:p>
          </p:txBody>
        </p:sp>
        <p:sp>
          <p:nvSpPr>
            <p:cNvPr id="879" name="Rectangle 6"/>
            <p:cNvSpPr>
              <a:spLocks noChangeArrowheads="1"/>
            </p:cNvSpPr>
            <p:nvPr/>
          </p:nvSpPr>
          <p:spPr bwMode="auto">
            <a:xfrm>
              <a:off x="1144588" y="2332038"/>
              <a:ext cx="198772"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80</a:t>
              </a:r>
              <a:endParaRPr lang="en-US" altLang="en-US" dirty="0"/>
            </a:p>
          </p:txBody>
        </p:sp>
        <p:sp>
          <p:nvSpPr>
            <p:cNvPr id="880" name="Rectangle 7"/>
            <p:cNvSpPr>
              <a:spLocks noChangeArrowheads="1"/>
            </p:cNvSpPr>
            <p:nvPr/>
          </p:nvSpPr>
          <p:spPr bwMode="auto">
            <a:xfrm>
              <a:off x="1144588" y="2852739"/>
              <a:ext cx="198772"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60</a:t>
              </a:r>
              <a:endParaRPr lang="en-US" altLang="en-US" dirty="0"/>
            </a:p>
          </p:txBody>
        </p:sp>
        <p:sp>
          <p:nvSpPr>
            <p:cNvPr id="881" name="Rectangle 8"/>
            <p:cNvSpPr>
              <a:spLocks noChangeArrowheads="1"/>
            </p:cNvSpPr>
            <p:nvPr/>
          </p:nvSpPr>
          <p:spPr bwMode="auto">
            <a:xfrm>
              <a:off x="1144588" y="3370263"/>
              <a:ext cx="198772"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40</a:t>
              </a:r>
              <a:endParaRPr lang="en-US" altLang="en-US" dirty="0"/>
            </a:p>
          </p:txBody>
        </p:sp>
        <p:sp>
          <p:nvSpPr>
            <p:cNvPr id="882" name="Rectangle 9"/>
            <p:cNvSpPr>
              <a:spLocks noChangeArrowheads="1"/>
            </p:cNvSpPr>
            <p:nvPr/>
          </p:nvSpPr>
          <p:spPr bwMode="auto">
            <a:xfrm>
              <a:off x="1144588" y="3887788"/>
              <a:ext cx="198772"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20</a:t>
              </a:r>
              <a:endParaRPr lang="en-US" altLang="en-US" dirty="0"/>
            </a:p>
          </p:txBody>
        </p:sp>
        <p:sp>
          <p:nvSpPr>
            <p:cNvPr id="883" name="Rectangle 10"/>
            <p:cNvSpPr>
              <a:spLocks noChangeArrowheads="1"/>
            </p:cNvSpPr>
            <p:nvPr/>
          </p:nvSpPr>
          <p:spPr bwMode="auto">
            <a:xfrm>
              <a:off x="1144588" y="4408488"/>
              <a:ext cx="99386"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0</a:t>
              </a:r>
              <a:endParaRPr lang="en-US" altLang="en-US" dirty="0"/>
            </a:p>
          </p:txBody>
        </p:sp>
        <p:sp>
          <p:nvSpPr>
            <p:cNvPr id="884" name="Rectangle 11"/>
            <p:cNvSpPr>
              <a:spLocks noChangeArrowheads="1"/>
            </p:cNvSpPr>
            <p:nvPr/>
          </p:nvSpPr>
          <p:spPr bwMode="auto">
            <a:xfrm>
              <a:off x="6843713" y="4605337"/>
              <a:ext cx="198772"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30</a:t>
              </a:r>
              <a:endParaRPr lang="en-US" altLang="en-US" dirty="0"/>
            </a:p>
          </p:txBody>
        </p:sp>
        <p:sp>
          <p:nvSpPr>
            <p:cNvPr id="885" name="Rectangle 12"/>
            <p:cNvSpPr>
              <a:spLocks noChangeArrowheads="1"/>
            </p:cNvSpPr>
            <p:nvPr/>
          </p:nvSpPr>
          <p:spPr bwMode="auto">
            <a:xfrm>
              <a:off x="1617663" y="4605337"/>
              <a:ext cx="99386"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0</a:t>
              </a:r>
              <a:endParaRPr lang="en-US" altLang="en-US" dirty="0"/>
            </a:p>
          </p:txBody>
        </p:sp>
        <p:sp>
          <p:nvSpPr>
            <p:cNvPr id="886" name="Rectangle 13"/>
            <p:cNvSpPr>
              <a:spLocks noChangeArrowheads="1"/>
            </p:cNvSpPr>
            <p:nvPr/>
          </p:nvSpPr>
          <p:spPr bwMode="auto">
            <a:xfrm>
              <a:off x="5789613" y="4605337"/>
              <a:ext cx="198772"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24</a:t>
              </a:r>
              <a:endParaRPr lang="en-US" altLang="en-US" dirty="0"/>
            </a:p>
          </p:txBody>
        </p:sp>
        <p:sp>
          <p:nvSpPr>
            <p:cNvPr id="887" name="Rectangle 14"/>
            <p:cNvSpPr>
              <a:spLocks noChangeArrowheads="1"/>
            </p:cNvSpPr>
            <p:nvPr/>
          </p:nvSpPr>
          <p:spPr bwMode="auto">
            <a:xfrm>
              <a:off x="4732338" y="4605337"/>
              <a:ext cx="198772"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18</a:t>
              </a:r>
              <a:endParaRPr lang="en-US" altLang="en-US" dirty="0"/>
            </a:p>
          </p:txBody>
        </p:sp>
        <p:sp>
          <p:nvSpPr>
            <p:cNvPr id="888" name="Rectangle 15"/>
            <p:cNvSpPr>
              <a:spLocks noChangeArrowheads="1"/>
            </p:cNvSpPr>
            <p:nvPr/>
          </p:nvSpPr>
          <p:spPr bwMode="auto">
            <a:xfrm>
              <a:off x="3678238" y="4605337"/>
              <a:ext cx="198772"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12</a:t>
              </a:r>
              <a:endParaRPr lang="en-US" altLang="en-US" dirty="0"/>
            </a:p>
          </p:txBody>
        </p:sp>
        <p:sp>
          <p:nvSpPr>
            <p:cNvPr id="889" name="Rectangle 16"/>
            <p:cNvSpPr>
              <a:spLocks noChangeArrowheads="1"/>
            </p:cNvSpPr>
            <p:nvPr/>
          </p:nvSpPr>
          <p:spPr bwMode="auto">
            <a:xfrm>
              <a:off x="2671763" y="4605337"/>
              <a:ext cx="99386"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6</a:t>
              </a:r>
              <a:endParaRPr lang="en-US" altLang="en-US" dirty="0"/>
            </a:p>
          </p:txBody>
        </p:sp>
        <p:sp>
          <p:nvSpPr>
            <p:cNvPr id="890" name="Freeform 17"/>
            <p:cNvSpPr>
              <a:spLocks/>
            </p:cNvSpPr>
            <p:nvPr/>
          </p:nvSpPr>
          <p:spPr bwMode="auto">
            <a:xfrm>
              <a:off x="1522413" y="1874838"/>
              <a:ext cx="5445126" cy="2635250"/>
            </a:xfrm>
            <a:custGeom>
              <a:avLst/>
              <a:gdLst>
                <a:gd name="T0" fmla="*/ 0 w 3524"/>
                <a:gd name="T1" fmla="*/ 0 h 1660"/>
                <a:gd name="T2" fmla="*/ 0 w 3524"/>
                <a:gd name="T3" fmla="*/ 1660 h 1660"/>
                <a:gd name="T4" fmla="*/ 3524 w 3524"/>
                <a:gd name="T5" fmla="*/ 1660 h 1660"/>
              </a:gdLst>
              <a:ahLst/>
              <a:cxnLst>
                <a:cxn ang="0">
                  <a:pos x="T0" y="T1"/>
                </a:cxn>
                <a:cxn ang="0">
                  <a:pos x="T2" y="T3"/>
                </a:cxn>
                <a:cxn ang="0">
                  <a:pos x="T4" y="T5"/>
                </a:cxn>
              </a:cxnLst>
              <a:rect l="0" t="0" r="r" b="b"/>
              <a:pathLst>
                <a:path w="3524" h="1660">
                  <a:moveTo>
                    <a:pt x="0" y="0"/>
                  </a:moveTo>
                  <a:lnTo>
                    <a:pt x="0" y="1660"/>
                  </a:lnTo>
                  <a:lnTo>
                    <a:pt x="3524" y="166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1" name="Line 18"/>
            <p:cNvSpPr>
              <a:spLocks noChangeShapeType="1"/>
            </p:cNvSpPr>
            <p:nvPr/>
          </p:nvSpPr>
          <p:spPr bwMode="auto">
            <a:xfrm>
              <a:off x="1446213" y="1881188"/>
              <a:ext cx="793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2" name="Line 19"/>
            <p:cNvSpPr>
              <a:spLocks noChangeShapeType="1"/>
            </p:cNvSpPr>
            <p:nvPr/>
          </p:nvSpPr>
          <p:spPr bwMode="auto">
            <a:xfrm>
              <a:off x="1446213" y="2405063"/>
              <a:ext cx="793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3" name="Line 20"/>
            <p:cNvSpPr>
              <a:spLocks noChangeShapeType="1"/>
            </p:cNvSpPr>
            <p:nvPr/>
          </p:nvSpPr>
          <p:spPr bwMode="auto">
            <a:xfrm>
              <a:off x="1446213" y="2932113"/>
              <a:ext cx="793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4" name="Line 21"/>
            <p:cNvSpPr>
              <a:spLocks noChangeShapeType="1"/>
            </p:cNvSpPr>
            <p:nvPr/>
          </p:nvSpPr>
          <p:spPr bwMode="auto">
            <a:xfrm>
              <a:off x="1446213" y="3459163"/>
              <a:ext cx="793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5" name="Line 22"/>
            <p:cNvSpPr>
              <a:spLocks noChangeShapeType="1"/>
            </p:cNvSpPr>
            <p:nvPr/>
          </p:nvSpPr>
          <p:spPr bwMode="auto">
            <a:xfrm>
              <a:off x="1446213" y="3986213"/>
              <a:ext cx="793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6" name="Line 23"/>
            <p:cNvSpPr>
              <a:spLocks noChangeShapeType="1"/>
            </p:cNvSpPr>
            <p:nvPr/>
          </p:nvSpPr>
          <p:spPr bwMode="auto">
            <a:xfrm>
              <a:off x="1446213" y="4513263"/>
              <a:ext cx="793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97" name="Rectangle 24"/>
            <p:cNvSpPr>
              <a:spLocks noChangeArrowheads="1"/>
            </p:cNvSpPr>
            <p:nvPr/>
          </p:nvSpPr>
          <p:spPr bwMode="auto">
            <a:xfrm rot="16200000">
              <a:off x="-257762" y="3073629"/>
              <a:ext cx="176330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Progression-free</a:t>
              </a:r>
              <a:endParaRPr lang="en-US" altLang="en-US" dirty="0"/>
            </a:p>
          </p:txBody>
        </p:sp>
        <p:sp>
          <p:nvSpPr>
            <p:cNvPr id="898" name="Rectangle 25"/>
            <p:cNvSpPr>
              <a:spLocks noChangeArrowheads="1"/>
            </p:cNvSpPr>
            <p:nvPr/>
          </p:nvSpPr>
          <p:spPr bwMode="auto">
            <a:xfrm rot="16200000">
              <a:off x="192207" y="3072041"/>
              <a:ext cx="128881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Survival (%)</a:t>
              </a:r>
              <a:endParaRPr lang="en-US" altLang="en-US" dirty="0"/>
            </a:p>
          </p:txBody>
        </p:sp>
        <p:sp>
          <p:nvSpPr>
            <p:cNvPr id="899" name="Rectangle 26"/>
            <p:cNvSpPr>
              <a:spLocks noChangeArrowheads="1"/>
            </p:cNvSpPr>
            <p:nvPr/>
          </p:nvSpPr>
          <p:spPr bwMode="auto">
            <a:xfrm>
              <a:off x="4036101" y="4833937"/>
              <a:ext cx="586699"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Months</a:t>
              </a:r>
              <a:endParaRPr lang="en-US" altLang="en-US" dirty="0"/>
            </a:p>
          </p:txBody>
        </p:sp>
        <p:sp>
          <p:nvSpPr>
            <p:cNvPr id="900" name="Line 27"/>
            <p:cNvSpPr>
              <a:spLocks noChangeShapeType="1"/>
            </p:cNvSpPr>
            <p:nvPr/>
          </p:nvSpPr>
          <p:spPr bwMode="auto">
            <a:xfrm>
              <a:off x="5907088" y="4510088"/>
              <a:ext cx="0" cy="793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1" name="Line 28"/>
            <p:cNvSpPr>
              <a:spLocks noChangeShapeType="1"/>
            </p:cNvSpPr>
            <p:nvPr/>
          </p:nvSpPr>
          <p:spPr bwMode="auto">
            <a:xfrm>
              <a:off x="4846638" y="4510088"/>
              <a:ext cx="0" cy="793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2" name="Line 29"/>
            <p:cNvSpPr>
              <a:spLocks noChangeShapeType="1"/>
            </p:cNvSpPr>
            <p:nvPr/>
          </p:nvSpPr>
          <p:spPr bwMode="auto">
            <a:xfrm>
              <a:off x="3786188" y="4510088"/>
              <a:ext cx="0" cy="793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3" name="Line 30"/>
            <p:cNvSpPr>
              <a:spLocks noChangeShapeType="1"/>
            </p:cNvSpPr>
            <p:nvPr/>
          </p:nvSpPr>
          <p:spPr bwMode="auto">
            <a:xfrm>
              <a:off x="2725738" y="4510088"/>
              <a:ext cx="0" cy="793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4" name="Line 31"/>
            <p:cNvSpPr>
              <a:spLocks noChangeShapeType="1"/>
            </p:cNvSpPr>
            <p:nvPr/>
          </p:nvSpPr>
          <p:spPr bwMode="auto">
            <a:xfrm>
              <a:off x="6967538" y="4510088"/>
              <a:ext cx="0" cy="793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5" name="Line 32"/>
            <p:cNvSpPr>
              <a:spLocks noChangeShapeType="1"/>
            </p:cNvSpPr>
            <p:nvPr/>
          </p:nvSpPr>
          <p:spPr bwMode="auto">
            <a:xfrm>
              <a:off x="1662113" y="4510088"/>
              <a:ext cx="0" cy="7937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6" name="Rectangle 33"/>
            <p:cNvSpPr>
              <a:spLocks noChangeArrowheads="1"/>
            </p:cNvSpPr>
            <p:nvPr/>
          </p:nvSpPr>
          <p:spPr bwMode="auto">
            <a:xfrm>
              <a:off x="1970088" y="3963988"/>
              <a:ext cx="219612"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Kd</a:t>
              </a:r>
              <a:endParaRPr lang="en-US" altLang="en-US" dirty="0"/>
            </a:p>
          </p:txBody>
        </p:sp>
        <p:sp>
          <p:nvSpPr>
            <p:cNvPr id="907" name="Rectangle 34"/>
            <p:cNvSpPr>
              <a:spLocks noChangeArrowheads="1"/>
            </p:cNvSpPr>
            <p:nvPr/>
          </p:nvSpPr>
          <p:spPr bwMode="auto">
            <a:xfrm>
              <a:off x="1970088" y="4217988"/>
              <a:ext cx="219612" cy="287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Vd</a:t>
              </a:r>
              <a:endParaRPr lang="en-US" altLang="en-US" dirty="0"/>
            </a:p>
          </p:txBody>
        </p:sp>
        <p:sp>
          <p:nvSpPr>
            <p:cNvPr id="908" name="Rectangle 48"/>
            <p:cNvSpPr>
              <a:spLocks noChangeArrowheads="1"/>
            </p:cNvSpPr>
            <p:nvPr/>
          </p:nvSpPr>
          <p:spPr bwMode="auto">
            <a:xfrm>
              <a:off x="7408863" y="2595562"/>
              <a:ext cx="6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en-US" altLang="en-US" dirty="0"/>
            </a:p>
          </p:txBody>
        </p:sp>
        <p:sp>
          <p:nvSpPr>
            <p:cNvPr id="909" name="Freeform 50"/>
            <p:cNvSpPr>
              <a:spLocks/>
            </p:cNvSpPr>
            <p:nvPr/>
          </p:nvSpPr>
          <p:spPr bwMode="auto">
            <a:xfrm>
              <a:off x="1700213" y="1903413"/>
              <a:ext cx="4556125" cy="1460500"/>
            </a:xfrm>
            <a:custGeom>
              <a:avLst/>
              <a:gdLst>
                <a:gd name="T0" fmla="*/ 38 w 2870"/>
                <a:gd name="T1" fmla="*/ 0 h 920"/>
                <a:gd name="T2" fmla="*/ 96 w 2870"/>
                <a:gd name="T3" fmla="*/ 20 h 920"/>
                <a:gd name="T4" fmla="*/ 96 w 2870"/>
                <a:gd name="T5" fmla="*/ 64 h 920"/>
                <a:gd name="T6" fmla="*/ 108 w 2870"/>
                <a:gd name="T7" fmla="*/ 72 h 920"/>
                <a:gd name="T8" fmla="*/ 144 w 2870"/>
                <a:gd name="T9" fmla="*/ 82 h 920"/>
                <a:gd name="T10" fmla="*/ 184 w 2870"/>
                <a:gd name="T11" fmla="*/ 104 h 920"/>
                <a:gd name="T12" fmla="*/ 200 w 2870"/>
                <a:gd name="T13" fmla="*/ 126 h 920"/>
                <a:gd name="T14" fmla="*/ 222 w 2870"/>
                <a:gd name="T15" fmla="*/ 138 h 920"/>
                <a:gd name="T16" fmla="*/ 244 w 2870"/>
                <a:gd name="T17" fmla="*/ 152 h 920"/>
                <a:gd name="T18" fmla="*/ 266 w 2870"/>
                <a:gd name="T19" fmla="*/ 166 h 920"/>
                <a:gd name="T20" fmla="*/ 302 w 2870"/>
                <a:gd name="T21" fmla="*/ 184 h 920"/>
                <a:gd name="T22" fmla="*/ 338 w 2870"/>
                <a:gd name="T23" fmla="*/ 196 h 920"/>
                <a:gd name="T24" fmla="*/ 394 w 2870"/>
                <a:gd name="T25" fmla="*/ 218 h 920"/>
                <a:gd name="T26" fmla="*/ 406 w 2870"/>
                <a:gd name="T27" fmla="*/ 228 h 920"/>
                <a:gd name="T28" fmla="*/ 444 w 2870"/>
                <a:gd name="T29" fmla="*/ 238 h 920"/>
                <a:gd name="T30" fmla="*/ 494 w 2870"/>
                <a:gd name="T31" fmla="*/ 268 h 920"/>
                <a:gd name="T32" fmla="*/ 504 w 2870"/>
                <a:gd name="T33" fmla="*/ 290 h 920"/>
                <a:gd name="T34" fmla="*/ 562 w 2870"/>
                <a:gd name="T35" fmla="*/ 300 h 920"/>
                <a:gd name="T36" fmla="*/ 618 w 2870"/>
                <a:gd name="T37" fmla="*/ 342 h 920"/>
                <a:gd name="T38" fmla="*/ 700 w 2870"/>
                <a:gd name="T39" fmla="*/ 368 h 920"/>
                <a:gd name="T40" fmla="*/ 712 w 2870"/>
                <a:gd name="T41" fmla="*/ 388 h 920"/>
                <a:gd name="T42" fmla="*/ 724 w 2870"/>
                <a:gd name="T43" fmla="*/ 408 h 920"/>
                <a:gd name="T44" fmla="*/ 772 w 2870"/>
                <a:gd name="T45" fmla="*/ 418 h 920"/>
                <a:gd name="T46" fmla="*/ 804 w 2870"/>
                <a:gd name="T47" fmla="*/ 426 h 920"/>
                <a:gd name="T48" fmla="*/ 812 w 2870"/>
                <a:gd name="T49" fmla="*/ 448 h 920"/>
                <a:gd name="T50" fmla="*/ 822 w 2870"/>
                <a:gd name="T51" fmla="*/ 460 h 920"/>
                <a:gd name="T52" fmla="*/ 846 w 2870"/>
                <a:gd name="T53" fmla="*/ 472 h 920"/>
                <a:gd name="T54" fmla="*/ 916 w 2870"/>
                <a:gd name="T55" fmla="*/ 486 h 920"/>
                <a:gd name="T56" fmla="*/ 926 w 2870"/>
                <a:gd name="T57" fmla="*/ 506 h 920"/>
                <a:gd name="T58" fmla="*/ 1014 w 2870"/>
                <a:gd name="T59" fmla="*/ 512 h 920"/>
                <a:gd name="T60" fmla="*/ 1058 w 2870"/>
                <a:gd name="T61" fmla="*/ 526 h 920"/>
                <a:gd name="T62" fmla="*/ 1104 w 2870"/>
                <a:gd name="T63" fmla="*/ 538 h 920"/>
                <a:gd name="T64" fmla="*/ 1116 w 2870"/>
                <a:gd name="T65" fmla="*/ 550 h 920"/>
                <a:gd name="T66" fmla="*/ 1144 w 2870"/>
                <a:gd name="T67" fmla="*/ 560 h 920"/>
                <a:gd name="T68" fmla="*/ 1174 w 2870"/>
                <a:gd name="T69" fmla="*/ 572 h 920"/>
                <a:gd name="T70" fmla="*/ 1212 w 2870"/>
                <a:gd name="T71" fmla="*/ 584 h 920"/>
                <a:gd name="T72" fmla="*/ 1220 w 2870"/>
                <a:gd name="T73" fmla="*/ 592 h 920"/>
                <a:gd name="T74" fmla="*/ 1240 w 2870"/>
                <a:gd name="T75" fmla="*/ 612 h 920"/>
                <a:gd name="T76" fmla="*/ 1370 w 2870"/>
                <a:gd name="T77" fmla="*/ 624 h 920"/>
                <a:gd name="T78" fmla="*/ 1436 w 2870"/>
                <a:gd name="T79" fmla="*/ 624 h 920"/>
                <a:gd name="T80" fmla="*/ 1464 w 2870"/>
                <a:gd name="T81" fmla="*/ 636 h 920"/>
                <a:gd name="T82" fmla="*/ 1518 w 2870"/>
                <a:gd name="T83" fmla="*/ 650 h 920"/>
                <a:gd name="T84" fmla="*/ 1550 w 2870"/>
                <a:gd name="T85" fmla="*/ 662 h 920"/>
                <a:gd name="T86" fmla="*/ 1624 w 2870"/>
                <a:gd name="T87" fmla="*/ 682 h 920"/>
                <a:gd name="T88" fmla="*/ 1694 w 2870"/>
                <a:gd name="T89" fmla="*/ 708 h 920"/>
                <a:gd name="T90" fmla="*/ 1712 w 2870"/>
                <a:gd name="T91" fmla="*/ 718 h 920"/>
                <a:gd name="T92" fmla="*/ 1722 w 2870"/>
                <a:gd name="T93" fmla="*/ 730 h 920"/>
                <a:gd name="T94" fmla="*/ 1840 w 2870"/>
                <a:gd name="T95" fmla="*/ 744 h 920"/>
                <a:gd name="T96" fmla="*/ 1938 w 2870"/>
                <a:gd name="T97" fmla="*/ 766 h 920"/>
                <a:gd name="T98" fmla="*/ 2056 w 2870"/>
                <a:gd name="T99" fmla="*/ 786 h 920"/>
                <a:gd name="T100" fmla="*/ 2446 w 2870"/>
                <a:gd name="T101" fmla="*/ 832 h 920"/>
                <a:gd name="T102" fmla="*/ 2870 w 2870"/>
                <a:gd name="T103" fmla="*/ 920 h 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0" h="920">
                  <a:moveTo>
                    <a:pt x="0" y="0"/>
                  </a:moveTo>
                  <a:lnTo>
                    <a:pt x="38" y="0"/>
                  </a:lnTo>
                  <a:lnTo>
                    <a:pt x="38" y="20"/>
                  </a:lnTo>
                  <a:lnTo>
                    <a:pt x="96" y="20"/>
                  </a:lnTo>
                  <a:lnTo>
                    <a:pt x="96" y="48"/>
                  </a:lnTo>
                  <a:lnTo>
                    <a:pt x="96" y="64"/>
                  </a:lnTo>
                  <a:lnTo>
                    <a:pt x="108" y="64"/>
                  </a:lnTo>
                  <a:lnTo>
                    <a:pt x="108" y="72"/>
                  </a:lnTo>
                  <a:lnTo>
                    <a:pt x="144" y="72"/>
                  </a:lnTo>
                  <a:lnTo>
                    <a:pt x="144" y="82"/>
                  </a:lnTo>
                  <a:lnTo>
                    <a:pt x="184" y="82"/>
                  </a:lnTo>
                  <a:lnTo>
                    <a:pt x="184" y="104"/>
                  </a:lnTo>
                  <a:lnTo>
                    <a:pt x="200" y="104"/>
                  </a:lnTo>
                  <a:lnTo>
                    <a:pt x="200" y="126"/>
                  </a:lnTo>
                  <a:lnTo>
                    <a:pt x="222" y="126"/>
                  </a:lnTo>
                  <a:lnTo>
                    <a:pt x="222" y="138"/>
                  </a:lnTo>
                  <a:lnTo>
                    <a:pt x="244" y="138"/>
                  </a:lnTo>
                  <a:lnTo>
                    <a:pt x="244" y="152"/>
                  </a:lnTo>
                  <a:lnTo>
                    <a:pt x="266" y="152"/>
                  </a:lnTo>
                  <a:lnTo>
                    <a:pt x="266" y="166"/>
                  </a:lnTo>
                  <a:lnTo>
                    <a:pt x="302" y="166"/>
                  </a:lnTo>
                  <a:lnTo>
                    <a:pt x="302" y="184"/>
                  </a:lnTo>
                  <a:lnTo>
                    <a:pt x="338" y="184"/>
                  </a:lnTo>
                  <a:lnTo>
                    <a:pt x="338" y="196"/>
                  </a:lnTo>
                  <a:lnTo>
                    <a:pt x="394" y="196"/>
                  </a:lnTo>
                  <a:lnTo>
                    <a:pt x="394" y="218"/>
                  </a:lnTo>
                  <a:lnTo>
                    <a:pt x="406" y="218"/>
                  </a:lnTo>
                  <a:lnTo>
                    <a:pt x="406" y="228"/>
                  </a:lnTo>
                  <a:lnTo>
                    <a:pt x="444" y="228"/>
                  </a:lnTo>
                  <a:lnTo>
                    <a:pt x="444" y="238"/>
                  </a:lnTo>
                  <a:lnTo>
                    <a:pt x="494" y="238"/>
                  </a:lnTo>
                  <a:lnTo>
                    <a:pt x="494" y="268"/>
                  </a:lnTo>
                  <a:lnTo>
                    <a:pt x="504" y="268"/>
                  </a:lnTo>
                  <a:lnTo>
                    <a:pt x="504" y="290"/>
                  </a:lnTo>
                  <a:lnTo>
                    <a:pt x="562" y="290"/>
                  </a:lnTo>
                  <a:lnTo>
                    <a:pt x="562" y="300"/>
                  </a:lnTo>
                  <a:lnTo>
                    <a:pt x="618" y="300"/>
                  </a:lnTo>
                  <a:lnTo>
                    <a:pt x="618" y="342"/>
                  </a:lnTo>
                  <a:lnTo>
                    <a:pt x="700" y="342"/>
                  </a:lnTo>
                  <a:lnTo>
                    <a:pt x="700" y="368"/>
                  </a:lnTo>
                  <a:lnTo>
                    <a:pt x="712" y="368"/>
                  </a:lnTo>
                  <a:lnTo>
                    <a:pt x="712" y="388"/>
                  </a:lnTo>
                  <a:lnTo>
                    <a:pt x="724" y="388"/>
                  </a:lnTo>
                  <a:lnTo>
                    <a:pt x="724" y="408"/>
                  </a:lnTo>
                  <a:lnTo>
                    <a:pt x="772" y="408"/>
                  </a:lnTo>
                  <a:lnTo>
                    <a:pt x="772" y="418"/>
                  </a:lnTo>
                  <a:lnTo>
                    <a:pt x="804" y="418"/>
                  </a:lnTo>
                  <a:lnTo>
                    <a:pt x="804" y="426"/>
                  </a:lnTo>
                  <a:lnTo>
                    <a:pt x="812" y="426"/>
                  </a:lnTo>
                  <a:lnTo>
                    <a:pt x="812" y="448"/>
                  </a:lnTo>
                  <a:lnTo>
                    <a:pt x="822" y="448"/>
                  </a:lnTo>
                  <a:lnTo>
                    <a:pt x="822" y="460"/>
                  </a:lnTo>
                  <a:lnTo>
                    <a:pt x="846" y="460"/>
                  </a:lnTo>
                  <a:lnTo>
                    <a:pt x="846" y="472"/>
                  </a:lnTo>
                  <a:lnTo>
                    <a:pt x="916" y="472"/>
                  </a:lnTo>
                  <a:lnTo>
                    <a:pt x="916" y="486"/>
                  </a:lnTo>
                  <a:lnTo>
                    <a:pt x="926" y="486"/>
                  </a:lnTo>
                  <a:lnTo>
                    <a:pt x="926" y="506"/>
                  </a:lnTo>
                  <a:lnTo>
                    <a:pt x="1014" y="506"/>
                  </a:lnTo>
                  <a:lnTo>
                    <a:pt x="1014" y="512"/>
                  </a:lnTo>
                  <a:lnTo>
                    <a:pt x="1058" y="512"/>
                  </a:lnTo>
                  <a:lnTo>
                    <a:pt x="1058" y="526"/>
                  </a:lnTo>
                  <a:lnTo>
                    <a:pt x="1104" y="526"/>
                  </a:lnTo>
                  <a:lnTo>
                    <a:pt x="1104" y="538"/>
                  </a:lnTo>
                  <a:lnTo>
                    <a:pt x="1116" y="538"/>
                  </a:lnTo>
                  <a:lnTo>
                    <a:pt x="1116" y="550"/>
                  </a:lnTo>
                  <a:lnTo>
                    <a:pt x="1144" y="550"/>
                  </a:lnTo>
                  <a:lnTo>
                    <a:pt x="1144" y="560"/>
                  </a:lnTo>
                  <a:lnTo>
                    <a:pt x="1174" y="560"/>
                  </a:lnTo>
                  <a:lnTo>
                    <a:pt x="1174" y="572"/>
                  </a:lnTo>
                  <a:lnTo>
                    <a:pt x="1212" y="572"/>
                  </a:lnTo>
                  <a:lnTo>
                    <a:pt x="1212" y="584"/>
                  </a:lnTo>
                  <a:lnTo>
                    <a:pt x="1220" y="584"/>
                  </a:lnTo>
                  <a:lnTo>
                    <a:pt x="1220" y="592"/>
                  </a:lnTo>
                  <a:lnTo>
                    <a:pt x="1240" y="592"/>
                  </a:lnTo>
                  <a:lnTo>
                    <a:pt x="1240" y="612"/>
                  </a:lnTo>
                  <a:lnTo>
                    <a:pt x="1370" y="612"/>
                  </a:lnTo>
                  <a:lnTo>
                    <a:pt x="1370" y="624"/>
                  </a:lnTo>
                  <a:lnTo>
                    <a:pt x="1420" y="624"/>
                  </a:lnTo>
                  <a:lnTo>
                    <a:pt x="1436" y="624"/>
                  </a:lnTo>
                  <a:lnTo>
                    <a:pt x="1436" y="636"/>
                  </a:lnTo>
                  <a:lnTo>
                    <a:pt x="1464" y="636"/>
                  </a:lnTo>
                  <a:lnTo>
                    <a:pt x="1464" y="650"/>
                  </a:lnTo>
                  <a:lnTo>
                    <a:pt x="1518" y="650"/>
                  </a:lnTo>
                  <a:lnTo>
                    <a:pt x="1518" y="662"/>
                  </a:lnTo>
                  <a:lnTo>
                    <a:pt x="1550" y="662"/>
                  </a:lnTo>
                  <a:lnTo>
                    <a:pt x="1550" y="682"/>
                  </a:lnTo>
                  <a:lnTo>
                    <a:pt x="1624" y="682"/>
                  </a:lnTo>
                  <a:lnTo>
                    <a:pt x="1624" y="708"/>
                  </a:lnTo>
                  <a:lnTo>
                    <a:pt x="1694" y="708"/>
                  </a:lnTo>
                  <a:lnTo>
                    <a:pt x="1694" y="718"/>
                  </a:lnTo>
                  <a:lnTo>
                    <a:pt x="1712" y="718"/>
                  </a:lnTo>
                  <a:lnTo>
                    <a:pt x="1712" y="730"/>
                  </a:lnTo>
                  <a:lnTo>
                    <a:pt x="1722" y="730"/>
                  </a:lnTo>
                  <a:lnTo>
                    <a:pt x="1722" y="744"/>
                  </a:lnTo>
                  <a:lnTo>
                    <a:pt x="1840" y="744"/>
                  </a:lnTo>
                  <a:lnTo>
                    <a:pt x="1840" y="766"/>
                  </a:lnTo>
                  <a:lnTo>
                    <a:pt x="1938" y="766"/>
                  </a:lnTo>
                  <a:lnTo>
                    <a:pt x="1938" y="786"/>
                  </a:lnTo>
                  <a:lnTo>
                    <a:pt x="2056" y="786"/>
                  </a:lnTo>
                  <a:lnTo>
                    <a:pt x="2056" y="832"/>
                  </a:lnTo>
                  <a:lnTo>
                    <a:pt x="2446" y="832"/>
                  </a:lnTo>
                  <a:lnTo>
                    <a:pt x="2446" y="920"/>
                  </a:lnTo>
                  <a:lnTo>
                    <a:pt x="2870" y="920"/>
                  </a:lnTo>
                </a:path>
              </a:pathLst>
            </a:custGeom>
            <a:noFill/>
            <a:ln w="19050">
              <a:solidFill>
                <a:srgbClr val="073F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0" name="Line 51"/>
            <p:cNvSpPr>
              <a:spLocks noChangeShapeType="1"/>
            </p:cNvSpPr>
            <p:nvPr/>
          </p:nvSpPr>
          <p:spPr bwMode="auto">
            <a:xfrm flipH="1">
              <a:off x="1630363" y="4087813"/>
              <a:ext cx="247650" cy="0"/>
            </a:xfrm>
            <a:prstGeom prst="line">
              <a:avLst/>
            </a:prstGeom>
            <a:noFill/>
            <a:ln w="254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1" name="Line 52"/>
            <p:cNvSpPr>
              <a:spLocks noChangeShapeType="1"/>
            </p:cNvSpPr>
            <p:nvPr/>
          </p:nvSpPr>
          <p:spPr bwMode="auto">
            <a:xfrm flipH="1">
              <a:off x="1630363" y="4316413"/>
              <a:ext cx="247650" cy="0"/>
            </a:xfrm>
            <a:prstGeom prst="line">
              <a:avLst/>
            </a:prstGeom>
            <a:noFill/>
            <a:ln w="254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2" name="Line 53"/>
            <p:cNvSpPr>
              <a:spLocks noChangeShapeType="1"/>
            </p:cNvSpPr>
            <p:nvPr/>
          </p:nvSpPr>
          <p:spPr bwMode="auto">
            <a:xfrm flipV="1">
              <a:off x="6259513" y="332898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3" name="Line 54"/>
            <p:cNvSpPr>
              <a:spLocks noChangeShapeType="1"/>
            </p:cNvSpPr>
            <p:nvPr/>
          </p:nvSpPr>
          <p:spPr bwMode="auto">
            <a:xfrm>
              <a:off x="6224588" y="3363913"/>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4" name="Line 55"/>
            <p:cNvSpPr>
              <a:spLocks noChangeShapeType="1"/>
            </p:cNvSpPr>
            <p:nvPr/>
          </p:nvSpPr>
          <p:spPr bwMode="auto">
            <a:xfrm flipV="1">
              <a:off x="6240463" y="332898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5" name="Line 56"/>
            <p:cNvSpPr>
              <a:spLocks noChangeShapeType="1"/>
            </p:cNvSpPr>
            <p:nvPr/>
          </p:nvSpPr>
          <p:spPr bwMode="auto">
            <a:xfrm>
              <a:off x="6205538" y="3363913"/>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6" name="Line 57"/>
            <p:cNvSpPr>
              <a:spLocks noChangeShapeType="1"/>
            </p:cNvSpPr>
            <p:nvPr/>
          </p:nvSpPr>
          <p:spPr bwMode="auto">
            <a:xfrm flipV="1">
              <a:off x="5653088" y="332898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7" name="Line 58"/>
            <p:cNvSpPr>
              <a:spLocks noChangeShapeType="1"/>
            </p:cNvSpPr>
            <p:nvPr/>
          </p:nvSpPr>
          <p:spPr bwMode="auto">
            <a:xfrm>
              <a:off x="5614988" y="3363913"/>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8" name="Line 59"/>
            <p:cNvSpPr>
              <a:spLocks noChangeShapeType="1"/>
            </p:cNvSpPr>
            <p:nvPr/>
          </p:nvSpPr>
          <p:spPr bwMode="auto">
            <a:xfrm flipV="1">
              <a:off x="5621338" y="332898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19" name="Line 60"/>
            <p:cNvSpPr>
              <a:spLocks noChangeShapeType="1"/>
            </p:cNvSpPr>
            <p:nvPr/>
          </p:nvSpPr>
          <p:spPr bwMode="auto">
            <a:xfrm>
              <a:off x="5583238" y="3363913"/>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0" name="Line 61"/>
            <p:cNvSpPr>
              <a:spLocks noChangeShapeType="1"/>
            </p:cNvSpPr>
            <p:nvPr/>
          </p:nvSpPr>
          <p:spPr bwMode="auto">
            <a:xfrm flipV="1">
              <a:off x="5586413" y="332898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1" name="Line 62"/>
            <p:cNvSpPr>
              <a:spLocks noChangeShapeType="1"/>
            </p:cNvSpPr>
            <p:nvPr/>
          </p:nvSpPr>
          <p:spPr bwMode="auto">
            <a:xfrm>
              <a:off x="5551488" y="3363913"/>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2" name="Line 63"/>
            <p:cNvSpPr>
              <a:spLocks noChangeShapeType="1"/>
            </p:cNvSpPr>
            <p:nvPr/>
          </p:nvSpPr>
          <p:spPr bwMode="auto">
            <a:xfrm flipV="1">
              <a:off x="6081713" y="332898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3" name="Line 64"/>
            <p:cNvSpPr>
              <a:spLocks noChangeShapeType="1"/>
            </p:cNvSpPr>
            <p:nvPr/>
          </p:nvSpPr>
          <p:spPr bwMode="auto">
            <a:xfrm>
              <a:off x="6046788" y="3363913"/>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4" name="Line 65"/>
            <p:cNvSpPr>
              <a:spLocks noChangeShapeType="1"/>
            </p:cNvSpPr>
            <p:nvPr/>
          </p:nvSpPr>
          <p:spPr bwMode="auto">
            <a:xfrm flipV="1">
              <a:off x="6062663" y="332898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5" name="Line 66"/>
            <p:cNvSpPr>
              <a:spLocks noChangeShapeType="1"/>
            </p:cNvSpPr>
            <p:nvPr/>
          </p:nvSpPr>
          <p:spPr bwMode="auto">
            <a:xfrm>
              <a:off x="6027738" y="3363913"/>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6" name="Line 67"/>
            <p:cNvSpPr>
              <a:spLocks noChangeShapeType="1"/>
            </p:cNvSpPr>
            <p:nvPr/>
          </p:nvSpPr>
          <p:spPr bwMode="auto">
            <a:xfrm flipV="1">
              <a:off x="5748338" y="332898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7" name="Line 68"/>
            <p:cNvSpPr>
              <a:spLocks noChangeShapeType="1"/>
            </p:cNvSpPr>
            <p:nvPr/>
          </p:nvSpPr>
          <p:spPr bwMode="auto">
            <a:xfrm>
              <a:off x="5710238" y="3363913"/>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8" name="Line 69"/>
            <p:cNvSpPr>
              <a:spLocks noChangeShapeType="1"/>
            </p:cNvSpPr>
            <p:nvPr/>
          </p:nvSpPr>
          <p:spPr bwMode="auto">
            <a:xfrm flipV="1">
              <a:off x="6056313" y="332898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9" name="Line 70"/>
            <p:cNvSpPr>
              <a:spLocks noChangeShapeType="1"/>
            </p:cNvSpPr>
            <p:nvPr/>
          </p:nvSpPr>
          <p:spPr bwMode="auto">
            <a:xfrm>
              <a:off x="6021388" y="3363913"/>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0" name="Line 71"/>
            <p:cNvSpPr>
              <a:spLocks noChangeShapeType="1"/>
            </p:cNvSpPr>
            <p:nvPr/>
          </p:nvSpPr>
          <p:spPr bwMode="auto">
            <a:xfrm flipV="1">
              <a:off x="5519738" y="31861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1" name="Line 72"/>
            <p:cNvSpPr>
              <a:spLocks noChangeShapeType="1"/>
            </p:cNvSpPr>
            <p:nvPr/>
          </p:nvSpPr>
          <p:spPr bwMode="auto">
            <a:xfrm>
              <a:off x="5481638" y="3221038"/>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2" name="Line 73"/>
            <p:cNvSpPr>
              <a:spLocks noChangeShapeType="1"/>
            </p:cNvSpPr>
            <p:nvPr/>
          </p:nvSpPr>
          <p:spPr bwMode="auto">
            <a:xfrm flipV="1">
              <a:off x="4964113" y="31861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3" name="Line 74"/>
            <p:cNvSpPr>
              <a:spLocks noChangeShapeType="1"/>
            </p:cNvSpPr>
            <p:nvPr/>
          </p:nvSpPr>
          <p:spPr bwMode="auto">
            <a:xfrm>
              <a:off x="4929188" y="322103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4" name="Line 75"/>
            <p:cNvSpPr>
              <a:spLocks noChangeShapeType="1"/>
            </p:cNvSpPr>
            <p:nvPr/>
          </p:nvSpPr>
          <p:spPr bwMode="auto">
            <a:xfrm flipV="1">
              <a:off x="5424488" y="31861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5" name="Line 76"/>
            <p:cNvSpPr>
              <a:spLocks noChangeShapeType="1"/>
            </p:cNvSpPr>
            <p:nvPr/>
          </p:nvSpPr>
          <p:spPr bwMode="auto">
            <a:xfrm>
              <a:off x="5389563" y="322103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6" name="Line 77"/>
            <p:cNvSpPr>
              <a:spLocks noChangeShapeType="1"/>
            </p:cNvSpPr>
            <p:nvPr/>
          </p:nvSpPr>
          <p:spPr bwMode="auto">
            <a:xfrm flipV="1">
              <a:off x="5230813" y="31861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7" name="Line 78"/>
            <p:cNvSpPr>
              <a:spLocks noChangeShapeType="1"/>
            </p:cNvSpPr>
            <p:nvPr/>
          </p:nvSpPr>
          <p:spPr bwMode="auto">
            <a:xfrm>
              <a:off x="5195888" y="3221038"/>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8" name="Line 79"/>
            <p:cNvSpPr>
              <a:spLocks noChangeShapeType="1"/>
            </p:cNvSpPr>
            <p:nvPr/>
          </p:nvSpPr>
          <p:spPr bwMode="auto">
            <a:xfrm flipV="1">
              <a:off x="5583238" y="31861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9" name="Line 80"/>
            <p:cNvSpPr>
              <a:spLocks noChangeShapeType="1"/>
            </p:cNvSpPr>
            <p:nvPr/>
          </p:nvSpPr>
          <p:spPr bwMode="auto">
            <a:xfrm>
              <a:off x="5548313" y="322103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0" name="Line 81"/>
            <p:cNvSpPr>
              <a:spLocks noChangeShapeType="1"/>
            </p:cNvSpPr>
            <p:nvPr/>
          </p:nvSpPr>
          <p:spPr bwMode="auto">
            <a:xfrm flipV="1">
              <a:off x="5291138" y="31861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1" name="Line 82"/>
            <p:cNvSpPr>
              <a:spLocks noChangeShapeType="1"/>
            </p:cNvSpPr>
            <p:nvPr/>
          </p:nvSpPr>
          <p:spPr bwMode="auto">
            <a:xfrm>
              <a:off x="5253038" y="3221038"/>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2" name="Line 83"/>
            <p:cNvSpPr>
              <a:spLocks noChangeShapeType="1"/>
            </p:cNvSpPr>
            <p:nvPr/>
          </p:nvSpPr>
          <p:spPr bwMode="auto">
            <a:xfrm flipV="1">
              <a:off x="5262563" y="31861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3" name="Line 84"/>
            <p:cNvSpPr>
              <a:spLocks noChangeShapeType="1"/>
            </p:cNvSpPr>
            <p:nvPr/>
          </p:nvSpPr>
          <p:spPr bwMode="auto">
            <a:xfrm>
              <a:off x="5227638" y="3221038"/>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4" name="Line 85"/>
            <p:cNvSpPr>
              <a:spLocks noChangeShapeType="1"/>
            </p:cNvSpPr>
            <p:nvPr/>
          </p:nvSpPr>
          <p:spPr bwMode="auto">
            <a:xfrm flipV="1">
              <a:off x="5259388" y="31861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5" name="Line 86"/>
            <p:cNvSpPr>
              <a:spLocks noChangeShapeType="1"/>
            </p:cNvSpPr>
            <p:nvPr/>
          </p:nvSpPr>
          <p:spPr bwMode="auto">
            <a:xfrm>
              <a:off x="5221288" y="3221038"/>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6" name="Line 87"/>
            <p:cNvSpPr>
              <a:spLocks noChangeShapeType="1"/>
            </p:cNvSpPr>
            <p:nvPr/>
          </p:nvSpPr>
          <p:spPr bwMode="auto">
            <a:xfrm flipV="1">
              <a:off x="5110163" y="31861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7" name="Line 88"/>
            <p:cNvSpPr>
              <a:spLocks noChangeShapeType="1"/>
            </p:cNvSpPr>
            <p:nvPr/>
          </p:nvSpPr>
          <p:spPr bwMode="auto">
            <a:xfrm>
              <a:off x="5075238" y="322103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8" name="Line 89"/>
            <p:cNvSpPr>
              <a:spLocks noChangeShapeType="1"/>
            </p:cNvSpPr>
            <p:nvPr/>
          </p:nvSpPr>
          <p:spPr bwMode="auto">
            <a:xfrm flipV="1">
              <a:off x="5119688" y="31861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9" name="Line 90"/>
            <p:cNvSpPr>
              <a:spLocks noChangeShapeType="1"/>
            </p:cNvSpPr>
            <p:nvPr/>
          </p:nvSpPr>
          <p:spPr bwMode="auto">
            <a:xfrm>
              <a:off x="5084763" y="3221038"/>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0" name="Line 91"/>
            <p:cNvSpPr>
              <a:spLocks noChangeShapeType="1"/>
            </p:cNvSpPr>
            <p:nvPr/>
          </p:nvSpPr>
          <p:spPr bwMode="auto">
            <a:xfrm flipV="1">
              <a:off x="5100638" y="31861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1" name="Line 92"/>
            <p:cNvSpPr>
              <a:spLocks noChangeShapeType="1"/>
            </p:cNvSpPr>
            <p:nvPr/>
          </p:nvSpPr>
          <p:spPr bwMode="auto">
            <a:xfrm>
              <a:off x="5065713" y="322103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2" name="Line 93"/>
            <p:cNvSpPr>
              <a:spLocks noChangeShapeType="1"/>
            </p:cNvSpPr>
            <p:nvPr/>
          </p:nvSpPr>
          <p:spPr bwMode="auto">
            <a:xfrm flipV="1">
              <a:off x="5087938" y="31861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3" name="Line 94"/>
            <p:cNvSpPr>
              <a:spLocks noChangeShapeType="1"/>
            </p:cNvSpPr>
            <p:nvPr/>
          </p:nvSpPr>
          <p:spPr bwMode="auto">
            <a:xfrm>
              <a:off x="5053013" y="3221038"/>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4" name="Line 95"/>
            <p:cNvSpPr>
              <a:spLocks noChangeShapeType="1"/>
            </p:cNvSpPr>
            <p:nvPr/>
          </p:nvSpPr>
          <p:spPr bwMode="auto">
            <a:xfrm flipV="1">
              <a:off x="4960938" y="31353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5" name="Line 96"/>
            <p:cNvSpPr>
              <a:spLocks noChangeShapeType="1"/>
            </p:cNvSpPr>
            <p:nvPr/>
          </p:nvSpPr>
          <p:spPr bwMode="auto">
            <a:xfrm>
              <a:off x="4926013" y="317023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6" name="Line 97"/>
            <p:cNvSpPr>
              <a:spLocks noChangeShapeType="1"/>
            </p:cNvSpPr>
            <p:nvPr/>
          </p:nvSpPr>
          <p:spPr bwMode="auto">
            <a:xfrm flipV="1">
              <a:off x="4608513" y="30464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7" name="Line 98"/>
            <p:cNvSpPr>
              <a:spLocks noChangeShapeType="1"/>
            </p:cNvSpPr>
            <p:nvPr/>
          </p:nvSpPr>
          <p:spPr bwMode="auto">
            <a:xfrm>
              <a:off x="4573588" y="308133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8" name="Line 99"/>
            <p:cNvSpPr>
              <a:spLocks noChangeShapeType="1"/>
            </p:cNvSpPr>
            <p:nvPr/>
          </p:nvSpPr>
          <p:spPr bwMode="auto">
            <a:xfrm flipV="1">
              <a:off x="4525963" y="30464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9" name="Line 100"/>
            <p:cNvSpPr>
              <a:spLocks noChangeShapeType="1"/>
            </p:cNvSpPr>
            <p:nvPr/>
          </p:nvSpPr>
          <p:spPr bwMode="auto">
            <a:xfrm>
              <a:off x="4487863" y="3081338"/>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0" name="Line 101"/>
            <p:cNvSpPr>
              <a:spLocks noChangeShapeType="1"/>
            </p:cNvSpPr>
            <p:nvPr/>
          </p:nvSpPr>
          <p:spPr bwMode="auto">
            <a:xfrm>
              <a:off x="4335463" y="2986088"/>
              <a:ext cx="0" cy="73025"/>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1" name="Line 102"/>
            <p:cNvSpPr>
              <a:spLocks noChangeShapeType="1"/>
            </p:cNvSpPr>
            <p:nvPr/>
          </p:nvSpPr>
          <p:spPr bwMode="auto">
            <a:xfrm flipH="1">
              <a:off x="4300538" y="302418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2" name="Line 103"/>
            <p:cNvSpPr>
              <a:spLocks noChangeShapeType="1"/>
            </p:cNvSpPr>
            <p:nvPr/>
          </p:nvSpPr>
          <p:spPr bwMode="auto">
            <a:xfrm flipV="1">
              <a:off x="4916488" y="3113088"/>
              <a:ext cx="0" cy="73025"/>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3" name="Line 104"/>
            <p:cNvSpPr>
              <a:spLocks noChangeShapeType="1"/>
            </p:cNvSpPr>
            <p:nvPr/>
          </p:nvSpPr>
          <p:spPr bwMode="auto">
            <a:xfrm>
              <a:off x="4881563" y="3148013"/>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4" name="Line 105"/>
            <p:cNvSpPr>
              <a:spLocks noChangeShapeType="1"/>
            </p:cNvSpPr>
            <p:nvPr/>
          </p:nvSpPr>
          <p:spPr bwMode="auto">
            <a:xfrm flipV="1">
              <a:off x="4503738" y="30464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5" name="Line 106"/>
            <p:cNvSpPr>
              <a:spLocks noChangeShapeType="1"/>
            </p:cNvSpPr>
            <p:nvPr/>
          </p:nvSpPr>
          <p:spPr bwMode="auto">
            <a:xfrm>
              <a:off x="4468813" y="308133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6" name="Line 107"/>
            <p:cNvSpPr>
              <a:spLocks noChangeShapeType="1"/>
            </p:cNvSpPr>
            <p:nvPr/>
          </p:nvSpPr>
          <p:spPr bwMode="auto">
            <a:xfrm>
              <a:off x="4300538" y="2986088"/>
              <a:ext cx="0" cy="73025"/>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7" name="Line 108"/>
            <p:cNvSpPr>
              <a:spLocks noChangeShapeType="1"/>
            </p:cNvSpPr>
            <p:nvPr/>
          </p:nvSpPr>
          <p:spPr bwMode="auto">
            <a:xfrm flipH="1">
              <a:off x="4265613" y="302418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8" name="Line 109"/>
            <p:cNvSpPr>
              <a:spLocks noChangeShapeType="1"/>
            </p:cNvSpPr>
            <p:nvPr/>
          </p:nvSpPr>
          <p:spPr bwMode="auto">
            <a:xfrm>
              <a:off x="4306888" y="2986088"/>
              <a:ext cx="0" cy="73025"/>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9" name="Line 110"/>
            <p:cNvSpPr>
              <a:spLocks noChangeShapeType="1"/>
            </p:cNvSpPr>
            <p:nvPr/>
          </p:nvSpPr>
          <p:spPr bwMode="auto">
            <a:xfrm flipH="1">
              <a:off x="4271963" y="302418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0" name="Line 111"/>
            <p:cNvSpPr>
              <a:spLocks noChangeShapeType="1"/>
            </p:cNvSpPr>
            <p:nvPr/>
          </p:nvSpPr>
          <p:spPr bwMode="auto">
            <a:xfrm flipV="1">
              <a:off x="4471988" y="30464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1" name="Line 112"/>
            <p:cNvSpPr>
              <a:spLocks noChangeShapeType="1"/>
            </p:cNvSpPr>
            <p:nvPr/>
          </p:nvSpPr>
          <p:spPr bwMode="auto">
            <a:xfrm>
              <a:off x="4437063" y="308133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2" name="Line 113"/>
            <p:cNvSpPr>
              <a:spLocks noChangeShapeType="1"/>
            </p:cNvSpPr>
            <p:nvPr/>
          </p:nvSpPr>
          <p:spPr bwMode="auto">
            <a:xfrm flipV="1">
              <a:off x="4481513" y="30464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3" name="Line 114"/>
            <p:cNvSpPr>
              <a:spLocks noChangeShapeType="1"/>
            </p:cNvSpPr>
            <p:nvPr/>
          </p:nvSpPr>
          <p:spPr bwMode="auto">
            <a:xfrm>
              <a:off x="4446588" y="3081338"/>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4" name="Line 115"/>
            <p:cNvSpPr>
              <a:spLocks noChangeShapeType="1"/>
            </p:cNvSpPr>
            <p:nvPr/>
          </p:nvSpPr>
          <p:spPr bwMode="auto">
            <a:xfrm flipV="1">
              <a:off x="4462463" y="30464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5" name="Line 116"/>
            <p:cNvSpPr>
              <a:spLocks noChangeShapeType="1"/>
            </p:cNvSpPr>
            <p:nvPr/>
          </p:nvSpPr>
          <p:spPr bwMode="auto">
            <a:xfrm>
              <a:off x="4427538" y="308133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6" name="Line 117"/>
            <p:cNvSpPr>
              <a:spLocks noChangeShapeType="1"/>
            </p:cNvSpPr>
            <p:nvPr/>
          </p:nvSpPr>
          <p:spPr bwMode="auto">
            <a:xfrm flipV="1">
              <a:off x="4449763" y="30464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7" name="Line 118"/>
            <p:cNvSpPr>
              <a:spLocks noChangeShapeType="1"/>
            </p:cNvSpPr>
            <p:nvPr/>
          </p:nvSpPr>
          <p:spPr bwMode="auto">
            <a:xfrm>
              <a:off x="4414838" y="3081338"/>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8" name="Line 119"/>
            <p:cNvSpPr>
              <a:spLocks noChangeShapeType="1"/>
            </p:cNvSpPr>
            <p:nvPr/>
          </p:nvSpPr>
          <p:spPr bwMode="auto">
            <a:xfrm flipV="1">
              <a:off x="4624388" y="306546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9" name="Line 120"/>
            <p:cNvSpPr>
              <a:spLocks noChangeShapeType="1"/>
            </p:cNvSpPr>
            <p:nvPr/>
          </p:nvSpPr>
          <p:spPr bwMode="auto">
            <a:xfrm>
              <a:off x="4589463" y="310038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0" name="Line 121"/>
            <p:cNvSpPr>
              <a:spLocks noChangeShapeType="1"/>
            </p:cNvSpPr>
            <p:nvPr/>
          </p:nvSpPr>
          <p:spPr bwMode="auto">
            <a:xfrm flipV="1">
              <a:off x="4278313" y="29448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1" name="Line 122"/>
            <p:cNvSpPr>
              <a:spLocks noChangeShapeType="1"/>
            </p:cNvSpPr>
            <p:nvPr/>
          </p:nvSpPr>
          <p:spPr bwMode="auto">
            <a:xfrm>
              <a:off x="4243388" y="297973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2" name="Line 123"/>
            <p:cNvSpPr>
              <a:spLocks noChangeShapeType="1"/>
            </p:cNvSpPr>
            <p:nvPr/>
          </p:nvSpPr>
          <p:spPr bwMode="auto">
            <a:xfrm flipV="1">
              <a:off x="4659313" y="308133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3" name="Line 124"/>
            <p:cNvSpPr>
              <a:spLocks noChangeShapeType="1"/>
            </p:cNvSpPr>
            <p:nvPr/>
          </p:nvSpPr>
          <p:spPr bwMode="auto">
            <a:xfrm>
              <a:off x="4624388" y="3116263"/>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4" name="Line 125"/>
            <p:cNvSpPr>
              <a:spLocks noChangeShapeType="1"/>
            </p:cNvSpPr>
            <p:nvPr/>
          </p:nvSpPr>
          <p:spPr bwMode="auto">
            <a:xfrm flipV="1">
              <a:off x="3852863" y="283686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5" name="Line 126"/>
            <p:cNvSpPr>
              <a:spLocks noChangeShapeType="1"/>
            </p:cNvSpPr>
            <p:nvPr/>
          </p:nvSpPr>
          <p:spPr bwMode="auto">
            <a:xfrm>
              <a:off x="3817938" y="287178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6" name="Line 127"/>
            <p:cNvSpPr>
              <a:spLocks noChangeShapeType="1"/>
            </p:cNvSpPr>
            <p:nvPr/>
          </p:nvSpPr>
          <p:spPr bwMode="auto">
            <a:xfrm flipV="1">
              <a:off x="4421188" y="3017838"/>
              <a:ext cx="0" cy="73025"/>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7" name="Line 128"/>
            <p:cNvSpPr>
              <a:spLocks noChangeShapeType="1"/>
            </p:cNvSpPr>
            <p:nvPr/>
          </p:nvSpPr>
          <p:spPr bwMode="auto">
            <a:xfrm>
              <a:off x="4386263" y="305593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8" name="Line 129"/>
            <p:cNvSpPr>
              <a:spLocks noChangeShapeType="1"/>
            </p:cNvSpPr>
            <p:nvPr/>
          </p:nvSpPr>
          <p:spPr bwMode="auto">
            <a:xfrm flipV="1">
              <a:off x="4233863" y="29448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9" name="Line 130"/>
            <p:cNvSpPr>
              <a:spLocks noChangeShapeType="1"/>
            </p:cNvSpPr>
            <p:nvPr/>
          </p:nvSpPr>
          <p:spPr bwMode="auto">
            <a:xfrm>
              <a:off x="4195763" y="2979738"/>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0" name="Line 131"/>
            <p:cNvSpPr>
              <a:spLocks noChangeShapeType="1"/>
            </p:cNvSpPr>
            <p:nvPr/>
          </p:nvSpPr>
          <p:spPr bwMode="auto">
            <a:xfrm flipV="1">
              <a:off x="4291013" y="2986088"/>
              <a:ext cx="0" cy="73025"/>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1" name="Line 132"/>
            <p:cNvSpPr>
              <a:spLocks noChangeShapeType="1"/>
            </p:cNvSpPr>
            <p:nvPr/>
          </p:nvSpPr>
          <p:spPr bwMode="auto">
            <a:xfrm>
              <a:off x="4252913" y="3024188"/>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2" name="Line 133"/>
            <p:cNvSpPr>
              <a:spLocks noChangeShapeType="1"/>
            </p:cNvSpPr>
            <p:nvPr/>
          </p:nvSpPr>
          <p:spPr bwMode="auto">
            <a:xfrm flipV="1">
              <a:off x="4189413" y="29448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3" name="Line 134"/>
            <p:cNvSpPr>
              <a:spLocks noChangeShapeType="1"/>
            </p:cNvSpPr>
            <p:nvPr/>
          </p:nvSpPr>
          <p:spPr bwMode="auto">
            <a:xfrm>
              <a:off x="4154488" y="297973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4" name="Line 135"/>
            <p:cNvSpPr>
              <a:spLocks noChangeShapeType="1"/>
            </p:cNvSpPr>
            <p:nvPr/>
          </p:nvSpPr>
          <p:spPr bwMode="auto">
            <a:xfrm flipV="1">
              <a:off x="4751388" y="30845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5" name="Line 136"/>
            <p:cNvSpPr>
              <a:spLocks noChangeShapeType="1"/>
            </p:cNvSpPr>
            <p:nvPr/>
          </p:nvSpPr>
          <p:spPr bwMode="auto">
            <a:xfrm>
              <a:off x="4716463" y="3119438"/>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6" name="Line 137"/>
            <p:cNvSpPr>
              <a:spLocks noChangeShapeType="1"/>
            </p:cNvSpPr>
            <p:nvPr/>
          </p:nvSpPr>
          <p:spPr bwMode="auto">
            <a:xfrm flipV="1">
              <a:off x="4764088" y="30845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7" name="Line 138"/>
            <p:cNvSpPr>
              <a:spLocks noChangeShapeType="1"/>
            </p:cNvSpPr>
            <p:nvPr/>
          </p:nvSpPr>
          <p:spPr bwMode="auto">
            <a:xfrm>
              <a:off x="4729163" y="311943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8" name="Line 139"/>
            <p:cNvSpPr>
              <a:spLocks noChangeShapeType="1"/>
            </p:cNvSpPr>
            <p:nvPr/>
          </p:nvSpPr>
          <p:spPr bwMode="auto">
            <a:xfrm flipV="1">
              <a:off x="4741863" y="30845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9" name="Line 140"/>
            <p:cNvSpPr>
              <a:spLocks noChangeShapeType="1"/>
            </p:cNvSpPr>
            <p:nvPr/>
          </p:nvSpPr>
          <p:spPr bwMode="auto">
            <a:xfrm>
              <a:off x="4706938" y="311943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0" name="Line 141"/>
            <p:cNvSpPr>
              <a:spLocks noChangeShapeType="1"/>
            </p:cNvSpPr>
            <p:nvPr/>
          </p:nvSpPr>
          <p:spPr bwMode="auto">
            <a:xfrm flipV="1">
              <a:off x="4732338" y="30845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1" name="Line 142"/>
            <p:cNvSpPr>
              <a:spLocks noChangeShapeType="1"/>
            </p:cNvSpPr>
            <p:nvPr/>
          </p:nvSpPr>
          <p:spPr bwMode="auto">
            <a:xfrm>
              <a:off x="4697413" y="311943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2" name="Line 143"/>
            <p:cNvSpPr>
              <a:spLocks noChangeShapeType="1"/>
            </p:cNvSpPr>
            <p:nvPr/>
          </p:nvSpPr>
          <p:spPr bwMode="auto">
            <a:xfrm flipV="1">
              <a:off x="4059238" y="289718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3" name="Line 144"/>
            <p:cNvSpPr>
              <a:spLocks noChangeShapeType="1"/>
            </p:cNvSpPr>
            <p:nvPr/>
          </p:nvSpPr>
          <p:spPr bwMode="auto">
            <a:xfrm>
              <a:off x="4021138" y="2932113"/>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4" name="Line 145"/>
            <p:cNvSpPr>
              <a:spLocks noChangeShapeType="1"/>
            </p:cNvSpPr>
            <p:nvPr/>
          </p:nvSpPr>
          <p:spPr bwMode="auto">
            <a:xfrm flipV="1">
              <a:off x="3700463" y="283686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5" name="Line 146"/>
            <p:cNvSpPr>
              <a:spLocks noChangeShapeType="1"/>
            </p:cNvSpPr>
            <p:nvPr/>
          </p:nvSpPr>
          <p:spPr bwMode="auto">
            <a:xfrm>
              <a:off x="3665538" y="287178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6" name="Line 147"/>
            <p:cNvSpPr>
              <a:spLocks noChangeShapeType="1"/>
            </p:cNvSpPr>
            <p:nvPr/>
          </p:nvSpPr>
          <p:spPr bwMode="auto">
            <a:xfrm flipV="1">
              <a:off x="4027488" y="2897188"/>
              <a:ext cx="0" cy="73025"/>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7" name="Line 148"/>
            <p:cNvSpPr>
              <a:spLocks noChangeShapeType="1"/>
            </p:cNvSpPr>
            <p:nvPr/>
          </p:nvSpPr>
          <p:spPr bwMode="auto">
            <a:xfrm>
              <a:off x="3992563" y="293528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8" name="Line 149"/>
            <p:cNvSpPr>
              <a:spLocks noChangeShapeType="1"/>
            </p:cNvSpPr>
            <p:nvPr/>
          </p:nvSpPr>
          <p:spPr bwMode="auto">
            <a:xfrm flipV="1">
              <a:off x="3551238" y="2757488"/>
              <a:ext cx="0" cy="73025"/>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9" name="Line 150"/>
            <p:cNvSpPr>
              <a:spLocks noChangeShapeType="1"/>
            </p:cNvSpPr>
            <p:nvPr/>
          </p:nvSpPr>
          <p:spPr bwMode="auto">
            <a:xfrm>
              <a:off x="3516313" y="2792413"/>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0" name="Line 151"/>
            <p:cNvSpPr>
              <a:spLocks noChangeShapeType="1"/>
            </p:cNvSpPr>
            <p:nvPr/>
          </p:nvSpPr>
          <p:spPr bwMode="auto">
            <a:xfrm flipV="1">
              <a:off x="3532188" y="2757488"/>
              <a:ext cx="0" cy="73025"/>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1" name="Line 152"/>
            <p:cNvSpPr>
              <a:spLocks noChangeShapeType="1"/>
            </p:cNvSpPr>
            <p:nvPr/>
          </p:nvSpPr>
          <p:spPr bwMode="auto">
            <a:xfrm>
              <a:off x="3497263" y="2792413"/>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2" name="Line 153"/>
            <p:cNvSpPr>
              <a:spLocks noChangeShapeType="1"/>
            </p:cNvSpPr>
            <p:nvPr/>
          </p:nvSpPr>
          <p:spPr bwMode="auto">
            <a:xfrm flipV="1">
              <a:off x="3967163" y="285908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3" name="Line 154"/>
            <p:cNvSpPr>
              <a:spLocks noChangeShapeType="1"/>
            </p:cNvSpPr>
            <p:nvPr/>
          </p:nvSpPr>
          <p:spPr bwMode="auto">
            <a:xfrm>
              <a:off x="3932238" y="2894013"/>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4" name="Line 155"/>
            <p:cNvSpPr>
              <a:spLocks noChangeShapeType="1"/>
            </p:cNvSpPr>
            <p:nvPr/>
          </p:nvSpPr>
          <p:spPr bwMode="auto">
            <a:xfrm flipV="1">
              <a:off x="3954463" y="285908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5" name="Line 156"/>
            <p:cNvSpPr>
              <a:spLocks noChangeShapeType="1"/>
            </p:cNvSpPr>
            <p:nvPr/>
          </p:nvSpPr>
          <p:spPr bwMode="auto">
            <a:xfrm>
              <a:off x="3916363" y="2894013"/>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6" name="Line 157"/>
            <p:cNvSpPr>
              <a:spLocks noChangeShapeType="1"/>
            </p:cNvSpPr>
            <p:nvPr/>
          </p:nvSpPr>
          <p:spPr bwMode="auto">
            <a:xfrm flipV="1">
              <a:off x="3938588" y="285908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7" name="Line 158"/>
            <p:cNvSpPr>
              <a:spLocks noChangeShapeType="1"/>
            </p:cNvSpPr>
            <p:nvPr/>
          </p:nvSpPr>
          <p:spPr bwMode="auto">
            <a:xfrm>
              <a:off x="3903663" y="2894013"/>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8" name="Line 159"/>
            <p:cNvSpPr>
              <a:spLocks noChangeShapeType="1"/>
            </p:cNvSpPr>
            <p:nvPr/>
          </p:nvSpPr>
          <p:spPr bwMode="auto">
            <a:xfrm flipV="1">
              <a:off x="3795713" y="283686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9" name="Line 160"/>
            <p:cNvSpPr>
              <a:spLocks noChangeShapeType="1"/>
            </p:cNvSpPr>
            <p:nvPr/>
          </p:nvSpPr>
          <p:spPr bwMode="auto">
            <a:xfrm>
              <a:off x="3760788" y="287178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0" name="Line 161"/>
            <p:cNvSpPr>
              <a:spLocks noChangeShapeType="1"/>
            </p:cNvSpPr>
            <p:nvPr/>
          </p:nvSpPr>
          <p:spPr bwMode="auto">
            <a:xfrm flipV="1">
              <a:off x="3805238" y="283686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1" name="Line 162"/>
            <p:cNvSpPr>
              <a:spLocks noChangeShapeType="1"/>
            </p:cNvSpPr>
            <p:nvPr/>
          </p:nvSpPr>
          <p:spPr bwMode="auto">
            <a:xfrm>
              <a:off x="3770313" y="287178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2" name="Line 163"/>
            <p:cNvSpPr>
              <a:spLocks noChangeShapeType="1"/>
            </p:cNvSpPr>
            <p:nvPr/>
          </p:nvSpPr>
          <p:spPr bwMode="auto">
            <a:xfrm flipV="1">
              <a:off x="3786188" y="283686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3" name="Line 164"/>
            <p:cNvSpPr>
              <a:spLocks noChangeShapeType="1"/>
            </p:cNvSpPr>
            <p:nvPr/>
          </p:nvSpPr>
          <p:spPr bwMode="auto">
            <a:xfrm>
              <a:off x="3751263" y="287178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4" name="Line 165"/>
            <p:cNvSpPr>
              <a:spLocks noChangeShapeType="1"/>
            </p:cNvSpPr>
            <p:nvPr/>
          </p:nvSpPr>
          <p:spPr bwMode="auto">
            <a:xfrm flipV="1">
              <a:off x="3773488" y="283686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5" name="Line 166"/>
            <p:cNvSpPr>
              <a:spLocks noChangeShapeType="1"/>
            </p:cNvSpPr>
            <p:nvPr/>
          </p:nvSpPr>
          <p:spPr bwMode="auto">
            <a:xfrm>
              <a:off x="3738563" y="2871788"/>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6" name="Line 167"/>
            <p:cNvSpPr>
              <a:spLocks noChangeShapeType="1"/>
            </p:cNvSpPr>
            <p:nvPr/>
          </p:nvSpPr>
          <p:spPr bwMode="auto">
            <a:xfrm flipV="1">
              <a:off x="3484563" y="27416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7" name="Line 168"/>
            <p:cNvSpPr>
              <a:spLocks noChangeShapeType="1"/>
            </p:cNvSpPr>
            <p:nvPr/>
          </p:nvSpPr>
          <p:spPr bwMode="auto">
            <a:xfrm>
              <a:off x="3449638" y="277653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8" name="Line 169"/>
            <p:cNvSpPr>
              <a:spLocks noChangeShapeType="1"/>
            </p:cNvSpPr>
            <p:nvPr/>
          </p:nvSpPr>
          <p:spPr bwMode="auto">
            <a:xfrm flipV="1">
              <a:off x="3605213" y="277653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29" name="Line 170"/>
            <p:cNvSpPr>
              <a:spLocks noChangeShapeType="1"/>
            </p:cNvSpPr>
            <p:nvPr/>
          </p:nvSpPr>
          <p:spPr bwMode="auto">
            <a:xfrm>
              <a:off x="3570288" y="2811463"/>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0" name="Line 171"/>
            <p:cNvSpPr>
              <a:spLocks noChangeShapeType="1"/>
            </p:cNvSpPr>
            <p:nvPr/>
          </p:nvSpPr>
          <p:spPr bwMode="auto">
            <a:xfrm flipV="1">
              <a:off x="3455988" y="270351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1" name="Line 172"/>
            <p:cNvSpPr>
              <a:spLocks noChangeShapeType="1"/>
            </p:cNvSpPr>
            <p:nvPr/>
          </p:nvSpPr>
          <p:spPr bwMode="auto">
            <a:xfrm>
              <a:off x="3417888" y="2738438"/>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2" name="Line 173"/>
            <p:cNvSpPr>
              <a:spLocks noChangeShapeType="1"/>
            </p:cNvSpPr>
            <p:nvPr/>
          </p:nvSpPr>
          <p:spPr bwMode="auto">
            <a:xfrm flipV="1">
              <a:off x="3633788" y="279876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3" name="Line 174"/>
            <p:cNvSpPr>
              <a:spLocks noChangeShapeType="1"/>
            </p:cNvSpPr>
            <p:nvPr/>
          </p:nvSpPr>
          <p:spPr bwMode="auto">
            <a:xfrm>
              <a:off x="3598863" y="283368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4" name="Line 175"/>
            <p:cNvSpPr>
              <a:spLocks noChangeShapeType="1"/>
            </p:cNvSpPr>
            <p:nvPr/>
          </p:nvSpPr>
          <p:spPr bwMode="auto">
            <a:xfrm flipV="1">
              <a:off x="3671888" y="2824163"/>
              <a:ext cx="0" cy="73025"/>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5" name="Line 176"/>
            <p:cNvSpPr>
              <a:spLocks noChangeShapeType="1"/>
            </p:cNvSpPr>
            <p:nvPr/>
          </p:nvSpPr>
          <p:spPr bwMode="auto">
            <a:xfrm>
              <a:off x="3636963" y="285908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6" name="Line 177"/>
            <p:cNvSpPr>
              <a:spLocks noChangeShapeType="1"/>
            </p:cNvSpPr>
            <p:nvPr/>
          </p:nvSpPr>
          <p:spPr bwMode="auto">
            <a:xfrm flipV="1">
              <a:off x="3592513" y="277653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7" name="Line 178"/>
            <p:cNvSpPr>
              <a:spLocks noChangeShapeType="1"/>
            </p:cNvSpPr>
            <p:nvPr/>
          </p:nvSpPr>
          <p:spPr bwMode="auto">
            <a:xfrm>
              <a:off x="3557588" y="2811463"/>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8" name="Line 179"/>
            <p:cNvSpPr>
              <a:spLocks noChangeShapeType="1"/>
            </p:cNvSpPr>
            <p:nvPr/>
          </p:nvSpPr>
          <p:spPr bwMode="auto">
            <a:xfrm flipV="1">
              <a:off x="3617913" y="277653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39" name="Line 180"/>
            <p:cNvSpPr>
              <a:spLocks noChangeShapeType="1"/>
            </p:cNvSpPr>
            <p:nvPr/>
          </p:nvSpPr>
          <p:spPr bwMode="auto">
            <a:xfrm>
              <a:off x="3582988" y="2811463"/>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0" name="Line 181"/>
            <p:cNvSpPr>
              <a:spLocks noChangeShapeType="1"/>
            </p:cNvSpPr>
            <p:nvPr/>
          </p:nvSpPr>
          <p:spPr bwMode="auto">
            <a:xfrm flipV="1">
              <a:off x="3652838" y="280828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1" name="Line 182"/>
            <p:cNvSpPr>
              <a:spLocks noChangeShapeType="1"/>
            </p:cNvSpPr>
            <p:nvPr/>
          </p:nvSpPr>
          <p:spPr bwMode="auto">
            <a:xfrm>
              <a:off x="3617913" y="2843213"/>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2" name="Line 183"/>
            <p:cNvSpPr>
              <a:spLocks noChangeShapeType="1"/>
            </p:cNvSpPr>
            <p:nvPr/>
          </p:nvSpPr>
          <p:spPr bwMode="auto">
            <a:xfrm flipV="1">
              <a:off x="4097338" y="290036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3" name="Line 184"/>
            <p:cNvSpPr>
              <a:spLocks noChangeShapeType="1"/>
            </p:cNvSpPr>
            <p:nvPr/>
          </p:nvSpPr>
          <p:spPr bwMode="auto">
            <a:xfrm>
              <a:off x="4062413" y="2935288"/>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4" name="Line 185"/>
            <p:cNvSpPr>
              <a:spLocks noChangeShapeType="1"/>
            </p:cNvSpPr>
            <p:nvPr/>
          </p:nvSpPr>
          <p:spPr bwMode="auto">
            <a:xfrm flipV="1">
              <a:off x="4110038" y="2900363"/>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5" name="Line 186"/>
            <p:cNvSpPr>
              <a:spLocks noChangeShapeType="1"/>
            </p:cNvSpPr>
            <p:nvPr/>
          </p:nvSpPr>
          <p:spPr bwMode="auto">
            <a:xfrm>
              <a:off x="4071938" y="2935288"/>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6" name="Line 187"/>
            <p:cNvSpPr>
              <a:spLocks noChangeShapeType="1"/>
            </p:cNvSpPr>
            <p:nvPr/>
          </p:nvSpPr>
          <p:spPr bwMode="auto">
            <a:xfrm flipV="1">
              <a:off x="4135438" y="292258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7" name="Line 188"/>
            <p:cNvSpPr>
              <a:spLocks noChangeShapeType="1"/>
            </p:cNvSpPr>
            <p:nvPr/>
          </p:nvSpPr>
          <p:spPr bwMode="auto">
            <a:xfrm>
              <a:off x="4100513" y="2957513"/>
              <a:ext cx="69850"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8" name="Line 189"/>
            <p:cNvSpPr>
              <a:spLocks noChangeShapeType="1"/>
            </p:cNvSpPr>
            <p:nvPr/>
          </p:nvSpPr>
          <p:spPr bwMode="auto">
            <a:xfrm flipV="1">
              <a:off x="4122738" y="2922588"/>
              <a:ext cx="0" cy="6985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49" name="Line 190"/>
            <p:cNvSpPr>
              <a:spLocks noChangeShapeType="1"/>
            </p:cNvSpPr>
            <p:nvPr/>
          </p:nvSpPr>
          <p:spPr bwMode="auto">
            <a:xfrm>
              <a:off x="4087813" y="2957513"/>
              <a:ext cx="73025"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0" name="Line 191"/>
            <p:cNvSpPr>
              <a:spLocks noChangeShapeType="1"/>
            </p:cNvSpPr>
            <p:nvPr/>
          </p:nvSpPr>
          <p:spPr bwMode="auto">
            <a:xfrm flipV="1">
              <a:off x="1992313" y="2001838"/>
              <a:ext cx="0" cy="6985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1" name="Line 192"/>
            <p:cNvSpPr>
              <a:spLocks noChangeShapeType="1"/>
            </p:cNvSpPr>
            <p:nvPr/>
          </p:nvSpPr>
          <p:spPr bwMode="auto">
            <a:xfrm>
              <a:off x="1957388" y="2036763"/>
              <a:ext cx="69850" cy="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2" name="Line 193"/>
            <p:cNvSpPr>
              <a:spLocks noChangeShapeType="1"/>
            </p:cNvSpPr>
            <p:nvPr/>
          </p:nvSpPr>
          <p:spPr bwMode="auto">
            <a:xfrm flipV="1">
              <a:off x="2849563" y="2509838"/>
              <a:ext cx="0" cy="73025"/>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3" name="Line 194"/>
            <p:cNvSpPr>
              <a:spLocks noChangeShapeType="1"/>
            </p:cNvSpPr>
            <p:nvPr/>
          </p:nvSpPr>
          <p:spPr bwMode="auto">
            <a:xfrm>
              <a:off x="2814638" y="2544763"/>
              <a:ext cx="69850" cy="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4" name="Line 195"/>
            <p:cNvSpPr>
              <a:spLocks noChangeShapeType="1"/>
            </p:cNvSpPr>
            <p:nvPr/>
          </p:nvSpPr>
          <p:spPr bwMode="auto">
            <a:xfrm flipV="1">
              <a:off x="2055813" y="2078038"/>
              <a:ext cx="0" cy="6985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5" name="Line 196"/>
            <p:cNvSpPr>
              <a:spLocks noChangeShapeType="1"/>
            </p:cNvSpPr>
            <p:nvPr/>
          </p:nvSpPr>
          <p:spPr bwMode="auto">
            <a:xfrm>
              <a:off x="2020888" y="2112963"/>
              <a:ext cx="69850" cy="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6" name="Line 197"/>
            <p:cNvSpPr>
              <a:spLocks noChangeShapeType="1"/>
            </p:cNvSpPr>
            <p:nvPr/>
          </p:nvSpPr>
          <p:spPr bwMode="auto">
            <a:xfrm flipV="1">
              <a:off x="2097088" y="2109788"/>
              <a:ext cx="0" cy="73025"/>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7" name="Line 198"/>
            <p:cNvSpPr>
              <a:spLocks noChangeShapeType="1"/>
            </p:cNvSpPr>
            <p:nvPr/>
          </p:nvSpPr>
          <p:spPr bwMode="auto">
            <a:xfrm>
              <a:off x="2062163" y="2147888"/>
              <a:ext cx="69850" cy="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8" name="Line 199"/>
            <p:cNvSpPr>
              <a:spLocks noChangeShapeType="1"/>
            </p:cNvSpPr>
            <p:nvPr/>
          </p:nvSpPr>
          <p:spPr bwMode="auto">
            <a:xfrm flipV="1">
              <a:off x="1833563" y="1900238"/>
              <a:ext cx="0" cy="6985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59" name="Line 200"/>
            <p:cNvSpPr>
              <a:spLocks noChangeShapeType="1"/>
            </p:cNvSpPr>
            <p:nvPr/>
          </p:nvSpPr>
          <p:spPr bwMode="auto">
            <a:xfrm>
              <a:off x="1795463" y="1935163"/>
              <a:ext cx="73025" cy="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0" name="Line 201"/>
            <p:cNvSpPr>
              <a:spLocks noChangeShapeType="1"/>
            </p:cNvSpPr>
            <p:nvPr/>
          </p:nvSpPr>
          <p:spPr bwMode="auto">
            <a:xfrm flipV="1">
              <a:off x="2303463" y="2179638"/>
              <a:ext cx="0" cy="6985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1" name="Line 202"/>
            <p:cNvSpPr>
              <a:spLocks noChangeShapeType="1"/>
            </p:cNvSpPr>
            <p:nvPr/>
          </p:nvSpPr>
          <p:spPr bwMode="auto">
            <a:xfrm>
              <a:off x="2268538" y="2214563"/>
              <a:ext cx="69850" cy="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2" name="Line 203"/>
            <p:cNvSpPr>
              <a:spLocks noChangeShapeType="1"/>
            </p:cNvSpPr>
            <p:nvPr/>
          </p:nvSpPr>
          <p:spPr bwMode="auto">
            <a:xfrm flipV="1">
              <a:off x="1820863" y="1900238"/>
              <a:ext cx="0" cy="6985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3" name="Line 204"/>
            <p:cNvSpPr>
              <a:spLocks noChangeShapeType="1"/>
            </p:cNvSpPr>
            <p:nvPr/>
          </p:nvSpPr>
          <p:spPr bwMode="auto">
            <a:xfrm>
              <a:off x="1785938" y="1935163"/>
              <a:ext cx="69850" cy="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1064" name="Group 406"/>
            <p:cNvGrpSpPr>
              <a:grpSpLocks/>
            </p:cNvGrpSpPr>
            <p:nvPr/>
          </p:nvGrpSpPr>
          <p:grpSpPr bwMode="auto">
            <a:xfrm>
              <a:off x="1639888" y="1852613"/>
              <a:ext cx="4302125" cy="2117725"/>
              <a:chOff x="1033" y="1167"/>
              <a:chExt cx="2710" cy="1334"/>
            </a:xfrm>
          </p:grpSpPr>
          <p:sp>
            <p:nvSpPr>
              <p:cNvPr id="1108" name="Line 206"/>
              <p:cNvSpPr>
                <a:spLocks noChangeShapeType="1"/>
              </p:cNvSpPr>
              <p:nvPr/>
            </p:nvSpPr>
            <p:spPr bwMode="auto">
              <a:xfrm flipV="1">
                <a:off x="1141" y="1197"/>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9" name="Line 207"/>
              <p:cNvSpPr>
                <a:spLocks noChangeShapeType="1"/>
              </p:cNvSpPr>
              <p:nvPr/>
            </p:nvSpPr>
            <p:spPr bwMode="auto">
              <a:xfrm>
                <a:off x="1119" y="1219"/>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0" name="Line 208"/>
              <p:cNvSpPr>
                <a:spLocks noChangeShapeType="1"/>
              </p:cNvSpPr>
              <p:nvPr/>
            </p:nvSpPr>
            <p:spPr bwMode="auto">
              <a:xfrm flipV="1">
                <a:off x="1671" y="1477"/>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1" name="Line 209"/>
              <p:cNvSpPr>
                <a:spLocks noChangeShapeType="1"/>
              </p:cNvSpPr>
              <p:nvPr/>
            </p:nvSpPr>
            <p:spPr bwMode="auto">
              <a:xfrm>
                <a:off x="1649" y="1499"/>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2" name="Line 210"/>
              <p:cNvSpPr>
                <a:spLocks noChangeShapeType="1"/>
              </p:cNvSpPr>
              <p:nvPr/>
            </p:nvSpPr>
            <p:spPr bwMode="auto">
              <a:xfrm flipV="1">
                <a:off x="1509" y="1407"/>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3" name="Line 211"/>
              <p:cNvSpPr>
                <a:spLocks noChangeShapeType="1"/>
              </p:cNvSpPr>
              <p:nvPr/>
            </p:nvSpPr>
            <p:spPr bwMode="auto">
              <a:xfrm>
                <a:off x="1487" y="1429"/>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4" name="Line 212"/>
              <p:cNvSpPr>
                <a:spLocks noChangeShapeType="1"/>
              </p:cNvSpPr>
              <p:nvPr/>
            </p:nvSpPr>
            <p:spPr bwMode="auto">
              <a:xfrm flipV="1">
                <a:off x="1979" y="1649"/>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5" name="Line 213"/>
              <p:cNvSpPr>
                <a:spLocks noChangeShapeType="1"/>
              </p:cNvSpPr>
              <p:nvPr/>
            </p:nvSpPr>
            <p:spPr bwMode="auto">
              <a:xfrm>
                <a:off x="1957" y="1671"/>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6" name="Line 214"/>
              <p:cNvSpPr>
                <a:spLocks noChangeShapeType="1"/>
              </p:cNvSpPr>
              <p:nvPr/>
            </p:nvSpPr>
            <p:spPr bwMode="auto">
              <a:xfrm flipV="1">
                <a:off x="1885" y="1625"/>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7" name="Line 215"/>
              <p:cNvSpPr>
                <a:spLocks noChangeShapeType="1"/>
              </p:cNvSpPr>
              <p:nvPr/>
            </p:nvSpPr>
            <p:spPr bwMode="auto">
              <a:xfrm>
                <a:off x="1863" y="1647"/>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8" name="Line 216"/>
              <p:cNvSpPr>
                <a:spLocks noChangeShapeType="1"/>
              </p:cNvSpPr>
              <p:nvPr/>
            </p:nvSpPr>
            <p:spPr bwMode="auto">
              <a:xfrm flipV="1">
                <a:off x="1585" y="1465"/>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19" name="Line 217"/>
              <p:cNvSpPr>
                <a:spLocks noChangeShapeType="1"/>
              </p:cNvSpPr>
              <p:nvPr/>
            </p:nvSpPr>
            <p:spPr bwMode="auto">
              <a:xfrm>
                <a:off x="1563" y="1487"/>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0" name="Line 218"/>
              <p:cNvSpPr>
                <a:spLocks noChangeShapeType="1"/>
              </p:cNvSpPr>
              <p:nvPr/>
            </p:nvSpPr>
            <p:spPr bwMode="auto">
              <a:xfrm flipV="1">
                <a:off x="1955" y="1647"/>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1" name="Line 219"/>
              <p:cNvSpPr>
                <a:spLocks noChangeShapeType="1"/>
              </p:cNvSpPr>
              <p:nvPr/>
            </p:nvSpPr>
            <p:spPr bwMode="auto">
              <a:xfrm>
                <a:off x="1933" y="1669"/>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2" name="Line 220"/>
              <p:cNvSpPr>
                <a:spLocks noChangeShapeType="1"/>
              </p:cNvSpPr>
              <p:nvPr/>
            </p:nvSpPr>
            <p:spPr bwMode="auto">
              <a:xfrm flipV="1">
                <a:off x="1963" y="1647"/>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3" name="Line 221"/>
              <p:cNvSpPr>
                <a:spLocks noChangeShapeType="1"/>
              </p:cNvSpPr>
              <p:nvPr/>
            </p:nvSpPr>
            <p:spPr bwMode="auto">
              <a:xfrm>
                <a:off x="1941" y="1669"/>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4" name="Line 222"/>
              <p:cNvSpPr>
                <a:spLocks noChangeShapeType="1"/>
              </p:cNvSpPr>
              <p:nvPr/>
            </p:nvSpPr>
            <p:spPr bwMode="auto">
              <a:xfrm flipV="1">
                <a:off x="1903" y="1637"/>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5" name="Line 223"/>
              <p:cNvSpPr>
                <a:spLocks noChangeShapeType="1"/>
              </p:cNvSpPr>
              <p:nvPr/>
            </p:nvSpPr>
            <p:spPr bwMode="auto">
              <a:xfrm>
                <a:off x="1881" y="1659"/>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6" name="Line 224"/>
              <p:cNvSpPr>
                <a:spLocks noChangeShapeType="1"/>
              </p:cNvSpPr>
              <p:nvPr/>
            </p:nvSpPr>
            <p:spPr bwMode="auto">
              <a:xfrm flipV="1">
                <a:off x="1689" y="1511"/>
                <a:ext cx="0" cy="46"/>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7" name="Line 225"/>
              <p:cNvSpPr>
                <a:spLocks noChangeShapeType="1"/>
              </p:cNvSpPr>
              <p:nvPr/>
            </p:nvSpPr>
            <p:spPr bwMode="auto">
              <a:xfrm>
                <a:off x="1667" y="1533"/>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8" name="Line 226"/>
              <p:cNvSpPr>
                <a:spLocks noChangeShapeType="1"/>
              </p:cNvSpPr>
              <p:nvPr/>
            </p:nvSpPr>
            <p:spPr bwMode="auto">
              <a:xfrm flipV="1">
                <a:off x="1479" y="1399"/>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29" name="Line 227"/>
              <p:cNvSpPr>
                <a:spLocks noChangeShapeType="1"/>
              </p:cNvSpPr>
              <p:nvPr/>
            </p:nvSpPr>
            <p:spPr bwMode="auto">
              <a:xfrm>
                <a:off x="1455" y="1421"/>
                <a:ext cx="46"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0" name="Line 228"/>
              <p:cNvSpPr>
                <a:spLocks noChangeShapeType="1"/>
              </p:cNvSpPr>
              <p:nvPr/>
            </p:nvSpPr>
            <p:spPr bwMode="auto">
              <a:xfrm flipV="1">
                <a:off x="1407" y="1361"/>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1" name="Line 229"/>
              <p:cNvSpPr>
                <a:spLocks noChangeShapeType="1"/>
              </p:cNvSpPr>
              <p:nvPr/>
            </p:nvSpPr>
            <p:spPr bwMode="auto">
              <a:xfrm>
                <a:off x="1383" y="1383"/>
                <a:ext cx="46"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2" name="Line 230"/>
              <p:cNvSpPr>
                <a:spLocks noChangeShapeType="1"/>
              </p:cNvSpPr>
              <p:nvPr/>
            </p:nvSpPr>
            <p:spPr bwMode="auto">
              <a:xfrm flipV="1">
                <a:off x="1377" y="1359"/>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3" name="Line 231"/>
              <p:cNvSpPr>
                <a:spLocks noChangeShapeType="1"/>
              </p:cNvSpPr>
              <p:nvPr/>
            </p:nvSpPr>
            <p:spPr bwMode="auto">
              <a:xfrm>
                <a:off x="1355" y="1381"/>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4" name="Line 232"/>
              <p:cNvSpPr>
                <a:spLocks noChangeShapeType="1"/>
              </p:cNvSpPr>
              <p:nvPr/>
            </p:nvSpPr>
            <p:spPr bwMode="auto">
              <a:xfrm flipV="1">
                <a:off x="2159" y="1703"/>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5" name="Line 233"/>
              <p:cNvSpPr>
                <a:spLocks noChangeShapeType="1"/>
              </p:cNvSpPr>
              <p:nvPr/>
            </p:nvSpPr>
            <p:spPr bwMode="auto">
              <a:xfrm>
                <a:off x="2137" y="1725"/>
                <a:ext cx="46"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6" name="Line 234"/>
              <p:cNvSpPr>
                <a:spLocks noChangeShapeType="1"/>
              </p:cNvSpPr>
              <p:nvPr/>
            </p:nvSpPr>
            <p:spPr bwMode="auto">
              <a:xfrm flipV="1">
                <a:off x="1875" y="1595"/>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7" name="Line 235"/>
              <p:cNvSpPr>
                <a:spLocks noChangeShapeType="1"/>
              </p:cNvSpPr>
              <p:nvPr/>
            </p:nvSpPr>
            <p:spPr bwMode="auto">
              <a:xfrm>
                <a:off x="1853" y="1617"/>
                <a:ext cx="46"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8" name="Line 236"/>
              <p:cNvSpPr>
                <a:spLocks noChangeShapeType="1"/>
              </p:cNvSpPr>
              <p:nvPr/>
            </p:nvSpPr>
            <p:spPr bwMode="auto">
              <a:xfrm flipV="1">
                <a:off x="2137" y="1703"/>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39" name="Line 237"/>
              <p:cNvSpPr>
                <a:spLocks noChangeShapeType="1"/>
              </p:cNvSpPr>
              <p:nvPr/>
            </p:nvSpPr>
            <p:spPr bwMode="auto">
              <a:xfrm>
                <a:off x="2113" y="1725"/>
                <a:ext cx="46"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0" name="Line 238"/>
              <p:cNvSpPr>
                <a:spLocks noChangeShapeType="1"/>
              </p:cNvSpPr>
              <p:nvPr/>
            </p:nvSpPr>
            <p:spPr bwMode="auto">
              <a:xfrm flipV="1">
                <a:off x="1833" y="1583"/>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1" name="Line 239"/>
              <p:cNvSpPr>
                <a:spLocks noChangeShapeType="1"/>
              </p:cNvSpPr>
              <p:nvPr/>
            </p:nvSpPr>
            <p:spPr bwMode="auto">
              <a:xfrm>
                <a:off x="1811" y="1605"/>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2" name="Line 240"/>
              <p:cNvSpPr>
                <a:spLocks noChangeShapeType="1"/>
              </p:cNvSpPr>
              <p:nvPr/>
            </p:nvSpPr>
            <p:spPr bwMode="auto">
              <a:xfrm flipV="1">
                <a:off x="2147" y="1703"/>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3" name="Line 241"/>
              <p:cNvSpPr>
                <a:spLocks noChangeShapeType="1"/>
              </p:cNvSpPr>
              <p:nvPr/>
            </p:nvSpPr>
            <p:spPr bwMode="auto">
              <a:xfrm>
                <a:off x="2125" y="1725"/>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4" name="Line 242"/>
              <p:cNvSpPr>
                <a:spLocks noChangeShapeType="1"/>
              </p:cNvSpPr>
              <p:nvPr/>
            </p:nvSpPr>
            <p:spPr bwMode="auto">
              <a:xfrm flipV="1">
                <a:off x="2023" y="1683"/>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5" name="Line 243"/>
              <p:cNvSpPr>
                <a:spLocks noChangeShapeType="1"/>
              </p:cNvSpPr>
              <p:nvPr/>
            </p:nvSpPr>
            <p:spPr bwMode="auto">
              <a:xfrm>
                <a:off x="2001" y="1705"/>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6" name="Line 244"/>
              <p:cNvSpPr>
                <a:spLocks noChangeShapeType="1"/>
              </p:cNvSpPr>
              <p:nvPr/>
            </p:nvSpPr>
            <p:spPr bwMode="auto">
              <a:xfrm flipV="1">
                <a:off x="2007" y="1683"/>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7" name="Line 245"/>
              <p:cNvSpPr>
                <a:spLocks noChangeShapeType="1"/>
              </p:cNvSpPr>
              <p:nvPr/>
            </p:nvSpPr>
            <p:spPr bwMode="auto">
              <a:xfrm>
                <a:off x="1985" y="1705"/>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8" name="Line 246"/>
              <p:cNvSpPr>
                <a:spLocks noChangeShapeType="1"/>
              </p:cNvSpPr>
              <p:nvPr/>
            </p:nvSpPr>
            <p:spPr bwMode="auto">
              <a:xfrm flipV="1">
                <a:off x="2063" y="1683"/>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49" name="Line 247"/>
              <p:cNvSpPr>
                <a:spLocks noChangeShapeType="1"/>
              </p:cNvSpPr>
              <p:nvPr/>
            </p:nvSpPr>
            <p:spPr bwMode="auto">
              <a:xfrm>
                <a:off x="2041" y="1705"/>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0" name="Line 248"/>
              <p:cNvSpPr>
                <a:spLocks noChangeShapeType="1"/>
              </p:cNvSpPr>
              <p:nvPr/>
            </p:nvSpPr>
            <p:spPr bwMode="auto">
              <a:xfrm flipV="1">
                <a:off x="2101" y="1689"/>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1" name="Line 249"/>
              <p:cNvSpPr>
                <a:spLocks noChangeShapeType="1"/>
              </p:cNvSpPr>
              <p:nvPr/>
            </p:nvSpPr>
            <p:spPr bwMode="auto">
              <a:xfrm>
                <a:off x="2077" y="1711"/>
                <a:ext cx="46"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2" name="Line 250"/>
              <p:cNvSpPr>
                <a:spLocks noChangeShapeType="1"/>
              </p:cNvSpPr>
              <p:nvPr/>
            </p:nvSpPr>
            <p:spPr bwMode="auto">
              <a:xfrm flipV="1">
                <a:off x="2107" y="1689"/>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3" name="Line 251"/>
              <p:cNvSpPr>
                <a:spLocks noChangeShapeType="1"/>
              </p:cNvSpPr>
              <p:nvPr/>
            </p:nvSpPr>
            <p:spPr bwMode="auto">
              <a:xfrm>
                <a:off x="2085" y="1711"/>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4" name="Line 252"/>
              <p:cNvSpPr>
                <a:spLocks noChangeShapeType="1"/>
              </p:cNvSpPr>
              <p:nvPr/>
            </p:nvSpPr>
            <p:spPr bwMode="auto">
              <a:xfrm flipV="1">
                <a:off x="2093" y="1689"/>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5" name="Line 253"/>
              <p:cNvSpPr>
                <a:spLocks noChangeShapeType="1"/>
              </p:cNvSpPr>
              <p:nvPr/>
            </p:nvSpPr>
            <p:spPr bwMode="auto">
              <a:xfrm>
                <a:off x="2071" y="1711"/>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6" name="Line 254"/>
              <p:cNvSpPr>
                <a:spLocks noChangeShapeType="1"/>
              </p:cNvSpPr>
              <p:nvPr/>
            </p:nvSpPr>
            <p:spPr bwMode="auto">
              <a:xfrm flipV="1">
                <a:off x="2087" y="1689"/>
                <a:ext cx="0" cy="44"/>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7" name="Line 255"/>
              <p:cNvSpPr>
                <a:spLocks noChangeShapeType="1"/>
              </p:cNvSpPr>
              <p:nvPr/>
            </p:nvSpPr>
            <p:spPr bwMode="auto">
              <a:xfrm>
                <a:off x="2065" y="1711"/>
                <a:ext cx="44" cy="0"/>
              </a:xfrm>
              <a:prstGeom prst="line">
                <a:avLst/>
              </a:prstGeom>
              <a:noFill/>
              <a:ln w="1905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8" name="Freeform 256"/>
              <p:cNvSpPr>
                <a:spLocks/>
              </p:cNvSpPr>
              <p:nvPr/>
            </p:nvSpPr>
            <p:spPr bwMode="auto">
              <a:xfrm>
                <a:off x="1043" y="1191"/>
                <a:ext cx="2700" cy="1286"/>
              </a:xfrm>
              <a:custGeom>
                <a:avLst/>
                <a:gdLst>
                  <a:gd name="T0" fmla="*/ 1956 w 2700"/>
                  <a:gd name="T1" fmla="*/ 1286 h 1286"/>
                  <a:gd name="T2" fmla="*/ 1858 w 2700"/>
                  <a:gd name="T3" fmla="*/ 1258 h 1286"/>
                  <a:gd name="T4" fmla="*/ 1768 w 2700"/>
                  <a:gd name="T5" fmla="*/ 1212 h 1286"/>
                  <a:gd name="T6" fmla="*/ 1678 w 2700"/>
                  <a:gd name="T7" fmla="*/ 1190 h 1286"/>
                  <a:gd name="T8" fmla="*/ 1666 w 2700"/>
                  <a:gd name="T9" fmla="*/ 1140 h 1286"/>
                  <a:gd name="T10" fmla="*/ 1572 w 2700"/>
                  <a:gd name="T11" fmla="*/ 1124 h 1286"/>
                  <a:gd name="T12" fmla="*/ 1554 w 2700"/>
                  <a:gd name="T13" fmla="*/ 1108 h 1286"/>
                  <a:gd name="T14" fmla="*/ 1524 w 2700"/>
                  <a:gd name="T15" fmla="*/ 1092 h 1286"/>
                  <a:gd name="T16" fmla="*/ 1464 w 2700"/>
                  <a:gd name="T17" fmla="*/ 1080 h 1286"/>
                  <a:gd name="T18" fmla="*/ 1446 w 2700"/>
                  <a:gd name="T19" fmla="*/ 1058 h 1286"/>
                  <a:gd name="T20" fmla="*/ 1412 w 2700"/>
                  <a:gd name="T21" fmla="*/ 1030 h 1286"/>
                  <a:gd name="T22" fmla="*/ 1396 w 2700"/>
                  <a:gd name="T23" fmla="*/ 1012 h 1286"/>
                  <a:gd name="T24" fmla="*/ 1354 w 2700"/>
                  <a:gd name="T25" fmla="*/ 1004 h 1286"/>
                  <a:gd name="T26" fmla="*/ 1318 w 2700"/>
                  <a:gd name="T27" fmla="*/ 968 h 1286"/>
                  <a:gd name="T28" fmla="*/ 1254 w 2700"/>
                  <a:gd name="T29" fmla="*/ 950 h 1286"/>
                  <a:gd name="T30" fmla="*/ 1162 w 2700"/>
                  <a:gd name="T31" fmla="*/ 926 h 1286"/>
                  <a:gd name="T32" fmla="*/ 1150 w 2700"/>
                  <a:gd name="T33" fmla="*/ 900 h 1286"/>
                  <a:gd name="T34" fmla="*/ 1140 w 2700"/>
                  <a:gd name="T35" fmla="*/ 882 h 1286"/>
                  <a:gd name="T36" fmla="*/ 1068 w 2700"/>
                  <a:gd name="T37" fmla="*/ 854 h 1286"/>
                  <a:gd name="T38" fmla="*/ 1050 w 2700"/>
                  <a:gd name="T39" fmla="*/ 836 h 1286"/>
                  <a:gd name="T40" fmla="*/ 1038 w 2700"/>
                  <a:gd name="T41" fmla="*/ 810 h 1286"/>
                  <a:gd name="T42" fmla="*/ 980 w 2700"/>
                  <a:gd name="T43" fmla="*/ 798 h 1286"/>
                  <a:gd name="T44" fmla="*/ 956 w 2700"/>
                  <a:gd name="T45" fmla="*/ 770 h 1286"/>
                  <a:gd name="T46" fmla="*/ 936 w 2700"/>
                  <a:gd name="T47" fmla="*/ 750 h 1286"/>
                  <a:gd name="T48" fmla="*/ 916 w 2700"/>
                  <a:gd name="T49" fmla="*/ 728 h 1286"/>
                  <a:gd name="T50" fmla="*/ 848 w 2700"/>
                  <a:gd name="T51" fmla="*/ 718 h 1286"/>
                  <a:gd name="T52" fmla="*/ 824 w 2700"/>
                  <a:gd name="T53" fmla="*/ 694 h 1286"/>
                  <a:gd name="T54" fmla="*/ 774 w 2700"/>
                  <a:gd name="T55" fmla="*/ 674 h 1286"/>
                  <a:gd name="T56" fmla="*/ 760 w 2700"/>
                  <a:gd name="T57" fmla="*/ 652 h 1286"/>
                  <a:gd name="T58" fmla="*/ 742 w 2700"/>
                  <a:gd name="T59" fmla="*/ 632 h 1286"/>
                  <a:gd name="T60" fmla="*/ 728 w 2700"/>
                  <a:gd name="T61" fmla="*/ 612 h 1286"/>
                  <a:gd name="T62" fmla="*/ 678 w 2700"/>
                  <a:gd name="T63" fmla="*/ 572 h 1286"/>
                  <a:gd name="T64" fmla="*/ 646 w 2700"/>
                  <a:gd name="T65" fmla="*/ 556 h 1286"/>
                  <a:gd name="T66" fmla="*/ 632 w 2700"/>
                  <a:gd name="T67" fmla="*/ 528 h 1286"/>
                  <a:gd name="T68" fmla="*/ 598 w 2700"/>
                  <a:gd name="T69" fmla="*/ 484 h 1286"/>
                  <a:gd name="T70" fmla="*/ 566 w 2700"/>
                  <a:gd name="T71" fmla="*/ 464 h 1286"/>
                  <a:gd name="T72" fmla="*/ 548 w 2700"/>
                  <a:gd name="T73" fmla="*/ 448 h 1286"/>
                  <a:gd name="T74" fmla="*/ 528 w 2700"/>
                  <a:gd name="T75" fmla="*/ 434 h 1286"/>
                  <a:gd name="T76" fmla="*/ 502 w 2700"/>
                  <a:gd name="T77" fmla="*/ 396 h 1286"/>
                  <a:gd name="T78" fmla="*/ 436 w 2700"/>
                  <a:gd name="T79" fmla="*/ 370 h 1286"/>
                  <a:gd name="T80" fmla="*/ 422 w 2700"/>
                  <a:gd name="T81" fmla="*/ 330 h 1286"/>
                  <a:gd name="T82" fmla="*/ 404 w 2700"/>
                  <a:gd name="T83" fmla="*/ 320 h 1286"/>
                  <a:gd name="T84" fmla="*/ 378 w 2700"/>
                  <a:gd name="T85" fmla="*/ 302 h 1286"/>
                  <a:gd name="T86" fmla="*/ 334 w 2700"/>
                  <a:gd name="T87" fmla="*/ 280 h 1286"/>
                  <a:gd name="T88" fmla="*/ 322 w 2700"/>
                  <a:gd name="T89" fmla="*/ 236 h 1286"/>
                  <a:gd name="T90" fmla="*/ 300 w 2700"/>
                  <a:gd name="T91" fmla="*/ 196 h 1286"/>
                  <a:gd name="T92" fmla="*/ 282 w 2700"/>
                  <a:gd name="T93" fmla="*/ 174 h 1286"/>
                  <a:gd name="T94" fmla="*/ 256 w 2700"/>
                  <a:gd name="T95" fmla="*/ 160 h 1286"/>
                  <a:gd name="T96" fmla="*/ 228 w 2700"/>
                  <a:gd name="T97" fmla="*/ 134 h 1286"/>
                  <a:gd name="T98" fmla="*/ 208 w 2700"/>
                  <a:gd name="T99" fmla="*/ 120 h 1286"/>
                  <a:gd name="T100" fmla="*/ 162 w 2700"/>
                  <a:gd name="T101" fmla="*/ 100 h 1286"/>
                  <a:gd name="T102" fmla="*/ 136 w 2700"/>
                  <a:gd name="T103" fmla="*/ 84 h 1286"/>
                  <a:gd name="T104" fmla="*/ 114 w 2700"/>
                  <a:gd name="T105" fmla="*/ 58 h 1286"/>
                  <a:gd name="T106" fmla="*/ 66 w 2700"/>
                  <a:gd name="T107" fmla="*/ 32 h 1286"/>
                  <a:gd name="T108" fmla="*/ 50 w 2700"/>
                  <a:gd name="T109" fmla="*/ 8 h 1286"/>
                  <a:gd name="T110" fmla="*/ 38 w 2700"/>
                  <a:gd name="T111" fmla="*/ 0 h 1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700" h="1286">
                    <a:moveTo>
                      <a:pt x="2700" y="1286"/>
                    </a:moveTo>
                    <a:lnTo>
                      <a:pt x="1956" y="1286"/>
                    </a:lnTo>
                    <a:lnTo>
                      <a:pt x="1956" y="1258"/>
                    </a:lnTo>
                    <a:lnTo>
                      <a:pt x="1858" y="1258"/>
                    </a:lnTo>
                    <a:lnTo>
                      <a:pt x="1858" y="1212"/>
                    </a:lnTo>
                    <a:lnTo>
                      <a:pt x="1768" y="1212"/>
                    </a:lnTo>
                    <a:lnTo>
                      <a:pt x="1768" y="1190"/>
                    </a:lnTo>
                    <a:lnTo>
                      <a:pt x="1678" y="1190"/>
                    </a:lnTo>
                    <a:lnTo>
                      <a:pt x="1678" y="1140"/>
                    </a:lnTo>
                    <a:lnTo>
                      <a:pt x="1666" y="1140"/>
                    </a:lnTo>
                    <a:lnTo>
                      <a:pt x="1666" y="1124"/>
                    </a:lnTo>
                    <a:lnTo>
                      <a:pt x="1572" y="1124"/>
                    </a:lnTo>
                    <a:lnTo>
                      <a:pt x="1572" y="1108"/>
                    </a:lnTo>
                    <a:lnTo>
                      <a:pt x="1554" y="1108"/>
                    </a:lnTo>
                    <a:lnTo>
                      <a:pt x="1554" y="1092"/>
                    </a:lnTo>
                    <a:lnTo>
                      <a:pt x="1524" y="1092"/>
                    </a:lnTo>
                    <a:lnTo>
                      <a:pt x="1524" y="1080"/>
                    </a:lnTo>
                    <a:lnTo>
                      <a:pt x="1464" y="1080"/>
                    </a:lnTo>
                    <a:lnTo>
                      <a:pt x="1464" y="1058"/>
                    </a:lnTo>
                    <a:lnTo>
                      <a:pt x="1446" y="1058"/>
                    </a:lnTo>
                    <a:lnTo>
                      <a:pt x="1446" y="1030"/>
                    </a:lnTo>
                    <a:lnTo>
                      <a:pt x="1412" y="1030"/>
                    </a:lnTo>
                    <a:lnTo>
                      <a:pt x="1412" y="1012"/>
                    </a:lnTo>
                    <a:lnTo>
                      <a:pt x="1396" y="1012"/>
                    </a:lnTo>
                    <a:lnTo>
                      <a:pt x="1396" y="1004"/>
                    </a:lnTo>
                    <a:lnTo>
                      <a:pt x="1354" y="1004"/>
                    </a:lnTo>
                    <a:lnTo>
                      <a:pt x="1354" y="968"/>
                    </a:lnTo>
                    <a:lnTo>
                      <a:pt x="1318" y="968"/>
                    </a:lnTo>
                    <a:lnTo>
                      <a:pt x="1318" y="950"/>
                    </a:lnTo>
                    <a:lnTo>
                      <a:pt x="1254" y="950"/>
                    </a:lnTo>
                    <a:lnTo>
                      <a:pt x="1254" y="926"/>
                    </a:lnTo>
                    <a:lnTo>
                      <a:pt x="1162" y="926"/>
                    </a:lnTo>
                    <a:lnTo>
                      <a:pt x="1162" y="900"/>
                    </a:lnTo>
                    <a:lnTo>
                      <a:pt x="1150" y="900"/>
                    </a:lnTo>
                    <a:lnTo>
                      <a:pt x="1150" y="882"/>
                    </a:lnTo>
                    <a:lnTo>
                      <a:pt x="1140" y="882"/>
                    </a:lnTo>
                    <a:lnTo>
                      <a:pt x="1140" y="854"/>
                    </a:lnTo>
                    <a:lnTo>
                      <a:pt x="1068" y="854"/>
                    </a:lnTo>
                    <a:lnTo>
                      <a:pt x="1068" y="836"/>
                    </a:lnTo>
                    <a:lnTo>
                      <a:pt x="1050" y="836"/>
                    </a:lnTo>
                    <a:lnTo>
                      <a:pt x="1050" y="810"/>
                    </a:lnTo>
                    <a:lnTo>
                      <a:pt x="1038" y="810"/>
                    </a:lnTo>
                    <a:lnTo>
                      <a:pt x="1038" y="798"/>
                    </a:lnTo>
                    <a:lnTo>
                      <a:pt x="980" y="798"/>
                    </a:lnTo>
                    <a:lnTo>
                      <a:pt x="980" y="770"/>
                    </a:lnTo>
                    <a:lnTo>
                      <a:pt x="956" y="770"/>
                    </a:lnTo>
                    <a:lnTo>
                      <a:pt x="956" y="750"/>
                    </a:lnTo>
                    <a:lnTo>
                      <a:pt x="936" y="750"/>
                    </a:lnTo>
                    <a:lnTo>
                      <a:pt x="936" y="728"/>
                    </a:lnTo>
                    <a:lnTo>
                      <a:pt x="916" y="728"/>
                    </a:lnTo>
                    <a:lnTo>
                      <a:pt x="916" y="718"/>
                    </a:lnTo>
                    <a:lnTo>
                      <a:pt x="848" y="718"/>
                    </a:lnTo>
                    <a:lnTo>
                      <a:pt x="848" y="694"/>
                    </a:lnTo>
                    <a:lnTo>
                      <a:pt x="824" y="694"/>
                    </a:lnTo>
                    <a:lnTo>
                      <a:pt x="824" y="674"/>
                    </a:lnTo>
                    <a:lnTo>
                      <a:pt x="774" y="674"/>
                    </a:lnTo>
                    <a:lnTo>
                      <a:pt x="774" y="652"/>
                    </a:lnTo>
                    <a:lnTo>
                      <a:pt x="760" y="652"/>
                    </a:lnTo>
                    <a:lnTo>
                      <a:pt x="760" y="632"/>
                    </a:lnTo>
                    <a:lnTo>
                      <a:pt x="742" y="632"/>
                    </a:lnTo>
                    <a:lnTo>
                      <a:pt x="742" y="612"/>
                    </a:lnTo>
                    <a:lnTo>
                      <a:pt x="728" y="612"/>
                    </a:lnTo>
                    <a:lnTo>
                      <a:pt x="728" y="572"/>
                    </a:lnTo>
                    <a:lnTo>
                      <a:pt x="678" y="572"/>
                    </a:lnTo>
                    <a:lnTo>
                      <a:pt x="678" y="556"/>
                    </a:lnTo>
                    <a:lnTo>
                      <a:pt x="646" y="556"/>
                    </a:lnTo>
                    <a:lnTo>
                      <a:pt x="646" y="528"/>
                    </a:lnTo>
                    <a:lnTo>
                      <a:pt x="632" y="528"/>
                    </a:lnTo>
                    <a:lnTo>
                      <a:pt x="632" y="484"/>
                    </a:lnTo>
                    <a:lnTo>
                      <a:pt x="598" y="484"/>
                    </a:lnTo>
                    <a:lnTo>
                      <a:pt x="598" y="464"/>
                    </a:lnTo>
                    <a:lnTo>
                      <a:pt x="566" y="464"/>
                    </a:lnTo>
                    <a:lnTo>
                      <a:pt x="566" y="448"/>
                    </a:lnTo>
                    <a:lnTo>
                      <a:pt x="548" y="448"/>
                    </a:lnTo>
                    <a:lnTo>
                      <a:pt x="548" y="434"/>
                    </a:lnTo>
                    <a:lnTo>
                      <a:pt x="528" y="434"/>
                    </a:lnTo>
                    <a:lnTo>
                      <a:pt x="528" y="396"/>
                    </a:lnTo>
                    <a:lnTo>
                      <a:pt x="502" y="396"/>
                    </a:lnTo>
                    <a:lnTo>
                      <a:pt x="502" y="370"/>
                    </a:lnTo>
                    <a:lnTo>
                      <a:pt x="436" y="370"/>
                    </a:lnTo>
                    <a:lnTo>
                      <a:pt x="436" y="330"/>
                    </a:lnTo>
                    <a:lnTo>
                      <a:pt x="422" y="330"/>
                    </a:lnTo>
                    <a:lnTo>
                      <a:pt x="422" y="320"/>
                    </a:lnTo>
                    <a:lnTo>
                      <a:pt x="404" y="320"/>
                    </a:lnTo>
                    <a:lnTo>
                      <a:pt x="404" y="302"/>
                    </a:lnTo>
                    <a:lnTo>
                      <a:pt x="378" y="302"/>
                    </a:lnTo>
                    <a:lnTo>
                      <a:pt x="378" y="280"/>
                    </a:lnTo>
                    <a:lnTo>
                      <a:pt x="334" y="280"/>
                    </a:lnTo>
                    <a:lnTo>
                      <a:pt x="334" y="236"/>
                    </a:lnTo>
                    <a:lnTo>
                      <a:pt x="322" y="236"/>
                    </a:lnTo>
                    <a:lnTo>
                      <a:pt x="322" y="196"/>
                    </a:lnTo>
                    <a:lnTo>
                      <a:pt x="300" y="196"/>
                    </a:lnTo>
                    <a:lnTo>
                      <a:pt x="300" y="174"/>
                    </a:lnTo>
                    <a:lnTo>
                      <a:pt x="282" y="174"/>
                    </a:lnTo>
                    <a:lnTo>
                      <a:pt x="282" y="160"/>
                    </a:lnTo>
                    <a:lnTo>
                      <a:pt x="256" y="160"/>
                    </a:lnTo>
                    <a:lnTo>
                      <a:pt x="256" y="134"/>
                    </a:lnTo>
                    <a:lnTo>
                      <a:pt x="228" y="134"/>
                    </a:lnTo>
                    <a:lnTo>
                      <a:pt x="228" y="120"/>
                    </a:lnTo>
                    <a:lnTo>
                      <a:pt x="208" y="120"/>
                    </a:lnTo>
                    <a:lnTo>
                      <a:pt x="208" y="100"/>
                    </a:lnTo>
                    <a:lnTo>
                      <a:pt x="162" y="100"/>
                    </a:lnTo>
                    <a:lnTo>
                      <a:pt x="162" y="84"/>
                    </a:lnTo>
                    <a:lnTo>
                      <a:pt x="136" y="84"/>
                    </a:lnTo>
                    <a:lnTo>
                      <a:pt x="136" y="58"/>
                    </a:lnTo>
                    <a:lnTo>
                      <a:pt x="114" y="58"/>
                    </a:lnTo>
                    <a:lnTo>
                      <a:pt x="114" y="32"/>
                    </a:lnTo>
                    <a:lnTo>
                      <a:pt x="66" y="32"/>
                    </a:lnTo>
                    <a:lnTo>
                      <a:pt x="66" y="8"/>
                    </a:lnTo>
                    <a:lnTo>
                      <a:pt x="50" y="8"/>
                    </a:lnTo>
                    <a:lnTo>
                      <a:pt x="38" y="8"/>
                    </a:lnTo>
                    <a:lnTo>
                      <a:pt x="38" y="0"/>
                    </a:lnTo>
                    <a:lnTo>
                      <a:pt x="0" y="0"/>
                    </a:lnTo>
                  </a:path>
                </a:pathLst>
              </a:custGeom>
              <a:noFill/>
              <a:ln w="19050">
                <a:solidFill>
                  <a:srgbClr val="B4D3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9" name="Line 257"/>
              <p:cNvSpPr>
                <a:spLocks noChangeShapeType="1"/>
              </p:cNvSpPr>
              <p:nvPr/>
            </p:nvSpPr>
            <p:spPr bwMode="auto">
              <a:xfrm flipV="1">
                <a:off x="1491" y="1537"/>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0" name="Line 258"/>
              <p:cNvSpPr>
                <a:spLocks noChangeShapeType="1"/>
              </p:cNvSpPr>
              <p:nvPr/>
            </p:nvSpPr>
            <p:spPr bwMode="auto">
              <a:xfrm>
                <a:off x="1469" y="1559"/>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1" name="Line 259"/>
              <p:cNvSpPr>
                <a:spLocks noChangeShapeType="1"/>
              </p:cNvSpPr>
              <p:nvPr/>
            </p:nvSpPr>
            <p:spPr bwMode="auto">
              <a:xfrm flipV="1">
                <a:off x="1481" y="1519"/>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2" name="Line 260"/>
              <p:cNvSpPr>
                <a:spLocks noChangeShapeType="1"/>
              </p:cNvSpPr>
              <p:nvPr/>
            </p:nvSpPr>
            <p:spPr bwMode="auto">
              <a:xfrm>
                <a:off x="1457" y="1541"/>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3" name="Line 261"/>
              <p:cNvSpPr>
                <a:spLocks noChangeShapeType="1"/>
              </p:cNvSpPr>
              <p:nvPr/>
            </p:nvSpPr>
            <p:spPr bwMode="auto">
              <a:xfrm flipV="1">
                <a:off x="1569" y="1593"/>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4" name="Line 262"/>
              <p:cNvSpPr>
                <a:spLocks noChangeShapeType="1"/>
              </p:cNvSpPr>
              <p:nvPr/>
            </p:nvSpPr>
            <p:spPr bwMode="auto">
              <a:xfrm>
                <a:off x="1547" y="1615"/>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5" name="Line 263"/>
              <p:cNvSpPr>
                <a:spLocks noChangeShapeType="1"/>
              </p:cNvSpPr>
              <p:nvPr/>
            </p:nvSpPr>
            <p:spPr bwMode="auto">
              <a:xfrm flipV="1">
                <a:off x="1751" y="1739"/>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6" name="Line 264"/>
              <p:cNvSpPr>
                <a:spLocks noChangeShapeType="1"/>
              </p:cNvSpPr>
              <p:nvPr/>
            </p:nvSpPr>
            <p:spPr bwMode="auto">
              <a:xfrm>
                <a:off x="1729" y="1761"/>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7" name="Line 265"/>
              <p:cNvSpPr>
                <a:spLocks noChangeShapeType="1"/>
              </p:cNvSpPr>
              <p:nvPr/>
            </p:nvSpPr>
            <p:spPr bwMode="auto">
              <a:xfrm flipV="1">
                <a:off x="1557" y="1565"/>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8" name="Line 266"/>
              <p:cNvSpPr>
                <a:spLocks noChangeShapeType="1"/>
              </p:cNvSpPr>
              <p:nvPr/>
            </p:nvSpPr>
            <p:spPr bwMode="auto">
              <a:xfrm>
                <a:off x="1535" y="1587"/>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9" name="Line 267"/>
              <p:cNvSpPr>
                <a:spLocks noChangeShapeType="1"/>
              </p:cNvSpPr>
              <p:nvPr/>
            </p:nvSpPr>
            <p:spPr bwMode="auto">
              <a:xfrm flipV="1">
                <a:off x="1681" y="1699"/>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0" name="Line 268"/>
              <p:cNvSpPr>
                <a:spLocks noChangeShapeType="1"/>
              </p:cNvSpPr>
              <p:nvPr/>
            </p:nvSpPr>
            <p:spPr bwMode="auto">
              <a:xfrm>
                <a:off x="1657" y="1721"/>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1" name="Line 269"/>
              <p:cNvSpPr>
                <a:spLocks noChangeShapeType="1"/>
              </p:cNvSpPr>
              <p:nvPr/>
            </p:nvSpPr>
            <p:spPr bwMode="auto">
              <a:xfrm flipV="1">
                <a:off x="1525" y="1537"/>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2" name="Line 270"/>
              <p:cNvSpPr>
                <a:spLocks noChangeShapeType="1"/>
              </p:cNvSpPr>
              <p:nvPr/>
            </p:nvSpPr>
            <p:spPr bwMode="auto">
              <a:xfrm>
                <a:off x="1503" y="1559"/>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3" name="Line 271"/>
              <p:cNvSpPr>
                <a:spLocks noChangeShapeType="1"/>
              </p:cNvSpPr>
              <p:nvPr/>
            </p:nvSpPr>
            <p:spPr bwMode="auto">
              <a:xfrm flipV="1">
                <a:off x="1523" y="1537"/>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4" name="Line 272"/>
              <p:cNvSpPr>
                <a:spLocks noChangeShapeType="1"/>
              </p:cNvSpPr>
              <p:nvPr/>
            </p:nvSpPr>
            <p:spPr bwMode="auto">
              <a:xfrm>
                <a:off x="1499" y="1559"/>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5" name="Line 273"/>
              <p:cNvSpPr>
                <a:spLocks noChangeShapeType="1"/>
              </p:cNvSpPr>
              <p:nvPr/>
            </p:nvSpPr>
            <p:spPr bwMode="auto">
              <a:xfrm flipV="1">
                <a:off x="1937" y="1885"/>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6" name="Line 274"/>
              <p:cNvSpPr>
                <a:spLocks noChangeShapeType="1"/>
              </p:cNvSpPr>
              <p:nvPr/>
            </p:nvSpPr>
            <p:spPr bwMode="auto">
              <a:xfrm>
                <a:off x="1915" y="1907"/>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7" name="Line 275"/>
              <p:cNvSpPr>
                <a:spLocks noChangeShapeType="1"/>
              </p:cNvSpPr>
              <p:nvPr/>
            </p:nvSpPr>
            <p:spPr bwMode="auto">
              <a:xfrm flipV="1">
                <a:off x="1969" y="1897"/>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8" name="Line 276"/>
              <p:cNvSpPr>
                <a:spLocks noChangeShapeType="1"/>
              </p:cNvSpPr>
              <p:nvPr/>
            </p:nvSpPr>
            <p:spPr bwMode="auto">
              <a:xfrm>
                <a:off x="1947" y="1919"/>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9" name="Line 277"/>
              <p:cNvSpPr>
                <a:spLocks noChangeShapeType="1"/>
              </p:cNvSpPr>
              <p:nvPr/>
            </p:nvSpPr>
            <p:spPr bwMode="auto">
              <a:xfrm flipV="1">
                <a:off x="1919" y="1885"/>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0" name="Line 278"/>
              <p:cNvSpPr>
                <a:spLocks noChangeShapeType="1"/>
              </p:cNvSpPr>
              <p:nvPr/>
            </p:nvSpPr>
            <p:spPr bwMode="auto">
              <a:xfrm>
                <a:off x="1897" y="1907"/>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1" name="Line 279"/>
              <p:cNvSpPr>
                <a:spLocks noChangeShapeType="1"/>
              </p:cNvSpPr>
              <p:nvPr/>
            </p:nvSpPr>
            <p:spPr bwMode="auto">
              <a:xfrm flipV="1">
                <a:off x="1957" y="1885"/>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2" name="Line 280"/>
              <p:cNvSpPr>
                <a:spLocks noChangeShapeType="1"/>
              </p:cNvSpPr>
              <p:nvPr/>
            </p:nvSpPr>
            <p:spPr bwMode="auto">
              <a:xfrm>
                <a:off x="1935" y="1907"/>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3" name="Line 281"/>
              <p:cNvSpPr>
                <a:spLocks noChangeShapeType="1"/>
              </p:cNvSpPr>
              <p:nvPr/>
            </p:nvSpPr>
            <p:spPr bwMode="auto">
              <a:xfrm flipV="1">
                <a:off x="1599" y="1617"/>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4" name="Line 282"/>
              <p:cNvSpPr>
                <a:spLocks noChangeShapeType="1"/>
              </p:cNvSpPr>
              <p:nvPr/>
            </p:nvSpPr>
            <p:spPr bwMode="auto">
              <a:xfrm>
                <a:off x="1575" y="1639"/>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5" name="Line 283"/>
              <p:cNvSpPr>
                <a:spLocks noChangeShapeType="1"/>
              </p:cNvSpPr>
              <p:nvPr/>
            </p:nvSpPr>
            <p:spPr bwMode="auto">
              <a:xfrm flipV="1">
                <a:off x="1181" y="1251"/>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6" name="Line 284"/>
              <p:cNvSpPr>
                <a:spLocks noChangeShapeType="1"/>
              </p:cNvSpPr>
              <p:nvPr/>
            </p:nvSpPr>
            <p:spPr bwMode="auto">
              <a:xfrm>
                <a:off x="1157" y="1273"/>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7" name="Line 285"/>
              <p:cNvSpPr>
                <a:spLocks noChangeShapeType="1"/>
              </p:cNvSpPr>
              <p:nvPr/>
            </p:nvSpPr>
            <p:spPr bwMode="auto">
              <a:xfrm flipV="1">
                <a:off x="1667" y="1659"/>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8" name="Line 286"/>
              <p:cNvSpPr>
                <a:spLocks noChangeShapeType="1"/>
              </p:cNvSpPr>
              <p:nvPr/>
            </p:nvSpPr>
            <p:spPr bwMode="auto">
              <a:xfrm>
                <a:off x="1645" y="1681"/>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9" name="Line 287"/>
              <p:cNvSpPr>
                <a:spLocks noChangeShapeType="1"/>
              </p:cNvSpPr>
              <p:nvPr/>
            </p:nvSpPr>
            <p:spPr bwMode="auto">
              <a:xfrm flipV="1">
                <a:off x="1835" y="1839"/>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0" name="Line 288"/>
              <p:cNvSpPr>
                <a:spLocks noChangeShapeType="1"/>
              </p:cNvSpPr>
              <p:nvPr/>
            </p:nvSpPr>
            <p:spPr bwMode="auto">
              <a:xfrm>
                <a:off x="1813" y="1861"/>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1" name="Line 289"/>
              <p:cNvSpPr>
                <a:spLocks noChangeShapeType="1"/>
              </p:cNvSpPr>
              <p:nvPr/>
            </p:nvSpPr>
            <p:spPr bwMode="auto">
              <a:xfrm flipV="1">
                <a:off x="1567" y="1571"/>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2" name="Line 290"/>
              <p:cNvSpPr>
                <a:spLocks noChangeShapeType="1"/>
              </p:cNvSpPr>
              <p:nvPr/>
            </p:nvSpPr>
            <p:spPr bwMode="auto">
              <a:xfrm>
                <a:off x="1545" y="1593"/>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3" name="Line 291"/>
              <p:cNvSpPr>
                <a:spLocks noChangeShapeType="1"/>
              </p:cNvSpPr>
              <p:nvPr/>
            </p:nvSpPr>
            <p:spPr bwMode="auto">
              <a:xfrm flipV="1">
                <a:off x="1067" y="1167"/>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4" name="Line 292"/>
              <p:cNvSpPr>
                <a:spLocks noChangeShapeType="1"/>
              </p:cNvSpPr>
              <p:nvPr/>
            </p:nvSpPr>
            <p:spPr bwMode="auto">
              <a:xfrm>
                <a:off x="1043" y="1189"/>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5" name="Line 293"/>
              <p:cNvSpPr>
                <a:spLocks noChangeShapeType="1"/>
              </p:cNvSpPr>
              <p:nvPr/>
            </p:nvSpPr>
            <p:spPr bwMode="auto">
              <a:xfrm flipV="1">
                <a:off x="1055" y="1167"/>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6" name="Line 294"/>
              <p:cNvSpPr>
                <a:spLocks noChangeShapeType="1"/>
              </p:cNvSpPr>
              <p:nvPr/>
            </p:nvSpPr>
            <p:spPr bwMode="auto">
              <a:xfrm>
                <a:off x="1033" y="1189"/>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7" name="Line 295"/>
              <p:cNvSpPr>
                <a:spLocks noChangeShapeType="1"/>
              </p:cNvSpPr>
              <p:nvPr/>
            </p:nvSpPr>
            <p:spPr bwMode="auto">
              <a:xfrm flipV="1">
                <a:off x="1843" y="1839"/>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8" name="Line 296"/>
              <p:cNvSpPr>
                <a:spLocks noChangeShapeType="1"/>
              </p:cNvSpPr>
              <p:nvPr/>
            </p:nvSpPr>
            <p:spPr bwMode="auto">
              <a:xfrm>
                <a:off x="1821" y="1861"/>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9" name="Line 297"/>
              <p:cNvSpPr>
                <a:spLocks noChangeShapeType="1"/>
              </p:cNvSpPr>
              <p:nvPr/>
            </p:nvSpPr>
            <p:spPr bwMode="auto">
              <a:xfrm flipV="1">
                <a:off x="1863" y="1851"/>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0" name="Line 298"/>
              <p:cNvSpPr>
                <a:spLocks noChangeShapeType="1"/>
              </p:cNvSpPr>
              <p:nvPr/>
            </p:nvSpPr>
            <p:spPr bwMode="auto">
              <a:xfrm>
                <a:off x="1841" y="1875"/>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1" name="Line 299"/>
              <p:cNvSpPr>
                <a:spLocks noChangeShapeType="1"/>
              </p:cNvSpPr>
              <p:nvPr/>
            </p:nvSpPr>
            <p:spPr bwMode="auto">
              <a:xfrm flipV="1">
                <a:off x="1869" y="1851"/>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2" name="Line 300"/>
              <p:cNvSpPr>
                <a:spLocks noChangeShapeType="1"/>
              </p:cNvSpPr>
              <p:nvPr/>
            </p:nvSpPr>
            <p:spPr bwMode="auto">
              <a:xfrm>
                <a:off x="1847" y="1875"/>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3" name="Line 301"/>
              <p:cNvSpPr>
                <a:spLocks noChangeShapeType="1"/>
              </p:cNvSpPr>
              <p:nvPr/>
            </p:nvSpPr>
            <p:spPr bwMode="auto">
              <a:xfrm flipV="1">
                <a:off x="1881" y="1861"/>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4" name="Line 302"/>
              <p:cNvSpPr>
                <a:spLocks noChangeShapeType="1"/>
              </p:cNvSpPr>
              <p:nvPr/>
            </p:nvSpPr>
            <p:spPr bwMode="auto">
              <a:xfrm>
                <a:off x="1857" y="1883"/>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5" name="Line 303"/>
              <p:cNvSpPr>
                <a:spLocks noChangeShapeType="1"/>
              </p:cNvSpPr>
              <p:nvPr/>
            </p:nvSpPr>
            <p:spPr bwMode="auto">
              <a:xfrm flipV="1">
                <a:off x="2111" y="2023"/>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6" name="Line 304"/>
              <p:cNvSpPr>
                <a:spLocks noChangeShapeType="1"/>
              </p:cNvSpPr>
              <p:nvPr/>
            </p:nvSpPr>
            <p:spPr bwMode="auto">
              <a:xfrm>
                <a:off x="2089" y="2045"/>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7" name="Line 305"/>
              <p:cNvSpPr>
                <a:spLocks noChangeShapeType="1"/>
              </p:cNvSpPr>
              <p:nvPr/>
            </p:nvSpPr>
            <p:spPr bwMode="auto">
              <a:xfrm flipV="1">
                <a:off x="1637" y="1633"/>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8" name="Line 306"/>
              <p:cNvSpPr>
                <a:spLocks noChangeShapeType="1"/>
              </p:cNvSpPr>
              <p:nvPr/>
            </p:nvSpPr>
            <p:spPr bwMode="auto">
              <a:xfrm>
                <a:off x="1615" y="1657"/>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9" name="Line 307"/>
              <p:cNvSpPr>
                <a:spLocks noChangeShapeType="1"/>
              </p:cNvSpPr>
              <p:nvPr/>
            </p:nvSpPr>
            <p:spPr bwMode="auto">
              <a:xfrm flipV="1">
                <a:off x="1309" y="1329"/>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0" name="Line 308"/>
              <p:cNvSpPr>
                <a:spLocks noChangeShapeType="1"/>
              </p:cNvSpPr>
              <p:nvPr/>
            </p:nvSpPr>
            <p:spPr bwMode="auto">
              <a:xfrm>
                <a:off x="1287" y="1351"/>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1" name="Line 309"/>
              <p:cNvSpPr>
                <a:spLocks noChangeShapeType="1"/>
              </p:cNvSpPr>
              <p:nvPr/>
            </p:nvSpPr>
            <p:spPr bwMode="auto">
              <a:xfrm flipV="1">
                <a:off x="1431" y="1469"/>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2" name="Line 310"/>
              <p:cNvSpPr>
                <a:spLocks noChangeShapeType="1"/>
              </p:cNvSpPr>
              <p:nvPr/>
            </p:nvSpPr>
            <p:spPr bwMode="auto">
              <a:xfrm>
                <a:off x="1409" y="1491"/>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3" name="Line 311"/>
              <p:cNvSpPr>
                <a:spLocks noChangeShapeType="1"/>
              </p:cNvSpPr>
              <p:nvPr/>
            </p:nvSpPr>
            <p:spPr bwMode="auto">
              <a:xfrm flipV="1">
                <a:off x="1463" y="1489"/>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4" name="Line 312"/>
              <p:cNvSpPr>
                <a:spLocks noChangeShapeType="1"/>
              </p:cNvSpPr>
              <p:nvPr/>
            </p:nvSpPr>
            <p:spPr bwMode="auto">
              <a:xfrm>
                <a:off x="1441" y="1511"/>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5" name="Line 313"/>
              <p:cNvSpPr>
                <a:spLocks noChangeShapeType="1"/>
              </p:cNvSpPr>
              <p:nvPr/>
            </p:nvSpPr>
            <p:spPr bwMode="auto">
              <a:xfrm flipV="1">
                <a:off x="1621" y="1633"/>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6" name="Line 314"/>
              <p:cNvSpPr>
                <a:spLocks noChangeShapeType="1"/>
              </p:cNvSpPr>
              <p:nvPr/>
            </p:nvSpPr>
            <p:spPr bwMode="auto">
              <a:xfrm>
                <a:off x="1597" y="1655"/>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7" name="Line 315"/>
              <p:cNvSpPr>
                <a:spLocks noChangeShapeType="1"/>
              </p:cNvSpPr>
              <p:nvPr/>
            </p:nvSpPr>
            <p:spPr bwMode="auto">
              <a:xfrm flipV="1">
                <a:off x="1443" y="1483"/>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8" name="Line 316"/>
              <p:cNvSpPr>
                <a:spLocks noChangeShapeType="1"/>
              </p:cNvSpPr>
              <p:nvPr/>
            </p:nvSpPr>
            <p:spPr bwMode="auto">
              <a:xfrm>
                <a:off x="1421" y="1505"/>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19" name="Line 317"/>
              <p:cNvSpPr>
                <a:spLocks noChangeShapeType="1"/>
              </p:cNvSpPr>
              <p:nvPr/>
            </p:nvSpPr>
            <p:spPr bwMode="auto">
              <a:xfrm flipV="1">
                <a:off x="1415" y="1453"/>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0" name="Line 318"/>
              <p:cNvSpPr>
                <a:spLocks noChangeShapeType="1"/>
              </p:cNvSpPr>
              <p:nvPr/>
            </p:nvSpPr>
            <p:spPr bwMode="auto">
              <a:xfrm>
                <a:off x="1393" y="1475"/>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1" name="Line 319"/>
              <p:cNvSpPr>
                <a:spLocks noChangeShapeType="1"/>
              </p:cNvSpPr>
              <p:nvPr/>
            </p:nvSpPr>
            <p:spPr bwMode="auto">
              <a:xfrm flipV="1">
                <a:off x="1411" y="1453"/>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2" name="Line 320"/>
              <p:cNvSpPr>
                <a:spLocks noChangeShapeType="1"/>
              </p:cNvSpPr>
              <p:nvPr/>
            </p:nvSpPr>
            <p:spPr bwMode="auto">
              <a:xfrm>
                <a:off x="1389" y="1475"/>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3" name="Line 321"/>
              <p:cNvSpPr>
                <a:spLocks noChangeShapeType="1"/>
              </p:cNvSpPr>
              <p:nvPr/>
            </p:nvSpPr>
            <p:spPr bwMode="auto">
              <a:xfrm flipV="1">
                <a:off x="1375" y="1425"/>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4" name="Line 322"/>
              <p:cNvSpPr>
                <a:spLocks noChangeShapeType="1"/>
              </p:cNvSpPr>
              <p:nvPr/>
            </p:nvSpPr>
            <p:spPr bwMode="auto">
              <a:xfrm>
                <a:off x="1353" y="1447"/>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5" name="Line 323"/>
              <p:cNvSpPr>
                <a:spLocks noChangeShapeType="1"/>
              </p:cNvSpPr>
              <p:nvPr/>
            </p:nvSpPr>
            <p:spPr bwMode="auto">
              <a:xfrm flipV="1">
                <a:off x="1385" y="1449"/>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6" name="Line 324"/>
              <p:cNvSpPr>
                <a:spLocks noChangeShapeType="1"/>
              </p:cNvSpPr>
              <p:nvPr/>
            </p:nvSpPr>
            <p:spPr bwMode="auto">
              <a:xfrm>
                <a:off x="1363" y="1471"/>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7" name="Line 325"/>
              <p:cNvSpPr>
                <a:spLocks noChangeShapeType="1"/>
              </p:cNvSpPr>
              <p:nvPr/>
            </p:nvSpPr>
            <p:spPr bwMode="auto">
              <a:xfrm flipV="1">
                <a:off x="1379" y="1405"/>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8" name="Line 326"/>
              <p:cNvSpPr>
                <a:spLocks noChangeShapeType="1"/>
              </p:cNvSpPr>
              <p:nvPr/>
            </p:nvSpPr>
            <p:spPr bwMode="auto">
              <a:xfrm>
                <a:off x="1355" y="1427"/>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29" name="Line 327"/>
              <p:cNvSpPr>
                <a:spLocks noChangeShapeType="1"/>
              </p:cNvSpPr>
              <p:nvPr/>
            </p:nvSpPr>
            <p:spPr bwMode="auto">
              <a:xfrm flipV="1">
                <a:off x="1365" y="1383"/>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0" name="Line 328"/>
              <p:cNvSpPr>
                <a:spLocks noChangeShapeType="1"/>
              </p:cNvSpPr>
              <p:nvPr/>
            </p:nvSpPr>
            <p:spPr bwMode="auto">
              <a:xfrm>
                <a:off x="1343" y="1407"/>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1" name="Line 329"/>
              <p:cNvSpPr>
                <a:spLocks noChangeShapeType="1"/>
              </p:cNvSpPr>
              <p:nvPr/>
            </p:nvSpPr>
            <p:spPr bwMode="auto">
              <a:xfrm flipV="1">
                <a:off x="2087" y="1981"/>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2" name="Line 330"/>
              <p:cNvSpPr>
                <a:spLocks noChangeShapeType="1"/>
              </p:cNvSpPr>
              <p:nvPr/>
            </p:nvSpPr>
            <p:spPr bwMode="auto">
              <a:xfrm>
                <a:off x="2065" y="2003"/>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3" name="Line 331"/>
              <p:cNvSpPr>
                <a:spLocks noChangeShapeType="1"/>
              </p:cNvSpPr>
              <p:nvPr/>
            </p:nvSpPr>
            <p:spPr bwMode="auto">
              <a:xfrm flipV="1">
                <a:off x="2185" y="2049"/>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4" name="Line 332"/>
              <p:cNvSpPr>
                <a:spLocks noChangeShapeType="1"/>
              </p:cNvSpPr>
              <p:nvPr/>
            </p:nvSpPr>
            <p:spPr bwMode="auto">
              <a:xfrm>
                <a:off x="2161" y="2073"/>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5" name="Line 333"/>
              <p:cNvSpPr>
                <a:spLocks noChangeShapeType="1"/>
              </p:cNvSpPr>
              <p:nvPr/>
            </p:nvSpPr>
            <p:spPr bwMode="auto">
              <a:xfrm flipV="1">
                <a:off x="2039" y="1967"/>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6" name="Line 334"/>
              <p:cNvSpPr>
                <a:spLocks noChangeShapeType="1"/>
              </p:cNvSpPr>
              <p:nvPr/>
            </p:nvSpPr>
            <p:spPr bwMode="auto">
              <a:xfrm>
                <a:off x="2017" y="1989"/>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7" name="Line 335"/>
              <p:cNvSpPr>
                <a:spLocks noChangeShapeType="1"/>
              </p:cNvSpPr>
              <p:nvPr/>
            </p:nvSpPr>
            <p:spPr bwMode="auto">
              <a:xfrm flipV="1">
                <a:off x="1987" y="1917"/>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8" name="Line 336"/>
              <p:cNvSpPr>
                <a:spLocks noChangeShapeType="1"/>
              </p:cNvSpPr>
              <p:nvPr/>
            </p:nvSpPr>
            <p:spPr bwMode="auto">
              <a:xfrm>
                <a:off x="1965" y="1941"/>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39" name="Line 337"/>
              <p:cNvSpPr>
                <a:spLocks noChangeShapeType="1"/>
              </p:cNvSpPr>
              <p:nvPr/>
            </p:nvSpPr>
            <p:spPr bwMode="auto">
              <a:xfrm flipV="1">
                <a:off x="2099" y="2007"/>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0" name="Line 338"/>
              <p:cNvSpPr>
                <a:spLocks noChangeShapeType="1"/>
              </p:cNvSpPr>
              <p:nvPr/>
            </p:nvSpPr>
            <p:spPr bwMode="auto">
              <a:xfrm>
                <a:off x="2077" y="2029"/>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1" name="Line 339"/>
              <p:cNvSpPr>
                <a:spLocks noChangeShapeType="1"/>
              </p:cNvSpPr>
              <p:nvPr/>
            </p:nvSpPr>
            <p:spPr bwMode="auto">
              <a:xfrm flipV="1">
                <a:off x="2019" y="1939"/>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2" name="Line 340"/>
              <p:cNvSpPr>
                <a:spLocks noChangeShapeType="1"/>
              </p:cNvSpPr>
              <p:nvPr/>
            </p:nvSpPr>
            <p:spPr bwMode="auto">
              <a:xfrm>
                <a:off x="1995" y="1961"/>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3" name="Line 341"/>
              <p:cNvSpPr>
                <a:spLocks noChangeShapeType="1"/>
              </p:cNvSpPr>
              <p:nvPr/>
            </p:nvSpPr>
            <p:spPr bwMode="auto">
              <a:xfrm flipV="1">
                <a:off x="1999" y="1931"/>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4" name="Line 342"/>
              <p:cNvSpPr>
                <a:spLocks noChangeShapeType="1"/>
              </p:cNvSpPr>
              <p:nvPr/>
            </p:nvSpPr>
            <p:spPr bwMode="auto">
              <a:xfrm>
                <a:off x="1977" y="1953"/>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5" name="Line 343"/>
              <p:cNvSpPr>
                <a:spLocks noChangeShapeType="1"/>
              </p:cNvSpPr>
              <p:nvPr/>
            </p:nvSpPr>
            <p:spPr bwMode="auto">
              <a:xfrm flipV="1">
                <a:off x="2009" y="1939"/>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6" name="Line 344"/>
              <p:cNvSpPr>
                <a:spLocks noChangeShapeType="1"/>
              </p:cNvSpPr>
              <p:nvPr/>
            </p:nvSpPr>
            <p:spPr bwMode="auto">
              <a:xfrm>
                <a:off x="1987" y="1961"/>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7" name="Line 345"/>
              <p:cNvSpPr>
                <a:spLocks noChangeShapeType="1"/>
              </p:cNvSpPr>
              <p:nvPr/>
            </p:nvSpPr>
            <p:spPr bwMode="auto">
              <a:xfrm flipV="1">
                <a:off x="2069" y="1967"/>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8" name="Line 346"/>
              <p:cNvSpPr>
                <a:spLocks noChangeShapeType="1"/>
              </p:cNvSpPr>
              <p:nvPr/>
            </p:nvSpPr>
            <p:spPr bwMode="auto">
              <a:xfrm>
                <a:off x="2047" y="1989"/>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49" name="Line 347"/>
              <p:cNvSpPr>
                <a:spLocks noChangeShapeType="1"/>
              </p:cNvSpPr>
              <p:nvPr/>
            </p:nvSpPr>
            <p:spPr bwMode="auto">
              <a:xfrm flipV="1">
                <a:off x="2075" y="1967"/>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0" name="Line 348"/>
              <p:cNvSpPr>
                <a:spLocks noChangeShapeType="1"/>
              </p:cNvSpPr>
              <p:nvPr/>
            </p:nvSpPr>
            <p:spPr bwMode="auto">
              <a:xfrm>
                <a:off x="2053" y="1989"/>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1" name="Line 349"/>
              <p:cNvSpPr>
                <a:spLocks noChangeShapeType="1"/>
              </p:cNvSpPr>
              <p:nvPr/>
            </p:nvSpPr>
            <p:spPr bwMode="auto">
              <a:xfrm flipV="1">
                <a:off x="2063" y="1967"/>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2" name="Line 350"/>
              <p:cNvSpPr>
                <a:spLocks noChangeShapeType="1"/>
              </p:cNvSpPr>
              <p:nvPr/>
            </p:nvSpPr>
            <p:spPr bwMode="auto">
              <a:xfrm>
                <a:off x="2041" y="1989"/>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3" name="Line 351"/>
              <p:cNvSpPr>
                <a:spLocks noChangeShapeType="1"/>
              </p:cNvSpPr>
              <p:nvPr/>
            </p:nvSpPr>
            <p:spPr bwMode="auto">
              <a:xfrm flipV="1">
                <a:off x="2055" y="1967"/>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4" name="Line 352"/>
              <p:cNvSpPr>
                <a:spLocks noChangeShapeType="1"/>
              </p:cNvSpPr>
              <p:nvPr/>
            </p:nvSpPr>
            <p:spPr bwMode="auto">
              <a:xfrm>
                <a:off x="2033" y="1989"/>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5" name="Line 353"/>
              <p:cNvSpPr>
                <a:spLocks noChangeShapeType="1"/>
              </p:cNvSpPr>
              <p:nvPr/>
            </p:nvSpPr>
            <p:spPr bwMode="auto">
              <a:xfrm flipV="1">
                <a:off x="2395" y="2141"/>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6" name="Line 354"/>
              <p:cNvSpPr>
                <a:spLocks noChangeShapeType="1"/>
              </p:cNvSpPr>
              <p:nvPr/>
            </p:nvSpPr>
            <p:spPr bwMode="auto">
              <a:xfrm>
                <a:off x="2373" y="2163"/>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7" name="Line 355"/>
              <p:cNvSpPr>
                <a:spLocks noChangeShapeType="1"/>
              </p:cNvSpPr>
              <p:nvPr/>
            </p:nvSpPr>
            <p:spPr bwMode="auto">
              <a:xfrm flipV="1">
                <a:off x="2233" y="2097"/>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8" name="Line 356"/>
              <p:cNvSpPr>
                <a:spLocks noChangeShapeType="1"/>
              </p:cNvSpPr>
              <p:nvPr/>
            </p:nvSpPr>
            <p:spPr bwMode="auto">
              <a:xfrm>
                <a:off x="2211" y="2119"/>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9" name="Line 357"/>
              <p:cNvSpPr>
                <a:spLocks noChangeShapeType="1"/>
              </p:cNvSpPr>
              <p:nvPr/>
            </p:nvSpPr>
            <p:spPr bwMode="auto">
              <a:xfrm flipV="1">
                <a:off x="2387" y="2137"/>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0" name="Line 358"/>
              <p:cNvSpPr>
                <a:spLocks noChangeShapeType="1"/>
              </p:cNvSpPr>
              <p:nvPr/>
            </p:nvSpPr>
            <p:spPr bwMode="auto">
              <a:xfrm>
                <a:off x="2365" y="2159"/>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1" name="Line 359"/>
              <p:cNvSpPr>
                <a:spLocks noChangeShapeType="1"/>
              </p:cNvSpPr>
              <p:nvPr/>
            </p:nvSpPr>
            <p:spPr bwMode="auto">
              <a:xfrm flipV="1">
                <a:off x="2185" y="2059"/>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2" name="Line 360"/>
              <p:cNvSpPr>
                <a:spLocks noChangeShapeType="1"/>
              </p:cNvSpPr>
              <p:nvPr/>
            </p:nvSpPr>
            <p:spPr bwMode="auto">
              <a:xfrm>
                <a:off x="2163" y="2081"/>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3" name="Line 361"/>
              <p:cNvSpPr>
                <a:spLocks noChangeShapeType="1"/>
              </p:cNvSpPr>
              <p:nvPr/>
            </p:nvSpPr>
            <p:spPr bwMode="auto">
              <a:xfrm flipV="1">
                <a:off x="2405" y="2173"/>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4" name="Line 362"/>
              <p:cNvSpPr>
                <a:spLocks noChangeShapeType="1"/>
              </p:cNvSpPr>
              <p:nvPr/>
            </p:nvSpPr>
            <p:spPr bwMode="auto">
              <a:xfrm>
                <a:off x="2383" y="2195"/>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5" name="Line 363"/>
              <p:cNvSpPr>
                <a:spLocks noChangeShapeType="1"/>
              </p:cNvSpPr>
              <p:nvPr/>
            </p:nvSpPr>
            <p:spPr bwMode="auto">
              <a:xfrm flipV="1">
                <a:off x="2195" y="2075"/>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6" name="Line 364"/>
              <p:cNvSpPr>
                <a:spLocks noChangeShapeType="1"/>
              </p:cNvSpPr>
              <p:nvPr/>
            </p:nvSpPr>
            <p:spPr bwMode="auto">
              <a:xfrm>
                <a:off x="2173" y="2097"/>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7" name="Line 365"/>
              <p:cNvSpPr>
                <a:spLocks noChangeShapeType="1"/>
              </p:cNvSpPr>
              <p:nvPr/>
            </p:nvSpPr>
            <p:spPr bwMode="auto">
              <a:xfrm flipV="1">
                <a:off x="2205" y="2073"/>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8" name="Line 366"/>
              <p:cNvSpPr>
                <a:spLocks noChangeShapeType="1"/>
              </p:cNvSpPr>
              <p:nvPr/>
            </p:nvSpPr>
            <p:spPr bwMode="auto">
              <a:xfrm>
                <a:off x="2183" y="2095"/>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69" name="Line 367"/>
              <p:cNvSpPr>
                <a:spLocks noChangeShapeType="1"/>
              </p:cNvSpPr>
              <p:nvPr/>
            </p:nvSpPr>
            <p:spPr bwMode="auto">
              <a:xfrm flipV="1">
                <a:off x="2207" y="2097"/>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0" name="Line 368"/>
              <p:cNvSpPr>
                <a:spLocks noChangeShapeType="1"/>
              </p:cNvSpPr>
              <p:nvPr/>
            </p:nvSpPr>
            <p:spPr bwMode="auto">
              <a:xfrm>
                <a:off x="2185" y="2119"/>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1" name="Line 369"/>
              <p:cNvSpPr>
                <a:spLocks noChangeShapeType="1"/>
              </p:cNvSpPr>
              <p:nvPr/>
            </p:nvSpPr>
            <p:spPr bwMode="auto">
              <a:xfrm flipV="1">
                <a:off x="2283" y="2093"/>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2" name="Line 370"/>
              <p:cNvSpPr>
                <a:spLocks noChangeShapeType="1"/>
              </p:cNvSpPr>
              <p:nvPr/>
            </p:nvSpPr>
            <p:spPr bwMode="auto">
              <a:xfrm>
                <a:off x="2261" y="2115"/>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3" name="Line 371"/>
              <p:cNvSpPr>
                <a:spLocks noChangeShapeType="1"/>
              </p:cNvSpPr>
              <p:nvPr/>
            </p:nvSpPr>
            <p:spPr bwMode="auto">
              <a:xfrm flipV="1">
                <a:off x="2289" y="2093"/>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4" name="Line 372"/>
              <p:cNvSpPr>
                <a:spLocks noChangeShapeType="1"/>
              </p:cNvSpPr>
              <p:nvPr/>
            </p:nvSpPr>
            <p:spPr bwMode="auto">
              <a:xfrm>
                <a:off x="2267" y="2115"/>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5" name="Line 373"/>
              <p:cNvSpPr>
                <a:spLocks noChangeShapeType="1"/>
              </p:cNvSpPr>
              <p:nvPr/>
            </p:nvSpPr>
            <p:spPr bwMode="auto">
              <a:xfrm flipV="1">
                <a:off x="2275" y="2093"/>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6" name="Line 374"/>
              <p:cNvSpPr>
                <a:spLocks noChangeShapeType="1"/>
              </p:cNvSpPr>
              <p:nvPr/>
            </p:nvSpPr>
            <p:spPr bwMode="auto">
              <a:xfrm>
                <a:off x="2253" y="2115"/>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7" name="Line 375"/>
              <p:cNvSpPr>
                <a:spLocks noChangeShapeType="1"/>
              </p:cNvSpPr>
              <p:nvPr/>
            </p:nvSpPr>
            <p:spPr bwMode="auto">
              <a:xfrm flipV="1">
                <a:off x="2251" y="2093"/>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8" name="Line 376"/>
              <p:cNvSpPr>
                <a:spLocks noChangeShapeType="1"/>
              </p:cNvSpPr>
              <p:nvPr/>
            </p:nvSpPr>
            <p:spPr bwMode="auto">
              <a:xfrm>
                <a:off x="2229" y="2115"/>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9" name="Line 377"/>
              <p:cNvSpPr>
                <a:spLocks noChangeShapeType="1"/>
              </p:cNvSpPr>
              <p:nvPr/>
            </p:nvSpPr>
            <p:spPr bwMode="auto">
              <a:xfrm flipV="1">
                <a:off x="3007" y="2455"/>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0" name="Line 378"/>
              <p:cNvSpPr>
                <a:spLocks noChangeShapeType="1"/>
              </p:cNvSpPr>
              <p:nvPr/>
            </p:nvSpPr>
            <p:spPr bwMode="auto">
              <a:xfrm>
                <a:off x="2985" y="2477"/>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1" name="Line 379"/>
              <p:cNvSpPr>
                <a:spLocks noChangeShapeType="1"/>
              </p:cNvSpPr>
              <p:nvPr/>
            </p:nvSpPr>
            <p:spPr bwMode="auto">
              <a:xfrm flipV="1">
                <a:off x="2437" y="2181"/>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2" name="Line 380"/>
              <p:cNvSpPr>
                <a:spLocks noChangeShapeType="1"/>
              </p:cNvSpPr>
              <p:nvPr/>
            </p:nvSpPr>
            <p:spPr bwMode="auto">
              <a:xfrm>
                <a:off x="2413" y="2203"/>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3" name="Line 381"/>
              <p:cNvSpPr>
                <a:spLocks noChangeShapeType="1"/>
              </p:cNvSpPr>
              <p:nvPr/>
            </p:nvSpPr>
            <p:spPr bwMode="auto">
              <a:xfrm flipV="1">
                <a:off x="2739" y="2359"/>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4" name="Line 382"/>
              <p:cNvSpPr>
                <a:spLocks noChangeShapeType="1"/>
              </p:cNvSpPr>
              <p:nvPr/>
            </p:nvSpPr>
            <p:spPr bwMode="auto">
              <a:xfrm>
                <a:off x="2717" y="2381"/>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5" name="Line 383"/>
              <p:cNvSpPr>
                <a:spLocks noChangeShapeType="1"/>
              </p:cNvSpPr>
              <p:nvPr/>
            </p:nvSpPr>
            <p:spPr bwMode="auto">
              <a:xfrm flipV="1">
                <a:off x="2625" y="2291"/>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6" name="Line 384"/>
              <p:cNvSpPr>
                <a:spLocks noChangeShapeType="1"/>
              </p:cNvSpPr>
              <p:nvPr/>
            </p:nvSpPr>
            <p:spPr bwMode="auto">
              <a:xfrm>
                <a:off x="2603" y="2313"/>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7" name="Line 385"/>
              <p:cNvSpPr>
                <a:spLocks noChangeShapeType="1"/>
              </p:cNvSpPr>
              <p:nvPr/>
            </p:nvSpPr>
            <p:spPr bwMode="auto">
              <a:xfrm flipV="1">
                <a:off x="2859" y="2383"/>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8" name="Line 386"/>
              <p:cNvSpPr>
                <a:spLocks noChangeShapeType="1"/>
              </p:cNvSpPr>
              <p:nvPr/>
            </p:nvSpPr>
            <p:spPr bwMode="auto">
              <a:xfrm>
                <a:off x="2837" y="2405"/>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89" name="Line 387"/>
              <p:cNvSpPr>
                <a:spLocks noChangeShapeType="1"/>
              </p:cNvSpPr>
              <p:nvPr/>
            </p:nvSpPr>
            <p:spPr bwMode="auto">
              <a:xfrm flipV="1">
                <a:off x="2643" y="2291"/>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0" name="Line 388"/>
              <p:cNvSpPr>
                <a:spLocks noChangeShapeType="1"/>
              </p:cNvSpPr>
              <p:nvPr/>
            </p:nvSpPr>
            <p:spPr bwMode="auto">
              <a:xfrm>
                <a:off x="2621" y="2313"/>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1" name="Line 389"/>
              <p:cNvSpPr>
                <a:spLocks noChangeShapeType="1"/>
              </p:cNvSpPr>
              <p:nvPr/>
            </p:nvSpPr>
            <p:spPr bwMode="auto">
              <a:xfrm flipV="1">
                <a:off x="2687" y="2291"/>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2" name="Line 390"/>
              <p:cNvSpPr>
                <a:spLocks noChangeShapeType="1"/>
              </p:cNvSpPr>
              <p:nvPr/>
            </p:nvSpPr>
            <p:spPr bwMode="auto">
              <a:xfrm>
                <a:off x="2665" y="2313"/>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3" name="Line 391"/>
              <p:cNvSpPr>
                <a:spLocks noChangeShapeType="1"/>
              </p:cNvSpPr>
              <p:nvPr/>
            </p:nvSpPr>
            <p:spPr bwMode="auto">
              <a:xfrm flipV="1">
                <a:off x="2683" y="2291"/>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4" name="Line 392"/>
              <p:cNvSpPr>
                <a:spLocks noChangeShapeType="1"/>
              </p:cNvSpPr>
              <p:nvPr/>
            </p:nvSpPr>
            <p:spPr bwMode="auto">
              <a:xfrm>
                <a:off x="2661" y="2313"/>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5" name="Line 393"/>
              <p:cNvSpPr>
                <a:spLocks noChangeShapeType="1"/>
              </p:cNvSpPr>
              <p:nvPr/>
            </p:nvSpPr>
            <p:spPr bwMode="auto">
              <a:xfrm flipV="1">
                <a:off x="2307" y="2119"/>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6" name="Line 394"/>
              <p:cNvSpPr>
                <a:spLocks noChangeShapeType="1"/>
              </p:cNvSpPr>
              <p:nvPr/>
            </p:nvSpPr>
            <p:spPr bwMode="auto">
              <a:xfrm>
                <a:off x="2285" y="2141"/>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7" name="Line 395"/>
              <p:cNvSpPr>
                <a:spLocks noChangeShapeType="1"/>
              </p:cNvSpPr>
              <p:nvPr/>
            </p:nvSpPr>
            <p:spPr bwMode="auto">
              <a:xfrm flipV="1">
                <a:off x="2315" y="2119"/>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8" name="Line 396"/>
              <p:cNvSpPr>
                <a:spLocks noChangeShapeType="1"/>
              </p:cNvSpPr>
              <p:nvPr/>
            </p:nvSpPr>
            <p:spPr bwMode="auto">
              <a:xfrm>
                <a:off x="2293" y="2141"/>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99" name="Line 397"/>
              <p:cNvSpPr>
                <a:spLocks noChangeShapeType="1"/>
              </p:cNvSpPr>
              <p:nvPr/>
            </p:nvSpPr>
            <p:spPr bwMode="auto">
              <a:xfrm flipV="1">
                <a:off x="2513" y="2247"/>
                <a:ext cx="0" cy="46"/>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0" name="Line 398"/>
              <p:cNvSpPr>
                <a:spLocks noChangeShapeType="1"/>
              </p:cNvSpPr>
              <p:nvPr/>
            </p:nvSpPr>
            <p:spPr bwMode="auto">
              <a:xfrm>
                <a:off x="2491" y="2271"/>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1" name="Line 399"/>
              <p:cNvSpPr>
                <a:spLocks noChangeShapeType="1"/>
              </p:cNvSpPr>
              <p:nvPr/>
            </p:nvSpPr>
            <p:spPr bwMode="auto">
              <a:xfrm flipV="1">
                <a:off x="2493" y="2227"/>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2" name="Line 400"/>
              <p:cNvSpPr>
                <a:spLocks noChangeShapeType="1"/>
              </p:cNvSpPr>
              <p:nvPr/>
            </p:nvSpPr>
            <p:spPr bwMode="auto">
              <a:xfrm>
                <a:off x="2471" y="2249"/>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3" name="Line 401"/>
              <p:cNvSpPr>
                <a:spLocks noChangeShapeType="1"/>
              </p:cNvSpPr>
              <p:nvPr/>
            </p:nvSpPr>
            <p:spPr bwMode="auto">
              <a:xfrm flipV="1">
                <a:off x="2799" y="2359"/>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4" name="Line 402"/>
              <p:cNvSpPr>
                <a:spLocks noChangeShapeType="1"/>
              </p:cNvSpPr>
              <p:nvPr/>
            </p:nvSpPr>
            <p:spPr bwMode="auto">
              <a:xfrm>
                <a:off x="2777" y="2381"/>
                <a:ext cx="44"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5" name="Line 403"/>
              <p:cNvSpPr>
                <a:spLocks noChangeShapeType="1"/>
              </p:cNvSpPr>
              <p:nvPr/>
            </p:nvSpPr>
            <p:spPr bwMode="auto">
              <a:xfrm flipV="1">
                <a:off x="2489" y="2209"/>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6" name="Line 404"/>
              <p:cNvSpPr>
                <a:spLocks noChangeShapeType="1"/>
              </p:cNvSpPr>
              <p:nvPr/>
            </p:nvSpPr>
            <p:spPr bwMode="auto">
              <a:xfrm>
                <a:off x="2467" y="2231"/>
                <a:ext cx="46"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307" name="Line 405"/>
              <p:cNvSpPr>
                <a:spLocks noChangeShapeType="1"/>
              </p:cNvSpPr>
              <p:nvPr/>
            </p:nvSpPr>
            <p:spPr bwMode="auto">
              <a:xfrm flipV="1">
                <a:off x="2709" y="2301"/>
                <a:ext cx="0" cy="44"/>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sp>
          <p:nvSpPr>
            <p:cNvPr id="1065" name="Line 407"/>
            <p:cNvSpPr>
              <a:spLocks noChangeShapeType="1"/>
            </p:cNvSpPr>
            <p:nvPr/>
          </p:nvSpPr>
          <p:spPr bwMode="auto">
            <a:xfrm>
              <a:off x="4265613" y="3687763"/>
              <a:ext cx="698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6" name="Line 408"/>
            <p:cNvSpPr>
              <a:spLocks noChangeShapeType="1"/>
            </p:cNvSpPr>
            <p:nvPr/>
          </p:nvSpPr>
          <p:spPr bwMode="auto">
            <a:xfrm flipV="1">
              <a:off x="4135438" y="3611563"/>
              <a:ext cx="0" cy="73025"/>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7" name="Line 409"/>
            <p:cNvSpPr>
              <a:spLocks noChangeShapeType="1"/>
            </p:cNvSpPr>
            <p:nvPr/>
          </p:nvSpPr>
          <p:spPr bwMode="auto">
            <a:xfrm>
              <a:off x="4100513" y="3649663"/>
              <a:ext cx="698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8" name="Line 410"/>
            <p:cNvSpPr>
              <a:spLocks noChangeShapeType="1"/>
            </p:cNvSpPr>
            <p:nvPr/>
          </p:nvSpPr>
          <p:spPr bwMode="auto">
            <a:xfrm flipV="1">
              <a:off x="4459288" y="3744913"/>
              <a:ext cx="0" cy="6985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69" name="Line 411"/>
            <p:cNvSpPr>
              <a:spLocks noChangeShapeType="1"/>
            </p:cNvSpPr>
            <p:nvPr/>
          </p:nvSpPr>
          <p:spPr bwMode="auto">
            <a:xfrm>
              <a:off x="4424363" y="3779838"/>
              <a:ext cx="698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0" name="Line 412"/>
            <p:cNvSpPr>
              <a:spLocks noChangeShapeType="1"/>
            </p:cNvSpPr>
            <p:nvPr/>
          </p:nvSpPr>
          <p:spPr bwMode="auto">
            <a:xfrm flipV="1">
              <a:off x="4110038" y="3589338"/>
              <a:ext cx="0" cy="6985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1" name="Line 413"/>
            <p:cNvSpPr>
              <a:spLocks noChangeShapeType="1"/>
            </p:cNvSpPr>
            <p:nvPr/>
          </p:nvSpPr>
          <p:spPr bwMode="auto">
            <a:xfrm>
              <a:off x="4075113" y="3624263"/>
              <a:ext cx="73025"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 name="Line 414"/>
            <p:cNvSpPr>
              <a:spLocks noChangeShapeType="1"/>
            </p:cNvSpPr>
            <p:nvPr/>
          </p:nvSpPr>
          <p:spPr bwMode="auto">
            <a:xfrm flipV="1">
              <a:off x="4043363" y="3567113"/>
              <a:ext cx="0" cy="73025"/>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3" name="Line 415"/>
            <p:cNvSpPr>
              <a:spLocks noChangeShapeType="1"/>
            </p:cNvSpPr>
            <p:nvPr/>
          </p:nvSpPr>
          <p:spPr bwMode="auto">
            <a:xfrm>
              <a:off x="4005263" y="3605213"/>
              <a:ext cx="73025"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 name="Line 416"/>
            <p:cNvSpPr>
              <a:spLocks noChangeShapeType="1"/>
            </p:cNvSpPr>
            <p:nvPr/>
          </p:nvSpPr>
          <p:spPr bwMode="auto">
            <a:xfrm flipV="1">
              <a:off x="4037013" y="3567113"/>
              <a:ext cx="0" cy="73025"/>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5" name="Line 417"/>
            <p:cNvSpPr>
              <a:spLocks noChangeShapeType="1"/>
            </p:cNvSpPr>
            <p:nvPr/>
          </p:nvSpPr>
          <p:spPr bwMode="auto">
            <a:xfrm>
              <a:off x="3998913" y="3605213"/>
              <a:ext cx="73025"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 name="Line 418"/>
            <p:cNvSpPr>
              <a:spLocks noChangeShapeType="1"/>
            </p:cNvSpPr>
            <p:nvPr/>
          </p:nvSpPr>
          <p:spPr bwMode="auto">
            <a:xfrm flipV="1">
              <a:off x="3706813" y="3363913"/>
              <a:ext cx="0" cy="6985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7" name="Line 419"/>
            <p:cNvSpPr>
              <a:spLocks noChangeShapeType="1"/>
            </p:cNvSpPr>
            <p:nvPr/>
          </p:nvSpPr>
          <p:spPr bwMode="auto">
            <a:xfrm>
              <a:off x="3668713" y="3398838"/>
              <a:ext cx="73025"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 name="Line 420"/>
            <p:cNvSpPr>
              <a:spLocks noChangeShapeType="1"/>
            </p:cNvSpPr>
            <p:nvPr/>
          </p:nvSpPr>
          <p:spPr bwMode="auto">
            <a:xfrm flipV="1">
              <a:off x="3716338" y="3363913"/>
              <a:ext cx="0" cy="6985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9" name="Line 421"/>
            <p:cNvSpPr>
              <a:spLocks noChangeShapeType="1"/>
            </p:cNvSpPr>
            <p:nvPr/>
          </p:nvSpPr>
          <p:spPr bwMode="auto">
            <a:xfrm>
              <a:off x="3681413" y="3398838"/>
              <a:ext cx="69850" cy="0"/>
            </a:xfrm>
            <a:prstGeom prst="line">
              <a:avLst/>
            </a:prstGeom>
            <a:noFill/>
            <a:ln w="1905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 name="Line 422"/>
            <p:cNvSpPr>
              <a:spLocks noChangeShapeType="1"/>
            </p:cNvSpPr>
            <p:nvPr/>
          </p:nvSpPr>
          <p:spPr bwMode="auto">
            <a:xfrm flipV="1">
              <a:off x="4068763" y="3567113"/>
              <a:ext cx="0" cy="73025"/>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1" name="Line 423"/>
            <p:cNvSpPr>
              <a:spLocks noChangeShapeType="1"/>
            </p:cNvSpPr>
            <p:nvPr/>
          </p:nvSpPr>
          <p:spPr bwMode="auto">
            <a:xfrm>
              <a:off x="4033838" y="3605213"/>
              <a:ext cx="698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2" name="Line 424"/>
            <p:cNvSpPr>
              <a:spLocks noChangeShapeType="1"/>
            </p:cNvSpPr>
            <p:nvPr/>
          </p:nvSpPr>
          <p:spPr bwMode="auto">
            <a:xfrm flipV="1">
              <a:off x="3973513" y="3532188"/>
              <a:ext cx="0" cy="6985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3" name="Line 425"/>
            <p:cNvSpPr>
              <a:spLocks noChangeShapeType="1"/>
            </p:cNvSpPr>
            <p:nvPr/>
          </p:nvSpPr>
          <p:spPr bwMode="auto">
            <a:xfrm>
              <a:off x="3938588" y="3567113"/>
              <a:ext cx="698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4" name="Line 426"/>
            <p:cNvSpPr>
              <a:spLocks noChangeShapeType="1"/>
            </p:cNvSpPr>
            <p:nvPr/>
          </p:nvSpPr>
          <p:spPr bwMode="auto">
            <a:xfrm flipV="1">
              <a:off x="5938838" y="3897313"/>
              <a:ext cx="0" cy="73025"/>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5" name="Line 427"/>
            <p:cNvSpPr>
              <a:spLocks noChangeShapeType="1"/>
            </p:cNvSpPr>
            <p:nvPr/>
          </p:nvSpPr>
          <p:spPr bwMode="auto">
            <a:xfrm>
              <a:off x="5903913" y="3932238"/>
              <a:ext cx="698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6" name="Line 428"/>
            <p:cNvSpPr>
              <a:spLocks noChangeShapeType="1"/>
            </p:cNvSpPr>
            <p:nvPr/>
          </p:nvSpPr>
          <p:spPr bwMode="auto">
            <a:xfrm flipV="1">
              <a:off x="4916488" y="3897313"/>
              <a:ext cx="0" cy="73025"/>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7" name="Line 429"/>
            <p:cNvSpPr>
              <a:spLocks noChangeShapeType="1"/>
            </p:cNvSpPr>
            <p:nvPr/>
          </p:nvSpPr>
          <p:spPr bwMode="auto">
            <a:xfrm>
              <a:off x="4881563" y="3932238"/>
              <a:ext cx="73025"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8" name="Line 430"/>
            <p:cNvSpPr>
              <a:spLocks noChangeShapeType="1"/>
            </p:cNvSpPr>
            <p:nvPr/>
          </p:nvSpPr>
          <p:spPr bwMode="auto">
            <a:xfrm flipV="1">
              <a:off x="5214938" y="3897313"/>
              <a:ext cx="0" cy="73025"/>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9" name="Line 431"/>
            <p:cNvSpPr>
              <a:spLocks noChangeShapeType="1"/>
            </p:cNvSpPr>
            <p:nvPr/>
          </p:nvSpPr>
          <p:spPr bwMode="auto">
            <a:xfrm>
              <a:off x="5180013" y="3932238"/>
              <a:ext cx="698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0" name="Line 432"/>
            <p:cNvSpPr>
              <a:spLocks noChangeShapeType="1"/>
            </p:cNvSpPr>
            <p:nvPr/>
          </p:nvSpPr>
          <p:spPr bwMode="auto">
            <a:xfrm flipV="1">
              <a:off x="4891088" y="3897313"/>
              <a:ext cx="0" cy="73025"/>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1" name="Line 433"/>
            <p:cNvSpPr>
              <a:spLocks noChangeShapeType="1"/>
            </p:cNvSpPr>
            <p:nvPr/>
          </p:nvSpPr>
          <p:spPr bwMode="auto">
            <a:xfrm>
              <a:off x="4856163" y="3932238"/>
              <a:ext cx="698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2" name="Line 434"/>
            <p:cNvSpPr>
              <a:spLocks noChangeShapeType="1"/>
            </p:cNvSpPr>
            <p:nvPr/>
          </p:nvSpPr>
          <p:spPr bwMode="auto">
            <a:xfrm flipV="1">
              <a:off x="5754688" y="3897313"/>
              <a:ext cx="0" cy="73025"/>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3" name="Line 435"/>
            <p:cNvSpPr>
              <a:spLocks noChangeShapeType="1"/>
            </p:cNvSpPr>
            <p:nvPr/>
          </p:nvSpPr>
          <p:spPr bwMode="auto">
            <a:xfrm>
              <a:off x="5719763" y="3932238"/>
              <a:ext cx="698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4" name="Line 436"/>
            <p:cNvSpPr>
              <a:spLocks noChangeShapeType="1"/>
            </p:cNvSpPr>
            <p:nvPr/>
          </p:nvSpPr>
          <p:spPr bwMode="auto">
            <a:xfrm flipV="1">
              <a:off x="5297488" y="3897313"/>
              <a:ext cx="0" cy="73025"/>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5" name="Line 437"/>
            <p:cNvSpPr>
              <a:spLocks noChangeShapeType="1"/>
            </p:cNvSpPr>
            <p:nvPr/>
          </p:nvSpPr>
          <p:spPr bwMode="auto">
            <a:xfrm>
              <a:off x="5262563" y="3932238"/>
              <a:ext cx="698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6" name="Line 438"/>
            <p:cNvSpPr>
              <a:spLocks noChangeShapeType="1"/>
            </p:cNvSpPr>
            <p:nvPr/>
          </p:nvSpPr>
          <p:spPr bwMode="auto">
            <a:xfrm flipV="1">
              <a:off x="5272088" y="3897313"/>
              <a:ext cx="0" cy="73025"/>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7" name="Line 439"/>
            <p:cNvSpPr>
              <a:spLocks noChangeShapeType="1"/>
            </p:cNvSpPr>
            <p:nvPr/>
          </p:nvSpPr>
          <p:spPr bwMode="auto">
            <a:xfrm>
              <a:off x="5237163" y="3932238"/>
              <a:ext cx="698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8" name="Line 440"/>
            <p:cNvSpPr>
              <a:spLocks noChangeShapeType="1"/>
            </p:cNvSpPr>
            <p:nvPr/>
          </p:nvSpPr>
          <p:spPr bwMode="auto">
            <a:xfrm flipV="1">
              <a:off x="5173663" y="3897313"/>
              <a:ext cx="0" cy="73025"/>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9" name="Line 441"/>
            <p:cNvSpPr>
              <a:spLocks noChangeShapeType="1"/>
            </p:cNvSpPr>
            <p:nvPr/>
          </p:nvSpPr>
          <p:spPr bwMode="auto">
            <a:xfrm>
              <a:off x="5138738" y="3932238"/>
              <a:ext cx="698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0" name="Line 442"/>
            <p:cNvSpPr>
              <a:spLocks noChangeShapeType="1"/>
            </p:cNvSpPr>
            <p:nvPr/>
          </p:nvSpPr>
          <p:spPr bwMode="auto">
            <a:xfrm flipV="1">
              <a:off x="5078413" y="3897313"/>
              <a:ext cx="0" cy="73025"/>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1" name="Line 443"/>
            <p:cNvSpPr>
              <a:spLocks noChangeShapeType="1"/>
            </p:cNvSpPr>
            <p:nvPr/>
          </p:nvSpPr>
          <p:spPr bwMode="auto">
            <a:xfrm>
              <a:off x="5040313" y="3932238"/>
              <a:ext cx="73025"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2" name="Line 444"/>
            <p:cNvSpPr>
              <a:spLocks noChangeShapeType="1"/>
            </p:cNvSpPr>
            <p:nvPr/>
          </p:nvSpPr>
          <p:spPr bwMode="auto">
            <a:xfrm flipV="1">
              <a:off x="5087938" y="3897313"/>
              <a:ext cx="0" cy="73025"/>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3" name="Line 445"/>
            <p:cNvSpPr>
              <a:spLocks noChangeShapeType="1"/>
            </p:cNvSpPr>
            <p:nvPr/>
          </p:nvSpPr>
          <p:spPr bwMode="auto">
            <a:xfrm>
              <a:off x="5053013" y="3932238"/>
              <a:ext cx="698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4" name="Line 446"/>
            <p:cNvSpPr>
              <a:spLocks noChangeShapeType="1"/>
            </p:cNvSpPr>
            <p:nvPr/>
          </p:nvSpPr>
          <p:spPr bwMode="auto">
            <a:xfrm flipV="1">
              <a:off x="4646613" y="3852863"/>
              <a:ext cx="0" cy="6985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5" name="Line 447"/>
            <p:cNvSpPr>
              <a:spLocks noChangeShapeType="1"/>
            </p:cNvSpPr>
            <p:nvPr/>
          </p:nvSpPr>
          <p:spPr bwMode="auto">
            <a:xfrm>
              <a:off x="4611688" y="3887788"/>
              <a:ext cx="698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6" name="Line 448"/>
            <p:cNvSpPr>
              <a:spLocks noChangeShapeType="1"/>
            </p:cNvSpPr>
            <p:nvPr/>
          </p:nvSpPr>
          <p:spPr bwMode="auto">
            <a:xfrm flipV="1">
              <a:off x="4633913" y="3852863"/>
              <a:ext cx="0" cy="6985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07" name="Line 449"/>
            <p:cNvSpPr>
              <a:spLocks noChangeShapeType="1"/>
            </p:cNvSpPr>
            <p:nvPr/>
          </p:nvSpPr>
          <p:spPr bwMode="auto">
            <a:xfrm>
              <a:off x="4598988" y="3887788"/>
              <a:ext cx="73025"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aphicFrame>
        <p:nvGraphicFramePr>
          <p:cNvPr id="1308" name="Table 1307"/>
          <p:cNvGraphicFramePr>
            <a:graphicFrameLocks noGrp="1"/>
          </p:cNvGraphicFramePr>
          <p:nvPr>
            <p:extLst>
              <p:ext uri="{D42A27DB-BD31-4B8C-83A1-F6EECF244321}">
                <p14:modId xmlns:p14="http://schemas.microsoft.com/office/powerpoint/2010/main" val="1972641161"/>
              </p:ext>
            </p:extLst>
          </p:nvPr>
        </p:nvGraphicFramePr>
        <p:xfrm>
          <a:off x="4995385" y="1411286"/>
          <a:ext cx="3634264" cy="1303020"/>
        </p:xfrm>
        <a:graphic>
          <a:graphicData uri="http://schemas.openxmlformats.org/drawingml/2006/table">
            <a:tbl>
              <a:tblPr firstRow="1" bandRow="1">
                <a:tableStyleId>{5940675A-B579-460E-94D1-54222C63F5DA}</a:tableStyleId>
              </a:tblPr>
              <a:tblGrid>
                <a:gridCol w="1576522">
                  <a:extLst>
                    <a:ext uri="{9D8B030D-6E8A-4147-A177-3AD203B41FA5}">
                      <a16:colId xmlns:a16="http://schemas.microsoft.com/office/drawing/2014/main" val="20000"/>
                    </a:ext>
                  </a:extLst>
                </a:gridCol>
                <a:gridCol w="1033323">
                  <a:extLst>
                    <a:ext uri="{9D8B030D-6E8A-4147-A177-3AD203B41FA5}">
                      <a16:colId xmlns:a16="http://schemas.microsoft.com/office/drawing/2014/main" val="20001"/>
                    </a:ext>
                  </a:extLst>
                </a:gridCol>
                <a:gridCol w="1024419">
                  <a:extLst>
                    <a:ext uri="{9D8B030D-6E8A-4147-A177-3AD203B41FA5}">
                      <a16:colId xmlns:a16="http://schemas.microsoft.com/office/drawing/2014/main" val="20002"/>
                    </a:ext>
                  </a:extLst>
                </a:gridCol>
              </a:tblGrid>
              <a:tr h="231950">
                <a:tc>
                  <a:txBody>
                    <a:bodyPr/>
                    <a:lstStyle/>
                    <a:p>
                      <a:endParaRPr lang="en-US" sz="105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50" b="1" dirty="0">
                          <a:solidFill>
                            <a:schemeClr val="bg1"/>
                          </a:solidFill>
                        </a:rPr>
                        <a:t>Kd</a:t>
                      </a:r>
                      <a:r>
                        <a:rPr lang="en-US" sz="1050" b="1" baseline="0" dirty="0">
                          <a:solidFill>
                            <a:schemeClr val="bg1"/>
                          </a:solidFill>
                        </a:rPr>
                        <a:t> </a:t>
                      </a:r>
                      <a:r>
                        <a:rPr lang="en-US" sz="1050" b="1" dirty="0">
                          <a:solidFill>
                            <a:schemeClr val="bg1"/>
                          </a:solidFill>
                        </a:rPr>
                        <a:t>(N = 464)</a:t>
                      </a:r>
                    </a:p>
                    <a:p>
                      <a:pPr algn="ctr"/>
                      <a:r>
                        <a:rPr lang="en-US" sz="105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050" b="1" dirty="0">
                          <a:solidFill>
                            <a:schemeClr val="bg1"/>
                          </a:solidFill>
                        </a:rPr>
                        <a:t>Vd</a:t>
                      </a:r>
                      <a:r>
                        <a:rPr lang="en-US" sz="1050" b="1" baseline="0" dirty="0">
                          <a:solidFill>
                            <a:schemeClr val="bg1"/>
                          </a:solidFill>
                        </a:rPr>
                        <a:t> </a:t>
                      </a:r>
                      <a:r>
                        <a:rPr lang="en-US" sz="1050" b="1" dirty="0">
                          <a:solidFill>
                            <a:schemeClr val="bg1"/>
                          </a:solidFill>
                        </a:rPr>
                        <a:t>(N = 465)</a:t>
                      </a:r>
                    </a:p>
                    <a:p>
                      <a:pPr algn="ctr"/>
                      <a:r>
                        <a:rPr lang="en-US" sz="105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205740">
                <a:tc>
                  <a:txBody>
                    <a:bodyPr/>
                    <a:lstStyle/>
                    <a:p>
                      <a:pPr marL="0" indent="0"/>
                      <a:r>
                        <a:rPr lang="en-US" sz="1050" b="1" dirty="0">
                          <a:solidFill>
                            <a:schemeClr val="tx1"/>
                          </a:solidFill>
                        </a:rPr>
                        <a:t>Progression/Death</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0" dirty="0">
                          <a:solidFill>
                            <a:schemeClr val="tx1"/>
                          </a:solidFill>
                        </a:rPr>
                        <a:t>171 (36.9)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0" dirty="0">
                          <a:solidFill>
                            <a:schemeClr val="tx1"/>
                          </a:solidFill>
                        </a:rPr>
                        <a:t>243 (52.3)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1"/>
                  </a:ext>
                </a:extLst>
              </a:tr>
              <a:tr h="205740">
                <a:tc>
                  <a:txBody>
                    <a:bodyPr/>
                    <a:lstStyle/>
                    <a:p>
                      <a:pPr marL="0" indent="0" algn="l" defTabSz="914400" rtl="0" eaLnBrk="1" latinLnBrk="0" hangingPunct="1"/>
                      <a:r>
                        <a:rPr lang="en-US" sz="1050" b="1" kern="1200" dirty="0">
                          <a:solidFill>
                            <a:schemeClr val="tx1"/>
                          </a:solidFill>
                          <a:latin typeface="+mn-lt"/>
                          <a:ea typeface="+mn-ea"/>
                          <a:cs typeface="+mn-cs"/>
                        </a:rPr>
                        <a:t>Median</a:t>
                      </a:r>
                      <a:r>
                        <a:rPr lang="en-US" sz="1050" b="1" kern="1200" baseline="0" dirty="0">
                          <a:solidFill>
                            <a:schemeClr val="tx1"/>
                          </a:solidFill>
                          <a:latin typeface="+mn-lt"/>
                          <a:ea typeface="+mn-ea"/>
                          <a:cs typeface="+mn-cs"/>
                        </a:rPr>
                        <a:t> PFS, mo</a:t>
                      </a:r>
                      <a:endParaRPr lang="en-US" sz="105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0" dirty="0"/>
                        <a:t>18.7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0" dirty="0"/>
                        <a:t>9.4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2"/>
                  </a:ext>
                </a:extLst>
              </a:tr>
              <a:tr h="205740">
                <a:tc>
                  <a:txBody>
                    <a:bodyPr/>
                    <a:lstStyle/>
                    <a:p>
                      <a:pPr marL="0" indent="0" algn="l" defTabSz="914400" rtl="0" eaLnBrk="1" latinLnBrk="0" hangingPunct="1"/>
                      <a:r>
                        <a:rPr lang="en-US" sz="1050" b="1" kern="1200" dirty="0">
                          <a:solidFill>
                            <a:schemeClr val="tx1"/>
                          </a:solidFill>
                          <a:latin typeface="+mn-lt"/>
                          <a:ea typeface="+mn-ea"/>
                          <a:cs typeface="+mn-cs"/>
                        </a:rPr>
                        <a:t>HR (Kd/Vd) 95% CI</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050" b="0" dirty="0"/>
                        <a:t>0.53 (0.44-0.65)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4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5740">
                <a:tc>
                  <a:txBody>
                    <a:bodyPr/>
                    <a:lstStyle/>
                    <a:p>
                      <a:pPr marL="0" indent="0" algn="l" defTabSz="914400" rtl="0" eaLnBrk="1" latinLnBrk="0" hangingPunct="1"/>
                      <a:r>
                        <a:rPr lang="en-US" sz="1050" b="1" kern="1200" dirty="0">
                          <a:solidFill>
                            <a:schemeClr val="tx1"/>
                          </a:solidFill>
                          <a:latin typeface="+mn-lt"/>
                          <a:ea typeface="+mn-ea"/>
                          <a:cs typeface="+mn-cs"/>
                        </a:rPr>
                        <a:t>P value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050" b="0" dirty="0"/>
                        <a:t>&lt;0.0001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4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39" name="Rectangle 438"/>
          <p:cNvSpPr/>
          <p:nvPr/>
        </p:nvSpPr>
        <p:spPr>
          <a:xfrm>
            <a:off x="407754" y="6240479"/>
            <a:ext cx="7443156" cy="507831"/>
          </a:xfrm>
          <a:prstGeom prst="rect">
            <a:avLst/>
          </a:prstGeom>
        </p:spPr>
        <p:txBody>
          <a:bodyPr wrap="square" anchor="b">
            <a:spAutoFit/>
          </a:bodyPr>
          <a:lstStyle/>
          <a:p>
            <a:r>
              <a:rPr lang="it-IT" sz="900" dirty="0">
                <a:latin typeface="Arial" panose="020B0604020202020204" pitchFamily="34" charset="0"/>
                <a:cs typeface="Arial" panose="020B0604020202020204" pitchFamily="34" charset="0"/>
              </a:rPr>
              <a:t>CI, </a:t>
            </a:r>
            <a:r>
              <a:rPr lang="en-US" sz="900" dirty="0">
                <a:latin typeface="Arial" panose="020B0604020202020204" pitchFamily="34" charset="0"/>
                <a:cs typeface="Arial" panose="020B0604020202020204" pitchFamily="34" charset="0"/>
              </a:rPr>
              <a:t>confidence interval; HR, hazard ratio; Kd, carfilzomib and dexamethasone; PFS, progression-free survival; Vd, bortezomib and dexamethasone.</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a:t>
            </a:r>
            <a:endParaRPr lang="en-US" sz="900" dirty="0">
              <a:latin typeface="Arial" panose="020B0604020202020204" pitchFamily="34" charset="0"/>
              <a:cs typeface="Arial" panose="020B0604020202020204" pitchFamily="34" charset="0"/>
            </a:endParaRPr>
          </a:p>
        </p:txBody>
      </p:sp>
      <p:sp>
        <p:nvSpPr>
          <p:cNvPr id="443" name="TextBox 442">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440"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
        <p:nvSpPr>
          <p:cNvPr id="448"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Tree>
    <p:extLst>
      <p:ext uri="{BB962C8B-B14F-4D97-AF65-F5344CB8AC3E}">
        <p14:creationId xmlns:p14="http://schemas.microsoft.com/office/powerpoint/2010/main" val="651662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a:grpSpLocks noChangeAspect="1"/>
          </p:cNvGrpSpPr>
          <p:nvPr/>
        </p:nvGrpSpPr>
        <p:grpSpPr>
          <a:xfrm>
            <a:off x="994809" y="1762328"/>
            <a:ext cx="7152793" cy="4616650"/>
            <a:chOff x="1600200" y="993954"/>
            <a:chExt cx="5943600" cy="3838087"/>
          </a:xfrm>
        </p:grpSpPr>
        <p:grpSp>
          <p:nvGrpSpPr>
            <p:cNvPr id="7" name="Group 6"/>
            <p:cNvGrpSpPr/>
            <p:nvPr/>
          </p:nvGrpSpPr>
          <p:grpSpPr>
            <a:xfrm>
              <a:off x="1600200" y="993954"/>
              <a:ext cx="5943600" cy="3437827"/>
              <a:chOff x="1600200" y="993954"/>
              <a:chExt cx="5943600" cy="3437827"/>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600200" y="993954"/>
                <a:ext cx="5943600" cy="542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5064" y="1535922"/>
                <a:ext cx="5866075" cy="2895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5064" y="4428909"/>
              <a:ext cx="5888736" cy="403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Title 1"/>
          <p:cNvSpPr>
            <a:spLocks noGrp="1"/>
          </p:cNvSpPr>
          <p:nvPr>
            <p:ph type="title"/>
          </p:nvPr>
        </p:nvSpPr>
        <p:spPr/>
        <p:txBody>
          <a:bodyPr/>
          <a:lstStyle/>
          <a:p>
            <a:r>
              <a:rPr lang="en-US" sz="2400"/>
              <a:t>Progression-free Survival by Subgroup (1)</a:t>
            </a:r>
            <a:endParaRPr lang="en-US" sz="2400" dirty="0"/>
          </a:p>
        </p:txBody>
      </p:sp>
      <p:sp>
        <p:nvSpPr>
          <p:cNvPr id="12" name="Rectangle 11"/>
          <p:cNvSpPr/>
          <p:nvPr/>
        </p:nvSpPr>
        <p:spPr>
          <a:xfrm>
            <a:off x="407753" y="6378978"/>
            <a:ext cx="7470865" cy="369332"/>
          </a:xfrm>
          <a:prstGeom prst="rect">
            <a:avLst/>
          </a:prstGeom>
        </p:spPr>
        <p:txBody>
          <a:bodyPr wrap="square" anchor="b">
            <a:spAutoFit/>
          </a:bodyPr>
          <a:lstStyle/>
          <a:p>
            <a:r>
              <a:rPr lang="it-IT" sz="900" dirty="0">
                <a:latin typeface="Arial" panose="020B0604020202020204" pitchFamily="34" charset="0"/>
                <a:cs typeface="Arial" panose="020B0604020202020204" pitchFamily="34" charset="0"/>
              </a:rPr>
              <a:t>CI, </a:t>
            </a:r>
            <a:r>
              <a:rPr lang="en-US" sz="900" dirty="0">
                <a:latin typeface="Arial" panose="020B0604020202020204" pitchFamily="34" charset="0"/>
                <a:cs typeface="Arial" panose="020B0604020202020204" pitchFamily="34" charset="0"/>
              </a:rPr>
              <a:t>confidence interval; ECOG, Eastern Cooperative Oncology Group; HR, hazard ratio</a:t>
            </a:r>
            <a:r>
              <a:rPr lang="it-IT" sz="900" dirty="0">
                <a:latin typeface="Arial" panose="020B0604020202020204" pitchFamily="34" charset="0"/>
                <a:cs typeface="Arial" panose="020B0604020202020204" pitchFamily="34" charset="0"/>
              </a:rPr>
              <a:t>.</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a:t>
            </a:r>
            <a:endParaRPr lang="en-US" sz="900" dirty="0">
              <a:latin typeface="Arial" panose="020B0604020202020204" pitchFamily="34" charset="0"/>
              <a:cs typeface="Arial" panose="020B0604020202020204" pitchFamily="34" charset="0"/>
            </a:endParaRPr>
          </a:p>
        </p:txBody>
      </p:sp>
      <p:sp>
        <p:nvSpPr>
          <p:cNvPr id="13" name="TextBox 12">
            <a:hlinkClick r:id="rId6"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28"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Tree>
    <p:extLst>
      <p:ext uri="{BB962C8B-B14F-4D97-AF65-F5344CB8AC3E}">
        <p14:creationId xmlns:p14="http://schemas.microsoft.com/office/powerpoint/2010/main" val="12004854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a:t>Progression-free Survival by Subgroup (2)</a:t>
            </a:r>
            <a:endParaRPr lang="en-US" sz="2400" dirty="0"/>
          </a:p>
        </p:txBody>
      </p:sp>
      <p:grpSp>
        <p:nvGrpSpPr>
          <p:cNvPr id="6" name="Group 5"/>
          <p:cNvGrpSpPr>
            <a:grpSpLocks noChangeAspect="1"/>
          </p:cNvGrpSpPr>
          <p:nvPr/>
        </p:nvGrpSpPr>
        <p:grpSpPr>
          <a:xfrm>
            <a:off x="863600" y="1633065"/>
            <a:ext cx="7414396" cy="4616650"/>
            <a:chOff x="1600200" y="897238"/>
            <a:chExt cx="5943600" cy="3710527"/>
          </a:xfrm>
        </p:grpSpPr>
        <p:grpSp>
          <p:nvGrpSpPr>
            <p:cNvPr id="5" name="Group 4"/>
            <p:cNvGrpSpPr/>
            <p:nvPr/>
          </p:nvGrpSpPr>
          <p:grpSpPr>
            <a:xfrm>
              <a:off x="1600200" y="897238"/>
              <a:ext cx="5943600" cy="3333440"/>
              <a:chOff x="1600200" y="897238"/>
              <a:chExt cx="5943600" cy="3333440"/>
            </a:xfrm>
          </p:grpSpPr>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97238"/>
                <a:ext cx="5943600" cy="63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64208" y="1533802"/>
                <a:ext cx="5862167" cy="2696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55064" y="4204633"/>
              <a:ext cx="5888736" cy="403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4" name="Rectangle 13"/>
          <p:cNvSpPr/>
          <p:nvPr/>
        </p:nvSpPr>
        <p:spPr>
          <a:xfrm>
            <a:off x="407753" y="6249715"/>
            <a:ext cx="7461629" cy="507831"/>
          </a:xfrm>
          <a:prstGeom prst="rect">
            <a:avLst/>
          </a:prstGeom>
        </p:spPr>
        <p:txBody>
          <a:bodyPr wrap="square" anchor="b">
            <a:spAutoFit/>
          </a:bodyPr>
          <a:lstStyle/>
          <a:p>
            <a:r>
              <a:rPr lang="it-IT" sz="900" dirty="0">
                <a:latin typeface="Arial" panose="020B0604020202020204" pitchFamily="34" charset="0"/>
                <a:cs typeface="Arial" panose="020B0604020202020204" pitchFamily="34" charset="0"/>
              </a:rPr>
              <a:t>*</a:t>
            </a:r>
            <a:r>
              <a:rPr lang="en-US" sz="900" i="1" dirty="0">
                <a:latin typeface="Arial" panose="020B0604020202020204" pitchFamily="34" charset="0"/>
                <a:cs typeface="Arial" panose="020B0604020202020204" pitchFamily="34" charset="0"/>
              </a:rPr>
              <a:t> One patient in the </a:t>
            </a:r>
            <a:r>
              <a:rPr lang="en-US" sz="900" i="1" dirty="0" err="1">
                <a:latin typeface="Arial" panose="020B0604020202020204" pitchFamily="34" charset="0"/>
                <a:cs typeface="Arial" panose="020B0604020202020204" pitchFamily="34" charset="0"/>
              </a:rPr>
              <a:t>bortezomib</a:t>
            </a:r>
            <a:r>
              <a:rPr lang="en-US" sz="900" i="1" dirty="0">
                <a:latin typeface="Arial" panose="020B0604020202020204" pitchFamily="34" charset="0"/>
                <a:cs typeface="Arial" panose="020B0604020202020204" pitchFamily="34" charset="0"/>
              </a:rPr>
              <a:t> group received four previous regimens</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CI, </a:t>
            </a:r>
            <a:r>
              <a:rPr lang="en-US" sz="900" dirty="0">
                <a:latin typeface="Arial" panose="020B0604020202020204" pitchFamily="34" charset="0"/>
                <a:cs typeface="Arial" panose="020B0604020202020204" pitchFamily="34" charset="0"/>
              </a:rPr>
              <a:t>confidence interval; FISH, fluorescence in situ </a:t>
            </a:r>
            <a:r>
              <a:rPr lang="en-US" sz="900" dirty="0" err="1">
                <a:latin typeface="Arial" panose="020B0604020202020204" pitchFamily="34" charset="0"/>
                <a:cs typeface="Arial" panose="020B0604020202020204" pitchFamily="34" charset="0"/>
              </a:rPr>
              <a:t>hybridisation</a:t>
            </a:r>
            <a:r>
              <a:rPr lang="en-US" sz="900" dirty="0">
                <a:latin typeface="Arial" panose="020B0604020202020204" pitchFamily="34" charset="0"/>
                <a:cs typeface="Arial" panose="020B0604020202020204" pitchFamily="34" charset="0"/>
              </a:rPr>
              <a:t>; HR, hazard ratio; ISS, International Staging System</a:t>
            </a:r>
            <a:r>
              <a:rPr lang="it-IT" sz="900" dirty="0">
                <a:latin typeface="Arial" panose="020B0604020202020204" pitchFamily="34" charset="0"/>
                <a:cs typeface="Arial" panose="020B0604020202020204" pitchFamily="34" charset="0"/>
              </a:rPr>
              <a:t>.</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a:t>
            </a:r>
            <a:endParaRPr lang="en-US" sz="900" dirty="0">
              <a:latin typeface="Arial" panose="020B0604020202020204" pitchFamily="34" charset="0"/>
              <a:cs typeface="Arial" panose="020B0604020202020204" pitchFamily="34" charset="0"/>
            </a:endParaRPr>
          </a:p>
        </p:txBody>
      </p:sp>
      <p:sp>
        <p:nvSpPr>
          <p:cNvPr id="13" name="TextBox 12">
            <a:hlinkClick r:id="rId6"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6"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Tree>
    <p:extLst>
      <p:ext uri="{BB962C8B-B14F-4D97-AF65-F5344CB8AC3E}">
        <p14:creationId xmlns:p14="http://schemas.microsoft.com/office/powerpoint/2010/main" val="2923430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Progression-free Survival by Subgroup (3)</a:t>
            </a:r>
          </a:p>
        </p:txBody>
      </p:sp>
      <p:grpSp>
        <p:nvGrpSpPr>
          <p:cNvPr id="5" name="Group 4"/>
          <p:cNvGrpSpPr/>
          <p:nvPr/>
        </p:nvGrpSpPr>
        <p:grpSpPr>
          <a:xfrm>
            <a:off x="512763" y="1840212"/>
            <a:ext cx="8209678" cy="3884313"/>
            <a:chOff x="1600200" y="897238"/>
            <a:chExt cx="5948265" cy="2814352"/>
          </a:xfrm>
        </p:grpSpPr>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897238"/>
              <a:ext cx="5943600" cy="639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8488" y="1538886"/>
              <a:ext cx="5929977" cy="2172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8" name="Rectangle 7"/>
          <p:cNvSpPr/>
          <p:nvPr/>
        </p:nvSpPr>
        <p:spPr>
          <a:xfrm>
            <a:off x="407754" y="6369742"/>
            <a:ext cx="7433920" cy="369332"/>
          </a:xfrm>
          <a:prstGeom prst="rect">
            <a:avLst/>
          </a:prstGeom>
        </p:spPr>
        <p:txBody>
          <a:bodyPr wrap="square" anchor="b">
            <a:spAutoFit/>
          </a:bodyPr>
          <a:lstStyle/>
          <a:p>
            <a:r>
              <a:rPr lang="it-IT" sz="900" dirty="0">
                <a:latin typeface="Arial" panose="020B0604020202020204" pitchFamily="34" charset="0"/>
                <a:cs typeface="Arial" panose="020B0604020202020204" pitchFamily="34" charset="0"/>
              </a:rPr>
              <a:t>CI, </a:t>
            </a:r>
            <a:r>
              <a:rPr lang="en-US" sz="900" dirty="0">
                <a:latin typeface="Arial" panose="020B0604020202020204" pitchFamily="34" charset="0"/>
                <a:cs typeface="Arial" panose="020B0604020202020204" pitchFamily="34" charset="0"/>
              </a:rPr>
              <a:t>confidence interval; HR, hazard ratio; Kd, carfilzomib and dexamethasone; Vd, bortezomib and dexamethasone</a:t>
            </a:r>
            <a:r>
              <a:rPr lang="it-IT" sz="900" dirty="0">
                <a:latin typeface="Arial" panose="020B0604020202020204" pitchFamily="34" charset="0"/>
                <a:cs typeface="Arial" panose="020B0604020202020204" pitchFamily="34" charset="0"/>
              </a:rPr>
              <a:t>.</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a:t>
            </a:r>
            <a:endParaRPr lang="en-US" sz="900" dirty="0">
              <a:latin typeface="Arial" panose="020B0604020202020204" pitchFamily="34" charset="0"/>
              <a:cs typeface="Arial" panose="020B0604020202020204" pitchFamily="34" charset="0"/>
            </a:endParaRPr>
          </a:p>
        </p:txBody>
      </p:sp>
      <p:sp>
        <p:nvSpPr>
          <p:cNvPr id="11" name="TextBox 10">
            <a:hlinkClick r:id="rId5"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4"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Tree>
    <p:extLst>
      <p:ext uri="{BB962C8B-B14F-4D97-AF65-F5344CB8AC3E}">
        <p14:creationId xmlns:p14="http://schemas.microsoft.com/office/powerpoint/2010/main" val="1930149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800" dirty="0"/>
              <a:t>Updated Results After an </a:t>
            </a:r>
            <a:br>
              <a:rPr lang="en-CA" sz="2800" dirty="0"/>
            </a:br>
            <a:r>
              <a:rPr lang="en-CA" sz="2800" dirty="0"/>
              <a:t>Additional 6-7 Months of Follow-up </a:t>
            </a:r>
          </a:p>
        </p:txBody>
      </p:sp>
      <p:sp>
        <p:nvSpPr>
          <p:cNvPr id="3" name="Content Placeholder 2"/>
          <p:cNvSpPr>
            <a:spLocks noGrp="1"/>
          </p:cNvSpPr>
          <p:nvPr>
            <p:ph idx="1"/>
          </p:nvPr>
        </p:nvSpPr>
        <p:spPr/>
        <p:txBody>
          <a:bodyPr/>
          <a:lstStyle/>
          <a:p>
            <a:r>
              <a:rPr lang="en-US" sz="2000" dirty="0"/>
              <a:t>Median follow-up of 19.4 months (Kd) and 17.7 months (Vd)</a:t>
            </a:r>
          </a:p>
        </p:txBody>
      </p:sp>
      <p:graphicFrame>
        <p:nvGraphicFramePr>
          <p:cNvPr id="4" name="Table 3"/>
          <p:cNvGraphicFramePr>
            <a:graphicFrameLocks noGrp="1"/>
          </p:cNvGraphicFramePr>
          <p:nvPr>
            <p:extLst/>
          </p:nvPr>
        </p:nvGraphicFramePr>
        <p:xfrm>
          <a:off x="512763" y="1907346"/>
          <a:ext cx="8116887" cy="4023360"/>
        </p:xfrm>
        <a:graphic>
          <a:graphicData uri="http://schemas.openxmlformats.org/drawingml/2006/table">
            <a:tbl>
              <a:tblPr firstRow="1" bandRow="1">
                <a:tableStyleId>{5C22544A-7EE6-4342-B048-85BDC9FD1C3A}</a:tableStyleId>
              </a:tblPr>
              <a:tblGrid>
                <a:gridCol w="4197782">
                  <a:extLst>
                    <a:ext uri="{9D8B030D-6E8A-4147-A177-3AD203B41FA5}">
                      <a16:colId xmlns:a16="http://schemas.microsoft.com/office/drawing/2014/main" val="20000"/>
                    </a:ext>
                  </a:extLst>
                </a:gridCol>
                <a:gridCol w="1930400">
                  <a:extLst>
                    <a:ext uri="{9D8B030D-6E8A-4147-A177-3AD203B41FA5}">
                      <a16:colId xmlns:a16="http://schemas.microsoft.com/office/drawing/2014/main" val="20001"/>
                    </a:ext>
                  </a:extLst>
                </a:gridCol>
                <a:gridCol w="1988705">
                  <a:extLst>
                    <a:ext uri="{9D8B030D-6E8A-4147-A177-3AD203B41FA5}">
                      <a16:colId xmlns:a16="http://schemas.microsoft.com/office/drawing/2014/main" val="20002"/>
                    </a:ext>
                  </a:extLst>
                </a:gridCol>
              </a:tblGrid>
              <a:tr h="365023">
                <a:tc>
                  <a:txBody>
                    <a:bodyPr/>
                    <a:lstStyle/>
                    <a:p>
                      <a:endParaRPr lang="de-CH" dirty="0"/>
                    </a:p>
                  </a:txBody>
                  <a:tcPr/>
                </a:tc>
                <a:tc>
                  <a:txBody>
                    <a:bodyPr/>
                    <a:lstStyle/>
                    <a:p>
                      <a:pPr algn="ctr"/>
                      <a:r>
                        <a:rPr lang="de-CH" dirty="0">
                          <a:solidFill>
                            <a:schemeClr val="bg1"/>
                          </a:solidFill>
                        </a:rPr>
                        <a:t>Kd (n=464)</a:t>
                      </a:r>
                    </a:p>
                  </a:txBody>
                  <a:tcPr/>
                </a:tc>
                <a:tc>
                  <a:txBody>
                    <a:bodyPr/>
                    <a:lstStyle/>
                    <a:p>
                      <a:pPr algn="ctr"/>
                      <a:r>
                        <a:rPr lang="de-CH" dirty="0">
                          <a:solidFill>
                            <a:schemeClr val="bg1"/>
                          </a:solidFill>
                        </a:rPr>
                        <a:t>Vd (n=465)</a:t>
                      </a:r>
                    </a:p>
                  </a:txBody>
                  <a:tcPr/>
                </a:tc>
                <a:extLst>
                  <a:ext uri="{0D108BD9-81ED-4DB2-BD59-A6C34878D82A}">
                    <a16:rowId xmlns:a16="http://schemas.microsoft.com/office/drawing/2014/main" val="10000"/>
                  </a:ext>
                </a:extLst>
              </a:tr>
              <a:tr h="334605">
                <a:tc>
                  <a:txBody>
                    <a:bodyPr/>
                    <a:lstStyle/>
                    <a:p>
                      <a:r>
                        <a:rPr lang="en-GB" sz="1600" dirty="0">
                          <a:solidFill>
                            <a:schemeClr val="tx1"/>
                          </a:solidFill>
                        </a:rPr>
                        <a:t>Progression/Death</a:t>
                      </a:r>
                      <a:r>
                        <a:rPr lang="en-GB" sz="1600" baseline="0" dirty="0">
                          <a:solidFill>
                            <a:schemeClr val="tx1"/>
                          </a:solidFill>
                        </a:rPr>
                        <a:t>, n (%)*</a:t>
                      </a:r>
                      <a:endParaRPr lang="de-CH" sz="1600" dirty="0">
                        <a:solidFill>
                          <a:schemeClr val="tx1"/>
                        </a:solidFill>
                      </a:endParaRPr>
                    </a:p>
                  </a:txBody>
                  <a:tcPr>
                    <a:solidFill>
                      <a:srgbClr val="E7ECF4"/>
                    </a:solidFill>
                  </a:tcPr>
                </a:tc>
                <a:tc>
                  <a:txBody>
                    <a:bodyPr/>
                    <a:lstStyle/>
                    <a:p>
                      <a:pPr algn="ctr"/>
                      <a:r>
                        <a:rPr lang="en-GB" sz="1600" dirty="0">
                          <a:solidFill>
                            <a:schemeClr val="tx1"/>
                          </a:solidFill>
                        </a:rPr>
                        <a:t>245 (52.8)</a:t>
                      </a:r>
                      <a:endParaRPr lang="de-CH" sz="1600" dirty="0">
                        <a:solidFill>
                          <a:schemeClr val="tx1"/>
                        </a:solidFill>
                      </a:endParaRPr>
                    </a:p>
                  </a:txBody>
                  <a:tcPr>
                    <a:solidFill>
                      <a:srgbClr val="E7ECF4"/>
                    </a:solidFill>
                  </a:tcPr>
                </a:tc>
                <a:tc>
                  <a:txBody>
                    <a:bodyPr/>
                    <a:lstStyle/>
                    <a:p>
                      <a:pPr algn="ctr"/>
                      <a:r>
                        <a:rPr lang="en-GB" sz="1600" dirty="0">
                          <a:solidFill>
                            <a:schemeClr val="tx1"/>
                          </a:solidFill>
                        </a:rPr>
                        <a:t>298 (64.1)</a:t>
                      </a:r>
                      <a:endParaRPr lang="de-CH" sz="1600" dirty="0">
                        <a:solidFill>
                          <a:schemeClr val="tx1"/>
                        </a:solidFill>
                      </a:endParaRPr>
                    </a:p>
                  </a:txBody>
                  <a:tcPr>
                    <a:solidFill>
                      <a:srgbClr val="E7ECF4"/>
                    </a:solidFill>
                  </a:tcPr>
                </a:tc>
                <a:extLst>
                  <a:ext uri="{0D108BD9-81ED-4DB2-BD59-A6C34878D82A}">
                    <a16:rowId xmlns:a16="http://schemas.microsoft.com/office/drawing/2014/main" val="10001"/>
                  </a:ext>
                </a:extLst>
              </a:tr>
              <a:tr h="334605">
                <a:tc>
                  <a:txBody>
                    <a:bodyPr/>
                    <a:lstStyle/>
                    <a:p>
                      <a:r>
                        <a:rPr lang="de-CH" sz="1600" dirty="0">
                          <a:solidFill>
                            <a:schemeClr val="tx1"/>
                          </a:solidFill>
                        </a:rPr>
                        <a:t>Median PFS, months </a:t>
                      </a:r>
                    </a:p>
                    <a:p>
                      <a:r>
                        <a:rPr lang="de-CH" sz="1600" dirty="0">
                          <a:solidFill>
                            <a:schemeClr val="tx1"/>
                          </a:solidFill>
                        </a:rPr>
                        <a:t>(95% CI)</a:t>
                      </a:r>
                    </a:p>
                  </a:txBody>
                  <a:tcPr>
                    <a:solidFill>
                      <a:srgbClr val="CBD7E9"/>
                    </a:solidFill>
                  </a:tcPr>
                </a:tc>
                <a:tc>
                  <a:txBody>
                    <a:bodyPr/>
                    <a:lstStyle/>
                    <a:p>
                      <a:pPr algn="ctr"/>
                      <a:r>
                        <a:rPr lang="de-CH" sz="1600" dirty="0">
                          <a:solidFill>
                            <a:schemeClr val="tx1"/>
                          </a:solidFill>
                        </a:rPr>
                        <a:t>17.6 </a:t>
                      </a:r>
                    </a:p>
                    <a:p>
                      <a:pPr algn="ctr"/>
                      <a:r>
                        <a:rPr lang="de-CH" sz="1600" dirty="0">
                          <a:solidFill>
                            <a:schemeClr val="tx1"/>
                          </a:solidFill>
                        </a:rPr>
                        <a:t>(15.4</a:t>
                      </a:r>
                      <a:r>
                        <a:rPr lang="de-CH" sz="1600" baseline="0" dirty="0">
                          <a:solidFill>
                            <a:schemeClr val="tx1"/>
                          </a:solidFill>
                        </a:rPr>
                        <a:t> </a:t>
                      </a:r>
                      <a:r>
                        <a:rPr lang="en-US" sz="1600" i="0" dirty="0">
                          <a:solidFill>
                            <a:schemeClr val="tx1"/>
                          </a:solidFill>
                        </a:rPr>
                        <a:t>– </a:t>
                      </a:r>
                      <a:r>
                        <a:rPr lang="de-CH" sz="1600" dirty="0">
                          <a:solidFill>
                            <a:schemeClr val="tx1"/>
                          </a:solidFill>
                        </a:rPr>
                        <a:t>19.5)*</a:t>
                      </a:r>
                    </a:p>
                  </a:txBody>
                  <a:tcPr>
                    <a:solidFill>
                      <a:srgbClr val="CBD7E9"/>
                    </a:solidFill>
                  </a:tcPr>
                </a:tc>
                <a:tc>
                  <a:txBody>
                    <a:bodyPr/>
                    <a:lstStyle/>
                    <a:p>
                      <a:pPr algn="ctr"/>
                      <a:r>
                        <a:rPr lang="de-CH" sz="1600" dirty="0">
                          <a:solidFill>
                            <a:schemeClr val="tx1"/>
                          </a:solidFill>
                        </a:rPr>
                        <a:t>9.4</a:t>
                      </a:r>
                    </a:p>
                    <a:p>
                      <a:pPr algn="ctr"/>
                      <a:r>
                        <a:rPr lang="en-GB" sz="1600" dirty="0">
                          <a:solidFill>
                            <a:schemeClr val="tx1"/>
                          </a:solidFill>
                        </a:rPr>
                        <a:t>(8.4 </a:t>
                      </a:r>
                      <a:r>
                        <a:rPr lang="en-US" sz="1600" i="0" dirty="0">
                          <a:solidFill>
                            <a:schemeClr val="tx1"/>
                          </a:solidFill>
                        </a:rPr>
                        <a:t>– 10.4)*</a:t>
                      </a:r>
                      <a:endParaRPr lang="de-CH" sz="1600" dirty="0">
                        <a:solidFill>
                          <a:schemeClr val="tx1"/>
                        </a:solidFill>
                      </a:endParaRPr>
                    </a:p>
                  </a:txBody>
                  <a:tcPr>
                    <a:solidFill>
                      <a:srgbClr val="CBD7E9"/>
                    </a:solidFill>
                  </a:tcPr>
                </a:tc>
                <a:extLst>
                  <a:ext uri="{0D108BD9-81ED-4DB2-BD59-A6C34878D82A}">
                    <a16:rowId xmlns:a16="http://schemas.microsoft.com/office/drawing/2014/main" val="10002"/>
                  </a:ext>
                </a:extLst>
              </a:tr>
              <a:tr h="577953">
                <a:tc>
                  <a:txBody>
                    <a:bodyPr/>
                    <a:lstStyle/>
                    <a:p>
                      <a:pPr marL="176213" indent="0"/>
                      <a:r>
                        <a:rPr lang="de-CH" sz="1600" dirty="0">
                          <a:solidFill>
                            <a:schemeClr val="tx1"/>
                          </a:solidFill>
                        </a:rPr>
                        <a:t>HR (95% CI)</a:t>
                      </a:r>
                    </a:p>
                    <a:p>
                      <a:pPr marL="176213" indent="0" algn="l" defTabSz="914400" rtl="0" eaLnBrk="1" latinLnBrk="0" hangingPunct="1"/>
                      <a:r>
                        <a:rPr lang="de-CH" sz="1600" kern="1200" baseline="0" dirty="0">
                          <a:solidFill>
                            <a:schemeClr val="tx1"/>
                          </a:solidFill>
                          <a:latin typeface="+mn-lt"/>
                          <a:ea typeface="+mn-ea"/>
                          <a:cs typeface="+mn-cs"/>
                        </a:rPr>
                        <a:t>p </a:t>
                      </a:r>
                      <a:r>
                        <a:rPr lang="de-CH" sz="1600" kern="1200" dirty="0">
                          <a:solidFill>
                            <a:schemeClr val="tx1"/>
                          </a:solidFill>
                          <a:latin typeface="+mn-lt"/>
                          <a:ea typeface="+mn-ea"/>
                          <a:cs typeface="+mn-cs"/>
                        </a:rPr>
                        <a:t>value</a:t>
                      </a:r>
                    </a:p>
                  </a:txBody>
                  <a:tcPr>
                    <a:solidFill>
                      <a:srgbClr val="CBD7E9"/>
                    </a:solidFill>
                  </a:tcPr>
                </a:tc>
                <a:tc gridSpan="2">
                  <a:txBody>
                    <a:bodyPr/>
                    <a:lstStyle/>
                    <a:p>
                      <a:pPr algn="ctr"/>
                      <a:r>
                        <a:rPr lang="de-CH" sz="1600" i="0" dirty="0">
                          <a:solidFill>
                            <a:schemeClr val="tx1"/>
                          </a:solidFill>
                        </a:rPr>
                        <a:t>0.53 (</a:t>
                      </a:r>
                      <a:r>
                        <a:rPr lang="en-US" sz="1600" i="0" dirty="0">
                          <a:solidFill>
                            <a:schemeClr val="tx1"/>
                          </a:solidFill>
                        </a:rPr>
                        <a:t>0.44 – 0.63)</a:t>
                      </a:r>
                    </a:p>
                    <a:p>
                      <a:pPr algn="ctr"/>
                      <a:r>
                        <a:rPr lang="en-US" sz="1600" i="0" dirty="0">
                          <a:solidFill>
                            <a:schemeClr val="tx1"/>
                          </a:solidFill>
                        </a:rPr>
                        <a:t>&lt; 0.0001</a:t>
                      </a:r>
                      <a:endParaRPr lang="de-CH" sz="1600" i="0" dirty="0">
                        <a:solidFill>
                          <a:schemeClr val="tx1"/>
                        </a:solidFill>
                      </a:endParaRPr>
                    </a:p>
                  </a:txBody>
                  <a:tcPr>
                    <a:solidFill>
                      <a:srgbClr val="CBD7E9"/>
                    </a:solidFill>
                  </a:tcPr>
                </a:tc>
                <a:tc hMerge="1">
                  <a:txBody>
                    <a:bodyPr/>
                    <a:lstStyle/>
                    <a:p>
                      <a:endParaRPr lang="de-CH"/>
                    </a:p>
                  </a:txBody>
                  <a:tcPr/>
                </a:tc>
                <a:extLst>
                  <a:ext uri="{0D108BD9-81ED-4DB2-BD59-A6C34878D82A}">
                    <a16:rowId xmlns:a16="http://schemas.microsoft.com/office/drawing/2014/main" val="10003"/>
                  </a:ext>
                </a:extLst>
              </a:tr>
              <a:tr h="3346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600" dirty="0">
                          <a:solidFill>
                            <a:schemeClr val="tx1"/>
                          </a:solidFill>
                        </a:rPr>
                        <a:t>18-months PFS,</a:t>
                      </a:r>
                      <a:r>
                        <a:rPr lang="de-CH" sz="1600" baseline="0" dirty="0">
                          <a:solidFill>
                            <a:schemeClr val="tx1"/>
                          </a:solidFill>
                        </a:rPr>
                        <a:t> % </a:t>
                      </a:r>
                      <a:r>
                        <a:rPr lang="de-CH" sz="1600" dirty="0">
                          <a:solidFill>
                            <a:schemeClr val="tx1"/>
                          </a:solidFill>
                        </a:rPr>
                        <a:t>(95% CI)</a:t>
                      </a:r>
                    </a:p>
                  </a:txBody>
                  <a:tcPr>
                    <a:solidFill>
                      <a:srgbClr val="E7ECF4"/>
                    </a:solidFill>
                  </a:tcPr>
                </a:tc>
                <a:tc>
                  <a:txBody>
                    <a:bodyPr/>
                    <a:lstStyle/>
                    <a:p>
                      <a:pPr algn="ctr"/>
                      <a:r>
                        <a:rPr lang="de-CH" sz="1600" dirty="0">
                          <a:solidFill>
                            <a:schemeClr val="tx1"/>
                          </a:solidFill>
                        </a:rPr>
                        <a:t>48.7 (43.7 </a:t>
                      </a:r>
                      <a:r>
                        <a:rPr lang="en-US" sz="1600" i="0" dirty="0">
                          <a:solidFill>
                            <a:schemeClr val="tx1"/>
                          </a:solidFill>
                        </a:rPr>
                        <a:t>–</a:t>
                      </a:r>
                      <a:r>
                        <a:rPr lang="de-CH" sz="1600" dirty="0">
                          <a:solidFill>
                            <a:schemeClr val="tx1"/>
                          </a:solidFill>
                        </a:rPr>
                        <a:t> 53.5)*</a:t>
                      </a:r>
                    </a:p>
                  </a:txBody>
                  <a:tcPr>
                    <a:solidFill>
                      <a:srgbClr val="E7ECF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CH" sz="1600" dirty="0">
                          <a:solidFill>
                            <a:schemeClr val="tx1"/>
                          </a:solidFill>
                        </a:rPr>
                        <a:t>23.9 (19.4 </a:t>
                      </a:r>
                      <a:r>
                        <a:rPr lang="en-US" sz="1600" i="0" dirty="0">
                          <a:solidFill>
                            <a:schemeClr val="tx1"/>
                          </a:solidFill>
                        </a:rPr>
                        <a:t>–</a:t>
                      </a:r>
                      <a:r>
                        <a:rPr lang="de-CH" sz="1600" dirty="0">
                          <a:solidFill>
                            <a:schemeClr val="tx1"/>
                          </a:solidFill>
                        </a:rPr>
                        <a:t> 28.6)*</a:t>
                      </a:r>
                    </a:p>
                  </a:txBody>
                  <a:tcPr>
                    <a:solidFill>
                      <a:srgbClr val="E7ECF4"/>
                    </a:solidFill>
                  </a:tcPr>
                </a:tc>
                <a:extLst>
                  <a:ext uri="{0D108BD9-81ED-4DB2-BD59-A6C34878D82A}">
                    <a16:rowId xmlns:a16="http://schemas.microsoft.com/office/drawing/2014/main" val="10004"/>
                  </a:ext>
                </a:extLst>
              </a:tr>
              <a:tr h="325083">
                <a:tc>
                  <a:txBody>
                    <a:bodyPr/>
                    <a:lstStyle/>
                    <a:p>
                      <a:r>
                        <a:rPr lang="en-US" sz="1600" dirty="0">
                          <a:solidFill>
                            <a:schemeClr val="tx1"/>
                          </a:solidFill>
                        </a:rPr>
                        <a:t>Median time to progression,</a:t>
                      </a:r>
                      <a:r>
                        <a:rPr lang="en-US" sz="1600" baseline="0" dirty="0">
                          <a:solidFill>
                            <a:schemeClr val="tx1"/>
                          </a:solidFill>
                        </a:rPr>
                        <a:t> months</a:t>
                      </a:r>
                      <a:endParaRPr lang="de-CH" sz="1600" dirty="0">
                        <a:solidFill>
                          <a:schemeClr val="tx1"/>
                        </a:solidFill>
                      </a:endParaRPr>
                    </a:p>
                  </a:txBody>
                  <a:tcPr>
                    <a:solidFill>
                      <a:srgbClr val="CBD7E9"/>
                    </a:solidFill>
                  </a:tcPr>
                </a:tc>
                <a:tc>
                  <a:txBody>
                    <a:bodyPr/>
                    <a:lstStyle/>
                    <a:p>
                      <a:pPr algn="ctr"/>
                      <a:r>
                        <a:rPr lang="de-CH" sz="1600" dirty="0">
                          <a:solidFill>
                            <a:schemeClr val="tx1"/>
                          </a:solidFill>
                        </a:rPr>
                        <a:t>19.4</a:t>
                      </a:r>
                    </a:p>
                  </a:txBody>
                  <a:tcPr>
                    <a:solidFill>
                      <a:srgbClr val="CBD7E9"/>
                    </a:solidFill>
                  </a:tcPr>
                </a:tc>
                <a:tc>
                  <a:txBody>
                    <a:bodyPr/>
                    <a:lstStyle/>
                    <a:p>
                      <a:pPr algn="ctr"/>
                      <a:r>
                        <a:rPr lang="de-CH" sz="1600" dirty="0">
                          <a:solidFill>
                            <a:schemeClr val="tx1"/>
                          </a:solidFill>
                        </a:rPr>
                        <a:t>10.2</a:t>
                      </a:r>
                    </a:p>
                  </a:txBody>
                  <a:tcPr>
                    <a:solidFill>
                      <a:srgbClr val="CBD7E9"/>
                    </a:solidFill>
                  </a:tcPr>
                </a:tc>
                <a:extLst>
                  <a:ext uri="{0D108BD9-81ED-4DB2-BD59-A6C34878D82A}">
                    <a16:rowId xmlns:a16="http://schemas.microsoft.com/office/drawing/2014/main" val="10005"/>
                  </a:ext>
                </a:extLst>
              </a:tr>
              <a:tr h="577953">
                <a:tc>
                  <a:txBody>
                    <a:bodyPr/>
                    <a:lstStyle/>
                    <a:p>
                      <a:pPr marL="176213" indent="0" algn="l" defTabSz="914400" rtl="0" eaLnBrk="1" latinLnBrk="0" hangingPunct="1"/>
                      <a:r>
                        <a:rPr lang="de-CH" sz="1600" kern="1200" dirty="0">
                          <a:solidFill>
                            <a:schemeClr val="tx1"/>
                          </a:solidFill>
                          <a:latin typeface="+mn-lt"/>
                          <a:ea typeface="+mn-ea"/>
                          <a:cs typeface="+mn-cs"/>
                        </a:rPr>
                        <a:t>HR (95% CI)</a:t>
                      </a:r>
                    </a:p>
                    <a:p>
                      <a:pPr marL="176213" indent="0" algn="l" defTabSz="914400" rtl="0" eaLnBrk="1" latinLnBrk="0" hangingPunct="1"/>
                      <a:r>
                        <a:rPr lang="de-CH" sz="1600" kern="1200" dirty="0">
                          <a:solidFill>
                            <a:schemeClr val="tx1"/>
                          </a:solidFill>
                          <a:latin typeface="+mn-lt"/>
                          <a:ea typeface="+mn-ea"/>
                          <a:cs typeface="+mn-cs"/>
                        </a:rPr>
                        <a:t>P-value</a:t>
                      </a:r>
                    </a:p>
                  </a:txBody>
                  <a:tcPr/>
                </a:tc>
                <a:tc gridSpan="2">
                  <a:txBody>
                    <a:bodyPr/>
                    <a:lstStyle/>
                    <a:p>
                      <a:pPr algn="ctr"/>
                      <a:r>
                        <a:rPr lang="de-CH" sz="1600" dirty="0">
                          <a:solidFill>
                            <a:schemeClr val="tx1"/>
                          </a:solidFill>
                        </a:rPr>
                        <a:t>0.50 (0.42 – 0.60) </a:t>
                      </a:r>
                    </a:p>
                    <a:p>
                      <a:pPr algn="ctr"/>
                      <a:r>
                        <a:rPr lang="de-CH" sz="1600" dirty="0">
                          <a:solidFill>
                            <a:schemeClr val="tx1"/>
                          </a:solidFill>
                        </a:rPr>
                        <a:t>&lt; 0.0001</a:t>
                      </a:r>
                    </a:p>
                  </a:txBody>
                  <a:tcPr/>
                </a:tc>
                <a:tc hMerge="1">
                  <a:txBody>
                    <a:bodyPr/>
                    <a:lstStyle/>
                    <a:p>
                      <a:endParaRPr lang="de-CH"/>
                    </a:p>
                  </a:txBody>
                  <a:tcPr/>
                </a:tc>
                <a:extLst>
                  <a:ext uri="{0D108BD9-81ED-4DB2-BD59-A6C34878D82A}">
                    <a16:rowId xmlns:a16="http://schemas.microsoft.com/office/drawing/2014/main" val="10006"/>
                  </a:ext>
                </a:extLst>
              </a:tr>
              <a:tr h="251192">
                <a:tc>
                  <a:txBody>
                    <a:bodyPr/>
                    <a:lstStyle/>
                    <a:p>
                      <a:r>
                        <a:rPr lang="en-US" sz="1600" dirty="0">
                          <a:solidFill>
                            <a:schemeClr val="tx1"/>
                          </a:solidFill>
                        </a:rPr>
                        <a:t>Median time to next treatment,</a:t>
                      </a:r>
                      <a:r>
                        <a:rPr lang="en-US" sz="1600" baseline="0" dirty="0">
                          <a:solidFill>
                            <a:schemeClr val="tx1"/>
                          </a:solidFill>
                        </a:rPr>
                        <a:t> months</a:t>
                      </a:r>
                      <a:endParaRPr lang="de-CH" sz="1600" dirty="0">
                        <a:solidFill>
                          <a:schemeClr val="tx1"/>
                        </a:solidFill>
                      </a:endParaRPr>
                    </a:p>
                  </a:txBody>
                  <a:tcPr/>
                </a:tc>
                <a:tc>
                  <a:txBody>
                    <a:bodyPr/>
                    <a:lstStyle/>
                    <a:p>
                      <a:pPr algn="ctr"/>
                      <a:r>
                        <a:rPr lang="de-CH" sz="1600" dirty="0">
                          <a:solidFill>
                            <a:schemeClr val="tx1"/>
                          </a:solidFill>
                        </a:rPr>
                        <a:t>26.1</a:t>
                      </a:r>
                    </a:p>
                  </a:txBody>
                  <a:tcPr/>
                </a:tc>
                <a:tc>
                  <a:txBody>
                    <a:bodyPr/>
                    <a:lstStyle/>
                    <a:p>
                      <a:pPr algn="ctr"/>
                      <a:r>
                        <a:rPr lang="de-CH" sz="1600" dirty="0">
                          <a:solidFill>
                            <a:schemeClr val="tx1"/>
                          </a:solidFill>
                        </a:rPr>
                        <a:t>14.5</a:t>
                      </a:r>
                    </a:p>
                  </a:txBody>
                  <a:tcPr/>
                </a:tc>
                <a:extLst>
                  <a:ext uri="{0D108BD9-81ED-4DB2-BD59-A6C34878D82A}">
                    <a16:rowId xmlns:a16="http://schemas.microsoft.com/office/drawing/2014/main" val="10007"/>
                  </a:ext>
                </a:extLst>
              </a:tr>
              <a:tr h="577953">
                <a:tc>
                  <a:txBody>
                    <a:bodyPr/>
                    <a:lstStyle/>
                    <a:p>
                      <a:pPr marL="176213" indent="0" algn="l" defTabSz="914400" rtl="0" eaLnBrk="1" latinLnBrk="0" hangingPunct="1"/>
                      <a:r>
                        <a:rPr lang="de-CH" sz="1600" kern="1200" dirty="0">
                          <a:solidFill>
                            <a:schemeClr val="tx1"/>
                          </a:solidFill>
                          <a:latin typeface="+mn-lt"/>
                          <a:ea typeface="+mn-ea"/>
                          <a:cs typeface="+mn-cs"/>
                        </a:rPr>
                        <a:t>HR (95% CI)</a:t>
                      </a:r>
                    </a:p>
                    <a:p>
                      <a:pPr marL="176213" indent="0" algn="l" defTabSz="914400" rtl="0" eaLnBrk="1" latinLnBrk="0" hangingPunct="1"/>
                      <a:r>
                        <a:rPr lang="de-CH" sz="1600" kern="1200" baseline="0" dirty="0">
                          <a:solidFill>
                            <a:schemeClr val="tx1"/>
                          </a:solidFill>
                          <a:latin typeface="+mn-lt"/>
                          <a:ea typeface="+mn-ea"/>
                          <a:cs typeface="+mn-cs"/>
                        </a:rPr>
                        <a:t>p </a:t>
                      </a:r>
                      <a:r>
                        <a:rPr lang="de-CH" sz="1600" kern="1200" dirty="0">
                          <a:solidFill>
                            <a:schemeClr val="tx1"/>
                          </a:solidFill>
                          <a:latin typeface="+mn-lt"/>
                          <a:ea typeface="+mn-ea"/>
                          <a:cs typeface="+mn-cs"/>
                        </a:rPr>
                        <a:t>value</a:t>
                      </a:r>
                    </a:p>
                  </a:txBody>
                  <a:tcPr>
                    <a:solidFill>
                      <a:srgbClr val="E7ECF4"/>
                    </a:solidFill>
                  </a:tcPr>
                </a:tc>
                <a:tc gridSpan="2">
                  <a:txBody>
                    <a:bodyPr/>
                    <a:lstStyle/>
                    <a:p>
                      <a:pPr algn="ctr"/>
                      <a:r>
                        <a:rPr lang="de-CH" sz="1600" dirty="0">
                          <a:solidFill>
                            <a:schemeClr val="tx1"/>
                          </a:solidFill>
                        </a:rPr>
                        <a:t>0.49 (0.40 – 0.60)</a:t>
                      </a:r>
                    </a:p>
                    <a:p>
                      <a:pPr algn="ctr"/>
                      <a:r>
                        <a:rPr lang="de-CH" sz="1600" dirty="0">
                          <a:solidFill>
                            <a:schemeClr val="tx1"/>
                          </a:solidFill>
                        </a:rPr>
                        <a:t>&lt; 0.0001</a:t>
                      </a:r>
                    </a:p>
                  </a:txBody>
                  <a:tcPr>
                    <a:solidFill>
                      <a:srgbClr val="E7ECF4"/>
                    </a:solidFill>
                  </a:tcPr>
                </a:tc>
                <a:tc hMerge="1">
                  <a:txBody>
                    <a:bodyPr/>
                    <a:lstStyle/>
                    <a:p>
                      <a:endParaRPr lang="de-CH"/>
                    </a:p>
                  </a:txBody>
                  <a:tcPr/>
                </a:tc>
                <a:extLst>
                  <a:ext uri="{0D108BD9-81ED-4DB2-BD59-A6C34878D82A}">
                    <a16:rowId xmlns:a16="http://schemas.microsoft.com/office/drawing/2014/main" val="10008"/>
                  </a:ext>
                </a:extLst>
              </a:tr>
            </a:tbl>
          </a:graphicData>
        </a:graphic>
      </p:graphicFrame>
      <p:sp>
        <p:nvSpPr>
          <p:cNvPr id="9" name="Rectangle 8"/>
          <p:cNvSpPr/>
          <p:nvPr/>
        </p:nvSpPr>
        <p:spPr>
          <a:xfrm>
            <a:off x="409551" y="6234054"/>
            <a:ext cx="7441358" cy="507831"/>
          </a:xfrm>
          <a:prstGeom prst="rect">
            <a:avLst/>
          </a:prstGeom>
        </p:spPr>
        <p:txBody>
          <a:bodyPr wrap="square" anchor="b">
            <a:spAutoFit/>
          </a:bodyPr>
          <a:lstStyle/>
          <a:p>
            <a:r>
              <a:rPr lang="it-IT" sz="900" dirty="0">
                <a:latin typeface="Arial" panose="020B0604020202020204" pitchFamily="34" charset="0"/>
                <a:cs typeface="Arial" panose="020B0604020202020204" pitchFamily="34" charset="0"/>
              </a:rPr>
              <a:t>*</a:t>
            </a:r>
            <a:r>
              <a:rPr lang="en-CA" sz="900" dirty="0"/>
              <a:t> Siegel et al. </a:t>
            </a:r>
            <a:r>
              <a:rPr lang="it-IT" sz="900" dirty="0">
                <a:latin typeface="Arial" panose="020B0604020202020204" pitchFamily="34" charset="0"/>
                <a:cs typeface="Arial" panose="020B0604020202020204" pitchFamily="34" charset="0"/>
              </a:rPr>
              <a:t>EHA 2017 (abstract P333 and poster).</a:t>
            </a:r>
            <a:br>
              <a:rPr lang="it-IT" sz="900" dirty="0">
                <a:latin typeface="Arial" panose="020B0604020202020204" pitchFamily="34" charset="0"/>
                <a:cs typeface="Arial" panose="020B0604020202020204" pitchFamily="34" charset="0"/>
              </a:rPr>
            </a:br>
            <a:r>
              <a:rPr lang="en-CA" sz="900" dirty="0"/>
              <a:t>HR, hazard ratio; </a:t>
            </a:r>
            <a:r>
              <a:rPr lang="it-IT" sz="900" dirty="0">
                <a:latin typeface="Arial" panose="020B0604020202020204" pitchFamily="34" charset="0"/>
                <a:cs typeface="Arial" panose="020B0604020202020204" pitchFamily="34" charset="0"/>
              </a:rPr>
              <a:t>Kd, </a:t>
            </a:r>
            <a:r>
              <a:rPr lang="en-CA" sz="900" dirty="0" err="1"/>
              <a:t>carfilzomib</a:t>
            </a:r>
            <a:r>
              <a:rPr lang="en-CA" sz="900" dirty="0"/>
              <a:t> and dexamethasone; PFS, progression-free survival; </a:t>
            </a:r>
            <a:r>
              <a:rPr lang="en-CA" sz="900" dirty="0" err="1"/>
              <a:t>Vd</a:t>
            </a:r>
            <a:r>
              <a:rPr lang="en-CA" sz="900" dirty="0"/>
              <a:t>, </a:t>
            </a:r>
            <a:r>
              <a:rPr lang="en-CA" sz="900" dirty="0" err="1"/>
              <a:t>bortezomib</a:t>
            </a:r>
            <a:r>
              <a:rPr lang="en-CA" sz="900" dirty="0"/>
              <a:t> and dexamethasone</a:t>
            </a:r>
            <a:r>
              <a:rPr lang="it-IT" sz="900" dirty="0">
                <a:latin typeface="Arial" panose="020B0604020202020204" pitchFamily="34" charset="0"/>
                <a:cs typeface="Arial" panose="020B0604020202020204" pitchFamily="34" charset="0"/>
              </a:rPr>
              <a:t>.</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 </a:t>
            </a:r>
            <a:r>
              <a:rPr lang="it-IT" sz="900" i="1" dirty="0">
                <a:latin typeface="Arial" panose="020B0604020202020204" pitchFamily="34" charset="0"/>
                <a:cs typeface="Arial" panose="020B0604020202020204" pitchFamily="34" charset="0"/>
              </a:rPr>
              <a:t>Supplementary appendix.</a:t>
            </a:r>
            <a:endParaRPr lang="en-US" sz="900" i="1" dirty="0">
              <a:latin typeface="Arial" panose="020B0604020202020204" pitchFamily="34" charset="0"/>
              <a:cs typeface="Arial" panose="020B0604020202020204" pitchFamily="34" charset="0"/>
            </a:endParaRPr>
          </a:p>
        </p:txBody>
      </p:sp>
      <p:sp>
        <p:nvSpPr>
          <p:cNvPr id="12" name="TextBox 11">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827581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p:cNvPicPr>
          <p:nvPr/>
        </p:nvPicPr>
        <p:blipFill rotWithShape="1">
          <a:blip r:embed="rId3">
            <a:clrChange>
              <a:clrFrom>
                <a:srgbClr val="DBE1F2"/>
              </a:clrFrom>
              <a:clrTo>
                <a:srgbClr val="DBE1F2">
                  <a:alpha val="0"/>
                </a:srgbClr>
              </a:clrTo>
            </a:clrChange>
          </a:blip>
          <a:srcRect l="6124" r="8569" b="4985"/>
          <a:stretch/>
        </p:blipFill>
        <p:spPr>
          <a:xfrm>
            <a:off x="1653309" y="2738609"/>
            <a:ext cx="4913746" cy="2018118"/>
          </a:xfrm>
          <a:prstGeom prst="rect">
            <a:avLst/>
          </a:prstGeom>
        </p:spPr>
      </p:pic>
      <p:sp>
        <p:nvSpPr>
          <p:cNvPr id="6" name="Rectangle 5"/>
          <p:cNvSpPr/>
          <p:nvPr/>
        </p:nvSpPr>
        <p:spPr bwMode="auto">
          <a:xfrm>
            <a:off x="1995056" y="4414977"/>
            <a:ext cx="489527" cy="3325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2" name="Title 1"/>
          <p:cNvSpPr>
            <a:spLocks noGrp="1"/>
          </p:cNvSpPr>
          <p:nvPr>
            <p:ph type="title"/>
          </p:nvPr>
        </p:nvSpPr>
        <p:spPr/>
        <p:txBody>
          <a:bodyPr/>
          <a:lstStyle/>
          <a:p>
            <a:r>
              <a:rPr lang="en-CA" dirty="0"/>
              <a:t>PFS – Updated Results (ITT Population)</a:t>
            </a:r>
          </a:p>
        </p:txBody>
      </p:sp>
      <p:sp>
        <p:nvSpPr>
          <p:cNvPr id="3" name="Content Placeholder 2"/>
          <p:cNvSpPr>
            <a:spLocks noGrp="1"/>
          </p:cNvSpPr>
          <p:nvPr>
            <p:ph idx="1"/>
          </p:nvPr>
        </p:nvSpPr>
        <p:spPr/>
        <p:txBody>
          <a:bodyPr/>
          <a:lstStyle/>
          <a:p>
            <a:r>
              <a:rPr lang="en-US" sz="2000" dirty="0"/>
              <a:t>Median follow-up of 19.4 months (Kd) and 17.7 months (Vd)</a:t>
            </a:r>
          </a:p>
        </p:txBody>
      </p:sp>
      <p:sp>
        <p:nvSpPr>
          <p:cNvPr id="10" name="Rectangle 9"/>
          <p:cNvSpPr/>
          <p:nvPr/>
        </p:nvSpPr>
        <p:spPr>
          <a:xfrm>
            <a:off x="411411" y="6056141"/>
            <a:ext cx="8229351" cy="507831"/>
          </a:xfrm>
          <a:prstGeom prst="rect">
            <a:avLst/>
          </a:prstGeom>
        </p:spPr>
        <p:txBody>
          <a:bodyPr wrap="square" anchor="b">
            <a:spAutoFit/>
          </a:bodyPr>
          <a:lstStyle/>
          <a:p>
            <a:r>
              <a:rPr lang="de-CH" sz="900" baseline="30000" dirty="0"/>
              <a:t>a</a:t>
            </a:r>
            <a:r>
              <a:rPr lang="de-CH" sz="900" dirty="0"/>
              <a:t> Stratified by prior proteasome inhibitor therapy, lines of prior treatment, International Staging System (ISS) stage, and route of bortezomib administration.</a:t>
            </a:r>
            <a:endParaRPr lang="en-CA" sz="900" dirty="0"/>
          </a:p>
          <a:p>
            <a:r>
              <a:rPr lang="en-CA" sz="900" dirty="0"/>
              <a:t>CI, confidence interval; HR, hazard ratio; ITT, intent to treat; </a:t>
            </a:r>
            <a:r>
              <a:rPr lang="en-CA" sz="900" dirty="0" err="1"/>
              <a:t>Kd</a:t>
            </a:r>
            <a:r>
              <a:rPr lang="en-CA" sz="900" dirty="0"/>
              <a:t>, carfilzomib and dexamethasone; PFS, progression-free survival; </a:t>
            </a:r>
            <a:br>
              <a:rPr lang="en-CA" sz="900" dirty="0"/>
            </a:br>
            <a:r>
              <a:rPr lang="en-CA" sz="900" dirty="0"/>
              <a:t>Vd, bortezomib and dexamethasone. </a:t>
            </a:r>
          </a:p>
        </p:txBody>
      </p:sp>
      <p:sp>
        <p:nvSpPr>
          <p:cNvPr id="13" name="Rectangle 12"/>
          <p:cNvSpPr/>
          <p:nvPr/>
        </p:nvSpPr>
        <p:spPr>
          <a:xfrm>
            <a:off x="409551" y="6511053"/>
            <a:ext cx="6296445" cy="230832"/>
          </a:xfrm>
          <a:prstGeom prst="rect">
            <a:avLst/>
          </a:prstGeom>
        </p:spPr>
        <p:txBody>
          <a:bodyPr wrap="square">
            <a:spAutoFit/>
          </a:bodyPr>
          <a:lstStyle/>
          <a:p>
            <a:r>
              <a:rPr lang="it-IT" sz="900" dirty="0">
                <a:latin typeface="Arial" panose="020B0604020202020204" pitchFamily="34" charset="0"/>
                <a:cs typeface="Arial" panose="020B0604020202020204" pitchFamily="34" charset="0"/>
              </a:rPr>
              <a:t>Siegel et al., EHA 2017 (abstract P333 and poster)</a:t>
            </a:r>
            <a:endParaRPr lang="en-US" sz="900" i="1" dirty="0">
              <a:latin typeface="Arial" panose="020B0604020202020204" pitchFamily="34" charset="0"/>
              <a:cs typeface="Arial" panose="020B0604020202020204" pitchFamily="34" charset="0"/>
            </a:endParaRPr>
          </a:p>
        </p:txBody>
      </p:sp>
      <p:sp>
        <p:nvSpPr>
          <p:cNvPr id="15" name="TextBox 14"/>
          <p:cNvSpPr txBox="1"/>
          <p:nvPr/>
        </p:nvSpPr>
        <p:spPr>
          <a:xfrm>
            <a:off x="635000" y="5152593"/>
            <a:ext cx="7010400" cy="600164"/>
          </a:xfrm>
          <a:prstGeom prst="rect">
            <a:avLst/>
          </a:prstGeom>
          <a:noFill/>
        </p:spPr>
        <p:txBody>
          <a:bodyPr wrap="square" rtlCol="0">
            <a:spAutoFit/>
          </a:bodyPr>
          <a:lstStyle/>
          <a:p>
            <a:pPr algn="l"/>
            <a:r>
              <a:rPr lang="en-US" sz="1100" b="1" dirty="0"/>
              <a:t>No. at risk:</a:t>
            </a:r>
          </a:p>
          <a:p>
            <a:pPr algn="l"/>
            <a:r>
              <a:rPr lang="en-US" sz="1100" dirty="0"/>
              <a:t>             Kd    464                  346                 260                  137                 40                     4   	        0         </a:t>
            </a:r>
          </a:p>
          <a:p>
            <a:pPr algn="l"/>
            <a:r>
              <a:rPr lang="en-US" sz="1100" dirty="0"/>
              <a:t>             Vd    465                  265                 147                   51                  11                     1                     0</a:t>
            </a:r>
          </a:p>
        </p:txBody>
      </p:sp>
      <p:sp>
        <p:nvSpPr>
          <p:cNvPr id="16" name="Rectangle 5"/>
          <p:cNvSpPr>
            <a:spLocks noChangeArrowheads="1"/>
          </p:cNvSpPr>
          <p:nvPr/>
        </p:nvSpPr>
        <p:spPr bwMode="auto">
          <a:xfrm>
            <a:off x="1122363" y="2704912"/>
            <a:ext cx="29815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a:solidFill>
                  <a:srgbClr val="000000"/>
                </a:solidFill>
              </a:rPr>
              <a:t>100</a:t>
            </a:r>
            <a:endParaRPr lang="en-US" altLang="en-US" dirty="0"/>
          </a:p>
        </p:txBody>
      </p:sp>
      <p:sp>
        <p:nvSpPr>
          <p:cNvPr id="17" name="Rectangle 6"/>
          <p:cNvSpPr>
            <a:spLocks noChangeArrowheads="1"/>
          </p:cNvSpPr>
          <p:nvPr/>
        </p:nvSpPr>
        <p:spPr bwMode="auto">
          <a:xfrm>
            <a:off x="1221750" y="310258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a:solidFill>
                  <a:srgbClr val="000000"/>
                </a:solidFill>
              </a:rPr>
              <a:t>80</a:t>
            </a:r>
            <a:endParaRPr lang="en-US" altLang="en-US" dirty="0"/>
          </a:p>
        </p:txBody>
      </p:sp>
      <p:sp>
        <p:nvSpPr>
          <p:cNvPr id="18" name="Rectangle 7"/>
          <p:cNvSpPr>
            <a:spLocks noChangeArrowheads="1"/>
          </p:cNvSpPr>
          <p:nvPr/>
        </p:nvSpPr>
        <p:spPr bwMode="auto">
          <a:xfrm>
            <a:off x="1221750" y="348415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a:solidFill>
                  <a:srgbClr val="000000"/>
                </a:solidFill>
              </a:rPr>
              <a:t>60</a:t>
            </a:r>
            <a:endParaRPr lang="en-US" altLang="en-US" dirty="0"/>
          </a:p>
        </p:txBody>
      </p:sp>
      <p:sp>
        <p:nvSpPr>
          <p:cNvPr id="19" name="Rectangle 8"/>
          <p:cNvSpPr>
            <a:spLocks noChangeArrowheads="1"/>
          </p:cNvSpPr>
          <p:nvPr/>
        </p:nvSpPr>
        <p:spPr bwMode="auto">
          <a:xfrm>
            <a:off x="1221750" y="3865016"/>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a:solidFill>
                  <a:srgbClr val="000000"/>
                </a:solidFill>
              </a:rPr>
              <a:t>40</a:t>
            </a:r>
            <a:endParaRPr lang="en-US" altLang="en-US" dirty="0"/>
          </a:p>
        </p:txBody>
      </p:sp>
      <p:sp>
        <p:nvSpPr>
          <p:cNvPr id="20" name="Rectangle 9"/>
          <p:cNvSpPr>
            <a:spLocks noChangeArrowheads="1"/>
          </p:cNvSpPr>
          <p:nvPr/>
        </p:nvSpPr>
        <p:spPr bwMode="auto">
          <a:xfrm>
            <a:off x="1221750" y="4250094"/>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a:solidFill>
                  <a:srgbClr val="000000"/>
                </a:solidFill>
              </a:rPr>
              <a:t>20</a:t>
            </a:r>
            <a:endParaRPr lang="en-US" altLang="en-US" dirty="0"/>
          </a:p>
        </p:txBody>
      </p:sp>
      <p:sp>
        <p:nvSpPr>
          <p:cNvPr id="21" name="Rectangle 10"/>
          <p:cNvSpPr>
            <a:spLocks noChangeArrowheads="1"/>
          </p:cNvSpPr>
          <p:nvPr/>
        </p:nvSpPr>
        <p:spPr bwMode="auto">
          <a:xfrm>
            <a:off x="1321136" y="4633654"/>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a:solidFill>
                  <a:srgbClr val="000000"/>
                </a:solidFill>
              </a:rPr>
              <a:t>0</a:t>
            </a:r>
            <a:endParaRPr lang="en-US" altLang="en-US" dirty="0"/>
          </a:p>
        </p:txBody>
      </p:sp>
      <p:sp>
        <p:nvSpPr>
          <p:cNvPr id="22" name="Rectangle 11"/>
          <p:cNvSpPr>
            <a:spLocks noChangeArrowheads="1"/>
          </p:cNvSpPr>
          <p:nvPr/>
        </p:nvSpPr>
        <p:spPr bwMode="auto">
          <a:xfrm>
            <a:off x="6887585" y="485517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36</a:t>
            </a:r>
            <a:endParaRPr lang="en-US" altLang="en-US" dirty="0"/>
          </a:p>
        </p:txBody>
      </p:sp>
      <p:sp>
        <p:nvSpPr>
          <p:cNvPr id="23" name="Rectangle 12"/>
          <p:cNvSpPr>
            <a:spLocks noChangeArrowheads="1"/>
          </p:cNvSpPr>
          <p:nvPr/>
        </p:nvSpPr>
        <p:spPr bwMode="auto">
          <a:xfrm>
            <a:off x="1643063" y="485517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0</a:t>
            </a:r>
            <a:endParaRPr lang="en-US" altLang="en-US" dirty="0"/>
          </a:p>
        </p:txBody>
      </p:sp>
      <p:sp>
        <p:nvSpPr>
          <p:cNvPr id="24" name="Rectangle 13"/>
          <p:cNvSpPr>
            <a:spLocks noChangeArrowheads="1"/>
          </p:cNvSpPr>
          <p:nvPr/>
        </p:nvSpPr>
        <p:spPr bwMode="auto">
          <a:xfrm>
            <a:off x="5113048" y="485517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24</a:t>
            </a:r>
            <a:endParaRPr lang="en-US" altLang="en-US" dirty="0"/>
          </a:p>
        </p:txBody>
      </p:sp>
      <p:sp>
        <p:nvSpPr>
          <p:cNvPr id="25" name="Rectangle 14"/>
          <p:cNvSpPr>
            <a:spLocks noChangeArrowheads="1"/>
          </p:cNvSpPr>
          <p:nvPr/>
        </p:nvSpPr>
        <p:spPr bwMode="auto">
          <a:xfrm>
            <a:off x="4231263" y="485517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18</a:t>
            </a:r>
            <a:endParaRPr lang="en-US" altLang="en-US" dirty="0"/>
          </a:p>
        </p:txBody>
      </p:sp>
      <p:sp>
        <p:nvSpPr>
          <p:cNvPr id="26" name="Rectangle 15"/>
          <p:cNvSpPr>
            <a:spLocks noChangeArrowheads="1"/>
          </p:cNvSpPr>
          <p:nvPr/>
        </p:nvSpPr>
        <p:spPr bwMode="auto">
          <a:xfrm>
            <a:off x="3352662" y="485517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12</a:t>
            </a:r>
            <a:endParaRPr lang="en-US" altLang="en-US" dirty="0"/>
          </a:p>
        </p:txBody>
      </p:sp>
      <p:sp>
        <p:nvSpPr>
          <p:cNvPr id="27" name="Rectangle 16"/>
          <p:cNvSpPr>
            <a:spLocks noChangeArrowheads="1"/>
          </p:cNvSpPr>
          <p:nvPr/>
        </p:nvSpPr>
        <p:spPr bwMode="auto">
          <a:xfrm>
            <a:off x="2521672" y="485517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6</a:t>
            </a:r>
            <a:endParaRPr lang="en-US" altLang="en-US" dirty="0"/>
          </a:p>
        </p:txBody>
      </p:sp>
      <p:sp>
        <p:nvSpPr>
          <p:cNvPr id="28" name="Freeform 17"/>
          <p:cNvSpPr>
            <a:spLocks/>
          </p:cNvSpPr>
          <p:nvPr/>
        </p:nvSpPr>
        <p:spPr bwMode="auto">
          <a:xfrm>
            <a:off x="1547813" y="2807306"/>
            <a:ext cx="5445126" cy="1976436"/>
          </a:xfrm>
          <a:custGeom>
            <a:avLst/>
            <a:gdLst>
              <a:gd name="T0" fmla="*/ 0 w 3524"/>
              <a:gd name="T1" fmla="*/ 0 h 1660"/>
              <a:gd name="T2" fmla="*/ 0 w 3524"/>
              <a:gd name="T3" fmla="*/ 1660 h 1660"/>
              <a:gd name="T4" fmla="*/ 3524 w 3524"/>
              <a:gd name="T5" fmla="*/ 1660 h 1660"/>
            </a:gdLst>
            <a:ahLst/>
            <a:cxnLst>
              <a:cxn ang="0">
                <a:pos x="T0" y="T1"/>
              </a:cxn>
              <a:cxn ang="0">
                <a:pos x="T2" y="T3"/>
              </a:cxn>
              <a:cxn ang="0">
                <a:pos x="T4" y="T5"/>
              </a:cxn>
            </a:cxnLst>
            <a:rect l="0" t="0" r="r" b="b"/>
            <a:pathLst>
              <a:path w="3524" h="1660">
                <a:moveTo>
                  <a:pt x="0" y="0"/>
                </a:moveTo>
                <a:lnTo>
                  <a:pt x="0" y="1660"/>
                </a:lnTo>
                <a:lnTo>
                  <a:pt x="3524" y="166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18"/>
          <p:cNvSpPr>
            <a:spLocks noChangeShapeType="1"/>
          </p:cNvSpPr>
          <p:nvPr/>
        </p:nvSpPr>
        <p:spPr bwMode="auto">
          <a:xfrm>
            <a:off x="1471613" y="2812068"/>
            <a:ext cx="793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19"/>
          <p:cNvSpPr>
            <a:spLocks noChangeShapeType="1"/>
          </p:cNvSpPr>
          <p:nvPr/>
        </p:nvSpPr>
        <p:spPr bwMode="auto">
          <a:xfrm>
            <a:off x="1471613" y="3204974"/>
            <a:ext cx="793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20"/>
          <p:cNvSpPr>
            <a:spLocks noChangeShapeType="1"/>
          </p:cNvSpPr>
          <p:nvPr/>
        </p:nvSpPr>
        <p:spPr bwMode="auto">
          <a:xfrm>
            <a:off x="1471613" y="3581789"/>
            <a:ext cx="793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Line 21"/>
          <p:cNvSpPr>
            <a:spLocks noChangeShapeType="1"/>
          </p:cNvSpPr>
          <p:nvPr/>
        </p:nvSpPr>
        <p:spPr bwMode="auto">
          <a:xfrm>
            <a:off x="1471613" y="3971484"/>
            <a:ext cx="793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3" name="Line 22"/>
          <p:cNvSpPr>
            <a:spLocks noChangeShapeType="1"/>
          </p:cNvSpPr>
          <p:nvPr/>
        </p:nvSpPr>
        <p:spPr bwMode="auto">
          <a:xfrm>
            <a:off x="1471613" y="4357535"/>
            <a:ext cx="793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4" name="Line 23"/>
          <p:cNvSpPr>
            <a:spLocks noChangeShapeType="1"/>
          </p:cNvSpPr>
          <p:nvPr/>
        </p:nvSpPr>
        <p:spPr bwMode="auto">
          <a:xfrm>
            <a:off x="1471613" y="4741636"/>
            <a:ext cx="793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5" name="Rectangle 24"/>
          <p:cNvSpPr>
            <a:spLocks noChangeArrowheads="1"/>
          </p:cNvSpPr>
          <p:nvPr/>
        </p:nvSpPr>
        <p:spPr bwMode="auto">
          <a:xfrm rot="16200000">
            <a:off x="-11949" y="3679468"/>
            <a:ext cx="132247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Progression-free</a:t>
            </a:r>
            <a:endParaRPr lang="en-US" altLang="en-US" dirty="0"/>
          </a:p>
        </p:txBody>
      </p:sp>
      <p:sp>
        <p:nvSpPr>
          <p:cNvPr id="36" name="Rectangle 25"/>
          <p:cNvSpPr>
            <a:spLocks noChangeArrowheads="1"/>
          </p:cNvSpPr>
          <p:nvPr/>
        </p:nvSpPr>
        <p:spPr bwMode="auto">
          <a:xfrm rot="16200000">
            <a:off x="378709" y="3678277"/>
            <a:ext cx="96661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Survival (%)</a:t>
            </a:r>
            <a:endParaRPr lang="en-US" altLang="en-US" dirty="0"/>
          </a:p>
        </p:txBody>
      </p:sp>
      <p:sp>
        <p:nvSpPr>
          <p:cNvPr id="37" name="Rectangle 26"/>
          <p:cNvSpPr>
            <a:spLocks noChangeArrowheads="1"/>
          </p:cNvSpPr>
          <p:nvPr/>
        </p:nvSpPr>
        <p:spPr bwMode="auto">
          <a:xfrm>
            <a:off x="4061501" y="5026628"/>
            <a:ext cx="586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Months</a:t>
            </a:r>
            <a:endParaRPr lang="en-US" altLang="en-US" dirty="0"/>
          </a:p>
        </p:txBody>
      </p:sp>
      <p:sp>
        <p:nvSpPr>
          <p:cNvPr id="38" name="Line 27"/>
          <p:cNvSpPr>
            <a:spLocks noChangeShapeType="1"/>
          </p:cNvSpPr>
          <p:nvPr/>
        </p:nvSpPr>
        <p:spPr bwMode="auto">
          <a:xfrm>
            <a:off x="5230523" y="4783742"/>
            <a:ext cx="0" cy="5953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28"/>
          <p:cNvSpPr>
            <a:spLocks noChangeShapeType="1"/>
          </p:cNvSpPr>
          <p:nvPr/>
        </p:nvSpPr>
        <p:spPr bwMode="auto">
          <a:xfrm>
            <a:off x="4345563" y="4783742"/>
            <a:ext cx="0" cy="5953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Line 29"/>
          <p:cNvSpPr>
            <a:spLocks noChangeShapeType="1"/>
          </p:cNvSpPr>
          <p:nvPr/>
        </p:nvSpPr>
        <p:spPr bwMode="auto">
          <a:xfrm>
            <a:off x="3460612" y="4783742"/>
            <a:ext cx="0" cy="5953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Line 30"/>
          <p:cNvSpPr>
            <a:spLocks noChangeShapeType="1"/>
          </p:cNvSpPr>
          <p:nvPr/>
        </p:nvSpPr>
        <p:spPr bwMode="auto">
          <a:xfrm>
            <a:off x="2575647" y="4783742"/>
            <a:ext cx="0" cy="5953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31"/>
          <p:cNvSpPr>
            <a:spLocks noChangeShapeType="1"/>
          </p:cNvSpPr>
          <p:nvPr/>
        </p:nvSpPr>
        <p:spPr bwMode="auto">
          <a:xfrm>
            <a:off x="6992938" y="4783742"/>
            <a:ext cx="0" cy="5953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32"/>
          <p:cNvSpPr>
            <a:spLocks noChangeShapeType="1"/>
          </p:cNvSpPr>
          <p:nvPr/>
        </p:nvSpPr>
        <p:spPr bwMode="auto">
          <a:xfrm>
            <a:off x="1687513" y="4783742"/>
            <a:ext cx="0" cy="5953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Rectangle 34"/>
          <p:cNvSpPr>
            <a:spLocks noChangeArrowheads="1"/>
          </p:cNvSpPr>
          <p:nvPr/>
        </p:nvSpPr>
        <p:spPr bwMode="auto">
          <a:xfrm>
            <a:off x="2032432" y="4546195"/>
            <a:ext cx="219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Vd</a:t>
            </a:r>
            <a:endParaRPr lang="en-US" altLang="en-US" dirty="0"/>
          </a:p>
        </p:txBody>
      </p:sp>
      <p:sp>
        <p:nvSpPr>
          <p:cNvPr id="46" name="Rectangle 48"/>
          <p:cNvSpPr>
            <a:spLocks noChangeArrowheads="1"/>
          </p:cNvSpPr>
          <p:nvPr/>
        </p:nvSpPr>
        <p:spPr bwMode="auto">
          <a:xfrm>
            <a:off x="7434263" y="334784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en-US" altLang="en-US" dirty="0"/>
          </a:p>
        </p:txBody>
      </p:sp>
      <p:sp>
        <p:nvSpPr>
          <p:cNvPr id="448" name="Line 27"/>
          <p:cNvSpPr>
            <a:spLocks noChangeShapeType="1"/>
          </p:cNvSpPr>
          <p:nvPr/>
        </p:nvSpPr>
        <p:spPr bwMode="auto">
          <a:xfrm>
            <a:off x="6112600" y="4783742"/>
            <a:ext cx="0" cy="5953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9" name="Rectangle 11"/>
          <p:cNvSpPr>
            <a:spLocks noChangeArrowheads="1"/>
          </p:cNvSpPr>
          <p:nvPr/>
        </p:nvSpPr>
        <p:spPr bwMode="auto">
          <a:xfrm>
            <a:off x="6023986" y="485517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30</a:t>
            </a:r>
            <a:endParaRPr lang="en-US" altLang="en-US" dirty="0"/>
          </a:p>
        </p:txBody>
      </p:sp>
      <p:sp>
        <p:nvSpPr>
          <p:cNvPr id="4" name="TextBox 3"/>
          <p:cNvSpPr txBox="1"/>
          <p:nvPr/>
        </p:nvSpPr>
        <p:spPr>
          <a:xfrm>
            <a:off x="1939636" y="4304145"/>
            <a:ext cx="628073" cy="307777"/>
          </a:xfrm>
          <a:prstGeom prst="rect">
            <a:avLst/>
          </a:prstGeom>
          <a:noFill/>
        </p:spPr>
        <p:txBody>
          <a:bodyPr wrap="square" rtlCol="0">
            <a:spAutoFit/>
          </a:bodyPr>
          <a:lstStyle/>
          <a:p>
            <a:r>
              <a:rPr lang="en-GB" sz="1400" dirty="0" err="1"/>
              <a:t>Kd</a:t>
            </a:r>
            <a:endParaRPr lang="de-CH" sz="1400" dirty="0"/>
          </a:p>
        </p:txBody>
      </p:sp>
      <p:sp>
        <p:nvSpPr>
          <p:cNvPr id="451" name="Rectangle 450"/>
          <p:cNvSpPr/>
          <p:nvPr/>
        </p:nvSpPr>
        <p:spPr bwMode="auto">
          <a:xfrm>
            <a:off x="3597558" y="2877123"/>
            <a:ext cx="3108035" cy="61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aphicFrame>
        <p:nvGraphicFramePr>
          <p:cNvPr id="446" name="Table 445"/>
          <p:cNvGraphicFramePr>
            <a:graphicFrameLocks noGrp="1"/>
          </p:cNvGraphicFramePr>
          <p:nvPr>
            <p:extLst/>
          </p:nvPr>
        </p:nvGraphicFramePr>
        <p:xfrm>
          <a:off x="4995385" y="1983929"/>
          <a:ext cx="3634264" cy="1325880"/>
        </p:xfrm>
        <a:graphic>
          <a:graphicData uri="http://schemas.openxmlformats.org/drawingml/2006/table">
            <a:tbl>
              <a:tblPr firstRow="1" bandRow="1">
                <a:tableStyleId>{5940675A-B579-460E-94D1-54222C63F5DA}</a:tableStyleId>
              </a:tblPr>
              <a:tblGrid>
                <a:gridCol w="1576522">
                  <a:extLst>
                    <a:ext uri="{9D8B030D-6E8A-4147-A177-3AD203B41FA5}">
                      <a16:colId xmlns:a16="http://schemas.microsoft.com/office/drawing/2014/main" val="20000"/>
                    </a:ext>
                  </a:extLst>
                </a:gridCol>
                <a:gridCol w="1033323">
                  <a:extLst>
                    <a:ext uri="{9D8B030D-6E8A-4147-A177-3AD203B41FA5}">
                      <a16:colId xmlns:a16="http://schemas.microsoft.com/office/drawing/2014/main" val="20001"/>
                    </a:ext>
                  </a:extLst>
                </a:gridCol>
                <a:gridCol w="1024419">
                  <a:extLst>
                    <a:ext uri="{9D8B030D-6E8A-4147-A177-3AD203B41FA5}">
                      <a16:colId xmlns:a16="http://schemas.microsoft.com/office/drawing/2014/main" val="20002"/>
                    </a:ext>
                  </a:extLst>
                </a:gridCol>
              </a:tblGrid>
              <a:tr h="231950">
                <a:tc>
                  <a:txBody>
                    <a:bodyPr/>
                    <a:lstStyle/>
                    <a:p>
                      <a:endParaRPr lang="en-US" sz="105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50" b="1" dirty="0">
                          <a:solidFill>
                            <a:schemeClr val="bg1"/>
                          </a:solidFill>
                        </a:rPr>
                        <a:t>Kd</a:t>
                      </a:r>
                      <a:r>
                        <a:rPr lang="en-US" sz="1050" b="1" baseline="0" dirty="0">
                          <a:solidFill>
                            <a:schemeClr val="bg1"/>
                          </a:solidFill>
                        </a:rPr>
                        <a:t> </a:t>
                      </a:r>
                      <a:r>
                        <a:rPr lang="en-US" sz="1050" b="1" dirty="0">
                          <a:solidFill>
                            <a:schemeClr val="bg1"/>
                          </a:solidFill>
                        </a:rPr>
                        <a:t>(N = 464)</a:t>
                      </a:r>
                    </a:p>
                    <a:p>
                      <a:pPr algn="ctr"/>
                      <a:r>
                        <a:rPr lang="en-US" sz="105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050" b="1" dirty="0">
                          <a:solidFill>
                            <a:schemeClr val="bg1"/>
                          </a:solidFill>
                        </a:rPr>
                        <a:t>Vd</a:t>
                      </a:r>
                      <a:r>
                        <a:rPr lang="en-US" sz="1050" b="1" baseline="0" dirty="0">
                          <a:solidFill>
                            <a:schemeClr val="bg1"/>
                          </a:solidFill>
                        </a:rPr>
                        <a:t> </a:t>
                      </a:r>
                      <a:r>
                        <a:rPr lang="en-US" sz="1050" b="1" dirty="0">
                          <a:solidFill>
                            <a:schemeClr val="bg1"/>
                          </a:solidFill>
                        </a:rPr>
                        <a:t>(N = 465)</a:t>
                      </a:r>
                    </a:p>
                    <a:p>
                      <a:pPr algn="ctr"/>
                      <a:r>
                        <a:rPr lang="en-US" sz="105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205740">
                <a:tc>
                  <a:txBody>
                    <a:bodyPr/>
                    <a:lstStyle/>
                    <a:p>
                      <a:pPr marL="0" indent="0"/>
                      <a:r>
                        <a:rPr lang="en-US" sz="1050" b="1" dirty="0">
                          <a:solidFill>
                            <a:schemeClr val="tx1"/>
                          </a:solidFill>
                        </a:rPr>
                        <a:t>Progression/Death</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GB" sz="1050" dirty="0">
                          <a:solidFill>
                            <a:schemeClr val="tx1"/>
                          </a:solidFill>
                        </a:rPr>
                        <a:t>245 (52.8)</a:t>
                      </a:r>
                      <a:endParaRPr lang="de-CH"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GB" sz="1050" dirty="0">
                          <a:solidFill>
                            <a:schemeClr val="tx1"/>
                          </a:solidFill>
                        </a:rPr>
                        <a:t>298 (64.1)</a:t>
                      </a:r>
                      <a:endParaRPr lang="de-CH"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1"/>
                  </a:ext>
                </a:extLst>
              </a:tr>
              <a:tr h="205740">
                <a:tc>
                  <a:txBody>
                    <a:bodyPr/>
                    <a:lstStyle/>
                    <a:p>
                      <a:pPr marL="0" indent="0" algn="l" defTabSz="914400" rtl="0" eaLnBrk="1" latinLnBrk="0" hangingPunct="1"/>
                      <a:r>
                        <a:rPr lang="en-US" sz="1050" b="1" kern="1200" dirty="0">
                          <a:solidFill>
                            <a:schemeClr val="tx1"/>
                          </a:solidFill>
                          <a:latin typeface="+mn-lt"/>
                          <a:ea typeface="+mn-ea"/>
                          <a:cs typeface="+mn-cs"/>
                        </a:rPr>
                        <a:t>Median</a:t>
                      </a:r>
                      <a:r>
                        <a:rPr lang="en-US" sz="1050" b="1" kern="1200" baseline="0" dirty="0">
                          <a:solidFill>
                            <a:schemeClr val="tx1"/>
                          </a:solidFill>
                          <a:latin typeface="+mn-lt"/>
                          <a:ea typeface="+mn-ea"/>
                          <a:cs typeface="+mn-cs"/>
                        </a:rPr>
                        <a:t> PFS, mo</a:t>
                      </a:r>
                      <a:endParaRPr lang="en-US" sz="105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0" dirty="0"/>
                        <a:t>17.6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0" dirty="0"/>
                        <a:t>9.4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2"/>
                  </a:ext>
                </a:extLst>
              </a:tr>
              <a:tr h="205740">
                <a:tc>
                  <a:txBody>
                    <a:bodyPr/>
                    <a:lstStyle/>
                    <a:p>
                      <a:pPr marL="0" indent="0" algn="l" defTabSz="914400" rtl="0" eaLnBrk="1" latinLnBrk="0" hangingPunct="1"/>
                      <a:r>
                        <a:rPr lang="en-US" sz="1050" b="1" kern="1200" dirty="0" err="1">
                          <a:solidFill>
                            <a:schemeClr val="tx1"/>
                          </a:solidFill>
                          <a:latin typeface="+mn-lt"/>
                          <a:ea typeface="+mn-ea"/>
                          <a:cs typeface="+mn-cs"/>
                        </a:rPr>
                        <a:t>HR</a:t>
                      </a:r>
                      <a:r>
                        <a:rPr lang="en-US" sz="1050" b="1" kern="1200" baseline="30000" dirty="0" err="1">
                          <a:solidFill>
                            <a:schemeClr val="tx1"/>
                          </a:solidFill>
                          <a:latin typeface="+mn-lt"/>
                          <a:ea typeface="+mn-ea"/>
                          <a:cs typeface="+mn-cs"/>
                        </a:rPr>
                        <a:t>a</a:t>
                      </a:r>
                      <a:r>
                        <a:rPr lang="en-US" sz="1050" b="1" kern="1200" dirty="0">
                          <a:solidFill>
                            <a:schemeClr val="tx1"/>
                          </a:solidFill>
                          <a:latin typeface="+mn-lt"/>
                          <a:ea typeface="+mn-ea"/>
                          <a:cs typeface="+mn-cs"/>
                        </a:rPr>
                        <a:t> (Kd/Vd) (95% CI)</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de-CH" sz="1050" i="0" dirty="0"/>
                        <a:t>0.53 (</a:t>
                      </a:r>
                      <a:r>
                        <a:rPr lang="en-US" sz="1050" i="0" dirty="0"/>
                        <a:t>0.44 – 0.63)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4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5740">
                <a:tc>
                  <a:txBody>
                    <a:bodyPr/>
                    <a:lstStyle/>
                    <a:p>
                      <a:pPr marL="0" indent="0" algn="l" defTabSz="914400" rtl="0" eaLnBrk="1" latinLnBrk="0" hangingPunct="1"/>
                      <a:r>
                        <a:rPr lang="en-US" sz="1050" b="1" kern="1200" dirty="0">
                          <a:solidFill>
                            <a:schemeClr val="tx1"/>
                          </a:solidFill>
                          <a:latin typeface="+mn-lt"/>
                          <a:ea typeface="+mn-ea"/>
                          <a:cs typeface="+mn-cs"/>
                        </a:rPr>
                        <a:t>P value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050" b="0" dirty="0"/>
                        <a:t>&lt;0.0001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4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7" name="TextBox 46">
            <a:hlinkClick r:id="rId4"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12218993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Picture 54"/>
          <p:cNvPicPr preferRelativeResize="0">
            <a:picLocks/>
          </p:cNvPicPr>
          <p:nvPr/>
        </p:nvPicPr>
        <p:blipFill rotWithShape="1">
          <a:blip r:embed="rId3">
            <a:clrChange>
              <a:clrFrom>
                <a:srgbClr val="DBE1F2"/>
              </a:clrFrom>
              <a:clrTo>
                <a:srgbClr val="DBE1F2">
                  <a:alpha val="0"/>
                </a:srgbClr>
              </a:clrTo>
            </a:clrChange>
          </a:blip>
          <a:srcRect l="5550" b="8519"/>
          <a:stretch/>
        </p:blipFill>
        <p:spPr>
          <a:xfrm>
            <a:off x="1623526" y="2749697"/>
            <a:ext cx="5576299" cy="2008915"/>
          </a:xfrm>
          <a:prstGeom prst="rect">
            <a:avLst/>
          </a:prstGeom>
        </p:spPr>
      </p:pic>
      <p:sp>
        <p:nvSpPr>
          <p:cNvPr id="2" name="Title 1"/>
          <p:cNvSpPr>
            <a:spLocks noGrp="1"/>
          </p:cNvSpPr>
          <p:nvPr>
            <p:ph type="title"/>
          </p:nvPr>
        </p:nvSpPr>
        <p:spPr/>
        <p:txBody>
          <a:bodyPr/>
          <a:lstStyle/>
          <a:p>
            <a:r>
              <a:rPr lang="en-GB" dirty="0"/>
              <a:t>TTP (ITT Population)</a:t>
            </a:r>
            <a:endParaRPr lang="de-CH" dirty="0"/>
          </a:p>
        </p:txBody>
      </p:sp>
      <p:sp>
        <p:nvSpPr>
          <p:cNvPr id="7" name="Rectangle 6"/>
          <p:cNvSpPr/>
          <p:nvPr/>
        </p:nvSpPr>
        <p:spPr>
          <a:xfrm>
            <a:off x="409551" y="6511053"/>
            <a:ext cx="6296445" cy="230832"/>
          </a:xfrm>
          <a:prstGeom prst="rect">
            <a:avLst/>
          </a:prstGeom>
        </p:spPr>
        <p:txBody>
          <a:bodyPr wrap="square">
            <a:spAutoFit/>
          </a:bodyPr>
          <a:lstStyle/>
          <a:p>
            <a:r>
              <a:rPr lang="it-IT" sz="900" dirty="0">
                <a:latin typeface="Arial" panose="020B0604020202020204" pitchFamily="34" charset="0"/>
                <a:cs typeface="Arial" panose="020B0604020202020204" pitchFamily="34" charset="0"/>
              </a:rPr>
              <a:t>Siegel et al., EHA 2017 (abstract P333 and poster)</a:t>
            </a:r>
            <a:endParaRPr lang="en-US" sz="900" i="1" dirty="0">
              <a:latin typeface="Arial" panose="020B0604020202020204" pitchFamily="34" charset="0"/>
              <a:cs typeface="Arial" panose="020B0604020202020204" pitchFamily="34" charset="0"/>
            </a:endParaRPr>
          </a:p>
        </p:txBody>
      </p:sp>
      <p:sp>
        <p:nvSpPr>
          <p:cNvPr id="9" name="Rectangle 8"/>
          <p:cNvSpPr/>
          <p:nvPr/>
        </p:nvSpPr>
        <p:spPr bwMode="auto">
          <a:xfrm>
            <a:off x="1995056" y="4414977"/>
            <a:ext cx="489527" cy="33250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sp>
        <p:nvSpPr>
          <p:cNvPr id="10" name="Content Placeholder 2"/>
          <p:cNvSpPr>
            <a:spLocks noGrp="1"/>
          </p:cNvSpPr>
          <p:nvPr>
            <p:ph idx="1"/>
          </p:nvPr>
        </p:nvSpPr>
        <p:spPr>
          <a:xfrm>
            <a:off x="512763" y="1462088"/>
            <a:ext cx="8118475" cy="4481512"/>
          </a:xfrm>
        </p:spPr>
        <p:txBody>
          <a:bodyPr/>
          <a:lstStyle/>
          <a:p>
            <a:r>
              <a:rPr lang="en-US" sz="2000" dirty="0"/>
              <a:t>Median follow-up of 19.4 months (Kd) and 17.7 months (Vd)</a:t>
            </a:r>
          </a:p>
        </p:txBody>
      </p:sp>
      <p:sp>
        <p:nvSpPr>
          <p:cNvPr id="11" name="Rectangle 10"/>
          <p:cNvSpPr/>
          <p:nvPr/>
        </p:nvSpPr>
        <p:spPr>
          <a:xfrm>
            <a:off x="411411" y="6056141"/>
            <a:ext cx="8229351" cy="507831"/>
          </a:xfrm>
          <a:prstGeom prst="rect">
            <a:avLst/>
          </a:prstGeom>
        </p:spPr>
        <p:txBody>
          <a:bodyPr wrap="square" anchor="b">
            <a:spAutoFit/>
          </a:bodyPr>
          <a:lstStyle/>
          <a:p>
            <a:r>
              <a:rPr lang="de-CH" sz="900" baseline="30000" dirty="0"/>
              <a:t>*</a:t>
            </a:r>
            <a:r>
              <a:rPr lang="de-CH" sz="900" dirty="0" err="1"/>
              <a:t>Stratified</a:t>
            </a:r>
            <a:r>
              <a:rPr lang="de-CH" sz="900" dirty="0"/>
              <a:t> by prior proteasome inhibitor therapy, lines of prior treatment, International Staging System (ISS) stage, and route of bortezomib administration.</a:t>
            </a:r>
            <a:endParaRPr lang="en-CA" sz="900" dirty="0"/>
          </a:p>
          <a:p>
            <a:r>
              <a:rPr lang="en-CA" sz="900" dirty="0"/>
              <a:t>CI, confidence interval; HR, hazard ratio; ITT, intent to treat; </a:t>
            </a:r>
            <a:r>
              <a:rPr lang="en-CA" sz="900" dirty="0" err="1"/>
              <a:t>Kd</a:t>
            </a:r>
            <a:r>
              <a:rPr lang="en-CA" sz="900" dirty="0"/>
              <a:t>, carfilzomib and dexamethasone; TTP, time to progression; </a:t>
            </a:r>
            <a:br>
              <a:rPr lang="en-CA" sz="900" dirty="0"/>
            </a:br>
            <a:r>
              <a:rPr lang="en-CA" sz="900" dirty="0"/>
              <a:t>Vd, bortezomib and dexamethasone. </a:t>
            </a:r>
          </a:p>
        </p:txBody>
      </p:sp>
      <p:sp>
        <p:nvSpPr>
          <p:cNvPr id="12" name="TextBox 11"/>
          <p:cNvSpPr txBox="1"/>
          <p:nvPr/>
        </p:nvSpPr>
        <p:spPr>
          <a:xfrm>
            <a:off x="635000" y="5152593"/>
            <a:ext cx="7010400" cy="600164"/>
          </a:xfrm>
          <a:prstGeom prst="rect">
            <a:avLst/>
          </a:prstGeom>
          <a:noFill/>
        </p:spPr>
        <p:txBody>
          <a:bodyPr wrap="square" rtlCol="0">
            <a:spAutoFit/>
          </a:bodyPr>
          <a:lstStyle/>
          <a:p>
            <a:pPr algn="l"/>
            <a:r>
              <a:rPr lang="en-US" sz="1100" b="1" dirty="0"/>
              <a:t>No. at risk:</a:t>
            </a:r>
          </a:p>
          <a:p>
            <a:pPr algn="l"/>
            <a:r>
              <a:rPr lang="en-US" sz="1100" dirty="0"/>
              <a:t>             Kd    464                  347                 261                  137                 40                     4   	        0         </a:t>
            </a:r>
          </a:p>
          <a:p>
            <a:pPr algn="l"/>
            <a:r>
              <a:rPr lang="en-US" sz="1100" dirty="0"/>
              <a:t>             Vd    465                  268                 151                   52                  11                     1                     0</a:t>
            </a:r>
          </a:p>
        </p:txBody>
      </p:sp>
      <p:sp>
        <p:nvSpPr>
          <p:cNvPr id="19" name="Rectangle 11"/>
          <p:cNvSpPr>
            <a:spLocks noChangeArrowheads="1"/>
          </p:cNvSpPr>
          <p:nvPr/>
        </p:nvSpPr>
        <p:spPr bwMode="auto">
          <a:xfrm>
            <a:off x="6887585" y="485517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36</a:t>
            </a:r>
            <a:endParaRPr lang="en-US" altLang="en-US" dirty="0"/>
          </a:p>
        </p:txBody>
      </p:sp>
      <p:sp>
        <p:nvSpPr>
          <p:cNvPr id="20" name="Rectangle 12"/>
          <p:cNvSpPr>
            <a:spLocks noChangeArrowheads="1"/>
          </p:cNvSpPr>
          <p:nvPr/>
        </p:nvSpPr>
        <p:spPr bwMode="auto">
          <a:xfrm>
            <a:off x="1643063" y="485517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0</a:t>
            </a:r>
            <a:endParaRPr lang="en-US" altLang="en-US" dirty="0"/>
          </a:p>
        </p:txBody>
      </p:sp>
      <p:sp>
        <p:nvSpPr>
          <p:cNvPr id="21" name="Rectangle 13"/>
          <p:cNvSpPr>
            <a:spLocks noChangeArrowheads="1"/>
          </p:cNvSpPr>
          <p:nvPr/>
        </p:nvSpPr>
        <p:spPr bwMode="auto">
          <a:xfrm>
            <a:off x="5120334" y="485517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24</a:t>
            </a:r>
            <a:endParaRPr lang="en-US" altLang="en-US" dirty="0"/>
          </a:p>
        </p:txBody>
      </p:sp>
      <p:sp>
        <p:nvSpPr>
          <p:cNvPr id="22" name="Rectangle 14"/>
          <p:cNvSpPr>
            <a:spLocks noChangeArrowheads="1"/>
          </p:cNvSpPr>
          <p:nvPr/>
        </p:nvSpPr>
        <p:spPr bwMode="auto">
          <a:xfrm>
            <a:off x="4242192" y="485517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18</a:t>
            </a:r>
            <a:endParaRPr lang="en-US" altLang="en-US" dirty="0"/>
          </a:p>
        </p:txBody>
      </p:sp>
      <p:sp>
        <p:nvSpPr>
          <p:cNvPr id="23" name="Rectangle 15"/>
          <p:cNvSpPr>
            <a:spLocks noChangeArrowheads="1"/>
          </p:cNvSpPr>
          <p:nvPr/>
        </p:nvSpPr>
        <p:spPr bwMode="auto">
          <a:xfrm>
            <a:off x="3352662" y="485517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12</a:t>
            </a:r>
            <a:endParaRPr lang="en-US" altLang="en-US" dirty="0"/>
          </a:p>
        </p:txBody>
      </p:sp>
      <p:sp>
        <p:nvSpPr>
          <p:cNvPr id="24" name="Rectangle 16"/>
          <p:cNvSpPr>
            <a:spLocks noChangeArrowheads="1"/>
          </p:cNvSpPr>
          <p:nvPr/>
        </p:nvSpPr>
        <p:spPr bwMode="auto">
          <a:xfrm>
            <a:off x="2521672" y="4855179"/>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6</a:t>
            </a:r>
            <a:endParaRPr lang="en-US" altLang="en-US" dirty="0"/>
          </a:p>
        </p:txBody>
      </p:sp>
      <p:sp>
        <p:nvSpPr>
          <p:cNvPr id="25" name="Freeform 17"/>
          <p:cNvSpPr>
            <a:spLocks/>
          </p:cNvSpPr>
          <p:nvPr/>
        </p:nvSpPr>
        <p:spPr bwMode="auto">
          <a:xfrm>
            <a:off x="1547813" y="2807306"/>
            <a:ext cx="5445126" cy="1976436"/>
          </a:xfrm>
          <a:custGeom>
            <a:avLst/>
            <a:gdLst>
              <a:gd name="T0" fmla="*/ 0 w 3524"/>
              <a:gd name="T1" fmla="*/ 0 h 1660"/>
              <a:gd name="T2" fmla="*/ 0 w 3524"/>
              <a:gd name="T3" fmla="*/ 1660 h 1660"/>
              <a:gd name="T4" fmla="*/ 3524 w 3524"/>
              <a:gd name="T5" fmla="*/ 1660 h 1660"/>
            </a:gdLst>
            <a:ahLst/>
            <a:cxnLst>
              <a:cxn ang="0">
                <a:pos x="T0" y="T1"/>
              </a:cxn>
              <a:cxn ang="0">
                <a:pos x="T2" y="T3"/>
              </a:cxn>
              <a:cxn ang="0">
                <a:pos x="T4" y="T5"/>
              </a:cxn>
            </a:cxnLst>
            <a:rect l="0" t="0" r="r" b="b"/>
            <a:pathLst>
              <a:path w="3524" h="1660">
                <a:moveTo>
                  <a:pt x="0" y="0"/>
                </a:moveTo>
                <a:lnTo>
                  <a:pt x="0" y="1660"/>
                </a:lnTo>
                <a:lnTo>
                  <a:pt x="3524" y="1660"/>
                </a:lnTo>
              </a:path>
            </a:pathLst>
          </a:custGeom>
          <a:noFill/>
          <a:ln w="1905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18"/>
          <p:cNvSpPr>
            <a:spLocks noChangeShapeType="1"/>
          </p:cNvSpPr>
          <p:nvPr/>
        </p:nvSpPr>
        <p:spPr bwMode="auto">
          <a:xfrm>
            <a:off x="1471613" y="2812068"/>
            <a:ext cx="793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7" name="Line 19"/>
          <p:cNvSpPr>
            <a:spLocks noChangeShapeType="1"/>
          </p:cNvSpPr>
          <p:nvPr/>
        </p:nvSpPr>
        <p:spPr bwMode="auto">
          <a:xfrm>
            <a:off x="1471613" y="3201331"/>
            <a:ext cx="793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20"/>
          <p:cNvSpPr>
            <a:spLocks noChangeShapeType="1"/>
          </p:cNvSpPr>
          <p:nvPr/>
        </p:nvSpPr>
        <p:spPr bwMode="auto">
          <a:xfrm>
            <a:off x="1471613" y="3585689"/>
            <a:ext cx="793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9" name="Line 21"/>
          <p:cNvSpPr>
            <a:spLocks noChangeShapeType="1"/>
          </p:cNvSpPr>
          <p:nvPr/>
        </p:nvSpPr>
        <p:spPr bwMode="auto">
          <a:xfrm>
            <a:off x="1471613" y="3970048"/>
            <a:ext cx="793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22"/>
          <p:cNvSpPr>
            <a:spLocks noChangeShapeType="1"/>
          </p:cNvSpPr>
          <p:nvPr/>
        </p:nvSpPr>
        <p:spPr bwMode="auto">
          <a:xfrm>
            <a:off x="1471613" y="4358049"/>
            <a:ext cx="793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1" name="Line 23"/>
          <p:cNvSpPr>
            <a:spLocks noChangeShapeType="1"/>
          </p:cNvSpPr>
          <p:nvPr/>
        </p:nvSpPr>
        <p:spPr bwMode="auto">
          <a:xfrm>
            <a:off x="1471613" y="4742407"/>
            <a:ext cx="7937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2" name="Rectangle 24"/>
          <p:cNvSpPr>
            <a:spLocks noChangeArrowheads="1"/>
          </p:cNvSpPr>
          <p:nvPr/>
        </p:nvSpPr>
        <p:spPr bwMode="auto">
          <a:xfrm rot="16200000">
            <a:off x="-216694" y="3588207"/>
            <a:ext cx="190817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Proportion surviving without progression</a:t>
            </a:r>
            <a:endParaRPr lang="en-US" altLang="en-US" dirty="0"/>
          </a:p>
        </p:txBody>
      </p:sp>
      <p:sp>
        <p:nvSpPr>
          <p:cNvPr id="34" name="Rectangle 26"/>
          <p:cNvSpPr>
            <a:spLocks noChangeArrowheads="1"/>
          </p:cNvSpPr>
          <p:nvPr/>
        </p:nvSpPr>
        <p:spPr bwMode="auto">
          <a:xfrm>
            <a:off x="4061501" y="5026628"/>
            <a:ext cx="58669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Months</a:t>
            </a:r>
            <a:endParaRPr lang="en-US" altLang="en-US" dirty="0"/>
          </a:p>
        </p:txBody>
      </p:sp>
      <p:sp>
        <p:nvSpPr>
          <p:cNvPr id="35" name="Line 27"/>
          <p:cNvSpPr>
            <a:spLocks noChangeShapeType="1"/>
          </p:cNvSpPr>
          <p:nvPr/>
        </p:nvSpPr>
        <p:spPr bwMode="auto">
          <a:xfrm>
            <a:off x="5223237" y="4783742"/>
            <a:ext cx="0" cy="5953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6" name="Line 28"/>
          <p:cNvSpPr>
            <a:spLocks noChangeShapeType="1"/>
          </p:cNvSpPr>
          <p:nvPr/>
        </p:nvSpPr>
        <p:spPr bwMode="auto">
          <a:xfrm>
            <a:off x="4338277" y="4783742"/>
            <a:ext cx="0" cy="5953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7" name="Line 29"/>
          <p:cNvSpPr>
            <a:spLocks noChangeShapeType="1"/>
          </p:cNvSpPr>
          <p:nvPr/>
        </p:nvSpPr>
        <p:spPr bwMode="auto">
          <a:xfrm>
            <a:off x="3456969" y="4783742"/>
            <a:ext cx="0" cy="5953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8" name="Line 30"/>
          <p:cNvSpPr>
            <a:spLocks noChangeShapeType="1"/>
          </p:cNvSpPr>
          <p:nvPr/>
        </p:nvSpPr>
        <p:spPr bwMode="auto">
          <a:xfrm>
            <a:off x="2572004" y="4783742"/>
            <a:ext cx="0" cy="5953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31"/>
          <p:cNvSpPr>
            <a:spLocks noChangeShapeType="1"/>
          </p:cNvSpPr>
          <p:nvPr/>
        </p:nvSpPr>
        <p:spPr bwMode="auto">
          <a:xfrm>
            <a:off x="6992938" y="4783742"/>
            <a:ext cx="0" cy="5953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0" name="Line 32"/>
          <p:cNvSpPr>
            <a:spLocks noChangeShapeType="1"/>
          </p:cNvSpPr>
          <p:nvPr/>
        </p:nvSpPr>
        <p:spPr bwMode="auto">
          <a:xfrm>
            <a:off x="1687513" y="4783742"/>
            <a:ext cx="0" cy="5953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1" name="Rectangle 34"/>
          <p:cNvSpPr>
            <a:spLocks noChangeArrowheads="1"/>
          </p:cNvSpPr>
          <p:nvPr/>
        </p:nvSpPr>
        <p:spPr bwMode="auto">
          <a:xfrm>
            <a:off x="2032432" y="4546195"/>
            <a:ext cx="219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Vd</a:t>
            </a:r>
            <a:endParaRPr lang="en-US" altLang="en-US" dirty="0"/>
          </a:p>
        </p:txBody>
      </p:sp>
      <p:sp>
        <p:nvSpPr>
          <p:cNvPr id="42" name="Rectangle 48"/>
          <p:cNvSpPr>
            <a:spLocks noChangeArrowheads="1"/>
          </p:cNvSpPr>
          <p:nvPr/>
        </p:nvSpPr>
        <p:spPr bwMode="auto">
          <a:xfrm>
            <a:off x="7434263" y="3347848"/>
            <a:ext cx="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endParaRPr lang="en-US" altLang="en-US" dirty="0"/>
          </a:p>
        </p:txBody>
      </p:sp>
      <p:sp>
        <p:nvSpPr>
          <p:cNvPr id="43" name="Line 27"/>
          <p:cNvSpPr>
            <a:spLocks noChangeShapeType="1"/>
          </p:cNvSpPr>
          <p:nvPr/>
        </p:nvSpPr>
        <p:spPr bwMode="auto">
          <a:xfrm>
            <a:off x="6108957" y="4783742"/>
            <a:ext cx="0" cy="59531"/>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Rectangle 11"/>
          <p:cNvSpPr>
            <a:spLocks noChangeArrowheads="1"/>
          </p:cNvSpPr>
          <p:nvPr/>
        </p:nvSpPr>
        <p:spPr bwMode="auto">
          <a:xfrm>
            <a:off x="6013057" y="4855179"/>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30</a:t>
            </a:r>
            <a:endParaRPr lang="en-US" altLang="en-US" dirty="0"/>
          </a:p>
        </p:txBody>
      </p:sp>
      <p:sp>
        <p:nvSpPr>
          <p:cNvPr id="45" name="TextBox 44"/>
          <p:cNvSpPr txBox="1"/>
          <p:nvPr/>
        </p:nvSpPr>
        <p:spPr>
          <a:xfrm>
            <a:off x="1939636" y="4304145"/>
            <a:ext cx="628073" cy="307777"/>
          </a:xfrm>
          <a:prstGeom prst="rect">
            <a:avLst/>
          </a:prstGeom>
          <a:noFill/>
        </p:spPr>
        <p:txBody>
          <a:bodyPr wrap="square" rtlCol="0">
            <a:spAutoFit/>
          </a:bodyPr>
          <a:lstStyle/>
          <a:p>
            <a:r>
              <a:rPr lang="en-GB" sz="1400" dirty="0" err="1"/>
              <a:t>Kd</a:t>
            </a:r>
            <a:endParaRPr lang="de-CH" sz="1400" dirty="0"/>
          </a:p>
        </p:txBody>
      </p:sp>
      <p:sp>
        <p:nvSpPr>
          <p:cNvPr id="46" name="Rectangle 45"/>
          <p:cNvSpPr/>
          <p:nvPr/>
        </p:nvSpPr>
        <p:spPr bwMode="auto">
          <a:xfrm>
            <a:off x="3646272" y="2815447"/>
            <a:ext cx="3108035" cy="612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CH" sz="2400" b="1" i="0" u="none" strike="noStrike" cap="none" normalizeH="0" baseline="0">
              <a:ln>
                <a:noFill/>
              </a:ln>
              <a:solidFill>
                <a:schemeClr val="tx1"/>
              </a:solidFill>
              <a:effectLst/>
              <a:latin typeface="Arial" charset="0"/>
            </a:endParaRPr>
          </a:p>
        </p:txBody>
      </p:sp>
      <p:graphicFrame>
        <p:nvGraphicFramePr>
          <p:cNvPr id="47" name="Table 46"/>
          <p:cNvGraphicFramePr>
            <a:graphicFrameLocks noGrp="1"/>
          </p:cNvGraphicFramePr>
          <p:nvPr>
            <p:extLst>
              <p:ext uri="{D42A27DB-BD31-4B8C-83A1-F6EECF244321}">
                <p14:modId xmlns:p14="http://schemas.microsoft.com/office/powerpoint/2010/main" val="2486733470"/>
              </p:ext>
            </p:extLst>
          </p:nvPr>
        </p:nvGraphicFramePr>
        <p:xfrm>
          <a:off x="4995385" y="1983929"/>
          <a:ext cx="3634264" cy="1485900"/>
        </p:xfrm>
        <a:graphic>
          <a:graphicData uri="http://schemas.openxmlformats.org/drawingml/2006/table">
            <a:tbl>
              <a:tblPr firstRow="1" bandRow="1">
                <a:tableStyleId>{5940675A-B579-460E-94D1-54222C63F5DA}</a:tableStyleId>
              </a:tblPr>
              <a:tblGrid>
                <a:gridCol w="1576522">
                  <a:extLst>
                    <a:ext uri="{9D8B030D-6E8A-4147-A177-3AD203B41FA5}">
                      <a16:colId xmlns:a16="http://schemas.microsoft.com/office/drawing/2014/main" val="20000"/>
                    </a:ext>
                  </a:extLst>
                </a:gridCol>
                <a:gridCol w="1033323">
                  <a:extLst>
                    <a:ext uri="{9D8B030D-6E8A-4147-A177-3AD203B41FA5}">
                      <a16:colId xmlns:a16="http://schemas.microsoft.com/office/drawing/2014/main" val="20001"/>
                    </a:ext>
                  </a:extLst>
                </a:gridCol>
                <a:gridCol w="1024419">
                  <a:extLst>
                    <a:ext uri="{9D8B030D-6E8A-4147-A177-3AD203B41FA5}">
                      <a16:colId xmlns:a16="http://schemas.microsoft.com/office/drawing/2014/main" val="20002"/>
                    </a:ext>
                  </a:extLst>
                </a:gridCol>
              </a:tblGrid>
              <a:tr h="231950">
                <a:tc>
                  <a:txBody>
                    <a:bodyPr/>
                    <a:lstStyle/>
                    <a:p>
                      <a:endParaRPr lang="en-US" sz="105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50" b="1" dirty="0">
                          <a:solidFill>
                            <a:schemeClr val="bg1"/>
                          </a:solidFill>
                        </a:rPr>
                        <a:t>Kd</a:t>
                      </a:r>
                      <a:r>
                        <a:rPr lang="en-US" sz="1050" b="1" baseline="0" dirty="0">
                          <a:solidFill>
                            <a:schemeClr val="bg1"/>
                          </a:solidFill>
                        </a:rPr>
                        <a:t> </a:t>
                      </a:r>
                      <a:r>
                        <a:rPr lang="en-US" sz="1050" b="1" dirty="0">
                          <a:solidFill>
                            <a:schemeClr val="bg1"/>
                          </a:solidFill>
                        </a:rPr>
                        <a:t>(N = 464)</a:t>
                      </a:r>
                    </a:p>
                    <a:p>
                      <a:pPr algn="ctr"/>
                      <a:r>
                        <a:rPr lang="en-US" sz="105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050" b="1" dirty="0">
                          <a:solidFill>
                            <a:schemeClr val="bg1"/>
                          </a:solidFill>
                        </a:rPr>
                        <a:t>Vd</a:t>
                      </a:r>
                      <a:r>
                        <a:rPr lang="en-US" sz="1050" b="1" baseline="0" dirty="0">
                          <a:solidFill>
                            <a:schemeClr val="bg1"/>
                          </a:solidFill>
                        </a:rPr>
                        <a:t> </a:t>
                      </a:r>
                      <a:r>
                        <a:rPr lang="en-US" sz="1050" b="1" dirty="0">
                          <a:solidFill>
                            <a:schemeClr val="bg1"/>
                          </a:solidFill>
                        </a:rPr>
                        <a:t>(N = 465)</a:t>
                      </a:r>
                    </a:p>
                    <a:p>
                      <a:pPr algn="ctr"/>
                      <a:r>
                        <a:rPr lang="en-US" sz="105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205740">
                <a:tc>
                  <a:txBody>
                    <a:bodyPr/>
                    <a:lstStyle/>
                    <a:p>
                      <a:pPr marL="0" indent="0"/>
                      <a:r>
                        <a:rPr lang="en-US" sz="1050" b="1" dirty="0">
                          <a:solidFill>
                            <a:schemeClr val="tx1"/>
                          </a:solidFill>
                        </a:rPr>
                        <a:t>Progression/Death</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GB" sz="1050" dirty="0">
                          <a:solidFill>
                            <a:schemeClr val="tx1"/>
                          </a:solidFill>
                        </a:rPr>
                        <a:t>218 (47.0)</a:t>
                      </a:r>
                      <a:endParaRPr lang="de-CH"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GB" sz="1050" dirty="0">
                          <a:solidFill>
                            <a:schemeClr val="tx1"/>
                          </a:solidFill>
                        </a:rPr>
                        <a:t>278 (59.8)</a:t>
                      </a:r>
                      <a:endParaRPr lang="de-CH" sz="1050" dirty="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1"/>
                  </a:ext>
                </a:extLst>
              </a:tr>
              <a:tr h="205740">
                <a:tc>
                  <a:txBody>
                    <a:bodyPr/>
                    <a:lstStyle/>
                    <a:p>
                      <a:pPr marL="0" indent="0" algn="l" defTabSz="914400" rtl="0" eaLnBrk="1" latinLnBrk="0" hangingPunct="1"/>
                      <a:r>
                        <a:rPr lang="en-US" sz="1050" b="1" kern="1200" dirty="0">
                          <a:solidFill>
                            <a:schemeClr val="tx1"/>
                          </a:solidFill>
                          <a:latin typeface="+mn-lt"/>
                          <a:ea typeface="+mn-ea"/>
                          <a:cs typeface="+mn-cs"/>
                        </a:rPr>
                        <a:t>Median</a:t>
                      </a:r>
                      <a:r>
                        <a:rPr lang="en-US" sz="1050" b="1" kern="1200" baseline="0" dirty="0">
                          <a:solidFill>
                            <a:schemeClr val="tx1"/>
                          </a:solidFill>
                          <a:latin typeface="+mn-lt"/>
                          <a:ea typeface="+mn-ea"/>
                          <a:cs typeface="+mn-cs"/>
                        </a:rPr>
                        <a:t> TTP, </a:t>
                      </a:r>
                      <a:r>
                        <a:rPr lang="en-US" sz="1050" b="1" kern="1200" baseline="0" dirty="0" err="1">
                          <a:solidFill>
                            <a:schemeClr val="tx1"/>
                          </a:solidFill>
                          <a:latin typeface="+mn-lt"/>
                          <a:ea typeface="+mn-ea"/>
                          <a:cs typeface="+mn-cs"/>
                        </a:rPr>
                        <a:t>mo</a:t>
                      </a:r>
                      <a:r>
                        <a:rPr lang="en-US" sz="1050" b="1" kern="1200" baseline="0" dirty="0">
                          <a:solidFill>
                            <a:schemeClr val="tx1"/>
                          </a:solidFill>
                          <a:latin typeface="+mn-lt"/>
                          <a:ea typeface="+mn-ea"/>
                          <a:cs typeface="+mn-cs"/>
                        </a:rPr>
                        <a:t> </a:t>
                      </a:r>
                    </a:p>
                    <a:p>
                      <a:pPr marL="0" indent="0" algn="l" defTabSz="914400" rtl="0" eaLnBrk="1" latinLnBrk="0" hangingPunct="1"/>
                      <a:r>
                        <a:rPr lang="en-US" sz="1050" b="1" kern="1200" baseline="0" dirty="0">
                          <a:solidFill>
                            <a:schemeClr val="tx1"/>
                          </a:solidFill>
                          <a:latin typeface="+mn-lt"/>
                          <a:ea typeface="+mn-ea"/>
                          <a:cs typeface="+mn-cs"/>
                        </a:rPr>
                        <a:t>(95% CI)</a:t>
                      </a:r>
                      <a:endParaRPr lang="en-US" sz="105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0" dirty="0"/>
                        <a:t>19.4</a:t>
                      </a:r>
                    </a:p>
                    <a:p>
                      <a:pPr algn="ctr"/>
                      <a:r>
                        <a:rPr lang="de-CH" sz="1050" i="0" dirty="0"/>
                        <a:t>(17.</a:t>
                      </a:r>
                      <a:r>
                        <a:rPr lang="en-US" sz="1050" i="0" dirty="0"/>
                        <a:t>0 – 21.2)</a:t>
                      </a:r>
                      <a:endParaRPr lang="en-US" sz="1050" b="0" dirty="0"/>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0" dirty="0"/>
                        <a:t>10.2</a:t>
                      </a:r>
                    </a:p>
                    <a:p>
                      <a:pPr algn="ctr"/>
                      <a:r>
                        <a:rPr lang="de-CH" sz="1050" i="0" dirty="0"/>
                        <a:t>(</a:t>
                      </a:r>
                      <a:r>
                        <a:rPr lang="en-US" sz="1050" i="0" dirty="0"/>
                        <a:t>8.8 – 11.3)</a:t>
                      </a:r>
                      <a:endParaRPr lang="en-US" sz="1050" b="0" dirty="0"/>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2"/>
                  </a:ext>
                </a:extLst>
              </a:tr>
              <a:tr h="205740">
                <a:tc>
                  <a:txBody>
                    <a:bodyPr/>
                    <a:lstStyle/>
                    <a:p>
                      <a:pPr marL="0" indent="0" algn="l" defTabSz="914400" rtl="0" eaLnBrk="1" latinLnBrk="0" hangingPunct="1"/>
                      <a:r>
                        <a:rPr lang="en-US" sz="1050" b="1" kern="1200" dirty="0">
                          <a:solidFill>
                            <a:schemeClr val="tx1"/>
                          </a:solidFill>
                          <a:latin typeface="+mn-lt"/>
                          <a:ea typeface="+mn-ea"/>
                          <a:cs typeface="+mn-cs"/>
                        </a:rPr>
                        <a:t>HR</a:t>
                      </a:r>
                      <a:r>
                        <a:rPr lang="en-US" sz="1050" b="1" kern="1200" baseline="30000" dirty="0">
                          <a:solidFill>
                            <a:schemeClr val="tx1"/>
                          </a:solidFill>
                          <a:latin typeface="+mn-lt"/>
                          <a:ea typeface="+mn-ea"/>
                          <a:cs typeface="+mn-cs"/>
                        </a:rPr>
                        <a:t>*</a:t>
                      </a:r>
                      <a:r>
                        <a:rPr lang="en-US" sz="1050" b="1" kern="1200" dirty="0">
                          <a:solidFill>
                            <a:schemeClr val="tx1"/>
                          </a:solidFill>
                          <a:latin typeface="+mn-lt"/>
                          <a:ea typeface="+mn-ea"/>
                          <a:cs typeface="+mn-cs"/>
                        </a:rPr>
                        <a:t> (Kd/Vd) (95% CI)</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de-CH" sz="1050" i="0" dirty="0"/>
                        <a:t>0.502 (</a:t>
                      </a:r>
                      <a:r>
                        <a:rPr lang="en-US" sz="1050" i="0" dirty="0"/>
                        <a:t>0.418 – 0.603)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4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05740">
                <a:tc>
                  <a:txBody>
                    <a:bodyPr/>
                    <a:lstStyle/>
                    <a:p>
                      <a:pPr marL="0" indent="0" algn="l" defTabSz="914400" rtl="0" eaLnBrk="1" latinLnBrk="0" hangingPunct="1"/>
                      <a:r>
                        <a:rPr lang="en-US" sz="1050" b="1" kern="1200" dirty="0">
                          <a:solidFill>
                            <a:schemeClr val="tx1"/>
                          </a:solidFill>
                          <a:latin typeface="+mn-lt"/>
                          <a:ea typeface="+mn-ea"/>
                          <a:cs typeface="+mn-cs"/>
                        </a:rPr>
                        <a:t>P value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050" b="0" dirty="0"/>
                        <a:t>&lt;0.0001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4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49" name="Rectangle 5"/>
          <p:cNvSpPr>
            <a:spLocks noChangeArrowheads="1"/>
          </p:cNvSpPr>
          <p:nvPr/>
        </p:nvSpPr>
        <p:spPr bwMode="auto">
          <a:xfrm>
            <a:off x="1172056" y="2704912"/>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a:solidFill>
                  <a:srgbClr val="000000"/>
                </a:solidFill>
              </a:rPr>
              <a:t>1.0</a:t>
            </a:r>
            <a:endParaRPr lang="en-US" altLang="en-US" dirty="0"/>
          </a:p>
        </p:txBody>
      </p:sp>
      <p:sp>
        <p:nvSpPr>
          <p:cNvPr id="50" name="Rectangle 6"/>
          <p:cNvSpPr>
            <a:spLocks noChangeArrowheads="1"/>
          </p:cNvSpPr>
          <p:nvPr/>
        </p:nvSpPr>
        <p:spPr bwMode="auto">
          <a:xfrm>
            <a:off x="1172056" y="3095294"/>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a:solidFill>
                  <a:srgbClr val="000000"/>
                </a:solidFill>
              </a:rPr>
              <a:t>0.8</a:t>
            </a:r>
            <a:endParaRPr lang="en-US" altLang="en-US" dirty="0"/>
          </a:p>
        </p:txBody>
      </p:sp>
      <p:sp>
        <p:nvSpPr>
          <p:cNvPr id="51" name="Rectangle 7"/>
          <p:cNvSpPr>
            <a:spLocks noChangeArrowheads="1"/>
          </p:cNvSpPr>
          <p:nvPr/>
        </p:nvSpPr>
        <p:spPr bwMode="auto">
          <a:xfrm>
            <a:off x="1172056" y="3480773"/>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a:solidFill>
                  <a:srgbClr val="000000"/>
                </a:solidFill>
              </a:rPr>
              <a:t>0.6</a:t>
            </a:r>
            <a:endParaRPr lang="en-US" altLang="en-US" dirty="0"/>
          </a:p>
        </p:txBody>
      </p:sp>
      <p:sp>
        <p:nvSpPr>
          <p:cNvPr id="52" name="Rectangle 8"/>
          <p:cNvSpPr>
            <a:spLocks noChangeArrowheads="1"/>
          </p:cNvSpPr>
          <p:nvPr/>
        </p:nvSpPr>
        <p:spPr bwMode="auto">
          <a:xfrm>
            <a:off x="1172056" y="3861630"/>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a:solidFill>
                  <a:srgbClr val="000000"/>
                </a:solidFill>
              </a:rPr>
              <a:t>0.4</a:t>
            </a:r>
            <a:endParaRPr lang="en-US" altLang="en-US" dirty="0"/>
          </a:p>
        </p:txBody>
      </p:sp>
      <p:sp>
        <p:nvSpPr>
          <p:cNvPr id="53" name="Rectangle 9"/>
          <p:cNvSpPr>
            <a:spLocks noChangeArrowheads="1"/>
          </p:cNvSpPr>
          <p:nvPr/>
        </p:nvSpPr>
        <p:spPr bwMode="auto">
          <a:xfrm>
            <a:off x="1172056" y="4250608"/>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a:solidFill>
                  <a:srgbClr val="000000"/>
                </a:solidFill>
              </a:rPr>
              <a:t>0.2</a:t>
            </a:r>
            <a:endParaRPr lang="en-US" altLang="en-US" dirty="0"/>
          </a:p>
        </p:txBody>
      </p:sp>
      <p:sp>
        <p:nvSpPr>
          <p:cNvPr id="54" name="Rectangle 10"/>
          <p:cNvSpPr>
            <a:spLocks noChangeArrowheads="1"/>
          </p:cNvSpPr>
          <p:nvPr/>
        </p:nvSpPr>
        <p:spPr bwMode="auto">
          <a:xfrm>
            <a:off x="1321136" y="4634682"/>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lgn="r" defTabSz="914400"/>
            <a:r>
              <a:rPr lang="en-US" altLang="en-US" sz="1400" dirty="0">
                <a:solidFill>
                  <a:srgbClr val="000000"/>
                </a:solidFill>
              </a:rPr>
              <a:t>0</a:t>
            </a:r>
            <a:endParaRPr lang="en-US" altLang="en-US" dirty="0"/>
          </a:p>
        </p:txBody>
      </p:sp>
      <p:sp>
        <p:nvSpPr>
          <p:cNvPr id="58" name="TextBox 57">
            <a:hlinkClick r:id="rId4"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41366791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PFS by Cytogenetic Risk Status at Baseline (1)</a:t>
            </a:r>
          </a:p>
        </p:txBody>
      </p:sp>
      <p:graphicFrame>
        <p:nvGraphicFramePr>
          <p:cNvPr id="10" name="Table 9"/>
          <p:cNvGraphicFramePr>
            <a:graphicFrameLocks noGrp="1"/>
          </p:cNvGraphicFramePr>
          <p:nvPr>
            <p:extLst>
              <p:ext uri="{D42A27DB-BD31-4B8C-83A1-F6EECF244321}">
                <p14:modId xmlns:p14="http://schemas.microsoft.com/office/powerpoint/2010/main" val="1861399923"/>
              </p:ext>
            </p:extLst>
          </p:nvPr>
        </p:nvGraphicFramePr>
        <p:xfrm>
          <a:off x="609599" y="4380825"/>
          <a:ext cx="3859379" cy="1518308"/>
        </p:xfrm>
        <a:graphic>
          <a:graphicData uri="http://schemas.openxmlformats.org/drawingml/2006/table">
            <a:tbl>
              <a:tblPr firstRow="1" bandRow="1">
                <a:tableStyleId>{5940675A-B579-460E-94D1-54222C63F5DA}</a:tableStyleId>
              </a:tblPr>
              <a:tblGrid>
                <a:gridCol w="2105321">
                  <a:extLst>
                    <a:ext uri="{9D8B030D-6E8A-4147-A177-3AD203B41FA5}">
                      <a16:colId xmlns:a16="http://schemas.microsoft.com/office/drawing/2014/main" val="20000"/>
                    </a:ext>
                  </a:extLst>
                </a:gridCol>
                <a:gridCol w="895546">
                  <a:extLst>
                    <a:ext uri="{9D8B030D-6E8A-4147-A177-3AD203B41FA5}">
                      <a16:colId xmlns:a16="http://schemas.microsoft.com/office/drawing/2014/main" val="20001"/>
                    </a:ext>
                  </a:extLst>
                </a:gridCol>
                <a:gridCol w="858512">
                  <a:extLst>
                    <a:ext uri="{9D8B030D-6E8A-4147-A177-3AD203B41FA5}">
                      <a16:colId xmlns:a16="http://schemas.microsoft.com/office/drawing/2014/main" val="20002"/>
                    </a:ext>
                  </a:extLst>
                </a:gridCol>
              </a:tblGrid>
              <a:tr h="370534">
                <a:tc>
                  <a:txBody>
                    <a:bodyPr/>
                    <a:lstStyle/>
                    <a:p>
                      <a:endParaRPr lang="en-US" sz="105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50" b="1" dirty="0">
                          <a:solidFill>
                            <a:schemeClr val="bg1"/>
                          </a:solidFill>
                        </a:rPr>
                        <a:t>Kd </a:t>
                      </a:r>
                    </a:p>
                    <a:p>
                      <a:pPr algn="ctr"/>
                      <a:r>
                        <a:rPr lang="en-US" sz="1050" b="1" dirty="0">
                          <a:solidFill>
                            <a:schemeClr val="bg1"/>
                          </a:solidFill>
                        </a:rPr>
                        <a:t>(n = 97)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050" b="1" dirty="0">
                          <a:solidFill>
                            <a:schemeClr val="bg1"/>
                          </a:solidFill>
                        </a:rPr>
                        <a:t>Vd </a:t>
                      </a:r>
                    </a:p>
                    <a:p>
                      <a:pPr algn="ctr"/>
                      <a:r>
                        <a:rPr lang="en-US" sz="1050" b="1" dirty="0">
                          <a:solidFill>
                            <a:schemeClr val="bg1"/>
                          </a:solidFill>
                        </a:rPr>
                        <a:t>(n = 113)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3705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tx1"/>
                          </a:solidFill>
                        </a:rPr>
                        <a:t>Progression/Death,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1" dirty="0">
                          <a:solidFill>
                            <a:schemeClr val="tx1"/>
                          </a:solidFill>
                        </a:rPr>
                        <a:t>56 (57.7)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1" dirty="0">
                          <a:solidFill>
                            <a:schemeClr val="tx1"/>
                          </a:solidFill>
                        </a:rPr>
                        <a:t>71 (62.8)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1"/>
                  </a:ext>
                </a:extLst>
              </a:tr>
              <a:tr h="370534">
                <a:tc>
                  <a:txBody>
                    <a:bodyPr/>
                    <a:lstStyle/>
                    <a:p>
                      <a:pPr marL="0" indent="0"/>
                      <a:r>
                        <a:rPr lang="en-US" sz="1050" b="1" dirty="0">
                          <a:solidFill>
                            <a:schemeClr val="tx1"/>
                          </a:solidFill>
                        </a:rPr>
                        <a:t>Median PFS, months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solidFill>
                            <a:schemeClr val="tx1"/>
                          </a:solidFill>
                        </a:rPr>
                        <a:t>8.8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solidFill>
                            <a:schemeClr val="tx1"/>
                          </a:solidFill>
                        </a:rPr>
                        <a:t>6.0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370534">
                <a:tc>
                  <a:txBody>
                    <a:bodyPr/>
                    <a:lstStyle/>
                    <a:p>
                      <a:pPr marL="287338" indent="0" algn="l" defTabSz="914400" rtl="0" eaLnBrk="1" latinLnBrk="0" hangingPunct="1"/>
                      <a:r>
                        <a:rPr lang="en-US" sz="1050" b="0" kern="1200" dirty="0">
                          <a:solidFill>
                            <a:schemeClr val="tx1"/>
                          </a:solidFill>
                          <a:latin typeface="+mn-lt"/>
                          <a:ea typeface="+mn-ea"/>
                          <a:cs typeface="+mn-cs"/>
                        </a:rPr>
                        <a:t>HR (95% CI)</a:t>
                      </a:r>
                    </a:p>
                    <a:p>
                      <a:pPr marL="287338" indent="0" algn="l" defTabSz="914400" rtl="0" eaLnBrk="1" latinLnBrk="0" hangingPunct="1"/>
                      <a:r>
                        <a:rPr lang="en-US" sz="1050" b="0" kern="1200" dirty="0">
                          <a:solidFill>
                            <a:schemeClr val="tx1"/>
                          </a:solidFill>
                          <a:latin typeface="+mn-lt"/>
                          <a:ea typeface="+mn-ea"/>
                          <a:cs typeface="+mn-cs"/>
                        </a:rPr>
                        <a:t>p value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050" b="0" dirty="0">
                          <a:solidFill>
                            <a:schemeClr val="tx1"/>
                          </a:solidFill>
                        </a:rPr>
                        <a:t>0.646 (0.453–0.921)</a:t>
                      </a:r>
                    </a:p>
                    <a:p>
                      <a:pPr algn="ctr"/>
                      <a:r>
                        <a:rPr lang="en-US" sz="1050" b="0" dirty="0">
                          <a:solidFill>
                            <a:schemeClr val="tx1"/>
                          </a:solidFill>
                        </a:rPr>
                        <a:t>&lt;0.0075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200" b="1"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100568455"/>
              </p:ext>
            </p:extLst>
          </p:nvPr>
        </p:nvGraphicFramePr>
        <p:xfrm>
          <a:off x="4751222" y="4361328"/>
          <a:ext cx="3884930" cy="1518308"/>
        </p:xfrm>
        <a:graphic>
          <a:graphicData uri="http://schemas.openxmlformats.org/drawingml/2006/table">
            <a:tbl>
              <a:tblPr firstRow="1" bandRow="1">
                <a:tableStyleId>{5940675A-B579-460E-94D1-54222C63F5DA}</a:tableStyleId>
              </a:tblPr>
              <a:tblGrid>
                <a:gridCol w="2158625">
                  <a:extLst>
                    <a:ext uri="{9D8B030D-6E8A-4147-A177-3AD203B41FA5}">
                      <a16:colId xmlns:a16="http://schemas.microsoft.com/office/drawing/2014/main" val="20000"/>
                    </a:ext>
                  </a:extLst>
                </a:gridCol>
                <a:gridCol w="886120">
                  <a:extLst>
                    <a:ext uri="{9D8B030D-6E8A-4147-A177-3AD203B41FA5}">
                      <a16:colId xmlns:a16="http://schemas.microsoft.com/office/drawing/2014/main" val="20001"/>
                    </a:ext>
                  </a:extLst>
                </a:gridCol>
                <a:gridCol w="840185">
                  <a:extLst>
                    <a:ext uri="{9D8B030D-6E8A-4147-A177-3AD203B41FA5}">
                      <a16:colId xmlns:a16="http://schemas.microsoft.com/office/drawing/2014/main" val="20002"/>
                    </a:ext>
                  </a:extLst>
                </a:gridCol>
              </a:tblGrid>
              <a:tr h="370534">
                <a:tc>
                  <a:txBody>
                    <a:bodyPr/>
                    <a:lstStyle/>
                    <a:p>
                      <a:endParaRPr lang="en-US" sz="105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50" b="1" dirty="0">
                          <a:solidFill>
                            <a:schemeClr val="bg1"/>
                          </a:solidFill>
                        </a:rPr>
                        <a:t>Kd </a:t>
                      </a:r>
                    </a:p>
                    <a:p>
                      <a:pPr algn="ctr"/>
                      <a:r>
                        <a:rPr lang="en-US" sz="1050" b="1" dirty="0">
                          <a:solidFill>
                            <a:schemeClr val="bg1"/>
                          </a:solidFill>
                        </a:rPr>
                        <a:t>(n = 284)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050" b="1" dirty="0">
                          <a:solidFill>
                            <a:schemeClr val="bg1"/>
                          </a:solidFill>
                        </a:rPr>
                        <a:t>Vd </a:t>
                      </a:r>
                    </a:p>
                    <a:p>
                      <a:pPr algn="ctr"/>
                      <a:r>
                        <a:rPr lang="en-US" sz="1050" b="1" dirty="0">
                          <a:solidFill>
                            <a:schemeClr val="bg1"/>
                          </a:solidFill>
                        </a:rPr>
                        <a:t>(n = 291)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370534">
                <a:tc>
                  <a:txBody>
                    <a:bodyPr/>
                    <a:lstStyle/>
                    <a:p>
                      <a:pPr marL="0" indent="0"/>
                      <a:r>
                        <a:rPr lang="en-US" sz="1050" b="1" dirty="0">
                          <a:solidFill>
                            <a:schemeClr val="tx1"/>
                          </a:solidFill>
                        </a:rPr>
                        <a:t>Progression/Death,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1" dirty="0">
                          <a:solidFill>
                            <a:schemeClr val="tx1"/>
                          </a:solidFill>
                        </a:rPr>
                        <a:t>81 (28.5)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1" dirty="0">
                          <a:solidFill>
                            <a:schemeClr val="tx1"/>
                          </a:solidFill>
                        </a:rPr>
                        <a:t>142 (48.8)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1"/>
                  </a:ext>
                </a:extLst>
              </a:tr>
              <a:tr h="370534">
                <a:tc>
                  <a:txBody>
                    <a:bodyPr/>
                    <a:lstStyle/>
                    <a:p>
                      <a:pPr marL="0" indent="0"/>
                      <a:r>
                        <a:rPr lang="en-US" sz="1050" b="1" dirty="0">
                          <a:solidFill>
                            <a:schemeClr val="tx1"/>
                          </a:solidFill>
                        </a:rPr>
                        <a:t>Median PFS, months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solidFill>
                            <a:schemeClr val="tx1"/>
                          </a:solidFill>
                        </a:rPr>
                        <a:t>NE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solidFill>
                            <a:schemeClr val="tx1"/>
                          </a:solidFill>
                        </a:rPr>
                        <a:t>10.2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370534">
                <a:tc>
                  <a:txBody>
                    <a:bodyPr/>
                    <a:lstStyle/>
                    <a:p>
                      <a:pPr marL="287338" indent="0" algn="l" defTabSz="914400" rtl="0" eaLnBrk="1" latinLnBrk="0" hangingPunct="1"/>
                      <a:r>
                        <a:rPr lang="en-US" sz="1050" b="0" kern="1200" dirty="0">
                          <a:solidFill>
                            <a:schemeClr val="tx1"/>
                          </a:solidFill>
                          <a:latin typeface="+mn-lt"/>
                          <a:ea typeface="+mn-ea"/>
                          <a:cs typeface="+mn-cs"/>
                        </a:rPr>
                        <a:t>HR (95% CI)</a:t>
                      </a:r>
                    </a:p>
                    <a:p>
                      <a:pPr marL="287338" marR="0" lvl="0" indent="0" algn="l"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latin typeface="+mn-lt"/>
                          <a:ea typeface="+mn-ea"/>
                          <a:cs typeface="+mn-cs"/>
                        </a:rPr>
                        <a:t>p value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050" b="0" dirty="0">
                          <a:solidFill>
                            <a:schemeClr val="tx1"/>
                          </a:solidFill>
                        </a:rPr>
                        <a:t>0.439 (0.333–0.578)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rPr>
                        <a:t>&lt;0.0001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200" b="1"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pSp>
        <p:nvGrpSpPr>
          <p:cNvPr id="12" name="Group 11"/>
          <p:cNvGrpSpPr/>
          <p:nvPr/>
        </p:nvGrpSpPr>
        <p:grpSpPr>
          <a:xfrm>
            <a:off x="237744" y="1588172"/>
            <a:ext cx="8744712" cy="2421329"/>
            <a:chOff x="237744" y="974561"/>
            <a:chExt cx="8744712" cy="3228438"/>
          </a:xfrm>
        </p:grpSpPr>
        <p:graphicFrame>
          <p:nvGraphicFramePr>
            <p:cNvPr id="16" name="Chart 15"/>
            <p:cNvGraphicFramePr/>
            <p:nvPr>
              <p:extLst/>
            </p:nvPr>
          </p:nvGraphicFramePr>
          <p:xfrm>
            <a:off x="237744" y="974561"/>
            <a:ext cx="4410456" cy="3220719"/>
          </p:xfrm>
          <a:graphic>
            <a:graphicData uri="http://schemas.openxmlformats.org/drawingml/2006/chart">
              <c:chart xmlns:c="http://schemas.openxmlformats.org/drawingml/2006/chart" xmlns:r="http://schemas.openxmlformats.org/officeDocument/2006/relationships" r:id="rId3"/>
            </a:graphicData>
          </a:graphic>
        </p:graphicFrame>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52525" y="1825761"/>
              <a:ext cx="2809875" cy="1626355"/>
            </a:xfrm>
            <a:prstGeom prst="rect">
              <a:avLst/>
            </a:prstGeom>
          </p:spPr>
        </p:pic>
        <p:sp>
          <p:nvSpPr>
            <p:cNvPr id="18" name="Rectangle 33"/>
            <p:cNvSpPr>
              <a:spLocks noChangeArrowheads="1"/>
            </p:cNvSpPr>
            <p:nvPr/>
          </p:nvSpPr>
          <p:spPr bwMode="auto">
            <a:xfrm>
              <a:off x="1608138" y="3098055"/>
              <a:ext cx="155492"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000000"/>
                  </a:solidFill>
                </a:rPr>
                <a:t>Kd</a:t>
              </a:r>
              <a:endParaRPr lang="en-US" altLang="en-US" sz="1000" dirty="0"/>
            </a:p>
          </p:txBody>
        </p:sp>
        <p:sp>
          <p:nvSpPr>
            <p:cNvPr id="19" name="Rectangle 34"/>
            <p:cNvSpPr>
              <a:spLocks noChangeArrowheads="1"/>
            </p:cNvSpPr>
            <p:nvPr/>
          </p:nvSpPr>
          <p:spPr bwMode="auto">
            <a:xfrm>
              <a:off x="1608138" y="3249711"/>
              <a:ext cx="155492"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000000"/>
                  </a:solidFill>
                </a:rPr>
                <a:t>Vd</a:t>
              </a:r>
              <a:endParaRPr lang="en-US" altLang="en-US" sz="1000" dirty="0"/>
            </a:p>
          </p:txBody>
        </p:sp>
        <p:sp>
          <p:nvSpPr>
            <p:cNvPr id="20" name="Line 51"/>
            <p:cNvSpPr>
              <a:spLocks noChangeShapeType="1"/>
            </p:cNvSpPr>
            <p:nvPr/>
          </p:nvSpPr>
          <p:spPr bwMode="auto">
            <a:xfrm flipH="1">
              <a:off x="1268413" y="3174999"/>
              <a:ext cx="247650" cy="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Line 52"/>
            <p:cNvSpPr>
              <a:spLocks noChangeShapeType="1"/>
            </p:cNvSpPr>
            <p:nvPr/>
          </p:nvSpPr>
          <p:spPr bwMode="auto">
            <a:xfrm flipH="1">
              <a:off x="1268413" y="3326655"/>
              <a:ext cx="2476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aphicFrame>
          <p:nvGraphicFramePr>
            <p:cNvPr id="22" name="Chart 21"/>
            <p:cNvGraphicFramePr/>
            <p:nvPr>
              <p:extLst/>
            </p:nvPr>
          </p:nvGraphicFramePr>
          <p:xfrm>
            <a:off x="4572000" y="982280"/>
            <a:ext cx="4410456" cy="3220719"/>
          </p:xfrm>
          <a:graphic>
            <a:graphicData uri="http://schemas.openxmlformats.org/drawingml/2006/chart">
              <c:chart xmlns:c="http://schemas.openxmlformats.org/drawingml/2006/chart" xmlns:r="http://schemas.openxmlformats.org/officeDocument/2006/relationships" r:id="rId5"/>
            </a:graphicData>
          </a:graphic>
        </p:graphicFrame>
        <p:sp>
          <p:nvSpPr>
            <p:cNvPr id="23" name="Rectangle 33"/>
            <p:cNvSpPr>
              <a:spLocks noChangeArrowheads="1"/>
            </p:cNvSpPr>
            <p:nvPr/>
          </p:nvSpPr>
          <p:spPr bwMode="auto">
            <a:xfrm>
              <a:off x="5942394" y="3105773"/>
              <a:ext cx="155492"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000000"/>
                  </a:solidFill>
                </a:rPr>
                <a:t>Kd</a:t>
              </a:r>
              <a:endParaRPr lang="en-US" altLang="en-US" sz="1000" dirty="0"/>
            </a:p>
          </p:txBody>
        </p:sp>
        <p:sp>
          <p:nvSpPr>
            <p:cNvPr id="24" name="Rectangle 34"/>
            <p:cNvSpPr>
              <a:spLocks noChangeArrowheads="1"/>
            </p:cNvSpPr>
            <p:nvPr/>
          </p:nvSpPr>
          <p:spPr bwMode="auto">
            <a:xfrm>
              <a:off x="5942394" y="3257429"/>
              <a:ext cx="155492"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000000"/>
                  </a:solidFill>
                </a:rPr>
                <a:t>Vd</a:t>
              </a:r>
              <a:endParaRPr lang="en-US" altLang="en-US" sz="1000" dirty="0"/>
            </a:p>
          </p:txBody>
        </p:sp>
        <p:sp>
          <p:nvSpPr>
            <p:cNvPr id="25" name="Line 51"/>
            <p:cNvSpPr>
              <a:spLocks noChangeShapeType="1"/>
            </p:cNvSpPr>
            <p:nvPr/>
          </p:nvSpPr>
          <p:spPr bwMode="auto">
            <a:xfrm flipH="1">
              <a:off x="5602669" y="3182717"/>
              <a:ext cx="247650" cy="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6" name="Line 52"/>
            <p:cNvSpPr>
              <a:spLocks noChangeShapeType="1"/>
            </p:cNvSpPr>
            <p:nvPr/>
          </p:nvSpPr>
          <p:spPr bwMode="auto">
            <a:xfrm flipH="1">
              <a:off x="5602669" y="3334373"/>
              <a:ext cx="2476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57704" y="1825220"/>
              <a:ext cx="2861154" cy="1280554"/>
            </a:xfrm>
            <a:prstGeom prst="rect">
              <a:avLst/>
            </a:prstGeom>
          </p:spPr>
        </p:pic>
      </p:grpSp>
      <p:sp>
        <p:nvSpPr>
          <p:cNvPr id="28" name="Rectangle 27"/>
          <p:cNvSpPr/>
          <p:nvPr/>
        </p:nvSpPr>
        <p:spPr>
          <a:xfrm>
            <a:off x="404339" y="6239596"/>
            <a:ext cx="7453974" cy="507831"/>
          </a:xfrm>
          <a:prstGeom prst="rect">
            <a:avLst/>
          </a:prstGeom>
        </p:spPr>
        <p:txBody>
          <a:bodyPr wrap="square" anchor="b">
            <a:spAutoFit/>
          </a:bodyPr>
          <a:lstStyle/>
          <a:p>
            <a:r>
              <a:rPr lang="en-US" sz="900" dirty="0">
                <a:latin typeface="Arial" panose="020B0604020202020204" pitchFamily="34" charset="0"/>
                <a:cs typeface="Arial" panose="020B0604020202020204" pitchFamily="34" charset="0"/>
              </a:rPr>
              <a:t>CI, confidence interval; HR, hazard ratio; Kd, carfilzomib and dexamethasone; NE, not estimable; PFS, progression-free survival; Vd, bortezomib and dexamethasone.</a:t>
            </a:r>
            <a:br>
              <a:rPr lang="en-US" sz="900" dirty="0">
                <a:latin typeface="Arial" panose="020B0604020202020204" pitchFamily="34" charset="0"/>
                <a:cs typeface="Arial" panose="020B0604020202020204" pitchFamily="34" charset="0"/>
              </a:rPr>
            </a:br>
            <a:r>
              <a:rPr lang="en-US" sz="900" dirty="0" err="1">
                <a:latin typeface="Arial" panose="020B0604020202020204" pitchFamily="34" charset="0"/>
                <a:cs typeface="Arial" panose="020B0604020202020204" pitchFamily="34" charset="0"/>
              </a:rPr>
              <a:t>Chng</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et al., </a:t>
            </a:r>
            <a:r>
              <a:rPr lang="de-CH" sz="900" i="1" dirty="0"/>
              <a:t>Leukemia </a:t>
            </a:r>
            <a:r>
              <a:rPr lang="de-CH" sz="900" dirty="0"/>
              <a:t>2017;31:1368-74.</a:t>
            </a:r>
            <a:endParaRPr lang="en-US" sz="900" dirty="0">
              <a:latin typeface="Arial" panose="020B0604020202020204" pitchFamily="34" charset="0"/>
              <a:cs typeface="Arial" panose="020B0604020202020204" pitchFamily="34" charset="0"/>
            </a:endParaRPr>
          </a:p>
        </p:txBody>
      </p:sp>
      <p:sp>
        <p:nvSpPr>
          <p:cNvPr id="29" name="TextBox 28">
            <a:hlinkClick r:id="rId7"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30"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Tree>
    <p:extLst>
      <p:ext uri="{BB962C8B-B14F-4D97-AF65-F5344CB8AC3E}">
        <p14:creationId xmlns:p14="http://schemas.microsoft.com/office/powerpoint/2010/main" val="42920970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Progression-free Survival by Specific Cytogenetic Abnormalities (2)</a:t>
            </a:r>
          </a:p>
        </p:txBody>
      </p:sp>
      <p:graphicFrame>
        <p:nvGraphicFramePr>
          <p:cNvPr id="16" name="Table 15"/>
          <p:cNvGraphicFramePr>
            <a:graphicFrameLocks noGrp="1"/>
          </p:cNvGraphicFramePr>
          <p:nvPr>
            <p:extLst>
              <p:ext uri="{D42A27DB-BD31-4B8C-83A1-F6EECF244321}">
                <p14:modId xmlns:p14="http://schemas.microsoft.com/office/powerpoint/2010/main" val="1848668466"/>
              </p:ext>
            </p:extLst>
          </p:nvPr>
        </p:nvGraphicFramePr>
        <p:xfrm>
          <a:off x="503238" y="1739153"/>
          <a:ext cx="8137524" cy="2326789"/>
        </p:xfrm>
        <a:graphic>
          <a:graphicData uri="http://schemas.openxmlformats.org/drawingml/2006/table">
            <a:tbl>
              <a:tblPr firstRow="1" bandRow="1">
                <a:tableStyleId>{5940675A-B579-460E-94D1-54222C63F5DA}</a:tableStyleId>
              </a:tblPr>
              <a:tblGrid>
                <a:gridCol w="2322704">
                  <a:extLst>
                    <a:ext uri="{9D8B030D-6E8A-4147-A177-3AD203B41FA5}">
                      <a16:colId xmlns:a16="http://schemas.microsoft.com/office/drawing/2014/main" val="20000"/>
                    </a:ext>
                  </a:extLst>
                </a:gridCol>
                <a:gridCol w="1453705">
                  <a:extLst>
                    <a:ext uri="{9D8B030D-6E8A-4147-A177-3AD203B41FA5}">
                      <a16:colId xmlns:a16="http://schemas.microsoft.com/office/drawing/2014/main" val="20001"/>
                    </a:ext>
                  </a:extLst>
                </a:gridCol>
                <a:gridCol w="1453705">
                  <a:extLst>
                    <a:ext uri="{9D8B030D-6E8A-4147-A177-3AD203B41FA5}">
                      <a16:colId xmlns:a16="http://schemas.microsoft.com/office/drawing/2014/main" val="20002"/>
                    </a:ext>
                  </a:extLst>
                </a:gridCol>
                <a:gridCol w="1453705">
                  <a:extLst>
                    <a:ext uri="{9D8B030D-6E8A-4147-A177-3AD203B41FA5}">
                      <a16:colId xmlns:a16="http://schemas.microsoft.com/office/drawing/2014/main" val="20003"/>
                    </a:ext>
                  </a:extLst>
                </a:gridCol>
                <a:gridCol w="1453705">
                  <a:extLst>
                    <a:ext uri="{9D8B030D-6E8A-4147-A177-3AD203B41FA5}">
                      <a16:colId xmlns:a16="http://schemas.microsoft.com/office/drawing/2014/main" val="20004"/>
                    </a:ext>
                  </a:extLst>
                </a:gridCol>
              </a:tblGrid>
              <a:tr h="403412">
                <a:tc rowSpan="3">
                  <a:txBody>
                    <a:bodyPr/>
                    <a:lstStyle/>
                    <a:p>
                      <a:endParaRPr lang="en-US" sz="15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High Risk</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76517">
                <a:tc vMerge="1">
                  <a:txBody>
                    <a:bodyPr/>
                    <a:lstStyle/>
                    <a:p>
                      <a:endParaRPr lang="en-US" sz="1100" b="1" dirty="0">
                        <a:solidFill>
                          <a:schemeClr val="bg1"/>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75000"/>
                      </a:schemeClr>
                    </a:solidFill>
                  </a:tcPr>
                </a:tc>
                <a:tc gridSpan="2">
                  <a:txBody>
                    <a:bodyPr/>
                    <a:lstStyle/>
                    <a:p>
                      <a:pPr algn="ctr"/>
                      <a:r>
                        <a:rPr lang="en-US" sz="1400" b="1" dirty="0">
                          <a:solidFill>
                            <a:schemeClr val="bg1"/>
                          </a:solidFill>
                        </a:rPr>
                        <a:t>del(17p)</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gridSpan="2">
                  <a:txBody>
                    <a:bodyPr/>
                    <a:lstStyle/>
                    <a:p>
                      <a:pPr algn="ctr"/>
                      <a:r>
                        <a:rPr lang="en-US" sz="1400" b="1" dirty="0">
                          <a:solidFill>
                            <a:schemeClr val="bg1"/>
                          </a:solidFill>
                        </a:rPr>
                        <a:t>t(4;14)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extLst>
                  <a:ext uri="{0D108BD9-81ED-4DB2-BD59-A6C34878D82A}">
                    <a16:rowId xmlns:a16="http://schemas.microsoft.com/office/drawing/2014/main" val="10001"/>
                  </a:ext>
                </a:extLst>
              </a:tr>
              <a:tr h="457200">
                <a:tc vMerge="1">
                  <a:txBody>
                    <a:bodyPr/>
                    <a:lstStyle/>
                    <a:p>
                      <a:endParaRPr lang="en-US" sz="1100" b="1" dirty="0">
                        <a:solidFill>
                          <a:schemeClr val="bg1"/>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Kd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 = 40)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 = 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Kd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 = 50)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 = 61)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2"/>
                  </a:ext>
                </a:extLst>
              </a:tr>
              <a:tr h="400050">
                <a:tc>
                  <a:txBody>
                    <a:bodyPr/>
                    <a:lstStyle/>
                    <a:p>
                      <a:pPr marL="4763" indent="0" algn="l" defTabSz="914400" rtl="0" eaLnBrk="1" latinLnBrk="0" hangingPunct="1"/>
                      <a:r>
                        <a:rPr lang="en-US" sz="1500" b="1" kern="1200" dirty="0">
                          <a:solidFill>
                            <a:schemeClr val="tx1"/>
                          </a:solidFill>
                          <a:latin typeface="+mn-lt"/>
                          <a:ea typeface="+mn-ea"/>
                          <a:cs typeface="+mn-cs"/>
                        </a:rPr>
                        <a:t>PFS,</a:t>
                      </a:r>
                      <a:r>
                        <a:rPr lang="en-US" sz="1500" b="1" kern="1200" baseline="0" dirty="0">
                          <a:solidFill>
                            <a:schemeClr val="tx1"/>
                          </a:solidFill>
                          <a:latin typeface="+mn-lt"/>
                          <a:ea typeface="+mn-ea"/>
                          <a:cs typeface="+mn-cs"/>
                        </a:rPr>
                        <a:t> median months </a:t>
                      </a:r>
                    </a:p>
                    <a:p>
                      <a:pPr marL="4763" indent="0" algn="l" defTabSz="914400" rtl="0" eaLnBrk="1" latinLnBrk="0" hangingPunct="1"/>
                      <a:r>
                        <a:rPr lang="en-US" sz="1500" b="1" kern="1200" dirty="0">
                          <a:solidFill>
                            <a:schemeClr val="tx1"/>
                          </a:solidFill>
                          <a:latin typeface="+mn-lt"/>
                          <a:ea typeface="+mn-ea"/>
                          <a:cs typeface="+mn-cs"/>
                        </a:rPr>
                        <a:t>(95% CI)</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500" b="1" dirty="0">
                          <a:solidFill>
                            <a:schemeClr val="tx1"/>
                          </a:solidFill>
                        </a:rPr>
                        <a:t>7.6</a:t>
                      </a:r>
                    </a:p>
                    <a:p>
                      <a:pPr algn="ctr"/>
                      <a:r>
                        <a:rPr lang="en-US" sz="1500" b="1" dirty="0">
                          <a:solidFill>
                            <a:schemeClr val="tx1"/>
                          </a:solidFill>
                        </a:rPr>
                        <a:t>(5.6–11.2)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500" b="1" dirty="0">
                          <a:solidFill>
                            <a:schemeClr val="tx1"/>
                          </a:solidFill>
                        </a:rPr>
                        <a:t>4.9</a:t>
                      </a:r>
                    </a:p>
                    <a:p>
                      <a:pPr algn="ctr"/>
                      <a:r>
                        <a:rPr lang="en-US" sz="1500" b="1" dirty="0">
                          <a:solidFill>
                            <a:schemeClr val="tx1"/>
                          </a:solidFill>
                        </a:rPr>
                        <a:t>(3.9–7.5)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500" b="1" dirty="0">
                          <a:solidFill>
                            <a:schemeClr val="tx1"/>
                          </a:solidFill>
                        </a:rPr>
                        <a:t>10.1 </a:t>
                      </a:r>
                    </a:p>
                    <a:p>
                      <a:pPr algn="ctr"/>
                      <a:r>
                        <a:rPr lang="en-US" sz="1500" b="1" dirty="0">
                          <a:solidFill>
                            <a:schemeClr val="tx1"/>
                          </a:solidFill>
                        </a:rPr>
                        <a:t>(6.9–NE)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500" b="1" dirty="0">
                          <a:solidFill>
                            <a:schemeClr val="tx1"/>
                          </a:solidFill>
                        </a:rPr>
                        <a:t>6.8</a:t>
                      </a:r>
                    </a:p>
                    <a:p>
                      <a:pPr algn="ctr"/>
                      <a:r>
                        <a:rPr lang="en-US" sz="1500" b="1" dirty="0">
                          <a:solidFill>
                            <a:schemeClr val="tx1"/>
                          </a:solidFill>
                        </a:rPr>
                        <a:t>(5.6–9.4)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3"/>
                  </a:ext>
                </a:extLst>
              </a:tr>
              <a:tr h="400050">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latin typeface="+mn-lt"/>
                          <a:ea typeface="+mn-ea"/>
                          <a:cs typeface="+mn-cs"/>
                        </a:rPr>
                        <a:t>HR </a:t>
                      </a:r>
                      <a:r>
                        <a:rPr lang="en-US" sz="1500" b="0" kern="1200" baseline="0" dirty="0">
                          <a:solidFill>
                            <a:schemeClr val="tx1"/>
                          </a:solidFill>
                          <a:latin typeface="+mn-lt"/>
                          <a:ea typeface="+mn-ea"/>
                          <a:cs typeface="+mn-cs"/>
                        </a:rPr>
                        <a:t>(95% CI)</a:t>
                      </a:r>
                    </a:p>
                    <a:p>
                      <a:pPr marL="292100" marR="0" indent="0" algn="l" defTabSz="914400" rtl="0" eaLnBrk="1" fontAlgn="auto" latinLnBrk="0" hangingPunct="1">
                        <a:lnSpc>
                          <a:spcPct val="100000"/>
                        </a:lnSpc>
                        <a:spcBef>
                          <a:spcPts val="0"/>
                        </a:spcBef>
                        <a:spcAft>
                          <a:spcPts val="0"/>
                        </a:spcAft>
                        <a:buClrTx/>
                        <a:buSzTx/>
                        <a:buFontTx/>
                        <a:buNone/>
                        <a:tabLst/>
                        <a:defRPr/>
                      </a:pPr>
                      <a:r>
                        <a:rPr lang="en-US" sz="1500" b="0" kern="1200" baseline="0" dirty="0">
                          <a:solidFill>
                            <a:schemeClr val="tx1"/>
                          </a:solidFill>
                          <a:latin typeface="+mn-lt"/>
                          <a:ea typeface="+mn-ea"/>
                          <a:cs typeface="+mn-cs"/>
                        </a:rPr>
                        <a:t>p value</a:t>
                      </a:r>
                      <a:endParaRPr lang="en-US" sz="15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500" b="0" dirty="0">
                          <a:solidFill>
                            <a:schemeClr val="tx1"/>
                          </a:solidFill>
                        </a:rPr>
                        <a:t>0.73 (0.42–1.27)</a:t>
                      </a:r>
                    </a:p>
                    <a:p>
                      <a:pPr algn="ctr"/>
                      <a:r>
                        <a:rPr lang="en-US" sz="1500" b="0" dirty="0">
                          <a:solidFill>
                            <a:schemeClr val="tx1"/>
                          </a:solidFill>
                        </a:rPr>
                        <a:t>0.13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endParaRPr lang="en-US"/>
                    </a:p>
                  </a:txBody>
                  <a:tcPr/>
                </a:tc>
                <a:tc gridSpan="2">
                  <a:txBody>
                    <a:bodyPr/>
                    <a:lstStyle/>
                    <a:p>
                      <a:pPr algn="ctr"/>
                      <a:r>
                        <a:rPr lang="en-US" sz="1500" b="0" dirty="0">
                          <a:solidFill>
                            <a:schemeClr val="tx1"/>
                          </a:solidFill>
                        </a:rPr>
                        <a:t>0.63 (0.38–1.02)</a:t>
                      </a:r>
                    </a:p>
                    <a:p>
                      <a:pPr algn="ctr"/>
                      <a:r>
                        <a:rPr lang="en-US" sz="1500" b="0" dirty="0">
                          <a:solidFill>
                            <a:schemeClr val="tx1"/>
                          </a:solidFill>
                        </a:rPr>
                        <a:t>0.03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14" name="Rectangle 13"/>
          <p:cNvSpPr/>
          <p:nvPr/>
        </p:nvSpPr>
        <p:spPr>
          <a:xfrm>
            <a:off x="404339" y="6239596"/>
            <a:ext cx="7453974" cy="507831"/>
          </a:xfrm>
          <a:prstGeom prst="rect">
            <a:avLst/>
          </a:prstGeom>
        </p:spPr>
        <p:txBody>
          <a:bodyPr wrap="square" anchor="b">
            <a:spAutoFit/>
          </a:bodyPr>
          <a:lstStyle/>
          <a:p>
            <a:r>
              <a:rPr lang="en-US" sz="900" dirty="0">
                <a:latin typeface="Arial" panose="020B0604020202020204" pitchFamily="34" charset="0"/>
                <a:cs typeface="Arial" panose="020B0604020202020204" pitchFamily="34" charset="0"/>
              </a:rPr>
              <a:t>CI, confidence interval; HR, hazard ratio; Kd, carfilzomib and dexamethasone; NE, not estimable; PFS, progression-free survival; Vd, bortezomib and dexamethasone.</a:t>
            </a:r>
            <a:br>
              <a:rPr lang="en-US" sz="900" dirty="0">
                <a:latin typeface="Arial" panose="020B0604020202020204" pitchFamily="34" charset="0"/>
                <a:cs typeface="Arial" panose="020B0604020202020204" pitchFamily="34" charset="0"/>
              </a:rPr>
            </a:br>
            <a:r>
              <a:rPr lang="en-US" sz="900" dirty="0" err="1">
                <a:latin typeface="Arial" panose="020B0604020202020204" pitchFamily="34" charset="0"/>
                <a:cs typeface="Arial" panose="020B0604020202020204" pitchFamily="34" charset="0"/>
              </a:rPr>
              <a:t>Chng</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et al., </a:t>
            </a:r>
            <a:r>
              <a:rPr lang="de-CH" sz="900" i="1" dirty="0"/>
              <a:t>Leukemia </a:t>
            </a:r>
            <a:r>
              <a:rPr lang="de-CH" sz="900" dirty="0"/>
              <a:t>2017;31:1368-74.</a:t>
            </a:r>
            <a:endParaRPr lang="en-US" sz="9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8"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Tree>
    <p:extLst>
      <p:ext uri="{BB962C8B-B14F-4D97-AF65-F5344CB8AC3E}">
        <p14:creationId xmlns:p14="http://schemas.microsoft.com/office/powerpoint/2010/main" val="17628223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br>
              <a:rPr lang="en-US" dirty="0"/>
            </a:br>
            <a:r>
              <a:rPr lang="en-US" dirty="0">
                <a:solidFill>
                  <a:schemeClr val="accent1"/>
                </a:solidFill>
              </a:rPr>
              <a:t>ENDEAVOR </a:t>
            </a:r>
            <a:br>
              <a:rPr lang="en-US" dirty="0">
                <a:solidFill>
                  <a:srgbClr val="FF0000"/>
                </a:solidFill>
              </a:rPr>
            </a:br>
            <a:r>
              <a:rPr lang="en-US" dirty="0"/>
              <a:t>Study Overview</a:t>
            </a:r>
          </a:p>
        </p:txBody>
      </p:sp>
      <p:sp>
        <p:nvSpPr>
          <p:cNvPr id="7" name="Subtitle 6"/>
          <p:cNvSpPr>
            <a:spLocks noGrp="1"/>
          </p:cNvSpPr>
          <p:nvPr>
            <p:ph type="subTitle" idx="1"/>
          </p:nvPr>
        </p:nvSpPr>
        <p:spPr>
          <a:xfrm>
            <a:off x="514350" y="4418012"/>
            <a:ext cx="8116888" cy="2251075"/>
          </a:xfrm>
        </p:spPr>
        <p:txBody>
          <a:bodyPr/>
          <a:lstStyle/>
          <a:p>
            <a:r>
              <a:rPr lang="en-US" sz="1600" dirty="0">
                <a:hlinkClick r:id="rId3" action="ppaction://hlinksldjump"/>
              </a:rPr>
              <a:t>Background</a:t>
            </a:r>
            <a:endParaRPr lang="en-US" sz="1600" dirty="0"/>
          </a:p>
          <a:p>
            <a:r>
              <a:rPr lang="en-US" sz="1600" dirty="0">
                <a:hlinkClick r:id="rId4" action="ppaction://hlinksldjump"/>
              </a:rPr>
              <a:t>Study Design</a:t>
            </a:r>
            <a:endParaRPr lang="en-US" sz="1600" dirty="0"/>
          </a:p>
          <a:p>
            <a:r>
              <a:rPr lang="en-US" sz="1600" dirty="0">
                <a:hlinkClick r:id="rId5" action="ppaction://hlinksldjump"/>
              </a:rPr>
              <a:t>Inclusion and Exclusion Criteria</a:t>
            </a:r>
            <a:endParaRPr lang="en-US" sz="1600" dirty="0"/>
          </a:p>
          <a:p>
            <a:r>
              <a:rPr lang="en-US" sz="1600" dirty="0">
                <a:hlinkClick r:id="rId6" action="ppaction://hlinksldjump"/>
              </a:rPr>
              <a:t>Patient Demographics and Characteristics</a:t>
            </a:r>
            <a:endParaRPr lang="en-US" sz="1600" dirty="0"/>
          </a:p>
          <a:p>
            <a:r>
              <a:rPr lang="en-US" sz="1600" dirty="0">
                <a:hlinkClick r:id="rId7" action="ppaction://hlinksldjump"/>
              </a:rPr>
              <a:t>Refractory Patient Population</a:t>
            </a:r>
            <a:endParaRPr lang="en-US" sz="1600" dirty="0"/>
          </a:p>
          <a:p>
            <a:r>
              <a:rPr lang="en-US" sz="1600" dirty="0">
                <a:hlinkClick r:id="rId8" action="ppaction://hlinksldjump"/>
              </a:rPr>
              <a:t>Patient Characteristics Substudy Kd vs SC Vd and Kd vs IV Vd</a:t>
            </a:r>
            <a:endParaRPr lang="en-US" sz="1600" dirty="0"/>
          </a:p>
          <a:p>
            <a:endParaRPr lang="en-US" sz="1600" dirty="0"/>
          </a:p>
        </p:txBody>
      </p:sp>
      <p:sp>
        <p:nvSpPr>
          <p:cNvPr id="9" name="TextBox 8">
            <a:hlinkClick r:id="rId9"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0" name="Rounded Rectangle 9"/>
          <p:cNvSpPr/>
          <p:nvPr/>
        </p:nvSpPr>
        <p:spPr bwMode="auto">
          <a:xfrm>
            <a:off x="7522589" y="715545"/>
            <a:ext cx="1555423" cy="30646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hlinkClick r:id="rId5" action="ppaction://hlinksldjump"/>
              </a:rPr>
              <a:t>All </a:t>
            </a:r>
            <a:r>
              <a:rPr kumimoji="0" lang="en-GB" sz="1200" b="1" i="0" u="none" strike="noStrike" cap="none" normalizeH="0" dirty="0">
                <a:ln>
                  <a:noFill/>
                </a:ln>
                <a:solidFill>
                  <a:schemeClr val="tx1"/>
                </a:solidFill>
                <a:effectLst/>
                <a:latin typeface="Arial" charset="0"/>
                <a:hlinkClick r:id="rId5" action="ppaction://hlinksldjump"/>
              </a:rPr>
              <a:t>studies</a:t>
            </a:r>
            <a:endParaRPr kumimoji="0" lang="en-GB" sz="1200" b="1"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51949101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Progression-free Survival by Cytogenetic Risk Status and Lines </a:t>
            </a:r>
            <a:r>
              <a:rPr lang="en-US" sz="2400"/>
              <a:t>of Therapy (3)</a:t>
            </a:r>
            <a:endParaRPr lang="en-US" sz="2400" dirty="0"/>
          </a:p>
        </p:txBody>
      </p:sp>
      <p:graphicFrame>
        <p:nvGraphicFramePr>
          <p:cNvPr id="16" name="Table 15"/>
          <p:cNvGraphicFramePr>
            <a:graphicFrameLocks noGrp="1"/>
          </p:cNvGraphicFramePr>
          <p:nvPr>
            <p:extLst>
              <p:ext uri="{D42A27DB-BD31-4B8C-83A1-F6EECF244321}">
                <p14:modId xmlns:p14="http://schemas.microsoft.com/office/powerpoint/2010/main" val="782948685"/>
              </p:ext>
            </p:extLst>
          </p:nvPr>
        </p:nvGraphicFramePr>
        <p:xfrm>
          <a:off x="582708" y="1801906"/>
          <a:ext cx="8058055" cy="2214281"/>
        </p:xfrm>
        <a:graphic>
          <a:graphicData uri="http://schemas.openxmlformats.org/drawingml/2006/table">
            <a:tbl>
              <a:tblPr firstRow="1" bandRow="1">
                <a:tableStyleId>{5940675A-B579-460E-94D1-54222C63F5DA}</a:tableStyleId>
              </a:tblPr>
              <a:tblGrid>
                <a:gridCol w="1517687">
                  <a:extLst>
                    <a:ext uri="{9D8B030D-6E8A-4147-A177-3AD203B41FA5}">
                      <a16:colId xmlns:a16="http://schemas.microsoft.com/office/drawing/2014/main" val="20000"/>
                    </a:ext>
                  </a:extLst>
                </a:gridCol>
                <a:gridCol w="817546">
                  <a:extLst>
                    <a:ext uri="{9D8B030D-6E8A-4147-A177-3AD203B41FA5}">
                      <a16:colId xmlns:a16="http://schemas.microsoft.com/office/drawing/2014/main" val="20001"/>
                    </a:ext>
                  </a:extLst>
                </a:gridCol>
                <a:gridCol w="817546">
                  <a:extLst>
                    <a:ext uri="{9D8B030D-6E8A-4147-A177-3AD203B41FA5}">
                      <a16:colId xmlns:a16="http://schemas.microsoft.com/office/drawing/2014/main" val="20002"/>
                    </a:ext>
                  </a:extLst>
                </a:gridCol>
                <a:gridCol w="817546">
                  <a:extLst>
                    <a:ext uri="{9D8B030D-6E8A-4147-A177-3AD203B41FA5}">
                      <a16:colId xmlns:a16="http://schemas.microsoft.com/office/drawing/2014/main" val="20003"/>
                    </a:ext>
                  </a:extLst>
                </a:gridCol>
                <a:gridCol w="817546">
                  <a:extLst>
                    <a:ext uri="{9D8B030D-6E8A-4147-A177-3AD203B41FA5}">
                      <a16:colId xmlns:a16="http://schemas.microsoft.com/office/drawing/2014/main" val="20004"/>
                    </a:ext>
                  </a:extLst>
                </a:gridCol>
                <a:gridCol w="817546">
                  <a:extLst>
                    <a:ext uri="{9D8B030D-6E8A-4147-A177-3AD203B41FA5}">
                      <a16:colId xmlns:a16="http://schemas.microsoft.com/office/drawing/2014/main" val="20005"/>
                    </a:ext>
                  </a:extLst>
                </a:gridCol>
                <a:gridCol w="817546">
                  <a:extLst>
                    <a:ext uri="{9D8B030D-6E8A-4147-A177-3AD203B41FA5}">
                      <a16:colId xmlns:a16="http://schemas.microsoft.com/office/drawing/2014/main" val="20006"/>
                    </a:ext>
                  </a:extLst>
                </a:gridCol>
                <a:gridCol w="817546">
                  <a:extLst>
                    <a:ext uri="{9D8B030D-6E8A-4147-A177-3AD203B41FA5}">
                      <a16:colId xmlns:a16="http://schemas.microsoft.com/office/drawing/2014/main" val="20007"/>
                    </a:ext>
                  </a:extLst>
                </a:gridCol>
                <a:gridCol w="817546">
                  <a:extLst>
                    <a:ext uri="{9D8B030D-6E8A-4147-A177-3AD203B41FA5}">
                      <a16:colId xmlns:a16="http://schemas.microsoft.com/office/drawing/2014/main" val="20008"/>
                    </a:ext>
                  </a:extLst>
                </a:gridCol>
              </a:tblGrid>
              <a:tr h="447402">
                <a:tc rowSpan="3">
                  <a:txBody>
                    <a:bodyPr/>
                    <a:lstStyle/>
                    <a:p>
                      <a:endParaRPr lang="en-US" sz="8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4">
                  <a:txBody>
                    <a:bodyPr/>
                    <a:lstStyle/>
                    <a:p>
                      <a:pPr algn="ctr"/>
                      <a:r>
                        <a:rPr lang="en-US" sz="1400" b="1" dirty="0">
                          <a:solidFill>
                            <a:schemeClr val="bg1"/>
                          </a:solidFill>
                        </a:rPr>
                        <a:t>High Risk</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Standard Risk</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25592">
                <a:tc vMerge="1">
                  <a:txBody>
                    <a:bodyPr/>
                    <a:lstStyle/>
                    <a:p>
                      <a:endParaRPr lang="en-US" sz="1100" b="1" dirty="0">
                        <a:solidFill>
                          <a:schemeClr val="bg1"/>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3">
                        <a:lumMod val="75000"/>
                      </a:schemeClr>
                    </a:solidFill>
                  </a:tcPr>
                </a:tc>
                <a:tc gridSpan="2">
                  <a:txBody>
                    <a:bodyPr/>
                    <a:lstStyle/>
                    <a:p>
                      <a:pPr algn="ctr"/>
                      <a:r>
                        <a:rPr lang="en-US" sz="1400" b="1" dirty="0">
                          <a:solidFill>
                            <a:schemeClr val="bg1"/>
                          </a:solidFill>
                        </a:rPr>
                        <a:t>1 Prior</a:t>
                      </a:r>
                      <a:r>
                        <a:rPr lang="en-US" sz="1400" b="1" baseline="0" dirty="0">
                          <a:solidFill>
                            <a:schemeClr val="bg1"/>
                          </a:solidFill>
                        </a:rPr>
                        <a:t> Line</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gridSpan="2">
                  <a:txBody>
                    <a:bodyPr/>
                    <a:lstStyle/>
                    <a:p>
                      <a:pPr algn="ctr"/>
                      <a:r>
                        <a:rPr lang="en-US" sz="1400" b="1" dirty="0">
                          <a:solidFill>
                            <a:schemeClr val="bg1"/>
                          </a:solidFill>
                        </a:rPr>
                        <a:t>≥ 2 Prior Lines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gridSpan="2">
                  <a:txBody>
                    <a:bodyPr/>
                    <a:lstStyle/>
                    <a:p>
                      <a:pPr algn="ctr"/>
                      <a:r>
                        <a:rPr lang="en-US" sz="1400" b="1" dirty="0">
                          <a:solidFill>
                            <a:schemeClr val="bg1"/>
                          </a:solidFill>
                        </a:rPr>
                        <a:t>1 Prior</a:t>
                      </a:r>
                      <a:r>
                        <a:rPr lang="en-US" sz="1400" b="1" baseline="0" dirty="0">
                          <a:solidFill>
                            <a:schemeClr val="bg1"/>
                          </a:solidFill>
                        </a:rPr>
                        <a:t> Line</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gridSpan="2">
                  <a:txBody>
                    <a:bodyPr/>
                    <a:lstStyle/>
                    <a:p>
                      <a:pPr algn="ctr"/>
                      <a:r>
                        <a:rPr lang="en-US" sz="1400" b="1" dirty="0">
                          <a:solidFill>
                            <a:schemeClr val="bg1"/>
                          </a:solidFill>
                        </a:rPr>
                        <a:t>≥ 2 Prior Lines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extLst>
                  <a:ext uri="{0D108BD9-81ED-4DB2-BD59-A6C34878D82A}">
                    <a16:rowId xmlns:a16="http://schemas.microsoft.com/office/drawing/2014/main" val="10001"/>
                  </a:ext>
                </a:extLst>
              </a:tr>
              <a:tr h="520947">
                <a:tc vMerge="1">
                  <a:txBody>
                    <a:bodyPr/>
                    <a:lstStyle/>
                    <a:p>
                      <a:endParaRPr lang="en-US" sz="1100" b="1" dirty="0">
                        <a:solidFill>
                          <a:schemeClr val="bg1"/>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algn="ctr"/>
                      <a:r>
                        <a:rPr lang="en-US" sz="1200" b="1" dirty="0">
                          <a:solidFill>
                            <a:schemeClr val="bg1"/>
                          </a:solidFill>
                        </a:rPr>
                        <a:t>Kd</a:t>
                      </a:r>
                    </a:p>
                    <a:p>
                      <a:pPr algn="ctr"/>
                      <a:r>
                        <a:rPr lang="en-US" sz="1200" b="1" baseline="0" dirty="0">
                          <a:solidFill>
                            <a:schemeClr val="bg1"/>
                          </a:solidFill>
                        </a:rPr>
                        <a:t>(n = 42)</a:t>
                      </a:r>
                      <a:endParaRPr lang="en-US" sz="12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Vd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(n = 53)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200" b="1" dirty="0">
                          <a:solidFill>
                            <a:schemeClr val="bg1"/>
                          </a:solidFill>
                        </a:rPr>
                        <a:t>Kd </a:t>
                      </a:r>
                    </a:p>
                    <a:p>
                      <a:pPr algn="ctr"/>
                      <a:r>
                        <a:rPr lang="en-US" sz="1200" b="1" dirty="0">
                          <a:solidFill>
                            <a:schemeClr val="bg1"/>
                          </a:solidFill>
                        </a:rPr>
                        <a:t>(n = 55)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200" b="1" dirty="0">
                          <a:solidFill>
                            <a:schemeClr val="bg1"/>
                          </a:solidFill>
                        </a:rPr>
                        <a:t>Vd</a:t>
                      </a:r>
                    </a:p>
                    <a:p>
                      <a:pPr algn="ctr"/>
                      <a:r>
                        <a:rPr lang="en-US" sz="1200" b="1" dirty="0">
                          <a:solidFill>
                            <a:schemeClr val="bg1"/>
                          </a:solidFill>
                        </a:rPr>
                        <a:t>(n = 60)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Kd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(n = 149)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(n = 141)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Kd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(n = 135)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(n = 150)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2"/>
                  </a:ext>
                </a:extLst>
              </a:tr>
              <a:tr h="460170">
                <a:tc>
                  <a:txBody>
                    <a:bodyPr/>
                    <a:lstStyle/>
                    <a:p>
                      <a:pPr marL="4763" indent="0" algn="l" defTabSz="914400" rtl="0" eaLnBrk="1" latinLnBrk="0" hangingPunct="1"/>
                      <a:r>
                        <a:rPr lang="en-US" sz="1100" b="1" kern="1200" dirty="0">
                          <a:solidFill>
                            <a:schemeClr val="tx1"/>
                          </a:solidFill>
                          <a:latin typeface="+mn-lt"/>
                          <a:ea typeface="+mn-ea"/>
                          <a:cs typeface="+mn-cs"/>
                        </a:rPr>
                        <a:t>PFS, median months, (95% CI)</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t>11.1  </a:t>
                      </a:r>
                    </a:p>
                    <a:p>
                      <a:pPr algn="ctr"/>
                      <a:r>
                        <a:rPr lang="en-US" sz="1050" b="1" dirty="0"/>
                        <a:t>(7.4–NE)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t>7.4</a:t>
                      </a:r>
                    </a:p>
                    <a:p>
                      <a:pPr algn="ctr"/>
                      <a:r>
                        <a:rPr lang="en-US" sz="1050" b="1" dirty="0"/>
                        <a:t>(5.2–10.3)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t>7.6</a:t>
                      </a:r>
                    </a:p>
                    <a:p>
                      <a:pPr algn="ctr"/>
                      <a:r>
                        <a:rPr lang="en-US" sz="1050" b="1" dirty="0"/>
                        <a:t>(5.7–10.2)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t>5.6</a:t>
                      </a:r>
                    </a:p>
                    <a:p>
                      <a:pPr algn="ctr"/>
                      <a:r>
                        <a:rPr lang="en-US" sz="1050" b="1" dirty="0"/>
                        <a:t>(4.6–6.6)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t>NE</a:t>
                      </a:r>
                    </a:p>
                    <a:p>
                      <a:pPr algn="ctr"/>
                      <a:r>
                        <a:rPr lang="en-US" sz="1050" b="1" dirty="0"/>
                        <a:t>(18.7–NE)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t>12.1</a:t>
                      </a:r>
                    </a:p>
                    <a:p>
                      <a:pPr algn="ctr"/>
                      <a:r>
                        <a:rPr lang="en-US" sz="1050" b="1" dirty="0"/>
                        <a:t>(9.5</a:t>
                      </a:r>
                      <a:r>
                        <a:rPr lang="en-US" sz="1050" b="1" baseline="0" dirty="0"/>
                        <a:t>–15.9)</a:t>
                      </a:r>
                      <a:endParaRPr lang="en-US" sz="1050" b="1" dirty="0"/>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t>NE</a:t>
                      </a:r>
                    </a:p>
                    <a:p>
                      <a:pPr algn="ctr"/>
                      <a:r>
                        <a:rPr lang="en-US" sz="1050" b="1" dirty="0"/>
                        <a:t>(14.5–NE)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t>9.3</a:t>
                      </a:r>
                    </a:p>
                    <a:p>
                      <a:pPr algn="ctr"/>
                      <a:r>
                        <a:rPr lang="en-US" sz="1050" b="1" dirty="0"/>
                        <a:t>(6.7–11.3)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3"/>
                  </a:ext>
                </a:extLst>
              </a:tr>
              <a:tr h="460170">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100" b="0" kern="1200" dirty="0">
                          <a:solidFill>
                            <a:schemeClr val="tx1"/>
                          </a:solidFill>
                          <a:latin typeface="+mn-lt"/>
                          <a:ea typeface="+mn-ea"/>
                          <a:cs typeface="+mn-cs"/>
                        </a:rPr>
                        <a:t>HR</a:t>
                      </a:r>
                      <a:r>
                        <a:rPr lang="en-US" sz="1100" b="0" kern="1200" baseline="0" dirty="0">
                          <a:solidFill>
                            <a:schemeClr val="tx1"/>
                          </a:solidFill>
                          <a:latin typeface="+mn-lt"/>
                          <a:ea typeface="+mn-ea"/>
                          <a:cs typeface="+mn-cs"/>
                        </a:rPr>
                        <a:t> </a:t>
                      </a:r>
                    </a:p>
                    <a:p>
                      <a:pPr marL="292100" marR="0" indent="0" algn="l" defTabSz="914400" rtl="0" eaLnBrk="1" fontAlgn="auto" latinLnBrk="0" hangingPunct="1">
                        <a:lnSpc>
                          <a:spcPct val="100000"/>
                        </a:lnSpc>
                        <a:spcBef>
                          <a:spcPts val="0"/>
                        </a:spcBef>
                        <a:spcAft>
                          <a:spcPts val="0"/>
                        </a:spcAft>
                        <a:buClrTx/>
                        <a:buSzTx/>
                        <a:buFontTx/>
                        <a:buNone/>
                        <a:tabLst/>
                        <a:defRPr/>
                      </a:pPr>
                      <a:r>
                        <a:rPr lang="en-US" sz="1100" b="0" kern="1200" baseline="0" dirty="0">
                          <a:solidFill>
                            <a:schemeClr val="tx1"/>
                          </a:solidFill>
                          <a:latin typeface="+mn-lt"/>
                          <a:ea typeface="+mn-ea"/>
                          <a:cs typeface="+mn-cs"/>
                        </a:rPr>
                        <a:t>(95% CI)</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100" b="0" dirty="0"/>
                        <a:t>0.59 </a:t>
                      </a:r>
                    </a:p>
                    <a:p>
                      <a:pPr algn="ctr"/>
                      <a:r>
                        <a:rPr lang="en-US" sz="1100" b="0" dirty="0"/>
                        <a:t>(0.33–1.05)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endParaRPr lang="en-US"/>
                    </a:p>
                  </a:txBody>
                  <a:tcPr/>
                </a:tc>
                <a:tc gridSpan="2">
                  <a:txBody>
                    <a:bodyPr/>
                    <a:lstStyle/>
                    <a:p>
                      <a:pPr algn="ctr"/>
                      <a:r>
                        <a:rPr lang="en-US" sz="1100" b="0" dirty="0"/>
                        <a:t>0.66 </a:t>
                      </a:r>
                    </a:p>
                    <a:p>
                      <a:pPr algn="ctr"/>
                      <a:r>
                        <a:rPr lang="en-US" sz="1100" b="0" dirty="0"/>
                        <a:t>(0.42–1.04)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endParaRPr lang="en-US"/>
                    </a:p>
                  </a:txBody>
                  <a:tcPr/>
                </a:tc>
                <a:tc gridSpan="2">
                  <a:txBody>
                    <a:bodyPr/>
                    <a:lstStyle/>
                    <a:p>
                      <a:pPr algn="ctr"/>
                      <a:r>
                        <a:rPr lang="en-US" sz="1100" b="0" dirty="0"/>
                        <a:t>0.38 </a:t>
                      </a:r>
                    </a:p>
                    <a:p>
                      <a:pPr algn="ctr"/>
                      <a:r>
                        <a:rPr lang="en-US" sz="1100" b="0" dirty="0"/>
                        <a:t>(0.25–0.58)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endParaRPr lang="en-US"/>
                    </a:p>
                  </a:txBody>
                  <a:tcPr/>
                </a:tc>
                <a:tc gridSpan="2">
                  <a:txBody>
                    <a:bodyPr/>
                    <a:lstStyle/>
                    <a:p>
                      <a:pPr algn="ctr"/>
                      <a:r>
                        <a:rPr lang="en-US" sz="1100" b="0" dirty="0"/>
                        <a:t>0.51 </a:t>
                      </a:r>
                    </a:p>
                    <a:p>
                      <a:pPr algn="ctr"/>
                      <a:r>
                        <a:rPr lang="en-US" sz="1100" b="0" dirty="0"/>
                        <a:t>(0.36–0.74)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
        <p:nvSpPr>
          <p:cNvPr id="9" name="Rectangle 8"/>
          <p:cNvSpPr/>
          <p:nvPr/>
        </p:nvSpPr>
        <p:spPr>
          <a:xfrm>
            <a:off x="404339" y="6239596"/>
            <a:ext cx="7453974" cy="507831"/>
          </a:xfrm>
          <a:prstGeom prst="rect">
            <a:avLst/>
          </a:prstGeom>
        </p:spPr>
        <p:txBody>
          <a:bodyPr wrap="square" anchor="b">
            <a:spAutoFit/>
          </a:bodyPr>
          <a:lstStyle/>
          <a:p>
            <a:r>
              <a:rPr lang="en-US" sz="900" dirty="0">
                <a:latin typeface="Arial" panose="020B0604020202020204" pitchFamily="34" charset="0"/>
                <a:cs typeface="Arial" panose="020B0604020202020204" pitchFamily="34" charset="0"/>
              </a:rPr>
              <a:t>CI, confidence interval; HR, hazard ratio; Kd, carfilzomib and dexamethasone; NE, not estimable; PFS, progression-free survival; Vd, bortezomib and dexamethasone.</a:t>
            </a:r>
            <a:br>
              <a:rPr lang="en-US" sz="900" dirty="0">
                <a:latin typeface="Arial" panose="020B0604020202020204" pitchFamily="34" charset="0"/>
                <a:cs typeface="Arial" panose="020B0604020202020204" pitchFamily="34" charset="0"/>
              </a:rPr>
            </a:br>
            <a:r>
              <a:rPr lang="en-US" sz="900" dirty="0" err="1">
                <a:latin typeface="Arial" panose="020B0604020202020204" pitchFamily="34" charset="0"/>
                <a:cs typeface="Arial" panose="020B0604020202020204" pitchFamily="34" charset="0"/>
              </a:rPr>
              <a:t>Chng</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et al., </a:t>
            </a:r>
            <a:r>
              <a:rPr lang="de-CH" sz="900" i="1" dirty="0"/>
              <a:t>Leukemia </a:t>
            </a:r>
            <a:r>
              <a:rPr lang="de-CH" sz="900" dirty="0"/>
              <a:t>2017;31:1368-74.</a:t>
            </a:r>
            <a:endParaRPr lang="en-US" sz="900" dirty="0">
              <a:latin typeface="Arial" panose="020B0604020202020204" pitchFamily="34" charset="0"/>
              <a:cs typeface="Arial" panose="020B0604020202020204" pitchFamily="34" charset="0"/>
            </a:endParaRPr>
          </a:p>
        </p:txBody>
      </p:sp>
      <p:sp>
        <p:nvSpPr>
          <p:cNvPr id="10" name="TextBox 9">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8"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Tree>
    <p:extLst>
      <p:ext uri="{BB962C8B-B14F-4D97-AF65-F5344CB8AC3E}">
        <p14:creationId xmlns:p14="http://schemas.microsoft.com/office/powerpoint/2010/main" val="30437052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Kaplan-Meier PFS Curves by Age Subgroup</a:t>
            </a:r>
          </a:p>
        </p:txBody>
      </p:sp>
      <p:graphicFrame>
        <p:nvGraphicFramePr>
          <p:cNvPr id="10" name="Table 9"/>
          <p:cNvGraphicFramePr>
            <a:graphicFrameLocks noGrp="1"/>
          </p:cNvGraphicFramePr>
          <p:nvPr>
            <p:extLst/>
          </p:nvPr>
        </p:nvGraphicFramePr>
        <p:xfrm>
          <a:off x="282804" y="4284928"/>
          <a:ext cx="2705493" cy="1493520"/>
        </p:xfrm>
        <a:graphic>
          <a:graphicData uri="http://schemas.openxmlformats.org/drawingml/2006/table">
            <a:tbl>
              <a:tblPr firstRow="1" bandRow="1">
                <a:tableStyleId>{5940675A-B579-460E-94D1-54222C63F5DA}</a:tableStyleId>
              </a:tblPr>
              <a:tblGrid>
                <a:gridCol w="1139596">
                  <a:extLst>
                    <a:ext uri="{9D8B030D-6E8A-4147-A177-3AD203B41FA5}">
                      <a16:colId xmlns:a16="http://schemas.microsoft.com/office/drawing/2014/main" val="20000"/>
                    </a:ext>
                  </a:extLst>
                </a:gridCol>
                <a:gridCol w="785091">
                  <a:extLst>
                    <a:ext uri="{9D8B030D-6E8A-4147-A177-3AD203B41FA5}">
                      <a16:colId xmlns:a16="http://schemas.microsoft.com/office/drawing/2014/main" val="20001"/>
                    </a:ext>
                  </a:extLst>
                </a:gridCol>
                <a:gridCol w="780806">
                  <a:extLst>
                    <a:ext uri="{9D8B030D-6E8A-4147-A177-3AD203B41FA5}">
                      <a16:colId xmlns:a16="http://schemas.microsoft.com/office/drawing/2014/main" val="20002"/>
                    </a:ext>
                  </a:extLst>
                </a:gridCol>
              </a:tblGrid>
              <a:tr h="297180">
                <a:tc>
                  <a:txBody>
                    <a:bodyPr/>
                    <a:lstStyle/>
                    <a:p>
                      <a:endParaRPr lang="en-US" sz="8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dirty="0">
                          <a:solidFill>
                            <a:schemeClr val="bg1"/>
                          </a:solidFill>
                        </a:rPr>
                        <a:t>Kd </a:t>
                      </a:r>
                    </a:p>
                    <a:p>
                      <a:pPr algn="ctr"/>
                      <a:r>
                        <a:rPr lang="en-US" sz="1000" b="1" dirty="0">
                          <a:solidFill>
                            <a:schemeClr val="bg1"/>
                          </a:solidFill>
                        </a:rPr>
                        <a:t>(n = 223)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000" b="1" dirty="0">
                          <a:solidFill>
                            <a:schemeClr val="bg1"/>
                          </a:solidFill>
                        </a:rPr>
                        <a:t>Vd </a:t>
                      </a:r>
                    </a:p>
                    <a:p>
                      <a:pPr algn="ctr"/>
                      <a:r>
                        <a:rPr lang="en-US" sz="1000" b="1" dirty="0">
                          <a:solidFill>
                            <a:schemeClr val="bg1"/>
                          </a:solidFill>
                        </a:rPr>
                        <a:t>(n = 210)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297180">
                <a:tc>
                  <a:txBody>
                    <a:bodyPr/>
                    <a:lstStyle/>
                    <a:p>
                      <a:pPr marL="0" indent="0"/>
                      <a:r>
                        <a:rPr lang="en-US" sz="1000" b="0" dirty="0">
                          <a:solidFill>
                            <a:schemeClr val="tx1"/>
                          </a:solidFill>
                        </a:rPr>
                        <a:t>Progression/ Death,</a:t>
                      </a:r>
                      <a:r>
                        <a:rPr lang="en-US" sz="1000" b="0" baseline="0" dirty="0">
                          <a:solidFill>
                            <a:schemeClr val="tx1"/>
                          </a:solidFill>
                        </a:rPr>
                        <a:t> n (%)</a:t>
                      </a:r>
                      <a:endParaRPr lang="en-US" sz="10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00" b="0" dirty="0">
                          <a:solidFill>
                            <a:schemeClr val="tx1"/>
                          </a:solidFill>
                        </a:rPr>
                        <a:t>83 (37.2)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00" b="0" dirty="0">
                          <a:solidFill>
                            <a:schemeClr val="tx1"/>
                          </a:solidFill>
                        </a:rPr>
                        <a:t>110 (52.4)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1"/>
                  </a:ext>
                </a:extLst>
              </a:tr>
              <a:tr h="297180">
                <a:tc>
                  <a:txBody>
                    <a:bodyPr/>
                    <a:lstStyle/>
                    <a:p>
                      <a:pPr marL="0" indent="0" algn="l" defTabSz="914400" rtl="0" eaLnBrk="1" latinLnBrk="0" hangingPunct="1"/>
                      <a:r>
                        <a:rPr lang="en-US" sz="1000" b="0" kern="1200" dirty="0">
                          <a:solidFill>
                            <a:schemeClr val="tx1"/>
                          </a:solidFill>
                          <a:latin typeface="+mn-lt"/>
                          <a:ea typeface="+mn-ea"/>
                          <a:cs typeface="+mn-cs"/>
                        </a:rPr>
                        <a:t>Median PFS, months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00" b="0" dirty="0">
                          <a:solidFill>
                            <a:schemeClr val="tx1"/>
                          </a:solidFill>
                        </a:rPr>
                        <a:t>NE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00" b="0" dirty="0">
                          <a:solidFill>
                            <a:schemeClr val="tx1"/>
                          </a:solidFill>
                        </a:rPr>
                        <a:t>9.5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2"/>
                  </a:ext>
                </a:extLst>
              </a:tr>
              <a:tr h="297180">
                <a:tc>
                  <a:txBody>
                    <a:bodyPr/>
                    <a:lstStyle/>
                    <a:p>
                      <a:pPr marL="0" indent="0" algn="l" defTabSz="914400" rtl="0" eaLnBrk="1" latinLnBrk="0" hangingPunct="1"/>
                      <a:r>
                        <a:rPr lang="en-US" sz="1000" b="0" kern="1200" dirty="0">
                          <a:solidFill>
                            <a:schemeClr val="tx1"/>
                          </a:solidFill>
                          <a:latin typeface="+mn-lt"/>
                          <a:ea typeface="+mn-ea"/>
                          <a:cs typeface="+mn-cs"/>
                        </a:rPr>
                        <a:t>HR for</a:t>
                      </a:r>
                      <a:r>
                        <a:rPr lang="en-US" sz="1000" b="0" kern="1200" baseline="0" dirty="0">
                          <a:solidFill>
                            <a:schemeClr val="tx1"/>
                          </a:solidFill>
                          <a:latin typeface="+mn-lt"/>
                          <a:ea typeface="+mn-ea"/>
                          <a:cs typeface="+mn-cs"/>
                        </a:rPr>
                        <a:t> </a:t>
                      </a:r>
                      <a:r>
                        <a:rPr lang="en-US" sz="1000" b="0" kern="1200" dirty="0">
                          <a:solidFill>
                            <a:schemeClr val="tx1"/>
                          </a:solidFill>
                          <a:latin typeface="+mn-lt"/>
                          <a:ea typeface="+mn-ea"/>
                          <a:cs typeface="+mn-cs"/>
                        </a:rPr>
                        <a:t>Kd</a:t>
                      </a:r>
                      <a:r>
                        <a:rPr lang="en-US" sz="1000" b="0" kern="1200" baseline="0" dirty="0">
                          <a:solidFill>
                            <a:schemeClr val="tx1"/>
                          </a:solidFill>
                          <a:latin typeface="+mn-lt"/>
                          <a:ea typeface="+mn-ea"/>
                          <a:cs typeface="+mn-cs"/>
                        </a:rPr>
                        <a:t> vs </a:t>
                      </a:r>
                      <a:r>
                        <a:rPr lang="en-US" sz="1000" b="0" kern="1200" dirty="0">
                          <a:solidFill>
                            <a:schemeClr val="tx1"/>
                          </a:solidFill>
                          <a:latin typeface="+mn-lt"/>
                          <a:ea typeface="+mn-ea"/>
                          <a:cs typeface="+mn-cs"/>
                        </a:rPr>
                        <a:t>Vd (95% CI)</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gridSpan="2">
                  <a:txBody>
                    <a:bodyPr/>
                    <a:lstStyle/>
                    <a:p>
                      <a:pPr algn="ctr"/>
                      <a:r>
                        <a:rPr lang="en-US" sz="1000" b="0" dirty="0"/>
                        <a:t>0.581</a:t>
                      </a:r>
                    </a:p>
                    <a:p>
                      <a:pPr algn="ctr"/>
                      <a:r>
                        <a:rPr lang="en-US" sz="1000" b="0" dirty="0"/>
                        <a:t>(0.436–0.774)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000" b="1"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21" name="Table 20"/>
          <p:cNvGraphicFramePr>
            <a:graphicFrameLocks noGrp="1"/>
          </p:cNvGraphicFramePr>
          <p:nvPr>
            <p:extLst/>
          </p:nvPr>
        </p:nvGraphicFramePr>
        <p:xfrm>
          <a:off x="3139126" y="4284928"/>
          <a:ext cx="2790334" cy="1493520"/>
        </p:xfrm>
        <a:graphic>
          <a:graphicData uri="http://schemas.openxmlformats.org/drawingml/2006/table">
            <a:tbl>
              <a:tblPr firstRow="1" bandRow="1">
                <a:tableStyleId>{5940675A-B579-460E-94D1-54222C63F5DA}</a:tableStyleId>
              </a:tblPr>
              <a:tblGrid>
                <a:gridCol w="1300899">
                  <a:extLst>
                    <a:ext uri="{9D8B030D-6E8A-4147-A177-3AD203B41FA5}">
                      <a16:colId xmlns:a16="http://schemas.microsoft.com/office/drawing/2014/main" val="20000"/>
                    </a:ext>
                  </a:extLst>
                </a:gridCol>
                <a:gridCol w="739046">
                  <a:extLst>
                    <a:ext uri="{9D8B030D-6E8A-4147-A177-3AD203B41FA5}">
                      <a16:colId xmlns:a16="http://schemas.microsoft.com/office/drawing/2014/main" val="20001"/>
                    </a:ext>
                  </a:extLst>
                </a:gridCol>
                <a:gridCol w="750389">
                  <a:extLst>
                    <a:ext uri="{9D8B030D-6E8A-4147-A177-3AD203B41FA5}">
                      <a16:colId xmlns:a16="http://schemas.microsoft.com/office/drawing/2014/main" val="20002"/>
                    </a:ext>
                  </a:extLst>
                </a:gridCol>
              </a:tblGrid>
              <a:tr h="297180">
                <a:tc>
                  <a:txBody>
                    <a:bodyPr/>
                    <a:lstStyle/>
                    <a:p>
                      <a:endParaRPr lang="en-US" sz="8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dirty="0">
                          <a:solidFill>
                            <a:schemeClr val="bg1"/>
                          </a:solidFill>
                        </a:rPr>
                        <a:t>Kd </a:t>
                      </a:r>
                    </a:p>
                    <a:p>
                      <a:pPr algn="ctr"/>
                      <a:r>
                        <a:rPr lang="en-US" sz="1000" b="1" dirty="0">
                          <a:solidFill>
                            <a:schemeClr val="bg1"/>
                          </a:solidFill>
                        </a:rPr>
                        <a:t>(n = 164)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000" b="1" dirty="0">
                          <a:solidFill>
                            <a:schemeClr val="bg1"/>
                          </a:solidFill>
                        </a:rPr>
                        <a:t>Vd </a:t>
                      </a:r>
                    </a:p>
                    <a:p>
                      <a:pPr algn="ctr"/>
                      <a:r>
                        <a:rPr lang="en-US" sz="1000" b="1" dirty="0">
                          <a:solidFill>
                            <a:schemeClr val="bg1"/>
                          </a:solidFill>
                        </a:rPr>
                        <a:t>(n = 189)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297180">
                <a:tc>
                  <a:txBody>
                    <a:bodyPr/>
                    <a:lstStyle/>
                    <a:p>
                      <a:pPr marL="0" indent="0"/>
                      <a:r>
                        <a:rPr lang="en-US" sz="1000" b="0" dirty="0">
                          <a:solidFill>
                            <a:schemeClr val="tx1"/>
                          </a:solidFill>
                        </a:rPr>
                        <a:t>Progression/ Death,</a:t>
                      </a:r>
                      <a:r>
                        <a:rPr lang="en-US" sz="1000" b="0" baseline="0" dirty="0">
                          <a:solidFill>
                            <a:schemeClr val="tx1"/>
                          </a:solidFill>
                        </a:rPr>
                        <a:t> n (%)</a:t>
                      </a:r>
                      <a:endParaRPr lang="en-US" sz="10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00" b="0" dirty="0">
                          <a:solidFill>
                            <a:schemeClr val="tx1"/>
                          </a:solidFill>
                        </a:rPr>
                        <a:t>62 (37.8)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00" b="0" dirty="0">
                          <a:solidFill>
                            <a:schemeClr val="tx1"/>
                          </a:solidFill>
                        </a:rPr>
                        <a:t>97 (51.3)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1"/>
                  </a:ext>
                </a:extLst>
              </a:tr>
              <a:tr h="297180">
                <a:tc>
                  <a:txBody>
                    <a:bodyPr/>
                    <a:lstStyle/>
                    <a:p>
                      <a:pPr marL="0" indent="0" algn="l" defTabSz="914400" rtl="0" eaLnBrk="1" latinLnBrk="0" hangingPunct="1"/>
                      <a:r>
                        <a:rPr lang="en-US" sz="1000" b="0" kern="1200" dirty="0">
                          <a:solidFill>
                            <a:schemeClr val="tx1"/>
                          </a:solidFill>
                          <a:latin typeface="+mn-lt"/>
                          <a:ea typeface="+mn-ea"/>
                          <a:cs typeface="+mn-cs"/>
                        </a:rPr>
                        <a:t>Median PFS, months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00" b="0" dirty="0">
                          <a:solidFill>
                            <a:schemeClr val="tx1"/>
                          </a:solidFill>
                        </a:rPr>
                        <a:t>15.6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00" b="0" dirty="0">
                          <a:solidFill>
                            <a:schemeClr val="tx1"/>
                          </a:solidFill>
                        </a:rPr>
                        <a:t>9.5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2"/>
                  </a:ext>
                </a:extLst>
              </a:tr>
              <a:tr h="297180">
                <a:tc>
                  <a:txBody>
                    <a:bodyPr/>
                    <a:lstStyle/>
                    <a:p>
                      <a:pPr marL="0" indent="0" algn="l" defTabSz="914400" rtl="0" eaLnBrk="1" latinLnBrk="0" hangingPunct="1"/>
                      <a:r>
                        <a:rPr lang="en-US" sz="1000" b="0" kern="1200" dirty="0">
                          <a:solidFill>
                            <a:schemeClr val="tx1"/>
                          </a:solidFill>
                          <a:latin typeface="+mn-lt"/>
                          <a:ea typeface="+mn-ea"/>
                          <a:cs typeface="+mn-cs"/>
                        </a:rPr>
                        <a:t>HR for</a:t>
                      </a:r>
                      <a:r>
                        <a:rPr lang="en-US" sz="1000" b="0" kern="1200" baseline="0" dirty="0">
                          <a:solidFill>
                            <a:schemeClr val="tx1"/>
                          </a:solidFill>
                          <a:latin typeface="+mn-lt"/>
                          <a:ea typeface="+mn-ea"/>
                          <a:cs typeface="+mn-cs"/>
                        </a:rPr>
                        <a:t> </a:t>
                      </a:r>
                      <a:r>
                        <a:rPr lang="en-US" sz="1000" b="0" kern="1200" dirty="0">
                          <a:solidFill>
                            <a:schemeClr val="tx1"/>
                          </a:solidFill>
                          <a:latin typeface="+mn-lt"/>
                          <a:ea typeface="+mn-ea"/>
                          <a:cs typeface="+mn-cs"/>
                        </a:rPr>
                        <a:t>Kd</a:t>
                      </a:r>
                      <a:r>
                        <a:rPr lang="en-US" sz="1000" b="0" kern="1200" baseline="0" dirty="0">
                          <a:solidFill>
                            <a:schemeClr val="tx1"/>
                          </a:solidFill>
                          <a:latin typeface="+mn-lt"/>
                          <a:ea typeface="+mn-ea"/>
                          <a:cs typeface="+mn-cs"/>
                        </a:rPr>
                        <a:t> vs </a:t>
                      </a:r>
                      <a:r>
                        <a:rPr lang="en-US" sz="1000" b="0" kern="1200" dirty="0">
                          <a:solidFill>
                            <a:schemeClr val="tx1"/>
                          </a:solidFill>
                          <a:latin typeface="+mn-lt"/>
                          <a:ea typeface="+mn-ea"/>
                          <a:cs typeface="+mn-cs"/>
                        </a:rPr>
                        <a:t>Vd (95% CI)</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gridSpan="2">
                  <a:txBody>
                    <a:bodyPr/>
                    <a:lstStyle/>
                    <a:p>
                      <a:pPr algn="ctr"/>
                      <a:r>
                        <a:rPr lang="en-US" sz="1000" b="0" dirty="0"/>
                        <a:t>0.528</a:t>
                      </a:r>
                    </a:p>
                    <a:p>
                      <a:pPr algn="ctr"/>
                      <a:r>
                        <a:rPr lang="en-US" sz="1000" b="0" dirty="0"/>
                        <a:t>(0.382–0.728)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000" b="1"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22" name="Table 21"/>
          <p:cNvGraphicFramePr>
            <a:graphicFrameLocks noGrp="1"/>
          </p:cNvGraphicFramePr>
          <p:nvPr>
            <p:extLst/>
          </p:nvPr>
        </p:nvGraphicFramePr>
        <p:xfrm>
          <a:off x="6199021" y="4284928"/>
          <a:ext cx="2539625" cy="1493520"/>
        </p:xfrm>
        <a:graphic>
          <a:graphicData uri="http://schemas.openxmlformats.org/drawingml/2006/table">
            <a:tbl>
              <a:tblPr firstRow="1" bandRow="1">
                <a:tableStyleId>{5940675A-B579-460E-94D1-54222C63F5DA}</a:tableStyleId>
              </a:tblPr>
              <a:tblGrid>
                <a:gridCol w="1219007">
                  <a:extLst>
                    <a:ext uri="{9D8B030D-6E8A-4147-A177-3AD203B41FA5}">
                      <a16:colId xmlns:a16="http://schemas.microsoft.com/office/drawing/2014/main" val="20000"/>
                    </a:ext>
                  </a:extLst>
                </a:gridCol>
                <a:gridCol w="660309">
                  <a:extLst>
                    <a:ext uri="{9D8B030D-6E8A-4147-A177-3AD203B41FA5}">
                      <a16:colId xmlns:a16="http://schemas.microsoft.com/office/drawing/2014/main" val="20001"/>
                    </a:ext>
                  </a:extLst>
                </a:gridCol>
                <a:gridCol w="660309">
                  <a:extLst>
                    <a:ext uri="{9D8B030D-6E8A-4147-A177-3AD203B41FA5}">
                      <a16:colId xmlns:a16="http://schemas.microsoft.com/office/drawing/2014/main" val="20002"/>
                    </a:ext>
                  </a:extLst>
                </a:gridCol>
              </a:tblGrid>
              <a:tr h="297180">
                <a:tc>
                  <a:txBody>
                    <a:bodyPr/>
                    <a:lstStyle/>
                    <a:p>
                      <a:endParaRPr lang="en-US" sz="8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00" b="1" dirty="0">
                          <a:solidFill>
                            <a:schemeClr val="bg1"/>
                          </a:solidFill>
                        </a:rPr>
                        <a:t>Kd </a:t>
                      </a:r>
                    </a:p>
                    <a:p>
                      <a:pPr algn="ctr"/>
                      <a:r>
                        <a:rPr lang="en-US" sz="1000" b="1" dirty="0">
                          <a:solidFill>
                            <a:schemeClr val="bg1"/>
                          </a:solidFill>
                        </a:rPr>
                        <a:t>(n = 77)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000" b="1" dirty="0">
                          <a:solidFill>
                            <a:schemeClr val="bg1"/>
                          </a:solidFill>
                        </a:rPr>
                        <a:t>Vd </a:t>
                      </a:r>
                    </a:p>
                    <a:p>
                      <a:pPr algn="ctr"/>
                      <a:r>
                        <a:rPr lang="en-US" sz="1000" b="1" dirty="0">
                          <a:solidFill>
                            <a:schemeClr val="bg1"/>
                          </a:solidFill>
                        </a:rPr>
                        <a:t>(n = 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297180">
                <a:tc>
                  <a:txBody>
                    <a:bodyPr/>
                    <a:lstStyle/>
                    <a:p>
                      <a:pPr marL="0" indent="0"/>
                      <a:r>
                        <a:rPr lang="en-US" sz="1000" b="0" dirty="0">
                          <a:solidFill>
                            <a:schemeClr val="tx1"/>
                          </a:solidFill>
                        </a:rPr>
                        <a:t>Progression/ Death,</a:t>
                      </a:r>
                      <a:r>
                        <a:rPr lang="en-US" sz="1000" b="0" baseline="0" dirty="0">
                          <a:solidFill>
                            <a:schemeClr val="tx1"/>
                          </a:solidFill>
                        </a:rPr>
                        <a:t> n (%)</a:t>
                      </a:r>
                      <a:endParaRPr lang="en-US" sz="10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00" b="0" dirty="0">
                          <a:solidFill>
                            <a:schemeClr val="tx1"/>
                          </a:solidFill>
                        </a:rPr>
                        <a:t>26 (33.8)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00" b="0" dirty="0">
                          <a:solidFill>
                            <a:schemeClr val="tx1"/>
                          </a:solidFill>
                        </a:rPr>
                        <a:t>36 (54.5)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1"/>
                  </a:ext>
                </a:extLst>
              </a:tr>
              <a:tr h="297180">
                <a:tc>
                  <a:txBody>
                    <a:bodyPr/>
                    <a:lstStyle/>
                    <a:p>
                      <a:pPr marL="0" indent="0" algn="l" defTabSz="914400" rtl="0" eaLnBrk="1" latinLnBrk="0" hangingPunct="1"/>
                      <a:r>
                        <a:rPr lang="en-US" sz="1000" b="0" kern="1200" dirty="0">
                          <a:solidFill>
                            <a:schemeClr val="tx1"/>
                          </a:solidFill>
                          <a:latin typeface="+mn-lt"/>
                          <a:ea typeface="+mn-ea"/>
                          <a:cs typeface="+mn-cs"/>
                        </a:rPr>
                        <a:t>Median PFS, months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00" b="0" dirty="0">
                          <a:solidFill>
                            <a:schemeClr val="tx1"/>
                          </a:solidFill>
                        </a:rPr>
                        <a:t>18.7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00" b="0" dirty="0">
                          <a:solidFill>
                            <a:schemeClr val="tx1"/>
                          </a:solidFill>
                        </a:rPr>
                        <a:t>8.9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2"/>
                  </a:ext>
                </a:extLst>
              </a:tr>
              <a:tr h="297180">
                <a:tc>
                  <a:txBody>
                    <a:bodyPr/>
                    <a:lstStyle/>
                    <a:p>
                      <a:pPr marL="0" indent="0" algn="l" defTabSz="914400" rtl="0" eaLnBrk="1" latinLnBrk="0" hangingPunct="1"/>
                      <a:r>
                        <a:rPr lang="en-US" sz="1000" b="0" kern="1200" dirty="0">
                          <a:solidFill>
                            <a:schemeClr val="tx1"/>
                          </a:solidFill>
                          <a:latin typeface="+mn-lt"/>
                          <a:ea typeface="+mn-ea"/>
                          <a:cs typeface="+mn-cs"/>
                        </a:rPr>
                        <a:t>HR for</a:t>
                      </a:r>
                      <a:r>
                        <a:rPr lang="en-US" sz="1000" b="0" kern="1200" baseline="0" dirty="0">
                          <a:solidFill>
                            <a:schemeClr val="tx1"/>
                          </a:solidFill>
                          <a:latin typeface="+mn-lt"/>
                          <a:ea typeface="+mn-ea"/>
                          <a:cs typeface="+mn-cs"/>
                        </a:rPr>
                        <a:t> </a:t>
                      </a:r>
                      <a:r>
                        <a:rPr lang="en-US" sz="1000" b="0" kern="1200" dirty="0">
                          <a:solidFill>
                            <a:schemeClr val="tx1"/>
                          </a:solidFill>
                          <a:latin typeface="+mn-lt"/>
                          <a:ea typeface="+mn-ea"/>
                          <a:cs typeface="+mn-cs"/>
                        </a:rPr>
                        <a:t>Kd</a:t>
                      </a:r>
                      <a:r>
                        <a:rPr lang="en-US" sz="1000" b="0" kern="1200" baseline="0" dirty="0">
                          <a:solidFill>
                            <a:schemeClr val="tx1"/>
                          </a:solidFill>
                          <a:latin typeface="+mn-lt"/>
                          <a:ea typeface="+mn-ea"/>
                          <a:cs typeface="+mn-cs"/>
                        </a:rPr>
                        <a:t> vs </a:t>
                      </a:r>
                      <a:r>
                        <a:rPr lang="en-US" sz="1000" b="0" kern="1200" dirty="0">
                          <a:solidFill>
                            <a:schemeClr val="tx1"/>
                          </a:solidFill>
                          <a:latin typeface="+mn-lt"/>
                          <a:ea typeface="+mn-ea"/>
                          <a:cs typeface="+mn-cs"/>
                        </a:rPr>
                        <a:t>Vd (95% CI)</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gridSpan="2">
                  <a:txBody>
                    <a:bodyPr/>
                    <a:lstStyle/>
                    <a:p>
                      <a:pPr algn="ctr"/>
                      <a:r>
                        <a:rPr lang="en-US" sz="1000" b="0" dirty="0"/>
                        <a:t>0.383</a:t>
                      </a:r>
                    </a:p>
                    <a:p>
                      <a:pPr algn="ctr"/>
                      <a:r>
                        <a:rPr lang="en-US" sz="1000" b="0" dirty="0"/>
                        <a:t>(0.227–0.647)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000" b="1"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pSp>
        <p:nvGrpSpPr>
          <p:cNvPr id="12" name="Group 11"/>
          <p:cNvGrpSpPr/>
          <p:nvPr/>
        </p:nvGrpSpPr>
        <p:grpSpPr>
          <a:xfrm>
            <a:off x="-42816" y="1402951"/>
            <a:ext cx="9186816" cy="2588688"/>
            <a:chOff x="-104852" y="951650"/>
            <a:chExt cx="9186816" cy="3451581"/>
          </a:xfrm>
        </p:grpSpPr>
        <p:grpSp>
          <p:nvGrpSpPr>
            <p:cNvPr id="32" name="Group 31"/>
            <p:cNvGrpSpPr/>
            <p:nvPr/>
          </p:nvGrpSpPr>
          <p:grpSpPr>
            <a:xfrm>
              <a:off x="-104852" y="974562"/>
              <a:ext cx="3234447" cy="3428669"/>
              <a:chOff x="-104852" y="974562"/>
              <a:chExt cx="3234447" cy="3428669"/>
            </a:xfrm>
          </p:grpSpPr>
          <p:graphicFrame>
            <p:nvGraphicFramePr>
              <p:cNvPr id="33" name="Chart 32"/>
              <p:cNvGraphicFramePr/>
              <p:nvPr>
                <p:extLst/>
              </p:nvPr>
            </p:nvGraphicFramePr>
            <p:xfrm>
              <a:off x="98844" y="974562"/>
              <a:ext cx="2962656" cy="3146025"/>
            </p:xfrm>
            <a:graphic>
              <a:graphicData uri="http://schemas.openxmlformats.org/drawingml/2006/chart">
                <c:chart xmlns:c="http://schemas.openxmlformats.org/drawingml/2006/chart" xmlns:r="http://schemas.openxmlformats.org/officeDocument/2006/relationships" r:id="rId3"/>
              </a:graphicData>
            </a:graphic>
          </p:graphicFrame>
          <p:pic>
            <p:nvPicPr>
              <p:cNvPr id="34" name="Picture 33"/>
              <p:cNvPicPr>
                <a:picLocks noChangeAspect="1"/>
              </p:cNvPicPr>
              <p:nvPr/>
            </p:nvPicPr>
            <p:blipFill>
              <a:blip r:embed="rId4"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721525" y="1800226"/>
                <a:ext cx="1654175" cy="1048346"/>
              </a:xfrm>
              <a:prstGeom prst="rect">
                <a:avLst/>
              </a:prstGeom>
            </p:spPr>
          </p:pic>
          <p:sp>
            <p:nvSpPr>
              <p:cNvPr id="35" name="TextBox 34"/>
              <p:cNvSpPr txBox="1"/>
              <p:nvPr/>
            </p:nvSpPr>
            <p:spPr>
              <a:xfrm>
                <a:off x="-104852" y="3787678"/>
                <a:ext cx="3234447" cy="615553"/>
              </a:xfrm>
              <a:prstGeom prst="rect">
                <a:avLst/>
              </a:prstGeom>
              <a:noFill/>
            </p:spPr>
            <p:txBody>
              <a:bodyPr wrap="square" rtlCol="0">
                <a:spAutoFit/>
              </a:bodyPr>
              <a:lstStyle/>
              <a:p>
                <a:pPr algn="l"/>
                <a:r>
                  <a:rPr lang="en-US" sz="800" dirty="0"/>
                  <a:t>       Number at Risk</a:t>
                </a:r>
              </a:p>
              <a:p>
                <a:pPr>
                  <a:tabLst>
                    <a:tab pos="457200" algn="r"/>
                    <a:tab pos="744538" algn="ctr"/>
                    <a:tab pos="1143000" algn="ctr"/>
                    <a:tab pos="1600200" algn="ctr"/>
                    <a:tab pos="1998663" algn="ctr"/>
                    <a:tab pos="2455863" algn="ctr"/>
                    <a:tab pos="2913063" algn="r"/>
                  </a:tabLst>
                </a:pPr>
                <a:r>
                  <a:rPr lang="en-US" sz="800" dirty="0"/>
                  <a:t>	Kd	223	154	67	22	0	0</a:t>
                </a:r>
              </a:p>
              <a:p>
                <a:pPr>
                  <a:tabLst>
                    <a:tab pos="457200" algn="r"/>
                    <a:tab pos="744538" algn="ctr"/>
                    <a:tab pos="1143000" algn="ctr"/>
                    <a:tab pos="1600200" algn="ctr"/>
                    <a:tab pos="1998663" algn="ctr"/>
                    <a:tab pos="2455863" algn="ctr"/>
                    <a:tab pos="2913063" algn="r"/>
                  </a:tabLst>
                </a:pPr>
                <a:r>
                  <a:rPr lang="en-US" sz="800" dirty="0"/>
                  <a:t>	Vd	210	118	36	9	1	0</a:t>
                </a:r>
              </a:p>
            </p:txBody>
          </p:sp>
          <p:sp>
            <p:nvSpPr>
              <p:cNvPr id="36" name="Rectangle 33"/>
              <p:cNvSpPr>
                <a:spLocks noChangeArrowheads="1"/>
              </p:cNvSpPr>
              <p:nvPr/>
            </p:nvSpPr>
            <p:spPr bwMode="auto">
              <a:xfrm>
                <a:off x="1045161" y="2924431"/>
                <a:ext cx="126638" cy="16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800" dirty="0">
                    <a:solidFill>
                      <a:srgbClr val="000000"/>
                    </a:solidFill>
                  </a:rPr>
                  <a:t>Kd</a:t>
                </a:r>
                <a:endParaRPr lang="en-US" altLang="en-US" sz="800" dirty="0"/>
              </a:p>
            </p:txBody>
          </p:sp>
          <p:sp>
            <p:nvSpPr>
              <p:cNvPr id="37" name="Rectangle 34"/>
              <p:cNvSpPr>
                <a:spLocks noChangeArrowheads="1"/>
              </p:cNvSpPr>
              <p:nvPr/>
            </p:nvSpPr>
            <p:spPr bwMode="auto">
              <a:xfrm>
                <a:off x="1045161" y="3083563"/>
                <a:ext cx="126638" cy="16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800" dirty="0">
                    <a:solidFill>
                      <a:srgbClr val="000000"/>
                    </a:solidFill>
                  </a:rPr>
                  <a:t>Vd</a:t>
                </a:r>
                <a:endParaRPr lang="en-US" altLang="en-US" sz="800" dirty="0"/>
              </a:p>
            </p:txBody>
          </p:sp>
          <p:sp>
            <p:nvSpPr>
              <p:cNvPr id="38" name="Line 51"/>
              <p:cNvSpPr>
                <a:spLocks noChangeShapeType="1"/>
              </p:cNvSpPr>
              <p:nvPr/>
            </p:nvSpPr>
            <p:spPr bwMode="auto">
              <a:xfrm flipH="1">
                <a:off x="828563" y="3001375"/>
                <a:ext cx="182880" cy="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 name="Line 52"/>
              <p:cNvSpPr>
                <a:spLocks noChangeShapeType="1"/>
              </p:cNvSpPr>
              <p:nvPr/>
            </p:nvSpPr>
            <p:spPr bwMode="auto">
              <a:xfrm flipH="1">
                <a:off x="828563" y="3153031"/>
                <a:ext cx="182880" cy="0"/>
              </a:xfrm>
              <a:prstGeom prst="line">
                <a:avLst/>
              </a:prstGeom>
              <a:noFill/>
              <a:ln w="12700">
                <a:solidFill>
                  <a:srgbClr val="74A1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40" name="Group 39"/>
            <p:cNvGrpSpPr/>
            <p:nvPr/>
          </p:nvGrpSpPr>
          <p:grpSpPr>
            <a:xfrm>
              <a:off x="2898551" y="960589"/>
              <a:ext cx="3234447" cy="3428669"/>
              <a:chOff x="2898551" y="960589"/>
              <a:chExt cx="3234447" cy="3428669"/>
            </a:xfrm>
          </p:grpSpPr>
          <p:graphicFrame>
            <p:nvGraphicFramePr>
              <p:cNvPr id="41" name="Chart 40"/>
              <p:cNvGraphicFramePr/>
              <p:nvPr>
                <p:extLst/>
              </p:nvPr>
            </p:nvGraphicFramePr>
            <p:xfrm>
              <a:off x="3102247" y="960589"/>
              <a:ext cx="2962656" cy="3146025"/>
            </p:xfrm>
            <a:graphic>
              <a:graphicData uri="http://schemas.openxmlformats.org/drawingml/2006/chart">
                <c:chart xmlns:c="http://schemas.openxmlformats.org/drawingml/2006/chart" xmlns:r="http://schemas.openxmlformats.org/officeDocument/2006/relationships" r:id="rId5"/>
              </a:graphicData>
            </a:graphic>
          </p:graphicFrame>
          <p:sp>
            <p:nvSpPr>
              <p:cNvPr id="42" name="TextBox 41"/>
              <p:cNvSpPr txBox="1"/>
              <p:nvPr/>
            </p:nvSpPr>
            <p:spPr>
              <a:xfrm>
                <a:off x="2898551" y="3773705"/>
                <a:ext cx="3234447" cy="615553"/>
              </a:xfrm>
              <a:prstGeom prst="rect">
                <a:avLst/>
              </a:prstGeom>
              <a:noFill/>
            </p:spPr>
            <p:txBody>
              <a:bodyPr wrap="square" rtlCol="0">
                <a:spAutoFit/>
              </a:bodyPr>
              <a:lstStyle/>
              <a:p>
                <a:pPr algn="l"/>
                <a:r>
                  <a:rPr lang="en-US" sz="800" dirty="0"/>
                  <a:t>      Number at Risk</a:t>
                </a:r>
              </a:p>
              <a:p>
                <a:pPr>
                  <a:tabLst>
                    <a:tab pos="457200" algn="r"/>
                    <a:tab pos="744538" algn="ctr"/>
                    <a:tab pos="1143000" algn="ctr"/>
                    <a:tab pos="1600200" algn="ctr"/>
                    <a:tab pos="1998663" algn="ctr"/>
                    <a:tab pos="2455863" algn="ctr"/>
                    <a:tab pos="2913063" algn="r"/>
                  </a:tabLst>
                </a:pPr>
                <a:r>
                  <a:rPr lang="en-US" sz="800" dirty="0"/>
                  <a:t>	Kd	164	120	54	12	3	0</a:t>
                </a:r>
              </a:p>
              <a:p>
                <a:pPr>
                  <a:tabLst>
                    <a:tab pos="457200" algn="r"/>
                    <a:tab pos="744538" algn="ctr"/>
                    <a:tab pos="1143000" algn="ctr"/>
                    <a:tab pos="1600200" algn="ctr"/>
                    <a:tab pos="1998663" algn="ctr"/>
                    <a:tab pos="2455863" algn="ctr"/>
                    <a:tab pos="2913063" algn="r"/>
                  </a:tabLst>
                </a:pPr>
                <a:r>
                  <a:rPr lang="en-US" sz="800" dirty="0"/>
                  <a:t>	Vd	189	101	36	3	0	0</a:t>
                </a:r>
              </a:p>
            </p:txBody>
          </p:sp>
          <p:sp>
            <p:nvSpPr>
              <p:cNvPr id="43" name="Rectangle 33"/>
              <p:cNvSpPr>
                <a:spLocks noChangeArrowheads="1"/>
              </p:cNvSpPr>
              <p:nvPr/>
            </p:nvSpPr>
            <p:spPr bwMode="auto">
              <a:xfrm>
                <a:off x="4048564" y="2910458"/>
                <a:ext cx="126638" cy="16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800" dirty="0">
                    <a:solidFill>
                      <a:srgbClr val="000000"/>
                    </a:solidFill>
                  </a:rPr>
                  <a:t>Kd</a:t>
                </a:r>
                <a:endParaRPr lang="en-US" altLang="en-US" sz="800" dirty="0"/>
              </a:p>
            </p:txBody>
          </p:sp>
          <p:sp>
            <p:nvSpPr>
              <p:cNvPr id="44" name="Rectangle 34"/>
              <p:cNvSpPr>
                <a:spLocks noChangeArrowheads="1"/>
              </p:cNvSpPr>
              <p:nvPr/>
            </p:nvSpPr>
            <p:spPr bwMode="auto">
              <a:xfrm>
                <a:off x="4048564" y="3069590"/>
                <a:ext cx="126638" cy="16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800" dirty="0">
                    <a:solidFill>
                      <a:srgbClr val="000000"/>
                    </a:solidFill>
                  </a:rPr>
                  <a:t>Vd</a:t>
                </a:r>
                <a:endParaRPr lang="en-US" altLang="en-US" sz="800" dirty="0"/>
              </a:p>
            </p:txBody>
          </p:sp>
          <p:sp>
            <p:nvSpPr>
              <p:cNvPr id="45" name="Line 51"/>
              <p:cNvSpPr>
                <a:spLocks noChangeShapeType="1"/>
              </p:cNvSpPr>
              <p:nvPr/>
            </p:nvSpPr>
            <p:spPr bwMode="auto">
              <a:xfrm flipH="1">
                <a:off x="3831966" y="2987402"/>
                <a:ext cx="182880" cy="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52"/>
              <p:cNvSpPr>
                <a:spLocks noChangeShapeType="1"/>
              </p:cNvSpPr>
              <p:nvPr/>
            </p:nvSpPr>
            <p:spPr bwMode="auto">
              <a:xfrm flipH="1">
                <a:off x="3831966" y="3139058"/>
                <a:ext cx="182880" cy="0"/>
              </a:xfrm>
              <a:prstGeom prst="line">
                <a:avLst/>
              </a:prstGeom>
              <a:noFill/>
              <a:ln w="12700">
                <a:solidFill>
                  <a:srgbClr val="74A1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pic>
          <p:nvPicPr>
            <p:cNvPr id="47" name="Picture 46"/>
            <p:cNvPicPr>
              <a:picLocks noChangeAspect="1"/>
            </p:cNvPicPr>
            <p:nvPr/>
          </p:nvPicPr>
          <p:blipFill>
            <a:blip r:embed="rId6"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3721489" y="1792636"/>
              <a:ext cx="1836309" cy="1290928"/>
            </a:xfrm>
            <a:prstGeom prst="rect">
              <a:avLst/>
            </a:prstGeom>
          </p:spPr>
        </p:pic>
        <p:grpSp>
          <p:nvGrpSpPr>
            <p:cNvPr id="48" name="Group 47"/>
            <p:cNvGrpSpPr/>
            <p:nvPr/>
          </p:nvGrpSpPr>
          <p:grpSpPr>
            <a:xfrm>
              <a:off x="5847517" y="951650"/>
              <a:ext cx="3234447" cy="3428669"/>
              <a:chOff x="5847517" y="951650"/>
              <a:chExt cx="3234447" cy="3428669"/>
            </a:xfrm>
          </p:grpSpPr>
          <p:graphicFrame>
            <p:nvGraphicFramePr>
              <p:cNvPr id="49" name="Chart 48"/>
              <p:cNvGraphicFramePr/>
              <p:nvPr>
                <p:extLst/>
              </p:nvPr>
            </p:nvGraphicFramePr>
            <p:xfrm>
              <a:off x="6051213" y="951650"/>
              <a:ext cx="2962656" cy="3146025"/>
            </p:xfrm>
            <a:graphic>
              <a:graphicData uri="http://schemas.openxmlformats.org/drawingml/2006/chart">
                <c:chart xmlns:c="http://schemas.openxmlformats.org/drawingml/2006/chart" xmlns:r="http://schemas.openxmlformats.org/officeDocument/2006/relationships" r:id="rId7"/>
              </a:graphicData>
            </a:graphic>
          </p:graphicFrame>
          <p:sp>
            <p:nvSpPr>
              <p:cNvPr id="50" name="TextBox 49"/>
              <p:cNvSpPr txBox="1"/>
              <p:nvPr/>
            </p:nvSpPr>
            <p:spPr>
              <a:xfrm>
                <a:off x="5847517" y="3764766"/>
                <a:ext cx="3234447" cy="615553"/>
              </a:xfrm>
              <a:prstGeom prst="rect">
                <a:avLst/>
              </a:prstGeom>
              <a:noFill/>
            </p:spPr>
            <p:txBody>
              <a:bodyPr wrap="square" rtlCol="0">
                <a:spAutoFit/>
              </a:bodyPr>
              <a:lstStyle/>
              <a:p>
                <a:pPr algn="l"/>
                <a:r>
                  <a:rPr lang="en-US" sz="800" dirty="0"/>
                  <a:t>      Number at Risk</a:t>
                </a:r>
              </a:p>
              <a:p>
                <a:pPr>
                  <a:tabLst>
                    <a:tab pos="457200" algn="r"/>
                    <a:tab pos="744538" algn="ctr"/>
                    <a:tab pos="1143000" algn="ctr"/>
                    <a:tab pos="1600200" algn="ctr"/>
                    <a:tab pos="1998663" algn="ctr"/>
                    <a:tab pos="2455863" algn="ctr"/>
                    <a:tab pos="2913063" algn="r"/>
                  </a:tabLst>
                </a:pPr>
                <a:r>
                  <a:rPr lang="en-US" sz="800" dirty="0"/>
                  <a:t>	Kd	77	57	23	7	1	0</a:t>
                </a:r>
              </a:p>
              <a:p>
                <a:pPr>
                  <a:tabLst>
                    <a:tab pos="457200" algn="r"/>
                    <a:tab pos="744538" algn="ctr"/>
                    <a:tab pos="1143000" algn="ctr"/>
                    <a:tab pos="1600200" algn="ctr"/>
                    <a:tab pos="1998663" algn="ctr"/>
                    <a:tab pos="2455863" algn="ctr"/>
                    <a:tab pos="2913063" algn="r"/>
                  </a:tabLst>
                </a:pPr>
                <a:r>
                  <a:rPr lang="en-US" sz="800" dirty="0"/>
                  <a:t>	Vd	66	33	9	0	0	0</a:t>
                </a:r>
              </a:p>
            </p:txBody>
          </p:sp>
          <p:sp>
            <p:nvSpPr>
              <p:cNvPr id="51" name="Rectangle 33"/>
              <p:cNvSpPr>
                <a:spLocks noChangeArrowheads="1"/>
              </p:cNvSpPr>
              <p:nvPr/>
            </p:nvSpPr>
            <p:spPr bwMode="auto">
              <a:xfrm>
                <a:off x="6997530" y="2901519"/>
                <a:ext cx="126638" cy="16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800" dirty="0">
                    <a:solidFill>
                      <a:srgbClr val="000000"/>
                    </a:solidFill>
                  </a:rPr>
                  <a:t>Kd</a:t>
                </a:r>
                <a:endParaRPr lang="en-US" altLang="en-US" sz="800" dirty="0"/>
              </a:p>
            </p:txBody>
          </p:sp>
          <p:sp>
            <p:nvSpPr>
              <p:cNvPr id="52" name="Rectangle 34"/>
              <p:cNvSpPr>
                <a:spLocks noChangeArrowheads="1"/>
              </p:cNvSpPr>
              <p:nvPr/>
            </p:nvSpPr>
            <p:spPr bwMode="auto">
              <a:xfrm>
                <a:off x="6997530" y="3060651"/>
                <a:ext cx="126638" cy="164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800" dirty="0">
                    <a:solidFill>
                      <a:srgbClr val="000000"/>
                    </a:solidFill>
                  </a:rPr>
                  <a:t>Vd</a:t>
                </a:r>
                <a:endParaRPr lang="en-US" altLang="en-US" sz="800" dirty="0"/>
              </a:p>
            </p:txBody>
          </p:sp>
          <p:sp>
            <p:nvSpPr>
              <p:cNvPr id="53" name="Line 51"/>
              <p:cNvSpPr>
                <a:spLocks noChangeShapeType="1"/>
              </p:cNvSpPr>
              <p:nvPr/>
            </p:nvSpPr>
            <p:spPr bwMode="auto">
              <a:xfrm flipH="1">
                <a:off x="6780932" y="2978463"/>
                <a:ext cx="182880" cy="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52"/>
              <p:cNvSpPr>
                <a:spLocks noChangeShapeType="1"/>
              </p:cNvSpPr>
              <p:nvPr/>
            </p:nvSpPr>
            <p:spPr bwMode="auto">
              <a:xfrm flipH="1">
                <a:off x="6780932" y="3130119"/>
                <a:ext cx="182880" cy="0"/>
              </a:xfrm>
              <a:prstGeom prst="line">
                <a:avLst/>
              </a:prstGeom>
              <a:noFill/>
              <a:ln w="12700">
                <a:solidFill>
                  <a:srgbClr val="74A1C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55" name="Picture 54"/>
              <p:cNvPicPr>
                <a:picLocks noChangeAspect="1"/>
              </p:cNvPicPr>
              <p:nvPr/>
            </p:nvPicPr>
            <p:blipFill>
              <a:blip r:embed="rId8" cstate="print">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6659935" y="1783696"/>
                <a:ext cx="1785795" cy="1339253"/>
              </a:xfrm>
              <a:prstGeom prst="rect">
                <a:avLst/>
              </a:prstGeom>
            </p:spPr>
          </p:pic>
        </p:grpSp>
      </p:grpSp>
      <p:sp>
        <p:nvSpPr>
          <p:cNvPr id="56" name="Rectangle 55"/>
          <p:cNvSpPr/>
          <p:nvPr/>
        </p:nvSpPr>
        <p:spPr>
          <a:xfrm>
            <a:off x="413007" y="6248560"/>
            <a:ext cx="7453974" cy="507831"/>
          </a:xfrm>
          <a:prstGeom prst="rect">
            <a:avLst/>
          </a:prstGeom>
        </p:spPr>
        <p:txBody>
          <a:bodyPr wrap="square" anchor="b">
            <a:spAutoFit/>
          </a:bodyPr>
          <a:lstStyle/>
          <a:p>
            <a:r>
              <a:rPr lang="en-US" sz="900" dirty="0">
                <a:latin typeface="Arial" panose="020B0604020202020204" pitchFamily="34" charset="0"/>
                <a:cs typeface="Arial" panose="020B0604020202020204" pitchFamily="34" charset="0"/>
              </a:rPr>
              <a:t>CI, confidence interval; HR, hazard ratio; Kd, carfilzomib and dexamethasone; NE, not estimable;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PFS, progression-free survival; Vd, bortezomib and dexamethasone.</a:t>
            </a:r>
            <a:br>
              <a:rPr lang="en-US" sz="900" dirty="0">
                <a:latin typeface="Arial" panose="020B0604020202020204" pitchFamily="34" charset="0"/>
                <a:cs typeface="Arial" panose="020B0604020202020204" pitchFamily="34" charset="0"/>
              </a:rPr>
            </a:br>
            <a:r>
              <a:rPr lang="en-US" sz="900" dirty="0" err="1">
                <a:latin typeface="Arial" panose="020B0604020202020204" pitchFamily="34" charset="0"/>
                <a:cs typeface="Arial" panose="020B0604020202020204" pitchFamily="34" charset="0"/>
              </a:rPr>
              <a:t>Niesvizky</a:t>
            </a:r>
            <a:r>
              <a:rPr lang="en-US" sz="900" dirty="0">
                <a:latin typeface="Arial" panose="020B0604020202020204" pitchFamily="34" charset="0"/>
                <a:cs typeface="Arial" panose="020B0604020202020204" pitchFamily="34" charset="0"/>
              </a:rPr>
              <a:t> et al, presented at ASH 2017, poster (abstract 1885); Ludwig </a:t>
            </a:r>
            <a:r>
              <a:rPr lang="en-US" sz="900" i="1" dirty="0">
                <a:latin typeface="Arial" panose="020B0604020202020204" pitchFamily="34" charset="0"/>
                <a:cs typeface="Arial" panose="020B0604020202020204" pitchFamily="34" charset="0"/>
              </a:rPr>
              <a:t>et al., </a:t>
            </a:r>
            <a:r>
              <a:rPr lang="en-US" sz="900" i="1" dirty="0" err="1">
                <a:latin typeface="Arial" panose="020B0604020202020204" pitchFamily="34" charset="0"/>
                <a:cs typeface="Arial" panose="020B0604020202020204" pitchFamily="34" charset="0"/>
              </a:rPr>
              <a:t>Leuk</a:t>
            </a:r>
            <a:r>
              <a:rPr lang="en-US" sz="900" i="1" dirty="0">
                <a:latin typeface="Arial" panose="020B0604020202020204" pitchFamily="34" charset="0"/>
                <a:cs typeface="Arial" panose="020B0604020202020204" pitchFamily="34" charset="0"/>
              </a:rPr>
              <a:t> Lymphoma </a:t>
            </a:r>
            <a:r>
              <a:rPr lang="en-US" sz="900" dirty="0">
                <a:latin typeface="Arial" panose="020B0604020202020204" pitchFamily="34" charset="0"/>
                <a:cs typeface="Arial" panose="020B0604020202020204" pitchFamily="34" charset="0"/>
              </a:rPr>
              <a:t>2017; 58:2501-2504.</a:t>
            </a:r>
          </a:p>
        </p:txBody>
      </p:sp>
      <p:sp>
        <p:nvSpPr>
          <p:cNvPr id="59" name="TextBox 58">
            <a:hlinkClick r:id="rId9"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3" name="TextBox 2"/>
          <p:cNvSpPr txBox="1"/>
          <p:nvPr/>
        </p:nvSpPr>
        <p:spPr>
          <a:xfrm>
            <a:off x="811269" y="1361662"/>
            <a:ext cx="2068195" cy="430887"/>
          </a:xfrm>
          <a:prstGeom prst="rect">
            <a:avLst/>
          </a:prstGeom>
          <a:noFill/>
        </p:spPr>
        <p:txBody>
          <a:bodyPr wrap="none" rtlCol="0">
            <a:spAutoFit/>
          </a:bodyPr>
          <a:lstStyle/>
          <a:p>
            <a:r>
              <a:rPr lang="en-US" sz="1100" b="1" dirty="0"/>
              <a:t>Median follow-up </a:t>
            </a:r>
            <a:r>
              <a:rPr lang="en-US" sz="1100" dirty="0"/>
              <a:t>(Kd vs Vd):</a:t>
            </a:r>
          </a:p>
          <a:p>
            <a:r>
              <a:rPr lang="en-US" sz="1100" dirty="0"/>
              <a:t>11.9 months vs 10.4 months</a:t>
            </a:r>
            <a:endParaRPr lang="de-CH" sz="1100" dirty="0"/>
          </a:p>
        </p:txBody>
      </p:sp>
      <p:sp>
        <p:nvSpPr>
          <p:cNvPr id="57" name="TextBox 56"/>
          <p:cNvSpPr txBox="1"/>
          <p:nvPr/>
        </p:nvSpPr>
        <p:spPr>
          <a:xfrm>
            <a:off x="3880100" y="1356287"/>
            <a:ext cx="2060179" cy="430887"/>
          </a:xfrm>
          <a:prstGeom prst="rect">
            <a:avLst/>
          </a:prstGeom>
          <a:noFill/>
        </p:spPr>
        <p:txBody>
          <a:bodyPr wrap="none" rtlCol="0">
            <a:spAutoFit/>
          </a:bodyPr>
          <a:lstStyle/>
          <a:p>
            <a:r>
              <a:rPr lang="en-US" sz="1100" b="1" dirty="0"/>
              <a:t>Median follow-up</a:t>
            </a:r>
            <a:r>
              <a:rPr lang="en-US" sz="1100" dirty="0"/>
              <a:t> (Kd vs Vd):</a:t>
            </a:r>
          </a:p>
          <a:p>
            <a:r>
              <a:rPr lang="en-US" sz="1100" dirty="0"/>
              <a:t>12.0 months vs 11.1 months</a:t>
            </a:r>
            <a:endParaRPr lang="de-CH" sz="1100" dirty="0"/>
          </a:p>
        </p:txBody>
      </p:sp>
      <p:sp>
        <p:nvSpPr>
          <p:cNvPr id="58" name="TextBox 57"/>
          <p:cNvSpPr txBox="1"/>
          <p:nvPr/>
        </p:nvSpPr>
        <p:spPr>
          <a:xfrm>
            <a:off x="6636768" y="1363505"/>
            <a:ext cx="2068195" cy="430887"/>
          </a:xfrm>
          <a:prstGeom prst="rect">
            <a:avLst/>
          </a:prstGeom>
          <a:noFill/>
        </p:spPr>
        <p:txBody>
          <a:bodyPr wrap="none" rtlCol="0">
            <a:spAutoFit/>
          </a:bodyPr>
          <a:lstStyle/>
          <a:p>
            <a:r>
              <a:rPr lang="en-US" sz="1100" b="1" dirty="0"/>
              <a:t>Median follow-up</a:t>
            </a:r>
            <a:r>
              <a:rPr lang="en-US" sz="1100" dirty="0"/>
              <a:t> (Kd vs Vd):</a:t>
            </a:r>
          </a:p>
          <a:p>
            <a:r>
              <a:rPr lang="en-US" sz="1100" dirty="0"/>
              <a:t>11.5 months vs 10.4 months</a:t>
            </a:r>
            <a:endParaRPr lang="de-CH" sz="1100" dirty="0"/>
          </a:p>
        </p:txBody>
      </p:sp>
    </p:spTree>
    <p:extLst>
      <p:ext uri="{BB962C8B-B14F-4D97-AF65-F5344CB8AC3E}">
        <p14:creationId xmlns:p14="http://schemas.microsoft.com/office/powerpoint/2010/main" val="11379894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Progression-free Survival by Prior Lines of Therapy (Intent-to-treat Population) (N = 929)</a:t>
            </a:r>
          </a:p>
        </p:txBody>
      </p:sp>
      <p:graphicFrame>
        <p:nvGraphicFramePr>
          <p:cNvPr id="10" name="Table 9"/>
          <p:cNvGraphicFramePr>
            <a:graphicFrameLocks noGrp="1"/>
          </p:cNvGraphicFramePr>
          <p:nvPr>
            <p:extLst>
              <p:ext uri="{D42A27DB-BD31-4B8C-83A1-F6EECF244321}">
                <p14:modId xmlns:p14="http://schemas.microsoft.com/office/powerpoint/2010/main" val="1302850881"/>
              </p:ext>
            </p:extLst>
          </p:nvPr>
        </p:nvGraphicFramePr>
        <p:xfrm>
          <a:off x="788140" y="4326375"/>
          <a:ext cx="3750813" cy="1480414"/>
        </p:xfrm>
        <a:graphic>
          <a:graphicData uri="http://schemas.openxmlformats.org/drawingml/2006/table">
            <a:tbl>
              <a:tblPr firstRow="1" bandRow="1">
                <a:tableStyleId>{5940675A-B579-460E-94D1-54222C63F5DA}</a:tableStyleId>
              </a:tblPr>
              <a:tblGrid>
                <a:gridCol w="1788805">
                  <a:extLst>
                    <a:ext uri="{9D8B030D-6E8A-4147-A177-3AD203B41FA5}">
                      <a16:colId xmlns:a16="http://schemas.microsoft.com/office/drawing/2014/main" val="20000"/>
                    </a:ext>
                  </a:extLst>
                </a:gridCol>
                <a:gridCol w="951346">
                  <a:extLst>
                    <a:ext uri="{9D8B030D-6E8A-4147-A177-3AD203B41FA5}">
                      <a16:colId xmlns:a16="http://schemas.microsoft.com/office/drawing/2014/main" val="20001"/>
                    </a:ext>
                  </a:extLst>
                </a:gridCol>
                <a:gridCol w="1010662">
                  <a:extLst>
                    <a:ext uri="{9D8B030D-6E8A-4147-A177-3AD203B41FA5}">
                      <a16:colId xmlns:a16="http://schemas.microsoft.com/office/drawing/2014/main" val="20002"/>
                    </a:ext>
                  </a:extLst>
                </a:gridCol>
              </a:tblGrid>
              <a:tr h="420922">
                <a:tc>
                  <a:txBody>
                    <a:bodyPr/>
                    <a:lstStyle/>
                    <a:p>
                      <a:endParaRPr lang="en-US" sz="900" b="1" dirty="0">
                        <a:solidFill>
                          <a:srgbClr val="FF0000"/>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50" b="1" dirty="0">
                          <a:solidFill>
                            <a:schemeClr val="bg1"/>
                          </a:solidFill>
                        </a:rPr>
                        <a:t>Kd </a:t>
                      </a:r>
                    </a:p>
                    <a:p>
                      <a:pPr algn="ctr"/>
                      <a:r>
                        <a:rPr lang="en-US" sz="1050" b="1" dirty="0">
                          <a:solidFill>
                            <a:schemeClr val="bg1"/>
                          </a:solidFill>
                        </a:rPr>
                        <a:t>(n = 232)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050" b="1" dirty="0">
                          <a:solidFill>
                            <a:schemeClr val="bg1"/>
                          </a:solidFill>
                        </a:rPr>
                        <a:t>Vd </a:t>
                      </a:r>
                    </a:p>
                    <a:p>
                      <a:pPr algn="ctr"/>
                      <a:r>
                        <a:rPr lang="en-US" sz="1050" b="1" dirty="0">
                          <a:solidFill>
                            <a:schemeClr val="bg1"/>
                          </a:solidFill>
                        </a:rPr>
                        <a:t>(n = 232)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343056">
                <a:tc>
                  <a:txBody>
                    <a:bodyPr/>
                    <a:lstStyle/>
                    <a:p>
                      <a:pPr marL="0" indent="0" algn="l" defTabSz="914400" rtl="0" eaLnBrk="1" latinLnBrk="0" hangingPunct="1"/>
                      <a:r>
                        <a:rPr lang="en-US" sz="1000" b="1" kern="1200" dirty="0">
                          <a:solidFill>
                            <a:schemeClr val="tx1"/>
                          </a:solidFill>
                          <a:latin typeface="+mn-lt"/>
                          <a:ea typeface="+mn-ea"/>
                          <a:cs typeface="+mn-cs"/>
                        </a:rPr>
                        <a:t>Progression/Death,</a:t>
                      </a:r>
                      <a:r>
                        <a:rPr lang="en-US" sz="1000" b="1" kern="1200" baseline="0" dirty="0">
                          <a:solidFill>
                            <a:schemeClr val="tx1"/>
                          </a:solidFill>
                          <a:latin typeface="+mn-lt"/>
                          <a:ea typeface="+mn-ea"/>
                          <a:cs typeface="+mn-cs"/>
                        </a:rPr>
                        <a:t> n (%)</a:t>
                      </a:r>
                      <a:endParaRPr lang="en-US" sz="10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00" b="1" dirty="0">
                          <a:solidFill>
                            <a:schemeClr val="tx1"/>
                          </a:solidFill>
                        </a:rPr>
                        <a:t>70 (30.2)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00" b="1" dirty="0">
                          <a:solidFill>
                            <a:schemeClr val="tx1"/>
                          </a:solidFill>
                        </a:rPr>
                        <a:t>109 (47.0)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1"/>
                  </a:ext>
                </a:extLst>
              </a:tr>
              <a:tr h="343056">
                <a:tc>
                  <a:txBody>
                    <a:bodyPr/>
                    <a:lstStyle/>
                    <a:p>
                      <a:pPr marL="0" indent="0" algn="l" defTabSz="914400" rtl="0" eaLnBrk="1" latinLnBrk="0" hangingPunct="1"/>
                      <a:r>
                        <a:rPr lang="en-US" sz="1000" b="1" kern="1200" dirty="0">
                          <a:solidFill>
                            <a:schemeClr val="tx1"/>
                          </a:solidFill>
                          <a:latin typeface="+mn-lt"/>
                          <a:ea typeface="+mn-ea"/>
                          <a:cs typeface="+mn-cs"/>
                        </a:rPr>
                        <a:t>Median PFS, months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00" b="1" dirty="0">
                          <a:solidFill>
                            <a:schemeClr val="tx1"/>
                          </a:solidFill>
                        </a:rPr>
                        <a:t>22.2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00" b="1" dirty="0">
                          <a:solidFill>
                            <a:schemeClr val="tx1"/>
                          </a:solidFill>
                        </a:rPr>
                        <a:t>10.1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371402">
                <a:tc>
                  <a:txBody>
                    <a:bodyPr/>
                    <a:lstStyle/>
                    <a:p>
                      <a:pPr marL="287338" indent="0" algn="l" defTabSz="914400" rtl="0" eaLnBrk="1" latinLnBrk="0" hangingPunct="1"/>
                      <a:r>
                        <a:rPr lang="en-US" sz="1000" b="0" kern="1200" dirty="0">
                          <a:solidFill>
                            <a:schemeClr val="tx1"/>
                          </a:solidFill>
                          <a:latin typeface="+mn-lt"/>
                          <a:ea typeface="+mn-ea"/>
                          <a:cs typeface="+mn-cs"/>
                        </a:rPr>
                        <a:t>HR (95% CI)</a:t>
                      </a:r>
                    </a:p>
                    <a:p>
                      <a:pPr marL="287338" indent="0" algn="l" defTabSz="914400" rtl="0" eaLnBrk="1" latinLnBrk="0" hangingPunct="1"/>
                      <a:r>
                        <a:rPr lang="en-US" sz="1000" b="0" kern="1200" dirty="0">
                          <a:solidFill>
                            <a:schemeClr val="tx1"/>
                          </a:solidFill>
                          <a:latin typeface="+mn-lt"/>
                          <a:ea typeface="+mn-ea"/>
                          <a:cs typeface="+mn-cs"/>
                        </a:rPr>
                        <a:t>p value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000" b="0" dirty="0">
                          <a:solidFill>
                            <a:schemeClr val="tx1"/>
                          </a:solidFill>
                        </a:rPr>
                        <a:t>0.447 (0.330–0.606)</a:t>
                      </a:r>
                    </a:p>
                    <a:p>
                      <a:pPr algn="ctr"/>
                      <a:r>
                        <a:rPr lang="en-US" sz="1000" b="0" dirty="0">
                          <a:solidFill>
                            <a:schemeClr val="tx1"/>
                          </a:solidFill>
                        </a:rPr>
                        <a:t>&lt;0.0001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000" b="1"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pSp>
        <p:nvGrpSpPr>
          <p:cNvPr id="3" name="Group 2"/>
          <p:cNvGrpSpPr/>
          <p:nvPr/>
        </p:nvGrpSpPr>
        <p:grpSpPr>
          <a:xfrm>
            <a:off x="399110" y="1525043"/>
            <a:ext cx="8520684" cy="2421704"/>
            <a:chOff x="237744" y="974062"/>
            <a:chExt cx="8520684" cy="3228938"/>
          </a:xfrm>
        </p:grpSpPr>
        <p:graphicFrame>
          <p:nvGraphicFramePr>
            <p:cNvPr id="12" name="Chart 11"/>
            <p:cNvGraphicFramePr/>
            <p:nvPr>
              <p:extLst/>
            </p:nvPr>
          </p:nvGraphicFramePr>
          <p:xfrm>
            <a:off x="237744" y="982280"/>
            <a:ext cx="4410456" cy="322072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33"/>
            <p:cNvSpPr>
              <a:spLocks noChangeArrowheads="1"/>
            </p:cNvSpPr>
            <p:nvPr/>
          </p:nvSpPr>
          <p:spPr bwMode="auto">
            <a:xfrm>
              <a:off x="1608138" y="3105774"/>
              <a:ext cx="155492"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000000"/>
                  </a:solidFill>
                </a:rPr>
                <a:t>Kd</a:t>
              </a:r>
              <a:endParaRPr lang="en-US" altLang="en-US" sz="1000" dirty="0"/>
            </a:p>
          </p:txBody>
        </p:sp>
        <p:sp>
          <p:nvSpPr>
            <p:cNvPr id="15" name="Rectangle 34"/>
            <p:cNvSpPr>
              <a:spLocks noChangeArrowheads="1"/>
            </p:cNvSpPr>
            <p:nvPr/>
          </p:nvSpPr>
          <p:spPr bwMode="auto">
            <a:xfrm>
              <a:off x="1608138" y="3257430"/>
              <a:ext cx="155492"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000000"/>
                  </a:solidFill>
                </a:rPr>
                <a:t>Vd</a:t>
              </a:r>
              <a:endParaRPr lang="en-US" altLang="en-US" sz="1000" dirty="0"/>
            </a:p>
          </p:txBody>
        </p:sp>
        <p:sp>
          <p:nvSpPr>
            <p:cNvPr id="16" name="Line 51"/>
            <p:cNvSpPr>
              <a:spLocks noChangeShapeType="1"/>
            </p:cNvSpPr>
            <p:nvPr/>
          </p:nvSpPr>
          <p:spPr bwMode="auto">
            <a:xfrm flipH="1">
              <a:off x="1268413" y="3182718"/>
              <a:ext cx="247650" cy="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7" name="Line 52"/>
            <p:cNvSpPr>
              <a:spLocks noChangeShapeType="1"/>
            </p:cNvSpPr>
            <p:nvPr/>
          </p:nvSpPr>
          <p:spPr bwMode="auto">
            <a:xfrm flipH="1">
              <a:off x="1268413" y="3334374"/>
              <a:ext cx="2476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8654" y="1850871"/>
              <a:ext cx="2636268" cy="1254903"/>
            </a:xfrm>
            <a:prstGeom prst="rect">
              <a:avLst/>
            </a:prstGeom>
          </p:spPr>
        </p:pic>
        <p:graphicFrame>
          <p:nvGraphicFramePr>
            <p:cNvPr id="19" name="Chart 18"/>
            <p:cNvGraphicFramePr/>
            <p:nvPr>
              <p:extLst/>
            </p:nvPr>
          </p:nvGraphicFramePr>
          <p:xfrm>
            <a:off x="4347972" y="974062"/>
            <a:ext cx="4410456" cy="3220720"/>
          </p:xfrm>
          <a:graphic>
            <a:graphicData uri="http://schemas.openxmlformats.org/drawingml/2006/chart">
              <c:chart xmlns:c="http://schemas.openxmlformats.org/drawingml/2006/chart" xmlns:r="http://schemas.openxmlformats.org/officeDocument/2006/relationships" r:id="rId5"/>
            </a:graphicData>
          </a:graphic>
        </p:graphicFrame>
        <p:sp>
          <p:nvSpPr>
            <p:cNvPr id="20" name="Rectangle 33"/>
            <p:cNvSpPr>
              <a:spLocks noChangeArrowheads="1"/>
            </p:cNvSpPr>
            <p:nvPr/>
          </p:nvSpPr>
          <p:spPr bwMode="auto">
            <a:xfrm>
              <a:off x="5718366" y="3097556"/>
              <a:ext cx="155492"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000000"/>
                  </a:solidFill>
                </a:rPr>
                <a:t>Kd</a:t>
              </a:r>
              <a:endParaRPr lang="en-US" altLang="en-US" sz="1000" dirty="0"/>
            </a:p>
          </p:txBody>
        </p:sp>
        <p:sp>
          <p:nvSpPr>
            <p:cNvPr id="22" name="Rectangle 34"/>
            <p:cNvSpPr>
              <a:spLocks noChangeArrowheads="1"/>
            </p:cNvSpPr>
            <p:nvPr/>
          </p:nvSpPr>
          <p:spPr bwMode="auto">
            <a:xfrm>
              <a:off x="5718366" y="3249212"/>
              <a:ext cx="155492"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000000"/>
                  </a:solidFill>
                </a:rPr>
                <a:t>Vd</a:t>
              </a:r>
              <a:endParaRPr lang="en-US" altLang="en-US" sz="1000" dirty="0"/>
            </a:p>
          </p:txBody>
        </p:sp>
        <p:sp>
          <p:nvSpPr>
            <p:cNvPr id="23" name="Line 51"/>
            <p:cNvSpPr>
              <a:spLocks noChangeShapeType="1"/>
            </p:cNvSpPr>
            <p:nvPr/>
          </p:nvSpPr>
          <p:spPr bwMode="auto">
            <a:xfrm flipH="1">
              <a:off x="5378641" y="3174500"/>
              <a:ext cx="247650" cy="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52"/>
            <p:cNvSpPr>
              <a:spLocks noChangeShapeType="1"/>
            </p:cNvSpPr>
            <p:nvPr/>
          </p:nvSpPr>
          <p:spPr bwMode="auto">
            <a:xfrm flipH="1">
              <a:off x="5378641" y="3326156"/>
              <a:ext cx="2476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66481" y="1831078"/>
              <a:ext cx="2523281" cy="1586347"/>
            </a:xfrm>
            <a:prstGeom prst="rect">
              <a:avLst/>
            </a:prstGeom>
          </p:spPr>
        </p:pic>
      </p:grpSp>
      <p:graphicFrame>
        <p:nvGraphicFramePr>
          <p:cNvPr id="27" name="Table 26"/>
          <p:cNvGraphicFramePr>
            <a:graphicFrameLocks noGrp="1"/>
          </p:cNvGraphicFramePr>
          <p:nvPr>
            <p:extLst>
              <p:ext uri="{D42A27DB-BD31-4B8C-83A1-F6EECF244321}">
                <p14:modId xmlns:p14="http://schemas.microsoft.com/office/powerpoint/2010/main" val="3357301564"/>
              </p:ext>
            </p:extLst>
          </p:nvPr>
        </p:nvGraphicFramePr>
        <p:xfrm>
          <a:off x="4878837" y="4336543"/>
          <a:ext cx="3750813" cy="1480414"/>
        </p:xfrm>
        <a:graphic>
          <a:graphicData uri="http://schemas.openxmlformats.org/drawingml/2006/table">
            <a:tbl>
              <a:tblPr firstRow="1" bandRow="1">
                <a:tableStyleId>{5940675A-B579-460E-94D1-54222C63F5DA}</a:tableStyleId>
              </a:tblPr>
              <a:tblGrid>
                <a:gridCol w="1835999">
                  <a:extLst>
                    <a:ext uri="{9D8B030D-6E8A-4147-A177-3AD203B41FA5}">
                      <a16:colId xmlns:a16="http://schemas.microsoft.com/office/drawing/2014/main" val="20000"/>
                    </a:ext>
                  </a:extLst>
                </a:gridCol>
                <a:gridCol w="960582">
                  <a:extLst>
                    <a:ext uri="{9D8B030D-6E8A-4147-A177-3AD203B41FA5}">
                      <a16:colId xmlns:a16="http://schemas.microsoft.com/office/drawing/2014/main" val="20001"/>
                    </a:ext>
                  </a:extLst>
                </a:gridCol>
                <a:gridCol w="954232">
                  <a:extLst>
                    <a:ext uri="{9D8B030D-6E8A-4147-A177-3AD203B41FA5}">
                      <a16:colId xmlns:a16="http://schemas.microsoft.com/office/drawing/2014/main" val="20002"/>
                    </a:ext>
                  </a:extLst>
                </a:gridCol>
              </a:tblGrid>
              <a:tr h="420922">
                <a:tc>
                  <a:txBody>
                    <a:bodyPr/>
                    <a:lstStyle/>
                    <a:p>
                      <a:endParaRPr lang="en-US" sz="900" b="1" dirty="0">
                        <a:solidFill>
                          <a:srgbClr val="FF0000"/>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50" b="1" dirty="0">
                          <a:solidFill>
                            <a:schemeClr val="bg1"/>
                          </a:solidFill>
                        </a:rPr>
                        <a:t>Kd </a:t>
                      </a:r>
                    </a:p>
                    <a:p>
                      <a:pPr algn="ctr"/>
                      <a:r>
                        <a:rPr lang="en-US" sz="1050" b="1" dirty="0">
                          <a:solidFill>
                            <a:schemeClr val="bg1"/>
                          </a:solidFill>
                        </a:rPr>
                        <a:t>(n = 232)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050" b="1" dirty="0">
                          <a:solidFill>
                            <a:schemeClr val="bg1"/>
                          </a:solidFill>
                        </a:rPr>
                        <a:t>Vd </a:t>
                      </a:r>
                    </a:p>
                    <a:p>
                      <a:pPr algn="ctr"/>
                      <a:r>
                        <a:rPr lang="en-US" sz="1050" b="1" dirty="0">
                          <a:solidFill>
                            <a:schemeClr val="bg1"/>
                          </a:solidFill>
                        </a:rPr>
                        <a:t>(n = 233)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343056">
                <a:tc>
                  <a:txBody>
                    <a:bodyPr/>
                    <a:lstStyle/>
                    <a:p>
                      <a:pPr marL="0" indent="0" algn="l" defTabSz="914400" rtl="0" eaLnBrk="1" latinLnBrk="0" hangingPunct="1"/>
                      <a:r>
                        <a:rPr lang="en-US" sz="1000" b="1" kern="1200" dirty="0">
                          <a:solidFill>
                            <a:schemeClr val="tx1"/>
                          </a:solidFill>
                          <a:latin typeface="+mn-lt"/>
                          <a:ea typeface="+mn-ea"/>
                          <a:cs typeface="+mn-cs"/>
                        </a:rPr>
                        <a:t>Progression/Death,</a:t>
                      </a:r>
                      <a:r>
                        <a:rPr lang="en-US" sz="1000" b="1" kern="1200" baseline="0" dirty="0">
                          <a:solidFill>
                            <a:schemeClr val="tx1"/>
                          </a:solidFill>
                          <a:latin typeface="+mn-lt"/>
                          <a:ea typeface="+mn-ea"/>
                          <a:cs typeface="+mn-cs"/>
                        </a:rPr>
                        <a:t> n (%)</a:t>
                      </a:r>
                      <a:endParaRPr lang="en-US" sz="10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00" b="1" dirty="0">
                          <a:solidFill>
                            <a:schemeClr val="tx1"/>
                          </a:solidFill>
                        </a:rPr>
                        <a:t>101 (43.5)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00" b="1" dirty="0">
                          <a:solidFill>
                            <a:schemeClr val="tx1"/>
                          </a:solidFill>
                        </a:rPr>
                        <a:t>134 (57.5)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1"/>
                  </a:ext>
                </a:extLst>
              </a:tr>
              <a:tr h="343056">
                <a:tc>
                  <a:txBody>
                    <a:bodyPr/>
                    <a:lstStyle/>
                    <a:p>
                      <a:pPr marL="0" indent="0" algn="l" defTabSz="914400" rtl="0" eaLnBrk="1" latinLnBrk="0" hangingPunct="1"/>
                      <a:r>
                        <a:rPr lang="en-US" sz="1000" b="1" kern="1200" dirty="0">
                          <a:solidFill>
                            <a:schemeClr val="tx1"/>
                          </a:solidFill>
                          <a:latin typeface="+mn-lt"/>
                          <a:ea typeface="+mn-ea"/>
                          <a:cs typeface="+mn-cs"/>
                        </a:rPr>
                        <a:t>Median PFS, months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00" b="1" dirty="0">
                          <a:solidFill>
                            <a:schemeClr val="tx1"/>
                          </a:solidFill>
                        </a:rPr>
                        <a:t>14.9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00" b="1" dirty="0">
                          <a:solidFill>
                            <a:schemeClr val="tx1"/>
                          </a:solidFill>
                        </a:rPr>
                        <a:t>8.4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371402">
                <a:tc>
                  <a:txBody>
                    <a:bodyPr/>
                    <a:lstStyle/>
                    <a:p>
                      <a:pPr marL="287338" indent="0" algn="l" defTabSz="914400" rtl="0" eaLnBrk="1" latinLnBrk="0" hangingPunct="1"/>
                      <a:r>
                        <a:rPr lang="en-US" sz="1000" b="0" kern="1200" dirty="0">
                          <a:solidFill>
                            <a:schemeClr val="tx1"/>
                          </a:solidFill>
                          <a:latin typeface="+mn-lt"/>
                          <a:ea typeface="+mn-ea"/>
                          <a:cs typeface="+mn-cs"/>
                        </a:rPr>
                        <a:t>HR (95% CI)</a:t>
                      </a:r>
                    </a:p>
                    <a:p>
                      <a:pPr marL="287338"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a:solidFill>
                            <a:schemeClr val="tx1"/>
                          </a:solidFill>
                          <a:latin typeface="+mn-lt"/>
                          <a:ea typeface="+mn-ea"/>
                          <a:cs typeface="+mn-cs"/>
                        </a:rPr>
                        <a:t>p value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000" b="0" dirty="0">
                          <a:solidFill>
                            <a:schemeClr val="tx1"/>
                          </a:solidFill>
                        </a:rPr>
                        <a:t>0.604 (0.466–0.783)</a:t>
                      </a:r>
                    </a:p>
                    <a:p>
                      <a:pPr algn="ctr"/>
                      <a:r>
                        <a:rPr lang="en-US" sz="1000" b="0" dirty="0">
                          <a:solidFill>
                            <a:schemeClr val="tx1"/>
                          </a:solidFill>
                        </a:rPr>
                        <a:t>&lt;0.0001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000" b="1"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28" name="Rectangle 27"/>
          <p:cNvSpPr/>
          <p:nvPr/>
        </p:nvSpPr>
        <p:spPr>
          <a:xfrm>
            <a:off x="404466" y="6231780"/>
            <a:ext cx="7464916" cy="507831"/>
          </a:xfrm>
          <a:prstGeom prst="rect">
            <a:avLst/>
          </a:prstGeom>
        </p:spPr>
        <p:txBody>
          <a:bodyPr wrap="square" anchor="b">
            <a:spAutoFit/>
          </a:bodyPr>
          <a:lstStyle/>
          <a:p>
            <a:r>
              <a:rPr lang="en-US" sz="900" dirty="0">
                <a:latin typeface="Arial" panose="020B0604020202020204" pitchFamily="34" charset="0"/>
                <a:cs typeface="Arial" panose="020B0604020202020204" pitchFamily="34" charset="0"/>
              </a:rPr>
              <a:t>CI, confidence interval; HR, hazard ratio; Kd, carfilzomib and dexamethasone;</a:t>
            </a:r>
            <a:r>
              <a:rPr lang="en-US" sz="900" dirty="0">
                <a:solidFill>
                  <a:srgbClr val="FF0000"/>
                </a:solidFill>
                <a:latin typeface="Arial" panose="020B0604020202020204" pitchFamily="34" charset="0"/>
                <a:cs typeface="Arial" panose="020B0604020202020204" pitchFamily="34" charset="0"/>
              </a:rPr>
              <a:t> </a:t>
            </a:r>
            <a:r>
              <a:rPr lang="en-US" sz="900" dirty="0">
                <a:latin typeface="Arial" panose="020B0604020202020204" pitchFamily="34" charset="0"/>
                <a:cs typeface="Arial" panose="020B0604020202020204" pitchFamily="34" charset="0"/>
              </a:rPr>
              <a:t>PFS, progression-free survival;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Vd, bortezomib and dexamethasone.</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Moreau </a:t>
            </a:r>
            <a:r>
              <a:rPr lang="en-US" sz="900" i="1" dirty="0">
                <a:latin typeface="Arial" panose="020B0604020202020204" pitchFamily="34" charset="0"/>
                <a:cs typeface="Arial" panose="020B0604020202020204" pitchFamily="34" charset="0"/>
              </a:rPr>
              <a:t>et al., </a:t>
            </a:r>
            <a:r>
              <a:rPr lang="de-CH" sz="900" i="1" dirty="0"/>
              <a:t>Leukemia </a:t>
            </a:r>
            <a:r>
              <a:rPr lang="de-CH" sz="900" dirty="0"/>
              <a:t>2017;31:115-22.</a:t>
            </a:r>
            <a:endParaRPr lang="en-US" sz="900" dirty="0">
              <a:latin typeface="Arial" panose="020B0604020202020204" pitchFamily="34" charset="0"/>
              <a:cs typeface="Arial" panose="020B0604020202020204" pitchFamily="34" charset="0"/>
            </a:endParaRPr>
          </a:p>
        </p:txBody>
      </p:sp>
      <p:sp>
        <p:nvSpPr>
          <p:cNvPr id="26" name="TextBox 25">
            <a:hlinkClick r:id="rId7"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29"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Tree>
    <p:extLst>
      <p:ext uri="{BB962C8B-B14F-4D97-AF65-F5344CB8AC3E}">
        <p14:creationId xmlns:p14="http://schemas.microsoft.com/office/powerpoint/2010/main" val="34937093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Progression-free Survival by Prior Bortezomib Exposure (Intent-to-treat Population) (N = 929) (1)</a:t>
            </a:r>
          </a:p>
        </p:txBody>
      </p:sp>
      <p:graphicFrame>
        <p:nvGraphicFramePr>
          <p:cNvPr id="17" name="Chart 16"/>
          <p:cNvGraphicFramePr/>
          <p:nvPr>
            <p:extLst/>
          </p:nvPr>
        </p:nvGraphicFramePr>
        <p:xfrm>
          <a:off x="327392" y="1567066"/>
          <a:ext cx="4410456" cy="241554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33"/>
          <p:cNvSpPr>
            <a:spLocks noChangeArrowheads="1"/>
          </p:cNvSpPr>
          <p:nvPr/>
        </p:nvSpPr>
        <p:spPr bwMode="auto">
          <a:xfrm>
            <a:off x="1670891" y="3159687"/>
            <a:ext cx="1554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000000"/>
                </a:solidFill>
              </a:rPr>
              <a:t>Kd</a:t>
            </a:r>
            <a:endParaRPr lang="en-US" altLang="en-US" sz="1000" dirty="0"/>
          </a:p>
        </p:txBody>
      </p:sp>
      <p:sp>
        <p:nvSpPr>
          <p:cNvPr id="19" name="Rectangle 34"/>
          <p:cNvSpPr>
            <a:spLocks noChangeArrowheads="1"/>
          </p:cNvSpPr>
          <p:nvPr/>
        </p:nvSpPr>
        <p:spPr bwMode="auto">
          <a:xfrm>
            <a:off x="1670891" y="3273429"/>
            <a:ext cx="1554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000000"/>
                </a:solidFill>
              </a:rPr>
              <a:t>Vd</a:t>
            </a:r>
            <a:endParaRPr lang="en-US" altLang="en-US" sz="1000" dirty="0"/>
          </a:p>
        </p:txBody>
      </p:sp>
      <p:sp>
        <p:nvSpPr>
          <p:cNvPr id="20" name="Line 51"/>
          <p:cNvSpPr>
            <a:spLocks noChangeShapeType="1"/>
          </p:cNvSpPr>
          <p:nvPr/>
        </p:nvSpPr>
        <p:spPr bwMode="auto">
          <a:xfrm flipH="1">
            <a:off x="1331166" y="3217395"/>
            <a:ext cx="247650" cy="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2" name="Line 52"/>
          <p:cNvSpPr>
            <a:spLocks noChangeShapeType="1"/>
          </p:cNvSpPr>
          <p:nvPr/>
        </p:nvSpPr>
        <p:spPr bwMode="auto">
          <a:xfrm flipH="1">
            <a:off x="1331166" y="3331137"/>
            <a:ext cx="2476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3804" y="2194812"/>
            <a:ext cx="2675490" cy="916576"/>
          </a:xfrm>
          <a:prstGeom prst="rect">
            <a:avLst/>
          </a:prstGeom>
        </p:spPr>
      </p:pic>
      <p:graphicFrame>
        <p:nvGraphicFramePr>
          <p:cNvPr id="24" name="Chart 23"/>
          <p:cNvGraphicFramePr/>
          <p:nvPr>
            <p:extLst/>
          </p:nvPr>
        </p:nvGraphicFramePr>
        <p:xfrm>
          <a:off x="4572000" y="1558121"/>
          <a:ext cx="4410456" cy="2415540"/>
        </p:xfrm>
        <a:graphic>
          <a:graphicData uri="http://schemas.openxmlformats.org/drawingml/2006/chart">
            <c:chart xmlns:c="http://schemas.openxmlformats.org/drawingml/2006/chart" xmlns:r="http://schemas.openxmlformats.org/officeDocument/2006/relationships" r:id="rId5"/>
          </a:graphicData>
        </a:graphic>
      </p:graphicFrame>
      <p:sp>
        <p:nvSpPr>
          <p:cNvPr id="25" name="Rectangle 33"/>
          <p:cNvSpPr>
            <a:spLocks noChangeArrowheads="1"/>
          </p:cNvSpPr>
          <p:nvPr/>
        </p:nvSpPr>
        <p:spPr bwMode="auto">
          <a:xfrm>
            <a:off x="5942394" y="3150741"/>
            <a:ext cx="1554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000000"/>
                </a:solidFill>
              </a:rPr>
              <a:t>Kd</a:t>
            </a:r>
            <a:endParaRPr lang="en-US" altLang="en-US" sz="1000" dirty="0"/>
          </a:p>
        </p:txBody>
      </p:sp>
      <p:sp>
        <p:nvSpPr>
          <p:cNvPr id="26" name="Rectangle 34"/>
          <p:cNvSpPr>
            <a:spLocks noChangeArrowheads="1"/>
          </p:cNvSpPr>
          <p:nvPr/>
        </p:nvSpPr>
        <p:spPr bwMode="auto">
          <a:xfrm>
            <a:off x="5942394" y="3264483"/>
            <a:ext cx="1554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000000"/>
                </a:solidFill>
              </a:rPr>
              <a:t>Vd</a:t>
            </a:r>
            <a:endParaRPr lang="en-US" altLang="en-US" sz="1000" dirty="0"/>
          </a:p>
        </p:txBody>
      </p:sp>
      <p:sp>
        <p:nvSpPr>
          <p:cNvPr id="27" name="Line 51"/>
          <p:cNvSpPr>
            <a:spLocks noChangeShapeType="1"/>
          </p:cNvSpPr>
          <p:nvPr/>
        </p:nvSpPr>
        <p:spPr bwMode="auto">
          <a:xfrm flipH="1">
            <a:off x="5602669" y="3208449"/>
            <a:ext cx="247650" cy="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8" name="Line 52"/>
          <p:cNvSpPr>
            <a:spLocks noChangeShapeType="1"/>
          </p:cNvSpPr>
          <p:nvPr/>
        </p:nvSpPr>
        <p:spPr bwMode="auto">
          <a:xfrm flipH="1">
            <a:off x="5602669" y="3322191"/>
            <a:ext cx="2476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86401" y="2185868"/>
            <a:ext cx="2789499" cy="1089235"/>
          </a:xfrm>
          <a:prstGeom prst="rect">
            <a:avLst/>
          </a:prstGeom>
        </p:spPr>
      </p:pic>
      <p:graphicFrame>
        <p:nvGraphicFramePr>
          <p:cNvPr id="32" name="Table 31"/>
          <p:cNvGraphicFramePr>
            <a:graphicFrameLocks noGrp="1"/>
          </p:cNvGraphicFramePr>
          <p:nvPr>
            <p:extLst>
              <p:ext uri="{D42A27DB-BD31-4B8C-83A1-F6EECF244321}">
                <p14:modId xmlns:p14="http://schemas.microsoft.com/office/powerpoint/2010/main" val="20682056"/>
              </p:ext>
            </p:extLst>
          </p:nvPr>
        </p:nvGraphicFramePr>
        <p:xfrm>
          <a:off x="788140" y="4326375"/>
          <a:ext cx="3750813" cy="1495654"/>
        </p:xfrm>
        <a:graphic>
          <a:graphicData uri="http://schemas.openxmlformats.org/drawingml/2006/table">
            <a:tbl>
              <a:tblPr firstRow="1" bandRow="1">
                <a:tableStyleId>{5940675A-B579-460E-94D1-54222C63F5DA}</a:tableStyleId>
              </a:tblPr>
              <a:tblGrid>
                <a:gridCol w="1816515">
                  <a:extLst>
                    <a:ext uri="{9D8B030D-6E8A-4147-A177-3AD203B41FA5}">
                      <a16:colId xmlns:a16="http://schemas.microsoft.com/office/drawing/2014/main" val="20000"/>
                    </a:ext>
                  </a:extLst>
                </a:gridCol>
                <a:gridCol w="988290">
                  <a:extLst>
                    <a:ext uri="{9D8B030D-6E8A-4147-A177-3AD203B41FA5}">
                      <a16:colId xmlns:a16="http://schemas.microsoft.com/office/drawing/2014/main" val="20001"/>
                    </a:ext>
                  </a:extLst>
                </a:gridCol>
                <a:gridCol w="946008">
                  <a:extLst>
                    <a:ext uri="{9D8B030D-6E8A-4147-A177-3AD203B41FA5}">
                      <a16:colId xmlns:a16="http://schemas.microsoft.com/office/drawing/2014/main" val="20002"/>
                    </a:ext>
                  </a:extLst>
                </a:gridCol>
              </a:tblGrid>
              <a:tr h="420922">
                <a:tc>
                  <a:txBody>
                    <a:bodyPr/>
                    <a:lstStyle/>
                    <a:p>
                      <a:endParaRPr lang="en-US" sz="1050" b="1" dirty="0">
                        <a:solidFill>
                          <a:srgbClr val="FF0000"/>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50" b="1" dirty="0">
                          <a:solidFill>
                            <a:schemeClr val="bg1"/>
                          </a:solidFill>
                        </a:rPr>
                        <a:t>Kd </a:t>
                      </a:r>
                    </a:p>
                    <a:p>
                      <a:pPr algn="ctr"/>
                      <a:r>
                        <a:rPr lang="en-US" sz="1050" b="1" dirty="0">
                          <a:solidFill>
                            <a:schemeClr val="bg1"/>
                          </a:solidFill>
                        </a:rPr>
                        <a:t>(n = 214)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050" b="1" dirty="0">
                          <a:solidFill>
                            <a:schemeClr val="bg1"/>
                          </a:solidFill>
                        </a:rPr>
                        <a:t>Vd </a:t>
                      </a:r>
                    </a:p>
                    <a:p>
                      <a:pPr algn="ctr"/>
                      <a:r>
                        <a:rPr lang="en-US" sz="1050" b="1" dirty="0">
                          <a:solidFill>
                            <a:schemeClr val="bg1"/>
                          </a:solidFill>
                        </a:rPr>
                        <a:t>(n = 213)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343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latin typeface="+mn-lt"/>
                          <a:ea typeface="+mn-ea"/>
                          <a:cs typeface="+mn-cs"/>
                        </a:rPr>
                        <a:t>Progression/Death,</a:t>
                      </a:r>
                      <a:r>
                        <a:rPr lang="en-US" sz="1050" b="1" kern="1200" baseline="0" dirty="0">
                          <a:solidFill>
                            <a:schemeClr val="tx1"/>
                          </a:solidFill>
                          <a:latin typeface="+mn-lt"/>
                          <a:ea typeface="+mn-ea"/>
                          <a:cs typeface="+mn-cs"/>
                        </a:rPr>
                        <a:t> n (%)</a:t>
                      </a:r>
                      <a:endParaRPr lang="en-US" sz="105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1" dirty="0">
                          <a:solidFill>
                            <a:schemeClr val="tx1"/>
                          </a:solidFill>
                        </a:rPr>
                        <a:t>66 (30.8)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1" dirty="0">
                          <a:solidFill>
                            <a:schemeClr val="tx1"/>
                          </a:solidFill>
                        </a:rPr>
                        <a:t>102 (47.9)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1"/>
                  </a:ext>
                </a:extLst>
              </a:tr>
              <a:tr h="343056">
                <a:tc>
                  <a:txBody>
                    <a:bodyPr/>
                    <a:lstStyle/>
                    <a:p>
                      <a:pPr marL="0" indent="0" algn="l" defTabSz="914400" rtl="0" eaLnBrk="1" latinLnBrk="0" hangingPunct="1"/>
                      <a:r>
                        <a:rPr lang="en-US" sz="1050" b="1" kern="1200" dirty="0">
                          <a:solidFill>
                            <a:schemeClr val="tx1"/>
                          </a:solidFill>
                          <a:latin typeface="+mn-lt"/>
                          <a:ea typeface="+mn-ea"/>
                          <a:cs typeface="+mn-cs"/>
                        </a:rPr>
                        <a:t>Median PFS, mos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solidFill>
                            <a:schemeClr val="tx1"/>
                          </a:solidFill>
                        </a:rPr>
                        <a:t>NE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solidFill>
                            <a:schemeClr val="tx1"/>
                          </a:solidFill>
                        </a:rPr>
                        <a:t>11.2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371402">
                <a:tc>
                  <a:txBody>
                    <a:bodyPr/>
                    <a:lstStyle/>
                    <a:p>
                      <a:pPr marL="287338" indent="0" algn="l" defTabSz="914400" rtl="0" eaLnBrk="1" latinLnBrk="0" hangingPunct="1"/>
                      <a:r>
                        <a:rPr lang="en-US" sz="1050" b="0" kern="1200" dirty="0">
                          <a:solidFill>
                            <a:schemeClr val="tx1"/>
                          </a:solidFill>
                          <a:latin typeface="+mn-lt"/>
                          <a:ea typeface="+mn-ea"/>
                          <a:cs typeface="+mn-cs"/>
                        </a:rPr>
                        <a:t>HR (95% CI)</a:t>
                      </a:r>
                    </a:p>
                    <a:p>
                      <a:pPr marL="287338" marR="0" lvl="0" indent="0" algn="l"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latin typeface="+mn-lt"/>
                          <a:ea typeface="+mn-ea"/>
                          <a:cs typeface="+mn-cs"/>
                        </a:rPr>
                        <a:t>p value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050" b="0" dirty="0">
                          <a:solidFill>
                            <a:schemeClr val="tx1"/>
                          </a:solidFill>
                        </a:rPr>
                        <a:t>0.484 (0.354–0.660)</a:t>
                      </a:r>
                    </a:p>
                    <a:p>
                      <a:pPr algn="ctr"/>
                      <a:r>
                        <a:rPr lang="en-US" sz="1050" b="0" dirty="0">
                          <a:solidFill>
                            <a:schemeClr val="tx1"/>
                          </a:solidFill>
                        </a:rPr>
                        <a:t>&lt;0.0001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33" name="Table 32"/>
          <p:cNvGraphicFramePr>
            <a:graphicFrameLocks noGrp="1"/>
          </p:cNvGraphicFramePr>
          <p:nvPr>
            <p:extLst>
              <p:ext uri="{D42A27DB-BD31-4B8C-83A1-F6EECF244321}">
                <p14:modId xmlns:p14="http://schemas.microsoft.com/office/powerpoint/2010/main" val="1690623765"/>
              </p:ext>
            </p:extLst>
          </p:nvPr>
        </p:nvGraphicFramePr>
        <p:xfrm>
          <a:off x="4878837" y="4336543"/>
          <a:ext cx="3750813" cy="1495654"/>
        </p:xfrm>
        <a:graphic>
          <a:graphicData uri="http://schemas.openxmlformats.org/drawingml/2006/table">
            <a:tbl>
              <a:tblPr firstRow="1" bandRow="1">
                <a:tableStyleId>{5940675A-B579-460E-94D1-54222C63F5DA}</a:tableStyleId>
              </a:tblPr>
              <a:tblGrid>
                <a:gridCol w="1863708">
                  <a:extLst>
                    <a:ext uri="{9D8B030D-6E8A-4147-A177-3AD203B41FA5}">
                      <a16:colId xmlns:a16="http://schemas.microsoft.com/office/drawing/2014/main" val="20000"/>
                    </a:ext>
                  </a:extLst>
                </a:gridCol>
                <a:gridCol w="960582">
                  <a:extLst>
                    <a:ext uri="{9D8B030D-6E8A-4147-A177-3AD203B41FA5}">
                      <a16:colId xmlns:a16="http://schemas.microsoft.com/office/drawing/2014/main" val="20001"/>
                    </a:ext>
                  </a:extLst>
                </a:gridCol>
                <a:gridCol w="926523">
                  <a:extLst>
                    <a:ext uri="{9D8B030D-6E8A-4147-A177-3AD203B41FA5}">
                      <a16:colId xmlns:a16="http://schemas.microsoft.com/office/drawing/2014/main" val="20002"/>
                    </a:ext>
                  </a:extLst>
                </a:gridCol>
              </a:tblGrid>
              <a:tr h="420922">
                <a:tc>
                  <a:txBody>
                    <a:bodyPr/>
                    <a:lstStyle/>
                    <a:p>
                      <a:endParaRPr lang="en-US" sz="1050" b="1" dirty="0">
                        <a:solidFill>
                          <a:srgbClr val="FF0000"/>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50" b="1" dirty="0">
                          <a:solidFill>
                            <a:schemeClr val="bg1"/>
                          </a:solidFill>
                        </a:rPr>
                        <a:t>Kd </a:t>
                      </a:r>
                    </a:p>
                    <a:p>
                      <a:pPr algn="ctr"/>
                      <a:r>
                        <a:rPr lang="en-US" sz="1050" b="1" dirty="0">
                          <a:solidFill>
                            <a:schemeClr val="bg1"/>
                          </a:solidFill>
                        </a:rPr>
                        <a:t>(n = 250)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050" b="1" dirty="0">
                          <a:solidFill>
                            <a:schemeClr val="bg1"/>
                          </a:solidFill>
                        </a:rPr>
                        <a:t>Vd </a:t>
                      </a:r>
                    </a:p>
                    <a:p>
                      <a:pPr algn="ctr"/>
                      <a:r>
                        <a:rPr lang="en-US" sz="1050" b="1" dirty="0">
                          <a:solidFill>
                            <a:schemeClr val="bg1"/>
                          </a:solidFill>
                        </a:rPr>
                        <a:t>(n = 252)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343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latin typeface="+mn-lt"/>
                          <a:ea typeface="+mn-ea"/>
                          <a:cs typeface="+mn-cs"/>
                        </a:rPr>
                        <a:t>Progression/Death,</a:t>
                      </a:r>
                      <a:r>
                        <a:rPr lang="en-US" sz="1050" b="1" kern="1200" baseline="0" dirty="0">
                          <a:solidFill>
                            <a:schemeClr val="tx1"/>
                          </a:solidFill>
                          <a:latin typeface="+mn-lt"/>
                          <a:ea typeface="+mn-ea"/>
                          <a:cs typeface="+mn-cs"/>
                        </a:rPr>
                        <a:t> n (%)</a:t>
                      </a:r>
                      <a:endParaRPr lang="en-US" sz="105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1" dirty="0">
                          <a:solidFill>
                            <a:schemeClr val="tx1"/>
                          </a:solidFill>
                        </a:rPr>
                        <a:t>105 (42.0)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1" dirty="0">
                          <a:solidFill>
                            <a:schemeClr val="tx1"/>
                          </a:solidFill>
                        </a:rPr>
                        <a:t>141 (56.0)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1"/>
                  </a:ext>
                </a:extLst>
              </a:tr>
              <a:tr h="343056">
                <a:tc>
                  <a:txBody>
                    <a:bodyPr/>
                    <a:lstStyle/>
                    <a:p>
                      <a:pPr marL="0" indent="0" algn="l" defTabSz="914400" rtl="0" eaLnBrk="1" latinLnBrk="0" hangingPunct="1"/>
                      <a:r>
                        <a:rPr lang="en-US" sz="1050" b="1" kern="1200" dirty="0">
                          <a:solidFill>
                            <a:schemeClr val="tx1"/>
                          </a:solidFill>
                          <a:latin typeface="+mn-lt"/>
                          <a:ea typeface="+mn-ea"/>
                          <a:cs typeface="+mn-cs"/>
                        </a:rPr>
                        <a:t>Median PFS, mos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solidFill>
                            <a:schemeClr val="tx1"/>
                          </a:solidFill>
                        </a:rPr>
                        <a:t>15.6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solidFill>
                            <a:schemeClr val="tx1"/>
                          </a:solidFill>
                        </a:rPr>
                        <a:t>8.1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371402">
                <a:tc>
                  <a:txBody>
                    <a:bodyPr/>
                    <a:lstStyle/>
                    <a:p>
                      <a:pPr marL="287338" indent="0" algn="l" defTabSz="914400" rtl="0" eaLnBrk="1" latinLnBrk="0" hangingPunct="1"/>
                      <a:r>
                        <a:rPr lang="en-US" sz="1050" b="0" kern="1200" dirty="0">
                          <a:solidFill>
                            <a:schemeClr val="tx1"/>
                          </a:solidFill>
                          <a:latin typeface="+mn-lt"/>
                          <a:ea typeface="+mn-ea"/>
                          <a:cs typeface="+mn-cs"/>
                        </a:rPr>
                        <a:t>HR (95% CI)</a:t>
                      </a:r>
                    </a:p>
                    <a:p>
                      <a:pPr marL="287338" indent="0" algn="l" defTabSz="914400" rtl="0" eaLnBrk="1" latinLnBrk="0" hangingPunct="1"/>
                      <a:r>
                        <a:rPr lang="en-US" sz="1050" b="0" kern="1200" dirty="0">
                          <a:solidFill>
                            <a:schemeClr val="tx1"/>
                          </a:solidFill>
                          <a:latin typeface="+mn-lt"/>
                          <a:ea typeface="+mn-ea"/>
                          <a:cs typeface="+mn-cs"/>
                        </a:rPr>
                        <a:t>p value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050" b="0" dirty="0">
                          <a:solidFill>
                            <a:schemeClr val="tx1"/>
                          </a:solidFill>
                        </a:rPr>
                        <a:t>0.562</a:t>
                      </a:r>
                      <a:r>
                        <a:rPr lang="en-US" sz="1050" b="0" baseline="0" dirty="0">
                          <a:solidFill>
                            <a:schemeClr val="tx1"/>
                          </a:solidFill>
                        </a:rPr>
                        <a:t> </a:t>
                      </a:r>
                      <a:r>
                        <a:rPr lang="en-US" sz="1050" b="0" dirty="0">
                          <a:solidFill>
                            <a:schemeClr val="tx1"/>
                          </a:solidFill>
                        </a:rPr>
                        <a:t>(0.435–0.726)</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rPr>
                        <a:t>&lt;0.0001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000" b="1"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4" name="Rectangle 33"/>
          <p:cNvSpPr/>
          <p:nvPr/>
        </p:nvSpPr>
        <p:spPr>
          <a:xfrm>
            <a:off x="404466" y="6231780"/>
            <a:ext cx="7437207" cy="507831"/>
          </a:xfrm>
          <a:prstGeom prst="rect">
            <a:avLst/>
          </a:prstGeom>
        </p:spPr>
        <p:txBody>
          <a:bodyPr wrap="square" anchor="b">
            <a:spAutoFit/>
          </a:bodyPr>
          <a:lstStyle/>
          <a:p>
            <a:r>
              <a:rPr lang="en-US" sz="900" dirty="0">
                <a:latin typeface="Arial" panose="020B0604020202020204" pitchFamily="34" charset="0"/>
                <a:cs typeface="Arial" panose="020B0604020202020204" pitchFamily="34" charset="0"/>
              </a:rPr>
              <a:t>CI, confidence interval; HR, hazard ratio; Kd, carfilzomib and dexamethasone; NE, not  estimable; PFS, progression-free survival; </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Vd, bortezomib and dexamethasone.</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Moreau </a:t>
            </a:r>
            <a:r>
              <a:rPr lang="en-US" sz="900" i="1" dirty="0">
                <a:latin typeface="Arial" panose="020B0604020202020204" pitchFamily="34" charset="0"/>
                <a:cs typeface="Arial" panose="020B0604020202020204" pitchFamily="34" charset="0"/>
              </a:rPr>
              <a:t>et al., </a:t>
            </a:r>
            <a:r>
              <a:rPr lang="de-CH" sz="900" i="1" dirty="0"/>
              <a:t>Leukemia </a:t>
            </a:r>
            <a:r>
              <a:rPr lang="de-CH" sz="900" dirty="0"/>
              <a:t>2017;31:115-22.</a:t>
            </a:r>
            <a:endParaRPr lang="en-US" sz="900" dirty="0">
              <a:latin typeface="Arial" panose="020B0604020202020204" pitchFamily="34" charset="0"/>
              <a:cs typeface="Arial" panose="020B0604020202020204" pitchFamily="34" charset="0"/>
            </a:endParaRPr>
          </a:p>
        </p:txBody>
      </p:sp>
      <p:sp>
        <p:nvSpPr>
          <p:cNvPr id="30" name="TextBox 29">
            <a:hlinkClick r:id="rId7"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31"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Tree>
    <p:extLst>
      <p:ext uri="{BB962C8B-B14F-4D97-AF65-F5344CB8AC3E}">
        <p14:creationId xmlns:p14="http://schemas.microsoft.com/office/powerpoint/2010/main" val="5375490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t>Progression-free Survival by Prior Bortezomib Exposure and Prior Lines of Therapy (Intent-to-treat Population) (N = 929) (2)</a:t>
            </a:r>
          </a:p>
        </p:txBody>
      </p:sp>
      <p:graphicFrame>
        <p:nvGraphicFramePr>
          <p:cNvPr id="17" name="Table 16"/>
          <p:cNvGraphicFramePr>
            <a:graphicFrameLocks noGrp="1"/>
          </p:cNvGraphicFramePr>
          <p:nvPr>
            <p:extLst/>
          </p:nvPr>
        </p:nvGraphicFramePr>
        <p:xfrm>
          <a:off x="512763" y="1907955"/>
          <a:ext cx="8226113" cy="2834640"/>
        </p:xfrm>
        <a:graphic>
          <a:graphicData uri="http://schemas.openxmlformats.org/drawingml/2006/table">
            <a:tbl>
              <a:tblPr firstRow="1" bandRow="1">
                <a:tableStyleId>{5940675A-B579-460E-94D1-54222C63F5DA}</a:tableStyleId>
              </a:tblPr>
              <a:tblGrid>
                <a:gridCol w="3875405">
                  <a:extLst>
                    <a:ext uri="{9D8B030D-6E8A-4147-A177-3AD203B41FA5}">
                      <a16:colId xmlns:a16="http://schemas.microsoft.com/office/drawing/2014/main" val="20000"/>
                    </a:ext>
                  </a:extLst>
                </a:gridCol>
                <a:gridCol w="1087677">
                  <a:extLst>
                    <a:ext uri="{9D8B030D-6E8A-4147-A177-3AD203B41FA5}">
                      <a16:colId xmlns:a16="http://schemas.microsoft.com/office/drawing/2014/main" val="20001"/>
                    </a:ext>
                  </a:extLst>
                </a:gridCol>
                <a:gridCol w="1087677">
                  <a:extLst>
                    <a:ext uri="{9D8B030D-6E8A-4147-A177-3AD203B41FA5}">
                      <a16:colId xmlns:a16="http://schemas.microsoft.com/office/drawing/2014/main" val="20002"/>
                    </a:ext>
                  </a:extLst>
                </a:gridCol>
                <a:gridCol w="1087677">
                  <a:extLst>
                    <a:ext uri="{9D8B030D-6E8A-4147-A177-3AD203B41FA5}">
                      <a16:colId xmlns:a16="http://schemas.microsoft.com/office/drawing/2014/main" val="20003"/>
                    </a:ext>
                  </a:extLst>
                </a:gridCol>
                <a:gridCol w="1087677">
                  <a:extLst>
                    <a:ext uri="{9D8B030D-6E8A-4147-A177-3AD203B41FA5}">
                      <a16:colId xmlns:a16="http://schemas.microsoft.com/office/drawing/2014/main" val="20004"/>
                    </a:ext>
                  </a:extLst>
                </a:gridCol>
              </a:tblGrid>
              <a:tr h="342900">
                <a:tc rowSpan="2">
                  <a:txBody>
                    <a:bodyPr/>
                    <a:lstStyle/>
                    <a:p>
                      <a:pPr algn="l"/>
                      <a:r>
                        <a:rPr lang="en-US" sz="1500" b="1" dirty="0">
                          <a:solidFill>
                            <a:schemeClr val="bg1"/>
                          </a:solidFill>
                        </a:rPr>
                        <a:t>Prior Lines</a:t>
                      </a:r>
                    </a:p>
                  </a:txBody>
                  <a:tcPr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gridSpan="2">
                  <a:txBody>
                    <a:bodyPr/>
                    <a:lstStyle/>
                    <a:p>
                      <a:pPr algn="ctr"/>
                      <a:r>
                        <a:rPr lang="en-US" sz="1500" b="1" dirty="0">
                          <a:solidFill>
                            <a:schemeClr val="bg1"/>
                          </a:solidFill>
                        </a:rPr>
                        <a:t>No</a:t>
                      </a:r>
                      <a:r>
                        <a:rPr lang="en-US" sz="1500" b="1" baseline="0" dirty="0">
                          <a:solidFill>
                            <a:schemeClr val="bg1"/>
                          </a:solidFill>
                        </a:rPr>
                        <a:t> Prior Bortezomib Exposure</a:t>
                      </a:r>
                      <a:endParaRPr lang="en-US" sz="15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Prior Bortezomib</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 Exposure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extLst>
                  <a:ext uri="{0D108BD9-81ED-4DB2-BD59-A6C34878D82A}">
                    <a16:rowId xmlns:a16="http://schemas.microsoft.com/office/drawing/2014/main" val="10000"/>
                  </a:ext>
                </a:extLst>
              </a:tr>
              <a:tr h="342900">
                <a:tc vMerge="1">
                  <a:txBody>
                    <a:bodyPr/>
                    <a:lstStyle/>
                    <a:p>
                      <a:endParaRPr lang="en-US" sz="1200" b="1" dirty="0">
                        <a:solidFill>
                          <a:srgbClr val="FF0000"/>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algn="ctr"/>
                      <a:r>
                        <a:rPr lang="en-US" sz="1500" b="1" dirty="0">
                          <a:solidFill>
                            <a:schemeClr val="bg1"/>
                          </a:solidFill>
                        </a:rPr>
                        <a:t>Kd</a:t>
                      </a:r>
                    </a:p>
                    <a:p>
                      <a:pPr algn="ctr"/>
                      <a:r>
                        <a:rPr lang="en-US" sz="1500" b="1" dirty="0">
                          <a:solidFill>
                            <a:schemeClr val="bg1"/>
                          </a:solidFill>
                        </a:rPr>
                        <a:t>(n = 214)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500" b="1" dirty="0">
                          <a:solidFill>
                            <a:schemeClr val="bg1"/>
                          </a:solidFill>
                        </a:rPr>
                        <a:t>Vd</a:t>
                      </a:r>
                    </a:p>
                    <a:p>
                      <a:pPr algn="ctr"/>
                      <a:r>
                        <a:rPr lang="en-US" sz="1500" b="1" dirty="0">
                          <a:solidFill>
                            <a:schemeClr val="bg1"/>
                          </a:solidFill>
                        </a:rPr>
                        <a:t>(n = 213)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Kd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(n = 250)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(n = 252)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205740">
                <a:tc>
                  <a:txBody>
                    <a:bodyPr/>
                    <a:lstStyle/>
                    <a:p>
                      <a:pPr marL="4763" indent="0" algn="l" defTabSz="914400" rtl="0" eaLnBrk="1" latinLnBrk="0" hangingPunct="1"/>
                      <a:r>
                        <a:rPr lang="en-US" sz="1500" b="1" kern="1200" dirty="0">
                          <a:solidFill>
                            <a:schemeClr val="tx1"/>
                          </a:solidFill>
                          <a:latin typeface="+mn-lt"/>
                          <a:ea typeface="+mn-ea"/>
                          <a:cs typeface="+mn-cs"/>
                        </a:rPr>
                        <a:t>1 prior line, 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500" b="1" dirty="0">
                          <a:solidFill>
                            <a:schemeClr val="tx1"/>
                          </a:solidFill>
                        </a:rPr>
                        <a:t>134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500" b="1" dirty="0">
                          <a:solidFill>
                            <a:schemeClr val="tx1"/>
                          </a:solidFill>
                        </a:rPr>
                        <a:t>131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500" b="1" dirty="0">
                          <a:solidFill>
                            <a:schemeClr val="tx1"/>
                          </a:solidFill>
                        </a:rPr>
                        <a:t>97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500" b="1" dirty="0">
                          <a:solidFill>
                            <a:schemeClr val="tx1"/>
                          </a:solidFill>
                        </a:rPr>
                        <a:t>98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205740">
                <a:tc>
                  <a:txBody>
                    <a:bodyPr/>
                    <a:lstStyle/>
                    <a:p>
                      <a:pPr marL="287338" indent="0" algn="l" defTabSz="914400" rtl="0" eaLnBrk="1" latinLnBrk="0" hangingPunct="1">
                        <a:tabLst>
                          <a:tab pos="346075" algn="l"/>
                        </a:tabLst>
                      </a:pPr>
                      <a:r>
                        <a:rPr lang="en-US" sz="1500" b="0" kern="1200" dirty="0">
                          <a:solidFill>
                            <a:schemeClr val="tx1"/>
                          </a:solidFill>
                          <a:latin typeface="+mn-lt"/>
                          <a:ea typeface="+mn-ea"/>
                          <a:cs typeface="+mn-cs"/>
                        </a:rPr>
                        <a:t>Median</a:t>
                      </a:r>
                      <a:r>
                        <a:rPr lang="en-US" sz="1500" b="0" kern="1200" baseline="0" dirty="0">
                          <a:solidFill>
                            <a:schemeClr val="tx1"/>
                          </a:solidFill>
                          <a:latin typeface="+mn-lt"/>
                          <a:ea typeface="+mn-ea"/>
                          <a:cs typeface="+mn-cs"/>
                        </a:rPr>
                        <a:t> PFS, mos</a:t>
                      </a:r>
                      <a:endParaRPr lang="en-US" sz="15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NE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18.7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8.7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205740">
                <a:tc>
                  <a:txBody>
                    <a:bodyPr/>
                    <a:lstStyle/>
                    <a:p>
                      <a:pPr marL="287338" indent="0" algn="l" defTabSz="914400" rtl="0" eaLnBrk="1" latinLnBrk="0" hangingPunct="1">
                        <a:tabLst>
                          <a:tab pos="346075" algn="l"/>
                        </a:tabLst>
                      </a:pPr>
                      <a:r>
                        <a:rPr lang="en-US" sz="1500" b="0" kern="1200" dirty="0">
                          <a:solidFill>
                            <a:schemeClr val="tx1"/>
                          </a:solidFill>
                          <a:latin typeface="+mn-lt"/>
                          <a:ea typeface="+mn-ea"/>
                          <a:cs typeface="+mn-cs"/>
                        </a:rPr>
                        <a:t>HR for progression (Kd</a:t>
                      </a:r>
                      <a:r>
                        <a:rPr lang="en-US" sz="1500" b="0" kern="1200" baseline="0" dirty="0">
                          <a:solidFill>
                            <a:schemeClr val="tx1"/>
                          </a:solidFill>
                          <a:latin typeface="+mn-lt"/>
                          <a:ea typeface="+mn-ea"/>
                          <a:cs typeface="+mn-cs"/>
                        </a:rPr>
                        <a:t> vs </a:t>
                      </a:r>
                      <a:r>
                        <a:rPr lang="en-US" sz="1500" b="0" kern="1200" dirty="0">
                          <a:solidFill>
                            <a:schemeClr val="tx1"/>
                          </a:solidFill>
                          <a:latin typeface="+mn-lt"/>
                          <a:ea typeface="+mn-ea"/>
                          <a:cs typeface="+mn-cs"/>
                        </a:rPr>
                        <a:t>Vd) (95% CI)</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500" b="0" dirty="0">
                          <a:solidFill>
                            <a:schemeClr val="tx1"/>
                          </a:solidFill>
                        </a:rPr>
                        <a:t>0.43 (0.28–0.66)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200" b="0" dirty="0">
                        <a:solidFill>
                          <a:srgbClr val="FF0000"/>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gridSpan="2">
                  <a:txBody>
                    <a:bodyPr/>
                    <a:lstStyle/>
                    <a:p>
                      <a:pPr algn="ctr"/>
                      <a:r>
                        <a:rPr lang="en-US" sz="1500" b="0" dirty="0">
                          <a:solidFill>
                            <a:schemeClr val="tx1"/>
                          </a:solidFill>
                        </a:rPr>
                        <a:t>0.48 (0.31–0.76)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200" b="0" dirty="0">
                        <a:solidFill>
                          <a:srgbClr val="FF0000"/>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05740">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500" b="1" kern="1200" dirty="0">
                          <a:solidFill>
                            <a:schemeClr val="tx1"/>
                          </a:solidFill>
                          <a:latin typeface="+mn-lt"/>
                          <a:ea typeface="+mn-ea"/>
                          <a:cs typeface="+mn-cs"/>
                        </a:rPr>
                        <a:t>2-3 prior lines,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500" b="1" dirty="0">
                          <a:solidFill>
                            <a:schemeClr val="tx1"/>
                          </a:solidFill>
                        </a:rPr>
                        <a:t>80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500" b="1" dirty="0">
                          <a:solidFill>
                            <a:schemeClr val="tx1"/>
                          </a:solidFill>
                        </a:rPr>
                        <a:t>82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500" b="1" dirty="0">
                          <a:solidFill>
                            <a:schemeClr val="tx1"/>
                          </a:solidFill>
                        </a:rPr>
                        <a:t>153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500" b="1" dirty="0">
                          <a:solidFill>
                            <a:schemeClr val="tx1"/>
                          </a:solidFill>
                        </a:rPr>
                        <a:t>154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5"/>
                  </a:ext>
                </a:extLst>
              </a:tr>
              <a:tr h="205740">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latin typeface="+mn-lt"/>
                          <a:ea typeface="+mn-ea"/>
                          <a:cs typeface="+mn-cs"/>
                        </a:rPr>
                        <a:t>Median PFS, mos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15.7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9.4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13.1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500" b="0" dirty="0">
                          <a:solidFill>
                            <a:schemeClr val="tx1"/>
                          </a:solidFill>
                        </a:rPr>
                        <a:t>7.4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6"/>
                  </a:ext>
                </a:extLst>
              </a:tr>
              <a:tr h="205740">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500" b="0" kern="1200" dirty="0">
                          <a:solidFill>
                            <a:schemeClr val="tx1"/>
                          </a:solidFill>
                          <a:latin typeface="+mn-lt"/>
                          <a:ea typeface="+mn-ea"/>
                          <a:cs typeface="+mn-cs"/>
                        </a:rPr>
                        <a:t>HR for progression (Kd</a:t>
                      </a:r>
                      <a:r>
                        <a:rPr lang="en-US" sz="1500" b="0" kern="1200" baseline="0" dirty="0">
                          <a:solidFill>
                            <a:schemeClr val="tx1"/>
                          </a:solidFill>
                          <a:latin typeface="+mn-lt"/>
                          <a:ea typeface="+mn-ea"/>
                          <a:cs typeface="+mn-cs"/>
                        </a:rPr>
                        <a:t> vs </a:t>
                      </a:r>
                      <a:r>
                        <a:rPr lang="en-US" sz="1500" b="0" kern="1200" dirty="0">
                          <a:solidFill>
                            <a:schemeClr val="tx1"/>
                          </a:solidFill>
                          <a:latin typeface="+mn-lt"/>
                          <a:ea typeface="+mn-ea"/>
                          <a:cs typeface="+mn-cs"/>
                        </a:rPr>
                        <a:t>Vd) (95% CI)</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500" b="0" dirty="0">
                          <a:solidFill>
                            <a:schemeClr val="tx1"/>
                          </a:solidFill>
                        </a:rPr>
                        <a:t>0.56 (0.36–0.89)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200" b="0" dirty="0">
                        <a:solidFill>
                          <a:srgbClr val="FF0000"/>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gridSpan="2">
                  <a:txBody>
                    <a:bodyPr/>
                    <a:lstStyle/>
                    <a:p>
                      <a:pPr algn="ctr"/>
                      <a:r>
                        <a:rPr lang="en-US" sz="1500" b="0" dirty="0">
                          <a:solidFill>
                            <a:schemeClr val="tx1"/>
                          </a:solidFill>
                        </a:rPr>
                        <a:t>0.62 (0.45–0.85)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200" b="0" dirty="0">
                        <a:solidFill>
                          <a:srgbClr val="FF0000"/>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7" name="Rectangle 6"/>
          <p:cNvSpPr/>
          <p:nvPr/>
        </p:nvSpPr>
        <p:spPr>
          <a:xfrm>
            <a:off x="404466" y="6250501"/>
            <a:ext cx="7315021" cy="369332"/>
          </a:xfrm>
          <a:prstGeom prst="rect">
            <a:avLst/>
          </a:prstGeom>
        </p:spPr>
        <p:txBody>
          <a:bodyPr wrap="square">
            <a:spAutoFit/>
          </a:bodyPr>
          <a:lstStyle/>
          <a:p>
            <a:pPr algn="l"/>
            <a:r>
              <a:rPr lang="en-US" sz="900" dirty="0">
                <a:latin typeface="Arial" panose="020B0604020202020204" pitchFamily="34" charset="0"/>
                <a:cs typeface="Arial" panose="020B0604020202020204" pitchFamily="34" charset="0"/>
              </a:rPr>
              <a:t>CI, confidence interval; HR, hazard ratio; Kd, carfilzomib and dexamethasone; NE, not  estimable; PFS, progression-free survival; Vd, bortezomib and dexamethasone.</a:t>
            </a:r>
          </a:p>
        </p:txBody>
      </p:sp>
      <p:sp>
        <p:nvSpPr>
          <p:cNvPr id="14" name="Rectangle 13"/>
          <p:cNvSpPr/>
          <p:nvPr/>
        </p:nvSpPr>
        <p:spPr>
          <a:xfrm>
            <a:off x="404466" y="6527251"/>
            <a:ext cx="2326278"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Moreau </a:t>
            </a:r>
            <a:r>
              <a:rPr lang="en-US" sz="900" i="1" dirty="0">
                <a:latin typeface="Arial" panose="020B0604020202020204" pitchFamily="34" charset="0"/>
                <a:cs typeface="Arial" panose="020B0604020202020204" pitchFamily="34" charset="0"/>
              </a:rPr>
              <a:t>et al., </a:t>
            </a:r>
            <a:r>
              <a:rPr lang="de-CH" sz="900" i="1" dirty="0"/>
              <a:t>Leukemia </a:t>
            </a:r>
            <a:r>
              <a:rPr lang="de-CH" sz="900" dirty="0"/>
              <a:t>2017;31:115-22.</a:t>
            </a:r>
            <a:endParaRPr lang="en-US" sz="900" dirty="0">
              <a:solidFill>
                <a:srgbClr val="FF0000"/>
              </a:solidFill>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0"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Tree>
    <p:extLst>
      <p:ext uri="{BB962C8B-B14F-4D97-AF65-F5344CB8AC3E}">
        <p14:creationId xmlns:p14="http://schemas.microsoft.com/office/powerpoint/2010/main" val="5633092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PFS of Patients Treated </a:t>
            </a:r>
            <a:br>
              <a:rPr lang="en-GB" sz="2800" dirty="0"/>
            </a:br>
            <a:r>
              <a:rPr lang="en-GB" sz="2800" dirty="0"/>
              <a:t>with 2</a:t>
            </a:r>
            <a:r>
              <a:rPr lang="en-GB" sz="2800" baseline="30000" dirty="0"/>
              <a:t>nd</a:t>
            </a:r>
            <a:r>
              <a:rPr lang="en-GB" sz="2800" dirty="0"/>
              <a:t>-Line Carfilzomib by Prior </a:t>
            </a:r>
            <a:r>
              <a:rPr lang="en-GB" sz="2800" dirty="0" err="1"/>
              <a:t>Bortezomib</a:t>
            </a:r>
            <a:endParaRPr lang="en-GB" sz="2800" dirty="0"/>
          </a:p>
        </p:txBody>
      </p:sp>
      <p:sp>
        <p:nvSpPr>
          <p:cNvPr id="6" name="Rectangle 6"/>
          <p:cNvSpPr>
            <a:spLocks noChangeArrowheads="1"/>
          </p:cNvSpPr>
          <p:nvPr/>
        </p:nvSpPr>
        <p:spPr bwMode="auto">
          <a:xfrm>
            <a:off x="407289" y="6239360"/>
            <a:ext cx="74713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bIns="0" anchor="b">
            <a:spAutoFit/>
          </a:bodyPr>
          <a:lstStyle>
            <a:lvl1pPr marL="342900" indent="-342900" eaLnBrk="0" hangingPunct="0">
              <a:lnSpc>
                <a:spcPct val="90000"/>
              </a:lnSpc>
              <a:spcAft>
                <a:spcPts val="300"/>
              </a:spcAft>
              <a:buClr>
                <a:srgbClr val="FFFFCC"/>
              </a:buClr>
              <a:buSzPct val="95000"/>
              <a:buFont typeface="Wingdings 2" pitchFamily="18" charset="2"/>
              <a:buChar char=""/>
              <a:defRPr sz="2400">
                <a:solidFill>
                  <a:schemeClr val="bg1"/>
                </a:solidFill>
                <a:latin typeface="Arial" charset="0"/>
                <a:cs typeface="Arial" charset="0"/>
              </a:defRPr>
            </a:lvl1pPr>
            <a:lvl2pPr eaLnBrk="0" hangingPunct="0">
              <a:lnSpc>
                <a:spcPct val="90000"/>
              </a:lnSpc>
              <a:spcAft>
                <a:spcPts val="300"/>
              </a:spcAft>
              <a:buClr>
                <a:schemeClr val="bg1"/>
              </a:buClr>
              <a:buFont typeface="Arial" charset="0"/>
              <a:buChar char="‒"/>
              <a:defRPr sz="2400">
                <a:solidFill>
                  <a:schemeClr val="bg1"/>
                </a:solidFill>
                <a:latin typeface="Arial" charset="0"/>
                <a:cs typeface="Arial" charset="0"/>
              </a:defRPr>
            </a:lvl2pPr>
            <a:lvl3pPr marL="1143000" indent="-228600" eaLnBrk="0" hangingPunct="0">
              <a:lnSpc>
                <a:spcPct val="90000"/>
              </a:lnSpc>
              <a:spcAft>
                <a:spcPts val="300"/>
              </a:spcAft>
              <a:buClr>
                <a:srgbClr val="FFFFCC"/>
              </a:buClr>
              <a:buChar char="•"/>
              <a:defRPr sz="2400">
                <a:solidFill>
                  <a:schemeClr val="bg1"/>
                </a:solidFill>
                <a:latin typeface="Arial" charset="0"/>
                <a:cs typeface="Arial" charset="0"/>
              </a:defRPr>
            </a:lvl3pPr>
            <a:lvl4pPr marL="1600200" indent="-228600" eaLnBrk="0" hangingPunct="0">
              <a:lnSpc>
                <a:spcPct val="90000"/>
              </a:lnSpc>
              <a:spcAft>
                <a:spcPts val="300"/>
              </a:spcAft>
              <a:buClr>
                <a:schemeClr val="bg1"/>
              </a:buClr>
              <a:buFont typeface="Arial" charset="0"/>
              <a:buChar char="‒"/>
              <a:defRPr sz="2400">
                <a:solidFill>
                  <a:schemeClr val="bg1"/>
                </a:solidFill>
                <a:latin typeface="Arial" charset="0"/>
                <a:cs typeface="Arial" charset="0"/>
              </a:defRPr>
            </a:lvl4pPr>
            <a:lvl5pPr marL="2057400" indent="-228600" eaLnBrk="0" hangingPunct="0">
              <a:lnSpc>
                <a:spcPct val="90000"/>
              </a:lnSpc>
              <a:spcAft>
                <a:spcPts val="300"/>
              </a:spcAft>
              <a:buClr>
                <a:srgbClr val="FFFFCC"/>
              </a:buClr>
              <a:buFont typeface="Arial" charset="0"/>
              <a:buChar char="•"/>
              <a:defRPr sz="2400">
                <a:solidFill>
                  <a:schemeClr val="bg1"/>
                </a:solidFill>
                <a:latin typeface="Arial" charset="0"/>
                <a:cs typeface="Arial" charset="0"/>
              </a:defRPr>
            </a:lvl5pPr>
            <a:lvl6pPr marL="2514600" indent="-228600" eaLnBrk="0" fontAlgn="base" hangingPunct="0">
              <a:lnSpc>
                <a:spcPct val="90000"/>
              </a:lnSpc>
              <a:spcBef>
                <a:spcPct val="0"/>
              </a:spcBef>
              <a:spcAft>
                <a:spcPts val="300"/>
              </a:spcAft>
              <a:buClr>
                <a:srgbClr val="FFFFCC"/>
              </a:buClr>
              <a:buFont typeface="Arial" charset="0"/>
              <a:buChar char="•"/>
              <a:defRPr sz="2400">
                <a:solidFill>
                  <a:schemeClr val="bg1"/>
                </a:solidFill>
                <a:latin typeface="Arial" charset="0"/>
                <a:cs typeface="Arial" charset="0"/>
              </a:defRPr>
            </a:lvl6pPr>
            <a:lvl7pPr marL="2971800" indent="-228600" eaLnBrk="0" fontAlgn="base" hangingPunct="0">
              <a:lnSpc>
                <a:spcPct val="90000"/>
              </a:lnSpc>
              <a:spcBef>
                <a:spcPct val="0"/>
              </a:spcBef>
              <a:spcAft>
                <a:spcPts val="300"/>
              </a:spcAft>
              <a:buClr>
                <a:srgbClr val="FFFFCC"/>
              </a:buClr>
              <a:buFont typeface="Arial" charset="0"/>
              <a:buChar char="•"/>
              <a:defRPr sz="2400">
                <a:solidFill>
                  <a:schemeClr val="bg1"/>
                </a:solidFill>
                <a:latin typeface="Arial" charset="0"/>
                <a:cs typeface="Arial" charset="0"/>
              </a:defRPr>
            </a:lvl7pPr>
            <a:lvl8pPr marL="3429000" indent="-228600" eaLnBrk="0" fontAlgn="base" hangingPunct="0">
              <a:lnSpc>
                <a:spcPct val="90000"/>
              </a:lnSpc>
              <a:spcBef>
                <a:spcPct val="0"/>
              </a:spcBef>
              <a:spcAft>
                <a:spcPts val="300"/>
              </a:spcAft>
              <a:buClr>
                <a:srgbClr val="FFFFCC"/>
              </a:buClr>
              <a:buFont typeface="Arial" charset="0"/>
              <a:buChar char="•"/>
              <a:defRPr sz="2400">
                <a:solidFill>
                  <a:schemeClr val="bg1"/>
                </a:solidFill>
                <a:latin typeface="Arial" charset="0"/>
                <a:cs typeface="Arial" charset="0"/>
              </a:defRPr>
            </a:lvl8pPr>
            <a:lvl9pPr marL="3886200" indent="-228600" eaLnBrk="0" fontAlgn="base" hangingPunct="0">
              <a:lnSpc>
                <a:spcPct val="90000"/>
              </a:lnSpc>
              <a:spcBef>
                <a:spcPct val="0"/>
              </a:spcBef>
              <a:spcAft>
                <a:spcPts val="300"/>
              </a:spcAft>
              <a:buClr>
                <a:srgbClr val="FFFFCC"/>
              </a:buClr>
              <a:buFont typeface="Arial" charset="0"/>
              <a:buChar char="•"/>
              <a:defRPr sz="2400">
                <a:solidFill>
                  <a:schemeClr val="bg1"/>
                </a:solidFill>
                <a:latin typeface="Arial" charset="0"/>
                <a:cs typeface="Arial" charset="0"/>
              </a:defRPr>
            </a:lvl9pPr>
          </a:lstStyle>
          <a:p>
            <a:pPr marL="0" eaLnBrk="1" hangingPunct="1">
              <a:lnSpc>
                <a:spcPct val="100000"/>
              </a:lnSpc>
              <a:spcAft>
                <a:spcPct val="0"/>
              </a:spcAft>
              <a:buClrTx/>
              <a:buSzTx/>
              <a:buFontTx/>
              <a:buNone/>
            </a:pPr>
            <a:endParaRPr lang="en-US" altLang="en-US" sz="900" dirty="0">
              <a:solidFill>
                <a:schemeClr val="tx1"/>
              </a:solidFill>
            </a:endParaRPr>
          </a:p>
          <a:p>
            <a:pPr marL="0" eaLnBrk="1" hangingPunct="1">
              <a:lnSpc>
                <a:spcPct val="100000"/>
              </a:lnSpc>
              <a:spcAft>
                <a:spcPct val="0"/>
              </a:spcAft>
              <a:buClrTx/>
              <a:buSzTx/>
              <a:buFontTx/>
              <a:buNone/>
            </a:pPr>
            <a:r>
              <a:rPr lang="en-US" altLang="en-US" sz="900" dirty="0">
                <a:solidFill>
                  <a:schemeClr val="tx1"/>
                </a:solidFill>
              </a:rPr>
              <a:t>CI, confidence interval; HR, hazard ratio; Kd, carfilzomib and dexamethasone;, progression-free survival; Vd, bortezomib and dexamethasone.</a:t>
            </a:r>
          </a:p>
          <a:p>
            <a:pPr marL="0" eaLnBrk="1" hangingPunct="1">
              <a:lnSpc>
                <a:spcPct val="100000"/>
              </a:lnSpc>
              <a:spcAft>
                <a:spcPct val="0"/>
              </a:spcAft>
              <a:buClrTx/>
              <a:buSzTx/>
              <a:buFontTx/>
              <a:buNone/>
            </a:pPr>
            <a:r>
              <a:rPr lang="en-US" altLang="en-US" sz="900" dirty="0" err="1">
                <a:solidFill>
                  <a:schemeClr val="tx1"/>
                </a:solidFill>
              </a:rPr>
              <a:t>Mateos</a:t>
            </a:r>
            <a:r>
              <a:rPr lang="en-US" altLang="en-US" sz="900" dirty="0">
                <a:solidFill>
                  <a:schemeClr val="tx1"/>
                </a:solidFill>
              </a:rPr>
              <a:t> MV, et al. Presented at ASH 2017, poster (abstract 1840).</a:t>
            </a:r>
          </a:p>
        </p:txBody>
      </p:sp>
      <p:grpSp>
        <p:nvGrpSpPr>
          <p:cNvPr id="238" name="Group 237"/>
          <p:cNvGrpSpPr/>
          <p:nvPr/>
        </p:nvGrpSpPr>
        <p:grpSpPr>
          <a:xfrm>
            <a:off x="825927" y="1702710"/>
            <a:ext cx="7413198" cy="3127905"/>
            <a:chOff x="635901" y="3947446"/>
            <a:chExt cx="6718611" cy="2544500"/>
          </a:xfrm>
        </p:grpSpPr>
        <p:sp>
          <p:nvSpPr>
            <p:cNvPr id="239" name="TextBox 238">
              <a:extLst>
                <a:ext uri="{FF2B5EF4-FFF2-40B4-BE49-F238E27FC236}">
                  <a16:creationId xmlns:a16="http://schemas.microsoft.com/office/drawing/2014/main" id="{3FA5CB38-F885-43E6-9D57-BDD7F3D1F6E3}"/>
                </a:ext>
              </a:extLst>
            </p:cNvPr>
            <p:cNvSpPr txBox="1"/>
            <p:nvPr/>
          </p:nvSpPr>
          <p:spPr>
            <a:xfrm>
              <a:off x="635901" y="5943690"/>
              <a:ext cx="1299471" cy="548256"/>
            </a:xfrm>
            <a:prstGeom prst="rect">
              <a:avLst/>
            </a:prstGeom>
            <a:noFill/>
          </p:spPr>
          <p:txBody>
            <a:bodyPr wrap="none" lIns="0" tIns="0" rIns="0" bIns="0" rtlCol="0" anchor="ctr" anchorCtr="0">
              <a:spAutoFit/>
            </a:bodyPr>
            <a:lstStyle/>
            <a:p>
              <a:r>
                <a:rPr lang="en-GB" sz="1000" dirty="0"/>
                <a:t>Number at risk:</a:t>
              </a:r>
            </a:p>
            <a:p>
              <a:r>
                <a:rPr lang="en-GB" sz="1000" b="1" dirty="0" err="1">
                  <a:solidFill>
                    <a:schemeClr val="accent1"/>
                  </a:solidFill>
                </a:rPr>
                <a:t>Kd</a:t>
              </a:r>
              <a:endParaRPr lang="en-GB" sz="1000" b="1" dirty="0">
                <a:solidFill>
                  <a:schemeClr val="accent1"/>
                </a:solidFill>
              </a:endParaRPr>
            </a:p>
            <a:p>
              <a:r>
                <a:rPr lang="en-US" sz="1000" b="1" dirty="0">
                  <a:solidFill>
                    <a:schemeClr val="bg2"/>
                  </a:solidFill>
                </a:rPr>
                <a:t>V</a:t>
              </a:r>
              <a:r>
                <a:rPr lang="en-GB" sz="1000" b="1" dirty="0">
                  <a:solidFill>
                    <a:schemeClr val="bg2"/>
                  </a:solidFill>
                </a:rPr>
                <a:t>d</a:t>
              </a:r>
            </a:p>
          </p:txBody>
        </p:sp>
        <p:sp>
          <p:nvSpPr>
            <p:cNvPr id="240" name="TextBox 239">
              <a:extLst>
                <a:ext uri="{FF2B5EF4-FFF2-40B4-BE49-F238E27FC236}">
                  <a16:creationId xmlns:a16="http://schemas.microsoft.com/office/drawing/2014/main" id="{4399CB12-A83C-4D41-8D11-80D634392CBB}"/>
                </a:ext>
              </a:extLst>
            </p:cNvPr>
            <p:cNvSpPr txBox="1"/>
            <p:nvPr/>
          </p:nvSpPr>
          <p:spPr>
            <a:xfrm rot="16200000">
              <a:off x="182371" y="4483646"/>
              <a:ext cx="1671934" cy="599535"/>
            </a:xfrm>
            <a:prstGeom prst="rect">
              <a:avLst/>
            </a:prstGeom>
            <a:noFill/>
          </p:spPr>
          <p:txBody>
            <a:bodyPr wrap="square" rtlCol="0">
              <a:spAutoFit/>
            </a:bodyPr>
            <a:lstStyle/>
            <a:p>
              <a:pPr algn="ctr"/>
              <a:r>
                <a:rPr lang="en-GB" sz="1000" dirty="0"/>
                <a:t>Proportion surviving without progression</a:t>
              </a:r>
            </a:p>
          </p:txBody>
        </p:sp>
        <p:sp>
          <p:nvSpPr>
            <p:cNvPr id="241" name="TextBox 240">
              <a:extLst>
                <a:ext uri="{FF2B5EF4-FFF2-40B4-BE49-F238E27FC236}">
                  <a16:creationId xmlns:a16="http://schemas.microsoft.com/office/drawing/2014/main" id="{236DE084-A13B-45AC-AE0D-1CF07F1DACA8}"/>
                </a:ext>
              </a:extLst>
            </p:cNvPr>
            <p:cNvSpPr txBox="1"/>
            <p:nvPr/>
          </p:nvSpPr>
          <p:spPr>
            <a:xfrm>
              <a:off x="1259800" y="3962835"/>
              <a:ext cx="176330" cy="153888"/>
            </a:xfrm>
            <a:prstGeom prst="rect">
              <a:avLst/>
            </a:prstGeom>
            <a:noFill/>
          </p:spPr>
          <p:txBody>
            <a:bodyPr wrap="none" lIns="0" tIns="0" rIns="0" bIns="0" rtlCol="0" anchor="ctr" anchorCtr="0">
              <a:spAutoFit/>
            </a:bodyPr>
            <a:lstStyle/>
            <a:p>
              <a:pPr algn="r"/>
              <a:r>
                <a:rPr lang="en-GB" sz="1000" dirty="0"/>
                <a:t>1.0</a:t>
              </a:r>
            </a:p>
          </p:txBody>
        </p:sp>
        <p:sp>
          <p:nvSpPr>
            <p:cNvPr id="242" name="TextBox 241">
              <a:extLst>
                <a:ext uri="{FF2B5EF4-FFF2-40B4-BE49-F238E27FC236}">
                  <a16:creationId xmlns:a16="http://schemas.microsoft.com/office/drawing/2014/main" id="{F5A39250-BE5D-42F6-BABF-F7BEB1C76B6F}"/>
                </a:ext>
              </a:extLst>
            </p:cNvPr>
            <p:cNvSpPr txBox="1"/>
            <p:nvPr/>
          </p:nvSpPr>
          <p:spPr>
            <a:xfrm>
              <a:off x="1259800" y="4287917"/>
              <a:ext cx="176330" cy="153888"/>
            </a:xfrm>
            <a:prstGeom prst="rect">
              <a:avLst/>
            </a:prstGeom>
            <a:noFill/>
          </p:spPr>
          <p:txBody>
            <a:bodyPr wrap="none" lIns="0" tIns="0" rIns="0" bIns="0" rtlCol="0" anchor="ctr" anchorCtr="0">
              <a:spAutoFit/>
            </a:bodyPr>
            <a:lstStyle/>
            <a:p>
              <a:pPr algn="r"/>
              <a:r>
                <a:rPr lang="en-GB" sz="1000" dirty="0"/>
                <a:t>0.8</a:t>
              </a:r>
            </a:p>
          </p:txBody>
        </p:sp>
        <p:sp>
          <p:nvSpPr>
            <p:cNvPr id="243" name="TextBox 242">
              <a:extLst>
                <a:ext uri="{FF2B5EF4-FFF2-40B4-BE49-F238E27FC236}">
                  <a16:creationId xmlns:a16="http://schemas.microsoft.com/office/drawing/2014/main" id="{47C933C0-5933-44E1-BA9D-FC29913E3507}"/>
                </a:ext>
              </a:extLst>
            </p:cNvPr>
            <p:cNvSpPr txBox="1"/>
            <p:nvPr/>
          </p:nvSpPr>
          <p:spPr>
            <a:xfrm>
              <a:off x="1259800" y="4612999"/>
              <a:ext cx="176330" cy="153888"/>
            </a:xfrm>
            <a:prstGeom prst="rect">
              <a:avLst/>
            </a:prstGeom>
            <a:noFill/>
          </p:spPr>
          <p:txBody>
            <a:bodyPr wrap="none" lIns="0" tIns="0" rIns="0" bIns="0" rtlCol="0" anchor="ctr" anchorCtr="0">
              <a:spAutoFit/>
            </a:bodyPr>
            <a:lstStyle/>
            <a:p>
              <a:pPr algn="r"/>
              <a:r>
                <a:rPr lang="en-GB" sz="1000" dirty="0"/>
                <a:t>0.6</a:t>
              </a:r>
            </a:p>
          </p:txBody>
        </p:sp>
        <p:sp>
          <p:nvSpPr>
            <p:cNvPr id="244" name="TextBox 243">
              <a:extLst>
                <a:ext uri="{FF2B5EF4-FFF2-40B4-BE49-F238E27FC236}">
                  <a16:creationId xmlns:a16="http://schemas.microsoft.com/office/drawing/2014/main" id="{2CE347D8-3AD8-4610-AF36-F925FFB7630D}"/>
                </a:ext>
              </a:extLst>
            </p:cNvPr>
            <p:cNvSpPr txBox="1"/>
            <p:nvPr/>
          </p:nvSpPr>
          <p:spPr>
            <a:xfrm>
              <a:off x="1259800" y="4938081"/>
              <a:ext cx="176330" cy="153888"/>
            </a:xfrm>
            <a:prstGeom prst="rect">
              <a:avLst/>
            </a:prstGeom>
            <a:noFill/>
          </p:spPr>
          <p:txBody>
            <a:bodyPr wrap="none" lIns="0" tIns="0" rIns="0" bIns="0" rtlCol="0" anchor="ctr" anchorCtr="0">
              <a:spAutoFit/>
            </a:bodyPr>
            <a:lstStyle/>
            <a:p>
              <a:pPr algn="r"/>
              <a:r>
                <a:rPr lang="en-US" sz="1000" dirty="0"/>
                <a:t>0</a:t>
              </a:r>
              <a:r>
                <a:rPr lang="en-GB" sz="1000" dirty="0"/>
                <a:t>.4</a:t>
              </a:r>
            </a:p>
          </p:txBody>
        </p:sp>
        <p:sp>
          <p:nvSpPr>
            <p:cNvPr id="245" name="TextBox 244">
              <a:extLst>
                <a:ext uri="{FF2B5EF4-FFF2-40B4-BE49-F238E27FC236}">
                  <a16:creationId xmlns:a16="http://schemas.microsoft.com/office/drawing/2014/main" id="{8745FBF0-698F-4786-AF9A-8C7F045073A0}"/>
                </a:ext>
              </a:extLst>
            </p:cNvPr>
            <p:cNvSpPr txBox="1"/>
            <p:nvPr/>
          </p:nvSpPr>
          <p:spPr>
            <a:xfrm>
              <a:off x="1259800" y="5263163"/>
              <a:ext cx="176330" cy="153888"/>
            </a:xfrm>
            <a:prstGeom prst="rect">
              <a:avLst/>
            </a:prstGeom>
            <a:noFill/>
          </p:spPr>
          <p:txBody>
            <a:bodyPr wrap="none" lIns="0" tIns="0" rIns="0" bIns="0" rtlCol="0" anchor="ctr" anchorCtr="0">
              <a:spAutoFit/>
            </a:bodyPr>
            <a:lstStyle/>
            <a:p>
              <a:pPr algn="r"/>
              <a:r>
                <a:rPr lang="en-GB" sz="1000" dirty="0"/>
                <a:t>0.2</a:t>
              </a:r>
            </a:p>
          </p:txBody>
        </p:sp>
        <p:sp>
          <p:nvSpPr>
            <p:cNvPr id="246" name="TextBox 245">
              <a:extLst>
                <a:ext uri="{FF2B5EF4-FFF2-40B4-BE49-F238E27FC236}">
                  <a16:creationId xmlns:a16="http://schemas.microsoft.com/office/drawing/2014/main" id="{901FAE07-BE15-4B9F-99A7-09B9276FF315}"/>
                </a:ext>
              </a:extLst>
            </p:cNvPr>
            <p:cNvSpPr txBox="1"/>
            <p:nvPr/>
          </p:nvSpPr>
          <p:spPr>
            <a:xfrm>
              <a:off x="1262975" y="5588244"/>
              <a:ext cx="176330" cy="153888"/>
            </a:xfrm>
            <a:prstGeom prst="rect">
              <a:avLst/>
            </a:prstGeom>
            <a:noFill/>
          </p:spPr>
          <p:txBody>
            <a:bodyPr wrap="none" lIns="0" tIns="0" rIns="0" bIns="0" rtlCol="0" anchor="ctr" anchorCtr="0">
              <a:spAutoFit/>
            </a:bodyPr>
            <a:lstStyle/>
            <a:p>
              <a:pPr algn="r"/>
              <a:r>
                <a:rPr lang="en-GB" sz="1000" dirty="0"/>
                <a:t>0.0</a:t>
              </a:r>
            </a:p>
          </p:txBody>
        </p:sp>
        <p:sp>
          <p:nvSpPr>
            <p:cNvPr id="247" name="Freeform: Shape 20">
              <a:extLst>
                <a:ext uri="{FF2B5EF4-FFF2-40B4-BE49-F238E27FC236}">
                  <a16:creationId xmlns:a16="http://schemas.microsoft.com/office/drawing/2014/main" id="{89CDD3A5-FBA1-4015-B6BE-33D982E15E10}"/>
                </a:ext>
              </a:extLst>
            </p:cNvPr>
            <p:cNvSpPr/>
            <p:nvPr/>
          </p:nvSpPr>
          <p:spPr bwMode="auto">
            <a:xfrm>
              <a:off x="1543963" y="4039779"/>
              <a:ext cx="5738812" cy="1621976"/>
            </a:xfrm>
            <a:custGeom>
              <a:avLst/>
              <a:gdLst>
                <a:gd name="connsiteX0" fmla="*/ 0 w 3852862"/>
                <a:gd name="connsiteY0" fmla="*/ 0 h 2033587"/>
                <a:gd name="connsiteX1" fmla="*/ 0 w 3852862"/>
                <a:gd name="connsiteY1" fmla="*/ 2033587 h 2033587"/>
                <a:gd name="connsiteX2" fmla="*/ 3852862 w 3852862"/>
                <a:gd name="connsiteY2" fmla="*/ 2033587 h 2033587"/>
              </a:gdLst>
              <a:ahLst/>
              <a:cxnLst>
                <a:cxn ang="0">
                  <a:pos x="connsiteX0" y="connsiteY0"/>
                </a:cxn>
                <a:cxn ang="0">
                  <a:pos x="connsiteX1" y="connsiteY1"/>
                </a:cxn>
                <a:cxn ang="0">
                  <a:pos x="connsiteX2" y="connsiteY2"/>
                </a:cxn>
              </a:cxnLst>
              <a:rect l="l" t="t" r="r" b="b"/>
              <a:pathLst>
                <a:path w="3852862" h="2033587">
                  <a:moveTo>
                    <a:pt x="0" y="0"/>
                  </a:moveTo>
                  <a:lnTo>
                    <a:pt x="0" y="2033587"/>
                  </a:lnTo>
                  <a:lnTo>
                    <a:pt x="3852862" y="2033587"/>
                  </a:lnTo>
                </a:path>
              </a:pathLst>
            </a:custGeom>
            <a:noFill/>
            <a:ln w="9525" cap="sq" cmpd="sng" algn="ctr">
              <a:solidFill>
                <a:schemeClr val="tx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a:ln>
                  <a:noFill/>
                </a:ln>
                <a:solidFill>
                  <a:schemeClr val="tx1"/>
                </a:solidFill>
                <a:effectLst/>
                <a:latin typeface="Arial" charset="0"/>
              </a:endParaRPr>
            </a:p>
          </p:txBody>
        </p:sp>
        <p:cxnSp>
          <p:nvCxnSpPr>
            <p:cNvPr id="248" name="Straight Connector 247">
              <a:extLst>
                <a:ext uri="{FF2B5EF4-FFF2-40B4-BE49-F238E27FC236}">
                  <a16:creationId xmlns:a16="http://schemas.microsoft.com/office/drawing/2014/main" id="{5B6F4573-2976-44B2-B5CE-5AE60A83F034}"/>
                </a:ext>
              </a:extLst>
            </p:cNvPr>
            <p:cNvCxnSpPr/>
            <p:nvPr/>
          </p:nvCxnSpPr>
          <p:spPr bwMode="auto">
            <a:xfrm>
              <a:off x="1474112" y="4039779"/>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49" name="Straight Connector 248">
              <a:extLst>
                <a:ext uri="{FF2B5EF4-FFF2-40B4-BE49-F238E27FC236}">
                  <a16:creationId xmlns:a16="http://schemas.microsoft.com/office/drawing/2014/main" id="{1C2CF7FA-1F9C-4494-AD9E-C0087EEFF2C8}"/>
                </a:ext>
              </a:extLst>
            </p:cNvPr>
            <p:cNvCxnSpPr/>
            <p:nvPr/>
          </p:nvCxnSpPr>
          <p:spPr bwMode="auto">
            <a:xfrm>
              <a:off x="1474112" y="4363972"/>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0" name="Straight Connector 249">
              <a:extLst>
                <a:ext uri="{FF2B5EF4-FFF2-40B4-BE49-F238E27FC236}">
                  <a16:creationId xmlns:a16="http://schemas.microsoft.com/office/drawing/2014/main" id="{BE23C9A8-74B0-40B6-9997-EA2061D7D6AD}"/>
                </a:ext>
              </a:extLst>
            </p:cNvPr>
            <p:cNvCxnSpPr/>
            <p:nvPr/>
          </p:nvCxnSpPr>
          <p:spPr bwMode="auto">
            <a:xfrm>
              <a:off x="1474112" y="4688165"/>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1" name="Straight Connector 250">
              <a:extLst>
                <a:ext uri="{FF2B5EF4-FFF2-40B4-BE49-F238E27FC236}">
                  <a16:creationId xmlns:a16="http://schemas.microsoft.com/office/drawing/2014/main" id="{A8136B74-D2AB-4C8A-9886-28C6B4396C78}"/>
                </a:ext>
              </a:extLst>
            </p:cNvPr>
            <p:cNvCxnSpPr/>
            <p:nvPr/>
          </p:nvCxnSpPr>
          <p:spPr bwMode="auto">
            <a:xfrm>
              <a:off x="1474112" y="5012358"/>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2" name="Straight Connector 251">
              <a:extLst>
                <a:ext uri="{FF2B5EF4-FFF2-40B4-BE49-F238E27FC236}">
                  <a16:creationId xmlns:a16="http://schemas.microsoft.com/office/drawing/2014/main" id="{903E6F51-2909-45EA-95BC-E4B360778271}"/>
                </a:ext>
              </a:extLst>
            </p:cNvPr>
            <p:cNvCxnSpPr/>
            <p:nvPr/>
          </p:nvCxnSpPr>
          <p:spPr bwMode="auto">
            <a:xfrm>
              <a:off x="1474112" y="5661755"/>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3" name="Straight Connector 252">
              <a:extLst>
                <a:ext uri="{FF2B5EF4-FFF2-40B4-BE49-F238E27FC236}">
                  <a16:creationId xmlns:a16="http://schemas.microsoft.com/office/drawing/2014/main" id="{FCBA027B-B081-44DD-AED8-9966EF7B5226}"/>
                </a:ext>
              </a:extLst>
            </p:cNvPr>
            <p:cNvCxnSpPr/>
            <p:nvPr/>
          </p:nvCxnSpPr>
          <p:spPr bwMode="auto">
            <a:xfrm>
              <a:off x="1477287" y="5336551"/>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4" name="Straight Connector 253">
              <a:extLst>
                <a:ext uri="{FF2B5EF4-FFF2-40B4-BE49-F238E27FC236}">
                  <a16:creationId xmlns:a16="http://schemas.microsoft.com/office/drawing/2014/main" id="{885B82DE-3703-445E-9092-3F5A951EB096}"/>
                </a:ext>
              </a:extLst>
            </p:cNvPr>
            <p:cNvCxnSpPr>
              <a:cxnSpLocks/>
            </p:cNvCxnSpPr>
            <p:nvPr/>
          </p:nvCxnSpPr>
          <p:spPr bwMode="auto">
            <a:xfrm rot="5400000">
              <a:off x="1507963" y="5696981"/>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5" name="TextBox 254">
              <a:extLst>
                <a:ext uri="{FF2B5EF4-FFF2-40B4-BE49-F238E27FC236}">
                  <a16:creationId xmlns:a16="http://schemas.microsoft.com/office/drawing/2014/main" id="{4353D495-7EA8-4957-B4E8-98915104E9B2}"/>
                </a:ext>
              </a:extLst>
            </p:cNvPr>
            <p:cNvSpPr txBox="1"/>
            <p:nvPr/>
          </p:nvSpPr>
          <p:spPr>
            <a:xfrm>
              <a:off x="3573653" y="3947446"/>
              <a:ext cx="1679447" cy="150223"/>
            </a:xfrm>
            <a:prstGeom prst="rect">
              <a:avLst/>
            </a:prstGeom>
            <a:noFill/>
          </p:spPr>
          <p:txBody>
            <a:bodyPr wrap="none" lIns="0" tIns="0" rIns="0" bIns="0" rtlCol="0" anchor="t" anchorCtr="0">
              <a:spAutoFit/>
            </a:bodyPr>
            <a:lstStyle/>
            <a:p>
              <a:pPr algn="ctr"/>
              <a:r>
                <a:rPr lang="en-GB" sz="1200" b="1" dirty="0"/>
                <a:t>Progression-free survival</a:t>
              </a:r>
            </a:p>
          </p:txBody>
        </p:sp>
        <p:sp>
          <p:nvSpPr>
            <p:cNvPr id="256" name="TextBox 255">
              <a:extLst>
                <a:ext uri="{FF2B5EF4-FFF2-40B4-BE49-F238E27FC236}">
                  <a16:creationId xmlns:a16="http://schemas.microsoft.com/office/drawing/2014/main" id="{801C99A9-AFB9-4E6A-A4DF-D1783F1875D3}"/>
                </a:ext>
              </a:extLst>
            </p:cNvPr>
            <p:cNvSpPr txBox="1"/>
            <p:nvPr/>
          </p:nvSpPr>
          <p:spPr>
            <a:xfrm>
              <a:off x="1511488" y="5747597"/>
              <a:ext cx="70532" cy="153888"/>
            </a:xfrm>
            <a:prstGeom prst="rect">
              <a:avLst/>
            </a:prstGeom>
            <a:noFill/>
          </p:spPr>
          <p:txBody>
            <a:bodyPr wrap="none" lIns="0" tIns="0" rIns="0" bIns="0" rtlCol="0" anchor="ctr" anchorCtr="0">
              <a:spAutoFit/>
            </a:bodyPr>
            <a:lstStyle/>
            <a:p>
              <a:pPr algn="ctr"/>
              <a:r>
                <a:rPr lang="en-GB" sz="1000" dirty="0"/>
                <a:t>0</a:t>
              </a:r>
            </a:p>
          </p:txBody>
        </p:sp>
        <p:sp>
          <p:nvSpPr>
            <p:cNvPr id="257" name="TextBox 256">
              <a:extLst>
                <a:ext uri="{FF2B5EF4-FFF2-40B4-BE49-F238E27FC236}">
                  <a16:creationId xmlns:a16="http://schemas.microsoft.com/office/drawing/2014/main" id="{DCB83F04-DD32-4865-9061-2E029C6C5716}"/>
                </a:ext>
              </a:extLst>
            </p:cNvPr>
            <p:cNvSpPr txBox="1"/>
            <p:nvPr/>
          </p:nvSpPr>
          <p:spPr>
            <a:xfrm>
              <a:off x="3639925" y="5928518"/>
              <a:ext cx="1546897" cy="153888"/>
            </a:xfrm>
            <a:prstGeom prst="rect">
              <a:avLst/>
            </a:prstGeom>
            <a:noFill/>
          </p:spPr>
          <p:txBody>
            <a:bodyPr wrap="none" lIns="0" tIns="0" rIns="0" bIns="0" rtlCol="0" anchor="ctr" anchorCtr="0">
              <a:spAutoFit/>
            </a:bodyPr>
            <a:lstStyle/>
            <a:p>
              <a:pPr algn="ctr"/>
              <a:r>
                <a:rPr lang="en-US" sz="1000" dirty="0"/>
                <a:t>M</a:t>
              </a:r>
              <a:r>
                <a:rPr lang="en-GB" sz="1000" dirty="0" err="1"/>
                <a:t>onths</a:t>
              </a:r>
              <a:r>
                <a:rPr lang="en-GB" sz="1000" dirty="0"/>
                <a:t> from randomisation</a:t>
              </a:r>
            </a:p>
          </p:txBody>
        </p:sp>
        <p:sp>
          <p:nvSpPr>
            <p:cNvPr id="258" name="TextBox 257">
              <a:extLst>
                <a:ext uri="{FF2B5EF4-FFF2-40B4-BE49-F238E27FC236}">
                  <a16:creationId xmlns:a16="http://schemas.microsoft.com/office/drawing/2014/main" id="{25F675A8-96FA-4A0A-AAB2-9E49679652E8}"/>
                </a:ext>
              </a:extLst>
            </p:cNvPr>
            <p:cNvSpPr txBox="1"/>
            <p:nvPr/>
          </p:nvSpPr>
          <p:spPr>
            <a:xfrm>
              <a:off x="1440956" y="6140872"/>
              <a:ext cx="211596" cy="307777"/>
            </a:xfrm>
            <a:prstGeom prst="rect">
              <a:avLst/>
            </a:prstGeom>
            <a:noFill/>
          </p:spPr>
          <p:txBody>
            <a:bodyPr wrap="none" lIns="0" tIns="0" rIns="0" bIns="0" rtlCol="0" anchor="ctr" anchorCtr="0">
              <a:spAutoFit/>
            </a:bodyPr>
            <a:lstStyle/>
            <a:p>
              <a:pPr algn="ctr"/>
              <a:r>
                <a:rPr lang="en-US" sz="1000" dirty="0">
                  <a:solidFill>
                    <a:schemeClr val="accent1"/>
                  </a:solidFill>
                </a:rPr>
                <a:t>96</a:t>
              </a:r>
            </a:p>
            <a:p>
              <a:pPr algn="ctr"/>
              <a:r>
                <a:rPr lang="en-US" sz="1000" dirty="0">
                  <a:solidFill>
                    <a:schemeClr val="bg2"/>
                  </a:solidFill>
                </a:rPr>
                <a:t>101</a:t>
              </a:r>
              <a:endParaRPr lang="en-GB" sz="1000" dirty="0">
                <a:solidFill>
                  <a:schemeClr val="bg2"/>
                </a:solidFill>
              </a:endParaRPr>
            </a:p>
          </p:txBody>
        </p:sp>
        <p:cxnSp>
          <p:nvCxnSpPr>
            <p:cNvPr id="259" name="Straight Connector 258">
              <a:extLst>
                <a:ext uri="{FF2B5EF4-FFF2-40B4-BE49-F238E27FC236}">
                  <a16:creationId xmlns:a16="http://schemas.microsoft.com/office/drawing/2014/main" id="{01571E7D-A38F-4533-9EA3-66730C246364}"/>
                </a:ext>
              </a:extLst>
            </p:cNvPr>
            <p:cNvCxnSpPr>
              <a:cxnSpLocks/>
            </p:cNvCxnSpPr>
            <p:nvPr/>
          </p:nvCxnSpPr>
          <p:spPr bwMode="auto">
            <a:xfrm rot="5400000">
              <a:off x="2655725" y="5696982"/>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0" name="Straight Connector 259">
              <a:extLst>
                <a:ext uri="{FF2B5EF4-FFF2-40B4-BE49-F238E27FC236}">
                  <a16:creationId xmlns:a16="http://schemas.microsoft.com/office/drawing/2014/main" id="{B683E4DF-A586-4AAA-BFFA-F3CB6DAD5AA7}"/>
                </a:ext>
              </a:extLst>
            </p:cNvPr>
            <p:cNvCxnSpPr>
              <a:cxnSpLocks/>
            </p:cNvCxnSpPr>
            <p:nvPr/>
          </p:nvCxnSpPr>
          <p:spPr bwMode="auto">
            <a:xfrm rot="5400000">
              <a:off x="3803487" y="5696982"/>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1" name="Straight Connector 260">
              <a:extLst>
                <a:ext uri="{FF2B5EF4-FFF2-40B4-BE49-F238E27FC236}">
                  <a16:creationId xmlns:a16="http://schemas.microsoft.com/office/drawing/2014/main" id="{0A08C196-EAF4-4CE3-994F-D89956BDB824}"/>
                </a:ext>
              </a:extLst>
            </p:cNvPr>
            <p:cNvCxnSpPr>
              <a:cxnSpLocks/>
            </p:cNvCxnSpPr>
            <p:nvPr/>
          </p:nvCxnSpPr>
          <p:spPr bwMode="auto">
            <a:xfrm rot="5400000">
              <a:off x="4951249" y="5696983"/>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2" name="Straight Connector 261">
              <a:extLst>
                <a:ext uri="{FF2B5EF4-FFF2-40B4-BE49-F238E27FC236}">
                  <a16:creationId xmlns:a16="http://schemas.microsoft.com/office/drawing/2014/main" id="{64F05942-0375-4C61-B587-313285A17CFA}"/>
                </a:ext>
              </a:extLst>
            </p:cNvPr>
            <p:cNvCxnSpPr>
              <a:cxnSpLocks/>
            </p:cNvCxnSpPr>
            <p:nvPr/>
          </p:nvCxnSpPr>
          <p:spPr bwMode="auto">
            <a:xfrm rot="5400000">
              <a:off x="6099011" y="5696982"/>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3" name="Straight Connector 262">
              <a:extLst>
                <a:ext uri="{FF2B5EF4-FFF2-40B4-BE49-F238E27FC236}">
                  <a16:creationId xmlns:a16="http://schemas.microsoft.com/office/drawing/2014/main" id="{64F991B2-BC45-439B-B097-D5C965FC3B5F}"/>
                </a:ext>
              </a:extLst>
            </p:cNvPr>
            <p:cNvCxnSpPr>
              <a:cxnSpLocks/>
            </p:cNvCxnSpPr>
            <p:nvPr/>
          </p:nvCxnSpPr>
          <p:spPr bwMode="auto">
            <a:xfrm rot="5400000">
              <a:off x="7246775" y="5696985"/>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4" name="TextBox 263">
              <a:extLst>
                <a:ext uri="{FF2B5EF4-FFF2-40B4-BE49-F238E27FC236}">
                  <a16:creationId xmlns:a16="http://schemas.microsoft.com/office/drawing/2014/main" id="{BB077A28-FA14-471A-B996-FAB4EC789170}"/>
                </a:ext>
              </a:extLst>
            </p:cNvPr>
            <p:cNvSpPr txBox="1"/>
            <p:nvPr/>
          </p:nvSpPr>
          <p:spPr>
            <a:xfrm>
              <a:off x="2654821" y="5747597"/>
              <a:ext cx="70532" cy="153888"/>
            </a:xfrm>
            <a:prstGeom prst="rect">
              <a:avLst/>
            </a:prstGeom>
            <a:noFill/>
          </p:spPr>
          <p:txBody>
            <a:bodyPr wrap="none" lIns="0" tIns="0" rIns="0" bIns="0" rtlCol="0" anchor="ctr" anchorCtr="0">
              <a:spAutoFit/>
            </a:bodyPr>
            <a:lstStyle/>
            <a:p>
              <a:pPr algn="ctr"/>
              <a:r>
                <a:rPr lang="en-GB" sz="1000" dirty="0"/>
                <a:t>6</a:t>
              </a:r>
            </a:p>
          </p:txBody>
        </p:sp>
        <p:sp>
          <p:nvSpPr>
            <p:cNvPr id="265" name="TextBox 264">
              <a:extLst>
                <a:ext uri="{FF2B5EF4-FFF2-40B4-BE49-F238E27FC236}">
                  <a16:creationId xmlns:a16="http://schemas.microsoft.com/office/drawing/2014/main" id="{3A7441F6-2693-4834-8290-7ED9C15585DE}"/>
                </a:ext>
              </a:extLst>
            </p:cNvPr>
            <p:cNvSpPr txBox="1"/>
            <p:nvPr/>
          </p:nvSpPr>
          <p:spPr>
            <a:xfrm>
              <a:off x="3767319" y="5747597"/>
              <a:ext cx="141064" cy="153888"/>
            </a:xfrm>
            <a:prstGeom prst="rect">
              <a:avLst/>
            </a:prstGeom>
            <a:noFill/>
          </p:spPr>
          <p:txBody>
            <a:bodyPr wrap="none" lIns="0" tIns="0" rIns="0" bIns="0" rtlCol="0" anchor="ctr" anchorCtr="0">
              <a:spAutoFit/>
            </a:bodyPr>
            <a:lstStyle/>
            <a:p>
              <a:pPr algn="ctr"/>
              <a:r>
                <a:rPr lang="en-GB" sz="1000" dirty="0"/>
                <a:t>12</a:t>
              </a:r>
            </a:p>
          </p:txBody>
        </p:sp>
        <p:sp>
          <p:nvSpPr>
            <p:cNvPr id="266" name="TextBox 265">
              <a:extLst>
                <a:ext uri="{FF2B5EF4-FFF2-40B4-BE49-F238E27FC236}">
                  <a16:creationId xmlns:a16="http://schemas.microsoft.com/office/drawing/2014/main" id="{6553FB4D-3A35-4C1F-B360-50E0EAA97C6E}"/>
                </a:ext>
              </a:extLst>
            </p:cNvPr>
            <p:cNvSpPr txBox="1"/>
            <p:nvPr/>
          </p:nvSpPr>
          <p:spPr>
            <a:xfrm>
              <a:off x="4916664" y="5747597"/>
              <a:ext cx="141064" cy="153888"/>
            </a:xfrm>
            <a:prstGeom prst="rect">
              <a:avLst/>
            </a:prstGeom>
            <a:noFill/>
          </p:spPr>
          <p:txBody>
            <a:bodyPr wrap="none" lIns="0" tIns="0" rIns="0" bIns="0" rtlCol="0" anchor="ctr" anchorCtr="0">
              <a:spAutoFit/>
            </a:bodyPr>
            <a:lstStyle/>
            <a:p>
              <a:pPr algn="ctr"/>
              <a:r>
                <a:rPr lang="en-GB" sz="1000" dirty="0"/>
                <a:t>18</a:t>
              </a:r>
            </a:p>
          </p:txBody>
        </p:sp>
        <p:sp>
          <p:nvSpPr>
            <p:cNvPr id="267" name="TextBox 266">
              <a:extLst>
                <a:ext uri="{FF2B5EF4-FFF2-40B4-BE49-F238E27FC236}">
                  <a16:creationId xmlns:a16="http://schemas.microsoft.com/office/drawing/2014/main" id="{B6ECF3E2-5107-409F-8F76-FE6A759DFBE3}"/>
                </a:ext>
              </a:extLst>
            </p:cNvPr>
            <p:cNvSpPr txBox="1"/>
            <p:nvPr/>
          </p:nvSpPr>
          <p:spPr>
            <a:xfrm>
              <a:off x="6063966" y="5747597"/>
              <a:ext cx="141064" cy="153888"/>
            </a:xfrm>
            <a:prstGeom prst="rect">
              <a:avLst/>
            </a:prstGeom>
            <a:noFill/>
          </p:spPr>
          <p:txBody>
            <a:bodyPr wrap="none" lIns="0" tIns="0" rIns="0" bIns="0" rtlCol="0" anchor="ctr" anchorCtr="0">
              <a:spAutoFit/>
            </a:bodyPr>
            <a:lstStyle/>
            <a:p>
              <a:pPr algn="ctr"/>
              <a:r>
                <a:rPr lang="en-GB" sz="1000" dirty="0"/>
                <a:t>24</a:t>
              </a:r>
            </a:p>
          </p:txBody>
        </p:sp>
        <p:sp>
          <p:nvSpPr>
            <p:cNvPr id="268" name="TextBox 267">
              <a:extLst>
                <a:ext uri="{FF2B5EF4-FFF2-40B4-BE49-F238E27FC236}">
                  <a16:creationId xmlns:a16="http://schemas.microsoft.com/office/drawing/2014/main" id="{E32D375B-BC43-4098-BB7B-633A6A848BD2}"/>
                </a:ext>
              </a:extLst>
            </p:cNvPr>
            <p:cNvSpPr txBox="1"/>
            <p:nvPr/>
          </p:nvSpPr>
          <p:spPr>
            <a:xfrm>
              <a:off x="7213448" y="5747597"/>
              <a:ext cx="141064" cy="153888"/>
            </a:xfrm>
            <a:prstGeom prst="rect">
              <a:avLst/>
            </a:prstGeom>
            <a:noFill/>
          </p:spPr>
          <p:txBody>
            <a:bodyPr wrap="none" lIns="0" tIns="0" rIns="0" bIns="0" rtlCol="0" anchor="ctr" anchorCtr="0">
              <a:spAutoFit/>
            </a:bodyPr>
            <a:lstStyle/>
            <a:p>
              <a:pPr algn="ctr"/>
              <a:r>
                <a:rPr lang="en-GB" sz="1000" dirty="0"/>
                <a:t>30</a:t>
              </a:r>
            </a:p>
          </p:txBody>
        </p:sp>
        <p:sp>
          <p:nvSpPr>
            <p:cNvPr id="269" name="TextBox 268">
              <a:extLst>
                <a:ext uri="{FF2B5EF4-FFF2-40B4-BE49-F238E27FC236}">
                  <a16:creationId xmlns:a16="http://schemas.microsoft.com/office/drawing/2014/main" id="{97E46390-E48E-4CC3-BE1B-089C76FCFD33}"/>
                </a:ext>
              </a:extLst>
            </p:cNvPr>
            <p:cNvSpPr txBox="1"/>
            <p:nvPr/>
          </p:nvSpPr>
          <p:spPr>
            <a:xfrm>
              <a:off x="2619555" y="6140872"/>
              <a:ext cx="141064" cy="307777"/>
            </a:xfrm>
            <a:prstGeom prst="rect">
              <a:avLst/>
            </a:prstGeom>
            <a:noFill/>
          </p:spPr>
          <p:txBody>
            <a:bodyPr wrap="none" lIns="0" tIns="0" rIns="0" bIns="0" rtlCol="0" anchor="ctr" anchorCtr="0">
              <a:spAutoFit/>
            </a:bodyPr>
            <a:lstStyle/>
            <a:p>
              <a:pPr algn="ctr"/>
              <a:r>
                <a:rPr lang="en-GB" sz="1000" dirty="0">
                  <a:solidFill>
                    <a:schemeClr val="accent1"/>
                  </a:solidFill>
                </a:rPr>
                <a:t>68</a:t>
              </a:r>
            </a:p>
            <a:p>
              <a:pPr algn="ctr"/>
              <a:r>
                <a:rPr lang="en-US" sz="1000" dirty="0">
                  <a:solidFill>
                    <a:schemeClr val="bg2"/>
                  </a:solidFill>
                </a:rPr>
                <a:t>50</a:t>
              </a:r>
              <a:endParaRPr lang="en-GB" sz="1000" dirty="0">
                <a:solidFill>
                  <a:schemeClr val="bg2"/>
                </a:solidFill>
              </a:endParaRPr>
            </a:p>
          </p:txBody>
        </p:sp>
        <p:sp>
          <p:nvSpPr>
            <p:cNvPr id="270" name="TextBox 269">
              <a:extLst>
                <a:ext uri="{FF2B5EF4-FFF2-40B4-BE49-F238E27FC236}">
                  <a16:creationId xmlns:a16="http://schemas.microsoft.com/office/drawing/2014/main" id="{F99FBC67-A5A3-4EBB-B76F-662F68BFAA58}"/>
                </a:ext>
              </a:extLst>
            </p:cNvPr>
            <p:cNvSpPr txBox="1"/>
            <p:nvPr/>
          </p:nvSpPr>
          <p:spPr>
            <a:xfrm>
              <a:off x="3767319" y="6140872"/>
              <a:ext cx="141064" cy="307777"/>
            </a:xfrm>
            <a:prstGeom prst="rect">
              <a:avLst/>
            </a:prstGeom>
            <a:noFill/>
          </p:spPr>
          <p:txBody>
            <a:bodyPr wrap="none" lIns="0" tIns="0" rIns="0" bIns="0" rtlCol="0" anchor="ctr" anchorCtr="0">
              <a:spAutoFit/>
            </a:bodyPr>
            <a:lstStyle/>
            <a:p>
              <a:pPr algn="ctr"/>
              <a:r>
                <a:rPr lang="en-US" sz="1000" dirty="0">
                  <a:solidFill>
                    <a:schemeClr val="accent1"/>
                  </a:solidFill>
                </a:rPr>
                <a:t>3</a:t>
              </a:r>
              <a:r>
                <a:rPr lang="en-GB" sz="1000" dirty="0">
                  <a:solidFill>
                    <a:schemeClr val="accent1"/>
                  </a:solidFill>
                </a:rPr>
                <a:t>5</a:t>
              </a:r>
            </a:p>
            <a:p>
              <a:pPr algn="ctr"/>
              <a:r>
                <a:rPr lang="en-US" sz="1000" dirty="0">
                  <a:solidFill>
                    <a:schemeClr val="bg2"/>
                  </a:solidFill>
                </a:rPr>
                <a:t>14</a:t>
              </a:r>
              <a:endParaRPr lang="en-GB" sz="1000" dirty="0">
                <a:solidFill>
                  <a:schemeClr val="bg2"/>
                </a:solidFill>
              </a:endParaRPr>
            </a:p>
          </p:txBody>
        </p:sp>
        <p:sp>
          <p:nvSpPr>
            <p:cNvPr id="271" name="TextBox 270">
              <a:extLst>
                <a:ext uri="{FF2B5EF4-FFF2-40B4-BE49-F238E27FC236}">
                  <a16:creationId xmlns:a16="http://schemas.microsoft.com/office/drawing/2014/main" id="{443A0339-FE7C-410C-8788-9A75FD0A247F}"/>
                </a:ext>
              </a:extLst>
            </p:cNvPr>
            <p:cNvSpPr txBox="1"/>
            <p:nvPr/>
          </p:nvSpPr>
          <p:spPr>
            <a:xfrm>
              <a:off x="4916664" y="6140872"/>
              <a:ext cx="141064" cy="307777"/>
            </a:xfrm>
            <a:prstGeom prst="rect">
              <a:avLst/>
            </a:prstGeom>
            <a:noFill/>
          </p:spPr>
          <p:txBody>
            <a:bodyPr wrap="none" lIns="0" tIns="0" rIns="0" bIns="0" rtlCol="0" anchor="ctr" anchorCtr="0">
              <a:spAutoFit/>
            </a:bodyPr>
            <a:lstStyle/>
            <a:p>
              <a:pPr algn="ctr"/>
              <a:r>
                <a:rPr lang="en-US" sz="1000" dirty="0">
                  <a:solidFill>
                    <a:schemeClr val="accent1"/>
                  </a:solidFill>
                </a:rPr>
                <a:t>10</a:t>
              </a:r>
            </a:p>
            <a:p>
              <a:pPr algn="ctr"/>
              <a:r>
                <a:rPr lang="en-US" sz="1000" dirty="0">
                  <a:solidFill>
                    <a:schemeClr val="bg2"/>
                  </a:solidFill>
                </a:rPr>
                <a:t>3</a:t>
              </a:r>
              <a:endParaRPr lang="en-GB" sz="1000" dirty="0">
                <a:solidFill>
                  <a:schemeClr val="bg2"/>
                </a:solidFill>
              </a:endParaRPr>
            </a:p>
          </p:txBody>
        </p:sp>
        <p:sp>
          <p:nvSpPr>
            <p:cNvPr id="272" name="TextBox 271">
              <a:extLst>
                <a:ext uri="{FF2B5EF4-FFF2-40B4-BE49-F238E27FC236}">
                  <a16:creationId xmlns:a16="http://schemas.microsoft.com/office/drawing/2014/main" id="{09A382F5-0669-4E51-BC79-E31A9712773B}"/>
                </a:ext>
              </a:extLst>
            </p:cNvPr>
            <p:cNvSpPr txBox="1"/>
            <p:nvPr/>
          </p:nvSpPr>
          <p:spPr>
            <a:xfrm>
              <a:off x="6099232" y="6140872"/>
              <a:ext cx="70532" cy="307777"/>
            </a:xfrm>
            <a:prstGeom prst="rect">
              <a:avLst/>
            </a:prstGeom>
            <a:noFill/>
          </p:spPr>
          <p:txBody>
            <a:bodyPr wrap="none" lIns="0" tIns="0" rIns="0" bIns="0" rtlCol="0" anchor="ctr" anchorCtr="0">
              <a:spAutoFit/>
            </a:bodyPr>
            <a:lstStyle/>
            <a:p>
              <a:pPr algn="ctr"/>
              <a:r>
                <a:rPr lang="en-US" sz="1000" dirty="0">
                  <a:solidFill>
                    <a:schemeClr val="accent1"/>
                  </a:solidFill>
                </a:rPr>
                <a:t>2</a:t>
              </a:r>
            </a:p>
            <a:p>
              <a:pPr algn="ctr"/>
              <a:r>
                <a:rPr lang="en-US" sz="1000" dirty="0">
                  <a:solidFill>
                    <a:schemeClr val="bg2"/>
                  </a:solidFill>
                </a:rPr>
                <a:t>0</a:t>
              </a:r>
              <a:endParaRPr lang="en-GB" sz="1000" dirty="0">
                <a:solidFill>
                  <a:schemeClr val="bg2"/>
                </a:solidFill>
              </a:endParaRPr>
            </a:p>
          </p:txBody>
        </p:sp>
        <p:sp>
          <p:nvSpPr>
            <p:cNvPr id="273" name="TextBox 272">
              <a:extLst>
                <a:ext uri="{FF2B5EF4-FFF2-40B4-BE49-F238E27FC236}">
                  <a16:creationId xmlns:a16="http://schemas.microsoft.com/office/drawing/2014/main" id="{B1B4B23A-8F8C-464A-8019-01D875B117E8}"/>
                </a:ext>
              </a:extLst>
            </p:cNvPr>
            <p:cNvSpPr txBox="1"/>
            <p:nvPr/>
          </p:nvSpPr>
          <p:spPr>
            <a:xfrm>
              <a:off x="7250699" y="6140872"/>
              <a:ext cx="70532" cy="307777"/>
            </a:xfrm>
            <a:prstGeom prst="rect">
              <a:avLst/>
            </a:prstGeom>
            <a:noFill/>
          </p:spPr>
          <p:txBody>
            <a:bodyPr wrap="none" lIns="0" tIns="0" rIns="0" bIns="0" rtlCol="0" anchor="ctr" anchorCtr="0">
              <a:spAutoFit/>
            </a:bodyPr>
            <a:lstStyle/>
            <a:p>
              <a:pPr algn="ctr"/>
              <a:r>
                <a:rPr lang="en-US" sz="1000" dirty="0">
                  <a:solidFill>
                    <a:schemeClr val="accent1"/>
                  </a:solidFill>
                </a:rPr>
                <a:t>0</a:t>
              </a:r>
            </a:p>
            <a:p>
              <a:pPr algn="ctr"/>
              <a:r>
                <a:rPr lang="en-US" sz="1000" dirty="0">
                  <a:solidFill>
                    <a:schemeClr val="bg2"/>
                  </a:solidFill>
                </a:rPr>
                <a:t>0</a:t>
              </a:r>
              <a:endParaRPr lang="en-GB" sz="1000" dirty="0">
                <a:solidFill>
                  <a:schemeClr val="bg2"/>
                </a:solidFill>
              </a:endParaRPr>
            </a:p>
          </p:txBody>
        </p:sp>
        <p:grpSp>
          <p:nvGrpSpPr>
            <p:cNvPr id="274" name="Group 114">
              <a:extLst>
                <a:ext uri="{FF2B5EF4-FFF2-40B4-BE49-F238E27FC236}">
                  <a16:creationId xmlns:a16="http://schemas.microsoft.com/office/drawing/2014/main" id="{2E6B84B6-7B8A-40F9-B302-2A8BFF03E7CC}"/>
                </a:ext>
              </a:extLst>
            </p:cNvPr>
            <p:cNvGrpSpPr>
              <a:grpSpLocks noChangeAspect="1"/>
            </p:cNvGrpSpPr>
            <p:nvPr/>
          </p:nvGrpSpPr>
          <p:grpSpPr bwMode="auto">
            <a:xfrm>
              <a:off x="1553864" y="4045901"/>
              <a:ext cx="3947253" cy="1151018"/>
              <a:chOff x="1011" y="1614"/>
              <a:chExt cx="3738" cy="1090"/>
            </a:xfrm>
          </p:grpSpPr>
          <p:sp>
            <p:nvSpPr>
              <p:cNvPr id="383" name="Line 115">
                <a:extLst>
                  <a:ext uri="{FF2B5EF4-FFF2-40B4-BE49-F238E27FC236}">
                    <a16:creationId xmlns:a16="http://schemas.microsoft.com/office/drawing/2014/main" id="{51BBE4E2-B9AB-41B2-9B65-051383F4790A}"/>
                  </a:ext>
                </a:extLst>
              </p:cNvPr>
              <p:cNvSpPr>
                <a:spLocks noChangeShapeType="1"/>
              </p:cNvSpPr>
              <p:nvPr/>
            </p:nvSpPr>
            <p:spPr bwMode="auto">
              <a:xfrm>
                <a:off x="1350" y="1767"/>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84" name="Line 116">
                <a:extLst>
                  <a:ext uri="{FF2B5EF4-FFF2-40B4-BE49-F238E27FC236}">
                    <a16:creationId xmlns:a16="http://schemas.microsoft.com/office/drawing/2014/main" id="{57125406-E294-444F-B78E-4C176BFEC24C}"/>
                  </a:ext>
                </a:extLst>
              </p:cNvPr>
              <p:cNvSpPr>
                <a:spLocks noChangeShapeType="1"/>
              </p:cNvSpPr>
              <p:nvPr/>
            </p:nvSpPr>
            <p:spPr bwMode="auto">
              <a:xfrm flipH="1">
                <a:off x="1332" y="1787"/>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85" name="Line 117">
                <a:extLst>
                  <a:ext uri="{FF2B5EF4-FFF2-40B4-BE49-F238E27FC236}">
                    <a16:creationId xmlns:a16="http://schemas.microsoft.com/office/drawing/2014/main" id="{36E2F507-3D0F-4CFE-8935-A135FC250C3D}"/>
                  </a:ext>
                </a:extLst>
              </p:cNvPr>
              <p:cNvSpPr>
                <a:spLocks noChangeShapeType="1"/>
              </p:cNvSpPr>
              <p:nvPr/>
            </p:nvSpPr>
            <p:spPr bwMode="auto">
              <a:xfrm>
                <a:off x="1588" y="190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86" name="Line 118">
                <a:extLst>
                  <a:ext uri="{FF2B5EF4-FFF2-40B4-BE49-F238E27FC236}">
                    <a16:creationId xmlns:a16="http://schemas.microsoft.com/office/drawing/2014/main" id="{E0028BEE-3A9B-4CE8-ADFC-488230FB6049}"/>
                  </a:ext>
                </a:extLst>
              </p:cNvPr>
              <p:cNvSpPr>
                <a:spLocks noChangeShapeType="1"/>
              </p:cNvSpPr>
              <p:nvPr/>
            </p:nvSpPr>
            <p:spPr bwMode="auto">
              <a:xfrm flipH="1">
                <a:off x="1570" y="1920"/>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87" name="Line 119">
                <a:extLst>
                  <a:ext uri="{FF2B5EF4-FFF2-40B4-BE49-F238E27FC236}">
                    <a16:creationId xmlns:a16="http://schemas.microsoft.com/office/drawing/2014/main" id="{4BA7F83B-0545-48E3-B2C6-53F33C2F5308}"/>
                  </a:ext>
                </a:extLst>
              </p:cNvPr>
              <p:cNvSpPr>
                <a:spLocks noChangeShapeType="1"/>
              </p:cNvSpPr>
              <p:nvPr/>
            </p:nvSpPr>
            <p:spPr bwMode="auto">
              <a:xfrm>
                <a:off x="1696" y="1948"/>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88" name="Line 120">
                <a:extLst>
                  <a:ext uri="{FF2B5EF4-FFF2-40B4-BE49-F238E27FC236}">
                    <a16:creationId xmlns:a16="http://schemas.microsoft.com/office/drawing/2014/main" id="{30242F84-653A-491E-A342-8FFEBE81A483}"/>
                  </a:ext>
                </a:extLst>
              </p:cNvPr>
              <p:cNvSpPr>
                <a:spLocks noChangeShapeType="1"/>
              </p:cNvSpPr>
              <p:nvPr/>
            </p:nvSpPr>
            <p:spPr bwMode="auto">
              <a:xfrm flipH="1">
                <a:off x="1676" y="1968"/>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89" name="Line 121">
                <a:extLst>
                  <a:ext uri="{FF2B5EF4-FFF2-40B4-BE49-F238E27FC236}">
                    <a16:creationId xmlns:a16="http://schemas.microsoft.com/office/drawing/2014/main" id="{3CC5DA31-4385-4105-B01B-842EC220E608}"/>
                  </a:ext>
                </a:extLst>
              </p:cNvPr>
              <p:cNvSpPr>
                <a:spLocks noChangeShapeType="1"/>
              </p:cNvSpPr>
              <p:nvPr/>
            </p:nvSpPr>
            <p:spPr bwMode="auto">
              <a:xfrm>
                <a:off x="1844" y="2036"/>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90" name="Line 122">
                <a:extLst>
                  <a:ext uri="{FF2B5EF4-FFF2-40B4-BE49-F238E27FC236}">
                    <a16:creationId xmlns:a16="http://schemas.microsoft.com/office/drawing/2014/main" id="{3E6905FD-358A-41F7-87ED-B4FE0A1B0E06}"/>
                  </a:ext>
                </a:extLst>
              </p:cNvPr>
              <p:cNvSpPr>
                <a:spLocks noChangeShapeType="1"/>
              </p:cNvSpPr>
              <p:nvPr/>
            </p:nvSpPr>
            <p:spPr bwMode="auto">
              <a:xfrm flipH="1">
                <a:off x="1824" y="205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91" name="Line 123">
                <a:extLst>
                  <a:ext uri="{FF2B5EF4-FFF2-40B4-BE49-F238E27FC236}">
                    <a16:creationId xmlns:a16="http://schemas.microsoft.com/office/drawing/2014/main" id="{3F5DE08C-AF54-48D7-9937-B6170EBB5ECB}"/>
                  </a:ext>
                </a:extLst>
              </p:cNvPr>
              <p:cNvSpPr>
                <a:spLocks noChangeShapeType="1"/>
              </p:cNvSpPr>
              <p:nvPr/>
            </p:nvSpPr>
            <p:spPr bwMode="auto">
              <a:xfrm>
                <a:off x="1858" y="2068"/>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92" name="Line 124">
                <a:extLst>
                  <a:ext uri="{FF2B5EF4-FFF2-40B4-BE49-F238E27FC236}">
                    <a16:creationId xmlns:a16="http://schemas.microsoft.com/office/drawing/2014/main" id="{99A8D318-EA12-4FC0-B83F-B927D9F36B4D}"/>
                  </a:ext>
                </a:extLst>
              </p:cNvPr>
              <p:cNvSpPr>
                <a:spLocks noChangeShapeType="1"/>
              </p:cNvSpPr>
              <p:nvPr/>
            </p:nvSpPr>
            <p:spPr bwMode="auto">
              <a:xfrm flipH="1">
                <a:off x="1840" y="208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93" name="Line 125">
                <a:extLst>
                  <a:ext uri="{FF2B5EF4-FFF2-40B4-BE49-F238E27FC236}">
                    <a16:creationId xmlns:a16="http://schemas.microsoft.com/office/drawing/2014/main" id="{6E5C1ED7-14D0-44BF-822D-7B03A0E31E73}"/>
                  </a:ext>
                </a:extLst>
              </p:cNvPr>
              <p:cNvSpPr>
                <a:spLocks noChangeShapeType="1"/>
              </p:cNvSpPr>
              <p:nvPr/>
            </p:nvSpPr>
            <p:spPr bwMode="auto">
              <a:xfrm>
                <a:off x="1979" y="2125"/>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94" name="Line 126">
                <a:extLst>
                  <a:ext uri="{FF2B5EF4-FFF2-40B4-BE49-F238E27FC236}">
                    <a16:creationId xmlns:a16="http://schemas.microsoft.com/office/drawing/2014/main" id="{D2B29B2F-E561-4647-8663-6F681DAE570F}"/>
                  </a:ext>
                </a:extLst>
              </p:cNvPr>
              <p:cNvSpPr>
                <a:spLocks noChangeShapeType="1"/>
              </p:cNvSpPr>
              <p:nvPr/>
            </p:nvSpPr>
            <p:spPr bwMode="auto">
              <a:xfrm flipH="1">
                <a:off x="1959" y="2143"/>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95" name="Line 127">
                <a:extLst>
                  <a:ext uri="{FF2B5EF4-FFF2-40B4-BE49-F238E27FC236}">
                    <a16:creationId xmlns:a16="http://schemas.microsoft.com/office/drawing/2014/main" id="{7D17E789-38AB-4B55-A1DA-495571AF01ED}"/>
                  </a:ext>
                </a:extLst>
              </p:cNvPr>
              <p:cNvSpPr>
                <a:spLocks noChangeShapeType="1"/>
              </p:cNvSpPr>
              <p:nvPr/>
            </p:nvSpPr>
            <p:spPr bwMode="auto">
              <a:xfrm>
                <a:off x="2013" y="2135"/>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96" name="Line 128">
                <a:extLst>
                  <a:ext uri="{FF2B5EF4-FFF2-40B4-BE49-F238E27FC236}">
                    <a16:creationId xmlns:a16="http://schemas.microsoft.com/office/drawing/2014/main" id="{9448F0D8-A2A1-4B1D-937A-1D1981E69AAE}"/>
                  </a:ext>
                </a:extLst>
              </p:cNvPr>
              <p:cNvSpPr>
                <a:spLocks noChangeShapeType="1"/>
              </p:cNvSpPr>
              <p:nvPr/>
            </p:nvSpPr>
            <p:spPr bwMode="auto">
              <a:xfrm flipH="1">
                <a:off x="1993" y="2155"/>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97" name="Line 129">
                <a:extLst>
                  <a:ext uri="{FF2B5EF4-FFF2-40B4-BE49-F238E27FC236}">
                    <a16:creationId xmlns:a16="http://schemas.microsoft.com/office/drawing/2014/main" id="{8180287D-EE15-4A7B-A05D-048CEEEE45B1}"/>
                  </a:ext>
                </a:extLst>
              </p:cNvPr>
              <p:cNvSpPr>
                <a:spLocks noChangeShapeType="1"/>
              </p:cNvSpPr>
              <p:nvPr/>
            </p:nvSpPr>
            <p:spPr bwMode="auto">
              <a:xfrm>
                <a:off x="2137" y="2211"/>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98" name="Line 130">
                <a:extLst>
                  <a:ext uri="{FF2B5EF4-FFF2-40B4-BE49-F238E27FC236}">
                    <a16:creationId xmlns:a16="http://schemas.microsoft.com/office/drawing/2014/main" id="{54FC54B9-F456-4748-B38E-F2EE38DC0698}"/>
                  </a:ext>
                </a:extLst>
              </p:cNvPr>
              <p:cNvSpPr>
                <a:spLocks noChangeShapeType="1"/>
              </p:cNvSpPr>
              <p:nvPr/>
            </p:nvSpPr>
            <p:spPr bwMode="auto">
              <a:xfrm flipH="1">
                <a:off x="2117" y="222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99" name="Line 131">
                <a:extLst>
                  <a:ext uri="{FF2B5EF4-FFF2-40B4-BE49-F238E27FC236}">
                    <a16:creationId xmlns:a16="http://schemas.microsoft.com/office/drawing/2014/main" id="{F3F88EC2-FF1A-4260-A9F9-5082EB3B2BC5}"/>
                  </a:ext>
                </a:extLst>
              </p:cNvPr>
              <p:cNvSpPr>
                <a:spLocks noChangeShapeType="1"/>
              </p:cNvSpPr>
              <p:nvPr/>
            </p:nvSpPr>
            <p:spPr bwMode="auto">
              <a:xfrm>
                <a:off x="2285" y="223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00" name="Line 132">
                <a:extLst>
                  <a:ext uri="{FF2B5EF4-FFF2-40B4-BE49-F238E27FC236}">
                    <a16:creationId xmlns:a16="http://schemas.microsoft.com/office/drawing/2014/main" id="{05A5F2B5-E69F-47FE-BB2C-09B00A1A96C7}"/>
                  </a:ext>
                </a:extLst>
              </p:cNvPr>
              <p:cNvSpPr>
                <a:spLocks noChangeShapeType="1"/>
              </p:cNvSpPr>
              <p:nvPr/>
            </p:nvSpPr>
            <p:spPr bwMode="auto">
              <a:xfrm flipH="1">
                <a:off x="2265" y="225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01" name="Line 133">
                <a:extLst>
                  <a:ext uri="{FF2B5EF4-FFF2-40B4-BE49-F238E27FC236}">
                    <a16:creationId xmlns:a16="http://schemas.microsoft.com/office/drawing/2014/main" id="{68485613-2888-4013-867F-63133772294C}"/>
                  </a:ext>
                </a:extLst>
              </p:cNvPr>
              <p:cNvSpPr>
                <a:spLocks noChangeShapeType="1"/>
              </p:cNvSpPr>
              <p:nvPr/>
            </p:nvSpPr>
            <p:spPr bwMode="auto">
              <a:xfrm>
                <a:off x="2379" y="2250"/>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02" name="Line 134">
                <a:extLst>
                  <a:ext uri="{FF2B5EF4-FFF2-40B4-BE49-F238E27FC236}">
                    <a16:creationId xmlns:a16="http://schemas.microsoft.com/office/drawing/2014/main" id="{485DB8A3-E138-48A3-9349-41B2B1E47265}"/>
                  </a:ext>
                </a:extLst>
              </p:cNvPr>
              <p:cNvSpPr>
                <a:spLocks noChangeShapeType="1"/>
              </p:cNvSpPr>
              <p:nvPr/>
            </p:nvSpPr>
            <p:spPr bwMode="auto">
              <a:xfrm flipH="1">
                <a:off x="2361" y="2268"/>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03" name="Line 135">
                <a:extLst>
                  <a:ext uri="{FF2B5EF4-FFF2-40B4-BE49-F238E27FC236}">
                    <a16:creationId xmlns:a16="http://schemas.microsoft.com/office/drawing/2014/main" id="{08040AE6-B8A8-4122-B759-A9E71A4C4437}"/>
                  </a:ext>
                </a:extLst>
              </p:cNvPr>
              <p:cNvSpPr>
                <a:spLocks noChangeShapeType="1"/>
              </p:cNvSpPr>
              <p:nvPr/>
            </p:nvSpPr>
            <p:spPr bwMode="auto">
              <a:xfrm>
                <a:off x="2523" y="233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04" name="Line 136">
                <a:extLst>
                  <a:ext uri="{FF2B5EF4-FFF2-40B4-BE49-F238E27FC236}">
                    <a16:creationId xmlns:a16="http://schemas.microsoft.com/office/drawing/2014/main" id="{BE3BC38C-1E8D-466E-A709-43285F196419}"/>
                  </a:ext>
                </a:extLst>
              </p:cNvPr>
              <p:cNvSpPr>
                <a:spLocks noChangeShapeType="1"/>
              </p:cNvSpPr>
              <p:nvPr/>
            </p:nvSpPr>
            <p:spPr bwMode="auto">
              <a:xfrm flipH="1">
                <a:off x="2503" y="2350"/>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05" name="Line 137">
                <a:extLst>
                  <a:ext uri="{FF2B5EF4-FFF2-40B4-BE49-F238E27FC236}">
                    <a16:creationId xmlns:a16="http://schemas.microsoft.com/office/drawing/2014/main" id="{C522E02E-3A61-4A27-82F3-4E30846D52E8}"/>
                  </a:ext>
                </a:extLst>
              </p:cNvPr>
              <p:cNvSpPr>
                <a:spLocks noChangeShapeType="1"/>
              </p:cNvSpPr>
              <p:nvPr/>
            </p:nvSpPr>
            <p:spPr bwMode="auto">
              <a:xfrm>
                <a:off x="2529" y="233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06" name="Line 138">
                <a:extLst>
                  <a:ext uri="{FF2B5EF4-FFF2-40B4-BE49-F238E27FC236}">
                    <a16:creationId xmlns:a16="http://schemas.microsoft.com/office/drawing/2014/main" id="{770CCCD1-B6E3-4D74-B18E-87DB9BE39D76}"/>
                  </a:ext>
                </a:extLst>
              </p:cNvPr>
              <p:cNvSpPr>
                <a:spLocks noChangeShapeType="1"/>
              </p:cNvSpPr>
              <p:nvPr/>
            </p:nvSpPr>
            <p:spPr bwMode="auto">
              <a:xfrm flipH="1">
                <a:off x="2509" y="2350"/>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07" name="Line 139">
                <a:extLst>
                  <a:ext uri="{FF2B5EF4-FFF2-40B4-BE49-F238E27FC236}">
                    <a16:creationId xmlns:a16="http://schemas.microsoft.com/office/drawing/2014/main" id="{0FBA7893-60A8-4BFE-B787-CD83A775D1A2}"/>
                  </a:ext>
                </a:extLst>
              </p:cNvPr>
              <p:cNvSpPr>
                <a:spLocks noChangeShapeType="1"/>
              </p:cNvSpPr>
              <p:nvPr/>
            </p:nvSpPr>
            <p:spPr bwMode="auto">
              <a:xfrm>
                <a:off x="2535" y="233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08" name="Line 140">
                <a:extLst>
                  <a:ext uri="{FF2B5EF4-FFF2-40B4-BE49-F238E27FC236}">
                    <a16:creationId xmlns:a16="http://schemas.microsoft.com/office/drawing/2014/main" id="{B53934B9-4E13-4C40-9640-C8F6C4C6B330}"/>
                  </a:ext>
                </a:extLst>
              </p:cNvPr>
              <p:cNvSpPr>
                <a:spLocks noChangeShapeType="1"/>
              </p:cNvSpPr>
              <p:nvPr/>
            </p:nvSpPr>
            <p:spPr bwMode="auto">
              <a:xfrm flipH="1">
                <a:off x="2515" y="2350"/>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09" name="Line 141">
                <a:extLst>
                  <a:ext uri="{FF2B5EF4-FFF2-40B4-BE49-F238E27FC236}">
                    <a16:creationId xmlns:a16="http://schemas.microsoft.com/office/drawing/2014/main" id="{BCCC876B-E590-4BEB-9841-CD121EA58F62}"/>
                  </a:ext>
                </a:extLst>
              </p:cNvPr>
              <p:cNvSpPr>
                <a:spLocks noChangeShapeType="1"/>
              </p:cNvSpPr>
              <p:nvPr/>
            </p:nvSpPr>
            <p:spPr bwMode="auto">
              <a:xfrm>
                <a:off x="2579" y="2368"/>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10" name="Line 142">
                <a:extLst>
                  <a:ext uri="{FF2B5EF4-FFF2-40B4-BE49-F238E27FC236}">
                    <a16:creationId xmlns:a16="http://schemas.microsoft.com/office/drawing/2014/main" id="{E9037C39-EE33-4AE1-87E7-997FEE8D05BB}"/>
                  </a:ext>
                </a:extLst>
              </p:cNvPr>
              <p:cNvSpPr>
                <a:spLocks noChangeShapeType="1"/>
              </p:cNvSpPr>
              <p:nvPr/>
            </p:nvSpPr>
            <p:spPr bwMode="auto">
              <a:xfrm flipH="1">
                <a:off x="2559" y="2388"/>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11" name="Line 143">
                <a:extLst>
                  <a:ext uri="{FF2B5EF4-FFF2-40B4-BE49-F238E27FC236}">
                    <a16:creationId xmlns:a16="http://schemas.microsoft.com/office/drawing/2014/main" id="{A5B64414-FC7A-4E4B-BD3F-DC2A813DB8F5}"/>
                  </a:ext>
                </a:extLst>
              </p:cNvPr>
              <p:cNvSpPr>
                <a:spLocks noChangeShapeType="1"/>
              </p:cNvSpPr>
              <p:nvPr/>
            </p:nvSpPr>
            <p:spPr bwMode="auto">
              <a:xfrm>
                <a:off x="2658" y="2414"/>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12" name="Line 144">
                <a:extLst>
                  <a:ext uri="{FF2B5EF4-FFF2-40B4-BE49-F238E27FC236}">
                    <a16:creationId xmlns:a16="http://schemas.microsoft.com/office/drawing/2014/main" id="{59CECE1B-36FB-48C5-A328-CECA515E890B}"/>
                  </a:ext>
                </a:extLst>
              </p:cNvPr>
              <p:cNvSpPr>
                <a:spLocks noChangeShapeType="1"/>
              </p:cNvSpPr>
              <p:nvPr/>
            </p:nvSpPr>
            <p:spPr bwMode="auto">
              <a:xfrm flipH="1">
                <a:off x="2638" y="2435"/>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13" name="Line 145">
                <a:extLst>
                  <a:ext uri="{FF2B5EF4-FFF2-40B4-BE49-F238E27FC236}">
                    <a16:creationId xmlns:a16="http://schemas.microsoft.com/office/drawing/2014/main" id="{FA03911A-C7C5-4302-99AF-0D88E7494510}"/>
                  </a:ext>
                </a:extLst>
              </p:cNvPr>
              <p:cNvSpPr>
                <a:spLocks noChangeShapeType="1"/>
              </p:cNvSpPr>
              <p:nvPr/>
            </p:nvSpPr>
            <p:spPr bwMode="auto">
              <a:xfrm>
                <a:off x="2698" y="2414"/>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14" name="Line 146">
                <a:extLst>
                  <a:ext uri="{FF2B5EF4-FFF2-40B4-BE49-F238E27FC236}">
                    <a16:creationId xmlns:a16="http://schemas.microsoft.com/office/drawing/2014/main" id="{BA7A6D86-F127-4892-AE78-AEAC309F34D0}"/>
                  </a:ext>
                </a:extLst>
              </p:cNvPr>
              <p:cNvSpPr>
                <a:spLocks noChangeShapeType="1"/>
              </p:cNvSpPr>
              <p:nvPr/>
            </p:nvSpPr>
            <p:spPr bwMode="auto">
              <a:xfrm flipH="1">
                <a:off x="2678" y="2435"/>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15" name="Line 147">
                <a:extLst>
                  <a:ext uri="{FF2B5EF4-FFF2-40B4-BE49-F238E27FC236}">
                    <a16:creationId xmlns:a16="http://schemas.microsoft.com/office/drawing/2014/main" id="{F099E6E0-5F0F-429E-A148-5FE20E1A0F5F}"/>
                  </a:ext>
                </a:extLst>
              </p:cNvPr>
              <p:cNvSpPr>
                <a:spLocks noChangeShapeType="1"/>
              </p:cNvSpPr>
              <p:nvPr/>
            </p:nvSpPr>
            <p:spPr bwMode="auto">
              <a:xfrm>
                <a:off x="2846" y="250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16" name="Line 148">
                <a:extLst>
                  <a:ext uri="{FF2B5EF4-FFF2-40B4-BE49-F238E27FC236}">
                    <a16:creationId xmlns:a16="http://schemas.microsoft.com/office/drawing/2014/main" id="{FFF0438D-488A-4120-85CC-AA3F149CD412}"/>
                  </a:ext>
                </a:extLst>
              </p:cNvPr>
              <p:cNvSpPr>
                <a:spLocks noChangeShapeType="1"/>
              </p:cNvSpPr>
              <p:nvPr/>
            </p:nvSpPr>
            <p:spPr bwMode="auto">
              <a:xfrm flipH="1">
                <a:off x="2826" y="252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17" name="Line 149">
                <a:extLst>
                  <a:ext uri="{FF2B5EF4-FFF2-40B4-BE49-F238E27FC236}">
                    <a16:creationId xmlns:a16="http://schemas.microsoft.com/office/drawing/2014/main" id="{A1F9007D-F008-4BF4-89AE-462AF1527CC4}"/>
                  </a:ext>
                </a:extLst>
              </p:cNvPr>
              <p:cNvSpPr>
                <a:spLocks noChangeShapeType="1"/>
              </p:cNvSpPr>
              <p:nvPr/>
            </p:nvSpPr>
            <p:spPr bwMode="auto">
              <a:xfrm>
                <a:off x="2888" y="250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18" name="Line 150">
                <a:extLst>
                  <a:ext uri="{FF2B5EF4-FFF2-40B4-BE49-F238E27FC236}">
                    <a16:creationId xmlns:a16="http://schemas.microsoft.com/office/drawing/2014/main" id="{517DBF3D-1632-4C4F-B73D-DBD9F04E472B}"/>
                  </a:ext>
                </a:extLst>
              </p:cNvPr>
              <p:cNvSpPr>
                <a:spLocks noChangeShapeType="1"/>
              </p:cNvSpPr>
              <p:nvPr/>
            </p:nvSpPr>
            <p:spPr bwMode="auto">
              <a:xfrm flipH="1">
                <a:off x="2868" y="252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19" name="Line 151">
                <a:extLst>
                  <a:ext uri="{FF2B5EF4-FFF2-40B4-BE49-F238E27FC236}">
                    <a16:creationId xmlns:a16="http://schemas.microsoft.com/office/drawing/2014/main" id="{B9D4E1AD-B34F-4AEB-B819-11C44DE3D8C4}"/>
                  </a:ext>
                </a:extLst>
              </p:cNvPr>
              <p:cNvSpPr>
                <a:spLocks noChangeShapeType="1"/>
              </p:cNvSpPr>
              <p:nvPr/>
            </p:nvSpPr>
            <p:spPr bwMode="auto">
              <a:xfrm>
                <a:off x="2956" y="250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20" name="Line 152">
                <a:extLst>
                  <a:ext uri="{FF2B5EF4-FFF2-40B4-BE49-F238E27FC236}">
                    <a16:creationId xmlns:a16="http://schemas.microsoft.com/office/drawing/2014/main" id="{971BFB64-28A4-4F01-A57A-FE9D45094CE4}"/>
                  </a:ext>
                </a:extLst>
              </p:cNvPr>
              <p:cNvSpPr>
                <a:spLocks noChangeShapeType="1"/>
              </p:cNvSpPr>
              <p:nvPr/>
            </p:nvSpPr>
            <p:spPr bwMode="auto">
              <a:xfrm flipH="1">
                <a:off x="2936" y="252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21" name="Line 153">
                <a:extLst>
                  <a:ext uri="{FF2B5EF4-FFF2-40B4-BE49-F238E27FC236}">
                    <a16:creationId xmlns:a16="http://schemas.microsoft.com/office/drawing/2014/main" id="{6BF49299-3B50-49AA-8A51-EABA22C69182}"/>
                  </a:ext>
                </a:extLst>
              </p:cNvPr>
              <p:cNvSpPr>
                <a:spLocks noChangeShapeType="1"/>
              </p:cNvSpPr>
              <p:nvPr/>
            </p:nvSpPr>
            <p:spPr bwMode="auto">
              <a:xfrm>
                <a:off x="2996" y="250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22" name="Line 154">
                <a:extLst>
                  <a:ext uri="{FF2B5EF4-FFF2-40B4-BE49-F238E27FC236}">
                    <a16:creationId xmlns:a16="http://schemas.microsoft.com/office/drawing/2014/main" id="{3D8F91F5-1EF1-4B16-AFDA-044D973392F5}"/>
                  </a:ext>
                </a:extLst>
              </p:cNvPr>
              <p:cNvSpPr>
                <a:spLocks noChangeShapeType="1"/>
              </p:cNvSpPr>
              <p:nvPr/>
            </p:nvSpPr>
            <p:spPr bwMode="auto">
              <a:xfrm flipH="1">
                <a:off x="2976" y="252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23" name="Line 155">
                <a:extLst>
                  <a:ext uri="{FF2B5EF4-FFF2-40B4-BE49-F238E27FC236}">
                    <a16:creationId xmlns:a16="http://schemas.microsoft.com/office/drawing/2014/main" id="{35FBFC70-B736-4CC9-8004-095B95A5B5EF}"/>
                  </a:ext>
                </a:extLst>
              </p:cNvPr>
              <p:cNvSpPr>
                <a:spLocks noChangeShapeType="1"/>
              </p:cNvSpPr>
              <p:nvPr/>
            </p:nvSpPr>
            <p:spPr bwMode="auto">
              <a:xfrm>
                <a:off x="3056" y="250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24" name="Line 156">
                <a:extLst>
                  <a:ext uri="{FF2B5EF4-FFF2-40B4-BE49-F238E27FC236}">
                    <a16:creationId xmlns:a16="http://schemas.microsoft.com/office/drawing/2014/main" id="{EB4B591B-A0D0-4CDD-BB9A-07B1019B5ED5}"/>
                  </a:ext>
                </a:extLst>
              </p:cNvPr>
              <p:cNvSpPr>
                <a:spLocks noChangeShapeType="1"/>
              </p:cNvSpPr>
              <p:nvPr/>
            </p:nvSpPr>
            <p:spPr bwMode="auto">
              <a:xfrm flipH="1">
                <a:off x="3038" y="252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25" name="Line 157">
                <a:extLst>
                  <a:ext uri="{FF2B5EF4-FFF2-40B4-BE49-F238E27FC236}">
                    <a16:creationId xmlns:a16="http://schemas.microsoft.com/office/drawing/2014/main" id="{6F73CFD5-8C6D-4880-8722-1E004A1B08E1}"/>
                  </a:ext>
                </a:extLst>
              </p:cNvPr>
              <p:cNvSpPr>
                <a:spLocks noChangeShapeType="1"/>
              </p:cNvSpPr>
              <p:nvPr/>
            </p:nvSpPr>
            <p:spPr bwMode="auto">
              <a:xfrm>
                <a:off x="3112" y="250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26" name="Line 158">
                <a:extLst>
                  <a:ext uri="{FF2B5EF4-FFF2-40B4-BE49-F238E27FC236}">
                    <a16:creationId xmlns:a16="http://schemas.microsoft.com/office/drawing/2014/main" id="{CC925DE4-3B1E-410D-82DC-2434E26E1DB9}"/>
                  </a:ext>
                </a:extLst>
              </p:cNvPr>
              <p:cNvSpPr>
                <a:spLocks noChangeShapeType="1"/>
              </p:cNvSpPr>
              <p:nvPr/>
            </p:nvSpPr>
            <p:spPr bwMode="auto">
              <a:xfrm flipH="1">
                <a:off x="3092" y="252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27" name="Line 159">
                <a:extLst>
                  <a:ext uri="{FF2B5EF4-FFF2-40B4-BE49-F238E27FC236}">
                    <a16:creationId xmlns:a16="http://schemas.microsoft.com/office/drawing/2014/main" id="{5239B179-532B-472B-9366-CD83A9D38F8F}"/>
                  </a:ext>
                </a:extLst>
              </p:cNvPr>
              <p:cNvSpPr>
                <a:spLocks noChangeShapeType="1"/>
              </p:cNvSpPr>
              <p:nvPr/>
            </p:nvSpPr>
            <p:spPr bwMode="auto">
              <a:xfrm>
                <a:off x="3341" y="255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28" name="Line 160">
                <a:extLst>
                  <a:ext uri="{FF2B5EF4-FFF2-40B4-BE49-F238E27FC236}">
                    <a16:creationId xmlns:a16="http://schemas.microsoft.com/office/drawing/2014/main" id="{3AA96201-ACBF-413D-9DEE-86A799A616CC}"/>
                  </a:ext>
                </a:extLst>
              </p:cNvPr>
              <p:cNvSpPr>
                <a:spLocks noChangeShapeType="1"/>
              </p:cNvSpPr>
              <p:nvPr/>
            </p:nvSpPr>
            <p:spPr bwMode="auto">
              <a:xfrm flipH="1">
                <a:off x="3323" y="2573"/>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29" name="Line 161">
                <a:extLst>
                  <a:ext uri="{FF2B5EF4-FFF2-40B4-BE49-F238E27FC236}">
                    <a16:creationId xmlns:a16="http://schemas.microsoft.com/office/drawing/2014/main" id="{76D23C70-C6A8-4B6C-AF54-A311068776B8}"/>
                  </a:ext>
                </a:extLst>
              </p:cNvPr>
              <p:cNvSpPr>
                <a:spLocks noChangeShapeType="1"/>
              </p:cNvSpPr>
              <p:nvPr/>
            </p:nvSpPr>
            <p:spPr bwMode="auto">
              <a:xfrm>
                <a:off x="3383" y="255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30" name="Line 162">
                <a:extLst>
                  <a:ext uri="{FF2B5EF4-FFF2-40B4-BE49-F238E27FC236}">
                    <a16:creationId xmlns:a16="http://schemas.microsoft.com/office/drawing/2014/main" id="{0D4DE663-0CFC-41E4-962E-C4DF59A007DA}"/>
                  </a:ext>
                </a:extLst>
              </p:cNvPr>
              <p:cNvSpPr>
                <a:spLocks noChangeShapeType="1"/>
              </p:cNvSpPr>
              <p:nvPr/>
            </p:nvSpPr>
            <p:spPr bwMode="auto">
              <a:xfrm flipH="1">
                <a:off x="3363" y="2573"/>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31" name="Line 163">
                <a:extLst>
                  <a:ext uri="{FF2B5EF4-FFF2-40B4-BE49-F238E27FC236}">
                    <a16:creationId xmlns:a16="http://schemas.microsoft.com/office/drawing/2014/main" id="{5E1F72C1-A1B3-4079-A684-474B31195584}"/>
                  </a:ext>
                </a:extLst>
              </p:cNvPr>
              <p:cNvSpPr>
                <a:spLocks noChangeShapeType="1"/>
              </p:cNvSpPr>
              <p:nvPr/>
            </p:nvSpPr>
            <p:spPr bwMode="auto">
              <a:xfrm>
                <a:off x="3437" y="255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32" name="Line 164">
                <a:extLst>
                  <a:ext uri="{FF2B5EF4-FFF2-40B4-BE49-F238E27FC236}">
                    <a16:creationId xmlns:a16="http://schemas.microsoft.com/office/drawing/2014/main" id="{CA98F9D9-6593-4F0C-ADA4-A3351B10ACA2}"/>
                  </a:ext>
                </a:extLst>
              </p:cNvPr>
              <p:cNvSpPr>
                <a:spLocks noChangeShapeType="1"/>
              </p:cNvSpPr>
              <p:nvPr/>
            </p:nvSpPr>
            <p:spPr bwMode="auto">
              <a:xfrm flipH="1">
                <a:off x="3417" y="2573"/>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33" name="Line 165">
                <a:extLst>
                  <a:ext uri="{FF2B5EF4-FFF2-40B4-BE49-F238E27FC236}">
                    <a16:creationId xmlns:a16="http://schemas.microsoft.com/office/drawing/2014/main" id="{3A83E4B8-F08A-4D2F-8A8E-D10D3DC5FA32}"/>
                  </a:ext>
                </a:extLst>
              </p:cNvPr>
              <p:cNvSpPr>
                <a:spLocks noChangeShapeType="1"/>
              </p:cNvSpPr>
              <p:nvPr/>
            </p:nvSpPr>
            <p:spPr bwMode="auto">
              <a:xfrm>
                <a:off x="3539" y="255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34" name="Line 166">
                <a:extLst>
                  <a:ext uri="{FF2B5EF4-FFF2-40B4-BE49-F238E27FC236}">
                    <a16:creationId xmlns:a16="http://schemas.microsoft.com/office/drawing/2014/main" id="{FA35E25C-29C6-490C-A7A2-791A989B0A57}"/>
                  </a:ext>
                </a:extLst>
              </p:cNvPr>
              <p:cNvSpPr>
                <a:spLocks noChangeShapeType="1"/>
              </p:cNvSpPr>
              <p:nvPr/>
            </p:nvSpPr>
            <p:spPr bwMode="auto">
              <a:xfrm flipH="1">
                <a:off x="3519" y="2573"/>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35" name="Line 167">
                <a:extLst>
                  <a:ext uri="{FF2B5EF4-FFF2-40B4-BE49-F238E27FC236}">
                    <a16:creationId xmlns:a16="http://schemas.microsoft.com/office/drawing/2014/main" id="{02214ADF-4BB7-4305-815E-336106E0AE72}"/>
                  </a:ext>
                </a:extLst>
              </p:cNvPr>
              <p:cNvSpPr>
                <a:spLocks noChangeShapeType="1"/>
              </p:cNvSpPr>
              <p:nvPr/>
            </p:nvSpPr>
            <p:spPr bwMode="auto">
              <a:xfrm>
                <a:off x="3543" y="255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36" name="Line 168">
                <a:extLst>
                  <a:ext uri="{FF2B5EF4-FFF2-40B4-BE49-F238E27FC236}">
                    <a16:creationId xmlns:a16="http://schemas.microsoft.com/office/drawing/2014/main" id="{57E55E1D-1FB6-4BF8-8068-63966C15E477}"/>
                  </a:ext>
                </a:extLst>
              </p:cNvPr>
              <p:cNvSpPr>
                <a:spLocks noChangeShapeType="1"/>
              </p:cNvSpPr>
              <p:nvPr/>
            </p:nvSpPr>
            <p:spPr bwMode="auto">
              <a:xfrm flipH="1">
                <a:off x="3525" y="2573"/>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37" name="Line 169">
                <a:extLst>
                  <a:ext uri="{FF2B5EF4-FFF2-40B4-BE49-F238E27FC236}">
                    <a16:creationId xmlns:a16="http://schemas.microsoft.com/office/drawing/2014/main" id="{F4DB967B-1ADE-4829-B6C2-FE9A0EFB2E5C}"/>
                  </a:ext>
                </a:extLst>
              </p:cNvPr>
              <p:cNvSpPr>
                <a:spLocks noChangeShapeType="1"/>
              </p:cNvSpPr>
              <p:nvPr/>
            </p:nvSpPr>
            <p:spPr bwMode="auto">
              <a:xfrm>
                <a:off x="3673" y="255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38" name="Line 170">
                <a:extLst>
                  <a:ext uri="{FF2B5EF4-FFF2-40B4-BE49-F238E27FC236}">
                    <a16:creationId xmlns:a16="http://schemas.microsoft.com/office/drawing/2014/main" id="{DAE8D13C-AD64-461F-824E-819BACBBDBE6}"/>
                  </a:ext>
                </a:extLst>
              </p:cNvPr>
              <p:cNvSpPr>
                <a:spLocks noChangeShapeType="1"/>
              </p:cNvSpPr>
              <p:nvPr/>
            </p:nvSpPr>
            <p:spPr bwMode="auto">
              <a:xfrm flipH="1">
                <a:off x="3653" y="2573"/>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39" name="Line 171">
                <a:extLst>
                  <a:ext uri="{FF2B5EF4-FFF2-40B4-BE49-F238E27FC236}">
                    <a16:creationId xmlns:a16="http://schemas.microsoft.com/office/drawing/2014/main" id="{6171BD93-C78A-48BD-9AD5-5D17072ADAA7}"/>
                  </a:ext>
                </a:extLst>
              </p:cNvPr>
              <p:cNvSpPr>
                <a:spLocks noChangeShapeType="1"/>
              </p:cNvSpPr>
              <p:nvPr/>
            </p:nvSpPr>
            <p:spPr bwMode="auto">
              <a:xfrm>
                <a:off x="3727" y="255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40" name="Line 172">
                <a:extLst>
                  <a:ext uri="{FF2B5EF4-FFF2-40B4-BE49-F238E27FC236}">
                    <a16:creationId xmlns:a16="http://schemas.microsoft.com/office/drawing/2014/main" id="{F71F2250-E240-47C2-A77B-B848AFE9A2F3}"/>
                  </a:ext>
                </a:extLst>
              </p:cNvPr>
              <p:cNvSpPr>
                <a:spLocks noChangeShapeType="1"/>
              </p:cNvSpPr>
              <p:nvPr/>
            </p:nvSpPr>
            <p:spPr bwMode="auto">
              <a:xfrm flipH="1">
                <a:off x="3709" y="2573"/>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41" name="Line 173">
                <a:extLst>
                  <a:ext uri="{FF2B5EF4-FFF2-40B4-BE49-F238E27FC236}">
                    <a16:creationId xmlns:a16="http://schemas.microsoft.com/office/drawing/2014/main" id="{E2505962-01D5-4651-AAEF-82624283E941}"/>
                  </a:ext>
                </a:extLst>
              </p:cNvPr>
              <p:cNvSpPr>
                <a:spLocks noChangeShapeType="1"/>
              </p:cNvSpPr>
              <p:nvPr/>
            </p:nvSpPr>
            <p:spPr bwMode="auto">
              <a:xfrm>
                <a:off x="4050" y="266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42" name="Line 174">
                <a:extLst>
                  <a:ext uri="{FF2B5EF4-FFF2-40B4-BE49-F238E27FC236}">
                    <a16:creationId xmlns:a16="http://schemas.microsoft.com/office/drawing/2014/main" id="{ACC8FCDA-4B9D-4940-8246-BDBD4C13137E}"/>
                  </a:ext>
                </a:extLst>
              </p:cNvPr>
              <p:cNvSpPr>
                <a:spLocks noChangeShapeType="1"/>
              </p:cNvSpPr>
              <p:nvPr/>
            </p:nvSpPr>
            <p:spPr bwMode="auto">
              <a:xfrm flipH="1">
                <a:off x="4030" y="268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43" name="Line 175">
                <a:extLst>
                  <a:ext uri="{FF2B5EF4-FFF2-40B4-BE49-F238E27FC236}">
                    <a16:creationId xmlns:a16="http://schemas.microsoft.com/office/drawing/2014/main" id="{DCA8692C-DAB2-4981-A8F8-0D4F09B556FC}"/>
                  </a:ext>
                </a:extLst>
              </p:cNvPr>
              <p:cNvSpPr>
                <a:spLocks noChangeShapeType="1"/>
              </p:cNvSpPr>
              <p:nvPr/>
            </p:nvSpPr>
            <p:spPr bwMode="auto">
              <a:xfrm>
                <a:off x="4493" y="266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44" name="Line 176">
                <a:extLst>
                  <a:ext uri="{FF2B5EF4-FFF2-40B4-BE49-F238E27FC236}">
                    <a16:creationId xmlns:a16="http://schemas.microsoft.com/office/drawing/2014/main" id="{C83E80C3-2C9E-41FB-B1E2-F2763BCE0404}"/>
                  </a:ext>
                </a:extLst>
              </p:cNvPr>
              <p:cNvSpPr>
                <a:spLocks noChangeShapeType="1"/>
              </p:cNvSpPr>
              <p:nvPr/>
            </p:nvSpPr>
            <p:spPr bwMode="auto">
              <a:xfrm flipH="1">
                <a:off x="4472" y="2684"/>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45" name="Line 177">
                <a:extLst>
                  <a:ext uri="{FF2B5EF4-FFF2-40B4-BE49-F238E27FC236}">
                    <a16:creationId xmlns:a16="http://schemas.microsoft.com/office/drawing/2014/main" id="{CD961ABB-7145-4921-B8DA-A6C104030A22}"/>
                  </a:ext>
                </a:extLst>
              </p:cNvPr>
              <p:cNvSpPr>
                <a:spLocks noChangeShapeType="1"/>
              </p:cNvSpPr>
              <p:nvPr/>
            </p:nvSpPr>
            <p:spPr bwMode="auto">
              <a:xfrm>
                <a:off x="4703" y="266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46" name="Line 178">
                <a:extLst>
                  <a:ext uri="{FF2B5EF4-FFF2-40B4-BE49-F238E27FC236}">
                    <a16:creationId xmlns:a16="http://schemas.microsoft.com/office/drawing/2014/main" id="{4CF8EE7B-F899-4A2A-81EF-596399522676}"/>
                  </a:ext>
                </a:extLst>
              </p:cNvPr>
              <p:cNvSpPr>
                <a:spLocks noChangeShapeType="1"/>
              </p:cNvSpPr>
              <p:nvPr/>
            </p:nvSpPr>
            <p:spPr bwMode="auto">
              <a:xfrm flipH="1">
                <a:off x="4683" y="268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47" name="Line 179">
                <a:extLst>
                  <a:ext uri="{FF2B5EF4-FFF2-40B4-BE49-F238E27FC236}">
                    <a16:creationId xmlns:a16="http://schemas.microsoft.com/office/drawing/2014/main" id="{BAF7301B-58F8-4ACC-801E-3D14FC030F48}"/>
                  </a:ext>
                </a:extLst>
              </p:cNvPr>
              <p:cNvSpPr>
                <a:spLocks noChangeShapeType="1"/>
              </p:cNvSpPr>
              <p:nvPr/>
            </p:nvSpPr>
            <p:spPr bwMode="auto">
              <a:xfrm>
                <a:off x="4731" y="266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48" name="Line 180">
                <a:extLst>
                  <a:ext uri="{FF2B5EF4-FFF2-40B4-BE49-F238E27FC236}">
                    <a16:creationId xmlns:a16="http://schemas.microsoft.com/office/drawing/2014/main" id="{C8FEF38A-A0EA-483C-96B4-924BC85E7B5A}"/>
                  </a:ext>
                </a:extLst>
              </p:cNvPr>
              <p:cNvSpPr>
                <a:spLocks noChangeShapeType="1"/>
              </p:cNvSpPr>
              <p:nvPr/>
            </p:nvSpPr>
            <p:spPr bwMode="auto">
              <a:xfrm flipH="1">
                <a:off x="4711" y="268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49" name="Line 181">
                <a:extLst>
                  <a:ext uri="{FF2B5EF4-FFF2-40B4-BE49-F238E27FC236}">
                    <a16:creationId xmlns:a16="http://schemas.microsoft.com/office/drawing/2014/main" id="{042A7D67-6A9A-43AD-BF97-48CA252BBE0E}"/>
                  </a:ext>
                </a:extLst>
              </p:cNvPr>
              <p:cNvSpPr>
                <a:spLocks noChangeShapeType="1"/>
              </p:cNvSpPr>
              <p:nvPr/>
            </p:nvSpPr>
            <p:spPr bwMode="auto">
              <a:xfrm>
                <a:off x="1926" y="2085"/>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50" name="Line 182">
                <a:extLst>
                  <a:ext uri="{FF2B5EF4-FFF2-40B4-BE49-F238E27FC236}">
                    <a16:creationId xmlns:a16="http://schemas.microsoft.com/office/drawing/2014/main" id="{DD7D6441-FCE5-40D8-98EC-9EEDF0162480}"/>
                  </a:ext>
                </a:extLst>
              </p:cNvPr>
              <p:cNvSpPr>
                <a:spLocks noChangeShapeType="1"/>
              </p:cNvSpPr>
              <p:nvPr/>
            </p:nvSpPr>
            <p:spPr bwMode="auto">
              <a:xfrm flipH="1">
                <a:off x="1906" y="2105"/>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51" name="Line 183">
                <a:extLst>
                  <a:ext uri="{FF2B5EF4-FFF2-40B4-BE49-F238E27FC236}">
                    <a16:creationId xmlns:a16="http://schemas.microsoft.com/office/drawing/2014/main" id="{7CF76857-E3D6-4823-977F-0ADFF3168754}"/>
                  </a:ext>
                </a:extLst>
              </p:cNvPr>
              <p:cNvSpPr>
                <a:spLocks noChangeShapeType="1"/>
              </p:cNvSpPr>
              <p:nvPr/>
            </p:nvSpPr>
            <p:spPr bwMode="auto">
              <a:xfrm>
                <a:off x="1938" y="210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52" name="Line 184">
                <a:extLst>
                  <a:ext uri="{FF2B5EF4-FFF2-40B4-BE49-F238E27FC236}">
                    <a16:creationId xmlns:a16="http://schemas.microsoft.com/office/drawing/2014/main" id="{3215DC0A-FF08-42EC-808D-614AEFFB0262}"/>
                  </a:ext>
                </a:extLst>
              </p:cNvPr>
              <p:cNvSpPr>
                <a:spLocks noChangeShapeType="1"/>
              </p:cNvSpPr>
              <p:nvPr/>
            </p:nvSpPr>
            <p:spPr bwMode="auto">
              <a:xfrm flipH="1">
                <a:off x="1918" y="2129"/>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453" name="Freeform 185">
                <a:extLst>
                  <a:ext uri="{FF2B5EF4-FFF2-40B4-BE49-F238E27FC236}">
                    <a16:creationId xmlns:a16="http://schemas.microsoft.com/office/drawing/2014/main" id="{8287A834-928F-49BB-9F6C-4B0B264DBEBB}"/>
                  </a:ext>
                </a:extLst>
              </p:cNvPr>
              <p:cNvSpPr>
                <a:spLocks/>
              </p:cNvSpPr>
              <p:nvPr/>
            </p:nvSpPr>
            <p:spPr bwMode="auto">
              <a:xfrm>
                <a:off x="1011" y="1614"/>
                <a:ext cx="3720" cy="1070"/>
              </a:xfrm>
              <a:custGeom>
                <a:avLst/>
                <a:gdLst>
                  <a:gd name="T0" fmla="*/ 14 w 1857"/>
                  <a:gd name="T1" fmla="*/ 0 h 532"/>
                  <a:gd name="T2" fmla="*/ 48 w 1857"/>
                  <a:gd name="T3" fmla="*/ 19 h 532"/>
                  <a:gd name="T4" fmla="*/ 81 w 1857"/>
                  <a:gd name="T5" fmla="*/ 25 h 532"/>
                  <a:gd name="T6" fmla="*/ 88 w 1857"/>
                  <a:gd name="T7" fmla="*/ 31 h 532"/>
                  <a:gd name="T8" fmla="*/ 95 w 1857"/>
                  <a:gd name="T9" fmla="*/ 39 h 532"/>
                  <a:gd name="T10" fmla="*/ 102 w 1857"/>
                  <a:gd name="T11" fmla="*/ 55 h 532"/>
                  <a:gd name="T12" fmla="*/ 143 w 1857"/>
                  <a:gd name="T13" fmla="*/ 62 h 532"/>
                  <a:gd name="T14" fmla="*/ 155 w 1857"/>
                  <a:gd name="T15" fmla="*/ 68 h 532"/>
                  <a:gd name="T16" fmla="*/ 161 w 1857"/>
                  <a:gd name="T17" fmla="*/ 75 h 532"/>
                  <a:gd name="T18" fmla="*/ 181 w 1857"/>
                  <a:gd name="T19" fmla="*/ 86 h 532"/>
                  <a:gd name="T20" fmla="*/ 201 w 1857"/>
                  <a:gd name="T21" fmla="*/ 93 h 532"/>
                  <a:gd name="T22" fmla="*/ 222 w 1857"/>
                  <a:gd name="T23" fmla="*/ 104 h 532"/>
                  <a:gd name="T24" fmla="*/ 228 w 1857"/>
                  <a:gd name="T25" fmla="*/ 110 h 532"/>
                  <a:gd name="T26" fmla="*/ 262 w 1857"/>
                  <a:gd name="T27" fmla="*/ 117 h 532"/>
                  <a:gd name="T28" fmla="*/ 288 w 1857"/>
                  <a:gd name="T29" fmla="*/ 148 h 532"/>
                  <a:gd name="T30" fmla="*/ 321 w 1857"/>
                  <a:gd name="T31" fmla="*/ 152 h 532"/>
                  <a:gd name="T32" fmla="*/ 342 w 1857"/>
                  <a:gd name="T33" fmla="*/ 165 h 532"/>
                  <a:gd name="T34" fmla="*/ 361 w 1857"/>
                  <a:gd name="T35" fmla="*/ 195 h 532"/>
                  <a:gd name="T36" fmla="*/ 388 w 1857"/>
                  <a:gd name="T37" fmla="*/ 202 h 532"/>
                  <a:gd name="T38" fmla="*/ 401 w 1857"/>
                  <a:gd name="T39" fmla="*/ 211 h 532"/>
                  <a:gd name="T40" fmla="*/ 416 w 1857"/>
                  <a:gd name="T41" fmla="*/ 219 h 532"/>
                  <a:gd name="T42" fmla="*/ 423 w 1857"/>
                  <a:gd name="T43" fmla="*/ 229 h 532"/>
                  <a:gd name="T44" fmla="*/ 442 w 1857"/>
                  <a:gd name="T45" fmla="*/ 236 h 532"/>
                  <a:gd name="T46" fmla="*/ 463 w 1857"/>
                  <a:gd name="T47" fmla="*/ 244 h 532"/>
                  <a:gd name="T48" fmla="*/ 500 w 1857"/>
                  <a:gd name="T49" fmla="*/ 264 h 532"/>
                  <a:gd name="T50" fmla="*/ 509 w 1857"/>
                  <a:gd name="T51" fmla="*/ 279 h 532"/>
                  <a:gd name="T52" fmla="*/ 516 w 1857"/>
                  <a:gd name="T53" fmla="*/ 287 h 532"/>
                  <a:gd name="T54" fmla="*/ 537 w 1857"/>
                  <a:gd name="T55" fmla="*/ 300 h 532"/>
                  <a:gd name="T56" fmla="*/ 582 w 1857"/>
                  <a:gd name="T57" fmla="*/ 306 h 532"/>
                  <a:gd name="T58" fmla="*/ 657 w 1857"/>
                  <a:gd name="T59" fmla="*/ 319 h 532"/>
                  <a:gd name="T60" fmla="*/ 686 w 1857"/>
                  <a:gd name="T61" fmla="*/ 325 h 532"/>
                  <a:gd name="T62" fmla="*/ 696 w 1857"/>
                  <a:gd name="T63" fmla="*/ 336 h 532"/>
                  <a:gd name="T64" fmla="*/ 717 w 1857"/>
                  <a:gd name="T65" fmla="*/ 346 h 532"/>
                  <a:gd name="T66" fmla="*/ 730 w 1857"/>
                  <a:gd name="T67" fmla="*/ 356 h 532"/>
                  <a:gd name="T68" fmla="*/ 763 w 1857"/>
                  <a:gd name="T69" fmla="*/ 366 h 532"/>
                  <a:gd name="T70" fmla="*/ 783 w 1857"/>
                  <a:gd name="T71" fmla="*/ 379 h 532"/>
                  <a:gd name="T72" fmla="*/ 796 w 1857"/>
                  <a:gd name="T73" fmla="*/ 397 h 532"/>
                  <a:gd name="T74" fmla="*/ 853 w 1857"/>
                  <a:gd name="T75" fmla="*/ 408 h 532"/>
                  <a:gd name="T76" fmla="*/ 859 w 1857"/>
                  <a:gd name="T77" fmla="*/ 423 h 532"/>
                  <a:gd name="T78" fmla="*/ 863 w 1857"/>
                  <a:gd name="T79" fmla="*/ 432 h 532"/>
                  <a:gd name="T80" fmla="*/ 916 w 1857"/>
                  <a:gd name="T81" fmla="*/ 439 h 532"/>
                  <a:gd name="T82" fmla="*/ 1163 w 1857"/>
                  <a:gd name="T83" fmla="*/ 452 h 532"/>
                  <a:gd name="T84" fmla="*/ 1438 w 1857"/>
                  <a:gd name="T85" fmla="*/ 477 h 532"/>
                  <a:gd name="T86" fmla="*/ 1857 w 1857"/>
                  <a:gd name="T87" fmla="*/ 532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57" h="532">
                    <a:moveTo>
                      <a:pt x="0" y="0"/>
                    </a:moveTo>
                    <a:cubicBezTo>
                      <a:pt x="14" y="0"/>
                      <a:pt x="14" y="0"/>
                      <a:pt x="14" y="0"/>
                    </a:cubicBezTo>
                    <a:cubicBezTo>
                      <a:pt x="14" y="19"/>
                      <a:pt x="14" y="19"/>
                      <a:pt x="14" y="19"/>
                    </a:cubicBezTo>
                    <a:cubicBezTo>
                      <a:pt x="48" y="19"/>
                      <a:pt x="48" y="19"/>
                      <a:pt x="48" y="19"/>
                    </a:cubicBezTo>
                    <a:cubicBezTo>
                      <a:pt x="48" y="25"/>
                      <a:pt x="48" y="25"/>
                      <a:pt x="48" y="25"/>
                    </a:cubicBezTo>
                    <a:cubicBezTo>
                      <a:pt x="81" y="25"/>
                      <a:pt x="81" y="25"/>
                      <a:pt x="81" y="25"/>
                    </a:cubicBezTo>
                    <a:cubicBezTo>
                      <a:pt x="81" y="31"/>
                      <a:pt x="81" y="31"/>
                      <a:pt x="81" y="31"/>
                    </a:cubicBezTo>
                    <a:cubicBezTo>
                      <a:pt x="88" y="31"/>
                      <a:pt x="88" y="31"/>
                      <a:pt x="88" y="31"/>
                    </a:cubicBezTo>
                    <a:cubicBezTo>
                      <a:pt x="88" y="39"/>
                      <a:pt x="88" y="39"/>
                      <a:pt x="88" y="39"/>
                    </a:cubicBezTo>
                    <a:cubicBezTo>
                      <a:pt x="95" y="39"/>
                      <a:pt x="95" y="39"/>
                      <a:pt x="95" y="39"/>
                    </a:cubicBezTo>
                    <a:cubicBezTo>
                      <a:pt x="95" y="55"/>
                      <a:pt x="95" y="55"/>
                      <a:pt x="95" y="55"/>
                    </a:cubicBezTo>
                    <a:cubicBezTo>
                      <a:pt x="102" y="55"/>
                      <a:pt x="102" y="55"/>
                      <a:pt x="102" y="55"/>
                    </a:cubicBezTo>
                    <a:cubicBezTo>
                      <a:pt x="102" y="62"/>
                      <a:pt x="102" y="62"/>
                      <a:pt x="102" y="62"/>
                    </a:cubicBezTo>
                    <a:cubicBezTo>
                      <a:pt x="143" y="62"/>
                      <a:pt x="143" y="62"/>
                      <a:pt x="143" y="62"/>
                    </a:cubicBezTo>
                    <a:cubicBezTo>
                      <a:pt x="143" y="68"/>
                      <a:pt x="143" y="68"/>
                      <a:pt x="143" y="68"/>
                    </a:cubicBezTo>
                    <a:cubicBezTo>
                      <a:pt x="155" y="68"/>
                      <a:pt x="155" y="68"/>
                      <a:pt x="155" y="68"/>
                    </a:cubicBezTo>
                    <a:cubicBezTo>
                      <a:pt x="155" y="75"/>
                      <a:pt x="155" y="75"/>
                      <a:pt x="155" y="75"/>
                    </a:cubicBezTo>
                    <a:cubicBezTo>
                      <a:pt x="161" y="75"/>
                      <a:pt x="161" y="75"/>
                      <a:pt x="161" y="75"/>
                    </a:cubicBezTo>
                    <a:cubicBezTo>
                      <a:pt x="161" y="86"/>
                      <a:pt x="161" y="86"/>
                      <a:pt x="161" y="86"/>
                    </a:cubicBezTo>
                    <a:cubicBezTo>
                      <a:pt x="181" y="86"/>
                      <a:pt x="181" y="86"/>
                      <a:pt x="181" y="86"/>
                    </a:cubicBezTo>
                    <a:cubicBezTo>
                      <a:pt x="181" y="93"/>
                      <a:pt x="181" y="93"/>
                      <a:pt x="181" y="93"/>
                    </a:cubicBezTo>
                    <a:cubicBezTo>
                      <a:pt x="201" y="93"/>
                      <a:pt x="201" y="93"/>
                      <a:pt x="201" y="93"/>
                    </a:cubicBezTo>
                    <a:cubicBezTo>
                      <a:pt x="201" y="104"/>
                      <a:pt x="201" y="104"/>
                      <a:pt x="201" y="104"/>
                    </a:cubicBezTo>
                    <a:cubicBezTo>
                      <a:pt x="222" y="104"/>
                      <a:pt x="222" y="104"/>
                      <a:pt x="222" y="104"/>
                    </a:cubicBezTo>
                    <a:cubicBezTo>
                      <a:pt x="222" y="110"/>
                      <a:pt x="222" y="110"/>
                      <a:pt x="222" y="110"/>
                    </a:cubicBezTo>
                    <a:cubicBezTo>
                      <a:pt x="228" y="110"/>
                      <a:pt x="228" y="110"/>
                      <a:pt x="228" y="110"/>
                    </a:cubicBezTo>
                    <a:cubicBezTo>
                      <a:pt x="228" y="117"/>
                      <a:pt x="228" y="117"/>
                      <a:pt x="228" y="117"/>
                    </a:cubicBezTo>
                    <a:cubicBezTo>
                      <a:pt x="262" y="117"/>
                      <a:pt x="262" y="117"/>
                      <a:pt x="262" y="117"/>
                    </a:cubicBezTo>
                    <a:cubicBezTo>
                      <a:pt x="262" y="148"/>
                      <a:pt x="262" y="148"/>
                      <a:pt x="262" y="148"/>
                    </a:cubicBezTo>
                    <a:cubicBezTo>
                      <a:pt x="288" y="148"/>
                      <a:pt x="288" y="148"/>
                      <a:pt x="288" y="148"/>
                    </a:cubicBezTo>
                    <a:cubicBezTo>
                      <a:pt x="288" y="152"/>
                      <a:pt x="288" y="152"/>
                      <a:pt x="288" y="152"/>
                    </a:cubicBezTo>
                    <a:cubicBezTo>
                      <a:pt x="289" y="152"/>
                      <a:pt x="321" y="152"/>
                      <a:pt x="321" y="152"/>
                    </a:cubicBezTo>
                    <a:cubicBezTo>
                      <a:pt x="321" y="165"/>
                      <a:pt x="321" y="165"/>
                      <a:pt x="321" y="165"/>
                    </a:cubicBezTo>
                    <a:cubicBezTo>
                      <a:pt x="342" y="165"/>
                      <a:pt x="342" y="165"/>
                      <a:pt x="342" y="165"/>
                    </a:cubicBezTo>
                    <a:cubicBezTo>
                      <a:pt x="342" y="195"/>
                      <a:pt x="342" y="195"/>
                      <a:pt x="342" y="195"/>
                    </a:cubicBezTo>
                    <a:cubicBezTo>
                      <a:pt x="361" y="195"/>
                      <a:pt x="361" y="195"/>
                      <a:pt x="361" y="195"/>
                    </a:cubicBezTo>
                    <a:cubicBezTo>
                      <a:pt x="361" y="202"/>
                      <a:pt x="361" y="202"/>
                      <a:pt x="361" y="202"/>
                    </a:cubicBezTo>
                    <a:cubicBezTo>
                      <a:pt x="388" y="202"/>
                      <a:pt x="388" y="202"/>
                      <a:pt x="388" y="202"/>
                    </a:cubicBezTo>
                    <a:cubicBezTo>
                      <a:pt x="388" y="211"/>
                      <a:pt x="388" y="211"/>
                      <a:pt x="388" y="211"/>
                    </a:cubicBezTo>
                    <a:cubicBezTo>
                      <a:pt x="401" y="211"/>
                      <a:pt x="401" y="211"/>
                      <a:pt x="401" y="211"/>
                    </a:cubicBezTo>
                    <a:cubicBezTo>
                      <a:pt x="401" y="219"/>
                      <a:pt x="401" y="219"/>
                      <a:pt x="401" y="219"/>
                    </a:cubicBezTo>
                    <a:cubicBezTo>
                      <a:pt x="416" y="219"/>
                      <a:pt x="416" y="219"/>
                      <a:pt x="416" y="219"/>
                    </a:cubicBezTo>
                    <a:cubicBezTo>
                      <a:pt x="416" y="229"/>
                      <a:pt x="416" y="229"/>
                      <a:pt x="416" y="229"/>
                    </a:cubicBezTo>
                    <a:cubicBezTo>
                      <a:pt x="423" y="229"/>
                      <a:pt x="423" y="229"/>
                      <a:pt x="423" y="229"/>
                    </a:cubicBezTo>
                    <a:cubicBezTo>
                      <a:pt x="423" y="236"/>
                      <a:pt x="423" y="236"/>
                      <a:pt x="423" y="236"/>
                    </a:cubicBezTo>
                    <a:cubicBezTo>
                      <a:pt x="442" y="236"/>
                      <a:pt x="442" y="236"/>
                      <a:pt x="442" y="236"/>
                    </a:cubicBezTo>
                    <a:cubicBezTo>
                      <a:pt x="442" y="244"/>
                      <a:pt x="442" y="244"/>
                      <a:pt x="442" y="244"/>
                    </a:cubicBezTo>
                    <a:cubicBezTo>
                      <a:pt x="463" y="244"/>
                      <a:pt x="463" y="244"/>
                      <a:pt x="463" y="244"/>
                    </a:cubicBezTo>
                    <a:cubicBezTo>
                      <a:pt x="463" y="264"/>
                      <a:pt x="463" y="264"/>
                      <a:pt x="463" y="264"/>
                    </a:cubicBezTo>
                    <a:cubicBezTo>
                      <a:pt x="500" y="264"/>
                      <a:pt x="500" y="264"/>
                      <a:pt x="500" y="264"/>
                    </a:cubicBezTo>
                    <a:cubicBezTo>
                      <a:pt x="500" y="279"/>
                      <a:pt x="500" y="279"/>
                      <a:pt x="500" y="279"/>
                    </a:cubicBezTo>
                    <a:cubicBezTo>
                      <a:pt x="509" y="279"/>
                      <a:pt x="509" y="279"/>
                      <a:pt x="509" y="279"/>
                    </a:cubicBezTo>
                    <a:cubicBezTo>
                      <a:pt x="509" y="287"/>
                      <a:pt x="509" y="287"/>
                      <a:pt x="509" y="287"/>
                    </a:cubicBezTo>
                    <a:cubicBezTo>
                      <a:pt x="516" y="287"/>
                      <a:pt x="516" y="287"/>
                      <a:pt x="516" y="287"/>
                    </a:cubicBezTo>
                    <a:cubicBezTo>
                      <a:pt x="516" y="300"/>
                      <a:pt x="516" y="300"/>
                      <a:pt x="516" y="300"/>
                    </a:cubicBezTo>
                    <a:cubicBezTo>
                      <a:pt x="537" y="300"/>
                      <a:pt x="537" y="300"/>
                      <a:pt x="537" y="300"/>
                    </a:cubicBezTo>
                    <a:cubicBezTo>
                      <a:pt x="537" y="306"/>
                      <a:pt x="537" y="306"/>
                      <a:pt x="537" y="306"/>
                    </a:cubicBezTo>
                    <a:cubicBezTo>
                      <a:pt x="582" y="306"/>
                      <a:pt x="582" y="306"/>
                      <a:pt x="582" y="306"/>
                    </a:cubicBezTo>
                    <a:cubicBezTo>
                      <a:pt x="582" y="319"/>
                      <a:pt x="582" y="319"/>
                      <a:pt x="582" y="319"/>
                    </a:cubicBezTo>
                    <a:cubicBezTo>
                      <a:pt x="582" y="319"/>
                      <a:pt x="658" y="319"/>
                      <a:pt x="657" y="319"/>
                    </a:cubicBezTo>
                    <a:cubicBezTo>
                      <a:pt x="657" y="325"/>
                      <a:pt x="657" y="325"/>
                      <a:pt x="657" y="325"/>
                    </a:cubicBezTo>
                    <a:cubicBezTo>
                      <a:pt x="686" y="325"/>
                      <a:pt x="686" y="325"/>
                      <a:pt x="686" y="325"/>
                    </a:cubicBezTo>
                    <a:cubicBezTo>
                      <a:pt x="686" y="336"/>
                      <a:pt x="686" y="336"/>
                      <a:pt x="686" y="336"/>
                    </a:cubicBezTo>
                    <a:cubicBezTo>
                      <a:pt x="696" y="336"/>
                      <a:pt x="696" y="336"/>
                      <a:pt x="696" y="336"/>
                    </a:cubicBezTo>
                    <a:cubicBezTo>
                      <a:pt x="696" y="346"/>
                      <a:pt x="696" y="346"/>
                      <a:pt x="696" y="346"/>
                    </a:cubicBezTo>
                    <a:cubicBezTo>
                      <a:pt x="717" y="346"/>
                      <a:pt x="717" y="346"/>
                      <a:pt x="717" y="346"/>
                    </a:cubicBezTo>
                    <a:cubicBezTo>
                      <a:pt x="717" y="356"/>
                      <a:pt x="717" y="356"/>
                      <a:pt x="717" y="356"/>
                    </a:cubicBezTo>
                    <a:cubicBezTo>
                      <a:pt x="730" y="356"/>
                      <a:pt x="730" y="356"/>
                      <a:pt x="730" y="356"/>
                    </a:cubicBezTo>
                    <a:cubicBezTo>
                      <a:pt x="730" y="366"/>
                      <a:pt x="730" y="366"/>
                      <a:pt x="730" y="366"/>
                    </a:cubicBezTo>
                    <a:cubicBezTo>
                      <a:pt x="763" y="366"/>
                      <a:pt x="763" y="366"/>
                      <a:pt x="763" y="366"/>
                    </a:cubicBezTo>
                    <a:cubicBezTo>
                      <a:pt x="763" y="379"/>
                      <a:pt x="763" y="379"/>
                      <a:pt x="763" y="379"/>
                    </a:cubicBezTo>
                    <a:cubicBezTo>
                      <a:pt x="783" y="379"/>
                      <a:pt x="783" y="379"/>
                      <a:pt x="783" y="379"/>
                    </a:cubicBezTo>
                    <a:cubicBezTo>
                      <a:pt x="783" y="397"/>
                      <a:pt x="783" y="397"/>
                      <a:pt x="783" y="397"/>
                    </a:cubicBezTo>
                    <a:cubicBezTo>
                      <a:pt x="796" y="397"/>
                      <a:pt x="796" y="397"/>
                      <a:pt x="796" y="397"/>
                    </a:cubicBezTo>
                    <a:cubicBezTo>
                      <a:pt x="796" y="408"/>
                      <a:pt x="796" y="408"/>
                      <a:pt x="796" y="408"/>
                    </a:cubicBezTo>
                    <a:cubicBezTo>
                      <a:pt x="853" y="408"/>
                      <a:pt x="853" y="408"/>
                      <a:pt x="853" y="408"/>
                    </a:cubicBezTo>
                    <a:cubicBezTo>
                      <a:pt x="853" y="423"/>
                      <a:pt x="853" y="423"/>
                      <a:pt x="853" y="423"/>
                    </a:cubicBezTo>
                    <a:cubicBezTo>
                      <a:pt x="859" y="423"/>
                      <a:pt x="859" y="423"/>
                      <a:pt x="859" y="423"/>
                    </a:cubicBezTo>
                    <a:cubicBezTo>
                      <a:pt x="859" y="432"/>
                      <a:pt x="859" y="432"/>
                      <a:pt x="859" y="432"/>
                    </a:cubicBezTo>
                    <a:cubicBezTo>
                      <a:pt x="863" y="432"/>
                      <a:pt x="863" y="432"/>
                      <a:pt x="863" y="432"/>
                    </a:cubicBezTo>
                    <a:cubicBezTo>
                      <a:pt x="863" y="439"/>
                      <a:pt x="863" y="439"/>
                      <a:pt x="863" y="439"/>
                    </a:cubicBezTo>
                    <a:cubicBezTo>
                      <a:pt x="916" y="439"/>
                      <a:pt x="916" y="439"/>
                      <a:pt x="916" y="439"/>
                    </a:cubicBezTo>
                    <a:cubicBezTo>
                      <a:pt x="916" y="452"/>
                      <a:pt x="916" y="452"/>
                      <a:pt x="916" y="452"/>
                    </a:cubicBezTo>
                    <a:cubicBezTo>
                      <a:pt x="1163" y="452"/>
                      <a:pt x="1163" y="452"/>
                      <a:pt x="1163" y="452"/>
                    </a:cubicBezTo>
                    <a:cubicBezTo>
                      <a:pt x="1163" y="477"/>
                      <a:pt x="1163" y="477"/>
                      <a:pt x="1163" y="477"/>
                    </a:cubicBezTo>
                    <a:cubicBezTo>
                      <a:pt x="1438" y="477"/>
                      <a:pt x="1438" y="477"/>
                      <a:pt x="1438" y="477"/>
                    </a:cubicBezTo>
                    <a:cubicBezTo>
                      <a:pt x="1438" y="532"/>
                      <a:pt x="1438" y="532"/>
                      <a:pt x="1438" y="532"/>
                    </a:cubicBezTo>
                    <a:cubicBezTo>
                      <a:pt x="1857" y="532"/>
                      <a:pt x="1857" y="532"/>
                      <a:pt x="1857" y="532"/>
                    </a:cubicBez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aseline="-25000"/>
              </a:p>
            </p:txBody>
          </p:sp>
        </p:grpSp>
        <p:grpSp>
          <p:nvGrpSpPr>
            <p:cNvPr id="275" name="Group 274">
              <a:extLst>
                <a:ext uri="{FF2B5EF4-FFF2-40B4-BE49-F238E27FC236}">
                  <a16:creationId xmlns:a16="http://schemas.microsoft.com/office/drawing/2014/main" id="{9D22F18E-E984-4CA2-95DD-885EA6638F54}"/>
                </a:ext>
              </a:extLst>
            </p:cNvPr>
            <p:cNvGrpSpPr/>
            <p:nvPr/>
          </p:nvGrpSpPr>
          <p:grpSpPr>
            <a:xfrm>
              <a:off x="1536401" y="4026118"/>
              <a:ext cx="5009570" cy="1052812"/>
              <a:chOff x="263525" y="2690813"/>
              <a:chExt cx="7531100" cy="1582737"/>
            </a:xfrm>
          </p:grpSpPr>
          <p:sp>
            <p:nvSpPr>
              <p:cNvPr id="278" name="Freeform 7">
                <a:extLst>
                  <a:ext uri="{FF2B5EF4-FFF2-40B4-BE49-F238E27FC236}">
                    <a16:creationId xmlns:a16="http://schemas.microsoft.com/office/drawing/2014/main" id="{D0AEEBBC-2B67-4CEC-97FA-52D15ADD0B5A}"/>
                  </a:ext>
                </a:extLst>
              </p:cNvPr>
              <p:cNvSpPr>
                <a:spLocks/>
              </p:cNvSpPr>
              <p:nvPr/>
            </p:nvSpPr>
            <p:spPr bwMode="auto">
              <a:xfrm>
                <a:off x="292100" y="2722562"/>
                <a:ext cx="7480301" cy="1522413"/>
              </a:xfrm>
              <a:custGeom>
                <a:avLst/>
                <a:gdLst>
                  <a:gd name="T0" fmla="*/ 88 w 4712"/>
                  <a:gd name="T1" fmla="*/ 0 h 959"/>
                  <a:gd name="T2" fmla="*/ 94 w 4712"/>
                  <a:gd name="T3" fmla="*/ 8 h 959"/>
                  <a:gd name="T4" fmla="*/ 122 w 4712"/>
                  <a:gd name="T5" fmla="*/ 38 h 959"/>
                  <a:gd name="T6" fmla="*/ 204 w 4712"/>
                  <a:gd name="T7" fmla="*/ 50 h 959"/>
                  <a:gd name="T8" fmla="*/ 259 w 4712"/>
                  <a:gd name="T9" fmla="*/ 62 h 959"/>
                  <a:gd name="T10" fmla="*/ 273 w 4712"/>
                  <a:gd name="T11" fmla="*/ 76 h 959"/>
                  <a:gd name="T12" fmla="*/ 341 w 4712"/>
                  <a:gd name="T13" fmla="*/ 88 h 959"/>
                  <a:gd name="T14" fmla="*/ 563 w 4712"/>
                  <a:gd name="T15" fmla="*/ 100 h 959"/>
                  <a:gd name="T16" fmla="*/ 579 w 4712"/>
                  <a:gd name="T17" fmla="*/ 112 h 959"/>
                  <a:gd name="T18" fmla="*/ 589 w 4712"/>
                  <a:gd name="T19" fmla="*/ 124 h 959"/>
                  <a:gd name="T20" fmla="*/ 687 w 4712"/>
                  <a:gd name="T21" fmla="*/ 147 h 959"/>
                  <a:gd name="T22" fmla="*/ 725 w 4712"/>
                  <a:gd name="T23" fmla="*/ 163 h 959"/>
                  <a:gd name="T24" fmla="*/ 739 w 4712"/>
                  <a:gd name="T25" fmla="*/ 173 h 959"/>
                  <a:gd name="T26" fmla="*/ 834 w 4712"/>
                  <a:gd name="T27" fmla="*/ 185 h 959"/>
                  <a:gd name="T28" fmla="*/ 848 w 4712"/>
                  <a:gd name="T29" fmla="*/ 237 h 959"/>
                  <a:gd name="T30" fmla="*/ 876 w 4712"/>
                  <a:gd name="T31" fmla="*/ 261 h 959"/>
                  <a:gd name="T32" fmla="*/ 1006 w 4712"/>
                  <a:gd name="T33" fmla="*/ 271 h 959"/>
                  <a:gd name="T34" fmla="*/ 1020 w 4712"/>
                  <a:gd name="T35" fmla="*/ 295 h 959"/>
                  <a:gd name="T36" fmla="*/ 1034 w 4712"/>
                  <a:gd name="T37" fmla="*/ 307 h 959"/>
                  <a:gd name="T38" fmla="*/ 1176 w 4712"/>
                  <a:gd name="T39" fmla="*/ 320 h 959"/>
                  <a:gd name="T40" fmla="*/ 1288 w 4712"/>
                  <a:gd name="T41" fmla="*/ 356 h 959"/>
                  <a:gd name="T42" fmla="*/ 1300 w 4712"/>
                  <a:gd name="T43" fmla="*/ 382 h 959"/>
                  <a:gd name="T44" fmla="*/ 1368 w 4712"/>
                  <a:gd name="T45" fmla="*/ 392 h 959"/>
                  <a:gd name="T46" fmla="*/ 1527 w 4712"/>
                  <a:gd name="T47" fmla="*/ 418 h 959"/>
                  <a:gd name="T48" fmla="*/ 1741 w 4712"/>
                  <a:gd name="T49" fmla="*/ 430 h 959"/>
                  <a:gd name="T50" fmla="*/ 1945 w 4712"/>
                  <a:gd name="T51" fmla="*/ 454 h 959"/>
                  <a:gd name="T52" fmla="*/ 2330 w 4712"/>
                  <a:gd name="T53" fmla="*/ 480 h 959"/>
                  <a:gd name="T54" fmla="*/ 2412 w 4712"/>
                  <a:gd name="T55" fmla="*/ 515 h 959"/>
                  <a:gd name="T56" fmla="*/ 2785 w 4712"/>
                  <a:gd name="T57" fmla="*/ 555 h 959"/>
                  <a:gd name="T58" fmla="*/ 2825 w 4712"/>
                  <a:gd name="T59" fmla="*/ 615 h 959"/>
                  <a:gd name="T60" fmla="*/ 3374 w 4712"/>
                  <a:gd name="T61" fmla="*/ 677 h 959"/>
                  <a:gd name="T62" fmla="*/ 4015 w 4712"/>
                  <a:gd name="T63" fmla="*/ 774 h 959"/>
                  <a:gd name="T64" fmla="*/ 4712 w 4712"/>
                  <a:gd name="T65" fmla="*/ 959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12" h="959">
                    <a:moveTo>
                      <a:pt x="0" y="0"/>
                    </a:moveTo>
                    <a:lnTo>
                      <a:pt x="88" y="0"/>
                    </a:lnTo>
                    <a:lnTo>
                      <a:pt x="88" y="8"/>
                    </a:lnTo>
                    <a:lnTo>
                      <a:pt x="94" y="8"/>
                    </a:lnTo>
                    <a:lnTo>
                      <a:pt x="94" y="38"/>
                    </a:lnTo>
                    <a:lnTo>
                      <a:pt x="122" y="38"/>
                    </a:lnTo>
                    <a:lnTo>
                      <a:pt x="122" y="50"/>
                    </a:lnTo>
                    <a:lnTo>
                      <a:pt x="204" y="50"/>
                    </a:lnTo>
                    <a:lnTo>
                      <a:pt x="204" y="62"/>
                    </a:lnTo>
                    <a:lnTo>
                      <a:pt x="259" y="62"/>
                    </a:lnTo>
                    <a:lnTo>
                      <a:pt x="259" y="76"/>
                    </a:lnTo>
                    <a:lnTo>
                      <a:pt x="273" y="76"/>
                    </a:lnTo>
                    <a:lnTo>
                      <a:pt x="273" y="88"/>
                    </a:lnTo>
                    <a:lnTo>
                      <a:pt x="341" y="88"/>
                    </a:lnTo>
                    <a:lnTo>
                      <a:pt x="341" y="100"/>
                    </a:lnTo>
                    <a:lnTo>
                      <a:pt x="563" y="100"/>
                    </a:lnTo>
                    <a:lnTo>
                      <a:pt x="563" y="112"/>
                    </a:lnTo>
                    <a:lnTo>
                      <a:pt x="579" y="112"/>
                    </a:lnTo>
                    <a:lnTo>
                      <a:pt x="579" y="124"/>
                    </a:lnTo>
                    <a:lnTo>
                      <a:pt x="589" y="124"/>
                    </a:lnTo>
                    <a:lnTo>
                      <a:pt x="589" y="147"/>
                    </a:lnTo>
                    <a:lnTo>
                      <a:pt x="687" y="147"/>
                    </a:lnTo>
                    <a:lnTo>
                      <a:pt x="687" y="163"/>
                    </a:lnTo>
                    <a:lnTo>
                      <a:pt x="725" y="163"/>
                    </a:lnTo>
                    <a:lnTo>
                      <a:pt x="725" y="173"/>
                    </a:lnTo>
                    <a:lnTo>
                      <a:pt x="739" y="173"/>
                    </a:lnTo>
                    <a:lnTo>
                      <a:pt x="739" y="185"/>
                    </a:lnTo>
                    <a:lnTo>
                      <a:pt x="834" y="185"/>
                    </a:lnTo>
                    <a:lnTo>
                      <a:pt x="834" y="237"/>
                    </a:lnTo>
                    <a:lnTo>
                      <a:pt x="848" y="237"/>
                    </a:lnTo>
                    <a:lnTo>
                      <a:pt x="848" y="261"/>
                    </a:lnTo>
                    <a:lnTo>
                      <a:pt x="876" y="261"/>
                    </a:lnTo>
                    <a:lnTo>
                      <a:pt x="876" y="271"/>
                    </a:lnTo>
                    <a:lnTo>
                      <a:pt x="1006" y="271"/>
                    </a:lnTo>
                    <a:lnTo>
                      <a:pt x="1006" y="295"/>
                    </a:lnTo>
                    <a:lnTo>
                      <a:pt x="1020" y="295"/>
                    </a:lnTo>
                    <a:lnTo>
                      <a:pt x="1020" y="307"/>
                    </a:lnTo>
                    <a:lnTo>
                      <a:pt x="1034" y="307"/>
                    </a:lnTo>
                    <a:lnTo>
                      <a:pt x="1034" y="320"/>
                    </a:lnTo>
                    <a:lnTo>
                      <a:pt x="1176" y="320"/>
                    </a:lnTo>
                    <a:lnTo>
                      <a:pt x="1176" y="356"/>
                    </a:lnTo>
                    <a:lnTo>
                      <a:pt x="1288" y="356"/>
                    </a:lnTo>
                    <a:lnTo>
                      <a:pt x="1288" y="382"/>
                    </a:lnTo>
                    <a:lnTo>
                      <a:pt x="1300" y="382"/>
                    </a:lnTo>
                    <a:lnTo>
                      <a:pt x="1300" y="392"/>
                    </a:lnTo>
                    <a:lnTo>
                      <a:pt x="1368" y="392"/>
                    </a:lnTo>
                    <a:lnTo>
                      <a:pt x="1368" y="418"/>
                    </a:lnTo>
                    <a:lnTo>
                      <a:pt x="1527" y="418"/>
                    </a:lnTo>
                    <a:lnTo>
                      <a:pt x="1527" y="430"/>
                    </a:lnTo>
                    <a:lnTo>
                      <a:pt x="1741" y="430"/>
                    </a:lnTo>
                    <a:lnTo>
                      <a:pt x="1741" y="454"/>
                    </a:lnTo>
                    <a:lnTo>
                      <a:pt x="1945" y="454"/>
                    </a:lnTo>
                    <a:lnTo>
                      <a:pt x="1945" y="480"/>
                    </a:lnTo>
                    <a:lnTo>
                      <a:pt x="2330" y="480"/>
                    </a:lnTo>
                    <a:lnTo>
                      <a:pt x="2330" y="515"/>
                    </a:lnTo>
                    <a:lnTo>
                      <a:pt x="2412" y="515"/>
                    </a:lnTo>
                    <a:lnTo>
                      <a:pt x="2412" y="555"/>
                    </a:lnTo>
                    <a:lnTo>
                      <a:pt x="2785" y="555"/>
                    </a:lnTo>
                    <a:lnTo>
                      <a:pt x="2785" y="615"/>
                    </a:lnTo>
                    <a:lnTo>
                      <a:pt x="2825" y="615"/>
                    </a:lnTo>
                    <a:lnTo>
                      <a:pt x="2825" y="677"/>
                    </a:lnTo>
                    <a:lnTo>
                      <a:pt x="3374" y="677"/>
                    </a:lnTo>
                    <a:lnTo>
                      <a:pt x="3374" y="774"/>
                    </a:lnTo>
                    <a:lnTo>
                      <a:pt x="4015" y="774"/>
                    </a:lnTo>
                    <a:lnTo>
                      <a:pt x="4015" y="959"/>
                    </a:lnTo>
                    <a:lnTo>
                      <a:pt x="4712" y="959"/>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79" name="Line 8">
                <a:extLst>
                  <a:ext uri="{FF2B5EF4-FFF2-40B4-BE49-F238E27FC236}">
                    <a16:creationId xmlns:a16="http://schemas.microsoft.com/office/drawing/2014/main" id="{DE8AA78B-B388-4D87-9AC4-A6BCB000E875}"/>
                  </a:ext>
                </a:extLst>
              </p:cNvPr>
              <p:cNvSpPr>
                <a:spLocks noChangeShapeType="1"/>
              </p:cNvSpPr>
              <p:nvPr/>
            </p:nvSpPr>
            <p:spPr bwMode="auto">
              <a:xfrm>
                <a:off x="292100" y="2690813"/>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80" name="Line 9">
                <a:extLst>
                  <a:ext uri="{FF2B5EF4-FFF2-40B4-BE49-F238E27FC236}">
                    <a16:creationId xmlns:a16="http://schemas.microsoft.com/office/drawing/2014/main" id="{C119FFA8-0FD3-4B5C-B5DA-BA212F8844B1}"/>
                  </a:ext>
                </a:extLst>
              </p:cNvPr>
              <p:cNvSpPr>
                <a:spLocks noChangeShapeType="1"/>
              </p:cNvSpPr>
              <p:nvPr/>
            </p:nvSpPr>
            <p:spPr bwMode="auto">
              <a:xfrm flipH="1">
                <a:off x="263525" y="2722563"/>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81" name="Line 10">
                <a:extLst>
                  <a:ext uri="{FF2B5EF4-FFF2-40B4-BE49-F238E27FC236}">
                    <a16:creationId xmlns:a16="http://schemas.microsoft.com/office/drawing/2014/main" id="{D42BEAF0-CCC6-49BA-8473-43888F7C58A3}"/>
                  </a:ext>
                </a:extLst>
              </p:cNvPr>
              <p:cNvSpPr>
                <a:spLocks noChangeShapeType="1"/>
              </p:cNvSpPr>
              <p:nvPr/>
            </p:nvSpPr>
            <p:spPr bwMode="auto">
              <a:xfrm>
                <a:off x="833438" y="2849563"/>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82" name="Line 11">
                <a:extLst>
                  <a:ext uri="{FF2B5EF4-FFF2-40B4-BE49-F238E27FC236}">
                    <a16:creationId xmlns:a16="http://schemas.microsoft.com/office/drawing/2014/main" id="{A4F040C1-27A9-4E27-ACE9-7E3E27FF5F3F}"/>
                  </a:ext>
                </a:extLst>
              </p:cNvPr>
              <p:cNvSpPr>
                <a:spLocks noChangeShapeType="1"/>
              </p:cNvSpPr>
              <p:nvPr/>
            </p:nvSpPr>
            <p:spPr bwMode="auto">
              <a:xfrm flipH="1">
                <a:off x="804863" y="2881313"/>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83" name="Line 12">
                <a:extLst>
                  <a:ext uri="{FF2B5EF4-FFF2-40B4-BE49-F238E27FC236}">
                    <a16:creationId xmlns:a16="http://schemas.microsoft.com/office/drawing/2014/main" id="{5656AE5B-9A94-40DF-9DA1-9C51AC674962}"/>
                  </a:ext>
                </a:extLst>
              </p:cNvPr>
              <p:cNvSpPr>
                <a:spLocks noChangeShapeType="1"/>
              </p:cNvSpPr>
              <p:nvPr/>
            </p:nvSpPr>
            <p:spPr bwMode="auto">
              <a:xfrm>
                <a:off x="915988" y="2849563"/>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84" name="Line 13">
                <a:extLst>
                  <a:ext uri="{FF2B5EF4-FFF2-40B4-BE49-F238E27FC236}">
                    <a16:creationId xmlns:a16="http://schemas.microsoft.com/office/drawing/2014/main" id="{7037E4CC-17E6-43C8-B564-61FF4F2677BE}"/>
                  </a:ext>
                </a:extLst>
              </p:cNvPr>
              <p:cNvSpPr>
                <a:spLocks noChangeShapeType="1"/>
              </p:cNvSpPr>
              <p:nvPr/>
            </p:nvSpPr>
            <p:spPr bwMode="auto">
              <a:xfrm flipH="1">
                <a:off x="884238" y="2881313"/>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85" name="Line 14">
                <a:extLst>
                  <a:ext uri="{FF2B5EF4-FFF2-40B4-BE49-F238E27FC236}">
                    <a16:creationId xmlns:a16="http://schemas.microsoft.com/office/drawing/2014/main" id="{16B9CF43-25E4-4E38-A967-17D74FC3BC0E}"/>
                  </a:ext>
                </a:extLst>
              </p:cNvPr>
              <p:cNvSpPr>
                <a:spLocks noChangeShapeType="1"/>
              </p:cNvSpPr>
              <p:nvPr/>
            </p:nvSpPr>
            <p:spPr bwMode="auto">
              <a:xfrm>
                <a:off x="1312863" y="2925763"/>
                <a:ext cx="0" cy="61913"/>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86" name="Line 15">
                <a:extLst>
                  <a:ext uri="{FF2B5EF4-FFF2-40B4-BE49-F238E27FC236}">
                    <a16:creationId xmlns:a16="http://schemas.microsoft.com/office/drawing/2014/main" id="{6455FFB5-16D6-4246-979B-A671BC02C8C0}"/>
                  </a:ext>
                </a:extLst>
              </p:cNvPr>
              <p:cNvSpPr>
                <a:spLocks noChangeShapeType="1"/>
              </p:cNvSpPr>
              <p:nvPr/>
            </p:nvSpPr>
            <p:spPr bwMode="auto">
              <a:xfrm flipH="1">
                <a:off x="1284288" y="2955925"/>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87" name="Line 16">
                <a:extLst>
                  <a:ext uri="{FF2B5EF4-FFF2-40B4-BE49-F238E27FC236}">
                    <a16:creationId xmlns:a16="http://schemas.microsoft.com/office/drawing/2014/main" id="{8FD23488-68C0-4E44-ADF9-376084A0D6CA}"/>
                  </a:ext>
                </a:extLst>
              </p:cNvPr>
              <p:cNvSpPr>
                <a:spLocks noChangeShapeType="1"/>
              </p:cNvSpPr>
              <p:nvPr/>
            </p:nvSpPr>
            <p:spPr bwMode="auto">
              <a:xfrm>
                <a:off x="1357313" y="2925763"/>
                <a:ext cx="0" cy="61913"/>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88" name="Line 17">
                <a:extLst>
                  <a:ext uri="{FF2B5EF4-FFF2-40B4-BE49-F238E27FC236}">
                    <a16:creationId xmlns:a16="http://schemas.microsoft.com/office/drawing/2014/main" id="{2419D970-902E-425C-85F4-EC70CF04CB96}"/>
                  </a:ext>
                </a:extLst>
              </p:cNvPr>
              <p:cNvSpPr>
                <a:spLocks noChangeShapeType="1"/>
              </p:cNvSpPr>
              <p:nvPr/>
            </p:nvSpPr>
            <p:spPr bwMode="auto">
              <a:xfrm flipH="1">
                <a:off x="1325563" y="2955925"/>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89" name="Line 18">
                <a:extLst>
                  <a:ext uri="{FF2B5EF4-FFF2-40B4-BE49-F238E27FC236}">
                    <a16:creationId xmlns:a16="http://schemas.microsoft.com/office/drawing/2014/main" id="{9A9B9277-9257-4F39-9674-E4348FC3BCE5}"/>
                  </a:ext>
                </a:extLst>
              </p:cNvPr>
              <p:cNvSpPr>
                <a:spLocks noChangeShapeType="1"/>
              </p:cNvSpPr>
              <p:nvPr/>
            </p:nvSpPr>
            <p:spPr bwMode="auto">
              <a:xfrm>
                <a:off x="1631950" y="3067050"/>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90" name="Line 19">
                <a:extLst>
                  <a:ext uri="{FF2B5EF4-FFF2-40B4-BE49-F238E27FC236}">
                    <a16:creationId xmlns:a16="http://schemas.microsoft.com/office/drawing/2014/main" id="{10E987C6-D0CD-416B-8149-E85D853FEB80}"/>
                  </a:ext>
                </a:extLst>
              </p:cNvPr>
              <p:cNvSpPr>
                <a:spLocks noChangeShapeType="1"/>
              </p:cNvSpPr>
              <p:nvPr/>
            </p:nvSpPr>
            <p:spPr bwMode="auto">
              <a:xfrm flipH="1">
                <a:off x="1598613" y="3098800"/>
                <a:ext cx="61913"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91" name="Line 20">
                <a:extLst>
                  <a:ext uri="{FF2B5EF4-FFF2-40B4-BE49-F238E27FC236}">
                    <a16:creationId xmlns:a16="http://schemas.microsoft.com/office/drawing/2014/main" id="{5BD6395E-F1B8-439D-948E-06163FBE6432}"/>
                  </a:ext>
                </a:extLst>
              </p:cNvPr>
              <p:cNvSpPr>
                <a:spLocks noChangeShapeType="1"/>
              </p:cNvSpPr>
              <p:nvPr/>
            </p:nvSpPr>
            <p:spPr bwMode="auto">
              <a:xfrm>
                <a:off x="1682750" y="3121025"/>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92" name="Line 21">
                <a:extLst>
                  <a:ext uri="{FF2B5EF4-FFF2-40B4-BE49-F238E27FC236}">
                    <a16:creationId xmlns:a16="http://schemas.microsoft.com/office/drawing/2014/main" id="{FB69D46C-877B-4DDD-8189-155BEB5122D0}"/>
                  </a:ext>
                </a:extLst>
              </p:cNvPr>
              <p:cNvSpPr>
                <a:spLocks noChangeShapeType="1"/>
              </p:cNvSpPr>
              <p:nvPr/>
            </p:nvSpPr>
            <p:spPr bwMode="auto">
              <a:xfrm flipH="1">
                <a:off x="1651000" y="3152775"/>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93" name="Line 22">
                <a:extLst>
                  <a:ext uri="{FF2B5EF4-FFF2-40B4-BE49-F238E27FC236}">
                    <a16:creationId xmlns:a16="http://schemas.microsoft.com/office/drawing/2014/main" id="{05B8D732-6E40-4746-BF96-5106E6052402}"/>
                  </a:ext>
                </a:extLst>
              </p:cNvPr>
              <p:cNvSpPr>
                <a:spLocks noChangeShapeType="1"/>
              </p:cNvSpPr>
              <p:nvPr/>
            </p:nvSpPr>
            <p:spPr bwMode="auto">
              <a:xfrm>
                <a:off x="1889125" y="3121025"/>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94" name="Line 23">
                <a:extLst>
                  <a:ext uri="{FF2B5EF4-FFF2-40B4-BE49-F238E27FC236}">
                    <a16:creationId xmlns:a16="http://schemas.microsoft.com/office/drawing/2014/main" id="{A1BD8F85-C963-49A2-81A6-5B68B80367DF}"/>
                  </a:ext>
                </a:extLst>
              </p:cNvPr>
              <p:cNvSpPr>
                <a:spLocks noChangeShapeType="1"/>
              </p:cNvSpPr>
              <p:nvPr/>
            </p:nvSpPr>
            <p:spPr bwMode="auto">
              <a:xfrm flipH="1">
                <a:off x="1860550" y="3152775"/>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95" name="Line 24">
                <a:extLst>
                  <a:ext uri="{FF2B5EF4-FFF2-40B4-BE49-F238E27FC236}">
                    <a16:creationId xmlns:a16="http://schemas.microsoft.com/office/drawing/2014/main" id="{162901A1-EC6C-4622-BCD0-1C2B9E67425D}"/>
                  </a:ext>
                </a:extLst>
              </p:cNvPr>
              <p:cNvSpPr>
                <a:spLocks noChangeShapeType="1"/>
              </p:cNvSpPr>
              <p:nvPr/>
            </p:nvSpPr>
            <p:spPr bwMode="auto">
              <a:xfrm>
                <a:off x="2206625" y="3255963"/>
                <a:ext cx="0" cy="603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96" name="Line 25">
                <a:extLst>
                  <a:ext uri="{FF2B5EF4-FFF2-40B4-BE49-F238E27FC236}">
                    <a16:creationId xmlns:a16="http://schemas.microsoft.com/office/drawing/2014/main" id="{03C216E0-E4BD-4C1C-8F45-5ECA426AF0BE}"/>
                  </a:ext>
                </a:extLst>
              </p:cNvPr>
              <p:cNvSpPr>
                <a:spLocks noChangeShapeType="1"/>
              </p:cNvSpPr>
              <p:nvPr/>
            </p:nvSpPr>
            <p:spPr bwMode="auto">
              <a:xfrm flipH="1">
                <a:off x="2174875" y="3287713"/>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97" name="Line 26">
                <a:extLst>
                  <a:ext uri="{FF2B5EF4-FFF2-40B4-BE49-F238E27FC236}">
                    <a16:creationId xmlns:a16="http://schemas.microsoft.com/office/drawing/2014/main" id="{322DAA26-2F9F-472D-8ACC-AAB0C197DF60}"/>
                  </a:ext>
                </a:extLst>
              </p:cNvPr>
              <p:cNvSpPr>
                <a:spLocks noChangeShapeType="1"/>
              </p:cNvSpPr>
              <p:nvPr/>
            </p:nvSpPr>
            <p:spPr bwMode="auto">
              <a:xfrm>
                <a:off x="2444750" y="3313113"/>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98" name="Line 27">
                <a:extLst>
                  <a:ext uri="{FF2B5EF4-FFF2-40B4-BE49-F238E27FC236}">
                    <a16:creationId xmlns:a16="http://schemas.microsoft.com/office/drawing/2014/main" id="{DE59094E-D847-4371-B152-5284103BE870}"/>
                  </a:ext>
                </a:extLst>
              </p:cNvPr>
              <p:cNvSpPr>
                <a:spLocks noChangeShapeType="1"/>
              </p:cNvSpPr>
              <p:nvPr/>
            </p:nvSpPr>
            <p:spPr bwMode="auto">
              <a:xfrm flipH="1">
                <a:off x="2413000" y="3344863"/>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299" name="Line 28">
                <a:extLst>
                  <a:ext uri="{FF2B5EF4-FFF2-40B4-BE49-F238E27FC236}">
                    <a16:creationId xmlns:a16="http://schemas.microsoft.com/office/drawing/2014/main" id="{EAC02E72-B164-4AD3-B373-3001DB0D7838}"/>
                  </a:ext>
                </a:extLst>
              </p:cNvPr>
              <p:cNvSpPr>
                <a:spLocks noChangeShapeType="1"/>
              </p:cNvSpPr>
              <p:nvPr/>
            </p:nvSpPr>
            <p:spPr bwMode="auto">
              <a:xfrm>
                <a:off x="2486025" y="3354388"/>
                <a:ext cx="0" cy="603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00" name="Line 29">
                <a:extLst>
                  <a:ext uri="{FF2B5EF4-FFF2-40B4-BE49-F238E27FC236}">
                    <a16:creationId xmlns:a16="http://schemas.microsoft.com/office/drawing/2014/main" id="{18746732-0BF0-417C-A07B-618DF6A84263}"/>
                  </a:ext>
                </a:extLst>
              </p:cNvPr>
              <p:cNvSpPr>
                <a:spLocks noChangeShapeType="1"/>
              </p:cNvSpPr>
              <p:nvPr/>
            </p:nvSpPr>
            <p:spPr bwMode="auto">
              <a:xfrm flipH="1">
                <a:off x="2454275" y="3386138"/>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01" name="Line 30">
                <a:extLst>
                  <a:ext uri="{FF2B5EF4-FFF2-40B4-BE49-F238E27FC236}">
                    <a16:creationId xmlns:a16="http://schemas.microsoft.com/office/drawing/2014/main" id="{42A43146-D3DF-4FFA-AD29-45F2AA16A173}"/>
                  </a:ext>
                </a:extLst>
              </p:cNvPr>
              <p:cNvSpPr>
                <a:spLocks noChangeShapeType="1"/>
              </p:cNvSpPr>
              <p:nvPr/>
            </p:nvSpPr>
            <p:spPr bwMode="auto">
              <a:xfrm>
                <a:off x="2716213" y="3354388"/>
                <a:ext cx="0" cy="603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02" name="Line 31">
                <a:extLst>
                  <a:ext uri="{FF2B5EF4-FFF2-40B4-BE49-F238E27FC236}">
                    <a16:creationId xmlns:a16="http://schemas.microsoft.com/office/drawing/2014/main" id="{C27C2663-0AC2-4255-8AAA-FB851E2BAEC4}"/>
                  </a:ext>
                </a:extLst>
              </p:cNvPr>
              <p:cNvSpPr>
                <a:spLocks noChangeShapeType="1"/>
              </p:cNvSpPr>
              <p:nvPr/>
            </p:nvSpPr>
            <p:spPr bwMode="auto">
              <a:xfrm flipH="1">
                <a:off x="2684463" y="3386138"/>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03" name="Line 32">
                <a:extLst>
                  <a:ext uri="{FF2B5EF4-FFF2-40B4-BE49-F238E27FC236}">
                    <a16:creationId xmlns:a16="http://schemas.microsoft.com/office/drawing/2014/main" id="{99AAE67E-8E41-462E-B9AE-FEE06477BB1B}"/>
                  </a:ext>
                </a:extLst>
              </p:cNvPr>
              <p:cNvSpPr>
                <a:spLocks noChangeShapeType="1"/>
              </p:cNvSpPr>
              <p:nvPr/>
            </p:nvSpPr>
            <p:spPr bwMode="auto">
              <a:xfrm>
                <a:off x="2716213" y="3373438"/>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04" name="Line 33">
                <a:extLst>
                  <a:ext uri="{FF2B5EF4-FFF2-40B4-BE49-F238E27FC236}">
                    <a16:creationId xmlns:a16="http://schemas.microsoft.com/office/drawing/2014/main" id="{94CBFA9A-3946-4EF4-B30F-205F58809FCC}"/>
                  </a:ext>
                </a:extLst>
              </p:cNvPr>
              <p:cNvSpPr>
                <a:spLocks noChangeShapeType="1"/>
              </p:cNvSpPr>
              <p:nvPr/>
            </p:nvSpPr>
            <p:spPr bwMode="auto">
              <a:xfrm flipH="1">
                <a:off x="2684463" y="3405188"/>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05" name="Line 34">
                <a:extLst>
                  <a:ext uri="{FF2B5EF4-FFF2-40B4-BE49-F238E27FC236}">
                    <a16:creationId xmlns:a16="http://schemas.microsoft.com/office/drawing/2014/main" id="{9148FDA7-EE29-43DA-AA2E-91C39EF7A654}"/>
                  </a:ext>
                </a:extLst>
              </p:cNvPr>
              <p:cNvSpPr>
                <a:spLocks noChangeShapeType="1"/>
              </p:cNvSpPr>
              <p:nvPr/>
            </p:nvSpPr>
            <p:spPr bwMode="auto">
              <a:xfrm>
                <a:off x="2951163" y="3373438"/>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06" name="Line 35">
                <a:extLst>
                  <a:ext uri="{FF2B5EF4-FFF2-40B4-BE49-F238E27FC236}">
                    <a16:creationId xmlns:a16="http://schemas.microsoft.com/office/drawing/2014/main" id="{324AFD8F-A074-49C7-B34F-CF96CB4BB9EE}"/>
                  </a:ext>
                </a:extLst>
              </p:cNvPr>
              <p:cNvSpPr>
                <a:spLocks noChangeShapeType="1"/>
              </p:cNvSpPr>
              <p:nvPr/>
            </p:nvSpPr>
            <p:spPr bwMode="auto">
              <a:xfrm flipH="1">
                <a:off x="2922588" y="3405188"/>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07" name="Line 36">
                <a:extLst>
                  <a:ext uri="{FF2B5EF4-FFF2-40B4-BE49-F238E27FC236}">
                    <a16:creationId xmlns:a16="http://schemas.microsoft.com/office/drawing/2014/main" id="{341AB81B-1872-4361-8721-CA2ED40F449A}"/>
                  </a:ext>
                </a:extLst>
              </p:cNvPr>
              <p:cNvSpPr>
                <a:spLocks noChangeShapeType="1"/>
              </p:cNvSpPr>
              <p:nvPr/>
            </p:nvSpPr>
            <p:spPr bwMode="auto">
              <a:xfrm>
                <a:off x="2970213" y="3373438"/>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08" name="Line 37">
                <a:extLst>
                  <a:ext uri="{FF2B5EF4-FFF2-40B4-BE49-F238E27FC236}">
                    <a16:creationId xmlns:a16="http://schemas.microsoft.com/office/drawing/2014/main" id="{152A340B-BD66-4604-8918-788F1E94C789}"/>
                  </a:ext>
                </a:extLst>
              </p:cNvPr>
              <p:cNvSpPr>
                <a:spLocks noChangeShapeType="1"/>
              </p:cNvSpPr>
              <p:nvPr/>
            </p:nvSpPr>
            <p:spPr bwMode="auto">
              <a:xfrm flipH="1">
                <a:off x="2938463" y="3405188"/>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09" name="Line 38">
                <a:extLst>
                  <a:ext uri="{FF2B5EF4-FFF2-40B4-BE49-F238E27FC236}">
                    <a16:creationId xmlns:a16="http://schemas.microsoft.com/office/drawing/2014/main" id="{FAD2941A-254C-42C0-964C-6A90F06726DF}"/>
                  </a:ext>
                </a:extLst>
              </p:cNvPr>
              <p:cNvSpPr>
                <a:spLocks noChangeShapeType="1"/>
              </p:cNvSpPr>
              <p:nvPr/>
            </p:nvSpPr>
            <p:spPr bwMode="auto">
              <a:xfrm>
                <a:off x="2986088" y="3373438"/>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10" name="Line 39">
                <a:extLst>
                  <a:ext uri="{FF2B5EF4-FFF2-40B4-BE49-F238E27FC236}">
                    <a16:creationId xmlns:a16="http://schemas.microsoft.com/office/drawing/2014/main" id="{CDEEF8C9-D924-491F-8C82-57204606D9D8}"/>
                  </a:ext>
                </a:extLst>
              </p:cNvPr>
              <p:cNvSpPr>
                <a:spLocks noChangeShapeType="1"/>
              </p:cNvSpPr>
              <p:nvPr/>
            </p:nvSpPr>
            <p:spPr bwMode="auto">
              <a:xfrm flipH="1">
                <a:off x="2957513" y="3405188"/>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11" name="Line 40">
                <a:extLst>
                  <a:ext uri="{FF2B5EF4-FFF2-40B4-BE49-F238E27FC236}">
                    <a16:creationId xmlns:a16="http://schemas.microsoft.com/office/drawing/2014/main" id="{5ABB7484-F119-4AC4-AB4B-C0977F8FAB54}"/>
                  </a:ext>
                </a:extLst>
              </p:cNvPr>
              <p:cNvSpPr>
                <a:spLocks noChangeShapeType="1"/>
              </p:cNvSpPr>
              <p:nvPr/>
            </p:nvSpPr>
            <p:spPr bwMode="auto">
              <a:xfrm>
                <a:off x="3249613" y="3411538"/>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12" name="Line 41">
                <a:extLst>
                  <a:ext uri="{FF2B5EF4-FFF2-40B4-BE49-F238E27FC236}">
                    <a16:creationId xmlns:a16="http://schemas.microsoft.com/office/drawing/2014/main" id="{76E61192-DE91-4D76-A572-748956EFCB22}"/>
                  </a:ext>
                </a:extLst>
              </p:cNvPr>
              <p:cNvSpPr>
                <a:spLocks noChangeShapeType="1"/>
              </p:cNvSpPr>
              <p:nvPr/>
            </p:nvSpPr>
            <p:spPr bwMode="auto">
              <a:xfrm flipH="1">
                <a:off x="3217863" y="3443288"/>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13" name="Line 42">
                <a:extLst>
                  <a:ext uri="{FF2B5EF4-FFF2-40B4-BE49-F238E27FC236}">
                    <a16:creationId xmlns:a16="http://schemas.microsoft.com/office/drawing/2014/main" id="{E0424680-5829-42F6-98D9-B447E346072C}"/>
                  </a:ext>
                </a:extLst>
              </p:cNvPr>
              <p:cNvSpPr>
                <a:spLocks noChangeShapeType="1"/>
              </p:cNvSpPr>
              <p:nvPr/>
            </p:nvSpPr>
            <p:spPr bwMode="auto">
              <a:xfrm>
                <a:off x="3990975" y="3452813"/>
                <a:ext cx="0" cy="603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14" name="Line 43">
                <a:extLst>
                  <a:ext uri="{FF2B5EF4-FFF2-40B4-BE49-F238E27FC236}">
                    <a16:creationId xmlns:a16="http://schemas.microsoft.com/office/drawing/2014/main" id="{6A1FB6D0-64EE-4AB9-9041-9DD23D1A56C0}"/>
                  </a:ext>
                </a:extLst>
              </p:cNvPr>
              <p:cNvSpPr>
                <a:spLocks noChangeShapeType="1"/>
              </p:cNvSpPr>
              <p:nvPr/>
            </p:nvSpPr>
            <p:spPr bwMode="auto">
              <a:xfrm flipH="1">
                <a:off x="3959225" y="3481388"/>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15" name="Line 44">
                <a:extLst>
                  <a:ext uri="{FF2B5EF4-FFF2-40B4-BE49-F238E27FC236}">
                    <a16:creationId xmlns:a16="http://schemas.microsoft.com/office/drawing/2014/main" id="{D0E7C3A4-C445-495D-84C0-0B2D9C4412D5}"/>
                  </a:ext>
                </a:extLst>
              </p:cNvPr>
              <p:cNvSpPr>
                <a:spLocks noChangeShapeType="1"/>
              </p:cNvSpPr>
              <p:nvPr/>
            </p:nvSpPr>
            <p:spPr bwMode="auto">
              <a:xfrm>
                <a:off x="3990975" y="3509963"/>
                <a:ext cx="0" cy="61913"/>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16" name="Line 45">
                <a:extLst>
                  <a:ext uri="{FF2B5EF4-FFF2-40B4-BE49-F238E27FC236}">
                    <a16:creationId xmlns:a16="http://schemas.microsoft.com/office/drawing/2014/main" id="{26D26633-FE10-43B6-ABDC-104480755971}"/>
                  </a:ext>
                </a:extLst>
              </p:cNvPr>
              <p:cNvSpPr>
                <a:spLocks noChangeShapeType="1"/>
              </p:cNvSpPr>
              <p:nvPr/>
            </p:nvSpPr>
            <p:spPr bwMode="auto">
              <a:xfrm flipH="1">
                <a:off x="3959225" y="3540125"/>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17" name="Line 46">
                <a:extLst>
                  <a:ext uri="{FF2B5EF4-FFF2-40B4-BE49-F238E27FC236}">
                    <a16:creationId xmlns:a16="http://schemas.microsoft.com/office/drawing/2014/main" id="{03317AD2-5A13-4859-BDF8-1A3AF824506F}"/>
                  </a:ext>
                </a:extLst>
              </p:cNvPr>
              <p:cNvSpPr>
                <a:spLocks noChangeShapeType="1"/>
              </p:cNvSpPr>
              <p:nvPr/>
            </p:nvSpPr>
            <p:spPr bwMode="auto">
              <a:xfrm>
                <a:off x="4035425" y="3509963"/>
                <a:ext cx="0" cy="61913"/>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18" name="Line 47">
                <a:extLst>
                  <a:ext uri="{FF2B5EF4-FFF2-40B4-BE49-F238E27FC236}">
                    <a16:creationId xmlns:a16="http://schemas.microsoft.com/office/drawing/2014/main" id="{2833DDDC-78D7-4337-A7A5-35CB1B05D03F}"/>
                  </a:ext>
                </a:extLst>
              </p:cNvPr>
              <p:cNvSpPr>
                <a:spLocks noChangeShapeType="1"/>
              </p:cNvSpPr>
              <p:nvPr/>
            </p:nvSpPr>
            <p:spPr bwMode="auto">
              <a:xfrm flipH="1">
                <a:off x="4003675" y="3540125"/>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19" name="Line 48">
                <a:extLst>
                  <a:ext uri="{FF2B5EF4-FFF2-40B4-BE49-F238E27FC236}">
                    <a16:creationId xmlns:a16="http://schemas.microsoft.com/office/drawing/2014/main" id="{73A27664-D377-4A9A-94B6-5DB8C12B5792}"/>
                  </a:ext>
                </a:extLst>
              </p:cNvPr>
              <p:cNvSpPr>
                <a:spLocks noChangeShapeType="1"/>
              </p:cNvSpPr>
              <p:nvPr/>
            </p:nvSpPr>
            <p:spPr bwMode="auto">
              <a:xfrm>
                <a:off x="4121150" y="3568700"/>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20" name="Line 49">
                <a:extLst>
                  <a:ext uri="{FF2B5EF4-FFF2-40B4-BE49-F238E27FC236}">
                    <a16:creationId xmlns:a16="http://schemas.microsoft.com/office/drawing/2014/main" id="{6B85D50C-14E6-4696-9EC2-924A6AAAA5A8}"/>
                  </a:ext>
                </a:extLst>
              </p:cNvPr>
              <p:cNvSpPr>
                <a:spLocks noChangeShapeType="1"/>
              </p:cNvSpPr>
              <p:nvPr/>
            </p:nvSpPr>
            <p:spPr bwMode="auto">
              <a:xfrm flipH="1">
                <a:off x="4089400" y="3600450"/>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21" name="Line 50">
                <a:extLst>
                  <a:ext uri="{FF2B5EF4-FFF2-40B4-BE49-F238E27FC236}">
                    <a16:creationId xmlns:a16="http://schemas.microsoft.com/office/drawing/2014/main" id="{72A9018F-1DD5-4615-8B20-85A4BEDB5C2D}"/>
                  </a:ext>
                </a:extLst>
              </p:cNvPr>
              <p:cNvSpPr>
                <a:spLocks noChangeShapeType="1"/>
              </p:cNvSpPr>
              <p:nvPr/>
            </p:nvSpPr>
            <p:spPr bwMode="auto">
              <a:xfrm>
                <a:off x="4365625" y="3568700"/>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22" name="Line 51">
                <a:extLst>
                  <a:ext uri="{FF2B5EF4-FFF2-40B4-BE49-F238E27FC236}">
                    <a16:creationId xmlns:a16="http://schemas.microsoft.com/office/drawing/2014/main" id="{3E81B8CA-FBA6-4AD3-B19A-A11450949497}"/>
                  </a:ext>
                </a:extLst>
              </p:cNvPr>
              <p:cNvSpPr>
                <a:spLocks noChangeShapeType="1"/>
              </p:cNvSpPr>
              <p:nvPr/>
            </p:nvSpPr>
            <p:spPr bwMode="auto">
              <a:xfrm flipH="1">
                <a:off x="4337050" y="3600450"/>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23" name="Line 52">
                <a:extLst>
                  <a:ext uri="{FF2B5EF4-FFF2-40B4-BE49-F238E27FC236}">
                    <a16:creationId xmlns:a16="http://schemas.microsoft.com/office/drawing/2014/main" id="{8BA03DEC-10DD-49EC-843A-D0576A4BBEA1}"/>
                  </a:ext>
                </a:extLst>
              </p:cNvPr>
              <p:cNvSpPr>
                <a:spLocks noChangeShapeType="1"/>
              </p:cNvSpPr>
              <p:nvPr/>
            </p:nvSpPr>
            <p:spPr bwMode="auto">
              <a:xfrm>
                <a:off x="4541838" y="3568700"/>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24" name="Line 53">
                <a:extLst>
                  <a:ext uri="{FF2B5EF4-FFF2-40B4-BE49-F238E27FC236}">
                    <a16:creationId xmlns:a16="http://schemas.microsoft.com/office/drawing/2014/main" id="{D03CF1E6-AE2B-42C5-B942-13564F3A69E6}"/>
                  </a:ext>
                </a:extLst>
              </p:cNvPr>
              <p:cNvSpPr>
                <a:spLocks noChangeShapeType="1"/>
              </p:cNvSpPr>
              <p:nvPr/>
            </p:nvSpPr>
            <p:spPr bwMode="auto">
              <a:xfrm flipH="1">
                <a:off x="4510088" y="3600450"/>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25" name="Line 54">
                <a:extLst>
                  <a:ext uri="{FF2B5EF4-FFF2-40B4-BE49-F238E27FC236}">
                    <a16:creationId xmlns:a16="http://schemas.microsoft.com/office/drawing/2014/main" id="{E3AE68EA-23E6-4902-8A93-2FE41AEF00C9}"/>
                  </a:ext>
                </a:extLst>
              </p:cNvPr>
              <p:cNvSpPr>
                <a:spLocks noChangeShapeType="1"/>
              </p:cNvSpPr>
              <p:nvPr/>
            </p:nvSpPr>
            <p:spPr bwMode="auto">
              <a:xfrm>
                <a:off x="4554538" y="3568700"/>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26" name="Line 55">
                <a:extLst>
                  <a:ext uri="{FF2B5EF4-FFF2-40B4-BE49-F238E27FC236}">
                    <a16:creationId xmlns:a16="http://schemas.microsoft.com/office/drawing/2014/main" id="{20A7477F-2D69-41C5-91D5-546F99C66A31}"/>
                  </a:ext>
                </a:extLst>
              </p:cNvPr>
              <p:cNvSpPr>
                <a:spLocks noChangeShapeType="1"/>
              </p:cNvSpPr>
              <p:nvPr/>
            </p:nvSpPr>
            <p:spPr bwMode="auto">
              <a:xfrm flipH="1">
                <a:off x="4522788" y="3600450"/>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27" name="Line 56">
                <a:extLst>
                  <a:ext uri="{FF2B5EF4-FFF2-40B4-BE49-F238E27FC236}">
                    <a16:creationId xmlns:a16="http://schemas.microsoft.com/office/drawing/2014/main" id="{8FBA8193-C90D-48E3-BD77-20A14F221DE6}"/>
                  </a:ext>
                </a:extLst>
              </p:cNvPr>
              <p:cNvSpPr>
                <a:spLocks noChangeShapeType="1"/>
              </p:cNvSpPr>
              <p:nvPr/>
            </p:nvSpPr>
            <p:spPr bwMode="auto">
              <a:xfrm>
                <a:off x="4567238" y="3568700"/>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28" name="Line 57">
                <a:extLst>
                  <a:ext uri="{FF2B5EF4-FFF2-40B4-BE49-F238E27FC236}">
                    <a16:creationId xmlns:a16="http://schemas.microsoft.com/office/drawing/2014/main" id="{15FF3A25-0440-4099-959F-106FC414657A}"/>
                  </a:ext>
                </a:extLst>
              </p:cNvPr>
              <p:cNvSpPr>
                <a:spLocks noChangeShapeType="1"/>
              </p:cNvSpPr>
              <p:nvPr/>
            </p:nvSpPr>
            <p:spPr bwMode="auto">
              <a:xfrm flipH="1">
                <a:off x="4535488" y="3600450"/>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29" name="Line 58">
                <a:extLst>
                  <a:ext uri="{FF2B5EF4-FFF2-40B4-BE49-F238E27FC236}">
                    <a16:creationId xmlns:a16="http://schemas.microsoft.com/office/drawing/2014/main" id="{0D1116B5-1403-43E8-838B-311DEF823697}"/>
                  </a:ext>
                </a:extLst>
              </p:cNvPr>
              <p:cNvSpPr>
                <a:spLocks noChangeShapeType="1"/>
              </p:cNvSpPr>
              <p:nvPr/>
            </p:nvSpPr>
            <p:spPr bwMode="auto">
              <a:xfrm>
                <a:off x="4821238" y="3765550"/>
                <a:ext cx="0" cy="6508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30" name="Line 59">
                <a:extLst>
                  <a:ext uri="{FF2B5EF4-FFF2-40B4-BE49-F238E27FC236}">
                    <a16:creationId xmlns:a16="http://schemas.microsoft.com/office/drawing/2014/main" id="{5BA019C3-2F3A-46E9-91AD-58C704584429}"/>
                  </a:ext>
                </a:extLst>
              </p:cNvPr>
              <p:cNvSpPr>
                <a:spLocks noChangeShapeType="1"/>
              </p:cNvSpPr>
              <p:nvPr/>
            </p:nvSpPr>
            <p:spPr bwMode="auto">
              <a:xfrm flipH="1">
                <a:off x="4789488" y="3797300"/>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31" name="Line 60">
                <a:extLst>
                  <a:ext uri="{FF2B5EF4-FFF2-40B4-BE49-F238E27FC236}">
                    <a16:creationId xmlns:a16="http://schemas.microsoft.com/office/drawing/2014/main" id="{A2222708-5700-4C32-B252-40A36412A979}"/>
                  </a:ext>
                </a:extLst>
              </p:cNvPr>
              <p:cNvSpPr>
                <a:spLocks noChangeShapeType="1"/>
              </p:cNvSpPr>
              <p:nvPr/>
            </p:nvSpPr>
            <p:spPr bwMode="auto">
              <a:xfrm>
                <a:off x="5262563" y="3765550"/>
                <a:ext cx="0" cy="6508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32" name="Line 61">
                <a:extLst>
                  <a:ext uri="{FF2B5EF4-FFF2-40B4-BE49-F238E27FC236}">
                    <a16:creationId xmlns:a16="http://schemas.microsoft.com/office/drawing/2014/main" id="{B1C8E48B-A7A8-4C2A-AE8F-EF3D637BEE39}"/>
                  </a:ext>
                </a:extLst>
              </p:cNvPr>
              <p:cNvSpPr>
                <a:spLocks noChangeShapeType="1"/>
              </p:cNvSpPr>
              <p:nvPr/>
            </p:nvSpPr>
            <p:spPr bwMode="auto">
              <a:xfrm flipH="1">
                <a:off x="5230813" y="3797300"/>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33" name="Line 62">
                <a:extLst>
                  <a:ext uri="{FF2B5EF4-FFF2-40B4-BE49-F238E27FC236}">
                    <a16:creationId xmlns:a16="http://schemas.microsoft.com/office/drawing/2014/main" id="{A73AC08C-7F33-47BE-8B24-67B6834F1C3E}"/>
                  </a:ext>
                </a:extLst>
              </p:cNvPr>
              <p:cNvSpPr>
                <a:spLocks noChangeShapeType="1"/>
              </p:cNvSpPr>
              <p:nvPr/>
            </p:nvSpPr>
            <p:spPr bwMode="auto">
              <a:xfrm>
                <a:off x="5581650" y="3765550"/>
                <a:ext cx="0" cy="6508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34" name="Line 63">
                <a:extLst>
                  <a:ext uri="{FF2B5EF4-FFF2-40B4-BE49-F238E27FC236}">
                    <a16:creationId xmlns:a16="http://schemas.microsoft.com/office/drawing/2014/main" id="{3E189729-9CA7-4FF6-B9FE-61C349E0CEF2}"/>
                  </a:ext>
                </a:extLst>
              </p:cNvPr>
              <p:cNvSpPr>
                <a:spLocks noChangeShapeType="1"/>
              </p:cNvSpPr>
              <p:nvPr/>
            </p:nvSpPr>
            <p:spPr bwMode="auto">
              <a:xfrm flipH="1">
                <a:off x="5553075" y="3797300"/>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35" name="Line 64">
                <a:extLst>
                  <a:ext uri="{FF2B5EF4-FFF2-40B4-BE49-F238E27FC236}">
                    <a16:creationId xmlns:a16="http://schemas.microsoft.com/office/drawing/2014/main" id="{EFCAAAEC-1FDA-47BB-BE68-50891B983CCF}"/>
                  </a:ext>
                </a:extLst>
              </p:cNvPr>
              <p:cNvSpPr>
                <a:spLocks noChangeShapeType="1"/>
              </p:cNvSpPr>
              <p:nvPr/>
            </p:nvSpPr>
            <p:spPr bwMode="auto">
              <a:xfrm>
                <a:off x="5857875" y="3919538"/>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36" name="Line 65">
                <a:extLst>
                  <a:ext uri="{FF2B5EF4-FFF2-40B4-BE49-F238E27FC236}">
                    <a16:creationId xmlns:a16="http://schemas.microsoft.com/office/drawing/2014/main" id="{47910AE0-10D7-4624-A256-F85A12DDC7BD}"/>
                  </a:ext>
                </a:extLst>
              </p:cNvPr>
              <p:cNvSpPr>
                <a:spLocks noChangeShapeType="1"/>
              </p:cNvSpPr>
              <p:nvPr/>
            </p:nvSpPr>
            <p:spPr bwMode="auto">
              <a:xfrm flipH="1">
                <a:off x="5829300" y="3951288"/>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37" name="Line 66">
                <a:extLst>
                  <a:ext uri="{FF2B5EF4-FFF2-40B4-BE49-F238E27FC236}">
                    <a16:creationId xmlns:a16="http://schemas.microsoft.com/office/drawing/2014/main" id="{51AE032A-CAE3-4A05-83A0-F91974188DAD}"/>
                  </a:ext>
                </a:extLst>
              </p:cNvPr>
              <p:cNvSpPr>
                <a:spLocks noChangeShapeType="1"/>
              </p:cNvSpPr>
              <p:nvPr/>
            </p:nvSpPr>
            <p:spPr bwMode="auto">
              <a:xfrm>
                <a:off x="6111875" y="3919538"/>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38" name="Line 67">
                <a:extLst>
                  <a:ext uri="{FF2B5EF4-FFF2-40B4-BE49-F238E27FC236}">
                    <a16:creationId xmlns:a16="http://schemas.microsoft.com/office/drawing/2014/main" id="{6146C7C0-AF41-4E78-8D7D-6B81EC53E654}"/>
                  </a:ext>
                </a:extLst>
              </p:cNvPr>
              <p:cNvSpPr>
                <a:spLocks noChangeShapeType="1"/>
              </p:cNvSpPr>
              <p:nvPr/>
            </p:nvSpPr>
            <p:spPr bwMode="auto">
              <a:xfrm flipH="1">
                <a:off x="6080125" y="3951288"/>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39" name="Line 68">
                <a:extLst>
                  <a:ext uri="{FF2B5EF4-FFF2-40B4-BE49-F238E27FC236}">
                    <a16:creationId xmlns:a16="http://schemas.microsoft.com/office/drawing/2014/main" id="{67EC380A-3A7A-40D9-B067-407D22E45B56}"/>
                  </a:ext>
                </a:extLst>
              </p:cNvPr>
              <p:cNvSpPr>
                <a:spLocks noChangeShapeType="1"/>
              </p:cNvSpPr>
              <p:nvPr/>
            </p:nvSpPr>
            <p:spPr bwMode="auto">
              <a:xfrm>
                <a:off x="6153150" y="3919538"/>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40" name="Line 69">
                <a:extLst>
                  <a:ext uri="{FF2B5EF4-FFF2-40B4-BE49-F238E27FC236}">
                    <a16:creationId xmlns:a16="http://schemas.microsoft.com/office/drawing/2014/main" id="{03617C1A-92FB-4FAE-B120-D1A29F7E1068}"/>
                  </a:ext>
                </a:extLst>
              </p:cNvPr>
              <p:cNvSpPr>
                <a:spLocks noChangeShapeType="1"/>
              </p:cNvSpPr>
              <p:nvPr/>
            </p:nvSpPr>
            <p:spPr bwMode="auto">
              <a:xfrm flipH="1">
                <a:off x="6121400" y="3951288"/>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41" name="Line 70">
                <a:extLst>
                  <a:ext uri="{FF2B5EF4-FFF2-40B4-BE49-F238E27FC236}">
                    <a16:creationId xmlns:a16="http://schemas.microsoft.com/office/drawing/2014/main" id="{6B8D30DA-DD39-4CA1-8CFC-EE60A33FB120}"/>
                  </a:ext>
                </a:extLst>
              </p:cNvPr>
              <p:cNvSpPr>
                <a:spLocks noChangeShapeType="1"/>
              </p:cNvSpPr>
              <p:nvPr/>
            </p:nvSpPr>
            <p:spPr bwMode="auto">
              <a:xfrm>
                <a:off x="6773863" y="4213225"/>
                <a:ext cx="0" cy="603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42" name="Line 71">
                <a:extLst>
                  <a:ext uri="{FF2B5EF4-FFF2-40B4-BE49-F238E27FC236}">
                    <a16:creationId xmlns:a16="http://schemas.microsoft.com/office/drawing/2014/main" id="{25B73427-5216-4003-ACED-79C6C01BDA97}"/>
                  </a:ext>
                </a:extLst>
              </p:cNvPr>
              <p:cNvSpPr>
                <a:spLocks noChangeShapeType="1"/>
              </p:cNvSpPr>
              <p:nvPr/>
            </p:nvSpPr>
            <p:spPr bwMode="auto">
              <a:xfrm flipH="1">
                <a:off x="6742113" y="4244975"/>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43" name="Line 72">
                <a:extLst>
                  <a:ext uri="{FF2B5EF4-FFF2-40B4-BE49-F238E27FC236}">
                    <a16:creationId xmlns:a16="http://schemas.microsoft.com/office/drawing/2014/main" id="{DD51BC2B-3EAC-42F2-915A-2C686365A973}"/>
                  </a:ext>
                </a:extLst>
              </p:cNvPr>
              <p:cNvSpPr>
                <a:spLocks noChangeShapeType="1"/>
              </p:cNvSpPr>
              <p:nvPr/>
            </p:nvSpPr>
            <p:spPr bwMode="auto">
              <a:xfrm>
                <a:off x="7480300" y="4213225"/>
                <a:ext cx="0" cy="603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44" name="Line 73">
                <a:extLst>
                  <a:ext uri="{FF2B5EF4-FFF2-40B4-BE49-F238E27FC236}">
                    <a16:creationId xmlns:a16="http://schemas.microsoft.com/office/drawing/2014/main" id="{41AB1297-AD8C-42E0-87F9-F7B50189A97E}"/>
                  </a:ext>
                </a:extLst>
              </p:cNvPr>
              <p:cNvSpPr>
                <a:spLocks noChangeShapeType="1"/>
              </p:cNvSpPr>
              <p:nvPr/>
            </p:nvSpPr>
            <p:spPr bwMode="auto">
              <a:xfrm flipH="1">
                <a:off x="7448550" y="4244975"/>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45" name="Line 74">
                <a:extLst>
                  <a:ext uri="{FF2B5EF4-FFF2-40B4-BE49-F238E27FC236}">
                    <a16:creationId xmlns:a16="http://schemas.microsoft.com/office/drawing/2014/main" id="{6D343B78-E8C5-413E-962B-564A3CE22844}"/>
                  </a:ext>
                </a:extLst>
              </p:cNvPr>
              <p:cNvSpPr>
                <a:spLocks noChangeShapeType="1"/>
              </p:cNvSpPr>
              <p:nvPr/>
            </p:nvSpPr>
            <p:spPr bwMode="auto">
              <a:xfrm>
                <a:off x="7762875" y="4213225"/>
                <a:ext cx="0" cy="603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46" name="Line 75">
                <a:extLst>
                  <a:ext uri="{FF2B5EF4-FFF2-40B4-BE49-F238E27FC236}">
                    <a16:creationId xmlns:a16="http://schemas.microsoft.com/office/drawing/2014/main" id="{82DA6E66-E08A-4ADA-9077-9A76F34180DD}"/>
                  </a:ext>
                </a:extLst>
              </p:cNvPr>
              <p:cNvSpPr>
                <a:spLocks noChangeShapeType="1"/>
              </p:cNvSpPr>
              <p:nvPr/>
            </p:nvSpPr>
            <p:spPr bwMode="auto">
              <a:xfrm flipH="1">
                <a:off x="7734300" y="4244975"/>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47" name="Line 76">
                <a:extLst>
                  <a:ext uri="{FF2B5EF4-FFF2-40B4-BE49-F238E27FC236}">
                    <a16:creationId xmlns:a16="http://schemas.microsoft.com/office/drawing/2014/main" id="{6F5E470D-4CCB-47D1-8683-1420AE9299E4}"/>
                  </a:ext>
                </a:extLst>
              </p:cNvPr>
              <p:cNvSpPr>
                <a:spLocks noChangeShapeType="1"/>
              </p:cNvSpPr>
              <p:nvPr/>
            </p:nvSpPr>
            <p:spPr bwMode="auto">
              <a:xfrm>
                <a:off x="5322888" y="3765550"/>
                <a:ext cx="0" cy="6508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48" name="Line 77">
                <a:extLst>
                  <a:ext uri="{FF2B5EF4-FFF2-40B4-BE49-F238E27FC236}">
                    <a16:creationId xmlns:a16="http://schemas.microsoft.com/office/drawing/2014/main" id="{1B2B059F-51C4-43DC-B43F-D18EF2CD671B}"/>
                  </a:ext>
                </a:extLst>
              </p:cNvPr>
              <p:cNvSpPr>
                <a:spLocks noChangeShapeType="1"/>
              </p:cNvSpPr>
              <p:nvPr/>
            </p:nvSpPr>
            <p:spPr bwMode="auto">
              <a:xfrm flipH="1">
                <a:off x="5291138" y="3797300"/>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49" name="Line 78">
                <a:extLst>
                  <a:ext uri="{FF2B5EF4-FFF2-40B4-BE49-F238E27FC236}">
                    <a16:creationId xmlns:a16="http://schemas.microsoft.com/office/drawing/2014/main" id="{3F9D9E1A-C6ED-4F25-A588-FD4B3B959499}"/>
                  </a:ext>
                </a:extLst>
              </p:cNvPr>
              <p:cNvSpPr>
                <a:spLocks noChangeShapeType="1"/>
              </p:cNvSpPr>
              <p:nvPr/>
            </p:nvSpPr>
            <p:spPr bwMode="auto">
              <a:xfrm>
                <a:off x="5307013" y="3765550"/>
                <a:ext cx="0" cy="6508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50" name="Line 79">
                <a:extLst>
                  <a:ext uri="{FF2B5EF4-FFF2-40B4-BE49-F238E27FC236}">
                    <a16:creationId xmlns:a16="http://schemas.microsoft.com/office/drawing/2014/main" id="{A469FE28-C533-407F-B5A4-42CA6E145B96}"/>
                  </a:ext>
                </a:extLst>
              </p:cNvPr>
              <p:cNvSpPr>
                <a:spLocks noChangeShapeType="1"/>
              </p:cNvSpPr>
              <p:nvPr/>
            </p:nvSpPr>
            <p:spPr bwMode="auto">
              <a:xfrm flipH="1">
                <a:off x="5275263" y="3797300"/>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51" name="Line 80">
                <a:extLst>
                  <a:ext uri="{FF2B5EF4-FFF2-40B4-BE49-F238E27FC236}">
                    <a16:creationId xmlns:a16="http://schemas.microsoft.com/office/drawing/2014/main" id="{5493BEA3-59F5-49FC-81F6-48B79F5CD96E}"/>
                  </a:ext>
                </a:extLst>
              </p:cNvPr>
              <p:cNvSpPr>
                <a:spLocks noChangeShapeType="1"/>
              </p:cNvSpPr>
              <p:nvPr/>
            </p:nvSpPr>
            <p:spPr bwMode="auto">
              <a:xfrm>
                <a:off x="4264025" y="3568700"/>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52" name="Line 81">
                <a:extLst>
                  <a:ext uri="{FF2B5EF4-FFF2-40B4-BE49-F238E27FC236}">
                    <a16:creationId xmlns:a16="http://schemas.microsoft.com/office/drawing/2014/main" id="{00686E22-EF1A-45E9-9BF8-B33050917DF1}"/>
                  </a:ext>
                </a:extLst>
              </p:cNvPr>
              <p:cNvSpPr>
                <a:spLocks noChangeShapeType="1"/>
              </p:cNvSpPr>
              <p:nvPr/>
            </p:nvSpPr>
            <p:spPr bwMode="auto">
              <a:xfrm flipH="1">
                <a:off x="4232275" y="3600450"/>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53" name="Line 82">
                <a:extLst>
                  <a:ext uri="{FF2B5EF4-FFF2-40B4-BE49-F238E27FC236}">
                    <a16:creationId xmlns:a16="http://schemas.microsoft.com/office/drawing/2014/main" id="{FBCAE3E6-FA5E-446E-9B3D-2EFDE1AC429B}"/>
                  </a:ext>
                </a:extLst>
              </p:cNvPr>
              <p:cNvSpPr>
                <a:spLocks noChangeShapeType="1"/>
              </p:cNvSpPr>
              <p:nvPr/>
            </p:nvSpPr>
            <p:spPr bwMode="auto">
              <a:xfrm>
                <a:off x="4276725" y="3568700"/>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54" name="Line 83">
                <a:extLst>
                  <a:ext uri="{FF2B5EF4-FFF2-40B4-BE49-F238E27FC236}">
                    <a16:creationId xmlns:a16="http://schemas.microsoft.com/office/drawing/2014/main" id="{DA856B91-01CD-4335-AC29-FABA2D334848}"/>
                  </a:ext>
                </a:extLst>
              </p:cNvPr>
              <p:cNvSpPr>
                <a:spLocks noChangeShapeType="1"/>
              </p:cNvSpPr>
              <p:nvPr/>
            </p:nvSpPr>
            <p:spPr bwMode="auto">
              <a:xfrm flipH="1">
                <a:off x="4244975" y="3600450"/>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55" name="Line 84">
                <a:extLst>
                  <a:ext uri="{FF2B5EF4-FFF2-40B4-BE49-F238E27FC236}">
                    <a16:creationId xmlns:a16="http://schemas.microsoft.com/office/drawing/2014/main" id="{5AEE6546-5B67-4E5D-9EEB-013CB84A5344}"/>
                  </a:ext>
                </a:extLst>
              </p:cNvPr>
              <p:cNvSpPr>
                <a:spLocks noChangeShapeType="1"/>
              </p:cNvSpPr>
              <p:nvPr/>
            </p:nvSpPr>
            <p:spPr bwMode="auto">
              <a:xfrm>
                <a:off x="4289425" y="3568700"/>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56" name="Line 85">
                <a:extLst>
                  <a:ext uri="{FF2B5EF4-FFF2-40B4-BE49-F238E27FC236}">
                    <a16:creationId xmlns:a16="http://schemas.microsoft.com/office/drawing/2014/main" id="{2D43473B-CDB3-41FC-9304-03193F13216C}"/>
                  </a:ext>
                </a:extLst>
              </p:cNvPr>
              <p:cNvSpPr>
                <a:spLocks noChangeShapeType="1"/>
              </p:cNvSpPr>
              <p:nvPr/>
            </p:nvSpPr>
            <p:spPr bwMode="auto">
              <a:xfrm flipH="1">
                <a:off x="4257675" y="3600450"/>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57" name="Line 86">
                <a:extLst>
                  <a:ext uri="{FF2B5EF4-FFF2-40B4-BE49-F238E27FC236}">
                    <a16:creationId xmlns:a16="http://schemas.microsoft.com/office/drawing/2014/main" id="{64D8BAB5-9928-4A99-A150-B4BAE551DD02}"/>
                  </a:ext>
                </a:extLst>
              </p:cNvPr>
              <p:cNvSpPr>
                <a:spLocks noChangeShapeType="1"/>
              </p:cNvSpPr>
              <p:nvPr/>
            </p:nvSpPr>
            <p:spPr bwMode="auto">
              <a:xfrm>
                <a:off x="4302125" y="3568700"/>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58" name="Line 87">
                <a:extLst>
                  <a:ext uri="{FF2B5EF4-FFF2-40B4-BE49-F238E27FC236}">
                    <a16:creationId xmlns:a16="http://schemas.microsoft.com/office/drawing/2014/main" id="{9C48AC4C-5BAB-469D-833B-607FABB80538}"/>
                  </a:ext>
                </a:extLst>
              </p:cNvPr>
              <p:cNvSpPr>
                <a:spLocks noChangeShapeType="1"/>
              </p:cNvSpPr>
              <p:nvPr/>
            </p:nvSpPr>
            <p:spPr bwMode="auto">
              <a:xfrm flipH="1">
                <a:off x="4270375" y="3600450"/>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59" name="Line 88">
                <a:extLst>
                  <a:ext uri="{FF2B5EF4-FFF2-40B4-BE49-F238E27FC236}">
                    <a16:creationId xmlns:a16="http://schemas.microsoft.com/office/drawing/2014/main" id="{A2AA60C3-65DB-45D8-B3EC-5F5F90D3415C}"/>
                  </a:ext>
                </a:extLst>
              </p:cNvPr>
              <p:cNvSpPr>
                <a:spLocks noChangeShapeType="1"/>
              </p:cNvSpPr>
              <p:nvPr/>
            </p:nvSpPr>
            <p:spPr bwMode="auto">
              <a:xfrm>
                <a:off x="4314825" y="3568700"/>
                <a:ext cx="0" cy="6350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60" name="Line 89">
                <a:extLst>
                  <a:ext uri="{FF2B5EF4-FFF2-40B4-BE49-F238E27FC236}">
                    <a16:creationId xmlns:a16="http://schemas.microsoft.com/office/drawing/2014/main" id="{D6C984E2-7E13-41AF-A7F1-2E51087C5BFC}"/>
                  </a:ext>
                </a:extLst>
              </p:cNvPr>
              <p:cNvSpPr>
                <a:spLocks noChangeShapeType="1"/>
              </p:cNvSpPr>
              <p:nvPr/>
            </p:nvSpPr>
            <p:spPr bwMode="auto">
              <a:xfrm flipH="1">
                <a:off x="4283075" y="3600450"/>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61" name="Line 90">
                <a:extLst>
                  <a:ext uri="{FF2B5EF4-FFF2-40B4-BE49-F238E27FC236}">
                    <a16:creationId xmlns:a16="http://schemas.microsoft.com/office/drawing/2014/main" id="{AA6434D9-98D2-4675-A3BE-C5C58E4D0611}"/>
                  </a:ext>
                </a:extLst>
              </p:cNvPr>
              <p:cNvSpPr>
                <a:spLocks noChangeShapeType="1"/>
              </p:cNvSpPr>
              <p:nvPr/>
            </p:nvSpPr>
            <p:spPr bwMode="auto">
              <a:xfrm>
                <a:off x="3768725" y="3452813"/>
                <a:ext cx="0" cy="603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62" name="Line 91">
                <a:extLst>
                  <a:ext uri="{FF2B5EF4-FFF2-40B4-BE49-F238E27FC236}">
                    <a16:creationId xmlns:a16="http://schemas.microsoft.com/office/drawing/2014/main" id="{62C97D83-6FBB-4F35-AC9F-7D86DA3DD819}"/>
                  </a:ext>
                </a:extLst>
              </p:cNvPr>
              <p:cNvSpPr>
                <a:spLocks noChangeShapeType="1"/>
              </p:cNvSpPr>
              <p:nvPr/>
            </p:nvSpPr>
            <p:spPr bwMode="auto">
              <a:xfrm flipH="1">
                <a:off x="3736975" y="3481388"/>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63" name="Line 92">
                <a:extLst>
                  <a:ext uri="{FF2B5EF4-FFF2-40B4-BE49-F238E27FC236}">
                    <a16:creationId xmlns:a16="http://schemas.microsoft.com/office/drawing/2014/main" id="{AD25DB2E-4C2A-436F-A7B6-5DA7E5D65BE6}"/>
                  </a:ext>
                </a:extLst>
              </p:cNvPr>
              <p:cNvSpPr>
                <a:spLocks noChangeShapeType="1"/>
              </p:cNvSpPr>
              <p:nvPr/>
            </p:nvSpPr>
            <p:spPr bwMode="auto">
              <a:xfrm>
                <a:off x="3752850" y="3452813"/>
                <a:ext cx="0" cy="603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64" name="Line 93">
                <a:extLst>
                  <a:ext uri="{FF2B5EF4-FFF2-40B4-BE49-F238E27FC236}">
                    <a16:creationId xmlns:a16="http://schemas.microsoft.com/office/drawing/2014/main" id="{42644E6F-5C2D-490A-A99F-00BE6CCCBC17}"/>
                  </a:ext>
                </a:extLst>
              </p:cNvPr>
              <p:cNvSpPr>
                <a:spLocks noChangeShapeType="1"/>
              </p:cNvSpPr>
              <p:nvPr/>
            </p:nvSpPr>
            <p:spPr bwMode="auto">
              <a:xfrm flipH="1">
                <a:off x="3721100" y="3481388"/>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65" name="Line 94">
                <a:extLst>
                  <a:ext uri="{FF2B5EF4-FFF2-40B4-BE49-F238E27FC236}">
                    <a16:creationId xmlns:a16="http://schemas.microsoft.com/office/drawing/2014/main" id="{0341BEC1-F3B5-4480-A093-6E8079ACB755}"/>
                  </a:ext>
                </a:extLst>
              </p:cNvPr>
              <p:cNvSpPr>
                <a:spLocks noChangeShapeType="1"/>
              </p:cNvSpPr>
              <p:nvPr/>
            </p:nvSpPr>
            <p:spPr bwMode="auto">
              <a:xfrm>
                <a:off x="3740150" y="3452813"/>
                <a:ext cx="0" cy="603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66" name="Line 95">
                <a:extLst>
                  <a:ext uri="{FF2B5EF4-FFF2-40B4-BE49-F238E27FC236}">
                    <a16:creationId xmlns:a16="http://schemas.microsoft.com/office/drawing/2014/main" id="{11D680CD-72A1-4FA7-8FC4-138878BE425C}"/>
                  </a:ext>
                </a:extLst>
              </p:cNvPr>
              <p:cNvSpPr>
                <a:spLocks noChangeShapeType="1"/>
              </p:cNvSpPr>
              <p:nvPr/>
            </p:nvSpPr>
            <p:spPr bwMode="auto">
              <a:xfrm flipH="1">
                <a:off x="3708400" y="3481388"/>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67" name="Line 96">
                <a:extLst>
                  <a:ext uri="{FF2B5EF4-FFF2-40B4-BE49-F238E27FC236}">
                    <a16:creationId xmlns:a16="http://schemas.microsoft.com/office/drawing/2014/main" id="{70D0C8D6-A1BA-4B7E-A9A6-21825CC78341}"/>
                  </a:ext>
                </a:extLst>
              </p:cNvPr>
              <p:cNvSpPr>
                <a:spLocks noChangeShapeType="1"/>
              </p:cNvSpPr>
              <p:nvPr/>
            </p:nvSpPr>
            <p:spPr bwMode="auto">
              <a:xfrm>
                <a:off x="3727450" y="3452813"/>
                <a:ext cx="0" cy="603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68" name="Line 97">
                <a:extLst>
                  <a:ext uri="{FF2B5EF4-FFF2-40B4-BE49-F238E27FC236}">
                    <a16:creationId xmlns:a16="http://schemas.microsoft.com/office/drawing/2014/main" id="{4F872856-2331-40CB-9653-8869251CFE1E}"/>
                  </a:ext>
                </a:extLst>
              </p:cNvPr>
              <p:cNvSpPr>
                <a:spLocks noChangeShapeType="1"/>
              </p:cNvSpPr>
              <p:nvPr/>
            </p:nvSpPr>
            <p:spPr bwMode="auto">
              <a:xfrm flipH="1">
                <a:off x="3695700" y="3481388"/>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69" name="Line 98">
                <a:extLst>
                  <a:ext uri="{FF2B5EF4-FFF2-40B4-BE49-F238E27FC236}">
                    <a16:creationId xmlns:a16="http://schemas.microsoft.com/office/drawing/2014/main" id="{E09E0EBE-E8E2-4AD2-96AE-1DAEEF1C1D46}"/>
                  </a:ext>
                </a:extLst>
              </p:cNvPr>
              <p:cNvSpPr>
                <a:spLocks noChangeShapeType="1"/>
              </p:cNvSpPr>
              <p:nvPr/>
            </p:nvSpPr>
            <p:spPr bwMode="auto">
              <a:xfrm>
                <a:off x="3711575" y="3452813"/>
                <a:ext cx="0" cy="603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70" name="Line 99">
                <a:extLst>
                  <a:ext uri="{FF2B5EF4-FFF2-40B4-BE49-F238E27FC236}">
                    <a16:creationId xmlns:a16="http://schemas.microsoft.com/office/drawing/2014/main" id="{73523E2C-1906-463F-9CFF-B6CE1B517022}"/>
                  </a:ext>
                </a:extLst>
              </p:cNvPr>
              <p:cNvSpPr>
                <a:spLocks noChangeShapeType="1"/>
              </p:cNvSpPr>
              <p:nvPr/>
            </p:nvSpPr>
            <p:spPr bwMode="auto">
              <a:xfrm flipH="1">
                <a:off x="3683000" y="3481388"/>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71" name="Line 100">
                <a:extLst>
                  <a:ext uri="{FF2B5EF4-FFF2-40B4-BE49-F238E27FC236}">
                    <a16:creationId xmlns:a16="http://schemas.microsoft.com/office/drawing/2014/main" id="{239F9566-F92B-47E5-969C-E12CCC0F096B}"/>
                  </a:ext>
                </a:extLst>
              </p:cNvPr>
              <p:cNvSpPr>
                <a:spLocks noChangeShapeType="1"/>
              </p:cNvSpPr>
              <p:nvPr/>
            </p:nvSpPr>
            <p:spPr bwMode="auto">
              <a:xfrm>
                <a:off x="3506788" y="3452813"/>
                <a:ext cx="0" cy="603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72" name="Line 101">
                <a:extLst>
                  <a:ext uri="{FF2B5EF4-FFF2-40B4-BE49-F238E27FC236}">
                    <a16:creationId xmlns:a16="http://schemas.microsoft.com/office/drawing/2014/main" id="{C135F0A3-2B2F-4BEC-9F71-66B9D286CD70}"/>
                  </a:ext>
                </a:extLst>
              </p:cNvPr>
              <p:cNvSpPr>
                <a:spLocks noChangeShapeType="1"/>
              </p:cNvSpPr>
              <p:nvPr/>
            </p:nvSpPr>
            <p:spPr bwMode="auto">
              <a:xfrm flipH="1">
                <a:off x="3475038" y="3481388"/>
                <a:ext cx="61913"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73" name="Line 102">
                <a:extLst>
                  <a:ext uri="{FF2B5EF4-FFF2-40B4-BE49-F238E27FC236}">
                    <a16:creationId xmlns:a16="http://schemas.microsoft.com/office/drawing/2014/main" id="{DA1E95A5-1471-4056-8409-6028160B06F0}"/>
                  </a:ext>
                </a:extLst>
              </p:cNvPr>
              <p:cNvSpPr>
                <a:spLocks noChangeShapeType="1"/>
              </p:cNvSpPr>
              <p:nvPr/>
            </p:nvSpPr>
            <p:spPr bwMode="auto">
              <a:xfrm>
                <a:off x="3436938" y="3452813"/>
                <a:ext cx="0" cy="603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74" name="Line 103">
                <a:extLst>
                  <a:ext uri="{FF2B5EF4-FFF2-40B4-BE49-F238E27FC236}">
                    <a16:creationId xmlns:a16="http://schemas.microsoft.com/office/drawing/2014/main" id="{C69C096F-8343-4106-AF94-066FB803D68B}"/>
                  </a:ext>
                </a:extLst>
              </p:cNvPr>
              <p:cNvSpPr>
                <a:spLocks noChangeShapeType="1"/>
              </p:cNvSpPr>
              <p:nvPr/>
            </p:nvSpPr>
            <p:spPr bwMode="auto">
              <a:xfrm flipH="1">
                <a:off x="3405188" y="3481388"/>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75" name="Line 104">
                <a:extLst>
                  <a:ext uri="{FF2B5EF4-FFF2-40B4-BE49-F238E27FC236}">
                    <a16:creationId xmlns:a16="http://schemas.microsoft.com/office/drawing/2014/main" id="{CB17899C-2AB1-4A36-A58C-A91D2AF74E30}"/>
                  </a:ext>
                </a:extLst>
              </p:cNvPr>
              <p:cNvSpPr>
                <a:spLocks noChangeShapeType="1"/>
              </p:cNvSpPr>
              <p:nvPr/>
            </p:nvSpPr>
            <p:spPr bwMode="auto">
              <a:xfrm>
                <a:off x="3490913" y="3452813"/>
                <a:ext cx="0" cy="603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76" name="Line 105">
                <a:extLst>
                  <a:ext uri="{FF2B5EF4-FFF2-40B4-BE49-F238E27FC236}">
                    <a16:creationId xmlns:a16="http://schemas.microsoft.com/office/drawing/2014/main" id="{933630B2-47F7-4C29-9394-71ACE83CDF00}"/>
                  </a:ext>
                </a:extLst>
              </p:cNvPr>
              <p:cNvSpPr>
                <a:spLocks noChangeShapeType="1"/>
              </p:cNvSpPr>
              <p:nvPr/>
            </p:nvSpPr>
            <p:spPr bwMode="auto">
              <a:xfrm flipH="1">
                <a:off x="3462338" y="3481388"/>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77" name="Line 106">
                <a:extLst>
                  <a:ext uri="{FF2B5EF4-FFF2-40B4-BE49-F238E27FC236}">
                    <a16:creationId xmlns:a16="http://schemas.microsoft.com/office/drawing/2014/main" id="{90A72A8B-6260-4DC8-9D7E-175446831D6A}"/>
                  </a:ext>
                </a:extLst>
              </p:cNvPr>
              <p:cNvSpPr>
                <a:spLocks noChangeShapeType="1"/>
              </p:cNvSpPr>
              <p:nvPr/>
            </p:nvSpPr>
            <p:spPr bwMode="auto">
              <a:xfrm>
                <a:off x="3478213" y="3452813"/>
                <a:ext cx="0" cy="603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78" name="Line 107">
                <a:extLst>
                  <a:ext uri="{FF2B5EF4-FFF2-40B4-BE49-F238E27FC236}">
                    <a16:creationId xmlns:a16="http://schemas.microsoft.com/office/drawing/2014/main" id="{3BFB2EE9-45C4-4B54-80B8-C495C9CE2CDA}"/>
                  </a:ext>
                </a:extLst>
              </p:cNvPr>
              <p:cNvSpPr>
                <a:spLocks noChangeShapeType="1"/>
              </p:cNvSpPr>
              <p:nvPr/>
            </p:nvSpPr>
            <p:spPr bwMode="auto">
              <a:xfrm flipH="1">
                <a:off x="3446463" y="3481388"/>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79" name="Line 108">
                <a:extLst>
                  <a:ext uri="{FF2B5EF4-FFF2-40B4-BE49-F238E27FC236}">
                    <a16:creationId xmlns:a16="http://schemas.microsoft.com/office/drawing/2014/main" id="{2320564D-EDF2-4AA6-A7A7-4E72A4709A2F}"/>
                  </a:ext>
                </a:extLst>
              </p:cNvPr>
              <p:cNvSpPr>
                <a:spLocks noChangeShapeType="1"/>
              </p:cNvSpPr>
              <p:nvPr/>
            </p:nvSpPr>
            <p:spPr bwMode="auto">
              <a:xfrm>
                <a:off x="3597275" y="3452813"/>
                <a:ext cx="0" cy="603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80" name="Line 109">
                <a:extLst>
                  <a:ext uri="{FF2B5EF4-FFF2-40B4-BE49-F238E27FC236}">
                    <a16:creationId xmlns:a16="http://schemas.microsoft.com/office/drawing/2014/main" id="{F1317900-085C-4FA5-BB0C-7BAF08FFEFC6}"/>
                  </a:ext>
                </a:extLst>
              </p:cNvPr>
              <p:cNvSpPr>
                <a:spLocks noChangeShapeType="1"/>
              </p:cNvSpPr>
              <p:nvPr/>
            </p:nvSpPr>
            <p:spPr bwMode="auto">
              <a:xfrm flipH="1">
                <a:off x="3565525" y="3481388"/>
                <a:ext cx="6350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81" name="Line 110">
                <a:extLst>
                  <a:ext uri="{FF2B5EF4-FFF2-40B4-BE49-F238E27FC236}">
                    <a16:creationId xmlns:a16="http://schemas.microsoft.com/office/drawing/2014/main" id="{489A0B4B-B18B-4940-ABA9-D0B7CA4F447A}"/>
                  </a:ext>
                </a:extLst>
              </p:cNvPr>
              <p:cNvSpPr>
                <a:spLocks noChangeShapeType="1"/>
              </p:cNvSpPr>
              <p:nvPr/>
            </p:nvSpPr>
            <p:spPr bwMode="auto">
              <a:xfrm>
                <a:off x="3584575" y="3452813"/>
                <a:ext cx="0" cy="60325"/>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sp>
            <p:nvSpPr>
              <p:cNvPr id="382" name="Line 111">
                <a:extLst>
                  <a:ext uri="{FF2B5EF4-FFF2-40B4-BE49-F238E27FC236}">
                    <a16:creationId xmlns:a16="http://schemas.microsoft.com/office/drawing/2014/main" id="{87DB9144-CAAE-4CA8-801A-460D79385676}"/>
                  </a:ext>
                </a:extLst>
              </p:cNvPr>
              <p:cNvSpPr>
                <a:spLocks noChangeShapeType="1"/>
              </p:cNvSpPr>
              <p:nvPr/>
            </p:nvSpPr>
            <p:spPr bwMode="auto">
              <a:xfrm flipH="1">
                <a:off x="3552825" y="3481388"/>
                <a:ext cx="60325"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baseline="-25000"/>
              </a:p>
            </p:txBody>
          </p:sp>
        </p:grpSp>
        <p:sp>
          <p:nvSpPr>
            <p:cNvPr id="276" name="TextBox 275">
              <a:extLst>
                <a:ext uri="{FF2B5EF4-FFF2-40B4-BE49-F238E27FC236}">
                  <a16:creationId xmlns:a16="http://schemas.microsoft.com/office/drawing/2014/main" id="{5648FE57-9CEA-44A1-BC73-EDCC2D4C92D7}"/>
                </a:ext>
              </a:extLst>
            </p:cNvPr>
            <p:cNvSpPr txBox="1"/>
            <p:nvPr/>
          </p:nvSpPr>
          <p:spPr>
            <a:xfrm>
              <a:off x="6607616" y="4977185"/>
              <a:ext cx="171522" cy="153888"/>
            </a:xfrm>
            <a:prstGeom prst="rect">
              <a:avLst/>
            </a:prstGeom>
            <a:noFill/>
          </p:spPr>
          <p:txBody>
            <a:bodyPr wrap="none" lIns="0" tIns="0" rIns="0" bIns="0" rtlCol="0" anchor="ctr" anchorCtr="0">
              <a:spAutoFit/>
            </a:bodyPr>
            <a:lstStyle/>
            <a:p>
              <a:r>
                <a:rPr lang="en-GB" sz="1000" b="1" dirty="0" err="1">
                  <a:solidFill>
                    <a:schemeClr val="accent1"/>
                  </a:solidFill>
                </a:rPr>
                <a:t>Kd</a:t>
              </a:r>
              <a:endParaRPr lang="en-GB" sz="1000" b="1" dirty="0">
                <a:solidFill>
                  <a:schemeClr val="accent1"/>
                </a:solidFill>
              </a:endParaRPr>
            </a:p>
          </p:txBody>
        </p:sp>
        <p:sp>
          <p:nvSpPr>
            <p:cNvPr id="277" name="TextBox 276">
              <a:extLst>
                <a:ext uri="{FF2B5EF4-FFF2-40B4-BE49-F238E27FC236}">
                  <a16:creationId xmlns:a16="http://schemas.microsoft.com/office/drawing/2014/main" id="{CA78F7B6-2D19-4ACF-BA22-B8D2A62C3432}"/>
                </a:ext>
              </a:extLst>
            </p:cNvPr>
            <p:cNvSpPr txBox="1"/>
            <p:nvPr/>
          </p:nvSpPr>
          <p:spPr>
            <a:xfrm>
              <a:off x="5553634" y="5077687"/>
              <a:ext cx="273541" cy="182751"/>
            </a:xfrm>
            <a:prstGeom prst="rect">
              <a:avLst/>
            </a:prstGeom>
            <a:noFill/>
          </p:spPr>
          <p:txBody>
            <a:bodyPr wrap="square" lIns="0" tIns="0" rIns="0" bIns="0" rtlCol="0" anchor="ctr" anchorCtr="0">
              <a:spAutoFit/>
            </a:bodyPr>
            <a:lstStyle/>
            <a:p>
              <a:r>
                <a:rPr lang="en-US" sz="1000" b="1" dirty="0">
                  <a:solidFill>
                    <a:schemeClr val="bg2"/>
                  </a:solidFill>
                </a:rPr>
                <a:t>V</a:t>
              </a:r>
              <a:r>
                <a:rPr lang="en-GB" sz="1000" b="1" dirty="0">
                  <a:solidFill>
                    <a:schemeClr val="bg2"/>
                  </a:solidFill>
                </a:rPr>
                <a:t>d</a:t>
              </a:r>
            </a:p>
          </p:txBody>
        </p:sp>
      </p:grpSp>
      <p:sp>
        <p:nvSpPr>
          <p:cNvPr id="231" name="Rectangle 230"/>
          <p:cNvSpPr/>
          <p:nvPr/>
        </p:nvSpPr>
        <p:spPr bwMode="auto">
          <a:xfrm>
            <a:off x="582131" y="4941333"/>
            <a:ext cx="3521711" cy="1134157"/>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ndParaRPr>
          </a:p>
        </p:txBody>
      </p:sp>
      <p:grpSp>
        <p:nvGrpSpPr>
          <p:cNvPr id="232" name="Group 231"/>
          <p:cNvGrpSpPr/>
          <p:nvPr/>
        </p:nvGrpSpPr>
        <p:grpSpPr>
          <a:xfrm>
            <a:off x="721503" y="5098775"/>
            <a:ext cx="3216512" cy="844153"/>
            <a:chOff x="5483654" y="3853054"/>
            <a:chExt cx="3216512" cy="844153"/>
          </a:xfrm>
        </p:grpSpPr>
        <p:sp>
          <p:nvSpPr>
            <p:cNvPr id="233" name="TextBox 232">
              <a:extLst>
                <a:ext uri="{FF2B5EF4-FFF2-40B4-BE49-F238E27FC236}">
                  <a16:creationId xmlns:a16="http://schemas.microsoft.com/office/drawing/2014/main" id="{F890DBC7-C603-4CC8-AA58-3CD0DC543C63}"/>
                </a:ext>
              </a:extLst>
            </p:cNvPr>
            <p:cNvSpPr txBox="1"/>
            <p:nvPr/>
          </p:nvSpPr>
          <p:spPr>
            <a:xfrm>
              <a:off x="5483654" y="4081654"/>
              <a:ext cx="1433085" cy="615553"/>
            </a:xfrm>
            <a:prstGeom prst="rect">
              <a:avLst/>
            </a:prstGeom>
            <a:noFill/>
          </p:spPr>
          <p:txBody>
            <a:bodyPr wrap="none" lIns="0" tIns="0" rIns="0" bIns="0" rtlCol="0" anchor="ctr" anchorCtr="0">
              <a:spAutoFit/>
            </a:bodyPr>
            <a:lstStyle/>
            <a:p>
              <a:r>
                <a:rPr lang="en-GB" sz="1000" dirty="0"/>
                <a:t>Progression/Death, n (%)</a:t>
              </a:r>
            </a:p>
            <a:p>
              <a:r>
                <a:rPr lang="en-US" sz="1000" dirty="0"/>
                <a:t>M</a:t>
              </a:r>
              <a:r>
                <a:rPr lang="en-GB" sz="1000" dirty="0" err="1"/>
                <a:t>edian</a:t>
              </a:r>
              <a:r>
                <a:rPr lang="en-GB" sz="1000" dirty="0"/>
                <a:t> PFS, </a:t>
              </a:r>
              <a:r>
                <a:rPr lang="en-GB" sz="1000" dirty="0" err="1"/>
                <a:t>mo</a:t>
              </a:r>
              <a:endParaRPr lang="en-GB" sz="1000" dirty="0"/>
            </a:p>
            <a:p>
              <a:r>
                <a:rPr lang="en-US" sz="1000" b="1" dirty="0"/>
                <a:t>H</a:t>
              </a:r>
              <a:r>
                <a:rPr lang="en-GB" sz="1000" b="1" dirty="0"/>
                <a:t>R (</a:t>
              </a:r>
              <a:r>
                <a:rPr lang="en-GB" sz="1000" b="1" dirty="0" err="1"/>
                <a:t>Kd</a:t>
              </a:r>
              <a:r>
                <a:rPr lang="en-GB" sz="1000" b="1" dirty="0"/>
                <a:t>/</a:t>
              </a:r>
              <a:r>
                <a:rPr lang="en-GB" sz="1000" b="1" dirty="0" err="1"/>
                <a:t>Vd</a:t>
              </a:r>
              <a:r>
                <a:rPr lang="en-GB" sz="1000" b="1" dirty="0"/>
                <a:t>) (95% CI)</a:t>
              </a:r>
            </a:p>
            <a:p>
              <a:r>
                <a:rPr lang="en-US" sz="1000" dirty="0"/>
                <a:t>p</a:t>
              </a:r>
              <a:r>
                <a:rPr lang="en-GB" sz="1000" dirty="0"/>
                <a:t>-value (1-sided)</a:t>
              </a:r>
            </a:p>
          </p:txBody>
        </p:sp>
        <p:sp>
          <p:nvSpPr>
            <p:cNvPr id="234" name="TextBox 233">
              <a:extLst>
                <a:ext uri="{FF2B5EF4-FFF2-40B4-BE49-F238E27FC236}">
                  <a16:creationId xmlns:a16="http://schemas.microsoft.com/office/drawing/2014/main" id="{724A9126-197C-4630-857A-046246ABD902}"/>
                </a:ext>
              </a:extLst>
            </p:cNvPr>
            <p:cNvSpPr txBox="1"/>
            <p:nvPr/>
          </p:nvSpPr>
          <p:spPr>
            <a:xfrm>
              <a:off x="7129538" y="3853054"/>
              <a:ext cx="658835" cy="538609"/>
            </a:xfrm>
            <a:prstGeom prst="rect">
              <a:avLst/>
            </a:prstGeom>
            <a:noFill/>
          </p:spPr>
          <p:txBody>
            <a:bodyPr wrap="none" lIns="0" tIns="0" rIns="0" bIns="0" rtlCol="0" anchor="ctr" anchorCtr="0">
              <a:spAutoFit/>
            </a:bodyPr>
            <a:lstStyle/>
            <a:p>
              <a:pPr algn="ctr">
                <a:spcAft>
                  <a:spcPts val="600"/>
                </a:spcAft>
              </a:pPr>
              <a:r>
                <a:rPr lang="en-US" sz="1000" b="1" dirty="0"/>
                <a:t>Kd (n = 96)</a:t>
              </a:r>
            </a:p>
            <a:p>
              <a:pPr algn="ctr"/>
              <a:r>
                <a:rPr lang="en-US" sz="1000" dirty="0"/>
                <a:t>33 (34.4%)</a:t>
              </a:r>
            </a:p>
            <a:p>
              <a:pPr algn="ctr"/>
              <a:r>
                <a:rPr lang="en-US" sz="1000" dirty="0"/>
                <a:t>18.7</a:t>
              </a:r>
            </a:p>
          </p:txBody>
        </p:sp>
        <p:sp>
          <p:nvSpPr>
            <p:cNvPr id="235" name="TextBox 234">
              <a:extLst>
                <a:ext uri="{FF2B5EF4-FFF2-40B4-BE49-F238E27FC236}">
                  <a16:creationId xmlns:a16="http://schemas.microsoft.com/office/drawing/2014/main" id="{A8F7897C-1293-4AF7-B9B6-9E4FBE8F895D}"/>
                </a:ext>
              </a:extLst>
            </p:cNvPr>
            <p:cNvSpPr txBox="1"/>
            <p:nvPr/>
          </p:nvSpPr>
          <p:spPr>
            <a:xfrm>
              <a:off x="7978814" y="3853054"/>
              <a:ext cx="721352" cy="538609"/>
            </a:xfrm>
            <a:prstGeom prst="rect">
              <a:avLst/>
            </a:prstGeom>
            <a:noFill/>
          </p:spPr>
          <p:txBody>
            <a:bodyPr wrap="none" lIns="0" tIns="0" rIns="0" bIns="0" rtlCol="0" anchor="ctr" anchorCtr="0">
              <a:spAutoFit/>
            </a:bodyPr>
            <a:lstStyle/>
            <a:p>
              <a:pPr algn="ctr">
                <a:spcAft>
                  <a:spcPts val="600"/>
                </a:spcAft>
              </a:pPr>
              <a:r>
                <a:rPr lang="en-US" sz="1000" b="1" dirty="0"/>
                <a:t>Vd (n = 101)</a:t>
              </a:r>
            </a:p>
            <a:p>
              <a:pPr algn="ctr"/>
              <a:r>
                <a:rPr lang="en-US" sz="1000" dirty="0"/>
                <a:t>53 (52.5%)</a:t>
              </a:r>
            </a:p>
            <a:p>
              <a:pPr algn="ctr"/>
              <a:r>
                <a:rPr lang="en-US" sz="1000" dirty="0"/>
                <a:t>8.7</a:t>
              </a:r>
            </a:p>
          </p:txBody>
        </p:sp>
        <p:sp>
          <p:nvSpPr>
            <p:cNvPr id="236" name="TextBox 235">
              <a:extLst>
                <a:ext uri="{FF2B5EF4-FFF2-40B4-BE49-F238E27FC236}">
                  <a16:creationId xmlns:a16="http://schemas.microsoft.com/office/drawing/2014/main" id="{996D0391-02ED-4158-9A1B-6930429D078C}"/>
                </a:ext>
              </a:extLst>
            </p:cNvPr>
            <p:cNvSpPr txBox="1"/>
            <p:nvPr/>
          </p:nvSpPr>
          <p:spPr>
            <a:xfrm>
              <a:off x="7312454" y="4386454"/>
              <a:ext cx="1144545" cy="307777"/>
            </a:xfrm>
            <a:prstGeom prst="rect">
              <a:avLst/>
            </a:prstGeom>
            <a:noFill/>
          </p:spPr>
          <p:txBody>
            <a:bodyPr wrap="none" lIns="0" tIns="0" rIns="0" bIns="0" rtlCol="0" anchor="ctr" anchorCtr="0">
              <a:spAutoFit/>
            </a:bodyPr>
            <a:lstStyle/>
            <a:p>
              <a:pPr algn="ctr"/>
              <a:r>
                <a:rPr lang="en-US" sz="1000" b="1" dirty="0"/>
                <a:t>0.464 (0.298, 0.723)</a:t>
              </a:r>
            </a:p>
            <a:p>
              <a:pPr algn="ctr"/>
              <a:r>
                <a:rPr lang="en-US" sz="1000" dirty="0"/>
                <a:t>0.0003</a:t>
              </a:r>
            </a:p>
          </p:txBody>
        </p:sp>
        <p:cxnSp>
          <p:nvCxnSpPr>
            <p:cNvPr id="237" name="Straight Connector 236">
              <a:extLst>
                <a:ext uri="{FF2B5EF4-FFF2-40B4-BE49-F238E27FC236}">
                  <a16:creationId xmlns:a16="http://schemas.microsoft.com/office/drawing/2014/main" id="{4E9D258D-E584-4958-9CE3-90D25BD4763F}"/>
                </a:ext>
              </a:extLst>
            </p:cNvPr>
            <p:cNvCxnSpPr/>
            <p:nvPr/>
          </p:nvCxnSpPr>
          <p:spPr bwMode="auto">
            <a:xfrm flipH="1">
              <a:off x="5483654" y="4041437"/>
              <a:ext cx="3200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454" name="TextBox 453">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229" name="Content Placeholder 2"/>
          <p:cNvSpPr txBox="1">
            <a:spLocks/>
          </p:cNvSpPr>
          <p:nvPr/>
        </p:nvSpPr>
        <p:spPr>
          <a:xfrm>
            <a:off x="505683" y="1288181"/>
            <a:ext cx="5978244" cy="308812"/>
          </a:xfrm>
          <a:prstGeom prst="rect">
            <a:avLst/>
          </a:prstGeom>
        </p:spPr>
        <p:txBody>
          <a:bodyPr anchor="t"/>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200" b="1" kern="0" dirty="0"/>
              <a:t>Median follow-up:</a:t>
            </a:r>
            <a:r>
              <a:rPr lang="en-US" sz="1200" kern="0" dirty="0"/>
              <a:t> 11.9 months in the Kd arm, 11.1 months in the Vd arm</a:t>
            </a:r>
            <a:endParaRPr lang="en-US" sz="1200" b="1" kern="0" dirty="0"/>
          </a:p>
        </p:txBody>
      </p:sp>
    </p:spTree>
    <p:extLst>
      <p:ext uri="{BB962C8B-B14F-4D97-AF65-F5344CB8AC3E}">
        <p14:creationId xmlns:p14="http://schemas.microsoft.com/office/powerpoint/2010/main" val="3960945236"/>
      </p:ext>
    </p:extLst>
  </p:cSld>
  <p:clrMapOvr>
    <a:masterClrMapping/>
  </p:clrMapOvr>
  <p:transition>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Progression-free Survival by Prior Lenalidomide Exposure (Intent-to-treat Population) (N = 929) (1)</a:t>
            </a:r>
          </a:p>
        </p:txBody>
      </p:sp>
      <p:graphicFrame>
        <p:nvGraphicFramePr>
          <p:cNvPr id="16" name="Chart 15"/>
          <p:cNvGraphicFramePr/>
          <p:nvPr>
            <p:extLst/>
          </p:nvPr>
        </p:nvGraphicFramePr>
        <p:xfrm>
          <a:off x="390146" y="1593960"/>
          <a:ext cx="4410456" cy="241554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33"/>
          <p:cNvSpPr>
            <a:spLocks noChangeArrowheads="1"/>
          </p:cNvSpPr>
          <p:nvPr/>
        </p:nvSpPr>
        <p:spPr bwMode="auto">
          <a:xfrm>
            <a:off x="1760540" y="3186581"/>
            <a:ext cx="1554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000000"/>
                </a:solidFill>
              </a:rPr>
              <a:t>Kd</a:t>
            </a:r>
            <a:endParaRPr lang="en-US" altLang="en-US" sz="1000" dirty="0"/>
          </a:p>
        </p:txBody>
      </p:sp>
      <p:sp>
        <p:nvSpPr>
          <p:cNvPr id="19" name="Rectangle 34"/>
          <p:cNvSpPr>
            <a:spLocks noChangeArrowheads="1"/>
          </p:cNvSpPr>
          <p:nvPr/>
        </p:nvSpPr>
        <p:spPr bwMode="auto">
          <a:xfrm>
            <a:off x="1760540" y="3300323"/>
            <a:ext cx="1554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000000"/>
                </a:solidFill>
              </a:rPr>
              <a:t>Vd</a:t>
            </a:r>
            <a:endParaRPr lang="en-US" altLang="en-US" sz="1000" dirty="0"/>
          </a:p>
        </p:txBody>
      </p:sp>
      <p:sp>
        <p:nvSpPr>
          <p:cNvPr id="20" name="Line 51"/>
          <p:cNvSpPr>
            <a:spLocks noChangeShapeType="1"/>
          </p:cNvSpPr>
          <p:nvPr/>
        </p:nvSpPr>
        <p:spPr bwMode="auto">
          <a:xfrm flipH="1">
            <a:off x="1420815" y="3244289"/>
            <a:ext cx="247650" cy="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4" name="Line 52"/>
          <p:cNvSpPr>
            <a:spLocks noChangeShapeType="1"/>
          </p:cNvSpPr>
          <p:nvPr/>
        </p:nvSpPr>
        <p:spPr bwMode="auto">
          <a:xfrm flipH="1">
            <a:off x="1420815" y="3358031"/>
            <a:ext cx="2476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3129" y="2221706"/>
            <a:ext cx="2726792" cy="1078616"/>
          </a:xfrm>
          <a:prstGeom prst="rect">
            <a:avLst/>
          </a:prstGeom>
        </p:spPr>
      </p:pic>
      <p:graphicFrame>
        <p:nvGraphicFramePr>
          <p:cNvPr id="26" name="Chart 25"/>
          <p:cNvGraphicFramePr/>
          <p:nvPr>
            <p:extLst/>
          </p:nvPr>
        </p:nvGraphicFramePr>
        <p:xfrm>
          <a:off x="4476449" y="1594024"/>
          <a:ext cx="4410456" cy="2415540"/>
        </p:xfrm>
        <a:graphic>
          <a:graphicData uri="http://schemas.openxmlformats.org/drawingml/2006/chart">
            <c:chart xmlns:c="http://schemas.openxmlformats.org/drawingml/2006/chart" xmlns:r="http://schemas.openxmlformats.org/officeDocument/2006/relationships" r:id="rId5"/>
          </a:graphicData>
        </a:graphic>
      </p:graphicFrame>
      <p:sp>
        <p:nvSpPr>
          <p:cNvPr id="27" name="Rectangle 33"/>
          <p:cNvSpPr>
            <a:spLocks noChangeArrowheads="1"/>
          </p:cNvSpPr>
          <p:nvPr/>
        </p:nvSpPr>
        <p:spPr bwMode="auto">
          <a:xfrm>
            <a:off x="5846843" y="3186644"/>
            <a:ext cx="1554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000000"/>
                </a:solidFill>
              </a:rPr>
              <a:t>Kd</a:t>
            </a:r>
            <a:endParaRPr lang="en-US" altLang="en-US" sz="1000" dirty="0"/>
          </a:p>
        </p:txBody>
      </p:sp>
      <p:sp>
        <p:nvSpPr>
          <p:cNvPr id="28" name="Rectangle 34"/>
          <p:cNvSpPr>
            <a:spLocks noChangeArrowheads="1"/>
          </p:cNvSpPr>
          <p:nvPr/>
        </p:nvSpPr>
        <p:spPr bwMode="auto">
          <a:xfrm>
            <a:off x="5846843" y="3300386"/>
            <a:ext cx="155492"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000" dirty="0">
                <a:solidFill>
                  <a:srgbClr val="000000"/>
                </a:solidFill>
              </a:rPr>
              <a:t>Vd</a:t>
            </a:r>
            <a:endParaRPr lang="en-US" altLang="en-US" sz="1000" dirty="0"/>
          </a:p>
        </p:txBody>
      </p:sp>
      <p:sp>
        <p:nvSpPr>
          <p:cNvPr id="29" name="Line 51"/>
          <p:cNvSpPr>
            <a:spLocks noChangeShapeType="1"/>
          </p:cNvSpPr>
          <p:nvPr/>
        </p:nvSpPr>
        <p:spPr bwMode="auto">
          <a:xfrm flipH="1">
            <a:off x="5507118" y="3244352"/>
            <a:ext cx="247650" cy="0"/>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0" name="Line 52"/>
          <p:cNvSpPr>
            <a:spLocks noChangeShapeType="1"/>
          </p:cNvSpPr>
          <p:nvPr/>
        </p:nvSpPr>
        <p:spPr bwMode="auto">
          <a:xfrm flipH="1">
            <a:off x="5507118" y="3358094"/>
            <a:ext cx="247650" cy="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1" name="Picture 3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9279" y="2221770"/>
            <a:ext cx="2592729" cy="1078616"/>
          </a:xfrm>
          <a:prstGeom prst="rect">
            <a:avLst/>
          </a:prstGeom>
        </p:spPr>
      </p:pic>
      <p:sp>
        <p:nvSpPr>
          <p:cNvPr id="23" name="Rectangle 22"/>
          <p:cNvSpPr/>
          <p:nvPr/>
        </p:nvSpPr>
        <p:spPr>
          <a:xfrm>
            <a:off x="404466" y="6244760"/>
            <a:ext cx="7437207" cy="369332"/>
          </a:xfrm>
          <a:prstGeom prst="rect">
            <a:avLst/>
          </a:prstGeom>
        </p:spPr>
        <p:txBody>
          <a:bodyPr wrap="square">
            <a:spAutoFit/>
          </a:bodyPr>
          <a:lstStyle/>
          <a:p>
            <a:pPr algn="l"/>
            <a:r>
              <a:rPr lang="en-US" sz="900" dirty="0">
                <a:latin typeface="Arial" panose="020B0604020202020204" pitchFamily="34" charset="0"/>
                <a:cs typeface="Arial" panose="020B0604020202020204" pitchFamily="34" charset="0"/>
              </a:rPr>
              <a:t>CI, confidence interval; HR, hazard ratio; Kd, carfilzomib and dexamethasone; PFS, progression-free survival; Vd, bortezomib and dexamethasone.</a:t>
            </a:r>
          </a:p>
        </p:txBody>
      </p:sp>
      <p:graphicFrame>
        <p:nvGraphicFramePr>
          <p:cNvPr id="33" name="Table 32"/>
          <p:cNvGraphicFramePr>
            <a:graphicFrameLocks noGrp="1"/>
          </p:cNvGraphicFramePr>
          <p:nvPr>
            <p:extLst>
              <p:ext uri="{D42A27DB-BD31-4B8C-83A1-F6EECF244321}">
                <p14:modId xmlns:p14="http://schemas.microsoft.com/office/powerpoint/2010/main" val="655647939"/>
              </p:ext>
            </p:extLst>
          </p:nvPr>
        </p:nvGraphicFramePr>
        <p:xfrm>
          <a:off x="788140" y="4326375"/>
          <a:ext cx="3750813" cy="1495654"/>
        </p:xfrm>
        <a:graphic>
          <a:graphicData uri="http://schemas.openxmlformats.org/drawingml/2006/table">
            <a:tbl>
              <a:tblPr firstRow="1" bandRow="1">
                <a:tableStyleId>{5940675A-B579-460E-94D1-54222C63F5DA}</a:tableStyleId>
              </a:tblPr>
              <a:tblGrid>
                <a:gridCol w="1798042">
                  <a:extLst>
                    <a:ext uri="{9D8B030D-6E8A-4147-A177-3AD203B41FA5}">
                      <a16:colId xmlns:a16="http://schemas.microsoft.com/office/drawing/2014/main" val="20000"/>
                    </a:ext>
                  </a:extLst>
                </a:gridCol>
                <a:gridCol w="942109">
                  <a:extLst>
                    <a:ext uri="{9D8B030D-6E8A-4147-A177-3AD203B41FA5}">
                      <a16:colId xmlns:a16="http://schemas.microsoft.com/office/drawing/2014/main" val="20001"/>
                    </a:ext>
                  </a:extLst>
                </a:gridCol>
                <a:gridCol w="1010662">
                  <a:extLst>
                    <a:ext uri="{9D8B030D-6E8A-4147-A177-3AD203B41FA5}">
                      <a16:colId xmlns:a16="http://schemas.microsoft.com/office/drawing/2014/main" val="20002"/>
                    </a:ext>
                  </a:extLst>
                </a:gridCol>
              </a:tblGrid>
              <a:tr h="420922">
                <a:tc>
                  <a:txBody>
                    <a:bodyPr/>
                    <a:lstStyle/>
                    <a:p>
                      <a:endParaRPr lang="en-US" sz="1050" b="1" dirty="0">
                        <a:solidFill>
                          <a:srgbClr val="FF0000"/>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50" b="1" dirty="0">
                          <a:solidFill>
                            <a:schemeClr val="bg1"/>
                          </a:solidFill>
                        </a:rPr>
                        <a:t>Kd </a:t>
                      </a:r>
                    </a:p>
                    <a:p>
                      <a:pPr algn="ctr"/>
                      <a:r>
                        <a:rPr lang="en-US" sz="1050" b="1" dirty="0">
                          <a:solidFill>
                            <a:schemeClr val="bg1"/>
                          </a:solidFill>
                        </a:rPr>
                        <a:t>(n = 287)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050" b="1" dirty="0">
                          <a:solidFill>
                            <a:schemeClr val="bg1"/>
                          </a:solidFill>
                        </a:rPr>
                        <a:t>Vd </a:t>
                      </a:r>
                    </a:p>
                    <a:p>
                      <a:pPr algn="ctr"/>
                      <a:r>
                        <a:rPr lang="en-US" sz="1050" b="1" dirty="0">
                          <a:solidFill>
                            <a:schemeClr val="bg1"/>
                          </a:solidFill>
                        </a:rPr>
                        <a:t>(n = 288)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343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latin typeface="+mn-lt"/>
                          <a:ea typeface="+mn-ea"/>
                          <a:cs typeface="+mn-cs"/>
                        </a:rPr>
                        <a:t>Progression/Death,</a:t>
                      </a:r>
                      <a:r>
                        <a:rPr lang="en-US" sz="1050" b="1" kern="1200" baseline="0" dirty="0">
                          <a:solidFill>
                            <a:schemeClr val="tx1"/>
                          </a:solidFill>
                          <a:latin typeface="+mn-lt"/>
                          <a:ea typeface="+mn-ea"/>
                          <a:cs typeface="+mn-cs"/>
                        </a:rPr>
                        <a:t> n (%)</a:t>
                      </a:r>
                      <a:endParaRPr lang="en-US" sz="105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1" dirty="0">
                          <a:solidFill>
                            <a:schemeClr val="tx1"/>
                          </a:solidFill>
                        </a:rPr>
                        <a:t>86 (30.0)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1" dirty="0">
                          <a:solidFill>
                            <a:schemeClr val="tx1"/>
                          </a:solidFill>
                        </a:rPr>
                        <a:t>140 (48.6)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1"/>
                  </a:ext>
                </a:extLst>
              </a:tr>
              <a:tr h="343056">
                <a:tc>
                  <a:txBody>
                    <a:bodyPr/>
                    <a:lstStyle/>
                    <a:p>
                      <a:pPr marL="0" indent="0" algn="l" defTabSz="914400" rtl="0" eaLnBrk="1" latinLnBrk="0" hangingPunct="1"/>
                      <a:r>
                        <a:rPr lang="en-US" sz="1050" b="1" kern="1200" dirty="0">
                          <a:solidFill>
                            <a:schemeClr val="tx1"/>
                          </a:solidFill>
                          <a:latin typeface="+mn-lt"/>
                          <a:ea typeface="+mn-ea"/>
                          <a:cs typeface="+mn-cs"/>
                        </a:rPr>
                        <a:t>Median PFS, mos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solidFill>
                            <a:schemeClr val="tx1"/>
                          </a:solidFill>
                        </a:rPr>
                        <a:t>22.2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solidFill>
                            <a:schemeClr val="tx1"/>
                          </a:solidFill>
                        </a:rPr>
                        <a:t>10.2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371402">
                <a:tc>
                  <a:txBody>
                    <a:bodyPr/>
                    <a:lstStyle/>
                    <a:p>
                      <a:pPr marL="287338" indent="0" algn="l" defTabSz="914400" rtl="0" eaLnBrk="1" latinLnBrk="0" hangingPunct="1"/>
                      <a:r>
                        <a:rPr lang="en-US" sz="1050" b="0" kern="1200" dirty="0">
                          <a:solidFill>
                            <a:schemeClr val="tx1"/>
                          </a:solidFill>
                          <a:latin typeface="+mn-lt"/>
                          <a:ea typeface="+mn-ea"/>
                          <a:cs typeface="+mn-cs"/>
                        </a:rPr>
                        <a:t>HR (95% CI)</a:t>
                      </a:r>
                    </a:p>
                    <a:p>
                      <a:pPr marL="287338" indent="0" algn="l" defTabSz="914400" rtl="0" eaLnBrk="1" latinLnBrk="0" hangingPunct="1"/>
                      <a:r>
                        <a:rPr lang="en-US" sz="1050" b="0" kern="1200" dirty="0">
                          <a:solidFill>
                            <a:schemeClr val="tx1"/>
                          </a:solidFill>
                          <a:latin typeface="+mn-lt"/>
                          <a:ea typeface="+mn-ea"/>
                          <a:cs typeface="+mn-cs"/>
                        </a:rPr>
                        <a:t>p value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050" b="0" dirty="0">
                          <a:solidFill>
                            <a:schemeClr val="tx1"/>
                          </a:solidFill>
                        </a:rPr>
                        <a:t>0.43 (0.32–0.56)</a:t>
                      </a:r>
                    </a:p>
                    <a:p>
                      <a:pPr algn="ctr"/>
                      <a:r>
                        <a:rPr lang="en-US" sz="1050" b="0" dirty="0">
                          <a:solidFill>
                            <a:schemeClr val="tx1"/>
                          </a:solidFill>
                        </a:rPr>
                        <a:t>&lt;0.0001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graphicFrame>
        <p:nvGraphicFramePr>
          <p:cNvPr id="34" name="Table 33"/>
          <p:cNvGraphicFramePr>
            <a:graphicFrameLocks noGrp="1"/>
          </p:cNvGraphicFramePr>
          <p:nvPr>
            <p:extLst>
              <p:ext uri="{D42A27DB-BD31-4B8C-83A1-F6EECF244321}">
                <p14:modId xmlns:p14="http://schemas.microsoft.com/office/powerpoint/2010/main" val="65810587"/>
              </p:ext>
            </p:extLst>
          </p:nvPr>
        </p:nvGraphicFramePr>
        <p:xfrm>
          <a:off x="4878837" y="4336543"/>
          <a:ext cx="3750813" cy="1495654"/>
        </p:xfrm>
        <a:graphic>
          <a:graphicData uri="http://schemas.openxmlformats.org/drawingml/2006/table">
            <a:tbl>
              <a:tblPr firstRow="1" bandRow="1">
                <a:tableStyleId>{5940675A-B579-460E-94D1-54222C63F5DA}</a:tableStyleId>
              </a:tblPr>
              <a:tblGrid>
                <a:gridCol w="1826763">
                  <a:extLst>
                    <a:ext uri="{9D8B030D-6E8A-4147-A177-3AD203B41FA5}">
                      <a16:colId xmlns:a16="http://schemas.microsoft.com/office/drawing/2014/main" val="20000"/>
                    </a:ext>
                  </a:extLst>
                </a:gridCol>
                <a:gridCol w="942109">
                  <a:extLst>
                    <a:ext uri="{9D8B030D-6E8A-4147-A177-3AD203B41FA5}">
                      <a16:colId xmlns:a16="http://schemas.microsoft.com/office/drawing/2014/main" val="20001"/>
                    </a:ext>
                  </a:extLst>
                </a:gridCol>
                <a:gridCol w="981941">
                  <a:extLst>
                    <a:ext uri="{9D8B030D-6E8A-4147-A177-3AD203B41FA5}">
                      <a16:colId xmlns:a16="http://schemas.microsoft.com/office/drawing/2014/main" val="20002"/>
                    </a:ext>
                  </a:extLst>
                </a:gridCol>
              </a:tblGrid>
              <a:tr h="420922">
                <a:tc>
                  <a:txBody>
                    <a:bodyPr/>
                    <a:lstStyle/>
                    <a:p>
                      <a:endParaRPr lang="en-US" sz="1050" b="1" dirty="0">
                        <a:solidFill>
                          <a:srgbClr val="FF0000"/>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050" b="1" dirty="0">
                          <a:solidFill>
                            <a:schemeClr val="bg1"/>
                          </a:solidFill>
                        </a:rPr>
                        <a:t>Kd </a:t>
                      </a:r>
                    </a:p>
                    <a:p>
                      <a:pPr algn="ctr"/>
                      <a:r>
                        <a:rPr lang="en-US" sz="1050" b="1" dirty="0">
                          <a:solidFill>
                            <a:schemeClr val="bg1"/>
                          </a:solidFill>
                        </a:rPr>
                        <a:t>(n = 177)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050" b="1" dirty="0">
                          <a:solidFill>
                            <a:schemeClr val="bg1"/>
                          </a:solidFill>
                        </a:rPr>
                        <a:t>Vd </a:t>
                      </a:r>
                    </a:p>
                    <a:p>
                      <a:pPr algn="ctr"/>
                      <a:r>
                        <a:rPr lang="en-US" sz="1050" b="1" dirty="0">
                          <a:solidFill>
                            <a:schemeClr val="bg1"/>
                          </a:solidFill>
                        </a:rPr>
                        <a:t>(n = 177)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3430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kern="1200" dirty="0">
                          <a:solidFill>
                            <a:schemeClr val="tx1"/>
                          </a:solidFill>
                          <a:latin typeface="+mn-lt"/>
                          <a:ea typeface="+mn-ea"/>
                          <a:cs typeface="+mn-cs"/>
                        </a:rPr>
                        <a:t>Progression/Death,</a:t>
                      </a:r>
                      <a:r>
                        <a:rPr lang="en-US" sz="1050" b="1" kern="1200" baseline="0" dirty="0">
                          <a:solidFill>
                            <a:schemeClr val="tx1"/>
                          </a:solidFill>
                          <a:latin typeface="+mn-lt"/>
                          <a:ea typeface="+mn-ea"/>
                          <a:cs typeface="+mn-cs"/>
                        </a:rPr>
                        <a:t> n (%)</a:t>
                      </a:r>
                      <a:endParaRPr lang="en-US" sz="105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1" dirty="0">
                          <a:solidFill>
                            <a:schemeClr val="tx1"/>
                          </a:solidFill>
                        </a:rPr>
                        <a:t>85 (48.0)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050" b="1" dirty="0">
                          <a:solidFill>
                            <a:schemeClr val="tx1"/>
                          </a:solidFill>
                        </a:rPr>
                        <a:t>103 (58.2)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1"/>
                  </a:ext>
                </a:extLst>
              </a:tr>
              <a:tr h="343056">
                <a:tc>
                  <a:txBody>
                    <a:bodyPr/>
                    <a:lstStyle/>
                    <a:p>
                      <a:pPr marL="0" indent="0" algn="l" defTabSz="914400" rtl="0" eaLnBrk="1" latinLnBrk="0" hangingPunct="1"/>
                      <a:r>
                        <a:rPr lang="en-US" sz="1050" b="1" kern="1200" dirty="0">
                          <a:solidFill>
                            <a:schemeClr val="tx1"/>
                          </a:solidFill>
                          <a:latin typeface="+mn-lt"/>
                          <a:ea typeface="+mn-ea"/>
                          <a:cs typeface="+mn-cs"/>
                        </a:rPr>
                        <a:t>Median PFS, mos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solidFill>
                            <a:schemeClr val="tx1"/>
                          </a:solidFill>
                        </a:rPr>
                        <a:t>12.9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050" b="1" dirty="0">
                          <a:solidFill>
                            <a:schemeClr val="tx1"/>
                          </a:solidFill>
                        </a:rPr>
                        <a:t>7.3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371402">
                <a:tc>
                  <a:txBody>
                    <a:bodyPr/>
                    <a:lstStyle/>
                    <a:p>
                      <a:pPr marL="287338" indent="0" algn="l" defTabSz="914400" rtl="0" eaLnBrk="1" latinLnBrk="0" hangingPunct="1"/>
                      <a:r>
                        <a:rPr lang="en-US" sz="1050" b="0" kern="1200" dirty="0">
                          <a:solidFill>
                            <a:schemeClr val="tx1"/>
                          </a:solidFill>
                          <a:latin typeface="+mn-lt"/>
                          <a:ea typeface="+mn-ea"/>
                          <a:cs typeface="+mn-cs"/>
                        </a:rPr>
                        <a:t>HR (95% CI)</a:t>
                      </a:r>
                    </a:p>
                    <a:p>
                      <a:pPr marL="287338" marR="0" lvl="0" indent="0" algn="l" defTabSz="9144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latin typeface="+mn-lt"/>
                          <a:ea typeface="+mn-ea"/>
                          <a:cs typeface="+mn-cs"/>
                        </a:rPr>
                        <a:t>p value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050" b="0" dirty="0">
                          <a:solidFill>
                            <a:schemeClr val="tx1"/>
                          </a:solidFill>
                        </a:rPr>
                        <a:t>0.688</a:t>
                      </a:r>
                      <a:r>
                        <a:rPr lang="en-US" sz="1050" b="0" baseline="0" dirty="0">
                          <a:solidFill>
                            <a:schemeClr val="tx1"/>
                          </a:solidFill>
                        </a:rPr>
                        <a:t> </a:t>
                      </a:r>
                      <a:r>
                        <a:rPr lang="en-US" sz="1050" b="0" dirty="0">
                          <a:solidFill>
                            <a:schemeClr val="tx1"/>
                          </a:solidFill>
                        </a:rPr>
                        <a:t>(0.515–0.917)</a:t>
                      </a:r>
                    </a:p>
                    <a:p>
                      <a:pPr algn="ctr"/>
                      <a:r>
                        <a:rPr lang="en-US" sz="1050" b="0" dirty="0">
                          <a:solidFill>
                            <a:schemeClr val="tx1"/>
                          </a:solidFill>
                        </a:rPr>
                        <a:t>0.0052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000" b="1"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35" name="Rectangle 34"/>
          <p:cNvSpPr/>
          <p:nvPr/>
        </p:nvSpPr>
        <p:spPr>
          <a:xfrm>
            <a:off x="404466" y="6527251"/>
            <a:ext cx="2294218"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Moreau </a:t>
            </a:r>
            <a:r>
              <a:rPr lang="en-US" sz="900" i="1" dirty="0">
                <a:latin typeface="Arial" panose="020B0604020202020204" pitchFamily="34" charset="0"/>
                <a:cs typeface="Arial" panose="020B0604020202020204" pitchFamily="34" charset="0"/>
              </a:rPr>
              <a:t>et al., </a:t>
            </a:r>
            <a:r>
              <a:rPr lang="de-CH" sz="900" i="1" dirty="0"/>
              <a:t>Leukemia </a:t>
            </a:r>
            <a:r>
              <a:rPr lang="de-CH" sz="900" dirty="0"/>
              <a:t>2017;31:115-22.</a:t>
            </a:r>
            <a:endParaRPr lang="en-US" sz="900" dirty="0">
              <a:latin typeface="Arial" panose="020B0604020202020204" pitchFamily="34" charset="0"/>
              <a:cs typeface="Arial" panose="020B0604020202020204" pitchFamily="34" charset="0"/>
            </a:endParaRPr>
          </a:p>
        </p:txBody>
      </p:sp>
      <p:sp>
        <p:nvSpPr>
          <p:cNvPr id="22" name="TextBox 21">
            <a:hlinkClick r:id="rId7"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32"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Tree>
    <p:extLst>
      <p:ext uri="{BB962C8B-B14F-4D97-AF65-F5344CB8AC3E}">
        <p14:creationId xmlns:p14="http://schemas.microsoft.com/office/powerpoint/2010/main" val="13539715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Progression-free Survival by Prior </a:t>
            </a:r>
            <a:br>
              <a:rPr lang="en-US" sz="2400" dirty="0"/>
            </a:br>
            <a:r>
              <a:rPr lang="en-US" sz="2400" dirty="0"/>
              <a:t>Lenalidomide Exposure and Prior Lines of Therapy (Intent-to-treat Population) (N = 929) (2)</a:t>
            </a:r>
          </a:p>
        </p:txBody>
      </p:sp>
      <p:graphicFrame>
        <p:nvGraphicFramePr>
          <p:cNvPr id="17" name="Table 16"/>
          <p:cNvGraphicFramePr>
            <a:graphicFrameLocks noGrp="1"/>
          </p:cNvGraphicFramePr>
          <p:nvPr>
            <p:extLst/>
          </p:nvPr>
        </p:nvGraphicFramePr>
        <p:xfrm>
          <a:off x="512763" y="1900373"/>
          <a:ext cx="8116888" cy="2922638"/>
        </p:xfrm>
        <a:graphic>
          <a:graphicData uri="http://schemas.openxmlformats.org/drawingml/2006/table">
            <a:tbl>
              <a:tblPr firstRow="1" bandRow="1">
                <a:tableStyleId>{5940675A-B579-460E-94D1-54222C63F5DA}</a:tableStyleId>
              </a:tblPr>
              <a:tblGrid>
                <a:gridCol w="3823948">
                  <a:extLst>
                    <a:ext uri="{9D8B030D-6E8A-4147-A177-3AD203B41FA5}">
                      <a16:colId xmlns:a16="http://schemas.microsoft.com/office/drawing/2014/main" val="20000"/>
                    </a:ext>
                  </a:extLst>
                </a:gridCol>
                <a:gridCol w="1073235">
                  <a:extLst>
                    <a:ext uri="{9D8B030D-6E8A-4147-A177-3AD203B41FA5}">
                      <a16:colId xmlns:a16="http://schemas.microsoft.com/office/drawing/2014/main" val="20001"/>
                    </a:ext>
                  </a:extLst>
                </a:gridCol>
                <a:gridCol w="1073235">
                  <a:extLst>
                    <a:ext uri="{9D8B030D-6E8A-4147-A177-3AD203B41FA5}">
                      <a16:colId xmlns:a16="http://schemas.microsoft.com/office/drawing/2014/main" val="20002"/>
                    </a:ext>
                  </a:extLst>
                </a:gridCol>
                <a:gridCol w="1073235">
                  <a:extLst>
                    <a:ext uri="{9D8B030D-6E8A-4147-A177-3AD203B41FA5}">
                      <a16:colId xmlns:a16="http://schemas.microsoft.com/office/drawing/2014/main" val="20003"/>
                    </a:ext>
                  </a:extLst>
                </a:gridCol>
                <a:gridCol w="1073235">
                  <a:extLst>
                    <a:ext uri="{9D8B030D-6E8A-4147-A177-3AD203B41FA5}">
                      <a16:colId xmlns:a16="http://schemas.microsoft.com/office/drawing/2014/main" val="20004"/>
                    </a:ext>
                  </a:extLst>
                </a:gridCol>
              </a:tblGrid>
              <a:tr h="539692">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Prior Lines</a:t>
                      </a:r>
                    </a:p>
                  </a:txBody>
                  <a:tcPr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gridSpan="2">
                  <a:txBody>
                    <a:bodyPr/>
                    <a:lstStyle/>
                    <a:p>
                      <a:pPr algn="ctr"/>
                      <a:r>
                        <a:rPr lang="en-US" sz="1400" b="1" dirty="0">
                          <a:solidFill>
                            <a:schemeClr val="bg1"/>
                          </a:solidFill>
                        </a:rPr>
                        <a:t>No</a:t>
                      </a:r>
                      <a:r>
                        <a:rPr lang="en-US" sz="1400" b="1" baseline="0" dirty="0">
                          <a:solidFill>
                            <a:schemeClr val="bg1"/>
                          </a:solidFill>
                        </a:rPr>
                        <a:t> Prior Lenalidomide Exposure</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Prior Lenalidomide</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 Exposure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extLst>
                  <a:ext uri="{0D108BD9-81ED-4DB2-BD59-A6C34878D82A}">
                    <a16:rowId xmlns:a16="http://schemas.microsoft.com/office/drawing/2014/main" val="10000"/>
                  </a:ext>
                </a:extLst>
              </a:tr>
              <a:tr h="539692">
                <a:tc vMerge="1">
                  <a:txBody>
                    <a:bodyPr/>
                    <a:lstStyle/>
                    <a:p>
                      <a:endParaRPr lang="en-US" sz="1200" b="1" dirty="0">
                        <a:solidFill>
                          <a:srgbClr val="FF0000"/>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algn="ctr"/>
                      <a:r>
                        <a:rPr lang="en-US" sz="1400" b="1" dirty="0">
                          <a:solidFill>
                            <a:schemeClr val="bg1"/>
                          </a:solidFill>
                        </a:rPr>
                        <a:t>Kd</a:t>
                      </a:r>
                    </a:p>
                    <a:p>
                      <a:pPr algn="ctr"/>
                      <a:r>
                        <a:rPr lang="en-US" sz="1400" b="1" dirty="0">
                          <a:solidFill>
                            <a:schemeClr val="bg1"/>
                          </a:solidFill>
                        </a:rPr>
                        <a:t>(n = 287)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288)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Kd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 = 177)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 = 177)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307209">
                <a:tc>
                  <a:txBody>
                    <a:bodyPr/>
                    <a:lstStyle/>
                    <a:p>
                      <a:pPr marL="4763" indent="0" algn="l" defTabSz="914400" rtl="0" eaLnBrk="1" latinLnBrk="0" hangingPunct="1"/>
                      <a:r>
                        <a:rPr lang="en-US" sz="1400" b="1" kern="1200" dirty="0">
                          <a:solidFill>
                            <a:schemeClr val="tx1"/>
                          </a:solidFill>
                          <a:latin typeface="+mn-lt"/>
                          <a:ea typeface="+mn-ea"/>
                          <a:cs typeface="+mn-cs"/>
                        </a:rPr>
                        <a:t>1 prior line, 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400" b="1" dirty="0">
                          <a:solidFill>
                            <a:schemeClr val="tx1"/>
                          </a:solidFill>
                        </a:rPr>
                        <a:t>180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400" b="1" dirty="0">
                          <a:solidFill>
                            <a:schemeClr val="tx1"/>
                          </a:solidFill>
                        </a:rPr>
                        <a:t>184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400" b="1" dirty="0">
                          <a:solidFill>
                            <a:schemeClr val="tx1"/>
                          </a:solidFill>
                        </a:rPr>
                        <a:t>51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400" b="1" dirty="0">
                          <a:solidFill>
                            <a:schemeClr val="tx1"/>
                          </a:solidFill>
                        </a:rPr>
                        <a:t>45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307209">
                <a:tc>
                  <a:txBody>
                    <a:bodyPr/>
                    <a:lstStyle/>
                    <a:p>
                      <a:pPr marL="287338" indent="0" algn="l" defTabSz="914400" rtl="0" eaLnBrk="1" latinLnBrk="0" hangingPunct="1">
                        <a:tabLst>
                          <a:tab pos="346075" algn="l"/>
                        </a:tabLst>
                      </a:pPr>
                      <a:r>
                        <a:rPr lang="en-US" sz="1400" b="0" kern="1200" dirty="0">
                          <a:solidFill>
                            <a:schemeClr val="tx1"/>
                          </a:solidFill>
                          <a:latin typeface="+mn-lt"/>
                          <a:ea typeface="+mn-ea"/>
                          <a:cs typeface="+mn-cs"/>
                        </a:rPr>
                        <a:t>Median</a:t>
                      </a:r>
                      <a:r>
                        <a:rPr lang="en-US" sz="1400" b="0" kern="1200" baseline="0" dirty="0">
                          <a:solidFill>
                            <a:schemeClr val="tx1"/>
                          </a:solidFill>
                          <a:latin typeface="+mn-lt"/>
                          <a:ea typeface="+mn-ea"/>
                          <a:cs typeface="+mn-cs"/>
                        </a:rPr>
                        <a:t> PFS, mos</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22.2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15.6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10.3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307209">
                <a:tc>
                  <a:txBody>
                    <a:bodyPr/>
                    <a:lstStyle/>
                    <a:p>
                      <a:pPr marL="287338" indent="0" algn="l" defTabSz="914400" rtl="0" eaLnBrk="1" latinLnBrk="0" hangingPunct="1">
                        <a:tabLst>
                          <a:tab pos="346075" algn="l"/>
                        </a:tabLst>
                      </a:pPr>
                      <a:r>
                        <a:rPr lang="en-US" sz="1400" b="0" kern="1200" dirty="0">
                          <a:solidFill>
                            <a:schemeClr val="tx1"/>
                          </a:solidFill>
                          <a:latin typeface="+mn-lt"/>
                          <a:ea typeface="+mn-ea"/>
                          <a:cs typeface="+mn-cs"/>
                        </a:rPr>
                        <a:t>HR for progression (Kd</a:t>
                      </a:r>
                      <a:r>
                        <a:rPr lang="en-US" sz="1400" b="0" kern="1200" baseline="0" dirty="0">
                          <a:solidFill>
                            <a:schemeClr val="tx1"/>
                          </a:solidFill>
                          <a:latin typeface="+mn-lt"/>
                          <a:ea typeface="+mn-ea"/>
                          <a:cs typeface="+mn-cs"/>
                        </a:rPr>
                        <a:t> vs Vd</a:t>
                      </a:r>
                      <a:r>
                        <a:rPr lang="en-US" sz="1400" b="0" kern="1200" dirty="0">
                          <a:solidFill>
                            <a:schemeClr val="tx1"/>
                          </a:solidFill>
                          <a:latin typeface="+mn-lt"/>
                          <a:ea typeface="+mn-ea"/>
                          <a:cs typeface="+mn-cs"/>
                        </a:rPr>
                        <a:t>) (95% CI)</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400" b="0" dirty="0">
                          <a:solidFill>
                            <a:schemeClr val="tx1"/>
                          </a:solidFill>
                        </a:rPr>
                        <a:t>0.41 (0.29–0.58)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200" b="0" dirty="0">
                        <a:solidFill>
                          <a:srgbClr val="FF0000"/>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gridSpan="2">
                  <a:txBody>
                    <a:bodyPr/>
                    <a:lstStyle/>
                    <a:p>
                      <a:pPr algn="ctr"/>
                      <a:r>
                        <a:rPr lang="en-US" sz="1400" b="0" dirty="0">
                          <a:solidFill>
                            <a:schemeClr val="tx1"/>
                          </a:solidFill>
                        </a:rPr>
                        <a:t>0.62 (0.33–1.17)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200" b="0" dirty="0">
                        <a:solidFill>
                          <a:srgbClr val="FF0000"/>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7209">
                <a:tc>
                  <a:txBody>
                    <a:bodyPr/>
                    <a:lstStyle/>
                    <a:p>
                      <a:pPr marL="4763" indent="0" algn="l" defTabSz="914400" rtl="0" eaLnBrk="1" latinLnBrk="0" hangingPunct="1"/>
                      <a:r>
                        <a:rPr lang="en-US" sz="1400" b="1" kern="1200" dirty="0">
                          <a:solidFill>
                            <a:schemeClr val="tx1"/>
                          </a:solidFill>
                          <a:latin typeface="+mn-lt"/>
                          <a:ea typeface="+mn-ea"/>
                          <a:cs typeface="+mn-cs"/>
                        </a:rPr>
                        <a:t>2-3 prior lines, 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400" b="1" dirty="0">
                          <a:solidFill>
                            <a:schemeClr val="tx1"/>
                          </a:solidFill>
                        </a:rPr>
                        <a:t>107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400" b="1" dirty="0">
                          <a:solidFill>
                            <a:schemeClr val="tx1"/>
                          </a:solidFill>
                        </a:rPr>
                        <a:t>104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400" b="1" dirty="0">
                          <a:solidFill>
                            <a:schemeClr val="tx1"/>
                          </a:solidFill>
                        </a:rPr>
                        <a:t>126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400" b="1" dirty="0">
                          <a:solidFill>
                            <a:schemeClr val="tx1"/>
                          </a:solidFill>
                        </a:rPr>
                        <a:t>132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5"/>
                  </a:ext>
                </a:extLst>
              </a:tr>
              <a:tr h="307209">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Median PFS, mos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NE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10.4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9.7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6"/>
                  </a:ext>
                </a:extLst>
              </a:tr>
              <a:tr h="307209">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HR for progression (Kd</a:t>
                      </a:r>
                      <a:r>
                        <a:rPr lang="en-US" sz="1400" b="0" kern="1200" baseline="0" dirty="0">
                          <a:solidFill>
                            <a:schemeClr val="tx1"/>
                          </a:solidFill>
                          <a:latin typeface="+mn-lt"/>
                          <a:ea typeface="+mn-ea"/>
                          <a:cs typeface="+mn-cs"/>
                        </a:rPr>
                        <a:t> vs </a:t>
                      </a:r>
                      <a:r>
                        <a:rPr lang="en-US" sz="1400" b="0" kern="1200" dirty="0">
                          <a:solidFill>
                            <a:schemeClr val="tx1"/>
                          </a:solidFill>
                          <a:latin typeface="+mn-lt"/>
                          <a:ea typeface="+mn-ea"/>
                          <a:cs typeface="+mn-cs"/>
                        </a:rPr>
                        <a:t>Vd) (95% CI)</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400" b="0" dirty="0">
                          <a:solidFill>
                            <a:schemeClr val="tx1"/>
                          </a:solidFill>
                        </a:rPr>
                        <a:t>0.45 (0.29–0.70)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200" b="0" dirty="0">
                        <a:solidFill>
                          <a:srgbClr val="FF0000"/>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gridSpan="2">
                  <a:txBody>
                    <a:bodyPr/>
                    <a:lstStyle/>
                    <a:p>
                      <a:pPr algn="ctr"/>
                      <a:r>
                        <a:rPr lang="en-US" sz="1400" b="0" dirty="0">
                          <a:solidFill>
                            <a:schemeClr val="tx1"/>
                          </a:solidFill>
                        </a:rPr>
                        <a:t>0.73 (0.53–1.01)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200" b="0" dirty="0">
                        <a:solidFill>
                          <a:srgbClr val="FF0000"/>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
        <p:nvSpPr>
          <p:cNvPr id="14" name="Rectangle 13"/>
          <p:cNvSpPr/>
          <p:nvPr/>
        </p:nvSpPr>
        <p:spPr>
          <a:xfrm>
            <a:off x="404466" y="6241016"/>
            <a:ext cx="7464916" cy="507831"/>
          </a:xfrm>
          <a:prstGeom prst="rect">
            <a:avLst/>
          </a:prstGeom>
        </p:spPr>
        <p:txBody>
          <a:bodyPr wrap="square" anchor="b">
            <a:spAutoFit/>
          </a:bodyPr>
          <a:lstStyle/>
          <a:p>
            <a:r>
              <a:rPr lang="en-US" sz="900" dirty="0">
                <a:latin typeface="Arial" panose="020B0604020202020204" pitchFamily="34" charset="0"/>
                <a:cs typeface="Arial" panose="020B0604020202020204" pitchFamily="34" charset="0"/>
              </a:rPr>
              <a:t>CI, confidence interval; HR, hazard ratio; Kd, carfilzomib and dexamethasone; NE, not  estimable; PFS, progression-free survival; Vd, bortezomib and dexamethasone.</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Moreau </a:t>
            </a:r>
            <a:r>
              <a:rPr lang="en-US" sz="900" i="1" dirty="0">
                <a:latin typeface="Arial" panose="020B0604020202020204" pitchFamily="34" charset="0"/>
                <a:cs typeface="Arial" panose="020B0604020202020204" pitchFamily="34" charset="0"/>
              </a:rPr>
              <a:t>et al., </a:t>
            </a:r>
            <a:r>
              <a:rPr lang="de-CH" sz="900" i="1" dirty="0"/>
              <a:t>Leukemia </a:t>
            </a:r>
            <a:r>
              <a:rPr lang="de-CH" sz="900" dirty="0"/>
              <a:t>2017;31:115-22.</a:t>
            </a:r>
            <a:endParaRPr lang="en-US" sz="9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7"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Tree>
    <p:extLst>
      <p:ext uri="{BB962C8B-B14F-4D97-AF65-F5344CB8AC3E}">
        <p14:creationId xmlns:p14="http://schemas.microsoft.com/office/powerpoint/2010/main" val="32333988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PFS by Route of BTZ Administration</a:t>
            </a:r>
            <a:endParaRPr lang="de-CH" i="1" dirty="0"/>
          </a:p>
        </p:txBody>
      </p:sp>
      <p:sp>
        <p:nvSpPr>
          <p:cNvPr id="4" name="Content Placeholder 3"/>
          <p:cNvSpPr>
            <a:spLocks noGrp="1"/>
          </p:cNvSpPr>
          <p:nvPr>
            <p:ph sz="quarter" idx="13"/>
          </p:nvPr>
        </p:nvSpPr>
        <p:spPr>
          <a:xfrm>
            <a:off x="417512" y="5943600"/>
            <a:ext cx="8427908" cy="794544"/>
          </a:xfrm>
        </p:spPr>
        <p:txBody>
          <a:bodyPr/>
          <a:lstStyle/>
          <a:p>
            <a:pPr>
              <a:spcBef>
                <a:spcPts val="0"/>
              </a:spcBef>
            </a:pPr>
            <a:r>
              <a:rPr lang="en-US" baseline="30000" dirty="0" err="1"/>
              <a:t>a</a:t>
            </a:r>
            <a:r>
              <a:rPr lang="en-US" dirty="0" err="1"/>
              <a:t>All</a:t>
            </a:r>
            <a:r>
              <a:rPr lang="en-US" dirty="0"/>
              <a:t> P values were unadjusted for multiplicity. SC Vd</a:t>
            </a:r>
            <a:r>
              <a:rPr lang="en-US" baseline="30000" dirty="0"/>
              <a:t>1</a:t>
            </a:r>
            <a:r>
              <a:rPr lang="en-US" dirty="0"/>
              <a:t> and IV Vd</a:t>
            </a:r>
            <a:r>
              <a:rPr lang="en-US" baseline="30000" dirty="0"/>
              <a:t>2</a:t>
            </a:r>
            <a:r>
              <a:rPr lang="en-US" dirty="0"/>
              <a:t> were based on the actual treatment route of administration in the Vd arm patients, </a:t>
            </a:r>
            <a:br>
              <a:rPr lang="en-US" dirty="0"/>
            </a:br>
            <a:r>
              <a:rPr lang="en-US" dirty="0"/>
              <a:t>whereas Kd</a:t>
            </a:r>
            <a:r>
              <a:rPr lang="en-US" baseline="30000" dirty="0"/>
              <a:t>1</a:t>
            </a:r>
            <a:r>
              <a:rPr lang="en-US" dirty="0"/>
              <a:t> and Kd</a:t>
            </a:r>
            <a:r>
              <a:rPr lang="en-US" baseline="30000" dirty="0"/>
              <a:t>2</a:t>
            </a:r>
            <a:r>
              <a:rPr lang="en-US" dirty="0"/>
              <a:t> were based on stratification factor of SC and IV routes of BTZ administration assigned before </a:t>
            </a:r>
            <a:r>
              <a:rPr lang="en-US" dirty="0" err="1"/>
              <a:t>randomisation</a:t>
            </a:r>
            <a:r>
              <a:rPr lang="en-US" dirty="0"/>
              <a:t>, respectively.</a:t>
            </a:r>
          </a:p>
          <a:p>
            <a:pPr>
              <a:spcBef>
                <a:spcPts val="0"/>
              </a:spcBef>
            </a:pPr>
            <a:r>
              <a:rPr lang="en-US" dirty="0"/>
              <a:t>CI, confidence interval; IV, intravenous; Kd, carfilzomib and dexamethasone; PFS, progression-free survival; SC, subcutaneous; </a:t>
            </a:r>
            <a:br>
              <a:rPr lang="en-US" dirty="0"/>
            </a:br>
            <a:r>
              <a:rPr lang="en-US" dirty="0"/>
              <a:t>Vd, bortezomib and dexamethasone.</a:t>
            </a:r>
          </a:p>
          <a:p>
            <a:pPr>
              <a:spcBef>
                <a:spcPts val="0"/>
              </a:spcBef>
            </a:pPr>
            <a:r>
              <a:rPr lang="de-CH" dirty="0"/>
              <a:t>Goldschmidt H et al. EHA 2016, Copenhagen, Denmark, P659.</a:t>
            </a:r>
          </a:p>
        </p:txBody>
      </p:sp>
      <p:pic>
        <p:nvPicPr>
          <p:cNvPr id="10" name="Content Placeholder 9"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12763" y="1537262"/>
            <a:ext cx="8136198" cy="2976659"/>
          </a:xfrm>
        </p:spPr>
      </p:pic>
      <p:sp>
        <p:nvSpPr>
          <p:cNvPr id="11" name="TextBox 10"/>
          <p:cNvSpPr txBox="1"/>
          <p:nvPr/>
        </p:nvSpPr>
        <p:spPr>
          <a:xfrm>
            <a:off x="512763" y="4570948"/>
            <a:ext cx="8116887" cy="1323439"/>
          </a:xfrm>
          <a:prstGeom prst="rect">
            <a:avLst/>
          </a:prstGeom>
          <a:noFill/>
        </p:spPr>
        <p:txBody>
          <a:bodyPr wrap="square" rtlCol="0">
            <a:spAutoFit/>
          </a:bodyPr>
          <a:lstStyle/>
          <a:p>
            <a:pPr marL="171450" indent="-171450">
              <a:buClr>
                <a:schemeClr val="accent1"/>
              </a:buClr>
              <a:buFont typeface="Arial" panose="020B0604020202020204" pitchFamily="34" charset="0"/>
              <a:buChar char="•"/>
            </a:pPr>
            <a:r>
              <a:rPr lang="en-US" sz="1600" dirty="0"/>
              <a:t>Treatment with Kd led to clinically meaningful improvements in PFS compared with </a:t>
            </a:r>
            <a:r>
              <a:rPr lang="de-CH" sz="1600" dirty="0"/>
              <a:t>SC or IV Vd</a:t>
            </a:r>
          </a:p>
          <a:p>
            <a:pPr marL="171450" indent="-171450">
              <a:buClr>
                <a:schemeClr val="accent1"/>
              </a:buClr>
              <a:buFont typeface="Arial" panose="020B0604020202020204" pitchFamily="34" charset="0"/>
              <a:buChar char="•"/>
            </a:pPr>
            <a:r>
              <a:rPr lang="en-US" sz="1600" dirty="0"/>
              <a:t>1- and 2-year PFS rates were higher in the Kd arm than in the SC and IV Vd arms</a:t>
            </a:r>
          </a:p>
          <a:p>
            <a:pPr marL="171450" indent="-171450">
              <a:buClr>
                <a:schemeClr val="accent1"/>
              </a:buClr>
              <a:buFont typeface="Arial" panose="020B0604020202020204" pitchFamily="34" charset="0"/>
              <a:buChar char="•"/>
            </a:pPr>
            <a:r>
              <a:rPr lang="en-US" sz="1600" dirty="0"/>
              <a:t>PFS rates were also higher in the Kd arm vs SC Vd arm for patients with prior BTZ </a:t>
            </a:r>
            <a:r>
              <a:rPr lang="de-CH" sz="1600" dirty="0"/>
              <a:t>treatment</a:t>
            </a:r>
            <a:endParaRPr lang="en-US" sz="1600" dirty="0"/>
          </a:p>
        </p:txBody>
      </p:sp>
      <p:sp>
        <p:nvSpPr>
          <p:cNvPr id="9" name="TextBox 8">
            <a:hlinkClick r:id="rId4"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5" name="Content Placeholder 2"/>
          <p:cNvSpPr txBox="1">
            <a:spLocks/>
          </p:cNvSpPr>
          <p:nvPr/>
        </p:nvSpPr>
        <p:spPr bwMode="gray">
          <a:xfrm>
            <a:off x="505683" y="1288181"/>
            <a:ext cx="5978244" cy="30881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200" b="1" kern="0" dirty="0"/>
              <a:t>Median follow-up:</a:t>
            </a:r>
            <a:r>
              <a:rPr lang="en-US" sz="1200" kern="0" dirty="0"/>
              <a:t> 11.9 months in the Kd arm, 11.1 months in the Vd arm</a:t>
            </a:r>
            <a:endParaRPr lang="en-US" sz="1200" b="1" kern="0" dirty="0"/>
          </a:p>
        </p:txBody>
      </p:sp>
    </p:spTree>
    <p:extLst>
      <p:ext uri="{BB962C8B-B14F-4D97-AF65-F5344CB8AC3E}">
        <p14:creationId xmlns:p14="http://schemas.microsoft.com/office/powerpoint/2010/main" val="4280974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PFS by Route of BTZ Administration</a:t>
            </a:r>
            <a:endParaRPr lang="de-CH" i="1" dirty="0"/>
          </a:p>
        </p:txBody>
      </p:sp>
      <p:sp>
        <p:nvSpPr>
          <p:cNvPr id="4" name="Content Placeholder 3"/>
          <p:cNvSpPr>
            <a:spLocks noGrp="1"/>
          </p:cNvSpPr>
          <p:nvPr>
            <p:ph sz="quarter" idx="13"/>
          </p:nvPr>
        </p:nvSpPr>
        <p:spPr>
          <a:xfrm>
            <a:off x="417512" y="5943600"/>
            <a:ext cx="8427908" cy="794544"/>
          </a:xfrm>
        </p:spPr>
        <p:txBody>
          <a:bodyPr/>
          <a:lstStyle/>
          <a:p>
            <a:pPr>
              <a:spcBef>
                <a:spcPts val="0"/>
              </a:spcBef>
            </a:pPr>
            <a:r>
              <a:rPr lang="en-US" dirty="0"/>
              <a:t>SC Vd</a:t>
            </a:r>
            <a:r>
              <a:rPr lang="en-US" baseline="30000" dirty="0"/>
              <a:t>1</a:t>
            </a:r>
            <a:r>
              <a:rPr lang="en-US" dirty="0"/>
              <a:t> and IV Vd</a:t>
            </a:r>
            <a:r>
              <a:rPr lang="en-US" baseline="30000" dirty="0"/>
              <a:t>2</a:t>
            </a:r>
            <a:r>
              <a:rPr lang="en-US" dirty="0"/>
              <a:t> were based on the actual treatment route of administration in the Vd arm patients, whereas Kd</a:t>
            </a:r>
            <a:r>
              <a:rPr lang="en-US" baseline="30000" dirty="0"/>
              <a:t>1</a:t>
            </a:r>
            <a:r>
              <a:rPr lang="en-US" dirty="0"/>
              <a:t> and Kd</a:t>
            </a:r>
            <a:r>
              <a:rPr lang="en-US" baseline="30000" dirty="0"/>
              <a:t>2</a:t>
            </a:r>
            <a:r>
              <a:rPr lang="en-US" dirty="0"/>
              <a:t> were based on</a:t>
            </a:r>
          </a:p>
          <a:p>
            <a:pPr>
              <a:spcBef>
                <a:spcPts val="0"/>
              </a:spcBef>
            </a:pPr>
            <a:r>
              <a:rPr lang="en-US" dirty="0"/>
              <a:t>stratification factor of SC and IV routes of BTZ administration assigned before </a:t>
            </a:r>
            <a:r>
              <a:rPr lang="en-US" dirty="0" err="1"/>
              <a:t>randomisation</a:t>
            </a:r>
            <a:r>
              <a:rPr lang="en-US" dirty="0"/>
              <a:t>, respectively.</a:t>
            </a:r>
          </a:p>
          <a:p>
            <a:pPr>
              <a:spcBef>
                <a:spcPts val="0"/>
              </a:spcBef>
            </a:pPr>
            <a:r>
              <a:rPr lang="de-CH" dirty="0"/>
              <a:t>CI, confidence interval; HR, hazard ratio; Kd, carfilzomib and dexamethasone; NE, not estimable; PFS, progression-free survival; Vd, bortezomib</a:t>
            </a:r>
          </a:p>
          <a:p>
            <a:pPr>
              <a:spcBef>
                <a:spcPts val="0"/>
              </a:spcBef>
            </a:pPr>
            <a:r>
              <a:rPr lang="de-CH" dirty="0"/>
              <a:t>and dexamethasone</a:t>
            </a:r>
          </a:p>
          <a:p>
            <a:pPr>
              <a:spcBef>
                <a:spcPts val="0"/>
              </a:spcBef>
            </a:pPr>
            <a:r>
              <a:rPr lang="de-CH" dirty="0"/>
              <a:t>Goldschmidt H et al. EHA 2016, Copenhagen, Denmark, P659.</a:t>
            </a:r>
          </a:p>
        </p:txBody>
      </p:sp>
      <p:sp>
        <p:nvSpPr>
          <p:cNvPr id="3" name="Content Placeholder 2"/>
          <p:cNvSpPr>
            <a:spLocks noGrp="1"/>
          </p:cNvSpPr>
          <p:nvPr>
            <p:ph idx="1"/>
          </p:nvPr>
        </p:nvSpPr>
        <p:spPr>
          <a:xfrm>
            <a:off x="512763" y="1572921"/>
            <a:ext cx="8118475" cy="3087931"/>
          </a:xfrm>
        </p:spPr>
        <p:txBody>
          <a:bodyPr/>
          <a:lstStyle/>
          <a:p>
            <a:pPr marL="0" indent="0">
              <a:buNone/>
            </a:pPr>
            <a:r>
              <a:rPr lang="en-US" sz="2000" b="1" dirty="0"/>
              <a:t>Kaplan-Meier PFS curves - Kd vs SC Vd</a:t>
            </a:r>
            <a:endParaRPr lang="de-CH" sz="2000" b="1"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2846" y="1868889"/>
            <a:ext cx="5938308" cy="4047442"/>
          </a:xfrm>
          <a:prstGeom prst="rect">
            <a:avLst/>
          </a:prstGeom>
        </p:spPr>
      </p:pic>
      <p:sp>
        <p:nvSpPr>
          <p:cNvPr id="9" name="TextBox 8">
            <a:hlinkClick r:id="rId4"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1" name="Content Placeholder 2"/>
          <p:cNvSpPr txBox="1">
            <a:spLocks/>
          </p:cNvSpPr>
          <p:nvPr/>
        </p:nvSpPr>
        <p:spPr bwMode="gray">
          <a:xfrm>
            <a:off x="505683" y="1288181"/>
            <a:ext cx="5978244" cy="30881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200" b="1" kern="0" dirty="0"/>
              <a:t>Median follow-up:</a:t>
            </a:r>
            <a:r>
              <a:rPr lang="en-US" sz="1200" kern="0" dirty="0"/>
              <a:t> 11.9 months in the Kd arm, 11.1 months in the Vd arm</a:t>
            </a:r>
            <a:endParaRPr lang="en-US" sz="1200" b="1" kern="0" dirty="0"/>
          </a:p>
        </p:txBody>
      </p:sp>
    </p:spTree>
    <p:extLst>
      <p:ext uri="{BB962C8B-B14F-4D97-AF65-F5344CB8AC3E}">
        <p14:creationId xmlns:p14="http://schemas.microsoft.com/office/powerpoint/2010/main" val="41013554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9" name="Content Placeholder 2"/>
          <p:cNvSpPr>
            <a:spLocks noGrp="1"/>
          </p:cNvSpPr>
          <p:nvPr>
            <p:ph idx="1"/>
          </p:nvPr>
        </p:nvSpPr>
        <p:spPr/>
        <p:txBody>
          <a:bodyPr/>
          <a:lstStyle/>
          <a:p>
            <a:r>
              <a:rPr lang="en-US" sz="2000" dirty="0"/>
              <a:t>Bortezomib with dexamethasone (Vd) is a standard of care for patients with relapsed multiple myeloma (MM)</a:t>
            </a:r>
            <a:r>
              <a:rPr lang="en-US" sz="2000" baseline="30000" dirty="0"/>
              <a:t>1,2</a:t>
            </a:r>
          </a:p>
          <a:p>
            <a:r>
              <a:rPr lang="en-US" sz="2000" dirty="0"/>
              <a:t>In a phase 1b/2 study, the maximum tolerated dose for carfilzomib was 20/56 mg/m</a:t>
            </a:r>
            <a:r>
              <a:rPr lang="en-US" sz="2000" baseline="30000" dirty="0"/>
              <a:t>2</a:t>
            </a:r>
            <a:r>
              <a:rPr lang="en-US" sz="2000" dirty="0"/>
              <a:t> infused over 30 minutes in combination with dexamethasone (Kd), which showed higher response rates in relapsed and/or refractory MM compared with lower doses</a:t>
            </a:r>
            <a:r>
              <a:rPr lang="en-US" sz="2000" baseline="30000" dirty="0"/>
              <a:t>3</a:t>
            </a:r>
          </a:p>
          <a:p>
            <a:r>
              <a:rPr lang="en-US" sz="2000" dirty="0"/>
              <a:t>Thus, we initiated the </a:t>
            </a:r>
            <a:r>
              <a:rPr lang="en-US" sz="2000" dirty="0" err="1"/>
              <a:t>randomised</a:t>
            </a:r>
            <a:r>
              <a:rPr lang="en-US" sz="2000" dirty="0"/>
              <a:t>, open-label, </a:t>
            </a:r>
            <a:r>
              <a:rPr lang="en-US" sz="2000" dirty="0" err="1"/>
              <a:t>multicentre</a:t>
            </a:r>
            <a:r>
              <a:rPr lang="en-US" sz="2000" dirty="0"/>
              <a:t> phase 3 ENDEAVOR study (NCT01568866), which compared Kd to Vd in patients with relapsed or refractory MM</a:t>
            </a:r>
            <a:r>
              <a:rPr lang="en-US" sz="2000" baseline="30000" dirty="0"/>
              <a:t>4</a:t>
            </a:r>
          </a:p>
        </p:txBody>
      </p:sp>
      <p:sp>
        <p:nvSpPr>
          <p:cNvPr id="8" name="Rectangle 7"/>
          <p:cNvSpPr/>
          <p:nvPr/>
        </p:nvSpPr>
        <p:spPr>
          <a:xfrm>
            <a:off x="417321" y="6379805"/>
            <a:ext cx="7470534" cy="369332"/>
          </a:xfrm>
          <a:prstGeom prst="rect">
            <a:avLst/>
          </a:prstGeom>
        </p:spPr>
        <p:txBody>
          <a:bodyPr wrap="square" anchor="b">
            <a:spAutoFit/>
          </a:bodyPr>
          <a:lstStyle/>
          <a:p>
            <a:pPr algn="l"/>
            <a:r>
              <a:rPr lang="en-US" sz="900" dirty="0">
                <a:latin typeface="Arial" panose="020B0604020202020204" pitchFamily="34" charset="0"/>
                <a:cs typeface="Arial" panose="020B0604020202020204" pitchFamily="34" charset="0"/>
              </a:rPr>
              <a:t>1.Richardson </a:t>
            </a:r>
            <a:r>
              <a:rPr lang="en-US" sz="900" i="1" dirty="0">
                <a:latin typeface="Arial" panose="020B0604020202020204" pitchFamily="34" charset="0"/>
                <a:cs typeface="Arial" panose="020B0604020202020204" pitchFamily="34" charset="0"/>
              </a:rPr>
              <a:t>et al., N Engl J Med</a:t>
            </a:r>
            <a:r>
              <a:rPr lang="en-US" sz="900" dirty="0">
                <a:latin typeface="Arial" panose="020B0604020202020204" pitchFamily="34" charset="0"/>
                <a:cs typeface="Arial" panose="020B0604020202020204" pitchFamily="34" charset="0"/>
              </a:rPr>
              <a:t> 2005;352:2487-98; </a:t>
            </a:r>
            <a:r>
              <a:rPr lang="en-US" altLang="en-US" sz="900" dirty="0">
                <a:latin typeface="Arial" panose="020B0604020202020204" pitchFamily="34" charset="0"/>
                <a:cs typeface="Arial" panose="020B0604020202020204" pitchFamily="34" charset="0"/>
              </a:rPr>
              <a:t>2. Richardson </a:t>
            </a:r>
            <a:r>
              <a:rPr lang="en-US" altLang="en-US" sz="900" i="1" dirty="0">
                <a:latin typeface="Arial" panose="020B0604020202020204" pitchFamily="34" charset="0"/>
                <a:cs typeface="Arial" panose="020B0604020202020204" pitchFamily="34" charset="0"/>
              </a:rPr>
              <a:t>et al., N Engl J Med</a:t>
            </a:r>
            <a:r>
              <a:rPr lang="en-US" altLang="en-US" sz="900" dirty="0">
                <a:latin typeface="Arial" panose="020B0604020202020204" pitchFamily="34" charset="0"/>
                <a:cs typeface="Arial" panose="020B0604020202020204" pitchFamily="34" charset="0"/>
              </a:rPr>
              <a:t> 2003;348:2609-17; </a:t>
            </a:r>
            <a:r>
              <a:rPr lang="en-US" sz="900" dirty="0">
                <a:latin typeface="Arial" panose="020B0604020202020204" pitchFamily="34" charset="0"/>
                <a:cs typeface="Arial" panose="020B0604020202020204" pitchFamily="34" charset="0"/>
              </a:rPr>
              <a:t>3. Papadopoulos </a:t>
            </a:r>
            <a:r>
              <a:rPr lang="en-US" sz="900" i="1" dirty="0">
                <a:latin typeface="Arial" panose="020B0604020202020204" pitchFamily="34" charset="0"/>
                <a:cs typeface="Arial" panose="020B0604020202020204" pitchFamily="34" charset="0"/>
              </a:rPr>
              <a:t>et al., </a:t>
            </a:r>
            <a:r>
              <a:rPr lang="it-IT" sz="900" i="1" dirty="0">
                <a:latin typeface="Arial" panose="020B0604020202020204" pitchFamily="34" charset="0"/>
                <a:cs typeface="Arial" panose="020B0604020202020204" pitchFamily="34" charset="0"/>
              </a:rPr>
              <a:t>J Clin Oncol</a:t>
            </a:r>
            <a:r>
              <a:rPr lang="it-IT" sz="900" dirty="0">
                <a:latin typeface="Arial" panose="020B0604020202020204" pitchFamily="34" charset="0"/>
                <a:cs typeface="Arial" panose="020B0604020202020204" pitchFamily="34" charset="0"/>
              </a:rPr>
              <a:t> 2015;33(7):732–39; 4. 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a:t>
            </a:r>
            <a:endParaRPr lang="en-US" sz="900" dirty="0">
              <a:latin typeface="Arial" panose="020B0604020202020204" pitchFamily="34" charset="0"/>
              <a:cs typeface="Arial" panose="020B0604020202020204" pitchFamily="34" charset="0"/>
            </a:endParaRPr>
          </a:p>
        </p:txBody>
      </p:sp>
      <p:sp>
        <p:nvSpPr>
          <p:cNvPr id="12" name="TextBox 11">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11988191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PFS by Route of BTZ Administration</a:t>
            </a:r>
            <a:endParaRPr lang="de-CH" i="1" dirty="0"/>
          </a:p>
        </p:txBody>
      </p:sp>
      <p:sp>
        <p:nvSpPr>
          <p:cNvPr id="4" name="Content Placeholder 3"/>
          <p:cNvSpPr>
            <a:spLocks noGrp="1"/>
          </p:cNvSpPr>
          <p:nvPr>
            <p:ph sz="quarter" idx="13"/>
          </p:nvPr>
        </p:nvSpPr>
        <p:spPr>
          <a:xfrm>
            <a:off x="417512" y="5943600"/>
            <a:ext cx="8427908" cy="794544"/>
          </a:xfrm>
        </p:spPr>
        <p:txBody>
          <a:bodyPr/>
          <a:lstStyle/>
          <a:p>
            <a:pPr>
              <a:spcBef>
                <a:spcPts val="0"/>
              </a:spcBef>
            </a:pPr>
            <a:r>
              <a:rPr lang="en-US" dirty="0"/>
              <a:t>SC Vd</a:t>
            </a:r>
            <a:r>
              <a:rPr lang="en-US" baseline="30000" dirty="0"/>
              <a:t>1</a:t>
            </a:r>
            <a:r>
              <a:rPr lang="en-US" dirty="0"/>
              <a:t> and IV Vd</a:t>
            </a:r>
            <a:r>
              <a:rPr lang="en-US" baseline="30000" dirty="0"/>
              <a:t>2</a:t>
            </a:r>
            <a:r>
              <a:rPr lang="en-US" dirty="0"/>
              <a:t> were based on the actual treatment route of administration in the Vd arm patients, whereas Kd</a:t>
            </a:r>
            <a:r>
              <a:rPr lang="en-US" baseline="30000" dirty="0"/>
              <a:t>1</a:t>
            </a:r>
            <a:r>
              <a:rPr lang="en-US" dirty="0"/>
              <a:t> and Kd</a:t>
            </a:r>
            <a:r>
              <a:rPr lang="en-US" baseline="30000" dirty="0"/>
              <a:t>2</a:t>
            </a:r>
            <a:r>
              <a:rPr lang="en-US" dirty="0"/>
              <a:t> were based on</a:t>
            </a:r>
          </a:p>
          <a:p>
            <a:pPr>
              <a:spcBef>
                <a:spcPts val="0"/>
              </a:spcBef>
            </a:pPr>
            <a:r>
              <a:rPr lang="en-US" dirty="0"/>
              <a:t>stratification factor of SC and IV routes of BTZ administration assigned before </a:t>
            </a:r>
            <a:r>
              <a:rPr lang="en-US" dirty="0" err="1"/>
              <a:t>randomisation</a:t>
            </a:r>
            <a:r>
              <a:rPr lang="en-US" dirty="0"/>
              <a:t>, respectively.</a:t>
            </a:r>
          </a:p>
          <a:p>
            <a:pPr>
              <a:spcBef>
                <a:spcPts val="0"/>
              </a:spcBef>
            </a:pPr>
            <a:r>
              <a:rPr lang="de-CH" dirty="0"/>
              <a:t>CI, confidence interval; HR, hazard ratio; Kd, carfilzomib and dexamethasone; NE, not estimable; PFS, progression-free survival; Vd, bortezomib</a:t>
            </a:r>
          </a:p>
          <a:p>
            <a:pPr>
              <a:spcBef>
                <a:spcPts val="0"/>
              </a:spcBef>
            </a:pPr>
            <a:r>
              <a:rPr lang="de-CH" dirty="0"/>
              <a:t>and dexamethasone</a:t>
            </a:r>
          </a:p>
          <a:p>
            <a:pPr>
              <a:spcBef>
                <a:spcPts val="0"/>
              </a:spcBef>
            </a:pPr>
            <a:r>
              <a:rPr lang="de-CH" dirty="0"/>
              <a:t>Goldschmidt H et al. EHA 2016, Copenhagen, Denmark, P659.</a:t>
            </a:r>
          </a:p>
        </p:txBody>
      </p:sp>
      <p:sp>
        <p:nvSpPr>
          <p:cNvPr id="3" name="Content Placeholder 2"/>
          <p:cNvSpPr>
            <a:spLocks noGrp="1"/>
          </p:cNvSpPr>
          <p:nvPr>
            <p:ph idx="1"/>
          </p:nvPr>
        </p:nvSpPr>
        <p:spPr>
          <a:xfrm>
            <a:off x="512763" y="1572925"/>
            <a:ext cx="8118475" cy="3087931"/>
          </a:xfrm>
        </p:spPr>
        <p:txBody>
          <a:bodyPr/>
          <a:lstStyle/>
          <a:p>
            <a:pPr marL="0" indent="0">
              <a:buNone/>
            </a:pPr>
            <a:r>
              <a:rPr lang="en-US" sz="2000" b="1" dirty="0"/>
              <a:t>Kaplan-Meier PFS curves - Kd vs IV Vd</a:t>
            </a:r>
            <a:endParaRPr lang="de-CH" sz="2000" b="1" dirty="0"/>
          </a:p>
          <a:p>
            <a:pPr marL="0" indent="0">
              <a:buNone/>
            </a:pPr>
            <a:endParaRPr lang="de-CH" sz="2000"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391" y="1882866"/>
            <a:ext cx="5757219" cy="4060734"/>
          </a:xfrm>
          <a:prstGeom prst="rect">
            <a:avLst/>
          </a:prstGeom>
        </p:spPr>
      </p:pic>
      <p:sp>
        <p:nvSpPr>
          <p:cNvPr id="9" name="TextBox 8">
            <a:hlinkClick r:id="rId4"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1" name="Content Placeholder 2"/>
          <p:cNvSpPr txBox="1">
            <a:spLocks/>
          </p:cNvSpPr>
          <p:nvPr/>
        </p:nvSpPr>
        <p:spPr bwMode="gray">
          <a:xfrm>
            <a:off x="505683" y="1288181"/>
            <a:ext cx="5978244" cy="30881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200" b="1" kern="0" dirty="0"/>
              <a:t>Median follow-up:</a:t>
            </a:r>
            <a:r>
              <a:rPr lang="en-US" sz="1200" kern="0" dirty="0"/>
              <a:t> 11.9 months in the Kd arm, 11.1 months in the Vd arm</a:t>
            </a:r>
            <a:endParaRPr lang="en-US" sz="1200" b="1" kern="0" dirty="0"/>
          </a:p>
        </p:txBody>
      </p:sp>
    </p:spTree>
    <p:extLst>
      <p:ext uri="{BB962C8B-B14F-4D97-AF65-F5344CB8AC3E}">
        <p14:creationId xmlns:p14="http://schemas.microsoft.com/office/powerpoint/2010/main" val="364075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PFS by Route of BTZ Administration</a:t>
            </a:r>
            <a:endParaRPr lang="de-CH" i="1" dirty="0"/>
          </a:p>
        </p:txBody>
      </p:sp>
      <p:sp>
        <p:nvSpPr>
          <p:cNvPr id="4" name="Content Placeholder 3"/>
          <p:cNvSpPr>
            <a:spLocks noGrp="1"/>
          </p:cNvSpPr>
          <p:nvPr>
            <p:ph sz="quarter" idx="13"/>
          </p:nvPr>
        </p:nvSpPr>
        <p:spPr>
          <a:xfrm>
            <a:off x="417512" y="5943600"/>
            <a:ext cx="8427908" cy="794544"/>
          </a:xfrm>
        </p:spPr>
        <p:txBody>
          <a:bodyPr/>
          <a:lstStyle/>
          <a:p>
            <a:pPr>
              <a:spcBef>
                <a:spcPts val="0"/>
              </a:spcBef>
            </a:pPr>
            <a:r>
              <a:rPr lang="en-US" dirty="0"/>
              <a:t>SC Vd</a:t>
            </a:r>
            <a:r>
              <a:rPr lang="en-US" baseline="30000" dirty="0"/>
              <a:t>1</a:t>
            </a:r>
            <a:r>
              <a:rPr lang="en-US" dirty="0"/>
              <a:t> and IV Vd</a:t>
            </a:r>
            <a:r>
              <a:rPr lang="en-US" baseline="30000" dirty="0"/>
              <a:t>2</a:t>
            </a:r>
            <a:r>
              <a:rPr lang="en-US" dirty="0"/>
              <a:t> were based on the actual treatment route of administration in the Vd arm patients, whereas Kd</a:t>
            </a:r>
            <a:r>
              <a:rPr lang="en-US" baseline="30000" dirty="0"/>
              <a:t>1</a:t>
            </a:r>
            <a:r>
              <a:rPr lang="en-US" dirty="0"/>
              <a:t> and Kd</a:t>
            </a:r>
            <a:r>
              <a:rPr lang="en-US" baseline="30000" dirty="0"/>
              <a:t>2</a:t>
            </a:r>
            <a:r>
              <a:rPr lang="en-US" dirty="0"/>
              <a:t> were based on</a:t>
            </a:r>
          </a:p>
          <a:p>
            <a:pPr>
              <a:spcBef>
                <a:spcPts val="0"/>
              </a:spcBef>
            </a:pPr>
            <a:r>
              <a:rPr lang="en-US" dirty="0"/>
              <a:t>stratification factor of SC and IV routes of BTZ administration assigned before </a:t>
            </a:r>
            <a:r>
              <a:rPr lang="en-US" dirty="0" err="1"/>
              <a:t>randomisation</a:t>
            </a:r>
            <a:r>
              <a:rPr lang="en-US" dirty="0"/>
              <a:t>, respectively.</a:t>
            </a:r>
          </a:p>
          <a:p>
            <a:pPr>
              <a:spcBef>
                <a:spcPts val="0"/>
              </a:spcBef>
            </a:pPr>
            <a:r>
              <a:rPr lang="de-CH" dirty="0"/>
              <a:t>CI, confidence interval; HR, hazard ratio; Kd, carfilzomib and dexamethasone; NE, not estimable; PFS, progression-free survival; Vd, bortezomib</a:t>
            </a:r>
          </a:p>
          <a:p>
            <a:pPr>
              <a:spcBef>
                <a:spcPts val="0"/>
              </a:spcBef>
            </a:pPr>
            <a:r>
              <a:rPr lang="de-CH" dirty="0"/>
              <a:t>and dexamethasone</a:t>
            </a:r>
          </a:p>
          <a:p>
            <a:pPr>
              <a:spcBef>
                <a:spcPts val="0"/>
              </a:spcBef>
            </a:pPr>
            <a:r>
              <a:rPr lang="de-CH" dirty="0"/>
              <a:t>Goldschmidt H et al. EHA 2016, Copenhagen, Denmark, P659.</a:t>
            </a:r>
          </a:p>
        </p:txBody>
      </p:sp>
      <p:sp>
        <p:nvSpPr>
          <p:cNvPr id="11" name="TextBox 10"/>
          <p:cNvSpPr txBox="1"/>
          <p:nvPr/>
        </p:nvSpPr>
        <p:spPr>
          <a:xfrm>
            <a:off x="417512" y="5365406"/>
            <a:ext cx="8116887" cy="584775"/>
          </a:xfrm>
          <a:prstGeom prst="rect">
            <a:avLst/>
          </a:prstGeom>
          <a:noFill/>
        </p:spPr>
        <p:txBody>
          <a:bodyPr wrap="square" rtlCol="0">
            <a:spAutoFit/>
          </a:bodyPr>
          <a:lstStyle/>
          <a:p>
            <a:pPr marL="171450" indent="-171450">
              <a:buClr>
                <a:schemeClr val="accent1"/>
              </a:buClr>
              <a:buFont typeface="Arial" panose="020B0604020202020204" pitchFamily="34" charset="0"/>
              <a:buChar char="•"/>
            </a:pPr>
            <a:r>
              <a:rPr lang="en-US" sz="1600" dirty="0"/>
              <a:t>Treatment with Kd also reduced the risk of progression or death vs SC Vd in patients with </a:t>
            </a:r>
            <a:r>
              <a:rPr lang="de-CH" sz="1600" dirty="0"/>
              <a:t>prior BTZ exposure</a:t>
            </a:r>
          </a:p>
        </p:txBody>
      </p:sp>
      <p:sp>
        <p:nvSpPr>
          <p:cNvPr id="3" name="Content Placeholder 2"/>
          <p:cNvSpPr>
            <a:spLocks noGrp="1"/>
          </p:cNvSpPr>
          <p:nvPr>
            <p:ph idx="1"/>
          </p:nvPr>
        </p:nvSpPr>
        <p:spPr>
          <a:xfrm>
            <a:off x="512764" y="1545214"/>
            <a:ext cx="6783776" cy="3087931"/>
          </a:xfrm>
        </p:spPr>
        <p:txBody>
          <a:bodyPr/>
          <a:lstStyle/>
          <a:p>
            <a:pPr marL="0" indent="0">
              <a:buNone/>
            </a:pPr>
            <a:r>
              <a:rPr lang="en-US" sz="2000" b="1" dirty="0"/>
              <a:t>Kaplan-Meier PFS curves – </a:t>
            </a:r>
            <a:br>
              <a:rPr lang="en-US" sz="2000" b="1" dirty="0"/>
            </a:br>
            <a:r>
              <a:rPr lang="en-US" sz="2000" b="1" dirty="0"/>
              <a:t>Kd vs SC Vd in patients with prior BTZ use</a:t>
            </a:r>
            <a:endParaRPr lang="de-CH" sz="2000" b="1" dirty="0"/>
          </a:p>
          <a:p>
            <a:pPr marL="0" indent="0">
              <a:buNone/>
            </a:pPr>
            <a:endParaRPr lang="de-CH" sz="2000" dirty="0"/>
          </a:p>
        </p:txBody>
      </p:sp>
      <p:pic>
        <p:nvPicPr>
          <p:cNvPr id="8" name="Picture 7"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8024" y="2182122"/>
            <a:ext cx="4567952" cy="3136629"/>
          </a:xfrm>
          <a:prstGeom prst="rect">
            <a:avLst/>
          </a:prstGeom>
        </p:spPr>
      </p:pic>
      <p:sp>
        <p:nvSpPr>
          <p:cNvPr id="14" name="TextBox 13">
            <a:hlinkClick r:id="rId4"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2" name="Content Placeholder 2"/>
          <p:cNvSpPr txBox="1">
            <a:spLocks/>
          </p:cNvSpPr>
          <p:nvPr/>
        </p:nvSpPr>
        <p:spPr bwMode="gray">
          <a:xfrm>
            <a:off x="505683" y="1288181"/>
            <a:ext cx="5978244" cy="30881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200" b="1" kern="0" dirty="0"/>
              <a:t>Median follow-up:</a:t>
            </a:r>
            <a:r>
              <a:rPr lang="en-US" sz="1200" kern="0" dirty="0"/>
              <a:t> 11.9 months in the Kd arm, 11.1 months in the Vd arm</a:t>
            </a:r>
            <a:endParaRPr lang="en-US" sz="1200" b="1" kern="0" dirty="0"/>
          </a:p>
        </p:txBody>
      </p:sp>
    </p:spTree>
    <p:extLst>
      <p:ext uri="{BB962C8B-B14F-4D97-AF65-F5344CB8AC3E}">
        <p14:creationId xmlns:p14="http://schemas.microsoft.com/office/powerpoint/2010/main" val="273269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PFS by History of Peripheral </a:t>
            </a:r>
            <a:br>
              <a:rPr lang="en-GB" dirty="0"/>
            </a:br>
            <a:r>
              <a:rPr lang="en-GB" dirty="0"/>
              <a:t>Neuropathy at Baseline (ITT Population)</a:t>
            </a:r>
            <a:endParaRPr lang="de-CH" dirty="0"/>
          </a:p>
        </p:txBody>
      </p:sp>
      <p:sp>
        <p:nvSpPr>
          <p:cNvPr id="3" name="Content Placeholder 2"/>
          <p:cNvSpPr>
            <a:spLocks noGrp="1"/>
          </p:cNvSpPr>
          <p:nvPr>
            <p:ph idx="1"/>
          </p:nvPr>
        </p:nvSpPr>
        <p:spPr>
          <a:xfrm>
            <a:off x="512763" y="5568080"/>
            <a:ext cx="8118475" cy="942109"/>
          </a:xfrm>
        </p:spPr>
        <p:txBody>
          <a:bodyPr/>
          <a:lstStyle/>
          <a:p>
            <a:r>
              <a:rPr lang="en-GB" sz="1800" dirty="0"/>
              <a:t>PFS was improved with </a:t>
            </a:r>
            <a:r>
              <a:rPr lang="en-GB" sz="1800" dirty="0" err="1"/>
              <a:t>Kd</a:t>
            </a:r>
            <a:r>
              <a:rPr lang="en-GB" sz="1800" dirty="0"/>
              <a:t> vs </a:t>
            </a:r>
            <a:r>
              <a:rPr lang="en-GB" sz="1800" dirty="0" err="1"/>
              <a:t>Vd</a:t>
            </a:r>
            <a:r>
              <a:rPr lang="en-GB" sz="1800" dirty="0"/>
              <a:t> irrespective of PN status at baseline</a:t>
            </a:r>
            <a:endParaRPr lang="de-CH" sz="1800" dirty="0"/>
          </a:p>
        </p:txBody>
      </p:sp>
      <p:sp>
        <p:nvSpPr>
          <p:cNvPr id="9" name="Rectangle 8"/>
          <p:cNvSpPr/>
          <p:nvPr/>
        </p:nvSpPr>
        <p:spPr>
          <a:xfrm>
            <a:off x="411411" y="6194640"/>
            <a:ext cx="8229351" cy="369332"/>
          </a:xfrm>
          <a:prstGeom prst="rect">
            <a:avLst/>
          </a:prstGeom>
        </p:spPr>
        <p:txBody>
          <a:bodyPr wrap="square" anchor="b">
            <a:spAutoFit/>
          </a:bodyPr>
          <a:lstStyle/>
          <a:p>
            <a:r>
              <a:rPr lang="en-CA" sz="900" dirty="0"/>
              <a:t>CI, confidence interval; HR, hazard ratio; ITT, intention-to-treat; </a:t>
            </a:r>
            <a:r>
              <a:rPr lang="en-CA" sz="900" dirty="0" err="1"/>
              <a:t>Kd</a:t>
            </a:r>
            <a:r>
              <a:rPr lang="en-CA" sz="900" dirty="0"/>
              <a:t>, carfilzomib and dexamethasone; PFS, progression-free survival; PN, peripheral neuropathy; </a:t>
            </a:r>
            <a:r>
              <a:rPr lang="en-CA" sz="900" dirty="0" err="1"/>
              <a:t>Vd</a:t>
            </a:r>
            <a:r>
              <a:rPr lang="en-CA" sz="900" dirty="0"/>
              <a:t>, bortezomib and dexamethasone. </a:t>
            </a:r>
          </a:p>
        </p:txBody>
      </p:sp>
      <p:sp>
        <p:nvSpPr>
          <p:cNvPr id="10" name="Rectangle 9"/>
          <p:cNvSpPr/>
          <p:nvPr/>
        </p:nvSpPr>
        <p:spPr>
          <a:xfrm>
            <a:off x="409551" y="6511053"/>
            <a:ext cx="6296445" cy="230832"/>
          </a:xfrm>
          <a:prstGeom prst="rect">
            <a:avLst/>
          </a:prstGeom>
        </p:spPr>
        <p:txBody>
          <a:bodyPr wrap="square">
            <a:spAutoFit/>
          </a:bodyPr>
          <a:lstStyle/>
          <a:p>
            <a:r>
              <a:rPr lang="it-IT" sz="900" dirty="0">
                <a:latin typeface="Arial" panose="020B0604020202020204" pitchFamily="34" charset="0"/>
                <a:cs typeface="Arial" panose="020B0604020202020204" pitchFamily="34" charset="0"/>
              </a:rPr>
              <a:t>Niesvizky et al., EHA 2017 (abstract E1244 and poster)</a:t>
            </a:r>
            <a:endParaRPr lang="en-US" sz="900" i="1" dirty="0">
              <a:latin typeface="Arial" panose="020B0604020202020204" pitchFamily="34" charset="0"/>
              <a:cs typeface="Arial" panose="020B0604020202020204"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4275081616"/>
              </p:ext>
            </p:extLst>
          </p:nvPr>
        </p:nvGraphicFramePr>
        <p:xfrm>
          <a:off x="512763" y="1690716"/>
          <a:ext cx="8116887" cy="3749040"/>
        </p:xfrm>
        <a:graphic>
          <a:graphicData uri="http://schemas.openxmlformats.org/drawingml/2006/table">
            <a:tbl>
              <a:tblPr firstRow="1" bandRow="1">
                <a:tableStyleId>{5C22544A-7EE6-4342-B048-85BDC9FD1C3A}</a:tableStyleId>
              </a:tblPr>
              <a:tblGrid>
                <a:gridCol w="2705629">
                  <a:extLst>
                    <a:ext uri="{9D8B030D-6E8A-4147-A177-3AD203B41FA5}">
                      <a16:colId xmlns:a16="http://schemas.microsoft.com/office/drawing/2014/main" val="20000"/>
                    </a:ext>
                  </a:extLst>
                </a:gridCol>
                <a:gridCol w="2705629">
                  <a:extLst>
                    <a:ext uri="{9D8B030D-6E8A-4147-A177-3AD203B41FA5}">
                      <a16:colId xmlns:a16="http://schemas.microsoft.com/office/drawing/2014/main" val="20001"/>
                    </a:ext>
                  </a:extLst>
                </a:gridCol>
                <a:gridCol w="2705629">
                  <a:extLst>
                    <a:ext uri="{9D8B030D-6E8A-4147-A177-3AD203B41FA5}">
                      <a16:colId xmlns:a16="http://schemas.microsoft.com/office/drawing/2014/main" val="20002"/>
                    </a:ext>
                  </a:extLst>
                </a:gridCol>
              </a:tblGrid>
              <a:tr h="361756">
                <a:tc>
                  <a:txBody>
                    <a:bodyPr/>
                    <a:lstStyle/>
                    <a:p>
                      <a:endParaRPr lang="de-CH" dirty="0"/>
                    </a:p>
                  </a:txBody>
                  <a:tcPr/>
                </a:tc>
                <a:tc>
                  <a:txBody>
                    <a:bodyPr/>
                    <a:lstStyle/>
                    <a:p>
                      <a:pPr algn="ctr"/>
                      <a:r>
                        <a:rPr lang="de-CH" dirty="0"/>
                        <a:t>Kd</a:t>
                      </a:r>
                    </a:p>
                  </a:txBody>
                  <a:tcPr/>
                </a:tc>
                <a:tc>
                  <a:txBody>
                    <a:bodyPr/>
                    <a:lstStyle/>
                    <a:p>
                      <a:pPr algn="ctr"/>
                      <a:r>
                        <a:rPr lang="de-CH" dirty="0"/>
                        <a:t>Vd</a:t>
                      </a:r>
                    </a:p>
                  </a:txBody>
                  <a:tcPr/>
                </a:tc>
                <a:extLst>
                  <a:ext uri="{0D108BD9-81ED-4DB2-BD59-A6C34878D82A}">
                    <a16:rowId xmlns:a16="http://schemas.microsoft.com/office/drawing/2014/main" val="10000"/>
                  </a:ext>
                </a:extLst>
              </a:tr>
              <a:tr h="3014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sz="1400" b="1" dirty="0">
                          <a:solidFill>
                            <a:schemeClr val="tx1"/>
                          </a:solidFill>
                        </a:rPr>
                        <a:t>No PN, n</a:t>
                      </a:r>
                    </a:p>
                  </a:txBody>
                  <a:tcPr>
                    <a:solidFill>
                      <a:srgbClr val="CBD7E9"/>
                    </a:solidFill>
                  </a:tcPr>
                </a:tc>
                <a:tc>
                  <a:txBody>
                    <a:bodyPr/>
                    <a:lstStyle/>
                    <a:p>
                      <a:pPr algn="ctr"/>
                      <a:r>
                        <a:rPr lang="de-CH" sz="1400" dirty="0">
                          <a:solidFill>
                            <a:schemeClr val="tx1"/>
                          </a:solidFill>
                        </a:rPr>
                        <a:t>249</a:t>
                      </a:r>
                    </a:p>
                  </a:txBody>
                  <a:tcPr>
                    <a:solidFill>
                      <a:srgbClr val="CBD7E9"/>
                    </a:solidFill>
                  </a:tcPr>
                </a:tc>
                <a:tc>
                  <a:txBody>
                    <a:bodyPr/>
                    <a:lstStyle/>
                    <a:p>
                      <a:pPr algn="ctr"/>
                      <a:r>
                        <a:rPr lang="de-CH" sz="1400" dirty="0">
                          <a:solidFill>
                            <a:schemeClr val="tx1"/>
                          </a:solidFill>
                        </a:rPr>
                        <a:t>221</a:t>
                      </a:r>
                    </a:p>
                  </a:txBody>
                  <a:tcPr>
                    <a:solidFill>
                      <a:srgbClr val="CBD7E9"/>
                    </a:solidFill>
                  </a:tcPr>
                </a:tc>
                <a:extLst>
                  <a:ext uri="{0D108BD9-81ED-4DB2-BD59-A6C34878D82A}">
                    <a16:rowId xmlns:a16="http://schemas.microsoft.com/office/drawing/2014/main" val="10001"/>
                  </a:ext>
                </a:extLst>
              </a:tr>
              <a:tr h="512488">
                <a:tc>
                  <a:txBody>
                    <a:bodyPr/>
                    <a:lstStyle/>
                    <a:p>
                      <a:pPr marL="176213" marR="0" lvl="0" indent="0" algn="l" defTabSz="914400" rtl="0" eaLnBrk="1" fontAlgn="auto" latinLnBrk="0" hangingPunct="1">
                        <a:lnSpc>
                          <a:spcPct val="100000"/>
                        </a:lnSpc>
                        <a:spcBef>
                          <a:spcPts val="0"/>
                        </a:spcBef>
                        <a:spcAft>
                          <a:spcPts val="0"/>
                        </a:spcAft>
                        <a:buClrTx/>
                        <a:buSzTx/>
                        <a:buFontTx/>
                        <a:buNone/>
                        <a:tabLst/>
                        <a:defRPr/>
                      </a:pPr>
                      <a:r>
                        <a:rPr lang="de-CH" sz="1400" kern="1200" dirty="0">
                          <a:solidFill>
                            <a:schemeClr val="tx1"/>
                          </a:solidFill>
                          <a:latin typeface="+mn-lt"/>
                          <a:ea typeface="+mn-ea"/>
                          <a:cs typeface="+mn-cs"/>
                        </a:rPr>
                        <a:t>Median PFS, </a:t>
                      </a:r>
                      <a:br>
                        <a:rPr lang="de-CH" sz="1400" kern="1200" dirty="0">
                          <a:solidFill>
                            <a:schemeClr val="tx1"/>
                          </a:solidFill>
                          <a:latin typeface="+mn-lt"/>
                          <a:ea typeface="+mn-ea"/>
                          <a:cs typeface="+mn-cs"/>
                        </a:rPr>
                      </a:br>
                      <a:r>
                        <a:rPr lang="de-CH" sz="1400" kern="1200" dirty="0">
                          <a:solidFill>
                            <a:schemeClr val="tx1"/>
                          </a:solidFill>
                          <a:latin typeface="+mn-lt"/>
                          <a:ea typeface="+mn-ea"/>
                          <a:cs typeface="+mn-cs"/>
                        </a:rPr>
                        <a:t>months (95% CI)</a:t>
                      </a:r>
                    </a:p>
                  </a:txBody>
                  <a:tcPr>
                    <a:solidFill>
                      <a:srgbClr val="CBD7E9"/>
                    </a:solidFill>
                  </a:tcPr>
                </a:tc>
                <a:tc>
                  <a:txBody>
                    <a:bodyPr/>
                    <a:lstStyle/>
                    <a:p>
                      <a:pPr algn="ctr"/>
                      <a:r>
                        <a:rPr lang="de-CH" sz="1400" dirty="0">
                          <a:solidFill>
                            <a:schemeClr val="tx1"/>
                          </a:solidFill>
                        </a:rPr>
                        <a:t>17.7</a:t>
                      </a:r>
                      <a:br>
                        <a:rPr lang="de-CH" sz="1400" dirty="0">
                          <a:solidFill>
                            <a:schemeClr val="tx1"/>
                          </a:solidFill>
                        </a:rPr>
                      </a:br>
                      <a:r>
                        <a:rPr lang="de-CH" sz="1400" b="0" i="0" u="none" strike="noStrike" kern="1200" baseline="0" dirty="0">
                          <a:solidFill>
                            <a:schemeClr val="tx1"/>
                          </a:solidFill>
                          <a:latin typeface="+mn-lt"/>
                          <a:ea typeface="+mn-ea"/>
                          <a:cs typeface="+mn-cs"/>
                        </a:rPr>
                        <a:t>(18.9–NE)</a:t>
                      </a:r>
                      <a:endParaRPr lang="de-CH" sz="1400" dirty="0">
                        <a:solidFill>
                          <a:schemeClr val="tx1"/>
                        </a:solidFill>
                      </a:endParaRPr>
                    </a:p>
                  </a:txBody>
                  <a:tcPr>
                    <a:solidFill>
                      <a:srgbClr val="CBD7E9"/>
                    </a:solidFill>
                  </a:tcPr>
                </a:tc>
                <a:tc>
                  <a:txBody>
                    <a:bodyPr/>
                    <a:lstStyle/>
                    <a:p>
                      <a:pPr algn="ctr"/>
                      <a:r>
                        <a:rPr lang="de-CH" sz="1400" dirty="0">
                          <a:solidFill>
                            <a:schemeClr val="tx1"/>
                          </a:solidFill>
                        </a:rPr>
                        <a:t>9.5</a:t>
                      </a:r>
                      <a:br>
                        <a:rPr lang="de-CH" sz="1400" dirty="0">
                          <a:solidFill>
                            <a:schemeClr val="tx1"/>
                          </a:solidFill>
                        </a:rPr>
                      </a:br>
                      <a:r>
                        <a:rPr lang="de-CH" sz="1400" b="0" i="0" u="none" strike="noStrike" kern="1200" baseline="0" dirty="0">
                          <a:solidFill>
                            <a:schemeClr val="tx1"/>
                          </a:solidFill>
                          <a:latin typeface="+mn-lt"/>
                          <a:ea typeface="+mn-ea"/>
                          <a:cs typeface="+mn-cs"/>
                        </a:rPr>
                        <a:t>(8.0–12.1)</a:t>
                      </a:r>
                      <a:endParaRPr lang="de-CH" sz="1400" dirty="0">
                        <a:solidFill>
                          <a:schemeClr val="tx1"/>
                        </a:solidFill>
                      </a:endParaRPr>
                    </a:p>
                  </a:txBody>
                  <a:tcPr>
                    <a:solidFill>
                      <a:srgbClr val="CBD7E9"/>
                    </a:solidFill>
                  </a:tcPr>
                </a:tc>
                <a:extLst>
                  <a:ext uri="{0D108BD9-81ED-4DB2-BD59-A6C34878D82A}">
                    <a16:rowId xmlns:a16="http://schemas.microsoft.com/office/drawing/2014/main" val="10002"/>
                  </a:ext>
                </a:extLst>
              </a:tr>
              <a:tr h="301463">
                <a:tc>
                  <a:txBody>
                    <a:bodyPr/>
                    <a:lstStyle/>
                    <a:p>
                      <a:pPr marL="176213" indent="0"/>
                      <a:r>
                        <a:rPr lang="de-CH" sz="1400" dirty="0">
                          <a:solidFill>
                            <a:schemeClr val="tx1"/>
                          </a:solidFill>
                        </a:rPr>
                        <a:t>HR (95% CI)</a:t>
                      </a:r>
                    </a:p>
                  </a:txBody>
                  <a:tcPr>
                    <a:solidFill>
                      <a:srgbClr val="CBD7E9"/>
                    </a:solidFill>
                  </a:tcPr>
                </a:tc>
                <a:tc gridSpan="2">
                  <a:txBody>
                    <a:bodyPr/>
                    <a:lstStyle/>
                    <a:p>
                      <a:pPr algn="ctr"/>
                      <a:r>
                        <a:rPr lang="de-CH" sz="1400" b="0" i="0" u="none" strike="noStrike" kern="1200" baseline="0" dirty="0">
                          <a:solidFill>
                            <a:schemeClr val="tx1"/>
                          </a:solidFill>
                          <a:latin typeface="+mn-lt"/>
                          <a:ea typeface="+mn-ea"/>
                          <a:cs typeface="+mn-cs"/>
                        </a:rPr>
                        <a:t>0.52 (0.395–0.693)</a:t>
                      </a:r>
                      <a:endParaRPr lang="de-CH" sz="1400" i="0" dirty="0">
                        <a:solidFill>
                          <a:schemeClr val="tx1"/>
                        </a:solidFill>
                      </a:endParaRPr>
                    </a:p>
                  </a:txBody>
                  <a:tcPr>
                    <a:solidFill>
                      <a:srgbClr val="CBD7E9"/>
                    </a:solidFill>
                  </a:tcPr>
                </a:tc>
                <a:tc hMerge="1">
                  <a:txBody>
                    <a:bodyPr/>
                    <a:lstStyle/>
                    <a:p>
                      <a:pPr algn="ctr"/>
                      <a:endParaRPr lang="de-CH" sz="1600" dirty="0"/>
                    </a:p>
                  </a:txBody>
                  <a:tcPr/>
                </a:tc>
                <a:extLst>
                  <a:ext uri="{0D108BD9-81ED-4DB2-BD59-A6C34878D82A}">
                    <a16:rowId xmlns:a16="http://schemas.microsoft.com/office/drawing/2014/main" val="10003"/>
                  </a:ext>
                </a:extLst>
              </a:tr>
              <a:tr h="301463">
                <a:tc>
                  <a:txBody>
                    <a:bodyPr/>
                    <a:lstStyle/>
                    <a:p>
                      <a:r>
                        <a:rPr lang="de-CH" sz="1400" b="1" dirty="0">
                          <a:solidFill>
                            <a:schemeClr val="tx1"/>
                          </a:solidFill>
                        </a:rPr>
                        <a:t>Any</a:t>
                      </a:r>
                      <a:r>
                        <a:rPr lang="de-CH" sz="1400" b="1" baseline="0" dirty="0">
                          <a:solidFill>
                            <a:schemeClr val="tx1"/>
                          </a:solidFill>
                        </a:rPr>
                        <a:t>-grade PN, n</a:t>
                      </a:r>
                      <a:endParaRPr lang="de-CH" sz="1400" b="1" dirty="0">
                        <a:solidFill>
                          <a:schemeClr val="tx1"/>
                        </a:solidFill>
                      </a:endParaRPr>
                    </a:p>
                  </a:txBody>
                  <a:tcPr>
                    <a:solidFill>
                      <a:srgbClr val="E7ECF4"/>
                    </a:solidFill>
                  </a:tcPr>
                </a:tc>
                <a:tc>
                  <a:txBody>
                    <a:bodyPr/>
                    <a:lstStyle/>
                    <a:p>
                      <a:pPr algn="ctr"/>
                      <a:r>
                        <a:rPr lang="de-CH" sz="1400" dirty="0">
                          <a:solidFill>
                            <a:schemeClr val="tx1"/>
                          </a:solidFill>
                        </a:rPr>
                        <a:t>215</a:t>
                      </a:r>
                      <a:endParaRPr lang="de-CH" sz="1400" b="0" dirty="0">
                        <a:solidFill>
                          <a:schemeClr val="tx1"/>
                        </a:solidFill>
                      </a:endParaRPr>
                    </a:p>
                  </a:txBody>
                  <a:tcPr>
                    <a:solidFill>
                      <a:srgbClr val="E7ECF4"/>
                    </a:solidFill>
                  </a:tcPr>
                </a:tc>
                <a:tc>
                  <a:txBody>
                    <a:bodyPr/>
                    <a:lstStyle/>
                    <a:p>
                      <a:pPr algn="ctr"/>
                      <a:r>
                        <a:rPr lang="de-CH" sz="1400" dirty="0">
                          <a:solidFill>
                            <a:schemeClr val="tx1"/>
                          </a:solidFill>
                        </a:rPr>
                        <a:t>244</a:t>
                      </a:r>
                    </a:p>
                  </a:txBody>
                  <a:tcPr>
                    <a:solidFill>
                      <a:srgbClr val="E7ECF4"/>
                    </a:solidFill>
                  </a:tcPr>
                </a:tc>
                <a:extLst>
                  <a:ext uri="{0D108BD9-81ED-4DB2-BD59-A6C34878D82A}">
                    <a16:rowId xmlns:a16="http://schemas.microsoft.com/office/drawing/2014/main" val="10004"/>
                  </a:ext>
                </a:extLst>
              </a:tr>
              <a:tr h="512488">
                <a:tc>
                  <a:txBody>
                    <a:bodyPr/>
                    <a:lstStyle/>
                    <a:p>
                      <a:pPr marL="176213" marR="0" lvl="0" indent="0" algn="l" defTabSz="914400" rtl="0" eaLnBrk="1" fontAlgn="auto" latinLnBrk="0" hangingPunct="1">
                        <a:lnSpc>
                          <a:spcPct val="100000"/>
                        </a:lnSpc>
                        <a:spcBef>
                          <a:spcPts val="0"/>
                        </a:spcBef>
                        <a:spcAft>
                          <a:spcPts val="0"/>
                        </a:spcAft>
                        <a:buClrTx/>
                        <a:buSzTx/>
                        <a:buFontTx/>
                        <a:buNone/>
                        <a:tabLst/>
                        <a:defRPr/>
                      </a:pPr>
                      <a:r>
                        <a:rPr lang="de-CH" sz="1400" kern="1200" dirty="0">
                          <a:solidFill>
                            <a:schemeClr val="tx1"/>
                          </a:solidFill>
                          <a:latin typeface="+mn-lt"/>
                          <a:ea typeface="+mn-ea"/>
                          <a:cs typeface="+mn-cs"/>
                        </a:rPr>
                        <a:t>Median PFS, </a:t>
                      </a:r>
                      <a:br>
                        <a:rPr lang="de-CH" sz="1400" kern="1200" dirty="0">
                          <a:solidFill>
                            <a:schemeClr val="tx1"/>
                          </a:solidFill>
                          <a:latin typeface="+mn-lt"/>
                          <a:ea typeface="+mn-ea"/>
                          <a:cs typeface="+mn-cs"/>
                        </a:rPr>
                      </a:br>
                      <a:r>
                        <a:rPr lang="de-CH" sz="1400" kern="1200" dirty="0">
                          <a:solidFill>
                            <a:schemeClr val="tx1"/>
                          </a:solidFill>
                          <a:latin typeface="+mn-lt"/>
                          <a:ea typeface="+mn-ea"/>
                          <a:cs typeface="+mn-cs"/>
                        </a:rPr>
                        <a:t>months (95% CI)</a:t>
                      </a:r>
                    </a:p>
                  </a:txBody>
                  <a:tcPr>
                    <a:solidFill>
                      <a:srgbClr val="E7ECF4"/>
                    </a:solidFill>
                  </a:tcPr>
                </a:tc>
                <a:tc>
                  <a:txBody>
                    <a:bodyPr/>
                    <a:lstStyle/>
                    <a:p>
                      <a:pPr algn="ctr"/>
                      <a:r>
                        <a:rPr lang="de-CH" sz="1400" dirty="0">
                          <a:solidFill>
                            <a:schemeClr val="tx1"/>
                          </a:solidFill>
                        </a:rPr>
                        <a:t>18.7</a:t>
                      </a:r>
                    </a:p>
                    <a:p>
                      <a:pPr algn="ctr"/>
                      <a:r>
                        <a:rPr lang="de-CH" sz="1400" b="0" i="0" u="none" strike="noStrike" kern="1200" baseline="0" dirty="0">
                          <a:solidFill>
                            <a:schemeClr val="tx1"/>
                          </a:solidFill>
                          <a:latin typeface="+mn-lt"/>
                          <a:ea typeface="+mn-ea"/>
                          <a:cs typeface="+mn-cs"/>
                        </a:rPr>
                        <a:t>(13.9–NE)</a:t>
                      </a:r>
                      <a:endParaRPr lang="de-CH" sz="1200" dirty="0">
                        <a:solidFill>
                          <a:schemeClr val="tx1"/>
                        </a:solidFill>
                      </a:endParaRPr>
                    </a:p>
                  </a:txBody>
                  <a:tcPr>
                    <a:solidFill>
                      <a:srgbClr val="E7ECF4"/>
                    </a:solidFill>
                  </a:tcPr>
                </a:tc>
                <a:tc>
                  <a:txBody>
                    <a:bodyPr/>
                    <a:lstStyle/>
                    <a:p>
                      <a:pPr algn="ctr"/>
                      <a:r>
                        <a:rPr lang="de-CH" sz="1400" dirty="0">
                          <a:solidFill>
                            <a:schemeClr val="tx1"/>
                          </a:solidFill>
                        </a:rPr>
                        <a:t>9.4</a:t>
                      </a:r>
                    </a:p>
                    <a:p>
                      <a:pPr algn="ctr"/>
                      <a:r>
                        <a:rPr lang="de-CH" sz="1400" dirty="0">
                          <a:solidFill>
                            <a:schemeClr val="tx1"/>
                          </a:solidFill>
                        </a:rPr>
                        <a:t>(</a:t>
                      </a:r>
                      <a:r>
                        <a:rPr lang="de-CH" sz="1400" b="0" i="0" u="none" strike="noStrike" kern="1200" baseline="0" dirty="0">
                          <a:solidFill>
                            <a:schemeClr val="tx1"/>
                          </a:solidFill>
                          <a:latin typeface="+mn-lt"/>
                          <a:ea typeface="+mn-ea"/>
                          <a:cs typeface="+mn-cs"/>
                        </a:rPr>
                        <a:t>7.5–10.4)</a:t>
                      </a:r>
                      <a:endParaRPr lang="de-CH" sz="1400" dirty="0">
                        <a:solidFill>
                          <a:schemeClr val="tx1"/>
                        </a:solidFill>
                      </a:endParaRPr>
                    </a:p>
                  </a:txBody>
                  <a:tcPr>
                    <a:solidFill>
                      <a:srgbClr val="E7ECF4"/>
                    </a:solidFill>
                  </a:tcPr>
                </a:tc>
                <a:extLst>
                  <a:ext uri="{0D108BD9-81ED-4DB2-BD59-A6C34878D82A}">
                    <a16:rowId xmlns:a16="http://schemas.microsoft.com/office/drawing/2014/main" val="10005"/>
                  </a:ext>
                </a:extLst>
              </a:tr>
              <a:tr h="301463">
                <a:tc>
                  <a:txBody>
                    <a:bodyPr/>
                    <a:lstStyle/>
                    <a:p>
                      <a:pPr marL="176213" indent="0" algn="l" defTabSz="914400" rtl="0" eaLnBrk="1" latinLnBrk="0" hangingPunct="1"/>
                      <a:r>
                        <a:rPr lang="de-CH" sz="1400" kern="1200" dirty="0">
                          <a:solidFill>
                            <a:schemeClr val="tx1"/>
                          </a:solidFill>
                          <a:latin typeface="+mn-lt"/>
                          <a:ea typeface="+mn-ea"/>
                          <a:cs typeface="+mn-cs"/>
                        </a:rPr>
                        <a:t>HR (95% CI)</a:t>
                      </a:r>
                    </a:p>
                  </a:txBody>
                  <a:tcPr/>
                </a:tc>
                <a:tc gridSpan="2">
                  <a:txBody>
                    <a:bodyPr/>
                    <a:lstStyle/>
                    <a:p>
                      <a:pPr algn="ctr"/>
                      <a:r>
                        <a:rPr lang="de-CH" sz="1400" b="0" i="0" u="none" strike="noStrike" kern="1200" baseline="0" dirty="0">
                          <a:solidFill>
                            <a:schemeClr val="tx1"/>
                          </a:solidFill>
                          <a:latin typeface="+mn-lt"/>
                          <a:ea typeface="+mn-ea"/>
                          <a:cs typeface="+mn-cs"/>
                        </a:rPr>
                        <a:t>0.54 (0.410–0.715)</a:t>
                      </a:r>
                      <a:endParaRPr lang="de-CH" sz="1400" dirty="0">
                        <a:solidFill>
                          <a:schemeClr val="tx1"/>
                        </a:solidFill>
                      </a:endParaRPr>
                    </a:p>
                  </a:txBody>
                  <a:tcPr/>
                </a:tc>
                <a:tc hMerge="1">
                  <a:txBody>
                    <a:bodyPr/>
                    <a:lstStyle/>
                    <a:p>
                      <a:pPr algn="ctr"/>
                      <a:endParaRPr lang="de-CH" sz="1600" dirty="0"/>
                    </a:p>
                  </a:txBody>
                  <a:tcPr/>
                </a:tc>
                <a:extLst>
                  <a:ext uri="{0D108BD9-81ED-4DB2-BD59-A6C34878D82A}">
                    <a16:rowId xmlns:a16="http://schemas.microsoft.com/office/drawing/2014/main" val="10006"/>
                  </a:ext>
                </a:extLst>
              </a:tr>
              <a:tr h="301463">
                <a:tc>
                  <a:txBody>
                    <a:bodyPr/>
                    <a:lstStyle/>
                    <a:p>
                      <a:pPr marL="176213" marR="0" lvl="0" indent="0" algn="l" defTabSz="914400" rtl="0" eaLnBrk="1" fontAlgn="auto" latinLnBrk="0" hangingPunct="1">
                        <a:lnSpc>
                          <a:spcPct val="100000"/>
                        </a:lnSpc>
                        <a:spcBef>
                          <a:spcPts val="0"/>
                        </a:spcBef>
                        <a:spcAft>
                          <a:spcPts val="0"/>
                        </a:spcAft>
                        <a:buClrTx/>
                        <a:buSzTx/>
                        <a:buFontTx/>
                        <a:buNone/>
                        <a:tabLst/>
                        <a:defRPr/>
                      </a:pPr>
                      <a:r>
                        <a:rPr lang="de-CH" sz="1400" b="1" kern="1200" dirty="0">
                          <a:solidFill>
                            <a:schemeClr val="tx1"/>
                          </a:solidFill>
                          <a:latin typeface="+mn-lt"/>
                          <a:ea typeface="+mn-ea"/>
                          <a:cs typeface="+mn-cs"/>
                        </a:rPr>
                        <a:t>Grade ≥ 2 PN, n</a:t>
                      </a:r>
                      <a:endParaRPr lang="de-CH" sz="1400" kern="1200" dirty="0">
                        <a:solidFill>
                          <a:schemeClr val="tx1"/>
                        </a:solidFill>
                        <a:latin typeface="+mn-lt"/>
                        <a:ea typeface="+mn-ea"/>
                        <a:cs typeface="+mn-cs"/>
                      </a:endParaRPr>
                    </a:p>
                  </a:txBody>
                  <a:tcPr>
                    <a:solidFill>
                      <a:srgbClr val="CBD7E9"/>
                    </a:solidFill>
                  </a:tcPr>
                </a:tc>
                <a:tc>
                  <a:txBody>
                    <a:bodyPr/>
                    <a:lstStyle/>
                    <a:p>
                      <a:pPr algn="ctr"/>
                      <a:r>
                        <a:rPr lang="de-CH" sz="1400" dirty="0">
                          <a:solidFill>
                            <a:schemeClr val="tx1"/>
                          </a:solidFill>
                        </a:rPr>
                        <a:t>71</a:t>
                      </a:r>
                    </a:p>
                  </a:txBody>
                  <a:tcPr>
                    <a:solidFill>
                      <a:srgbClr val="CBD7E9"/>
                    </a:solidFill>
                  </a:tcPr>
                </a:tc>
                <a:tc>
                  <a:txBody>
                    <a:bodyPr/>
                    <a:lstStyle/>
                    <a:p>
                      <a:pPr algn="ctr"/>
                      <a:r>
                        <a:rPr lang="de-CH" sz="1400" dirty="0">
                          <a:solidFill>
                            <a:schemeClr val="tx1"/>
                          </a:solidFill>
                        </a:rPr>
                        <a:t>81</a:t>
                      </a:r>
                    </a:p>
                  </a:txBody>
                  <a:tcPr>
                    <a:solidFill>
                      <a:srgbClr val="CBD7E9"/>
                    </a:solidFill>
                  </a:tcPr>
                </a:tc>
                <a:extLst>
                  <a:ext uri="{0D108BD9-81ED-4DB2-BD59-A6C34878D82A}">
                    <a16:rowId xmlns:a16="http://schemas.microsoft.com/office/drawing/2014/main" val="10007"/>
                  </a:ext>
                </a:extLst>
              </a:tr>
              <a:tr h="512488">
                <a:tc>
                  <a:txBody>
                    <a:bodyPr/>
                    <a:lstStyle/>
                    <a:p>
                      <a:pPr marL="176213" marR="0" lvl="0" indent="0" algn="l" defTabSz="914400" rtl="0" eaLnBrk="1" fontAlgn="auto" latinLnBrk="0" hangingPunct="1">
                        <a:lnSpc>
                          <a:spcPct val="100000"/>
                        </a:lnSpc>
                        <a:spcBef>
                          <a:spcPts val="0"/>
                        </a:spcBef>
                        <a:spcAft>
                          <a:spcPts val="0"/>
                        </a:spcAft>
                        <a:buClrTx/>
                        <a:buSzTx/>
                        <a:buFontTx/>
                        <a:buNone/>
                        <a:tabLst/>
                        <a:defRPr/>
                      </a:pPr>
                      <a:r>
                        <a:rPr lang="de-CH" sz="1400" kern="1200" dirty="0">
                          <a:solidFill>
                            <a:schemeClr val="tx1"/>
                          </a:solidFill>
                          <a:latin typeface="+mn-lt"/>
                          <a:ea typeface="+mn-ea"/>
                          <a:cs typeface="+mn-cs"/>
                        </a:rPr>
                        <a:t>Median PFS, </a:t>
                      </a:r>
                      <a:br>
                        <a:rPr lang="de-CH" sz="1400" kern="1200" dirty="0">
                          <a:solidFill>
                            <a:schemeClr val="tx1"/>
                          </a:solidFill>
                          <a:latin typeface="+mn-lt"/>
                          <a:ea typeface="+mn-ea"/>
                          <a:cs typeface="+mn-cs"/>
                        </a:rPr>
                      </a:br>
                      <a:r>
                        <a:rPr lang="de-CH" sz="1400" kern="1200" dirty="0">
                          <a:solidFill>
                            <a:schemeClr val="tx1"/>
                          </a:solidFill>
                          <a:latin typeface="+mn-lt"/>
                          <a:ea typeface="+mn-ea"/>
                          <a:cs typeface="+mn-cs"/>
                        </a:rPr>
                        <a:t>months (95% CI)</a:t>
                      </a:r>
                      <a:r>
                        <a:rPr lang="en-US" sz="1400" dirty="0">
                          <a:solidFill>
                            <a:schemeClr val="tx1"/>
                          </a:solidFill>
                        </a:rPr>
                        <a:t>   </a:t>
                      </a:r>
                      <a:endParaRPr lang="de-CH" sz="1400" kern="1200" dirty="0">
                        <a:solidFill>
                          <a:schemeClr val="tx1"/>
                        </a:solidFill>
                        <a:latin typeface="+mn-lt"/>
                        <a:ea typeface="+mn-ea"/>
                        <a:cs typeface="+mn-cs"/>
                      </a:endParaRPr>
                    </a:p>
                  </a:txBody>
                  <a:tcPr>
                    <a:solidFill>
                      <a:srgbClr val="CBD7E9"/>
                    </a:solidFill>
                  </a:tcPr>
                </a:tc>
                <a:tc>
                  <a:txBody>
                    <a:bodyPr/>
                    <a:lstStyle/>
                    <a:p>
                      <a:pPr algn="ctr"/>
                      <a:r>
                        <a:rPr lang="de-CH" sz="1400" dirty="0">
                          <a:solidFill>
                            <a:schemeClr val="tx1"/>
                          </a:solidFill>
                        </a:rPr>
                        <a:t>18.6</a:t>
                      </a:r>
                    </a:p>
                    <a:p>
                      <a:pPr algn="ctr"/>
                      <a:r>
                        <a:rPr lang="de-CH" sz="1400" dirty="0">
                          <a:solidFill>
                            <a:schemeClr val="tx1"/>
                          </a:solidFill>
                        </a:rPr>
                        <a:t>(10.2–NE)</a:t>
                      </a:r>
                    </a:p>
                  </a:txBody>
                  <a:tcPr>
                    <a:solidFill>
                      <a:srgbClr val="CBD7E9"/>
                    </a:solidFill>
                  </a:tcPr>
                </a:tc>
                <a:tc>
                  <a:txBody>
                    <a:bodyPr/>
                    <a:lstStyle/>
                    <a:p>
                      <a:pPr algn="ctr"/>
                      <a:r>
                        <a:rPr lang="de-CH" sz="1400" dirty="0">
                          <a:solidFill>
                            <a:schemeClr val="tx1"/>
                          </a:solidFill>
                        </a:rPr>
                        <a:t>5.6</a:t>
                      </a:r>
                    </a:p>
                    <a:p>
                      <a:pPr algn="ctr"/>
                      <a:r>
                        <a:rPr lang="de-CH" sz="1400" dirty="0">
                          <a:solidFill>
                            <a:schemeClr val="tx1"/>
                          </a:solidFill>
                        </a:rPr>
                        <a:t>(4.5–7.4)</a:t>
                      </a:r>
                    </a:p>
                  </a:txBody>
                  <a:tcPr>
                    <a:solidFill>
                      <a:srgbClr val="CBD7E9"/>
                    </a:solidFill>
                  </a:tcPr>
                </a:tc>
                <a:extLst>
                  <a:ext uri="{0D108BD9-81ED-4DB2-BD59-A6C34878D82A}">
                    <a16:rowId xmlns:a16="http://schemas.microsoft.com/office/drawing/2014/main" val="10008"/>
                  </a:ext>
                </a:extLst>
              </a:tr>
              <a:tr h="301463">
                <a:tc>
                  <a:txBody>
                    <a:bodyPr/>
                    <a:lstStyle/>
                    <a:p>
                      <a:pPr marL="176213" indent="0" algn="l" defTabSz="914400" rtl="0" eaLnBrk="1" latinLnBrk="0" hangingPunct="1"/>
                      <a:r>
                        <a:rPr lang="de-CH" sz="1400" kern="1200" dirty="0">
                          <a:solidFill>
                            <a:schemeClr val="tx1"/>
                          </a:solidFill>
                          <a:latin typeface="+mn-lt"/>
                          <a:ea typeface="+mn-ea"/>
                          <a:cs typeface="+mn-cs"/>
                        </a:rPr>
                        <a:t>HR (95% CI)</a:t>
                      </a:r>
                    </a:p>
                  </a:txBody>
                  <a:tcPr>
                    <a:solidFill>
                      <a:srgbClr val="CBD7E9"/>
                    </a:solidFill>
                  </a:tcPr>
                </a:tc>
                <a:tc gridSpan="2">
                  <a:txBody>
                    <a:bodyPr/>
                    <a:lstStyle/>
                    <a:p>
                      <a:pPr algn="ctr"/>
                      <a:r>
                        <a:rPr lang="de-CH" sz="1400" b="0" i="0" u="none" strike="noStrike" kern="1200" baseline="0" dirty="0">
                          <a:solidFill>
                            <a:schemeClr val="tx1"/>
                          </a:solidFill>
                          <a:latin typeface="+mn-lt"/>
                          <a:ea typeface="+mn-ea"/>
                          <a:cs typeface="+mn-cs"/>
                        </a:rPr>
                        <a:t>0.42 (0.266–0.677)</a:t>
                      </a:r>
                      <a:endParaRPr lang="de-CH" sz="1400" dirty="0">
                        <a:solidFill>
                          <a:schemeClr val="tx1"/>
                        </a:solidFill>
                      </a:endParaRPr>
                    </a:p>
                  </a:txBody>
                  <a:tcPr>
                    <a:solidFill>
                      <a:srgbClr val="CBD7E9"/>
                    </a:solidFill>
                  </a:tcPr>
                </a:tc>
                <a:tc hMerge="1">
                  <a:txBody>
                    <a:bodyPr/>
                    <a:lstStyle/>
                    <a:p>
                      <a:pPr algn="ctr"/>
                      <a:endParaRPr lang="de-CH" sz="1600" dirty="0"/>
                    </a:p>
                  </a:txBody>
                  <a:tcPr/>
                </a:tc>
                <a:extLst>
                  <a:ext uri="{0D108BD9-81ED-4DB2-BD59-A6C34878D82A}">
                    <a16:rowId xmlns:a16="http://schemas.microsoft.com/office/drawing/2014/main" val="10009"/>
                  </a:ext>
                </a:extLst>
              </a:tr>
            </a:tbl>
          </a:graphicData>
        </a:graphic>
      </p:graphicFrame>
      <p:sp>
        <p:nvSpPr>
          <p:cNvPr id="13" name="TextBox 12">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1"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37.5 months in the Kd arm, 36.9 months in the Vd arm</a:t>
            </a:r>
            <a:endParaRPr lang="en-US" sz="1200" b="1" dirty="0"/>
          </a:p>
        </p:txBody>
      </p:sp>
    </p:spTree>
    <p:extLst>
      <p:ext uri="{BB962C8B-B14F-4D97-AF65-F5344CB8AC3E}">
        <p14:creationId xmlns:p14="http://schemas.microsoft.com/office/powerpoint/2010/main" val="3630886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PFS by Prior ASCT (ITT Population)</a:t>
            </a:r>
            <a:endParaRPr lang="de-CH" dirty="0"/>
          </a:p>
        </p:txBody>
      </p:sp>
      <p:sp>
        <p:nvSpPr>
          <p:cNvPr id="4" name="Content Placeholder 3"/>
          <p:cNvSpPr>
            <a:spLocks noGrp="1"/>
          </p:cNvSpPr>
          <p:nvPr>
            <p:ph sz="quarter" idx="13"/>
          </p:nvPr>
        </p:nvSpPr>
        <p:spPr/>
        <p:txBody>
          <a:bodyPr/>
          <a:lstStyle/>
          <a:p>
            <a:r>
              <a:rPr lang="en-US" dirty="0">
                <a:latin typeface="Arial" panose="020B0604020202020204" pitchFamily="34" charset="0"/>
                <a:cs typeface="Arial" panose="020B0604020202020204" pitchFamily="34" charset="0"/>
              </a:rPr>
              <a:t>Hari </a:t>
            </a:r>
            <a:r>
              <a:rPr lang="en-US" i="1" dirty="0">
                <a:latin typeface="Arial" panose="020B0604020202020204" pitchFamily="34" charset="0"/>
                <a:cs typeface="Arial" panose="020B0604020202020204" pitchFamily="34" charset="0"/>
              </a:rPr>
              <a:t>et al., Leukemia </a:t>
            </a:r>
            <a:r>
              <a:rPr lang="en-US" dirty="0">
                <a:latin typeface="Arial" panose="020B0604020202020204" pitchFamily="34" charset="0"/>
                <a:cs typeface="Arial" panose="020B0604020202020204" pitchFamily="34" charset="0"/>
              </a:rPr>
              <a:t>2017; 31:2630-2641</a:t>
            </a:r>
            <a:r>
              <a:rPr lang="de-CH" dirty="0"/>
              <a:t>.</a:t>
            </a:r>
          </a:p>
        </p:txBody>
      </p:sp>
      <p:graphicFrame>
        <p:nvGraphicFramePr>
          <p:cNvPr id="6" name="Table 5"/>
          <p:cNvGraphicFramePr>
            <a:graphicFrameLocks noGrp="1"/>
          </p:cNvGraphicFramePr>
          <p:nvPr>
            <p:extLst/>
          </p:nvPr>
        </p:nvGraphicFramePr>
        <p:xfrm>
          <a:off x="361931" y="1615111"/>
          <a:ext cx="8364082" cy="3656433"/>
        </p:xfrm>
        <a:graphic>
          <a:graphicData uri="http://schemas.openxmlformats.org/drawingml/2006/table">
            <a:tbl>
              <a:tblPr firstRow="1" bandRow="1">
                <a:tableStyleId>{5C22544A-7EE6-4342-B048-85BDC9FD1C3A}</a:tableStyleId>
              </a:tblPr>
              <a:tblGrid>
                <a:gridCol w="1542280">
                  <a:extLst>
                    <a:ext uri="{9D8B030D-6E8A-4147-A177-3AD203B41FA5}">
                      <a16:colId xmlns:a16="http://schemas.microsoft.com/office/drawing/2014/main" val="20000"/>
                    </a:ext>
                  </a:extLst>
                </a:gridCol>
                <a:gridCol w="1136967">
                  <a:extLst>
                    <a:ext uri="{9D8B030D-6E8A-4147-A177-3AD203B41FA5}">
                      <a16:colId xmlns:a16="http://schemas.microsoft.com/office/drawing/2014/main" val="20001"/>
                    </a:ext>
                  </a:extLst>
                </a:gridCol>
                <a:gridCol w="1136967">
                  <a:extLst>
                    <a:ext uri="{9D8B030D-6E8A-4147-A177-3AD203B41FA5}">
                      <a16:colId xmlns:a16="http://schemas.microsoft.com/office/drawing/2014/main" val="20002"/>
                    </a:ext>
                  </a:extLst>
                </a:gridCol>
                <a:gridCol w="1136967">
                  <a:extLst>
                    <a:ext uri="{9D8B030D-6E8A-4147-A177-3AD203B41FA5}">
                      <a16:colId xmlns:a16="http://schemas.microsoft.com/office/drawing/2014/main" val="20003"/>
                    </a:ext>
                  </a:extLst>
                </a:gridCol>
                <a:gridCol w="1136967">
                  <a:extLst>
                    <a:ext uri="{9D8B030D-6E8A-4147-A177-3AD203B41FA5}">
                      <a16:colId xmlns:a16="http://schemas.microsoft.com/office/drawing/2014/main" val="20004"/>
                    </a:ext>
                  </a:extLst>
                </a:gridCol>
                <a:gridCol w="1136967">
                  <a:extLst>
                    <a:ext uri="{9D8B030D-6E8A-4147-A177-3AD203B41FA5}">
                      <a16:colId xmlns:a16="http://schemas.microsoft.com/office/drawing/2014/main" val="20005"/>
                    </a:ext>
                  </a:extLst>
                </a:gridCol>
                <a:gridCol w="1136967">
                  <a:extLst>
                    <a:ext uri="{9D8B030D-6E8A-4147-A177-3AD203B41FA5}">
                      <a16:colId xmlns:a16="http://schemas.microsoft.com/office/drawing/2014/main" val="20006"/>
                    </a:ext>
                  </a:extLst>
                </a:gridCol>
              </a:tblGrid>
              <a:tr h="365023">
                <a:tc>
                  <a:txBody>
                    <a:bodyPr/>
                    <a:lstStyle/>
                    <a:p>
                      <a:endParaRPr lang="de-CH" dirty="0"/>
                    </a:p>
                  </a:txBody>
                  <a:tcPr>
                    <a:lnB w="12700" cap="flat" cmpd="sng" algn="ctr">
                      <a:noFill/>
                      <a:prstDash val="solid"/>
                      <a:round/>
                      <a:headEnd type="none" w="med" len="med"/>
                      <a:tailEnd type="none" w="med" len="med"/>
                    </a:lnB>
                  </a:tcPr>
                </a:tc>
                <a:tc gridSpan="2">
                  <a:txBody>
                    <a:bodyPr/>
                    <a:lstStyle/>
                    <a:p>
                      <a:pPr algn="ctr"/>
                      <a:r>
                        <a:rPr lang="de-CH" sz="1600" dirty="0"/>
                        <a:t>Prior ASCT</a:t>
                      </a:r>
                    </a:p>
                  </a:txBody>
                  <a:tcPr>
                    <a:lnB w="12700" cap="flat" cmpd="sng" algn="ctr">
                      <a:solidFill>
                        <a:schemeClr val="bg1"/>
                      </a:solidFill>
                      <a:prstDash val="solid"/>
                      <a:round/>
                      <a:headEnd type="none" w="med" len="med"/>
                      <a:tailEnd type="none" w="med" len="med"/>
                    </a:lnB>
                  </a:tcPr>
                </a:tc>
                <a:tc hMerge="1">
                  <a:txBody>
                    <a:bodyPr/>
                    <a:lstStyle/>
                    <a:p>
                      <a:endParaRPr lang="de-CH"/>
                    </a:p>
                  </a:txBody>
                  <a:tcPr/>
                </a:tc>
                <a:tc gridSpan="2">
                  <a:txBody>
                    <a:bodyPr/>
                    <a:lstStyle/>
                    <a:p>
                      <a:pPr algn="ctr"/>
                      <a:r>
                        <a:rPr lang="en-GB" sz="1600" dirty="0"/>
                        <a:t>1R1T</a:t>
                      </a:r>
                      <a:endParaRPr lang="de-CH" sz="1600" dirty="0"/>
                    </a:p>
                  </a:txBody>
                  <a:tcPr>
                    <a:lnB w="12700" cap="flat" cmpd="sng" algn="ctr">
                      <a:solidFill>
                        <a:schemeClr val="bg1"/>
                      </a:solidFill>
                      <a:prstDash val="solid"/>
                      <a:round/>
                      <a:headEnd type="none" w="med" len="med"/>
                      <a:tailEnd type="none" w="med" len="med"/>
                    </a:lnB>
                  </a:tcPr>
                </a:tc>
                <a:tc hMerge="1">
                  <a:txBody>
                    <a:bodyPr/>
                    <a:lstStyle/>
                    <a:p>
                      <a:endParaRPr lang="de-CH"/>
                    </a:p>
                  </a:txBody>
                  <a:tcPr/>
                </a:tc>
                <a:tc gridSpan="2">
                  <a:txBody>
                    <a:bodyPr/>
                    <a:lstStyle/>
                    <a:p>
                      <a:pPr algn="ctr"/>
                      <a:r>
                        <a:rPr lang="en-GB" sz="1600" dirty="0"/>
                        <a:t>No prior ASCT</a:t>
                      </a:r>
                      <a:endParaRPr lang="de-CH" sz="1600" dirty="0"/>
                    </a:p>
                  </a:txBody>
                  <a:tcPr>
                    <a:lnB w="12700" cap="flat" cmpd="sng" algn="ctr">
                      <a:solidFill>
                        <a:schemeClr val="bg1"/>
                      </a:solidFill>
                      <a:prstDash val="solid"/>
                      <a:round/>
                      <a:headEnd type="none" w="med" len="med"/>
                      <a:tailEnd type="none" w="med" len="med"/>
                    </a:lnB>
                  </a:tcPr>
                </a:tc>
                <a:tc hMerge="1">
                  <a:txBody>
                    <a:bodyPr/>
                    <a:lstStyle/>
                    <a:p>
                      <a:endParaRPr lang="de-CH"/>
                    </a:p>
                  </a:txBody>
                  <a:tcPr/>
                </a:tc>
                <a:extLst>
                  <a:ext uri="{0D108BD9-81ED-4DB2-BD59-A6C34878D82A}">
                    <a16:rowId xmlns:a16="http://schemas.microsoft.com/office/drawing/2014/main" val="10000"/>
                  </a:ext>
                </a:extLst>
              </a:tr>
              <a:tr h="365023">
                <a:tc>
                  <a:txBody>
                    <a:bodyPr/>
                    <a:lstStyle/>
                    <a:p>
                      <a:endParaRPr lang="de-CH" dirty="0"/>
                    </a:p>
                  </a:txBody>
                  <a:tcPr>
                    <a:lnT w="12700" cap="flat" cmpd="sng" algn="ctr">
                      <a:noFill/>
                      <a:prstDash val="solid"/>
                      <a:round/>
                      <a:headEnd type="none" w="med" len="med"/>
                      <a:tailEnd type="none" w="med" len="med"/>
                    </a:lnT>
                    <a:solidFill>
                      <a:schemeClr val="accent1"/>
                    </a:solidFill>
                  </a:tcPr>
                </a:tc>
                <a:tc>
                  <a:txBody>
                    <a:bodyPr/>
                    <a:lstStyle/>
                    <a:p>
                      <a:pPr algn="ctr"/>
                      <a:r>
                        <a:rPr lang="en-GB" sz="1400" b="1" dirty="0" err="1">
                          <a:solidFill>
                            <a:schemeClr val="bg1"/>
                          </a:solidFill>
                        </a:rPr>
                        <a:t>Kd</a:t>
                      </a:r>
                      <a:r>
                        <a:rPr lang="en-GB" sz="1400" b="1" dirty="0">
                          <a:solidFill>
                            <a:schemeClr val="bg1"/>
                          </a:solidFill>
                        </a:rPr>
                        <a:t> </a:t>
                      </a:r>
                    </a:p>
                    <a:p>
                      <a:pPr algn="ctr"/>
                      <a:r>
                        <a:rPr lang="en-GB" sz="1400" b="1" dirty="0">
                          <a:solidFill>
                            <a:schemeClr val="bg1"/>
                          </a:solidFill>
                        </a:rPr>
                        <a:t>(n = 266)</a:t>
                      </a:r>
                      <a:endParaRPr lang="de-CH" sz="1400" b="1" dirty="0">
                        <a:solidFill>
                          <a:schemeClr val="bg1"/>
                        </a:solidFill>
                      </a:endParaRPr>
                    </a:p>
                  </a:txBody>
                  <a:tcP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b="1" dirty="0" err="1">
                          <a:solidFill>
                            <a:schemeClr val="bg1"/>
                          </a:solidFill>
                        </a:rPr>
                        <a:t>Vd</a:t>
                      </a:r>
                      <a:r>
                        <a:rPr lang="en-GB" sz="1400" b="1" dirty="0">
                          <a:solidFill>
                            <a:schemeClr val="bg1"/>
                          </a:solidFill>
                        </a:rPr>
                        <a:t> </a:t>
                      </a:r>
                    </a:p>
                    <a:p>
                      <a:pPr algn="ctr"/>
                      <a:r>
                        <a:rPr lang="en-GB" sz="1400" b="1" dirty="0">
                          <a:solidFill>
                            <a:schemeClr val="bg1"/>
                          </a:solidFill>
                        </a:rPr>
                        <a:t>(n = 272)</a:t>
                      </a:r>
                      <a:endParaRPr lang="de-CH" sz="1400" b="1" dirty="0">
                        <a:solidFill>
                          <a:schemeClr val="bg1"/>
                        </a:solidFill>
                      </a:endParaRPr>
                    </a:p>
                  </a:txBody>
                  <a:tcP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b="1" dirty="0" err="1">
                          <a:solidFill>
                            <a:schemeClr val="bg1"/>
                          </a:solidFill>
                        </a:rPr>
                        <a:t>Kd</a:t>
                      </a:r>
                      <a:r>
                        <a:rPr lang="en-GB" sz="1400" b="1" dirty="0">
                          <a:solidFill>
                            <a:schemeClr val="bg1"/>
                          </a:solidFill>
                        </a:rPr>
                        <a:t> </a:t>
                      </a:r>
                    </a:p>
                    <a:p>
                      <a:pPr algn="ctr"/>
                      <a:r>
                        <a:rPr lang="en-GB" sz="1400" b="1" dirty="0">
                          <a:solidFill>
                            <a:schemeClr val="bg1"/>
                          </a:solidFill>
                        </a:rPr>
                        <a:t>(n = 123)</a:t>
                      </a:r>
                      <a:endParaRPr lang="de-CH" sz="1400" b="1" dirty="0">
                        <a:solidFill>
                          <a:schemeClr val="bg1"/>
                        </a:solidFill>
                      </a:endParaRPr>
                    </a:p>
                  </a:txBody>
                  <a:tcP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b="1" dirty="0" err="1">
                          <a:solidFill>
                            <a:schemeClr val="bg1"/>
                          </a:solidFill>
                        </a:rPr>
                        <a:t>Vd</a:t>
                      </a:r>
                      <a:r>
                        <a:rPr lang="en-GB" sz="1400" b="1" dirty="0">
                          <a:solidFill>
                            <a:schemeClr val="bg1"/>
                          </a:solidFill>
                        </a:rPr>
                        <a:t> </a:t>
                      </a:r>
                    </a:p>
                    <a:p>
                      <a:pPr algn="ctr"/>
                      <a:r>
                        <a:rPr lang="en-GB" sz="1400" b="1" dirty="0">
                          <a:solidFill>
                            <a:schemeClr val="bg1"/>
                          </a:solidFill>
                        </a:rPr>
                        <a:t>(n = 141)</a:t>
                      </a:r>
                      <a:endParaRPr lang="de-CH" sz="1400" dirty="0"/>
                    </a:p>
                  </a:txBody>
                  <a:tcP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b="1" dirty="0" err="1">
                          <a:solidFill>
                            <a:schemeClr val="bg1"/>
                          </a:solidFill>
                        </a:rPr>
                        <a:t>Kd</a:t>
                      </a:r>
                      <a:r>
                        <a:rPr lang="en-GB" sz="1400" b="1" dirty="0">
                          <a:solidFill>
                            <a:schemeClr val="bg1"/>
                          </a:solidFill>
                        </a:rPr>
                        <a:t> </a:t>
                      </a:r>
                    </a:p>
                    <a:p>
                      <a:pPr algn="ctr"/>
                      <a:r>
                        <a:rPr lang="en-GB" sz="1400" b="1" dirty="0">
                          <a:solidFill>
                            <a:schemeClr val="bg1"/>
                          </a:solidFill>
                        </a:rPr>
                        <a:t>(n = 198)</a:t>
                      </a:r>
                      <a:endParaRPr lang="de-CH" sz="1400" b="1" dirty="0">
                        <a:solidFill>
                          <a:schemeClr val="bg1"/>
                        </a:solidFill>
                      </a:endParaRPr>
                    </a:p>
                  </a:txBody>
                  <a:tcPr>
                    <a:lnT w="12700" cap="flat" cmpd="sng" algn="ctr">
                      <a:solidFill>
                        <a:schemeClr val="bg1"/>
                      </a:solidFill>
                      <a:prstDash val="solid"/>
                      <a:round/>
                      <a:headEnd type="none" w="med" len="med"/>
                      <a:tailEnd type="none" w="med" len="med"/>
                    </a:lnT>
                    <a:solidFill>
                      <a:schemeClr val="accent1"/>
                    </a:solidFill>
                  </a:tcPr>
                </a:tc>
                <a:tc>
                  <a:txBody>
                    <a:bodyPr/>
                    <a:lstStyle/>
                    <a:p>
                      <a:pPr algn="ctr"/>
                      <a:r>
                        <a:rPr lang="en-GB" sz="1400" b="1" dirty="0" err="1">
                          <a:solidFill>
                            <a:schemeClr val="bg1"/>
                          </a:solidFill>
                        </a:rPr>
                        <a:t>Vd</a:t>
                      </a:r>
                      <a:r>
                        <a:rPr lang="en-GB" sz="1400" b="1" dirty="0">
                          <a:solidFill>
                            <a:schemeClr val="bg1"/>
                          </a:solidFill>
                        </a:rPr>
                        <a:t> </a:t>
                      </a:r>
                    </a:p>
                    <a:p>
                      <a:pPr algn="ctr"/>
                      <a:r>
                        <a:rPr lang="en-GB" sz="1400" b="1" dirty="0">
                          <a:solidFill>
                            <a:schemeClr val="bg1"/>
                          </a:solidFill>
                        </a:rPr>
                        <a:t>(n = 193)</a:t>
                      </a:r>
                      <a:endParaRPr lang="de-CH" sz="1400" b="1" dirty="0">
                        <a:solidFill>
                          <a:schemeClr val="bg1"/>
                        </a:solidFill>
                      </a:endParaRPr>
                    </a:p>
                    <a:p>
                      <a:endParaRPr lang="de-CH" sz="1400" b="1" dirty="0">
                        <a:solidFill>
                          <a:schemeClr val="bg1"/>
                        </a:solidFill>
                      </a:endParaRPr>
                    </a:p>
                  </a:txBody>
                  <a:tcPr>
                    <a:lnT w="12700" cap="flat" cmpd="sng" algn="ctr">
                      <a:solidFill>
                        <a:schemeClr val="bg1"/>
                      </a:solidFill>
                      <a:prstDash val="solid"/>
                      <a:round/>
                      <a:headEnd type="none" w="med" len="med"/>
                      <a:tailEnd type="none" w="med" len="med"/>
                    </a:lnT>
                    <a:solidFill>
                      <a:schemeClr val="accent1"/>
                    </a:solidFill>
                  </a:tcPr>
                </a:tc>
                <a:extLst>
                  <a:ext uri="{0D108BD9-81ED-4DB2-BD59-A6C34878D82A}">
                    <a16:rowId xmlns:a16="http://schemas.microsoft.com/office/drawing/2014/main" val="10001"/>
                  </a:ext>
                </a:extLst>
              </a:tr>
              <a:tr h="334605">
                <a:tc>
                  <a:txBody>
                    <a:bodyPr/>
                    <a:lstStyle/>
                    <a:p>
                      <a:r>
                        <a:rPr lang="de-CH" sz="1400" dirty="0"/>
                        <a:t>Median PFS, months (95%</a:t>
                      </a:r>
                      <a:r>
                        <a:rPr lang="de-CH" sz="1400" baseline="0" dirty="0"/>
                        <a:t> CI)</a:t>
                      </a:r>
                      <a:endParaRPr lang="de-CH" sz="1400" dirty="0"/>
                    </a:p>
                  </a:txBody>
                  <a:tcPr>
                    <a:solidFill>
                      <a:srgbClr val="CBD7E9"/>
                    </a:solidFill>
                  </a:tcPr>
                </a:tc>
                <a:tc>
                  <a:txBody>
                    <a:bodyPr/>
                    <a:lstStyle/>
                    <a:p>
                      <a:pPr algn="ctr"/>
                      <a:r>
                        <a:rPr lang="de-CH" sz="1400" b="0" i="0" u="none" strike="noStrike" kern="1200" baseline="0" dirty="0">
                          <a:solidFill>
                            <a:schemeClr val="dk1"/>
                          </a:solidFill>
                          <a:latin typeface="+mn-lt"/>
                          <a:ea typeface="+mn-ea"/>
                          <a:cs typeface="+mn-cs"/>
                        </a:rPr>
                        <a:t>NE</a:t>
                      </a:r>
                    </a:p>
                    <a:p>
                      <a:pPr algn="ctr"/>
                      <a:r>
                        <a:rPr lang="de-CH" sz="1400" b="0" i="0" u="none" strike="noStrike" kern="1200" baseline="0" dirty="0">
                          <a:solidFill>
                            <a:schemeClr val="dk1"/>
                          </a:solidFill>
                          <a:latin typeface="+mn-lt"/>
                          <a:ea typeface="+mn-ea"/>
                          <a:cs typeface="+mn-cs"/>
                        </a:rPr>
                        <a:t>(15.6–NE)</a:t>
                      </a:r>
                    </a:p>
                    <a:p>
                      <a:pPr algn="ctr"/>
                      <a:endParaRPr lang="de-CH" sz="1400" b="0" i="0" u="none" strike="noStrike" kern="1200" baseline="0" dirty="0">
                        <a:solidFill>
                          <a:schemeClr val="dk1"/>
                        </a:solidFill>
                        <a:latin typeface="+mn-lt"/>
                        <a:ea typeface="+mn-ea"/>
                        <a:cs typeface="+mn-cs"/>
                      </a:endParaRPr>
                    </a:p>
                  </a:txBody>
                  <a:tcPr>
                    <a:solidFill>
                      <a:srgbClr val="CBD7E9"/>
                    </a:solidFill>
                  </a:tcPr>
                </a:tc>
                <a:tc>
                  <a:txBody>
                    <a:bodyPr/>
                    <a:lstStyle/>
                    <a:p>
                      <a:pPr algn="ctr"/>
                      <a:r>
                        <a:rPr lang="de-CH" sz="1400" b="0" i="0" u="none" strike="noStrike" kern="1200" baseline="0" dirty="0">
                          <a:solidFill>
                            <a:schemeClr val="dk1"/>
                          </a:solidFill>
                          <a:latin typeface="+mn-lt"/>
                          <a:ea typeface="+mn-ea"/>
                          <a:cs typeface="+mn-cs"/>
                        </a:rPr>
                        <a:t>10.2</a:t>
                      </a:r>
                    </a:p>
                    <a:p>
                      <a:pPr algn="ctr"/>
                      <a:r>
                        <a:rPr lang="de-CH" sz="1400" b="0" i="0" u="none" strike="noStrike" kern="1200" baseline="0" dirty="0">
                          <a:solidFill>
                            <a:schemeClr val="dk1"/>
                          </a:solidFill>
                          <a:latin typeface="+mn-lt"/>
                          <a:ea typeface="+mn-ea"/>
                          <a:cs typeface="+mn-cs"/>
                        </a:rPr>
                        <a:t>(8.5–12.2)</a:t>
                      </a:r>
                    </a:p>
                    <a:p>
                      <a:pPr algn="ctr"/>
                      <a:endParaRPr lang="de-CH" sz="1400" dirty="0"/>
                    </a:p>
                  </a:txBody>
                  <a:tcPr>
                    <a:solidFill>
                      <a:srgbClr val="CBD7E9"/>
                    </a:solidFill>
                  </a:tcPr>
                </a:tc>
                <a:tc>
                  <a:txBody>
                    <a:bodyPr/>
                    <a:lstStyle/>
                    <a:p>
                      <a:pPr algn="ctr"/>
                      <a:r>
                        <a:rPr lang="de-CH" sz="1400" b="0" i="0" u="none" strike="noStrike" kern="1200" baseline="0" dirty="0">
                          <a:solidFill>
                            <a:schemeClr val="dk1"/>
                          </a:solidFill>
                          <a:latin typeface="+mn-lt"/>
                          <a:ea typeface="+mn-ea"/>
                          <a:cs typeface="+mn-cs"/>
                        </a:rPr>
                        <a:t>NE</a:t>
                      </a:r>
                    </a:p>
                    <a:p>
                      <a:pPr algn="ctr"/>
                      <a:r>
                        <a:rPr lang="de-CH" sz="1400" b="0" i="0" u="none" strike="noStrike" kern="1200" baseline="0" dirty="0">
                          <a:solidFill>
                            <a:schemeClr val="dk1"/>
                          </a:solidFill>
                          <a:latin typeface="+mn-lt"/>
                          <a:ea typeface="+mn-ea"/>
                          <a:cs typeface="+mn-cs"/>
                        </a:rPr>
                        <a:t>(16.8–NE)</a:t>
                      </a:r>
                      <a:endParaRPr lang="de-CH" sz="1400" dirty="0"/>
                    </a:p>
                  </a:txBody>
                  <a:tcPr>
                    <a:solidFill>
                      <a:srgbClr val="CBD7E9"/>
                    </a:solidFill>
                  </a:tcPr>
                </a:tc>
                <a:tc>
                  <a:txBody>
                    <a:bodyPr/>
                    <a:lstStyle/>
                    <a:p>
                      <a:pPr algn="ctr"/>
                      <a:r>
                        <a:rPr lang="de-CH" sz="1400" b="0" i="0" u="none" strike="noStrike" kern="1200" baseline="0" dirty="0">
                          <a:solidFill>
                            <a:schemeClr val="dk1"/>
                          </a:solidFill>
                          <a:latin typeface="+mn-lt"/>
                          <a:ea typeface="+mn-ea"/>
                          <a:cs typeface="+mn-cs"/>
                        </a:rPr>
                        <a:t>11.2</a:t>
                      </a:r>
                    </a:p>
                    <a:p>
                      <a:pPr algn="ctr"/>
                      <a:r>
                        <a:rPr lang="de-CH" sz="1400" b="0" i="0" u="none" strike="noStrike" kern="1200" baseline="0" dirty="0">
                          <a:solidFill>
                            <a:schemeClr val="dk1"/>
                          </a:solidFill>
                          <a:latin typeface="+mn-lt"/>
                          <a:ea typeface="+mn-ea"/>
                          <a:cs typeface="+mn-cs"/>
                        </a:rPr>
                        <a:t>(8.5–15.1)</a:t>
                      </a:r>
                    </a:p>
                    <a:p>
                      <a:pPr algn="ctr"/>
                      <a:endParaRPr lang="de-CH" sz="1400" dirty="0"/>
                    </a:p>
                  </a:txBody>
                  <a:tcPr>
                    <a:solidFill>
                      <a:srgbClr val="CBD7E9"/>
                    </a:solidFill>
                  </a:tcPr>
                </a:tc>
                <a:tc>
                  <a:txBody>
                    <a:bodyPr/>
                    <a:lstStyle/>
                    <a:p>
                      <a:pPr algn="ctr"/>
                      <a:r>
                        <a:rPr lang="de-CH" sz="1400" b="0" i="0" u="none" strike="noStrike" kern="1200" baseline="0" dirty="0">
                          <a:solidFill>
                            <a:schemeClr val="dk1"/>
                          </a:solidFill>
                          <a:latin typeface="+mn-lt"/>
                          <a:ea typeface="+mn-ea"/>
                          <a:cs typeface="+mn-cs"/>
                        </a:rPr>
                        <a:t>17.7</a:t>
                      </a:r>
                    </a:p>
                    <a:p>
                      <a:pPr algn="ctr"/>
                      <a:r>
                        <a:rPr lang="de-CH" sz="1400" b="0" i="0" u="none" strike="noStrike" kern="1200" baseline="0" dirty="0">
                          <a:solidFill>
                            <a:schemeClr val="dk1"/>
                          </a:solidFill>
                          <a:latin typeface="+mn-lt"/>
                          <a:ea typeface="+mn-ea"/>
                          <a:cs typeface="+mn-cs"/>
                        </a:rPr>
                        <a:t>(14.1–NE)</a:t>
                      </a:r>
                    </a:p>
                    <a:p>
                      <a:pPr algn="ctr"/>
                      <a:endParaRPr lang="de-CH" sz="1400" dirty="0"/>
                    </a:p>
                  </a:txBody>
                  <a:tcPr>
                    <a:solidFill>
                      <a:srgbClr val="CBD7E9"/>
                    </a:solidFill>
                  </a:tcPr>
                </a:tc>
                <a:tc>
                  <a:txBody>
                    <a:bodyPr/>
                    <a:lstStyle/>
                    <a:p>
                      <a:pPr algn="ctr"/>
                      <a:r>
                        <a:rPr lang="de-CH" sz="1400" b="0" i="0" u="none" strike="noStrike" kern="1200" baseline="0" dirty="0">
                          <a:solidFill>
                            <a:schemeClr val="dk1"/>
                          </a:solidFill>
                          <a:latin typeface="+mn-lt"/>
                          <a:ea typeface="+mn-ea"/>
                          <a:cs typeface="+mn-cs"/>
                        </a:rPr>
                        <a:t>8.5</a:t>
                      </a:r>
                    </a:p>
                    <a:p>
                      <a:pPr algn="ctr"/>
                      <a:r>
                        <a:rPr lang="de-CH" sz="1400" b="0" i="0" u="none" strike="noStrike" kern="1200" baseline="0" dirty="0">
                          <a:solidFill>
                            <a:schemeClr val="dk1"/>
                          </a:solidFill>
                          <a:latin typeface="+mn-lt"/>
                          <a:ea typeface="+mn-ea"/>
                          <a:cs typeface="+mn-cs"/>
                        </a:rPr>
                        <a:t>(6.5–10.2)</a:t>
                      </a:r>
                      <a:endParaRPr lang="de-CH" sz="1400" dirty="0"/>
                    </a:p>
                    <a:p>
                      <a:pPr algn="ctr"/>
                      <a:endParaRPr lang="de-CH" sz="1400" dirty="0"/>
                    </a:p>
                  </a:txBody>
                  <a:tcPr>
                    <a:solidFill>
                      <a:srgbClr val="CBD7E9"/>
                    </a:solidFill>
                  </a:tcPr>
                </a:tc>
                <a:extLst>
                  <a:ext uri="{0D108BD9-81ED-4DB2-BD59-A6C34878D82A}">
                    <a16:rowId xmlns:a16="http://schemas.microsoft.com/office/drawing/2014/main" val="10002"/>
                  </a:ext>
                </a:extLst>
              </a:tr>
              <a:tr h="577953">
                <a:tc>
                  <a:txBody>
                    <a:bodyPr/>
                    <a:lstStyle/>
                    <a:p>
                      <a:pPr marL="176213" indent="0"/>
                      <a:r>
                        <a:rPr lang="de-CH" sz="1400" dirty="0"/>
                        <a:t>HR (95% CI)</a:t>
                      </a:r>
                    </a:p>
                    <a:p>
                      <a:pPr marL="176213" indent="0" algn="l" defTabSz="914400" rtl="0" eaLnBrk="1" latinLnBrk="0" hangingPunct="1"/>
                      <a:r>
                        <a:rPr lang="de-CH" sz="1400" kern="1200" dirty="0">
                          <a:solidFill>
                            <a:schemeClr val="dk1"/>
                          </a:solidFill>
                          <a:latin typeface="+mn-lt"/>
                          <a:ea typeface="+mn-ea"/>
                          <a:cs typeface="+mn-cs"/>
                        </a:rPr>
                        <a:t>P-value</a:t>
                      </a:r>
                    </a:p>
                  </a:txBody>
                  <a:tcPr>
                    <a:solidFill>
                      <a:srgbClr val="E7ECF4"/>
                    </a:solidFill>
                  </a:tcPr>
                </a:tc>
                <a:tc gridSpan="2">
                  <a:txBody>
                    <a:bodyPr/>
                    <a:lstStyle/>
                    <a:p>
                      <a:pPr algn="ctr"/>
                      <a:r>
                        <a:rPr lang="de-CH" sz="1400" b="0" i="0" u="none" strike="noStrike" kern="1200" baseline="0" dirty="0">
                          <a:solidFill>
                            <a:schemeClr val="dk1"/>
                          </a:solidFill>
                          <a:latin typeface="+mn-lt"/>
                          <a:ea typeface="+mn-ea"/>
                          <a:cs typeface="+mn-cs"/>
                        </a:rPr>
                        <a:t>0.61</a:t>
                      </a:r>
                    </a:p>
                    <a:p>
                      <a:pPr algn="ctr"/>
                      <a:r>
                        <a:rPr lang="de-CH" sz="1400" b="0" i="0" u="none" strike="noStrike" kern="1200" baseline="0" dirty="0">
                          <a:solidFill>
                            <a:schemeClr val="dk1"/>
                          </a:solidFill>
                          <a:latin typeface="+mn-lt"/>
                          <a:ea typeface="+mn-ea"/>
                          <a:cs typeface="+mn-cs"/>
                        </a:rPr>
                        <a:t>(0.47–0.79)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dirty="0"/>
                        <a:t>&lt; 0.0001</a:t>
                      </a:r>
                      <a:endParaRPr lang="de-CH" sz="1400" i="0" dirty="0"/>
                    </a:p>
                  </a:txBody>
                  <a:tcPr>
                    <a:solidFill>
                      <a:srgbClr val="E7ECF4"/>
                    </a:solidFill>
                  </a:tcPr>
                </a:tc>
                <a:tc hMerge="1">
                  <a:txBody>
                    <a:bodyPr/>
                    <a:lstStyle/>
                    <a:p>
                      <a:endParaRPr lang="de-CH"/>
                    </a:p>
                  </a:txBody>
                  <a:tcPr/>
                </a:tc>
                <a:tc gridSpan="2">
                  <a:txBody>
                    <a:bodyPr/>
                    <a:lstStyle/>
                    <a:p>
                      <a:pPr algn="ctr"/>
                      <a:r>
                        <a:rPr lang="de-CH" sz="1400" b="0" i="0" u="none" strike="noStrike" kern="1200" baseline="0" dirty="0">
                          <a:solidFill>
                            <a:schemeClr val="dk1"/>
                          </a:solidFill>
                          <a:latin typeface="+mn-lt"/>
                          <a:ea typeface="+mn-ea"/>
                          <a:cs typeface="+mn-cs"/>
                        </a:rPr>
                        <a:t>0.46</a:t>
                      </a:r>
                    </a:p>
                    <a:p>
                      <a:pPr algn="ctr"/>
                      <a:r>
                        <a:rPr lang="de-CH" sz="1400" b="0" i="0" u="none" strike="noStrike" kern="1200" baseline="0" dirty="0">
                          <a:solidFill>
                            <a:schemeClr val="dk1"/>
                          </a:solidFill>
                          <a:latin typeface="+mn-lt"/>
                          <a:ea typeface="+mn-ea"/>
                          <a:cs typeface="+mn-cs"/>
                        </a:rPr>
                        <a:t>(0.30–0.69)</a:t>
                      </a:r>
                    </a:p>
                    <a:p>
                      <a:pPr algn="ctr"/>
                      <a:r>
                        <a:rPr lang="en-US" sz="1400" i="0" dirty="0"/>
                        <a:t>&lt; 0.0001</a:t>
                      </a:r>
                      <a:endParaRPr lang="de-CH" sz="1400" i="0" dirty="0"/>
                    </a:p>
                  </a:txBody>
                  <a:tcPr>
                    <a:solidFill>
                      <a:srgbClr val="E7ECF4"/>
                    </a:solidFill>
                  </a:tcPr>
                </a:tc>
                <a:tc hMerge="1">
                  <a:txBody>
                    <a:bodyPr/>
                    <a:lstStyle/>
                    <a:p>
                      <a:endParaRPr lang="de-CH"/>
                    </a:p>
                  </a:txBody>
                  <a:tcPr/>
                </a:tc>
                <a:tc gridSpan="2">
                  <a:txBody>
                    <a:bodyPr/>
                    <a:lstStyle/>
                    <a:p>
                      <a:pPr algn="ctr"/>
                      <a:r>
                        <a:rPr lang="de-CH" sz="1400" b="0" i="0" u="none" strike="noStrike" kern="1200" baseline="0" dirty="0">
                          <a:solidFill>
                            <a:schemeClr val="dk1"/>
                          </a:solidFill>
                          <a:latin typeface="+mn-lt"/>
                          <a:ea typeface="+mn-ea"/>
                          <a:cs typeface="+mn-cs"/>
                        </a:rPr>
                        <a:t>0.43</a:t>
                      </a:r>
                    </a:p>
                    <a:p>
                      <a:pPr algn="ctr"/>
                      <a:r>
                        <a:rPr lang="de-CH" sz="1400" b="0" i="0" u="none" strike="noStrike" kern="1200" baseline="0" dirty="0">
                          <a:solidFill>
                            <a:schemeClr val="dk1"/>
                          </a:solidFill>
                          <a:latin typeface="+mn-lt"/>
                          <a:ea typeface="+mn-ea"/>
                          <a:cs typeface="+mn-cs"/>
                        </a:rPr>
                        <a:t>(0.32–0.59)</a:t>
                      </a:r>
                      <a:endParaRPr lang="en-US" sz="1400" i="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i="0" dirty="0"/>
                        <a:t>&lt; 0.0001</a:t>
                      </a:r>
                      <a:endParaRPr lang="de-CH" sz="1400" i="0" dirty="0"/>
                    </a:p>
                  </a:txBody>
                  <a:tcPr>
                    <a:solidFill>
                      <a:srgbClr val="E7ECF4"/>
                    </a:solidFill>
                  </a:tcPr>
                </a:tc>
                <a:tc hMerge="1">
                  <a:txBody>
                    <a:bodyPr/>
                    <a:lstStyle/>
                    <a:p>
                      <a:endParaRPr lang="de-CH"/>
                    </a:p>
                  </a:txBody>
                  <a:tcPr/>
                </a:tc>
                <a:extLst>
                  <a:ext uri="{0D108BD9-81ED-4DB2-BD59-A6C34878D82A}">
                    <a16:rowId xmlns:a16="http://schemas.microsoft.com/office/drawing/2014/main" val="10003"/>
                  </a:ext>
                </a:extLst>
              </a:tr>
              <a:tr h="334605">
                <a:tc>
                  <a:txBody>
                    <a:bodyPr/>
                    <a:lstStyle/>
                    <a:p>
                      <a:r>
                        <a:rPr lang="de-CH" sz="1400" dirty="0"/>
                        <a:t>1-year PFS rate</a:t>
                      </a:r>
                      <a:r>
                        <a:rPr lang="de-CH" sz="1400" baseline="0" dirty="0"/>
                        <a:t> (95% CI)</a:t>
                      </a:r>
                      <a:endParaRPr lang="de-CH" sz="1400" dirty="0"/>
                    </a:p>
                  </a:txBody>
                  <a:tcPr>
                    <a:solidFill>
                      <a:srgbClr val="CBD7E9"/>
                    </a:solidFill>
                  </a:tcPr>
                </a:tc>
                <a:tc>
                  <a:txBody>
                    <a:bodyPr/>
                    <a:lstStyle/>
                    <a:p>
                      <a:pPr algn="ctr"/>
                      <a:r>
                        <a:rPr lang="de-CH" sz="1400" b="0" i="0" u="none" strike="noStrike" kern="1200" baseline="0" dirty="0">
                          <a:solidFill>
                            <a:schemeClr val="dk1"/>
                          </a:solidFill>
                          <a:latin typeface="+mn-lt"/>
                          <a:ea typeface="+mn-ea"/>
                          <a:cs typeface="+mn-cs"/>
                        </a:rPr>
                        <a:t>61.8</a:t>
                      </a:r>
                    </a:p>
                    <a:p>
                      <a:pPr algn="ctr"/>
                      <a:r>
                        <a:rPr lang="de-CH" sz="1400" b="0" i="0" u="none" strike="noStrike" kern="1200" baseline="0" dirty="0">
                          <a:solidFill>
                            <a:schemeClr val="dk1"/>
                          </a:solidFill>
                          <a:latin typeface="+mn-lt"/>
                          <a:ea typeface="+mn-ea"/>
                          <a:cs typeface="+mn-cs"/>
                        </a:rPr>
                        <a:t>(55.1–67.8)</a:t>
                      </a:r>
                    </a:p>
                  </a:txBody>
                  <a:tcPr>
                    <a:solidFill>
                      <a:srgbClr val="CBD7E9"/>
                    </a:solidFill>
                  </a:tcPr>
                </a:tc>
                <a:tc>
                  <a:txBody>
                    <a:bodyPr/>
                    <a:lstStyle/>
                    <a:p>
                      <a:pPr algn="ctr"/>
                      <a:r>
                        <a:rPr lang="de-CH" sz="1400" b="0" i="0" u="none" strike="noStrike" kern="1200" baseline="0" dirty="0">
                          <a:solidFill>
                            <a:schemeClr val="dk1"/>
                          </a:solidFill>
                          <a:latin typeface="+mn-lt"/>
                          <a:ea typeface="+mn-ea"/>
                          <a:cs typeface="+mn-cs"/>
                        </a:rPr>
                        <a:t>46.0</a:t>
                      </a:r>
                    </a:p>
                    <a:p>
                      <a:pPr algn="ctr"/>
                      <a:r>
                        <a:rPr lang="de-CH" sz="1400" b="0" i="0" u="none" strike="noStrike" kern="1200" baseline="0" dirty="0">
                          <a:solidFill>
                            <a:schemeClr val="dk1"/>
                          </a:solidFill>
                          <a:latin typeface="+mn-lt"/>
                          <a:ea typeface="+mn-ea"/>
                          <a:cs typeface="+mn-cs"/>
                        </a:rPr>
                        <a:t>(38.9–52.9)</a:t>
                      </a:r>
                    </a:p>
                  </a:txBody>
                  <a:tcPr>
                    <a:solidFill>
                      <a:srgbClr val="CBD7E9"/>
                    </a:solidFill>
                  </a:tcPr>
                </a:tc>
                <a:tc>
                  <a:txBody>
                    <a:bodyPr/>
                    <a:lstStyle/>
                    <a:p>
                      <a:pPr algn="ctr"/>
                      <a:r>
                        <a:rPr lang="de-CH" sz="1400" b="0" i="0" u="none" strike="noStrike" kern="1200" baseline="0" dirty="0">
                          <a:solidFill>
                            <a:schemeClr val="dk1"/>
                          </a:solidFill>
                          <a:latin typeface="+mn-lt"/>
                          <a:ea typeface="+mn-ea"/>
                          <a:cs typeface="+mn-cs"/>
                        </a:rPr>
                        <a:t>70.7</a:t>
                      </a:r>
                    </a:p>
                    <a:p>
                      <a:pPr algn="ctr"/>
                      <a:r>
                        <a:rPr lang="de-CH" sz="1400" b="0" i="0" u="none" strike="noStrike" kern="1200" baseline="0" dirty="0">
                          <a:solidFill>
                            <a:schemeClr val="dk1"/>
                          </a:solidFill>
                          <a:latin typeface="+mn-lt"/>
                          <a:ea typeface="+mn-ea"/>
                          <a:cs typeface="+mn-cs"/>
                        </a:rPr>
                        <a:t>(60.6–78.6)</a:t>
                      </a:r>
                    </a:p>
                  </a:txBody>
                  <a:tcPr>
                    <a:solidFill>
                      <a:srgbClr val="CBD7E9"/>
                    </a:solidFill>
                  </a:tcPr>
                </a:tc>
                <a:tc>
                  <a:txBody>
                    <a:bodyPr/>
                    <a:lstStyle/>
                    <a:p>
                      <a:pPr algn="ctr"/>
                      <a:r>
                        <a:rPr lang="de-CH" sz="1400" b="0" i="0" u="none" strike="noStrike" kern="1200" baseline="0" dirty="0">
                          <a:solidFill>
                            <a:schemeClr val="dk1"/>
                          </a:solidFill>
                          <a:latin typeface="+mn-lt"/>
                          <a:ea typeface="+mn-ea"/>
                          <a:cs typeface="+mn-cs"/>
                        </a:rPr>
                        <a:t>48.4</a:t>
                      </a:r>
                    </a:p>
                    <a:p>
                      <a:pPr algn="ctr"/>
                      <a:r>
                        <a:rPr lang="de-CH" sz="1400" b="0" i="0" u="none" strike="noStrike" kern="1200" baseline="0" dirty="0">
                          <a:solidFill>
                            <a:schemeClr val="dk1"/>
                          </a:solidFill>
                          <a:latin typeface="+mn-lt"/>
                          <a:ea typeface="+mn-ea"/>
                          <a:cs typeface="+mn-cs"/>
                        </a:rPr>
                        <a:t>(38.2–57.8)</a:t>
                      </a:r>
                    </a:p>
                  </a:txBody>
                  <a:tcPr>
                    <a:solidFill>
                      <a:srgbClr val="CBD7E9"/>
                    </a:solidFill>
                  </a:tcPr>
                </a:tc>
                <a:tc>
                  <a:txBody>
                    <a:bodyPr/>
                    <a:lstStyle/>
                    <a:p>
                      <a:pPr algn="ctr"/>
                      <a:r>
                        <a:rPr lang="de-CH" sz="1400" b="0" i="0" u="none" strike="noStrike" kern="1200" baseline="0" dirty="0">
                          <a:solidFill>
                            <a:schemeClr val="dk1"/>
                          </a:solidFill>
                          <a:latin typeface="+mn-lt"/>
                          <a:ea typeface="+mn-ea"/>
                          <a:cs typeface="+mn-cs"/>
                        </a:rPr>
                        <a:t>63.9</a:t>
                      </a:r>
                    </a:p>
                    <a:p>
                      <a:pPr algn="ctr"/>
                      <a:r>
                        <a:rPr lang="de-CH" sz="1400" b="0" i="0" u="none" strike="noStrike" kern="1200" baseline="0" dirty="0">
                          <a:solidFill>
                            <a:schemeClr val="dk1"/>
                          </a:solidFill>
                          <a:latin typeface="+mn-lt"/>
                          <a:ea typeface="+mn-ea"/>
                          <a:cs typeface="+mn-cs"/>
                        </a:rPr>
                        <a:t>(55.9–70.9)</a:t>
                      </a:r>
                    </a:p>
                  </a:txBody>
                  <a:tcPr>
                    <a:solidFill>
                      <a:srgbClr val="CBD7E9"/>
                    </a:solidFill>
                  </a:tcPr>
                </a:tc>
                <a:tc>
                  <a:txBody>
                    <a:bodyPr/>
                    <a:lstStyle/>
                    <a:p>
                      <a:pPr algn="ctr"/>
                      <a:r>
                        <a:rPr lang="de-CH" sz="1400" b="0" i="0" u="none" strike="noStrike" kern="1200" baseline="0" dirty="0">
                          <a:solidFill>
                            <a:schemeClr val="dk1"/>
                          </a:solidFill>
                          <a:latin typeface="+mn-lt"/>
                          <a:ea typeface="+mn-ea"/>
                          <a:cs typeface="+mn-cs"/>
                        </a:rPr>
                        <a:t>35.4</a:t>
                      </a:r>
                    </a:p>
                    <a:p>
                      <a:pPr algn="ctr"/>
                      <a:r>
                        <a:rPr lang="de-CH" sz="1400" b="0" i="0" u="none" strike="noStrike" kern="1200" baseline="0" dirty="0">
                          <a:solidFill>
                            <a:schemeClr val="dk1"/>
                          </a:solidFill>
                          <a:latin typeface="+mn-lt"/>
                          <a:ea typeface="+mn-ea"/>
                          <a:cs typeface="+mn-cs"/>
                        </a:rPr>
                        <a:t>(27.4–43.6)</a:t>
                      </a:r>
                      <a:endParaRPr lang="de-CH" sz="1400" dirty="0"/>
                    </a:p>
                  </a:txBody>
                  <a:tcPr>
                    <a:solidFill>
                      <a:srgbClr val="CBD7E9"/>
                    </a:solidFill>
                  </a:tcPr>
                </a:tc>
                <a:extLst>
                  <a:ext uri="{0D108BD9-81ED-4DB2-BD59-A6C34878D82A}">
                    <a16:rowId xmlns:a16="http://schemas.microsoft.com/office/drawing/2014/main" val="10004"/>
                  </a:ext>
                </a:extLst>
              </a:tr>
              <a:tr h="577953">
                <a:tc>
                  <a:txBody>
                    <a:bodyPr/>
                    <a:lstStyle/>
                    <a:p>
                      <a:r>
                        <a:rPr lang="de-CH" sz="1400" dirty="0"/>
                        <a:t>2-year PFS rate</a:t>
                      </a:r>
                      <a:r>
                        <a:rPr lang="de-CH" sz="1400" baseline="0" dirty="0"/>
                        <a:t> (95% CI)</a:t>
                      </a:r>
                      <a:endParaRPr lang="de-CH" sz="1400" dirty="0"/>
                    </a:p>
                  </a:txBody>
                  <a:tcPr>
                    <a:solidFill>
                      <a:srgbClr val="E7ECF4"/>
                    </a:solidFill>
                  </a:tcPr>
                </a:tc>
                <a:tc>
                  <a:txBody>
                    <a:bodyPr/>
                    <a:lstStyle/>
                    <a:p>
                      <a:pPr algn="ctr"/>
                      <a:r>
                        <a:rPr lang="de-CH" sz="1400" b="0" i="0" u="none" strike="noStrike" kern="1200" baseline="0" dirty="0">
                          <a:solidFill>
                            <a:schemeClr val="dk1"/>
                          </a:solidFill>
                          <a:latin typeface="+mn-lt"/>
                          <a:ea typeface="+mn-ea"/>
                          <a:cs typeface="+mn-cs"/>
                        </a:rPr>
                        <a:t>53.0</a:t>
                      </a:r>
                    </a:p>
                    <a:p>
                      <a:pPr algn="ctr"/>
                      <a:r>
                        <a:rPr lang="de-CH" sz="1400" b="0" i="0" u="none" strike="noStrike" kern="1200" baseline="0" dirty="0">
                          <a:solidFill>
                            <a:schemeClr val="dk1"/>
                          </a:solidFill>
                          <a:latin typeface="+mn-lt"/>
                          <a:ea typeface="+mn-ea"/>
                          <a:cs typeface="+mn-cs"/>
                        </a:rPr>
                        <a:t>(44.2–61.0)</a:t>
                      </a:r>
                    </a:p>
                  </a:txBody>
                  <a:tcPr>
                    <a:solidFill>
                      <a:srgbClr val="E7ECF4"/>
                    </a:solidFill>
                  </a:tcPr>
                </a:tc>
                <a:tc>
                  <a:txBody>
                    <a:bodyPr/>
                    <a:lstStyle/>
                    <a:p>
                      <a:pPr algn="ctr"/>
                      <a:r>
                        <a:rPr lang="de-CH" sz="1400" b="0" i="0" u="none" strike="noStrike" kern="1200" baseline="0" dirty="0">
                          <a:solidFill>
                            <a:schemeClr val="dk1"/>
                          </a:solidFill>
                          <a:latin typeface="+mn-lt"/>
                          <a:ea typeface="+mn-ea"/>
                          <a:cs typeface="+mn-cs"/>
                        </a:rPr>
                        <a:t>25.9</a:t>
                      </a:r>
                    </a:p>
                    <a:p>
                      <a:pPr algn="ctr"/>
                      <a:r>
                        <a:rPr lang="de-CH" sz="1400" b="0" i="0" u="none" strike="noStrike" kern="1200" baseline="0" dirty="0">
                          <a:solidFill>
                            <a:schemeClr val="dk1"/>
                          </a:solidFill>
                          <a:latin typeface="+mn-lt"/>
                          <a:ea typeface="+mn-ea"/>
                          <a:cs typeface="+mn-cs"/>
                        </a:rPr>
                        <a:t>(16.7–36.0)</a:t>
                      </a:r>
                    </a:p>
                  </a:txBody>
                  <a:tcPr>
                    <a:solidFill>
                      <a:srgbClr val="E7ECF4"/>
                    </a:solidFill>
                  </a:tcPr>
                </a:tc>
                <a:tc>
                  <a:txBody>
                    <a:bodyPr/>
                    <a:lstStyle/>
                    <a:p>
                      <a:pPr algn="ctr"/>
                      <a:r>
                        <a:rPr lang="de-CH" sz="1400" b="0" i="0" u="none" strike="noStrike" kern="1200" baseline="0" dirty="0">
                          <a:solidFill>
                            <a:schemeClr val="dk1"/>
                          </a:solidFill>
                          <a:latin typeface="+mn-lt"/>
                          <a:ea typeface="+mn-ea"/>
                          <a:cs typeface="+mn-cs"/>
                        </a:rPr>
                        <a:t>59.3</a:t>
                      </a:r>
                    </a:p>
                    <a:p>
                      <a:pPr algn="ctr"/>
                      <a:r>
                        <a:rPr lang="de-CH" sz="1400" b="0" i="0" u="none" strike="noStrike" kern="1200" baseline="0" dirty="0">
                          <a:solidFill>
                            <a:schemeClr val="dk1"/>
                          </a:solidFill>
                          <a:latin typeface="+mn-lt"/>
                          <a:ea typeface="+mn-ea"/>
                          <a:cs typeface="+mn-cs"/>
                        </a:rPr>
                        <a:t>(44.8–71.1)</a:t>
                      </a:r>
                    </a:p>
                  </a:txBody>
                  <a:tcPr>
                    <a:solidFill>
                      <a:srgbClr val="E7ECF4"/>
                    </a:solidFill>
                  </a:tcPr>
                </a:tc>
                <a:tc>
                  <a:txBody>
                    <a:bodyPr/>
                    <a:lstStyle/>
                    <a:p>
                      <a:pPr algn="ctr"/>
                      <a:r>
                        <a:rPr lang="de-CH" sz="1400" b="0" i="0" u="none" strike="noStrike" kern="1200" baseline="0" dirty="0">
                          <a:solidFill>
                            <a:schemeClr val="dk1"/>
                          </a:solidFill>
                          <a:latin typeface="+mn-lt"/>
                          <a:ea typeface="+mn-ea"/>
                          <a:cs typeface="+mn-cs"/>
                        </a:rPr>
                        <a:t>NE</a:t>
                      </a:r>
                    </a:p>
                    <a:p>
                      <a:pPr algn="ctr"/>
                      <a:r>
                        <a:rPr lang="de-CH" sz="1400" b="0" i="0" u="none" strike="noStrike" kern="1200" baseline="0" dirty="0">
                          <a:solidFill>
                            <a:schemeClr val="dk1"/>
                          </a:solidFill>
                          <a:latin typeface="+mn-lt"/>
                          <a:ea typeface="+mn-ea"/>
                          <a:cs typeface="+mn-cs"/>
                        </a:rPr>
                        <a:t>(NE–NE)</a:t>
                      </a:r>
                    </a:p>
                  </a:txBody>
                  <a:tcPr>
                    <a:solidFill>
                      <a:srgbClr val="E7ECF4"/>
                    </a:solidFill>
                  </a:tcPr>
                </a:tc>
                <a:tc>
                  <a:txBody>
                    <a:bodyPr/>
                    <a:lstStyle/>
                    <a:p>
                      <a:pPr algn="ctr"/>
                      <a:r>
                        <a:rPr lang="de-CH" sz="1400" b="0" i="0" u="none" strike="noStrike" kern="1200" baseline="0" dirty="0">
                          <a:solidFill>
                            <a:schemeClr val="dk1"/>
                          </a:solidFill>
                          <a:latin typeface="+mn-lt"/>
                          <a:ea typeface="+mn-ea"/>
                          <a:cs typeface="+mn-cs"/>
                        </a:rPr>
                        <a:t>32.0</a:t>
                      </a:r>
                    </a:p>
                    <a:p>
                      <a:pPr algn="ctr"/>
                      <a:r>
                        <a:rPr lang="de-CH" sz="1400" b="0" i="0" u="none" strike="noStrike" kern="1200" baseline="0" dirty="0">
                          <a:solidFill>
                            <a:schemeClr val="dk1"/>
                          </a:solidFill>
                          <a:latin typeface="+mn-lt"/>
                          <a:ea typeface="+mn-ea"/>
                          <a:cs typeface="+mn-cs"/>
                        </a:rPr>
                        <a:t>(13.2–52.7)</a:t>
                      </a:r>
                    </a:p>
                  </a:txBody>
                  <a:tcPr>
                    <a:solidFill>
                      <a:srgbClr val="E7ECF4"/>
                    </a:solidFill>
                  </a:tcPr>
                </a:tc>
                <a:tc>
                  <a:txBody>
                    <a:bodyPr/>
                    <a:lstStyle/>
                    <a:p>
                      <a:pPr algn="ctr"/>
                      <a:r>
                        <a:rPr lang="de-CH" sz="1400" b="0" i="0" u="none" strike="noStrike" kern="1200" baseline="0" dirty="0">
                          <a:solidFill>
                            <a:schemeClr val="dk1"/>
                          </a:solidFill>
                          <a:latin typeface="+mn-lt"/>
                          <a:ea typeface="+mn-ea"/>
                          <a:cs typeface="+mn-cs"/>
                        </a:rPr>
                        <a:t>17.1</a:t>
                      </a:r>
                    </a:p>
                    <a:p>
                      <a:pPr algn="ctr"/>
                      <a:r>
                        <a:rPr lang="de-CH" sz="1400" b="0" i="0" u="none" strike="noStrike" kern="1200" baseline="0" dirty="0">
                          <a:solidFill>
                            <a:schemeClr val="dk1"/>
                          </a:solidFill>
                          <a:latin typeface="+mn-lt"/>
                          <a:ea typeface="+mn-ea"/>
                          <a:cs typeface="+mn-cs"/>
                        </a:rPr>
                        <a:t>(8.1–29.0)</a:t>
                      </a:r>
                      <a:endParaRPr lang="de-CH" sz="1400" dirty="0"/>
                    </a:p>
                  </a:txBody>
                  <a:tcPr>
                    <a:solidFill>
                      <a:srgbClr val="E7ECF4"/>
                    </a:solidFill>
                  </a:tcPr>
                </a:tc>
                <a:extLst>
                  <a:ext uri="{0D108BD9-81ED-4DB2-BD59-A6C34878D82A}">
                    <a16:rowId xmlns:a16="http://schemas.microsoft.com/office/drawing/2014/main" val="10005"/>
                  </a:ext>
                </a:extLst>
              </a:tr>
            </a:tbl>
          </a:graphicData>
        </a:graphic>
      </p:graphicFrame>
      <p:sp>
        <p:nvSpPr>
          <p:cNvPr id="7" name="Content Placeholder 2"/>
          <p:cNvSpPr>
            <a:spLocks noGrp="1"/>
          </p:cNvSpPr>
          <p:nvPr>
            <p:ph idx="1"/>
          </p:nvPr>
        </p:nvSpPr>
        <p:spPr>
          <a:xfrm>
            <a:off x="512763" y="5368231"/>
            <a:ext cx="8118475" cy="942109"/>
          </a:xfrm>
        </p:spPr>
        <p:txBody>
          <a:bodyPr/>
          <a:lstStyle/>
          <a:p>
            <a:r>
              <a:rPr lang="en-GB" sz="1800" dirty="0"/>
              <a:t>Treatment with </a:t>
            </a:r>
            <a:r>
              <a:rPr lang="en-GB" sz="1800" dirty="0" err="1"/>
              <a:t>Kd</a:t>
            </a:r>
            <a:r>
              <a:rPr lang="en-GB" sz="1800" dirty="0"/>
              <a:t> led to improvements in PFS regardless of transplant status</a:t>
            </a:r>
            <a:endParaRPr lang="de-CH" sz="1800" dirty="0"/>
          </a:p>
        </p:txBody>
      </p:sp>
      <p:sp>
        <p:nvSpPr>
          <p:cNvPr id="8" name="Rectangle 7"/>
          <p:cNvSpPr/>
          <p:nvPr/>
        </p:nvSpPr>
        <p:spPr>
          <a:xfrm>
            <a:off x="411412" y="6205150"/>
            <a:ext cx="7457970" cy="369332"/>
          </a:xfrm>
          <a:prstGeom prst="rect">
            <a:avLst/>
          </a:prstGeom>
        </p:spPr>
        <p:txBody>
          <a:bodyPr wrap="square" anchor="b">
            <a:spAutoFit/>
          </a:bodyPr>
          <a:lstStyle/>
          <a:p>
            <a:r>
              <a:rPr lang="de-CH" sz="900" dirty="0"/>
              <a:t>1R1T, first relapse after frontline ASCT; ASCT, autologous stem cell transplantation; CI, confidence interval; </a:t>
            </a:r>
            <a:r>
              <a:rPr lang="en-CA" sz="900" dirty="0"/>
              <a:t>HR, hazard ratio; </a:t>
            </a:r>
            <a:r>
              <a:rPr lang="en-CA" sz="900" dirty="0" err="1"/>
              <a:t>Kd</a:t>
            </a:r>
            <a:r>
              <a:rPr lang="en-CA" sz="900" dirty="0"/>
              <a:t>, carfilzomib and dexamethasone; </a:t>
            </a:r>
            <a:r>
              <a:rPr lang="de-CH" sz="900" dirty="0"/>
              <a:t>NE, not estimable;</a:t>
            </a:r>
            <a:r>
              <a:rPr lang="en-CA" sz="900" dirty="0"/>
              <a:t> PFS, progression-free survival; </a:t>
            </a:r>
            <a:r>
              <a:rPr lang="en-CA" sz="900" dirty="0" err="1"/>
              <a:t>Vd</a:t>
            </a:r>
            <a:r>
              <a:rPr lang="en-CA" sz="900" dirty="0"/>
              <a:t>, bortezomib and dexamethasone;. </a:t>
            </a:r>
          </a:p>
        </p:txBody>
      </p:sp>
      <p:sp>
        <p:nvSpPr>
          <p:cNvPr id="12" name="TextBox 11">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0" name="Content Placeholder 2"/>
          <p:cNvSpPr txBox="1">
            <a:spLocks/>
          </p:cNvSpPr>
          <p:nvPr/>
        </p:nvSpPr>
        <p:spPr bwMode="gray">
          <a:xfrm>
            <a:off x="505683" y="1288181"/>
            <a:ext cx="5978244" cy="30881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200" b="1" kern="0" dirty="0"/>
              <a:t>Median follow-up:</a:t>
            </a:r>
            <a:r>
              <a:rPr lang="en-US" sz="1200" kern="0" dirty="0"/>
              <a:t> 11.9 months in the Kd arm, 11.1 months in the Vd arm</a:t>
            </a:r>
            <a:endParaRPr lang="en-US" sz="1200" b="1" kern="0" dirty="0"/>
          </a:p>
        </p:txBody>
      </p:sp>
    </p:spTree>
    <p:extLst>
      <p:ext uri="{BB962C8B-B14F-4D97-AF65-F5344CB8AC3E}">
        <p14:creationId xmlns:p14="http://schemas.microsoft.com/office/powerpoint/2010/main" val="2937762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PFS in Early and Late Relapse Patients</a:t>
            </a:r>
          </a:p>
        </p:txBody>
      </p:sp>
      <p:sp>
        <p:nvSpPr>
          <p:cNvPr id="4" name="Content Placeholder 3"/>
          <p:cNvSpPr>
            <a:spLocks noGrp="1"/>
          </p:cNvSpPr>
          <p:nvPr>
            <p:ph sz="quarter" idx="13"/>
          </p:nvPr>
        </p:nvSpPr>
        <p:spPr>
          <a:xfrm>
            <a:off x="417512" y="5943600"/>
            <a:ext cx="7436378" cy="794544"/>
          </a:xfrm>
        </p:spPr>
        <p:txBody>
          <a:bodyPr/>
          <a:lstStyle/>
          <a:p>
            <a:r>
              <a:rPr lang="en-GB" dirty="0"/>
              <a:t>CI, confidence interval; HR, hazard ratio; </a:t>
            </a:r>
            <a:r>
              <a:rPr lang="en-GB" dirty="0" err="1"/>
              <a:t>Kd</a:t>
            </a:r>
            <a:r>
              <a:rPr lang="en-GB" dirty="0"/>
              <a:t>, carfilzomib and dexamethasone; PFS, progression-free survival; </a:t>
            </a:r>
            <a:br>
              <a:rPr lang="en-GB" dirty="0"/>
            </a:br>
            <a:r>
              <a:rPr lang="en-GB" dirty="0" err="1"/>
              <a:t>Vd</a:t>
            </a:r>
            <a:r>
              <a:rPr lang="en-GB" dirty="0"/>
              <a:t>, </a:t>
            </a:r>
            <a:r>
              <a:rPr lang="en-GB" dirty="0" err="1"/>
              <a:t>bortezomib</a:t>
            </a:r>
            <a:r>
              <a:rPr lang="en-GB" dirty="0"/>
              <a:t> and dexamethasone.</a:t>
            </a:r>
            <a:br>
              <a:rPr lang="en-GB" dirty="0"/>
            </a:br>
            <a:r>
              <a:rPr lang="en-GB" dirty="0" err="1"/>
              <a:t>Mateos</a:t>
            </a:r>
            <a:r>
              <a:rPr lang="en-GB" dirty="0"/>
              <a:t> MV et al. Presented at ASH 2017; Poster (Abstract 3120).</a:t>
            </a:r>
          </a:p>
        </p:txBody>
      </p:sp>
      <p:sp>
        <p:nvSpPr>
          <p:cNvPr id="9" name="Rectangle 8"/>
          <p:cNvSpPr/>
          <p:nvPr/>
        </p:nvSpPr>
        <p:spPr bwMode="auto">
          <a:xfrm>
            <a:off x="5424688" y="3819525"/>
            <a:ext cx="3414512" cy="91987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ndParaRPr>
          </a:p>
        </p:txBody>
      </p:sp>
      <p:sp>
        <p:nvSpPr>
          <p:cNvPr id="10" name="Rectangle 9"/>
          <p:cNvSpPr/>
          <p:nvPr/>
        </p:nvSpPr>
        <p:spPr bwMode="auto">
          <a:xfrm>
            <a:off x="5402206" y="1223252"/>
            <a:ext cx="3414512" cy="919873"/>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ndParaRPr>
          </a:p>
        </p:txBody>
      </p:sp>
      <p:grpSp>
        <p:nvGrpSpPr>
          <p:cNvPr id="13" name="Group 103">
            <a:extLst>
              <a:ext uri="{FF2B5EF4-FFF2-40B4-BE49-F238E27FC236}">
                <a16:creationId xmlns:a16="http://schemas.microsoft.com/office/drawing/2014/main" id="{DC07BD9B-7113-4EAB-9462-BAB03C4D740C}"/>
              </a:ext>
            </a:extLst>
          </p:cNvPr>
          <p:cNvGrpSpPr>
            <a:grpSpLocks noChangeAspect="1"/>
          </p:cNvGrpSpPr>
          <p:nvPr/>
        </p:nvGrpSpPr>
        <p:grpSpPr bwMode="auto">
          <a:xfrm>
            <a:off x="871046" y="1293878"/>
            <a:ext cx="3301426" cy="988443"/>
            <a:chOff x="766" y="1981"/>
            <a:chExt cx="4228" cy="946"/>
          </a:xfrm>
        </p:grpSpPr>
        <p:sp>
          <p:nvSpPr>
            <p:cNvPr id="114" name="Freeform 198">
              <a:extLst>
                <a:ext uri="{FF2B5EF4-FFF2-40B4-BE49-F238E27FC236}">
                  <a16:creationId xmlns:a16="http://schemas.microsoft.com/office/drawing/2014/main" id="{215EC062-C78D-4C7F-98FD-039F568F60FA}"/>
                </a:ext>
              </a:extLst>
            </p:cNvPr>
            <p:cNvSpPr>
              <a:spLocks/>
            </p:cNvSpPr>
            <p:nvPr/>
          </p:nvSpPr>
          <p:spPr bwMode="auto">
            <a:xfrm>
              <a:off x="784" y="1999"/>
              <a:ext cx="4192" cy="910"/>
            </a:xfrm>
            <a:custGeom>
              <a:avLst/>
              <a:gdLst>
                <a:gd name="T0" fmla="*/ 42 w 4192"/>
                <a:gd name="T1" fmla="*/ 0 h 910"/>
                <a:gd name="T2" fmla="*/ 56 w 4192"/>
                <a:gd name="T3" fmla="*/ 22 h 910"/>
                <a:gd name="T4" fmla="*/ 72 w 4192"/>
                <a:gd name="T5" fmla="*/ 34 h 910"/>
                <a:gd name="T6" fmla="*/ 170 w 4192"/>
                <a:gd name="T7" fmla="*/ 47 h 910"/>
                <a:gd name="T8" fmla="*/ 178 w 4192"/>
                <a:gd name="T9" fmla="*/ 79 h 910"/>
                <a:gd name="T10" fmla="*/ 184 w 4192"/>
                <a:gd name="T11" fmla="*/ 99 h 910"/>
                <a:gd name="T12" fmla="*/ 192 w 4192"/>
                <a:gd name="T13" fmla="*/ 125 h 910"/>
                <a:gd name="T14" fmla="*/ 212 w 4192"/>
                <a:gd name="T15" fmla="*/ 143 h 910"/>
                <a:gd name="T16" fmla="*/ 279 w 4192"/>
                <a:gd name="T17" fmla="*/ 157 h 910"/>
                <a:gd name="T18" fmla="*/ 335 w 4192"/>
                <a:gd name="T19" fmla="*/ 167 h 910"/>
                <a:gd name="T20" fmla="*/ 343 w 4192"/>
                <a:gd name="T21" fmla="*/ 181 h 910"/>
                <a:gd name="T22" fmla="*/ 349 w 4192"/>
                <a:gd name="T23" fmla="*/ 185 h 910"/>
                <a:gd name="T24" fmla="*/ 357 w 4192"/>
                <a:gd name="T25" fmla="*/ 209 h 910"/>
                <a:gd name="T26" fmla="*/ 363 w 4192"/>
                <a:gd name="T27" fmla="*/ 227 h 910"/>
                <a:gd name="T28" fmla="*/ 419 w 4192"/>
                <a:gd name="T29" fmla="*/ 289 h 910"/>
                <a:gd name="T30" fmla="*/ 435 w 4192"/>
                <a:gd name="T31" fmla="*/ 296 h 910"/>
                <a:gd name="T32" fmla="*/ 463 w 4192"/>
                <a:gd name="T33" fmla="*/ 326 h 910"/>
                <a:gd name="T34" fmla="*/ 505 w 4192"/>
                <a:gd name="T35" fmla="*/ 338 h 910"/>
                <a:gd name="T36" fmla="*/ 527 w 4192"/>
                <a:gd name="T37" fmla="*/ 362 h 910"/>
                <a:gd name="T38" fmla="*/ 669 w 4192"/>
                <a:gd name="T39" fmla="*/ 388 h 910"/>
                <a:gd name="T40" fmla="*/ 695 w 4192"/>
                <a:gd name="T41" fmla="*/ 422 h 910"/>
                <a:gd name="T42" fmla="*/ 846 w 4192"/>
                <a:gd name="T43" fmla="*/ 430 h 910"/>
                <a:gd name="T44" fmla="*/ 854 w 4192"/>
                <a:gd name="T45" fmla="*/ 440 h 910"/>
                <a:gd name="T46" fmla="*/ 1016 w 4192"/>
                <a:gd name="T47" fmla="*/ 466 h 910"/>
                <a:gd name="T48" fmla="*/ 1030 w 4192"/>
                <a:gd name="T49" fmla="*/ 502 h 910"/>
                <a:gd name="T50" fmla="*/ 1044 w 4192"/>
                <a:gd name="T51" fmla="*/ 526 h 910"/>
                <a:gd name="T52" fmla="*/ 1158 w 4192"/>
                <a:gd name="T53" fmla="*/ 551 h 910"/>
                <a:gd name="T54" fmla="*/ 1170 w 4192"/>
                <a:gd name="T55" fmla="*/ 563 h 910"/>
                <a:gd name="T56" fmla="*/ 1186 w 4192"/>
                <a:gd name="T57" fmla="*/ 575 h 910"/>
                <a:gd name="T58" fmla="*/ 1351 w 4192"/>
                <a:gd name="T59" fmla="*/ 611 h 910"/>
                <a:gd name="T60" fmla="*/ 1379 w 4192"/>
                <a:gd name="T61" fmla="*/ 661 h 910"/>
                <a:gd name="T62" fmla="*/ 1435 w 4192"/>
                <a:gd name="T63" fmla="*/ 683 h 910"/>
                <a:gd name="T64" fmla="*/ 1477 w 4192"/>
                <a:gd name="T65" fmla="*/ 697 h 910"/>
                <a:gd name="T66" fmla="*/ 1505 w 4192"/>
                <a:gd name="T67" fmla="*/ 707 h 910"/>
                <a:gd name="T68" fmla="*/ 1585 w 4192"/>
                <a:gd name="T69" fmla="*/ 715 h 910"/>
                <a:gd name="T70" fmla="*/ 1769 w 4192"/>
                <a:gd name="T71" fmla="*/ 727 h 910"/>
                <a:gd name="T72" fmla="*/ 1853 w 4192"/>
                <a:gd name="T73" fmla="*/ 751 h 910"/>
                <a:gd name="T74" fmla="*/ 2523 w 4192"/>
                <a:gd name="T75" fmla="*/ 763 h 910"/>
                <a:gd name="T76" fmla="*/ 3366 w 4192"/>
                <a:gd name="T77" fmla="*/ 800 h 910"/>
                <a:gd name="T78" fmla="*/ 4192 w 4192"/>
                <a:gd name="T79" fmla="*/ 910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192" h="910">
                  <a:moveTo>
                    <a:pt x="0" y="0"/>
                  </a:moveTo>
                  <a:lnTo>
                    <a:pt x="42" y="0"/>
                  </a:lnTo>
                  <a:lnTo>
                    <a:pt x="42" y="22"/>
                  </a:lnTo>
                  <a:lnTo>
                    <a:pt x="56" y="22"/>
                  </a:lnTo>
                  <a:lnTo>
                    <a:pt x="56" y="34"/>
                  </a:lnTo>
                  <a:lnTo>
                    <a:pt x="72" y="34"/>
                  </a:lnTo>
                  <a:lnTo>
                    <a:pt x="72" y="47"/>
                  </a:lnTo>
                  <a:lnTo>
                    <a:pt x="170" y="47"/>
                  </a:lnTo>
                  <a:lnTo>
                    <a:pt x="170" y="79"/>
                  </a:lnTo>
                  <a:lnTo>
                    <a:pt x="178" y="79"/>
                  </a:lnTo>
                  <a:lnTo>
                    <a:pt x="178" y="99"/>
                  </a:lnTo>
                  <a:lnTo>
                    <a:pt x="184" y="99"/>
                  </a:lnTo>
                  <a:lnTo>
                    <a:pt x="184" y="125"/>
                  </a:lnTo>
                  <a:lnTo>
                    <a:pt x="192" y="125"/>
                  </a:lnTo>
                  <a:lnTo>
                    <a:pt x="192" y="143"/>
                  </a:lnTo>
                  <a:lnTo>
                    <a:pt x="212" y="143"/>
                  </a:lnTo>
                  <a:lnTo>
                    <a:pt x="212" y="157"/>
                  </a:lnTo>
                  <a:lnTo>
                    <a:pt x="279" y="157"/>
                  </a:lnTo>
                  <a:lnTo>
                    <a:pt x="279" y="167"/>
                  </a:lnTo>
                  <a:lnTo>
                    <a:pt x="335" y="167"/>
                  </a:lnTo>
                  <a:lnTo>
                    <a:pt x="335" y="181"/>
                  </a:lnTo>
                  <a:lnTo>
                    <a:pt x="343" y="181"/>
                  </a:lnTo>
                  <a:lnTo>
                    <a:pt x="343" y="185"/>
                  </a:lnTo>
                  <a:lnTo>
                    <a:pt x="349" y="185"/>
                  </a:lnTo>
                  <a:lnTo>
                    <a:pt x="349" y="209"/>
                  </a:lnTo>
                  <a:lnTo>
                    <a:pt x="357" y="209"/>
                  </a:lnTo>
                  <a:lnTo>
                    <a:pt x="357" y="227"/>
                  </a:lnTo>
                  <a:lnTo>
                    <a:pt x="363" y="227"/>
                  </a:lnTo>
                  <a:lnTo>
                    <a:pt x="363" y="289"/>
                  </a:lnTo>
                  <a:lnTo>
                    <a:pt x="419" y="289"/>
                  </a:lnTo>
                  <a:lnTo>
                    <a:pt x="419" y="296"/>
                  </a:lnTo>
                  <a:lnTo>
                    <a:pt x="435" y="296"/>
                  </a:lnTo>
                  <a:lnTo>
                    <a:pt x="435" y="326"/>
                  </a:lnTo>
                  <a:lnTo>
                    <a:pt x="463" y="326"/>
                  </a:lnTo>
                  <a:lnTo>
                    <a:pt x="463" y="338"/>
                  </a:lnTo>
                  <a:lnTo>
                    <a:pt x="505" y="338"/>
                  </a:lnTo>
                  <a:lnTo>
                    <a:pt x="505" y="362"/>
                  </a:lnTo>
                  <a:lnTo>
                    <a:pt x="527" y="362"/>
                  </a:lnTo>
                  <a:lnTo>
                    <a:pt x="527" y="388"/>
                  </a:lnTo>
                  <a:lnTo>
                    <a:pt x="669" y="388"/>
                  </a:lnTo>
                  <a:lnTo>
                    <a:pt x="669" y="422"/>
                  </a:lnTo>
                  <a:lnTo>
                    <a:pt x="695" y="422"/>
                  </a:lnTo>
                  <a:lnTo>
                    <a:pt x="695" y="430"/>
                  </a:lnTo>
                  <a:lnTo>
                    <a:pt x="846" y="430"/>
                  </a:lnTo>
                  <a:lnTo>
                    <a:pt x="846" y="440"/>
                  </a:lnTo>
                  <a:lnTo>
                    <a:pt x="854" y="440"/>
                  </a:lnTo>
                  <a:lnTo>
                    <a:pt x="854" y="466"/>
                  </a:lnTo>
                  <a:lnTo>
                    <a:pt x="1016" y="466"/>
                  </a:lnTo>
                  <a:lnTo>
                    <a:pt x="1016" y="502"/>
                  </a:lnTo>
                  <a:lnTo>
                    <a:pt x="1030" y="502"/>
                  </a:lnTo>
                  <a:lnTo>
                    <a:pt x="1030" y="526"/>
                  </a:lnTo>
                  <a:lnTo>
                    <a:pt x="1044" y="526"/>
                  </a:lnTo>
                  <a:lnTo>
                    <a:pt x="1044" y="551"/>
                  </a:lnTo>
                  <a:lnTo>
                    <a:pt x="1158" y="551"/>
                  </a:lnTo>
                  <a:lnTo>
                    <a:pt x="1158" y="563"/>
                  </a:lnTo>
                  <a:lnTo>
                    <a:pt x="1170" y="563"/>
                  </a:lnTo>
                  <a:lnTo>
                    <a:pt x="1170" y="575"/>
                  </a:lnTo>
                  <a:lnTo>
                    <a:pt x="1186" y="575"/>
                  </a:lnTo>
                  <a:lnTo>
                    <a:pt x="1186" y="611"/>
                  </a:lnTo>
                  <a:lnTo>
                    <a:pt x="1351" y="611"/>
                  </a:lnTo>
                  <a:lnTo>
                    <a:pt x="1351" y="661"/>
                  </a:lnTo>
                  <a:lnTo>
                    <a:pt x="1379" y="661"/>
                  </a:lnTo>
                  <a:lnTo>
                    <a:pt x="1379" y="683"/>
                  </a:lnTo>
                  <a:lnTo>
                    <a:pt x="1435" y="683"/>
                  </a:lnTo>
                  <a:lnTo>
                    <a:pt x="1435" y="697"/>
                  </a:lnTo>
                  <a:lnTo>
                    <a:pt x="1477" y="697"/>
                  </a:lnTo>
                  <a:lnTo>
                    <a:pt x="1477" y="707"/>
                  </a:lnTo>
                  <a:lnTo>
                    <a:pt x="1505" y="707"/>
                  </a:lnTo>
                  <a:lnTo>
                    <a:pt x="1505" y="715"/>
                  </a:lnTo>
                  <a:lnTo>
                    <a:pt x="1585" y="715"/>
                  </a:lnTo>
                  <a:lnTo>
                    <a:pt x="1585" y="727"/>
                  </a:lnTo>
                  <a:lnTo>
                    <a:pt x="1769" y="727"/>
                  </a:lnTo>
                  <a:lnTo>
                    <a:pt x="1769" y="751"/>
                  </a:lnTo>
                  <a:lnTo>
                    <a:pt x="1853" y="751"/>
                  </a:lnTo>
                  <a:lnTo>
                    <a:pt x="1853" y="763"/>
                  </a:lnTo>
                  <a:lnTo>
                    <a:pt x="2523" y="763"/>
                  </a:lnTo>
                  <a:lnTo>
                    <a:pt x="2523" y="800"/>
                  </a:lnTo>
                  <a:lnTo>
                    <a:pt x="3366" y="800"/>
                  </a:lnTo>
                  <a:lnTo>
                    <a:pt x="3366" y="910"/>
                  </a:lnTo>
                  <a:lnTo>
                    <a:pt x="4192" y="910"/>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115" name="Line 104">
              <a:extLst>
                <a:ext uri="{FF2B5EF4-FFF2-40B4-BE49-F238E27FC236}">
                  <a16:creationId xmlns:a16="http://schemas.microsoft.com/office/drawing/2014/main" id="{DDDCE23A-59F0-4D45-B3C4-9BFB44F7CCF4}"/>
                </a:ext>
              </a:extLst>
            </p:cNvPr>
            <p:cNvSpPr>
              <a:spLocks noChangeShapeType="1"/>
            </p:cNvSpPr>
            <p:nvPr/>
          </p:nvSpPr>
          <p:spPr bwMode="auto">
            <a:xfrm>
              <a:off x="784" y="1981"/>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105">
              <a:extLst>
                <a:ext uri="{FF2B5EF4-FFF2-40B4-BE49-F238E27FC236}">
                  <a16:creationId xmlns:a16="http://schemas.microsoft.com/office/drawing/2014/main" id="{4EAAE5E4-25BC-4B40-97CB-828A777CA6C1}"/>
                </a:ext>
              </a:extLst>
            </p:cNvPr>
            <p:cNvSpPr>
              <a:spLocks noChangeShapeType="1"/>
            </p:cNvSpPr>
            <p:nvPr/>
          </p:nvSpPr>
          <p:spPr bwMode="auto">
            <a:xfrm flipH="1">
              <a:off x="766" y="199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106">
              <a:extLst>
                <a:ext uri="{FF2B5EF4-FFF2-40B4-BE49-F238E27FC236}">
                  <a16:creationId xmlns:a16="http://schemas.microsoft.com/office/drawing/2014/main" id="{9234A53B-A8AC-41C4-B70D-EFC8D2C79C9F}"/>
                </a:ext>
              </a:extLst>
            </p:cNvPr>
            <p:cNvSpPr>
              <a:spLocks noChangeShapeType="1"/>
            </p:cNvSpPr>
            <p:nvPr/>
          </p:nvSpPr>
          <p:spPr bwMode="auto">
            <a:xfrm>
              <a:off x="954" y="2044"/>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107">
              <a:extLst>
                <a:ext uri="{FF2B5EF4-FFF2-40B4-BE49-F238E27FC236}">
                  <a16:creationId xmlns:a16="http://schemas.microsoft.com/office/drawing/2014/main" id="{D2EC0C98-DC52-41AD-B7CE-1ECAB1DF6447}"/>
                </a:ext>
              </a:extLst>
            </p:cNvPr>
            <p:cNvSpPr>
              <a:spLocks noChangeShapeType="1"/>
            </p:cNvSpPr>
            <p:nvPr/>
          </p:nvSpPr>
          <p:spPr bwMode="auto">
            <a:xfrm flipH="1">
              <a:off x="934" y="2062"/>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108">
              <a:extLst>
                <a:ext uri="{FF2B5EF4-FFF2-40B4-BE49-F238E27FC236}">
                  <a16:creationId xmlns:a16="http://schemas.microsoft.com/office/drawing/2014/main" id="{30DFB232-09CB-4D4D-AC95-6AC0FC1D7971}"/>
                </a:ext>
              </a:extLst>
            </p:cNvPr>
            <p:cNvSpPr>
              <a:spLocks noChangeShapeType="1"/>
            </p:cNvSpPr>
            <p:nvPr/>
          </p:nvSpPr>
          <p:spPr bwMode="auto">
            <a:xfrm>
              <a:off x="1147" y="2268"/>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109">
              <a:extLst>
                <a:ext uri="{FF2B5EF4-FFF2-40B4-BE49-F238E27FC236}">
                  <a16:creationId xmlns:a16="http://schemas.microsoft.com/office/drawing/2014/main" id="{47E580F0-DDC8-4D19-88D2-B604011F2F8F}"/>
                </a:ext>
              </a:extLst>
            </p:cNvPr>
            <p:cNvSpPr>
              <a:spLocks noChangeShapeType="1"/>
            </p:cNvSpPr>
            <p:nvPr/>
          </p:nvSpPr>
          <p:spPr bwMode="auto">
            <a:xfrm flipH="1">
              <a:off x="1129" y="2288"/>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110">
              <a:extLst>
                <a:ext uri="{FF2B5EF4-FFF2-40B4-BE49-F238E27FC236}">
                  <a16:creationId xmlns:a16="http://schemas.microsoft.com/office/drawing/2014/main" id="{C2875F83-589E-4C16-876C-4A26289E1477}"/>
                </a:ext>
              </a:extLst>
            </p:cNvPr>
            <p:cNvSpPr>
              <a:spLocks noChangeShapeType="1"/>
            </p:cNvSpPr>
            <p:nvPr/>
          </p:nvSpPr>
          <p:spPr bwMode="auto">
            <a:xfrm>
              <a:off x="1289" y="234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111">
              <a:extLst>
                <a:ext uri="{FF2B5EF4-FFF2-40B4-BE49-F238E27FC236}">
                  <a16:creationId xmlns:a16="http://schemas.microsoft.com/office/drawing/2014/main" id="{80EFF1F0-D036-4BF0-8430-684A88312D08}"/>
                </a:ext>
              </a:extLst>
            </p:cNvPr>
            <p:cNvSpPr>
              <a:spLocks noChangeShapeType="1"/>
            </p:cNvSpPr>
            <p:nvPr/>
          </p:nvSpPr>
          <p:spPr bwMode="auto">
            <a:xfrm flipH="1">
              <a:off x="1269" y="2361"/>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112">
              <a:extLst>
                <a:ext uri="{FF2B5EF4-FFF2-40B4-BE49-F238E27FC236}">
                  <a16:creationId xmlns:a16="http://schemas.microsoft.com/office/drawing/2014/main" id="{4A72C63B-E874-4BFC-B7A7-74747030CD1C}"/>
                </a:ext>
              </a:extLst>
            </p:cNvPr>
            <p:cNvSpPr>
              <a:spLocks noChangeShapeType="1"/>
            </p:cNvSpPr>
            <p:nvPr/>
          </p:nvSpPr>
          <p:spPr bwMode="auto">
            <a:xfrm>
              <a:off x="1355" y="2367"/>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113">
              <a:extLst>
                <a:ext uri="{FF2B5EF4-FFF2-40B4-BE49-F238E27FC236}">
                  <a16:creationId xmlns:a16="http://schemas.microsoft.com/office/drawing/2014/main" id="{1464390D-52BF-4DE3-B483-346BE6C0D144}"/>
                </a:ext>
              </a:extLst>
            </p:cNvPr>
            <p:cNvSpPr>
              <a:spLocks noChangeShapeType="1"/>
            </p:cNvSpPr>
            <p:nvPr/>
          </p:nvSpPr>
          <p:spPr bwMode="auto">
            <a:xfrm flipH="1">
              <a:off x="1337" y="238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114">
              <a:extLst>
                <a:ext uri="{FF2B5EF4-FFF2-40B4-BE49-F238E27FC236}">
                  <a16:creationId xmlns:a16="http://schemas.microsoft.com/office/drawing/2014/main" id="{68259EF9-AB51-47CB-AD15-D184AE2DE1E2}"/>
                </a:ext>
              </a:extLst>
            </p:cNvPr>
            <p:cNvSpPr>
              <a:spLocks noChangeShapeType="1"/>
            </p:cNvSpPr>
            <p:nvPr/>
          </p:nvSpPr>
          <p:spPr bwMode="auto">
            <a:xfrm>
              <a:off x="1479" y="240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115">
              <a:extLst>
                <a:ext uri="{FF2B5EF4-FFF2-40B4-BE49-F238E27FC236}">
                  <a16:creationId xmlns:a16="http://schemas.microsoft.com/office/drawing/2014/main" id="{992C1353-B4FF-4DBE-8108-43455F567F3F}"/>
                </a:ext>
              </a:extLst>
            </p:cNvPr>
            <p:cNvSpPr>
              <a:spLocks noChangeShapeType="1"/>
            </p:cNvSpPr>
            <p:nvPr/>
          </p:nvSpPr>
          <p:spPr bwMode="auto">
            <a:xfrm flipH="1">
              <a:off x="1461" y="242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116">
              <a:extLst>
                <a:ext uri="{FF2B5EF4-FFF2-40B4-BE49-F238E27FC236}">
                  <a16:creationId xmlns:a16="http://schemas.microsoft.com/office/drawing/2014/main" id="{57C377EC-D1E7-4F5E-A209-EC605FD778BC}"/>
                </a:ext>
              </a:extLst>
            </p:cNvPr>
            <p:cNvSpPr>
              <a:spLocks noChangeShapeType="1"/>
            </p:cNvSpPr>
            <p:nvPr/>
          </p:nvSpPr>
          <p:spPr bwMode="auto">
            <a:xfrm>
              <a:off x="1537" y="240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117">
              <a:extLst>
                <a:ext uri="{FF2B5EF4-FFF2-40B4-BE49-F238E27FC236}">
                  <a16:creationId xmlns:a16="http://schemas.microsoft.com/office/drawing/2014/main" id="{72CB6561-F6C0-42E6-A69C-785BA3CA052E}"/>
                </a:ext>
              </a:extLst>
            </p:cNvPr>
            <p:cNvSpPr>
              <a:spLocks noChangeShapeType="1"/>
            </p:cNvSpPr>
            <p:nvPr/>
          </p:nvSpPr>
          <p:spPr bwMode="auto">
            <a:xfrm flipH="1">
              <a:off x="1517" y="242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118">
              <a:extLst>
                <a:ext uri="{FF2B5EF4-FFF2-40B4-BE49-F238E27FC236}">
                  <a16:creationId xmlns:a16="http://schemas.microsoft.com/office/drawing/2014/main" id="{7266A4A7-6557-4179-8C16-951AC9FB41C3}"/>
                </a:ext>
              </a:extLst>
            </p:cNvPr>
            <p:cNvSpPr>
              <a:spLocks noChangeShapeType="1"/>
            </p:cNvSpPr>
            <p:nvPr/>
          </p:nvSpPr>
          <p:spPr bwMode="auto">
            <a:xfrm>
              <a:off x="1638" y="2421"/>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119">
              <a:extLst>
                <a:ext uri="{FF2B5EF4-FFF2-40B4-BE49-F238E27FC236}">
                  <a16:creationId xmlns:a16="http://schemas.microsoft.com/office/drawing/2014/main" id="{FD0F1F05-FDBD-4101-AC41-0656AA18B567}"/>
                </a:ext>
              </a:extLst>
            </p:cNvPr>
            <p:cNvSpPr>
              <a:spLocks noChangeShapeType="1"/>
            </p:cNvSpPr>
            <p:nvPr/>
          </p:nvSpPr>
          <p:spPr bwMode="auto">
            <a:xfrm flipH="1">
              <a:off x="1618" y="24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20">
              <a:extLst>
                <a:ext uri="{FF2B5EF4-FFF2-40B4-BE49-F238E27FC236}">
                  <a16:creationId xmlns:a16="http://schemas.microsoft.com/office/drawing/2014/main" id="{EC7ABD22-BFD2-4206-A393-17E12CFF24AC}"/>
                </a:ext>
              </a:extLst>
            </p:cNvPr>
            <p:cNvSpPr>
              <a:spLocks noChangeShapeType="1"/>
            </p:cNvSpPr>
            <p:nvPr/>
          </p:nvSpPr>
          <p:spPr bwMode="auto">
            <a:xfrm>
              <a:off x="1652" y="244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21">
              <a:extLst>
                <a:ext uri="{FF2B5EF4-FFF2-40B4-BE49-F238E27FC236}">
                  <a16:creationId xmlns:a16="http://schemas.microsoft.com/office/drawing/2014/main" id="{8D84D50C-D890-4C29-9B06-3D399E8D6F43}"/>
                </a:ext>
              </a:extLst>
            </p:cNvPr>
            <p:cNvSpPr>
              <a:spLocks noChangeShapeType="1"/>
            </p:cNvSpPr>
            <p:nvPr/>
          </p:nvSpPr>
          <p:spPr bwMode="auto">
            <a:xfrm flipH="1">
              <a:off x="1632" y="2465"/>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22">
              <a:extLst>
                <a:ext uri="{FF2B5EF4-FFF2-40B4-BE49-F238E27FC236}">
                  <a16:creationId xmlns:a16="http://schemas.microsoft.com/office/drawing/2014/main" id="{378E0301-EB92-4D09-97B0-74633253FB0D}"/>
                </a:ext>
              </a:extLst>
            </p:cNvPr>
            <p:cNvSpPr>
              <a:spLocks noChangeShapeType="1"/>
            </p:cNvSpPr>
            <p:nvPr/>
          </p:nvSpPr>
          <p:spPr bwMode="auto">
            <a:xfrm>
              <a:off x="1800" y="244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23">
              <a:extLst>
                <a:ext uri="{FF2B5EF4-FFF2-40B4-BE49-F238E27FC236}">
                  <a16:creationId xmlns:a16="http://schemas.microsoft.com/office/drawing/2014/main" id="{ED7D69A3-167B-47D5-9185-878FB66F540D}"/>
                </a:ext>
              </a:extLst>
            </p:cNvPr>
            <p:cNvSpPr>
              <a:spLocks noChangeShapeType="1"/>
            </p:cNvSpPr>
            <p:nvPr/>
          </p:nvSpPr>
          <p:spPr bwMode="auto">
            <a:xfrm flipH="1">
              <a:off x="1780" y="2465"/>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124">
              <a:extLst>
                <a:ext uri="{FF2B5EF4-FFF2-40B4-BE49-F238E27FC236}">
                  <a16:creationId xmlns:a16="http://schemas.microsoft.com/office/drawing/2014/main" id="{576F0E3C-C389-42FD-8654-A57F2FAF559E}"/>
                </a:ext>
              </a:extLst>
            </p:cNvPr>
            <p:cNvSpPr>
              <a:spLocks noChangeShapeType="1"/>
            </p:cNvSpPr>
            <p:nvPr/>
          </p:nvSpPr>
          <p:spPr bwMode="auto">
            <a:xfrm>
              <a:off x="1806" y="248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25">
              <a:extLst>
                <a:ext uri="{FF2B5EF4-FFF2-40B4-BE49-F238E27FC236}">
                  <a16:creationId xmlns:a16="http://schemas.microsoft.com/office/drawing/2014/main" id="{67C0D1FC-BA81-4D8C-AFC2-2B71202BBDB7}"/>
                </a:ext>
              </a:extLst>
            </p:cNvPr>
            <p:cNvSpPr>
              <a:spLocks noChangeShapeType="1"/>
            </p:cNvSpPr>
            <p:nvPr/>
          </p:nvSpPr>
          <p:spPr bwMode="auto">
            <a:xfrm flipH="1">
              <a:off x="1788" y="2501"/>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26">
              <a:extLst>
                <a:ext uri="{FF2B5EF4-FFF2-40B4-BE49-F238E27FC236}">
                  <a16:creationId xmlns:a16="http://schemas.microsoft.com/office/drawing/2014/main" id="{1DA78C12-CE4A-40A0-AC96-D8AEFD2A5917}"/>
                </a:ext>
              </a:extLst>
            </p:cNvPr>
            <p:cNvSpPr>
              <a:spLocks noChangeShapeType="1"/>
            </p:cNvSpPr>
            <p:nvPr/>
          </p:nvSpPr>
          <p:spPr bwMode="auto">
            <a:xfrm>
              <a:off x="1970" y="2578"/>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127">
              <a:extLst>
                <a:ext uri="{FF2B5EF4-FFF2-40B4-BE49-F238E27FC236}">
                  <a16:creationId xmlns:a16="http://schemas.microsoft.com/office/drawing/2014/main" id="{A303D40F-A965-4128-B54F-FCB2A89B3310}"/>
                </a:ext>
              </a:extLst>
            </p:cNvPr>
            <p:cNvSpPr>
              <a:spLocks noChangeShapeType="1"/>
            </p:cNvSpPr>
            <p:nvPr/>
          </p:nvSpPr>
          <p:spPr bwMode="auto">
            <a:xfrm flipH="1">
              <a:off x="1950" y="2598"/>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128">
              <a:extLst>
                <a:ext uri="{FF2B5EF4-FFF2-40B4-BE49-F238E27FC236}">
                  <a16:creationId xmlns:a16="http://schemas.microsoft.com/office/drawing/2014/main" id="{369E9D57-7E37-41DB-A91C-1EEE5DEAF68D}"/>
                </a:ext>
              </a:extLst>
            </p:cNvPr>
            <p:cNvSpPr>
              <a:spLocks noChangeShapeType="1"/>
            </p:cNvSpPr>
            <p:nvPr/>
          </p:nvSpPr>
          <p:spPr bwMode="auto">
            <a:xfrm>
              <a:off x="2135" y="2604"/>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129">
              <a:extLst>
                <a:ext uri="{FF2B5EF4-FFF2-40B4-BE49-F238E27FC236}">
                  <a16:creationId xmlns:a16="http://schemas.microsoft.com/office/drawing/2014/main" id="{D4875046-6DB2-4191-A799-679066935382}"/>
                </a:ext>
              </a:extLst>
            </p:cNvPr>
            <p:cNvSpPr>
              <a:spLocks noChangeShapeType="1"/>
            </p:cNvSpPr>
            <p:nvPr/>
          </p:nvSpPr>
          <p:spPr bwMode="auto">
            <a:xfrm flipH="1">
              <a:off x="2115" y="2622"/>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130">
              <a:extLst>
                <a:ext uri="{FF2B5EF4-FFF2-40B4-BE49-F238E27FC236}">
                  <a16:creationId xmlns:a16="http://schemas.microsoft.com/office/drawing/2014/main" id="{89A34AF5-257D-4299-861F-C111758EE35D}"/>
                </a:ext>
              </a:extLst>
            </p:cNvPr>
            <p:cNvSpPr>
              <a:spLocks noChangeShapeType="1"/>
            </p:cNvSpPr>
            <p:nvPr/>
          </p:nvSpPr>
          <p:spPr bwMode="auto">
            <a:xfrm>
              <a:off x="2163" y="265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131">
              <a:extLst>
                <a:ext uri="{FF2B5EF4-FFF2-40B4-BE49-F238E27FC236}">
                  <a16:creationId xmlns:a16="http://schemas.microsoft.com/office/drawing/2014/main" id="{0A0FA8A5-0320-48F9-80F3-DC876DD76425}"/>
                </a:ext>
              </a:extLst>
            </p:cNvPr>
            <p:cNvSpPr>
              <a:spLocks noChangeShapeType="1"/>
            </p:cNvSpPr>
            <p:nvPr/>
          </p:nvSpPr>
          <p:spPr bwMode="auto">
            <a:xfrm flipH="1">
              <a:off x="2143" y="2672"/>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132">
              <a:extLst>
                <a:ext uri="{FF2B5EF4-FFF2-40B4-BE49-F238E27FC236}">
                  <a16:creationId xmlns:a16="http://schemas.microsoft.com/office/drawing/2014/main" id="{7F1DB097-0939-4301-ABF4-F4A1E8B471A4}"/>
                </a:ext>
              </a:extLst>
            </p:cNvPr>
            <p:cNvSpPr>
              <a:spLocks noChangeShapeType="1"/>
            </p:cNvSpPr>
            <p:nvPr/>
          </p:nvSpPr>
          <p:spPr bwMode="auto">
            <a:xfrm>
              <a:off x="2261" y="2676"/>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133">
              <a:extLst>
                <a:ext uri="{FF2B5EF4-FFF2-40B4-BE49-F238E27FC236}">
                  <a16:creationId xmlns:a16="http://schemas.microsoft.com/office/drawing/2014/main" id="{CAED6C38-A737-4966-A51D-FDFE7FFDE47A}"/>
                </a:ext>
              </a:extLst>
            </p:cNvPr>
            <p:cNvSpPr>
              <a:spLocks noChangeShapeType="1"/>
            </p:cNvSpPr>
            <p:nvPr/>
          </p:nvSpPr>
          <p:spPr bwMode="auto">
            <a:xfrm flipH="1">
              <a:off x="2243" y="2696"/>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134">
              <a:extLst>
                <a:ext uri="{FF2B5EF4-FFF2-40B4-BE49-F238E27FC236}">
                  <a16:creationId xmlns:a16="http://schemas.microsoft.com/office/drawing/2014/main" id="{25ECC41A-A8C5-418A-992E-06B50046FCFC}"/>
                </a:ext>
              </a:extLst>
            </p:cNvPr>
            <p:cNvSpPr>
              <a:spLocks noChangeShapeType="1"/>
            </p:cNvSpPr>
            <p:nvPr/>
          </p:nvSpPr>
          <p:spPr bwMode="auto">
            <a:xfrm>
              <a:off x="2289" y="2694"/>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135">
              <a:extLst>
                <a:ext uri="{FF2B5EF4-FFF2-40B4-BE49-F238E27FC236}">
                  <a16:creationId xmlns:a16="http://schemas.microsoft.com/office/drawing/2014/main" id="{DDB0541B-B180-4323-8DC2-E8DBBE656C53}"/>
                </a:ext>
              </a:extLst>
            </p:cNvPr>
            <p:cNvSpPr>
              <a:spLocks noChangeShapeType="1"/>
            </p:cNvSpPr>
            <p:nvPr/>
          </p:nvSpPr>
          <p:spPr bwMode="auto">
            <a:xfrm flipH="1">
              <a:off x="2271" y="271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136">
              <a:extLst>
                <a:ext uri="{FF2B5EF4-FFF2-40B4-BE49-F238E27FC236}">
                  <a16:creationId xmlns:a16="http://schemas.microsoft.com/office/drawing/2014/main" id="{F65206AE-4027-47CF-9106-17FBDC4FD7E2}"/>
                </a:ext>
              </a:extLst>
            </p:cNvPr>
            <p:cNvSpPr>
              <a:spLocks noChangeShapeType="1"/>
            </p:cNvSpPr>
            <p:nvPr/>
          </p:nvSpPr>
          <p:spPr bwMode="auto">
            <a:xfrm>
              <a:off x="2317" y="2694"/>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137">
              <a:extLst>
                <a:ext uri="{FF2B5EF4-FFF2-40B4-BE49-F238E27FC236}">
                  <a16:creationId xmlns:a16="http://schemas.microsoft.com/office/drawing/2014/main" id="{59AD5F33-D032-42FB-AC5B-296A50D38FD2}"/>
                </a:ext>
              </a:extLst>
            </p:cNvPr>
            <p:cNvSpPr>
              <a:spLocks noChangeShapeType="1"/>
            </p:cNvSpPr>
            <p:nvPr/>
          </p:nvSpPr>
          <p:spPr bwMode="auto">
            <a:xfrm flipH="1">
              <a:off x="2299" y="271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138">
              <a:extLst>
                <a:ext uri="{FF2B5EF4-FFF2-40B4-BE49-F238E27FC236}">
                  <a16:creationId xmlns:a16="http://schemas.microsoft.com/office/drawing/2014/main" id="{AFB08ADA-923C-4735-80AB-A97C48264A32}"/>
                </a:ext>
              </a:extLst>
            </p:cNvPr>
            <p:cNvSpPr>
              <a:spLocks noChangeShapeType="1"/>
            </p:cNvSpPr>
            <p:nvPr/>
          </p:nvSpPr>
          <p:spPr bwMode="auto">
            <a:xfrm>
              <a:off x="2467" y="2706"/>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139">
              <a:extLst>
                <a:ext uri="{FF2B5EF4-FFF2-40B4-BE49-F238E27FC236}">
                  <a16:creationId xmlns:a16="http://schemas.microsoft.com/office/drawing/2014/main" id="{F873E061-4EB9-4B0C-B925-7E18F9124AE1}"/>
                </a:ext>
              </a:extLst>
            </p:cNvPr>
            <p:cNvSpPr>
              <a:spLocks noChangeShapeType="1"/>
            </p:cNvSpPr>
            <p:nvPr/>
          </p:nvSpPr>
          <p:spPr bwMode="auto">
            <a:xfrm flipH="1">
              <a:off x="2447" y="2726"/>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40">
              <a:extLst>
                <a:ext uri="{FF2B5EF4-FFF2-40B4-BE49-F238E27FC236}">
                  <a16:creationId xmlns:a16="http://schemas.microsoft.com/office/drawing/2014/main" id="{CE734118-18A2-4A8B-BD15-1B7A266C5E0A}"/>
                </a:ext>
              </a:extLst>
            </p:cNvPr>
            <p:cNvSpPr>
              <a:spLocks noChangeShapeType="1"/>
            </p:cNvSpPr>
            <p:nvPr/>
          </p:nvSpPr>
          <p:spPr bwMode="auto">
            <a:xfrm>
              <a:off x="2495" y="2706"/>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141">
              <a:extLst>
                <a:ext uri="{FF2B5EF4-FFF2-40B4-BE49-F238E27FC236}">
                  <a16:creationId xmlns:a16="http://schemas.microsoft.com/office/drawing/2014/main" id="{8B97D876-0D04-4123-B3A3-B68A779D1C57}"/>
                </a:ext>
              </a:extLst>
            </p:cNvPr>
            <p:cNvSpPr>
              <a:spLocks noChangeShapeType="1"/>
            </p:cNvSpPr>
            <p:nvPr/>
          </p:nvSpPr>
          <p:spPr bwMode="auto">
            <a:xfrm flipH="1">
              <a:off x="2475" y="2726"/>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42">
              <a:extLst>
                <a:ext uri="{FF2B5EF4-FFF2-40B4-BE49-F238E27FC236}">
                  <a16:creationId xmlns:a16="http://schemas.microsoft.com/office/drawing/2014/main" id="{72545855-811D-4633-869E-E9D906AB25CB}"/>
                </a:ext>
              </a:extLst>
            </p:cNvPr>
            <p:cNvSpPr>
              <a:spLocks noChangeShapeType="1"/>
            </p:cNvSpPr>
            <p:nvPr/>
          </p:nvSpPr>
          <p:spPr bwMode="auto">
            <a:xfrm>
              <a:off x="2623" y="2730"/>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143">
              <a:extLst>
                <a:ext uri="{FF2B5EF4-FFF2-40B4-BE49-F238E27FC236}">
                  <a16:creationId xmlns:a16="http://schemas.microsoft.com/office/drawing/2014/main" id="{36D9A4EA-37DF-4AC6-943D-1FEBA5B23539}"/>
                </a:ext>
              </a:extLst>
            </p:cNvPr>
            <p:cNvSpPr>
              <a:spLocks noChangeShapeType="1"/>
            </p:cNvSpPr>
            <p:nvPr/>
          </p:nvSpPr>
          <p:spPr bwMode="auto">
            <a:xfrm flipH="1">
              <a:off x="2605" y="2750"/>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144">
              <a:extLst>
                <a:ext uri="{FF2B5EF4-FFF2-40B4-BE49-F238E27FC236}">
                  <a16:creationId xmlns:a16="http://schemas.microsoft.com/office/drawing/2014/main" id="{7FB8E23E-3A55-443E-A2F8-019741C42A51}"/>
                </a:ext>
              </a:extLst>
            </p:cNvPr>
            <p:cNvSpPr>
              <a:spLocks noChangeShapeType="1"/>
            </p:cNvSpPr>
            <p:nvPr/>
          </p:nvSpPr>
          <p:spPr bwMode="auto">
            <a:xfrm>
              <a:off x="2639" y="274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145">
              <a:extLst>
                <a:ext uri="{FF2B5EF4-FFF2-40B4-BE49-F238E27FC236}">
                  <a16:creationId xmlns:a16="http://schemas.microsoft.com/office/drawing/2014/main" id="{9D58B037-ED0A-47B0-8267-87A531251D74}"/>
                </a:ext>
              </a:extLst>
            </p:cNvPr>
            <p:cNvSpPr>
              <a:spLocks noChangeShapeType="1"/>
            </p:cNvSpPr>
            <p:nvPr/>
          </p:nvSpPr>
          <p:spPr bwMode="auto">
            <a:xfrm flipH="1">
              <a:off x="2619" y="2762"/>
              <a:ext cx="41"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46">
              <a:extLst>
                <a:ext uri="{FF2B5EF4-FFF2-40B4-BE49-F238E27FC236}">
                  <a16:creationId xmlns:a16="http://schemas.microsoft.com/office/drawing/2014/main" id="{B8099260-8398-451D-B493-5A76823D719B}"/>
                </a:ext>
              </a:extLst>
            </p:cNvPr>
            <p:cNvSpPr>
              <a:spLocks noChangeShapeType="1"/>
            </p:cNvSpPr>
            <p:nvPr/>
          </p:nvSpPr>
          <p:spPr bwMode="auto">
            <a:xfrm>
              <a:off x="2830" y="274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47">
              <a:extLst>
                <a:ext uri="{FF2B5EF4-FFF2-40B4-BE49-F238E27FC236}">
                  <a16:creationId xmlns:a16="http://schemas.microsoft.com/office/drawing/2014/main" id="{8929DCAB-6B91-4228-9AB6-B946CACC72B2}"/>
                </a:ext>
              </a:extLst>
            </p:cNvPr>
            <p:cNvSpPr>
              <a:spLocks noChangeShapeType="1"/>
            </p:cNvSpPr>
            <p:nvPr/>
          </p:nvSpPr>
          <p:spPr bwMode="auto">
            <a:xfrm flipH="1">
              <a:off x="2810" y="2762"/>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48">
              <a:extLst>
                <a:ext uri="{FF2B5EF4-FFF2-40B4-BE49-F238E27FC236}">
                  <a16:creationId xmlns:a16="http://schemas.microsoft.com/office/drawing/2014/main" id="{6E75154F-E6D2-4D86-94B9-68AB6D6B9B62}"/>
                </a:ext>
              </a:extLst>
            </p:cNvPr>
            <p:cNvSpPr>
              <a:spLocks noChangeShapeType="1"/>
            </p:cNvSpPr>
            <p:nvPr/>
          </p:nvSpPr>
          <p:spPr bwMode="auto">
            <a:xfrm>
              <a:off x="2802" y="274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49">
              <a:extLst>
                <a:ext uri="{FF2B5EF4-FFF2-40B4-BE49-F238E27FC236}">
                  <a16:creationId xmlns:a16="http://schemas.microsoft.com/office/drawing/2014/main" id="{8AC4E45C-80C4-4518-AC85-577091050B89}"/>
                </a:ext>
              </a:extLst>
            </p:cNvPr>
            <p:cNvSpPr>
              <a:spLocks noChangeShapeType="1"/>
            </p:cNvSpPr>
            <p:nvPr/>
          </p:nvSpPr>
          <p:spPr bwMode="auto">
            <a:xfrm flipH="1">
              <a:off x="2782" y="2762"/>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50">
              <a:extLst>
                <a:ext uri="{FF2B5EF4-FFF2-40B4-BE49-F238E27FC236}">
                  <a16:creationId xmlns:a16="http://schemas.microsoft.com/office/drawing/2014/main" id="{54F30940-8901-4803-8F98-0934657CF8B7}"/>
                </a:ext>
              </a:extLst>
            </p:cNvPr>
            <p:cNvSpPr>
              <a:spLocks noChangeShapeType="1"/>
            </p:cNvSpPr>
            <p:nvPr/>
          </p:nvSpPr>
          <p:spPr bwMode="auto">
            <a:xfrm>
              <a:off x="2786" y="274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51">
              <a:extLst>
                <a:ext uri="{FF2B5EF4-FFF2-40B4-BE49-F238E27FC236}">
                  <a16:creationId xmlns:a16="http://schemas.microsoft.com/office/drawing/2014/main" id="{7B7044E8-ACD5-4EFF-A7C1-E0A99A3F6A8B}"/>
                </a:ext>
              </a:extLst>
            </p:cNvPr>
            <p:cNvSpPr>
              <a:spLocks noChangeShapeType="1"/>
            </p:cNvSpPr>
            <p:nvPr/>
          </p:nvSpPr>
          <p:spPr bwMode="auto">
            <a:xfrm flipH="1">
              <a:off x="2768" y="2762"/>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52">
              <a:extLst>
                <a:ext uri="{FF2B5EF4-FFF2-40B4-BE49-F238E27FC236}">
                  <a16:creationId xmlns:a16="http://schemas.microsoft.com/office/drawing/2014/main" id="{31D6DD94-35D8-4D53-9C55-4A8325C1BAC0}"/>
                </a:ext>
              </a:extLst>
            </p:cNvPr>
            <p:cNvSpPr>
              <a:spLocks noChangeShapeType="1"/>
            </p:cNvSpPr>
            <p:nvPr/>
          </p:nvSpPr>
          <p:spPr bwMode="auto">
            <a:xfrm>
              <a:off x="2794" y="274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53">
              <a:extLst>
                <a:ext uri="{FF2B5EF4-FFF2-40B4-BE49-F238E27FC236}">
                  <a16:creationId xmlns:a16="http://schemas.microsoft.com/office/drawing/2014/main" id="{44B4952B-1C1B-4DA9-A7B8-12A62150DB2B}"/>
                </a:ext>
              </a:extLst>
            </p:cNvPr>
            <p:cNvSpPr>
              <a:spLocks noChangeShapeType="1"/>
            </p:cNvSpPr>
            <p:nvPr/>
          </p:nvSpPr>
          <p:spPr bwMode="auto">
            <a:xfrm flipH="1">
              <a:off x="2774" y="2762"/>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54">
              <a:extLst>
                <a:ext uri="{FF2B5EF4-FFF2-40B4-BE49-F238E27FC236}">
                  <a16:creationId xmlns:a16="http://schemas.microsoft.com/office/drawing/2014/main" id="{E08E8F27-5699-4161-B2DB-ED83A044244E}"/>
                </a:ext>
              </a:extLst>
            </p:cNvPr>
            <p:cNvSpPr>
              <a:spLocks noChangeShapeType="1"/>
            </p:cNvSpPr>
            <p:nvPr/>
          </p:nvSpPr>
          <p:spPr bwMode="auto">
            <a:xfrm>
              <a:off x="2930" y="274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55">
              <a:extLst>
                <a:ext uri="{FF2B5EF4-FFF2-40B4-BE49-F238E27FC236}">
                  <a16:creationId xmlns:a16="http://schemas.microsoft.com/office/drawing/2014/main" id="{DBC4321D-A3DE-40DB-BC06-0DA4AC994A93}"/>
                </a:ext>
              </a:extLst>
            </p:cNvPr>
            <p:cNvSpPr>
              <a:spLocks noChangeShapeType="1"/>
            </p:cNvSpPr>
            <p:nvPr/>
          </p:nvSpPr>
          <p:spPr bwMode="auto">
            <a:xfrm flipH="1">
              <a:off x="2910" y="2762"/>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56">
              <a:extLst>
                <a:ext uri="{FF2B5EF4-FFF2-40B4-BE49-F238E27FC236}">
                  <a16:creationId xmlns:a16="http://schemas.microsoft.com/office/drawing/2014/main" id="{8D252017-FEA1-4F75-A01B-7A04AACBAE7D}"/>
                </a:ext>
              </a:extLst>
            </p:cNvPr>
            <p:cNvSpPr>
              <a:spLocks noChangeShapeType="1"/>
            </p:cNvSpPr>
            <p:nvPr/>
          </p:nvSpPr>
          <p:spPr bwMode="auto">
            <a:xfrm>
              <a:off x="2958" y="274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57">
              <a:extLst>
                <a:ext uri="{FF2B5EF4-FFF2-40B4-BE49-F238E27FC236}">
                  <a16:creationId xmlns:a16="http://schemas.microsoft.com/office/drawing/2014/main" id="{DD6DD44C-FF3D-416D-9D2E-A2A826DD99D3}"/>
                </a:ext>
              </a:extLst>
            </p:cNvPr>
            <p:cNvSpPr>
              <a:spLocks noChangeShapeType="1"/>
            </p:cNvSpPr>
            <p:nvPr/>
          </p:nvSpPr>
          <p:spPr bwMode="auto">
            <a:xfrm flipH="1">
              <a:off x="2938" y="2762"/>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58">
              <a:extLst>
                <a:ext uri="{FF2B5EF4-FFF2-40B4-BE49-F238E27FC236}">
                  <a16:creationId xmlns:a16="http://schemas.microsoft.com/office/drawing/2014/main" id="{A54B45EF-FB6B-4A10-8390-51626DEA2594}"/>
                </a:ext>
              </a:extLst>
            </p:cNvPr>
            <p:cNvSpPr>
              <a:spLocks noChangeShapeType="1"/>
            </p:cNvSpPr>
            <p:nvPr/>
          </p:nvSpPr>
          <p:spPr bwMode="auto">
            <a:xfrm>
              <a:off x="3030" y="274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159">
              <a:extLst>
                <a:ext uri="{FF2B5EF4-FFF2-40B4-BE49-F238E27FC236}">
                  <a16:creationId xmlns:a16="http://schemas.microsoft.com/office/drawing/2014/main" id="{EE8E9474-022D-4207-832B-C362855ABD9C}"/>
                </a:ext>
              </a:extLst>
            </p:cNvPr>
            <p:cNvSpPr>
              <a:spLocks noChangeShapeType="1"/>
            </p:cNvSpPr>
            <p:nvPr/>
          </p:nvSpPr>
          <p:spPr bwMode="auto">
            <a:xfrm flipH="1">
              <a:off x="3010" y="2762"/>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160">
              <a:extLst>
                <a:ext uri="{FF2B5EF4-FFF2-40B4-BE49-F238E27FC236}">
                  <a16:creationId xmlns:a16="http://schemas.microsoft.com/office/drawing/2014/main" id="{04E4ED6C-1E54-424A-AA7E-2F18FE46B41B}"/>
                </a:ext>
              </a:extLst>
            </p:cNvPr>
            <p:cNvSpPr>
              <a:spLocks noChangeShapeType="1"/>
            </p:cNvSpPr>
            <p:nvPr/>
          </p:nvSpPr>
          <p:spPr bwMode="auto">
            <a:xfrm>
              <a:off x="3150" y="274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161">
              <a:extLst>
                <a:ext uri="{FF2B5EF4-FFF2-40B4-BE49-F238E27FC236}">
                  <a16:creationId xmlns:a16="http://schemas.microsoft.com/office/drawing/2014/main" id="{1119697C-44A6-4E0A-B155-09EAADA3CC97}"/>
                </a:ext>
              </a:extLst>
            </p:cNvPr>
            <p:cNvSpPr>
              <a:spLocks noChangeShapeType="1"/>
            </p:cNvSpPr>
            <p:nvPr/>
          </p:nvSpPr>
          <p:spPr bwMode="auto">
            <a:xfrm flipH="1">
              <a:off x="3130" y="2762"/>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62">
              <a:extLst>
                <a:ext uri="{FF2B5EF4-FFF2-40B4-BE49-F238E27FC236}">
                  <a16:creationId xmlns:a16="http://schemas.microsoft.com/office/drawing/2014/main" id="{899362E1-4E9E-4A61-AA6B-D40F6889D4FE}"/>
                </a:ext>
              </a:extLst>
            </p:cNvPr>
            <p:cNvSpPr>
              <a:spLocks noChangeShapeType="1"/>
            </p:cNvSpPr>
            <p:nvPr/>
          </p:nvSpPr>
          <p:spPr bwMode="auto">
            <a:xfrm>
              <a:off x="3235" y="274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63">
              <a:extLst>
                <a:ext uri="{FF2B5EF4-FFF2-40B4-BE49-F238E27FC236}">
                  <a16:creationId xmlns:a16="http://schemas.microsoft.com/office/drawing/2014/main" id="{46D27DC4-2FDA-4A38-9088-8CC42C133FE2}"/>
                </a:ext>
              </a:extLst>
            </p:cNvPr>
            <p:cNvSpPr>
              <a:spLocks noChangeShapeType="1"/>
            </p:cNvSpPr>
            <p:nvPr/>
          </p:nvSpPr>
          <p:spPr bwMode="auto">
            <a:xfrm flipH="1">
              <a:off x="3215" y="2762"/>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164">
              <a:extLst>
                <a:ext uri="{FF2B5EF4-FFF2-40B4-BE49-F238E27FC236}">
                  <a16:creationId xmlns:a16="http://schemas.microsoft.com/office/drawing/2014/main" id="{12155B71-8F71-414E-BD3C-43B53821CF50}"/>
                </a:ext>
              </a:extLst>
            </p:cNvPr>
            <p:cNvSpPr>
              <a:spLocks noChangeShapeType="1"/>
            </p:cNvSpPr>
            <p:nvPr/>
          </p:nvSpPr>
          <p:spPr bwMode="auto">
            <a:xfrm>
              <a:off x="3277" y="274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165">
              <a:extLst>
                <a:ext uri="{FF2B5EF4-FFF2-40B4-BE49-F238E27FC236}">
                  <a16:creationId xmlns:a16="http://schemas.microsoft.com/office/drawing/2014/main" id="{E0EC53BB-4ABC-4A72-9C5F-957EC068F400}"/>
                </a:ext>
              </a:extLst>
            </p:cNvPr>
            <p:cNvSpPr>
              <a:spLocks noChangeShapeType="1"/>
            </p:cNvSpPr>
            <p:nvPr/>
          </p:nvSpPr>
          <p:spPr bwMode="auto">
            <a:xfrm flipH="1">
              <a:off x="3259" y="2762"/>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166">
              <a:extLst>
                <a:ext uri="{FF2B5EF4-FFF2-40B4-BE49-F238E27FC236}">
                  <a16:creationId xmlns:a16="http://schemas.microsoft.com/office/drawing/2014/main" id="{4EEA7459-9EAE-429D-B9E1-970E21BA8191}"/>
                </a:ext>
              </a:extLst>
            </p:cNvPr>
            <p:cNvSpPr>
              <a:spLocks noChangeShapeType="1"/>
            </p:cNvSpPr>
            <p:nvPr/>
          </p:nvSpPr>
          <p:spPr bwMode="auto">
            <a:xfrm>
              <a:off x="3307" y="2778"/>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167">
              <a:extLst>
                <a:ext uri="{FF2B5EF4-FFF2-40B4-BE49-F238E27FC236}">
                  <a16:creationId xmlns:a16="http://schemas.microsoft.com/office/drawing/2014/main" id="{94C4D0E5-186B-466E-8175-59241ECA1C7F}"/>
                </a:ext>
              </a:extLst>
            </p:cNvPr>
            <p:cNvSpPr>
              <a:spLocks noChangeShapeType="1"/>
            </p:cNvSpPr>
            <p:nvPr/>
          </p:nvSpPr>
          <p:spPr bwMode="auto">
            <a:xfrm flipH="1">
              <a:off x="3287" y="279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168">
              <a:extLst>
                <a:ext uri="{FF2B5EF4-FFF2-40B4-BE49-F238E27FC236}">
                  <a16:creationId xmlns:a16="http://schemas.microsoft.com/office/drawing/2014/main" id="{3F4E0D5F-BD40-4D27-A078-73F2D9F951BD}"/>
                </a:ext>
              </a:extLst>
            </p:cNvPr>
            <p:cNvSpPr>
              <a:spLocks noChangeShapeType="1"/>
            </p:cNvSpPr>
            <p:nvPr/>
          </p:nvSpPr>
          <p:spPr bwMode="auto">
            <a:xfrm>
              <a:off x="3357" y="2778"/>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169">
              <a:extLst>
                <a:ext uri="{FF2B5EF4-FFF2-40B4-BE49-F238E27FC236}">
                  <a16:creationId xmlns:a16="http://schemas.microsoft.com/office/drawing/2014/main" id="{B3AD23ED-3A5F-41FF-B911-00B06529E5A6}"/>
                </a:ext>
              </a:extLst>
            </p:cNvPr>
            <p:cNvSpPr>
              <a:spLocks noChangeShapeType="1"/>
            </p:cNvSpPr>
            <p:nvPr/>
          </p:nvSpPr>
          <p:spPr bwMode="auto">
            <a:xfrm flipH="1">
              <a:off x="3337" y="279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70">
              <a:extLst>
                <a:ext uri="{FF2B5EF4-FFF2-40B4-BE49-F238E27FC236}">
                  <a16:creationId xmlns:a16="http://schemas.microsoft.com/office/drawing/2014/main" id="{6157D245-D319-4E65-A8C0-7EEA285C0688}"/>
                </a:ext>
              </a:extLst>
            </p:cNvPr>
            <p:cNvSpPr>
              <a:spLocks noChangeShapeType="1"/>
            </p:cNvSpPr>
            <p:nvPr/>
          </p:nvSpPr>
          <p:spPr bwMode="auto">
            <a:xfrm>
              <a:off x="3483" y="2778"/>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71">
              <a:extLst>
                <a:ext uri="{FF2B5EF4-FFF2-40B4-BE49-F238E27FC236}">
                  <a16:creationId xmlns:a16="http://schemas.microsoft.com/office/drawing/2014/main" id="{25E589CD-4D35-4F07-A9BC-8297BA039ADC}"/>
                </a:ext>
              </a:extLst>
            </p:cNvPr>
            <p:cNvSpPr>
              <a:spLocks noChangeShapeType="1"/>
            </p:cNvSpPr>
            <p:nvPr/>
          </p:nvSpPr>
          <p:spPr bwMode="auto">
            <a:xfrm flipH="1">
              <a:off x="3463" y="279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172">
              <a:extLst>
                <a:ext uri="{FF2B5EF4-FFF2-40B4-BE49-F238E27FC236}">
                  <a16:creationId xmlns:a16="http://schemas.microsoft.com/office/drawing/2014/main" id="{489B004A-E6E2-41E1-A6CE-6C047B9A019B}"/>
                </a:ext>
              </a:extLst>
            </p:cNvPr>
            <p:cNvSpPr>
              <a:spLocks noChangeShapeType="1"/>
            </p:cNvSpPr>
            <p:nvPr/>
          </p:nvSpPr>
          <p:spPr bwMode="auto">
            <a:xfrm>
              <a:off x="3653" y="2778"/>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173">
              <a:extLst>
                <a:ext uri="{FF2B5EF4-FFF2-40B4-BE49-F238E27FC236}">
                  <a16:creationId xmlns:a16="http://schemas.microsoft.com/office/drawing/2014/main" id="{0A3EA96F-0AD2-4B25-BB12-CF50E9CC8D10}"/>
                </a:ext>
              </a:extLst>
            </p:cNvPr>
            <p:cNvSpPr>
              <a:spLocks noChangeShapeType="1"/>
            </p:cNvSpPr>
            <p:nvPr/>
          </p:nvSpPr>
          <p:spPr bwMode="auto">
            <a:xfrm flipH="1">
              <a:off x="3633" y="279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174">
              <a:extLst>
                <a:ext uri="{FF2B5EF4-FFF2-40B4-BE49-F238E27FC236}">
                  <a16:creationId xmlns:a16="http://schemas.microsoft.com/office/drawing/2014/main" id="{D4E58E6E-C1AD-454A-AD59-F318E44BAA54}"/>
                </a:ext>
              </a:extLst>
            </p:cNvPr>
            <p:cNvSpPr>
              <a:spLocks noChangeShapeType="1"/>
            </p:cNvSpPr>
            <p:nvPr/>
          </p:nvSpPr>
          <p:spPr bwMode="auto">
            <a:xfrm>
              <a:off x="3611" y="2778"/>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175">
              <a:extLst>
                <a:ext uri="{FF2B5EF4-FFF2-40B4-BE49-F238E27FC236}">
                  <a16:creationId xmlns:a16="http://schemas.microsoft.com/office/drawing/2014/main" id="{D2559583-6DFF-4F51-925A-063078B248AE}"/>
                </a:ext>
              </a:extLst>
            </p:cNvPr>
            <p:cNvSpPr>
              <a:spLocks noChangeShapeType="1"/>
            </p:cNvSpPr>
            <p:nvPr/>
          </p:nvSpPr>
          <p:spPr bwMode="auto">
            <a:xfrm flipH="1">
              <a:off x="3591" y="279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76">
              <a:extLst>
                <a:ext uri="{FF2B5EF4-FFF2-40B4-BE49-F238E27FC236}">
                  <a16:creationId xmlns:a16="http://schemas.microsoft.com/office/drawing/2014/main" id="{7EBBB326-9288-4538-B3D9-22C30A8F10DC}"/>
                </a:ext>
              </a:extLst>
            </p:cNvPr>
            <p:cNvSpPr>
              <a:spLocks noChangeShapeType="1"/>
            </p:cNvSpPr>
            <p:nvPr/>
          </p:nvSpPr>
          <p:spPr bwMode="auto">
            <a:xfrm>
              <a:off x="3830" y="2778"/>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77">
              <a:extLst>
                <a:ext uri="{FF2B5EF4-FFF2-40B4-BE49-F238E27FC236}">
                  <a16:creationId xmlns:a16="http://schemas.microsoft.com/office/drawing/2014/main" id="{B1E93E30-4AB1-4934-B227-C0A105DE5FA7}"/>
                </a:ext>
              </a:extLst>
            </p:cNvPr>
            <p:cNvSpPr>
              <a:spLocks noChangeShapeType="1"/>
            </p:cNvSpPr>
            <p:nvPr/>
          </p:nvSpPr>
          <p:spPr bwMode="auto">
            <a:xfrm flipH="1">
              <a:off x="3812" y="279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78">
              <a:extLst>
                <a:ext uri="{FF2B5EF4-FFF2-40B4-BE49-F238E27FC236}">
                  <a16:creationId xmlns:a16="http://schemas.microsoft.com/office/drawing/2014/main" id="{0D2A625C-A078-4E1B-9544-82BE3E7B050B}"/>
                </a:ext>
              </a:extLst>
            </p:cNvPr>
            <p:cNvSpPr>
              <a:spLocks noChangeShapeType="1"/>
            </p:cNvSpPr>
            <p:nvPr/>
          </p:nvSpPr>
          <p:spPr bwMode="auto">
            <a:xfrm>
              <a:off x="3790" y="2778"/>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79">
              <a:extLst>
                <a:ext uri="{FF2B5EF4-FFF2-40B4-BE49-F238E27FC236}">
                  <a16:creationId xmlns:a16="http://schemas.microsoft.com/office/drawing/2014/main" id="{24F21C8A-767E-46F9-A3F9-4CB9C96EB962}"/>
                </a:ext>
              </a:extLst>
            </p:cNvPr>
            <p:cNvSpPr>
              <a:spLocks noChangeShapeType="1"/>
            </p:cNvSpPr>
            <p:nvPr/>
          </p:nvSpPr>
          <p:spPr bwMode="auto">
            <a:xfrm flipH="1">
              <a:off x="3770" y="279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80">
              <a:extLst>
                <a:ext uri="{FF2B5EF4-FFF2-40B4-BE49-F238E27FC236}">
                  <a16:creationId xmlns:a16="http://schemas.microsoft.com/office/drawing/2014/main" id="{CFA21556-B2F2-479C-9864-F5A11731DE3F}"/>
                </a:ext>
              </a:extLst>
            </p:cNvPr>
            <p:cNvSpPr>
              <a:spLocks noChangeShapeType="1"/>
            </p:cNvSpPr>
            <p:nvPr/>
          </p:nvSpPr>
          <p:spPr bwMode="auto">
            <a:xfrm>
              <a:off x="3798" y="2778"/>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81">
              <a:extLst>
                <a:ext uri="{FF2B5EF4-FFF2-40B4-BE49-F238E27FC236}">
                  <a16:creationId xmlns:a16="http://schemas.microsoft.com/office/drawing/2014/main" id="{EF966042-3876-4DAD-B433-BC1EFCADF457}"/>
                </a:ext>
              </a:extLst>
            </p:cNvPr>
            <p:cNvSpPr>
              <a:spLocks noChangeShapeType="1"/>
            </p:cNvSpPr>
            <p:nvPr/>
          </p:nvSpPr>
          <p:spPr bwMode="auto">
            <a:xfrm flipH="1">
              <a:off x="3778" y="279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82">
              <a:extLst>
                <a:ext uri="{FF2B5EF4-FFF2-40B4-BE49-F238E27FC236}">
                  <a16:creationId xmlns:a16="http://schemas.microsoft.com/office/drawing/2014/main" id="{DDB8CFE7-830A-4880-9C12-3039B55B4DFF}"/>
                </a:ext>
              </a:extLst>
            </p:cNvPr>
            <p:cNvSpPr>
              <a:spLocks noChangeShapeType="1"/>
            </p:cNvSpPr>
            <p:nvPr/>
          </p:nvSpPr>
          <p:spPr bwMode="auto">
            <a:xfrm>
              <a:off x="3958" y="2778"/>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83">
              <a:extLst>
                <a:ext uri="{FF2B5EF4-FFF2-40B4-BE49-F238E27FC236}">
                  <a16:creationId xmlns:a16="http://schemas.microsoft.com/office/drawing/2014/main" id="{25F91F00-C4F8-4E67-9FD7-342DEB27E3BA}"/>
                </a:ext>
              </a:extLst>
            </p:cNvPr>
            <p:cNvSpPr>
              <a:spLocks noChangeShapeType="1"/>
            </p:cNvSpPr>
            <p:nvPr/>
          </p:nvSpPr>
          <p:spPr bwMode="auto">
            <a:xfrm flipH="1">
              <a:off x="3940" y="279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84">
              <a:extLst>
                <a:ext uri="{FF2B5EF4-FFF2-40B4-BE49-F238E27FC236}">
                  <a16:creationId xmlns:a16="http://schemas.microsoft.com/office/drawing/2014/main" id="{D08F2326-FF58-44BF-B55F-A6556594CC37}"/>
                </a:ext>
              </a:extLst>
            </p:cNvPr>
            <p:cNvSpPr>
              <a:spLocks noChangeShapeType="1"/>
            </p:cNvSpPr>
            <p:nvPr/>
          </p:nvSpPr>
          <p:spPr bwMode="auto">
            <a:xfrm>
              <a:off x="4293" y="288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85">
              <a:extLst>
                <a:ext uri="{FF2B5EF4-FFF2-40B4-BE49-F238E27FC236}">
                  <a16:creationId xmlns:a16="http://schemas.microsoft.com/office/drawing/2014/main" id="{EB4E228E-2628-4D44-A2D5-297D4C36D527}"/>
                </a:ext>
              </a:extLst>
            </p:cNvPr>
            <p:cNvSpPr>
              <a:spLocks noChangeShapeType="1"/>
            </p:cNvSpPr>
            <p:nvPr/>
          </p:nvSpPr>
          <p:spPr bwMode="auto">
            <a:xfrm flipH="1">
              <a:off x="4273" y="290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86">
              <a:extLst>
                <a:ext uri="{FF2B5EF4-FFF2-40B4-BE49-F238E27FC236}">
                  <a16:creationId xmlns:a16="http://schemas.microsoft.com/office/drawing/2014/main" id="{EC1FF673-4FBC-4F2D-AB54-0DA4AA7861CE}"/>
                </a:ext>
              </a:extLst>
            </p:cNvPr>
            <p:cNvSpPr>
              <a:spLocks noChangeShapeType="1"/>
            </p:cNvSpPr>
            <p:nvPr/>
          </p:nvSpPr>
          <p:spPr bwMode="auto">
            <a:xfrm>
              <a:off x="4641" y="288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87">
              <a:extLst>
                <a:ext uri="{FF2B5EF4-FFF2-40B4-BE49-F238E27FC236}">
                  <a16:creationId xmlns:a16="http://schemas.microsoft.com/office/drawing/2014/main" id="{E269CDDC-2AB1-4E5D-9784-6C27B6F53FFE}"/>
                </a:ext>
              </a:extLst>
            </p:cNvPr>
            <p:cNvSpPr>
              <a:spLocks noChangeShapeType="1"/>
            </p:cNvSpPr>
            <p:nvPr/>
          </p:nvSpPr>
          <p:spPr bwMode="auto">
            <a:xfrm flipH="1">
              <a:off x="4621" y="290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88">
              <a:extLst>
                <a:ext uri="{FF2B5EF4-FFF2-40B4-BE49-F238E27FC236}">
                  <a16:creationId xmlns:a16="http://schemas.microsoft.com/office/drawing/2014/main" id="{7E8ED542-5957-426D-8E60-79B59CD9913D}"/>
                </a:ext>
              </a:extLst>
            </p:cNvPr>
            <p:cNvSpPr>
              <a:spLocks noChangeShapeType="1"/>
            </p:cNvSpPr>
            <p:nvPr/>
          </p:nvSpPr>
          <p:spPr bwMode="auto">
            <a:xfrm>
              <a:off x="4733" y="288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89">
              <a:extLst>
                <a:ext uri="{FF2B5EF4-FFF2-40B4-BE49-F238E27FC236}">
                  <a16:creationId xmlns:a16="http://schemas.microsoft.com/office/drawing/2014/main" id="{AF561715-B2A1-43CA-A101-21A95CDE82EF}"/>
                </a:ext>
              </a:extLst>
            </p:cNvPr>
            <p:cNvSpPr>
              <a:spLocks noChangeShapeType="1"/>
            </p:cNvSpPr>
            <p:nvPr/>
          </p:nvSpPr>
          <p:spPr bwMode="auto">
            <a:xfrm flipH="1">
              <a:off x="4713" y="290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90">
              <a:extLst>
                <a:ext uri="{FF2B5EF4-FFF2-40B4-BE49-F238E27FC236}">
                  <a16:creationId xmlns:a16="http://schemas.microsoft.com/office/drawing/2014/main" id="{CFDD75DB-8544-4067-9A53-AFA857BA4ADB}"/>
                </a:ext>
              </a:extLst>
            </p:cNvPr>
            <p:cNvSpPr>
              <a:spLocks noChangeShapeType="1"/>
            </p:cNvSpPr>
            <p:nvPr/>
          </p:nvSpPr>
          <p:spPr bwMode="auto">
            <a:xfrm>
              <a:off x="4976" y="288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91">
              <a:extLst>
                <a:ext uri="{FF2B5EF4-FFF2-40B4-BE49-F238E27FC236}">
                  <a16:creationId xmlns:a16="http://schemas.microsoft.com/office/drawing/2014/main" id="{8D41CBB7-34C2-492E-85DE-7C8093FEFD8E}"/>
                </a:ext>
              </a:extLst>
            </p:cNvPr>
            <p:cNvSpPr>
              <a:spLocks noChangeShapeType="1"/>
            </p:cNvSpPr>
            <p:nvPr/>
          </p:nvSpPr>
          <p:spPr bwMode="auto">
            <a:xfrm flipH="1">
              <a:off x="4956" y="290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92">
              <a:extLst>
                <a:ext uri="{FF2B5EF4-FFF2-40B4-BE49-F238E27FC236}">
                  <a16:creationId xmlns:a16="http://schemas.microsoft.com/office/drawing/2014/main" id="{951A19AE-7F79-473C-9E8E-55B0D230FC52}"/>
                </a:ext>
              </a:extLst>
            </p:cNvPr>
            <p:cNvSpPr>
              <a:spLocks noChangeShapeType="1"/>
            </p:cNvSpPr>
            <p:nvPr/>
          </p:nvSpPr>
          <p:spPr bwMode="auto">
            <a:xfrm>
              <a:off x="2309" y="2694"/>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93">
              <a:extLst>
                <a:ext uri="{FF2B5EF4-FFF2-40B4-BE49-F238E27FC236}">
                  <a16:creationId xmlns:a16="http://schemas.microsoft.com/office/drawing/2014/main" id="{4B1F11E4-7140-473F-A9FA-5ACE38726786}"/>
                </a:ext>
              </a:extLst>
            </p:cNvPr>
            <p:cNvSpPr>
              <a:spLocks noChangeShapeType="1"/>
            </p:cNvSpPr>
            <p:nvPr/>
          </p:nvSpPr>
          <p:spPr bwMode="auto">
            <a:xfrm flipH="1">
              <a:off x="2289" y="2714"/>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94">
              <a:extLst>
                <a:ext uri="{FF2B5EF4-FFF2-40B4-BE49-F238E27FC236}">
                  <a16:creationId xmlns:a16="http://schemas.microsoft.com/office/drawing/2014/main" id="{4F8E90E6-D734-433A-A52B-D53B1AFF257A}"/>
                </a:ext>
              </a:extLst>
            </p:cNvPr>
            <p:cNvSpPr>
              <a:spLocks noChangeShapeType="1"/>
            </p:cNvSpPr>
            <p:nvPr/>
          </p:nvSpPr>
          <p:spPr bwMode="auto">
            <a:xfrm>
              <a:off x="2299" y="2694"/>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95">
              <a:extLst>
                <a:ext uri="{FF2B5EF4-FFF2-40B4-BE49-F238E27FC236}">
                  <a16:creationId xmlns:a16="http://schemas.microsoft.com/office/drawing/2014/main" id="{A9E83CCE-2014-49C6-9E27-B5702DD015F8}"/>
                </a:ext>
              </a:extLst>
            </p:cNvPr>
            <p:cNvSpPr>
              <a:spLocks noChangeShapeType="1"/>
            </p:cNvSpPr>
            <p:nvPr/>
          </p:nvSpPr>
          <p:spPr bwMode="auto">
            <a:xfrm flipH="1">
              <a:off x="2279" y="2714"/>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14" name="Group 13"/>
          <p:cNvGrpSpPr/>
          <p:nvPr/>
        </p:nvGrpSpPr>
        <p:grpSpPr>
          <a:xfrm>
            <a:off x="228601" y="1220427"/>
            <a:ext cx="4952998" cy="2475822"/>
            <a:chOff x="105506" y="1287101"/>
            <a:chExt cx="6695643" cy="2501203"/>
          </a:xfrm>
        </p:grpSpPr>
        <p:sp>
          <p:nvSpPr>
            <p:cNvPr id="15" name="TextBox 14">
              <a:extLst>
                <a:ext uri="{FF2B5EF4-FFF2-40B4-BE49-F238E27FC236}">
                  <a16:creationId xmlns:a16="http://schemas.microsoft.com/office/drawing/2014/main" id="{136E0876-7D85-4EFB-BDCD-3EB75AB211F1}"/>
                </a:ext>
              </a:extLst>
            </p:cNvPr>
            <p:cNvSpPr txBox="1"/>
            <p:nvPr/>
          </p:nvSpPr>
          <p:spPr>
            <a:xfrm>
              <a:off x="351975" y="3326639"/>
              <a:ext cx="867225" cy="461665"/>
            </a:xfrm>
            <a:prstGeom prst="rect">
              <a:avLst/>
            </a:prstGeom>
            <a:noFill/>
          </p:spPr>
          <p:txBody>
            <a:bodyPr wrap="none" lIns="0" tIns="0" rIns="0" bIns="0" rtlCol="0" anchor="ctr" anchorCtr="0">
              <a:spAutoFit/>
            </a:bodyPr>
            <a:lstStyle/>
            <a:p>
              <a:r>
                <a:rPr lang="en-GB" sz="1000" dirty="0"/>
                <a:t>Number at risk:</a:t>
              </a:r>
            </a:p>
            <a:p>
              <a:r>
                <a:rPr lang="en-GB" sz="1000" b="1" dirty="0" err="1">
                  <a:solidFill>
                    <a:schemeClr val="accent1"/>
                  </a:solidFill>
                </a:rPr>
                <a:t>Kd</a:t>
              </a:r>
              <a:endParaRPr lang="en-GB" sz="1000" b="1" dirty="0">
                <a:solidFill>
                  <a:schemeClr val="accent1"/>
                </a:solidFill>
              </a:endParaRPr>
            </a:p>
            <a:p>
              <a:r>
                <a:rPr lang="en-US" sz="1000" b="1" dirty="0">
                  <a:solidFill>
                    <a:schemeClr val="bg2"/>
                  </a:solidFill>
                </a:rPr>
                <a:t>V</a:t>
              </a:r>
              <a:r>
                <a:rPr lang="en-GB" sz="1000" b="1" dirty="0">
                  <a:solidFill>
                    <a:schemeClr val="bg2"/>
                  </a:solidFill>
                </a:rPr>
                <a:t>d</a:t>
              </a:r>
            </a:p>
          </p:txBody>
        </p:sp>
        <p:sp>
          <p:nvSpPr>
            <p:cNvPr id="16" name="TextBox 15">
              <a:extLst>
                <a:ext uri="{FF2B5EF4-FFF2-40B4-BE49-F238E27FC236}">
                  <a16:creationId xmlns:a16="http://schemas.microsoft.com/office/drawing/2014/main" id="{E8DCF97A-3012-470F-86DE-078B19BF44A4}"/>
                </a:ext>
              </a:extLst>
            </p:cNvPr>
            <p:cNvSpPr txBox="1"/>
            <p:nvPr/>
          </p:nvSpPr>
          <p:spPr>
            <a:xfrm rot="16200000">
              <a:off x="-461337" y="2002545"/>
              <a:ext cx="1533795" cy="400110"/>
            </a:xfrm>
            <a:prstGeom prst="rect">
              <a:avLst/>
            </a:prstGeom>
            <a:noFill/>
          </p:spPr>
          <p:txBody>
            <a:bodyPr wrap="square" rtlCol="0">
              <a:spAutoFit/>
            </a:bodyPr>
            <a:lstStyle/>
            <a:p>
              <a:pPr algn="ctr"/>
              <a:r>
                <a:rPr lang="en-GB" sz="1000" dirty="0"/>
                <a:t>Proportion surviving without progression</a:t>
              </a:r>
            </a:p>
          </p:txBody>
        </p:sp>
        <p:sp>
          <p:nvSpPr>
            <p:cNvPr id="17" name="TextBox 16">
              <a:extLst>
                <a:ext uri="{FF2B5EF4-FFF2-40B4-BE49-F238E27FC236}">
                  <a16:creationId xmlns:a16="http://schemas.microsoft.com/office/drawing/2014/main" id="{B9F82767-D58A-47CD-856F-88F71AC897BE}"/>
                </a:ext>
              </a:extLst>
            </p:cNvPr>
            <p:cNvSpPr txBox="1"/>
            <p:nvPr/>
          </p:nvSpPr>
          <p:spPr>
            <a:xfrm>
              <a:off x="706437" y="1302490"/>
              <a:ext cx="176330" cy="153888"/>
            </a:xfrm>
            <a:prstGeom prst="rect">
              <a:avLst/>
            </a:prstGeom>
            <a:noFill/>
          </p:spPr>
          <p:txBody>
            <a:bodyPr wrap="none" lIns="0" tIns="0" rIns="0" bIns="0" rtlCol="0" anchor="ctr" anchorCtr="0">
              <a:spAutoFit/>
            </a:bodyPr>
            <a:lstStyle/>
            <a:p>
              <a:pPr algn="r"/>
              <a:r>
                <a:rPr lang="en-GB" sz="1000" dirty="0"/>
                <a:t>1.0</a:t>
              </a:r>
            </a:p>
          </p:txBody>
        </p:sp>
        <p:sp>
          <p:nvSpPr>
            <p:cNvPr id="18" name="TextBox 17">
              <a:extLst>
                <a:ext uri="{FF2B5EF4-FFF2-40B4-BE49-F238E27FC236}">
                  <a16:creationId xmlns:a16="http://schemas.microsoft.com/office/drawing/2014/main" id="{4B9E8697-2CA1-40C4-A75F-6FD9A1D82F95}"/>
                </a:ext>
              </a:extLst>
            </p:cNvPr>
            <p:cNvSpPr txBox="1"/>
            <p:nvPr/>
          </p:nvSpPr>
          <p:spPr>
            <a:xfrm>
              <a:off x="706437" y="1627572"/>
              <a:ext cx="176330" cy="153888"/>
            </a:xfrm>
            <a:prstGeom prst="rect">
              <a:avLst/>
            </a:prstGeom>
            <a:noFill/>
          </p:spPr>
          <p:txBody>
            <a:bodyPr wrap="none" lIns="0" tIns="0" rIns="0" bIns="0" rtlCol="0" anchor="ctr" anchorCtr="0">
              <a:spAutoFit/>
            </a:bodyPr>
            <a:lstStyle/>
            <a:p>
              <a:pPr algn="r"/>
              <a:r>
                <a:rPr lang="en-GB" sz="1000" dirty="0"/>
                <a:t>0.8</a:t>
              </a:r>
            </a:p>
          </p:txBody>
        </p:sp>
        <p:sp>
          <p:nvSpPr>
            <p:cNvPr id="19" name="TextBox 18">
              <a:extLst>
                <a:ext uri="{FF2B5EF4-FFF2-40B4-BE49-F238E27FC236}">
                  <a16:creationId xmlns:a16="http://schemas.microsoft.com/office/drawing/2014/main" id="{778BE680-2D0F-4773-85DF-E4E63C7603FD}"/>
                </a:ext>
              </a:extLst>
            </p:cNvPr>
            <p:cNvSpPr txBox="1"/>
            <p:nvPr/>
          </p:nvSpPr>
          <p:spPr>
            <a:xfrm>
              <a:off x="706437" y="1952654"/>
              <a:ext cx="176330" cy="153888"/>
            </a:xfrm>
            <a:prstGeom prst="rect">
              <a:avLst/>
            </a:prstGeom>
            <a:noFill/>
          </p:spPr>
          <p:txBody>
            <a:bodyPr wrap="none" lIns="0" tIns="0" rIns="0" bIns="0" rtlCol="0" anchor="ctr" anchorCtr="0">
              <a:spAutoFit/>
            </a:bodyPr>
            <a:lstStyle/>
            <a:p>
              <a:pPr algn="r"/>
              <a:r>
                <a:rPr lang="en-GB" sz="1000" dirty="0"/>
                <a:t>0.6</a:t>
              </a:r>
            </a:p>
          </p:txBody>
        </p:sp>
        <p:sp>
          <p:nvSpPr>
            <p:cNvPr id="20" name="TextBox 19">
              <a:extLst>
                <a:ext uri="{FF2B5EF4-FFF2-40B4-BE49-F238E27FC236}">
                  <a16:creationId xmlns:a16="http://schemas.microsoft.com/office/drawing/2014/main" id="{11FF104C-7594-4814-90D7-22C0162A909A}"/>
                </a:ext>
              </a:extLst>
            </p:cNvPr>
            <p:cNvSpPr txBox="1"/>
            <p:nvPr/>
          </p:nvSpPr>
          <p:spPr>
            <a:xfrm>
              <a:off x="706437" y="2277736"/>
              <a:ext cx="176330" cy="153888"/>
            </a:xfrm>
            <a:prstGeom prst="rect">
              <a:avLst/>
            </a:prstGeom>
            <a:noFill/>
          </p:spPr>
          <p:txBody>
            <a:bodyPr wrap="none" lIns="0" tIns="0" rIns="0" bIns="0" rtlCol="0" anchor="ctr" anchorCtr="0">
              <a:spAutoFit/>
            </a:bodyPr>
            <a:lstStyle/>
            <a:p>
              <a:pPr algn="r"/>
              <a:r>
                <a:rPr lang="en-US" sz="1000" dirty="0"/>
                <a:t>0</a:t>
              </a:r>
              <a:r>
                <a:rPr lang="en-GB" sz="1000" dirty="0"/>
                <a:t>.4</a:t>
              </a:r>
            </a:p>
          </p:txBody>
        </p:sp>
        <p:sp>
          <p:nvSpPr>
            <p:cNvPr id="21" name="TextBox 20">
              <a:extLst>
                <a:ext uri="{FF2B5EF4-FFF2-40B4-BE49-F238E27FC236}">
                  <a16:creationId xmlns:a16="http://schemas.microsoft.com/office/drawing/2014/main" id="{D5399500-BD03-4818-8B4F-CFD1AF0117BA}"/>
                </a:ext>
              </a:extLst>
            </p:cNvPr>
            <p:cNvSpPr txBox="1"/>
            <p:nvPr/>
          </p:nvSpPr>
          <p:spPr>
            <a:xfrm>
              <a:off x="706437" y="2602818"/>
              <a:ext cx="176330" cy="153888"/>
            </a:xfrm>
            <a:prstGeom prst="rect">
              <a:avLst/>
            </a:prstGeom>
            <a:noFill/>
          </p:spPr>
          <p:txBody>
            <a:bodyPr wrap="none" lIns="0" tIns="0" rIns="0" bIns="0" rtlCol="0" anchor="ctr" anchorCtr="0">
              <a:spAutoFit/>
            </a:bodyPr>
            <a:lstStyle/>
            <a:p>
              <a:pPr algn="r"/>
              <a:r>
                <a:rPr lang="en-GB" sz="1000" dirty="0"/>
                <a:t>0.2</a:t>
              </a:r>
            </a:p>
          </p:txBody>
        </p:sp>
        <p:sp>
          <p:nvSpPr>
            <p:cNvPr id="22" name="TextBox 21">
              <a:extLst>
                <a:ext uri="{FF2B5EF4-FFF2-40B4-BE49-F238E27FC236}">
                  <a16:creationId xmlns:a16="http://schemas.microsoft.com/office/drawing/2014/main" id="{74D3252B-A3ED-4E58-9C61-39B77031A301}"/>
                </a:ext>
              </a:extLst>
            </p:cNvPr>
            <p:cNvSpPr txBox="1"/>
            <p:nvPr/>
          </p:nvSpPr>
          <p:spPr>
            <a:xfrm>
              <a:off x="709612" y="2927899"/>
              <a:ext cx="176330" cy="153888"/>
            </a:xfrm>
            <a:prstGeom prst="rect">
              <a:avLst/>
            </a:prstGeom>
            <a:noFill/>
          </p:spPr>
          <p:txBody>
            <a:bodyPr wrap="none" lIns="0" tIns="0" rIns="0" bIns="0" rtlCol="0" anchor="ctr" anchorCtr="0">
              <a:spAutoFit/>
            </a:bodyPr>
            <a:lstStyle/>
            <a:p>
              <a:pPr algn="r"/>
              <a:r>
                <a:rPr lang="en-GB" sz="1000" dirty="0"/>
                <a:t>0.0</a:t>
              </a:r>
            </a:p>
          </p:txBody>
        </p:sp>
        <p:sp>
          <p:nvSpPr>
            <p:cNvPr id="23" name="Freeform: Shape 20">
              <a:extLst>
                <a:ext uri="{FF2B5EF4-FFF2-40B4-BE49-F238E27FC236}">
                  <a16:creationId xmlns:a16="http://schemas.microsoft.com/office/drawing/2014/main" id="{4E197FE0-488C-457B-A421-D4B6A69E80DA}"/>
                </a:ext>
              </a:extLst>
            </p:cNvPr>
            <p:cNvSpPr/>
            <p:nvPr/>
          </p:nvSpPr>
          <p:spPr bwMode="auto">
            <a:xfrm>
              <a:off x="990600" y="1379434"/>
              <a:ext cx="5738812" cy="1621976"/>
            </a:xfrm>
            <a:custGeom>
              <a:avLst/>
              <a:gdLst>
                <a:gd name="connsiteX0" fmla="*/ 0 w 3852862"/>
                <a:gd name="connsiteY0" fmla="*/ 0 h 2033587"/>
                <a:gd name="connsiteX1" fmla="*/ 0 w 3852862"/>
                <a:gd name="connsiteY1" fmla="*/ 2033587 h 2033587"/>
                <a:gd name="connsiteX2" fmla="*/ 3852862 w 3852862"/>
                <a:gd name="connsiteY2" fmla="*/ 2033587 h 2033587"/>
              </a:gdLst>
              <a:ahLst/>
              <a:cxnLst>
                <a:cxn ang="0">
                  <a:pos x="connsiteX0" y="connsiteY0"/>
                </a:cxn>
                <a:cxn ang="0">
                  <a:pos x="connsiteX1" y="connsiteY1"/>
                </a:cxn>
                <a:cxn ang="0">
                  <a:pos x="connsiteX2" y="connsiteY2"/>
                </a:cxn>
              </a:cxnLst>
              <a:rect l="l" t="t" r="r" b="b"/>
              <a:pathLst>
                <a:path w="3852862" h="2033587">
                  <a:moveTo>
                    <a:pt x="0" y="0"/>
                  </a:moveTo>
                  <a:lnTo>
                    <a:pt x="0" y="2033587"/>
                  </a:lnTo>
                  <a:lnTo>
                    <a:pt x="3852862" y="2033587"/>
                  </a:lnTo>
                </a:path>
              </a:pathLst>
            </a:custGeom>
            <a:noFill/>
            <a:ln w="9525" cap="sq" cmpd="sng" algn="ctr">
              <a:solidFill>
                <a:schemeClr val="tx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a:ln>
                  <a:noFill/>
                </a:ln>
                <a:solidFill>
                  <a:schemeClr val="tx1"/>
                </a:solidFill>
                <a:effectLst/>
                <a:latin typeface="Arial" charset="0"/>
              </a:endParaRPr>
            </a:p>
          </p:txBody>
        </p:sp>
        <p:cxnSp>
          <p:nvCxnSpPr>
            <p:cNvPr id="24" name="Straight Connector 23">
              <a:extLst>
                <a:ext uri="{FF2B5EF4-FFF2-40B4-BE49-F238E27FC236}">
                  <a16:creationId xmlns:a16="http://schemas.microsoft.com/office/drawing/2014/main" id="{78EF2030-1C10-4703-AD3C-FA469E26CA31}"/>
                </a:ext>
              </a:extLst>
            </p:cNvPr>
            <p:cNvCxnSpPr/>
            <p:nvPr/>
          </p:nvCxnSpPr>
          <p:spPr bwMode="auto">
            <a:xfrm>
              <a:off x="920749" y="1379434"/>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1A317440-1C65-4F83-A9FB-171D455CBD3C}"/>
                </a:ext>
              </a:extLst>
            </p:cNvPr>
            <p:cNvCxnSpPr/>
            <p:nvPr/>
          </p:nvCxnSpPr>
          <p:spPr bwMode="auto">
            <a:xfrm>
              <a:off x="920749" y="1703627"/>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15F27D24-1738-435A-955C-F0AEAA3AD515}"/>
                </a:ext>
              </a:extLst>
            </p:cNvPr>
            <p:cNvCxnSpPr/>
            <p:nvPr/>
          </p:nvCxnSpPr>
          <p:spPr bwMode="auto">
            <a:xfrm>
              <a:off x="920749" y="2027820"/>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07B69FF0-BC5D-4359-96C6-40B74AC9A557}"/>
                </a:ext>
              </a:extLst>
            </p:cNvPr>
            <p:cNvCxnSpPr/>
            <p:nvPr/>
          </p:nvCxnSpPr>
          <p:spPr bwMode="auto">
            <a:xfrm>
              <a:off x="920749" y="2352013"/>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5264976C-9DD6-4F70-A35F-43E70B1BBEDB}"/>
                </a:ext>
              </a:extLst>
            </p:cNvPr>
            <p:cNvCxnSpPr/>
            <p:nvPr/>
          </p:nvCxnSpPr>
          <p:spPr bwMode="auto">
            <a:xfrm>
              <a:off x="920749" y="3001410"/>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8E69FA62-F15B-4E2A-A0EC-8D0E0AEF7315}"/>
                </a:ext>
              </a:extLst>
            </p:cNvPr>
            <p:cNvCxnSpPr/>
            <p:nvPr/>
          </p:nvCxnSpPr>
          <p:spPr bwMode="auto">
            <a:xfrm>
              <a:off x="923924" y="2676206"/>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3619A6E0-7C3F-456A-ADE0-51F5C6BD66AF}"/>
                </a:ext>
              </a:extLst>
            </p:cNvPr>
            <p:cNvCxnSpPr>
              <a:cxnSpLocks/>
            </p:cNvCxnSpPr>
            <p:nvPr/>
          </p:nvCxnSpPr>
          <p:spPr bwMode="auto">
            <a:xfrm rot="5400000">
              <a:off x="954600" y="3036636"/>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7A2DF55A-B22E-4E39-884D-96D08D2DA954}"/>
                </a:ext>
              </a:extLst>
            </p:cNvPr>
            <p:cNvCxnSpPr>
              <a:cxnSpLocks/>
            </p:cNvCxnSpPr>
            <p:nvPr/>
          </p:nvCxnSpPr>
          <p:spPr bwMode="auto">
            <a:xfrm rot="5400000">
              <a:off x="2102362" y="3036637"/>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2" name="Straight Connector 31">
              <a:extLst>
                <a:ext uri="{FF2B5EF4-FFF2-40B4-BE49-F238E27FC236}">
                  <a16:creationId xmlns:a16="http://schemas.microsoft.com/office/drawing/2014/main" id="{2A606153-C0ED-4F46-8246-722E20D594E2}"/>
                </a:ext>
              </a:extLst>
            </p:cNvPr>
            <p:cNvCxnSpPr>
              <a:cxnSpLocks/>
            </p:cNvCxnSpPr>
            <p:nvPr/>
          </p:nvCxnSpPr>
          <p:spPr bwMode="auto">
            <a:xfrm rot="5400000">
              <a:off x="3250124" y="3036637"/>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5F91A10C-82D0-4A6E-8F55-51650FB071FE}"/>
                </a:ext>
              </a:extLst>
            </p:cNvPr>
            <p:cNvCxnSpPr>
              <a:cxnSpLocks/>
            </p:cNvCxnSpPr>
            <p:nvPr/>
          </p:nvCxnSpPr>
          <p:spPr bwMode="auto">
            <a:xfrm rot="5400000">
              <a:off x="4397886" y="3036638"/>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4" name="Straight Connector 33">
              <a:extLst>
                <a:ext uri="{FF2B5EF4-FFF2-40B4-BE49-F238E27FC236}">
                  <a16:creationId xmlns:a16="http://schemas.microsoft.com/office/drawing/2014/main" id="{FF649579-081C-4C75-9A80-FE6D35919231}"/>
                </a:ext>
              </a:extLst>
            </p:cNvPr>
            <p:cNvCxnSpPr>
              <a:cxnSpLocks/>
            </p:cNvCxnSpPr>
            <p:nvPr/>
          </p:nvCxnSpPr>
          <p:spPr bwMode="auto">
            <a:xfrm rot="5400000">
              <a:off x="5545648" y="3036637"/>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2B4ABD59-0875-4A5D-8686-A25238DD0EEC}"/>
                </a:ext>
              </a:extLst>
            </p:cNvPr>
            <p:cNvCxnSpPr>
              <a:cxnSpLocks/>
            </p:cNvCxnSpPr>
            <p:nvPr/>
          </p:nvCxnSpPr>
          <p:spPr bwMode="auto">
            <a:xfrm rot="5400000">
              <a:off x="6693412" y="3036640"/>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6" name="TextBox 35">
              <a:extLst>
                <a:ext uri="{FF2B5EF4-FFF2-40B4-BE49-F238E27FC236}">
                  <a16:creationId xmlns:a16="http://schemas.microsoft.com/office/drawing/2014/main" id="{E5696FF0-E394-46AF-A207-F80554879C21}"/>
                </a:ext>
              </a:extLst>
            </p:cNvPr>
            <p:cNvSpPr txBox="1"/>
            <p:nvPr/>
          </p:nvSpPr>
          <p:spPr>
            <a:xfrm>
              <a:off x="2731007" y="1287101"/>
              <a:ext cx="2258012" cy="323165"/>
            </a:xfrm>
            <a:prstGeom prst="rect">
              <a:avLst/>
            </a:prstGeom>
            <a:noFill/>
          </p:spPr>
          <p:txBody>
            <a:bodyPr wrap="none" lIns="0" tIns="0" rIns="0" bIns="0" rtlCol="0" anchor="t" anchorCtr="0">
              <a:spAutoFit/>
            </a:bodyPr>
            <a:lstStyle/>
            <a:p>
              <a:pPr algn="ctr"/>
              <a:r>
                <a:rPr lang="en-GB" sz="1050" b="1" dirty="0"/>
                <a:t>Progression-free survival:</a:t>
              </a:r>
              <a:br>
                <a:rPr lang="en-GB" sz="1050" b="1" dirty="0"/>
              </a:br>
              <a:r>
                <a:rPr lang="en-GB" sz="1050" b="1" dirty="0"/>
                <a:t>early relapse patients</a:t>
              </a:r>
            </a:p>
          </p:txBody>
        </p:sp>
        <p:sp>
          <p:nvSpPr>
            <p:cNvPr id="37" name="TextBox 36">
              <a:extLst>
                <a:ext uri="{FF2B5EF4-FFF2-40B4-BE49-F238E27FC236}">
                  <a16:creationId xmlns:a16="http://schemas.microsoft.com/office/drawing/2014/main" id="{3FC4266D-DA5E-4794-8821-4DDD0417F9D2}"/>
                </a:ext>
              </a:extLst>
            </p:cNvPr>
            <p:cNvSpPr txBox="1"/>
            <p:nvPr/>
          </p:nvSpPr>
          <p:spPr>
            <a:xfrm>
              <a:off x="958125" y="3087252"/>
              <a:ext cx="70532" cy="153888"/>
            </a:xfrm>
            <a:prstGeom prst="rect">
              <a:avLst/>
            </a:prstGeom>
            <a:noFill/>
          </p:spPr>
          <p:txBody>
            <a:bodyPr wrap="none" lIns="0" tIns="0" rIns="0" bIns="0" rtlCol="0" anchor="ctr" anchorCtr="0">
              <a:spAutoFit/>
            </a:bodyPr>
            <a:lstStyle/>
            <a:p>
              <a:pPr algn="ctr"/>
              <a:r>
                <a:rPr lang="en-GB" sz="1000" dirty="0"/>
                <a:t>0</a:t>
              </a:r>
            </a:p>
          </p:txBody>
        </p:sp>
        <p:sp>
          <p:nvSpPr>
            <p:cNvPr id="38" name="TextBox 37">
              <a:extLst>
                <a:ext uri="{FF2B5EF4-FFF2-40B4-BE49-F238E27FC236}">
                  <a16:creationId xmlns:a16="http://schemas.microsoft.com/office/drawing/2014/main" id="{E3478273-F7F3-442E-A70C-AFD76CA7DBF1}"/>
                </a:ext>
              </a:extLst>
            </p:cNvPr>
            <p:cNvSpPr txBox="1"/>
            <p:nvPr/>
          </p:nvSpPr>
          <p:spPr>
            <a:xfrm>
              <a:off x="2101458" y="3087252"/>
              <a:ext cx="70532" cy="153888"/>
            </a:xfrm>
            <a:prstGeom prst="rect">
              <a:avLst/>
            </a:prstGeom>
            <a:noFill/>
          </p:spPr>
          <p:txBody>
            <a:bodyPr wrap="none" lIns="0" tIns="0" rIns="0" bIns="0" rtlCol="0" anchor="ctr" anchorCtr="0">
              <a:spAutoFit/>
            </a:bodyPr>
            <a:lstStyle/>
            <a:p>
              <a:pPr algn="ctr"/>
              <a:r>
                <a:rPr lang="en-GB" sz="1000" dirty="0"/>
                <a:t>6</a:t>
              </a:r>
            </a:p>
          </p:txBody>
        </p:sp>
        <p:sp>
          <p:nvSpPr>
            <p:cNvPr id="39" name="TextBox 38">
              <a:extLst>
                <a:ext uri="{FF2B5EF4-FFF2-40B4-BE49-F238E27FC236}">
                  <a16:creationId xmlns:a16="http://schemas.microsoft.com/office/drawing/2014/main" id="{0DF13897-259B-457C-8D2E-A387E3387983}"/>
                </a:ext>
              </a:extLst>
            </p:cNvPr>
            <p:cNvSpPr txBox="1"/>
            <p:nvPr/>
          </p:nvSpPr>
          <p:spPr>
            <a:xfrm>
              <a:off x="3213956" y="3087252"/>
              <a:ext cx="141064" cy="153888"/>
            </a:xfrm>
            <a:prstGeom prst="rect">
              <a:avLst/>
            </a:prstGeom>
            <a:noFill/>
          </p:spPr>
          <p:txBody>
            <a:bodyPr wrap="none" lIns="0" tIns="0" rIns="0" bIns="0" rtlCol="0" anchor="ctr" anchorCtr="0">
              <a:spAutoFit/>
            </a:bodyPr>
            <a:lstStyle/>
            <a:p>
              <a:pPr algn="ctr"/>
              <a:r>
                <a:rPr lang="en-GB" sz="1000" dirty="0"/>
                <a:t>12</a:t>
              </a:r>
            </a:p>
          </p:txBody>
        </p:sp>
        <p:sp>
          <p:nvSpPr>
            <p:cNvPr id="40" name="TextBox 39">
              <a:extLst>
                <a:ext uri="{FF2B5EF4-FFF2-40B4-BE49-F238E27FC236}">
                  <a16:creationId xmlns:a16="http://schemas.microsoft.com/office/drawing/2014/main" id="{D1519E2E-0BC4-4699-80C3-30AF3AB88FF8}"/>
                </a:ext>
              </a:extLst>
            </p:cNvPr>
            <p:cNvSpPr txBox="1"/>
            <p:nvPr/>
          </p:nvSpPr>
          <p:spPr>
            <a:xfrm>
              <a:off x="4363301" y="3087252"/>
              <a:ext cx="141064" cy="153888"/>
            </a:xfrm>
            <a:prstGeom prst="rect">
              <a:avLst/>
            </a:prstGeom>
            <a:noFill/>
          </p:spPr>
          <p:txBody>
            <a:bodyPr wrap="none" lIns="0" tIns="0" rIns="0" bIns="0" rtlCol="0" anchor="ctr" anchorCtr="0">
              <a:spAutoFit/>
            </a:bodyPr>
            <a:lstStyle/>
            <a:p>
              <a:pPr algn="ctr"/>
              <a:r>
                <a:rPr lang="en-GB" sz="1000" dirty="0"/>
                <a:t>18</a:t>
              </a:r>
            </a:p>
          </p:txBody>
        </p:sp>
        <p:sp>
          <p:nvSpPr>
            <p:cNvPr id="41" name="TextBox 40">
              <a:extLst>
                <a:ext uri="{FF2B5EF4-FFF2-40B4-BE49-F238E27FC236}">
                  <a16:creationId xmlns:a16="http://schemas.microsoft.com/office/drawing/2014/main" id="{0494061D-5495-4A57-AC95-B5D0F30080D8}"/>
                </a:ext>
              </a:extLst>
            </p:cNvPr>
            <p:cNvSpPr txBox="1"/>
            <p:nvPr/>
          </p:nvSpPr>
          <p:spPr>
            <a:xfrm>
              <a:off x="5510603" y="3087252"/>
              <a:ext cx="141064" cy="153888"/>
            </a:xfrm>
            <a:prstGeom prst="rect">
              <a:avLst/>
            </a:prstGeom>
            <a:noFill/>
          </p:spPr>
          <p:txBody>
            <a:bodyPr wrap="none" lIns="0" tIns="0" rIns="0" bIns="0" rtlCol="0" anchor="ctr" anchorCtr="0">
              <a:spAutoFit/>
            </a:bodyPr>
            <a:lstStyle/>
            <a:p>
              <a:pPr algn="ctr"/>
              <a:r>
                <a:rPr lang="en-GB" sz="1000" dirty="0"/>
                <a:t>24</a:t>
              </a:r>
            </a:p>
          </p:txBody>
        </p:sp>
        <p:sp>
          <p:nvSpPr>
            <p:cNvPr id="42" name="TextBox 41">
              <a:extLst>
                <a:ext uri="{FF2B5EF4-FFF2-40B4-BE49-F238E27FC236}">
                  <a16:creationId xmlns:a16="http://schemas.microsoft.com/office/drawing/2014/main" id="{233DEC16-11A1-4B38-9E5F-7DB6087142EB}"/>
                </a:ext>
              </a:extLst>
            </p:cNvPr>
            <p:cNvSpPr txBox="1"/>
            <p:nvPr/>
          </p:nvSpPr>
          <p:spPr>
            <a:xfrm>
              <a:off x="6660085" y="3087252"/>
              <a:ext cx="141064" cy="153888"/>
            </a:xfrm>
            <a:prstGeom prst="rect">
              <a:avLst/>
            </a:prstGeom>
            <a:noFill/>
          </p:spPr>
          <p:txBody>
            <a:bodyPr wrap="none" lIns="0" tIns="0" rIns="0" bIns="0" rtlCol="0" anchor="ctr" anchorCtr="0">
              <a:spAutoFit/>
            </a:bodyPr>
            <a:lstStyle/>
            <a:p>
              <a:pPr algn="ctr"/>
              <a:r>
                <a:rPr lang="en-GB" sz="1000" dirty="0"/>
                <a:t>30</a:t>
              </a:r>
            </a:p>
          </p:txBody>
        </p:sp>
        <p:sp>
          <p:nvSpPr>
            <p:cNvPr id="43" name="TextBox 42">
              <a:extLst>
                <a:ext uri="{FF2B5EF4-FFF2-40B4-BE49-F238E27FC236}">
                  <a16:creationId xmlns:a16="http://schemas.microsoft.com/office/drawing/2014/main" id="{8B13A122-4EFE-4A42-925C-F104B9E707E9}"/>
                </a:ext>
              </a:extLst>
            </p:cNvPr>
            <p:cNvSpPr txBox="1"/>
            <p:nvPr/>
          </p:nvSpPr>
          <p:spPr>
            <a:xfrm>
              <a:off x="3086562" y="3268173"/>
              <a:ext cx="1546897" cy="153888"/>
            </a:xfrm>
            <a:prstGeom prst="rect">
              <a:avLst/>
            </a:prstGeom>
            <a:noFill/>
          </p:spPr>
          <p:txBody>
            <a:bodyPr wrap="none" lIns="0" tIns="0" rIns="0" bIns="0" rtlCol="0" anchor="ctr" anchorCtr="0">
              <a:spAutoFit/>
            </a:bodyPr>
            <a:lstStyle/>
            <a:p>
              <a:pPr algn="ctr"/>
              <a:r>
                <a:rPr lang="en-US" sz="1000" dirty="0"/>
                <a:t>M</a:t>
              </a:r>
              <a:r>
                <a:rPr lang="en-GB" sz="1000" dirty="0" err="1"/>
                <a:t>onths</a:t>
              </a:r>
              <a:r>
                <a:rPr lang="en-GB" sz="1000" dirty="0"/>
                <a:t> from randomisation</a:t>
              </a:r>
            </a:p>
          </p:txBody>
        </p:sp>
        <p:sp>
          <p:nvSpPr>
            <p:cNvPr id="44" name="TextBox 43">
              <a:extLst>
                <a:ext uri="{FF2B5EF4-FFF2-40B4-BE49-F238E27FC236}">
                  <a16:creationId xmlns:a16="http://schemas.microsoft.com/office/drawing/2014/main" id="{EB57C87B-CECE-4C20-B388-7774A2741AE0}"/>
                </a:ext>
              </a:extLst>
            </p:cNvPr>
            <p:cNvSpPr txBox="1"/>
            <p:nvPr/>
          </p:nvSpPr>
          <p:spPr>
            <a:xfrm>
              <a:off x="887593" y="3480527"/>
              <a:ext cx="211596" cy="307777"/>
            </a:xfrm>
            <a:prstGeom prst="rect">
              <a:avLst/>
            </a:prstGeom>
            <a:noFill/>
          </p:spPr>
          <p:txBody>
            <a:bodyPr wrap="none" lIns="0" tIns="0" rIns="0" bIns="0" rtlCol="0" anchor="ctr" anchorCtr="0">
              <a:spAutoFit/>
            </a:bodyPr>
            <a:lstStyle/>
            <a:p>
              <a:pPr algn="ctr"/>
              <a:r>
                <a:rPr lang="en-US" sz="1000" dirty="0">
                  <a:solidFill>
                    <a:schemeClr val="accent1"/>
                  </a:solidFill>
                </a:rPr>
                <a:t>123</a:t>
              </a:r>
            </a:p>
            <a:p>
              <a:pPr algn="ctr"/>
              <a:r>
                <a:rPr lang="en-US" sz="1000" dirty="0">
                  <a:solidFill>
                    <a:schemeClr val="bg2"/>
                  </a:solidFill>
                </a:rPr>
                <a:t>116</a:t>
              </a:r>
              <a:endParaRPr lang="en-GB" sz="1000" dirty="0">
                <a:solidFill>
                  <a:schemeClr val="bg2"/>
                </a:solidFill>
              </a:endParaRPr>
            </a:p>
          </p:txBody>
        </p:sp>
        <p:sp>
          <p:nvSpPr>
            <p:cNvPr id="45" name="TextBox 44">
              <a:extLst>
                <a:ext uri="{FF2B5EF4-FFF2-40B4-BE49-F238E27FC236}">
                  <a16:creationId xmlns:a16="http://schemas.microsoft.com/office/drawing/2014/main" id="{23837B52-C41F-4091-9CB7-EA23451596DF}"/>
                </a:ext>
              </a:extLst>
            </p:cNvPr>
            <p:cNvSpPr txBox="1"/>
            <p:nvPr/>
          </p:nvSpPr>
          <p:spPr>
            <a:xfrm>
              <a:off x="2066192" y="3480527"/>
              <a:ext cx="141064" cy="307777"/>
            </a:xfrm>
            <a:prstGeom prst="rect">
              <a:avLst/>
            </a:prstGeom>
            <a:noFill/>
          </p:spPr>
          <p:txBody>
            <a:bodyPr wrap="none" lIns="0" tIns="0" rIns="0" bIns="0" rtlCol="0" anchor="ctr" anchorCtr="0">
              <a:spAutoFit/>
            </a:bodyPr>
            <a:lstStyle/>
            <a:p>
              <a:pPr algn="ctr"/>
              <a:r>
                <a:rPr lang="en-GB" sz="1000" dirty="0">
                  <a:solidFill>
                    <a:schemeClr val="accent1"/>
                  </a:solidFill>
                </a:rPr>
                <a:t>69</a:t>
              </a:r>
            </a:p>
            <a:p>
              <a:pPr algn="ctr"/>
              <a:r>
                <a:rPr lang="en-US" sz="1000" dirty="0">
                  <a:solidFill>
                    <a:schemeClr val="bg2"/>
                  </a:solidFill>
                </a:rPr>
                <a:t>45</a:t>
              </a:r>
              <a:endParaRPr lang="en-GB" sz="1000" dirty="0">
                <a:solidFill>
                  <a:schemeClr val="bg2"/>
                </a:solidFill>
              </a:endParaRPr>
            </a:p>
          </p:txBody>
        </p:sp>
        <p:sp>
          <p:nvSpPr>
            <p:cNvPr id="46" name="TextBox 45">
              <a:extLst>
                <a:ext uri="{FF2B5EF4-FFF2-40B4-BE49-F238E27FC236}">
                  <a16:creationId xmlns:a16="http://schemas.microsoft.com/office/drawing/2014/main" id="{860A8E92-F9B0-4DDF-954D-1E66C44317B8}"/>
                </a:ext>
              </a:extLst>
            </p:cNvPr>
            <p:cNvSpPr txBox="1"/>
            <p:nvPr/>
          </p:nvSpPr>
          <p:spPr>
            <a:xfrm>
              <a:off x="3213956" y="3480527"/>
              <a:ext cx="141064" cy="307777"/>
            </a:xfrm>
            <a:prstGeom prst="rect">
              <a:avLst/>
            </a:prstGeom>
            <a:noFill/>
          </p:spPr>
          <p:txBody>
            <a:bodyPr wrap="none" lIns="0" tIns="0" rIns="0" bIns="0" rtlCol="0" anchor="ctr" anchorCtr="0">
              <a:spAutoFit/>
            </a:bodyPr>
            <a:lstStyle/>
            <a:p>
              <a:pPr algn="ctr"/>
              <a:r>
                <a:rPr lang="en-US" sz="1000" dirty="0">
                  <a:solidFill>
                    <a:schemeClr val="accent1"/>
                  </a:solidFill>
                </a:rPr>
                <a:t>3</a:t>
              </a:r>
              <a:r>
                <a:rPr lang="en-GB" sz="1000" dirty="0">
                  <a:solidFill>
                    <a:schemeClr val="accent1"/>
                  </a:solidFill>
                </a:rPr>
                <a:t>1</a:t>
              </a:r>
            </a:p>
            <a:p>
              <a:pPr algn="ctr"/>
              <a:r>
                <a:rPr lang="en-US" sz="1000" dirty="0">
                  <a:solidFill>
                    <a:schemeClr val="bg2"/>
                  </a:solidFill>
                </a:rPr>
                <a:t>14</a:t>
              </a:r>
              <a:endParaRPr lang="en-GB" sz="1000" dirty="0">
                <a:solidFill>
                  <a:schemeClr val="bg2"/>
                </a:solidFill>
              </a:endParaRPr>
            </a:p>
          </p:txBody>
        </p:sp>
        <p:sp>
          <p:nvSpPr>
            <p:cNvPr id="47" name="TextBox 46">
              <a:extLst>
                <a:ext uri="{FF2B5EF4-FFF2-40B4-BE49-F238E27FC236}">
                  <a16:creationId xmlns:a16="http://schemas.microsoft.com/office/drawing/2014/main" id="{F6D523EB-F592-41BC-94CF-975314BFE140}"/>
                </a:ext>
              </a:extLst>
            </p:cNvPr>
            <p:cNvSpPr txBox="1"/>
            <p:nvPr/>
          </p:nvSpPr>
          <p:spPr>
            <a:xfrm>
              <a:off x="4398567" y="3480527"/>
              <a:ext cx="70532" cy="307777"/>
            </a:xfrm>
            <a:prstGeom prst="rect">
              <a:avLst/>
            </a:prstGeom>
            <a:noFill/>
          </p:spPr>
          <p:txBody>
            <a:bodyPr wrap="none" lIns="0" tIns="0" rIns="0" bIns="0" rtlCol="0" anchor="ctr" anchorCtr="0">
              <a:spAutoFit/>
            </a:bodyPr>
            <a:lstStyle/>
            <a:p>
              <a:pPr algn="ctr"/>
              <a:r>
                <a:rPr lang="en-US" sz="1000" dirty="0">
                  <a:solidFill>
                    <a:schemeClr val="accent1"/>
                  </a:solidFill>
                </a:rPr>
                <a:t>7</a:t>
              </a:r>
            </a:p>
            <a:p>
              <a:pPr algn="ctr"/>
              <a:r>
                <a:rPr lang="en-US" sz="1000" dirty="0">
                  <a:solidFill>
                    <a:schemeClr val="bg2"/>
                  </a:solidFill>
                </a:rPr>
                <a:t>3</a:t>
              </a:r>
              <a:endParaRPr lang="en-GB" sz="1000" dirty="0">
                <a:solidFill>
                  <a:schemeClr val="bg2"/>
                </a:solidFill>
              </a:endParaRPr>
            </a:p>
          </p:txBody>
        </p:sp>
        <p:sp>
          <p:nvSpPr>
            <p:cNvPr id="48" name="TextBox 47">
              <a:extLst>
                <a:ext uri="{FF2B5EF4-FFF2-40B4-BE49-F238E27FC236}">
                  <a16:creationId xmlns:a16="http://schemas.microsoft.com/office/drawing/2014/main" id="{91755FDC-269D-4FD7-AAE1-F598EC66EB5F}"/>
                </a:ext>
              </a:extLst>
            </p:cNvPr>
            <p:cNvSpPr txBox="1"/>
            <p:nvPr/>
          </p:nvSpPr>
          <p:spPr>
            <a:xfrm>
              <a:off x="5545869" y="3480527"/>
              <a:ext cx="70532" cy="307777"/>
            </a:xfrm>
            <a:prstGeom prst="rect">
              <a:avLst/>
            </a:prstGeom>
            <a:noFill/>
          </p:spPr>
          <p:txBody>
            <a:bodyPr wrap="none" lIns="0" tIns="0" rIns="0" bIns="0" rtlCol="0" anchor="ctr" anchorCtr="0">
              <a:spAutoFit/>
            </a:bodyPr>
            <a:lstStyle/>
            <a:p>
              <a:pPr algn="ctr"/>
              <a:r>
                <a:rPr lang="en-US" sz="1000" dirty="0">
                  <a:solidFill>
                    <a:schemeClr val="accent1"/>
                  </a:solidFill>
                </a:rPr>
                <a:t>0</a:t>
              </a:r>
            </a:p>
            <a:p>
              <a:pPr algn="ctr"/>
              <a:r>
                <a:rPr lang="en-US" sz="1000" dirty="0">
                  <a:solidFill>
                    <a:schemeClr val="bg2"/>
                  </a:solidFill>
                </a:rPr>
                <a:t>1</a:t>
              </a:r>
              <a:endParaRPr lang="en-GB" sz="1000" dirty="0">
                <a:solidFill>
                  <a:schemeClr val="bg2"/>
                </a:solidFill>
              </a:endParaRPr>
            </a:p>
          </p:txBody>
        </p:sp>
        <p:sp>
          <p:nvSpPr>
            <p:cNvPr id="49" name="TextBox 48">
              <a:extLst>
                <a:ext uri="{FF2B5EF4-FFF2-40B4-BE49-F238E27FC236}">
                  <a16:creationId xmlns:a16="http://schemas.microsoft.com/office/drawing/2014/main" id="{E5914060-B30E-438E-803E-5CD28190A9D1}"/>
                </a:ext>
              </a:extLst>
            </p:cNvPr>
            <p:cNvSpPr txBox="1"/>
            <p:nvPr/>
          </p:nvSpPr>
          <p:spPr>
            <a:xfrm>
              <a:off x="6697336" y="3480527"/>
              <a:ext cx="70532" cy="307777"/>
            </a:xfrm>
            <a:prstGeom prst="rect">
              <a:avLst/>
            </a:prstGeom>
            <a:noFill/>
          </p:spPr>
          <p:txBody>
            <a:bodyPr wrap="none" lIns="0" tIns="0" rIns="0" bIns="0" rtlCol="0" anchor="ctr" anchorCtr="0">
              <a:spAutoFit/>
            </a:bodyPr>
            <a:lstStyle/>
            <a:p>
              <a:pPr algn="ctr"/>
              <a:r>
                <a:rPr lang="en-US" sz="1000" dirty="0">
                  <a:solidFill>
                    <a:schemeClr val="accent1"/>
                  </a:solidFill>
                </a:rPr>
                <a:t>0</a:t>
              </a:r>
            </a:p>
            <a:p>
              <a:pPr algn="ctr"/>
              <a:r>
                <a:rPr lang="en-US" sz="1000" dirty="0">
                  <a:solidFill>
                    <a:schemeClr val="bg2"/>
                  </a:solidFill>
                </a:rPr>
                <a:t>0</a:t>
              </a:r>
              <a:endParaRPr lang="en-GB" sz="1000" dirty="0">
                <a:solidFill>
                  <a:schemeClr val="bg2"/>
                </a:solidFill>
              </a:endParaRPr>
            </a:p>
          </p:txBody>
        </p:sp>
        <p:grpSp>
          <p:nvGrpSpPr>
            <p:cNvPr id="50" name="Group 201">
              <a:extLst>
                <a:ext uri="{FF2B5EF4-FFF2-40B4-BE49-F238E27FC236}">
                  <a16:creationId xmlns:a16="http://schemas.microsoft.com/office/drawing/2014/main" id="{E4D5833C-557B-4246-9616-8CF926F329EF}"/>
                </a:ext>
              </a:extLst>
            </p:cNvPr>
            <p:cNvGrpSpPr>
              <a:grpSpLocks noChangeAspect="1"/>
            </p:cNvGrpSpPr>
            <p:nvPr/>
          </p:nvGrpSpPr>
          <p:grpSpPr bwMode="auto">
            <a:xfrm>
              <a:off x="973988" y="1361307"/>
              <a:ext cx="4665659" cy="1412365"/>
              <a:chOff x="670" y="1489"/>
              <a:chExt cx="4420" cy="1338"/>
            </a:xfrm>
          </p:grpSpPr>
          <p:sp>
            <p:nvSpPr>
              <p:cNvPr id="53" name="Freeform 202">
                <a:extLst>
                  <a:ext uri="{FF2B5EF4-FFF2-40B4-BE49-F238E27FC236}">
                    <a16:creationId xmlns:a16="http://schemas.microsoft.com/office/drawing/2014/main" id="{78D235B4-273B-4CFD-87DB-BE2C99818E99}"/>
                  </a:ext>
                </a:extLst>
              </p:cNvPr>
              <p:cNvSpPr>
                <a:spLocks/>
              </p:cNvSpPr>
              <p:nvPr/>
            </p:nvSpPr>
            <p:spPr bwMode="auto">
              <a:xfrm>
                <a:off x="688" y="1507"/>
                <a:ext cx="4396" cy="1300"/>
              </a:xfrm>
              <a:custGeom>
                <a:avLst/>
                <a:gdLst>
                  <a:gd name="T0" fmla="*/ 3176 w 4396"/>
                  <a:gd name="T1" fmla="*/ 1300 h 1300"/>
                  <a:gd name="T2" fmla="*/ 2735 w 4396"/>
                  <a:gd name="T3" fmla="*/ 1252 h 1300"/>
                  <a:gd name="T4" fmla="*/ 2699 w 4396"/>
                  <a:gd name="T5" fmla="*/ 1205 h 1300"/>
                  <a:gd name="T6" fmla="*/ 2561 w 4396"/>
                  <a:gd name="T7" fmla="*/ 1157 h 1300"/>
                  <a:gd name="T8" fmla="*/ 2242 w 4396"/>
                  <a:gd name="T9" fmla="*/ 1107 h 1300"/>
                  <a:gd name="T10" fmla="*/ 2186 w 4396"/>
                  <a:gd name="T11" fmla="*/ 1067 h 1300"/>
                  <a:gd name="T12" fmla="*/ 1839 w 4396"/>
                  <a:gd name="T13" fmla="*/ 1027 h 1300"/>
                  <a:gd name="T14" fmla="*/ 1713 w 4396"/>
                  <a:gd name="T15" fmla="*/ 986 h 1300"/>
                  <a:gd name="T16" fmla="*/ 1521 w 4396"/>
                  <a:gd name="T17" fmla="*/ 964 h 1300"/>
                  <a:gd name="T18" fmla="*/ 1238 w 4396"/>
                  <a:gd name="T19" fmla="*/ 944 h 1300"/>
                  <a:gd name="T20" fmla="*/ 1214 w 4396"/>
                  <a:gd name="T21" fmla="*/ 926 h 1300"/>
                  <a:gd name="T22" fmla="*/ 1196 w 4396"/>
                  <a:gd name="T23" fmla="*/ 908 h 1300"/>
                  <a:gd name="T24" fmla="*/ 1186 w 4396"/>
                  <a:gd name="T25" fmla="*/ 872 h 1300"/>
                  <a:gd name="T26" fmla="*/ 1172 w 4396"/>
                  <a:gd name="T27" fmla="*/ 848 h 1300"/>
                  <a:gd name="T28" fmla="*/ 1088 w 4396"/>
                  <a:gd name="T29" fmla="*/ 822 h 1300"/>
                  <a:gd name="T30" fmla="*/ 1072 w 4396"/>
                  <a:gd name="T31" fmla="*/ 810 h 1300"/>
                  <a:gd name="T32" fmla="*/ 1030 w 4396"/>
                  <a:gd name="T33" fmla="*/ 786 h 1300"/>
                  <a:gd name="T34" fmla="*/ 1022 w 4396"/>
                  <a:gd name="T35" fmla="*/ 747 h 1300"/>
                  <a:gd name="T36" fmla="*/ 1002 w 4396"/>
                  <a:gd name="T37" fmla="*/ 729 h 1300"/>
                  <a:gd name="T38" fmla="*/ 974 w 4396"/>
                  <a:gd name="T39" fmla="*/ 695 h 1300"/>
                  <a:gd name="T40" fmla="*/ 916 w 4396"/>
                  <a:gd name="T41" fmla="*/ 683 h 1300"/>
                  <a:gd name="T42" fmla="*/ 902 w 4396"/>
                  <a:gd name="T43" fmla="*/ 669 h 1300"/>
                  <a:gd name="T44" fmla="*/ 894 w 4396"/>
                  <a:gd name="T45" fmla="*/ 639 h 1300"/>
                  <a:gd name="T46" fmla="*/ 866 w 4396"/>
                  <a:gd name="T47" fmla="*/ 621 h 1300"/>
                  <a:gd name="T48" fmla="*/ 838 w 4396"/>
                  <a:gd name="T49" fmla="*/ 597 h 1300"/>
                  <a:gd name="T50" fmla="*/ 809 w 4396"/>
                  <a:gd name="T51" fmla="*/ 585 h 1300"/>
                  <a:gd name="T52" fmla="*/ 795 w 4396"/>
                  <a:gd name="T53" fmla="*/ 573 h 1300"/>
                  <a:gd name="T54" fmla="*/ 711 w 4396"/>
                  <a:gd name="T55" fmla="*/ 561 h 1300"/>
                  <a:gd name="T56" fmla="*/ 695 w 4396"/>
                  <a:gd name="T57" fmla="*/ 524 h 1300"/>
                  <a:gd name="T58" fmla="*/ 675 w 4396"/>
                  <a:gd name="T59" fmla="*/ 510 h 1300"/>
                  <a:gd name="T60" fmla="*/ 583 w 4396"/>
                  <a:gd name="T61" fmla="*/ 500 h 1300"/>
                  <a:gd name="T62" fmla="*/ 547 w 4396"/>
                  <a:gd name="T63" fmla="*/ 488 h 1300"/>
                  <a:gd name="T64" fmla="*/ 533 w 4396"/>
                  <a:gd name="T65" fmla="*/ 468 h 1300"/>
                  <a:gd name="T66" fmla="*/ 519 w 4396"/>
                  <a:gd name="T67" fmla="*/ 438 h 1300"/>
                  <a:gd name="T68" fmla="*/ 505 w 4396"/>
                  <a:gd name="T69" fmla="*/ 392 h 1300"/>
                  <a:gd name="T70" fmla="*/ 489 w 4396"/>
                  <a:gd name="T71" fmla="*/ 311 h 1300"/>
                  <a:gd name="T72" fmla="*/ 447 w 4396"/>
                  <a:gd name="T73" fmla="*/ 299 h 1300"/>
                  <a:gd name="T74" fmla="*/ 419 w 4396"/>
                  <a:gd name="T75" fmla="*/ 287 h 1300"/>
                  <a:gd name="T76" fmla="*/ 413 w 4396"/>
                  <a:gd name="T77" fmla="*/ 263 h 1300"/>
                  <a:gd name="T78" fmla="*/ 397 w 4396"/>
                  <a:gd name="T79" fmla="*/ 257 h 1300"/>
                  <a:gd name="T80" fmla="*/ 391 w 4396"/>
                  <a:gd name="T81" fmla="*/ 239 h 1300"/>
                  <a:gd name="T82" fmla="*/ 363 w 4396"/>
                  <a:gd name="T83" fmla="*/ 215 h 1300"/>
                  <a:gd name="T84" fmla="*/ 349 w 4396"/>
                  <a:gd name="T85" fmla="*/ 177 h 1300"/>
                  <a:gd name="T86" fmla="*/ 335 w 4396"/>
                  <a:gd name="T87" fmla="*/ 171 h 1300"/>
                  <a:gd name="T88" fmla="*/ 319 w 4396"/>
                  <a:gd name="T89" fmla="*/ 147 h 1300"/>
                  <a:gd name="T90" fmla="*/ 248 w 4396"/>
                  <a:gd name="T91" fmla="*/ 133 h 1300"/>
                  <a:gd name="T92" fmla="*/ 196 w 4396"/>
                  <a:gd name="T93" fmla="*/ 121 h 1300"/>
                  <a:gd name="T94" fmla="*/ 182 w 4396"/>
                  <a:gd name="T95" fmla="*/ 94 h 1300"/>
                  <a:gd name="T96" fmla="*/ 170 w 4396"/>
                  <a:gd name="T97" fmla="*/ 60 h 1300"/>
                  <a:gd name="T98" fmla="*/ 98 w 4396"/>
                  <a:gd name="T99" fmla="*/ 24 h 1300"/>
                  <a:gd name="T100" fmla="*/ 0 w 4396"/>
                  <a:gd name="T101" fmla="*/ 0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396" h="1300">
                    <a:moveTo>
                      <a:pt x="4396" y="1300"/>
                    </a:moveTo>
                    <a:lnTo>
                      <a:pt x="3176" y="1300"/>
                    </a:lnTo>
                    <a:lnTo>
                      <a:pt x="3176" y="1252"/>
                    </a:lnTo>
                    <a:lnTo>
                      <a:pt x="2735" y="1252"/>
                    </a:lnTo>
                    <a:lnTo>
                      <a:pt x="2735" y="1205"/>
                    </a:lnTo>
                    <a:lnTo>
                      <a:pt x="2699" y="1205"/>
                    </a:lnTo>
                    <a:lnTo>
                      <a:pt x="2699" y="1157"/>
                    </a:lnTo>
                    <a:lnTo>
                      <a:pt x="2561" y="1157"/>
                    </a:lnTo>
                    <a:lnTo>
                      <a:pt x="2561" y="1107"/>
                    </a:lnTo>
                    <a:lnTo>
                      <a:pt x="2242" y="1107"/>
                    </a:lnTo>
                    <a:lnTo>
                      <a:pt x="2242" y="1067"/>
                    </a:lnTo>
                    <a:lnTo>
                      <a:pt x="2186" y="1067"/>
                    </a:lnTo>
                    <a:lnTo>
                      <a:pt x="2186" y="1027"/>
                    </a:lnTo>
                    <a:lnTo>
                      <a:pt x="1839" y="1027"/>
                    </a:lnTo>
                    <a:lnTo>
                      <a:pt x="1839" y="986"/>
                    </a:lnTo>
                    <a:lnTo>
                      <a:pt x="1713" y="986"/>
                    </a:lnTo>
                    <a:lnTo>
                      <a:pt x="1713" y="964"/>
                    </a:lnTo>
                    <a:lnTo>
                      <a:pt x="1521" y="964"/>
                    </a:lnTo>
                    <a:lnTo>
                      <a:pt x="1521" y="944"/>
                    </a:lnTo>
                    <a:lnTo>
                      <a:pt x="1238" y="944"/>
                    </a:lnTo>
                    <a:lnTo>
                      <a:pt x="1238" y="926"/>
                    </a:lnTo>
                    <a:lnTo>
                      <a:pt x="1214" y="926"/>
                    </a:lnTo>
                    <a:lnTo>
                      <a:pt x="1214" y="908"/>
                    </a:lnTo>
                    <a:lnTo>
                      <a:pt x="1196" y="908"/>
                    </a:lnTo>
                    <a:lnTo>
                      <a:pt x="1196" y="872"/>
                    </a:lnTo>
                    <a:lnTo>
                      <a:pt x="1186" y="872"/>
                    </a:lnTo>
                    <a:lnTo>
                      <a:pt x="1186" y="848"/>
                    </a:lnTo>
                    <a:lnTo>
                      <a:pt x="1172" y="848"/>
                    </a:lnTo>
                    <a:lnTo>
                      <a:pt x="1172" y="822"/>
                    </a:lnTo>
                    <a:lnTo>
                      <a:pt x="1088" y="822"/>
                    </a:lnTo>
                    <a:lnTo>
                      <a:pt x="1088" y="810"/>
                    </a:lnTo>
                    <a:lnTo>
                      <a:pt x="1072" y="810"/>
                    </a:lnTo>
                    <a:lnTo>
                      <a:pt x="1072" y="786"/>
                    </a:lnTo>
                    <a:lnTo>
                      <a:pt x="1030" y="786"/>
                    </a:lnTo>
                    <a:lnTo>
                      <a:pt x="1030" y="747"/>
                    </a:lnTo>
                    <a:lnTo>
                      <a:pt x="1022" y="747"/>
                    </a:lnTo>
                    <a:lnTo>
                      <a:pt x="1022" y="729"/>
                    </a:lnTo>
                    <a:lnTo>
                      <a:pt x="1002" y="729"/>
                    </a:lnTo>
                    <a:lnTo>
                      <a:pt x="1002" y="695"/>
                    </a:lnTo>
                    <a:lnTo>
                      <a:pt x="974" y="695"/>
                    </a:lnTo>
                    <a:lnTo>
                      <a:pt x="974" y="683"/>
                    </a:lnTo>
                    <a:lnTo>
                      <a:pt x="916" y="683"/>
                    </a:lnTo>
                    <a:lnTo>
                      <a:pt x="916" y="669"/>
                    </a:lnTo>
                    <a:lnTo>
                      <a:pt x="902" y="669"/>
                    </a:lnTo>
                    <a:lnTo>
                      <a:pt x="902" y="639"/>
                    </a:lnTo>
                    <a:lnTo>
                      <a:pt x="894" y="639"/>
                    </a:lnTo>
                    <a:lnTo>
                      <a:pt x="894" y="621"/>
                    </a:lnTo>
                    <a:lnTo>
                      <a:pt x="866" y="621"/>
                    </a:lnTo>
                    <a:lnTo>
                      <a:pt x="866" y="597"/>
                    </a:lnTo>
                    <a:lnTo>
                      <a:pt x="838" y="597"/>
                    </a:lnTo>
                    <a:lnTo>
                      <a:pt x="838" y="585"/>
                    </a:lnTo>
                    <a:lnTo>
                      <a:pt x="809" y="585"/>
                    </a:lnTo>
                    <a:lnTo>
                      <a:pt x="809" y="573"/>
                    </a:lnTo>
                    <a:lnTo>
                      <a:pt x="795" y="573"/>
                    </a:lnTo>
                    <a:lnTo>
                      <a:pt x="795" y="561"/>
                    </a:lnTo>
                    <a:lnTo>
                      <a:pt x="711" y="561"/>
                    </a:lnTo>
                    <a:lnTo>
                      <a:pt x="711" y="524"/>
                    </a:lnTo>
                    <a:lnTo>
                      <a:pt x="695" y="524"/>
                    </a:lnTo>
                    <a:lnTo>
                      <a:pt x="695" y="510"/>
                    </a:lnTo>
                    <a:lnTo>
                      <a:pt x="675" y="510"/>
                    </a:lnTo>
                    <a:lnTo>
                      <a:pt x="675" y="500"/>
                    </a:lnTo>
                    <a:lnTo>
                      <a:pt x="583" y="500"/>
                    </a:lnTo>
                    <a:lnTo>
                      <a:pt x="583" y="488"/>
                    </a:lnTo>
                    <a:lnTo>
                      <a:pt x="547" y="488"/>
                    </a:lnTo>
                    <a:lnTo>
                      <a:pt x="547" y="468"/>
                    </a:lnTo>
                    <a:lnTo>
                      <a:pt x="533" y="468"/>
                    </a:lnTo>
                    <a:lnTo>
                      <a:pt x="533" y="438"/>
                    </a:lnTo>
                    <a:lnTo>
                      <a:pt x="519" y="438"/>
                    </a:lnTo>
                    <a:lnTo>
                      <a:pt x="519" y="392"/>
                    </a:lnTo>
                    <a:lnTo>
                      <a:pt x="505" y="392"/>
                    </a:lnTo>
                    <a:lnTo>
                      <a:pt x="505" y="311"/>
                    </a:lnTo>
                    <a:lnTo>
                      <a:pt x="489" y="311"/>
                    </a:lnTo>
                    <a:lnTo>
                      <a:pt x="489" y="299"/>
                    </a:lnTo>
                    <a:lnTo>
                      <a:pt x="447" y="299"/>
                    </a:lnTo>
                    <a:lnTo>
                      <a:pt x="447" y="287"/>
                    </a:lnTo>
                    <a:lnTo>
                      <a:pt x="419" y="287"/>
                    </a:lnTo>
                    <a:lnTo>
                      <a:pt x="419" y="263"/>
                    </a:lnTo>
                    <a:lnTo>
                      <a:pt x="413" y="263"/>
                    </a:lnTo>
                    <a:lnTo>
                      <a:pt x="413" y="257"/>
                    </a:lnTo>
                    <a:lnTo>
                      <a:pt x="397" y="257"/>
                    </a:lnTo>
                    <a:lnTo>
                      <a:pt x="397" y="239"/>
                    </a:lnTo>
                    <a:lnTo>
                      <a:pt x="391" y="239"/>
                    </a:lnTo>
                    <a:lnTo>
                      <a:pt x="391" y="215"/>
                    </a:lnTo>
                    <a:lnTo>
                      <a:pt x="363" y="215"/>
                    </a:lnTo>
                    <a:lnTo>
                      <a:pt x="363" y="177"/>
                    </a:lnTo>
                    <a:lnTo>
                      <a:pt x="349" y="177"/>
                    </a:lnTo>
                    <a:lnTo>
                      <a:pt x="349" y="171"/>
                    </a:lnTo>
                    <a:lnTo>
                      <a:pt x="335" y="171"/>
                    </a:lnTo>
                    <a:lnTo>
                      <a:pt x="335" y="147"/>
                    </a:lnTo>
                    <a:lnTo>
                      <a:pt x="319" y="147"/>
                    </a:lnTo>
                    <a:lnTo>
                      <a:pt x="319" y="133"/>
                    </a:lnTo>
                    <a:lnTo>
                      <a:pt x="248" y="133"/>
                    </a:lnTo>
                    <a:lnTo>
                      <a:pt x="248" y="121"/>
                    </a:lnTo>
                    <a:lnTo>
                      <a:pt x="196" y="121"/>
                    </a:lnTo>
                    <a:lnTo>
                      <a:pt x="196" y="94"/>
                    </a:lnTo>
                    <a:lnTo>
                      <a:pt x="182" y="94"/>
                    </a:lnTo>
                    <a:lnTo>
                      <a:pt x="182" y="60"/>
                    </a:lnTo>
                    <a:lnTo>
                      <a:pt x="170" y="60"/>
                    </a:lnTo>
                    <a:lnTo>
                      <a:pt x="170" y="24"/>
                    </a:lnTo>
                    <a:lnTo>
                      <a:pt x="98" y="24"/>
                    </a:lnTo>
                    <a:lnTo>
                      <a:pt x="98" y="0"/>
                    </a:lnTo>
                    <a:lnTo>
                      <a:pt x="0" y="0"/>
                    </a:ln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 name="Line 203">
                <a:extLst>
                  <a:ext uri="{FF2B5EF4-FFF2-40B4-BE49-F238E27FC236}">
                    <a16:creationId xmlns:a16="http://schemas.microsoft.com/office/drawing/2014/main" id="{173F72C4-188A-411D-9C41-9D5B7179B0B6}"/>
                  </a:ext>
                </a:extLst>
              </p:cNvPr>
              <p:cNvSpPr>
                <a:spLocks noChangeShapeType="1"/>
              </p:cNvSpPr>
              <p:nvPr/>
            </p:nvSpPr>
            <p:spPr bwMode="auto">
              <a:xfrm>
                <a:off x="688" y="148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 name="Line 204">
                <a:extLst>
                  <a:ext uri="{FF2B5EF4-FFF2-40B4-BE49-F238E27FC236}">
                    <a16:creationId xmlns:a16="http://schemas.microsoft.com/office/drawing/2014/main" id="{6346DB2E-3EE8-48D4-9E3C-F4A626C060DB}"/>
                  </a:ext>
                </a:extLst>
              </p:cNvPr>
              <p:cNvSpPr>
                <a:spLocks noChangeShapeType="1"/>
              </p:cNvSpPr>
              <p:nvPr/>
            </p:nvSpPr>
            <p:spPr bwMode="auto">
              <a:xfrm flipH="1">
                <a:off x="670" y="1507"/>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 name="Line 205">
                <a:extLst>
                  <a:ext uri="{FF2B5EF4-FFF2-40B4-BE49-F238E27FC236}">
                    <a16:creationId xmlns:a16="http://schemas.microsoft.com/office/drawing/2014/main" id="{7E76EB7A-19E0-4926-B463-9B6FF62E88D9}"/>
                  </a:ext>
                </a:extLst>
              </p:cNvPr>
              <p:cNvSpPr>
                <a:spLocks noChangeShapeType="1"/>
              </p:cNvSpPr>
              <p:nvPr/>
            </p:nvSpPr>
            <p:spPr bwMode="auto">
              <a:xfrm>
                <a:off x="858" y="154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206">
                <a:extLst>
                  <a:ext uri="{FF2B5EF4-FFF2-40B4-BE49-F238E27FC236}">
                    <a16:creationId xmlns:a16="http://schemas.microsoft.com/office/drawing/2014/main" id="{0B90C105-75C5-4B4C-9D8C-B146BDA4C3F6}"/>
                  </a:ext>
                </a:extLst>
              </p:cNvPr>
              <p:cNvSpPr>
                <a:spLocks noChangeShapeType="1"/>
              </p:cNvSpPr>
              <p:nvPr/>
            </p:nvSpPr>
            <p:spPr bwMode="auto">
              <a:xfrm flipH="1">
                <a:off x="838" y="1563"/>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207">
                <a:extLst>
                  <a:ext uri="{FF2B5EF4-FFF2-40B4-BE49-F238E27FC236}">
                    <a16:creationId xmlns:a16="http://schemas.microsoft.com/office/drawing/2014/main" id="{F0A35FCE-3E28-42C1-AE7D-04B2FA496991}"/>
                  </a:ext>
                </a:extLst>
              </p:cNvPr>
              <p:cNvSpPr>
                <a:spLocks noChangeShapeType="1"/>
              </p:cNvSpPr>
              <p:nvPr/>
            </p:nvSpPr>
            <p:spPr bwMode="auto">
              <a:xfrm>
                <a:off x="1079" y="172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208">
                <a:extLst>
                  <a:ext uri="{FF2B5EF4-FFF2-40B4-BE49-F238E27FC236}">
                    <a16:creationId xmlns:a16="http://schemas.microsoft.com/office/drawing/2014/main" id="{7EA072AD-29F3-46A2-80DA-F35038700C1A}"/>
                  </a:ext>
                </a:extLst>
              </p:cNvPr>
              <p:cNvSpPr>
                <a:spLocks noChangeShapeType="1"/>
              </p:cNvSpPr>
              <p:nvPr/>
            </p:nvSpPr>
            <p:spPr bwMode="auto">
              <a:xfrm flipH="1">
                <a:off x="1059" y="174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209">
                <a:extLst>
                  <a:ext uri="{FF2B5EF4-FFF2-40B4-BE49-F238E27FC236}">
                    <a16:creationId xmlns:a16="http://schemas.microsoft.com/office/drawing/2014/main" id="{1E8EF936-D2EF-4A20-AE67-0EC12055CB95}"/>
                  </a:ext>
                </a:extLst>
              </p:cNvPr>
              <p:cNvSpPr>
                <a:spLocks noChangeShapeType="1"/>
              </p:cNvSpPr>
              <p:nvPr/>
            </p:nvSpPr>
            <p:spPr bwMode="auto">
              <a:xfrm>
                <a:off x="1369" y="199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210">
                <a:extLst>
                  <a:ext uri="{FF2B5EF4-FFF2-40B4-BE49-F238E27FC236}">
                    <a16:creationId xmlns:a16="http://schemas.microsoft.com/office/drawing/2014/main" id="{C662ECE0-6C18-41DC-8A8A-FC4FD18DF3BF}"/>
                  </a:ext>
                </a:extLst>
              </p:cNvPr>
              <p:cNvSpPr>
                <a:spLocks noChangeShapeType="1"/>
              </p:cNvSpPr>
              <p:nvPr/>
            </p:nvSpPr>
            <p:spPr bwMode="auto">
              <a:xfrm flipH="1">
                <a:off x="1349" y="2019"/>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211">
                <a:extLst>
                  <a:ext uri="{FF2B5EF4-FFF2-40B4-BE49-F238E27FC236}">
                    <a16:creationId xmlns:a16="http://schemas.microsoft.com/office/drawing/2014/main" id="{E69E70D2-3794-421A-B791-A8F5A14845CF}"/>
                  </a:ext>
                </a:extLst>
              </p:cNvPr>
              <p:cNvSpPr>
                <a:spLocks noChangeShapeType="1"/>
              </p:cNvSpPr>
              <p:nvPr/>
            </p:nvSpPr>
            <p:spPr bwMode="auto">
              <a:xfrm>
                <a:off x="1399" y="201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212">
                <a:extLst>
                  <a:ext uri="{FF2B5EF4-FFF2-40B4-BE49-F238E27FC236}">
                    <a16:creationId xmlns:a16="http://schemas.microsoft.com/office/drawing/2014/main" id="{2EF29B19-AA46-4C93-9171-116ACFC1E158}"/>
                  </a:ext>
                </a:extLst>
              </p:cNvPr>
              <p:cNvSpPr>
                <a:spLocks noChangeShapeType="1"/>
              </p:cNvSpPr>
              <p:nvPr/>
            </p:nvSpPr>
            <p:spPr bwMode="auto">
              <a:xfrm flipH="1">
                <a:off x="1379" y="202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213">
                <a:extLst>
                  <a:ext uri="{FF2B5EF4-FFF2-40B4-BE49-F238E27FC236}">
                    <a16:creationId xmlns:a16="http://schemas.microsoft.com/office/drawing/2014/main" id="{90BCB6FA-665F-4839-81D2-BF9F8FF0180D}"/>
                  </a:ext>
                </a:extLst>
              </p:cNvPr>
              <p:cNvSpPr>
                <a:spLocks noChangeShapeType="1"/>
              </p:cNvSpPr>
              <p:nvPr/>
            </p:nvSpPr>
            <p:spPr bwMode="auto">
              <a:xfrm>
                <a:off x="1383" y="201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214">
                <a:extLst>
                  <a:ext uri="{FF2B5EF4-FFF2-40B4-BE49-F238E27FC236}">
                    <a16:creationId xmlns:a16="http://schemas.microsoft.com/office/drawing/2014/main" id="{A0A251BD-2120-4E82-9739-18E316E1BE9A}"/>
                  </a:ext>
                </a:extLst>
              </p:cNvPr>
              <p:cNvSpPr>
                <a:spLocks noChangeShapeType="1"/>
              </p:cNvSpPr>
              <p:nvPr/>
            </p:nvSpPr>
            <p:spPr bwMode="auto">
              <a:xfrm flipH="1">
                <a:off x="1365" y="202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215">
                <a:extLst>
                  <a:ext uri="{FF2B5EF4-FFF2-40B4-BE49-F238E27FC236}">
                    <a16:creationId xmlns:a16="http://schemas.microsoft.com/office/drawing/2014/main" id="{811636D2-0C2E-422C-86B7-AE225CEB3F81}"/>
                  </a:ext>
                </a:extLst>
              </p:cNvPr>
              <p:cNvSpPr>
                <a:spLocks noChangeShapeType="1"/>
              </p:cNvSpPr>
              <p:nvPr/>
            </p:nvSpPr>
            <p:spPr bwMode="auto">
              <a:xfrm>
                <a:off x="1556" y="2108"/>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216">
                <a:extLst>
                  <a:ext uri="{FF2B5EF4-FFF2-40B4-BE49-F238E27FC236}">
                    <a16:creationId xmlns:a16="http://schemas.microsoft.com/office/drawing/2014/main" id="{0A2C730A-2301-4D07-B444-430B8F5FDB97}"/>
                  </a:ext>
                </a:extLst>
              </p:cNvPr>
              <p:cNvSpPr>
                <a:spLocks noChangeShapeType="1"/>
              </p:cNvSpPr>
              <p:nvPr/>
            </p:nvSpPr>
            <p:spPr bwMode="auto">
              <a:xfrm flipH="1">
                <a:off x="1536" y="2128"/>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217">
                <a:extLst>
                  <a:ext uri="{FF2B5EF4-FFF2-40B4-BE49-F238E27FC236}">
                    <a16:creationId xmlns:a16="http://schemas.microsoft.com/office/drawing/2014/main" id="{AE6B040F-4D30-4F16-9727-6FFFD711CC9A}"/>
                  </a:ext>
                </a:extLst>
              </p:cNvPr>
              <p:cNvSpPr>
                <a:spLocks noChangeShapeType="1"/>
              </p:cNvSpPr>
              <p:nvPr/>
            </p:nvSpPr>
            <p:spPr bwMode="auto">
              <a:xfrm>
                <a:off x="1542" y="2084"/>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218">
                <a:extLst>
                  <a:ext uri="{FF2B5EF4-FFF2-40B4-BE49-F238E27FC236}">
                    <a16:creationId xmlns:a16="http://schemas.microsoft.com/office/drawing/2014/main" id="{0C22B559-CD37-4995-808A-5511C006E171}"/>
                  </a:ext>
                </a:extLst>
              </p:cNvPr>
              <p:cNvSpPr>
                <a:spLocks noChangeShapeType="1"/>
              </p:cNvSpPr>
              <p:nvPr/>
            </p:nvSpPr>
            <p:spPr bwMode="auto">
              <a:xfrm flipH="1">
                <a:off x="1522" y="210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219">
                <a:extLst>
                  <a:ext uri="{FF2B5EF4-FFF2-40B4-BE49-F238E27FC236}">
                    <a16:creationId xmlns:a16="http://schemas.microsoft.com/office/drawing/2014/main" id="{3292FB33-BD2E-4AA5-9611-5016202D2BBC}"/>
                  </a:ext>
                </a:extLst>
              </p:cNvPr>
              <p:cNvSpPr>
                <a:spLocks noChangeShapeType="1"/>
              </p:cNvSpPr>
              <p:nvPr/>
            </p:nvSpPr>
            <p:spPr bwMode="auto">
              <a:xfrm>
                <a:off x="1690" y="2212"/>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220">
                <a:extLst>
                  <a:ext uri="{FF2B5EF4-FFF2-40B4-BE49-F238E27FC236}">
                    <a16:creationId xmlns:a16="http://schemas.microsoft.com/office/drawing/2014/main" id="{41028A9B-3921-4E9A-B7C5-8DA8A00DECFA}"/>
                  </a:ext>
                </a:extLst>
              </p:cNvPr>
              <p:cNvSpPr>
                <a:spLocks noChangeShapeType="1"/>
              </p:cNvSpPr>
              <p:nvPr/>
            </p:nvSpPr>
            <p:spPr bwMode="auto">
              <a:xfrm flipH="1">
                <a:off x="1670" y="2230"/>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221">
                <a:extLst>
                  <a:ext uri="{FF2B5EF4-FFF2-40B4-BE49-F238E27FC236}">
                    <a16:creationId xmlns:a16="http://schemas.microsoft.com/office/drawing/2014/main" id="{7CDA471F-CF59-439E-94C4-68162F77B60F}"/>
                  </a:ext>
                </a:extLst>
              </p:cNvPr>
              <p:cNvSpPr>
                <a:spLocks noChangeShapeType="1"/>
              </p:cNvSpPr>
              <p:nvPr/>
            </p:nvSpPr>
            <p:spPr bwMode="auto">
              <a:xfrm>
                <a:off x="1874" y="2357"/>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222">
                <a:extLst>
                  <a:ext uri="{FF2B5EF4-FFF2-40B4-BE49-F238E27FC236}">
                    <a16:creationId xmlns:a16="http://schemas.microsoft.com/office/drawing/2014/main" id="{63B93C8D-1939-41ED-8248-C1059E4DC16C}"/>
                  </a:ext>
                </a:extLst>
              </p:cNvPr>
              <p:cNvSpPr>
                <a:spLocks noChangeShapeType="1"/>
              </p:cNvSpPr>
              <p:nvPr/>
            </p:nvSpPr>
            <p:spPr bwMode="auto">
              <a:xfrm flipH="1">
                <a:off x="1854" y="2377"/>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223">
                <a:extLst>
                  <a:ext uri="{FF2B5EF4-FFF2-40B4-BE49-F238E27FC236}">
                    <a16:creationId xmlns:a16="http://schemas.microsoft.com/office/drawing/2014/main" id="{3C6321BF-A065-4858-B170-65C4DB79D8B1}"/>
                  </a:ext>
                </a:extLst>
              </p:cNvPr>
              <p:cNvSpPr>
                <a:spLocks noChangeShapeType="1"/>
              </p:cNvSpPr>
              <p:nvPr/>
            </p:nvSpPr>
            <p:spPr bwMode="auto">
              <a:xfrm>
                <a:off x="2038" y="2431"/>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224">
                <a:extLst>
                  <a:ext uri="{FF2B5EF4-FFF2-40B4-BE49-F238E27FC236}">
                    <a16:creationId xmlns:a16="http://schemas.microsoft.com/office/drawing/2014/main" id="{2C86A9D6-7CCD-43B8-803B-4C05BBD22019}"/>
                  </a:ext>
                </a:extLst>
              </p:cNvPr>
              <p:cNvSpPr>
                <a:spLocks noChangeShapeType="1"/>
              </p:cNvSpPr>
              <p:nvPr/>
            </p:nvSpPr>
            <p:spPr bwMode="auto">
              <a:xfrm flipH="1">
                <a:off x="2018" y="245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225">
                <a:extLst>
                  <a:ext uri="{FF2B5EF4-FFF2-40B4-BE49-F238E27FC236}">
                    <a16:creationId xmlns:a16="http://schemas.microsoft.com/office/drawing/2014/main" id="{571A6AB4-EB91-4CE6-88D5-D87BACE2B1AD}"/>
                  </a:ext>
                </a:extLst>
              </p:cNvPr>
              <p:cNvSpPr>
                <a:spLocks noChangeShapeType="1"/>
              </p:cNvSpPr>
              <p:nvPr/>
            </p:nvSpPr>
            <p:spPr bwMode="auto">
              <a:xfrm>
                <a:off x="2109" y="2431"/>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226">
                <a:extLst>
                  <a:ext uri="{FF2B5EF4-FFF2-40B4-BE49-F238E27FC236}">
                    <a16:creationId xmlns:a16="http://schemas.microsoft.com/office/drawing/2014/main" id="{C0DB8965-99BB-4798-BA84-D3503BBC3AE7}"/>
                  </a:ext>
                </a:extLst>
              </p:cNvPr>
              <p:cNvSpPr>
                <a:spLocks noChangeShapeType="1"/>
              </p:cNvSpPr>
              <p:nvPr/>
            </p:nvSpPr>
            <p:spPr bwMode="auto">
              <a:xfrm flipH="1">
                <a:off x="2089" y="245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227">
                <a:extLst>
                  <a:ext uri="{FF2B5EF4-FFF2-40B4-BE49-F238E27FC236}">
                    <a16:creationId xmlns:a16="http://schemas.microsoft.com/office/drawing/2014/main" id="{1E68B4AE-87EC-40D8-A487-8926CD41E0C9}"/>
                  </a:ext>
                </a:extLst>
              </p:cNvPr>
              <p:cNvSpPr>
                <a:spLocks noChangeShapeType="1"/>
              </p:cNvSpPr>
              <p:nvPr/>
            </p:nvSpPr>
            <p:spPr bwMode="auto">
              <a:xfrm>
                <a:off x="2165" y="2431"/>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228">
                <a:extLst>
                  <a:ext uri="{FF2B5EF4-FFF2-40B4-BE49-F238E27FC236}">
                    <a16:creationId xmlns:a16="http://schemas.microsoft.com/office/drawing/2014/main" id="{E3A8A14B-4DA9-4640-8D2F-52C4F3083D33}"/>
                  </a:ext>
                </a:extLst>
              </p:cNvPr>
              <p:cNvSpPr>
                <a:spLocks noChangeShapeType="1"/>
              </p:cNvSpPr>
              <p:nvPr/>
            </p:nvSpPr>
            <p:spPr bwMode="auto">
              <a:xfrm flipH="1">
                <a:off x="2147" y="245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229">
                <a:extLst>
                  <a:ext uri="{FF2B5EF4-FFF2-40B4-BE49-F238E27FC236}">
                    <a16:creationId xmlns:a16="http://schemas.microsoft.com/office/drawing/2014/main" id="{0EC7F2CE-3D63-4489-BFE3-C4AA3D568ADE}"/>
                  </a:ext>
                </a:extLst>
              </p:cNvPr>
              <p:cNvSpPr>
                <a:spLocks noChangeShapeType="1"/>
              </p:cNvSpPr>
              <p:nvPr/>
            </p:nvSpPr>
            <p:spPr bwMode="auto">
              <a:xfrm>
                <a:off x="2179" y="2431"/>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230">
                <a:extLst>
                  <a:ext uri="{FF2B5EF4-FFF2-40B4-BE49-F238E27FC236}">
                    <a16:creationId xmlns:a16="http://schemas.microsoft.com/office/drawing/2014/main" id="{EECF130A-6DA6-474B-BA6E-F942F7B5AE87}"/>
                  </a:ext>
                </a:extLst>
              </p:cNvPr>
              <p:cNvSpPr>
                <a:spLocks noChangeShapeType="1"/>
              </p:cNvSpPr>
              <p:nvPr/>
            </p:nvSpPr>
            <p:spPr bwMode="auto">
              <a:xfrm flipH="1">
                <a:off x="2159" y="245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231">
                <a:extLst>
                  <a:ext uri="{FF2B5EF4-FFF2-40B4-BE49-F238E27FC236}">
                    <a16:creationId xmlns:a16="http://schemas.microsoft.com/office/drawing/2014/main" id="{1B03749F-00E2-46F4-B64E-E544145211BD}"/>
                  </a:ext>
                </a:extLst>
              </p:cNvPr>
              <p:cNvSpPr>
                <a:spLocks noChangeShapeType="1"/>
              </p:cNvSpPr>
              <p:nvPr/>
            </p:nvSpPr>
            <p:spPr bwMode="auto">
              <a:xfrm>
                <a:off x="2357" y="245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232">
                <a:extLst>
                  <a:ext uri="{FF2B5EF4-FFF2-40B4-BE49-F238E27FC236}">
                    <a16:creationId xmlns:a16="http://schemas.microsoft.com/office/drawing/2014/main" id="{6C6D8EB1-2739-4F5D-835B-AA0D30D74846}"/>
                  </a:ext>
                </a:extLst>
              </p:cNvPr>
              <p:cNvSpPr>
                <a:spLocks noChangeShapeType="1"/>
              </p:cNvSpPr>
              <p:nvPr/>
            </p:nvSpPr>
            <p:spPr bwMode="auto">
              <a:xfrm flipH="1">
                <a:off x="2337" y="247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233">
                <a:extLst>
                  <a:ext uri="{FF2B5EF4-FFF2-40B4-BE49-F238E27FC236}">
                    <a16:creationId xmlns:a16="http://schemas.microsoft.com/office/drawing/2014/main" id="{B159BCE8-3C1D-416D-9051-6CC3CDC6F21C}"/>
                  </a:ext>
                </a:extLst>
              </p:cNvPr>
              <p:cNvSpPr>
                <a:spLocks noChangeShapeType="1"/>
              </p:cNvSpPr>
              <p:nvPr/>
            </p:nvSpPr>
            <p:spPr bwMode="auto">
              <a:xfrm>
                <a:off x="2385" y="245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234">
                <a:extLst>
                  <a:ext uri="{FF2B5EF4-FFF2-40B4-BE49-F238E27FC236}">
                    <a16:creationId xmlns:a16="http://schemas.microsoft.com/office/drawing/2014/main" id="{99AE068F-DA3F-400F-AF23-B63837879EF0}"/>
                  </a:ext>
                </a:extLst>
              </p:cNvPr>
              <p:cNvSpPr>
                <a:spLocks noChangeShapeType="1"/>
              </p:cNvSpPr>
              <p:nvPr/>
            </p:nvSpPr>
            <p:spPr bwMode="auto">
              <a:xfrm flipH="1">
                <a:off x="2367" y="247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235">
                <a:extLst>
                  <a:ext uri="{FF2B5EF4-FFF2-40B4-BE49-F238E27FC236}">
                    <a16:creationId xmlns:a16="http://schemas.microsoft.com/office/drawing/2014/main" id="{F8DB9AF4-6EE1-49EC-9777-0A65DFE66E80}"/>
                  </a:ext>
                </a:extLst>
              </p:cNvPr>
              <p:cNvSpPr>
                <a:spLocks noChangeShapeType="1"/>
              </p:cNvSpPr>
              <p:nvPr/>
            </p:nvSpPr>
            <p:spPr bwMode="auto">
              <a:xfrm>
                <a:off x="2401" y="2471"/>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236">
                <a:extLst>
                  <a:ext uri="{FF2B5EF4-FFF2-40B4-BE49-F238E27FC236}">
                    <a16:creationId xmlns:a16="http://schemas.microsoft.com/office/drawing/2014/main" id="{D6F0AAB0-54D5-45B2-BD27-282414134DF3}"/>
                  </a:ext>
                </a:extLst>
              </p:cNvPr>
              <p:cNvSpPr>
                <a:spLocks noChangeShapeType="1"/>
              </p:cNvSpPr>
              <p:nvPr/>
            </p:nvSpPr>
            <p:spPr bwMode="auto">
              <a:xfrm flipH="1">
                <a:off x="2381" y="249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237">
                <a:extLst>
                  <a:ext uri="{FF2B5EF4-FFF2-40B4-BE49-F238E27FC236}">
                    <a16:creationId xmlns:a16="http://schemas.microsoft.com/office/drawing/2014/main" id="{E7049D64-FC94-4CAC-8F0C-EC4B99CEEDAB}"/>
                  </a:ext>
                </a:extLst>
              </p:cNvPr>
              <p:cNvSpPr>
                <a:spLocks noChangeShapeType="1"/>
              </p:cNvSpPr>
              <p:nvPr/>
            </p:nvSpPr>
            <p:spPr bwMode="auto">
              <a:xfrm>
                <a:off x="2692" y="2514"/>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238">
                <a:extLst>
                  <a:ext uri="{FF2B5EF4-FFF2-40B4-BE49-F238E27FC236}">
                    <a16:creationId xmlns:a16="http://schemas.microsoft.com/office/drawing/2014/main" id="{69EFF883-BB8C-4CF0-8536-6FF9CF88C005}"/>
                  </a:ext>
                </a:extLst>
              </p:cNvPr>
              <p:cNvSpPr>
                <a:spLocks noChangeShapeType="1"/>
              </p:cNvSpPr>
              <p:nvPr/>
            </p:nvSpPr>
            <p:spPr bwMode="auto">
              <a:xfrm flipH="1">
                <a:off x="2672" y="253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239">
                <a:extLst>
                  <a:ext uri="{FF2B5EF4-FFF2-40B4-BE49-F238E27FC236}">
                    <a16:creationId xmlns:a16="http://schemas.microsoft.com/office/drawing/2014/main" id="{A45EDD05-DBBC-4FD7-9DFE-0EDA4F089355}"/>
                  </a:ext>
                </a:extLst>
              </p:cNvPr>
              <p:cNvSpPr>
                <a:spLocks noChangeShapeType="1"/>
              </p:cNvSpPr>
              <p:nvPr/>
            </p:nvSpPr>
            <p:spPr bwMode="auto">
              <a:xfrm>
                <a:off x="2734" y="2514"/>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240">
                <a:extLst>
                  <a:ext uri="{FF2B5EF4-FFF2-40B4-BE49-F238E27FC236}">
                    <a16:creationId xmlns:a16="http://schemas.microsoft.com/office/drawing/2014/main" id="{B5835797-7478-44BD-A2DA-525E5F86FC1A}"/>
                  </a:ext>
                </a:extLst>
              </p:cNvPr>
              <p:cNvSpPr>
                <a:spLocks noChangeShapeType="1"/>
              </p:cNvSpPr>
              <p:nvPr/>
            </p:nvSpPr>
            <p:spPr bwMode="auto">
              <a:xfrm flipH="1">
                <a:off x="2714" y="253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241">
                <a:extLst>
                  <a:ext uri="{FF2B5EF4-FFF2-40B4-BE49-F238E27FC236}">
                    <a16:creationId xmlns:a16="http://schemas.microsoft.com/office/drawing/2014/main" id="{DDE2A91F-85D6-42A2-9584-2FE2B6B8BDBE}"/>
                  </a:ext>
                </a:extLst>
              </p:cNvPr>
              <p:cNvSpPr>
                <a:spLocks noChangeShapeType="1"/>
              </p:cNvSpPr>
              <p:nvPr/>
            </p:nvSpPr>
            <p:spPr bwMode="auto">
              <a:xfrm>
                <a:off x="2776" y="2514"/>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242">
                <a:extLst>
                  <a:ext uri="{FF2B5EF4-FFF2-40B4-BE49-F238E27FC236}">
                    <a16:creationId xmlns:a16="http://schemas.microsoft.com/office/drawing/2014/main" id="{A1FE3C6F-8FCE-4F56-92AB-834696FAF9FB}"/>
                  </a:ext>
                </a:extLst>
              </p:cNvPr>
              <p:cNvSpPr>
                <a:spLocks noChangeShapeType="1"/>
              </p:cNvSpPr>
              <p:nvPr/>
            </p:nvSpPr>
            <p:spPr bwMode="auto">
              <a:xfrm flipH="1">
                <a:off x="2758" y="253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243">
                <a:extLst>
                  <a:ext uri="{FF2B5EF4-FFF2-40B4-BE49-F238E27FC236}">
                    <a16:creationId xmlns:a16="http://schemas.microsoft.com/office/drawing/2014/main" id="{84BEF2C2-EAF3-4EE0-81D7-0331B72EE02C}"/>
                  </a:ext>
                </a:extLst>
              </p:cNvPr>
              <p:cNvSpPr>
                <a:spLocks noChangeShapeType="1"/>
              </p:cNvSpPr>
              <p:nvPr/>
            </p:nvSpPr>
            <p:spPr bwMode="auto">
              <a:xfrm>
                <a:off x="2862" y="2514"/>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44">
                <a:extLst>
                  <a:ext uri="{FF2B5EF4-FFF2-40B4-BE49-F238E27FC236}">
                    <a16:creationId xmlns:a16="http://schemas.microsoft.com/office/drawing/2014/main" id="{F5CF4EB7-A0BD-4D2A-928B-C26427E59B99}"/>
                  </a:ext>
                </a:extLst>
              </p:cNvPr>
              <p:cNvSpPr>
                <a:spLocks noChangeShapeType="1"/>
              </p:cNvSpPr>
              <p:nvPr/>
            </p:nvSpPr>
            <p:spPr bwMode="auto">
              <a:xfrm flipH="1">
                <a:off x="2842" y="253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45">
                <a:extLst>
                  <a:ext uri="{FF2B5EF4-FFF2-40B4-BE49-F238E27FC236}">
                    <a16:creationId xmlns:a16="http://schemas.microsoft.com/office/drawing/2014/main" id="{41CB548A-D66F-4D25-A240-2C6FBEA408E0}"/>
                  </a:ext>
                </a:extLst>
              </p:cNvPr>
              <p:cNvSpPr>
                <a:spLocks noChangeShapeType="1"/>
              </p:cNvSpPr>
              <p:nvPr/>
            </p:nvSpPr>
            <p:spPr bwMode="auto">
              <a:xfrm>
                <a:off x="2954" y="259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46">
                <a:extLst>
                  <a:ext uri="{FF2B5EF4-FFF2-40B4-BE49-F238E27FC236}">
                    <a16:creationId xmlns:a16="http://schemas.microsoft.com/office/drawing/2014/main" id="{895E1C4A-6AAB-4AA1-A050-B70862E45F6C}"/>
                  </a:ext>
                </a:extLst>
              </p:cNvPr>
              <p:cNvSpPr>
                <a:spLocks noChangeShapeType="1"/>
              </p:cNvSpPr>
              <p:nvPr/>
            </p:nvSpPr>
            <p:spPr bwMode="auto">
              <a:xfrm flipH="1">
                <a:off x="2934" y="261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247">
                <a:extLst>
                  <a:ext uri="{FF2B5EF4-FFF2-40B4-BE49-F238E27FC236}">
                    <a16:creationId xmlns:a16="http://schemas.microsoft.com/office/drawing/2014/main" id="{6A8D671A-BCE4-473A-A177-9ED1CC398A46}"/>
                  </a:ext>
                </a:extLst>
              </p:cNvPr>
              <p:cNvSpPr>
                <a:spLocks noChangeShapeType="1"/>
              </p:cNvSpPr>
              <p:nvPr/>
            </p:nvSpPr>
            <p:spPr bwMode="auto">
              <a:xfrm>
                <a:off x="3052" y="259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248">
                <a:extLst>
                  <a:ext uri="{FF2B5EF4-FFF2-40B4-BE49-F238E27FC236}">
                    <a16:creationId xmlns:a16="http://schemas.microsoft.com/office/drawing/2014/main" id="{61238E25-09CA-48AE-A8FF-D84FE2F0BBAC}"/>
                  </a:ext>
                </a:extLst>
              </p:cNvPr>
              <p:cNvSpPr>
                <a:spLocks noChangeShapeType="1"/>
              </p:cNvSpPr>
              <p:nvPr/>
            </p:nvSpPr>
            <p:spPr bwMode="auto">
              <a:xfrm flipH="1">
                <a:off x="3034" y="261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249">
                <a:extLst>
                  <a:ext uri="{FF2B5EF4-FFF2-40B4-BE49-F238E27FC236}">
                    <a16:creationId xmlns:a16="http://schemas.microsoft.com/office/drawing/2014/main" id="{CBEE51BF-6442-4E81-88C8-E61CFC479CD2}"/>
                  </a:ext>
                </a:extLst>
              </p:cNvPr>
              <p:cNvSpPr>
                <a:spLocks noChangeShapeType="1"/>
              </p:cNvSpPr>
              <p:nvPr/>
            </p:nvSpPr>
            <p:spPr bwMode="auto">
              <a:xfrm>
                <a:off x="3635" y="273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250">
                <a:extLst>
                  <a:ext uri="{FF2B5EF4-FFF2-40B4-BE49-F238E27FC236}">
                    <a16:creationId xmlns:a16="http://schemas.microsoft.com/office/drawing/2014/main" id="{BB42D717-347B-426F-8195-BA18D6DC7A09}"/>
                  </a:ext>
                </a:extLst>
              </p:cNvPr>
              <p:cNvSpPr>
                <a:spLocks noChangeShapeType="1"/>
              </p:cNvSpPr>
              <p:nvPr/>
            </p:nvSpPr>
            <p:spPr bwMode="auto">
              <a:xfrm flipH="1">
                <a:off x="3617" y="2757"/>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251">
                <a:extLst>
                  <a:ext uri="{FF2B5EF4-FFF2-40B4-BE49-F238E27FC236}">
                    <a16:creationId xmlns:a16="http://schemas.microsoft.com/office/drawing/2014/main" id="{0DB134A2-5E5A-47F0-8DE5-A5DD4EE1E27E}"/>
                  </a:ext>
                </a:extLst>
              </p:cNvPr>
              <p:cNvSpPr>
                <a:spLocks noChangeShapeType="1"/>
              </p:cNvSpPr>
              <p:nvPr/>
            </p:nvSpPr>
            <p:spPr bwMode="auto">
              <a:xfrm>
                <a:off x="3892" y="278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252">
                <a:extLst>
                  <a:ext uri="{FF2B5EF4-FFF2-40B4-BE49-F238E27FC236}">
                    <a16:creationId xmlns:a16="http://schemas.microsoft.com/office/drawing/2014/main" id="{3C15C7E4-DA94-4B60-8C14-E77CA03C233E}"/>
                  </a:ext>
                </a:extLst>
              </p:cNvPr>
              <p:cNvSpPr>
                <a:spLocks noChangeShapeType="1"/>
              </p:cNvSpPr>
              <p:nvPr/>
            </p:nvSpPr>
            <p:spPr bwMode="auto">
              <a:xfrm flipH="1">
                <a:off x="3872" y="2807"/>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253">
                <a:extLst>
                  <a:ext uri="{FF2B5EF4-FFF2-40B4-BE49-F238E27FC236}">
                    <a16:creationId xmlns:a16="http://schemas.microsoft.com/office/drawing/2014/main" id="{627F93FE-50E8-4684-9C34-6FCC2050B53A}"/>
                  </a:ext>
                </a:extLst>
              </p:cNvPr>
              <p:cNvSpPr>
                <a:spLocks noChangeShapeType="1"/>
              </p:cNvSpPr>
              <p:nvPr/>
            </p:nvSpPr>
            <p:spPr bwMode="auto">
              <a:xfrm>
                <a:off x="3998" y="278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254">
                <a:extLst>
                  <a:ext uri="{FF2B5EF4-FFF2-40B4-BE49-F238E27FC236}">
                    <a16:creationId xmlns:a16="http://schemas.microsoft.com/office/drawing/2014/main" id="{B8DC3B10-C823-4FCE-A899-A338CA185AC8}"/>
                  </a:ext>
                </a:extLst>
              </p:cNvPr>
              <p:cNvSpPr>
                <a:spLocks noChangeShapeType="1"/>
              </p:cNvSpPr>
              <p:nvPr/>
            </p:nvSpPr>
            <p:spPr bwMode="auto">
              <a:xfrm flipH="1">
                <a:off x="3978" y="2807"/>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255">
                <a:extLst>
                  <a:ext uri="{FF2B5EF4-FFF2-40B4-BE49-F238E27FC236}">
                    <a16:creationId xmlns:a16="http://schemas.microsoft.com/office/drawing/2014/main" id="{A183752D-EAA8-49A9-917B-44B08B9F0EDE}"/>
                  </a:ext>
                </a:extLst>
              </p:cNvPr>
              <p:cNvSpPr>
                <a:spLocks noChangeShapeType="1"/>
              </p:cNvSpPr>
              <p:nvPr/>
            </p:nvSpPr>
            <p:spPr bwMode="auto">
              <a:xfrm>
                <a:off x="4333" y="278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256">
                <a:extLst>
                  <a:ext uri="{FF2B5EF4-FFF2-40B4-BE49-F238E27FC236}">
                    <a16:creationId xmlns:a16="http://schemas.microsoft.com/office/drawing/2014/main" id="{C86C6CB3-4878-4BCE-BE29-0653DE37BCEF}"/>
                  </a:ext>
                </a:extLst>
              </p:cNvPr>
              <p:cNvSpPr>
                <a:spLocks noChangeShapeType="1"/>
              </p:cNvSpPr>
              <p:nvPr/>
            </p:nvSpPr>
            <p:spPr bwMode="auto">
              <a:xfrm flipH="1">
                <a:off x="4313" y="2807"/>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257">
                <a:extLst>
                  <a:ext uri="{FF2B5EF4-FFF2-40B4-BE49-F238E27FC236}">
                    <a16:creationId xmlns:a16="http://schemas.microsoft.com/office/drawing/2014/main" id="{3D317A0A-4344-4100-B0F0-704F80A61418}"/>
                  </a:ext>
                </a:extLst>
              </p:cNvPr>
              <p:cNvSpPr>
                <a:spLocks noChangeShapeType="1"/>
              </p:cNvSpPr>
              <p:nvPr/>
            </p:nvSpPr>
            <p:spPr bwMode="auto">
              <a:xfrm>
                <a:off x="5070" y="278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258">
                <a:extLst>
                  <a:ext uri="{FF2B5EF4-FFF2-40B4-BE49-F238E27FC236}">
                    <a16:creationId xmlns:a16="http://schemas.microsoft.com/office/drawing/2014/main" id="{A341104A-E64B-42A0-977A-198B31DE7698}"/>
                  </a:ext>
                </a:extLst>
              </p:cNvPr>
              <p:cNvSpPr>
                <a:spLocks noChangeShapeType="1"/>
              </p:cNvSpPr>
              <p:nvPr/>
            </p:nvSpPr>
            <p:spPr bwMode="auto">
              <a:xfrm flipH="1">
                <a:off x="5050" y="2807"/>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259">
                <a:extLst>
                  <a:ext uri="{FF2B5EF4-FFF2-40B4-BE49-F238E27FC236}">
                    <a16:creationId xmlns:a16="http://schemas.microsoft.com/office/drawing/2014/main" id="{10EAFD54-BF72-4971-8A41-763A9E490B29}"/>
                  </a:ext>
                </a:extLst>
              </p:cNvPr>
              <p:cNvSpPr>
                <a:spLocks noChangeShapeType="1"/>
              </p:cNvSpPr>
              <p:nvPr/>
            </p:nvSpPr>
            <p:spPr bwMode="auto">
              <a:xfrm>
                <a:off x="2173" y="2431"/>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260">
                <a:extLst>
                  <a:ext uri="{FF2B5EF4-FFF2-40B4-BE49-F238E27FC236}">
                    <a16:creationId xmlns:a16="http://schemas.microsoft.com/office/drawing/2014/main" id="{6317BF76-67F9-4F1C-8F7C-FEE57B7A1FD0}"/>
                  </a:ext>
                </a:extLst>
              </p:cNvPr>
              <p:cNvSpPr>
                <a:spLocks noChangeShapeType="1"/>
              </p:cNvSpPr>
              <p:nvPr/>
            </p:nvSpPr>
            <p:spPr bwMode="auto">
              <a:xfrm flipH="1">
                <a:off x="2153" y="245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261">
                <a:extLst>
                  <a:ext uri="{FF2B5EF4-FFF2-40B4-BE49-F238E27FC236}">
                    <a16:creationId xmlns:a16="http://schemas.microsoft.com/office/drawing/2014/main" id="{9391FD30-4BA1-472F-AD9E-8CB3FD12EBDD}"/>
                  </a:ext>
                </a:extLst>
              </p:cNvPr>
              <p:cNvSpPr>
                <a:spLocks noChangeShapeType="1"/>
              </p:cNvSpPr>
              <p:nvPr/>
            </p:nvSpPr>
            <p:spPr bwMode="auto">
              <a:xfrm>
                <a:off x="1511" y="2072"/>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262">
                <a:extLst>
                  <a:ext uri="{FF2B5EF4-FFF2-40B4-BE49-F238E27FC236}">
                    <a16:creationId xmlns:a16="http://schemas.microsoft.com/office/drawing/2014/main" id="{B21611C6-4FAB-40D3-A682-952B782AF3B7}"/>
                  </a:ext>
                </a:extLst>
              </p:cNvPr>
              <p:cNvSpPr>
                <a:spLocks noChangeShapeType="1"/>
              </p:cNvSpPr>
              <p:nvPr/>
            </p:nvSpPr>
            <p:spPr bwMode="auto">
              <a:xfrm flipH="1">
                <a:off x="1491" y="2092"/>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1" name="TextBox 50">
              <a:extLst>
                <a:ext uri="{FF2B5EF4-FFF2-40B4-BE49-F238E27FC236}">
                  <a16:creationId xmlns:a16="http://schemas.microsoft.com/office/drawing/2014/main" id="{4DBC71BC-0EFC-4D56-A674-D840F10A924D}"/>
                </a:ext>
              </a:extLst>
            </p:cNvPr>
            <p:cNvSpPr txBox="1"/>
            <p:nvPr/>
          </p:nvSpPr>
          <p:spPr>
            <a:xfrm>
              <a:off x="5493079" y="2254171"/>
              <a:ext cx="171522" cy="153888"/>
            </a:xfrm>
            <a:prstGeom prst="rect">
              <a:avLst/>
            </a:prstGeom>
            <a:noFill/>
          </p:spPr>
          <p:txBody>
            <a:bodyPr wrap="none" lIns="0" tIns="0" rIns="0" bIns="0" rtlCol="0" anchor="ctr" anchorCtr="0">
              <a:spAutoFit/>
            </a:bodyPr>
            <a:lstStyle/>
            <a:p>
              <a:r>
                <a:rPr lang="en-GB" sz="1000" b="1" dirty="0" err="1">
                  <a:solidFill>
                    <a:schemeClr val="accent1"/>
                  </a:solidFill>
                </a:rPr>
                <a:t>Kd</a:t>
              </a:r>
              <a:endParaRPr lang="en-GB" sz="1000" b="1" dirty="0">
                <a:solidFill>
                  <a:schemeClr val="accent1"/>
                </a:solidFill>
              </a:endParaRPr>
            </a:p>
          </p:txBody>
        </p:sp>
        <p:sp>
          <p:nvSpPr>
            <p:cNvPr id="52" name="TextBox 51">
              <a:extLst>
                <a:ext uri="{FF2B5EF4-FFF2-40B4-BE49-F238E27FC236}">
                  <a16:creationId xmlns:a16="http://schemas.microsoft.com/office/drawing/2014/main" id="{60A479C5-0A00-4A8F-90A6-8E0BD7FC4643}"/>
                </a:ext>
              </a:extLst>
            </p:cNvPr>
            <p:cNvSpPr txBox="1"/>
            <p:nvPr/>
          </p:nvSpPr>
          <p:spPr>
            <a:xfrm>
              <a:off x="5692481" y="2678580"/>
              <a:ext cx="163506" cy="153888"/>
            </a:xfrm>
            <a:prstGeom prst="rect">
              <a:avLst/>
            </a:prstGeom>
            <a:noFill/>
          </p:spPr>
          <p:txBody>
            <a:bodyPr wrap="none" lIns="0" tIns="0" rIns="0" bIns="0" rtlCol="0" anchor="ctr" anchorCtr="0">
              <a:spAutoFit/>
            </a:bodyPr>
            <a:lstStyle/>
            <a:p>
              <a:r>
                <a:rPr lang="en-US" sz="1000" b="1" dirty="0">
                  <a:solidFill>
                    <a:schemeClr val="bg2"/>
                  </a:solidFill>
                </a:rPr>
                <a:t>V</a:t>
              </a:r>
              <a:r>
                <a:rPr lang="en-GB" sz="1000" b="1" dirty="0">
                  <a:solidFill>
                    <a:schemeClr val="bg2"/>
                  </a:solidFill>
                </a:rPr>
                <a:t>d</a:t>
              </a:r>
            </a:p>
          </p:txBody>
        </p:sp>
      </p:grpSp>
      <p:grpSp>
        <p:nvGrpSpPr>
          <p:cNvPr id="207" name="Group 206"/>
          <p:cNvGrpSpPr/>
          <p:nvPr/>
        </p:nvGrpSpPr>
        <p:grpSpPr>
          <a:xfrm>
            <a:off x="5486400" y="1247775"/>
            <a:ext cx="3200400" cy="844153"/>
            <a:chOff x="5425861" y="1219200"/>
            <a:chExt cx="3200400" cy="844153"/>
          </a:xfrm>
        </p:grpSpPr>
        <p:sp>
          <p:nvSpPr>
            <p:cNvPr id="208" name="TextBox 207">
              <a:extLst>
                <a:ext uri="{FF2B5EF4-FFF2-40B4-BE49-F238E27FC236}">
                  <a16:creationId xmlns:a16="http://schemas.microsoft.com/office/drawing/2014/main" id="{2FFA2620-ABB6-4346-BF62-82E534C7B428}"/>
                </a:ext>
              </a:extLst>
            </p:cNvPr>
            <p:cNvSpPr txBox="1"/>
            <p:nvPr/>
          </p:nvSpPr>
          <p:spPr>
            <a:xfrm>
              <a:off x="5425861" y="1447800"/>
              <a:ext cx="1433085" cy="615553"/>
            </a:xfrm>
            <a:prstGeom prst="rect">
              <a:avLst/>
            </a:prstGeom>
            <a:noFill/>
          </p:spPr>
          <p:txBody>
            <a:bodyPr wrap="none" lIns="0" tIns="0" rIns="0" bIns="0" rtlCol="0" anchor="ctr" anchorCtr="0">
              <a:spAutoFit/>
            </a:bodyPr>
            <a:lstStyle/>
            <a:p>
              <a:r>
                <a:rPr lang="en-GB" sz="1000" dirty="0"/>
                <a:t>Progression/Death, n (%)</a:t>
              </a:r>
            </a:p>
            <a:p>
              <a:r>
                <a:rPr lang="en-US" sz="1000" b="1" dirty="0"/>
                <a:t>M</a:t>
              </a:r>
              <a:r>
                <a:rPr lang="en-GB" sz="1000" b="1" dirty="0" err="1"/>
                <a:t>edian</a:t>
              </a:r>
              <a:r>
                <a:rPr lang="en-GB" sz="1000" b="1" dirty="0"/>
                <a:t> PFS, </a:t>
              </a:r>
              <a:r>
                <a:rPr lang="en-GB" sz="1000" b="1" dirty="0" err="1"/>
                <a:t>mo</a:t>
              </a:r>
              <a:endParaRPr lang="en-GB" sz="1000" b="1" dirty="0"/>
            </a:p>
            <a:p>
              <a:r>
                <a:rPr lang="en-US" sz="1000" b="1" dirty="0"/>
                <a:t>H</a:t>
              </a:r>
              <a:r>
                <a:rPr lang="en-GB" sz="1000" b="1" dirty="0"/>
                <a:t>R (</a:t>
              </a:r>
              <a:r>
                <a:rPr lang="en-GB" sz="1000" b="1" dirty="0" err="1"/>
                <a:t>Kd</a:t>
              </a:r>
              <a:r>
                <a:rPr lang="en-GB" sz="1000" b="1" dirty="0"/>
                <a:t>/</a:t>
              </a:r>
              <a:r>
                <a:rPr lang="en-GB" sz="1000" b="1" dirty="0" err="1"/>
                <a:t>Vd</a:t>
              </a:r>
              <a:r>
                <a:rPr lang="en-GB" sz="1000" b="1" dirty="0"/>
                <a:t>) (95% CI)</a:t>
              </a:r>
            </a:p>
            <a:p>
              <a:r>
                <a:rPr lang="en-US" sz="1000" dirty="0"/>
                <a:t>p</a:t>
              </a:r>
              <a:r>
                <a:rPr lang="en-GB" sz="1000" dirty="0"/>
                <a:t>-value (1-sided)</a:t>
              </a:r>
            </a:p>
          </p:txBody>
        </p:sp>
        <p:sp>
          <p:nvSpPr>
            <p:cNvPr id="209" name="TextBox 208">
              <a:extLst>
                <a:ext uri="{FF2B5EF4-FFF2-40B4-BE49-F238E27FC236}">
                  <a16:creationId xmlns:a16="http://schemas.microsoft.com/office/drawing/2014/main" id="{D7EE156C-0502-4AAC-BEAF-2DFCD32B3640}"/>
                </a:ext>
              </a:extLst>
            </p:cNvPr>
            <p:cNvSpPr txBox="1"/>
            <p:nvPr/>
          </p:nvSpPr>
          <p:spPr>
            <a:xfrm>
              <a:off x="7071746" y="1219200"/>
              <a:ext cx="658835" cy="538609"/>
            </a:xfrm>
            <a:prstGeom prst="rect">
              <a:avLst/>
            </a:prstGeom>
            <a:noFill/>
          </p:spPr>
          <p:txBody>
            <a:bodyPr wrap="none" lIns="0" tIns="0" rIns="0" bIns="0" rtlCol="0" anchor="ctr" anchorCtr="0">
              <a:spAutoFit/>
            </a:bodyPr>
            <a:lstStyle/>
            <a:p>
              <a:pPr algn="ctr">
                <a:spcAft>
                  <a:spcPts val="600"/>
                </a:spcAft>
              </a:pPr>
              <a:r>
                <a:rPr lang="en-US" sz="1000" b="1" dirty="0"/>
                <a:t>Kd (n=123)</a:t>
              </a:r>
            </a:p>
            <a:p>
              <a:pPr algn="ctr"/>
              <a:r>
                <a:rPr lang="en-US" sz="1000" dirty="0"/>
                <a:t>58 (47.2%)</a:t>
              </a:r>
            </a:p>
            <a:p>
              <a:pPr algn="ctr"/>
              <a:r>
                <a:rPr lang="en-US" sz="1000" b="1" dirty="0"/>
                <a:t>13.9</a:t>
              </a:r>
            </a:p>
          </p:txBody>
        </p:sp>
        <p:sp>
          <p:nvSpPr>
            <p:cNvPr id="210" name="TextBox 209">
              <a:extLst>
                <a:ext uri="{FF2B5EF4-FFF2-40B4-BE49-F238E27FC236}">
                  <a16:creationId xmlns:a16="http://schemas.microsoft.com/office/drawing/2014/main" id="{8BB6DBB1-7AB0-40E3-8DF8-1455C1E2E2B7}"/>
                </a:ext>
              </a:extLst>
            </p:cNvPr>
            <p:cNvSpPr txBox="1"/>
            <p:nvPr/>
          </p:nvSpPr>
          <p:spPr>
            <a:xfrm>
              <a:off x="7956287" y="1219200"/>
              <a:ext cx="650820" cy="538609"/>
            </a:xfrm>
            <a:prstGeom prst="rect">
              <a:avLst/>
            </a:prstGeom>
            <a:noFill/>
          </p:spPr>
          <p:txBody>
            <a:bodyPr wrap="none" lIns="0" tIns="0" rIns="0" bIns="0" rtlCol="0" anchor="ctr" anchorCtr="0">
              <a:spAutoFit/>
            </a:bodyPr>
            <a:lstStyle/>
            <a:p>
              <a:pPr algn="ctr">
                <a:spcAft>
                  <a:spcPts val="600"/>
                </a:spcAft>
              </a:pPr>
              <a:r>
                <a:rPr lang="en-US" sz="1000" b="1" dirty="0"/>
                <a:t>Vd (n=116)</a:t>
              </a:r>
            </a:p>
            <a:p>
              <a:pPr algn="ctr"/>
              <a:r>
                <a:rPr lang="en-US" sz="1000" dirty="0"/>
                <a:t>73 (62.9%)</a:t>
              </a:r>
            </a:p>
            <a:p>
              <a:pPr algn="ctr"/>
              <a:r>
                <a:rPr lang="en-US" sz="1000" b="1" dirty="0"/>
                <a:t>5.7</a:t>
              </a:r>
            </a:p>
          </p:txBody>
        </p:sp>
        <p:sp>
          <p:nvSpPr>
            <p:cNvPr id="211" name="TextBox 210">
              <a:extLst>
                <a:ext uri="{FF2B5EF4-FFF2-40B4-BE49-F238E27FC236}">
                  <a16:creationId xmlns:a16="http://schemas.microsoft.com/office/drawing/2014/main" id="{57A3301E-E47B-49CD-A198-6534BE3CD710}"/>
                </a:ext>
              </a:extLst>
            </p:cNvPr>
            <p:cNvSpPr txBox="1"/>
            <p:nvPr/>
          </p:nvSpPr>
          <p:spPr>
            <a:xfrm>
              <a:off x="7254661" y="1752600"/>
              <a:ext cx="1144545" cy="307777"/>
            </a:xfrm>
            <a:prstGeom prst="rect">
              <a:avLst/>
            </a:prstGeom>
            <a:noFill/>
          </p:spPr>
          <p:txBody>
            <a:bodyPr wrap="none" lIns="0" tIns="0" rIns="0" bIns="0" rtlCol="0" anchor="ctr" anchorCtr="0">
              <a:spAutoFit/>
            </a:bodyPr>
            <a:lstStyle/>
            <a:p>
              <a:pPr algn="ctr"/>
              <a:r>
                <a:rPr lang="en-US" sz="1000" b="1" dirty="0"/>
                <a:t>0.598 (0.423, 0.846)</a:t>
              </a:r>
            </a:p>
            <a:p>
              <a:pPr algn="ctr"/>
              <a:r>
                <a:rPr lang="en-US" sz="1000" dirty="0"/>
                <a:t>0.0017</a:t>
              </a:r>
            </a:p>
          </p:txBody>
        </p:sp>
        <p:cxnSp>
          <p:nvCxnSpPr>
            <p:cNvPr id="212" name="Straight Connector 211">
              <a:extLst>
                <a:ext uri="{FF2B5EF4-FFF2-40B4-BE49-F238E27FC236}">
                  <a16:creationId xmlns:a16="http://schemas.microsoft.com/office/drawing/2014/main" id="{24CD0C70-7C26-42C7-A506-FABF452DED3B}"/>
                </a:ext>
              </a:extLst>
            </p:cNvPr>
            <p:cNvCxnSpPr/>
            <p:nvPr/>
          </p:nvCxnSpPr>
          <p:spPr bwMode="auto">
            <a:xfrm flipH="1">
              <a:off x="5425861" y="1407583"/>
              <a:ext cx="3200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213" name="Group 212"/>
          <p:cNvGrpSpPr/>
          <p:nvPr/>
        </p:nvGrpSpPr>
        <p:grpSpPr>
          <a:xfrm>
            <a:off x="228600" y="3793887"/>
            <a:ext cx="5006079" cy="2460589"/>
            <a:chOff x="984997" y="3979781"/>
            <a:chExt cx="6686841" cy="2485814"/>
          </a:xfrm>
        </p:grpSpPr>
        <p:sp>
          <p:nvSpPr>
            <p:cNvPr id="214" name="TextBox 213">
              <a:extLst>
                <a:ext uri="{FF2B5EF4-FFF2-40B4-BE49-F238E27FC236}">
                  <a16:creationId xmlns:a16="http://schemas.microsoft.com/office/drawing/2014/main" id="{5E26AFB5-62CC-48C1-BA99-E6A3CEC0E68E}"/>
                </a:ext>
              </a:extLst>
            </p:cNvPr>
            <p:cNvSpPr txBox="1"/>
            <p:nvPr/>
          </p:nvSpPr>
          <p:spPr>
            <a:xfrm rot="16200000">
              <a:off x="418154" y="4669374"/>
              <a:ext cx="1533795" cy="400110"/>
            </a:xfrm>
            <a:prstGeom prst="rect">
              <a:avLst/>
            </a:prstGeom>
            <a:noFill/>
          </p:spPr>
          <p:txBody>
            <a:bodyPr wrap="square" rtlCol="0">
              <a:spAutoFit/>
            </a:bodyPr>
            <a:lstStyle/>
            <a:p>
              <a:pPr algn="ctr"/>
              <a:r>
                <a:rPr lang="en-GB" sz="1000" dirty="0"/>
                <a:t>Proportion surviving without progression</a:t>
              </a:r>
            </a:p>
          </p:txBody>
        </p:sp>
        <p:sp>
          <p:nvSpPr>
            <p:cNvPr id="215" name="TextBox 214">
              <a:extLst>
                <a:ext uri="{FF2B5EF4-FFF2-40B4-BE49-F238E27FC236}">
                  <a16:creationId xmlns:a16="http://schemas.microsoft.com/office/drawing/2014/main" id="{BC2CD46E-78DF-4037-9197-D73F232A6F84}"/>
                </a:ext>
              </a:extLst>
            </p:cNvPr>
            <p:cNvSpPr txBox="1"/>
            <p:nvPr/>
          </p:nvSpPr>
          <p:spPr>
            <a:xfrm>
              <a:off x="1577126" y="3979781"/>
              <a:ext cx="176330" cy="153888"/>
            </a:xfrm>
            <a:prstGeom prst="rect">
              <a:avLst/>
            </a:prstGeom>
            <a:noFill/>
          </p:spPr>
          <p:txBody>
            <a:bodyPr wrap="none" lIns="0" tIns="0" rIns="0" bIns="0" rtlCol="0" anchor="ctr" anchorCtr="0">
              <a:spAutoFit/>
            </a:bodyPr>
            <a:lstStyle/>
            <a:p>
              <a:pPr algn="r"/>
              <a:r>
                <a:rPr lang="en-GB" sz="1000" dirty="0"/>
                <a:t>1.0</a:t>
              </a:r>
            </a:p>
          </p:txBody>
        </p:sp>
        <p:sp>
          <p:nvSpPr>
            <p:cNvPr id="216" name="TextBox 215">
              <a:extLst>
                <a:ext uri="{FF2B5EF4-FFF2-40B4-BE49-F238E27FC236}">
                  <a16:creationId xmlns:a16="http://schemas.microsoft.com/office/drawing/2014/main" id="{1DFF9811-1BD3-4549-9FD5-265343E20BA6}"/>
                </a:ext>
              </a:extLst>
            </p:cNvPr>
            <p:cNvSpPr txBox="1"/>
            <p:nvPr/>
          </p:nvSpPr>
          <p:spPr>
            <a:xfrm>
              <a:off x="1577126" y="4304863"/>
              <a:ext cx="176330" cy="153888"/>
            </a:xfrm>
            <a:prstGeom prst="rect">
              <a:avLst/>
            </a:prstGeom>
            <a:noFill/>
          </p:spPr>
          <p:txBody>
            <a:bodyPr wrap="none" lIns="0" tIns="0" rIns="0" bIns="0" rtlCol="0" anchor="ctr" anchorCtr="0">
              <a:spAutoFit/>
            </a:bodyPr>
            <a:lstStyle/>
            <a:p>
              <a:pPr algn="r"/>
              <a:r>
                <a:rPr lang="en-GB" sz="1000" dirty="0"/>
                <a:t>0.8</a:t>
              </a:r>
            </a:p>
          </p:txBody>
        </p:sp>
        <p:sp>
          <p:nvSpPr>
            <p:cNvPr id="217" name="TextBox 216">
              <a:extLst>
                <a:ext uri="{FF2B5EF4-FFF2-40B4-BE49-F238E27FC236}">
                  <a16:creationId xmlns:a16="http://schemas.microsoft.com/office/drawing/2014/main" id="{CCC4543E-4442-44E7-93BA-56F68C314BDE}"/>
                </a:ext>
              </a:extLst>
            </p:cNvPr>
            <p:cNvSpPr txBox="1"/>
            <p:nvPr/>
          </p:nvSpPr>
          <p:spPr>
            <a:xfrm>
              <a:off x="1577126" y="4629945"/>
              <a:ext cx="176330" cy="153888"/>
            </a:xfrm>
            <a:prstGeom prst="rect">
              <a:avLst/>
            </a:prstGeom>
            <a:noFill/>
          </p:spPr>
          <p:txBody>
            <a:bodyPr wrap="none" lIns="0" tIns="0" rIns="0" bIns="0" rtlCol="0" anchor="ctr" anchorCtr="0">
              <a:spAutoFit/>
            </a:bodyPr>
            <a:lstStyle/>
            <a:p>
              <a:pPr algn="r"/>
              <a:r>
                <a:rPr lang="en-GB" sz="1000" dirty="0"/>
                <a:t>0.6</a:t>
              </a:r>
            </a:p>
          </p:txBody>
        </p:sp>
        <p:sp>
          <p:nvSpPr>
            <p:cNvPr id="218" name="TextBox 217">
              <a:extLst>
                <a:ext uri="{FF2B5EF4-FFF2-40B4-BE49-F238E27FC236}">
                  <a16:creationId xmlns:a16="http://schemas.microsoft.com/office/drawing/2014/main" id="{682E0E32-E4F4-4C23-B652-3FAC5AEFCE15}"/>
                </a:ext>
              </a:extLst>
            </p:cNvPr>
            <p:cNvSpPr txBox="1"/>
            <p:nvPr/>
          </p:nvSpPr>
          <p:spPr>
            <a:xfrm>
              <a:off x="1577126" y="4955027"/>
              <a:ext cx="176330" cy="153888"/>
            </a:xfrm>
            <a:prstGeom prst="rect">
              <a:avLst/>
            </a:prstGeom>
            <a:noFill/>
          </p:spPr>
          <p:txBody>
            <a:bodyPr wrap="none" lIns="0" tIns="0" rIns="0" bIns="0" rtlCol="0" anchor="ctr" anchorCtr="0">
              <a:spAutoFit/>
            </a:bodyPr>
            <a:lstStyle/>
            <a:p>
              <a:pPr algn="r"/>
              <a:r>
                <a:rPr lang="en-US" sz="1000" dirty="0"/>
                <a:t>0</a:t>
              </a:r>
              <a:r>
                <a:rPr lang="en-GB" sz="1000" dirty="0"/>
                <a:t>.4</a:t>
              </a:r>
            </a:p>
          </p:txBody>
        </p:sp>
        <p:sp>
          <p:nvSpPr>
            <p:cNvPr id="219" name="TextBox 218">
              <a:extLst>
                <a:ext uri="{FF2B5EF4-FFF2-40B4-BE49-F238E27FC236}">
                  <a16:creationId xmlns:a16="http://schemas.microsoft.com/office/drawing/2014/main" id="{8A1F4F06-4E88-4D4D-B516-8F4974B8CAAA}"/>
                </a:ext>
              </a:extLst>
            </p:cNvPr>
            <p:cNvSpPr txBox="1"/>
            <p:nvPr/>
          </p:nvSpPr>
          <p:spPr>
            <a:xfrm>
              <a:off x="1577126" y="5280109"/>
              <a:ext cx="176330" cy="153888"/>
            </a:xfrm>
            <a:prstGeom prst="rect">
              <a:avLst/>
            </a:prstGeom>
            <a:noFill/>
          </p:spPr>
          <p:txBody>
            <a:bodyPr wrap="none" lIns="0" tIns="0" rIns="0" bIns="0" rtlCol="0" anchor="ctr" anchorCtr="0">
              <a:spAutoFit/>
            </a:bodyPr>
            <a:lstStyle/>
            <a:p>
              <a:pPr algn="r"/>
              <a:r>
                <a:rPr lang="en-GB" sz="1000" dirty="0"/>
                <a:t>0.2</a:t>
              </a:r>
            </a:p>
          </p:txBody>
        </p:sp>
        <p:sp>
          <p:nvSpPr>
            <p:cNvPr id="220" name="TextBox 219">
              <a:extLst>
                <a:ext uri="{FF2B5EF4-FFF2-40B4-BE49-F238E27FC236}">
                  <a16:creationId xmlns:a16="http://schemas.microsoft.com/office/drawing/2014/main" id="{C3FE0EC6-2F8E-43F9-B323-3897A731CC2E}"/>
                </a:ext>
              </a:extLst>
            </p:cNvPr>
            <p:cNvSpPr txBox="1"/>
            <p:nvPr/>
          </p:nvSpPr>
          <p:spPr>
            <a:xfrm>
              <a:off x="1580301" y="5605190"/>
              <a:ext cx="176330" cy="153888"/>
            </a:xfrm>
            <a:prstGeom prst="rect">
              <a:avLst/>
            </a:prstGeom>
            <a:noFill/>
          </p:spPr>
          <p:txBody>
            <a:bodyPr wrap="none" lIns="0" tIns="0" rIns="0" bIns="0" rtlCol="0" anchor="ctr" anchorCtr="0">
              <a:spAutoFit/>
            </a:bodyPr>
            <a:lstStyle/>
            <a:p>
              <a:pPr algn="r"/>
              <a:r>
                <a:rPr lang="en-GB" sz="1000" dirty="0"/>
                <a:t>0.0</a:t>
              </a:r>
            </a:p>
          </p:txBody>
        </p:sp>
        <p:sp>
          <p:nvSpPr>
            <p:cNvPr id="221" name="Freeform: Shape 72">
              <a:extLst>
                <a:ext uri="{FF2B5EF4-FFF2-40B4-BE49-F238E27FC236}">
                  <a16:creationId xmlns:a16="http://schemas.microsoft.com/office/drawing/2014/main" id="{10707C2F-8368-4A10-9476-482F71ABC4E3}"/>
                </a:ext>
              </a:extLst>
            </p:cNvPr>
            <p:cNvSpPr/>
            <p:nvPr/>
          </p:nvSpPr>
          <p:spPr bwMode="auto">
            <a:xfrm>
              <a:off x="1861289" y="4056725"/>
              <a:ext cx="5738812" cy="1621976"/>
            </a:xfrm>
            <a:custGeom>
              <a:avLst/>
              <a:gdLst>
                <a:gd name="connsiteX0" fmla="*/ 0 w 3852862"/>
                <a:gd name="connsiteY0" fmla="*/ 0 h 2033587"/>
                <a:gd name="connsiteX1" fmla="*/ 0 w 3852862"/>
                <a:gd name="connsiteY1" fmla="*/ 2033587 h 2033587"/>
                <a:gd name="connsiteX2" fmla="*/ 3852862 w 3852862"/>
                <a:gd name="connsiteY2" fmla="*/ 2033587 h 2033587"/>
              </a:gdLst>
              <a:ahLst/>
              <a:cxnLst>
                <a:cxn ang="0">
                  <a:pos x="connsiteX0" y="connsiteY0"/>
                </a:cxn>
                <a:cxn ang="0">
                  <a:pos x="connsiteX1" y="connsiteY1"/>
                </a:cxn>
                <a:cxn ang="0">
                  <a:pos x="connsiteX2" y="connsiteY2"/>
                </a:cxn>
              </a:cxnLst>
              <a:rect l="l" t="t" r="r" b="b"/>
              <a:pathLst>
                <a:path w="3852862" h="2033587">
                  <a:moveTo>
                    <a:pt x="0" y="0"/>
                  </a:moveTo>
                  <a:lnTo>
                    <a:pt x="0" y="2033587"/>
                  </a:lnTo>
                  <a:lnTo>
                    <a:pt x="3852862" y="2033587"/>
                  </a:lnTo>
                </a:path>
              </a:pathLst>
            </a:custGeom>
            <a:noFill/>
            <a:ln w="9525" cap="sq" cmpd="sng" algn="ctr">
              <a:solidFill>
                <a:schemeClr val="tx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1" i="0" u="none" strike="noStrike" cap="none" normalizeH="0" baseline="0">
                <a:ln>
                  <a:noFill/>
                </a:ln>
                <a:solidFill>
                  <a:schemeClr val="tx1"/>
                </a:solidFill>
                <a:effectLst/>
                <a:latin typeface="Arial" charset="0"/>
              </a:endParaRPr>
            </a:p>
          </p:txBody>
        </p:sp>
        <p:cxnSp>
          <p:nvCxnSpPr>
            <p:cNvPr id="222" name="Straight Connector 221">
              <a:extLst>
                <a:ext uri="{FF2B5EF4-FFF2-40B4-BE49-F238E27FC236}">
                  <a16:creationId xmlns:a16="http://schemas.microsoft.com/office/drawing/2014/main" id="{AEABAC37-4FB1-4F38-9F8A-674902D3024F}"/>
                </a:ext>
              </a:extLst>
            </p:cNvPr>
            <p:cNvCxnSpPr/>
            <p:nvPr/>
          </p:nvCxnSpPr>
          <p:spPr bwMode="auto">
            <a:xfrm>
              <a:off x="1791438" y="4056725"/>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3" name="Straight Connector 222">
              <a:extLst>
                <a:ext uri="{FF2B5EF4-FFF2-40B4-BE49-F238E27FC236}">
                  <a16:creationId xmlns:a16="http://schemas.microsoft.com/office/drawing/2014/main" id="{4CA0DE39-7E56-4465-9A6B-FC7244E728F9}"/>
                </a:ext>
              </a:extLst>
            </p:cNvPr>
            <p:cNvCxnSpPr/>
            <p:nvPr/>
          </p:nvCxnSpPr>
          <p:spPr bwMode="auto">
            <a:xfrm>
              <a:off x="1791438" y="4380918"/>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4" name="Straight Connector 223">
              <a:extLst>
                <a:ext uri="{FF2B5EF4-FFF2-40B4-BE49-F238E27FC236}">
                  <a16:creationId xmlns:a16="http://schemas.microsoft.com/office/drawing/2014/main" id="{B5FCCE0B-11F8-4EFA-BD28-B09D9556E35D}"/>
                </a:ext>
              </a:extLst>
            </p:cNvPr>
            <p:cNvCxnSpPr/>
            <p:nvPr/>
          </p:nvCxnSpPr>
          <p:spPr bwMode="auto">
            <a:xfrm>
              <a:off x="1791438" y="4705111"/>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9268EC3F-53AE-45E5-8D08-7A10AFEFB24D}"/>
                </a:ext>
              </a:extLst>
            </p:cNvPr>
            <p:cNvCxnSpPr/>
            <p:nvPr/>
          </p:nvCxnSpPr>
          <p:spPr bwMode="auto">
            <a:xfrm>
              <a:off x="1791438" y="5029304"/>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2AAA04B0-2B98-440B-94E2-B9240B4902F2}"/>
                </a:ext>
              </a:extLst>
            </p:cNvPr>
            <p:cNvCxnSpPr/>
            <p:nvPr/>
          </p:nvCxnSpPr>
          <p:spPr bwMode="auto">
            <a:xfrm>
              <a:off x="1791438" y="5678701"/>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87241BC7-5A92-45DF-81C7-DE0969F6EF15}"/>
                </a:ext>
              </a:extLst>
            </p:cNvPr>
            <p:cNvCxnSpPr/>
            <p:nvPr/>
          </p:nvCxnSpPr>
          <p:spPr bwMode="auto">
            <a:xfrm>
              <a:off x="1794613" y="5353497"/>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id="{8F6C60A3-E587-42C0-B50F-D1466CDD3B24}"/>
                </a:ext>
              </a:extLst>
            </p:cNvPr>
            <p:cNvCxnSpPr>
              <a:cxnSpLocks/>
            </p:cNvCxnSpPr>
            <p:nvPr/>
          </p:nvCxnSpPr>
          <p:spPr bwMode="auto">
            <a:xfrm rot="5400000">
              <a:off x="1825289" y="5713927"/>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7524D9BB-8A3C-48D4-AF1A-5564EABBB05E}"/>
                </a:ext>
              </a:extLst>
            </p:cNvPr>
            <p:cNvCxnSpPr>
              <a:cxnSpLocks/>
            </p:cNvCxnSpPr>
            <p:nvPr/>
          </p:nvCxnSpPr>
          <p:spPr bwMode="auto">
            <a:xfrm rot="5400000">
              <a:off x="2973051" y="5713928"/>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0" name="Straight Connector 229">
              <a:extLst>
                <a:ext uri="{FF2B5EF4-FFF2-40B4-BE49-F238E27FC236}">
                  <a16:creationId xmlns:a16="http://schemas.microsoft.com/office/drawing/2014/main" id="{A45C263A-6039-4EA3-8A44-C3B0A4395E1B}"/>
                </a:ext>
              </a:extLst>
            </p:cNvPr>
            <p:cNvCxnSpPr>
              <a:cxnSpLocks/>
            </p:cNvCxnSpPr>
            <p:nvPr/>
          </p:nvCxnSpPr>
          <p:spPr bwMode="auto">
            <a:xfrm rot="5400000">
              <a:off x="4120813" y="5713928"/>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1" name="Straight Connector 230">
              <a:extLst>
                <a:ext uri="{FF2B5EF4-FFF2-40B4-BE49-F238E27FC236}">
                  <a16:creationId xmlns:a16="http://schemas.microsoft.com/office/drawing/2014/main" id="{EE4D47C4-C371-4351-9F0A-7E89267CF127}"/>
                </a:ext>
              </a:extLst>
            </p:cNvPr>
            <p:cNvCxnSpPr>
              <a:cxnSpLocks/>
            </p:cNvCxnSpPr>
            <p:nvPr/>
          </p:nvCxnSpPr>
          <p:spPr bwMode="auto">
            <a:xfrm rot="5400000">
              <a:off x="5268575" y="5713929"/>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2" name="Straight Connector 231">
              <a:extLst>
                <a:ext uri="{FF2B5EF4-FFF2-40B4-BE49-F238E27FC236}">
                  <a16:creationId xmlns:a16="http://schemas.microsoft.com/office/drawing/2014/main" id="{1DB26747-DD32-4020-9FF3-51331B2E5D01}"/>
                </a:ext>
              </a:extLst>
            </p:cNvPr>
            <p:cNvCxnSpPr>
              <a:cxnSpLocks/>
            </p:cNvCxnSpPr>
            <p:nvPr/>
          </p:nvCxnSpPr>
          <p:spPr bwMode="auto">
            <a:xfrm rot="5400000">
              <a:off x="6416337" y="5713928"/>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6631FC3B-1ED6-46BA-B874-6F2ABCF2AAB2}"/>
                </a:ext>
              </a:extLst>
            </p:cNvPr>
            <p:cNvCxnSpPr>
              <a:cxnSpLocks/>
            </p:cNvCxnSpPr>
            <p:nvPr/>
          </p:nvCxnSpPr>
          <p:spPr bwMode="auto">
            <a:xfrm rot="5400000">
              <a:off x="7564101" y="5713931"/>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34" name="TextBox 233">
              <a:extLst>
                <a:ext uri="{FF2B5EF4-FFF2-40B4-BE49-F238E27FC236}">
                  <a16:creationId xmlns:a16="http://schemas.microsoft.com/office/drawing/2014/main" id="{F1D8F57E-F68D-4997-AF8D-14820CEA0099}"/>
                </a:ext>
              </a:extLst>
            </p:cNvPr>
            <p:cNvSpPr txBox="1"/>
            <p:nvPr/>
          </p:nvSpPr>
          <p:spPr>
            <a:xfrm>
              <a:off x="3633635" y="3998426"/>
              <a:ext cx="2194142" cy="323165"/>
            </a:xfrm>
            <a:prstGeom prst="rect">
              <a:avLst/>
            </a:prstGeom>
            <a:noFill/>
          </p:spPr>
          <p:txBody>
            <a:bodyPr wrap="none" lIns="0" tIns="0" rIns="0" bIns="0" rtlCol="0" anchor="t" anchorCtr="0">
              <a:spAutoFit/>
            </a:bodyPr>
            <a:lstStyle/>
            <a:p>
              <a:pPr algn="ctr"/>
              <a:r>
                <a:rPr lang="en-GB" sz="1050" b="1" dirty="0"/>
                <a:t>Progression-free survival:</a:t>
              </a:r>
            </a:p>
            <a:p>
              <a:pPr algn="ctr"/>
              <a:r>
                <a:rPr lang="en-GB" sz="1050" b="1" dirty="0"/>
                <a:t>late relapse patients</a:t>
              </a:r>
            </a:p>
          </p:txBody>
        </p:sp>
        <p:sp>
          <p:nvSpPr>
            <p:cNvPr id="235" name="TextBox 234">
              <a:extLst>
                <a:ext uri="{FF2B5EF4-FFF2-40B4-BE49-F238E27FC236}">
                  <a16:creationId xmlns:a16="http://schemas.microsoft.com/office/drawing/2014/main" id="{A15A4FAE-375A-4270-979D-869BC3654283}"/>
                </a:ext>
              </a:extLst>
            </p:cNvPr>
            <p:cNvSpPr txBox="1"/>
            <p:nvPr/>
          </p:nvSpPr>
          <p:spPr>
            <a:xfrm>
              <a:off x="1828814" y="5764543"/>
              <a:ext cx="70532" cy="153888"/>
            </a:xfrm>
            <a:prstGeom prst="rect">
              <a:avLst/>
            </a:prstGeom>
            <a:noFill/>
          </p:spPr>
          <p:txBody>
            <a:bodyPr wrap="none" lIns="0" tIns="0" rIns="0" bIns="0" rtlCol="0" anchor="ctr" anchorCtr="0">
              <a:spAutoFit/>
            </a:bodyPr>
            <a:lstStyle/>
            <a:p>
              <a:pPr algn="ctr"/>
              <a:r>
                <a:rPr lang="en-GB" sz="1000" dirty="0"/>
                <a:t>0</a:t>
              </a:r>
            </a:p>
          </p:txBody>
        </p:sp>
        <p:sp>
          <p:nvSpPr>
            <p:cNvPr id="236" name="TextBox 235">
              <a:extLst>
                <a:ext uri="{FF2B5EF4-FFF2-40B4-BE49-F238E27FC236}">
                  <a16:creationId xmlns:a16="http://schemas.microsoft.com/office/drawing/2014/main" id="{A485CB28-3621-4574-A178-FEFAA2CED5AB}"/>
                </a:ext>
              </a:extLst>
            </p:cNvPr>
            <p:cNvSpPr txBox="1"/>
            <p:nvPr/>
          </p:nvSpPr>
          <p:spPr>
            <a:xfrm>
              <a:off x="7530774" y="5764543"/>
              <a:ext cx="141064" cy="153888"/>
            </a:xfrm>
            <a:prstGeom prst="rect">
              <a:avLst/>
            </a:prstGeom>
            <a:noFill/>
          </p:spPr>
          <p:txBody>
            <a:bodyPr wrap="none" lIns="0" tIns="0" rIns="0" bIns="0" rtlCol="0" anchor="ctr" anchorCtr="0">
              <a:spAutoFit/>
            </a:bodyPr>
            <a:lstStyle/>
            <a:p>
              <a:pPr algn="ctr"/>
              <a:r>
                <a:rPr lang="en-GB" sz="1000" dirty="0"/>
                <a:t>30</a:t>
              </a:r>
            </a:p>
          </p:txBody>
        </p:sp>
        <p:sp>
          <p:nvSpPr>
            <p:cNvPr id="237" name="TextBox 236">
              <a:extLst>
                <a:ext uri="{FF2B5EF4-FFF2-40B4-BE49-F238E27FC236}">
                  <a16:creationId xmlns:a16="http://schemas.microsoft.com/office/drawing/2014/main" id="{12179613-4493-4B38-89AE-3666836FF1D1}"/>
                </a:ext>
              </a:extLst>
            </p:cNvPr>
            <p:cNvSpPr txBox="1"/>
            <p:nvPr/>
          </p:nvSpPr>
          <p:spPr>
            <a:xfrm>
              <a:off x="3957251" y="5945464"/>
              <a:ext cx="1546897" cy="153888"/>
            </a:xfrm>
            <a:prstGeom prst="rect">
              <a:avLst/>
            </a:prstGeom>
            <a:noFill/>
          </p:spPr>
          <p:txBody>
            <a:bodyPr wrap="none" lIns="0" tIns="0" rIns="0" bIns="0" rtlCol="0" anchor="ctr" anchorCtr="0">
              <a:spAutoFit/>
            </a:bodyPr>
            <a:lstStyle/>
            <a:p>
              <a:pPr algn="ctr"/>
              <a:r>
                <a:rPr lang="en-US" sz="1000" dirty="0"/>
                <a:t>M</a:t>
              </a:r>
              <a:r>
                <a:rPr lang="en-GB" sz="1000" dirty="0" err="1"/>
                <a:t>onths</a:t>
              </a:r>
              <a:r>
                <a:rPr lang="en-GB" sz="1000" dirty="0"/>
                <a:t> from randomisation</a:t>
              </a:r>
            </a:p>
          </p:txBody>
        </p:sp>
        <p:sp>
          <p:nvSpPr>
            <p:cNvPr id="238" name="TextBox 237">
              <a:extLst>
                <a:ext uri="{FF2B5EF4-FFF2-40B4-BE49-F238E27FC236}">
                  <a16:creationId xmlns:a16="http://schemas.microsoft.com/office/drawing/2014/main" id="{4828DFE7-2E00-4EFC-9BAF-1A8A9CFCEF1B}"/>
                </a:ext>
              </a:extLst>
            </p:cNvPr>
            <p:cNvSpPr txBox="1"/>
            <p:nvPr/>
          </p:nvSpPr>
          <p:spPr>
            <a:xfrm>
              <a:off x="1227777" y="6003930"/>
              <a:ext cx="867225" cy="461665"/>
            </a:xfrm>
            <a:prstGeom prst="rect">
              <a:avLst/>
            </a:prstGeom>
            <a:noFill/>
          </p:spPr>
          <p:txBody>
            <a:bodyPr wrap="none" lIns="0" tIns="0" rIns="0" bIns="0" rtlCol="0" anchor="ctr" anchorCtr="0">
              <a:spAutoFit/>
            </a:bodyPr>
            <a:lstStyle/>
            <a:p>
              <a:r>
                <a:rPr lang="en-GB" sz="1000" dirty="0"/>
                <a:t>Number at risk:</a:t>
              </a:r>
            </a:p>
            <a:p>
              <a:r>
                <a:rPr lang="en-GB" sz="1000" b="1" dirty="0" err="1">
                  <a:solidFill>
                    <a:schemeClr val="accent1"/>
                  </a:solidFill>
                </a:rPr>
                <a:t>Kd</a:t>
              </a:r>
              <a:endParaRPr lang="en-GB" sz="1000" b="1" dirty="0">
                <a:solidFill>
                  <a:schemeClr val="accent1"/>
                </a:solidFill>
              </a:endParaRPr>
            </a:p>
            <a:p>
              <a:r>
                <a:rPr lang="en-US" sz="1000" b="1" dirty="0">
                  <a:solidFill>
                    <a:schemeClr val="bg2"/>
                  </a:solidFill>
                </a:rPr>
                <a:t>V</a:t>
              </a:r>
              <a:r>
                <a:rPr lang="en-GB" sz="1000" b="1" dirty="0">
                  <a:solidFill>
                    <a:schemeClr val="bg2"/>
                  </a:solidFill>
                </a:rPr>
                <a:t>d</a:t>
              </a:r>
            </a:p>
          </p:txBody>
        </p:sp>
        <p:sp>
          <p:nvSpPr>
            <p:cNvPr id="239" name="TextBox 238">
              <a:extLst>
                <a:ext uri="{FF2B5EF4-FFF2-40B4-BE49-F238E27FC236}">
                  <a16:creationId xmlns:a16="http://schemas.microsoft.com/office/drawing/2014/main" id="{3FA25CF7-75FF-41DF-A073-E91301DA93F9}"/>
                </a:ext>
              </a:extLst>
            </p:cNvPr>
            <p:cNvSpPr txBox="1"/>
            <p:nvPr/>
          </p:nvSpPr>
          <p:spPr>
            <a:xfrm>
              <a:off x="2972147" y="5764543"/>
              <a:ext cx="70532" cy="153888"/>
            </a:xfrm>
            <a:prstGeom prst="rect">
              <a:avLst/>
            </a:prstGeom>
            <a:noFill/>
          </p:spPr>
          <p:txBody>
            <a:bodyPr wrap="none" lIns="0" tIns="0" rIns="0" bIns="0" rtlCol="0" anchor="ctr" anchorCtr="0">
              <a:spAutoFit/>
            </a:bodyPr>
            <a:lstStyle/>
            <a:p>
              <a:pPr algn="ctr"/>
              <a:r>
                <a:rPr lang="en-GB" sz="1000" dirty="0"/>
                <a:t>6</a:t>
              </a:r>
            </a:p>
          </p:txBody>
        </p:sp>
        <p:sp>
          <p:nvSpPr>
            <p:cNvPr id="240" name="TextBox 239">
              <a:extLst>
                <a:ext uri="{FF2B5EF4-FFF2-40B4-BE49-F238E27FC236}">
                  <a16:creationId xmlns:a16="http://schemas.microsoft.com/office/drawing/2014/main" id="{0FF36F0F-68CE-492D-8933-EC7A4D0D2CA9}"/>
                </a:ext>
              </a:extLst>
            </p:cNvPr>
            <p:cNvSpPr txBox="1"/>
            <p:nvPr/>
          </p:nvSpPr>
          <p:spPr>
            <a:xfrm>
              <a:off x="4084645" y="5764543"/>
              <a:ext cx="141064" cy="153888"/>
            </a:xfrm>
            <a:prstGeom prst="rect">
              <a:avLst/>
            </a:prstGeom>
            <a:noFill/>
          </p:spPr>
          <p:txBody>
            <a:bodyPr wrap="none" lIns="0" tIns="0" rIns="0" bIns="0" rtlCol="0" anchor="ctr" anchorCtr="0">
              <a:spAutoFit/>
            </a:bodyPr>
            <a:lstStyle/>
            <a:p>
              <a:pPr algn="ctr"/>
              <a:r>
                <a:rPr lang="en-GB" sz="1000" dirty="0"/>
                <a:t>12</a:t>
              </a:r>
            </a:p>
          </p:txBody>
        </p:sp>
        <p:sp>
          <p:nvSpPr>
            <p:cNvPr id="241" name="TextBox 240">
              <a:extLst>
                <a:ext uri="{FF2B5EF4-FFF2-40B4-BE49-F238E27FC236}">
                  <a16:creationId xmlns:a16="http://schemas.microsoft.com/office/drawing/2014/main" id="{6F0D9EEE-DCA5-4D93-991E-A91D132F2C6F}"/>
                </a:ext>
              </a:extLst>
            </p:cNvPr>
            <p:cNvSpPr txBox="1"/>
            <p:nvPr/>
          </p:nvSpPr>
          <p:spPr>
            <a:xfrm>
              <a:off x="5233990" y="5764543"/>
              <a:ext cx="141064" cy="153888"/>
            </a:xfrm>
            <a:prstGeom prst="rect">
              <a:avLst/>
            </a:prstGeom>
            <a:noFill/>
          </p:spPr>
          <p:txBody>
            <a:bodyPr wrap="none" lIns="0" tIns="0" rIns="0" bIns="0" rtlCol="0" anchor="ctr" anchorCtr="0">
              <a:spAutoFit/>
            </a:bodyPr>
            <a:lstStyle/>
            <a:p>
              <a:pPr algn="ctr"/>
              <a:r>
                <a:rPr lang="en-GB" sz="1000" dirty="0"/>
                <a:t>18</a:t>
              </a:r>
            </a:p>
          </p:txBody>
        </p:sp>
        <p:sp>
          <p:nvSpPr>
            <p:cNvPr id="242" name="TextBox 241">
              <a:extLst>
                <a:ext uri="{FF2B5EF4-FFF2-40B4-BE49-F238E27FC236}">
                  <a16:creationId xmlns:a16="http://schemas.microsoft.com/office/drawing/2014/main" id="{D91CC535-DAD3-426B-ADC8-5988D2EC26A1}"/>
                </a:ext>
              </a:extLst>
            </p:cNvPr>
            <p:cNvSpPr txBox="1"/>
            <p:nvPr/>
          </p:nvSpPr>
          <p:spPr>
            <a:xfrm>
              <a:off x="6381292" y="5764543"/>
              <a:ext cx="141064" cy="153888"/>
            </a:xfrm>
            <a:prstGeom prst="rect">
              <a:avLst/>
            </a:prstGeom>
            <a:noFill/>
          </p:spPr>
          <p:txBody>
            <a:bodyPr wrap="none" lIns="0" tIns="0" rIns="0" bIns="0" rtlCol="0" anchor="ctr" anchorCtr="0">
              <a:spAutoFit/>
            </a:bodyPr>
            <a:lstStyle/>
            <a:p>
              <a:pPr algn="ctr"/>
              <a:r>
                <a:rPr lang="en-GB" sz="1000" dirty="0"/>
                <a:t>24</a:t>
              </a:r>
            </a:p>
          </p:txBody>
        </p:sp>
        <p:sp>
          <p:nvSpPr>
            <p:cNvPr id="243" name="TextBox 242">
              <a:extLst>
                <a:ext uri="{FF2B5EF4-FFF2-40B4-BE49-F238E27FC236}">
                  <a16:creationId xmlns:a16="http://schemas.microsoft.com/office/drawing/2014/main" id="{DEE74524-2DE7-4D99-8E64-B3E067C8633F}"/>
                </a:ext>
              </a:extLst>
            </p:cNvPr>
            <p:cNvSpPr txBox="1"/>
            <p:nvPr/>
          </p:nvSpPr>
          <p:spPr>
            <a:xfrm>
              <a:off x="2901615" y="6157818"/>
              <a:ext cx="211596" cy="307777"/>
            </a:xfrm>
            <a:prstGeom prst="rect">
              <a:avLst/>
            </a:prstGeom>
            <a:noFill/>
          </p:spPr>
          <p:txBody>
            <a:bodyPr wrap="none" lIns="0" tIns="0" rIns="0" bIns="0" rtlCol="0" anchor="ctr" anchorCtr="0">
              <a:spAutoFit/>
            </a:bodyPr>
            <a:lstStyle/>
            <a:p>
              <a:pPr algn="ctr"/>
              <a:r>
                <a:rPr lang="en-US" sz="1000" dirty="0">
                  <a:solidFill>
                    <a:schemeClr val="accent1"/>
                  </a:solidFill>
                </a:rPr>
                <a:t>258</a:t>
              </a:r>
            </a:p>
            <a:p>
              <a:pPr algn="ctr"/>
              <a:r>
                <a:rPr lang="en-US" sz="1000" dirty="0">
                  <a:solidFill>
                    <a:schemeClr val="bg2"/>
                  </a:solidFill>
                </a:rPr>
                <a:t>201</a:t>
              </a:r>
              <a:endParaRPr lang="en-GB" sz="1000" dirty="0">
                <a:solidFill>
                  <a:schemeClr val="bg2"/>
                </a:solidFill>
              </a:endParaRPr>
            </a:p>
          </p:txBody>
        </p:sp>
        <p:sp>
          <p:nvSpPr>
            <p:cNvPr id="244" name="TextBox 243">
              <a:extLst>
                <a:ext uri="{FF2B5EF4-FFF2-40B4-BE49-F238E27FC236}">
                  <a16:creationId xmlns:a16="http://schemas.microsoft.com/office/drawing/2014/main" id="{4466640A-98AA-4B9F-92B2-0D660738770A}"/>
                </a:ext>
              </a:extLst>
            </p:cNvPr>
            <p:cNvSpPr txBox="1"/>
            <p:nvPr/>
          </p:nvSpPr>
          <p:spPr>
            <a:xfrm>
              <a:off x="4049379" y="6157818"/>
              <a:ext cx="211596" cy="307777"/>
            </a:xfrm>
            <a:prstGeom prst="rect">
              <a:avLst/>
            </a:prstGeom>
            <a:noFill/>
          </p:spPr>
          <p:txBody>
            <a:bodyPr wrap="none" lIns="0" tIns="0" rIns="0" bIns="0" rtlCol="0" anchor="ctr" anchorCtr="0">
              <a:spAutoFit/>
            </a:bodyPr>
            <a:lstStyle/>
            <a:p>
              <a:pPr algn="ctr"/>
              <a:r>
                <a:rPr lang="en-US" sz="1000" dirty="0">
                  <a:solidFill>
                    <a:schemeClr val="accent1"/>
                  </a:solidFill>
                </a:rPr>
                <a:t>111</a:t>
              </a:r>
            </a:p>
            <a:p>
              <a:pPr algn="ctr"/>
              <a:r>
                <a:rPr lang="en-US" sz="1000" dirty="0">
                  <a:solidFill>
                    <a:schemeClr val="bg2"/>
                  </a:solidFill>
                </a:rPr>
                <a:t>66</a:t>
              </a:r>
              <a:endParaRPr lang="en-GB" sz="1000" dirty="0">
                <a:solidFill>
                  <a:schemeClr val="bg2"/>
                </a:solidFill>
              </a:endParaRPr>
            </a:p>
          </p:txBody>
        </p:sp>
        <p:sp>
          <p:nvSpPr>
            <p:cNvPr id="245" name="TextBox 244">
              <a:extLst>
                <a:ext uri="{FF2B5EF4-FFF2-40B4-BE49-F238E27FC236}">
                  <a16:creationId xmlns:a16="http://schemas.microsoft.com/office/drawing/2014/main" id="{2DCB4988-23C7-4003-A527-93927BBB97F0}"/>
                </a:ext>
              </a:extLst>
            </p:cNvPr>
            <p:cNvSpPr txBox="1"/>
            <p:nvPr/>
          </p:nvSpPr>
          <p:spPr>
            <a:xfrm>
              <a:off x="5233990" y="6157818"/>
              <a:ext cx="141064" cy="307777"/>
            </a:xfrm>
            <a:prstGeom prst="rect">
              <a:avLst/>
            </a:prstGeom>
            <a:noFill/>
          </p:spPr>
          <p:txBody>
            <a:bodyPr wrap="none" lIns="0" tIns="0" rIns="0" bIns="0" rtlCol="0" anchor="ctr" anchorCtr="0">
              <a:spAutoFit/>
            </a:bodyPr>
            <a:lstStyle/>
            <a:p>
              <a:pPr algn="ctr"/>
              <a:r>
                <a:rPr lang="en-US" sz="1000" dirty="0">
                  <a:solidFill>
                    <a:schemeClr val="accent1"/>
                  </a:solidFill>
                </a:rPr>
                <a:t>33</a:t>
              </a:r>
            </a:p>
            <a:p>
              <a:pPr algn="ctr"/>
              <a:r>
                <a:rPr lang="en-US" sz="1000" dirty="0">
                  <a:solidFill>
                    <a:schemeClr val="bg2"/>
                  </a:solidFill>
                </a:rPr>
                <a:t>9</a:t>
              </a:r>
              <a:endParaRPr lang="en-GB" sz="1000" dirty="0">
                <a:solidFill>
                  <a:schemeClr val="bg2"/>
                </a:solidFill>
              </a:endParaRPr>
            </a:p>
          </p:txBody>
        </p:sp>
        <p:sp>
          <p:nvSpPr>
            <p:cNvPr id="246" name="TextBox 245">
              <a:extLst>
                <a:ext uri="{FF2B5EF4-FFF2-40B4-BE49-F238E27FC236}">
                  <a16:creationId xmlns:a16="http://schemas.microsoft.com/office/drawing/2014/main" id="{F0415DCB-3247-4265-B00A-C2A32A57C7F2}"/>
                </a:ext>
              </a:extLst>
            </p:cNvPr>
            <p:cNvSpPr txBox="1"/>
            <p:nvPr/>
          </p:nvSpPr>
          <p:spPr>
            <a:xfrm>
              <a:off x="6416558" y="6157818"/>
              <a:ext cx="70532" cy="307777"/>
            </a:xfrm>
            <a:prstGeom prst="rect">
              <a:avLst/>
            </a:prstGeom>
            <a:noFill/>
          </p:spPr>
          <p:txBody>
            <a:bodyPr wrap="none" lIns="0" tIns="0" rIns="0" bIns="0" rtlCol="0" anchor="ctr" anchorCtr="0">
              <a:spAutoFit/>
            </a:bodyPr>
            <a:lstStyle/>
            <a:p>
              <a:pPr algn="ctr"/>
              <a:r>
                <a:rPr lang="en-US" sz="1000" dirty="0">
                  <a:solidFill>
                    <a:schemeClr val="accent1"/>
                  </a:solidFill>
                </a:rPr>
                <a:t>3</a:t>
              </a:r>
            </a:p>
            <a:p>
              <a:pPr algn="ctr"/>
              <a:r>
                <a:rPr lang="en-US" sz="1000" dirty="0">
                  <a:solidFill>
                    <a:schemeClr val="bg2"/>
                  </a:solidFill>
                </a:rPr>
                <a:t>0</a:t>
              </a:r>
              <a:endParaRPr lang="en-GB" sz="1000" dirty="0">
                <a:solidFill>
                  <a:schemeClr val="bg2"/>
                </a:solidFill>
              </a:endParaRPr>
            </a:p>
          </p:txBody>
        </p:sp>
        <p:sp>
          <p:nvSpPr>
            <p:cNvPr id="247" name="TextBox 246">
              <a:extLst>
                <a:ext uri="{FF2B5EF4-FFF2-40B4-BE49-F238E27FC236}">
                  <a16:creationId xmlns:a16="http://schemas.microsoft.com/office/drawing/2014/main" id="{1744F2F9-D4F8-459B-98C4-7CEA18C2FC92}"/>
                </a:ext>
              </a:extLst>
            </p:cNvPr>
            <p:cNvSpPr txBox="1"/>
            <p:nvPr/>
          </p:nvSpPr>
          <p:spPr>
            <a:xfrm>
              <a:off x="7568025" y="6157818"/>
              <a:ext cx="70532" cy="307777"/>
            </a:xfrm>
            <a:prstGeom prst="rect">
              <a:avLst/>
            </a:prstGeom>
            <a:noFill/>
          </p:spPr>
          <p:txBody>
            <a:bodyPr wrap="none" lIns="0" tIns="0" rIns="0" bIns="0" rtlCol="0" anchor="ctr" anchorCtr="0">
              <a:spAutoFit/>
            </a:bodyPr>
            <a:lstStyle/>
            <a:p>
              <a:pPr algn="ctr"/>
              <a:r>
                <a:rPr lang="en-US" sz="1000" dirty="0">
                  <a:solidFill>
                    <a:schemeClr val="accent1"/>
                  </a:solidFill>
                </a:rPr>
                <a:t>0</a:t>
              </a:r>
            </a:p>
            <a:p>
              <a:pPr algn="ctr"/>
              <a:r>
                <a:rPr lang="en-US" sz="1000" dirty="0">
                  <a:solidFill>
                    <a:schemeClr val="bg2"/>
                  </a:solidFill>
                </a:rPr>
                <a:t>0</a:t>
              </a:r>
              <a:endParaRPr lang="en-GB" sz="1000" dirty="0">
                <a:solidFill>
                  <a:schemeClr val="bg2"/>
                </a:solidFill>
              </a:endParaRPr>
            </a:p>
          </p:txBody>
        </p:sp>
        <p:sp>
          <p:nvSpPr>
            <p:cNvPr id="248" name="TextBox 247">
              <a:extLst>
                <a:ext uri="{FF2B5EF4-FFF2-40B4-BE49-F238E27FC236}">
                  <a16:creationId xmlns:a16="http://schemas.microsoft.com/office/drawing/2014/main" id="{22114741-522D-4DAA-9F9F-D03BB46C7690}"/>
                </a:ext>
              </a:extLst>
            </p:cNvPr>
            <p:cNvSpPr txBox="1"/>
            <p:nvPr/>
          </p:nvSpPr>
          <p:spPr>
            <a:xfrm>
              <a:off x="1758282" y="6157818"/>
              <a:ext cx="211596" cy="307777"/>
            </a:xfrm>
            <a:prstGeom prst="rect">
              <a:avLst/>
            </a:prstGeom>
            <a:noFill/>
          </p:spPr>
          <p:txBody>
            <a:bodyPr wrap="none" lIns="0" tIns="0" rIns="0" bIns="0" rtlCol="0" anchor="ctr" anchorCtr="0">
              <a:spAutoFit/>
            </a:bodyPr>
            <a:lstStyle/>
            <a:p>
              <a:pPr algn="ctr"/>
              <a:r>
                <a:rPr lang="en-US" sz="1000" dirty="0">
                  <a:solidFill>
                    <a:schemeClr val="accent1"/>
                  </a:solidFill>
                </a:rPr>
                <a:t>335</a:t>
              </a:r>
            </a:p>
            <a:p>
              <a:pPr algn="ctr"/>
              <a:r>
                <a:rPr lang="en-US" sz="1000" dirty="0">
                  <a:solidFill>
                    <a:schemeClr val="bg2"/>
                  </a:solidFill>
                </a:rPr>
                <a:t>340</a:t>
              </a:r>
              <a:endParaRPr lang="en-GB" sz="1000" dirty="0">
                <a:solidFill>
                  <a:schemeClr val="bg2"/>
                </a:solidFill>
              </a:endParaRPr>
            </a:p>
          </p:txBody>
        </p:sp>
        <p:grpSp>
          <p:nvGrpSpPr>
            <p:cNvPr id="249" name="Group 600">
              <a:extLst>
                <a:ext uri="{FF2B5EF4-FFF2-40B4-BE49-F238E27FC236}">
                  <a16:creationId xmlns:a16="http://schemas.microsoft.com/office/drawing/2014/main" id="{72F20E43-A585-494F-93B6-0D84E122315E}"/>
                </a:ext>
              </a:extLst>
            </p:cNvPr>
            <p:cNvGrpSpPr>
              <a:grpSpLocks noChangeAspect="1"/>
            </p:cNvGrpSpPr>
            <p:nvPr/>
          </p:nvGrpSpPr>
          <p:grpSpPr bwMode="auto">
            <a:xfrm>
              <a:off x="1844679" y="4038601"/>
              <a:ext cx="4474340" cy="1255178"/>
              <a:chOff x="759" y="1566"/>
              <a:chExt cx="4242" cy="1190"/>
            </a:xfrm>
          </p:grpSpPr>
          <p:sp>
            <p:nvSpPr>
              <p:cNvPr id="585" name="Freeform 916">
                <a:extLst>
                  <a:ext uri="{FF2B5EF4-FFF2-40B4-BE49-F238E27FC236}">
                    <a16:creationId xmlns:a16="http://schemas.microsoft.com/office/drawing/2014/main" id="{EC38C933-FB41-4DDB-96F1-1C2C3CD42176}"/>
                  </a:ext>
                </a:extLst>
              </p:cNvPr>
              <p:cNvSpPr>
                <a:spLocks/>
              </p:cNvSpPr>
              <p:nvPr/>
            </p:nvSpPr>
            <p:spPr bwMode="auto">
              <a:xfrm>
                <a:off x="779" y="1584"/>
                <a:ext cx="4206" cy="1152"/>
              </a:xfrm>
              <a:custGeom>
                <a:avLst/>
                <a:gdLst>
                  <a:gd name="T0" fmla="*/ 28 w 4206"/>
                  <a:gd name="T1" fmla="*/ 0 h 1152"/>
                  <a:gd name="T2" fmla="*/ 42 w 4206"/>
                  <a:gd name="T3" fmla="*/ 14 h 1152"/>
                  <a:gd name="T4" fmla="*/ 98 w 4206"/>
                  <a:gd name="T5" fmla="*/ 26 h 1152"/>
                  <a:gd name="T6" fmla="*/ 134 w 4206"/>
                  <a:gd name="T7" fmla="*/ 32 h 1152"/>
                  <a:gd name="T8" fmla="*/ 164 w 4206"/>
                  <a:gd name="T9" fmla="*/ 36 h 1152"/>
                  <a:gd name="T10" fmla="*/ 212 w 4206"/>
                  <a:gd name="T11" fmla="*/ 50 h 1152"/>
                  <a:gd name="T12" fmla="*/ 327 w 4206"/>
                  <a:gd name="T13" fmla="*/ 89 h 1152"/>
                  <a:gd name="T14" fmla="*/ 413 w 4206"/>
                  <a:gd name="T15" fmla="*/ 111 h 1152"/>
                  <a:gd name="T16" fmla="*/ 505 w 4206"/>
                  <a:gd name="T17" fmla="*/ 125 h 1152"/>
                  <a:gd name="T18" fmla="*/ 517 w 4206"/>
                  <a:gd name="T19" fmla="*/ 137 h 1152"/>
                  <a:gd name="T20" fmla="*/ 543 w 4206"/>
                  <a:gd name="T21" fmla="*/ 163 h 1152"/>
                  <a:gd name="T22" fmla="*/ 581 w 4206"/>
                  <a:gd name="T23" fmla="*/ 187 h 1152"/>
                  <a:gd name="T24" fmla="*/ 621 w 4206"/>
                  <a:gd name="T25" fmla="*/ 207 h 1152"/>
                  <a:gd name="T26" fmla="*/ 677 w 4206"/>
                  <a:gd name="T27" fmla="*/ 219 h 1152"/>
                  <a:gd name="T28" fmla="*/ 697 w 4206"/>
                  <a:gd name="T29" fmla="*/ 239 h 1152"/>
                  <a:gd name="T30" fmla="*/ 709 w 4206"/>
                  <a:gd name="T31" fmla="*/ 267 h 1152"/>
                  <a:gd name="T32" fmla="*/ 838 w 4206"/>
                  <a:gd name="T33" fmla="*/ 280 h 1152"/>
                  <a:gd name="T34" fmla="*/ 860 w 4206"/>
                  <a:gd name="T35" fmla="*/ 328 h 1152"/>
                  <a:gd name="T36" fmla="*/ 876 w 4206"/>
                  <a:gd name="T37" fmla="*/ 342 h 1152"/>
                  <a:gd name="T38" fmla="*/ 936 w 4206"/>
                  <a:gd name="T39" fmla="*/ 354 h 1152"/>
                  <a:gd name="T40" fmla="*/ 1000 w 4206"/>
                  <a:gd name="T41" fmla="*/ 366 h 1152"/>
                  <a:gd name="T42" fmla="*/ 1030 w 4206"/>
                  <a:gd name="T43" fmla="*/ 384 h 1152"/>
                  <a:gd name="T44" fmla="*/ 1086 w 4206"/>
                  <a:gd name="T45" fmla="*/ 428 h 1152"/>
                  <a:gd name="T46" fmla="*/ 1150 w 4206"/>
                  <a:gd name="T47" fmla="*/ 440 h 1152"/>
                  <a:gd name="T48" fmla="*/ 1178 w 4206"/>
                  <a:gd name="T49" fmla="*/ 452 h 1152"/>
                  <a:gd name="T50" fmla="*/ 1200 w 4206"/>
                  <a:gd name="T51" fmla="*/ 477 h 1152"/>
                  <a:gd name="T52" fmla="*/ 1236 w 4206"/>
                  <a:gd name="T53" fmla="*/ 491 h 1152"/>
                  <a:gd name="T54" fmla="*/ 1250 w 4206"/>
                  <a:gd name="T55" fmla="*/ 509 h 1152"/>
                  <a:gd name="T56" fmla="*/ 1278 w 4206"/>
                  <a:gd name="T57" fmla="*/ 515 h 1152"/>
                  <a:gd name="T58" fmla="*/ 1307 w 4206"/>
                  <a:gd name="T59" fmla="*/ 521 h 1152"/>
                  <a:gd name="T60" fmla="*/ 1335 w 4206"/>
                  <a:gd name="T61" fmla="*/ 533 h 1152"/>
                  <a:gd name="T62" fmla="*/ 1363 w 4206"/>
                  <a:gd name="T63" fmla="*/ 545 h 1152"/>
                  <a:gd name="T64" fmla="*/ 1391 w 4206"/>
                  <a:gd name="T65" fmla="*/ 565 h 1152"/>
                  <a:gd name="T66" fmla="*/ 1469 w 4206"/>
                  <a:gd name="T67" fmla="*/ 583 h 1152"/>
                  <a:gd name="T68" fmla="*/ 1505 w 4206"/>
                  <a:gd name="T69" fmla="*/ 595 h 1152"/>
                  <a:gd name="T70" fmla="*/ 1547 w 4206"/>
                  <a:gd name="T71" fmla="*/ 619 h 1152"/>
                  <a:gd name="T72" fmla="*/ 1591 w 4206"/>
                  <a:gd name="T73" fmla="*/ 645 h 1152"/>
                  <a:gd name="T74" fmla="*/ 1597 w 4206"/>
                  <a:gd name="T75" fmla="*/ 663 h 1152"/>
                  <a:gd name="T76" fmla="*/ 1611 w 4206"/>
                  <a:gd name="T77" fmla="*/ 670 h 1152"/>
                  <a:gd name="T78" fmla="*/ 1685 w 4206"/>
                  <a:gd name="T79" fmla="*/ 682 h 1152"/>
                  <a:gd name="T80" fmla="*/ 1703 w 4206"/>
                  <a:gd name="T81" fmla="*/ 702 h 1152"/>
                  <a:gd name="T82" fmla="*/ 1713 w 4206"/>
                  <a:gd name="T83" fmla="*/ 724 h 1152"/>
                  <a:gd name="T84" fmla="*/ 1795 w 4206"/>
                  <a:gd name="T85" fmla="*/ 744 h 1152"/>
                  <a:gd name="T86" fmla="*/ 1838 w 4206"/>
                  <a:gd name="T87" fmla="*/ 756 h 1152"/>
                  <a:gd name="T88" fmla="*/ 1868 w 4206"/>
                  <a:gd name="T89" fmla="*/ 778 h 1152"/>
                  <a:gd name="T90" fmla="*/ 2002 w 4206"/>
                  <a:gd name="T91" fmla="*/ 812 h 1152"/>
                  <a:gd name="T92" fmla="*/ 2030 w 4206"/>
                  <a:gd name="T93" fmla="*/ 822 h 1152"/>
                  <a:gd name="T94" fmla="*/ 2108 w 4206"/>
                  <a:gd name="T95" fmla="*/ 836 h 1152"/>
                  <a:gd name="T96" fmla="*/ 2152 w 4206"/>
                  <a:gd name="T97" fmla="*/ 848 h 1152"/>
                  <a:gd name="T98" fmla="*/ 2194 w 4206"/>
                  <a:gd name="T99" fmla="*/ 860 h 1152"/>
                  <a:gd name="T100" fmla="*/ 2278 w 4206"/>
                  <a:gd name="T101" fmla="*/ 887 h 1152"/>
                  <a:gd name="T102" fmla="*/ 2292 w 4206"/>
                  <a:gd name="T103" fmla="*/ 899 h 1152"/>
                  <a:gd name="T104" fmla="*/ 2320 w 4206"/>
                  <a:gd name="T105" fmla="*/ 911 h 1152"/>
                  <a:gd name="T106" fmla="*/ 2338 w 4206"/>
                  <a:gd name="T107" fmla="*/ 929 h 1152"/>
                  <a:gd name="T108" fmla="*/ 2355 w 4206"/>
                  <a:gd name="T109" fmla="*/ 943 h 1152"/>
                  <a:gd name="T110" fmla="*/ 2369 w 4206"/>
                  <a:gd name="T111" fmla="*/ 955 h 1152"/>
                  <a:gd name="T112" fmla="*/ 2471 w 4206"/>
                  <a:gd name="T113" fmla="*/ 973 h 1152"/>
                  <a:gd name="T114" fmla="*/ 2507 w 4206"/>
                  <a:gd name="T115" fmla="*/ 985 h 1152"/>
                  <a:gd name="T116" fmla="*/ 2725 w 4206"/>
                  <a:gd name="T117" fmla="*/ 1003 h 1152"/>
                  <a:gd name="T118" fmla="*/ 2876 w 4206"/>
                  <a:gd name="T119" fmla="*/ 1047 h 1152"/>
                  <a:gd name="T120" fmla="*/ 3018 w 4206"/>
                  <a:gd name="T121" fmla="*/ 1082 h 1152"/>
                  <a:gd name="T122" fmla="*/ 4206 w 4206"/>
                  <a:gd name="T123" fmla="*/ 1152 h 1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06" h="1152">
                    <a:moveTo>
                      <a:pt x="0" y="0"/>
                    </a:moveTo>
                    <a:lnTo>
                      <a:pt x="28" y="0"/>
                    </a:lnTo>
                    <a:lnTo>
                      <a:pt x="28" y="14"/>
                    </a:lnTo>
                    <a:lnTo>
                      <a:pt x="42" y="14"/>
                    </a:lnTo>
                    <a:lnTo>
                      <a:pt x="42" y="26"/>
                    </a:lnTo>
                    <a:lnTo>
                      <a:pt x="98" y="26"/>
                    </a:lnTo>
                    <a:lnTo>
                      <a:pt x="98" y="32"/>
                    </a:lnTo>
                    <a:lnTo>
                      <a:pt x="134" y="32"/>
                    </a:lnTo>
                    <a:lnTo>
                      <a:pt x="134" y="36"/>
                    </a:lnTo>
                    <a:lnTo>
                      <a:pt x="164" y="36"/>
                    </a:lnTo>
                    <a:lnTo>
                      <a:pt x="164" y="50"/>
                    </a:lnTo>
                    <a:lnTo>
                      <a:pt x="212" y="50"/>
                    </a:lnTo>
                    <a:lnTo>
                      <a:pt x="212" y="89"/>
                    </a:lnTo>
                    <a:lnTo>
                      <a:pt x="327" y="89"/>
                    </a:lnTo>
                    <a:lnTo>
                      <a:pt x="327" y="111"/>
                    </a:lnTo>
                    <a:lnTo>
                      <a:pt x="413" y="111"/>
                    </a:lnTo>
                    <a:lnTo>
                      <a:pt x="413" y="125"/>
                    </a:lnTo>
                    <a:lnTo>
                      <a:pt x="505" y="125"/>
                    </a:lnTo>
                    <a:lnTo>
                      <a:pt x="505" y="137"/>
                    </a:lnTo>
                    <a:lnTo>
                      <a:pt x="517" y="137"/>
                    </a:lnTo>
                    <a:lnTo>
                      <a:pt x="517" y="163"/>
                    </a:lnTo>
                    <a:lnTo>
                      <a:pt x="543" y="163"/>
                    </a:lnTo>
                    <a:lnTo>
                      <a:pt x="543" y="187"/>
                    </a:lnTo>
                    <a:lnTo>
                      <a:pt x="581" y="187"/>
                    </a:lnTo>
                    <a:lnTo>
                      <a:pt x="581" y="207"/>
                    </a:lnTo>
                    <a:lnTo>
                      <a:pt x="621" y="207"/>
                    </a:lnTo>
                    <a:lnTo>
                      <a:pt x="621" y="219"/>
                    </a:lnTo>
                    <a:lnTo>
                      <a:pt x="677" y="219"/>
                    </a:lnTo>
                    <a:lnTo>
                      <a:pt x="677" y="239"/>
                    </a:lnTo>
                    <a:lnTo>
                      <a:pt x="697" y="239"/>
                    </a:lnTo>
                    <a:lnTo>
                      <a:pt x="697" y="267"/>
                    </a:lnTo>
                    <a:lnTo>
                      <a:pt x="709" y="267"/>
                    </a:lnTo>
                    <a:lnTo>
                      <a:pt x="709" y="280"/>
                    </a:lnTo>
                    <a:lnTo>
                      <a:pt x="838" y="280"/>
                    </a:lnTo>
                    <a:lnTo>
                      <a:pt x="838" y="328"/>
                    </a:lnTo>
                    <a:lnTo>
                      <a:pt x="860" y="328"/>
                    </a:lnTo>
                    <a:lnTo>
                      <a:pt x="860" y="342"/>
                    </a:lnTo>
                    <a:lnTo>
                      <a:pt x="876" y="342"/>
                    </a:lnTo>
                    <a:lnTo>
                      <a:pt x="876" y="354"/>
                    </a:lnTo>
                    <a:lnTo>
                      <a:pt x="936" y="354"/>
                    </a:lnTo>
                    <a:lnTo>
                      <a:pt x="936" y="366"/>
                    </a:lnTo>
                    <a:lnTo>
                      <a:pt x="1000" y="366"/>
                    </a:lnTo>
                    <a:lnTo>
                      <a:pt x="1000" y="384"/>
                    </a:lnTo>
                    <a:lnTo>
                      <a:pt x="1030" y="384"/>
                    </a:lnTo>
                    <a:lnTo>
                      <a:pt x="1030" y="428"/>
                    </a:lnTo>
                    <a:lnTo>
                      <a:pt x="1086" y="428"/>
                    </a:lnTo>
                    <a:lnTo>
                      <a:pt x="1086" y="440"/>
                    </a:lnTo>
                    <a:lnTo>
                      <a:pt x="1150" y="440"/>
                    </a:lnTo>
                    <a:lnTo>
                      <a:pt x="1150" y="452"/>
                    </a:lnTo>
                    <a:lnTo>
                      <a:pt x="1178" y="452"/>
                    </a:lnTo>
                    <a:lnTo>
                      <a:pt x="1178" y="477"/>
                    </a:lnTo>
                    <a:lnTo>
                      <a:pt x="1200" y="477"/>
                    </a:lnTo>
                    <a:lnTo>
                      <a:pt x="1200" y="491"/>
                    </a:lnTo>
                    <a:lnTo>
                      <a:pt x="1236" y="491"/>
                    </a:lnTo>
                    <a:lnTo>
                      <a:pt x="1236" y="509"/>
                    </a:lnTo>
                    <a:lnTo>
                      <a:pt x="1250" y="509"/>
                    </a:lnTo>
                    <a:lnTo>
                      <a:pt x="1250" y="515"/>
                    </a:lnTo>
                    <a:lnTo>
                      <a:pt x="1278" y="515"/>
                    </a:lnTo>
                    <a:lnTo>
                      <a:pt x="1278" y="521"/>
                    </a:lnTo>
                    <a:lnTo>
                      <a:pt x="1307" y="521"/>
                    </a:lnTo>
                    <a:lnTo>
                      <a:pt x="1307" y="533"/>
                    </a:lnTo>
                    <a:lnTo>
                      <a:pt x="1335" y="533"/>
                    </a:lnTo>
                    <a:lnTo>
                      <a:pt x="1335" y="545"/>
                    </a:lnTo>
                    <a:lnTo>
                      <a:pt x="1363" y="545"/>
                    </a:lnTo>
                    <a:lnTo>
                      <a:pt x="1363" y="565"/>
                    </a:lnTo>
                    <a:lnTo>
                      <a:pt x="1391" y="565"/>
                    </a:lnTo>
                    <a:lnTo>
                      <a:pt x="1391" y="583"/>
                    </a:lnTo>
                    <a:lnTo>
                      <a:pt x="1469" y="583"/>
                    </a:lnTo>
                    <a:lnTo>
                      <a:pt x="1469" y="595"/>
                    </a:lnTo>
                    <a:lnTo>
                      <a:pt x="1505" y="595"/>
                    </a:lnTo>
                    <a:lnTo>
                      <a:pt x="1505" y="619"/>
                    </a:lnTo>
                    <a:lnTo>
                      <a:pt x="1547" y="619"/>
                    </a:lnTo>
                    <a:lnTo>
                      <a:pt x="1547" y="645"/>
                    </a:lnTo>
                    <a:lnTo>
                      <a:pt x="1591" y="645"/>
                    </a:lnTo>
                    <a:lnTo>
                      <a:pt x="1591" y="663"/>
                    </a:lnTo>
                    <a:lnTo>
                      <a:pt x="1597" y="663"/>
                    </a:lnTo>
                    <a:lnTo>
                      <a:pt x="1597" y="670"/>
                    </a:lnTo>
                    <a:lnTo>
                      <a:pt x="1611" y="670"/>
                    </a:lnTo>
                    <a:lnTo>
                      <a:pt x="1611" y="682"/>
                    </a:lnTo>
                    <a:lnTo>
                      <a:pt x="1685" y="682"/>
                    </a:lnTo>
                    <a:lnTo>
                      <a:pt x="1685" y="702"/>
                    </a:lnTo>
                    <a:lnTo>
                      <a:pt x="1703" y="702"/>
                    </a:lnTo>
                    <a:lnTo>
                      <a:pt x="1703" y="724"/>
                    </a:lnTo>
                    <a:lnTo>
                      <a:pt x="1713" y="724"/>
                    </a:lnTo>
                    <a:lnTo>
                      <a:pt x="1713" y="744"/>
                    </a:lnTo>
                    <a:lnTo>
                      <a:pt x="1795" y="744"/>
                    </a:lnTo>
                    <a:lnTo>
                      <a:pt x="1795" y="756"/>
                    </a:lnTo>
                    <a:lnTo>
                      <a:pt x="1838" y="756"/>
                    </a:lnTo>
                    <a:lnTo>
                      <a:pt x="1838" y="778"/>
                    </a:lnTo>
                    <a:lnTo>
                      <a:pt x="1868" y="778"/>
                    </a:lnTo>
                    <a:lnTo>
                      <a:pt x="1868" y="812"/>
                    </a:lnTo>
                    <a:lnTo>
                      <a:pt x="2002" y="812"/>
                    </a:lnTo>
                    <a:lnTo>
                      <a:pt x="2002" y="822"/>
                    </a:lnTo>
                    <a:lnTo>
                      <a:pt x="2030" y="822"/>
                    </a:lnTo>
                    <a:lnTo>
                      <a:pt x="2030" y="836"/>
                    </a:lnTo>
                    <a:lnTo>
                      <a:pt x="2108" y="836"/>
                    </a:lnTo>
                    <a:lnTo>
                      <a:pt x="2108" y="848"/>
                    </a:lnTo>
                    <a:lnTo>
                      <a:pt x="2152" y="848"/>
                    </a:lnTo>
                    <a:lnTo>
                      <a:pt x="2152" y="860"/>
                    </a:lnTo>
                    <a:lnTo>
                      <a:pt x="2194" y="860"/>
                    </a:lnTo>
                    <a:lnTo>
                      <a:pt x="2194" y="887"/>
                    </a:lnTo>
                    <a:lnTo>
                      <a:pt x="2278" y="887"/>
                    </a:lnTo>
                    <a:lnTo>
                      <a:pt x="2278" y="899"/>
                    </a:lnTo>
                    <a:lnTo>
                      <a:pt x="2292" y="899"/>
                    </a:lnTo>
                    <a:lnTo>
                      <a:pt x="2292" y="911"/>
                    </a:lnTo>
                    <a:lnTo>
                      <a:pt x="2320" y="911"/>
                    </a:lnTo>
                    <a:lnTo>
                      <a:pt x="2320" y="929"/>
                    </a:lnTo>
                    <a:lnTo>
                      <a:pt x="2338" y="929"/>
                    </a:lnTo>
                    <a:lnTo>
                      <a:pt x="2338" y="943"/>
                    </a:lnTo>
                    <a:lnTo>
                      <a:pt x="2355" y="943"/>
                    </a:lnTo>
                    <a:lnTo>
                      <a:pt x="2355" y="955"/>
                    </a:lnTo>
                    <a:lnTo>
                      <a:pt x="2369" y="955"/>
                    </a:lnTo>
                    <a:lnTo>
                      <a:pt x="2369" y="973"/>
                    </a:lnTo>
                    <a:lnTo>
                      <a:pt x="2471" y="973"/>
                    </a:lnTo>
                    <a:lnTo>
                      <a:pt x="2471" y="985"/>
                    </a:lnTo>
                    <a:lnTo>
                      <a:pt x="2507" y="985"/>
                    </a:lnTo>
                    <a:lnTo>
                      <a:pt x="2507" y="1003"/>
                    </a:lnTo>
                    <a:lnTo>
                      <a:pt x="2725" y="1003"/>
                    </a:lnTo>
                    <a:lnTo>
                      <a:pt x="2725" y="1047"/>
                    </a:lnTo>
                    <a:lnTo>
                      <a:pt x="2876" y="1047"/>
                    </a:lnTo>
                    <a:lnTo>
                      <a:pt x="2876" y="1082"/>
                    </a:lnTo>
                    <a:lnTo>
                      <a:pt x="3018" y="1082"/>
                    </a:lnTo>
                    <a:lnTo>
                      <a:pt x="3018" y="1152"/>
                    </a:lnTo>
                    <a:lnTo>
                      <a:pt x="4206" y="1152"/>
                    </a:ln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nvGrpSpPr>
              <p:cNvPr id="586" name="Group 801">
                <a:extLst>
                  <a:ext uri="{FF2B5EF4-FFF2-40B4-BE49-F238E27FC236}">
                    <a16:creationId xmlns:a16="http://schemas.microsoft.com/office/drawing/2014/main" id="{0CC2CF35-9259-491D-8829-E33D3E37B66B}"/>
                  </a:ext>
                </a:extLst>
              </p:cNvPr>
              <p:cNvGrpSpPr>
                <a:grpSpLocks/>
              </p:cNvGrpSpPr>
              <p:nvPr/>
            </p:nvGrpSpPr>
            <p:grpSpPr bwMode="auto">
              <a:xfrm>
                <a:off x="759" y="1566"/>
                <a:ext cx="2707" cy="1041"/>
                <a:chOff x="759" y="1566"/>
                <a:chExt cx="2707" cy="1041"/>
              </a:xfrm>
            </p:grpSpPr>
            <p:sp>
              <p:nvSpPr>
                <p:cNvPr id="701" name="Line 601">
                  <a:extLst>
                    <a:ext uri="{FF2B5EF4-FFF2-40B4-BE49-F238E27FC236}">
                      <a16:creationId xmlns:a16="http://schemas.microsoft.com/office/drawing/2014/main" id="{D29E1E63-A8CB-4A85-817C-BAF698213BAA}"/>
                    </a:ext>
                  </a:extLst>
                </p:cNvPr>
                <p:cNvSpPr>
                  <a:spLocks noChangeShapeType="1"/>
                </p:cNvSpPr>
                <p:nvPr/>
              </p:nvSpPr>
              <p:spPr bwMode="auto">
                <a:xfrm>
                  <a:off x="779" y="156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2" name="Line 602">
                  <a:extLst>
                    <a:ext uri="{FF2B5EF4-FFF2-40B4-BE49-F238E27FC236}">
                      <a16:creationId xmlns:a16="http://schemas.microsoft.com/office/drawing/2014/main" id="{FA3B1CB9-BCC4-4A2C-991C-29AFB96A31C0}"/>
                    </a:ext>
                  </a:extLst>
                </p:cNvPr>
                <p:cNvSpPr>
                  <a:spLocks noChangeShapeType="1"/>
                </p:cNvSpPr>
                <p:nvPr/>
              </p:nvSpPr>
              <p:spPr bwMode="auto">
                <a:xfrm flipH="1">
                  <a:off x="759" y="158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3" name="Line 603">
                  <a:extLst>
                    <a:ext uri="{FF2B5EF4-FFF2-40B4-BE49-F238E27FC236}">
                      <a16:creationId xmlns:a16="http://schemas.microsoft.com/office/drawing/2014/main" id="{FB66FEA2-D428-42D1-A6CA-BAE356292481}"/>
                    </a:ext>
                  </a:extLst>
                </p:cNvPr>
                <p:cNvSpPr>
                  <a:spLocks noChangeShapeType="1"/>
                </p:cNvSpPr>
                <p:nvPr/>
              </p:nvSpPr>
              <p:spPr bwMode="auto">
                <a:xfrm>
                  <a:off x="955" y="161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4" name="Line 604">
                  <a:extLst>
                    <a:ext uri="{FF2B5EF4-FFF2-40B4-BE49-F238E27FC236}">
                      <a16:creationId xmlns:a16="http://schemas.microsoft.com/office/drawing/2014/main" id="{D0E966E5-FD7C-4F1E-9965-B63E6C8F2F3E}"/>
                    </a:ext>
                  </a:extLst>
                </p:cNvPr>
                <p:cNvSpPr>
                  <a:spLocks noChangeShapeType="1"/>
                </p:cNvSpPr>
                <p:nvPr/>
              </p:nvSpPr>
              <p:spPr bwMode="auto">
                <a:xfrm flipH="1">
                  <a:off x="937" y="163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5" name="Line 605">
                  <a:extLst>
                    <a:ext uri="{FF2B5EF4-FFF2-40B4-BE49-F238E27FC236}">
                      <a16:creationId xmlns:a16="http://schemas.microsoft.com/office/drawing/2014/main" id="{3121C3B7-A8D5-4C35-82D6-87BAACB55FF0}"/>
                    </a:ext>
                  </a:extLst>
                </p:cNvPr>
                <p:cNvSpPr>
                  <a:spLocks noChangeShapeType="1"/>
                </p:cNvSpPr>
                <p:nvPr/>
              </p:nvSpPr>
              <p:spPr bwMode="auto">
                <a:xfrm>
                  <a:off x="963" y="161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6" name="Line 606">
                  <a:extLst>
                    <a:ext uri="{FF2B5EF4-FFF2-40B4-BE49-F238E27FC236}">
                      <a16:creationId xmlns:a16="http://schemas.microsoft.com/office/drawing/2014/main" id="{83C99E4F-432F-4461-A69C-DC41FEB62266}"/>
                    </a:ext>
                  </a:extLst>
                </p:cNvPr>
                <p:cNvSpPr>
                  <a:spLocks noChangeShapeType="1"/>
                </p:cNvSpPr>
                <p:nvPr/>
              </p:nvSpPr>
              <p:spPr bwMode="auto">
                <a:xfrm flipH="1">
                  <a:off x="943" y="163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7" name="Line 607">
                  <a:extLst>
                    <a:ext uri="{FF2B5EF4-FFF2-40B4-BE49-F238E27FC236}">
                      <a16:creationId xmlns:a16="http://schemas.microsoft.com/office/drawing/2014/main" id="{4E708FFB-81E3-4C72-8B25-4C7FB234100D}"/>
                    </a:ext>
                  </a:extLst>
                </p:cNvPr>
                <p:cNvSpPr>
                  <a:spLocks noChangeShapeType="1"/>
                </p:cNvSpPr>
                <p:nvPr/>
              </p:nvSpPr>
              <p:spPr bwMode="auto">
                <a:xfrm>
                  <a:off x="971" y="161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8" name="Line 608">
                  <a:extLst>
                    <a:ext uri="{FF2B5EF4-FFF2-40B4-BE49-F238E27FC236}">
                      <a16:creationId xmlns:a16="http://schemas.microsoft.com/office/drawing/2014/main" id="{42AD8681-A6DC-42F5-88FB-14FFE40537F7}"/>
                    </a:ext>
                  </a:extLst>
                </p:cNvPr>
                <p:cNvSpPr>
                  <a:spLocks noChangeShapeType="1"/>
                </p:cNvSpPr>
                <p:nvPr/>
              </p:nvSpPr>
              <p:spPr bwMode="auto">
                <a:xfrm flipH="1">
                  <a:off x="951" y="163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9" name="Line 609">
                  <a:extLst>
                    <a:ext uri="{FF2B5EF4-FFF2-40B4-BE49-F238E27FC236}">
                      <a16:creationId xmlns:a16="http://schemas.microsoft.com/office/drawing/2014/main" id="{9F307EFF-E733-4635-B5B1-608EBBBEA335}"/>
                    </a:ext>
                  </a:extLst>
                </p:cNvPr>
                <p:cNvSpPr>
                  <a:spLocks noChangeShapeType="1"/>
                </p:cNvSpPr>
                <p:nvPr/>
              </p:nvSpPr>
              <p:spPr bwMode="auto">
                <a:xfrm>
                  <a:off x="985" y="161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0" name="Line 610">
                  <a:extLst>
                    <a:ext uri="{FF2B5EF4-FFF2-40B4-BE49-F238E27FC236}">
                      <a16:creationId xmlns:a16="http://schemas.microsoft.com/office/drawing/2014/main" id="{7E75875D-C6A9-47A6-A6FE-4F056EC7ABE2}"/>
                    </a:ext>
                  </a:extLst>
                </p:cNvPr>
                <p:cNvSpPr>
                  <a:spLocks noChangeShapeType="1"/>
                </p:cNvSpPr>
                <p:nvPr/>
              </p:nvSpPr>
              <p:spPr bwMode="auto">
                <a:xfrm flipH="1">
                  <a:off x="965" y="163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1" name="Line 611">
                  <a:extLst>
                    <a:ext uri="{FF2B5EF4-FFF2-40B4-BE49-F238E27FC236}">
                      <a16:creationId xmlns:a16="http://schemas.microsoft.com/office/drawing/2014/main" id="{07F8A22D-103B-4C6A-8F2E-C9121E2A1EA2}"/>
                    </a:ext>
                  </a:extLst>
                </p:cNvPr>
                <p:cNvSpPr>
                  <a:spLocks noChangeShapeType="1"/>
                </p:cNvSpPr>
                <p:nvPr/>
              </p:nvSpPr>
              <p:spPr bwMode="auto">
                <a:xfrm>
                  <a:off x="991" y="163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2" name="Line 612">
                  <a:extLst>
                    <a:ext uri="{FF2B5EF4-FFF2-40B4-BE49-F238E27FC236}">
                      <a16:creationId xmlns:a16="http://schemas.microsoft.com/office/drawing/2014/main" id="{CA32EE3C-F6B8-49A1-86FB-87CC1846F395}"/>
                    </a:ext>
                  </a:extLst>
                </p:cNvPr>
                <p:cNvSpPr>
                  <a:spLocks noChangeShapeType="1"/>
                </p:cNvSpPr>
                <p:nvPr/>
              </p:nvSpPr>
              <p:spPr bwMode="auto">
                <a:xfrm flipH="1">
                  <a:off x="971" y="1658"/>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3" name="Line 613">
                  <a:extLst>
                    <a:ext uri="{FF2B5EF4-FFF2-40B4-BE49-F238E27FC236}">
                      <a16:creationId xmlns:a16="http://schemas.microsoft.com/office/drawing/2014/main" id="{485C4659-7032-4A9D-9E2C-7B0BA001C7BB}"/>
                    </a:ext>
                  </a:extLst>
                </p:cNvPr>
                <p:cNvSpPr>
                  <a:spLocks noChangeShapeType="1"/>
                </p:cNvSpPr>
                <p:nvPr/>
              </p:nvSpPr>
              <p:spPr bwMode="auto">
                <a:xfrm>
                  <a:off x="1028" y="1652"/>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4" name="Line 614">
                  <a:extLst>
                    <a:ext uri="{FF2B5EF4-FFF2-40B4-BE49-F238E27FC236}">
                      <a16:creationId xmlns:a16="http://schemas.microsoft.com/office/drawing/2014/main" id="{1148349F-F1E6-4523-81BB-521592873FF3}"/>
                    </a:ext>
                  </a:extLst>
                </p:cNvPr>
                <p:cNvSpPr>
                  <a:spLocks noChangeShapeType="1"/>
                </p:cNvSpPr>
                <p:nvPr/>
              </p:nvSpPr>
              <p:spPr bwMode="auto">
                <a:xfrm flipH="1">
                  <a:off x="1007" y="1671"/>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5" name="Line 615">
                  <a:extLst>
                    <a:ext uri="{FF2B5EF4-FFF2-40B4-BE49-F238E27FC236}">
                      <a16:creationId xmlns:a16="http://schemas.microsoft.com/office/drawing/2014/main" id="{405BA6A2-CEB6-4C51-A90F-7AA36EB8EB19}"/>
                    </a:ext>
                  </a:extLst>
                </p:cNvPr>
                <p:cNvSpPr>
                  <a:spLocks noChangeShapeType="1"/>
                </p:cNvSpPr>
                <p:nvPr/>
              </p:nvSpPr>
              <p:spPr bwMode="auto">
                <a:xfrm>
                  <a:off x="1036" y="1652"/>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6" name="Line 616">
                  <a:extLst>
                    <a:ext uri="{FF2B5EF4-FFF2-40B4-BE49-F238E27FC236}">
                      <a16:creationId xmlns:a16="http://schemas.microsoft.com/office/drawing/2014/main" id="{B43999CB-6C4E-4FF5-BA98-9A15935E38FB}"/>
                    </a:ext>
                  </a:extLst>
                </p:cNvPr>
                <p:cNvSpPr>
                  <a:spLocks noChangeShapeType="1"/>
                </p:cNvSpPr>
                <p:nvPr/>
              </p:nvSpPr>
              <p:spPr bwMode="auto">
                <a:xfrm flipH="1">
                  <a:off x="1016" y="167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7" name="Line 617">
                  <a:extLst>
                    <a:ext uri="{FF2B5EF4-FFF2-40B4-BE49-F238E27FC236}">
                      <a16:creationId xmlns:a16="http://schemas.microsoft.com/office/drawing/2014/main" id="{380EBFE1-B82D-47A8-8319-1F7D184CB8C7}"/>
                    </a:ext>
                  </a:extLst>
                </p:cNvPr>
                <p:cNvSpPr>
                  <a:spLocks noChangeShapeType="1"/>
                </p:cNvSpPr>
                <p:nvPr/>
              </p:nvSpPr>
              <p:spPr bwMode="auto">
                <a:xfrm>
                  <a:off x="1044" y="1652"/>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8" name="Line 618">
                  <a:extLst>
                    <a:ext uri="{FF2B5EF4-FFF2-40B4-BE49-F238E27FC236}">
                      <a16:creationId xmlns:a16="http://schemas.microsoft.com/office/drawing/2014/main" id="{77C9FCF5-AE9E-4712-974B-7170F5DA7964}"/>
                    </a:ext>
                  </a:extLst>
                </p:cNvPr>
                <p:cNvSpPr>
                  <a:spLocks noChangeShapeType="1"/>
                </p:cNvSpPr>
                <p:nvPr/>
              </p:nvSpPr>
              <p:spPr bwMode="auto">
                <a:xfrm flipH="1">
                  <a:off x="1024" y="167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9" name="Line 619">
                  <a:extLst>
                    <a:ext uri="{FF2B5EF4-FFF2-40B4-BE49-F238E27FC236}">
                      <a16:creationId xmlns:a16="http://schemas.microsoft.com/office/drawing/2014/main" id="{07E71BD1-9141-4333-85C2-64E694E14E9D}"/>
                    </a:ext>
                  </a:extLst>
                </p:cNvPr>
                <p:cNvSpPr>
                  <a:spLocks noChangeShapeType="1"/>
                </p:cNvSpPr>
                <p:nvPr/>
              </p:nvSpPr>
              <p:spPr bwMode="auto">
                <a:xfrm>
                  <a:off x="1052" y="1652"/>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0" name="Line 620">
                  <a:extLst>
                    <a:ext uri="{FF2B5EF4-FFF2-40B4-BE49-F238E27FC236}">
                      <a16:creationId xmlns:a16="http://schemas.microsoft.com/office/drawing/2014/main" id="{6B0757A3-AF5B-4977-A687-890355758C04}"/>
                    </a:ext>
                  </a:extLst>
                </p:cNvPr>
                <p:cNvSpPr>
                  <a:spLocks noChangeShapeType="1"/>
                </p:cNvSpPr>
                <p:nvPr/>
              </p:nvSpPr>
              <p:spPr bwMode="auto">
                <a:xfrm flipH="1">
                  <a:off x="1034" y="167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1" name="Line 621">
                  <a:extLst>
                    <a:ext uri="{FF2B5EF4-FFF2-40B4-BE49-F238E27FC236}">
                      <a16:creationId xmlns:a16="http://schemas.microsoft.com/office/drawing/2014/main" id="{79DACDCA-355F-4125-BBC1-1D6BEC264DC6}"/>
                    </a:ext>
                  </a:extLst>
                </p:cNvPr>
                <p:cNvSpPr>
                  <a:spLocks noChangeShapeType="1"/>
                </p:cNvSpPr>
                <p:nvPr/>
              </p:nvSpPr>
              <p:spPr bwMode="auto">
                <a:xfrm>
                  <a:off x="1062" y="1652"/>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2" name="Line 622">
                  <a:extLst>
                    <a:ext uri="{FF2B5EF4-FFF2-40B4-BE49-F238E27FC236}">
                      <a16:creationId xmlns:a16="http://schemas.microsoft.com/office/drawing/2014/main" id="{A6A1D6A2-7178-462A-9753-C8FBE593F701}"/>
                    </a:ext>
                  </a:extLst>
                </p:cNvPr>
                <p:cNvSpPr>
                  <a:spLocks noChangeShapeType="1"/>
                </p:cNvSpPr>
                <p:nvPr/>
              </p:nvSpPr>
              <p:spPr bwMode="auto">
                <a:xfrm flipH="1">
                  <a:off x="1042" y="167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3" name="Line 623">
                  <a:extLst>
                    <a:ext uri="{FF2B5EF4-FFF2-40B4-BE49-F238E27FC236}">
                      <a16:creationId xmlns:a16="http://schemas.microsoft.com/office/drawing/2014/main" id="{1B77B73D-4A2A-4BDB-83C7-3AB6CC4516CC}"/>
                    </a:ext>
                  </a:extLst>
                </p:cNvPr>
                <p:cNvSpPr>
                  <a:spLocks noChangeShapeType="1"/>
                </p:cNvSpPr>
                <p:nvPr/>
              </p:nvSpPr>
              <p:spPr bwMode="auto">
                <a:xfrm>
                  <a:off x="1112" y="1677"/>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4" name="Line 624">
                  <a:extLst>
                    <a:ext uri="{FF2B5EF4-FFF2-40B4-BE49-F238E27FC236}">
                      <a16:creationId xmlns:a16="http://schemas.microsoft.com/office/drawing/2014/main" id="{F47BB074-3FA5-4B79-B9F4-4BF2DECF8212}"/>
                    </a:ext>
                  </a:extLst>
                </p:cNvPr>
                <p:cNvSpPr>
                  <a:spLocks noChangeShapeType="1"/>
                </p:cNvSpPr>
                <p:nvPr/>
              </p:nvSpPr>
              <p:spPr bwMode="auto">
                <a:xfrm flipH="1">
                  <a:off x="1094" y="1695"/>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5" name="Line 625">
                  <a:extLst>
                    <a:ext uri="{FF2B5EF4-FFF2-40B4-BE49-F238E27FC236}">
                      <a16:creationId xmlns:a16="http://schemas.microsoft.com/office/drawing/2014/main" id="{B0415160-BE2D-4DD2-B452-48AE8AA956AE}"/>
                    </a:ext>
                  </a:extLst>
                </p:cNvPr>
                <p:cNvSpPr>
                  <a:spLocks noChangeShapeType="1"/>
                </p:cNvSpPr>
                <p:nvPr/>
              </p:nvSpPr>
              <p:spPr bwMode="auto">
                <a:xfrm>
                  <a:off x="1198" y="169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6" name="Line 626">
                  <a:extLst>
                    <a:ext uri="{FF2B5EF4-FFF2-40B4-BE49-F238E27FC236}">
                      <a16:creationId xmlns:a16="http://schemas.microsoft.com/office/drawing/2014/main" id="{8AC835D8-8203-4CD0-A2F2-AC6BBBB46CE3}"/>
                    </a:ext>
                  </a:extLst>
                </p:cNvPr>
                <p:cNvSpPr>
                  <a:spLocks noChangeShapeType="1"/>
                </p:cNvSpPr>
                <p:nvPr/>
              </p:nvSpPr>
              <p:spPr bwMode="auto">
                <a:xfrm flipH="1">
                  <a:off x="1178" y="170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7" name="Line 627">
                  <a:extLst>
                    <a:ext uri="{FF2B5EF4-FFF2-40B4-BE49-F238E27FC236}">
                      <a16:creationId xmlns:a16="http://schemas.microsoft.com/office/drawing/2014/main" id="{E3D11684-E1D7-4518-925A-170A8DF78128}"/>
                    </a:ext>
                  </a:extLst>
                </p:cNvPr>
                <p:cNvSpPr>
                  <a:spLocks noChangeShapeType="1"/>
                </p:cNvSpPr>
                <p:nvPr/>
              </p:nvSpPr>
              <p:spPr bwMode="auto">
                <a:xfrm>
                  <a:off x="1282" y="169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8" name="Line 628">
                  <a:extLst>
                    <a:ext uri="{FF2B5EF4-FFF2-40B4-BE49-F238E27FC236}">
                      <a16:creationId xmlns:a16="http://schemas.microsoft.com/office/drawing/2014/main" id="{01AC6DCB-7674-4492-A83B-714CD3AC0CFC}"/>
                    </a:ext>
                  </a:extLst>
                </p:cNvPr>
                <p:cNvSpPr>
                  <a:spLocks noChangeShapeType="1"/>
                </p:cNvSpPr>
                <p:nvPr/>
              </p:nvSpPr>
              <p:spPr bwMode="auto">
                <a:xfrm flipH="1">
                  <a:off x="1262" y="1709"/>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9" name="Line 629">
                  <a:extLst>
                    <a:ext uri="{FF2B5EF4-FFF2-40B4-BE49-F238E27FC236}">
                      <a16:creationId xmlns:a16="http://schemas.microsoft.com/office/drawing/2014/main" id="{6BB4FA48-48EA-4F65-86E4-D9FF26268C7C}"/>
                    </a:ext>
                  </a:extLst>
                </p:cNvPr>
                <p:cNvSpPr>
                  <a:spLocks noChangeShapeType="1"/>
                </p:cNvSpPr>
                <p:nvPr/>
              </p:nvSpPr>
              <p:spPr bwMode="auto">
                <a:xfrm>
                  <a:off x="1286" y="170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0" name="Line 630">
                  <a:extLst>
                    <a:ext uri="{FF2B5EF4-FFF2-40B4-BE49-F238E27FC236}">
                      <a16:creationId xmlns:a16="http://schemas.microsoft.com/office/drawing/2014/main" id="{85F8D544-81B5-4257-ADD4-B409F542C647}"/>
                    </a:ext>
                  </a:extLst>
                </p:cNvPr>
                <p:cNvSpPr>
                  <a:spLocks noChangeShapeType="1"/>
                </p:cNvSpPr>
                <p:nvPr/>
              </p:nvSpPr>
              <p:spPr bwMode="auto">
                <a:xfrm flipH="1">
                  <a:off x="1268" y="172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1" name="Line 631">
                  <a:extLst>
                    <a:ext uri="{FF2B5EF4-FFF2-40B4-BE49-F238E27FC236}">
                      <a16:creationId xmlns:a16="http://schemas.microsoft.com/office/drawing/2014/main" id="{432D69EF-E922-4AE2-A684-8095E486F01E}"/>
                    </a:ext>
                  </a:extLst>
                </p:cNvPr>
                <p:cNvSpPr>
                  <a:spLocks noChangeShapeType="1"/>
                </p:cNvSpPr>
                <p:nvPr/>
              </p:nvSpPr>
              <p:spPr bwMode="auto">
                <a:xfrm>
                  <a:off x="1292" y="170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2" name="Line 632">
                  <a:extLst>
                    <a:ext uri="{FF2B5EF4-FFF2-40B4-BE49-F238E27FC236}">
                      <a16:creationId xmlns:a16="http://schemas.microsoft.com/office/drawing/2014/main" id="{00C6F782-1F7F-4490-9D39-399711D9B871}"/>
                    </a:ext>
                  </a:extLst>
                </p:cNvPr>
                <p:cNvSpPr>
                  <a:spLocks noChangeShapeType="1"/>
                </p:cNvSpPr>
                <p:nvPr/>
              </p:nvSpPr>
              <p:spPr bwMode="auto">
                <a:xfrm flipH="1">
                  <a:off x="1272" y="172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3" name="Line 633">
                  <a:extLst>
                    <a:ext uri="{FF2B5EF4-FFF2-40B4-BE49-F238E27FC236}">
                      <a16:creationId xmlns:a16="http://schemas.microsoft.com/office/drawing/2014/main" id="{3D117FFE-5DBB-496E-A915-9E6975AED9B2}"/>
                    </a:ext>
                  </a:extLst>
                </p:cNvPr>
                <p:cNvSpPr>
                  <a:spLocks noChangeShapeType="1"/>
                </p:cNvSpPr>
                <p:nvPr/>
              </p:nvSpPr>
              <p:spPr bwMode="auto">
                <a:xfrm>
                  <a:off x="1296" y="170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4" name="Line 634">
                  <a:extLst>
                    <a:ext uri="{FF2B5EF4-FFF2-40B4-BE49-F238E27FC236}">
                      <a16:creationId xmlns:a16="http://schemas.microsoft.com/office/drawing/2014/main" id="{36CFF39B-436E-4DA2-8AB1-09C53EA7FD5F}"/>
                    </a:ext>
                  </a:extLst>
                </p:cNvPr>
                <p:cNvSpPr>
                  <a:spLocks noChangeShapeType="1"/>
                </p:cNvSpPr>
                <p:nvPr/>
              </p:nvSpPr>
              <p:spPr bwMode="auto">
                <a:xfrm flipH="1">
                  <a:off x="1276" y="172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5" name="Line 635">
                  <a:extLst>
                    <a:ext uri="{FF2B5EF4-FFF2-40B4-BE49-F238E27FC236}">
                      <a16:creationId xmlns:a16="http://schemas.microsoft.com/office/drawing/2014/main" id="{062B5D34-BCC6-4BC5-B6A1-29762BC5FA65}"/>
                    </a:ext>
                  </a:extLst>
                </p:cNvPr>
                <p:cNvSpPr>
                  <a:spLocks noChangeShapeType="1"/>
                </p:cNvSpPr>
                <p:nvPr/>
              </p:nvSpPr>
              <p:spPr bwMode="auto">
                <a:xfrm>
                  <a:off x="1298" y="1727"/>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 name="Line 636">
                  <a:extLst>
                    <a:ext uri="{FF2B5EF4-FFF2-40B4-BE49-F238E27FC236}">
                      <a16:creationId xmlns:a16="http://schemas.microsoft.com/office/drawing/2014/main" id="{0A5B4879-2DAC-46F2-AEC7-207C6C628497}"/>
                    </a:ext>
                  </a:extLst>
                </p:cNvPr>
                <p:cNvSpPr>
                  <a:spLocks noChangeShapeType="1"/>
                </p:cNvSpPr>
                <p:nvPr/>
              </p:nvSpPr>
              <p:spPr bwMode="auto">
                <a:xfrm flipH="1">
                  <a:off x="1278" y="1745"/>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7" name="Line 637">
                  <a:extLst>
                    <a:ext uri="{FF2B5EF4-FFF2-40B4-BE49-F238E27FC236}">
                      <a16:creationId xmlns:a16="http://schemas.microsoft.com/office/drawing/2014/main" id="{BF3BB51F-0F89-49A9-9982-E4B929BFFAC9}"/>
                    </a:ext>
                  </a:extLst>
                </p:cNvPr>
                <p:cNvSpPr>
                  <a:spLocks noChangeShapeType="1"/>
                </p:cNvSpPr>
                <p:nvPr/>
              </p:nvSpPr>
              <p:spPr bwMode="auto">
                <a:xfrm>
                  <a:off x="1320" y="1727"/>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8" name="Line 638">
                  <a:extLst>
                    <a:ext uri="{FF2B5EF4-FFF2-40B4-BE49-F238E27FC236}">
                      <a16:creationId xmlns:a16="http://schemas.microsoft.com/office/drawing/2014/main" id="{6C0244E3-75BD-4BE8-ACAB-5AADF6605FB2}"/>
                    </a:ext>
                  </a:extLst>
                </p:cNvPr>
                <p:cNvSpPr>
                  <a:spLocks noChangeShapeType="1"/>
                </p:cNvSpPr>
                <p:nvPr/>
              </p:nvSpPr>
              <p:spPr bwMode="auto">
                <a:xfrm flipH="1">
                  <a:off x="1302" y="1745"/>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9" name="Line 639">
                  <a:extLst>
                    <a:ext uri="{FF2B5EF4-FFF2-40B4-BE49-F238E27FC236}">
                      <a16:creationId xmlns:a16="http://schemas.microsoft.com/office/drawing/2014/main" id="{152ABC38-79D6-4766-9987-F8C718B90F7C}"/>
                    </a:ext>
                  </a:extLst>
                </p:cNvPr>
                <p:cNvSpPr>
                  <a:spLocks noChangeShapeType="1"/>
                </p:cNvSpPr>
                <p:nvPr/>
              </p:nvSpPr>
              <p:spPr bwMode="auto">
                <a:xfrm>
                  <a:off x="1314" y="1727"/>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0" name="Line 640">
                  <a:extLst>
                    <a:ext uri="{FF2B5EF4-FFF2-40B4-BE49-F238E27FC236}">
                      <a16:creationId xmlns:a16="http://schemas.microsoft.com/office/drawing/2014/main" id="{7F02C970-D810-495A-AFBB-4E09BA6D36E1}"/>
                    </a:ext>
                  </a:extLst>
                </p:cNvPr>
                <p:cNvSpPr>
                  <a:spLocks noChangeShapeType="1"/>
                </p:cNvSpPr>
                <p:nvPr/>
              </p:nvSpPr>
              <p:spPr bwMode="auto">
                <a:xfrm flipH="1">
                  <a:off x="1294" y="1745"/>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1" name="Line 641">
                  <a:extLst>
                    <a:ext uri="{FF2B5EF4-FFF2-40B4-BE49-F238E27FC236}">
                      <a16:creationId xmlns:a16="http://schemas.microsoft.com/office/drawing/2014/main" id="{15455B72-E61A-46E7-90EB-D758EA13B0D7}"/>
                    </a:ext>
                  </a:extLst>
                </p:cNvPr>
                <p:cNvSpPr>
                  <a:spLocks noChangeShapeType="1"/>
                </p:cNvSpPr>
                <p:nvPr/>
              </p:nvSpPr>
              <p:spPr bwMode="auto">
                <a:xfrm>
                  <a:off x="1326" y="175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2" name="Line 642">
                  <a:extLst>
                    <a:ext uri="{FF2B5EF4-FFF2-40B4-BE49-F238E27FC236}">
                      <a16:creationId xmlns:a16="http://schemas.microsoft.com/office/drawing/2014/main" id="{C788D71D-60DC-42C7-B9F9-8CA1F811EE8C}"/>
                    </a:ext>
                  </a:extLst>
                </p:cNvPr>
                <p:cNvSpPr>
                  <a:spLocks noChangeShapeType="1"/>
                </p:cNvSpPr>
                <p:nvPr/>
              </p:nvSpPr>
              <p:spPr bwMode="auto">
                <a:xfrm flipH="1">
                  <a:off x="1306" y="176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3" name="Line 643">
                  <a:extLst>
                    <a:ext uri="{FF2B5EF4-FFF2-40B4-BE49-F238E27FC236}">
                      <a16:creationId xmlns:a16="http://schemas.microsoft.com/office/drawing/2014/main" id="{815E2001-6CC3-461C-8915-61104EB36330}"/>
                    </a:ext>
                  </a:extLst>
                </p:cNvPr>
                <p:cNvSpPr>
                  <a:spLocks noChangeShapeType="1"/>
                </p:cNvSpPr>
                <p:nvPr/>
              </p:nvSpPr>
              <p:spPr bwMode="auto">
                <a:xfrm>
                  <a:off x="1360" y="175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4" name="Line 644">
                  <a:extLst>
                    <a:ext uri="{FF2B5EF4-FFF2-40B4-BE49-F238E27FC236}">
                      <a16:creationId xmlns:a16="http://schemas.microsoft.com/office/drawing/2014/main" id="{C037AA6A-1482-4D74-92D5-F7B429F0EAC3}"/>
                    </a:ext>
                  </a:extLst>
                </p:cNvPr>
                <p:cNvSpPr>
                  <a:spLocks noChangeShapeType="1"/>
                </p:cNvSpPr>
                <p:nvPr/>
              </p:nvSpPr>
              <p:spPr bwMode="auto">
                <a:xfrm flipH="1">
                  <a:off x="1342" y="176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5" name="Line 645">
                  <a:extLst>
                    <a:ext uri="{FF2B5EF4-FFF2-40B4-BE49-F238E27FC236}">
                      <a16:creationId xmlns:a16="http://schemas.microsoft.com/office/drawing/2014/main" id="{06E729C2-B233-4B80-BBF1-0D82DD2297B1}"/>
                    </a:ext>
                  </a:extLst>
                </p:cNvPr>
                <p:cNvSpPr>
                  <a:spLocks noChangeShapeType="1"/>
                </p:cNvSpPr>
                <p:nvPr/>
              </p:nvSpPr>
              <p:spPr bwMode="auto">
                <a:xfrm>
                  <a:off x="1360" y="1771"/>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6" name="Line 646">
                  <a:extLst>
                    <a:ext uri="{FF2B5EF4-FFF2-40B4-BE49-F238E27FC236}">
                      <a16:creationId xmlns:a16="http://schemas.microsoft.com/office/drawing/2014/main" id="{D9CD482B-A8A9-44EE-A24D-FFE2CC2DBE8C}"/>
                    </a:ext>
                  </a:extLst>
                </p:cNvPr>
                <p:cNvSpPr>
                  <a:spLocks noChangeShapeType="1"/>
                </p:cNvSpPr>
                <p:nvPr/>
              </p:nvSpPr>
              <p:spPr bwMode="auto">
                <a:xfrm flipH="1">
                  <a:off x="1342" y="179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7" name="Line 647">
                  <a:extLst>
                    <a:ext uri="{FF2B5EF4-FFF2-40B4-BE49-F238E27FC236}">
                      <a16:creationId xmlns:a16="http://schemas.microsoft.com/office/drawing/2014/main" id="{85FFC275-7913-4F5E-8B25-A0BE8C9C062F}"/>
                    </a:ext>
                  </a:extLst>
                </p:cNvPr>
                <p:cNvSpPr>
                  <a:spLocks noChangeShapeType="1"/>
                </p:cNvSpPr>
                <p:nvPr/>
              </p:nvSpPr>
              <p:spPr bwMode="auto">
                <a:xfrm>
                  <a:off x="1368" y="1771"/>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8" name="Line 648">
                  <a:extLst>
                    <a:ext uri="{FF2B5EF4-FFF2-40B4-BE49-F238E27FC236}">
                      <a16:creationId xmlns:a16="http://schemas.microsoft.com/office/drawing/2014/main" id="{C2E21AAC-702B-40C0-88E7-01A598E45BC7}"/>
                    </a:ext>
                  </a:extLst>
                </p:cNvPr>
                <p:cNvSpPr>
                  <a:spLocks noChangeShapeType="1"/>
                </p:cNvSpPr>
                <p:nvPr/>
              </p:nvSpPr>
              <p:spPr bwMode="auto">
                <a:xfrm flipH="1">
                  <a:off x="1348" y="179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9" name="Line 649">
                  <a:extLst>
                    <a:ext uri="{FF2B5EF4-FFF2-40B4-BE49-F238E27FC236}">
                      <a16:creationId xmlns:a16="http://schemas.microsoft.com/office/drawing/2014/main" id="{68493381-C2EE-4F46-BFE6-6D4D4024AA09}"/>
                    </a:ext>
                  </a:extLst>
                </p:cNvPr>
                <p:cNvSpPr>
                  <a:spLocks noChangeShapeType="1"/>
                </p:cNvSpPr>
                <p:nvPr/>
              </p:nvSpPr>
              <p:spPr bwMode="auto">
                <a:xfrm>
                  <a:off x="1388" y="1771"/>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0" name="Line 650">
                  <a:extLst>
                    <a:ext uri="{FF2B5EF4-FFF2-40B4-BE49-F238E27FC236}">
                      <a16:creationId xmlns:a16="http://schemas.microsoft.com/office/drawing/2014/main" id="{05C445C7-5D26-49A4-8E68-051B63735ACB}"/>
                    </a:ext>
                  </a:extLst>
                </p:cNvPr>
                <p:cNvSpPr>
                  <a:spLocks noChangeShapeType="1"/>
                </p:cNvSpPr>
                <p:nvPr/>
              </p:nvSpPr>
              <p:spPr bwMode="auto">
                <a:xfrm flipH="1">
                  <a:off x="1368" y="179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1" name="Line 651">
                  <a:extLst>
                    <a:ext uri="{FF2B5EF4-FFF2-40B4-BE49-F238E27FC236}">
                      <a16:creationId xmlns:a16="http://schemas.microsoft.com/office/drawing/2014/main" id="{7DF8C025-D71D-4574-9FA5-D1DB63C1082C}"/>
                    </a:ext>
                  </a:extLst>
                </p:cNvPr>
                <p:cNvSpPr>
                  <a:spLocks noChangeShapeType="1"/>
                </p:cNvSpPr>
                <p:nvPr/>
              </p:nvSpPr>
              <p:spPr bwMode="auto">
                <a:xfrm>
                  <a:off x="1400" y="1771"/>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2" name="Line 652">
                  <a:extLst>
                    <a:ext uri="{FF2B5EF4-FFF2-40B4-BE49-F238E27FC236}">
                      <a16:creationId xmlns:a16="http://schemas.microsoft.com/office/drawing/2014/main" id="{C97D5A62-CE5D-47C4-AE6C-10E791C287A1}"/>
                    </a:ext>
                  </a:extLst>
                </p:cNvPr>
                <p:cNvSpPr>
                  <a:spLocks noChangeShapeType="1"/>
                </p:cNvSpPr>
                <p:nvPr/>
              </p:nvSpPr>
              <p:spPr bwMode="auto">
                <a:xfrm flipH="1">
                  <a:off x="1380" y="179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3" name="Line 653">
                  <a:extLst>
                    <a:ext uri="{FF2B5EF4-FFF2-40B4-BE49-F238E27FC236}">
                      <a16:creationId xmlns:a16="http://schemas.microsoft.com/office/drawing/2014/main" id="{C910F25F-EF85-461F-9098-689DDB9DC7A3}"/>
                    </a:ext>
                  </a:extLst>
                </p:cNvPr>
                <p:cNvSpPr>
                  <a:spLocks noChangeShapeType="1"/>
                </p:cNvSpPr>
                <p:nvPr/>
              </p:nvSpPr>
              <p:spPr bwMode="auto">
                <a:xfrm>
                  <a:off x="1446" y="178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4" name="Line 654">
                  <a:extLst>
                    <a:ext uri="{FF2B5EF4-FFF2-40B4-BE49-F238E27FC236}">
                      <a16:creationId xmlns:a16="http://schemas.microsoft.com/office/drawing/2014/main" id="{DDC33DB2-0D2A-4BDB-81E6-4826A305DBF1}"/>
                    </a:ext>
                  </a:extLst>
                </p:cNvPr>
                <p:cNvSpPr>
                  <a:spLocks noChangeShapeType="1"/>
                </p:cNvSpPr>
                <p:nvPr/>
              </p:nvSpPr>
              <p:spPr bwMode="auto">
                <a:xfrm flipH="1">
                  <a:off x="1426" y="1803"/>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5" name="Line 655">
                  <a:extLst>
                    <a:ext uri="{FF2B5EF4-FFF2-40B4-BE49-F238E27FC236}">
                      <a16:creationId xmlns:a16="http://schemas.microsoft.com/office/drawing/2014/main" id="{B113C36B-66C6-4F45-84E9-A6555CDBE273}"/>
                    </a:ext>
                  </a:extLst>
                </p:cNvPr>
                <p:cNvSpPr>
                  <a:spLocks noChangeShapeType="1"/>
                </p:cNvSpPr>
                <p:nvPr/>
              </p:nvSpPr>
              <p:spPr bwMode="auto">
                <a:xfrm>
                  <a:off x="1488" y="1831"/>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6" name="Line 656">
                  <a:extLst>
                    <a:ext uri="{FF2B5EF4-FFF2-40B4-BE49-F238E27FC236}">
                      <a16:creationId xmlns:a16="http://schemas.microsoft.com/office/drawing/2014/main" id="{D39BD2EC-70D8-42CE-9E35-885C96186463}"/>
                    </a:ext>
                  </a:extLst>
                </p:cNvPr>
                <p:cNvSpPr>
                  <a:spLocks noChangeShapeType="1"/>
                </p:cNvSpPr>
                <p:nvPr/>
              </p:nvSpPr>
              <p:spPr bwMode="auto">
                <a:xfrm flipH="1">
                  <a:off x="1468" y="185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7" name="Line 657">
                  <a:extLst>
                    <a:ext uri="{FF2B5EF4-FFF2-40B4-BE49-F238E27FC236}">
                      <a16:creationId xmlns:a16="http://schemas.microsoft.com/office/drawing/2014/main" id="{2B4255DD-41ED-4E78-A662-7511A323F25C}"/>
                    </a:ext>
                  </a:extLst>
                </p:cNvPr>
                <p:cNvSpPr>
                  <a:spLocks noChangeShapeType="1"/>
                </p:cNvSpPr>
                <p:nvPr/>
              </p:nvSpPr>
              <p:spPr bwMode="auto">
                <a:xfrm>
                  <a:off x="1456" y="1805"/>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8" name="Line 658">
                  <a:extLst>
                    <a:ext uri="{FF2B5EF4-FFF2-40B4-BE49-F238E27FC236}">
                      <a16:creationId xmlns:a16="http://schemas.microsoft.com/office/drawing/2014/main" id="{75ECF784-504E-40F0-8801-EAEF943400F5}"/>
                    </a:ext>
                  </a:extLst>
                </p:cNvPr>
                <p:cNvSpPr>
                  <a:spLocks noChangeShapeType="1"/>
                </p:cNvSpPr>
                <p:nvPr/>
              </p:nvSpPr>
              <p:spPr bwMode="auto">
                <a:xfrm flipH="1">
                  <a:off x="1438" y="1823"/>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9" name="Line 659">
                  <a:extLst>
                    <a:ext uri="{FF2B5EF4-FFF2-40B4-BE49-F238E27FC236}">
                      <a16:creationId xmlns:a16="http://schemas.microsoft.com/office/drawing/2014/main" id="{655ED28D-C3CA-40C8-A18A-C771230109F2}"/>
                    </a:ext>
                  </a:extLst>
                </p:cNvPr>
                <p:cNvSpPr>
                  <a:spLocks noChangeShapeType="1"/>
                </p:cNvSpPr>
                <p:nvPr/>
              </p:nvSpPr>
              <p:spPr bwMode="auto">
                <a:xfrm>
                  <a:off x="1468" y="1805"/>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0" name="Line 660">
                  <a:extLst>
                    <a:ext uri="{FF2B5EF4-FFF2-40B4-BE49-F238E27FC236}">
                      <a16:creationId xmlns:a16="http://schemas.microsoft.com/office/drawing/2014/main" id="{20C75C68-A7A1-49A4-8C7A-2892480A30C5}"/>
                    </a:ext>
                  </a:extLst>
                </p:cNvPr>
                <p:cNvSpPr>
                  <a:spLocks noChangeShapeType="1"/>
                </p:cNvSpPr>
                <p:nvPr/>
              </p:nvSpPr>
              <p:spPr bwMode="auto">
                <a:xfrm flipH="1">
                  <a:off x="1448" y="1823"/>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1" name="Line 661">
                  <a:extLst>
                    <a:ext uri="{FF2B5EF4-FFF2-40B4-BE49-F238E27FC236}">
                      <a16:creationId xmlns:a16="http://schemas.microsoft.com/office/drawing/2014/main" id="{10A78C33-9AD8-4739-9CB3-409227F658F5}"/>
                    </a:ext>
                  </a:extLst>
                </p:cNvPr>
                <p:cNvSpPr>
                  <a:spLocks noChangeShapeType="1"/>
                </p:cNvSpPr>
                <p:nvPr/>
              </p:nvSpPr>
              <p:spPr bwMode="auto">
                <a:xfrm>
                  <a:off x="1545" y="1843"/>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2" name="Line 662">
                  <a:extLst>
                    <a:ext uri="{FF2B5EF4-FFF2-40B4-BE49-F238E27FC236}">
                      <a16:creationId xmlns:a16="http://schemas.microsoft.com/office/drawing/2014/main" id="{AB070EBC-1F81-4152-A829-2C21974EB8BB}"/>
                    </a:ext>
                  </a:extLst>
                </p:cNvPr>
                <p:cNvSpPr>
                  <a:spLocks noChangeShapeType="1"/>
                </p:cNvSpPr>
                <p:nvPr/>
              </p:nvSpPr>
              <p:spPr bwMode="auto">
                <a:xfrm flipH="1">
                  <a:off x="1524" y="1864"/>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3" name="Line 663">
                  <a:extLst>
                    <a:ext uri="{FF2B5EF4-FFF2-40B4-BE49-F238E27FC236}">
                      <a16:creationId xmlns:a16="http://schemas.microsoft.com/office/drawing/2014/main" id="{B4CB67E3-A477-4C59-9EB0-12B29DF6DA33}"/>
                    </a:ext>
                  </a:extLst>
                </p:cNvPr>
                <p:cNvSpPr>
                  <a:spLocks noChangeShapeType="1"/>
                </p:cNvSpPr>
                <p:nvPr/>
              </p:nvSpPr>
              <p:spPr bwMode="auto">
                <a:xfrm>
                  <a:off x="1553" y="1843"/>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4" name="Line 664">
                  <a:extLst>
                    <a:ext uri="{FF2B5EF4-FFF2-40B4-BE49-F238E27FC236}">
                      <a16:creationId xmlns:a16="http://schemas.microsoft.com/office/drawing/2014/main" id="{FCD644F3-F05A-4D05-8C03-3F32A6F373EA}"/>
                    </a:ext>
                  </a:extLst>
                </p:cNvPr>
                <p:cNvSpPr>
                  <a:spLocks noChangeShapeType="1"/>
                </p:cNvSpPr>
                <p:nvPr/>
              </p:nvSpPr>
              <p:spPr bwMode="auto">
                <a:xfrm flipH="1">
                  <a:off x="1532" y="186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5" name="Line 665">
                  <a:extLst>
                    <a:ext uri="{FF2B5EF4-FFF2-40B4-BE49-F238E27FC236}">
                      <a16:creationId xmlns:a16="http://schemas.microsoft.com/office/drawing/2014/main" id="{73CE4B0E-0873-4CA4-B857-B29E05421F35}"/>
                    </a:ext>
                  </a:extLst>
                </p:cNvPr>
                <p:cNvSpPr>
                  <a:spLocks noChangeShapeType="1"/>
                </p:cNvSpPr>
                <p:nvPr/>
              </p:nvSpPr>
              <p:spPr bwMode="auto">
                <a:xfrm>
                  <a:off x="1559" y="1843"/>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6" name="Line 666">
                  <a:extLst>
                    <a:ext uri="{FF2B5EF4-FFF2-40B4-BE49-F238E27FC236}">
                      <a16:creationId xmlns:a16="http://schemas.microsoft.com/office/drawing/2014/main" id="{BDB34A8F-550A-401D-845E-0A0FB8963EB9}"/>
                    </a:ext>
                  </a:extLst>
                </p:cNvPr>
                <p:cNvSpPr>
                  <a:spLocks noChangeShapeType="1"/>
                </p:cNvSpPr>
                <p:nvPr/>
              </p:nvSpPr>
              <p:spPr bwMode="auto">
                <a:xfrm flipH="1">
                  <a:off x="1538" y="1864"/>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7" name="Line 667">
                  <a:extLst>
                    <a:ext uri="{FF2B5EF4-FFF2-40B4-BE49-F238E27FC236}">
                      <a16:creationId xmlns:a16="http://schemas.microsoft.com/office/drawing/2014/main" id="{8495769D-0686-494D-AE0F-3D0F635AAC83}"/>
                    </a:ext>
                  </a:extLst>
                </p:cNvPr>
                <p:cNvSpPr>
                  <a:spLocks noChangeShapeType="1"/>
                </p:cNvSpPr>
                <p:nvPr/>
              </p:nvSpPr>
              <p:spPr bwMode="auto">
                <a:xfrm>
                  <a:off x="1589" y="1843"/>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8" name="Line 668">
                  <a:extLst>
                    <a:ext uri="{FF2B5EF4-FFF2-40B4-BE49-F238E27FC236}">
                      <a16:creationId xmlns:a16="http://schemas.microsoft.com/office/drawing/2014/main" id="{F021A8C1-7ABD-47A0-91D2-7FC529CCCFCF}"/>
                    </a:ext>
                  </a:extLst>
                </p:cNvPr>
                <p:cNvSpPr>
                  <a:spLocks noChangeShapeType="1"/>
                </p:cNvSpPr>
                <p:nvPr/>
              </p:nvSpPr>
              <p:spPr bwMode="auto">
                <a:xfrm flipH="1">
                  <a:off x="1569" y="186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9" name="Line 669">
                  <a:extLst>
                    <a:ext uri="{FF2B5EF4-FFF2-40B4-BE49-F238E27FC236}">
                      <a16:creationId xmlns:a16="http://schemas.microsoft.com/office/drawing/2014/main" id="{80AD013A-BAA0-4597-AC68-09316DEBDA4C}"/>
                    </a:ext>
                  </a:extLst>
                </p:cNvPr>
                <p:cNvSpPr>
                  <a:spLocks noChangeShapeType="1"/>
                </p:cNvSpPr>
                <p:nvPr/>
              </p:nvSpPr>
              <p:spPr bwMode="auto">
                <a:xfrm>
                  <a:off x="1617" y="1843"/>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0" name="Line 670">
                  <a:extLst>
                    <a:ext uri="{FF2B5EF4-FFF2-40B4-BE49-F238E27FC236}">
                      <a16:creationId xmlns:a16="http://schemas.microsoft.com/office/drawing/2014/main" id="{D8212716-4EC7-4E71-B561-B0B122D7AC54}"/>
                    </a:ext>
                  </a:extLst>
                </p:cNvPr>
                <p:cNvSpPr>
                  <a:spLocks noChangeShapeType="1"/>
                </p:cNvSpPr>
                <p:nvPr/>
              </p:nvSpPr>
              <p:spPr bwMode="auto">
                <a:xfrm flipH="1">
                  <a:off x="1597" y="186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1" name="Line 671">
                  <a:extLst>
                    <a:ext uri="{FF2B5EF4-FFF2-40B4-BE49-F238E27FC236}">
                      <a16:creationId xmlns:a16="http://schemas.microsoft.com/office/drawing/2014/main" id="{8990FE25-2B15-4B79-A0B1-3F424591A2A1}"/>
                    </a:ext>
                  </a:extLst>
                </p:cNvPr>
                <p:cNvSpPr>
                  <a:spLocks noChangeShapeType="1"/>
                </p:cNvSpPr>
                <p:nvPr/>
              </p:nvSpPr>
              <p:spPr bwMode="auto">
                <a:xfrm>
                  <a:off x="1617" y="1892"/>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2" name="Line 672">
                  <a:extLst>
                    <a:ext uri="{FF2B5EF4-FFF2-40B4-BE49-F238E27FC236}">
                      <a16:creationId xmlns:a16="http://schemas.microsoft.com/office/drawing/2014/main" id="{539224EA-77D6-4587-8E13-52F3B06F3F01}"/>
                    </a:ext>
                  </a:extLst>
                </p:cNvPr>
                <p:cNvSpPr>
                  <a:spLocks noChangeShapeType="1"/>
                </p:cNvSpPr>
                <p:nvPr/>
              </p:nvSpPr>
              <p:spPr bwMode="auto">
                <a:xfrm flipH="1">
                  <a:off x="1597" y="1912"/>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3" name="Line 673">
                  <a:extLst>
                    <a:ext uri="{FF2B5EF4-FFF2-40B4-BE49-F238E27FC236}">
                      <a16:creationId xmlns:a16="http://schemas.microsoft.com/office/drawing/2014/main" id="{BDCB1A0D-4F63-4A0D-9224-5E18BD253310}"/>
                    </a:ext>
                  </a:extLst>
                </p:cNvPr>
                <p:cNvSpPr>
                  <a:spLocks noChangeShapeType="1"/>
                </p:cNvSpPr>
                <p:nvPr/>
              </p:nvSpPr>
              <p:spPr bwMode="auto">
                <a:xfrm>
                  <a:off x="1633" y="1892"/>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4" name="Line 674">
                  <a:extLst>
                    <a:ext uri="{FF2B5EF4-FFF2-40B4-BE49-F238E27FC236}">
                      <a16:creationId xmlns:a16="http://schemas.microsoft.com/office/drawing/2014/main" id="{B1A9D858-2E6C-4F68-BC6B-FF97C64F7B44}"/>
                    </a:ext>
                  </a:extLst>
                </p:cNvPr>
                <p:cNvSpPr>
                  <a:spLocks noChangeShapeType="1"/>
                </p:cNvSpPr>
                <p:nvPr/>
              </p:nvSpPr>
              <p:spPr bwMode="auto">
                <a:xfrm flipH="1">
                  <a:off x="1613" y="1912"/>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5" name="Line 675">
                  <a:extLst>
                    <a:ext uri="{FF2B5EF4-FFF2-40B4-BE49-F238E27FC236}">
                      <a16:creationId xmlns:a16="http://schemas.microsoft.com/office/drawing/2014/main" id="{F6FFEE1D-71D1-4545-8690-CC0209044295}"/>
                    </a:ext>
                  </a:extLst>
                </p:cNvPr>
                <p:cNvSpPr>
                  <a:spLocks noChangeShapeType="1"/>
                </p:cNvSpPr>
                <p:nvPr/>
              </p:nvSpPr>
              <p:spPr bwMode="auto">
                <a:xfrm>
                  <a:off x="1679" y="1920"/>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6" name="Line 676">
                  <a:extLst>
                    <a:ext uri="{FF2B5EF4-FFF2-40B4-BE49-F238E27FC236}">
                      <a16:creationId xmlns:a16="http://schemas.microsoft.com/office/drawing/2014/main" id="{FCF791CB-F8AF-4B86-BF6B-B6C06E4582B6}"/>
                    </a:ext>
                  </a:extLst>
                </p:cNvPr>
                <p:cNvSpPr>
                  <a:spLocks noChangeShapeType="1"/>
                </p:cNvSpPr>
                <p:nvPr/>
              </p:nvSpPr>
              <p:spPr bwMode="auto">
                <a:xfrm flipH="1">
                  <a:off x="1661" y="1938"/>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7" name="Line 677">
                  <a:extLst>
                    <a:ext uri="{FF2B5EF4-FFF2-40B4-BE49-F238E27FC236}">
                      <a16:creationId xmlns:a16="http://schemas.microsoft.com/office/drawing/2014/main" id="{BA61FC54-C619-49C5-B1D9-8758F307F2B6}"/>
                    </a:ext>
                  </a:extLst>
                </p:cNvPr>
                <p:cNvSpPr>
                  <a:spLocks noChangeShapeType="1"/>
                </p:cNvSpPr>
                <p:nvPr/>
              </p:nvSpPr>
              <p:spPr bwMode="auto">
                <a:xfrm>
                  <a:off x="1689" y="1920"/>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8" name="Line 678">
                  <a:extLst>
                    <a:ext uri="{FF2B5EF4-FFF2-40B4-BE49-F238E27FC236}">
                      <a16:creationId xmlns:a16="http://schemas.microsoft.com/office/drawing/2014/main" id="{50E8AE2E-3FD6-46C0-8683-4DBCEB3E271B}"/>
                    </a:ext>
                  </a:extLst>
                </p:cNvPr>
                <p:cNvSpPr>
                  <a:spLocks noChangeShapeType="1"/>
                </p:cNvSpPr>
                <p:nvPr/>
              </p:nvSpPr>
              <p:spPr bwMode="auto">
                <a:xfrm flipH="1">
                  <a:off x="1669" y="1938"/>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9" name="Line 679">
                  <a:extLst>
                    <a:ext uri="{FF2B5EF4-FFF2-40B4-BE49-F238E27FC236}">
                      <a16:creationId xmlns:a16="http://schemas.microsoft.com/office/drawing/2014/main" id="{0EA98D24-DF38-41EC-BFCD-D42BA8C5210B}"/>
                    </a:ext>
                  </a:extLst>
                </p:cNvPr>
                <p:cNvSpPr>
                  <a:spLocks noChangeShapeType="1"/>
                </p:cNvSpPr>
                <p:nvPr/>
              </p:nvSpPr>
              <p:spPr bwMode="auto">
                <a:xfrm>
                  <a:off x="1697" y="1920"/>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0" name="Line 680">
                  <a:extLst>
                    <a:ext uri="{FF2B5EF4-FFF2-40B4-BE49-F238E27FC236}">
                      <a16:creationId xmlns:a16="http://schemas.microsoft.com/office/drawing/2014/main" id="{BB35A00A-2E51-40BE-BF83-33687F307E91}"/>
                    </a:ext>
                  </a:extLst>
                </p:cNvPr>
                <p:cNvSpPr>
                  <a:spLocks noChangeShapeType="1"/>
                </p:cNvSpPr>
                <p:nvPr/>
              </p:nvSpPr>
              <p:spPr bwMode="auto">
                <a:xfrm flipH="1">
                  <a:off x="1677" y="1938"/>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1" name="Line 681">
                  <a:extLst>
                    <a:ext uri="{FF2B5EF4-FFF2-40B4-BE49-F238E27FC236}">
                      <a16:creationId xmlns:a16="http://schemas.microsoft.com/office/drawing/2014/main" id="{00552E66-5763-4F5A-9A4B-E705CEB1641F}"/>
                    </a:ext>
                  </a:extLst>
                </p:cNvPr>
                <p:cNvSpPr>
                  <a:spLocks noChangeShapeType="1"/>
                </p:cNvSpPr>
                <p:nvPr/>
              </p:nvSpPr>
              <p:spPr bwMode="auto">
                <a:xfrm>
                  <a:off x="1705" y="1920"/>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2" name="Line 682">
                  <a:extLst>
                    <a:ext uri="{FF2B5EF4-FFF2-40B4-BE49-F238E27FC236}">
                      <a16:creationId xmlns:a16="http://schemas.microsoft.com/office/drawing/2014/main" id="{C4411E38-CD5F-40F7-80D8-B4CE41113B45}"/>
                    </a:ext>
                  </a:extLst>
                </p:cNvPr>
                <p:cNvSpPr>
                  <a:spLocks noChangeShapeType="1"/>
                </p:cNvSpPr>
                <p:nvPr/>
              </p:nvSpPr>
              <p:spPr bwMode="auto">
                <a:xfrm flipH="1">
                  <a:off x="1685" y="1938"/>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3" name="Line 683">
                  <a:extLst>
                    <a:ext uri="{FF2B5EF4-FFF2-40B4-BE49-F238E27FC236}">
                      <a16:creationId xmlns:a16="http://schemas.microsoft.com/office/drawing/2014/main" id="{15FE59F1-D1FA-4EDA-BF55-7BFF98CE03EF}"/>
                    </a:ext>
                  </a:extLst>
                </p:cNvPr>
                <p:cNvSpPr>
                  <a:spLocks noChangeShapeType="1"/>
                </p:cNvSpPr>
                <p:nvPr/>
              </p:nvSpPr>
              <p:spPr bwMode="auto">
                <a:xfrm>
                  <a:off x="1713" y="1920"/>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4" name="Line 684">
                  <a:extLst>
                    <a:ext uri="{FF2B5EF4-FFF2-40B4-BE49-F238E27FC236}">
                      <a16:creationId xmlns:a16="http://schemas.microsoft.com/office/drawing/2014/main" id="{A28B372E-7FC1-4456-B247-82B49063F532}"/>
                    </a:ext>
                  </a:extLst>
                </p:cNvPr>
                <p:cNvSpPr>
                  <a:spLocks noChangeShapeType="1"/>
                </p:cNvSpPr>
                <p:nvPr/>
              </p:nvSpPr>
              <p:spPr bwMode="auto">
                <a:xfrm flipH="1">
                  <a:off x="1695" y="1938"/>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5" name="Line 685">
                  <a:extLst>
                    <a:ext uri="{FF2B5EF4-FFF2-40B4-BE49-F238E27FC236}">
                      <a16:creationId xmlns:a16="http://schemas.microsoft.com/office/drawing/2014/main" id="{BAD5A8BF-6B58-4631-8D04-BCBE10591D3F}"/>
                    </a:ext>
                  </a:extLst>
                </p:cNvPr>
                <p:cNvSpPr>
                  <a:spLocks noChangeShapeType="1"/>
                </p:cNvSpPr>
                <p:nvPr/>
              </p:nvSpPr>
              <p:spPr bwMode="auto">
                <a:xfrm>
                  <a:off x="1779" y="1932"/>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6" name="Line 686">
                  <a:extLst>
                    <a:ext uri="{FF2B5EF4-FFF2-40B4-BE49-F238E27FC236}">
                      <a16:creationId xmlns:a16="http://schemas.microsoft.com/office/drawing/2014/main" id="{D6863B7F-5A42-47F8-8DA9-D7E681FE6068}"/>
                    </a:ext>
                  </a:extLst>
                </p:cNvPr>
                <p:cNvSpPr>
                  <a:spLocks noChangeShapeType="1"/>
                </p:cNvSpPr>
                <p:nvPr/>
              </p:nvSpPr>
              <p:spPr bwMode="auto">
                <a:xfrm flipH="1">
                  <a:off x="1761" y="1950"/>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7" name="Line 687">
                  <a:extLst>
                    <a:ext uri="{FF2B5EF4-FFF2-40B4-BE49-F238E27FC236}">
                      <a16:creationId xmlns:a16="http://schemas.microsoft.com/office/drawing/2014/main" id="{38A9355A-9AB6-4335-8AD5-3E3AD8329AE8}"/>
                    </a:ext>
                  </a:extLst>
                </p:cNvPr>
                <p:cNvSpPr>
                  <a:spLocks noChangeShapeType="1"/>
                </p:cNvSpPr>
                <p:nvPr/>
              </p:nvSpPr>
              <p:spPr bwMode="auto">
                <a:xfrm>
                  <a:off x="1809" y="196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8" name="Line 688">
                  <a:extLst>
                    <a:ext uri="{FF2B5EF4-FFF2-40B4-BE49-F238E27FC236}">
                      <a16:creationId xmlns:a16="http://schemas.microsoft.com/office/drawing/2014/main" id="{BFD70DF5-1E88-42AA-B9AF-1C503D544EA0}"/>
                    </a:ext>
                  </a:extLst>
                </p:cNvPr>
                <p:cNvSpPr>
                  <a:spLocks noChangeShapeType="1"/>
                </p:cNvSpPr>
                <p:nvPr/>
              </p:nvSpPr>
              <p:spPr bwMode="auto">
                <a:xfrm flipH="1">
                  <a:off x="1789" y="198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9" name="Line 689">
                  <a:extLst>
                    <a:ext uri="{FF2B5EF4-FFF2-40B4-BE49-F238E27FC236}">
                      <a16:creationId xmlns:a16="http://schemas.microsoft.com/office/drawing/2014/main" id="{2483B818-7720-4551-9117-D569E4E98F64}"/>
                    </a:ext>
                  </a:extLst>
                </p:cNvPr>
                <p:cNvSpPr>
                  <a:spLocks noChangeShapeType="1"/>
                </p:cNvSpPr>
                <p:nvPr/>
              </p:nvSpPr>
              <p:spPr bwMode="auto">
                <a:xfrm>
                  <a:off x="1921" y="200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0" name="Line 690">
                  <a:extLst>
                    <a:ext uri="{FF2B5EF4-FFF2-40B4-BE49-F238E27FC236}">
                      <a16:creationId xmlns:a16="http://schemas.microsoft.com/office/drawing/2014/main" id="{601A5181-99AD-46E3-93E0-008FE7306F90}"/>
                    </a:ext>
                  </a:extLst>
                </p:cNvPr>
                <p:cNvSpPr>
                  <a:spLocks noChangeShapeType="1"/>
                </p:cNvSpPr>
                <p:nvPr/>
              </p:nvSpPr>
              <p:spPr bwMode="auto">
                <a:xfrm flipH="1">
                  <a:off x="1903" y="202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1" name="Line 691">
                  <a:extLst>
                    <a:ext uri="{FF2B5EF4-FFF2-40B4-BE49-F238E27FC236}">
                      <a16:creationId xmlns:a16="http://schemas.microsoft.com/office/drawing/2014/main" id="{5B83AC53-EC55-40F3-839F-DD3E07B6C365}"/>
                    </a:ext>
                  </a:extLst>
                </p:cNvPr>
                <p:cNvSpPr>
                  <a:spLocks noChangeShapeType="1"/>
                </p:cNvSpPr>
                <p:nvPr/>
              </p:nvSpPr>
              <p:spPr bwMode="auto">
                <a:xfrm>
                  <a:off x="1957" y="2036"/>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2" name="Line 692">
                  <a:extLst>
                    <a:ext uri="{FF2B5EF4-FFF2-40B4-BE49-F238E27FC236}">
                      <a16:creationId xmlns:a16="http://schemas.microsoft.com/office/drawing/2014/main" id="{D8C85AE1-3CA4-4257-BCD3-9457AC51F44C}"/>
                    </a:ext>
                  </a:extLst>
                </p:cNvPr>
                <p:cNvSpPr>
                  <a:spLocks noChangeShapeType="1"/>
                </p:cNvSpPr>
                <p:nvPr/>
              </p:nvSpPr>
              <p:spPr bwMode="auto">
                <a:xfrm flipH="1">
                  <a:off x="1939" y="2057"/>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3" name="Line 693">
                  <a:extLst>
                    <a:ext uri="{FF2B5EF4-FFF2-40B4-BE49-F238E27FC236}">
                      <a16:creationId xmlns:a16="http://schemas.microsoft.com/office/drawing/2014/main" id="{0B3DF55C-9695-4494-8535-9A71D4029B78}"/>
                    </a:ext>
                  </a:extLst>
                </p:cNvPr>
                <p:cNvSpPr>
                  <a:spLocks noChangeShapeType="1"/>
                </p:cNvSpPr>
                <p:nvPr/>
              </p:nvSpPr>
              <p:spPr bwMode="auto">
                <a:xfrm>
                  <a:off x="2057" y="2085"/>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4" name="Line 694">
                  <a:extLst>
                    <a:ext uri="{FF2B5EF4-FFF2-40B4-BE49-F238E27FC236}">
                      <a16:creationId xmlns:a16="http://schemas.microsoft.com/office/drawing/2014/main" id="{8C2F1F03-1662-4E76-A935-4B43AFA5A85A}"/>
                    </a:ext>
                  </a:extLst>
                </p:cNvPr>
                <p:cNvSpPr>
                  <a:spLocks noChangeShapeType="1"/>
                </p:cNvSpPr>
                <p:nvPr/>
              </p:nvSpPr>
              <p:spPr bwMode="auto">
                <a:xfrm flipH="1">
                  <a:off x="2037" y="2105"/>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5" name="Line 695">
                  <a:extLst>
                    <a:ext uri="{FF2B5EF4-FFF2-40B4-BE49-F238E27FC236}">
                      <a16:creationId xmlns:a16="http://schemas.microsoft.com/office/drawing/2014/main" id="{D770BE41-9A74-4D9B-9FA8-7485DE5A8C88}"/>
                    </a:ext>
                  </a:extLst>
                </p:cNvPr>
                <p:cNvSpPr>
                  <a:spLocks noChangeShapeType="1"/>
                </p:cNvSpPr>
                <p:nvPr/>
              </p:nvSpPr>
              <p:spPr bwMode="auto">
                <a:xfrm>
                  <a:off x="2112" y="209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6" name="Line 696">
                  <a:extLst>
                    <a:ext uri="{FF2B5EF4-FFF2-40B4-BE49-F238E27FC236}">
                      <a16:creationId xmlns:a16="http://schemas.microsoft.com/office/drawing/2014/main" id="{56AD06E0-44C4-427F-8787-7FCC207EDDA4}"/>
                    </a:ext>
                  </a:extLst>
                </p:cNvPr>
                <p:cNvSpPr>
                  <a:spLocks noChangeShapeType="1"/>
                </p:cNvSpPr>
                <p:nvPr/>
              </p:nvSpPr>
              <p:spPr bwMode="auto">
                <a:xfrm flipH="1">
                  <a:off x="2094" y="2117"/>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7" name="Line 697">
                  <a:extLst>
                    <a:ext uri="{FF2B5EF4-FFF2-40B4-BE49-F238E27FC236}">
                      <a16:creationId xmlns:a16="http://schemas.microsoft.com/office/drawing/2014/main" id="{5005D48B-796D-414C-B702-BA2B6F79FF20}"/>
                    </a:ext>
                  </a:extLst>
                </p:cNvPr>
                <p:cNvSpPr>
                  <a:spLocks noChangeShapeType="1"/>
                </p:cNvSpPr>
                <p:nvPr/>
              </p:nvSpPr>
              <p:spPr bwMode="auto">
                <a:xfrm>
                  <a:off x="2112" y="211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8" name="Line 698">
                  <a:extLst>
                    <a:ext uri="{FF2B5EF4-FFF2-40B4-BE49-F238E27FC236}">
                      <a16:creationId xmlns:a16="http://schemas.microsoft.com/office/drawing/2014/main" id="{4978A03F-5141-4B45-AFCA-BC156F44DD22}"/>
                    </a:ext>
                  </a:extLst>
                </p:cNvPr>
                <p:cNvSpPr>
                  <a:spLocks noChangeShapeType="1"/>
                </p:cNvSpPr>
                <p:nvPr/>
              </p:nvSpPr>
              <p:spPr bwMode="auto">
                <a:xfrm flipH="1">
                  <a:off x="2094" y="213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9" name="Line 699">
                  <a:extLst>
                    <a:ext uri="{FF2B5EF4-FFF2-40B4-BE49-F238E27FC236}">
                      <a16:creationId xmlns:a16="http://schemas.microsoft.com/office/drawing/2014/main" id="{5BBA2A64-1EBC-4D8E-8A23-FD0D69A030CF}"/>
                    </a:ext>
                  </a:extLst>
                </p:cNvPr>
                <p:cNvSpPr>
                  <a:spLocks noChangeShapeType="1"/>
                </p:cNvSpPr>
                <p:nvPr/>
              </p:nvSpPr>
              <p:spPr bwMode="auto">
                <a:xfrm>
                  <a:off x="2120" y="211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0" name="Line 700">
                  <a:extLst>
                    <a:ext uri="{FF2B5EF4-FFF2-40B4-BE49-F238E27FC236}">
                      <a16:creationId xmlns:a16="http://schemas.microsoft.com/office/drawing/2014/main" id="{60EA5175-5606-47A0-9D6F-5BBEBB5FD8F8}"/>
                    </a:ext>
                  </a:extLst>
                </p:cNvPr>
                <p:cNvSpPr>
                  <a:spLocks noChangeShapeType="1"/>
                </p:cNvSpPr>
                <p:nvPr/>
              </p:nvSpPr>
              <p:spPr bwMode="auto">
                <a:xfrm flipH="1">
                  <a:off x="2100" y="213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1" name="Line 701">
                  <a:extLst>
                    <a:ext uri="{FF2B5EF4-FFF2-40B4-BE49-F238E27FC236}">
                      <a16:creationId xmlns:a16="http://schemas.microsoft.com/office/drawing/2014/main" id="{F530421C-C256-4B32-A55E-58C77B47D8BE}"/>
                    </a:ext>
                  </a:extLst>
                </p:cNvPr>
                <p:cNvSpPr>
                  <a:spLocks noChangeShapeType="1"/>
                </p:cNvSpPr>
                <p:nvPr/>
              </p:nvSpPr>
              <p:spPr bwMode="auto">
                <a:xfrm>
                  <a:off x="2128" y="211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2" name="Line 702">
                  <a:extLst>
                    <a:ext uri="{FF2B5EF4-FFF2-40B4-BE49-F238E27FC236}">
                      <a16:creationId xmlns:a16="http://schemas.microsoft.com/office/drawing/2014/main" id="{BB4BC272-E0D2-427D-B149-AE75F91900B2}"/>
                    </a:ext>
                  </a:extLst>
                </p:cNvPr>
                <p:cNvSpPr>
                  <a:spLocks noChangeShapeType="1"/>
                </p:cNvSpPr>
                <p:nvPr/>
              </p:nvSpPr>
              <p:spPr bwMode="auto">
                <a:xfrm flipH="1">
                  <a:off x="2108" y="213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3" name="Line 703">
                  <a:extLst>
                    <a:ext uri="{FF2B5EF4-FFF2-40B4-BE49-F238E27FC236}">
                      <a16:creationId xmlns:a16="http://schemas.microsoft.com/office/drawing/2014/main" id="{B04DB69E-F0B7-4E12-B9CC-64C28928C630}"/>
                    </a:ext>
                  </a:extLst>
                </p:cNvPr>
                <p:cNvSpPr>
                  <a:spLocks noChangeShapeType="1"/>
                </p:cNvSpPr>
                <p:nvPr/>
              </p:nvSpPr>
              <p:spPr bwMode="auto">
                <a:xfrm>
                  <a:off x="2134" y="211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4" name="Line 704">
                  <a:extLst>
                    <a:ext uri="{FF2B5EF4-FFF2-40B4-BE49-F238E27FC236}">
                      <a16:creationId xmlns:a16="http://schemas.microsoft.com/office/drawing/2014/main" id="{2768DBBA-BB96-475D-A2C2-460379D80E78}"/>
                    </a:ext>
                  </a:extLst>
                </p:cNvPr>
                <p:cNvSpPr>
                  <a:spLocks noChangeShapeType="1"/>
                </p:cNvSpPr>
                <p:nvPr/>
              </p:nvSpPr>
              <p:spPr bwMode="auto">
                <a:xfrm flipH="1">
                  <a:off x="2116" y="213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5" name="Line 705">
                  <a:extLst>
                    <a:ext uri="{FF2B5EF4-FFF2-40B4-BE49-F238E27FC236}">
                      <a16:creationId xmlns:a16="http://schemas.microsoft.com/office/drawing/2014/main" id="{716C7EB6-942F-4732-8CB5-2467C87751B0}"/>
                    </a:ext>
                  </a:extLst>
                </p:cNvPr>
                <p:cNvSpPr>
                  <a:spLocks noChangeShapeType="1"/>
                </p:cNvSpPr>
                <p:nvPr/>
              </p:nvSpPr>
              <p:spPr bwMode="auto">
                <a:xfrm>
                  <a:off x="2142" y="211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6" name="Line 706">
                  <a:extLst>
                    <a:ext uri="{FF2B5EF4-FFF2-40B4-BE49-F238E27FC236}">
                      <a16:creationId xmlns:a16="http://schemas.microsoft.com/office/drawing/2014/main" id="{718600E4-A5C5-46A8-BFC3-EFC3EB115B5F}"/>
                    </a:ext>
                  </a:extLst>
                </p:cNvPr>
                <p:cNvSpPr>
                  <a:spLocks noChangeShapeType="1"/>
                </p:cNvSpPr>
                <p:nvPr/>
              </p:nvSpPr>
              <p:spPr bwMode="auto">
                <a:xfrm flipH="1">
                  <a:off x="2122" y="213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7" name="Line 707">
                  <a:extLst>
                    <a:ext uri="{FF2B5EF4-FFF2-40B4-BE49-F238E27FC236}">
                      <a16:creationId xmlns:a16="http://schemas.microsoft.com/office/drawing/2014/main" id="{3F58B6A5-14D3-4E98-BE0E-EE2936911836}"/>
                    </a:ext>
                  </a:extLst>
                </p:cNvPr>
                <p:cNvSpPr>
                  <a:spLocks noChangeShapeType="1"/>
                </p:cNvSpPr>
                <p:nvPr/>
              </p:nvSpPr>
              <p:spPr bwMode="auto">
                <a:xfrm>
                  <a:off x="2142" y="2129"/>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8" name="Line 708">
                  <a:extLst>
                    <a:ext uri="{FF2B5EF4-FFF2-40B4-BE49-F238E27FC236}">
                      <a16:creationId xmlns:a16="http://schemas.microsoft.com/office/drawing/2014/main" id="{A713CAC0-14D7-4F57-B824-415570D53EC9}"/>
                    </a:ext>
                  </a:extLst>
                </p:cNvPr>
                <p:cNvSpPr>
                  <a:spLocks noChangeShapeType="1"/>
                </p:cNvSpPr>
                <p:nvPr/>
              </p:nvSpPr>
              <p:spPr bwMode="auto">
                <a:xfrm flipH="1">
                  <a:off x="2122" y="214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9" name="Line 709">
                  <a:extLst>
                    <a:ext uri="{FF2B5EF4-FFF2-40B4-BE49-F238E27FC236}">
                      <a16:creationId xmlns:a16="http://schemas.microsoft.com/office/drawing/2014/main" id="{9A824ADB-9627-4D85-9302-5433D1E23AB0}"/>
                    </a:ext>
                  </a:extLst>
                </p:cNvPr>
                <p:cNvSpPr>
                  <a:spLocks noChangeShapeType="1"/>
                </p:cNvSpPr>
                <p:nvPr/>
              </p:nvSpPr>
              <p:spPr bwMode="auto">
                <a:xfrm>
                  <a:off x="2148" y="2129"/>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0" name="Line 710">
                  <a:extLst>
                    <a:ext uri="{FF2B5EF4-FFF2-40B4-BE49-F238E27FC236}">
                      <a16:creationId xmlns:a16="http://schemas.microsoft.com/office/drawing/2014/main" id="{A1BE5DCA-FD4F-4C0E-85D1-712C0890E07F}"/>
                    </a:ext>
                  </a:extLst>
                </p:cNvPr>
                <p:cNvSpPr>
                  <a:spLocks noChangeShapeType="1"/>
                </p:cNvSpPr>
                <p:nvPr/>
              </p:nvSpPr>
              <p:spPr bwMode="auto">
                <a:xfrm flipH="1">
                  <a:off x="2130" y="214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1" name="Line 711">
                  <a:extLst>
                    <a:ext uri="{FF2B5EF4-FFF2-40B4-BE49-F238E27FC236}">
                      <a16:creationId xmlns:a16="http://schemas.microsoft.com/office/drawing/2014/main" id="{B5A5D4D8-F5AF-4646-A767-6894D3987A14}"/>
                    </a:ext>
                  </a:extLst>
                </p:cNvPr>
                <p:cNvSpPr>
                  <a:spLocks noChangeShapeType="1"/>
                </p:cNvSpPr>
                <p:nvPr/>
              </p:nvSpPr>
              <p:spPr bwMode="auto">
                <a:xfrm>
                  <a:off x="2156" y="2129"/>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2" name="Line 712">
                  <a:extLst>
                    <a:ext uri="{FF2B5EF4-FFF2-40B4-BE49-F238E27FC236}">
                      <a16:creationId xmlns:a16="http://schemas.microsoft.com/office/drawing/2014/main" id="{347BA82C-B471-4E84-9CDF-F1508A9AF14A}"/>
                    </a:ext>
                  </a:extLst>
                </p:cNvPr>
                <p:cNvSpPr>
                  <a:spLocks noChangeShapeType="1"/>
                </p:cNvSpPr>
                <p:nvPr/>
              </p:nvSpPr>
              <p:spPr bwMode="auto">
                <a:xfrm flipH="1">
                  <a:off x="2136" y="2149"/>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3" name="Line 713">
                  <a:extLst>
                    <a:ext uri="{FF2B5EF4-FFF2-40B4-BE49-F238E27FC236}">
                      <a16:creationId xmlns:a16="http://schemas.microsoft.com/office/drawing/2014/main" id="{F4B520B0-F1A7-43D6-B9F1-08D952DBE038}"/>
                    </a:ext>
                  </a:extLst>
                </p:cNvPr>
                <p:cNvSpPr>
                  <a:spLocks noChangeShapeType="1"/>
                </p:cNvSpPr>
                <p:nvPr/>
              </p:nvSpPr>
              <p:spPr bwMode="auto">
                <a:xfrm>
                  <a:off x="2164" y="2129"/>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4" name="Line 714">
                  <a:extLst>
                    <a:ext uri="{FF2B5EF4-FFF2-40B4-BE49-F238E27FC236}">
                      <a16:creationId xmlns:a16="http://schemas.microsoft.com/office/drawing/2014/main" id="{FFAC4C83-6ED0-43B7-834C-8637AB901A7B}"/>
                    </a:ext>
                  </a:extLst>
                </p:cNvPr>
                <p:cNvSpPr>
                  <a:spLocks noChangeShapeType="1"/>
                </p:cNvSpPr>
                <p:nvPr/>
              </p:nvSpPr>
              <p:spPr bwMode="auto">
                <a:xfrm flipH="1">
                  <a:off x="2144" y="2149"/>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5" name="Line 715">
                  <a:extLst>
                    <a:ext uri="{FF2B5EF4-FFF2-40B4-BE49-F238E27FC236}">
                      <a16:creationId xmlns:a16="http://schemas.microsoft.com/office/drawing/2014/main" id="{162658C0-E11F-4B1C-965C-64F83DBA8A49}"/>
                    </a:ext>
                  </a:extLst>
                </p:cNvPr>
                <p:cNvSpPr>
                  <a:spLocks noChangeShapeType="1"/>
                </p:cNvSpPr>
                <p:nvPr/>
              </p:nvSpPr>
              <p:spPr bwMode="auto">
                <a:xfrm>
                  <a:off x="2170" y="2129"/>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6" name="Line 716">
                  <a:extLst>
                    <a:ext uri="{FF2B5EF4-FFF2-40B4-BE49-F238E27FC236}">
                      <a16:creationId xmlns:a16="http://schemas.microsoft.com/office/drawing/2014/main" id="{8CF7FAEF-A320-4C86-8936-3D29F272C03E}"/>
                    </a:ext>
                  </a:extLst>
                </p:cNvPr>
                <p:cNvSpPr>
                  <a:spLocks noChangeShapeType="1"/>
                </p:cNvSpPr>
                <p:nvPr/>
              </p:nvSpPr>
              <p:spPr bwMode="auto">
                <a:xfrm flipH="1">
                  <a:off x="2152" y="214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7" name="Line 717">
                  <a:extLst>
                    <a:ext uri="{FF2B5EF4-FFF2-40B4-BE49-F238E27FC236}">
                      <a16:creationId xmlns:a16="http://schemas.microsoft.com/office/drawing/2014/main" id="{109B1891-DD17-4F91-AB47-CB77E622F195}"/>
                    </a:ext>
                  </a:extLst>
                </p:cNvPr>
                <p:cNvSpPr>
                  <a:spLocks noChangeShapeType="1"/>
                </p:cNvSpPr>
                <p:nvPr/>
              </p:nvSpPr>
              <p:spPr bwMode="auto">
                <a:xfrm>
                  <a:off x="2174" y="2147"/>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8" name="Line 718">
                  <a:extLst>
                    <a:ext uri="{FF2B5EF4-FFF2-40B4-BE49-F238E27FC236}">
                      <a16:creationId xmlns:a16="http://schemas.microsoft.com/office/drawing/2014/main" id="{11AB9CC6-2669-4558-8D39-2877DF280594}"/>
                    </a:ext>
                  </a:extLst>
                </p:cNvPr>
                <p:cNvSpPr>
                  <a:spLocks noChangeShapeType="1"/>
                </p:cNvSpPr>
                <p:nvPr/>
              </p:nvSpPr>
              <p:spPr bwMode="auto">
                <a:xfrm flipH="1">
                  <a:off x="2154" y="2167"/>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9" name="Line 719">
                  <a:extLst>
                    <a:ext uri="{FF2B5EF4-FFF2-40B4-BE49-F238E27FC236}">
                      <a16:creationId xmlns:a16="http://schemas.microsoft.com/office/drawing/2014/main" id="{80365ED4-1B96-47D7-9787-BE242BEEEEFF}"/>
                    </a:ext>
                  </a:extLst>
                </p:cNvPr>
                <p:cNvSpPr>
                  <a:spLocks noChangeShapeType="1"/>
                </p:cNvSpPr>
                <p:nvPr/>
              </p:nvSpPr>
              <p:spPr bwMode="auto">
                <a:xfrm>
                  <a:off x="2182" y="2147"/>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0" name="Line 720">
                  <a:extLst>
                    <a:ext uri="{FF2B5EF4-FFF2-40B4-BE49-F238E27FC236}">
                      <a16:creationId xmlns:a16="http://schemas.microsoft.com/office/drawing/2014/main" id="{3D543486-A9ED-4287-8D39-43E32B83CBF3}"/>
                    </a:ext>
                  </a:extLst>
                </p:cNvPr>
                <p:cNvSpPr>
                  <a:spLocks noChangeShapeType="1"/>
                </p:cNvSpPr>
                <p:nvPr/>
              </p:nvSpPr>
              <p:spPr bwMode="auto">
                <a:xfrm flipH="1">
                  <a:off x="2162" y="2167"/>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1" name="Line 721">
                  <a:extLst>
                    <a:ext uri="{FF2B5EF4-FFF2-40B4-BE49-F238E27FC236}">
                      <a16:creationId xmlns:a16="http://schemas.microsoft.com/office/drawing/2014/main" id="{5C329A26-568C-43C0-90B6-A066AC07DA56}"/>
                    </a:ext>
                  </a:extLst>
                </p:cNvPr>
                <p:cNvSpPr>
                  <a:spLocks noChangeShapeType="1"/>
                </p:cNvSpPr>
                <p:nvPr/>
              </p:nvSpPr>
              <p:spPr bwMode="auto">
                <a:xfrm>
                  <a:off x="2188" y="2147"/>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2" name="Line 722">
                  <a:extLst>
                    <a:ext uri="{FF2B5EF4-FFF2-40B4-BE49-F238E27FC236}">
                      <a16:creationId xmlns:a16="http://schemas.microsoft.com/office/drawing/2014/main" id="{E15DCFDD-41CA-48A3-AC8F-AF82BCC85F9A}"/>
                    </a:ext>
                  </a:extLst>
                </p:cNvPr>
                <p:cNvSpPr>
                  <a:spLocks noChangeShapeType="1"/>
                </p:cNvSpPr>
                <p:nvPr/>
              </p:nvSpPr>
              <p:spPr bwMode="auto">
                <a:xfrm flipH="1">
                  <a:off x="2170" y="2167"/>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3" name="Line 723">
                  <a:extLst>
                    <a:ext uri="{FF2B5EF4-FFF2-40B4-BE49-F238E27FC236}">
                      <a16:creationId xmlns:a16="http://schemas.microsoft.com/office/drawing/2014/main" id="{BD5895A8-2AB9-4565-838D-5E4178FC4F98}"/>
                    </a:ext>
                  </a:extLst>
                </p:cNvPr>
                <p:cNvSpPr>
                  <a:spLocks noChangeShapeType="1"/>
                </p:cNvSpPr>
                <p:nvPr/>
              </p:nvSpPr>
              <p:spPr bwMode="auto">
                <a:xfrm>
                  <a:off x="2196" y="2147"/>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4" name="Line 724">
                  <a:extLst>
                    <a:ext uri="{FF2B5EF4-FFF2-40B4-BE49-F238E27FC236}">
                      <a16:creationId xmlns:a16="http://schemas.microsoft.com/office/drawing/2014/main" id="{46DDB291-F584-4931-8C24-BFA8F7139906}"/>
                    </a:ext>
                  </a:extLst>
                </p:cNvPr>
                <p:cNvSpPr>
                  <a:spLocks noChangeShapeType="1"/>
                </p:cNvSpPr>
                <p:nvPr/>
              </p:nvSpPr>
              <p:spPr bwMode="auto">
                <a:xfrm flipH="1">
                  <a:off x="2176" y="2167"/>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5" name="Line 725">
                  <a:extLst>
                    <a:ext uri="{FF2B5EF4-FFF2-40B4-BE49-F238E27FC236}">
                      <a16:creationId xmlns:a16="http://schemas.microsoft.com/office/drawing/2014/main" id="{8AAD198D-5675-4805-B321-4C578A83897B}"/>
                    </a:ext>
                  </a:extLst>
                </p:cNvPr>
                <p:cNvSpPr>
                  <a:spLocks noChangeShapeType="1"/>
                </p:cNvSpPr>
                <p:nvPr/>
              </p:nvSpPr>
              <p:spPr bwMode="auto">
                <a:xfrm>
                  <a:off x="2204" y="2147"/>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6" name="Line 726">
                  <a:extLst>
                    <a:ext uri="{FF2B5EF4-FFF2-40B4-BE49-F238E27FC236}">
                      <a16:creationId xmlns:a16="http://schemas.microsoft.com/office/drawing/2014/main" id="{317EF9F6-CF94-4C77-A55F-A1B414FB0B78}"/>
                    </a:ext>
                  </a:extLst>
                </p:cNvPr>
                <p:cNvSpPr>
                  <a:spLocks noChangeShapeType="1"/>
                </p:cNvSpPr>
                <p:nvPr/>
              </p:nvSpPr>
              <p:spPr bwMode="auto">
                <a:xfrm flipH="1">
                  <a:off x="2184" y="2167"/>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7" name="Line 727">
                  <a:extLst>
                    <a:ext uri="{FF2B5EF4-FFF2-40B4-BE49-F238E27FC236}">
                      <a16:creationId xmlns:a16="http://schemas.microsoft.com/office/drawing/2014/main" id="{BD9D4338-CDB9-48BC-8B85-233C6B458D5A}"/>
                    </a:ext>
                  </a:extLst>
                </p:cNvPr>
                <p:cNvSpPr>
                  <a:spLocks noChangeShapeType="1"/>
                </p:cNvSpPr>
                <p:nvPr/>
              </p:nvSpPr>
              <p:spPr bwMode="auto">
                <a:xfrm>
                  <a:off x="2290" y="2183"/>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8" name="Line 728">
                  <a:extLst>
                    <a:ext uri="{FF2B5EF4-FFF2-40B4-BE49-F238E27FC236}">
                      <a16:creationId xmlns:a16="http://schemas.microsoft.com/office/drawing/2014/main" id="{AFE8E3CB-59D9-477A-8779-763191CB5D1E}"/>
                    </a:ext>
                  </a:extLst>
                </p:cNvPr>
                <p:cNvSpPr>
                  <a:spLocks noChangeShapeType="1"/>
                </p:cNvSpPr>
                <p:nvPr/>
              </p:nvSpPr>
              <p:spPr bwMode="auto">
                <a:xfrm flipH="1">
                  <a:off x="2270" y="2203"/>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9" name="Line 729">
                  <a:extLst>
                    <a:ext uri="{FF2B5EF4-FFF2-40B4-BE49-F238E27FC236}">
                      <a16:creationId xmlns:a16="http://schemas.microsoft.com/office/drawing/2014/main" id="{C0644725-15C1-400B-96F7-5F4131EF3688}"/>
                    </a:ext>
                  </a:extLst>
                </p:cNvPr>
                <p:cNvSpPr>
                  <a:spLocks noChangeShapeType="1"/>
                </p:cNvSpPr>
                <p:nvPr/>
              </p:nvSpPr>
              <p:spPr bwMode="auto">
                <a:xfrm>
                  <a:off x="2296" y="2183"/>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0" name="Line 730">
                  <a:extLst>
                    <a:ext uri="{FF2B5EF4-FFF2-40B4-BE49-F238E27FC236}">
                      <a16:creationId xmlns:a16="http://schemas.microsoft.com/office/drawing/2014/main" id="{65785E8A-E8D4-43A2-85AC-0E74BA26B65D}"/>
                    </a:ext>
                  </a:extLst>
                </p:cNvPr>
                <p:cNvSpPr>
                  <a:spLocks noChangeShapeType="1"/>
                </p:cNvSpPr>
                <p:nvPr/>
              </p:nvSpPr>
              <p:spPr bwMode="auto">
                <a:xfrm flipH="1">
                  <a:off x="2278" y="2203"/>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1" name="Line 731">
                  <a:extLst>
                    <a:ext uri="{FF2B5EF4-FFF2-40B4-BE49-F238E27FC236}">
                      <a16:creationId xmlns:a16="http://schemas.microsoft.com/office/drawing/2014/main" id="{E6C2ABB0-B889-4180-9818-E8C889C72011}"/>
                    </a:ext>
                  </a:extLst>
                </p:cNvPr>
                <p:cNvSpPr>
                  <a:spLocks noChangeShapeType="1"/>
                </p:cNvSpPr>
                <p:nvPr/>
              </p:nvSpPr>
              <p:spPr bwMode="auto">
                <a:xfrm>
                  <a:off x="2304" y="2183"/>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2" name="Line 732">
                  <a:extLst>
                    <a:ext uri="{FF2B5EF4-FFF2-40B4-BE49-F238E27FC236}">
                      <a16:creationId xmlns:a16="http://schemas.microsoft.com/office/drawing/2014/main" id="{3E8DA8E1-8225-4BDC-8D10-6411744C26EF}"/>
                    </a:ext>
                  </a:extLst>
                </p:cNvPr>
                <p:cNvSpPr>
                  <a:spLocks noChangeShapeType="1"/>
                </p:cNvSpPr>
                <p:nvPr/>
              </p:nvSpPr>
              <p:spPr bwMode="auto">
                <a:xfrm flipH="1">
                  <a:off x="2284" y="2203"/>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3" name="Line 733">
                  <a:extLst>
                    <a:ext uri="{FF2B5EF4-FFF2-40B4-BE49-F238E27FC236}">
                      <a16:creationId xmlns:a16="http://schemas.microsoft.com/office/drawing/2014/main" id="{9BDEEEE8-F439-4D65-A371-4A5EC8670D29}"/>
                    </a:ext>
                  </a:extLst>
                </p:cNvPr>
                <p:cNvSpPr>
                  <a:spLocks noChangeShapeType="1"/>
                </p:cNvSpPr>
                <p:nvPr/>
              </p:nvSpPr>
              <p:spPr bwMode="auto">
                <a:xfrm>
                  <a:off x="2312" y="2183"/>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4" name="Line 734">
                  <a:extLst>
                    <a:ext uri="{FF2B5EF4-FFF2-40B4-BE49-F238E27FC236}">
                      <a16:creationId xmlns:a16="http://schemas.microsoft.com/office/drawing/2014/main" id="{823835A0-FB99-43F3-9E0C-261E4808581D}"/>
                    </a:ext>
                  </a:extLst>
                </p:cNvPr>
                <p:cNvSpPr>
                  <a:spLocks noChangeShapeType="1"/>
                </p:cNvSpPr>
                <p:nvPr/>
              </p:nvSpPr>
              <p:spPr bwMode="auto">
                <a:xfrm flipH="1">
                  <a:off x="2292" y="2203"/>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5" name="Line 735">
                  <a:extLst>
                    <a:ext uri="{FF2B5EF4-FFF2-40B4-BE49-F238E27FC236}">
                      <a16:creationId xmlns:a16="http://schemas.microsoft.com/office/drawing/2014/main" id="{0BB90C7A-AA92-45C7-A653-0EFA71B33406}"/>
                    </a:ext>
                  </a:extLst>
                </p:cNvPr>
                <p:cNvSpPr>
                  <a:spLocks noChangeShapeType="1"/>
                </p:cNvSpPr>
                <p:nvPr/>
              </p:nvSpPr>
              <p:spPr bwMode="auto">
                <a:xfrm>
                  <a:off x="2418" y="22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6" name="Line 736">
                  <a:extLst>
                    <a:ext uri="{FF2B5EF4-FFF2-40B4-BE49-F238E27FC236}">
                      <a16:creationId xmlns:a16="http://schemas.microsoft.com/office/drawing/2014/main" id="{3A4CDFDF-B8C3-4181-BEA0-8EFFE9907178}"/>
                    </a:ext>
                  </a:extLst>
                </p:cNvPr>
                <p:cNvSpPr>
                  <a:spLocks noChangeShapeType="1"/>
                </p:cNvSpPr>
                <p:nvPr/>
              </p:nvSpPr>
              <p:spPr bwMode="auto">
                <a:xfrm flipH="1">
                  <a:off x="2400" y="226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7" name="Line 737">
                  <a:extLst>
                    <a:ext uri="{FF2B5EF4-FFF2-40B4-BE49-F238E27FC236}">
                      <a16:creationId xmlns:a16="http://schemas.microsoft.com/office/drawing/2014/main" id="{A99359F5-8EFE-4754-B013-BB2F72882C0A}"/>
                    </a:ext>
                  </a:extLst>
                </p:cNvPr>
                <p:cNvSpPr>
                  <a:spLocks noChangeShapeType="1"/>
                </p:cNvSpPr>
                <p:nvPr/>
              </p:nvSpPr>
              <p:spPr bwMode="auto">
                <a:xfrm>
                  <a:off x="2426" y="22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8" name="Line 738">
                  <a:extLst>
                    <a:ext uri="{FF2B5EF4-FFF2-40B4-BE49-F238E27FC236}">
                      <a16:creationId xmlns:a16="http://schemas.microsoft.com/office/drawing/2014/main" id="{3476B0A9-400A-45C9-AC0C-64B642513AD5}"/>
                    </a:ext>
                  </a:extLst>
                </p:cNvPr>
                <p:cNvSpPr>
                  <a:spLocks noChangeShapeType="1"/>
                </p:cNvSpPr>
                <p:nvPr/>
              </p:nvSpPr>
              <p:spPr bwMode="auto">
                <a:xfrm flipH="1">
                  <a:off x="2406" y="226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9" name="Line 739">
                  <a:extLst>
                    <a:ext uri="{FF2B5EF4-FFF2-40B4-BE49-F238E27FC236}">
                      <a16:creationId xmlns:a16="http://schemas.microsoft.com/office/drawing/2014/main" id="{81EBC062-6B9D-4397-8E7B-B98613B9379C}"/>
                    </a:ext>
                  </a:extLst>
                </p:cNvPr>
                <p:cNvSpPr>
                  <a:spLocks noChangeShapeType="1"/>
                </p:cNvSpPr>
                <p:nvPr/>
              </p:nvSpPr>
              <p:spPr bwMode="auto">
                <a:xfrm>
                  <a:off x="2434" y="22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0" name="Line 740">
                  <a:extLst>
                    <a:ext uri="{FF2B5EF4-FFF2-40B4-BE49-F238E27FC236}">
                      <a16:creationId xmlns:a16="http://schemas.microsoft.com/office/drawing/2014/main" id="{A061765F-7231-4877-B540-0AC1AAB399C8}"/>
                    </a:ext>
                  </a:extLst>
                </p:cNvPr>
                <p:cNvSpPr>
                  <a:spLocks noChangeShapeType="1"/>
                </p:cNvSpPr>
                <p:nvPr/>
              </p:nvSpPr>
              <p:spPr bwMode="auto">
                <a:xfrm flipH="1">
                  <a:off x="2414" y="226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1" name="Line 741">
                  <a:extLst>
                    <a:ext uri="{FF2B5EF4-FFF2-40B4-BE49-F238E27FC236}">
                      <a16:creationId xmlns:a16="http://schemas.microsoft.com/office/drawing/2014/main" id="{09F21B3F-E6A7-4151-9C65-D07E94809E27}"/>
                    </a:ext>
                  </a:extLst>
                </p:cNvPr>
                <p:cNvSpPr>
                  <a:spLocks noChangeShapeType="1"/>
                </p:cNvSpPr>
                <p:nvPr/>
              </p:nvSpPr>
              <p:spPr bwMode="auto">
                <a:xfrm>
                  <a:off x="2442" y="22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2" name="Line 742">
                  <a:extLst>
                    <a:ext uri="{FF2B5EF4-FFF2-40B4-BE49-F238E27FC236}">
                      <a16:creationId xmlns:a16="http://schemas.microsoft.com/office/drawing/2014/main" id="{451F3E62-B9BE-47DC-A5DC-8CA08CEDE4E7}"/>
                    </a:ext>
                  </a:extLst>
                </p:cNvPr>
                <p:cNvSpPr>
                  <a:spLocks noChangeShapeType="1"/>
                </p:cNvSpPr>
                <p:nvPr/>
              </p:nvSpPr>
              <p:spPr bwMode="auto">
                <a:xfrm flipH="1">
                  <a:off x="2422" y="226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3" name="Line 743">
                  <a:extLst>
                    <a:ext uri="{FF2B5EF4-FFF2-40B4-BE49-F238E27FC236}">
                      <a16:creationId xmlns:a16="http://schemas.microsoft.com/office/drawing/2014/main" id="{94D6C187-CC2A-4E5F-B3FD-B3A0FB38FFF5}"/>
                    </a:ext>
                  </a:extLst>
                </p:cNvPr>
                <p:cNvSpPr>
                  <a:spLocks noChangeShapeType="1"/>
                </p:cNvSpPr>
                <p:nvPr/>
              </p:nvSpPr>
              <p:spPr bwMode="auto">
                <a:xfrm>
                  <a:off x="2450" y="22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4" name="Line 744">
                  <a:extLst>
                    <a:ext uri="{FF2B5EF4-FFF2-40B4-BE49-F238E27FC236}">
                      <a16:creationId xmlns:a16="http://schemas.microsoft.com/office/drawing/2014/main" id="{1C04A00D-2BB8-4464-B221-6273BE64E574}"/>
                    </a:ext>
                  </a:extLst>
                </p:cNvPr>
                <p:cNvSpPr>
                  <a:spLocks noChangeShapeType="1"/>
                </p:cNvSpPr>
                <p:nvPr/>
              </p:nvSpPr>
              <p:spPr bwMode="auto">
                <a:xfrm flipH="1">
                  <a:off x="2430" y="226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5" name="Line 745">
                  <a:extLst>
                    <a:ext uri="{FF2B5EF4-FFF2-40B4-BE49-F238E27FC236}">
                      <a16:creationId xmlns:a16="http://schemas.microsoft.com/office/drawing/2014/main" id="{C9CF0E00-AC0F-4513-9373-582CBF89A128}"/>
                    </a:ext>
                  </a:extLst>
                </p:cNvPr>
                <p:cNvSpPr>
                  <a:spLocks noChangeShapeType="1"/>
                </p:cNvSpPr>
                <p:nvPr/>
              </p:nvSpPr>
              <p:spPr bwMode="auto">
                <a:xfrm>
                  <a:off x="2458" y="22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6" name="Line 746">
                  <a:extLst>
                    <a:ext uri="{FF2B5EF4-FFF2-40B4-BE49-F238E27FC236}">
                      <a16:creationId xmlns:a16="http://schemas.microsoft.com/office/drawing/2014/main" id="{69D6EBCE-18D3-4910-88F1-8E9710925358}"/>
                    </a:ext>
                  </a:extLst>
                </p:cNvPr>
                <p:cNvSpPr>
                  <a:spLocks noChangeShapeType="1"/>
                </p:cNvSpPr>
                <p:nvPr/>
              </p:nvSpPr>
              <p:spPr bwMode="auto">
                <a:xfrm flipH="1">
                  <a:off x="2438" y="226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7" name="Line 747">
                  <a:extLst>
                    <a:ext uri="{FF2B5EF4-FFF2-40B4-BE49-F238E27FC236}">
                      <a16:creationId xmlns:a16="http://schemas.microsoft.com/office/drawing/2014/main" id="{1EE09B88-BC9A-4A98-BAD0-6ECD425433A5}"/>
                    </a:ext>
                  </a:extLst>
                </p:cNvPr>
                <p:cNvSpPr>
                  <a:spLocks noChangeShapeType="1"/>
                </p:cNvSpPr>
                <p:nvPr/>
              </p:nvSpPr>
              <p:spPr bwMode="auto">
                <a:xfrm>
                  <a:off x="2464" y="226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8" name="Line 748">
                  <a:extLst>
                    <a:ext uri="{FF2B5EF4-FFF2-40B4-BE49-F238E27FC236}">
                      <a16:creationId xmlns:a16="http://schemas.microsoft.com/office/drawing/2014/main" id="{EA0A1DCD-81F6-4AC0-9F73-9225D2119E7A}"/>
                    </a:ext>
                  </a:extLst>
                </p:cNvPr>
                <p:cNvSpPr>
                  <a:spLocks noChangeShapeType="1"/>
                </p:cNvSpPr>
                <p:nvPr/>
              </p:nvSpPr>
              <p:spPr bwMode="auto">
                <a:xfrm flipH="1">
                  <a:off x="2444" y="228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9" name="Line 749">
                  <a:extLst>
                    <a:ext uri="{FF2B5EF4-FFF2-40B4-BE49-F238E27FC236}">
                      <a16:creationId xmlns:a16="http://schemas.microsoft.com/office/drawing/2014/main" id="{732C9C62-83C1-47C4-86B3-58088A71A4A4}"/>
                    </a:ext>
                  </a:extLst>
                </p:cNvPr>
                <p:cNvSpPr>
                  <a:spLocks noChangeShapeType="1"/>
                </p:cNvSpPr>
                <p:nvPr/>
              </p:nvSpPr>
              <p:spPr bwMode="auto">
                <a:xfrm>
                  <a:off x="2472" y="226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0" name="Line 750">
                  <a:extLst>
                    <a:ext uri="{FF2B5EF4-FFF2-40B4-BE49-F238E27FC236}">
                      <a16:creationId xmlns:a16="http://schemas.microsoft.com/office/drawing/2014/main" id="{6DE361F5-15D4-4ADF-A3BB-7BD64CAC307C}"/>
                    </a:ext>
                  </a:extLst>
                </p:cNvPr>
                <p:cNvSpPr>
                  <a:spLocks noChangeShapeType="1"/>
                </p:cNvSpPr>
                <p:nvPr/>
              </p:nvSpPr>
              <p:spPr bwMode="auto">
                <a:xfrm flipH="1">
                  <a:off x="2452" y="228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1" name="Line 751">
                  <a:extLst>
                    <a:ext uri="{FF2B5EF4-FFF2-40B4-BE49-F238E27FC236}">
                      <a16:creationId xmlns:a16="http://schemas.microsoft.com/office/drawing/2014/main" id="{F925C4F9-2C54-4D93-9740-091B1333A6F2}"/>
                    </a:ext>
                  </a:extLst>
                </p:cNvPr>
                <p:cNvSpPr>
                  <a:spLocks noChangeShapeType="1"/>
                </p:cNvSpPr>
                <p:nvPr/>
              </p:nvSpPr>
              <p:spPr bwMode="auto">
                <a:xfrm>
                  <a:off x="2480" y="226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2" name="Line 752">
                  <a:extLst>
                    <a:ext uri="{FF2B5EF4-FFF2-40B4-BE49-F238E27FC236}">
                      <a16:creationId xmlns:a16="http://schemas.microsoft.com/office/drawing/2014/main" id="{9ACDA9FF-3DEF-417A-9B99-F4171226DF3F}"/>
                    </a:ext>
                  </a:extLst>
                </p:cNvPr>
                <p:cNvSpPr>
                  <a:spLocks noChangeShapeType="1"/>
                </p:cNvSpPr>
                <p:nvPr/>
              </p:nvSpPr>
              <p:spPr bwMode="auto">
                <a:xfrm flipH="1">
                  <a:off x="2460" y="228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3" name="Line 753">
                  <a:extLst>
                    <a:ext uri="{FF2B5EF4-FFF2-40B4-BE49-F238E27FC236}">
                      <a16:creationId xmlns:a16="http://schemas.microsoft.com/office/drawing/2014/main" id="{EABFF884-46A9-4EFA-857B-D721240B4BAF}"/>
                    </a:ext>
                  </a:extLst>
                </p:cNvPr>
                <p:cNvSpPr>
                  <a:spLocks noChangeShapeType="1"/>
                </p:cNvSpPr>
                <p:nvPr/>
              </p:nvSpPr>
              <p:spPr bwMode="auto">
                <a:xfrm>
                  <a:off x="2669" y="237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4" name="Line 754">
                  <a:extLst>
                    <a:ext uri="{FF2B5EF4-FFF2-40B4-BE49-F238E27FC236}">
                      <a16:creationId xmlns:a16="http://schemas.microsoft.com/office/drawing/2014/main" id="{A7C090CD-CB3C-47FA-8160-A65792F83E79}"/>
                    </a:ext>
                  </a:extLst>
                </p:cNvPr>
                <p:cNvSpPr>
                  <a:spLocks noChangeShapeType="1"/>
                </p:cNvSpPr>
                <p:nvPr/>
              </p:nvSpPr>
              <p:spPr bwMode="auto">
                <a:xfrm flipH="1">
                  <a:off x="2649" y="239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5" name="Line 755">
                  <a:extLst>
                    <a:ext uri="{FF2B5EF4-FFF2-40B4-BE49-F238E27FC236}">
                      <a16:creationId xmlns:a16="http://schemas.microsoft.com/office/drawing/2014/main" id="{A09E74F0-8737-4A4A-8A68-B4054910DB5B}"/>
                    </a:ext>
                  </a:extLst>
                </p:cNvPr>
                <p:cNvSpPr>
                  <a:spLocks noChangeShapeType="1"/>
                </p:cNvSpPr>
                <p:nvPr/>
              </p:nvSpPr>
              <p:spPr bwMode="auto">
                <a:xfrm>
                  <a:off x="2677" y="237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6" name="Line 756">
                  <a:extLst>
                    <a:ext uri="{FF2B5EF4-FFF2-40B4-BE49-F238E27FC236}">
                      <a16:creationId xmlns:a16="http://schemas.microsoft.com/office/drawing/2014/main" id="{08563C06-3430-4034-B09A-D84C469A25F0}"/>
                    </a:ext>
                  </a:extLst>
                </p:cNvPr>
                <p:cNvSpPr>
                  <a:spLocks noChangeShapeType="1"/>
                </p:cNvSpPr>
                <p:nvPr/>
              </p:nvSpPr>
              <p:spPr bwMode="auto">
                <a:xfrm flipH="1">
                  <a:off x="2657" y="239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7" name="Line 757">
                  <a:extLst>
                    <a:ext uri="{FF2B5EF4-FFF2-40B4-BE49-F238E27FC236}">
                      <a16:creationId xmlns:a16="http://schemas.microsoft.com/office/drawing/2014/main" id="{BD8D758B-6F91-4D57-923D-7346B9C0D18A}"/>
                    </a:ext>
                  </a:extLst>
                </p:cNvPr>
                <p:cNvSpPr>
                  <a:spLocks noChangeShapeType="1"/>
                </p:cNvSpPr>
                <p:nvPr/>
              </p:nvSpPr>
              <p:spPr bwMode="auto">
                <a:xfrm>
                  <a:off x="2639" y="2342"/>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8" name="Line 758">
                  <a:extLst>
                    <a:ext uri="{FF2B5EF4-FFF2-40B4-BE49-F238E27FC236}">
                      <a16:creationId xmlns:a16="http://schemas.microsoft.com/office/drawing/2014/main" id="{3735BB31-E2A5-4C31-AEB1-4DDEDCE51C1C}"/>
                    </a:ext>
                  </a:extLst>
                </p:cNvPr>
                <p:cNvSpPr>
                  <a:spLocks noChangeShapeType="1"/>
                </p:cNvSpPr>
                <p:nvPr/>
              </p:nvSpPr>
              <p:spPr bwMode="auto">
                <a:xfrm flipH="1">
                  <a:off x="2619" y="2362"/>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9" name="Line 759">
                  <a:extLst>
                    <a:ext uri="{FF2B5EF4-FFF2-40B4-BE49-F238E27FC236}">
                      <a16:creationId xmlns:a16="http://schemas.microsoft.com/office/drawing/2014/main" id="{86AB2382-992D-4C0E-B33F-F313CB35DF1B}"/>
                    </a:ext>
                  </a:extLst>
                </p:cNvPr>
                <p:cNvSpPr>
                  <a:spLocks noChangeShapeType="1"/>
                </p:cNvSpPr>
                <p:nvPr/>
              </p:nvSpPr>
              <p:spPr bwMode="auto">
                <a:xfrm>
                  <a:off x="2647" y="2342"/>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0" name="Line 760">
                  <a:extLst>
                    <a:ext uri="{FF2B5EF4-FFF2-40B4-BE49-F238E27FC236}">
                      <a16:creationId xmlns:a16="http://schemas.microsoft.com/office/drawing/2014/main" id="{3A590B27-18AF-4763-8BC9-60B12FE2A483}"/>
                    </a:ext>
                  </a:extLst>
                </p:cNvPr>
                <p:cNvSpPr>
                  <a:spLocks noChangeShapeType="1"/>
                </p:cNvSpPr>
                <p:nvPr/>
              </p:nvSpPr>
              <p:spPr bwMode="auto">
                <a:xfrm flipH="1">
                  <a:off x="2627" y="2362"/>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1" name="Line 761">
                  <a:extLst>
                    <a:ext uri="{FF2B5EF4-FFF2-40B4-BE49-F238E27FC236}">
                      <a16:creationId xmlns:a16="http://schemas.microsoft.com/office/drawing/2014/main" id="{B0527B20-0142-4BB9-8581-5D3746585C45}"/>
                    </a:ext>
                  </a:extLst>
                </p:cNvPr>
                <p:cNvSpPr>
                  <a:spLocks noChangeShapeType="1"/>
                </p:cNvSpPr>
                <p:nvPr/>
              </p:nvSpPr>
              <p:spPr bwMode="auto">
                <a:xfrm>
                  <a:off x="2625" y="2342"/>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2" name="Line 762">
                  <a:extLst>
                    <a:ext uri="{FF2B5EF4-FFF2-40B4-BE49-F238E27FC236}">
                      <a16:creationId xmlns:a16="http://schemas.microsoft.com/office/drawing/2014/main" id="{31CB636E-109A-4090-9B87-E4902F86874F}"/>
                    </a:ext>
                  </a:extLst>
                </p:cNvPr>
                <p:cNvSpPr>
                  <a:spLocks noChangeShapeType="1"/>
                </p:cNvSpPr>
                <p:nvPr/>
              </p:nvSpPr>
              <p:spPr bwMode="auto">
                <a:xfrm flipH="1">
                  <a:off x="2605" y="2362"/>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3" name="Line 763">
                  <a:extLst>
                    <a:ext uri="{FF2B5EF4-FFF2-40B4-BE49-F238E27FC236}">
                      <a16:creationId xmlns:a16="http://schemas.microsoft.com/office/drawing/2014/main" id="{74B4AF0A-7D3D-45D8-9279-ACF4C45D6083}"/>
                    </a:ext>
                  </a:extLst>
                </p:cNvPr>
                <p:cNvSpPr>
                  <a:spLocks noChangeShapeType="1"/>
                </p:cNvSpPr>
                <p:nvPr/>
              </p:nvSpPr>
              <p:spPr bwMode="auto">
                <a:xfrm>
                  <a:off x="2617" y="2342"/>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4" name="Line 764">
                  <a:extLst>
                    <a:ext uri="{FF2B5EF4-FFF2-40B4-BE49-F238E27FC236}">
                      <a16:creationId xmlns:a16="http://schemas.microsoft.com/office/drawing/2014/main" id="{77EC0ADF-0287-45AB-8C97-DF6B9E1B328F}"/>
                    </a:ext>
                  </a:extLst>
                </p:cNvPr>
                <p:cNvSpPr>
                  <a:spLocks noChangeShapeType="1"/>
                </p:cNvSpPr>
                <p:nvPr/>
              </p:nvSpPr>
              <p:spPr bwMode="auto">
                <a:xfrm flipH="1">
                  <a:off x="2597" y="2362"/>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5" name="Line 765">
                  <a:extLst>
                    <a:ext uri="{FF2B5EF4-FFF2-40B4-BE49-F238E27FC236}">
                      <a16:creationId xmlns:a16="http://schemas.microsoft.com/office/drawing/2014/main" id="{E9001906-FF9D-483A-8BB0-BDF0A2943DBD}"/>
                    </a:ext>
                  </a:extLst>
                </p:cNvPr>
                <p:cNvSpPr>
                  <a:spLocks noChangeShapeType="1"/>
                </p:cNvSpPr>
                <p:nvPr/>
              </p:nvSpPr>
              <p:spPr bwMode="auto">
                <a:xfrm>
                  <a:off x="2633" y="2342"/>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6" name="Line 766">
                  <a:extLst>
                    <a:ext uri="{FF2B5EF4-FFF2-40B4-BE49-F238E27FC236}">
                      <a16:creationId xmlns:a16="http://schemas.microsoft.com/office/drawing/2014/main" id="{1EBFB27C-517A-436E-8058-59ECBAA82C8C}"/>
                    </a:ext>
                  </a:extLst>
                </p:cNvPr>
                <p:cNvSpPr>
                  <a:spLocks noChangeShapeType="1"/>
                </p:cNvSpPr>
                <p:nvPr/>
              </p:nvSpPr>
              <p:spPr bwMode="auto">
                <a:xfrm flipH="1">
                  <a:off x="2613" y="2362"/>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7" name="Line 767">
                  <a:extLst>
                    <a:ext uri="{FF2B5EF4-FFF2-40B4-BE49-F238E27FC236}">
                      <a16:creationId xmlns:a16="http://schemas.microsoft.com/office/drawing/2014/main" id="{AEEE17E0-C904-4D84-8F80-6C66606F0FC6}"/>
                    </a:ext>
                  </a:extLst>
                </p:cNvPr>
                <p:cNvSpPr>
                  <a:spLocks noChangeShapeType="1"/>
                </p:cNvSpPr>
                <p:nvPr/>
              </p:nvSpPr>
              <p:spPr bwMode="auto">
                <a:xfrm>
                  <a:off x="2801" y="238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8" name="Line 768">
                  <a:extLst>
                    <a:ext uri="{FF2B5EF4-FFF2-40B4-BE49-F238E27FC236}">
                      <a16:creationId xmlns:a16="http://schemas.microsoft.com/office/drawing/2014/main" id="{2B21323F-1C49-4E8E-B94D-BFD9A91461DF}"/>
                    </a:ext>
                  </a:extLst>
                </p:cNvPr>
                <p:cNvSpPr>
                  <a:spLocks noChangeShapeType="1"/>
                </p:cNvSpPr>
                <p:nvPr/>
              </p:nvSpPr>
              <p:spPr bwMode="auto">
                <a:xfrm flipH="1">
                  <a:off x="2781" y="240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9" name="Line 769">
                  <a:extLst>
                    <a:ext uri="{FF2B5EF4-FFF2-40B4-BE49-F238E27FC236}">
                      <a16:creationId xmlns:a16="http://schemas.microsoft.com/office/drawing/2014/main" id="{76FF56B5-5E3A-4578-998D-DC2EB177AE35}"/>
                    </a:ext>
                  </a:extLst>
                </p:cNvPr>
                <p:cNvSpPr>
                  <a:spLocks noChangeShapeType="1"/>
                </p:cNvSpPr>
                <p:nvPr/>
              </p:nvSpPr>
              <p:spPr bwMode="auto">
                <a:xfrm>
                  <a:off x="2809" y="238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0" name="Line 770">
                  <a:extLst>
                    <a:ext uri="{FF2B5EF4-FFF2-40B4-BE49-F238E27FC236}">
                      <a16:creationId xmlns:a16="http://schemas.microsoft.com/office/drawing/2014/main" id="{A5C37EBA-2919-4A93-B70B-73390BDA9F81}"/>
                    </a:ext>
                  </a:extLst>
                </p:cNvPr>
                <p:cNvSpPr>
                  <a:spLocks noChangeShapeType="1"/>
                </p:cNvSpPr>
                <p:nvPr/>
              </p:nvSpPr>
              <p:spPr bwMode="auto">
                <a:xfrm flipH="1">
                  <a:off x="2789" y="240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1" name="Line 771">
                  <a:extLst>
                    <a:ext uri="{FF2B5EF4-FFF2-40B4-BE49-F238E27FC236}">
                      <a16:creationId xmlns:a16="http://schemas.microsoft.com/office/drawing/2014/main" id="{F65B4D77-1FBF-484E-8F42-A0A2F2C702D6}"/>
                    </a:ext>
                  </a:extLst>
                </p:cNvPr>
                <p:cNvSpPr>
                  <a:spLocks noChangeShapeType="1"/>
                </p:cNvSpPr>
                <p:nvPr/>
              </p:nvSpPr>
              <p:spPr bwMode="auto">
                <a:xfrm>
                  <a:off x="2785" y="238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2" name="Line 772">
                  <a:extLst>
                    <a:ext uri="{FF2B5EF4-FFF2-40B4-BE49-F238E27FC236}">
                      <a16:creationId xmlns:a16="http://schemas.microsoft.com/office/drawing/2014/main" id="{94658E68-2E75-4FF8-9764-D610DBAA026D}"/>
                    </a:ext>
                  </a:extLst>
                </p:cNvPr>
                <p:cNvSpPr>
                  <a:spLocks noChangeShapeType="1"/>
                </p:cNvSpPr>
                <p:nvPr/>
              </p:nvSpPr>
              <p:spPr bwMode="auto">
                <a:xfrm flipH="1">
                  <a:off x="2767" y="240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3" name="Line 773">
                  <a:extLst>
                    <a:ext uri="{FF2B5EF4-FFF2-40B4-BE49-F238E27FC236}">
                      <a16:creationId xmlns:a16="http://schemas.microsoft.com/office/drawing/2014/main" id="{6EA294F4-354C-47D9-B0E6-4EDFDC781B69}"/>
                    </a:ext>
                  </a:extLst>
                </p:cNvPr>
                <p:cNvSpPr>
                  <a:spLocks noChangeShapeType="1"/>
                </p:cNvSpPr>
                <p:nvPr/>
              </p:nvSpPr>
              <p:spPr bwMode="auto">
                <a:xfrm>
                  <a:off x="2793" y="238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4" name="Line 774">
                  <a:extLst>
                    <a:ext uri="{FF2B5EF4-FFF2-40B4-BE49-F238E27FC236}">
                      <a16:creationId xmlns:a16="http://schemas.microsoft.com/office/drawing/2014/main" id="{630035D4-460F-49CD-A99E-0841A2E0550B}"/>
                    </a:ext>
                  </a:extLst>
                </p:cNvPr>
                <p:cNvSpPr>
                  <a:spLocks noChangeShapeType="1"/>
                </p:cNvSpPr>
                <p:nvPr/>
              </p:nvSpPr>
              <p:spPr bwMode="auto">
                <a:xfrm flipH="1">
                  <a:off x="2775" y="240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5" name="Line 775">
                  <a:extLst>
                    <a:ext uri="{FF2B5EF4-FFF2-40B4-BE49-F238E27FC236}">
                      <a16:creationId xmlns:a16="http://schemas.microsoft.com/office/drawing/2014/main" id="{1F1202AB-731F-4D47-BE9F-E8865237F0F1}"/>
                    </a:ext>
                  </a:extLst>
                </p:cNvPr>
                <p:cNvSpPr>
                  <a:spLocks noChangeShapeType="1"/>
                </p:cNvSpPr>
                <p:nvPr/>
              </p:nvSpPr>
              <p:spPr bwMode="auto">
                <a:xfrm>
                  <a:off x="2695" y="237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6" name="Line 776">
                  <a:extLst>
                    <a:ext uri="{FF2B5EF4-FFF2-40B4-BE49-F238E27FC236}">
                      <a16:creationId xmlns:a16="http://schemas.microsoft.com/office/drawing/2014/main" id="{FDB8D8F6-EF6F-4BCF-901C-F68F62005E62}"/>
                    </a:ext>
                  </a:extLst>
                </p:cNvPr>
                <p:cNvSpPr>
                  <a:spLocks noChangeShapeType="1"/>
                </p:cNvSpPr>
                <p:nvPr/>
              </p:nvSpPr>
              <p:spPr bwMode="auto">
                <a:xfrm flipH="1">
                  <a:off x="2677" y="239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7" name="Line 777">
                  <a:extLst>
                    <a:ext uri="{FF2B5EF4-FFF2-40B4-BE49-F238E27FC236}">
                      <a16:creationId xmlns:a16="http://schemas.microsoft.com/office/drawing/2014/main" id="{5BCB1F4C-4147-4F85-9448-11AA348065BB}"/>
                    </a:ext>
                  </a:extLst>
                </p:cNvPr>
                <p:cNvSpPr>
                  <a:spLocks noChangeShapeType="1"/>
                </p:cNvSpPr>
                <p:nvPr/>
              </p:nvSpPr>
              <p:spPr bwMode="auto">
                <a:xfrm>
                  <a:off x="2723" y="237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8" name="Line 778">
                  <a:extLst>
                    <a:ext uri="{FF2B5EF4-FFF2-40B4-BE49-F238E27FC236}">
                      <a16:creationId xmlns:a16="http://schemas.microsoft.com/office/drawing/2014/main" id="{E89B1C96-6664-406B-9E70-630DB0FE8BF9}"/>
                    </a:ext>
                  </a:extLst>
                </p:cNvPr>
                <p:cNvSpPr>
                  <a:spLocks noChangeShapeType="1"/>
                </p:cNvSpPr>
                <p:nvPr/>
              </p:nvSpPr>
              <p:spPr bwMode="auto">
                <a:xfrm flipH="1">
                  <a:off x="2705" y="239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9" name="Line 779">
                  <a:extLst>
                    <a:ext uri="{FF2B5EF4-FFF2-40B4-BE49-F238E27FC236}">
                      <a16:creationId xmlns:a16="http://schemas.microsoft.com/office/drawing/2014/main" id="{056CC8E0-2828-4CDC-B406-E77776EAD994}"/>
                    </a:ext>
                  </a:extLst>
                </p:cNvPr>
                <p:cNvSpPr>
                  <a:spLocks noChangeShapeType="1"/>
                </p:cNvSpPr>
                <p:nvPr/>
              </p:nvSpPr>
              <p:spPr bwMode="auto">
                <a:xfrm>
                  <a:off x="2837" y="2402"/>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0" name="Line 780">
                  <a:extLst>
                    <a:ext uri="{FF2B5EF4-FFF2-40B4-BE49-F238E27FC236}">
                      <a16:creationId xmlns:a16="http://schemas.microsoft.com/office/drawing/2014/main" id="{0526C643-BA82-4245-A875-6B22BA8B3624}"/>
                    </a:ext>
                  </a:extLst>
                </p:cNvPr>
                <p:cNvSpPr>
                  <a:spLocks noChangeShapeType="1"/>
                </p:cNvSpPr>
                <p:nvPr/>
              </p:nvSpPr>
              <p:spPr bwMode="auto">
                <a:xfrm flipH="1">
                  <a:off x="2817" y="2422"/>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1" name="Line 781">
                  <a:extLst>
                    <a:ext uri="{FF2B5EF4-FFF2-40B4-BE49-F238E27FC236}">
                      <a16:creationId xmlns:a16="http://schemas.microsoft.com/office/drawing/2014/main" id="{E612C24E-0CD1-4584-9F46-065D13AC1B6C}"/>
                    </a:ext>
                  </a:extLst>
                </p:cNvPr>
                <p:cNvSpPr>
                  <a:spLocks noChangeShapeType="1"/>
                </p:cNvSpPr>
                <p:nvPr/>
              </p:nvSpPr>
              <p:spPr bwMode="auto">
                <a:xfrm>
                  <a:off x="2879" y="2402"/>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2" name="Line 782">
                  <a:extLst>
                    <a:ext uri="{FF2B5EF4-FFF2-40B4-BE49-F238E27FC236}">
                      <a16:creationId xmlns:a16="http://schemas.microsoft.com/office/drawing/2014/main" id="{BD5274F0-443D-43E8-A858-A482956EBF9D}"/>
                    </a:ext>
                  </a:extLst>
                </p:cNvPr>
                <p:cNvSpPr>
                  <a:spLocks noChangeShapeType="1"/>
                </p:cNvSpPr>
                <p:nvPr/>
              </p:nvSpPr>
              <p:spPr bwMode="auto">
                <a:xfrm flipH="1">
                  <a:off x="2861" y="2422"/>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3" name="Line 783">
                  <a:extLst>
                    <a:ext uri="{FF2B5EF4-FFF2-40B4-BE49-F238E27FC236}">
                      <a16:creationId xmlns:a16="http://schemas.microsoft.com/office/drawing/2014/main" id="{71B65B50-268B-4CF1-9924-4D55F48154CB}"/>
                    </a:ext>
                  </a:extLst>
                </p:cNvPr>
                <p:cNvSpPr>
                  <a:spLocks noChangeShapeType="1"/>
                </p:cNvSpPr>
                <p:nvPr/>
              </p:nvSpPr>
              <p:spPr bwMode="auto">
                <a:xfrm>
                  <a:off x="3037" y="245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4" name="Line 784">
                  <a:extLst>
                    <a:ext uri="{FF2B5EF4-FFF2-40B4-BE49-F238E27FC236}">
                      <a16:creationId xmlns:a16="http://schemas.microsoft.com/office/drawing/2014/main" id="{BEBC40E7-E60F-4F7B-8FE2-0AEC1413B6C7}"/>
                    </a:ext>
                  </a:extLst>
                </p:cNvPr>
                <p:cNvSpPr>
                  <a:spLocks noChangeShapeType="1"/>
                </p:cNvSpPr>
                <p:nvPr/>
              </p:nvSpPr>
              <p:spPr bwMode="auto">
                <a:xfrm flipH="1">
                  <a:off x="3017" y="247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5" name="Line 785">
                  <a:extLst>
                    <a:ext uri="{FF2B5EF4-FFF2-40B4-BE49-F238E27FC236}">
                      <a16:creationId xmlns:a16="http://schemas.microsoft.com/office/drawing/2014/main" id="{EC6C7784-2084-4487-A1CC-2A72EADD3A45}"/>
                    </a:ext>
                  </a:extLst>
                </p:cNvPr>
                <p:cNvSpPr>
                  <a:spLocks noChangeShapeType="1"/>
                </p:cNvSpPr>
                <p:nvPr/>
              </p:nvSpPr>
              <p:spPr bwMode="auto">
                <a:xfrm>
                  <a:off x="3242" y="2537"/>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6" name="Line 786">
                  <a:extLst>
                    <a:ext uri="{FF2B5EF4-FFF2-40B4-BE49-F238E27FC236}">
                      <a16:creationId xmlns:a16="http://schemas.microsoft.com/office/drawing/2014/main" id="{09C28D91-800D-40AD-9795-CD53BD6D2AD6}"/>
                    </a:ext>
                  </a:extLst>
                </p:cNvPr>
                <p:cNvSpPr>
                  <a:spLocks noChangeShapeType="1"/>
                </p:cNvSpPr>
                <p:nvPr/>
              </p:nvSpPr>
              <p:spPr bwMode="auto">
                <a:xfrm flipH="1">
                  <a:off x="3222" y="2557"/>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7" name="Line 787">
                  <a:extLst>
                    <a:ext uri="{FF2B5EF4-FFF2-40B4-BE49-F238E27FC236}">
                      <a16:creationId xmlns:a16="http://schemas.microsoft.com/office/drawing/2014/main" id="{DE22376F-FBC5-44F6-BE7B-BD163E64A333}"/>
                    </a:ext>
                  </a:extLst>
                </p:cNvPr>
                <p:cNvSpPr>
                  <a:spLocks noChangeShapeType="1"/>
                </p:cNvSpPr>
                <p:nvPr/>
              </p:nvSpPr>
              <p:spPr bwMode="auto">
                <a:xfrm>
                  <a:off x="3214" y="2537"/>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8" name="Line 788">
                  <a:extLst>
                    <a:ext uri="{FF2B5EF4-FFF2-40B4-BE49-F238E27FC236}">
                      <a16:creationId xmlns:a16="http://schemas.microsoft.com/office/drawing/2014/main" id="{AC1BDC77-6803-4743-A306-1FEBB9E11C30}"/>
                    </a:ext>
                  </a:extLst>
                </p:cNvPr>
                <p:cNvSpPr>
                  <a:spLocks noChangeShapeType="1"/>
                </p:cNvSpPr>
                <p:nvPr/>
              </p:nvSpPr>
              <p:spPr bwMode="auto">
                <a:xfrm flipH="1">
                  <a:off x="3196" y="2557"/>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9" name="Line 789">
                  <a:extLst>
                    <a:ext uri="{FF2B5EF4-FFF2-40B4-BE49-F238E27FC236}">
                      <a16:creationId xmlns:a16="http://schemas.microsoft.com/office/drawing/2014/main" id="{84A1DB9F-DFA0-447E-BA1B-607E7A2F0A20}"/>
                    </a:ext>
                  </a:extLst>
                </p:cNvPr>
                <p:cNvSpPr>
                  <a:spLocks noChangeShapeType="1"/>
                </p:cNvSpPr>
                <p:nvPr/>
              </p:nvSpPr>
              <p:spPr bwMode="auto">
                <a:xfrm>
                  <a:off x="3284" y="2549"/>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0" name="Line 790">
                  <a:extLst>
                    <a:ext uri="{FF2B5EF4-FFF2-40B4-BE49-F238E27FC236}">
                      <a16:creationId xmlns:a16="http://schemas.microsoft.com/office/drawing/2014/main" id="{11FB6A4D-C2AA-4430-8991-A5A8B84F8209}"/>
                    </a:ext>
                  </a:extLst>
                </p:cNvPr>
                <p:cNvSpPr>
                  <a:spLocks noChangeShapeType="1"/>
                </p:cNvSpPr>
                <p:nvPr/>
              </p:nvSpPr>
              <p:spPr bwMode="auto">
                <a:xfrm flipH="1">
                  <a:off x="3266" y="256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1" name="Line 791">
                  <a:extLst>
                    <a:ext uri="{FF2B5EF4-FFF2-40B4-BE49-F238E27FC236}">
                      <a16:creationId xmlns:a16="http://schemas.microsoft.com/office/drawing/2014/main" id="{84D66906-7BAD-4C1A-AE19-FCAD8158ECC7}"/>
                    </a:ext>
                  </a:extLst>
                </p:cNvPr>
                <p:cNvSpPr>
                  <a:spLocks noChangeShapeType="1"/>
                </p:cNvSpPr>
                <p:nvPr/>
              </p:nvSpPr>
              <p:spPr bwMode="auto">
                <a:xfrm>
                  <a:off x="3314" y="256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2" name="Line 792">
                  <a:extLst>
                    <a:ext uri="{FF2B5EF4-FFF2-40B4-BE49-F238E27FC236}">
                      <a16:creationId xmlns:a16="http://schemas.microsoft.com/office/drawing/2014/main" id="{3610DBC0-909B-44B8-AF13-CF8E29B04B11}"/>
                    </a:ext>
                  </a:extLst>
                </p:cNvPr>
                <p:cNvSpPr>
                  <a:spLocks noChangeShapeType="1"/>
                </p:cNvSpPr>
                <p:nvPr/>
              </p:nvSpPr>
              <p:spPr bwMode="auto">
                <a:xfrm flipH="1">
                  <a:off x="3294" y="2589"/>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3" name="Line 793">
                  <a:extLst>
                    <a:ext uri="{FF2B5EF4-FFF2-40B4-BE49-F238E27FC236}">
                      <a16:creationId xmlns:a16="http://schemas.microsoft.com/office/drawing/2014/main" id="{2B006726-55A0-453B-BBBA-661454B48E23}"/>
                    </a:ext>
                  </a:extLst>
                </p:cNvPr>
                <p:cNvSpPr>
                  <a:spLocks noChangeShapeType="1"/>
                </p:cNvSpPr>
                <p:nvPr/>
              </p:nvSpPr>
              <p:spPr bwMode="auto">
                <a:xfrm>
                  <a:off x="3306" y="256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4" name="Line 794">
                  <a:extLst>
                    <a:ext uri="{FF2B5EF4-FFF2-40B4-BE49-F238E27FC236}">
                      <a16:creationId xmlns:a16="http://schemas.microsoft.com/office/drawing/2014/main" id="{44D12860-F1E4-4B76-9109-6FCC9FB5372D}"/>
                    </a:ext>
                  </a:extLst>
                </p:cNvPr>
                <p:cNvSpPr>
                  <a:spLocks noChangeShapeType="1"/>
                </p:cNvSpPr>
                <p:nvPr/>
              </p:nvSpPr>
              <p:spPr bwMode="auto">
                <a:xfrm flipH="1">
                  <a:off x="3286" y="258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5" name="Line 795">
                  <a:extLst>
                    <a:ext uri="{FF2B5EF4-FFF2-40B4-BE49-F238E27FC236}">
                      <a16:creationId xmlns:a16="http://schemas.microsoft.com/office/drawing/2014/main" id="{DB5A6CAB-335E-4788-936E-00A3E22909D9}"/>
                    </a:ext>
                  </a:extLst>
                </p:cNvPr>
                <p:cNvSpPr>
                  <a:spLocks noChangeShapeType="1"/>
                </p:cNvSpPr>
                <p:nvPr/>
              </p:nvSpPr>
              <p:spPr bwMode="auto">
                <a:xfrm>
                  <a:off x="3362" y="256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6" name="Line 796">
                  <a:extLst>
                    <a:ext uri="{FF2B5EF4-FFF2-40B4-BE49-F238E27FC236}">
                      <a16:creationId xmlns:a16="http://schemas.microsoft.com/office/drawing/2014/main" id="{027D3AD8-3345-4825-96AF-EEC3543EB090}"/>
                    </a:ext>
                  </a:extLst>
                </p:cNvPr>
                <p:cNvSpPr>
                  <a:spLocks noChangeShapeType="1"/>
                </p:cNvSpPr>
                <p:nvPr/>
              </p:nvSpPr>
              <p:spPr bwMode="auto">
                <a:xfrm flipH="1">
                  <a:off x="3344" y="258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7" name="Line 797">
                  <a:extLst>
                    <a:ext uri="{FF2B5EF4-FFF2-40B4-BE49-F238E27FC236}">
                      <a16:creationId xmlns:a16="http://schemas.microsoft.com/office/drawing/2014/main" id="{E2BFFDF7-9802-4520-8117-32ACC39888EB}"/>
                    </a:ext>
                  </a:extLst>
                </p:cNvPr>
                <p:cNvSpPr>
                  <a:spLocks noChangeShapeType="1"/>
                </p:cNvSpPr>
                <p:nvPr/>
              </p:nvSpPr>
              <p:spPr bwMode="auto">
                <a:xfrm>
                  <a:off x="3370" y="256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8" name="Line 798">
                  <a:extLst>
                    <a:ext uri="{FF2B5EF4-FFF2-40B4-BE49-F238E27FC236}">
                      <a16:creationId xmlns:a16="http://schemas.microsoft.com/office/drawing/2014/main" id="{25555E26-E522-4C44-9C5C-8D3F4FDBF361}"/>
                    </a:ext>
                  </a:extLst>
                </p:cNvPr>
                <p:cNvSpPr>
                  <a:spLocks noChangeShapeType="1"/>
                </p:cNvSpPr>
                <p:nvPr/>
              </p:nvSpPr>
              <p:spPr bwMode="auto">
                <a:xfrm flipH="1">
                  <a:off x="3352" y="258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9" name="Line 799">
                  <a:extLst>
                    <a:ext uri="{FF2B5EF4-FFF2-40B4-BE49-F238E27FC236}">
                      <a16:creationId xmlns:a16="http://schemas.microsoft.com/office/drawing/2014/main" id="{788C1831-560B-4914-9003-0437718F0B50}"/>
                    </a:ext>
                  </a:extLst>
                </p:cNvPr>
                <p:cNvSpPr>
                  <a:spLocks noChangeShapeType="1"/>
                </p:cNvSpPr>
                <p:nvPr/>
              </p:nvSpPr>
              <p:spPr bwMode="auto">
                <a:xfrm>
                  <a:off x="3446" y="256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0" name="Line 800">
                  <a:extLst>
                    <a:ext uri="{FF2B5EF4-FFF2-40B4-BE49-F238E27FC236}">
                      <a16:creationId xmlns:a16="http://schemas.microsoft.com/office/drawing/2014/main" id="{44CC85AE-2896-404C-AA6B-D9BE06FD127C}"/>
                    </a:ext>
                  </a:extLst>
                </p:cNvPr>
                <p:cNvSpPr>
                  <a:spLocks noChangeShapeType="1"/>
                </p:cNvSpPr>
                <p:nvPr/>
              </p:nvSpPr>
              <p:spPr bwMode="auto">
                <a:xfrm flipH="1">
                  <a:off x="3428" y="258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87" name="Line 802">
                <a:extLst>
                  <a:ext uri="{FF2B5EF4-FFF2-40B4-BE49-F238E27FC236}">
                    <a16:creationId xmlns:a16="http://schemas.microsoft.com/office/drawing/2014/main" id="{93A00345-7EAB-4321-9C63-740456500D6A}"/>
                  </a:ext>
                </a:extLst>
              </p:cNvPr>
              <p:cNvSpPr>
                <a:spLocks noChangeShapeType="1"/>
              </p:cNvSpPr>
              <p:nvPr/>
            </p:nvSpPr>
            <p:spPr bwMode="auto">
              <a:xfrm>
                <a:off x="3490" y="256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 name="Line 803">
                <a:extLst>
                  <a:ext uri="{FF2B5EF4-FFF2-40B4-BE49-F238E27FC236}">
                    <a16:creationId xmlns:a16="http://schemas.microsoft.com/office/drawing/2014/main" id="{5E02B07C-70B3-4785-9A76-2FF9BC9BE916}"/>
                  </a:ext>
                </a:extLst>
              </p:cNvPr>
              <p:cNvSpPr>
                <a:spLocks noChangeShapeType="1"/>
              </p:cNvSpPr>
              <p:nvPr/>
            </p:nvSpPr>
            <p:spPr bwMode="auto">
              <a:xfrm flipH="1">
                <a:off x="3472" y="258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 name="Line 804">
                <a:extLst>
                  <a:ext uri="{FF2B5EF4-FFF2-40B4-BE49-F238E27FC236}">
                    <a16:creationId xmlns:a16="http://schemas.microsoft.com/office/drawing/2014/main" id="{704EAEC1-ABC1-4848-9272-0C962A3554E9}"/>
                  </a:ext>
                </a:extLst>
              </p:cNvPr>
              <p:cNvSpPr>
                <a:spLocks noChangeShapeType="1"/>
              </p:cNvSpPr>
              <p:nvPr/>
            </p:nvSpPr>
            <p:spPr bwMode="auto">
              <a:xfrm>
                <a:off x="3532" y="2611"/>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 name="Line 805">
                <a:extLst>
                  <a:ext uri="{FF2B5EF4-FFF2-40B4-BE49-F238E27FC236}">
                    <a16:creationId xmlns:a16="http://schemas.microsoft.com/office/drawing/2014/main" id="{DA852608-89D2-44D0-8AC7-80690BB44D07}"/>
                  </a:ext>
                </a:extLst>
              </p:cNvPr>
              <p:cNvSpPr>
                <a:spLocks noChangeShapeType="1"/>
              </p:cNvSpPr>
              <p:nvPr/>
            </p:nvSpPr>
            <p:spPr bwMode="auto">
              <a:xfrm flipH="1">
                <a:off x="3514" y="263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 name="Line 806">
                <a:extLst>
                  <a:ext uri="{FF2B5EF4-FFF2-40B4-BE49-F238E27FC236}">
                    <a16:creationId xmlns:a16="http://schemas.microsoft.com/office/drawing/2014/main" id="{9907CCAF-8F1F-4DA9-BA8F-36008AACB4E5}"/>
                  </a:ext>
                </a:extLst>
              </p:cNvPr>
              <p:cNvSpPr>
                <a:spLocks noChangeShapeType="1"/>
              </p:cNvSpPr>
              <p:nvPr/>
            </p:nvSpPr>
            <p:spPr bwMode="auto">
              <a:xfrm>
                <a:off x="3616" y="2611"/>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 name="Line 807">
                <a:extLst>
                  <a:ext uri="{FF2B5EF4-FFF2-40B4-BE49-F238E27FC236}">
                    <a16:creationId xmlns:a16="http://schemas.microsoft.com/office/drawing/2014/main" id="{5482E042-A089-4B5A-BDD0-DBF18B41867B}"/>
                  </a:ext>
                </a:extLst>
              </p:cNvPr>
              <p:cNvSpPr>
                <a:spLocks noChangeShapeType="1"/>
              </p:cNvSpPr>
              <p:nvPr/>
            </p:nvSpPr>
            <p:spPr bwMode="auto">
              <a:xfrm flipH="1">
                <a:off x="3598" y="263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 name="Line 808">
                <a:extLst>
                  <a:ext uri="{FF2B5EF4-FFF2-40B4-BE49-F238E27FC236}">
                    <a16:creationId xmlns:a16="http://schemas.microsoft.com/office/drawing/2014/main" id="{CAE8C5DB-026D-4475-863C-D38BC2084E16}"/>
                  </a:ext>
                </a:extLst>
              </p:cNvPr>
              <p:cNvSpPr>
                <a:spLocks noChangeShapeType="1"/>
              </p:cNvSpPr>
              <p:nvPr/>
            </p:nvSpPr>
            <p:spPr bwMode="auto">
              <a:xfrm>
                <a:off x="3626" y="2611"/>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 name="Line 809">
                <a:extLst>
                  <a:ext uri="{FF2B5EF4-FFF2-40B4-BE49-F238E27FC236}">
                    <a16:creationId xmlns:a16="http://schemas.microsoft.com/office/drawing/2014/main" id="{40419B79-E9D7-401F-A59E-6151E8CDE4F1}"/>
                  </a:ext>
                </a:extLst>
              </p:cNvPr>
              <p:cNvSpPr>
                <a:spLocks noChangeShapeType="1"/>
              </p:cNvSpPr>
              <p:nvPr/>
            </p:nvSpPr>
            <p:spPr bwMode="auto">
              <a:xfrm flipH="1">
                <a:off x="3606" y="2631"/>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 name="Line 810">
                <a:extLst>
                  <a:ext uri="{FF2B5EF4-FFF2-40B4-BE49-F238E27FC236}">
                    <a16:creationId xmlns:a16="http://schemas.microsoft.com/office/drawing/2014/main" id="{8973CC4C-30A6-40EE-A5EF-34F940D4D977}"/>
                  </a:ext>
                </a:extLst>
              </p:cNvPr>
              <p:cNvSpPr>
                <a:spLocks noChangeShapeType="1"/>
              </p:cNvSpPr>
              <p:nvPr/>
            </p:nvSpPr>
            <p:spPr bwMode="auto">
              <a:xfrm>
                <a:off x="3634" y="2611"/>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 name="Line 811">
                <a:extLst>
                  <a:ext uri="{FF2B5EF4-FFF2-40B4-BE49-F238E27FC236}">
                    <a16:creationId xmlns:a16="http://schemas.microsoft.com/office/drawing/2014/main" id="{65C669C0-63F2-4F37-9F86-8DC0ECFA50C0}"/>
                  </a:ext>
                </a:extLst>
              </p:cNvPr>
              <p:cNvSpPr>
                <a:spLocks noChangeShapeType="1"/>
              </p:cNvSpPr>
              <p:nvPr/>
            </p:nvSpPr>
            <p:spPr bwMode="auto">
              <a:xfrm flipH="1">
                <a:off x="3616" y="2631"/>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 name="Line 812">
                <a:extLst>
                  <a:ext uri="{FF2B5EF4-FFF2-40B4-BE49-F238E27FC236}">
                    <a16:creationId xmlns:a16="http://schemas.microsoft.com/office/drawing/2014/main" id="{072AF202-6886-4E15-B3CC-8688CF5E350E}"/>
                  </a:ext>
                </a:extLst>
              </p:cNvPr>
              <p:cNvSpPr>
                <a:spLocks noChangeShapeType="1"/>
              </p:cNvSpPr>
              <p:nvPr/>
            </p:nvSpPr>
            <p:spPr bwMode="auto">
              <a:xfrm>
                <a:off x="3644" y="2611"/>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8" name="Line 813">
                <a:extLst>
                  <a:ext uri="{FF2B5EF4-FFF2-40B4-BE49-F238E27FC236}">
                    <a16:creationId xmlns:a16="http://schemas.microsoft.com/office/drawing/2014/main" id="{5C3B6D43-FDC2-43FA-8D59-92CA7355CB3C}"/>
                  </a:ext>
                </a:extLst>
              </p:cNvPr>
              <p:cNvSpPr>
                <a:spLocks noChangeShapeType="1"/>
              </p:cNvSpPr>
              <p:nvPr/>
            </p:nvSpPr>
            <p:spPr bwMode="auto">
              <a:xfrm flipH="1">
                <a:off x="3624" y="2631"/>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 name="Line 814">
                <a:extLst>
                  <a:ext uri="{FF2B5EF4-FFF2-40B4-BE49-F238E27FC236}">
                    <a16:creationId xmlns:a16="http://schemas.microsoft.com/office/drawing/2014/main" id="{782E5EDC-9D04-4891-81F1-941F77DAC905}"/>
                  </a:ext>
                </a:extLst>
              </p:cNvPr>
              <p:cNvSpPr>
                <a:spLocks noChangeShapeType="1"/>
              </p:cNvSpPr>
              <p:nvPr/>
            </p:nvSpPr>
            <p:spPr bwMode="auto">
              <a:xfrm>
                <a:off x="3653" y="2611"/>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 name="Line 815">
                <a:extLst>
                  <a:ext uri="{FF2B5EF4-FFF2-40B4-BE49-F238E27FC236}">
                    <a16:creationId xmlns:a16="http://schemas.microsoft.com/office/drawing/2014/main" id="{62E44B41-7927-49B3-8B5B-08DBEBF42571}"/>
                  </a:ext>
                </a:extLst>
              </p:cNvPr>
              <p:cNvSpPr>
                <a:spLocks noChangeShapeType="1"/>
              </p:cNvSpPr>
              <p:nvPr/>
            </p:nvSpPr>
            <p:spPr bwMode="auto">
              <a:xfrm flipH="1">
                <a:off x="3632" y="2631"/>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1" name="Line 816">
                <a:extLst>
                  <a:ext uri="{FF2B5EF4-FFF2-40B4-BE49-F238E27FC236}">
                    <a16:creationId xmlns:a16="http://schemas.microsoft.com/office/drawing/2014/main" id="{7306C7DA-AF98-451D-A0EC-B3C117FC5F79}"/>
                  </a:ext>
                </a:extLst>
              </p:cNvPr>
              <p:cNvSpPr>
                <a:spLocks noChangeShapeType="1"/>
              </p:cNvSpPr>
              <p:nvPr/>
            </p:nvSpPr>
            <p:spPr bwMode="auto">
              <a:xfrm>
                <a:off x="3825" y="271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 name="Line 817">
                <a:extLst>
                  <a:ext uri="{FF2B5EF4-FFF2-40B4-BE49-F238E27FC236}">
                    <a16:creationId xmlns:a16="http://schemas.microsoft.com/office/drawing/2014/main" id="{CEF33B48-A5D2-4A14-894C-D2E57535CDA4}"/>
                  </a:ext>
                </a:extLst>
              </p:cNvPr>
              <p:cNvSpPr>
                <a:spLocks noChangeShapeType="1"/>
              </p:cNvSpPr>
              <p:nvPr/>
            </p:nvSpPr>
            <p:spPr bwMode="auto">
              <a:xfrm flipH="1">
                <a:off x="3805" y="273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 name="Line 818">
                <a:extLst>
                  <a:ext uri="{FF2B5EF4-FFF2-40B4-BE49-F238E27FC236}">
                    <a16:creationId xmlns:a16="http://schemas.microsoft.com/office/drawing/2014/main" id="{5811D954-85B1-4931-9F00-39AE348E025D}"/>
                  </a:ext>
                </a:extLst>
              </p:cNvPr>
              <p:cNvSpPr>
                <a:spLocks noChangeShapeType="1"/>
              </p:cNvSpPr>
              <p:nvPr/>
            </p:nvSpPr>
            <p:spPr bwMode="auto">
              <a:xfrm>
                <a:off x="3837" y="271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4" name="Line 819">
                <a:extLst>
                  <a:ext uri="{FF2B5EF4-FFF2-40B4-BE49-F238E27FC236}">
                    <a16:creationId xmlns:a16="http://schemas.microsoft.com/office/drawing/2014/main" id="{E0B94380-EF33-4DF5-8B1F-2F6AA3888FAC}"/>
                  </a:ext>
                </a:extLst>
              </p:cNvPr>
              <p:cNvSpPr>
                <a:spLocks noChangeShapeType="1"/>
              </p:cNvSpPr>
              <p:nvPr/>
            </p:nvSpPr>
            <p:spPr bwMode="auto">
              <a:xfrm flipH="1">
                <a:off x="3819" y="273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 name="Line 820">
                <a:extLst>
                  <a:ext uri="{FF2B5EF4-FFF2-40B4-BE49-F238E27FC236}">
                    <a16:creationId xmlns:a16="http://schemas.microsoft.com/office/drawing/2014/main" id="{9C637794-D7EC-4399-8428-B6E06484FA56}"/>
                  </a:ext>
                </a:extLst>
              </p:cNvPr>
              <p:cNvSpPr>
                <a:spLocks noChangeShapeType="1"/>
              </p:cNvSpPr>
              <p:nvPr/>
            </p:nvSpPr>
            <p:spPr bwMode="auto">
              <a:xfrm>
                <a:off x="4272" y="271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 name="Line 821">
                <a:extLst>
                  <a:ext uri="{FF2B5EF4-FFF2-40B4-BE49-F238E27FC236}">
                    <a16:creationId xmlns:a16="http://schemas.microsoft.com/office/drawing/2014/main" id="{0ACFC290-99D7-46F3-A4A8-597CE8B86FBE}"/>
                  </a:ext>
                </a:extLst>
              </p:cNvPr>
              <p:cNvSpPr>
                <a:spLocks noChangeShapeType="1"/>
              </p:cNvSpPr>
              <p:nvPr/>
            </p:nvSpPr>
            <p:spPr bwMode="auto">
              <a:xfrm flipH="1">
                <a:off x="4252" y="273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7" name="Line 822">
                <a:extLst>
                  <a:ext uri="{FF2B5EF4-FFF2-40B4-BE49-F238E27FC236}">
                    <a16:creationId xmlns:a16="http://schemas.microsoft.com/office/drawing/2014/main" id="{5D3E4922-0A58-461C-82E9-4A5B2C9820FC}"/>
                  </a:ext>
                </a:extLst>
              </p:cNvPr>
              <p:cNvSpPr>
                <a:spLocks noChangeShapeType="1"/>
              </p:cNvSpPr>
              <p:nvPr/>
            </p:nvSpPr>
            <p:spPr bwMode="auto">
              <a:xfrm>
                <a:off x="4284" y="271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 name="Line 823">
                <a:extLst>
                  <a:ext uri="{FF2B5EF4-FFF2-40B4-BE49-F238E27FC236}">
                    <a16:creationId xmlns:a16="http://schemas.microsoft.com/office/drawing/2014/main" id="{58616AB9-0669-4D65-92EF-4F2D6DDC3F21}"/>
                  </a:ext>
                </a:extLst>
              </p:cNvPr>
              <p:cNvSpPr>
                <a:spLocks noChangeShapeType="1"/>
              </p:cNvSpPr>
              <p:nvPr/>
            </p:nvSpPr>
            <p:spPr bwMode="auto">
              <a:xfrm flipH="1">
                <a:off x="4264" y="273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 name="Line 824">
                <a:extLst>
                  <a:ext uri="{FF2B5EF4-FFF2-40B4-BE49-F238E27FC236}">
                    <a16:creationId xmlns:a16="http://schemas.microsoft.com/office/drawing/2014/main" id="{E0F6B69A-2883-4BAA-842D-0E375092CAA4}"/>
                  </a:ext>
                </a:extLst>
              </p:cNvPr>
              <p:cNvSpPr>
                <a:spLocks noChangeShapeType="1"/>
              </p:cNvSpPr>
              <p:nvPr/>
            </p:nvSpPr>
            <p:spPr bwMode="auto">
              <a:xfrm>
                <a:off x="4378" y="271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0" name="Line 825">
                <a:extLst>
                  <a:ext uri="{FF2B5EF4-FFF2-40B4-BE49-F238E27FC236}">
                    <a16:creationId xmlns:a16="http://schemas.microsoft.com/office/drawing/2014/main" id="{36CB7C03-9070-4657-AE8B-89F397EF21BC}"/>
                  </a:ext>
                </a:extLst>
              </p:cNvPr>
              <p:cNvSpPr>
                <a:spLocks noChangeShapeType="1"/>
              </p:cNvSpPr>
              <p:nvPr/>
            </p:nvSpPr>
            <p:spPr bwMode="auto">
              <a:xfrm flipH="1">
                <a:off x="4360" y="273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1" name="Line 826">
                <a:extLst>
                  <a:ext uri="{FF2B5EF4-FFF2-40B4-BE49-F238E27FC236}">
                    <a16:creationId xmlns:a16="http://schemas.microsoft.com/office/drawing/2014/main" id="{6BD574B3-A4ED-4F86-A641-A7ED77F09178}"/>
                  </a:ext>
                </a:extLst>
              </p:cNvPr>
              <p:cNvSpPr>
                <a:spLocks noChangeShapeType="1"/>
              </p:cNvSpPr>
              <p:nvPr/>
            </p:nvSpPr>
            <p:spPr bwMode="auto">
              <a:xfrm>
                <a:off x="4478" y="271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 name="Line 827">
                <a:extLst>
                  <a:ext uri="{FF2B5EF4-FFF2-40B4-BE49-F238E27FC236}">
                    <a16:creationId xmlns:a16="http://schemas.microsoft.com/office/drawing/2014/main" id="{63F8C8CE-0377-4F2E-BBF5-8A9CCA5B78B3}"/>
                  </a:ext>
                </a:extLst>
              </p:cNvPr>
              <p:cNvSpPr>
                <a:spLocks noChangeShapeType="1"/>
              </p:cNvSpPr>
              <p:nvPr/>
            </p:nvSpPr>
            <p:spPr bwMode="auto">
              <a:xfrm flipH="1">
                <a:off x="4458" y="273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3" name="Line 828">
                <a:extLst>
                  <a:ext uri="{FF2B5EF4-FFF2-40B4-BE49-F238E27FC236}">
                    <a16:creationId xmlns:a16="http://schemas.microsoft.com/office/drawing/2014/main" id="{8A179D89-6BE4-4734-9354-0B7A74D79EB2}"/>
                  </a:ext>
                </a:extLst>
              </p:cNvPr>
              <p:cNvSpPr>
                <a:spLocks noChangeShapeType="1"/>
              </p:cNvSpPr>
              <p:nvPr/>
            </p:nvSpPr>
            <p:spPr bwMode="auto">
              <a:xfrm>
                <a:off x="4506" y="271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 name="Line 829">
                <a:extLst>
                  <a:ext uri="{FF2B5EF4-FFF2-40B4-BE49-F238E27FC236}">
                    <a16:creationId xmlns:a16="http://schemas.microsoft.com/office/drawing/2014/main" id="{480BCAEA-4533-4087-979D-6A0885218025}"/>
                  </a:ext>
                </a:extLst>
              </p:cNvPr>
              <p:cNvSpPr>
                <a:spLocks noChangeShapeType="1"/>
              </p:cNvSpPr>
              <p:nvPr/>
            </p:nvSpPr>
            <p:spPr bwMode="auto">
              <a:xfrm flipH="1">
                <a:off x="4486" y="273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 name="Line 830">
                <a:extLst>
                  <a:ext uri="{FF2B5EF4-FFF2-40B4-BE49-F238E27FC236}">
                    <a16:creationId xmlns:a16="http://schemas.microsoft.com/office/drawing/2014/main" id="{4DE268A1-657C-4291-BEEC-2EF5117DC6A6}"/>
                  </a:ext>
                </a:extLst>
              </p:cNvPr>
              <p:cNvSpPr>
                <a:spLocks noChangeShapeType="1"/>
              </p:cNvSpPr>
              <p:nvPr/>
            </p:nvSpPr>
            <p:spPr bwMode="auto">
              <a:xfrm>
                <a:off x="4981" y="271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6" name="Line 831">
                <a:extLst>
                  <a:ext uri="{FF2B5EF4-FFF2-40B4-BE49-F238E27FC236}">
                    <a16:creationId xmlns:a16="http://schemas.microsoft.com/office/drawing/2014/main" id="{034A9519-8BCE-4116-B72D-B2296A662CE2}"/>
                  </a:ext>
                </a:extLst>
              </p:cNvPr>
              <p:cNvSpPr>
                <a:spLocks noChangeShapeType="1"/>
              </p:cNvSpPr>
              <p:nvPr/>
            </p:nvSpPr>
            <p:spPr bwMode="auto">
              <a:xfrm flipH="1">
                <a:off x="4963" y="273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 name="Line 832">
                <a:extLst>
                  <a:ext uri="{FF2B5EF4-FFF2-40B4-BE49-F238E27FC236}">
                    <a16:creationId xmlns:a16="http://schemas.microsoft.com/office/drawing/2014/main" id="{8D541C9A-9A95-4712-B6EC-E032715BC0F0}"/>
                  </a:ext>
                </a:extLst>
              </p:cNvPr>
              <p:cNvSpPr>
                <a:spLocks noChangeShapeType="1"/>
              </p:cNvSpPr>
              <p:nvPr/>
            </p:nvSpPr>
            <p:spPr bwMode="auto">
              <a:xfrm>
                <a:off x="4973" y="271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 name="Line 833">
                <a:extLst>
                  <a:ext uri="{FF2B5EF4-FFF2-40B4-BE49-F238E27FC236}">
                    <a16:creationId xmlns:a16="http://schemas.microsoft.com/office/drawing/2014/main" id="{AA2B7B78-D764-4CCB-A29D-83EADA99AB0C}"/>
                  </a:ext>
                </a:extLst>
              </p:cNvPr>
              <p:cNvSpPr>
                <a:spLocks noChangeShapeType="1"/>
              </p:cNvSpPr>
              <p:nvPr/>
            </p:nvSpPr>
            <p:spPr bwMode="auto">
              <a:xfrm flipH="1">
                <a:off x="4953" y="273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9" name="Line 834">
                <a:extLst>
                  <a:ext uri="{FF2B5EF4-FFF2-40B4-BE49-F238E27FC236}">
                    <a16:creationId xmlns:a16="http://schemas.microsoft.com/office/drawing/2014/main" id="{9B585222-02C6-4463-B42B-08F2639BCFCA}"/>
                  </a:ext>
                </a:extLst>
              </p:cNvPr>
              <p:cNvSpPr>
                <a:spLocks noChangeShapeType="1"/>
              </p:cNvSpPr>
              <p:nvPr/>
            </p:nvSpPr>
            <p:spPr bwMode="auto">
              <a:xfrm>
                <a:off x="4115" y="271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 name="Line 835">
                <a:extLst>
                  <a:ext uri="{FF2B5EF4-FFF2-40B4-BE49-F238E27FC236}">
                    <a16:creationId xmlns:a16="http://schemas.microsoft.com/office/drawing/2014/main" id="{E3BCFB63-9531-4869-ABF2-D0D74E0FA24A}"/>
                  </a:ext>
                </a:extLst>
              </p:cNvPr>
              <p:cNvSpPr>
                <a:spLocks noChangeShapeType="1"/>
              </p:cNvSpPr>
              <p:nvPr/>
            </p:nvSpPr>
            <p:spPr bwMode="auto">
              <a:xfrm flipH="1">
                <a:off x="4095" y="273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 name="Line 836">
                <a:extLst>
                  <a:ext uri="{FF2B5EF4-FFF2-40B4-BE49-F238E27FC236}">
                    <a16:creationId xmlns:a16="http://schemas.microsoft.com/office/drawing/2014/main" id="{B43EFB64-D0C1-4126-841C-723D711AB91D}"/>
                  </a:ext>
                </a:extLst>
              </p:cNvPr>
              <p:cNvSpPr>
                <a:spLocks noChangeShapeType="1"/>
              </p:cNvSpPr>
              <p:nvPr/>
            </p:nvSpPr>
            <p:spPr bwMode="auto">
              <a:xfrm>
                <a:off x="4105" y="271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2" name="Line 837">
                <a:extLst>
                  <a:ext uri="{FF2B5EF4-FFF2-40B4-BE49-F238E27FC236}">
                    <a16:creationId xmlns:a16="http://schemas.microsoft.com/office/drawing/2014/main" id="{EFE9749B-2317-4725-9835-88AFC386BAAD}"/>
                  </a:ext>
                </a:extLst>
              </p:cNvPr>
              <p:cNvSpPr>
                <a:spLocks noChangeShapeType="1"/>
              </p:cNvSpPr>
              <p:nvPr/>
            </p:nvSpPr>
            <p:spPr bwMode="auto">
              <a:xfrm flipH="1">
                <a:off x="4085" y="273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 name="Line 838">
                <a:extLst>
                  <a:ext uri="{FF2B5EF4-FFF2-40B4-BE49-F238E27FC236}">
                    <a16:creationId xmlns:a16="http://schemas.microsoft.com/office/drawing/2014/main" id="{119C83EF-E87D-46EF-9230-356EB9DD7BC6}"/>
                  </a:ext>
                </a:extLst>
              </p:cNvPr>
              <p:cNvSpPr>
                <a:spLocks noChangeShapeType="1"/>
              </p:cNvSpPr>
              <p:nvPr/>
            </p:nvSpPr>
            <p:spPr bwMode="auto">
              <a:xfrm>
                <a:off x="3482" y="256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 name="Line 839">
                <a:extLst>
                  <a:ext uri="{FF2B5EF4-FFF2-40B4-BE49-F238E27FC236}">
                    <a16:creationId xmlns:a16="http://schemas.microsoft.com/office/drawing/2014/main" id="{F5A4B4F5-8898-4A1D-838D-294A71FFC101}"/>
                  </a:ext>
                </a:extLst>
              </p:cNvPr>
              <p:cNvSpPr>
                <a:spLocks noChangeShapeType="1"/>
              </p:cNvSpPr>
              <p:nvPr/>
            </p:nvSpPr>
            <p:spPr bwMode="auto">
              <a:xfrm flipH="1">
                <a:off x="3462" y="2589"/>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5" name="Line 840">
                <a:extLst>
                  <a:ext uri="{FF2B5EF4-FFF2-40B4-BE49-F238E27FC236}">
                    <a16:creationId xmlns:a16="http://schemas.microsoft.com/office/drawing/2014/main" id="{EE250B0B-5026-4ED9-9616-8C4BF81625CD}"/>
                  </a:ext>
                </a:extLst>
              </p:cNvPr>
              <p:cNvSpPr>
                <a:spLocks noChangeShapeType="1"/>
              </p:cNvSpPr>
              <p:nvPr/>
            </p:nvSpPr>
            <p:spPr bwMode="auto">
              <a:xfrm>
                <a:off x="3474" y="256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 name="Line 841">
                <a:extLst>
                  <a:ext uri="{FF2B5EF4-FFF2-40B4-BE49-F238E27FC236}">
                    <a16:creationId xmlns:a16="http://schemas.microsoft.com/office/drawing/2014/main" id="{BAB9CC3C-ED40-438D-B507-97AFFE28E99C}"/>
                  </a:ext>
                </a:extLst>
              </p:cNvPr>
              <p:cNvSpPr>
                <a:spLocks noChangeShapeType="1"/>
              </p:cNvSpPr>
              <p:nvPr/>
            </p:nvSpPr>
            <p:spPr bwMode="auto">
              <a:xfrm flipH="1">
                <a:off x="3454" y="2589"/>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 name="Line 842">
                <a:extLst>
                  <a:ext uri="{FF2B5EF4-FFF2-40B4-BE49-F238E27FC236}">
                    <a16:creationId xmlns:a16="http://schemas.microsoft.com/office/drawing/2014/main" id="{C0FAD2B6-C8E6-482F-925A-115FD401E14D}"/>
                  </a:ext>
                </a:extLst>
              </p:cNvPr>
              <p:cNvSpPr>
                <a:spLocks noChangeShapeType="1"/>
              </p:cNvSpPr>
              <p:nvPr/>
            </p:nvSpPr>
            <p:spPr bwMode="auto">
              <a:xfrm>
                <a:off x="3354" y="256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8" name="Line 843">
                <a:extLst>
                  <a:ext uri="{FF2B5EF4-FFF2-40B4-BE49-F238E27FC236}">
                    <a16:creationId xmlns:a16="http://schemas.microsoft.com/office/drawing/2014/main" id="{9655C3BB-BAA5-47A3-8C7D-4F04299C0039}"/>
                  </a:ext>
                </a:extLst>
              </p:cNvPr>
              <p:cNvSpPr>
                <a:spLocks noChangeShapeType="1"/>
              </p:cNvSpPr>
              <p:nvPr/>
            </p:nvSpPr>
            <p:spPr bwMode="auto">
              <a:xfrm flipH="1">
                <a:off x="3336" y="258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 name="Line 844">
                <a:extLst>
                  <a:ext uri="{FF2B5EF4-FFF2-40B4-BE49-F238E27FC236}">
                    <a16:creationId xmlns:a16="http://schemas.microsoft.com/office/drawing/2014/main" id="{6650C5A6-A832-4C39-BC31-7D937AB05984}"/>
                  </a:ext>
                </a:extLst>
              </p:cNvPr>
              <p:cNvSpPr>
                <a:spLocks noChangeShapeType="1"/>
              </p:cNvSpPr>
              <p:nvPr/>
            </p:nvSpPr>
            <p:spPr bwMode="auto">
              <a:xfrm>
                <a:off x="3346" y="256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 name="Line 845">
                <a:extLst>
                  <a:ext uri="{FF2B5EF4-FFF2-40B4-BE49-F238E27FC236}">
                    <a16:creationId xmlns:a16="http://schemas.microsoft.com/office/drawing/2014/main" id="{5585ADC0-80B6-4F53-A860-4EFC735EBECE}"/>
                  </a:ext>
                </a:extLst>
              </p:cNvPr>
              <p:cNvSpPr>
                <a:spLocks noChangeShapeType="1"/>
              </p:cNvSpPr>
              <p:nvPr/>
            </p:nvSpPr>
            <p:spPr bwMode="auto">
              <a:xfrm flipH="1">
                <a:off x="3328" y="258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1" name="Line 846">
                <a:extLst>
                  <a:ext uri="{FF2B5EF4-FFF2-40B4-BE49-F238E27FC236}">
                    <a16:creationId xmlns:a16="http://schemas.microsoft.com/office/drawing/2014/main" id="{DB98964B-E977-4016-BD4A-0BD7BD6B0647}"/>
                  </a:ext>
                </a:extLst>
              </p:cNvPr>
              <p:cNvSpPr>
                <a:spLocks noChangeShapeType="1"/>
              </p:cNvSpPr>
              <p:nvPr/>
            </p:nvSpPr>
            <p:spPr bwMode="auto">
              <a:xfrm>
                <a:off x="3340" y="256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 name="Line 847">
                <a:extLst>
                  <a:ext uri="{FF2B5EF4-FFF2-40B4-BE49-F238E27FC236}">
                    <a16:creationId xmlns:a16="http://schemas.microsoft.com/office/drawing/2014/main" id="{84DB9B84-18D9-4EC4-90C4-92BDF1E6B142}"/>
                  </a:ext>
                </a:extLst>
              </p:cNvPr>
              <p:cNvSpPr>
                <a:spLocks noChangeShapeType="1"/>
              </p:cNvSpPr>
              <p:nvPr/>
            </p:nvSpPr>
            <p:spPr bwMode="auto">
              <a:xfrm flipH="1">
                <a:off x="3320" y="258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 name="Line 848">
                <a:extLst>
                  <a:ext uri="{FF2B5EF4-FFF2-40B4-BE49-F238E27FC236}">
                    <a16:creationId xmlns:a16="http://schemas.microsoft.com/office/drawing/2014/main" id="{084152D7-EEA7-4886-9EF5-890B05323AD9}"/>
                  </a:ext>
                </a:extLst>
              </p:cNvPr>
              <p:cNvSpPr>
                <a:spLocks noChangeShapeType="1"/>
              </p:cNvSpPr>
              <p:nvPr/>
            </p:nvSpPr>
            <p:spPr bwMode="auto">
              <a:xfrm>
                <a:off x="3158" y="2537"/>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4" name="Line 849">
                <a:extLst>
                  <a:ext uri="{FF2B5EF4-FFF2-40B4-BE49-F238E27FC236}">
                    <a16:creationId xmlns:a16="http://schemas.microsoft.com/office/drawing/2014/main" id="{179281C0-462F-4315-8E1D-1719E8DF74FC}"/>
                  </a:ext>
                </a:extLst>
              </p:cNvPr>
              <p:cNvSpPr>
                <a:spLocks noChangeShapeType="1"/>
              </p:cNvSpPr>
              <p:nvPr/>
            </p:nvSpPr>
            <p:spPr bwMode="auto">
              <a:xfrm flipH="1">
                <a:off x="3138" y="2557"/>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 name="Line 850">
                <a:extLst>
                  <a:ext uri="{FF2B5EF4-FFF2-40B4-BE49-F238E27FC236}">
                    <a16:creationId xmlns:a16="http://schemas.microsoft.com/office/drawing/2014/main" id="{7A3DE241-45AE-4400-82A4-D28085B3829B}"/>
                  </a:ext>
                </a:extLst>
              </p:cNvPr>
              <p:cNvSpPr>
                <a:spLocks noChangeShapeType="1"/>
              </p:cNvSpPr>
              <p:nvPr/>
            </p:nvSpPr>
            <p:spPr bwMode="auto">
              <a:xfrm>
                <a:off x="3144" y="2537"/>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 name="Line 851">
                <a:extLst>
                  <a:ext uri="{FF2B5EF4-FFF2-40B4-BE49-F238E27FC236}">
                    <a16:creationId xmlns:a16="http://schemas.microsoft.com/office/drawing/2014/main" id="{6419808C-7D10-4506-A1B2-65E141070DE0}"/>
                  </a:ext>
                </a:extLst>
              </p:cNvPr>
              <p:cNvSpPr>
                <a:spLocks noChangeShapeType="1"/>
              </p:cNvSpPr>
              <p:nvPr/>
            </p:nvSpPr>
            <p:spPr bwMode="auto">
              <a:xfrm flipH="1">
                <a:off x="3124" y="2557"/>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7" name="Line 852">
                <a:extLst>
                  <a:ext uri="{FF2B5EF4-FFF2-40B4-BE49-F238E27FC236}">
                    <a16:creationId xmlns:a16="http://schemas.microsoft.com/office/drawing/2014/main" id="{60C2AC54-DF49-4D99-A64C-EB6A2BF8BEB4}"/>
                  </a:ext>
                </a:extLst>
              </p:cNvPr>
              <p:cNvSpPr>
                <a:spLocks noChangeShapeType="1"/>
              </p:cNvSpPr>
              <p:nvPr/>
            </p:nvSpPr>
            <p:spPr bwMode="auto">
              <a:xfrm>
                <a:off x="3150" y="2537"/>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 name="Line 853">
                <a:extLst>
                  <a:ext uri="{FF2B5EF4-FFF2-40B4-BE49-F238E27FC236}">
                    <a16:creationId xmlns:a16="http://schemas.microsoft.com/office/drawing/2014/main" id="{541AAD6B-DE86-49D9-95E9-83B13D166AE4}"/>
                  </a:ext>
                </a:extLst>
              </p:cNvPr>
              <p:cNvSpPr>
                <a:spLocks noChangeShapeType="1"/>
              </p:cNvSpPr>
              <p:nvPr/>
            </p:nvSpPr>
            <p:spPr bwMode="auto">
              <a:xfrm flipH="1">
                <a:off x="3130" y="2557"/>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 name="Line 854">
                <a:extLst>
                  <a:ext uri="{FF2B5EF4-FFF2-40B4-BE49-F238E27FC236}">
                    <a16:creationId xmlns:a16="http://schemas.microsoft.com/office/drawing/2014/main" id="{736AAF93-3FC4-42AB-83F7-85F2DCA8578D}"/>
                  </a:ext>
                </a:extLst>
              </p:cNvPr>
              <p:cNvSpPr>
                <a:spLocks noChangeShapeType="1"/>
              </p:cNvSpPr>
              <p:nvPr/>
            </p:nvSpPr>
            <p:spPr bwMode="auto">
              <a:xfrm>
                <a:off x="3115" y="2493"/>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0" name="Line 855">
                <a:extLst>
                  <a:ext uri="{FF2B5EF4-FFF2-40B4-BE49-F238E27FC236}">
                    <a16:creationId xmlns:a16="http://schemas.microsoft.com/office/drawing/2014/main" id="{5FEEAD5A-4098-4267-8E97-86E8006BC2AC}"/>
                  </a:ext>
                </a:extLst>
              </p:cNvPr>
              <p:cNvSpPr>
                <a:spLocks noChangeShapeType="1"/>
              </p:cNvSpPr>
              <p:nvPr/>
            </p:nvSpPr>
            <p:spPr bwMode="auto">
              <a:xfrm flipH="1">
                <a:off x="3097" y="2513"/>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 name="Line 856">
                <a:extLst>
                  <a:ext uri="{FF2B5EF4-FFF2-40B4-BE49-F238E27FC236}">
                    <a16:creationId xmlns:a16="http://schemas.microsoft.com/office/drawing/2014/main" id="{88E07A5A-E9D1-438C-8C78-5B33D539EDDC}"/>
                  </a:ext>
                </a:extLst>
              </p:cNvPr>
              <p:cNvSpPr>
                <a:spLocks noChangeShapeType="1"/>
              </p:cNvSpPr>
              <p:nvPr/>
            </p:nvSpPr>
            <p:spPr bwMode="auto">
              <a:xfrm>
                <a:off x="3115" y="250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 name="Line 857">
                <a:extLst>
                  <a:ext uri="{FF2B5EF4-FFF2-40B4-BE49-F238E27FC236}">
                    <a16:creationId xmlns:a16="http://schemas.microsoft.com/office/drawing/2014/main" id="{ACFFB76E-F936-4297-916E-1590C6783CCB}"/>
                  </a:ext>
                </a:extLst>
              </p:cNvPr>
              <p:cNvSpPr>
                <a:spLocks noChangeShapeType="1"/>
              </p:cNvSpPr>
              <p:nvPr/>
            </p:nvSpPr>
            <p:spPr bwMode="auto">
              <a:xfrm flipH="1">
                <a:off x="3097" y="2529"/>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3" name="Line 858">
                <a:extLst>
                  <a:ext uri="{FF2B5EF4-FFF2-40B4-BE49-F238E27FC236}">
                    <a16:creationId xmlns:a16="http://schemas.microsoft.com/office/drawing/2014/main" id="{8C2830F6-0E4C-46A2-A22C-1C5A58FC627B}"/>
                  </a:ext>
                </a:extLst>
              </p:cNvPr>
              <p:cNvSpPr>
                <a:spLocks noChangeShapeType="1"/>
              </p:cNvSpPr>
              <p:nvPr/>
            </p:nvSpPr>
            <p:spPr bwMode="auto">
              <a:xfrm>
                <a:off x="3126" y="250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4" name="Line 859">
                <a:extLst>
                  <a:ext uri="{FF2B5EF4-FFF2-40B4-BE49-F238E27FC236}">
                    <a16:creationId xmlns:a16="http://schemas.microsoft.com/office/drawing/2014/main" id="{BA0FD73B-52BF-4D9F-B7A6-2575D43BA001}"/>
                  </a:ext>
                </a:extLst>
              </p:cNvPr>
              <p:cNvSpPr>
                <a:spLocks noChangeShapeType="1"/>
              </p:cNvSpPr>
              <p:nvPr/>
            </p:nvSpPr>
            <p:spPr bwMode="auto">
              <a:xfrm flipH="1">
                <a:off x="3105" y="2529"/>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 name="Line 860">
                <a:extLst>
                  <a:ext uri="{FF2B5EF4-FFF2-40B4-BE49-F238E27FC236}">
                    <a16:creationId xmlns:a16="http://schemas.microsoft.com/office/drawing/2014/main" id="{9F4BF22C-8D42-48D8-B897-EA378161B210}"/>
                  </a:ext>
                </a:extLst>
              </p:cNvPr>
              <p:cNvSpPr>
                <a:spLocks noChangeShapeType="1"/>
              </p:cNvSpPr>
              <p:nvPr/>
            </p:nvSpPr>
            <p:spPr bwMode="auto">
              <a:xfrm>
                <a:off x="3134" y="250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6" name="Line 861">
                <a:extLst>
                  <a:ext uri="{FF2B5EF4-FFF2-40B4-BE49-F238E27FC236}">
                    <a16:creationId xmlns:a16="http://schemas.microsoft.com/office/drawing/2014/main" id="{D170CBAF-1158-4CB3-AE79-F016D3F7E764}"/>
                  </a:ext>
                </a:extLst>
              </p:cNvPr>
              <p:cNvSpPr>
                <a:spLocks noChangeShapeType="1"/>
              </p:cNvSpPr>
              <p:nvPr/>
            </p:nvSpPr>
            <p:spPr bwMode="auto">
              <a:xfrm flipH="1">
                <a:off x="3113" y="2529"/>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7" name="Line 862">
                <a:extLst>
                  <a:ext uri="{FF2B5EF4-FFF2-40B4-BE49-F238E27FC236}">
                    <a16:creationId xmlns:a16="http://schemas.microsoft.com/office/drawing/2014/main" id="{B6E2594D-89D7-47AC-A790-65162E3FE01C}"/>
                  </a:ext>
                </a:extLst>
              </p:cNvPr>
              <p:cNvSpPr>
                <a:spLocks noChangeShapeType="1"/>
              </p:cNvSpPr>
              <p:nvPr/>
            </p:nvSpPr>
            <p:spPr bwMode="auto">
              <a:xfrm>
                <a:off x="3148" y="2519"/>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8" name="Line 863">
                <a:extLst>
                  <a:ext uri="{FF2B5EF4-FFF2-40B4-BE49-F238E27FC236}">
                    <a16:creationId xmlns:a16="http://schemas.microsoft.com/office/drawing/2014/main" id="{F94D6F02-7C41-42A7-85D9-289857374F11}"/>
                  </a:ext>
                </a:extLst>
              </p:cNvPr>
              <p:cNvSpPr>
                <a:spLocks noChangeShapeType="1"/>
              </p:cNvSpPr>
              <p:nvPr/>
            </p:nvSpPr>
            <p:spPr bwMode="auto">
              <a:xfrm flipH="1">
                <a:off x="3128" y="253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9" name="Line 864">
                <a:extLst>
                  <a:ext uri="{FF2B5EF4-FFF2-40B4-BE49-F238E27FC236}">
                    <a16:creationId xmlns:a16="http://schemas.microsoft.com/office/drawing/2014/main" id="{10CB2574-6B43-485E-A082-C9BF0921B0DB}"/>
                  </a:ext>
                </a:extLst>
              </p:cNvPr>
              <p:cNvSpPr>
                <a:spLocks noChangeShapeType="1"/>
              </p:cNvSpPr>
              <p:nvPr/>
            </p:nvSpPr>
            <p:spPr bwMode="auto">
              <a:xfrm>
                <a:off x="3140" y="2519"/>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0" name="Line 865">
                <a:extLst>
                  <a:ext uri="{FF2B5EF4-FFF2-40B4-BE49-F238E27FC236}">
                    <a16:creationId xmlns:a16="http://schemas.microsoft.com/office/drawing/2014/main" id="{5BEE64F5-2E98-44AA-B1E1-5FC43BAF3A42}"/>
                  </a:ext>
                </a:extLst>
              </p:cNvPr>
              <p:cNvSpPr>
                <a:spLocks noChangeShapeType="1"/>
              </p:cNvSpPr>
              <p:nvPr/>
            </p:nvSpPr>
            <p:spPr bwMode="auto">
              <a:xfrm flipH="1">
                <a:off x="3120" y="2539"/>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1" name="Line 866">
                <a:extLst>
                  <a:ext uri="{FF2B5EF4-FFF2-40B4-BE49-F238E27FC236}">
                    <a16:creationId xmlns:a16="http://schemas.microsoft.com/office/drawing/2014/main" id="{A80CA089-60FE-4811-B0AD-0D6A31AC8D69}"/>
                  </a:ext>
                </a:extLst>
              </p:cNvPr>
              <p:cNvSpPr>
                <a:spLocks noChangeShapeType="1"/>
              </p:cNvSpPr>
              <p:nvPr/>
            </p:nvSpPr>
            <p:spPr bwMode="auto">
              <a:xfrm>
                <a:off x="3029" y="245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2" name="Line 867">
                <a:extLst>
                  <a:ext uri="{FF2B5EF4-FFF2-40B4-BE49-F238E27FC236}">
                    <a16:creationId xmlns:a16="http://schemas.microsoft.com/office/drawing/2014/main" id="{7BA1DBFE-E4D3-476A-96D7-2DD4F16FB173}"/>
                  </a:ext>
                </a:extLst>
              </p:cNvPr>
              <p:cNvSpPr>
                <a:spLocks noChangeShapeType="1"/>
              </p:cNvSpPr>
              <p:nvPr/>
            </p:nvSpPr>
            <p:spPr bwMode="auto">
              <a:xfrm flipH="1">
                <a:off x="3009" y="247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3" name="Line 868">
                <a:extLst>
                  <a:ext uri="{FF2B5EF4-FFF2-40B4-BE49-F238E27FC236}">
                    <a16:creationId xmlns:a16="http://schemas.microsoft.com/office/drawing/2014/main" id="{A99E0DF6-7CE6-4B71-9C6C-0961B70F5022}"/>
                  </a:ext>
                </a:extLst>
              </p:cNvPr>
              <p:cNvSpPr>
                <a:spLocks noChangeShapeType="1"/>
              </p:cNvSpPr>
              <p:nvPr/>
            </p:nvSpPr>
            <p:spPr bwMode="auto">
              <a:xfrm>
                <a:off x="2979" y="245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4" name="Line 869">
                <a:extLst>
                  <a:ext uri="{FF2B5EF4-FFF2-40B4-BE49-F238E27FC236}">
                    <a16:creationId xmlns:a16="http://schemas.microsoft.com/office/drawing/2014/main" id="{56AD91D8-1156-4C5C-97F3-4B1A9CC95831}"/>
                  </a:ext>
                </a:extLst>
              </p:cNvPr>
              <p:cNvSpPr>
                <a:spLocks noChangeShapeType="1"/>
              </p:cNvSpPr>
              <p:nvPr/>
            </p:nvSpPr>
            <p:spPr bwMode="auto">
              <a:xfrm flipH="1">
                <a:off x="2959" y="247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5" name="Line 870">
                <a:extLst>
                  <a:ext uri="{FF2B5EF4-FFF2-40B4-BE49-F238E27FC236}">
                    <a16:creationId xmlns:a16="http://schemas.microsoft.com/office/drawing/2014/main" id="{0F2DF23E-CBB2-4DB3-A67B-1F92AB599BD3}"/>
                  </a:ext>
                </a:extLst>
              </p:cNvPr>
              <p:cNvSpPr>
                <a:spLocks noChangeShapeType="1"/>
              </p:cNvSpPr>
              <p:nvPr/>
            </p:nvSpPr>
            <p:spPr bwMode="auto">
              <a:xfrm>
                <a:off x="2979" y="2426"/>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6" name="Line 871">
                <a:extLst>
                  <a:ext uri="{FF2B5EF4-FFF2-40B4-BE49-F238E27FC236}">
                    <a16:creationId xmlns:a16="http://schemas.microsoft.com/office/drawing/2014/main" id="{3E9DA469-B753-4FBE-98C1-A4D15A13BCB1}"/>
                  </a:ext>
                </a:extLst>
              </p:cNvPr>
              <p:cNvSpPr>
                <a:spLocks noChangeShapeType="1"/>
              </p:cNvSpPr>
              <p:nvPr/>
            </p:nvSpPr>
            <p:spPr bwMode="auto">
              <a:xfrm flipH="1">
                <a:off x="2959" y="244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7" name="Line 872">
                <a:extLst>
                  <a:ext uri="{FF2B5EF4-FFF2-40B4-BE49-F238E27FC236}">
                    <a16:creationId xmlns:a16="http://schemas.microsoft.com/office/drawing/2014/main" id="{7506D6B9-6F2F-4086-8A5A-52E0BD36671D}"/>
                  </a:ext>
                </a:extLst>
              </p:cNvPr>
              <p:cNvSpPr>
                <a:spLocks noChangeShapeType="1"/>
              </p:cNvSpPr>
              <p:nvPr/>
            </p:nvSpPr>
            <p:spPr bwMode="auto">
              <a:xfrm>
                <a:off x="2809" y="2402"/>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8" name="Line 873">
                <a:extLst>
                  <a:ext uri="{FF2B5EF4-FFF2-40B4-BE49-F238E27FC236}">
                    <a16:creationId xmlns:a16="http://schemas.microsoft.com/office/drawing/2014/main" id="{F815D304-6CC8-467B-B1B2-ABCFD9B0DBBD}"/>
                  </a:ext>
                </a:extLst>
              </p:cNvPr>
              <p:cNvSpPr>
                <a:spLocks noChangeShapeType="1"/>
              </p:cNvSpPr>
              <p:nvPr/>
            </p:nvSpPr>
            <p:spPr bwMode="auto">
              <a:xfrm flipH="1">
                <a:off x="2789" y="2422"/>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9" name="Line 874">
                <a:extLst>
                  <a:ext uri="{FF2B5EF4-FFF2-40B4-BE49-F238E27FC236}">
                    <a16:creationId xmlns:a16="http://schemas.microsoft.com/office/drawing/2014/main" id="{7F938EED-8F22-43EC-80A2-E5609B003CFF}"/>
                  </a:ext>
                </a:extLst>
              </p:cNvPr>
              <p:cNvSpPr>
                <a:spLocks noChangeShapeType="1"/>
              </p:cNvSpPr>
              <p:nvPr/>
            </p:nvSpPr>
            <p:spPr bwMode="auto">
              <a:xfrm>
                <a:off x="2765" y="237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0" name="Line 875">
                <a:extLst>
                  <a:ext uri="{FF2B5EF4-FFF2-40B4-BE49-F238E27FC236}">
                    <a16:creationId xmlns:a16="http://schemas.microsoft.com/office/drawing/2014/main" id="{71939845-6EE1-4F84-9759-294820613A87}"/>
                  </a:ext>
                </a:extLst>
              </p:cNvPr>
              <p:cNvSpPr>
                <a:spLocks noChangeShapeType="1"/>
              </p:cNvSpPr>
              <p:nvPr/>
            </p:nvSpPr>
            <p:spPr bwMode="auto">
              <a:xfrm flipH="1">
                <a:off x="2745" y="239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1" name="Line 876">
                <a:extLst>
                  <a:ext uri="{FF2B5EF4-FFF2-40B4-BE49-F238E27FC236}">
                    <a16:creationId xmlns:a16="http://schemas.microsoft.com/office/drawing/2014/main" id="{8E5A1198-B5C3-4272-A1D1-EFF6612A8E38}"/>
                  </a:ext>
                </a:extLst>
              </p:cNvPr>
              <p:cNvSpPr>
                <a:spLocks noChangeShapeType="1"/>
              </p:cNvSpPr>
              <p:nvPr/>
            </p:nvSpPr>
            <p:spPr bwMode="auto">
              <a:xfrm>
                <a:off x="2773" y="237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2" name="Line 877">
                <a:extLst>
                  <a:ext uri="{FF2B5EF4-FFF2-40B4-BE49-F238E27FC236}">
                    <a16:creationId xmlns:a16="http://schemas.microsoft.com/office/drawing/2014/main" id="{3033519B-6A0B-4750-9827-07E8E31F952E}"/>
                  </a:ext>
                </a:extLst>
              </p:cNvPr>
              <p:cNvSpPr>
                <a:spLocks noChangeShapeType="1"/>
              </p:cNvSpPr>
              <p:nvPr/>
            </p:nvSpPr>
            <p:spPr bwMode="auto">
              <a:xfrm flipH="1">
                <a:off x="2753" y="239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3" name="Line 878">
                <a:extLst>
                  <a:ext uri="{FF2B5EF4-FFF2-40B4-BE49-F238E27FC236}">
                    <a16:creationId xmlns:a16="http://schemas.microsoft.com/office/drawing/2014/main" id="{5F723E5E-A81C-4683-98EA-B6269E3F45F7}"/>
                  </a:ext>
                </a:extLst>
              </p:cNvPr>
              <p:cNvSpPr>
                <a:spLocks noChangeShapeType="1"/>
              </p:cNvSpPr>
              <p:nvPr/>
            </p:nvSpPr>
            <p:spPr bwMode="auto">
              <a:xfrm>
                <a:off x="2781" y="237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4" name="Line 879">
                <a:extLst>
                  <a:ext uri="{FF2B5EF4-FFF2-40B4-BE49-F238E27FC236}">
                    <a16:creationId xmlns:a16="http://schemas.microsoft.com/office/drawing/2014/main" id="{D8176C93-2699-45AB-B912-A15B0F60D360}"/>
                  </a:ext>
                </a:extLst>
              </p:cNvPr>
              <p:cNvSpPr>
                <a:spLocks noChangeShapeType="1"/>
              </p:cNvSpPr>
              <p:nvPr/>
            </p:nvSpPr>
            <p:spPr bwMode="auto">
              <a:xfrm flipH="1">
                <a:off x="2761" y="239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5" name="Line 880">
                <a:extLst>
                  <a:ext uri="{FF2B5EF4-FFF2-40B4-BE49-F238E27FC236}">
                    <a16:creationId xmlns:a16="http://schemas.microsoft.com/office/drawing/2014/main" id="{EDB95D12-3AF7-46F5-A6FE-3020953530EF}"/>
                  </a:ext>
                </a:extLst>
              </p:cNvPr>
              <p:cNvSpPr>
                <a:spLocks noChangeShapeType="1"/>
              </p:cNvSpPr>
              <p:nvPr/>
            </p:nvSpPr>
            <p:spPr bwMode="auto">
              <a:xfrm>
                <a:off x="2949" y="2424"/>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6" name="Line 881">
                <a:extLst>
                  <a:ext uri="{FF2B5EF4-FFF2-40B4-BE49-F238E27FC236}">
                    <a16:creationId xmlns:a16="http://schemas.microsoft.com/office/drawing/2014/main" id="{F0C17170-FED8-431B-BFC3-0110FA7DC96D}"/>
                  </a:ext>
                </a:extLst>
              </p:cNvPr>
              <p:cNvSpPr>
                <a:spLocks noChangeShapeType="1"/>
              </p:cNvSpPr>
              <p:nvPr/>
            </p:nvSpPr>
            <p:spPr bwMode="auto">
              <a:xfrm flipH="1">
                <a:off x="2929" y="244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7" name="Line 882">
                <a:extLst>
                  <a:ext uri="{FF2B5EF4-FFF2-40B4-BE49-F238E27FC236}">
                    <a16:creationId xmlns:a16="http://schemas.microsoft.com/office/drawing/2014/main" id="{E4554EE9-8B1E-4FB7-8C15-23E4143FF6AE}"/>
                  </a:ext>
                </a:extLst>
              </p:cNvPr>
              <p:cNvSpPr>
                <a:spLocks noChangeShapeType="1"/>
              </p:cNvSpPr>
              <p:nvPr/>
            </p:nvSpPr>
            <p:spPr bwMode="auto">
              <a:xfrm>
                <a:off x="2957" y="2424"/>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8" name="Line 883">
                <a:extLst>
                  <a:ext uri="{FF2B5EF4-FFF2-40B4-BE49-F238E27FC236}">
                    <a16:creationId xmlns:a16="http://schemas.microsoft.com/office/drawing/2014/main" id="{5935E4A3-B83E-45D6-B9E6-AC881ED484B7}"/>
                  </a:ext>
                </a:extLst>
              </p:cNvPr>
              <p:cNvSpPr>
                <a:spLocks noChangeShapeType="1"/>
              </p:cNvSpPr>
              <p:nvPr/>
            </p:nvSpPr>
            <p:spPr bwMode="auto">
              <a:xfrm flipH="1">
                <a:off x="2937" y="244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9" name="Line 884">
                <a:extLst>
                  <a:ext uri="{FF2B5EF4-FFF2-40B4-BE49-F238E27FC236}">
                    <a16:creationId xmlns:a16="http://schemas.microsoft.com/office/drawing/2014/main" id="{47DAE17E-7FB7-4C18-BC38-4CFA0B22B8AF}"/>
                  </a:ext>
                </a:extLst>
              </p:cNvPr>
              <p:cNvSpPr>
                <a:spLocks noChangeShapeType="1"/>
              </p:cNvSpPr>
              <p:nvPr/>
            </p:nvSpPr>
            <p:spPr bwMode="auto">
              <a:xfrm>
                <a:off x="2965" y="2424"/>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0" name="Line 885">
                <a:extLst>
                  <a:ext uri="{FF2B5EF4-FFF2-40B4-BE49-F238E27FC236}">
                    <a16:creationId xmlns:a16="http://schemas.microsoft.com/office/drawing/2014/main" id="{E95F1F11-1404-4440-86B2-154FB730CC22}"/>
                  </a:ext>
                </a:extLst>
              </p:cNvPr>
              <p:cNvSpPr>
                <a:spLocks noChangeShapeType="1"/>
              </p:cNvSpPr>
              <p:nvPr/>
            </p:nvSpPr>
            <p:spPr bwMode="auto">
              <a:xfrm flipH="1">
                <a:off x="2945" y="244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1" name="Line 886">
                <a:extLst>
                  <a:ext uri="{FF2B5EF4-FFF2-40B4-BE49-F238E27FC236}">
                    <a16:creationId xmlns:a16="http://schemas.microsoft.com/office/drawing/2014/main" id="{B81294DD-1F19-43FA-905B-DD9E092AB335}"/>
                  </a:ext>
                </a:extLst>
              </p:cNvPr>
              <p:cNvSpPr>
                <a:spLocks noChangeShapeType="1"/>
              </p:cNvSpPr>
              <p:nvPr/>
            </p:nvSpPr>
            <p:spPr bwMode="auto">
              <a:xfrm>
                <a:off x="2492" y="229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2" name="Line 887">
                <a:extLst>
                  <a:ext uri="{FF2B5EF4-FFF2-40B4-BE49-F238E27FC236}">
                    <a16:creationId xmlns:a16="http://schemas.microsoft.com/office/drawing/2014/main" id="{796CFAA3-F7A5-4C31-A429-64DFA1CD90C7}"/>
                  </a:ext>
                </a:extLst>
              </p:cNvPr>
              <p:cNvSpPr>
                <a:spLocks noChangeShapeType="1"/>
              </p:cNvSpPr>
              <p:nvPr/>
            </p:nvSpPr>
            <p:spPr bwMode="auto">
              <a:xfrm flipH="1">
                <a:off x="2472" y="2310"/>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3" name="Line 888">
                <a:extLst>
                  <a:ext uri="{FF2B5EF4-FFF2-40B4-BE49-F238E27FC236}">
                    <a16:creationId xmlns:a16="http://schemas.microsoft.com/office/drawing/2014/main" id="{B08C4A4A-4A78-4DEE-98CA-30A8A9FF53CB}"/>
                  </a:ext>
                </a:extLst>
              </p:cNvPr>
              <p:cNvSpPr>
                <a:spLocks noChangeShapeType="1"/>
              </p:cNvSpPr>
              <p:nvPr/>
            </p:nvSpPr>
            <p:spPr bwMode="auto">
              <a:xfrm>
                <a:off x="2486" y="229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4" name="Line 889">
                <a:extLst>
                  <a:ext uri="{FF2B5EF4-FFF2-40B4-BE49-F238E27FC236}">
                    <a16:creationId xmlns:a16="http://schemas.microsoft.com/office/drawing/2014/main" id="{24CFE8EC-5B3E-4C05-9B17-8D76ADF77842}"/>
                  </a:ext>
                </a:extLst>
              </p:cNvPr>
              <p:cNvSpPr>
                <a:spLocks noChangeShapeType="1"/>
              </p:cNvSpPr>
              <p:nvPr/>
            </p:nvSpPr>
            <p:spPr bwMode="auto">
              <a:xfrm flipH="1">
                <a:off x="2466" y="2310"/>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5" name="Line 890">
                <a:extLst>
                  <a:ext uri="{FF2B5EF4-FFF2-40B4-BE49-F238E27FC236}">
                    <a16:creationId xmlns:a16="http://schemas.microsoft.com/office/drawing/2014/main" id="{1D744A70-12E1-433C-916C-E484EEDDB22B}"/>
                  </a:ext>
                </a:extLst>
              </p:cNvPr>
              <p:cNvSpPr>
                <a:spLocks noChangeShapeType="1"/>
              </p:cNvSpPr>
              <p:nvPr/>
            </p:nvSpPr>
            <p:spPr bwMode="auto">
              <a:xfrm>
                <a:off x="2504" y="2308"/>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6" name="Line 891">
                <a:extLst>
                  <a:ext uri="{FF2B5EF4-FFF2-40B4-BE49-F238E27FC236}">
                    <a16:creationId xmlns:a16="http://schemas.microsoft.com/office/drawing/2014/main" id="{6F9AFC1D-6CAF-4797-AC7B-CB00FDC0943D}"/>
                  </a:ext>
                </a:extLst>
              </p:cNvPr>
              <p:cNvSpPr>
                <a:spLocks noChangeShapeType="1"/>
              </p:cNvSpPr>
              <p:nvPr/>
            </p:nvSpPr>
            <p:spPr bwMode="auto">
              <a:xfrm flipH="1">
                <a:off x="2486" y="2328"/>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7" name="Line 892">
                <a:extLst>
                  <a:ext uri="{FF2B5EF4-FFF2-40B4-BE49-F238E27FC236}">
                    <a16:creationId xmlns:a16="http://schemas.microsoft.com/office/drawing/2014/main" id="{B52E2F18-9B46-4C01-AFB5-CB9FD2D8EEAF}"/>
                  </a:ext>
                </a:extLst>
              </p:cNvPr>
              <p:cNvSpPr>
                <a:spLocks noChangeShapeType="1"/>
              </p:cNvSpPr>
              <p:nvPr/>
            </p:nvSpPr>
            <p:spPr bwMode="auto">
              <a:xfrm>
                <a:off x="2284" y="216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8" name="Line 893">
                <a:extLst>
                  <a:ext uri="{FF2B5EF4-FFF2-40B4-BE49-F238E27FC236}">
                    <a16:creationId xmlns:a16="http://schemas.microsoft.com/office/drawing/2014/main" id="{67D4F710-7D2A-4222-8B7A-5A4917D4E999}"/>
                  </a:ext>
                </a:extLst>
              </p:cNvPr>
              <p:cNvSpPr>
                <a:spLocks noChangeShapeType="1"/>
              </p:cNvSpPr>
              <p:nvPr/>
            </p:nvSpPr>
            <p:spPr bwMode="auto">
              <a:xfrm flipH="1">
                <a:off x="2266" y="217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9" name="Line 894">
                <a:extLst>
                  <a:ext uri="{FF2B5EF4-FFF2-40B4-BE49-F238E27FC236}">
                    <a16:creationId xmlns:a16="http://schemas.microsoft.com/office/drawing/2014/main" id="{8B3F67B9-F56E-46EE-8B28-395F4634DE25}"/>
                  </a:ext>
                </a:extLst>
              </p:cNvPr>
              <p:cNvSpPr>
                <a:spLocks noChangeShapeType="1"/>
              </p:cNvSpPr>
              <p:nvPr/>
            </p:nvSpPr>
            <p:spPr bwMode="auto">
              <a:xfrm>
                <a:off x="2274" y="216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0" name="Line 895">
                <a:extLst>
                  <a:ext uri="{FF2B5EF4-FFF2-40B4-BE49-F238E27FC236}">
                    <a16:creationId xmlns:a16="http://schemas.microsoft.com/office/drawing/2014/main" id="{0358C5F9-F34F-4C21-85E1-EFDBFBB23E64}"/>
                  </a:ext>
                </a:extLst>
              </p:cNvPr>
              <p:cNvSpPr>
                <a:spLocks noChangeShapeType="1"/>
              </p:cNvSpPr>
              <p:nvPr/>
            </p:nvSpPr>
            <p:spPr bwMode="auto">
              <a:xfrm flipH="1">
                <a:off x="2256" y="217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1" name="Line 896">
                <a:extLst>
                  <a:ext uri="{FF2B5EF4-FFF2-40B4-BE49-F238E27FC236}">
                    <a16:creationId xmlns:a16="http://schemas.microsoft.com/office/drawing/2014/main" id="{439081D1-2438-41B7-A869-FBC0E12D3C21}"/>
                  </a:ext>
                </a:extLst>
              </p:cNvPr>
              <p:cNvSpPr>
                <a:spLocks noChangeShapeType="1"/>
              </p:cNvSpPr>
              <p:nvPr/>
            </p:nvSpPr>
            <p:spPr bwMode="auto">
              <a:xfrm>
                <a:off x="2326" y="220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2" name="Line 897">
                <a:extLst>
                  <a:ext uri="{FF2B5EF4-FFF2-40B4-BE49-F238E27FC236}">
                    <a16:creationId xmlns:a16="http://schemas.microsoft.com/office/drawing/2014/main" id="{32BD725D-FCB8-4213-94A4-08B9823DDD44}"/>
                  </a:ext>
                </a:extLst>
              </p:cNvPr>
              <p:cNvSpPr>
                <a:spLocks noChangeShapeType="1"/>
              </p:cNvSpPr>
              <p:nvPr/>
            </p:nvSpPr>
            <p:spPr bwMode="auto">
              <a:xfrm flipH="1">
                <a:off x="2306" y="2229"/>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3" name="Line 898">
                <a:extLst>
                  <a:ext uri="{FF2B5EF4-FFF2-40B4-BE49-F238E27FC236}">
                    <a16:creationId xmlns:a16="http://schemas.microsoft.com/office/drawing/2014/main" id="{B7F24DEA-FB9E-402D-B979-0220BCBF35ED}"/>
                  </a:ext>
                </a:extLst>
              </p:cNvPr>
              <p:cNvSpPr>
                <a:spLocks noChangeShapeType="1"/>
              </p:cNvSpPr>
              <p:nvPr/>
            </p:nvSpPr>
            <p:spPr bwMode="auto">
              <a:xfrm>
                <a:off x="2346" y="220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4" name="Line 899">
                <a:extLst>
                  <a:ext uri="{FF2B5EF4-FFF2-40B4-BE49-F238E27FC236}">
                    <a16:creationId xmlns:a16="http://schemas.microsoft.com/office/drawing/2014/main" id="{CF9BB7D5-A3DA-4553-81C5-1FA75EBECE5E}"/>
                  </a:ext>
                </a:extLst>
              </p:cNvPr>
              <p:cNvSpPr>
                <a:spLocks noChangeShapeType="1"/>
              </p:cNvSpPr>
              <p:nvPr/>
            </p:nvSpPr>
            <p:spPr bwMode="auto">
              <a:xfrm flipH="1">
                <a:off x="2328" y="222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5" name="Line 900">
                <a:extLst>
                  <a:ext uri="{FF2B5EF4-FFF2-40B4-BE49-F238E27FC236}">
                    <a16:creationId xmlns:a16="http://schemas.microsoft.com/office/drawing/2014/main" id="{4B785DFB-EE36-4645-960E-3C023C198690}"/>
                  </a:ext>
                </a:extLst>
              </p:cNvPr>
              <p:cNvSpPr>
                <a:spLocks noChangeShapeType="1"/>
              </p:cNvSpPr>
              <p:nvPr/>
            </p:nvSpPr>
            <p:spPr bwMode="auto">
              <a:xfrm>
                <a:off x="2354" y="220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6" name="Line 901">
                <a:extLst>
                  <a:ext uri="{FF2B5EF4-FFF2-40B4-BE49-F238E27FC236}">
                    <a16:creationId xmlns:a16="http://schemas.microsoft.com/office/drawing/2014/main" id="{9C42056E-6827-4A12-BF9B-330DBFCE4AE3}"/>
                  </a:ext>
                </a:extLst>
              </p:cNvPr>
              <p:cNvSpPr>
                <a:spLocks noChangeShapeType="1"/>
              </p:cNvSpPr>
              <p:nvPr/>
            </p:nvSpPr>
            <p:spPr bwMode="auto">
              <a:xfrm flipH="1">
                <a:off x="2334" y="2229"/>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7" name="Line 902">
                <a:extLst>
                  <a:ext uri="{FF2B5EF4-FFF2-40B4-BE49-F238E27FC236}">
                    <a16:creationId xmlns:a16="http://schemas.microsoft.com/office/drawing/2014/main" id="{AD1CB55D-A28E-4231-AE93-0A80FD62FA13}"/>
                  </a:ext>
                </a:extLst>
              </p:cNvPr>
              <p:cNvSpPr>
                <a:spLocks noChangeShapeType="1"/>
              </p:cNvSpPr>
              <p:nvPr/>
            </p:nvSpPr>
            <p:spPr bwMode="auto">
              <a:xfrm>
                <a:off x="2388" y="223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8" name="Line 903">
                <a:extLst>
                  <a:ext uri="{FF2B5EF4-FFF2-40B4-BE49-F238E27FC236}">
                    <a16:creationId xmlns:a16="http://schemas.microsoft.com/office/drawing/2014/main" id="{9C577D00-9D63-4717-8299-347FD0386E9A}"/>
                  </a:ext>
                </a:extLst>
              </p:cNvPr>
              <p:cNvSpPr>
                <a:spLocks noChangeShapeType="1"/>
              </p:cNvSpPr>
              <p:nvPr/>
            </p:nvSpPr>
            <p:spPr bwMode="auto">
              <a:xfrm flipH="1">
                <a:off x="2370" y="225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9" name="Line 904">
                <a:extLst>
                  <a:ext uri="{FF2B5EF4-FFF2-40B4-BE49-F238E27FC236}">
                    <a16:creationId xmlns:a16="http://schemas.microsoft.com/office/drawing/2014/main" id="{6FB29240-A39C-4AB6-992E-9FF56B04E0DB}"/>
                  </a:ext>
                </a:extLst>
              </p:cNvPr>
              <p:cNvSpPr>
                <a:spLocks noChangeShapeType="1"/>
              </p:cNvSpPr>
              <p:nvPr/>
            </p:nvSpPr>
            <p:spPr bwMode="auto">
              <a:xfrm>
                <a:off x="2396" y="22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0" name="Line 905">
                <a:extLst>
                  <a:ext uri="{FF2B5EF4-FFF2-40B4-BE49-F238E27FC236}">
                    <a16:creationId xmlns:a16="http://schemas.microsoft.com/office/drawing/2014/main" id="{3BA296C0-190C-439A-A7ED-E4D17FC17F7D}"/>
                  </a:ext>
                </a:extLst>
              </p:cNvPr>
              <p:cNvSpPr>
                <a:spLocks noChangeShapeType="1"/>
              </p:cNvSpPr>
              <p:nvPr/>
            </p:nvSpPr>
            <p:spPr bwMode="auto">
              <a:xfrm flipH="1">
                <a:off x="2378" y="226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1" name="Line 906">
                <a:extLst>
                  <a:ext uri="{FF2B5EF4-FFF2-40B4-BE49-F238E27FC236}">
                    <a16:creationId xmlns:a16="http://schemas.microsoft.com/office/drawing/2014/main" id="{68671263-7A34-491A-9C66-05DEADB6BCE9}"/>
                  </a:ext>
                </a:extLst>
              </p:cNvPr>
              <p:cNvSpPr>
                <a:spLocks noChangeShapeType="1"/>
              </p:cNvSpPr>
              <p:nvPr/>
            </p:nvSpPr>
            <p:spPr bwMode="auto">
              <a:xfrm>
                <a:off x="1424" y="178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2" name="Line 907">
                <a:extLst>
                  <a:ext uri="{FF2B5EF4-FFF2-40B4-BE49-F238E27FC236}">
                    <a16:creationId xmlns:a16="http://schemas.microsoft.com/office/drawing/2014/main" id="{93C3073E-B830-4696-A06D-467C6BF4AFB6}"/>
                  </a:ext>
                </a:extLst>
              </p:cNvPr>
              <p:cNvSpPr>
                <a:spLocks noChangeShapeType="1"/>
              </p:cNvSpPr>
              <p:nvPr/>
            </p:nvSpPr>
            <p:spPr bwMode="auto">
              <a:xfrm flipH="1">
                <a:off x="1404" y="1803"/>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3" name="Line 908">
                <a:extLst>
                  <a:ext uri="{FF2B5EF4-FFF2-40B4-BE49-F238E27FC236}">
                    <a16:creationId xmlns:a16="http://schemas.microsoft.com/office/drawing/2014/main" id="{AE22967E-C51D-4DBF-BAA2-923A6768CBB4}"/>
                  </a:ext>
                </a:extLst>
              </p:cNvPr>
              <p:cNvSpPr>
                <a:spLocks noChangeShapeType="1"/>
              </p:cNvSpPr>
              <p:nvPr/>
            </p:nvSpPr>
            <p:spPr bwMode="auto">
              <a:xfrm>
                <a:off x="1412" y="178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4" name="Line 909">
                <a:extLst>
                  <a:ext uri="{FF2B5EF4-FFF2-40B4-BE49-F238E27FC236}">
                    <a16:creationId xmlns:a16="http://schemas.microsoft.com/office/drawing/2014/main" id="{FC27F825-775B-48F2-A992-97C2996B4829}"/>
                  </a:ext>
                </a:extLst>
              </p:cNvPr>
              <p:cNvSpPr>
                <a:spLocks noChangeShapeType="1"/>
              </p:cNvSpPr>
              <p:nvPr/>
            </p:nvSpPr>
            <p:spPr bwMode="auto">
              <a:xfrm flipH="1">
                <a:off x="1392" y="1803"/>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5" name="Line 910">
                <a:extLst>
                  <a:ext uri="{FF2B5EF4-FFF2-40B4-BE49-F238E27FC236}">
                    <a16:creationId xmlns:a16="http://schemas.microsoft.com/office/drawing/2014/main" id="{F417D686-8602-4DFF-B257-931F47771D0B}"/>
                  </a:ext>
                </a:extLst>
              </p:cNvPr>
              <p:cNvSpPr>
                <a:spLocks noChangeShapeType="1"/>
              </p:cNvSpPr>
              <p:nvPr/>
            </p:nvSpPr>
            <p:spPr bwMode="auto">
              <a:xfrm>
                <a:off x="1404" y="1783"/>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6" name="Line 911">
                <a:extLst>
                  <a:ext uri="{FF2B5EF4-FFF2-40B4-BE49-F238E27FC236}">
                    <a16:creationId xmlns:a16="http://schemas.microsoft.com/office/drawing/2014/main" id="{7C74680A-642D-4393-9CC9-2F3651C1C353}"/>
                  </a:ext>
                </a:extLst>
              </p:cNvPr>
              <p:cNvSpPr>
                <a:spLocks noChangeShapeType="1"/>
              </p:cNvSpPr>
              <p:nvPr/>
            </p:nvSpPr>
            <p:spPr bwMode="auto">
              <a:xfrm flipH="1">
                <a:off x="1386" y="1803"/>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7" name="Line 912">
                <a:extLst>
                  <a:ext uri="{FF2B5EF4-FFF2-40B4-BE49-F238E27FC236}">
                    <a16:creationId xmlns:a16="http://schemas.microsoft.com/office/drawing/2014/main" id="{DF41B6A0-9D5D-4048-9B1F-4C0A05E071DA}"/>
                  </a:ext>
                </a:extLst>
              </p:cNvPr>
              <p:cNvSpPr>
                <a:spLocks noChangeShapeType="1"/>
              </p:cNvSpPr>
              <p:nvPr/>
            </p:nvSpPr>
            <p:spPr bwMode="auto">
              <a:xfrm>
                <a:off x="1306" y="1727"/>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8" name="Line 913">
                <a:extLst>
                  <a:ext uri="{FF2B5EF4-FFF2-40B4-BE49-F238E27FC236}">
                    <a16:creationId xmlns:a16="http://schemas.microsoft.com/office/drawing/2014/main" id="{6B206592-3290-434F-A134-9127CC0A53CD}"/>
                  </a:ext>
                </a:extLst>
              </p:cNvPr>
              <p:cNvSpPr>
                <a:spLocks noChangeShapeType="1"/>
              </p:cNvSpPr>
              <p:nvPr/>
            </p:nvSpPr>
            <p:spPr bwMode="auto">
              <a:xfrm flipH="1">
                <a:off x="1286" y="1745"/>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9" name="Line 914">
                <a:extLst>
                  <a:ext uri="{FF2B5EF4-FFF2-40B4-BE49-F238E27FC236}">
                    <a16:creationId xmlns:a16="http://schemas.microsoft.com/office/drawing/2014/main" id="{7F93D5A8-8EBE-4004-BCBD-F8DC1A3099EF}"/>
                  </a:ext>
                </a:extLst>
              </p:cNvPr>
              <p:cNvSpPr>
                <a:spLocks noChangeShapeType="1"/>
              </p:cNvSpPr>
              <p:nvPr/>
            </p:nvSpPr>
            <p:spPr bwMode="auto">
              <a:xfrm>
                <a:off x="977" y="161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0" name="Line 915">
                <a:extLst>
                  <a:ext uri="{FF2B5EF4-FFF2-40B4-BE49-F238E27FC236}">
                    <a16:creationId xmlns:a16="http://schemas.microsoft.com/office/drawing/2014/main" id="{C53FEBB5-D336-40C2-8862-A7995BBCD5F1}"/>
                  </a:ext>
                </a:extLst>
              </p:cNvPr>
              <p:cNvSpPr>
                <a:spLocks noChangeShapeType="1"/>
              </p:cNvSpPr>
              <p:nvPr/>
            </p:nvSpPr>
            <p:spPr bwMode="auto">
              <a:xfrm flipH="1">
                <a:off x="957" y="163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50" name="Group 265">
              <a:extLst>
                <a:ext uri="{FF2B5EF4-FFF2-40B4-BE49-F238E27FC236}">
                  <a16:creationId xmlns:a16="http://schemas.microsoft.com/office/drawing/2014/main" id="{629305F0-F496-4617-813F-086E1F58231A}"/>
                </a:ext>
              </a:extLst>
            </p:cNvPr>
            <p:cNvGrpSpPr>
              <a:grpSpLocks noChangeAspect="1"/>
            </p:cNvGrpSpPr>
            <p:nvPr/>
          </p:nvGrpSpPr>
          <p:grpSpPr bwMode="auto">
            <a:xfrm>
              <a:off x="1844679" y="4038601"/>
              <a:ext cx="5014383" cy="936637"/>
              <a:chOff x="501" y="1716"/>
              <a:chExt cx="4754" cy="888"/>
            </a:xfrm>
          </p:grpSpPr>
          <p:grpSp>
            <p:nvGrpSpPr>
              <p:cNvPr id="253" name="Group 466">
                <a:extLst>
                  <a:ext uri="{FF2B5EF4-FFF2-40B4-BE49-F238E27FC236}">
                    <a16:creationId xmlns:a16="http://schemas.microsoft.com/office/drawing/2014/main" id="{1F2073B0-2367-4109-8660-85EF6A05CA88}"/>
                  </a:ext>
                </a:extLst>
              </p:cNvPr>
              <p:cNvGrpSpPr>
                <a:grpSpLocks/>
              </p:cNvGrpSpPr>
              <p:nvPr/>
            </p:nvGrpSpPr>
            <p:grpSpPr bwMode="auto">
              <a:xfrm>
                <a:off x="501" y="1716"/>
                <a:ext cx="4736" cy="868"/>
                <a:chOff x="501" y="1716"/>
                <a:chExt cx="4736" cy="868"/>
              </a:xfrm>
            </p:grpSpPr>
            <p:sp>
              <p:nvSpPr>
                <p:cNvPr id="385" name="Freeform 266">
                  <a:extLst>
                    <a:ext uri="{FF2B5EF4-FFF2-40B4-BE49-F238E27FC236}">
                      <a16:creationId xmlns:a16="http://schemas.microsoft.com/office/drawing/2014/main" id="{46C3F7C3-23C2-47CF-BCB3-2404BDB22CA9}"/>
                    </a:ext>
                  </a:extLst>
                </p:cNvPr>
                <p:cNvSpPr>
                  <a:spLocks/>
                </p:cNvSpPr>
                <p:nvPr/>
              </p:nvSpPr>
              <p:spPr bwMode="auto">
                <a:xfrm>
                  <a:off x="521" y="1734"/>
                  <a:ext cx="4716" cy="850"/>
                </a:xfrm>
                <a:custGeom>
                  <a:avLst/>
                  <a:gdLst>
                    <a:gd name="T0" fmla="*/ 84 w 4716"/>
                    <a:gd name="T1" fmla="*/ 0 h 850"/>
                    <a:gd name="T2" fmla="*/ 140 w 4716"/>
                    <a:gd name="T3" fmla="*/ 20 h 850"/>
                    <a:gd name="T4" fmla="*/ 170 w 4716"/>
                    <a:gd name="T5" fmla="*/ 30 h 850"/>
                    <a:gd name="T6" fmla="*/ 335 w 4716"/>
                    <a:gd name="T7" fmla="*/ 50 h 850"/>
                    <a:gd name="T8" fmla="*/ 361 w 4716"/>
                    <a:gd name="T9" fmla="*/ 63 h 850"/>
                    <a:gd name="T10" fmla="*/ 431 w 4716"/>
                    <a:gd name="T11" fmla="*/ 77 h 850"/>
                    <a:gd name="T12" fmla="*/ 495 w 4716"/>
                    <a:gd name="T13" fmla="*/ 89 h 850"/>
                    <a:gd name="T14" fmla="*/ 597 w 4716"/>
                    <a:gd name="T15" fmla="*/ 101 h 850"/>
                    <a:gd name="T16" fmla="*/ 683 w 4716"/>
                    <a:gd name="T17" fmla="*/ 113 h 850"/>
                    <a:gd name="T18" fmla="*/ 737 w 4716"/>
                    <a:gd name="T19" fmla="*/ 137 h 850"/>
                    <a:gd name="T20" fmla="*/ 837 w 4716"/>
                    <a:gd name="T21" fmla="*/ 147 h 850"/>
                    <a:gd name="T22" fmla="*/ 849 w 4716"/>
                    <a:gd name="T23" fmla="*/ 173 h 850"/>
                    <a:gd name="T24" fmla="*/ 867 w 4716"/>
                    <a:gd name="T25" fmla="*/ 197 h 850"/>
                    <a:gd name="T26" fmla="*/ 1016 w 4716"/>
                    <a:gd name="T27" fmla="*/ 210 h 850"/>
                    <a:gd name="T28" fmla="*/ 1044 w 4716"/>
                    <a:gd name="T29" fmla="*/ 222 h 850"/>
                    <a:gd name="T30" fmla="*/ 1170 w 4716"/>
                    <a:gd name="T31" fmla="*/ 244 h 850"/>
                    <a:gd name="T32" fmla="*/ 1178 w 4716"/>
                    <a:gd name="T33" fmla="*/ 256 h 850"/>
                    <a:gd name="T34" fmla="*/ 1198 w 4716"/>
                    <a:gd name="T35" fmla="*/ 274 h 850"/>
                    <a:gd name="T36" fmla="*/ 1290 w 4716"/>
                    <a:gd name="T37" fmla="*/ 304 h 850"/>
                    <a:gd name="T38" fmla="*/ 1348 w 4716"/>
                    <a:gd name="T39" fmla="*/ 316 h 850"/>
                    <a:gd name="T40" fmla="*/ 1368 w 4716"/>
                    <a:gd name="T41" fmla="*/ 342 h 850"/>
                    <a:gd name="T42" fmla="*/ 1517 w 4716"/>
                    <a:gd name="T43" fmla="*/ 355 h 850"/>
                    <a:gd name="T44" fmla="*/ 1685 w 4716"/>
                    <a:gd name="T45" fmla="*/ 393 h 850"/>
                    <a:gd name="T46" fmla="*/ 1837 w 4716"/>
                    <a:gd name="T47" fmla="*/ 405 h 850"/>
                    <a:gd name="T48" fmla="*/ 1863 w 4716"/>
                    <a:gd name="T49" fmla="*/ 429 h 850"/>
                    <a:gd name="T50" fmla="*/ 1945 w 4716"/>
                    <a:gd name="T51" fmla="*/ 451 h 850"/>
                    <a:gd name="T52" fmla="*/ 1999 w 4716"/>
                    <a:gd name="T53" fmla="*/ 465 h 850"/>
                    <a:gd name="T54" fmla="*/ 2023 w 4716"/>
                    <a:gd name="T55" fmla="*/ 489 h 850"/>
                    <a:gd name="T56" fmla="*/ 2264 w 4716"/>
                    <a:gd name="T57" fmla="*/ 510 h 850"/>
                    <a:gd name="T58" fmla="*/ 2362 w 4716"/>
                    <a:gd name="T59" fmla="*/ 522 h 850"/>
                    <a:gd name="T60" fmla="*/ 2414 w 4716"/>
                    <a:gd name="T61" fmla="*/ 534 h 850"/>
                    <a:gd name="T62" fmla="*/ 2554 w 4716"/>
                    <a:gd name="T63" fmla="*/ 558 h 850"/>
                    <a:gd name="T64" fmla="*/ 2620 w 4716"/>
                    <a:gd name="T65" fmla="*/ 570 h 850"/>
                    <a:gd name="T66" fmla="*/ 2660 w 4716"/>
                    <a:gd name="T67" fmla="*/ 584 h 850"/>
                    <a:gd name="T68" fmla="*/ 2681 w 4716"/>
                    <a:gd name="T69" fmla="*/ 596 h 850"/>
                    <a:gd name="T70" fmla="*/ 2797 w 4716"/>
                    <a:gd name="T71" fmla="*/ 620 h 850"/>
                    <a:gd name="T72" fmla="*/ 2825 w 4716"/>
                    <a:gd name="T73" fmla="*/ 632 h 850"/>
                    <a:gd name="T74" fmla="*/ 3015 w 4716"/>
                    <a:gd name="T75" fmla="*/ 659 h 850"/>
                    <a:gd name="T76" fmla="*/ 3193 w 4716"/>
                    <a:gd name="T77" fmla="*/ 683 h 850"/>
                    <a:gd name="T78" fmla="*/ 3378 w 4716"/>
                    <a:gd name="T79" fmla="*/ 707 h 850"/>
                    <a:gd name="T80" fmla="*/ 4019 w 4716"/>
                    <a:gd name="T81" fmla="*/ 745 h 850"/>
                    <a:gd name="T82" fmla="*/ 4716 w 4716"/>
                    <a:gd name="T83" fmla="*/ 850 h 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16" h="850">
                      <a:moveTo>
                        <a:pt x="0" y="0"/>
                      </a:moveTo>
                      <a:lnTo>
                        <a:pt x="84" y="0"/>
                      </a:lnTo>
                      <a:lnTo>
                        <a:pt x="84" y="20"/>
                      </a:lnTo>
                      <a:lnTo>
                        <a:pt x="140" y="20"/>
                      </a:lnTo>
                      <a:lnTo>
                        <a:pt x="140" y="30"/>
                      </a:lnTo>
                      <a:lnTo>
                        <a:pt x="170" y="30"/>
                      </a:lnTo>
                      <a:lnTo>
                        <a:pt x="170" y="50"/>
                      </a:lnTo>
                      <a:lnTo>
                        <a:pt x="335" y="50"/>
                      </a:lnTo>
                      <a:lnTo>
                        <a:pt x="335" y="63"/>
                      </a:lnTo>
                      <a:lnTo>
                        <a:pt x="361" y="63"/>
                      </a:lnTo>
                      <a:lnTo>
                        <a:pt x="361" y="77"/>
                      </a:lnTo>
                      <a:lnTo>
                        <a:pt x="431" y="77"/>
                      </a:lnTo>
                      <a:lnTo>
                        <a:pt x="431" y="89"/>
                      </a:lnTo>
                      <a:lnTo>
                        <a:pt x="495" y="89"/>
                      </a:lnTo>
                      <a:lnTo>
                        <a:pt x="495" y="101"/>
                      </a:lnTo>
                      <a:lnTo>
                        <a:pt x="597" y="101"/>
                      </a:lnTo>
                      <a:lnTo>
                        <a:pt x="597" y="113"/>
                      </a:lnTo>
                      <a:lnTo>
                        <a:pt x="683" y="113"/>
                      </a:lnTo>
                      <a:lnTo>
                        <a:pt x="683" y="137"/>
                      </a:lnTo>
                      <a:lnTo>
                        <a:pt x="737" y="137"/>
                      </a:lnTo>
                      <a:lnTo>
                        <a:pt x="737" y="147"/>
                      </a:lnTo>
                      <a:lnTo>
                        <a:pt x="837" y="147"/>
                      </a:lnTo>
                      <a:lnTo>
                        <a:pt x="837" y="173"/>
                      </a:lnTo>
                      <a:lnTo>
                        <a:pt x="849" y="173"/>
                      </a:lnTo>
                      <a:lnTo>
                        <a:pt x="849" y="197"/>
                      </a:lnTo>
                      <a:lnTo>
                        <a:pt x="867" y="197"/>
                      </a:lnTo>
                      <a:lnTo>
                        <a:pt x="867" y="210"/>
                      </a:lnTo>
                      <a:lnTo>
                        <a:pt x="1016" y="210"/>
                      </a:lnTo>
                      <a:lnTo>
                        <a:pt x="1016" y="222"/>
                      </a:lnTo>
                      <a:lnTo>
                        <a:pt x="1044" y="222"/>
                      </a:lnTo>
                      <a:lnTo>
                        <a:pt x="1044" y="244"/>
                      </a:lnTo>
                      <a:lnTo>
                        <a:pt x="1170" y="244"/>
                      </a:lnTo>
                      <a:lnTo>
                        <a:pt x="1170" y="256"/>
                      </a:lnTo>
                      <a:lnTo>
                        <a:pt x="1178" y="256"/>
                      </a:lnTo>
                      <a:lnTo>
                        <a:pt x="1178" y="274"/>
                      </a:lnTo>
                      <a:lnTo>
                        <a:pt x="1198" y="274"/>
                      </a:lnTo>
                      <a:lnTo>
                        <a:pt x="1198" y="304"/>
                      </a:lnTo>
                      <a:lnTo>
                        <a:pt x="1290" y="304"/>
                      </a:lnTo>
                      <a:lnTo>
                        <a:pt x="1290" y="316"/>
                      </a:lnTo>
                      <a:lnTo>
                        <a:pt x="1348" y="316"/>
                      </a:lnTo>
                      <a:lnTo>
                        <a:pt x="1348" y="342"/>
                      </a:lnTo>
                      <a:lnTo>
                        <a:pt x="1368" y="342"/>
                      </a:lnTo>
                      <a:lnTo>
                        <a:pt x="1368" y="355"/>
                      </a:lnTo>
                      <a:lnTo>
                        <a:pt x="1517" y="355"/>
                      </a:lnTo>
                      <a:lnTo>
                        <a:pt x="1517" y="393"/>
                      </a:lnTo>
                      <a:lnTo>
                        <a:pt x="1685" y="393"/>
                      </a:lnTo>
                      <a:lnTo>
                        <a:pt x="1685" y="405"/>
                      </a:lnTo>
                      <a:lnTo>
                        <a:pt x="1837" y="405"/>
                      </a:lnTo>
                      <a:lnTo>
                        <a:pt x="1837" y="429"/>
                      </a:lnTo>
                      <a:lnTo>
                        <a:pt x="1863" y="429"/>
                      </a:lnTo>
                      <a:lnTo>
                        <a:pt x="1863" y="451"/>
                      </a:lnTo>
                      <a:lnTo>
                        <a:pt x="1945" y="451"/>
                      </a:lnTo>
                      <a:lnTo>
                        <a:pt x="1945" y="465"/>
                      </a:lnTo>
                      <a:lnTo>
                        <a:pt x="1999" y="465"/>
                      </a:lnTo>
                      <a:lnTo>
                        <a:pt x="1999" y="489"/>
                      </a:lnTo>
                      <a:lnTo>
                        <a:pt x="2023" y="489"/>
                      </a:lnTo>
                      <a:lnTo>
                        <a:pt x="2023" y="510"/>
                      </a:lnTo>
                      <a:lnTo>
                        <a:pt x="2264" y="510"/>
                      </a:lnTo>
                      <a:lnTo>
                        <a:pt x="2264" y="522"/>
                      </a:lnTo>
                      <a:lnTo>
                        <a:pt x="2362" y="522"/>
                      </a:lnTo>
                      <a:lnTo>
                        <a:pt x="2362" y="534"/>
                      </a:lnTo>
                      <a:lnTo>
                        <a:pt x="2414" y="534"/>
                      </a:lnTo>
                      <a:lnTo>
                        <a:pt x="2414" y="558"/>
                      </a:lnTo>
                      <a:lnTo>
                        <a:pt x="2554" y="558"/>
                      </a:lnTo>
                      <a:lnTo>
                        <a:pt x="2554" y="570"/>
                      </a:lnTo>
                      <a:lnTo>
                        <a:pt x="2620" y="570"/>
                      </a:lnTo>
                      <a:lnTo>
                        <a:pt x="2620" y="584"/>
                      </a:lnTo>
                      <a:lnTo>
                        <a:pt x="2660" y="584"/>
                      </a:lnTo>
                      <a:lnTo>
                        <a:pt x="2660" y="596"/>
                      </a:lnTo>
                      <a:lnTo>
                        <a:pt x="2681" y="596"/>
                      </a:lnTo>
                      <a:lnTo>
                        <a:pt x="2681" y="620"/>
                      </a:lnTo>
                      <a:lnTo>
                        <a:pt x="2797" y="620"/>
                      </a:lnTo>
                      <a:lnTo>
                        <a:pt x="2797" y="632"/>
                      </a:lnTo>
                      <a:lnTo>
                        <a:pt x="2825" y="632"/>
                      </a:lnTo>
                      <a:lnTo>
                        <a:pt x="2825" y="659"/>
                      </a:lnTo>
                      <a:lnTo>
                        <a:pt x="3015" y="659"/>
                      </a:lnTo>
                      <a:lnTo>
                        <a:pt x="3015" y="683"/>
                      </a:lnTo>
                      <a:lnTo>
                        <a:pt x="3193" y="683"/>
                      </a:lnTo>
                      <a:lnTo>
                        <a:pt x="3193" y="707"/>
                      </a:lnTo>
                      <a:lnTo>
                        <a:pt x="3378" y="707"/>
                      </a:lnTo>
                      <a:lnTo>
                        <a:pt x="3378" y="745"/>
                      </a:lnTo>
                      <a:lnTo>
                        <a:pt x="4019" y="745"/>
                      </a:lnTo>
                      <a:lnTo>
                        <a:pt x="4019" y="850"/>
                      </a:lnTo>
                      <a:lnTo>
                        <a:pt x="4716" y="850"/>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267">
                  <a:extLst>
                    <a:ext uri="{FF2B5EF4-FFF2-40B4-BE49-F238E27FC236}">
                      <a16:creationId xmlns:a16="http://schemas.microsoft.com/office/drawing/2014/main" id="{8DEFBCBE-2543-4851-AF58-A0BBBB7FA24F}"/>
                    </a:ext>
                  </a:extLst>
                </p:cNvPr>
                <p:cNvSpPr>
                  <a:spLocks noChangeShapeType="1"/>
                </p:cNvSpPr>
                <p:nvPr/>
              </p:nvSpPr>
              <p:spPr bwMode="auto">
                <a:xfrm>
                  <a:off x="521" y="171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268">
                  <a:extLst>
                    <a:ext uri="{FF2B5EF4-FFF2-40B4-BE49-F238E27FC236}">
                      <a16:creationId xmlns:a16="http://schemas.microsoft.com/office/drawing/2014/main" id="{A710FC3B-CF9E-444B-A84C-DC9FAA36BB78}"/>
                    </a:ext>
                  </a:extLst>
                </p:cNvPr>
                <p:cNvSpPr>
                  <a:spLocks noChangeShapeType="1"/>
                </p:cNvSpPr>
                <p:nvPr/>
              </p:nvSpPr>
              <p:spPr bwMode="auto">
                <a:xfrm flipH="1">
                  <a:off x="501" y="1734"/>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269">
                  <a:extLst>
                    <a:ext uri="{FF2B5EF4-FFF2-40B4-BE49-F238E27FC236}">
                      <a16:creationId xmlns:a16="http://schemas.microsoft.com/office/drawing/2014/main" id="{75967A7A-8D7D-4E57-A8B1-A1D5D78291BD}"/>
                    </a:ext>
                  </a:extLst>
                </p:cNvPr>
                <p:cNvSpPr>
                  <a:spLocks noChangeShapeType="1"/>
                </p:cNvSpPr>
                <p:nvPr/>
              </p:nvSpPr>
              <p:spPr bwMode="auto">
                <a:xfrm>
                  <a:off x="661" y="1734"/>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270">
                  <a:extLst>
                    <a:ext uri="{FF2B5EF4-FFF2-40B4-BE49-F238E27FC236}">
                      <a16:creationId xmlns:a16="http://schemas.microsoft.com/office/drawing/2014/main" id="{A38EA646-3F06-42CE-9051-C2BE26E7BE1D}"/>
                    </a:ext>
                  </a:extLst>
                </p:cNvPr>
                <p:cNvSpPr>
                  <a:spLocks noChangeShapeType="1"/>
                </p:cNvSpPr>
                <p:nvPr/>
              </p:nvSpPr>
              <p:spPr bwMode="auto">
                <a:xfrm flipH="1">
                  <a:off x="641" y="1754"/>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271">
                  <a:extLst>
                    <a:ext uri="{FF2B5EF4-FFF2-40B4-BE49-F238E27FC236}">
                      <a16:creationId xmlns:a16="http://schemas.microsoft.com/office/drawing/2014/main" id="{E98498F6-13A7-4E95-A802-8B3235E4170D}"/>
                    </a:ext>
                  </a:extLst>
                </p:cNvPr>
                <p:cNvSpPr>
                  <a:spLocks noChangeShapeType="1"/>
                </p:cNvSpPr>
                <p:nvPr/>
              </p:nvSpPr>
              <p:spPr bwMode="auto">
                <a:xfrm>
                  <a:off x="719" y="1764"/>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272">
                  <a:extLst>
                    <a:ext uri="{FF2B5EF4-FFF2-40B4-BE49-F238E27FC236}">
                      <a16:creationId xmlns:a16="http://schemas.microsoft.com/office/drawing/2014/main" id="{CE0B329E-3B51-4F30-830E-84DD5E2F9E16}"/>
                    </a:ext>
                  </a:extLst>
                </p:cNvPr>
                <p:cNvSpPr>
                  <a:spLocks noChangeShapeType="1"/>
                </p:cNvSpPr>
                <p:nvPr/>
              </p:nvSpPr>
              <p:spPr bwMode="auto">
                <a:xfrm flipH="1">
                  <a:off x="701" y="178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273">
                  <a:extLst>
                    <a:ext uri="{FF2B5EF4-FFF2-40B4-BE49-F238E27FC236}">
                      <a16:creationId xmlns:a16="http://schemas.microsoft.com/office/drawing/2014/main" id="{E866E8C3-DEF2-4F37-B0A4-54E41E7AED94}"/>
                    </a:ext>
                  </a:extLst>
                </p:cNvPr>
                <p:cNvSpPr>
                  <a:spLocks noChangeShapeType="1"/>
                </p:cNvSpPr>
                <p:nvPr/>
              </p:nvSpPr>
              <p:spPr bwMode="auto">
                <a:xfrm>
                  <a:off x="713" y="1764"/>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274">
                  <a:extLst>
                    <a:ext uri="{FF2B5EF4-FFF2-40B4-BE49-F238E27FC236}">
                      <a16:creationId xmlns:a16="http://schemas.microsoft.com/office/drawing/2014/main" id="{6B6CE5D3-86B0-4C4A-BF95-3AE015316A07}"/>
                    </a:ext>
                  </a:extLst>
                </p:cNvPr>
                <p:cNvSpPr>
                  <a:spLocks noChangeShapeType="1"/>
                </p:cNvSpPr>
                <p:nvPr/>
              </p:nvSpPr>
              <p:spPr bwMode="auto">
                <a:xfrm flipH="1">
                  <a:off x="693" y="1784"/>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275">
                  <a:extLst>
                    <a:ext uri="{FF2B5EF4-FFF2-40B4-BE49-F238E27FC236}">
                      <a16:creationId xmlns:a16="http://schemas.microsoft.com/office/drawing/2014/main" id="{9A73B7C3-618F-4E31-B30E-39D4CA5DE91F}"/>
                    </a:ext>
                  </a:extLst>
                </p:cNvPr>
                <p:cNvSpPr>
                  <a:spLocks noChangeShapeType="1"/>
                </p:cNvSpPr>
                <p:nvPr/>
              </p:nvSpPr>
              <p:spPr bwMode="auto">
                <a:xfrm>
                  <a:off x="854" y="1776"/>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276">
                  <a:extLst>
                    <a:ext uri="{FF2B5EF4-FFF2-40B4-BE49-F238E27FC236}">
                      <a16:creationId xmlns:a16="http://schemas.microsoft.com/office/drawing/2014/main" id="{E02004FD-582C-4770-84D1-33027814785F}"/>
                    </a:ext>
                  </a:extLst>
                </p:cNvPr>
                <p:cNvSpPr>
                  <a:spLocks noChangeShapeType="1"/>
                </p:cNvSpPr>
                <p:nvPr/>
              </p:nvSpPr>
              <p:spPr bwMode="auto">
                <a:xfrm flipH="1">
                  <a:off x="836" y="179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277">
                  <a:extLst>
                    <a:ext uri="{FF2B5EF4-FFF2-40B4-BE49-F238E27FC236}">
                      <a16:creationId xmlns:a16="http://schemas.microsoft.com/office/drawing/2014/main" id="{925BC91E-4056-4BB7-A66C-85246DA9FF99}"/>
                    </a:ext>
                  </a:extLst>
                </p:cNvPr>
                <p:cNvSpPr>
                  <a:spLocks noChangeShapeType="1"/>
                </p:cNvSpPr>
                <p:nvPr/>
              </p:nvSpPr>
              <p:spPr bwMode="auto">
                <a:xfrm>
                  <a:off x="954" y="17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278">
                  <a:extLst>
                    <a:ext uri="{FF2B5EF4-FFF2-40B4-BE49-F238E27FC236}">
                      <a16:creationId xmlns:a16="http://schemas.microsoft.com/office/drawing/2014/main" id="{5FCEC3ED-8C7D-4B8B-80C4-430D006F803C}"/>
                    </a:ext>
                  </a:extLst>
                </p:cNvPr>
                <p:cNvSpPr>
                  <a:spLocks noChangeShapeType="1"/>
                </p:cNvSpPr>
                <p:nvPr/>
              </p:nvSpPr>
              <p:spPr bwMode="auto">
                <a:xfrm flipH="1">
                  <a:off x="934" y="1815"/>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279">
                  <a:extLst>
                    <a:ext uri="{FF2B5EF4-FFF2-40B4-BE49-F238E27FC236}">
                      <a16:creationId xmlns:a16="http://schemas.microsoft.com/office/drawing/2014/main" id="{0E268636-D5A6-4EFF-8AA7-57F71F93C664}"/>
                    </a:ext>
                  </a:extLst>
                </p:cNvPr>
                <p:cNvSpPr>
                  <a:spLocks noChangeShapeType="1"/>
                </p:cNvSpPr>
                <p:nvPr/>
              </p:nvSpPr>
              <p:spPr bwMode="auto">
                <a:xfrm>
                  <a:off x="1068" y="1815"/>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280">
                  <a:extLst>
                    <a:ext uri="{FF2B5EF4-FFF2-40B4-BE49-F238E27FC236}">
                      <a16:creationId xmlns:a16="http://schemas.microsoft.com/office/drawing/2014/main" id="{75106DAE-9741-4F85-9150-565FBC2E9A2F}"/>
                    </a:ext>
                  </a:extLst>
                </p:cNvPr>
                <p:cNvSpPr>
                  <a:spLocks noChangeShapeType="1"/>
                </p:cNvSpPr>
                <p:nvPr/>
              </p:nvSpPr>
              <p:spPr bwMode="auto">
                <a:xfrm flipH="1">
                  <a:off x="1048" y="1835"/>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281">
                  <a:extLst>
                    <a:ext uri="{FF2B5EF4-FFF2-40B4-BE49-F238E27FC236}">
                      <a16:creationId xmlns:a16="http://schemas.microsoft.com/office/drawing/2014/main" id="{18022946-B1BA-48C0-A66D-8CC9F6EB34B8}"/>
                    </a:ext>
                  </a:extLst>
                </p:cNvPr>
                <p:cNvSpPr>
                  <a:spLocks noChangeShapeType="1"/>
                </p:cNvSpPr>
                <p:nvPr/>
              </p:nvSpPr>
              <p:spPr bwMode="auto">
                <a:xfrm>
                  <a:off x="1060" y="1815"/>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282">
                  <a:extLst>
                    <a:ext uri="{FF2B5EF4-FFF2-40B4-BE49-F238E27FC236}">
                      <a16:creationId xmlns:a16="http://schemas.microsoft.com/office/drawing/2014/main" id="{624F3C85-3681-4618-8A5B-2FB0BEBF702A}"/>
                    </a:ext>
                  </a:extLst>
                </p:cNvPr>
                <p:cNvSpPr>
                  <a:spLocks noChangeShapeType="1"/>
                </p:cNvSpPr>
                <p:nvPr/>
              </p:nvSpPr>
              <p:spPr bwMode="auto">
                <a:xfrm flipH="1">
                  <a:off x="1040" y="1835"/>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283">
                  <a:extLst>
                    <a:ext uri="{FF2B5EF4-FFF2-40B4-BE49-F238E27FC236}">
                      <a16:creationId xmlns:a16="http://schemas.microsoft.com/office/drawing/2014/main" id="{5BE5139E-818E-4B8A-A8DA-0C92B8797403}"/>
                    </a:ext>
                  </a:extLst>
                </p:cNvPr>
                <p:cNvSpPr>
                  <a:spLocks noChangeShapeType="1"/>
                </p:cNvSpPr>
                <p:nvPr/>
              </p:nvSpPr>
              <p:spPr bwMode="auto">
                <a:xfrm>
                  <a:off x="1052" y="1815"/>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284">
                  <a:extLst>
                    <a:ext uri="{FF2B5EF4-FFF2-40B4-BE49-F238E27FC236}">
                      <a16:creationId xmlns:a16="http://schemas.microsoft.com/office/drawing/2014/main" id="{864799C6-A911-494A-803F-D333B98B9739}"/>
                    </a:ext>
                  </a:extLst>
                </p:cNvPr>
                <p:cNvSpPr>
                  <a:spLocks noChangeShapeType="1"/>
                </p:cNvSpPr>
                <p:nvPr/>
              </p:nvSpPr>
              <p:spPr bwMode="auto">
                <a:xfrm flipH="1">
                  <a:off x="1032" y="1835"/>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285">
                  <a:extLst>
                    <a:ext uri="{FF2B5EF4-FFF2-40B4-BE49-F238E27FC236}">
                      <a16:creationId xmlns:a16="http://schemas.microsoft.com/office/drawing/2014/main" id="{C9245C77-0761-4BF1-9CD2-273BDEC5A1A2}"/>
                    </a:ext>
                  </a:extLst>
                </p:cNvPr>
                <p:cNvSpPr>
                  <a:spLocks noChangeShapeType="1"/>
                </p:cNvSpPr>
                <p:nvPr/>
              </p:nvSpPr>
              <p:spPr bwMode="auto">
                <a:xfrm>
                  <a:off x="1160" y="1827"/>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286">
                  <a:extLst>
                    <a:ext uri="{FF2B5EF4-FFF2-40B4-BE49-F238E27FC236}">
                      <a16:creationId xmlns:a16="http://schemas.microsoft.com/office/drawing/2014/main" id="{25170852-BC3E-461A-BA8B-5F54A0180782}"/>
                    </a:ext>
                  </a:extLst>
                </p:cNvPr>
                <p:cNvSpPr>
                  <a:spLocks noChangeShapeType="1"/>
                </p:cNvSpPr>
                <p:nvPr/>
              </p:nvSpPr>
              <p:spPr bwMode="auto">
                <a:xfrm flipH="1">
                  <a:off x="1140" y="184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287">
                  <a:extLst>
                    <a:ext uri="{FF2B5EF4-FFF2-40B4-BE49-F238E27FC236}">
                      <a16:creationId xmlns:a16="http://schemas.microsoft.com/office/drawing/2014/main" id="{F000E844-C4B6-41D5-914E-121F61BE8415}"/>
                    </a:ext>
                  </a:extLst>
                </p:cNvPr>
                <p:cNvSpPr>
                  <a:spLocks noChangeShapeType="1"/>
                </p:cNvSpPr>
                <p:nvPr/>
              </p:nvSpPr>
              <p:spPr bwMode="auto">
                <a:xfrm>
                  <a:off x="1358" y="1887"/>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288">
                  <a:extLst>
                    <a:ext uri="{FF2B5EF4-FFF2-40B4-BE49-F238E27FC236}">
                      <a16:creationId xmlns:a16="http://schemas.microsoft.com/office/drawing/2014/main" id="{5D6E336A-3FA8-4356-A7B4-C4735496E139}"/>
                    </a:ext>
                  </a:extLst>
                </p:cNvPr>
                <p:cNvSpPr>
                  <a:spLocks noChangeShapeType="1"/>
                </p:cNvSpPr>
                <p:nvPr/>
              </p:nvSpPr>
              <p:spPr bwMode="auto">
                <a:xfrm flipH="1">
                  <a:off x="1338" y="1905"/>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289">
                  <a:extLst>
                    <a:ext uri="{FF2B5EF4-FFF2-40B4-BE49-F238E27FC236}">
                      <a16:creationId xmlns:a16="http://schemas.microsoft.com/office/drawing/2014/main" id="{A0B2850D-E8B5-469F-A280-D3763F830809}"/>
                    </a:ext>
                  </a:extLst>
                </p:cNvPr>
                <p:cNvSpPr>
                  <a:spLocks noChangeShapeType="1"/>
                </p:cNvSpPr>
                <p:nvPr/>
              </p:nvSpPr>
              <p:spPr bwMode="auto">
                <a:xfrm>
                  <a:off x="1388" y="19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290">
                  <a:extLst>
                    <a:ext uri="{FF2B5EF4-FFF2-40B4-BE49-F238E27FC236}">
                      <a16:creationId xmlns:a16="http://schemas.microsoft.com/office/drawing/2014/main" id="{040A9B15-3FD9-4693-B453-7228BBE4848C}"/>
                    </a:ext>
                  </a:extLst>
                </p:cNvPr>
                <p:cNvSpPr>
                  <a:spLocks noChangeShapeType="1"/>
                </p:cNvSpPr>
                <p:nvPr/>
              </p:nvSpPr>
              <p:spPr bwMode="auto">
                <a:xfrm flipH="1">
                  <a:off x="1368" y="1944"/>
                  <a:ext cx="41"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291">
                  <a:extLst>
                    <a:ext uri="{FF2B5EF4-FFF2-40B4-BE49-F238E27FC236}">
                      <a16:creationId xmlns:a16="http://schemas.microsoft.com/office/drawing/2014/main" id="{CAC8616E-B81E-40A9-86F6-DECD240E4436}"/>
                    </a:ext>
                  </a:extLst>
                </p:cNvPr>
                <p:cNvSpPr>
                  <a:spLocks noChangeShapeType="1"/>
                </p:cNvSpPr>
                <p:nvPr/>
              </p:nvSpPr>
              <p:spPr bwMode="auto">
                <a:xfrm>
                  <a:off x="1535" y="19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292">
                  <a:extLst>
                    <a:ext uri="{FF2B5EF4-FFF2-40B4-BE49-F238E27FC236}">
                      <a16:creationId xmlns:a16="http://schemas.microsoft.com/office/drawing/2014/main" id="{EC1101E1-119A-4A01-A4DB-D476C087C029}"/>
                    </a:ext>
                  </a:extLst>
                </p:cNvPr>
                <p:cNvSpPr>
                  <a:spLocks noChangeShapeType="1"/>
                </p:cNvSpPr>
                <p:nvPr/>
              </p:nvSpPr>
              <p:spPr bwMode="auto">
                <a:xfrm flipH="1">
                  <a:off x="1515" y="1944"/>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293">
                  <a:extLst>
                    <a:ext uri="{FF2B5EF4-FFF2-40B4-BE49-F238E27FC236}">
                      <a16:creationId xmlns:a16="http://schemas.microsoft.com/office/drawing/2014/main" id="{BAC5081E-24CD-4DC7-94FB-91260D111636}"/>
                    </a:ext>
                  </a:extLst>
                </p:cNvPr>
                <p:cNvSpPr>
                  <a:spLocks noChangeShapeType="1"/>
                </p:cNvSpPr>
                <p:nvPr/>
              </p:nvSpPr>
              <p:spPr bwMode="auto">
                <a:xfrm>
                  <a:off x="1565" y="1958"/>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294">
                  <a:extLst>
                    <a:ext uri="{FF2B5EF4-FFF2-40B4-BE49-F238E27FC236}">
                      <a16:creationId xmlns:a16="http://schemas.microsoft.com/office/drawing/2014/main" id="{10662223-4AF5-4F43-B81E-F5D3E5111204}"/>
                    </a:ext>
                  </a:extLst>
                </p:cNvPr>
                <p:cNvSpPr>
                  <a:spLocks noChangeShapeType="1"/>
                </p:cNvSpPr>
                <p:nvPr/>
              </p:nvSpPr>
              <p:spPr bwMode="auto">
                <a:xfrm flipH="1">
                  <a:off x="1545" y="1978"/>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295">
                  <a:extLst>
                    <a:ext uri="{FF2B5EF4-FFF2-40B4-BE49-F238E27FC236}">
                      <a16:creationId xmlns:a16="http://schemas.microsoft.com/office/drawing/2014/main" id="{9DA0217B-93B9-49CC-B326-35A7D04B01BB}"/>
                    </a:ext>
                  </a:extLst>
                </p:cNvPr>
                <p:cNvSpPr>
                  <a:spLocks noChangeShapeType="1"/>
                </p:cNvSpPr>
                <p:nvPr/>
              </p:nvSpPr>
              <p:spPr bwMode="auto">
                <a:xfrm>
                  <a:off x="1719" y="2006"/>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296">
                  <a:extLst>
                    <a:ext uri="{FF2B5EF4-FFF2-40B4-BE49-F238E27FC236}">
                      <a16:creationId xmlns:a16="http://schemas.microsoft.com/office/drawing/2014/main" id="{2C860C88-14EE-4A44-AD6B-12E2BED6526C}"/>
                    </a:ext>
                  </a:extLst>
                </p:cNvPr>
                <p:cNvSpPr>
                  <a:spLocks noChangeShapeType="1"/>
                </p:cNvSpPr>
                <p:nvPr/>
              </p:nvSpPr>
              <p:spPr bwMode="auto">
                <a:xfrm flipH="1">
                  <a:off x="1699" y="2026"/>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297">
                  <a:extLst>
                    <a:ext uri="{FF2B5EF4-FFF2-40B4-BE49-F238E27FC236}">
                      <a16:creationId xmlns:a16="http://schemas.microsoft.com/office/drawing/2014/main" id="{ED07A2E0-FC94-45B0-9A84-84FA1399515F}"/>
                    </a:ext>
                  </a:extLst>
                </p:cNvPr>
                <p:cNvSpPr>
                  <a:spLocks noChangeShapeType="1"/>
                </p:cNvSpPr>
                <p:nvPr/>
              </p:nvSpPr>
              <p:spPr bwMode="auto">
                <a:xfrm>
                  <a:off x="1727" y="2018"/>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298">
                  <a:extLst>
                    <a:ext uri="{FF2B5EF4-FFF2-40B4-BE49-F238E27FC236}">
                      <a16:creationId xmlns:a16="http://schemas.microsoft.com/office/drawing/2014/main" id="{10074D0C-6B64-4EB4-8737-3FE1E59C2DA6}"/>
                    </a:ext>
                  </a:extLst>
                </p:cNvPr>
                <p:cNvSpPr>
                  <a:spLocks noChangeShapeType="1"/>
                </p:cNvSpPr>
                <p:nvPr/>
              </p:nvSpPr>
              <p:spPr bwMode="auto">
                <a:xfrm flipH="1">
                  <a:off x="1707" y="2038"/>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299">
                  <a:extLst>
                    <a:ext uri="{FF2B5EF4-FFF2-40B4-BE49-F238E27FC236}">
                      <a16:creationId xmlns:a16="http://schemas.microsoft.com/office/drawing/2014/main" id="{34937D36-AF2F-4728-A9AE-6D5ABE4836F0}"/>
                    </a:ext>
                  </a:extLst>
                </p:cNvPr>
                <p:cNvSpPr>
                  <a:spLocks noChangeShapeType="1"/>
                </p:cNvSpPr>
                <p:nvPr/>
              </p:nvSpPr>
              <p:spPr bwMode="auto">
                <a:xfrm>
                  <a:off x="1735" y="2018"/>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300">
                  <a:extLst>
                    <a:ext uri="{FF2B5EF4-FFF2-40B4-BE49-F238E27FC236}">
                      <a16:creationId xmlns:a16="http://schemas.microsoft.com/office/drawing/2014/main" id="{320ABC37-7699-495A-90B8-AED5A0F5FC37}"/>
                    </a:ext>
                  </a:extLst>
                </p:cNvPr>
                <p:cNvSpPr>
                  <a:spLocks noChangeShapeType="1"/>
                </p:cNvSpPr>
                <p:nvPr/>
              </p:nvSpPr>
              <p:spPr bwMode="auto">
                <a:xfrm flipH="1">
                  <a:off x="1715" y="2038"/>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301">
                  <a:extLst>
                    <a:ext uri="{FF2B5EF4-FFF2-40B4-BE49-F238E27FC236}">
                      <a16:creationId xmlns:a16="http://schemas.microsoft.com/office/drawing/2014/main" id="{68E704DE-9163-4927-A806-A7E4B4E32FB7}"/>
                    </a:ext>
                  </a:extLst>
                </p:cNvPr>
                <p:cNvSpPr>
                  <a:spLocks noChangeShapeType="1"/>
                </p:cNvSpPr>
                <p:nvPr/>
              </p:nvSpPr>
              <p:spPr bwMode="auto">
                <a:xfrm>
                  <a:off x="1785" y="2018"/>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302">
                  <a:extLst>
                    <a:ext uri="{FF2B5EF4-FFF2-40B4-BE49-F238E27FC236}">
                      <a16:creationId xmlns:a16="http://schemas.microsoft.com/office/drawing/2014/main" id="{3612AC24-BD7B-43CD-AE5E-C74FDD81B04F}"/>
                    </a:ext>
                  </a:extLst>
                </p:cNvPr>
                <p:cNvSpPr>
                  <a:spLocks noChangeShapeType="1"/>
                </p:cNvSpPr>
                <p:nvPr/>
              </p:nvSpPr>
              <p:spPr bwMode="auto">
                <a:xfrm flipH="1">
                  <a:off x="1765" y="2038"/>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303">
                  <a:extLst>
                    <a:ext uri="{FF2B5EF4-FFF2-40B4-BE49-F238E27FC236}">
                      <a16:creationId xmlns:a16="http://schemas.microsoft.com/office/drawing/2014/main" id="{87EED3C7-A76A-4791-B805-BB0C7257CA83}"/>
                    </a:ext>
                  </a:extLst>
                </p:cNvPr>
                <p:cNvSpPr>
                  <a:spLocks noChangeShapeType="1"/>
                </p:cNvSpPr>
                <p:nvPr/>
              </p:nvSpPr>
              <p:spPr bwMode="auto">
                <a:xfrm>
                  <a:off x="1869" y="2056"/>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304">
                  <a:extLst>
                    <a:ext uri="{FF2B5EF4-FFF2-40B4-BE49-F238E27FC236}">
                      <a16:creationId xmlns:a16="http://schemas.microsoft.com/office/drawing/2014/main" id="{E87CA0C3-0955-470F-ADA7-0A86478BC313}"/>
                    </a:ext>
                  </a:extLst>
                </p:cNvPr>
                <p:cNvSpPr>
                  <a:spLocks noChangeShapeType="1"/>
                </p:cNvSpPr>
                <p:nvPr/>
              </p:nvSpPr>
              <p:spPr bwMode="auto">
                <a:xfrm flipH="1">
                  <a:off x="1849" y="2076"/>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305">
                  <a:extLst>
                    <a:ext uri="{FF2B5EF4-FFF2-40B4-BE49-F238E27FC236}">
                      <a16:creationId xmlns:a16="http://schemas.microsoft.com/office/drawing/2014/main" id="{DBF000C1-99E3-4269-A7C1-F28F437921DD}"/>
                    </a:ext>
                  </a:extLst>
                </p:cNvPr>
                <p:cNvSpPr>
                  <a:spLocks noChangeShapeType="1"/>
                </p:cNvSpPr>
                <p:nvPr/>
              </p:nvSpPr>
              <p:spPr bwMode="auto">
                <a:xfrm>
                  <a:off x="1883" y="2056"/>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306">
                  <a:extLst>
                    <a:ext uri="{FF2B5EF4-FFF2-40B4-BE49-F238E27FC236}">
                      <a16:creationId xmlns:a16="http://schemas.microsoft.com/office/drawing/2014/main" id="{A2D16BD4-33A3-485C-ABAC-A649DB6F5D3C}"/>
                    </a:ext>
                  </a:extLst>
                </p:cNvPr>
                <p:cNvSpPr>
                  <a:spLocks noChangeShapeType="1"/>
                </p:cNvSpPr>
                <p:nvPr/>
              </p:nvSpPr>
              <p:spPr bwMode="auto">
                <a:xfrm flipH="1">
                  <a:off x="1863" y="2076"/>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307">
                  <a:extLst>
                    <a:ext uri="{FF2B5EF4-FFF2-40B4-BE49-F238E27FC236}">
                      <a16:creationId xmlns:a16="http://schemas.microsoft.com/office/drawing/2014/main" id="{4B6E67B3-3272-4FC2-AAFE-DF3DF237139E}"/>
                    </a:ext>
                  </a:extLst>
                </p:cNvPr>
                <p:cNvSpPr>
                  <a:spLocks noChangeShapeType="1"/>
                </p:cNvSpPr>
                <p:nvPr/>
              </p:nvSpPr>
              <p:spPr bwMode="auto">
                <a:xfrm>
                  <a:off x="1897" y="2068"/>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308">
                  <a:extLst>
                    <a:ext uri="{FF2B5EF4-FFF2-40B4-BE49-F238E27FC236}">
                      <a16:creationId xmlns:a16="http://schemas.microsoft.com/office/drawing/2014/main" id="{C422CCBF-5340-4BCE-9DC0-975732753D6F}"/>
                    </a:ext>
                  </a:extLst>
                </p:cNvPr>
                <p:cNvSpPr>
                  <a:spLocks noChangeShapeType="1"/>
                </p:cNvSpPr>
                <p:nvPr/>
              </p:nvSpPr>
              <p:spPr bwMode="auto">
                <a:xfrm flipH="1">
                  <a:off x="1877" y="208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309">
                  <a:extLst>
                    <a:ext uri="{FF2B5EF4-FFF2-40B4-BE49-F238E27FC236}">
                      <a16:creationId xmlns:a16="http://schemas.microsoft.com/office/drawing/2014/main" id="{74C2B343-DEB1-4F02-ACE3-77529BAB568C}"/>
                    </a:ext>
                  </a:extLst>
                </p:cNvPr>
                <p:cNvSpPr>
                  <a:spLocks noChangeShapeType="1"/>
                </p:cNvSpPr>
                <p:nvPr/>
              </p:nvSpPr>
              <p:spPr bwMode="auto">
                <a:xfrm>
                  <a:off x="1941" y="2068"/>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310">
                  <a:extLst>
                    <a:ext uri="{FF2B5EF4-FFF2-40B4-BE49-F238E27FC236}">
                      <a16:creationId xmlns:a16="http://schemas.microsoft.com/office/drawing/2014/main" id="{BA035DE9-0DA3-4FB4-859E-DFB5F3C9CA0C}"/>
                    </a:ext>
                  </a:extLst>
                </p:cNvPr>
                <p:cNvSpPr>
                  <a:spLocks noChangeShapeType="1"/>
                </p:cNvSpPr>
                <p:nvPr/>
              </p:nvSpPr>
              <p:spPr bwMode="auto">
                <a:xfrm flipH="1">
                  <a:off x="1921" y="208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311">
                  <a:extLst>
                    <a:ext uri="{FF2B5EF4-FFF2-40B4-BE49-F238E27FC236}">
                      <a16:creationId xmlns:a16="http://schemas.microsoft.com/office/drawing/2014/main" id="{0C769A7B-2276-4673-AD15-509C1B3D5166}"/>
                    </a:ext>
                  </a:extLst>
                </p:cNvPr>
                <p:cNvSpPr>
                  <a:spLocks noChangeShapeType="1"/>
                </p:cNvSpPr>
                <p:nvPr/>
              </p:nvSpPr>
              <p:spPr bwMode="auto">
                <a:xfrm>
                  <a:off x="1997" y="2068"/>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312">
                  <a:extLst>
                    <a:ext uri="{FF2B5EF4-FFF2-40B4-BE49-F238E27FC236}">
                      <a16:creationId xmlns:a16="http://schemas.microsoft.com/office/drawing/2014/main" id="{0E9707B8-C717-4FDB-A511-DAC22B0947B6}"/>
                    </a:ext>
                  </a:extLst>
                </p:cNvPr>
                <p:cNvSpPr>
                  <a:spLocks noChangeShapeType="1"/>
                </p:cNvSpPr>
                <p:nvPr/>
              </p:nvSpPr>
              <p:spPr bwMode="auto">
                <a:xfrm flipH="1">
                  <a:off x="1977" y="2089"/>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313">
                  <a:extLst>
                    <a:ext uri="{FF2B5EF4-FFF2-40B4-BE49-F238E27FC236}">
                      <a16:creationId xmlns:a16="http://schemas.microsoft.com/office/drawing/2014/main" id="{BF401F4C-3BA1-44A3-931B-889F7FA9C352}"/>
                    </a:ext>
                  </a:extLst>
                </p:cNvPr>
                <p:cNvSpPr>
                  <a:spLocks noChangeShapeType="1"/>
                </p:cNvSpPr>
                <p:nvPr/>
              </p:nvSpPr>
              <p:spPr bwMode="auto">
                <a:xfrm>
                  <a:off x="2038" y="2068"/>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314">
                  <a:extLst>
                    <a:ext uri="{FF2B5EF4-FFF2-40B4-BE49-F238E27FC236}">
                      <a16:creationId xmlns:a16="http://schemas.microsoft.com/office/drawing/2014/main" id="{7D48768B-C7D6-4561-908C-9EBC57140C39}"/>
                    </a:ext>
                  </a:extLst>
                </p:cNvPr>
                <p:cNvSpPr>
                  <a:spLocks noChangeShapeType="1"/>
                </p:cNvSpPr>
                <p:nvPr/>
              </p:nvSpPr>
              <p:spPr bwMode="auto">
                <a:xfrm flipH="1">
                  <a:off x="2018" y="208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315">
                  <a:extLst>
                    <a:ext uri="{FF2B5EF4-FFF2-40B4-BE49-F238E27FC236}">
                      <a16:creationId xmlns:a16="http://schemas.microsoft.com/office/drawing/2014/main" id="{4CF1A2AA-D6E2-4E08-AB26-4E3626588F73}"/>
                    </a:ext>
                  </a:extLst>
                </p:cNvPr>
                <p:cNvSpPr>
                  <a:spLocks noChangeShapeType="1"/>
                </p:cNvSpPr>
                <p:nvPr/>
              </p:nvSpPr>
              <p:spPr bwMode="auto">
                <a:xfrm>
                  <a:off x="2038" y="2074"/>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316">
                  <a:extLst>
                    <a:ext uri="{FF2B5EF4-FFF2-40B4-BE49-F238E27FC236}">
                      <a16:creationId xmlns:a16="http://schemas.microsoft.com/office/drawing/2014/main" id="{03A59C40-1E07-408F-8383-EF7FCBC37F83}"/>
                    </a:ext>
                  </a:extLst>
                </p:cNvPr>
                <p:cNvSpPr>
                  <a:spLocks noChangeShapeType="1"/>
                </p:cNvSpPr>
                <p:nvPr/>
              </p:nvSpPr>
              <p:spPr bwMode="auto">
                <a:xfrm flipH="1">
                  <a:off x="2018" y="2095"/>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317">
                  <a:extLst>
                    <a:ext uri="{FF2B5EF4-FFF2-40B4-BE49-F238E27FC236}">
                      <a16:creationId xmlns:a16="http://schemas.microsoft.com/office/drawing/2014/main" id="{8FDDB518-1A7B-44DA-A8F6-DB515C2AA8DF}"/>
                    </a:ext>
                  </a:extLst>
                </p:cNvPr>
                <p:cNvSpPr>
                  <a:spLocks noChangeShapeType="1"/>
                </p:cNvSpPr>
                <p:nvPr/>
              </p:nvSpPr>
              <p:spPr bwMode="auto">
                <a:xfrm>
                  <a:off x="2038" y="2080"/>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318">
                  <a:extLst>
                    <a:ext uri="{FF2B5EF4-FFF2-40B4-BE49-F238E27FC236}">
                      <a16:creationId xmlns:a16="http://schemas.microsoft.com/office/drawing/2014/main" id="{FD0E8CB5-3AF6-40A7-AAAC-3FE71C6333FB}"/>
                    </a:ext>
                  </a:extLst>
                </p:cNvPr>
                <p:cNvSpPr>
                  <a:spLocks noChangeShapeType="1"/>
                </p:cNvSpPr>
                <p:nvPr/>
              </p:nvSpPr>
              <p:spPr bwMode="auto">
                <a:xfrm flipH="1">
                  <a:off x="2018" y="2101"/>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319">
                  <a:extLst>
                    <a:ext uri="{FF2B5EF4-FFF2-40B4-BE49-F238E27FC236}">
                      <a16:creationId xmlns:a16="http://schemas.microsoft.com/office/drawing/2014/main" id="{4460406F-2D24-406A-985C-5E3D8A61F695}"/>
                    </a:ext>
                  </a:extLst>
                </p:cNvPr>
                <p:cNvSpPr>
                  <a:spLocks noChangeShapeType="1"/>
                </p:cNvSpPr>
                <p:nvPr/>
              </p:nvSpPr>
              <p:spPr bwMode="auto">
                <a:xfrm>
                  <a:off x="2084" y="2107"/>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320">
                  <a:extLst>
                    <a:ext uri="{FF2B5EF4-FFF2-40B4-BE49-F238E27FC236}">
                      <a16:creationId xmlns:a16="http://schemas.microsoft.com/office/drawing/2014/main" id="{DE85ED4C-7707-452F-8619-B4700F3D88B4}"/>
                    </a:ext>
                  </a:extLst>
                </p:cNvPr>
                <p:cNvSpPr>
                  <a:spLocks noChangeShapeType="1"/>
                </p:cNvSpPr>
                <p:nvPr/>
              </p:nvSpPr>
              <p:spPr bwMode="auto">
                <a:xfrm flipH="1">
                  <a:off x="2064" y="2127"/>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321">
                  <a:extLst>
                    <a:ext uri="{FF2B5EF4-FFF2-40B4-BE49-F238E27FC236}">
                      <a16:creationId xmlns:a16="http://schemas.microsoft.com/office/drawing/2014/main" id="{F01B41DB-39DA-4B22-B3EF-DCDC5510594E}"/>
                    </a:ext>
                  </a:extLst>
                </p:cNvPr>
                <p:cNvSpPr>
                  <a:spLocks noChangeShapeType="1"/>
                </p:cNvSpPr>
                <p:nvPr/>
              </p:nvSpPr>
              <p:spPr bwMode="auto">
                <a:xfrm>
                  <a:off x="2078" y="2107"/>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322">
                  <a:extLst>
                    <a:ext uri="{FF2B5EF4-FFF2-40B4-BE49-F238E27FC236}">
                      <a16:creationId xmlns:a16="http://schemas.microsoft.com/office/drawing/2014/main" id="{46862FA5-0951-4371-B796-B9B6471DFFD2}"/>
                    </a:ext>
                  </a:extLst>
                </p:cNvPr>
                <p:cNvSpPr>
                  <a:spLocks noChangeShapeType="1"/>
                </p:cNvSpPr>
                <p:nvPr/>
              </p:nvSpPr>
              <p:spPr bwMode="auto">
                <a:xfrm flipH="1">
                  <a:off x="2058" y="2127"/>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323">
                  <a:extLst>
                    <a:ext uri="{FF2B5EF4-FFF2-40B4-BE49-F238E27FC236}">
                      <a16:creationId xmlns:a16="http://schemas.microsoft.com/office/drawing/2014/main" id="{7FBAD114-2F55-4C9A-9ED8-F966E9AB7837}"/>
                    </a:ext>
                  </a:extLst>
                </p:cNvPr>
                <p:cNvSpPr>
                  <a:spLocks noChangeShapeType="1"/>
                </p:cNvSpPr>
                <p:nvPr/>
              </p:nvSpPr>
              <p:spPr bwMode="auto">
                <a:xfrm>
                  <a:off x="2104" y="2107"/>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324">
                  <a:extLst>
                    <a:ext uri="{FF2B5EF4-FFF2-40B4-BE49-F238E27FC236}">
                      <a16:creationId xmlns:a16="http://schemas.microsoft.com/office/drawing/2014/main" id="{75999665-BD84-4733-B8A6-2567DB7D5651}"/>
                    </a:ext>
                  </a:extLst>
                </p:cNvPr>
                <p:cNvSpPr>
                  <a:spLocks noChangeShapeType="1"/>
                </p:cNvSpPr>
                <p:nvPr/>
              </p:nvSpPr>
              <p:spPr bwMode="auto">
                <a:xfrm flipH="1">
                  <a:off x="2084" y="212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325">
                  <a:extLst>
                    <a:ext uri="{FF2B5EF4-FFF2-40B4-BE49-F238E27FC236}">
                      <a16:creationId xmlns:a16="http://schemas.microsoft.com/office/drawing/2014/main" id="{48271AFC-6CA1-4DB4-A448-D13739E0F0D0}"/>
                    </a:ext>
                  </a:extLst>
                </p:cNvPr>
                <p:cNvSpPr>
                  <a:spLocks noChangeShapeType="1"/>
                </p:cNvSpPr>
                <p:nvPr/>
              </p:nvSpPr>
              <p:spPr bwMode="auto">
                <a:xfrm>
                  <a:off x="2160" y="2107"/>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326">
                  <a:extLst>
                    <a:ext uri="{FF2B5EF4-FFF2-40B4-BE49-F238E27FC236}">
                      <a16:creationId xmlns:a16="http://schemas.microsoft.com/office/drawing/2014/main" id="{AA4AC215-F1C2-40AD-888A-66BF8293BA2A}"/>
                    </a:ext>
                  </a:extLst>
                </p:cNvPr>
                <p:cNvSpPr>
                  <a:spLocks noChangeShapeType="1"/>
                </p:cNvSpPr>
                <p:nvPr/>
              </p:nvSpPr>
              <p:spPr bwMode="auto">
                <a:xfrm flipH="1">
                  <a:off x="2142" y="212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327">
                  <a:extLst>
                    <a:ext uri="{FF2B5EF4-FFF2-40B4-BE49-F238E27FC236}">
                      <a16:creationId xmlns:a16="http://schemas.microsoft.com/office/drawing/2014/main" id="{08C72363-A3D8-40AE-8BA3-BBD45D6A5AE3}"/>
                    </a:ext>
                  </a:extLst>
                </p:cNvPr>
                <p:cNvSpPr>
                  <a:spLocks noChangeShapeType="1"/>
                </p:cNvSpPr>
                <p:nvPr/>
              </p:nvSpPr>
              <p:spPr bwMode="auto">
                <a:xfrm>
                  <a:off x="2188" y="2107"/>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328">
                  <a:extLst>
                    <a:ext uri="{FF2B5EF4-FFF2-40B4-BE49-F238E27FC236}">
                      <a16:creationId xmlns:a16="http://schemas.microsoft.com/office/drawing/2014/main" id="{E444C48D-F7D1-4F8B-B931-25F631057E56}"/>
                    </a:ext>
                  </a:extLst>
                </p:cNvPr>
                <p:cNvSpPr>
                  <a:spLocks noChangeShapeType="1"/>
                </p:cNvSpPr>
                <p:nvPr/>
              </p:nvSpPr>
              <p:spPr bwMode="auto">
                <a:xfrm flipH="1">
                  <a:off x="2168" y="2127"/>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329">
                  <a:extLst>
                    <a:ext uri="{FF2B5EF4-FFF2-40B4-BE49-F238E27FC236}">
                      <a16:creationId xmlns:a16="http://schemas.microsoft.com/office/drawing/2014/main" id="{591862C6-86BC-4F31-B8E7-057C31901AEC}"/>
                    </a:ext>
                  </a:extLst>
                </p:cNvPr>
                <p:cNvSpPr>
                  <a:spLocks noChangeShapeType="1"/>
                </p:cNvSpPr>
                <p:nvPr/>
              </p:nvSpPr>
              <p:spPr bwMode="auto">
                <a:xfrm>
                  <a:off x="2202" y="2107"/>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330">
                  <a:extLst>
                    <a:ext uri="{FF2B5EF4-FFF2-40B4-BE49-F238E27FC236}">
                      <a16:creationId xmlns:a16="http://schemas.microsoft.com/office/drawing/2014/main" id="{D13970FE-384E-43AC-A5BF-9867BD6E1A39}"/>
                    </a:ext>
                  </a:extLst>
                </p:cNvPr>
                <p:cNvSpPr>
                  <a:spLocks noChangeShapeType="1"/>
                </p:cNvSpPr>
                <p:nvPr/>
              </p:nvSpPr>
              <p:spPr bwMode="auto">
                <a:xfrm flipH="1">
                  <a:off x="2184" y="212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331">
                  <a:extLst>
                    <a:ext uri="{FF2B5EF4-FFF2-40B4-BE49-F238E27FC236}">
                      <a16:creationId xmlns:a16="http://schemas.microsoft.com/office/drawing/2014/main" id="{9F78A992-2BA9-4AFC-89FA-1D024122BD58}"/>
                    </a:ext>
                  </a:extLst>
                </p:cNvPr>
                <p:cNvSpPr>
                  <a:spLocks noChangeShapeType="1"/>
                </p:cNvSpPr>
                <p:nvPr/>
              </p:nvSpPr>
              <p:spPr bwMode="auto">
                <a:xfrm>
                  <a:off x="2196" y="2107"/>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332">
                  <a:extLst>
                    <a:ext uri="{FF2B5EF4-FFF2-40B4-BE49-F238E27FC236}">
                      <a16:creationId xmlns:a16="http://schemas.microsoft.com/office/drawing/2014/main" id="{1A0D8637-24CE-4E55-9F2A-E492F2324760}"/>
                    </a:ext>
                  </a:extLst>
                </p:cNvPr>
                <p:cNvSpPr>
                  <a:spLocks noChangeShapeType="1"/>
                </p:cNvSpPr>
                <p:nvPr/>
              </p:nvSpPr>
              <p:spPr bwMode="auto">
                <a:xfrm flipH="1">
                  <a:off x="2176" y="212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333">
                  <a:extLst>
                    <a:ext uri="{FF2B5EF4-FFF2-40B4-BE49-F238E27FC236}">
                      <a16:creationId xmlns:a16="http://schemas.microsoft.com/office/drawing/2014/main" id="{47FF46CA-817B-44DA-9CD3-AA0DD06BCAF2}"/>
                    </a:ext>
                  </a:extLst>
                </p:cNvPr>
                <p:cNvSpPr>
                  <a:spLocks noChangeShapeType="1"/>
                </p:cNvSpPr>
                <p:nvPr/>
              </p:nvSpPr>
              <p:spPr bwMode="auto">
                <a:xfrm>
                  <a:off x="2288" y="21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334">
                  <a:extLst>
                    <a:ext uri="{FF2B5EF4-FFF2-40B4-BE49-F238E27FC236}">
                      <a16:creationId xmlns:a16="http://schemas.microsoft.com/office/drawing/2014/main" id="{667416A0-E7AA-4A4E-96D9-1B044757A12A}"/>
                    </a:ext>
                  </a:extLst>
                </p:cNvPr>
                <p:cNvSpPr>
                  <a:spLocks noChangeShapeType="1"/>
                </p:cNvSpPr>
                <p:nvPr/>
              </p:nvSpPr>
              <p:spPr bwMode="auto">
                <a:xfrm flipH="1">
                  <a:off x="2268" y="213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335">
                  <a:extLst>
                    <a:ext uri="{FF2B5EF4-FFF2-40B4-BE49-F238E27FC236}">
                      <a16:creationId xmlns:a16="http://schemas.microsoft.com/office/drawing/2014/main" id="{97F48B88-6BF5-41C7-AFBB-6BBA326D4253}"/>
                    </a:ext>
                  </a:extLst>
                </p:cNvPr>
                <p:cNvSpPr>
                  <a:spLocks noChangeShapeType="1"/>
                </p:cNvSpPr>
                <p:nvPr/>
              </p:nvSpPr>
              <p:spPr bwMode="auto">
                <a:xfrm>
                  <a:off x="2206" y="21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336">
                  <a:extLst>
                    <a:ext uri="{FF2B5EF4-FFF2-40B4-BE49-F238E27FC236}">
                      <a16:creationId xmlns:a16="http://schemas.microsoft.com/office/drawing/2014/main" id="{66B4336F-DA42-457F-B88C-6E6087A693D9}"/>
                    </a:ext>
                  </a:extLst>
                </p:cNvPr>
                <p:cNvSpPr>
                  <a:spLocks noChangeShapeType="1"/>
                </p:cNvSpPr>
                <p:nvPr/>
              </p:nvSpPr>
              <p:spPr bwMode="auto">
                <a:xfrm flipH="1">
                  <a:off x="2186" y="213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337">
                  <a:extLst>
                    <a:ext uri="{FF2B5EF4-FFF2-40B4-BE49-F238E27FC236}">
                      <a16:creationId xmlns:a16="http://schemas.microsoft.com/office/drawing/2014/main" id="{19874B5D-220F-4141-9D50-F7677BB3124E}"/>
                    </a:ext>
                  </a:extLst>
                </p:cNvPr>
                <p:cNvSpPr>
                  <a:spLocks noChangeShapeType="1"/>
                </p:cNvSpPr>
                <p:nvPr/>
              </p:nvSpPr>
              <p:spPr bwMode="auto">
                <a:xfrm>
                  <a:off x="2214" y="21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338">
                  <a:extLst>
                    <a:ext uri="{FF2B5EF4-FFF2-40B4-BE49-F238E27FC236}">
                      <a16:creationId xmlns:a16="http://schemas.microsoft.com/office/drawing/2014/main" id="{F713FCFD-4656-4230-8D06-312E5EAB866A}"/>
                    </a:ext>
                  </a:extLst>
                </p:cNvPr>
                <p:cNvSpPr>
                  <a:spLocks noChangeShapeType="1"/>
                </p:cNvSpPr>
                <p:nvPr/>
              </p:nvSpPr>
              <p:spPr bwMode="auto">
                <a:xfrm flipH="1">
                  <a:off x="2194" y="21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339">
                  <a:extLst>
                    <a:ext uri="{FF2B5EF4-FFF2-40B4-BE49-F238E27FC236}">
                      <a16:creationId xmlns:a16="http://schemas.microsoft.com/office/drawing/2014/main" id="{CC35023D-2237-4E03-AB5B-78C1B18B1AA8}"/>
                    </a:ext>
                  </a:extLst>
                </p:cNvPr>
                <p:cNvSpPr>
                  <a:spLocks noChangeShapeType="1"/>
                </p:cNvSpPr>
                <p:nvPr/>
              </p:nvSpPr>
              <p:spPr bwMode="auto">
                <a:xfrm>
                  <a:off x="2220" y="21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340">
                  <a:extLst>
                    <a:ext uri="{FF2B5EF4-FFF2-40B4-BE49-F238E27FC236}">
                      <a16:creationId xmlns:a16="http://schemas.microsoft.com/office/drawing/2014/main" id="{DB99D169-C549-48D1-A89C-C6BF0FED2046}"/>
                    </a:ext>
                  </a:extLst>
                </p:cNvPr>
                <p:cNvSpPr>
                  <a:spLocks noChangeShapeType="1"/>
                </p:cNvSpPr>
                <p:nvPr/>
              </p:nvSpPr>
              <p:spPr bwMode="auto">
                <a:xfrm flipH="1">
                  <a:off x="2202" y="21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341">
                  <a:extLst>
                    <a:ext uri="{FF2B5EF4-FFF2-40B4-BE49-F238E27FC236}">
                      <a16:creationId xmlns:a16="http://schemas.microsoft.com/office/drawing/2014/main" id="{1EE143E4-51B6-47B5-BB83-0B7699782A78}"/>
                    </a:ext>
                  </a:extLst>
                </p:cNvPr>
                <p:cNvSpPr>
                  <a:spLocks noChangeShapeType="1"/>
                </p:cNvSpPr>
                <p:nvPr/>
              </p:nvSpPr>
              <p:spPr bwMode="auto">
                <a:xfrm>
                  <a:off x="2228" y="21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342">
                  <a:extLst>
                    <a:ext uri="{FF2B5EF4-FFF2-40B4-BE49-F238E27FC236}">
                      <a16:creationId xmlns:a16="http://schemas.microsoft.com/office/drawing/2014/main" id="{D03B61F1-253C-41F0-A47F-716EB1613CA8}"/>
                    </a:ext>
                  </a:extLst>
                </p:cNvPr>
                <p:cNvSpPr>
                  <a:spLocks noChangeShapeType="1"/>
                </p:cNvSpPr>
                <p:nvPr/>
              </p:nvSpPr>
              <p:spPr bwMode="auto">
                <a:xfrm flipH="1">
                  <a:off x="2208" y="21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343">
                  <a:extLst>
                    <a:ext uri="{FF2B5EF4-FFF2-40B4-BE49-F238E27FC236}">
                      <a16:creationId xmlns:a16="http://schemas.microsoft.com/office/drawing/2014/main" id="{7AF85BB9-C046-48AB-86A3-B42A1F209D1F}"/>
                    </a:ext>
                  </a:extLst>
                </p:cNvPr>
                <p:cNvSpPr>
                  <a:spLocks noChangeShapeType="1"/>
                </p:cNvSpPr>
                <p:nvPr/>
              </p:nvSpPr>
              <p:spPr bwMode="auto">
                <a:xfrm>
                  <a:off x="2234" y="21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344">
                  <a:extLst>
                    <a:ext uri="{FF2B5EF4-FFF2-40B4-BE49-F238E27FC236}">
                      <a16:creationId xmlns:a16="http://schemas.microsoft.com/office/drawing/2014/main" id="{7DBCE745-A855-4215-B919-00FF42F8916C}"/>
                    </a:ext>
                  </a:extLst>
                </p:cNvPr>
                <p:cNvSpPr>
                  <a:spLocks noChangeShapeType="1"/>
                </p:cNvSpPr>
                <p:nvPr/>
              </p:nvSpPr>
              <p:spPr bwMode="auto">
                <a:xfrm flipH="1">
                  <a:off x="2214" y="213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345">
                  <a:extLst>
                    <a:ext uri="{FF2B5EF4-FFF2-40B4-BE49-F238E27FC236}">
                      <a16:creationId xmlns:a16="http://schemas.microsoft.com/office/drawing/2014/main" id="{67167DB1-DFDE-433E-ABCF-6D466F932FE7}"/>
                    </a:ext>
                  </a:extLst>
                </p:cNvPr>
                <p:cNvSpPr>
                  <a:spLocks noChangeShapeType="1"/>
                </p:cNvSpPr>
                <p:nvPr/>
              </p:nvSpPr>
              <p:spPr bwMode="auto">
                <a:xfrm>
                  <a:off x="2240" y="21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Line 346">
                  <a:extLst>
                    <a:ext uri="{FF2B5EF4-FFF2-40B4-BE49-F238E27FC236}">
                      <a16:creationId xmlns:a16="http://schemas.microsoft.com/office/drawing/2014/main" id="{AB57CB0D-A9AC-4E06-98FD-1C0E9176B070}"/>
                    </a:ext>
                  </a:extLst>
                </p:cNvPr>
                <p:cNvSpPr>
                  <a:spLocks noChangeShapeType="1"/>
                </p:cNvSpPr>
                <p:nvPr/>
              </p:nvSpPr>
              <p:spPr bwMode="auto">
                <a:xfrm flipH="1">
                  <a:off x="2220" y="213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Line 347">
                  <a:extLst>
                    <a:ext uri="{FF2B5EF4-FFF2-40B4-BE49-F238E27FC236}">
                      <a16:creationId xmlns:a16="http://schemas.microsoft.com/office/drawing/2014/main" id="{A9760E12-FFC3-4D75-94D6-BCF1C2854981}"/>
                    </a:ext>
                  </a:extLst>
                </p:cNvPr>
                <p:cNvSpPr>
                  <a:spLocks noChangeShapeType="1"/>
                </p:cNvSpPr>
                <p:nvPr/>
              </p:nvSpPr>
              <p:spPr bwMode="auto">
                <a:xfrm>
                  <a:off x="2358" y="21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Line 348">
                  <a:extLst>
                    <a:ext uri="{FF2B5EF4-FFF2-40B4-BE49-F238E27FC236}">
                      <a16:creationId xmlns:a16="http://schemas.microsoft.com/office/drawing/2014/main" id="{4EA88597-F8E5-4C34-9535-4519ED8ACEF0}"/>
                    </a:ext>
                  </a:extLst>
                </p:cNvPr>
                <p:cNvSpPr>
                  <a:spLocks noChangeShapeType="1"/>
                </p:cNvSpPr>
                <p:nvPr/>
              </p:nvSpPr>
              <p:spPr bwMode="auto">
                <a:xfrm flipH="1">
                  <a:off x="2338" y="213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8" name="Line 349">
                  <a:extLst>
                    <a:ext uri="{FF2B5EF4-FFF2-40B4-BE49-F238E27FC236}">
                      <a16:creationId xmlns:a16="http://schemas.microsoft.com/office/drawing/2014/main" id="{4B7A22E8-2B84-496C-93A1-2B5157DE8F01}"/>
                    </a:ext>
                  </a:extLst>
                </p:cNvPr>
                <p:cNvSpPr>
                  <a:spLocks noChangeShapeType="1"/>
                </p:cNvSpPr>
                <p:nvPr/>
              </p:nvSpPr>
              <p:spPr bwMode="auto">
                <a:xfrm>
                  <a:off x="2388" y="216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Line 350">
                  <a:extLst>
                    <a:ext uri="{FF2B5EF4-FFF2-40B4-BE49-F238E27FC236}">
                      <a16:creationId xmlns:a16="http://schemas.microsoft.com/office/drawing/2014/main" id="{4B94F13B-0164-4E15-BDCE-DC648E662FD7}"/>
                    </a:ext>
                  </a:extLst>
                </p:cNvPr>
                <p:cNvSpPr>
                  <a:spLocks noChangeShapeType="1"/>
                </p:cNvSpPr>
                <p:nvPr/>
              </p:nvSpPr>
              <p:spPr bwMode="auto">
                <a:xfrm flipH="1">
                  <a:off x="2370" y="2185"/>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0" name="Line 351">
                  <a:extLst>
                    <a:ext uri="{FF2B5EF4-FFF2-40B4-BE49-F238E27FC236}">
                      <a16:creationId xmlns:a16="http://schemas.microsoft.com/office/drawing/2014/main" id="{BFDDEBD3-474A-4965-A72B-5F6BB669C365}"/>
                    </a:ext>
                  </a:extLst>
                </p:cNvPr>
                <p:cNvSpPr>
                  <a:spLocks noChangeShapeType="1"/>
                </p:cNvSpPr>
                <p:nvPr/>
              </p:nvSpPr>
              <p:spPr bwMode="auto">
                <a:xfrm>
                  <a:off x="2384" y="216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1" name="Line 352">
                  <a:extLst>
                    <a:ext uri="{FF2B5EF4-FFF2-40B4-BE49-F238E27FC236}">
                      <a16:creationId xmlns:a16="http://schemas.microsoft.com/office/drawing/2014/main" id="{10619BDB-081F-4952-B3F1-8693682F24BF}"/>
                    </a:ext>
                  </a:extLst>
                </p:cNvPr>
                <p:cNvSpPr>
                  <a:spLocks noChangeShapeType="1"/>
                </p:cNvSpPr>
                <p:nvPr/>
              </p:nvSpPr>
              <p:spPr bwMode="auto">
                <a:xfrm flipH="1">
                  <a:off x="2364" y="2185"/>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2" name="Line 353">
                  <a:extLst>
                    <a:ext uri="{FF2B5EF4-FFF2-40B4-BE49-F238E27FC236}">
                      <a16:creationId xmlns:a16="http://schemas.microsoft.com/office/drawing/2014/main" id="{ADC31904-1C71-4A93-A7D8-4D269EC80418}"/>
                    </a:ext>
                  </a:extLst>
                </p:cNvPr>
                <p:cNvSpPr>
                  <a:spLocks noChangeShapeType="1"/>
                </p:cNvSpPr>
                <p:nvPr/>
              </p:nvSpPr>
              <p:spPr bwMode="auto">
                <a:xfrm>
                  <a:off x="2422" y="216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3" name="Line 354">
                  <a:extLst>
                    <a:ext uri="{FF2B5EF4-FFF2-40B4-BE49-F238E27FC236}">
                      <a16:creationId xmlns:a16="http://schemas.microsoft.com/office/drawing/2014/main" id="{9B7F664E-A098-46B4-B3A2-A682ABA7A47D}"/>
                    </a:ext>
                  </a:extLst>
                </p:cNvPr>
                <p:cNvSpPr>
                  <a:spLocks noChangeShapeType="1"/>
                </p:cNvSpPr>
                <p:nvPr/>
              </p:nvSpPr>
              <p:spPr bwMode="auto">
                <a:xfrm flipH="1">
                  <a:off x="2402" y="2185"/>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4" name="Line 355">
                  <a:extLst>
                    <a:ext uri="{FF2B5EF4-FFF2-40B4-BE49-F238E27FC236}">
                      <a16:creationId xmlns:a16="http://schemas.microsoft.com/office/drawing/2014/main" id="{0BB2ADE6-951C-483E-BD82-44747BE4C50F}"/>
                    </a:ext>
                  </a:extLst>
                </p:cNvPr>
                <p:cNvSpPr>
                  <a:spLocks noChangeShapeType="1"/>
                </p:cNvSpPr>
                <p:nvPr/>
              </p:nvSpPr>
              <p:spPr bwMode="auto">
                <a:xfrm>
                  <a:off x="2430" y="216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5" name="Line 356">
                  <a:extLst>
                    <a:ext uri="{FF2B5EF4-FFF2-40B4-BE49-F238E27FC236}">
                      <a16:creationId xmlns:a16="http://schemas.microsoft.com/office/drawing/2014/main" id="{CFE54186-02E7-45B2-8584-3569CF772A52}"/>
                    </a:ext>
                  </a:extLst>
                </p:cNvPr>
                <p:cNvSpPr>
                  <a:spLocks noChangeShapeType="1"/>
                </p:cNvSpPr>
                <p:nvPr/>
              </p:nvSpPr>
              <p:spPr bwMode="auto">
                <a:xfrm flipH="1">
                  <a:off x="2410" y="2185"/>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6" name="Line 357">
                  <a:extLst>
                    <a:ext uri="{FF2B5EF4-FFF2-40B4-BE49-F238E27FC236}">
                      <a16:creationId xmlns:a16="http://schemas.microsoft.com/office/drawing/2014/main" id="{38395DF4-E0C1-460F-93D4-059CF326596A}"/>
                    </a:ext>
                  </a:extLst>
                </p:cNvPr>
                <p:cNvSpPr>
                  <a:spLocks noChangeShapeType="1"/>
                </p:cNvSpPr>
                <p:nvPr/>
              </p:nvSpPr>
              <p:spPr bwMode="auto">
                <a:xfrm>
                  <a:off x="2452" y="216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7" name="Line 358">
                  <a:extLst>
                    <a:ext uri="{FF2B5EF4-FFF2-40B4-BE49-F238E27FC236}">
                      <a16:creationId xmlns:a16="http://schemas.microsoft.com/office/drawing/2014/main" id="{36689B76-9238-4280-BD01-0AAF9540B56D}"/>
                    </a:ext>
                  </a:extLst>
                </p:cNvPr>
                <p:cNvSpPr>
                  <a:spLocks noChangeShapeType="1"/>
                </p:cNvSpPr>
                <p:nvPr/>
              </p:nvSpPr>
              <p:spPr bwMode="auto">
                <a:xfrm flipH="1">
                  <a:off x="2432" y="2185"/>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8" name="Line 359">
                  <a:extLst>
                    <a:ext uri="{FF2B5EF4-FFF2-40B4-BE49-F238E27FC236}">
                      <a16:creationId xmlns:a16="http://schemas.microsoft.com/office/drawing/2014/main" id="{3035A121-5601-481F-940F-CB82508D0F05}"/>
                    </a:ext>
                  </a:extLst>
                </p:cNvPr>
                <p:cNvSpPr>
                  <a:spLocks noChangeShapeType="1"/>
                </p:cNvSpPr>
                <p:nvPr/>
              </p:nvSpPr>
              <p:spPr bwMode="auto">
                <a:xfrm>
                  <a:off x="2458" y="216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Line 360">
                  <a:extLst>
                    <a:ext uri="{FF2B5EF4-FFF2-40B4-BE49-F238E27FC236}">
                      <a16:creationId xmlns:a16="http://schemas.microsoft.com/office/drawing/2014/main" id="{D7CC4B13-17C5-489F-BCA7-7755225D2AF4}"/>
                    </a:ext>
                  </a:extLst>
                </p:cNvPr>
                <p:cNvSpPr>
                  <a:spLocks noChangeShapeType="1"/>
                </p:cNvSpPr>
                <p:nvPr/>
              </p:nvSpPr>
              <p:spPr bwMode="auto">
                <a:xfrm flipH="1">
                  <a:off x="2440" y="2185"/>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0" name="Line 361">
                  <a:extLst>
                    <a:ext uri="{FF2B5EF4-FFF2-40B4-BE49-F238E27FC236}">
                      <a16:creationId xmlns:a16="http://schemas.microsoft.com/office/drawing/2014/main" id="{60478FB3-4233-4A84-9853-1EB95CE2C574}"/>
                    </a:ext>
                  </a:extLst>
                </p:cNvPr>
                <p:cNvSpPr>
                  <a:spLocks noChangeShapeType="1"/>
                </p:cNvSpPr>
                <p:nvPr/>
              </p:nvSpPr>
              <p:spPr bwMode="auto">
                <a:xfrm>
                  <a:off x="2506" y="217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Line 362">
                  <a:extLst>
                    <a:ext uri="{FF2B5EF4-FFF2-40B4-BE49-F238E27FC236}">
                      <a16:creationId xmlns:a16="http://schemas.microsoft.com/office/drawing/2014/main" id="{A2EB80D0-C534-4A35-B7A7-8E2191BE41B8}"/>
                    </a:ext>
                  </a:extLst>
                </p:cNvPr>
                <p:cNvSpPr>
                  <a:spLocks noChangeShapeType="1"/>
                </p:cNvSpPr>
                <p:nvPr/>
              </p:nvSpPr>
              <p:spPr bwMode="auto">
                <a:xfrm flipH="1">
                  <a:off x="2486" y="219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2" name="Line 363">
                  <a:extLst>
                    <a:ext uri="{FF2B5EF4-FFF2-40B4-BE49-F238E27FC236}">
                      <a16:creationId xmlns:a16="http://schemas.microsoft.com/office/drawing/2014/main" id="{A93C5D86-D8B9-48FB-8641-E3E4CACBBD15}"/>
                    </a:ext>
                  </a:extLst>
                </p:cNvPr>
                <p:cNvSpPr>
                  <a:spLocks noChangeShapeType="1"/>
                </p:cNvSpPr>
                <p:nvPr/>
              </p:nvSpPr>
              <p:spPr bwMode="auto">
                <a:xfrm>
                  <a:off x="2510" y="217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Line 364">
                  <a:extLst>
                    <a:ext uri="{FF2B5EF4-FFF2-40B4-BE49-F238E27FC236}">
                      <a16:creationId xmlns:a16="http://schemas.microsoft.com/office/drawing/2014/main" id="{0ABA3E46-1F45-4132-A629-8D71073A61E8}"/>
                    </a:ext>
                  </a:extLst>
                </p:cNvPr>
                <p:cNvSpPr>
                  <a:spLocks noChangeShapeType="1"/>
                </p:cNvSpPr>
                <p:nvPr/>
              </p:nvSpPr>
              <p:spPr bwMode="auto">
                <a:xfrm flipH="1">
                  <a:off x="2492" y="219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4" name="Line 365">
                  <a:extLst>
                    <a:ext uri="{FF2B5EF4-FFF2-40B4-BE49-F238E27FC236}">
                      <a16:creationId xmlns:a16="http://schemas.microsoft.com/office/drawing/2014/main" id="{8DAF198D-7666-4551-A316-629AC71C38AC}"/>
                    </a:ext>
                  </a:extLst>
                </p:cNvPr>
                <p:cNvSpPr>
                  <a:spLocks noChangeShapeType="1"/>
                </p:cNvSpPr>
                <p:nvPr/>
              </p:nvSpPr>
              <p:spPr bwMode="auto">
                <a:xfrm>
                  <a:off x="2516" y="217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Line 366">
                  <a:extLst>
                    <a:ext uri="{FF2B5EF4-FFF2-40B4-BE49-F238E27FC236}">
                      <a16:creationId xmlns:a16="http://schemas.microsoft.com/office/drawing/2014/main" id="{17396F09-DA2C-4D3C-9C5A-3BC768DE9EA0}"/>
                    </a:ext>
                  </a:extLst>
                </p:cNvPr>
                <p:cNvSpPr>
                  <a:spLocks noChangeShapeType="1"/>
                </p:cNvSpPr>
                <p:nvPr/>
              </p:nvSpPr>
              <p:spPr bwMode="auto">
                <a:xfrm flipH="1">
                  <a:off x="2496" y="219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6" name="Line 367">
                  <a:extLst>
                    <a:ext uri="{FF2B5EF4-FFF2-40B4-BE49-F238E27FC236}">
                      <a16:creationId xmlns:a16="http://schemas.microsoft.com/office/drawing/2014/main" id="{C3197266-29ED-4C83-9C88-FDC22EB97B99}"/>
                    </a:ext>
                  </a:extLst>
                </p:cNvPr>
                <p:cNvSpPr>
                  <a:spLocks noChangeShapeType="1"/>
                </p:cNvSpPr>
                <p:nvPr/>
              </p:nvSpPr>
              <p:spPr bwMode="auto">
                <a:xfrm>
                  <a:off x="2609" y="22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Line 368">
                  <a:extLst>
                    <a:ext uri="{FF2B5EF4-FFF2-40B4-BE49-F238E27FC236}">
                      <a16:creationId xmlns:a16="http://schemas.microsoft.com/office/drawing/2014/main" id="{BAD4C54E-817F-482F-8BC7-46C4A6CA294E}"/>
                    </a:ext>
                  </a:extLst>
                </p:cNvPr>
                <p:cNvSpPr>
                  <a:spLocks noChangeShapeType="1"/>
                </p:cNvSpPr>
                <p:nvPr/>
              </p:nvSpPr>
              <p:spPr bwMode="auto">
                <a:xfrm flipH="1">
                  <a:off x="2588" y="2244"/>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8" name="Line 369">
                  <a:extLst>
                    <a:ext uri="{FF2B5EF4-FFF2-40B4-BE49-F238E27FC236}">
                      <a16:creationId xmlns:a16="http://schemas.microsoft.com/office/drawing/2014/main" id="{8DF4D1FB-2DF9-4406-9586-F67C6FF917A1}"/>
                    </a:ext>
                  </a:extLst>
                </p:cNvPr>
                <p:cNvSpPr>
                  <a:spLocks noChangeShapeType="1"/>
                </p:cNvSpPr>
                <p:nvPr/>
              </p:nvSpPr>
              <p:spPr bwMode="auto">
                <a:xfrm>
                  <a:off x="2578" y="22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Line 370">
                  <a:extLst>
                    <a:ext uri="{FF2B5EF4-FFF2-40B4-BE49-F238E27FC236}">
                      <a16:creationId xmlns:a16="http://schemas.microsoft.com/office/drawing/2014/main" id="{8FDF9DEA-E868-40AE-B7F0-9D271FCD5975}"/>
                    </a:ext>
                  </a:extLst>
                </p:cNvPr>
                <p:cNvSpPr>
                  <a:spLocks noChangeShapeType="1"/>
                </p:cNvSpPr>
                <p:nvPr/>
              </p:nvSpPr>
              <p:spPr bwMode="auto">
                <a:xfrm flipH="1">
                  <a:off x="2558" y="2244"/>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0" name="Line 371">
                  <a:extLst>
                    <a:ext uri="{FF2B5EF4-FFF2-40B4-BE49-F238E27FC236}">
                      <a16:creationId xmlns:a16="http://schemas.microsoft.com/office/drawing/2014/main" id="{64A83504-11DF-482C-BE6A-E33B960EF0BF}"/>
                    </a:ext>
                  </a:extLst>
                </p:cNvPr>
                <p:cNvSpPr>
                  <a:spLocks noChangeShapeType="1"/>
                </p:cNvSpPr>
                <p:nvPr/>
              </p:nvSpPr>
              <p:spPr bwMode="auto">
                <a:xfrm>
                  <a:off x="2572" y="22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1" name="Line 372">
                  <a:extLst>
                    <a:ext uri="{FF2B5EF4-FFF2-40B4-BE49-F238E27FC236}">
                      <a16:creationId xmlns:a16="http://schemas.microsoft.com/office/drawing/2014/main" id="{C14AC72A-3CFF-4C9A-9C6F-C6E98E2939C2}"/>
                    </a:ext>
                  </a:extLst>
                </p:cNvPr>
                <p:cNvSpPr>
                  <a:spLocks noChangeShapeType="1"/>
                </p:cNvSpPr>
                <p:nvPr/>
              </p:nvSpPr>
              <p:spPr bwMode="auto">
                <a:xfrm flipH="1">
                  <a:off x="2552" y="2244"/>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2" name="Line 373">
                  <a:extLst>
                    <a:ext uri="{FF2B5EF4-FFF2-40B4-BE49-F238E27FC236}">
                      <a16:creationId xmlns:a16="http://schemas.microsoft.com/office/drawing/2014/main" id="{F8FBF824-28B7-4E04-96F1-2ED1B814A7DA}"/>
                    </a:ext>
                  </a:extLst>
                </p:cNvPr>
                <p:cNvSpPr>
                  <a:spLocks noChangeShapeType="1"/>
                </p:cNvSpPr>
                <p:nvPr/>
              </p:nvSpPr>
              <p:spPr bwMode="auto">
                <a:xfrm>
                  <a:off x="2562" y="22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3" name="Line 374">
                  <a:extLst>
                    <a:ext uri="{FF2B5EF4-FFF2-40B4-BE49-F238E27FC236}">
                      <a16:creationId xmlns:a16="http://schemas.microsoft.com/office/drawing/2014/main" id="{EA1477AA-8BFC-41C6-9B1F-4436F8FEE613}"/>
                    </a:ext>
                  </a:extLst>
                </p:cNvPr>
                <p:cNvSpPr>
                  <a:spLocks noChangeShapeType="1"/>
                </p:cNvSpPr>
                <p:nvPr/>
              </p:nvSpPr>
              <p:spPr bwMode="auto">
                <a:xfrm flipH="1">
                  <a:off x="2542" y="224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4" name="Line 375">
                  <a:extLst>
                    <a:ext uri="{FF2B5EF4-FFF2-40B4-BE49-F238E27FC236}">
                      <a16:creationId xmlns:a16="http://schemas.microsoft.com/office/drawing/2014/main" id="{86EAE6F6-A9A4-4011-8570-5578E835D803}"/>
                    </a:ext>
                  </a:extLst>
                </p:cNvPr>
                <p:cNvSpPr>
                  <a:spLocks noChangeShapeType="1"/>
                </p:cNvSpPr>
                <p:nvPr/>
              </p:nvSpPr>
              <p:spPr bwMode="auto">
                <a:xfrm>
                  <a:off x="2566" y="22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5" name="Line 376">
                  <a:extLst>
                    <a:ext uri="{FF2B5EF4-FFF2-40B4-BE49-F238E27FC236}">
                      <a16:creationId xmlns:a16="http://schemas.microsoft.com/office/drawing/2014/main" id="{BD1AE7A6-B3C1-416B-B2BC-5ADB518BD284}"/>
                    </a:ext>
                  </a:extLst>
                </p:cNvPr>
                <p:cNvSpPr>
                  <a:spLocks noChangeShapeType="1"/>
                </p:cNvSpPr>
                <p:nvPr/>
              </p:nvSpPr>
              <p:spPr bwMode="auto">
                <a:xfrm flipH="1">
                  <a:off x="2548" y="224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6" name="Line 377">
                  <a:extLst>
                    <a:ext uri="{FF2B5EF4-FFF2-40B4-BE49-F238E27FC236}">
                      <a16:creationId xmlns:a16="http://schemas.microsoft.com/office/drawing/2014/main" id="{ABABBC4F-AD85-49E5-8541-F07FC314976F}"/>
                    </a:ext>
                  </a:extLst>
                </p:cNvPr>
                <p:cNvSpPr>
                  <a:spLocks noChangeShapeType="1"/>
                </p:cNvSpPr>
                <p:nvPr/>
              </p:nvSpPr>
              <p:spPr bwMode="auto">
                <a:xfrm>
                  <a:off x="2556" y="22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7" name="Line 378">
                  <a:extLst>
                    <a:ext uri="{FF2B5EF4-FFF2-40B4-BE49-F238E27FC236}">
                      <a16:creationId xmlns:a16="http://schemas.microsoft.com/office/drawing/2014/main" id="{A20F7B50-B806-42C9-8115-361CEC004434}"/>
                    </a:ext>
                  </a:extLst>
                </p:cNvPr>
                <p:cNvSpPr>
                  <a:spLocks noChangeShapeType="1"/>
                </p:cNvSpPr>
                <p:nvPr/>
              </p:nvSpPr>
              <p:spPr bwMode="auto">
                <a:xfrm flipH="1">
                  <a:off x="2536" y="224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8" name="Line 379">
                  <a:extLst>
                    <a:ext uri="{FF2B5EF4-FFF2-40B4-BE49-F238E27FC236}">
                      <a16:creationId xmlns:a16="http://schemas.microsoft.com/office/drawing/2014/main" id="{4823F95E-E9B9-4206-A4C3-99380F25FA16}"/>
                    </a:ext>
                  </a:extLst>
                </p:cNvPr>
                <p:cNvSpPr>
                  <a:spLocks noChangeShapeType="1"/>
                </p:cNvSpPr>
                <p:nvPr/>
              </p:nvSpPr>
              <p:spPr bwMode="auto">
                <a:xfrm>
                  <a:off x="2550" y="22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Line 380">
                  <a:extLst>
                    <a:ext uri="{FF2B5EF4-FFF2-40B4-BE49-F238E27FC236}">
                      <a16:creationId xmlns:a16="http://schemas.microsoft.com/office/drawing/2014/main" id="{B3F35A36-F1DD-4BF8-8EDB-6223880C2198}"/>
                    </a:ext>
                  </a:extLst>
                </p:cNvPr>
                <p:cNvSpPr>
                  <a:spLocks noChangeShapeType="1"/>
                </p:cNvSpPr>
                <p:nvPr/>
              </p:nvSpPr>
              <p:spPr bwMode="auto">
                <a:xfrm flipH="1">
                  <a:off x="2530" y="2244"/>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0" name="Line 381">
                  <a:extLst>
                    <a:ext uri="{FF2B5EF4-FFF2-40B4-BE49-F238E27FC236}">
                      <a16:creationId xmlns:a16="http://schemas.microsoft.com/office/drawing/2014/main" id="{49CF67C0-0128-4192-AAD1-294FE9B3750E}"/>
                    </a:ext>
                  </a:extLst>
                </p:cNvPr>
                <p:cNvSpPr>
                  <a:spLocks noChangeShapeType="1"/>
                </p:cNvSpPr>
                <p:nvPr/>
              </p:nvSpPr>
              <p:spPr bwMode="auto">
                <a:xfrm>
                  <a:off x="2721" y="22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1" name="Line 382">
                  <a:extLst>
                    <a:ext uri="{FF2B5EF4-FFF2-40B4-BE49-F238E27FC236}">
                      <a16:creationId xmlns:a16="http://schemas.microsoft.com/office/drawing/2014/main" id="{FE13E24C-8C30-411A-B35C-1FC3C4BFA6AC}"/>
                    </a:ext>
                  </a:extLst>
                </p:cNvPr>
                <p:cNvSpPr>
                  <a:spLocks noChangeShapeType="1"/>
                </p:cNvSpPr>
                <p:nvPr/>
              </p:nvSpPr>
              <p:spPr bwMode="auto">
                <a:xfrm flipH="1">
                  <a:off x="2701" y="2244"/>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2" name="Line 383">
                  <a:extLst>
                    <a:ext uri="{FF2B5EF4-FFF2-40B4-BE49-F238E27FC236}">
                      <a16:creationId xmlns:a16="http://schemas.microsoft.com/office/drawing/2014/main" id="{41D177C8-9388-420C-A5F4-E64AB6D69353}"/>
                    </a:ext>
                  </a:extLst>
                </p:cNvPr>
                <p:cNvSpPr>
                  <a:spLocks noChangeShapeType="1"/>
                </p:cNvSpPr>
                <p:nvPr/>
              </p:nvSpPr>
              <p:spPr bwMode="auto">
                <a:xfrm>
                  <a:off x="2755" y="22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384">
                  <a:extLst>
                    <a:ext uri="{FF2B5EF4-FFF2-40B4-BE49-F238E27FC236}">
                      <a16:creationId xmlns:a16="http://schemas.microsoft.com/office/drawing/2014/main" id="{A9EEC6AB-9E55-45C0-A8FD-74D83D01BAE6}"/>
                    </a:ext>
                  </a:extLst>
                </p:cNvPr>
                <p:cNvSpPr>
                  <a:spLocks noChangeShapeType="1"/>
                </p:cNvSpPr>
                <p:nvPr/>
              </p:nvSpPr>
              <p:spPr bwMode="auto">
                <a:xfrm flipH="1">
                  <a:off x="2737" y="224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385">
                  <a:extLst>
                    <a:ext uri="{FF2B5EF4-FFF2-40B4-BE49-F238E27FC236}">
                      <a16:creationId xmlns:a16="http://schemas.microsoft.com/office/drawing/2014/main" id="{CB6EC4F0-061B-4204-99B5-FA7AB47BA6C6}"/>
                    </a:ext>
                  </a:extLst>
                </p:cNvPr>
                <p:cNvSpPr>
                  <a:spLocks noChangeShapeType="1"/>
                </p:cNvSpPr>
                <p:nvPr/>
              </p:nvSpPr>
              <p:spPr bwMode="auto">
                <a:xfrm>
                  <a:off x="2763" y="22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386">
                  <a:extLst>
                    <a:ext uri="{FF2B5EF4-FFF2-40B4-BE49-F238E27FC236}">
                      <a16:creationId xmlns:a16="http://schemas.microsoft.com/office/drawing/2014/main" id="{A840BDAD-CF6D-407B-8228-D48241FDC224}"/>
                    </a:ext>
                  </a:extLst>
                </p:cNvPr>
                <p:cNvSpPr>
                  <a:spLocks noChangeShapeType="1"/>
                </p:cNvSpPr>
                <p:nvPr/>
              </p:nvSpPr>
              <p:spPr bwMode="auto">
                <a:xfrm flipH="1">
                  <a:off x="2745" y="224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387">
                  <a:extLst>
                    <a:ext uri="{FF2B5EF4-FFF2-40B4-BE49-F238E27FC236}">
                      <a16:creationId xmlns:a16="http://schemas.microsoft.com/office/drawing/2014/main" id="{1896DCA5-305E-49E1-8D7A-C2ABDB524E49}"/>
                    </a:ext>
                  </a:extLst>
                </p:cNvPr>
                <p:cNvSpPr>
                  <a:spLocks noChangeShapeType="1"/>
                </p:cNvSpPr>
                <p:nvPr/>
              </p:nvSpPr>
              <p:spPr bwMode="auto">
                <a:xfrm>
                  <a:off x="2941" y="227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388">
                  <a:extLst>
                    <a:ext uri="{FF2B5EF4-FFF2-40B4-BE49-F238E27FC236}">
                      <a16:creationId xmlns:a16="http://schemas.microsoft.com/office/drawing/2014/main" id="{229F9818-EE7A-4AE5-A032-1FEC0C9BA50B}"/>
                    </a:ext>
                  </a:extLst>
                </p:cNvPr>
                <p:cNvSpPr>
                  <a:spLocks noChangeShapeType="1"/>
                </p:cNvSpPr>
                <p:nvPr/>
              </p:nvSpPr>
              <p:spPr bwMode="auto">
                <a:xfrm flipH="1">
                  <a:off x="2921" y="2292"/>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Line 389">
                  <a:extLst>
                    <a:ext uri="{FF2B5EF4-FFF2-40B4-BE49-F238E27FC236}">
                      <a16:creationId xmlns:a16="http://schemas.microsoft.com/office/drawing/2014/main" id="{56B510A4-2D7C-483E-9557-DEDB82A79597}"/>
                    </a:ext>
                  </a:extLst>
                </p:cNvPr>
                <p:cNvSpPr>
                  <a:spLocks noChangeShapeType="1"/>
                </p:cNvSpPr>
                <p:nvPr/>
              </p:nvSpPr>
              <p:spPr bwMode="auto">
                <a:xfrm>
                  <a:off x="2715" y="22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390">
                  <a:extLst>
                    <a:ext uri="{FF2B5EF4-FFF2-40B4-BE49-F238E27FC236}">
                      <a16:creationId xmlns:a16="http://schemas.microsoft.com/office/drawing/2014/main" id="{1345FB68-CB74-4456-BB2D-A24A0A9F252A}"/>
                    </a:ext>
                  </a:extLst>
                </p:cNvPr>
                <p:cNvSpPr>
                  <a:spLocks noChangeShapeType="1"/>
                </p:cNvSpPr>
                <p:nvPr/>
              </p:nvSpPr>
              <p:spPr bwMode="auto">
                <a:xfrm flipH="1">
                  <a:off x="2697" y="224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391">
                  <a:extLst>
                    <a:ext uri="{FF2B5EF4-FFF2-40B4-BE49-F238E27FC236}">
                      <a16:creationId xmlns:a16="http://schemas.microsoft.com/office/drawing/2014/main" id="{75E752FD-7047-49D1-8A7A-9B59565C8C0F}"/>
                    </a:ext>
                  </a:extLst>
                </p:cNvPr>
                <p:cNvSpPr>
                  <a:spLocks noChangeShapeType="1"/>
                </p:cNvSpPr>
                <p:nvPr/>
              </p:nvSpPr>
              <p:spPr bwMode="auto">
                <a:xfrm>
                  <a:off x="2705" y="22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392">
                  <a:extLst>
                    <a:ext uri="{FF2B5EF4-FFF2-40B4-BE49-F238E27FC236}">
                      <a16:creationId xmlns:a16="http://schemas.microsoft.com/office/drawing/2014/main" id="{8C74026A-940B-4D0C-8223-88DBC9C963FC}"/>
                    </a:ext>
                  </a:extLst>
                </p:cNvPr>
                <p:cNvSpPr>
                  <a:spLocks noChangeShapeType="1"/>
                </p:cNvSpPr>
                <p:nvPr/>
              </p:nvSpPr>
              <p:spPr bwMode="auto">
                <a:xfrm flipH="1">
                  <a:off x="2685" y="224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393">
                  <a:extLst>
                    <a:ext uri="{FF2B5EF4-FFF2-40B4-BE49-F238E27FC236}">
                      <a16:creationId xmlns:a16="http://schemas.microsoft.com/office/drawing/2014/main" id="{12DD49D6-33CA-4327-BF43-A345342B13A7}"/>
                    </a:ext>
                  </a:extLst>
                </p:cNvPr>
                <p:cNvSpPr>
                  <a:spLocks noChangeShapeType="1"/>
                </p:cNvSpPr>
                <p:nvPr/>
              </p:nvSpPr>
              <p:spPr bwMode="auto">
                <a:xfrm>
                  <a:off x="2709" y="22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394">
                  <a:extLst>
                    <a:ext uri="{FF2B5EF4-FFF2-40B4-BE49-F238E27FC236}">
                      <a16:creationId xmlns:a16="http://schemas.microsoft.com/office/drawing/2014/main" id="{22AAB6A4-2E69-403F-9E6E-C91CCAECA0BF}"/>
                    </a:ext>
                  </a:extLst>
                </p:cNvPr>
                <p:cNvSpPr>
                  <a:spLocks noChangeShapeType="1"/>
                </p:cNvSpPr>
                <p:nvPr/>
              </p:nvSpPr>
              <p:spPr bwMode="auto">
                <a:xfrm flipH="1">
                  <a:off x="2691" y="224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395">
                  <a:extLst>
                    <a:ext uri="{FF2B5EF4-FFF2-40B4-BE49-F238E27FC236}">
                      <a16:creationId xmlns:a16="http://schemas.microsoft.com/office/drawing/2014/main" id="{25A7DBDF-ABE6-4CC0-98A9-FD2682881A5C}"/>
                    </a:ext>
                  </a:extLst>
                </p:cNvPr>
                <p:cNvSpPr>
                  <a:spLocks noChangeShapeType="1"/>
                </p:cNvSpPr>
                <p:nvPr/>
              </p:nvSpPr>
              <p:spPr bwMode="auto">
                <a:xfrm>
                  <a:off x="2699" y="22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396">
                  <a:extLst>
                    <a:ext uri="{FF2B5EF4-FFF2-40B4-BE49-F238E27FC236}">
                      <a16:creationId xmlns:a16="http://schemas.microsoft.com/office/drawing/2014/main" id="{0BD49B84-D7BD-4065-AFE5-FEE49A6DEB81}"/>
                    </a:ext>
                  </a:extLst>
                </p:cNvPr>
                <p:cNvSpPr>
                  <a:spLocks noChangeShapeType="1"/>
                </p:cNvSpPr>
                <p:nvPr/>
              </p:nvSpPr>
              <p:spPr bwMode="auto">
                <a:xfrm flipH="1">
                  <a:off x="2679" y="2244"/>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397">
                  <a:extLst>
                    <a:ext uri="{FF2B5EF4-FFF2-40B4-BE49-F238E27FC236}">
                      <a16:creationId xmlns:a16="http://schemas.microsoft.com/office/drawing/2014/main" id="{F928F951-5AC7-42BA-8AB3-02FE1C15DFCC}"/>
                    </a:ext>
                  </a:extLst>
                </p:cNvPr>
                <p:cNvSpPr>
                  <a:spLocks noChangeShapeType="1"/>
                </p:cNvSpPr>
                <p:nvPr/>
              </p:nvSpPr>
              <p:spPr bwMode="auto">
                <a:xfrm>
                  <a:off x="2693" y="22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398">
                  <a:extLst>
                    <a:ext uri="{FF2B5EF4-FFF2-40B4-BE49-F238E27FC236}">
                      <a16:creationId xmlns:a16="http://schemas.microsoft.com/office/drawing/2014/main" id="{F05CC945-6B67-4537-B0B0-42696F0684A4}"/>
                    </a:ext>
                  </a:extLst>
                </p:cNvPr>
                <p:cNvSpPr>
                  <a:spLocks noChangeShapeType="1"/>
                </p:cNvSpPr>
                <p:nvPr/>
              </p:nvSpPr>
              <p:spPr bwMode="auto">
                <a:xfrm flipH="1">
                  <a:off x="2673" y="2244"/>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399">
                  <a:extLst>
                    <a:ext uri="{FF2B5EF4-FFF2-40B4-BE49-F238E27FC236}">
                      <a16:creationId xmlns:a16="http://schemas.microsoft.com/office/drawing/2014/main" id="{C426DF36-C23E-485F-91C5-1DAF524009F2}"/>
                    </a:ext>
                  </a:extLst>
                </p:cNvPr>
                <p:cNvSpPr>
                  <a:spLocks noChangeShapeType="1"/>
                </p:cNvSpPr>
                <p:nvPr/>
              </p:nvSpPr>
              <p:spPr bwMode="auto">
                <a:xfrm>
                  <a:off x="2687" y="22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 name="Line 400">
                  <a:extLst>
                    <a:ext uri="{FF2B5EF4-FFF2-40B4-BE49-F238E27FC236}">
                      <a16:creationId xmlns:a16="http://schemas.microsoft.com/office/drawing/2014/main" id="{078C8144-BBA2-458F-B3A7-2119C6756AA2}"/>
                    </a:ext>
                  </a:extLst>
                </p:cNvPr>
                <p:cNvSpPr>
                  <a:spLocks noChangeShapeType="1"/>
                </p:cNvSpPr>
                <p:nvPr/>
              </p:nvSpPr>
              <p:spPr bwMode="auto">
                <a:xfrm flipH="1">
                  <a:off x="2669" y="224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 name="Line 401">
                  <a:extLst>
                    <a:ext uri="{FF2B5EF4-FFF2-40B4-BE49-F238E27FC236}">
                      <a16:creationId xmlns:a16="http://schemas.microsoft.com/office/drawing/2014/main" id="{825C117A-2DEC-4F42-A615-36C7E0734B04}"/>
                    </a:ext>
                  </a:extLst>
                </p:cNvPr>
                <p:cNvSpPr>
                  <a:spLocks noChangeShapeType="1"/>
                </p:cNvSpPr>
                <p:nvPr/>
              </p:nvSpPr>
              <p:spPr bwMode="auto">
                <a:xfrm>
                  <a:off x="2877" y="2235"/>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402">
                  <a:extLst>
                    <a:ext uri="{FF2B5EF4-FFF2-40B4-BE49-F238E27FC236}">
                      <a16:creationId xmlns:a16="http://schemas.microsoft.com/office/drawing/2014/main" id="{AE341973-D735-4B33-878C-C46578699E70}"/>
                    </a:ext>
                  </a:extLst>
                </p:cNvPr>
                <p:cNvSpPr>
                  <a:spLocks noChangeShapeType="1"/>
                </p:cNvSpPr>
                <p:nvPr/>
              </p:nvSpPr>
              <p:spPr bwMode="auto">
                <a:xfrm flipH="1">
                  <a:off x="2857" y="2256"/>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403">
                  <a:extLst>
                    <a:ext uri="{FF2B5EF4-FFF2-40B4-BE49-F238E27FC236}">
                      <a16:creationId xmlns:a16="http://schemas.microsoft.com/office/drawing/2014/main" id="{D7056E94-84D3-485C-8542-F4E958447B54}"/>
                    </a:ext>
                  </a:extLst>
                </p:cNvPr>
                <p:cNvSpPr>
                  <a:spLocks noChangeShapeType="1"/>
                </p:cNvSpPr>
                <p:nvPr/>
              </p:nvSpPr>
              <p:spPr bwMode="auto">
                <a:xfrm>
                  <a:off x="2883" y="2235"/>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404">
                  <a:extLst>
                    <a:ext uri="{FF2B5EF4-FFF2-40B4-BE49-F238E27FC236}">
                      <a16:creationId xmlns:a16="http://schemas.microsoft.com/office/drawing/2014/main" id="{04791AD1-CAEB-4684-BA56-04D20E3141B0}"/>
                    </a:ext>
                  </a:extLst>
                </p:cNvPr>
                <p:cNvSpPr>
                  <a:spLocks noChangeShapeType="1"/>
                </p:cNvSpPr>
                <p:nvPr/>
              </p:nvSpPr>
              <p:spPr bwMode="auto">
                <a:xfrm flipH="1">
                  <a:off x="2863" y="2256"/>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405">
                  <a:extLst>
                    <a:ext uri="{FF2B5EF4-FFF2-40B4-BE49-F238E27FC236}">
                      <a16:creationId xmlns:a16="http://schemas.microsoft.com/office/drawing/2014/main" id="{4C7D2A00-E7FF-4503-838C-16D2727DA59B}"/>
                    </a:ext>
                  </a:extLst>
                </p:cNvPr>
                <p:cNvSpPr>
                  <a:spLocks noChangeShapeType="1"/>
                </p:cNvSpPr>
                <p:nvPr/>
              </p:nvSpPr>
              <p:spPr bwMode="auto">
                <a:xfrm>
                  <a:off x="2871" y="2235"/>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406">
                  <a:extLst>
                    <a:ext uri="{FF2B5EF4-FFF2-40B4-BE49-F238E27FC236}">
                      <a16:creationId xmlns:a16="http://schemas.microsoft.com/office/drawing/2014/main" id="{954C77C4-3BEA-4CD6-9397-956A122A8A92}"/>
                    </a:ext>
                  </a:extLst>
                </p:cNvPr>
                <p:cNvSpPr>
                  <a:spLocks noChangeShapeType="1"/>
                </p:cNvSpPr>
                <p:nvPr/>
              </p:nvSpPr>
              <p:spPr bwMode="auto">
                <a:xfrm flipH="1">
                  <a:off x="2851" y="2256"/>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407">
                  <a:extLst>
                    <a:ext uri="{FF2B5EF4-FFF2-40B4-BE49-F238E27FC236}">
                      <a16:creationId xmlns:a16="http://schemas.microsoft.com/office/drawing/2014/main" id="{3A05E30E-EEC1-43E3-BF67-8CE79902CE90}"/>
                    </a:ext>
                  </a:extLst>
                </p:cNvPr>
                <p:cNvSpPr>
                  <a:spLocks noChangeShapeType="1"/>
                </p:cNvSpPr>
                <p:nvPr/>
              </p:nvSpPr>
              <p:spPr bwMode="auto">
                <a:xfrm>
                  <a:off x="2859" y="2235"/>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408">
                  <a:extLst>
                    <a:ext uri="{FF2B5EF4-FFF2-40B4-BE49-F238E27FC236}">
                      <a16:creationId xmlns:a16="http://schemas.microsoft.com/office/drawing/2014/main" id="{E791E472-E9D3-4997-B2A5-32A274C6CE2C}"/>
                    </a:ext>
                  </a:extLst>
                </p:cNvPr>
                <p:cNvSpPr>
                  <a:spLocks noChangeShapeType="1"/>
                </p:cNvSpPr>
                <p:nvPr/>
              </p:nvSpPr>
              <p:spPr bwMode="auto">
                <a:xfrm flipH="1">
                  <a:off x="2841" y="2256"/>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409">
                  <a:extLst>
                    <a:ext uri="{FF2B5EF4-FFF2-40B4-BE49-F238E27FC236}">
                      <a16:creationId xmlns:a16="http://schemas.microsoft.com/office/drawing/2014/main" id="{2BC734B6-9349-4DBB-A4EC-41DAD4B051E3}"/>
                    </a:ext>
                  </a:extLst>
                </p:cNvPr>
                <p:cNvSpPr>
                  <a:spLocks noChangeShapeType="1"/>
                </p:cNvSpPr>
                <p:nvPr/>
              </p:nvSpPr>
              <p:spPr bwMode="auto">
                <a:xfrm>
                  <a:off x="2865" y="2235"/>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410">
                  <a:extLst>
                    <a:ext uri="{FF2B5EF4-FFF2-40B4-BE49-F238E27FC236}">
                      <a16:creationId xmlns:a16="http://schemas.microsoft.com/office/drawing/2014/main" id="{69C5CA73-27C7-46D4-881D-13051382D5E8}"/>
                    </a:ext>
                  </a:extLst>
                </p:cNvPr>
                <p:cNvSpPr>
                  <a:spLocks noChangeShapeType="1"/>
                </p:cNvSpPr>
                <p:nvPr/>
              </p:nvSpPr>
              <p:spPr bwMode="auto">
                <a:xfrm flipH="1">
                  <a:off x="2845" y="2256"/>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411">
                  <a:extLst>
                    <a:ext uri="{FF2B5EF4-FFF2-40B4-BE49-F238E27FC236}">
                      <a16:creationId xmlns:a16="http://schemas.microsoft.com/office/drawing/2014/main" id="{27EE4297-37CE-43F3-91FB-6B274E1F78B3}"/>
                    </a:ext>
                  </a:extLst>
                </p:cNvPr>
                <p:cNvSpPr>
                  <a:spLocks noChangeShapeType="1"/>
                </p:cNvSpPr>
                <p:nvPr/>
              </p:nvSpPr>
              <p:spPr bwMode="auto">
                <a:xfrm>
                  <a:off x="2853" y="2235"/>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412">
                  <a:extLst>
                    <a:ext uri="{FF2B5EF4-FFF2-40B4-BE49-F238E27FC236}">
                      <a16:creationId xmlns:a16="http://schemas.microsoft.com/office/drawing/2014/main" id="{07DEA9AD-C0F7-4886-828C-4F5748E5788F}"/>
                    </a:ext>
                  </a:extLst>
                </p:cNvPr>
                <p:cNvSpPr>
                  <a:spLocks noChangeShapeType="1"/>
                </p:cNvSpPr>
                <p:nvPr/>
              </p:nvSpPr>
              <p:spPr bwMode="auto">
                <a:xfrm flipH="1">
                  <a:off x="2835" y="2256"/>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413">
                  <a:extLst>
                    <a:ext uri="{FF2B5EF4-FFF2-40B4-BE49-F238E27FC236}">
                      <a16:creationId xmlns:a16="http://schemas.microsoft.com/office/drawing/2014/main" id="{2A3EE3CE-10C0-4881-A772-BE648A21B4CE}"/>
                    </a:ext>
                  </a:extLst>
                </p:cNvPr>
                <p:cNvSpPr>
                  <a:spLocks noChangeShapeType="1"/>
                </p:cNvSpPr>
                <p:nvPr/>
              </p:nvSpPr>
              <p:spPr bwMode="auto">
                <a:xfrm>
                  <a:off x="2849" y="2235"/>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414">
                  <a:extLst>
                    <a:ext uri="{FF2B5EF4-FFF2-40B4-BE49-F238E27FC236}">
                      <a16:creationId xmlns:a16="http://schemas.microsoft.com/office/drawing/2014/main" id="{7BFF6EEE-B9F8-4D5C-9684-316F9CC1AF7D}"/>
                    </a:ext>
                  </a:extLst>
                </p:cNvPr>
                <p:cNvSpPr>
                  <a:spLocks noChangeShapeType="1"/>
                </p:cNvSpPr>
                <p:nvPr/>
              </p:nvSpPr>
              <p:spPr bwMode="auto">
                <a:xfrm flipH="1">
                  <a:off x="2829" y="2256"/>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415">
                  <a:extLst>
                    <a:ext uri="{FF2B5EF4-FFF2-40B4-BE49-F238E27FC236}">
                      <a16:creationId xmlns:a16="http://schemas.microsoft.com/office/drawing/2014/main" id="{4F8E68E6-3E14-44EB-82C2-A2B21C83023B}"/>
                    </a:ext>
                  </a:extLst>
                </p:cNvPr>
                <p:cNvSpPr>
                  <a:spLocks noChangeShapeType="1"/>
                </p:cNvSpPr>
                <p:nvPr/>
              </p:nvSpPr>
              <p:spPr bwMode="auto">
                <a:xfrm>
                  <a:off x="2843" y="2235"/>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416">
                  <a:extLst>
                    <a:ext uri="{FF2B5EF4-FFF2-40B4-BE49-F238E27FC236}">
                      <a16:creationId xmlns:a16="http://schemas.microsoft.com/office/drawing/2014/main" id="{AA96B3F5-AECE-493F-B4B7-FD3433FB6827}"/>
                    </a:ext>
                  </a:extLst>
                </p:cNvPr>
                <p:cNvSpPr>
                  <a:spLocks noChangeShapeType="1"/>
                </p:cNvSpPr>
                <p:nvPr/>
              </p:nvSpPr>
              <p:spPr bwMode="auto">
                <a:xfrm flipH="1">
                  <a:off x="2823" y="2256"/>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417">
                  <a:extLst>
                    <a:ext uri="{FF2B5EF4-FFF2-40B4-BE49-F238E27FC236}">
                      <a16:creationId xmlns:a16="http://schemas.microsoft.com/office/drawing/2014/main" id="{26589682-311C-42BA-80BF-E6091F3A766A}"/>
                    </a:ext>
                  </a:extLst>
                </p:cNvPr>
                <p:cNvSpPr>
                  <a:spLocks noChangeShapeType="1"/>
                </p:cNvSpPr>
                <p:nvPr/>
              </p:nvSpPr>
              <p:spPr bwMode="auto">
                <a:xfrm>
                  <a:off x="3045" y="227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418">
                  <a:extLst>
                    <a:ext uri="{FF2B5EF4-FFF2-40B4-BE49-F238E27FC236}">
                      <a16:creationId xmlns:a16="http://schemas.microsoft.com/office/drawing/2014/main" id="{77BA8673-235C-4E54-8B11-68F9ABF00798}"/>
                    </a:ext>
                  </a:extLst>
                </p:cNvPr>
                <p:cNvSpPr>
                  <a:spLocks noChangeShapeType="1"/>
                </p:cNvSpPr>
                <p:nvPr/>
              </p:nvSpPr>
              <p:spPr bwMode="auto">
                <a:xfrm flipH="1">
                  <a:off x="3025" y="2292"/>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419">
                  <a:extLst>
                    <a:ext uri="{FF2B5EF4-FFF2-40B4-BE49-F238E27FC236}">
                      <a16:creationId xmlns:a16="http://schemas.microsoft.com/office/drawing/2014/main" id="{AA88C63C-DCFD-4665-8976-7B3EAE586E54}"/>
                    </a:ext>
                  </a:extLst>
                </p:cNvPr>
                <p:cNvSpPr>
                  <a:spLocks noChangeShapeType="1"/>
                </p:cNvSpPr>
                <p:nvPr/>
              </p:nvSpPr>
              <p:spPr bwMode="auto">
                <a:xfrm>
                  <a:off x="3051" y="227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420">
                  <a:extLst>
                    <a:ext uri="{FF2B5EF4-FFF2-40B4-BE49-F238E27FC236}">
                      <a16:creationId xmlns:a16="http://schemas.microsoft.com/office/drawing/2014/main" id="{FF601567-E7B8-4B7B-BCD2-658DE2D074DD}"/>
                    </a:ext>
                  </a:extLst>
                </p:cNvPr>
                <p:cNvSpPr>
                  <a:spLocks noChangeShapeType="1"/>
                </p:cNvSpPr>
                <p:nvPr/>
              </p:nvSpPr>
              <p:spPr bwMode="auto">
                <a:xfrm flipH="1">
                  <a:off x="3031" y="2292"/>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421">
                  <a:extLst>
                    <a:ext uri="{FF2B5EF4-FFF2-40B4-BE49-F238E27FC236}">
                      <a16:creationId xmlns:a16="http://schemas.microsoft.com/office/drawing/2014/main" id="{07854BA3-5492-4D6B-81EF-7E7B4FCB2885}"/>
                    </a:ext>
                  </a:extLst>
                </p:cNvPr>
                <p:cNvSpPr>
                  <a:spLocks noChangeShapeType="1"/>
                </p:cNvSpPr>
                <p:nvPr/>
              </p:nvSpPr>
              <p:spPr bwMode="auto">
                <a:xfrm>
                  <a:off x="3147" y="2300"/>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422">
                  <a:extLst>
                    <a:ext uri="{FF2B5EF4-FFF2-40B4-BE49-F238E27FC236}">
                      <a16:creationId xmlns:a16="http://schemas.microsoft.com/office/drawing/2014/main" id="{F96F8C98-93D3-4538-A637-7645F088E926}"/>
                    </a:ext>
                  </a:extLst>
                </p:cNvPr>
                <p:cNvSpPr>
                  <a:spLocks noChangeShapeType="1"/>
                </p:cNvSpPr>
                <p:nvPr/>
              </p:nvSpPr>
              <p:spPr bwMode="auto">
                <a:xfrm flipH="1">
                  <a:off x="3127" y="2318"/>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423">
                  <a:extLst>
                    <a:ext uri="{FF2B5EF4-FFF2-40B4-BE49-F238E27FC236}">
                      <a16:creationId xmlns:a16="http://schemas.microsoft.com/office/drawing/2014/main" id="{5129CB1B-DD1B-466F-BF2F-BA8FF1E7C435}"/>
                    </a:ext>
                  </a:extLst>
                </p:cNvPr>
                <p:cNvSpPr>
                  <a:spLocks noChangeShapeType="1"/>
                </p:cNvSpPr>
                <p:nvPr/>
              </p:nvSpPr>
              <p:spPr bwMode="auto">
                <a:xfrm>
                  <a:off x="3187" y="2310"/>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424">
                  <a:extLst>
                    <a:ext uri="{FF2B5EF4-FFF2-40B4-BE49-F238E27FC236}">
                      <a16:creationId xmlns:a16="http://schemas.microsoft.com/office/drawing/2014/main" id="{B788D9CA-4378-497C-A884-CD4E6D441188}"/>
                    </a:ext>
                  </a:extLst>
                </p:cNvPr>
                <p:cNvSpPr>
                  <a:spLocks noChangeShapeType="1"/>
                </p:cNvSpPr>
                <p:nvPr/>
              </p:nvSpPr>
              <p:spPr bwMode="auto">
                <a:xfrm flipH="1">
                  <a:off x="3169" y="2330"/>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425">
                  <a:extLst>
                    <a:ext uri="{FF2B5EF4-FFF2-40B4-BE49-F238E27FC236}">
                      <a16:creationId xmlns:a16="http://schemas.microsoft.com/office/drawing/2014/main" id="{027282BC-3A67-4829-92D6-5F5E81AB2FB8}"/>
                    </a:ext>
                  </a:extLst>
                </p:cNvPr>
                <p:cNvSpPr>
                  <a:spLocks noChangeShapeType="1"/>
                </p:cNvSpPr>
                <p:nvPr/>
              </p:nvSpPr>
              <p:spPr bwMode="auto">
                <a:xfrm>
                  <a:off x="3195" y="2310"/>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426">
                  <a:extLst>
                    <a:ext uri="{FF2B5EF4-FFF2-40B4-BE49-F238E27FC236}">
                      <a16:creationId xmlns:a16="http://schemas.microsoft.com/office/drawing/2014/main" id="{ED7AEBC9-8D57-40EB-A408-9EA478B12237}"/>
                    </a:ext>
                  </a:extLst>
                </p:cNvPr>
                <p:cNvSpPr>
                  <a:spLocks noChangeShapeType="1"/>
                </p:cNvSpPr>
                <p:nvPr/>
              </p:nvSpPr>
              <p:spPr bwMode="auto">
                <a:xfrm flipH="1">
                  <a:off x="3175" y="2330"/>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427">
                  <a:extLst>
                    <a:ext uri="{FF2B5EF4-FFF2-40B4-BE49-F238E27FC236}">
                      <a16:creationId xmlns:a16="http://schemas.microsoft.com/office/drawing/2014/main" id="{1F587280-09D0-4AC5-81ED-D5E774D9D0A7}"/>
                    </a:ext>
                  </a:extLst>
                </p:cNvPr>
                <p:cNvSpPr>
                  <a:spLocks noChangeShapeType="1"/>
                </p:cNvSpPr>
                <p:nvPr/>
              </p:nvSpPr>
              <p:spPr bwMode="auto">
                <a:xfrm>
                  <a:off x="3202" y="2310"/>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428">
                  <a:extLst>
                    <a:ext uri="{FF2B5EF4-FFF2-40B4-BE49-F238E27FC236}">
                      <a16:creationId xmlns:a16="http://schemas.microsoft.com/office/drawing/2014/main" id="{B54D2941-76CA-4506-9FA8-12121A7E0899}"/>
                    </a:ext>
                  </a:extLst>
                </p:cNvPr>
                <p:cNvSpPr>
                  <a:spLocks noChangeShapeType="1"/>
                </p:cNvSpPr>
                <p:nvPr/>
              </p:nvSpPr>
              <p:spPr bwMode="auto">
                <a:xfrm flipH="1">
                  <a:off x="3181" y="2330"/>
                  <a:ext cx="41"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429">
                  <a:extLst>
                    <a:ext uri="{FF2B5EF4-FFF2-40B4-BE49-F238E27FC236}">
                      <a16:creationId xmlns:a16="http://schemas.microsoft.com/office/drawing/2014/main" id="{D00C549D-D7AF-4D5A-A778-F3DA8485E714}"/>
                    </a:ext>
                  </a:extLst>
                </p:cNvPr>
                <p:cNvSpPr>
                  <a:spLocks noChangeShapeType="1"/>
                </p:cNvSpPr>
                <p:nvPr/>
              </p:nvSpPr>
              <p:spPr bwMode="auto">
                <a:xfrm>
                  <a:off x="3220" y="233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430">
                  <a:extLst>
                    <a:ext uri="{FF2B5EF4-FFF2-40B4-BE49-F238E27FC236}">
                      <a16:creationId xmlns:a16="http://schemas.microsoft.com/office/drawing/2014/main" id="{A38D122D-1CC8-4A69-895B-FF4CDAB06765}"/>
                    </a:ext>
                  </a:extLst>
                </p:cNvPr>
                <p:cNvSpPr>
                  <a:spLocks noChangeShapeType="1"/>
                </p:cNvSpPr>
                <p:nvPr/>
              </p:nvSpPr>
              <p:spPr bwMode="auto">
                <a:xfrm flipH="1">
                  <a:off x="3199" y="2354"/>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431">
                  <a:extLst>
                    <a:ext uri="{FF2B5EF4-FFF2-40B4-BE49-F238E27FC236}">
                      <a16:creationId xmlns:a16="http://schemas.microsoft.com/office/drawing/2014/main" id="{DC2A58AF-1BAB-4F24-847A-E096D07D3D61}"/>
                    </a:ext>
                  </a:extLst>
                </p:cNvPr>
                <p:cNvSpPr>
                  <a:spLocks noChangeShapeType="1"/>
                </p:cNvSpPr>
                <p:nvPr/>
              </p:nvSpPr>
              <p:spPr bwMode="auto">
                <a:xfrm>
                  <a:off x="3212" y="233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432">
                  <a:extLst>
                    <a:ext uri="{FF2B5EF4-FFF2-40B4-BE49-F238E27FC236}">
                      <a16:creationId xmlns:a16="http://schemas.microsoft.com/office/drawing/2014/main" id="{B34720C4-E54D-440C-86A7-10733E65836A}"/>
                    </a:ext>
                  </a:extLst>
                </p:cNvPr>
                <p:cNvSpPr>
                  <a:spLocks noChangeShapeType="1"/>
                </p:cNvSpPr>
                <p:nvPr/>
              </p:nvSpPr>
              <p:spPr bwMode="auto">
                <a:xfrm flipH="1">
                  <a:off x="3191" y="2354"/>
                  <a:ext cx="41"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433">
                  <a:extLst>
                    <a:ext uri="{FF2B5EF4-FFF2-40B4-BE49-F238E27FC236}">
                      <a16:creationId xmlns:a16="http://schemas.microsoft.com/office/drawing/2014/main" id="{908CCB64-97B0-4E27-9652-5229D3DD4249}"/>
                    </a:ext>
                  </a:extLst>
                </p:cNvPr>
                <p:cNvSpPr>
                  <a:spLocks noChangeShapeType="1"/>
                </p:cNvSpPr>
                <p:nvPr/>
              </p:nvSpPr>
              <p:spPr bwMode="auto">
                <a:xfrm>
                  <a:off x="3226" y="233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434">
                  <a:extLst>
                    <a:ext uri="{FF2B5EF4-FFF2-40B4-BE49-F238E27FC236}">
                      <a16:creationId xmlns:a16="http://schemas.microsoft.com/office/drawing/2014/main" id="{FFAC7A4C-37B3-4173-A783-1AEE3229A741}"/>
                    </a:ext>
                  </a:extLst>
                </p:cNvPr>
                <p:cNvSpPr>
                  <a:spLocks noChangeShapeType="1"/>
                </p:cNvSpPr>
                <p:nvPr/>
              </p:nvSpPr>
              <p:spPr bwMode="auto">
                <a:xfrm flipH="1">
                  <a:off x="3206" y="2354"/>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435">
                  <a:extLst>
                    <a:ext uri="{FF2B5EF4-FFF2-40B4-BE49-F238E27FC236}">
                      <a16:creationId xmlns:a16="http://schemas.microsoft.com/office/drawing/2014/main" id="{7578533D-2292-46CF-9333-8FE769F3508C}"/>
                    </a:ext>
                  </a:extLst>
                </p:cNvPr>
                <p:cNvSpPr>
                  <a:spLocks noChangeShapeType="1"/>
                </p:cNvSpPr>
                <p:nvPr/>
              </p:nvSpPr>
              <p:spPr bwMode="auto">
                <a:xfrm>
                  <a:off x="3232" y="233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436">
                  <a:extLst>
                    <a:ext uri="{FF2B5EF4-FFF2-40B4-BE49-F238E27FC236}">
                      <a16:creationId xmlns:a16="http://schemas.microsoft.com/office/drawing/2014/main" id="{B0D315FA-6DDC-46EE-8AAA-82B278A464BF}"/>
                    </a:ext>
                  </a:extLst>
                </p:cNvPr>
                <p:cNvSpPr>
                  <a:spLocks noChangeShapeType="1"/>
                </p:cNvSpPr>
                <p:nvPr/>
              </p:nvSpPr>
              <p:spPr bwMode="auto">
                <a:xfrm flipH="1">
                  <a:off x="3214" y="235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437">
                  <a:extLst>
                    <a:ext uri="{FF2B5EF4-FFF2-40B4-BE49-F238E27FC236}">
                      <a16:creationId xmlns:a16="http://schemas.microsoft.com/office/drawing/2014/main" id="{89892510-9F92-41C4-8CF4-12542D56C267}"/>
                    </a:ext>
                  </a:extLst>
                </p:cNvPr>
                <p:cNvSpPr>
                  <a:spLocks noChangeShapeType="1"/>
                </p:cNvSpPr>
                <p:nvPr/>
              </p:nvSpPr>
              <p:spPr bwMode="auto">
                <a:xfrm>
                  <a:off x="3262" y="233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438">
                  <a:extLst>
                    <a:ext uri="{FF2B5EF4-FFF2-40B4-BE49-F238E27FC236}">
                      <a16:creationId xmlns:a16="http://schemas.microsoft.com/office/drawing/2014/main" id="{3D0BEE7F-5E1B-4E53-927C-2F643F8E3572}"/>
                    </a:ext>
                  </a:extLst>
                </p:cNvPr>
                <p:cNvSpPr>
                  <a:spLocks noChangeShapeType="1"/>
                </p:cNvSpPr>
                <p:nvPr/>
              </p:nvSpPr>
              <p:spPr bwMode="auto">
                <a:xfrm flipH="1">
                  <a:off x="3242" y="235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439">
                  <a:extLst>
                    <a:ext uri="{FF2B5EF4-FFF2-40B4-BE49-F238E27FC236}">
                      <a16:creationId xmlns:a16="http://schemas.microsoft.com/office/drawing/2014/main" id="{5474406A-BC84-4B8B-832D-8917ED5C47E5}"/>
                    </a:ext>
                  </a:extLst>
                </p:cNvPr>
                <p:cNvSpPr>
                  <a:spLocks noChangeShapeType="1"/>
                </p:cNvSpPr>
                <p:nvPr/>
              </p:nvSpPr>
              <p:spPr bwMode="auto">
                <a:xfrm>
                  <a:off x="3452" y="2372"/>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Line 440">
                  <a:extLst>
                    <a:ext uri="{FF2B5EF4-FFF2-40B4-BE49-F238E27FC236}">
                      <a16:creationId xmlns:a16="http://schemas.microsoft.com/office/drawing/2014/main" id="{C79FF8CE-C88A-4731-9471-D0DB292DBA6F}"/>
                    </a:ext>
                  </a:extLst>
                </p:cNvPr>
                <p:cNvSpPr>
                  <a:spLocks noChangeShapeType="1"/>
                </p:cNvSpPr>
                <p:nvPr/>
              </p:nvSpPr>
              <p:spPr bwMode="auto">
                <a:xfrm flipH="1">
                  <a:off x="3432" y="2393"/>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 name="Line 441">
                  <a:extLst>
                    <a:ext uri="{FF2B5EF4-FFF2-40B4-BE49-F238E27FC236}">
                      <a16:creationId xmlns:a16="http://schemas.microsoft.com/office/drawing/2014/main" id="{2C2FA6E6-8892-4B32-ABBB-B8AAC1B9C693}"/>
                    </a:ext>
                  </a:extLst>
                </p:cNvPr>
                <p:cNvSpPr>
                  <a:spLocks noChangeShapeType="1"/>
                </p:cNvSpPr>
                <p:nvPr/>
              </p:nvSpPr>
              <p:spPr bwMode="auto">
                <a:xfrm>
                  <a:off x="3430" y="2372"/>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Line 442">
                  <a:extLst>
                    <a:ext uri="{FF2B5EF4-FFF2-40B4-BE49-F238E27FC236}">
                      <a16:creationId xmlns:a16="http://schemas.microsoft.com/office/drawing/2014/main" id="{D51CD0F7-CE9B-4B50-89F8-D79E2E74B911}"/>
                    </a:ext>
                  </a:extLst>
                </p:cNvPr>
                <p:cNvSpPr>
                  <a:spLocks noChangeShapeType="1"/>
                </p:cNvSpPr>
                <p:nvPr/>
              </p:nvSpPr>
              <p:spPr bwMode="auto">
                <a:xfrm flipH="1">
                  <a:off x="3410" y="2393"/>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 name="Line 443">
                  <a:extLst>
                    <a:ext uri="{FF2B5EF4-FFF2-40B4-BE49-F238E27FC236}">
                      <a16:creationId xmlns:a16="http://schemas.microsoft.com/office/drawing/2014/main" id="{56B61B2A-7BD9-406B-BB8E-5E053F678054}"/>
                    </a:ext>
                  </a:extLst>
                </p:cNvPr>
                <p:cNvSpPr>
                  <a:spLocks noChangeShapeType="1"/>
                </p:cNvSpPr>
                <p:nvPr/>
              </p:nvSpPr>
              <p:spPr bwMode="auto">
                <a:xfrm>
                  <a:off x="3424" y="2372"/>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Line 444">
                  <a:extLst>
                    <a:ext uri="{FF2B5EF4-FFF2-40B4-BE49-F238E27FC236}">
                      <a16:creationId xmlns:a16="http://schemas.microsoft.com/office/drawing/2014/main" id="{52C91BD0-A456-4BF5-92D9-26265D1F3C14}"/>
                    </a:ext>
                  </a:extLst>
                </p:cNvPr>
                <p:cNvSpPr>
                  <a:spLocks noChangeShapeType="1"/>
                </p:cNvSpPr>
                <p:nvPr/>
              </p:nvSpPr>
              <p:spPr bwMode="auto">
                <a:xfrm flipH="1">
                  <a:off x="3404" y="2393"/>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Line 445">
                  <a:extLst>
                    <a:ext uri="{FF2B5EF4-FFF2-40B4-BE49-F238E27FC236}">
                      <a16:creationId xmlns:a16="http://schemas.microsoft.com/office/drawing/2014/main" id="{6FC9E06B-B44F-4004-9432-B2383AC66C32}"/>
                    </a:ext>
                  </a:extLst>
                </p:cNvPr>
                <p:cNvSpPr>
                  <a:spLocks noChangeShapeType="1"/>
                </p:cNvSpPr>
                <p:nvPr/>
              </p:nvSpPr>
              <p:spPr bwMode="auto">
                <a:xfrm>
                  <a:off x="3402" y="2372"/>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Line 446">
                  <a:extLst>
                    <a:ext uri="{FF2B5EF4-FFF2-40B4-BE49-F238E27FC236}">
                      <a16:creationId xmlns:a16="http://schemas.microsoft.com/office/drawing/2014/main" id="{FFBB70F7-5F70-490E-A843-39DE1DB5D82F}"/>
                    </a:ext>
                  </a:extLst>
                </p:cNvPr>
                <p:cNvSpPr>
                  <a:spLocks noChangeShapeType="1"/>
                </p:cNvSpPr>
                <p:nvPr/>
              </p:nvSpPr>
              <p:spPr bwMode="auto">
                <a:xfrm flipH="1">
                  <a:off x="3382" y="2393"/>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 name="Line 447">
                  <a:extLst>
                    <a:ext uri="{FF2B5EF4-FFF2-40B4-BE49-F238E27FC236}">
                      <a16:creationId xmlns:a16="http://schemas.microsoft.com/office/drawing/2014/main" id="{FB899F40-6668-4A3E-B1CA-44FA1E5BF654}"/>
                    </a:ext>
                  </a:extLst>
                </p:cNvPr>
                <p:cNvSpPr>
                  <a:spLocks noChangeShapeType="1"/>
                </p:cNvSpPr>
                <p:nvPr/>
              </p:nvSpPr>
              <p:spPr bwMode="auto">
                <a:xfrm>
                  <a:off x="3396" y="2372"/>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Line 448">
                  <a:extLst>
                    <a:ext uri="{FF2B5EF4-FFF2-40B4-BE49-F238E27FC236}">
                      <a16:creationId xmlns:a16="http://schemas.microsoft.com/office/drawing/2014/main" id="{3F1160BB-3093-4B73-A96B-EAE618C764F1}"/>
                    </a:ext>
                  </a:extLst>
                </p:cNvPr>
                <p:cNvSpPr>
                  <a:spLocks noChangeShapeType="1"/>
                </p:cNvSpPr>
                <p:nvPr/>
              </p:nvSpPr>
              <p:spPr bwMode="auto">
                <a:xfrm flipH="1">
                  <a:off x="3376" y="2393"/>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 name="Line 449">
                  <a:extLst>
                    <a:ext uri="{FF2B5EF4-FFF2-40B4-BE49-F238E27FC236}">
                      <a16:creationId xmlns:a16="http://schemas.microsoft.com/office/drawing/2014/main" id="{9F7F2C60-8C67-4C4E-B0B4-C4A97C98EBCC}"/>
                    </a:ext>
                  </a:extLst>
                </p:cNvPr>
                <p:cNvSpPr>
                  <a:spLocks noChangeShapeType="1"/>
                </p:cNvSpPr>
                <p:nvPr/>
              </p:nvSpPr>
              <p:spPr bwMode="auto">
                <a:xfrm>
                  <a:off x="3360" y="2372"/>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Line 450">
                  <a:extLst>
                    <a:ext uri="{FF2B5EF4-FFF2-40B4-BE49-F238E27FC236}">
                      <a16:creationId xmlns:a16="http://schemas.microsoft.com/office/drawing/2014/main" id="{67868E32-738C-4968-BFD2-4C321E860A40}"/>
                    </a:ext>
                  </a:extLst>
                </p:cNvPr>
                <p:cNvSpPr>
                  <a:spLocks noChangeShapeType="1"/>
                </p:cNvSpPr>
                <p:nvPr/>
              </p:nvSpPr>
              <p:spPr bwMode="auto">
                <a:xfrm flipH="1">
                  <a:off x="3342" y="2393"/>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Line 451">
                  <a:extLst>
                    <a:ext uri="{FF2B5EF4-FFF2-40B4-BE49-F238E27FC236}">
                      <a16:creationId xmlns:a16="http://schemas.microsoft.com/office/drawing/2014/main" id="{E5713BC0-824B-4CB9-945F-36DDD7D7507E}"/>
                    </a:ext>
                  </a:extLst>
                </p:cNvPr>
                <p:cNvSpPr>
                  <a:spLocks noChangeShapeType="1"/>
                </p:cNvSpPr>
                <p:nvPr/>
              </p:nvSpPr>
              <p:spPr bwMode="auto">
                <a:xfrm>
                  <a:off x="3536" y="2372"/>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Line 452">
                  <a:extLst>
                    <a:ext uri="{FF2B5EF4-FFF2-40B4-BE49-F238E27FC236}">
                      <a16:creationId xmlns:a16="http://schemas.microsoft.com/office/drawing/2014/main" id="{3BFF81B4-C8A6-44D1-B5A6-CB3B3F9257F9}"/>
                    </a:ext>
                  </a:extLst>
                </p:cNvPr>
                <p:cNvSpPr>
                  <a:spLocks noChangeShapeType="1"/>
                </p:cNvSpPr>
                <p:nvPr/>
              </p:nvSpPr>
              <p:spPr bwMode="auto">
                <a:xfrm flipH="1">
                  <a:off x="3516" y="2393"/>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Line 453">
                  <a:extLst>
                    <a:ext uri="{FF2B5EF4-FFF2-40B4-BE49-F238E27FC236}">
                      <a16:creationId xmlns:a16="http://schemas.microsoft.com/office/drawing/2014/main" id="{335B7CF3-C958-43A4-BD6B-BAAB6B47DC1F}"/>
                    </a:ext>
                  </a:extLst>
                </p:cNvPr>
                <p:cNvSpPr>
                  <a:spLocks noChangeShapeType="1"/>
                </p:cNvSpPr>
                <p:nvPr/>
              </p:nvSpPr>
              <p:spPr bwMode="auto">
                <a:xfrm>
                  <a:off x="3530" y="2372"/>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Line 454">
                  <a:extLst>
                    <a:ext uri="{FF2B5EF4-FFF2-40B4-BE49-F238E27FC236}">
                      <a16:creationId xmlns:a16="http://schemas.microsoft.com/office/drawing/2014/main" id="{965BFB54-FEDC-4D1F-A80A-E65E0D559CD2}"/>
                    </a:ext>
                  </a:extLst>
                </p:cNvPr>
                <p:cNvSpPr>
                  <a:spLocks noChangeShapeType="1"/>
                </p:cNvSpPr>
                <p:nvPr/>
              </p:nvSpPr>
              <p:spPr bwMode="auto">
                <a:xfrm flipH="1">
                  <a:off x="3510" y="2393"/>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 name="Line 455">
                  <a:extLst>
                    <a:ext uri="{FF2B5EF4-FFF2-40B4-BE49-F238E27FC236}">
                      <a16:creationId xmlns:a16="http://schemas.microsoft.com/office/drawing/2014/main" id="{EA9133F7-8E72-4AF0-B6DC-D1313CA7C27C}"/>
                    </a:ext>
                  </a:extLst>
                </p:cNvPr>
                <p:cNvSpPr>
                  <a:spLocks noChangeShapeType="1"/>
                </p:cNvSpPr>
                <p:nvPr/>
              </p:nvSpPr>
              <p:spPr bwMode="auto">
                <a:xfrm>
                  <a:off x="3522" y="2372"/>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Line 456">
                  <a:extLst>
                    <a:ext uri="{FF2B5EF4-FFF2-40B4-BE49-F238E27FC236}">
                      <a16:creationId xmlns:a16="http://schemas.microsoft.com/office/drawing/2014/main" id="{43A340EA-EE7A-4698-96BA-9107B6306231}"/>
                    </a:ext>
                  </a:extLst>
                </p:cNvPr>
                <p:cNvSpPr>
                  <a:spLocks noChangeShapeType="1"/>
                </p:cNvSpPr>
                <p:nvPr/>
              </p:nvSpPr>
              <p:spPr bwMode="auto">
                <a:xfrm flipH="1">
                  <a:off x="3504" y="2393"/>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Line 457">
                  <a:extLst>
                    <a:ext uri="{FF2B5EF4-FFF2-40B4-BE49-F238E27FC236}">
                      <a16:creationId xmlns:a16="http://schemas.microsoft.com/office/drawing/2014/main" id="{90754DC0-3E00-44BC-89B0-7D5B562B575B}"/>
                    </a:ext>
                  </a:extLst>
                </p:cNvPr>
                <p:cNvSpPr>
                  <a:spLocks noChangeShapeType="1"/>
                </p:cNvSpPr>
                <p:nvPr/>
              </p:nvSpPr>
              <p:spPr bwMode="auto">
                <a:xfrm>
                  <a:off x="3594" y="239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Line 458">
                  <a:extLst>
                    <a:ext uri="{FF2B5EF4-FFF2-40B4-BE49-F238E27FC236}">
                      <a16:creationId xmlns:a16="http://schemas.microsoft.com/office/drawing/2014/main" id="{650A45F4-7D17-4D69-B38C-276E13A77CB2}"/>
                    </a:ext>
                  </a:extLst>
                </p:cNvPr>
                <p:cNvSpPr>
                  <a:spLocks noChangeShapeType="1"/>
                </p:cNvSpPr>
                <p:nvPr/>
              </p:nvSpPr>
              <p:spPr bwMode="auto">
                <a:xfrm flipH="1">
                  <a:off x="3574" y="2417"/>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Line 459">
                  <a:extLst>
                    <a:ext uri="{FF2B5EF4-FFF2-40B4-BE49-F238E27FC236}">
                      <a16:creationId xmlns:a16="http://schemas.microsoft.com/office/drawing/2014/main" id="{E1D1AA0D-B79D-4F20-9327-35D96EFE5B86}"/>
                    </a:ext>
                  </a:extLst>
                </p:cNvPr>
                <p:cNvSpPr>
                  <a:spLocks noChangeShapeType="1"/>
                </p:cNvSpPr>
                <p:nvPr/>
              </p:nvSpPr>
              <p:spPr bwMode="auto">
                <a:xfrm>
                  <a:off x="3588" y="239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Line 460">
                  <a:extLst>
                    <a:ext uri="{FF2B5EF4-FFF2-40B4-BE49-F238E27FC236}">
                      <a16:creationId xmlns:a16="http://schemas.microsoft.com/office/drawing/2014/main" id="{D95BE8AF-0600-4629-8B45-230DD1AD7E64}"/>
                    </a:ext>
                  </a:extLst>
                </p:cNvPr>
                <p:cNvSpPr>
                  <a:spLocks noChangeShapeType="1"/>
                </p:cNvSpPr>
                <p:nvPr/>
              </p:nvSpPr>
              <p:spPr bwMode="auto">
                <a:xfrm flipH="1">
                  <a:off x="3568" y="241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 name="Line 461">
                  <a:extLst>
                    <a:ext uri="{FF2B5EF4-FFF2-40B4-BE49-F238E27FC236}">
                      <a16:creationId xmlns:a16="http://schemas.microsoft.com/office/drawing/2014/main" id="{C7674981-EE5E-4403-A7CF-5F9C79C015F3}"/>
                    </a:ext>
                  </a:extLst>
                </p:cNvPr>
                <p:cNvSpPr>
                  <a:spLocks noChangeShapeType="1"/>
                </p:cNvSpPr>
                <p:nvPr/>
              </p:nvSpPr>
              <p:spPr bwMode="auto">
                <a:xfrm>
                  <a:off x="3580" y="239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Line 462">
                  <a:extLst>
                    <a:ext uri="{FF2B5EF4-FFF2-40B4-BE49-F238E27FC236}">
                      <a16:creationId xmlns:a16="http://schemas.microsoft.com/office/drawing/2014/main" id="{D2EF2AA4-6794-4147-A209-0487F8D15641}"/>
                    </a:ext>
                  </a:extLst>
                </p:cNvPr>
                <p:cNvSpPr>
                  <a:spLocks noChangeShapeType="1"/>
                </p:cNvSpPr>
                <p:nvPr/>
              </p:nvSpPr>
              <p:spPr bwMode="auto">
                <a:xfrm flipH="1">
                  <a:off x="3562" y="241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Line 463">
                  <a:extLst>
                    <a:ext uri="{FF2B5EF4-FFF2-40B4-BE49-F238E27FC236}">
                      <a16:creationId xmlns:a16="http://schemas.microsoft.com/office/drawing/2014/main" id="{0292C245-7CBB-4A23-A2FB-E1AED0C679E5}"/>
                    </a:ext>
                  </a:extLst>
                </p:cNvPr>
                <p:cNvSpPr>
                  <a:spLocks noChangeShapeType="1"/>
                </p:cNvSpPr>
                <p:nvPr/>
              </p:nvSpPr>
              <p:spPr bwMode="auto">
                <a:xfrm>
                  <a:off x="3696" y="239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Line 464">
                  <a:extLst>
                    <a:ext uri="{FF2B5EF4-FFF2-40B4-BE49-F238E27FC236}">
                      <a16:creationId xmlns:a16="http://schemas.microsoft.com/office/drawing/2014/main" id="{C5FE8CD3-718E-4789-A280-4C6F7C3B5409}"/>
                    </a:ext>
                  </a:extLst>
                </p:cNvPr>
                <p:cNvSpPr>
                  <a:spLocks noChangeShapeType="1"/>
                </p:cNvSpPr>
                <p:nvPr/>
              </p:nvSpPr>
              <p:spPr bwMode="auto">
                <a:xfrm flipH="1">
                  <a:off x="3676" y="241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 name="Line 465">
                  <a:extLst>
                    <a:ext uri="{FF2B5EF4-FFF2-40B4-BE49-F238E27FC236}">
                      <a16:creationId xmlns:a16="http://schemas.microsoft.com/office/drawing/2014/main" id="{143921C0-7DF7-4117-8049-CD71655DBC96}"/>
                    </a:ext>
                  </a:extLst>
                </p:cNvPr>
                <p:cNvSpPr>
                  <a:spLocks noChangeShapeType="1"/>
                </p:cNvSpPr>
                <p:nvPr/>
              </p:nvSpPr>
              <p:spPr bwMode="auto">
                <a:xfrm>
                  <a:off x="3857" y="242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54" name="Line 467">
                <a:extLst>
                  <a:ext uri="{FF2B5EF4-FFF2-40B4-BE49-F238E27FC236}">
                    <a16:creationId xmlns:a16="http://schemas.microsoft.com/office/drawing/2014/main" id="{00B83C6D-DA73-489F-9A83-C63086D3EE83}"/>
                  </a:ext>
                </a:extLst>
              </p:cNvPr>
              <p:cNvSpPr>
                <a:spLocks noChangeShapeType="1"/>
              </p:cNvSpPr>
              <p:nvPr/>
            </p:nvSpPr>
            <p:spPr bwMode="auto">
              <a:xfrm flipH="1">
                <a:off x="3837" y="2441"/>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468">
                <a:extLst>
                  <a:ext uri="{FF2B5EF4-FFF2-40B4-BE49-F238E27FC236}">
                    <a16:creationId xmlns:a16="http://schemas.microsoft.com/office/drawing/2014/main" id="{C08A13BD-BAF9-4217-A8B3-06A26D510CDB}"/>
                  </a:ext>
                </a:extLst>
              </p:cNvPr>
              <p:cNvSpPr>
                <a:spLocks noChangeShapeType="1"/>
              </p:cNvSpPr>
              <p:nvPr/>
            </p:nvSpPr>
            <p:spPr bwMode="auto">
              <a:xfrm>
                <a:off x="3885" y="242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469">
                <a:extLst>
                  <a:ext uri="{FF2B5EF4-FFF2-40B4-BE49-F238E27FC236}">
                    <a16:creationId xmlns:a16="http://schemas.microsoft.com/office/drawing/2014/main" id="{0A844500-F6DC-40CC-A995-10F7D9EEA56B}"/>
                  </a:ext>
                </a:extLst>
              </p:cNvPr>
              <p:cNvSpPr>
                <a:spLocks noChangeShapeType="1"/>
              </p:cNvSpPr>
              <p:nvPr/>
            </p:nvSpPr>
            <p:spPr bwMode="auto">
              <a:xfrm flipH="1">
                <a:off x="3865" y="2441"/>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470">
                <a:extLst>
                  <a:ext uri="{FF2B5EF4-FFF2-40B4-BE49-F238E27FC236}">
                    <a16:creationId xmlns:a16="http://schemas.microsoft.com/office/drawing/2014/main" id="{32E13EE5-714E-4A8E-97CC-D0F665125217}"/>
                  </a:ext>
                </a:extLst>
              </p:cNvPr>
              <p:cNvSpPr>
                <a:spLocks noChangeShapeType="1"/>
              </p:cNvSpPr>
              <p:nvPr/>
            </p:nvSpPr>
            <p:spPr bwMode="auto">
              <a:xfrm>
                <a:off x="3893" y="242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471">
                <a:extLst>
                  <a:ext uri="{FF2B5EF4-FFF2-40B4-BE49-F238E27FC236}">
                    <a16:creationId xmlns:a16="http://schemas.microsoft.com/office/drawing/2014/main" id="{C2D883FB-E1A8-4B5A-B991-1FF23811B566}"/>
                  </a:ext>
                </a:extLst>
              </p:cNvPr>
              <p:cNvSpPr>
                <a:spLocks noChangeShapeType="1"/>
              </p:cNvSpPr>
              <p:nvPr/>
            </p:nvSpPr>
            <p:spPr bwMode="auto">
              <a:xfrm flipH="1">
                <a:off x="3873" y="2441"/>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472">
                <a:extLst>
                  <a:ext uri="{FF2B5EF4-FFF2-40B4-BE49-F238E27FC236}">
                    <a16:creationId xmlns:a16="http://schemas.microsoft.com/office/drawing/2014/main" id="{7247ADF3-0ECC-42B4-98A9-DE9D98548003}"/>
                  </a:ext>
                </a:extLst>
              </p:cNvPr>
              <p:cNvSpPr>
                <a:spLocks noChangeShapeType="1"/>
              </p:cNvSpPr>
              <p:nvPr/>
            </p:nvSpPr>
            <p:spPr bwMode="auto">
              <a:xfrm>
                <a:off x="3899" y="242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473">
                <a:extLst>
                  <a:ext uri="{FF2B5EF4-FFF2-40B4-BE49-F238E27FC236}">
                    <a16:creationId xmlns:a16="http://schemas.microsoft.com/office/drawing/2014/main" id="{D567781F-BC4E-4637-8C76-6E8C5C1BB426}"/>
                  </a:ext>
                </a:extLst>
              </p:cNvPr>
              <p:cNvSpPr>
                <a:spLocks noChangeShapeType="1"/>
              </p:cNvSpPr>
              <p:nvPr/>
            </p:nvSpPr>
            <p:spPr bwMode="auto">
              <a:xfrm flipH="1">
                <a:off x="3881" y="2441"/>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474">
                <a:extLst>
                  <a:ext uri="{FF2B5EF4-FFF2-40B4-BE49-F238E27FC236}">
                    <a16:creationId xmlns:a16="http://schemas.microsoft.com/office/drawing/2014/main" id="{98EB442E-0216-4C21-8B3F-84994C1C0C83}"/>
                  </a:ext>
                </a:extLst>
              </p:cNvPr>
              <p:cNvSpPr>
                <a:spLocks noChangeShapeType="1"/>
              </p:cNvSpPr>
              <p:nvPr/>
            </p:nvSpPr>
            <p:spPr bwMode="auto">
              <a:xfrm>
                <a:off x="3899" y="24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475">
                <a:extLst>
                  <a:ext uri="{FF2B5EF4-FFF2-40B4-BE49-F238E27FC236}">
                    <a16:creationId xmlns:a16="http://schemas.microsoft.com/office/drawing/2014/main" id="{20E11B02-6451-46F8-9C55-F437B9BF102C}"/>
                  </a:ext>
                </a:extLst>
              </p:cNvPr>
              <p:cNvSpPr>
                <a:spLocks noChangeShapeType="1"/>
              </p:cNvSpPr>
              <p:nvPr/>
            </p:nvSpPr>
            <p:spPr bwMode="auto">
              <a:xfrm flipH="1">
                <a:off x="3881" y="247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476">
                <a:extLst>
                  <a:ext uri="{FF2B5EF4-FFF2-40B4-BE49-F238E27FC236}">
                    <a16:creationId xmlns:a16="http://schemas.microsoft.com/office/drawing/2014/main" id="{C3E46651-6C91-433A-AD64-A03B54EB4481}"/>
                  </a:ext>
                </a:extLst>
              </p:cNvPr>
              <p:cNvSpPr>
                <a:spLocks noChangeShapeType="1"/>
              </p:cNvSpPr>
              <p:nvPr/>
            </p:nvSpPr>
            <p:spPr bwMode="auto">
              <a:xfrm>
                <a:off x="4041" y="24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477">
                <a:extLst>
                  <a:ext uri="{FF2B5EF4-FFF2-40B4-BE49-F238E27FC236}">
                    <a16:creationId xmlns:a16="http://schemas.microsoft.com/office/drawing/2014/main" id="{67BDC99F-9E15-469F-8776-B127067779A9}"/>
                  </a:ext>
                </a:extLst>
              </p:cNvPr>
              <p:cNvSpPr>
                <a:spLocks noChangeShapeType="1"/>
              </p:cNvSpPr>
              <p:nvPr/>
            </p:nvSpPr>
            <p:spPr bwMode="auto">
              <a:xfrm flipH="1">
                <a:off x="4023" y="247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478">
                <a:extLst>
                  <a:ext uri="{FF2B5EF4-FFF2-40B4-BE49-F238E27FC236}">
                    <a16:creationId xmlns:a16="http://schemas.microsoft.com/office/drawing/2014/main" id="{ADF4D8F2-C1D5-465A-AA41-222AA826FAF5}"/>
                  </a:ext>
                </a:extLst>
              </p:cNvPr>
              <p:cNvSpPr>
                <a:spLocks noChangeShapeType="1"/>
              </p:cNvSpPr>
              <p:nvPr/>
            </p:nvSpPr>
            <p:spPr bwMode="auto">
              <a:xfrm>
                <a:off x="4033" y="24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479">
                <a:extLst>
                  <a:ext uri="{FF2B5EF4-FFF2-40B4-BE49-F238E27FC236}">
                    <a16:creationId xmlns:a16="http://schemas.microsoft.com/office/drawing/2014/main" id="{4327217C-18F9-4244-8FB2-8D408F0399F6}"/>
                  </a:ext>
                </a:extLst>
              </p:cNvPr>
              <p:cNvSpPr>
                <a:spLocks noChangeShapeType="1"/>
              </p:cNvSpPr>
              <p:nvPr/>
            </p:nvSpPr>
            <p:spPr bwMode="auto">
              <a:xfrm flipH="1">
                <a:off x="4013" y="247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480">
                <a:extLst>
                  <a:ext uri="{FF2B5EF4-FFF2-40B4-BE49-F238E27FC236}">
                    <a16:creationId xmlns:a16="http://schemas.microsoft.com/office/drawing/2014/main" id="{81295CBE-28DC-42FB-986D-0DDB7E42D25D}"/>
                  </a:ext>
                </a:extLst>
              </p:cNvPr>
              <p:cNvSpPr>
                <a:spLocks noChangeShapeType="1"/>
              </p:cNvSpPr>
              <p:nvPr/>
            </p:nvSpPr>
            <p:spPr bwMode="auto">
              <a:xfrm>
                <a:off x="4069" y="24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481">
                <a:extLst>
                  <a:ext uri="{FF2B5EF4-FFF2-40B4-BE49-F238E27FC236}">
                    <a16:creationId xmlns:a16="http://schemas.microsoft.com/office/drawing/2014/main" id="{76A2ED30-7C0E-4507-8E35-097822546411}"/>
                  </a:ext>
                </a:extLst>
              </p:cNvPr>
              <p:cNvSpPr>
                <a:spLocks noChangeShapeType="1"/>
              </p:cNvSpPr>
              <p:nvPr/>
            </p:nvSpPr>
            <p:spPr bwMode="auto">
              <a:xfrm flipH="1">
                <a:off x="4051" y="247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482">
                <a:extLst>
                  <a:ext uri="{FF2B5EF4-FFF2-40B4-BE49-F238E27FC236}">
                    <a16:creationId xmlns:a16="http://schemas.microsoft.com/office/drawing/2014/main" id="{F8727149-E611-41D0-BB29-79F18BC63B55}"/>
                  </a:ext>
                </a:extLst>
              </p:cNvPr>
              <p:cNvSpPr>
                <a:spLocks noChangeShapeType="1"/>
              </p:cNvSpPr>
              <p:nvPr/>
            </p:nvSpPr>
            <p:spPr bwMode="auto">
              <a:xfrm>
                <a:off x="4061" y="24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483">
                <a:extLst>
                  <a:ext uri="{FF2B5EF4-FFF2-40B4-BE49-F238E27FC236}">
                    <a16:creationId xmlns:a16="http://schemas.microsoft.com/office/drawing/2014/main" id="{4F76AAAC-4BAC-4575-904E-6A40BB310443}"/>
                  </a:ext>
                </a:extLst>
              </p:cNvPr>
              <p:cNvSpPr>
                <a:spLocks noChangeShapeType="1"/>
              </p:cNvSpPr>
              <p:nvPr/>
            </p:nvSpPr>
            <p:spPr bwMode="auto">
              <a:xfrm flipH="1">
                <a:off x="4041" y="247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484">
                <a:extLst>
                  <a:ext uri="{FF2B5EF4-FFF2-40B4-BE49-F238E27FC236}">
                    <a16:creationId xmlns:a16="http://schemas.microsoft.com/office/drawing/2014/main" id="{FD80798B-316B-4F94-9431-C58DE449702C}"/>
                  </a:ext>
                </a:extLst>
              </p:cNvPr>
              <p:cNvSpPr>
                <a:spLocks noChangeShapeType="1"/>
              </p:cNvSpPr>
              <p:nvPr/>
            </p:nvSpPr>
            <p:spPr bwMode="auto">
              <a:xfrm>
                <a:off x="4183" y="24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485">
                <a:extLst>
                  <a:ext uri="{FF2B5EF4-FFF2-40B4-BE49-F238E27FC236}">
                    <a16:creationId xmlns:a16="http://schemas.microsoft.com/office/drawing/2014/main" id="{0266E8F0-DE71-416C-B8E6-CF1A47812805}"/>
                  </a:ext>
                </a:extLst>
              </p:cNvPr>
              <p:cNvSpPr>
                <a:spLocks noChangeShapeType="1"/>
              </p:cNvSpPr>
              <p:nvPr/>
            </p:nvSpPr>
            <p:spPr bwMode="auto">
              <a:xfrm flipH="1">
                <a:off x="4163" y="247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486">
                <a:extLst>
                  <a:ext uri="{FF2B5EF4-FFF2-40B4-BE49-F238E27FC236}">
                    <a16:creationId xmlns:a16="http://schemas.microsoft.com/office/drawing/2014/main" id="{CF633A54-B49F-4774-B247-BCC6BC283F9D}"/>
                  </a:ext>
                </a:extLst>
              </p:cNvPr>
              <p:cNvSpPr>
                <a:spLocks noChangeShapeType="1"/>
              </p:cNvSpPr>
              <p:nvPr/>
            </p:nvSpPr>
            <p:spPr bwMode="auto">
              <a:xfrm>
                <a:off x="4177" y="24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487">
                <a:extLst>
                  <a:ext uri="{FF2B5EF4-FFF2-40B4-BE49-F238E27FC236}">
                    <a16:creationId xmlns:a16="http://schemas.microsoft.com/office/drawing/2014/main" id="{CFB3D122-5CED-4FE6-8523-22C6A0C9B8D8}"/>
                  </a:ext>
                </a:extLst>
              </p:cNvPr>
              <p:cNvSpPr>
                <a:spLocks noChangeShapeType="1"/>
              </p:cNvSpPr>
              <p:nvPr/>
            </p:nvSpPr>
            <p:spPr bwMode="auto">
              <a:xfrm flipH="1">
                <a:off x="4157" y="247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488">
                <a:extLst>
                  <a:ext uri="{FF2B5EF4-FFF2-40B4-BE49-F238E27FC236}">
                    <a16:creationId xmlns:a16="http://schemas.microsoft.com/office/drawing/2014/main" id="{3C7B0BEC-6258-4BF1-BB5D-129C9E95C1E8}"/>
                  </a:ext>
                </a:extLst>
              </p:cNvPr>
              <p:cNvSpPr>
                <a:spLocks noChangeShapeType="1"/>
              </p:cNvSpPr>
              <p:nvPr/>
            </p:nvSpPr>
            <p:spPr bwMode="auto">
              <a:xfrm>
                <a:off x="4197" y="24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489">
                <a:extLst>
                  <a:ext uri="{FF2B5EF4-FFF2-40B4-BE49-F238E27FC236}">
                    <a16:creationId xmlns:a16="http://schemas.microsoft.com/office/drawing/2014/main" id="{34161B04-8768-4CAC-8465-74AD54549738}"/>
                  </a:ext>
                </a:extLst>
              </p:cNvPr>
              <p:cNvSpPr>
                <a:spLocks noChangeShapeType="1"/>
              </p:cNvSpPr>
              <p:nvPr/>
            </p:nvSpPr>
            <p:spPr bwMode="auto">
              <a:xfrm flipH="1">
                <a:off x="4177" y="247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490">
                <a:extLst>
                  <a:ext uri="{FF2B5EF4-FFF2-40B4-BE49-F238E27FC236}">
                    <a16:creationId xmlns:a16="http://schemas.microsoft.com/office/drawing/2014/main" id="{0B96F1E8-6B3F-4E72-B62F-B0ACABFA4CD2}"/>
                  </a:ext>
                </a:extLst>
              </p:cNvPr>
              <p:cNvSpPr>
                <a:spLocks noChangeShapeType="1"/>
              </p:cNvSpPr>
              <p:nvPr/>
            </p:nvSpPr>
            <p:spPr bwMode="auto">
              <a:xfrm>
                <a:off x="4191" y="24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491">
                <a:extLst>
                  <a:ext uri="{FF2B5EF4-FFF2-40B4-BE49-F238E27FC236}">
                    <a16:creationId xmlns:a16="http://schemas.microsoft.com/office/drawing/2014/main" id="{BEE4ABD8-55CD-4E61-96CA-51C65E22350E}"/>
                  </a:ext>
                </a:extLst>
              </p:cNvPr>
              <p:cNvSpPr>
                <a:spLocks noChangeShapeType="1"/>
              </p:cNvSpPr>
              <p:nvPr/>
            </p:nvSpPr>
            <p:spPr bwMode="auto">
              <a:xfrm flipH="1">
                <a:off x="4171" y="247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492">
                <a:extLst>
                  <a:ext uri="{FF2B5EF4-FFF2-40B4-BE49-F238E27FC236}">
                    <a16:creationId xmlns:a16="http://schemas.microsoft.com/office/drawing/2014/main" id="{8E3446A3-696F-40A8-ABA9-5814BD2537C4}"/>
                  </a:ext>
                </a:extLst>
              </p:cNvPr>
              <p:cNvSpPr>
                <a:spLocks noChangeShapeType="1"/>
              </p:cNvSpPr>
              <p:nvPr/>
            </p:nvSpPr>
            <p:spPr bwMode="auto">
              <a:xfrm>
                <a:off x="4211" y="24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493">
                <a:extLst>
                  <a:ext uri="{FF2B5EF4-FFF2-40B4-BE49-F238E27FC236}">
                    <a16:creationId xmlns:a16="http://schemas.microsoft.com/office/drawing/2014/main" id="{3D8FB714-DB71-4769-B4B6-E3E6FEB49DB3}"/>
                  </a:ext>
                </a:extLst>
              </p:cNvPr>
              <p:cNvSpPr>
                <a:spLocks noChangeShapeType="1"/>
              </p:cNvSpPr>
              <p:nvPr/>
            </p:nvSpPr>
            <p:spPr bwMode="auto">
              <a:xfrm flipH="1">
                <a:off x="4191" y="247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494">
                <a:extLst>
                  <a:ext uri="{FF2B5EF4-FFF2-40B4-BE49-F238E27FC236}">
                    <a16:creationId xmlns:a16="http://schemas.microsoft.com/office/drawing/2014/main" id="{2A6E2C87-D5EA-4500-BD85-9A1C70C9EC54}"/>
                  </a:ext>
                </a:extLst>
              </p:cNvPr>
              <p:cNvSpPr>
                <a:spLocks noChangeShapeType="1"/>
              </p:cNvSpPr>
              <p:nvPr/>
            </p:nvSpPr>
            <p:spPr bwMode="auto">
              <a:xfrm>
                <a:off x="4203" y="24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495">
                <a:extLst>
                  <a:ext uri="{FF2B5EF4-FFF2-40B4-BE49-F238E27FC236}">
                    <a16:creationId xmlns:a16="http://schemas.microsoft.com/office/drawing/2014/main" id="{AD43129D-E4CB-4716-930B-BCD4FF04CE92}"/>
                  </a:ext>
                </a:extLst>
              </p:cNvPr>
              <p:cNvSpPr>
                <a:spLocks noChangeShapeType="1"/>
              </p:cNvSpPr>
              <p:nvPr/>
            </p:nvSpPr>
            <p:spPr bwMode="auto">
              <a:xfrm flipH="1">
                <a:off x="4185" y="247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496">
                <a:extLst>
                  <a:ext uri="{FF2B5EF4-FFF2-40B4-BE49-F238E27FC236}">
                    <a16:creationId xmlns:a16="http://schemas.microsoft.com/office/drawing/2014/main" id="{9A83CCA5-07EC-4839-A094-CC7590EFC994}"/>
                  </a:ext>
                </a:extLst>
              </p:cNvPr>
              <p:cNvSpPr>
                <a:spLocks noChangeShapeType="1"/>
              </p:cNvSpPr>
              <p:nvPr/>
            </p:nvSpPr>
            <p:spPr bwMode="auto">
              <a:xfrm>
                <a:off x="4231" y="24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497">
                <a:extLst>
                  <a:ext uri="{FF2B5EF4-FFF2-40B4-BE49-F238E27FC236}">
                    <a16:creationId xmlns:a16="http://schemas.microsoft.com/office/drawing/2014/main" id="{EE9172FF-FE83-4593-AB0C-2E42569F674B}"/>
                  </a:ext>
                </a:extLst>
              </p:cNvPr>
              <p:cNvSpPr>
                <a:spLocks noChangeShapeType="1"/>
              </p:cNvSpPr>
              <p:nvPr/>
            </p:nvSpPr>
            <p:spPr bwMode="auto">
              <a:xfrm flipH="1">
                <a:off x="4211" y="247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498">
                <a:extLst>
                  <a:ext uri="{FF2B5EF4-FFF2-40B4-BE49-F238E27FC236}">
                    <a16:creationId xmlns:a16="http://schemas.microsoft.com/office/drawing/2014/main" id="{891DAAE3-C589-461E-9EC0-D67BCB8262B3}"/>
                  </a:ext>
                </a:extLst>
              </p:cNvPr>
              <p:cNvSpPr>
                <a:spLocks noChangeShapeType="1"/>
              </p:cNvSpPr>
              <p:nvPr/>
            </p:nvSpPr>
            <p:spPr bwMode="auto">
              <a:xfrm>
                <a:off x="4217" y="24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499">
                <a:extLst>
                  <a:ext uri="{FF2B5EF4-FFF2-40B4-BE49-F238E27FC236}">
                    <a16:creationId xmlns:a16="http://schemas.microsoft.com/office/drawing/2014/main" id="{5B620D14-60F6-4ABD-AF40-8C57083D1059}"/>
                  </a:ext>
                </a:extLst>
              </p:cNvPr>
              <p:cNvSpPr>
                <a:spLocks noChangeShapeType="1"/>
              </p:cNvSpPr>
              <p:nvPr/>
            </p:nvSpPr>
            <p:spPr bwMode="auto">
              <a:xfrm flipH="1">
                <a:off x="4197" y="247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500">
                <a:extLst>
                  <a:ext uri="{FF2B5EF4-FFF2-40B4-BE49-F238E27FC236}">
                    <a16:creationId xmlns:a16="http://schemas.microsoft.com/office/drawing/2014/main" id="{0D2F973E-F890-4466-8ABC-178A2278AA84}"/>
                  </a:ext>
                </a:extLst>
              </p:cNvPr>
              <p:cNvSpPr>
                <a:spLocks noChangeShapeType="1"/>
              </p:cNvSpPr>
              <p:nvPr/>
            </p:nvSpPr>
            <p:spPr bwMode="auto">
              <a:xfrm>
                <a:off x="4237" y="24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501">
                <a:extLst>
                  <a:ext uri="{FF2B5EF4-FFF2-40B4-BE49-F238E27FC236}">
                    <a16:creationId xmlns:a16="http://schemas.microsoft.com/office/drawing/2014/main" id="{01DFCD5F-EED9-45FF-B83C-5CF9D75134BD}"/>
                  </a:ext>
                </a:extLst>
              </p:cNvPr>
              <p:cNvSpPr>
                <a:spLocks noChangeShapeType="1"/>
              </p:cNvSpPr>
              <p:nvPr/>
            </p:nvSpPr>
            <p:spPr bwMode="auto">
              <a:xfrm flipH="1">
                <a:off x="4217" y="247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502">
                <a:extLst>
                  <a:ext uri="{FF2B5EF4-FFF2-40B4-BE49-F238E27FC236}">
                    <a16:creationId xmlns:a16="http://schemas.microsoft.com/office/drawing/2014/main" id="{830DF518-CE48-49D2-B24C-75B99F05A8BA}"/>
                  </a:ext>
                </a:extLst>
              </p:cNvPr>
              <p:cNvSpPr>
                <a:spLocks noChangeShapeType="1"/>
              </p:cNvSpPr>
              <p:nvPr/>
            </p:nvSpPr>
            <p:spPr bwMode="auto">
              <a:xfrm>
                <a:off x="4389" y="24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503">
                <a:extLst>
                  <a:ext uri="{FF2B5EF4-FFF2-40B4-BE49-F238E27FC236}">
                    <a16:creationId xmlns:a16="http://schemas.microsoft.com/office/drawing/2014/main" id="{D13F24F1-B0C3-4911-A10C-28EEDF40F2F0}"/>
                  </a:ext>
                </a:extLst>
              </p:cNvPr>
              <p:cNvSpPr>
                <a:spLocks noChangeShapeType="1"/>
              </p:cNvSpPr>
              <p:nvPr/>
            </p:nvSpPr>
            <p:spPr bwMode="auto">
              <a:xfrm flipH="1">
                <a:off x="4369" y="2479"/>
                <a:ext cx="41"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504">
                <a:extLst>
                  <a:ext uri="{FF2B5EF4-FFF2-40B4-BE49-F238E27FC236}">
                    <a16:creationId xmlns:a16="http://schemas.microsoft.com/office/drawing/2014/main" id="{1545F9C7-5FDD-4A51-97F1-59132A8C033A}"/>
                  </a:ext>
                </a:extLst>
              </p:cNvPr>
              <p:cNvSpPr>
                <a:spLocks noChangeShapeType="1"/>
              </p:cNvSpPr>
              <p:nvPr/>
            </p:nvSpPr>
            <p:spPr bwMode="auto">
              <a:xfrm>
                <a:off x="4381" y="24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505">
                <a:extLst>
                  <a:ext uri="{FF2B5EF4-FFF2-40B4-BE49-F238E27FC236}">
                    <a16:creationId xmlns:a16="http://schemas.microsoft.com/office/drawing/2014/main" id="{38D12706-62CA-445F-809D-E170806DBFBC}"/>
                  </a:ext>
                </a:extLst>
              </p:cNvPr>
              <p:cNvSpPr>
                <a:spLocks noChangeShapeType="1"/>
              </p:cNvSpPr>
              <p:nvPr/>
            </p:nvSpPr>
            <p:spPr bwMode="auto">
              <a:xfrm flipH="1">
                <a:off x="4363" y="2479"/>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506">
                <a:extLst>
                  <a:ext uri="{FF2B5EF4-FFF2-40B4-BE49-F238E27FC236}">
                    <a16:creationId xmlns:a16="http://schemas.microsoft.com/office/drawing/2014/main" id="{E649CF25-83A5-485B-BE7C-8B1A6BB28357}"/>
                  </a:ext>
                </a:extLst>
              </p:cNvPr>
              <p:cNvSpPr>
                <a:spLocks noChangeShapeType="1"/>
              </p:cNvSpPr>
              <p:nvPr/>
            </p:nvSpPr>
            <p:spPr bwMode="auto">
              <a:xfrm>
                <a:off x="4524" y="24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507">
                <a:extLst>
                  <a:ext uri="{FF2B5EF4-FFF2-40B4-BE49-F238E27FC236}">
                    <a16:creationId xmlns:a16="http://schemas.microsoft.com/office/drawing/2014/main" id="{E0E1B369-B352-48DC-91E0-F44171516D8B}"/>
                  </a:ext>
                </a:extLst>
              </p:cNvPr>
              <p:cNvSpPr>
                <a:spLocks noChangeShapeType="1"/>
              </p:cNvSpPr>
              <p:nvPr/>
            </p:nvSpPr>
            <p:spPr bwMode="auto">
              <a:xfrm flipH="1">
                <a:off x="4506" y="247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508">
                <a:extLst>
                  <a:ext uri="{FF2B5EF4-FFF2-40B4-BE49-F238E27FC236}">
                    <a16:creationId xmlns:a16="http://schemas.microsoft.com/office/drawing/2014/main" id="{4C6A6DE9-ED78-44D7-9BE6-5CB07799A007}"/>
                  </a:ext>
                </a:extLst>
              </p:cNvPr>
              <p:cNvSpPr>
                <a:spLocks noChangeShapeType="1"/>
              </p:cNvSpPr>
              <p:nvPr/>
            </p:nvSpPr>
            <p:spPr bwMode="auto">
              <a:xfrm>
                <a:off x="4568" y="2564"/>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509">
                <a:extLst>
                  <a:ext uri="{FF2B5EF4-FFF2-40B4-BE49-F238E27FC236}">
                    <a16:creationId xmlns:a16="http://schemas.microsoft.com/office/drawing/2014/main" id="{A7BAC0E4-7ED6-4E8C-A2F4-6BFB85B19D70}"/>
                  </a:ext>
                </a:extLst>
              </p:cNvPr>
              <p:cNvSpPr>
                <a:spLocks noChangeShapeType="1"/>
              </p:cNvSpPr>
              <p:nvPr/>
            </p:nvSpPr>
            <p:spPr bwMode="auto">
              <a:xfrm flipH="1">
                <a:off x="4548" y="258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510">
                <a:extLst>
                  <a:ext uri="{FF2B5EF4-FFF2-40B4-BE49-F238E27FC236}">
                    <a16:creationId xmlns:a16="http://schemas.microsoft.com/office/drawing/2014/main" id="{F66F4D56-2AA7-45B9-A603-885589898091}"/>
                  </a:ext>
                </a:extLst>
              </p:cNvPr>
              <p:cNvSpPr>
                <a:spLocks noChangeShapeType="1"/>
              </p:cNvSpPr>
              <p:nvPr/>
            </p:nvSpPr>
            <p:spPr bwMode="auto">
              <a:xfrm>
                <a:off x="4554" y="2564"/>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511">
                <a:extLst>
                  <a:ext uri="{FF2B5EF4-FFF2-40B4-BE49-F238E27FC236}">
                    <a16:creationId xmlns:a16="http://schemas.microsoft.com/office/drawing/2014/main" id="{17F52D0C-B061-4565-AFFD-11476745B98F}"/>
                  </a:ext>
                </a:extLst>
              </p:cNvPr>
              <p:cNvSpPr>
                <a:spLocks noChangeShapeType="1"/>
              </p:cNvSpPr>
              <p:nvPr/>
            </p:nvSpPr>
            <p:spPr bwMode="auto">
              <a:xfrm flipH="1">
                <a:off x="4534" y="2584"/>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512">
                <a:extLst>
                  <a:ext uri="{FF2B5EF4-FFF2-40B4-BE49-F238E27FC236}">
                    <a16:creationId xmlns:a16="http://schemas.microsoft.com/office/drawing/2014/main" id="{16916A33-E983-4E5D-AA96-EAEB9A217CA0}"/>
                  </a:ext>
                </a:extLst>
              </p:cNvPr>
              <p:cNvSpPr>
                <a:spLocks noChangeShapeType="1"/>
              </p:cNvSpPr>
              <p:nvPr/>
            </p:nvSpPr>
            <p:spPr bwMode="auto">
              <a:xfrm>
                <a:off x="4610" y="2564"/>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513">
                <a:extLst>
                  <a:ext uri="{FF2B5EF4-FFF2-40B4-BE49-F238E27FC236}">
                    <a16:creationId xmlns:a16="http://schemas.microsoft.com/office/drawing/2014/main" id="{E240F29F-40BB-4EED-8EDC-321ABC63F3ED}"/>
                  </a:ext>
                </a:extLst>
              </p:cNvPr>
              <p:cNvSpPr>
                <a:spLocks noChangeShapeType="1"/>
              </p:cNvSpPr>
              <p:nvPr/>
            </p:nvSpPr>
            <p:spPr bwMode="auto">
              <a:xfrm flipH="1">
                <a:off x="4590" y="258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514">
                <a:extLst>
                  <a:ext uri="{FF2B5EF4-FFF2-40B4-BE49-F238E27FC236}">
                    <a16:creationId xmlns:a16="http://schemas.microsoft.com/office/drawing/2014/main" id="{42A62338-5CF2-4254-946B-6C2C50F94EF5}"/>
                  </a:ext>
                </a:extLst>
              </p:cNvPr>
              <p:cNvSpPr>
                <a:spLocks noChangeShapeType="1"/>
              </p:cNvSpPr>
              <p:nvPr/>
            </p:nvSpPr>
            <p:spPr bwMode="auto">
              <a:xfrm>
                <a:off x="5057" y="2564"/>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515">
                <a:extLst>
                  <a:ext uri="{FF2B5EF4-FFF2-40B4-BE49-F238E27FC236}">
                    <a16:creationId xmlns:a16="http://schemas.microsoft.com/office/drawing/2014/main" id="{E063EADA-2E8C-4B8F-B96F-FA38502D714A}"/>
                  </a:ext>
                </a:extLst>
              </p:cNvPr>
              <p:cNvSpPr>
                <a:spLocks noChangeShapeType="1"/>
              </p:cNvSpPr>
              <p:nvPr/>
            </p:nvSpPr>
            <p:spPr bwMode="auto">
              <a:xfrm flipH="1">
                <a:off x="5037" y="2584"/>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516">
                <a:extLst>
                  <a:ext uri="{FF2B5EF4-FFF2-40B4-BE49-F238E27FC236}">
                    <a16:creationId xmlns:a16="http://schemas.microsoft.com/office/drawing/2014/main" id="{5E082178-231C-4549-9C15-AA8C35F0BD14}"/>
                  </a:ext>
                </a:extLst>
              </p:cNvPr>
              <p:cNvSpPr>
                <a:spLocks noChangeShapeType="1"/>
              </p:cNvSpPr>
              <p:nvPr/>
            </p:nvSpPr>
            <p:spPr bwMode="auto">
              <a:xfrm>
                <a:off x="5235" y="2564"/>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517">
                <a:extLst>
                  <a:ext uri="{FF2B5EF4-FFF2-40B4-BE49-F238E27FC236}">
                    <a16:creationId xmlns:a16="http://schemas.microsoft.com/office/drawing/2014/main" id="{F49B0DC6-5215-4649-995F-89086ED6298A}"/>
                  </a:ext>
                </a:extLst>
              </p:cNvPr>
              <p:cNvSpPr>
                <a:spLocks noChangeShapeType="1"/>
              </p:cNvSpPr>
              <p:nvPr/>
            </p:nvSpPr>
            <p:spPr bwMode="auto">
              <a:xfrm flipH="1">
                <a:off x="5215" y="2584"/>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518">
                <a:extLst>
                  <a:ext uri="{FF2B5EF4-FFF2-40B4-BE49-F238E27FC236}">
                    <a16:creationId xmlns:a16="http://schemas.microsoft.com/office/drawing/2014/main" id="{86BBB33F-F74F-488A-9561-3817EDB64485}"/>
                  </a:ext>
                </a:extLst>
              </p:cNvPr>
              <p:cNvSpPr>
                <a:spLocks noChangeShapeType="1"/>
              </p:cNvSpPr>
              <p:nvPr/>
            </p:nvSpPr>
            <p:spPr bwMode="auto">
              <a:xfrm>
                <a:off x="5227" y="2564"/>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519">
                <a:extLst>
                  <a:ext uri="{FF2B5EF4-FFF2-40B4-BE49-F238E27FC236}">
                    <a16:creationId xmlns:a16="http://schemas.microsoft.com/office/drawing/2014/main" id="{CF5D7A74-C8A3-4274-8A99-318F4F3C21B0}"/>
                  </a:ext>
                </a:extLst>
              </p:cNvPr>
              <p:cNvSpPr>
                <a:spLocks noChangeShapeType="1"/>
              </p:cNvSpPr>
              <p:nvPr/>
            </p:nvSpPr>
            <p:spPr bwMode="auto">
              <a:xfrm flipH="1">
                <a:off x="5207" y="258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520">
                <a:extLst>
                  <a:ext uri="{FF2B5EF4-FFF2-40B4-BE49-F238E27FC236}">
                    <a16:creationId xmlns:a16="http://schemas.microsoft.com/office/drawing/2014/main" id="{69E5614E-6AED-4976-9FF5-9E11D44F065D}"/>
                  </a:ext>
                </a:extLst>
              </p:cNvPr>
              <p:cNvSpPr>
                <a:spLocks noChangeShapeType="1"/>
              </p:cNvSpPr>
              <p:nvPr/>
            </p:nvSpPr>
            <p:spPr bwMode="auto">
              <a:xfrm>
                <a:off x="5219" y="2564"/>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521">
                <a:extLst>
                  <a:ext uri="{FF2B5EF4-FFF2-40B4-BE49-F238E27FC236}">
                    <a16:creationId xmlns:a16="http://schemas.microsoft.com/office/drawing/2014/main" id="{2CC556DA-62F5-4D50-B26A-C81919012906}"/>
                  </a:ext>
                </a:extLst>
              </p:cNvPr>
              <p:cNvSpPr>
                <a:spLocks noChangeShapeType="1"/>
              </p:cNvSpPr>
              <p:nvPr/>
            </p:nvSpPr>
            <p:spPr bwMode="auto">
              <a:xfrm flipH="1">
                <a:off x="5199" y="258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522">
                <a:extLst>
                  <a:ext uri="{FF2B5EF4-FFF2-40B4-BE49-F238E27FC236}">
                    <a16:creationId xmlns:a16="http://schemas.microsoft.com/office/drawing/2014/main" id="{6AB1385D-D277-43AE-AF79-F5F09417BC5B}"/>
                  </a:ext>
                </a:extLst>
              </p:cNvPr>
              <p:cNvSpPr>
                <a:spLocks noChangeShapeType="1"/>
              </p:cNvSpPr>
              <p:nvPr/>
            </p:nvSpPr>
            <p:spPr bwMode="auto">
              <a:xfrm>
                <a:off x="4223" y="24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523">
                <a:extLst>
                  <a:ext uri="{FF2B5EF4-FFF2-40B4-BE49-F238E27FC236}">
                    <a16:creationId xmlns:a16="http://schemas.microsoft.com/office/drawing/2014/main" id="{FC702629-E23F-46CD-B05E-1C39D83D7A17}"/>
                  </a:ext>
                </a:extLst>
              </p:cNvPr>
              <p:cNvSpPr>
                <a:spLocks noChangeShapeType="1"/>
              </p:cNvSpPr>
              <p:nvPr/>
            </p:nvSpPr>
            <p:spPr bwMode="auto">
              <a:xfrm flipH="1">
                <a:off x="4205" y="247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524">
                <a:extLst>
                  <a:ext uri="{FF2B5EF4-FFF2-40B4-BE49-F238E27FC236}">
                    <a16:creationId xmlns:a16="http://schemas.microsoft.com/office/drawing/2014/main" id="{7DC7010A-E991-4536-B0D6-E918E95A3F16}"/>
                  </a:ext>
                </a:extLst>
              </p:cNvPr>
              <p:cNvSpPr>
                <a:spLocks noChangeShapeType="1"/>
              </p:cNvSpPr>
              <p:nvPr/>
            </p:nvSpPr>
            <p:spPr bwMode="auto">
              <a:xfrm>
                <a:off x="3688" y="239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525">
                <a:extLst>
                  <a:ext uri="{FF2B5EF4-FFF2-40B4-BE49-F238E27FC236}">
                    <a16:creationId xmlns:a16="http://schemas.microsoft.com/office/drawing/2014/main" id="{60342377-E7CA-4537-AD3B-5C2ABB8DE807}"/>
                  </a:ext>
                </a:extLst>
              </p:cNvPr>
              <p:cNvSpPr>
                <a:spLocks noChangeShapeType="1"/>
              </p:cNvSpPr>
              <p:nvPr/>
            </p:nvSpPr>
            <p:spPr bwMode="auto">
              <a:xfrm flipH="1">
                <a:off x="3670" y="241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526">
                <a:extLst>
                  <a:ext uri="{FF2B5EF4-FFF2-40B4-BE49-F238E27FC236}">
                    <a16:creationId xmlns:a16="http://schemas.microsoft.com/office/drawing/2014/main" id="{82019C95-C654-4284-8B04-A9DCA892069D}"/>
                  </a:ext>
                </a:extLst>
              </p:cNvPr>
              <p:cNvSpPr>
                <a:spLocks noChangeShapeType="1"/>
              </p:cNvSpPr>
              <p:nvPr/>
            </p:nvSpPr>
            <p:spPr bwMode="auto">
              <a:xfrm>
                <a:off x="3682" y="239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527">
                <a:extLst>
                  <a:ext uri="{FF2B5EF4-FFF2-40B4-BE49-F238E27FC236}">
                    <a16:creationId xmlns:a16="http://schemas.microsoft.com/office/drawing/2014/main" id="{AB0036F7-0752-410B-87B2-EEED51727942}"/>
                  </a:ext>
                </a:extLst>
              </p:cNvPr>
              <p:cNvSpPr>
                <a:spLocks noChangeShapeType="1"/>
              </p:cNvSpPr>
              <p:nvPr/>
            </p:nvSpPr>
            <p:spPr bwMode="auto">
              <a:xfrm flipH="1">
                <a:off x="3662" y="2417"/>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528">
                <a:extLst>
                  <a:ext uri="{FF2B5EF4-FFF2-40B4-BE49-F238E27FC236}">
                    <a16:creationId xmlns:a16="http://schemas.microsoft.com/office/drawing/2014/main" id="{802D4D41-E6A7-4DCE-9763-87D32DF83019}"/>
                  </a:ext>
                </a:extLst>
              </p:cNvPr>
              <p:cNvSpPr>
                <a:spLocks noChangeShapeType="1"/>
              </p:cNvSpPr>
              <p:nvPr/>
            </p:nvSpPr>
            <p:spPr bwMode="auto">
              <a:xfrm>
                <a:off x="3097" y="228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529">
                <a:extLst>
                  <a:ext uri="{FF2B5EF4-FFF2-40B4-BE49-F238E27FC236}">
                    <a16:creationId xmlns:a16="http://schemas.microsoft.com/office/drawing/2014/main" id="{1FD7375F-55D2-458A-A9F7-E3E0A8737E12}"/>
                  </a:ext>
                </a:extLst>
              </p:cNvPr>
              <p:cNvSpPr>
                <a:spLocks noChangeShapeType="1"/>
              </p:cNvSpPr>
              <p:nvPr/>
            </p:nvSpPr>
            <p:spPr bwMode="auto">
              <a:xfrm flipH="1">
                <a:off x="3079" y="2306"/>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530">
                <a:extLst>
                  <a:ext uri="{FF2B5EF4-FFF2-40B4-BE49-F238E27FC236}">
                    <a16:creationId xmlns:a16="http://schemas.microsoft.com/office/drawing/2014/main" id="{A7DC5FA6-D697-4773-A5BA-59C65E4BF770}"/>
                  </a:ext>
                </a:extLst>
              </p:cNvPr>
              <p:cNvSpPr>
                <a:spLocks noChangeShapeType="1"/>
              </p:cNvSpPr>
              <p:nvPr/>
            </p:nvSpPr>
            <p:spPr bwMode="auto">
              <a:xfrm>
                <a:off x="3091" y="228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531">
                <a:extLst>
                  <a:ext uri="{FF2B5EF4-FFF2-40B4-BE49-F238E27FC236}">
                    <a16:creationId xmlns:a16="http://schemas.microsoft.com/office/drawing/2014/main" id="{D21A514E-6E1F-4CDD-B54C-E302D25DBCF3}"/>
                  </a:ext>
                </a:extLst>
              </p:cNvPr>
              <p:cNvSpPr>
                <a:spLocks noChangeShapeType="1"/>
              </p:cNvSpPr>
              <p:nvPr/>
            </p:nvSpPr>
            <p:spPr bwMode="auto">
              <a:xfrm flipH="1">
                <a:off x="3071" y="2306"/>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532">
                <a:extLst>
                  <a:ext uri="{FF2B5EF4-FFF2-40B4-BE49-F238E27FC236}">
                    <a16:creationId xmlns:a16="http://schemas.microsoft.com/office/drawing/2014/main" id="{B16453C3-4BAE-4E2A-A1C9-FAF22A46AFF4}"/>
                  </a:ext>
                </a:extLst>
              </p:cNvPr>
              <p:cNvSpPr>
                <a:spLocks noChangeShapeType="1"/>
              </p:cNvSpPr>
              <p:nvPr/>
            </p:nvSpPr>
            <p:spPr bwMode="auto">
              <a:xfrm>
                <a:off x="3039" y="227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533">
                <a:extLst>
                  <a:ext uri="{FF2B5EF4-FFF2-40B4-BE49-F238E27FC236}">
                    <a16:creationId xmlns:a16="http://schemas.microsoft.com/office/drawing/2014/main" id="{6E8D6FE2-91C8-48F3-84E1-907D4D3A0D68}"/>
                  </a:ext>
                </a:extLst>
              </p:cNvPr>
              <p:cNvSpPr>
                <a:spLocks noChangeShapeType="1"/>
              </p:cNvSpPr>
              <p:nvPr/>
            </p:nvSpPr>
            <p:spPr bwMode="auto">
              <a:xfrm flipH="1">
                <a:off x="3019" y="2292"/>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534">
                <a:extLst>
                  <a:ext uri="{FF2B5EF4-FFF2-40B4-BE49-F238E27FC236}">
                    <a16:creationId xmlns:a16="http://schemas.microsoft.com/office/drawing/2014/main" id="{41310949-6CC0-468B-9CCD-446A64AD1DD2}"/>
                  </a:ext>
                </a:extLst>
              </p:cNvPr>
              <p:cNvSpPr>
                <a:spLocks noChangeShapeType="1"/>
              </p:cNvSpPr>
              <p:nvPr/>
            </p:nvSpPr>
            <p:spPr bwMode="auto">
              <a:xfrm>
                <a:off x="3027" y="227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535">
                <a:extLst>
                  <a:ext uri="{FF2B5EF4-FFF2-40B4-BE49-F238E27FC236}">
                    <a16:creationId xmlns:a16="http://schemas.microsoft.com/office/drawing/2014/main" id="{DABC80BA-F824-4AB9-8B71-91BF52BFB3B5}"/>
                  </a:ext>
                </a:extLst>
              </p:cNvPr>
              <p:cNvSpPr>
                <a:spLocks noChangeShapeType="1"/>
              </p:cNvSpPr>
              <p:nvPr/>
            </p:nvSpPr>
            <p:spPr bwMode="auto">
              <a:xfrm flipH="1">
                <a:off x="3009" y="2292"/>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536">
                <a:extLst>
                  <a:ext uri="{FF2B5EF4-FFF2-40B4-BE49-F238E27FC236}">
                    <a16:creationId xmlns:a16="http://schemas.microsoft.com/office/drawing/2014/main" id="{AFA0B6B4-578C-4B77-9274-845531F9636D}"/>
                  </a:ext>
                </a:extLst>
              </p:cNvPr>
              <p:cNvSpPr>
                <a:spLocks noChangeShapeType="1"/>
              </p:cNvSpPr>
              <p:nvPr/>
            </p:nvSpPr>
            <p:spPr bwMode="auto">
              <a:xfrm>
                <a:off x="3033" y="227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537">
                <a:extLst>
                  <a:ext uri="{FF2B5EF4-FFF2-40B4-BE49-F238E27FC236}">
                    <a16:creationId xmlns:a16="http://schemas.microsoft.com/office/drawing/2014/main" id="{D1ABF1F6-E14D-40F2-9FC7-36F0824DD9FF}"/>
                  </a:ext>
                </a:extLst>
              </p:cNvPr>
              <p:cNvSpPr>
                <a:spLocks noChangeShapeType="1"/>
              </p:cNvSpPr>
              <p:nvPr/>
            </p:nvSpPr>
            <p:spPr bwMode="auto">
              <a:xfrm flipH="1">
                <a:off x="3015" y="2292"/>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538">
                <a:extLst>
                  <a:ext uri="{FF2B5EF4-FFF2-40B4-BE49-F238E27FC236}">
                    <a16:creationId xmlns:a16="http://schemas.microsoft.com/office/drawing/2014/main" id="{6A650756-F42E-469E-83B5-07CBB16ABF7A}"/>
                  </a:ext>
                </a:extLst>
              </p:cNvPr>
              <p:cNvSpPr>
                <a:spLocks noChangeShapeType="1"/>
              </p:cNvSpPr>
              <p:nvPr/>
            </p:nvSpPr>
            <p:spPr bwMode="auto">
              <a:xfrm>
                <a:off x="3023" y="227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539">
                <a:extLst>
                  <a:ext uri="{FF2B5EF4-FFF2-40B4-BE49-F238E27FC236}">
                    <a16:creationId xmlns:a16="http://schemas.microsoft.com/office/drawing/2014/main" id="{DC0AB1AA-411A-4856-AAA9-FC601EA3C0B8}"/>
                  </a:ext>
                </a:extLst>
              </p:cNvPr>
              <p:cNvSpPr>
                <a:spLocks noChangeShapeType="1"/>
              </p:cNvSpPr>
              <p:nvPr/>
            </p:nvSpPr>
            <p:spPr bwMode="auto">
              <a:xfrm flipH="1">
                <a:off x="3003" y="2292"/>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540">
                <a:extLst>
                  <a:ext uri="{FF2B5EF4-FFF2-40B4-BE49-F238E27FC236}">
                    <a16:creationId xmlns:a16="http://schemas.microsoft.com/office/drawing/2014/main" id="{8C9264D5-D377-4E6C-939D-BD2AAEA5749B}"/>
                  </a:ext>
                </a:extLst>
              </p:cNvPr>
              <p:cNvSpPr>
                <a:spLocks noChangeShapeType="1"/>
              </p:cNvSpPr>
              <p:nvPr/>
            </p:nvSpPr>
            <p:spPr bwMode="auto">
              <a:xfrm>
                <a:off x="3017" y="227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541">
                <a:extLst>
                  <a:ext uri="{FF2B5EF4-FFF2-40B4-BE49-F238E27FC236}">
                    <a16:creationId xmlns:a16="http://schemas.microsoft.com/office/drawing/2014/main" id="{AC13A43C-D550-47EB-A55B-3DBF1C01298E}"/>
                  </a:ext>
                </a:extLst>
              </p:cNvPr>
              <p:cNvSpPr>
                <a:spLocks noChangeShapeType="1"/>
              </p:cNvSpPr>
              <p:nvPr/>
            </p:nvSpPr>
            <p:spPr bwMode="auto">
              <a:xfrm flipH="1">
                <a:off x="2997" y="2292"/>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542">
                <a:extLst>
                  <a:ext uri="{FF2B5EF4-FFF2-40B4-BE49-F238E27FC236}">
                    <a16:creationId xmlns:a16="http://schemas.microsoft.com/office/drawing/2014/main" id="{FDE14C02-69ED-4A1E-806A-CE8BB0877C22}"/>
                  </a:ext>
                </a:extLst>
              </p:cNvPr>
              <p:cNvSpPr>
                <a:spLocks noChangeShapeType="1"/>
              </p:cNvSpPr>
              <p:nvPr/>
            </p:nvSpPr>
            <p:spPr bwMode="auto">
              <a:xfrm>
                <a:off x="3011" y="227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543">
                <a:extLst>
                  <a:ext uri="{FF2B5EF4-FFF2-40B4-BE49-F238E27FC236}">
                    <a16:creationId xmlns:a16="http://schemas.microsoft.com/office/drawing/2014/main" id="{90378D01-4254-4171-9CC8-44D383454789}"/>
                  </a:ext>
                </a:extLst>
              </p:cNvPr>
              <p:cNvSpPr>
                <a:spLocks noChangeShapeType="1"/>
              </p:cNvSpPr>
              <p:nvPr/>
            </p:nvSpPr>
            <p:spPr bwMode="auto">
              <a:xfrm flipH="1">
                <a:off x="2991" y="2292"/>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544">
                <a:extLst>
                  <a:ext uri="{FF2B5EF4-FFF2-40B4-BE49-F238E27FC236}">
                    <a16:creationId xmlns:a16="http://schemas.microsoft.com/office/drawing/2014/main" id="{16B2E65A-546D-4BE3-9252-D046CA6DB75F}"/>
                  </a:ext>
                </a:extLst>
              </p:cNvPr>
              <p:cNvSpPr>
                <a:spLocks noChangeShapeType="1"/>
              </p:cNvSpPr>
              <p:nvPr/>
            </p:nvSpPr>
            <p:spPr bwMode="auto">
              <a:xfrm>
                <a:off x="2681" y="222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545">
                <a:extLst>
                  <a:ext uri="{FF2B5EF4-FFF2-40B4-BE49-F238E27FC236}">
                    <a16:creationId xmlns:a16="http://schemas.microsoft.com/office/drawing/2014/main" id="{E55A1742-A5BF-4A08-954C-5E3E92DB9534}"/>
                  </a:ext>
                </a:extLst>
              </p:cNvPr>
              <p:cNvSpPr>
                <a:spLocks noChangeShapeType="1"/>
              </p:cNvSpPr>
              <p:nvPr/>
            </p:nvSpPr>
            <p:spPr bwMode="auto">
              <a:xfrm flipH="1">
                <a:off x="2663" y="2244"/>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546">
                <a:extLst>
                  <a:ext uri="{FF2B5EF4-FFF2-40B4-BE49-F238E27FC236}">
                    <a16:creationId xmlns:a16="http://schemas.microsoft.com/office/drawing/2014/main" id="{17EBC9A9-3EC0-41EC-B67A-FC8735944F8B}"/>
                  </a:ext>
                </a:extLst>
              </p:cNvPr>
              <p:cNvSpPr>
                <a:spLocks noChangeShapeType="1"/>
              </p:cNvSpPr>
              <p:nvPr/>
            </p:nvSpPr>
            <p:spPr bwMode="auto">
              <a:xfrm>
                <a:off x="2526" y="220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547">
                <a:extLst>
                  <a:ext uri="{FF2B5EF4-FFF2-40B4-BE49-F238E27FC236}">
                    <a16:creationId xmlns:a16="http://schemas.microsoft.com/office/drawing/2014/main" id="{55A8EA11-199D-4483-9902-D6AEE9045E2A}"/>
                  </a:ext>
                </a:extLst>
              </p:cNvPr>
              <p:cNvSpPr>
                <a:spLocks noChangeShapeType="1"/>
              </p:cNvSpPr>
              <p:nvPr/>
            </p:nvSpPr>
            <p:spPr bwMode="auto">
              <a:xfrm flipH="1">
                <a:off x="2506" y="2223"/>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548">
                <a:extLst>
                  <a:ext uri="{FF2B5EF4-FFF2-40B4-BE49-F238E27FC236}">
                    <a16:creationId xmlns:a16="http://schemas.microsoft.com/office/drawing/2014/main" id="{76842988-73EB-4F19-9343-B2D55D91ED4E}"/>
                  </a:ext>
                </a:extLst>
              </p:cNvPr>
              <p:cNvSpPr>
                <a:spLocks noChangeShapeType="1"/>
              </p:cNvSpPr>
              <p:nvPr/>
            </p:nvSpPr>
            <p:spPr bwMode="auto">
              <a:xfrm>
                <a:off x="2532" y="220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549">
                <a:extLst>
                  <a:ext uri="{FF2B5EF4-FFF2-40B4-BE49-F238E27FC236}">
                    <a16:creationId xmlns:a16="http://schemas.microsoft.com/office/drawing/2014/main" id="{CF7E55F1-7CF1-4E57-A628-EFC6916E408B}"/>
                  </a:ext>
                </a:extLst>
              </p:cNvPr>
              <p:cNvSpPr>
                <a:spLocks noChangeShapeType="1"/>
              </p:cNvSpPr>
              <p:nvPr/>
            </p:nvSpPr>
            <p:spPr bwMode="auto">
              <a:xfrm flipH="1">
                <a:off x="2512" y="2223"/>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550">
                <a:extLst>
                  <a:ext uri="{FF2B5EF4-FFF2-40B4-BE49-F238E27FC236}">
                    <a16:creationId xmlns:a16="http://schemas.microsoft.com/office/drawing/2014/main" id="{0476EB22-C7CD-4367-A4E8-2439FA3A339C}"/>
                  </a:ext>
                </a:extLst>
              </p:cNvPr>
              <p:cNvSpPr>
                <a:spLocks noChangeShapeType="1"/>
              </p:cNvSpPr>
              <p:nvPr/>
            </p:nvSpPr>
            <p:spPr bwMode="auto">
              <a:xfrm>
                <a:off x="2538" y="220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551">
                <a:extLst>
                  <a:ext uri="{FF2B5EF4-FFF2-40B4-BE49-F238E27FC236}">
                    <a16:creationId xmlns:a16="http://schemas.microsoft.com/office/drawing/2014/main" id="{1BD3EEC3-9FAF-4749-AC3B-36E5BD7C2D6E}"/>
                  </a:ext>
                </a:extLst>
              </p:cNvPr>
              <p:cNvSpPr>
                <a:spLocks noChangeShapeType="1"/>
              </p:cNvSpPr>
              <p:nvPr/>
            </p:nvSpPr>
            <p:spPr bwMode="auto">
              <a:xfrm flipH="1">
                <a:off x="2518" y="2223"/>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552">
                <a:extLst>
                  <a:ext uri="{FF2B5EF4-FFF2-40B4-BE49-F238E27FC236}">
                    <a16:creationId xmlns:a16="http://schemas.microsoft.com/office/drawing/2014/main" id="{DE1A1952-C492-4903-B090-427D0F3F7967}"/>
                  </a:ext>
                </a:extLst>
              </p:cNvPr>
              <p:cNvSpPr>
                <a:spLocks noChangeShapeType="1"/>
              </p:cNvSpPr>
              <p:nvPr/>
            </p:nvSpPr>
            <p:spPr bwMode="auto">
              <a:xfrm>
                <a:off x="2544" y="2203"/>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553">
                <a:extLst>
                  <a:ext uri="{FF2B5EF4-FFF2-40B4-BE49-F238E27FC236}">
                    <a16:creationId xmlns:a16="http://schemas.microsoft.com/office/drawing/2014/main" id="{6EC15F22-8911-4168-A494-CEEC9A2FD202}"/>
                  </a:ext>
                </a:extLst>
              </p:cNvPr>
              <p:cNvSpPr>
                <a:spLocks noChangeShapeType="1"/>
              </p:cNvSpPr>
              <p:nvPr/>
            </p:nvSpPr>
            <p:spPr bwMode="auto">
              <a:xfrm flipH="1">
                <a:off x="2524" y="2223"/>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554">
                <a:extLst>
                  <a:ext uri="{FF2B5EF4-FFF2-40B4-BE49-F238E27FC236}">
                    <a16:creationId xmlns:a16="http://schemas.microsoft.com/office/drawing/2014/main" id="{36F61A5E-5259-40B0-8992-0AA230690AD8}"/>
                  </a:ext>
                </a:extLst>
              </p:cNvPr>
              <p:cNvSpPr>
                <a:spLocks noChangeShapeType="1"/>
              </p:cNvSpPr>
              <p:nvPr/>
            </p:nvSpPr>
            <p:spPr bwMode="auto">
              <a:xfrm>
                <a:off x="2384" y="2143"/>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555">
                <a:extLst>
                  <a:ext uri="{FF2B5EF4-FFF2-40B4-BE49-F238E27FC236}">
                    <a16:creationId xmlns:a16="http://schemas.microsoft.com/office/drawing/2014/main" id="{92EB68F5-2FE2-483C-8F65-48619FC55ECD}"/>
                  </a:ext>
                </a:extLst>
              </p:cNvPr>
              <p:cNvSpPr>
                <a:spLocks noChangeShapeType="1"/>
              </p:cNvSpPr>
              <p:nvPr/>
            </p:nvSpPr>
            <p:spPr bwMode="auto">
              <a:xfrm flipH="1">
                <a:off x="2364" y="2163"/>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556">
                <a:extLst>
                  <a:ext uri="{FF2B5EF4-FFF2-40B4-BE49-F238E27FC236}">
                    <a16:creationId xmlns:a16="http://schemas.microsoft.com/office/drawing/2014/main" id="{01B87CBE-9750-4E04-9696-47112B5EB8AE}"/>
                  </a:ext>
                </a:extLst>
              </p:cNvPr>
              <p:cNvSpPr>
                <a:spLocks noChangeShapeType="1"/>
              </p:cNvSpPr>
              <p:nvPr/>
            </p:nvSpPr>
            <p:spPr bwMode="auto">
              <a:xfrm>
                <a:off x="2378" y="2143"/>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557">
                <a:extLst>
                  <a:ext uri="{FF2B5EF4-FFF2-40B4-BE49-F238E27FC236}">
                    <a16:creationId xmlns:a16="http://schemas.microsoft.com/office/drawing/2014/main" id="{87C2554D-3DF8-4943-A6C6-827097B15355}"/>
                  </a:ext>
                </a:extLst>
              </p:cNvPr>
              <p:cNvSpPr>
                <a:spLocks noChangeShapeType="1"/>
              </p:cNvSpPr>
              <p:nvPr/>
            </p:nvSpPr>
            <p:spPr bwMode="auto">
              <a:xfrm flipH="1">
                <a:off x="2358" y="2163"/>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558">
                <a:extLst>
                  <a:ext uri="{FF2B5EF4-FFF2-40B4-BE49-F238E27FC236}">
                    <a16:creationId xmlns:a16="http://schemas.microsoft.com/office/drawing/2014/main" id="{52474161-AB6B-4368-A694-A731850879B9}"/>
                  </a:ext>
                </a:extLst>
              </p:cNvPr>
              <p:cNvSpPr>
                <a:spLocks noChangeShapeType="1"/>
              </p:cNvSpPr>
              <p:nvPr/>
            </p:nvSpPr>
            <p:spPr bwMode="auto">
              <a:xfrm>
                <a:off x="2370" y="2143"/>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559">
                <a:extLst>
                  <a:ext uri="{FF2B5EF4-FFF2-40B4-BE49-F238E27FC236}">
                    <a16:creationId xmlns:a16="http://schemas.microsoft.com/office/drawing/2014/main" id="{F6508DC0-8C2A-4EB2-9642-C980512492DD}"/>
                  </a:ext>
                </a:extLst>
              </p:cNvPr>
              <p:cNvSpPr>
                <a:spLocks noChangeShapeType="1"/>
              </p:cNvSpPr>
              <p:nvPr/>
            </p:nvSpPr>
            <p:spPr bwMode="auto">
              <a:xfrm flipH="1">
                <a:off x="2350" y="2163"/>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560">
                <a:extLst>
                  <a:ext uri="{FF2B5EF4-FFF2-40B4-BE49-F238E27FC236}">
                    <a16:creationId xmlns:a16="http://schemas.microsoft.com/office/drawing/2014/main" id="{9E4A63C0-6BCD-4E23-8D9A-067B1828CDBD}"/>
                  </a:ext>
                </a:extLst>
              </p:cNvPr>
              <p:cNvSpPr>
                <a:spLocks noChangeShapeType="1"/>
              </p:cNvSpPr>
              <p:nvPr/>
            </p:nvSpPr>
            <p:spPr bwMode="auto">
              <a:xfrm>
                <a:off x="2362" y="2143"/>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561">
                <a:extLst>
                  <a:ext uri="{FF2B5EF4-FFF2-40B4-BE49-F238E27FC236}">
                    <a16:creationId xmlns:a16="http://schemas.microsoft.com/office/drawing/2014/main" id="{FA8990B1-4AF9-424A-AD68-D72C192A1447}"/>
                  </a:ext>
                </a:extLst>
              </p:cNvPr>
              <p:cNvSpPr>
                <a:spLocks noChangeShapeType="1"/>
              </p:cNvSpPr>
              <p:nvPr/>
            </p:nvSpPr>
            <p:spPr bwMode="auto">
              <a:xfrm flipH="1">
                <a:off x="2342" y="2163"/>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562">
                <a:extLst>
                  <a:ext uri="{FF2B5EF4-FFF2-40B4-BE49-F238E27FC236}">
                    <a16:creationId xmlns:a16="http://schemas.microsoft.com/office/drawing/2014/main" id="{48F1DFF3-FAFA-4C6A-B411-C0759C7D1C7D}"/>
                  </a:ext>
                </a:extLst>
              </p:cNvPr>
              <p:cNvSpPr>
                <a:spLocks noChangeShapeType="1"/>
              </p:cNvSpPr>
              <p:nvPr/>
            </p:nvSpPr>
            <p:spPr bwMode="auto">
              <a:xfrm>
                <a:off x="2352" y="21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563">
                <a:extLst>
                  <a:ext uri="{FF2B5EF4-FFF2-40B4-BE49-F238E27FC236}">
                    <a16:creationId xmlns:a16="http://schemas.microsoft.com/office/drawing/2014/main" id="{76E7363F-0609-4D69-9BBD-3EB0343527A5}"/>
                  </a:ext>
                </a:extLst>
              </p:cNvPr>
              <p:cNvSpPr>
                <a:spLocks noChangeShapeType="1"/>
              </p:cNvSpPr>
              <p:nvPr/>
            </p:nvSpPr>
            <p:spPr bwMode="auto">
              <a:xfrm flipH="1">
                <a:off x="2332" y="21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564">
                <a:extLst>
                  <a:ext uri="{FF2B5EF4-FFF2-40B4-BE49-F238E27FC236}">
                    <a16:creationId xmlns:a16="http://schemas.microsoft.com/office/drawing/2014/main" id="{E983A1F2-969A-4908-BE43-0ADB2C6070D4}"/>
                  </a:ext>
                </a:extLst>
              </p:cNvPr>
              <p:cNvSpPr>
                <a:spLocks noChangeShapeType="1"/>
              </p:cNvSpPr>
              <p:nvPr/>
            </p:nvSpPr>
            <p:spPr bwMode="auto">
              <a:xfrm>
                <a:off x="2330" y="21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565">
                <a:extLst>
                  <a:ext uri="{FF2B5EF4-FFF2-40B4-BE49-F238E27FC236}">
                    <a16:creationId xmlns:a16="http://schemas.microsoft.com/office/drawing/2014/main" id="{81C5248D-AEF8-4D7F-A44D-8664491C6732}"/>
                  </a:ext>
                </a:extLst>
              </p:cNvPr>
              <p:cNvSpPr>
                <a:spLocks noChangeShapeType="1"/>
              </p:cNvSpPr>
              <p:nvPr/>
            </p:nvSpPr>
            <p:spPr bwMode="auto">
              <a:xfrm flipH="1">
                <a:off x="2312" y="21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566">
                <a:extLst>
                  <a:ext uri="{FF2B5EF4-FFF2-40B4-BE49-F238E27FC236}">
                    <a16:creationId xmlns:a16="http://schemas.microsoft.com/office/drawing/2014/main" id="{6EFF7864-7411-4C98-B757-FF467951687D}"/>
                  </a:ext>
                </a:extLst>
              </p:cNvPr>
              <p:cNvSpPr>
                <a:spLocks noChangeShapeType="1"/>
              </p:cNvSpPr>
              <p:nvPr/>
            </p:nvSpPr>
            <p:spPr bwMode="auto">
              <a:xfrm>
                <a:off x="2324" y="21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567">
                <a:extLst>
                  <a:ext uri="{FF2B5EF4-FFF2-40B4-BE49-F238E27FC236}">
                    <a16:creationId xmlns:a16="http://schemas.microsoft.com/office/drawing/2014/main" id="{0984AE82-B399-47F5-BA10-8472783EB95F}"/>
                  </a:ext>
                </a:extLst>
              </p:cNvPr>
              <p:cNvSpPr>
                <a:spLocks noChangeShapeType="1"/>
              </p:cNvSpPr>
              <p:nvPr/>
            </p:nvSpPr>
            <p:spPr bwMode="auto">
              <a:xfrm flipH="1">
                <a:off x="2306" y="21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568">
                <a:extLst>
                  <a:ext uri="{FF2B5EF4-FFF2-40B4-BE49-F238E27FC236}">
                    <a16:creationId xmlns:a16="http://schemas.microsoft.com/office/drawing/2014/main" id="{D658D324-E8A3-4DE7-8A61-A726B015E5C8}"/>
                  </a:ext>
                </a:extLst>
              </p:cNvPr>
              <p:cNvSpPr>
                <a:spLocks noChangeShapeType="1"/>
              </p:cNvSpPr>
              <p:nvPr/>
            </p:nvSpPr>
            <p:spPr bwMode="auto">
              <a:xfrm>
                <a:off x="2296" y="21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569">
                <a:extLst>
                  <a:ext uri="{FF2B5EF4-FFF2-40B4-BE49-F238E27FC236}">
                    <a16:creationId xmlns:a16="http://schemas.microsoft.com/office/drawing/2014/main" id="{6FB9FA9D-7DAF-49BB-8966-5AC8FC66CE04}"/>
                  </a:ext>
                </a:extLst>
              </p:cNvPr>
              <p:cNvSpPr>
                <a:spLocks noChangeShapeType="1"/>
              </p:cNvSpPr>
              <p:nvPr/>
            </p:nvSpPr>
            <p:spPr bwMode="auto">
              <a:xfrm flipH="1">
                <a:off x="2276" y="213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570">
                <a:extLst>
                  <a:ext uri="{FF2B5EF4-FFF2-40B4-BE49-F238E27FC236}">
                    <a16:creationId xmlns:a16="http://schemas.microsoft.com/office/drawing/2014/main" id="{2214D89D-2CAF-4454-A61C-2B0D35CF4B10}"/>
                  </a:ext>
                </a:extLst>
              </p:cNvPr>
              <p:cNvSpPr>
                <a:spLocks noChangeShapeType="1"/>
              </p:cNvSpPr>
              <p:nvPr/>
            </p:nvSpPr>
            <p:spPr bwMode="auto">
              <a:xfrm>
                <a:off x="2062" y="2107"/>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571">
                <a:extLst>
                  <a:ext uri="{FF2B5EF4-FFF2-40B4-BE49-F238E27FC236}">
                    <a16:creationId xmlns:a16="http://schemas.microsoft.com/office/drawing/2014/main" id="{7F640884-C5C9-4521-B15E-A18853759266}"/>
                  </a:ext>
                </a:extLst>
              </p:cNvPr>
              <p:cNvSpPr>
                <a:spLocks noChangeShapeType="1"/>
              </p:cNvSpPr>
              <p:nvPr/>
            </p:nvSpPr>
            <p:spPr bwMode="auto">
              <a:xfrm flipH="1">
                <a:off x="2044" y="212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572">
                <a:extLst>
                  <a:ext uri="{FF2B5EF4-FFF2-40B4-BE49-F238E27FC236}">
                    <a16:creationId xmlns:a16="http://schemas.microsoft.com/office/drawing/2014/main" id="{2B12330C-5195-4AB5-AEC5-8103ED813DBA}"/>
                  </a:ext>
                </a:extLst>
              </p:cNvPr>
              <p:cNvSpPr>
                <a:spLocks noChangeShapeType="1"/>
              </p:cNvSpPr>
              <p:nvPr/>
            </p:nvSpPr>
            <p:spPr bwMode="auto">
              <a:xfrm>
                <a:off x="2058" y="2107"/>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573">
                <a:extLst>
                  <a:ext uri="{FF2B5EF4-FFF2-40B4-BE49-F238E27FC236}">
                    <a16:creationId xmlns:a16="http://schemas.microsoft.com/office/drawing/2014/main" id="{8A33DEAD-D252-46F4-8E95-DA42A4D88B5F}"/>
                  </a:ext>
                </a:extLst>
              </p:cNvPr>
              <p:cNvSpPr>
                <a:spLocks noChangeShapeType="1"/>
              </p:cNvSpPr>
              <p:nvPr/>
            </p:nvSpPr>
            <p:spPr bwMode="auto">
              <a:xfrm flipH="1">
                <a:off x="2038" y="212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574">
                <a:extLst>
                  <a:ext uri="{FF2B5EF4-FFF2-40B4-BE49-F238E27FC236}">
                    <a16:creationId xmlns:a16="http://schemas.microsoft.com/office/drawing/2014/main" id="{E012DB48-C1D0-4817-9478-4FE7EB3C8E05}"/>
                  </a:ext>
                </a:extLst>
              </p:cNvPr>
              <p:cNvSpPr>
                <a:spLocks noChangeShapeType="1"/>
              </p:cNvSpPr>
              <p:nvPr/>
            </p:nvSpPr>
            <p:spPr bwMode="auto">
              <a:xfrm>
                <a:off x="2052" y="2107"/>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575">
                <a:extLst>
                  <a:ext uri="{FF2B5EF4-FFF2-40B4-BE49-F238E27FC236}">
                    <a16:creationId xmlns:a16="http://schemas.microsoft.com/office/drawing/2014/main" id="{EC946FF4-39E6-4455-BFEB-CD3B2F9093F6}"/>
                  </a:ext>
                </a:extLst>
              </p:cNvPr>
              <p:cNvSpPr>
                <a:spLocks noChangeShapeType="1"/>
              </p:cNvSpPr>
              <p:nvPr/>
            </p:nvSpPr>
            <p:spPr bwMode="auto">
              <a:xfrm flipH="1">
                <a:off x="2032" y="2127"/>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576">
                <a:extLst>
                  <a:ext uri="{FF2B5EF4-FFF2-40B4-BE49-F238E27FC236}">
                    <a16:creationId xmlns:a16="http://schemas.microsoft.com/office/drawing/2014/main" id="{B3AB729E-7BBC-40A7-A9C8-95B8D3CA546C}"/>
                  </a:ext>
                </a:extLst>
              </p:cNvPr>
              <p:cNvSpPr>
                <a:spLocks noChangeShapeType="1"/>
              </p:cNvSpPr>
              <p:nvPr/>
            </p:nvSpPr>
            <p:spPr bwMode="auto">
              <a:xfrm>
                <a:off x="2074" y="2107"/>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577">
                <a:extLst>
                  <a:ext uri="{FF2B5EF4-FFF2-40B4-BE49-F238E27FC236}">
                    <a16:creationId xmlns:a16="http://schemas.microsoft.com/office/drawing/2014/main" id="{36D6AD10-39E7-4DC0-A10F-7A13E0BCEE81}"/>
                  </a:ext>
                </a:extLst>
              </p:cNvPr>
              <p:cNvSpPr>
                <a:spLocks noChangeShapeType="1"/>
              </p:cNvSpPr>
              <p:nvPr/>
            </p:nvSpPr>
            <p:spPr bwMode="auto">
              <a:xfrm flipH="1">
                <a:off x="2054" y="212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578">
                <a:extLst>
                  <a:ext uri="{FF2B5EF4-FFF2-40B4-BE49-F238E27FC236}">
                    <a16:creationId xmlns:a16="http://schemas.microsoft.com/office/drawing/2014/main" id="{77A57F07-9263-4461-A5F7-124CEAE92154}"/>
                  </a:ext>
                </a:extLst>
              </p:cNvPr>
              <p:cNvSpPr>
                <a:spLocks noChangeShapeType="1"/>
              </p:cNvSpPr>
              <p:nvPr/>
            </p:nvSpPr>
            <p:spPr bwMode="auto">
              <a:xfrm>
                <a:off x="2068" y="2107"/>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579">
                <a:extLst>
                  <a:ext uri="{FF2B5EF4-FFF2-40B4-BE49-F238E27FC236}">
                    <a16:creationId xmlns:a16="http://schemas.microsoft.com/office/drawing/2014/main" id="{32075635-7A9D-4DF7-948F-E97A326F1F54}"/>
                  </a:ext>
                </a:extLst>
              </p:cNvPr>
              <p:cNvSpPr>
                <a:spLocks noChangeShapeType="1"/>
              </p:cNvSpPr>
              <p:nvPr/>
            </p:nvSpPr>
            <p:spPr bwMode="auto">
              <a:xfrm flipH="1">
                <a:off x="2048" y="2127"/>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580">
                <a:extLst>
                  <a:ext uri="{FF2B5EF4-FFF2-40B4-BE49-F238E27FC236}">
                    <a16:creationId xmlns:a16="http://schemas.microsoft.com/office/drawing/2014/main" id="{602CC52C-40B9-4820-B760-5665693AC4E9}"/>
                  </a:ext>
                </a:extLst>
              </p:cNvPr>
              <p:cNvSpPr>
                <a:spLocks noChangeShapeType="1"/>
              </p:cNvSpPr>
              <p:nvPr/>
            </p:nvSpPr>
            <p:spPr bwMode="auto">
              <a:xfrm>
                <a:off x="2032" y="2068"/>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581">
                <a:extLst>
                  <a:ext uri="{FF2B5EF4-FFF2-40B4-BE49-F238E27FC236}">
                    <a16:creationId xmlns:a16="http://schemas.microsoft.com/office/drawing/2014/main" id="{70EFB0C9-7AB3-4732-A5F2-CC02122495F2}"/>
                  </a:ext>
                </a:extLst>
              </p:cNvPr>
              <p:cNvSpPr>
                <a:spLocks noChangeShapeType="1"/>
              </p:cNvSpPr>
              <p:nvPr/>
            </p:nvSpPr>
            <p:spPr bwMode="auto">
              <a:xfrm flipH="1">
                <a:off x="2014" y="208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582">
                <a:extLst>
                  <a:ext uri="{FF2B5EF4-FFF2-40B4-BE49-F238E27FC236}">
                    <a16:creationId xmlns:a16="http://schemas.microsoft.com/office/drawing/2014/main" id="{D86CC7E4-12B1-45DA-9713-701D0E17B5B9}"/>
                  </a:ext>
                </a:extLst>
              </p:cNvPr>
              <p:cNvSpPr>
                <a:spLocks noChangeShapeType="1"/>
              </p:cNvSpPr>
              <p:nvPr/>
            </p:nvSpPr>
            <p:spPr bwMode="auto">
              <a:xfrm>
                <a:off x="1388" y="1911"/>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583">
                <a:extLst>
                  <a:ext uri="{FF2B5EF4-FFF2-40B4-BE49-F238E27FC236}">
                    <a16:creationId xmlns:a16="http://schemas.microsoft.com/office/drawing/2014/main" id="{64C6C05E-4FF3-4EC4-93DB-DFD67A3D5B3E}"/>
                  </a:ext>
                </a:extLst>
              </p:cNvPr>
              <p:cNvSpPr>
                <a:spLocks noChangeShapeType="1"/>
              </p:cNvSpPr>
              <p:nvPr/>
            </p:nvSpPr>
            <p:spPr bwMode="auto">
              <a:xfrm flipH="1">
                <a:off x="1368" y="1931"/>
                <a:ext cx="41"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584">
                <a:extLst>
                  <a:ext uri="{FF2B5EF4-FFF2-40B4-BE49-F238E27FC236}">
                    <a16:creationId xmlns:a16="http://schemas.microsoft.com/office/drawing/2014/main" id="{01EF2145-1C98-4351-8E6A-F06A82DCC269}"/>
                  </a:ext>
                </a:extLst>
              </p:cNvPr>
              <p:cNvSpPr>
                <a:spLocks noChangeShapeType="1"/>
              </p:cNvSpPr>
              <p:nvPr/>
            </p:nvSpPr>
            <p:spPr bwMode="auto">
              <a:xfrm>
                <a:off x="1380" y="1911"/>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585">
                <a:extLst>
                  <a:ext uri="{FF2B5EF4-FFF2-40B4-BE49-F238E27FC236}">
                    <a16:creationId xmlns:a16="http://schemas.microsoft.com/office/drawing/2014/main" id="{C6582270-44A9-450A-83FF-D1FAE69EF3D1}"/>
                  </a:ext>
                </a:extLst>
              </p:cNvPr>
              <p:cNvSpPr>
                <a:spLocks noChangeShapeType="1"/>
              </p:cNvSpPr>
              <p:nvPr/>
            </p:nvSpPr>
            <p:spPr bwMode="auto">
              <a:xfrm flipH="1">
                <a:off x="1360" y="1931"/>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586">
                <a:extLst>
                  <a:ext uri="{FF2B5EF4-FFF2-40B4-BE49-F238E27FC236}">
                    <a16:creationId xmlns:a16="http://schemas.microsoft.com/office/drawing/2014/main" id="{C4519353-A187-47CC-8AEC-8C615DC43FDE}"/>
                  </a:ext>
                </a:extLst>
              </p:cNvPr>
              <p:cNvSpPr>
                <a:spLocks noChangeShapeType="1"/>
              </p:cNvSpPr>
              <p:nvPr/>
            </p:nvSpPr>
            <p:spPr bwMode="auto">
              <a:xfrm>
                <a:off x="1374" y="1911"/>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587">
                <a:extLst>
                  <a:ext uri="{FF2B5EF4-FFF2-40B4-BE49-F238E27FC236}">
                    <a16:creationId xmlns:a16="http://schemas.microsoft.com/office/drawing/2014/main" id="{B6496745-3555-4E7E-A768-27734BF197DC}"/>
                  </a:ext>
                </a:extLst>
              </p:cNvPr>
              <p:cNvSpPr>
                <a:spLocks noChangeShapeType="1"/>
              </p:cNvSpPr>
              <p:nvPr/>
            </p:nvSpPr>
            <p:spPr bwMode="auto">
              <a:xfrm flipH="1">
                <a:off x="1354" y="1931"/>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588">
                <a:extLst>
                  <a:ext uri="{FF2B5EF4-FFF2-40B4-BE49-F238E27FC236}">
                    <a16:creationId xmlns:a16="http://schemas.microsoft.com/office/drawing/2014/main" id="{728429C4-4895-4740-8374-A2C8C41B4DA8}"/>
                  </a:ext>
                </a:extLst>
              </p:cNvPr>
              <p:cNvSpPr>
                <a:spLocks noChangeShapeType="1"/>
              </p:cNvSpPr>
              <p:nvPr/>
            </p:nvSpPr>
            <p:spPr bwMode="auto">
              <a:xfrm>
                <a:off x="1202" y="1827"/>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589">
                <a:extLst>
                  <a:ext uri="{FF2B5EF4-FFF2-40B4-BE49-F238E27FC236}">
                    <a16:creationId xmlns:a16="http://schemas.microsoft.com/office/drawing/2014/main" id="{731998AA-D313-440B-A6D8-9C5E247BA995}"/>
                  </a:ext>
                </a:extLst>
              </p:cNvPr>
              <p:cNvSpPr>
                <a:spLocks noChangeShapeType="1"/>
              </p:cNvSpPr>
              <p:nvPr/>
            </p:nvSpPr>
            <p:spPr bwMode="auto">
              <a:xfrm flipH="1">
                <a:off x="1182" y="1847"/>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590">
                <a:extLst>
                  <a:ext uri="{FF2B5EF4-FFF2-40B4-BE49-F238E27FC236}">
                    <a16:creationId xmlns:a16="http://schemas.microsoft.com/office/drawing/2014/main" id="{1E66881E-30C7-4A1E-888F-8F3676C86DD4}"/>
                  </a:ext>
                </a:extLst>
              </p:cNvPr>
              <p:cNvSpPr>
                <a:spLocks noChangeShapeType="1"/>
              </p:cNvSpPr>
              <p:nvPr/>
            </p:nvSpPr>
            <p:spPr bwMode="auto">
              <a:xfrm>
                <a:off x="1202" y="184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591">
                <a:extLst>
                  <a:ext uri="{FF2B5EF4-FFF2-40B4-BE49-F238E27FC236}">
                    <a16:creationId xmlns:a16="http://schemas.microsoft.com/office/drawing/2014/main" id="{A2AE5380-244F-4433-9D9A-0DD88AC2B866}"/>
                  </a:ext>
                </a:extLst>
              </p:cNvPr>
              <p:cNvSpPr>
                <a:spLocks noChangeShapeType="1"/>
              </p:cNvSpPr>
              <p:nvPr/>
            </p:nvSpPr>
            <p:spPr bwMode="auto">
              <a:xfrm flipH="1">
                <a:off x="1182" y="1861"/>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592">
                <a:extLst>
                  <a:ext uri="{FF2B5EF4-FFF2-40B4-BE49-F238E27FC236}">
                    <a16:creationId xmlns:a16="http://schemas.microsoft.com/office/drawing/2014/main" id="{5142542B-4678-488C-87C0-371183B6B4E2}"/>
                  </a:ext>
                </a:extLst>
              </p:cNvPr>
              <p:cNvSpPr>
                <a:spLocks noChangeShapeType="1"/>
              </p:cNvSpPr>
              <p:nvPr/>
            </p:nvSpPr>
            <p:spPr bwMode="auto">
              <a:xfrm>
                <a:off x="1202" y="1851"/>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593">
                <a:extLst>
                  <a:ext uri="{FF2B5EF4-FFF2-40B4-BE49-F238E27FC236}">
                    <a16:creationId xmlns:a16="http://schemas.microsoft.com/office/drawing/2014/main" id="{74461C39-1576-4C6D-B045-C85D8E4F9EC5}"/>
                  </a:ext>
                </a:extLst>
              </p:cNvPr>
              <p:cNvSpPr>
                <a:spLocks noChangeShapeType="1"/>
              </p:cNvSpPr>
              <p:nvPr/>
            </p:nvSpPr>
            <p:spPr bwMode="auto">
              <a:xfrm flipH="1">
                <a:off x="1182" y="1871"/>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594">
                <a:extLst>
                  <a:ext uri="{FF2B5EF4-FFF2-40B4-BE49-F238E27FC236}">
                    <a16:creationId xmlns:a16="http://schemas.microsoft.com/office/drawing/2014/main" id="{D984321E-B41F-4EF3-B032-287FCFF09B4E}"/>
                  </a:ext>
                </a:extLst>
              </p:cNvPr>
              <p:cNvSpPr>
                <a:spLocks noChangeShapeType="1"/>
              </p:cNvSpPr>
              <p:nvPr/>
            </p:nvSpPr>
            <p:spPr bwMode="auto">
              <a:xfrm>
                <a:off x="1218" y="1853"/>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595">
                <a:extLst>
                  <a:ext uri="{FF2B5EF4-FFF2-40B4-BE49-F238E27FC236}">
                    <a16:creationId xmlns:a16="http://schemas.microsoft.com/office/drawing/2014/main" id="{346C9E98-840D-4384-8679-1AFFB4ABF228}"/>
                  </a:ext>
                </a:extLst>
              </p:cNvPr>
              <p:cNvSpPr>
                <a:spLocks noChangeShapeType="1"/>
              </p:cNvSpPr>
              <p:nvPr/>
            </p:nvSpPr>
            <p:spPr bwMode="auto">
              <a:xfrm flipH="1">
                <a:off x="1198" y="1871"/>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596">
                <a:extLst>
                  <a:ext uri="{FF2B5EF4-FFF2-40B4-BE49-F238E27FC236}">
                    <a16:creationId xmlns:a16="http://schemas.microsoft.com/office/drawing/2014/main" id="{028B4A9E-9FFC-4C7F-956C-6C3FEBF2D325}"/>
                  </a:ext>
                </a:extLst>
              </p:cNvPr>
              <p:cNvSpPr>
                <a:spLocks noChangeShapeType="1"/>
              </p:cNvSpPr>
              <p:nvPr/>
            </p:nvSpPr>
            <p:spPr bwMode="auto">
              <a:xfrm>
                <a:off x="912" y="179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597">
                <a:extLst>
                  <a:ext uri="{FF2B5EF4-FFF2-40B4-BE49-F238E27FC236}">
                    <a16:creationId xmlns:a16="http://schemas.microsoft.com/office/drawing/2014/main" id="{4B7A824E-595A-4123-9BB3-9A4F988E1B04}"/>
                  </a:ext>
                </a:extLst>
              </p:cNvPr>
              <p:cNvSpPr>
                <a:spLocks noChangeShapeType="1"/>
              </p:cNvSpPr>
              <p:nvPr/>
            </p:nvSpPr>
            <p:spPr bwMode="auto">
              <a:xfrm flipH="1">
                <a:off x="892" y="1811"/>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251" name="TextBox 250">
              <a:extLst>
                <a:ext uri="{FF2B5EF4-FFF2-40B4-BE49-F238E27FC236}">
                  <a16:creationId xmlns:a16="http://schemas.microsoft.com/office/drawing/2014/main" id="{E7DD45F3-6518-4697-AC38-9132ED63302B}"/>
                </a:ext>
              </a:extLst>
            </p:cNvPr>
            <p:cNvSpPr txBox="1"/>
            <p:nvPr/>
          </p:nvSpPr>
          <p:spPr>
            <a:xfrm>
              <a:off x="6910699" y="4865469"/>
              <a:ext cx="171522" cy="153888"/>
            </a:xfrm>
            <a:prstGeom prst="rect">
              <a:avLst/>
            </a:prstGeom>
            <a:noFill/>
          </p:spPr>
          <p:txBody>
            <a:bodyPr wrap="none" lIns="0" tIns="0" rIns="0" bIns="0" rtlCol="0" anchor="ctr" anchorCtr="0">
              <a:spAutoFit/>
            </a:bodyPr>
            <a:lstStyle/>
            <a:p>
              <a:r>
                <a:rPr lang="en-GB" sz="1000" b="1" dirty="0" err="1">
                  <a:solidFill>
                    <a:schemeClr val="accent1"/>
                  </a:solidFill>
                </a:rPr>
                <a:t>Kd</a:t>
              </a:r>
              <a:endParaRPr lang="en-GB" sz="1000" b="1" dirty="0">
                <a:solidFill>
                  <a:schemeClr val="accent1"/>
                </a:solidFill>
              </a:endParaRPr>
            </a:p>
          </p:txBody>
        </p:sp>
        <p:sp>
          <p:nvSpPr>
            <p:cNvPr id="252" name="TextBox 251">
              <a:extLst>
                <a:ext uri="{FF2B5EF4-FFF2-40B4-BE49-F238E27FC236}">
                  <a16:creationId xmlns:a16="http://schemas.microsoft.com/office/drawing/2014/main" id="{D1FB7CD9-AF4A-4A35-8458-CBF3A5620A39}"/>
                </a:ext>
              </a:extLst>
            </p:cNvPr>
            <p:cNvSpPr txBox="1"/>
            <p:nvPr/>
          </p:nvSpPr>
          <p:spPr>
            <a:xfrm>
              <a:off x="6378011" y="5204420"/>
              <a:ext cx="163506" cy="153888"/>
            </a:xfrm>
            <a:prstGeom prst="rect">
              <a:avLst/>
            </a:prstGeom>
            <a:noFill/>
          </p:spPr>
          <p:txBody>
            <a:bodyPr wrap="none" lIns="0" tIns="0" rIns="0" bIns="0" rtlCol="0" anchor="ctr" anchorCtr="0">
              <a:spAutoFit/>
            </a:bodyPr>
            <a:lstStyle/>
            <a:p>
              <a:r>
                <a:rPr lang="en-US" sz="1000" b="1" dirty="0">
                  <a:solidFill>
                    <a:schemeClr val="bg2"/>
                  </a:solidFill>
                </a:rPr>
                <a:t>V</a:t>
              </a:r>
              <a:r>
                <a:rPr lang="en-GB" sz="1000" b="1" dirty="0">
                  <a:solidFill>
                    <a:schemeClr val="bg2"/>
                  </a:solidFill>
                </a:rPr>
                <a:t>d</a:t>
              </a:r>
            </a:p>
          </p:txBody>
        </p:sp>
      </p:grpSp>
      <p:grpSp>
        <p:nvGrpSpPr>
          <p:cNvPr id="901" name="Group 900"/>
          <p:cNvGrpSpPr/>
          <p:nvPr/>
        </p:nvGrpSpPr>
        <p:grpSpPr>
          <a:xfrm>
            <a:off x="5531538" y="3848100"/>
            <a:ext cx="3202887" cy="844153"/>
            <a:chOff x="5425861" y="3810000"/>
            <a:chExt cx="3202887" cy="844153"/>
          </a:xfrm>
        </p:grpSpPr>
        <p:sp>
          <p:nvSpPr>
            <p:cNvPr id="902" name="TextBox 901">
              <a:extLst>
                <a:ext uri="{FF2B5EF4-FFF2-40B4-BE49-F238E27FC236}">
                  <a16:creationId xmlns:a16="http://schemas.microsoft.com/office/drawing/2014/main" id="{9DACB748-3FDE-4DF0-9EA3-468CA45A05D0}"/>
                </a:ext>
              </a:extLst>
            </p:cNvPr>
            <p:cNvSpPr txBox="1"/>
            <p:nvPr/>
          </p:nvSpPr>
          <p:spPr>
            <a:xfrm>
              <a:off x="5425861" y="4038600"/>
              <a:ext cx="1433085" cy="615553"/>
            </a:xfrm>
            <a:prstGeom prst="rect">
              <a:avLst/>
            </a:prstGeom>
            <a:noFill/>
          </p:spPr>
          <p:txBody>
            <a:bodyPr wrap="none" lIns="0" tIns="0" rIns="0" bIns="0" rtlCol="0" anchor="ctr" anchorCtr="0">
              <a:spAutoFit/>
            </a:bodyPr>
            <a:lstStyle/>
            <a:p>
              <a:r>
                <a:rPr lang="en-GB" sz="1000" dirty="0"/>
                <a:t>Progression/Death, n (%)</a:t>
              </a:r>
            </a:p>
            <a:p>
              <a:r>
                <a:rPr lang="en-US" sz="1000" b="1" dirty="0"/>
                <a:t>M</a:t>
              </a:r>
              <a:r>
                <a:rPr lang="en-GB" sz="1000" b="1" dirty="0" err="1"/>
                <a:t>edian</a:t>
              </a:r>
              <a:r>
                <a:rPr lang="en-GB" sz="1000" b="1" dirty="0"/>
                <a:t> PFS, </a:t>
              </a:r>
              <a:r>
                <a:rPr lang="en-GB" sz="1000" b="1" dirty="0" err="1"/>
                <a:t>mo</a:t>
              </a:r>
              <a:endParaRPr lang="en-GB" sz="1000" b="1" dirty="0"/>
            </a:p>
            <a:p>
              <a:r>
                <a:rPr lang="en-US" sz="1000" b="1" dirty="0"/>
                <a:t>H</a:t>
              </a:r>
              <a:r>
                <a:rPr lang="en-GB" sz="1000" b="1" dirty="0"/>
                <a:t>R (</a:t>
              </a:r>
              <a:r>
                <a:rPr lang="en-GB" sz="1000" b="1" dirty="0" err="1"/>
                <a:t>Kd</a:t>
              </a:r>
              <a:r>
                <a:rPr lang="en-GB" sz="1000" b="1" dirty="0"/>
                <a:t>/</a:t>
              </a:r>
              <a:r>
                <a:rPr lang="en-GB" sz="1000" b="1" dirty="0" err="1"/>
                <a:t>Vd</a:t>
              </a:r>
              <a:r>
                <a:rPr lang="en-GB" sz="1000" b="1" dirty="0"/>
                <a:t>) (95% CI)</a:t>
              </a:r>
            </a:p>
            <a:p>
              <a:r>
                <a:rPr lang="en-US" sz="1000" dirty="0"/>
                <a:t>p</a:t>
              </a:r>
              <a:r>
                <a:rPr lang="en-GB" sz="1000" dirty="0"/>
                <a:t>-value (1-sided)</a:t>
              </a:r>
            </a:p>
          </p:txBody>
        </p:sp>
        <p:sp>
          <p:nvSpPr>
            <p:cNvPr id="903" name="TextBox 902">
              <a:extLst>
                <a:ext uri="{FF2B5EF4-FFF2-40B4-BE49-F238E27FC236}">
                  <a16:creationId xmlns:a16="http://schemas.microsoft.com/office/drawing/2014/main" id="{9993B972-35F8-4D33-A1AC-5135423AC3BC}"/>
                </a:ext>
              </a:extLst>
            </p:cNvPr>
            <p:cNvSpPr txBox="1"/>
            <p:nvPr/>
          </p:nvSpPr>
          <p:spPr>
            <a:xfrm>
              <a:off x="7054112" y="3810000"/>
              <a:ext cx="694101" cy="538609"/>
            </a:xfrm>
            <a:prstGeom prst="rect">
              <a:avLst/>
            </a:prstGeom>
            <a:noFill/>
          </p:spPr>
          <p:txBody>
            <a:bodyPr wrap="none" lIns="0" tIns="0" rIns="0" bIns="0" rtlCol="0" anchor="ctr" anchorCtr="0">
              <a:spAutoFit/>
            </a:bodyPr>
            <a:lstStyle/>
            <a:p>
              <a:pPr algn="ctr">
                <a:spcAft>
                  <a:spcPts val="600"/>
                </a:spcAft>
              </a:pPr>
              <a:r>
                <a:rPr lang="en-US" sz="1000" b="1" dirty="0"/>
                <a:t>Kd (n=335)</a:t>
              </a:r>
            </a:p>
            <a:p>
              <a:pPr algn="ctr"/>
              <a:r>
                <a:rPr lang="en-US" sz="1000" dirty="0"/>
                <a:t>111 (33.1%)</a:t>
              </a:r>
            </a:p>
            <a:p>
              <a:pPr algn="ctr"/>
              <a:r>
                <a:rPr lang="en-US" sz="1000" b="1" dirty="0"/>
                <a:t>22.2</a:t>
              </a:r>
            </a:p>
          </p:txBody>
        </p:sp>
        <p:sp>
          <p:nvSpPr>
            <p:cNvPr id="904" name="TextBox 903">
              <a:extLst>
                <a:ext uri="{FF2B5EF4-FFF2-40B4-BE49-F238E27FC236}">
                  <a16:creationId xmlns:a16="http://schemas.microsoft.com/office/drawing/2014/main" id="{29A17D89-892B-42CC-A6E4-EB1E0B0DC86E}"/>
                </a:ext>
              </a:extLst>
            </p:cNvPr>
            <p:cNvSpPr txBox="1"/>
            <p:nvPr/>
          </p:nvSpPr>
          <p:spPr>
            <a:xfrm>
              <a:off x="7934647" y="3810000"/>
              <a:ext cx="694101" cy="538609"/>
            </a:xfrm>
            <a:prstGeom prst="rect">
              <a:avLst/>
            </a:prstGeom>
            <a:noFill/>
          </p:spPr>
          <p:txBody>
            <a:bodyPr wrap="none" lIns="0" tIns="0" rIns="0" bIns="0" rtlCol="0" anchor="ctr" anchorCtr="0">
              <a:spAutoFit/>
            </a:bodyPr>
            <a:lstStyle/>
            <a:p>
              <a:pPr algn="ctr">
                <a:spcAft>
                  <a:spcPts val="600"/>
                </a:spcAft>
              </a:pPr>
              <a:r>
                <a:rPr lang="en-US" sz="1000" b="1" dirty="0"/>
                <a:t>Vd (n=340)</a:t>
              </a:r>
            </a:p>
            <a:p>
              <a:pPr algn="ctr"/>
              <a:r>
                <a:rPr lang="en-US" sz="1000" dirty="0"/>
                <a:t>167 (49.1%)</a:t>
              </a:r>
            </a:p>
            <a:p>
              <a:pPr algn="ctr"/>
              <a:r>
                <a:rPr lang="en-US" sz="1000" b="1" dirty="0"/>
                <a:t>10.2</a:t>
              </a:r>
            </a:p>
          </p:txBody>
        </p:sp>
        <p:sp>
          <p:nvSpPr>
            <p:cNvPr id="905" name="TextBox 904">
              <a:extLst>
                <a:ext uri="{FF2B5EF4-FFF2-40B4-BE49-F238E27FC236}">
                  <a16:creationId xmlns:a16="http://schemas.microsoft.com/office/drawing/2014/main" id="{7C5737A7-DB17-41E1-9A4C-FB11AE85116D}"/>
                </a:ext>
              </a:extLst>
            </p:cNvPr>
            <p:cNvSpPr txBox="1"/>
            <p:nvPr/>
          </p:nvSpPr>
          <p:spPr>
            <a:xfrm>
              <a:off x="7254661" y="4343400"/>
              <a:ext cx="1144545" cy="307777"/>
            </a:xfrm>
            <a:prstGeom prst="rect">
              <a:avLst/>
            </a:prstGeom>
            <a:noFill/>
          </p:spPr>
          <p:txBody>
            <a:bodyPr wrap="none" lIns="0" tIns="0" rIns="0" bIns="0" rtlCol="0" anchor="ctr" anchorCtr="0">
              <a:spAutoFit/>
            </a:bodyPr>
            <a:lstStyle/>
            <a:p>
              <a:pPr algn="ctr"/>
              <a:r>
                <a:rPr lang="en-US" sz="1000" b="1" dirty="0"/>
                <a:t>0.486 (0.382, 0.620)</a:t>
              </a:r>
            </a:p>
            <a:p>
              <a:pPr algn="ctr"/>
              <a:r>
                <a:rPr lang="en-US" sz="1000" dirty="0"/>
                <a:t>&lt;0.0001</a:t>
              </a:r>
            </a:p>
          </p:txBody>
        </p:sp>
        <p:cxnSp>
          <p:nvCxnSpPr>
            <p:cNvPr id="906" name="Straight Connector 905">
              <a:extLst>
                <a:ext uri="{FF2B5EF4-FFF2-40B4-BE49-F238E27FC236}">
                  <a16:creationId xmlns:a16="http://schemas.microsoft.com/office/drawing/2014/main" id="{D486C348-5B3A-4983-8D03-F3F4AF8A5574}"/>
                </a:ext>
              </a:extLst>
            </p:cNvPr>
            <p:cNvCxnSpPr/>
            <p:nvPr/>
          </p:nvCxnSpPr>
          <p:spPr bwMode="auto">
            <a:xfrm flipH="1">
              <a:off x="5425861" y="3998383"/>
              <a:ext cx="3200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07" name="TextBox 906">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909" name="Content Placeholder 2"/>
          <p:cNvSpPr txBox="1">
            <a:spLocks/>
          </p:cNvSpPr>
          <p:nvPr/>
        </p:nvSpPr>
        <p:spPr bwMode="gray">
          <a:xfrm>
            <a:off x="5245458" y="2428151"/>
            <a:ext cx="3395305" cy="30881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200" b="1" kern="0" dirty="0"/>
              <a:t>Median follow-up:</a:t>
            </a:r>
            <a:r>
              <a:rPr lang="en-US" sz="1200" kern="0" dirty="0"/>
              <a:t> 11.9 months in the Kd arm, </a:t>
            </a:r>
          </a:p>
          <a:p>
            <a:pPr marL="0" indent="0" defTabSz="914400">
              <a:buFontTx/>
              <a:buNone/>
            </a:pPr>
            <a:r>
              <a:rPr lang="en-US" sz="1200" kern="0" dirty="0"/>
              <a:t>                               11.1 months in the Vd arm</a:t>
            </a:r>
            <a:endParaRPr lang="en-US" sz="1200" b="1" kern="0" dirty="0"/>
          </a:p>
        </p:txBody>
      </p:sp>
    </p:spTree>
    <p:extLst>
      <p:ext uri="{BB962C8B-B14F-4D97-AF65-F5344CB8AC3E}">
        <p14:creationId xmlns:p14="http://schemas.microsoft.com/office/powerpoint/2010/main" val="880386982"/>
      </p:ext>
    </p:extLst>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PFS in Renal Deficient Subgroups</a:t>
            </a:r>
          </a:p>
        </p:txBody>
      </p:sp>
      <p:sp>
        <p:nvSpPr>
          <p:cNvPr id="4" name="Content Placeholder 3"/>
          <p:cNvSpPr>
            <a:spLocks noGrp="1"/>
          </p:cNvSpPr>
          <p:nvPr>
            <p:ph sz="quarter" idx="13"/>
          </p:nvPr>
        </p:nvSpPr>
        <p:spPr/>
        <p:txBody>
          <a:bodyPr/>
          <a:lstStyle/>
          <a:p>
            <a:r>
              <a:rPr lang="en-GB" dirty="0"/>
              <a:t>CI, confidence interval; </a:t>
            </a:r>
            <a:r>
              <a:rPr lang="en-GB" dirty="0" err="1"/>
              <a:t>CrCL</a:t>
            </a:r>
            <a:r>
              <a:rPr lang="en-GB" dirty="0"/>
              <a:t>, creatinine clearance; HR, hazard ratio; Kd56, carfilzomib and dexamethasone, with 56 mg/m</a:t>
            </a:r>
            <a:r>
              <a:rPr lang="en-GB" baseline="30000" dirty="0"/>
              <a:t>2</a:t>
            </a:r>
            <a:r>
              <a:rPr lang="en-GB" dirty="0"/>
              <a:t> carfilzomib dose; </a:t>
            </a:r>
            <a:br>
              <a:rPr lang="en-GB" dirty="0"/>
            </a:br>
            <a:r>
              <a:rPr lang="en-GB" dirty="0"/>
              <a:t>NE, not estimable; PFS, progression-free survival; </a:t>
            </a:r>
            <a:r>
              <a:rPr lang="en-GB" dirty="0" err="1"/>
              <a:t>Vd</a:t>
            </a:r>
            <a:r>
              <a:rPr lang="en-GB" dirty="0"/>
              <a:t>, bortezomib and dexamethasone.</a:t>
            </a:r>
            <a:br>
              <a:rPr lang="en-GB" dirty="0"/>
            </a:br>
            <a:r>
              <a:rPr lang="en-GB" dirty="0" err="1"/>
              <a:t>Dimopoulos</a:t>
            </a:r>
            <a:r>
              <a:rPr lang="en-GB" dirty="0"/>
              <a:t> M et al. Presented at ASH 2017; Poster (Abstract 1845).</a:t>
            </a:r>
          </a:p>
        </p:txBody>
      </p:sp>
      <p:sp>
        <p:nvSpPr>
          <p:cNvPr id="20" name="TextBox 19">
            <a:extLst>
              <a:ext uri="{FF2B5EF4-FFF2-40B4-BE49-F238E27FC236}">
                <a16:creationId xmlns:a16="http://schemas.microsoft.com/office/drawing/2014/main" id="{60A06B52-5DE5-4E83-A907-3C43FF0904F8}"/>
              </a:ext>
            </a:extLst>
          </p:cNvPr>
          <p:cNvSpPr txBox="1"/>
          <p:nvPr/>
        </p:nvSpPr>
        <p:spPr>
          <a:xfrm rot="16200000">
            <a:off x="24458" y="1965296"/>
            <a:ext cx="1319213" cy="400110"/>
          </a:xfrm>
          <a:prstGeom prst="rect">
            <a:avLst/>
          </a:prstGeom>
          <a:noFill/>
        </p:spPr>
        <p:txBody>
          <a:bodyPr wrap="square" rtlCol="0">
            <a:spAutoFit/>
          </a:bodyPr>
          <a:lstStyle/>
          <a:p>
            <a:pPr algn="ctr"/>
            <a:r>
              <a:rPr lang="en-GB" sz="1000" dirty="0"/>
              <a:t>Proportion surviving without progression</a:t>
            </a:r>
          </a:p>
        </p:txBody>
      </p:sp>
      <p:sp>
        <p:nvSpPr>
          <p:cNvPr id="21" name="TextBox 20">
            <a:extLst>
              <a:ext uri="{FF2B5EF4-FFF2-40B4-BE49-F238E27FC236}">
                <a16:creationId xmlns:a16="http://schemas.microsoft.com/office/drawing/2014/main" id="{70FC67CF-12B2-4C58-BC42-114ABF920D81}"/>
              </a:ext>
            </a:extLst>
          </p:cNvPr>
          <p:cNvSpPr txBox="1"/>
          <p:nvPr/>
        </p:nvSpPr>
        <p:spPr>
          <a:xfrm>
            <a:off x="1804839" y="3008066"/>
            <a:ext cx="1875132" cy="246221"/>
          </a:xfrm>
          <a:prstGeom prst="rect">
            <a:avLst/>
          </a:prstGeom>
          <a:noFill/>
        </p:spPr>
        <p:txBody>
          <a:bodyPr wrap="square" rtlCol="0">
            <a:spAutoFit/>
          </a:bodyPr>
          <a:lstStyle/>
          <a:p>
            <a:pPr algn="ctr"/>
            <a:r>
              <a:rPr lang="en-GB" sz="1000" dirty="0"/>
              <a:t>Months from randomisation</a:t>
            </a:r>
          </a:p>
        </p:txBody>
      </p:sp>
      <p:sp>
        <p:nvSpPr>
          <p:cNvPr id="22" name="Freeform: Shape 21">
            <a:extLst>
              <a:ext uri="{FF2B5EF4-FFF2-40B4-BE49-F238E27FC236}">
                <a16:creationId xmlns:a16="http://schemas.microsoft.com/office/drawing/2014/main" id="{207B2198-8D27-47D3-A61F-6845F61B5F96}"/>
              </a:ext>
            </a:extLst>
          </p:cNvPr>
          <p:cNvSpPr/>
          <p:nvPr/>
        </p:nvSpPr>
        <p:spPr bwMode="auto">
          <a:xfrm>
            <a:off x="1184274" y="1505744"/>
            <a:ext cx="3116263" cy="1319213"/>
          </a:xfrm>
          <a:custGeom>
            <a:avLst/>
            <a:gdLst>
              <a:gd name="connsiteX0" fmla="*/ 0 w 3124200"/>
              <a:gd name="connsiteY0" fmla="*/ 0 h 1319213"/>
              <a:gd name="connsiteX1" fmla="*/ 0 w 3124200"/>
              <a:gd name="connsiteY1" fmla="*/ 1319213 h 1319213"/>
              <a:gd name="connsiteX2" fmla="*/ 3124200 w 3124200"/>
              <a:gd name="connsiteY2" fmla="*/ 1319213 h 1319213"/>
            </a:gdLst>
            <a:ahLst/>
            <a:cxnLst>
              <a:cxn ang="0">
                <a:pos x="connsiteX0" y="connsiteY0"/>
              </a:cxn>
              <a:cxn ang="0">
                <a:pos x="connsiteX1" y="connsiteY1"/>
              </a:cxn>
              <a:cxn ang="0">
                <a:pos x="connsiteX2" y="connsiteY2"/>
              </a:cxn>
            </a:cxnLst>
            <a:rect l="l" t="t" r="r" b="b"/>
            <a:pathLst>
              <a:path w="3124200" h="1319213">
                <a:moveTo>
                  <a:pt x="0" y="0"/>
                </a:moveTo>
                <a:lnTo>
                  <a:pt x="0" y="1319213"/>
                </a:lnTo>
                <a:lnTo>
                  <a:pt x="3124200" y="1319213"/>
                </a:lnTo>
              </a:path>
            </a:pathLst>
          </a:cu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vert="horz" wrap="none" lIns="91440" tIns="45720" rIns="91440" bIns="45720" numCol="1" rtlCol="0" anchor="ctr" anchorCtr="0" compatLnSpc="1">
            <a:prstTxWarp prst="textNoShape">
              <a:avLst/>
            </a:prstTxWarp>
            <a:noAutofit/>
          </a:bodyPr>
          <a:lstStyle/>
          <a:p>
            <a:pPr algn="ctr" defTabSz="914400" fontAlgn="base">
              <a:spcBef>
                <a:spcPct val="0"/>
              </a:spcBef>
              <a:spcAft>
                <a:spcPct val="0"/>
              </a:spcAft>
            </a:pPr>
            <a:endParaRPr lang="en-GB" sz="2400" b="1">
              <a:latin typeface="Arial" charset="0"/>
            </a:endParaRPr>
          </a:p>
        </p:txBody>
      </p:sp>
      <p:sp>
        <p:nvSpPr>
          <p:cNvPr id="25" name="TextBox 24">
            <a:extLst>
              <a:ext uri="{FF2B5EF4-FFF2-40B4-BE49-F238E27FC236}">
                <a16:creationId xmlns:a16="http://schemas.microsoft.com/office/drawing/2014/main" id="{3D86ECD4-A493-461D-833B-4EB0E761DC39}"/>
              </a:ext>
            </a:extLst>
          </p:cNvPr>
          <p:cNvSpPr txBox="1"/>
          <p:nvPr/>
        </p:nvSpPr>
        <p:spPr>
          <a:xfrm>
            <a:off x="857222" y="1391653"/>
            <a:ext cx="249033" cy="226591"/>
          </a:xfrm>
          <a:prstGeom prst="rect">
            <a:avLst/>
          </a:prstGeom>
          <a:noFill/>
        </p:spPr>
        <p:txBody>
          <a:bodyPr wrap="none" lIns="36000" tIns="36000" rIns="36000" bIns="36000" rtlCol="0" anchor="ctr" anchorCtr="0">
            <a:spAutoFit/>
          </a:bodyPr>
          <a:lstStyle/>
          <a:p>
            <a:pPr algn="r"/>
            <a:r>
              <a:rPr lang="en-GB" sz="1000" dirty="0"/>
              <a:t>1.0</a:t>
            </a:r>
          </a:p>
        </p:txBody>
      </p:sp>
      <p:cxnSp>
        <p:nvCxnSpPr>
          <p:cNvPr id="24" name="Straight Connector 23">
            <a:extLst>
              <a:ext uri="{FF2B5EF4-FFF2-40B4-BE49-F238E27FC236}">
                <a16:creationId xmlns:a16="http://schemas.microsoft.com/office/drawing/2014/main" id="{C2F1CF01-0FB8-4BE8-9F0D-0254F5B60D8F}"/>
              </a:ext>
            </a:extLst>
          </p:cNvPr>
          <p:cNvCxnSpPr/>
          <p:nvPr/>
        </p:nvCxnSpPr>
        <p:spPr bwMode="auto">
          <a:xfrm>
            <a:off x="1098549" y="1505744"/>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29" name="TextBox 28">
            <a:extLst>
              <a:ext uri="{FF2B5EF4-FFF2-40B4-BE49-F238E27FC236}">
                <a16:creationId xmlns:a16="http://schemas.microsoft.com/office/drawing/2014/main" id="{04ED3341-D00F-4A7D-87E0-0C1CDB5FA24B}"/>
              </a:ext>
            </a:extLst>
          </p:cNvPr>
          <p:cNvSpPr txBox="1"/>
          <p:nvPr/>
        </p:nvSpPr>
        <p:spPr>
          <a:xfrm>
            <a:off x="857222" y="1655496"/>
            <a:ext cx="249033" cy="226591"/>
          </a:xfrm>
          <a:prstGeom prst="rect">
            <a:avLst/>
          </a:prstGeom>
          <a:noFill/>
        </p:spPr>
        <p:txBody>
          <a:bodyPr wrap="none" lIns="36000" tIns="36000" rIns="36000" bIns="36000" rtlCol="0" anchor="ctr" anchorCtr="0">
            <a:spAutoFit/>
          </a:bodyPr>
          <a:lstStyle/>
          <a:p>
            <a:pPr algn="r"/>
            <a:r>
              <a:rPr lang="en-GB" sz="1000" dirty="0"/>
              <a:t>0.8</a:t>
            </a:r>
          </a:p>
        </p:txBody>
      </p:sp>
      <p:cxnSp>
        <p:nvCxnSpPr>
          <p:cNvPr id="30" name="Straight Connector 29">
            <a:extLst>
              <a:ext uri="{FF2B5EF4-FFF2-40B4-BE49-F238E27FC236}">
                <a16:creationId xmlns:a16="http://schemas.microsoft.com/office/drawing/2014/main" id="{F1D3182F-3CCE-4030-B918-C97A435A9E3B}"/>
              </a:ext>
            </a:extLst>
          </p:cNvPr>
          <p:cNvCxnSpPr/>
          <p:nvPr/>
        </p:nvCxnSpPr>
        <p:spPr bwMode="auto">
          <a:xfrm>
            <a:off x="1098549" y="176958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31" name="TextBox 30">
            <a:extLst>
              <a:ext uri="{FF2B5EF4-FFF2-40B4-BE49-F238E27FC236}">
                <a16:creationId xmlns:a16="http://schemas.microsoft.com/office/drawing/2014/main" id="{175C1148-4939-4513-A8EF-4016D92A6554}"/>
              </a:ext>
            </a:extLst>
          </p:cNvPr>
          <p:cNvSpPr txBox="1"/>
          <p:nvPr/>
        </p:nvSpPr>
        <p:spPr>
          <a:xfrm>
            <a:off x="857222" y="1919339"/>
            <a:ext cx="249033" cy="226591"/>
          </a:xfrm>
          <a:prstGeom prst="rect">
            <a:avLst/>
          </a:prstGeom>
          <a:noFill/>
        </p:spPr>
        <p:txBody>
          <a:bodyPr wrap="none" lIns="36000" tIns="36000" rIns="36000" bIns="36000" rtlCol="0" anchor="ctr" anchorCtr="0">
            <a:spAutoFit/>
          </a:bodyPr>
          <a:lstStyle/>
          <a:p>
            <a:pPr algn="r"/>
            <a:r>
              <a:rPr lang="en-GB" sz="1000" dirty="0"/>
              <a:t>0.6</a:t>
            </a:r>
          </a:p>
        </p:txBody>
      </p:sp>
      <p:cxnSp>
        <p:nvCxnSpPr>
          <p:cNvPr id="32" name="Straight Connector 31">
            <a:extLst>
              <a:ext uri="{FF2B5EF4-FFF2-40B4-BE49-F238E27FC236}">
                <a16:creationId xmlns:a16="http://schemas.microsoft.com/office/drawing/2014/main" id="{A0624B76-2407-4D0F-9052-E87B2EB1DCA3}"/>
              </a:ext>
            </a:extLst>
          </p:cNvPr>
          <p:cNvCxnSpPr/>
          <p:nvPr/>
        </p:nvCxnSpPr>
        <p:spPr bwMode="auto">
          <a:xfrm>
            <a:off x="1098549" y="2033430"/>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33" name="TextBox 32">
            <a:extLst>
              <a:ext uri="{FF2B5EF4-FFF2-40B4-BE49-F238E27FC236}">
                <a16:creationId xmlns:a16="http://schemas.microsoft.com/office/drawing/2014/main" id="{3008A7F5-B5B3-42AC-BAA5-9466B074C5F1}"/>
              </a:ext>
            </a:extLst>
          </p:cNvPr>
          <p:cNvSpPr txBox="1"/>
          <p:nvPr/>
        </p:nvSpPr>
        <p:spPr>
          <a:xfrm>
            <a:off x="857222" y="2183182"/>
            <a:ext cx="249033" cy="226591"/>
          </a:xfrm>
          <a:prstGeom prst="rect">
            <a:avLst/>
          </a:prstGeom>
          <a:noFill/>
        </p:spPr>
        <p:txBody>
          <a:bodyPr wrap="none" lIns="36000" tIns="36000" rIns="36000" bIns="36000" rtlCol="0" anchor="ctr" anchorCtr="0">
            <a:spAutoFit/>
          </a:bodyPr>
          <a:lstStyle/>
          <a:p>
            <a:pPr algn="r"/>
            <a:r>
              <a:rPr lang="en-GB" sz="1000" dirty="0"/>
              <a:t>0.4</a:t>
            </a:r>
          </a:p>
        </p:txBody>
      </p:sp>
      <p:cxnSp>
        <p:nvCxnSpPr>
          <p:cNvPr id="34" name="Straight Connector 33">
            <a:extLst>
              <a:ext uri="{FF2B5EF4-FFF2-40B4-BE49-F238E27FC236}">
                <a16:creationId xmlns:a16="http://schemas.microsoft.com/office/drawing/2014/main" id="{1E0A3A46-9829-466F-9CDF-0B9A8594C378}"/>
              </a:ext>
            </a:extLst>
          </p:cNvPr>
          <p:cNvCxnSpPr/>
          <p:nvPr/>
        </p:nvCxnSpPr>
        <p:spPr bwMode="auto">
          <a:xfrm>
            <a:off x="1098549" y="2297273"/>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35" name="TextBox 34">
            <a:extLst>
              <a:ext uri="{FF2B5EF4-FFF2-40B4-BE49-F238E27FC236}">
                <a16:creationId xmlns:a16="http://schemas.microsoft.com/office/drawing/2014/main" id="{A7433F39-7873-4878-A885-040C3A8310D0}"/>
              </a:ext>
            </a:extLst>
          </p:cNvPr>
          <p:cNvSpPr txBox="1"/>
          <p:nvPr/>
        </p:nvSpPr>
        <p:spPr>
          <a:xfrm>
            <a:off x="857222" y="2447025"/>
            <a:ext cx="249033" cy="226591"/>
          </a:xfrm>
          <a:prstGeom prst="rect">
            <a:avLst/>
          </a:prstGeom>
          <a:noFill/>
        </p:spPr>
        <p:txBody>
          <a:bodyPr wrap="none" lIns="36000" tIns="36000" rIns="36000" bIns="36000" rtlCol="0" anchor="ctr" anchorCtr="0">
            <a:spAutoFit/>
          </a:bodyPr>
          <a:lstStyle/>
          <a:p>
            <a:pPr algn="r"/>
            <a:r>
              <a:rPr lang="en-GB" sz="1000" dirty="0"/>
              <a:t>0.2</a:t>
            </a:r>
          </a:p>
        </p:txBody>
      </p:sp>
      <p:cxnSp>
        <p:nvCxnSpPr>
          <p:cNvPr id="36" name="Straight Connector 35">
            <a:extLst>
              <a:ext uri="{FF2B5EF4-FFF2-40B4-BE49-F238E27FC236}">
                <a16:creationId xmlns:a16="http://schemas.microsoft.com/office/drawing/2014/main" id="{2C8480F5-847C-4665-BF57-8D0456433F32}"/>
              </a:ext>
            </a:extLst>
          </p:cNvPr>
          <p:cNvCxnSpPr/>
          <p:nvPr/>
        </p:nvCxnSpPr>
        <p:spPr bwMode="auto">
          <a:xfrm>
            <a:off x="1098549" y="2561116"/>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37" name="TextBox 36">
            <a:extLst>
              <a:ext uri="{FF2B5EF4-FFF2-40B4-BE49-F238E27FC236}">
                <a16:creationId xmlns:a16="http://schemas.microsoft.com/office/drawing/2014/main" id="{7BBADCBE-8484-4B88-AD41-D85637588042}"/>
              </a:ext>
            </a:extLst>
          </p:cNvPr>
          <p:cNvSpPr txBox="1"/>
          <p:nvPr/>
        </p:nvSpPr>
        <p:spPr>
          <a:xfrm>
            <a:off x="857222" y="2710866"/>
            <a:ext cx="249033" cy="226591"/>
          </a:xfrm>
          <a:prstGeom prst="rect">
            <a:avLst/>
          </a:prstGeom>
          <a:noFill/>
        </p:spPr>
        <p:txBody>
          <a:bodyPr wrap="none" lIns="36000" tIns="36000" rIns="36000" bIns="36000" rtlCol="0" anchor="ctr" anchorCtr="0">
            <a:spAutoFit/>
          </a:bodyPr>
          <a:lstStyle/>
          <a:p>
            <a:pPr algn="r"/>
            <a:r>
              <a:rPr lang="en-GB" sz="1000" dirty="0"/>
              <a:t>0.0</a:t>
            </a:r>
          </a:p>
        </p:txBody>
      </p:sp>
      <p:cxnSp>
        <p:nvCxnSpPr>
          <p:cNvPr id="38" name="Straight Connector 37">
            <a:extLst>
              <a:ext uri="{FF2B5EF4-FFF2-40B4-BE49-F238E27FC236}">
                <a16:creationId xmlns:a16="http://schemas.microsoft.com/office/drawing/2014/main" id="{878ECEE1-8F8D-4826-A638-D4A5A1E5C6F1}"/>
              </a:ext>
            </a:extLst>
          </p:cNvPr>
          <p:cNvCxnSpPr/>
          <p:nvPr/>
        </p:nvCxnSpPr>
        <p:spPr bwMode="auto">
          <a:xfrm>
            <a:off x="1098549" y="2824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cxnSp>
        <p:nvCxnSpPr>
          <p:cNvPr id="39" name="Straight Connector 38">
            <a:extLst>
              <a:ext uri="{FF2B5EF4-FFF2-40B4-BE49-F238E27FC236}">
                <a16:creationId xmlns:a16="http://schemas.microsoft.com/office/drawing/2014/main" id="{63A9D727-D12F-47B1-9B24-3F5C069A13C9}"/>
              </a:ext>
            </a:extLst>
          </p:cNvPr>
          <p:cNvCxnSpPr>
            <a:cxnSpLocks/>
          </p:cNvCxnSpPr>
          <p:nvPr/>
        </p:nvCxnSpPr>
        <p:spPr bwMode="auto">
          <a:xfrm rot="5400000">
            <a:off x="1148274"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41" name="TextBox 40">
            <a:extLst>
              <a:ext uri="{FF2B5EF4-FFF2-40B4-BE49-F238E27FC236}">
                <a16:creationId xmlns:a16="http://schemas.microsoft.com/office/drawing/2014/main" id="{B735BA51-E24E-47DD-96F4-22B796D2FBD3}"/>
              </a:ext>
            </a:extLst>
          </p:cNvPr>
          <p:cNvSpPr txBox="1"/>
          <p:nvPr/>
        </p:nvSpPr>
        <p:spPr>
          <a:xfrm>
            <a:off x="1112656" y="2870894"/>
            <a:ext cx="143235" cy="226591"/>
          </a:xfrm>
          <a:prstGeom prst="rect">
            <a:avLst/>
          </a:prstGeom>
          <a:noFill/>
        </p:spPr>
        <p:txBody>
          <a:bodyPr wrap="none" lIns="36000" tIns="36000" rIns="36000" bIns="36000" rtlCol="0" anchor="t" anchorCtr="0">
            <a:spAutoFit/>
          </a:bodyPr>
          <a:lstStyle/>
          <a:p>
            <a:pPr algn="ctr"/>
            <a:r>
              <a:rPr lang="en-GB" sz="1000" dirty="0"/>
              <a:t>0</a:t>
            </a:r>
          </a:p>
        </p:txBody>
      </p:sp>
      <p:cxnSp>
        <p:nvCxnSpPr>
          <p:cNvPr id="42" name="Straight Connector 41">
            <a:extLst>
              <a:ext uri="{FF2B5EF4-FFF2-40B4-BE49-F238E27FC236}">
                <a16:creationId xmlns:a16="http://schemas.microsoft.com/office/drawing/2014/main" id="{EDBDFE6B-B3FD-47A7-AB05-0BC3DD54E2DD}"/>
              </a:ext>
            </a:extLst>
          </p:cNvPr>
          <p:cNvCxnSpPr>
            <a:cxnSpLocks/>
          </p:cNvCxnSpPr>
          <p:nvPr/>
        </p:nvCxnSpPr>
        <p:spPr bwMode="auto">
          <a:xfrm rot="5400000">
            <a:off x="2166391"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43" name="TextBox 42">
            <a:extLst>
              <a:ext uri="{FF2B5EF4-FFF2-40B4-BE49-F238E27FC236}">
                <a16:creationId xmlns:a16="http://schemas.microsoft.com/office/drawing/2014/main" id="{13E4F7C6-7B3A-48AE-89B7-A810D4799E0E}"/>
              </a:ext>
            </a:extLst>
          </p:cNvPr>
          <p:cNvSpPr txBox="1"/>
          <p:nvPr/>
        </p:nvSpPr>
        <p:spPr>
          <a:xfrm>
            <a:off x="2130773" y="2870894"/>
            <a:ext cx="143235" cy="226591"/>
          </a:xfrm>
          <a:prstGeom prst="rect">
            <a:avLst/>
          </a:prstGeom>
          <a:noFill/>
        </p:spPr>
        <p:txBody>
          <a:bodyPr wrap="none" lIns="36000" tIns="36000" rIns="36000" bIns="36000" rtlCol="0" anchor="t" anchorCtr="0">
            <a:spAutoFit/>
          </a:bodyPr>
          <a:lstStyle/>
          <a:p>
            <a:pPr algn="ctr"/>
            <a:r>
              <a:rPr lang="en-GB" sz="1000" dirty="0"/>
              <a:t>6</a:t>
            </a:r>
          </a:p>
        </p:txBody>
      </p:sp>
      <p:cxnSp>
        <p:nvCxnSpPr>
          <p:cNvPr id="51" name="Straight Connector 50">
            <a:extLst>
              <a:ext uri="{FF2B5EF4-FFF2-40B4-BE49-F238E27FC236}">
                <a16:creationId xmlns:a16="http://schemas.microsoft.com/office/drawing/2014/main" id="{1850F09A-C505-4A2C-ABD3-52E0556810C2}"/>
              </a:ext>
            </a:extLst>
          </p:cNvPr>
          <p:cNvCxnSpPr>
            <a:cxnSpLocks/>
          </p:cNvCxnSpPr>
          <p:nvPr/>
        </p:nvCxnSpPr>
        <p:spPr bwMode="auto">
          <a:xfrm rot="5400000">
            <a:off x="3184508"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52" name="TextBox 51">
            <a:extLst>
              <a:ext uri="{FF2B5EF4-FFF2-40B4-BE49-F238E27FC236}">
                <a16:creationId xmlns:a16="http://schemas.microsoft.com/office/drawing/2014/main" id="{40197B1C-41C8-42FC-8521-6CEA555AE6BC}"/>
              </a:ext>
            </a:extLst>
          </p:cNvPr>
          <p:cNvSpPr txBox="1"/>
          <p:nvPr/>
        </p:nvSpPr>
        <p:spPr>
          <a:xfrm>
            <a:off x="3113624" y="2870894"/>
            <a:ext cx="213767" cy="226591"/>
          </a:xfrm>
          <a:prstGeom prst="rect">
            <a:avLst/>
          </a:prstGeom>
          <a:noFill/>
        </p:spPr>
        <p:txBody>
          <a:bodyPr wrap="none" lIns="36000" tIns="36000" rIns="36000" bIns="36000" rtlCol="0" anchor="t" anchorCtr="0">
            <a:spAutoFit/>
          </a:bodyPr>
          <a:lstStyle/>
          <a:p>
            <a:pPr algn="ctr"/>
            <a:r>
              <a:rPr lang="en-GB" sz="1000" dirty="0"/>
              <a:t>12</a:t>
            </a:r>
          </a:p>
        </p:txBody>
      </p:sp>
      <p:cxnSp>
        <p:nvCxnSpPr>
          <p:cNvPr id="53" name="Straight Connector 52">
            <a:extLst>
              <a:ext uri="{FF2B5EF4-FFF2-40B4-BE49-F238E27FC236}">
                <a16:creationId xmlns:a16="http://schemas.microsoft.com/office/drawing/2014/main" id="{135FEA44-BE7B-4926-9AF1-59B0A8CA1D2C}"/>
              </a:ext>
            </a:extLst>
          </p:cNvPr>
          <p:cNvCxnSpPr>
            <a:cxnSpLocks/>
          </p:cNvCxnSpPr>
          <p:nvPr/>
        </p:nvCxnSpPr>
        <p:spPr bwMode="auto">
          <a:xfrm rot="5400000">
            <a:off x="4202624"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54" name="TextBox 53">
            <a:extLst>
              <a:ext uri="{FF2B5EF4-FFF2-40B4-BE49-F238E27FC236}">
                <a16:creationId xmlns:a16="http://schemas.microsoft.com/office/drawing/2014/main" id="{E72794FB-B47F-45F6-B246-2FB412103E01}"/>
              </a:ext>
            </a:extLst>
          </p:cNvPr>
          <p:cNvSpPr txBox="1"/>
          <p:nvPr/>
        </p:nvSpPr>
        <p:spPr>
          <a:xfrm>
            <a:off x="4131740" y="2870894"/>
            <a:ext cx="213767" cy="226591"/>
          </a:xfrm>
          <a:prstGeom prst="rect">
            <a:avLst/>
          </a:prstGeom>
          <a:noFill/>
        </p:spPr>
        <p:txBody>
          <a:bodyPr wrap="none" lIns="36000" tIns="36000" rIns="36000" bIns="36000" rtlCol="0" anchor="t" anchorCtr="0">
            <a:spAutoFit/>
          </a:bodyPr>
          <a:lstStyle/>
          <a:p>
            <a:pPr algn="ctr"/>
            <a:r>
              <a:rPr lang="en-GB" sz="1000" dirty="0"/>
              <a:t>18</a:t>
            </a:r>
          </a:p>
        </p:txBody>
      </p:sp>
      <p:sp>
        <p:nvSpPr>
          <p:cNvPr id="55" name="TextBox 54">
            <a:extLst>
              <a:ext uri="{FF2B5EF4-FFF2-40B4-BE49-F238E27FC236}">
                <a16:creationId xmlns:a16="http://schemas.microsoft.com/office/drawing/2014/main" id="{B523A7F7-0632-4B4C-B189-1EB720DD117A}"/>
              </a:ext>
            </a:extLst>
          </p:cNvPr>
          <p:cNvSpPr txBox="1"/>
          <p:nvPr/>
        </p:nvSpPr>
        <p:spPr>
          <a:xfrm>
            <a:off x="1083802" y="3352625"/>
            <a:ext cx="200943" cy="349702"/>
          </a:xfrm>
          <a:prstGeom prst="rect">
            <a:avLst/>
          </a:prstGeom>
          <a:noFill/>
        </p:spPr>
        <p:txBody>
          <a:bodyPr wrap="none" lIns="36000" tIns="36000" rIns="36000" bIns="36000" rtlCol="0" anchor="b" anchorCtr="0">
            <a:spAutoFit/>
          </a:bodyPr>
          <a:lstStyle/>
          <a:p>
            <a:pPr algn="ctr"/>
            <a:r>
              <a:rPr lang="en-GB" sz="900" dirty="0"/>
              <a:t>85</a:t>
            </a:r>
          </a:p>
          <a:p>
            <a:pPr algn="ctr"/>
            <a:r>
              <a:rPr lang="en-GB" sz="900" dirty="0"/>
              <a:t>99</a:t>
            </a:r>
          </a:p>
        </p:txBody>
      </p:sp>
      <p:sp>
        <p:nvSpPr>
          <p:cNvPr id="56" name="TextBox 55">
            <a:extLst>
              <a:ext uri="{FF2B5EF4-FFF2-40B4-BE49-F238E27FC236}">
                <a16:creationId xmlns:a16="http://schemas.microsoft.com/office/drawing/2014/main" id="{EEFC42A2-69D9-4102-9E78-79F6DB59A601}"/>
              </a:ext>
            </a:extLst>
          </p:cNvPr>
          <p:cNvSpPr txBox="1"/>
          <p:nvPr/>
        </p:nvSpPr>
        <p:spPr>
          <a:xfrm>
            <a:off x="2101919" y="3352625"/>
            <a:ext cx="200943" cy="349702"/>
          </a:xfrm>
          <a:prstGeom prst="rect">
            <a:avLst/>
          </a:prstGeom>
          <a:noFill/>
        </p:spPr>
        <p:txBody>
          <a:bodyPr wrap="none" lIns="36000" tIns="36000" rIns="36000" bIns="36000" rtlCol="0" anchor="b" anchorCtr="0">
            <a:spAutoFit/>
          </a:bodyPr>
          <a:lstStyle/>
          <a:p>
            <a:pPr algn="ctr"/>
            <a:r>
              <a:rPr lang="en-GB" sz="900" dirty="0"/>
              <a:t>55</a:t>
            </a:r>
          </a:p>
          <a:p>
            <a:pPr algn="ctr"/>
            <a:r>
              <a:rPr lang="en-GB" sz="900" dirty="0"/>
              <a:t>41</a:t>
            </a:r>
          </a:p>
        </p:txBody>
      </p:sp>
      <p:sp>
        <p:nvSpPr>
          <p:cNvPr id="57" name="TextBox 56">
            <a:extLst>
              <a:ext uri="{FF2B5EF4-FFF2-40B4-BE49-F238E27FC236}">
                <a16:creationId xmlns:a16="http://schemas.microsoft.com/office/drawing/2014/main" id="{36FC3BA9-EAF2-45CF-92BA-92FE7174B838}"/>
              </a:ext>
            </a:extLst>
          </p:cNvPr>
          <p:cNvSpPr txBox="1"/>
          <p:nvPr/>
        </p:nvSpPr>
        <p:spPr>
          <a:xfrm>
            <a:off x="3120036" y="3352625"/>
            <a:ext cx="200943" cy="349702"/>
          </a:xfrm>
          <a:prstGeom prst="rect">
            <a:avLst/>
          </a:prstGeom>
          <a:noFill/>
        </p:spPr>
        <p:txBody>
          <a:bodyPr wrap="none" lIns="36000" tIns="36000" rIns="36000" bIns="36000" rtlCol="0" anchor="b" anchorCtr="0">
            <a:spAutoFit/>
          </a:bodyPr>
          <a:lstStyle/>
          <a:p>
            <a:pPr algn="ctr"/>
            <a:r>
              <a:rPr lang="en-GB" sz="900" dirty="0"/>
              <a:t>22</a:t>
            </a:r>
          </a:p>
          <a:p>
            <a:pPr algn="ctr"/>
            <a:r>
              <a:rPr lang="en-GB" sz="900" dirty="0"/>
              <a:t>16</a:t>
            </a:r>
          </a:p>
        </p:txBody>
      </p:sp>
      <p:sp>
        <p:nvSpPr>
          <p:cNvPr id="59" name="TextBox 58">
            <a:extLst>
              <a:ext uri="{FF2B5EF4-FFF2-40B4-BE49-F238E27FC236}">
                <a16:creationId xmlns:a16="http://schemas.microsoft.com/office/drawing/2014/main" id="{FE21E606-F28B-4CC6-957D-D1018C7C0498}"/>
              </a:ext>
            </a:extLst>
          </p:cNvPr>
          <p:cNvSpPr txBox="1"/>
          <p:nvPr/>
        </p:nvSpPr>
        <p:spPr>
          <a:xfrm>
            <a:off x="713232" y="3352625"/>
            <a:ext cx="342008" cy="349702"/>
          </a:xfrm>
          <a:prstGeom prst="rect">
            <a:avLst/>
          </a:prstGeom>
          <a:noFill/>
        </p:spPr>
        <p:txBody>
          <a:bodyPr wrap="none" lIns="36000" tIns="36000" rIns="36000" bIns="36000" rtlCol="0" anchor="b" anchorCtr="0">
            <a:spAutoFit/>
          </a:bodyPr>
          <a:lstStyle/>
          <a:p>
            <a:pPr algn="r"/>
            <a:r>
              <a:rPr lang="en-GB" sz="900" dirty="0"/>
              <a:t>Kd56</a:t>
            </a:r>
          </a:p>
          <a:p>
            <a:pPr algn="r"/>
            <a:r>
              <a:rPr lang="en-GB" sz="900" dirty="0" err="1"/>
              <a:t>Vd</a:t>
            </a:r>
            <a:endParaRPr lang="en-GB" sz="900" dirty="0"/>
          </a:p>
        </p:txBody>
      </p:sp>
      <p:sp>
        <p:nvSpPr>
          <p:cNvPr id="60" name="TextBox 59">
            <a:extLst>
              <a:ext uri="{FF2B5EF4-FFF2-40B4-BE49-F238E27FC236}">
                <a16:creationId xmlns:a16="http://schemas.microsoft.com/office/drawing/2014/main" id="{6A8F5EEF-2F38-447C-8598-7922B3BF0C5F}"/>
              </a:ext>
            </a:extLst>
          </p:cNvPr>
          <p:cNvSpPr txBox="1"/>
          <p:nvPr/>
        </p:nvSpPr>
        <p:spPr>
          <a:xfrm>
            <a:off x="720271" y="3204269"/>
            <a:ext cx="1613189" cy="226591"/>
          </a:xfrm>
          <a:prstGeom prst="rect">
            <a:avLst/>
          </a:prstGeom>
          <a:noFill/>
        </p:spPr>
        <p:txBody>
          <a:bodyPr wrap="none" lIns="36000" tIns="36000" rIns="36000" bIns="36000" rtlCol="0" anchor="t" anchorCtr="0">
            <a:spAutoFit/>
          </a:bodyPr>
          <a:lstStyle/>
          <a:p>
            <a:r>
              <a:rPr lang="en-GB" sz="1000" dirty="0"/>
              <a:t>Number of subjects at risk:</a:t>
            </a:r>
          </a:p>
        </p:txBody>
      </p:sp>
      <p:sp>
        <p:nvSpPr>
          <p:cNvPr id="61" name="TextBox 60">
            <a:extLst>
              <a:ext uri="{FF2B5EF4-FFF2-40B4-BE49-F238E27FC236}">
                <a16:creationId xmlns:a16="http://schemas.microsoft.com/office/drawing/2014/main" id="{616CA4EC-6FD5-49D8-A623-84F4B98A4265}"/>
              </a:ext>
            </a:extLst>
          </p:cNvPr>
          <p:cNvSpPr txBox="1"/>
          <p:nvPr/>
        </p:nvSpPr>
        <p:spPr>
          <a:xfrm>
            <a:off x="528376" y="1215684"/>
            <a:ext cx="1674104" cy="241980"/>
          </a:xfrm>
          <a:prstGeom prst="rect">
            <a:avLst/>
          </a:prstGeom>
          <a:noFill/>
        </p:spPr>
        <p:txBody>
          <a:bodyPr wrap="none" lIns="36000" tIns="36000" rIns="36000" bIns="36000" rtlCol="0" anchor="ctr" anchorCtr="0">
            <a:spAutoFit/>
          </a:bodyPr>
          <a:lstStyle/>
          <a:p>
            <a:r>
              <a:rPr lang="en-GB" sz="1100" b="1" dirty="0" err="1">
                <a:solidFill>
                  <a:srgbClr val="007CC2"/>
                </a:solidFill>
              </a:rPr>
              <a:t>CrCL</a:t>
            </a:r>
            <a:r>
              <a:rPr lang="en-GB" sz="1100" b="1" dirty="0">
                <a:solidFill>
                  <a:srgbClr val="007CC2"/>
                </a:solidFill>
              </a:rPr>
              <a:t> ≥15 to ≤50 mL/min</a:t>
            </a:r>
          </a:p>
        </p:txBody>
      </p:sp>
      <p:graphicFrame>
        <p:nvGraphicFramePr>
          <p:cNvPr id="62" name="Table 61">
            <a:extLst>
              <a:ext uri="{FF2B5EF4-FFF2-40B4-BE49-F238E27FC236}">
                <a16:creationId xmlns:a16="http://schemas.microsoft.com/office/drawing/2014/main" id="{C8D4C982-96F8-420E-B1B2-AB4E92ACBBFF}"/>
              </a:ext>
            </a:extLst>
          </p:cNvPr>
          <p:cNvGraphicFramePr>
            <a:graphicFrameLocks noGrp="1"/>
          </p:cNvGraphicFramePr>
          <p:nvPr>
            <p:extLst>
              <p:ext uri="{D42A27DB-BD31-4B8C-83A1-F6EECF244321}">
                <p14:modId xmlns:p14="http://schemas.microsoft.com/office/powerpoint/2010/main" val="3750986986"/>
              </p:ext>
            </p:extLst>
          </p:nvPr>
        </p:nvGraphicFramePr>
        <p:xfrm>
          <a:off x="2300323" y="1269834"/>
          <a:ext cx="2199238" cy="528048"/>
        </p:xfrm>
        <a:graphic>
          <a:graphicData uri="http://schemas.openxmlformats.org/drawingml/2006/table">
            <a:tbl>
              <a:tblPr firstRow="1" bandRow="1">
                <a:tableStyleId>{2D5ABB26-0587-4C30-8999-92F81FD0307C}</a:tableStyleId>
              </a:tblPr>
              <a:tblGrid>
                <a:gridCol w="1047238">
                  <a:extLst>
                    <a:ext uri="{9D8B030D-6E8A-4147-A177-3AD203B41FA5}">
                      <a16:colId xmlns:a16="http://schemas.microsoft.com/office/drawing/2014/main" val="510011466"/>
                    </a:ext>
                  </a:extLst>
                </a:gridCol>
                <a:gridCol w="576000">
                  <a:extLst>
                    <a:ext uri="{9D8B030D-6E8A-4147-A177-3AD203B41FA5}">
                      <a16:colId xmlns:a16="http://schemas.microsoft.com/office/drawing/2014/main" val="502770088"/>
                    </a:ext>
                  </a:extLst>
                </a:gridCol>
                <a:gridCol w="576000">
                  <a:extLst>
                    <a:ext uri="{9D8B030D-6E8A-4147-A177-3AD203B41FA5}">
                      <a16:colId xmlns:a16="http://schemas.microsoft.com/office/drawing/2014/main" val="2393970183"/>
                    </a:ext>
                  </a:extLst>
                </a:gridCol>
              </a:tblGrid>
              <a:tr h="0">
                <a:tc>
                  <a:txBody>
                    <a:bodyPr/>
                    <a:lstStyle/>
                    <a:p>
                      <a:pPr>
                        <a:lnSpc>
                          <a:spcPct val="90000"/>
                        </a:lnSpc>
                      </a:pPr>
                      <a:endParaRPr lang="en-GB" sz="700" b="1" dirty="0"/>
                    </a:p>
                  </a:txBody>
                  <a:tcPr marL="18000" marR="18000" marT="18000" marB="18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700" b="1" dirty="0"/>
                        <a:t>Kd56 (n=85)</a:t>
                      </a:r>
                    </a:p>
                  </a:txBody>
                  <a:tcPr marL="18000" marR="18000" marT="18000" marB="18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700" b="1" dirty="0" err="1"/>
                        <a:t>Vd</a:t>
                      </a:r>
                      <a:r>
                        <a:rPr lang="en-GB" sz="700" b="1" dirty="0"/>
                        <a:t> (n=99)</a:t>
                      </a:r>
                    </a:p>
                  </a:txBody>
                  <a:tcPr marL="18000" marR="18000" marT="18000" marB="18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9576763"/>
                  </a:ext>
                </a:extLst>
              </a:tr>
              <a:tr h="0">
                <a:tc>
                  <a:txBody>
                    <a:bodyPr/>
                    <a:lstStyle/>
                    <a:p>
                      <a:pPr>
                        <a:lnSpc>
                          <a:spcPct val="90000"/>
                        </a:lnSpc>
                      </a:pPr>
                      <a:r>
                        <a:rPr lang="en-GB" sz="700" dirty="0"/>
                        <a:t>Progression/death, n (%)</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lnSpc>
                          <a:spcPct val="90000"/>
                        </a:lnSpc>
                      </a:pPr>
                      <a:r>
                        <a:rPr lang="en-GB" sz="700" dirty="0"/>
                        <a:t>35 (41.2%)</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lnSpc>
                          <a:spcPct val="90000"/>
                        </a:lnSpc>
                      </a:pPr>
                      <a:r>
                        <a:rPr lang="en-GB" sz="700" dirty="0"/>
                        <a:t>55 (55.6%)</a:t>
                      </a:r>
                    </a:p>
                  </a:txBody>
                  <a:tcPr marL="18000" marR="18000" marT="18000" marB="18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05792615"/>
                  </a:ext>
                </a:extLst>
              </a:tr>
              <a:tr h="0">
                <a:tc>
                  <a:txBody>
                    <a:bodyPr/>
                    <a:lstStyle/>
                    <a:p>
                      <a:pPr>
                        <a:lnSpc>
                          <a:spcPct val="90000"/>
                        </a:lnSpc>
                      </a:pPr>
                      <a:r>
                        <a:rPr lang="en-GB" sz="700" dirty="0"/>
                        <a:t>Median PFS, </a:t>
                      </a:r>
                      <a:r>
                        <a:rPr lang="en-GB" sz="700" dirty="0" err="1"/>
                        <a:t>mo</a:t>
                      </a:r>
                      <a:endParaRPr lang="en-GB" sz="700" dirty="0"/>
                    </a:p>
                  </a:txBody>
                  <a:tcPr marL="18000" marR="18000" marT="18000" marB="18000"/>
                </a:tc>
                <a:tc>
                  <a:txBody>
                    <a:bodyPr/>
                    <a:lstStyle/>
                    <a:p>
                      <a:pPr algn="ctr">
                        <a:lnSpc>
                          <a:spcPct val="90000"/>
                        </a:lnSpc>
                      </a:pPr>
                      <a:r>
                        <a:rPr lang="en-GB" sz="700" dirty="0"/>
                        <a:t>14.9</a:t>
                      </a:r>
                    </a:p>
                  </a:txBody>
                  <a:tcPr marL="18000" marR="18000" marT="18000" marB="18000"/>
                </a:tc>
                <a:tc>
                  <a:txBody>
                    <a:bodyPr/>
                    <a:lstStyle/>
                    <a:p>
                      <a:pPr algn="ctr">
                        <a:lnSpc>
                          <a:spcPct val="90000"/>
                        </a:lnSpc>
                      </a:pPr>
                      <a:r>
                        <a:rPr lang="en-GB" sz="700" dirty="0"/>
                        <a:t>6.5</a:t>
                      </a:r>
                    </a:p>
                  </a:txBody>
                  <a:tcPr marL="18000" marR="18000" marT="18000" marB="18000"/>
                </a:tc>
                <a:extLst>
                  <a:ext uri="{0D108BD9-81ED-4DB2-BD59-A6C34878D82A}">
                    <a16:rowId xmlns:a16="http://schemas.microsoft.com/office/drawing/2014/main" val="415094425"/>
                  </a:ext>
                </a:extLst>
              </a:tr>
              <a:tr h="0">
                <a:tc>
                  <a:txBody>
                    <a:bodyPr/>
                    <a:lstStyle/>
                    <a:p>
                      <a:pPr>
                        <a:lnSpc>
                          <a:spcPct val="90000"/>
                        </a:lnSpc>
                      </a:pPr>
                      <a:r>
                        <a:rPr lang="en-GB" sz="700" dirty="0"/>
                        <a:t>HR (Kd56/</a:t>
                      </a:r>
                      <a:r>
                        <a:rPr lang="en-GB" sz="700" dirty="0" err="1"/>
                        <a:t>Vd</a:t>
                      </a:r>
                      <a:r>
                        <a:rPr lang="en-GB" sz="700" dirty="0"/>
                        <a:t>, 95% CI)</a:t>
                      </a:r>
                    </a:p>
                  </a:txBody>
                  <a:tcPr marL="18000" marR="18000" marT="18000" marB="18000"/>
                </a:tc>
                <a:tc gridSpan="2">
                  <a:txBody>
                    <a:bodyPr/>
                    <a:lstStyle/>
                    <a:p>
                      <a:pPr algn="ctr">
                        <a:lnSpc>
                          <a:spcPct val="90000"/>
                        </a:lnSpc>
                      </a:pPr>
                      <a:r>
                        <a:rPr lang="en-GB" sz="700" dirty="0"/>
                        <a:t>0.492 (0.320, 0.757)</a:t>
                      </a:r>
                    </a:p>
                  </a:txBody>
                  <a:tcPr marL="18000" marR="18000" marT="18000" marB="18000"/>
                </a:tc>
                <a:tc hMerge="1">
                  <a:txBody>
                    <a:bodyPr/>
                    <a:lstStyle/>
                    <a:p>
                      <a:pPr algn="ctr"/>
                      <a:endParaRPr lang="en-GB" sz="900" dirty="0"/>
                    </a:p>
                  </a:txBody>
                  <a:tcPr marL="36000" marR="36000" marT="36000" marB="36000"/>
                </a:tc>
                <a:extLst>
                  <a:ext uri="{0D108BD9-81ED-4DB2-BD59-A6C34878D82A}">
                    <a16:rowId xmlns:a16="http://schemas.microsoft.com/office/drawing/2014/main" val="4234342899"/>
                  </a:ext>
                </a:extLst>
              </a:tr>
            </a:tbl>
          </a:graphicData>
        </a:graphic>
      </p:graphicFrame>
      <p:sp>
        <p:nvSpPr>
          <p:cNvPr id="14" name="Freeform 5">
            <a:extLst>
              <a:ext uri="{FF2B5EF4-FFF2-40B4-BE49-F238E27FC236}">
                <a16:creationId xmlns:a16="http://schemas.microsoft.com/office/drawing/2014/main" id="{FF1E8B24-BCE1-4CC4-9823-ECCF0A2EC408}"/>
              </a:ext>
            </a:extLst>
          </p:cNvPr>
          <p:cNvSpPr>
            <a:spLocks/>
          </p:cNvSpPr>
          <p:nvPr/>
        </p:nvSpPr>
        <p:spPr bwMode="auto">
          <a:xfrm>
            <a:off x="1186826" y="1512094"/>
            <a:ext cx="2997825" cy="980853"/>
          </a:xfrm>
          <a:custGeom>
            <a:avLst/>
            <a:gdLst>
              <a:gd name="T0" fmla="*/ 35 w 2618"/>
              <a:gd name="T1" fmla="*/ 0 h 865"/>
              <a:gd name="T2" fmla="*/ 78 w 2618"/>
              <a:gd name="T3" fmla="*/ 10 h 865"/>
              <a:gd name="T4" fmla="*/ 85 w 2618"/>
              <a:gd name="T5" fmla="*/ 24 h 865"/>
              <a:gd name="T6" fmla="*/ 134 w 2618"/>
              <a:gd name="T7" fmla="*/ 28 h 865"/>
              <a:gd name="T8" fmla="*/ 146 w 2618"/>
              <a:gd name="T9" fmla="*/ 64 h 865"/>
              <a:gd name="T10" fmla="*/ 158 w 2618"/>
              <a:gd name="T11" fmla="*/ 69 h 865"/>
              <a:gd name="T12" fmla="*/ 271 w 2618"/>
              <a:gd name="T13" fmla="*/ 88 h 865"/>
              <a:gd name="T14" fmla="*/ 278 w 2618"/>
              <a:gd name="T15" fmla="*/ 114 h 865"/>
              <a:gd name="T16" fmla="*/ 288 w 2618"/>
              <a:gd name="T17" fmla="*/ 128 h 865"/>
              <a:gd name="T18" fmla="*/ 295 w 2618"/>
              <a:gd name="T19" fmla="*/ 149 h 865"/>
              <a:gd name="T20" fmla="*/ 307 w 2618"/>
              <a:gd name="T21" fmla="*/ 161 h 865"/>
              <a:gd name="T22" fmla="*/ 311 w 2618"/>
              <a:gd name="T23" fmla="*/ 168 h 865"/>
              <a:gd name="T24" fmla="*/ 356 w 2618"/>
              <a:gd name="T25" fmla="*/ 178 h 865"/>
              <a:gd name="T26" fmla="*/ 403 w 2618"/>
              <a:gd name="T27" fmla="*/ 190 h 865"/>
              <a:gd name="T28" fmla="*/ 410 w 2618"/>
              <a:gd name="T29" fmla="*/ 194 h 865"/>
              <a:gd name="T30" fmla="*/ 420 w 2618"/>
              <a:gd name="T31" fmla="*/ 246 h 865"/>
              <a:gd name="T32" fmla="*/ 429 w 2618"/>
              <a:gd name="T33" fmla="*/ 263 h 865"/>
              <a:gd name="T34" fmla="*/ 434 w 2618"/>
              <a:gd name="T35" fmla="*/ 287 h 865"/>
              <a:gd name="T36" fmla="*/ 491 w 2618"/>
              <a:gd name="T37" fmla="*/ 296 h 865"/>
              <a:gd name="T38" fmla="*/ 562 w 2618"/>
              <a:gd name="T39" fmla="*/ 313 h 865"/>
              <a:gd name="T40" fmla="*/ 564 w 2618"/>
              <a:gd name="T41" fmla="*/ 322 h 865"/>
              <a:gd name="T42" fmla="*/ 578 w 2618"/>
              <a:gd name="T43" fmla="*/ 358 h 865"/>
              <a:gd name="T44" fmla="*/ 658 w 2618"/>
              <a:gd name="T45" fmla="*/ 379 h 865"/>
              <a:gd name="T46" fmla="*/ 687 w 2618"/>
              <a:gd name="T47" fmla="*/ 396 h 865"/>
              <a:gd name="T48" fmla="*/ 706 w 2618"/>
              <a:gd name="T49" fmla="*/ 419 h 865"/>
              <a:gd name="T50" fmla="*/ 736 w 2618"/>
              <a:gd name="T51" fmla="*/ 433 h 865"/>
              <a:gd name="T52" fmla="*/ 753 w 2618"/>
              <a:gd name="T53" fmla="*/ 445 h 865"/>
              <a:gd name="T54" fmla="*/ 831 w 2618"/>
              <a:gd name="T55" fmla="*/ 469 h 865"/>
              <a:gd name="T56" fmla="*/ 835 w 2618"/>
              <a:gd name="T57" fmla="*/ 490 h 865"/>
              <a:gd name="T58" fmla="*/ 861 w 2618"/>
              <a:gd name="T59" fmla="*/ 500 h 865"/>
              <a:gd name="T60" fmla="*/ 895 w 2618"/>
              <a:gd name="T61" fmla="*/ 514 h 865"/>
              <a:gd name="T62" fmla="*/ 958 w 2618"/>
              <a:gd name="T63" fmla="*/ 531 h 865"/>
              <a:gd name="T64" fmla="*/ 965 w 2618"/>
              <a:gd name="T65" fmla="*/ 561 h 865"/>
              <a:gd name="T66" fmla="*/ 1114 w 2618"/>
              <a:gd name="T67" fmla="*/ 576 h 865"/>
              <a:gd name="T68" fmla="*/ 1235 w 2618"/>
              <a:gd name="T69" fmla="*/ 595 h 865"/>
              <a:gd name="T70" fmla="*/ 1239 w 2618"/>
              <a:gd name="T71" fmla="*/ 609 h 865"/>
              <a:gd name="T72" fmla="*/ 1253 w 2618"/>
              <a:gd name="T73" fmla="*/ 618 h 865"/>
              <a:gd name="T74" fmla="*/ 1312 w 2618"/>
              <a:gd name="T75" fmla="*/ 630 h 865"/>
              <a:gd name="T76" fmla="*/ 1336 w 2618"/>
              <a:gd name="T77" fmla="*/ 647 h 865"/>
              <a:gd name="T78" fmla="*/ 1374 w 2618"/>
              <a:gd name="T79" fmla="*/ 663 h 865"/>
              <a:gd name="T80" fmla="*/ 1379 w 2618"/>
              <a:gd name="T81" fmla="*/ 673 h 865"/>
              <a:gd name="T82" fmla="*/ 1386 w 2618"/>
              <a:gd name="T83" fmla="*/ 701 h 865"/>
              <a:gd name="T84" fmla="*/ 1393 w 2618"/>
              <a:gd name="T85" fmla="*/ 718 h 865"/>
              <a:gd name="T86" fmla="*/ 1527 w 2618"/>
              <a:gd name="T87" fmla="*/ 725 h 865"/>
              <a:gd name="T88" fmla="*/ 1537 w 2618"/>
              <a:gd name="T89" fmla="*/ 746 h 865"/>
              <a:gd name="T90" fmla="*/ 1870 w 2618"/>
              <a:gd name="T91" fmla="*/ 772 h 865"/>
              <a:gd name="T92" fmla="*/ 1924 w 2618"/>
              <a:gd name="T93" fmla="*/ 796 h 865"/>
              <a:gd name="T94" fmla="*/ 2087 w 2618"/>
              <a:gd name="T95" fmla="*/ 822 h 865"/>
              <a:gd name="T96" fmla="*/ 2618 w 2618"/>
              <a:gd name="T97" fmla="*/ 865 h 8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18" h="865">
                <a:moveTo>
                  <a:pt x="0" y="0"/>
                </a:moveTo>
                <a:lnTo>
                  <a:pt x="35" y="0"/>
                </a:lnTo>
                <a:lnTo>
                  <a:pt x="35" y="10"/>
                </a:lnTo>
                <a:lnTo>
                  <a:pt x="78" y="10"/>
                </a:lnTo>
                <a:lnTo>
                  <a:pt x="78" y="24"/>
                </a:lnTo>
                <a:lnTo>
                  <a:pt x="85" y="24"/>
                </a:lnTo>
                <a:lnTo>
                  <a:pt x="85" y="28"/>
                </a:lnTo>
                <a:lnTo>
                  <a:pt x="134" y="28"/>
                </a:lnTo>
                <a:lnTo>
                  <a:pt x="134" y="64"/>
                </a:lnTo>
                <a:lnTo>
                  <a:pt x="146" y="64"/>
                </a:lnTo>
                <a:lnTo>
                  <a:pt x="146" y="69"/>
                </a:lnTo>
                <a:lnTo>
                  <a:pt x="158" y="69"/>
                </a:lnTo>
                <a:lnTo>
                  <a:pt x="158" y="88"/>
                </a:lnTo>
                <a:lnTo>
                  <a:pt x="271" y="88"/>
                </a:lnTo>
                <a:lnTo>
                  <a:pt x="271" y="114"/>
                </a:lnTo>
                <a:lnTo>
                  <a:pt x="278" y="114"/>
                </a:lnTo>
                <a:lnTo>
                  <a:pt x="278" y="128"/>
                </a:lnTo>
                <a:lnTo>
                  <a:pt x="288" y="128"/>
                </a:lnTo>
                <a:lnTo>
                  <a:pt x="288" y="149"/>
                </a:lnTo>
                <a:lnTo>
                  <a:pt x="295" y="149"/>
                </a:lnTo>
                <a:lnTo>
                  <a:pt x="295" y="161"/>
                </a:lnTo>
                <a:lnTo>
                  <a:pt x="307" y="161"/>
                </a:lnTo>
                <a:lnTo>
                  <a:pt x="307" y="168"/>
                </a:lnTo>
                <a:lnTo>
                  <a:pt x="311" y="168"/>
                </a:lnTo>
                <a:lnTo>
                  <a:pt x="311" y="178"/>
                </a:lnTo>
                <a:lnTo>
                  <a:pt x="356" y="178"/>
                </a:lnTo>
                <a:lnTo>
                  <a:pt x="356" y="190"/>
                </a:lnTo>
                <a:lnTo>
                  <a:pt x="403" y="190"/>
                </a:lnTo>
                <a:lnTo>
                  <a:pt x="403" y="194"/>
                </a:lnTo>
                <a:lnTo>
                  <a:pt x="410" y="194"/>
                </a:lnTo>
                <a:lnTo>
                  <a:pt x="410" y="246"/>
                </a:lnTo>
                <a:lnTo>
                  <a:pt x="420" y="246"/>
                </a:lnTo>
                <a:lnTo>
                  <a:pt x="420" y="263"/>
                </a:lnTo>
                <a:lnTo>
                  <a:pt x="429" y="263"/>
                </a:lnTo>
                <a:lnTo>
                  <a:pt x="429" y="287"/>
                </a:lnTo>
                <a:lnTo>
                  <a:pt x="434" y="287"/>
                </a:lnTo>
                <a:lnTo>
                  <a:pt x="434" y="296"/>
                </a:lnTo>
                <a:lnTo>
                  <a:pt x="491" y="296"/>
                </a:lnTo>
                <a:lnTo>
                  <a:pt x="491" y="313"/>
                </a:lnTo>
                <a:lnTo>
                  <a:pt x="562" y="313"/>
                </a:lnTo>
                <a:lnTo>
                  <a:pt x="562" y="322"/>
                </a:lnTo>
                <a:lnTo>
                  <a:pt x="564" y="322"/>
                </a:lnTo>
                <a:lnTo>
                  <a:pt x="564" y="358"/>
                </a:lnTo>
                <a:lnTo>
                  <a:pt x="578" y="358"/>
                </a:lnTo>
                <a:lnTo>
                  <a:pt x="578" y="379"/>
                </a:lnTo>
                <a:lnTo>
                  <a:pt x="658" y="379"/>
                </a:lnTo>
                <a:lnTo>
                  <a:pt x="658" y="396"/>
                </a:lnTo>
                <a:lnTo>
                  <a:pt x="687" y="396"/>
                </a:lnTo>
                <a:lnTo>
                  <a:pt x="687" y="419"/>
                </a:lnTo>
                <a:lnTo>
                  <a:pt x="706" y="419"/>
                </a:lnTo>
                <a:lnTo>
                  <a:pt x="706" y="433"/>
                </a:lnTo>
                <a:lnTo>
                  <a:pt x="736" y="433"/>
                </a:lnTo>
                <a:lnTo>
                  <a:pt x="736" y="445"/>
                </a:lnTo>
                <a:lnTo>
                  <a:pt x="753" y="445"/>
                </a:lnTo>
                <a:lnTo>
                  <a:pt x="753" y="469"/>
                </a:lnTo>
                <a:lnTo>
                  <a:pt x="831" y="469"/>
                </a:lnTo>
                <a:lnTo>
                  <a:pt x="831" y="490"/>
                </a:lnTo>
                <a:lnTo>
                  <a:pt x="835" y="490"/>
                </a:lnTo>
                <a:lnTo>
                  <a:pt x="835" y="500"/>
                </a:lnTo>
                <a:lnTo>
                  <a:pt x="861" y="500"/>
                </a:lnTo>
                <a:lnTo>
                  <a:pt x="861" y="514"/>
                </a:lnTo>
                <a:lnTo>
                  <a:pt x="895" y="514"/>
                </a:lnTo>
                <a:lnTo>
                  <a:pt x="895" y="531"/>
                </a:lnTo>
                <a:lnTo>
                  <a:pt x="958" y="531"/>
                </a:lnTo>
                <a:lnTo>
                  <a:pt x="958" y="561"/>
                </a:lnTo>
                <a:lnTo>
                  <a:pt x="965" y="561"/>
                </a:lnTo>
                <a:lnTo>
                  <a:pt x="965" y="576"/>
                </a:lnTo>
                <a:lnTo>
                  <a:pt x="1114" y="576"/>
                </a:lnTo>
                <a:lnTo>
                  <a:pt x="1114" y="595"/>
                </a:lnTo>
                <a:lnTo>
                  <a:pt x="1235" y="595"/>
                </a:lnTo>
                <a:lnTo>
                  <a:pt x="1235" y="609"/>
                </a:lnTo>
                <a:lnTo>
                  <a:pt x="1239" y="609"/>
                </a:lnTo>
                <a:lnTo>
                  <a:pt x="1239" y="618"/>
                </a:lnTo>
                <a:lnTo>
                  <a:pt x="1253" y="618"/>
                </a:lnTo>
                <a:lnTo>
                  <a:pt x="1253" y="630"/>
                </a:lnTo>
                <a:lnTo>
                  <a:pt x="1312" y="630"/>
                </a:lnTo>
                <a:lnTo>
                  <a:pt x="1312" y="647"/>
                </a:lnTo>
                <a:lnTo>
                  <a:pt x="1336" y="647"/>
                </a:lnTo>
                <a:lnTo>
                  <a:pt x="1336" y="663"/>
                </a:lnTo>
                <a:lnTo>
                  <a:pt x="1374" y="663"/>
                </a:lnTo>
                <a:lnTo>
                  <a:pt x="1374" y="673"/>
                </a:lnTo>
                <a:lnTo>
                  <a:pt x="1379" y="673"/>
                </a:lnTo>
                <a:lnTo>
                  <a:pt x="1379" y="701"/>
                </a:lnTo>
                <a:lnTo>
                  <a:pt x="1386" y="701"/>
                </a:lnTo>
                <a:lnTo>
                  <a:pt x="1386" y="718"/>
                </a:lnTo>
                <a:lnTo>
                  <a:pt x="1393" y="718"/>
                </a:lnTo>
                <a:lnTo>
                  <a:pt x="1393" y="725"/>
                </a:lnTo>
                <a:lnTo>
                  <a:pt x="1527" y="725"/>
                </a:lnTo>
                <a:lnTo>
                  <a:pt x="1527" y="746"/>
                </a:lnTo>
                <a:lnTo>
                  <a:pt x="1537" y="746"/>
                </a:lnTo>
                <a:lnTo>
                  <a:pt x="1537" y="772"/>
                </a:lnTo>
                <a:lnTo>
                  <a:pt x="1870" y="772"/>
                </a:lnTo>
                <a:lnTo>
                  <a:pt x="1870" y="796"/>
                </a:lnTo>
                <a:lnTo>
                  <a:pt x="1924" y="796"/>
                </a:lnTo>
                <a:lnTo>
                  <a:pt x="1924" y="822"/>
                </a:lnTo>
                <a:lnTo>
                  <a:pt x="2087" y="822"/>
                </a:lnTo>
                <a:lnTo>
                  <a:pt x="2087" y="865"/>
                </a:lnTo>
                <a:lnTo>
                  <a:pt x="2618" y="865"/>
                </a:lnTo>
              </a:path>
            </a:pathLst>
          </a:cu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 name="Freeform 6">
            <a:extLst>
              <a:ext uri="{FF2B5EF4-FFF2-40B4-BE49-F238E27FC236}">
                <a16:creationId xmlns:a16="http://schemas.microsoft.com/office/drawing/2014/main" id="{5D1779C8-8C94-45C4-A143-38D67176D153}"/>
              </a:ext>
            </a:extLst>
          </p:cNvPr>
          <p:cNvSpPr>
            <a:spLocks/>
          </p:cNvSpPr>
          <p:nvPr/>
        </p:nvSpPr>
        <p:spPr bwMode="auto">
          <a:xfrm>
            <a:off x="1181100" y="1514362"/>
            <a:ext cx="3001261" cy="800558"/>
          </a:xfrm>
          <a:custGeom>
            <a:avLst/>
            <a:gdLst>
              <a:gd name="T0" fmla="*/ 106 w 2621"/>
              <a:gd name="T1" fmla="*/ 0 h 706"/>
              <a:gd name="T2" fmla="*/ 163 w 2621"/>
              <a:gd name="T3" fmla="*/ 12 h 706"/>
              <a:gd name="T4" fmla="*/ 278 w 2621"/>
              <a:gd name="T5" fmla="*/ 26 h 706"/>
              <a:gd name="T6" fmla="*/ 281 w 2621"/>
              <a:gd name="T7" fmla="*/ 36 h 706"/>
              <a:gd name="T8" fmla="*/ 290 w 2621"/>
              <a:gd name="T9" fmla="*/ 48 h 706"/>
              <a:gd name="T10" fmla="*/ 300 w 2621"/>
              <a:gd name="T11" fmla="*/ 64 h 706"/>
              <a:gd name="T12" fmla="*/ 304 w 2621"/>
              <a:gd name="T13" fmla="*/ 93 h 706"/>
              <a:gd name="T14" fmla="*/ 326 w 2621"/>
              <a:gd name="T15" fmla="*/ 105 h 706"/>
              <a:gd name="T16" fmla="*/ 387 w 2621"/>
              <a:gd name="T17" fmla="*/ 121 h 706"/>
              <a:gd name="T18" fmla="*/ 569 w 2621"/>
              <a:gd name="T19" fmla="*/ 138 h 706"/>
              <a:gd name="T20" fmla="*/ 689 w 2621"/>
              <a:gd name="T21" fmla="*/ 152 h 706"/>
              <a:gd name="T22" fmla="*/ 696 w 2621"/>
              <a:gd name="T23" fmla="*/ 185 h 706"/>
              <a:gd name="T24" fmla="*/ 706 w 2621"/>
              <a:gd name="T25" fmla="*/ 199 h 706"/>
              <a:gd name="T26" fmla="*/ 838 w 2621"/>
              <a:gd name="T27" fmla="*/ 211 h 706"/>
              <a:gd name="T28" fmla="*/ 848 w 2621"/>
              <a:gd name="T29" fmla="*/ 230 h 706"/>
              <a:gd name="T30" fmla="*/ 944 w 2621"/>
              <a:gd name="T31" fmla="*/ 242 h 706"/>
              <a:gd name="T32" fmla="*/ 973 w 2621"/>
              <a:gd name="T33" fmla="*/ 261 h 706"/>
              <a:gd name="T34" fmla="*/ 987 w 2621"/>
              <a:gd name="T35" fmla="*/ 275 h 706"/>
              <a:gd name="T36" fmla="*/ 1103 w 2621"/>
              <a:gd name="T37" fmla="*/ 294 h 706"/>
              <a:gd name="T38" fmla="*/ 1110 w 2621"/>
              <a:gd name="T39" fmla="*/ 311 h 706"/>
              <a:gd name="T40" fmla="*/ 1121 w 2621"/>
              <a:gd name="T41" fmla="*/ 330 h 706"/>
              <a:gd name="T42" fmla="*/ 1162 w 2621"/>
              <a:gd name="T43" fmla="*/ 346 h 706"/>
              <a:gd name="T44" fmla="*/ 1232 w 2621"/>
              <a:gd name="T45" fmla="*/ 363 h 706"/>
              <a:gd name="T46" fmla="*/ 1242 w 2621"/>
              <a:gd name="T47" fmla="*/ 372 h 706"/>
              <a:gd name="T48" fmla="*/ 1251 w 2621"/>
              <a:gd name="T49" fmla="*/ 382 h 706"/>
              <a:gd name="T50" fmla="*/ 1275 w 2621"/>
              <a:gd name="T51" fmla="*/ 391 h 706"/>
              <a:gd name="T52" fmla="*/ 1596 w 2621"/>
              <a:gd name="T53" fmla="*/ 401 h 706"/>
              <a:gd name="T54" fmla="*/ 1646 w 2621"/>
              <a:gd name="T55" fmla="*/ 422 h 706"/>
              <a:gd name="T56" fmla="*/ 1650 w 2621"/>
              <a:gd name="T57" fmla="*/ 436 h 706"/>
              <a:gd name="T58" fmla="*/ 1948 w 2621"/>
              <a:gd name="T59" fmla="*/ 443 h 706"/>
              <a:gd name="T60" fmla="*/ 1983 w 2621"/>
              <a:gd name="T61" fmla="*/ 481 h 706"/>
              <a:gd name="T62" fmla="*/ 2097 w 2621"/>
              <a:gd name="T63" fmla="*/ 512 h 706"/>
              <a:gd name="T64" fmla="*/ 2208 w 2621"/>
              <a:gd name="T65" fmla="*/ 550 h 706"/>
              <a:gd name="T66" fmla="*/ 2290 w 2621"/>
              <a:gd name="T67" fmla="*/ 588 h 706"/>
              <a:gd name="T68" fmla="*/ 2621 w 2621"/>
              <a:gd name="T69" fmla="*/ 63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21" h="706">
                <a:moveTo>
                  <a:pt x="0" y="0"/>
                </a:moveTo>
                <a:lnTo>
                  <a:pt x="106" y="0"/>
                </a:lnTo>
                <a:lnTo>
                  <a:pt x="106" y="12"/>
                </a:lnTo>
                <a:lnTo>
                  <a:pt x="163" y="12"/>
                </a:lnTo>
                <a:lnTo>
                  <a:pt x="163" y="26"/>
                </a:lnTo>
                <a:lnTo>
                  <a:pt x="278" y="26"/>
                </a:lnTo>
                <a:lnTo>
                  <a:pt x="278" y="36"/>
                </a:lnTo>
                <a:lnTo>
                  <a:pt x="281" y="36"/>
                </a:lnTo>
                <a:lnTo>
                  <a:pt x="281" y="48"/>
                </a:lnTo>
                <a:lnTo>
                  <a:pt x="290" y="48"/>
                </a:lnTo>
                <a:lnTo>
                  <a:pt x="290" y="64"/>
                </a:lnTo>
                <a:lnTo>
                  <a:pt x="300" y="64"/>
                </a:lnTo>
                <a:lnTo>
                  <a:pt x="300" y="93"/>
                </a:lnTo>
                <a:lnTo>
                  <a:pt x="304" y="93"/>
                </a:lnTo>
                <a:lnTo>
                  <a:pt x="304" y="105"/>
                </a:lnTo>
                <a:lnTo>
                  <a:pt x="326" y="105"/>
                </a:lnTo>
                <a:lnTo>
                  <a:pt x="326" y="121"/>
                </a:lnTo>
                <a:lnTo>
                  <a:pt x="387" y="121"/>
                </a:lnTo>
                <a:lnTo>
                  <a:pt x="387" y="138"/>
                </a:lnTo>
                <a:lnTo>
                  <a:pt x="569" y="138"/>
                </a:lnTo>
                <a:lnTo>
                  <a:pt x="569" y="152"/>
                </a:lnTo>
                <a:lnTo>
                  <a:pt x="689" y="152"/>
                </a:lnTo>
                <a:lnTo>
                  <a:pt x="689" y="185"/>
                </a:lnTo>
                <a:lnTo>
                  <a:pt x="696" y="185"/>
                </a:lnTo>
                <a:lnTo>
                  <a:pt x="696" y="199"/>
                </a:lnTo>
                <a:lnTo>
                  <a:pt x="706" y="199"/>
                </a:lnTo>
                <a:lnTo>
                  <a:pt x="706" y="211"/>
                </a:lnTo>
                <a:lnTo>
                  <a:pt x="838" y="211"/>
                </a:lnTo>
                <a:lnTo>
                  <a:pt x="838" y="230"/>
                </a:lnTo>
                <a:lnTo>
                  <a:pt x="848" y="230"/>
                </a:lnTo>
                <a:lnTo>
                  <a:pt x="848" y="242"/>
                </a:lnTo>
                <a:lnTo>
                  <a:pt x="944" y="242"/>
                </a:lnTo>
                <a:lnTo>
                  <a:pt x="944" y="261"/>
                </a:lnTo>
                <a:lnTo>
                  <a:pt x="973" y="261"/>
                </a:lnTo>
                <a:lnTo>
                  <a:pt x="973" y="275"/>
                </a:lnTo>
                <a:lnTo>
                  <a:pt x="987" y="275"/>
                </a:lnTo>
                <a:lnTo>
                  <a:pt x="987" y="294"/>
                </a:lnTo>
                <a:lnTo>
                  <a:pt x="1103" y="294"/>
                </a:lnTo>
                <a:lnTo>
                  <a:pt x="1103" y="311"/>
                </a:lnTo>
                <a:lnTo>
                  <a:pt x="1110" y="311"/>
                </a:lnTo>
                <a:lnTo>
                  <a:pt x="1110" y="330"/>
                </a:lnTo>
                <a:lnTo>
                  <a:pt x="1121" y="330"/>
                </a:lnTo>
                <a:lnTo>
                  <a:pt x="1121" y="346"/>
                </a:lnTo>
                <a:lnTo>
                  <a:pt x="1162" y="346"/>
                </a:lnTo>
                <a:lnTo>
                  <a:pt x="1162" y="363"/>
                </a:lnTo>
                <a:lnTo>
                  <a:pt x="1232" y="363"/>
                </a:lnTo>
                <a:lnTo>
                  <a:pt x="1232" y="372"/>
                </a:lnTo>
                <a:lnTo>
                  <a:pt x="1242" y="372"/>
                </a:lnTo>
                <a:lnTo>
                  <a:pt x="1242" y="382"/>
                </a:lnTo>
                <a:lnTo>
                  <a:pt x="1251" y="382"/>
                </a:lnTo>
                <a:lnTo>
                  <a:pt x="1251" y="391"/>
                </a:lnTo>
                <a:lnTo>
                  <a:pt x="1275" y="391"/>
                </a:lnTo>
                <a:lnTo>
                  <a:pt x="1275" y="401"/>
                </a:lnTo>
                <a:lnTo>
                  <a:pt x="1596" y="401"/>
                </a:lnTo>
                <a:lnTo>
                  <a:pt x="1596" y="422"/>
                </a:lnTo>
                <a:lnTo>
                  <a:pt x="1646" y="422"/>
                </a:lnTo>
                <a:lnTo>
                  <a:pt x="1646" y="436"/>
                </a:lnTo>
                <a:lnTo>
                  <a:pt x="1650" y="436"/>
                </a:lnTo>
                <a:lnTo>
                  <a:pt x="1650" y="443"/>
                </a:lnTo>
                <a:lnTo>
                  <a:pt x="1948" y="443"/>
                </a:lnTo>
                <a:lnTo>
                  <a:pt x="1948" y="481"/>
                </a:lnTo>
                <a:lnTo>
                  <a:pt x="1983" y="481"/>
                </a:lnTo>
                <a:lnTo>
                  <a:pt x="1983" y="512"/>
                </a:lnTo>
                <a:lnTo>
                  <a:pt x="2097" y="512"/>
                </a:lnTo>
                <a:lnTo>
                  <a:pt x="2097" y="550"/>
                </a:lnTo>
                <a:lnTo>
                  <a:pt x="2208" y="550"/>
                </a:lnTo>
                <a:lnTo>
                  <a:pt x="2208" y="588"/>
                </a:lnTo>
                <a:lnTo>
                  <a:pt x="2290" y="588"/>
                </a:lnTo>
                <a:lnTo>
                  <a:pt x="2290" y="630"/>
                </a:lnTo>
                <a:lnTo>
                  <a:pt x="2621" y="630"/>
                </a:lnTo>
                <a:lnTo>
                  <a:pt x="2621" y="706"/>
                </a:lnTo>
              </a:path>
            </a:pathLst>
          </a:custGeom>
          <a:noFill/>
          <a:ln w="19050" cap="flat">
            <a:solidFill>
              <a:srgbClr val="007CC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 name="TextBox 48">
            <a:extLst>
              <a:ext uri="{FF2B5EF4-FFF2-40B4-BE49-F238E27FC236}">
                <a16:creationId xmlns:a16="http://schemas.microsoft.com/office/drawing/2014/main" id="{25D13B1B-74AC-466F-9200-4DA32ECA8A9B}"/>
              </a:ext>
            </a:extLst>
          </p:cNvPr>
          <p:cNvSpPr txBox="1"/>
          <p:nvPr/>
        </p:nvSpPr>
        <p:spPr>
          <a:xfrm>
            <a:off x="1428488" y="2295784"/>
            <a:ext cx="369259" cy="380480"/>
          </a:xfrm>
          <a:prstGeom prst="rect">
            <a:avLst/>
          </a:prstGeom>
          <a:noFill/>
        </p:spPr>
        <p:txBody>
          <a:bodyPr wrap="none" lIns="36000" tIns="36000" rIns="36000" bIns="36000" rtlCol="0" anchor="ctr" anchorCtr="0">
            <a:spAutoFit/>
          </a:bodyPr>
          <a:lstStyle/>
          <a:p>
            <a:r>
              <a:rPr lang="en-GB" sz="1000" dirty="0"/>
              <a:t>Kd56</a:t>
            </a:r>
          </a:p>
          <a:p>
            <a:r>
              <a:rPr lang="en-GB" sz="1000" dirty="0" err="1"/>
              <a:t>Vd</a:t>
            </a:r>
            <a:endParaRPr lang="en-GB" sz="1000" dirty="0"/>
          </a:p>
        </p:txBody>
      </p:sp>
      <p:cxnSp>
        <p:nvCxnSpPr>
          <p:cNvPr id="23" name="Straight Connector 22">
            <a:extLst>
              <a:ext uri="{FF2B5EF4-FFF2-40B4-BE49-F238E27FC236}">
                <a16:creationId xmlns:a16="http://schemas.microsoft.com/office/drawing/2014/main" id="{6582BBB2-C4E0-45D4-8B83-CBA8A8E59DBD}"/>
              </a:ext>
            </a:extLst>
          </p:cNvPr>
          <p:cNvCxnSpPr>
            <a:cxnSpLocks/>
          </p:cNvCxnSpPr>
          <p:nvPr/>
        </p:nvCxnSpPr>
        <p:spPr bwMode="auto">
          <a:xfrm>
            <a:off x="1295221" y="2413936"/>
            <a:ext cx="127974" cy="0"/>
          </a:xfrm>
          <a:prstGeom prst="line">
            <a:avLst/>
          </a:prstGeom>
          <a:noFill/>
          <a:ln w="19050" cap="flat">
            <a:solidFill>
              <a:srgbClr val="007CC2"/>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58" name="Straight Connector 57">
            <a:extLst>
              <a:ext uri="{FF2B5EF4-FFF2-40B4-BE49-F238E27FC236}">
                <a16:creationId xmlns:a16="http://schemas.microsoft.com/office/drawing/2014/main" id="{5455DE00-5A6C-42A4-9C49-8EF57A868870}"/>
              </a:ext>
            </a:extLst>
          </p:cNvPr>
          <p:cNvCxnSpPr>
            <a:cxnSpLocks/>
          </p:cNvCxnSpPr>
          <p:nvPr/>
        </p:nvCxnSpPr>
        <p:spPr bwMode="auto">
          <a:xfrm>
            <a:off x="1295221" y="2566336"/>
            <a:ext cx="127974" cy="0"/>
          </a:xfrm>
          <a:prstGeom prst="lin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63" name="TextBox 62">
            <a:extLst>
              <a:ext uri="{FF2B5EF4-FFF2-40B4-BE49-F238E27FC236}">
                <a16:creationId xmlns:a16="http://schemas.microsoft.com/office/drawing/2014/main" id="{B4595072-1299-420B-BB0D-49E16DC2D57F}"/>
              </a:ext>
            </a:extLst>
          </p:cNvPr>
          <p:cNvSpPr txBox="1"/>
          <p:nvPr/>
        </p:nvSpPr>
        <p:spPr>
          <a:xfrm rot="16200000">
            <a:off x="4126188" y="1965296"/>
            <a:ext cx="1319213" cy="400110"/>
          </a:xfrm>
          <a:prstGeom prst="rect">
            <a:avLst/>
          </a:prstGeom>
          <a:noFill/>
        </p:spPr>
        <p:txBody>
          <a:bodyPr wrap="square" rtlCol="0">
            <a:spAutoFit/>
          </a:bodyPr>
          <a:lstStyle/>
          <a:p>
            <a:pPr algn="ctr"/>
            <a:r>
              <a:rPr lang="en-GB" sz="1000" dirty="0"/>
              <a:t>Proportion surviving without progression</a:t>
            </a:r>
          </a:p>
        </p:txBody>
      </p:sp>
      <p:sp>
        <p:nvSpPr>
          <p:cNvPr id="64" name="TextBox 63">
            <a:extLst>
              <a:ext uri="{FF2B5EF4-FFF2-40B4-BE49-F238E27FC236}">
                <a16:creationId xmlns:a16="http://schemas.microsoft.com/office/drawing/2014/main" id="{04A948A7-B324-4848-802B-609631732020}"/>
              </a:ext>
            </a:extLst>
          </p:cNvPr>
          <p:cNvSpPr txBox="1"/>
          <p:nvPr/>
        </p:nvSpPr>
        <p:spPr>
          <a:xfrm>
            <a:off x="5906569" y="3008066"/>
            <a:ext cx="1875132" cy="246221"/>
          </a:xfrm>
          <a:prstGeom prst="rect">
            <a:avLst/>
          </a:prstGeom>
          <a:noFill/>
        </p:spPr>
        <p:txBody>
          <a:bodyPr wrap="square" rtlCol="0">
            <a:spAutoFit/>
          </a:bodyPr>
          <a:lstStyle/>
          <a:p>
            <a:pPr algn="ctr"/>
            <a:r>
              <a:rPr lang="en-GB" sz="1000" dirty="0"/>
              <a:t>Months from randomisation</a:t>
            </a:r>
          </a:p>
        </p:txBody>
      </p:sp>
      <p:sp>
        <p:nvSpPr>
          <p:cNvPr id="65" name="Freeform: Shape 64">
            <a:extLst>
              <a:ext uri="{FF2B5EF4-FFF2-40B4-BE49-F238E27FC236}">
                <a16:creationId xmlns:a16="http://schemas.microsoft.com/office/drawing/2014/main" id="{50CAB1B6-B2FD-40D3-8D56-C473CE97B791}"/>
              </a:ext>
            </a:extLst>
          </p:cNvPr>
          <p:cNvSpPr/>
          <p:nvPr/>
        </p:nvSpPr>
        <p:spPr bwMode="auto">
          <a:xfrm>
            <a:off x="5286004" y="1505744"/>
            <a:ext cx="3116263" cy="1319213"/>
          </a:xfrm>
          <a:custGeom>
            <a:avLst/>
            <a:gdLst>
              <a:gd name="connsiteX0" fmla="*/ 0 w 3124200"/>
              <a:gd name="connsiteY0" fmla="*/ 0 h 1319213"/>
              <a:gd name="connsiteX1" fmla="*/ 0 w 3124200"/>
              <a:gd name="connsiteY1" fmla="*/ 1319213 h 1319213"/>
              <a:gd name="connsiteX2" fmla="*/ 3124200 w 3124200"/>
              <a:gd name="connsiteY2" fmla="*/ 1319213 h 1319213"/>
            </a:gdLst>
            <a:ahLst/>
            <a:cxnLst>
              <a:cxn ang="0">
                <a:pos x="connsiteX0" y="connsiteY0"/>
              </a:cxn>
              <a:cxn ang="0">
                <a:pos x="connsiteX1" y="connsiteY1"/>
              </a:cxn>
              <a:cxn ang="0">
                <a:pos x="connsiteX2" y="connsiteY2"/>
              </a:cxn>
            </a:cxnLst>
            <a:rect l="l" t="t" r="r" b="b"/>
            <a:pathLst>
              <a:path w="3124200" h="1319213">
                <a:moveTo>
                  <a:pt x="0" y="0"/>
                </a:moveTo>
                <a:lnTo>
                  <a:pt x="0" y="1319213"/>
                </a:lnTo>
                <a:lnTo>
                  <a:pt x="3124200" y="1319213"/>
                </a:lnTo>
              </a:path>
            </a:pathLst>
          </a:cu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vert="horz" wrap="none" lIns="91440" tIns="45720" rIns="91440" bIns="45720" numCol="1" rtlCol="0" anchor="ctr" anchorCtr="0" compatLnSpc="1">
            <a:prstTxWarp prst="textNoShape">
              <a:avLst/>
            </a:prstTxWarp>
            <a:noAutofit/>
          </a:bodyPr>
          <a:lstStyle/>
          <a:p>
            <a:pPr algn="ctr" defTabSz="914400" fontAlgn="base">
              <a:spcBef>
                <a:spcPct val="0"/>
              </a:spcBef>
              <a:spcAft>
                <a:spcPct val="0"/>
              </a:spcAft>
            </a:pPr>
            <a:endParaRPr lang="en-GB" sz="2400" b="1">
              <a:latin typeface="Arial" charset="0"/>
            </a:endParaRPr>
          </a:p>
        </p:txBody>
      </p:sp>
      <p:sp>
        <p:nvSpPr>
          <p:cNvPr id="66" name="TextBox 65">
            <a:extLst>
              <a:ext uri="{FF2B5EF4-FFF2-40B4-BE49-F238E27FC236}">
                <a16:creationId xmlns:a16="http://schemas.microsoft.com/office/drawing/2014/main" id="{4FAE8B12-CE11-4B99-86BB-58B5F2F50DD4}"/>
              </a:ext>
            </a:extLst>
          </p:cNvPr>
          <p:cNvSpPr txBox="1"/>
          <p:nvPr/>
        </p:nvSpPr>
        <p:spPr>
          <a:xfrm>
            <a:off x="4958952" y="1391653"/>
            <a:ext cx="249033" cy="226591"/>
          </a:xfrm>
          <a:prstGeom prst="rect">
            <a:avLst/>
          </a:prstGeom>
          <a:noFill/>
        </p:spPr>
        <p:txBody>
          <a:bodyPr wrap="none" lIns="36000" tIns="36000" rIns="36000" bIns="36000" rtlCol="0" anchor="ctr" anchorCtr="0">
            <a:spAutoFit/>
          </a:bodyPr>
          <a:lstStyle/>
          <a:p>
            <a:pPr algn="r"/>
            <a:r>
              <a:rPr lang="en-GB" sz="1000" dirty="0"/>
              <a:t>1.0</a:t>
            </a:r>
          </a:p>
        </p:txBody>
      </p:sp>
      <p:cxnSp>
        <p:nvCxnSpPr>
          <p:cNvPr id="67" name="Straight Connector 66">
            <a:extLst>
              <a:ext uri="{FF2B5EF4-FFF2-40B4-BE49-F238E27FC236}">
                <a16:creationId xmlns:a16="http://schemas.microsoft.com/office/drawing/2014/main" id="{8E22BE93-68A2-473B-9806-E22BDE1B64EB}"/>
              </a:ext>
            </a:extLst>
          </p:cNvPr>
          <p:cNvCxnSpPr/>
          <p:nvPr/>
        </p:nvCxnSpPr>
        <p:spPr bwMode="auto">
          <a:xfrm>
            <a:off x="5200279" y="1505744"/>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68" name="TextBox 67">
            <a:extLst>
              <a:ext uri="{FF2B5EF4-FFF2-40B4-BE49-F238E27FC236}">
                <a16:creationId xmlns:a16="http://schemas.microsoft.com/office/drawing/2014/main" id="{ABEEF788-59B6-40B6-ACC4-7B2FBFB8409C}"/>
              </a:ext>
            </a:extLst>
          </p:cNvPr>
          <p:cNvSpPr txBox="1"/>
          <p:nvPr/>
        </p:nvSpPr>
        <p:spPr>
          <a:xfrm>
            <a:off x="4958952" y="1655496"/>
            <a:ext cx="249033" cy="226591"/>
          </a:xfrm>
          <a:prstGeom prst="rect">
            <a:avLst/>
          </a:prstGeom>
          <a:noFill/>
        </p:spPr>
        <p:txBody>
          <a:bodyPr wrap="none" lIns="36000" tIns="36000" rIns="36000" bIns="36000" rtlCol="0" anchor="ctr" anchorCtr="0">
            <a:spAutoFit/>
          </a:bodyPr>
          <a:lstStyle/>
          <a:p>
            <a:pPr algn="r"/>
            <a:r>
              <a:rPr lang="en-GB" sz="1000" dirty="0"/>
              <a:t>0.8</a:t>
            </a:r>
          </a:p>
        </p:txBody>
      </p:sp>
      <p:cxnSp>
        <p:nvCxnSpPr>
          <p:cNvPr id="69" name="Straight Connector 68">
            <a:extLst>
              <a:ext uri="{FF2B5EF4-FFF2-40B4-BE49-F238E27FC236}">
                <a16:creationId xmlns:a16="http://schemas.microsoft.com/office/drawing/2014/main" id="{8BBE83BA-B596-4715-8C5B-5F7A07D9B9B9}"/>
              </a:ext>
            </a:extLst>
          </p:cNvPr>
          <p:cNvCxnSpPr/>
          <p:nvPr/>
        </p:nvCxnSpPr>
        <p:spPr bwMode="auto">
          <a:xfrm>
            <a:off x="5200279" y="176958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70" name="TextBox 69">
            <a:extLst>
              <a:ext uri="{FF2B5EF4-FFF2-40B4-BE49-F238E27FC236}">
                <a16:creationId xmlns:a16="http://schemas.microsoft.com/office/drawing/2014/main" id="{C1B36B1D-86E1-4ACE-8A4F-A5DC4DC8C35F}"/>
              </a:ext>
            </a:extLst>
          </p:cNvPr>
          <p:cNvSpPr txBox="1"/>
          <p:nvPr/>
        </p:nvSpPr>
        <p:spPr>
          <a:xfrm>
            <a:off x="4958952" y="1919339"/>
            <a:ext cx="249033" cy="226591"/>
          </a:xfrm>
          <a:prstGeom prst="rect">
            <a:avLst/>
          </a:prstGeom>
          <a:noFill/>
        </p:spPr>
        <p:txBody>
          <a:bodyPr wrap="none" lIns="36000" tIns="36000" rIns="36000" bIns="36000" rtlCol="0" anchor="ctr" anchorCtr="0">
            <a:spAutoFit/>
          </a:bodyPr>
          <a:lstStyle/>
          <a:p>
            <a:pPr algn="r"/>
            <a:r>
              <a:rPr lang="en-GB" sz="1000" dirty="0"/>
              <a:t>0.6</a:t>
            </a:r>
          </a:p>
        </p:txBody>
      </p:sp>
      <p:cxnSp>
        <p:nvCxnSpPr>
          <p:cNvPr id="71" name="Straight Connector 70">
            <a:extLst>
              <a:ext uri="{FF2B5EF4-FFF2-40B4-BE49-F238E27FC236}">
                <a16:creationId xmlns:a16="http://schemas.microsoft.com/office/drawing/2014/main" id="{EF9CA6B9-B7E6-49FB-94D6-60DB6F61D0C2}"/>
              </a:ext>
            </a:extLst>
          </p:cNvPr>
          <p:cNvCxnSpPr/>
          <p:nvPr/>
        </p:nvCxnSpPr>
        <p:spPr bwMode="auto">
          <a:xfrm>
            <a:off x="5200279" y="2033430"/>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72" name="TextBox 71">
            <a:extLst>
              <a:ext uri="{FF2B5EF4-FFF2-40B4-BE49-F238E27FC236}">
                <a16:creationId xmlns:a16="http://schemas.microsoft.com/office/drawing/2014/main" id="{0DC3F8A6-6120-43D3-AC35-EF262C926D7E}"/>
              </a:ext>
            </a:extLst>
          </p:cNvPr>
          <p:cNvSpPr txBox="1"/>
          <p:nvPr/>
        </p:nvSpPr>
        <p:spPr>
          <a:xfrm>
            <a:off x="4958952" y="2183182"/>
            <a:ext cx="249033" cy="226591"/>
          </a:xfrm>
          <a:prstGeom prst="rect">
            <a:avLst/>
          </a:prstGeom>
          <a:noFill/>
        </p:spPr>
        <p:txBody>
          <a:bodyPr wrap="none" lIns="36000" tIns="36000" rIns="36000" bIns="36000" rtlCol="0" anchor="ctr" anchorCtr="0">
            <a:spAutoFit/>
          </a:bodyPr>
          <a:lstStyle/>
          <a:p>
            <a:pPr algn="r"/>
            <a:r>
              <a:rPr lang="en-GB" sz="1000" dirty="0"/>
              <a:t>0.4</a:t>
            </a:r>
          </a:p>
        </p:txBody>
      </p:sp>
      <p:cxnSp>
        <p:nvCxnSpPr>
          <p:cNvPr id="73" name="Straight Connector 72">
            <a:extLst>
              <a:ext uri="{FF2B5EF4-FFF2-40B4-BE49-F238E27FC236}">
                <a16:creationId xmlns:a16="http://schemas.microsoft.com/office/drawing/2014/main" id="{F0B6D988-41D7-401C-BCBA-6CBCFC98B596}"/>
              </a:ext>
            </a:extLst>
          </p:cNvPr>
          <p:cNvCxnSpPr/>
          <p:nvPr/>
        </p:nvCxnSpPr>
        <p:spPr bwMode="auto">
          <a:xfrm>
            <a:off x="5200279" y="2297273"/>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74" name="TextBox 73">
            <a:extLst>
              <a:ext uri="{FF2B5EF4-FFF2-40B4-BE49-F238E27FC236}">
                <a16:creationId xmlns:a16="http://schemas.microsoft.com/office/drawing/2014/main" id="{3953DECD-98F4-457E-BD3F-718DF652703F}"/>
              </a:ext>
            </a:extLst>
          </p:cNvPr>
          <p:cNvSpPr txBox="1"/>
          <p:nvPr/>
        </p:nvSpPr>
        <p:spPr>
          <a:xfrm>
            <a:off x="4958952" y="2447025"/>
            <a:ext cx="249033" cy="226591"/>
          </a:xfrm>
          <a:prstGeom prst="rect">
            <a:avLst/>
          </a:prstGeom>
          <a:noFill/>
        </p:spPr>
        <p:txBody>
          <a:bodyPr wrap="none" lIns="36000" tIns="36000" rIns="36000" bIns="36000" rtlCol="0" anchor="ctr" anchorCtr="0">
            <a:spAutoFit/>
          </a:bodyPr>
          <a:lstStyle/>
          <a:p>
            <a:pPr algn="r"/>
            <a:r>
              <a:rPr lang="en-GB" sz="1000" dirty="0"/>
              <a:t>0.2</a:t>
            </a:r>
          </a:p>
        </p:txBody>
      </p:sp>
      <p:cxnSp>
        <p:nvCxnSpPr>
          <p:cNvPr id="75" name="Straight Connector 74">
            <a:extLst>
              <a:ext uri="{FF2B5EF4-FFF2-40B4-BE49-F238E27FC236}">
                <a16:creationId xmlns:a16="http://schemas.microsoft.com/office/drawing/2014/main" id="{B29762D4-330E-46C9-ADB5-128EB43A53FB}"/>
              </a:ext>
            </a:extLst>
          </p:cNvPr>
          <p:cNvCxnSpPr/>
          <p:nvPr/>
        </p:nvCxnSpPr>
        <p:spPr bwMode="auto">
          <a:xfrm>
            <a:off x="5200279" y="2561116"/>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76" name="TextBox 75">
            <a:extLst>
              <a:ext uri="{FF2B5EF4-FFF2-40B4-BE49-F238E27FC236}">
                <a16:creationId xmlns:a16="http://schemas.microsoft.com/office/drawing/2014/main" id="{E1B6B308-16AF-4429-A4CF-858A01EB1072}"/>
              </a:ext>
            </a:extLst>
          </p:cNvPr>
          <p:cNvSpPr txBox="1"/>
          <p:nvPr/>
        </p:nvSpPr>
        <p:spPr>
          <a:xfrm>
            <a:off x="4958952" y="2710866"/>
            <a:ext cx="249033" cy="226591"/>
          </a:xfrm>
          <a:prstGeom prst="rect">
            <a:avLst/>
          </a:prstGeom>
          <a:noFill/>
        </p:spPr>
        <p:txBody>
          <a:bodyPr wrap="none" lIns="36000" tIns="36000" rIns="36000" bIns="36000" rtlCol="0" anchor="ctr" anchorCtr="0">
            <a:spAutoFit/>
          </a:bodyPr>
          <a:lstStyle/>
          <a:p>
            <a:pPr algn="r"/>
            <a:r>
              <a:rPr lang="en-GB" sz="1000" dirty="0"/>
              <a:t>0.0</a:t>
            </a:r>
          </a:p>
        </p:txBody>
      </p:sp>
      <p:cxnSp>
        <p:nvCxnSpPr>
          <p:cNvPr id="77" name="Straight Connector 76">
            <a:extLst>
              <a:ext uri="{FF2B5EF4-FFF2-40B4-BE49-F238E27FC236}">
                <a16:creationId xmlns:a16="http://schemas.microsoft.com/office/drawing/2014/main" id="{AD563F08-E8CD-41C5-BA98-78A4A1F58628}"/>
              </a:ext>
            </a:extLst>
          </p:cNvPr>
          <p:cNvCxnSpPr/>
          <p:nvPr/>
        </p:nvCxnSpPr>
        <p:spPr bwMode="auto">
          <a:xfrm>
            <a:off x="5200279" y="2824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cxnSp>
        <p:nvCxnSpPr>
          <p:cNvPr id="78" name="Straight Connector 77">
            <a:extLst>
              <a:ext uri="{FF2B5EF4-FFF2-40B4-BE49-F238E27FC236}">
                <a16:creationId xmlns:a16="http://schemas.microsoft.com/office/drawing/2014/main" id="{B39EA82A-2931-4177-87E0-05B23407211C}"/>
              </a:ext>
            </a:extLst>
          </p:cNvPr>
          <p:cNvCxnSpPr>
            <a:cxnSpLocks/>
          </p:cNvCxnSpPr>
          <p:nvPr/>
        </p:nvCxnSpPr>
        <p:spPr bwMode="auto">
          <a:xfrm rot="5400000">
            <a:off x="5250004"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79" name="TextBox 78">
            <a:extLst>
              <a:ext uri="{FF2B5EF4-FFF2-40B4-BE49-F238E27FC236}">
                <a16:creationId xmlns:a16="http://schemas.microsoft.com/office/drawing/2014/main" id="{8B32E23D-B5B6-4B44-A6C9-AD33E842BF5B}"/>
              </a:ext>
            </a:extLst>
          </p:cNvPr>
          <p:cNvSpPr txBox="1"/>
          <p:nvPr/>
        </p:nvSpPr>
        <p:spPr>
          <a:xfrm>
            <a:off x="5214386" y="2870894"/>
            <a:ext cx="143235" cy="226591"/>
          </a:xfrm>
          <a:prstGeom prst="rect">
            <a:avLst/>
          </a:prstGeom>
          <a:noFill/>
        </p:spPr>
        <p:txBody>
          <a:bodyPr wrap="none" lIns="36000" tIns="36000" rIns="36000" bIns="36000" rtlCol="0" anchor="t" anchorCtr="0">
            <a:spAutoFit/>
          </a:bodyPr>
          <a:lstStyle/>
          <a:p>
            <a:pPr algn="ctr"/>
            <a:r>
              <a:rPr lang="en-GB" sz="1000" dirty="0"/>
              <a:t>0</a:t>
            </a:r>
          </a:p>
        </p:txBody>
      </p:sp>
      <p:cxnSp>
        <p:nvCxnSpPr>
          <p:cNvPr id="80" name="Straight Connector 79">
            <a:extLst>
              <a:ext uri="{FF2B5EF4-FFF2-40B4-BE49-F238E27FC236}">
                <a16:creationId xmlns:a16="http://schemas.microsoft.com/office/drawing/2014/main" id="{D93E1ECF-3763-4667-A613-51ABDEA12017}"/>
              </a:ext>
            </a:extLst>
          </p:cNvPr>
          <p:cNvCxnSpPr>
            <a:cxnSpLocks/>
          </p:cNvCxnSpPr>
          <p:nvPr/>
        </p:nvCxnSpPr>
        <p:spPr bwMode="auto">
          <a:xfrm rot="5400000">
            <a:off x="6144296"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81" name="TextBox 80">
            <a:extLst>
              <a:ext uri="{FF2B5EF4-FFF2-40B4-BE49-F238E27FC236}">
                <a16:creationId xmlns:a16="http://schemas.microsoft.com/office/drawing/2014/main" id="{7A9DACF9-78EE-44BD-AAB5-C77F4F97E2E1}"/>
              </a:ext>
            </a:extLst>
          </p:cNvPr>
          <p:cNvSpPr txBox="1"/>
          <p:nvPr/>
        </p:nvSpPr>
        <p:spPr>
          <a:xfrm>
            <a:off x="6108678" y="2870894"/>
            <a:ext cx="143235" cy="226591"/>
          </a:xfrm>
          <a:prstGeom prst="rect">
            <a:avLst/>
          </a:prstGeom>
          <a:noFill/>
        </p:spPr>
        <p:txBody>
          <a:bodyPr wrap="none" lIns="36000" tIns="36000" rIns="36000" bIns="36000" rtlCol="0" anchor="t" anchorCtr="0">
            <a:spAutoFit/>
          </a:bodyPr>
          <a:lstStyle/>
          <a:p>
            <a:pPr algn="ctr"/>
            <a:r>
              <a:rPr lang="en-GB" sz="1000" dirty="0"/>
              <a:t>6</a:t>
            </a:r>
          </a:p>
        </p:txBody>
      </p:sp>
      <p:cxnSp>
        <p:nvCxnSpPr>
          <p:cNvPr id="82" name="Straight Connector 81">
            <a:extLst>
              <a:ext uri="{FF2B5EF4-FFF2-40B4-BE49-F238E27FC236}">
                <a16:creationId xmlns:a16="http://schemas.microsoft.com/office/drawing/2014/main" id="{B111B3CF-96D9-443D-8FB6-915C4900E4A5}"/>
              </a:ext>
            </a:extLst>
          </p:cNvPr>
          <p:cNvCxnSpPr>
            <a:cxnSpLocks/>
          </p:cNvCxnSpPr>
          <p:nvPr/>
        </p:nvCxnSpPr>
        <p:spPr bwMode="auto">
          <a:xfrm rot="5400000">
            <a:off x="7040970"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83" name="TextBox 82">
            <a:extLst>
              <a:ext uri="{FF2B5EF4-FFF2-40B4-BE49-F238E27FC236}">
                <a16:creationId xmlns:a16="http://schemas.microsoft.com/office/drawing/2014/main" id="{E8FB6D29-B553-4107-841E-DF77FA332A06}"/>
              </a:ext>
            </a:extLst>
          </p:cNvPr>
          <p:cNvSpPr txBox="1"/>
          <p:nvPr/>
        </p:nvSpPr>
        <p:spPr>
          <a:xfrm>
            <a:off x="6970086" y="2870894"/>
            <a:ext cx="213767" cy="226591"/>
          </a:xfrm>
          <a:prstGeom prst="rect">
            <a:avLst/>
          </a:prstGeom>
          <a:noFill/>
        </p:spPr>
        <p:txBody>
          <a:bodyPr wrap="none" lIns="36000" tIns="36000" rIns="36000" bIns="36000" rtlCol="0" anchor="t" anchorCtr="0">
            <a:spAutoFit/>
          </a:bodyPr>
          <a:lstStyle/>
          <a:p>
            <a:pPr algn="ctr"/>
            <a:r>
              <a:rPr lang="en-GB" sz="1000" dirty="0"/>
              <a:t>12</a:t>
            </a:r>
          </a:p>
        </p:txBody>
      </p:sp>
      <p:cxnSp>
        <p:nvCxnSpPr>
          <p:cNvPr id="84" name="Straight Connector 83">
            <a:extLst>
              <a:ext uri="{FF2B5EF4-FFF2-40B4-BE49-F238E27FC236}">
                <a16:creationId xmlns:a16="http://schemas.microsoft.com/office/drawing/2014/main" id="{0EF2D4EC-80A0-4BC5-BA85-A5D79E938E22}"/>
              </a:ext>
            </a:extLst>
          </p:cNvPr>
          <p:cNvCxnSpPr>
            <a:cxnSpLocks/>
          </p:cNvCxnSpPr>
          <p:nvPr/>
        </p:nvCxnSpPr>
        <p:spPr bwMode="auto">
          <a:xfrm rot="5400000">
            <a:off x="7937639"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85" name="TextBox 84">
            <a:extLst>
              <a:ext uri="{FF2B5EF4-FFF2-40B4-BE49-F238E27FC236}">
                <a16:creationId xmlns:a16="http://schemas.microsoft.com/office/drawing/2014/main" id="{8FFAD446-A715-429B-9BFB-162F244462BC}"/>
              </a:ext>
            </a:extLst>
          </p:cNvPr>
          <p:cNvSpPr txBox="1"/>
          <p:nvPr/>
        </p:nvSpPr>
        <p:spPr>
          <a:xfrm>
            <a:off x="7866756" y="2870894"/>
            <a:ext cx="213767" cy="226591"/>
          </a:xfrm>
          <a:prstGeom prst="rect">
            <a:avLst/>
          </a:prstGeom>
          <a:noFill/>
        </p:spPr>
        <p:txBody>
          <a:bodyPr wrap="none" lIns="36000" tIns="36000" rIns="36000" bIns="36000" rtlCol="0" anchor="t" anchorCtr="0">
            <a:spAutoFit/>
          </a:bodyPr>
          <a:lstStyle/>
          <a:p>
            <a:pPr algn="ctr"/>
            <a:r>
              <a:rPr lang="en-GB" sz="1000" dirty="0"/>
              <a:t>18</a:t>
            </a:r>
          </a:p>
        </p:txBody>
      </p:sp>
      <p:sp>
        <p:nvSpPr>
          <p:cNvPr id="86" name="TextBox 85">
            <a:extLst>
              <a:ext uri="{FF2B5EF4-FFF2-40B4-BE49-F238E27FC236}">
                <a16:creationId xmlns:a16="http://schemas.microsoft.com/office/drawing/2014/main" id="{1117DC9E-4DA8-4787-8B82-368F586CA477}"/>
              </a:ext>
            </a:extLst>
          </p:cNvPr>
          <p:cNvSpPr txBox="1"/>
          <p:nvPr/>
        </p:nvSpPr>
        <p:spPr>
          <a:xfrm>
            <a:off x="5153472" y="3352625"/>
            <a:ext cx="265063" cy="349702"/>
          </a:xfrm>
          <a:prstGeom prst="rect">
            <a:avLst/>
          </a:prstGeom>
          <a:noFill/>
        </p:spPr>
        <p:txBody>
          <a:bodyPr wrap="none" lIns="36000" tIns="36000" rIns="36000" bIns="36000" rtlCol="0" anchor="b" anchorCtr="0">
            <a:spAutoFit/>
          </a:bodyPr>
          <a:lstStyle/>
          <a:p>
            <a:pPr algn="ctr"/>
            <a:r>
              <a:rPr lang="en-GB" sz="900" dirty="0"/>
              <a:t>186</a:t>
            </a:r>
          </a:p>
          <a:p>
            <a:pPr algn="ctr"/>
            <a:r>
              <a:rPr lang="en-GB" sz="900" dirty="0"/>
              <a:t>177</a:t>
            </a:r>
          </a:p>
        </p:txBody>
      </p:sp>
      <p:sp>
        <p:nvSpPr>
          <p:cNvPr id="87" name="TextBox 86">
            <a:extLst>
              <a:ext uri="{FF2B5EF4-FFF2-40B4-BE49-F238E27FC236}">
                <a16:creationId xmlns:a16="http://schemas.microsoft.com/office/drawing/2014/main" id="{E90F80C0-8526-483B-ADDD-FF0612E8709F}"/>
              </a:ext>
            </a:extLst>
          </p:cNvPr>
          <p:cNvSpPr txBox="1"/>
          <p:nvPr/>
        </p:nvSpPr>
        <p:spPr>
          <a:xfrm>
            <a:off x="6047764" y="3352625"/>
            <a:ext cx="265063" cy="349702"/>
          </a:xfrm>
          <a:prstGeom prst="rect">
            <a:avLst/>
          </a:prstGeom>
          <a:noFill/>
        </p:spPr>
        <p:txBody>
          <a:bodyPr wrap="none" lIns="36000" tIns="36000" rIns="36000" bIns="36000" rtlCol="0" anchor="b" anchorCtr="0">
            <a:spAutoFit/>
          </a:bodyPr>
          <a:lstStyle/>
          <a:p>
            <a:pPr algn="ctr"/>
            <a:r>
              <a:rPr lang="en-GB" sz="900" dirty="0"/>
              <a:t>136</a:t>
            </a:r>
          </a:p>
          <a:p>
            <a:pPr algn="ctr"/>
            <a:r>
              <a:rPr lang="en-GB" sz="900" dirty="0"/>
              <a:t>97</a:t>
            </a:r>
          </a:p>
        </p:txBody>
      </p:sp>
      <p:sp>
        <p:nvSpPr>
          <p:cNvPr id="88" name="TextBox 87">
            <a:extLst>
              <a:ext uri="{FF2B5EF4-FFF2-40B4-BE49-F238E27FC236}">
                <a16:creationId xmlns:a16="http://schemas.microsoft.com/office/drawing/2014/main" id="{51078902-BEE4-4158-A81C-EFD6852A434B}"/>
              </a:ext>
            </a:extLst>
          </p:cNvPr>
          <p:cNvSpPr txBox="1"/>
          <p:nvPr/>
        </p:nvSpPr>
        <p:spPr>
          <a:xfrm>
            <a:off x="6976498" y="3352625"/>
            <a:ext cx="200943" cy="349702"/>
          </a:xfrm>
          <a:prstGeom prst="rect">
            <a:avLst/>
          </a:prstGeom>
          <a:noFill/>
        </p:spPr>
        <p:txBody>
          <a:bodyPr wrap="none" lIns="36000" tIns="36000" rIns="36000" bIns="36000" rtlCol="0" anchor="b" anchorCtr="0">
            <a:spAutoFit/>
          </a:bodyPr>
          <a:lstStyle/>
          <a:p>
            <a:pPr algn="ctr"/>
            <a:r>
              <a:rPr lang="en-GB" sz="900" dirty="0"/>
              <a:t>54</a:t>
            </a:r>
          </a:p>
          <a:p>
            <a:pPr algn="ctr"/>
            <a:r>
              <a:rPr lang="en-GB" sz="900" dirty="0"/>
              <a:t>27</a:t>
            </a:r>
          </a:p>
        </p:txBody>
      </p:sp>
      <p:sp>
        <p:nvSpPr>
          <p:cNvPr id="89" name="TextBox 88">
            <a:extLst>
              <a:ext uri="{FF2B5EF4-FFF2-40B4-BE49-F238E27FC236}">
                <a16:creationId xmlns:a16="http://schemas.microsoft.com/office/drawing/2014/main" id="{B7351E5C-320B-4A96-AEF2-57263D5C992E}"/>
              </a:ext>
            </a:extLst>
          </p:cNvPr>
          <p:cNvSpPr txBox="1"/>
          <p:nvPr/>
        </p:nvSpPr>
        <p:spPr>
          <a:xfrm>
            <a:off x="4814962" y="3352625"/>
            <a:ext cx="342008" cy="349702"/>
          </a:xfrm>
          <a:prstGeom prst="rect">
            <a:avLst/>
          </a:prstGeom>
          <a:noFill/>
        </p:spPr>
        <p:txBody>
          <a:bodyPr wrap="none" lIns="36000" tIns="36000" rIns="36000" bIns="36000" rtlCol="0" anchor="b" anchorCtr="0">
            <a:spAutoFit/>
          </a:bodyPr>
          <a:lstStyle/>
          <a:p>
            <a:pPr algn="r"/>
            <a:r>
              <a:rPr lang="en-GB" sz="900" dirty="0"/>
              <a:t>Kd56</a:t>
            </a:r>
          </a:p>
          <a:p>
            <a:pPr algn="r"/>
            <a:r>
              <a:rPr lang="en-GB" sz="900" dirty="0" err="1"/>
              <a:t>Vd</a:t>
            </a:r>
            <a:endParaRPr lang="en-GB" sz="900" dirty="0"/>
          </a:p>
        </p:txBody>
      </p:sp>
      <p:sp>
        <p:nvSpPr>
          <p:cNvPr id="90" name="TextBox 89">
            <a:extLst>
              <a:ext uri="{FF2B5EF4-FFF2-40B4-BE49-F238E27FC236}">
                <a16:creationId xmlns:a16="http://schemas.microsoft.com/office/drawing/2014/main" id="{7450728B-B3BE-4E4F-924E-F1AC1576B0B2}"/>
              </a:ext>
            </a:extLst>
          </p:cNvPr>
          <p:cNvSpPr txBox="1"/>
          <p:nvPr/>
        </p:nvSpPr>
        <p:spPr>
          <a:xfrm>
            <a:off x="4822001" y="3204269"/>
            <a:ext cx="1613189" cy="226591"/>
          </a:xfrm>
          <a:prstGeom prst="rect">
            <a:avLst/>
          </a:prstGeom>
          <a:noFill/>
        </p:spPr>
        <p:txBody>
          <a:bodyPr wrap="none" lIns="36000" tIns="36000" rIns="36000" bIns="36000" rtlCol="0" anchor="t" anchorCtr="0">
            <a:spAutoFit/>
          </a:bodyPr>
          <a:lstStyle/>
          <a:p>
            <a:r>
              <a:rPr lang="en-GB" sz="1000" dirty="0"/>
              <a:t>Number of subjects at risk:</a:t>
            </a:r>
          </a:p>
        </p:txBody>
      </p:sp>
      <p:sp>
        <p:nvSpPr>
          <p:cNvPr id="91" name="TextBox 90">
            <a:extLst>
              <a:ext uri="{FF2B5EF4-FFF2-40B4-BE49-F238E27FC236}">
                <a16:creationId xmlns:a16="http://schemas.microsoft.com/office/drawing/2014/main" id="{52540663-3BE8-4435-90F2-D13133D0B9A6}"/>
              </a:ext>
            </a:extLst>
          </p:cNvPr>
          <p:cNvSpPr txBox="1"/>
          <p:nvPr/>
        </p:nvSpPr>
        <p:spPr>
          <a:xfrm>
            <a:off x="4630106" y="1215684"/>
            <a:ext cx="1683722" cy="241980"/>
          </a:xfrm>
          <a:prstGeom prst="rect">
            <a:avLst/>
          </a:prstGeom>
          <a:noFill/>
        </p:spPr>
        <p:txBody>
          <a:bodyPr wrap="none" lIns="36000" tIns="36000" rIns="36000" bIns="36000" rtlCol="0" anchor="ctr" anchorCtr="0">
            <a:spAutoFit/>
          </a:bodyPr>
          <a:lstStyle/>
          <a:p>
            <a:r>
              <a:rPr lang="en-GB" sz="1100" b="1" dirty="0" err="1">
                <a:solidFill>
                  <a:srgbClr val="007CC2"/>
                </a:solidFill>
              </a:rPr>
              <a:t>CrCL</a:t>
            </a:r>
            <a:r>
              <a:rPr lang="en-GB" sz="1100" b="1" dirty="0">
                <a:solidFill>
                  <a:srgbClr val="007CC2"/>
                </a:solidFill>
              </a:rPr>
              <a:t> &gt;50 to &lt;80 mL/min</a:t>
            </a:r>
          </a:p>
        </p:txBody>
      </p:sp>
      <p:graphicFrame>
        <p:nvGraphicFramePr>
          <p:cNvPr id="92" name="Table 91">
            <a:extLst>
              <a:ext uri="{FF2B5EF4-FFF2-40B4-BE49-F238E27FC236}">
                <a16:creationId xmlns:a16="http://schemas.microsoft.com/office/drawing/2014/main" id="{10E931AD-9F68-4366-B02A-436E21382222}"/>
              </a:ext>
            </a:extLst>
          </p:cNvPr>
          <p:cNvGraphicFramePr>
            <a:graphicFrameLocks noGrp="1"/>
          </p:cNvGraphicFramePr>
          <p:nvPr>
            <p:extLst>
              <p:ext uri="{D42A27DB-BD31-4B8C-83A1-F6EECF244321}">
                <p14:modId xmlns:p14="http://schemas.microsoft.com/office/powerpoint/2010/main" val="4142325658"/>
              </p:ext>
            </p:extLst>
          </p:nvPr>
        </p:nvGraphicFramePr>
        <p:xfrm>
          <a:off x="6402053" y="1269834"/>
          <a:ext cx="2240263" cy="528048"/>
        </p:xfrm>
        <a:graphic>
          <a:graphicData uri="http://schemas.openxmlformats.org/drawingml/2006/table">
            <a:tbl>
              <a:tblPr firstRow="1" bandRow="1">
                <a:tableStyleId>{2D5ABB26-0587-4C30-8999-92F81FD0307C}</a:tableStyleId>
              </a:tblPr>
              <a:tblGrid>
                <a:gridCol w="1047238">
                  <a:extLst>
                    <a:ext uri="{9D8B030D-6E8A-4147-A177-3AD203B41FA5}">
                      <a16:colId xmlns:a16="http://schemas.microsoft.com/office/drawing/2014/main" val="510011466"/>
                    </a:ext>
                  </a:extLst>
                </a:gridCol>
                <a:gridCol w="617025">
                  <a:extLst>
                    <a:ext uri="{9D8B030D-6E8A-4147-A177-3AD203B41FA5}">
                      <a16:colId xmlns:a16="http://schemas.microsoft.com/office/drawing/2014/main" val="502770088"/>
                    </a:ext>
                  </a:extLst>
                </a:gridCol>
                <a:gridCol w="576000">
                  <a:extLst>
                    <a:ext uri="{9D8B030D-6E8A-4147-A177-3AD203B41FA5}">
                      <a16:colId xmlns:a16="http://schemas.microsoft.com/office/drawing/2014/main" val="2393970183"/>
                    </a:ext>
                  </a:extLst>
                </a:gridCol>
              </a:tblGrid>
              <a:tr h="0">
                <a:tc>
                  <a:txBody>
                    <a:bodyPr/>
                    <a:lstStyle/>
                    <a:p>
                      <a:pPr>
                        <a:lnSpc>
                          <a:spcPct val="90000"/>
                        </a:lnSpc>
                      </a:pPr>
                      <a:endParaRPr lang="en-GB" sz="700" b="1" dirty="0"/>
                    </a:p>
                  </a:txBody>
                  <a:tcPr marL="18000" marR="18000" marT="18000" marB="18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700" b="1" dirty="0"/>
                        <a:t>Kd56 (n=186)</a:t>
                      </a:r>
                    </a:p>
                  </a:txBody>
                  <a:tcPr marL="18000" marR="18000" marT="18000" marB="18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700" b="1" dirty="0" err="1"/>
                        <a:t>Vd</a:t>
                      </a:r>
                      <a:r>
                        <a:rPr lang="en-GB" sz="700" b="1" dirty="0"/>
                        <a:t> (n=177)</a:t>
                      </a:r>
                    </a:p>
                  </a:txBody>
                  <a:tcPr marL="18000" marR="18000" marT="18000" marB="18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9576763"/>
                  </a:ext>
                </a:extLst>
              </a:tr>
              <a:tr h="0">
                <a:tc>
                  <a:txBody>
                    <a:bodyPr/>
                    <a:lstStyle/>
                    <a:p>
                      <a:pPr>
                        <a:lnSpc>
                          <a:spcPct val="90000"/>
                        </a:lnSpc>
                      </a:pPr>
                      <a:r>
                        <a:rPr lang="en-GB" sz="700" dirty="0"/>
                        <a:t>Progression/death, n (%)</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lnSpc>
                          <a:spcPct val="90000"/>
                        </a:lnSpc>
                      </a:pPr>
                      <a:r>
                        <a:rPr lang="en-GB" sz="700" dirty="0"/>
                        <a:t>70 (37.6%)</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lnSpc>
                          <a:spcPct val="90000"/>
                        </a:lnSpc>
                      </a:pPr>
                      <a:r>
                        <a:rPr lang="en-GB" sz="700" dirty="0"/>
                        <a:t>101 (57.1%)</a:t>
                      </a:r>
                    </a:p>
                  </a:txBody>
                  <a:tcPr marL="18000" marR="18000" marT="18000" marB="18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05792615"/>
                  </a:ext>
                </a:extLst>
              </a:tr>
              <a:tr h="0">
                <a:tc>
                  <a:txBody>
                    <a:bodyPr/>
                    <a:lstStyle/>
                    <a:p>
                      <a:pPr>
                        <a:lnSpc>
                          <a:spcPct val="90000"/>
                        </a:lnSpc>
                      </a:pPr>
                      <a:r>
                        <a:rPr lang="en-GB" sz="700" dirty="0"/>
                        <a:t>Median PFS, </a:t>
                      </a:r>
                      <a:r>
                        <a:rPr lang="en-GB" sz="700" dirty="0" err="1"/>
                        <a:t>mo</a:t>
                      </a:r>
                      <a:endParaRPr lang="en-GB" sz="700" dirty="0"/>
                    </a:p>
                  </a:txBody>
                  <a:tcPr marL="18000" marR="18000" marT="18000" marB="18000"/>
                </a:tc>
                <a:tc>
                  <a:txBody>
                    <a:bodyPr/>
                    <a:lstStyle/>
                    <a:p>
                      <a:pPr algn="ctr">
                        <a:lnSpc>
                          <a:spcPct val="90000"/>
                        </a:lnSpc>
                      </a:pPr>
                      <a:r>
                        <a:rPr lang="en-GB" sz="700" dirty="0"/>
                        <a:t>18.6</a:t>
                      </a:r>
                    </a:p>
                  </a:txBody>
                  <a:tcPr marL="18000" marR="18000" marT="18000" marB="18000"/>
                </a:tc>
                <a:tc>
                  <a:txBody>
                    <a:bodyPr/>
                    <a:lstStyle/>
                    <a:p>
                      <a:pPr algn="ctr">
                        <a:lnSpc>
                          <a:spcPct val="90000"/>
                        </a:lnSpc>
                      </a:pPr>
                      <a:r>
                        <a:rPr lang="en-GB" sz="700" dirty="0"/>
                        <a:t>9.4</a:t>
                      </a:r>
                    </a:p>
                  </a:txBody>
                  <a:tcPr marL="18000" marR="18000" marT="18000" marB="18000"/>
                </a:tc>
                <a:extLst>
                  <a:ext uri="{0D108BD9-81ED-4DB2-BD59-A6C34878D82A}">
                    <a16:rowId xmlns:a16="http://schemas.microsoft.com/office/drawing/2014/main" val="415094425"/>
                  </a:ext>
                </a:extLst>
              </a:tr>
              <a:tr h="0">
                <a:tc>
                  <a:txBody>
                    <a:bodyPr/>
                    <a:lstStyle/>
                    <a:p>
                      <a:pPr>
                        <a:lnSpc>
                          <a:spcPct val="90000"/>
                        </a:lnSpc>
                      </a:pPr>
                      <a:r>
                        <a:rPr lang="en-GB" sz="700" dirty="0"/>
                        <a:t>HR (Kd56/</a:t>
                      </a:r>
                      <a:r>
                        <a:rPr lang="en-GB" sz="700" dirty="0" err="1"/>
                        <a:t>Vd</a:t>
                      </a:r>
                      <a:r>
                        <a:rPr lang="en-GB" sz="700" dirty="0"/>
                        <a:t>, 95% CI)</a:t>
                      </a:r>
                    </a:p>
                  </a:txBody>
                  <a:tcPr marL="18000" marR="18000" marT="18000" marB="18000"/>
                </a:tc>
                <a:tc gridSpan="2">
                  <a:txBody>
                    <a:bodyPr/>
                    <a:lstStyle/>
                    <a:p>
                      <a:pPr algn="ctr">
                        <a:lnSpc>
                          <a:spcPct val="90000"/>
                        </a:lnSpc>
                      </a:pPr>
                      <a:r>
                        <a:rPr lang="en-GB" sz="700" dirty="0"/>
                        <a:t>0.478 (0.351, 0.652)</a:t>
                      </a:r>
                    </a:p>
                  </a:txBody>
                  <a:tcPr marL="18000" marR="18000" marT="18000" marB="18000"/>
                </a:tc>
                <a:tc hMerge="1">
                  <a:txBody>
                    <a:bodyPr/>
                    <a:lstStyle/>
                    <a:p>
                      <a:pPr algn="ctr"/>
                      <a:endParaRPr lang="en-GB" sz="900" dirty="0"/>
                    </a:p>
                  </a:txBody>
                  <a:tcPr marL="36000" marR="36000" marT="36000" marB="36000"/>
                </a:tc>
                <a:extLst>
                  <a:ext uri="{0D108BD9-81ED-4DB2-BD59-A6C34878D82A}">
                    <a16:rowId xmlns:a16="http://schemas.microsoft.com/office/drawing/2014/main" val="4234342899"/>
                  </a:ext>
                </a:extLst>
              </a:tr>
            </a:tbl>
          </a:graphicData>
        </a:graphic>
      </p:graphicFrame>
      <p:sp>
        <p:nvSpPr>
          <p:cNvPr id="95" name="TextBox 94">
            <a:extLst>
              <a:ext uri="{FF2B5EF4-FFF2-40B4-BE49-F238E27FC236}">
                <a16:creationId xmlns:a16="http://schemas.microsoft.com/office/drawing/2014/main" id="{D38B36A2-BC76-4BFC-BA2F-0D5CB35FC23F}"/>
              </a:ext>
            </a:extLst>
          </p:cNvPr>
          <p:cNvSpPr txBox="1"/>
          <p:nvPr/>
        </p:nvSpPr>
        <p:spPr>
          <a:xfrm>
            <a:off x="5530218" y="2295784"/>
            <a:ext cx="369259" cy="380480"/>
          </a:xfrm>
          <a:prstGeom prst="rect">
            <a:avLst/>
          </a:prstGeom>
          <a:noFill/>
        </p:spPr>
        <p:txBody>
          <a:bodyPr wrap="none" lIns="36000" tIns="36000" rIns="36000" bIns="36000" rtlCol="0" anchor="ctr" anchorCtr="0">
            <a:spAutoFit/>
          </a:bodyPr>
          <a:lstStyle/>
          <a:p>
            <a:r>
              <a:rPr lang="en-GB" sz="1000" dirty="0"/>
              <a:t>Kd56</a:t>
            </a:r>
          </a:p>
          <a:p>
            <a:r>
              <a:rPr lang="en-GB" sz="1000" dirty="0" err="1"/>
              <a:t>Vd</a:t>
            </a:r>
            <a:endParaRPr lang="en-GB" sz="1000" dirty="0"/>
          </a:p>
        </p:txBody>
      </p:sp>
      <p:cxnSp>
        <p:nvCxnSpPr>
          <p:cNvPr id="96" name="Straight Connector 95">
            <a:extLst>
              <a:ext uri="{FF2B5EF4-FFF2-40B4-BE49-F238E27FC236}">
                <a16:creationId xmlns:a16="http://schemas.microsoft.com/office/drawing/2014/main" id="{F42561ED-A8C9-4262-8638-B79BE97967DA}"/>
              </a:ext>
            </a:extLst>
          </p:cNvPr>
          <p:cNvCxnSpPr>
            <a:cxnSpLocks/>
          </p:cNvCxnSpPr>
          <p:nvPr/>
        </p:nvCxnSpPr>
        <p:spPr bwMode="auto">
          <a:xfrm>
            <a:off x="5396951" y="2413936"/>
            <a:ext cx="127974" cy="0"/>
          </a:xfrm>
          <a:prstGeom prst="line">
            <a:avLst/>
          </a:prstGeom>
          <a:noFill/>
          <a:ln w="19050" cap="flat">
            <a:solidFill>
              <a:srgbClr val="007CC2"/>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97" name="Straight Connector 96">
            <a:extLst>
              <a:ext uri="{FF2B5EF4-FFF2-40B4-BE49-F238E27FC236}">
                <a16:creationId xmlns:a16="http://schemas.microsoft.com/office/drawing/2014/main" id="{8167DE02-9A42-4564-B8F2-6DFF47385BEB}"/>
              </a:ext>
            </a:extLst>
          </p:cNvPr>
          <p:cNvCxnSpPr>
            <a:cxnSpLocks/>
          </p:cNvCxnSpPr>
          <p:nvPr/>
        </p:nvCxnSpPr>
        <p:spPr bwMode="auto">
          <a:xfrm>
            <a:off x="5396951" y="2566336"/>
            <a:ext cx="127974" cy="0"/>
          </a:xfrm>
          <a:prstGeom prst="lin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98" name="TextBox 97">
            <a:extLst>
              <a:ext uri="{FF2B5EF4-FFF2-40B4-BE49-F238E27FC236}">
                <a16:creationId xmlns:a16="http://schemas.microsoft.com/office/drawing/2014/main" id="{275AA394-53C7-4B86-A7C1-C2DC45399604}"/>
              </a:ext>
            </a:extLst>
          </p:cNvPr>
          <p:cNvSpPr txBox="1"/>
          <p:nvPr/>
        </p:nvSpPr>
        <p:spPr>
          <a:xfrm>
            <a:off x="7873168" y="3352625"/>
            <a:ext cx="200943" cy="349702"/>
          </a:xfrm>
          <a:prstGeom prst="rect">
            <a:avLst/>
          </a:prstGeom>
          <a:noFill/>
        </p:spPr>
        <p:txBody>
          <a:bodyPr wrap="none" lIns="36000" tIns="36000" rIns="36000" bIns="36000" rtlCol="0" anchor="b" anchorCtr="0">
            <a:spAutoFit/>
          </a:bodyPr>
          <a:lstStyle/>
          <a:p>
            <a:pPr algn="ctr"/>
            <a:r>
              <a:rPr lang="en-GB" sz="900" dirty="0"/>
              <a:t>14</a:t>
            </a:r>
          </a:p>
          <a:p>
            <a:pPr algn="ctr"/>
            <a:r>
              <a:rPr lang="en-GB" sz="900" dirty="0"/>
              <a:t>1</a:t>
            </a:r>
          </a:p>
        </p:txBody>
      </p:sp>
      <p:sp>
        <p:nvSpPr>
          <p:cNvPr id="40" name="Freeform 10">
            <a:extLst>
              <a:ext uri="{FF2B5EF4-FFF2-40B4-BE49-F238E27FC236}">
                <a16:creationId xmlns:a16="http://schemas.microsoft.com/office/drawing/2014/main" id="{EDA14883-90C7-4DDA-9C22-22B949086D63}"/>
              </a:ext>
            </a:extLst>
          </p:cNvPr>
          <p:cNvSpPr>
            <a:spLocks/>
          </p:cNvSpPr>
          <p:nvPr/>
        </p:nvSpPr>
        <p:spPr bwMode="auto">
          <a:xfrm>
            <a:off x="5284449" y="1510414"/>
            <a:ext cx="3046421" cy="1199450"/>
          </a:xfrm>
          <a:custGeom>
            <a:avLst/>
            <a:gdLst>
              <a:gd name="T0" fmla="*/ 12 w 2677"/>
              <a:gd name="T1" fmla="*/ 3 h 1054"/>
              <a:gd name="T2" fmla="*/ 59 w 2677"/>
              <a:gd name="T3" fmla="*/ 12 h 1054"/>
              <a:gd name="T4" fmla="*/ 127 w 2677"/>
              <a:gd name="T5" fmla="*/ 29 h 1054"/>
              <a:gd name="T6" fmla="*/ 144 w 2677"/>
              <a:gd name="T7" fmla="*/ 38 h 1054"/>
              <a:gd name="T8" fmla="*/ 158 w 2677"/>
              <a:gd name="T9" fmla="*/ 62 h 1054"/>
              <a:gd name="T10" fmla="*/ 250 w 2677"/>
              <a:gd name="T11" fmla="*/ 69 h 1054"/>
              <a:gd name="T12" fmla="*/ 267 w 2677"/>
              <a:gd name="T13" fmla="*/ 81 h 1054"/>
              <a:gd name="T14" fmla="*/ 328 w 2677"/>
              <a:gd name="T15" fmla="*/ 93 h 1054"/>
              <a:gd name="T16" fmla="*/ 345 w 2677"/>
              <a:gd name="T17" fmla="*/ 107 h 1054"/>
              <a:gd name="T18" fmla="*/ 366 w 2677"/>
              <a:gd name="T19" fmla="*/ 114 h 1054"/>
              <a:gd name="T20" fmla="*/ 368 w 2677"/>
              <a:gd name="T21" fmla="*/ 138 h 1054"/>
              <a:gd name="T22" fmla="*/ 387 w 2677"/>
              <a:gd name="T23" fmla="*/ 149 h 1054"/>
              <a:gd name="T24" fmla="*/ 389 w 2677"/>
              <a:gd name="T25" fmla="*/ 183 h 1054"/>
              <a:gd name="T26" fmla="*/ 448 w 2677"/>
              <a:gd name="T27" fmla="*/ 202 h 1054"/>
              <a:gd name="T28" fmla="*/ 477 w 2677"/>
              <a:gd name="T29" fmla="*/ 220 h 1054"/>
              <a:gd name="T30" fmla="*/ 507 w 2677"/>
              <a:gd name="T31" fmla="*/ 230 h 1054"/>
              <a:gd name="T32" fmla="*/ 512 w 2677"/>
              <a:gd name="T33" fmla="*/ 247 h 1054"/>
              <a:gd name="T34" fmla="*/ 574 w 2677"/>
              <a:gd name="T35" fmla="*/ 254 h 1054"/>
              <a:gd name="T36" fmla="*/ 588 w 2677"/>
              <a:gd name="T37" fmla="*/ 261 h 1054"/>
              <a:gd name="T38" fmla="*/ 604 w 2677"/>
              <a:gd name="T39" fmla="*/ 270 h 1054"/>
              <a:gd name="T40" fmla="*/ 609 w 2677"/>
              <a:gd name="T41" fmla="*/ 296 h 1054"/>
              <a:gd name="T42" fmla="*/ 614 w 2677"/>
              <a:gd name="T43" fmla="*/ 303 h 1054"/>
              <a:gd name="T44" fmla="*/ 618 w 2677"/>
              <a:gd name="T45" fmla="*/ 322 h 1054"/>
              <a:gd name="T46" fmla="*/ 651 w 2677"/>
              <a:gd name="T47" fmla="*/ 329 h 1054"/>
              <a:gd name="T48" fmla="*/ 689 w 2677"/>
              <a:gd name="T49" fmla="*/ 344 h 1054"/>
              <a:gd name="T50" fmla="*/ 734 w 2677"/>
              <a:gd name="T51" fmla="*/ 355 h 1054"/>
              <a:gd name="T52" fmla="*/ 739 w 2677"/>
              <a:gd name="T53" fmla="*/ 370 h 1054"/>
              <a:gd name="T54" fmla="*/ 758 w 2677"/>
              <a:gd name="T55" fmla="*/ 391 h 1054"/>
              <a:gd name="T56" fmla="*/ 793 w 2677"/>
              <a:gd name="T57" fmla="*/ 408 h 1054"/>
              <a:gd name="T58" fmla="*/ 854 w 2677"/>
              <a:gd name="T59" fmla="*/ 415 h 1054"/>
              <a:gd name="T60" fmla="*/ 862 w 2677"/>
              <a:gd name="T61" fmla="*/ 448 h 1054"/>
              <a:gd name="T62" fmla="*/ 871 w 2677"/>
              <a:gd name="T63" fmla="*/ 460 h 1054"/>
              <a:gd name="T64" fmla="*/ 883 w 2677"/>
              <a:gd name="T65" fmla="*/ 486 h 1054"/>
              <a:gd name="T66" fmla="*/ 904 w 2677"/>
              <a:gd name="T67" fmla="*/ 495 h 1054"/>
              <a:gd name="T68" fmla="*/ 921 w 2677"/>
              <a:gd name="T69" fmla="*/ 509 h 1054"/>
              <a:gd name="T70" fmla="*/ 954 w 2677"/>
              <a:gd name="T71" fmla="*/ 514 h 1054"/>
              <a:gd name="T72" fmla="*/ 973 w 2677"/>
              <a:gd name="T73" fmla="*/ 531 h 1054"/>
              <a:gd name="T74" fmla="*/ 1069 w 2677"/>
              <a:gd name="T75" fmla="*/ 545 h 1054"/>
              <a:gd name="T76" fmla="*/ 1079 w 2677"/>
              <a:gd name="T77" fmla="*/ 562 h 1054"/>
              <a:gd name="T78" fmla="*/ 1232 w 2677"/>
              <a:gd name="T79" fmla="*/ 569 h 1054"/>
              <a:gd name="T80" fmla="*/ 1239 w 2677"/>
              <a:gd name="T81" fmla="*/ 595 h 1054"/>
              <a:gd name="T82" fmla="*/ 1249 w 2677"/>
              <a:gd name="T83" fmla="*/ 611 h 1054"/>
              <a:gd name="T84" fmla="*/ 1303 w 2677"/>
              <a:gd name="T85" fmla="*/ 633 h 1054"/>
              <a:gd name="T86" fmla="*/ 1346 w 2677"/>
              <a:gd name="T87" fmla="*/ 668 h 1054"/>
              <a:gd name="T88" fmla="*/ 1355 w 2677"/>
              <a:gd name="T89" fmla="*/ 685 h 1054"/>
              <a:gd name="T90" fmla="*/ 1471 w 2677"/>
              <a:gd name="T91" fmla="*/ 701 h 1054"/>
              <a:gd name="T92" fmla="*/ 1478 w 2677"/>
              <a:gd name="T93" fmla="*/ 730 h 1054"/>
              <a:gd name="T94" fmla="*/ 1560 w 2677"/>
              <a:gd name="T95" fmla="*/ 744 h 1054"/>
              <a:gd name="T96" fmla="*/ 1591 w 2677"/>
              <a:gd name="T97" fmla="*/ 770 h 1054"/>
              <a:gd name="T98" fmla="*/ 1667 w 2677"/>
              <a:gd name="T99" fmla="*/ 772 h 1054"/>
              <a:gd name="T100" fmla="*/ 1792 w 2677"/>
              <a:gd name="T101" fmla="*/ 813 h 1054"/>
              <a:gd name="T102" fmla="*/ 1981 w 2677"/>
              <a:gd name="T103" fmla="*/ 834 h 1054"/>
              <a:gd name="T104" fmla="*/ 2087 w 2677"/>
              <a:gd name="T105" fmla="*/ 905 h 1054"/>
              <a:gd name="T106" fmla="*/ 2302 w 2677"/>
              <a:gd name="T107" fmla="*/ 955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77" h="1054">
                <a:moveTo>
                  <a:pt x="0" y="0"/>
                </a:moveTo>
                <a:lnTo>
                  <a:pt x="12" y="0"/>
                </a:lnTo>
                <a:lnTo>
                  <a:pt x="12" y="3"/>
                </a:lnTo>
                <a:lnTo>
                  <a:pt x="23" y="3"/>
                </a:lnTo>
                <a:lnTo>
                  <a:pt x="23" y="12"/>
                </a:lnTo>
                <a:lnTo>
                  <a:pt x="59" y="12"/>
                </a:lnTo>
                <a:lnTo>
                  <a:pt x="59" y="19"/>
                </a:lnTo>
                <a:lnTo>
                  <a:pt x="127" y="19"/>
                </a:lnTo>
                <a:lnTo>
                  <a:pt x="127" y="29"/>
                </a:lnTo>
                <a:lnTo>
                  <a:pt x="137" y="29"/>
                </a:lnTo>
                <a:lnTo>
                  <a:pt x="137" y="38"/>
                </a:lnTo>
                <a:lnTo>
                  <a:pt x="144" y="38"/>
                </a:lnTo>
                <a:lnTo>
                  <a:pt x="144" y="52"/>
                </a:lnTo>
                <a:lnTo>
                  <a:pt x="158" y="52"/>
                </a:lnTo>
                <a:lnTo>
                  <a:pt x="158" y="62"/>
                </a:lnTo>
                <a:lnTo>
                  <a:pt x="167" y="62"/>
                </a:lnTo>
                <a:lnTo>
                  <a:pt x="167" y="69"/>
                </a:lnTo>
                <a:lnTo>
                  <a:pt x="250" y="69"/>
                </a:lnTo>
                <a:lnTo>
                  <a:pt x="250" y="76"/>
                </a:lnTo>
                <a:lnTo>
                  <a:pt x="267" y="76"/>
                </a:lnTo>
                <a:lnTo>
                  <a:pt x="267" y="81"/>
                </a:lnTo>
                <a:lnTo>
                  <a:pt x="307" y="81"/>
                </a:lnTo>
                <a:lnTo>
                  <a:pt x="307" y="93"/>
                </a:lnTo>
                <a:lnTo>
                  <a:pt x="328" y="93"/>
                </a:lnTo>
                <a:lnTo>
                  <a:pt x="328" y="97"/>
                </a:lnTo>
                <a:lnTo>
                  <a:pt x="345" y="97"/>
                </a:lnTo>
                <a:lnTo>
                  <a:pt x="345" y="107"/>
                </a:lnTo>
                <a:lnTo>
                  <a:pt x="361" y="107"/>
                </a:lnTo>
                <a:lnTo>
                  <a:pt x="361" y="114"/>
                </a:lnTo>
                <a:lnTo>
                  <a:pt x="366" y="114"/>
                </a:lnTo>
                <a:lnTo>
                  <a:pt x="366" y="121"/>
                </a:lnTo>
                <a:lnTo>
                  <a:pt x="368" y="121"/>
                </a:lnTo>
                <a:lnTo>
                  <a:pt x="368" y="138"/>
                </a:lnTo>
                <a:lnTo>
                  <a:pt x="371" y="138"/>
                </a:lnTo>
                <a:lnTo>
                  <a:pt x="371" y="149"/>
                </a:lnTo>
                <a:lnTo>
                  <a:pt x="387" y="149"/>
                </a:lnTo>
                <a:lnTo>
                  <a:pt x="387" y="171"/>
                </a:lnTo>
                <a:lnTo>
                  <a:pt x="389" y="171"/>
                </a:lnTo>
                <a:lnTo>
                  <a:pt x="389" y="183"/>
                </a:lnTo>
                <a:lnTo>
                  <a:pt x="427" y="183"/>
                </a:lnTo>
                <a:lnTo>
                  <a:pt x="427" y="202"/>
                </a:lnTo>
                <a:lnTo>
                  <a:pt x="448" y="202"/>
                </a:lnTo>
                <a:lnTo>
                  <a:pt x="448" y="211"/>
                </a:lnTo>
                <a:lnTo>
                  <a:pt x="477" y="211"/>
                </a:lnTo>
                <a:lnTo>
                  <a:pt x="477" y="220"/>
                </a:lnTo>
                <a:lnTo>
                  <a:pt x="500" y="220"/>
                </a:lnTo>
                <a:lnTo>
                  <a:pt x="500" y="230"/>
                </a:lnTo>
                <a:lnTo>
                  <a:pt x="507" y="230"/>
                </a:lnTo>
                <a:lnTo>
                  <a:pt x="507" y="242"/>
                </a:lnTo>
                <a:lnTo>
                  <a:pt x="512" y="242"/>
                </a:lnTo>
                <a:lnTo>
                  <a:pt x="512" y="247"/>
                </a:lnTo>
                <a:lnTo>
                  <a:pt x="566" y="247"/>
                </a:lnTo>
                <a:lnTo>
                  <a:pt x="566" y="254"/>
                </a:lnTo>
                <a:lnTo>
                  <a:pt x="574" y="254"/>
                </a:lnTo>
                <a:lnTo>
                  <a:pt x="574" y="256"/>
                </a:lnTo>
                <a:lnTo>
                  <a:pt x="588" y="256"/>
                </a:lnTo>
                <a:lnTo>
                  <a:pt x="588" y="261"/>
                </a:lnTo>
                <a:lnTo>
                  <a:pt x="595" y="261"/>
                </a:lnTo>
                <a:lnTo>
                  <a:pt x="595" y="270"/>
                </a:lnTo>
                <a:lnTo>
                  <a:pt x="604" y="270"/>
                </a:lnTo>
                <a:lnTo>
                  <a:pt x="604" y="284"/>
                </a:lnTo>
                <a:lnTo>
                  <a:pt x="609" y="284"/>
                </a:lnTo>
                <a:lnTo>
                  <a:pt x="609" y="296"/>
                </a:lnTo>
                <a:lnTo>
                  <a:pt x="614" y="296"/>
                </a:lnTo>
                <a:lnTo>
                  <a:pt x="614" y="303"/>
                </a:lnTo>
                <a:lnTo>
                  <a:pt x="614" y="303"/>
                </a:lnTo>
                <a:lnTo>
                  <a:pt x="614" y="318"/>
                </a:lnTo>
                <a:lnTo>
                  <a:pt x="618" y="318"/>
                </a:lnTo>
                <a:lnTo>
                  <a:pt x="618" y="322"/>
                </a:lnTo>
                <a:lnTo>
                  <a:pt x="621" y="322"/>
                </a:lnTo>
                <a:lnTo>
                  <a:pt x="621" y="329"/>
                </a:lnTo>
                <a:lnTo>
                  <a:pt x="651" y="329"/>
                </a:lnTo>
                <a:lnTo>
                  <a:pt x="651" y="337"/>
                </a:lnTo>
                <a:lnTo>
                  <a:pt x="689" y="337"/>
                </a:lnTo>
                <a:lnTo>
                  <a:pt x="689" y="344"/>
                </a:lnTo>
                <a:lnTo>
                  <a:pt x="727" y="344"/>
                </a:lnTo>
                <a:lnTo>
                  <a:pt x="727" y="355"/>
                </a:lnTo>
                <a:lnTo>
                  <a:pt x="734" y="355"/>
                </a:lnTo>
                <a:lnTo>
                  <a:pt x="734" y="363"/>
                </a:lnTo>
                <a:lnTo>
                  <a:pt x="739" y="363"/>
                </a:lnTo>
                <a:lnTo>
                  <a:pt x="739" y="370"/>
                </a:lnTo>
                <a:lnTo>
                  <a:pt x="748" y="370"/>
                </a:lnTo>
                <a:lnTo>
                  <a:pt x="748" y="391"/>
                </a:lnTo>
                <a:lnTo>
                  <a:pt x="758" y="391"/>
                </a:lnTo>
                <a:lnTo>
                  <a:pt x="758" y="398"/>
                </a:lnTo>
                <a:lnTo>
                  <a:pt x="793" y="398"/>
                </a:lnTo>
                <a:lnTo>
                  <a:pt x="793" y="408"/>
                </a:lnTo>
                <a:lnTo>
                  <a:pt x="843" y="408"/>
                </a:lnTo>
                <a:lnTo>
                  <a:pt x="843" y="415"/>
                </a:lnTo>
                <a:lnTo>
                  <a:pt x="854" y="415"/>
                </a:lnTo>
                <a:lnTo>
                  <a:pt x="854" y="438"/>
                </a:lnTo>
                <a:lnTo>
                  <a:pt x="862" y="438"/>
                </a:lnTo>
                <a:lnTo>
                  <a:pt x="862" y="448"/>
                </a:lnTo>
                <a:lnTo>
                  <a:pt x="864" y="448"/>
                </a:lnTo>
                <a:lnTo>
                  <a:pt x="864" y="460"/>
                </a:lnTo>
                <a:lnTo>
                  <a:pt x="871" y="460"/>
                </a:lnTo>
                <a:lnTo>
                  <a:pt x="871" y="467"/>
                </a:lnTo>
                <a:lnTo>
                  <a:pt x="883" y="467"/>
                </a:lnTo>
                <a:lnTo>
                  <a:pt x="883" y="486"/>
                </a:lnTo>
                <a:lnTo>
                  <a:pt x="899" y="486"/>
                </a:lnTo>
                <a:lnTo>
                  <a:pt x="899" y="495"/>
                </a:lnTo>
                <a:lnTo>
                  <a:pt x="904" y="495"/>
                </a:lnTo>
                <a:lnTo>
                  <a:pt x="904" y="502"/>
                </a:lnTo>
                <a:lnTo>
                  <a:pt x="921" y="502"/>
                </a:lnTo>
                <a:lnTo>
                  <a:pt x="921" y="509"/>
                </a:lnTo>
                <a:lnTo>
                  <a:pt x="935" y="509"/>
                </a:lnTo>
                <a:lnTo>
                  <a:pt x="935" y="514"/>
                </a:lnTo>
                <a:lnTo>
                  <a:pt x="954" y="514"/>
                </a:lnTo>
                <a:lnTo>
                  <a:pt x="954" y="524"/>
                </a:lnTo>
                <a:lnTo>
                  <a:pt x="973" y="524"/>
                </a:lnTo>
                <a:lnTo>
                  <a:pt x="973" y="531"/>
                </a:lnTo>
                <a:lnTo>
                  <a:pt x="980" y="531"/>
                </a:lnTo>
                <a:lnTo>
                  <a:pt x="980" y="545"/>
                </a:lnTo>
                <a:lnTo>
                  <a:pt x="1069" y="545"/>
                </a:lnTo>
                <a:lnTo>
                  <a:pt x="1069" y="552"/>
                </a:lnTo>
                <a:lnTo>
                  <a:pt x="1079" y="552"/>
                </a:lnTo>
                <a:lnTo>
                  <a:pt x="1079" y="562"/>
                </a:lnTo>
                <a:lnTo>
                  <a:pt x="1119" y="562"/>
                </a:lnTo>
                <a:lnTo>
                  <a:pt x="1119" y="569"/>
                </a:lnTo>
                <a:lnTo>
                  <a:pt x="1232" y="569"/>
                </a:lnTo>
                <a:lnTo>
                  <a:pt x="1232" y="585"/>
                </a:lnTo>
                <a:lnTo>
                  <a:pt x="1239" y="585"/>
                </a:lnTo>
                <a:lnTo>
                  <a:pt x="1239" y="595"/>
                </a:lnTo>
                <a:lnTo>
                  <a:pt x="1244" y="595"/>
                </a:lnTo>
                <a:lnTo>
                  <a:pt x="1244" y="611"/>
                </a:lnTo>
                <a:lnTo>
                  <a:pt x="1249" y="611"/>
                </a:lnTo>
                <a:lnTo>
                  <a:pt x="1249" y="623"/>
                </a:lnTo>
                <a:lnTo>
                  <a:pt x="1303" y="623"/>
                </a:lnTo>
                <a:lnTo>
                  <a:pt x="1303" y="633"/>
                </a:lnTo>
                <a:lnTo>
                  <a:pt x="1336" y="633"/>
                </a:lnTo>
                <a:lnTo>
                  <a:pt x="1336" y="668"/>
                </a:lnTo>
                <a:lnTo>
                  <a:pt x="1346" y="668"/>
                </a:lnTo>
                <a:lnTo>
                  <a:pt x="1346" y="675"/>
                </a:lnTo>
                <a:lnTo>
                  <a:pt x="1355" y="675"/>
                </a:lnTo>
                <a:lnTo>
                  <a:pt x="1355" y="685"/>
                </a:lnTo>
                <a:lnTo>
                  <a:pt x="1367" y="685"/>
                </a:lnTo>
                <a:lnTo>
                  <a:pt x="1367" y="701"/>
                </a:lnTo>
                <a:lnTo>
                  <a:pt x="1471" y="701"/>
                </a:lnTo>
                <a:lnTo>
                  <a:pt x="1471" y="713"/>
                </a:lnTo>
                <a:lnTo>
                  <a:pt x="1478" y="713"/>
                </a:lnTo>
                <a:lnTo>
                  <a:pt x="1478" y="730"/>
                </a:lnTo>
                <a:lnTo>
                  <a:pt x="1532" y="730"/>
                </a:lnTo>
                <a:lnTo>
                  <a:pt x="1532" y="744"/>
                </a:lnTo>
                <a:lnTo>
                  <a:pt x="1560" y="744"/>
                </a:lnTo>
                <a:lnTo>
                  <a:pt x="1560" y="758"/>
                </a:lnTo>
                <a:lnTo>
                  <a:pt x="1591" y="758"/>
                </a:lnTo>
                <a:lnTo>
                  <a:pt x="1591" y="770"/>
                </a:lnTo>
                <a:lnTo>
                  <a:pt x="1598" y="770"/>
                </a:lnTo>
                <a:lnTo>
                  <a:pt x="1598" y="772"/>
                </a:lnTo>
                <a:lnTo>
                  <a:pt x="1667" y="772"/>
                </a:lnTo>
                <a:lnTo>
                  <a:pt x="1667" y="791"/>
                </a:lnTo>
                <a:lnTo>
                  <a:pt x="1792" y="791"/>
                </a:lnTo>
                <a:lnTo>
                  <a:pt x="1792" y="813"/>
                </a:lnTo>
                <a:lnTo>
                  <a:pt x="1822" y="813"/>
                </a:lnTo>
                <a:lnTo>
                  <a:pt x="1822" y="834"/>
                </a:lnTo>
                <a:lnTo>
                  <a:pt x="1981" y="834"/>
                </a:lnTo>
                <a:lnTo>
                  <a:pt x="1981" y="862"/>
                </a:lnTo>
                <a:lnTo>
                  <a:pt x="2087" y="862"/>
                </a:lnTo>
                <a:lnTo>
                  <a:pt x="2087" y="905"/>
                </a:lnTo>
                <a:lnTo>
                  <a:pt x="2184" y="905"/>
                </a:lnTo>
                <a:lnTo>
                  <a:pt x="2184" y="955"/>
                </a:lnTo>
                <a:lnTo>
                  <a:pt x="2302" y="955"/>
                </a:lnTo>
                <a:lnTo>
                  <a:pt x="2302" y="1054"/>
                </a:lnTo>
                <a:lnTo>
                  <a:pt x="2677" y="1054"/>
                </a:lnTo>
              </a:path>
            </a:pathLst>
          </a:cu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 name="Freeform 11">
            <a:extLst>
              <a:ext uri="{FF2B5EF4-FFF2-40B4-BE49-F238E27FC236}">
                <a16:creationId xmlns:a16="http://schemas.microsoft.com/office/drawing/2014/main" id="{82A720B8-1945-4FBB-84E6-FF30193DE1F6}"/>
              </a:ext>
            </a:extLst>
          </p:cNvPr>
          <p:cNvSpPr>
            <a:spLocks/>
          </p:cNvSpPr>
          <p:nvPr/>
        </p:nvSpPr>
        <p:spPr bwMode="auto">
          <a:xfrm>
            <a:off x="5286725" y="1516104"/>
            <a:ext cx="3049835" cy="754493"/>
          </a:xfrm>
          <a:custGeom>
            <a:avLst/>
            <a:gdLst>
              <a:gd name="T0" fmla="*/ 55 w 2680"/>
              <a:gd name="T1" fmla="*/ 0 h 663"/>
              <a:gd name="T2" fmla="*/ 69 w 2680"/>
              <a:gd name="T3" fmla="*/ 9 h 663"/>
              <a:gd name="T4" fmla="*/ 73 w 2680"/>
              <a:gd name="T5" fmla="*/ 14 h 663"/>
              <a:gd name="T6" fmla="*/ 130 w 2680"/>
              <a:gd name="T7" fmla="*/ 24 h 663"/>
              <a:gd name="T8" fmla="*/ 135 w 2680"/>
              <a:gd name="T9" fmla="*/ 40 h 663"/>
              <a:gd name="T10" fmla="*/ 154 w 2680"/>
              <a:gd name="T11" fmla="*/ 52 h 663"/>
              <a:gd name="T12" fmla="*/ 206 w 2680"/>
              <a:gd name="T13" fmla="*/ 59 h 663"/>
              <a:gd name="T14" fmla="*/ 239 w 2680"/>
              <a:gd name="T15" fmla="*/ 66 h 663"/>
              <a:gd name="T16" fmla="*/ 258 w 2680"/>
              <a:gd name="T17" fmla="*/ 76 h 663"/>
              <a:gd name="T18" fmla="*/ 302 w 2680"/>
              <a:gd name="T19" fmla="*/ 85 h 663"/>
              <a:gd name="T20" fmla="*/ 331 w 2680"/>
              <a:gd name="T21" fmla="*/ 88 h 663"/>
              <a:gd name="T22" fmla="*/ 340 w 2680"/>
              <a:gd name="T23" fmla="*/ 95 h 663"/>
              <a:gd name="T24" fmla="*/ 385 w 2680"/>
              <a:gd name="T25" fmla="*/ 102 h 663"/>
              <a:gd name="T26" fmla="*/ 390 w 2680"/>
              <a:gd name="T27" fmla="*/ 121 h 663"/>
              <a:gd name="T28" fmla="*/ 425 w 2680"/>
              <a:gd name="T29" fmla="*/ 128 h 663"/>
              <a:gd name="T30" fmla="*/ 435 w 2680"/>
              <a:gd name="T31" fmla="*/ 135 h 663"/>
              <a:gd name="T32" fmla="*/ 484 w 2680"/>
              <a:gd name="T33" fmla="*/ 142 h 663"/>
              <a:gd name="T34" fmla="*/ 491 w 2680"/>
              <a:gd name="T35" fmla="*/ 147 h 663"/>
              <a:gd name="T36" fmla="*/ 498 w 2680"/>
              <a:gd name="T37" fmla="*/ 156 h 663"/>
              <a:gd name="T38" fmla="*/ 574 w 2680"/>
              <a:gd name="T39" fmla="*/ 166 h 663"/>
              <a:gd name="T40" fmla="*/ 609 w 2680"/>
              <a:gd name="T41" fmla="*/ 173 h 663"/>
              <a:gd name="T42" fmla="*/ 619 w 2680"/>
              <a:gd name="T43" fmla="*/ 182 h 663"/>
              <a:gd name="T44" fmla="*/ 659 w 2680"/>
              <a:gd name="T45" fmla="*/ 192 h 663"/>
              <a:gd name="T46" fmla="*/ 737 w 2680"/>
              <a:gd name="T47" fmla="*/ 199 h 663"/>
              <a:gd name="T48" fmla="*/ 803 w 2680"/>
              <a:gd name="T49" fmla="*/ 213 h 663"/>
              <a:gd name="T50" fmla="*/ 841 w 2680"/>
              <a:gd name="T51" fmla="*/ 220 h 663"/>
              <a:gd name="T52" fmla="*/ 848 w 2680"/>
              <a:gd name="T53" fmla="*/ 225 h 663"/>
              <a:gd name="T54" fmla="*/ 852 w 2680"/>
              <a:gd name="T55" fmla="*/ 232 h 663"/>
              <a:gd name="T56" fmla="*/ 857 w 2680"/>
              <a:gd name="T57" fmla="*/ 253 h 663"/>
              <a:gd name="T58" fmla="*/ 864 w 2680"/>
              <a:gd name="T59" fmla="*/ 268 h 663"/>
              <a:gd name="T60" fmla="*/ 874 w 2680"/>
              <a:gd name="T61" fmla="*/ 277 h 663"/>
              <a:gd name="T62" fmla="*/ 978 w 2680"/>
              <a:gd name="T63" fmla="*/ 282 h 663"/>
              <a:gd name="T64" fmla="*/ 980 w 2680"/>
              <a:gd name="T65" fmla="*/ 289 h 663"/>
              <a:gd name="T66" fmla="*/ 987 w 2680"/>
              <a:gd name="T67" fmla="*/ 294 h 663"/>
              <a:gd name="T68" fmla="*/ 992 w 2680"/>
              <a:gd name="T69" fmla="*/ 301 h 663"/>
              <a:gd name="T70" fmla="*/ 1105 w 2680"/>
              <a:gd name="T71" fmla="*/ 317 h 663"/>
              <a:gd name="T72" fmla="*/ 1115 w 2680"/>
              <a:gd name="T73" fmla="*/ 324 h 663"/>
              <a:gd name="T74" fmla="*/ 1152 w 2680"/>
              <a:gd name="T75" fmla="*/ 339 h 663"/>
              <a:gd name="T76" fmla="*/ 1202 w 2680"/>
              <a:gd name="T77" fmla="*/ 348 h 663"/>
              <a:gd name="T78" fmla="*/ 1329 w 2680"/>
              <a:gd name="T79" fmla="*/ 358 h 663"/>
              <a:gd name="T80" fmla="*/ 1336 w 2680"/>
              <a:gd name="T81" fmla="*/ 381 h 663"/>
              <a:gd name="T82" fmla="*/ 1339 w 2680"/>
              <a:gd name="T83" fmla="*/ 398 h 663"/>
              <a:gd name="T84" fmla="*/ 1469 w 2680"/>
              <a:gd name="T85" fmla="*/ 405 h 663"/>
              <a:gd name="T86" fmla="*/ 1483 w 2680"/>
              <a:gd name="T87" fmla="*/ 422 h 663"/>
              <a:gd name="T88" fmla="*/ 1504 w 2680"/>
              <a:gd name="T89" fmla="*/ 438 h 663"/>
              <a:gd name="T90" fmla="*/ 1639 w 2680"/>
              <a:gd name="T91" fmla="*/ 443 h 663"/>
              <a:gd name="T92" fmla="*/ 1693 w 2680"/>
              <a:gd name="T93" fmla="*/ 457 h 663"/>
              <a:gd name="T94" fmla="*/ 1757 w 2680"/>
              <a:gd name="T95" fmla="*/ 469 h 663"/>
              <a:gd name="T96" fmla="*/ 1938 w 2680"/>
              <a:gd name="T97" fmla="*/ 488 h 663"/>
              <a:gd name="T98" fmla="*/ 2049 w 2680"/>
              <a:gd name="T99" fmla="*/ 509 h 663"/>
              <a:gd name="T100" fmla="*/ 2059 w 2680"/>
              <a:gd name="T101" fmla="*/ 538 h 663"/>
              <a:gd name="T102" fmla="*/ 2439 w 2680"/>
              <a:gd name="T103" fmla="*/ 566 h 663"/>
              <a:gd name="T104" fmla="*/ 2453 w 2680"/>
              <a:gd name="T105" fmla="*/ 616 h 663"/>
              <a:gd name="T106" fmla="*/ 2680 w 2680"/>
              <a:gd name="T107" fmla="*/ 663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80" h="663">
                <a:moveTo>
                  <a:pt x="0" y="0"/>
                </a:moveTo>
                <a:lnTo>
                  <a:pt x="55" y="0"/>
                </a:lnTo>
                <a:lnTo>
                  <a:pt x="55" y="9"/>
                </a:lnTo>
                <a:lnTo>
                  <a:pt x="69" y="9"/>
                </a:lnTo>
                <a:lnTo>
                  <a:pt x="69" y="14"/>
                </a:lnTo>
                <a:lnTo>
                  <a:pt x="73" y="14"/>
                </a:lnTo>
                <a:lnTo>
                  <a:pt x="73" y="24"/>
                </a:lnTo>
                <a:lnTo>
                  <a:pt x="130" y="24"/>
                </a:lnTo>
                <a:lnTo>
                  <a:pt x="130" y="40"/>
                </a:lnTo>
                <a:lnTo>
                  <a:pt x="135" y="40"/>
                </a:lnTo>
                <a:lnTo>
                  <a:pt x="135" y="52"/>
                </a:lnTo>
                <a:lnTo>
                  <a:pt x="154" y="52"/>
                </a:lnTo>
                <a:lnTo>
                  <a:pt x="154" y="59"/>
                </a:lnTo>
                <a:lnTo>
                  <a:pt x="206" y="59"/>
                </a:lnTo>
                <a:lnTo>
                  <a:pt x="206" y="66"/>
                </a:lnTo>
                <a:lnTo>
                  <a:pt x="239" y="66"/>
                </a:lnTo>
                <a:lnTo>
                  <a:pt x="239" y="76"/>
                </a:lnTo>
                <a:lnTo>
                  <a:pt x="258" y="76"/>
                </a:lnTo>
                <a:lnTo>
                  <a:pt x="258" y="85"/>
                </a:lnTo>
                <a:lnTo>
                  <a:pt x="302" y="85"/>
                </a:lnTo>
                <a:lnTo>
                  <a:pt x="302" y="88"/>
                </a:lnTo>
                <a:lnTo>
                  <a:pt x="331" y="88"/>
                </a:lnTo>
                <a:lnTo>
                  <a:pt x="331" y="95"/>
                </a:lnTo>
                <a:lnTo>
                  <a:pt x="340" y="95"/>
                </a:lnTo>
                <a:lnTo>
                  <a:pt x="340" y="102"/>
                </a:lnTo>
                <a:lnTo>
                  <a:pt x="385" y="102"/>
                </a:lnTo>
                <a:lnTo>
                  <a:pt x="385" y="121"/>
                </a:lnTo>
                <a:lnTo>
                  <a:pt x="390" y="121"/>
                </a:lnTo>
                <a:lnTo>
                  <a:pt x="390" y="128"/>
                </a:lnTo>
                <a:lnTo>
                  <a:pt x="425" y="128"/>
                </a:lnTo>
                <a:lnTo>
                  <a:pt x="425" y="135"/>
                </a:lnTo>
                <a:lnTo>
                  <a:pt x="435" y="135"/>
                </a:lnTo>
                <a:lnTo>
                  <a:pt x="435" y="142"/>
                </a:lnTo>
                <a:lnTo>
                  <a:pt x="484" y="142"/>
                </a:lnTo>
                <a:lnTo>
                  <a:pt x="484" y="147"/>
                </a:lnTo>
                <a:lnTo>
                  <a:pt x="491" y="147"/>
                </a:lnTo>
                <a:lnTo>
                  <a:pt x="491" y="156"/>
                </a:lnTo>
                <a:lnTo>
                  <a:pt x="498" y="156"/>
                </a:lnTo>
                <a:lnTo>
                  <a:pt x="498" y="166"/>
                </a:lnTo>
                <a:lnTo>
                  <a:pt x="574" y="166"/>
                </a:lnTo>
                <a:lnTo>
                  <a:pt x="574" y="173"/>
                </a:lnTo>
                <a:lnTo>
                  <a:pt x="609" y="173"/>
                </a:lnTo>
                <a:lnTo>
                  <a:pt x="609" y="182"/>
                </a:lnTo>
                <a:lnTo>
                  <a:pt x="619" y="182"/>
                </a:lnTo>
                <a:lnTo>
                  <a:pt x="619" y="192"/>
                </a:lnTo>
                <a:lnTo>
                  <a:pt x="659" y="192"/>
                </a:lnTo>
                <a:lnTo>
                  <a:pt x="659" y="199"/>
                </a:lnTo>
                <a:lnTo>
                  <a:pt x="737" y="199"/>
                </a:lnTo>
                <a:lnTo>
                  <a:pt x="737" y="213"/>
                </a:lnTo>
                <a:lnTo>
                  <a:pt x="803" y="213"/>
                </a:lnTo>
                <a:lnTo>
                  <a:pt x="803" y="220"/>
                </a:lnTo>
                <a:lnTo>
                  <a:pt x="841" y="220"/>
                </a:lnTo>
                <a:lnTo>
                  <a:pt x="841" y="225"/>
                </a:lnTo>
                <a:lnTo>
                  <a:pt x="848" y="225"/>
                </a:lnTo>
                <a:lnTo>
                  <a:pt x="848" y="232"/>
                </a:lnTo>
                <a:lnTo>
                  <a:pt x="852" y="232"/>
                </a:lnTo>
                <a:lnTo>
                  <a:pt x="852" y="253"/>
                </a:lnTo>
                <a:lnTo>
                  <a:pt x="857" y="253"/>
                </a:lnTo>
                <a:lnTo>
                  <a:pt x="857" y="268"/>
                </a:lnTo>
                <a:lnTo>
                  <a:pt x="864" y="268"/>
                </a:lnTo>
                <a:lnTo>
                  <a:pt x="864" y="277"/>
                </a:lnTo>
                <a:lnTo>
                  <a:pt x="874" y="277"/>
                </a:lnTo>
                <a:lnTo>
                  <a:pt x="874" y="282"/>
                </a:lnTo>
                <a:lnTo>
                  <a:pt x="978" y="282"/>
                </a:lnTo>
                <a:lnTo>
                  <a:pt x="978" y="289"/>
                </a:lnTo>
                <a:lnTo>
                  <a:pt x="980" y="289"/>
                </a:lnTo>
                <a:lnTo>
                  <a:pt x="980" y="294"/>
                </a:lnTo>
                <a:lnTo>
                  <a:pt x="987" y="294"/>
                </a:lnTo>
                <a:lnTo>
                  <a:pt x="987" y="301"/>
                </a:lnTo>
                <a:lnTo>
                  <a:pt x="992" y="301"/>
                </a:lnTo>
                <a:lnTo>
                  <a:pt x="992" y="317"/>
                </a:lnTo>
                <a:lnTo>
                  <a:pt x="1105" y="317"/>
                </a:lnTo>
                <a:lnTo>
                  <a:pt x="1105" y="324"/>
                </a:lnTo>
                <a:lnTo>
                  <a:pt x="1115" y="324"/>
                </a:lnTo>
                <a:lnTo>
                  <a:pt x="1115" y="339"/>
                </a:lnTo>
                <a:lnTo>
                  <a:pt x="1152" y="339"/>
                </a:lnTo>
                <a:lnTo>
                  <a:pt x="1152" y="348"/>
                </a:lnTo>
                <a:lnTo>
                  <a:pt x="1202" y="348"/>
                </a:lnTo>
                <a:lnTo>
                  <a:pt x="1202" y="358"/>
                </a:lnTo>
                <a:lnTo>
                  <a:pt x="1329" y="358"/>
                </a:lnTo>
                <a:lnTo>
                  <a:pt x="1329" y="381"/>
                </a:lnTo>
                <a:lnTo>
                  <a:pt x="1336" y="381"/>
                </a:lnTo>
                <a:lnTo>
                  <a:pt x="1336" y="398"/>
                </a:lnTo>
                <a:lnTo>
                  <a:pt x="1339" y="398"/>
                </a:lnTo>
                <a:lnTo>
                  <a:pt x="1339" y="405"/>
                </a:lnTo>
                <a:lnTo>
                  <a:pt x="1469" y="405"/>
                </a:lnTo>
                <a:lnTo>
                  <a:pt x="1469" y="422"/>
                </a:lnTo>
                <a:lnTo>
                  <a:pt x="1483" y="422"/>
                </a:lnTo>
                <a:lnTo>
                  <a:pt x="1483" y="438"/>
                </a:lnTo>
                <a:lnTo>
                  <a:pt x="1504" y="438"/>
                </a:lnTo>
                <a:lnTo>
                  <a:pt x="1504" y="443"/>
                </a:lnTo>
                <a:lnTo>
                  <a:pt x="1639" y="443"/>
                </a:lnTo>
                <a:lnTo>
                  <a:pt x="1639" y="457"/>
                </a:lnTo>
                <a:lnTo>
                  <a:pt x="1693" y="457"/>
                </a:lnTo>
                <a:lnTo>
                  <a:pt x="1693" y="469"/>
                </a:lnTo>
                <a:lnTo>
                  <a:pt x="1757" y="469"/>
                </a:lnTo>
                <a:lnTo>
                  <a:pt x="1757" y="488"/>
                </a:lnTo>
                <a:lnTo>
                  <a:pt x="1938" y="488"/>
                </a:lnTo>
                <a:lnTo>
                  <a:pt x="1938" y="509"/>
                </a:lnTo>
                <a:lnTo>
                  <a:pt x="2049" y="509"/>
                </a:lnTo>
                <a:lnTo>
                  <a:pt x="2049" y="538"/>
                </a:lnTo>
                <a:lnTo>
                  <a:pt x="2059" y="538"/>
                </a:lnTo>
                <a:lnTo>
                  <a:pt x="2059" y="566"/>
                </a:lnTo>
                <a:lnTo>
                  <a:pt x="2439" y="566"/>
                </a:lnTo>
                <a:lnTo>
                  <a:pt x="2439" y="616"/>
                </a:lnTo>
                <a:lnTo>
                  <a:pt x="2453" y="616"/>
                </a:lnTo>
                <a:lnTo>
                  <a:pt x="2453" y="663"/>
                </a:lnTo>
                <a:lnTo>
                  <a:pt x="2680" y="663"/>
                </a:lnTo>
              </a:path>
            </a:pathLst>
          </a:custGeom>
          <a:noFill/>
          <a:ln w="19050" cap="flat">
            <a:solidFill>
              <a:srgbClr val="007CC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TextBox 98">
            <a:extLst>
              <a:ext uri="{FF2B5EF4-FFF2-40B4-BE49-F238E27FC236}">
                <a16:creationId xmlns:a16="http://schemas.microsoft.com/office/drawing/2014/main" id="{ADC2A648-8BC7-4ACD-B1C2-BD18C18EFE5A}"/>
              </a:ext>
            </a:extLst>
          </p:cNvPr>
          <p:cNvSpPr txBox="1"/>
          <p:nvPr/>
        </p:nvSpPr>
        <p:spPr>
          <a:xfrm rot="16200000">
            <a:off x="2078313" y="4451321"/>
            <a:ext cx="1319213" cy="400110"/>
          </a:xfrm>
          <a:prstGeom prst="rect">
            <a:avLst/>
          </a:prstGeom>
          <a:noFill/>
        </p:spPr>
        <p:txBody>
          <a:bodyPr wrap="square" rtlCol="0">
            <a:spAutoFit/>
          </a:bodyPr>
          <a:lstStyle/>
          <a:p>
            <a:pPr algn="ctr"/>
            <a:r>
              <a:rPr lang="en-GB" sz="1000" dirty="0"/>
              <a:t>Proportion surviving without progression</a:t>
            </a:r>
          </a:p>
        </p:txBody>
      </p:sp>
      <p:sp>
        <p:nvSpPr>
          <p:cNvPr id="100" name="TextBox 99">
            <a:extLst>
              <a:ext uri="{FF2B5EF4-FFF2-40B4-BE49-F238E27FC236}">
                <a16:creationId xmlns:a16="http://schemas.microsoft.com/office/drawing/2014/main" id="{C8451311-5567-4B9C-96E8-D6DF6CB1E2C3}"/>
              </a:ext>
            </a:extLst>
          </p:cNvPr>
          <p:cNvSpPr txBox="1"/>
          <p:nvPr/>
        </p:nvSpPr>
        <p:spPr>
          <a:xfrm>
            <a:off x="3858694" y="5494091"/>
            <a:ext cx="1875132" cy="246221"/>
          </a:xfrm>
          <a:prstGeom prst="rect">
            <a:avLst/>
          </a:prstGeom>
          <a:noFill/>
        </p:spPr>
        <p:txBody>
          <a:bodyPr wrap="square" rtlCol="0">
            <a:spAutoFit/>
          </a:bodyPr>
          <a:lstStyle/>
          <a:p>
            <a:pPr algn="ctr"/>
            <a:r>
              <a:rPr lang="en-GB" sz="1000" dirty="0"/>
              <a:t>Months from randomisation</a:t>
            </a:r>
          </a:p>
        </p:txBody>
      </p:sp>
      <p:sp>
        <p:nvSpPr>
          <p:cNvPr id="101" name="Freeform: Shape 100">
            <a:extLst>
              <a:ext uri="{FF2B5EF4-FFF2-40B4-BE49-F238E27FC236}">
                <a16:creationId xmlns:a16="http://schemas.microsoft.com/office/drawing/2014/main" id="{5355AE8C-1FAE-4707-B8EF-2BA053CE5C09}"/>
              </a:ext>
            </a:extLst>
          </p:cNvPr>
          <p:cNvSpPr/>
          <p:nvPr/>
        </p:nvSpPr>
        <p:spPr bwMode="auto">
          <a:xfrm>
            <a:off x="3238129" y="3991769"/>
            <a:ext cx="3116263" cy="1319213"/>
          </a:xfrm>
          <a:custGeom>
            <a:avLst/>
            <a:gdLst>
              <a:gd name="connsiteX0" fmla="*/ 0 w 3124200"/>
              <a:gd name="connsiteY0" fmla="*/ 0 h 1319213"/>
              <a:gd name="connsiteX1" fmla="*/ 0 w 3124200"/>
              <a:gd name="connsiteY1" fmla="*/ 1319213 h 1319213"/>
              <a:gd name="connsiteX2" fmla="*/ 3124200 w 3124200"/>
              <a:gd name="connsiteY2" fmla="*/ 1319213 h 1319213"/>
            </a:gdLst>
            <a:ahLst/>
            <a:cxnLst>
              <a:cxn ang="0">
                <a:pos x="connsiteX0" y="connsiteY0"/>
              </a:cxn>
              <a:cxn ang="0">
                <a:pos x="connsiteX1" y="connsiteY1"/>
              </a:cxn>
              <a:cxn ang="0">
                <a:pos x="connsiteX2" y="connsiteY2"/>
              </a:cxn>
            </a:cxnLst>
            <a:rect l="l" t="t" r="r" b="b"/>
            <a:pathLst>
              <a:path w="3124200" h="1319213">
                <a:moveTo>
                  <a:pt x="0" y="0"/>
                </a:moveTo>
                <a:lnTo>
                  <a:pt x="0" y="1319213"/>
                </a:lnTo>
                <a:lnTo>
                  <a:pt x="3124200" y="1319213"/>
                </a:lnTo>
              </a:path>
            </a:pathLst>
          </a:cu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vert="horz" wrap="none" lIns="91440" tIns="45720" rIns="91440" bIns="45720" numCol="1" rtlCol="0" anchor="ctr" anchorCtr="0" compatLnSpc="1">
            <a:prstTxWarp prst="textNoShape">
              <a:avLst/>
            </a:prstTxWarp>
            <a:noAutofit/>
          </a:bodyPr>
          <a:lstStyle/>
          <a:p>
            <a:pPr algn="ctr" defTabSz="914400" fontAlgn="base">
              <a:spcBef>
                <a:spcPct val="0"/>
              </a:spcBef>
              <a:spcAft>
                <a:spcPct val="0"/>
              </a:spcAft>
            </a:pPr>
            <a:endParaRPr lang="en-GB" sz="2400" b="1">
              <a:latin typeface="Arial" charset="0"/>
            </a:endParaRPr>
          </a:p>
        </p:txBody>
      </p:sp>
      <p:sp>
        <p:nvSpPr>
          <p:cNvPr id="102" name="TextBox 101">
            <a:extLst>
              <a:ext uri="{FF2B5EF4-FFF2-40B4-BE49-F238E27FC236}">
                <a16:creationId xmlns:a16="http://schemas.microsoft.com/office/drawing/2014/main" id="{2F7B6165-ABC5-48D8-8442-EE0CFCAAE358}"/>
              </a:ext>
            </a:extLst>
          </p:cNvPr>
          <p:cNvSpPr txBox="1"/>
          <p:nvPr/>
        </p:nvSpPr>
        <p:spPr>
          <a:xfrm>
            <a:off x="2911077" y="3877678"/>
            <a:ext cx="249033" cy="226591"/>
          </a:xfrm>
          <a:prstGeom prst="rect">
            <a:avLst/>
          </a:prstGeom>
          <a:noFill/>
        </p:spPr>
        <p:txBody>
          <a:bodyPr wrap="none" lIns="36000" tIns="36000" rIns="36000" bIns="36000" rtlCol="0" anchor="ctr" anchorCtr="0">
            <a:spAutoFit/>
          </a:bodyPr>
          <a:lstStyle/>
          <a:p>
            <a:pPr algn="r"/>
            <a:r>
              <a:rPr lang="en-GB" sz="1000" dirty="0"/>
              <a:t>1.0</a:t>
            </a:r>
          </a:p>
        </p:txBody>
      </p:sp>
      <p:cxnSp>
        <p:nvCxnSpPr>
          <p:cNvPr id="103" name="Straight Connector 102">
            <a:extLst>
              <a:ext uri="{FF2B5EF4-FFF2-40B4-BE49-F238E27FC236}">
                <a16:creationId xmlns:a16="http://schemas.microsoft.com/office/drawing/2014/main" id="{6E7E05B2-4B71-483C-9B84-083ED4B2F437}"/>
              </a:ext>
            </a:extLst>
          </p:cNvPr>
          <p:cNvCxnSpPr/>
          <p:nvPr/>
        </p:nvCxnSpPr>
        <p:spPr bwMode="auto">
          <a:xfrm>
            <a:off x="3152404" y="3991769"/>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04" name="TextBox 103">
            <a:extLst>
              <a:ext uri="{FF2B5EF4-FFF2-40B4-BE49-F238E27FC236}">
                <a16:creationId xmlns:a16="http://schemas.microsoft.com/office/drawing/2014/main" id="{EFC8D205-95B0-4ABE-AFC3-A764583AE1B9}"/>
              </a:ext>
            </a:extLst>
          </p:cNvPr>
          <p:cNvSpPr txBox="1"/>
          <p:nvPr/>
        </p:nvSpPr>
        <p:spPr>
          <a:xfrm>
            <a:off x="2911077" y="4141521"/>
            <a:ext cx="249033" cy="226591"/>
          </a:xfrm>
          <a:prstGeom prst="rect">
            <a:avLst/>
          </a:prstGeom>
          <a:noFill/>
        </p:spPr>
        <p:txBody>
          <a:bodyPr wrap="none" lIns="36000" tIns="36000" rIns="36000" bIns="36000" rtlCol="0" anchor="ctr" anchorCtr="0">
            <a:spAutoFit/>
          </a:bodyPr>
          <a:lstStyle/>
          <a:p>
            <a:pPr algn="r"/>
            <a:r>
              <a:rPr lang="en-GB" sz="1000" dirty="0"/>
              <a:t>0.8</a:t>
            </a:r>
          </a:p>
        </p:txBody>
      </p:sp>
      <p:cxnSp>
        <p:nvCxnSpPr>
          <p:cNvPr id="105" name="Straight Connector 104">
            <a:extLst>
              <a:ext uri="{FF2B5EF4-FFF2-40B4-BE49-F238E27FC236}">
                <a16:creationId xmlns:a16="http://schemas.microsoft.com/office/drawing/2014/main" id="{C433A4C0-5B2F-4C12-818F-5DBFB3384C8F}"/>
              </a:ext>
            </a:extLst>
          </p:cNvPr>
          <p:cNvCxnSpPr/>
          <p:nvPr/>
        </p:nvCxnSpPr>
        <p:spPr bwMode="auto">
          <a:xfrm>
            <a:off x="3152404" y="4255612"/>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06" name="TextBox 105">
            <a:extLst>
              <a:ext uri="{FF2B5EF4-FFF2-40B4-BE49-F238E27FC236}">
                <a16:creationId xmlns:a16="http://schemas.microsoft.com/office/drawing/2014/main" id="{FFD63060-14B9-479F-9D82-3DC0E3BA36C6}"/>
              </a:ext>
            </a:extLst>
          </p:cNvPr>
          <p:cNvSpPr txBox="1"/>
          <p:nvPr/>
        </p:nvSpPr>
        <p:spPr>
          <a:xfrm>
            <a:off x="2911077" y="4405364"/>
            <a:ext cx="249033" cy="226591"/>
          </a:xfrm>
          <a:prstGeom prst="rect">
            <a:avLst/>
          </a:prstGeom>
          <a:noFill/>
        </p:spPr>
        <p:txBody>
          <a:bodyPr wrap="none" lIns="36000" tIns="36000" rIns="36000" bIns="36000" rtlCol="0" anchor="ctr" anchorCtr="0">
            <a:spAutoFit/>
          </a:bodyPr>
          <a:lstStyle/>
          <a:p>
            <a:pPr algn="r"/>
            <a:r>
              <a:rPr lang="en-GB" sz="1000" dirty="0"/>
              <a:t>0.6</a:t>
            </a:r>
          </a:p>
        </p:txBody>
      </p:sp>
      <p:cxnSp>
        <p:nvCxnSpPr>
          <p:cNvPr id="107" name="Straight Connector 106">
            <a:extLst>
              <a:ext uri="{FF2B5EF4-FFF2-40B4-BE49-F238E27FC236}">
                <a16:creationId xmlns:a16="http://schemas.microsoft.com/office/drawing/2014/main" id="{DB471FB1-5188-4799-95A6-FB16CCEAFB4B}"/>
              </a:ext>
            </a:extLst>
          </p:cNvPr>
          <p:cNvCxnSpPr/>
          <p:nvPr/>
        </p:nvCxnSpPr>
        <p:spPr bwMode="auto">
          <a:xfrm>
            <a:off x="3152404" y="4519455"/>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08" name="TextBox 107">
            <a:extLst>
              <a:ext uri="{FF2B5EF4-FFF2-40B4-BE49-F238E27FC236}">
                <a16:creationId xmlns:a16="http://schemas.microsoft.com/office/drawing/2014/main" id="{63238068-54B9-49B7-BE8D-00BE0CC7015B}"/>
              </a:ext>
            </a:extLst>
          </p:cNvPr>
          <p:cNvSpPr txBox="1"/>
          <p:nvPr/>
        </p:nvSpPr>
        <p:spPr>
          <a:xfrm>
            <a:off x="2911077" y="4669207"/>
            <a:ext cx="249033" cy="226591"/>
          </a:xfrm>
          <a:prstGeom prst="rect">
            <a:avLst/>
          </a:prstGeom>
          <a:noFill/>
        </p:spPr>
        <p:txBody>
          <a:bodyPr wrap="none" lIns="36000" tIns="36000" rIns="36000" bIns="36000" rtlCol="0" anchor="ctr" anchorCtr="0">
            <a:spAutoFit/>
          </a:bodyPr>
          <a:lstStyle/>
          <a:p>
            <a:pPr algn="r"/>
            <a:r>
              <a:rPr lang="en-GB" sz="1000" dirty="0"/>
              <a:t>0.4</a:t>
            </a:r>
          </a:p>
        </p:txBody>
      </p:sp>
      <p:cxnSp>
        <p:nvCxnSpPr>
          <p:cNvPr id="109" name="Straight Connector 108">
            <a:extLst>
              <a:ext uri="{FF2B5EF4-FFF2-40B4-BE49-F238E27FC236}">
                <a16:creationId xmlns:a16="http://schemas.microsoft.com/office/drawing/2014/main" id="{7E825BE1-C18F-4B52-B4FF-A8DB03FEB7E3}"/>
              </a:ext>
            </a:extLst>
          </p:cNvPr>
          <p:cNvCxnSpPr/>
          <p:nvPr/>
        </p:nvCxnSpPr>
        <p:spPr bwMode="auto">
          <a:xfrm>
            <a:off x="3152404" y="4783298"/>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10" name="TextBox 109">
            <a:extLst>
              <a:ext uri="{FF2B5EF4-FFF2-40B4-BE49-F238E27FC236}">
                <a16:creationId xmlns:a16="http://schemas.microsoft.com/office/drawing/2014/main" id="{4604B1B1-3744-43CD-92CE-575CB468F3EB}"/>
              </a:ext>
            </a:extLst>
          </p:cNvPr>
          <p:cNvSpPr txBox="1"/>
          <p:nvPr/>
        </p:nvSpPr>
        <p:spPr>
          <a:xfrm>
            <a:off x="2911077" y="4933050"/>
            <a:ext cx="249033" cy="226591"/>
          </a:xfrm>
          <a:prstGeom prst="rect">
            <a:avLst/>
          </a:prstGeom>
          <a:noFill/>
        </p:spPr>
        <p:txBody>
          <a:bodyPr wrap="none" lIns="36000" tIns="36000" rIns="36000" bIns="36000" rtlCol="0" anchor="ctr" anchorCtr="0">
            <a:spAutoFit/>
          </a:bodyPr>
          <a:lstStyle/>
          <a:p>
            <a:pPr algn="r"/>
            <a:r>
              <a:rPr lang="en-GB" sz="1000" dirty="0"/>
              <a:t>0.2</a:t>
            </a:r>
          </a:p>
        </p:txBody>
      </p:sp>
      <p:cxnSp>
        <p:nvCxnSpPr>
          <p:cNvPr id="111" name="Straight Connector 110">
            <a:extLst>
              <a:ext uri="{FF2B5EF4-FFF2-40B4-BE49-F238E27FC236}">
                <a16:creationId xmlns:a16="http://schemas.microsoft.com/office/drawing/2014/main" id="{D06DCAD8-8D3F-4D84-B115-0D19DEC95A09}"/>
              </a:ext>
            </a:extLst>
          </p:cNvPr>
          <p:cNvCxnSpPr/>
          <p:nvPr/>
        </p:nvCxnSpPr>
        <p:spPr bwMode="auto">
          <a:xfrm>
            <a:off x="3152404" y="5047141"/>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12" name="TextBox 111">
            <a:extLst>
              <a:ext uri="{FF2B5EF4-FFF2-40B4-BE49-F238E27FC236}">
                <a16:creationId xmlns:a16="http://schemas.microsoft.com/office/drawing/2014/main" id="{1D2E4FA5-2AAC-476D-9BB4-944E3BF241A7}"/>
              </a:ext>
            </a:extLst>
          </p:cNvPr>
          <p:cNvSpPr txBox="1"/>
          <p:nvPr/>
        </p:nvSpPr>
        <p:spPr>
          <a:xfrm>
            <a:off x="2911077" y="5196891"/>
            <a:ext cx="249033" cy="226591"/>
          </a:xfrm>
          <a:prstGeom prst="rect">
            <a:avLst/>
          </a:prstGeom>
          <a:noFill/>
        </p:spPr>
        <p:txBody>
          <a:bodyPr wrap="none" lIns="36000" tIns="36000" rIns="36000" bIns="36000" rtlCol="0" anchor="ctr" anchorCtr="0">
            <a:spAutoFit/>
          </a:bodyPr>
          <a:lstStyle/>
          <a:p>
            <a:pPr algn="r"/>
            <a:r>
              <a:rPr lang="en-GB" sz="1000" dirty="0"/>
              <a:t>0.0</a:t>
            </a:r>
          </a:p>
        </p:txBody>
      </p:sp>
      <p:cxnSp>
        <p:nvCxnSpPr>
          <p:cNvPr id="113" name="Straight Connector 112">
            <a:extLst>
              <a:ext uri="{FF2B5EF4-FFF2-40B4-BE49-F238E27FC236}">
                <a16:creationId xmlns:a16="http://schemas.microsoft.com/office/drawing/2014/main" id="{921301E4-1833-49B7-925C-8013BCF7C30F}"/>
              </a:ext>
            </a:extLst>
          </p:cNvPr>
          <p:cNvCxnSpPr/>
          <p:nvPr/>
        </p:nvCxnSpPr>
        <p:spPr bwMode="auto">
          <a:xfrm>
            <a:off x="3152404" y="5310982"/>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cxnSp>
        <p:nvCxnSpPr>
          <p:cNvPr id="114" name="Straight Connector 113">
            <a:extLst>
              <a:ext uri="{FF2B5EF4-FFF2-40B4-BE49-F238E27FC236}">
                <a16:creationId xmlns:a16="http://schemas.microsoft.com/office/drawing/2014/main" id="{44D6EB4F-746D-40DB-84BC-18B2ED4492A1}"/>
              </a:ext>
            </a:extLst>
          </p:cNvPr>
          <p:cNvCxnSpPr>
            <a:cxnSpLocks/>
          </p:cNvCxnSpPr>
          <p:nvPr/>
        </p:nvCxnSpPr>
        <p:spPr bwMode="auto">
          <a:xfrm rot="5400000">
            <a:off x="3202129" y="5346982"/>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15" name="TextBox 114">
            <a:extLst>
              <a:ext uri="{FF2B5EF4-FFF2-40B4-BE49-F238E27FC236}">
                <a16:creationId xmlns:a16="http://schemas.microsoft.com/office/drawing/2014/main" id="{27A39F43-85EB-4C16-B0D0-AA2AA147B588}"/>
              </a:ext>
            </a:extLst>
          </p:cNvPr>
          <p:cNvSpPr txBox="1"/>
          <p:nvPr/>
        </p:nvSpPr>
        <p:spPr>
          <a:xfrm>
            <a:off x="3166511" y="5356919"/>
            <a:ext cx="143235" cy="226591"/>
          </a:xfrm>
          <a:prstGeom prst="rect">
            <a:avLst/>
          </a:prstGeom>
          <a:noFill/>
        </p:spPr>
        <p:txBody>
          <a:bodyPr wrap="none" lIns="36000" tIns="36000" rIns="36000" bIns="36000" rtlCol="0" anchor="t" anchorCtr="0">
            <a:spAutoFit/>
          </a:bodyPr>
          <a:lstStyle/>
          <a:p>
            <a:pPr algn="ctr"/>
            <a:r>
              <a:rPr lang="en-GB" sz="1000" dirty="0"/>
              <a:t>0</a:t>
            </a:r>
          </a:p>
        </p:txBody>
      </p:sp>
      <p:cxnSp>
        <p:nvCxnSpPr>
          <p:cNvPr id="116" name="Straight Connector 115">
            <a:extLst>
              <a:ext uri="{FF2B5EF4-FFF2-40B4-BE49-F238E27FC236}">
                <a16:creationId xmlns:a16="http://schemas.microsoft.com/office/drawing/2014/main" id="{AA603C5F-4B4A-4904-8BD8-4A6E9EA04D8F}"/>
              </a:ext>
            </a:extLst>
          </p:cNvPr>
          <p:cNvCxnSpPr>
            <a:cxnSpLocks/>
          </p:cNvCxnSpPr>
          <p:nvPr/>
        </p:nvCxnSpPr>
        <p:spPr bwMode="auto">
          <a:xfrm rot="5400000">
            <a:off x="4070235" y="5346982"/>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17" name="TextBox 116">
            <a:extLst>
              <a:ext uri="{FF2B5EF4-FFF2-40B4-BE49-F238E27FC236}">
                <a16:creationId xmlns:a16="http://schemas.microsoft.com/office/drawing/2014/main" id="{AF99068A-BFB1-4419-8759-DC1786A35162}"/>
              </a:ext>
            </a:extLst>
          </p:cNvPr>
          <p:cNvSpPr txBox="1"/>
          <p:nvPr/>
        </p:nvSpPr>
        <p:spPr>
          <a:xfrm>
            <a:off x="4034618" y="5356919"/>
            <a:ext cx="143235" cy="226591"/>
          </a:xfrm>
          <a:prstGeom prst="rect">
            <a:avLst/>
          </a:prstGeom>
          <a:noFill/>
        </p:spPr>
        <p:txBody>
          <a:bodyPr wrap="none" lIns="36000" tIns="36000" rIns="36000" bIns="36000" rtlCol="0" anchor="t" anchorCtr="0">
            <a:spAutoFit/>
          </a:bodyPr>
          <a:lstStyle/>
          <a:p>
            <a:pPr algn="ctr"/>
            <a:r>
              <a:rPr lang="en-GB" sz="1000" dirty="0"/>
              <a:t>6</a:t>
            </a:r>
          </a:p>
        </p:txBody>
      </p:sp>
      <p:cxnSp>
        <p:nvCxnSpPr>
          <p:cNvPr id="118" name="Straight Connector 117">
            <a:extLst>
              <a:ext uri="{FF2B5EF4-FFF2-40B4-BE49-F238E27FC236}">
                <a16:creationId xmlns:a16="http://schemas.microsoft.com/office/drawing/2014/main" id="{47BF46B9-687F-48A4-9773-BEA6E293A15B}"/>
              </a:ext>
            </a:extLst>
          </p:cNvPr>
          <p:cNvCxnSpPr>
            <a:cxnSpLocks/>
          </p:cNvCxnSpPr>
          <p:nvPr/>
        </p:nvCxnSpPr>
        <p:spPr bwMode="auto">
          <a:xfrm rot="5400000">
            <a:off x="4928802" y="5346982"/>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19" name="TextBox 118">
            <a:extLst>
              <a:ext uri="{FF2B5EF4-FFF2-40B4-BE49-F238E27FC236}">
                <a16:creationId xmlns:a16="http://schemas.microsoft.com/office/drawing/2014/main" id="{F4F79E10-55D5-4828-992B-A95D63737582}"/>
              </a:ext>
            </a:extLst>
          </p:cNvPr>
          <p:cNvSpPr txBox="1"/>
          <p:nvPr/>
        </p:nvSpPr>
        <p:spPr>
          <a:xfrm>
            <a:off x="4857919" y="5356919"/>
            <a:ext cx="213767" cy="226591"/>
          </a:xfrm>
          <a:prstGeom prst="rect">
            <a:avLst/>
          </a:prstGeom>
          <a:noFill/>
        </p:spPr>
        <p:txBody>
          <a:bodyPr wrap="none" lIns="36000" tIns="36000" rIns="36000" bIns="36000" rtlCol="0" anchor="t" anchorCtr="0">
            <a:spAutoFit/>
          </a:bodyPr>
          <a:lstStyle/>
          <a:p>
            <a:pPr algn="ctr"/>
            <a:r>
              <a:rPr lang="en-GB" sz="1000" dirty="0"/>
              <a:t>12</a:t>
            </a:r>
          </a:p>
        </p:txBody>
      </p:sp>
      <p:cxnSp>
        <p:nvCxnSpPr>
          <p:cNvPr id="120" name="Straight Connector 119">
            <a:extLst>
              <a:ext uri="{FF2B5EF4-FFF2-40B4-BE49-F238E27FC236}">
                <a16:creationId xmlns:a16="http://schemas.microsoft.com/office/drawing/2014/main" id="{97E4377C-9072-487C-8DA5-4B9C6A5B16DE}"/>
              </a:ext>
            </a:extLst>
          </p:cNvPr>
          <p:cNvCxnSpPr>
            <a:cxnSpLocks/>
          </p:cNvCxnSpPr>
          <p:nvPr/>
        </p:nvCxnSpPr>
        <p:spPr bwMode="auto">
          <a:xfrm rot="5400000">
            <a:off x="5784990" y="5346982"/>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21" name="TextBox 120">
            <a:extLst>
              <a:ext uri="{FF2B5EF4-FFF2-40B4-BE49-F238E27FC236}">
                <a16:creationId xmlns:a16="http://schemas.microsoft.com/office/drawing/2014/main" id="{02ACE533-5D6B-40C8-A1C7-8326E786E625}"/>
              </a:ext>
            </a:extLst>
          </p:cNvPr>
          <p:cNvSpPr txBox="1"/>
          <p:nvPr/>
        </p:nvSpPr>
        <p:spPr>
          <a:xfrm>
            <a:off x="5714107" y="5356919"/>
            <a:ext cx="213767" cy="226591"/>
          </a:xfrm>
          <a:prstGeom prst="rect">
            <a:avLst/>
          </a:prstGeom>
          <a:noFill/>
        </p:spPr>
        <p:txBody>
          <a:bodyPr wrap="none" lIns="36000" tIns="36000" rIns="36000" bIns="36000" rtlCol="0" anchor="t" anchorCtr="0">
            <a:spAutoFit/>
          </a:bodyPr>
          <a:lstStyle/>
          <a:p>
            <a:pPr algn="ctr"/>
            <a:r>
              <a:rPr lang="en-GB" sz="1000" dirty="0"/>
              <a:t>18</a:t>
            </a:r>
          </a:p>
        </p:txBody>
      </p:sp>
      <p:sp>
        <p:nvSpPr>
          <p:cNvPr id="122" name="TextBox 121">
            <a:extLst>
              <a:ext uri="{FF2B5EF4-FFF2-40B4-BE49-F238E27FC236}">
                <a16:creationId xmlns:a16="http://schemas.microsoft.com/office/drawing/2014/main" id="{333F7CE5-45DB-4009-B52D-223200640344}"/>
              </a:ext>
            </a:extLst>
          </p:cNvPr>
          <p:cNvSpPr txBox="1"/>
          <p:nvPr/>
        </p:nvSpPr>
        <p:spPr>
          <a:xfrm>
            <a:off x="3105597" y="5838650"/>
            <a:ext cx="265063" cy="349702"/>
          </a:xfrm>
          <a:prstGeom prst="rect">
            <a:avLst/>
          </a:prstGeom>
          <a:noFill/>
        </p:spPr>
        <p:txBody>
          <a:bodyPr wrap="none" lIns="36000" tIns="36000" rIns="36000" bIns="36000" rtlCol="0" anchor="b" anchorCtr="0">
            <a:spAutoFit/>
          </a:bodyPr>
          <a:lstStyle/>
          <a:p>
            <a:pPr algn="ctr"/>
            <a:r>
              <a:rPr lang="en-GB" sz="900" dirty="0"/>
              <a:t>193</a:t>
            </a:r>
          </a:p>
          <a:p>
            <a:pPr algn="ctr"/>
            <a:r>
              <a:rPr lang="en-GB" sz="900" dirty="0"/>
              <a:t>189</a:t>
            </a:r>
          </a:p>
        </p:txBody>
      </p:sp>
      <p:sp>
        <p:nvSpPr>
          <p:cNvPr id="123" name="TextBox 122">
            <a:extLst>
              <a:ext uri="{FF2B5EF4-FFF2-40B4-BE49-F238E27FC236}">
                <a16:creationId xmlns:a16="http://schemas.microsoft.com/office/drawing/2014/main" id="{BD22AED2-E56E-461B-A0BA-9656851755E8}"/>
              </a:ext>
            </a:extLst>
          </p:cNvPr>
          <p:cNvSpPr txBox="1"/>
          <p:nvPr/>
        </p:nvSpPr>
        <p:spPr>
          <a:xfrm>
            <a:off x="3973704" y="5838650"/>
            <a:ext cx="265063" cy="349702"/>
          </a:xfrm>
          <a:prstGeom prst="rect">
            <a:avLst/>
          </a:prstGeom>
          <a:noFill/>
        </p:spPr>
        <p:txBody>
          <a:bodyPr wrap="none" lIns="36000" tIns="36000" rIns="36000" bIns="36000" rtlCol="0" anchor="b" anchorCtr="0">
            <a:spAutoFit/>
          </a:bodyPr>
          <a:lstStyle/>
          <a:p>
            <a:pPr algn="ctr"/>
            <a:r>
              <a:rPr lang="en-GB" sz="900" dirty="0"/>
              <a:t>140</a:t>
            </a:r>
          </a:p>
          <a:p>
            <a:pPr algn="ctr"/>
            <a:r>
              <a:rPr lang="en-GB" sz="900" dirty="0"/>
              <a:t>114</a:t>
            </a:r>
          </a:p>
        </p:txBody>
      </p:sp>
      <p:sp>
        <p:nvSpPr>
          <p:cNvPr id="124" name="TextBox 123">
            <a:extLst>
              <a:ext uri="{FF2B5EF4-FFF2-40B4-BE49-F238E27FC236}">
                <a16:creationId xmlns:a16="http://schemas.microsoft.com/office/drawing/2014/main" id="{96C127F9-287F-439E-81BF-1BA4D1FB3815}"/>
              </a:ext>
            </a:extLst>
          </p:cNvPr>
          <p:cNvSpPr txBox="1"/>
          <p:nvPr/>
        </p:nvSpPr>
        <p:spPr>
          <a:xfrm>
            <a:off x="4864331" y="5838650"/>
            <a:ext cx="200943" cy="349702"/>
          </a:xfrm>
          <a:prstGeom prst="rect">
            <a:avLst/>
          </a:prstGeom>
          <a:noFill/>
        </p:spPr>
        <p:txBody>
          <a:bodyPr wrap="none" lIns="36000" tIns="36000" rIns="36000" bIns="36000" rtlCol="0" anchor="b" anchorCtr="0">
            <a:spAutoFit/>
          </a:bodyPr>
          <a:lstStyle/>
          <a:p>
            <a:pPr algn="ctr"/>
            <a:r>
              <a:rPr lang="en-GB" sz="900" dirty="0"/>
              <a:t>68</a:t>
            </a:r>
          </a:p>
          <a:p>
            <a:pPr algn="ctr"/>
            <a:r>
              <a:rPr lang="en-GB" sz="900" dirty="0"/>
              <a:t>38</a:t>
            </a:r>
          </a:p>
        </p:txBody>
      </p:sp>
      <p:sp>
        <p:nvSpPr>
          <p:cNvPr id="125" name="TextBox 124">
            <a:extLst>
              <a:ext uri="{FF2B5EF4-FFF2-40B4-BE49-F238E27FC236}">
                <a16:creationId xmlns:a16="http://schemas.microsoft.com/office/drawing/2014/main" id="{BA73CA78-0AEC-41D6-ADAB-3F9F070ED357}"/>
              </a:ext>
            </a:extLst>
          </p:cNvPr>
          <p:cNvSpPr txBox="1"/>
          <p:nvPr/>
        </p:nvSpPr>
        <p:spPr>
          <a:xfrm>
            <a:off x="2767087" y="5838650"/>
            <a:ext cx="342008" cy="349702"/>
          </a:xfrm>
          <a:prstGeom prst="rect">
            <a:avLst/>
          </a:prstGeom>
          <a:noFill/>
        </p:spPr>
        <p:txBody>
          <a:bodyPr wrap="none" lIns="36000" tIns="36000" rIns="36000" bIns="36000" rtlCol="0" anchor="b" anchorCtr="0">
            <a:spAutoFit/>
          </a:bodyPr>
          <a:lstStyle/>
          <a:p>
            <a:pPr algn="r"/>
            <a:r>
              <a:rPr lang="en-GB" sz="900" dirty="0"/>
              <a:t>Kd56</a:t>
            </a:r>
          </a:p>
          <a:p>
            <a:pPr algn="r"/>
            <a:r>
              <a:rPr lang="en-GB" sz="900" dirty="0" err="1"/>
              <a:t>Vd</a:t>
            </a:r>
            <a:endParaRPr lang="en-GB" sz="900" dirty="0"/>
          </a:p>
        </p:txBody>
      </p:sp>
      <p:sp>
        <p:nvSpPr>
          <p:cNvPr id="126" name="TextBox 125">
            <a:extLst>
              <a:ext uri="{FF2B5EF4-FFF2-40B4-BE49-F238E27FC236}">
                <a16:creationId xmlns:a16="http://schemas.microsoft.com/office/drawing/2014/main" id="{B1B0D9DD-EF17-4B55-A930-443AC333C832}"/>
              </a:ext>
            </a:extLst>
          </p:cNvPr>
          <p:cNvSpPr txBox="1"/>
          <p:nvPr/>
        </p:nvSpPr>
        <p:spPr>
          <a:xfrm>
            <a:off x="2774126" y="5690294"/>
            <a:ext cx="1613189" cy="226591"/>
          </a:xfrm>
          <a:prstGeom prst="rect">
            <a:avLst/>
          </a:prstGeom>
          <a:noFill/>
        </p:spPr>
        <p:txBody>
          <a:bodyPr wrap="none" lIns="36000" tIns="36000" rIns="36000" bIns="36000" rtlCol="0" anchor="t" anchorCtr="0">
            <a:spAutoFit/>
          </a:bodyPr>
          <a:lstStyle/>
          <a:p>
            <a:r>
              <a:rPr lang="en-GB" sz="1000" dirty="0"/>
              <a:t>Number of subjects at risk:</a:t>
            </a:r>
          </a:p>
        </p:txBody>
      </p:sp>
      <p:sp>
        <p:nvSpPr>
          <p:cNvPr id="127" name="TextBox 126">
            <a:extLst>
              <a:ext uri="{FF2B5EF4-FFF2-40B4-BE49-F238E27FC236}">
                <a16:creationId xmlns:a16="http://schemas.microsoft.com/office/drawing/2014/main" id="{1CF17DF1-DC47-4DAB-A9DB-84FB60926DF5}"/>
              </a:ext>
            </a:extLst>
          </p:cNvPr>
          <p:cNvSpPr txBox="1"/>
          <p:nvPr/>
        </p:nvSpPr>
        <p:spPr>
          <a:xfrm>
            <a:off x="2582231" y="3701709"/>
            <a:ext cx="1230071" cy="241980"/>
          </a:xfrm>
          <a:prstGeom prst="rect">
            <a:avLst/>
          </a:prstGeom>
          <a:noFill/>
        </p:spPr>
        <p:txBody>
          <a:bodyPr wrap="none" lIns="36000" tIns="36000" rIns="36000" bIns="36000" rtlCol="0" anchor="ctr" anchorCtr="0">
            <a:spAutoFit/>
          </a:bodyPr>
          <a:lstStyle/>
          <a:p>
            <a:r>
              <a:rPr lang="en-GB" sz="1100" b="1" dirty="0" err="1">
                <a:solidFill>
                  <a:srgbClr val="007CC2"/>
                </a:solidFill>
              </a:rPr>
              <a:t>CrCL</a:t>
            </a:r>
            <a:r>
              <a:rPr lang="en-GB" sz="1100" b="1" dirty="0">
                <a:solidFill>
                  <a:srgbClr val="007CC2"/>
                </a:solidFill>
              </a:rPr>
              <a:t> ≥80 mL/min</a:t>
            </a:r>
          </a:p>
        </p:txBody>
      </p:sp>
      <p:graphicFrame>
        <p:nvGraphicFramePr>
          <p:cNvPr id="128" name="Table 127">
            <a:extLst>
              <a:ext uri="{FF2B5EF4-FFF2-40B4-BE49-F238E27FC236}">
                <a16:creationId xmlns:a16="http://schemas.microsoft.com/office/drawing/2014/main" id="{03D0CC6D-3B68-42EF-A98C-22E10E633780}"/>
              </a:ext>
            </a:extLst>
          </p:cNvPr>
          <p:cNvGraphicFramePr>
            <a:graphicFrameLocks noGrp="1"/>
          </p:cNvGraphicFramePr>
          <p:nvPr>
            <p:extLst>
              <p:ext uri="{D42A27DB-BD31-4B8C-83A1-F6EECF244321}">
                <p14:modId xmlns:p14="http://schemas.microsoft.com/office/powerpoint/2010/main" val="2503879704"/>
              </p:ext>
            </p:extLst>
          </p:nvPr>
        </p:nvGraphicFramePr>
        <p:xfrm>
          <a:off x="4354178" y="3755859"/>
          <a:ext cx="2240263" cy="528048"/>
        </p:xfrm>
        <a:graphic>
          <a:graphicData uri="http://schemas.openxmlformats.org/drawingml/2006/table">
            <a:tbl>
              <a:tblPr firstRow="1" bandRow="1">
                <a:tableStyleId>{2D5ABB26-0587-4C30-8999-92F81FD0307C}</a:tableStyleId>
              </a:tblPr>
              <a:tblGrid>
                <a:gridCol w="1047238">
                  <a:extLst>
                    <a:ext uri="{9D8B030D-6E8A-4147-A177-3AD203B41FA5}">
                      <a16:colId xmlns:a16="http://schemas.microsoft.com/office/drawing/2014/main" val="510011466"/>
                    </a:ext>
                  </a:extLst>
                </a:gridCol>
                <a:gridCol w="617025">
                  <a:extLst>
                    <a:ext uri="{9D8B030D-6E8A-4147-A177-3AD203B41FA5}">
                      <a16:colId xmlns:a16="http://schemas.microsoft.com/office/drawing/2014/main" val="502770088"/>
                    </a:ext>
                  </a:extLst>
                </a:gridCol>
                <a:gridCol w="576000">
                  <a:extLst>
                    <a:ext uri="{9D8B030D-6E8A-4147-A177-3AD203B41FA5}">
                      <a16:colId xmlns:a16="http://schemas.microsoft.com/office/drawing/2014/main" val="2393970183"/>
                    </a:ext>
                  </a:extLst>
                </a:gridCol>
              </a:tblGrid>
              <a:tr h="0">
                <a:tc>
                  <a:txBody>
                    <a:bodyPr/>
                    <a:lstStyle/>
                    <a:p>
                      <a:pPr>
                        <a:lnSpc>
                          <a:spcPct val="90000"/>
                        </a:lnSpc>
                      </a:pPr>
                      <a:endParaRPr lang="en-GB" sz="700" b="1" dirty="0"/>
                    </a:p>
                  </a:txBody>
                  <a:tcPr marL="18000" marR="18000" marT="18000" marB="18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700" b="1" dirty="0"/>
                        <a:t>Kd56 (n=193)</a:t>
                      </a:r>
                    </a:p>
                  </a:txBody>
                  <a:tcPr marL="18000" marR="18000" marT="18000" marB="18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700" b="1" dirty="0" err="1"/>
                        <a:t>Vd</a:t>
                      </a:r>
                      <a:r>
                        <a:rPr lang="en-GB" sz="700" b="1" dirty="0"/>
                        <a:t> (n=189)</a:t>
                      </a:r>
                    </a:p>
                  </a:txBody>
                  <a:tcPr marL="18000" marR="18000" marT="18000" marB="18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9576763"/>
                  </a:ext>
                </a:extLst>
              </a:tr>
              <a:tr h="0">
                <a:tc>
                  <a:txBody>
                    <a:bodyPr/>
                    <a:lstStyle/>
                    <a:p>
                      <a:pPr>
                        <a:lnSpc>
                          <a:spcPct val="90000"/>
                        </a:lnSpc>
                      </a:pPr>
                      <a:r>
                        <a:rPr lang="en-GB" sz="700" dirty="0"/>
                        <a:t>Progression/death, n (%)</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lnSpc>
                          <a:spcPct val="90000"/>
                        </a:lnSpc>
                      </a:pPr>
                      <a:r>
                        <a:rPr lang="en-GB" sz="700" dirty="0"/>
                        <a:t>66 (34.2%)</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lnSpc>
                          <a:spcPct val="90000"/>
                        </a:lnSpc>
                      </a:pPr>
                      <a:r>
                        <a:rPr lang="en-GB" sz="700" dirty="0"/>
                        <a:t>87 (46.0%)</a:t>
                      </a:r>
                    </a:p>
                  </a:txBody>
                  <a:tcPr marL="18000" marR="18000" marT="18000" marB="18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05792615"/>
                  </a:ext>
                </a:extLst>
              </a:tr>
              <a:tr h="0">
                <a:tc>
                  <a:txBody>
                    <a:bodyPr/>
                    <a:lstStyle/>
                    <a:p>
                      <a:pPr>
                        <a:lnSpc>
                          <a:spcPct val="90000"/>
                        </a:lnSpc>
                      </a:pPr>
                      <a:r>
                        <a:rPr lang="en-GB" sz="700" dirty="0"/>
                        <a:t>Median PFS, </a:t>
                      </a:r>
                      <a:r>
                        <a:rPr lang="en-GB" sz="700" dirty="0" err="1"/>
                        <a:t>mo</a:t>
                      </a:r>
                      <a:endParaRPr lang="en-GB" sz="700" dirty="0"/>
                    </a:p>
                  </a:txBody>
                  <a:tcPr marL="18000" marR="18000" marT="18000" marB="18000"/>
                </a:tc>
                <a:tc>
                  <a:txBody>
                    <a:bodyPr/>
                    <a:lstStyle/>
                    <a:p>
                      <a:pPr algn="ctr">
                        <a:lnSpc>
                          <a:spcPct val="90000"/>
                        </a:lnSpc>
                      </a:pPr>
                      <a:r>
                        <a:rPr lang="en-GB" sz="700" dirty="0"/>
                        <a:t>NE</a:t>
                      </a:r>
                    </a:p>
                  </a:txBody>
                  <a:tcPr marL="18000" marR="18000" marT="18000" marB="18000"/>
                </a:tc>
                <a:tc>
                  <a:txBody>
                    <a:bodyPr/>
                    <a:lstStyle/>
                    <a:p>
                      <a:pPr algn="ctr">
                        <a:lnSpc>
                          <a:spcPct val="90000"/>
                        </a:lnSpc>
                      </a:pPr>
                      <a:r>
                        <a:rPr lang="en-GB" sz="700" dirty="0"/>
                        <a:t>12.2</a:t>
                      </a:r>
                    </a:p>
                  </a:txBody>
                  <a:tcPr marL="18000" marR="18000" marT="18000" marB="18000"/>
                </a:tc>
                <a:extLst>
                  <a:ext uri="{0D108BD9-81ED-4DB2-BD59-A6C34878D82A}">
                    <a16:rowId xmlns:a16="http://schemas.microsoft.com/office/drawing/2014/main" val="415094425"/>
                  </a:ext>
                </a:extLst>
              </a:tr>
              <a:tr h="0">
                <a:tc>
                  <a:txBody>
                    <a:bodyPr/>
                    <a:lstStyle/>
                    <a:p>
                      <a:pPr>
                        <a:lnSpc>
                          <a:spcPct val="90000"/>
                        </a:lnSpc>
                      </a:pPr>
                      <a:r>
                        <a:rPr lang="en-GB" sz="700" dirty="0"/>
                        <a:t>HR (Kd56/</a:t>
                      </a:r>
                      <a:r>
                        <a:rPr lang="en-GB" sz="700" dirty="0" err="1"/>
                        <a:t>Vd</a:t>
                      </a:r>
                      <a:r>
                        <a:rPr lang="en-GB" sz="700" dirty="0"/>
                        <a:t>, 95% CI)</a:t>
                      </a:r>
                    </a:p>
                  </a:txBody>
                  <a:tcPr marL="18000" marR="18000" marT="18000" marB="18000"/>
                </a:tc>
                <a:tc gridSpan="2">
                  <a:txBody>
                    <a:bodyPr/>
                    <a:lstStyle/>
                    <a:p>
                      <a:pPr algn="ctr">
                        <a:lnSpc>
                          <a:spcPct val="90000"/>
                        </a:lnSpc>
                      </a:pPr>
                      <a:r>
                        <a:rPr lang="en-GB" sz="700" dirty="0"/>
                        <a:t>0.599 (0.434, 0.827)</a:t>
                      </a:r>
                    </a:p>
                  </a:txBody>
                  <a:tcPr marL="18000" marR="18000" marT="18000" marB="18000"/>
                </a:tc>
                <a:tc hMerge="1">
                  <a:txBody>
                    <a:bodyPr/>
                    <a:lstStyle/>
                    <a:p>
                      <a:pPr algn="ctr"/>
                      <a:endParaRPr lang="en-GB" sz="900" dirty="0"/>
                    </a:p>
                  </a:txBody>
                  <a:tcPr marL="36000" marR="36000" marT="36000" marB="36000"/>
                </a:tc>
                <a:extLst>
                  <a:ext uri="{0D108BD9-81ED-4DB2-BD59-A6C34878D82A}">
                    <a16:rowId xmlns:a16="http://schemas.microsoft.com/office/drawing/2014/main" val="4234342899"/>
                  </a:ext>
                </a:extLst>
              </a:tr>
            </a:tbl>
          </a:graphicData>
        </a:graphic>
      </p:graphicFrame>
      <p:sp>
        <p:nvSpPr>
          <p:cNvPr id="129" name="TextBox 128">
            <a:extLst>
              <a:ext uri="{FF2B5EF4-FFF2-40B4-BE49-F238E27FC236}">
                <a16:creationId xmlns:a16="http://schemas.microsoft.com/office/drawing/2014/main" id="{E77AFFEF-1C60-406D-865D-87658187B382}"/>
              </a:ext>
            </a:extLst>
          </p:cNvPr>
          <p:cNvSpPr txBox="1"/>
          <p:nvPr/>
        </p:nvSpPr>
        <p:spPr>
          <a:xfrm>
            <a:off x="3482343" y="4781809"/>
            <a:ext cx="369259" cy="380480"/>
          </a:xfrm>
          <a:prstGeom prst="rect">
            <a:avLst/>
          </a:prstGeom>
          <a:noFill/>
        </p:spPr>
        <p:txBody>
          <a:bodyPr wrap="none" lIns="36000" tIns="36000" rIns="36000" bIns="36000" rtlCol="0" anchor="ctr" anchorCtr="0">
            <a:spAutoFit/>
          </a:bodyPr>
          <a:lstStyle/>
          <a:p>
            <a:r>
              <a:rPr lang="en-GB" sz="1000" dirty="0"/>
              <a:t>Kd56</a:t>
            </a:r>
          </a:p>
          <a:p>
            <a:r>
              <a:rPr lang="en-GB" sz="1000" dirty="0" err="1"/>
              <a:t>Vd</a:t>
            </a:r>
            <a:endParaRPr lang="en-GB" sz="1000" dirty="0"/>
          </a:p>
        </p:txBody>
      </p:sp>
      <p:cxnSp>
        <p:nvCxnSpPr>
          <p:cNvPr id="130" name="Straight Connector 129">
            <a:extLst>
              <a:ext uri="{FF2B5EF4-FFF2-40B4-BE49-F238E27FC236}">
                <a16:creationId xmlns:a16="http://schemas.microsoft.com/office/drawing/2014/main" id="{5691E566-76DF-405C-B883-9703BA443926}"/>
              </a:ext>
            </a:extLst>
          </p:cNvPr>
          <p:cNvCxnSpPr>
            <a:cxnSpLocks/>
          </p:cNvCxnSpPr>
          <p:nvPr/>
        </p:nvCxnSpPr>
        <p:spPr bwMode="auto">
          <a:xfrm>
            <a:off x="3349076" y="4899961"/>
            <a:ext cx="127974" cy="0"/>
          </a:xfrm>
          <a:prstGeom prst="line">
            <a:avLst/>
          </a:prstGeom>
          <a:noFill/>
          <a:ln w="19050" cap="flat">
            <a:solidFill>
              <a:srgbClr val="007CC2"/>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31" name="Straight Connector 130">
            <a:extLst>
              <a:ext uri="{FF2B5EF4-FFF2-40B4-BE49-F238E27FC236}">
                <a16:creationId xmlns:a16="http://schemas.microsoft.com/office/drawing/2014/main" id="{2DB17BCA-F5AD-45A9-9681-DCC5D3E01A43}"/>
              </a:ext>
            </a:extLst>
          </p:cNvPr>
          <p:cNvCxnSpPr>
            <a:cxnSpLocks/>
          </p:cNvCxnSpPr>
          <p:nvPr/>
        </p:nvCxnSpPr>
        <p:spPr bwMode="auto">
          <a:xfrm>
            <a:off x="3349076" y="5052361"/>
            <a:ext cx="127974" cy="0"/>
          </a:xfrm>
          <a:prstGeom prst="lin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132" name="TextBox 131">
            <a:extLst>
              <a:ext uri="{FF2B5EF4-FFF2-40B4-BE49-F238E27FC236}">
                <a16:creationId xmlns:a16="http://schemas.microsoft.com/office/drawing/2014/main" id="{84F8791E-43C5-492B-B6FF-62585D6144E9}"/>
              </a:ext>
            </a:extLst>
          </p:cNvPr>
          <p:cNvSpPr txBox="1"/>
          <p:nvPr/>
        </p:nvSpPr>
        <p:spPr>
          <a:xfrm>
            <a:off x="5720519" y="5838650"/>
            <a:ext cx="200943" cy="349702"/>
          </a:xfrm>
          <a:prstGeom prst="rect">
            <a:avLst/>
          </a:prstGeom>
          <a:noFill/>
        </p:spPr>
        <p:txBody>
          <a:bodyPr wrap="none" lIns="36000" tIns="36000" rIns="36000" bIns="36000" rtlCol="0" anchor="b" anchorCtr="0">
            <a:spAutoFit/>
          </a:bodyPr>
          <a:lstStyle/>
          <a:p>
            <a:pPr algn="ctr"/>
            <a:r>
              <a:rPr lang="en-GB" sz="900" dirty="0"/>
              <a:t>21</a:t>
            </a:r>
          </a:p>
          <a:p>
            <a:pPr algn="ctr"/>
            <a:r>
              <a:rPr lang="en-GB" sz="900" dirty="0"/>
              <a:t>8</a:t>
            </a:r>
          </a:p>
        </p:txBody>
      </p:sp>
      <p:sp>
        <p:nvSpPr>
          <p:cNvPr id="50" name="Freeform 15">
            <a:extLst>
              <a:ext uri="{FF2B5EF4-FFF2-40B4-BE49-F238E27FC236}">
                <a16:creationId xmlns:a16="http://schemas.microsoft.com/office/drawing/2014/main" id="{301C2EE6-23DF-4CC3-8009-322B192CA58F}"/>
              </a:ext>
            </a:extLst>
          </p:cNvPr>
          <p:cNvSpPr>
            <a:spLocks/>
          </p:cNvSpPr>
          <p:nvPr/>
        </p:nvSpPr>
        <p:spPr bwMode="auto">
          <a:xfrm>
            <a:off x="3247231" y="3997326"/>
            <a:ext cx="3040063" cy="936625"/>
          </a:xfrm>
          <a:custGeom>
            <a:avLst/>
            <a:gdLst>
              <a:gd name="T0" fmla="*/ 17 w 1915"/>
              <a:gd name="T1" fmla="*/ 9 h 590"/>
              <a:gd name="T2" fmla="*/ 53 w 1915"/>
              <a:gd name="T3" fmla="*/ 14 h 590"/>
              <a:gd name="T4" fmla="*/ 66 w 1915"/>
              <a:gd name="T5" fmla="*/ 20 h 590"/>
              <a:gd name="T6" fmla="*/ 93 w 1915"/>
              <a:gd name="T7" fmla="*/ 27 h 590"/>
              <a:gd name="T8" fmla="*/ 107 w 1915"/>
              <a:gd name="T9" fmla="*/ 41 h 590"/>
              <a:gd name="T10" fmla="*/ 146 w 1915"/>
              <a:gd name="T11" fmla="*/ 44 h 590"/>
              <a:gd name="T12" fmla="*/ 159 w 1915"/>
              <a:gd name="T13" fmla="*/ 55 h 590"/>
              <a:gd name="T14" fmla="*/ 166 w 1915"/>
              <a:gd name="T15" fmla="*/ 58 h 590"/>
              <a:gd name="T16" fmla="*/ 171 w 1915"/>
              <a:gd name="T17" fmla="*/ 72 h 590"/>
              <a:gd name="T18" fmla="*/ 207 w 1915"/>
              <a:gd name="T19" fmla="*/ 80 h 590"/>
              <a:gd name="T20" fmla="*/ 232 w 1915"/>
              <a:gd name="T21" fmla="*/ 90 h 590"/>
              <a:gd name="T22" fmla="*/ 263 w 1915"/>
              <a:gd name="T23" fmla="*/ 95 h 590"/>
              <a:gd name="T24" fmla="*/ 266 w 1915"/>
              <a:gd name="T25" fmla="*/ 107 h 590"/>
              <a:gd name="T26" fmla="*/ 288 w 1915"/>
              <a:gd name="T27" fmla="*/ 112 h 590"/>
              <a:gd name="T28" fmla="*/ 295 w 1915"/>
              <a:gd name="T29" fmla="*/ 121 h 590"/>
              <a:gd name="T30" fmla="*/ 336 w 1915"/>
              <a:gd name="T31" fmla="*/ 128 h 590"/>
              <a:gd name="T32" fmla="*/ 346 w 1915"/>
              <a:gd name="T33" fmla="*/ 143 h 590"/>
              <a:gd name="T34" fmla="*/ 395 w 1915"/>
              <a:gd name="T35" fmla="*/ 150 h 590"/>
              <a:gd name="T36" fmla="*/ 427 w 1915"/>
              <a:gd name="T37" fmla="*/ 160 h 590"/>
              <a:gd name="T38" fmla="*/ 446 w 1915"/>
              <a:gd name="T39" fmla="*/ 170 h 590"/>
              <a:gd name="T40" fmla="*/ 454 w 1915"/>
              <a:gd name="T41" fmla="*/ 182 h 590"/>
              <a:gd name="T42" fmla="*/ 500 w 1915"/>
              <a:gd name="T43" fmla="*/ 186 h 590"/>
              <a:gd name="T44" fmla="*/ 505 w 1915"/>
              <a:gd name="T45" fmla="*/ 210 h 590"/>
              <a:gd name="T46" fmla="*/ 514 w 1915"/>
              <a:gd name="T47" fmla="*/ 213 h 590"/>
              <a:gd name="T48" fmla="*/ 515 w 1915"/>
              <a:gd name="T49" fmla="*/ 227 h 590"/>
              <a:gd name="T50" fmla="*/ 539 w 1915"/>
              <a:gd name="T51" fmla="*/ 233 h 590"/>
              <a:gd name="T52" fmla="*/ 593 w 1915"/>
              <a:gd name="T53" fmla="*/ 245 h 590"/>
              <a:gd name="T54" fmla="*/ 614 w 1915"/>
              <a:gd name="T55" fmla="*/ 249 h 590"/>
              <a:gd name="T56" fmla="*/ 622 w 1915"/>
              <a:gd name="T57" fmla="*/ 264 h 590"/>
              <a:gd name="T58" fmla="*/ 656 w 1915"/>
              <a:gd name="T59" fmla="*/ 269 h 590"/>
              <a:gd name="T60" fmla="*/ 666 w 1915"/>
              <a:gd name="T61" fmla="*/ 276 h 590"/>
              <a:gd name="T62" fmla="*/ 688 w 1915"/>
              <a:gd name="T63" fmla="*/ 283 h 590"/>
              <a:gd name="T64" fmla="*/ 695 w 1915"/>
              <a:gd name="T65" fmla="*/ 295 h 590"/>
              <a:gd name="T66" fmla="*/ 736 w 1915"/>
              <a:gd name="T67" fmla="*/ 302 h 590"/>
              <a:gd name="T68" fmla="*/ 747 w 1915"/>
              <a:gd name="T69" fmla="*/ 312 h 590"/>
              <a:gd name="T70" fmla="*/ 761 w 1915"/>
              <a:gd name="T71" fmla="*/ 320 h 590"/>
              <a:gd name="T72" fmla="*/ 773 w 1915"/>
              <a:gd name="T73" fmla="*/ 334 h 590"/>
              <a:gd name="T74" fmla="*/ 790 w 1915"/>
              <a:gd name="T75" fmla="*/ 341 h 590"/>
              <a:gd name="T76" fmla="*/ 797 w 1915"/>
              <a:gd name="T77" fmla="*/ 353 h 590"/>
              <a:gd name="T78" fmla="*/ 846 w 1915"/>
              <a:gd name="T79" fmla="*/ 358 h 590"/>
              <a:gd name="T80" fmla="*/ 912 w 1915"/>
              <a:gd name="T81" fmla="*/ 378 h 590"/>
              <a:gd name="T82" fmla="*/ 1090 w 1915"/>
              <a:gd name="T83" fmla="*/ 388 h 590"/>
              <a:gd name="T84" fmla="*/ 1093 w 1915"/>
              <a:gd name="T85" fmla="*/ 412 h 590"/>
              <a:gd name="T86" fmla="*/ 1114 w 1915"/>
              <a:gd name="T87" fmla="*/ 424 h 590"/>
              <a:gd name="T88" fmla="*/ 1156 w 1915"/>
              <a:gd name="T89" fmla="*/ 452 h 590"/>
              <a:gd name="T90" fmla="*/ 1173 w 1915"/>
              <a:gd name="T91" fmla="*/ 463 h 590"/>
              <a:gd name="T92" fmla="*/ 1181 w 1915"/>
              <a:gd name="T93" fmla="*/ 484 h 590"/>
              <a:gd name="T94" fmla="*/ 1342 w 1915"/>
              <a:gd name="T95" fmla="*/ 491 h 590"/>
              <a:gd name="T96" fmla="*/ 1347 w 1915"/>
              <a:gd name="T97" fmla="*/ 518 h 590"/>
              <a:gd name="T98" fmla="*/ 1359 w 1915"/>
              <a:gd name="T99" fmla="*/ 538 h 590"/>
              <a:gd name="T100" fmla="*/ 1500 w 1915"/>
              <a:gd name="T101" fmla="*/ 590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915" h="590">
                <a:moveTo>
                  <a:pt x="0" y="0"/>
                </a:moveTo>
                <a:lnTo>
                  <a:pt x="17" y="0"/>
                </a:lnTo>
                <a:lnTo>
                  <a:pt x="17" y="9"/>
                </a:lnTo>
                <a:lnTo>
                  <a:pt x="49" y="9"/>
                </a:lnTo>
                <a:lnTo>
                  <a:pt x="49" y="14"/>
                </a:lnTo>
                <a:lnTo>
                  <a:pt x="53" y="14"/>
                </a:lnTo>
                <a:lnTo>
                  <a:pt x="53" y="19"/>
                </a:lnTo>
                <a:lnTo>
                  <a:pt x="66" y="19"/>
                </a:lnTo>
                <a:lnTo>
                  <a:pt x="66" y="20"/>
                </a:lnTo>
                <a:lnTo>
                  <a:pt x="88" y="20"/>
                </a:lnTo>
                <a:lnTo>
                  <a:pt x="88" y="27"/>
                </a:lnTo>
                <a:lnTo>
                  <a:pt x="93" y="27"/>
                </a:lnTo>
                <a:lnTo>
                  <a:pt x="93" y="36"/>
                </a:lnTo>
                <a:lnTo>
                  <a:pt x="107" y="36"/>
                </a:lnTo>
                <a:lnTo>
                  <a:pt x="107" y="41"/>
                </a:lnTo>
                <a:lnTo>
                  <a:pt x="124" y="41"/>
                </a:lnTo>
                <a:lnTo>
                  <a:pt x="124" y="44"/>
                </a:lnTo>
                <a:lnTo>
                  <a:pt x="146" y="44"/>
                </a:lnTo>
                <a:lnTo>
                  <a:pt x="146" y="49"/>
                </a:lnTo>
                <a:lnTo>
                  <a:pt x="159" y="49"/>
                </a:lnTo>
                <a:lnTo>
                  <a:pt x="159" y="55"/>
                </a:lnTo>
                <a:lnTo>
                  <a:pt x="161" y="55"/>
                </a:lnTo>
                <a:lnTo>
                  <a:pt x="161" y="58"/>
                </a:lnTo>
                <a:lnTo>
                  <a:pt x="166" y="58"/>
                </a:lnTo>
                <a:lnTo>
                  <a:pt x="166" y="65"/>
                </a:lnTo>
                <a:lnTo>
                  <a:pt x="171" y="65"/>
                </a:lnTo>
                <a:lnTo>
                  <a:pt x="171" y="72"/>
                </a:lnTo>
                <a:lnTo>
                  <a:pt x="195" y="72"/>
                </a:lnTo>
                <a:lnTo>
                  <a:pt x="195" y="80"/>
                </a:lnTo>
                <a:lnTo>
                  <a:pt x="207" y="80"/>
                </a:lnTo>
                <a:lnTo>
                  <a:pt x="207" y="85"/>
                </a:lnTo>
                <a:lnTo>
                  <a:pt x="232" y="85"/>
                </a:lnTo>
                <a:lnTo>
                  <a:pt x="232" y="90"/>
                </a:lnTo>
                <a:lnTo>
                  <a:pt x="258" y="90"/>
                </a:lnTo>
                <a:lnTo>
                  <a:pt x="258" y="95"/>
                </a:lnTo>
                <a:lnTo>
                  <a:pt x="263" y="95"/>
                </a:lnTo>
                <a:lnTo>
                  <a:pt x="263" y="102"/>
                </a:lnTo>
                <a:lnTo>
                  <a:pt x="266" y="102"/>
                </a:lnTo>
                <a:lnTo>
                  <a:pt x="266" y="107"/>
                </a:lnTo>
                <a:lnTo>
                  <a:pt x="271" y="107"/>
                </a:lnTo>
                <a:lnTo>
                  <a:pt x="271" y="112"/>
                </a:lnTo>
                <a:lnTo>
                  <a:pt x="288" y="112"/>
                </a:lnTo>
                <a:lnTo>
                  <a:pt x="288" y="118"/>
                </a:lnTo>
                <a:lnTo>
                  <a:pt x="295" y="118"/>
                </a:lnTo>
                <a:lnTo>
                  <a:pt x="295" y="121"/>
                </a:lnTo>
                <a:lnTo>
                  <a:pt x="324" y="121"/>
                </a:lnTo>
                <a:lnTo>
                  <a:pt x="324" y="128"/>
                </a:lnTo>
                <a:lnTo>
                  <a:pt x="336" y="128"/>
                </a:lnTo>
                <a:lnTo>
                  <a:pt x="336" y="136"/>
                </a:lnTo>
                <a:lnTo>
                  <a:pt x="346" y="136"/>
                </a:lnTo>
                <a:lnTo>
                  <a:pt x="346" y="143"/>
                </a:lnTo>
                <a:lnTo>
                  <a:pt x="354" y="143"/>
                </a:lnTo>
                <a:lnTo>
                  <a:pt x="354" y="150"/>
                </a:lnTo>
                <a:lnTo>
                  <a:pt x="395" y="150"/>
                </a:lnTo>
                <a:lnTo>
                  <a:pt x="395" y="155"/>
                </a:lnTo>
                <a:lnTo>
                  <a:pt x="427" y="155"/>
                </a:lnTo>
                <a:lnTo>
                  <a:pt x="427" y="160"/>
                </a:lnTo>
                <a:lnTo>
                  <a:pt x="436" y="160"/>
                </a:lnTo>
                <a:lnTo>
                  <a:pt x="436" y="170"/>
                </a:lnTo>
                <a:lnTo>
                  <a:pt x="446" y="170"/>
                </a:lnTo>
                <a:lnTo>
                  <a:pt x="446" y="177"/>
                </a:lnTo>
                <a:lnTo>
                  <a:pt x="454" y="177"/>
                </a:lnTo>
                <a:lnTo>
                  <a:pt x="454" y="182"/>
                </a:lnTo>
                <a:lnTo>
                  <a:pt x="481" y="182"/>
                </a:lnTo>
                <a:lnTo>
                  <a:pt x="481" y="186"/>
                </a:lnTo>
                <a:lnTo>
                  <a:pt x="500" y="186"/>
                </a:lnTo>
                <a:lnTo>
                  <a:pt x="500" y="203"/>
                </a:lnTo>
                <a:lnTo>
                  <a:pt x="505" y="203"/>
                </a:lnTo>
                <a:lnTo>
                  <a:pt x="505" y="210"/>
                </a:lnTo>
                <a:lnTo>
                  <a:pt x="510" y="210"/>
                </a:lnTo>
                <a:lnTo>
                  <a:pt x="510" y="213"/>
                </a:lnTo>
                <a:lnTo>
                  <a:pt x="514" y="213"/>
                </a:lnTo>
                <a:lnTo>
                  <a:pt x="514" y="220"/>
                </a:lnTo>
                <a:lnTo>
                  <a:pt x="515" y="220"/>
                </a:lnTo>
                <a:lnTo>
                  <a:pt x="515" y="227"/>
                </a:lnTo>
                <a:lnTo>
                  <a:pt x="536" y="227"/>
                </a:lnTo>
                <a:lnTo>
                  <a:pt x="536" y="233"/>
                </a:lnTo>
                <a:lnTo>
                  <a:pt x="539" y="233"/>
                </a:lnTo>
                <a:lnTo>
                  <a:pt x="539" y="237"/>
                </a:lnTo>
                <a:lnTo>
                  <a:pt x="593" y="237"/>
                </a:lnTo>
                <a:lnTo>
                  <a:pt x="593" y="245"/>
                </a:lnTo>
                <a:lnTo>
                  <a:pt x="600" y="245"/>
                </a:lnTo>
                <a:lnTo>
                  <a:pt x="600" y="249"/>
                </a:lnTo>
                <a:lnTo>
                  <a:pt x="614" y="249"/>
                </a:lnTo>
                <a:lnTo>
                  <a:pt x="614" y="259"/>
                </a:lnTo>
                <a:lnTo>
                  <a:pt x="622" y="259"/>
                </a:lnTo>
                <a:lnTo>
                  <a:pt x="622" y="264"/>
                </a:lnTo>
                <a:lnTo>
                  <a:pt x="629" y="264"/>
                </a:lnTo>
                <a:lnTo>
                  <a:pt x="629" y="269"/>
                </a:lnTo>
                <a:lnTo>
                  <a:pt x="656" y="269"/>
                </a:lnTo>
                <a:lnTo>
                  <a:pt x="656" y="273"/>
                </a:lnTo>
                <a:lnTo>
                  <a:pt x="666" y="273"/>
                </a:lnTo>
                <a:lnTo>
                  <a:pt x="666" y="276"/>
                </a:lnTo>
                <a:lnTo>
                  <a:pt x="673" y="276"/>
                </a:lnTo>
                <a:lnTo>
                  <a:pt x="673" y="283"/>
                </a:lnTo>
                <a:lnTo>
                  <a:pt x="688" y="283"/>
                </a:lnTo>
                <a:lnTo>
                  <a:pt x="688" y="290"/>
                </a:lnTo>
                <a:lnTo>
                  <a:pt x="695" y="290"/>
                </a:lnTo>
                <a:lnTo>
                  <a:pt x="695" y="295"/>
                </a:lnTo>
                <a:lnTo>
                  <a:pt x="717" y="295"/>
                </a:lnTo>
                <a:lnTo>
                  <a:pt x="717" y="302"/>
                </a:lnTo>
                <a:lnTo>
                  <a:pt x="736" y="302"/>
                </a:lnTo>
                <a:lnTo>
                  <a:pt x="736" y="307"/>
                </a:lnTo>
                <a:lnTo>
                  <a:pt x="747" y="307"/>
                </a:lnTo>
                <a:lnTo>
                  <a:pt x="747" y="312"/>
                </a:lnTo>
                <a:lnTo>
                  <a:pt x="754" y="312"/>
                </a:lnTo>
                <a:lnTo>
                  <a:pt x="754" y="320"/>
                </a:lnTo>
                <a:lnTo>
                  <a:pt x="761" y="320"/>
                </a:lnTo>
                <a:lnTo>
                  <a:pt x="761" y="329"/>
                </a:lnTo>
                <a:lnTo>
                  <a:pt x="773" y="329"/>
                </a:lnTo>
                <a:lnTo>
                  <a:pt x="773" y="334"/>
                </a:lnTo>
                <a:lnTo>
                  <a:pt x="780" y="334"/>
                </a:lnTo>
                <a:lnTo>
                  <a:pt x="780" y="341"/>
                </a:lnTo>
                <a:lnTo>
                  <a:pt x="790" y="341"/>
                </a:lnTo>
                <a:lnTo>
                  <a:pt x="790" y="348"/>
                </a:lnTo>
                <a:lnTo>
                  <a:pt x="797" y="348"/>
                </a:lnTo>
                <a:lnTo>
                  <a:pt x="797" y="353"/>
                </a:lnTo>
                <a:lnTo>
                  <a:pt x="802" y="353"/>
                </a:lnTo>
                <a:lnTo>
                  <a:pt x="802" y="358"/>
                </a:lnTo>
                <a:lnTo>
                  <a:pt x="846" y="358"/>
                </a:lnTo>
                <a:lnTo>
                  <a:pt x="846" y="363"/>
                </a:lnTo>
                <a:lnTo>
                  <a:pt x="912" y="363"/>
                </a:lnTo>
                <a:lnTo>
                  <a:pt x="912" y="378"/>
                </a:lnTo>
                <a:lnTo>
                  <a:pt x="1002" y="378"/>
                </a:lnTo>
                <a:lnTo>
                  <a:pt x="1002" y="388"/>
                </a:lnTo>
                <a:lnTo>
                  <a:pt x="1090" y="388"/>
                </a:lnTo>
                <a:lnTo>
                  <a:pt x="1090" y="411"/>
                </a:lnTo>
                <a:lnTo>
                  <a:pt x="1093" y="411"/>
                </a:lnTo>
                <a:lnTo>
                  <a:pt x="1093" y="412"/>
                </a:lnTo>
                <a:lnTo>
                  <a:pt x="1097" y="412"/>
                </a:lnTo>
                <a:lnTo>
                  <a:pt x="1097" y="424"/>
                </a:lnTo>
                <a:lnTo>
                  <a:pt x="1114" y="424"/>
                </a:lnTo>
                <a:lnTo>
                  <a:pt x="1114" y="436"/>
                </a:lnTo>
                <a:lnTo>
                  <a:pt x="1156" y="436"/>
                </a:lnTo>
                <a:lnTo>
                  <a:pt x="1156" y="452"/>
                </a:lnTo>
                <a:lnTo>
                  <a:pt x="1164" y="452"/>
                </a:lnTo>
                <a:lnTo>
                  <a:pt x="1164" y="463"/>
                </a:lnTo>
                <a:lnTo>
                  <a:pt x="1173" y="463"/>
                </a:lnTo>
                <a:lnTo>
                  <a:pt x="1173" y="477"/>
                </a:lnTo>
                <a:lnTo>
                  <a:pt x="1181" y="477"/>
                </a:lnTo>
                <a:lnTo>
                  <a:pt x="1181" y="484"/>
                </a:lnTo>
                <a:lnTo>
                  <a:pt x="1185" y="484"/>
                </a:lnTo>
                <a:lnTo>
                  <a:pt x="1185" y="491"/>
                </a:lnTo>
                <a:lnTo>
                  <a:pt x="1342" y="491"/>
                </a:lnTo>
                <a:lnTo>
                  <a:pt x="1342" y="513"/>
                </a:lnTo>
                <a:lnTo>
                  <a:pt x="1347" y="513"/>
                </a:lnTo>
                <a:lnTo>
                  <a:pt x="1347" y="518"/>
                </a:lnTo>
                <a:lnTo>
                  <a:pt x="1358" y="518"/>
                </a:lnTo>
                <a:lnTo>
                  <a:pt x="1358" y="538"/>
                </a:lnTo>
                <a:lnTo>
                  <a:pt x="1359" y="538"/>
                </a:lnTo>
                <a:lnTo>
                  <a:pt x="1359" y="561"/>
                </a:lnTo>
                <a:lnTo>
                  <a:pt x="1500" y="561"/>
                </a:lnTo>
                <a:lnTo>
                  <a:pt x="1500" y="590"/>
                </a:lnTo>
                <a:lnTo>
                  <a:pt x="1915" y="590"/>
                </a:lnTo>
              </a:path>
            </a:pathLst>
          </a:cu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Freeform 16">
            <a:extLst>
              <a:ext uri="{FF2B5EF4-FFF2-40B4-BE49-F238E27FC236}">
                <a16:creationId xmlns:a16="http://schemas.microsoft.com/office/drawing/2014/main" id="{2DCA509F-7F1F-4754-8B55-C98D508984CD}"/>
              </a:ext>
            </a:extLst>
          </p:cNvPr>
          <p:cNvSpPr>
            <a:spLocks/>
          </p:cNvSpPr>
          <p:nvPr/>
        </p:nvSpPr>
        <p:spPr bwMode="auto">
          <a:xfrm>
            <a:off x="3236913" y="3997326"/>
            <a:ext cx="3054350" cy="530225"/>
          </a:xfrm>
          <a:custGeom>
            <a:avLst/>
            <a:gdLst>
              <a:gd name="T0" fmla="*/ 17 w 1924"/>
              <a:gd name="T1" fmla="*/ 0 h 334"/>
              <a:gd name="T2" fmla="*/ 29 w 1924"/>
              <a:gd name="T3" fmla="*/ 5 h 334"/>
              <a:gd name="T4" fmla="*/ 82 w 1924"/>
              <a:gd name="T5" fmla="*/ 9 h 334"/>
              <a:gd name="T6" fmla="*/ 92 w 1924"/>
              <a:gd name="T7" fmla="*/ 12 h 334"/>
              <a:gd name="T8" fmla="*/ 97 w 1924"/>
              <a:gd name="T9" fmla="*/ 29 h 334"/>
              <a:gd name="T10" fmla="*/ 102 w 1924"/>
              <a:gd name="T11" fmla="*/ 37 h 334"/>
              <a:gd name="T12" fmla="*/ 127 w 1924"/>
              <a:gd name="T13" fmla="*/ 43 h 334"/>
              <a:gd name="T14" fmla="*/ 138 w 1924"/>
              <a:gd name="T15" fmla="*/ 44 h 334"/>
              <a:gd name="T16" fmla="*/ 165 w 1924"/>
              <a:gd name="T17" fmla="*/ 49 h 334"/>
              <a:gd name="T18" fmla="*/ 172 w 1924"/>
              <a:gd name="T19" fmla="*/ 55 h 334"/>
              <a:gd name="T20" fmla="*/ 173 w 1924"/>
              <a:gd name="T21" fmla="*/ 58 h 334"/>
              <a:gd name="T22" fmla="*/ 178 w 1924"/>
              <a:gd name="T23" fmla="*/ 63 h 334"/>
              <a:gd name="T24" fmla="*/ 192 w 1924"/>
              <a:gd name="T25" fmla="*/ 70 h 334"/>
              <a:gd name="T26" fmla="*/ 217 w 1924"/>
              <a:gd name="T27" fmla="*/ 77 h 334"/>
              <a:gd name="T28" fmla="*/ 219 w 1924"/>
              <a:gd name="T29" fmla="*/ 80 h 334"/>
              <a:gd name="T30" fmla="*/ 261 w 1924"/>
              <a:gd name="T31" fmla="*/ 90 h 334"/>
              <a:gd name="T32" fmla="*/ 285 w 1924"/>
              <a:gd name="T33" fmla="*/ 97 h 334"/>
              <a:gd name="T34" fmla="*/ 338 w 1924"/>
              <a:gd name="T35" fmla="*/ 99 h 334"/>
              <a:gd name="T36" fmla="*/ 371 w 1924"/>
              <a:gd name="T37" fmla="*/ 118 h 334"/>
              <a:gd name="T38" fmla="*/ 419 w 1924"/>
              <a:gd name="T39" fmla="*/ 123 h 334"/>
              <a:gd name="T40" fmla="*/ 424 w 1924"/>
              <a:gd name="T41" fmla="*/ 126 h 334"/>
              <a:gd name="T42" fmla="*/ 429 w 1924"/>
              <a:gd name="T43" fmla="*/ 135 h 334"/>
              <a:gd name="T44" fmla="*/ 434 w 1924"/>
              <a:gd name="T45" fmla="*/ 145 h 334"/>
              <a:gd name="T46" fmla="*/ 477 w 1924"/>
              <a:gd name="T47" fmla="*/ 152 h 334"/>
              <a:gd name="T48" fmla="*/ 510 w 1924"/>
              <a:gd name="T49" fmla="*/ 157 h 334"/>
              <a:gd name="T50" fmla="*/ 517 w 1924"/>
              <a:gd name="T51" fmla="*/ 164 h 334"/>
              <a:gd name="T52" fmla="*/ 521 w 1924"/>
              <a:gd name="T53" fmla="*/ 169 h 334"/>
              <a:gd name="T54" fmla="*/ 524 w 1924"/>
              <a:gd name="T55" fmla="*/ 176 h 334"/>
              <a:gd name="T56" fmla="*/ 527 w 1924"/>
              <a:gd name="T57" fmla="*/ 184 h 334"/>
              <a:gd name="T58" fmla="*/ 588 w 1924"/>
              <a:gd name="T59" fmla="*/ 191 h 334"/>
              <a:gd name="T60" fmla="*/ 594 w 1924"/>
              <a:gd name="T61" fmla="*/ 193 h 334"/>
              <a:gd name="T62" fmla="*/ 599 w 1924"/>
              <a:gd name="T63" fmla="*/ 198 h 334"/>
              <a:gd name="T64" fmla="*/ 616 w 1924"/>
              <a:gd name="T65" fmla="*/ 203 h 334"/>
              <a:gd name="T66" fmla="*/ 627 w 1924"/>
              <a:gd name="T67" fmla="*/ 208 h 334"/>
              <a:gd name="T68" fmla="*/ 646 w 1924"/>
              <a:gd name="T69" fmla="*/ 211 h 334"/>
              <a:gd name="T70" fmla="*/ 651 w 1924"/>
              <a:gd name="T71" fmla="*/ 216 h 334"/>
              <a:gd name="T72" fmla="*/ 673 w 1924"/>
              <a:gd name="T73" fmla="*/ 220 h 334"/>
              <a:gd name="T74" fmla="*/ 680 w 1924"/>
              <a:gd name="T75" fmla="*/ 227 h 334"/>
              <a:gd name="T76" fmla="*/ 714 w 1924"/>
              <a:gd name="T77" fmla="*/ 233 h 334"/>
              <a:gd name="T78" fmla="*/ 760 w 1924"/>
              <a:gd name="T79" fmla="*/ 239 h 334"/>
              <a:gd name="T80" fmla="*/ 763 w 1924"/>
              <a:gd name="T81" fmla="*/ 245 h 334"/>
              <a:gd name="T82" fmla="*/ 841 w 1924"/>
              <a:gd name="T83" fmla="*/ 247 h 334"/>
              <a:gd name="T84" fmla="*/ 871 w 1924"/>
              <a:gd name="T85" fmla="*/ 254 h 334"/>
              <a:gd name="T86" fmla="*/ 882 w 1924"/>
              <a:gd name="T87" fmla="*/ 261 h 334"/>
              <a:gd name="T88" fmla="*/ 931 w 1924"/>
              <a:gd name="T89" fmla="*/ 268 h 334"/>
              <a:gd name="T90" fmla="*/ 946 w 1924"/>
              <a:gd name="T91" fmla="*/ 274 h 334"/>
              <a:gd name="T92" fmla="*/ 971 w 1924"/>
              <a:gd name="T93" fmla="*/ 279 h 334"/>
              <a:gd name="T94" fmla="*/ 1009 w 1924"/>
              <a:gd name="T95" fmla="*/ 288 h 334"/>
              <a:gd name="T96" fmla="*/ 1251 w 1924"/>
              <a:gd name="T97" fmla="*/ 293 h 334"/>
              <a:gd name="T98" fmla="*/ 1263 w 1924"/>
              <a:gd name="T99" fmla="*/ 302 h 334"/>
              <a:gd name="T100" fmla="*/ 1310 w 1924"/>
              <a:gd name="T101" fmla="*/ 303 h 334"/>
              <a:gd name="T102" fmla="*/ 1514 w 1924"/>
              <a:gd name="T103" fmla="*/ 314 h 334"/>
              <a:gd name="T104" fmla="*/ 1924 w 1924"/>
              <a:gd name="T105"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4" h="334">
                <a:moveTo>
                  <a:pt x="0" y="0"/>
                </a:moveTo>
                <a:lnTo>
                  <a:pt x="17" y="0"/>
                </a:lnTo>
                <a:lnTo>
                  <a:pt x="17" y="5"/>
                </a:lnTo>
                <a:lnTo>
                  <a:pt x="29" y="5"/>
                </a:lnTo>
                <a:lnTo>
                  <a:pt x="29" y="9"/>
                </a:lnTo>
                <a:lnTo>
                  <a:pt x="82" y="9"/>
                </a:lnTo>
                <a:lnTo>
                  <a:pt x="82" y="12"/>
                </a:lnTo>
                <a:lnTo>
                  <a:pt x="92" y="12"/>
                </a:lnTo>
                <a:lnTo>
                  <a:pt x="92" y="29"/>
                </a:lnTo>
                <a:lnTo>
                  <a:pt x="97" y="29"/>
                </a:lnTo>
                <a:lnTo>
                  <a:pt x="97" y="37"/>
                </a:lnTo>
                <a:lnTo>
                  <a:pt x="102" y="37"/>
                </a:lnTo>
                <a:lnTo>
                  <a:pt x="102" y="43"/>
                </a:lnTo>
                <a:lnTo>
                  <a:pt x="127" y="43"/>
                </a:lnTo>
                <a:lnTo>
                  <a:pt x="127" y="44"/>
                </a:lnTo>
                <a:lnTo>
                  <a:pt x="138" y="44"/>
                </a:lnTo>
                <a:lnTo>
                  <a:pt x="138" y="49"/>
                </a:lnTo>
                <a:lnTo>
                  <a:pt x="165" y="49"/>
                </a:lnTo>
                <a:lnTo>
                  <a:pt x="165" y="55"/>
                </a:lnTo>
                <a:lnTo>
                  <a:pt x="172" y="55"/>
                </a:lnTo>
                <a:lnTo>
                  <a:pt x="172" y="58"/>
                </a:lnTo>
                <a:lnTo>
                  <a:pt x="173" y="58"/>
                </a:lnTo>
                <a:lnTo>
                  <a:pt x="173" y="63"/>
                </a:lnTo>
                <a:lnTo>
                  <a:pt x="178" y="63"/>
                </a:lnTo>
                <a:lnTo>
                  <a:pt x="178" y="70"/>
                </a:lnTo>
                <a:lnTo>
                  <a:pt x="192" y="70"/>
                </a:lnTo>
                <a:lnTo>
                  <a:pt x="192" y="77"/>
                </a:lnTo>
                <a:lnTo>
                  <a:pt x="217" y="77"/>
                </a:lnTo>
                <a:lnTo>
                  <a:pt x="217" y="80"/>
                </a:lnTo>
                <a:lnTo>
                  <a:pt x="219" y="80"/>
                </a:lnTo>
                <a:lnTo>
                  <a:pt x="219" y="90"/>
                </a:lnTo>
                <a:lnTo>
                  <a:pt x="261" y="90"/>
                </a:lnTo>
                <a:lnTo>
                  <a:pt x="261" y="97"/>
                </a:lnTo>
                <a:lnTo>
                  <a:pt x="285" y="97"/>
                </a:lnTo>
                <a:lnTo>
                  <a:pt x="285" y="99"/>
                </a:lnTo>
                <a:lnTo>
                  <a:pt x="338" y="99"/>
                </a:lnTo>
                <a:lnTo>
                  <a:pt x="338" y="118"/>
                </a:lnTo>
                <a:lnTo>
                  <a:pt x="371" y="118"/>
                </a:lnTo>
                <a:lnTo>
                  <a:pt x="371" y="123"/>
                </a:lnTo>
                <a:lnTo>
                  <a:pt x="419" y="123"/>
                </a:lnTo>
                <a:lnTo>
                  <a:pt x="419" y="126"/>
                </a:lnTo>
                <a:lnTo>
                  <a:pt x="424" y="126"/>
                </a:lnTo>
                <a:lnTo>
                  <a:pt x="424" y="135"/>
                </a:lnTo>
                <a:lnTo>
                  <a:pt x="429" y="135"/>
                </a:lnTo>
                <a:lnTo>
                  <a:pt x="429" y="145"/>
                </a:lnTo>
                <a:lnTo>
                  <a:pt x="434" y="145"/>
                </a:lnTo>
                <a:lnTo>
                  <a:pt x="434" y="152"/>
                </a:lnTo>
                <a:lnTo>
                  <a:pt x="477" y="152"/>
                </a:lnTo>
                <a:lnTo>
                  <a:pt x="477" y="157"/>
                </a:lnTo>
                <a:lnTo>
                  <a:pt x="510" y="157"/>
                </a:lnTo>
                <a:lnTo>
                  <a:pt x="510" y="164"/>
                </a:lnTo>
                <a:lnTo>
                  <a:pt x="517" y="164"/>
                </a:lnTo>
                <a:lnTo>
                  <a:pt x="517" y="169"/>
                </a:lnTo>
                <a:lnTo>
                  <a:pt x="521" y="169"/>
                </a:lnTo>
                <a:lnTo>
                  <a:pt x="521" y="176"/>
                </a:lnTo>
                <a:lnTo>
                  <a:pt x="524" y="176"/>
                </a:lnTo>
                <a:lnTo>
                  <a:pt x="524" y="184"/>
                </a:lnTo>
                <a:lnTo>
                  <a:pt x="527" y="184"/>
                </a:lnTo>
                <a:lnTo>
                  <a:pt x="527" y="191"/>
                </a:lnTo>
                <a:lnTo>
                  <a:pt x="588" y="191"/>
                </a:lnTo>
                <a:lnTo>
                  <a:pt x="588" y="193"/>
                </a:lnTo>
                <a:lnTo>
                  <a:pt x="594" y="193"/>
                </a:lnTo>
                <a:lnTo>
                  <a:pt x="594" y="198"/>
                </a:lnTo>
                <a:lnTo>
                  <a:pt x="599" y="198"/>
                </a:lnTo>
                <a:lnTo>
                  <a:pt x="599" y="203"/>
                </a:lnTo>
                <a:lnTo>
                  <a:pt x="616" y="203"/>
                </a:lnTo>
                <a:lnTo>
                  <a:pt x="616" y="208"/>
                </a:lnTo>
                <a:lnTo>
                  <a:pt x="627" y="208"/>
                </a:lnTo>
                <a:lnTo>
                  <a:pt x="627" y="211"/>
                </a:lnTo>
                <a:lnTo>
                  <a:pt x="646" y="211"/>
                </a:lnTo>
                <a:lnTo>
                  <a:pt x="646" y="216"/>
                </a:lnTo>
                <a:lnTo>
                  <a:pt x="651" y="216"/>
                </a:lnTo>
                <a:lnTo>
                  <a:pt x="651" y="220"/>
                </a:lnTo>
                <a:lnTo>
                  <a:pt x="673" y="220"/>
                </a:lnTo>
                <a:lnTo>
                  <a:pt x="673" y="227"/>
                </a:lnTo>
                <a:lnTo>
                  <a:pt x="680" y="227"/>
                </a:lnTo>
                <a:lnTo>
                  <a:pt x="680" y="233"/>
                </a:lnTo>
                <a:lnTo>
                  <a:pt x="714" y="233"/>
                </a:lnTo>
                <a:lnTo>
                  <a:pt x="714" y="239"/>
                </a:lnTo>
                <a:lnTo>
                  <a:pt x="760" y="239"/>
                </a:lnTo>
                <a:lnTo>
                  <a:pt x="760" y="245"/>
                </a:lnTo>
                <a:lnTo>
                  <a:pt x="763" y="245"/>
                </a:lnTo>
                <a:lnTo>
                  <a:pt x="763" y="247"/>
                </a:lnTo>
                <a:lnTo>
                  <a:pt x="841" y="247"/>
                </a:lnTo>
                <a:lnTo>
                  <a:pt x="841" y="254"/>
                </a:lnTo>
                <a:lnTo>
                  <a:pt x="871" y="254"/>
                </a:lnTo>
                <a:lnTo>
                  <a:pt x="871" y="261"/>
                </a:lnTo>
                <a:lnTo>
                  <a:pt x="882" y="261"/>
                </a:lnTo>
                <a:lnTo>
                  <a:pt x="882" y="268"/>
                </a:lnTo>
                <a:lnTo>
                  <a:pt x="931" y="268"/>
                </a:lnTo>
                <a:lnTo>
                  <a:pt x="931" y="274"/>
                </a:lnTo>
                <a:lnTo>
                  <a:pt x="946" y="274"/>
                </a:lnTo>
                <a:lnTo>
                  <a:pt x="946" y="279"/>
                </a:lnTo>
                <a:lnTo>
                  <a:pt x="971" y="279"/>
                </a:lnTo>
                <a:lnTo>
                  <a:pt x="971" y="288"/>
                </a:lnTo>
                <a:lnTo>
                  <a:pt x="1009" y="288"/>
                </a:lnTo>
                <a:lnTo>
                  <a:pt x="1009" y="293"/>
                </a:lnTo>
                <a:lnTo>
                  <a:pt x="1251" y="293"/>
                </a:lnTo>
                <a:lnTo>
                  <a:pt x="1251" y="302"/>
                </a:lnTo>
                <a:lnTo>
                  <a:pt x="1263" y="302"/>
                </a:lnTo>
                <a:lnTo>
                  <a:pt x="1263" y="303"/>
                </a:lnTo>
                <a:lnTo>
                  <a:pt x="1310" y="303"/>
                </a:lnTo>
                <a:lnTo>
                  <a:pt x="1310" y="314"/>
                </a:lnTo>
                <a:lnTo>
                  <a:pt x="1514" y="314"/>
                </a:lnTo>
                <a:lnTo>
                  <a:pt x="1514" y="334"/>
                </a:lnTo>
                <a:lnTo>
                  <a:pt x="1924" y="334"/>
                </a:lnTo>
              </a:path>
            </a:pathLst>
          </a:custGeom>
          <a:noFill/>
          <a:ln w="19050" cap="flat">
            <a:solidFill>
              <a:srgbClr val="007CC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TextBox 132">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36" name="Content Placeholder 2"/>
          <p:cNvSpPr txBox="1">
            <a:spLocks/>
          </p:cNvSpPr>
          <p:nvPr/>
        </p:nvSpPr>
        <p:spPr bwMode="gray">
          <a:xfrm>
            <a:off x="195590" y="4245780"/>
            <a:ext cx="3395305" cy="30881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200" b="1" kern="0" dirty="0"/>
              <a:t>Median follow-up:</a:t>
            </a:r>
            <a:r>
              <a:rPr lang="en-US" sz="1200" kern="0" dirty="0"/>
              <a:t> </a:t>
            </a:r>
          </a:p>
          <a:p>
            <a:pPr marL="0" indent="0" defTabSz="914400">
              <a:buFontTx/>
              <a:buNone/>
            </a:pPr>
            <a:r>
              <a:rPr lang="en-US" sz="1200" kern="0" dirty="0"/>
              <a:t>11.9 months in the Kd arm,                               11.1 months in the Vd arm</a:t>
            </a:r>
            <a:endParaRPr lang="en-US" sz="1200" b="1" kern="0" dirty="0"/>
          </a:p>
        </p:txBody>
      </p:sp>
    </p:spTree>
    <p:extLst>
      <p:ext uri="{BB962C8B-B14F-4D97-AF65-F5344CB8AC3E}">
        <p14:creationId xmlns:p14="http://schemas.microsoft.com/office/powerpoint/2010/main" val="3630144784"/>
      </p:ext>
    </p:extLst>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Progression-free Survival: Summary (1)</a:t>
            </a:r>
          </a:p>
        </p:txBody>
      </p:sp>
      <p:sp>
        <p:nvSpPr>
          <p:cNvPr id="3" name="Content Placeholder 2"/>
          <p:cNvSpPr>
            <a:spLocks noGrp="1"/>
          </p:cNvSpPr>
          <p:nvPr>
            <p:ph idx="1"/>
          </p:nvPr>
        </p:nvSpPr>
        <p:spPr>
          <a:xfrm>
            <a:off x="512763" y="1443747"/>
            <a:ext cx="8118475" cy="3361134"/>
          </a:xfrm>
        </p:spPr>
        <p:txBody>
          <a:bodyPr/>
          <a:lstStyle/>
          <a:p>
            <a:pPr marL="0" indent="0">
              <a:buNone/>
            </a:pPr>
            <a:r>
              <a:rPr lang="en-US" sz="1600" b="1" dirty="0"/>
              <a:t>Intent-to-treat Population:</a:t>
            </a:r>
          </a:p>
          <a:p>
            <a:r>
              <a:rPr lang="en-US" sz="1600" dirty="0"/>
              <a:t>With median follow-up of 19.4 months in the Kd group, and 17.7 months in the Vd group, median PFS was 17.6 months in the Kd treatment group compared to 9.4 months in the Vd treatment group (HR = 0.53; p-value &lt; 0.0001)</a:t>
            </a:r>
          </a:p>
          <a:p>
            <a:r>
              <a:rPr lang="en-US" sz="1600" dirty="0"/>
              <a:t>The effect of Kd on progression-free survival in the overall population was similar to that in all other subgroups </a:t>
            </a:r>
            <a:r>
              <a:rPr lang="en-US" sz="1600" dirty="0" err="1"/>
              <a:t>analysed</a:t>
            </a:r>
            <a:endParaRPr lang="en-US" sz="1600" dirty="0"/>
          </a:p>
          <a:p>
            <a:r>
              <a:rPr lang="en-US" sz="1600" dirty="0"/>
              <a:t>Results after an additional follow-up were consistent (HR = 0.53; p-value &lt; 0.0001)</a:t>
            </a:r>
          </a:p>
          <a:p>
            <a:pPr marL="0" indent="0">
              <a:buNone/>
            </a:pPr>
            <a:endParaRPr lang="en-US" sz="600" b="1" dirty="0"/>
          </a:p>
          <a:p>
            <a:pPr marL="0" indent="0">
              <a:buNone/>
            </a:pPr>
            <a:r>
              <a:rPr lang="en-US" sz="1600" b="1" dirty="0"/>
              <a:t>Cytogenetic Status:</a:t>
            </a:r>
          </a:p>
          <a:p>
            <a:r>
              <a:rPr lang="en-US" sz="1600" dirty="0"/>
              <a:t>As expected, median PFS for patients with high-risk cytogenetics was lower compared with the overall population</a:t>
            </a:r>
          </a:p>
          <a:p>
            <a:r>
              <a:rPr lang="en-US" sz="1600" dirty="0"/>
              <a:t>However, </a:t>
            </a:r>
            <a:r>
              <a:rPr lang="en-US" sz="1600" dirty="0" err="1"/>
              <a:t>Kd</a:t>
            </a:r>
            <a:r>
              <a:rPr lang="en-US" sz="1600" dirty="0"/>
              <a:t>-treated patients had a clinically meaningful improvement in PFS compared with </a:t>
            </a:r>
            <a:r>
              <a:rPr lang="en-US" sz="1600" dirty="0" err="1"/>
              <a:t>Vd</a:t>
            </a:r>
            <a:r>
              <a:rPr lang="en-US" sz="1600" dirty="0"/>
              <a:t>-treated patients with high- or standard-risk cytogenetics</a:t>
            </a:r>
          </a:p>
          <a:p>
            <a:pPr marL="0" indent="0">
              <a:buNone/>
            </a:pPr>
            <a:endParaRPr lang="en-US" sz="600" b="1" dirty="0"/>
          </a:p>
          <a:p>
            <a:pPr marL="0" indent="0">
              <a:buNone/>
            </a:pPr>
            <a:r>
              <a:rPr lang="en-US" sz="1600" b="1" dirty="0"/>
              <a:t>Age:</a:t>
            </a:r>
          </a:p>
          <a:p>
            <a:r>
              <a:rPr lang="en-US" sz="1600" dirty="0"/>
              <a:t>Patients in the Kd treatment arm had clinically meaningful improvements in PFS compared with the Vd treatment arm, irrespective of age group</a:t>
            </a:r>
          </a:p>
          <a:p>
            <a:endParaRPr lang="en-US" sz="1600" dirty="0"/>
          </a:p>
        </p:txBody>
      </p:sp>
      <p:sp>
        <p:nvSpPr>
          <p:cNvPr id="8" name="Rectangle 7"/>
          <p:cNvSpPr/>
          <p:nvPr/>
        </p:nvSpPr>
        <p:spPr>
          <a:xfrm>
            <a:off x="398836" y="6525294"/>
            <a:ext cx="7470546" cy="230832"/>
          </a:xfrm>
          <a:prstGeom prst="rect">
            <a:avLst/>
          </a:prstGeom>
        </p:spPr>
        <p:txBody>
          <a:bodyPr wrap="square">
            <a:spAutoFit/>
          </a:bodyPr>
          <a:lstStyle/>
          <a:p>
            <a:pPr algn="l"/>
            <a:r>
              <a:rPr lang="en-US" sz="900" dirty="0">
                <a:latin typeface="Arial" panose="020B0604020202020204" pitchFamily="34" charset="0"/>
                <a:cs typeface="Arial" panose="020B0604020202020204" pitchFamily="34" charset="0"/>
              </a:rPr>
              <a:t>HR, hazard ratio; Kd, carfilzomib and dexamethasone; PFS, progression-free survival; Vd, bortezomib and dexamethasone.</a:t>
            </a:r>
          </a:p>
        </p:txBody>
      </p:sp>
      <p:sp>
        <p:nvSpPr>
          <p:cNvPr id="12" name="TextBox 11">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20640602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2765" y="1438274"/>
            <a:ext cx="8118475" cy="4529311"/>
          </a:xfrm>
        </p:spPr>
        <p:txBody>
          <a:bodyPr/>
          <a:lstStyle/>
          <a:p>
            <a:pPr marL="0" indent="0">
              <a:buNone/>
            </a:pPr>
            <a:r>
              <a:rPr lang="en-US" sz="1600" b="1" dirty="0"/>
              <a:t>Prior Lines of Therapy:</a:t>
            </a:r>
          </a:p>
          <a:p>
            <a:r>
              <a:rPr lang="en-US" sz="1600" dirty="0"/>
              <a:t>There was a clinically meaningful improvement in PFS for patients with relapsed MM who were treated with Kd compared to Vd, regardless of the number of prior lines of therapy</a:t>
            </a:r>
          </a:p>
          <a:p>
            <a:pPr lvl="1"/>
            <a:r>
              <a:rPr lang="en-US" sz="1200" dirty="0"/>
              <a:t>In patients who had received one prior line of therapy, median PFS was 22.2 months in the Kd treatment group versus 10.1 months in the Vd treatment group (HR 0.447, p&lt;0.0001)</a:t>
            </a:r>
          </a:p>
          <a:p>
            <a:r>
              <a:rPr lang="en-US" sz="1600" dirty="0"/>
              <a:t>There was a trend for greatest improvement in median PFS in patients who received just one prior line of therapy, supporting early use of carfilzomib-based regimens</a:t>
            </a:r>
          </a:p>
          <a:p>
            <a:pPr marL="0" indent="0">
              <a:buNone/>
            </a:pPr>
            <a:endParaRPr lang="en-US" sz="600" b="1" dirty="0"/>
          </a:p>
          <a:p>
            <a:pPr marL="0" indent="0">
              <a:buNone/>
            </a:pPr>
            <a:r>
              <a:rPr lang="en-US" sz="1600" b="1" dirty="0"/>
              <a:t>Prior Bortezomib Exposure:</a:t>
            </a:r>
          </a:p>
          <a:p>
            <a:r>
              <a:rPr lang="en-US" sz="1600" dirty="0"/>
              <a:t>A PFS benefit was observed for Kd compared to Vd based on prior exposure to bortezomib, and similar trends were observed when patients were </a:t>
            </a:r>
            <a:r>
              <a:rPr lang="en-US" sz="1600" dirty="0" err="1"/>
              <a:t>categorised</a:t>
            </a:r>
            <a:r>
              <a:rPr lang="en-US" sz="1600" dirty="0"/>
              <a:t> by prior bortezomib exposure and number of prior lines of therapy</a:t>
            </a:r>
          </a:p>
          <a:p>
            <a:pPr marL="0" lvl="1" indent="0">
              <a:spcBef>
                <a:spcPts val="960"/>
              </a:spcBef>
              <a:spcAft>
                <a:spcPts val="300"/>
              </a:spcAft>
              <a:buNone/>
            </a:pPr>
            <a:r>
              <a:rPr lang="en-US" altLang="en-US" sz="1600" b="1" dirty="0"/>
              <a:t>Second Line Carfilzomib by Prior Exposure to </a:t>
            </a:r>
            <a:r>
              <a:rPr lang="en-US" altLang="en-US" sz="1600" b="1" dirty="0" err="1"/>
              <a:t>Bortezomib</a:t>
            </a:r>
            <a:endParaRPr lang="en-US" altLang="en-US" sz="1600" b="1" baseline="30000" dirty="0"/>
          </a:p>
          <a:p>
            <a:pPr marL="342000" lvl="1" indent="-342000">
              <a:spcBef>
                <a:spcPts val="336"/>
              </a:spcBef>
            </a:pPr>
            <a:r>
              <a:rPr lang="en-GB" altLang="en-US" sz="1400" dirty="0"/>
              <a:t>Carfilzomib-based regimens were effective at first relapse compared to standard of care, regardless of prior exposure to </a:t>
            </a:r>
            <a:r>
              <a:rPr lang="en-GB" altLang="en-US" sz="1400" dirty="0" err="1"/>
              <a:t>bortezomib</a:t>
            </a:r>
            <a:endParaRPr lang="en-GB" altLang="en-US" sz="1400" dirty="0"/>
          </a:p>
          <a:p>
            <a:pPr marL="742050" lvl="2" indent="-342000">
              <a:spcBef>
                <a:spcPts val="336"/>
              </a:spcBef>
            </a:pPr>
            <a:r>
              <a:rPr lang="en-GB" altLang="en-US" sz="1400" dirty="0" err="1"/>
              <a:t>Kd</a:t>
            </a:r>
            <a:r>
              <a:rPr lang="en-GB" altLang="en-US" sz="1400" dirty="0"/>
              <a:t> improved PFS vs </a:t>
            </a:r>
            <a:r>
              <a:rPr lang="en-GB" altLang="en-US" sz="1400" dirty="0" err="1"/>
              <a:t>Vd</a:t>
            </a:r>
            <a:r>
              <a:rPr lang="en-GB" altLang="en-US" sz="1400" dirty="0"/>
              <a:t> at first relapse after </a:t>
            </a:r>
            <a:r>
              <a:rPr lang="en-GB" altLang="en-US" sz="1400" dirty="0" err="1"/>
              <a:t>bortezomib</a:t>
            </a:r>
            <a:r>
              <a:rPr lang="en-GB" altLang="en-US" sz="1400" dirty="0"/>
              <a:t>-based frontline therapy, providing 10.0 additional months without disease progression (18.7 months vs 8.7 months)</a:t>
            </a:r>
            <a:endParaRPr lang="en-US" sz="1600" dirty="0"/>
          </a:p>
        </p:txBody>
      </p:sp>
      <p:sp>
        <p:nvSpPr>
          <p:cNvPr id="2" name="Title 1"/>
          <p:cNvSpPr>
            <a:spLocks noGrp="1"/>
          </p:cNvSpPr>
          <p:nvPr>
            <p:ph type="title"/>
          </p:nvPr>
        </p:nvSpPr>
        <p:spPr/>
        <p:txBody>
          <a:bodyPr/>
          <a:lstStyle/>
          <a:p>
            <a:r>
              <a:rPr lang="en-US"/>
              <a:t>Progression-free Survival: Summary (2)</a:t>
            </a:r>
            <a:endParaRPr lang="en-US" dirty="0"/>
          </a:p>
        </p:txBody>
      </p:sp>
      <p:sp>
        <p:nvSpPr>
          <p:cNvPr id="5" name="Rectangle 4"/>
          <p:cNvSpPr/>
          <p:nvPr/>
        </p:nvSpPr>
        <p:spPr>
          <a:xfrm>
            <a:off x="405186" y="6516587"/>
            <a:ext cx="7464196"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HR, hazard ratio; Kd, carfilzomib and dexamethasone; PFS, progression-free survival; Vd, bortezomib and dexamethasone.</a:t>
            </a:r>
          </a:p>
        </p:txBody>
      </p:sp>
      <p:sp>
        <p:nvSpPr>
          <p:cNvPr id="12" name="TextBox 11">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21022332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Progression-free Survival: Summary (3)</a:t>
            </a:r>
          </a:p>
        </p:txBody>
      </p:sp>
      <p:sp>
        <p:nvSpPr>
          <p:cNvPr id="3" name="Content Placeholder 2"/>
          <p:cNvSpPr>
            <a:spLocks noGrp="1"/>
          </p:cNvSpPr>
          <p:nvPr>
            <p:ph idx="1"/>
          </p:nvPr>
        </p:nvSpPr>
        <p:spPr>
          <a:xfrm>
            <a:off x="512765" y="1438274"/>
            <a:ext cx="8118475" cy="4529311"/>
          </a:xfrm>
        </p:spPr>
        <p:txBody>
          <a:bodyPr/>
          <a:lstStyle/>
          <a:p>
            <a:pPr marL="0" indent="0">
              <a:spcBef>
                <a:spcPts val="500"/>
              </a:spcBef>
              <a:buNone/>
            </a:pPr>
            <a:r>
              <a:rPr lang="en-US" sz="1600" b="1" dirty="0"/>
              <a:t>Prior </a:t>
            </a:r>
            <a:r>
              <a:rPr lang="en-US" sz="1600" b="1" dirty="0" err="1"/>
              <a:t>Lenalidomide</a:t>
            </a:r>
            <a:r>
              <a:rPr lang="en-US" sz="1600" b="1" dirty="0"/>
              <a:t> Exposure:</a:t>
            </a:r>
          </a:p>
          <a:p>
            <a:pPr>
              <a:spcBef>
                <a:spcPts val="500"/>
              </a:spcBef>
            </a:pPr>
            <a:r>
              <a:rPr lang="en-US" sz="1600" dirty="0"/>
              <a:t>A PFS benefit was observed for Kd compared to Vd based on prior exposure to lenalidomide, and similar trends were observed when patients were </a:t>
            </a:r>
            <a:r>
              <a:rPr lang="en-US" sz="1600" dirty="0" err="1"/>
              <a:t>categorised</a:t>
            </a:r>
            <a:r>
              <a:rPr lang="en-US" sz="1600" dirty="0"/>
              <a:t> by prior lenalidomide exposure and number of prior lines of therapy</a:t>
            </a:r>
          </a:p>
          <a:p>
            <a:pPr marL="0" indent="0">
              <a:spcBef>
                <a:spcPts val="500"/>
              </a:spcBef>
              <a:buNone/>
            </a:pPr>
            <a:br>
              <a:rPr lang="en-US" sz="1600" b="1" dirty="0"/>
            </a:br>
            <a:r>
              <a:rPr lang="en-US" sz="1600" b="1" dirty="0"/>
              <a:t>History of Peripheral Neuropathy:</a:t>
            </a:r>
          </a:p>
          <a:p>
            <a:pPr>
              <a:spcBef>
                <a:spcPts val="500"/>
              </a:spcBef>
            </a:pPr>
            <a:r>
              <a:rPr lang="en-US" sz="1600" dirty="0"/>
              <a:t>Patients in the Kd treatment arm had clinically meaningful improvements in PFS compared with the Vd treatment arm, irrespective of their history of peripheral neuropathy at baseline</a:t>
            </a:r>
          </a:p>
          <a:p>
            <a:pPr marL="0" indent="0">
              <a:spcBef>
                <a:spcPts val="500"/>
              </a:spcBef>
              <a:buNone/>
            </a:pPr>
            <a:r>
              <a:rPr lang="en-US" sz="1600" b="1" dirty="0"/>
              <a:t>Transplant Status:</a:t>
            </a:r>
          </a:p>
          <a:p>
            <a:pPr>
              <a:spcBef>
                <a:spcPts val="500"/>
              </a:spcBef>
            </a:pPr>
            <a:r>
              <a:rPr lang="en-US" sz="1600" dirty="0"/>
              <a:t>A PFS benefit was observed for Kd compared to Vd, regardless of transplant status</a:t>
            </a:r>
          </a:p>
          <a:p>
            <a:pPr marL="0" indent="0">
              <a:spcBef>
                <a:spcPts val="500"/>
              </a:spcBef>
              <a:buNone/>
            </a:pPr>
            <a:r>
              <a:rPr lang="en-US" sz="1600" b="1" dirty="0"/>
              <a:t>Early and late relapse:</a:t>
            </a:r>
          </a:p>
          <a:p>
            <a:pPr>
              <a:spcBef>
                <a:spcPts val="500"/>
              </a:spcBef>
            </a:pPr>
            <a:r>
              <a:rPr lang="en-US" sz="1600" dirty="0"/>
              <a:t>Patients benefitted from Kd vs Vd treatment regardless of whether they had early or late relapse</a:t>
            </a:r>
            <a:endParaRPr lang="en-US" sz="600" b="1" dirty="0"/>
          </a:p>
          <a:p>
            <a:pPr marL="0" indent="0">
              <a:spcBef>
                <a:spcPts val="500"/>
              </a:spcBef>
              <a:buNone/>
            </a:pPr>
            <a:r>
              <a:rPr lang="en-US" sz="1600" b="1" dirty="0"/>
              <a:t>Renal deficient patients:</a:t>
            </a:r>
          </a:p>
          <a:p>
            <a:pPr>
              <a:spcBef>
                <a:spcPts val="500"/>
              </a:spcBef>
            </a:pPr>
            <a:r>
              <a:rPr lang="en-US" sz="1600" dirty="0"/>
              <a:t>Clinically meaningful improvements in PFS were observed with Kd56 vs Vd in all </a:t>
            </a:r>
            <a:r>
              <a:rPr lang="en-US" sz="1600" dirty="0" err="1"/>
              <a:t>CrCL</a:t>
            </a:r>
            <a:r>
              <a:rPr lang="en-US" sz="1600" dirty="0"/>
              <a:t> subgroups, including patients with severe renal impairment</a:t>
            </a:r>
          </a:p>
        </p:txBody>
      </p:sp>
      <p:sp>
        <p:nvSpPr>
          <p:cNvPr id="12" name="Rectangle 11"/>
          <p:cNvSpPr/>
          <p:nvPr/>
        </p:nvSpPr>
        <p:spPr>
          <a:xfrm>
            <a:off x="405186" y="6516587"/>
            <a:ext cx="7464196"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Kd, carfilzomib and dexamethasone; PFS, progression-free survival; Vd, bortezomib and dexamethasone.</a:t>
            </a:r>
          </a:p>
        </p:txBody>
      </p:sp>
      <p:sp>
        <p:nvSpPr>
          <p:cNvPr id="13" name="TextBox 12">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8301118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br>
              <a:rPr lang="en-US" dirty="0"/>
            </a:br>
            <a:r>
              <a:rPr lang="en-US" dirty="0">
                <a:solidFill>
                  <a:schemeClr val="accent1"/>
                </a:solidFill>
              </a:rPr>
              <a:t>ENDEAVOR </a:t>
            </a:r>
            <a:br>
              <a:rPr lang="en-US" dirty="0">
                <a:solidFill>
                  <a:srgbClr val="FF0000"/>
                </a:solidFill>
              </a:rPr>
            </a:br>
            <a:r>
              <a:rPr lang="en-US" dirty="0"/>
              <a:t>Secondary Endpoint: </a:t>
            </a:r>
            <a:br>
              <a:rPr lang="en-US" dirty="0"/>
            </a:br>
            <a:r>
              <a:rPr lang="en-US" dirty="0"/>
              <a:t>Overall Survival</a:t>
            </a:r>
          </a:p>
        </p:txBody>
      </p:sp>
      <p:sp>
        <p:nvSpPr>
          <p:cNvPr id="7" name="Subtitle 6"/>
          <p:cNvSpPr>
            <a:spLocks noGrp="1"/>
          </p:cNvSpPr>
          <p:nvPr>
            <p:ph type="subTitle" idx="1"/>
          </p:nvPr>
        </p:nvSpPr>
        <p:spPr>
          <a:xfrm>
            <a:off x="514350" y="4570413"/>
            <a:ext cx="4086225" cy="1054100"/>
          </a:xfrm>
        </p:spPr>
        <p:txBody>
          <a:bodyPr/>
          <a:lstStyle/>
          <a:p>
            <a:r>
              <a:rPr lang="en-US" sz="1600" dirty="0">
                <a:hlinkClick r:id="rId3" action="ppaction://hlinksldjump"/>
              </a:rPr>
              <a:t>Intent-to-treat Population</a:t>
            </a:r>
            <a:endParaRPr lang="en-US" sz="1600" dirty="0"/>
          </a:p>
          <a:p>
            <a:r>
              <a:rPr lang="en-US" sz="1600" u="sng" dirty="0">
                <a:hlinkClick r:id="rId4" action="ppaction://hlinksldjump"/>
              </a:rPr>
              <a:t>Updated OS Analysis</a:t>
            </a:r>
            <a:endParaRPr lang="en-US" sz="1600" u="sng" dirty="0"/>
          </a:p>
          <a:p>
            <a:r>
              <a:rPr lang="en-US" sz="1600" u="sng" dirty="0">
                <a:hlinkClick r:id="rId5" action="ppaction://hlinksldjump"/>
              </a:rPr>
              <a:t>Subgroup Analysis</a:t>
            </a:r>
            <a:endParaRPr lang="en-US" sz="1600" u="sng" dirty="0"/>
          </a:p>
          <a:p>
            <a:r>
              <a:rPr lang="en-US" sz="1600" u="sng" dirty="0">
                <a:hlinkClick r:id="rId6" action="ppaction://hlinksldjump"/>
              </a:rPr>
              <a:t>Age</a:t>
            </a:r>
            <a:endParaRPr lang="en-US" sz="1600" u="sng" dirty="0"/>
          </a:p>
          <a:p>
            <a:r>
              <a:rPr lang="en-US" sz="1600" u="sng" dirty="0"/>
              <a:t>Prior </a:t>
            </a:r>
            <a:r>
              <a:rPr lang="en-US" sz="1600" u="sng" dirty="0">
                <a:hlinkClick r:id="rId7" action="ppaction://hlinksldjump"/>
              </a:rPr>
              <a:t>Lines</a:t>
            </a:r>
            <a:endParaRPr lang="en-US" sz="1600" u="sng" dirty="0"/>
          </a:p>
          <a:p>
            <a:r>
              <a:rPr lang="en-US" sz="1600" u="sng" dirty="0">
                <a:hlinkClick r:id="rId8" action="ppaction://hlinksldjump"/>
              </a:rPr>
              <a:t>Prior</a:t>
            </a:r>
            <a:r>
              <a:rPr lang="en-US" sz="1600" u="sng" dirty="0"/>
              <a:t> </a:t>
            </a:r>
            <a:r>
              <a:rPr lang="en-US" sz="1600" u="sng" dirty="0" err="1"/>
              <a:t>Bortezomib</a:t>
            </a:r>
            <a:endParaRPr lang="en-US" sz="1600" u="sng" dirty="0"/>
          </a:p>
          <a:p>
            <a:r>
              <a:rPr lang="en-US" sz="1600" u="sng" dirty="0">
                <a:hlinkClick r:id="rId9" action="ppaction://hlinksldjump"/>
              </a:rPr>
              <a:t>Prior </a:t>
            </a:r>
            <a:r>
              <a:rPr lang="en-US" sz="1600" u="sng" dirty="0" err="1">
                <a:hlinkClick r:id="rId9" action="ppaction://hlinksldjump"/>
              </a:rPr>
              <a:t>Lenalidomide</a:t>
            </a:r>
            <a:endParaRPr lang="en-US" sz="1600" u="sng" dirty="0"/>
          </a:p>
        </p:txBody>
      </p:sp>
      <p:sp>
        <p:nvSpPr>
          <p:cNvPr id="8" name="Rounded Rectangle 7"/>
          <p:cNvSpPr/>
          <p:nvPr/>
        </p:nvSpPr>
        <p:spPr bwMode="auto">
          <a:xfrm>
            <a:off x="7522589" y="715545"/>
            <a:ext cx="1555423" cy="30646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hlinkClick r:id="rId10" action="ppaction://hlinksldjump"/>
              </a:rPr>
              <a:t>All </a:t>
            </a:r>
            <a:r>
              <a:rPr kumimoji="0" lang="en-GB" sz="1200" b="1" i="0" u="none" strike="noStrike" cap="none" normalizeH="0" dirty="0">
                <a:ln>
                  <a:noFill/>
                </a:ln>
                <a:solidFill>
                  <a:schemeClr val="tx1"/>
                </a:solidFill>
                <a:effectLst/>
                <a:latin typeface="Arial" charset="0"/>
                <a:hlinkClick r:id="rId10" action="ppaction://hlinksldjump"/>
              </a:rPr>
              <a:t>studies</a:t>
            </a:r>
            <a:endParaRPr kumimoji="0" lang="en-GB" sz="1200" b="1" i="0" u="none" strike="noStrike" cap="none" normalizeH="0" baseline="0" dirty="0">
              <a:ln>
                <a:noFill/>
              </a:ln>
              <a:solidFill>
                <a:schemeClr val="tx1"/>
              </a:solidFill>
              <a:effectLst/>
              <a:latin typeface="Arial" charset="0"/>
            </a:endParaRPr>
          </a:p>
        </p:txBody>
      </p:sp>
      <p:sp>
        <p:nvSpPr>
          <p:cNvPr id="12" name="Subtitle 6"/>
          <p:cNvSpPr txBox="1">
            <a:spLocks/>
          </p:cNvSpPr>
          <p:nvPr/>
        </p:nvSpPr>
        <p:spPr bwMode="gray">
          <a:xfrm>
            <a:off x="4876800" y="4570413"/>
            <a:ext cx="4086225" cy="1054100"/>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100000"/>
              </a:lnSpc>
              <a:spcBef>
                <a:spcPts val="0"/>
              </a:spcBef>
              <a:spcAft>
                <a:spcPts val="600"/>
              </a:spcAft>
              <a:buClr>
                <a:schemeClr val="accent1"/>
              </a:buClr>
              <a:buFontTx/>
              <a:buNone/>
              <a:defRPr sz="20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defTabSz="914400"/>
            <a:r>
              <a:rPr lang="en-US" sz="1600" kern="0" dirty="0">
                <a:hlinkClick r:id="rId11" action="ppaction://hlinksldjump"/>
              </a:rPr>
              <a:t>Cytogenetic Risk</a:t>
            </a:r>
            <a:endParaRPr lang="en-US" sz="1600" kern="0" dirty="0">
              <a:hlinkClick r:id="" action="ppaction://noaction"/>
            </a:endParaRPr>
          </a:p>
          <a:p>
            <a:pPr defTabSz="914400"/>
            <a:r>
              <a:rPr lang="en-US" sz="1600" u="sng" dirty="0">
                <a:hlinkClick r:id="rId12" action="ppaction://hlinksldjump"/>
              </a:rPr>
              <a:t>Renal Deficiency</a:t>
            </a:r>
            <a:endParaRPr lang="en-US" sz="1600" kern="0" dirty="0">
              <a:hlinkClick r:id="" action="ppaction://noaction"/>
            </a:endParaRPr>
          </a:p>
          <a:p>
            <a:pPr defTabSz="914400"/>
            <a:r>
              <a:rPr lang="en-US" sz="1600" kern="0" dirty="0">
                <a:hlinkClick r:id="rId13" action="ppaction://hlinksldjump"/>
              </a:rPr>
              <a:t>Time to Next Treatment</a:t>
            </a:r>
            <a:endParaRPr lang="en-US" sz="1600" kern="0" dirty="0">
              <a:hlinkClick r:id="" action="ppaction://noaction"/>
            </a:endParaRPr>
          </a:p>
          <a:p>
            <a:pPr defTabSz="914400"/>
            <a:r>
              <a:rPr lang="en-US" sz="1600" kern="0" dirty="0">
                <a:hlinkClick r:id="rId14" action="ppaction://hlinksldjump"/>
              </a:rPr>
              <a:t>Subsequent Anti-myeloma Therapy</a:t>
            </a:r>
            <a:endParaRPr lang="en-US" sz="1600" kern="0" dirty="0">
              <a:hlinkClick r:id="" action="ppaction://noaction"/>
            </a:endParaRPr>
          </a:p>
          <a:p>
            <a:pPr defTabSz="914400"/>
            <a:r>
              <a:rPr lang="en-US" sz="1600" kern="0" dirty="0">
                <a:hlinkClick r:id="rId15" action="ppaction://hlinksldjump"/>
              </a:rPr>
              <a:t>Survival from Time of Progressive Disease</a:t>
            </a:r>
            <a:endParaRPr lang="en-US" sz="1600" kern="0" dirty="0">
              <a:hlinkClick r:id="" action="ppaction://noaction"/>
            </a:endParaRPr>
          </a:p>
          <a:p>
            <a:pPr defTabSz="914400"/>
            <a:r>
              <a:rPr lang="en-US" sz="1600" kern="0" dirty="0">
                <a:hlinkClick r:id="rId16" action="ppaction://hlinksldjump"/>
              </a:rPr>
              <a:t>Summary</a:t>
            </a:r>
            <a:endParaRPr lang="en-US" sz="1600" kern="0" dirty="0"/>
          </a:p>
        </p:txBody>
      </p:sp>
      <p:sp>
        <p:nvSpPr>
          <p:cNvPr id="15" name="TextBox 14">
            <a:hlinkClick r:id="rId17"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13133871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Study Design: </a:t>
            </a:r>
            <a:br>
              <a:rPr lang="en-US" dirty="0"/>
            </a:br>
            <a:r>
              <a:rPr lang="en-US" dirty="0" err="1"/>
              <a:t>Randomised</a:t>
            </a:r>
            <a:r>
              <a:rPr lang="en-US" dirty="0"/>
              <a:t>, Open-label, Phase 3 Study</a:t>
            </a:r>
          </a:p>
        </p:txBody>
      </p:sp>
      <p:sp>
        <p:nvSpPr>
          <p:cNvPr id="32" name="Rounded Rectangle 32"/>
          <p:cNvSpPr>
            <a:spLocks noChangeArrowheads="1"/>
          </p:cNvSpPr>
          <p:nvPr/>
        </p:nvSpPr>
        <p:spPr bwMode="auto">
          <a:xfrm>
            <a:off x="3230146" y="2207354"/>
            <a:ext cx="1075611" cy="823911"/>
          </a:xfrm>
          <a:prstGeom prst="rect">
            <a:avLst/>
          </a:prstGeom>
          <a:solidFill>
            <a:srgbClr val="BFBFBF"/>
          </a:solidFill>
          <a:ln>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spcBef>
                <a:spcPts val="300"/>
              </a:spcBef>
              <a:spcAft>
                <a:spcPts val="1200"/>
              </a:spcAft>
            </a:pPr>
            <a:endParaRPr lang="en-US" sz="600" b="1" i="1" dirty="0">
              <a:solidFill>
                <a:schemeClr val="bg1"/>
              </a:solidFill>
              <a:cs typeface="Calibri"/>
            </a:endParaRPr>
          </a:p>
        </p:txBody>
      </p:sp>
      <p:sp>
        <p:nvSpPr>
          <p:cNvPr id="33" name="Rectangle 32"/>
          <p:cNvSpPr/>
          <p:nvPr/>
        </p:nvSpPr>
        <p:spPr bwMode="auto">
          <a:xfrm>
            <a:off x="3229323" y="3382253"/>
            <a:ext cx="1071624" cy="742950"/>
          </a:xfrm>
          <a:prstGeom prst="rect">
            <a:avLst/>
          </a:prstGeom>
          <a:solidFill>
            <a:schemeClr val="bg1">
              <a:lumMod val="65000"/>
            </a:schemeClr>
          </a:solidFill>
          <a:ln>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anchor="ctr" anchorCtr="0"/>
          <a:lstStyle/>
          <a:p>
            <a:pPr algn="ctr" eaLnBrk="0" hangingPunct="0">
              <a:spcAft>
                <a:spcPts val="600"/>
              </a:spcAft>
              <a:tabLst>
                <a:tab pos="171450" algn="l"/>
              </a:tabLst>
            </a:pPr>
            <a:endParaRPr lang="en-US" sz="1050" b="1" i="1" dirty="0">
              <a:solidFill>
                <a:srgbClr val="000000"/>
              </a:solidFill>
              <a:cs typeface="Calibri"/>
            </a:endParaRPr>
          </a:p>
        </p:txBody>
      </p:sp>
      <p:sp>
        <p:nvSpPr>
          <p:cNvPr id="34" name="Rounded Rectangle 5"/>
          <p:cNvSpPr>
            <a:spLocks noChangeArrowheads="1"/>
          </p:cNvSpPr>
          <p:nvPr/>
        </p:nvSpPr>
        <p:spPr bwMode="auto">
          <a:xfrm>
            <a:off x="512762" y="1921606"/>
            <a:ext cx="2439407" cy="2344971"/>
          </a:xfrm>
          <a:prstGeom prst="rect">
            <a:avLst/>
          </a:prstGeom>
          <a:solidFill>
            <a:srgbClr val="0063C3"/>
          </a:solidFill>
          <a:ln w="28575" algn="ctr">
            <a:noFill/>
            <a:round/>
            <a:headEnd/>
            <a:tailEnd/>
          </a:ln>
          <a:effectLst/>
        </p:spPr>
        <p:txBody>
          <a:bodyPr lIns="18288" tIns="9144" rIns="45720" bIns="9144" anchor="ctr"/>
          <a:lstStyle/>
          <a:p>
            <a:pPr algn="ctr" eaLnBrk="0" hangingPunct="0">
              <a:lnSpc>
                <a:spcPct val="150000"/>
              </a:lnSpc>
              <a:spcBef>
                <a:spcPts val="600"/>
              </a:spcBef>
              <a:spcAft>
                <a:spcPts val="600"/>
              </a:spcAft>
            </a:pPr>
            <a:r>
              <a:rPr lang="en-US" sz="1400" b="1" dirty="0">
                <a:solidFill>
                  <a:schemeClr val="bg1"/>
                </a:solidFill>
                <a:cs typeface="Calibri"/>
              </a:rPr>
              <a:t>1:1 </a:t>
            </a:r>
            <a:r>
              <a:rPr lang="en-US" sz="1400" b="1" dirty="0" err="1">
                <a:solidFill>
                  <a:schemeClr val="bg1"/>
                </a:solidFill>
                <a:cs typeface="Calibri"/>
              </a:rPr>
              <a:t>Randomisation</a:t>
            </a:r>
            <a:r>
              <a:rPr lang="en-US" sz="1400" b="1" dirty="0">
                <a:solidFill>
                  <a:schemeClr val="bg1"/>
                </a:solidFill>
                <a:cs typeface="Calibri"/>
              </a:rPr>
              <a:t> </a:t>
            </a:r>
            <a:r>
              <a:rPr lang="en-US" sz="1400" dirty="0">
                <a:solidFill>
                  <a:schemeClr val="bg1"/>
                </a:solidFill>
                <a:cs typeface="Calibri"/>
              </a:rPr>
              <a:t>                            </a:t>
            </a:r>
            <a:r>
              <a:rPr lang="en-US" sz="1400" b="1" dirty="0">
                <a:solidFill>
                  <a:schemeClr val="bg1"/>
                </a:solidFill>
                <a:cs typeface="Calibri"/>
              </a:rPr>
              <a:t>N = 929</a:t>
            </a:r>
          </a:p>
        </p:txBody>
      </p:sp>
      <p:sp>
        <p:nvSpPr>
          <p:cNvPr id="35" name="Rectangle 34"/>
          <p:cNvSpPr/>
          <p:nvPr/>
        </p:nvSpPr>
        <p:spPr bwMode="auto">
          <a:xfrm>
            <a:off x="4453346" y="3382253"/>
            <a:ext cx="4417835" cy="742950"/>
          </a:xfrm>
          <a:prstGeom prst="rect">
            <a:avLst/>
          </a:prstGeom>
          <a:solidFill>
            <a:schemeClr val="bg1">
              <a:lumMod val="65000"/>
            </a:schemeClr>
          </a:solidFill>
          <a:ln>
            <a:headEnd type="none" w="med" len="med"/>
            <a:tailEnd type="none" w="med" len="med"/>
          </a:ln>
          <a:effectLst/>
        </p:spPr>
        <p:style>
          <a:lnRef idx="0">
            <a:schemeClr val="accent1"/>
          </a:lnRef>
          <a:fillRef idx="3">
            <a:schemeClr val="accent1"/>
          </a:fillRef>
          <a:effectRef idx="3">
            <a:schemeClr val="accent1"/>
          </a:effectRef>
          <a:fontRef idx="minor">
            <a:schemeClr val="lt1"/>
          </a:fontRef>
        </p:style>
        <p:txBody>
          <a:bodyPr anchor="ctr" anchorCtr="0"/>
          <a:lstStyle/>
          <a:p>
            <a:pPr algn="ctr" eaLnBrk="0" hangingPunct="0"/>
            <a:r>
              <a:rPr lang="en-US" sz="1050" b="1" dirty="0">
                <a:solidFill>
                  <a:srgbClr val="000000"/>
                </a:solidFill>
                <a:cs typeface="Calibri"/>
              </a:rPr>
              <a:t>Bortezomib 1.3 mg/m</a:t>
            </a:r>
            <a:r>
              <a:rPr lang="en-US" sz="1050" b="1" baseline="30000" dirty="0">
                <a:solidFill>
                  <a:srgbClr val="000000"/>
                </a:solidFill>
                <a:cs typeface="Calibri"/>
              </a:rPr>
              <a:t>2</a:t>
            </a:r>
            <a:r>
              <a:rPr lang="en-US" sz="1050" b="1" dirty="0">
                <a:solidFill>
                  <a:srgbClr val="000000"/>
                </a:solidFill>
                <a:cs typeface="Calibri"/>
              </a:rPr>
              <a:t> IV bolus or SC injection         </a:t>
            </a:r>
          </a:p>
          <a:p>
            <a:pPr algn="ctr" eaLnBrk="0" hangingPunct="0"/>
            <a:r>
              <a:rPr lang="en-US" sz="1050" b="1" i="1" dirty="0">
                <a:solidFill>
                  <a:srgbClr val="000000"/>
                </a:solidFill>
                <a:cs typeface="Calibri"/>
              </a:rPr>
              <a:t>Days 1,4,8,11</a:t>
            </a:r>
          </a:p>
          <a:p>
            <a:pPr algn="ctr" eaLnBrk="0" hangingPunct="0"/>
            <a:r>
              <a:rPr lang="en-US" sz="1050" b="1" dirty="0">
                <a:solidFill>
                  <a:srgbClr val="000000"/>
                </a:solidFill>
                <a:cs typeface="Calibri"/>
              </a:rPr>
              <a:t>Dexamethasone 20 mg </a:t>
            </a:r>
            <a:r>
              <a:rPr lang="en-US" sz="1050" b="1" i="1" dirty="0">
                <a:solidFill>
                  <a:srgbClr val="000000"/>
                </a:solidFill>
                <a:cs typeface="Calibri"/>
              </a:rPr>
              <a:t>Days 1,2,4,5,8,9,11,12</a:t>
            </a:r>
          </a:p>
        </p:txBody>
      </p:sp>
      <p:sp>
        <p:nvSpPr>
          <p:cNvPr id="36" name="Rounded Rectangle 32"/>
          <p:cNvSpPr>
            <a:spLocks noChangeArrowheads="1"/>
          </p:cNvSpPr>
          <p:nvPr/>
        </p:nvSpPr>
        <p:spPr bwMode="auto">
          <a:xfrm>
            <a:off x="4453346" y="2207354"/>
            <a:ext cx="4417835" cy="823911"/>
          </a:xfrm>
          <a:prstGeom prst="rect">
            <a:avLst/>
          </a:prstGeom>
          <a:solidFill>
            <a:srgbClr val="BFBFBF"/>
          </a:solidFill>
          <a:ln>
            <a:noFill/>
            <a:headEnd/>
            <a:tailEnd/>
          </a:ln>
          <a:effectLst/>
        </p:spPr>
        <p:style>
          <a:lnRef idx="0">
            <a:schemeClr val="accent6"/>
          </a:lnRef>
          <a:fillRef idx="3">
            <a:schemeClr val="accent6"/>
          </a:fillRef>
          <a:effectRef idx="3">
            <a:schemeClr val="accent6"/>
          </a:effectRef>
          <a:fontRef idx="minor">
            <a:schemeClr val="lt1"/>
          </a:fontRef>
        </p:style>
        <p:txBody>
          <a:bodyPr anchor="ctr"/>
          <a:lstStyle/>
          <a:p>
            <a:pPr algn="ctr" eaLnBrk="0" hangingPunct="0">
              <a:tabLst>
                <a:tab pos="171450" algn="l"/>
              </a:tabLst>
            </a:pPr>
            <a:r>
              <a:rPr lang="en-US" sz="1000" b="1" dirty="0">
                <a:solidFill>
                  <a:schemeClr val="tx1"/>
                </a:solidFill>
                <a:cs typeface="Calibri"/>
              </a:rPr>
              <a:t>KYPROLIS</a:t>
            </a:r>
            <a:r>
              <a:rPr lang="en-US" sz="1000" b="1" baseline="30000" dirty="0">
                <a:solidFill>
                  <a:schemeClr val="tx1"/>
                </a:solidFill>
                <a:cs typeface="Calibri"/>
              </a:rPr>
              <a:t>® </a:t>
            </a:r>
            <a:r>
              <a:rPr lang="en-US" sz="1000" b="1" dirty="0">
                <a:solidFill>
                  <a:schemeClr val="tx1"/>
                </a:solidFill>
                <a:cs typeface="Calibri"/>
              </a:rPr>
              <a:t>(carfilzomib) (30-minute IV)</a:t>
            </a:r>
          </a:p>
          <a:p>
            <a:pPr algn="ctr" eaLnBrk="0" hangingPunct="0">
              <a:tabLst>
                <a:tab pos="171450" algn="l"/>
              </a:tabLst>
            </a:pPr>
            <a:r>
              <a:rPr lang="en-US" sz="1000" b="1" dirty="0">
                <a:solidFill>
                  <a:schemeClr val="tx1"/>
                </a:solidFill>
                <a:cs typeface="Calibri"/>
              </a:rPr>
              <a:t>Cycle 1: </a:t>
            </a:r>
            <a:r>
              <a:rPr lang="en-US" sz="1000" b="1" i="1" dirty="0">
                <a:solidFill>
                  <a:schemeClr val="tx1"/>
                </a:solidFill>
                <a:cs typeface="Calibri"/>
              </a:rPr>
              <a:t>20 mg/m</a:t>
            </a:r>
            <a:r>
              <a:rPr lang="en-US" sz="1000" b="1" i="1" baseline="30000" dirty="0">
                <a:solidFill>
                  <a:schemeClr val="tx1"/>
                </a:solidFill>
                <a:cs typeface="Calibri"/>
              </a:rPr>
              <a:t>2</a:t>
            </a:r>
            <a:r>
              <a:rPr lang="en-US" sz="1000" b="1" i="1" dirty="0">
                <a:solidFill>
                  <a:schemeClr val="tx1"/>
                </a:solidFill>
                <a:cs typeface="Calibri"/>
              </a:rPr>
              <a:t> D1,2  → 56 mg/m</a:t>
            </a:r>
            <a:r>
              <a:rPr lang="en-US" sz="1000" b="1" i="1" baseline="30000" dirty="0">
                <a:solidFill>
                  <a:schemeClr val="tx1"/>
                </a:solidFill>
                <a:cs typeface="Calibri"/>
              </a:rPr>
              <a:t>2</a:t>
            </a:r>
            <a:r>
              <a:rPr lang="en-US" sz="1000" b="1" i="1" dirty="0">
                <a:solidFill>
                  <a:schemeClr val="tx1"/>
                </a:solidFill>
                <a:cs typeface="Calibri"/>
              </a:rPr>
              <a:t> D8,9,15,16 </a:t>
            </a:r>
          </a:p>
          <a:p>
            <a:pPr algn="ctr" eaLnBrk="0" hangingPunct="0">
              <a:tabLst>
                <a:tab pos="171450" algn="l"/>
              </a:tabLst>
            </a:pPr>
            <a:r>
              <a:rPr lang="en-US" sz="1000" b="1" i="1" dirty="0">
                <a:solidFill>
                  <a:schemeClr val="tx1"/>
                </a:solidFill>
                <a:cs typeface="Calibri"/>
              </a:rPr>
              <a:t>  IV hydration 250 – 500 mL before and after Cycle 1</a:t>
            </a:r>
          </a:p>
          <a:p>
            <a:pPr algn="ctr" eaLnBrk="0" hangingPunct="0">
              <a:tabLst>
                <a:tab pos="171450" algn="l"/>
              </a:tabLst>
            </a:pPr>
            <a:r>
              <a:rPr lang="en-US" sz="1000" b="1" i="1" dirty="0">
                <a:solidFill>
                  <a:schemeClr val="tx1"/>
                </a:solidFill>
                <a:cs typeface="Calibri"/>
              </a:rPr>
              <a:t>       </a:t>
            </a:r>
            <a:r>
              <a:rPr lang="en-US" sz="1000" b="1" dirty="0">
                <a:solidFill>
                  <a:schemeClr val="tx1"/>
                </a:solidFill>
                <a:cs typeface="Calibri"/>
              </a:rPr>
              <a:t>Cycles 2+: </a:t>
            </a:r>
            <a:r>
              <a:rPr lang="en-US" sz="1000" b="1" i="1" dirty="0">
                <a:solidFill>
                  <a:schemeClr val="tx1"/>
                </a:solidFill>
                <a:cs typeface="Calibri"/>
              </a:rPr>
              <a:t>56 mg/m</a:t>
            </a:r>
            <a:r>
              <a:rPr lang="en-US" sz="1000" b="1" i="1" baseline="30000" dirty="0">
                <a:solidFill>
                  <a:schemeClr val="tx1"/>
                </a:solidFill>
                <a:cs typeface="Calibri"/>
              </a:rPr>
              <a:t>2</a:t>
            </a:r>
            <a:r>
              <a:rPr lang="en-US" sz="1000" b="1" i="1" dirty="0">
                <a:solidFill>
                  <a:schemeClr val="tx1"/>
                </a:solidFill>
                <a:cs typeface="Calibri"/>
              </a:rPr>
              <a:t> D1,2,8,9,15,16</a:t>
            </a:r>
          </a:p>
          <a:p>
            <a:pPr algn="ctr" eaLnBrk="0" hangingPunct="0"/>
            <a:r>
              <a:rPr lang="en-US" sz="1000" b="1" dirty="0">
                <a:solidFill>
                  <a:schemeClr val="tx1"/>
                </a:solidFill>
                <a:cs typeface="Calibri"/>
              </a:rPr>
              <a:t>Dexamethasone 20 mg </a:t>
            </a:r>
            <a:r>
              <a:rPr lang="en-US" sz="1000" b="1" i="1" dirty="0">
                <a:solidFill>
                  <a:schemeClr val="tx1"/>
                </a:solidFill>
                <a:cs typeface="Calibri"/>
              </a:rPr>
              <a:t>Days 1,2,8,9,15,16,22,23</a:t>
            </a:r>
          </a:p>
        </p:txBody>
      </p:sp>
      <p:sp>
        <p:nvSpPr>
          <p:cNvPr id="37" name="Isosceles Triangle 36"/>
          <p:cNvSpPr/>
          <p:nvPr/>
        </p:nvSpPr>
        <p:spPr bwMode="auto">
          <a:xfrm rot="5400000">
            <a:off x="2885994" y="2543850"/>
            <a:ext cx="410328" cy="184378"/>
          </a:xfrm>
          <a:prstGeom prst="triangle">
            <a:avLst/>
          </a:prstGeom>
          <a:solidFill>
            <a:srgbClr val="BFBFBF"/>
          </a:solidFill>
          <a:ln w="9525" cap="flat" cmpd="sng" algn="ctr">
            <a:noFill/>
            <a:prstDash val="solid"/>
            <a:round/>
            <a:headEnd type="none" w="med" len="med"/>
            <a:tailEnd type="none" w="med" len="med"/>
          </a:ln>
          <a:effectLst/>
        </p:spPr>
        <p:txBody>
          <a:bodyPr vert="horz" wrap="square" lIns="46800" tIns="46800" rIns="46800" bIns="46800" numCol="1" rtlCol="0" anchor="t" anchorCtr="0" compatLnSpc="1">
            <a:prstTxWarp prst="textNoShape">
              <a:avLst/>
            </a:prstTxWarp>
          </a:bodyPr>
          <a:lstStyle/>
          <a:p>
            <a:pPr defTabSz="914400" fontAlgn="base">
              <a:spcBef>
                <a:spcPct val="40000"/>
              </a:spcBef>
              <a:spcAft>
                <a:spcPct val="0"/>
              </a:spcAft>
              <a:buClr>
                <a:schemeClr val="tx1"/>
              </a:buClr>
              <a:buFont typeface="Verdana" pitchFamily="84" charset="0"/>
              <a:buChar char="•"/>
            </a:pPr>
            <a:endParaRPr lang="en-US" sz="1100" dirty="0">
              <a:cs typeface="Arial" charset="0"/>
            </a:endParaRPr>
          </a:p>
        </p:txBody>
      </p:sp>
      <p:sp>
        <p:nvSpPr>
          <p:cNvPr id="38" name="Isosceles Triangle 37"/>
          <p:cNvSpPr/>
          <p:nvPr/>
        </p:nvSpPr>
        <p:spPr bwMode="auto">
          <a:xfrm rot="5400000">
            <a:off x="2885995" y="3684564"/>
            <a:ext cx="410329" cy="184378"/>
          </a:xfrm>
          <a:prstGeom prst="triangle">
            <a:avLst/>
          </a:prstGeom>
          <a:solidFill>
            <a:schemeClr val="bg1">
              <a:lumMod val="65000"/>
            </a:schemeClr>
          </a:solidFill>
          <a:ln w="9525" cap="flat" cmpd="sng" algn="ctr">
            <a:noFill/>
            <a:prstDash val="solid"/>
            <a:round/>
            <a:headEnd type="none" w="med" len="med"/>
            <a:tailEnd type="none" w="med" len="med"/>
          </a:ln>
          <a:effectLst/>
        </p:spPr>
        <p:txBody>
          <a:bodyPr vert="horz" wrap="square" lIns="46800" tIns="46800" rIns="46800" bIns="46800" numCol="1" rtlCol="0" anchor="t" anchorCtr="0" compatLnSpc="1">
            <a:prstTxWarp prst="textNoShape">
              <a:avLst/>
            </a:prstTxWarp>
          </a:bodyPr>
          <a:lstStyle/>
          <a:p>
            <a:pPr defTabSz="914400" fontAlgn="base">
              <a:spcBef>
                <a:spcPct val="40000"/>
              </a:spcBef>
              <a:spcAft>
                <a:spcPct val="0"/>
              </a:spcAft>
              <a:buClr>
                <a:schemeClr val="tx1"/>
              </a:buClr>
              <a:buFont typeface="Verdana" pitchFamily="84" charset="0"/>
              <a:buChar char="•"/>
            </a:pPr>
            <a:endParaRPr lang="en-US" sz="1100" dirty="0">
              <a:cs typeface="Arial" charset="0"/>
            </a:endParaRPr>
          </a:p>
        </p:txBody>
      </p:sp>
      <p:sp>
        <p:nvSpPr>
          <p:cNvPr id="39" name="TextBox 38"/>
          <p:cNvSpPr txBox="1"/>
          <p:nvPr/>
        </p:nvSpPr>
        <p:spPr>
          <a:xfrm>
            <a:off x="3172094" y="2292054"/>
            <a:ext cx="1128853" cy="584775"/>
          </a:xfrm>
          <a:prstGeom prst="rect">
            <a:avLst/>
          </a:prstGeom>
          <a:noFill/>
          <a:effectLst/>
        </p:spPr>
        <p:txBody>
          <a:bodyPr wrap="square" rtlCol="0">
            <a:spAutoFit/>
          </a:bodyPr>
          <a:lstStyle/>
          <a:p>
            <a:pPr algn="ctr"/>
            <a:r>
              <a:rPr lang="en-US" sz="1600" b="1" dirty="0"/>
              <a:t>Kd </a:t>
            </a:r>
          </a:p>
          <a:p>
            <a:pPr algn="ctr"/>
            <a:r>
              <a:rPr lang="en-US" sz="1600" dirty="0"/>
              <a:t>(n = 464)</a:t>
            </a:r>
          </a:p>
        </p:txBody>
      </p:sp>
      <p:sp>
        <p:nvSpPr>
          <p:cNvPr id="40" name="TextBox 39"/>
          <p:cNvSpPr txBox="1"/>
          <p:nvPr/>
        </p:nvSpPr>
        <p:spPr>
          <a:xfrm>
            <a:off x="3172095" y="3448103"/>
            <a:ext cx="1211370" cy="584775"/>
          </a:xfrm>
          <a:prstGeom prst="rect">
            <a:avLst/>
          </a:prstGeom>
          <a:noFill/>
          <a:effectLst/>
        </p:spPr>
        <p:txBody>
          <a:bodyPr wrap="square" rtlCol="0">
            <a:spAutoFit/>
          </a:bodyPr>
          <a:lstStyle/>
          <a:p>
            <a:pPr algn="ctr"/>
            <a:r>
              <a:rPr lang="en-US" sz="1600" b="1" dirty="0"/>
              <a:t>Vd </a:t>
            </a:r>
          </a:p>
          <a:p>
            <a:pPr algn="ctr"/>
            <a:r>
              <a:rPr lang="en-US" sz="1600" dirty="0"/>
              <a:t>(n = 465)</a:t>
            </a:r>
          </a:p>
        </p:txBody>
      </p:sp>
      <p:sp>
        <p:nvSpPr>
          <p:cNvPr id="41" name="Rounded Rectangle 5"/>
          <p:cNvSpPr>
            <a:spLocks noChangeArrowheads="1"/>
          </p:cNvSpPr>
          <p:nvPr/>
        </p:nvSpPr>
        <p:spPr bwMode="auto">
          <a:xfrm>
            <a:off x="3007311" y="1921607"/>
            <a:ext cx="5863869" cy="202507"/>
          </a:xfrm>
          <a:prstGeom prst="rect">
            <a:avLst/>
          </a:prstGeom>
          <a:solidFill>
            <a:schemeClr val="accent3">
              <a:lumMod val="50000"/>
            </a:schemeClr>
          </a:solidFill>
          <a:ln w="28575" algn="ctr">
            <a:noFill/>
            <a:round/>
            <a:headEnd/>
            <a:tailEnd/>
          </a:ln>
          <a:effectLst/>
        </p:spPr>
        <p:txBody>
          <a:bodyPr anchor="ctr"/>
          <a:lstStyle/>
          <a:p>
            <a:pPr algn="ctr" eaLnBrk="0" hangingPunct="0">
              <a:spcBef>
                <a:spcPts val="800"/>
              </a:spcBef>
            </a:pPr>
            <a:r>
              <a:rPr lang="en-US" sz="1200" b="1" i="1" dirty="0">
                <a:solidFill>
                  <a:schemeClr val="bg1"/>
                </a:solidFill>
                <a:cs typeface="Calibri"/>
              </a:rPr>
              <a:t>28-day cycles until PD, withdrawal of consent, or unacceptable toxicity</a:t>
            </a:r>
            <a:endParaRPr lang="en-US" sz="1100" b="1" i="1" dirty="0">
              <a:solidFill>
                <a:schemeClr val="bg1"/>
              </a:solidFill>
              <a:cs typeface="Calibri"/>
            </a:endParaRPr>
          </a:p>
        </p:txBody>
      </p:sp>
      <p:graphicFrame>
        <p:nvGraphicFramePr>
          <p:cNvPr id="42" name="Table 41"/>
          <p:cNvGraphicFramePr>
            <a:graphicFrameLocks noGrp="1"/>
          </p:cNvGraphicFramePr>
          <p:nvPr>
            <p:extLst/>
          </p:nvPr>
        </p:nvGraphicFramePr>
        <p:xfrm>
          <a:off x="3007310" y="4266578"/>
          <a:ext cx="5831890" cy="1272540"/>
        </p:xfrm>
        <a:graphic>
          <a:graphicData uri="http://schemas.openxmlformats.org/drawingml/2006/table">
            <a:tbl>
              <a:tblPr firstRow="1" bandRow="1">
                <a:tableStyleId>{5940675A-B579-460E-94D1-54222C63F5DA}</a:tableStyleId>
              </a:tblPr>
              <a:tblGrid>
                <a:gridCol w="1807886">
                  <a:extLst>
                    <a:ext uri="{9D8B030D-6E8A-4147-A177-3AD203B41FA5}">
                      <a16:colId xmlns:a16="http://schemas.microsoft.com/office/drawing/2014/main" val="20000"/>
                    </a:ext>
                  </a:extLst>
                </a:gridCol>
                <a:gridCol w="2012002">
                  <a:extLst>
                    <a:ext uri="{9D8B030D-6E8A-4147-A177-3AD203B41FA5}">
                      <a16:colId xmlns:a16="http://schemas.microsoft.com/office/drawing/2014/main" val="20001"/>
                    </a:ext>
                  </a:extLst>
                </a:gridCol>
                <a:gridCol w="2012002">
                  <a:extLst>
                    <a:ext uri="{9D8B030D-6E8A-4147-A177-3AD203B41FA5}">
                      <a16:colId xmlns:a16="http://schemas.microsoft.com/office/drawing/2014/main" val="20002"/>
                    </a:ext>
                  </a:extLst>
                </a:gridCol>
              </a:tblGrid>
              <a:tr h="196222">
                <a:tc>
                  <a:txBody>
                    <a:bodyPr/>
                    <a:lstStyle/>
                    <a:p>
                      <a:pPr>
                        <a:buClr>
                          <a:srgbClr val="0070C0"/>
                        </a:buClr>
                      </a:pPr>
                      <a:r>
                        <a:rPr lang="en-US" sz="1000" b="1" dirty="0"/>
                        <a:t>Primary endpoint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9050" cap="flat" cmpd="sng" algn="ctr">
                      <a:solidFill>
                        <a:schemeClr val="accent3">
                          <a:lumMod val="50000"/>
                        </a:schemeClr>
                      </a:solidFill>
                      <a:prstDash val="solid"/>
                      <a:round/>
                      <a:headEnd type="none" w="med" len="med"/>
                      <a:tailEnd type="none" w="med" len="med"/>
                    </a:lnB>
                  </a:tcPr>
                </a:tc>
                <a:tc>
                  <a:txBody>
                    <a:bodyPr/>
                    <a:lstStyle/>
                    <a:p>
                      <a:pPr marL="171450" indent="-171450">
                        <a:buClr>
                          <a:srgbClr val="0070C0"/>
                        </a:buClr>
                        <a:buFont typeface="Arial" panose="020B0604020202020204" pitchFamily="34" charset="0"/>
                        <a:buChar char="•"/>
                      </a:pPr>
                      <a:r>
                        <a:rPr lang="en-US" sz="1000" dirty="0"/>
                        <a:t>Progression-free</a:t>
                      </a:r>
                      <a:r>
                        <a:rPr lang="en-US" sz="1000" baseline="0" dirty="0"/>
                        <a:t> survival</a:t>
                      </a:r>
                      <a:endParaRPr lang="en-US" sz="1000" dirty="0"/>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9050" cap="flat" cmpd="sng" algn="ctr">
                      <a:solidFill>
                        <a:schemeClr val="accent3">
                          <a:lumMod val="50000"/>
                        </a:schemeClr>
                      </a:solidFill>
                      <a:prstDash val="solid"/>
                      <a:round/>
                      <a:headEnd type="none" w="med" len="med"/>
                      <a:tailEnd type="none" w="med" len="med"/>
                    </a:lnB>
                  </a:tcPr>
                </a:tc>
                <a:tc>
                  <a:txBody>
                    <a:bodyPr/>
                    <a:lstStyle/>
                    <a:p>
                      <a:pPr marL="171450" indent="-171450">
                        <a:buClr>
                          <a:srgbClr val="0070C0"/>
                        </a:buClr>
                        <a:buFont typeface="Arial" panose="020B0604020202020204" pitchFamily="34" charset="0"/>
                        <a:buChar char="•"/>
                      </a:pPr>
                      <a:endParaRPr lang="en-US" sz="1000" dirty="0"/>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905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10000"/>
                  </a:ext>
                </a:extLst>
              </a:tr>
              <a:tr h="408796">
                <a:tc>
                  <a:txBody>
                    <a:bodyPr/>
                    <a:lstStyle/>
                    <a:p>
                      <a:pPr>
                        <a:buClr>
                          <a:srgbClr val="0070C0"/>
                        </a:buClr>
                      </a:pPr>
                      <a:r>
                        <a:rPr lang="en-US" sz="1000" b="1" dirty="0"/>
                        <a:t>Secondary endpoints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9050" cap="flat" cmpd="sng" algn="ctr">
                      <a:solidFill>
                        <a:schemeClr val="accent3">
                          <a:lumMod val="50000"/>
                        </a:schemeClr>
                      </a:solidFill>
                      <a:prstDash val="solid"/>
                      <a:round/>
                      <a:headEnd type="none" w="med" len="med"/>
                      <a:tailEnd type="none" w="med" len="med"/>
                    </a:lnB>
                  </a:tcPr>
                </a:tc>
                <a:tc>
                  <a:txBody>
                    <a:bodyPr/>
                    <a:lstStyle/>
                    <a:p>
                      <a:pPr marL="171450" indent="-171450">
                        <a:buClr>
                          <a:srgbClr val="0070C0"/>
                        </a:buClr>
                        <a:buFont typeface="Arial" panose="020B0604020202020204" pitchFamily="34" charset="0"/>
                        <a:buChar char="•"/>
                      </a:pPr>
                      <a:r>
                        <a:rPr lang="en-US" sz="1000" dirty="0"/>
                        <a:t>Overall survival</a:t>
                      </a:r>
                    </a:p>
                    <a:p>
                      <a:pPr marL="171450" indent="-171450">
                        <a:buClr>
                          <a:srgbClr val="0070C0"/>
                        </a:buClr>
                        <a:buFont typeface="Arial" panose="020B0604020202020204" pitchFamily="34" charset="0"/>
                        <a:buChar char="•"/>
                      </a:pPr>
                      <a:r>
                        <a:rPr lang="en-US" sz="1000" dirty="0"/>
                        <a:t>Overall response</a:t>
                      </a:r>
                    </a:p>
                    <a:p>
                      <a:pPr marL="171450" indent="-171450">
                        <a:buClr>
                          <a:srgbClr val="0070C0"/>
                        </a:buClr>
                        <a:buFont typeface="Arial" panose="020B0604020202020204" pitchFamily="34" charset="0"/>
                        <a:buChar char="•"/>
                      </a:pPr>
                      <a:r>
                        <a:rPr lang="en-US" sz="1000" dirty="0"/>
                        <a:t>Duration of response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9050" cap="flat" cmpd="sng" algn="ctr">
                      <a:solidFill>
                        <a:schemeClr val="accent3">
                          <a:lumMod val="50000"/>
                        </a:schemeClr>
                      </a:solidFill>
                      <a:prstDash val="solid"/>
                      <a:round/>
                      <a:headEnd type="none" w="med" len="med"/>
                      <a:tailEnd type="none" w="med" len="med"/>
                    </a:lnB>
                  </a:tcPr>
                </a:tc>
                <a:tc>
                  <a:txBody>
                    <a:bodyPr/>
                    <a:lstStyle/>
                    <a:p>
                      <a:pPr marL="171450" indent="-171450">
                        <a:buClr>
                          <a:srgbClr val="0070C0"/>
                        </a:buClr>
                        <a:buFont typeface="Arial" panose="020B0604020202020204" pitchFamily="34" charset="0"/>
                        <a:buChar char="•"/>
                      </a:pPr>
                      <a:r>
                        <a:rPr lang="en-US" sz="1000" dirty="0"/>
                        <a:t>Grade ≥ 2 peripheral</a:t>
                      </a:r>
                      <a:r>
                        <a:rPr lang="en-US" sz="1000" baseline="0" dirty="0"/>
                        <a:t> neuropathy</a:t>
                      </a:r>
                    </a:p>
                    <a:p>
                      <a:pPr marL="171450" indent="-171450">
                        <a:buClr>
                          <a:srgbClr val="0070C0"/>
                        </a:buClr>
                        <a:buFont typeface="Arial" panose="020B0604020202020204" pitchFamily="34" charset="0"/>
                        <a:buChar char="•"/>
                      </a:pPr>
                      <a:r>
                        <a:rPr lang="en-US" sz="1000" baseline="0" dirty="0"/>
                        <a:t>Safety</a:t>
                      </a:r>
                      <a:endParaRPr lang="en-US" sz="1000" dirty="0"/>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1905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10001"/>
                  </a:ext>
                </a:extLst>
              </a:tr>
              <a:tr h="408796">
                <a:tc>
                  <a:txBody>
                    <a:bodyPr/>
                    <a:lstStyle/>
                    <a:p>
                      <a:pPr>
                        <a:buClr>
                          <a:srgbClr val="0070C0"/>
                        </a:buClr>
                      </a:pPr>
                      <a:r>
                        <a:rPr lang="en-US" sz="1000" b="1" dirty="0"/>
                        <a:t>Stratification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tcPr>
                </a:tc>
                <a:tc>
                  <a:txBody>
                    <a:bodyPr/>
                    <a:lstStyle/>
                    <a:p>
                      <a:pPr marL="171450" indent="-171450">
                        <a:buClr>
                          <a:srgbClr val="0070C0"/>
                        </a:buClr>
                        <a:buFont typeface="Arial" panose="020B0604020202020204" pitchFamily="34" charset="0"/>
                        <a:buChar char="•"/>
                      </a:pPr>
                      <a:r>
                        <a:rPr lang="en-US" sz="1000" dirty="0"/>
                        <a:t>Prior proteasome inhibitor therapy</a:t>
                      </a:r>
                    </a:p>
                    <a:p>
                      <a:pPr marL="171450" indent="-171450">
                        <a:buClr>
                          <a:srgbClr val="0070C0"/>
                        </a:buClr>
                        <a:buFont typeface="Arial" panose="020B0604020202020204" pitchFamily="34" charset="0"/>
                        <a:buChar char="•"/>
                      </a:pPr>
                      <a:r>
                        <a:rPr lang="en-US" sz="1000" dirty="0"/>
                        <a:t>Prior lines of treatment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tcPr>
                </a:tc>
                <a:tc>
                  <a:txBody>
                    <a:bodyPr/>
                    <a:lstStyle/>
                    <a:p>
                      <a:pPr marL="171450" indent="-171450">
                        <a:buClr>
                          <a:srgbClr val="0070C0"/>
                        </a:buClr>
                        <a:buFont typeface="Arial" panose="020B0604020202020204" pitchFamily="34" charset="0"/>
                        <a:buChar char="•"/>
                      </a:pPr>
                      <a:r>
                        <a:rPr lang="en-US" sz="1000" dirty="0"/>
                        <a:t>ISS stage</a:t>
                      </a:r>
                    </a:p>
                    <a:p>
                      <a:pPr marL="171450" indent="-171450">
                        <a:buClr>
                          <a:srgbClr val="0070C0"/>
                        </a:buClr>
                        <a:buFont typeface="Arial" panose="020B0604020202020204" pitchFamily="34" charset="0"/>
                        <a:buChar char="•"/>
                      </a:pPr>
                      <a:r>
                        <a:rPr lang="en-US" sz="1000" dirty="0"/>
                        <a:t>Route of V administration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43" name="Rounded Rectangle 5"/>
          <p:cNvSpPr>
            <a:spLocks noChangeArrowheads="1"/>
          </p:cNvSpPr>
          <p:nvPr/>
        </p:nvSpPr>
        <p:spPr bwMode="auto">
          <a:xfrm>
            <a:off x="3003781" y="3122598"/>
            <a:ext cx="5863869" cy="202507"/>
          </a:xfrm>
          <a:prstGeom prst="rect">
            <a:avLst/>
          </a:prstGeom>
          <a:solidFill>
            <a:schemeClr val="bg1">
              <a:lumMod val="50000"/>
            </a:schemeClr>
          </a:solidFill>
          <a:ln w="28575" algn="ctr">
            <a:noFill/>
            <a:round/>
            <a:headEnd/>
            <a:tailEnd/>
          </a:ln>
          <a:effectLst/>
        </p:spPr>
        <p:txBody>
          <a:bodyPr anchor="ctr"/>
          <a:lstStyle/>
          <a:p>
            <a:pPr algn="ctr" eaLnBrk="0" hangingPunct="0">
              <a:spcBef>
                <a:spcPts val="800"/>
              </a:spcBef>
            </a:pPr>
            <a:r>
              <a:rPr lang="en-US" sz="1200" b="1" i="1" dirty="0">
                <a:solidFill>
                  <a:schemeClr val="bg1"/>
                </a:solidFill>
                <a:cs typeface="Calibri"/>
              </a:rPr>
              <a:t>21-day cycles until PD, withdrawal of consent, or unacceptable toxicity</a:t>
            </a:r>
          </a:p>
        </p:txBody>
      </p:sp>
      <p:sp>
        <p:nvSpPr>
          <p:cNvPr id="44" name="Rectangle 43"/>
          <p:cNvSpPr/>
          <p:nvPr/>
        </p:nvSpPr>
        <p:spPr>
          <a:xfrm>
            <a:off x="398751" y="6386716"/>
            <a:ext cx="7402512" cy="369332"/>
          </a:xfrm>
          <a:prstGeom prst="rect">
            <a:avLst/>
          </a:prstGeom>
        </p:spPr>
        <p:txBody>
          <a:bodyPr wrap="square" anchor="b">
            <a:spAutoFit/>
          </a:bodyPr>
          <a:lstStyle/>
          <a:p>
            <a:pPr algn="l"/>
            <a:r>
              <a:rPr lang="en-US" sz="900" dirty="0">
                <a:latin typeface="Arial" panose="020B0604020202020204" pitchFamily="34" charset="0"/>
                <a:cs typeface="Arial" panose="020B0604020202020204" pitchFamily="34" charset="0"/>
              </a:rPr>
              <a:t>IV, intravenous; K, carfilzomib; Kd, carfilzomib and dexamethasone; SC, subcutaneous; V, bortezomib; Vd, bortezomib and dexamethasone.</a:t>
            </a:r>
            <a:endParaRPr lang="en-US" sz="900" dirty="0">
              <a:solidFill>
                <a:srgbClr val="FF0000"/>
              </a:solidFill>
              <a:latin typeface="Arial" panose="020B0604020202020204" pitchFamily="34" charset="0"/>
              <a:cs typeface="Arial" panose="020B0604020202020204" pitchFamily="34" charset="0"/>
            </a:endParaRPr>
          </a:p>
          <a:p>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a:t>
            </a:r>
            <a:endParaRPr lang="en-US" sz="900" dirty="0">
              <a:latin typeface="Arial" panose="020B0604020202020204" pitchFamily="34" charset="0"/>
              <a:cs typeface="Arial" panose="020B0604020202020204" pitchFamily="34" charset="0"/>
            </a:endParaRPr>
          </a:p>
        </p:txBody>
      </p:sp>
      <p:sp>
        <p:nvSpPr>
          <p:cNvPr id="21" name="TextBox 20">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36122277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Secondary Endpoint: </a:t>
            </a:r>
            <a:br>
              <a:rPr lang="en-US" sz="2800" dirty="0"/>
            </a:br>
            <a:r>
              <a:rPr lang="en-US" sz="2800" dirty="0"/>
              <a:t>Final Overall Survival Analysis*</a:t>
            </a:r>
            <a:endParaRPr lang="en-US" sz="2800" noProof="0" dirty="0"/>
          </a:p>
        </p:txBody>
      </p:sp>
      <p:sp>
        <p:nvSpPr>
          <p:cNvPr id="3" name="Content Placeholder 2"/>
          <p:cNvSpPr>
            <a:spLocks noGrp="1"/>
          </p:cNvSpPr>
          <p:nvPr>
            <p:ph idx="1"/>
          </p:nvPr>
        </p:nvSpPr>
        <p:spPr/>
        <p:txBody>
          <a:bodyPr/>
          <a:lstStyle/>
          <a:p>
            <a:r>
              <a:rPr lang="en-US" sz="1800" dirty="0"/>
              <a:t>Preplanned interim analysis for OS at 79% of targeted survival events</a:t>
            </a:r>
          </a:p>
          <a:p>
            <a:pPr lvl="1"/>
            <a:r>
              <a:rPr lang="en-US" sz="1600" dirty="0"/>
              <a:t>Stratified log-rank test for inferential comparison </a:t>
            </a:r>
          </a:p>
          <a:p>
            <a:pPr lvl="1"/>
            <a:r>
              <a:rPr lang="en-US" sz="1600" dirty="0"/>
              <a:t>Significance level was determined by the O’Brien-Fleming type alpha spending function based on the actual number of events (alpha = 0.0123)</a:t>
            </a:r>
          </a:p>
          <a:p>
            <a:r>
              <a:rPr lang="en-US" sz="1800" dirty="0"/>
              <a:t>The cutoff date for this pre-specified interim analysis was Jan 3, 2017</a:t>
            </a:r>
          </a:p>
          <a:p>
            <a:r>
              <a:rPr lang="en-US" sz="1800" dirty="0"/>
              <a:t>At the time of this analysis, a total of 398 deaths had been recorded (189 in the carfilzomib group and 209 in the </a:t>
            </a:r>
            <a:r>
              <a:rPr lang="en-US" sz="1800" dirty="0" err="1"/>
              <a:t>bortezomib</a:t>
            </a:r>
            <a:r>
              <a:rPr lang="en-US" sz="1800" dirty="0"/>
              <a:t> group), with a median OS follow up of approximately 37.5 months (IQR, 34.4-41.9) in the carfilzomib group and 36.9 months (IQR, 33.4-40.6) in the </a:t>
            </a:r>
            <a:r>
              <a:rPr lang="en-US" sz="1800" dirty="0" err="1"/>
              <a:t>bortezomib</a:t>
            </a:r>
            <a:r>
              <a:rPr lang="en-US" sz="1800" dirty="0"/>
              <a:t> group</a:t>
            </a:r>
          </a:p>
        </p:txBody>
      </p:sp>
      <p:sp>
        <p:nvSpPr>
          <p:cNvPr id="7" name="Rectangle 6"/>
          <p:cNvSpPr/>
          <p:nvPr/>
        </p:nvSpPr>
        <p:spPr>
          <a:xfrm>
            <a:off x="409551" y="6511053"/>
            <a:ext cx="6296445" cy="230832"/>
          </a:xfrm>
          <a:prstGeom prst="rect">
            <a:avLst/>
          </a:prstGeom>
        </p:spPr>
        <p:txBody>
          <a:bodyPr wrap="square">
            <a:spAutoFit/>
          </a:bodyPr>
          <a:lstStyle/>
          <a:p>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2017; 18:1327-1337.</a:t>
            </a:r>
            <a:endParaRPr lang="en-US" sz="900" dirty="0">
              <a:latin typeface="Arial" panose="020B0604020202020204" pitchFamily="34" charset="0"/>
              <a:cs typeface="Arial" panose="020B0604020202020204" pitchFamily="34" charset="0"/>
            </a:endParaRPr>
          </a:p>
        </p:txBody>
      </p:sp>
      <p:sp>
        <p:nvSpPr>
          <p:cNvPr id="8" name="Rectangle 7"/>
          <p:cNvSpPr/>
          <p:nvPr/>
        </p:nvSpPr>
        <p:spPr>
          <a:xfrm>
            <a:off x="407749" y="6175529"/>
            <a:ext cx="7388218" cy="369332"/>
          </a:xfrm>
          <a:prstGeom prst="rect">
            <a:avLst/>
          </a:prstGeom>
        </p:spPr>
        <p:txBody>
          <a:bodyPr wrap="square" anchor="b">
            <a:spAutoFit/>
          </a:bodyPr>
          <a:lstStyle/>
          <a:p>
            <a:r>
              <a:rPr lang="en-US" sz="900" dirty="0"/>
              <a:t>*This was the second planned interim OS analysis which became the final OS analysis as the OS endpoint was met.</a:t>
            </a:r>
            <a:endParaRPr lang="en-GB" altLang="en-US" sz="900" dirty="0"/>
          </a:p>
          <a:p>
            <a:pPr algn="l"/>
            <a:r>
              <a:rPr lang="en-GB" altLang="en-US" sz="900" dirty="0"/>
              <a:t>IQR, interquartile range; OS, overall survival.</a:t>
            </a:r>
          </a:p>
        </p:txBody>
      </p:sp>
      <p:sp>
        <p:nvSpPr>
          <p:cNvPr id="11" name="TextBox 10">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287642593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0"/>
            <a:ext cx="7474790" cy="1109663"/>
          </a:xfrm>
        </p:spPr>
        <p:txBody>
          <a:bodyPr>
            <a:normAutofit/>
          </a:bodyPr>
          <a:lstStyle/>
          <a:p>
            <a:r>
              <a:rPr lang="en-US" sz="2800" dirty="0"/>
              <a:t>Secondary Endpoint: </a:t>
            </a:r>
            <a:br>
              <a:rPr lang="en-US" sz="2800" dirty="0"/>
            </a:br>
            <a:r>
              <a:rPr lang="en-US" sz="2800" dirty="0"/>
              <a:t>Final Overall Survival Analysis* (ITT)</a:t>
            </a:r>
          </a:p>
        </p:txBody>
      </p:sp>
      <p:sp>
        <p:nvSpPr>
          <p:cNvPr id="1473" name="Content Placeholder 2"/>
          <p:cNvSpPr>
            <a:spLocks noGrp="1"/>
          </p:cNvSpPr>
          <p:nvPr>
            <p:ph idx="1"/>
          </p:nvPr>
        </p:nvSpPr>
        <p:spPr>
          <a:xfrm>
            <a:off x="454026" y="5329047"/>
            <a:ext cx="8118475" cy="228600"/>
          </a:xfrm>
        </p:spPr>
        <p:txBody>
          <a:bodyPr/>
          <a:lstStyle/>
          <a:p>
            <a:pPr marL="0" indent="0">
              <a:buNone/>
            </a:pPr>
            <a:r>
              <a:rPr lang="en-US" sz="1200" dirty="0"/>
              <a:t>Pre-planned interim analysis* of overall survival at 79% of targeted survival events</a:t>
            </a:r>
          </a:p>
        </p:txBody>
      </p:sp>
      <p:graphicFrame>
        <p:nvGraphicFramePr>
          <p:cNvPr id="2204" name="Table 2203"/>
          <p:cNvGraphicFramePr>
            <a:graphicFrameLocks noGrp="1"/>
          </p:cNvGraphicFramePr>
          <p:nvPr>
            <p:extLst>
              <p:ext uri="{D42A27DB-BD31-4B8C-83A1-F6EECF244321}">
                <p14:modId xmlns:p14="http://schemas.microsoft.com/office/powerpoint/2010/main" val="3030762816"/>
              </p:ext>
            </p:extLst>
          </p:nvPr>
        </p:nvGraphicFramePr>
        <p:xfrm>
          <a:off x="4707546" y="1376036"/>
          <a:ext cx="3937121" cy="1028700"/>
        </p:xfrm>
        <a:graphic>
          <a:graphicData uri="http://schemas.openxmlformats.org/drawingml/2006/table">
            <a:tbl>
              <a:tblPr firstRow="1" bandRow="1">
                <a:tableStyleId>{5940675A-B579-460E-94D1-54222C63F5DA}</a:tableStyleId>
              </a:tblPr>
              <a:tblGrid>
                <a:gridCol w="1594768">
                  <a:extLst>
                    <a:ext uri="{9D8B030D-6E8A-4147-A177-3AD203B41FA5}">
                      <a16:colId xmlns:a16="http://schemas.microsoft.com/office/drawing/2014/main" val="20000"/>
                    </a:ext>
                  </a:extLst>
                </a:gridCol>
                <a:gridCol w="1173465">
                  <a:extLst>
                    <a:ext uri="{9D8B030D-6E8A-4147-A177-3AD203B41FA5}">
                      <a16:colId xmlns:a16="http://schemas.microsoft.com/office/drawing/2014/main" val="20001"/>
                    </a:ext>
                  </a:extLst>
                </a:gridCol>
                <a:gridCol w="1168888">
                  <a:extLst>
                    <a:ext uri="{9D8B030D-6E8A-4147-A177-3AD203B41FA5}">
                      <a16:colId xmlns:a16="http://schemas.microsoft.com/office/drawing/2014/main" val="20002"/>
                    </a:ext>
                  </a:extLst>
                </a:gridCol>
              </a:tblGrid>
              <a:tr h="143551">
                <a:tc>
                  <a:txBody>
                    <a:bodyPr/>
                    <a:lstStyle/>
                    <a:p>
                      <a:endParaRPr lang="en-US" sz="9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solidFill>
                            <a:schemeClr val="bg1"/>
                          </a:solidFill>
                        </a:rPr>
                        <a:t>Kd</a:t>
                      </a:r>
                      <a:r>
                        <a:rPr lang="en-US" sz="900" b="1" baseline="0" dirty="0">
                          <a:solidFill>
                            <a:schemeClr val="bg1"/>
                          </a:solidFill>
                        </a:rPr>
                        <a:t> </a:t>
                      </a:r>
                      <a:r>
                        <a:rPr lang="en-US" sz="900" b="1" dirty="0">
                          <a:solidFill>
                            <a:schemeClr val="bg1"/>
                          </a:solidFill>
                        </a:rPr>
                        <a:t>(N = 464)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900" b="1" dirty="0">
                          <a:solidFill>
                            <a:schemeClr val="bg1"/>
                          </a:solidFill>
                        </a:rPr>
                        <a:t>Vd</a:t>
                      </a:r>
                      <a:r>
                        <a:rPr lang="en-US" sz="900" b="1" baseline="0" dirty="0">
                          <a:solidFill>
                            <a:schemeClr val="bg1"/>
                          </a:solidFill>
                        </a:rPr>
                        <a:t> </a:t>
                      </a:r>
                      <a:r>
                        <a:rPr lang="en-US" sz="900" b="1" dirty="0">
                          <a:solidFill>
                            <a:schemeClr val="bg1"/>
                          </a:solidFill>
                        </a:rPr>
                        <a:t>(N = 465)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extLst>
                  <a:ext uri="{0D108BD9-81ED-4DB2-BD59-A6C34878D82A}">
                    <a16:rowId xmlns:a16="http://schemas.microsoft.com/office/drawing/2014/main" val="10000"/>
                  </a:ext>
                </a:extLst>
              </a:tr>
              <a:tr h="0">
                <a:tc>
                  <a:txBody>
                    <a:bodyPr/>
                    <a:lstStyle/>
                    <a:p>
                      <a:pPr marL="0" indent="0"/>
                      <a:r>
                        <a:rPr lang="en-US" sz="900" b="1" dirty="0"/>
                        <a:t>Death,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900" b="1" dirty="0"/>
                        <a:t>189 (40.7)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900" b="1" dirty="0"/>
                        <a:t>209 (44.9)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1"/>
                  </a:ext>
                </a:extLst>
              </a:tr>
              <a:tr h="118486">
                <a:tc>
                  <a:txBody>
                    <a:bodyPr/>
                    <a:lstStyle/>
                    <a:p>
                      <a:pPr marL="0" indent="0" algn="l" defTabSz="914400" rtl="0" eaLnBrk="1" latinLnBrk="0" hangingPunct="1"/>
                      <a:r>
                        <a:rPr lang="en-US" sz="900" b="1" kern="1200" dirty="0">
                          <a:solidFill>
                            <a:schemeClr val="tx1"/>
                          </a:solidFill>
                          <a:latin typeface="+mn-lt"/>
                          <a:ea typeface="+mn-ea"/>
                          <a:cs typeface="+mn-cs"/>
                        </a:rPr>
                        <a:t>Median</a:t>
                      </a:r>
                      <a:r>
                        <a:rPr lang="en-US" sz="900" b="1" kern="1200" baseline="0" dirty="0">
                          <a:solidFill>
                            <a:schemeClr val="tx1"/>
                          </a:solidFill>
                          <a:latin typeface="+mn-lt"/>
                          <a:ea typeface="+mn-ea"/>
                          <a:cs typeface="+mn-cs"/>
                        </a:rPr>
                        <a:t> OS, mo</a:t>
                      </a:r>
                      <a:endParaRPr lang="en-US" sz="9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900" b="1" dirty="0"/>
                        <a:t>47.6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900" b="1" dirty="0"/>
                        <a:t>40.0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2"/>
                  </a:ext>
                </a:extLst>
              </a:tr>
              <a:tr h="118486">
                <a:tc>
                  <a:txBody>
                    <a:bodyPr/>
                    <a:lstStyle/>
                    <a:p>
                      <a:pPr marL="0" indent="0" algn="l" defTabSz="914400" rtl="0" eaLnBrk="1" latinLnBrk="0" hangingPunct="1"/>
                      <a:r>
                        <a:rPr lang="en-US" sz="900" b="1" kern="1200" dirty="0">
                          <a:solidFill>
                            <a:schemeClr val="tx1"/>
                          </a:solidFill>
                          <a:latin typeface="+mn-lt"/>
                          <a:ea typeface="+mn-ea"/>
                          <a:cs typeface="+mn-cs"/>
                        </a:rPr>
                        <a:t>HR (Kd/Vd) 95% CI</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gridSpan="2">
                  <a:txBody>
                    <a:bodyPr/>
                    <a:lstStyle/>
                    <a:p>
                      <a:pPr algn="ctr"/>
                      <a:r>
                        <a:rPr lang="en-US" sz="900" b="1" dirty="0"/>
                        <a:t>0.791 (0.648-0.964)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4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3676">
                <a:tc>
                  <a:txBody>
                    <a:bodyPr/>
                    <a:lstStyle/>
                    <a:p>
                      <a:pPr marL="0" indent="0" algn="l" defTabSz="914400" rtl="0" eaLnBrk="1" latinLnBrk="0" hangingPunct="1"/>
                      <a:r>
                        <a:rPr lang="en-US" sz="900" b="1" kern="1200" dirty="0">
                          <a:solidFill>
                            <a:schemeClr val="tx1"/>
                          </a:solidFill>
                          <a:latin typeface="+mn-lt"/>
                          <a:ea typeface="+mn-ea"/>
                          <a:cs typeface="+mn-cs"/>
                        </a:rPr>
                        <a:t>p value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gridSpan="2">
                  <a:txBody>
                    <a:bodyPr/>
                    <a:lstStyle/>
                    <a:p>
                      <a:pPr algn="ctr"/>
                      <a:r>
                        <a:rPr lang="en-US" sz="900" b="1" dirty="0"/>
                        <a:t>0.01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hMerge="1">
                  <a:txBody>
                    <a:bodyPr/>
                    <a:lstStyle/>
                    <a:p>
                      <a:pPr algn="ctr"/>
                      <a:endParaRPr lang="en-US" sz="14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7" name="TextBox 36"/>
          <p:cNvSpPr txBox="1"/>
          <p:nvPr/>
        </p:nvSpPr>
        <p:spPr>
          <a:xfrm>
            <a:off x="412383" y="4484953"/>
            <a:ext cx="7638108" cy="769441"/>
          </a:xfrm>
          <a:prstGeom prst="rect">
            <a:avLst/>
          </a:prstGeom>
          <a:noFill/>
        </p:spPr>
        <p:txBody>
          <a:bodyPr wrap="square" rtlCol="0">
            <a:spAutoFit/>
          </a:bodyPr>
          <a:lstStyle/>
          <a:p>
            <a:pPr algn="l"/>
            <a:r>
              <a:rPr lang="en-US" sz="1100" b="1" dirty="0"/>
              <a:t>No. at risk:</a:t>
            </a:r>
          </a:p>
          <a:p>
            <a:pPr algn="l"/>
            <a:r>
              <a:rPr lang="en-US" sz="1100" b="1" dirty="0"/>
              <a:t>(no. censored)</a:t>
            </a:r>
          </a:p>
          <a:p>
            <a:pPr algn="l"/>
            <a:r>
              <a:rPr lang="en-US" sz="1100" dirty="0"/>
              <a:t>             Kd       464 (0)       423 (7)       373 (16)     335 (21)     308 (25)      270 (35)   162 (121)    66 (215)     10 (266)  </a:t>
            </a:r>
          </a:p>
          <a:p>
            <a:pPr algn="l"/>
            <a:r>
              <a:rPr lang="en-US" sz="1100" dirty="0"/>
              <a:t>             Vd       465 (0)       402 (28)     351 (40)     293 (50)     256 (56)      228 (58)   140 (130)    39 (221)      5 (251)</a:t>
            </a:r>
          </a:p>
        </p:txBody>
      </p:sp>
      <p:sp>
        <p:nvSpPr>
          <p:cNvPr id="69" name="Rectangle 68"/>
          <p:cNvSpPr/>
          <p:nvPr/>
        </p:nvSpPr>
        <p:spPr>
          <a:xfrm>
            <a:off x="409551" y="6095554"/>
            <a:ext cx="7450594" cy="646331"/>
          </a:xfrm>
          <a:prstGeom prst="rect">
            <a:avLst/>
          </a:prstGeom>
        </p:spPr>
        <p:txBody>
          <a:bodyPr wrap="square" anchor="b">
            <a:spAutoFit/>
          </a:bodyPr>
          <a:lstStyle/>
          <a:p>
            <a:r>
              <a:rPr lang="en-US" sz="900" dirty="0"/>
              <a:t>*This was the second planned interim OS analysis which became the final OS analysis as the OS endpoint was met.</a:t>
            </a:r>
            <a:endParaRPr lang="en-GB" altLang="en-US" sz="900" dirty="0"/>
          </a:p>
          <a:p>
            <a:r>
              <a:rPr lang="en-GB" altLang="en-US" sz="900" dirty="0"/>
              <a:t>CI, confidence interval; HR, hazard ratio; </a:t>
            </a:r>
            <a:r>
              <a:rPr lang="en-US" sz="900" dirty="0">
                <a:latin typeface="Arial" panose="020B0604020202020204" pitchFamily="34" charset="0"/>
                <a:cs typeface="Arial" panose="020B0604020202020204" pitchFamily="34" charset="0"/>
              </a:rPr>
              <a:t>ITT, intent-to-treat; </a:t>
            </a:r>
            <a:r>
              <a:rPr lang="en-GB" altLang="en-US" sz="900" dirty="0" err="1"/>
              <a:t>Kd</a:t>
            </a:r>
            <a:r>
              <a:rPr lang="en-GB" altLang="en-US" sz="900" dirty="0"/>
              <a:t>, carfilzomib and dexamethasone; OS, overall survival; </a:t>
            </a:r>
            <a:r>
              <a:rPr lang="en-GB" altLang="en-US" sz="900" dirty="0" err="1"/>
              <a:t>Vd</a:t>
            </a:r>
            <a:r>
              <a:rPr lang="en-GB" altLang="en-US" sz="900" dirty="0"/>
              <a:t>, </a:t>
            </a:r>
            <a:r>
              <a:rPr lang="en-GB" altLang="en-US" sz="900" dirty="0" err="1"/>
              <a:t>bortezomib</a:t>
            </a:r>
            <a:r>
              <a:rPr lang="en-GB" altLang="en-US" sz="900" dirty="0"/>
              <a:t> and dexamethasone.</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2017; 18:1327-1337; Weisel K et al. Presented at ASH 2017; Poster (Abstract 1850).</a:t>
            </a:r>
            <a:endParaRPr lang="en-US" sz="900" dirty="0">
              <a:latin typeface="Arial" panose="020B0604020202020204" pitchFamily="34" charset="0"/>
              <a:cs typeface="Arial" panose="020B0604020202020204" pitchFamily="34" charset="0"/>
            </a:endParaRPr>
          </a:p>
        </p:txBody>
      </p:sp>
      <p:grpSp>
        <p:nvGrpSpPr>
          <p:cNvPr id="3" name="Group 2"/>
          <p:cNvGrpSpPr/>
          <p:nvPr/>
        </p:nvGrpSpPr>
        <p:grpSpPr>
          <a:xfrm>
            <a:off x="688509" y="1955473"/>
            <a:ext cx="6769411" cy="2423657"/>
            <a:chOff x="641374" y="1685238"/>
            <a:chExt cx="6769411" cy="2423657"/>
          </a:xfrm>
        </p:grpSpPr>
        <p:sp>
          <p:nvSpPr>
            <p:cNvPr id="70" name="Rectangle 5196"/>
            <p:cNvSpPr>
              <a:spLocks noChangeArrowheads="1"/>
            </p:cNvSpPr>
            <p:nvPr/>
          </p:nvSpPr>
          <p:spPr bwMode="auto">
            <a:xfrm>
              <a:off x="991090" y="1685238"/>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1.0</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71" name="Rectangle 5197"/>
            <p:cNvSpPr>
              <a:spLocks noChangeArrowheads="1"/>
            </p:cNvSpPr>
            <p:nvPr/>
          </p:nvSpPr>
          <p:spPr bwMode="auto">
            <a:xfrm>
              <a:off x="991090" y="2097988"/>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0.8</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72" name="Rectangle 5198"/>
            <p:cNvSpPr>
              <a:spLocks noChangeArrowheads="1"/>
            </p:cNvSpPr>
            <p:nvPr/>
          </p:nvSpPr>
          <p:spPr bwMode="auto">
            <a:xfrm>
              <a:off x="991090" y="2509151"/>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0.6</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73" name="Rectangle 5199"/>
            <p:cNvSpPr>
              <a:spLocks noChangeArrowheads="1"/>
            </p:cNvSpPr>
            <p:nvPr/>
          </p:nvSpPr>
          <p:spPr bwMode="auto">
            <a:xfrm>
              <a:off x="991090" y="2918726"/>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0.4</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74" name="Rectangle 5200"/>
            <p:cNvSpPr>
              <a:spLocks noChangeArrowheads="1"/>
            </p:cNvSpPr>
            <p:nvPr/>
          </p:nvSpPr>
          <p:spPr bwMode="auto">
            <a:xfrm>
              <a:off x="991090" y="3331476"/>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0.2</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75" name="Rectangle 5201"/>
            <p:cNvSpPr>
              <a:spLocks noChangeArrowheads="1"/>
            </p:cNvSpPr>
            <p:nvPr/>
          </p:nvSpPr>
          <p:spPr bwMode="auto">
            <a:xfrm>
              <a:off x="1097453" y="3741051"/>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0</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76" name="Rectangle 5202"/>
            <p:cNvSpPr>
              <a:spLocks noChangeArrowheads="1"/>
            </p:cNvSpPr>
            <p:nvPr/>
          </p:nvSpPr>
          <p:spPr bwMode="auto">
            <a:xfrm rot="16200000">
              <a:off x="-57215" y="2683714"/>
              <a:ext cx="16126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400" b="0" dirty="0">
                  <a:solidFill>
                    <a:srgbClr val="000000"/>
                  </a:solidFill>
                  <a:latin typeface="+mn-lt"/>
                </a:rPr>
                <a:t>Proportion Surviving</a:t>
              </a:r>
              <a:endParaRPr kumimoji="0" lang="en-US" altLang="en-US" sz="1400" b="0" i="0" u="none" strike="noStrike" cap="none" normalizeH="0" baseline="0" dirty="0">
                <a:ln>
                  <a:noFill/>
                </a:ln>
                <a:solidFill>
                  <a:schemeClr val="tx1"/>
                </a:solidFill>
                <a:effectLst/>
                <a:latin typeface="+mn-lt"/>
              </a:endParaRPr>
            </a:p>
          </p:txBody>
        </p:sp>
        <p:sp>
          <p:nvSpPr>
            <p:cNvPr id="77" name="Rectangle 5218"/>
            <p:cNvSpPr>
              <a:spLocks noChangeArrowheads="1"/>
            </p:cNvSpPr>
            <p:nvPr/>
          </p:nvSpPr>
          <p:spPr bwMode="auto">
            <a:xfrm>
              <a:off x="1525588" y="3893451"/>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0</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81" name="Rectangle 5228"/>
            <p:cNvSpPr>
              <a:spLocks noChangeArrowheads="1"/>
            </p:cNvSpPr>
            <p:nvPr/>
          </p:nvSpPr>
          <p:spPr bwMode="auto">
            <a:xfrm>
              <a:off x="2922588" y="3893451"/>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12</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82" name="Rectangle 5229"/>
            <p:cNvSpPr>
              <a:spLocks noChangeArrowheads="1"/>
            </p:cNvSpPr>
            <p:nvPr/>
          </p:nvSpPr>
          <p:spPr bwMode="auto">
            <a:xfrm>
              <a:off x="3638550" y="3893451"/>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18</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83" name="Rectangle 5230"/>
            <p:cNvSpPr>
              <a:spLocks noChangeArrowheads="1"/>
            </p:cNvSpPr>
            <p:nvPr/>
          </p:nvSpPr>
          <p:spPr bwMode="auto">
            <a:xfrm>
              <a:off x="4351338" y="3893451"/>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24</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84" name="Rectangle 5231"/>
            <p:cNvSpPr>
              <a:spLocks noChangeArrowheads="1"/>
            </p:cNvSpPr>
            <p:nvPr/>
          </p:nvSpPr>
          <p:spPr bwMode="auto">
            <a:xfrm>
              <a:off x="2241550" y="3893451"/>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6</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85" name="Rectangle 5232"/>
            <p:cNvSpPr>
              <a:spLocks noChangeArrowheads="1"/>
            </p:cNvSpPr>
            <p:nvPr/>
          </p:nvSpPr>
          <p:spPr bwMode="auto">
            <a:xfrm>
              <a:off x="7212013" y="3893451"/>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48</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101" name="Rectangle 5249"/>
            <p:cNvSpPr>
              <a:spLocks noChangeArrowheads="1"/>
            </p:cNvSpPr>
            <p:nvPr/>
          </p:nvSpPr>
          <p:spPr bwMode="auto">
            <a:xfrm>
              <a:off x="5067300" y="3893451"/>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30</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104" name="Rectangle 5252"/>
            <p:cNvSpPr>
              <a:spLocks noChangeArrowheads="1"/>
            </p:cNvSpPr>
            <p:nvPr/>
          </p:nvSpPr>
          <p:spPr bwMode="auto">
            <a:xfrm>
              <a:off x="5783263" y="3893451"/>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36</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107" name="Rectangle 5255"/>
            <p:cNvSpPr>
              <a:spLocks noChangeArrowheads="1"/>
            </p:cNvSpPr>
            <p:nvPr/>
          </p:nvSpPr>
          <p:spPr bwMode="auto">
            <a:xfrm>
              <a:off x="6499225" y="3893451"/>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42</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110" name="Freeform 5258"/>
            <p:cNvSpPr>
              <a:spLocks/>
            </p:cNvSpPr>
            <p:nvPr/>
          </p:nvSpPr>
          <p:spPr bwMode="auto">
            <a:xfrm>
              <a:off x="1327150" y="1764613"/>
              <a:ext cx="6029325" cy="2060575"/>
            </a:xfrm>
            <a:custGeom>
              <a:avLst/>
              <a:gdLst>
                <a:gd name="T0" fmla="*/ 0 w 3798"/>
                <a:gd name="T1" fmla="*/ 0 h 1298"/>
                <a:gd name="T2" fmla="*/ 0 w 3798"/>
                <a:gd name="T3" fmla="*/ 1298 h 1298"/>
                <a:gd name="T4" fmla="*/ 3798 w 3798"/>
                <a:gd name="T5" fmla="*/ 1298 h 1298"/>
              </a:gdLst>
              <a:ahLst/>
              <a:cxnLst>
                <a:cxn ang="0">
                  <a:pos x="T0" y="T1"/>
                </a:cxn>
                <a:cxn ang="0">
                  <a:pos x="T2" y="T3"/>
                </a:cxn>
                <a:cxn ang="0">
                  <a:pos x="T4" y="T5"/>
                </a:cxn>
              </a:cxnLst>
              <a:rect l="0" t="0" r="r" b="b"/>
              <a:pathLst>
                <a:path w="3798" h="1298">
                  <a:moveTo>
                    <a:pt x="0" y="0"/>
                  </a:moveTo>
                  <a:lnTo>
                    <a:pt x="0" y="1298"/>
                  </a:lnTo>
                  <a:lnTo>
                    <a:pt x="3798" y="129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11" name="Line 5259"/>
            <p:cNvSpPr>
              <a:spLocks noChangeShapeType="1"/>
            </p:cNvSpPr>
            <p:nvPr/>
          </p:nvSpPr>
          <p:spPr bwMode="auto">
            <a:xfrm>
              <a:off x="1266825" y="1764613"/>
              <a:ext cx="60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12" name="Line 5260"/>
            <p:cNvSpPr>
              <a:spLocks noChangeShapeType="1"/>
            </p:cNvSpPr>
            <p:nvPr/>
          </p:nvSpPr>
          <p:spPr bwMode="auto">
            <a:xfrm>
              <a:off x="1266825" y="2178951"/>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13" name="Line 5261"/>
            <p:cNvSpPr>
              <a:spLocks noChangeShapeType="1"/>
            </p:cNvSpPr>
            <p:nvPr/>
          </p:nvSpPr>
          <p:spPr bwMode="auto">
            <a:xfrm>
              <a:off x="1266825" y="2593288"/>
              <a:ext cx="60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14" name="Line 5262"/>
            <p:cNvSpPr>
              <a:spLocks noChangeShapeType="1"/>
            </p:cNvSpPr>
            <p:nvPr/>
          </p:nvSpPr>
          <p:spPr bwMode="auto">
            <a:xfrm>
              <a:off x="1266825" y="3002863"/>
              <a:ext cx="60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15" name="Line 5263"/>
            <p:cNvSpPr>
              <a:spLocks noChangeShapeType="1"/>
            </p:cNvSpPr>
            <p:nvPr/>
          </p:nvSpPr>
          <p:spPr bwMode="auto">
            <a:xfrm>
              <a:off x="1266825" y="3415613"/>
              <a:ext cx="60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16" name="Line 5264"/>
            <p:cNvSpPr>
              <a:spLocks noChangeShapeType="1"/>
            </p:cNvSpPr>
            <p:nvPr/>
          </p:nvSpPr>
          <p:spPr bwMode="auto">
            <a:xfrm>
              <a:off x="1266825" y="3825188"/>
              <a:ext cx="60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17" name="Line 5265"/>
            <p:cNvSpPr>
              <a:spLocks noChangeShapeType="1"/>
            </p:cNvSpPr>
            <p:nvPr/>
          </p:nvSpPr>
          <p:spPr bwMode="auto">
            <a:xfrm flipV="1">
              <a:off x="1570038" y="3825188"/>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18" name="Line 5266"/>
            <p:cNvSpPr>
              <a:spLocks noChangeShapeType="1"/>
            </p:cNvSpPr>
            <p:nvPr/>
          </p:nvSpPr>
          <p:spPr bwMode="auto">
            <a:xfrm flipV="1">
              <a:off x="2282825" y="3825188"/>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19" name="Line 5267"/>
            <p:cNvSpPr>
              <a:spLocks noChangeShapeType="1"/>
            </p:cNvSpPr>
            <p:nvPr/>
          </p:nvSpPr>
          <p:spPr bwMode="auto">
            <a:xfrm flipV="1">
              <a:off x="2995613" y="3825188"/>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20" name="Line 5268"/>
            <p:cNvSpPr>
              <a:spLocks noChangeShapeType="1"/>
            </p:cNvSpPr>
            <p:nvPr/>
          </p:nvSpPr>
          <p:spPr bwMode="auto">
            <a:xfrm flipV="1">
              <a:off x="3714750" y="3825188"/>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21" name="Line 5269"/>
            <p:cNvSpPr>
              <a:spLocks noChangeShapeType="1"/>
            </p:cNvSpPr>
            <p:nvPr/>
          </p:nvSpPr>
          <p:spPr bwMode="auto">
            <a:xfrm flipV="1">
              <a:off x="4427538" y="3825188"/>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22" name="Line 5270"/>
            <p:cNvSpPr>
              <a:spLocks noChangeShapeType="1"/>
            </p:cNvSpPr>
            <p:nvPr/>
          </p:nvSpPr>
          <p:spPr bwMode="auto">
            <a:xfrm flipV="1">
              <a:off x="5143500" y="3825188"/>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23" name="Line 5271"/>
            <p:cNvSpPr>
              <a:spLocks noChangeShapeType="1"/>
            </p:cNvSpPr>
            <p:nvPr/>
          </p:nvSpPr>
          <p:spPr bwMode="auto">
            <a:xfrm flipV="1">
              <a:off x="5859463" y="3825188"/>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24" name="Line 5272"/>
            <p:cNvSpPr>
              <a:spLocks noChangeShapeType="1"/>
            </p:cNvSpPr>
            <p:nvPr/>
          </p:nvSpPr>
          <p:spPr bwMode="auto">
            <a:xfrm flipV="1">
              <a:off x="6573838" y="3825188"/>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25" name="Line 5273"/>
            <p:cNvSpPr>
              <a:spLocks noChangeShapeType="1"/>
            </p:cNvSpPr>
            <p:nvPr/>
          </p:nvSpPr>
          <p:spPr bwMode="auto">
            <a:xfrm flipV="1">
              <a:off x="7288213" y="3825188"/>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26" name="Freeform 5274"/>
            <p:cNvSpPr>
              <a:spLocks/>
            </p:cNvSpPr>
            <p:nvPr/>
          </p:nvSpPr>
          <p:spPr bwMode="auto">
            <a:xfrm>
              <a:off x="1546225" y="1751913"/>
              <a:ext cx="5478463" cy="1247775"/>
            </a:xfrm>
            <a:custGeom>
              <a:avLst/>
              <a:gdLst>
                <a:gd name="T0" fmla="*/ 44 w 3451"/>
                <a:gd name="T1" fmla="*/ 9 h 786"/>
                <a:gd name="T2" fmla="*/ 75 w 3451"/>
                <a:gd name="T3" fmla="*/ 17 h 786"/>
                <a:gd name="T4" fmla="*/ 111 w 3451"/>
                <a:gd name="T5" fmla="*/ 28 h 786"/>
                <a:gd name="T6" fmla="*/ 153 w 3451"/>
                <a:gd name="T7" fmla="*/ 39 h 786"/>
                <a:gd name="T8" fmla="*/ 236 w 3451"/>
                <a:gd name="T9" fmla="*/ 42 h 786"/>
                <a:gd name="T10" fmla="*/ 280 w 3451"/>
                <a:gd name="T11" fmla="*/ 59 h 786"/>
                <a:gd name="T12" fmla="*/ 322 w 3451"/>
                <a:gd name="T13" fmla="*/ 71 h 786"/>
                <a:gd name="T14" fmla="*/ 349 w 3451"/>
                <a:gd name="T15" fmla="*/ 77 h 786"/>
                <a:gd name="T16" fmla="*/ 389 w 3451"/>
                <a:gd name="T17" fmla="*/ 91 h 786"/>
                <a:gd name="T18" fmla="*/ 484 w 3451"/>
                <a:gd name="T19" fmla="*/ 102 h 786"/>
                <a:gd name="T20" fmla="*/ 536 w 3451"/>
                <a:gd name="T21" fmla="*/ 120 h 786"/>
                <a:gd name="T22" fmla="*/ 571 w 3451"/>
                <a:gd name="T23" fmla="*/ 137 h 786"/>
                <a:gd name="T24" fmla="*/ 611 w 3451"/>
                <a:gd name="T25" fmla="*/ 149 h 786"/>
                <a:gd name="T26" fmla="*/ 651 w 3451"/>
                <a:gd name="T27" fmla="*/ 162 h 786"/>
                <a:gd name="T28" fmla="*/ 687 w 3451"/>
                <a:gd name="T29" fmla="*/ 177 h 786"/>
                <a:gd name="T30" fmla="*/ 782 w 3451"/>
                <a:gd name="T31" fmla="*/ 186 h 786"/>
                <a:gd name="T32" fmla="*/ 813 w 3451"/>
                <a:gd name="T33" fmla="*/ 204 h 786"/>
                <a:gd name="T34" fmla="*/ 873 w 3451"/>
                <a:gd name="T35" fmla="*/ 213 h 786"/>
                <a:gd name="T36" fmla="*/ 918 w 3451"/>
                <a:gd name="T37" fmla="*/ 226 h 786"/>
                <a:gd name="T38" fmla="*/ 960 w 3451"/>
                <a:gd name="T39" fmla="*/ 240 h 786"/>
                <a:gd name="T40" fmla="*/ 1000 w 3451"/>
                <a:gd name="T41" fmla="*/ 255 h 786"/>
                <a:gd name="T42" fmla="*/ 1029 w 3451"/>
                <a:gd name="T43" fmla="*/ 264 h 786"/>
                <a:gd name="T44" fmla="*/ 1100 w 3451"/>
                <a:gd name="T45" fmla="*/ 277 h 786"/>
                <a:gd name="T46" fmla="*/ 1131 w 3451"/>
                <a:gd name="T47" fmla="*/ 286 h 786"/>
                <a:gd name="T48" fmla="*/ 1166 w 3451"/>
                <a:gd name="T49" fmla="*/ 300 h 786"/>
                <a:gd name="T50" fmla="*/ 1195 w 3451"/>
                <a:gd name="T51" fmla="*/ 311 h 786"/>
                <a:gd name="T52" fmla="*/ 1224 w 3451"/>
                <a:gd name="T53" fmla="*/ 326 h 786"/>
                <a:gd name="T54" fmla="*/ 1280 w 3451"/>
                <a:gd name="T55" fmla="*/ 335 h 786"/>
                <a:gd name="T56" fmla="*/ 1304 w 3451"/>
                <a:gd name="T57" fmla="*/ 348 h 786"/>
                <a:gd name="T58" fmla="*/ 1347 w 3451"/>
                <a:gd name="T59" fmla="*/ 357 h 786"/>
                <a:gd name="T60" fmla="*/ 1378 w 3451"/>
                <a:gd name="T61" fmla="*/ 371 h 786"/>
                <a:gd name="T62" fmla="*/ 1416 w 3451"/>
                <a:gd name="T63" fmla="*/ 384 h 786"/>
                <a:gd name="T64" fmla="*/ 1444 w 3451"/>
                <a:gd name="T65" fmla="*/ 399 h 786"/>
                <a:gd name="T66" fmla="*/ 1500 w 3451"/>
                <a:gd name="T67" fmla="*/ 408 h 786"/>
                <a:gd name="T68" fmla="*/ 1540 w 3451"/>
                <a:gd name="T69" fmla="*/ 420 h 786"/>
                <a:gd name="T70" fmla="*/ 1589 w 3451"/>
                <a:gd name="T71" fmla="*/ 429 h 786"/>
                <a:gd name="T72" fmla="*/ 1624 w 3451"/>
                <a:gd name="T73" fmla="*/ 440 h 786"/>
                <a:gd name="T74" fmla="*/ 1722 w 3451"/>
                <a:gd name="T75" fmla="*/ 453 h 786"/>
                <a:gd name="T76" fmla="*/ 1784 w 3451"/>
                <a:gd name="T77" fmla="*/ 462 h 786"/>
                <a:gd name="T78" fmla="*/ 1847 w 3451"/>
                <a:gd name="T79" fmla="*/ 475 h 786"/>
                <a:gd name="T80" fmla="*/ 1869 w 3451"/>
                <a:gd name="T81" fmla="*/ 486 h 786"/>
                <a:gd name="T82" fmla="*/ 1949 w 3451"/>
                <a:gd name="T83" fmla="*/ 497 h 786"/>
                <a:gd name="T84" fmla="*/ 1987 w 3451"/>
                <a:gd name="T85" fmla="*/ 508 h 786"/>
                <a:gd name="T86" fmla="*/ 2033 w 3451"/>
                <a:gd name="T87" fmla="*/ 522 h 786"/>
                <a:gd name="T88" fmla="*/ 2122 w 3451"/>
                <a:gd name="T89" fmla="*/ 531 h 786"/>
                <a:gd name="T90" fmla="*/ 2171 w 3451"/>
                <a:gd name="T91" fmla="*/ 540 h 786"/>
                <a:gd name="T92" fmla="*/ 2235 w 3451"/>
                <a:gd name="T93" fmla="*/ 551 h 786"/>
                <a:gd name="T94" fmla="*/ 2318 w 3451"/>
                <a:gd name="T95" fmla="*/ 559 h 786"/>
                <a:gd name="T96" fmla="*/ 2395 w 3451"/>
                <a:gd name="T97" fmla="*/ 573 h 786"/>
                <a:gd name="T98" fmla="*/ 2458 w 3451"/>
                <a:gd name="T99" fmla="*/ 584 h 786"/>
                <a:gd name="T100" fmla="*/ 2587 w 3451"/>
                <a:gd name="T101" fmla="*/ 593 h 786"/>
                <a:gd name="T102" fmla="*/ 2802 w 3451"/>
                <a:gd name="T103" fmla="*/ 615 h 786"/>
                <a:gd name="T104" fmla="*/ 2986 w 3451"/>
                <a:gd name="T105" fmla="*/ 633 h 786"/>
                <a:gd name="T106" fmla="*/ 3022 w 3451"/>
                <a:gd name="T107" fmla="*/ 653 h 786"/>
                <a:gd name="T108" fmla="*/ 3129 w 3451"/>
                <a:gd name="T109" fmla="*/ 673 h 786"/>
                <a:gd name="T110" fmla="*/ 3157 w 3451"/>
                <a:gd name="T111" fmla="*/ 693 h 786"/>
                <a:gd name="T112" fmla="*/ 3182 w 3451"/>
                <a:gd name="T113" fmla="*/ 724 h 786"/>
                <a:gd name="T114" fmla="*/ 3364 w 3451"/>
                <a:gd name="T115" fmla="*/ 786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451" h="786">
                  <a:moveTo>
                    <a:pt x="0" y="0"/>
                  </a:moveTo>
                  <a:lnTo>
                    <a:pt x="22" y="0"/>
                  </a:lnTo>
                  <a:lnTo>
                    <a:pt x="22" y="4"/>
                  </a:lnTo>
                  <a:lnTo>
                    <a:pt x="35" y="4"/>
                  </a:lnTo>
                  <a:lnTo>
                    <a:pt x="35" y="9"/>
                  </a:lnTo>
                  <a:lnTo>
                    <a:pt x="44" y="9"/>
                  </a:lnTo>
                  <a:lnTo>
                    <a:pt x="44" y="13"/>
                  </a:lnTo>
                  <a:lnTo>
                    <a:pt x="58" y="13"/>
                  </a:lnTo>
                  <a:lnTo>
                    <a:pt x="58" y="17"/>
                  </a:lnTo>
                  <a:lnTo>
                    <a:pt x="58" y="17"/>
                  </a:lnTo>
                  <a:lnTo>
                    <a:pt x="75" y="17"/>
                  </a:lnTo>
                  <a:lnTo>
                    <a:pt x="75" y="17"/>
                  </a:lnTo>
                  <a:lnTo>
                    <a:pt x="85" y="17"/>
                  </a:lnTo>
                  <a:lnTo>
                    <a:pt x="85" y="20"/>
                  </a:lnTo>
                  <a:lnTo>
                    <a:pt x="95" y="20"/>
                  </a:lnTo>
                  <a:lnTo>
                    <a:pt x="95" y="24"/>
                  </a:lnTo>
                  <a:lnTo>
                    <a:pt x="111" y="24"/>
                  </a:lnTo>
                  <a:lnTo>
                    <a:pt x="111" y="28"/>
                  </a:lnTo>
                  <a:lnTo>
                    <a:pt x="116" y="28"/>
                  </a:lnTo>
                  <a:lnTo>
                    <a:pt x="116" y="29"/>
                  </a:lnTo>
                  <a:lnTo>
                    <a:pt x="125" y="29"/>
                  </a:lnTo>
                  <a:lnTo>
                    <a:pt x="125" y="33"/>
                  </a:lnTo>
                  <a:lnTo>
                    <a:pt x="153" y="33"/>
                  </a:lnTo>
                  <a:lnTo>
                    <a:pt x="153" y="39"/>
                  </a:lnTo>
                  <a:lnTo>
                    <a:pt x="165" y="39"/>
                  </a:lnTo>
                  <a:lnTo>
                    <a:pt x="165" y="40"/>
                  </a:lnTo>
                  <a:lnTo>
                    <a:pt x="184" y="40"/>
                  </a:lnTo>
                  <a:lnTo>
                    <a:pt x="184" y="42"/>
                  </a:lnTo>
                  <a:lnTo>
                    <a:pt x="207" y="42"/>
                  </a:lnTo>
                  <a:lnTo>
                    <a:pt x="236" y="42"/>
                  </a:lnTo>
                  <a:lnTo>
                    <a:pt x="260" y="42"/>
                  </a:lnTo>
                  <a:lnTo>
                    <a:pt x="260" y="46"/>
                  </a:lnTo>
                  <a:lnTo>
                    <a:pt x="265" y="46"/>
                  </a:lnTo>
                  <a:lnTo>
                    <a:pt x="265" y="51"/>
                  </a:lnTo>
                  <a:lnTo>
                    <a:pt x="280" y="51"/>
                  </a:lnTo>
                  <a:lnTo>
                    <a:pt x="280" y="59"/>
                  </a:lnTo>
                  <a:lnTo>
                    <a:pt x="296" y="59"/>
                  </a:lnTo>
                  <a:lnTo>
                    <a:pt x="296" y="62"/>
                  </a:lnTo>
                  <a:lnTo>
                    <a:pt x="307" y="62"/>
                  </a:lnTo>
                  <a:lnTo>
                    <a:pt x="307" y="68"/>
                  </a:lnTo>
                  <a:lnTo>
                    <a:pt x="322" y="68"/>
                  </a:lnTo>
                  <a:lnTo>
                    <a:pt x="322" y="71"/>
                  </a:lnTo>
                  <a:lnTo>
                    <a:pt x="335" y="71"/>
                  </a:lnTo>
                  <a:lnTo>
                    <a:pt x="342" y="71"/>
                  </a:lnTo>
                  <a:lnTo>
                    <a:pt x="342" y="77"/>
                  </a:lnTo>
                  <a:lnTo>
                    <a:pt x="342" y="77"/>
                  </a:lnTo>
                  <a:lnTo>
                    <a:pt x="349" y="77"/>
                  </a:lnTo>
                  <a:lnTo>
                    <a:pt x="349" y="77"/>
                  </a:lnTo>
                  <a:lnTo>
                    <a:pt x="349" y="79"/>
                  </a:lnTo>
                  <a:lnTo>
                    <a:pt x="349" y="80"/>
                  </a:lnTo>
                  <a:lnTo>
                    <a:pt x="380" y="80"/>
                  </a:lnTo>
                  <a:lnTo>
                    <a:pt x="380" y="88"/>
                  </a:lnTo>
                  <a:lnTo>
                    <a:pt x="389" y="88"/>
                  </a:lnTo>
                  <a:lnTo>
                    <a:pt x="389" y="91"/>
                  </a:lnTo>
                  <a:lnTo>
                    <a:pt x="405" y="91"/>
                  </a:lnTo>
                  <a:lnTo>
                    <a:pt x="405" y="95"/>
                  </a:lnTo>
                  <a:lnTo>
                    <a:pt x="429" y="95"/>
                  </a:lnTo>
                  <a:lnTo>
                    <a:pt x="429" y="102"/>
                  </a:lnTo>
                  <a:lnTo>
                    <a:pt x="464" y="102"/>
                  </a:lnTo>
                  <a:lnTo>
                    <a:pt x="484" y="102"/>
                  </a:lnTo>
                  <a:lnTo>
                    <a:pt x="484" y="109"/>
                  </a:lnTo>
                  <a:lnTo>
                    <a:pt x="491" y="109"/>
                  </a:lnTo>
                  <a:lnTo>
                    <a:pt x="491" y="115"/>
                  </a:lnTo>
                  <a:lnTo>
                    <a:pt x="507" y="115"/>
                  </a:lnTo>
                  <a:lnTo>
                    <a:pt x="507" y="120"/>
                  </a:lnTo>
                  <a:lnTo>
                    <a:pt x="536" y="120"/>
                  </a:lnTo>
                  <a:lnTo>
                    <a:pt x="536" y="126"/>
                  </a:lnTo>
                  <a:lnTo>
                    <a:pt x="546" y="126"/>
                  </a:lnTo>
                  <a:lnTo>
                    <a:pt x="546" y="133"/>
                  </a:lnTo>
                  <a:lnTo>
                    <a:pt x="560" y="133"/>
                  </a:lnTo>
                  <a:lnTo>
                    <a:pt x="560" y="137"/>
                  </a:lnTo>
                  <a:lnTo>
                    <a:pt x="571" y="137"/>
                  </a:lnTo>
                  <a:lnTo>
                    <a:pt x="571" y="139"/>
                  </a:lnTo>
                  <a:lnTo>
                    <a:pt x="582" y="139"/>
                  </a:lnTo>
                  <a:lnTo>
                    <a:pt x="582" y="142"/>
                  </a:lnTo>
                  <a:lnTo>
                    <a:pt x="593" y="142"/>
                  </a:lnTo>
                  <a:lnTo>
                    <a:pt x="611" y="142"/>
                  </a:lnTo>
                  <a:lnTo>
                    <a:pt x="611" y="149"/>
                  </a:lnTo>
                  <a:lnTo>
                    <a:pt x="618" y="149"/>
                  </a:lnTo>
                  <a:lnTo>
                    <a:pt x="618" y="157"/>
                  </a:lnTo>
                  <a:lnTo>
                    <a:pt x="627" y="157"/>
                  </a:lnTo>
                  <a:lnTo>
                    <a:pt x="627" y="159"/>
                  </a:lnTo>
                  <a:lnTo>
                    <a:pt x="651" y="159"/>
                  </a:lnTo>
                  <a:lnTo>
                    <a:pt x="651" y="162"/>
                  </a:lnTo>
                  <a:lnTo>
                    <a:pt x="658" y="162"/>
                  </a:lnTo>
                  <a:lnTo>
                    <a:pt x="658" y="164"/>
                  </a:lnTo>
                  <a:lnTo>
                    <a:pt x="680" y="164"/>
                  </a:lnTo>
                  <a:lnTo>
                    <a:pt x="680" y="171"/>
                  </a:lnTo>
                  <a:lnTo>
                    <a:pt x="687" y="171"/>
                  </a:lnTo>
                  <a:lnTo>
                    <a:pt x="687" y="177"/>
                  </a:lnTo>
                  <a:lnTo>
                    <a:pt x="698" y="177"/>
                  </a:lnTo>
                  <a:lnTo>
                    <a:pt x="698" y="180"/>
                  </a:lnTo>
                  <a:lnTo>
                    <a:pt x="731" y="180"/>
                  </a:lnTo>
                  <a:lnTo>
                    <a:pt x="756" y="180"/>
                  </a:lnTo>
                  <a:lnTo>
                    <a:pt x="756" y="186"/>
                  </a:lnTo>
                  <a:lnTo>
                    <a:pt x="782" y="186"/>
                  </a:lnTo>
                  <a:lnTo>
                    <a:pt x="782" y="191"/>
                  </a:lnTo>
                  <a:lnTo>
                    <a:pt x="793" y="191"/>
                  </a:lnTo>
                  <a:lnTo>
                    <a:pt x="793" y="197"/>
                  </a:lnTo>
                  <a:lnTo>
                    <a:pt x="802" y="197"/>
                  </a:lnTo>
                  <a:lnTo>
                    <a:pt x="813" y="197"/>
                  </a:lnTo>
                  <a:lnTo>
                    <a:pt x="813" y="204"/>
                  </a:lnTo>
                  <a:lnTo>
                    <a:pt x="822" y="204"/>
                  </a:lnTo>
                  <a:lnTo>
                    <a:pt x="822" y="208"/>
                  </a:lnTo>
                  <a:lnTo>
                    <a:pt x="835" y="208"/>
                  </a:lnTo>
                  <a:lnTo>
                    <a:pt x="835" y="213"/>
                  </a:lnTo>
                  <a:lnTo>
                    <a:pt x="851" y="213"/>
                  </a:lnTo>
                  <a:lnTo>
                    <a:pt x="873" y="213"/>
                  </a:lnTo>
                  <a:lnTo>
                    <a:pt x="873" y="219"/>
                  </a:lnTo>
                  <a:lnTo>
                    <a:pt x="884" y="219"/>
                  </a:lnTo>
                  <a:lnTo>
                    <a:pt x="884" y="220"/>
                  </a:lnTo>
                  <a:lnTo>
                    <a:pt x="898" y="220"/>
                  </a:lnTo>
                  <a:lnTo>
                    <a:pt x="918" y="220"/>
                  </a:lnTo>
                  <a:lnTo>
                    <a:pt x="918" y="226"/>
                  </a:lnTo>
                  <a:lnTo>
                    <a:pt x="931" y="226"/>
                  </a:lnTo>
                  <a:lnTo>
                    <a:pt x="931" y="231"/>
                  </a:lnTo>
                  <a:lnTo>
                    <a:pt x="946" y="231"/>
                  </a:lnTo>
                  <a:lnTo>
                    <a:pt x="946" y="233"/>
                  </a:lnTo>
                  <a:lnTo>
                    <a:pt x="960" y="233"/>
                  </a:lnTo>
                  <a:lnTo>
                    <a:pt x="960" y="240"/>
                  </a:lnTo>
                  <a:lnTo>
                    <a:pt x="976" y="240"/>
                  </a:lnTo>
                  <a:lnTo>
                    <a:pt x="976" y="246"/>
                  </a:lnTo>
                  <a:lnTo>
                    <a:pt x="987" y="246"/>
                  </a:lnTo>
                  <a:lnTo>
                    <a:pt x="987" y="249"/>
                  </a:lnTo>
                  <a:lnTo>
                    <a:pt x="1000" y="249"/>
                  </a:lnTo>
                  <a:lnTo>
                    <a:pt x="1000" y="255"/>
                  </a:lnTo>
                  <a:lnTo>
                    <a:pt x="1011" y="255"/>
                  </a:lnTo>
                  <a:lnTo>
                    <a:pt x="1011" y="257"/>
                  </a:lnTo>
                  <a:lnTo>
                    <a:pt x="1020" y="257"/>
                  </a:lnTo>
                  <a:lnTo>
                    <a:pt x="1020" y="260"/>
                  </a:lnTo>
                  <a:lnTo>
                    <a:pt x="1029" y="260"/>
                  </a:lnTo>
                  <a:lnTo>
                    <a:pt x="1029" y="264"/>
                  </a:lnTo>
                  <a:lnTo>
                    <a:pt x="1044" y="264"/>
                  </a:lnTo>
                  <a:lnTo>
                    <a:pt x="1044" y="268"/>
                  </a:lnTo>
                  <a:lnTo>
                    <a:pt x="1056" y="268"/>
                  </a:lnTo>
                  <a:lnTo>
                    <a:pt x="1056" y="271"/>
                  </a:lnTo>
                  <a:lnTo>
                    <a:pt x="1100" y="271"/>
                  </a:lnTo>
                  <a:lnTo>
                    <a:pt x="1100" y="277"/>
                  </a:lnTo>
                  <a:lnTo>
                    <a:pt x="1115" y="277"/>
                  </a:lnTo>
                  <a:lnTo>
                    <a:pt x="1116" y="277"/>
                  </a:lnTo>
                  <a:lnTo>
                    <a:pt x="1124" y="277"/>
                  </a:lnTo>
                  <a:lnTo>
                    <a:pt x="1124" y="282"/>
                  </a:lnTo>
                  <a:lnTo>
                    <a:pt x="1131" y="282"/>
                  </a:lnTo>
                  <a:lnTo>
                    <a:pt x="1131" y="286"/>
                  </a:lnTo>
                  <a:lnTo>
                    <a:pt x="1147" y="286"/>
                  </a:lnTo>
                  <a:lnTo>
                    <a:pt x="1147" y="289"/>
                  </a:lnTo>
                  <a:lnTo>
                    <a:pt x="1156" y="289"/>
                  </a:lnTo>
                  <a:lnTo>
                    <a:pt x="1156" y="291"/>
                  </a:lnTo>
                  <a:lnTo>
                    <a:pt x="1166" y="291"/>
                  </a:lnTo>
                  <a:lnTo>
                    <a:pt x="1166" y="300"/>
                  </a:lnTo>
                  <a:lnTo>
                    <a:pt x="1175" y="300"/>
                  </a:lnTo>
                  <a:lnTo>
                    <a:pt x="1175" y="304"/>
                  </a:lnTo>
                  <a:lnTo>
                    <a:pt x="1186" y="304"/>
                  </a:lnTo>
                  <a:lnTo>
                    <a:pt x="1186" y="306"/>
                  </a:lnTo>
                  <a:lnTo>
                    <a:pt x="1195" y="306"/>
                  </a:lnTo>
                  <a:lnTo>
                    <a:pt x="1195" y="311"/>
                  </a:lnTo>
                  <a:lnTo>
                    <a:pt x="1204" y="311"/>
                  </a:lnTo>
                  <a:lnTo>
                    <a:pt x="1204" y="317"/>
                  </a:lnTo>
                  <a:lnTo>
                    <a:pt x="1215" y="317"/>
                  </a:lnTo>
                  <a:lnTo>
                    <a:pt x="1215" y="322"/>
                  </a:lnTo>
                  <a:lnTo>
                    <a:pt x="1224" y="322"/>
                  </a:lnTo>
                  <a:lnTo>
                    <a:pt x="1224" y="326"/>
                  </a:lnTo>
                  <a:lnTo>
                    <a:pt x="1235" y="326"/>
                  </a:lnTo>
                  <a:lnTo>
                    <a:pt x="1235" y="329"/>
                  </a:lnTo>
                  <a:lnTo>
                    <a:pt x="1249" y="329"/>
                  </a:lnTo>
                  <a:lnTo>
                    <a:pt x="1249" y="335"/>
                  </a:lnTo>
                  <a:lnTo>
                    <a:pt x="1266" y="335"/>
                  </a:lnTo>
                  <a:lnTo>
                    <a:pt x="1280" y="335"/>
                  </a:lnTo>
                  <a:lnTo>
                    <a:pt x="1280" y="340"/>
                  </a:lnTo>
                  <a:lnTo>
                    <a:pt x="1291" y="340"/>
                  </a:lnTo>
                  <a:lnTo>
                    <a:pt x="1291" y="342"/>
                  </a:lnTo>
                  <a:lnTo>
                    <a:pt x="1295" y="342"/>
                  </a:lnTo>
                  <a:lnTo>
                    <a:pt x="1295" y="348"/>
                  </a:lnTo>
                  <a:lnTo>
                    <a:pt x="1304" y="348"/>
                  </a:lnTo>
                  <a:lnTo>
                    <a:pt x="1304" y="349"/>
                  </a:lnTo>
                  <a:lnTo>
                    <a:pt x="1322" y="349"/>
                  </a:lnTo>
                  <a:lnTo>
                    <a:pt x="1322" y="355"/>
                  </a:lnTo>
                  <a:lnTo>
                    <a:pt x="1340" y="355"/>
                  </a:lnTo>
                  <a:lnTo>
                    <a:pt x="1340" y="357"/>
                  </a:lnTo>
                  <a:lnTo>
                    <a:pt x="1347" y="357"/>
                  </a:lnTo>
                  <a:lnTo>
                    <a:pt x="1347" y="362"/>
                  </a:lnTo>
                  <a:lnTo>
                    <a:pt x="1366" y="362"/>
                  </a:lnTo>
                  <a:lnTo>
                    <a:pt x="1366" y="366"/>
                  </a:lnTo>
                  <a:lnTo>
                    <a:pt x="1371" y="366"/>
                  </a:lnTo>
                  <a:lnTo>
                    <a:pt x="1371" y="371"/>
                  </a:lnTo>
                  <a:lnTo>
                    <a:pt x="1378" y="371"/>
                  </a:lnTo>
                  <a:lnTo>
                    <a:pt x="1378" y="377"/>
                  </a:lnTo>
                  <a:lnTo>
                    <a:pt x="1393" y="377"/>
                  </a:lnTo>
                  <a:lnTo>
                    <a:pt x="1393" y="379"/>
                  </a:lnTo>
                  <a:lnTo>
                    <a:pt x="1406" y="379"/>
                  </a:lnTo>
                  <a:lnTo>
                    <a:pt x="1406" y="384"/>
                  </a:lnTo>
                  <a:lnTo>
                    <a:pt x="1416" y="384"/>
                  </a:lnTo>
                  <a:lnTo>
                    <a:pt x="1416" y="391"/>
                  </a:lnTo>
                  <a:lnTo>
                    <a:pt x="1424" y="391"/>
                  </a:lnTo>
                  <a:lnTo>
                    <a:pt x="1424" y="393"/>
                  </a:lnTo>
                  <a:lnTo>
                    <a:pt x="1435" y="393"/>
                  </a:lnTo>
                  <a:lnTo>
                    <a:pt x="1435" y="399"/>
                  </a:lnTo>
                  <a:lnTo>
                    <a:pt x="1444" y="399"/>
                  </a:lnTo>
                  <a:lnTo>
                    <a:pt x="1444" y="400"/>
                  </a:lnTo>
                  <a:lnTo>
                    <a:pt x="1471" y="400"/>
                  </a:lnTo>
                  <a:lnTo>
                    <a:pt x="1471" y="404"/>
                  </a:lnTo>
                  <a:lnTo>
                    <a:pt x="1487" y="404"/>
                  </a:lnTo>
                  <a:lnTo>
                    <a:pt x="1487" y="408"/>
                  </a:lnTo>
                  <a:lnTo>
                    <a:pt x="1500" y="408"/>
                  </a:lnTo>
                  <a:lnTo>
                    <a:pt x="1500" y="413"/>
                  </a:lnTo>
                  <a:lnTo>
                    <a:pt x="1509" y="413"/>
                  </a:lnTo>
                  <a:lnTo>
                    <a:pt x="1509" y="415"/>
                  </a:lnTo>
                  <a:lnTo>
                    <a:pt x="1520" y="415"/>
                  </a:lnTo>
                  <a:lnTo>
                    <a:pt x="1520" y="420"/>
                  </a:lnTo>
                  <a:lnTo>
                    <a:pt x="1540" y="420"/>
                  </a:lnTo>
                  <a:lnTo>
                    <a:pt x="1558" y="420"/>
                  </a:lnTo>
                  <a:lnTo>
                    <a:pt x="1558" y="424"/>
                  </a:lnTo>
                  <a:lnTo>
                    <a:pt x="1575" y="424"/>
                  </a:lnTo>
                  <a:lnTo>
                    <a:pt x="1575" y="426"/>
                  </a:lnTo>
                  <a:lnTo>
                    <a:pt x="1589" y="426"/>
                  </a:lnTo>
                  <a:lnTo>
                    <a:pt x="1589" y="429"/>
                  </a:lnTo>
                  <a:lnTo>
                    <a:pt x="1607" y="429"/>
                  </a:lnTo>
                  <a:lnTo>
                    <a:pt x="1607" y="433"/>
                  </a:lnTo>
                  <a:lnTo>
                    <a:pt x="1615" y="433"/>
                  </a:lnTo>
                  <a:lnTo>
                    <a:pt x="1615" y="439"/>
                  </a:lnTo>
                  <a:lnTo>
                    <a:pt x="1624" y="439"/>
                  </a:lnTo>
                  <a:lnTo>
                    <a:pt x="1624" y="440"/>
                  </a:lnTo>
                  <a:lnTo>
                    <a:pt x="1649" y="440"/>
                  </a:lnTo>
                  <a:lnTo>
                    <a:pt x="1649" y="446"/>
                  </a:lnTo>
                  <a:lnTo>
                    <a:pt x="1656" y="446"/>
                  </a:lnTo>
                  <a:lnTo>
                    <a:pt x="1656" y="450"/>
                  </a:lnTo>
                  <a:lnTo>
                    <a:pt x="1722" y="450"/>
                  </a:lnTo>
                  <a:lnTo>
                    <a:pt x="1722" y="453"/>
                  </a:lnTo>
                  <a:lnTo>
                    <a:pt x="1746" y="453"/>
                  </a:lnTo>
                  <a:lnTo>
                    <a:pt x="1746" y="455"/>
                  </a:lnTo>
                  <a:lnTo>
                    <a:pt x="1776" y="455"/>
                  </a:lnTo>
                  <a:lnTo>
                    <a:pt x="1776" y="457"/>
                  </a:lnTo>
                  <a:lnTo>
                    <a:pt x="1784" y="457"/>
                  </a:lnTo>
                  <a:lnTo>
                    <a:pt x="1784" y="462"/>
                  </a:lnTo>
                  <a:lnTo>
                    <a:pt x="1795" y="462"/>
                  </a:lnTo>
                  <a:lnTo>
                    <a:pt x="1813" y="462"/>
                  </a:lnTo>
                  <a:lnTo>
                    <a:pt x="1813" y="471"/>
                  </a:lnTo>
                  <a:lnTo>
                    <a:pt x="1840" y="471"/>
                  </a:lnTo>
                  <a:lnTo>
                    <a:pt x="1847" y="471"/>
                  </a:lnTo>
                  <a:lnTo>
                    <a:pt x="1847" y="475"/>
                  </a:lnTo>
                  <a:lnTo>
                    <a:pt x="1855" y="475"/>
                  </a:lnTo>
                  <a:lnTo>
                    <a:pt x="1855" y="479"/>
                  </a:lnTo>
                  <a:lnTo>
                    <a:pt x="1860" y="479"/>
                  </a:lnTo>
                  <a:lnTo>
                    <a:pt x="1860" y="484"/>
                  </a:lnTo>
                  <a:lnTo>
                    <a:pt x="1869" y="484"/>
                  </a:lnTo>
                  <a:lnTo>
                    <a:pt x="1869" y="486"/>
                  </a:lnTo>
                  <a:lnTo>
                    <a:pt x="1924" y="486"/>
                  </a:lnTo>
                  <a:lnTo>
                    <a:pt x="1924" y="490"/>
                  </a:lnTo>
                  <a:lnTo>
                    <a:pt x="1935" y="490"/>
                  </a:lnTo>
                  <a:lnTo>
                    <a:pt x="1935" y="493"/>
                  </a:lnTo>
                  <a:lnTo>
                    <a:pt x="1949" y="493"/>
                  </a:lnTo>
                  <a:lnTo>
                    <a:pt x="1949" y="497"/>
                  </a:lnTo>
                  <a:lnTo>
                    <a:pt x="1962" y="497"/>
                  </a:lnTo>
                  <a:lnTo>
                    <a:pt x="1962" y="500"/>
                  </a:lnTo>
                  <a:lnTo>
                    <a:pt x="1975" y="500"/>
                  </a:lnTo>
                  <a:lnTo>
                    <a:pt x="1975" y="504"/>
                  </a:lnTo>
                  <a:lnTo>
                    <a:pt x="1987" y="504"/>
                  </a:lnTo>
                  <a:lnTo>
                    <a:pt x="1987" y="508"/>
                  </a:lnTo>
                  <a:lnTo>
                    <a:pt x="1996" y="508"/>
                  </a:lnTo>
                  <a:lnTo>
                    <a:pt x="1996" y="511"/>
                  </a:lnTo>
                  <a:lnTo>
                    <a:pt x="2007" y="511"/>
                  </a:lnTo>
                  <a:lnTo>
                    <a:pt x="2007" y="517"/>
                  </a:lnTo>
                  <a:lnTo>
                    <a:pt x="2033" y="517"/>
                  </a:lnTo>
                  <a:lnTo>
                    <a:pt x="2033" y="522"/>
                  </a:lnTo>
                  <a:lnTo>
                    <a:pt x="2040" y="522"/>
                  </a:lnTo>
                  <a:lnTo>
                    <a:pt x="2040" y="524"/>
                  </a:lnTo>
                  <a:lnTo>
                    <a:pt x="2087" y="524"/>
                  </a:lnTo>
                  <a:lnTo>
                    <a:pt x="2087" y="526"/>
                  </a:lnTo>
                  <a:lnTo>
                    <a:pt x="2122" y="526"/>
                  </a:lnTo>
                  <a:lnTo>
                    <a:pt x="2122" y="531"/>
                  </a:lnTo>
                  <a:lnTo>
                    <a:pt x="2133" y="531"/>
                  </a:lnTo>
                  <a:lnTo>
                    <a:pt x="2133" y="533"/>
                  </a:lnTo>
                  <a:lnTo>
                    <a:pt x="2155" y="533"/>
                  </a:lnTo>
                  <a:lnTo>
                    <a:pt x="2155" y="539"/>
                  </a:lnTo>
                  <a:lnTo>
                    <a:pt x="2171" y="539"/>
                  </a:lnTo>
                  <a:lnTo>
                    <a:pt x="2171" y="540"/>
                  </a:lnTo>
                  <a:lnTo>
                    <a:pt x="2182" y="540"/>
                  </a:lnTo>
                  <a:lnTo>
                    <a:pt x="2182" y="544"/>
                  </a:lnTo>
                  <a:lnTo>
                    <a:pt x="2213" y="544"/>
                  </a:lnTo>
                  <a:lnTo>
                    <a:pt x="2213" y="546"/>
                  </a:lnTo>
                  <a:lnTo>
                    <a:pt x="2235" y="546"/>
                  </a:lnTo>
                  <a:lnTo>
                    <a:pt x="2235" y="551"/>
                  </a:lnTo>
                  <a:lnTo>
                    <a:pt x="2273" y="551"/>
                  </a:lnTo>
                  <a:lnTo>
                    <a:pt x="2273" y="553"/>
                  </a:lnTo>
                  <a:lnTo>
                    <a:pt x="2298" y="553"/>
                  </a:lnTo>
                  <a:lnTo>
                    <a:pt x="2298" y="557"/>
                  </a:lnTo>
                  <a:lnTo>
                    <a:pt x="2318" y="557"/>
                  </a:lnTo>
                  <a:lnTo>
                    <a:pt x="2318" y="559"/>
                  </a:lnTo>
                  <a:lnTo>
                    <a:pt x="2335" y="559"/>
                  </a:lnTo>
                  <a:lnTo>
                    <a:pt x="2335" y="562"/>
                  </a:lnTo>
                  <a:lnTo>
                    <a:pt x="2389" y="562"/>
                  </a:lnTo>
                  <a:lnTo>
                    <a:pt x="2389" y="570"/>
                  </a:lnTo>
                  <a:lnTo>
                    <a:pt x="2395" y="570"/>
                  </a:lnTo>
                  <a:lnTo>
                    <a:pt x="2395" y="573"/>
                  </a:lnTo>
                  <a:lnTo>
                    <a:pt x="2404" y="573"/>
                  </a:lnTo>
                  <a:lnTo>
                    <a:pt x="2404" y="577"/>
                  </a:lnTo>
                  <a:lnTo>
                    <a:pt x="2447" y="577"/>
                  </a:lnTo>
                  <a:lnTo>
                    <a:pt x="2447" y="582"/>
                  </a:lnTo>
                  <a:lnTo>
                    <a:pt x="2458" y="582"/>
                  </a:lnTo>
                  <a:lnTo>
                    <a:pt x="2458" y="584"/>
                  </a:lnTo>
                  <a:lnTo>
                    <a:pt x="2467" y="584"/>
                  </a:lnTo>
                  <a:lnTo>
                    <a:pt x="2467" y="590"/>
                  </a:lnTo>
                  <a:lnTo>
                    <a:pt x="2476" y="590"/>
                  </a:lnTo>
                  <a:lnTo>
                    <a:pt x="2476" y="593"/>
                  </a:lnTo>
                  <a:lnTo>
                    <a:pt x="2487" y="593"/>
                  </a:lnTo>
                  <a:lnTo>
                    <a:pt x="2587" y="593"/>
                  </a:lnTo>
                  <a:lnTo>
                    <a:pt x="2587" y="602"/>
                  </a:lnTo>
                  <a:lnTo>
                    <a:pt x="2702" y="602"/>
                  </a:lnTo>
                  <a:lnTo>
                    <a:pt x="2704" y="606"/>
                  </a:lnTo>
                  <a:lnTo>
                    <a:pt x="2789" y="606"/>
                  </a:lnTo>
                  <a:lnTo>
                    <a:pt x="2789" y="615"/>
                  </a:lnTo>
                  <a:lnTo>
                    <a:pt x="2802" y="615"/>
                  </a:lnTo>
                  <a:lnTo>
                    <a:pt x="2802" y="619"/>
                  </a:lnTo>
                  <a:lnTo>
                    <a:pt x="2902" y="619"/>
                  </a:lnTo>
                  <a:lnTo>
                    <a:pt x="2902" y="624"/>
                  </a:lnTo>
                  <a:lnTo>
                    <a:pt x="2927" y="624"/>
                  </a:lnTo>
                  <a:lnTo>
                    <a:pt x="2927" y="633"/>
                  </a:lnTo>
                  <a:lnTo>
                    <a:pt x="2986" y="633"/>
                  </a:lnTo>
                  <a:lnTo>
                    <a:pt x="3004" y="633"/>
                  </a:lnTo>
                  <a:lnTo>
                    <a:pt x="3004" y="639"/>
                  </a:lnTo>
                  <a:lnTo>
                    <a:pt x="3017" y="639"/>
                  </a:lnTo>
                  <a:lnTo>
                    <a:pt x="3017" y="646"/>
                  </a:lnTo>
                  <a:lnTo>
                    <a:pt x="3022" y="646"/>
                  </a:lnTo>
                  <a:lnTo>
                    <a:pt x="3022" y="653"/>
                  </a:lnTo>
                  <a:lnTo>
                    <a:pt x="3098" y="653"/>
                  </a:lnTo>
                  <a:lnTo>
                    <a:pt x="3098" y="660"/>
                  </a:lnTo>
                  <a:lnTo>
                    <a:pt x="3111" y="660"/>
                  </a:lnTo>
                  <a:lnTo>
                    <a:pt x="3111" y="666"/>
                  </a:lnTo>
                  <a:lnTo>
                    <a:pt x="3129" y="666"/>
                  </a:lnTo>
                  <a:lnTo>
                    <a:pt x="3129" y="673"/>
                  </a:lnTo>
                  <a:lnTo>
                    <a:pt x="3140" y="673"/>
                  </a:lnTo>
                  <a:lnTo>
                    <a:pt x="3140" y="679"/>
                  </a:lnTo>
                  <a:lnTo>
                    <a:pt x="3151" y="679"/>
                  </a:lnTo>
                  <a:lnTo>
                    <a:pt x="3151" y="684"/>
                  </a:lnTo>
                  <a:lnTo>
                    <a:pt x="3157" y="684"/>
                  </a:lnTo>
                  <a:lnTo>
                    <a:pt x="3157" y="693"/>
                  </a:lnTo>
                  <a:lnTo>
                    <a:pt x="3164" y="693"/>
                  </a:lnTo>
                  <a:lnTo>
                    <a:pt x="3164" y="704"/>
                  </a:lnTo>
                  <a:lnTo>
                    <a:pt x="3167" y="704"/>
                  </a:lnTo>
                  <a:lnTo>
                    <a:pt x="3167" y="710"/>
                  </a:lnTo>
                  <a:lnTo>
                    <a:pt x="3182" y="710"/>
                  </a:lnTo>
                  <a:lnTo>
                    <a:pt x="3182" y="724"/>
                  </a:lnTo>
                  <a:lnTo>
                    <a:pt x="3195" y="724"/>
                  </a:lnTo>
                  <a:lnTo>
                    <a:pt x="3195" y="737"/>
                  </a:lnTo>
                  <a:lnTo>
                    <a:pt x="3229" y="737"/>
                  </a:lnTo>
                  <a:lnTo>
                    <a:pt x="3229" y="755"/>
                  </a:lnTo>
                  <a:lnTo>
                    <a:pt x="3364" y="755"/>
                  </a:lnTo>
                  <a:lnTo>
                    <a:pt x="3364" y="786"/>
                  </a:lnTo>
                  <a:lnTo>
                    <a:pt x="3451" y="786"/>
                  </a:lnTo>
                </a:path>
              </a:pathLst>
            </a:custGeom>
            <a:noFill/>
            <a:ln w="19050">
              <a:solidFill>
                <a:srgbClr val="B5D4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27" name="Line 5275"/>
            <p:cNvSpPr>
              <a:spLocks noChangeShapeType="1"/>
            </p:cNvSpPr>
            <p:nvPr/>
          </p:nvSpPr>
          <p:spPr bwMode="auto">
            <a:xfrm>
              <a:off x="7370763" y="29679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28" name="Line 5276"/>
            <p:cNvSpPr>
              <a:spLocks noChangeShapeType="1"/>
            </p:cNvSpPr>
            <p:nvPr/>
          </p:nvSpPr>
          <p:spPr bwMode="auto">
            <a:xfrm>
              <a:off x="7348538" y="3002863"/>
              <a:ext cx="42863" cy="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29" name="Line 5277"/>
            <p:cNvSpPr>
              <a:spLocks noChangeShapeType="1"/>
            </p:cNvSpPr>
            <p:nvPr/>
          </p:nvSpPr>
          <p:spPr bwMode="auto">
            <a:xfrm>
              <a:off x="7070725" y="3002863"/>
              <a:ext cx="41275" cy="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30" name="Line 5278"/>
            <p:cNvSpPr>
              <a:spLocks noChangeShapeType="1"/>
            </p:cNvSpPr>
            <p:nvPr/>
          </p:nvSpPr>
          <p:spPr bwMode="auto">
            <a:xfrm>
              <a:off x="7126288" y="3002863"/>
              <a:ext cx="39688" cy="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31" name="Line 5279"/>
            <p:cNvSpPr>
              <a:spLocks noChangeShapeType="1"/>
            </p:cNvSpPr>
            <p:nvPr/>
          </p:nvSpPr>
          <p:spPr bwMode="auto">
            <a:xfrm>
              <a:off x="7145338" y="29679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32" name="Line 5280"/>
            <p:cNvSpPr>
              <a:spLocks noChangeShapeType="1"/>
            </p:cNvSpPr>
            <p:nvPr/>
          </p:nvSpPr>
          <p:spPr bwMode="auto">
            <a:xfrm>
              <a:off x="7094538" y="29679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33" name="Line 5281"/>
            <p:cNvSpPr>
              <a:spLocks noChangeShapeType="1"/>
            </p:cNvSpPr>
            <p:nvPr/>
          </p:nvSpPr>
          <p:spPr bwMode="auto">
            <a:xfrm>
              <a:off x="7094538" y="29679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34" name="Line 5282"/>
            <p:cNvSpPr>
              <a:spLocks noChangeShapeType="1"/>
            </p:cNvSpPr>
            <p:nvPr/>
          </p:nvSpPr>
          <p:spPr bwMode="auto">
            <a:xfrm>
              <a:off x="7010400" y="29679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35" name="Line 5283"/>
            <p:cNvSpPr>
              <a:spLocks noChangeShapeType="1"/>
            </p:cNvSpPr>
            <p:nvPr/>
          </p:nvSpPr>
          <p:spPr bwMode="auto">
            <a:xfrm>
              <a:off x="7007225" y="29679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36" name="Line 5284"/>
            <p:cNvSpPr>
              <a:spLocks noChangeShapeType="1"/>
            </p:cNvSpPr>
            <p:nvPr/>
          </p:nvSpPr>
          <p:spPr bwMode="auto">
            <a:xfrm>
              <a:off x="7002463" y="29679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37" name="Line 5285"/>
            <p:cNvSpPr>
              <a:spLocks noChangeShapeType="1"/>
            </p:cNvSpPr>
            <p:nvPr/>
          </p:nvSpPr>
          <p:spPr bwMode="auto">
            <a:xfrm>
              <a:off x="6999288" y="29679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38" name="Line 5286"/>
            <p:cNvSpPr>
              <a:spLocks noChangeShapeType="1"/>
            </p:cNvSpPr>
            <p:nvPr/>
          </p:nvSpPr>
          <p:spPr bwMode="auto">
            <a:xfrm>
              <a:off x="6975475" y="29679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39" name="Line 5287"/>
            <p:cNvSpPr>
              <a:spLocks noChangeShapeType="1"/>
            </p:cNvSpPr>
            <p:nvPr/>
          </p:nvSpPr>
          <p:spPr bwMode="auto">
            <a:xfrm>
              <a:off x="6972300" y="29679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40" name="Line 5288"/>
            <p:cNvSpPr>
              <a:spLocks noChangeShapeType="1"/>
            </p:cNvSpPr>
            <p:nvPr/>
          </p:nvSpPr>
          <p:spPr bwMode="auto">
            <a:xfrm>
              <a:off x="6958013" y="29679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41" name="Line 5289"/>
            <p:cNvSpPr>
              <a:spLocks noChangeShapeType="1"/>
            </p:cNvSpPr>
            <p:nvPr/>
          </p:nvSpPr>
          <p:spPr bwMode="auto">
            <a:xfrm>
              <a:off x="6953250" y="29679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42" name="Line 5290"/>
            <p:cNvSpPr>
              <a:spLocks noChangeShapeType="1"/>
            </p:cNvSpPr>
            <p:nvPr/>
          </p:nvSpPr>
          <p:spPr bwMode="auto">
            <a:xfrm>
              <a:off x="6946900" y="29679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43" name="Line 5291"/>
            <p:cNvSpPr>
              <a:spLocks noChangeShapeType="1"/>
            </p:cNvSpPr>
            <p:nvPr/>
          </p:nvSpPr>
          <p:spPr bwMode="auto">
            <a:xfrm>
              <a:off x="6935788" y="29679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44" name="Line 5292"/>
            <p:cNvSpPr>
              <a:spLocks noChangeShapeType="1"/>
            </p:cNvSpPr>
            <p:nvPr/>
          </p:nvSpPr>
          <p:spPr bwMode="auto">
            <a:xfrm>
              <a:off x="6932613" y="29679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45" name="Line 5293"/>
            <p:cNvSpPr>
              <a:spLocks noChangeShapeType="1"/>
            </p:cNvSpPr>
            <p:nvPr/>
          </p:nvSpPr>
          <p:spPr bwMode="auto">
            <a:xfrm>
              <a:off x="6908800" y="29679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46" name="Line 5294"/>
            <p:cNvSpPr>
              <a:spLocks noChangeShapeType="1"/>
            </p:cNvSpPr>
            <p:nvPr/>
          </p:nvSpPr>
          <p:spPr bwMode="auto">
            <a:xfrm>
              <a:off x="6904038" y="29679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47" name="Line 5295"/>
            <p:cNvSpPr>
              <a:spLocks noChangeShapeType="1"/>
            </p:cNvSpPr>
            <p:nvPr/>
          </p:nvSpPr>
          <p:spPr bwMode="auto">
            <a:xfrm>
              <a:off x="6891338" y="29425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48" name="Line 5296"/>
            <p:cNvSpPr>
              <a:spLocks noChangeShapeType="1"/>
            </p:cNvSpPr>
            <p:nvPr/>
          </p:nvSpPr>
          <p:spPr bwMode="auto">
            <a:xfrm>
              <a:off x="6889750" y="29425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49" name="Line 5297"/>
            <p:cNvSpPr>
              <a:spLocks noChangeShapeType="1"/>
            </p:cNvSpPr>
            <p:nvPr/>
          </p:nvSpPr>
          <p:spPr bwMode="auto">
            <a:xfrm>
              <a:off x="6883400" y="29425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50" name="Line 5298"/>
            <p:cNvSpPr>
              <a:spLocks noChangeShapeType="1"/>
            </p:cNvSpPr>
            <p:nvPr/>
          </p:nvSpPr>
          <p:spPr bwMode="auto">
            <a:xfrm>
              <a:off x="6880225" y="2942538"/>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51" name="Line 5299"/>
            <p:cNvSpPr>
              <a:spLocks noChangeShapeType="1"/>
            </p:cNvSpPr>
            <p:nvPr/>
          </p:nvSpPr>
          <p:spPr bwMode="auto">
            <a:xfrm>
              <a:off x="6875463"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52" name="Line 5300"/>
            <p:cNvSpPr>
              <a:spLocks noChangeShapeType="1"/>
            </p:cNvSpPr>
            <p:nvPr/>
          </p:nvSpPr>
          <p:spPr bwMode="auto">
            <a:xfrm>
              <a:off x="6869113"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53" name="Line 5301"/>
            <p:cNvSpPr>
              <a:spLocks noChangeShapeType="1"/>
            </p:cNvSpPr>
            <p:nvPr/>
          </p:nvSpPr>
          <p:spPr bwMode="auto">
            <a:xfrm>
              <a:off x="6854825"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54" name="Line 5302"/>
            <p:cNvSpPr>
              <a:spLocks noChangeShapeType="1"/>
            </p:cNvSpPr>
            <p:nvPr/>
          </p:nvSpPr>
          <p:spPr bwMode="auto">
            <a:xfrm>
              <a:off x="6848475"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55" name="Line 5303"/>
            <p:cNvSpPr>
              <a:spLocks noChangeShapeType="1"/>
            </p:cNvSpPr>
            <p:nvPr/>
          </p:nvSpPr>
          <p:spPr bwMode="auto">
            <a:xfrm>
              <a:off x="6827838"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56" name="Line 5304"/>
            <p:cNvSpPr>
              <a:spLocks noChangeShapeType="1"/>
            </p:cNvSpPr>
            <p:nvPr/>
          </p:nvSpPr>
          <p:spPr bwMode="auto">
            <a:xfrm>
              <a:off x="6826250"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57" name="Line 5305"/>
            <p:cNvSpPr>
              <a:spLocks noChangeShapeType="1"/>
            </p:cNvSpPr>
            <p:nvPr/>
          </p:nvSpPr>
          <p:spPr bwMode="auto">
            <a:xfrm>
              <a:off x="6819900"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58" name="Line 5306"/>
            <p:cNvSpPr>
              <a:spLocks noChangeShapeType="1"/>
            </p:cNvSpPr>
            <p:nvPr/>
          </p:nvSpPr>
          <p:spPr bwMode="auto">
            <a:xfrm>
              <a:off x="6799263"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59" name="Line 5307"/>
            <p:cNvSpPr>
              <a:spLocks noChangeShapeType="1"/>
            </p:cNvSpPr>
            <p:nvPr/>
          </p:nvSpPr>
          <p:spPr bwMode="auto">
            <a:xfrm>
              <a:off x="6794500"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60" name="Line 5308"/>
            <p:cNvSpPr>
              <a:spLocks noChangeShapeType="1"/>
            </p:cNvSpPr>
            <p:nvPr/>
          </p:nvSpPr>
          <p:spPr bwMode="auto">
            <a:xfrm>
              <a:off x="6788150"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61" name="Line 5309"/>
            <p:cNvSpPr>
              <a:spLocks noChangeShapeType="1"/>
            </p:cNvSpPr>
            <p:nvPr/>
          </p:nvSpPr>
          <p:spPr bwMode="auto">
            <a:xfrm>
              <a:off x="6784975"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62" name="Line 5310"/>
            <p:cNvSpPr>
              <a:spLocks noChangeShapeType="1"/>
            </p:cNvSpPr>
            <p:nvPr/>
          </p:nvSpPr>
          <p:spPr bwMode="auto">
            <a:xfrm>
              <a:off x="6773863"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63" name="Line 5311"/>
            <p:cNvSpPr>
              <a:spLocks noChangeShapeType="1"/>
            </p:cNvSpPr>
            <p:nvPr/>
          </p:nvSpPr>
          <p:spPr bwMode="auto">
            <a:xfrm>
              <a:off x="6770688"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64" name="Line 5312"/>
            <p:cNvSpPr>
              <a:spLocks noChangeShapeType="1"/>
            </p:cNvSpPr>
            <p:nvPr/>
          </p:nvSpPr>
          <p:spPr bwMode="auto">
            <a:xfrm>
              <a:off x="6764338"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65" name="Line 5313"/>
            <p:cNvSpPr>
              <a:spLocks noChangeShapeType="1"/>
            </p:cNvSpPr>
            <p:nvPr/>
          </p:nvSpPr>
          <p:spPr bwMode="auto">
            <a:xfrm>
              <a:off x="6762750"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66" name="Line 5314"/>
            <p:cNvSpPr>
              <a:spLocks noChangeShapeType="1"/>
            </p:cNvSpPr>
            <p:nvPr/>
          </p:nvSpPr>
          <p:spPr bwMode="auto">
            <a:xfrm>
              <a:off x="6738938"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67" name="Line 5315"/>
            <p:cNvSpPr>
              <a:spLocks noChangeShapeType="1"/>
            </p:cNvSpPr>
            <p:nvPr/>
          </p:nvSpPr>
          <p:spPr bwMode="auto">
            <a:xfrm>
              <a:off x="6732588"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68" name="Line 5316"/>
            <p:cNvSpPr>
              <a:spLocks noChangeShapeType="1"/>
            </p:cNvSpPr>
            <p:nvPr/>
          </p:nvSpPr>
          <p:spPr bwMode="auto">
            <a:xfrm>
              <a:off x="6721475"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69" name="Line 5317"/>
            <p:cNvSpPr>
              <a:spLocks noChangeShapeType="1"/>
            </p:cNvSpPr>
            <p:nvPr/>
          </p:nvSpPr>
          <p:spPr bwMode="auto">
            <a:xfrm>
              <a:off x="6718300"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70" name="Line 5318"/>
            <p:cNvSpPr>
              <a:spLocks noChangeShapeType="1"/>
            </p:cNvSpPr>
            <p:nvPr/>
          </p:nvSpPr>
          <p:spPr bwMode="auto">
            <a:xfrm>
              <a:off x="6704013"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71" name="Line 5319"/>
            <p:cNvSpPr>
              <a:spLocks noChangeShapeType="1"/>
            </p:cNvSpPr>
            <p:nvPr/>
          </p:nvSpPr>
          <p:spPr bwMode="auto">
            <a:xfrm>
              <a:off x="6700838"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72" name="Line 5320"/>
            <p:cNvSpPr>
              <a:spLocks noChangeShapeType="1"/>
            </p:cNvSpPr>
            <p:nvPr/>
          </p:nvSpPr>
          <p:spPr bwMode="auto">
            <a:xfrm>
              <a:off x="6696075"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73" name="Line 5321"/>
            <p:cNvSpPr>
              <a:spLocks noChangeShapeType="1"/>
            </p:cNvSpPr>
            <p:nvPr/>
          </p:nvSpPr>
          <p:spPr bwMode="auto">
            <a:xfrm>
              <a:off x="6696075"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74" name="Line 5322"/>
            <p:cNvSpPr>
              <a:spLocks noChangeShapeType="1"/>
            </p:cNvSpPr>
            <p:nvPr/>
          </p:nvSpPr>
          <p:spPr bwMode="auto">
            <a:xfrm>
              <a:off x="6684963" y="29219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75" name="Line 5323"/>
            <p:cNvSpPr>
              <a:spLocks noChangeShapeType="1"/>
            </p:cNvSpPr>
            <p:nvPr/>
          </p:nvSpPr>
          <p:spPr bwMode="auto">
            <a:xfrm>
              <a:off x="6681788" y="2915551"/>
              <a:ext cx="0" cy="6667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76" name="Line 5324"/>
            <p:cNvSpPr>
              <a:spLocks noChangeShapeType="1"/>
            </p:cNvSpPr>
            <p:nvPr/>
          </p:nvSpPr>
          <p:spPr bwMode="auto">
            <a:xfrm>
              <a:off x="6675438" y="2915551"/>
              <a:ext cx="0" cy="460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77" name="Line 5325"/>
            <p:cNvSpPr>
              <a:spLocks noChangeShapeType="1"/>
            </p:cNvSpPr>
            <p:nvPr/>
          </p:nvSpPr>
          <p:spPr bwMode="auto">
            <a:xfrm>
              <a:off x="6672263" y="2915551"/>
              <a:ext cx="0" cy="460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78" name="Line 5326"/>
            <p:cNvSpPr>
              <a:spLocks noChangeShapeType="1"/>
            </p:cNvSpPr>
            <p:nvPr/>
          </p:nvSpPr>
          <p:spPr bwMode="auto">
            <a:xfrm>
              <a:off x="6669088" y="2915551"/>
              <a:ext cx="0" cy="460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79" name="Line 5327"/>
            <p:cNvSpPr>
              <a:spLocks noChangeShapeType="1"/>
            </p:cNvSpPr>
            <p:nvPr/>
          </p:nvSpPr>
          <p:spPr bwMode="auto">
            <a:xfrm>
              <a:off x="6667500" y="2915551"/>
              <a:ext cx="0" cy="460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80" name="Line 5328"/>
            <p:cNvSpPr>
              <a:spLocks noChangeShapeType="1"/>
            </p:cNvSpPr>
            <p:nvPr/>
          </p:nvSpPr>
          <p:spPr bwMode="auto">
            <a:xfrm>
              <a:off x="6664325" y="2915551"/>
              <a:ext cx="0" cy="460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81" name="Line 5329"/>
            <p:cNvSpPr>
              <a:spLocks noChangeShapeType="1"/>
            </p:cNvSpPr>
            <p:nvPr/>
          </p:nvSpPr>
          <p:spPr bwMode="auto">
            <a:xfrm>
              <a:off x="6640513" y="28949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82" name="Line 5330"/>
            <p:cNvSpPr>
              <a:spLocks noChangeShapeType="1"/>
            </p:cNvSpPr>
            <p:nvPr/>
          </p:nvSpPr>
          <p:spPr bwMode="auto">
            <a:xfrm>
              <a:off x="6637338" y="28949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83" name="Line 5331"/>
            <p:cNvSpPr>
              <a:spLocks noChangeShapeType="1"/>
            </p:cNvSpPr>
            <p:nvPr/>
          </p:nvSpPr>
          <p:spPr bwMode="auto">
            <a:xfrm>
              <a:off x="6635750" y="28949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84" name="Line 5332"/>
            <p:cNvSpPr>
              <a:spLocks noChangeShapeType="1"/>
            </p:cNvSpPr>
            <p:nvPr/>
          </p:nvSpPr>
          <p:spPr bwMode="auto">
            <a:xfrm>
              <a:off x="6623050" y="2890151"/>
              <a:ext cx="0" cy="6350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85" name="Line 5333"/>
            <p:cNvSpPr>
              <a:spLocks noChangeShapeType="1"/>
            </p:cNvSpPr>
            <p:nvPr/>
          </p:nvSpPr>
          <p:spPr bwMode="auto">
            <a:xfrm>
              <a:off x="6621463" y="2890151"/>
              <a:ext cx="0" cy="6350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86" name="Line 5334"/>
            <p:cNvSpPr>
              <a:spLocks noChangeShapeType="1"/>
            </p:cNvSpPr>
            <p:nvPr/>
          </p:nvSpPr>
          <p:spPr bwMode="auto">
            <a:xfrm>
              <a:off x="6618288" y="2890151"/>
              <a:ext cx="0" cy="6350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87" name="Line 5335"/>
            <p:cNvSpPr>
              <a:spLocks noChangeShapeType="1"/>
            </p:cNvSpPr>
            <p:nvPr/>
          </p:nvSpPr>
          <p:spPr bwMode="auto">
            <a:xfrm>
              <a:off x="6615113" y="2890151"/>
              <a:ext cx="0" cy="460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88" name="Line 5336"/>
            <p:cNvSpPr>
              <a:spLocks noChangeShapeType="1"/>
            </p:cNvSpPr>
            <p:nvPr/>
          </p:nvSpPr>
          <p:spPr bwMode="auto">
            <a:xfrm>
              <a:off x="6608763" y="2866338"/>
              <a:ext cx="0" cy="698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89" name="Line 5337"/>
            <p:cNvSpPr>
              <a:spLocks noChangeShapeType="1"/>
            </p:cNvSpPr>
            <p:nvPr/>
          </p:nvSpPr>
          <p:spPr bwMode="auto">
            <a:xfrm>
              <a:off x="6604000" y="2866338"/>
              <a:ext cx="0" cy="444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90" name="Line 5338"/>
            <p:cNvSpPr>
              <a:spLocks noChangeShapeType="1"/>
            </p:cNvSpPr>
            <p:nvPr/>
          </p:nvSpPr>
          <p:spPr bwMode="auto">
            <a:xfrm>
              <a:off x="6600825" y="2866338"/>
              <a:ext cx="0" cy="444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91" name="Line 5339"/>
            <p:cNvSpPr>
              <a:spLocks noChangeShapeType="1"/>
            </p:cNvSpPr>
            <p:nvPr/>
          </p:nvSpPr>
          <p:spPr bwMode="auto">
            <a:xfrm>
              <a:off x="6594475" y="2866338"/>
              <a:ext cx="0" cy="444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92" name="Line 5340"/>
            <p:cNvSpPr>
              <a:spLocks noChangeShapeType="1"/>
            </p:cNvSpPr>
            <p:nvPr/>
          </p:nvSpPr>
          <p:spPr bwMode="auto">
            <a:xfrm>
              <a:off x="6591300" y="2866338"/>
              <a:ext cx="0" cy="444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93" name="Line 5341"/>
            <p:cNvSpPr>
              <a:spLocks noChangeShapeType="1"/>
            </p:cNvSpPr>
            <p:nvPr/>
          </p:nvSpPr>
          <p:spPr bwMode="auto">
            <a:xfrm>
              <a:off x="6580188" y="2844113"/>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94" name="Line 5342"/>
            <p:cNvSpPr>
              <a:spLocks noChangeShapeType="1"/>
            </p:cNvSpPr>
            <p:nvPr/>
          </p:nvSpPr>
          <p:spPr bwMode="auto">
            <a:xfrm>
              <a:off x="6573838" y="2844113"/>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95" name="Line 5343"/>
            <p:cNvSpPr>
              <a:spLocks noChangeShapeType="1"/>
            </p:cNvSpPr>
            <p:nvPr/>
          </p:nvSpPr>
          <p:spPr bwMode="auto">
            <a:xfrm>
              <a:off x="6569075" y="2844113"/>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96" name="Line 5344"/>
            <p:cNvSpPr>
              <a:spLocks noChangeShapeType="1"/>
            </p:cNvSpPr>
            <p:nvPr/>
          </p:nvSpPr>
          <p:spPr bwMode="auto">
            <a:xfrm>
              <a:off x="6565900" y="2820301"/>
              <a:ext cx="0" cy="698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97" name="Line 5345"/>
            <p:cNvSpPr>
              <a:spLocks noChangeShapeType="1"/>
            </p:cNvSpPr>
            <p:nvPr/>
          </p:nvSpPr>
          <p:spPr bwMode="auto">
            <a:xfrm>
              <a:off x="6559550" y="2820301"/>
              <a:ext cx="0" cy="698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98" name="Line 5346"/>
            <p:cNvSpPr>
              <a:spLocks noChangeShapeType="1"/>
            </p:cNvSpPr>
            <p:nvPr/>
          </p:nvSpPr>
          <p:spPr bwMode="auto">
            <a:xfrm>
              <a:off x="6557963" y="2820301"/>
              <a:ext cx="0" cy="6032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99" name="Line 5347"/>
            <p:cNvSpPr>
              <a:spLocks noChangeShapeType="1"/>
            </p:cNvSpPr>
            <p:nvPr/>
          </p:nvSpPr>
          <p:spPr bwMode="auto">
            <a:xfrm>
              <a:off x="6548438" y="2799663"/>
              <a:ext cx="0" cy="61913"/>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00" name="Line 5348"/>
            <p:cNvSpPr>
              <a:spLocks noChangeShapeType="1"/>
            </p:cNvSpPr>
            <p:nvPr/>
          </p:nvSpPr>
          <p:spPr bwMode="auto">
            <a:xfrm>
              <a:off x="6542088" y="2799663"/>
              <a:ext cx="0" cy="61913"/>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01" name="Line 5349"/>
            <p:cNvSpPr>
              <a:spLocks noChangeShapeType="1"/>
            </p:cNvSpPr>
            <p:nvPr/>
          </p:nvSpPr>
          <p:spPr bwMode="auto">
            <a:xfrm>
              <a:off x="6540500" y="2799663"/>
              <a:ext cx="0" cy="61913"/>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02" name="Line 5350"/>
            <p:cNvSpPr>
              <a:spLocks noChangeShapeType="1"/>
            </p:cNvSpPr>
            <p:nvPr/>
          </p:nvSpPr>
          <p:spPr bwMode="auto">
            <a:xfrm>
              <a:off x="6530975" y="2799663"/>
              <a:ext cx="0" cy="61913"/>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03" name="Line 5351"/>
            <p:cNvSpPr>
              <a:spLocks noChangeShapeType="1"/>
            </p:cNvSpPr>
            <p:nvPr/>
          </p:nvSpPr>
          <p:spPr bwMode="auto">
            <a:xfrm>
              <a:off x="6534150" y="2799663"/>
              <a:ext cx="0" cy="4127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04" name="Line 5352"/>
            <p:cNvSpPr>
              <a:spLocks noChangeShapeType="1"/>
            </p:cNvSpPr>
            <p:nvPr/>
          </p:nvSpPr>
          <p:spPr bwMode="auto">
            <a:xfrm>
              <a:off x="6526213" y="2799663"/>
              <a:ext cx="0" cy="61913"/>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05" name="Line 5353"/>
            <p:cNvSpPr>
              <a:spLocks noChangeShapeType="1"/>
            </p:cNvSpPr>
            <p:nvPr/>
          </p:nvSpPr>
          <p:spPr bwMode="auto">
            <a:xfrm>
              <a:off x="6523038" y="2799663"/>
              <a:ext cx="0" cy="61913"/>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06" name="Line 5354"/>
            <p:cNvSpPr>
              <a:spLocks noChangeShapeType="1"/>
            </p:cNvSpPr>
            <p:nvPr/>
          </p:nvSpPr>
          <p:spPr bwMode="auto">
            <a:xfrm>
              <a:off x="6519863" y="278378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07" name="Line 5355"/>
            <p:cNvSpPr>
              <a:spLocks noChangeShapeType="1"/>
            </p:cNvSpPr>
            <p:nvPr/>
          </p:nvSpPr>
          <p:spPr bwMode="auto">
            <a:xfrm>
              <a:off x="6513513" y="278378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08" name="Line 5356"/>
            <p:cNvSpPr>
              <a:spLocks noChangeShapeType="1"/>
            </p:cNvSpPr>
            <p:nvPr/>
          </p:nvSpPr>
          <p:spPr bwMode="auto">
            <a:xfrm>
              <a:off x="6510338" y="278378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09" name="Line 5357"/>
            <p:cNvSpPr>
              <a:spLocks noChangeShapeType="1"/>
            </p:cNvSpPr>
            <p:nvPr/>
          </p:nvSpPr>
          <p:spPr bwMode="auto">
            <a:xfrm>
              <a:off x="6505575" y="278378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10" name="Line 5358"/>
            <p:cNvSpPr>
              <a:spLocks noChangeShapeType="1"/>
            </p:cNvSpPr>
            <p:nvPr/>
          </p:nvSpPr>
          <p:spPr bwMode="auto">
            <a:xfrm>
              <a:off x="6473825" y="278378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11" name="Line 5359"/>
            <p:cNvSpPr>
              <a:spLocks noChangeShapeType="1"/>
            </p:cNvSpPr>
            <p:nvPr/>
          </p:nvSpPr>
          <p:spPr bwMode="auto">
            <a:xfrm>
              <a:off x="6470650" y="278378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12" name="Line 5360"/>
            <p:cNvSpPr>
              <a:spLocks noChangeShapeType="1"/>
            </p:cNvSpPr>
            <p:nvPr/>
          </p:nvSpPr>
          <p:spPr bwMode="auto">
            <a:xfrm>
              <a:off x="6462713" y="276315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13" name="Line 5361"/>
            <p:cNvSpPr>
              <a:spLocks noChangeShapeType="1"/>
            </p:cNvSpPr>
            <p:nvPr/>
          </p:nvSpPr>
          <p:spPr bwMode="auto">
            <a:xfrm>
              <a:off x="6459538" y="276315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14" name="Line 5362"/>
            <p:cNvSpPr>
              <a:spLocks noChangeShapeType="1"/>
            </p:cNvSpPr>
            <p:nvPr/>
          </p:nvSpPr>
          <p:spPr bwMode="auto">
            <a:xfrm>
              <a:off x="6432550" y="276315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15" name="Line 5363"/>
            <p:cNvSpPr>
              <a:spLocks noChangeShapeType="1"/>
            </p:cNvSpPr>
            <p:nvPr/>
          </p:nvSpPr>
          <p:spPr bwMode="auto">
            <a:xfrm>
              <a:off x="6427788" y="276315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16" name="Line 5364"/>
            <p:cNvSpPr>
              <a:spLocks noChangeShapeType="1"/>
            </p:cNvSpPr>
            <p:nvPr/>
          </p:nvSpPr>
          <p:spPr bwMode="auto">
            <a:xfrm>
              <a:off x="6424613" y="276315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17" name="Line 5365"/>
            <p:cNvSpPr>
              <a:spLocks noChangeShapeType="1"/>
            </p:cNvSpPr>
            <p:nvPr/>
          </p:nvSpPr>
          <p:spPr bwMode="auto">
            <a:xfrm>
              <a:off x="6418263" y="276315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18" name="Line 5366"/>
            <p:cNvSpPr>
              <a:spLocks noChangeShapeType="1"/>
            </p:cNvSpPr>
            <p:nvPr/>
          </p:nvSpPr>
          <p:spPr bwMode="auto">
            <a:xfrm>
              <a:off x="6415088" y="276315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19" name="Line 5367"/>
            <p:cNvSpPr>
              <a:spLocks noChangeShapeType="1"/>
            </p:cNvSpPr>
            <p:nvPr/>
          </p:nvSpPr>
          <p:spPr bwMode="auto">
            <a:xfrm>
              <a:off x="6410325" y="276315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20" name="Line 5368"/>
            <p:cNvSpPr>
              <a:spLocks noChangeShapeType="1"/>
            </p:cNvSpPr>
            <p:nvPr/>
          </p:nvSpPr>
          <p:spPr bwMode="auto">
            <a:xfrm>
              <a:off x="6403975" y="276315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21" name="Line 5369"/>
            <p:cNvSpPr>
              <a:spLocks noChangeShapeType="1"/>
            </p:cNvSpPr>
            <p:nvPr/>
          </p:nvSpPr>
          <p:spPr bwMode="auto">
            <a:xfrm>
              <a:off x="6399213" y="276315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22" name="Line 5370"/>
            <p:cNvSpPr>
              <a:spLocks noChangeShapeType="1"/>
            </p:cNvSpPr>
            <p:nvPr/>
          </p:nvSpPr>
          <p:spPr bwMode="auto">
            <a:xfrm>
              <a:off x="6381750" y="276315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23" name="Line 5371"/>
            <p:cNvSpPr>
              <a:spLocks noChangeShapeType="1"/>
            </p:cNvSpPr>
            <p:nvPr/>
          </p:nvSpPr>
          <p:spPr bwMode="auto">
            <a:xfrm>
              <a:off x="6378575" y="276315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24" name="Line 5372"/>
            <p:cNvSpPr>
              <a:spLocks noChangeShapeType="1"/>
            </p:cNvSpPr>
            <p:nvPr/>
          </p:nvSpPr>
          <p:spPr bwMode="auto">
            <a:xfrm>
              <a:off x="6350000" y="276315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25" name="Line 5373"/>
            <p:cNvSpPr>
              <a:spLocks noChangeShapeType="1"/>
            </p:cNvSpPr>
            <p:nvPr/>
          </p:nvSpPr>
          <p:spPr bwMode="auto">
            <a:xfrm>
              <a:off x="6343650" y="276315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26" name="Line 5374"/>
            <p:cNvSpPr>
              <a:spLocks noChangeShapeType="1"/>
            </p:cNvSpPr>
            <p:nvPr/>
          </p:nvSpPr>
          <p:spPr bwMode="auto">
            <a:xfrm>
              <a:off x="6332538" y="274568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27" name="Line 5375"/>
            <p:cNvSpPr>
              <a:spLocks noChangeShapeType="1"/>
            </p:cNvSpPr>
            <p:nvPr/>
          </p:nvSpPr>
          <p:spPr bwMode="auto">
            <a:xfrm>
              <a:off x="6326188" y="274568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28" name="Line 5376"/>
            <p:cNvSpPr>
              <a:spLocks noChangeShapeType="1"/>
            </p:cNvSpPr>
            <p:nvPr/>
          </p:nvSpPr>
          <p:spPr bwMode="auto">
            <a:xfrm>
              <a:off x="6319838" y="274568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29" name="Line 5377"/>
            <p:cNvSpPr>
              <a:spLocks noChangeShapeType="1"/>
            </p:cNvSpPr>
            <p:nvPr/>
          </p:nvSpPr>
          <p:spPr bwMode="auto">
            <a:xfrm>
              <a:off x="6308725"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30" name="Line 5378"/>
            <p:cNvSpPr>
              <a:spLocks noChangeShapeType="1"/>
            </p:cNvSpPr>
            <p:nvPr/>
          </p:nvSpPr>
          <p:spPr bwMode="auto">
            <a:xfrm>
              <a:off x="6305550"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31" name="Line 5379"/>
            <p:cNvSpPr>
              <a:spLocks noChangeShapeType="1"/>
            </p:cNvSpPr>
            <p:nvPr/>
          </p:nvSpPr>
          <p:spPr bwMode="auto">
            <a:xfrm>
              <a:off x="6303963"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32" name="Line 5380"/>
            <p:cNvSpPr>
              <a:spLocks noChangeShapeType="1"/>
            </p:cNvSpPr>
            <p:nvPr/>
          </p:nvSpPr>
          <p:spPr bwMode="auto">
            <a:xfrm>
              <a:off x="6297613"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33" name="Line 5381"/>
            <p:cNvSpPr>
              <a:spLocks noChangeShapeType="1"/>
            </p:cNvSpPr>
            <p:nvPr/>
          </p:nvSpPr>
          <p:spPr bwMode="auto">
            <a:xfrm>
              <a:off x="6291263"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34" name="Line 5382"/>
            <p:cNvSpPr>
              <a:spLocks noChangeShapeType="1"/>
            </p:cNvSpPr>
            <p:nvPr/>
          </p:nvSpPr>
          <p:spPr bwMode="auto">
            <a:xfrm>
              <a:off x="6288088"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35" name="Line 5383"/>
            <p:cNvSpPr>
              <a:spLocks noChangeShapeType="1"/>
            </p:cNvSpPr>
            <p:nvPr/>
          </p:nvSpPr>
          <p:spPr bwMode="auto">
            <a:xfrm>
              <a:off x="6286500"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36" name="Line 5384"/>
            <p:cNvSpPr>
              <a:spLocks noChangeShapeType="1"/>
            </p:cNvSpPr>
            <p:nvPr/>
          </p:nvSpPr>
          <p:spPr bwMode="auto">
            <a:xfrm>
              <a:off x="6280150"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37" name="Line 5385"/>
            <p:cNvSpPr>
              <a:spLocks noChangeShapeType="1"/>
            </p:cNvSpPr>
            <p:nvPr/>
          </p:nvSpPr>
          <p:spPr bwMode="auto">
            <a:xfrm>
              <a:off x="6276975"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38" name="Line 5386"/>
            <p:cNvSpPr>
              <a:spLocks noChangeShapeType="1"/>
            </p:cNvSpPr>
            <p:nvPr/>
          </p:nvSpPr>
          <p:spPr bwMode="auto">
            <a:xfrm>
              <a:off x="6256338"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39" name="Line 5387"/>
            <p:cNvSpPr>
              <a:spLocks noChangeShapeType="1"/>
            </p:cNvSpPr>
            <p:nvPr/>
          </p:nvSpPr>
          <p:spPr bwMode="auto">
            <a:xfrm>
              <a:off x="6254750"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40" name="Line 5388"/>
            <p:cNvSpPr>
              <a:spLocks noChangeShapeType="1"/>
            </p:cNvSpPr>
            <p:nvPr/>
          </p:nvSpPr>
          <p:spPr bwMode="auto">
            <a:xfrm>
              <a:off x="6242050"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41" name="Line 5389"/>
            <p:cNvSpPr>
              <a:spLocks noChangeShapeType="1"/>
            </p:cNvSpPr>
            <p:nvPr/>
          </p:nvSpPr>
          <p:spPr bwMode="auto">
            <a:xfrm>
              <a:off x="6240463"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42" name="Line 5390"/>
            <p:cNvSpPr>
              <a:spLocks noChangeShapeType="1"/>
            </p:cNvSpPr>
            <p:nvPr/>
          </p:nvSpPr>
          <p:spPr bwMode="auto">
            <a:xfrm>
              <a:off x="6234113"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43" name="Line 5391"/>
            <p:cNvSpPr>
              <a:spLocks noChangeShapeType="1"/>
            </p:cNvSpPr>
            <p:nvPr/>
          </p:nvSpPr>
          <p:spPr bwMode="auto">
            <a:xfrm>
              <a:off x="6230938"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44" name="Line 5392"/>
            <p:cNvSpPr>
              <a:spLocks noChangeShapeType="1"/>
            </p:cNvSpPr>
            <p:nvPr/>
          </p:nvSpPr>
          <p:spPr bwMode="auto">
            <a:xfrm>
              <a:off x="6227763"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45" name="Line 5393"/>
            <p:cNvSpPr>
              <a:spLocks noChangeShapeType="1"/>
            </p:cNvSpPr>
            <p:nvPr/>
          </p:nvSpPr>
          <p:spPr bwMode="auto">
            <a:xfrm>
              <a:off x="6223000"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46" name="Line 5394"/>
            <p:cNvSpPr>
              <a:spLocks noChangeShapeType="1"/>
            </p:cNvSpPr>
            <p:nvPr/>
          </p:nvSpPr>
          <p:spPr bwMode="auto">
            <a:xfrm>
              <a:off x="6219825"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47" name="Line 5395"/>
            <p:cNvSpPr>
              <a:spLocks noChangeShapeType="1"/>
            </p:cNvSpPr>
            <p:nvPr/>
          </p:nvSpPr>
          <p:spPr bwMode="auto">
            <a:xfrm>
              <a:off x="6216650"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48" name="Line 5397"/>
            <p:cNvSpPr>
              <a:spLocks noChangeShapeType="1"/>
            </p:cNvSpPr>
            <p:nvPr/>
          </p:nvSpPr>
          <p:spPr bwMode="auto">
            <a:xfrm>
              <a:off x="6210300"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49" name="Line 5398"/>
            <p:cNvSpPr>
              <a:spLocks noChangeShapeType="1"/>
            </p:cNvSpPr>
            <p:nvPr/>
          </p:nvSpPr>
          <p:spPr bwMode="auto">
            <a:xfrm>
              <a:off x="6208713"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50" name="Line 5399"/>
            <p:cNvSpPr>
              <a:spLocks noChangeShapeType="1"/>
            </p:cNvSpPr>
            <p:nvPr/>
          </p:nvSpPr>
          <p:spPr bwMode="auto">
            <a:xfrm>
              <a:off x="6205538"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51" name="Line 5400"/>
            <p:cNvSpPr>
              <a:spLocks noChangeShapeType="1"/>
            </p:cNvSpPr>
            <p:nvPr/>
          </p:nvSpPr>
          <p:spPr bwMode="auto">
            <a:xfrm>
              <a:off x="6199188" y="2731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52" name="Line 5401"/>
            <p:cNvSpPr>
              <a:spLocks noChangeShapeType="1"/>
            </p:cNvSpPr>
            <p:nvPr/>
          </p:nvSpPr>
          <p:spPr bwMode="auto">
            <a:xfrm>
              <a:off x="6184900" y="27171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53" name="Line 5402"/>
            <p:cNvSpPr>
              <a:spLocks noChangeShapeType="1"/>
            </p:cNvSpPr>
            <p:nvPr/>
          </p:nvSpPr>
          <p:spPr bwMode="auto">
            <a:xfrm>
              <a:off x="6181725" y="27171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54" name="Line 5403"/>
            <p:cNvSpPr>
              <a:spLocks noChangeShapeType="1"/>
            </p:cNvSpPr>
            <p:nvPr/>
          </p:nvSpPr>
          <p:spPr bwMode="auto">
            <a:xfrm>
              <a:off x="6161088" y="27171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55" name="Line 5404"/>
            <p:cNvSpPr>
              <a:spLocks noChangeShapeType="1"/>
            </p:cNvSpPr>
            <p:nvPr/>
          </p:nvSpPr>
          <p:spPr bwMode="auto">
            <a:xfrm>
              <a:off x="6159500" y="27171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56" name="Line 5405"/>
            <p:cNvSpPr>
              <a:spLocks noChangeShapeType="1"/>
            </p:cNvSpPr>
            <p:nvPr/>
          </p:nvSpPr>
          <p:spPr bwMode="auto">
            <a:xfrm>
              <a:off x="6145213"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57" name="Line 5406"/>
            <p:cNvSpPr>
              <a:spLocks noChangeShapeType="1"/>
            </p:cNvSpPr>
            <p:nvPr/>
          </p:nvSpPr>
          <p:spPr bwMode="auto">
            <a:xfrm>
              <a:off x="6142038"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58" name="Line 5407"/>
            <p:cNvSpPr>
              <a:spLocks noChangeShapeType="1"/>
            </p:cNvSpPr>
            <p:nvPr/>
          </p:nvSpPr>
          <p:spPr bwMode="auto">
            <a:xfrm>
              <a:off x="6138863"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59" name="Line 5408"/>
            <p:cNvSpPr>
              <a:spLocks noChangeShapeType="1"/>
            </p:cNvSpPr>
            <p:nvPr/>
          </p:nvSpPr>
          <p:spPr bwMode="auto">
            <a:xfrm>
              <a:off x="6135688"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60" name="Line 5409"/>
            <p:cNvSpPr>
              <a:spLocks noChangeShapeType="1"/>
            </p:cNvSpPr>
            <p:nvPr/>
          </p:nvSpPr>
          <p:spPr bwMode="auto">
            <a:xfrm>
              <a:off x="6129338"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61" name="Line 5410"/>
            <p:cNvSpPr>
              <a:spLocks noChangeShapeType="1"/>
            </p:cNvSpPr>
            <p:nvPr/>
          </p:nvSpPr>
          <p:spPr bwMode="auto">
            <a:xfrm>
              <a:off x="6127750"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62" name="Line 5411"/>
            <p:cNvSpPr>
              <a:spLocks noChangeShapeType="1"/>
            </p:cNvSpPr>
            <p:nvPr/>
          </p:nvSpPr>
          <p:spPr bwMode="auto">
            <a:xfrm>
              <a:off x="6121400"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63" name="Line 5412"/>
            <p:cNvSpPr>
              <a:spLocks noChangeShapeType="1"/>
            </p:cNvSpPr>
            <p:nvPr/>
          </p:nvSpPr>
          <p:spPr bwMode="auto">
            <a:xfrm>
              <a:off x="6118225"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64" name="Line 5413"/>
            <p:cNvSpPr>
              <a:spLocks noChangeShapeType="1"/>
            </p:cNvSpPr>
            <p:nvPr/>
          </p:nvSpPr>
          <p:spPr bwMode="auto">
            <a:xfrm>
              <a:off x="6113463"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65" name="Line 5414"/>
            <p:cNvSpPr>
              <a:spLocks noChangeShapeType="1"/>
            </p:cNvSpPr>
            <p:nvPr/>
          </p:nvSpPr>
          <p:spPr bwMode="auto">
            <a:xfrm>
              <a:off x="6107113"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66" name="Line 5415"/>
            <p:cNvSpPr>
              <a:spLocks noChangeShapeType="1"/>
            </p:cNvSpPr>
            <p:nvPr/>
          </p:nvSpPr>
          <p:spPr bwMode="auto">
            <a:xfrm>
              <a:off x="6107113"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67" name="Line 5416"/>
            <p:cNvSpPr>
              <a:spLocks noChangeShapeType="1"/>
            </p:cNvSpPr>
            <p:nvPr/>
          </p:nvSpPr>
          <p:spPr bwMode="auto">
            <a:xfrm>
              <a:off x="6100763"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68" name="Line 5417"/>
            <p:cNvSpPr>
              <a:spLocks noChangeShapeType="1"/>
            </p:cNvSpPr>
            <p:nvPr/>
          </p:nvSpPr>
          <p:spPr bwMode="auto">
            <a:xfrm>
              <a:off x="6097588"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69" name="Line 5418"/>
            <p:cNvSpPr>
              <a:spLocks noChangeShapeType="1"/>
            </p:cNvSpPr>
            <p:nvPr/>
          </p:nvSpPr>
          <p:spPr bwMode="auto">
            <a:xfrm>
              <a:off x="6092825"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70" name="Line 5419"/>
            <p:cNvSpPr>
              <a:spLocks noChangeShapeType="1"/>
            </p:cNvSpPr>
            <p:nvPr/>
          </p:nvSpPr>
          <p:spPr bwMode="auto">
            <a:xfrm>
              <a:off x="6092825"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71" name="Line 5420"/>
            <p:cNvSpPr>
              <a:spLocks noChangeShapeType="1"/>
            </p:cNvSpPr>
            <p:nvPr/>
          </p:nvSpPr>
          <p:spPr bwMode="auto">
            <a:xfrm>
              <a:off x="6078538"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72" name="Line 5421"/>
            <p:cNvSpPr>
              <a:spLocks noChangeShapeType="1"/>
            </p:cNvSpPr>
            <p:nvPr/>
          </p:nvSpPr>
          <p:spPr bwMode="auto">
            <a:xfrm>
              <a:off x="6075363"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73" name="Line 5422"/>
            <p:cNvSpPr>
              <a:spLocks noChangeShapeType="1"/>
            </p:cNvSpPr>
            <p:nvPr/>
          </p:nvSpPr>
          <p:spPr bwMode="auto">
            <a:xfrm>
              <a:off x="6072188"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74" name="Line 5423"/>
            <p:cNvSpPr>
              <a:spLocks noChangeShapeType="1"/>
            </p:cNvSpPr>
            <p:nvPr/>
          </p:nvSpPr>
          <p:spPr bwMode="auto">
            <a:xfrm>
              <a:off x="6069013"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75" name="Line 5424"/>
            <p:cNvSpPr>
              <a:spLocks noChangeShapeType="1"/>
            </p:cNvSpPr>
            <p:nvPr/>
          </p:nvSpPr>
          <p:spPr bwMode="auto">
            <a:xfrm>
              <a:off x="6061075"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76" name="Line 5425"/>
            <p:cNvSpPr>
              <a:spLocks noChangeShapeType="1"/>
            </p:cNvSpPr>
            <p:nvPr/>
          </p:nvSpPr>
          <p:spPr bwMode="auto">
            <a:xfrm>
              <a:off x="6064250"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77" name="Line 5426"/>
            <p:cNvSpPr>
              <a:spLocks noChangeShapeType="1"/>
            </p:cNvSpPr>
            <p:nvPr/>
          </p:nvSpPr>
          <p:spPr bwMode="auto">
            <a:xfrm>
              <a:off x="6069013"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78" name="Line 5427"/>
            <p:cNvSpPr>
              <a:spLocks noChangeShapeType="1"/>
            </p:cNvSpPr>
            <p:nvPr/>
          </p:nvSpPr>
          <p:spPr bwMode="auto">
            <a:xfrm>
              <a:off x="6065838"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79" name="Line 5428"/>
            <p:cNvSpPr>
              <a:spLocks noChangeShapeType="1"/>
            </p:cNvSpPr>
            <p:nvPr/>
          </p:nvSpPr>
          <p:spPr bwMode="auto">
            <a:xfrm>
              <a:off x="6061075"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80" name="Line 5429"/>
            <p:cNvSpPr>
              <a:spLocks noChangeShapeType="1"/>
            </p:cNvSpPr>
            <p:nvPr/>
          </p:nvSpPr>
          <p:spPr bwMode="auto">
            <a:xfrm>
              <a:off x="6057900"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81" name="Line 5430"/>
            <p:cNvSpPr>
              <a:spLocks noChangeShapeType="1"/>
            </p:cNvSpPr>
            <p:nvPr/>
          </p:nvSpPr>
          <p:spPr bwMode="auto">
            <a:xfrm>
              <a:off x="6051550"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82" name="Line 5431"/>
            <p:cNvSpPr>
              <a:spLocks noChangeShapeType="1"/>
            </p:cNvSpPr>
            <p:nvPr/>
          </p:nvSpPr>
          <p:spPr bwMode="auto">
            <a:xfrm>
              <a:off x="6051550"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83" name="Line 5432"/>
            <p:cNvSpPr>
              <a:spLocks noChangeShapeType="1"/>
            </p:cNvSpPr>
            <p:nvPr/>
          </p:nvSpPr>
          <p:spPr bwMode="auto">
            <a:xfrm>
              <a:off x="6057900"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84" name="Line 5433"/>
            <p:cNvSpPr>
              <a:spLocks noChangeShapeType="1"/>
            </p:cNvSpPr>
            <p:nvPr/>
          </p:nvSpPr>
          <p:spPr bwMode="auto">
            <a:xfrm>
              <a:off x="6054725"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85" name="Line 5434"/>
            <p:cNvSpPr>
              <a:spLocks noChangeShapeType="1"/>
            </p:cNvSpPr>
            <p:nvPr/>
          </p:nvSpPr>
          <p:spPr bwMode="auto">
            <a:xfrm>
              <a:off x="6051550"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86" name="Line 5435"/>
            <p:cNvSpPr>
              <a:spLocks noChangeShapeType="1"/>
            </p:cNvSpPr>
            <p:nvPr/>
          </p:nvSpPr>
          <p:spPr bwMode="auto">
            <a:xfrm>
              <a:off x="6046788"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87" name="Line 5436"/>
            <p:cNvSpPr>
              <a:spLocks noChangeShapeType="1"/>
            </p:cNvSpPr>
            <p:nvPr/>
          </p:nvSpPr>
          <p:spPr bwMode="auto">
            <a:xfrm>
              <a:off x="6040438"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88" name="Line 5437"/>
            <p:cNvSpPr>
              <a:spLocks noChangeShapeType="1"/>
            </p:cNvSpPr>
            <p:nvPr/>
          </p:nvSpPr>
          <p:spPr bwMode="auto">
            <a:xfrm>
              <a:off x="6043613"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89" name="Line 5438"/>
            <p:cNvSpPr>
              <a:spLocks noChangeShapeType="1"/>
            </p:cNvSpPr>
            <p:nvPr/>
          </p:nvSpPr>
          <p:spPr bwMode="auto">
            <a:xfrm>
              <a:off x="6051550"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90" name="Line 5439"/>
            <p:cNvSpPr>
              <a:spLocks noChangeShapeType="1"/>
            </p:cNvSpPr>
            <p:nvPr/>
          </p:nvSpPr>
          <p:spPr bwMode="auto">
            <a:xfrm>
              <a:off x="6049963"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91" name="Line 5440"/>
            <p:cNvSpPr>
              <a:spLocks noChangeShapeType="1"/>
            </p:cNvSpPr>
            <p:nvPr/>
          </p:nvSpPr>
          <p:spPr bwMode="auto">
            <a:xfrm>
              <a:off x="6046788"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92" name="Line 5441"/>
            <p:cNvSpPr>
              <a:spLocks noChangeShapeType="1"/>
            </p:cNvSpPr>
            <p:nvPr/>
          </p:nvSpPr>
          <p:spPr bwMode="auto">
            <a:xfrm>
              <a:off x="6040438"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93" name="Line 5442"/>
            <p:cNvSpPr>
              <a:spLocks noChangeShapeType="1"/>
            </p:cNvSpPr>
            <p:nvPr/>
          </p:nvSpPr>
          <p:spPr bwMode="auto">
            <a:xfrm>
              <a:off x="6034088"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94" name="Line 5443"/>
            <p:cNvSpPr>
              <a:spLocks noChangeShapeType="1"/>
            </p:cNvSpPr>
            <p:nvPr/>
          </p:nvSpPr>
          <p:spPr bwMode="auto">
            <a:xfrm>
              <a:off x="6037263"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95" name="Line 5444"/>
            <p:cNvSpPr>
              <a:spLocks noChangeShapeType="1"/>
            </p:cNvSpPr>
            <p:nvPr/>
          </p:nvSpPr>
          <p:spPr bwMode="auto">
            <a:xfrm>
              <a:off x="6026150"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96" name="Line 5445"/>
            <p:cNvSpPr>
              <a:spLocks noChangeShapeType="1"/>
            </p:cNvSpPr>
            <p:nvPr/>
          </p:nvSpPr>
          <p:spPr bwMode="auto">
            <a:xfrm>
              <a:off x="6022975"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97" name="Line 5446"/>
            <p:cNvSpPr>
              <a:spLocks noChangeShapeType="1"/>
            </p:cNvSpPr>
            <p:nvPr/>
          </p:nvSpPr>
          <p:spPr bwMode="auto">
            <a:xfrm>
              <a:off x="6018213"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98" name="Line 5447"/>
            <p:cNvSpPr>
              <a:spLocks noChangeShapeType="1"/>
            </p:cNvSpPr>
            <p:nvPr/>
          </p:nvSpPr>
          <p:spPr bwMode="auto">
            <a:xfrm>
              <a:off x="6015038"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299" name="Line 5448"/>
            <p:cNvSpPr>
              <a:spLocks noChangeShapeType="1"/>
            </p:cNvSpPr>
            <p:nvPr/>
          </p:nvSpPr>
          <p:spPr bwMode="auto">
            <a:xfrm>
              <a:off x="6008688"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00" name="Line 5449"/>
            <p:cNvSpPr>
              <a:spLocks noChangeShapeType="1"/>
            </p:cNvSpPr>
            <p:nvPr/>
          </p:nvSpPr>
          <p:spPr bwMode="auto">
            <a:xfrm>
              <a:off x="5991225"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01" name="Line 5450"/>
            <p:cNvSpPr>
              <a:spLocks noChangeShapeType="1"/>
            </p:cNvSpPr>
            <p:nvPr/>
          </p:nvSpPr>
          <p:spPr bwMode="auto">
            <a:xfrm>
              <a:off x="5986463"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02" name="Line 5451"/>
            <p:cNvSpPr>
              <a:spLocks noChangeShapeType="1"/>
            </p:cNvSpPr>
            <p:nvPr/>
          </p:nvSpPr>
          <p:spPr bwMode="auto">
            <a:xfrm>
              <a:off x="5980113" y="2696476"/>
              <a:ext cx="0" cy="66675"/>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03" name="Line 5452"/>
            <p:cNvSpPr>
              <a:spLocks noChangeShapeType="1"/>
            </p:cNvSpPr>
            <p:nvPr/>
          </p:nvSpPr>
          <p:spPr bwMode="auto">
            <a:xfrm>
              <a:off x="5973763" y="2696476"/>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04" name="Line 5453"/>
            <p:cNvSpPr>
              <a:spLocks noChangeShapeType="1"/>
            </p:cNvSpPr>
            <p:nvPr/>
          </p:nvSpPr>
          <p:spPr bwMode="auto">
            <a:xfrm>
              <a:off x="5970588" y="2696476"/>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05" name="Line 5454"/>
            <p:cNvSpPr>
              <a:spLocks noChangeShapeType="1"/>
            </p:cNvSpPr>
            <p:nvPr/>
          </p:nvSpPr>
          <p:spPr bwMode="auto">
            <a:xfrm>
              <a:off x="5965825" y="2696476"/>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06" name="Line 5455"/>
            <p:cNvSpPr>
              <a:spLocks noChangeShapeType="1"/>
            </p:cNvSpPr>
            <p:nvPr/>
          </p:nvSpPr>
          <p:spPr bwMode="auto">
            <a:xfrm>
              <a:off x="5954713" y="26885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07" name="Line 5456"/>
            <p:cNvSpPr>
              <a:spLocks noChangeShapeType="1"/>
            </p:cNvSpPr>
            <p:nvPr/>
          </p:nvSpPr>
          <p:spPr bwMode="auto">
            <a:xfrm>
              <a:off x="5948363" y="26885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08" name="Line 5457"/>
            <p:cNvSpPr>
              <a:spLocks noChangeShapeType="1"/>
            </p:cNvSpPr>
            <p:nvPr/>
          </p:nvSpPr>
          <p:spPr bwMode="auto">
            <a:xfrm>
              <a:off x="5945188" y="26885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09" name="Line 5458"/>
            <p:cNvSpPr>
              <a:spLocks noChangeShapeType="1"/>
            </p:cNvSpPr>
            <p:nvPr/>
          </p:nvSpPr>
          <p:spPr bwMode="auto">
            <a:xfrm>
              <a:off x="5938838" y="26885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10" name="Line 5459"/>
            <p:cNvSpPr>
              <a:spLocks noChangeShapeType="1"/>
            </p:cNvSpPr>
            <p:nvPr/>
          </p:nvSpPr>
          <p:spPr bwMode="auto">
            <a:xfrm>
              <a:off x="5934075" y="26885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11" name="Line 5460"/>
            <p:cNvSpPr>
              <a:spLocks noChangeShapeType="1"/>
            </p:cNvSpPr>
            <p:nvPr/>
          </p:nvSpPr>
          <p:spPr bwMode="auto">
            <a:xfrm>
              <a:off x="5930900" y="26885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12" name="Line 5461"/>
            <p:cNvSpPr>
              <a:spLocks noChangeShapeType="1"/>
            </p:cNvSpPr>
            <p:nvPr/>
          </p:nvSpPr>
          <p:spPr bwMode="auto">
            <a:xfrm>
              <a:off x="5910263" y="26885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13" name="Line 5462"/>
            <p:cNvSpPr>
              <a:spLocks noChangeShapeType="1"/>
            </p:cNvSpPr>
            <p:nvPr/>
          </p:nvSpPr>
          <p:spPr bwMode="auto">
            <a:xfrm>
              <a:off x="5907088" y="26885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14" name="Line 5463"/>
            <p:cNvSpPr>
              <a:spLocks noChangeShapeType="1"/>
            </p:cNvSpPr>
            <p:nvPr/>
          </p:nvSpPr>
          <p:spPr bwMode="auto">
            <a:xfrm>
              <a:off x="5892800" y="26885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15" name="Line 5464"/>
            <p:cNvSpPr>
              <a:spLocks noChangeShapeType="1"/>
            </p:cNvSpPr>
            <p:nvPr/>
          </p:nvSpPr>
          <p:spPr bwMode="auto">
            <a:xfrm>
              <a:off x="5888038" y="26885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16" name="Line 5465"/>
            <p:cNvSpPr>
              <a:spLocks noChangeShapeType="1"/>
            </p:cNvSpPr>
            <p:nvPr/>
          </p:nvSpPr>
          <p:spPr bwMode="auto">
            <a:xfrm>
              <a:off x="5884863" y="26885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17" name="Line 5466"/>
            <p:cNvSpPr>
              <a:spLocks noChangeShapeType="1"/>
            </p:cNvSpPr>
            <p:nvPr/>
          </p:nvSpPr>
          <p:spPr bwMode="auto">
            <a:xfrm>
              <a:off x="5881688" y="26885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18" name="Line 5467"/>
            <p:cNvSpPr>
              <a:spLocks noChangeShapeType="1"/>
            </p:cNvSpPr>
            <p:nvPr/>
          </p:nvSpPr>
          <p:spPr bwMode="auto">
            <a:xfrm>
              <a:off x="5875338" y="26885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19" name="Line 5468"/>
            <p:cNvSpPr>
              <a:spLocks noChangeShapeType="1"/>
            </p:cNvSpPr>
            <p:nvPr/>
          </p:nvSpPr>
          <p:spPr bwMode="auto">
            <a:xfrm>
              <a:off x="5873750" y="26885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20" name="Line 5469"/>
            <p:cNvSpPr>
              <a:spLocks noChangeShapeType="1"/>
            </p:cNvSpPr>
            <p:nvPr/>
          </p:nvSpPr>
          <p:spPr bwMode="auto">
            <a:xfrm>
              <a:off x="5853113" y="26885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21" name="Line 5470"/>
            <p:cNvSpPr>
              <a:spLocks noChangeShapeType="1"/>
            </p:cNvSpPr>
            <p:nvPr/>
          </p:nvSpPr>
          <p:spPr bwMode="auto">
            <a:xfrm>
              <a:off x="5846763" y="26885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22" name="Line 5471"/>
            <p:cNvSpPr>
              <a:spLocks noChangeShapeType="1"/>
            </p:cNvSpPr>
            <p:nvPr/>
          </p:nvSpPr>
          <p:spPr bwMode="auto">
            <a:xfrm>
              <a:off x="5846763" y="26885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23" name="Line 5472"/>
            <p:cNvSpPr>
              <a:spLocks noChangeShapeType="1"/>
            </p:cNvSpPr>
            <p:nvPr/>
          </p:nvSpPr>
          <p:spPr bwMode="auto">
            <a:xfrm>
              <a:off x="5842000" y="26885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24" name="Line 5473"/>
            <p:cNvSpPr>
              <a:spLocks noChangeShapeType="1"/>
            </p:cNvSpPr>
            <p:nvPr/>
          </p:nvSpPr>
          <p:spPr bwMode="auto">
            <a:xfrm>
              <a:off x="5835650"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25" name="Line 5474"/>
            <p:cNvSpPr>
              <a:spLocks noChangeShapeType="1"/>
            </p:cNvSpPr>
            <p:nvPr/>
          </p:nvSpPr>
          <p:spPr bwMode="auto">
            <a:xfrm>
              <a:off x="5835650" y="268218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26" name="Line 5475"/>
            <p:cNvSpPr>
              <a:spLocks noChangeShapeType="1"/>
            </p:cNvSpPr>
            <p:nvPr/>
          </p:nvSpPr>
          <p:spPr bwMode="auto">
            <a:xfrm>
              <a:off x="5832475"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27" name="Line 5476"/>
            <p:cNvSpPr>
              <a:spLocks noChangeShapeType="1"/>
            </p:cNvSpPr>
            <p:nvPr/>
          </p:nvSpPr>
          <p:spPr bwMode="auto">
            <a:xfrm>
              <a:off x="5827713"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28" name="Line 5477"/>
            <p:cNvSpPr>
              <a:spLocks noChangeShapeType="1"/>
            </p:cNvSpPr>
            <p:nvPr/>
          </p:nvSpPr>
          <p:spPr bwMode="auto">
            <a:xfrm>
              <a:off x="5811838"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29" name="Line 5478"/>
            <p:cNvSpPr>
              <a:spLocks noChangeShapeType="1"/>
            </p:cNvSpPr>
            <p:nvPr/>
          </p:nvSpPr>
          <p:spPr bwMode="auto">
            <a:xfrm>
              <a:off x="5807075"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30" name="Line 5479"/>
            <p:cNvSpPr>
              <a:spLocks noChangeShapeType="1"/>
            </p:cNvSpPr>
            <p:nvPr/>
          </p:nvSpPr>
          <p:spPr bwMode="auto">
            <a:xfrm>
              <a:off x="5800725"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31" name="Line 5480"/>
            <p:cNvSpPr>
              <a:spLocks noChangeShapeType="1"/>
            </p:cNvSpPr>
            <p:nvPr/>
          </p:nvSpPr>
          <p:spPr bwMode="auto">
            <a:xfrm>
              <a:off x="5795963"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32" name="Line 5481"/>
            <p:cNvSpPr>
              <a:spLocks noChangeShapeType="1"/>
            </p:cNvSpPr>
            <p:nvPr/>
          </p:nvSpPr>
          <p:spPr bwMode="auto">
            <a:xfrm>
              <a:off x="5792788"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33" name="Line 5482"/>
            <p:cNvSpPr>
              <a:spLocks noChangeShapeType="1"/>
            </p:cNvSpPr>
            <p:nvPr/>
          </p:nvSpPr>
          <p:spPr bwMode="auto">
            <a:xfrm>
              <a:off x="5778500"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34" name="Line 5483"/>
            <p:cNvSpPr>
              <a:spLocks noChangeShapeType="1"/>
            </p:cNvSpPr>
            <p:nvPr/>
          </p:nvSpPr>
          <p:spPr bwMode="auto">
            <a:xfrm>
              <a:off x="5775325"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35" name="Line 5484"/>
            <p:cNvSpPr>
              <a:spLocks noChangeShapeType="1"/>
            </p:cNvSpPr>
            <p:nvPr/>
          </p:nvSpPr>
          <p:spPr bwMode="auto">
            <a:xfrm>
              <a:off x="5768975"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36" name="Line 5485"/>
            <p:cNvSpPr>
              <a:spLocks noChangeShapeType="1"/>
            </p:cNvSpPr>
            <p:nvPr/>
          </p:nvSpPr>
          <p:spPr bwMode="auto">
            <a:xfrm>
              <a:off x="5761038"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37" name="Line 5486"/>
            <p:cNvSpPr>
              <a:spLocks noChangeShapeType="1"/>
            </p:cNvSpPr>
            <p:nvPr/>
          </p:nvSpPr>
          <p:spPr bwMode="auto">
            <a:xfrm>
              <a:off x="5764213"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38" name="Line 5487"/>
            <p:cNvSpPr>
              <a:spLocks noChangeShapeType="1"/>
            </p:cNvSpPr>
            <p:nvPr/>
          </p:nvSpPr>
          <p:spPr bwMode="auto">
            <a:xfrm>
              <a:off x="5754688"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39" name="Line 5488"/>
            <p:cNvSpPr>
              <a:spLocks noChangeShapeType="1"/>
            </p:cNvSpPr>
            <p:nvPr/>
          </p:nvSpPr>
          <p:spPr bwMode="auto">
            <a:xfrm>
              <a:off x="5751513"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40" name="Line 5489"/>
            <p:cNvSpPr>
              <a:spLocks noChangeShapeType="1"/>
            </p:cNvSpPr>
            <p:nvPr/>
          </p:nvSpPr>
          <p:spPr bwMode="auto">
            <a:xfrm>
              <a:off x="5748338"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41" name="Line 5490"/>
            <p:cNvSpPr>
              <a:spLocks noChangeShapeType="1"/>
            </p:cNvSpPr>
            <p:nvPr/>
          </p:nvSpPr>
          <p:spPr bwMode="auto">
            <a:xfrm>
              <a:off x="5740400"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42" name="Line 5491"/>
            <p:cNvSpPr>
              <a:spLocks noChangeShapeType="1"/>
            </p:cNvSpPr>
            <p:nvPr/>
          </p:nvSpPr>
          <p:spPr bwMode="auto">
            <a:xfrm>
              <a:off x="5737225"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43" name="Line 5492"/>
            <p:cNvSpPr>
              <a:spLocks noChangeShapeType="1"/>
            </p:cNvSpPr>
            <p:nvPr/>
          </p:nvSpPr>
          <p:spPr bwMode="auto">
            <a:xfrm>
              <a:off x="5734050"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44" name="Line 5493"/>
            <p:cNvSpPr>
              <a:spLocks noChangeShapeType="1"/>
            </p:cNvSpPr>
            <p:nvPr/>
          </p:nvSpPr>
          <p:spPr bwMode="auto">
            <a:xfrm>
              <a:off x="5729288"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45" name="Line 5494"/>
            <p:cNvSpPr>
              <a:spLocks noChangeShapeType="1"/>
            </p:cNvSpPr>
            <p:nvPr/>
          </p:nvSpPr>
          <p:spPr bwMode="auto">
            <a:xfrm>
              <a:off x="5726113"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46" name="Line 5495"/>
            <p:cNvSpPr>
              <a:spLocks noChangeShapeType="1"/>
            </p:cNvSpPr>
            <p:nvPr/>
          </p:nvSpPr>
          <p:spPr bwMode="auto">
            <a:xfrm>
              <a:off x="5722938"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47" name="Line 5496"/>
            <p:cNvSpPr>
              <a:spLocks noChangeShapeType="1"/>
            </p:cNvSpPr>
            <p:nvPr/>
          </p:nvSpPr>
          <p:spPr bwMode="auto">
            <a:xfrm>
              <a:off x="5716588"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48" name="Line 5497"/>
            <p:cNvSpPr>
              <a:spLocks noChangeShapeType="1"/>
            </p:cNvSpPr>
            <p:nvPr/>
          </p:nvSpPr>
          <p:spPr bwMode="auto">
            <a:xfrm>
              <a:off x="5715000"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49" name="Line 5498"/>
            <p:cNvSpPr>
              <a:spLocks noChangeShapeType="1"/>
            </p:cNvSpPr>
            <p:nvPr/>
          </p:nvSpPr>
          <p:spPr bwMode="auto">
            <a:xfrm>
              <a:off x="5711825"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50" name="Line 5499"/>
            <p:cNvSpPr>
              <a:spLocks noChangeShapeType="1"/>
            </p:cNvSpPr>
            <p:nvPr/>
          </p:nvSpPr>
          <p:spPr bwMode="auto">
            <a:xfrm>
              <a:off x="5705475"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51" name="Line 5500"/>
            <p:cNvSpPr>
              <a:spLocks noChangeShapeType="1"/>
            </p:cNvSpPr>
            <p:nvPr/>
          </p:nvSpPr>
          <p:spPr bwMode="auto">
            <a:xfrm>
              <a:off x="5700713"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52" name="Line 5501"/>
            <p:cNvSpPr>
              <a:spLocks noChangeShapeType="1"/>
            </p:cNvSpPr>
            <p:nvPr/>
          </p:nvSpPr>
          <p:spPr bwMode="auto">
            <a:xfrm>
              <a:off x="5697538"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53" name="Line 5502"/>
            <p:cNvSpPr>
              <a:spLocks noChangeShapeType="1"/>
            </p:cNvSpPr>
            <p:nvPr/>
          </p:nvSpPr>
          <p:spPr bwMode="auto">
            <a:xfrm>
              <a:off x="5694363"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54" name="Line 5503"/>
            <p:cNvSpPr>
              <a:spLocks noChangeShapeType="1"/>
            </p:cNvSpPr>
            <p:nvPr/>
          </p:nvSpPr>
          <p:spPr bwMode="auto">
            <a:xfrm>
              <a:off x="5688013"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55" name="Line 5504"/>
            <p:cNvSpPr>
              <a:spLocks noChangeShapeType="1"/>
            </p:cNvSpPr>
            <p:nvPr/>
          </p:nvSpPr>
          <p:spPr bwMode="auto">
            <a:xfrm>
              <a:off x="5688013"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56" name="Line 5505"/>
            <p:cNvSpPr>
              <a:spLocks noChangeShapeType="1"/>
            </p:cNvSpPr>
            <p:nvPr/>
          </p:nvSpPr>
          <p:spPr bwMode="auto">
            <a:xfrm>
              <a:off x="5662613"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57" name="Line 5506"/>
            <p:cNvSpPr>
              <a:spLocks noChangeShapeType="1"/>
            </p:cNvSpPr>
            <p:nvPr/>
          </p:nvSpPr>
          <p:spPr bwMode="auto">
            <a:xfrm>
              <a:off x="5659438"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58" name="Line 5507"/>
            <p:cNvSpPr>
              <a:spLocks noChangeShapeType="1"/>
            </p:cNvSpPr>
            <p:nvPr/>
          </p:nvSpPr>
          <p:spPr bwMode="auto">
            <a:xfrm>
              <a:off x="5656263"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59" name="Line 5508"/>
            <p:cNvSpPr>
              <a:spLocks noChangeShapeType="1"/>
            </p:cNvSpPr>
            <p:nvPr/>
          </p:nvSpPr>
          <p:spPr bwMode="auto">
            <a:xfrm>
              <a:off x="5641975" y="267266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60" name="Line 5509"/>
            <p:cNvSpPr>
              <a:spLocks noChangeShapeType="1"/>
            </p:cNvSpPr>
            <p:nvPr/>
          </p:nvSpPr>
          <p:spPr bwMode="auto">
            <a:xfrm>
              <a:off x="5638800" y="267266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61" name="Line 5510"/>
            <p:cNvSpPr>
              <a:spLocks noChangeShapeType="1"/>
            </p:cNvSpPr>
            <p:nvPr/>
          </p:nvSpPr>
          <p:spPr bwMode="auto">
            <a:xfrm>
              <a:off x="5634038" y="267266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62" name="Line 5511"/>
            <p:cNvSpPr>
              <a:spLocks noChangeShapeType="1"/>
            </p:cNvSpPr>
            <p:nvPr/>
          </p:nvSpPr>
          <p:spPr bwMode="auto">
            <a:xfrm>
              <a:off x="5630863" y="267266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63" name="Line 5512"/>
            <p:cNvSpPr>
              <a:spLocks noChangeShapeType="1"/>
            </p:cNvSpPr>
            <p:nvPr/>
          </p:nvSpPr>
          <p:spPr bwMode="auto">
            <a:xfrm>
              <a:off x="5624513" y="267266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64" name="Line 5513"/>
            <p:cNvSpPr>
              <a:spLocks noChangeShapeType="1"/>
            </p:cNvSpPr>
            <p:nvPr/>
          </p:nvSpPr>
          <p:spPr bwMode="auto">
            <a:xfrm>
              <a:off x="5627688" y="267266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65" name="Line 5514"/>
            <p:cNvSpPr>
              <a:spLocks noChangeShapeType="1"/>
            </p:cNvSpPr>
            <p:nvPr/>
          </p:nvSpPr>
          <p:spPr bwMode="auto">
            <a:xfrm>
              <a:off x="5619750" y="267266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66" name="Line 5515"/>
            <p:cNvSpPr>
              <a:spLocks noChangeShapeType="1"/>
            </p:cNvSpPr>
            <p:nvPr/>
          </p:nvSpPr>
          <p:spPr bwMode="auto">
            <a:xfrm>
              <a:off x="5613400"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67" name="Line 5516"/>
            <p:cNvSpPr>
              <a:spLocks noChangeShapeType="1"/>
            </p:cNvSpPr>
            <p:nvPr/>
          </p:nvSpPr>
          <p:spPr bwMode="auto">
            <a:xfrm>
              <a:off x="5610225"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68" name="Line 5517"/>
            <p:cNvSpPr>
              <a:spLocks noChangeShapeType="1"/>
            </p:cNvSpPr>
            <p:nvPr/>
          </p:nvSpPr>
          <p:spPr bwMode="auto">
            <a:xfrm>
              <a:off x="5607050"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69" name="Line 5518"/>
            <p:cNvSpPr>
              <a:spLocks noChangeShapeType="1"/>
            </p:cNvSpPr>
            <p:nvPr/>
          </p:nvSpPr>
          <p:spPr bwMode="auto">
            <a:xfrm>
              <a:off x="5603875"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70" name="Line 5519"/>
            <p:cNvSpPr>
              <a:spLocks noChangeShapeType="1"/>
            </p:cNvSpPr>
            <p:nvPr/>
          </p:nvSpPr>
          <p:spPr bwMode="auto">
            <a:xfrm>
              <a:off x="5599113"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71" name="Line 5520"/>
            <p:cNvSpPr>
              <a:spLocks noChangeShapeType="1"/>
            </p:cNvSpPr>
            <p:nvPr/>
          </p:nvSpPr>
          <p:spPr bwMode="auto">
            <a:xfrm>
              <a:off x="5595938"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72" name="Line 5521"/>
            <p:cNvSpPr>
              <a:spLocks noChangeShapeType="1"/>
            </p:cNvSpPr>
            <p:nvPr/>
          </p:nvSpPr>
          <p:spPr bwMode="auto">
            <a:xfrm>
              <a:off x="5581650"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73" name="Line 5522"/>
            <p:cNvSpPr>
              <a:spLocks noChangeShapeType="1"/>
            </p:cNvSpPr>
            <p:nvPr/>
          </p:nvSpPr>
          <p:spPr bwMode="auto">
            <a:xfrm>
              <a:off x="5578475"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74" name="Line 5523"/>
            <p:cNvSpPr>
              <a:spLocks noChangeShapeType="1"/>
            </p:cNvSpPr>
            <p:nvPr/>
          </p:nvSpPr>
          <p:spPr bwMode="auto">
            <a:xfrm>
              <a:off x="5575300"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75" name="Line 5524"/>
            <p:cNvSpPr>
              <a:spLocks noChangeShapeType="1"/>
            </p:cNvSpPr>
            <p:nvPr/>
          </p:nvSpPr>
          <p:spPr bwMode="auto">
            <a:xfrm>
              <a:off x="5570538"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76" name="Line 5525"/>
            <p:cNvSpPr>
              <a:spLocks noChangeShapeType="1"/>
            </p:cNvSpPr>
            <p:nvPr/>
          </p:nvSpPr>
          <p:spPr bwMode="auto">
            <a:xfrm>
              <a:off x="5557838"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77" name="Line 5526"/>
            <p:cNvSpPr>
              <a:spLocks noChangeShapeType="1"/>
            </p:cNvSpPr>
            <p:nvPr/>
          </p:nvSpPr>
          <p:spPr bwMode="auto">
            <a:xfrm>
              <a:off x="5556250"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78" name="Line 5527"/>
            <p:cNvSpPr>
              <a:spLocks noChangeShapeType="1"/>
            </p:cNvSpPr>
            <p:nvPr/>
          </p:nvSpPr>
          <p:spPr bwMode="auto">
            <a:xfrm>
              <a:off x="5543550"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79" name="Line 5528"/>
            <p:cNvSpPr>
              <a:spLocks noChangeShapeType="1"/>
            </p:cNvSpPr>
            <p:nvPr/>
          </p:nvSpPr>
          <p:spPr bwMode="auto">
            <a:xfrm>
              <a:off x="5538788"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80" name="Line 5529"/>
            <p:cNvSpPr>
              <a:spLocks noChangeShapeType="1"/>
            </p:cNvSpPr>
            <p:nvPr/>
          </p:nvSpPr>
          <p:spPr bwMode="auto">
            <a:xfrm>
              <a:off x="5532438"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81" name="Line 5530"/>
            <p:cNvSpPr>
              <a:spLocks noChangeShapeType="1"/>
            </p:cNvSpPr>
            <p:nvPr/>
          </p:nvSpPr>
          <p:spPr bwMode="auto">
            <a:xfrm>
              <a:off x="5535613"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82" name="Line 5531"/>
            <p:cNvSpPr>
              <a:spLocks noChangeShapeType="1"/>
            </p:cNvSpPr>
            <p:nvPr/>
          </p:nvSpPr>
          <p:spPr bwMode="auto">
            <a:xfrm>
              <a:off x="5526088"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83" name="Line 5532"/>
            <p:cNvSpPr>
              <a:spLocks noChangeShapeType="1"/>
            </p:cNvSpPr>
            <p:nvPr/>
          </p:nvSpPr>
          <p:spPr bwMode="auto">
            <a:xfrm>
              <a:off x="5521325"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84" name="Line 5533"/>
            <p:cNvSpPr>
              <a:spLocks noChangeShapeType="1"/>
            </p:cNvSpPr>
            <p:nvPr/>
          </p:nvSpPr>
          <p:spPr bwMode="auto">
            <a:xfrm>
              <a:off x="5518150"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85" name="Line 5534"/>
            <p:cNvSpPr>
              <a:spLocks noChangeShapeType="1"/>
            </p:cNvSpPr>
            <p:nvPr/>
          </p:nvSpPr>
          <p:spPr bwMode="auto">
            <a:xfrm>
              <a:off x="5514975"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86" name="Line 5535"/>
            <p:cNvSpPr>
              <a:spLocks noChangeShapeType="1"/>
            </p:cNvSpPr>
            <p:nvPr/>
          </p:nvSpPr>
          <p:spPr bwMode="auto">
            <a:xfrm>
              <a:off x="5511800"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87" name="Line 5536"/>
            <p:cNvSpPr>
              <a:spLocks noChangeShapeType="1"/>
            </p:cNvSpPr>
            <p:nvPr/>
          </p:nvSpPr>
          <p:spPr bwMode="auto">
            <a:xfrm>
              <a:off x="5507038"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88" name="Line 5537"/>
            <p:cNvSpPr>
              <a:spLocks noChangeShapeType="1"/>
            </p:cNvSpPr>
            <p:nvPr/>
          </p:nvSpPr>
          <p:spPr bwMode="auto">
            <a:xfrm>
              <a:off x="5503863"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89" name="Line 5538"/>
            <p:cNvSpPr>
              <a:spLocks noChangeShapeType="1"/>
            </p:cNvSpPr>
            <p:nvPr/>
          </p:nvSpPr>
          <p:spPr bwMode="auto">
            <a:xfrm>
              <a:off x="5494338"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90" name="Line 5539"/>
            <p:cNvSpPr>
              <a:spLocks noChangeShapeType="1"/>
            </p:cNvSpPr>
            <p:nvPr/>
          </p:nvSpPr>
          <p:spPr bwMode="auto">
            <a:xfrm>
              <a:off x="5492750"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91" name="Line 5540"/>
            <p:cNvSpPr>
              <a:spLocks noChangeShapeType="1"/>
            </p:cNvSpPr>
            <p:nvPr/>
          </p:nvSpPr>
          <p:spPr bwMode="auto">
            <a:xfrm>
              <a:off x="5486400"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92" name="Line 5541"/>
            <p:cNvSpPr>
              <a:spLocks noChangeShapeType="1"/>
            </p:cNvSpPr>
            <p:nvPr/>
          </p:nvSpPr>
          <p:spPr bwMode="auto">
            <a:xfrm>
              <a:off x="5483225" y="2667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93" name="Line 5542"/>
            <p:cNvSpPr>
              <a:spLocks noChangeShapeType="1"/>
            </p:cNvSpPr>
            <p:nvPr/>
          </p:nvSpPr>
          <p:spPr bwMode="auto">
            <a:xfrm>
              <a:off x="5476875" y="265678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94" name="Line 5543"/>
            <p:cNvSpPr>
              <a:spLocks noChangeShapeType="1"/>
            </p:cNvSpPr>
            <p:nvPr/>
          </p:nvSpPr>
          <p:spPr bwMode="auto">
            <a:xfrm>
              <a:off x="5472113" y="265678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95" name="Line 5544"/>
            <p:cNvSpPr>
              <a:spLocks noChangeShapeType="1"/>
            </p:cNvSpPr>
            <p:nvPr/>
          </p:nvSpPr>
          <p:spPr bwMode="auto">
            <a:xfrm>
              <a:off x="5445125" y="264408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96" name="Line 5545"/>
            <p:cNvSpPr>
              <a:spLocks noChangeShapeType="1"/>
            </p:cNvSpPr>
            <p:nvPr/>
          </p:nvSpPr>
          <p:spPr bwMode="auto">
            <a:xfrm>
              <a:off x="5443538" y="264408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97" name="Line 5546"/>
            <p:cNvSpPr>
              <a:spLocks noChangeShapeType="1"/>
            </p:cNvSpPr>
            <p:nvPr/>
          </p:nvSpPr>
          <p:spPr bwMode="auto">
            <a:xfrm>
              <a:off x="5437188" y="264408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98" name="Line 5547"/>
            <p:cNvSpPr>
              <a:spLocks noChangeShapeType="1"/>
            </p:cNvSpPr>
            <p:nvPr/>
          </p:nvSpPr>
          <p:spPr bwMode="auto">
            <a:xfrm>
              <a:off x="5434013" y="264408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399" name="Line 5548"/>
            <p:cNvSpPr>
              <a:spLocks noChangeShapeType="1"/>
            </p:cNvSpPr>
            <p:nvPr/>
          </p:nvSpPr>
          <p:spPr bwMode="auto">
            <a:xfrm>
              <a:off x="5411788" y="26409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00" name="Line 5549"/>
            <p:cNvSpPr>
              <a:spLocks noChangeShapeType="1"/>
            </p:cNvSpPr>
            <p:nvPr/>
          </p:nvSpPr>
          <p:spPr bwMode="auto">
            <a:xfrm>
              <a:off x="5408613" y="26409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01" name="Line 5550"/>
            <p:cNvSpPr>
              <a:spLocks noChangeShapeType="1"/>
            </p:cNvSpPr>
            <p:nvPr/>
          </p:nvSpPr>
          <p:spPr bwMode="auto">
            <a:xfrm>
              <a:off x="5391150" y="26409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02" name="Line 5551"/>
            <p:cNvSpPr>
              <a:spLocks noChangeShapeType="1"/>
            </p:cNvSpPr>
            <p:nvPr/>
          </p:nvSpPr>
          <p:spPr bwMode="auto">
            <a:xfrm>
              <a:off x="5384800" y="26409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03" name="Line 5552"/>
            <p:cNvSpPr>
              <a:spLocks noChangeShapeType="1"/>
            </p:cNvSpPr>
            <p:nvPr/>
          </p:nvSpPr>
          <p:spPr bwMode="auto">
            <a:xfrm>
              <a:off x="5362575" y="26409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04" name="Line 5553"/>
            <p:cNvSpPr>
              <a:spLocks noChangeShapeType="1"/>
            </p:cNvSpPr>
            <p:nvPr/>
          </p:nvSpPr>
          <p:spPr bwMode="auto">
            <a:xfrm>
              <a:off x="5334000" y="261868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05" name="Line 5554"/>
            <p:cNvSpPr>
              <a:spLocks noChangeShapeType="1"/>
            </p:cNvSpPr>
            <p:nvPr/>
          </p:nvSpPr>
          <p:spPr bwMode="auto">
            <a:xfrm>
              <a:off x="5330825" y="261868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06" name="Line 5555"/>
            <p:cNvSpPr>
              <a:spLocks noChangeShapeType="1"/>
            </p:cNvSpPr>
            <p:nvPr/>
          </p:nvSpPr>
          <p:spPr bwMode="auto">
            <a:xfrm>
              <a:off x="5275263" y="261868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07" name="Line 5556"/>
            <p:cNvSpPr>
              <a:spLocks noChangeShapeType="1"/>
            </p:cNvSpPr>
            <p:nvPr/>
          </p:nvSpPr>
          <p:spPr bwMode="auto">
            <a:xfrm>
              <a:off x="5249863" y="260916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08" name="Line 5557"/>
            <p:cNvSpPr>
              <a:spLocks noChangeShapeType="1"/>
            </p:cNvSpPr>
            <p:nvPr/>
          </p:nvSpPr>
          <p:spPr bwMode="auto">
            <a:xfrm>
              <a:off x="5214938" y="260916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09" name="Line 5558"/>
            <p:cNvSpPr>
              <a:spLocks noChangeShapeType="1"/>
            </p:cNvSpPr>
            <p:nvPr/>
          </p:nvSpPr>
          <p:spPr bwMode="auto">
            <a:xfrm>
              <a:off x="5191125" y="260916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10" name="Line 5559"/>
            <p:cNvSpPr>
              <a:spLocks noChangeShapeType="1"/>
            </p:cNvSpPr>
            <p:nvPr/>
          </p:nvSpPr>
          <p:spPr bwMode="auto">
            <a:xfrm>
              <a:off x="5186363" y="260916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11" name="Line 5560"/>
            <p:cNvSpPr>
              <a:spLocks noChangeShapeType="1"/>
            </p:cNvSpPr>
            <p:nvPr/>
          </p:nvSpPr>
          <p:spPr bwMode="auto">
            <a:xfrm>
              <a:off x="5183188" y="260916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12" name="Line 5561"/>
            <p:cNvSpPr>
              <a:spLocks noChangeShapeType="1"/>
            </p:cNvSpPr>
            <p:nvPr/>
          </p:nvSpPr>
          <p:spPr bwMode="auto">
            <a:xfrm>
              <a:off x="5127625" y="2598051"/>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13" name="Line 5562"/>
            <p:cNvSpPr>
              <a:spLocks noChangeShapeType="1"/>
            </p:cNvSpPr>
            <p:nvPr/>
          </p:nvSpPr>
          <p:spPr bwMode="auto">
            <a:xfrm>
              <a:off x="4830763" y="254883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14" name="Line 5563"/>
            <p:cNvSpPr>
              <a:spLocks noChangeShapeType="1"/>
            </p:cNvSpPr>
            <p:nvPr/>
          </p:nvSpPr>
          <p:spPr bwMode="auto">
            <a:xfrm>
              <a:off x="4826000" y="254883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15" name="Line 5564"/>
            <p:cNvSpPr>
              <a:spLocks noChangeShapeType="1"/>
            </p:cNvSpPr>
            <p:nvPr/>
          </p:nvSpPr>
          <p:spPr bwMode="auto">
            <a:xfrm>
              <a:off x="4308475" y="244565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16" name="Line 5565"/>
            <p:cNvSpPr>
              <a:spLocks noChangeShapeType="1"/>
            </p:cNvSpPr>
            <p:nvPr/>
          </p:nvSpPr>
          <p:spPr bwMode="auto">
            <a:xfrm>
              <a:off x="4305300" y="244565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17" name="Line 5566"/>
            <p:cNvSpPr>
              <a:spLocks noChangeShapeType="1"/>
            </p:cNvSpPr>
            <p:nvPr/>
          </p:nvSpPr>
          <p:spPr bwMode="auto">
            <a:xfrm>
              <a:off x="4248150" y="2432951"/>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18" name="Line 5567"/>
            <p:cNvSpPr>
              <a:spLocks noChangeShapeType="1"/>
            </p:cNvSpPr>
            <p:nvPr/>
          </p:nvSpPr>
          <p:spPr bwMode="auto">
            <a:xfrm>
              <a:off x="4141788" y="241866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19" name="Line 5568"/>
            <p:cNvSpPr>
              <a:spLocks noChangeShapeType="1"/>
            </p:cNvSpPr>
            <p:nvPr/>
          </p:nvSpPr>
          <p:spPr bwMode="auto">
            <a:xfrm>
              <a:off x="4138613" y="241866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20" name="Line 5569"/>
            <p:cNvSpPr>
              <a:spLocks noChangeShapeType="1"/>
            </p:cNvSpPr>
            <p:nvPr/>
          </p:nvSpPr>
          <p:spPr bwMode="auto">
            <a:xfrm>
              <a:off x="3797300" y="234405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21" name="Line 5570"/>
            <p:cNvSpPr>
              <a:spLocks noChangeShapeType="1"/>
            </p:cNvSpPr>
            <p:nvPr/>
          </p:nvSpPr>
          <p:spPr bwMode="auto">
            <a:xfrm>
              <a:off x="3794125" y="2337701"/>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22" name="Line 5571"/>
            <p:cNvSpPr>
              <a:spLocks noChangeShapeType="1"/>
            </p:cNvSpPr>
            <p:nvPr/>
          </p:nvSpPr>
          <p:spPr bwMode="auto">
            <a:xfrm>
              <a:off x="3546475" y="2251976"/>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23" name="Line 5572"/>
            <p:cNvSpPr>
              <a:spLocks noChangeShapeType="1"/>
            </p:cNvSpPr>
            <p:nvPr/>
          </p:nvSpPr>
          <p:spPr bwMode="auto">
            <a:xfrm>
              <a:off x="3529013" y="22488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24" name="Line 5573"/>
            <p:cNvSpPr>
              <a:spLocks noChangeShapeType="1"/>
            </p:cNvSpPr>
            <p:nvPr/>
          </p:nvSpPr>
          <p:spPr bwMode="auto">
            <a:xfrm>
              <a:off x="3376613" y="2182126"/>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25" name="Line 5574"/>
            <p:cNvSpPr>
              <a:spLocks noChangeShapeType="1"/>
            </p:cNvSpPr>
            <p:nvPr/>
          </p:nvSpPr>
          <p:spPr bwMode="auto">
            <a:xfrm>
              <a:off x="3303588" y="2150376"/>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26" name="Line 5575"/>
            <p:cNvSpPr>
              <a:spLocks noChangeShapeType="1"/>
            </p:cNvSpPr>
            <p:nvPr/>
          </p:nvSpPr>
          <p:spPr bwMode="auto">
            <a:xfrm>
              <a:off x="3295650" y="2150376"/>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27" name="Line 5576"/>
            <p:cNvSpPr>
              <a:spLocks noChangeShapeType="1"/>
            </p:cNvSpPr>
            <p:nvPr/>
          </p:nvSpPr>
          <p:spPr bwMode="auto">
            <a:xfrm>
              <a:off x="3298825" y="2150376"/>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28" name="Line 5577"/>
            <p:cNvSpPr>
              <a:spLocks noChangeShapeType="1"/>
            </p:cNvSpPr>
            <p:nvPr/>
          </p:nvSpPr>
          <p:spPr bwMode="auto">
            <a:xfrm>
              <a:off x="3206750" y="213926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29" name="Line 5578"/>
            <p:cNvSpPr>
              <a:spLocks noChangeShapeType="1"/>
            </p:cNvSpPr>
            <p:nvPr/>
          </p:nvSpPr>
          <p:spPr bwMode="auto">
            <a:xfrm>
              <a:off x="3189288" y="213926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30" name="Line 5579"/>
            <p:cNvSpPr>
              <a:spLocks noChangeShapeType="1"/>
            </p:cNvSpPr>
            <p:nvPr/>
          </p:nvSpPr>
          <p:spPr bwMode="auto">
            <a:xfrm>
              <a:off x="3171825" y="213926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31" name="Line 5580"/>
            <p:cNvSpPr>
              <a:spLocks noChangeShapeType="1"/>
            </p:cNvSpPr>
            <p:nvPr/>
          </p:nvSpPr>
          <p:spPr bwMode="auto">
            <a:xfrm>
              <a:off x="3122613" y="2124976"/>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32" name="Line 5581"/>
            <p:cNvSpPr>
              <a:spLocks noChangeShapeType="1"/>
            </p:cNvSpPr>
            <p:nvPr/>
          </p:nvSpPr>
          <p:spPr bwMode="auto">
            <a:xfrm>
              <a:off x="3049588" y="2083701"/>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33" name="Line 5582"/>
            <p:cNvSpPr>
              <a:spLocks noChangeShapeType="1"/>
            </p:cNvSpPr>
            <p:nvPr/>
          </p:nvSpPr>
          <p:spPr bwMode="auto">
            <a:xfrm>
              <a:off x="2957513" y="2069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34" name="Line 5583"/>
            <p:cNvSpPr>
              <a:spLocks noChangeShapeType="1"/>
            </p:cNvSpPr>
            <p:nvPr/>
          </p:nvSpPr>
          <p:spPr bwMode="auto">
            <a:xfrm>
              <a:off x="2940050" y="2069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35" name="Line 5584"/>
            <p:cNvSpPr>
              <a:spLocks noChangeShapeType="1"/>
            </p:cNvSpPr>
            <p:nvPr/>
          </p:nvSpPr>
          <p:spPr bwMode="auto">
            <a:xfrm>
              <a:off x="2911475" y="2061476"/>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36" name="Line 5585"/>
            <p:cNvSpPr>
              <a:spLocks noChangeShapeType="1"/>
            </p:cNvSpPr>
            <p:nvPr/>
          </p:nvSpPr>
          <p:spPr bwMode="auto">
            <a:xfrm>
              <a:off x="2798763" y="2020201"/>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37" name="Line 5586"/>
            <p:cNvSpPr>
              <a:spLocks noChangeShapeType="1"/>
            </p:cNvSpPr>
            <p:nvPr/>
          </p:nvSpPr>
          <p:spPr bwMode="auto">
            <a:xfrm>
              <a:off x="2749550" y="20186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38" name="Line 5587"/>
            <p:cNvSpPr>
              <a:spLocks noChangeShapeType="1"/>
            </p:cNvSpPr>
            <p:nvPr/>
          </p:nvSpPr>
          <p:spPr bwMode="auto">
            <a:xfrm>
              <a:off x="2692400" y="20059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39" name="Line 5588"/>
            <p:cNvSpPr>
              <a:spLocks noChangeShapeType="1"/>
            </p:cNvSpPr>
            <p:nvPr/>
          </p:nvSpPr>
          <p:spPr bwMode="auto">
            <a:xfrm>
              <a:off x="2586038" y="198686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40" name="Line 5589"/>
            <p:cNvSpPr>
              <a:spLocks noChangeShapeType="1"/>
            </p:cNvSpPr>
            <p:nvPr/>
          </p:nvSpPr>
          <p:spPr bwMode="auto">
            <a:xfrm>
              <a:off x="2527300" y="19694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41" name="Line 5590"/>
            <p:cNvSpPr>
              <a:spLocks noChangeShapeType="1"/>
            </p:cNvSpPr>
            <p:nvPr/>
          </p:nvSpPr>
          <p:spPr bwMode="auto">
            <a:xfrm>
              <a:off x="2484438" y="194876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42" name="Line 5591"/>
            <p:cNvSpPr>
              <a:spLocks noChangeShapeType="1"/>
            </p:cNvSpPr>
            <p:nvPr/>
          </p:nvSpPr>
          <p:spPr bwMode="auto">
            <a:xfrm>
              <a:off x="2395538" y="1924951"/>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43" name="Line 5592"/>
            <p:cNvSpPr>
              <a:spLocks noChangeShapeType="1"/>
            </p:cNvSpPr>
            <p:nvPr/>
          </p:nvSpPr>
          <p:spPr bwMode="auto">
            <a:xfrm>
              <a:off x="2317750" y="18916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44" name="Line 5593"/>
            <p:cNvSpPr>
              <a:spLocks noChangeShapeType="1"/>
            </p:cNvSpPr>
            <p:nvPr/>
          </p:nvSpPr>
          <p:spPr bwMode="auto">
            <a:xfrm>
              <a:off x="2322513" y="1896376"/>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45" name="Line 5594"/>
            <p:cNvSpPr>
              <a:spLocks noChangeShapeType="1"/>
            </p:cNvSpPr>
            <p:nvPr/>
          </p:nvSpPr>
          <p:spPr bwMode="auto">
            <a:xfrm>
              <a:off x="2328863" y="1905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46" name="Line 5595"/>
            <p:cNvSpPr>
              <a:spLocks noChangeShapeType="1"/>
            </p:cNvSpPr>
            <p:nvPr/>
          </p:nvSpPr>
          <p:spPr bwMode="auto">
            <a:xfrm>
              <a:off x="2333625" y="191066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47" name="Line 5596"/>
            <p:cNvSpPr>
              <a:spLocks noChangeShapeType="1"/>
            </p:cNvSpPr>
            <p:nvPr/>
          </p:nvSpPr>
          <p:spPr bwMode="auto">
            <a:xfrm>
              <a:off x="2276475" y="188526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48" name="Line 5598"/>
            <p:cNvSpPr>
              <a:spLocks noChangeShapeType="1"/>
            </p:cNvSpPr>
            <p:nvPr/>
          </p:nvSpPr>
          <p:spPr bwMode="auto">
            <a:xfrm>
              <a:off x="2252663" y="188526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49" name="Line 5599"/>
            <p:cNvSpPr>
              <a:spLocks noChangeShapeType="1"/>
            </p:cNvSpPr>
            <p:nvPr/>
          </p:nvSpPr>
          <p:spPr bwMode="auto">
            <a:xfrm>
              <a:off x="2230438" y="188526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50" name="Line 5600"/>
            <p:cNvSpPr>
              <a:spLocks noChangeShapeType="1"/>
            </p:cNvSpPr>
            <p:nvPr/>
          </p:nvSpPr>
          <p:spPr bwMode="auto">
            <a:xfrm>
              <a:off x="2224088" y="188208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51" name="Line 5601"/>
            <p:cNvSpPr>
              <a:spLocks noChangeShapeType="1"/>
            </p:cNvSpPr>
            <p:nvPr/>
          </p:nvSpPr>
          <p:spPr bwMode="auto">
            <a:xfrm>
              <a:off x="2227263" y="188526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52" name="Line 5602"/>
            <p:cNvSpPr>
              <a:spLocks noChangeShapeType="1"/>
            </p:cNvSpPr>
            <p:nvPr/>
          </p:nvSpPr>
          <p:spPr bwMode="auto">
            <a:xfrm>
              <a:off x="2219326" y="18789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53" name="Line 5603"/>
            <p:cNvSpPr>
              <a:spLocks noChangeShapeType="1"/>
            </p:cNvSpPr>
            <p:nvPr/>
          </p:nvSpPr>
          <p:spPr bwMode="auto">
            <a:xfrm>
              <a:off x="2174876" y="1861451"/>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54" name="Line 5604"/>
            <p:cNvSpPr>
              <a:spLocks noChangeShapeType="1"/>
            </p:cNvSpPr>
            <p:nvPr/>
          </p:nvSpPr>
          <p:spPr bwMode="auto">
            <a:xfrm>
              <a:off x="2120901" y="1861451"/>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55" name="Line 5605"/>
            <p:cNvSpPr>
              <a:spLocks noChangeShapeType="1"/>
            </p:cNvSpPr>
            <p:nvPr/>
          </p:nvSpPr>
          <p:spPr bwMode="auto">
            <a:xfrm>
              <a:off x="2097088" y="185668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56" name="Line 5606"/>
            <p:cNvSpPr>
              <a:spLocks noChangeShapeType="1"/>
            </p:cNvSpPr>
            <p:nvPr/>
          </p:nvSpPr>
          <p:spPr bwMode="auto">
            <a:xfrm>
              <a:off x="2092326" y="18535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57" name="Line 5607"/>
            <p:cNvSpPr>
              <a:spLocks noChangeShapeType="1"/>
            </p:cNvSpPr>
            <p:nvPr/>
          </p:nvSpPr>
          <p:spPr bwMode="auto">
            <a:xfrm>
              <a:off x="2085976" y="185033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58" name="Line 5608"/>
            <p:cNvSpPr>
              <a:spLocks noChangeShapeType="1"/>
            </p:cNvSpPr>
            <p:nvPr/>
          </p:nvSpPr>
          <p:spPr bwMode="auto">
            <a:xfrm>
              <a:off x="2046288" y="1839226"/>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59" name="Line 5609"/>
            <p:cNvSpPr>
              <a:spLocks noChangeShapeType="1"/>
            </p:cNvSpPr>
            <p:nvPr/>
          </p:nvSpPr>
          <p:spPr bwMode="auto">
            <a:xfrm>
              <a:off x="2039938" y="1839226"/>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60" name="Line 5610"/>
            <p:cNvSpPr>
              <a:spLocks noChangeShapeType="1"/>
            </p:cNvSpPr>
            <p:nvPr/>
          </p:nvSpPr>
          <p:spPr bwMode="auto">
            <a:xfrm>
              <a:off x="2036763" y="1839226"/>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61" name="Line 5611"/>
            <p:cNvSpPr>
              <a:spLocks noChangeShapeType="1"/>
            </p:cNvSpPr>
            <p:nvPr/>
          </p:nvSpPr>
          <p:spPr bwMode="auto">
            <a:xfrm>
              <a:off x="2033588" y="1832876"/>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62" name="Line 5612"/>
            <p:cNvSpPr>
              <a:spLocks noChangeShapeType="1"/>
            </p:cNvSpPr>
            <p:nvPr/>
          </p:nvSpPr>
          <p:spPr bwMode="auto">
            <a:xfrm>
              <a:off x="2028826" y="1832876"/>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63" name="Line 5613"/>
            <p:cNvSpPr>
              <a:spLocks noChangeShapeType="1"/>
            </p:cNvSpPr>
            <p:nvPr/>
          </p:nvSpPr>
          <p:spPr bwMode="auto">
            <a:xfrm>
              <a:off x="1984376" y="182493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64" name="Line 5614"/>
            <p:cNvSpPr>
              <a:spLocks noChangeShapeType="1"/>
            </p:cNvSpPr>
            <p:nvPr/>
          </p:nvSpPr>
          <p:spPr bwMode="auto">
            <a:xfrm>
              <a:off x="1966913" y="1813826"/>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65" name="Line 5615"/>
            <p:cNvSpPr>
              <a:spLocks noChangeShapeType="1"/>
            </p:cNvSpPr>
            <p:nvPr/>
          </p:nvSpPr>
          <p:spPr bwMode="auto">
            <a:xfrm>
              <a:off x="1927226" y="1801126"/>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66" name="Line 5616"/>
            <p:cNvSpPr>
              <a:spLocks noChangeShapeType="1"/>
            </p:cNvSpPr>
            <p:nvPr/>
          </p:nvSpPr>
          <p:spPr bwMode="auto">
            <a:xfrm>
              <a:off x="1916113" y="1801126"/>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67" name="Line 5617"/>
            <p:cNvSpPr>
              <a:spLocks noChangeShapeType="1"/>
            </p:cNvSpPr>
            <p:nvPr/>
          </p:nvSpPr>
          <p:spPr bwMode="auto">
            <a:xfrm>
              <a:off x="1824038" y="1790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68" name="Line 5618"/>
            <p:cNvSpPr>
              <a:spLocks noChangeShapeType="1"/>
            </p:cNvSpPr>
            <p:nvPr/>
          </p:nvSpPr>
          <p:spPr bwMode="auto">
            <a:xfrm>
              <a:off x="1817688" y="1790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69" name="Line 5619"/>
            <p:cNvSpPr>
              <a:spLocks noChangeShapeType="1"/>
            </p:cNvSpPr>
            <p:nvPr/>
          </p:nvSpPr>
          <p:spPr bwMode="auto">
            <a:xfrm>
              <a:off x="1814513" y="178683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70" name="Line 5620"/>
            <p:cNvSpPr>
              <a:spLocks noChangeShapeType="1"/>
            </p:cNvSpPr>
            <p:nvPr/>
          </p:nvSpPr>
          <p:spPr bwMode="auto">
            <a:xfrm>
              <a:off x="1789113" y="1778901"/>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71" name="Line 5621"/>
            <p:cNvSpPr>
              <a:spLocks noChangeShapeType="1"/>
            </p:cNvSpPr>
            <p:nvPr/>
          </p:nvSpPr>
          <p:spPr bwMode="auto">
            <a:xfrm>
              <a:off x="1733551" y="1775726"/>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72" name="Line 5622"/>
            <p:cNvSpPr>
              <a:spLocks noChangeShapeType="1"/>
            </p:cNvSpPr>
            <p:nvPr/>
          </p:nvSpPr>
          <p:spPr bwMode="auto">
            <a:xfrm>
              <a:off x="1704976" y="175508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73" name="Line 5623"/>
            <p:cNvSpPr>
              <a:spLocks noChangeShapeType="1"/>
            </p:cNvSpPr>
            <p:nvPr/>
          </p:nvSpPr>
          <p:spPr bwMode="auto">
            <a:xfrm>
              <a:off x="1698626" y="175508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74" name="Line 5624"/>
            <p:cNvSpPr>
              <a:spLocks noChangeShapeType="1"/>
            </p:cNvSpPr>
            <p:nvPr/>
          </p:nvSpPr>
          <p:spPr bwMode="auto">
            <a:xfrm>
              <a:off x="1690688" y="175508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75" name="Line 5625"/>
            <p:cNvSpPr>
              <a:spLocks noChangeShapeType="1"/>
            </p:cNvSpPr>
            <p:nvPr/>
          </p:nvSpPr>
          <p:spPr bwMode="auto">
            <a:xfrm>
              <a:off x="1697038" y="175508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76" name="Line 5626"/>
            <p:cNvSpPr>
              <a:spLocks noChangeShapeType="1"/>
            </p:cNvSpPr>
            <p:nvPr/>
          </p:nvSpPr>
          <p:spPr bwMode="auto">
            <a:xfrm>
              <a:off x="1684338" y="175508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77" name="Line 5627"/>
            <p:cNvSpPr>
              <a:spLocks noChangeShapeType="1"/>
            </p:cNvSpPr>
            <p:nvPr/>
          </p:nvSpPr>
          <p:spPr bwMode="auto">
            <a:xfrm>
              <a:off x="1665288" y="1750326"/>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78" name="Line 5628"/>
            <p:cNvSpPr>
              <a:spLocks noChangeShapeType="1"/>
            </p:cNvSpPr>
            <p:nvPr/>
          </p:nvSpPr>
          <p:spPr bwMode="auto">
            <a:xfrm>
              <a:off x="1658938" y="1750326"/>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79" name="Line 5629"/>
            <p:cNvSpPr>
              <a:spLocks noChangeShapeType="1"/>
            </p:cNvSpPr>
            <p:nvPr/>
          </p:nvSpPr>
          <p:spPr bwMode="auto">
            <a:xfrm>
              <a:off x="1584326" y="1729688"/>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80" name="Line 5630"/>
            <p:cNvSpPr>
              <a:spLocks noChangeShapeType="1"/>
            </p:cNvSpPr>
            <p:nvPr/>
          </p:nvSpPr>
          <p:spPr bwMode="auto">
            <a:xfrm>
              <a:off x="1577976" y="172333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81" name="Line 5631"/>
            <p:cNvSpPr>
              <a:spLocks noChangeShapeType="1"/>
            </p:cNvSpPr>
            <p:nvPr/>
          </p:nvSpPr>
          <p:spPr bwMode="auto">
            <a:xfrm>
              <a:off x="1574801" y="172333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82" name="Line 5632"/>
            <p:cNvSpPr>
              <a:spLocks noChangeShapeType="1"/>
            </p:cNvSpPr>
            <p:nvPr/>
          </p:nvSpPr>
          <p:spPr bwMode="auto">
            <a:xfrm>
              <a:off x="1570038" y="172333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83" name="Line 5633"/>
            <p:cNvSpPr>
              <a:spLocks noChangeShapeType="1"/>
            </p:cNvSpPr>
            <p:nvPr/>
          </p:nvSpPr>
          <p:spPr bwMode="auto">
            <a:xfrm>
              <a:off x="1566863" y="172333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84" name="Line 5634"/>
            <p:cNvSpPr>
              <a:spLocks noChangeShapeType="1"/>
            </p:cNvSpPr>
            <p:nvPr/>
          </p:nvSpPr>
          <p:spPr bwMode="auto">
            <a:xfrm>
              <a:off x="1563688" y="1723338"/>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85" name="Line 5635"/>
            <p:cNvSpPr>
              <a:spLocks noChangeShapeType="1"/>
            </p:cNvSpPr>
            <p:nvPr/>
          </p:nvSpPr>
          <p:spPr bwMode="auto">
            <a:xfrm>
              <a:off x="5824538" y="2679013"/>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86" name="Line 5636"/>
            <p:cNvSpPr>
              <a:spLocks noChangeShapeType="1"/>
            </p:cNvSpPr>
            <p:nvPr/>
          </p:nvSpPr>
          <p:spPr bwMode="auto">
            <a:xfrm>
              <a:off x="5962651" y="2696476"/>
              <a:ext cx="0" cy="57150"/>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87" name="Line 5637"/>
            <p:cNvSpPr>
              <a:spLocks noChangeShapeType="1"/>
            </p:cNvSpPr>
            <p:nvPr/>
          </p:nvSpPr>
          <p:spPr bwMode="auto">
            <a:xfrm>
              <a:off x="5959476" y="2688538"/>
              <a:ext cx="0" cy="6508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88" name="Line 5638"/>
            <p:cNvSpPr>
              <a:spLocks noChangeShapeType="1"/>
            </p:cNvSpPr>
            <p:nvPr/>
          </p:nvSpPr>
          <p:spPr bwMode="auto">
            <a:xfrm>
              <a:off x="6008688" y="2704413"/>
              <a:ext cx="0" cy="58738"/>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89" name="Line 5639"/>
            <p:cNvSpPr>
              <a:spLocks noChangeShapeType="1"/>
            </p:cNvSpPr>
            <p:nvPr/>
          </p:nvSpPr>
          <p:spPr bwMode="auto">
            <a:xfrm>
              <a:off x="6551613" y="2820301"/>
              <a:ext cx="0" cy="42863"/>
            </a:xfrm>
            <a:prstGeom prst="line">
              <a:avLst/>
            </a:prstGeom>
            <a:noFill/>
            <a:ln w="11113">
              <a:solidFill>
                <a:srgbClr val="B5D4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92" name="Freeform 5642"/>
            <p:cNvSpPr>
              <a:spLocks/>
            </p:cNvSpPr>
            <p:nvPr/>
          </p:nvSpPr>
          <p:spPr bwMode="auto">
            <a:xfrm>
              <a:off x="1560513" y="1751913"/>
              <a:ext cx="5680075" cy="1065213"/>
            </a:xfrm>
            <a:custGeom>
              <a:avLst/>
              <a:gdLst>
                <a:gd name="T0" fmla="*/ 31 w 3578"/>
                <a:gd name="T1" fmla="*/ 9 h 671"/>
                <a:gd name="T2" fmla="*/ 91 w 3578"/>
                <a:gd name="T3" fmla="*/ 17 h 671"/>
                <a:gd name="T4" fmla="*/ 120 w 3578"/>
                <a:gd name="T5" fmla="*/ 26 h 671"/>
                <a:gd name="T6" fmla="*/ 204 w 3578"/>
                <a:gd name="T7" fmla="*/ 33 h 671"/>
                <a:gd name="T8" fmla="*/ 249 w 3578"/>
                <a:gd name="T9" fmla="*/ 46 h 671"/>
                <a:gd name="T10" fmla="*/ 273 w 3578"/>
                <a:gd name="T11" fmla="*/ 55 h 671"/>
                <a:gd name="T12" fmla="*/ 291 w 3578"/>
                <a:gd name="T13" fmla="*/ 64 h 671"/>
                <a:gd name="T14" fmla="*/ 315 w 3578"/>
                <a:gd name="T15" fmla="*/ 69 h 671"/>
                <a:gd name="T16" fmla="*/ 331 w 3578"/>
                <a:gd name="T17" fmla="*/ 77 h 671"/>
                <a:gd name="T18" fmla="*/ 402 w 3578"/>
                <a:gd name="T19" fmla="*/ 82 h 671"/>
                <a:gd name="T20" fmla="*/ 418 w 3578"/>
                <a:gd name="T21" fmla="*/ 91 h 671"/>
                <a:gd name="T22" fmla="*/ 451 w 3578"/>
                <a:gd name="T23" fmla="*/ 95 h 671"/>
                <a:gd name="T24" fmla="*/ 466 w 3578"/>
                <a:gd name="T25" fmla="*/ 104 h 671"/>
                <a:gd name="T26" fmla="*/ 487 w 3578"/>
                <a:gd name="T27" fmla="*/ 115 h 671"/>
                <a:gd name="T28" fmla="*/ 578 w 3578"/>
                <a:gd name="T29" fmla="*/ 135 h 671"/>
                <a:gd name="T30" fmla="*/ 647 w 3578"/>
                <a:gd name="T31" fmla="*/ 140 h 671"/>
                <a:gd name="T32" fmla="*/ 669 w 3578"/>
                <a:gd name="T33" fmla="*/ 153 h 671"/>
                <a:gd name="T34" fmla="*/ 706 w 3578"/>
                <a:gd name="T35" fmla="*/ 160 h 671"/>
                <a:gd name="T36" fmla="*/ 724 w 3578"/>
                <a:gd name="T37" fmla="*/ 171 h 671"/>
                <a:gd name="T38" fmla="*/ 764 w 3578"/>
                <a:gd name="T39" fmla="*/ 182 h 671"/>
                <a:gd name="T40" fmla="*/ 773 w 3578"/>
                <a:gd name="T41" fmla="*/ 191 h 671"/>
                <a:gd name="T42" fmla="*/ 842 w 3578"/>
                <a:gd name="T43" fmla="*/ 199 h 671"/>
                <a:gd name="T44" fmla="*/ 873 w 3578"/>
                <a:gd name="T45" fmla="*/ 209 h 671"/>
                <a:gd name="T46" fmla="*/ 918 w 3578"/>
                <a:gd name="T47" fmla="*/ 215 h 671"/>
                <a:gd name="T48" fmla="*/ 938 w 3578"/>
                <a:gd name="T49" fmla="*/ 224 h 671"/>
                <a:gd name="T50" fmla="*/ 971 w 3578"/>
                <a:gd name="T51" fmla="*/ 229 h 671"/>
                <a:gd name="T52" fmla="*/ 1006 w 3578"/>
                <a:gd name="T53" fmla="*/ 237 h 671"/>
                <a:gd name="T54" fmla="*/ 1040 w 3578"/>
                <a:gd name="T55" fmla="*/ 242 h 671"/>
                <a:gd name="T56" fmla="*/ 1069 w 3578"/>
                <a:gd name="T57" fmla="*/ 253 h 671"/>
                <a:gd name="T58" fmla="*/ 1104 w 3578"/>
                <a:gd name="T59" fmla="*/ 259 h 671"/>
                <a:gd name="T60" fmla="*/ 1118 w 3578"/>
                <a:gd name="T61" fmla="*/ 268 h 671"/>
                <a:gd name="T62" fmla="*/ 1151 w 3578"/>
                <a:gd name="T63" fmla="*/ 275 h 671"/>
                <a:gd name="T64" fmla="*/ 1195 w 3578"/>
                <a:gd name="T65" fmla="*/ 282 h 671"/>
                <a:gd name="T66" fmla="*/ 1226 w 3578"/>
                <a:gd name="T67" fmla="*/ 293 h 671"/>
                <a:gd name="T68" fmla="*/ 1331 w 3578"/>
                <a:gd name="T69" fmla="*/ 302 h 671"/>
                <a:gd name="T70" fmla="*/ 1366 w 3578"/>
                <a:gd name="T71" fmla="*/ 313 h 671"/>
                <a:gd name="T72" fmla="*/ 1426 w 3578"/>
                <a:gd name="T73" fmla="*/ 317 h 671"/>
                <a:gd name="T74" fmla="*/ 1482 w 3578"/>
                <a:gd name="T75" fmla="*/ 326 h 671"/>
                <a:gd name="T76" fmla="*/ 1542 w 3578"/>
                <a:gd name="T77" fmla="*/ 331 h 671"/>
                <a:gd name="T78" fmla="*/ 1587 w 3578"/>
                <a:gd name="T79" fmla="*/ 344 h 671"/>
                <a:gd name="T80" fmla="*/ 1646 w 3578"/>
                <a:gd name="T81" fmla="*/ 351 h 671"/>
                <a:gd name="T82" fmla="*/ 1666 w 3578"/>
                <a:gd name="T83" fmla="*/ 359 h 671"/>
                <a:gd name="T84" fmla="*/ 1731 w 3578"/>
                <a:gd name="T85" fmla="*/ 369 h 671"/>
                <a:gd name="T86" fmla="*/ 1797 w 3578"/>
                <a:gd name="T87" fmla="*/ 379 h 671"/>
                <a:gd name="T88" fmla="*/ 1842 w 3578"/>
                <a:gd name="T89" fmla="*/ 388 h 671"/>
                <a:gd name="T90" fmla="*/ 1858 w 3578"/>
                <a:gd name="T91" fmla="*/ 397 h 671"/>
                <a:gd name="T92" fmla="*/ 1922 w 3578"/>
                <a:gd name="T93" fmla="*/ 404 h 671"/>
                <a:gd name="T94" fmla="*/ 1951 w 3578"/>
                <a:gd name="T95" fmla="*/ 413 h 671"/>
                <a:gd name="T96" fmla="*/ 2002 w 3578"/>
                <a:gd name="T97" fmla="*/ 419 h 671"/>
                <a:gd name="T98" fmla="*/ 2084 w 3578"/>
                <a:gd name="T99" fmla="*/ 428 h 671"/>
                <a:gd name="T100" fmla="*/ 2167 w 3578"/>
                <a:gd name="T101" fmla="*/ 440 h 671"/>
                <a:gd name="T102" fmla="*/ 2202 w 3578"/>
                <a:gd name="T103" fmla="*/ 453 h 671"/>
                <a:gd name="T104" fmla="*/ 2247 w 3578"/>
                <a:gd name="T105" fmla="*/ 459 h 671"/>
                <a:gd name="T106" fmla="*/ 2277 w 3578"/>
                <a:gd name="T107" fmla="*/ 470 h 671"/>
                <a:gd name="T108" fmla="*/ 2406 w 3578"/>
                <a:gd name="T109" fmla="*/ 480 h 671"/>
                <a:gd name="T110" fmla="*/ 2506 w 3578"/>
                <a:gd name="T111" fmla="*/ 491 h 671"/>
                <a:gd name="T112" fmla="*/ 2593 w 3578"/>
                <a:gd name="T113" fmla="*/ 506 h 671"/>
                <a:gd name="T114" fmla="*/ 2677 w 3578"/>
                <a:gd name="T115" fmla="*/ 528 h 671"/>
                <a:gd name="T116" fmla="*/ 2857 w 3578"/>
                <a:gd name="T117" fmla="*/ 540 h 671"/>
                <a:gd name="T118" fmla="*/ 3191 w 3578"/>
                <a:gd name="T119" fmla="*/ 557 h 671"/>
                <a:gd name="T120" fmla="*/ 3297 w 3578"/>
                <a:gd name="T121" fmla="*/ 588 h 671"/>
                <a:gd name="T122" fmla="*/ 3318 w 3578"/>
                <a:gd name="T123" fmla="*/ 602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578" h="671">
                  <a:moveTo>
                    <a:pt x="0" y="0"/>
                  </a:moveTo>
                  <a:lnTo>
                    <a:pt x="16" y="0"/>
                  </a:lnTo>
                  <a:lnTo>
                    <a:pt x="16" y="6"/>
                  </a:lnTo>
                  <a:lnTo>
                    <a:pt x="31" y="6"/>
                  </a:lnTo>
                  <a:lnTo>
                    <a:pt x="31" y="9"/>
                  </a:lnTo>
                  <a:lnTo>
                    <a:pt x="35" y="9"/>
                  </a:lnTo>
                  <a:lnTo>
                    <a:pt x="35" y="13"/>
                  </a:lnTo>
                  <a:lnTo>
                    <a:pt x="78" y="13"/>
                  </a:lnTo>
                  <a:lnTo>
                    <a:pt x="78" y="17"/>
                  </a:lnTo>
                  <a:lnTo>
                    <a:pt x="91" y="17"/>
                  </a:lnTo>
                  <a:lnTo>
                    <a:pt x="91" y="20"/>
                  </a:lnTo>
                  <a:lnTo>
                    <a:pt x="113" y="20"/>
                  </a:lnTo>
                  <a:lnTo>
                    <a:pt x="113" y="24"/>
                  </a:lnTo>
                  <a:lnTo>
                    <a:pt x="120" y="24"/>
                  </a:lnTo>
                  <a:lnTo>
                    <a:pt x="120" y="26"/>
                  </a:lnTo>
                  <a:lnTo>
                    <a:pt x="146" y="26"/>
                  </a:lnTo>
                  <a:lnTo>
                    <a:pt x="146" y="29"/>
                  </a:lnTo>
                  <a:lnTo>
                    <a:pt x="151" y="29"/>
                  </a:lnTo>
                  <a:lnTo>
                    <a:pt x="151" y="33"/>
                  </a:lnTo>
                  <a:lnTo>
                    <a:pt x="204" y="33"/>
                  </a:lnTo>
                  <a:lnTo>
                    <a:pt x="204" y="37"/>
                  </a:lnTo>
                  <a:lnTo>
                    <a:pt x="209" y="37"/>
                  </a:lnTo>
                  <a:lnTo>
                    <a:pt x="209" y="42"/>
                  </a:lnTo>
                  <a:lnTo>
                    <a:pt x="249" y="42"/>
                  </a:lnTo>
                  <a:lnTo>
                    <a:pt x="249" y="46"/>
                  </a:lnTo>
                  <a:lnTo>
                    <a:pt x="255" y="46"/>
                  </a:lnTo>
                  <a:lnTo>
                    <a:pt x="255" y="51"/>
                  </a:lnTo>
                  <a:lnTo>
                    <a:pt x="266" y="51"/>
                  </a:lnTo>
                  <a:lnTo>
                    <a:pt x="266" y="55"/>
                  </a:lnTo>
                  <a:lnTo>
                    <a:pt x="273" y="55"/>
                  </a:lnTo>
                  <a:lnTo>
                    <a:pt x="273" y="57"/>
                  </a:lnTo>
                  <a:lnTo>
                    <a:pt x="282" y="57"/>
                  </a:lnTo>
                  <a:lnTo>
                    <a:pt x="282" y="60"/>
                  </a:lnTo>
                  <a:lnTo>
                    <a:pt x="291" y="60"/>
                  </a:lnTo>
                  <a:lnTo>
                    <a:pt x="291" y="64"/>
                  </a:lnTo>
                  <a:lnTo>
                    <a:pt x="298" y="64"/>
                  </a:lnTo>
                  <a:lnTo>
                    <a:pt x="298" y="66"/>
                  </a:lnTo>
                  <a:lnTo>
                    <a:pt x="304" y="66"/>
                  </a:lnTo>
                  <a:lnTo>
                    <a:pt x="304" y="69"/>
                  </a:lnTo>
                  <a:lnTo>
                    <a:pt x="315" y="69"/>
                  </a:lnTo>
                  <a:lnTo>
                    <a:pt x="315" y="71"/>
                  </a:lnTo>
                  <a:lnTo>
                    <a:pt x="324" y="71"/>
                  </a:lnTo>
                  <a:lnTo>
                    <a:pt x="324" y="73"/>
                  </a:lnTo>
                  <a:lnTo>
                    <a:pt x="331" y="73"/>
                  </a:lnTo>
                  <a:lnTo>
                    <a:pt x="331" y="77"/>
                  </a:lnTo>
                  <a:lnTo>
                    <a:pt x="340" y="77"/>
                  </a:lnTo>
                  <a:lnTo>
                    <a:pt x="340" y="80"/>
                  </a:lnTo>
                  <a:lnTo>
                    <a:pt x="356" y="80"/>
                  </a:lnTo>
                  <a:lnTo>
                    <a:pt x="356" y="82"/>
                  </a:lnTo>
                  <a:lnTo>
                    <a:pt x="402" y="82"/>
                  </a:lnTo>
                  <a:lnTo>
                    <a:pt x="402" y="88"/>
                  </a:lnTo>
                  <a:lnTo>
                    <a:pt x="409" y="88"/>
                  </a:lnTo>
                  <a:lnTo>
                    <a:pt x="409" y="89"/>
                  </a:lnTo>
                  <a:lnTo>
                    <a:pt x="418" y="89"/>
                  </a:lnTo>
                  <a:lnTo>
                    <a:pt x="418" y="91"/>
                  </a:lnTo>
                  <a:lnTo>
                    <a:pt x="427" y="91"/>
                  </a:lnTo>
                  <a:lnTo>
                    <a:pt x="427" y="93"/>
                  </a:lnTo>
                  <a:lnTo>
                    <a:pt x="438" y="93"/>
                  </a:lnTo>
                  <a:lnTo>
                    <a:pt x="438" y="95"/>
                  </a:lnTo>
                  <a:lnTo>
                    <a:pt x="451" y="95"/>
                  </a:lnTo>
                  <a:lnTo>
                    <a:pt x="451" y="99"/>
                  </a:lnTo>
                  <a:lnTo>
                    <a:pt x="458" y="99"/>
                  </a:lnTo>
                  <a:lnTo>
                    <a:pt x="458" y="102"/>
                  </a:lnTo>
                  <a:lnTo>
                    <a:pt x="466" y="102"/>
                  </a:lnTo>
                  <a:lnTo>
                    <a:pt x="466" y="104"/>
                  </a:lnTo>
                  <a:lnTo>
                    <a:pt x="473" y="104"/>
                  </a:lnTo>
                  <a:lnTo>
                    <a:pt x="473" y="109"/>
                  </a:lnTo>
                  <a:lnTo>
                    <a:pt x="482" y="109"/>
                  </a:lnTo>
                  <a:lnTo>
                    <a:pt x="482" y="115"/>
                  </a:lnTo>
                  <a:lnTo>
                    <a:pt x="487" y="115"/>
                  </a:lnTo>
                  <a:lnTo>
                    <a:pt x="487" y="124"/>
                  </a:lnTo>
                  <a:lnTo>
                    <a:pt x="524" y="124"/>
                  </a:lnTo>
                  <a:lnTo>
                    <a:pt x="524" y="129"/>
                  </a:lnTo>
                  <a:lnTo>
                    <a:pt x="578" y="129"/>
                  </a:lnTo>
                  <a:lnTo>
                    <a:pt x="578" y="135"/>
                  </a:lnTo>
                  <a:lnTo>
                    <a:pt x="598" y="135"/>
                  </a:lnTo>
                  <a:lnTo>
                    <a:pt x="598" y="139"/>
                  </a:lnTo>
                  <a:lnTo>
                    <a:pt x="637" y="139"/>
                  </a:lnTo>
                  <a:lnTo>
                    <a:pt x="637" y="140"/>
                  </a:lnTo>
                  <a:lnTo>
                    <a:pt x="647" y="140"/>
                  </a:lnTo>
                  <a:lnTo>
                    <a:pt x="647" y="146"/>
                  </a:lnTo>
                  <a:lnTo>
                    <a:pt x="655" y="146"/>
                  </a:lnTo>
                  <a:lnTo>
                    <a:pt x="655" y="149"/>
                  </a:lnTo>
                  <a:lnTo>
                    <a:pt x="669" y="149"/>
                  </a:lnTo>
                  <a:lnTo>
                    <a:pt x="669" y="153"/>
                  </a:lnTo>
                  <a:lnTo>
                    <a:pt x="680" y="153"/>
                  </a:lnTo>
                  <a:lnTo>
                    <a:pt x="680" y="157"/>
                  </a:lnTo>
                  <a:lnTo>
                    <a:pt x="695" y="157"/>
                  </a:lnTo>
                  <a:lnTo>
                    <a:pt x="695" y="160"/>
                  </a:lnTo>
                  <a:lnTo>
                    <a:pt x="706" y="160"/>
                  </a:lnTo>
                  <a:lnTo>
                    <a:pt x="706" y="166"/>
                  </a:lnTo>
                  <a:lnTo>
                    <a:pt x="715" y="166"/>
                  </a:lnTo>
                  <a:lnTo>
                    <a:pt x="715" y="169"/>
                  </a:lnTo>
                  <a:lnTo>
                    <a:pt x="724" y="169"/>
                  </a:lnTo>
                  <a:lnTo>
                    <a:pt x="724" y="171"/>
                  </a:lnTo>
                  <a:lnTo>
                    <a:pt x="735" y="171"/>
                  </a:lnTo>
                  <a:lnTo>
                    <a:pt x="735" y="179"/>
                  </a:lnTo>
                  <a:lnTo>
                    <a:pt x="740" y="179"/>
                  </a:lnTo>
                  <a:lnTo>
                    <a:pt x="740" y="182"/>
                  </a:lnTo>
                  <a:lnTo>
                    <a:pt x="764" y="182"/>
                  </a:lnTo>
                  <a:lnTo>
                    <a:pt x="764" y="184"/>
                  </a:lnTo>
                  <a:lnTo>
                    <a:pt x="767" y="184"/>
                  </a:lnTo>
                  <a:lnTo>
                    <a:pt x="767" y="188"/>
                  </a:lnTo>
                  <a:lnTo>
                    <a:pt x="773" y="188"/>
                  </a:lnTo>
                  <a:lnTo>
                    <a:pt x="773" y="191"/>
                  </a:lnTo>
                  <a:lnTo>
                    <a:pt x="817" y="191"/>
                  </a:lnTo>
                  <a:lnTo>
                    <a:pt x="817" y="195"/>
                  </a:lnTo>
                  <a:lnTo>
                    <a:pt x="824" y="195"/>
                  </a:lnTo>
                  <a:lnTo>
                    <a:pt x="824" y="199"/>
                  </a:lnTo>
                  <a:lnTo>
                    <a:pt x="842" y="199"/>
                  </a:lnTo>
                  <a:lnTo>
                    <a:pt x="842" y="200"/>
                  </a:lnTo>
                  <a:lnTo>
                    <a:pt x="846" y="200"/>
                  </a:lnTo>
                  <a:lnTo>
                    <a:pt x="846" y="204"/>
                  </a:lnTo>
                  <a:lnTo>
                    <a:pt x="873" y="204"/>
                  </a:lnTo>
                  <a:lnTo>
                    <a:pt x="873" y="209"/>
                  </a:lnTo>
                  <a:lnTo>
                    <a:pt x="878" y="209"/>
                  </a:lnTo>
                  <a:lnTo>
                    <a:pt x="878" y="213"/>
                  </a:lnTo>
                  <a:lnTo>
                    <a:pt x="884" y="213"/>
                  </a:lnTo>
                  <a:lnTo>
                    <a:pt x="884" y="215"/>
                  </a:lnTo>
                  <a:lnTo>
                    <a:pt x="918" y="215"/>
                  </a:lnTo>
                  <a:lnTo>
                    <a:pt x="918" y="217"/>
                  </a:lnTo>
                  <a:lnTo>
                    <a:pt x="935" y="217"/>
                  </a:lnTo>
                  <a:lnTo>
                    <a:pt x="935" y="222"/>
                  </a:lnTo>
                  <a:lnTo>
                    <a:pt x="938" y="222"/>
                  </a:lnTo>
                  <a:lnTo>
                    <a:pt x="938" y="224"/>
                  </a:lnTo>
                  <a:lnTo>
                    <a:pt x="951" y="224"/>
                  </a:lnTo>
                  <a:lnTo>
                    <a:pt x="951" y="226"/>
                  </a:lnTo>
                  <a:lnTo>
                    <a:pt x="964" y="226"/>
                  </a:lnTo>
                  <a:lnTo>
                    <a:pt x="964" y="229"/>
                  </a:lnTo>
                  <a:lnTo>
                    <a:pt x="971" y="229"/>
                  </a:lnTo>
                  <a:lnTo>
                    <a:pt x="971" y="231"/>
                  </a:lnTo>
                  <a:lnTo>
                    <a:pt x="1002" y="231"/>
                  </a:lnTo>
                  <a:lnTo>
                    <a:pt x="1002" y="235"/>
                  </a:lnTo>
                  <a:lnTo>
                    <a:pt x="1006" y="235"/>
                  </a:lnTo>
                  <a:lnTo>
                    <a:pt x="1006" y="237"/>
                  </a:lnTo>
                  <a:lnTo>
                    <a:pt x="1013" y="237"/>
                  </a:lnTo>
                  <a:lnTo>
                    <a:pt x="1013" y="240"/>
                  </a:lnTo>
                  <a:lnTo>
                    <a:pt x="1033" y="240"/>
                  </a:lnTo>
                  <a:lnTo>
                    <a:pt x="1033" y="242"/>
                  </a:lnTo>
                  <a:lnTo>
                    <a:pt x="1040" y="242"/>
                  </a:lnTo>
                  <a:lnTo>
                    <a:pt x="1040" y="248"/>
                  </a:lnTo>
                  <a:lnTo>
                    <a:pt x="1046" y="248"/>
                  </a:lnTo>
                  <a:lnTo>
                    <a:pt x="1046" y="251"/>
                  </a:lnTo>
                  <a:lnTo>
                    <a:pt x="1069" y="251"/>
                  </a:lnTo>
                  <a:lnTo>
                    <a:pt x="1069" y="253"/>
                  </a:lnTo>
                  <a:lnTo>
                    <a:pt x="1093" y="253"/>
                  </a:lnTo>
                  <a:lnTo>
                    <a:pt x="1093" y="257"/>
                  </a:lnTo>
                  <a:lnTo>
                    <a:pt x="1097" y="257"/>
                  </a:lnTo>
                  <a:lnTo>
                    <a:pt x="1097" y="259"/>
                  </a:lnTo>
                  <a:lnTo>
                    <a:pt x="1104" y="259"/>
                  </a:lnTo>
                  <a:lnTo>
                    <a:pt x="1104" y="260"/>
                  </a:lnTo>
                  <a:lnTo>
                    <a:pt x="1113" y="260"/>
                  </a:lnTo>
                  <a:lnTo>
                    <a:pt x="1113" y="264"/>
                  </a:lnTo>
                  <a:lnTo>
                    <a:pt x="1118" y="264"/>
                  </a:lnTo>
                  <a:lnTo>
                    <a:pt x="1118" y="268"/>
                  </a:lnTo>
                  <a:lnTo>
                    <a:pt x="1133" y="268"/>
                  </a:lnTo>
                  <a:lnTo>
                    <a:pt x="1133" y="273"/>
                  </a:lnTo>
                  <a:lnTo>
                    <a:pt x="1142" y="273"/>
                  </a:lnTo>
                  <a:lnTo>
                    <a:pt x="1142" y="275"/>
                  </a:lnTo>
                  <a:lnTo>
                    <a:pt x="1151" y="275"/>
                  </a:lnTo>
                  <a:lnTo>
                    <a:pt x="1151" y="280"/>
                  </a:lnTo>
                  <a:lnTo>
                    <a:pt x="1164" y="280"/>
                  </a:lnTo>
                  <a:lnTo>
                    <a:pt x="1164" y="282"/>
                  </a:lnTo>
                  <a:lnTo>
                    <a:pt x="1177" y="282"/>
                  </a:lnTo>
                  <a:lnTo>
                    <a:pt x="1195" y="282"/>
                  </a:lnTo>
                  <a:lnTo>
                    <a:pt x="1195" y="288"/>
                  </a:lnTo>
                  <a:lnTo>
                    <a:pt x="1202" y="288"/>
                  </a:lnTo>
                  <a:lnTo>
                    <a:pt x="1202" y="289"/>
                  </a:lnTo>
                  <a:lnTo>
                    <a:pt x="1226" y="289"/>
                  </a:lnTo>
                  <a:lnTo>
                    <a:pt x="1226" y="293"/>
                  </a:lnTo>
                  <a:lnTo>
                    <a:pt x="1266" y="293"/>
                  </a:lnTo>
                  <a:lnTo>
                    <a:pt x="1266" y="299"/>
                  </a:lnTo>
                  <a:lnTo>
                    <a:pt x="1282" y="299"/>
                  </a:lnTo>
                  <a:lnTo>
                    <a:pt x="1282" y="302"/>
                  </a:lnTo>
                  <a:lnTo>
                    <a:pt x="1331" y="302"/>
                  </a:lnTo>
                  <a:lnTo>
                    <a:pt x="1331" y="306"/>
                  </a:lnTo>
                  <a:lnTo>
                    <a:pt x="1351" y="306"/>
                  </a:lnTo>
                  <a:lnTo>
                    <a:pt x="1351" y="309"/>
                  </a:lnTo>
                  <a:lnTo>
                    <a:pt x="1366" y="309"/>
                  </a:lnTo>
                  <a:lnTo>
                    <a:pt x="1366" y="313"/>
                  </a:lnTo>
                  <a:lnTo>
                    <a:pt x="1400" y="313"/>
                  </a:lnTo>
                  <a:lnTo>
                    <a:pt x="1400" y="315"/>
                  </a:lnTo>
                  <a:lnTo>
                    <a:pt x="1418" y="315"/>
                  </a:lnTo>
                  <a:lnTo>
                    <a:pt x="1418" y="317"/>
                  </a:lnTo>
                  <a:lnTo>
                    <a:pt x="1426" y="317"/>
                  </a:lnTo>
                  <a:lnTo>
                    <a:pt x="1426" y="320"/>
                  </a:lnTo>
                  <a:lnTo>
                    <a:pt x="1449" y="320"/>
                  </a:lnTo>
                  <a:lnTo>
                    <a:pt x="1449" y="322"/>
                  </a:lnTo>
                  <a:lnTo>
                    <a:pt x="1482" y="322"/>
                  </a:lnTo>
                  <a:lnTo>
                    <a:pt x="1482" y="326"/>
                  </a:lnTo>
                  <a:lnTo>
                    <a:pt x="1504" y="326"/>
                  </a:lnTo>
                  <a:lnTo>
                    <a:pt x="1504" y="329"/>
                  </a:lnTo>
                  <a:lnTo>
                    <a:pt x="1522" y="329"/>
                  </a:lnTo>
                  <a:lnTo>
                    <a:pt x="1522" y="331"/>
                  </a:lnTo>
                  <a:lnTo>
                    <a:pt x="1542" y="331"/>
                  </a:lnTo>
                  <a:lnTo>
                    <a:pt x="1542" y="333"/>
                  </a:lnTo>
                  <a:lnTo>
                    <a:pt x="1558" y="333"/>
                  </a:lnTo>
                  <a:lnTo>
                    <a:pt x="1558" y="339"/>
                  </a:lnTo>
                  <a:lnTo>
                    <a:pt x="1587" y="339"/>
                  </a:lnTo>
                  <a:lnTo>
                    <a:pt x="1587" y="344"/>
                  </a:lnTo>
                  <a:lnTo>
                    <a:pt x="1607" y="344"/>
                  </a:lnTo>
                  <a:lnTo>
                    <a:pt x="1607" y="348"/>
                  </a:lnTo>
                  <a:lnTo>
                    <a:pt x="1637" y="348"/>
                  </a:lnTo>
                  <a:lnTo>
                    <a:pt x="1637" y="351"/>
                  </a:lnTo>
                  <a:lnTo>
                    <a:pt x="1646" y="351"/>
                  </a:lnTo>
                  <a:lnTo>
                    <a:pt x="1646" y="353"/>
                  </a:lnTo>
                  <a:lnTo>
                    <a:pt x="1658" y="353"/>
                  </a:lnTo>
                  <a:lnTo>
                    <a:pt x="1658" y="355"/>
                  </a:lnTo>
                  <a:lnTo>
                    <a:pt x="1666" y="355"/>
                  </a:lnTo>
                  <a:lnTo>
                    <a:pt x="1666" y="359"/>
                  </a:lnTo>
                  <a:lnTo>
                    <a:pt x="1682" y="359"/>
                  </a:lnTo>
                  <a:lnTo>
                    <a:pt x="1682" y="366"/>
                  </a:lnTo>
                  <a:lnTo>
                    <a:pt x="1718" y="366"/>
                  </a:lnTo>
                  <a:lnTo>
                    <a:pt x="1718" y="369"/>
                  </a:lnTo>
                  <a:lnTo>
                    <a:pt x="1731" y="369"/>
                  </a:lnTo>
                  <a:lnTo>
                    <a:pt x="1731" y="373"/>
                  </a:lnTo>
                  <a:lnTo>
                    <a:pt x="1737" y="373"/>
                  </a:lnTo>
                  <a:lnTo>
                    <a:pt x="1737" y="377"/>
                  </a:lnTo>
                  <a:lnTo>
                    <a:pt x="1797" y="377"/>
                  </a:lnTo>
                  <a:lnTo>
                    <a:pt x="1797" y="379"/>
                  </a:lnTo>
                  <a:lnTo>
                    <a:pt x="1820" y="379"/>
                  </a:lnTo>
                  <a:lnTo>
                    <a:pt x="1820" y="382"/>
                  </a:lnTo>
                  <a:lnTo>
                    <a:pt x="1837" y="382"/>
                  </a:lnTo>
                  <a:lnTo>
                    <a:pt x="1837" y="388"/>
                  </a:lnTo>
                  <a:lnTo>
                    <a:pt x="1842" y="388"/>
                  </a:lnTo>
                  <a:lnTo>
                    <a:pt x="1842" y="389"/>
                  </a:lnTo>
                  <a:lnTo>
                    <a:pt x="1849" y="389"/>
                  </a:lnTo>
                  <a:lnTo>
                    <a:pt x="1849" y="393"/>
                  </a:lnTo>
                  <a:lnTo>
                    <a:pt x="1858" y="393"/>
                  </a:lnTo>
                  <a:lnTo>
                    <a:pt x="1858" y="397"/>
                  </a:lnTo>
                  <a:lnTo>
                    <a:pt x="1864" y="397"/>
                  </a:lnTo>
                  <a:lnTo>
                    <a:pt x="1864" y="400"/>
                  </a:lnTo>
                  <a:lnTo>
                    <a:pt x="1871" y="400"/>
                  </a:lnTo>
                  <a:lnTo>
                    <a:pt x="1871" y="404"/>
                  </a:lnTo>
                  <a:lnTo>
                    <a:pt x="1922" y="404"/>
                  </a:lnTo>
                  <a:lnTo>
                    <a:pt x="1922" y="408"/>
                  </a:lnTo>
                  <a:lnTo>
                    <a:pt x="1933" y="408"/>
                  </a:lnTo>
                  <a:lnTo>
                    <a:pt x="1933" y="409"/>
                  </a:lnTo>
                  <a:lnTo>
                    <a:pt x="1951" y="409"/>
                  </a:lnTo>
                  <a:lnTo>
                    <a:pt x="1951" y="413"/>
                  </a:lnTo>
                  <a:lnTo>
                    <a:pt x="1962" y="413"/>
                  </a:lnTo>
                  <a:lnTo>
                    <a:pt x="1962" y="417"/>
                  </a:lnTo>
                  <a:lnTo>
                    <a:pt x="1989" y="417"/>
                  </a:lnTo>
                  <a:lnTo>
                    <a:pt x="1989" y="419"/>
                  </a:lnTo>
                  <a:lnTo>
                    <a:pt x="2002" y="419"/>
                  </a:lnTo>
                  <a:lnTo>
                    <a:pt x="2002" y="422"/>
                  </a:lnTo>
                  <a:lnTo>
                    <a:pt x="2069" y="422"/>
                  </a:lnTo>
                  <a:lnTo>
                    <a:pt x="2069" y="426"/>
                  </a:lnTo>
                  <a:lnTo>
                    <a:pt x="2084" y="426"/>
                  </a:lnTo>
                  <a:lnTo>
                    <a:pt x="2084" y="428"/>
                  </a:lnTo>
                  <a:lnTo>
                    <a:pt x="2095" y="428"/>
                  </a:lnTo>
                  <a:lnTo>
                    <a:pt x="2095" y="433"/>
                  </a:lnTo>
                  <a:lnTo>
                    <a:pt x="2111" y="433"/>
                  </a:lnTo>
                  <a:lnTo>
                    <a:pt x="2111" y="440"/>
                  </a:lnTo>
                  <a:lnTo>
                    <a:pt x="2167" y="440"/>
                  </a:lnTo>
                  <a:lnTo>
                    <a:pt x="2167" y="444"/>
                  </a:lnTo>
                  <a:lnTo>
                    <a:pt x="2184" y="444"/>
                  </a:lnTo>
                  <a:lnTo>
                    <a:pt x="2184" y="446"/>
                  </a:lnTo>
                  <a:lnTo>
                    <a:pt x="2202" y="446"/>
                  </a:lnTo>
                  <a:lnTo>
                    <a:pt x="2202" y="453"/>
                  </a:lnTo>
                  <a:lnTo>
                    <a:pt x="2235" y="453"/>
                  </a:lnTo>
                  <a:lnTo>
                    <a:pt x="2235" y="455"/>
                  </a:lnTo>
                  <a:lnTo>
                    <a:pt x="2240" y="455"/>
                  </a:lnTo>
                  <a:lnTo>
                    <a:pt x="2240" y="459"/>
                  </a:lnTo>
                  <a:lnTo>
                    <a:pt x="2247" y="459"/>
                  </a:lnTo>
                  <a:lnTo>
                    <a:pt x="2247" y="460"/>
                  </a:lnTo>
                  <a:lnTo>
                    <a:pt x="2271" y="460"/>
                  </a:lnTo>
                  <a:lnTo>
                    <a:pt x="2271" y="464"/>
                  </a:lnTo>
                  <a:lnTo>
                    <a:pt x="2277" y="464"/>
                  </a:lnTo>
                  <a:lnTo>
                    <a:pt x="2277" y="470"/>
                  </a:lnTo>
                  <a:lnTo>
                    <a:pt x="2278" y="470"/>
                  </a:lnTo>
                  <a:lnTo>
                    <a:pt x="2278" y="475"/>
                  </a:lnTo>
                  <a:lnTo>
                    <a:pt x="2387" y="475"/>
                  </a:lnTo>
                  <a:lnTo>
                    <a:pt x="2387" y="480"/>
                  </a:lnTo>
                  <a:lnTo>
                    <a:pt x="2406" y="480"/>
                  </a:lnTo>
                  <a:lnTo>
                    <a:pt x="2406" y="482"/>
                  </a:lnTo>
                  <a:lnTo>
                    <a:pt x="2491" y="482"/>
                  </a:lnTo>
                  <a:lnTo>
                    <a:pt x="2491" y="488"/>
                  </a:lnTo>
                  <a:lnTo>
                    <a:pt x="2506" y="488"/>
                  </a:lnTo>
                  <a:lnTo>
                    <a:pt x="2506" y="491"/>
                  </a:lnTo>
                  <a:lnTo>
                    <a:pt x="2527" y="491"/>
                  </a:lnTo>
                  <a:lnTo>
                    <a:pt x="2527" y="499"/>
                  </a:lnTo>
                  <a:lnTo>
                    <a:pt x="2573" y="499"/>
                  </a:lnTo>
                  <a:lnTo>
                    <a:pt x="2573" y="506"/>
                  </a:lnTo>
                  <a:lnTo>
                    <a:pt x="2593" y="506"/>
                  </a:lnTo>
                  <a:lnTo>
                    <a:pt x="2593" y="513"/>
                  </a:lnTo>
                  <a:lnTo>
                    <a:pt x="2628" y="513"/>
                  </a:lnTo>
                  <a:lnTo>
                    <a:pt x="2664" y="513"/>
                  </a:lnTo>
                  <a:lnTo>
                    <a:pt x="2664" y="528"/>
                  </a:lnTo>
                  <a:lnTo>
                    <a:pt x="2677" y="528"/>
                  </a:lnTo>
                  <a:lnTo>
                    <a:pt x="2677" y="535"/>
                  </a:lnTo>
                  <a:lnTo>
                    <a:pt x="2689" y="535"/>
                  </a:lnTo>
                  <a:lnTo>
                    <a:pt x="2689" y="540"/>
                  </a:lnTo>
                  <a:lnTo>
                    <a:pt x="2775" y="540"/>
                  </a:lnTo>
                  <a:lnTo>
                    <a:pt x="2857" y="540"/>
                  </a:lnTo>
                  <a:lnTo>
                    <a:pt x="2857" y="548"/>
                  </a:lnTo>
                  <a:lnTo>
                    <a:pt x="3009" y="548"/>
                  </a:lnTo>
                  <a:lnTo>
                    <a:pt x="3048" y="548"/>
                  </a:lnTo>
                  <a:lnTo>
                    <a:pt x="3048" y="557"/>
                  </a:lnTo>
                  <a:lnTo>
                    <a:pt x="3191" y="557"/>
                  </a:lnTo>
                  <a:lnTo>
                    <a:pt x="3191" y="566"/>
                  </a:lnTo>
                  <a:lnTo>
                    <a:pt x="3197" y="566"/>
                  </a:lnTo>
                  <a:lnTo>
                    <a:pt x="3197" y="579"/>
                  </a:lnTo>
                  <a:lnTo>
                    <a:pt x="3297" y="579"/>
                  </a:lnTo>
                  <a:lnTo>
                    <a:pt x="3297" y="588"/>
                  </a:lnTo>
                  <a:lnTo>
                    <a:pt x="3308" y="588"/>
                  </a:lnTo>
                  <a:lnTo>
                    <a:pt x="3308" y="595"/>
                  </a:lnTo>
                  <a:lnTo>
                    <a:pt x="3313" y="595"/>
                  </a:lnTo>
                  <a:lnTo>
                    <a:pt x="3313" y="602"/>
                  </a:lnTo>
                  <a:lnTo>
                    <a:pt x="3318" y="602"/>
                  </a:lnTo>
                  <a:lnTo>
                    <a:pt x="3318" y="611"/>
                  </a:lnTo>
                  <a:lnTo>
                    <a:pt x="3578" y="611"/>
                  </a:lnTo>
                  <a:lnTo>
                    <a:pt x="3578" y="671"/>
                  </a:lnTo>
                </a:path>
              </a:pathLst>
            </a:custGeom>
            <a:noFill/>
            <a:ln w="19050">
              <a:solidFill>
                <a:srgbClr val="0840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93" name="Line 5643"/>
            <p:cNvSpPr>
              <a:spLocks noChangeShapeType="1"/>
            </p:cNvSpPr>
            <p:nvPr/>
          </p:nvSpPr>
          <p:spPr bwMode="auto">
            <a:xfrm>
              <a:off x="7370763" y="27837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94" name="Line 5644"/>
            <p:cNvSpPr>
              <a:spLocks noChangeShapeType="1"/>
            </p:cNvSpPr>
            <p:nvPr/>
          </p:nvSpPr>
          <p:spPr bwMode="auto">
            <a:xfrm>
              <a:off x="7348538" y="2815538"/>
              <a:ext cx="42863" cy="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95" name="Line 5645"/>
            <p:cNvSpPr>
              <a:spLocks noChangeShapeType="1"/>
            </p:cNvSpPr>
            <p:nvPr/>
          </p:nvSpPr>
          <p:spPr bwMode="auto">
            <a:xfrm>
              <a:off x="7270751" y="2815538"/>
              <a:ext cx="63500" cy="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96" name="Line 5646"/>
            <p:cNvSpPr>
              <a:spLocks noChangeShapeType="1"/>
            </p:cNvSpPr>
            <p:nvPr/>
          </p:nvSpPr>
          <p:spPr bwMode="auto">
            <a:xfrm>
              <a:off x="7313613" y="27837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97" name="Line 5647"/>
            <p:cNvSpPr>
              <a:spLocks noChangeShapeType="1"/>
            </p:cNvSpPr>
            <p:nvPr/>
          </p:nvSpPr>
          <p:spPr bwMode="auto">
            <a:xfrm>
              <a:off x="7289801" y="27837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98" name="Line 5648"/>
            <p:cNvSpPr>
              <a:spLocks noChangeShapeType="1"/>
            </p:cNvSpPr>
            <p:nvPr/>
          </p:nvSpPr>
          <p:spPr bwMode="auto">
            <a:xfrm>
              <a:off x="7194551"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499" name="Line 5649"/>
            <p:cNvSpPr>
              <a:spLocks noChangeShapeType="1"/>
            </p:cNvSpPr>
            <p:nvPr/>
          </p:nvSpPr>
          <p:spPr bwMode="auto">
            <a:xfrm>
              <a:off x="7192963"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00" name="Line 5650"/>
            <p:cNvSpPr>
              <a:spLocks noChangeShapeType="1"/>
            </p:cNvSpPr>
            <p:nvPr/>
          </p:nvSpPr>
          <p:spPr bwMode="auto">
            <a:xfrm>
              <a:off x="7169151"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01" name="Line 5651"/>
            <p:cNvSpPr>
              <a:spLocks noChangeShapeType="1"/>
            </p:cNvSpPr>
            <p:nvPr/>
          </p:nvSpPr>
          <p:spPr bwMode="auto">
            <a:xfrm>
              <a:off x="7158038"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02" name="Line 5652"/>
            <p:cNvSpPr>
              <a:spLocks noChangeShapeType="1"/>
            </p:cNvSpPr>
            <p:nvPr/>
          </p:nvSpPr>
          <p:spPr bwMode="auto">
            <a:xfrm>
              <a:off x="7148513"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03" name="Line 5653"/>
            <p:cNvSpPr>
              <a:spLocks noChangeShapeType="1"/>
            </p:cNvSpPr>
            <p:nvPr/>
          </p:nvSpPr>
          <p:spPr bwMode="auto">
            <a:xfrm>
              <a:off x="7143751"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04" name="Line 5654"/>
            <p:cNvSpPr>
              <a:spLocks noChangeShapeType="1"/>
            </p:cNvSpPr>
            <p:nvPr/>
          </p:nvSpPr>
          <p:spPr bwMode="auto">
            <a:xfrm>
              <a:off x="7123113"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05" name="Line 5655"/>
            <p:cNvSpPr>
              <a:spLocks noChangeShapeType="1"/>
            </p:cNvSpPr>
            <p:nvPr/>
          </p:nvSpPr>
          <p:spPr bwMode="auto">
            <a:xfrm>
              <a:off x="7105651"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06" name="Line 5656"/>
            <p:cNvSpPr>
              <a:spLocks noChangeShapeType="1"/>
            </p:cNvSpPr>
            <p:nvPr/>
          </p:nvSpPr>
          <p:spPr bwMode="auto">
            <a:xfrm>
              <a:off x="7099301"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07" name="Line 5657"/>
            <p:cNvSpPr>
              <a:spLocks noChangeShapeType="1"/>
            </p:cNvSpPr>
            <p:nvPr/>
          </p:nvSpPr>
          <p:spPr bwMode="auto">
            <a:xfrm>
              <a:off x="7094538"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08" name="Line 5658"/>
            <p:cNvSpPr>
              <a:spLocks noChangeShapeType="1"/>
            </p:cNvSpPr>
            <p:nvPr/>
          </p:nvSpPr>
          <p:spPr bwMode="auto">
            <a:xfrm>
              <a:off x="7081838"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09" name="Line 5659"/>
            <p:cNvSpPr>
              <a:spLocks noChangeShapeType="1"/>
            </p:cNvSpPr>
            <p:nvPr/>
          </p:nvSpPr>
          <p:spPr bwMode="auto">
            <a:xfrm>
              <a:off x="7077076"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10" name="Line 5660"/>
            <p:cNvSpPr>
              <a:spLocks noChangeShapeType="1"/>
            </p:cNvSpPr>
            <p:nvPr/>
          </p:nvSpPr>
          <p:spPr bwMode="auto">
            <a:xfrm>
              <a:off x="7067551"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11" name="Line 5661"/>
            <p:cNvSpPr>
              <a:spLocks noChangeShapeType="1"/>
            </p:cNvSpPr>
            <p:nvPr/>
          </p:nvSpPr>
          <p:spPr bwMode="auto">
            <a:xfrm>
              <a:off x="7065963"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12" name="Line 5662"/>
            <p:cNvSpPr>
              <a:spLocks noChangeShapeType="1"/>
            </p:cNvSpPr>
            <p:nvPr/>
          </p:nvSpPr>
          <p:spPr bwMode="auto">
            <a:xfrm>
              <a:off x="7007226"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13" name="Line 5663"/>
            <p:cNvSpPr>
              <a:spLocks noChangeShapeType="1"/>
            </p:cNvSpPr>
            <p:nvPr/>
          </p:nvSpPr>
          <p:spPr bwMode="auto">
            <a:xfrm>
              <a:off x="6992938"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14" name="Line 5664"/>
            <p:cNvSpPr>
              <a:spLocks noChangeShapeType="1"/>
            </p:cNvSpPr>
            <p:nvPr/>
          </p:nvSpPr>
          <p:spPr bwMode="auto">
            <a:xfrm>
              <a:off x="6986588"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15" name="Line 5665"/>
            <p:cNvSpPr>
              <a:spLocks noChangeShapeType="1"/>
            </p:cNvSpPr>
            <p:nvPr/>
          </p:nvSpPr>
          <p:spPr bwMode="auto">
            <a:xfrm>
              <a:off x="6985001"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16" name="Line 5666"/>
            <p:cNvSpPr>
              <a:spLocks noChangeShapeType="1"/>
            </p:cNvSpPr>
            <p:nvPr/>
          </p:nvSpPr>
          <p:spPr bwMode="auto">
            <a:xfrm>
              <a:off x="6975476"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17" name="Line 5667"/>
            <p:cNvSpPr>
              <a:spLocks noChangeShapeType="1"/>
            </p:cNvSpPr>
            <p:nvPr/>
          </p:nvSpPr>
          <p:spPr bwMode="auto">
            <a:xfrm>
              <a:off x="6972301"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18" name="Line 5668"/>
            <p:cNvSpPr>
              <a:spLocks noChangeShapeType="1"/>
            </p:cNvSpPr>
            <p:nvPr/>
          </p:nvSpPr>
          <p:spPr bwMode="auto">
            <a:xfrm>
              <a:off x="6954838"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19" name="Line 5669"/>
            <p:cNvSpPr>
              <a:spLocks noChangeShapeType="1"/>
            </p:cNvSpPr>
            <p:nvPr/>
          </p:nvSpPr>
          <p:spPr bwMode="auto">
            <a:xfrm>
              <a:off x="6943726"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20" name="Line 5670"/>
            <p:cNvSpPr>
              <a:spLocks noChangeShapeType="1"/>
            </p:cNvSpPr>
            <p:nvPr/>
          </p:nvSpPr>
          <p:spPr bwMode="auto">
            <a:xfrm>
              <a:off x="6938963"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21" name="Line 5671"/>
            <p:cNvSpPr>
              <a:spLocks noChangeShapeType="1"/>
            </p:cNvSpPr>
            <p:nvPr/>
          </p:nvSpPr>
          <p:spPr bwMode="auto">
            <a:xfrm>
              <a:off x="6929438"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22" name="Line 5672"/>
            <p:cNvSpPr>
              <a:spLocks noChangeShapeType="1"/>
            </p:cNvSpPr>
            <p:nvPr/>
          </p:nvSpPr>
          <p:spPr bwMode="auto">
            <a:xfrm>
              <a:off x="6923088"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23" name="Line 5673"/>
            <p:cNvSpPr>
              <a:spLocks noChangeShapeType="1"/>
            </p:cNvSpPr>
            <p:nvPr/>
          </p:nvSpPr>
          <p:spPr bwMode="auto">
            <a:xfrm>
              <a:off x="6900863"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24" name="Line 5674"/>
            <p:cNvSpPr>
              <a:spLocks noChangeShapeType="1"/>
            </p:cNvSpPr>
            <p:nvPr/>
          </p:nvSpPr>
          <p:spPr bwMode="auto">
            <a:xfrm>
              <a:off x="6894513"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25" name="Line 5675"/>
            <p:cNvSpPr>
              <a:spLocks noChangeShapeType="1"/>
            </p:cNvSpPr>
            <p:nvPr/>
          </p:nvSpPr>
          <p:spPr bwMode="auto">
            <a:xfrm>
              <a:off x="6889751"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26" name="Line 5676"/>
            <p:cNvSpPr>
              <a:spLocks noChangeShapeType="1"/>
            </p:cNvSpPr>
            <p:nvPr/>
          </p:nvSpPr>
          <p:spPr bwMode="auto">
            <a:xfrm>
              <a:off x="6875463"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27" name="Line 5677"/>
            <p:cNvSpPr>
              <a:spLocks noChangeShapeType="1"/>
            </p:cNvSpPr>
            <p:nvPr/>
          </p:nvSpPr>
          <p:spPr bwMode="auto">
            <a:xfrm>
              <a:off x="6816726" y="2667901"/>
              <a:ext cx="0" cy="68263"/>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28" name="Line 5678"/>
            <p:cNvSpPr>
              <a:spLocks noChangeShapeType="1"/>
            </p:cNvSpPr>
            <p:nvPr/>
          </p:nvSpPr>
          <p:spPr bwMode="auto">
            <a:xfrm>
              <a:off x="6808788" y="2667901"/>
              <a:ext cx="0" cy="68263"/>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29" name="Line 5679"/>
            <p:cNvSpPr>
              <a:spLocks noChangeShapeType="1"/>
            </p:cNvSpPr>
            <p:nvPr/>
          </p:nvSpPr>
          <p:spPr bwMode="auto">
            <a:xfrm>
              <a:off x="6794501" y="2658376"/>
              <a:ext cx="0" cy="698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30" name="Line 5680"/>
            <p:cNvSpPr>
              <a:spLocks noChangeShapeType="1"/>
            </p:cNvSpPr>
            <p:nvPr/>
          </p:nvSpPr>
          <p:spPr bwMode="auto">
            <a:xfrm>
              <a:off x="6784976" y="2640913"/>
              <a:ext cx="0" cy="698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31" name="Line 5681"/>
            <p:cNvSpPr>
              <a:spLocks noChangeShapeType="1"/>
            </p:cNvSpPr>
            <p:nvPr/>
          </p:nvSpPr>
          <p:spPr bwMode="auto">
            <a:xfrm>
              <a:off x="6759576" y="2640913"/>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32" name="Line 5682"/>
            <p:cNvSpPr>
              <a:spLocks noChangeShapeType="1"/>
            </p:cNvSpPr>
            <p:nvPr/>
          </p:nvSpPr>
          <p:spPr bwMode="auto">
            <a:xfrm>
              <a:off x="6750051" y="2640913"/>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33" name="Line 5683"/>
            <p:cNvSpPr>
              <a:spLocks noChangeShapeType="1"/>
            </p:cNvSpPr>
            <p:nvPr/>
          </p:nvSpPr>
          <p:spPr bwMode="auto">
            <a:xfrm>
              <a:off x="6735763" y="2640913"/>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34" name="Line 5684"/>
            <p:cNvSpPr>
              <a:spLocks noChangeShapeType="1"/>
            </p:cNvSpPr>
            <p:nvPr/>
          </p:nvSpPr>
          <p:spPr bwMode="auto">
            <a:xfrm>
              <a:off x="6732588" y="2640913"/>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35" name="Line 5685"/>
            <p:cNvSpPr>
              <a:spLocks noChangeShapeType="1"/>
            </p:cNvSpPr>
            <p:nvPr/>
          </p:nvSpPr>
          <p:spPr bwMode="auto">
            <a:xfrm>
              <a:off x="6727826" y="2640913"/>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36" name="Line 5686"/>
            <p:cNvSpPr>
              <a:spLocks noChangeShapeType="1"/>
            </p:cNvSpPr>
            <p:nvPr/>
          </p:nvSpPr>
          <p:spPr bwMode="auto">
            <a:xfrm>
              <a:off x="6721476" y="2640913"/>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37" name="Line 5687"/>
            <p:cNvSpPr>
              <a:spLocks noChangeShapeType="1"/>
            </p:cNvSpPr>
            <p:nvPr/>
          </p:nvSpPr>
          <p:spPr bwMode="auto">
            <a:xfrm>
              <a:off x="6718301" y="2640913"/>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38" name="Line 5688"/>
            <p:cNvSpPr>
              <a:spLocks noChangeShapeType="1"/>
            </p:cNvSpPr>
            <p:nvPr/>
          </p:nvSpPr>
          <p:spPr bwMode="auto">
            <a:xfrm>
              <a:off x="6713538" y="2640913"/>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39" name="Line 5689"/>
            <p:cNvSpPr>
              <a:spLocks noChangeShapeType="1"/>
            </p:cNvSpPr>
            <p:nvPr/>
          </p:nvSpPr>
          <p:spPr bwMode="auto">
            <a:xfrm>
              <a:off x="6710363" y="2640913"/>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40" name="Line 5690"/>
            <p:cNvSpPr>
              <a:spLocks noChangeShapeType="1"/>
            </p:cNvSpPr>
            <p:nvPr/>
          </p:nvSpPr>
          <p:spPr bwMode="auto">
            <a:xfrm>
              <a:off x="6699251" y="2640913"/>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41" name="Line 5691"/>
            <p:cNvSpPr>
              <a:spLocks noChangeShapeType="1"/>
            </p:cNvSpPr>
            <p:nvPr/>
          </p:nvSpPr>
          <p:spPr bwMode="auto">
            <a:xfrm>
              <a:off x="6696076" y="2640913"/>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42" name="Line 5692"/>
            <p:cNvSpPr>
              <a:spLocks noChangeShapeType="1"/>
            </p:cNvSpPr>
            <p:nvPr/>
          </p:nvSpPr>
          <p:spPr bwMode="auto">
            <a:xfrm>
              <a:off x="6692901" y="2640913"/>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43" name="Line 5693"/>
            <p:cNvSpPr>
              <a:spLocks noChangeShapeType="1"/>
            </p:cNvSpPr>
            <p:nvPr/>
          </p:nvSpPr>
          <p:spPr bwMode="auto">
            <a:xfrm>
              <a:off x="6686551" y="2640913"/>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44" name="Line 5694"/>
            <p:cNvSpPr>
              <a:spLocks noChangeShapeType="1"/>
            </p:cNvSpPr>
            <p:nvPr/>
          </p:nvSpPr>
          <p:spPr bwMode="auto">
            <a:xfrm>
              <a:off x="6675438" y="2640913"/>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45" name="Line 5695"/>
            <p:cNvSpPr>
              <a:spLocks noChangeShapeType="1"/>
            </p:cNvSpPr>
            <p:nvPr/>
          </p:nvSpPr>
          <p:spPr bwMode="auto">
            <a:xfrm>
              <a:off x="6640513" y="2640913"/>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46" name="Line 5696"/>
            <p:cNvSpPr>
              <a:spLocks noChangeShapeType="1"/>
            </p:cNvSpPr>
            <p:nvPr/>
          </p:nvSpPr>
          <p:spPr bwMode="auto">
            <a:xfrm>
              <a:off x="6635751" y="2640913"/>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47" name="Line 5697"/>
            <p:cNvSpPr>
              <a:spLocks noChangeShapeType="1"/>
            </p:cNvSpPr>
            <p:nvPr/>
          </p:nvSpPr>
          <p:spPr bwMode="auto">
            <a:xfrm>
              <a:off x="6629401" y="2640913"/>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48" name="Line 5698"/>
            <p:cNvSpPr>
              <a:spLocks noChangeShapeType="1"/>
            </p:cNvSpPr>
            <p:nvPr/>
          </p:nvSpPr>
          <p:spPr bwMode="auto">
            <a:xfrm>
              <a:off x="6618288" y="2607576"/>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49" name="Line 5699"/>
            <p:cNvSpPr>
              <a:spLocks noChangeShapeType="1"/>
            </p:cNvSpPr>
            <p:nvPr/>
          </p:nvSpPr>
          <p:spPr bwMode="auto">
            <a:xfrm>
              <a:off x="6611938" y="2604401"/>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50" name="Line 5700"/>
            <p:cNvSpPr>
              <a:spLocks noChangeShapeType="1"/>
            </p:cNvSpPr>
            <p:nvPr/>
          </p:nvSpPr>
          <p:spPr bwMode="auto">
            <a:xfrm>
              <a:off x="6583363"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51" name="Line 5701"/>
            <p:cNvSpPr>
              <a:spLocks noChangeShapeType="1"/>
            </p:cNvSpPr>
            <p:nvPr/>
          </p:nvSpPr>
          <p:spPr bwMode="auto">
            <a:xfrm>
              <a:off x="6565901"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52" name="Line 5702"/>
            <p:cNvSpPr>
              <a:spLocks noChangeShapeType="1"/>
            </p:cNvSpPr>
            <p:nvPr/>
          </p:nvSpPr>
          <p:spPr bwMode="auto">
            <a:xfrm>
              <a:off x="6548438"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53" name="Line 5703"/>
            <p:cNvSpPr>
              <a:spLocks noChangeShapeType="1"/>
            </p:cNvSpPr>
            <p:nvPr/>
          </p:nvSpPr>
          <p:spPr bwMode="auto">
            <a:xfrm>
              <a:off x="6530976"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54" name="Line 5704"/>
            <p:cNvSpPr>
              <a:spLocks noChangeShapeType="1"/>
            </p:cNvSpPr>
            <p:nvPr/>
          </p:nvSpPr>
          <p:spPr bwMode="auto">
            <a:xfrm>
              <a:off x="6526213"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55" name="Line 5705"/>
            <p:cNvSpPr>
              <a:spLocks noChangeShapeType="1"/>
            </p:cNvSpPr>
            <p:nvPr/>
          </p:nvSpPr>
          <p:spPr bwMode="auto">
            <a:xfrm>
              <a:off x="6519863"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56" name="Line 5706"/>
            <p:cNvSpPr>
              <a:spLocks noChangeShapeType="1"/>
            </p:cNvSpPr>
            <p:nvPr/>
          </p:nvSpPr>
          <p:spPr bwMode="auto">
            <a:xfrm>
              <a:off x="6513513"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57" name="Line 5707"/>
            <p:cNvSpPr>
              <a:spLocks noChangeShapeType="1"/>
            </p:cNvSpPr>
            <p:nvPr/>
          </p:nvSpPr>
          <p:spPr bwMode="auto">
            <a:xfrm>
              <a:off x="6508751"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58" name="Line 5708"/>
            <p:cNvSpPr>
              <a:spLocks noChangeShapeType="1"/>
            </p:cNvSpPr>
            <p:nvPr/>
          </p:nvSpPr>
          <p:spPr bwMode="auto">
            <a:xfrm>
              <a:off x="6488113"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59" name="Line 5709"/>
            <p:cNvSpPr>
              <a:spLocks noChangeShapeType="1"/>
            </p:cNvSpPr>
            <p:nvPr/>
          </p:nvSpPr>
          <p:spPr bwMode="auto">
            <a:xfrm>
              <a:off x="6478588"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60" name="Line 5710"/>
            <p:cNvSpPr>
              <a:spLocks noChangeShapeType="1"/>
            </p:cNvSpPr>
            <p:nvPr/>
          </p:nvSpPr>
          <p:spPr bwMode="auto">
            <a:xfrm>
              <a:off x="6477001"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61" name="Line 5711"/>
            <p:cNvSpPr>
              <a:spLocks noChangeShapeType="1"/>
            </p:cNvSpPr>
            <p:nvPr/>
          </p:nvSpPr>
          <p:spPr bwMode="auto">
            <a:xfrm>
              <a:off x="6467476"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62" name="Line 5712"/>
            <p:cNvSpPr>
              <a:spLocks noChangeShapeType="1"/>
            </p:cNvSpPr>
            <p:nvPr/>
          </p:nvSpPr>
          <p:spPr bwMode="auto">
            <a:xfrm>
              <a:off x="6464301"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63" name="Line 5713"/>
            <p:cNvSpPr>
              <a:spLocks noChangeShapeType="1"/>
            </p:cNvSpPr>
            <p:nvPr/>
          </p:nvSpPr>
          <p:spPr bwMode="auto">
            <a:xfrm>
              <a:off x="6446838"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64" name="Line 5714"/>
            <p:cNvSpPr>
              <a:spLocks noChangeShapeType="1"/>
            </p:cNvSpPr>
            <p:nvPr/>
          </p:nvSpPr>
          <p:spPr bwMode="auto">
            <a:xfrm>
              <a:off x="6445251"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65" name="Line 5715"/>
            <p:cNvSpPr>
              <a:spLocks noChangeShapeType="1"/>
            </p:cNvSpPr>
            <p:nvPr/>
          </p:nvSpPr>
          <p:spPr bwMode="auto">
            <a:xfrm>
              <a:off x="6438901"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66" name="Line 5716"/>
            <p:cNvSpPr>
              <a:spLocks noChangeShapeType="1"/>
            </p:cNvSpPr>
            <p:nvPr/>
          </p:nvSpPr>
          <p:spPr bwMode="auto">
            <a:xfrm>
              <a:off x="6432551"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67" name="Line 5717"/>
            <p:cNvSpPr>
              <a:spLocks noChangeShapeType="1"/>
            </p:cNvSpPr>
            <p:nvPr/>
          </p:nvSpPr>
          <p:spPr bwMode="auto">
            <a:xfrm>
              <a:off x="6424613"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68" name="Line 5718"/>
            <p:cNvSpPr>
              <a:spLocks noChangeShapeType="1"/>
            </p:cNvSpPr>
            <p:nvPr/>
          </p:nvSpPr>
          <p:spPr bwMode="auto">
            <a:xfrm>
              <a:off x="6418263"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69" name="Line 5719"/>
            <p:cNvSpPr>
              <a:spLocks noChangeShapeType="1"/>
            </p:cNvSpPr>
            <p:nvPr/>
          </p:nvSpPr>
          <p:spPr bwMode="auto">
            <a:xfrm>
              <a:off x="6403976" y="26044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70" name="Line 5720"/>
            <p:cNvSpPr>
              <a:spLocks noChangeShapeType="1"/>
            </p:cNvSpPr>
            <p:nvPr/>
          </p:nvSpPr>
          <p:spPr bwMode="auto">
            <a:xfrm>
              <a:off x="6386513"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71" name="Line 5721"/>
            <p:cNvSpPr>
              <a:spLocks noChangeShapeType="1"/>
            </p:cNvSpPr>
            <p:nvPr/>
          </p:nvSpPr>
          <p:spPr bwMode="auto">
            <a:xfrm>
              <a:off x="6381751"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72" name="Line 5722"/>
            <p:cNvSpPr>
              <a:spLocks noChangeShapeType="1"/>
            </p:cNvSpPr>
            <p:nvPr/>
          </p:nvSpPr>
          <p:spPr bwMode="auto">
            <a:xfrm>
              <a:off x="6367463"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73" name="Line 5723"/>
            <p:cNvSpPr>
              <a:spLocks noChangeShapeType="1"/>
            </p:cNvSpPr>
            <p:nvPr/>
          </p:nvSpPr>
          <p:spPr bwMode="auto">
            <a:xfrm>
              <a:off x="6364288"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74" name="Line 5724"/>
            <p:cNvSpPr>
              <a:spLocks noChangeShapeType="1"/>
            </p:cNvSpPr>
            <p:nvPr/>
          </p:nvSpPr>
          <p:spPr bwMode="auto">
            <a:xfrm>
              <a:off x="6357938"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75" name="Line 5725"/>
            <p:cNvSpPr>
              <a:spLocks noChangeShapeType="1"/>
            </p:cNvSpPr>
            <p:nvPr/>
          </p:nvSpPr>
          <p:spPr bwMode="auto">
            <a:xfrm>
              <a:off x="6340476"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76" name="Line 5726"/>
            <p:cNvSpPr>
              <a:spLocks noChangeShapeType="1"/>
            </p:cNvSpPr>
            <p:nvPr/>
          </p:nvSpPr>
          <p:spPr bwMode="auto">
            <a:xfrm>
              <a:off x="6335713"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77" name="Line 5727"/>
            <p:cNvSpPr>
              <a:spLocks noChangeShapeType="1"/>
            </p:cNvSpPr>
            <p:nvPr/>
          </p:nvSpPr>
          <p:spPr bwMode="auto">
            <a:xfrm>
              <a:off x="6329363"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78" name="Line 5728"/>
            <p:cNvSpPr>
              <a:spLocks noChangeShapeType="1"/>
            </p:cNvSpPr>
            <p:nvPr/>
          </p:nvSpPr>
          <p:spPr bwMode="auto">
            <a:xfrm>
              <a:off x="6326188"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79" name="Line 5729"/>
            <p:cNvSpPr>
              <a:spLocks noChangeShapeType="1"/>
            </p:cNvSpPr>
            <p:nvPr/>
          </p:nvSpPr>
          <p:spPr bwMode="auto">
            <a:xfrm>
              <a:off x="6319838"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80" name="Line 5730"/>
            <p:cNvSpPr>
              <a:spLocks noChangeShapeType="1"/>
            </p:cNvSpPr>
            <p:nvPr/>
          </p:nvSpPr>
          <p:spPr bwMode="auto">
            <a:xfrm>
              <a:off x="6315076"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81" name="Line 5731"/>
            <p:cNvSpPr>
              <a:spLocks noChangeShapeType="1"/>
            </p:cNvSpPr>
            <p:nvPr/>
          </p:nvSpPr>
          <p:spPr bwMode="auto">
            <a:xfrm>
              <a:off x="6283326"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82" name="Line 5732"/>
            <p:cNvSpPr>
              <a:spLocks noChangeShapeType="1"/>
            </p:cNvSpPr>
            <p:nvPr/>
          </p:nvSpPr>
          <p:spPr bwMode="auto">
            <a:xfrm>
              <a:off x="6273801"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83" name="Line 5733"/>
            <p:cNvSpPr>
              <a:spLocks noChangeShapeType="1"/>
            </p:cNvSpPr>
            <p:nvPr/>
          </p:nvSpPr>
          <p:spPr bwMode="auto">
            <a:xfrm>
              <a:off x="6269038"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84" name="Line 5734"/>
            <p:cNvSpPr>
              <a:spLocks noChangeShapeType="1"/>
            </p:cNvSpPr>
            <p:nvPr/>
          </p:nvSpPr>
          <p:spPr bwMode="auto">
            <a:xfrm>
              <a:off x="6256338"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85" name="Line 5735"/>
            <p:cNvSpPr>
              <a:spLocks noChangeShapeType="1"/>
            </p:cNvSpPr>
            <p:nvPr/>
          </p:nvSpPr>
          <p:spPr bwMode="auto">
            <a:xfrm>
              <a:off x="6245226"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86" name="Line 5736"/>
            <p:cNvSpPr>
              <a:spLocks noChangeShapeType="1"/>
            </p:cNvSpPr>
            <p:nvPr/>
          </p:nvSpPr>
          <p:spPr bwMode="auto">
            <a:xfrm>
              <a:off x="6240463"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87" name="Line 5737"/>
            <p:cNvSpPr>
              <a:spLocks noChangeShapeType="1"/>
            </p:cNvSpPr>
            <p:nvPr/>
          </p:nvSpPr>
          <p:spPr bwMode="auto">
            <a:xfrm>
              <a:off x="6224588"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88" name="Line 5738"/>
            <p:cNvSpPr>
              <a:spLocks noChangeShapeType="1"/>
            </p:cNvSpPr>
            <p:nvPr/>
          </p:nvSpPr>
          <p:spPr bwMode="auto">
            <a:xfrm>
              <a:off x="6223001"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89" name="Line 5739"/>
            <p:cNvSpPr>
              <a:spLocks noChangeShapeType="1"/>
            </p:cNvSpPr>
            <p:nvPr/>
          </p:nvSpPr>
          <p:spPr bwMode="auto">
            <a:xfrm>
              <a:off x="6210301"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90" name="Line 5740"/>
            <p:cNvSpPr>
              <a:spLocks noChangeShapeType="1"/>
            </p:cNvSpPr>
            <p:nvPr/>
          </p:nvSpPr>
          <p:spPr bwMode="auto">
            <a:xfrm>
              <a:off x="6202363"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91" name="Line 5741"/>
            <p:cNvSpPr>
              <a:spLocks noChangeShapeType="1"/>
            </p:cNvSpPr>
            <p:nvPr/>
          </p:nvSpPr>
          <p:spPr bwMode="auto">
            <a:xfrm>
              <a:off x="6199188"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92" name="Line 5742"/>
            <p:cNvSpPr>
              <a:spLocks noChangeShapeType="1"/>
            </p:cNvSpPr>
            <p:nvPr/>
          </p:nvSpPr>
          <p:spPr bwMode="auto">
            <a:xfrm>
              <a:off x="6192838"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93" name="Line 5743"/>
            <p:cNvSpPr>
              <a:spLocks noChangeShapeType="1"/>
            </p:cNvSpPr>
            <p:nvPr/>
          </p:nvSpPr>
          <p:spPr bwMode="auto">
            <a:xfrm>
              <a:off x="6191251"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94" name="Line 5744"/>
            <p:cNvSpPr>
              <a:spLocks noChangeShapeType="1"/>
            </p:cNvSpPr>
            <p:nvPr/>
          </p:nvSpPr>
          <p:spPr bwMode="auto">
            <a:xfrm>
              <a:off x="6181726"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95" name="Line 5745"/>
            <p:cNvSpPr>
              <a:spLocks noChangeShapeType="1"/>
            </p:cNvSpPr>
            <p:nvPr/>
          </p:nvSpPr>
          <p:spPr bwMode="auto">
            <a:xfrm>
              <a:off x="6170613"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96" name="Line 5746"/>
            <p:cNvSpPr>
              <a:spLocks noChangeShapeType="1"/>
            </p:cNvSpPr>
            <p:nvPr/>
          </p:nvSpPr>
          <p:spPr bwMode="auto">
            <a:xfrm>
              <a:off x="6167438"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97" name="Line 5747"/>
            <p:cNvSpPr>
              <a:spLocks noChangeShapeType="1"/>
            </p:cNvSpPr>
            <p:nvPr/>
          </p:nvSpPr>
          <p:spPr bwMode="auto">
            <a:xfrm>
              <a:off x="6161088"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98" name="Line 5748"/>
            <p:cNvSpPr>
              <a:spLocks noChangeShapeType="1"/>
            </p:cNvSpPr>
            <p:nvPr/>
          </p:nvSpPr>
          <p:spPr bwMode="auto">
            <a:xfrm>
              <a:off x="6159501"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599" name="Line 5749"/>
            <p:cNvSpPr>
              <a:spLocks noChangeShapeType="1"/>
            </p:cNvSpPr>
            <p:nvPr/>
          </p:nvSpPr>
          <p:spPr bwMode="auto">
            <a:xfrm>
              <a:off x="6146801"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00" name="Line 5750"/>
            <p:cNvSpPr>
              <a:spLocks noChangeShapeType="1"/>
            </p:cNvSpPr>
            <p:nvPr/>
          </p:nvSpPr>
          <p:spPr bwMode="auto">
            <a:xfrm>
              <a:off x="6142038"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01" name="Line 5751"/>
            <p:cNvSpPr>
              <a:spLocks noChangeShapeType="1"/>
            </p:cNvSpPr>
            <p:nvPr/>
          </p:nvSpPr>
          <p:spPr bwMode="auto">
            <a:xfrm>
              <a:off x="6129338"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02" name="Line 5752"/>
            <p:cNvSpPr>
              <a:spLocks noChangeShapeType="1"/>
            </p:cNvSpPr>
            <p:nvPr/>
          </p:nvSpPr>
          <p:spPr bwMode="auto">
            <a:xfrm>
              <a:off x="6127751"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03" name="Line 5753"/>
            <p:cNvSpPr>
              <a:spLocks noChangeShapeType="1"/>
            </p:cNvSpPr>
            <p:nvPr/>
          </p:nvSpPr>
          <p:spPr bwMode="auto">
            <a:xfrm>
              <a:off x="6121401"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04" name="Line 5754"/>
            <p:cNvSpPr>
              <a:spLocks noChangeShapeType="1"/>
            </p:cNvSpPr>
            <p:nvPr/>
          </p:nvSpPr>
          <p:spPr bwMode="auto">
            <a:xfrm>
              <a:off x="6118226"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05" name="Line 5755"/>
            <p:cNvSpPr>
              <a:spLocks noChangeShapeType="1"/>
            </p:cNvSpPr>
            <p:nvPr/>
          </p:nvSpPr>
          <p:spPr bwMode="auto">
            <a:xfrm>
              <a:off x="6107113" y="25901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06" name="Line 5756"/>
            <p:cNvSpPr>
              <a:spLocks noChangeShapeType="1"/>
            </p:cNvSpPr>
            <p:nvPr/>
          </p:nvSpPr>
          <p:spPr bwMode="auto">
            <a:xfrm>
              <a:off x="6092826"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07" name="Line 5757"/>
            <p:cNvSpPr>
              <a:spLocks noChangeShapeType="1"/>
            </p:cNvSpPr>
            <p:nvPr/>
          </p:nvSpPr>
          <p:spPr bwMode="auto">
            <a:xfrm>
              <a:off x="6086476"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08" name="Line 5758"/>
            <p:cNvSpPr>
              <a:spLocks noChangeShapeType="1"/>
            </p:cNvSpPr>
            <p:nvPr/>
          </p:nvSpPr>
          <p:spPr bwMode="auto">
            <a:xfrm>
              <a:off x="6081713"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09" name="Line 5759"/>
            <p:cNvSpPr>
              <a:spLocks noChangeShapeType="1"/>
            </p:cNvSpPr>
            <p:nvPr/>
          </p:nvSpPr>
          <p:spPr bwMode="auto">
            <a:xfrm>
              <a:off x="6075363"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10" name="Line 5760"/>
            <p:cNvSpPr>
              <a:spLocks noChangeShapeType="1"/>
            </p:cNvSpPr>
            <p:nvPr/>
          </p:nvSpPr>
          <p:spPr bwMode="auto">
            <a:xfrm>
              <a:off x="6069013"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11" name="Line 5761"/>
            <p:cNvSpPr>
              <a:spLocks noChangeShapeType="1"/>
            </p:cNvSpPr>
            <p:nvPr/>
          </p:nvSpPr>
          <p:spPr bwMode="auto">
            <a:xfrm>
              <a:off x="6065838"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12" name="Line 5762"/>
            <p:cNvSpPr>
              <a:spLocks noChangeShapeType="1"/>
            </p:cNvSpPr>
            <p:nvPr/>
          </p:nvSpPr>
          <p:spPr bwMode="auto">
            <a:xfrm>
              <a:off x="6061076"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13" name="Line 5763"/>
            <p:cNvSpPr>
              <a:spLocks noChangeShapeType="1"/>
            </p:cNvSpPr>
            <p:nvPr/>
          </p:nvSpPr>
          <p:spPr bwMode="auto">
            <a:xfrm>
              <a:off x="6037263"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14" name="Line 5764"/>
            <p:cNvSpPr>
              <a:spLocks noChangeShapeType="1"/>
            </p:cNvSpPr>
            <p:nvPr/>
          </p:nvSpPr>
          <p:spPr bwMode="auto">
            <a:xfrm>
              <a:off x="6032501"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15" name="Line 5765"/>
            <p:cNvSpPr>
              <a:spLocks noChangeShapeType="1"/>
            </p:cNvSpPr>
            <p:nvPr/>
          </p:nvSpPr>
          <p:spPr bwMode="auto">
            <a:xfrm>
              <a:off x="5962651"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16" name="Line 5766"/>
            <p:cNvSpPr>
              <a:spLocks noChangeShapeType="1"/>
            </p:cNvSpPr>
            <p:nvPr/>
          </p:nvSpPr>
          <p:spPr bwMode="auto">
            <a:xfrm>
              <a:off x="5956301"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17" name="Line 5767"/>
            <p:cNvSpPr>
              <a:spLocks noChangeShapeType="1"/>
            </p:cNvSpPr>
            <p:nvPr/>
          </p:nvSpPr>
          <p:spPr bwMode="auto">
            <a:xfrm>
              <a:off x="5965826"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18" name="Line 5768"/>
            <p:cNvSpPr>
              <a:spLocks noChangeShapeType="1"/>
            </p:cNvSpPr>
            <p:nvPr/>
          </p:nvSpPr>
          <p:spPr bwMode="auto">
            <a:xfrm>
              <a:off x="5962651"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19" name="Line 5769"/>
            <p:cNvSpPr>
              <a:spLocks noChangeShapeType="1"/>
            </p:cNvSpPr>
            <p:nvPr/>
          </p:nvSpPr>
          <p:spPr bwMode="auto">
            <a:xfrm>
              <a:off x="5956301"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20" name="Line 5770"/>
            <p:cNvSpPr>
              <a:spLocks noChangeShapeType="1"/>
            </p:cNvSpPr>
            <p:nvPr/>
          </p:nvSpPr>
          <p:spPr bwMode="auto">
            <a:xfrm>
              <a:off x="5951538"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21" name="Line 5771"/>
            <p:cNvSpPr>
              <a:spLocks noChangeShapeType="1"/>
            </p:cNvSpPr>
            <p:nvPr/>
          </p:nvSpPr>
          <p:spPr bwMode="auto">
            <a:xfrm>
              <a:off x="5938838"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22" name="Line 5772"/>
            <p:cNvSpPr>
              <a:spLocks noChangeShapeType="1"/>
            </p:cNvSpPr>
            <p:nvPr/>
          </p:nvSpPr>
          <p:spPr bwMode="auto">
            <a:xfrm>
              <a:off x="5934076"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23" name="Line 5773"/>
            <p:cNvSpPr>
              <a:spLocks noChangeShapeType="1"/>
            </p:cNvSpPr>
            <p:nvPr/>
          </p:nvSpPr>
          <p:spPr bwMode="auto">
            <a:xfrm>
              <a:off x="5927726"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24" name="Line 5774"/>
            <p:cNvSpPr>
              <a:spLocks noChangeShapeType="1"/>
            </p:cNvSpPr>
            <p:nvPr/>
          </p:nvSpPr>
          <p:spPr bwMode="auto">
            <a:xfrm>
              <a:off x="5924551"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25" name="Line 5775"/>
            <p:cNvSpPr>
              <a:spLocks noChangeShapeType="1"/>
            </p:cNvSpPr>
            <p:nvPr/>
          </p:nvSpPr>
          <p:spPr bwMode="auto">
            <a:xfrm>
              <a:off x="5927726"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26" name="Line 5776"/>
            <p:cNvSpPr>
              <a:spLocks noChangeShapeType="1"/>
            </p:cNvSpPr>
            <p:nvPr/>
          </p:nvSpPr>
          <p:spPr bwMode="auto">
            <a:xfrm>
              <a:off x="5922963"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27" name="Line 5777"/>
            <p:cNvSpPr>
              <a:spLocks noChangeShapeType="1"/>
            </p:cNvSpPr>
            <p:nvPr/>
          </p:nvSpPr>
          <p:spPr bwMode="auto">
            <a:xfrm>
              <a:off x="5899151"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28" name="Line 5778"/>
            <p:cNvSpPr>
              <a:spLocks noChangeShapeType="1"/>
            </p:cNvSpPr>
            <p:nvPr/>
          </p:nvSpPr>
          <p:spPr bwMode="auto">
            <a:xfrm>
              <a:off x="5892801"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29" name="Line 5779"/>
            <p:cNvSpPr>
              <a:spLocks noChangeShapeType="1"/>
            </p:cNvSpPr>
            <p:nvPr/>
          </p:nvSpPr>
          <p:spPr bwMode="auto">
            <a:xfrm>
              <a:off x="5892801"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30" name="Line 5780"/>
            <p:cNvSpPr>
              <a:spLocks noChangeShapeType="1"/>
            </p:cNvSpPr>
            <p:nvPr/>
          </p:nvSpPr>
          <p:spPr bwMode="auto">
            <a:xfrm>
              <a:off x="5888038"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31" name="Line 5781"/>
            <p:cNvSpPr>
              <a:spLocks noChangeShapeType="1"/>
            </p:cNvSpPr>
            <p:nvPr/>
          </p:nvSpPr>
          <p:spPr bwMode="auto">
            <a:xfrm>
              <a:off x="5905501"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32" name="Line 5782"/>
            <p:cNvSpPr>
              <a:spLocks noChangeShapeType="1"/>
            </p:cNvSpPr>
            <p:nvPr/>
          </p:nvSpPr>
          <p:spPr bwMode="auto">
            <a:xfrm>
              <a:off x="5899151"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33" name="Line 5783"/>
            <p:cNvSpPr>
              <a:spLocks noChangeShapeType="1"/>
            </p:cNvSpPr>
            <p:nvPr/>
          </p:nvSpPr>
          <p:spPr bwMode="auto">
            <a:xfrm>
              <a:off x="5861051"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34" name="Line 5784"/>
            <p:cNvSpPr>
              <a:spLocks noChangeShapeType="1"/>
            </p:cNvSpPr>
            <p:nvPr/>
          </p:nvSpPr>
          <p:spPr bwMode="auto">
            <a:xfrm>
              <a:off x="5856288"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35" name="Line 5785"/>
            <p:cNvSpPr>
              <a:spLocks noChangeShapeType="1"/>
            </p:cNvSpPr>
            <p:nvPr/>
          </p:nvSpPr>
          <p:spPr bwMode="auto">
            <a:xfrm>
              <a:off x="5835651" y="2575826"/>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36" name="Line 5786"/>
            <p:cNvSpPr>
              <a:spLocks noChangeShapeType="1"/>
            </p:cNvSpPr>
            <p:nvPr/>
          </p:nvSpPr>
          <p:spPr bwMode="auto">
            <a:xfrm>
              <a:off x="5832476" y="2575826"/>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37" name="Line 5787"/>
            <p:cNvSpPr>
              <a:spLocks noChangeShapeType="1"/>
            </p:cNvSpPr>
            <p:nvPr/>
          </p:nvSpPr>
          <p:spPr bwMode="auto">
            <a:xfrm>
              <a:off x="5824538" y="2575826"/>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38" name="Line 5788"/>
            <p:cNvSpPr>
              <a:spLocks noChangeShapeType="1"/>
            </p:cNvSpPr>
            <p:nvPr/>
          </p:nvSpPr>
          <p:spPr bwMode="auto">
            <a:xfrm>
              <a:off x="5818188" y="2575826"/>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39" name="Line 5789"/>
            <p:cNvSpPr>
              <a:spLocks noChangeShapeType="1"/>
            </p:cNvSpPr>
            <p:nvPr/>
          </p:nvSpPr>
          <p:spPr bwMode="auto">
            <a:xfrm>
              <a:off x="5807076" y="2569476"/>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40" name="Line 5790"/>
            <p:cNvSpPr>
              <a:spLocks noChangeShapeType="1"/>
            </p:cNvSpPr>
            <p:nvPr/>
          </p:nvSpPr>
          <p:spPr bwMode="auto">
            <a:xfrm>
              <a:off x="5800726" y="25663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41" name="Line 5791"/>
            <p:cNvSpPr>
              <a:spLocks noChangeShapeType="1"/>
            </p:cNvSpPr>
            <p:nvPr/>
          </p:nvSpPr>
          <p:spPr bwMode="auto">
            <a:xfrm>
              <a:off x="5800726" y="255836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42" name="Line 5792"/>
            <p:cNvSpPr>
              <a:spLocks noChangeShapeType="1"/>
            </p:cNvSpPr>
            <p:nvPr/>
          </p:nvSpPr>
          <p:spPr bwMode="auto">
            <a:xfrm>
              <a:off x="5797551" y="255836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43" name="Line 5793"/>
            <p:cNvSpPr>
              <a:spLocks noChangeShapeType="1"/>
            </p:cNvSpPr>
            <p:nvPr/>
          </p:nvSpPr>
          <p:spPr bwMode="auto">
            <a:xfrm>
              <a:off x="5797551" y="25520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44" name="Line 5794"/>
            <p:cNvSpPr>
              <a:spLocks noChangeShapeType="1"/>
            </p:cNvSpPr>
            <p:nvPr/>
          </p:nvSpPr>
          <p:spPr bwMode="auto">
            <a:xfrm>
              <a:off x="5792788" y="25520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45" name="Line 5795"/>
            <p:cNvSpPr>
              <a:spLocks noChangeShapeType="1"/>
            </p:cNvSpPr>
            <p:nvPr/>
          </p:nvSpPr>
          <p:spPr bwMode="auto">
            <a:xfrm>
              <a:off x="5786438" y="25520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46" name="Line 5796"/>
            <p:cNvSpPr>
              <a:spLocks noChangeShapeType="1"/>
            </p:cNvSpPr>
            <p:nvPr/>
          </p:nvSpPr>
          <p:spPr bwMode="auto">
            <a:xfrm>
              <a:off x="5780088" y="25520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47" name="Line 5797"/>
            <p:cNvSpPr>
              <a:spLocks noChangeShapeType="1"/>
            </p:cNvSpPr>
            <p:nvPr/>
          </p:nvSpPr>
          <p:spPr bwMode="auto">
            <a:xfrm>
              <a:off x="5775326" y="255201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48" name="Line 5799"/>
            <p:cNvSpPr>
              <a:spLocks noChangeShapeType="1"/>
            </p:cNvSpPr>
            <p:nvPr/>
          </p:nvSpPr>
          <p:spPr bwMode="auto">
            <a:xfrm>
              <a:off x="5772150" y="2545663"/>
              <a:ext cx="0" cy="61913"/>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49" name="Line 5800"/>
            <p:cNvSpPr>
              <a:spLocks noChangeShapeType="1"/>
            </p:cNvSpPr>
            <p:nvPr/>
          </p:nvSpPr>
          <p:spPr bwMode="auto">
            <a:xfrm>
              <a:off x="5768975" y="2545663"/>
              <a:ext cx="0" cy="61913"/>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50" name="Line 5801"/>
            <p:cNvSpPr>
              <a:spLocks noChangeShapeType="1"/>
            </p:cNvSpPr>
            <p:nvPr/>
          </p:nvSpPr>
          <p:spPr bwMode="auto">
            <a:xfrm>
              <a:off x="5761038" y="2545663"/>
              <a:ext cx="0" cy="61913"/>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51" name="Line 5802"/>
            <p:cNvSpPr>
              <a:spLocks noChangeShapeType="1"/>
            </p:cNvSpPr>
            <p:nvPr/>
          </p:nvSpPr>
          <p:spPr bwMode="auto">
            <a:xfrm>
              <a:off x="5757863" y="2545663"/>
              <a:ext cx="0" cy="61913"/>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52" name="Line 5803"/>
            <p:cNvSpPr>
              <a:spLocks noChangeShapeType="1"/>
            </p:cNvSpPr>
            <p:nvPr/>
          </p:nvSpPr>
          <p:spPr bwMode="auto">
            <a:xfrm>
              <a:off x="5751513" y="2545663"/>
              <a:ext cx="0" cy="61913"/>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53" name="Line 5804"/>
            <p:cNvSpPr>
              <a:spLocks noChangeShapeType="1"/>
            </p:cNvSpPr>
            <p:nvPr/>
          </p:nvSpPr>
          <p:spPr bwMode="auto">
            <a:xfrm>
              <a:off x="5746750" y="2545663"/>
              <a:ext cx="0" cy="61913"/>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54" name="Line 5805"/>
            <p:cNvSpPr>
              <a:spLocks noChangeShapeType="1"/>
            </p:cNvSpPr>
            <p:nvPr/>
          </p:nvSpPr>
          <p:spPr bwMode="auto">
            <a:xfrm>
              <a:off x="5740400" y="2545663"/>
              <a:ext cx="0" cy="61913"/>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55" name="Line 5806"/>
            <p:cNvSpPr>
              <a:spLocks noChangeShapeType="1"/>
            </p:cNvSpPr>
            <p:nvPr/>
          </p:nvSpPr>
          <p:spPr bwMode="auto">
            <a:xfrm>
              <a:off x="5734050" y="2545663"/>
              <a:ext cx="0" cy="61913"/>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56" name="Line 5807"/>
            <p:cNvSpPr>
              <a:spLocks noChangeShapeType="1"/>
            </p:cNvSpPr>
            <p:nvPr/>
          </p:nvSpPr>
          <p:spPr bwMode="auto">
            <a:xfrm>
              <a:off x="5729288" y="2540901"/>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57" name="Line 5808"/>
            <p:cNvSpPr>
              <a:spLocks noChangeShapeType="1"/>
            </p:cNvSpPr>
            <p:nvPr/>
          </p:nvSpPr>
          <p:spPr bwMode="auto">
            <a:xfrm>
              <a:off x="5722938" y="2540901"/>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58" name="Line 5809"/>
            <p:cNvSpPr>
              <a:spLocks noChangeShapeType="1"/>
            </p:cNvSpPr>
            <p:nvPr/>
          </p:nvSpPr>
          <p:spPr bwMode="auto">
            <a:xfrm>
              <a:off x="5716588" y="2540901"/>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59" name="Line 5810"/>
            <p:cNvSpPr>
              <a:spLocks noChangeShapeType="1"/>
            </p:cNvSpPr>
            <p:nvPr/>
          </p:nvSpPr>
          <p:spPr bwMode="auto">
            <a:xfrm>
              <a:off x="5711825" y="2540901"/>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60" name="Line 5811"/>
            <p:cNvSpPr>
              <a:spLocks noChangeShapeType="1"/>
            </p:cNvSpPr>
            <p:nvPr/>
          </p:nvSpPr>
          <p:spPr bwMode="auto">
            <a:xfrm>
              <a:off x="5702300" y="2540901"/>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61" name="Line 5812"/>
            <p:cNvSpPr>
              <a:spLocks noChangeShapeType="1"/>
            </p:cNvSpPr>
            <p:nvPr/>
          </p:nvSpPr>
          <p:spPr bwMode="auto">
            <a:xfrm>
              <a:off x="5700713" y="2540901"/>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62" name="Line 5813"/>
            <p:cNvSpPr>
              <a:spLocks noChangeShapeType="1"/>
            </p:cNvSpPr>
            <p:nvPr/>
          </p:nvSpPr>
          <p:spPr bwMode="auto">
            <a:xfrm>
              <a:off x="5688013" y="2540901"/>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63" name="Line 5814"/>
            <p:cNvSpPr>
              <a:spLocks noChangeShapeType="1"/>
            </p:cNvSpPr>
            <p:nvPr/>
          </p:nvSpPr>
          <p:spPr bwMode="auto">
            <a:xfrm>
              <a:off x="5683250" y="2540901"/>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64" name="Line 5815"/>
            <p:cNvSpPr>
              <a:spLocks noChangeShapeType="1"/>
            </p:cNvSpPr>
            <p:nvPr/>
          </p:nvSpPr>
          <p:spPr bwMode="auto">
            <a:xfrm>
              <a:off x="5676900" y="2540901"/>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65" name="Line 5816"/>
            <p:cNvSpPr>
              <a:spLocks noChangeShapeType="1"/>
            </p:cNvSpPr>
            <p:nvPr/>
          </p:nvSpPr>
          <p:spPr bwMode="auto">
            <a:xfrm>
              <a:off x="5670550" y="2540901"/>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66" name="Line 5817"/>
            <p:cNvSpPr>
              <a:spLocks noChangeShapeType="1"/>
            </p:cNvSpPr>
            <p:nvPr/>
          </p:nvSpPr>
          <p:spPr bwMode="auto">
            <a:xfrm>
              <a:off x="5665788" y="2531376"/>
              <a:ext cx="0" cy="61913"/>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67" name="Line 5818"/>
            <p:cNvSpPr>
              <a:spLocks noChangeShapeType="1"/>
            </p:cNvSpPr>
            <p:nvPr/>
          </p:nvSpPr>
          <p:spPr bwMode="auto">
            <a:xfrm>
              <a:off x="5648325" y="252343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68" name="Line 5819"/>
            <p:cNvSpPr>
              <a:spLocks noChangeShapeType="1"/>
            </p:cNvSpPr>
            <p:nvPr/>
          </p:nvSpPr>
          <p:spPr bwMode="auto">
            <a:xfrm>
              <a:off x="5641975" y="252343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69" name="Line 5820"/>
            <p:cNvSpPr>
              <a:spLocks noChangeShapeType="1"/>
            </p:cNvSpPr>
            <p:nvPr/>
          </p:nvSpPr>
          <p:spPr bwMode="auto">
            <a:xfrm>
              <a:off x="5638800" y="252343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70" name="Line 5821"/>
            <p:cNvSpPr>
              <a:spLocks noChangeShapeType="1"/>
            </p:cNvSpPr>
            <p:nvPr/>
          </p:nvSpPr>
          <p:spPr bwMode="auto">
            <a:xfrm>
              <a:off x="5634038" y="2517088"/>
              <a:ext cx="0" cy="58738"/>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71" name="Line 5822"/>
            <p:cNvSpPr>
              <a:spLocks noChangeShapeType="1"/>
            </p:cNvSpPr>
            <p:nvPr/>
          </p:nvSpPr>
          <p:spPr bwMode="auto">
            <a:xfrm>
              <a:off x="5624513" y="2517088"/>
              <a:ext cx="0" cy="58738"/>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72" name="Line 5823"/>
            <p:cNvSpPr>
              <a:spLocks noChangeShapeType="1"/>
            </p:cNvSpPr>
            <p:nvPr/>
          </p:nvSpPr>
          <p:spPr bwMode="auto">
            <a:xfrm>
              <a:off x="5621338" y="2517088"/>
              <a:ext cx="0" cy="58738"/>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73" name="Line 5824"/>
            <p:cNvSpPr>
              <a:spLocks noChangeShapeType="1"/>
            </p:cNvSpPr>
            <p:nvPr/>
          </p:nvSpPr>
          <p:spPr bwMode="auto">
            <a:xfrm>
              <a:off x="5616575" y="2517088"/>
              <a:ext cx="0" cy="58738"/>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74" name="Line 5825"/>
            <p:cNvSpPr>
              <a:spLocks noChangeShapeType="1"/>
            </p:cNvSpPr>
            <p:nvPr/>
          </p:nvSpPr>
          <p:spPr bwMode="auto">
            <a:xfrm>
              <a:off x="5610225" y="2517088"/>
              <a:ext cx="0" cy="58738"/>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75" name="Line 5826"/>
            <p:cNvSpPr>
              <a:spLocks noChangeShapeType="1"/>
            </p:cNvSpPr>
            <p:nvPr/>
          </p:nvSpPr>
          <p:spPr bwMode="auto">
            <a:xfrm>
              <a:off x="5603875" y="2517088"/>
              <a:ext cx="0" cy="58738"/>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76" name="Line 5827"/>
            <p:cNvSpPr>
              <a:spLocks noChangeShapeType="1"/>
            </p:cNvSpPr>
            <p:nvPr/>
          </p:nvSpPr>
          <p:spPr bwMode="auto">
            <a:xfrm>
              <a:off x="5595938" y="2517088"/>
              <a:ext cx="0" cy="58738"/>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77" name="Line 5828"/>
            <p:cNvSpPr>
              <a:spLocks noChangeShapeType="1"/>
            </p:cNvSpPr>
            <p:nvPr/>
          </p:nvSpPr>
          <p:spPr bwMode="auto">
            <a:xfrm>
              <a:off x="5575300" y="250915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78" name="Line 5829"/>
            <p:cNvSpPr>
              <a:spLocks noChangeShapeType="1"/>
            </p:cNvSpPr>
            <p:nvPr/>
          </p:nvSpPr>
          <p:spPr bwMode="auto">
            <a:xfrm>
              <a:off x="5572125" y="250915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79" name="Line 5830"/>
            <p:cNvSpPr>
              <a:spLocks noChangeShapeType="1"/>
            </p:cNvSpPr>
            <p:nvPr/>
          </p:nvSpPr>
          <p:spPr bwMode="auto">
            <a:xfrm>
              <a:off x="5567363" y="250915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80" name="Line 5831"/>
            <p:cNvSpPr>
              <a:spLocks noChangeShapeType="1"/>
            </p:cNvSpPr>
            <p:nvPr/>
          </p:nvSpPr>
          <p:spPr bwMode="auto">
            <a:xfrm>
              <a:off x="5567363" y="25028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81" name="Line 5832"/>
            <p:cNvSpPr>
              <a:spLocks noChangeShapeType="1"/>
            </p:cNvSpPr>
            <p:nvPr/>
          </p:nvSpPr>
          <p:spPr bwMode="auto">
            <a:xfrm>
              <a:off x="5561013" y="25028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82" name="Line 5833"/>
            <p:cNvSpPr>
              <a:spLocks noChangeShapeType="1"/>
            </p:cNvSpPr>
            <p:nvPr/>
          </p:nvSpPr>
          <p:spPr bwMode="auto">
            <a:xfrm>
              <a:off x="5556250" y="25028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83" name="Line 5834"/>
            <p:cNvSpPr>
              <a:spLocks noChangeShapeType="1"/>
            </p:cNvSpPr>
            <p:nvPr/>
          </p:nvSpPr>
          <p:spPr bwMode="auto">
            <a:xfrm>
              <a:off x="5549900" y="25028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84" name="Line 5835"/>
            <p:cNvSpPr>
              <a:spLocks noChangeShapeType="1"/>
            </p:cNvSpPr>
            <p:nvPr/>
          </p:nvSpPr>
          <p:spPr bwMode="auto">
            <a:xfrm>
              <a:off x="5543550" y="25028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85" name="Line 5836"/>
            <p:cNvSpPr>
              <a:spLocks noChangeShapeType="1"/>
            </p:cNvSpPr>
            <p:nvPr/>
          </p:nvSpPr>
          <p:spPr bwMode="auto">
            <a:xfrm>
              <a:off x="5540375" y="25028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86" name="Line 5837"/>
            <p:cNvSpPr>
              <a:spLocks noChangeShapeType="1"/>
            </p:cNvSpPr>
            <p:nvPr/>
          </p:nvSpPr>
          <p:spPr bwMode="auto">
            <a:xfrm>
              <a:off x="5521325" y="249803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87" name="Line 5838"/>
            <p:cNvSpPr>
              <a:spLocks noChangeShapeType="1"/>
            </p:cNvSpPr>
            <p:nvPr/>
          </p:nvSpPr>
          <p:spPr bwMode="auto">
            <a:xfrm>
              <a:off x="5518150" y="249803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88" name="Line 5839"/>
            <p:cNvSpPr>
              <a:spLocks noChangeShapeType="1"/>
            </p:cNvSpPr>
            <p:nvPr/>
          </p:nvSpPr>
          <p:spPr bwMode="auto">
            <a:xfrm>
              <a:off x="5494338" y="249168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89" name="Line 5840"/>
            <p:cNvSpPr>
              <a:spLocks noChangeShapeType="1"/>
            </p:cNvSpPr>
            <p:nvPr/>
          </p:nvSpPr>
          <p:spPr bwMode="auto">
            <a:xfrm>
              <a:off x="5489575" y="249168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90" name="Line 5841"/>
            <p:cNvSpPr>
              <a:spLocks noChangeShapeType="1"/>
            </p:cNvSpPr>
            <p:nvPr/>
          </p:nvSpPr>
          <p:spPr bwMode="auto">
            <a:xfrm>
              <a:off x="5480050" y="249168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91" name="Line 5842"/>
            <p:cNvSpPr>
              <a:spLocks noChangeShapeType="1"/>
            </p:cNvSpPr>
            <p:nvPr/>
          </p:nvSpPr>
          <p:spPr bwMode="auto">
            <a:xfrm>
              <a:off x="5472113" y="249168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92" name="Line 5843"/>
            <p:cNvSpPr>
              <a:spLocks noChangeShapeType="1"/>
            </p:cNvSpPr>
            <p:nvPr/>
          </p:nvSpPr>
          <p:spPr bwMode="auto">
            <a:xfrm>
              <a:off x="5468938" y="249168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93" name="Line 5844"/>
            <p:cNvSpPr>
              <a:spLocks noChangeShapeType="1"/>
            </p:cNvSpPr>
            <p:nvPr/>
          </p:nvSpPr>
          <p:spPr bwMode="auto">
            <a:xfrm>
              <a:off x="5462588" y="249168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94" name="Line 5845"/>
            <p:cNvSpPr>
              <a:spLocks noChangeShapeType="1"/>
            </p:cNvSpPr>
            <p:nvPr/>
          </p:nvSpPr>
          <p:spPr bwMode="auto">
            <a:xfrm>
              <a:off x="5457825" y="249168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95" name="Line 5846"/>
            <p:cNvSpPr>
              <a:spLocks noChangeShapeType="1"/>
            </p:cNvSpPr>
            <p:nvPr/>
          </p:nvSpPr>
          <p:spPr bwMode="auto">
            <a:xfrm>
              <a:off x="5443538" y="249168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96" name="Line 5847"/>
            <p:cNvSpPr>
              <a:spLocks noChangeShapeType="1"/>
            </p:cNvSpPr>
            <p:nvPr/>
          </p:nvSpPr>
          <p:spPr bwMode="auto">
            <a:xfrm>
              <a:off x="5437188" y="249168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97" name="Line 5848"/>
            <p:cNvSpPr>
              <a:spLocks noChangeShapeType="1"/>
            </p:cNvSpPr>
            <p:nvPr/>
          </p:nvSpPr>
          <p:spPr bwMode="auto">
            <a:xfrm>
              <a:off x="5394325" y="249168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98" name="Line 5849"/>
            <p:cNvSpPr>
              <a:spLocks noChangeShapeType="1"/>
            </p:cNvSpPr>
            <p:nvPr/>
          </p:nvSpPr>
          <p:spPr bwMode="auto">
            <a:xfrm>
              <a:off x="5362575" y="2482163"/>
              <a:ext cx="0" cy="61913"/>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699" name="Line 5850"/>
            <p:cNvSpPr>
              <a:spLocks noChangeShapeType="1"/>
            </p:cNvSpPr>
            <p:nvPr/>
          </p:nvSpPr>
          <p:spPr bwMode="auto">
            <a:xfrm>
              <a:off x="5299075" y="2480576"/>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00" name="Line 5851"/>
            <p:cNvSpPr>
              <a:spLocks noChangeShapeType="1"/>
            </p:cNvSpPr>
            <p:nvPr/>
          </p:nvSpPr>
          <p:spPr bwMode="auto">
            <a:xfrm>
              <a:off x="5249863" y="2480576"/>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01" name="Line 5852"/>
            <p:cNvSpPr>
              <a:spLocks noChangeShapeType="1"/>
            </p:cNvSpPr>
            <p:nvPr/>
          </p:nvSpPr>
          <p:spPr bwMode="auto">
            <a:xfrm>
              <a:off x="5240338" y="2480576"/>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02" name="Line 5853"/>
            <p:cNvSpPr>
              <a:spLocks noChangeShapeType="1"/>
            </p:cNvSpPr>
            <p:nvPr/>
          </p:nvSpPr>
          <p:spPr bwMode="auto">
            <a:xfrm>
              <a:off x="5218113" y="2480576"/>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03" name="Line 5854"/>
            <p:cNvSpPr>
              <a:spLocks noChangeShapeType="1"/>
            </p:cNvSpPr>
            <p:nvPr/>
          </p:nvSpPr>
          <p:spPr bwMode="auto">
            <a:xfrm>
              <a:off x="5172075" y="246628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04" name="Line 5855"/>
            <p:cNvSpPr>
              <a:spLocks noChangeShapeType="1"/>
            </p:cNvSpPr>
            <p:nvPr/>
          </p:nvSpPr>
          <p:spPr bwMode="auto">
            <a:xfrm>
              <a:off x="5095875" y="2442476"/>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05" name="Line 5856"/>
            <p:cNvSpPr>
              <a:spLocks noChangeShapeType="1"/>
            </p:cNvSpPr>
            <p:nvPr/>
          </p:nvSpPr>
          <p:spPr bwMode="auto">
            <a:xfrm>
              <a:off x="5013325" y="242818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06" name="Line 5857"/>
            <p:cNvSpPr>
              <a:spLocks noChangeShapeType="1"/>
            </p:cNvSpPr>
            <p:nvPr/>
          </p:nvSpPr>
          <p:spPr bwMode="auto">
            <a:xfrm>
              <a:off x="5006975" y="242818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07" name="Line 5858"/>
            <p:cNvSpPr>
              <a:spLocks noChangeShapeType="1"/>
            </p:cNvSpPr>
            <p:nvPr/>
          </p:nvSpPr>
          <p:spPr bwMode="auto">
            <a:xfrm>
              <a:off x="5000625" y="242818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08" name="Line 5859"/>
            <p:cNvSpPr>
              <a:spLocks noChangeShapeType="1"/>
            </p:cNvSpPr>
            <p:nvPr/>
          </p:nvSpPr>
          <p:spPr bwMode="auto">
            <a:xfrm>
              <a:off x="4999038" y="242818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09" name="Line 5860"/>
            <p:cNvSpPr>
              <a:spLocks noChangeShapeType="1"/>
            </p:cNvSpPr>
            <p:nvPr/>
          </p:nvSpPr>
          <p:spPr bwMode="auto">
            <a:xfrm>
              <a:off x="4992688" y="242818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10" name="Line 5861"/>
            <p:cNvSpPr>
              <a:spLocks noChangeShapeType="1"/>
            </p:cNvSpPr>
            <p:nvPr/>
          </p:nvSpPr>
          <p:spPr bwMode="auto">
            <a:xfrm>
              <a:off x="4960938" y="2421838"/>
              <a:ext cx="0" cy="58738"/>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11" name="Line 5862"/>
            <p:cNvSpPr>
              <a:spLocks noChangeShapeType="1"/>
            </p:cNvSpPr>
            <p:nvPr/>
          </p:nvSpPr>
          <p:spPr bwMode="auto">
            <a:xfrm>
              <a:off x="4946650" y="2421838"/>
              <a:ext cx="0" cy="58738"/>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12" name="Line 5863"/>
            <p:cNvSpPr>
              <a:spLocks noChangeShapeType="1"/>
            </p:cNvSpPr>
            <p:nvPr/>
          </p:nvSpPr>
          <p:spPr bwMode="auto">
            <a:xfrm>
              <a:off x="4808538" y="23900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13" name="Line 5864"/>
            <p:cNvSpPr>
              <a:spLocks noChangeShapeType="1"/>
            </p:cNvSpPr>
            <p:nvPr/>
          </p:nvSpPr>
          <p:spPr bwMode="auto">
            <a:xfrm>
              <a:off x="4703763" y="238215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14" name="Line 5865"/>
            <p:cNvSpPr>
              <a:spLocks noChangeShapeType="1"/>
            </p:cNvSpPr>
            <p:nvPr/>
          </p:nvSpPr>
          <p:spPr bwMode="auto">
            <a:xfrm>
              <a:off x="4530725" y="235833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15" name="Line 5866"/>
            <p:cNvSpPr>
              <a:spLocks noChangeShapeType="1"/>
            </p:cNvSpPr>
            <p:nvPr/>
          </p:nvSpPr>
          <p:spPr bwMode="auto">
            <a:xfrm>
              <a:off x="4464050" y="2329763"/>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16" name="Line 5867"/>
            <p:cNvSpPr>
              <a:spLocks noChangeShapeType="1"/>
            </p:cNvSpPr>
            <p:nvPr/>
          </p:nvSpPr>
          <p:spPr bwMode="auto">
            <a:xfrm>
              <a:off x="4395788" y="2318651"/>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17" name="Line 5868"/>
            <p:cNvSpPr>
              <a:spLocks noChangeShapeType="1"/>
            </p:cNvSpPr>
            <p:nvPr/>
          </p:nvSpPr>
          <p:spPr bwMode="auto">
            <a:xfrm>
              <a:off x="4205288" y="2291663"/>
              <a:ext cx="0" cy="61913"/>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18" name="Line 5869"/>
            <p:cNvSpPr>
              <a:spLocks noChangeShapeType="1"/>
            </p:cNvSpPr>
            <p:nvPr/>
          </p:nvSpPr>
          <p:spPr bwMode="auto">
            <a:xfrm>
              <a:off x="4141788" y="2274201"/>
              <a:ext cx="0" cy="61913"/>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19" name="Line 5870"/>
            <p:cNvSpPr>
              <a:spLocks noChangeShapeType="1"/>
            </p:cNvSpPr>
            <p:nvPr/>
          </p:nvSpPr>
          <p:spPr bwMode="auto">
            <a:xfrm>
              <a:off x="4100513" y="226943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20" name="Line 5871"/>
            <p:cNvSpPr>
              <a:spLocks noChangeShapeType="1"/>
            </p:cNvSpPr>
            <p:nvPr/>
          </p:nvSpPr>
          <p:spPr bwMode="auto">
            <a:xfrm>
              <a:off x="3602038" y="2199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21" name="Line 5872"/>
            <p:cNvSpPr>
              <a:spLocks noChangeShapeType="1"/>
            </p:cNvSpPr>
            <p:nvPr/>
          </p:nvSpPr>
          <p:spPr bwMode="auto">
            <a:xfrm>
              <a:off x="3560763" y="21853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22" name="Line 5873"/>
            <p:cNvSpPr>
              <a:spLocks noChangeShapeType="1"/>
            </p:cNvSpPr>
            <p:nvPr/>
          </p:nvSpPr>
          <p:spPr bwMode="auto">
            <a:xfrm>
              <a:off x="3384550" y="2163076"/>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23" name="Line 5874"/>
            <p:cNvSpPr>
              <a:spLocks noChangeShapeType="1"/>
            </p:cNvSpPr>
            <p:nvPr/>
          </p:nvSpPr>
          <p:spPr bwMode="auto">
            <a:xfrm>
              <a:off x="3116263" y="2093226"/>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24" name="Line 5875"/>
            <p:cNvSpPr>
              <a:spLocks noChangeShapeType="1"/>
            </p:cNvSpPr>
            <p:nvPr/>
          </p:nvSpPr>
          <p:spPr bwMode="auto">
            <a:xfrm>
              <a:off x="3111500" y="2090051"/>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25" name="Line 5876"/>
            <p:cNvSpPr>
              <a:spLocks noChangeShapeType="1"/>
            </p:cNvSpPr>
            <p:nvPr/>
          </p:nvSpPr>
          <p:spPr bwMode="auto">
            <a:xfrm>
              <a:off x="2978150" y="2061476"/>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26" name="Line 5877"/>
            <p:cNvSpPr>
              <a:spLocks noChangeShapeType="1"/>
            </p:cNvSpPr>
            <p:nvPr/>
          </p:nvSpPr>
          <p:spPr bwMode="auto">
            <a:xfrm>
              <a:off x="2911475" y="204718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27" name="Line 5878"/>
            <p:cNvSpPr>
              <a:spLocks noChangeShapeType="1"/>
            </p:cNvSpPr>
            <p:nvPr/>
          </p:nvSpPr>
          <p:spPr bwMode="auto">
            <a:xfrm>
              <a:off x="2787650" y="2020201"/>
              <a:ext cx="0" cy="58738"/>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28" name="Line 5879"/>
            <p:cNvSpPr>
              <a:spLocks noChangeShapeType="1"/>
            </p:cNvSpPr>
            <p:nvPr/>
          </p:nvSpPr>
          <p:spPr bwMode="auto">
            <a:xfrm>
              <a:off x="2692400" y="1983688"/>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29" name="Line 5880"/>
            <p:cNvSpPr>
              <a:spLocks noChangeShapeType="1"/>
            </p:cNvSpPr>
            <p:nvPr/>
          </p:nvSpPr>
          <p:spPr bwMode="auto">
            <a:xfrm>
              <a:off x="2667000" y="1974163"/>
              <a:ext cx="0" cy="58738"/>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30" name="Line 5881"/>
            <p:cNvSpPr>
              <a:spLocks noChangeShapeType="1"/>
            </p:cNvSpPr>
            <p:nvPr/>
          </p:nvSpPr>
          <p:spPr bwMode="auto">
            <a:xfrm>
              <a:off x="2636838" y="1966226"/>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31" name="Line 5882"/>
            <p:cNvSpPr>
              <a:spLocks noChangeShapeType="1"/>
            </p:cNvSpPr>
            <p:nvPr/>
          </p:nvSpPr>
          <p:spPr bwMode="auto">
            <a:xfrm>
              <a:off x="2536825" y="1937651"/>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32" name="Line 5883"/>
            <p:cNvSpPr>
              <a:spLocks noChangeShapeType="1"/>
            </p:cNvSpPr>
            <p:nvPr/>
          </p:nvSpPr>
          <p:spPr bwMode="auto">
            <a:xfrm>
              <a:off x="2357438" y="1923363"/>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33" name="Line 5884"/>
            <p:cNvSpPr>
              <a:spLocks noChangeShapeType="1"/>
            </p:cNvSpPr>
            <p:nvPr/>
          </p:nvSpPr>
          <p:spPr bwMode="auto">
            <a:xfrm>
              <a:off x="2351088" y="1923363"/>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34" name="Line 5885"/>
            <p:cNvSpPr>
              <a:spLocks noChangeShapeType="1"/>
            </p:cNvSpPr>
            <p:nvPr/>
          </p:nvSpPr>
          <p:spPr bwMode="auto">
            <a:xfrm>
              <a:off x="2173288" y="1853513"/>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35" name="Line 5886"/>
            <p:cNvSpPr>
              <a:spLocks noChangeShapeType="1"/>
            </p:cNvSpPr>
            <p:nvPr/>
          </p:nvSpPr>
          <p:spPr bwMode="auto">
            <a:xfrm>
              <a:off x="2071688" y="1836051"/>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36" name="Line 5887"/>
            <p:cNvSpPr>
              <a:spLocks noChangeShapeType="1"/>
            </p:cNvSpPr>
            <p:nvPr/>
          </p:nvSpPr>
          <p:spPr bwMode="auto">
            <a:xfrm>
              <a:off x="2016125" y="1815413"/>
              <a:ext cx="0" cy="61913"/>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37" name="Line 5888"/>
            <p:cNvSpPr>
              <a:spLocks noChangeShapeType="1"/>
            </p:cNvSpPr>
            <p:nvPr/>
          </p:nvSpPr>
          <p:spPr bwMode="auto">
            <a:xfrm>
              <a:off x="1997075" y="1813826"/>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38" name="Line 5889"/>
            <p:cNvSpPr>
              <a:spLocks noChangeShapeType="1"/>
            </p:cNvSpPr>
            <p:nvPr/>
          </p:nvSpPr>
          <p:spPr bwMode="auto">
            <a:xfrm>
              <a:off x="1990725" y="1813826"/>
              <a:ext cx="0" cy="571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39" name="Line 5890"/>
            <p:cNvSpPr>
              <a:spLocks noChangeShapeType="1"/>
            </p:cNvSpPr>
            <p:nvPr/>
          </p:nvSpPr>
          <p:spPr bwMode="auto">
            <a:xfrm>
              <a:off x="1906588" y="1783663"/>
              <a:ext cx="0" cy="61913"/>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40" name="Line 5891"/>
            <p:cNvSpPr>
              <a:spLocks noChangeShapeType="1"/>
            </p:cNvSpPr>
            <p:nvPr/>
          </p:nvSpPr>
          <p:spPr bwMode="auto">
            <a:xfrm>
              <a:off x="1673225" y="1740801"/>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41" name="Line 5892"/>
            <p:cNvSpPr>
              <a:spLocks noChangeShapeType="1"/>
            </p:cNvSpPr>
            <p:nvPr/>
          </p:nvSpPr>
          <p:spPr bwMode="auto">
            <a:xfrm>
              <a:off x="5821363" y="2563126"/>
              <a:ext cx="0" cy="698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42" name="Line 5893"/>
            <p:cNvSpPr>
              <a:spLocks noChangeShapeType="1"/>
            </p:cNvSpPr>
            <p:nvPr/>
          </p:nvSpPr>
          <p:spPr bwMode="auto">
            <a:xfrm>
              <a:off x="5815013" y="2563126"/>
              <a:ext cx="0" cy="6985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46" name="Line 5894"/>
            <p:cNvSpPr>
              <a:spLocks noChangeShapeType="1"/>
            </p:cNvSpPr>
            <p:nvPr/>
          </p:nvSpPr>
          <p:spPr bwMode="auto">
            <a:xfrm>
              <a:off x="6026150"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47" name="Line 5895"/>
            <p:cNvSpPr>
              <a:spLocks noChangeShapeType="1"/>
            </p:cNvSpPr>
            <p:nvPr/>
          </p:nvSpPr>
          <p:spPr bwMode="auto">
            <a:xfrm>
              <a:off x="6015038"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48" name="Line 5896"/>
            <p:cNvSpPr>
              <a:spLocks noChangeShapeType="1"/>
            </p:cNvSpPr>
            <p:nvPr/>
          </p:nvSpPr>
          <p:spPr bwMode="auto">
            <a:xfrm>
              <a:off x="6008688"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49" name="Line 5897"/>
            <p:cNvSpPr>
              <a:spLocks noChangeShapeType="1"/>
            </p:cNvSpPr>
            <p:nvPr/>
          </p:nvSpPr>
          <p:spPr bwMode="auto">
            <a:xfrm>
              <a:off x="6008688"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50" name="Line 5898"/>
            <p:cNvSpPr>
              <a:spLocks noChangeShapeType="1"/>
            </p:cNvSpPr>
            <p:nvPr/>
          </p:nvSpPr>
          <p:spPr bwMode="auto">
            <a:xfrm>
              <a:off x="6002338"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51" name="Line 5899"/>
            <p:cNvSpPr>
              <a:spLocks noChangeShapeType="1"/>
            </p:cNvSpPr>
            <p:nvPr/>
          </p:nvSpPr>
          <p:spPr bwMode="auto">
            <a:xfrm>
              <a:off x="5994400"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52" name="Line 5900"/>
            <p:cNvSpPr>
              <a:spLocks noChangeShapeType="1"/>
            </p:cNvSpPr>
            <p:nvPr/>
          </p:nvSpPr>
          <p:spPr bwMode="auto">
            <a:xfrm>
              <a:off x="5988050" y="2580588"/>
              <a:ext cx="0" cy="60325"/>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53" name="Line 5901"/>
            <p:cNvSpPr>
              <a:spLocks noChangeShapeType="1"/>
            </p:cNvSpPr>
            <p:nvPr/>
          </p:nvSpPr>
          <p:spPr bwMode="auto">
            <a:xfrm>
              <a:off x="6608763" y="2671076"/>
              <a:ext cx="34925" cy="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54" name="Line 5902"/>
            <p:cNvSpPr>
              <a:spLocks noChangeShapeType="1"/>
            </p:cNvSpPr>
            <p:nvPr/>
          </p:nvSpPr>
          <p:spPr bwMode="auto">
            <a:xfrm>
              <a:off x="6600825" y="2653613"/>
              <a:ext cx="49213" cy="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55" name="Line 5903"/>
            <p:cNvSpPr>
              <a:spLocks noChangeShapeType="1"/>
            </p:cNvSpPr>
            <p:nvPr/>
          </p:nvSpPr>
          <p:spPr bwMode="auto">
            <a:xfrm>
              <a:off x="6837363"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56" name="Line 5904"/>
            <p:cNvSpPr>
              <a:spLocks noChangeShapeType="1"/>
            </p:cNvSpPr>
            <p:nvPr/>
          </p:nvSpPr>
          <p:spPr bwMode="auto">
            <a:xfrm>
              <a:off x="6831013" y="2693301"/>
              <a:ext cx="0" cy="63500"/>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57" name="Line 5905"/>
            <p:cNvSpPr>
              <a:spLocks noChangeShapeType="1"/>
            </p:cNvSpPr>
            <p:nvPr/>
          </p:nvSpPr>
          <p:spPr bwMode="auto">
            <a:xfrm>
              <a:off x="6826250" y="2688538"/>
              <a:ext cx="0" cy="68263"/>
            </a:xfrm>
            <a:prstGeom prst="line">
              <a:avLst/>
            </a:prstGeom>
            <a:noFill/>
            <a:ln w="11113">
              <a:solidFill>
                <a:srgbClr val="0840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grpSp>
      <p:sp>
        <p:nvSpPr>
          <p:cNvPr id="758" name="Line 50"/>
          <p:cNvSpPr>
            <a:spLocks noChangeShapeType="1"/>
          </p:cNvSpPr>
          <p:nvPr/>
        </p:nvSpPr>
        <p:spPr bwMode="auto">
          <a:xfrm flipH="1">
            <a:off x="1499822" y="3789628"/>
            <a:ext cx="247650" cy="0"/>
          </a:xfrm>
          <a:prstGeom prst="line">
            <a:avLst/>
          </a:prstGeom>
          <a:noFill/>
          <a:ln w="254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9" name="Line 51"/>
          <p:cNvSpPr>
            <a:spLocks noChangeShapeType="1"/>
          </p:cNvSpPr>
          <p:nvPr/>
        </p:nvSpPr>
        <p:spPr bwMode="auto">
          <a:xfrm flipH="1">
            <a:off x="1499822" y="3961078"/>
            <a:ext cx="247650" cy="0"/>
          </a:xfrm>
          <a:prstGeom prst="line">
            <a:avLst/>
          </a:prstGeom>
          <a:noFill/>
          <a:ln w="254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0" name="Rectangle 32"/>
          <p:cNvSpPr>
            <a:spLocks noChangeArrowheads="1"/>
          </p:cNvSpPr>
          <p:nvPr/>
        </p:nvSpPr>
        <p:spPr bwMode="auto">
          <a:xfrm>
            <a:off x="1839547" y="3696759"/>
            <a:ext cx="219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Kd</a:t>
            </a:r>
            <a:endParaRPr lang="en-US" altLang="en-US" dirty="0"/>
          </a:p>
        </p:txBody>
      </p:sp>
      <p:sp>
        <p:nvSpPr>
          <p:cNvPr id="761" name="Rectangle 33"/>
          <p:cNvSpPr>
            <a:spLocks noChangeArrowheads="1"/>
          </p:cNvSpPr>
          <p:nvPr/>
        </p:nvSpPr>
        <p:spPr bwMode="auto">
          <a:xfrm>
            <a:off x="1839547" y="3887259"/>
            <a:ext cx="219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Vd</a:t>
            </a:r>
            <a:endParaRPr lang="en-US" altLang="en-US" dirty="0"/>
          </a:p>
        </p:txBody>
      </p:sp>
      <p:sp>
        <p:nvSpPr>
          <p:cNvPr id="762" name="TextBox 761"/>
          <p:cNvSpPr txBox="1"/>
          <p:nvPr/>
        </p:nvSpPr>
        <p:spPr>
          <a:xfrm>
            <a:off x="2737768" y="3695753"/>
            <a:ext cx="5044458" cy="307777"/>
          </a:xfrm>
          <a:prstGeom prst="rect">
            <a:avLst/>
          </a:prstGeom>
          <a:noFill/>
        </p:spPr>
        <p:txBody>
          <a:bodyPr wrap="none" rtlCol="0">
            <a:spAutoFit/>
          </a:bodyPr>
          <a:lstStyle/>
          <a:p>
            <a:r>
              <a:rPr lang="en-GB" sz="1400" dirty="0"/>
              <a:t>Median follow-up: </a:t>
            </a:r>
            <a:r>
              <a:rPr lang="de-CH" sz="1400" dirty="0"/>
              <a:t>37.5 months for Kd and 36.9 months for Vd</a:t>
            </a:r>
            <a:endParaRPr lang="en-GB" sz="1400" dirty="0"/>
          </a:p>
        </p:txBody>
      </p:sp>
      <p:sp>
        <p:nvSpPr>
          <p:cNvPr id="763" name="Rectangle 25"/>
          <p:cNvSpPr>
            <a:spLocks noChangeArrowheads="1"/>
          </p:cNvSpPr>
          <p:nvPr/>
        </p:nvSpPr>
        <p:spPr bwMode="auto">
          <a:xfrm>
            <a:off x="3160347" y="4349222"/>
            <a:ext cx="23291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Months Since </a:t>
            </a:r>
            <a:r>
              <a:rPr lang="en-US" altLang="en-US" sz="1400" dirty="0" err="1">
                <a:solidFill>
                  <a:srgbClr val="000000"/>
                </a:solidFill>
              </a:rPr>
              <a:t>Randomisation</a:t>
            </a:r>
            <a:endParaRPr lang="en-US" altLang="en-US" dirty="0"/>
          </a:p>
        </p:txBody>
      </p:sp>
      <p:sp>
        <p:nvSpPr>
          <p:cNvPr id="5" name="Rectangle 4"/>
          <p:cNvSpPr/>
          <p:nvPr/>
        </p:nvSpPr>
        <p:spPr>
          <a:xfrm>
            <a:off x="792566" y="5563997"/>
            <a:ext cx="7545877" cy="307777"/>
          </a:xfrm>
          <a:prstGeom prst="rect">
            <a:avLst/>
          </a:prstGeom>
        </p:spPr>
        <p:txBody>
          <a:bodyPr wrap="square">
            <a:spAutoFit/>
          </a:bodyPr>
          <a:lstStyle/>
          <a:p>
            <a:pPr marL="285750" indent="-285750">
              <a:buFont typeface="Arial" panose="020B0604020202020204" pitchFamily="34" charset="0"/>
              <a:buChar char="•"/>
            </a:pPr>
            <a:r>
              <a:rPr lang="en-GB" sz="1400" dirty="0">
                <a:latin typeface="ArialNarrow"/>
              </a:rPr>
              <a:t>In the ITT population, the OS rate at 24 months (Kd56 vs </a:t>
            </a:r>
            <a:r>
              <a:rPr lang="en-GB" sz="1400" dirty="0" err="1">
                <a:latin typeface="ArialNarrow"/>
              </a:rPr>
              <a:t>Vd</a:t>
            </a:r>
            <a:r>
              <a:rPr lang="en-GB" sz="1400" dirty="0">
                <a:latin typeface="ArialNarrow"/>
              </a:rPr>
              <a:t>) was 70.9% vs 63.9%</a:t>
            </a:r>
            <a:endParaRPr lang="en-GB" sz="1400" dirty="0"/>
          </a:p>
        </p:txBody>
      </p:sp>
      <p:sp>
        <p:nvSpPr>
          <p:cNvPr id="764" name="TextBox 763">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766" name="Content Placeholder 2"/>
          <p:cNvSpPr txBox="1">
            <a:spLocks/>
          </p:cNvSpPr>
          <p:nvPr/>
        </p:nvSpPr>
        <p:spPr>
          <a:xfrm>
            <a:off x="505683" y="1288181"/>
            <a:ext cx="5978244" cy="308812"/>
          </a:xfrm>
          <a:prstGeom prst="rect">
            <a:avLst/>
          </a:prstGeom>
        </p:spPr>
        <p:txBody>
          <a:bodyPr anchor="t"/>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200" b="1" kern="0" dirty="0"/>
              <a:t>Median follow-up:</a:t>
            </a:r>
            <a:r>
              <a:rPr lang="en-US" sz="1200" kern="0" dirty="0"/>
              <a:t> 37.5 months in the Kd arm, 36.9 months in the Vd arm</a:t>
            </a:r>
            <a:endParaRPr lang="en-US" sz="1200" b="1" kern="0" dirty="0"/>
          </a:p>
        </p:txBody>
      </p:sp>
    </p:spTree>
    <p:extLst>
      <p:ext uri="{BB962C8B-B14F-4D97-AF65-F5344CB8AC3E}">
        <p14:creationId xmlns:p14="http://schemas.microsoft.com/office/powerpoint/2010/main" val="2355944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Secondary Endpoint: </a:t>
            </a:r>
            <a:br>
              <a:rPr lang="en-US" sz="2800" dirty="0"/>
            </a:br>
            <a:r>
              <a:rPr lang="en-US" sz="2800" dirty="0"/>
              <a:t>Updated Overall Survival Analysis</a:t>
            </a:r>
          </a:p>
        </p:txBody>
      </p:sp>
      <p:pic>
        <p:nvPicPr>
          <p:cNvPr id="7" name="Content Placeholder 6"/>
          <p:cNvPicPr>
            <a:picLocks noGrp="1" noChangeAspect="1"/>
          </p:cNvPicPr>
          <p:nvPr>
            <p:ph sz="half" idx="1"/>
          </p:nvPr>
        </p:nvPicPr>
        <p:blipFill>
          <a:blip r:embed="rId3"/>
          <a:stretch>
            <a:fillRect/>
          </a:stretch>
        </p:blipFill>
        <p:spPr>
          <a:xfrm>
            <a:off x="512763" y="1618090"/>
            <a:ext cx="3983037" cy="4169508"/>
          </a:xfrm>
          <a:prstGeom prst="rect">
            <a:avLst/>
          </a:prstGeom>
        </p:spPr>
      </p:pic>
      <p:sp>
        <p:nvSpPr>
          <p:cNvPr id="8" name="Content Placeholder 7"/>
          <p:cNvSpPr>
            <a:spLocks noGrp="1"/>
          </p:cNvSpPr>
          <p:nvPr>
            <p:ph sz="half" idx="2"/>
          </p:nvPr>
        </p:nvSpPr>
        <p:spPr/>
        <p:txBody>
          <a:bodyPr/>
          <a:lstStyle/>
          <a:p>
            <a:r>
              <a:rPr lang="en-US" sz="2000" dirty="0"/>
              <a:t>Median follow-up in the Kd56 group was 44.3 months, compared to 43.7 months in the Vd group</a:t>
            </a:r>
          </a:p>
          <a:p>
            <a:r>
              <a:rPr lang="en-US" sz="2000" dirty="0"/>
              <a:t>In the ITT population, the median OS was 47.8 months in the Kd56 group and 38.8 months in the Vd group (HR 0.76; 95% CI 0.63-0.92; one-sided p=0.0017)</a:t>
            </a:r>
            <a:endParaRPr lang="de-CH" sz="2000" dirty="0"/>
          </a:p>
        </p:txBody>
      </p:sp>
      <p:sp>
        <p:nvSpPr>
          <p:cNvPr id="69" name="Rectangle 68"/>
          <p:cNvSpPr/>
          <p:nvPr/>
        </p:nvSpPr>
        <p:spPr>
          <a:xfrm>
            <a:off x="409551" y="6234054"/>
            <a:ext cx="7450594" cy="507831"/>
          </a:xfrm>
          <a:prstGeom prst="rect">
            <a:avLst/>
          </a:prstGeom>
        </p:spPr>
        <p:txBody>
          <a:bodyPr wrap="square" anchor="b">
            <a:spAutoFit/>
          </a:bodyPr>
          <a:lstStyle/>
          <a:p>
            <a:r>
              <a:rPr lang="en-GB" altLang="en-US" sz="900" dirty="0"/>
              <a:t>CI, confidence interval; HR, hazard ratio; </a:t>
            </a:r>
            <a:r>
              <a:rPr lang="en-US" sz="900" dirty="0">
                <a:latin typeface="Arial" panose="020B0604020202020204" pitchFamily="34" charset="0"/>
                <a:cs typeface="Arial" panose="020B0604020202020204" pitchFamily="34" charset="0"/>
              </a:rPr>
              <a:t>ITT, intent-to-treat; </a:t>
            </a:r>
            <a:r>
              <a:rPr lang="en-GB" altLang="en-US" sz="900" dirty="0" err="1"/>
              <a:t>Kd</a:t>
            </a:r>
            <a:r>
              <a:rPr lang="en-GB" altLang="en-US" sz="900" dirty="0"/>
              <a:t>, carfilzomib and dexamethasone; OS, overall survival; </a:t>
            </a:r>
            <a:br>
              <a:rPr lang="en-GB" altLang="en-US" sz="900" dirty="0"/>
            </a:br>
            <a:r>
              <a:rPr lang="en-GB" altLang="en-US" sz="900" dirty="0" err="1"/>
              <a:t>Vd</a:t>
            </a:r>
            <a:r>
              <a:rPr lang="en-GB" altLang="en-US" sz="900" dirty="0"/>
              <a:t>, </a:t>
            </a:r>
            <a:r>
              <a:rPr lang="en-GB" altLang="en-US" sz="900" dirty="0" err="1"/>
              <a:t>bortezomib</a:t>
            </a:r>
            <a:r>
              <a:rPr lang="en-GB" altLang="en-US" sz="900" dirty="0"/>
              <a:t> and dexamethasone.</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Orlowski K et al. Presented at EHA 2018; Poster (Abstract PF561).</a:t>
            </a:r>
            <a:endParaRPr lang="en-US" sz="900" dirty="0">
              <a:latin typeface="Arial" panose="020B0604020202020204" pitchFamily="34" charset="0"/>
              <a:cs typeface="Arial" panose="020B0604020202020204" pitchFamily="34" charset="0"/>
            </a:endParaRPr>
          </a:p>
        </p:txBody>
      </p:sp>
      <p:sp>
        <p:nvSpPr>
          <p:cNvPr id="764" name="TextBox 763">
            <a:hlinkClick r:id="rId4"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6310323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07858" y="5795902"/>
            <a:ext cx="7444670" cy="784830"/>
          </a:xfrm>
          <a:prstGeom prst="rect">
            <a:avLst/>
          </a:prstGeom>
          <a:noFill/>
        </p:spPr>
        <p:txBody>
          <a:bodyPr wrap="square" rtlCol="0">
            <a:spAutoFit/>
          </a:bodyPr>
          <a:lstStyle/>
          <a:p>
            <a:r>
              <a:rPr lang="en-US" sz="900" dirty="0">
                <a:ea typeface="Times New Roman"/>
                <a:cs typeface="Calibri" panose="020F0502020204030204" pitchFamily="34" charset="0"/>
              </a:rPr>
              <a:t>*Excludes patients with missing or unknown results. </a:t>
            </a:r>
            <a:r>
              <a:rPr lang="en-US" sz="900" baseline="30000" dirty="0"/>
              <a:t>†</a:t>
            </a:r>
            <a:r>
              <a:rPr lang="en-US" sz="900" dirty="0"/>
              <a:t>High-risk FISH is defined as detection of ≥ 10% t(4;14) or t(14;16) genetic subtypes in screened plasma cells, or ≥ 20% 17p deletions in screened plasma cells at study entry. </a:t>
            </a:r>
            <a:r>
              <a:rPr lang="en-US" sz="900" baseline="30000" dirty="0"/>
              <a:t>‡</a:t>
            </a:r>
            <a:r>
              <a:rPr lang="en-US" sz="900" dirty="0"/>
              <a:t>Standard-risk patients were those in whom chromosomal abnormalities were not detected.</a:t>
            </a:r>
            <a:endParaRPr lang="en-US" sz="900" baseline="30000" dirty="0"/>
          </a:p>
          <a:p>
            <a:r>
              <a:rPr lang="en-US" sz="900" dirty="0">
                <a:latin typeface="Arial" panose="020B0604020202020204" pitchFamily="34" charset="0"/>
                <a:cs typeface="Arial" panose="020B0604020202020204" pitchFamily="34" charset="0"/>
              </a:rPr>
              <a:t>CI, confidence interval; ECOG PS, Eastern Cooperative Oncology Group performance status; FISH, fluorescence in situ hybridization; </a:t>
            </a:r>
            <a:r>
              <a:rPr lang="en-GB" altLang="en-US" sz="900" dirty="0"/>
              <a:t>HR, hazard ratio; </a:t>
            </a:r>
            <a:r>
              <a:rPr lang="en-US" sz="900" dirty="0">
                <a:latin typeface="Arial" panose="020B0604020202020204" pitchFamily="34" charset="0"/>
                <a:cs typeface="Arial" panose="020B0604020202020204" pitchFamily="34" charset="0"/>
              </a:rPr>
              <a:t>ISS, International Staging System; </a:t>
            </a:r>
            <a:r>
              <a:rPr lang="en-GB" altLang="en-US" sz="900" dirty="0" err="1"/>
              <a:t>Kd</a:t>
            </a:r>
            <a:r>
              <a:rPr lang="en-GB" altLang="en-US" sz="900" dirty="0"/>
              <a:t>, carfilzomib and dexamethasone; </a:t>
            </a:r>
            <a:r>
              <a:rPr lang="en-GB" altLang="en-US" sz="900" dirty="0" err="1"/>
              <a:t>Vd</a:t>
            </a:r>
            <a:r>
              <a:rPr lang="en-GB" altLang="en-US" sz="900" dirty="0"/>
              <a:t>, </a:t>
            </a:r>
            <a:r>
              <a:rPr lang="en-GB" altLang="en-US" sz="900" dirty="0" err="1"/>
              <a:t>bortezomib</a:t>
            </a:r>
            <a:r>
              <a:rPr lang="en-GB" altLang="en-US" sz="900" dirty="0"/>
              <a:t> and dexamethasone. </a:t>
            </a:r>
            <a:endParaRPr lang="en-US" sz="900" dirty="0">
              <a:cs typeface="Calibri" panose="020F0502020204030204" pitchFamily="34" charset="0"/>
            </a:endParaRPr>
          </a:p>
        </p:txBody>
      </p:sp>
      <p:sp>
        <p:nvSpPr>
          <p:cNvPr id="4" name="Title 3"/>
          <p:cNvSpPr>
            <a:spLocks noGrp="1"/>
          </p:cNvSpPr>
          <p:nvPr>
            <p:ph type="title"/>
          </p:nvPr>
        </p:nvSpPr>
        <p:spPr/>
        <p:txBody>
          <a:bodyPr/>
          <a:lstStyle/>
          <a:p>
            <a:r>
              <a:rPr lang="en-GB" dirty="0"/>
              <a:t>Overall Survival by Subgroups</a:t>
            </a:r>
            <a:endParaRPr lang="de-CH" dirty="0"/>
          </a:p>
        </p:txBody>
      </p:sp>
      <p:sp>
        <p:nvSpPr>
          <p:cNvPr id="338" name="Rectangle 337"/>
          <p:cNvSpPr/>
          <p:nvPr/>
        </p:nvSpPr>
        <p:spPr>
          <a:xfrm>
            <a:off x="409551" y="6511053"/>
            <a:ext cx="6296445" cy="230832"/>
          </a:xfrm>
          <a:prstGeom prst="rect">
            <a:avLst/>
          </a:prstGeom>
        </p:spPr>
        <p:txBody>
          <a:bodyPr wrap="square">
            <a:spAutoFit/>
          </a:bodyPr>
          <a:lstStyle/>
          <a:p>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2017; 18:1327-1337.</a:t>
            </a:r>
            <a:endParaRPr lang="en-US" sz="900" dirty="0">
              <a:latin typeface="Arial" panose="020B0604020202020204" pitchFamily="34" charset="0"/>
              <a:cs typeface="Arial" panose="020B0604020202020204" pitchFamily="34" charset="0"/>
            </a:endParaRPr>
          </a:p>
        </p:txBody>
      </p:sp>
      <p:grpSp>
        <p:nvGrpSpPr>
          <p:cNvPr id="2" name="Group 1"/>
          <p:cNvGrpSpPr>
            <a:grpSpLocks noChangeAspect="1"/>
          </p:cNvGrpSpPr>
          <p:nvPr/>
        </p:nvGrpSpPr>
        <p:grpSpPr>
          <a:xfrm>
            <a:off x="896402" y="1602355"/>
            <a:ext cx="7255243" cy="4169997"/>
            <a:chOff x="628550" y="1159015"/>
            <a:chExt cx="8172000" cy="4696909"/>
          </a:xfrm>
        </p:grpSpPr>
        <p:sp>
          <p:nvSpPr>
            <p:cNvPr id="223" name="TextBox 222"/>
            <p:cNvSpPr txBox="1"/>
            <p:nvPr/>
          </p:nvSpPr>
          <p:spPr>
            <a:xfrm>
              <a:off x="5413616" y="5569924"/>
              <a:ext cx="984388" cy="286000"/>
            </a:xfrm>
            <a:prstGeom prst="rect">
              <a:avLst/>
            </a:prstGeom>
            <a:noFill/>
          </p:spPr>
          <p:txBody>
            <a:bodyPr wrap="none" rtlCol="0">
              <a:spAutoFit/>
            </a:bodyPr>
            <a:lstStyle/>
            <a:p>
              <a:r>
                <a:rPr lang="en-US" sz="1050" dirty="0" err="1"/>
                <a:t>Favours</a:t>
              </a:r>
              <a:r>
                <a:rPr lang="en-US" sz="1050" dirty="0"/>
                <a:t> Kd</a:t>
              </a:r>
            </a:p>
          </p:txBody>
        </p:sp>
        <p:sp>
          <p:nvSpPr>
            <p:cNvPr id="224" name="TextBox 223"/>
            <p:cNvSpPr txBox="1"/>
            <p:nvPr/>
          </p:nvSpPr>
          <p:spPr>
            <a:xfrm>
              <a:off x="6324958" y="5569924"/>
              <a:ext cx="984389" cy="286000"/>
            </a:xfrm>
            <a:prstGeom prst="rect">
              <a:avLst/>
            </a:prstGeom>
            <a:noFill/>
          </p:spPr>
          <p:txBody>
            <a:bodyPr wrap="none" rtlCol="0">
              <a:spAutoFit/>
            </a:bodyPr>
            <a:lstStyle/>
            <a:p>
              <a:pPr algn="r"/>
              <a:r>
                <a:rPr lang="en-US" sz="1050" dirty="0" err="1"/>
                <a:t>Favours</a:t>
              </a:r>
              <a:r>
                <a:rPr lang="en-US" sz="1050" dirty="0"/>
                <a:t> Vd</a:t>
              </a:r>
            </a:p>
          </p:txBody>
        </p:sp>
        <p:sp>
          <p:nvSpPr>
            <p:cNvPr id="226" name="TextBox 225"/>
            <p:cNvSpPr txBox="1"/>
            <p:nvPr/>
          </p:nvSpPr>
          <p:spPr>
            <a:xfrm>
              <a:off x="6206030" y="5407478"/>
              <a:ext cx="303695" cy="312000"/>
            </a:xfrm>
            <a:prstGeom prst="rect">
              <a:avLst/>
            </a:prstGeom>
            <a:noFill/>
          </p:spPr>
          <p:txBody>
            <a:bodyPr wrap="none" rtlCol="0">
              <a:spAutoFit/>
            </a:bodyPr>
            <a:lstStyle/>
            <a:p>
              <a:pPr algn="ctr"/>
              <a:r>
                <a:rPr lang="en-US" sz="1200" b="1" dirty="0"/>
                <a:t>1</a:t>
              </a:r>
            </a:p>
          </p:txBody>
        </p:sp>
        <p:cxnSp>
          <p:nvCxnSpPr>
            <p:cNvPr id="228" name="Straight Arrow Connector 227"/>
            <p:cNvCxnSpPr/>
            <p:nvPr/>
          </p:nvCxnSpPr>
          <p:spPr bwMode="auto">
            <a:xfrm flipH="1">
              <a:off x="5071355" y="5700537"/>
              <a:ext cx="355600"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cxnSp>
          <p:nvCxnSpPr>
            <p:cNvPr id="229" name="Straight Arrow Connector 228"/>
            <p:cNvCxnSpPr/>
            <p:nvPr/>
          </p:nvCxnSpPr>
          <p:spPr bwMode="auto">
            <a:xfrm>
              <a:off x="7296396" y="5700537"/>
              <a:ext cx="389464"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81" name="Rectangle 5">
              <a:extLst>
                <a:ext uri="{FF2B5EF4-FFF2-40B4-BE49-F238E27FC236}">
                  <a16:creationId xmlns:a16="http://schemas.microsoft.com/office/drawing/2014/main" id="{FE5F7ADB-1CEF-4D00-90C1-9976DDCB8F28}"/>
                </a:ext>
              </a:extLst>
            </p:cNvPr>
            <p:cNvSpPr>
              <a:spLocks noChangeArrowheads="1"/>
            </p:cNvSpPr>
            <p:nvPr/>
          </p:nvSpPr>
          <p:spPr bwMode="auto">
            <a:xfrm>
              <a:off x="638774" y="1630642"/>
              <a:ext cx="707777"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mn-lt"/>
                </a:rPr>
                <a:t>Age (years)</a:t>
              </a:r>
              <a:endParaRPr kumimoji="0" lang="en-US" altLang="en-US" sz="2400" b="1" i="0" u="none" strike="noStrike" cap="none" normalizeH="0" baseline="0" dirty="0">
                <a:ln>
                  <a:noFill/>
                </a:ln>
                <a:solidFill>
                  <a:schemeClr val="tx1"/>
                </a:solidFill>
                <a:effectLst/>
                <a:latin typeface="+mn-lt"/>
              </a:endParaRPr>
            </a:p>
          </p:txBody>
        </p:sp>
        <p:sp>
          <p:nvSpPr>
            <p:cNvPr id="82" name="Rectangle 6">
              <a:extLst>
                <a:ext uri="{FF2B5EF4-FFF2-40B4-BE49-F238E27FC236}">
                  <a16:creationId xmlns:a16="http://schemas.microsoft.com/office/drawing/2014/main" id="{AF284256-EF21-4DE0-A7AD-D3B3C1A78BB0}"/>
                </a:ext>
              </a:extLst>
            </p:cNvPr>
            <p:cNvSpPr>
              <a:spLocks noChangeArrowheads="1"/>
            </p:cNvSpPr>
            <p:nvPr/>
          </p:nvSpPr>
          <p:spPr bwMode="auto">
            <a:xfrm>
              <a:off x="638774" y="1790884"/>
              <a:ext cx="256388"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&lt; 65</a:t>
              </a:r>
              <a:endParaRPr kumimoji="0" lang="en-US" altLang="en-US" sz="2400" b="0" i="0" u="none" strike="noStrike" cap="none" normalizeH="0" baseline="0" dirty="0">
                <a:ln>
                  <a:noFill/>
                </a:ln>
                <a:solidFill>
                  <a:schemeClr val="tx1"/>
                </a:solidFill>
                <a:effectLst/>
                <a:latin typeface="+mn-lt"/>
              </a:endParaRPr>
            </a:p>
          </p:txBody>
        </p:sp>
        <p:sp>
          <p:nvSpPr>
            <p:cNvPr id="83" name="Rectangle 7">
              <a:extLst>
                <a:ext uri="{FF2B5EF4-FFF2-40B4-BE49-F238E27FC236}">
                  <a16:creationId xmlns:a16="http://schemas.microsoft.com/office/drawing/2014/main" id="{73A90075-C737-47DB-AA00-F9896BB89A0A}"/>
                </a:ext>
              </a:extLst>
            </p:cNvPr>
            <p:cNvSpPr>
              <a:spLocks noChangeArrowheads="1"/>
            </p:cNvSpPr>
            <p:nvPr/>
          </p:nvSpPr>
          <p:spPr bwMode="auto">
            <a:xfrm>
              <a:off x="638774" y="1932863"/>
              <a:ext cx="361111"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65–74</a:t>
              </a:r>
              <a:endParaRPr kumimoji="0" lang="en-US" altLang="en-US" sz="2400" b="0" i="0" u="none" strike="noStrike" cap="none" normalizeH="0" baseline="0" dirty="0">
                <a:ln>
                  <a:noFill/>
                </a:ln>
                <a:solidFill>
                  <a:schemeClr val="tx1"/>
                </a:solidFill>
                <a:effectLst/>
                <a:latin typeface="+mn-lt"/>
              </a:endParaRPr>
            </a:p>
          </p:txBody>
        </p:sp>
        <p:sp>
          <p:nvSpPr>
            <p:cNvPr id="84" name="Rectangle 13">
              <a:extLst>
                <a:ext uri="{FF2B5EF4-FFF2-40B4-BE49-F238E27FC236}">
                  <a16:creationId xmlns:a16="http://schemas.microsoft.com/office/drawing/2014/main" id="{C9F71368-B1AD-4E6A-87BA-CC1ED062CD70}"/>
                </a:ext>
              </a:extLst>
            </p:cNvPr>
            <p:cNvSpPr>
              <a:spLocks noChangeArrowheads="1"/>
            </p:cNvSpPr>
            <p:nvPr/>
          </p:nvSpPr>
          <p:spPr bwMode="auto">
            <a:xfrm>
              <a:off x="632401" y="2198558"/>
              <a:ext cx="1162778"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mn-lt"/>
                </a:rPr>
                <a:t>Baseline ECOG PS</a:t>
              </a:r>
              <a:endParaRPr kumimoji="0" lang="en-US" altLang="en-US" sz="2400" b="1" i="0" u="none" strike="noStrike" cap="none" normalizeH="0" baseline="0" dirty="0">
                <a:ln>
                  <a:noFill/>
                </a:ln>
                <a:solidFill>
                  <a:schemeClr val="tx1"/>
                </a:solidFill>
                <a:effectLst/>
                <a:latin typeface="+mn-lt"/>
              </a:endParaRPr>
            </a:p>
          </p:txBody>
        </p:sp>
        <p:sp>
          <p:nvSpPr>
            <p:cNvPr id="85" name="Rectangle 14">
              <a:extLst>
                <a:ext uri="{FF2B5EF4-FFF2-40B4-BE49-F238E27FC236}">
                  <a16:creationId xmlns:a16="http://schemas.microsoft.com/office/drawing/2014/main" id="{A8973206-C180-4D5F-9694-83C8D44E0EE4}"/>
                </a:ext>
              </a:extLst>
            </p:cNvPr>
            <p:cNvSpPr>
              <a:spLocks noChangeArrowheads="1"/>
            </p:cNvSpPr>
            <p:nvPr/>
          </p:nvSpPr>
          <p:spPr bwMode="auto">
            <a:xfrm>
              <a:off x="632401" y="2717989"/>
              <a:ext cx="2404999"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mn-lt"/>
                </a:rPr>
                <a:t>Baseline creatinine clearance (mL/min)</a:t>
              </a:r>
              <a:endParaRPr kumimoji="0" lang="en-US" altLang="en-US" sz="2400" b="1" i="0" u="none" strike="noStrike" cap="none" normalizeH="0" baseline="0" dirty="0">
                <a:ln>
                  <a:noFill/>
                </a:ln>
                <a:solidFill>
                  <a:schemeClr val="tx1"/>
                </a:solidFill>
                <a:effectLst/>
                <a:latin typeface="+mn-lt"/>
              </a:endParaRPr>
            </a:p>
          </p:txBody>
        </p:sp>
        <p:sp>
          <p:nvSpPr>
            <p:cNvPr id="86" name="Rectangle 15">
              <a:extLst>
                <a:ext uri="{FF2B5EF4-FFF2-40B4-BE49-F238E27FC236}">
                  <a16:creationId xmlns:a16="http://schemas.microsoft.com/office/drawing/2014/main" id="{CA6B85DC-0517-4591-952D-035F70A774DF}"/>
                </a:ext>
              </a:extLst>
            </p:cNvPr>
            <p:cNvSpPr>
              <a:spLocks noChangeArrowheads="1"/>
            </p:cNvSpPr>
            <p:nvPr/>
          </p:nvSpPr>
          <p:spPr bwMode="auto">
            <a:xfrm>
              <a:off x="638774" y="2329709"/>
              <a:ext cx="72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a:t>
              </a:r>
              <a:endParaRPr kumimoji="0" lang="en-US" altLang="en-US" sz="2400" b="0" i="0" u="none" strike="noStrike" cap="none" normalizeH="0" baseline="0" dirty="0">
                <a:ln>
                  <a:noFill/>
                </a:ln>
                <a:solidFill>
                  <a:schemeClr val="tx1"/>
                </a:solidFill>
                <a:effectLst/>
                <a:latin typeface="+mn-lt"/>
              </a:endParaRPr>
            </a:p>
          </p:txBody>
        </p:sp>
        <p:sp>
          <p:nvSpPr>
            <p:cNvPr id="87" name="Rectangle 16">
              <a:extLst>
                <a:ext uri="{FF2B5EF4-FFF2-40B4-BE49-F238E27FC236}">
                  <a16:creationId xmlns:a16="http://schemas.microsoft.com/office/drawing/2014/main" id="{C98C20C5-5A6C-4947-9EEE-6307AD827713}"/>
                </a:ext>
              </a:extLst>
            </p:cNvPr>
            <p:cNvSpPr>
              <a:spLocks noChangeArrowheads="1"/>
            </p:cNvSpPr>
            <p:nvPr/>
          </p:nvSpPr>
          <p:spPr bwMode="auto">
            <a:xfrm>
              <a:off x="638774" y="2460859"/>
              <a:ext cx="72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1</a:t>
              </a:r>
              <a:endParaRPr kumimoji="0" lang="en-US" altLang="en-US" sz="2400" b="0" i="0" u="none" strike="noStrike" cap="none" normalizeH="0" baseline="0" dirty="0">
                <a:ln>
                  <a:noFill/>
                </a:ln>
                <a:solidFill>
                  <a:schemeClr val="tx1"/>
                </a:solidFill>
                <a:effectLst/>
                <a:latin typeface="+mn-lt"/>
              </a:endParaRPr>
            </a:p>
          </p:txBody>
        </p:sp>
        <p:sp>
          <p:nvSpPr>
            <p:cNvPr id="88" name="Rectangle 20">
              <a:extLst>
                <a:ext uri="{FF2B5EF4-FFF2-40B4-BE49-F238E27FC236}">
                  <a16:creationId xmlns:a16="http://schemas.microsoft.com/office/drawing/2014/main" id="{67AD75FD-148D-45E9-BFCB-7BF19FA19A23}"/>
                </a:ext>
              </a:extLst>
            </p:cNvPr>
            <p:cNvSpPr>
              <a:spLocks noChangeArrowheads="1"/>
            </p:cNvSpPr>
            <p:nvPr/>
          </p:nvSpPr>
          <p:spPr bwMode="auto">
            <a:xfrm>
              <a:off x="638774" y="2992248"/>
              <a:ext cx="581389"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30 to &lt; 50</a:t>
              </a:r>
              <a:endParaRPr kumimoji="0" lang="en-US" altLang="en-US" sz="2400" b="0" i="0" u="none" strike="noStrike" cap="none" normalizeH="0" baseline="0" dirty="0">
                <a:ln>
                  <a:noFill/>
                </a:ln>
                <a:solidFill>
                  <a:schemeClr val="tx1"/>
                </a:solidFill>
                <a:effectLst/>
                <a:latin typeface="+mn-lt"/>
              </a:endParaRPr>
            </a:p>
          </p:txBody>
        </p:sp>
        <p:sp>
          <p:nvSpPr>
            <p:cNvPr id="89" name="Rectangle 21">
              <a:extLst>
                <a:ext uri="{FF2B5EF4-FFF2-40B4-BE49-F238E27FC236}">
                  <a16:creationId xmlns:a16="http://schemas.microsoft.com/office/drawing/2014/main" id="{3971F3C2-791C-48D4-9629-270C9B6ED71E}"/>
                </a:ext>
              </a:extLst>
            </p:cNvPr>
            <p:cNvSpPr>
              <a:spLocks noChangeArrowheads="1"/>
            </p:cNvSpPr>
            <p:nvPr/>
          </p:nvSpPr>
          <p:spPr bwMode="auto">
            <a:xfrm>
              <a:off x="638774" y="3125661"/>
              <a:ext cx="581389"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50 to &lt; 80</a:t>
              </a:r>
              <a:endParaRPr kumimoji="0" lang="en-US" altLang="en-US" sz="2400" b="0" i="0" u="none" strike="noStrike" cap="none" normalizeH="0" baseline="0" dirty="0">
                <a:ln>
                  <a:noFill/>
                </a:ln>
                <a:solidFill>
                  <a:schemeClr val="tx1"/>
                </a:solidFill>
                <a:effectLst/>
                <a:latin typeface="+mn-lt"/>
              </a:endParaRPr>
            </a:p>
          </p:txBody>
        </p:sp>
        <p:sp>
          <p:nvSpPr>
            <p:cNvPr id="90" name="Rectangle 25">
              <a:extLst>
                <a:ext uri="{FF2B5EF4-FFF2-40B4-BE49-F238E27FC236}">
                  <a16:creationId xmlns:a16="http://schemas.microsoft.com/office/drawing/2014/main" id="{6F71835C-36A2-4EE1-A808-0C35ECB72F18}"/>
                </a:ext>
              </a:extLst>
            </p:cNvPr>
            <p:cNvSpPr>
              <a:spLocks noChangeArrowheads="1"/>
            </p:cNvSpPr>
            <p:nvPr/>
          </p:nvSpPr>
          <p:spPr bwMode="auto">
            <a:xfrm>
              <a:off x="632401" y="3390225"/>
              <a:ext cx="585000"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mn-lt"/>
                </a:rPr>
                <a:t>ISS stage</a:t>
              </a:r>
              <a:endParaRPr kumimoji="0" lang="en-US" altLang="en-US" sz="2400" b="1" i="0" u="none" strike="noStrike" cap="none" normalizeH="0" baseline="0" dirty="0">
                <a:ln>
                  <a:noFill/>
                </a:ln>
                <a:solidFill>
                  <a:schemeClr val="tx1"/>
                </a:solidFill>
                <a:effectLst/>
                <a:latin typeface="+mn-lt"/>
              </a:endParaRPr>
            </a:p>
          </p:txBody>
        </p:sp>
        <p:sp>
          <p:nvSpPr>
            <p:cNvPr id="91" name="Rectangle 26">
              <a:extLst>
                <a:ext uri="{FF2B5EF4-FFF2-40B4-BE49-F238E27FC236}">
                  <a16:creationId xmlns:a16="http://schemas.microsoft.com/office/drawing/2014/main" id="{0AA2B95F-86B0-4EA1-AA5A-619804A33F49}"/>
                </a:ext>
              </a:extLst>
            </p:cNvPr>
            <p:cNvSpPr>
              <a:spLocks noChangeArrowheads="1"/>
            </p:cNvSpPr>
            <p:nvPr/>
          </p:nvSpPr>
          <p:spPr bwMode="auto">
            <a:xfrm>
              <a:off x="638774" y="3523638"/>
              <a:ext cx="36111"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I</a:t>
              </a:r>
              <a:endParaRPr kumimoji="0" lang="en-US" altLang="en-US" sz="2400" b="0" i="0" u="none" strike="noStrike" cap="none" normalizeH="0" baseline="0" dirty="0">
                <a:ln>
                  <a:noFill/>
                </a:ln>
                <a:solidFill>
                  <a:schemeClr val="tx1"/>
                </a:solidFill>
                <a:effectLst/>
                <a:latin typeface="+mn-lt"/>
              </a:endParaRPr>
            </a:p>
          </p:txBody>
        </p:sp>
        <p:sp>
          <p:nvSpPr>
            <p:cNvPr id="92" name="Rectangle 27">
              <a:extLst>
                <a:ext uri="{FF2B5EF4-FFF2-40B4-BE49-F238E27FC236}">
                  <a16:creationId xmlns:a16="http://schemas.microsoft.com/office/drawing/2014/main" id="{14AE2124-3D81-4B5A-A239-BC2B4CCC0080}"/>
                </a:ext>
              </a:extLst>
            </p:cNvPr>
            <p:cNvSpPr>
              <a:spLocks noChangeArrowheads="1"/>
            </p:cNvSpPr>
            <p:nvPr/>
          </p:nvSpPr>
          <p:spPr bwMode="auto">
            <a:xfrm>
              <a:off x="638774" y="3652528"/>
              <a:ext cx="368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II or III</a:t>
              </a:r>
              <a:endParaRPr kumimoji="0" lang="en-US" altLang="en-US" sz="2400" b="0" i="0" u="none" strike="noStrike" cap="none" normalizeH="0" baseline="0" dirty="0">
                <a:ln>
                  <a:noFill/>
                </a:ln>
                <a:solidFill>
                  <a:schemeClr val="tx1"/>
                </a:solidFill>
                <a:effectLst/>
                <a:latin typeface="+mn-lt"/>
              </a:endParaRPr>
            </a:p>
          </p:txBody>
        </p:sp>
        <p:sp>
          <p:nvSpPr>
            <p:cNvPr id="93" name="Rectangle 28">
              <a:extLst>
                <a:ext uri="{FF2B5EF4-FFF2-40B4-BE49-F238E27FC236}">
                  <a16:creationId xmlns:a16="http://schemas.microsoft.com/office/drawing/2014/main" id="{DDE37D94-CCED-42B9-BDE0-F5561C5412AF}"/>
                </a:ext>
              </a:extLst>
            </p:cNvPr>
            <p:cNvSpPr>
              <a:spLocks noChangeArrowheads="1"/>
            </p:cNvSpPr>
            <p:nvPr/>
          </p:nvSpPr>
          <p:spPr bwMode="auto">
            <a:xfrm>
              <a:off x="632401" y="3785940"/>
              <a:ext cx="124944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mn-lt"/>
                </a:rPr>
                <a:t>Risk group by FISH</a:t>
              </a:r>
              <a:r>
                <a:rPr lang="en-US" altLang="en-US" sz="900" b="1" dirty="0">
                  <a:solidFill>
                    <a:srgbClr val="000000"/>
                  </a:solidFill>
                  <a:latin typeface="+mn-lt"/>
                </a:rPr>
                <a:t>*</a:t>
              </a:r>
              <a:endParaRPr kumimoji="0" lang="en-US" altLang="en-US" sz="2400" b="1" i="0" u="none" strike="noStrike" cap="none" normalizeH="0" dirty="0">
                <a:ln>
                  <a:noFill/>
                </a:ln>
                <a:solidFill>
                  <a:schemeClr val="tx1"/>
                </a:solidFill>
                <a:effectLst/>
                <a:latin typeface="+mn-lt"/>
              </a:endParaRPr>
            </a:p>
          </p:txBody>
        </p:sp>
        <p:sp>
          <p:nvSpPr>
            <p:cNvPr id="94" name="Rectangle 29">
              <a:extLst>
                <a:ext uri="{FF2B5EF4-FFF2-40B4-BE49-F238E27FC236}">
                  <a16:creationId xmlns:a16="http://schemas.microsoft.com/office/drawing/2014/main" id="{7566CB4D-7494-4D42-9AEA-9E13AE013BA3}"/>
                </a:ext>
              </a:extLst>
            </p:cNvPr>
            <p:cNvSpPr>
              <a:spLocks noChangeArrowheads="1"/>
            </p:cNvSpPr>
            <p:nvPr/>
          </p:nvSpPr>
          <p:spPr bwMode="auto">
            <a:xfrm>
              <a:off x="638774" y="3919352"/>
              <a:ext cx="315973"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High</a:t>
              </a:r>
              <a:r>
                <a:rPr kumimoji="0" lang="en-US" altLang="en-US" sz="900" b="0" i="0" u="none" strike="noStrike" cap="none" normalizeH="0" baseline="30000" dirty="0">
                  <a:ln>
                    <a:noFill/>
                  </a:ln>
                  <a:solidFill>
                    <a:srgbClr val="000000"/>
                  </a:solidFill>
                  <a:effectLst/>
                  <a:latin typeface="+mn-lt"/>
                </a:rPr>
                <a:t>†</a:t>
              </a:r>
              <a:endParaRPr kumimoji="0" lang="en-US" altLang="en-US" sz="2400" b="0" i="0" u="none" strike="noStrike" cap="none" normalizeH="0" baseline="30000" dirty="0">
                <a:ln>
                  <a:noFill/>
                </a:ln>
                <a:solidFill>
                  <a:schemeClr val="tx1"/>
                </a:solidFill>
                <a:effectLst/>
                <a:latin typeface="+mn-lt"/>
              </a:endParaRPr>
            </a:p>
          </p:txBody>
        </p:sp>
        <p:sp>
          <p:nvSpPr>
            <p:cNvPr id="95" name="Rectangle 30">
              <a:extLst>
                <a:ext uri="{FF2B5EF4-FFF2-40B4-BE49-F238E27FC236}">
                  <a16:creationId xmlns:a16="http://schemas.microsoft.com/office/drawing/2014/main" id="{EFA098E4-542B-4E27-B1F0-DC3E5FF1F571}"/>
                </a:ext>
              </a:extLst>
            </p:cNvPr>
            <p:cNvSpPr>
              <a:spLocks noChangeArrowheads="1"/>
            </p:cNvSpPr>
            <p:nvPr/>
          </p:nvSpPr>
          <p:spPr bwMode="auto">
            <a:xfrm>
              <a:off x="638774" y="4050503"/>
              <a:ext cx="57597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Standard</a:t>
              </a:r>
              <a:r>
                <a:rPr kumimoji="0" lang="en-US" altLang="en-US" sz="900" b="0" i="0" u="none" strike="noStrike" cap="none" normalizeH="0" baseline="30000" dirty="0">
                  <a:ln>
                    <a:noFill/>
                  </a:ln>
                  <a:solidFill>
                    <a:srgbClr val="000000"/>
                  </a:solidFill>
                  <a:effectLst/>
                  <a:latin typeface="+mn-lt"/>
                </a:rPr>
                <a:t>‡</a:t>
              </a:r>
              <a:endParaRPr kumimoji="0" lang="en-US" altLang="en-US" sz="2400" b="0" i="0" u="none" strike="noStrike" cap="none" normalizeH="0" baseline="30000" dirty="0">
                <a:ln>
                  <a:noFill/>
                </a:ln>
                <a:solidFill>
                  <a:schemeClr val="tx1"/>
                </a:solidFill>
                <a:effectLst/>
                <a:latin typeface="+mn-lt"/>
              </a:endParaRPr>
            </a:p>
          </p:txBody>
        </p:sp>
        <p:sp>
          <p:nvSpPr>
            <p:cNvPr id="96" name="Rectangle 31">
              <a:extLst>
                <a:ext uri="{FF2B5EF4-FFF2-40B4-BE49-F238E27FC236}">
                  <a16:creationId xmlns:a16="http://schemas.microsoft.com/office/drawing/2014/main" id="{48F4D273-CA8A-4797-B85C-A9B684F01AB3}"/>
                </a:ext>
              </a:extLst>
            </p:cNvPr>
            <p:cNvSpPr>
              <a:spLocks noChangeArrowheads="1"/>
            </p:cNvSpPr>
            <p:nvPr/>
          </p:nvSpPr>
          <p:spPr bwMode="auto">
            <a:xfrm>
              <a:off x="638774" y="4183916"/>
              <a:ext cx="1458888"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mn-lt"/>
                </a:rPr>
                <a:t>Lines of prior treatment</a:t>
              </a:r>
              <a:endParaRPr kumimoji="0" lang="en-US" altLang="en-US" sz="2400" b="1" i="0" u="none" strike="noStrike" cap="none" normalizeH="0" baseline="0" dirty="0">
                <a:ln>
                  <a:noFill/>
                </a:ln>
                <a:solidFill>
                  <a:schemeClr val="tx1"/>
                </a:solidFill>
                <a:effectLst/>
                <a:latin typeface="+mn-lt"/>
              </a:endParaRPr>
            </a:p>
          </p:txBody>
        </p:sp>
        <p:sp>
          <p:nvSpPr>
            <p:cNvPr id="97" name="Rectangle 32">
              <a:extLst>
                <a:ext uri="{FF2B5EF4-FFF2-40B4-BE49-F238E27FC236}">
                  <a16:creationId xmlns:a16="http://schemas.microsoft.com/office/drawing/2014/main" id="{7D3F646A-1DFA-457C-AD90-B28E5EA56592}"/>
                </a:ext>
              </a:extLst>
            </p:cNvPr>
            <p:cNvSpPr>
              <a:spLocks noChangeArrowheads="1"/>
            </p:cNvSpPr>
            <p:nvPr/>
          </p:nvSpPr>
          <p:spPr bwMode="auto">
            <a:xfrm>
              <a:off x="638774" y="4317329"/>
              <a:ext cx="72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1</a:t>
              </a:r>
              <a:endParaRPr kumimoji="0" lang="en-US" altLang="en-US" sz="2400" b="0" i="0" u="none" strike="noStrike" cap="none" normalizeH="0" baseline="0" dirty="0">
                <a:ln>
                  <a:noFill/>
                </a:ln>
                <a:solidFill>
                  <a:schemeClr val="tx1"/>
                </a:solidFill>
                <a:effectLst/>
                <a:latin typeface="+mn-lt"/>
              </a:endParaRPr>
            </a:p>
          </p:txBody>
        </p:sp>
        <p:sp>
          <p:nvSpPr>
            <p:cNvPr id="98" name="Rectangle 33">
              <a:extLst>
                <a:ext uri="{FF2B5EF4-FFF2-40B4-BE49-F238E27FC236}">
                  <a16:creationId xmlns:a16="http://schemas.microsoft.com/office/drawing/2014/main" id="{2F13E248-F541-43B6-AA6C-95B76BFD7DA9}"/>
                </a:ext>
              </a:extLst>
            </p:cNvPr>
            <p:cNvSpPr>
              <a:spLocks noChangeArrowheads="1"/>
            </p:cNvSpPr>
            <p:nvPr/>
          </p:nvSpPr>
          <p:spPr bwMode="auto">
            <a:xfrm>
              <a:off x="638774" y="4450741"/>
              <a:ext cx="187777"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2-3</a:t>
              </a:r>
              <a:endParaRPr kumimoji="0" lang="en-US" altLang="en-US" sz="2400" b="0" i="0" u="none" strike="noStrike" cap="none" normalizeH="0" baseline="0" dirty="0">
                <a:ln>
                  <a:noFill/>
                </a:ln>
                <a:solidFill>
                  <a:schemeClr val="tx1"/>
                </a:solidFill>
                <a:effectLst/>
                <a:latin typeface="+mn-lt"/>
              </a:endParaRPr>
            </a:p>
          </p:txBody>
        </p:sp>
        <p:sp>
          <p:nvSpPr>
            <p:cNvPr id="99" name="Rectangle 34">
              <a:extLst>
                <a:ext uri="{FF2B5EF4-FFF2-40B4-BE49-F238E27FC236}">
                  <a16:creationId xmlns:a16="http://schemas.microsoft.com/office/drawing/2014/main" id="{E3FE1591-47E2-41B1-9EAB-6F302A6B87A0}"/>
                </a:ext>
              </a:extLst>
            </p:cNvPr>
            <p:cNvSpPr>
              <a:spLocks noChangeArrowheads="1"/>
            </p:cNvSpPr>
            <p:nvPr/>
          </p:nvSpPr>
          <p:spPr bwMode="auto">
            <a:xfrm>
              <a:off x="638774" y="4581892"/>
              <a:ext cx="1040000"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mn-lt"/>
                </a:rPr>
                <a:t>Prior bortezomib</a:t>
              </a:r>
              <a:endParaRPr kumimoji="0" lang="en-US" altLang="en-US" sz="2400" b="1" i="0" u="none" strike="noStrike" cap="none" normalizeH="0" baseline="0" dirty="0">
                <a:ln>
                  <a:noFill/>
                </a:ln>
                <a:solidFill>
                  <a:schemeClr val="tx1"/>
                </a:solidFill>
                <a:effectLst/>
                <a:latin typeface="+mn-lt"/>
              </a:endParaRPr>
            </a:p>
          </p:txBody>
        </p:sp>
        <p:sp>
          <p:nvSpPr>
            <p:cNvPr id="100" name="Rectangle 35">
              <a:extLst>
                <a:ext uri="{FF2B5EF4-FFF2-40B4-BE49-F238E27FC236}">
                  <a16:creationId xmlns:a16="http://schemas.microsoft.com/office/drawing/2014/main" id="{3FA879B7-023C-4584-8546-842A0AE7CA0F}"/>
                </a:ext>
              </a:extLst>
            </p:cNvPr>
            <p:cNvSpPr>
              <a:spLocks noChangeArrowheads="1"/>
            </p:cNvSpPr>
            <p:nvPr/>
          </p:nvSpPr>
          <p:spPr bwMode="auto">
            <a:xfrm>
              <a:off x="638774" y="4715305"/>
              <a:ext cx="223888"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Yes</a:t>
              </a:r>
              <a:endParaRPr kumimoji="0" lang="en-US" altLang="en-US" sz="2400" b="0" i="0" u="none" strike="noStrike" cap="none" normalizeH="0" baseline="0" dirty="0">
                <a:ln>
                  <a:noFill/>
                </a:ln>
                <a:solidFill>
                  <a:schemeClr val="tx1"/>
                </a:solidFill>
                <a:effectLst/>
                <a:latin typeface="+mn-lt"/>
              </a:endParaRPr>
            </a:p>
          </p:txBody>
        </p:sp>
        <p:sp>
          <p:nvSpPr>
            <p:cNvPr id="102" name="Rectangle 37">
              <a:extLst>
                <a:ext uri="{FF2B5EF4-FFF2-40B4-BE49-F238E27FC236}">
                  <a16:creationId xmlns:a16="http://schemas.microsoft.com/office/drawing/2014/main" id="{028DD844-7E96-471A-8D14-734E784B9A2C}"/>
                </a:ext>
              </a:extLst>
            </p:cNvPr>
            <p:cNvSpPr>
              <a:spLocks noChangeArrowheads="1"/>
            </p:cNvSpPr>
            <p:nvPr/>
          </p:nvSpPr>
          <p:spPr bwMode="auto">
            <a:xfrm>
              <a:off x="638774" y="4848716"/>
              <a:ext cx="166111"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No</a:t>
              </a:r>
              <a:endParaRPr kumimoji="0" lang="en-US" altLang="en-US" sz="2400" b="0" i="0" u="none" strike="noStrike" cap="none" normalizeH="0" baseline="0" dirty="0">
                <a:ln>
                  <a:noFill/>
                </a:ln>
                <a:solidFill>
                  <a:schemeClr val="tx1"/>
                </a:solidFill>
                <a:effectLst/>
                <a:latin typeface="+mn-lt"/>
              </a:endParaRPr>
            </a:p>
          </p:txBody>
        </p:sp>
        <p:sp>
          <p:nvSpPr>
            <p:cNvPr id="103" name="Rectangle 38">
              <a:extLst>
                <a:ext uri="{FF2B5EF4-FFF2-40B4-BE49-F238E27FC236}">
                  <a16:creationId xmlns:a16="http://schemas.microsoft.com/office/drawing/2014/main" id="{A596AB12-D91C-432F-ABFB-D621D0E74DC2}"/>
                </a:ext>
              </a:extLst>
            </p:cNvPr>
            <p:cNvSpPr>
              <a:spLocks noChangeArrowheads="1"/>
            </p:cNvSpPr>
            <p:nvPr/>
          </p:nvSpPr>
          <p:spPr bwMode="auto">
            <a:xfrm>
              <a:off x="638774" y="5111018"/>
              <a:ext cx="223888"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Yes</a:t>
              </a:r>
              <a:endParaRPr kumimoji="0" lang="en-US" altLang="en-US" sz="2400" b="0" i="0" u="none" strike="noStrike" cap="none" normalizeH="0" baseline="0" dirty="0">
                <a:ln>
                  <a:noFill/>
                </a:ln>
                <a:solidFill>
                  <a:schemeClr val="tx1"/>
                </a:solidFill>
                <a:effectLst/>
                <a:latin typeface="+mn-lt"/>
              </a:endParaRPr>
            </a:p>
          </p:txBody>
        </p:sp>
        <p:sp>
          <p:nvSpPr>
            <p:cNvPr id="104" name="Rectangle 40">
              <a:extLst>
                <a:ext uri="{FF2B5EF4-FFF2-40B4-BE49-F238E27FC236}">
                  <a16:creationId xmlns:a16="http://schemas.microsoft.com/office/drawing/2014/main" id="{EA9B44E9-8B87-45F2-B486-E1D235BB62EE}"/>
                </a:ext>
              </a:extLst>
            </p:cNvPr>
            <p:cNvSpPr>
              <a:spLocks noChangeArrowheads="1"/>
            </p:cNvSpPr>
            <p:nvPr/>
          </p:nvSpPr>
          <p:spPr bwMode="auto">
            <a:xfrm>
              <a:off x="638774" y="4982130"/>
              <a:ext cx="2195555"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1" i="0" u="none" strike="noStrike" cap="none" normalizeH="0" baseline="0" dirty="0">
                  <a:ln>
                    <a:noFill/>
                  </a:ln>
                  <a:solidFill>
                    <a:srgbClr val="000000"/>
                  </a:solidFill>
                  <a:effectLst/>
                  <a:latin typeface="+mn-lt"/>
                </a:rPr>
                <a:t>Previous immunomodulatory drugs</a:t>
              </a:r>
              <a:endParaRPr kumimoji="0" lang="en-US" altLang="en-US" sz="2400" b="1" i="0" u="none" strike="noStrike" cap="none" normalizeH="0" baseline="0" dirty="0">
                <a:ln>
                  <a:noFill/>
                </a:ln>
                <a:solidFill>
                  <a:schemeClr val="tx1"/>
                </a:solidFill>
                <a:effectLst/>
                <a:latin typeface="+mn-lt"/>
              </a:endParaRPr>
            </a:p>
          </p:txBody>
        </p:sp>
        <p:sp>
          <p:nvSpPr>
            <p:cNvPr id="105" name="Rectangle 41">
              <a:extLst>
                <a:ext uri="{FF2B5EF4-FFF2-40B4-BE49-F238E27FC236}">
                  <a16:creationId xmlns:a16="http://schemas.microsoft.com/office/drawing/2014/main" id="{390F3A6D-D4AF-4729-95AE-8C4C51791330}"/>
                </a:ext>
              </a:extLst>
            </p:cNvPr>
            <p:cNvSpPr>
              <a:spLocks noChangeArrowheads="1"/>
            </p:cNvSpPr>
            <p:nvPr/>
          </p:nvSpPr>
          <p:spPr bwMode="auto">
            <a:xfrm>
              <a:off x="7668004" y="1790884"/>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0.85 (0.63–1.13)</a:t>
              </a:r>
              <a:endParaRPr kumimoji="0" lang="en-US" altLang="en-US" sz="2400" b="0" i="0" u="none" strike="noStrike" cap="none" normalizeH="0" baseline="0" dirty="0">
                <a:ln>
                  <a:noFill/>
                </a:ln>
                <a:solidFill>
                  <a:schemeClr val="tx1"/>
                </a:solidFill>
                <a:effectLst/>
                <a:latin typeface="+mn-lt"/>
              </a:endParaRPr>
            </a:p>
          </p:txBody>
        </p:sp>
        <p:sp>
          <p:nvSpPr>
            <p:cNvPr id="106" name="Rectangle 42">
              <a:extLst>
                <a:ext uri="{FF2B5EF4-FFF2-40B4-BE49-F238E27FC236}">
                  <a16:creationId xmlns:a16="http://schemas.microsoft.com/office/drawing/2014/main" id="{699C76F4-7A2C-4E4B-B6EB-C6F60C1D7A8A}"/>
                </a:ext>
              </a:extLst>
            </p:cNvPr>
            <p:cNvSpPr>
              <a:spLocks noChangeArrowheads="1"/>
            </p:cNvSpPr>
            <p:nvPr/>
          </p:nvSpPr>
          <p:spPr bwMode="auto">
            <a:xfrm>
              <a:off x="7668004" y="1932863"/>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0.71 (0.51–0.98)</a:t>
              </a:r>
              <a:endParaRPr kumimoji="0" lang="en-US" altLang="en-US" sz="2400" b="0" i="0" u="none" strike="noStrike" cap="none" normalizeH="0" baseline="0" dirty="0">
                <a:ln>
                  <a:noFill/>
                </a:ln>
                <a:solidFill>
                  <a:schemeClr val="tx1"/>
                </a:solidFill>
                <a:effectLst/>
                <a:latin typeface="+mn-lt"/>
              </a:endParaRPr>
            </a:p>
          </p:txBody>
        </p:sp>
        <p:sp>
          <p:nvSpPr>
            <p:cNvPr id="107" name="Rectangle 43">
              <a:extLst>
                <a:ext uri="{FF2B5EF4-FFF2-40B4-BE49-F238E27FC236}">
                  <a16:creationId xmlns:a16="http://schemas.microsoft.com/office/drawing/2014/main" id="{68515AB8-BECB-480C-900E-32BA40B83A53}"/>
                </a:ext>
              </a:extLst>
            </p:cNvPr>
            <p:cNvSpPr>
              <a:spLocks noChangeArrowheads="1"/>
            </p:cNvSpPr>
            <p:nvPr/>
          </p:nvSpPr>
          <p:spPr bwMode="auto">
            <a:xfrm>
              <a:off x="7668004" y="2062885"/>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0.84 (0.52–1.36)</a:t>
              </a:r>
              <a:endParaRPr kumimoji="0" lang="en-US" altLang="en-US" sz="2400" b="0" i="0" u="none" strike="noStrike" cap="none" normalizeH="0" baseline="0" dirty="0">
                <a:ln>
                  <a:noFill/>
                </a:ln>
                <a:solidFill>
                  <a:schemeClr val="tx1"/>
                </a:solidFill>
                <a:effectLst/>
                <a:latin typeface="+mn-lt"/>
              </a:endParaRPr>
            </a:p>
          </p:txBody>
        </p:sp>
        <p:sp>
          <p:nvSpPr>
            <p:cNvPr id="108" name="Rectangle 44">
              <a:extLst>
                <a:ext uri="{FF2B5EF4-FFF2-40B4-BE49-F238E27FC236}">
                  <a16:creationId xmlns:a16="http://schemas.microsoft.com/office/drawing/2014/main" id="{F94AC922-38E4-4EC7-8E04-4AAE64BCCF61}"/>
                </a:ext>
              </a:extLst>
            </p:cNvPr>
            <p:cNvSpPr>
              <a:spLocks noChangeArrowheads="1"/>
            </p:cNvSpPr>
            <p:nvPr/>
          </p:nvSpPr>
          <p:spPr bwMode="auto">
            <a:xfrm>
              <a:off x="7668004" y="2322925"/>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0.81 (0.59–1.12)</a:t>
              </a:r>
              <a:endParaRPr kumimoji="0" lang="en-US" altLang="en-US" sz="2400" b="0" i="0" u="none" strike="noStrike" cap="none" normalizeH="0" baseline="0" dirty="0">
                <a:ln>
                  <a:noFill/>
                </a:ln>
                <a:solidFill>
                  <a:schemeClr val="tx1"/>
                </a:solidFill>
                <a:effectLst/>
                <a:latin typeface="+mn-lt"/>
              </a:endParaRPr>
            </a:p>
          </p:txBody>
        </p:sp>
        <p:sp>
          <p:nvSpPr>
            <p:cNvPr id="109" name="Rectangle 45">
              <a:extLst>
                <a:ext uri="{FF2B5EF4-FFF2-40B4-BE49-F238E27FC236}">
                  <a16:creationId xmlns:a16="http://schemas.microsoft.com/office/drawing/2014/main" id="{CC83E1F3-C733-46D5-860A-133A3593567F}"/>
                </a:ext>
              </a:extLst>
            </p:cNvPr>
            <p:cNvSpPr>
              <a:spLocks noChangeArrowheads="1"/>
            </p:cNvSpPr>
            <p:nvPr/>
          </p:nvSpPr>
          <p:spPr bwMode="auto">
            <a:xfrm>
              <a:off x="7668004" y="2454077"/>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0.80 (0.61–1.05)</a:t>
              </a:r>
              <a:endParaRPr kumimoji="0" lang="en-US" altLang="en-US" sz="2400" b="0" i="0" u="none" strike="noStrike" cap="none" normalizeH="0" baseline="0" dirty="0">
                <a:ln>
                  <a:noFill/>
                </a:ln>
                <a:solidFill>
                  <a:schemeClr val="tx1"/>
                </a:solidFill>
                <a:effectLst/>
                <a:latin typeface="+mn-lt"/>
              </a:endParaRPr>
            </a:p>
          </p:txBody>
        </p:sp>
        <p:sp>
          <p:nvSpPr>
            <p:cNvPr id="110" name="Rectangle 46">
              <a:extLst>
                <a:ext uri="{FF2B5EF4-FFF2-40B4-BE49-F238E27FC236}">
                  <a16:creationId xmlns:a16="http://schemas.microsoft.com/office/drawing/2014/main" id="{26DD55BF-326E-4BA2-86C1-15FA1B0BB439}"/>
                </a:ext>
              </a:extLst>
            </p:cNvPr>
            <p:cNvSpPr>
              <a:spLocks noChangeArrowheads="1"/>
            </p:cNvSpPr>
            <p:nvPr/>
          </p:nvSpPr>
          <p:spPr bwMode="auto">
            <a:xfrm>
              <a:off x="7668004" y="2588619"/>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0.50 (0.26–0.98)</a:t>
              </a:r>
              <a:endParaRPr kumimoji="0" lang="en-US" altLang="en-US" sz="2400" b="0" i="0" u="none" strike="noStrike" cap="none" normalizeH="0" baseline="0" dirty="0">
                <a:ln>
                  <a:noFill/>
                </a:ln>
                <a:solidFill>
                  <a:schemeClr val="tx1"/>
                </a:solidFill>
                <a:effectLst/>
                <a:latin typeface="+mn-lt"/>
              </a:endParaRPr>
            </a:p>
          </p:txBody>
        </p:sp>
        <p:sp>
          <p:nvSpPr>
            <p:cNvPr id="111" name="Rectangle 47">
              <a:extLst>
                <a:ext uri="{FF2B5EF4-FFF2-40B4-BE49-F238E27FC236}">
                  <a16:creationId xmlns:a16="http://schemas.microsoft.com/office/drawing/2014/main" id="{F68D73B7-0486-4EA1-BC87-6806C30C8EC4}"/>
                </a:ext>
              </a:extLst>
            </p:cNvPr>
            <p:cNvSpPr>
              <a:spLocks noChangeArrowheads="1"/>
            </p:cNvSpPr>
            <p:nvPr/>
          </p:nvSpPr>
          <p:spPr bwMode="auto">
            <a:xfrm>
              <a:off x="7668004" y="2850242"/>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0.69 (0.33–1.44)</a:t>
              </a:r>
              <a:endParaRPr kumimoji="0" lang="en-US" altLang="en-US" sz="2400" b="0" i="0" u="none" strike="noStrike" cap="none" normalizeH="0" baseline="0" dirty="0">
                <a:ln>
                  <a:noFill/>
                </a:ln>
                <a:solidFill>
                  <a:schemeClr val="tx1"/>
                </a:solidFill>
                <a:effectLst/>
                <a:latin typeface="+mn-lt"/>
              </a:endParaRPr>
            </a:p>
          </p:txBody>
        </p:sp>
        <p:sp>
          <p:nvSpPr>
            <p:cNvPr id="112" name="Rectangle 48">
              <a:extLst>
                <a:ext uri="{FF2B5EF4-FFF2-40B4-BE49-F238E27FC236}">
                  <a16:creationId xmlns:a16="http://schemas.microsoft.com/office/drawing/2014/main" id="{4CD12048-5EC2-45AF-93AA-CC445DBC37C3}"/>
                </a:ext>
              </a:extLst>
            </p:cNvPr>
            <p:cNvSpPr>
              <a:spLocks noChangeArrowheads="1"/>
            </p:cNvSpPr>
            <p:nvPr/>
          </p:nvSpPr>
          <p:spPr bwMode="auto">
            <a:xfrm>
              <a:off x="7668004" y="2981394"/>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0.63 (0.38–1.06)</a:t>
              </a:r>
              <a:endParaRPr kumimoji="0" lang="en-US" altLang="en-US" sz="2400" b="0" i="0" u="none" strike="noStrike" cap="none" normalizeH="0" baseline="0" dirty="0">
                <a:ln>
                  <a:noFill/>
                </a:ln>
                <a:solidFill>
                  <a:schemeClr val="tx1"/>
                </a:solidFill>
                <a:effectLst/>
                <a:latin typeface="+mn-lt"/>
              </a:endParaRPr>
            </a:p>
          </p:txBody>
        </p:sp>
        <p:sp>
          <p:nvSpPr>
            <p:cNvPr id="113" name="Rectangle 49">
              <a:extLst>
                <a:ext uri="{FF2B5EF4-FFF2-40B4-BE49-F238E27FC236}">
                  <a16:creationId xmlns:a16="http://schemas.microsoft.com/office/drawing/2014/main" id="{A089C6CE-8886-4B74-8883-BC82ADE933A1}"/>
                </a:ext>
              </a:extLst>
            </p:cNvPr>
            <p:cNvSpPr>
              <a:spLocks noChangeArrowheads="1"/>
            </p:cNvSpPr>
            <p:nvPr/>
          </p:nvSpPr>
          <p:spPr bwMode="auto">
            <a:xfrm>
              <a:off x="7668004" y="3112546"/>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0.84 (0.62–1.14)</a:t>
              </a:r>
              <a:endParaRPr kumimoji="0" lang="en-US" altLang="en-US" sz="2400" b="0" i="0" u="none" strike="noStrike" cap="none" normalizeH="0" baseline="0" dirty="0">
                <a:ln>
                  <a:noFill/>
                </a:ln>
                <a:solidFill>
                  <a:schemeClr val="tx1"/>
                </a:solidFill>
                <a:effectLst/>
                <a:latin typeface="+mn-lt"/>
              </a:endParaRPr>
            </a:p>
          </p:txBody>
        </p:sp>
        <p:sp>
          <p:nvSpPr>
            <p:cNvPr id="114" name="Rectangle 50">
              <a:extLst>
                <a:ext uri="{FF2B5EF4-FFF2-40B4-BE49-F238E27FC236}">
                  <a16:creationId xmlns:a16="http://schemas.microsoft.com/office/drawing/2014/main" id="{9FE32468-7AB2-4B4B-800A-936B8B229C84}"/>
                </a:ext>
              </a:extLst>
            </p:cNvPr>
            <p:cNvSpPr>
              <a:spLocks noChangeArrowheads="1"/>
            </p:cNvSpPr>
            <p:nvPr/>
          </p:nvSpPr>
          <p:spPr bwMode="auto">
            <a:xfrm>
              <a:off x="7668004" y="3238723"/>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0.84 (0.60–1.17)</a:t>
              </a:r>
              <a:endParaRPr kumimoji="0" lang="en-US" altLang="en-US" sz="2400" b="0" i="0" u="none" strike="noStrike" cap="none" normalizeH="0" baseline="0" dirty="0">
                <a:ln>
                  <a:noFill/>
                </a:ln>
                <a:solidFill>
                  <a:schemeClr val="tx1"/>
                </a:solidFill>
                <a:effectLst/>
                <a:latin typeface="+mn-lt"/>
              </a:endParaRPr>
            </a:p>
          </p:txBody>
        </p:sp>
        <p:sp>
          <p:nvSpPr>
            <p:cNvPr id="115" name="Rectangle 51">
              <a:extLst>
                <a:ext uri="{FF2B5EF4-FFF2-40B4-BE49-F238E27FC236}">
                  <a16:creationId xmlns:a16="http://schemas.microsoft.com/office/drawing/2014/main" id="{25AB41D2-98D8-44E4-AF6C-C3061D463F88}"/>
                </a:ext>
              </a:extLst>
            </p:cNvPr>
            <p:cNvSpPr>
              <a:spLocks noChangeArrowheads="1"/>
            </p:cNvSpPr>
            <p:nvPr/>
          </p:nvSpPr>
          <p:spPr bwMode="auto">
            <a:xfrm>
              <a:off x="7668004" y="3512331"/>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0.70 (0.49–1.00)</a:t>
              </a:r>
              <a:endParaRPr kumimoji="0" lang="en-US" altLang="en-US" sz="2400" b="0" i="0" u="none" strike="noStrike" cap="none" normalizeH="0" baseline="0" dirty="0">
                <a:ln>
                  <a:noFill/>
                </a:ln>
                <a:solidFill>
                  <a:schemeClr val="tx1"/>
                </a:solidFill>
                <a:effectLst/>
                <a:latin typeface="+mn-lt"/>
              </a:endParaRPr>
            </a:p>
          </p:txBody>
        </p:sp>
        <p:sp>
          <p:nvSpPr>
            <p:cNvPr id="116" name="Rectangle 52">
              <a:extLst>
                <a:ext uri="{FF2B5EF4-FFF2-40B4-BE49-F238E27FC236}">
                  <a16:creationId xmlns:a16="http://schemas.microsoft.com/office/drawing/2014/main" id="{CEA92604-BA4E-4E1C-9537-3F9E5576EB3A}"/>
                </a:ext>
              </a:extLst>
            </p:cNvPr>
            <p:cNvSpPr>
              <a:spLocks noChangeArrowheads="1"/>
            </p:cNvSpPr>
            <p:nvPr/>
          </p:nvSpPr>
          <p:spPr bwMode="auto">
            <a:xfrm>
              <a:off x="7668004" y="3662930"/>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0.83 (0.66–1.05)</a:t>
              </a:r>
              <a:endParaRPr kumimoji="0" lang="en-US" altLang="en-US" sz="2400" b="0" i="0" u="none" strike="noStrike" cap="none" normalizeH="0" baseline="0" dirty="0">
                <a:ln>
                  <a:noFill/>
                </a:ln>
                <a:solidFill>
                  <a:schemeClr val="tx1"/>
                </a:solidFill>
                <a:effectLst/>
                <a:latin typeface="+mn-lt"/>
              </a:endParaRPr>
            </a:p>
          </p:txBody>
        </p:sp>
        <p:sp>
          <p:nvSpPr>
            <p:cNvPr id="117" name="Rectangle 53">
              <a:extLst>
                <a:ext uri="{FF2B5EF4-FFF2-40B4-BE49-F238E27FC236}">
                  <a16:creationId xmlns:a16="http://schemas.microsoft.com/office/drawing/2014/main" id="{C4FFB251-5112-47F1-BA3B-8AA4BD28C776}"/>
                </a:ext>
              </a:extLst>
            </p:cNvPr>
            <p:cNvSpPr>
              <a:spLocks noChangeArrowheads="1"/>
            </p:cNvSpPr>
            <p:nvPr/>
          </p:nvSpPr>
          <p:spPr bwMode="auto">
            <a:xfrm>
              <a:off x="7668004" y="3917995"/>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0.83 (0.58–1.19)</a:t>
              </a:r>
              <a:endParaRPr kumimoji="0" lang="en-US" altLang="en-US" sz="2400" b="0" i="0" u="none" strike="noStrike" cap="none" normalizeH="0" baseline="0" dirty="0">
                <a:ln>
                  <a:noFill/>
                </a:ln>
                <a:solidFill>
                  <a:schemeClr val="tx1"/>
                </a:solidFill>
                <a:effectLst/>
                <a:latin typeface="+mn-lt"/>
              </a:endParaRPr>
            </a:p>
          </p:txBody>
        </p:sp>
        <p:sp>
          <p:nvSpPr>
            <p:cNvPr id="118" name="Rectangle 54">
              <a:extLst>
                <a:ext uri="{FF2B5EF4-FFF2-40B4-BE49-F238E27FC236}">
                  <a16:creationId xmlns:a16="http://schemas.microsoft.com/office/drawing/2014/main" id="{356DAE41-3148-4072-AAC4-C93E7CBDFC4B}"/>
                </a:ext>
              </a:extLst>
            </p:cNvPr>
            <p:cNvSpPr>
              <a:spLocks noChangeArrowheads="1"/>
            </p:cNvSpPr>
            <p:nvPr/>
          </p:nvSpPr>
          <p:spPr bwMode="auto">
            <a:xfrm>
              <a:off x="7668004" y="4051409"/>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0.85 (0.65–1.10)</a:t>
              </a:r>
              <a:endParaRPr kumimoji="0" lang="en-US" altLang="en-US" sz="2400" b="0" i="0" u="none" strike="noStrike" cap="none" normalizeH="0" baseline="0" dirty="0">
                <a:ln>
                  <a:noFill/>
                </a:ln>
                <a:solidFill>
                  <a:schemeClr val="tx1"/>
                </a:solidFill>
                <a:effectLst/>
                <a:latin typeface="+mn-lt"/>
              </a:endParaRPr>
            </a:p>
          </p:txBody>
        </p:sp>
        <p:sp>
          <p:nvSpPr>
            <p:cNvPr id="119" name="Rectangle 55">
              <a:extLst>
                <a:ext uri="{FF2B5EF4-FFF2-40B4-BE49-F238E27FC236}">
                  <a16:creationId xmlns:a16="http://schemas.microsoft.com/office/drawing/2014/main" id="{043C4495-8DAB-424C-9D08-A96F31F304DB}"/>
                </a:ext>
              </a:extLst>
            </p:cNvPr>
            <p:cNvSpPr>
              <a:spLocks noChangeArrowheads="1"/>
            </p:cNvSpPr>
            <p:nvPr/>
          </p:nvSpPr>
          <p:spPr bwMode="auto">
            <a:xfrm>
              <a:off x="7668004" y="4317329"/>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0.83 (0.61–1.14)</a:t>
              </a:r>
              <a:endParaRPr kumimoji="0" lang="en-US" altLang="en-US" sz="2400" b="0" i="0" u="none" strike="noStrike" cap="none" normalizeH="0" baseline="0" dirty="0">
                <a:ln>
                  <a:noFill/>
                </a:ln>
                <a:solidFill>
                  <a:schemeClr val="tx1"/>
                </a:solidFill>
                <a:effectLst/>
                <a:latin typeface="+mn-lt"/>
              </a:endParaRPr>
            </a:p>
          </p:txBody>
        </p:sp>
        <p:sp>
          <p:nvSpPr>
            <p:cNvPr id="120" name="Rectangle 56">
              <a:extLst>
                <a:ext uri="{FF2B5EF4-FFF2-40B4-BE49-F238E27FC236}">
                  <a16:creationId xmlns:a16="http://schemas.microsoft.com/office/drawing/2014/main" id="{2E238537-4FB6-4E3F-8398-13F2F8C9AF9A}"/>
                </a:ext>
              </a:extLst>
            </p:cNvPr>
            <p:cNvSpPr>
              <a:spLocks noChangeArrowheads="1"/>
            </p:cNvSpPr>
            <p:nvPr/>
          </p:nvSpPr>
          <p:spPr bwMode="auto">
            <a:xfrm>
              <a:off x="7668004" y="4450741"/>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0.76 (0.59–0.99)</a:t>
              </a:r>
              <a:endParaRPr kumimoji="0" lang="en-US" altLang="en-US" sz="2400" b="0" i="0" u="none" strike="noStrike" cap="none" normalizeH="0" baseline="0" dirty="0">
                <a:ln>
                  <a:noFill/>
                </a:ln>
                <a:solidFill>
                  <a:schemeClr val="tx1"/>
                </a:solidFill>
                <a:effectLst/>
                <a:latin typeface="+mn-lt"/>
              </a:endParaRPr>
            </a:p>
          </p:txBody>
        </p:sp>
        <p:sp>
          <p:nvSpPr>
            <p:cNvPr id="121" name="Rectangle 57">
              <a:extLst>
                <a:ext uri="{FF2B5EF4-FFF2-40B4-BE49-F238E27FC236}">
                  <a16:creationId xmlns:a16="http://schemas.microsoft.com/office/drawing/2014/main" id="{8617D10A-C808-4E60-9D02-BE61FFCB35AB}"/>
                </a:ext>
              </a:extLst>
            </p:cNvPr>
            <p:cNvSpPr>
              <a:spLocks noChangeArrowheads="1"/>
            </p:cNvSpPr>
            <p:nvPr/>
          </p:nvSpPr>
          <p:spPr bwMode="auto">
            <a:xfrm>
              <a:off x="7668004" y="4705807"/>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0.84 (0.65–1.08)</a:t>
              </a:r>
              <a:endParaRPr kumimoji="0" lang="en-US" altLang="en-US" sz="2400" b="0" i="0" u="none" strike="noStrike" cap="none" normalizeH="0" baseline="0" dirty="0">
                <a:ln>
                  <a:noFill/>
                </a:ln>
                <a:solidFill>
                  <a:schemeClr val="tx1"/>
                </a:solidFill>
                <a:effectLst/>
                <a:latin typeface="+mn-lt"/>
              </a:endParaRPr>
            </a:p>
          </p:txBody>
        </p:sp>
        <p:sp>
          <p:nvSpPr>
            <p:cNvPr id="122" name="Rectangle 58">
              <a:extLst>
                <a:ext uri="{FF2B5EF4-FFF2-40B4-BE49-F238E27FC236}">
                  <a16:creationId xmlns:a16="http://schemas.microsoft.com/office/drawing/2014/main" id="{F0C5713C-725E-4B4B-90B6-EDE590FA27C3}"/>
                </a:ext>
              </a:extLst>
            </p:cNvPr>
            <p:cNvSpPr>
              <a:spLocks noChangeArrowheads="1"/>
            </p:cNvSpPr>
            <p:nvPr/>
          </p:nvSpPr>
          <p:spPr bwMode="auto">
            <a:xfrm>
              <a:off x="7668004" y="4839220"/>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0.75 (0.55–1.02)</a:t>
              </a:r>
              <a:endParaRPr kumimoji="0" lang="en-US" altLang="en-US" sz="2400" b="0" i="0" u="none" strike="noStrike" cap="none" normalizeH="0" baseline="0" dirty="0">
                <a:ln>
                  <a:noFill/>
                </a:ln>
                <a:solidFill>
                  <a:schemeClr val="tx1"/>
                </a:solidFill>
                <a:effectLst/>
                <a:latin typeface="+mn-lt"/>
              </a:endParaRPr>
            </a:p>
          </p:txBody>
        </p:sp>
        <p:sp>
          <p:nvSpPr>
            <p:cNvPr id="123" name="Rectangle 59">
              <a:extLst>
                <a:ext uri="{FF2B5EF4-FFF2-40B4-BE49-F238E27FC236}">
                  <a16:creationId xmlns:a16="http://schemas.microsoft.com/office/drawing/2014/main" id="{4B27EF71-8858-44BF-8A0C-F2FF29259C51}"/>
                </a:ext>
              </a:extLst>
            </p:cNvPr>
            <p:cNvSpPr>
              <a:spLocks noChangeArrowheads="1"/>
            </p:cNvSpPr>
            <p:nvPr/>
          </p:nvSpPr>
          <p:spPr bwMode="auto">
            <a:xfrm>
              <a:off x="7668004" y="5147812"/>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0.86 (0.68–1.07)</a:t>
              </a:r>
              <a:endParaRPr kumimoji="0" lang="en-US" altLang="en-US" sz="2400" b="0" i="0" u="none" strike="noStrike" cap="none" normalizeH="0" baseline="0" dirty="0">
                <a:ln>
                  <a:noFill/>
                </a:ln>
                <a:solidFill>
                  <a:schemeClr val="tx1"/>
                </a:solidFill>
                <a:effectLst/>
                <a:latin typeface="+mn-lt"/>
              </a:endParaRPr>
            </a:p>
          </p:txBody>
        </p:sp>
        <p:sp>
          <p:nvSpPr>
            <p:cNvPr id="124" name="Rectangle 60">
              <a:extLst>
                <a:ext uri="{FF2B5EF4-FFF2-40B4-BE49-F238E27FC236}">
                  <a16:creationId xmlns:a16="http://schemas.microsoft.com/office/drawing/2014/main" id="{2FF8F9D0-91AE-4C6B-B914-3DE92F22CF4D}"/>
                </a:ext>
              </a:extLst>
            </p:cNvPr>
            <p:cNvSpPr>
              <a:spLocks noChangeArrowheads="1"/>
            </p:cNvSpPr>
            <p:nvPr/>
          </p:nvSpPr>
          <p:spPr bwMode="auto">
            <a:xfrm>
              <a:off x="7668004" y="5256746"/>
              <a:ext cx="953334"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0.66 (0.44–0.99)</a:t>
              </a:r>
              <a:endParaRPr kumimoji="0" lang="en-US" altLang="en-US" sz="2400" b="0" i="0" u="none" strike="noStrike" cap="none" normalizeH="0" baseline="0" dirty="0">
                <a:ln>
                  <a:noFill/>
                </a:ln>
                <a:solidFill>
                  <a:schemeClr val="tx1"/>
                </a:solidFill>
                <a:effectLst/>
                <a:latin typeface="+mn-lt"/>
              </a:endParaRPr>
            </a:p>
          </p:txBody>
        </p:sp>
        <p:sp>
          <p:nvSpPr>
            <p:cNvPr id="125" name="Rectangle 62">
              <a:extLst>
                <a:ext uri="{FF2B5EF4-FFF2-40B4-BE49-F238E27FC236}">
                  <a16:creationId xmlns:a16="http://schemas.microsoft.com/office/drawing/2014/main" id="{8A395F91-1725-42CA-8FB8-7EC8ED97492C}"/>
                </a:ext>
              </a:extLst>
            </p:cNvPr>
            <p:cNvSpPr>
              <a:spLocks noChangeArrowheads="1"/>
            </p:cNvSpPr>
            <p:nvPr/>
          </p:nvSpPr>
          <p:spPr bwMode="auto">
            <a:xfrm>
              <a:off x="2745890" y="1790884"/>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91/223</a:t>
              </a:r>
              <a:endParaRPr kumimoji="0" lang="en-US" altLang="en-US" sz="2400" b="0" i="0" u="none" strike="noStrike" cap="none" normalizeH="0" baseline="0" dirty="0">
                <a:ln>
                  <a:noFill/>
                </a:ln>
                <a:solidFill>
                  <a:schemeClr val="tx1"/>
                </a:solidFill>
                <a:effectLst/>
                <a:latin typeface="+mn-lt"/>
              </a:endParaRPr>
            </a:p>
          </p:txBody>
        </p:sp>
        <p:sp>
          <p:nvSpPr>
            <p:cNvPr id="126" name="Rectangle 63">
              <a:extLst>
                <a:ext uri="{FF2B5EF4-FFF2-40B4-BE49-F238E27FC236}">
                  <a16:creationId xmlns:a16="http://schemas.microsoft.com/office/drawing/2014/main" id="{AEF1E58E-55A5-4838-9830-AE14192214A8}"/>
                </a:ext>
              </a:extLst>
            </p:cNvPr>
            <p:cNvSpPr>
              <a:spLocks noChangeArrowheads="1"/>
            </p:cNvSpPr>
            <p:nvPr/>
          </p:nvSpPr>
          <p:spPr bwMode="auto">
            <a:xfrm>
              <a:off x="2745890" y="1932863"/>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61/164</a:t>
              </a:r>
              <a:endParaRPr kumimoji="0" lang="en-US" altLang="en-US" sz="2400" b="0" i="0" u="none" strike="noStrike" cap="none" normalizeH="0" baseline="0" dirty="0">
                <a:ln>
                  <a:noFill/>
                </a:ln>
                <a:solidFill>
                  <a:schemeClr val="tx1"/>
                </a:solidFill>
                <a:effectLst/>
                <a:latin typeface="+mn-lt"/>
              </a:endParaRPr>
            </a:p>
          </p:txBody>
        </p:sp>
        <p:sp>
          <p:nvSpPr>
            <p:cNvPr id="127" name="Rectangle 64">
              <a:extLst>
                <a:ext uri="{FF2B5EF4-FFF2-40B4-BE49-F238E27FC236}">
                  <a16:creationId xmlns:a16="http://schemas.microsoft.com/office/drawing/2014/main" id="{20035FD7-B555-4BD3-80B3-3BBEDB8F6A29}"/>
                </a:ext>
              </a:extLst>
            </p:cNvPr>
            <p:cNvSpPr>
              <a:spLocks noChangeArrowheads="1"/>
            </p:cNvSpPr>
            <p:nvPr/>
          </p:nvSpPr>
          <p:spPr bwMode="auto">
            <a:xfrm>
              <a:off x="2781156" y="2067406"/>
              <a:ext cx="325000"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37/77</a:t>
              </a:r>
              <a:endParaRPr kumimoji="0" lang="en-US" altLang="en-US" sz="2400" b="0" i="0" u="none" strike="noStrike" cap="none" normalizeH="0" baseline="0" dirty="0">
                <a:ln>
                  <a:noFill/>
                </a:ln>
                <a:solidFill>
                  <a:schemeClr val="tx1"/>
                </a:solidFill>
                <a:effectLst/>
                <a:latin typeface="+mn-lt"/>
              </a:endParaRPr>
            </a:p>
          </p:txBody>
        </p:sp>
        <p:sp>
          <p:nvSpPr>
            <p:cNvPr id="128" name="Rectangle 65">
              <a:extLst>
                <a:ext uri="{FF2B5EF4-FFF2-40B4-BE49-F238E27FC236}">
                  <a16:creationId xmlns:a16="http://schemas.microsoft.com/office/drawing/2014/main" id="{B63CCE70-BAEE-4B49-9C52-29917C4EE9D7}"/>
                </a:ext>
              </a:extLst>
            </p:cNvPr>
            <p:cNvSpPr>
              <a:spLocks noChangeArrowheads="1"/>
            </p:cNvSpPr>
            <p:nvPr/>
          </p:nvSpPr>
          <p:spPr bwMode="auto">
            <a:xfrm>
              <a:off x="2781156" y="2588619"/>
              <a:ext cx="325000"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15/33</a:t>
              </a:r>
              <a:endParaRPr kumimoji="0" lang="en-US" altLang="en-US" sz="2400" b="0" i="0" u="none" strike="noStrike" cap="none" normalizeH="0" baseline="0" dirty="0">
                <a:ln>
                  <a:noFill/>
                </a:ln>
                <a:solidFill>
                  <a:schemeClr val="tx1"/>
                </a:solidFill>
                <a:effectLst/>
                <a:latin typeface="+mn-lt"/>
              </a:endParaRPr>
            </a:p>
          </p:txBody>
        </p:sp>
        <p:sp>
          <p:nvSpPr>
            <p:cNvPr id="129" name="Rectangle 66">
              <a:extLst>
                <a:ext uri="{FF2B5EF4-FFF2-40B4-BE49-F238E27FC236}">
                  <a16:creationId xmlns:a16="http://schemas.microsoft.com/office/drawing/2014/main" id="{55B5B01F-C80F-4756-ABC8-AFF662117EAC}"/>
                </a:ext>
              </a:extLst>
            </p:cNvPr>
            <p:cNvSpPr>
              <a:spLocks noChangeArrowheads="1"/>
            </p:cNvSpPr>
            <p:nvPr/>
          </p:nvSpPr>
          <p:spPr bwMode="auto">
            <a:xfrm>
              <a:off x="2745890" y="2329709"/>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71/221</a:t>
              </a:r>
              <a:endParaRPr kumimoji="0" lang="en-US" altLang="en-US" sz="2400" b="0" i="0" u="none" strike="noStrike" cap="none" normalizeH="0" baseline="0" dirty="0">
                <a:ln>
                  <a:noFill/>
                </a:ln>
                <a:solidFill>
                  <a:schemeClr val="tx1"/>
                </a:solidFill>
                <a:effectLst/>
                <a:latin typeface="+mn-lt"/>
              </a:endParaRPr>
            </a:p>
          </p:txBody>
        </p:sp>
        <p:sp>
          <p:nvSpPr>
            <p:cNvPr id="130" name="Rectangle 67">
              <a:extLst>
                <a:ext uri="{FF2B5EF4-FFF2-40B4-BE49-F238E27FC236}">
                  <a16:creationId xmlns:a16="http://schemas.microsoft.com/office/drawing/2014/main" id="{59332595-8F8A-4C04-97C7-D45698FF6356}"/>
                </a:ext>
              </a:extLst>
            </p:cNvPr>
            <p:cNvSpPr>
              <a:spLocks noChangeArrowheads="1"/>
            </p:cNvSpPr>
            <p:nvPr/>
          </p:nvSpPr>
          <p:spPr bwMode="auto">
            <a:xfrm>
              <a:off x="2710624" y="2460859"/>
              <a:ext cx="469445"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103/210</a:t>
              </a:r>
              <a:endParaRPr kumimoji="0" lang="en-US" altLang="en-US" sz="2400" b="0" i="0" u="none" strike="noStrike" cap="none" normalizeH="0" baseline="0" dirty="0">
                <a:ln>
                  <a:noFill/>
                </a:ln>
                <a:solidFill>
                  <a:schemeClr val="tx1"/>
                </a:solidFill>
                <a:effectLst/>
                <a:latin typeface="+mn-lt"/>
              </a:endParaRPr>
            </a:p>
          </p:txBody>
        </p:sp>
        <p:sp>
          <p:nvSpPr>
            <p:cNvPr id="131" name="Rectangle 68">
              <a:extLst>
                <a:ext uri="{FF2B5EF4-FFF2-40B4-BE49-F238E27FC236}">
                  <a16:creationId xmlns:a16="http://schemas.microsoft.com/office/drawing/2014/main" id="{3E05FEAE-58BA-4359-8B81-BBFBB4FFF89E}"/>
                </a:ext>
              </a:extLst>
            </p:cNvPr>
            <p:cNvSpPr>
              <a:spLocks noChangeArrowheads="1"/>
            </p:cNvSpPr>
            <p:nvPr/>
          </p:nvSpPr>
          <p:spPr bwMode="auto">
            <a:xfrm>
              <a:off x="2781156" y="2861097"/>
              <a:ext cx="325000"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14/28</a:t>
              </a:r>
              <a:endParaRPr kumimoji="0" lang="en-US" altLang="en-US" sz="2400" b="0" i="0" u="none" strike="noStrike" cap="none" normalizeH="0" baseline="0" dirty="0">
                <a:ln>
                  <a:noFill/>
                </a:ln>
                <a:solidFill>
                  <a:schemeClr val="tx1"/>
                </a:solidFill>
                <a:effectLst/>
                <a:latin typeface="+mn-lt"/>
              </a:endParaRPr>
            </a:p>
          </p:txBody>
        </p:sp>
        <p:sp>
          <p:nvSpPr>
            <p:cNvPr id="132" name="Rectangle 69">
              <a:extLst>
                <a:ext uri="{FF2B5EF4-FFF2-40B4-BE49-F238E27FC236}">
                  <a16:creationId xmlns:a16="http://schemas.microsoft.com/office/drawing/2014/main" id="{B03613CD-751E-4918-AC1C-71B6D96F1D51}"/>
                </a:ext>
              </a:extLst>
            </p:cNvPr>
            <p:cNvSpPr>
              <a:spLocks noChangeArrowheads="1"/>
            </p:cNvSpPr>
            <p:nvPr/>
          </p:nvSpPr>
          <p:spPr bwMode="auto">
            <a:xfrm>
              <a:off x="2781156" y="2992248"/>
              <a:ext cx="325000"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24/57</a:t>
              </a:r>
              <a:endParaRPr kumimoji="0" lang="en-US" altLang="en-US" sz="2400" b="0" i="0" u="none" strike="noStrike" cap="none" normalizeH="0" baseline="0" dirty="0">
                <a:ln>
                  <a:noFill/>
                </a:ln>
                <a:solidFill>
                  <a:schemeClr val="tx1"/>
                </a:solidFill>
                <a:effectLst/>
                <a:latin typeface="+mn-lt"/>
              </a:endParaRPr>
            </a:p>
          </p:txBody>
        </p:sp>
        <p:sp>
          <p:nvSpPr>
            <p:cNvPr id="133" name="Rectangle 70">
              <a:extLst>
                <a:ext uri="{FF2B5EF4-FFF2-40B4-BE49-F238E27FC236}">
                  <a16:creationId xmlns:a16="http://schemas.microsoft.com/office/drawing/2014/main" id="{ECF75516-7FC0-42D9-9651-5310101A25BE}"/>
                </a:ext>
              </a:extLst>
            </p:cNvPr>
            <p:cNvSpPr>
              <a:spLocks noChangeArrowheads="1"/>
            </p:cNvSpPr>
            <p:nvPr/>
          </p:nvSpPr>
          <p:spPr bwMode="auto">
            <a:xfrm>
              <a:off x="2745890" y="3125661"/>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81/186</a:t>
              </a:r>
              <a:endParaRPr kumimoji="0" lang="en-US" altLang="en-US" sz="2400" b="0" i="0" u="none" strike="noStrike" cap="none" normalizeH="0" baseline="0" dirty="0">
                <a:ln>
                  <a:noFill/>
                </a:ln>
                <a:solidFill>
                  <a:schemeClr val="tx1"/>
                </a:solidFill>
                <a:effectLst/>
                <a:latin typeface="+mn-lt"/>
              </a:endParaRPr>
            </a:p>
          </p:txBody>
        </p:sp>
        <p:sp>
          <p:nvSpPr>
            <p:cNvPr id="134" name="Rectangle 71">
              <a:extLst>
                <a:ext uri="{FF2B5EF4-FFF2-40B4-BE49-F238E27FC236}">
                  <a16:creationId xmlns:a16="http://schemas.microsoft.com/office/drawing/2014/main" id="{F78D2FB5-5842-4C1E-8B1C-843B0373D92A}"/>
                </a:ext>
              </a:extLst>
            </p:cNvPr>
            <p:cNvSpPr>
              <a:spLocks noChangeArrowheads="1"/>
            </p:cNvSpPr>
            <p:nvPr/>
          </p:nvSpPr>
          <p:spPr bwMode="auto">
            <a:xfrm>
              <a:off x="2745890" y="3259074"/>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70/193</a:t>
              </a:r>
              <a:endParaRPr kumimoji="0" lang="en-US" altLang="en-US" sz="2400" b="0" i="0" u="none" strike="noStrike" cap="none" normalizeH="0" baseline="0" dirty="0">
                <a:ln>
                  <a:noFill/>
                </a:ln>
                <a:solidFill>
                  <a:schemeClr val="tx1"/>
                </a:solidFill>
                <a:effectLst/>
                <a:latin typeface="+mn-lt"/>
              </a:endParaRPr>
            </a:p>
          </p:txBody>
        </p:sp>
        <p:sp>
          <p:nvSpPr>
            <p:cNvPr id="135" name="Rectangle 72">
              <a:extLst>
                <a:ext uri="{FF2B5EF4-FFF2-40B4-BE49-F238E27FC236}">
                  <a16:creationId xmlns:a16="http://schemas.microsoft.com/office/drawing/2014/main" id="{87E39A03-4B03-44F2-8673-7C9E2D74AA51}"/>
                </a:ext>
              </a:extLst>
            </p:cNvPr>
            <p:cNvSpPr>
              <a:spLocks noChangeArrowheads="1"/>
            </p:cNvSpPr>
            <p:nvPr/>
          </p:nvSpPr>
          <p:spPr bwMode="auto">
            <a:xfrm>
              <a:off x="2745890" y="3523638"/>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54/205</a:t>
              </a:r>
              <a:endParaRPr kumimoji="0" lang="en-US" altLang="en-US" sz="2400" b="0" i="0" u="none" strike="noStrike" cap="none" normalizeH="0" baseline="0" dirty="0">
                <a:ln>
                  <a:noFill/>
                </a:ln>
                <a:solidFill>
                  <a:schemeClr val="tx1"/>
                </a:solidFill>
                <a:effectLst/>
                <a:latin typeface="+mn-lt"/>
              </a:endParaRPr>
            </a:p>
          </p:txBody>
        </p:sp>
        <p:sp>
          <p:nvSpPr>
            <p:cNvPr id="136" name="Rectangle 73">
              <a:extLst>
                <a:ext uri="{FF2B5EF4-FFF2-40B4-BE49-F238E27FC236}">
                  <a16:creationId xmlns:a16="http://schemas.microsoft.com/office/drawing/2014/main" id="{24E636FE-1CE5-4E27-B636-092EA9026EBB}"/>
                </a:ext>
              </a:extLst>
            </p:cNvPr>
            <p:cNvSpPr>
              <a:spLocks noChangeArrowheads="1"/>
            </p:cNvSpPr>
            <p:nvPr/>
          </p:nvSpPr>
          <p:spPr bwMode="auto">
            <a:xfrm>
              <a:off x="2710624" y="3652528"/>
              <a:ext cx="469445"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135/259</a:t>
              </a:r>
              <a:endParaRPr kumimoji="0" lang="en-US" altLang="en-US" sz="2400" b="0" i="0" u="none" strike="noStrike" cap="none" normalizeH="0" baseline="0" dirty="0">
                <a:ln>
                  <a:noFill/>
                </a:ln>
                <a:solidFill>
                  <a:schemeClr val="tx1"/>
                </a:solidFill>
                <a:effectLst/>
                <a:latin typeface="+mn-lt"/>
              </a:endParaRPr>
            </a:p>
          </p:txBody>
        </p:sp>
        <p:sp>
          <p:nvSpPr>
            <p:cNvPr id="137" name="Rectangle 74">
              <a:extLst>
                <a:ext uri="{FF2B5EF4-FFF2-40B4-BE49-F238E27FC236}">
                  <a16:creationId xmlns:a16="http://schemas.microsoft.com/office/drawing/2014/main" id="{340D9E3D-23C8-4BD2-99AA-F5ECC94A9634}"/>
                </a:ext>
              </a:extLst>
            </p:cNvPr>
            <p:cNvSpPr>
              <a:spLocks noChangeArrowheads="1"/>
            </p:cNvSpPr>
            <p:nvPr/>
          </p:nvSpPr>
          <p:spPr bwMode="auto">
            <a:xfrm>
              <a:off x="2781156" y="3919352"/>
              <a:ext cx="325000"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55/97</a:t>
              </a:r>
              <a:endParaRPr kumimoji="0" lang="en-US" altLang="en-US" sz="2400" b="0" i="0" u="none" strike="noStrike" cap="none" normalizeH="0" baseline="0" dirty="0">
                <a:ln>
                  <a:noFill/>
                </a:ln>
                <a:solidFill>
                  <a:schemeClr val="tx1"/>
                </a:solidFill>
                <a:effectLst/>
                <a:latin typeface="+mn-lt"/>
              </a:endParaRPr>
            </a:p>
          </p:txBody>
        </p:sp>
        <p:sp>
          <p:nvSpPr>
            <p:cNvPr id="138" name="Rectangle 75">
              <a:extLst>
                <a:ext uri="{FF2B5EF4-FFF2-40B4-BE49-F238E27FC236}">
                  <a16:creationId xmlns:a16="http://schemas.microsoft.com/office/drawing/2014/main" id="{247D0282-CCBB-4F3A-8152-EC916D8F66BA}"/>
                </a:ext>
              </a:extLst>
            </p:cNvPr>
            <p:cNvSpPr>
              <a:spLocks noChangeArrowheads="1"/>
            </p:cNvSpPr>
            <p:nvPr/>
          </p:nvSpPr>
          <p:spPr bwMode="auto">
            <a:xfrm>
              <a:off x="2710624" y="4050503"/>
              <a:ext cx="469445"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106/284</a:t>
              </a:r>
              <a:endParaRPr kumimoji="0" lang="en-US" altLang="en-US" sz="2400" b="0" i="0" u="none" strike="noStrike" cap="none" normalizeH="0" baseline="0" dirty="0">
                <a:ln>
                  <a:noFill/>
                </a:ln>
                <a:solidFill>
                  <a:schemeClr val="tx1"/>
                </a:solidFill>
                <a:effectLst/>
                <a:latin typeface="+mn-lt"/>
              </a:endParaRPr>
            </a:p>
          </p:txBody>
        </p:sp>
        <p:sp>
          <p:nvSpPr>
            <p:cNvPr id="147" name="Rectangle 76">
              <a:extLst>
                <a:ext uri="{FF2B5EF4-FFF2-40B4-BE49-F238E27FC236}">
                  <a16:creationId xmlns:a16="http://schemas.microsoft.com/office/drawing/2014/main" id="{305A40B0-6079-46DD-A3C4-26D4AFF50DC8}"/>
                </a:ext>
              </a:extLst>
            </p:cNvPr>
            <p:cNvSpPr>
              <a:spLocks noChangeArrowheads="1"/>
            </p:cNvSpPr>
            <p:nvPr/>
          </p:nvSpPr>
          <p:spPr bwMode="auto">
            <a:xfrm>
              <a:off x="2745890" y="4317329"/>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79/231</a:t>
              </a:r>
              <a:endParaRPr kumimoji="0" lang="en-US" altLang="en-US" sz="2400" b="0" i="0" u="none" strike="noStrike" cap="none" normalizeH="0" baseline="0" dirty="0">
                <a:ln>
                  <a:noFill/>
                </a:ln>
                <a:solidFill>
                  <a:schemeClr val="tx1"/>
                </a:solidFill>
                <a:effectLst/>
                <a:latin typeface="+mn-lt"/>
              </a:endParaRPr>
            </a:p>
          </p:txBody>
        </p:sp>
        <p:sp>
          <p:nvSpPr>
            <p:cNvPr id="149" name="Rectangle 78">
              <a:extLst>
                <a:ext uri="{FF2B5EF4-FFF2-40B4-BE49-F238E27FC236}">
                  <a16:creationId xmlns:a16="http://schemas.microsoft.com/office/drawing/2014/main" id="{921ED5EE-58E3-4847-B38A-99D4C2769E10}"/>
                </a:ext>
              </a:extLst>
            </p:cNvPr>
            <p:cNvSpPr>
              <a:spLocks noChangeArrowheads="1"/>
            </p:cNvSpPr>
            <p:nvPr/>
          </p:nvSpPr>
          <p:spPr bwMode="auto">
            <a:xfrm>
              <a:off x="2719748" y="4472038"/>
              <a:ext cx="469445"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110/233</a:t>
              </a:r>
              <a:endParaRPr kumimoji="0" lang="en-US" altLang="en-US" sz="2400" b="0" i="0" u="none" strike="noStrike" cap="none" normalizeH="0" baseline="0" dirty="0">
                <a:ln>
                  <a:noFill/>
                </a:ln>
                <a:solidFill>
                  <a:schemeClr val="tx1"/>
                </a:solidFill>
                <a:effectLst/>
                <a:latin typeface="+mn-lt"/>
              </a:endParaRPr>
            </a:p>
          </p:txBody>
        </p:sp>
        <p:sp>
          <p:nvSpPr>
            <p:cNvPr id="151" name="Rectangle 80">
              <a:extLst>
                <a:ext uri="{FF2B5EF4-FFF2-40B4-BE49-F238E27FC236}">
                  <a16:creationId xmlns:a16="http://schemas.microsoft.com/office/drawing/2014/main" id="{1B54BDEF-E08E-4483-A3AB-59DCF1E5FD70}"/>
                </a:ext>
              </a:extLst>
            </p:cNvPr>
            <p:cNvSpPr>
              <a:spLocks noChangeArrowheads="1"/>
            </p:cNvSpPr>
            <p:nvPr/>
          </p:nvSpPr>
          <p:spPr bwMode="auto">
            <a:xfrm>
              <a:off x="2679903" y="4705608"/>
              <a:ext cx="469445"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113/250</a:t>
              </a:r>
              <a:endParaRPr kumimoji="0" lang="en-US" altLang="en-US" sz="2400" b="0" i="0" u="none" strike="noStrike" cap="none" normalizeH="0" baseline="0" dirty="0">
                <a:ln>
                  <a:noFill/>
                </a:ln>
                <a:solidFill>
                  <a:schemeClr val="tx1"/>
                </a:solidFill>
                <a:effectLst/>
                <a:latin typeface="+mn-lt"/>
              </a:endParaRPr>
            </a:p>
          </p:txBody>
        </p:sp>
        <p:sp>
          <p:nvSpPr>
            <p:cNvPr id="152" name="Rectangle 81">
              <a:extLst>
                <a:ext uri="{FF2B5EF4-FFF2-40B4-BE49-F238E27FC236}">
                  <a16:creationId xmlns:a16="http://schemas.microsoft.com/office/drawing/2014/main" id="{75040312-1339-4A78-A939-BEADADB60835}"/>
                </a:ext>
              </a:extLst>
            </p:cNvPr>
            <p:cNvSpPr>
              <a:spLocks noChangeArrowheads="1"/>
            </p:cNvSpPr>
            <p:nvPr/>
          </p:nvSpPr>
          <p:spPr bwMode="auto">
            <a:xfrm>
              <a:off x="2745890" y="4848716"/>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76/214</a:t>
              </a:r>
              <a:endParaRPr kumimoji="0" lang="en-US" altLang="en-US" sz="2400" b="0" i="0" u="none" strike="noStrike" cap="none" normalizeH="0" baseline="0" dirty="0">
                <a:ln>
                  <a:noFill/>
                </a:ln>
                <a:solidFill>
                  <a:schemeClr val="tx1"/>
                </a:solidFill>
                <a:effectLst/>
                <a:latin typeface="+mn-lt"/>
              </a:endParaRPr>
            </a:p>
          </p:txBody>
        </p:sp>
        <p:sp>
          <p:nvSpPr>
            <p:cNvPr id="153" name="Rectangle 82">
              <a:extLst>
                <a:ext uri="{FF2B5EF4-FFF2-40B4-BE49-F238E27FC236}">
                  <a16:creationId xmlns:a16="http://schemas.microsoft.com/office/drawing/2014/main" id="{2E69A088-9D2A-41C3-A0DE-DC913952C55F}"/>
                </a:ext>
              </a:extLst>
            </p:cNvPr>
            <p:cNvSpPr>
              <a:spLocks noChangeArrowheads="1"/>
            </p:cNvSpPr>
            <p:nvPr/>
          </p:nvSpPr>
          <p:spPr bwMode="auto">
            <a:xfrm>
              <a:off x="2745890" y="5256746"/>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46/138</a:t>
              </a:r>
              <a:endParaRPr kumimoji="0" lang="en-US" altLang="en-US" sz="2400" b="0" i="0" u="none" strike="noStrike" cap="none" normalizeH="0" baseline="0" dirty="0">
                <a:ln>
                  <a:noFill/>
                </a:ln>
                <a:solidFill>
                  <a:schemeClr val="tx1"/>
                </a:solidFill>
                <a:effectLst/>
                <a:latin typeface="+mn-lt"/>
              </a:endParaRPr>
            </a:p>
          </p:txBody>
        </p:sp>
        <p:sp>
          <p:nvSpPr>
            <p:cNvPr id="154" name="Rectangle 83">
              <a:extLst>
                <a:ext uri="{FF2B5EF4-FFF2-40B4-BE49-F238E27FC236}">
                  <a16:creationId xmlns:a16="http://schemas.microsoft.com/office/drawing/2014/main" id="{E9B3CB42-AAE3-4AF7-AAEF-88E9BE9B574F}"/>
                </a:ext>
              </a:extLst>
            </p:cNvPr>
            <p:cNvSpPr>
              <a:spLocks noChangeArrowheads="1"/>
            </p:cNvSpPr>
            <p:nvPr/>
          </p:nvSpPr>
          <p:spPr bwMode="auto">
            <a:xfrm>
              <a:off x="2710624" y="5115701"/>
              <a:ext cx="469445"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143/326</a:t>
              </a:r>
              <a:endParaRPr kumimoji="0" lang="en-US" altLang="en-US" sz="2400" b="0" i="0" u="none" strike="noStrike" cap="none" normalizeH="0" baseline="0" dirty="0">
                <a:ln>
                  <a:noFill/>
                </a:ln>
                <a:solidFill>
                  <a:schemeClr val="tx1"/>
                </a:solidFill>
                <a:effectLst/>
                <a:latin typeface="+mn-lt"/>
              </a:endParaRPr>
            </a:p>
          </p:txBody>
        </p:sp>
        <p:sp>
          <p:nvSpPr>
            <p:cNvPr id="155" name="Rectangle 85">
              <a:extLst>
                <a:ext uri="{FF2B5EF4-FFF2-40B4-BE49-F238E27FC236}">
                  <a16:creationId xmlns:a16="http://schemas.microsoft.com/office/drawing/2014/main" id="{A81C8D16-3C7B-4B7F-B19D-978DC772A3C0}"/>
                </a:ext>
              </a:extLst>
            </p:cNvPr>
            <p:cNvSpPr>
              <a:spLocks noChangeArrowheads="1"/>
            </p:cNvSpPr>
            <p:nvPr/>
          </p:nvSpPr>
          <p:spPr bwMode="auto">
            <a:xfrm>
              <a:off x="3665273" y="1790884"/>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92/210</a:t>
              </a:r>
              <a:endParaRPr kumimoji="0" lang="en-US" altLang="en-US" sz="2400" b="0" i="0" u="none" strike="noStrike" cap="none" normalizeH="0" baseline="0" dirty="0">
                <a:ln>
                  <a:noFill/>
                </a:ln>
                <a:solidFill>
                  <a:schemeClr val="tx1"/>
                </a:solidFill>
                <a:effectLst/>
                <a:latin typeface="+mn-lt"/>
              </a:endParaRPr>
            </a:p>
          </p:txBody>
        </p:sp>
        <p:sp>
          <p:nvSpPr>
            <p:cNvPr id="156" name="Rectangle 86">
              <a:extLst>
                <a:ext uri="{FF2B5EF4-FFF2-40B4-BE49-F238E27FC236}">
                  <a16:creationId xmlns:a16="http://schemas.microsoft.com/office/drawing/2014/main" id="{BEC9108D-4DE8-4C20-BBF3-A4510A82C364}"/>
                </a:ext>
              </a:extLst>
            </p:cNvPr>
            <p:cNvSpPr>
              <a:spLocks noChangeArrowheads="1"/>
            </p:cNvSpPr>
            <p:nvPr/>
          </p:nvSpPr>
          <p:spPr bwMode="auto">
            <a:xfrm>
              <a:off x="3665273" y="1932863"/>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85/189</a:t>
              </a:r>
              <a:endParaRPr kumimoji="0" lang="en-US" altLang="en-US" sz="2400" b="0" i="0" u="none" strike="noStrike" cap="none" normalizeH="0" baseline="0" dirty="0">
                <a:ln>
                  <a:noFill/>
                </a:ln>
                <a:solidFill>
                  <a:schemeClr val="tx1"/>
                </a:solidFill>
                <a:effectLst/>
                <a:latin typeface="+mn-lt"/>
              </a:endParaRPr>
            </a:p>
          </p:txBody>
        </p:sp>
        <p:sp>
          <p:nvSpPr>
            <p:cNvPr id="157" name="Rectangle 87">
              <a:extLst>
                <a:ext uri="{FF2B5EF4-FFF2-40B4-BE49-F238E27FC236}">
                  <a16:creationId xmlns:a16="http://schemas.microsoft.com/office/drawing/2014/main" id="{73313702-EEDB-429A-AD70-7F6D35FC869D}"/>
                </a:ext>
              </a:extLst>
            </p:cNvPr>
            <p:cNvSpPr>
              <a:spLocks noChangeArrowheads="1"/>
            </p:cNvSpPr>
            <p:nvPr/>
          </p:nvSpPr>
          <p:spPr bwMode="auto">
            <a:xfrm>
              <a:off x="3700539" y="2067406"/>
              <a:ext cx="325000"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32/66</a:t>
              </a:r>
              <a:endParaRPr kumimoji="0" lang="en-US" altLang="en-US" sz="2400" b="0" i="0" u="none" strike="noStrike" cap="none" normalizeH="0" baseline="0" dirty="0">
                <a:ln>
                  <a:noFill/>
                </a:ln>
                <a:solidFill>
                  <a:schemeClr val="tx1"/>
                </a:solidFill>
                <a:effectLst/>
                <a:latin typeface="+mn-lt"/>
              </a:endParaRPr>
            </a:p>
          </p:txBody>
        </p:sp>
        <p:sp>
          <p:nvSpPr>
            <p:cNvPr id="158" name="Rectangle 88">
              <a:extLst>
                <a:ext uri="{FF2B5EF4-FFF2-40B4-BE49-F238E27FC236}">
                  <a16:creationId xmlns:a16="http://schemas.microsoft.com/office/drawing/2014/main" id="{FDC7FD21-3DB3-41BE-8342-3D646FFD7CA2}"/>
                </a:ext>
              </a:extLst>
            </p:cNvPr>
            <p:cNvSpPr>
              <a:spLocks noChangeArrowheads="1"/>
            </p:cNvSpPr>
            <p:nvPr/>
          </p:nvSpPr>
          <p:spPr bwMode="auto">
            <a:xfrm>
              <a:off x="3700539" y="2588619"/>
              <a:ext cx="325000"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21/30</a:t>
              </a:r>
              <a:endParaRPr kumimoji="0" lang="en-US" altLang="en-US" sz="2400" b="0" i="0" u="none" strike="noStrike" cap="none" normalizeH="0" baseline="0" dirty="0">
                <a:ln>
                  <a:noFill/>
                </a:ln>
                <a:solidFill>
                  <a:schemeClr val="tx1"/>
                </a:solidFill>
                <a:effectLst/>
                <a:latin typeface="+mn-lt"/>
              </a:endParaRPr>
            </a:p>
          </p:txBody>
        </p:sp>
        <p:sp>
          <p:nvSpPr>
            <p:cNvPr id="159" name="Rectangle 89">
              <a:extLst>
                <a:ext uri="{FF2B5EF4-FFF2-40B4-BE49-F238E27FC236}">
                  <a16:creationId xmlns:a16="http://schemas.microsoft.com/office/drawing/2014/main" id="{52673841-485F-4BFC-9F3B-5DAD58497C33}"/>
                </a:ext>
              </a:extLst>
            </p:cNvPr>
            <p:cNvSpPr>
              <a:spLocks noChangeArrowheads="1"/>
            </p:cNvSpPr>
            <p:nvPr/>
          </p:nvSpPr>
          <p:spPr bwMode="auto">
            <a:xfrm>
              <a:off x="3665273" y="2329709"/>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81/232</a:t>
              </a:r>
              <a:endParaRPr kumimoji="0" lang="en-US" altLang="en-US" sz="2400" b="0" i="0" u="none" strike="noStrike" cap="none" normalizeH="0" baseline="0" dirty="0">
                <a:ln>
                  <a:noFill/>
                </a:ln>
                <a:solidFill>
                  <a:schemeClr val="tx1"/>
                </a:solidFill>
                <a:effectLst/>
                <a:latin typeface="+mn-lt"/>
              </a:endParaRPr>
            </a:p>
          </p:txBody>
        </p:sp>
        <p:sp>
          <p:nvSpPr>
            <p:cNvPr id="160" name="Rectangle 90">
              <a:extLst>
                <a:ext uri="{FF2B5EF4-FFF2-40B4-BE49-F238E27FC236}">
                  <a16:creationId xmlns:a16="http://schemas.microsoft.com/office/drawing/2014/main" id="{DE17C1C6-1FFF-410C-BD50-547FCC443BE9}"/>
                </a:ext>
              </a:extLst>
            </p:cNvPr>
            <p:cNvSpPr>
              <a:spLocks noChangeArrowheads="1"/>
            </p:cNvSpPr>
            <p:nvPr/>
          </p:nvSpPr>
          <p:spPr bwMode="auto">
            <a:xfrm>
              <a:off x="3630006" y="2460859"/>
              <a:ext cx="469445"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107/203</a:t>
              </a:r>
              <a:endParaRPr kumimoji="0" lang="en-US" altLang="en-US" sz="2400" b="0" i="0" u="none" strike="noStrike" cap="none" normalizeH="0" baseline="0" dirty="0">
                <a:ln>
                  <a:noFill/>
                </a:ln>
                <a:solidFill>
                  <a:schemeClr val="tx1"/>
                </a:solidFill>
                <a:effectLst/>
                <a:latin typeface="+mn-lt"/>
              </a:endParaRPr>
            </a:p>
          </p:txBody>
        </p:sp>
        <p:sp>
          <p:nvSpPr>
            <p:cNvPr id="161" name="Rectangle 91">
              <a:extLst>
                <a:ext uri="{FF2B5EF4-FFF2-40B4-BE49-F238E27FC236}">
                  <a16:creationId xmlns:a16="http://schemas.microsoft.com/office/drawing/2014/main" id="{C0638625-522A-4C4D-8733-700C0C3B651F}"/>
                </a:ext>
              </a:extLst>
            </p:cNvPr>
            <p:cNvSpPr>
              <a:spLocks noChangeArrowheads="1"/>
            </p:cNvSpPr>
            <p:nvPr/>
          </p:nvSpPr>
          <p:spPr bwMode="auto">
            <a:xfrm>
              <a:off x="3700539" y="2861097"/>
              <a:ext cx="325000"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15/28</a:t>
              </a:r>
              <a:endParaRPr kumimoji="0" lang="en-US" altLang="en-US" sz="2400" b="0" i="0" u="none" strike="noStrike" cap="none" normalizeH="0" baseline="0" dirty="0">
                <a:ln>
                  <a:noFill/>
                </a:ln>
                <a:solidFill>
                  <a:schemeClr val="tx1"/>
                </a:solidFill>
                <a:effectLst/>
                <a:latin typeface="+mn-lt"/>
              </a:endParaRPr>
            </a:p>
          </p:txBody>
        </p:sp>
        <p:sp>
          <p:nvSpPr>
            <p:cNvPr id="162" name="Rectangle 92">
              <a:extLst>
                <a:ext uri="{FF2B5EF4-FFF2-40B4-BE49-F238E27FC236}">
                  <a16:creationId xmlns:a16="http://schemas.microsoft.com/office/drawing/2014/main" id="{F058652D-EF44-4F27-9C12-74360C5088BE}"/>
                </a:ext>
              </a:extLst>
            </p:cNvPr>
            <p:cNvSpPr>
              <a:spLocks noChangeArrowheads="1"/>
            </p:cNvSpPr>
            <p:nvPr/>
          </p:nvSpPr>
          <p:spPr bwMode="auto">
            <a:xfrm>
              <a:off x="3700539" y="2992248"/>
              <a:ext cx="325000"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37/71</a:t>
              </a:r>
              <a:endParaRPr kumimoji="0" lang="en-US" altLang="en-US" sz="2400" b="0" i="0" u="none" strike="noStrike" cap="none" normalizeH="0" baseline="0" dirty="0">
                <a:ln>
                  <a:noFill/>
                </a:ln>
                <a:solidFill>
                  <a:schemeClr val="tx1"/>
                </a:solidFill>
                <a:effectLst/>
                <a:latin typeface="+mn-lt"/>
              </a:endParaRPr>
            </a:p>
          </p:txBody>
        </p:sp>
        <p:sp>
          <p:nvSpPr>
            <p:cNvPr id="163" name="Rectangle 93">
              <a:extLst>
                <a:ext uri="{FF2B5EF4-FFF2-40B4-BE49-F238E27FC236}">
                  <a16:creationId xmlns:a16="http://schemas.microsoft.com/office/drawing/2014/main" id="{1FE188F5-0700-41B9-A162-94E6C39DAF3B}"/>
                </a:ext>
              </a:extLst>
            </p:cNvPr>
            <p:cNvSpPr>
              <a:spLocks noChangeArrowheads="1"/>
            </p:cNvSpPr>
            <p:nvPr/>
          </p:nvSpPr>
          <p:spPr bwMode="auto">
            <a:xfrm>
              <a:off x="3665273" y="3125661"/>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85/177</a:t>
              </a:r>
              <a:endParaRPr kumimoji="0" lang="en-US" altLang="en-US" sz="2400" b="0" i="0" u="none" strike="noStrike" cap="none" normalizeH="0" baseline="0" dirty="0">
                <a:ln>
                  <a:noFill/>
                </a:ln>
                <a:solidFill>
                  <a:schemeClr val="tx1"/>
                </a:solidFill>
                <a:effectLst/>
                <a:latin typeface="+mn-lt"/>
              </a:endParaRPr>
            </a:p>
          </p:txBody>
        </p:sp>
        <p:sp>
          <p:nvSpPr>
            <p:cNvPr id="164" name="Rectangle 94">
              <a:extLst>
                <a:ext uri="{FF2B5EF4-FFF2-40B4-BE49-F238E27FC236}">
                  <a16:creationId xmlns:a16="http://schemas.microsoft.com/office/drawing/2014/main" id="{F20C26E5-ED9A-45B3-9EAD-E6832C73EF74}"/>
                </a:ext>
              </a:extLst>
            </p:cNvPr>
            <p:cNvSpPr>
              <a:spLocks noChangeArrowheads="1"/>
            </p:cNvSpPr>
            <p:nvPr/>
          </p:nvSpPr>
          <p:spPr bwMode="auto">
            <a:xfrm>
              <a:off x="3665273" y="3259074"/>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72/189</a:t>
              </a:r>
              <a:endParaRPr kumimoji="0" lang="en-US" altLang="en-US" sz="2400" b="0" i="0" u="none" strike="noStrike" cap="none" normalizeH="0" baseline="0" dirty="0">
                <a:ln>
                  <a:noFill/>
                </a:ln>
                <a:solidFill>
                  <a:schemeClr val="tx1"/>
                </a:solidFill>
                <a:effectLst/>
                <a:latin typeface="+mn-lt"/>
              </a:endParaRPr>
            </a:p>
          </p:txBody>
        </p:sp>
        <p:sp>
          <p:nvSpPr>
            <p:cNvPr id="165" name="Rectangle 95">
              <a:extLst>
                <a:ext uri="{FF2B5EF4-FFF2-40B4-BE49-F238E27FC236}">
                  <a16:creationId xmlns:a16="http://schemas.microsoft.com/office/drawing/2014/main" id="{E70A1584-08B7-4F56-AFCD-421CE3394475}"/>
                </a:ext>
              </a:extLst>
            </p:cNvPr>
            <p:cNvSpPr>
              <a:spLocks noChangeArrowheads="1"/>
            </p:cNvSpPr>
            <p:nvPr/>
          </p:nvSpPr>
          <p:spPr bwMode="auto">
            <a:xfrm>
              <a:off x="3665273" y="3523638"/>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68/204</a:t>
              </a:r>
              <a:endParaRPr kumimoji="0" lang="en-US" altLang="en-US" sz="2400" b="0" i="0" u="none" strike="noStrike" cap="none" normalizeH="0" baseline="0" dirty="0">
                <a:ln>
                  <a:noFill/>
                </a:ln>
                <a:solidFill>
                  <a:schemeClr val="tx1"/>
                </a:solidFill>
                <a:effectLst/>
                <a:latin typeface="+mn-lt"/>
              </a:endParaRPr>
            </a:p>
          </p:txBody>
        </p:sp>
        <p:sp>
          <p:nvSpPr>
            <p:cNvPr id="166" name="Rectangle 96">
              <a:extLst>
                <a:ext uri="{FF2B5EF4-FFF2-40B4-BE49-F238E27FC236}">
                  <a16:creationId xmlns:a16="http://schemas.microsoft.com/office/drawing/2014/main" id="{51454FFB-A4BB-48DF-B2EC-BD03344BB107}"/>
                </a:ext>
              </a:extLst>
            </p:cNvPr>
            <p:cNvSpPr>
              <a:spLocks noChangeArrowheads="1"/>
            </p:cNvSpPr>
            <p:nvPr/>
          </p:nvSpPr>
          <p:spPr bwMode="auto">
            <a:xfrm>
              <a:off x="3630006" y="3652528"/>
              <a:ext cx="469445"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141/261</a:t>
              </a:r>
              <a:endParaRPr kumimoji="0" lang="en-US" altLang="en-US" sz="2400" b="0" i="0" u="none" strike="noStrike" cap="none" normalizeH="0" baseline="0" dirty="0">
                <a:ln>
                  <a:noFill/>
                </a:ln>
                <a:solidFill>
                  <a:schemeClr val="tx1"/>
                </a:solidFill>
                <a:effectLst/>
                <a:latin typeface="+mn-lt"/>
              </a:endParaRPr>
            </a:p>
          </p:txBody>
        </p:sp>
        <p:sp>
          <p:nvSpPr>
            <p:cNvPr id="167" name="Rectangle 97">
              <a:extLst>
                <a:ext uri="{FF2B5EF4-FFF2-40B4-BE49-F238E27FC236}">
                  <a16:creationId xmlns:a16="http://schemas.microsoft.com/office/drawing/2014/main" id="{969FD831-C358-448D-967D-9E0F7E1DC150}"/>
                </a:ext>
              </a:extLst>
            </p:cNvPr>
            <p:cNvSpPr>
              <a:spLocks noChangeArrowheads="1"/>
            </p:cNvSpPr>
            <p:nvPr/>
          </p:nvSpPr>
          <p:spPr bwMode="auto">
            <a:xfrm>
              <a:off x="3665273" y="3929047"/>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65/113</a:t>
              </a:r>
              <a:endParaRPr kumimoji="0" lang="en-US" altLang="en-US" sz="2400" b="0" i="0" u="none" strike="noStrike" cap="none" normalizeH="0" baseline="0" dirty="0">
                <a:ln>
                  <a:noFill/>
                </a:ln>
                <a:solidFill>
                  <a:schemeClr val="tx1"/>
                </a:solidFill>
                <a:effectLst/>
                <a:latin typeface="+mn-lt"/>
              </a:endParaRPr>
            </a:p>
          </p:txBody>
        </p:sp>
        <p:sp>
          <p:nvSpPr>
            <p:cNvPr id="171" name="Rectangle 101">
              <a:extLst>
                <a:ext uri="{FF2B5EF4-FFF2-40B4-BE49-F238E27FC236}">
                  <a16:creationId xmlns:a16="http://schemas.microsoft.com/office/drawing/2014/main" id="{3D7D7F28-2602-4ADE-BA6C-88FAE9E2EA95}"/>
                </a:ext>
              </a:extLst>
            </p:cNvPr>
            <p:cNvSpPr>
              <a:spLocks noChangeArrowheads="1"/>
            </p:cNvSpPr>
            <p:nvPr/>
          </p:nvSpPr>
          <p:spPr bwMode="auto">
            <a:xfrm>
              <a:off x="3638436" y="4060199"/>
              <a:ext cx="469445"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116/291</a:t>
              </a:r>
              <a:endParaRPr kumimoji="0" lang="en-US" altLang="en-US" sz="2400" b="0" i="0" u="none" strike="noStrike" cap="none" normalizeH="0" baseline="0" dirty="0">
                <a:ln>
                  <a:noFill/>
                </a:ln>
                <a:solidFill>
                  <a:schemeClr val="tx1"/>
                </a:solidFill>
                <a:effectLst/>
                <a:latin typeface="+mn-lt"/>
              </a:endParaRPr>
            </a:p>
          </p:txBody>
        </p:sp>
        <p:sp>
          <p:nvSpPr>
            <p:cNvPr id="172" name="Rectangle 102">
              <a:extLst>
                <a:ext uri="{FF2B5EF4-FFF2-40B4-BE49-F238E27FC236}">
                  <a16:creationId xmlns:a16="http://schemas.microsoft.com/office/drawing/2014/main" id="{9FE24A08-5551-4F56-B609-216235097655}"/>
                </a:ext>
              </a:extLst>
            </p:cNvPr>
            <p:cNvSpPr>
              <a:spLocks noChangeArrowheads="1"/>
            </p:cNvSpPr>
            <p:nvPr/>
          </p:nvSpPr>
          <p:spPr bwMode="auto">
            <a:xfrm>
              <a:off x="3665273" y="4317329"/>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83/229</a:t>
              </a:r>
              <a:endParaRPr kumimoji="0" lang="en-US" altLang="en-US" sz="2400" b="0" i="0" u="none" strike="noStrike" cap="none" normalizeH="0" baseline="0" dirty="0">
                <a:ln>
                  <a:noFill/>
                </a:ln>
                <a:solidFill>
                  <a:schemeClr val="tx1"/>
                </a:solidFill>
                <a:effectLst/>
                <a:latin typeface="+mn-lt"/>
              </a:endParaRPr>
            </a:p>
          </p:txBody>
        </p:sp>
        <p:sp>
          <p:nvSpPr>
            <p:cNvPr id="173" name="Rectangle 103">
              <a:extLst>
                <a:ext uri="{FF2B5EF4-FFF2-40B4-BE49-F238E27FC236}">
                  <a16:creationId xmlns:a16="http://schemas.microsoft.com/office/drawing/2014/main" id="{DF1DE89A-AEF9-4811-9FB1-1B21492BC5A1}"/>
                </a:ext>
              </a:extLst>
            </p:cNvPr>
            <p:cNvSpPr>
              <a:spLocks noChangeArrowheads="1"/>
            </p:cNvSpPr>
            <p:nvPr/>
          </p:nvSpPr>
          <p:spPr bwMode="auto">
            <a:xfrm>
              <a:off x="3630006" y="4450741"/>
              <a:ext cx="469445"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126/236</a:t>
              </a:r>
              <a:endParaRPr kumimoji="0" lang="en-US" altLang="en-US" sz="2400" b="0" i="0" u="none" strike="noStrike" cap="none" normalizeH="0" baseline="0" dirty="0">
                <a:ln>
                  <a:noFill/>
                </a:ln>
                <a:solidFill>
                  <a:schemeClr val="tx1"/>
                </a:solidFill>
                <a:effectLst/>
                <a:latin typeface="+mn-lt"/>
              </a:endParaRPr>
            </a:p>
          </p:txBody>
        </p:sp>
        <p:sp>
          <p:nvSpPr>
            <p:cNvPr id="174" name="Rectangle 104">
              <a:extLst>
                <a:ext uri="{FF2B5EF4-FFF2-40B4-BE49-F238E27FC236}">
                  <a16:creationId xmlns:a16="http://schemas.microsoft.com/office/drawing/2014/main" id="{DD2E7CC4-2093-4CF0-B230-65042205549A}"/>
                </a:ext>
              </a:extLst>
            </p:cNvPr>
            <p:cNvSpPr>
              <a:spLocks noChangeArrowheads="1"/>
            </p:cNvSpPr>
            <p:nvPr/>
          </p:nvSpPr>
          <p:spPr bwMode="auto">
            <a:xfrm>
              <a:off x="3630006" y="4715305"/>
              <a:ext cx="469445"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124/252</a:t>
              </a:r>
              <a:endParaRPr kumimoji="0" lang="en-US" altLang="en-US" sz="2400" b="0" i="0" u="none" strike="noStrike" cap="none" normalizeH="0" baseline="0" dirty="0">
                <a:ln>
                  <a:noFill/>
                </a:ln>
                <a:solidFill>
                  <a:schemeClr val="tx1"/>
                </a:solidFill>
                <a:effectLst/>
                <a:latin typeface="+mn-lt"/>
              </a:endParaRPr>
            </a:p>
          </p:txBody>
        </p:sp>
        <p:sp>
          <p:nvSpPr>
            <p:cNvPr id="175" name="Rectangle 105">
              <a:extLst>
                <a:ext uri="{FF2B5EF4-FFF2-40B4-BE49-F238E27FC236}">
                  <a16:creationId xmlns:a16="http://schemas.microsoft.com/office/drawing/2014/main" id="{1D254135-36AE-48AE-A236-80BD3B3E6EC6}"/>
                </a:ext>
              </a:extLst>
            </p:cNvPr>
            <p:cNvSpPr>
              <a:spLocks noChangeArrowheads="1"/>
            </p:cNvSpPr>
            <p:nvPr/>
          </p:nvSpPr>
          <p:spPr bwMode="auto">
            <a:xfrm>
              <a:off x="3665273" y="4848716"/>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85/213</a:t>
              </a:r>
              <a:endParaRPr kumimoji="0" lang="en-US" altLang="en-US" sz="2400" b="0" i="0" u="none" strike="noStrike" cap="none" normalizeH="0" baseline="0" dirty="0">
                <a:ln>
                  <a:noFill/>
                </a:ln>
                <a:solidFill>
                  <a:schemeClr val="tx1"/>
                </a:solidFill>
                <a:effectLst/>
                <a:latin typeface="+mn-lt"/>
              </a:endParaRPr>
            </a:p>
          </p:txBody>
        </p:sp>
        <p:sp>
          <p:nvSpPr>
            <p:cNvPr id="176" name="Rectangle 106">
              <a:extLst>
                <a:ext uri="{FF2B5EF4-FFF2-40B4-BE49-F238E27FC236}">
                  <a16:creationId xmlns:a16="http://schemas.microsoft.com/office/drawing/2014/main" id="{3613EB17-98CC-4C2E-9DD9-B796DA9E3472}"/>
                </a:ext>
              </a:extLst>
            </p:cNvPr>
            <p:cNvSpPr>
              <a:spLocks noChangeArrowheads="1"/>
            </p:cNvSpPr>
            <p:nvPr/>
          </p:nvSpPr>
          <p:spPr bwMode="auto">
            <a:xfrm>
              <a:off x="3665273" y="5256746"/>
              <a:ext cx="397222"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49/115</a:t>
              </a:r>
              <a:endParaRPr kumimoji="0" lang="en-US" altLang="en-US" sz="2400" b="0" i="0" u="none" strike="noStrike" cap="none" normalizeH="0" baseline="0" dirty="0">
                <a:ln>
                  <a:noFill/>
                </a:ln>
                <a:solidFill>
                  <a:schemeClr val="tx1"/>
                </a:solidFill>
                <a:effectLst/>
                <a:latin typeface="+mn-lt"/>
              </a:endParaRPr>
            </a:p>
          </p:txBody>
        </p:sp>
        <p:sp>
          <p:nvSpPr>
            <p:cNvPr id="177" name="Rectangle 115">
              <a:extLst>
                <a:ext uri="{FF2B5EF4-FFF2-40B4-BE49-F238E27FC236}">
                  <a16:creationId xmlns:a16="http://schemas.microsoft.com/office/drawing/2014/main" id="{293021AA-4C95-4845-9442-F29BEDD504ED}"/>
                </a:ext>
              </a:extLst>
            </p:cNvPr>
            <p:cNvSpPr>
              <a:spLocks noChangeArrowheads="1"/>
            </p:cNvSpPr>
            <p:nvPr/>
          </p:nvSpPr>
          <p:spPr bwMode="auto">
            <a:xfrm>
              <a:off x="7531989" y="1357715"/>
              <a:ext cx="1268561" cy="213806"/>
            </a:xfrm>
            <a:prstGeom prst="rect">
              <a:avLst/>
            </a:prstGeom>
            <a:noFill/>
            <a:extLst/>
          </p:spPr>
          <p:txBody>
            <a:bodyPr wrap="none" tIns="0" rtlCol="0">
              <a:noAutofit/>
            </a:bodyPr>
            <a:lstStyle/>
            <a:p>
              <a:pPr algn="ctr"/>
              <a:r>
                <a:rPr lang="en-US" altLang="en-US" sz="1100" b="1" dirty="0">
                  <a:solidFill>
                    <a:schemeClr val="tx2"/>
                  </a:solidFill>
                </a:rPr>
                <a:t>HR (95% CI)</a:t>
              </a:r>
            </a:p>
          </p:txBody>
        </p:sp>
        <p:sp>
          <p:nvSpPr>
            <p:cNvPr id="178" name="Line 240">
              <a:extLst>
                <a:ext uri="{FF2B5EF4-FFF2-40B4-BE49-F238E27FC236}">
                  <a16:creationId xmlns:a16="http://schemas.microsoft.com/office/drawing/2014/main" id="{0ED064AB-3752-454A-8FE1-BD9C9CAA9828}"/>
                </a:ext>
              </a:extLst>
            </p:cNvPr>
            <p:cNvSpPr>
              <a:spLocks noChangeShapeType="1"/>
            </p:cNvSpPr>
            <p:nvPr/>
          </p:nvSpPr>
          <p:spPr bwMode="auto">
            <a:xfrm>
              <a:off x="628550" y="1619682"/>
              <a:ext cx="8040346"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79" name="Rectangle 7">
              <a:extLst>
                <a:ext uri="{FF2B5EF4-FFF2-40B4-BE49-F238E27FC236}">
                  <a16:creationId xmlns:a16="http://schemas.microsoft.com/office/drawing/2014/main" id="{C5252326-F8D5-4445-BE9D-714804FAFE54}"/>
                </a:ext>
              </a:extLst>
            </p:cNvPr>
            <p:cNvSpPr>
              <a:spLocks noChangeArrowheads="1"/>
            </p:cNvSpPr>
            <p:nvPr/>
          </p:nvSpPr>
          <p:spPr bwMode="auto">
            <a:xfrm>
              <a:off x="628551" y="2069667"/>
              <a:ext cx="252777"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900" b="0" dirty="0">
                  <a:solidFill>
                    <a:srgbClr val="000000"/>
                  </a:solidFill>
                  <a:latin typeface="+mn-lt"/>
                </a:rPr>
                <a:t>≥ 75</a:t>
              </a:r>
            </a:p>
          </p:txBody>
        </p:sp>
        <p:sp>
          <p:nvSpPr>
            <p:cNvPr id="180" name="Line 117">
              <a:extLst>
                <a:ext uri="{FF2B5EF4-FFF2-40B4-BE49-F238E27FC236}">
                  <a16:creationId xmlns:a16="http://schemas.microsoft.com/office/drawing/2014/main" id="{3C912C26-9221-4377-92A2-F9FB1AA3D5E6}"/>
                </a:ext>
              </a:extLst>
            </p:cNvPr>
            <p:cNvSpPr>
              <a:spLocks noChangeShapeType="1"/>
            </p:cNvSpPr>
            <p:nvPr/>
          </p:nvSpPr>
          <p:spPr bwMode="auto">
            <a:xfrm>
              <a:off x="6358879" y="1616770"/>
              <a:ext cx="0" cy="3814039"/>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81" name="Line 118">
              <a:extLst>
                <a:ext uri="{FF2B5EF4-FFF2-40B4-BE49-F238E27FC236}">
                  <a16:creationId xmlns:a16="http://schemas.microsoft.com/office/drawing/2014/main" id="{151B0F81-3FCC-4ADC-A4B3-1FC002E23F35}"/>
                </a:ext>
              </a:extLst>
            </p:cNvPr>
            <p:cNvSpPr>
              <a:spLocks noChangeShapeType="1"/>
            </p:cNvSpPr>
            <p:nvPr/>
          </p:nvSpPr>
          <p:spPr bwMode="auto">
            <a:xfrm>
              <a:off x="4568252" y="5430465"/>
              <a:ext cx="2846067" cy="0"/>
            </a:xfrm>
            <a:prstGeom prst="line">
              <a:avLst/>
            </a:prstGeom>
            <a:noFill/>
            <a:ln w="1905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85" name="Line 155">
              <a:extLst>
                <a:ext uri="{FF2B5EF4-FFF2-40B4-BE49-F238E27FC236}">
                  <a16:creationId xmlns:a16="http://schemas.microsoft.com/office/drawing/2014/main" id="{26EDF8F7-0DE4-4CA5-92F6-049B967AD14B}"/>
                </a:ext>
              </a:extLst>
            </p:cNvPr>
            <p:cNvSpPr>
              <a:spLocks noChangeShapeType="1"/>
            </p:cNvSpPr>
            <p:nvPr/>
          </p:nvSpPr>
          <p:spPr bwMode="auto">
            <a:xfrm>
              <a:off x="5776567" y="1870679"/>
              <a:ext cx="763181"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86" name="Line 156">
              <a:extLst>
                <a:ext uri="{FF2B5EF4-FFF2-40B4-BE49-F238E27FC236}">
                  <a16:creationId xmlns:a16="http://schemas.microsoft.com/office/drawing/2014/main" id="{8CF2D551-1D2A-4D9C-BEDD-9B8C27C8F4CA}"/>
                </a:ext>
              </a:extLst>
            </p:cNvPr>
            <p:cNvSpPr>
              <a:spLocks noChangeShapeType="1"/>
            </p:cNvSpPr>
            <p:nvPr/>
          </p:nvSpPr>
          <p:spPr bwMode="auto">
            <a:xfrm>
              <a:off x="5772157" y="1836761"/>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87" name="Line 157">
              <a:extLst>
                <a:ext uri="{FF2B5EF4-FFF2-40B4-BE49-F238E27FC236}">
                  <a16:creationId xmlns:a16="http://schemas.microsoft.com/office/drawing/2014/main" id="{8254027C-20C3-43E7-BD43-C97669610119}"/>
                </a:ext>
              </a:extLst>
            </p:cNvPr>
            <p:cNvSpPr>
              <a:spLocks noChangeShapeType="1"/>
            </p:cNvSpPr>
            <p:nvPr/>
          </p:nvSpPr>
          <p:spPr bwMode="auto">
            <a:xfrm>
              <a:off x="6539748" y="1836761"/>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88" name="Freeform 158">
              <a:extLst>
                <a:ext uri="{FF2B5EF4-FFF2-40B4-BE49-F238E27FC236}">
                  <a16:creationId xmlns:a16="http://schemas.microsoft.com/office/drawing/2014/main" id="{EB519755-9011-4012-B99F-A65BF3C03361}"/>
                </a:ext>
              </a:extLst>
            </p:cNvPr>
            <p:cNvSpPr>
              <a:spLocks/>
            </p:cNvSpPr>
            <p:nvPr/>
          </p:nvSpPr>
          <p:spPr bwMode="auto">
            <a:xfrm>
              <a:off x="6115575" y="1835338"/>
              <a:ext cx="78513"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189" name="Line 159">
              <a:extLst>
                <a:ext uri="{FF2B5EF4-FFF2-40B4-BE49-F238E27FC236}">
                  <a16:creationId xmlns:a16="http://schemas.microsoft.com/office/drawing/2014/main" id="{EFFE3208-F70D-4ADB-8BBA-6FF3AA777F08}"/>
                </a:ext>
              </a:extLst>
            </p:cNvPr>
            <p:cNvSpPr>
              <a:spLocks noChangeShapeType="1"/>
            </p:cNvSpPr>
            <p:nvPr/>
          </p:nvSpPr>
          <p:spPr bwMode="auto">
            <a:xfrm>
              <a:off x="5503059" y="2008615"/>
              <a:ext cx="815900"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90" name="Line 160">
              <a:extLst>
                <a:ext uri="{FF2B5EF4-FFF2-40B4-BE49-F238E27FC236}">
                  <a16:creationId xmlns:a16="http://schemas.microsoft.com/office/drawing/2014/main" id="{B11D7EB0-39D3-46CC-9D4C-1F0B5D8B0551}"/>
                </a:ext>
              </a:extLst>
            </p:cNvPr>
            <p:cNvSpPr>
              <a:spLocks noChangeShapeType="1"/>
            </p:cNvSpPr>
            <p:nvPr/>
          </p:nvSpPr>
          <p:spPr bwMode="auto">
            <a:xfrm>
              <a:off x="5498650" y="1972435"/>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91" name="Line 161">
              <a:extLst>
                <a:ext uri="{FF2B5EF4-FFF2-40B4-BE49-F238E27FC236}">
                  <a16:creationId xmlns:a16="http://schemas.microsoft.com/office/drawing/2014/main" id="{78EFC01C-752E-4AFD-920F-D6ACC13939A8}"/>
                </a:ext>
              </a:extLst>
            </p:cNvPr>
            <p:cNvSpPr>
              <a:spLocks noChangeShapeType="1"/>
            </p:cNvSpPr>
            <p:nvPr/>
          </p:nvSpPr>
          <p:spPr bwMode="auto">
            <a:xfrm>
              <a:off x="6318959" y="1972435"/>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92" name="Freeform 162">
              <a:extLst>
                <a:ext uri="{FF2B5EF4-FFF2-40B4-BE49-F238E27FC236}">
                  <a16:creationId xmlns:a16="http://schemas.microsoft.com/office/drawing/2014/main" id="{ABBE2E7F-4B45-44AE-8167-EEAA9EE2B50F}"/>
                </a:ext>
              </a:extLst>
            </p:cNvPr>
            <p:cNvSpPr>
              <a:spLocks/>
            </p:cNvSpPr>
            <p:nvPr/>
          </p:nvSpPr>
          <p:spPr bwMode="auto">
            <a:xfrm>
              <a:off x="5879216" y="1974403"/>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193" name="Line 163">
              <a:extLst>
                <a:ext uri="{FF2B5EF4-FFF2-40B4-BE49-F238E27FC236}">
                  <a16:creationId xmlns:a16="http://schemas.microsoft.com/office/drawing/2014/main" id="{32DFCC86-211E-44A5-B85E-CD3D7523F6E4}"/>
                </a:ext>
              </a:extLst>
            </p:cNvPr>
            <p:cNvSpPr>
              <a:spLocks noChangeShapeType="1"/>
            </p:cNvSpPr>
            <p:nvPr/>
          </p:nvSpPr>
          <p:spPr bwMode="auto">
            <a:xfrm>
              <a:off x="5533940" y="2132982"/>
              <a:ext cx="1191089"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94" name="Line 164">
              <a:extLst>
                <a:ext uri="{FF2B5EF4-FFF2-40B4-BE49-F238E27FC236}">
                  <a16:creationId xmlns:a16="http://schemas.microsoft.com/office/drawing/2014/main" id="{8DF5B5B6-3DA3-4B46-9867-B8914FFA1EBD}"/>
                </a:ext>
              </a:extLst>
            </p:cNvPr>
            <p:cNvSpPr>
              <a:spLocks noChangeShapeType="1"/>
            </p:cNvSpPr>
            <p:nvPr/>
          </p:nvSpPr>
          <p:spPr bwMode="auto">
            <a:xfrm>
              <a:off x="5527214" y="2099064"/>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95" name="Line 165">
              <a:extLst>
                <a:ext uri="{FF2B5EF4-FFF2-40B4-BE49-F238E27FC236}">
                  <a16:creationId xmlns:a16="http://schemas.microsoft.com/office/drawing/2014/main" id="{4EBB7409-A394-4AD8-97C1-A9C0F8DB2273}"/>
                </a:ext>
              </a:extLst>
            </p:cNvPr>
            <p:cNvSpPr>
              <a:spLocks noChangeShapeType="1"/>
            </p:cNvSpPr>
            <p:nvPr/>
          </p:nvSpPr>
          <p:spPr bwMode="auto">
            <a:xfrm>
              <a:off x="6733851" y="2099064"/>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96" name="Line 166">
              <a:extLst>
                <a:ext uri="{FF2B5EF4-FFF2-40B4-BE49-F238E27FC236}">
                  <a16:creationId xmlns:a16="http://schemas.microsoft.com/office/drawing/2014/main" id="{CC337A34-34D2-4931-85FE-DE0662BA800B}"/>
                </a:ext>
              </a:extLst>
            </p:cNvPr>
            <p:cNvSpPr>
              <a:spLocks noChangeShapeType="1"/>
            </p:cNvSpPr>
            <p:nvPr/>
          </p:nvSpPr>
          <p:spPr bwMode="auto">
            <a:xfrm>
              <a:off x="5683930" y="2410155"/>
              <a:ext cx="807296"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97" name="Line 167">
              <a:extLst>
                <a:ext uri="{FF2B5EF4-FFF2-40B4-BE49-F238E27FC236}">
                  <a16:creationId xmlns:a16="http://schemas.microsoft.com/office/drawing/2014/main" id="{D2620675-0923-4CE4-AFBF-A12FF09FD510}"/>
                </a:ext>
              </a:extLst>
            </p:cNvPr>
            <p:cNvSpPr>
              <a:spLocks noChangeShapeType="1"/>
            </p:cNvSpPr>
            <p:nvPr/>
          </p:nvSpPr>
          <p:spPr bwMode="auto">
            <a:xfrm>
              <a:off x="5677202" y="2376237"/>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98" name="Line 168">
              <a:extLst>
                <a:ext uri="{FF2B5EF4-FFF2-40B4-BE49-F238E27FC236}">
                  <a16:creationId xmlns:a16="http://schemas.microsoft.com/office/drawing/2014/main" id="{FF6EE29E-03C7-4A5A-A1A2-6A18FC3F0178}"/>
                </a:ext>
              </a:extLst>
            </p:cNvPr>
            <p:cNvSpPr>
              <a:spLocks noChangeShapeType="1"/>
            </p:cNvSpPr>
            <p:nvPr/>
          </p:nvSpPr>
          <p:spPr bwMode="auto">
            <a:xfrm>
              <a:off x="6500044" y="2376237"/>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199" name="Line 169">
              <a:extLst>
                <a:ext uri="{FF2B5EF4-FFF2-40B4-BE49-F238E27FC236}">
                  <a16:creationId xmlns:a16="http://schemas.microsoft.com/office/drawing/2014/main" id="{A8F32509-295B-43D3-8AF4-8D321C414A50}"/>
                </a:ext>
              </a:extLst>
            </p:cNvPr>
            <p:cNvSpPr>
              <a:spLocks noChangeShapeType="1"/>
            </p:cNvSpPr>
            <p:nvPr/>
          </p:nvSpPr>
          <p:spPr bwMode="auto">
            <a:xfrm>
              <a:off x="5701575" y="2536783"/>
              <a:ext cx="723476"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00" name="Line 170">
              <a:extLst>
                <a:ext uri="{FF2B5EF4-FFF2-40B4-BE49-F238E27FC236}">
                  <a16:creationId xmlns:a16="http://schemas.microsoft.com/office/drawing/2014/main" id="{F324A11A-CA8B-44F0-B838-E7899778995D}"/>
                </a:ext>
              </a:extLst>
            </p:cNvPr>
            <p:cNvSpPr>
              <a:spLocks noChangeShapeType="1"/>
            </p:cNvSpPr>
            <p:nvPr/>
          </p:nvSpPr>
          <p:spPr bwMode="auto">
            <a:xfrm>
              <a:off x="5694151" y="2502866"/>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01" name="Line 171">
              <a:extLst>
                <a:ext uri="{FF2B5EF4-FFF2-40B4-BE49-F238E27FC236}">
                  <a16:creationId xmlns:a16="http://schemas.microsoft.com/office/drawing/2014/main" id="{6E96E7BB-ADB7-4746-AE1F-F0CA3C5D873E}"/>
                </a:ext>
              </a:extLst>
            </p:cNvPr>
            <p:cNvSpPr>
              <a:spLocks noChangeShapeType="1"/>
            </p:cNvSpPr>
            <p:nvPr/>
          </p:nvSpPr>
          <p:spPr bwMode="auto">
            <a:xfrm>
              <a:off x="6433875" y="2502866"/>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02" name="Line 172">
              <a:extLst>
                <a:ext uri="{FF2B5EF4-FFF2-40B4-BE49-F238E27FC236}">
                  <a16:creationId xmlns:a16="http://schemas.microsoft.com/office/drawing/2014/main" id="{1A7CECFA-597E-4466-8CD3-2B3CE7067DC8}"/>
                </a:ext>
              </a:extLst>
            </p:cNvPr>
            <p:cNvSpPr>
              <a:spLocks noChangeShapeType="1"/>
            </p:cNvSpPr>
            <p:nvPr/>
          </p:nvSpPr>
          <p:spPr bwMode="auto">
            <a:xfrm>
              <a:off x="4726646" y="2670196"/>
              <a:ext cx="1583707"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03" name="Line 173">
              <a:extLst>
                <a:ext uri="{FF2B5EF4-FFF2-40B4-BE49-F238E27FC236}">
                  <a16:creationId xmlns:a16="http://schemas.microsoft.com/office/drawing/2014/main" id="{C8753460-5C7F-4529-8E2C-206816DA4A1F}"/>
                </a:ext>
              </a:extLst>
            </p:cNvPr>
            <p:cNvSpPr>
              <a:spLocks noChangeShapeType="1"/>
            </p:cNvSpPr>
            <p:nvPr/>
          </p:nvSpPr>
          <p:spPr bwMode="auto">
            <a:xfrm>
              <a:off x="4718524" y="2634018"/>
              <a:ext cx="0" cy="67837"/>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04" name="Line 174">
              <a:extLst>
                <a:ext uri="{FF2B5EF4-FFF2-40B4-BE49-F238E27FC236}">
                  <a16:creationId xmlns:a16="http://schemas.microsoft.com/office/drawing/2014/main" id="{7C30780C-94C3-48F0-8A24-EDA268193D03}"/>
                </a:ext>
              </a:extLst>
            </p:cNvPr>
            <p:cNvSpPr>
              <a:spLocks noChangeShapeType="1"/>
            </p:cNvSpPr>
            <p:nvPr/>
          </p:nvSpPr>
          <p:spPr bwMode="auto">
            <a:xfrm>
              <a:off x="6318475" y="2634018"/>
              <a:ext cx="0" cy="67837"/>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05" name="Line 175">
              <a:extLst>
                <a:ext uri="{FF2B5EF4-FFF2-40B4-BE49-F238E27FC236}">
                  <a16:creationId xmlns:a16="http://schemas.microsoft.com/office/drawing/2014/main" id="{CE9E4E73-A49B-4BB0-A512-9A7700D2AB32}"/>
                </a:ext>
              </a:extLst>
            </p:cNvPr>
            <p:cNvSpPr>
              <a:spLocks noChangeShapeType="1"/>
            </p:cNvSpPr>
            <p:nvPr/>
          </p:nvSpPr>
          <p:spPr bwMode="auto">
            <a:xfrm>
              <a:off x="4947218" y="2925175"/>
              <a:ext cx="1888097"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06" name="Line 176">
              <a:extLst>
                <a:ext uri="{FF2B5EF4-FFF2-40B4-BE49-F238E27FC236}">
                  <a16:creationId xmlns:a16="http://schemas.microsoft.com/office/drawing/2014/main" id="{2B78EE16-AC65-43CD-B429-47E674BB559D}"/>
                </a:ext>
              </a:extLst>
            </p:cNvPr>
            <p:cNvSpPr>
              <a:spLocks noChangeShapeType="1"/>
            </p:cNvSpPr>
            <p:nvPr/>
          </p:nvSpPr>
          <p:spPr bwMode="auto">
            <a:xfrm>
              <a:off x="4947218" y="2888996"/>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07" name="Line 177">
              <a:extLst>
                <a:ext uri="{FF2B5EF4-FFF2-40B4-BE49-F238E27FC236}">
                  <a16:creationId xmlns:a16="http://schemas.microsoft.com/office/drawing/2014/main" id="{142169D3-B566-4D85-8F61-2652BD79C099}"/>
                </a:ext>
              </a:extLst>
            </p:cNvPr>
            <p:cNvSpPr>
              <a:spLocks noChangeShapeType="1"/>
            </p:cNvSpPr>
            <p:nvPr/>
          </p:nvSpPr>
          <p:spPr bwMode="auto">
            <a:xfrm>
              <a:off x="6835313" y="2888996"/>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08" name="Line 178">
              <a:extLst>
                <a:ext uri="{FF2B5EF4-FFF2-40B4-BE49-F238E27FC236}">
                  <a16:creationId xmlns:a16="http://schemas.microsoft.com/office/drawing/2014/main" id="{46844965-FD19-4B3F-B9D4-929122773702}"/>
                </a:ext>
              </a:extLst>
            </p:cNvPr>
            <p:cNvSpPr>
              <a:spLocks noChangeShapeType="1"/>
            </p:cNvSpPr>
            <p:nvPr/>
          </p:nvSpPr>
          <p:spPr bwMode="auto">
            <a:xfrm>
              <a:off x="5158967" y="3058971"/>
              <a:ext cx="1301375"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09" name="Line 179">
              <a:extLst>
                <a:ext uri="{FF2B5EF4-FFF2-40B4-BE49-F238E27FC236}">
                  <a16:creationId xmlns:a16="http://schemas.microsoft.com/office/drawing/2014/main" id="{598B2A07-F990-42E1-B907-D552282B3E35}"/>
                </a:ext>
              </a:extLst>
            </p:cNvPr>
            <p:cNvSpPr>
              <a:spLocks noChangeShapeType="1"/>
            </p:cNvSpPr>
            <p:nvPr/>
          </p:nvSpPr>
          <p:spPr bwMode="auto">
            <a:xfrm>
              <a:off x="5158967" y="3025052"/>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10" name="Line 180">
              <a:extLst>
                <a:ext uri="{FF2B5EF4-FFF2-40B4-BE49-F238E27FC236}">
                  <a16:creationId xmlns:a16="http://schemas.microsoft.com/office/drawing/2014/main" id="{58B60808-ACE3-4A39-9207-FA4D1BE0B92F}"/>
                </a:ext>
              </a:extLst>
            </p:cNvPr>
            <p:cNvSpPr>
              <a:spLocks noChangeShapeType="1"/>
            </p:cNvSpPr>
            <p:nvPr/>
          </p:nvSpPr>
          <p:spPr bwMode="auto">
            <a:xfrm>
              <a:off x="6460342" y="3025052"/>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11" name="Line 181">
              <a:extLst>
                <a:ext uri="{FF2B5EF4-FFF2-40B4-BE49-F238E27FC236}">
                  <a16:creationId xmlns:a16="http://schemas.microsoft.com/office/drawing/2014/main" id="{C689AD4A-C9A7-4935-A059-A6A291809479}"/>
                </a:ext>
              </a:extLst>
            </p:cNvPr>
            <p:cNvSpPr>
              <a:spLocks noChangeShapeType="1"/>
            </p:cNvSpPr>
            <p:nvPr/>
          </p:nvSpPr>
          <p:spPr bwMode="auto">
            <a:xfrm>
              <a:off x="5736867" y="3181810"/>
              <a:ext cx="802882"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12" name="Line 182">
              <a:extLst>
                <a:ext uri="{FF2B5EF4-FFF2-40B4-BE49-F238E27FC236}">
                  <a16:creationId xmlns:a16="http://schemas.microsoft.com/office/drawing/2014/main" id="{E88D9E57-7C16-428C-9508-761C46FB68C9}"/>
                </a:ext>
              </a:extLst>
            </p:cNvPr>
            <p:cNvSpPr>
              <a:spLocks noChangeShapeType="1"/>
            </p:cNvSpPr>
            <p:nvPr/>
          </p:nvSpPr>
          <p:spPr bwMode="auto">
            <a:xfrm>
              <a:off x="5736867" y="3147892"/>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13" name="Line 183">
              <a:extLst>
                <a:ext uri="{FF2B5EF4-FFF2-40B4-BE49-F238E27FC236}">
                  <a16:creationId xmlns:a16="http://schemas.microsoft.com/office/drawing/2014/main" id="{14F6633A-D511-4B27-A20E-4FB2D447F268}"/>
                </a:ext>
              </a:extLst>
            </p:cNvPr>
            <p:cNvSpPr>
              <a:spLocks noChangeShapeType="1"/>
            </p:cNvSpPr>
            <p:nvPr/>
          </p:nvSpPr>
          <p:spPr bwMode="auto">
            <a:xfrm>
              <a:off x="6539748" y="3147892"/>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14" name="Line 184">
              <a:extLst>
                <a:ext uri="{FF2B5EF4-FFF2-40B4-BE49-F238E27FC236}">
                  <a16:creationId xmlns:a16="http://schemas.microsoft.com/office/drawing/2014/main" id="{1CB46D8A-50DC-4FFB-A0E0-2D181F6E5652}"/>
                </a:ext>
              </a:extLst>
            </p:cNvPr>
            <p:cNvSpPr>
              <a:spLocks noChangeShapeType="1"/>
            </p:cNvSpPr>
            <p:nvPr/>
          </p:nvSpPr>
          <p:spPr bwMode="auto">
            <a:xfrm>
              <a:off x="5696949" y="3322388"/>
              <a:ext cx="869055"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15" name="Line 185">
              <a:extLst>
                <a:ext uri="{FF2B5EF4-FFF2-40B4-BE49-F238E27FC236}">
                  <a16:creationId xmlns:a16="http://schemas.microsoft.com/office/drawing/2014/main" id="{419A788B-49A7-472C-9D0F-093404554A3A}"/>
                </a:ext>
              </a:extLst>
            </p:cNvPr>
            <p:cNvSpPr>
              <a:spLocks noChangeShapeType="1"/>
            </p:cNvSpPr>
            <p:nvPr/>
          </p:nvSpPr>
          <p:spPr bwMode="auto">
            <a:xfrm>
              <a:off x="5689283" y="3288470"/>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16" name="Line 186">
              <a:extLst>
                <a:ext uri="{FF2B5EF4-FFF2-40B4-BE49-F238E27FC236}">
                  <a16:creationId xmlns:a16="http://schemas.microsoft.com/office/drawing/2014/main" id="{81CA538D-F013-40EE-BB34-4E23FB08EE44}"/>
                </a:ext>
              </a:extLst>
            </p:cNvPr>
            <p:cNvSpPr>
              <a:spLocks noChangeShapeType="1"/>
            </p:cNvSpPr>
            <p:nvPr/>
          </p:nvSpPr>
          <p:spPr bwMode="auto">
            <a:xfrm>
              <a:off x="6573668" y="3288470"/>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17" name="Line 187">
              <a:extLst>
                <a:ext uri="{FF2B5EF4-FFF2-40B4-BE49-F238E27FC236}">
                  <a16:creationId xmlns:a16="http://schemas.microsoft.com/office/drawing/2014/main" id="{E3F3D9A0-9479-49C4-83A9-6E0728BDC0F1}"/>
                </a:ext>
              </a:extLst>
            </p:cNvPr>
            <p:cNvSpPr>
              <a:spLocks noChangeShapeType="1"/>
            </p:cNvSpPr>
            <p:nvPr/>
          </p:nvSpPr>
          <p:spPr bwMode="auto">
            <a:xfrm>
              <a:off x="5428066" y="3605424"/>
              <a:ext cx="930813"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18" name="Line 188">
              <a:extLst>
                <a:ext uri="{FF2B5EF4-FFF2-40B4-BE49-F238E27FC236}">
                  <a16:creationId xmlns:a16="http://schemas.microsoft.com/office/drawing/2014/main" id="{71B6C129-8FE6-4F67-B7BB-CCD9D50803D0}"/>
                </a:ext>
              </a:extLst>
            </p:cNvPr>
            <p:cNvSpPr>
              <a:spLocks noChangeShapeType="1"/>
            </p:cNvSpPr>
            <p:nvPr/>
          </p:nvSpPr>
          <p:spPr bwMode="auto">
            <a:xfrm>
              <a:off x="5433481" y="3571505"/>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19" name="Line 189">
              <a:extLst>
                <a:ext uri="{FF2B5EF4-FFF2-40B4-BE49-F238E27FC236}">
                  <a16:creationId xmlns:a16="http://schemas.microsoft.com/office/drawing/2014/main" id="{97863A81-1351-44DD-BA8E-1767E0244B18}"/>
                </a:ext>
              </a:extLst>
            </p:cNvPr>
            <p:cNvSpPr>
              <a:spLocks noChangeShapeType="1"/>
            </p:cNvSpPr>
            <p:nvPr/>
          </p:nvSpPr>
          <p:spPr bwMode="auto">
            <a:xfrm>
              <a:off x="6358879" y="3576834"/>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20" name="Line 190">
              <a:extLst>
                <a:ext uri="{FF2B5EF4-FFF2-40B4-BE49-F238E27FC236}">
                  <a16:creationId xmlns:a16="http://schemas.microsoft.com/office/drawing/2014/main" id="{1A91A250-9910-4AB8-B4E7-266A8389E08E}"/>
                </a:ext>
              </a:extLst>
            </p:cNvPr>
            <p:cNvSpPr>
              <a:spLocks noChangeShapeType="1"/>
            </p:cNvSpPr>
            <p:nvPr/>
          </p:nvSpPr>
          <p:spPr bwMode="auto">
            <a:xfrm>
              <a:off x="5833918" y="3724886"/>
              <a:ext cx="613191"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25" name="Line 191">
              <a:extLst>
                <a:ext uri="{FF2B5EF4-FFF2-40B4-BE49-F238E27FC236}">
                  <a16:creationId xmlns:a16="http://schemas.microsoft.com/office/drawing/2014/main" id="{C74A64E5-5E6B-4DB9-BB78-EF2AD884C20A}"/>
                </a:ext>
              </a:extLst>
            </p:cNvPr>
            <p:cNvSpPr>
              <a:spLocks noChangeShapeType="1"/>
            </p:cNvSpPr>
            <p:nvPr/>
          </p:nvSpPr>
          <p:spPr bwMode="auto">
            <a:xfrm>
              <a:off x="5833918" y="3688707"/>
              <a:ext cx="0" cy="65575"/>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27" name="Line 192">
              <a:extLst>
                <a:ext uri="{FF2B5EF4-FFF2-40B4-BE49-F238E27FC236}">
                  <a16:creationId xmlns:a16="http://schemas.microsoft.com/office/drawing/2014/main" id="{A5E0B4E9-C37C-4BD9-9799-36B913E5791B}"/>
                </a:ext>
              </a:extLst>
            </p:cNvPr>
            <p:cNvSpPr>
              <a:spLocks noChangeShapeType="1"/>
            </p:cNvSpPr>
            <p:nvPr/>
          </p:nvSpPr>
          <p:spPr bwMode="auto">
            <a:xfrm>
              <a:off x="6447107" y="3688707"/>
              <a:ext cx="0" cy="65575"/>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31" name="Line 193">
              <a:extLst>
                <a:ext uri="{FF2B5EF4-FFF2-40B4-BE49-F238E27FC236}">
                  <a16:creationId xmlns:a16="http://schemas.microsoft.com/office/drawing/2014/main" id="{14C43883-9123-4F51-BAF2-CAB6CFF53BD0}"/>
                </a:ext>
              </a:extLst>
            </p:cNvPr>
            <p:cNvSpPr>
              <a:spLocks noChangeShapeType="1"/>
            </p:cNvSpPr>
            <p:nvPr/>
          </p:nvSpPr>
          <p:spPr bwMode="auto">
            <a:xfrm>
              <a:off x="5675106" y="4010566"/>
              <a:ext cx="921993"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44" name="Line 194">
              <a:extLst>
                <a:ext uri="{FF2B5EF4-FFF2-40B4-BE49-F238E27FC236}">
                  <a16:creationId xmlns:a16="http://schemas.microsoft.com/office/drawing/2014/main" id="{2DECAC2C-F047-4063-824C-D56C3DD50197}"/>
                </a:ext>
              </a:extLst>
            </p:cNvPr>
            <p:cNvSpPr>
              <a:spLocks noChangeShapeType="1"/>
            </p:cNvSpPr>
            <p:nvPr/>
          </p:nvSpPr>
          <p:spPr bwMode="auto">
            <a:xfrm>
              <a:off x="5675106" y="3976647"/>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45" name="Line 195">
              <a:extLst>
                <a:ext uri="{FF2B5EF4-FFF2-40B4-BE49-F238E27FC236}">
                  <a16:creationId xmlns:a16="http://schemas.microsoft.com/office/drawing/2014/main" id="{84864A00-DB8E-4B1A-BABC-56B1FD875DA5}"/>
                </a:ext>
              </a:extLst>
            </p:cNvPr>
            <p:cNvSpPr>
              <a:spLocks noChangeShapeType="1"/>
            </p:cNvSpPr>
            <p:nvPr/>
          </p:nvSpPr>
          <p:spPr bwMode="auto">
            <a:xfrm>
              <a:off x="6597095" y="3976647"/>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46" name="Line 196">
              <a:extLst>
                <a:ext uri="{FF2B5EF4-FFF2-40B4-BE49-F238E27FC236}">
                  <a16:creationId xmlns:a16="http://schemas.microsoft.com/office/drawing/2014/main" id="{7653D1B5-A193-40BA-97EE-DB7EA432399D}"/>
                </a:ext>
              </a:extLst>
            </p:cNvPr>
            <p:cNvSpPr>
              <a:spLocks noChangeShapeType="1"/>
            </p:cNvSpPr>
            <p:nvPr/>
          </p:nvSpPr>
          <p:spPr bwMode="auto">
            <a:xfrm>
              <a:off x="5789805" y="4141717"/>
              <a:ext cx="688185"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47" name="Line 197">
              <a:extLst>
                <a:ext uri="{FF2B5EF4-FFF2-40B4-BE49-F238E27FC236}">
                  <a16:creationId xmlns:a16="http://schemas.microsoft.com/office/drawing/2014/main" id="{1F3395F5-4513-49CD-873E-10FFB28AA9E0}"/>
                </a:ext>
              </a:extLst>
            </p:cNvPr>
            <p:cNvSpPr>
              <a:spLocks noChangeShapeType="1"/>
            </p:cNvSpPr>
            <p:nvPr/>
          </p:nvSpPr>
          <p:spPr bwMode="auto">
            <a:xfrm>
              <a:off x="5789805" y="4105537"/>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68" name="Line 198">
              <a:extLst>
                <a:ext uri="{FF2B5EF4-FFF2-40B4-BE49-F238E27FC236}">
                  <a16:creationId xmlns:a16="http://schemas.microsoft.com/office/drawing/2014/main" id="{F9AE8FF4-701D-4E45-984B-C3094EA8AB48}"/>
                </a:ext>
              </a:extLst>
            </p:cNvPr>
            <p:cNvSpPr>
              <a:spLocks noChangeShapeType="1"/>
            </p:cNvSpPr>
            <p:nvPr/>
          </p:nvSpPr>
          <p:spPr bwMode="auto">
            <a:xfrm>
              <a:off x="6477988" y="4105537"/>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69" name="Line 199">
              <a:extLst>
                <a:ext uri="{FF2B5EF4-FFF2-40B4-BE49-F238E27FC236}">
                  <a16:creationId xmlns:a16="http://schemas.microsoft.com/office/drawing/2014/main" id="{60BC6B55-4F18-4AEC-A53F-989BFBD03346}"/>
                </a:ext>
              </a:extLst>
            </p:cNvPr>
            <p:cNvSpPr>
              <a:spLocks noChangeShapeType="1"/>
            </p:cNvSpPr>
            <p:nvPr/>
          </p:nvSpPr>
          <p:spPr bwMode="auto">
            <a:xfrm>
              <a:off x="5728043" y="4396853"/>
              <a:ext cx="807296"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70" name="Line 200">
              <a:extLst>
                <a:ext uri="{FF2B5EF4-FFF2-40B4-BE49-F238E27FC236}">
                  <a16:creationId xmlns:a16="http://schemas.microsoft.com/office/drawing/2014/main" id="{98FA3107-8BD5-419B-BBF9-20F38DA94B6D}"/>
                </a:ext>
              </a:extLst>
            </p:cNvPr>
            <p:cNvSpPr>
              <a:spLocks noChangeShapeType="1"/>
            </p:cNvSpPr>
            <p:nvPr/>
          </p:nvSpPr>
          <p:spPr bwMode="auto">
            <a:xfrm>
              <a:off x="5733460" y="4360674"/>
              <a:ext cx="0" cy="67837"/>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71" name="Line 201">
              <a:extLst>
                <a:ext uri="{FF2B5EF4-FFF2-40B4-BE49-F238E27FC236}">
                  <a16:creationId xmlns:a16="http://schemas.microsoft.com/office/drawing/2014/main" id="{55B4BE9C-90CB-4A8D-9708-BCCA4AAC3394}"/>
                </a:ext>
              </a:extLst>
            </p:cNvPr>
            <p:cNvSpPr>
              <a:spLocks noChangeShapeType="1"/>
            </p:cNvSpPr>
            <p:nvPr/>
          </p:nvSpPr>
          <p:spPr bwMode="auto">
            <a:xfrm>
              <a:off x="6535336" y="4360674"/>
              <a:ext cx="0" cy="67837"/>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96" name="Line 202">
              <a:extLst>
                <a:ext uri="{FF2B5EF4-FFF2-40B4-BE49-F238E27FC236}">
                  <a16:creationId xmlns:a16="http://schemas.microsoft.com/office/drawing/2014/main" id="{3988165D-ACE8-4365-BA89-9F6F6DB7C45E}"/>
                </a:ext>
              </a:extLst>
            </p:cNvPr>
            <p:cNvSpPr>
              <a:spLocks noChangeShapeType="1"/>
            </p:cNvSpPr>
            <p:nvPr/>
          </p:nvSpPr>
          <p:spPr bwMode="auto">
            <a:xfrm>
              <a:off x="5701575" y="4529884"/>
              <a:ext cx="635248"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97" name="Line 203">
              <a:extLst>
                <a:ext uri="{FF2B5EF4-FFF2-40B4-BE49-F238E27FC236}">
                  <a16:creationId xmlns:a16="http://schemas.microsoft.com/office/drawing/2014/main" id="{ECB8196B-E98A-403C-ACF8-26D39CAA626E}"/>
                </a:ext>
              </a:extLst>
            </p:cNvPr>
            <p:cNvSpPr>
              <a:spLocks noChangeShapeType="1"/>
            </p:cNvSpPr>
            <p:nvPr/>
          </p:nvSpPr>
          <p:spPr bwMode="auto">
            <a:xfrm>
              <a:off x="5701575" y="4495965"/>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98" name="Line 204">
              <a:extLst>
                <a:ext uri="{FF2B5EF4-FFF2-40B4-BE49-F238E27FC236}">
                  <a16:creationId xmlns:a16="http://schemas.microsoft.com/office/drawing/2014/main" id="{EE6F5CBC-4D14-4A09-9866-3A7143016751}"/>
                </a:ext>
              </a:extLst>
            </p:cNvPr>
            <p:cNvSpPr>
              <a:spLocks noChangeShapeType="1"/>
            </p:cNvSpPr>
            <p:nvPr/>
          </p:nvSpPr>
          <p:spPr bwMode="auto">
            <a:xfrm>
              <a:off x="6336823" y="4495965"/>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299" name="Line 206">
              <a:extLst>
                <a:ext uri="{FF2B5EF4-FFF2-40B4-BE49-F238E27FC236}">
                  <a16:creationId xmlns:a16="http://schemas.microsoft.com/office/drawing/2014/main" id="{DD830B14-C06A-4AFE-BBF4-1E228CCFBE08}"/>
                </a:ext>
              </a:extLst>
            </p:cNvPr>
            <p:cNvSpPr>
              <a:spLocks noChangeShapeType="1"/>
            </p:cNvSpPr>
            <p:nvPr/>
          </p:nvSpPr>
          <p:spPr bwMode="auto">
            <a:xfrm>
              <a:off x="5803038" y="4789925"/>
              <a:ext cx="674953"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300" name="Line 207">
              <a:extLst>
                <a:ext uri="{FF2B5EF4-FFF2-40B4-BE49-F238E27FC236}">
                  <a16:creationId xmlns:a16="http://schemas.microsoft.com/office/drawing/2014/main" id="{B8851F90-D061-447F-BF2A-E01E86BF2554}"/>
                </a:ext>
              </a:extLst>
            </p:cNvPr>
            <p:cNvSpPr>
              <a:spLocks noChangeShapeType="1"/>
            </p:cNvSpPr>
            <p:nvPr/>
          </p:nvSpPr>
          <p:spPr bwMode="auto">
            <a:xfrm>
              <a:off x="5803037" y="4756007"/>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301" name="Line 208">
              <a:extLst>
                <a:ext uri="{FF2B5EF4-FFF2-40B4-BE49-F238E27FC236}">
                  <a16:creationId xmlns:a16="http://schemas.microsoft.com/office/drawing/2014/main" id="{FA849553-7E67-4E13-9919-47493F7CA579}"/>
                </a:ext>
              </a:extLst>
            </p:cNvPr>
            <p:cNvSpPr>
              <a:spLocks noChangeShapeType="1"/>
            </p:cNvSpPr>
            <p:nvPr/>
          </p:nvSpPr>
          <p:spPr bwMode="auto">
            <a:xfrm>
              <a:off x="6472783" y="4756007"/>
              <a:ext cx="0" cy="70098"/>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302" name="Line 209">
              <a:extLst>
                <a:ext uri="{FF2B5EF4-FFF2-40B4-BE49-F238E27FC236}">
                  <a16:creationId xmlns:a16="http://schemas.microsoft.com/office/drawing/2014/main" id="{0E446C14-52E0-40D6-B468-2834B0C23A6B}"/>
                </a:ext>
              </a:extLst>
            </p:cNvPr>
            <p:cNvSpPr>
              <a:spLocks noChangeShapeType="1"/>
            </p:cNvSpPr>
            <p:nvPr/>
          </p:nvSpPr>
          <p:spPr bwMode="auto">
            <a:xfrm>
              <a:off x="5608934" y="4928242"/>
              <a:ext cx="807296"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303" name="Line 210">
              <a:extLst>
                <a:ext uri="{FF2B5EF4-FFF2-40B4-BE49-F238E27FC236}">
                  <a16:creationId xmlns:a16="http://schemas.microsoft.com/office/drawing/2014/main" id="{FE4E0F47-63EF-4281-973D-DCE4BAD3F911}"/>
                </a:ext>
              </a:extLst>
            </p:cNvPr>
            <p:cNvSpPr>
              <a:spLocks noChangeShapeType="1"/>
            </p:cNvSpPr>
            <p:nvPr/>
          </p:nvSpPr>
          <p:spPr bwMode="auto">
            <a:xfrm>
              <a:off x="5613346" y="4894323"/>
              <a:ext cx="0" cy="65575"/>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304" name="Line 211">
              <a:extLst>
                <a:ext uri="{FF2B5EF4-FFF2-40B4-BE49-F238E27FC236}">
                  <a16:creationId xmlns:a16="http://schemas.microsoft.com/office/drawing/2014/main" id="{00CD538D-3B85-4F9E-86F7-92FDE08712C4}"/>
                </a:ext>
              </a:extLst>
            </p:cNvPr>
            <p:cNvSpPr>
              <a:spLocks noChangeShapeType="1"/>
            </p:cNvSpPr>
            <p:nvPr/>
          </p:nvSpPr>
          <p:spPr bwMode="auto">
            <a:xfrm>
              <a:off x="6416227" y="4894323"/>
              <a:ext cx="0" cy="65575"/>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305" name="Line 212">
              <a:extLst>
                <a:ext uri="{FF2B5EF4-FFF2-40B4-BE49-F238E27FC236}">
                  <a16:creationId xmlns:a16="http://schemas.microsoft.com/office/drawing/2014/main" id="{15834233-3038-409C-9825-B70339650D2F}"/>
                </a:ext>
              </a:extLst>
            </p:cNvPr>
            <p:cNvSpPr>
              <a:spLocks noChangeShapeType="1"/>
            </p:cNvSpPr>
            <p:nvPr/>
          </p:nvSpPr>
          <p:spPr bwMode="auto">
            <a:xfrm>
              <a:off x="5860386" y="5196724"/>
              <a:ext cx="613191"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306" name="Line 213">
              <a:extLst>
                <a:ext uri="{FF2B5EF4-FFF2-40B4-BE49-F238E27FC236}">
                  <a16:creationId xmlns:a16="http://schemas.microsoft.com/office/drawing/2014/main" id="{289319C2-932A-4B66-932C-E44B64448A94}"/>
                </a:ext>
              </a:extLst>
            </p:cNvPr>
            <p:cNvSpPr>
              <a:spLocks noChangeShapeType="1"/>
            </p:cNvSpPr>
            <p:nvPr/>
          </p:nvSpPr>
          <p:spPr bwMode="auto">
            <a:xfrm>
              <a:off x="5860386" y="5160544"/>
              <a:ext cx="0" cy="67837"/>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307" name="Line 214">
              <a:extLst>
                <a:ext uri="{FF2B5EF4-FFF2-40B4-BE49-F238E27FC236}">
                  <a16:creationId xmlns:a16="http://schemas.microsoft.com/office/drawing/2014/main" id="{7AD97D1A-3E46-49C4-9CCA-24FEC184F026}"/>
                </a:ext>
              </a:extLst>
            </p:cNvPr>
            <p:cNvSpPr>
              <a:spLocks noChangeShapeType="1"/>
            </p:cNvSpPr>
            <p:nvPr/>
          </p:nvSpPr>
          <p:spPr bwMode="auto">
            <a:xfrm>
              <a:off x="6473574" y="5160544"/>
              <a:ext cx="0" cy="67837"/>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308" name="Line 218">
              <a:extLst>
                <a:ext uri="{FF2B5EF4-FFF2-40B4-BE49-F238E27FC236}">
                  <a16:creationId xmlns:a16="http://schemas.microsoft.com/office/drawing/2014/main" id="{6A0B81E8-E35E-4435-828C-F686EED9D5F8}"/>
                </a:ext>
              </a:extLst>
            </p:cNvPr>
            <p:cNvSpPr>
              <a:spLocks noChangeShapeType="1"/>
            </p:cNvSpPr>
            <p:nvPr/>
          </p:nvSpPr>
          <p:spPr bwMode="auto">
            <a:xfrm>
              <a:off x="5339837" y="5335041"/>
              <a:ext cx="974929" cy="0"/>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309" name="Line 219">
              <a:extLst>
                <a:ext uri="{FF2B5EF4-FFF2-40B4-BE49-F238E27FC236}">
                  <a16:creationId xmlns:a16="http://schemas.microsoft.com/office/drawing/2014/main" id="{872BF7D0-4355-4D2C-AE51-698AFE897FB7}"/>
                </a:ext>
              </a:extLst>
            </p:cNvPr>
            <p:cNvSpPr>
              <a:spLocks noChangeShapeType="1"/>
            </p:cNvSpPr>
            <p:nvPr/>
          </p:nvSpPr>
          <p:spPr bwMode="auto">
            <a:xfrm>
              <a:off x="5348660" y="5301122"/>
              <a:ext cx="0" cy="67837"/>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310" name="Line 220">
              <a:extLst>
                <a:ext uri="{FF2B5EF4-FFF2-40B4-BE49-F238E27FC236}">
                  <a16:creationId xmlns:a16="http://schemas.microsoft.com/office/drawing/2014/main" id="{2E37AAC4-5093-489C-AEE3-A305135EF3F6}"/>
                </a:ext>
              </a:extLst>
            </p:cNvPr>
            <p:cNvSpPr>
              <a:spLocks noChangeShapeType="1"/>
            </p:cNvSpPr>
            <p:nvPr/>
          </p:nvSpPr>
          <p:spPr bwMode="auto">
            <a:xfrm>
              <a:off x="6314764" y="5301122"/>
              <a:ext cx="0" cy="67837"/>
            </a:xfrm>
            <a:prstGeom prst="line">
              <a:avLst/>
            </a:prstGeom>
            <a:noFill/>
            <a:ln w="19050">
              <a:solidFill>
                <a:srgbClr val="005D9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600" dirty="0"/>
            </a:p>
          </p:txBody>
        </p:sp>
        <p:sp>
          <p:nvSpPr>
            <p:cNvPr id="311" name="Freeform 221">
              <a:extLst>
                <a:ext uri="{FF2B5EF4-FFF2-40B4-BE49-F238E27FC236}">
                  <a16:creationId xmlns:a16="http://schemas.microsoft.com/office/drawing/2014/main" id="{98A8A39F-074D-4ED2-8B19-DA9AAC870518}"/>
                </a:ext>
              </a:extLst>
            </p:cNvPr>
            <p:cNvSpPr>
              <a:spLocks/>
            </p:cNvSpPr>
            <p:nvPr/>
          </p:nvSpPr>
          <p:spPr bwMode="auto">
            <a:xfrm>
              <a:off x="6087253" y="2098771"/>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312" name="Freeform 222">
              <a:extLst>
                <a:ext uri="{FF2B5EF4-FFF2-40B4-BE49-F238E27FC236}">
                  <a16:creationId xmlns:a16="http://schemas.microsoft.com/office/drawing/2014/main" id="{C0434845-8298-44BC-ABEB-676FADF13BD9}"/>
                </a:ext>
              </a:extLst>
            </p:cNvPr>
            <p:cNvSpPr>
              <a:spLocks/>
            </p:cNvSpPr>
            <p:nvPr/>
          </p:nvSpPr>
          <p:spPr bwMode="auto">
            <a:xfrm>
              <a:off x="6042440" y="2378205"/>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313" name="Freeform 223">
              <a:extLst>
                <a:ext uri="{FF2B5EF4-FFF2-40B4-BE49-F238E27FC236}">
                  <a16:creationId xmlns:a16="http://schemas.microsoft.com/office/drawing/2014/main" id="{2941C273-D094-4ABF-A0AE-D8B6E997F86D}"/>
                </a:ext>
              </a:extLst>
            </p:cNvPr>
            <p:cNvSpPr>
              <a:spLocks/>
            </p:cNvSpPr>
            <p:nvPr/>
          </p:nvSpPr>
          <p:spPr bwMode="auto">
            <a:xfrm>
              <a:off x="6031760" y="2503703"/>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314" name="Freeform 224">
              <a:extLst>
                <a:ext uri="{FF2B5EF4-FFF2-40B4-BE49-F238E27FC236}">
                  <a16:creationId xmlns:a16="http://schemas.microsoft.com/office/drawing/2014/main" id="{13A1C01D-55FD-477D-91BB-C5B773065C36}"/>
                </a:ext>
              </a:extLst>
            </p:cNvPr>
            <p:cNvSpPr>
              <a:spLocks/>
            </p:cNvSpPr>
            <p:nvPr/>
          </p:nvSpPr>
          <p:spPr bwMode="auto">
            <a:xfrm>
              <a:off x="5392273" y="2637116"/>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315" name="Freeform 225">
              <a:extLst>
                <a:ext uri="{FF2B5EF4-FFF2-40B4-BE49-F238E27FC236}">
                  <a16:creationId xmlns:a16="http://schemas.microsoft.com/office/drawing/2014/main" id="{FD8182D7-F3DE-4DB9-A4AE-465D08F9AFAC}"/>
                </a:ext>
              </a:extLst>
            </p:cNvPr>
            <p:cNvSpPr>
              <a:spLocks/>
            </p:cNvSpPr>
            <p:nvPr/>
          </p:nvSpPr>
          <p:spPr bwMode="auto">
            <a:xfrm>
              <a:off x="5865983" y="2892095"/>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316" name="Freeform 226">
              <a:extLst>
                <a:ext uri="{FF2B5EF4-FFF2-40B4-BE49-F238E27FC236}">
                  <a16:creationId xmlns:a16="http://schemas.microsoft.com/office/drawing/2014/main" id="{17489B06-E21E-49CA-8069-D63F02A82782}"/>
                </a:ext>
              </a:extLst>
            </p:cNvPr>
            <p:cNvSpPr>
              <a:spLocks/>
            </p:cNvSpPr>
            <p:nvPr/>
          </p:nvSpPr>
          <p:spPr bwMode="auto">
            <a:xfrm>
              <a:off x="5758250" y="3023629"/>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317" name="Freeform 227">
              <a:extLst>
                <a:ext uri="{FF2B5EF4-FFF2-40B4-BE49-F238E27FC236}">
                  <a16:creationId xmlns:a16="http://schemas.microsoft.com/office/drawing/2014/main" id="{AD8F6B0C-4FC8-4682-AE2B-9387C435BCEE}"/>
                </a:ext>
              </a:extLst>
            </p:cNvPr>
            <p:cNvSpPr>
              <a:spLocks/>
            </p:cNvSpPr>
            <p:nvPr/>
          </p:nvSpPr>
          <p:spPr bwMode="auto">
            <a:xfrm>
              <a:off x="6090964" y="3146469"/>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318" name="Freeform 228">
              <a:extLst>
                <a:ext uri="{FF2B5EF4-FFF2-40B4-BE49-F238E27FC236}">
                  <a16:creationId xmlns:a16="http://schemas.microsoft.com/office/drawing/2014/main" id="{47CFEE1F-B8F8-481C-A4DA-C908F06C8617}"/>
                </a:ext>
              </a:extLst>
            </p:cNvPr>
            <p:cNvSpPr>
              <a:spLocks/>
            </p:cNvSpPr>
            <p:nvPr/>
          </p:nvSpPr>
          <p:spPr bwMode="auto">
            <a:xfrm>
              <a:off x="6091879" y="3288179"/>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319" name="Freeform 229">
              <a:extLst>
                <a:ext uri="{FF2B5EF4-FFF2-40B4-BE49-F238E27FC236}">
                  <a16:creationId xmlns:a16="http://schemas.microsoft.com/office/drawing/2014/main" id="{DEECE1C5-A117-4586-8ED4-1971366BE7C5}"/>
                </a:ext>
              </a:extLst>
            </p:cNvPr>
            <p:cNvSpPr>
              <a:spLocks/>
            </p:cNvSpPr>
            <p:nvPr/>
          </p:nvSpPr>
          <p:spPr bwMode="auto">
            <a:xfrm>
              <a:off x="5879216" y="3571213"/>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320" name="Freeform 230">
              <a:extLst>
                <a:ext uri="{FF2B5EF4-FFF2-40B4-BE49-F238E27FC236}">
                  <a16:creationId xmlns:a16="http://schemas.microsoft.com/office/drawing/2014/main" id="{FDABE9BE-E7DA-4D44-B345-C74F711EDFF3}"/>
                </a:ext>
              </a:extLst>
            </p:cNvPr>
            <p:cNvSpPr>
              <a:spLocks/>
            </p:cNvSpPr>
            <p:nvPr/>
          </p:nvSpPr>
          <p:spPr bwMode="auto">
            <a:xfrm>
              <a:off x="6090964" y="3689545"/>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321" name="Freeform 231">
              <a:extLst>
                <a:ext uri="{FF2B5EF4-FFF2-40B4-BE49-F238E27FC236}">
                  <a16:creationId xmlns:a16="http://schemas.microsoft.com/office/drawing/2014/main" id="{9240DFC1-7D55-443F-8A3C-33F05BE1E16F}"/>
                </a:ext>
              </a:extLst>
            </p:cNvPr>
            <p:cNvSpPr>
              <a:spLocks/>
            </p:cNvSpPr>
            <p:nvPr/>
          </p:nvSpPr>
          <p:spPr bwMode="auto">
            <a:xfrm>
              <a:off x="6092119" y="3976354"/>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322" name="Freeform 232">
              <a:extLst>
                <a:ext uri="{FF2B5EF4-FFF2-40B4-BE49-F238E27FC236}">
                  <a16:creationId xmlns:a16="http://schemas.microsoft.com/office/drawing/2014/main" id="{AE9A3357-D4AF-4555-9AB4-BF5E9CA5683B}"/>
                </a:ext>
              </a:extLst>
            </p:cNvPr>
            <p:cNvSpPr>
              <a:spLocks/>
            </p:cNvSpPr>
            <p:nvPr/>
          </p:nvSpPr>
          <p:spPr bwMode="auto">
            <a:xfrm>
              <a:off x="6116431" y="4108637"/>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323" name="Freeform 233">
              <a:extLst>
                <a:ext uri="{FF2B5EF4-FFF2-40B4-BE49-F238E27FC236}">
                  <a16:creationId xmlns:a16="http://schemas.microsoft.com/office/drawing/2014/main" id="{ED146209-A708-4054-B88D-A01B6560A63A}"/>
                </a:ext>
              </a:extLst>
            </p:cNvPr>
            <p:cNvSpPr>
              <a:spLocks/>
            </p:cNvSpPr>
            <p:nvPr/>
          </p:nvSpPr>
          <p:spPr bwMode="auto">
            <a:xfrm>
              <a:off x="6093064" y="4360381"/>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324" name="Freeform 234">
              <a:extLst>
                <a:ext uri="{FF2B5EF4-FFF2-40B4-BE49-F238E27FC236}">
                  <a16:creationId xmlns:a16="http://schemas.microsoft.com/office/drawing/2014/main" id="{FCDBF7A4-0F91-4349-8AB6-4138C205CE41}"/>
                </a:ext>
              </a:extLst>
            </p:cNvPr>
            <p:cNvSpPr>
              <a:spLocks/>
            </p:cNvSpPr>
            <p:nvPr/>
          </p:nvSpPr>
          <p:spPr bwMode="auto">
            <a:xfrm>
              <a:off x="5985639" y="4491152"/>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325" name="Freeform 235">
              <a:extLst>
                <a:ext uri="{FF2B5EF4-FFF2-40B4-BE49-F238E27FC236}">
                  <a16:creationId xmlns:a16="http://schemas.microsoft.com/office/drawing/2014/main" id="{234C3CF2-F1E6-4C20-B79D-0D3E92CD1CEF}"/>
                </a:ext>
              </a:extLst>
            </p:cNvPr>
            <p:cNvSpPr>
              <a:spLocks/>
            </p:cNvSpPr>
            <p:nvPr/>
          </p:nvSpPr>
          <p:spPr bwMode="auto">
            <a:xfrm>
              <a:off x="6090964" y="4754584"/>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326" name="Freeform 236">
              <a:extLst>
                <a:ext uri="{FF2B5EF4-FFF2-40B4-BE49-F238E27FC236}">
                  <a16:creationId xmlns:a16="http://schemas.microsoft.com/office/drawing/2014/main" id="{5BB382CD-526F-4228-9C1B-4B18851B1839}"/>
                </a:ext>
              </a:extLst>
            </p:cNvPr>
            <p:cNvSpPr>
              <a:spLocks/>
            </p:cNvSpPr>
            <p:nvPr/>
          </p:nvSpPr>
          <p:spPr bwMode="auto">
            <a:xfrm>
              <a:off x="5973865" y="4892901"/>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327" name="Freeform 237">
              <a:extLst>
                <a:ext uri="{FF2B5EF4-FFF2-40B4-BE49-F238E27FC236}">
                  <a16:creationId xmlns:a16="http://schemas.microsoft.com/office/drawing/2014/main" id="{AA4A78BB-047F-4495-91CC-E96756756F52}"/>
                </a:ext>
              </a:extLst>
            </p:cNvPr>
            <p:cNvSpPr>
              <a:spLocks/>
            </p:cNvSpPr>
            <p:nvPr/>
          </p:nvSpPr>
          <p:spPr bwMode="auto">
            <a:xfrm>
              <a:off x="6133224" y="5161383"/>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328" name="Freeform 238">
              <a:extLst>
                <a:ext uri="{FF2B5EF4-FFF2-40B4-BE49-F238E27FC236}">
                  <a16:creationId xmlns:a16="http://schemas.microsoft.com/office/drawing/2014/main" id="{2B515471-E91F-41BF-95ED-1BC13EC9709C}"/>
                </a:ext>
              </a:extLst>
            </p:cNvPr>
            <p:cNvSpPr>
              <a:spLocks/>
            </p:cNvSpPr>
            <p:nvPr/>
          </p:nvSpPr>
          <p:spPr bwMode="auto">
            <a:xfrm>
              <a:off x="5823724" y="5306483"/>
              <a:ext cx="78512" cy="77788"/>
            </a:xfrm>
            <a:prstGeom prst="ellipse">
              <a:avLst/>
            </a:prstGeom>
            <a:solidFill>
              <a:schemeClr val="tx1">
                <a:lumMod val="65000"/>
                <a:lumOff val="35000"/>
              </a:schemeClr>
            </a:solidFill>
            <a:ln w="9525">
              <a:noFill/>
              <a:round/>
              <a:headEnd/>
              <a:tailEnd/>
            </a:ln>
            <a:extLst/>
          </p:spPr>
          <p:txBody>
            <a:bodyPr vert="horz" wrap="square" lIns="91440" tIns="45720" rIns="91440" bIns="45720" numCol="1" anchor="t" anchorCtr="0" compatLnSpc="1">
              <a:prstTxWarp prst="textNoShape">
                <a:avLst/>
              </a:prstTxWarp>
            </a:bodyPr>
            <a:lstStyle/>
            <a:p>
              <a:endParaRPr lang="en-US" sz="1600" dirty="0"/>
            </a:p>
          </p:txBody>
        </p:sp>
        <p:sp>
          <p:nvSpPr>
            <p:cNvPr id="331" name="Rectangle 7">
              <a:extLst>
                <a:ext uri="{FF2B5EF4-FFF2-40B4-BE49-F238E27FC236}">
                  <a16:creationId xmlns:a16="http://schemas.microsoft.com/office/drawing/2014/main" id="{6F7A8A3E-F31C-4583-A560-90304E50981A}"/>
                </a:ext>
              </a:extLst>
            </p:cNvPr>
            <p:cNvSpPr>
              <a:spLocks noChangeArrowheads="1"/>
            </p:cNvSpPr>
            <p:nvPr/>
          </p:nvSpPr>
          <p:spPr bwMode="auto">
            <a:xfrm>
              <a:off x="628551" y="2585226"/>
              <a:ext cx="180555"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900" b="0" dirty="0">
                  <a:solidFill>
                    <a:srgbClr val="000000"/>
                  </a:solidFill>
                  <a:latin typeface="+mn-lt"/>
                </a:rPr>
                <a:t>≥ 2</a:t>
              </a:r>
            </a:p>
          </p:txBody>
        </p:sp>
        <p:sp>
          <p:nvSpPr>
            <p:cNvPr id="332" name="Rectangle 7">
              <a:extLst>
                <a:ext uri="{FF2B5EF4-FFF2-40B4-BE49-F238E27FC236}">
                  <a16:creationId xmlns:a16="http://schemas.microsoft.com/office/drawing/2014/main" id="{7DB02040-3096-406C-8D02-4AD7A88EE299}"/>
                </a:ext>
              </a:extLst>
            </p:cNvPr>
            <p:cNvSpPr>
              <a:spLocks noChangeArrowheads="1"/>
            </p:cNvSpPr>
            <p:nvPr/>
          </p:nvSpPr>
          <p:spPr bwMode="auto">
            <a:xfrm>
              <a:off x="628551" y="2863520"/>
              <a:ext cx="256388"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900" b="0" dirty="0">
                  <a:solidFill>
                    <a:srgbClr val="000000"/>
                  </a:solidFill>
                  <a:latin typeface="+mn-lt"/>
                </a:rPr>
                <a:t>&lt; 30</a:t>
              </a:r>
            </a:p>
          </p:txBody>
        </p:sp>
        <p:sp>
          <p:nvSpPr>
            <p:cNvPr id="333" name="Rectangle 7">
              <a:extLst>
                <a:ext uri="{FF2B5EF4-FFF2-40B4-BE49-F238E27FC236}">
                  <a16:creationId xmlns:a16="http://schemas.microsoft.com/office/drawing/2014/main" id="{727421D0-434B-4A1B-A5E4-FFF93CBE8AE7}"/>
                </a:ext>
              </a:extLst>
            </p:cNvPr>
            <p:cNvSpPr>
              <a:spLocks noChangeArrowheads="1"/>
            </p:cNvSpPr>
            <p:nvPr/>
          </p:nvSpPr>
          <p:spPr bwMode="auto">
            <a:xfrm>
              <a:off x="628551" y="3256812"/>
              <a:ext cx="252777"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900" b="0" dirty="0">
                  <a:solidFill>
                    <a:srgbClr val="000000"/>
                  </a:solidFill>
                  <a:latin typeface="+mn-lt"/>
                </a:rPr>
                <a:t>≥ 80</a:t>
              </a:r>
            </a:p>
          </p:txBody>
        </p:sp>
        <p:sp>
          <p:nvSpPr>
            <p:cNvPr id="334" name="TextBox 333"/>
            <p:cNvSpPr txBox="1"/>
            <p:nvPr/>
          </p:nvSpPr>
          <p:spPr>
            <a:xfrm>
              <a:off x="3690388" y="1343601"/>
              <a:ext cx="337696" cy="277151"/>
            </a:xfrm>
            <a:prstGeom prst="rect">
              <a:avLst/>
            </a:prstGeom>
            <a:noFill/>
          </p:spPr>
          <p:txBody>
            <a:bodyPr wrap="none" rtlCol="0">
              <a:noAutofit/>
            </a:bodyPr>
            <a:lstStyle/>
            <a:p>
              <a:pPr algn="ctr"/>
              <a:r>
                <a:rPr lang="en-US" sz="1100" b="1" dirty="0">
                  <a:solidFill>
                    <a:schemeClr val="tx2"/>
                  </a:solidFill>
                </a:rPr>
                <a:t>Vd</a:t>
              </a:r>
            </a:p>
          </p:txBody>
        </p:sp>
        <p:sp>
          <p:nvSpPr>
            <p:cNvPr id="335" name="TextBox 334"/>
            <p:cNvSpPr txBox="1"/>
            <p:nvPr/>
          </p:nvSpPr>
          <p:spPr>
            <a:xfrm>
              <a:off x="2766548" y="1343601"/>
              <a:ext cx="346611" cy="277151"/>
            </a:xfrm>
            <a:prstGeom prst="rect">
              <a:avLst/>
            </a:prstGeom>
            <a:noFill/>
          </p:spPr>
          <p:txBody>
            <a:bodyPr wrap="none" rtlCol="0">
              <a:noAutofit/>
            </a:bodyPr>
            <a:lstStyle/>
            <a:p>
              <a:pPr algn="ctr"/>
              <a:r>
                <a:rPr lang="en-US" sz="1100" b="1" dirty="0">
                  <a:solidFill>
                    <a:schemeClr val="tx2"/>
                  </a:solidFill>
                </a:rPr>
                <a:t>Kd</a:t>
              </a:r>
            </a:p>
          </p:txBody>
        </p:sp>
        <p:sp>
          <p:nvSpPr>
            <p:cNvPr id="336" name="Rectangle 109">
              <a:extLst>
                <a:ext uri="{FF2B5EF4-FFF2-40B4-BE49-F238E27FC236}">
                  <a16:creationId xmlns:a16="http://schemas.microsoft.com/office/drawing/2014/main" id="{F591FB86-5A01-4365-AEC6-521B5CAF3890}"/>
                </a:ext>
              </a:extLst>
            </p:cNvPr>
            <p:cNvSpPr>
              <a:spLocks noChangeArrowheads="1"/>
            </p:cNvSpPr>
            <p:nvPr/>
          </p:nvSpPr>
          <p:spPr bwMode="auto">
            <a:xfrm>
              <a:off x="3630006" y="5115701"/>
              <a:ext cx="469445"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160/350</a:t>
              </a:r>
              <a:endParaRPr kumimoji="0" lang="en-US" altLang="en-US" sz="2400" b="0" i="0" u="none" strike="noStrike" cap="none" normalizeH="0" baseline="0" dirty="0">
                <a:ln>
                  <a:noFill/>
                </a:ln>
                <a:solidFill>
                  <a:schemeClr val="tx1"/>
                </a:solidFill>
                <a:effectLst/>
                <a:latin typeface="+mn-lt"/>
              </a:endParaRPr>
            </a:p>
          </p:txBody>
        </p:sp>
        <p:sp>
          <p:nvSpPr>
            <p:cNvPr id="337" name="TextBox 336"/>
            <p:cNvSpPr txBox="1"/>
            <p:nvPr/>
          </p:nvSpPr>
          <p:spPr>
            <a:xfrm>
              <a:off x="2329804" y="1159015"/>
              <a:ext cx="1881750" cy="294666"/>
            </a:xfrm>
            <a:prstGeom prst="rect">
              <a:avLst/>
            </a:prstGeom>
            <a:noFill/>
          </p:spPr>
          <p:txBody>
            <a:bodyPr wrap="none" rtlCol="0">
              <a:spAutoFit/>
            </a:bodyPr>
            <a:lstStyle/>
            <a:p>
              <a:pPr algn="ctr"/>
              <a:r>
                <a:rPr lang="en-US" sz="1100" b="1" dirty="0"/>
                <a:t>Events (n)/Patients (n)</a:t>
              </a:r>
            </a:p>
          </p:txBody>
        </p:sp>
        <p:sp>
          <p:nvSpPr>
            <p:cNvPr id="340" name="Rectangle 37">
              <a:extLst>
                <a:ext uri="{FF2B5EF4-FFF2-40B4-BE49-F238E27FC236}">
                  <a16:creationId xmlns:a16="http://schemas.microsoft.com/office/drawing/2014/main" id="{028DD844-7E96-471A-8D14-734E784B9A2C}"/>
                </a:ext>
              </a:extLst>
            </p:cNvPr>
            <p:cNvSpPr>
              <a:spLocks noChangeArrowheads="1"/>
            </p:cNvSpPr>
            <p:nvPr/>
          </p:nvSpPr>
          <p:spPr bwMode="auto">
            <a:xfrm>
              <a:off x="640344" y="5256746"/>
              <a:ext cx="166111" cy="155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rgbClr val="000000"/>
                  </a:solidFill>
                  <a:effectLst/>
                  <a:latin typeface="+mn-lt"/>
                </a:rPr>
                <a:t>No</a:t>
              </a:r>
              <a:endParaRPr kumimoji="0" lang="en-US" altLang="en-US" sz="2400" b="0" i="0" u="none" strike="noStrike" cap="none" normalizeH="0" baseline="0" dirty="0">
                <a:ln>
                  <a:noFill/>
                </a:ln>
                <a:solidFill>
                  <a:schemeClr val="tx1"/>
                </a:solidFill>
                <a:effectLst/>
                <a:latin typeface="+mn-lt"/>
              </a:endParaRPr>
            </a:p>
          </p:txBody>
        </p:sp>
      </p:grpSp>
      <p:sp>
        <p:nvSpPr>
          <p:cNvPr id="221" name="TextBox 220">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238" name="Content Placeholder 2"/>
          <p:cNvSpPr txBox="1">
            <a:spLocks/>
          </p:cNvSpPr>
          <p:nvPr/>
        </p:nvSpPr>
        <p:spPr>
          <a:xfrm>
            <a:off x="505683" y="1288181"/>
            <a:ext cx="5978244" cy="308812"/>
          </a:xfrm>
          <a:prstGeom prst="rect">
            <a:avLst/>
          </a:prstGeom>
        </p:spPr>
        <p:txBody>
          <a:bodyPr anchor="t"/>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200" b="1" kern="0" dirty="0"/>
              <a:t>Median follow-up:</a:t>
            </a:r>
            <a:r>
              <a:rPr lang="en-US" sz="1200" kern="0" dirty="0"/>
              <a:t> 37.5 months in the Kd arm, 36.9 months in the Vd arm</a:t>
            </a:r>
            <a:endParaRPr lang="en-US" sz="1200" b="1" kern="0" dirty="0"/>
          </a:p>
        </p:txBody>
      </p:sp>
    </p:spTree>
    <p:extLst>
      <p:ext uri="{BB962C8B-B14F-4D97-AF65-F5344CB8AC3E}">
        <p14:creationId xmlns:p14="http://schemas.microsoft.com/office/powerpoint/2010/main" val="707852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Overall Survival by Age</a:t>
            </a:r>
          </a:p>
        </p:txBody>
      </p:sp>
      <p:sp>
        <p:nvSpPr>
          <p:cNvPr id="3" name="Rectangle 2"/>
          <p:cNvSpPr/>
          <p:nvPr/>
        </p:nvSpPr>
        <p:spPr bwMode="auto">
          <a:xfrm>
            <a:off x="5354871" y="2794406"/>
            <a:ext cx="2569929" cy="6480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ndParaRPr>
          </a:p>
        </p:txBody>
      </p:sp>
      <p:sp>
        <p:nvSpPr>
          <p:cNvPr id="4" name="Rectangle 3"/>
          <p:cNvSpPr/>
          <p:nvPr/>
        </p:nvSpPr>
        <p:spPr bwMode="auto">
          <a:xfrm>
            <a:off x="5354871" y="4554529"/>
            <a:ext cx="2569929" cy="6480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ndParaRPr>
          </a:p>
        </p:txBody>
      </p:sp>
      <p:sp>
        <p:nvSpPr>
          <p:cNvPr id="5" name="TextBox 4"/>
          <p:cNvSpPr txBox="1"/>
          <p:nvPr/>
        </p:nvSpPr>
        <p:spPr>
          <a:xfrm>
            <a:off x="2411743" y="2844561"/>
            <a:ext cx="1217000" cy="230832"/>
          </a:xfrm>
          <a:prstGeom prst="rect">
            <a:avLst/>
          </a:prstGeom>
          <a:noFill/>
        </p:spPr>
        <p:txBody>
          <a:bodyPr wrap="none" rtlCol="0">
            <a:spAutoFit/>
          </a:bodyPr>
          <a:lstStyle/>
          <a:p>
            <a:pPr algn="ctr"/>
            <a:r>
              <a:rPr lang="en-GB" sz="900" b="1" dirty="0"/>
              <a:t>OS*: 65 – 74 years</a:t>
            </a:r>
          </a:p>
        </p:txBody>
      </p:sp>
      <p:sp>
        <p:nvSpPr>
          <p:cNvPr id="6" name="Rectangle 5"/>
          <p:cNvSpPr/>
          <p:nvPr/>
        </p:nvSpPr>
        <p:spPr>
          <a:xfrm>
            <a:off x="5486400" y="5394870"/>
            <a:ext cx="3581400" cy="969496"/>
          </a:xfrm>
          <a:prstGeom prst="rect">
            <a:avLst/>
          </a:prstGeom>
        </p:spPr>
        <p:txBody>
          <a:bodyPr wrap="square">
            <a:spAutoFit/>
          </a:bodyPr>
          <a:lstStyle/>
          <a:p>
            <a:pPr marL="285750" indent="-285750">
              <a:spcBef>
                <a:spcPts val="500"/>
              </a:spcBef>
              <a:buClr>
                <a:srgbClr val="007CC2"/>
              </a:buClr>
              <a:buFont typeface="Arial" panose="020B0604020202020204" pitchFamily="34" charset="0"/>
              <a:buChar char="•"/>
            </a:pPr>
            <a:r>
              <a:rPr lang="en-GB" sz="1100" dirty="0">
                <a:solidFill>
                  <a:srgbClr val="000000"/>
                </a:solidFill>
              </a:rPr>
              <a:t>The median </a:t>
            </a:r>
            <a:r>
              <a:rPr lang="en-GB" sz="1100" b="1" dirty="0">
                <a:solidFill>
                  <a:srgbClr val="000000"/>
                </a:solidFill>
              </a:rPr>
              <a:t>duration of treatment </a:t>
            </a:r>
            <a:r>
              <a:rPr lang="en-GB" sz="1100" dirty="0">
                <a:solidFill>
                  <a:srgbClr val="000000"/>
                </a:solidFill>
              </a:rPr>
              <a:t>was </a:t>
            </a:r>
            <a:r>
              <a:rPr lang="en-GB" sz="1100" b="1" dirty="0">
                <a:solidFill>
                  <a:srgbClr val="000000"/>
                </a:solidFill>
              </a:rPr>
              <a:t>longer</a:t>
            </a:r>
            <a:r>
              <a:rPr lang="en-GB" sz="1100" dirty="0">
                <a:solidFill>
                  <a:srgbClr val="000000"/>
                </a:solidFill>
              </a:rPr>
              <a:t> </a:t>
            </a:r>
            <a:r>
              <a:rPr lang="en-GB" sz="1100" b="1" dirty="0">
                <a:solidFill>
                  <a:srgbClr val="000000"/>
                </a:solidFill>
              </a:rPr>
              <a:t>with Kd56 than </a:t>
            </a:r>
            <a:r>
              <a:rPr lang="en-GB" sz="1100" b="1" dirty="0" err="1">
                <a:solidFill>
                  <a:srgbClr val="000000"/>
                </a:solidFill>
              </a:rPr>
              <a:t>Vd</a:t>
            </a:r>
            <a:r>
              <a:rPr lang="en-GB" sz="1100" b="1" dirty="0">
                <a:solidFill>
                  <a:srgbClr val="000000"/>
                </a:solidFill>
              </a:rPr>
              <a:t> </a:t>
            </a:r>
            <a:r>
              <a:rPr lang="en-GB" sz="1100" dirty="0">
                <a:solidFill>
                  <a:srgbClr val="000000"/>
                </a:solidFill>
              </a:rPr>
              <a:t>within all age subgroups:</a:t>
            </a:r>
          </a:p>
          <a:p>
            <a:pPr marL="540000" lvl="1" indent="-285750">
              <a:buClr>
                <a:srgbClr val="007CC2"/>
              </a:buClr>
              <a:buFont typeface="Arial" panose="020B0604020202020204" pitchFamily="34" charset="0"/>
              <a:buChar char="•"/>
            </a:pPr>
            <a:r>
              <a:rPr lang="en-GB" sz="1100" dirty="0">
                <a:solidFill>
                  <a:srgbClr val="000000"/>
                </a:solidFill>
              </a:rPr>
              <a:t>&lt;65 years: 49.0 vs 27.0 weeks</a:t>
            </a:r>
          </a:p>
          <a:p>
            <a:pPr marL="540000" lvl="1" indent="-285750">
              <a:buClr>
                <a:srgbClr val="007CC2"/>
              </a:buClr>
              <a:buFont typeface="Arial" panose="020B0604020202020204" pitchFamily="34" charset="0"/>
              <a:buChar char="•"/>
            </a:pPr>
            <a:r>
              <a:rPr lang="en-GB" sz="1100" dirty="0">
                <a:solidFill>
                  <a:srgbClr val="000000"/>
                </a:solidFill>
              </a:rPr>
              <a:t>65–74 years: 49.9 vs 27.6 weeks</a:t>
            </a:r>
          </a:p>
          <a:p>
            <a:pPr marL="540000" lvl="1" indent="-285750">
              <a:buClr>
                <a:srgbClr val="007CC2"/>
              </a:buClr>
              <a:buFont typeface="Arial" panose="020B0604020202020204" pitchFamily="34" charset="0"/>
              <a:buChar char="•"/>
            </a:pPr>
            <a:r>
              <a:rPr lang="en-GB" sz="1100" dirty="0">
                <a:solidFill>
                  <a:srgbClr val="000000"/>
                </a:solidFill>
              </a:rPr>
              <a:t>≥75 years: 43.3 vs 20.6 weeks </a:t>
            </a:r>
            <a:endParaRPr lang="en-GB" sz="1100" dirty="0"/>
          </a:p>
        </p:txBody>
      </p:sp>
      <p:sp>
        <p:nvSpPr>
          <p:cNvPr id="7" name="TextBox 6"/>
          <p:cNvSpPr txBox="1"/>
          <p:nvPr/>
        </p:nvSpPr>
        <p:spPr>
          <a:xfrm>
            <a:off x="2399777" y="1160092"/>
            <a:ext cx="995785" cy="230832"/>
          </a:xfrm>
          <a:prstGeom prst="rect">
            <a:avLst/>
          </a:prstGeom>
          <a:noFill/>
        </p:spPr>
        <p:txBody>
          <a:bodyPr wrap="none" rtlCol="0">
            <a:spAutoFit/>
          </a:bodyPr>
          <a:lstStyle/>
          <a:p>
            <a:pPr algn="ctr"/>
            <a:r>
              <a:rPr lang="en-GB" sz="900" b="1" dirty="0"/>
              <a:t>OS*: &lt;65 years</a:t>
            </a:r>
          </a:p>
        </p:txBody>
      </p:sp>
      <p:sp>
        <p:nvSpPr>
          <p:cNvPr id="8" name="TextBox 7">
            <a:extLst>
              <a:ext uri="{FF2B5EF4-FFF2-40B4-BE49-F238E27FC236}">
                <a16:creationId xmlns:a16="http://schemas.microsoft.com/office/drawing/2014/main" id="{B4D4D287-95F3-41E3-B7D6-9E876F739C43}"/>
              </a:ext>
            </a:extLst>
          </p:cNvPr>
          <p:cNvSpPr txBox="1"/>
          <p:nvPr/>
        </p:nvSpPr>
        <p:spPr>
          <a:xfrm>
            <a:off x="454111" y="2438400"/>
            <a:ext cx="610745" cy="323165"/>
          </a:xfrm>
          <a:prstGeom prst="rect">
            <a:avLst/>
          </a:prstGeom>
          <a:noFill/>
        </p:spPr>
        <p:txBody>
          <a:bodyPr wrap="none" lIns="0" tIns="0" rIns="0" bIns="0" rtlCol="0" anchor="ctr" anchorCtr="0">
            <a:spAutoFit/>
          </a:bodyPr>
          <a:lstStyle/>
          <a:p>
            <a:r>
              <a:rPr lang="en-GB" sz="700" dirty="0"/>
              <a:t>Number at risk:</a:t>
            </a:r>
          </a:p>
          <a:p>
            <a:r>
              <a:rPr lang="en-GB" sz="700" b="1" dirty="0">
                <a:solidFill>
                  <a:schemeClr val="accent1"/>
                </a:solidFill>
              </a:rPr>
              <a:t>Kd56</a:t>
            </a:r>
          </a:p>
          <a:p>
            <a:r>
              <a:rPr lang="en-US" sz="700" b="1" dirty="0">
                <a:solidFill>
                  <a:schemeClr val="bg2"/>
                </a:solidFill>
              </a:rPr>
              <a:t>V</a:t>
            </a:r>
            <a:r>
              <a:rPr lang="en-GB" sz="700" b="1" dirty="0">
                <a:solidFill>
                  <a:schemeClr val="bg2"/>
                </a:solidFill>
              </a:rPr>
              <a:t>d</a:t>
            </a:r>
          </a:p>
        </p:txBody>
      </p:sp>
      <p:sp>
        <p:nvSpPr>
          <p:cNvPr id="9" name="TextBox 8">
            <a:extLst>
              <a:ext uri="{FF2B5EF4-FFF2-40B4-BE49-F238E27FC236}">
                <a16:creationId xmlns:a16="http://schemas.microsoft.com/office/drawing/2014/main" id="{9DB0A6AC-D9D8-4793-8ED0-DC149E2E454E}"/>
              </a:ext>
            </a:extLst>
          </p:cNvPr>
          <p:cNvSpPr txBox="1"/>
          <p:nvPr/>
        </p:nvSpPr>
        <p:spPr>
          <a:xfrm rot="16200000">
            <a:off x="97810" y="1563692"/>
            <a:ext cx="989319" cy="392205"/>
          </a:xfrm>
          <a:prstGeom prst="rect">
            <a:avLst/>
          </a:prstGeom>
          <a:noFill/>
        </p:spPr>
        <p:txBody>
          <a:bodyPr wrap="square" rtlCol="0">
            <a:spAutoFit/>
          </a:bodyPr>
          <a:lstStyle/>
          <a:p>
            <a:pPr algn="ctr"/>
            <a:r>
              <a:rPr lang="en-GB" sz="800" dirty="0"/>
              <a:t>Proportion surviving</a:t>
            </a:r>
          </a:p>
        </p:txBody>
      </p:sp>
      <p:sp>
        <p:nvSpPr>
          <p:cNvPr id="10" name="TextBox 9">
            <a:extLst>
              <a:ext uri="{FF2B5EF4-FFF2-40B4-BE49-F238E27FC236}">
                <a16:creationId xmlns:a16="http://schemas.microsoft.com/office/drawing/2014/main" id="{D83C4A15-91D8-42BE-BC3E-0D0390865DFB}"/>
              </a:ext>
            </a:extLst>
          </p:cNvPr>
          <p:cNvSpPr txBox="1"/>
          <p:nvPr/>
        </p:nvSpPr>
        <p:spPr>
          <a:xfrm>
            <a:off x="721479" y="1174034"/>
            <a:ext cx="167134" cy="123111"/>
          </a:xfrm>
          <a:prstGeom prst="rect">
            <a:avLst/>
          </a:prstGeom>
          <a:noFill/>
        </p:spPr>
        <p:txBody>
          <a:bodyPr wrap="none" lIns="0" tIns="0" rIns="0" bIns="0" rtlCol="0" anchor="ctr" anchorCtr="0">
            <a:spAutoFit/>
          </a:bodyPr>
          <a:lstStyle/>
          <a:p>
            <a:pPr algn="r"/>
            <a:r>
              <a:rPr lang="en-GB" sz="800" dirty="0"/>
              <a:t>1.0</a:t>
            </a:r>
          </a:p>
        </p:txBody>
      </p:sp>
      <p:sp>
        <p:nvSpPr>
          <p:cNvPr id="11" name="TextBox 10">
            <a:extLst>
              <a:ext uri="{FF2B5EF4-FFF2-40B4-BE49-F238E27FC236}">
                <a16:creationId xmlns:a16="http://schemas.microsoft.com/office/drawing/2014/main" id="{B17F7F59-79F5-4472-919F-5EF8BA72B1F9}"/>
              </a:ext>
            </a:extLst>
          </p:cNvPr>
          <p:cNvSpPr txBox="1"/>
          <p:nvPr/>
        </p:nvSpPr>
        <p:spPr>
          <a:xfrm>
            <a:off x="721479" y="1383716"/>
            <a:ext cx="167134" cy="123111"/>
          </a:xfrm>
          <a:prstGeom prst="rect">
            <a:avLst/>
          </a:prstGeom>
          <a:noFill/>
        </p:spPr>
        <p:txBody>
          <a:bodyPr wrap="none" lIns="0" tIns="0" rIns="0" bIns="0" rtlCol="0" anchor="ctr" anchorCtr="0">
            <a:spAutoFit/>
          </a:bodyPr>
          <a:lstStyle/>
          <a:p>
            <a:pPr algn="r"/>
            <a:r>
              <a:rPr lang="en-GB" sz="800" dirty="0"/>
              <a:t>0.8</a:t>
            </a:r>
          </a:p>
        </p:txBody>
      </p:sp>
      <p:sp>
        <p:nvSpPr>
          <p:cNvPr id="12" name="TextBox 11">
            <a:extLst>
              <a:ext uri="{FF2B5EF4-FFF2-40B4-BE49-F238E27FC236}">
                <a16:creationId xmlns:a16="http://schemas.microsoft.com/office/drawing/2014/main" id="{9BAF4F30-A2F2-4052-8D3D-0D9C4B5EEA64}"/>
              </a:ext>
            </a:extLst>
          </p:cNvPr>
          <p:cNvSpPr txBox="1"/>
          <p:nvPr/>
        </p:nvSpPr>
        <p:spPr>
          <a:xfrm>
            <a:off x="721479" y="1593398"/>
            <a:ext cx="167134" cy="123111"/>
          </a:xfrm>
          <a:prstGeom prst="rect">
            <a:avLst/>
          </a:prstGeom>
          <a:noFill/>
        </p:spPr>
        <p:txBody>
          <a:bodyPr wrap="none" lIns="0" tIns="0" rIns="0" bIns="0" rtlCol="0" anchor="ctr" anchorCtr="0">
            <a:spAutoFit/>
          </a:bodyPr>
          <a:lstStyle/>
          <a:p>
            <a:pPr algn="r"/>
            <a:r>
              <a:rPr lang="en-GB" sz="800" dirty="0"/>
              <a:t>0.6</a:t>
            </a:r>
          </a:p>
        </p:txBody>
      </p:sp>
      <p:sp>
        <p:nvSpPr>
          <p:cNvPr id="13" name="TextBox 12">
            <a:extLst>
              <a:ext uri="{FF2B5EF4-FFF2-40B4-BE49-F238E27FC236}">
                <a16:creationId xmlns:a16="http://schemas.microsoft.com/office/drawing/2014/main" id="{3CF196D1-22FE-4BB8-8554-6394AA6DEAEE}"/>
              </a:ext>
            </a:extLst>
          </p:cNvPr>
          <p:cNvSpPr txBox="1"/>
          <p:nvPr/>
        </p:nvSpPr>
        <p:spPr>
          <a:xfrm>
            <a:off x="721479" y="1803080"/>
            <a:ext cx="167134" cy="123111"/>
          </a:xfrm>
          <a:prstGeom prst="rect">
            <a:avLst/>
          </a:prstGeom>
          <a:noFill/>
        </p:spPr>
        <p:txBody>
          <a:bodyPr wrap="none" lIns="0" tIns="0" rIns="0" bIns="0" rtlCol="0" anchor="ctr" anchorCtr="0">
            <a:spAutoFit/>
          </a:bodyPr>
          <a:lstStyle/>
          <a:p>
            <a:pPr algn="r"/>
            <a:r>
              <a:rPr lang="en-US" sz="800" dirty="0"/>
              <a:t>0</a:t>
            </a:r>
            <a:r>
              <a:rPr lang="en-GB" sz="800" dirty="0"/>
              <a:t>.4</a:t>
            </a:r>
          </a:p>
        </p:txBody>
      </p:sp>
      <p:sp>
        <p:nvSpPr>
          <p:cNvPr id="14" name="TextBox 13">
            <a:extLst>
              <a:ext uri="{FF2B5EF4-FFF2-40B4-BE49-F238E27FC236}">
                <a16:creationId xmlns:a16="http://schemas.microsoft.com/office/drawing/2014/main" id="{F14593E2-9C73-4FEC-BB46-60F703332747}"/>
              </a:ext>
            </a:extLst>
          </p:cNvPr>
          <p:cNvSpPr txBox="1"/>
          <p:nvPr/>
        </p:nvSpPr>
        <p:spPr>
          <a:xfrm>
            <a:off x="721479" y="2012764"/>
            <a:ext cx="167134" cy="123111"/>
          </a:xfrm>
          <a:prstGeom prst="rect">
            <a:avLst/>
          </a:prstGeom>
          <a:noFill/>
        </p:spPr>
        <p:txBody>
          <a:bodyPr wrap="none" lIns="0" tIns="0" rIns="0" bIns="0" rtlCol="0" anchor="ctr" anchorCtr="0">
            <a:spAutoFit/>
          </a:bodyPr>
          <a:lstStyle/>
          <a:p>
            <a:pPr algn="r"/>
            <a:r>
              <a:rPr lang="en-GB" sz="800" dirty="0"/>
              <a:t>0.2</a:t>
            </a:r>
          </a:p>
        </p:txBody>
      </p:sp>
      <p:sp>
        <p:nvSpPr>
          <p:cNvPr id="15" name="TextBox 14">
            <a:extLst>
              <a:ext uri="{FF2B5EF4-FFF2-40B4-BE49-F238E27FC236}">
                <a16:creationId xmlns:a16="http://schemas.microsoft.com/office/drawing/2014/main" id="{B51CA538-B899-4574-B786-00FDD7ADD05D}"/>
              </a:ext>
            </a:extLst>
          </p:cNvPr>
          <p:cNvSpPr txBox="1"/>
          <p:nvPr/>
        </p:nvSpPr>
        <p:spPr>
          <a:xfrm>
            <a:off x="723442" y="2222445"/>
            <a:ext cx="167134" cy="123111"/>
          </a:xfrm>
          <a:prstGeom prst="rect">
            <a:avLst/>
          </a:prstGeom>
          <a:noFill/>
        </p:spPr>
        <p:txBody>
          <a:bodyPr wrap="none" lIns="0" tIns="0" rIns="0" bIns="0" rtlCol="0" anchor="ctr" anchorCtr="0">
            <a:spAutoFit/>
          </a:bodyPr>
          <a:lstStyle/>
          <a:p>
            <a:pPr algn="r"/>
            <a:r>
              <a:rPr lang="en-GB" sz="800" dirty="0"/>
              <a:t>0.0</a:t>
            </a:r>
          </a:p>
        </p:txBody>
      </p:sp>
      <p:sp>
        <p:nvSpPr>
          <p:cNvPr id="16" name="Freeform: Shape 20">
            <a:extLst>
              <a:ext uri="{FF2B5EF4-FFF2-40B4-BE49-F238E27FC236}">
                <a16:creationId xmlns:a16="http://schemas.microsoft.com/office/drawing/2014/main" id="{A0A3540F-E134-44C0-BD9F-3B8B916262E9}"/>
              </a:ext>
            </a:extLst>
          </p:cNvPr>
          <p:cNvSpPr/>
          <p:nvPr/>
        </p:nvSpPr>
        <p:spPr bwMode="auto">
          <a:xfrm>
            <a:off x="955300" y="1235589"/>
            <a:ext cx="3988420" cy="1046197"/>
          </a:xfrm>
          <a:custGeom>
            <a:avLst/>
            <a:gdLst>
              <a:gd name="connsiteX0" fmla="*/ 0 w 3852862"/>
              <a:gd name="connsiteY0" fmla="*/ 0 h 2033587"/>
              <a:gd name="connsiteX1" fmla="*/ 0 w 3852862"/>
              <a:gd name="connsiteY1" fmla="*/ 2033587 h 2033587"/>
              <a:gd name="connsiteX2" fmla="*/ 3852862 w 3852862"/>
              <a:gd name="connsiteY2" fmla="*/ 2033587 h 2033587"/>
            </a:gdLst>
            <a:ahLst/>
            <a:cxnLst>
              <a:cxn ang="0">
                <a:pos x="connsiteX0" y="connsiteY0"/>
              </a:cxn>
              <a:cxn ang="0">
                <a:pos x="connsiteX1" y="connsiteY1"/>
              </a:cxn>
              <a:cxn ang="0">
                <a:pos x="connsiteX2" y="connsiteY2"/>
              </a:cxn>
            </a:cxnLst>
            <a:rect l="l" t="t" r="r" b="b"/>
            <a:pathLst>
              <a:path w="3852862" h="2033587">
                <a:moveTo>
                  <a:pt x="0" y="0"/>
                </a:moveTo>
                <a:lnTo>
                  <a:pt x="0" y="2033587"/>
                </a:lnTo>
                <a:lnTo>
                  <a:pt x="3852862" y="2033587"/>
                </a:lnTo>
              </a:path>
            </a:pathLst>
          </a:custGeom>
          <a:noFill/>
          <a:ln w="9525" cap="sq" cmpd="sng" algn="ctr">
            <a:solidFill>
              <a:schemeClr val="tx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800" b="1" i="0" u="none" strike="noStrike" cap="none" normalizeH="0" baseline="0">
              <a:ln>
                <a:noFill/>
              </a:ln>
              <a:solidFill>
                <a:schemeClr val="tx1"/>
              </a:solidFill>
              <a:effectLst/>
              <a:latin typeface="Arial" charset="0"/>
            </a:endParaRPr>
          </a:p>
        </p:txBody>
      </p:sp>
      <p:cxnSp>
        <p:nvCxnSpPr>
          <p:cNvPr id="17" name="Straight Connector 16">
            <a:extLst>
              <a:ext uri="{FF2B5EF4-FFF2-40B4-BE49-F238E27FC236}">
                <a16:creationId xmlns:a16="http://schemas.microsoft.com/office/drawing/2014/main" id="{8A484CC2-F43F-4D6A-8717-DC640BCDFB59}"/>
              </a:ext>
            </a:extLst>
          </p:cNvPr>
          <p:cNvCxnSpPr/>
          <p:nvPr/>
        </p:nvCxnSpPr>
        <p:spPr bwMode="auto">
          <a:xfrm>
            <a:off x="912101" y="1235589"/>
            <a:ext cx="445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1DD9DA98-D010-4EEF-8248-A0022128202B}"/>
              </a:ext>
            </a:extLst>
          </p:cNvPr>
          <p:cNvCxnSpPr/>
          <p:nvPr/>
        </p:nvCxnSpPr>
        <p:spPr bwMode="auto">
          <a:xfrm>
            <a:off x="912101" y="1444698"/>
            <a:ext cx="445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6AC77666-1414-4869-A56C-0E0FC78DE1CC}"/>
              </a:ext>
            </a:extLst>
          </p:cNvPr>
          <p:cNvCxnSpPr/>
          <p:nvPr/>
        </p:nvCxnSpPr>
        <p:spPr bwMode="auto">
          <a:xfrm>
            <a:off x="912101" y="1653807"/>
            <a:ext cx="445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ABFFA64B-B329-4BCA-A3F4-CCE4A000D37B}"/>
              </a:ext>
            </a:extLst>
          </p:cNvPr>
          <p:cNvCxnSpPr/>
          <p:nvPr/>
        </p:nvCxnSpPr>
        <p:spPr bwMode="auto">
          <a:xfrm>
            <a:off x="912101" y="1862916"/>
            <a:ext cx="445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a:extLst>
              <a:ext uri="{FF2B5EF4-FFF2-40B4-BE49-F238E27FC236}">
                <a16:creationId xmlns:a16="http://schemas.microsoft.com/office/drawing/2014/main" id="{C06CD7F4-6624-4D0F-A246-320E03241F4F}"/>
              </a:ext>
            </a:extLst>
          </p:cNvPr>
          <p:cNvCxnSpPr/>
          <p:nvPr/>
        </p:nvCxnSpPr>
        <p:spPr bwMode="auto">
          <a:xfrm>
            <a:off x="912101" y="2281786"/>
            <a:ext cx="445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a:extLst>
              <a:ext uri="{FF2B5EF4-FFF2-40B4-BE49-F238E27FC236}">
                <a16:creationId xmlns:a16="http://schemas.microsoft.com/office/drawing/2014/main" id="{A95632DC-754D-44A9-A0AE-3511D51D6A56}"/>
              </a:ext>
            </a:extLst>
          </p:cNvPr>
          <p:cNvCxnSpPr/>
          <p:nvPr/>
        </p:nvCxnSpPr>
        <p:spPr bwMode="auto">
          <a:xfrm>
            <a:off x="914065" y="2072025"/>
            <a:ext cx="445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a:extLst>
              <a:ext uri="{FF2B5EF4-FFF2-40B4-BE49-F238E27FC236}">
                <a16:creationId xmlns:a16="http://schemas.microsoft.com/office/drawing/2014/main" id="{C3EBCB65-7855-4899-82CE-B4478A355F4D}"/>
              </a:ext>
            </a:extLst>
          </p:cNvPr>
          <p:cNvCxnSpPr>
            <a:cxnSpLocks/>
          </p:cNvCxnSpPr>
          <p:nvPr/>
        </p:nvCxnSpPr>
        <p:spPr bwMode="auto">
          <a:xfrm rot="5400000">
            <a:off x="932079" y="2304507"/>
            <a:ext cx="4644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 name="TextBox 23">
            <a:extLst>
              <a:ext uri="{FF2B5EF4-FFF2-40B4-BE49-F238E27FC236}">
                <a16:creationId xmlns:a16="http://schemas.microsoft.com/office/drawing/2014/main" id="{AB763D43-C45B-41D4-8E31-36F5BB62D507}"/>
              </a:ext>
            </a:extLst>
          </p:cNvPr>
          <p:cNvSpPr txBox="1"/>
          <p:nvPr/>
        </p:nvSpPr>
        <p:spPr>
          <a:xfrm>
            <a:off x="923598" y="2325230"/>
            <a:ext cx="66853" cy="123111"/>
          </a:xfrm>
          <a:prstGeom prst="rect">
            <a:avLst/>
          </a:prstGeom>
          <a:noFill/>
        </p:spPr>
        <p:txBody>
          <a:bodyPr wrap="none" lIns="0" tIns="0" rIns="0" bIns="0" rtlCol="0" anchor="ctr" anchorCtr="0">
            <a:spAutoFit/>
          </a:bodyPr>
          <a:lstStyle/>
          <a:p>
            <a:pPr algn="ctr"/>
            <a:r>
              <a:rPr lang="en-GB" sz="800" dirty="0"/>
              <a:t>0</a:t>
            </a:r>
          </a:p>
        </p:txBody>
      </p:sp>
      <p:sp>
        <p:nvSpPr>
          <p:cNvPr id="25" name="TextBox 24">
            <a:extLst>
              <a:ext uri="{FF2B5EF4-FFF2-40B4-BE49-F238E27FC236}">
                <a16:creationId xmlns:a16="http://schemas.microsoft.com/office/drawing/2014/main" id="{0918ED2A-7A50-401C-9C56-B6E5B9CF916A}"/>
              </a:ext>
            </a:extLst>
          </p:cNvPr>
          <p:cNvSpPr txBox="1"/>
          <p:nvPr/>
        </p:nvSpPr>
        <p:spPr>
          <a:xfrm>
            <a:off x="2006517" y="2424834"/>
            <a:ext cx="1446629" cy="123111"/>
          </a:xfrm>
          <a:prstGeom prst="rect">
            <a:avLst/>
          </a:prstGeom>
          <a:noFill/>
        </p:spPr>
        <p:txBody>
          <a:bodyPr wrap="none" lIns="0" tIns="0" rIns="0" bIns="0" rtlCol="0" anchor="ctr" anchorCtr="0">
            <a:spAutoFit/>
          </a:bodyPr>
          <a:lstStyle/>
          <a:p>
            <a:pPr algn="ctr"/>
            <a:r>
              <a:rPr lang="en-US" sz="800" dirty="0"/>
              <a:t>M</a:t>
            </a:r>
            <a:r>
              <a:rPr lang="en-GB" sz="800" dirty="0" err="1"/>
              <a:t>onths</a:t>
            </a:r>
            <a:r>
              <a:rPr lang="en-GB" sz="800" dirty="0"/>
              <a:t> from randomisation</a:t>
            </a:r>
          </a:p>
        </p:txBody>
      </p:sp>
      <p:sp>
        <p:nvSpPr>
          <p:cNvPr id="26" name="TextBox 25">
            <a:extLst>
              <a:ext uri="{FF2B5EF4-FFF2-40B4-BE49-F238E27FC236}">
                <a16:creationId xmlns:a16="http://schemas.microsoft.com/office/drawing/2014/main" id="{A2B1D768-9FBB-465E-A413-2991A8942FDB}"/>
              </a:ext>
            </a:extLst>
          </p:cNvPr>
          <p:cNvSpPr txBox="1"/>
          <p:nvPr/>
        </p:nvSpPr>
        <p:spPr>
          <a:xfrm>
            <a:off x="882485" y="2541889"/>
            <a:ext cx="149080" cy="215444"/>
          </a:xfrm>
          <a:prstGeom prst="rect">
            <a:avLst/>
          </a:prstGeom>
          <a:noFill/>
        </p:spPr>
        <p:txBody>
          <a:bodyPr wrap="none" lIns="0" tIns="0" rIns="0" bIns="0" rtlCol="0" anchor="ctr" anchorCtr="0">
            <a:spAutoFit/>
          </a:bodyPr>
          <a:lstStyle/>
          <a:p>
            <a:pPr algn="ctr"/>
            <a:r>
              <a:rPr lang="en-US" sz="700" dirty="0">
                <a:solidFill>
                  <a:schemeClr val="accent1"/>
                </a:solidFill>
              </a:rPr>
              <a:t>223</a:t>
            </a:r>
          </a:p>
          <a:p>
            <a:pPr algn="ctr"/>
            <a:r>
              <a:rPr lang="en-US" sz="700" dirty="0">
                <a:solidFill>
                  <a:schemeClr val="bg2"/>
                </a:solidFill>
              </a:rPr>
              <a:t>210</a:t>
            </a:r>
            <a:endParaRPr lang="en-GB" sz="700" dirty="0">
              <a:solidFill>
                <a:schemeClr val="bg2"/>
              </a:solidFill>
            </a:endParaRPr>
          </a:p>
        </p:txBody>
      </p:sp>
      <p:sp>
        <p:nvSpPr>
          <p:cNvPr id="27" name="Rectangle 26"/>
          <p:cNvSpPr/>
          <p:nvPr/>
        </p:nvSpPr>
        <p:spPr bwMode="auto">
          <a:xfrm>
            <a:off x="5354871" y="1257000"/>
            <a:ext cx="2569929" cy="648000"/>
          </a:xfrm>
          <a:prstGeom prst="rect">
            <a:avLst/>
          </a:prstGeom>
          <a:solidFill>
            <a:schemeClr val="accent1">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ndParaRPr>
          </a:p>
        </p:txBody>
      </p:sp>
      <p:grpSp>
        <p:nvGrpSpPr>
          <p:cNvPr id="28" name="Group 27"/>
          <p:cNvGrpSpPr/>
          <p:nvPr/>
        </p:nvGrpSpPr>
        <p:grpSpPr>
          <a:xfrm>
            <a:off x="5448457" y="1317942"/>
            <a:ext cx="2338506" cy="535126"/>
            <a:chOff x="732063" y="1735000"/>
            <a:chExt cx="2338506" cy="535126"/>
          </a:xfrm>
        </p:grpSpPr>
        <p:sp>
          <p:nvSpPr>
            <p:cNvPr id="29" name="TextBox 28">
              <a:extLst>
                <a:ext uri="{FF2B5EF4-FFF2-40B4-BE49-F238E27FC236}">
                  <a16:creationId xmlns:a16="http://schemas.microsoft.com/office/drawing/2014/main" id="{9296E587-A0C5-45EC-B2C1-7F161AFE3846}"/>
                </a:ext>
              </a:extLst>
            </p:cNvPr>
            <p:cNvSpPr txBox="1"/>
            <p:nvPr/>
          </p:nvSpPr>
          <p:spPr>
            <a:xfrm>
              <a:off x="736826" y="1875146"/>
              <a:ext cx="1090042" cy="394980"/>
            </a:xfrm>
            <a:prstGeom prst="rect">
              <a:avLst/>
            </a:prstGeom>
            <a:noFill/>
          </p:spPr>
          <p:txBody>
            <a:bodyPr wrap="none" lIns="0" tIns="0" rIns="0" bIns="0" rtlCol="0" anchor="t" anchorCtr="0">
              <a:spAutoFit/>
            </a:bodyPr>
            <a:lstStyle/>
            <a:p>
              <a:pPr>
                <a:spcAft>
                  <a:spcPts val="50"/>
                </a:spcAft>
              </a:pPr>
              <a:r>
                <a:rPr lang="en-GB" sz="800" dirty="0"/>
                <a:t>Death, n (%)</a:t>
              </a:r>
            </a:p>
            <a:p>
              <a:pPr>
                <a:spcAft>
                  <a:spcPts val="50"/>
                </a:spcAft>
              </a:pPr>
              <a:r>
                <a:rPr lang="en-US" sz="800" dirty="0"/>
                <a:t>M</a:t>
              </a:r>
              <a:r>
                <a:rPr lang="en-GB" sz="800" dirty="0" err="1"/>
                <a:t>edian</a:t>
              </a:r>
              <a:r>
                <a:rPr lang="en-GB" sz="800" dirty="0"/>
                <a:t> OS, </a:t>
              </a:r>
              <a:r>
                <a:rPr lang="en-GB" sz="800" dirty="0" err="1"/>
                <a:t>mo</a:t>
              </a:r>
              <a:endParaRPr lang="en-GB" sz="800" dirty="0"/>
            </a:p>
            <a:p>
              <a:pPr>
                <a:spcAft>
                  <a:spcPts val="50"/>
                </a:spcAft>
              </a:pPr>
              <a:r>
                <a:rPr lang="en-US" sz="800" b="1" dirty="0"/>
                <a:t>H</a:t>
              </a:r>
              <a:r>
                <a:rPr lang="en-GB" sz="800" b="1" dirty="0"/>
                <a:t>R (Kd56/</a:t>
              </a:r>
              <a:r>
                <a:rPr lang="en-GB" sz="800" b="1" dirty="0" err="1"/>
                <a:t>Vd</a:t>
              </a:r>
              <a:r>
                <a:rPr lang="en-GB" sz="800" b="1" dirty="0"/>
                <a:t>) (95% CI)</a:t>
              </a:r>
            </a:p>
          </p:txBody>
        </p:sp>
        <p:sp>
          <p:nvSpPr>
            <p:cNvPr id="30" name="TextBox 29">
              <a:extLst>
                <a:ext uri="{FF2B5EF4-FFF2-40B4-BE49-F238E27FC236}">
                  <a16:creationId xmlns:a16="http://schemas.microsoft.com/office/drawing/2014/main" id="{8BF7F30D-1E7B-4FBA-B409-487537E62434}"/>
                </a:ext>
              </a:extLst>
            </p:cNvPr>
            <p:cNvSpPr txBox="1"/>
            <p:nvPr/>
          </p:nvSpPr>
          <p:spPr>
            <a:xfrm>
              <a:off x="1631447" y="1735000"/>
              <a:ext cx="644407" cy="407804"/>
            </a:xfrm>
            <a:prstGeom prst="rect">
              <a:avLst/>
            </a:prstGeom>
            <a:noFill/>
          </p:spPr>
          <p:txBody>
            <a:bodyPr wrap="none" lIns="0" tIns="0" rIns="0" bIns="0" rtlCol="0" anchor="ctr" anchorCtr="0">
              <a:spAutoFit/>
            </a:bodyPr>
            <a:lstStyle/>
            <a:p>
              <a:pPr algn="ctr">
                <a:spcAft>
                  <a:spcPts val="200"/>
                </a:spcAft>
              </a:pPr>
              <a:r>
                <a:rPr lang="en-US" sz="800" dirty="0"/>
                <a:t>Kd56 (N=223)</a:t>
              </a:r>
            </a:p>
            <a:p>
              <a:pPr algn="ctr">
                <a:spcAft>
                  <a:spcPts val="50"/>
                </a:spcAft>
              </a:pPr>
              <a:r>
                <a:rPr lang="en-US" sz="800" dirty="0"/>
                <a:t>91 (40.8%)</a:t>
              </a:r>
            </a:p>
            <a:p>
              <a:pPr algn="ctr">
                <a:spcAft>
                  <a:spcPts val="50"/>
                </a:spcAft>
              </a:pPr>
              <a:r>
                <a:rPr lang="en-US" sz="800" dirty="0"/>
                <a:t>47.6</a:t>
              </a:r>
            </a:p>
          </p:txBody>
        </p:sp>
        <p:sp>
          <p:nvSpPr>
            <p:cNvPr id="31" name="TextBox 30">
              <a:extLst>
                <a:ext uri="{FF2B5EF4-FFF2-40B4-BE49-F238E27FC236}">
                  <a16:creationId xmlns:a16="http://schemas.microsoft.com/office/drawing/2014/main" id="{B9E2CC62-1E5F-47F1-A25C-CA20229E26E0}"/>
                </a:ext>
              </a:extLst>
            </p:cNvPr>
            <p:cNvSpPr txBox="1"/>
            <p:nvPr/>
          </p:nvSpPr>
          <p:spPr>
            <a:xfrm>
              <a:off x="2444379" y="1735000"/>
              <a:ext cx="528991" cy="407804"/>
            </a:xfrm>
            <a:prstGeom prst="rect">
              <a:avLst/>
            </a:prstGeom>
            <a:noFill/>
          </p:spPr>
          <p:txBody>
            <a:bodyPr wrap="none" lIns="0" tIns="0" rIns="0" bIns="0" rtlCol="0" anchor="ctr" anchorCtr="0">
              <a:spAutoFit/>
            </a:bodyPr>
            <a:lstStyle/>
            <a:p>
              <a:pPr algn="ctr">
                <a:spcAft>
                  <a:spcPts val="200"/>
                </a:spcAft>
              </a:pPr>
              <a:r>
                <a:rPr lang="en-US" sz="800" dirty="0"/>
                <a:t>Vd (N=210)</a:t>
              </a:r>
            </a:p>
            <a:p>
              <a:pPr algn="ctr">
                <a:spcAft>
                  <a:spcPts val="50"/>
                </a:spcAft>
              </a:pPr>
              <a:r>
                <a:rPr lang="en-US" sz="800" dirty="0"/>
                <a:t>92 (43.4%)</a:t>
              </a:r>
            </a:p>
            <a:p>
              <a:pPr algn="ctr">
                <a:spcAft>
                  <a:spcPts val="50"/>
                </a:spcAft>
              </a:pPr>
              <a:r>
                <a:rPr lang="en-US" sz="800" dirty="0"/>
                <a:t>41.9</a:t>
              </a:r>
            </a:p>
          </p:txBody>
        </p:sp>
        <p:sp>
          <p:nvSpPr>
            <p:cNvPr id="32" name="TextBox 31">
              <a:extLst>
                <a:ext uri="{FF2B5EF4-FFF2-40B4-BE49-F238E27FC236}">
                  <a16:creationId xmlns:a16="http://schemas.microsoft.com/office/drawing/2014/main" id="{ED9D4A15-EE70-4456-9AA6-B19C0C2F738F}"/>
                </a:ext>
              </a:extLst>
            </p:cNvPr>
            <p:cNvSpPr txBox="1"/>
            <p:nvPr/>
          </p:nvSpPr>
          <p:spPr>
            <a:xfrm>
              <a:off x="1911398" y="2139414"/>
              <a:ext cx="932949" cy="123111"/>
            </a:xfrm>
            <a:prstGeom prst="rect">
              <a:avLst/>
            </a:prstGeom>
            <a:noFill/>
          </p:spPr>
          <p:txBody>
            <a:bodyPr wrap="none" lIns="0" tIns="0" rIns="0" bIns="0" rtlCol="0" anchor="ctr" anchorCtr="0">
              <a:spAutoFit/>
            </a:bodyPr>
            <a:lstStyle/>
            <a:p>
              <a:pPr algn="ctr"/>
              <a:r>
                <a:rPr lang="en-US" sz="800" b="1" dirty="0"/>
                <a:t>0.847 (0.634, 1.132)</a:t>
              </a:r>
            </a:p>
          </p:txBody>
        </p:sp>
        <p:cxnSp>
          <p:nvCxnSpPr>
            <p:cNvPr id="33" name="Straight Connector 32">
              <a:extLst>
                <a:ext uri="{FF2B5EF4-FFF2-40B4-BE49-F238E27FC236}">
                  <a16:creationId xmlns:a16="http://schemas.microsoft.com/office/drawing/2014/main" id="{D5853557-B566-497D-9FE3-34ED58114532}"/>
                </a:ext>
              </a:extLst>
            </p:cNvPr>
            <p:cNvCxnSpPr/>
            <p:nvPr/>
          </p:nvCxnSpPr>
          <p:spPr bwMode="auto">
            <a:xfrm flipH="1">
              <a:off x="732063" y="1867234"/>
              <a:ext cx="23385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cxnSp>
        <p:nvCxnSpPr>
          <p:cNvPr id="34" name="Straight Connector 33">
            <a:extLst>
              <a:ext uri="{FF2B5EF4-FFF2-40B4-BE49-F238E27FC236}">
                <a16:creationId xmlns:a16="http://schemas.microsoft.com/office/drawing/2014/main" id="{359890EC-B7EE-42AE-A626-3DFDB7DF6712}"/>
              </a:ext>
            </a:extLst>
          </p:cNvPr>
          <p:cNvCxnSpPr>
            <a:cxnSpLocks/>
          </p:cNvCxnSpPr>
          <p:nvPr/>
        </p:nvCxnSpPr>
        <p:spPr bwMode="auto">
          <a:xfrm rot="5400000">
            <a:off x="1439087" y="2304508"/>
            <a:ext cx="4644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5" name="Straight Connector 34">
            <a:extLst>
              <a:ext uri="{FF2B5EF4-FFF2-40B4-BE49-F238E27FC236}">
                <a16:creationId xmlns:a16="http://schemas.microsoft.com/office/drawing/2014/main" id="{19C72485-5155-4A33-ABE2-61DD70DDC9D2}"/>
              </a:ext>
            </a:extLst>
          </p:cNvPr>
          <p:cNvCxnSpPr>
            <a:cxnSpLocks/>
          </p:cNvCxnSpPr>
          <p:nvPr/>
        </p:nvCxnSpPr>
        <p:spPr bwMode="auto">
          <a:xfrm rot="5400000">
            <a:off x="1946095" y="2304508"/>
            <a:ext cx="4644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EE0682BB-1676-4A55-94EA-C89038284253}"/>
              </a:ext>
            </a:extLst>
          </p:cNvPr>
          <p:cNvCxnSpPr>
            <a:cxnSpLocks/>
          </p:cNvCxnSpPr>
          <p:nvPr/>
        </p:nvCxnSpPr>
        <p:spPr bwMode="auto">
          <a:xfrm rot="5400000">
            <a:off x="2453103" y="2304508"/>
            <a:ext cx="4644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7" name="Straight Connector 36">
            <a:extLst>
              <a:ext uri="{FF2B5EF4-FFF2-40B4-BE49-F238E27FC236}">
                <a16:creationId xmlns:a16="http://schemas.microsoft.com/office/drawing/2014/main" id="{A63A56C0-0F48-4B7B-B593-5E4C5CAA7C2C}"/>
              </a:ext>
            </a:extLst>
          </p:cNvPr>
          <p:cNvCxnSpPr>
            <a:cxnSpLocks/>
          </p:cNvCxnSpPr>
          <p:nvPr/>
        </p:nvCxnSpPr>
        <p:spPr bwMode="auto">
          <a:xfrm rot="5400000">
            <a:off x="2960111" y="2304508"/>
            <a:ext cx="4644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8" name="Straight Connector 37">
            <a:extLst>
              <a:ext uri="{FF2B5EF4-FFF2-40B4-BE49-F238E27FC236}">
                <a16:creationId xmlns:a16="http://schemas.microsoft.com/office/drawing/2014/main" id="{E35B31A6-F65D-4B82-8C21-9B712BF2E7A3}"/>
              </a:ext>
            </a:extLst>
          </p:cNvPr>
          <p:cNvCxnSpPr>
            <a:cxnSpLocks/>
          </p:cNvCxnSpPr>
          <p:nvPr/>
        </p:nvCxnSpPr>
        <p:spPr bwMode="auto">
          <a:xfrm rot="5400000">
            <a:off x="3467119" y="2304508"/>
            <a:ext cx="4644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A8EDD98B-00AE-4A26-AC8F-7EEEB14F1849}"/>
              </a:ext>
            </a:extLst>
          </p:cNvPr>
          <p:cNvCxnSpPr>
            <a:cxnSpLocks/>
          </p:cNvCxnSpPr>
          <p:nvPr/>
        </p:nvCxnSpPr>
        <p:spPr bwMode="auto">
          <a:xfrm rot="5400000">
            <a:off x="3974127" y="2304508"/>
            <a:ext cx="4644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0" name="Straight Connector 39">
            <a:extLst>
              <a:ext uri="{FF2B5EF4-FFF2-40B4-BE49-F238E27FC236}">
                <a16:creationId xmlns:a16="http://schemas.microsoft.com/office/drawing/2014/main" id="{C6CFB4DC-FA30-4FCE-96A2-9F1D3D0599B2}"/>
              </a:ext>
            </a:extLst>
          </p:cNvPr>
          <p:cNvCxnSpPr>
            <a:cxnSpLocks/>
          </p:cNvCxnSpPr>
          <p:nvPr/>
        </p:nvCxnSpPr>
        <p:spPr bwMode="auto">
          <a:xfrm rot="5400000">
            <a:off x="4481136" y="2304510"/>
            <a:ext cx="4644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1" name="TextBox 40">
            <a:extLst>
              <a:ext uri="{FF2B5EF4-FFF2-40B4-BE49-F238E27FC236}">
                <a16:creationId xmlns:a16="http://schemas.microsoft.com/office/drawing/2014/main" id="{F982038F-FE61-4153-A460-4364437CAA0F}"/>
              </a:ext>
            </a:extLst>
          </p:cNvPr>
          <p:cNvSpPr txBox="1"/>
          <p:nvPr/>
        </p:nvSpPr>
        <p:spPr>
          <a:xfrm>
            <a:off x="1430467" y="2325230"/>
            <a:ext cx="66853" cy="123111"/>
          </a:xfrm>
          <a:prstGeom prst="rect">
            <a:avLst/>
          </a:prstGeom>
          <a:noFill/>
        </p:spPr>
        <p:txBody>
          <a:bodyPr wrap="none" lIns="0" tIns="0" rIns="0" bIns="0" rtlCol="0" anchor="ctr" anchorCtr="0">
            <a:spAutoFit/>
          </a:bodyPr>
          <a:lstStyle/>
          <a:p>
            <a:pPr algn="ctr"/>
            <a:r>
              <a:rPr lang="en-GB" sz="800" dirty="0"/>
              <a:t>6</a:t>
            </a:r>
          </a:p>
        </p:txBody>
      </p:sp>
      <p:sp>
        <p:nvSpPr>
          <p:cNvPr id="42" name="TextBox 41">
            <a:extLst>
              <a:ext uri="{FF2B5EF4-FFF2-40B4-BE49-F238E27FC236}">
                <a16:creationId xmlns:a16="http://schemas.microsoft.com/office/drawing/2014/main" id="{532B737C-CEAB-4872-95CF-13D1A82EF50D}"/>
              </a:ext>
            </a:extLst>
          </p:cNvPr>
          <p:cNvSpPr txBox="1"/>
          <p:nvPr/>
        </p:nvSpPr>
        <p:spPr>
          <a:xfrm>
            <a:off x="1903910" y="2325230"/>
            <a:ext cx="133706" cy="123111"/>
          </a:xfrm>
          <a:prstGeom prst="rect">
            <a:avLst/>
          </a:prstGeom>
          <a:noFill/>
        </p:spPr>
        <p:txBody>
          <a:bodyPr wrap="none" lIns="0" tIns="0" rIns="0" bIns="0" rtlCol="0" anchor="ctr" anchorCtr="0">
            <a:spAutoFit/>
          </a:bodyPr>
          <a:lstStyle/>
          <a:p>
            <a:pPr algn="ctr"/>
            <a:r>
              <a:rPr lang="en-GB" sz="800" dirty="0"/>
              <a:t>12</a:t>
            </a:r>
          </a:p>
        </p:txBody>
      </p:sp>
      <p:sp>
        <p:nvSpPr>
          <p:cNvPr id="43" name="TextBox 42">
            <a:extLst>
              <a:ext uri="{FF2B5EF4-FFF2-40B4-BE49-F238E27FC236}">
                <a16:creationId xmlns:a16="http://schemas.microsoft.com/office/drawing/2014/main" id="{B70112CD-22D4-444B-B50F-0381EBC1E1A2}"/>
              </a:ext>
            </a:extLst>
          </p:cNvPr>
          <p:cNvSpPr txBox="1"/>
          <p:nvPr/>
        </p:nvSpPr>
        <p:spPr>
          <a:xfrm>
            <a:off x="2410778" y="2325230"/>
            <a:ext cx="133706" cy="123111"/>
          </a:xfrm>
          <a:prstGeom prst="rect">
            <a:avLst/>
          </a:prstGeom>
          <a:noFill/>
        </p:spPr>
        <p:txBody>
          <a:bodyPr wrap="none" lIns="0" tIns="0" rIns="0" bIns="0" rtlCol="0" anchor="ctr" anchorCtr="0">
            <a:spAutoFit/>
          </a:bodyPr>
          <a:lstStyle/>
          <a:p>
            <a:pPr algn="ctr"/>
            <a:r>
              <a:rPr lang="en-GB" sz="800" dirty="0"/>
              <a:t>18</a:t>
            </a:r>
          </a:p>
        </p:txBody>
      </p:sp>
      <p:sp>
        <p:nvSpPr>
          <p:cNvPr id="44" name="TextBox 43">
            <a:extLst>
              <a:ext uri="{FF2B5EF4-FFF2-40B4-BE49-F238E27FC236}">
                <a16:creationId xmlns:a16="http://schemas.microsoft.com/office/drawing/2014/main" id="{5A0A92BA-8ABC-4FEB-8622-E40B9A3A9B78}"/>
              </a:ext>
            </a:extLst>
          </p:cNvPr>
          <p:cNvSpPr txBox="1"/>
          <p:nvPr/>
        </p:nvSpPr>
        <p:spPr>
          <a:xfrm>
            <a:off x="2917647" y="2325230"/>
            <a:ext cx="133706" cy="123111"/>
          </a:xfrm>
          <a:prstGeom prst="rect">
            <a:avLst/>
          </a:prstGeom>
          <a:noFill/>
        </p:spPr>
        <p:txBody>
          <a:bodyPr wrap="none" lIns="0" tIns="0" rIns="0" bIns="0" rtlCol="0" anchor="ctr" anchorCtr="0">
            <a:spAutoFit/>
          </a:bodyPr>
          <a:lstStyle/>
          <a:p>
            <a:pPr algn="ctr"/>
            <a:r>
              <a:rPr lang="en-GB" sz="800" dirty="0"/>
              <a:t>24</a:t>
            </a:r>
          </a:p>
        </p:txBody>
      </p:sp>
      <p:sp>
        <p:nvSpPr>
          <p:cNvPr id="45" name="TextBox 44">
            <a:extLst>
              <a:ext uri="{FF2B5EF4-FFF2-40B4-BE49-F238E27FC236}">
                <a16:creationId xmlns:a16="http://schemas.microsoft.com/office/drawing/2014/main" id="{D043F6DF-1264-4F12-AEF6-2F49DE428C8C}"/>
              </a:ext>
            </a:extLst>
          </p:cNvPr>
          <p:cNvSpPr txBox="1"/>
          <p:nvPr/>
        </p:nvSpPr>
        <p:spPr>
          <a:xfrm>
            <a:off x="3424515" y="2325230"/>
            <a:ext cx="133706" cy="123111"/>
          </a:xfrm>
          <a:prstGeom prst="rect">
            <a:avLst/>
          </a:prstGeom>
          <a:noFill/>
        </p:spPr>
        <p:txBody>
          <a:bodyPr wrap="none" lIns="0" tIns="0" rIns="0" bIns="0" rtlCol="0" anchor="ctr" anchorCtr="0">
            <a:spAutoFit/>
          </a:bodyPr>
          <a:lstStyle/>
          <a:p>
            <a:pPr algn="ctr"/>
            <a:r>
              <a:rPr lang="en-GB" sz="800" dirty="0"/>
              <a:t>30</a:t>
            </a:r>
          </a:p>
        </p:txBody>
      </p:sp>
      <p:sp>
        <p:nvSpPr>
          <p:cNvPr id="46" name="TextBox 45">
            <a:extLst>
              <a:ext uri="{FF2B5EF4-FFF2-40B4-BE49-F238E27FC236}">
                <a16:creationId xmlns:a16="http://schemas.microsoft.com/office/drawing/2014/main" id="{A4EC42A4-F2FB-4C6E-84FE-0D2B611F43B6}"/>
              </a:ext>
            </a:extLst>
          </p:cNvPr>
          <p:cNvSpPr txBox="1"/>
          <p:nvPr/>
        </p:nvSpPr>
        <p:spPr>
          <a:xfrm>
            <a:off x="3931383" y="2325230"/>
            <a:ext cx="133706" cy="123111"/>
          </a:xfrm>
          <a:prstGeom prst="rect">
            <a:avLst/>
          </a:prstGeom>
          <a:noFill/>
        </p:spPr>
        <p:txBody>
          <a:bodyPr wrap="none" lIns="0" tIns="0" rIns="0" bIns="0" rtlCol="0" anchor="ctr" anchorCtr="0">
            <a:spAutoFit/>
          </a:bodyPr>
          <a:lstStyle/>
          <a:p>
            <a:pPr algn="ctr"/>
            <a:r>
              <a:rPr lang="en-GB" sz="800" dirty="0"/>
              <a:t>36</a:t>
            </a:r>
          </a:p>
        </p:txBody>
      </p:sp>
      <p:sp>
        <p:nvSpPr>
          <p:cNvPr id="47" name="TextBox 46">
            <a:extLst>
              <a:ext uri="{FF2B5EF4-FFF2-40B4-BE49-F238E27FC236}">
                <a16:creationId xmlns:a16="http://schemas.microsoft.com/office/drawing/2014/main" id="{5D403B24-2704-47F9-B3A2-6DB24DEDBD42}"/>
              </a:ext>
            </a:extLst>
          </p:cNvPr>
          <p:cNvSpPr txBox="1"/>
          <p:nvPr/>
        </p:nvSpPr>
        <p:spPr>
          <a:xfrm>
            <a:off x="4438249" y="2325230"/>
            <a:ext cx="133706" cy="123111"/>
          </a:xfrm>
          <a:prstGeom prst="rect">
            <a:avLst/>
          </a:prstGeom>
          <a:noFill/>
        </p:spPr>
        <p:txBody>
          <a:bodyPr wrap="none" lIns="0" tIns="0" rIns="0" bIns="0" rtlCol="0" anchor="ctr" anchorCtr="0">
            <a:spAutoFit/>
          </a:bodyPr>
          <a:lstStyle/>
          <a:p>
            <a:pPr algn="ctr"/>
            <a:r>
              <a:rPr lang="en-GB" sz="800" dirty="0"/>
              <a:t>42</a:t>
            </a:r>
          </a:p>
        </p:txBody>
      </p:sp>
      <p:sp>
        <p:nvSpPr>
          <p:cNvPr id="48" name="TextBox 47">
            <a:extLst>
              <a:ext uri="{FF2B5EF4-FFF2-40B4-BE49-F238E27FC236}">
                <a16:creationId xmlns:a16="http://schemas.microsoft.com/office/drawing/2014/main" id="{708AE575-EC12-4712-BAFE-ADE5F72CE241}"/>
              </a:ext>
            </a:extLst>
          </p:cNvPr>
          <p:cNvSpPr txBox="1"/>
          <p:nvPr/>
        </p:nvSpPr>
        <p:spPr>
          <a:xfrm>
            <a:off x="1389353" y="2541890"/>
            <a:ext cx="149080" cy="215444"/>
          </a:xfrm>
          <a:prstGeom prst="rect">
            <a:avLst/>
          </a:prstGeom>
          <a:noFill/>
        </p:spPr>
        <p:txBody>
          <a:bodyPr wrap="none" lIns="0" tIns="0" rIns="0" bIns="0" rtlCol="0" anchor="ctr" anchorCtr="0">
            <a:spAutoFit/>
          </a:bodyPr>
          <a:lstStyle/>
          <a:p>
            <a:pPr algn="ctr"/>
            <a:r>
              <a:rPr lang="en-GB" sz="700" dirty="0">
                <a:solidFill>
                  <a:schemeClr val="accent1"/>
                </a:solidFill>
              </a:rPr>
              <a:t>205</a:t>
            </a:r>
          </a:p>
          <a:p>
            <a:pPr algn="ctr"/>
            <a:r>
              <a:rPr lang="en-US" sz="700" dirty="0">
                <a:solidFill>
                  <a:schemeClr val="bg2"/>
                </a:solidFill>
              </a:rPr>
              <a:t>187</a:t>
            </a:r>
            <a:endParaRPr lang="en-GB" sz="700" dirty="0">
              <a:solidFill>
                <a:schemeClr val="bg2"/>
              </a:solidFill>
            </a:endParaRPr>
          </a:p>
        </p:txBody>
      </p:sp>
      <p:sp>
        <p:nvSpPr>
          <p:cNvPr id="49" name="TextBox 48">
            <a:extLst>
              <a:ext uri="{FF2B5EF4-FFF2-40B4-BE49-F238E27FC236}">
                <a16:creationId xmlns:a16="http://schemas.microsoft.com/office/drawing/2014/main" id="{BD3B9F50-28DE-4F49-990E-B41A5AB03EB8}"/>
              </a:ext>
            </a:extLst>
          </p:cNvPr>
          <p:cNvSpPr txBox="1"/>
          <p:nvPr/>
        </p:nvSpPr>
        <p:spPr>
          <a:xfrm>
            <a:off x="1896222" y="2541890"/>
            <a:ext cx="149080" cy="215444"/>
          </a:xfrm>
          <a:prstGeom prst="rect">
            <a:avLst/>
          </a:prstGeom>
          <a:noFill/>
        </p:spPr>
        <p:txBody>
          <a:bodyPr wrap="none" lIns="0" tIns="0" rIns="0" bIns="0" rtlCol="0" anchor="ctr" anchorCtr="0">
            <a:spAutoFit/>
          </a:bodyPr>
          <a:lstStyle/>
          <a:p>
            <a:pPr algn="ctr"/>
            <a:r>
              <a:rPr lang="en-GB" sz="700" dirty="0">
                <a:solidFill>
                  <a:schemeClr val="accent1"/>
                </a:solidFill>
              </a:rPr>
              <a:t>182</a:t>
            </a:r>
          </a:p>
          <a:p>
            <a:pPr algn="ctr"/>
            <a:r>
              <a:rPr lang="en-US" sz="700" dirty="0">
                <a:solidFill>
                  <a:schemeClr val="bg2"/>
                </a:solidFill>
              </a:rPr>
              <a:t>170</a:t>
            </a:r>
            <a:endParaRPr lang="en-GB" sz="700" dirty="0">
              <a:solidFill>
                <a:schemeClr val="bg2"/>
              </a:solidFill>
            </a:endParaRPr>
          </a:p>
        </p:txBody>
      </p:sp>
      <p:sp>
        <p:nvSpPr>
          <p:cNvPr id="50" name="TextBox 49">
            <a:extLst>
              <a:ext uri="{FF2B5EF4-FFF2-40B4-BE49-F238E27FC236}">
                <a16:creationId xmlns:a16="http://schemas.microsoft.com/office/drawing/2014/main" id="{77B4BEAF-1BD4-423C-A221-21B323CBBBA4}"/>
              </a:ext>
            </a:extLst>
          </p:cNvPr>
          <p:cNvSpPr txBox="1"/>
          <p:nvPr/>
        </p:nvSpPr>
        <p:spPr>
          <a:xfrm>
            <a:off x="2403090" y="2541890"/>
            <a:ext cx="149080" cy="215444"/>
          </a:xfrm>
          <a:prstGeom prst="rect">
            <a:avLst/>
          </a:prstGeom>
          <a:noFill/>
        </p:spPr>
        <p:txBody>
          <a:bodyPr wrap="none" lIns="0" tIns="0" rIns="0" bIns="0" rtlCol="0" anchor="ctr" anchorCtr="0">
            <a:spAutoFit/>
          </a:bodyPr>
          <a:lstStyle/>
          <a:p>
            <a:pPr algn="ctr"/>
            <a:r>
              <a:rPr lang="en-GB" sz="700" dirty="0">
                <a:solidFill>
                  <a:schemeClr val="accent1"/>
                </a:solidFill>
              </a:rPr>
              <a:t>170</a:t>
            </a:r>
          </a:p>
          <a:p>
            <a:pPr algn="ctr"/>
            <a:r>
              <a:rPr lang="en-US" sz="700" dirty="0">
                <a:solidFill>
                  <a:schemeClr val="bg2"/>
                </a:solidFill>
              </a:rPr>
              <a:t>147</a:t>
            </a:r>
            <a:endParaRPr lang="en-GB" sz="700" dirty="0">
              <a:solidFill>
                <a:schemeClr val="bg2"/>
              </a:solidFill>
            </a:endParaRPr>
          </a:p>
        </p:txBody>
      </p:sp>
      <p:sp>
        <p:nvSpPr>
          <p:cNvPr id="51" name="TextBox 50">
            <a:extLst>
              <a:ext uri="{FF2B5EF4-FFF2-40B4-BE49-F238E27FC236}">
                <a16:creationId xmlns:a16="http://schemas.microsoft.com/office/drawing/2014/main" id="{27170E58-D8E1-4705-9802-26B4F5EDC3A3}"/>
              </a:ext>
            </a:extLst>
          </p:cNvPr>
          <p:cNvSpPr txBox="1"/>
          <p:nvPr/>
        </p:nvSpPr>
        <p:spPr>
          <a:xfrm>
            <a:off x="2909958" y="2541890"/>
            <a:ext cx="149080" cy="215444"/>
          </a:xfrm>
          <a:prstGeom prst="rect">
            <a:avLst/>
          </a:prstGeom>
          <a:noFill/>
        </p:spPr>
        <p:txBody>
          <a:bodyPr wrap="none" lIns="0" tIns="0" rIns="0" bIns="0" rtlCol="0" anchor="ctr" anchorCtr="0">
            <a:spAutoFit/>
          </a:bodyPr>
          <a:lstStyle/>
          <a:p>
            <a:pPr algn="ctr"/>
            <a:r>
              <a:rPr lang="en-GB" sz="700" dirty="0">
                <a:solidFill>
                  <a:schemeClr val="accent1"/>
                </a:solidFill>
              </a:rPr>
              <a:t>158</a:t>
            </a:r>
          </a:p>
          <a:p>
            <a:pPr algn="ctr"/>
            <a:r>
              <a:rPr lang="en-US" sz="700" dirty="0">
                <a:solidFill>
                  <a:schemeClr val="bg2"/>
                </a:solidFill>
              </a:rPr>
              <a:t>130</a:t>
            </a:r>
            <a:endParaRPr lang="en-GB" sz="700" dirty="0">
              <a:solidFill>
                <a:schemeClr val="bg2"/>
              </a:solidFill>
            </a:endParaRPr>
          </a:p>
        </p:txBody>
      </p:sp>
      <p:sp>
        <p:nvSpPr>
          <p:cNvPr id="52" name="TextBox 51">
            <a:extLst>
              <a:ext uri="{FF2B5EF4-FFF2-40B4-BE49-F238E27FC236}">
                <a16:creationId xmlns:a16="http://schemas.microsoft.com/office/drawing/2014/main" id="{20D60323-CD05-4C46-86FE-FA9E60DBC08F}"/>
              </a:ext>
            </a:extLst>
          </p:cNvPr>
          <p:cNvSpPr txBox="1"/>
          <p:nvPr/>
        </p:nvSpPr>
        <p:spPr>
          <a:xfrm>
            <a:off x="3416828" y="2541890"/>
            <a:ext cx="149080" cy="215444"/>
          </a:xfrm>
          <a:prstGeom prst="rect">
            <a:avLst/>
          </a:prstGeom>
          <a:noFill/>
        </p:spPr>
        <p:txBody>
          <a:bodyPr wrap="none" lIns="0" tIns="0" rIns="0" bIns="0" rtlCol="0" anchor="ctr" anchorCtr="0">
            <a:spAutoFit/>
          </a:bodyPr>
          <a:lstStyle/>
          <a:p>
            <a:pPr algn="ctr"/>
            <a:r>
              <a:rPr lang="en-GB" sz="700" dirty="0">
                <a:solidFill>
                  <a:schemeClr val="accent1"/>
                </a:solidFill>
              </a:rPr>
              <a:t>139</a:t>
            </a:r>
          </a:p>
          <a:p>
            <a:pPr algn="ctr"/>
            <a:r>
              <a:rPr lang="en-US" sz="700" dirty="0">
                <a:solidFill>
                  <a:schemeClr val="bg2"/>
                </a:solidFill>
              </a:rPr>
              <a:t>1</a:t>
            </a:r>
            <a:r>
              <a:rPr lang="en-GB" sz="700" dirty="0">
                <a:solidFill>
                  <a:schemeClr val="bg2"/>
                </a:solidFill>
              </a:rPr>
              <a:t>16</a:t>
            </a:r>
          </a:p>
        </p:txBody>
      </p:sp>
      <p:sp>
        <p:nvSpPr>
          <p:cNvPr id="53" name="TextBox 52">
            <a:extLst>
              <a:ext uri="{FF2B5EF4-FFF2-40B4-BE49-F238E27FC236}">
                <a16:creationId xmlns:a16="http://schemas.microsoft.com/office/drawing/2014/main" id="{EED11EFB-6A4F-48C6-BB89-972CE755CE22}"/>
              </a:ext>
            </a:extLst>
          </p:cNvPr>
          <p:cNvSpPr txBox="1"/>
          <p:nvPr/>
        </p:nvSpPr>
        <p:spPr>
          <a:xfrm>
            <a:off x="3948543" y="2541890"/>
            <a:ext cx="99386" cy="215444"/>
          </a:xfrm>
          <a:prstGeom prst="rect">
            <a:avLst/>
          </a:prstGeom>
          <a:noFill/>
        </p:spPr>
        <p:txBody>
          <a:bodyPr wrap="none" lIns="0" tIns="0" rIns="0" bIns="0" rtlCol="0" anchor="ctr" anchorCtr="0">
            <a:spAutoFit/>
          </a:bodyPr>
          <a:lstStyle/>
          <a:p>
            <a:pPr algn="ctr"/>
            <a:r>
              <a:rPr lang="en-GB" sz="700" dirty="0">
                <a:solidFill>
                  <a:schemeClr val="accent1"/>
                </a:solidFill>
              </a:rPr>
              <a:t>82</a:t>
            </a:r>
          </a:p>
          <a:p>
            <a:pPr algn="ctr"/>
            <a:r>
              <a:rPr lang="en-US" sz="700" dirty="0">
                <a:solidFill>
                  <a:schemeClr val="bg2"/>
                </a:solidFill>
              </a:rPr>
              <a:t>69</a:t>
            </a:r>
            <a:endParaRPr lang="en-GB" sz="700" dirty="0">
              <a:solidFill>
                <a:schemeClr val="bg2"/>
              </a:solidFill>
            </a:endParaRPr>
          </a:p>
        </p:txBody>
      </p:sp>
      <p:sp>
        <p:nvSpPr>
          <p:cNvPr id="54" name="TextBox 53">
            <a:extLst>
              <a:ext uri="{FF2B5EF4-FFF2-40B4-BE49-F238E27FC236}">
                <a16:creationId xmlns:a16="http://schemas.microsoft.com/office/drawing/2014/main" id="{F6585B8B-2285-4A7E-AC12-0AEB401005A9}"/>
              </a:ext>
            </a:extLst>
          </p:cNvPr>
          <p:cNvSpPr txBox="1"/>
          <p:nvPr/>
        </p:nvSpPr>
        <p:spPr>
          <a:xfrm>
            <a:off x="4455409" y="2541890"/>
            <a:ext cx="99386" cy="215444"/>
          </a:xfrm>
          <a:prstGeom prst="rect">
            <a:avLst/>
          </a:prstGeom>
          <a:noFill/>
        </p:spPr>
        <p:txBody>
          <a:bodyPr wrap="none" lIns="0" tIns="0" rIns="0" bIns="0" rtlCol="0" anchor="ctr" anchorCtr="0">
            <a:spAutoFit/>
          </a:bodyPr>
          <a:lstStyle/>
          <a:p>
            <a:pPr algn="ctr"/>
            <a:r>
              <a:rPr lang="en-GB" sz="700" dirty="0">
                <a:solidFill>
                  <a:schemeClr val="accent1"/>
                </a:solidFill>
              </a:rPr>
              <a:t>32</a:t>
            </a:r>
          </a:p>
          <a:p>
            <a:pPr algn="ctr"/>
            <a:r>
              <a:rPr lang="en-US" sz="700" dirty="0">
                <a:solidFill>
                  <a:schemeClr val="bg2"/>
                </a:solidFill>
              </a:rPr>
              <a:t>21</a:t>
            </a:r>
            <a:endParaRPr lang="en-GB" sz="700" dirty="0">
              <a:solidFill>
                <a:schemeClr val="bg2"/>
              </a:solidFill>
            </a:endParaRPr>
          </a:p>
        </p:txBody>
      </p:sp>
      <p:grpSp>
        <p:nvGrpSpPr>
          <p:cNvPr id="55" name="Group 194">
            <a:extLst>
              <a:ext uri="{FF2B5EF4-FFF2-40B4-BE49-F238E27FC236}">
                <a16:creationId xmlns:a16="http://schemas.microsoft.com/office/drawing/2014/main" id="{2D502918-AA8A-4944-864F-B8CF079E0F6B}"/>
              </a:ext>
            </a:extLst>
          </p:cNvPr>
          <p:cNvGrpSpPr>
            <a:grpSpLocks noChangeAspect="1"/>
          </p:cNvGrpSpPr>
          <p:nvPr/>
        </p:nvGrpSpPr>
        <p:grpSpPr bwMode="auto">
          <a:xfrm>
            <a:off x="962042" y="1227994"/>
            <a:ext cx="3866166" cy="659229"/>
            <a:chOff x="0" y="1689"/>
            <a:chExt cx="5762" cy="942"/>
          </a:xfrm>
        </p:grpSpPr>
        <p:sp>
          <p:nvSpPr>
            <p:cNvPr id="56" name="Freeform 195">
              <a:extLst>
                <a:ext uri="{FF2B5EF4-FFF2-40B4-BE49-F238E27FC236}">
                  <a16:creationId xmlns:a16="http://schemas.microsoft.com/office/drawing/2014/main" id="{294A0DF8-642F-4B38-876C-3E7AC9562A6A}"/>
                </a:ext>
              </a:extLst>
            </p:cNvPr>
            <p:cNvSpPr>
              <a:spLocks/>
            </p:cNvSpPr>
            <p:nvPr/>
          </p:nvSpPr>
          <p:spPr bwMode="auto">
            <a:xfrm>
              <a:off x="20" y="1709"/>
              <a:ext cx="5742" cy="902"/>
            </a:xfrm>
            <a:custGeom>
              <a:avLst/>
              <a:gdLst>
                <a:gd name="T0" fmla="*/ 33 w 5742"/>
                <a:gd name="T1" fmla="*/ 0 h 902"/>
                <a:gd name="T2" fmla="*/ 91 w 5742"/>
                <a:gd name="T3" fmla="*/ 13 h 902"/>
                <a:gd name="T4" fmla="*/ 212 w 5742"/>
                <a:gd name="T5" fmla="*/ 25 h 902"/>
                <a:gd name="T6" fmla="*/ 403 w 5742"/>
                <a:gd name="T7" fmla="*/ 64 h 902"/>
                <a:gd name="T8" fmla="*/ 463 w 5742"/>
                <a:gd name="T9" fmla="*/ 88 h 902"/>
                <a:gd name="T10" fmla="*/ 625 w 5742"/>
                <a:gd name="T11" fmla="*/ 97 h 902"/>
                <a:gd name="T12" fmla="*/ 711 w 5742"/>
                <a:gd name="T13" fmla="*/ 111 h 902"/>
                <a:gd name="T14" fmla="*/ 754 w 5742"/>
                <a:gd name="T15" fmla="*/ 119 h 902"/>
                <a:gd name="T16" fmla="*/ 836 w 5742"/>
                <a:gd name="T17" fmla="*/ 137 h 902"/>
                <a:gd name="T18" fmla="*/ 906 w 5742"/>
                <a:gd name="T19" fmla="*/ 148 h 902"/>
                <a:gd name="T20" fmla="*/ 1105 w 5742"/>
                <a:gd name="T21" fmla="*/ 152 h 902"/>
                <a:gd name="T22" fmla="*/ 1169 w 5742"/>
                <a:gd name="T23" fmla="*/ 172 h 902"/>
                <a:gd name="T24" fmla="*/ 1307 w 5742"/>
                <a:gd name="T25" fmla="*/ 186 h 902"/>
                <a:gd name="T26" fmla="*/ 1339 w 5742"/>
                <a:gd name="T27" fmla="*/ 195 h 902"/>
                <a:gd name="T28" fmla="*/ 1504 w 5742"/>
                <a:gd name="T29" fmla="*/ 207 h 902"/>
                <a:gd name="T30" fmla="*/ 1623 w 5742"/>
                <a:gd name="T31" fmla="*/ 221 h 902"/>
                <a:gd name="T32" fmla="*/ 1709 w 5742"/>
                <a:gd name="T33" fmla="*/ 237 h 902"/>
                <a:gd name="T34" fmla="*/ 1841 w 5742"/>
                <a:gd name="T35" fmla="*/ 244 h 902"/>
                <a:gd name="T36" fmla="*/ 1877 w 5742"/>
                <a:gd name="T37" fmla="*/ 260 h 902"/>
                <a:gd name="T38" fmla="*/ 1918 w 5742"/>
                <a:gd name="T39" fmla="*/ 282 h 902"/>
                <a:gd name="T40" fmla="*/ 1955 w 5742"/>
                <a:gd name="T41" fmla="*/ 297 h 902"/>
                <a:gd name="T42" fmla="*/ 2017 w 5742"/>
                <a:gd name="T43" fmla="*/ 317 h 902"/>
                <a:gd name="T44" fmla="*/ 2118 w 5742"/>
                <a:gd name="T45" fmla="*/ 327 h 902"/>
                <a:gd name="T46" fmla="*/ 2198 w 5742"/>
                <a:gd name="T47" fmla="*/ 342 h 902"/>
                <a:gd name="T48" fmla="*/ 2255 w 5742"/>
                <a:gd name="T49" fmla="*/ 356 h 902"/>
                <a:gd name="T50" fmla="*/ 2294 w 5742"/>
                <a:gd name="T51" fmla="*/ 376 h 902"/>
                <a:gd name="T52" fmla="*/ 2366 w 5742"/>
                <a:gd name="T53" fmla="*/ 395 h 902"/>
                <a:gd name="T54" fmla="*/ 2457 w 5742"/>
                <a:gd name="T55" fmla="*/ 411 h 902"/>
                <a:gd name="T56" fmla="*/ 2500 w 5742"/>
                <a:gd name="T57" fmla="*/ 425 h 902"/>
                <a:gd name="T58" fmla="*/ 2619 w 5742"/>
                <a:gd name="T59" fmla="*/ 434 h 902"/>
                <a:gd name="T60" fmla="*/ 2674 w 5742"/>
                <a:gd name="T61" fmla="*/ 450 h 902"/>
                <a:gd name="T62" fmla="*/ 2968 w 5742"/>
                <a:gd name="T63" fmla="*/ 460 h 902"/>
                <a:gd name="T64" fmla="*/ 3038 w 5742"/>
                <a:gd name="T65" fmla="*/ 472 h 902"/>
                <a:gd name="T66" fmla="*/ 3194 w 5742"/>
                <a:gd name="T67" fmla="*/ 495 h 902"/>
                <a:gd name="T68" fmla="*/ 3233 w 5742"/>
                <a:gd name="T69" fmla="*/ 509 h 902"/>
                <a:gd name="T70" fmla="*/ 3309 w 5742"/>
                <a:gd name="T71" fmla="*/ 519 h 902"/>
                <a:gd name="T72" fmla="*/ 3383 w 5742"/>
                <a:gd name="T73" fmla="*/ 540 h 902"/>
                <a:gd name="T74" fmla="*/ 3578 w 5742"/>
                <a:gd name="T75" fmla="*/ 548 h 902"/>
                <a:gd name="T76" fmla="*/ 3771 w 5742"/>
                <a:gd name="T77" fmla="*/ 570 h 902"/>
                <a:gd name="T78" fmla="*/ 3877 w 5742"/>
                <a:gd name="T79" fmla="*/ 587 h 902"/>
                <a:gd name="T80" fmla="*/ 4040 w 5742"/>
                <a:gd name="T81" fmla="*/ 617 h 902"/>
                <a:gd name="T82" fmla="*/ 4085 w 5742"/>
                <a:gd name="T83" fmla="*/ 628 h 902"/>
                <a:gd name="T84" fmla="*/ 4118 w 5742"/>
                <a:gd name="T85" fmla="*/ 640 h 902"/>
                <a:gd name="T86" fmla="*/ 4296 w 5742"/>
                <a:gd name="T87" fmla="*/ 656 h 902"/>
                <a:gd name="T88" fmla="*/ 4843 w 5742"/>
                <a:gd name="T89" fmla="*/ 665 h 902"/>
                <a:gd name="T90" fmla="*/ 5243 w 5742"/>
                <a:gd name="T91" fmla="*/ 705 h 902"/>
                <a:gd name="T92" fmla="*/ 5266 w 5742"/>
                <a:gd name="T93" fmla="*/ 736 h 902"/>
                <a:gd name="T94" fmla="*/ 5298 w 5742"/>
                <a:gd name="T95" fmla="*/ 769 h 902"/>
                <a:gd name="T96" fmla="*/ 5582 w 5742"/>
                <a:gd name="T97" fmla="*/ 834 h 902"/>
                <a:gd name="T98" fmla="*/ 5742 w 5742"/>
                <a:gd name="T99" fmla="*/ 902 h 9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742" h="902">
                  <a:moveTo>
                    <a:pt x="0" y="0"/>
                  </a:moveTo>
                  <a:lnTo>
                    <a:pt x="33" y="0"/>
                  </a:lnTo>
                  <a:lnTo>
                    <a:pt x="33" y="13"/>
                  </a:lnTo>
                  <a:lnTo>
                    <a:pt x="91" y="13"/>
                  </a:lnTo>
                  <a:lnTo>
                    <a:pt x="91" y="25"/>
                  </a:lnTo>
                  <a:lnTo>
                    <a:pt x="212" y="25"/>
                  </a:lnTo>
                  <a:lnTo>
                    <a:pt x="212" y="64"/>
                  </a:lnTo>
                  <a:lnTo>
                    <a:pt x="403" y="64"/>
                  </a:lnTo>
                  <a:lnTo>
                    <a:pt x="403" y="88"/>
                  </a:lnTo>
                  <a:lnTo>
                    <a:pt x="463" y="88"/>
                  </a:lnTo>
                  <a:lnTo>
                    <a:pt x="463" y="97"/>
                  </a:lnTo>
                  <a:lnTo>
                    <a:pt x="625" y="97"/>
                  </a:lnTo>
                  <a:lnTo>
                    <a:pt x="625" y="111"/>
                  </a:lnTo>
                  <a:lnTo>
                    <a:pt x="711" y="111"/>
                  </a:lnTo>
                  <a:lnTo>
                    <a:pt x="711" y="119"/>
                  </a:lnTo>
                  <a:lnTo>
                    <a:pt x="754" y="119"/>
                  </a:lnTo>
                  <a:lnTo>
                    <a:pt x="754" y="137"/>
                  </a:lnTo>
                  <a:lnTo>
                    <a:pt x="836" y="137"/>
                  </a:lnTo>
                  <a:lnTo>
                    <a:pt x="836" y="148"/>
                  </a:lnTo>
                  <a:lnTo>
                    <a:pt x="906" y="148"/>
                  </a:lnTo>
                  <a:lnTo>
                    <a:pt x="906" y="152"/>
                  </a:lnTo>
                  <a:lnTo>
                    <a:pt x="1105" y="152"/>
                  </a:lnTo>
                  <a:lnTo>
                    <a:pt x="1105" y="172"/>
                  </a:lnTo>
                  <a:lnTo>
                    <a:pt x="1169" y="172"/>
                  </a:lnTo>
                  <a:lnTo>
                    <a:pt x="1169" y="186"/>
                  </a:lnTo>
                  <a:lnTo>
                    <a:pt x="1307" y="186"/>
                  </a:lnTo>
                  <a:lnTo>
                    <a:pt x="1307" y="195"/>
                  </a:lnTo>
                  <a:lnTo>
                    <a:pt x="1339" y="195"/>
                  </a:lnTo>
                  <a:lnTo>
                    <a:pt x="1339" y="207"/>
                  </a:lnTo>
                  <a:lnTo>
                    <a:pt x="1504" y="207"/>
                  </a:lnTo>
                  <a:lnTo>
                    <a:pt x="1504" y="221"/>
                  </a:lnTo>
                  <a:lnTo>
                    <a:pt x="1623" y="221"/>
                  </a:lnTo>
                  <a:lnTo>
                    <a:pt x="1623" y="237"/>
                  </a:lnTo>
                  <a:lnTo>
                    <a:pt x="1709" y="237"/>
                  </a:lnTo>
                  <a:lnTo>
                    <a:pt x="1709" y="244"/>
                  </a:lnTo>
                  <a:lnTo>
                    <a:pt x="1841" y="244"/>
                  </a:lnTo>
                  <a:lnTo>
                    <a:pt x="1841" y="260"/>
                  </a:lnTo>
                  <a:lnTo>
                    <a:pt x="1877" y="260"/>
                  </a:lnTo>
                  <a:lnTo>
                    <a:pt x="1877" y="282"/>
                  </a:lnTo>
                  <a:lnTo>
                    <a:pt x="1918" y="282"/>
                  </a:lnTo>
                  <a:lnTo>
                    <a:pt x="1918" y="297"/>
                  </a:lnTo>
                  <a:lnTo>
                    <a:pt x="1955" y="297"/>
                  </a:lnTo>
                  <a:lnTo>
                    <a:pt x="1955" y="317"/>
                  </a:lnTo>
                  <a:lnTo>
                    <a:pt x="2017" y="317"/>
                  </a:lnTo>
                  <a:lnTo>
                    <a:pt x="2017" y="327"/>
                  </a:lnTo>
                  <a:lnTo>
                    <a:pt x="2118" y="327"/>
                  </a:lnTo>
                  <a:lnTo>
                    <a:pt x="2118" y="342"/>
                  </a:lnTo>
                  <a:lnTo>
                    <a:pt x="2198" y="342"/>
                  </a:lnTo>
                  <a:lnTo>
                    <a:pt x="2198" y="356"/>
                  </a:lnTo>
                  <a:lnTo>
                    <a:pt x="2255" y="356"/>
                  </a:lnTo>
                  <a:lnTo>
                    <a:pt x="2255" y="376"/>
                  </a:lnTo>
                  <a:lnTo>
                    <a:pt x="2294" y="376"/>
                  </a:lnTo>
                  <a:lnTo>
                    <a:pt x="2294" y="395"/>
                  </a:lnTo>
                  <a:lnTo>
                    <a:pt x="2366" y="395"/>
                  </a:lnTo>
                  <a:lnTo>
                    <a:pt x="2366" y="411"/>
                  </a:lnTo>
                  <a:lnTo>
                    <a:pt x="2457" y="411"/>
                  </a:lnTo>
                  <a:lnTo>
                    <a:pt x="2457" y="425"/>
                  </a:lnTo>
                  <a:lnTo>
                    <a:pt x="2500" y="425"/>
                  </a:lnTo>
                  <a:lnTo>
                    <a:pt x="2500" y="434"/>
                  </a:lnTo>
                  <a:lnTo>
                    <a:pt x="2619" y="434"/>
                  </a:lnTo>
                  <a:lnTo>
                    <a:pt x="2619" y="450"/>
                  </a:lnTo>
                  <a:lnTo>
                    <a:pt x="2674" y="450"/>
                  </a:lnTo>
                  <a:lnTo>
                    <a:pt x="2674" y="460"/>
                  </a:lnTo>
                  <a:lnTo>
                    <a:pt x="2968" y="460"/>
                  </a:lnTo>
                  <a:lnTo>
                    <a:pt x="2968" y="472"/>
                  </a:lnTo>
                  <a:lnTo>
                    <a:pt x="3038" y="472"/>
                  </a:lnTo>
                  <a:lnTo>
                    <a:pt x="3038" y="495"/>
                  </a:lnTo>
                  <a:lnTo>
                    <a:pt x="3194" y="495"/>
                  </a:lnTo>
                  <a:lnTo>
                    <a:pt x="3194" y="509"/>
                  </a:lnTo>
                  <a:lnTo>
                    <a:pt x="3233" y="509"/>
                  </a:lnTo>
                  <a:lnTo>
                    <a:pt x="3233" y="519"/>
                  </a:lnTo>
                  <a:lnTo>
                    <a:pt x="3309" y="519"/>
                  </a:lnTo>
                  <a:lnTo>
                    <a:pt x="3309" y="540"/>
                  </a:lnTo>
                  <a:lnTo>
                    <a:pt x="3383" y="540"/>
                  </a:lnTo>
                  <a:lnTo>
                    <a:pt x="3383" y="548"/>
                  </a:lnTo>
                  <a:lnTo>
                    <a:pt x="3578" y="548"/>
                  </a:lnTo>
                  <a:lnTo>
                    <a:pt x="3578" y="570"/>
                  </a:lnTo>
                  <a:lnTo>
                    <a:pt x="3771" y="570"/>
                  </a:lnTo>
                  <a:lnTo>
                    <a:pt x="3771" y="587"/>
                  </a:lnTo>
                  <a:lnTo>
                    <a:pt x="3877" y="587"/>
                  </a:lnTo>
                  <a:lnTo>
                    <a:pt x="3877" y="617"/>
                  </a:lnTo>
                  <a:lnTo>
                    <a:pt x="4040" y="617"/>
                  </a:lnTo>
                  <a:lnTo>
                    <a:pt x="4040" y="628"/>
                  </a:lnTo>
                  <a:lnTo>
                    <a:pt x="4085" y="628"/>
                  </a:lnTo>
                  <a:lnTo>
                    <a:pt x="4085" y="640"/>
                  </a:lnTo>
                  <a:lnTo>
                    <a:pt x="4118" y="640"/>
                  </a:lnTo>
                  <a:lnTo>
                    <a:pt x="4118" y="656"/>
                  </a:lnTo>
                  <a:lnTo>
                    <a:pt x="4296" y="656"/>
                  </a:lnTo>
                  <a:lnTo>
                    <a:pt x="4296" y="665"/>
                  </a:lnTo>
                  <a:lnTo>
                    <a:pt x="4843" y="665"/>
                  </a:lnTo>
                  <a:lnTo>
                    <a:pt x="4843" y="705"/>
                  </a:lnTo>
                  <a:lnTo>
                    <a:pt x="5243" y="705"/>
                  </a:lnTo>
                  <a:lnTo>
                    <a:pt x="5243" y="736"/>
                  </a:lnTo>
                  <a:lnTo>
                    <a:pt x="5266" y="736"/>
                  </a:lnTo>
                  <a:lnTo>
                    <a:pt x="5266" y="769"/>
                  </a:lnTo>
                  <a:lnTo>
                    <a:pt x="5298" y="769"/>
                  </a:lnTo>
                  <a:lnTo>
                    <a:pt x="5298" y="834"/>
                  </a:lnTo>
                  <a:lnTo>
                    <a:pt x="5582" y="834"/>
                  </a:lnTo>
                  <a:lnTo>
                    <a:pt x="5582" y="902"/>
                  </a:lnTo>
                  <a:lnTo>
                    <a:pt x="5742" y="902"/>
                  </a:ln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7" name="Line 196">
              <a:extLst>
                <a:ext uri="{FF2B5EF4-FFF2-40B4-BE49-F238E27FC236}">
                  <a16:creationId xmlns:a16="http://schemas.microsoft.com/office/drawing/2014/main" id="{D3D290E1-D237-4252-A945-858724050AAE}"/>
                </a:ext>
              </a:extLst>
            </p:cNvPr>
            <p:cNvSpPr>
              <a:spLocks noChangeShapeType="1"/>
            </p:cNvSpPr>
            <p:nvPr/>
          </p:nvSpPr>
          <p:spPr bwMode="auto">
            <a:xfrm>
              <a:off x="20" y="1689"/>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8" name="Line 197">
              <a:extLst>
                <a:ext uri="{FF2B5EF4-FFF2-40B4-BE49-F238E27FC236}">
                  <a16:creationId xmlns:a16="http://schemas.microsoft.com/office/drawing/2014/main" id="{377300D0-62E9-478C-95F7-CEA33E7E86AF}"/>
                </a:ext>
              </a:extLst>
            </p:cNvPr>
            <p:cNvSpPr>
              <a:spLocks noChangeShapeType="1"/>
            </p:cNvSpPr>
            <p:nvPr/>
          </p:nvSpPr>
          <p:spPr bwMode="auto">
            <a:xfrm flipH="1">
              <a:off x="0" y="1709"/>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9" name="Line 198">
              <a:extLst>
                <a:ext uri="{FF2B5EF4-FFF2-40B4-BE49-F238E27FC236}">
                  <a16:creationId xmlns:a16="http://schemas.microsoft.com/office/drawing/2014/main" id="{16420DB2-4140-485E-9929-C49E6780A93A}"/>
                </a:ext>
              </a:extLst>
            </p:cNvPr>
            <p:cNvSpPr>
              <a:spLocks noChangeShapeType="1"/>
            </p:cNvSpPr>
            <p:nvPr/>
          </p:nvSpPr>
          <p:spPr bwMode="auto">
            <a:xfrm>
              <a:off x="146" y="1714"/>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0" name="Line 199">
              <a:extLst>
                <a:ext uri="{FF2B5EF4-FFF2-40B4-BE49-F238E27FC236}">
                  <a16:creationId xmlns:a16="http://schemas.microsoft.com/office/drawing/2014/main" id="{31AA517F-57E1-4126-8026-753C11D8954F}"/>
                </a:ext>
              </a:extLst>
            </p:cNvPr>
            <p:cNvSpPr>
              <a:spLocks noChangeShapeType="1"/>
            </p:cNvSpPr>
            <p:nvPr/>
          </p:nvSpPr>
          <p:spPr bwMode="auto">
            <a:xfrm flipH="1">
              <a:off x="127" y="173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1" name="Line 200">
              <a:extLst>
                <a:ext uri="{FF2B5EF4-FFF2-40B4-BE49-F238E27FC236}">
                  <a16:creationId xmlns:a16="http://schemas.microsoft.com/office/drawing/2014/main" id="{9BA28BEB-4957-4571-9195-DDF18D57DFB3}"/>
                </a:ext>
              </a:extLst>
            </p:cNvPr>
            <p:cNvSpPr>
              <a:spLocks noChangeShapeType="1"/>
            </p:cNvSpPr>
            <p:nvPr/>
          </p:nvSpPr>
          <p:spPr bwMode="auto">
            <a:xfrm>
              <a:off x="234" y="1736"/>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2" name="Line 201">
              <a:extLst>
                <a:ext uri="{FF2B5EF4-FFF2-40B4-BE49-F238E27FC236}">
                  <a16:creationId xmlns:a16="http://schemas.microsoft.com/office/drawing/2014/main" id="{224EB337-A7A6-4328-835C-0E2280327C01}"/>
                </a:ext>
              </a:extLst>
            </p:cNvPr>
            <p:cNvSpPr>
              <a:spLocks noChangeShapeType="1"/>
            </p:cNvSpPr>
            <p:nvPr/>
          </p:nvSpPr>
          <p:spPr bwMode="auto">
            <a:xfrm flipH="1">
              <a:off x="214" y="175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3" name="Line 202">
              <a:extLst>
                <a:ext uri="{FF2B5EF4-FFF2-40B4-BE49-F238E27FC236}">
                  <a16:creationId xmlns:a16="http://schemas.microsoft.com/office/drawing/2014/main" id="{CE452FBF-1785-438D-B455-4FE01D5FC7A9}"/>
                </a:ext>
              </a:extLst>
            </p:cNvPr>
            <p:cNvSpPr>
              <a:spLocks noChangeShapeType="1"/>
            </p:cNvSpPr>
            <p:nvPr/>
          </p:nvSpPr>
          <p:spPr bwMode="auto">
            <a:xfrm>
              <a:off x="234" y="1752"/>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4" name="Line 203">
              <a:extLst>
                <a:ext uri="{FF2B5EF4-FFF2-40B4-BE49-F238E27FC236}">
                  <a16:creationId xmlns:a16="http://schemas.microsoft.com/office/drawing/2014/main" id="{9575AE46-042A-458D-892C-B81873C4317B}"/>
                </a:ext>
              </a:extLst>
            </p:cNvPr>
            <p:cNvSpPr>
              <a:spLocks noChangeShapeType="1"/>
            </p:cNvSpPr>
            <p:nvPr/>
          </p:nvSpPr>
          <p:spPr bwMode="auto">
            <a:xfrm flipH="1">
              <a:off x="214" y="1771"/>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5" name="Line 204">
              <a:extLst>
                <a:ext uri="{FF2B5EF4-FFF2-40B4-BE49-F238E27FC236}">
                  <a16:creationId xmlns:a16="http://schemas.microsoft.com/office/drawing/2014/main" id="{0CC5B5C6-575E-4D0E-81FB-F2E034274AAE}"/>
                </a:ext>
              </a:extLst>
            </p:cNvPr>
            <p:cNvSpPr>
              <a:spLocks noChangeShapeType="1"/>
            </p:cNvSpPr>
            <p:nvPr/>
          </p:nvSpPr>
          <p:spPr bwMode="auto">
            <a:xfrm>
              <a:off x="423" y="1773"/>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6" name="Line 205">
              <a:extLst>
                <a:ext uri="{FF2B5EF4-FFF2-40B4-BE49-F238E27FC236}">
                  <a16:creationId xmlns:a16="http://schemas.microsoft.com/office/drawing/2014/main" id="{5B97B028-33CB-4973-A3E1-36F487E8D817}"/>
                </a:ext>
              </a:extLst>
            </p:cNvPr>
            <p:cNvSpPr>
              <a:spLocks noChangeShapeType="1"/>
            </p:cNvSpPr>
            <p:nvPr/>
          </p:nvSpPr>
          <p:spPr bwMode="auto">
            <a:xfrm flipH="1">
              <a:off x="403" y="1793"/>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7" name="Line 206">
              <a:extLst>
                <a:ext uri="{FF2B5EF4-FFF2-40B4-BE49-F238E27FC236}">
                  <a16:creationId xmlns:a16="http://schemas.microsoft.com/office/drawing/2014/main" id="{6845185A-5CE8-4740-8CDE-01226E0CBA6E}"/>
                </a:ext>
              </a:extLst>
            </p:cNvPr>
            <p:cNvSpPr>
              <a:spLocks noChangeShapeType="1"/>
            </p:cNvSpPr>
            <p:nvPr/>
          </p:nvSpPr>
          <p:spPr bwMode="auto">
            <a:xfrm>
              <a:off x="442" y="1777"/>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8" name="Line 207">
              <a:extLst>
                <a:ext uri="{FF2B5EF4-FFF2-40B4-BE49-F238E27FC236}">
                  <a16:creationId xmlns:a16="http://schemas.microsoft.com/office/drawing/2014/main" id="{284E6F24-8177-4DC0-AEDE-EB18CD883A4A}"/>
                </a:ext>
              </a:extLst>
            </p:cNvPr>
            <p:cNvSpPr>
              <a:spLocks noChangeShapeType="1"/>
            </p:cNvSpPr>
            <p:nvPr/>
          </p:nvSpPr>
          <p:spPr bwMode="auto">
            <a:xfrm flipH="1">
              <a:off x="423" y="1797"/>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9" name="Line 208">
              <a:extLst>
                <a:ext uri="{FF2B5EF4-FFF2-40B4-BE49-F238E27FC236}">
                  <a16:creationId xmlns:a16="http://schemas.microsoft.com/office/drawing/2014/main" id="{DE208D03-924E-45AE-8806-C732EA3DE23E}"/>
                </a:ext>
              </a:extLst>
            </p:cNvPr>
            <p:cNvSpPr>
              <a:spLocks noChangeShapeType="1"/>
            </p:cNvSpPr>
            <p:nvPr/>
          </p:nvSpPr>
          <p:spPr bwMode="auto">
            <a:xfrm>
              <a:off x="483" y="1777"/>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0" name="Line 209">
              <a:extLst>
                <a:ext uri="{FF2B5EF4-FFF2-40B4-BE49-F238E27FC236}">
                  <a16:creationId xmlns:a16="http://schemas.microsoft.com/office/drawing/2014/main" id="{220C60AA-E078-41AF-AC3F-FA2287FD4BCB}"/>
                </a:ext>
              </a:extLst>
            </p:cNvPr>
            <p:cNvSpPr>
              <a:spLocks noChangeShapeType="1"/>
            </p:cNvSpPr>
            <p:nvPr/>
          </p:nvSpPr>
          <p:spPr bwMode="auto">
            <a:xfrm flipH="1">
              <a:off x="466" y="1797"/>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1" name="Line 210">
              <a:extLst>
                <a:ext uri="{FF2B5EF4-FFF2-40B4-BE49-F238E27FC236}">
                  <a16:creationId xmlns:a16="http://schemas.microsoft.com/office/drawing/2014/main" id="{40E83296-BECD-469D-9D02-C4AFF1C6BB96}"/>
                </a:ext>
              </a:extLst>
            </p:cNvPr>
            <p:cNvSpPr>
              <a:spLocks noChangeShapeType="1"/>
            </p:cNvSpPr>
            <p:nvPr/>
          </p:nvSpPr>
          <p:spPr bwMode="auto">
            <a:xfrm>
              <a:off x="550" y="1787"/>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2" name="Line 211">
              <a:extLst>
                <a:ext uri="{FF2B5EF4-FFF2-40B4-BE49-F238E27FC236}">
                  <a16:creationId xmlns:a16="http://schemas.microsoft.com/office/drawing/2014/main" id="{47D4AB29-35FD-4BE6-ADA4-E7A46572CC3B}"/>
                </a:ext>
              </a:extLst>
            </p:cNvPr>
            <p:cNvSpPr>
              <a:spLocks noChangeShapeType="1"/>
            </p:cNvSpPr>
            <p:nvPr/>
          </p:nvSpPr>
          <p:spPr bwMode="auto">
            <a:xfrm flipH="1">
              <a:off x="532" y="1806"/>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3" name="Line 212">
              <a:extLst>
                <a:ext uri="{FF2B5EF4-FFF2-40B4-BE49-F238E27FC236}">
                  <a16:creationId xmlns:a16="http://schemas.microsoft.com/office/drawing/2014/main" id="{A3122A30-36F9-4A0E-88AD-E7BEC4AAB95C}"/>
                </a:ext>
              </a:extLst>
            </p:cNvPr>
            <p:cNvSpPr>
              <a:spLocks noChangeShapeType="1"/>
            </p:cNvSpPr>
            <p:nvPr/>
          </p:nvSpPr>
          <p:spPr bwMode="auto">
            <a:xfrm>
              <a:off x="752" y="1808"/>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4" name="Line 213">
              <a:extLst>
                <a:ext uri="{FF2B5EF4-FFF2-40B4-BE49-F238E27FC236}">
                  <a16:creationId xmlns:a16="http://schemas.microsoft.com/office/drawing/2014/main" id="{181F0656-0874-45A6-A35F-9CDC5B898C0A}"/>
                </a:ext>
              </a:extLst>
            </p:cNvPr>
            <p:cNvSpPr>
              <a:spLocks noChangeShapeType="1"/>
            </p:cNvSpPr>
            <p:nvPr/>
          </p:nvSpPr>
          <p:spPr bwMode="auto">
            <a:xfrm flipH="1">
              <a:off x="733" y="1828"/>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5" name="Line 214">
              <a:extLst>
                <a:ext uri="{FF2B5EF4-FFF2-40B4-BE49-F238E27FC236}">
                  <a16:creationId xmlns:a16="http://schemas.microsoft.com/office/drawing/2014/main" id="{8D2E6C2A-AF6D-4887-8D6E-EBDD4C4FD3F1}"/>
                </a:ext>
              </a:extLst>
            </p:cNvPr>
            <p:cNvSpPr>
              <a:spLocks noChangeShapeType="1"/>
            </p:cNvSpPr>
            <p:nvPr/>
          </p:nvSpPr>
          <p:spPr bwMode="auto">
            <a:xfrm>
              <a:off x="797" y="1826"/>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6" name="Line 215">
              <a:extLst>
                <a:ext uri="{FF2B5EF4-FFF2-40B4-BE49-F238E27FC236}">
                  <a16:creationId xmlns:a16="http://schemas.microsoft.com/office/drawing/2014/main" id="{2200B059-5EAD-442B-A98A-C2999C7227BC}"/>
                </a:ext>
              </a:extLst>
            </p:cNvPr>
            <p:cNvSpPr>
              <a:spLocks noChangeShapeType="1"/>
            </p:cNvSpPr>
            <p:nvPr/>
          </p:nvSpPr>
          <p:spPr bwMode="auto">
            <a:xfrm flipH="1">
              <a:off x="778" y="1846"/>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7" name="Line 216">
              <a:extLst>
                <a:ext uri="{FF2B5EF4-FFF2-40B4-BE49-F238E27FC236}">
                  <a16:creationId xmlns:a16="http://schemas.microsoft.com/office/drawing/2014/main" id="{8C5FD886-372D-4073-9FF2-32D007336A18}"/>
                </a:ext>
              </a:extLst>
            </p:cNvPr>
            <p:cNvSpPr>
              <a:spLocks noChangeShapeType="1"/>
            </p:cNvSpPr>
            <p:nvPr/>
          </p:nvSpPr>
          <p:spPr bwMode="auto">
            <a:xfrm>
              <a:off x="871" y="1838"/>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8" name="Line 217">
              <a:extLst>
                <a:ext uri="{FF2B5EF4-FFF2-40B4-BE49-F238E27FC236}">
                  <a16:creationId xmlns:a16="http://schemas.microsoft.com/office/drawing/2014/main" id="{2E48AE7F-0FCD-43CB-81D2-386DC00DF29B}"/>
                </a:ext>
              </a:extLst>
            </p:cNvPr>
            <p:cNvSpPr>
              <a:spLocks noChangeShapeType="1"/>
            </p:cNvSpPr>
            <p:nvPr/>
          </p:nvSpPr>
          <p:spPr bwMode="auto">
            <a:xfrm flipH="1">
              <a:off x="854" y="1857"/>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9" name="Line 218">
              <a:extLst>
                <a:ext uri="{FF2B5EF4-FFF2-40B4-BE49-F238E27FC236}">
                  <a16:creationId xmlns:a16="http://schemas.microsoft.com/office/drawing/2014/main" id="{87996B52-86DF-4629-8D60-FD1942BAACFE}"/>
                </a:ext>
              </a:extLst>
            </p:cNvPr>
            <p:cNvSpPr>
              <a:spLocks noChangeShapeType="1"/>
            </p:cNvSpPr>
            <p:nvPr/>
          </p:nvSpPr>
          <p:spPr bwMode="auto">
            <a:xfrm>
              <a:off x="971" y="1842"/>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0" name="Line 219">
              <a:extLst>
                <a:ext uri="{FF2B5EF4-FFF2-40B4-BE49-F238E27FC236}">
                  <a16:creationId xmlns:a16="http://schemas.microsoft.com/office/drawing/2014/main" id="{76DBF381-D538-412D-8B14-0F18BC3C6906}"/>
                </a:ext>
              </a:extLst>
            </p:cNvPr>
            <p:cNvSpPr>
              <a:spLocks noChangeShapeType="1"/>
            </p:cNvSpPr>
            <p:nvPr/>
          </p:nvSpPr>
          <p:spPr bwMode="auto">
            <a:xfrm flipH="1">
              <a:off x="951" y="1861"/>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1" name="Line 220">
              <a:extLst>
                <a:ext uri="{FF2B5EF4-FFF2-40B4-BE49-F238E27FC236}">
                  <a16:creationId xmlns:a16="http://schemas.microsoft.com/office/drawing/2014/main" id="{FE7991F3-9CD9-4AE0-AA1B-24BA3A2A53F1}"/>
                </a:ext>
              </a:extLst>
            </p:cNvPr>
            <p:cNvSpPr>
              <a:spLocks noChangeShapeType="1"/>
            </p:cNvSpPr>
            <p:nvPr/>
          </p:nvSpPr>
          <p:spPr bwMode="auto">
            <a:xfrm>
              <a:off x="1643" y="1926"/>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2" name="Line 221">
              <a:extLst>
                <a:ext uri="{FF2B5EF4-FFF2-40B4-BE49-F238E27FC236}">
                  <a16:creationId xmlns:a16="http://schemas.microsoft.com/office/drawing/2014/main" id="{CD31214C-08A1-4F41-A1B9-5C4F6C256C2B}"/>
                </a:ext>
              </a:extLst>
            </p:cNvPr>
            <p:cNvSpPr>
              <a:spLocks noChangeShapeType="1"/>
            </p:cNvSpPr>
            <p:nvPr/>
          </p:nvSpPr>
          <p:spPr bwMode="auto">
            <a:xfrm flipH="1">
              <a:off x="1624" y="1946"/>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3" name="Line 222">
              <a:extLst>
                <a:ext uri="{FF2B5EF4-FFF2-40B4-BE49-F238E27FC236}">
                  <a16:creationId xmlns:a16="http://schemas.microsoft.com/office/drawing/2014/main" id="{B4D7C4E0-F59F-4672-844F-59A94B454D8C}"/>
                </a:ext>
              </a:extLst>
            </p:cNvPr>
            <p:cNvSpPr>
              <a:spLocks noChangeShapeType="1"/>
            </p:cNvSpPr>
            <p:nvPr/>
          </p:nvSpPr>
          <p:spPr bwMode="auto">
            <a:xfrm>
              <a:off x="1729" y="1934"/>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4" name="Line 223">
              <a:extLst>
                <a:ext uri="{FF2B5EF4-FFF2-40B4-BE49-F238E27FC236}">
                  <a16:creationId xmlns:a16="http://schemas.microsoft.com/office/drawing/2014/main" id="{D079FC47-4F33-401F-98A2-4DC8D045AA86}"/>
                </a:ext>
              </a:extLst>
            </p:cNvPr>
            <p:cNvSpPr>
              <a:spLocks noChangeShapeType="1"/>
            </p:cNvSpPr>
            <p:nvPr/>
          </p:nvSpPr>
          <p:spPr bwMode="auto">
            <a:xfrm flipH="1">
              <a:off x="1711" y="1951"/>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5" name="Line 224">
              <a:extLst>
                <a:ext uri="{FF2B5EF4-FFF2-40B4-BE49-F238E27FC236}">
                  <a16:creationId xmlns:a16="http://schemas.microsoft.com/office/drawing/2014/main" id="{BE7A7B56-7479-4557-9A51-F9734EE43434}"/>
                </a:ext>
              </a:extLst>
            </p:cNvPr>
            <p:cNvSpPr>
              <a:spLocks noChangeShapeType="1"/>
            </p:cNvSpPr>
            <p:nvPr/>
          </p:nvSpPr>
          <p:spPr bwMode="auto">
            <a:xfrm>
              <a:off x="2068" y="2016"/>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6" name="Line 225">
              <a:extLst>
                <a:ext uri="{FF2B5EF4-FFF2-40B4-BE49-F238E27FC236}">
                  <a16:creationId xmlns:a16="http://schemas.microsoft.com/office/drawing/2014/main" id="{029275F2-97A5-4EEE-A142-6311619B3BBE}"/>
                </a:ext>
              </a:extLst>
            </p:cNvPr>
            <p:cNvSpPr>
              <a:spLocks noChangeShapeType="1"/>
            </p:cNvSpPr>
            <p:nvPr/>
          </p:nvSpPr>
          <p:spPr bwMode="auto">
            <a:xfrm flipH="1">
              <a:off x="2049" y="2036"/>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7" name="Line 226">
              <a:extLst>
                <a:ext uri="{FF2B5EF4-FFF2-40B4-BE49-F238E27FC236}">
                  <a16:creationId xmlns:a16="http://schemas.microsoft.com/office/drawing/2014/main" id="{7D074E89-B222-4936-8952-7F4375A11F24}"/>
                </a:ext>
              </a:extLst>
            </p:cNvPr>
            <p:cNvSpPr>
              <a:spLocks noChangeShapeType="1"/>
            </p:cNvSpPr>
            <p:nvPr/>
          </p:nvSpPr>
          <p:spPr bwMode="auto">
            <a:xfrm>
              <a:off x="2349" y="208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8" name="Line 227">
              <a:extLst>
                <a:ext uri="{FF2B5EF4-FFF2-40B4-BE49-F238E27FC236}">
                  <a16:creationId xmlns:a16="http://schemas.microsoft.com/office/drawing/2014/main" id="{84EA3D09-6601-4100-B824-7539CF10D1BD}"/>
                </a:ext>
              </a:extLst>
            </p:cNvPr>
            <p:cNvSpPr>
              <a:spLocks noChangeShapeType="1"/>
            </p:cNvSpPr>
            <p:nvPr/>
          </p:nvSpPr>
          <p:spPr bwMode="auto">
            <a:xfrm flipH="1">
              <a:off x="2329" y="210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89" name="Line 228">
              <a:extLst>
                <a:ext uri="{FF2B5EF4-FFF2-40B4-BE49-F238E27FC236}">
                  <a16:creationId xmlns:a16="http://schemas.microsoft.com/office/drawing/2014/main" id="{870C86A4-A481-498F-B0E8-4B7EA7E4250F}"/>
                </a:ext>
              </a:extLst>
            </p:cNvPr>
            <p:cNvSpPr>
              <a:spLocks noChangeShapeType="1"/>
            </p:cNvSpPr>
            <p:nvPr/>
          </p:nvSpPr>
          <p:spPr bwMode="auto">
            <a:xfrm>
              <a:off x="2826" y="2149"/>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0" name="Line 229">
              <a:extLst>
                <a:ext uri="{FF2B5EF4-FFF2-40B4-BE49-F238E27FC236}">
                  <a16:creationId xmlns:a16="http://schemas.microsoft.com/office/drawing/2014/main" id="{A78B4B6F-B4E8-4D4F-AD10-62BAAA8BB642}"/>
                </a:ext>
              </a:extLst>
            </p:cNvPr>
            <p:cNvSpPr>
              <a:spLocks noChangeShapeType="1"/>
            </p:cNvSpPr>
            <p:nvPr/>
          </p:nvSpPr>
          <p:spPr bwMode="auto">
            <a:xfrm flipH="1">
              <a:off x="2807" y="2169"/>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1" name="Line 230">
              <a:extLst>
                <a:ext uri="{FF2B5EF4-FFF2-40B4-BE49-F238E27FC236}">
                  <a16:creationId xmlns:a16="http://schemas.microsoft.com/office/drawing/2014/main" id="{6D6A77FD-4525-47CB-9DDD-2DEB9FFFE7F3}"/>
                </a:ext>
              </a:extLst>
            </p:cNvPr>
            <p:cNvSpPr>
              <a:spLocks noChangeShapeType="1"/>
            </p:cNvSpPr>
            <p:nvPr/>
          </p:nvSpPr>
          <p:spPr bwMode="auto">
            <a:xfrm>
              <a:off x="2891" y="2149"/>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2" name="Line 231">
              <a:extLst>
                <a:ext uri="{FF2B5EF4-FFF2-40B4-BE49-F238E27FC236}">
                  <a16:creationId xmlns:a16="http://schemas.microsoft.com/office/drawing/2014/main" id="{7D3B231F-C56C-4778-ACE4-DED552B72B26}"/>
                </a:ext>
              </a:extLst>
            </p:cNvPr>
            <p:cNvSpPr>
              <a:spLocks noChangeShapeType="1"/>
            </p:cNvSpPr>
            <p:nvPr/>
          </p:nvSpPr>
          <p:spPr bwMode="auto">
            <a:xfrm flipH="1">
              <a:off x="2871" y="2169"/>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3" name="Line 232">
              <a:extLst>
                <a:ext uri="{FF2B5EF4-FFF2-40B4-BE49-F238E27FC236}">
                  <a16:creationId xmlns:a16="http://schemas.microsoft.com/office/drawing/2014/main" id="{E89E1354-9B67-425F-A97D-50CFE702909B}"/>
                </a:ext>
              </a:extLst>
            </p:cNvPr>
            <p:cNvSpPr>
              <a:spLocks noChangeShapeType="1"/>
            </p:cNvSpPr>
            <p:nvPr/>
          </p:nvSpPr>
          <p:spPr bwMode="auto">
            <a:xfrm>
              <a:off x="3436" y="2237"/>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4" name="Line 233">
              <a:extLst>
                <a:ext uri="{FF2B5EF4-FFF2-40B4-BE49-F238E27FC236}">
                  <a16:creationId xmlns:a16="http://schemas.microsoft.com/office/drawing/2014/main" id="{F0B90C9E-1F57-44C5-8041-05EAF45767FA}"/>
                </a:ext>
              </a:extLst>
            </p:cNvPr>
            <p:cNvSpPr>
              <a:spLocks noChangeShapeType="1"/>
            </p:cNvSpPr>
            <p:nvPr/>
          </p:nvSpPr>
          <p:spPr bwMode="auto">
            <a:xfrm flipH="1">
              <a:off x="3417" y="2257"/>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5" name="Line 234">
              <a:extLst>
                <a:ext uri="{FF2B5EF4-FFF2-40B4-BE49-F238E27FC236}">
                  <a16:creationId xmlns:a16="http://schemas.microsoft.com/office/drawing/2014/main" id="{BBB4A33C-8BFC-47DD-A3D1-C76D60727274}"/>
                </a:ext>
              </a:extLst>
            </p:cNvPr>
            <p:cNvSpPr>
              <a:spLocks noChangeShapeType="1"/>
            </p:cNvSpPr>
            <p:nvPr/>
          </p:nvSpPr>
          <p:spPr bwMode="auto">
            <a:xfrm>
              <a:off x="3897" y="2302"/>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6" name="Line 235">
              <a:extLst>
                <a:ext uri="{FF2B5EF4-FFF2-40B4-BE49-F238E27FC236}">
                  <a16:creationId xmlns:a16="http://schemas.microsoft.com/office/drawing/2014/main" id="{E41A2D97-E7E1-4BD8-8FF9-680995EE3125}"/>
                </a:ext>
              </a:extLst>
            </p:cNvPr>
            <p:cNvSpPr>
              <a:spLocks noChangeShapeType="1"/>
            </p:cNvSpPr>
            <p:nvPr/>
          </p:nvSpPr>
          <p:spPr bwMode="auto">
            <a:xfrm flipH="1">
              <a:off x="3877" y="2322"/>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7" name="Line 236">
              <a:extLst>
                <a:ext uri="{FF2B5EF4-FFF2-40B4-BE49-F238E27FC236}">
                  <a16:creationId xmlns:a16="http://schemas.microsoft.com/office/drawing/2014/main" id="{C0DE3CB5-0454-4C19-B9F5-9B3003B78BCA}"/>
                </a:ext>
              </a:extLst>
            </p:cNvPr>
            <p:cNvSpPr>
              <a:spLocks noChangeShapeType="1"/>
            </p:cNvSpPr>
            <p:nvPr/>
          </p:nvSpPr>
          <p:spPr bwMode="auto">
            <a:xfrm>
              <a:off x="3906" y="2308"/>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8" name="Line 237">
              <a:extLst>
                <a:ext uri="{FF2B5EF4-FFF2-40B4-BE49-F238E27FC236}">
                  <a16:creationId xmlns:a16="http://schemas.microsoft.com/office/drawing/2014/main" id="{84F6D470-EC6B-47A5-AD4D-7F909064E667}"/>
                </a:ext>
              </a:extLst>
            </p:cNvPr>
            <p:cNvSpPr>
              <a:spLocks noChangeShapeType="1"/>
            </p:cNvSpPr>
            <p:nvPr/>
          </p:nvSpPr>
          <p:spPr bwMode="auto">
            <a:xfrm flipH="1">
              <a:off x="3889" y="2327"/>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99" name="Line 238">
              <a:extLst>
                <a:ext uri="{FF2B5EF4-FFF2-40B4-BE49-F238E27FC236}">
                  <a16:creationId xmlns:a16="http://schemas.microsoft.com/office/drawing/2014/main" id="{D785521C-7EE2-4E8B-861B-0BD43F430886}"/>
                </a:ext>
              </a:extLst>
            </p:cNvPr>
            <p:cNvSpPr>
              <a:spLocks noChangeShapeType="1"/>
            </p:cNvSpPr>
            <p:nvPr/>
          </p:nvSpPr>
          <p:spPr bwMode="auto">
            <a:xfrm>
              <a:off x="3959" y="2308"/>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0" name="Line 239">
              <a:extLst>
                <a:ext uri="{FF2B5EF4-FFF2-40B4-BE49-F238E27FC236}">
                  <a16:creationId xmlns:a16="http://schemas.microsoft.com/office/drawing/2014/main" id="{43FAD7E0-425C-45A0-BABB-C4F7F64876F2}"/>
                </a:ext>
              </a:extLst>
            </p:cNvPr>
            <p:cNvSpPr>
              <a:spLocks noChangeShapeType="1"/>
            </p:cNvSpPr>
            <p:nvPr/>
          </p:nvSpPr>
          <p:spPr bwMode="auto">
            <a:xfrm flipH="1">
              <a:off x="3939" y="2327"/>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1" name="Line 240">
              <a:extLst>
                <a:ext uri="{FF2B5EF4-FFF2-40B4-BE49-F238E27FC236}">
                  <a16:creationId xmlns:a16="http://schemas.microsoft.com/office/drawing/2014/main" id="{9FDE7671-6DE2-4037-9A61-5C0A91FE2862}"/>
                </a:ext>
              </a:extLst>
            </p:cNvPr>
            <p:cNvSpPr>
              <a:spLocks noChangeShapeType="1"/>
            </p:cNvSpPr>
            <p:nvPr/>
          </p:nvSpPr>
          <p:spPr bwMode="auto">
            <a:xfrm>
              <a:off x="3990" y="2308"/>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2" name="Line 241">
              <a:extLst>
                <a:ext uri="{FF2B5EF4-FFF2-40B4-BE49-F238E27FC236}">
                  <a16:creationId xmlns:a16="http://schemas.microsoft.com/office/drawing/2014/main" id="{705ED604-A7B5-43CA-BA0F-13BB6F864C1B}"/>
                </a:ext>
              </a:extLst>
            </p:cNvPr>
            <p:cNvSpPr>
              <a:spLocks noChangeShapeType="1"/>
            </p:cNvSpPr>
            <p:nvPr/>
          </p:nvSpPr>
          <p:spPr bwMode="auto">
            <a:xfrm flipH="1">
              <a:off x="3971" y="2327"/>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3" name="Line 242">
              <a:extLst>
                <a:ext uri="{FF2B5EF4-FFF2-40B4-BE49-F238E27FC236}">
                  <a16:creationId xmlns:a16="http://schemas.microsoft.com/office/drawing/2014/main" id="{84AFBB8B-13F4-40F1-87CA-61E1CA7E69DE}"/>
                </a:ext>
              </a:extLst>
            </p:cNvPr>
            <p:cNvSpPr>
              <a:spLocks noChangeShapeType="1"/>
            </p:cNvSpPr>
            <p:nvPr/>
          </p:nvSpPr>
          <p:spPr bwMode="auto">
            <a:xfrm>
              <a:off x="4019" y="2308"/>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4" name="Line 243">
              <a:extLst>
                <a:ext uri="{FF2B5EF4-FFF2-40B4-BE49-F238E27FC236}">
                  <a16:creationId xmlns:a16="http://schemas.microsoft.com/office/drawing/2014/main" id="{F57CFFBD-FAE8-478B-A0B4-D235154CD610}"/>
                </a:ext>
              </a:extLst>
            </p:cNvPr>
            <p:cNvSpPr>
              <a:spLocks noChangeShapeType="1"/>
            </p:cNvSpPr>
            <p:nvPr/>
          </p:nvSpPr>
          <p:spPr bwMode="auto">
            <a:xfrm flipH="1">
              <a:off x="4002" y="2327"/>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5" name="Line 244">
              <a:extLst>
                <a:ext uri="{FF2B5EF4-FFF2-40B4-BE49-F238E27FC236}">
                  <a16:creationId xmlns:a16="http://schemas.microsoft.com/office/drawing/2014/main" id="{4E984423-6DBB-4519-A9F4-1D649F712589}"/>
                </a:ext>
              </a:extLst>
            </p:cNvPr>
            <p:cNvSpPr>
              <a:spLocks noChangeShapeType="1"/>
            </p:cNvSpPr>
            <p:nvPr/>
          </p:nvSpPr>
          <p:spPr bwMode="auto">
            <a:xfrm>
              <a:off x="4051" y="2308"/>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6" name="Line 245">
              <a:extLst>
                <a:ext uri="{FF2B5EF4-FFF2-40B4-BE49-F238E27FC236}">
                  <a16:creationId xmlns:a16="http://schemas.microsoft.com/office/drawing/2014/main" id="{29C892D0-508F-45FB-B914-543BE72322C9}"/>
                </a:ext>
              </a:extLst>
            </p:cNvPr>
            <p:cNvSpPr>
              <a:spLocks noChangeShapeType="1"/>
            </p:cNvSpPr>
            <p:nvPr/>
          </p:nvSpPr>
          <p:spPr bwMode="auto">
            <a:xfrm flipH="1">
              <a:off x="4031" y="2327"/>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7" name="Line 246">
              <a:extLst>
                <a:ext uri="{FF2B5EF4-FFF2-40B4-BE49-F238E27FC236}">
                  <a16:creationId xmlns:a16="http://schemas.microsoft.com/office/drawing/2014/main" id="{EE112B23-6FA4-4C72-8FAD-2F713FF128A2}"/>
                </a:ext>
              </a:extLst>
            </p:cNvPr>
            <p:cNvSpPr>
              <a:spLocks noChangeShapeType="1"/>
            </p:cNvSpPr>
            <p:nvPr/>
          </p:nvSpPr>
          <p:spPr bwMode="auto">
            <a:xfrm>
              <a:off x="4074" y="2318"/>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8" name="Line 247">
              <a:extLst>
                <a:ext uri="{FF2B5EF4-FFF2-40B4-BE49-F238E27FC236}">
                  <a16:creationId xmlns:a16="http://schemas.microsoft.com/office/drawing/2014/main" id="{F33CC139-0977-47EA-8DC7-33DDF17F6253}"/>
                </a:ext>
              </a:extLst>
            </p:cNvPr>
            <p:cNvSpPr>
              <a:spLocks noChangeShapeType="1"/>
            </p:cNvSpPr>
            <p:nvPr/>
          </p:nvSpPr>
          <p:spPr bwMode="auto">
            <a:xfrm flipH="1">
              <a:off x="4056" y="2337"/>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09" name="Line 248">
              <a:extLst>
                <a:ext uri="{FF2B5EF4-FFF2-40B4-BE49-F238E27FC236}">
                  <a16:creationId xmlns:a16="http://schemas.microsoft.com/office/drawing/2014/main" id="{6B10D7AB-9040-4BF1-B389-7DDF2F75EE21}"/>
                </a:ext>
              </a:extLst>
            </p:cNvPr>
            <p:cNvSpPr>
              <a:spLocks noChangeShapeType="1"/>
            </p:cNvSpPr>
            <p:nvPr/>
          </p:nvSpPr>
          <p:spPr bwMode="auto">
            <a:xfrm>
              <a:off x="4082" y="2318"/>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0" name="Line 249">
              <a:extLst>
                <a:ext uri="{FF2B5EF4-FFF2-40B4-BE49-F238E27FC236}">
                  <a16:creationId xmlns:a16="http://schemas.microsoft.com/office/drawing/2014/main" id="{58C9382F-3FAF-47F3-B99E-FBDE698A17BF}"/>
                </a:ext>
              </a:extLst>
            </p:cNvPr>
            <p:cNvSpPr>
              <a:spLocks noChangeShapeType="1"/>
            </p:cNvSpPr>
            <p:nvPr/>
          </p:nvSpPr>
          <p:spPr bwMode="auto">
            <a:xfrm flipH="1">
              <a:off x="4064" y="2337"/>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1" name="Line 250">
              <a:extLst>
                <a:ext uri="{FF2B5EF4-FFF2-40B4-BE49-F238E27FC236}">
                  <a16:creationId xmlns:a16="http://schemas.microsoft.com/office/drawing/2014/main" id="{1E70D6D4-CEFF-4590-9DFF-B3E27081EDAE}"/>
                </a:ext>
              </a:extLst>
            </p:cNvPr>
            <p:cNvSpPr>
              <a:spLocks noChangeShapeType="1"/>
            </p:cNvSpPr>
            <p:nvPr/>
          </p:nvSpPr>
          <p:spPr bwMode="auto">
            <a:xfrm>
              <a:off x="4113" y="2329"/>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2" name="Line 251">
              <a:extLst>
                <a:ext uri="{FF2B5EF4-FFF2-40B4-BE49-F238E27FC236}">
                  <a16:creationId xmlns:a16="http://schemas.microsoft.com/office/drawing/2014/main" id="{6D9043BB-9A3D-441D-B02A-A402F28BE05F}"/>
                </a:ext>
              </a:extLst>
            </p:cNvPr>
            <p:cNvSpPr>
              <a:spLocks noChangeShapeType="1"/>
            </p:cNvSpPr>
            <p:nvPr/>
          </p:nvSpPr>
          <p:spPr bwMode="auto">
            <a:xfrm flipH="1">
              <a:off x="4095" y="2349"/>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3" name="Line 252">
              <a:extLst>
                <a:ext uri="{FF2B5EF4-FFF2-40B4-BE49-F238E27FC236}">
                  <a16:creationId xmlns:a16="http://schemas.microsoft.com/office/drawing/2014/main" id="{5C0EE371-A63E-480D-BAEA-13BB35D27994}"/>
                </a:ext>
              </a:extLst>
            </p:cNvPr>
            <p:cNvSpPr>
              <a:spLocks noChangeShapeType="1"/>
            </p:cNvSpPr>
            <p:nvPr/>
          </p:nvSpPr>
          <p:spPr bwMode="auto">
            <a:xfrm>
              <a:off x="4158" y="2345"/>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4" name="Line 253">
              <a:extLst>
                <a:ext uri="{FF2B5EF4-FFF2-40B4-BE49-F238E27FC236}">
                  <a16:creationId xmlns:a16="http://schemas.microsoft.com/office/drawing/2014/main" id="{32AFCDDE-FA1E-4631-8BCD-84FCE0C838AC}"/>
                </a:ext>
              </a:extLst>
            </p:cNvPr>
            <p:cNvSpPr>
              <a:spLocks noChangeShapeType="1"/>
            </p:cNvSpPr>
            <p:nvPr/>
          </p:nvSpPr>
          <p:spPr bwMode="auto">
            <a:xfrm flipH="1">
              <a:off x="4138" y="236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5" name="Line 254">
              <a:extLst>
                <a:ext uri="{FF2B5EF4-FFF2-40B4-BE49-F238E27FC236}">
                  <a16:creationId xmlns:a16="http://schemas.microsoft.com/office/drawing/2014/main" id="{28068AC0-7DF6-4669-B698-A04CA835BB5A}"/>
                </a:ext>
              </a:extLst>
            </p:cNvPr>
            <p:cNvSpPr>
              <a:spLocks noChangeShapeType="1"/>
            </p:cNvSpPr>
            <p:nvPr/>
          </p:nvSpPr>
          <p:spPr bwMode="auto">
            <a:xfrm>
              <a:off x="4169" y="2345"/>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6" name="Line 255">
              <a:extLst>
                <a:ext uri="{FF2B5EF4-FFF2-40B4-BE49-F238E27FC236}">
                  <a16:creationId xmlns:a16="http://schemas.microsoft.com/office/drawing/2014/main" id="{642AD416-39C7-458A-B841-DD0F15439289}"/>
                </a:ext>
              </a:extLst>
            </p:cNvPr>
            <p:cNvSpPr>
              <a:spLocks noChangeShapeType="1"/>
            </p:cNvSpPr>
            <p:nvPr/>
          </p:nvSpPr>
          <p:spPr bwMode="auto">
            <a:xfrm flipH="1">
              <a:off x="4150" y="2365"/>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7" name="Line 256">
              <a:extLst>
                <a:ext uri="{FF2B5EF4-FFF2-40B4-BE49-F238E27FC236}">
                  <a16:creationId xmlns:a16="http://schemas.microsoft.com/office/drawing/2014/main" id="{6BC509A6-B036-4A80-AFF8-8D94148D6CAB}"/>
                </a:ext>
              </a:extLst>
            </p:cNvPr>
            <p:cNvSpPr>
              <a:spLocks noChangeShapeType="1"/>
            </p:cNvSpPr>
            <p:nvPr/>
          </p:nvSpPr>
          <p:spPr bwMode="auto">
            <a:xfrm>
              <a:off x="4175" y="2345"/>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8" name="Line 257">
              <a:extLst>
                <a:ext uri="{FF2B5EF4-FFF2-40B4-BE49-F238E27FC236}">
                  <a16:creationId xmlns:a16="http://schemas.microsoft.com/office/drawing/2014/main" id="{DE1F689B-91E8-49CD-BF54-B42057B93C7F}"/>
                </a:ext>
              </a:extLst>
            </p:cNvPr>
            <p:cNvSpPr>
              <a:spLocks noChangeShapeType="1"/>
            </p:cNvSpPr>
            <p:nvPr/>
          </p:nvSpPr>
          <p:spPr bwMode="auto">
            <a:xfrm flipH="1">
              <a:off x="4158" y="2365"/>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19" name="Line 258">
              <a:extLst>
                <a:ext uri="{FF2B5EF4-FFF2-40B4-BE49-F238E27FC236}">
                  <a16:creationId xmlns:a16="http://schemas.microsoft.com/office/drawing/2014/main" id="{BB1D84F2-4441-45A4-B276-98EF59274239}"/>
                </a:ext>
              </a:extLst>
            </p:cNvPr>
            <p:cNvSpPr>
              <a:spLocks noChangeShapeType="1"/>
            </p:cNvSpPr>
            <p:nvPr/>
          </p:nvSpPr>
          <p:spPr bwMode="auto">
            <a:xfrm>
              <a:off x="4216" y="2345"/>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0" name="Line 259">
              <a:extLst>
                <a:ext uri="{FF2B5EF4-FFF2-40B4-BE49-F238E27FC236}">
                  <a16:creationId xmlns:a16="http://schemas.microsoft.com/office/drawing/2014/main" id="{8CFDADC1-F576-49C0-9A29-22FE32053C03}"/>
                </a:ext>
              </a:extLst>
            </p:cNvPr>
            <p:cNvSpPr>
              <a:spLocks noChangeShapeType="1"/>
            </p:cNvSpPr>
            <p:nvPr/>
          </p:nvSpPr>
          <p:spPr bwMode="auto">
            <a:xfrm flipH="1">
              <a:off x="4199" y="2365"/>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1" name="Line 260">
              <a:extLst>
                <a:ext uri="{FF2B5EF4-FFF2-40B4-BE49-F238E27FC236}">
                  <a16:creationId xmlns:a16="http://schemas.microsoft.com/office/drawing/2014/main" id="{6215617F-8798-4998-A55E-C08E3E1814A5}"/>
                </a:ext>
              </a:extLst>
            </p:cNvPr>
            <p:cNvSpPr>
              <a:spLocks noChangeShapeType="1"/>
            </p:cNvSpPr>
            <p:nvPr/>
          </p:nvSpPr>
          <p:spPr bwMode="auto">
            <a:xfrm>
              <a:off x="4242" y="2345"/>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2" name="Line 261">
              <a:extLst>
                <a:ext uri="{FF2B5EF4-FFF2-40B4-BE49-F238E27FC236}">
                  <a16:creationId xmlns:a16="http://schemas.microsoft.com/office/drawing/2014/main" id="{193196E1-1863-42C1-96CB-FFABEAF08B76}"/>
                </a:ext>
              </a:extLst>
            </p:cNvPr>
            <p:cNvSpPr>
              <a:spLocks noChangeShapeType="1"/>
            </p:cNvSpPr>
            <p:nvPr/>
          </p:nvSpPr>
          <p:spPr bwMode="auto">
            <a:xfrm flipH="1">
              <a:off x="4222" y="236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3" name="Line 262">
              <a:extLst>
                <a:ext uri="{FF2B5EF4-FFF2-40B4-BE49-F238E27FC236}">
                  <a16:creationId xmlns:a16="http://schemas.microsoft.com/office/drawing/2014/main" id="{E5A9547D-E361-46D9-9112-01EAD51CE581}"/>
                </a:ext>
              </a:extLst>
            </p:cNvPr>
            <p:cNvSpPr>
              <a:spLocks noChangeShapeType="1"/>
            </p:cNvSpPr>
            <p:nvPr/>
          </p:nvSpPr>
          <p:spPr bwMode="auto">
            <a:xfrm>
              <a:off x="4249" y="2345"/>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4" name="Line 263">
              <a:extLst>
                <a:ext uri="{FF2B5EF4-FFF2-40B4-BE49-F238E27FC236}">
                  <a16:creationId xmlns:a16="http://schemas.microsoft.com/office/drawing/2014/main" id="{FB6F9A77-467F-45A3-8B4F-B1B2508AD891}"/>
                </a:ext>
              </a:extLst>
            </p:cNvPr>
            <p:cNvSpPr>
              <a:spLocks noChangeShapeType="1"/>
            </p:cNvSpPr>
            <p:nvPr/>
          </p:nvSpPr>
          <p:spPr bwMode="auto">
            <a:xfrm flipH="1">
              <a:off x="4232" y="2365"/>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5" name="Line 264">
              <a:extLst>
                <a:ext uri="{FF2B5EF4-FFF2-40B4-BE49-F238E27FC236}">
                  <a16:creationId xmlns:a16="http://schemas.microsoft.com/office/drawing/2014/main" id="{FEEDEFFC-8DF3-4E55-8E10-FE0FF4D12B8A}"/>
                </a:ext>
              </a:extLst>
            </p:cNvPr>
            <p:cNvSpPr>
              <a:spLocks noChangeShapeType="1"/>
            </p:cNvSpPr>
            <p:nvPr/>
          </p:nvSpPr>
          <p:spPr bwMode="auto">
            <a:xfrm>
              <a:off x="4273" y="2345"/>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6" name="Line 265">
              <a:extLst>
                <a:ext uri="{FF2B5EF4-FFF2-40B4-BE49-F238E27FC236}">
                  <a16:creationId xmlns:a16="http://schemas.microsoft.com/office/drawing/2014/main" id="{DC38AFF2-21DE-4A3D-98F8-368F194955F5}"/>
                </a:ext>
              </a:extLst>
            </p:cNvPr>
            <p:cNvSpPr>
              <a:spLocks noChangeShapeType="1"/>
            </p:cNvSpPr>
            <p:nvPr/>
          </p:nvSpPr>
          <p:spPr bwMode="auto">
            <a:xfrm flipH="1">
              <a:off x="4253" y="236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7" name="Line 266">
              <a:extLst>
                <a:ext uri="{FF2B5EF4-FFF2-40B4-BE49-F238E27FC236}">
                  <a16:creationId xmlns:a16="http://schemas.microsoft.com/office/drawing/2014/main" id="{EDBDC8D6-8D2C-47DE-AFD6-E77141547B88}"/>
                </a:ext>
              </a:extLst>
            </p:cNvPr>
            <p:cNvSpPr>
              <a:spLocks noChangeShapeType="1"/>
            </p:cNvSpPr>
            <p:nvPr/>
          </p:nvSpPr>
          <p:spPr bwMode="auto">
            <a:xfrm>
              <a:off x="4281" y="2345"/>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8" name="Line 267">
              <a:extLst>
                <a:ext uri="{FF2B5EF4-FFF2-40B4-BE49-F238E27FC236}">
                  <a16:creationId xmlns:a16="http://schemas.microsoft.com/office/drawing/2014/main" id="{CCFCE4A7-5EA7-4B13-AA14-B0B7CA138819}"/>
                </a:ext>
              </a:extLst>
            </p:cNvPr>
            <p:cNvSpPr>
              <a:spLocks noChangeShapeType="1"/>
            </p:cNvSpPr>
            <p:nvPr/>
          </p:nvSpPr>
          <p:spPr bwMode="auto">
            <a:xfrm flipH="1">
              <a:off x="4261" y="236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29" name="Line 268">
              <a:extLst>
                <a:ext uri="{FF2B5EF4-FFF2-40B4-BE49-F238E27FC236}">
                  <a16:creationId xmlns:a16="http://schemas.microsoft.com/office/drawing/2014/main" id="{FD7CC419-C429-46AC-9E88-F23A42C46008}"/>
                </a:ext>
              </a:extLst>
            </p:cNvPr>
            <p:cNvSpPr>
              <a:spLocks noChangeShapeType="1"/>
            </p:cNvSpPr>
            <p:nvPr/>
          </p:nvSpPr>
          <p:spPr bwMode="auto">
            <a:xfrm>
              <a:off x="4288" y="2345"/>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0" name="Line 269">
              <a:extLst>
                <a:ext uri="{FF2B5EF4-FFF2-40B4-BE49-F238E27FC236}">
                  <a16:creationId xmlns:a16="http://schemas.microsoft.com/office/drawing/2014/main" id="{B86839DB-39EE-4CB3-8C99-B9C89BAAA484}"/>
                </a:ext>
              </a:extLst>
            </p:cNvPr>
            <p:cNvSpPr>
              <a:spLocks noChangeShapeType="1"/>
            </p:cNvSpPr>
            <p:nvPr/>
          </p:nvSpPr>
          <p:spPr bwMode="auto">
            <a:xfrm flipH="1">
              <a:off x="4269" y="236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1" name="Line 270">
              <a:extLst>
                <a:ext uri="{FF2B5EF4-FFF2-40B4-BE49-F238E27FC236}">
                  <a16:creationId xmlns:a16="http://schemas.microsoft.com/office/drawing/2014/main" id="{AEFA2254-E7CD-4042-9AC3-6494AC2ECC1B}"/>
                </a:ext>
              </a:extLst>
            </p:cNvPr>
            <p:cNvSpPr>
              <a:spLocks noChangeShapeType="1"/>
            </p:cNvSpPr>
            <p:nvPr/>
          </p:nvSpPr>
          <p:spPr bwMode="auto">
            <a:xfrm>
              <a:off x="4314" y="2345"/>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2" name="Line 271">
              <a:extLst>
                <a:ext uri="{FF2B5EF4-FFF2-40B4-BE49-F238E27FC236}">
                  <a16:creationId xmlns:a16="http://schemas.microsoft.com/office/drawing/2014/main" id="{5BDBBFAE-439E-47B6-A128-C7173FC64A45}"/>
                </a:ext>
              </a:extLst>
            </p:cNvPr>
            <p:cNvSpPr>
              <a:spLocks noChangeShapeType="1"/>
            </p:cNvSpPr>
            <p:nvPr/>
          </p:nvSpPr>
          <p:spPr bwMode="auto">
            <a:xfrm flipH="1">
              <a:off x="4294" y="236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3" name="Line 272">
              <a:extLst>
                <a:ext uri="{FF2B5EF4-FFF2-40B4-BE49-F238E27FC236}">
                  <a16:creationId xmlns:a16="http://schemas.microsoft.com/office/drawing/2014/main" id="{A3E45ED4-665F-465B-8FAB-5DBC748927B8}"/>
                </a:ext>
              </a:extLst>
            </p:cNvPr>
            <p:cNvSpPr>
              <a:spLocks noChangeShapeType="1"/>
            </p:cNvSpPr>
            <p:nvPr/>
          </p:nvSpPr>
          <p:spPr bwMode="auto">
            <a:xfrm>
              <a:off x="4353"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4" name="Line 273">
              <a:extLst>
                <a:ext uri="{FF2B5EF4-FFF2-40B4-BE49-F238E27FC236}">
                  <a16:creationId xmlns:a16="http://schemas.microsoft.com/office/drawing/2014/main" id="{CC545DA2-BD4E-4F00-AB7A-5FEEB52C5D4E}"/>
                </a:ext>
              </a:extLst>
            </p:cNvPr>
            <p:cNvSpPr>
              <a:spLocks noChangeShapeType="1"/>
            </p:cNvSpPr>
            <p:nvPr/>
          </p:nvSpPr>
          <p:spPr bwMode="auto">
            <a:xfrm flipH="1">
              <a:off x="4333" y="237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5" name="Line 274">
              <a:extLst>
                <a:ext uri="{FF2B5EF4-FFF2-40B4-BE49-F238E27FC236}">
                  <a16:creationId xmlns:a16="http://schemas.microsoft.com/office/drawing/2014/main" id="{51E826F7-F8D8-40ED-8279-FA15627761F3}"/>
                </a:ext>
              </a:extLst>
            </p:cNvPr>
            <p:cNvSpPr>
              <a:spLocks noChangeShapeType="1"/>
            </p:cNvSpPr>
            <p:nvPr/>
          </p:nvSpPr>
          <p:spPr bwMode="auto">
            <a:xfrm>
              <a:off x="4376"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6" name="Line 275">
              <a:extLst>
                <a:ext uri="{FF2B5EF4-FFF2-40B4-BE49-F238E27FC236}">
                  <a16:creationId xmlns:a16="http://schemas.microsoft.com/office/drawing/2014/main" id="{72C7464C-6AE3-4228-82BB-EA44E2ED4D1B}"/>
                </a:ext>
              </a:extLst>
            </p:cNvPr>
            <p:cNvSpPr>
              <a:spLocks noChangeShapeType="1"/>
            </p:cNvSpPr>
            <p:nvPr/>
          </p:nvSpPr>
          <p:spPr bwMode="auto">
            <a:xfrm flipH="1">
              <a:off x="4357" y="237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7" name="Line 276">
              <a:extLst>
                <a:ext uri="{FF2B5EF4-FFF2-40B4-BE49-F238E27FC236}">
                  <a16:creationId xmlns:a16="http://schemas.microsoft.com/office/drawing/2014/main" id="{8CD8DFAD-8449-45BA-A7B5-DD51F3B914C4}"/>
                </a:ext>
              </a:extLst>
            </p:cNvPr>
            <p:cNvSpPr>
              <a:spLocks noChangeShapeType="1"/>
            </p:cNvSpPr>
            <p:nvPr/>
          </p:nvSpPr>
          <p:spPr bwMode="auto">
            <a:xfrm>
              <a:off x="4384"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8" name="Line 277">
              <a:extLst>
                <a:ext uri="{FF2B5EF4-FFF2-40B4-BE49-F238E27FC236}">
                  <a16:creationId xmlns:a16="http://schemas.microsoft.com/office/drawing/2014/main" id="{DED70216-6469-44B3-8922-DE0B4BF10B91}"/>
                </a:ext>
              </a:extLst>
            </p:cNvPr>
            <p:cNvSpPr>
              <a:spLocks noChangeShapeType="1"/>
            </p:cNvSpPr>
            <p:nvPr/>
          </p:nvSpPr>
          <p:spPr bwMode="auto">
            <a:xfrm flipH="1">
              <a:off x="4364" y="237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39" name="Line 278">
              <a:extLst>
                <a:ext uri="{FF2B5EF4-FFF2-40B4-BE49-F238E27FC236}">
                  <a16:creationId xmlns:a16="http://schemas.microsoft.com/office/drawing/2014/main" id="{89038031-5C0C-4A5C-A683-F2EB24BE2E39}"/>
                </a:ext>
              </a:extLst>
            </p:cNvPr>
            <p:cNvSpPr>
              <a:spLocks noChangeShapeType="1"/>
            </p:cNvSpPr>
            <p:nvPr/>
          </p:nvSpPr>
          <p:spPr bwMode="auto">
            <a:xfrm>
              <a:off x="4390"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0" name="Line 279">
              <a:extLst>
                <a:ext uri="{FF2B5EF4-FFF2-40B4-BE49-F238E27FC236}">
                  <a16:creationId xmlns:a16="http://schemas.microsoft.com/office/drawing/2014/main" id="{35AC3063-6C6D-41F3-A196-9AEB678AA3C9}"/>
                </a:ext>
              </a:extLst>
            </p:cNvPr>
            <p:cNvSpPr>
              <a:spLocks noChangeShapeType="1"/>
            </p:cNvSpPr>
            <p:nvPr/>
          </p:nvSpPr>
          <p:spPr bwMode="auto">
            <a:xfrm flipH="1">
              <a:off x="4370" y="237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1" name="Line 280">
              <a:extLst>
                <a:ext uri="{FF2B5EF4-FFF2-40B4-BE49-F238E27FC236}">
                  <a16:creationId xmlns:a16="http://schemas.microsoft.com/office/drawing/2014/main" id="{3A9B144B-4661-42DE-B095-A0E00E42847D}"/>
                </a:ext>
              </a:extLst>
            </p:cNvPr>
            <p:cNvSpPr>
              <a:spLocks noChangeShapeType="1"/>
            </p:cNvSpPr>
            <p:nvPr/>
          </p:nvSpPr>
          <p:spPr bwMode="auto">
            <a:xfrm>
              <a:off x="4405"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2" name="Line 281">
              <a:extLst>
                <a:ext uri="{FF2B5EF4-FFF2-40B4-BE49-F238E27FC236}">
                  <a16:creationId xmlns:a16="http://schemas.microsoft.com/office/drawing/2014/main" id="{8E771CB5-C0E6-44F9-984A-6AF4E1A2C4C3}"/>
                </a:ext>
              </a:extLst>
            </p:cNvPr>
            <p:cNvSpPr>
              <a:spLocks noChangeShapeType="1"/>
            </p:cNvSpPr>
            <p:nvPr/>
          </p:nvSpPr>
          <p:spPr bwMode="auto">
            <a:xfrm flipH="1">
              <a:off x="4386" y="237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3" name="Line 282">
              <a:extLst>
                <a:ext uri="{FF2B5EF4-FFF2-40B4-BE49-F238E27FC236}">
                  <a16:creationId xmlns:a16="http://schemas.microsoft.com/office/drawing/2014/main" id="{CDA635E4-DDBE-4647-BB1F-4C1B75C5D356}"/>
                </a:ext>
              </a:extLst>
            </p:cNvPr>
            <p:cNvSpPr>
              <a:spLocks noChangeShapeType="1"/>
            </p:cNvSpPr>
            <p:nvPr/>
          </p:nvSpPr>
          <p:spPr bwMode="auto">
            <a:xfrm>
              <a:off x="4411"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4" name="Line 283">
              <a:extLst>
                <a:ext uri="{FF2B5EF4-FFF2-40B4-BE49-F238E27FC236}">
                  <a16:creationId xmlns:a16="http://schemas.microsoft.com/office/drawing/2014/main" id="{0F585AD2-9B3B-4695-8C4F-7A7C0A48B7AF}"/>
                </a:ext>
              </a:extLst>
            </p:cNvPr>
            <p:cNvSpPr>
              <a:spLocks noChangeShapeType="1"/>
            </p:cNvSpPr>
            <p:nvPr/>
          </p:nvSpPr>
          <p:spPr bwMode="auto">
            <a:xfrm flipH="1">
              <a:off x="4394" y="237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5" name="Line 284">
              <a:extLst>
                <a:ext uri="{FF2B5EF4-FFF2-40B4-BE49-F238E27FC236}">
                  <a16:creationId xmlns:a16="http://schemas.microsoft.com/office/drawing/2014/main" id="{38B43658-BC76-40E0-B2B3-EAA327485590}"/>
                </a:ext>
              </a:extLst>
            </p:cNvPr>
            <p:cNvSpPr>
              <a:spLocks noChangeShapeType="1"/>
            </p:cNvSpPr>
            <p:nvPr/>
          </p:nvSpPr>
          <p:spPr bwMode="auto">
            <a:xfrm>
              <a:off x="4419"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6" name="Line 285">
              <a:extLst>
                <a:ext uri="{FF2B5EF4-FFF2-40B4-BE49-F238E27FC236}">
                  <a16:creationId xmlns:a16="http://schemas.microsoft.com/office/drawing/2014/main" id="{7156208C-8590-4F05-BD01-D9E9041D317D}"/>
                </a:ext>
              </a:extLst>
            </p:cNvPr>
            <p:cNvSpPr>
              <a:spLocks noChangeShapeType="1"/>
            </p:cNvSpPr>
            <p:nvPr/>
          </p:nvSpPr>
          <p:spPr bwMode="auto">
            <a:xfrm flipH="1">
              <a:off x="4399" y="237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7" name="Line 286">
              <a:extLst>
                <a:ext uri="{FF2B5EF4-FFF2-40B4-BE49-F238E27FC236}">
                  <a16:creationId xmlns:a16="http://schemas.microsoft.com/office/drawing/2014/main" id="{40996D55-A5CC-48CF-9A48-175B16D88B9F}"/>
                </a:ext>
              </a:extLst>
            </p:cNvPr>
            <p:cNvSpPr>
              <a:spLocks noChangeShapeType="1"/>
            </p:cNvSpPr>
            <p:nvPr/>
          </p:nvSpPr>
          <p:spPr bwMode="auto">
            <a:xfrm>
              <a:off x="4598"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8" name="Line 287">
              <a:extLst>
                <a:ext uri="{FF2B5EF4-FFF2-40B4-BE49-F238E27FC236}">
                  <a16:creationId xmlns:a16="http://schemas.microsoft.com/office/drawing/2014/main" id="{AEFE3D47-5EB3-48F8-8E4F-6FF2874A5E82}"/>
                </a:ext>
              </a:extLst>
            </p:cNvPr>
            <p:cNvSpPr>
              <a:spLocks noChangeShapeType="1"/>
            </p:cNvSpPr>
            <p:nvPr/>
          </p:nvSpPr>
          <p:spPr bwMode="auto">
            <a:xfrm flipH="1">
              <a:off x="4579" y="237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49" name="Line 288">
              <a:extLst>
                <a:ext uri="{FF2B5EF4-FFF2-40B4-BE49-F238E27FC236}">
                  <a16:creationId xmlns:a16="http://schemas.microsoft.com/office/drawing/2014/main" id="{D153739A-603A-4DF5-908B-74939C1497F4}"/>
                </a:ext>
              </a:extLst>
            </p:cNvPr>
            <p:cNvSpPr>
              <a:spLocks noChangeShapeType="1"/>
            </p:cNvSpPr>
            <p:nvPr/>
          </p:nvSpPr>
          <p:spPr bwMode="auto">
            <a:xfrm>
              <a:off x="4606"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0" name="Line 289">
              <a:extLst>
                <a:ext uri="{FF2B5EF4-FFF2-40B4-BE49-F238E27FC236}">
                  <a16:creationId xmlns:a16="http://schemas.microsoft.com/office/drawing/2014/main" id="{5F1410CD-98D6-4D8B-8364-6DF06FEA6B91}"/>
                </a:ext>
              </a:extLst>
            </p:cNvPr>
            <p:cNvSpPr>
              <a:spLocks noChangeShapeType="1"/>
            </p:cNvSpPr>
            <p:nvPr/>
          </p:nvSpPr>
          <p:spPr bwMode="auto">
            <a:xfrm flipH="1">
              <a:off x="4587" y="237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1" name="Line 290">
              <a:extLst>
                <a:ext uri="{FF2B5EF4-FFF2-40B4-BE49-F238E27FC236}">
                  <a16:creationId xmlns:a16="http://schemas.microsoft.com/office/drawing/2014/main" id="{D0EBE81C-B858-41DE-A1B1-C913836799B6}"/>
                </a:ext>
              </a:extLst>
            </p:cNvPr>
            <p:cNvSpPr>
              <a:spLocks noChangeShapeType="1"/>
            </p:cNvSpPr>
            <p:nvPr/>
          </p:nvSpPr>
          <p:spPr bwMode="auto">
            <a:xfrm>
              <a:off x="4614"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2" name="Line 291">
              <a:extLst>
                <a:ext uri="{FF2B5EF4-FFF2-40B4-BE49-F238E27FC236}">
                  <a16:creationId xmlns:a16="http://schemas.microsoft.com/office/drawing/2014/main" id="{738AF3A9-86D7-41A5-B7ED-589EED3A71EC}"/>
                </a:ext>
              </a:extLst>
            </p:cNvPr>
            <p:cNvSpPr>
              <a:spLocks noChangeShapeType="1"/>
            </p:cNvSpPr>
            <p:nvPr/>
          </p:nvSpPr>
          <p:spPr bwMode="auto">
            <a:xfrm flipH="1">
              <a:off x="4594" y="237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3" name="Line 292">
              <a:extLst>
                <a:ext uri="{FF2B5EF4-FFF2-40B4-BE49-F238E27FC236}">
                  <a16:creationId xmlns:a16="http://schemas.microsoft.com/office/drawing/2014/main" id="{CDCBD341-B8CB-40DF-9DBB-1FA143F0F1DD}"/>
                </a:ext>
              </a:extLst>
            </p:cNvPr>
            <p:cNvSpPr>
              <a:spLocks noChangeShapeType="1"/>
            </p:cNvSpPr>
            <p:nvPr/>
          </p:nvSpPr>
          <p:spPr bwMode="auto">
            <a:xfrm>
              <a:off x="4622"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4" name="Line 293">
              <a:extLst>
                <a:ext uri="{FF2B5EF4-FFF2-40B4-BE49-F238E27FC236}">
                  <a16:creationId xmlns:a16="http://schemas.microsoft.com/office/drawing/2014/main" id="{C36D8DD8-EF72-4D22-BCB8-E7CD1AC9169D}"/>
                </a:ext>
              </a:extLst>
            </p:cNvPr>
            <p:cNvSpPr>
              <a:spLocks noChangeShapeType="1"/>
            </p:cNvSpPr>
            <p:nvPr/>
          </p:nvSpPr>
          <p:spPr bwMode="auto">
            <a:xfrm flipH="1">
              <a:off x="4602" y="237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5" name="Line 294">
              <a:extLst>
                <a:ext uri="{FF2B5EF4-FFF2-40B4-BE49-F238E27FC236}">
                  <a16:creationId xmlns:a16="http://schemas.microsoft.com/office/drawing/2014/main" id="{8C54CBCD-2480-49AA-8DA5-7675B2542456}"/>
                </a:ext>
              </a:extLst>
            </p:cNvPr>
            <p:cNvSpPr>
              <a:spLocks noChangeShapeType="1"/>
            </p:cNvSpPr>
            <p:nvPr/>
          </p:nvSpPr>
          <p:spPr bwMode="auto">
            <a:xfrm>
              <a:off x="4627"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6" name="Line 295">
              <a:extLst>
                <a:ext uri="{FF2B5EF4-FFF2-40B4-BE49-F238E27FC236}">
                  <a16:creationId xmlns:a16="http://schemas.microsoft.com/office/drawing/2014/main" id="{8351B58B-A0CB-444A-BDAE-940C98077958}"/>
                </a:ext>
              </a:extLst>
            </p:cNvPr>
            <p:cNvSpPr>
              <a:spLocks noChangeShapeType="1"/>
            </p:cNvSpPr>
            <p:nvPr/>
          </p:nvSpPr>
          <p:spPr bwMode="auto">
            <a:xfrm flipH="1">
              <a:off x="4610" y="237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7" name="Line 296">
              <a:extLst>
                <a:ext uri="{FF2B5EF4-FFF2-40B4-BE49-F238E27FC236}">
                  <a16:creationId xmlns:a16="http://schemas.microsoft.com/office/drawing/2014/main" id="{2D1207C5-AA21-4654-BB42-8728AD4EE078}"/>
                </a:ext>
              </a:extLst>
            </p:cNvPr>
            <p:cNvSpPr>
              <a:spLocks noChangeShapeType="1"/>
            </p:cNvSpPr>
            <p:nvPr/>
          </p:nvSpPr>
          <p:spPr bwMode="auto">
            <a:xfrm>
              <a:off x="4635"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8" name="Line 297">
              <a:extLst>
                <a:ext uri="{FF2B5EF4-FFF2-40B4-BE49-F238E27FC236}">
                  <a16:creationId xmlns:a16="http://schemas.microsoft.com/office/drawing/2014/main" id="{B21E0E86-7F6C-4608-AB35-21242D5202E3}"/>
                </a:ext>
              </a:extLst>
            </p:cNvPr>
            <p:cNvSpPr>
              <a:spLocks noChangeShapeType="1"/>
            </p:cNvSpPr>
            <p:nvPr/>
          </p:nvSpPr>
          <p:spPr bwMode="auto">
            <a:xfrm flipH="1">
              <a:off x="4616" y="237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59" name="Line 298">
              <a:extLst>
                <a:ext uri="{FF2B5EF4-FFF2-40B4-BE49-F238E27FC236}">
                  <a16:creationId xmlns:a16="http://schemas.microsoft.com/office/drawing/2014/main" id="{C924A560-718F-47D3-AAB0-6C1FC022E4E3}"/>
                </a:ext>
              </a:extLst>
            </p:cNvPr>
            <p:cNvSpPr>
              <a:spLocks noChangeShapeType="1"/>
            </p:cNvSpPr>
            <p:nvPr/>
          </p:nvSpPr>
          <p:spPr bwMode="auto">
            <a:xfrm>
              <a:off x="4643"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0" name="Line 299">
              <a:extLst>
                <a:ext uri="{FF2B5EF4-FFF2-40B4-BE49-F238E27FC236}">
                  <a16:creationId xmlns:a16="http://schemas.microsoft.com/office/drawing/2014/main" id="{F2ED8534-2AB2-4FB5-9072-9B70F575DBDA}"/>
                </a:ext>
              </a:extLst>
            </p:cNvPr>
            <p:cNvSpPr>
              <a:spLocks noChangeShapeType="1"/>
            </p:cNvSpPr>
            <p:nvPr/>
          </p:nvSpPr>
          <p:spPr bwMode="auto">
            <a:xfrm flipH="1">
              <a:off x="4624" y="237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1" name="Line 300">
              <a:extLst>
                <a:ext uri="{FF2B5EF4-FFF2-40B4-BE49-F238E27FC236}">
                  <a16:creationId xmlns:a16="http://schemas.microsoft.com/office/drawing/2014/main" id="{6C6FA092-0770-401F-B6B0-A232A57906B8}"/>
                </a:ext>
              </a:extLst>
            </p:cNvPr>
            <p:cNvSpPr>
              <a:spLocks noChangeShapeType="1"/>
            </p:cNvSpPr>
            <p:nvPr/>
          </p:nvSpPr>
          <p:spPr bwMode="auto">
            <a:xfrm>
              <a:off x="4452"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2" name="Line 301">
              <a:extLst>
                <a:ext uri="{FF2B5EF4-FFF2-40B4-BE49-F238E27FC236}">
                  <a16:creationId xmlns:a16="http://schemas.microsoft.com/office/drawing/2014/main" id="{023EDCAD-7543-433D-B64A-91D48078F150}"/>
                </a:ext>
              </a:extLst>
            </p:cNvPr>
            <p:cNvSpPr>
              <a:spLocks noChangeShapeType="1"/>
            </p:cNvSpPr>
            <p:nvPr/>
          </p:nvSpPr>
          <p:spPr bwMode="auto">
            <a:xfrm flipH="1">
              <a:off x="4433" y="237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3" name="Line 302">
              <a:extLst>
                <a:ext uri="{FF2B5EF4-FFF2-40B4-BE49-F238E27FC236}">
                  <a16:creationId xmlns:a16="http://schemas.microsoft.com/office/drawing/2014/main" id="{479D5B8D-13D5-4126-B9A6-690AD5A5486B}"/>
                </a:ext>
              </a:extLst>
            </p:cNvPr>
            <p:cNvSpPr>
              <a:spLocks noChangeShapeType="1"/>
            </p:cNvSpPr>
            <p:nvPr/>
          </p:nvSpPr>
          <p:spPr bwMode="auto">
            <a:xfrm>
              <a:off x="4483"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4" name="Line 303">
              <a:extLst>
                <a:ext uri="{FF2B5EF4-FFF2-40B4-BE49-F238E27FC236}">
                  <a16:creationId xmlns:a16="http://schemas.microsoft.com/office/drawing/2014/main" id="{7A1F3202-5DE1-4F99-B18C-6FB84A71CB1D}"/>
                </a:ext>
              </a:extLst>
            </p:cNvPr>
            <p:cNvSpPr>
              <a:spLocks noChangeShapeType="1"/>
            </p:cNvSpPr>
            <p:nvPr/>
          </p:nvSpPr>
          <p:spPr bwMode="auto">
            <a:xfrm flipH="1">
              <a:off x="4466" y="237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5" name="Line 304">
              <a:extLst>
                <a:ext uri="{FF2B5EF4-FFF2-40B4-BE49-F238E27FC236}">
                  <a16:creationId xmlns:a16="http://schemas.microsoft.com/office/drawing/2014/main" id="{D1D22A0E-09A5-4AB2-BB0F-A9FD4E42CFF5}"/>
                </a:ext>
              </a:extLst>
            </p:cNvPr>
            <p:cNvSpPr>
              <a:spLocks noChangeShapeType="1"/>
            </p:cNvSpPr>
            <p:nvPr/>
          </p:nvSpPr>
          <p:spPr bwMode="auto">
            <a:xfrm>
              <a:off x="4511"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6" name="Line 305">
              <a:extLst>
                <a:ext uri="{FF2B5EF4-FFF2-40B4-BE49-F238E27FC236}">
                  <a16:creationId xmlns:a16="http://schemas.microsoft.com/office/drawing/2014/main" id="{51BE7976-5EA2-464F-9758-FFDF64F2C32E}"/>
                </a:ext>
              </a:extLst>
            </p:cNvPr>
            <p:cNvSpPr>
              <a:spLocks noChangeShapeType="1"/>
            </p:cNvSpPr>
            <p:nvPr/>
          </p:nvSpPr>
          <p:spPr bwMode="auto">
            <a:xfrm flipH="1">
              <a:off x="4493" y="237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7" name="Line 306">
              <a:extLst>
                <a:ext uri="{FF2B5EF4-FFF2-40B4-BE49-F238E27FC236}">
                  <a16:creationId xmlns:a16="http://schemas.microsoft.com/office/drawing/2014/main" id="{08900411-FC8B-4138-B7E9-291B167EBFEC}"/>
                </a:ext>
              </a:extLst>
            </p:cNvPr>
            <p:cNvSpPr>
              <a:spLocks noChangeShapeType="1"/>
            </p:cNvSpPr>
            <p:nvPr/>
          </p:nvSpPr>
          <p:spPr bwMode="auto">
            <a:xfrm>
              <a:off x="4553"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8" name="Line 307">
              <a:extLst>
                <a:ext uri="{FF2B5EF4-FFF2-40B4-BE49-F238E27FC236}">
                  <a16:creationId xmlns:a16="http://schemas.microsoft.com/office/drawing/2014/main" id="{8792575F-04CA-4F7B-8E1E-689F84844AAC}"/>
                </a:ext>
              </a:extLst>
            </p:cNvPr>
            <p:cNvSpPr>
              <a:spLocks noChangeShapeType="1"/>
            </p:cNvSpPr>
            <p:nvPr/>
          </p:nvSpPr>
          <p:spPr bwMode="auto">
            <a:xfrm flipH="1">
              <a:off x="4534" y="237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69" name="Line 308">
              <a:extLst>
                <a:ext uri="{FF2B5EF4-FFF2-40B4-BE49-F238E27FC236}">
                  <a16:creationId xmlns:a16="http://schemas.microsoft.com/office/drawing/2014/main" id="{8797A367-3122-42AA-9CA5-BE0F81CF7124}"/>
                </a:ext>
              </a:extLst>
            </p:cNvPr>
            <p:cNvSpPr>
              <a:spLocks noChangeShapeType="1"/>
            </p:cNvSpPr>
            <p:nvPr/>
          </p:nvSpPr>
          <p:spPr bwMode="auto">
            <a:xfrm>
              <a:off x="4684"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0" name="Line 309">
              <a:extLst>
                <a:ext uri="{FF2B5EF4-FFF2-40B4-BE49-F238E27FC236}">
                  <a16:creationId xmlns:a16="http://schemas.microsoft.com/office/drawing/2014/main" id="{BD3142E0-6470-4D1B-8E82-80815FDB5921}"/>
                </a:ext>
              </a:extLst>
            </p:cNvPr>
            <p:cNvSpPr>
              <a:spLocks noChangeShapeType="1"/>
            </p:cNvSpPr>
            <p:nvPr/>
          </p:nvSpPr>
          <p:spPr bwMode="auto">
            <a:xfrm flipH="1">
              <a:off x="4665" y="237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1" name="Line 310">
              <a:extLst>
                <a:ext uri="{FF2B5EF4-FFF2-40B4-BE49-F238E27FC236}">
                  <a16:creationId xmlns:a16="http://schemas.microsoft.com/office/drawing/2014/main" id="{F9B010CD-4C6C-4AEA-884E-3A52B2800ABA}"/>
                </a:ext>
              </a:extLst>
            </p:cNvPr>
            <p:cNvSpPr>
              <a:spLocks noChangeShapeType="1"/>
            </p:cNvSpPr>
            <p:nvPr/>
          </p:nvSpPr>
          <p:spPr bwMode="auto">
            <a:xfrm>
              <a:off x="4717"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2" name="Line 311">
              <a:extLst>
                <a:ext uri="{FF2B5EF4-FFF2-40B4-BE49-F238E27FC236}">
                  <a16:creationId xmlns:a16="http://schemas.microsoft.com/office/drawing/2014/main" id="{DA1C9277-ADA4-4120-AB87-E1F0C796F2F7}"/>
                </a:ext>
              </a:extLst>
            </p:cNvPr>
            <p:cNvSpPr>
              <a:spLocks noChangeShapeType="1"/>
            </p:cNvSpPr>
            <p:nvPr/>
          </p:nvSpPr>
          <p:spPr bwMode="auto">
            <a:xfrm flipH="1">
              <a:off x="4700" y="237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3" name="Line 312">
              <a:extLst>
                <a:ext uri="{FF2B5EF4-FFF2-40B4-BE49-F238E27FC236}">
                  <a16:creationId xmlns:a16="http://schemas.microsoft.com/office/drawing/2014/main" id="{2A7FDEED-D236-4C9C-AF5C-B5FE42384692}"/>
                </a:ext>
              </a:extLst>
            </p:cNvPr>
            <p:cNvSpPr>
              <a:spLocks noChangeShapeType="1"/>
            </p:cNvSpPr>
            <p:nvPr/>
          </p:nvSpPr>
          <p:spPr bwMode="auto">
            <a:xfrm>
              <a:off x="4729"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4" name="Line 313">
              <a:extLst>
                <a:ext uri="{FF2B5EF4-FFF2-40B4-BE49-F238E27FC236}">
                  <a16:creationId xmlns:a16="http://schemas.microsoft.com/office/drawing/2014/main" id="{140DD8C1-8339-437E-95F5-F5CA7009E98D}"/>
                </a:ext>
              </a:extLst>
            </p:cNvPr>
            <p:cNvSpPr>
              <a:spLocks noChangeShapeType="1"/>
            </p:cNvSpPr>
            <p:nvPr/>
          </p:nvSpPr>
          <p:spPr bwMode="auto">
            <a:xfrm flipH="1">
              <a:off x="4709" y="237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5" name="Line 314">
              <a:extLst>
                <a:ext uri="{FF2B5EF4-FFF2-40B4-BE49-F238E27FC236}">
                  <a16:creationId xmlns:a16="http://schemas.microsoft.com/office/drawing/2014/main" id="{463313D4-6552-4D11-8A60-82997F34B9AE}"/>
                </a:ext>
              </a:extLst>
            </p:cNvPr>
            <p:cNvSpPr>
              <a:spLocks noChangeShapeType="1"/>
            </p:cNvSpPr>
            <p:nvPr/>
          </p:nvSpPr>
          <p:spPr bwMode="auto">
            <a:xfrm>
              <a:off x="4741"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6" name="Line 315">
              <a:extLst>
                <a:ext uri="{FF2B5EF4-FFF2-40B4-BE49-F238E27FC236}">
                  <a16:creationId xmlns:a16="http://schemas.microsoft.com/office/drawing/2014/main" id="{1A0CFD05-7620-4E74-969B-7F82DC9BB0D3}"/>
                </a:ext>
              </a:extLst>
            </p:cNvPr>
            <p:cNvSpPr>
              <a:spLocks noChangeShapeType="1"/>
            </p:cNvSpPr>
            <p:nvPr/>
          </p:nvSpPr>
          <p:spPr bwMode="auto">
            <a:xfrm flipH="1">
              <a:off x="4721" y="237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7" name="Line 316">
              <a:extLst>
                <a:ext uri="{FF2B5EF4-FFF2-40B4-BE49-F238E27FC236}">
                  <a16:creationId xmlns:a16="http://schemas.microsoft.com/office/drawing/2014/main" id="{0D7025D6-347E-4A0A-B74C-64ACAD5F0A56}"/>
                </a:ext>
              </a:extLst>
            </p:cNvPr>
            <p:cNvSpPr>
              <a:spLocks noChangeShapeType="1"/>
            </p:cNvSpPr>
            <p:nvPr/>
          </p:nvSpPr>
          <p:spPr bwMode="auto">
            <a:xfrm>
              <a:off x="4748"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8" name="Line 317">
              <a:extLst>
                <a:ext uri="{FF2B5EF4-FFF2-40B4-BE49-F238E27FC236}">
                  <a16:creationId xmlns:a16="http://schemas.microsoft.com/office/drawing/2014/main" id="{8BBC20CB-CD41-46D2-9458-5F9FD912D642}"/>
                </a:ext>
              </a:extLst>
            </p:cNvPr>
            <p:cNvSpPr>
              <a:spLocks noChangeShapeType="1"/>
            </p:cNvSpPr>
            <p:nvPr/>
          </p:nvSpPr>
          <p:spPr bwMode="auto">
            <a:xfrm flipH="1">
              <a:off x="4731" y="237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79" name="Line 318">
              <a:extLst>
                <a:ext uri="{FF2B5EF4-FFF2-40B4-BE49-F238E27FC236}">
                  <a16:creationId xmlns:a16="http://schemas.microsoft.com/office/drawing/2014/main" id="{5D5F8DF2-BDEA-461E-B475-831305B570B4}"/>
                </a:ext>
              </a:extLst>
            </p:cNvPr>
            <p:cNvSpPr>
              <a:spLocks noChangeShapeType="1"/>
            </p:cNvSpPr>
            <p:nvPr/>
          </p:nvSpPr>
          <p:spPr bwMode="auto">
            <a:xfrm>
              <a:off x="4785"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0" name="Line 319">
              <a:extLst>
                <a:ext uri="{FF2B5EF4-FFF2-40B4-BE49-F238E27FC236}">
                  <a16:creationId xmlns:a16="http://schemas.microsoft.com/office/drawing/2014/main" id="{DE20EDD2-600A-434A-9507-1554C4F14F6B}"/>
                </a:ext>
              </a:extLst>
            </p:cNvPr>
            <p:cNvSpPr>
              <a:spLocks noChangeShapeType="1"/>
            </p:cNvSpPr>
            <p:nvPr/>
          </p:nvSpPr>
          <p:spPr bwMode="auto">
            <a:xfrm flipH="1">
              <a:off x="4766" y="237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1" name="Line 320">
              <a:extLst>
                <a:ext uri="{FF2B5EF4-FFF2-40B4-BE49-F238E27FC236}">
                  <a16:creationId xmlns:a16="http://schemas.microsoft.com/office/drawing/2014/main" id="{896BC19B-3663-4A91-AC3A-BD1AF9CD3189}"/>
                </a:ext>
              </a:extLst>
            </p:cNvPr>
            <p:cNvSpPr>
              <a:spLocks noChangeShapeType="1"/>
            </p:cNvSpPr>
            <p:nvPr/>
          </p:nvSpPr>
          <p:spPr bwMode="auto">
            <a:xfrm>
              <a:off x="4791"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2" name="Line 321">
              <a:extLst>
                <a:ext uri="{FF2B5EF4-FFF2-40B4-BE49-F238E27FC236}">
                  <a16:creationId xmlns:a16="http://schemas.microsoft.com/office/drawing/2014/main" id="{8CFE6895-66EB-4645-85D3-BBA74D321160}"/>
                </a:ext>
              </a:extLst>
            </p:cNvPr>
            <p:cNvSpPr>
              <a:spLocks noChangeShapeType="1"/>
            </p:cNvSpPr>
            <p:nvPr/>
          </p:nvSpPr>
          <p:spPr bwMode="auto">
            <a:xfrm flipH="1">
              <a:off x="4774" y="237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3" name="Line 322">
              <a:extLst>
                <a:ext uri="{FF2B5EF4-FFF2-40B4-BE49-F238E27FC236}">
                  <a16:creationId xmlns:a16="http://schemas.microsoft.com/office/drawing/2014/main" id="{C0EB0F1D-7F28-4447-9AA2-0E73507AD0EC}"/>
                </a:ext>
              </a:extLst>
            </p:cNvPr>
            <p:cNvSpPr>
              <a:spLocks noChangeShapeType="1"/>
            </p:cNvSpPr>
            <p:nvPr/>
          </p:nvSpPr>
          <p:spPr bwMode="auto">
            <a:xfrm>
              <a:off x="4801"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4" name="Line 323">
              <a:extLst>
                <a:ext uri="{FF2B5EF4-FFF2-40B4-BE49-F238E27FC236}">
                  <a16:creationId xmlns:a16="http://schemas.microsoft.com/office/drawing/2014/main" id="{64A3D3C3-8355-4B7D-8C07-41CCC6EFD91B}"/>
                </a:ext>
              </a:extLst>
            </p:cNvPr>
            <p:cNvSpPr>
              <a:spLocks noChangeShapeType="1"/>
            </p:cNvSpPr>
            <p:nvPr/>
          </p:nvSpPr>
          <p:spPr bwMode="auto">
            <a:xfrm flipH="1">
              <a:off x="4781" y="237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5" name="Line 324">
              <a:extLst>
                <a:ext uri="{FF2B5EF4-FFF2-40B4-BE49-F238E27FC236}">
                  <a16:creationId xmlns:a16="http://schemas.microsoft.com/office/drawing/2014/main" id="{F46EA69B-491C-46CB-B561-38E6A57CB6CC}"/>
                </a:ext>
              </a:extLst>
            </p:cNvPr>
            <p:cNvSpPr>
              <a:spLocks noChangeShapeType="1"/>
            </p:cNvSpPr>
            <p:nvPr/>
          </p:nvSpPr>
          <p:spPr bwMode="auto">
            <a:xfrm>
              <a:off x="4815" y="2357"/>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6" name="Line 325">
              <a:extLst>
                <a:ext uri="{FF2B5EF4-FFF2-40B4-BE49-F238E27FC236}">
                  <a16:creationId xmlns:a16="http://schemas.microsoft.com/office/drawing/2014/main" id="{3BEEB99C-E7C8-4E3D-B422-3C5EABEAD888}"/>
                </a:ext>
              </a:extLst>
            </p:cNvPr>
            <p:cNvSpPr>
              <a:spLocks noChangeShapeType="1"/>
            </p:cNvSpPr>
            <p:nvPr/>
          </p:nvSpPr>
          <p:spPr bwMode="auto">
            <a:xfrm flipH="1">
              <a:off x="4797" y="237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7" name="Line 326">
              <a:extLst>
                <a:ext uri="{FF2B5EF4-FFF2-40B4-BE49-F238E27FC236}">
                  <a16:creationId xmlns:a16="http://schemas.microsoft.com/office/drawing/2014/main" id="{D9AE395B-1158-4F78-9D6E-A8910E7718FB}"/>
                </a:ext>
              </a:extLst>
            </p:cNvPr>
            <p:cNvSpPr>
              <a:spLocks noChangeShapeType="1"/>
            </p:cNvSpPr>
            <p:nvPr/>
          </p:nvSpPr>
          <p:spPr bwMode="auto">
            <a:xfrm>
              <a:off x="4863" y="2371"/>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8" name="Line 327">
              <a:extLst>
                <a:ext uri="{FF2B5EF4-FFF2-40B4-BE49-F238E27FC236}">
                  <a16:creationId xmlns:a16="http://schemas.microsoft.com/office/drawing/2014/main" id="{6253E8D7-CA17-45F6-B671-41ED8B9E4D52}"/>
                </a:ext>
              </a:extLst>
            </p:cNvPr>
            <p:cNvSpPr>
              <a:spLocks noChangeShapeType="1"/>
            </p:cNvSpPr>
            <p:nvPr/>
          </p:nvSpPr>
          <p:spPr bwMode="auto">
            <a:xfrm flipH="1">
              <a:off x="4844" y="238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89" name="Line 328">
              <a:extLst>
                <a:ext uri="{FF2B5EF4-FFF2-40B4-BE49-F238E27FC236}">
                  <a16:creationId xmlns:a16="http://schemas.microsoft.com/office/drawing/2014/main" id="{687D1D7B-1F49-4ED8-83FD-131B730AD378}"/>
                </a:ext>
              </a:extLst>
            </p:cNvPr>
            <p:cNvSpPr>
              <a:spLocks noChangeShapeType="1"/>
            </p:cNvSpPr>
            <p:nvPr/>
          </p:nvSpPr>
          <p:spPr bwMode="auto">
            <a:xfrm>
              <a:off x="4863" y="237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0" name="Line 329">
              <a:extLst>
                <a:ext uri="{FF2B5EF4-FFF2-40B4-BE49-F238E27FC236}">
                  <a16:creationId xmlns:a16="http://schemas.microsoft.com/office/drawing/2014/main" id="{A53CE076-1B09-4A6E-B38F-F08DD77B69EC}"/>
                </a:ext>
              </a:extLst>
            </p:cNvPr>
            <p:cNvSpPr>
              <a:spLocks noChangeShapeType="1"/>
            </p:cNvSpPr>
            <p:nvPr/>
          </p:nvSpPr>
          <p:spPr bwMode="auto">
            <a:xfrm flipH="1">
              <a:off x="4844" y="239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1" name="Line 330">
              <a:extLst>
                <a:ext uri="{FF2B5EF4-FFF2-40B4-BE49-F238E27FC236}">
                  <a16:creationId xmlns:a16="http://schemas.microsoft.com/office/drawing/2014/main" id="{CEE4839D-F60D-4AFD-BA39-4F349995F3E8}"/>
                </a:ext>
              </a:extLst>
            </p:cNvPr>
            <p:cNvSpPr>
              <a:spLocks noChangeShapeType="1"/>
            </p:cNvSpPr>
            <p:nvPr/>
          </p:nvSpPr>
          <p:spPr bwMode="auto">
            <a:xfrm>
              <a:off x="4885" y="2396"/>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2" name="Line 331">
              <a:extLst>
                <a:ext uri="{FF2B5EF4-FFF2-40B4-BE49-F238E27FC236}">
                  <a16:creationId xmlns:a16="http://schemas.microsoft.com/office/drawing/2014/main" id="{6B91EDE7-B15D-47CB-9251-3D2DC84D41E1}"/>
                </a:ext>
              </a:extLst>
            </p:cNvPr>
            <p:cNvSpPr>
              <a:spLocks noChangeShapeType="1"/>
            </p:cNvSpPr>
            <p:nvPr/>
          </p:nvSpPr>
          <p:spPr bwMode="auto">
            <a:xfrm flipH="1">
              <a:off x="4867" y="241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3" name="Line 332">
              <a:extLst>
                <a:ext uri="{FF2B5EF4-FFF2-40B4-BE49-F238E27FC236}">
                  <a16:creationId xmlns:a16="http://schemas.microsoft.com/office/drawing/2014/main" id="{71EFD0EA-49CF-4AC7-AEC7-38EBBD27B639}"/>
                </a:ext>
              </a:extLst>
            </p:cNvPr>
            <p:cNvSpPr>
              <a:spLocks noChangeShapeType="1"/>
            </p:cNvSpPr>
            <p:nvPr/>
          </p:nvSpPr>
          <p:spPr bwMode="auto">
            <a:xfrm>
              <a:off x="4893" y="2396"/>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4" name="Line 333">
              <a:extLst>
                <a:ext uri="{FF2B5EF4-FFF2-40B4-BE49-F238E27FC236}">
                  <a16:creationId xmlns:a16="http://schemas.microsoft.com/office/drawing/2014/main" id="{1F55EA72-C317-41EC-A14E-917568147F98}"/>
                </a:ext>
              </a:extLst>
            </p:cNvPr>
            <p:cNvSpPr>
              <a:spLocks noChangeShapeType="1"/>
            </p:cNvSpPr>
            <p:nvPr/>
          </p:nvSpPr>
          <p:spPr bwMode="auto">
            <a:xfrm flipH="1">
              <a:off x="4873" y="241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5" name="Line 334">
              <a:extLst>
                <a:ext uri="{FF2B5EF4-FFF2-40B4-BE49-F238E27FC236}">
                  <a16:creationId xmlns:a16="http://schemas.microsoft.com/office/drawing/2014/main" id="{C1D813B6-4034-429F-9E3A-059815E5EBF9}"/>
                </a:ext>
              </a:extLst>
            </p:cNvPr>
            <p:cNvSpPr>
              <a:spLocks noChangeShapeType="1"/>
            </p:cNvSpPr>
            <p:nvPr/>
          </p:nvSpPr>
          <p:spPr bwMode="auto">
            <a:xfrm>
              <a:off x="4973" y="2396"/>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6" name="Line 335">
              <a:extLst>
                <a:ext uri="{FF2B5EF4-FFF2-40B4-BE49-F238E27FC236}">
                  <a16:creationId xmlns:a16="http://schemas.microsoft.com/office/drawing/2014/main" id="{C9C9692F-B6C7-4C9C-B7F6-4F417535F219}"/>
                </a:ext>
              </a:extLst>
            </p:cNvPr>
            <p:cNvSpPr>
              <a:spLocks noChangeShapeType="1"/>
            </p:cNvSpPr>
            <p:nvPr/>
          </p:nvSpPr>
          <p:spPr bwMode="auto">
            <a:xfrm flipH="1">
              <a:off x="4953" y="241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7" name="Line 336">
              <a:extLst>
                <a:ext uri="{FF2B5EF4-FFF2-40B4-BE49-F238E27FC236}">
                  <a16:creationId xmlns:a16="http://schemas.microsoft.com/office/drawing/2014/main" id="{B35144DC-4E66-4152-9A60-F3EAEDE17ABE}"/>
                </a:ext>
              </a:extLst>
            </p:cNvPr>
            <p:cNvSpPr>
              <a:spLocks noChangeShapeType="1"/>
            </p:cNvSpPr>
            <p:nvPr/>
          </p:nvSpPr>
          <p:spPr bwMode="auto">
            <a:xfrm>
              <a:off x="4978" y="2396"/>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8" name="Line 337">
              <a:extLst>
                <a:ext uri="{FF2B5EF4-FFF2-40B4-BE49-F238E27FC236}">
                  <a16:creationId xmlns:a16="http://schemas.microsoft.com/office/drawing/2014/main" id="{31ADF271-E320-49A9-AD67-1EDDFC88591F}"/>
                </a:ext>
              </a:extLst>
            </p:cNvPr>
            <p:cNvSpPr>
              <a:spLocks noChangeShapeType="1"/>
            </p:cNvSpPr>
            <p:nvPr/>
          </p:nvSpPr>
          <p:spPr bwMode="auto">
            <a:xfrm flipH="1">
              <a:off x="4959" y="241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199" name="Line 338">
              <a:extLst>
                <a:ext uri="{FF2B5EF4-FFF2-40B4-BE49-F238E27FC236}">
                  <a16:creationId xmlns:a16="http://schemas.microsoft.com/office/drawing/2014/main" id="{3E7B97E4-AD3F-4E63-8D4B-53D57A956A31}"/>
                </a:ext>
              </a:extLst>
            </p:cNvPr>
            <p:cNvSpPr>
              <a:spLocks noChangeShapeType="1"/>
            </p:cNvSpPr>
            <p:nvPr/>
          </p:nvSpPr>
          <p:spPr bwMode="auto">
            <a:xfrm>
              <a:off x="4916" y="2396"/>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0" name="Line 339">
              <a:extLst>
                <a:ext uri="{FF2B5EF4-FFF2-40B4-BE49-F238E27FC236}">
                  <a16:creationId xmlns:a16="http://schemas.microsoft.com/office/drawing/2014/main" id="{831EE8E0-ADC0-4518-AFC0-282DB99D2DA8}"/>
                </a:ext>
              </a:extLst>
            </p:cNvPr>
            <p:cNvSpPr>
              <a:spLocks noChangeShapeType="1"/>
            </p:cNvSpPr>
            <p:nvPr/>
          </p:nvSpPr>
          <p:spPr bwMode="auto">
            <a:xfrm flipH="1">
              <a:off x="4896" y="241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1" name="Line 340">
              <a:extLst>
                <a:ext uri="{FF2B5EF4-FFF2-40B4-BE49-F238E27FC236}">
                  <a16:creationId xmlns:a16="http://schemas.microsoft.com/office/drawing/2014/main" id="{E12B4BED-84AA-4DAF-AEE3-BB60741271B4}"/>
                </a:ext>
              </a:extLst>
            </p:cNvPr>
            <p:cNvSpPr>
              <a:spLocks noChangeShapeType="1"/>
            </p:cNvSpPr>
            <p:nvPr/>
          </p:nvSpPr>
          <p:spPr bwMode="auto">
            <a:xfrm>
              <a:off x="5008" y="2396"/>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2" name="Line 341">
              <a:extLst>
                <a:ext uri="{FF2B5EF4-FFF2-40B4-BE49-F238E27FC236}">
                  <a16:creationId xmlns:a16="http://schemas.microsoft.com/office/drawing/2014/main" id="{BFE3DA59-C2F8-4EA6-B637-EEE32E979165}"/>
                </a:ext>
              </a:extLst>
            </p:cNvPr>
            <p:cNvSpPr>
              <a:spLocks noChangeShapeType="1"/>
            </p:cNvSpPr>
            <p:nvPr/>
          </p:nvSpPr>
          <p:spPr bwMode="auto">
            <a:xfrm flipH="1">
              <a:off x="4990" y="241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3" name="Line 342">
              <a:extLst>
                <a:ext uri="{FF2B5EF4-FFF2-40B4-BE49-F238E27FC236}">
                  <a16:creationId xmlns:a16="http://schemas.microsoft.com/office/drawing/2014/main" id="{06D43370-C741-47B0-B28E-191EB693846C}"/>
                </a:ext>
              </a:extLst>
            </p:cNvPr>
            <p:cNvSpPr>
              <a:spLocks noChangeShapeType="1"/>
            </p:cNvSpPr>
            <p:nvPr/>
          </p:nvSpPr>
          <p:spPr bwMode="auto">
            <a:xfrm>
              <a:off x="5095" y="2396"/>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4" name="Line 343">
              <a:extLst>
                <a:ext uri="{FF2B5EF4-FFF2-40B4-BE49-F238E27FC236}">
                  <a16:creationId xmlns:a16="http://schemas.microsoft.com/office/drawing/2014/main" id="{A8ED4426-972E-456F-BF11-8374CFF33401}"/>
                </a:ext>
              </a:extLst>
            </p:cNvPr>
            <p:cNvSpPr>
              <a:spLocks noChangeShapeType="1"/>
            </p:cNvSpPr>
            <p:nvPr/>
          </p:nvSpPr>
          <p:spPr bwMode="auto">
            <a:xfrm flipH="1">
              <a:off x="5076" y="241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5" name="Line 344">
              <a:extLst>
                <a:ext uri="{FF2B5EF4-FFF2-40B4-BE49-F238E27FC236}">
                  <a16:creationId xmlns:a16="http://schemas.microsoft.com/office/drawing/2014/main" id="{A8058032-22CB-4FB1-A7D1-2168CD85E3FF}"/>
                </a:ext>
              </a:extLst>
            </p:cNvPr>
            <p:cNvSpPr>
              <a:spLocks noChangeShapeType="1"/>
            </p:cNvSpPr>
            <p:nvPr/>
          </p:nvSpPr>
          <p:spPr bwMode="auto">
            <a:xfrm>
              <a:off x="5088" y="2396"/>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6" name="Line 345">
              <a:extLst>
                <a:ext uri="{FF2B5EF4-FFF2-40B4-BE49-F238E27FC236}">
                  <a16:creationId xmlns:a16="http://schemas.microsoft.com/office/drawing/2014/main" id="{546A757A-44DF-48C0-8AD1-18CBE00498E8}"/>
                </a:ext>
              </a:extLst>
            </p:cNvPr>
            <p:cNvSpPr>
              <a:spLocks noChangeShapeType="1"/>
            </p:cNvSpPr>
            <p:nvPr/>
          </p:nvSpPr>
          <p:spPr bwMode="auto">
            <a:xfrm flipH="1">
              <a:off x="5068" y="241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7" name="Line 346">
              <a:extLst>
                <a:ext uri="{FF2B5EF4-FFF2-40B4-BE49-F238E27FC236}">
                  <a16:creationId xmlns:a16="http://schemas.microsoft.com/office/drawing/2014/main" id="{C61B05CA-B31D-4261-8731-9A841D5D5B0D}"/>
                </a:ext>
              </a:extLst>
            </p:cNvPr>
            <p:cNvSpPr>
              <a:spLocks noChangeShapeType="1"/>
            </p:cNvSpPr>
            <p:nvPr/>
          </p:nvSpPr>
          <p:spPr bwMode="auto">
            <a:xfrm>
              <a:off x="5107" y="2396"/>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8" name="Line 347">
              <a:extLst>
                <a:ext uri="{FF2B5EF4-FFF2-40B4-BE49-F238E27FC236}">
                  <a16:creationId xmlns:a16="http://schemas.microsoft.com/office/drawing/2014/main" id="{9A4B0FDA-2571-471E-9C33-F40178674049}"/>
                </a:ext>
              </a:extLst>
            </p:cNvPr>
            <p:cNvSpPr>
              <a:spLocks noChangeShapeType="1"/>
            </p:cNvSpPr>
            <p:nvPr/>
          </p:nvSpPr>
          <p:spPr bwMode="auto">
            <a:xfrm flipH="1">
              <a:off x="5088" y="241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09" name="Line 348">
              <a:extLst>
                <a:ext uri="{FF2B5EF4-FFF2-40B4-BE49-F238E27FC236}">
                  <a16:creationId xmlns:a16="http://schemas.microsoft.com/office/drawing/2014/main" id="{36A26F5E-F8DB-4E0B-A824-2BA05FD212B6}"/>
                </a:ext>
              </a:extLst>
            </p:cNvPr>
            <p:cNvSpPr>
              <a:spLocks noChangeShapeType="1"/>
            </p:cNvSpPr>
            <p:nvPr/>
          </p:nvSpPr>
          <p:spPr bwMode="auto">
            <a:xfrm>
              <a:off x="5123" y="2396"/>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0" name="Line 349">
              <a:extLst>
                <a:ext uri="{FF2B5EF4-FFF2-40B4-BE49-F238E27FC236}">
                  <a16:creationId xmlns:a16="http://schemas.microsoft.com/office/drawing/2014/main" id="{7564C5A8-59F6-4F3B-9D03-BD8BCAE8F991}"/>
                </a:ext>
              </a:extLst>
            </p:cNvPr>
            <p:cNvSpPr>
              <a:spLocks noChangeShapeType="1"/>
            </p:cNvSpPr>
            <p:nvPr/>
          </p:nvSpPr>
          <p:spPr bwMode="auto">
            <a:xfrm flipH="1">
              <a:off x="5103" y="2414"/>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1" name="Line 350">
              <a:extLst>
                <a:ext uri="{FF2B5EF4-FFF2-40B4-BE49-F238E27FC236}">
                  <a16:creationId xmlns:a16="http://schemas.microsoft.com/office/drawing/2014/main" id="{EC28CD16-7268-48A7-8B4D-9FA1A8896C4B}"/>
                </a:ext>
              </a:extLst>
            </p:cNvPr>
            <p:cNvSpPr>
              <a:spLocks noChangeShapeType="1"/>
            </p:cNvSpPr>
            <p:nvPr/>
          </p:nvSpPr>
          <p:spPr bwMode="auto">
            <a:xfrm>
              <a:off x="5204" y="2396"/>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2" name="Line 351">
              <a:extLst>
                <a:ext uri="{FF2B5EF4-FFF2-40B4-BE49-F238E27FC236}">
                  <a16:creationId xmlns:a16="http://schemas.microsoft.com/office/drawing/2014/main" id="{EB4A7D22-2D44-41AC-94CD-9F0234278E1F}"/>
                </a:ext>
              </a:extLst>
            </p:cNvPr>
            <p:cNvSpPr>
              <a:spLocks noChangeShapeType="1"/>
            </p:cNvSpPr>
            <p:nvPr/>
          </p:nvSpPr>
          <p:spPr bwMode="auto">
            <a:xfrm flipH="1">
              <a:off x="5185" y="241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3" name="Line 352">
              <a:extLst>
                <a:ext uri="{FF2B5EF4-FFF2-40B4-BE49-F238E27FC236}">
                  <a16:creationId xmlns:a16="http://schemas.microsoft.com/office/drawing/2014/main" id="{BB231B81-678D-49E0-855D-D4D38D1995E9}"/>
                </a:ext>
              </a:extLst>
            </p:cNvPr>
            <p:cNvSpPr>
              <a:spLocks noChangeShapeType="1"/>
            </p:cNvSpPr>
            <p:nvPr/>
          </p:nvSpPr>
          <p:spPr bwMode="auto">
            <a:xfrm>
              <a:off x="5212" y="2396"/>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4" name="Line 353">
              <a:extLst>
                <a:ext uri="{FF2B5EF4-FFF2-40B4-BE49-F238E27FC236}">
                  <a16:creationId xmlns:a16="http://schemas.microsoft.com/office/drawing/2014/main" id="{65FD6C62-37E8-4AA6-A958-181B3157FB6E}"/>
                </a:ext>
              </a:extLst>
            </p:cNvPr>
            <p:cNvSpPr>
              <a:spLocks noChangeShapeType="1"/>
            </p:cNvSpPr>
            <p:nvPr/>
          </p:nvSpPr>
          <p:spPr bwMode="auto">
            <a:xfrm flipH="1">
              <a:off x="5193" y="241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5" name="Line 354">
              <a:extLst>
                <a:ext uri="{FF2B5EF4-FFF2-40B4-BE49-F238E27FC236}">
                  <a16:creationId xmlns:a16="http://schemas.microsoft.com/office/drawing/2014/main" id="{B581168E-861A-43DC-ADDB-6165038A4FD9}"/>
                </a:ext>
              </a:extLst>
            </p:cNvPr>
            <p:cNvSpPr>
              <a:spLocks noChangeShapeType="1"/>
            </p:cNvSpPr>
            <p:nvPr/>
          </p:nvSpPr>
          <p:spPr bwMode="auto">
            <a:xfrm>
              <a:off x="5240" y="2396"/>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6" name="Line 355">
              <a:extLst>
                <a:ext uri="{FF2B5EF4-FFF2-40B4-BE49-F238E27FC236}">
                  <a16:creationId xmlns:a16="http://schemas.microsoft.com/office/drawing/2014/main" id="{7EA69516-4DCA-4257-9B8D-DBE107775F8B}"/>
                </a:ext>
              </a:extLst>
            </p:cNvPr>
            <p:cNvSpPr>
              <a:spLocks noChangeShapeType="1"/>
            </p:cNvSpPr>
            <p:nvPr/>
          </p:nvSpPr>
          <p:spPr bwMode="auto">
            <a:xfrm flipH="1">
              <a:off x="5220" y="241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7" name="Line 356">
              <a:extLst>
                <a:ext uri="{FF2B5EF4-FFF2-40B4-BE49-F238E27FC236}">
                  <a16:creationId xmlns:a16="http://schemas.microsoft.com/office/drawing/2014/main" id="{D75E041F-40A2-47E8-AD36-9379A72FE007}"/>
                </a:ext>
              </a:extLst>
            </p:cNvPr>
            <p:cNvSpPr>
              <a:spLocks noChangeShapeType="1"/>
            </p:cNvSpPr>
            <p:nvPr/>
          </p:nvSpPr>
          <p:spPr bwMode="auto">
            <a:xfrm>
              <a:off x="5220" y="2396"/>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8" name="Line 357">
              <a:extLst>
                <a:ext uri="{FF2B5EF4-FFF2-40B4-BE49-F238E27FC236}">
                  <a16:creationId xmlns:a16="http://schemas.microsoft.com/office/drawing/2014/main" id="{4D9C1BDE-F5D6-4454-A24E-A572D0A87D6F}"/>
                </a:ext>
              </a:extLst>
            </p:cNvPr>
            <p:cNvSpPr>
              <a:spLocks noChangeShapeType="1"/>
            </p:cNvSpPr>
            <p:nvPr/>
          </p:nvSpPr>
          <p:spPr bwMode="auto">
            <a:xfrm flipH="1">
              <a:off x="5201" y="241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19" name="Line 358">
              <a:extLst>
                <a:ext uri="{FF2B5EF4-FFF2-40B4-BE49-F238E27FC236}">
                  <a16:creationId xmlns:a16="http://schemas.microsoft.com/office/drawing/2014/main" id="{FA9754DA-6D50-4B4D-A6EC-78261D0AAAB6}"/>
                </a:ext>
              </a:extLst>
            </p:cNvPr>
            <p:cNvSpPr>
              <a:spLocks noChangeShapeType="1"/>
            </p:cNvSpPr>
            <p:nvPr/>
          </p:nvSpPr>
          <p:spPr bwMode="auto">
            <a:xfrm>
              <a:off x="5255" y="2396"/>
              <a:ext cx="0" cy="37"/>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0" name="Line 359">
              <a:extLst>
                <a:ext uri="{FF2B5EF4-FFF2-40B4-BE49-F238E27FC236}">
                  <a16:creationId xmlns:a16="http://schemas.microsoft.com/office/drawing/2014/main" id="{54E6D77A-DC77-4795-87D0-D8251D0756BC}"/>
                </a:ext>
              </a:extLst>
            </p:cNvPr>
            <p:cNvSpPr>
              <a:spLocks noChangeShapeType="1"/>
            </p:cNvSpPr>
            <p:nvPr/>
          </p:nvSpPr>
          <p:spPr bwMode="auto">
            <a:xfrm flipH="1">
              <a:off x="5236" y="2414"/>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1" name="Line 360">
              <a:extLst>
                <a:ext uri="{FF2B5EF4-FFF2-40B4-BE49-F238E27FC236}">
                  <a16:creationId xmlns:a16="http://schemas.microsoft.com/office/drawing/2014/main" id="{F0CEB5A9-3C8A-4CEC-967F-DEFBBEC34FF8}"/>
                </a:ext>
              </a:extLst>
            </p:cNvPr>
            <p:cNvSpPr>
              <a:spLocks noChangeShapeType="1"/>
            </p:cNvSpPr>
            <p:nvPr/>
          </p:nvSpPr>
          <p:spPr bwMode="auto">
            <a:xfrm>
              <a:off x="5263" y="2425"/>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2" name="Line 361">
              <a:extLst>
                <a:ext uri="{FF2B5EF4-FFF2-40B4-BE49-F238E27FC236}">
                  <a16:creationId xmlns:a16="http://schemas.microsoft.com/office/drawing/2014/main" id="{B6964442-0578-4AAB-95E7-64EB98B2C2C9}"/>
                </a:ext>
              </a:extLst>
            </p:cNvPr>
            <p:cNvSpPr>
              <a:spLocks noChangeShapeType="1"/>
            </p:cNvSpPr>
            <p:nvPr/>
          </p:nvSpPr>
          <p:spPr bwMode="auto">
            <a:xfrm flipH="1">
              <a:off x="5243" y="2443"/>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3" name="Line 362">
              <a:extLst>
                <a:ext uri="{FF2B5EF4-FFF2-40B4-BE49-F238E27FC236}">
                  <a16:creationId xmlns:a16="http://schemas.microsoft.com/office/drawing/2014/main" id="{349E51F1-DC23-4D4B-B823-79AC68318CF9}"/>
                </a:ext>
              </a:extLst>
            </p:cNvPr>
            <p:cNvSpPr>
              <a:spLocks noChangeShapeType="1"/>
            </p:cNvSpPr>
            <p:nvPr/>
          </p:nvSpPr>
          <p:spPr bwMode="auto">
            <a:xfrm>
              <a:off x="5271" y="2425"/>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4" name="Line 363">
              <a:extLst>
                <a:ext uri="{FF2B5EF4-FFF2-40B4-BE49-F238E27FC236}">
                  <a16:creationId xmlns:a16="http://schemas.microsoft.com/office/drawing/2014/main" id="{4DC0B957-EE07-43FB-A412-9994E65BBA82}"/>
                </a:ext>
              </a:extLst>
            </p:cNvPr>
            <p:cNvSpPr>
              <a:spLocks noChangeShapeType="1"/>
            </p:cNvSpPr>
            <p:nvPr/>
          </p:nvSpPr>
          <p:spPr bwMode="auto">
            <a:xfrm flipH="1">
              <a:off x="5251" y="2443"/>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5" name="Line 364">
              <a:extLst>
                <a:ext uri="{FF2B5EF4-FFF2-40B4-BE49-F238E27FC236}">
                  <a16:creationId xmlns:a16="http://schemas.microsoft.com/office/drawing/2014/main" id="{A92C07AC-00B3-43E2-8009-E780F2EBBA7A}"/>
                </a:ext>
              </a:extLst>
            </p:cNvPr>
            <p:cNvSpPr>
              <a:spLocks noChangeShapeType="1"/>
            </p:cNvSpPr>
            <p:nvPr/>
          </p:nvSpPr>
          <p:spPr bwMode="auto">
            <a:xfrm>
              <a:off x="5339" y="2525"/>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6" name="Line 365">
              <a:extLst>
                <a:ext uri="{FF2B5EF4-FFF2-40B4-BE49-F238E27FC236}">
                  <a16:creationId xmlns:a16="http://schemas.microsoft.com/office/drawing/2014/main" id="{3611DB38-8CD7-41EB-917D-C602C240E2CC}"/>
                </a:ext>
              </a:extLst>
            </p:cNvPr>
            <p:cNvSpPr>
              <a:spLocks noChangeShapeType="1"/>
            </p:cNvSpPr>
            <p:nvPr/>
          </p:nvSpPr>
          <p:spPr bwMode="auto">
            <a:xfrm flipH="1">
              <a:off x="5319" y="2543"/>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7" name="Line 366">
              <a:extLst>
                <a:ext uri="{FF2B5EF4-FFF2-40B4-BE49-F238E27FC236}">
                  <a16:creationId xmlns:a16="http://schemas.microsoft.com/office/drawing/2014/main" id="{65CB215F-DDA5-4BD1-80B6-A51242FA7953}"/>
                </a:ext>
              </a:extLst>
            </p:cNvPr>
            <p:cNvSpPr>
              <a:spLocks noChangeShapeType="1"/>
            </p:cNvSpPr>
            <p:nvPr/>
          </p:nvSpPr>
          <p:spPr bwMode="auto">
            <a:xfrm>
              <a:off x="5384" y="2525"/>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8" name="Line 367">
              <a:extLst>
                <a:ext uri="{FF2B5EF4-FFF2-40B4-BE49-F238E27FC236}">
                  <a16:creationId xmlns:a16="http://schemas.microsoft.com/office/drawing/2014/main" id="{FB07E7D1-3D86-4DEC-AE56-D51A84B007D8}"/>
                </a:ext>
              </a:extLst>
            </p:cNvPr>
            <p:cNvSpPr>
              <a:spLocks noChangeShapeType="1"/>
            </p:cNvSpPr>
            <p:nvPr/>
          </p:nvSpPr>
          <p:spPr bwMode="auto">
            <a:xfrm flipH="1">
              <a:off x="5366" y="2543"/>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29" name="Line 368">
              <a:extLst>
                <a:ext uri="{FF2B5EF4-FFF2-40B4-BE49-F238E27FC236}">
                  <a16:creationId xmlns:a16="http://schemas.microsoft.com/office/drawing/2014/main" id="{00E1AC5D-1599-43E8-BA81-D539C5FF06CE}"/>
                </a:ext>
              </a:extLst>
            </p:cNvPr>
            <p:cNvSpPr>
              <a:spLocks noChangeShapeType="1"/>
            </p:cNvSpPr>
            <p:nvPr/>
          </p:nvSpPr>
          <p:spPr bwMode="auto">
            <a:xfrm>
              <a:off x="5411" y="2525"/>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0" name="Line 369">
              <a:extLst>
                <a:ext uri="{FF2B5EF4-FFF2-40B4-BE49-F238E27FC236}">
                  <a16:creationId xmlns:a16="http://schemas.microsoft.com/office/drawing/2014/main" id="{EECE0EB9-9E44-4931-A81D-B02C13ECBA56}"/>
                </a:ext>
              </a:extLst>
            </p:cNvPr>
            <p:cNvSpPr>
              <a:spLocks noChangeShapeType="1"/>
            </p:cNvSpPr>
            <p:nvPr/>
          </p:nvSpPr>
          <p:spPr bwMode="auto">
            <a:xfrm flipH="1">
              <a:off x="5392" y="2543"/>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1" name="Line 370">
              <a:extLst>
                <a:ext uri="{FF2B5EF4-FFF2-40B4-BE49-F238E27FC236}">
                  <a16:creationId xmlns:a16="http://schemas.microsoft.com/office/drawing/2014/main" id="{2C0F38F0-6B37-48D4-99C1-33785A1AD5B2}"/>
                </a:ext>
              </a:extLst>
            </p:cNvPr>
            <p:cNvSpPr>
              <a:spLocks noChangeShapeType="1"/>
            </p:cNvSpPr>
            <p:nvPr/>
          </p:nvSpPr>
          <p:spPr bwMode="auto">
            <a:xfrm>
              <a:off x="5425" y="2525"/>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2" name="Line 371">
              <a:extLst>
                <a:ext uri="{FF2B5EF4-FFF2-40B4-BE49-F238E27FC236}">
                  <a16:creationId xmlns:a16="http://schemas.microsoft.com/office/drawing/2014/main" id="{2E032A6C-4590-485B-B50E-1F1F626612B1}"/>
                </a:ext>
              </a:extLst>
            </p:cNvPr>
            <p:cNvSpPr>
              <a:spLocks noChangeShapeType="1"/>
            </p:cNvSpPr>
            <p:nvPr/>
          </p:nvSpPr>
          <p:spPr bwMode="auto">
            <a:xfrm flipH="1">
              <a:off x="5405" y="2543"/>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3" name="Line 372">
              <a:extLst>
                <a:ext uri="{FF2B5EF4-FFF2-40B4-BE49-F238E27FC236}">
                  <a16:creationId xmlns:a16="http://schemas.microsoft.com/office/drawing/2014/main" id="{1946FA4D-DF04-49C1-8510-33744A7C491D}"/>
                </a:ext>
              </a:extLst>
            </p:cNvPr>
            <p:cNvSpPr>
              <a:spLocks noChangeShapeType="1"/>
            </p:cNvSpPr>
            <p:nvPr/>
          </p:nvSpPr>
          <p:spPr bwMode="auto">
            <a:xfrm>
              <a:off x="5442" y="2525"/>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4" name="Line 373">
              <a:extLst>
                <a:ext uri="{FF2B5EF4-FFF2-40B4-BE49-F238E27FC236}">
                  <a16:creationId xmlns:a16="http://schemas.microsoft.com/office/drawing/2014/main" id="{1EAADDD7-25AF-408A-A494-D50B83B2FBA3}"/>
                </a:ext>
              </a:extLst>
            </p:cNvPr>
            <p:cNvSpPr>
              <a:spLocks noChangeShapeType="1"/>
            </p:cNvSpPr>
            <p:nvPr/>
          </p:nvSpPr>
          <p:spPr bwMode="auto">
            <a:xfrm flipH="1">
              <a:off x="5423" y="2543"/>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5" name="Line 374">
              <a:extLst>
                <a:ext uri="{FF2B5EF4-FFF2-40B4-BE49-F238E27FC236}">
                  <a16:creationId xmlns:a16="http://schemas.microsoft.com/office/drawing/2014/main" id="{5EC9D061-E96B-4D9E-992E-B00F51F4BA7B}"/>
                </a:ext>
              </a:extLst>
            </p:cNvPr>
            <p:cNvSpPr>
              <a:spLocks noChangeShapeType="1"/>
            </p:cNvSpPr>
            <p:nvPr/>
          </p:nvSpPr>
          <p:spPr bwMode="auto">
            <a:xfrm>
              <a:off x="5507" y="2525"/>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6" name="Line 375">
              <a:extLst>
                <a:ext uri="{FF2B5EF4-FFF2-40B4-BE49-F238E27FC236}">
                  <a16:creationId xmlns:a16="http://schemas.microsoft.com/office/drawing/2014/main" id="{F8AED651-A4E3-4CF0-B716-A02630F41EDD}"/>
                </a:ext>
              </a:extLst>
            </p:cNvPr>
            <p:cNvSpPr>
              <a:spLocks noChangeShapeType="1"/>
            </p:cNvSpPr>
            <p:nvPr/>
          </p:nvSpPr>
          <p:spPr bwMode="auto">
            <a:xfrm flipH="1">
              <a:off x="5489" y="2543"/>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7" name="Line 376">
              <a:extLst>
                <a:ext uri="{FF2B5EF4-FFF2-40B4-BE49-F238E27FC236}">
                  <a16:creationId xmlns:a16="http://schemas.microsoft.com/office/drawing/2014/main" id="{8F7B2BDF-9F80-40C4-BECC-DB7262FD5BE8}"/>
                </a:ext>
              </a:extLst>
            </p:cNvPr>
            <p:cNvSpPr>
              <a:spLocks noChangeShapeType="1"/>
            </p:cNvSpPr>
            <p:nvPr/>
          </p:nvSpPr>
          <p:spPr bwMode="auto">
            <a:xfrm>
              <a:off x="5499" y="2525"/>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8" name="Line 377">
              <a:extLst>
                <a:ext uri="{FF2B5EF4-FFF2-40B4-BE49-F238E27FC236}">
                  <a16:creationId xmlns:a16="http://schemas.microsoft.com/office/drawing/2014/main" id="{4F77AF1E-67DD-48AD-9891-0C9C2081EA31}"/>
                </a:ext>
              </a:extLst>
            </p:cNvPr>
            <p:cNvSpPr>
              <a:spLocks noChangeShapeType="1"/>
            </p:cNvSpPr>
            <p:nvPr/>
          </p:nvSpPr>
          <p:spPr bwMode="auto">
            <a:xfrm flipH="1">
              <a:off x="5479" y="2543"/>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39" name="Line 378">
              <a:extLst>
                <a:ext uri="{FF2B5EF4-FFF2-40B4-BE49-F238E27FC236}">
                  <a16:creationId xmlns:a16="http://schemas.microsoft.com/office/drawing/2014/main" id="{5BAECB7F-CFC6-4576-BF23-A1CF90CAC0F6}"/>
                </a:ext>
              </a:extLst>
            </p:cNvPr>
            <p:cNvSpPr>
              <a:spLocks noChangeShapeType="1"/>
            </p:cNvSpPr>
            <p:nvPr/>
          </p:nvSpPr>
          <p:spPr bwMode="auto">
            <a:xfrm>
              <a:off x="5587" y="2525"/>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0" name="Line 379">
              <a:extLst>
                <a:ext uri="{FF2B5EF4-FFF2-40B4-BE49-F238E27FC236}">
                  <a16:creationId xmlns:a16="http://schemas.microsoft.com/office/drawing/2014/main" id="{08599B3B-C027-4E0B-B8EC-2F6FF3E8B39A}"/>
                </a:ext>
              </a:extLst>
            </p:cNvPr>
            <p:cNvSpPr>
              <a:spLocks noChangeShapeType="1"/>
            </p:cNvSpPr>
            <p:nvPr/>
          </p:nvSpPr>
          <p:spPr bwMode="auto">
            <a:xfrm flipH="1">
              <a:off x="5567" y="2543"/>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1" name="Line 380">
              <a:extLst>
                <a:ext uri="{FF2B5EF4-FFF2-40B4-BE49-F238E27FC236}">
                  <a16:creationId xmlns:a16="http://schemas.microsoft.com/office/drawing/2014/main" id="{92661BF8-7CCD-4711-B3C3-92F397E2547F}"/>
                </a:ext>
              </a:extLst>
            </p:cNvPr>
            <p:cNvSpPr>
              <a:spLocks noChangeShapeType="1"/>
            </p:cNvSpPr>
            <p:nvPr/>
          </p:nvSpPr>
          <p:spPr bwMode="auto">
            <a:xfrm>
              <a:off x="5626" y="2592"/>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2" name="Line 381">
              <a:extLst>
                <a:ext uri="{FF2B5EF4-FFF2-40B4-BE49-F238E27FC236}">
                  <a16:creationId xmlns:a16="http://schemas.microsoft.com/office/drawing/2014/main" id="{228F0F6B-8C6C-4061-A99F-2FC6B0993F37}"/>
                </a:ext>
              </a:extLst>
            </p:cNvPr>
            <p:cNvSpPr>
              <a:spLocks noChangeShapeType="1"/>
            </p:cNvSpPr>
            <p:nvPr/>
          </p:nvSpPr>
          <p:spPr bwMode="auto">
            <a:xfrm flipH="1">
              <a:off x="5608" y="2611"/>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3" name="Line 382">
              <a:extLst>
                <a:ext uri="{FF2B5EF4-FFF2-40B4-BE49-F238E27FC236}">
                  <a16:creationId xmlns:a16="http://schemas.microsoft.com/office/drawing/2014/main" id="{B3D50446-459E-4948-8725-0F354075169D}"/>
                </a:ext>
              </a:extLst>
            </p:cNvPr>
            <p:cNvSpPr>
              <a:spLocks noChangeShapeType="1"/>
            </p:cNvSpPr>
            <p:nvPr/>
          </p:nvSpPr>
          <p:spPr bwMode="auto">
            <a:xfrm>
              <a:off x="5674" y="2592"/>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4" name="Line 383">
              <a:extLst>
                <a:ext uri="{FF2B5EF4-FFF2-40B4-BE49-F238E27FC236}">
                  <a16:creationId xmlns:a16="http://schemas.microsoft.com/office/drawing/2014/main" id="{3AE0139D-61C1-4D35-9554-2AD8683E189A}"/>
                </a:ext>
              </a:extLst>
            </p:cNvPr>
            <p:cNvSpPr>
              <a:spLocks noChangeShapeType="1"/>
            </p:cNvSpPr>
            <p:nvPr/>
          </p:nvSpPr>
          <p:spPr bwMode="auto">
            <a:xfrm flipH="1">
              <a:off x="5655" y="2611"/>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5" name="Line 384">
              <a:extLst>
                <a:ext uri="{FF2B5EF4-FFF2-40B4-BE49-F238E27FC236}">
                  <a16:creationId xmlns:a16="http://schemas.microsoft.com/office/drawing/2014/main" id="{7EFACC32-F4B0-426D-916C-B5275FDDBAB4}"/>
                </a:ext>
              </a:extLst>
            </p:cNvPr>
            <p:cNvSpPr>
              <a:spLocks noChangeShapeType="1"/>
            </p:cNvSpPr>
            <p:nvPr/>
          </p:nvSpPr>
          <p:spPr bwMode="auto">
            <a:xfrm>
              <a:off x="5733" y="2592"/>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6" name="Line 385">
              <a:extLst>
                <a:ext uri="{FF2B5EF4-FFF2-40B4-BE49-F238E27FC236}">
                  <a16:creationId xmlns:a16="http://schemas.microsoft.com/office/drawing/2014/main" id="{BC9EF557-133B-4D46-9D55-24C7385DA181}"/>
                </a:ext>
              </a:extLst>
            </p:cNvPr>
            <p:cNvSpPr>
              <a:spLocks noChangeShapeType="1"/>
            </p:cNvSpPr>
            <p:nvPr/>
          </p:nvSpPr>
          <p:spPr bwMode="auto">
            <a:xfrm flipH="1">
              <a:off x="5715" y="2611"/>
              <a:ext cx="37"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grpSp>
      <p:grpSp>
        <p:nvGrpSpPr>
          <p:cNvPr id="247" name="Group 4">
            <a:extLst>
              <a:ext uri="{FF2B5EF4-FFF2-40B4-BE49-F238E27FC236}">
                <a16:creationId xmlns:a16="http://schemas.microsoft.com/office/drawing/2014/main" id="{2F6F69AA-7737-4D10-B1A4-94E3A30AC32A}"/>
              </a:ext>
            </a:extLst>
          </p:cNvPr>
          <p:cNvGrpSpPr>
            <a:grpSpLocks noChangeAspect="1"/>
          </p:cNvGrpSpPr>
          <p:nvPr/>
        </p:nvGrpSpPr>
        <p:grpSpPr bwMode="auto">
          <a:xfrm>
            <a:off x="996731" y="1244790"/>
            <a:ext cx="3866166" cy="512267"/>
            <a:chOff x="-2" y="1794"/>
            <a:chExt cx="5762" cy="732"/>
          </a:xfrm>
        </p:grpSpPr>
        <p:sp>
          <p:nvSpPr>
            <p:cNvPr id="248" name="Freeform 191">
              <a:extLst>
                <a:ext uri="{FF2B5EF4-FFF2-40B4-BE49-F238E27FC236}">
                  <a16:creationId xmlns:a16="http://schemas.microsoft.com/office/drawing/2014/main" id="{6831B20B-9D7C-45C0-B9CE-C00F84B92D1B}"/>
                </a:ext>
              </a:extLst>
            </p:cNvPr>
            <p:cNvSpPr>
              <a:spLocks/>
            </p:cNvSpPr>
            <p:nvPr/>
          </p:nvSpPr>
          <p:spPr bwMode="auto">
            <a:xfrm>
              <a:off x="-2" y="1794"/>
              <a:ext cx="5762" cy="714"/>
            </a:xfrm>
            <a:custGeom>
              <a:avLst/>
              <a:gdLst>
                <a:gd name="T0" fmla="*/ 35 w 5762"/>
                <a:gd name="T1" fmla="*/ 0 h 714"/>
                <a:gd name="T2" fmla="*/ 167 w 5762"/>
                <a:gd name="T3" fmla="*/ 8 h 714"/>
                <a:gd name="T4" fmla="*/ 176 w 5762"/>
                <a:gd name="T5" fmla="*/ 14 h 714"/>
                <a:gd name="T6" fmla="*/ 316 w 5762"/>
                <a:gd name="T7" fmla="*/ 21 h 714"/>
                <a:gd name="T8" fmla="*/ 360 w 5762"/>
                <a:gd name="T9" fmla="*/ 29 h 714"/>
                <a:gd name="T10" fmla="*/ 478 w 5762"/>
                <a:gd name="T11" fmla="*/ 37 h 714"/>
                <a:gd name="T12" fmla="*/ 488 w 5762"/>
                <a:gd name="T13" fmla="*/ 45 h 714"/>
                <a:gd name="T14" fmla="*/ 505 w 5762"/>
                <a:gd name="T15" fmla="*/ 53 h 714"/>
                <a:gd name="T16" fmla="*/ 538 w 5762"/>
                <a:gd name="T17" fmla="*/ 58 h 714"/>
                <a:gd name="T18" fmla="*/ 592 w 5762"/>
                <a:gd name="T19" fmla="*/ 68 h 714"/>
                <a:gd name="T20" fmla="*/ 652 w 5762"/>
                <a:gd name="T21" fmla="*/ 74 h 714"/>
                <a:gd name="T22" fmla="*/ 691 w 5762"/>
                <a:gd name="T23" fmla="*/ 84 h 714"/>
                <a:gd name="T24" fmla="*/ 716 w 5762"/>
                <a:gd name="T25" fmla="*/ 91 h 714"/>
                <a:gd name="T26" fmla="*/ 753 w 5762"/>
                <a:gd name="T27" fmla="*/ 105 h 714"/>
                <a:gd name="T28" fmla="*/ 778 w 5762"/>
                <a:gd name="T29" fmla="*/ 111 h 714"/>
                <a:gd name="T30" fmla="*/ 850 w 5762"/>
                <a:gd name="T31" fmla="*/ 119 h 714"/>
                <a:gd name="T32" fmla="*/ 947 w 5762"/>
                <a:gd name="T33" fmla="*/ 127 h 714"/>
                <a:gd name="T34" fmla="*/ 1034 w 5762"/>
                <a:gd name="T35" fmla="*/ 142 h 714"/>
                <a:gd name="T36" fmla="*/ 1063 w 5762"/>
                <a:gd name="T37" fmla="*/ 150 h 714"/>
                <a:gd name="T38" fmla="*/ 1119 w 5762"/>
                <a:gd name="T39" fmla="*/ 165 h 714"/>
                <a:gd name="T40" fmla="*/ 1175 w 5762"/>
                <a:gd name="T41" fmla="*/ 179 h 714"/>
                <a:gd name="T42" fmla="*/ 1183 w 5762"/>
                <a:gd name="T43" fmla="*/ 191 h 714"/>
                <a:gd name="T44" fmla="*/ 1194 w 5762"/>
                <a:gd name="T45" fmla="*/ 199 h 714"/>
                <a:gd name="T46" fmla="*/ 1212 w 5762"/>
                <a:gd name="T47" fmla="*/ 204 h 714"/>
                <a:gd name="T48" fmla="*/ 1336 w 5762"/>
                <a:gd name="T49" fmla="*/ 210 h 714"/>
                <a:gd name="T50" fmla="*/ 1396 w 5762"/>
                <a:gd name="T51" fmla="*/ 218 h 714"/>
                <a:gd name="T52" fmla="*/ 1436 w 5762"/>
                <a:gd name="T53" fmla="*/ 222 h 714"/>
                <a:gd name="T54" fmla="*/ 1444 w 5762"/>
                <a:gd name="T55" fmla="*/ 230 h 714"/>
                <a:gd name="T56" fmla="*/ 1459 w 5762"/>
                <a:gd name="T57" fmla="*/ 241 h 714"/>
                <a:gd name="T58" fmla="*/ 1657 w 5762"/>
                <a:gd name="T59" fmla="*/ 249 h 714"/>
                <a:gd name="T60" fmla="*/ 1723 w 5762"/>
                <a:gd name="T61" fmla="*/ 269 h 714"/>
                <a:gd name="T62" fmla="*/ 1854 w 5762"/>
                <a:gd name="T63" fmla="*/ 282 h 714"/>
                <a:gd name="T64" fmla="*/ 1866 w 5762"/>
                <a:gd name="T65" fmla="*/ 294 h 714"/>
                <a:gd name="T66" fmla="*/ 1881 w 5762"/>
                <a:gd name="T67" fmla="*/ 298 h 714"/>
                <a:gd name="T68" fmla="*/ 2085 w 5762"/>
                <a:gd name="T69" fmla="*/ 308 h 714"/>
                <a:gd name="T70" fmla="*/ 2330 w 5762"/>
                <a:gd name="T71" fmla="*/ 319 h 714"/>
                <a:gd name="T72" fmla="*/ 2383 w 5762"/>
                <a:gd name="T73" fmla="*/ 335 h 714"/>
                <a:gd name="T74" fmla="*/ 2450 w 5762"/>
                <a:gd name="T75" fmla="*/ 343 h 714"/>
                <a:gd name="T76" fmla="*/ 2481 w 5762"/>
                <a:gd name="T77" fmla="*/ 350 h 714"/>
                <a:gd name="T78" fmla="*/ 2578 w 5762"/>
                <a:gd name="T79" fmla="*/ 358 h 714"/>
                <a:gd name="T80" fmla="*/ 2776 w 5762"/>
                <a:gd name="T81" fmla="*/ 366 h 714"/>
                <a:gd name="T82" fmla="*/ 2830 w 5762"/>
                <a:gd name="T83" fmla="*/ 374 h 714"/>
                <a:gd name="T84" fmla="*/ 3012 w 5762"/>
                <a:gd name="T85" fmla="*/ 391 h 714"/>
                <a:gd name="T86" fmla="*/ 3182 w 5762"/>
                <a:gd name="T87" fmla="*/ 405 h 714"/>
                <a:gd name="T88" fmla="*/ 3242 w 5762"/>
                <a:gd name="T89" fmla="*/ 424 h 714"/>
                <a:gd name="T90" fmla="*/ 3410 w 5762"/>
                <a:gd name="T91" fmla="*/ 442 h 714"/>
                <a:gd name="T92" fmla="*/ 3451 w 5762"/>
                <a:gd name="T93" fmla="*/ 457 h 714"/>
                <a:gd name="T94" fmla="*/ 3480 w 5762"/>
                <a:gd name="T95" fmla="*/ 465 h 714"/>
                <a:gd name="T96" fmla="*/ 3625 w 5762"/>
                <a:gd name="T97" fmla="*/ 475 h 714"/>
                <a:gd name="T98" fmla="*/ 3757 w 5762"/>
                <a:gd name="T99" fmla="*/ 489 h 714"/>
                <a:gd name="T100" fmla="*/ 4125 w 5762"/>
                <a:gd name="T101" fmla="*/ 518 h 714"/>
                <a:gd name="T102" fmla="*/ 4146 w 5762"/>
                <a:gd name="T103" fmla="*/ 535 h 714"/>
                <a:gd name="T104" fmla="*/ 4198 w 5762"/>
                <a:gd name="T105" fmla="*/ 557 h 714"/>
                <a:gd name="T106" fmla="*/ 4277 w 5762"/>
                <a:gd name="T107" fmla="*/ 563 h 714"/>
                <a:gd name="T108" fmla="*/ 4405 w 5762"/>
                <a:gd name="T109" fmla="*/ 580 h 714"/>
                <a:gd name="T110" fmla="*/ 4725 w 5762"/>
                <a:gd name="T111" fmla="*/ 609 h 714"/>
                <a:gd name="T112" fmla="*/ 5448 w 5762"/>
                <a:gd name="T113" fmla="*/ 623 h 714"/>
                <a:gd name="T114" fmla="*/ 5472 w 5762"/>
                <a:gd name="T115" fmla="*/ 637 h 714"/>
                <a:gd name="T116" fmla="*/ 5489 w 5762"/>
                <a:gd name="T117" fmla="*/ 691 h 714"/>
                <a:gd name="T118" fmla="*/ 5762 w 5762"/>
                <a:gd name="T119" fmla="*/ 714 h 7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62" h="714">
                  <a:moveTo>
                    <a:pt x="0" y="0"/>
                  </a:moveTo>
                  <a:lnTo>
                    <a:pt x="35" y="0"/>
                  </a:lnTo>
                  <a:lnTo>
                    <a:pt x="35" y="8"/>
                  </a:lnTo>
                  <a:lnTo>
                    <a:pt x="167" y="8"/>
                  </a:lnTo>
                  <a:lnTo>
                    <a:pt x="167" y="14"/>
                  </a:lnTo>
                  <a:lnTo>
                    <a:pt x="176" y="14"/>
                  </a:lnTo>
                  <a:lnTo>
                    <a:pt x="176" y="21"/>
                  </a:lnTo>
                  <a:lnTo>
                    <a:pt x="316" y="21"/>
                  </a:lnTo>
                  <a:lnTo>
                    <a:pt x="316" y="29"/>
                  </a:lnTo>
                  <a:lnTo>
                    <a:pt x="360" y="29"/>
                  </a:lnTo>
                  <a:lnTo>
                    <a:pt x="360" y="37"/>
                  </a:lnTo>
                  <a:lnTo>
                    <a:pt x="478" y="37"/>
                  </a:lnTo>
                  <a:lnTo>
                    <a:pt x="478" y="45"/>
                  </a:lnTo>
                  <a:lnTo>
                    <a:pt x="488" y="45"/>
                  </a:lnTo>
                  <a:lnTo>
                    <a:pt x="488" y="53"/>
                  </a:lnTo>
                  <a:lnTo>
                    <a:pt x="505" y="53"/>
                  </a:lnTo>
                  <a:lnTo>
                    <a:pt x="505" y="58"/>
                  </a:lnTo>
                  <a:lnTo>
                    <a:pt x="538" y="58"/>
                  </a:lnTo>
                  <a:lnTo>
                    <a:pt x="538" y="68"/>
                  </a:lnTo>
                  <a:lnTo>
                    <a:pt x="592" y="68"/>
                  </a:lnTo>
                  <a:lnTo>
                    <a:pt x="592" y="74"/>
                  </a:lnTo>
                  <a:lnTo>
                    <a:pt x="652" y="74"/>
                  </a:lnTo>
                  <a:lnTo>
                    <a:pt x="652" y="84"/>
                  </a:lnTo>
                  <a:lnTo>
                    <a:pt x="691" y="84"/>
                  </a:lnTo>
                  <a:lnTo>
                    <a:pt x="691" y="91"/>
                  </a:lnTo>
                  <a:lnTo>
                    <a:pt x="716" y="91"/>
                  </a:lnTo>
                  <a:lnTo>
                    <a:pt x="716" y="105"/>
                  </a:lnTo>
                  <a:lnTo>
                    <a:pt x="753" y="105"/>
                  </a:lnTo>
                  <a:lnTo>
                    <a:pt x="753" y="111"/>
                  </a:lnTo>
                  <a:lnTo>
                    <a:pt x="778" y="111"/>
                  </a:lnTo>
                  <a:lnTo>
                    <a:pt x="778" y="119"/>
                  </a:lnTo>
                  <a:lnTo>
                    <a:pt x="850" y="119"/>
                  </a:lnTo>
                  <a:lnTo>
                    <a:pt x="850" y="127"/>
                  </a:lnTo>
                  <a:lnTo>
                    <a:pt x="947" y="127"/>
                  </a:lnTo>
                  <a:lnTo>
                    <a:pt x="947" y="142"/>
                  </a:lnTo>
                  <a:lnTo>
                    <a:pt x="1034" y="142"/>
                  </a:lnTo>
                  <a:lnTo>
                    <a:pt x="1034" y="150"/>
                  </a:lnTo>
                  <a:lnTo>
                    <a:pt x="1063" y="150"/>
                  </a:lnTo>
                  <a:lnTo>
                    <a:pt x="1063" y="165"/>
                  </a:lnTo>
                  <a:lnTo>
                    <a:pt x="1119" y="165"/>
                  </a:lnTo>
                  <a:lnTo>
                    <a:pt x="1119" y="179"/>
                  </a:lnTo>
                  <a:lnTo>
                    <a:pt x="1175" y="179"/>
                  </a:lnTo>
                  <a:lnTo>
                    <a:pt x="1175" y="191"/>
                  </a:lnTo>
                  <a:lnTo>
                    <a:pt x="1183" y="191"/>
                  </a:lnTo>
                  <a:lnTo>
                    <a:pt x="1183" y="199"/>
                  </a:lnTo>
                  <a:lnTo>
                    <a:pt x="1194" y="199"/>
                  </a:lnTo>
                  <a:lnTo>
                    <a:pt x="1194" y="204"/>
                  </a:lnTo>
                  <a:lnTo>
                    <a:pt x="1212" y="204"/>
                  </a:lnTo>
                  <a:lnTo>
                    <a:pt x="1212" y="210"/>
                  </a:lnTo>
                  <a:lnTo>
                    <a:pt x="1336" y="210"/>
                  </a:lnTo>
                  <a:lnTo>
                    <a:pt x="1336" y="218"/>
                  </a:lnTo>
                  <a:lnTo>
                    <a:pt x="1396" y="218"/>
                  </a:lnTo>
                  <a:lnTo>
                    <a:pt x="1396" y="222"/>
                  </a:lnTo>
                  <a:lnTo>
                    <a:pt x="1436" y="222"/>
                  </a:lnTo>
                  <a:lnTo>
                    <a:pt x="1436" y="230"/>
                  </a:lnTo>
                  <a:lnTo>
                    <a:pt x="1444" y="230"/>
                  </a:lnTo>
                  <a:lnTo>
                    <a:pt x="1444" y="241"/>
                  </a:lnTo>
                  <a:lnTo>
                    <a:pt x="1459" y="241"/>
                  </a:lnTo>
                  <a:lnTo>
                    <a:pt x="1459" y="249"/>
                  </a:lnTo>
                  <a:lnTo>
                    <a:pt x="1657" y="249"/>
                  </a:lnTo>
                  <a:lnTo>
                    <a:pt x="1657" y="269"/>
                  </a:lnTo>
                  <a:lnTo>
                    <a:pt x="1723" y="269"/>
                  </a:lnTo>
                  <a:lnTo>
                    <a:pt x="1723" y="282"/>
                  </a:lnTo>
                  <a:lnTo>
                    <a:pt x="1854" y="282"/>
                  </a:lnTo>
                  <a:lnTo>
                    <a:pt x="1854" y="294"/>
                  </a:lnTo>
                  <a:lnTo>
                    <a:pt x="1866" y="294"/>
                  </a:lnTo>
                  <a:lnTo>
                    <a:pt x="1866" y="298"/>
                  </a:lnTo>
                  <a:lnTo>
                    <a:pt x="1881" y="298"/>
                  </a:lnTo>
                  <a:lnTo>
                    <a:pt x="1881" y="308"/>
                  </a:lnTo>
                  <a:lnTo>
                    <a:pt x="2085" y="308"/>
                  </a:lnTo>
                  <a:lnTo>
                    <a:pt x="2085" y="319"/>
                  </a:lnTo>
                  <a:lnTo>
                    <a:pt x="2330" y="319"/>
                  </a:lnTo>
                  <a:lnTo>
                    <a:pt x="2330" y="335"/>
                  </a:lnTo>
                  <a:lnTo>
                    <a:pt x="2383" y="335"/>
                  </a:lnTo>
                  <a:lnTo>
                    <a:pt x="2383" y="343"/>
                  </a:lnTo>
                  <a:lnTo>
                    <a:pt x="2450" y="343"/>
                  </a:lnTo>
                  <a:lnTo>
                    <a:pt x="2450" y="350"/>
                  </a:lnTo>
                  <a:lnTo>
                    <a:pt x="2481" y="350"/>
                  </a:lnTo>
                  <a:lnTo>
                    <a:pt x="2481" y="358"/>
                  </a:lnTo>
                  <a:lnTo>
                    <a:pt x="2578" y="358"/>
                  </a:lnTo>
                  <a:lnTo>
                    <a:pt x="2578" y="366"/>
                  </a:lnTo>
                  <a:lnTo>
                    <a:pt x="2776" y="366"/>
                  </a:lnTo>
                  <a:lnTo>
                    <a:pt x="2776" y="374"/>
                  </a:lnTo>
                  <a:lnTo>
                    <a:pt x="2830" y="374"/>
                  </a:lnTo>
                  <a:lnTo>
                    <a:pt x="2830" y="391"/>
                  </a:lnTo>
                  <a:lnTo>
                    <a:pt x="3012" y="391"/>
                  </a:lnTo>
                  <a:lnTo>
                    <a:pt x="3012" y="405"/>
                  </a:lnTo>
                  <a:lnTo>
                    <a:pt x="3182" y="405"/>
                  </a:lnTo>
                  <a:lnTo>
                    <a:pt x="3182" y="424"/>
                  </a:lnTo>
                  <a:lnTo>
                    <a:pt x="3242" y="424"/>
                  </a:lnTo>
                  <a:lnTo>
                    <a:pt x="3242" y="442"/>
                  </a:lnTo>
                  <a:lnTo>
                    <a:pt x="3410" y="442"/>
                  </a:lnTo>
                  <a:lnTo>
                    <a:pt x="3410" y="457"/>
                  </a:lnTo>
                  <a:lnTo>
                    <a:pt x="3451" y="457"/>
                  </a:lnTo>
                  <a:lnTo>
                    <a:pt x="3451" y="465"/>
                  </a:lnTo>
                  <a:lnTo>
                    <a:pt x="3480" y="465"/>
                  </a:lnTo>
                  <a:lnTo>
                    <a:pt x="3480" y="475"/>
                  </a:lnTo>
                  <a:lnTo>
                    <a:pt x="3625" y="475"/>
                  </a:lnTo>
                  <a:lnTo>
                    <a:pt x="3625" y="489"/>
                  </a:lnTo>
                  <a:lnTo>
                    <a:pt x="3757" y="489"/>
                  </a:lnTo>
                  <a:lnTo>
                    <a:pt x="3757" y="518"/>
                  </a:lnTo>
                  <a:lnTo>
                    <a:pt x="4125" y="518"/>
                  </a:lnTo>
                  <a:lnTo>
                    <a:pt x="4125" y="535"/>
                  </a:lnTo>
                  <a:lnTo>
                    <a:pt x="4146" y="535"/>
                  </a:lnTo>
                  <a:lnTo>
                    <a:pt x="4146" y="557"/>
                  </a:lnTo>
                  <a:lnTo>
                    <a:pt x="4198" y="557"/>
                  </a:lnTo>
                  <a:lnTo>
                    <a:pt x="4198" y="563"/>
                  </a:lnTo>
                  <a:lnTo>
                    <a:pt x="4277" y="563"/>
                  </a:lnTo>
                  <a:lnTo>
                    <a:pt x="4277" y="580"/>
                  </a:lnTo>
                  <a:lnTo>
                    <a:pt x="4405" y="580"/>
                  </a:lnTo>
                  <a:lnTo>
                    <a:pt x="4405" y="609"/>
                  </a:lnTo>
                  <a:lnTo>
                    <a:pt x="4725" y="609"/>
                  </a:lnTo>
                  <a:lnTo>
                    <a:pt x="4725" y="623"/>
                  </a:lnTo>
                  <a:lnTo>
                    <a:pt x="5448" y="623"/>
                  </a:lnTo>
                  <a:lnTo>
                    <a:pt x="5448" y="637"/>
                  </a:lnTo>
                  <a:lnTo>
                    <a:pt x="5472" y="637"/>
                  </a:lnTo>
                  <a:lnTo>
                    <a:pt x="5472" y="691"/>
                  </a:lnTo>
                  <a:lnTo>
                    <a:pt x="5489" y="691"/>
                  </a:lnTo>
                  <a:lnTo>
                    <a:pt x="5489" y="714"/>
                  </a:lnTo>
                  <a:lnTo>
                    <a:pt x="5762" y="714"/>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49" name="Line 5">
              <a:extLst>
                <a:ext uri="{FF2B5EF4-FFF2-40B4-BE49-F238E27FC236}">
                  <a16:creationId xmlns:a16="http://schemas.microsoft.com/office/drawing/2014/main" id="{83D79BC4-B994-4B0B-8D8A-422E7873C940}"/>
                </a:ext>
              </a:extLst>
            </p:cNvPr>
            <p:cNvSpPr>
              <a:spLocks noChangeShapeType="1"/>
            </p:cNvSpPr>
            <p:nvPr/>
          </p:nvSpPr>
          <p:spPr bwMode="auto">
            <a:xfrm>
              <a:off x="432" y="1811"/>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0" name="Line 6">
              <a:extLst>
                <a:ext uri="{FF2B5EF4-FFF2-40B4-BE49-F238E27FC236}">
                  <a16:creationId xmlns:a16="http://schemas.microsoft.com/office/drawing/2014/main" id="{5EF8A968-CCE7-4DA6-B052-5F1069830843}"/>
                </a:ext>
              </a:extLst>
            </p:cNvPr>
            <p:cNvSpPr>
              <a:spLocks noChangeShapeType="1"/>
            </p:cNvSpPr>
            <p:nvPr/>
          </p:nvSpPr>
          <p:spPr bwMode="auto">
            <a:xfrm flipH="1">
              <a:off x="412" y="1831"/>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1" name="Line 7">
              <a:extLst>
                <a:ext uri="{FF2B5EF4-FFF2-40B4-BE49-F238E27FC236}">
                  <a16:creationId xmlns:a16="http://schemas.microsoft.com/office/drawing/2014/main" id="{1870D7B6-2524-4A2C-B136-F450C6B57149}"/>
                </a:ext>
              </a:extLst>
            </p:cNvPr>
            <p:cNvSpPr>
              <a:spLocks noChangeShapeType="1"/>
            </p:cNvSpPr>
            <p:nvPr/>
          </p:nvSpPr>
          <p:spPr bwMode="auto">
            <a:xfrm>
              <a:off x="621" y="1848"/>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2" name="Line 8">
              <a:extLst>
                <a:ext uri="{FF2B5EF4-FFF2-40B4-BE49-F238E27FC236}">
                  <a16:creationId xmlns:a16="http://schemas.microsoft.com/office/drawing/2014/main" id="{4A419FC7-5034-4CD1-BD4A-7E5A7D7105B5}"/>
                </a:ext>
              </a:extLst>
            </p:cNvPr>
            <p:cNvSpPr>
              <a:spLocks noChangeShapeType="1"/>
            </p:cNvSpPr>
            <p:nvPr/>
          </p:nvSpPr>
          <p:spPr bwMode="auto">
            <a:xfrm flipH="1">
              <a:off x="602" y="1868"/>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3" name="Line 9">
              <a:extLst>
                <a:ext uri="{FF2B5EF4-FFF2-40B4-BE49-F238E27FC236}">
                  <a16:creationId xmlns:a16="http://schemas.microsoft.com/office/drawing/2014/main" id="{29EC56CF-279A-4204-8E92-65AD9FB483A4}"/>
                </a:ext>
              </a:extLst>
            </p:cNvPr>
            <p:cNvSpPr>
              <a:spLocks noChangeShapeType="1"/>
            </p:cNvSpPr>
            <p:nvPr/>
          </p:nvSpPr>
          <p:spPr bwMode="auto">
            <a:xfrm>
              <a:off x="1163" y="1954"/>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4" name="Line 10">
              <a:extLst>
                <a:ext uri="{FF2B5EF4-FFF2-40B4-BE49-F238E27FC236}">
                  <a16:creationId xmlns:a16="http://schemas.microsoft.com/office/drawing/2014/main" id="{CC99D5FC-B6BF-4F38-86C7-61CC9C6A4A70}"/>
                </a:ext>
              </a:extLst>
            </p:cNvPr>
            <p:cNvSpPr>
              <a:spLocks noChangeShapeType="1"/>
            </p:cNvSpPr>
            <p:nvPr/>
          </p:nvSpPr>
          <p:spPr bwMode="auto">
            <a:xfrm flipH="1">
              <a:off x="1146" y="1973"/>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5" name="Line 11">
              <a:extLst>
                <a:ext uri="{FF2B5EF4-FFF2-40B4-BE49-F238E27FC236}">
                  <a16:creationId xmlns:a16="http://schemas.microsoft.com/office/drawing/2014/main" id="{E5A709A5-E8BC-451E-9232-9C1E4B7FA8C1}"/>
                </a:ext>
              </a:extLst>
            </p:cNvPr>
            <p:cNvSpPr>
              <a:spLocks noChangeShapeType="1"/>
            </p:cNvSpPr>
            <p:nvPr/>
          </p:nvSpPr>
          <p:spPr bwMode="auto">
            <a:xfrm>
              <a:off x="1457" y="2026"/>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6" name="Line 12">
              <a:extLst>
                <a:ext uri="{FF2B5EF4-FFF2-40B4-BE49-F238E27FC236}">
                  <a16:creationId xmlns:a16="http://schemas.microsoft.com/office/drawing/2014/main" id="{489FD80A-B9D6-44FD-B308-E70FE923773A}"/>
                </a:ext>
              </a:extLst>
            </p:cNvPr>
            <p:cNvSpPr>
              <a:spLocks noChangeShapeType="1"/>
            </p:cNvSpPr>
            <p:nvPr/>
          </p:nvSpPr>
          <p:spPr bwMode="auto">
            <a:xfrm flipH="1">
              <a:off x="1438" y="2043"/>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7" name="Line 13">
              <a:extLst>
                <a:ext uri="{FF2B5EF4-FFF2-40B4-BE49-F238E27FC236}">
                  <a16:creationId xmlns:a16="http://schemas.microsoft.com/office/drawing/2014/main" id="{43084EDF-1694-4DA1-85C4-D0277F37CE3E}"/>
                </a:ext>
              </a:extLst>
            </p:cNvPr>
            <p:cNvSpPr>
              <a:spLocks noChangeShapeType="1"/>
            </p:cNvSpPr>
            <p:nvPr/>
          </p:nvSpPr>
          <p:spPr bwMode="auto">
            <a:xfrm>
              <a:off x="2625" y="2140"/>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8" name="Line 14">
              <a:extLst>
                <a:ext uri="{FF2B5EF4-FFF2-40B4-BE49-F238E27FC236}">
                  <a16:creationId xmlns:a16="http://schemas.microsoft.com/office/drawing/2014/main" id="{C9478E56-4145-4D87-BA29-48004A854E4E}"/>
                </a:ext>
              </a:extLst>
            </p:cNvPr>
            <p:cNvSpPr>
              <a:spLocks noChangeShapeType="1"/>
            </p:cNvSpPr>
            <p:nvPr/>
          </p:nvSpPr>
          <p:spPr bwMode="auto">
            <a:xfrm flipH="1">
              <a:off x="2605" y="2160"/>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59" name="Line 15">
              <a:extLst>
                <a:ext uri="{FF2B5EF4-FFF2-40B4-BE49-F238E27FC236}">
                  <a16:creationId xmlns:a16="http://schemas.microsoft.com/office/drawing/2014/main" id="{56235C53-E159-437D-AFFE-32101919A9D1}"/>
                </a:ext>
              </a:extLst>
            </p:cNvPr>
            <p:cNvSpPr>
              <a:spLocks noChangeShapeType="1"/>
            </p:cNvSpPr>
            <p:nvPr/>
          </p:nvSpPr>
          <p:spPr bwMode="auto">
            <a:xfrm>
              <a:off x="2634" y="2140"/>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0" name="Line 16">
              <a:extLst>
                <a:ext uri="{FF2B5EF4-FFF2-40B4-BE49-F238E27FC236}">
                  <a16:creationId xmlns:a16="http://schemas.microsoft.com/office/drawing/2014/main" id="{FD1765B0-52D1-4116-BAC7-73DDB4365BAD}"/>
                </a:ext>
              </a:extLst>
            </p:cNvPr>
            <p:cNvSpPr>
              <a:spLocks noChangeShapeType="1"/>
            </p:cNvSpPr>
            <p:nvPr/>
          </p:nvSpPr>
          <p:spPr bwMode="auto">
            <a:xfrm flipH="1">
              <a:off x="2615" y="2160"/>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1" name="Line 17">
              <a:extLst>
                <a:ext uri="{FF2B5EF4-FFF2-40B4-BE49-F238E27FC236}">
                  <a16:creationId xmlns:a16="http://schemas.microsoft.com/office/drawing/2014/main" id="{ABC2E4DA-5CCE-4ACA-8F3E-AFA46B069B9A}"/>
                </a:ext>
              </a:extLst>
            </p:cNvPr>
            <p:cNvSpPr>
              <a:spLocks noChangeShapeType="1"/>
            </p:cNvSpPr>
            <p:nvPr/>
          </p:nvSpPr>
          <p:spPr bwMode="auto">
            <a:xfrm>
              <a:off x="2743" y="2140"/>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2" name="Line 18">
              <a:extLst>
                <a:ext uri="{FF2B5EF4-FFF2-40B4-BE49-F238E27FC236}">
                  <a16:creationId xmlns:a16="http://schemas.microsoft.com/office/drawing/2014/main" id="{148905D8-0AFA-437C-A4E7-6A6BDA653D82}"/>
                </a:ext>
              </a:extLst>
            </p:cNvPr>
            <p:cNvSpPr>
              <a:spLocks noChangeShapeType="1"/>
            </p:cNvSpPr>
            <p:nvPr/>
          </p:nvSpPr>
          <p:spPr bwMode="auto">
            <a:xfrm flipH="1">
              <a:off x="2723" y="2160"/>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3" name="Line 19">
              <a:extLst>
                <a:ext uri="{FF2B5EF4-FFF2-40B4-BE49-F238E27FC236}">
                  <a16:creationId xmlns:a16="http://schemas.microsoft.com/office/drawing/2014/main" id="{ADDA6125-C34E-4E8B-9BB0-F4157AAF7ED9}"/>
                </a:ext>
              </a:extLst>
            </p:cNvPr>
            <p:cNvSpPr>
              <a:spLocks noChangeShapeType="1"/>
            </p:cNvSpPr>
            <p:nvPr/>
          </p:nvSpPr>
          <p:spPr bwMode="auto">
            <a:xfrm>
              <a:off x="2940" y="2166"/>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4" name="Line 20">
              <a:extLst>
                <a:ext uri="{FF2B5EF4-FFF2-40B4-BE49-F238E27FC236}">
                  <a16:creationId xmlns:a16="http://schemas.microsoft.com/office/drawing/2014/main" id="{B716645B-2BCD-4B98-80C8-967549FF4331}"/>
                </a:ext>
              </a:extLst>
            </p:cNvPr>
            <p:cNvSpPr>
              <a:spLocks noChangeShapeType="1"/>
            </p:cNvSpPr>
            <p:nvPr/>
          </p:nvSpPr>
          <p:spPr bwMode="auto">
            <a:xfrm flipH="1">
              <a:off x="2921" y="2185"/>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5" name="Line 21">
              <a:extLst>
                <a:ext uri="{FF2B5EF4-FFF2-40B4-BE49-F238E27FC236}">
                  <a16:creationId xmlns:a16="http://schemas.microsoft.com/office/drawing/2014/main" id="{137A145F-0167-417F-BB51-A162424CF4EF}"/>
                </a:ext>
              </a:extLst>
            </p:cNvPr>
            <p:cNvSpPr>
              <a:spLocks noChangeShapeType="1"/>
            </p:cNvSpPr>
            <p:nvPr/>
          </p:nvSpPr>
          <p:spPr bwMode="auto">
            <a:xfrm>
              <a:off x="3008" y="2181"/>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6" name="Line 22">
              <a:extLst>
                <a:ext uri="{FF2B5EF4-FFF2-40B4-BE49-F238E27FC236}">
                  <a16:creationId xmlns:a16="http://schemas.microsoft.com/office/drawing/2014/main" id="{2D3C7957-A63A-4679-B8C6-EE039BD9D28E}"/>
                </a:ext>
              </a:extLst>
            </p:cNvPr>
            <p:cNvSpPr>
              <a:spLocks noChangeShapeType="1"/>
            </p:cNvSpPr>
            <p:nvPr/>
          </p:nvSpPr>
          <p:spPr bwMode="auto">
            <a:xfrm flipH="1">
              <a:off x="2988" y="2199"/>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7" name="Line 23">
              <a:extLst>
                <a:ext uri="{FF2B5EF4-FFF2-40B4-BE49-F238E27FC236}">
                  <a16:creationId xmlns:a16="http://schemas.microsoft.com/office/drawing/2014/main" id="{14D51D63-F173-44BB-A4E1-4B323744887B}"/>
                </a:ext>
              </a:extLst>
            </p:cNvPr>
            <p:cNvSpPr>
              <a:spLocks noChangeShapeType="1"/>
            </p:cNvSpPr>
            <p:nvPr/>
          </p:nvSpPr>
          <p:spPr bwMode="auto">
            <a:xfrm>
              <a:off x="3532" y="2250"/>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8" name="Line 24">
              <a:extLst>
                <a:ext uri="{FF2B5EF4-FFF2-40B4-BE49-F238E27FC236}">
                  <a16:creationId xmlns:a16="http://schemas.microsoft.com/office/drawing/2014/main" id="{4CB61771-8543-4B84-A7E2-07628F098BB8}"/>
                </a:ext>
              </a:extLst>
            </p:cNvPr>
            <p:cNvSpPr>
              <a:spLocks noChangeShapeType="1"/>
            </p:cNvSpPr>
            <p:nvPr/>
          </p:nvSpPr>
          <p:spPr bwMode="auto">
            <a:xfrm flipH="1">
              <a:off x="3513" y="2269"/>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69" name="Line 25">
              <a:extLst>
                <a:ext uri="{FF2B5EF4-FFF2-40B4-BE49-F238E27FC236}">
                  <a16:creationId xmlns:a16="http://schemas.microsoft.com/office/drawing/2014/main" id="{47522484-82E0-4708-BA81-270FC98E5989}"/>
                </a:ext>
              </a:extLst>
            </p:cNvPr>
            <p:cNvSpPr>
              <a:spLocks noChangeShapeType="1"/>
            </p:cNvSpPr>
            <p:nvPr/>
          </p:nvSpPr>
          <p:spPr bwMode="auto">
            <a:xfrm>
              <a:off x="3565" y="2250"/>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0" name="Line 26">
              <a:extLst>
                <a:ext uri="{FF2B5EF4-FFF2-40B4-BE49-F238E27FC236}">
                  <a16:creationId xmlns:a16="http://schemas.microsoft.com/office/drawing/2014/main" id="{A2A1504D-1EFC-4454-8B16-FA14BD1223F5}"/>
                </a:ext>
              </a:extLst>
            </p:cNvPr>
            <p:cNvSpPr>
              <a:spLocks noChangeShapeType="1"/>
            </p:cNvSpPr>
            <p:nvPr/>
          </p:nvSpPr>
          <p:spPr bwMode="auto">
            <a:xfrm flipH="1">
              <a:off x="3546" y="226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1" name="Line 27">
              <a:extLst>
                <a:ext uri="{FF2B5EF4-FFF2-40B4-BE49-F238E27FC236}">
                  <a16:creationId xmlns:a16="http://schemas.microsoft.com/office/drawing/2014/main" id="{2BF1A022-973F-4407-B85A-E3BCF7A7A151}"/>
                </a:ext>
              </a:extLst>
            </p:cNvPr>
            <p:cNvSpPr>
              <a:spLocks noChangeShapeType="1"/>
            </p:cNvSpPr>
            <p:nvPr/>
          </p:nvSpPr>
          <p:spPr bwMode="auto">
            <a:xfrm>
              <a:off x="3586" y="2250"/>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2" name="Line 28">
              <a:extLst>
                <a:ext uri="{FF2B5EF4-FFF2-40B4-BE49-F238E27FC236}">
                  <a16:creationId xmlns:a16="http://schemas.microsoft.com/office/drawing/2014/main" id="{0BC11C61-8541-4D9E-8241-54D7CFB1F153}"/>
                </a:ext>
              </a:extLst>
            </p:cNvPr>
            <p:cNvSpPr>
              <a:spLocks noChangeShapeType="1"/>
            </p:cNvSpPr>
            <p:nvPr/>
          </p:nvSpPr>
          <p:spPr bwMode="auto">
            <a:xfrm flipH="1">
              <a:off x="3567" y="2269"/>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3" name="Line 29">
              <a:extLst>
                <a:ext uri="{FF2B5EF4-FFF2-40B4-BE49-F238E27FC236}">
                  <a16:creationId xmlns:a16="http://schemas.microsoft.com/office/drawing/2014/main" id="{3A9547F3-5D0D-4A3D-AC46-B0BC3D7C6349}"/>
                </a:ext>
              </a:extLst>
            </p:cNvPr>
            <p:cNvSpPr>
              <a:spLocks noChangeShapeType="1"/>
            </p:cNvSpPr>
            <p:nvPr/>
          </p:nvSpPr>
          <p:spPr bwMode="auto">
            <a:xfrm>
              <a:off x="3755" y="2283"/>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4" name="Line 30">
              <a:extLst>
                <a:ext uri="{FF2B5EF4-FFF2-40B4-BE49-F238E27FC236}">
                  <a16:creationId xmlns:a16="http://schemas.microsoft.com/office/drawing/2014/main" id="{FB77FBD4-6348-43E0-9B04-C04EC1A3F112}"/>
                </a:ext>
              </a:extLst>
            </p:cNvPr>
            <p:cNvSpPr>
              <a:spLocks noChangeShapeType="1"/>
            </p:cNvSpPr>
            <p:nvPr/>
          </p:nvSpPr>
          <p:spPr bwMode="auto">
            <a:xfrm flipH="1">
              <a:off x="3735" y="2302"/>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5" name="Line 31">
              <a:extLst>
                <a:ext uri="{FF2B5EF4-FFF2-40B4-BE49-F238E27FC236}">
                  <a16:creationId xmlns:a16="http://schemas.microsoft.com/office/drawing/2014/main" id="{0666AC94-059A-42BB-BB62-E8E4C5A69AB1}"/>
                </a:ext>
              </a:extLst>
            </p:cNvPr>
            <p:cNvSpPr>
              <a:spLocks noChangeShapeType="1"/>
            </p:cNvSpPr>
            <p:nvPr/>
          </p:nvSpPr>
          <p:spPr bwMode="auto">
            <a:xfrm>
              <a:off x="3797" y="2292"/>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6" name="Line 32">
              <a:extLst>
                <a:ext uri="{FF2B5EF4-FFF2-40B4-BE49-F238E27FC236}">
                  <a16:creationId xmlns:a16="http://schemas.microsoft.com/office/drawing/2014/main" id="{B4DAFADF-7E79-4D13-ADAA-B2AF063BD77F}"/>
                </a:ext>
              </a:extLst>
            </p:cNvPr>
            <p:cNvSpPr>
              <a:spLocks noChangeShapeType="1"/>
            </p:cNvSpPr>
            <p:nvPr/>
          </p:nvSpPr>
          <p:spPr bwMode="auto">
            <a:xfrm flipH="1">
              <a:off x="3778" y="2312"/>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7" name="Line 33">
              <a:extLst>
                <a:ext uri="{FF2B5EF4-FFF2-40B4-BE49-F238E27FC236}">
                  <a16:creationId xmlns:a16="http://schemas.microsoft.com/office/drawing/2014/main" id="{4920E9B7-9740-4FA0-8E06-6660A326612C}"/>
                </a:ext>
              </a:extLst>
            </p:cNvPr>
            <p:cNvSpPr>
              <a:spLocks noChangeShapeType="1"/>
            </p:cNvSpPr>
            <p:nvPr/>
          </p:nvSpPr>
          <p:spPr bwMode="auto">
            <a:xfrm>
              <a:off x="3828" y="2292"/>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8" name="Line 34">
              <a:extLst>
                <a:ext uri="{FF2B5EF4-FFF2-40B4-BE49-F238E27FC236}">
                  <a16:creationId xmlns:a16="http://schemas.microsoft.com/office/drawing/2014/main" id="{7965C56D-544A-4EA0-B872-3A36E6586256}"/>
                </a:ext>
              </a:extLst>
            </p:cNvPr>
            <p:cNvSpPr>
              <a:spLocks noChangeShapeType="1"/>
            </p:cNvSpPr>
            <p:nvPr/>
          </p:nvSpPr>
          <p:spPr bwMode="auto">
            <a:xfrm flipH="1">
              <a:off x="3809" y="2312"/>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79" name="Line 35">
              <a:extLst>
                <a:ext uri="{FF2B5EF4-FFF2-40B4-BE49-F238E27FC236}">
                  <a16:creationId xmlns:a16="http://schemas.microsoft.com/office/drawing/2014/main" id="{91216EF4-549F-48CE-9F6F-94ECC01149A3}"/>
                </a:ext>
              </a:extLst>
            </p:cNvPr>
            <p:cNvSpPr>
              <a:spLocks noChangeShapeType="1"/>
            </p:cNvSpPr>
            <p:nvPr/>
          </p:nvSpPr>
          <p:spPr bwMode="auto">
            <a:xfrm>
              <a:off x="3881" y="2292"/>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0" name="Line 36">
              <a:extLst>
                <a:ext uri="{FF2B5EF4-FFF2-40B4-BE49-F238E27FC236}">
                  <a16:creationId xmlns:a16="http://schemas.microsoft.com/office/drawing/2014/main" id="{FA4A6225-407F-4D84-847F-6952FBA074C0}"/>
                </a:ext>
              </a:extLst>
            </p:cNvPr>
            <p:cNvSpPr>
              <a:spLocks noChangeShapeType="1"/>
            </p:cNvSpPr>
            <p:nvPr/>
          </p:nvSpPr>
          <p:spPr bwMode="auto">
            <a:xfrm flipH="1">
              <a:off x="3863" y="2312"/>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1" name="Line 37">
              <a:extLst>
                <a:ext uri="{FF2B5EF4-FFF2-40B4-BE49-F238E27FC236}">
                  <a16:creationId xmlns:a16="http://schemas.microsoft.com/office/drawing/2014/main" id="{9FA7705B-409D-4AB0-AE48-44084F0648D9}"/>
                </a:ext>
              </a:extLst>
            </p:cNvPr>
            <p:cNvSpPr>
              <a:spLocks noChangeShapeType="1"/>
            </p:cNvSpPr>
            <p:nvPr/>
          </p:nvSpPr>
          <p:spPr bwMode="auto">
            <a:xfrm>
              <a:off x="3890" y="2292"/>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2" name="Line 38">
              <a:extLst>
                <a:ext uri="{FF2B5EF4-FFF2-40B4-BE49-F238E27FC236}">
                  <a16:creationId xmlns:a16="http://schemas.microsoft.com/office/drawing/2014/main" id="{B2BB447C-5629-4C90-88FB-EFE926B7C2F7}"/>
                </a:ext>
              </a:extLst>
            </p:cNvPr>
            <p:cNvSpPr>
              <a:spLocks noChangeShapeType="1"/>
            </p:cNvSpPr>
            <p:nvPr/>
          </p:nvSpPr>
          <p:spPr bwMode="auto">
            <a:xfrm flipH="1">
              <a:off x="3871" y="2312"/>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3" name="Line 39">
              <a:extLst>
                <a:ext uri="{FF2B5EF4-FFF2-40B4-BE49-F238E27FC236}">
                  <a16:creationId xmlns:a16="http://schemas.microsoft.com/office/drawing/2014/main" id="{A1A0C004-A534-4316-B0AC-9ECB4E688B35}"/>
                </a:ext>
              </a:extLst>
            </p:cNvPr>
            <p:cNvSpPr>
              <a:spLocks noChangeShapeType="1"/>
            </p:cNvSpPr>
            <p:nvPr/>
          </p:nvSpPr>
          <p:spPr bwMode="auto">
            <a:xfrm>
              <a:off x="4026" y="2292"/>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4" name="Line 40">
              <a:extLst>
                <a:ext uri="{FF2B5EF4-FFF2-40B4-BE49-F238E27FC236}">
                  <a16:creationId xmlns:a16="http://schemas.microsoft.com/office/drawing/2014/main" id="{5976CB16-F89B-44A6-952E-33338597A031}"/>
                </a:ext>
              </a:extLst>
            </p:cNvPr>
            <p:cNvSpPr>
              <a:spLocks noChangeShapeType="1"/>
            </p:cNvSpPr>
            <p:nvPr/>
          </p:nvSpPr>
          <p:spPr bwMode="auto">
            <a:xfrm flipH="1">
              <a:off x="4008" y="2312"/>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5" name="Line 41">
              <a:extLst>
                <a:ext uri="{FF2B5EF4-FFF2-40B4-BE49-F238E27FC236}">
                  <a16:creationId xmlns:a16="http://schemas.microsoft.com/office/drawing/2014/main" id="{4BDCE405-0912-4BF0-B5B6-9ED67E0FED3C}"/>
                </a:ext>
              </a:extLst>
            </p:cNvPr>
            <p:cNvSpPr>
              <a:spLocks noChangeShapeType="1"/>
            </p:cNvSpPr>
            <p:nvPr/>
          </p:nvSpPr>
          <p:spPr bwMode="auto">
            <a:xfrm>
              <a:off x="4068" y="2292"/>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6" name="Line 42">
              <a:extLst>
                <a:ext uri="{FF2B5EF4-FFF2-40B4-BE49-F238E27FC236}">
                  <a16:creationId xmlns:a16="http://schemas.microsoft.com/office/drawing/2014/main" id="{604ABC1E-7B37-422A-8FD5-F3F3ADCE978D}"/>
                </a:ext>
              </a:extLst>
            </p:cNvPr>
            <p:cNvSpPr>
              <a:spLocks noChangeShapeType="1"/>
            </p:cNvSpPr>
            <p:nvPr/>
          </p:nvSpPr>
          <p:spPr bwMode="auto">
            <a:xfrm flipH="1">
              <a:off x="4051" y="2312"/>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7" name="Line 43">
              <a:extLst>
                <a:ext uri="{FF2B5EF4-FFF2-40B4-BE49-F238E27FC236}">
                  <a16:creationId xmlns:a16="http://schemas.microsoft.com/office/drawing/2014/main" id="{6E3DFCE9-43D7-423B-926D-6116D177DB06}"/>
                </a:ext>
              </a:extLst>
            </p:cNvPr>
            <p:cNvSpPr>
              <a:spLocks noChangeShapeType="1"/>
            </p:cNvSpPr>
            <p:nvPr/>
          </p:nvSpPr>
          <p:spPr bwMode="auto">
            <a:xfrm>
              <a:off x="4121" y="2292"/>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8" name="Line 44">
              <a:extLst>
                <a:ext uri="{FF2B5EF4-FFF2-40B4-BE49-F238E27FC236}">
                  <a16:creationId xmlns:a16="http://schemas.microsoft.com/office/drawing/2014/main" id="{4E60E760-CF19-4559-8E53-90241E1CCABB}"/>
                </a:ext>
              </a:extLst>
            </p:cNvPr>
            <p:cNvSpPr>
              <a:spLocks noChangeShapeType="1"/>
            </p:cNvSpPr>
            <p:nvPr/>
          </p:nvSpPr>
          <p:spPr bwMode="auto">
            <a:xfrm flipH="1">
              <a:off x="4103" y="2312"/>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89" name="Line 45">
              <a:extLst>
                <a:ext uri="{FF2B5EF4-FFF2-40B4-BE49-F238E27FC236}">
                  <a16:creationId xmlns:a16="http://schemas.microsoft.com/office/drawing/2014/main" id="{51471DBC-73D5-4657-8A16-FF86AA56D2D5}"/>
                </a:ext>
              </a:extLst>
            </p:cNvPr>
            <p:cNvSpPr>
              <a:spLocks noChangeShapeType="1"/>
            </p:cNvSpPr>
            <p:nvPr/>
          </p:nvSpPr>
          <p:spPr bwMode="auto">
            <a:xfrm>
              <a:off x="4144" y="2310"/>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0" name="Line 46">
              <a:extLst>
                <a:ext uri="{FF2B5EF4-FFF2-40B4-BE49-F238E27FC236}">
                  <a16:creationId xmlns:a16="http://schemas.microsoft.com/office/drawing/2014/main" id="{30BFAB33-4A0A-4C50-A1A9-517700FAAC6E}"/>
                </a:ext>
              </a:extLst>
            </p:cNvPr>
            <p:cNvSpPr>
              <a:spLocks noChangeShapeType="1"/>
            </p:cNvSpPr>
            <p:nvPr/>
          </p:nvSpPr>
          <p:spPr bwMode="auto">
            <a:xfrm flipH="1">
              <a:off x="4124" y="2329"/>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1" name="Line 47">
              <a:extLst>
                <a:ext uri="{FF2B5EF4-FFF2-40B4-BE49-F238E27FC236}">
                  <a16:creationId xmlns:a16="http://schemas.microsoft.com/office/drawing/2014/main" id="{1D9C957A-D582-4800-9E24-CE7889AEB8EA}"/>
                </a:ext>
              </a:extLst>
            </p:cNvPr>
            <p:cNvSpPr>
              <a:spLocks noChangeShapeType="1"/>
            </p:cNvSpPr>
            <p:nvPr/>
          </p:nvSpPr>
          <p:spPr bwMode="auto">
            <a:xfrm>
              <a:off x="4144" y="2329"/>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2" name="Line 48">
              <a:extLst>
                <a:ext uri="{FF2B5EF4-FFF2-40B4-BE49-F238E27FC236}">
                  <a16:creationId xmlns:a16="http://schemas.microsoft.com/office/drawing/2014/main" id="{FD6975C9-6D96-4927-A95F-AD3BF6E8B06B}"/>
                </a:ext>
              </a:extLst>
            </p:cNvPr>
            <p:cNvSpPr>
              <a:spLocks noChangeShapeType="1"/>
            </p:cNvSpPr>
            <p:nvPr/>
          </p:nvSpPr>
          <p:spPr bwMode="auto">
            <a:xfrm flipH="1">
              <a:off x="4124" y="2349"/>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3" name="Line 49">
              <a:extLst>
                <a:ext uri="{FF2B5EF4-FFF2-40B4-BE49-F238E27FC236}">
                  <a16:creationId xmlns:a16="http://schemas.microsoft.com/office/drawing/2014/main" id="{122B0EEF-20EC-4995-848C-DE535B1B9B42}"/>
                </a:ext>
              </a:extLst>
            </p:cNvPr>
            <p:cNvSpPr>
              <a:spLocks noChangeShapeType="1"/>
            </p:cNvSpPr>
            <p:nvPr/>
          </p:nvSpPr>
          <p:spPr bwMode="auto">
            <a:xfrm>
              <a:off x="4167" y="2329"/>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4" name="Line 50">
              <a:extLst>
                <a:ext uri="{FF2B5EF4-FFF2-40B4-BE49-F238E27FC236}">
                  <a16:creationId xmlns:a16="http://schemas.microsoft.com/office/drawing/2014/main" id="{A45ECA82-29B1-493D-B533-9F6CA351AB15}"/>
                </a:ext>
              </a:extLst>
            </p:cNvPr>
            <p:cNvSpPr>
              <a:spLocks noChangeShapeType="1"/>
            </p:cNvSpPr>
            <p:nvPr/>
          </p:nvSpPr>
          <p:spPr bwMode="auto">
            <a:xfrm flipH="1">
              <a:off x="4148" y="2349"/>
              <a:ext cx="36"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5" name="Line 51">
              <a:extLst>
                <a:ext uri="{FF2B5EF4-FFF2-40B4-BE49-F238E27FC236}">
                  <a16:creationId xmlns:a16="http://schemas.microsoft.com/office/drawing/2014/main" id="{F4586E60-037B-45E5-BAFF-DBB2CDC60910}"/>
                </a:ext>
              </a:extLst>
            </p:cNvPr>
            <p:cNvSpPr>
              <a:spLocks noChangeShapeType="1"/>
            </p:cNvSpPr>
            <p:nvPr/>
          </p:nvSpPr>
          <p:spPr bwMode="auto">
            <a:xfrm>
              <a:off x="4196" y="2329"/>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6" name="Line 52">
              <a:extLst>
                <a:ext uri="{FF2B5EF4-FFF2-40B4-BE49-F238E27FC236}">
                  <a16:creationId xmlns:a16="http://schemas.microsoft.com/office/drawing/2014/main" id="{AA8A45C8-2A32-422B-A6F1-D99D9AC565AB}"/>
                </a:ext>
              </a:extLst>
            </p:cNvPr>
            <p:cNvSpPr>
              <a:spLocks noChangeShapeType="1"/>
            </p:cNvSpPr>
            <p:nvPr/>
          </p:nvSpPr>
          <p:spPr bwMode="auto">
            <a:xfrm flipH="1">
              <a:off x="4177" y="234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7" name="Line 53">
              <a:extLst>
                <a:ext uri="{FF2B5EF4-FFF2-40B4-BE49-F238E27FC236}">
                  <a16:creationId xmlns:a16="http://schemas.microsoft.com/office/drawing/2014/main" id="{8F56B104-D928-408A-A0DD-7F9947B33621}"/>
                </a:ext>
              </a:extLst>
            </p:cNvPr>
            <p:cNvSpPr>
              <a:spLocks noChangeShapeType="1"/>
            </p:cNvSpPr>
            <p:nvPr/>
          </p:nvSpPr>
          <p:spPr bwMode="auto">
            <a:xfrm>
              <a:off x="4219" y="2337"/>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8" name="Line 54">
              <a:extLst>
                <a:ext uri="{FF2B5EF4-FFF2-40B4-BE49-F238E27FC236}">
                  <a16:creationId xmlns:a16="http://schemas.microsoft.com/office/drawing/2014/main" id="{04B514FA-051C-4F50-89FB-FB9AADF321E6}"/>
                </a:ext>
              </a:extLst>
            </p:cNvPr>
            <p:cNvSpPr>
              <a:spLocks noChangeShapeType="1"/>
            </p:cNvSpPr>
            <p:nvPr/>
          </p:nvSpPr>
          <p:spPr bwMode="auto">
            <a:xfrm flipH="1">
              <a:off x="4200" y="2357"/>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299" name="Line 55">
              <a:extLst>
                <a:ext uri="{FF2B5EF4-FFF2-40B4-BE49-F238E27FC236}">
                  <a16:creationId xmlns:a16="http://schemas.microsoft.com/office/drawing/2014/main" id="{A4BAB2A2-3015-48EA-83CE-669A82477A23}"/>
                </a:ext>
              </a:extLst>
            </p:cNvPr>
            <p:cNvSpPr>
              <a:spLocks noChangeShapeType="1"/>
            </p:cNvSpPr>
            <p:nvPr/>
          </p:nvSpPr>
          <p:spPr bwMode="auto">
            <a:xfrm>
              <a:off x="4243" y="2337"/>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00" name="Line 56">
              <a:extLst>
                <a:ext uri="{FF2B5EF4-FFF2-40B4-BE49-F238E27FC236}">
                  <a16:creationId xmlns:a16="http://schemas.microsoft.com/office/drawing/2014/main" id="{A7DB6BE9-75E2-4AF9-8186-4C909C8E3227}"/>
                </a:ext>
              </a:extLst>
            </p:cNvPr>
            <p:cNvSpPr>
              <a:spLocks noChangeShapeType="1"/>
            </p:cNvSpPr>
            <p:nvPr/>
          </p:nvSpPr>
          <p:spPr bwMode="auto">
            <a:xfrm flipH="1">
              <a:off x="4223" y="2357"/>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01" name="Line 57">
              <a:extLst>
                <a:ext uri="{FF2B5EF4-FFF2-40B4-BE49-F238E27FC236}">
                  <a16:creationId xmlns:a16="http://schemas.microsoft.com/office/drawing/2014/main" id="{FAF99CE2-6D0A-4A9E-A351-56EF7A8E52A4}"/>
                </a:ext>
              </a:extLst>
            </p:cNvPr>
            <p:cNvSpPr>
              <a:spLocks noChangeShapeType="1"/>
            </p:cNvSpPr>
            <p:nvPr/>
          </p:nvSpPr>
          <p:spPr bwMode="auto">
            <a:xfrm>
              <a:off x="4275" y="2337"/>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02" name="Line 58">
              <a:extLst>
                <a:ext uri="{FF2B5EF4-FFF2-40B4-BE49-F238E27FC236}">
                  <a16:creationId xmlns:a16="http://schemas.microsoft.com/office/drawing/2014/main" id="{9FE38CE9-82A6-40EF-860E-C9498867705B}"/>
                </a:ext>
              </a:extLst>
            </p:cNvPr>
            <p:cNvSpPr>
              <a:spLocks noChangeShapeType="1"/>
            </p:cNvSpPr>
            <p:nvPr/>
          </p:nvSpPr>
          <p:spPr bwMode="auto">
            <a:xfrm flipH="1">
              <a:off x="4256" y="2357"/>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03" name="Line 59">
              <a:extLst>
                <a:ext uri="{FF2B5EF4-FFF2-40B4-BE49-F238E27FC236}">
                  <a16:creationId xmlns:a16="http://schemas.microsoft.com/office/drawing/2014/main" id="{DEAD572D-0C84-409D-83DA-1E4C5072DB01}"/>
                </a:ext>
              </a:extLst>
            </p:cNvPr>
            <p:cNvSpPr>
              <a:spLocks noChangeShapeType="1"/>
            </p:cNvSpPr>
            <p:nvPr/>
          </p:nvSpPr>
          <p:spPr bwMode="auto">
            <a:xfrm>
              <a:off x="4283" y="2353"/>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04" name="Line 60">
              <a:extLst>
                <a:ext uri="{FF2B5EF4-FFF2-40B4-BE49-F238E27FC236}">
                  <a16:creationId xmlns:a16="http://schemas.microsoft.com/office/drawing/2014/main" id="{E051112A-4B80-4B8E-938A-D58AA456FD30}"/>
                </a:ext>
              </a:extLst>
            </p:cNvPr>
            <p:cNvSpPr>
              <a:spLocks noChangeShapeType="1"/>
            </p:cNvSpPr>
            <p:nvPr/>
          </p:nvSpPr>
          <p:spPr bwMode="auto">
            <a:xfrm flipH="1">
              <a:off x="4264" y="2372"/>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05" name="Line 61">
              <a:extLst>
                <a:ext uri="{FF2B5EF4-FFF2-40B4-BE49-F238E27FC236}">
                  <a16:creationId xmlns:a16="http://schemas.microsoft.com/office/drawing/2014/main" id="{61F19342-FDA8-4FFD-9547-DF43D633EFD4}"/>
                </a:ext>
              </a:extLst>
            </p:cNvPr>
            <p:cNvSpPr>
              <a:spLocks noChangeShapeType="1"/>
            </p:cNvSpPr>
            <p:nvPr/>
          </p:nvSpPr>
          <p:spPr bwMode="auto">
            <a:xfrm>
              <a:off x="4304" y="2353"/>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06" name="Line 62">
              <a:extLst>
                <a:ext uri="{FF2B5EF4-FFF2-40B4-BE49-F238E27FC236}">
                  <a16:creationId xmlns:a16="http://schemas.microsoft.com/office/drawing/2014/main" id="{FBE304D6-BFF4-4D84-B52C-95633E305816}"/>
                </a:ext>
              </a:extLst>
            </p:cNvPr>
            <p:cNvSpPr>
              <a:spLocks noChangeShapeType="1"/>
            </p:cNvSpPr>
            <p:nvPr/>
          </p:nvSpPr>
          <p:spPr bwMode="auto">
            <a:xfrm flipH="1">
              <a:off x="4287" y="2372"/>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07" name="Line 63">
              <a:extLst>
                <a:ext uri="{FF2B5EF4-FFF2-40B4-BE49-F238E27FC236}">
                  <a16:creationId xmlns:a16="http://schemas.microsoft.com/office/drawing/2014/main" id="{31BBC1EB-E676-4CFB-BAC5-F6DA7580029A}"/>
                </a:ext>
              </a:extLst>
            </p:cNvPr>
            <p:cNvSpPr>
              <a:spLocks noChangeShapeType="1"/>
            </p:cNvSpPr>
            <p:nvPr/>
          </p:nvSpPr>
          <p:spPr bwMode="auto">
            <a:xfrm>
              <a:off x="4324" y="2353"/>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08" name="Line 64">
              <a:extLst>
                <a:ext uri="{FF2B5EF4-FFF2-40B4-BE49-F238E27FC236}">
                  <a16:creationId xmlns:a16="http://schemas.microsoft.com/office/drawing/2014/main" id="{21BD1A83-A19A-490B-AEB3-D7D9EB25288E}"/>
                </a:ext>
              </a:extLst>
            </p:cNvPr>
            <p:cNvSpPr>
              <a:spLocks noChangeShapeType="1"/>
            </p:cNvSpPr>
            <p:nvPr/>
          </p:nvSpPr>
          <p:spPr bwMode="auto">
            <a:xfrm flipH="1">
              <a:off x="4304" y="2372"/>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09" name="Line 65">
              <a:extLst>
                <a:ext uri="{FF2B5EF4-FFF2-40B4-BE49-F238E27FC236}">
                  <a16:creationId xmlns:a16="http://schemas.microsoft.com/office/drawing/2014/main" id="{710B1E8F-23D8-43E4-92E3-FE4087681FD5}"/>
                </a:ext>
              </a:extLst>
            </p:cNvPr>
            <p:cNvSpPr>
              <a:spLocks noChangeShapeType="1"/>
            </p:cNvSpPr>
            <p:nvPr/>
          </p:nvSpPr>
          <p:spPr bwMode="auto">
            <a:xfrm>
              <a:off x="4341" y="2353"/>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10" name="Line 66">
              <a:extLst>
                <a:ext uri="{FF2B5EF4-FFF2-40B4-BE49-F238E27FC236}">
                  <a16:creationId xmlns:a16="http://schemas.microsoft.com/office/drawing/2014/main" id="{2B912755-3E55-4EDC-99B8-038A110A953F}"/>
                </a:ext>
              </a:extLst>
            </p:cNvPr>
            <p:cNvSpPr>
              <a:spLocks noChangeShapeType="1"/>
            </p:cNvSpPr>
            <p:nvPr/>
          </p:nvSpPr>
          <p:spPr bwMode="auto">
            <a:xfrm flipH="1">
              <a:off x="4322" y="2372"/>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11" name="Line 67">
              <a:extLst>
                <a:ext uri="{FF2B5EF4-FFF2-40B4-BE49-F238E27FC236}">
                  <a16:creationId xmlns:a16="http://schemas.microsoft.com/office/drawing/2014/main" id="{0A73FA39-6E19-47E8-BEB1-7BB1CBBA06F4}"/>
                </a:ext>
              </a:extLst>
            </p:cNvPr>
            <p:cNvSpPr>
              <a:spLocks noChangeShapeType="1"/>
            </p:cNvSpPr>
            <p:nvPr/>
          </p:nvSpPr>
          <p:spPr bwMode="auto">
            <a:xfrm>
              <a:off x="4359" y="2353"/>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12" name="Line 68">
              <a:extLst>
                <a:ext uri="{FF2B5EF4-FFF2-40B4-BE49-F238E27FC236}">
                  <a16:creationId xmlns:a16="http://schemas.microsoft.com/office/drawing/2014/main" id="{4B7BBB5D-CF55-4C8F-AE42-647005088900}"/>
                </a:ext>
              </a:extLst>
            </p:cNvPr>
            <p:cNvSpPr>
              <a:spLocks noChangeShapeType="1"/>
            </p:cNvSpPr>
            <p:nvPr/>
          </p:nvSpPr>
          <p:spPr bwMode="auto">
            <a:xfrm flipH="1">
              <a:off x="4339" y="2372"/>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13" name="Line 69">
              <a:extLst>
                <a:ext uri="{FF2B5EF4-FFF2-40B4-BE49-F238E27FC236}">
                  <a16:creationId xmlns:a16="http://schemas.microsoft.com/office/drawing/2014/main" id="{5EF23C12-0CAD-4A0A-8251-F9E90BF68633}"/>
                </a:ext>
              </a:extLst>
            </p:cNvPr>
            <p:cNvSpPr>
              <a:spLocks noChangeShapeType="1"/>
            </p:cNvSpPr>
            <p:nvPr/>
          </p:nvSpPr>
          <p:spPr bwMode="auto">
            <a:xfrm>
              <a:off x="4363" y="2353"/>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14" name="Line 70">
              <a:extLst>
                <a:ext uri="{FF2B5EF4-FFF2-40B4-BE49-F238E27FC236}">
                  <a16:creationId xmlns:a16="http://schemas.microsoft.com/office/drawing/2014/main" id="{839483A6-18EF-4D0C-AE6F-09F3230B4BFB}"/>
                </a:ext>
              </a:extLst>
            </p:cNvPr>
            <p:cNvSpPr>
              <a:spLocks noChangeShapeType="1"/>
            </p:cNvSpPr>
            <p:nvPr/>
          </p:nvSpPr>
          <p:spPr bwMode="auto">
            <a:xfrm flipH="1">
              <a:off x="4345" y="2372"/>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15" name="Line 71">
              <a:extLst>
                <a:ext uri="{FF2B5EF4-FFF2-40B4-BE49-F238E27FC236}">
                  <a16:creationId xmlns:a16="http://schemas.microsoft.com/office/drawing/2014/main" id="{27025967-4B30-4490-AFB5-5F0C206A906C}"/>
                </a:ext>
              </a:extLst>
            </p:cNvPr>
            <p:cNvSpPr>
              <a:spLocks noChangeShapeType="1"/>
            </p:cNvSpPr>
            <p:nvPr/>
          </p:nvSpPr>
          <p:spPr bwMode="auto">
            <a:xfrm>
              <a:off x="4372" y="2353"/>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16" name="Line 72">
              <a:extLst>
                <a:ext uri="{FF2B5EF4-FFF2-40B4-BE49-F238E27FC236}">
                  <a16:creationId xmlns:a16="http://schemas.microsoft.com/office/drawing/2014/main" id="{6E934528-3812-4F0F-83BC-B5881524D1D5}"/>
                </a:ext>
              </a:extLst>
            </p:cNvPr>
            <p:cNvSpPr>
              <a:spLocks noChangeShapeType="1"/>
            </p:cNvSpPr>
            <p:nvPr/>
          </p:nvSpPr>
          <p:spPr bwMode="auto">
            <a:xfrm flipH="1">
              <a:off x="4353" y="2372"/>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17" name="Line 73">
              <a:extLst>
                <a:ext uri="{FF2B5EF4-FFF2-40B4-BE49-F238E27FC236}">
                  <a16:creationId xmlns:a16="http://schemas.microsoft.com/office/drawing/2014/main" id="{28605291-91B1-45F2-9024-24B9D51E774E}"/>
                </a:ext>
              </a:extLst>
            </p:cNvPr>
            <p:cNvSpPr>
              <a:spLocks noChangeShapeType="1"/>
            </p:cNvSpPr>
            <p:nvPr/>
          </p:nvSpPr>
          <p:spPr bwMode="auto">
            <a:xfrm>
              <a:off x="4388" y="2353"/>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18" name="Line 74">
              <a:extLst>
                <a:ext uri="{FF2B5EF4-FFF2-40B4-BE49-F238E27FC236}">
                  <a16:creationId xmlns:a16="http://schemas.microsoft.com/office/drawing/2014/main" id="{EEE30CC9-5836-42E1-8CF2-E6498D417C03}"/>
                </a:ext>
              </a:extLst>
            </p:cNvPr>
            <p:cNvSpPr>
              <a:spLocks noChangeShapeType="1"/>
            </p:cNvSpPr>
            <p:nvPr/>
          </p:nvSpPr>
          <p:spPr bwMode="auto">
            <a:xfrm flipH="1">
              <a:off x="4368" y="2372"/>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19" name="Line 75">
              <a:extLst>
                <a:ext uri="{FF2B5EF4-FFF2-40B4-BE49-F238E27FC236}">
                  <a16:creationId xmlns:a16="http://schemas.microsoft.com/office/drawing/2014/main" id="{2E92C375-5917-478A-A010-0102C38CE00D}"/>
                </a:ext>
              </a:extLst>
            </p:cNvPr>
            <p:cNvSpPr>
              <a:spLocks noChangeShapeType="1"/>
            </p:cNvSpPr>
            <p:nvPr/>
          </p:nvSpPr>
          <p:spPr bwMode="auto">
            <a:xfrm>
              <a:off x="4403" y="2353"/>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20" name="Line 76">
              <a:extLst>
                <a:ext uri="{FF2B5EF4-FFF2-40B4-BE49-F238E27FC236}">
                  <a16:creationId xmlns:a16="http://schemas.microsoft.com/office/drawing/2014/main" id="{9B702C51-B03C-4B76-95D5-D8477FA5CF0A}"/>
                </a:ext>
              </a:extLst>
            </p:cNvPr>
            <p:cNvSpPr>
              <a:spLocks noChangeShapeType="1"/>
            </p:cNvSpPr>
            <p:nvPr/>
          </p:nvSpPr>
          <p:spPr bwMode="auto">
            <a:xfrm flipH="1">
              <a:off x="4384" y="2372"/>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21" name="Line 77">
              <a:extLst>
                <a:ext uri="{FF2B5EF4-FFF2-40B4-BE49-F238E27FC236}">
                  <a16:creationId xmlns:a16="http://schemas.microsoft.com/office/drawing/2014/main" id="{FA5B9448-0CC8-464F-B466-412A2432E72F}"/>
                </a:ext>
              </a:extLst>
            </p:cNvPr>
            <p:cNvSpPr>
              <a:spLocks noChangeShapeType="1"/>
            </p:cNvSpPr>
            <p:nvPr/>
          </p:nvSpPr>
          <p:spPr bwMode="auto">
            <a:xfrm>
              <a:off x="4415" y="2386"/>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22" name="Line 78">
              <a:extLst>
                <a:ext uri="{FF2B5EF4-FFF2-40B4-BE49-F238E27FC236}">
                  <a16:creationId xmlns:a16="http://schemas.microsoft.com/office/drawing/2014/main" id="{E9C18233-4516-4B5E-9BBE-B3711F9265AF}"/>
                </a:ext>
              </a:extLst>
            </p:cNvPr>
            <p:cNvSpPr>
              <a:spLocks noChangeShapeType="1"/>
            </p:cNvSpPr>
            <p:nvPr/>
          </p:nvSpPr>
          <p:spPr bwMode="auto">
            <a:xfrm flipH="1">
              <a:off x="4395" y="2403"/>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23" name="Line 79">
              <a:extLst>
                <a:ext uri="{FF2B5EF4-FFF2-40B4-BE49-F238E27FC236}">
                  <a16:creationId xmlns:a16="http://schemas.microsoft.com/office/drawing/2014/main" id="{A623E7E1-DDB5-414B-81D4-1A974F630D30}"/>
                </a:ext>
              </a:extLst>
            </p:cNvPr>
            <p:cNvSpPr>
              <a:spLocks noChangeShapeType="1"/>
            </p:cNvSpPr>
            <p:nvPr/>
          </p:nvSpPr>
          <p:spPr bwMode="auto">
            <a:xfrm>
              <a:off x="4424" y="2386"/>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24" name="Line 80">
              <a:extLst>
                <a:ext uri="{FF2B5EF4-FFF2-40B4-BE49-F238E27FC236}">
                  <a16:creationId xmlns:a16="http://schemas.microsoft.com/office/drawing/2014/main" id="{92087313-3320-48D4-A805-0EF07868D5A5}"/>
                </a:ext>
              </a:extLst>
            </p:cNvPr>
            <p:cNvSpPr>
              <a:spLocks noChangeShapeType="1"/>
            </p:cNvSpPr>
            <p:nvPr/>
          </p:nvSpPr>
          <p:spPr bwMode="auto">
            <a:xfrm flipH="1">
              <a:off x="4407" y="2403"/>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25" name="Line 81">
              <a:extLst>
                <a:ext uri="{FF2B5EF4-FFF2-40B4-BE49-F238E27FC236}">
                  <a16:creationId xmlns:a16="http://schemas.microsoft.com/office/drawing/2014/main" id="{5882C236-3680-4EA0-B5FC-37DE7FD09281}"/>
                </a:ext>
              </a:extLst>
            </p:cNvPr>
            <p:cNvSpPr>
              <a:spLocks noChangeShapeType="1"/>
            </p:cNvSpPr>
            <p:nvPr/>
          </p:nvSpPr>
          <p:spPr bwMode="auto">
            <a:xfrm>
              <a:off x="4444" y="2386"/>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26" name="Line 82">
              <a:extLst>
                <a:ext uri="{FF2B5EF4-FFF2-40B4-BE49-F238E27FC236}">
                  <a16:creationId xmlns:a16="http://schemas.microsoft.com/office/drawing/2014/main" id="{79DEBA9C-A190-405A-95BC-EEAC5E10C69C}"/>
                </a:ext>
              </a:extLst>
            </p:cNvPr>
            <p:cNvSpPr>
              <a:spLocks noChangeShapeType="1"/>
            </p:cNvSpPr>
            <p:nvPr/>
          </p:nvSpPr>
          <p:spPr bwMode="auto">
            <a:xfrm flipH="1">
              <a:off x="4424" y="2403"/>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27" name="Line 83">
              <a:extLst>
                <a:ext uri="{FF2B5EF4-FFF2-40B4-BE49-F238E27FC236}">
                  <a16:creationId xmlns:a16="http://schemas.microsoft.com/office/drawing/2014/main" id="{D6D82563-82BF-430F-9F52-A005297C9FE0}"/>
                </a:ext>
              </a:extLst>
            </p:cNvPr>
            <p:cNvSpPr>
              <a:spLocks noChangeShapeType="1"/>
            </p:cNvSpPr>
            <p:nvPr/>
          </p:nvSpPr>
          <p:spPr bwMode="auto">
            <a:xfrm>
              <a:off x="4471" y="2386"/>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28" name="Line 84">
              <a:extLst>
                <a:ext uri="{FF2B5EF4-FFF2-40B4-BE49-F238E27FC236}">
                  <a16:creationId xmlns:a16="http://schemas.microsoft.com/office/drawing/2014/main" id="{E9D1F74A-9B1D-46B2-AF85-4E4C9879A677}"/>
                </a:ext>
              </a:extLst>
            </p:cNvPr>
            <p:cNvSpPr>
              <a:spLocks noChangeShapeType="1"/>
            </p:cNvSpPr>
            <p:nvPr/>
          </p:nvSpPr>
          <p:spPr bwMode="auto">
            <a:xfrm flipH="1">
              <a:off x="4453" y="2403"/>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29" name="Line 85">
              <a:extLst>
                <a:ext uri="{FF2B5EF4-FFF2-40B4-BE49-F238E27FC236}">
                  <a16:creationId xmlns:a16="http://schemas.microsoft.com/office/drawing/2014/main" id="{5DB7AA75-EA21-4FD6-9B40-A6E2F896B569}"/>
                </a:ext>
              </a:extLst>
            </p:cNvPr>
            <p:cNvSpPr>
              <a:spLocks noChangeShapeType="1"/>
            </p:cNvSpPr>
            <p:nvPr/>
          </p:nvSpPr>
          <p:spPr bwMode="auto">
            <a:xfrm>
              <a:off x="4535" y="2386"/>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30" name="Line 86">
              <a:extLst>
                <a:ext uri="{FF2B5EF4-FFF2-40B4-BE49-F238E27FC236}">
                  <a16:creationId xmlns:a16="http://schemas.microsoft.com/office/drawing/2014/main" id="{8425DE8B-C540-47BF-90EA-C7F358D09FBB}"/>
                </a:ext>
              </a:extLst>
            </p:cNvPr>
            <p:cNvSpPr>
              <a:spLocks noChangeShapeType="1"/>
            </p:cNvSpPr>
            <p:nvPr/>
          </p:nvSpPr>
          <p:spPr bwMode="auto">
            <a:xfrm flipH="1">
              <a:off x="4515" y="2403"/>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31" name="Line 87">
              <a:extLst>
                <a:ext uri="{FF2B5EF4-FFF2-40B4-BE49-F238E27FC236}">
                  <a16:creationId xmlns:a16="http://schemas.microsoft.com/office/drawing/2014/main" id="{4DF177AD-7468-492A-8583-7CCBDEDD86E6}"/>
                </a:ext>
              </a:extLst>
            </p:cNvPr>
            <p:cNvSpPr>
              <a:spLocks noChangeShapeType="1"/>
            </p:cNvSpPr>
            <p:nvPr/>
          </p:nvSpPr>
          <p:spPr bwMode="auto">
            <a:xfrm>
              <a:off x="4543" y="2386"/>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32" name="Line 88">
              <a:extLst>
                <a:ext uri="{FF2B5EF4-FFF2-40B4-BE49-F238E27FC236}">
                  <a16:creationId xmlns:a16="http://schemas.microsoft.com/office/drawing/2014/main" id="{4D7A1EB6-D8C2-48B1-94DE-E90B436EC01D}"/>
                </a:ext>
              </a:extLst>
            </p:cNvPr>
            <p:cNvSpPr>
              <a:spLocks noChangeShapeType="1"/>
            </p:cNvSpPr>
            <p:nvPr/>
          </p:nvSpPr>
          <p:spPr bwMode="auto">
            <a:xfrm flipH="1">
              <a:off x="4523" y="2403"/>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33" name="Line 89">
              <a:extLst>
                <a:ext uri="{FF2B5EF4-FFF2-40B4-BE49-F238E27FC236}">
                  <a16:creationId xmlns:a16="http://schemas.microsoft.com/office/drawing/2014/main" id="{FDBCCC05-EF0A-4091-A9DA-7EDC4BBFEC47}"/>
                </a:ext>
              </a:extLst>
            </p:cNvPr>
            <p:cNvSpPr>
              <a:spLocks noChangeShapeType="1"/>
            </p:cNvSpPr>
            <p:nvPr/>
          </p:nvSpPr>
          <p:spPr bwMode="auto">
            <a:xfrm>
              <a:off x="4572" y="2386"/>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34" name="Line 90">
              <a:extLst>
                <a:ext uri="{FF2B5EF4-FFF2-40B4-BE49-F238E27FC236}">
                  <a16:creationId xmlns:a16="http://schemas.microsoft.com/office/drawing/2014/main" id="{172D14E3-8B40-4A63-ACD1-DE6ABF6A93F1}"/>
                </a:ext>
              </a:extLst>
            </p:cNvPr>
            <p:cNvSpPr>
              <a:spLocks noChangeShapeType="1"/>
            </p:cNvSpPr>
            <p:nvPr/>
          </p:nvSpPr>
          <p:spPr bwMode="auto">
            <a:xfrm flipH="1">
              <a:off x="4552" y="2403"/>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35" name="Line 91">
              <a:extLst>
                <a:ext uri="{FF2B5EF4-FFF2-40B4-BE49-F238E27FC236}">
                  <a16:creationId xmlns:a16="http://schemas.microsoft.com/office/drawing/2014/main" id="{D3E9E602-5386-4879-A79D-6F9330CDFB21}"/>
                </a:ext>
              </a:extLst>
            </p:cNvPr>
            <p:cNvSpPr>
              <a:spLocks noChangeShapeType="1"/>
            </p:cNvSpPr>
            <p:nvPr/>
          </p:nvSpPr>
          <p:spPr bwMode="auto">
            <a:xfrm>
              <a:off x="4579" y="2386"/>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36" name="Line 92">
              <a:extLst>
                <a:ext uri="{FF2B5EF4-FFF2-40B4-BE49-F238E27FC236}">
                  <a16:creationId xmlns:a16="http://schemas.microsoft.com/office/drawing/2014/main" id="{E4CFB741-9C45-4D55-B4AC-E90CF5869F3B}"/>
                </a:ext>
              </a:extLst>
            </p:cNvPr>
            <p:cNvSpPr>
              <a:spLocks noChangeShapeType="1"/>
            </p:cNvSpPr>
            <p:nvPr/>
          </p:nvSpPr>
          <p:spPr bwMode="auto">
            <a:xfrm flipH="1">
              <a:off x="4562" y="2403"/>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37" name="Line 93">
              <a:extLst>
                <a:ext uri="{FF2B5EF4-FFF2-40B4-BE49-F238E27FC236}">
                  <a16:creationId xmlns:a16="http://schemas.microsoft.com/office/drawing/2014/main" id="{33DF4AE5-5EEF-46AC-8A82-D603DA38A252}"/>
                </a:ext>
              </a:extLst>
            </p:cNvPr>
            <p:cNvSpPr>
              <a:spLocks noChangeShapeType="1"/>
            </p:cNvSpPr>
            <p:nvPr/>
          </p:nvSpPr>
          <p:spPr bwMode="auto">
            <a:xfrm>
              <a:off x="4603" y="2386"/>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38" name="Line 94">
              <a:extLst>
                <a:ext uri="{FF2B5EF4-FFF2-40B4-BE49-F238E27FC236}">
                  <a16:creationId xmlns:a16="http://schemas.microsoft.com/office/drawing/2014/main" id="{C1E7FF74-3BA6-4838-A835-E0CFD08535A8}"/>
                </a:ext>
              </a:extLst>
            </p:cNvPr>
            <p:cNvSpPr>
              <a:spLocks noChangeShapeType="1"/>
            </p:cNvSpPr>
            <p:nvPr/>
          </p:nvSpPr>
          <p:spPr bwMode="auto">
            <a:xfrm flipH="1">
              <a:off x="4583" y="2403"/>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39" name="Line 95">
              <a:extLst>
                <a:ext uri="{FF2B5EF4-FFF2-40B4-BE49-F238E27FC236}">
                  <a16:creationId xmlns:a16="http://schemas.microsoft.com/office/drawing/2014/main" id="{B2DBB973-FCB7-42E3-9E6B-A6E52E364403}"/>
                </a:ext>
              </a:extLst>
            </p:cNvPr>
            <p:cNvSpPr>
              <a:spLocks noChangeShapeType="1"/>
            </p:cNvSpPr>
            <p:nvPr/>
          </p:nvSpPr>
          <p:spPr bwMode="auto">
            <a:xfrm>
              <a:off x="4624" y="2386"/>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40" name="Line 96">
              <a:extLst>
                <a:ext uri="{FF2B5EF4-FFF2-40B4-BE49-F238E27FC236}">
                  <a16:creationId xmlns:a16="http://schemas.microsoft.com/office/drawing/2014/main" id="{159E927B-7698-4D77-B3CC-84DE828FC24B}"/>
                </a:ext>
              </a:extLst>
            </p:cNvPr>
            <p:cNvSpPr>
              <a:spLocks noChangeShapeType="1"/>
            </p:cNvSpPr>
            <p:nvPr/>
          </p:nvSpPr>
          <p:spPr bwMode="auto">
            <a:xfrm flipH="1">
              <a:off x="4604" y="2403"/>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41" name="Line 97">
              <a:extLst>
                <a:ext uri="{FF2B5EF4-FFF2-40B4-BE49-F238E27FC236}">
                  <a16:creationId xmlns:a16="http://schemas.microsoft.com/office/drawing/2014/main" id="{CAAF7D90-DB5B-4E10-8215-12E65CD81A3C}"/>
                </a:ext>
              </a:extLst>
            </p:cNvPr>
            <p:cNvSpPr>
              <a:spLocks noChangeShapeType="1"/>
            </p:cNvSpPr>
            <p:nvPr/>
          </p:nvSpPr>
          <p:spPr bwMode="auto">
            <a:xfrm>
              <a:off x="4633" y="2386"/>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42" name="Line 98">
              <a:extLst>
                <a:ext uri="{FF2B5EF4-FFF2-40B4-BE49-F238E27FC236}">
                  <a16:creationId xmlns:a16="http://schemas.microsoft.com/office/drawing/2014/main" id="{4E7C52A7-4AF2-4F4F-A3B9-51EA9149688A}"/>
                </a:ext>
              </a:extLst>
            </p:cNvPr>
            <p:cNvSpPr>
              <a:spLocks noChangeShapeType="1"/>
            </p:cNvSpPr>
            <p:nvPr/>
          </p:nvSpPr>
          <p:spPr bwMode="auto">
            <a:xfrm flipH="1">
              <a:off x="4614" y="2403"/>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43" name="Line 99">
              <a:extLst>
                <a:ext uri="{FF2B5EF4-FFF2-40B4-BE49-F238E27FC236}">
                  <a16:creationId xmlns:a16="http://schemas.microsoft.com/office/drawing/2014/main" id="{9A54943F-0DAF-4BA4-A6B7-E1B8F57CF2DA}"/>
                </a:ext>
              </a:extLst>
            </p:cNvPr>
            <p:cNvSpPr>
              <a:spLocks noChangeShapeType="1"/>
            </p:cNvSpPr>
            <p:nvPr/>
          </p:nvSpPr>
          <p:spPr bwMode="auto">
            <a:xfrm>
              <a:off x="4645" y="2386"/>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44" name="Line 100">
              <a:extLst>
                <a:ext uri="{FF2B5EF4-FFF2-40B4-BE49-F238E27FC236}">
                  <a16:creationId xmlns:a16="http://schemas.microsoft.com/office/drawing/2014/main" id="{B61F2A56-20DD-4025-8F3A-9E30C6D438E6}"/>
                </a:ext>
              </a:extLst>
            </p:cNvPr>
            <p:cNvSpPr>
              <a:spLocks noChangeShapeType="1"/>
            </p:cNvSpPr>
            <p:nvPr/>
          </p:nvSpPr>
          <p:spPr bwMode="auto">
            <a:xfrm flipH="1">
              <a:off x="4626" y="2403"/>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45" name="Line 101">
              <a:extLst>
                <a:ext uri="{FF2B5EF4-FFF2-40B4-BE49-F238E27FC236}">
                  <a16:creationId xmlns:a16="http://schemas.microsoft.com/office/drawing/2014/main" id="{6C05D090-AAFF-407F-95AC-A308D645FD65}"/>
                </a:ext>
              </a:extLst>
            </p:cNvPr>
            <p:cNvSpPr>
              <a:spLocks noChangeShapeType="1"/>
            </p:cNvSpPr>
            <p:nvPr/>
          </p:nvSpPr>
          <p:spPr bwMode="auto">
            <a:xfrm>
              <a:off x="4655" y="2386"/>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46" name="Line 102">
              <a:extLst>
                <a:ext uri="{FF2B5EF4-FFF2-40B4-BE49-F238E27FC236}">
                  <a16:creationId xmlns:a16="http://schemas.microsoft.com/office/drawing/2014/main" id="{13BFA949-B53D-40EF-931B-5473197B898D}"/>
                </a:ext>
              </a:extLst>
            </p:cNvPr>
            <p:cNvSpPr>
              <a:spLocks noChangeShapeType="1"/>
            </p:cNvSpPr>
            <p:nvPr/>
          </p:nvSpPr>
          <p:spPr bwMode="auto">
            <a:xfrm flipH="1">
              <a:off x="4635" y="2403"/>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47" name="Line 103">
              <a:extLst>
                <a:ext uri="{FF2B5EF4-FFF2-40B4-BE49-F238E27FC236}">
                  <a16:creationId xmlns:a16="http://schemas.microsoft.com/office/drawing/2014/main" id="{B24CAF37-65D3-450B-9253-77E9D1D73F1C}"/>
                </a:ext>
              </a:extLst>
            </p:cNvPr>
            <p:cNvSpPr>
              <a:spLocks noChangeShapeType="1"/>
            </p:cNvSpPr>
            <p:nvPr/>
          </p:nvSpPr>
          <p:spPr bwMode="auto">
            <a:xfrm>
              <a:off x="4686" y="2386"/>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48" name="Line 104">
              <a:extLst>
                <a:ext uri="{FF2B5EF4-FFF2-40B4-BE49-F238E27FC236}">
                  <a16:creationId xmlns:a16="http://schemas.microsoft.com/office/drawing/2014/main" id="{3EB1B54C-5A57-46DB-869D-E44AAB590B9D}"/>
                </a:ext>
              </a:extLst>
            </p:cNvPr>
            <p:cNvSpPr>
              <a:spLocks noChangeShapeType="1"/>
            </p:cNvSpPr>
            <p:nvPr/>
          </p:nvSpPr>
          <p:spPr bwMode="auto">
            <a:xfrm flipH="1">
              <a:off x="4668" y="2403"/>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49" name="Line 105">
              <a:extLst>
                <a:ext uri="{FF2B5EF4-FFF2-40B4-BE49-F238E27FC236}">
                  <a16:creationId xmlns:a16="http://schemas.microsoft.com/office/drawing/2014/main" id="{1A545EB8-D570-4873-86FE-4F0D9D295981}"/>
                </a:ext>
              </a:extLst>
            </p:cNvPr>
            <p:cNvSpPr>
              <a:spLocks noChangeShapeType="1"/>
            </p:cNvSpPr>
            <p:nvPr/>
          </p:nvSpPr>
          <p:spPr bwMode="auto">
            <a:xfrm>
              <a:off x="4703" y="2386"/>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50" name="Line 106">
              <a:extLst>
                <a:ext uri="{FF2B5EF4-FFF2-40B4-BE49-F238E27FC236}">
                  <a16:creationId xmlns:a16="http://schemas.microsoft.com/office/drawing/2014/main" id="{CD8EE31D-C2BF-4E75-970A-206E8A29EED6}"/>
                </a:ext>
              </a:extLst>
            </p:cNvPr>
            <p:cNvSpPr>
              <a:spLocks noChangeShapeType="1"/>
            </p:cNvSpPr>
            <p:nvPr/>
          </p:nvSpPr>
          <p:spPr bwMode="auto">
            <a:xfrm flipH="1">
              <a:off x="4684" y="2403"/>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51" name="Line 107">
              <a:extLst>
                <a:ext uri="{FF2B5EF4-FFF2-40B4-BE49-F238E27FC236}">
                  <a16:creationId xmlns:a16="http://schemas.microsoft.com/office/drawing/2014/main" id="{C00309D2-2ED0-49CD-A626-355BA38A4A80}"/>
                </a:ext>
              </a:extLst>
            </p:cNvPr>
            <p:cNvSpPr>
              <a:spLocks noChangeShapeType="1"/>
            </p:cNvSpPr>
            <p:nvPr/>
          </p:nvSpPr>
          <p:spPr bwMode="auto">
            <a:xfrm>
              <a:off x="4726"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52" name="Line 108">
              <a:extLst>
                <a:ext uri="{FF2B5EF4-FFF2-40B4-BE49-F238E27FC236}">
                  <a16:creationId xmlns:a16="http://schemas.microsoft.com/office/drawing/2014/main" id="{0B0C5666-C48E-4302-BDF4-46CF5BFE9931}"/>
                </a:ext>
              </a:extLst>
            </p:cNvPr>
            <p:cNvSpPr>
              <a:spLocks noChangeShapeType="1"/>
            </p:cNvSpPr>
            <p:nvPr/>
          </p:nvSpPr>
          <p:spPr bwMode="auto">
            <a:xfrm flipH="1">
              <a:off x="4707" y="2415"/>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53" name="Line 109">
              <a:extLst>
                <a:ext uri="{FF2B5EF4-FFF2-40B4-BE49-F238E27FC236}">
                  <a16:creationId xmlns:a16="http://schemas.microsoft.com/office/drawing/2014/main" id="{8D164AE6-61D8-420A-9709-D9F368618E76}"/>
                </a:ext>
              </a:extLst>
            </p:cNvPr>
            <p:cNvSpPr>
              <a:spLocks noChangeShapeType="1"/>
            </p:cNvSpPr>
            <p:nvPr/>
          </p:nvSpPr>
          <p:spPr bwMode="auto">
            <a:xfrm>
              <a:off x="4740"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54" name="Line 110">
              <a:extLst>
                <a:ext uri="{FF2B5EF4-FFF2-40B4-BE49-F238E27FC236}">
                  <a16:creationId xmlns:a16="http://schemas.microsoft.com/office/drawing/2014/main" id="{AB2F961B-EFEB-4B39-A2F9-C3EABF4ECEDB}"/>
                </a:ext>
              </a:extLst>
            </p:cNvPr>
            <p:cNvSpPr>
              <a:spLocks noChangeShapeType="1"/>
            </p:cNvSpPr>
            <p:nvPr/>
          </p:nvSpPr>
          <p:spPr bwMode="auto">
            <a:xfrm flipH="1">
              <a:off x="4721" y="2415"/>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55" name="Line 111">
              <a:extLst>
                <a:ext uri="{FF2B5EF4-FFF2-40B4-BE49-F238E27FC236}">
                  <a16:creationId xmlns:a16="http://schemas.microsoft.com/office/drawing/2014/main" id="{96D8DB49-52DD-42DD-A12C-1478A78A06E8}"/>
                </a:ext>
              </a:extLst>
            </p:cNvPr>
            <p:cNvSpPr>
              <a:spLocks noChangeShapeType="1"/>
            </p:cNvSpPr>
            <p:nvPr/>
          </p:nvSpPr>
          <p:spPr bwMode="auto">
            <a:xfrm>
              <a:off x="4750"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56" name="Line 112">
              <a:extLst>
                <a:ext uri="{FF2B5EF4-FFF2-40B4-BE49-F238E27FC236}">
                  <a16:creationId xmlns:a16="http://schemas.microsoft.com/office/drawing/2014/main" id="{EB5ECA75-9A59-4A0B-904A-8F37F48AFF46}"/>
                </a:ext>
              </a:extLst>
            </p:cNvPr>
            <p:cNvSpPr>
              <a:spLocks noChangeShapeType="1"/>
            </p:cNvSpPr>
            <p:nvPr/>
          </p:nvSpPr>
          <p:spPr bwMode="auto">
            <a:xfrm flipH="1">
              <a:off x="4730" y="2415"/>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57" name="Line 113">
              <a:extLst>
                <a:ext uri="{FF2B5EF4-FFF2-40B4-BE49-F238E27FC236}">
                  <a16:creationId xmlns:a16="http://schemas.microsoft.com/office/drawing/2014/main" id="{16E1F9F3-43BC-4B72-9F74-BAFCA2AAB831}"/>
                </a:ext>
              </a:extLst>
            </p:cNvPr>
            <p:cNvSpPr>
              <a:spLocks noChangeShapeType="1"/>
            </p:cNvSpPr>
            <p:nvPr/>
          </p:nvSpPr>
          <p:spPr bwMode="auto">
            <a:xfrm>
              <a:off x="4769"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58" name="Line 114">
              <a:extLst>
                <a:ext uri="{FF2B5EF4-FFF2-40B4-BE49-F238E27FC236}">
                  <a16:creationId xmlns:a16="http://schemas.microsoft.com/office/drawing/2014/main" id="{1ADFADF3-D005-4928-B031-17B195BFAE84}"/>
                </a:ext>
              </a:extLst>
            </p:cNvPr>
            <p:cNvSpPr>
              <a:spLocks noChangeShapeType="1"/>
            </p:cNvSpPr>
            <p:nvPr/>
          </p:nvSpPr>
          <p:spPr bwMode="auto">
            <a:xfrm flipH="1">
              <a:off x="4750" y="2415"/>
              <a:ext cx="36"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59" name="Line 115">
              <a:extLst>
                <a:ext uri="{FF2B5EF4-FFF2-40B4-BE49-F238E27FC236}">
                  <a16:creationId xmlns:a16="http://schemas.microsoft.com/office/drawing/2014/main" id="{32505D69-41D4-481E-9460-35A62A762504}"/>
                </a:ext>
              </a:extLst>
            </p:cNvPr>
            <p:cNvSpPr>
              <a:spLocks noChangeShapeType="1"/>
            </p:cNvSpPr>
            <p:nvPr/>
          </p:nvSpPr>
          <p:spPr bwMode="auto">
            <a:xfrm>
              <a:off x="4796"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60" name="Line 116">
              <a:extLst>
                <a:ext uri="{FF2B5EF4-FFF2-40B4-BE49-F238E27FC236}">
                  <a16:creationId xmlns:a16="http://schemas.microsoft.com/office/drawing/2014/main" id="{307AC574-FC1D-4E1E-AF42-8EF7B9E24F09}"/>
                </a:ext>
              </a:extLst>
            </p:cNvPr>
            <p:cNvSpPr>
              <a:spLocks noChangeShapeType="1"/>
            </p:cNvSpPr>
            <p:nvPr/>
          </p:nvSpPr>
          <p:spPr bwMode="auto">
            <a:xfrm flipH="1">
              <a:off x="4777" y="2415"/>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61" name="Line 117">
              <a:extLst>
                <a:ext uri="{FF2B5EF4-FFF2-40B4-BE49-F238E27FC236}">
                  <a16:creationId xmlns:a16="http://schemas.microsoft.com/office/drawing/2014/main" id="{D6CA1393-B2F6-47C6-82AB-543B1BC27475}"/>
                </a:ext>
              </a:extLst>
            </p:cNvPr>
            <p:cNvSpPr>
              <a:spLocks noChangeShapeType="1"/>
            </p:cNvSpPr>
            <p:nvPr/>
          </p:nvSpPr>
          <p:spPr bwMode="auto">
            <a:xfrm>
              <a:off x="4812"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62" name="Line 118">
              <a:extLst>
                <a:ext uri="{FF2B5EF4-FFF2-40B4-BE49-F238E27FC236}">
                  <a16:creationId xmlns:a16="http://schemas.microsoft.com/office/drawing/2014/main" id="{DF34FC99-2CBD-4FD0-938E-4B0BA2395DEB}"/>
                </a:ext>
              </a:extLst>
            </p:cNvPr>
            <p:cNvSpPr>
              <a:spLocks noChangeShapeType="1"/>
            </p:cNvSpPr>
            <p:nvPr/>
          </p:nvSpPr>
          <p:spPr bwMode="auto">
            <a:xfrm flipH="1">
              <a:off x="4792" y="2415"/>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63" name="Line 119">
              <a:extLst>
                <a:ext uri="{FF2B5EF4-FFF2-40B4-BE49-F238E27FC236}">
                  <a16:creationId xmlns:a16="http://schemas.microsoft.com/office/drawing/2014/main" id="{1B5C966B-A5A5-4EB5-9E2F-0C75F61A5A68}"/>
                </a:ext>
              </a:extLst>
            </p:cNvPr>
            <p:cNvSpPr>
              <a:spLocks noChangeShapeType="1"/>
            </p:cNvSpPr>
            <p:nvPr/>
          </p:nvSpPr>
          <p:spPr bwMode="auto">
            <a:xfrm>
              <a:off x="4821"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64" name="Line 120">
              <a:extLst>
                <a:ext uri="{FF2B5EF4-FFF2-40B4-BE49-F238E27FC236}">
                  <a16:creationId xmlns:a16="http://schemas.microsoft.com/office/drawing/2014/main" id="{A7A8B754-E25E-4812-BD36-0232CF69B9E3}"/>
                </a:ext>
              </a:extLst>
            </p:cNvPr>
            <p:cNvSpPr>
              <a:spLocks noChangeShapeType="1"/>
            </p:cNvSpPr>
            <p:nvPr/>
          </p:nvSpPr>
          <p:spPr bwMode="auto">
            <a:xfrm flipH="1">
              <a:off x="4804" y="2415"/>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65" name="Line 121">
              <a:extLst>
                <a:ext uri="{FF2B5EF4-FFF2-40B4-BE49-F238E27FC236}">
                  <a16:creationId xmlns:a16="http://schemas.microsoft.com/office/drawing/2014/main" id="{9624FF1F-E8D7-4D1C-A5F9-E54BCA422E46}"/>
                </a:ext>
              </a:extLst>
            </p:cNvPr>
            <p:cNvSpPr>
              <a:spLocks noChangeShapeType="1"/>
            </p:cNvSpPr>
            <p:nvPr/>
          </p:nvSpPr>
          <p:spPr bwMode="auto">
            <a:xfrm>
              <a:off x="4854"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66" name="Line 122">
              <a:extLst>
                <a:ext uri="{FF2B5EF4-FFF2-40B4-BE49-F238E27FC236}">
                  <a16:creationId xmlns:a16="http://schemas.microsoft.com/office/drawing/2014/main" id="{2129FE52-AD1C-442C-9E23-11ECF0EF61EA}"/>
                </a:ext>
              </a:extLst>
            </p:cNvPr>
            <p:cNvSpPr>
              <a:spLocks noChangeShapeType="1"/>
            </p:cNvSpPr>
            <p:nvPr/>
          </p:nvSpPr>
          <p:spPr bwMode="auto">
            <a:xfrm flipH="1">
              <a:off x="4837" y="2415"/>
              <a:ext cx="36"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67" name="Line 123">
              <a:extLst>
                <a:ext uri="{FF2B5EF4-FFF2-40B4-BE49-F238E27FC236}">
                  <a16:creationId xmlns:a16="http://schemas.microsoft.com/office/drawing/2014/main" id="{E3DDC6E9-5CA8-4E7A-901B-8E2AF5D0CDCF}"/>
                </a:ext>
              </a:extLst>
            </p:cNvPr>
            <p:cNvSpPr>
              <a:spLocks noChangeShapeType="1"/>
            </p:cNvSpPr>
            <p:nvPr/>
          </p:nvSpPr>
          <p:spPr bwMode="auto">
            <a:xfrm>
              <a:off x="4870"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68" name="Line 124">
              <a:extLst>
                <a:ext uri="{FF2B5EF4-FFF2-40B4-BE49-F238E27FC236}">
                  <a16:creationId xmlns:a16="http://schemas.microsoft.com/office/drawing/2014/main" id="{76CC0160-F864-469A-8D67-9063610356DB}"/>
                </a:ext>
              </a:extLst>
            </p:cNvPr>
            <p:cNvSpPr>
              <a:spLocks noChangeShapeType="1"/>
            </p:cNvSpPr>
            <p:nvPr/>
          </p:nvSpPr>
          <p:spPr bwMode="auto">
            <a:xfrm flipH="1">
              <a:off x="4852" y="2415"/>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69" name="Line 125">
              <a:extLst>
                <a:ext uri="{FF2B5EF4-FFF2-40B4-BE49-F238E27FC236}">
                  <a16:creationId xmlns:a16="http://schemas.microsoft.com/office/drawing/2014/main" id="{41494D11-0D54-440E-9958-0BCBCCE51002}"/>
                </a:ext>
              </a:extLst>
            </p:cNvPr>
            <p:cNvSpPr>
              <a:spLocks noChangeShapeType="1"/>
            </p:cNvSpPr>
            <p:nvPr/>
          </p:nvSpPr>
          <p:spPr bwMode="auto">
            <a:xfrm>
              <a:off x="4885"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70" name="Line 126">
              <a:extLst>
                <a:ext uri="{FF2B5EF4-FFF2-40B4-BE49-F238E27FC236}">
                  <a16:creationId xmlns:a16="http://schemas.microsoft.com/office/drawing/2014/main" id="{349FA22B-8D5F-4264-9854-833BE8B79C9E}"/>
                </a:ext>
              </a:extLst>
            </p:cNvPr>
            <p:cNvSpPr>
              <a:spLocks noChangeShapeType="1"/>
            </p:cNvSpPr>
            <p:nvPr/>
          </p:nvSpPr>
          <p:spPr bwMode="auto">
            <a:xfrm flipH="1">
              <a:off x="4866" y="2415"/>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71" name="Line 127">
              <a:extLst>
                <a:ext uri="{FF2B5EF4-FFF2-40B4-BE49-F238E27FC236}">
                  <a16:creationId xmlns:a16="http://schemas.microsoft.com/office/drawing/2014/main" id="{B4609E42-59B0-41B1-A4DE-7FB934B66085}"/>
                </a:ext>
              </a:extLst>
            </p:cNvPr>
            <p:cNvSpPr>
              <a:spLocks noChangeShapeType="1"/>
            </p:cNvSpPr>
            <p:nvPr/>
          </p:nvSpPr>
          <p:spPr bwMode="auto">
            <a:xfrm>
              <a:off x="4912"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72" name="Line 128">
              <a:extLst>
                <a:ext uri="{FF2B5EF4-FFF2-40B4-BE49-F238E27FC236}">
                  <a16:creationId xmlns:a16="http://schemas.microsoft.com/office/drawing/2014/main" id="{18A09A70-04CD-4A7D-8A7C-5E787BEDAEDA}"/>
                </a:ext>
              </a:extLst>
            </p:cNvPr>
            <p:cNvSpPr>
              <a:spLocks noChangeShapeType="1"/>
            </p:cNvSpPr>
            <p:nvPr/>
          </p:nvSpPr>
          <p:spPr bwMode="auto">
            <a:xfrm flipH="1">
              <a:off x="4893" y="2415"/>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73" name="Line 129">
              <a:extLst>
                <a:ext uri="{FF2B5EF4-FFF2-40B4-BE49-F238E27FC236}">
                  <a16:creationId xmlns:a16="http://schemas.microsoft.com/office/drawing/2014/main" id="{450E9059-405D-43E9-8EF2-021C96255CCF}"/>
                </a:ext>
              </a:extLst>
            </p:cNvPr>
            <p:cNvSpPr>
              <a:spLocks noChangeShapeType="1"/>
            </p:cNvSpPr>
            <p:nvPr/>
          </p:nvSpPr>
          <p:spPr bwMode="auto">
            <a:xfrm>
              <a:off x="4951"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74" name="Line 130">
              <a:extLst>
                <a:ext uri="{FF2B5EF4-FFF2-40B4-BE49-F238E27FC236}">
                  <a16:creationId xmlns:a16="http://schemas.microsoft.com/office/drawing/2014/main" id="{25D29090-478D-404F-B376-685A545BF979}"/>
                </a:ext>
              </a:extLst>
            </p:cNvPr>
            <p:cNvSpPr>
              <a:spLocks noChangeShapeType="1"/>
            </p:cNvSpPr>
            <p:nvPr/>
          </p:nvSpPr>
          <p:spPr bwMode="auto">
            <a:xfrm flipH="1">
              <a:off x="4932" y="2415"/>
              <a:ext cx="36"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75" name="Line 131">
              <a:extLst>
                <a:ext uri="{FF2B5EF4-FFF2-40B4-BE49-F238E27FC236}">
                  <a16:creationId xmlns:a16="http://schemas.microsoft.com/office/drawing/2014/main" id="{6AD9FC15-0842-4A5D-9735-D05D887BF052}"/>
                </a:ext>
              </a:extLst>
            </p:cNvPr>
            <p:cNvSpPr>
              <a:spLocks noChangeShapeType="1"/>
            </p:cNvSpPr>
            <p:nvPr/>
          </p:nvSpPr>
          <p:spPr bwMode="auto">
            <a:xfrm>
              <a:off x="4968"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76" name="Line 132">
              <a:extLst>
                <a:ext uri="{FF2B5EF4-FFF2-40B4-BE49-F238E27FC236}">
                  <a16:creationId xmlns:a16="http://schemas.microsoft.com/office/drawing/2014/main" id="{638DA450-D655-404B-B4E6-89FBACCCFC3D}"/>
                </a:ext>
              </a:extLst>
            </p:cNvPr>
            <p:cNvSpPr>
              <a:spLocks noChangeShapeType="1"/>
            </p:cNvSpPr>
            <p:nvPr/>
          </p:nvSpPr>
          <p:spPr bwMode="auto">
            <a:xfrm flipH="1">
              <a:off x="4951" y="2415"/>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77" name="Line 133">
              <a:extLst>
                <a:ext uri="{FF2B5EF4-FFF2-40B4-BE49-F238E27FC236}">
                  <a16:creationId xmlns:a16="http://schemas.microsoft.com/office/drawing/2014/main" id="{91AC18FF-B719-4A39-ACB6-E9916F140B68}"/>
                </a:ext>
              </a:extLst>
            </p:cNvPr>
            <p:cNvSpPr>
              <a:spLocks noChangeShapeType="1"/>
            </p:cNvSpPr>
            <p:nvPr/>
          </p:nvSpPr>
          <p:spPr bwMode="auto">
            <a:xfrm>
              <a:off x="5038"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78" name="Line 134">
              <a:extLst>
                <a:ext uri="{FF2B5EF4-FFF2-40B4-BE49-F238E27FC236}">
                  <a16:creationId xmlns:a16="http://schemas.microsoft.com/office/drawing/2014/main" id="{FAE318F2-0ABF-4F42-9C10-CDE9D80B4CEF}"/>
                </a:ext>
              </a:extLst>
            </p:cNvPr>
            <p:cNvSpPr>
              <a:spLocks noChangeShapeType="1"/>
            </p:cNvSpPr>
            <p:nvPr/>
          </p:nvSpPr>
          <p:spPr bwMode="auto">
            <a:xfrm flipH="1">
              <a:off x="5019" y="2415"/>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79" name="Line 135">
              <a:extLst>
                <a:ext uri="{FF2B5EF4-FFF2-40B4-BE49-F238E27FC236}">
                  <a16:creationId xmlns:a16="http://schemas.microsoft.com/office/drawing/2014/main" id="{675D3252-E142-49F3-8221-0959A3E00B3E}"/>
                </a:ext>
              </a:extLst>
            </p:cNvPr>
            <p:cNvSpPr>
              <a:spLocks noChangeShapeType="1"/>
            </p:cNvSpPr>
            <p:nvPr/>
          </p:nvSpPr>
          <p:spPr bwMode="auto">
            <a:xfrm>
              <a:off x="5057"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80" name="Line 136">
              <a:extLst>
                <a:ext uri="{FF2B5EF4-FFF2-40B4-BE49-F238E27FC236}">
                  <a16:creationId xmlns:a16="http://schemas.microsoft.com/office/drawing/2014/main" id="{8E135D12-D748-4F89-8DDA-DDE154EC66EF}"/>
                </a:ext>
              </a:extLst>
            </p:cNvPr>
            <p:cNvSpPr>
              <a:spLocks noChangeShapeType="1"/>
            </p:cNvSpPr>
            <p:nvPr/>
          </p:nvSpPr>
          <p:spPr bwMode="auto">
            <a:xfrm flipH="1">
              <a:off x="5038" y="2415"/>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81" name="Line 137">
              <a:extLst>
                <a:ext uri="{FF2B5EF4-FFF2-40B4-BE49-F238E27FC236}">
                  <a16:creationId xmlns:a16="http://schemas.microsoft.com/office/drawing/2014/main" id="{D2F99CEB-7849-4E86-9DF6-0D7B18CCE01A}"/>
                </a:ext>
              </a:extLst>
            </p:cNvPr>
            <p:cNvSpPr>
              <a:spLocks noChangeShapeType="1"/>
            </p:cNvSpPr>
            <p:nvPr/>
          </p:nvSpPr>
          <p:spPr bwMode="auto">
            <a:xfrm>
              <a:off x="5084"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82" name="Line 138">
              <a:extLst>
                <a:ext uri="{FF2B5EF4-FFF2-40B4-BE49-F238E27FC236}">
                  <a16:creationId xmlns:a16="http://schemas.microsoft.com/office/drawing/2014/main" id="{EB33922A-F20C-44BF-850F-0602D5493F27}"/>
                </a:ext>
              </a:extLst>
            </p:cNvPr>
            <p:cNvSpPr>
              <a:spLocks noChangeShapeType="1"/>
            </p:cNvSpPr>
            <p:nvPr/>
          </p:nvSpPr>
          <p:spPr bwMode="auto">
            <a:xfrm flipH="1">
              <a:off x="5065" y="2415"/>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83" name="Line 139">
              <a:extLst>
                <a:ext uri="{FF2B5EF4-FFF2-40B4-BE49-F238E27FC236}">
                  <a16:creationId xmlns:a16="http://schemas.microsoft.com/office/drawing/2014/main" id="{DB7BB71B-DD38-4F18-815A-46E64143D7AA}"/>
                </a:ext>
              </a:extLst>
            </p:cNvPr>
            <p:cNvSpPr>
              <a:spLocks noChangeShapeType="1"/>
            </p:cNvSpPr>
            <p:nvPr/>
          </p:nvSpPr>
          <p:spPr bwMode="auto">
            <a:xfrm>
              <a:off x="5117"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84" name="Line 140">
              <a:extLst>
                <a:ext uri="{FF2B5EF4-FFF2-40B4-BE49-F238E27FC236}">
                  <a16:creationId xmlns:a16="http://schemas.microsoft.com/office/drawing/2014/main" id="{4FE66D1B-B1E3-4634-994B-2B8FAEF8D404}"/>
                </a:ext>
              </a:extLst>
            </p:cNvPr>
            <p:cNvSpPr>
              <a:spLocks noChangeShapeType="1"/>
            </p:cNvSpPr>
            <p:nvPr/>
          </p:nvSpPr>
          <p:spPr bwMode="auto">
            <a:xfrm flipH="1">
              <a:off x="5098" y="2415"/>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85" name="Line 141">
              <a:extLst>
                <a:ext uri="{FF2B5EF4-FFF2-40B4-BE49-F238E27FC236}">
                  <a16:creationId xmlns:a16="http://schemas.microsoft.com/office/drawing/2014/main" id="{44C6860E-6ACE-47B0-9F3F-976F397E21AA}"/>
                </a:ext>
              </a:extLst>
            </p:cNvPr>
            <p:cNvSpPr>
              <a:spLocks noChangeShapeType="1"/>
            </p:cNvSpPr>
            <p:nvPr/>
          </p:nvSpPr>
          <p:spPr bwMode="auto">
            <a:xfrm>
              <a:off x="5125"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86" name="Line 142">
              <a:extLst>
                <a:ext uri="{FF2B5EF4-FFF2-40B4-BE49-F238E27FC236}">
                  <a16:creationId xmlns:a16="http://schemas.microsoft.com/office/drawing/2014/main" id="{FA13691E-D759-4B29-8EF0-9F3A9A043065}"/>
                </a:ext>
              </a:extLst>
            </p:cNvPr>
            <p:cNvSpPr>
              <a:spLocks noChangeShapeType="1"/>
            </p:cNvSpPr>
            <p:nvPr/>
          </p:nvSpPr>
          <p:spPr bwMode="auto">
            <a:xfrm flipH="1">
              <a:off x="5106" y="2415"/>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87" name="Line 143">
              <a:extLst>
                <a:ext uri="{FF2B5EF4-FFF2-40B4-BE49-F238E27FC236}">
                  <a16:creationId xmlns:a16="http://schemas.microsoft.com/office/drawing/2014/main" id="{27CFF98B-2412-42B3-B2A4-F6CAA7427EE7}"/>
                </a:ext>
              </a:extLst>
            </p:cNvPr>
            <p:cNvSpPr>
              <a:spLocks noChangeShapeType="1"/>
            </p:cNvSpPr>
            <p:nvPr/>
          </p:nvSpPr>
          <p:spPr bwMode="auto">
            <a:xfrm>
              <a:off x="5146"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88" name="Line 144">
              <a:extLst>
                <a:ext uri="{FF2B5EF4-FFF2-40B4-BE49-F238E27FC236}">
                  <a16:creationId xmlns:a16="http://schemas.microsoft.com/office/drawing/2014/main" id="{A3FD754C-0109-4F0D-B3E8-D2C7B699A11A}"/>
                </a:ext>
              </a:extLst>
            </p:cNvPr>
            <p:cNvSpPr>
              <a:spLocks noChangeShapeType="1"/>
            </p:cNvSpPr>
            <p:nvPr/>
          </p:nvSpPr>
          <p:spPr bwMode="auto">
            <a:xfrm flipH="1">
              <a:off x="5127" y="2415"/>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89" name="Line 145">
              <a:extLst>
                <a:ext uri="{FF2B5EF4-FFF2-40B4-BE49-F238E27FC236}">
                  <a16:creationId xmlns:a16="http://schemas.microsoft.com/office/drawing/2014/main" id="{9DA843EA-0809-4AD2-BFCC-E70B1D8B5B06}"/>
                </a:ext>
              </a:extLst>
            </p:cNvPr>
            <p:cNvSpPr>
              <a:spLocks noChangeShapeType="1"/>
            </p:cNvSpPr>
            <p:nvPr/>
          </p:nvSpPr>
          <p:spPr bwMode="auto">
            <a:xfrm>
              <a:off x="5166"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90" name="Line 146">
              <a:extLst>
                <a:ext uri="{FF2B5EF4-FFF2-40B4-BE49-F238E27FC236}">
                  <a16:creationId xmlns:a16="http://schemas.microsoft.com/office/drawing/2014/main" id="{BDED6B9E-0D20-4D2D-9A93-3D9D2FDE0E0F}"/>
                </a:ext>
              </a:extLst>
            </p:cNvPr>
            <p:cNvSpPr>
              <a:spLocks noChangeShapeType="1"/>
            </p:cNvSpPr>
            <p:nvPr/>
          </p:nvSpPr>
          <p:spPr bwMode="auto">
            <a:xfrm flipH="1">
              <a:off x="5146" y="2415"/>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91" name="Line 147">
              <a:extLst>
                <a:ext uri="{FF2B5EF4-FFF2-40B4-BE49-F238E27FC236}">
                  <a16:creationId xmlns:a16="http://schemas.microsoft.com/office/drawing/2014/main" id="{D473D246-628B-4AD7-808A-6D47F9C33292}"/>
                </a:ext>
              </a:extLst>
            </p:cNvPr>
            <p:cNvSpPr>
              <a:spLocks noChangeShapeType="1"/>
            </p:cNvSpPr>
            <p:nvPr/>
          </p:nvSpPr>
          <p:spPr bwMode="auto">
            <a:xfrm>
              <a:off x="5175"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92" name="Line 148">
              <a:extLst>
                <a:ext uri="{FF2B5EF4-FFF2-40B4-BE49-F238E27FC236}">
                  <a16:creationId xmlns:a16="http://schemas.microsoft.com/office/drawing/2014/main" id="{B6A4D2F0-774D-4CF1-B78B-3B4B67C7E63C}"/>
                </a:ext>
              </a:extLst>
            </p:cNvPr>
            <p:cNvSpPr>
              <a:spLocks noChangeShapeType="1"/>
            </p:cNvSpPr>
            <p:nvPr/>
          </p:nvSpPr>
          <p:spPr bwMode="auto">
            <a:xfrm flipH="1">
              <a:off x="5156" y="2415"/>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93" name="Line 149">
              <a:extLst>
                <a:ext uri="{FF2B5EF4-FFF2-40B4-BE49-F238E27FC236}">
                  <a16:creationId xmlns:a16="http://schemas.microsoft.com/office/drawing/2014/main" id="{1753AB91-0859-4A90-8A2E-4E1BFC5B6880}"/>
                </a:ext>
              </a:extLst>
            </p:cNvPr>
            <p:cNvSpPr>
              <a:spLocks noChangeShapeType="1"/>
            </p:cNvSpPr>
            <p:nvPr/>
          </p:nvSpPr>
          <p:spPr bwMode="auto">
            <a:xfrm>
              <a:off x="5210"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94" name="Line 150">
              <a:extLst>
                <a:ext uri="{FF2B5EF4-FFF2-40B4-BE49-F238E27FC236}">
                  <a16:creationId xmlns:a16="http://schemas.microsoft.com/office/drawing/2014/main" id="{F36FB859-10F9-47ED-80B7-4B4BDF01BA6F}"/>
                </a:ext>
              </a:extLst>
            </p:cNvPr>
            <p:cNvSpPr>
              <a:spLocks noChangeShapeType="1"/>
            </p:cNvSpPr>
            <p:nvPr/>
          </p:nvSpPr>
          <p:spPr bwMode="auto">
            <a:xfrm flipH="1">
              <a:off x="5191" y="2415"/>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95" name="Line 151">
              <a:extLst>
                <a:ext uri="{FF2B5EF4-FFF2-40B4-BE49-F238E27FC236}">
                  <a16:creationId xmlns:a16="http://schemas.microsoft.com/office/drawing/2014/main" id="{2AFEB67A-837C-4F03-8ACD-B987039F6F0C}"/>
                </a:ext>
              </a:extLst>
            </p:cNvPr>
            <p:cNvSpPr>
              <a:spLocks noChangeShapeType="1"/>
            </p:cNvSpPr>
            <p:nvPr/>
          </p:nvSpPr>
          <p:spPr bwMode="auto">
            <a:xfrm>
              <a:off x="5262"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96" name="Line 152">
              <a:extLst>
                <a:ext uri="{FF2B5EF4-FFF2-40B4-BE49-F238E27FC236}">
                  <a16:creationId xmlns:a16="http://schemas.microsoft.com/office/drawing/2014/main" id="{D3094FD9-8A9A-42F2-A4D6-B7ACEF40DB1A}"/>
                </a:ext>
              </a:extLst>
            </p:cNvPr>
            <p:cNvSpPr>
              <a:spLocks noChangeShapeType="1"/>
            </p:cNvSpPr>
            <p:nvPr/>
          </p:nvSpPr>
          <p:spPr bwMode="auto">
            <a:xfrm flipH="1">
              <a:off x="5245" y="2415"/>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97" name="Line 153">
              <a:extLst>
                <a:ext uri="{FF2B5EF4-FFF2-40B4-BE49-F238E27FC236}">
                  <a16:creationId xmlns:a16="http://schemas.microsoft.com/office/drawing/2014/main" id="{95F2066A-BB16-4AFB-A315-647D6D4E2C63}"/>
                </a:ext>
              </a:extLst>
            </p:cNvPr>
            <p:cNvSpPr>
              <a:spLocks noChangeShapeType="1"/>
            </p:cNvSpPr>
            <p:nvPr/>
          </p:nvSpPr>
          <p:spPr bwMode="auto">
            <a:xfrm>
              <a:off x="5274"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98" name="Line 154">
              <a:extLst>
                <a:ext uri="{FF2B5EF4-FFF2-40B4-BE49-F238E27FC236}">
                  <a16:creationId xmlns:a16="http://schemas.microsoft.com/office/drawing/2014/main" id="{2210D375-9596-4C03-97EB-50E20684C863}"/>
                </a:ext>
              </a:extLst>
            </p:cNvPr>
            <p:cNvSpPr>
              <a:spLocks noChangeShapeType="1"/>
            </p:cNvSpPr>
            <p:nvPr/>
          </p:nvSpPr>
          <p:spPr bwMode="auto">
            <a:xfrm flipH="1">
              <a:off x="5257" y="2415"/>
              <a:ext cx="36"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399" name="Line 155">
              <a:extLst>
                <a:ext uri="{FF2B5EF4-FFF2-40B4-BE49-F238E27FC236}">
                  <a16:creationId xmlns:a16="http://schemas.microsoft.com/office/drawing/2014/main" id="{CC662086-97DA-42A4-A98F-DB845C657111}"/>
                </a:ext>
              </a:extLst>
            </p:cNvPr>
            <p:cNvSpPr>
              <a:spLocks noChangeShapeType="1"/>
            </p:cNvSpPr>
            <p:nvPr/>
          </p:nvSpPr>
          <p:spPr bwMode="auto">
            <a:xfrm>
              <a:off x="5340"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00" name="Line 156">
              <a:extLst>
                <a:ext uri="{FF2B5EF4-FFF2-40B4-BE49-F238E27FC236}">
                  <a16:creationId xmlns:a16="http://schemas.microsoft.com/office/drawing/2014/main" id="{CA9C9B08-8259-4A97-91E9-5021263E3580}"/>
                </a:ext>
              </a:extLst>
            </p:cNvPr>
            <p:cNvSpPr>
              <a:spLocks noChangeShapeType="1"/>
            </p:cNvSpPr>
            <p:nvPr/>
          </p:nvSpPr>
          <p:spPr bwMode="auto">
            <a:xfrm flipH="1">
              <a:off x="5321" y="2415"/>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01" name="Line 157">
              <a:extLst>
                <a:ext uri="{FF2B5EF4-FFF2-40B4-BE49-F238E27FC236}">
                  <a16:creationId xmlns:a16="http://schemas.microsoft.com/office/drawing/2014/main" id="{EA481559-781C-477C-B89C-F58461BDD9B5}"/>
                </a:ext>
              </a:extLst>
            </p:cNvPr>
            <p:cNvSpPr>
              <a:spLocks noChangeShapeType="1"/>
            </p:cNvSpPr>
            <p:nvPr/>
          </p:nvSpPr>
          <p:spPr bwMode="auto">
            <a:xfrm>
              <a:off x="5386"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02" name="Line 158">
              <a:extLst>
                <a:ext uri="{FF2B5EF4-FFF2-40B4-BE49-F238E27FC236}">
                  <a16:creationId xmlns:a16="http://schemas.microsoft.com/office/drawing/2014/main" id="{B021E6AD-735A-48BC-834B-EEAC81081E2D}"/>
                </a:ext>
              </a:extLst>
            </p:cNvPr>
            <p:cNvSpPr>
              <a:spLocks noChangeShapeType="1"/>
            </p:cNvSpPr>
            <p:nvPr/>
          </p:nvSpPr>
          <p:spPr bwMode="auto">
            <a:xfrm flipH="1">
              <a:off x="5367" y="2415"/>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03" name="Line 159">
              <a:extLst>
                <a:ext uri="{FF2B5EF4-FFF2-40B4-BE49-F238E27FC236}">
                  <a16:creationId xmlns:a16="http://schemas.microsoft.com/office/drawing/2014/main" id="{0CDF8C6C-8089-464F-AC01-80D9E9E49B02}"/>
                </a:ext>
              </a:extLst>
            </p:cNvPr>
            <p:cNvSpPr>
              <a:spLocks noChangeShapeType="1"/>
            </p:cNvSpPr>
            <p:nvPr/>
          </p:nvSpPr>
          <p:spPr bwMode="auto">
            <a:xfrm>
              <a:off x="5406"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04" name="Line 160">
              <a:extLst>
                <a:ext uri="{FF2B5EF4-FFF2-40B4-BE49-F238E27FC236}">
                  <a16:creationId xmlns:a16="http://schemas.microsoft.com/office/drawing/2014/main" id="{5AC45C7F-6801-4742-B1CB-A30CAD1CAD87}"/>
                </a:ext>
              </a:extLst>
            </p:cNvPr>
            <p:cNvSpPr>
              <a:spLocks noChangeShapeType="1"/>
            </p:cNvSpPr>
            <p:nvPr/>
          </p:nvSpPr>
          <p:spPr bwMode="auto">
            <a:xfrm flipH="1">
              <a:off x="5388" y="2415"/>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05" name="Line 161">
              <a:extLst>
                <a:ext uri="{FF2B5EF4-FFF2-40B4-BE49-F238E27FC236}">
                  <a16:creationId xmlns:a16="http://schemas.microsoft.com/office/drawing/2014/main" id="{3CEB5DDA-11B9-4AD0-821E-68BCAB8328BD}"/>
                </a:ext>
              </a:extLst>
            </p:cNvPr>
            <p:cNvSpPr>
              <a:spLocks noChangeShapeType="1"/>
            </p:cNvSpPr>
            <p:nvPr/>
          </p:nvSpPr>
          <p:spPr bwMode="auto">
            <a:xfrm>
              <a:off x="5441" y="2396"/>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06" name="Line 162">
              <a:extLst>
                <a:ext uri="{FF2B5EF4-FFF2-40B4-BE49-F238E27FC236}">
                  <a16:creationId xmlns:a16="http://schemas.microsoft.com/office/drawing/2014/main" id="{CEEC82F9-9C0E-4446-843A-4FB00F439E8C}"/>
                </a:ext>
              </a:extLst>
            </p:cNvPr>
            <p:cNvSpPr>
              <a:spLocks noChangeShapeType="1"/>
            </p:cNvSpPr>
            <p:nvPr/>
          </p:nvSpPr>
          <p:spPr bwMode="auto">
            <a:xfrm flipH="1">
              <a:off x="5421" y="2415"/>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07" name="Line 163">
              <a:extLst>
                <a:ext uri="{FF2B5EF4-FFF2-40B4-BE49-F238E27FC236}">
                  <a16:creationId xmlns:a16="http://schemas.microsoft.com/office/drawing/2014/main" id="{B8DC16DC-0149-49CD-A8B6-45C9F2CF956A}"/>
                </a:ext>
              </a:extLst>
            </p:cNvPr>
            <p:cNvSpPr>
              <a:spLocks noChangeShapeType="1"/>
            </p:cNvSpPr>
            <p:nvPr/>
          </p:nvSpPr>
          <p:spPr bwMode="auto">
            <a:xfrm>
              <a:off x="5468" y="2431"/>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08" name="Line 164">
              <a:extLst>
                <a:ext uri="{FF2B5EF4-FFF2-40B4-BE49-F238E27FC236}">
                  <a16:creationId xmlns:a16="http://schemas.microsoft.com/office/drawing/2014/main" id="{E36392D5-DC46-449C-BE20-49E3223D4803}"/>
                </a:ext>
              </a:extLst>
            </p:cNvPr>
            <p:cNvSpPr>
              <a:spLocks noChangeShapeType="1"/>
            </p:cNvSpPr>
            <p:nvPr/>
          </p:nvSpPr>
          <p:spPr bwMode="auto">
            <a:xfrm flipH="1">
              <a:off x="5450" y="2450"/>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09" name="Line 165">
              <a:extLst>
                <a:ext uri="{FF2B5EF4-FFF2-40B4-BE49-F238E27FC236}">
                  <a16:creationId xmlns:a16="http://schemas.microsoft.com/office/drawing/2014/main" id="{868C9D8B-8338-4472-908A-BC770684E641}"/>
                </a:ext>
              </a:extLst>
            </p:cNvPr>
            <p:cNvSpPr>
              <a:spLocks noChangeShapeType="1"/>
            </p:cNvSpPr>
            <p:nvPr/>
          </p:nvSpPr>
          <p:spPr bwMode="auto">
            <a:xfrm>
              <a:off x="5487" y="2483"/>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10" name="Line 166">
              <a:extLst>
                <a:ext uri="{FF2B5EF4-FFF2-40B4-BE49-F238E27FC236}">
                  <a16:creationId xmlns:a16="http://schemas.microsoft.com/office/drawing/2014/main" id="{4DA5FC5C-0066-4837-ABAD-19E5241C4081}"/>
                </a:ext>
              </a:extLst>
            </p:cNvPr>
            <p:cNvSpPr>
              <a:spLocks noChangeShapeType="1"/>
            </p:cNvSpPr>
            <p:nvPr/>
          </p:nvSpPr>
          <p:spPr bwMode="auto">
            <a:xfrm flipH="1">
              <a:off x="5468" y="2503"/>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11" name="Line 167">
              <a:extLst>
                <a:ext uri="{FF2B5EF4-FFF2-40B4-BE49-F238E27FC236}">
                  <a16:creationId xmlns:a16="http://schemas.microsoft.com/office/drawing/2014/main" id="{DA60764E-7484-4F89-B326-E74C87637E35}"/>
                </a:ext>
              </a:extLst>
            </p:cNvPr>
            <p:cNvSpPr>
              <a:spLocks noChangeShapeType="1"/>
            </p:cNvSpPr>
            <p:nvPr/>
          </p:nvSpPr>
          <p:spPr bwMode="auto">
            <a:xfrm>
              <a:off x="5541" y="2489"/>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12" name="Line 168">
              <a:extLst>
                <a:ext uri="{FF2B5EF4-FFF2-40B4-BE49-F238E27FC236}">
                  <a16:creationId xmlns:a16="http://schemas.microsoft.com/office/drawing/2014/main" id="{88F6F044-61FF-4592-89B9-FCDA70424704}"/>
                </a:ext>
              </a:extLst>
            </p:cNvPr>
            <p:cNvSpPr>
              <a:spLocks noChangeShapeType="1"/>
            </p:cNvSpPr>
            <p:nvPr/>
          </p:nvSpPr>
          <p:spPr bwMode="auto">
            <a:xfrm flipH="1">
              <a:off x="5522" y="2508"/>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13" name="Line 169">
              <a:extLst>
                <a:ext uri="{FF2B5EF4-FFF2-40B4-BE49-F238E27FC236}">
                  <a16:creationId xmlns:a16="http://schemas.microsoft.com/office/drawing/2014/main" id="{8B15CA9D-8321-46FE-A0F1-D902BA8368D1}"/>
                </a:ext>
              </a:extLst>
            </p:cNvPr>
            <p:cNvSpPr>
              <a:spLocks noChangeShapeType="1"/>
            </p:cNvSpPr>
            <p:nvPr/>
          </p:nvSpPr>
          <p:spPr bwMode="auto">
            <a:xfrm>
              <a:off x="5530" y="2489"/>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14" name="Line 170">
              <a:extLst>
                <a:ext uri="{FF2B5EF4-FFF2-40B4-BE49-F238E27FC236}">
                  <a16:creationId xmlns:a16="http://schemas.microsoft.com/office/drawing/2014/main" id="{486C1578-2797-4A3B-B3F6-12610A55E6A0}"/>
                </a:ext>
              </a:extLst>
            </p:cNvPr>
            <p:cNvSpPr>
              <a:spLocks noChangeShapeType="1"/>
            </p:cNvSpPr>
            <p:nvPr/>
          </p:nvSpPr>
          <p:spPr bwMode="auto">
            <a:xfrm flipH="1">
              <a:off x="5510" y="2508"/>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15" name="Line 171">
              <a:extLst>
                <a:ext uri="{FF2B5EF4-FFF2-40B4-BE49-F238E27FC236}">
                  <a16:creationId xmlns:a16="http://schemas.microsoft.com/office/drawing/2014/main" id="{64156B17-8286-4569-8E2E-7CD24E7A2F58}"/>
                </a:ext>
              </a:extLst>
            </p:cNvPr>
            <p:cNvSpPr>
              <a:spLocks noChangeShapeType="1"/>
            </p:cNvSpPr>
            <p:nvPr/>
          </p:nvSpPr>
          <p:spPr bwMode="auto">
            <a:xfrm>
              <a:off x="5559" y="2489"/>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16" name="Line 172">
              <a:extLst>
                <a:ext uri="{FF2B5EF4-FFF2-40B4-BE49-F238E27FC236}">
                  <a16:creationId xmlns:a16="http://schemas.microsoft.com/office/drawing/2014/main" id="{7E26381C-E406-412F-80B5-566CDE036001}"/>
                </a:ext>
              </a:extLst>
            </p:cNvPr>
            <p:cNvSpPr>
              <a:spLocks noChangeShapeType="1"/>
            </p:cNvSpPr>
            <p:nvPr/>
          </p:nvSpPr>
          <p:spPr bwMode="auto">
            <a:xfrm flipH="1">
              <a:off x="5541" y="2508"/>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17" name="Line 173">
              <a:extLst>
                <a:ext uri="{FF2B5EF4-FFF2-40B4-BE49-F238E27FC236}">
                  <a16:creationId xmlns:a16="http://schemas.microsoft.com/office/drawing/2014/main" id="{66968C69-B7AB-4447-B08D-6F8C9BF8D2DB}"/>
                </a:ext>
              </a:extLst>
            </p:cNvPr>
            <p:cNvSpPr>
              <a:spLocks noChangeShapeType="1"/>
            </p:cNvSpPr>
            <p:nvPr/>
          </p:nvSpPr>
          <p:spPr bwMode="auto">
            <a:xfrm>
              <a:off x="5601" y="2489"/>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18" name="Line 174">
              <a:extLst>
                <a:ext uri="{FF2B5EF4-FFF2-40B4-BE49-F238E27FC236}">
                  <a16:creationId xmlns:a16="http://schemas.microsoft.com/office/drawing/2014/main" id="{34D71CAE-CF92-4B55-A542-B4D0DBD2103C}"/>
                </a:ext>
              </a:extLst>
            </p:cNvPr>
            <p:cNvSpPr>
              <a:spLocks noChangeShapeType="1"/>
            </p:cNvSpPr>
            <p:nvPr/>
          </p:nvSpPr>
          <p:spPr bwMode="auto">
            <a:xfrm flipH="1">
              <a:off x="5582" y="2508"/>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19" name="Line 175">
              <a:extLst>
                <a:ext uri="{FF2B5EF4-FFF2-40B4-BE49-F238E27FC236}">
                  <a16:creationId xmlns:a16="http://schemas.microsoft.com/office/drawing/2014/main" id="{5520AC17-EAFA-486B-B7D8-A8FED7D5475A}"/>
                </a:ext>
              </a:extLst>
            </p:cNvPr>
            <p:cNvSpPr>
              <a:spLocks noChangeShapeType="1"/>
            </p:cNvSpPr>
            <p:nvPr/>
          </p:nvSpPr>
          <p:spPr bwMode="auto">
            <a:xfrm>
              <a:off x="5613" y="2489"/>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20" name="Line 176">
              <a:extLst>
                <a:ext uri="{FF2B5EF4-FFF2-40B4-BE49-F238E27FC236}">
                  <a16:creationId xmlns:a16="http://schemas.microsoft.com/office/drawing/2014/main" id="{FB04EE30-4FFC-4C60-BC1F-C6BAE203F2D6}"/>
                </a:ext>
              </a:extLst>
            </p:cNvPr>
            <p:cNvSpPr>
              <a:spLocks noChangeShapeType="1"/>
            </p:cNvSpPr>
            <p:nvPr/>
          </p:nvSpPr>
          <p:spPr bwMode="auto">
            <a:xfrm flipH="1">
              <a:off x="5593" y="2508"/>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21" name="Line 177">
              <a:extLst>
                <a:ext uri="{FF2B5EF4-FFF2-40B4-BE49-F238E27FC236}">
                  <a16:creationId xmlns:a16="http://schemas.microsoft.com/office/drawing/2014/main" id="{034DB4D0-7D28-4BBD-AF98-FC51A1D95C27}"/>
                </a:ext>
              </a:extLst>
            </p:cNvPr>
            <p:cNvSpPr>
              <a:spLocks noChangeShapeType="1"/>
            </p:cNvSpPr>
            <p:nvPr/>
          </p:nvSpPr>
          <p:spPr bwMode="auto">
            <a:xfrm>
              <a:off x="5638" y="2489"/>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22" name="Line 178">
              <a:extLst>
                <a:ext uri="{FF2B5EF4-FFF2-40B4-BE49-F238E27FC236}">
                  <a16:creationId xmlns:a16="http://schemas.microsoft.com/office/drawing/2014/main" id="{7BDE6FC2-8FDC-4518-8387-A98D672A3E49}"/>
                </a:ext>
              </a:extLst>
            </p:cNvPr>
            <p:cNvSpPr>
              <a:spLocks noChangeShapeType="1"/>
            </p:cNvSpPr>
            <p:nvPr/>
          </p:nvSpPr>
          <p:spPr bwMode="auto">
            <a:xfrm flipH="1">
              <a:off x="5619" y="2508"/>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23" name="Line 179">
              <a:extLst>
                <a:ext uri="{FF2B5EF4-FFF2-40B4-BE49-F238E27FC236}">
                  <a16:creationId xmlns:a16="http://schemas.microsoft.com/office/drawing/2014/main" id="{BA9F201C-850C-474F-9DAA-76502A6310E2}"/>
                </a:ext>
              </a:extLst>
            </p:cNvPr>
            <p:cNvSpPr>
              <a:spLocks noChangeShapeType="1"/>
            </p:cNvSpPr>
            <p:nvPr/>
          </p:nvSpPr>
          <p:spPr bwMode="auto">
            <a:xfrm>
              <a:off x="5646" y="2489"/>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24" name="Line 180">
              <a:extLst>
                <a:ext uri="{FF2B5EF4-FFF2-40B4-BE49-F238E27FC236}">
                  <a16:creationId xmlns:a16="http://schemas.microsoft.com/office/drawing/2014/main" id="{8164D3C9-C327-4F1E-ADCC-DCF6A55EC78F}"/>
                </a:ext>
              </a:extLst>
            </p:cNvPr>
            <p:cNvSpPr>
              <a:spLocks noChangeShapeType="1"/>
            </p:cNvSpPr>
            <p:nvPr/>
          </p:nvSpPr>
          <p:spPr bwMode="auto">
            <a:xfrm flipH="1">
              <a:off x="5626" y="2508"/>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25" name="Line 181">
              <a:extLst>
                <a:ext uri="{FF2B5EF4-FFF2-40B4-BE49-F238E27FC236}">
                  <a16:creationId xmlns:a16="http://schemas.microsoft.com/office/drawing/2014/main" id="{8D12E782-A4FC-4FD6-8A95-B96E2E4E1A97}"/>
                </a:ext>
              </a:extLst>
            </p:cNvPr>
            <p:cNvSpPr>
              <a:spLocks noChangeShapeType="1"/>
            </p:cNvSpPr>
            <p:nvPr/>
          </p:nvSpPr>
          <p:spPr bwMode="auto">
            <a:xfrm>
              <a:off x="5653" y="2489"/>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26" name="Line 182">
              <a:extLst>
                <a:ext uri="{FF2B5EF4-FFF2-40B4-BE49-F238E27FC236}">
                  <a16:creationId xmlns:a16="http://schemas.microsoft.com/office/drawing/2014/main" id="{418494CB-0529-4BBE-B8D5-798D5C62E8D0}"/>
                </a:ext>
              </a:extLst>
            </p:cNvPr>
            <p:cNvSpPr>
              <a:spLocks noChangeShapeType="1"/>
            </p:cNvSpPr>
            <p:nvPr/>
          </p:nvSpPr>
          <p:spPr bwMode="auto">
            <a:xfrm flipH="1">
              <a:off x="5634" y="2508"/>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27" name="Line 183">
              <a:extLst>
                <a:ext uri="{FF2B5EF4-FFF2-40B4-BE49-F238E27FC236}">
                  <a16:creationId xmlns:a16="http://schemas.microsoft.com/office/drawing/2014/main" id="{CE344247-CB04-4A1F-BA1F-B868D0D72DF5}"/>
                </a:ext>
              </a:extLst>
            </p:cNvPr>
            <p:cNvSpPr>
              <a:spLocks noChangeShapeType="1"/>
            </p:cNvSpPr>
            <p:nvPr/>
          </p:nvSpPr>
          <p:spPr bwMode="auto">
            <a:xfrm>
              <a:off x="5675" y="2489"/>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28" name="Line 184">
              <a:extLst>
                <a:ext uri="{FF2B5EF4-FFF2-40B4-BE49-F238E27FC236}">
                  <a16:creationId xmlns:a16="http://schemas.microsoft.com/office/drawing/2014/main" id="{4D063D28-618A-4600-89A0-D3824EDCEC05}"/>
                </a:ext>
              </a:extLst>
            </p:cNvPr>
            <p:cNvSpPr>
              <a:spLocks noChangeShapeType="1"/>
            </p:cNvSpPr>
            <p:nvPr/>
          </p:nvSpPr>
          <p:spPr bwMode="auto">
            <a:xfrm flipH="1">
              <a:off x="5655" y="2508"/>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29" name="Line 185">
              <a:extLst>
                <a:ext uri="{FF2B5EF4-FFF2-40B4-BE49-F238E27FC236}">
                  <a16:creationId xmlns:a16="http://schemas.microsoft.com/office/drawing/2014/main" id="{9D87510E-FD5D-441A-BF37-71E1CAF4336C}"/>
                </a:ext>
              </a:extLst>
            </p:cNvPr>
            <p:cNvSpPr>
              <a:spLocks noChangeShapeType="1"/>
            </p:cNvSpPr>
            <p:nvPr/>
          </p:nvSpPr>
          <p:spPr bwMode="auto">
            <a:xfrm>
              <a:off x="5739" y="2489"/>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30" name="Line 186">
              <a:extLst>
                <a:ext uri="{FF2B5EF4-FFF2-40B4-BE49-F238E27FC236}">
                  <a16:creationId xmlns:a16="http://schemas.microsoft.com/office/drawing/2014/main" id="{D4349851-5A9E-4D8A-8B23-59902637C5B7}"/>
                </a:ext>
              </a:extLst>
            </p:cNvPr>
            <p:cNvSpPr>
              <a:spLocks noChangeShapeType="1"/>
            </p:cNvSpPr>
            <p:nvPr/>
          </p:nvSpPr>
          <p:spPr bwMode="auto">
            <a:xfrm flipH="1">
              <a:off x="5719" y="2508"/>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31" name="Line 187">
              <a:extLst>
                <a:ext uri="{FF2B5EF4-FFF2-40B4-BE49-F238E27FC236}">
                  <a16:creationId xmlns:a16="http://schemas.microsoft.com/office/drawing/2014/main" id="{20772602-94D5-49C9-B2B3-D9FB5309A9EB}"/>
                </a:ext>
              </a:extLst>
            </p:cNvPr>
            <p:cNvSpPr>
              <a:spLocks noChangeShapeType="1"/>
            </p:cNvSpPr>
            <p:nvPr/>
          </p:nvSpPr>
          <p:spPr bwMode="auto">
            <a:xfrm>
              <a:off x="4113" y="2292"/>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32" name="Line 188">
              <a:extLst>
                <a:ext uri="{FF2B5EF4-FFF2-40B4-BE49-F238E27FC236}">
                  <a16:creationId xmlns:a16="http://schemas.microsoft.com/office/drawing/2014/main" id="{EC140D95-2A05-4F56-8C29-5ADADB419D27}"/>
                </a:ext>
              </a:extLst>
            </p:cNvPr>
            <p:cNvSpPr>
              <a:spLocks noChangeShapeType="1"/>
            </p:cNvSpPr>
            <p:nvPr/>
          </p:nvSpPr>
          <p:spPr bwMode="auto">
            <a:xfrm flipH="1">
              <a:off x="4093" y="2312"/>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33" name="Line 189">
              <a:extLst>
                <a:ext uri="{FF2B5EF4-FFF2-40B4-BE49-F238E27FC236}">
                  <a16:creationId xmlns:a16="http://schemas.microsoft.com/office/drawing/2014/main" id="{7E528091-A81E-49BF-855A-DA1DDDEA45DC}"/>
                </a:ext>
              </a:extLst>
            </p:cNvPr>
            <p:cNvSpPr>
              <a:spLocks noChangeShapeType="1"/>
            </p:cNvSpPr>
            <p:nvPr/>
          </p:nvSpPr>
          <p:spPr bwMode="auto">
            <a:xfrm>
              <a:off x="4037" y="2292"/>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34" name="Line 190">
              <a:extLst>
                <a:ext uri="{FF2B5EF4-FFF2-40B4-BE49-F238E27FC236}">
                  <a16:creationId xmlns:a16="http://schemas.microsoft.com/office/drawing/2014/main" id="{AB1E9C34-1FBD-4EA1-8DB7-F3B203866E2D}"/>
                </a:ext>
              </a:extLst>
            </p:cNvPr>
            <p:cNvSpPr>
              <a:spLocks noChangeShapeType="1"/>
            </p:cNvSpPr>
            <p:nvPr/>
          </p:nvSpPr>
          <p:spPr bwMode="auto">
            <a:xfrm flipH="1">
              <a:off x="4018" y="2312"/>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grpSp>
      <p:sp>
        <p:nvSpPr>
          <p:cNvPr id="435" name="TextBox 434">
            <a:extLst>
              <a:ext uri="{FF2B5EF4-FFF2-40B4-BE49-F238E27FC236}">
                <a16:creationId xmlns:a16="http://schemas.microsoft.com/office/drawing/2014/main" id="{3D91BAC0-FB0C-494A-B81C-E0842C5A8166}"/>
              </a:ext>
            </a:extLst>
          </p:cNvPr>
          <p:cNvSpPr txBox="1"/>
          <p:nvPr/>
        </p:nvSpPr>
        <p:spPr>
          <a:xfrm>
            <a:off x="4614546" y="1474388"/>
            <a:ext cx="291554" cy="123111"/>
          </a:xfrm>
          <a:prstGeom prst="rect">
            <a:avLst/>
          </a:prstGeom>
          <a:noFill/>
        </p:spPr>
        <p:txBody>
          <a:bodyPr wrap="none" lIns="0" tIns="0" rIns="0" bIns="0" rtlCol="0" anchor="ctr" anchorCtr="0">
            <a:spAutoFit/>
          </a:bodyPr>
          <a:lstStyle/>
          <a:p>
            <a:r>
              <a:rPr lang="en-GB" sz="800" b="1" dirty="0">
                <a:solidFill>
                  <a:schemeClr val="accent1"/>
                </a:solidFill>
              </a:rPr>
              <a:t>Kd56</a:t>
            </a:r>
          </a:p>
        </p:txBody>
      </p:sp>
      <p:sp>
        <p:nvSpPr>
          <p:cNvPr id="436" name="TextBox 435">
            <a:extLst>
              <a:ext uri="{FF2B5EF4-FFF2-40B4-BE49-F238E27FC236}">
                <a16:creationId xmlns:a16="http://schemas.microsoft.com/office/drawing/2014/main" id="{04843073-1DB8-4B0C-8468-6E96EE1C43AF}"/>
              </a:ext>
            </a:extLst>
          </p:cNvPr>
          <p:cNvSpPr txBox="1"/>
          <p:nvPr/>
        </p:nvSpPr>
        <p:spPr>
          <a:xfrm>
            <a:off x="4725628" y="1977358"/>
            <a:ext cx="152276" cy="123111"/>
          </a:xfrm>
          <a:prstGeom prst="rect">
            <a:avLst/>
          </a:prstGeom>
          <a:noFill/>
        </p:spPr>
        <p:txBody>
          <a:bodyPr wrap="none" lIns="0" tIns="0" rIns="0" bIns="0" rtlCol="0" anchor="ctr" anchorCtr="0">
            <a:spAutoFit/>
          </a:bodyPr>
          <a:lstStyle/>
          <a:p>
            <a:r>
              <a:rPr lang="en-US" sz="800" b="1" dirty="0">
                <a:solidFill>
                  <a:schemeClr val="bg2"/>
                </a:solidFill>
              </a:rPr>
              <a:t>V</a:t>
            </a:r>
            <a:r>
              <a:rPr lang="en-GB" sz="800" b="1" dirty="0">
                <a:solidFill>
                  <a:schemeClr val="bg2"/>
                </a:solidFill>
              </a:rPr>
              <a:t>d</a:t>
            </a:r>
          </a:p>
        </p:txBody>
      </p:sp>
      <p:grpSp>
        <p:nvGrpSpPr>
          <p:cNvPr id="437" name="Group 436"/>
          <p:cNvGrpSpPr/>
          <p:nvPr/>
        </p:nvGrpSpPr>
        <p:grpSpPr>
          <a:xfrm>
            <a:off x="415654" y="2849225"/>
            <a:ext cx="4585549" cy="1696291"/>
            <a:chOff x="1017533" y="3995168"/>
            <a:chExt cx="7136266" cy="2461784"/>
          </a:xfrm>
        </p:grpSpPr>
        <p:sp>
          <p:nvSpPr>
            <p:cNvPr id="438" name="TextBox 437">
              <a:extLst>
                <a:ext uri="{FF2B5EF4-FFF2-40B4-BE49-F238E27FC236}">
                  <a16:creationId xmlns:a16="http://schemas.microsoft.com/office/drawing/2014/main" id="{93563965-39C5-49B9-A292-40D2A3B9D5FB}"/>
                </a:ext>
              </a:extLst>
            </p:cNvPr>
            <p:cNvSpPr txBox="1"/>
            <p:nvPr/>
          </p:nvSpPr>
          <p:spPr>
            <a:xfrm rot="16200000">
              <a:off x="502748" y="4560740"/>
              <a:ext cx="1533795" cy="504225"/>
            </a:xfrm>
            <a:prstGeom prst="rect">
              <a:avLst/>
            </a:prstGeom>
            <a:noFill/>
          </p:spPr>
          <p:txBody>
            <a:bodyPr wrap="square" rtlCol="0">
              <a:spAutoFit/>
            </a:bodyPr>
            <a:lstStyle/>
            <a:p>
              <a:pPr algn="ctr"/>
              <a:r>
                <a:rPr lang="en-GB" sz="800" dirty="0"/>
                <a:t>Proportion surviving</a:t>
              </a:r>
            </a:p>
          </p:txBody>
        </p:sp>
        <p:sp>
          <p:nvSpPr>
            <p:cNvPr id="439" name="TextBox 438">
              <a:extLst>
                <a:ext uri="{FF2B5EF4-FFF2-40B4-BE49-F238E27FC236}">
                  <a16:creationId xmlns:a16="http://schemas.microsoft.com/office/drawing/2014/main" id="{EE469ED6-217E-4166-AEA1-09527155FD65}"/>
                </a:ext>
              </a:extLst>
            </p:cNvPr>
            <p:cNvSpPr txBox="1"/>
            <p:nvPr/>
          </p:nvSpPr>
          <p:spPr>
            <a:xfrm>
              <a:off x="1609186" y="3995168"/>
              <a:ext cx="144271" cy="123112"/>
            </a:xfrm>
            <a:prstGeom prst="rect">
              <a:avLst/>
            </a:prstGeom>
            <a:noFill/>
          </p:spPr>
          <p:txBody>
            <a:bodyPr wrap="none" lIns="0" tIns="0" rIns="0" bIns="0" rtlCol="0" anchor="ctr" anchorCtr="0">
              <a:spAutoFit/>
            </a:bodyPr>
            <a:lstStyle/>
            <a:p>
              <a:pPr algn="r"/>
              <a:r>
                <a:rPr lang="en-GB" sz="800" dirty="0"/>
                <a:t>1.0</a:t>
              </a:r>
            </a:p>
          </p:txBody>
        </p:sp>
        <p:sp>
          <p:nvSpPr>
            <p:cNvPr id="440" name="TextBox 439">
              <a:extLst>
                <a:ext uri="{FF2B5EF4-FFF2-40B4-BE49-F238E27FC236}">
                  <a16:creationId xmlns:a16="http://schemas.microsoft.com/office/drawing/2014/main" id="{471D403D-3928-4080-A618-89F05D89B13C}"/>
                </a:ext>
              </a:extLst>
            </p:cNvPr>
            <p:cNvSpPr txBox="1"/>
            <p:nvPr/>
          </p:nvSpPr>
          <p:spPr>
            <a:xfrm>
              <a:off x="1609186" y="4320251"/>
              <a:ext cx="144271" cy="123112"/>
            </a:xfrm>
            <a:prstGeom prst="rect">
              <a:avLst/>
            </a:prstGeom>
            <a:noFill/>
          </p:spPr>
          <p:txBody>
            <a:bodyPr wrap="none" lIns="0" tIns="0" rIns="0" bIns="0" rtlCol="0" anchor="ctr" anchorCtr="0">
              <a:spAutoFit/>
            </a:bodyPr>
            <a:lstStyle/>
            <a:p>
              <a:pPr algn="r"/>
              <a:r>
                <a:rPr lang="en-GB" sz="800" dirty="0"/>
                <a:t>0.8</a:t>
              </a:r>
            </a:p>
          </p:txBody>
        </p:sp>
        <p:sp>
          <p:nvSpPr>
            <p:cNvPr id="441" name="TextBox 440">
              <a:extLst>
                <a:ext uri="{FF2B5EF4-FFF2-40B4-BE49-F238E27FC236}">
                  <a16:creationId xmlns:a16="http://schemas.microsoft.com/office/drawing/2014/main" id="{5DAEE822-08B1-472E-8E63-5ADFF1D13502}"/>
                </a:ext>
              </a:extLst>
            </p:cNvPr>
            <p:cNvSpPr txBox="1"/>
            <p:nvPr/>
          </p:nvSpPr>
          <p:spPr>
            <a:xfrm>
              <a:off x="1609186" y="4645333"/>
              <a:ext cx="144271" cy="123112"/>
            </a:xfrm>
            <a:prstGeom prst="rect">
              <a:avLst/>
            </a:prstGeom>
            <a:noFill/>
          </p:spPr>
          <p:txBody>
            <a:bodyPr wrap="none" lIns="0" tIns="0" rIns="0" bIns="0" rtlCol="0" anchor="ctr" anchorCtr="0">
              <a:spAutoFit/>
            </a:bodyPr>
            <a:lstStyle/>
            <a:p>
              <a:pPr algn="r"/>
              <a:r>
                <a:rPr lang="en-GB" sz="800" dirty="0"/>
                <a:t>0.6</a:t>
              </a:r>
            </a:p>
          </p:txBody>
        </p:sp>
        <p:sp>
          <p:nvSpPr>
            <p:cNvPr id="442" name="TextBox 441">
              <a:extLst>
                <a:ext uri="{FF2B5EF4-FFF2-40B4-BE49-F238E27FC236}">
                  <a16:creationId xmlns:a16="http://schemas.microsoft.com/office/drawing/2014/main" id="{2C0E3987-9E9A-41D6-B036-8C144D7D123E}"/>
                </a:ext>
              </a:extLst>
            </p:cNvPr>
            <p:cNvSpPr txBox="1"/>
            <p:nvPr/>
          </p:nvSpPr>
          <p:spPr>
            <a:xfrm>
              <a:off x="1609186" y="4970416"/>
              <a:ext cx="144271" cy="123112"/>
            </a:xfrm>
            <a:prstGeom prst="rect">
              <a:avLst/>
            </a:prstGeom>
            <a:noFill/>
          </p:spPr>
          <p:txBody>
            <a:bodyPr wrap="none" lIns="0" tIns="0" rIns="0" bIns="0" rtlCol="0" anchor="ctr" anchorCtr="0">
              <a:spAutoFit/>
            </a:bodyPr>
            <a:lstStyle/>
            <a:p>
              <a:pPr algn="r"/>
              <a:r>
                <a:rPr lang="en-US" sz="800" dirty="0"/>
                <a:t>0</a:t>
              </a:r>
              <a:r>
                <a:rPr lang="en-GB" sz="800" dirty="0"/>
                <a:t>.4</a:t>
              </a:r>
            </a:p>
          </p:txBody>
        </p:sp>
        <p:sp>
          <p:nvSpPr>
            <p:cNvPr id="443" name="TextBox 442">
              <a:extLst>
                <a:ext uri="{FF2B5EF4-FFF2-40B4-BE49-F238E27FC236}">
                  <a16:creationId xmlns:a16="http://schemas.microsoft.com/office/drawing/2014/main" id="{13550990-0A44-41A7-ABC9-F500514DDF6C}"/>
                </a:ext>
              </a:extLst>
            </p:cNvPr>
            <p:cNvSpPr txBox="1"/>
            <p:nvPr/>
          </p:nvSpPr>
          <p:spPr>
            <a:xfrm>
              <a:off x="1609186" y="5295497"/>
              <a:ext cx="144271" cy="123112"/>
            </a:xfrm>
            <a:prstGeom prst="rect">
              <a:avLst/>
            </a:prstGeom>
            <a:noFill/>
          </p:spPr>
          <p:txBody>
            <a:bodyPr wrap="none" lIns="0" tIns="0" rIns="0" bIns="0" rtlCol="0" anchor="ctr" anchorCtr="0">
              <a:spAutoFit/>
            </a:bodyPr>
            <a:lstStyle/>
            <a:p>
              <a:pPr algn="r"/>
              <a:r>
                <a:rPr lang="en-GB" sz="800" dirty="0"/>
                <a:t>0.2</a:t>
              </a:r>
            </a:p>
          </p:txBody>
        </p:sp>
        <p:sp>
          <p:nvSpPr>
            <p:cNvPr id="444" name="TextBox 443">
              <a:extLst>
                <a:ext uri="{FF2B5EF4-FFF2-40B4-BE49-F238E27FC236}">
                  <a16:creationId xmlns:a16="http://schemas.microsoft.com/office/drawing/2014/main" id="{E51CB6D6-B9AF-4887-A447-4858843FAA1E}"/>
                </a:ext>
              </a:extLst>
            </p:cNvPr>
            <p:cNvSpPr txBox="1"/>
            <p:nvPr/>
          </p:nvSpPr>
          <p:spPr>
            <a:xfrm>
              <a:off x="1612361" y="5620578"/>
              <a:ext cx="144271" cy="123112"/>
            </a:xfrm>
            <a:prstGeom prst="rect">
              <a:avLst/>
            </a:prstGeom>
            <a:noFill/>
          </p:spPr>
          <p:txBody>
            <a:bodyPr wrap="none" lIns="0" tIns="0" rIns="0" bIns="0" rtlCol="0" anchor="ctr" anchorCtr="0">
              <a:spAutoFit/>
            </a:bodyPr>
            <a:lstStyle/>
            <a:p>
              <a:pPr algn="r"/>
              <a:r>
                <a:rPr lang="en-GB" sz="800" dirty="0"/>
                <a:t>0.0</a:t>
              </a:r>
            </a:p>
          </p:txBody>
        </p:sp>
        <p:sp>
          <p:nvSpPr>
            <p:cNvPr id="445" name="Freeform: Shape 47">
              <a:extLst>
                <a:ext uri="{FF2B5EF4-FFF2-40B4-BE49-F238E27FC236}">
                  <a16:creationId xmlns:a16="http://schemas.microsoft.com/office/drawing/2014/main" id="{9784E796-01A9-41A1-BE31-CDEC6B0075D7}"/>
                </a:ext>
              </a:extLst>
            </p:cNvPr>
            <p:cNvSpPr/>
            <p:nvPr/>
          </p:nvSpPr>
          <p:spPr bwMode="auto">
            <a:xfrm>
              <a:off x="1861287" y="4056725"/>
              <a:ext cx="6292512" cy="1621975"/>
            </a:xfrm>
            <a:custGeom>
              <a:avLst/>
              <a:gdLst>
                <a:gd name="connsiteX0" fmla="*/ 0 w 3852862"/>
                <a:gd name="connsiteY0" fmla="*/ 0 h 2033587"/>
                <a:gd name="connsiteX1" fmla="*/ 0 w 3852862"/>
                <a:gd name="connsiteY1" fmla="*/ 2033587 h 2033587"/>
                <a:gd name="connsiteX2" fmla="*/ 3852862 w 3852862"/>
                <a:gd name="connsiteY2" fmla="*/ 2033587 h 2033587"/>
              </a:gdLst>
              <a:ahLst/>
              <a:cxnLst>
                <a:cxn ang="0">
                  <a:pos x="connsiteX0" y="connsiteY0"/>
                </a:cxn>
                <a:cxn ang="0">
                  <a:pos x="connsiteX1" y="connsiteY1"/>
                </a:cxn>
                <a:cxn ang="0">
                  <a:pos x="connsiteX2" y="connsiteY2"/>
                </a:cxn>
              </a:cxnLst>
              <a:rect l="l" t="t" r="r" b="b"/>
              <a:pathLst>
                <a:path w="3852862" h="2033587">
                  <a:moveTo>
                    <a:pt x="0" y="0"/>
                  </a:moveTo>
                  <a:lnTo>
                    <a:pt x="0" y="2033587"/>
                  </a:lnTo>
                  <a:lnTo>
                    <a:pt x="3852862" y="2033587"/>
                  </a:lnTo>
                </a:path>
              </a:pathLst>
            </a:custGeom>
            <a:noFill/>
            <a:ln w="9525" cap="sq" cmpd="sng" algn="ctr">
              <a:solidFill>
                <a:schemeClr val="tx1"/>
              </a:solidFill>
              <a:prstDash val="solid"/>
              <a:miter lim="800000"/>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800" b="1" i="0" u="none" strike="noStrike" cap="none" normalizeH="0" baseline="0">
                <a:ln>
                  <a:noFill/>
                </a:ln>
                <a:solidFill>
                  <a:schemeClr val="tx1"/>
                </a:solidFill>
                <a:effectLst/>
                <a:latin typeface="Arial" charset="0"/>
              </a:endParaRPr>
            </a:p>
          </p:txBody>
        </p:sp>
        <p:cxnSp>
          <p:nvCxnSpPr>
            <p:cNvPr id="446" name="Straight Connector 445">
              <a:extLst>
                <a:ext uri="{FF2B5EF4-FFF2-40B4-BE49-F238E27FC236}">
                  <a16:creationId xmlns:a16="http://schemas.microsoft.com/office/drawing/2014/main" id="{84C3BB92-7F35-45C4-BB15-936BB3F1E632}"/>
                </a:ext>
              </a:extLst>
            </p:cNvPr>
            <p:cNvCxnSpPr/>
            <p:nvPr/>
          </p:nvCxnSpPr>
          <p:spPr bwMode="auto">
            <a:xfrm>
              <a:off x="1791438" y="4056725"/>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7" name="Straight Connector 446">
              <a:extLst>
                <a:ext uri="{FF2B5EF4-FFF2-40B4-BE49-F238E27FC236}">
                  <a16:creationId xmlns:a16="http://schemas.microsoft.com/office/drawing/2014/main" id="{A5C77783-80DD-46C0-B09F-AF18B4A55A2A}"/>
                </a:ext>
              </a:extLst>
            </p:cNvPr>
            <p:cNvCxnSpPr/>
            <p:nvPr/>
          </p:nvCxnSpPr>
          <p:spPr bwMode="auto">
            <a:xfrm>
              <a:off x="1791438" y="4380918"/>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8" name="Straight Connector 447">
              <a:extLst>
                <a:ext uri="{FF2B5EF4-FFF2-40B4-BE49-F238E27FC236}">
                  <a16:creationId xmlns:a16="http://schemas.microsoft.com/office/drawing/2014/main" id="{A4D2C503-77C7-4474-A055-B2DF1023736E}"/>
                </a:ext>
              </a:extLst>
            </p:cNvPr>
            <p:cNvCxnSpPr/>
            <p:nvPr/>
          </p:nvCxnSpPr>
          <p:spPr bwMode="auto">
            <a:xfrm>
              <a:off x="1791438" y="4705111"/>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9" name="Straight Connector 448">
              <a:extLst>
                <a:ext uri="{FF2B5EF4-FFF2-40B4-BE49-F238E27FC236}">
                  <a16:creationId xmlns:a16="http://schemas.microsoft.com/office/drawing/2014/main" id="{1A51D782-B353-4EC7-BD60-A009FF11D410}"/>
                </a:ext>
              </a:extLst>
            </p:cNvPr>
            <p:cNvCxnSpPr/>
            <p:nvPr/>
          </p:nvCxnSpPr>
          <p:spPr bwMode="auto">
            <a:xfrm>
              <a:off x="1791438" y="5029304"/>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0" name="Straight Connector 449">
              <a:extLst>
                <a:ext uri="{FF2B5EF4-FFF2-40B4-BE49-F238E27FC236}">
                  <a16:creationId xmlns:a16="http://schemas.microsoft.com/office/drawing/2014/main" id="{02C24EF8-3E18-497E-AEE2-DFC72505B915}"/>
                </a:ext>
              </a:extLst>
            </p:cNvPr>
            <p:cNvCxnSpPr/>
            <p:nvPr/>
          </p:nvCxnSpPr>
          <p:spPr bwMode="auto">
            <a:xfrm>
              <a:off x="1791438" y="5678701"/>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1" name="Straight Connector 450">
              <a:extLst>
                <a:ext uri="{FF2B5EF4-FFF2-40B4-BE49-F238E27FC236}">
                  <a16:creationId xmlns:a16="http://schemas.microsoft.com/office/drawing/2014/main" id="{8342181D-9FE9-4F27-9C0F-EF472EFDAB55}"/>
                </a:ext>
              </a:extLst>
            </p:cNvPr>
            <p:cNvCxnSpPr/>
            <p:nvPr/>
          </p:nvCxnSpPr>
          <p:spPr bwMode="auto">
            <a:xfrm>
              <a:off x="1794613" y="5353497"/>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2" name="Straight Connector 451">
              <a:extLst>
                <a:ext uri="{FF2B5EF4-FFF2-40B4-BE49-F238E27FC236}">
                  <a16:creationId xmlns:a16="http://schemas.microsoft.com/office/drawing/2014/main" id="{04613CB5-3BE3-4CA9-BA52-E3C538D6F0DB}"/>
                </a:ext>
              </a:extLst>
            </p:cNvPr>
            <p:cNvCxnSpPr>
              <a:cxnSpLocks/>
            </p:cNvCxnSpPr>
            <p:nvPr/>
          </p:nvCxnSpPr>
          <p:spPr bwMode="auto">
            <a:xfrm rot="5400000">
              <a:off x="1825289" y="5713927"/>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53" name="TextBox 452">
              <a:extLst>
                <a:ext uri="{FF2B5EF4-FFF2-40B4-BE49-F238E27FC236}">
                  <a16:creationId xmlns:a16="http://schemas.microsoft.com/office/drawing/2014/main" id="{644BA2B7-CF6E-49E3-A79C-B16BDAAD6F33}"/>
                </a:ext>
              </a:extLst>
            </p:cNvPr>
            <p:cNvSpPr txBox="1"/>
            <p:nvPr/>
          </p:nvSpPr>
          <p:spPr>
            <a:xfrm>
              <a:off x="1835227" y="5779931"/>
              <a:ext cx="57707" cy="123112"/>
            </a:xfrm>
            <a:prstGeom prst="rect">
              <a:avLst/>
            </a:prstGeom>
            <a:noFill/>
          </p:spPr>
          <p:txBody>
            <a:bodyPr wrap="none" lIns="0" tIns="0" rIns="0" bIns="0" rtlCol="0" anchor="ctr" anchorCtr="0">
              <a:spAutoFit/>
            </a:bodyPr>
            <a:lstStyle/>
            <a:p>
              <a:pPr algn="ctr"/>
              <a:r>
                <a:rPr lang="en-GB" sz="800" dirty="0"/>
                <a:t>0</a:t>
              </a:r>
            </a:p>
          </p:txBody>
        </p:sp>
        <p:sp>
          <p:nvSpPr>
            <p:cNvPr id="454" name="TextBox 453">
              <a:extLst>
                <a:ext uri="{FF2B5EF4-FFF2-40B4-BE49-F238E27FC236}">
                  <a16:creationId xmlns:a16="http://schemas.microsoft.com/office/drawing/2014/main" id="{3952C1BA-1179-41F9-BCB7-804264D7F53D}"/>
                </a:ext>
              </a:extLst>
            </p:cNvPr>
            <p:cNvSpPr txBox="1"/>
            <p:nvPr/>
          </p:nvSpPr>
          <p:spPr>
            <a:xfrm>
              <a:off x="4119630" y="5936047"/>
              <a:ext cx="1248739" cy="123112"/>
            </a:xfrm>
            <a:prstGeom prst="rect">
              <a:avLst/>
            </a:prstGeom>
            <a:noFill/>
          </p:spPr>
          <p:txBody>
            <a:bodyPr wrap="none" lIns="0" tIns="0" rIns="0" bIns="0" rtlCol="0" anchor="ctr" anchorCtr="0">
              <a:spAutoFit/>
            </a:bodyPr>
            <a:lstStyle/>
            <a:p>
              <a:pPr algn="ctr"/>
              <a:r>
                <a:rPr lang="en-US" sz="800" dirty="0"/>
                <a:t>M</a:t>
              </a:r>
              <a:r>
                <a:rPr lang="en-GB" sz="800" dirty="0" err="1"/>
                <a:t>onths</a:t>
              </a:r>
              <a:r>
                <a:rPr lang="en-GB" sz="800" dirty="0"/>
                <a:t> from randomisation</a:t>
              </a:r>
            </a:p>
          </p:txBody>
        </p:sp>
        <p:sp>
          <p:nvSpPr>
            <p:cNvPr id="455" name="TextBox 454">
              <a:extLst>
                <a:ext uri="{FF2B5EF4-FFF2-40B4-BE49-F238E27FC236}">
                  <a16:creationId xmlns:a16="http://schemas.microsoft.com/office/drawing/2014/main" id="{E48C784C-F1E3-44B9-AA53-EF8144A13616}"/>
                </a:ext>
              </a:extLst>
            </p:cNvPr>
            <p:cNvSpPr txBox="1"/>
            <p:nvPr/>
          </p:nvSpPr>
          <p:spPr>
            <a:xfrm>
              <a:off x="1100470" y="5987951"/>
              <a:ext cx="950473" cy="469001"/>
            </a:xfrm>
            <a:prstGeom prst="rect">
              <a:avLst/>
            </a:prstGeom>
            <a:noFill/>
          </p:spPr>
          <p:txBody>
            <a:bodyPr wrap="none" lIns="0" tIns="0" rIns="0" bIns="0" rtlCol="0" anchor="ctr" anchorCtr="0">
              <a:spAutoFit/>
            </a:bodyPr>
            <a:lstStyle/>
            <a:p>
              <a:r>
                <a:rPr lang="en-GB" sz="700" dirty="0"/>
                <a:t>Number at risk:</a:t>
              </a:r>
            </a:p>
            <a:p>
              <a:r>
                <a:rPr lang="en-GB" sz="700" b="1" dirty="0">
                  <a:solidFill>
                    <a:schemeClr val="accent1"/>
                  </a:solidFill>
                </a:rPr>
                <a:t>Kd56</a:t>
              </a:r>
            </a:p>
            <a:p>
              <a:r>
                <a:rPr lang="en-US" sz="700" b="1" dirty="0">
                  <a:solidFill>
                    <a:schemeClr val="bg2"/>
                  </a:solidFill>
                </a:rPr>
                <a:t>V</a:t>
              </a:r>
              <a:r>
                <a:rPr lang="en-GB" sz="700" b="1" dirty="0">
                  <a:solidFill>
                    <a:schemeClr val="bg2"/>
                  </a:solidFill>
                </a:rPr>
                <a:t>d</a:t>
              </a:r>
            </a:p>
          </p:txBody>
        </p:sp>
        <p:sp>
          <p:nvSpPr>
            <p:cNvPr id="456" name="TextBox 455">
              <a:extLst>
                <a:ext uri="{FF2B5EF4-FFF2-40B4-BE49-F238E27FC236}">
                  <a16:creationId xmlns:a16="http://schemas.microsoft.com/office/drawing/2014/main" id="{3D4C4521-3011-413B-80A7-510F0F3248D8}"/>
                </a:ext>
              </a:extLst>
            </p:cNvPr>
            <p:cNvSpPr txBox="1"/>
            <p:nvPr/>
          </p:nvSpPr>
          <p:spPr>
            <a:xfrm>
              <a:off x="1748077" y="6142969"/>
              <a:ext cx="232006" cy="312668"/>
            </a:xfrm>
            <a:prstGeom prst="rect">
              <a:avLst/>
            </a:prstGeom>
            <a:noFill/>
          </p:spPr>
          <p:txBody>
            <a:bodyPr wrap="none" lIns="0" tIns="0" rIns="0" bIns="0" rtlCol="0" anchor="ctr" anchorCtr="0">
              <a:spAutoFit/>
            </a:bodyPr>
            <a:lstStyle/>
            <a:p>
              <a:pPr algn="ctr"/>
              <a:r>
                <a:rPr lang="en-US" sz="700" dirty="0">
                  <a:solidFill>
                    <a:schemeClr val="accent1"/>
                  </a:solidFill>
                </a:rPr>
                <a:t>164</a:t>
              </a:r>
            </a:p>
            <a:p>
              <a:pPr algn="ctr"/>
              <a:r>
                <a:rPr lang="en-US" sz="700" dirty="0">
                  <a:solidFill>
                    <a:schemeClr val="bg2"/>
                  </a:solidFill>
                </a:rPr>
                <a:t>189</a:t>
              </a:r>
              <a:endParaRPr lang="en-GB" sz="700" dirty="0">
                <a:solidFill>
                  <a:schemeClr val="bg2"/>
                </a:solidFill>
              </a:endParaRPr>
            </a:p>
          </p:txBody>
        </p:sp>
        <p:cxnSp>
          <p:nvCxnSpPr>
            <p:cNvPr id="457" name="Straight Connector 456">
              <a:extLst>
                <a:ext uri="{FF2B5EF4-FFF2-40B4-BE49-F238E27FC236}">
                  <a16:creationId xmlns:a16="http://schemas.microsoft.com/office/drawing/2014/main" id="{6ECE677F-B8BD-4A1B-A65C-0EAB2CCCB5E9}"/>
                </a:ext>
              </a:extLst>
            </p:cNvPr>
            <p:cNvCxnSpPr>
              <a:cxnSpLocks/>
            </p:cNvCxnSpPr>
            <p:nvPr/>
          </p:nvCxnSpPr>
          <p:spPr bwMode="auto">
            <a:xfrm rot="5400000">
              <a:off x="2645119" y="5713927"/>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8" name="Straight Connector 457">
              <a:extLst>
                <a:ext uri="{FF2B5EF4-FFF2-40B4-BE49-F238E27FC236}">
                  <a16:creationId xmlns:a16="http://schemas.microsoft.com/office/drawing/2014/main" id="{6D042E92-9C10-416F-A5CA-90A6DED5F9E1}"/>
                </a:ext>
              </a:extLst>
            </p:cNvPr>
            <p:cNvCxnSpPr>
              <a:cxnSpLocks/>
            </p:cNvCxnSpPr>
            <p:nvPr/>
          </p:nvCxnSpPr>
          <p:spPr bwMode="auto">
            <a:xfrm rot="5400000">
              <a:off x="3464949" y="5713927"/>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9" name="Straight Connector 458">
              <a:extLst>
                <a:ext uri="{FF2B5EF4-FFF2-40B4-BE49-F238E27FC236}">
                  <a16:creationId xmlns:a16="http://schemas.microsoft.com/office/drawing/2014/main" id="{4177F638-46BF-4700-96B1-D0AFB812F22C}"/>
                </a:ext>
              </a:extLst>
            </p:cNvPr>
            <p:cNvCxnSpPr>
              <a:cxnSpLocks/>
            </p:cNvCxnSpPr>
            <p:nvPr/>
          </p:nvCxnSpPr>
          <p:spPr bwMode="auto">
            <a:xfrm rot="5400000">
              <a:off x="4284779" y="5713927"/>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0" name="Straight Connector 459">
              <a:extLst>
                <a:ext uri="{FF2B5EF4-FFF2-40B4-BE49-F238E27FC236}">
                  <a16:creationId xmlns:a16="http://schemas.microsoft.com/office/drawing/2014/main" id="{DFA1BA17-2BE3-490D-A513-0C91574C2A2B}"/>
                </a:ext>
              </a:extLst>
            </p:cNvPr>
            <p:cNvCxnSpPr>
              <a:cxnSpLocks/>
            </p:cNvCxnSpPr>
            <p:nvPr/>
          </p:nvCxnSpPr>
          <p:spPr bwMode="auto">
            <a:xfrm rot="5400000">
              <a:off x="5104609" y="5713927"/>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1" name="Straight Connector 460">
              <a:extLst>
                <a:ext uri="{FF2B5EF4-FFF2-40B4-BE49-F238E27FC236}">
                  <a16:creationId xmlns:a16="http://schemas.microsoft.com/office/drawing/2014/main" id="{2DB70D70-9CB1-49E6-8052-59990AD1EC7A}"/>
                </a:ext>
              </a:extLst>
            </p:cNvPr>
            <p:cNvCxnSpPr>
              <a:cxnSpLocks/>
            </p:cNvCxnSpPr>
            <p:nvPr/>
          </p:nvCxnSpPr>
          <p:spPr bwMode="auto">
            <a:xfrm rot="5400000">
              <a:off x="5924439" y="5713927"/>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2" name="Straight Connector 461">
              <a:extLst>
                <a:ext uri="{FF2B5EF4-FFF2-40B4-BE49-F238E27FC236}">
                  <a16:creationId xmlns:a16="http://schemas.microsoft.com/office/drawing/2014/main" id="{D1FC0B2A-DBB2-40C3-A7C3-52C290B15128}"/>
                </a:ext>
              </a:extLst>
            </p:cNvPr>
            <p:cNvCxnSpPr>
              <a:cxnSpLocks/>
            </p:cNvCxnSpPr>
            <p:nvPr/>
          </p:nvCxnSpPr>
          <p:spPr bwMode="auto">
            <a:xfrm rot="5400000">
              <a:off x="6744269" y="5713927"/>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3" name="Straight Connector 462">
              <a:extLst>
                <a:ext uri="{FF2B5EF4-FFF2-40B4-BE49-F238E27FC236}">
                  <a16:creationId xmlns:a16="http://schemas.microsoft.com/office/drawing/2014/main" id="{C9B998C9-EE82-4054-82B6-D1F49F3899D5}"/>
                </a:ext>
              </a:extLst>
            </p:cNvPr>
            <p:cNvCxnSpPr>
              <a:cxnSpLocks/>
            </p:cNvCxnSpPr>
            <p:nvPr/>
          </p:nvCxnSpPr>
          <p:spPr bwMode="auto">
            <a:xfrm rot="5400000">
              <a:off x="7564101" y="5713927"/>
              <a:ext cx="720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464" name="TextBox 463">
              <a:extLst>
                <a:ext uri="{FF2B5EF4-FFF2-40B4-BE49-F238E27FC236}">
                  <a16:creationId xmlns:a16="http://schemas.microsoft.com/office/drawing/2014/main" id="{DFFCA3F9-EF3A-43B5-85C6-1CCFDF34DF3B}"/>
                </a:ext>
              </a:extLst>
            </p:cNvPr>
            <p:cNvSpPr txBox="1"/>
            <p:nvPr/>
          </p:nvSpPr>
          <p:spPr>
            <a:xfrm>
              <a:off x="2654829" y="5779931"/>
              <a:ext cx="57707" cy="123112"/>
            </a:xfrm>
            <a:prstGeom prst="rect">
              <a:avLst/>
            </a:prstGeom>
            <a:noFill/>
          </p:spPr>
          <p:txBody>
            <a:bodyPr wrap="none" lIns="0" tIns="0" rIns="0" bIns="0" rtlCol="0" anchor="ctr" anchorCtr="0">
              <a:spAutoFit/>
            </a:bodyPr>
            <a:lstStyle/>
            <a:p>
              <a:pPr algn="ctr"/>
              <a:r>
                <a:rPr lang="en-GB" sz="800" dirty="0"/>
                <a:t>6</a:t>
              </a:r>
            </a:p>
          </p:txBody>
        </p:sp>
        <p:sp>
          <p:nvSpPr>
            <p:cNvPr id="465" name="TextBox 464">
              <a:extLst>
                <a:ext uri="{FF2B5EF4-FFF2-40B4-BE49-F238E27FC236}">
                  <a16:creationId xmlns:a16="http://schemas.microsoft.com/office/drawing/2014/main" id="{D1147A32-D99F-43EE-9A55-A7F6093EA142}"/>
                </a:ext>
              </a:extLst>
            </p:cNvPr>
            <p:cNvSpPr txBox="1"/>
            <p:nvPr/>
          </p:nvSpPr>
          <p:spPr>
            <a:xfrm>
              <a:off x="3445581" y="5779931"/>
              <a:ext cx="115416" cy="123112"/>
            </a:xfrm>
            <a:prstGeom prst="rect">
              <a:avLst/>
            </a:prstGeom>
            <a:noFill/>
          </p:spPr>
          <p:txBody>
            <a:bodyPr wrap="none" lIns="0" tIns="0" rIns="0" bIns="0" rtlCol="0" anchor="ctr" anchorCtr="0">
              <a:spAutoFit/>
            </a:bodyPr>
            <a:lstStyle/>
            <a:p>
              <a:pPr algn="ctr"/>
              <a:r>
                <a:rPr lang="en-GB" sz="800" dirty="0"/>
                <a:t>12</a:t>
              </a:r>
            </a:p>
          </p:txBody>
        </p:sp>
        <p:sp>
          <p:nvSpPr>
            <p:cNvPr id="466" name="TextBox 465">
              <a:extLst>
                <a:ext uri="{FF2B5EF4-FFF2-40B4-BE49-F238E27FC236}">
                  <a16:creationId xmlns:a16="http://schemas.microsoft.com/office/drawing/2014/main" id="{FEF5FF3F-0C06-4C26-88C8-E17EF0B2BAAE}"/>
                </a:ext>
              </a:extLst>
            </p:cNvPr>
            <p:cNvSpPr txBox="1"/>
            <p:nvPr/>
          </p:nvSpPr>
          <p:spPr>
            <a:xfrm>
              <a:off x="4265185" y="5779931"/>
              <a:ext cx="115416" cy="123112"/>
            </a:xfrm>
            <a:prstGeom prst="rect">
              <a:avLst/>
            </a:prstGeom>
            <a:noFill/>
          </p:spPr>
          <p:txBody>
            <a:bodyPr wrap="none" lIns="0" tIns="0" rIns="0" bIns="0" rtlCol="0" anchor="ctr" anchorCtr="0">
              <a:spAutoFit/>
            </a:bodyPr>
            <a:lstStyle/>
            <a:p>
              <a:pPr algn="ctr"/>
              <a:r>
                <a:rPr lang="en-GB" sz="800" dirty="0"/>
                <a:t>18</a:t>
              </a:r>
            </a:p>
          </p:txBody>
        </p:sp>
        <p:sp>
          <p:nvSpPr>
            <p:cNvPr id="467" name="TextBox 466">
              <a:extLst>
                <a:ext uri="{FF2B5EF4-FFF2-40B4-BE49-F238E27FC236}">
                  <a16:creationId xmlns:a16="http://schemas.microsoft.com/office/drawing/2014/main" id="{37A3A512-1A54-4289-8B19-B2E12B4C9403}"/>
                </a:ext>
              </a:extLst>
            </p:cNvPr>
            <p:cNvSpPr txBox="1"/>
            <p:nvPr/>
          </p:nvSpPr>
          <p:spPr>
            <a:xfrm>
              <a:off x="5084789" y="5779931"/>
              <a:ext cx="115416" cy="123112"/>
            </a:xfrm>
            <a:prstGeom prst="rect">
              <a:avLst/>
            </a:prstGeom>
            <a:noFill/>
          </p:spPr>
          <p:txBody>
            <a:bodyPr wrap="none" lIns="0" tIns="0" rIns="0" bIns="0" rtlCol="0" anchor="ctr" anchorCtr="0">
              <a:spAutoFit/>
            </a:bodyPr>
            <a:lstStyle/>
            <a:p>
              <a:pPr algn="ctr"/>
              <a:r>
                <a:rPr lang="en-GB" sz="800" dirty="0"/>
                <a:t>24</a:t>
              </a:r>
            </a:p>
          </p:txBody>
        </p:sp>
        <p:sp>
          <p:nvSpPr>
            <p:cNvPr id="468" name="TextBox 467">
              <a:extLst>
                <a:ext uri="{FF2B5EF4-FFF2-40B4-BE49-F238E27FC236}">
                  <a16:creationId xmlns:a16="http://schemas.microsoft.com/office/drawing/2014/main" id="{CDB674D8-EC9E-4248-8359-97A3F7098052}"/>
                </a:ext>
              </a:extLst>
            </p:cNvPr>
            <p:cNvSpPr txBox="1"/>
            <p:nvPr/>
          </p:nvSpPr>
          <p:spPr>
            <a:xfrm>
              <a:off x="5904394" y="5779931"/>
              <a:ext cx="115416" cy="123112"/>
            </a:xfrm>
            <a:prstGeom prst="rect">
              <a:avLst/>
            </a:prstGeom>
            <a:noFill/>
          </p:spPr>
          <p:txBody>
            <a:bodyPr wrap="none" lIns="0" tIns="0" rIns="0" bIns="0" rtlCol="0" anchor="ctr" anchorCtr="0">
              <a:spAutoFit/>
            </a:bodyPr>
            <a:lstStyle/>
            <a:p>
              <a:pPr algn="ctr"/>
              <a:r>
                <a:rPr lang="en-GB" sz="800" dirty="0"/>
                <a:t>30</a:t>
              </a:r>
            </a:p>
          </p:txBody>
        </p:sp>
        <p:sp>
          <p:nvSpPr>
            <p:cNvPr id="469" name="TextBox 468">
              <a:extLst>
                <a:ext uri="{FF2B5EF4-FFF2-40B4-BE49-F238E27FC236}">
                  <a16:creationId xmlns:a16="http://schemas.microsoft.com/office/drawing/2014/main" id="{8C188467-A6A5-4795-BA1E-2B966D05BA60}"/>
                </a:ext>
              </a:extLst>
            </p:cNvPr>
            <p:cNvSpPr txBox="1"/>
            <p:nvPr/>
          </p:nvSpPr>
          <p:spPr>
            <a:xfrm>
              <a:off x="6723996" y="5779931"/>
              <a:ext cx="115416" cy="123112"/>
            </a:xfrm>
            <a:prstGeom prst="rect">
              <a:avLst/>
            </a:prstGeom>
            <a:noFill/>
          </p:spPr>
          <p:txBody>
            <a:bodyPr wrap="none" lIns="0" tIns="0" rIns="0" bIns="0" rtlCol="0" anchor="ctr" anchorCtr="0">
              <a:spAutoFit/>
            </a:bodyPr>
            <a:lstStyle/>
            <a:p>
              <a:pPr algn="ctr"/>
              <a:r>
                <a:rPr lang="en-GB" sz="800" dirty="0"/>
                <a:t>36</a:t>
              </a:r>
            </a:p>
          </p:txBody>
        </p:sp>
        <p:sp>
          <p:nvSpPr>
            <p:cNvPr id="470" name="TextBox 469">
              <a:extLst>
                <a:ext uri="{FF2B5EF4-FFF2-40B4-BE49-F238E27FC236}">
                  <a16:creationId xmlns:a16="http://schemas.microsoft.com/office/drawing/2014/main" id="{5EE51724-B13E-4127-B904-138ADCEF1F3E}"/>
                </a:ext>
              </a:extLst>
            </p:cNvPr>
            <p:cNvSpPr txBox="1"/>
            <p:nvPr/>
          </p:nvSpPr>
          <p:spPr>
            <a:xfrm>
              <a:off x="7543598" y="5779931"/>
              <a:ext cx="115416" cy="123112"/>
            </a:xfrm>
            <a:prstGeom prst="rect">
              <a:avLst/>
            </a:prstGeom>
            <a:noFill/>
          </p:spPr>
          <p:txBody>
            <a:bodyPr wrap="none" lIns="0" tIns="0" rIns="0" bIns="0" rtlCol="0" anchor="ctr" anchorCtr="0">
              <a:spAutoFit/>
            </a:bodyPr>
            <a:lstStyle/>
            <a:p>
              <a:pPr algn="ctr"/>
              <a:r>
                <a:rPr lang="en-GB" sz="800" dirty="0"/>
                <a:t>42</a:t>
              </a:r>
            </a:p>
          </p:txBody>
        </p:sp>
        <p:sp>
          <p:nvSpPr>
            <p:cNvPr id="471" name="TextBox 470">
              <a:extLst>
                <a:ext uri="{FF2B5EF4-FFF2-40B4-BE49-F238E27FC236}">
                  <a16:creationId xmlns:a16="http://schemas.microsoft.com/office/drawing/2014/main" id="{A83A6002-FD83-49AA-9535-3ABBCEA1E4F5}"/>
                </a:ext>
              </a:extLst>
            </p:cNvPr>
            <p:cNvSpPr txBox="1"/>
            <p:nvPr/>
          </p:nvSpPr>
          <p:spPr>
            <a:xfrm>
              <a:off x="2567681" y="6142969"/>
              <a:ext cx="232006" cy="312668"/>
            </a:xfrm>
            <a:prstGeom prst="rect">
              <a:avLst/>
            </a:prstGeom>
            <a:noFill/>
          </p:spPr>
          <p:txBody>
            <a:bodyPr wrap="none" lIns="0" tIns="0" rIns="0" bIns="0" rtlCol="0" anchor="ctr" anchorCtr="0">
              <a:spAutoFit/>
            </a:bodyPr>
            <a:lstStyle/>
            <a:p>
              <a:pPr algn="ctr"/>
              <a:r>
                <a:rPr lang="en-GB" sz="700" dirty="0">
                  <a:solidFill>
                    <a:schemeClr val="accent1"/>
                  </a:solidFill>
                </a:rPr>
                <a:t>149</a:t>
              </a:r>
            </a:p>
            <a:p>
              <a:pPr algn="ctr"/>
              <a:r>
                <a:rPr lang="en-US" sz="700" dirty="0">
                  <a:solidFill>
                    <a:schemeClr val="bg2"/>
                  </a:solidFill>
                </a:rPr>
                <a:t>163</a:t>
              </a:r>
              <a:endParaRPr lang="en-GB" sz="700" dirty="0">
                <a:solidFill>
                  <a:schemeClr val="bg2"/>
                </a:solidFill>
              </a:endParaRPr>
            </a:p>
          </p:txBody>
        </p:sp>
        <p:sp>
          <p:nvSpPr>
            <p:cNvPr id="472" name="TextBox 471">
              <a:extLst>
                <a:ext uri="{FF2B5EF4-FFF2-40B4-BE49-F238E27FC236}">
                  <a16:creationId xmlns:a16="http://schemas.microsoft.com/office/drawing/2014/main" id="{4F895CAD-536F-4ECB-AED1-AE9A1D6AA978}"/>
                </a:ext>
              </a:extLst>
            </p:cNvPr>
            <p:cNvSpPr txBox="1"/>
            <p:nvPr/>
          </p:nvSpPr>
          <p:spPr>
            <a:xfrm>
              <a:off x="3387285" y="6142969"/>
              <a:ext cx="232006" cy="312668"/>
            </a:xfrm>
            <a:prstGeom prst="rect">
              <a:avLst/>
            </a:prstGeom>
            <a:noFill/>
          </p:spPr>
          <p:txBody>
            <a:bodyPr wrap="none" lIns="0" tIns="0" rIns="0" bIns="0" rtlCol="0" anchor="ctr" anchorCtr="0">
              <a:spAutoFit/>
            </a:bodyPr>
            <a:lstStyle/>
            <a:p>
              <a:pPr algn="ctr"/>
              <a:r>
                <a:rPr lang="en-GB" sz="700" dirty="0">
                  <a:solidFill>
                    <a:schemeClr val="accent1"/>
                  </a:solidFill>
                </a:rPr>
                <a:t>132</a:t>
              </a:r>
            </a:p>
            <a:p>
              <a:pPr algn="ctr"/>
              <a:r>
                <a:rPr lang="en-US" sz="700" dirty="0">
                  <a:solidFill>
                    <a:schemeClr val="bg2"/>
                  </a:solidFill>
                </a:rPr>
                <a:t>131</a:t>
              </a:r>
              <a:endParaRPr lang="en-GB" sz="700" dirty="0">
                <a:solidFill>
                  <a:schemeClr val="bg2"/>
                </a:solidFill>
              </a:endParaRPr>
            </a:p>
          </p:txBody>
        </p:sp>
        <p:sp>
          <p:nvSpPr>
            <p:cNvPr id="473" name="TextBox 472">
              <a:extLst>
                <a:ext uri="{FF2B5EF4-FFF2-40B4-BE49-F238E27FC236}">
                  <a16:creationId xmlns:a16="http://schemas.microsoft.com/office/drawing/2014/main" id="{7E7A1A73-C346-4A5B-8B15-1EB55D7D6141}"/>
                </a:ext>
              </a:extLst>
            </p:cNvPr>
            <p:cNvSpPr txBox="1"/>
            <p:nvPr/>
          </p:nvSpPr>
          <p:spPr>
            <a:xfrm>
              <a:off x="4206889" y="6142969"/>
              <a:ext cx="232006" cy="312668"/>
            </a:xfrm>
            <a:prstGeom prst="rect">
              <a:avLst/>
            </a:prstGeom>
            <a:noFill/>
          </p:spPr>
          <p:txBody>
            <a:bodyPr wrap="none" lIns="0" tIns="0" rIns="0" bIns="0" rtlCol="0" anchor="ctr" anchorCtr="0">
              <a:spAutoFit/>
            </a:bodyPr>
            <a:lstStyle/>
            <a:p>
              <a:pPr algn="ctr"/>
              <a:r>
                <a:rPr lang="en-US" sz="700" dirty="0">
                  <a:solidFill>
                    <a:schemeClr val="accent1"/>
                  </a:solidFill>
                </a:rPr>
                <a:t>1</a:t>
              </a:r>
              <a:r>
                <a:rPr lang="en-GB" sz="700" dirty="0">
                  <a:solidFill>
                    <a:schemeClr val="accent1"/>
                  </a:solidFill>
                </a:rPr>
                <a:t>14</a:t>
              </a:r>
            </a:p>
            <a:p>
              <a:pPr algn="ctr"/>
              <a:r>
                <a:rPr lang="en-US" sz="700" dirty="0">
                  <a:solidFill>
                    <a:schemeClr val="bg2"/>
                  </a:solidFill>
                </a:rPr>
                <a:t>109</a:t>
              </a:r>
              <a:endParaRPr lang="en-GB" sz="700" dirty="0">
                <a:solidFill>
                  <a:schemeClr val="bg2"/>
                </a:solidFill>
              </a:endParaRPr>
            </a:p>
          </p:txBody>
        </p:sp>
        <p:sp>
          <p:nvSpPr>
            <p:cNvPr id="474" name="TextBox 473">
              <a:extLst>
                <a:ext uri="{FF2B5EF4-FFF2-40B4-BE49-F238E27FC236}">
                  <a16:creationId xmlns:a16="http://schemas.microsoft.com/office/drawing/2014/main" id="{63C0C2C7-9032-4F1A-A3A0-3E90140DA97D}"/>
                </a:ext>
              </a:extLst>
            </p:cNvPr>
            <p:cNvSpPr txBox="1"/>
            <p:nvPr/>
          </p:nvSpPr>
          <p:spPr>
            <a:xfrm>
              <a:off x="5026494" y="6142969"/>
              <a:ext cx="232006" cy="312668"/>
            </a:xfrm>
            <a:prstGeom prst="rect">
              <a:avLst/>
            </a:prstGeom>
            <a:noFill/>
          </p:spPr>
          <p:txBody>
            <a:bodyPr wrap="none" lIns="0" tIns="0" rIns="0" bIns="0" rtlCol="0" anchor="ctr" anchorCtr="0">
              <a:spAutoFit/>
            </a:bodyPr>
            <a:lstStyle/>
            <a:p>
              <a:pPr algn="ctr"/>
              <a:r>
                <a:rPr lang="en-US" sz="700" dirty="0">
                  <a:solidFill>
                    <a:schemeClr val="accent1"/>
                  </a:solidFill>
                </a:rPr>
                <a:t>1</a:t>
              </a:r>
              <a:r>
                <a:rPr lang="en-GB" sz="700" dirty="0">
                  <a:solidFill>
                    <a:schemeClr val="accent1"/>
                  </a:solidFill>
                </a:rPr>
                <a:t>05</a:t>
              </a:r>
            </a:p>
            <a:p>
              <a:pPr algn="ctr"/>
              <a:r>
                <a:rPr lang="en-US" sz="700" dirty="0">
                  <a:solidFill>
                    <a:schemeClr val="bg2"/>
                  </a:solidFill>
                </a:rPr>
                <a:t>97</a:t>
              </a:r>
              <a:endParaRPr lang="en-GB" sz="700" dirty="0">
                <a:solidFill>
                  <a:schemeClr val="bg2"/>
                </a:solidFill>
              </a:endParaRPr>
            </a:p>
          </p:txBody>
        </p:sp>
        <p:sp>
          <p:nvSpPr>
            <p:cNvPr id="475" name="TextBox 474">
              <a:extLst>
                <a:ext uri="{FF2B5EF4-FFF2-40B4-BE49-F238E27FC236}">
                  <a16:creationId xmlns:a16="http://schemas.microsoft.com/office/drawing/2014/main" id="{08779EED-E5F2-4BB6-9C59-6B10317BC55D}"/>
                </a:ext>
              </a:extLst>
            </p:cNvPr>
            <p:cNvSpPr txBox="1"/>
            <p:nvPr/>
          </p:nvSpPr>
          <p:spPr>
            <a:xfrm>
              <a:off x="5884768" y="6142969"/>
              <a:ext cx="154670" cy="312668"/>
            </a:xfrm>
            <a:prstGeom prst="rect">
              <a:avLst/>
            </a:prstGeom>
            <a:noFill/>
          </p:spPr>
          <p:txBody>
            <a:bodyPr wrap="none" lIns="0" tIns="0" rIns="0" bIns="0" rtlCol="0" anchor="ctr" anchorCtr="0">
              <a:spAutoFit/>
            </a:bodyPr>
            <a:lstStyle/>
            <a:p>
              <a:pPr algn="ctr"/>
              <a:r>
                <a:rPr lang="en-GB" sz="700" dirty="0">
                  <a:solidFill>
                    <a:schemeClr val="accent1"/>
                  </a:solidFill>
                </a:rPr>
                <a:t>93</a:t>
              </a:r>
            </a:p>
            <a:p>
              <a:pPr algn="ctr"/>
              <a:r>
                <a:rPr lang="en-US" sz="700" dirty="0">
                  <a:solidFill>
                    <a:schemeClr val="bg2"/>
                  </a:solidFill>
                </a:rPr>
                <a:t>84</a:t>
              </a:r>
              <a:endParaRPr lang="en-GB" sz="700" dirty="0">
                <a:solidFill>
                  <a:schemeClr val="bg2"/>
                </a:solidFill>
              </a:endParaRPr>
            </a:p>
          </p:txBody>
        </p:sp>
        <p:sp>
          <p:nvSpPr>
            <p:cNvPr id="476" name="TextBox 475">
              <a:extLst>
                <a:ext uri="{FF2B5EF4-FFF2-40B4-BE49-F238E27FC236}">
                  <a16:creationId xmlns:a16="http://schemas.microsoft.com/office/drawing/2014/main" id="{983D4CD8-0886-4359-B0DA-7A626BF2A6D7}"/>
                </a:ext>
              </a:extLst>
            </p:cNvPr>
            <p:cNvSpPr txBox="1"/>
            <p:nvPr/>
          </p:nvSpPr>
          <p:spPr>
            <a:xfrm>
              <a:off x="6704371" y="6142969"/>
              <a:ext cx="154670" cy="312668"/>
            </a:xfrm>
            <a:prstGeom prst="rect">
              <a:avLst/>
            </a:prstGeom>
            <a:noFill/>
          </p:spPr>
          <p:txBody>
            <a:bodyPr wrap="none" lIns="0" tIns="0" rIns="0" bIns="0" rtlCol="0" anchor="ctr" anchorCtr="0">
              <a:spAutoFit/>
            </a:bodyPr>
            <a:lstStyle/>
            <a:p>
              <a:pPr algn="ctr"/>
              <a:r>
                <a:rPr lang="en-GB" sz="700" dirty="0">
                  <a:solidFill>
                    <a:schemeClr val="accent1"/>
                  </a:solidFill>
                </a:rPr>
                <a:t>57</a:t>
              </a:r>
            </a:p>
            <a:p>
              <a:pPr algn="ctr"/>
              <a:r>
                <a:rPr lang="en-US" sz="700" dirty="0">
                  <a:solidFill>
                    <a:schemeClr val="bg2"/>
                  </a:solidFill>
                </a:rPr>
                <a:t>53</a:t>
              </a:r>
              <a:endParaRPr lang="en-GB" sz="700" dirty="0">
                <a:solidFill>
                  <a:schemeClr val="bg2"/>
                </a:solidFill>
              </a:endParaRPr>
            </a:p>
          </p:txBody>
        </p:sp>
        <p:sp>
          <p:nvSpPr>
            <p:cNvPr id="477" name="TextBox 476">
              <a:extLst>
                <a:ext uri="{FF2B5EF4-FFF2-40B4-BE49-F238E27FC236}">
                  <a16:creationId xmlns:a16="http://schemas.microsoft.com/office/drawing/2014/main" id="{FA09D47A-6A77-478C-8966-D267CE44C042}"/>
                </a:ext>
              </a:extLst>
            </p:cNvPr>
            <p:cNvSpPr txBox="1"/>
            <p:nvPr/>
          </p:nvSpPr>
          <p:spPr>
            <a:xfrm>
              <a:off x="7523972" y="6142969"/>
              <a:ext cx="154670" cy="312668"/>
            </a:xfrm>
            <a:prstGeom prst="rect">
              <a:avLst/>
            </a:prstGeom>
            <a:noFill/>
          </p:spPr>
          <p:txBody>
            <a:bodyPr wrap="none" lIns="0" tIns="0" rIns="0" bIns="0" rtlCol="0" anchor="ctr" anchorCtr="0">
              <a:spAutoFit/>
            </a:bodyPr>
            <a:lstStyle/>
            <a:p>
              <a:pPr algn="ctr"/>
              <a:r>
                <a:rPr lang="en-US" sz="700" dirty="0">
                  <a:solidFill>
                    <a:schemeClr val="accent1"/>
                  </a:solidFill>
                </a:rPr>
                <a:t>23</a:t>
              </a:r>
              <a:endParaRPr lang="en-GB" sz="700" dirty="0">
                <a:solidFill>
                  <a:schemeClr val="accent1"/>
                </a:solidFill>
              </a:endParaRPr>
            </a:p>
            <a:p>
              <a:pPr algn="ctr"/>
              <a:r>
                <a:rPr lang="en-US" sz="700" dirty="0">
                  <a:solidFill>
                    <a:schemeClr val="bg2"/>
                  </a:solidFill>
                </a:rPr>
                <a:t>13</a:t>
              </a:r>
              <a:endParaRPr lang="en-GB" sz="700" dirty="0">
                <a:solidFill>
                  <a:schemeClr val="bg2"/>
                </a:solidFill>
              </a:endParaRPr>
            </a:p>
          </p:txBody>
        </p:sp>
        <p:grpSp>
          <p:nvGrpSpPr>
            <p:cNvPr id="478" name="Group 540">
              <a:extLst>
                <a:ext uri="{FF2B5EF4-FFF2-40B4-BE49-F238E27FC236}">
                  <a16:creationId xmlns:a16="http://schemas.microsoft.com/office/drawing/2014/main" id="{6AC3A964-46CF-47A7-ADFB-0E671491BA55}"/>
                </a:ext>
              </a:extLst>
            </p:cNvPr>
            <p:cNvGrpSpPr>
              <a:grpSpLocks noChangeAspect="1"/>
            </p:cNvGrpSpPr>
            <p:nvPr/>
          </p:nvGrpSpPr>
          <p:grpSpPr bwMode="auto">
            <a:xfrm>
              <a:off x="1832035" y="4043362"/>
              <a:ext cx="6022395" cy="1011847"/>
              <a:chOff x="33" y="1681"/>
              <a:chExt cx="5690" cy="956"/>
            </a:xfrm>
          </p:grpSpPr>
          <p:sp>
            <p:nvSpPr>
              <p:cNvPr id="631" name="Line 541">
                <a:extLst>
                  <a:ext uri="{FF2B5EF4-FFF2-40B4-BE49-F238E27FC236}">
                    <a16:creationId xmlns:a16="http://schemas.microsoft.com/office/drawing/2014/main" id="{F518A0DF-A775-4DCF-8BD3-F8793343ED3A}"/>
                  </a:ext>
                </a:extLst>
              </p:cNvPr>
              <p:cNvSpPr>
                <a:spLocks noChangeShapeType="1"/>
              </p:cNvSpPr>
              <p:nvPr/>
            </p:nvSpPr>
            <p:spPr bwMode="auto">
              <a:xfrm>
                <a:off x="53" y="1681"/>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32" name="Line 542">
                <a:extLst>
                  <a:ext uri="{FF2B5EF4-FFF2-40B4-BE49-F238E27FC236}">
                    <a16:creationId xmlns:a16="http://schemas.microsoft.com/office/drawing/2014/main" id="{665425CD-05BD-49F9-B990-444FE2C482A6}"/>
                  </a:ext>
                </a:extLst>
              </p:cNvPr>
              <p:cNvSpPr>
                <a:spLocks noChangeShapeType="1"/>
              </p:cNvSpPr>
              <p:nvPr/>
            </p:nvSpPr>
            <p:spPr bwMode="auto">
              <a:xfrm flipH="1">
                <a:off x="33" y="170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33" name="Line 543">
                <a:extLst>
                  <a:ext uri="{FF2B5EF4-FFF2-40B4-BE49-F238E27FC236}">
                    <a16:creationId xmlns:a16="http://schemas.microsoft.com/office/drawing/2014/main" id="{1E088B5C-A474-4477-A0D3-B4CB0471FDCE}"/>
                  </a:ext>
                </a:extLst>
              </p:cNvPr>
              <p:cNvSpPr>
                <a:spLocks noChangeShapeType="1"/>
              </p:cNvSpPr>
              <p:nvPr/>
            </p:nvSpPr>
            <p:spPr bwMode="auto">
              <a:xfrm>
                <a:off x="65" y="1681"/>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34" name="Line 544">
                <a:extLst>
                  <a:ext uri="{FF2B5EF4-FFF2-40B4-BE49-F238E27FC236}">
                    <a16:creationId xmlns:a16="http://schemas.microsoft.com/office/drawing/2014/main" id="{EF02167B-3C01-4528-946A-EFA6E3AECB7B}"/>
                  </a:ext>
                </a:extLst>
              </p:cNvPr>
              <p:cNvSpPr>
                <a:spLocks noChangeShapeType="1"/>
              </p:cNvSpPr>
              <p:nvPr/>
            </p:nvSpPr>
            <p:spPr bwMode="auto">
              <a:xfrm flipH="1">
                <a:off x="45" y="170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35" name="Line 545">
                <a:extLst>
                  <a:ext uri="{FF2B5EF4-FFF2-40B4-BE49-F238E27FC236}">
                    <a16:creationId xmlns:a16="http://schemas.microsoft.com/office/drawing/2014/main" id="{CE17F611-DA11-4CDE-9EAB-A9C6C56F40A8}"/>
                  </a:ext>
                </a:extLst>
              </p:cNvPr>
              <p:cNvSpPr>
                <a:spLocks noChangeShapeType="1"/>
              </p:cNvSpPr>
              <p:nvPr/>
            </p:nvSpPr>
            <p:spPr bwMode="auto">
              <a:xfrm>
                <a:off x="157" y="1691"/>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36" name="Line 546">
                <a:extLst>
                  <a:ext uri="{FF2B5EF4-FFF2-40B4-BE49-F238E27FC236}">
                    <a16:creationId xmlns:a16="http://schemas.microsoft.com/office/drawing/2014/main" id="{5163F50F-6A90-42D2-933E-73CD2E355592}"/>
                  </a:ext>
                </a:extLst>
              </p:cNvPr>
              <p:cNvSpPr>
                <a:spLocks noChangeShapeType="1"/>
              </p:cNvSpPr>
              <p:nvPr/>
            </p:nvSpPr>
            <p:spPr bwMode="auto">
              <a:xfrm flipH="1">
                <a:off x="139" y="171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37" name="Line 547">
                <a:extLst>
                  <a:ext uri="{FF2B5EF4-FFF2-40B4-BE49-F238E27FC236}">
                    <a16:creationId xmlns:a16="http://schemas.microsoft.com/office/drawing/2014/main" id="{D4494A58-2A95-4BCB-9F27-8157E98105B7}"/>
                  </a:ext>
                </a:extLst>
              </p:cNvPr>
              <p:cNvSpPr>
                <a:spLocks noChangeShapeType="1"/>
              </p:cNvSpPr>
              <p:nvPr/>
            </p:nvSpPr>
            <p:spPr bwMode="auto">
              <a:xfrm>
                <a:off x="197" y="1701"/>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38" name="Line 548">
                <a:extLst>
                  <a:ext uri="{FF2B5EF4-FFF2-40B4-BE49-F238E27FC236}">
                    <a16:creationId xmlns:a16="http://schemas.microsoft.com/office/drawing/2014/main" id="{3275E01B-C0ED-4566-B267-CBB1487CF49D}"/>
                  </a:ext>
                </a:extLst>
              </p:cNvPr>
              <p:cNvSpPr>
                <a:spLocks noChangeShapeType="1"/>
              </p:cNvSpPr>
              <p:nvPr/>
            </p:nvSpPr>
            <p:spPr bwMode="auto">
              <a:xfrm flipH="1">
                <a:off x="177" y="1719"/>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39" name="Line 549">
                <a:extLst>
                  <a:ext uri="{FF2B5EF4-FFF2-40B4-BE49-F238E27FC236}">
                    <a16:creationId xmlns:a16="http://schemas.microsoft.com/office/drawing/2014/main" id="{7D28B9C4-2DF0-4971-90F9-13271A171B69}"/>
                  </a:ext>
                </a:extLst>
              </p:cNvPr>
              <p:cNvSpPr>
                <a:spLocks noChangeShapeType="1"/>
              </p:cNvSpPr>
              <p:nvPr/>
            </p:nvSpPr>
            <p:spPr bwMode="auto">
              <a:xfrm>
                <a:off x="630" y="1772"/>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40" name="Line 550">
                <a:extLst>
                  <a:ext uri="{FF2B5EF4-FFF2-40B4-BE49-F238E27FC236}">
                    <a16:creationId xmlns:a16="http://schemas.microsoft.com/office/drawing/2014/main" id="{3FDBAF2D-7522-4317-B9FF-0C42CB698D3C}"/>
                  </a:ext>
                </a:extLst>
              </p:cNvPr>
              <p:cNvSpPr>
                <a:spLocks noChangeShapeType="1"/>
              </p:cNvSpPr>
              <p:nvPr/>
            </p:nvSpPr>
            <p:spPr bwMode="auto">
              <a:xfrm flipH="1">
                <a:off x="610" y="1792"/>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41" name="Line 551">
                <a:extLst>
                  <a:ext uri="{FF2B5EF4-FFF2-40B4-BE49-F238E27FC236}">
                    <a16:creationId xmlns:a16="http://schemas.microsoft.com/office/drawing/2014/main" id="{23D378C1-D910-4302-80EE-0DF6092F0823}"/>
                  </a:ext>
                </a:extLst>
              </p:cNvPr>
              <p:cNvSpPr>
                <a:spLocks noChangeShapeType="1"/>
              </p:cNvSpPr>
              <p:nvPr/>
            </p:nvSpPr>
            <p:spPr bwMode="auto">
              <a:xfrm>
                <a:off x="430" y="1707"/>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42" name="Line 552">
                <a:extLst>
                  <a:ext uri="{FF2B5EF4-FFF2-40B4-BE49-F238E27FC236}">
                    <a16:creationId xmlns:a16="http://schemas.microsoft.com/office/drawing/2014/main" id="{9B0D41C4-F301-4EE6-93A6-97D2B52324E0}"/>
                  </a:ext>
                </a:extLst>
              </p:cNvPr>
              <p:cNvSpPr>
                <a:spLocks noChangeShapeType="1"/>
              </p:cNvSpPr>
              <p:nvPr/>
            </p:nvSpPr>
            <p:spPr bwMode="auto">
              <a:xfrm flipH="1">
                <a:off x="410" y="1727"/>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43" name="Line 553">
                <a:extLst>
                  <a:ext uri="{FF2B5EF4-FFF2-40B4-BE49-F238E27FC236}">
                    <a16:creationId xmlns:a16="http://schemas.microsoft.com/office/drawing/2014/main" id="{2583F0DB-5BD7-4D69-8D7A-B3A006FF3688}"/>
                  </a:ext>
                </a:extLst>
              </p:cNvPr>
              <p:cNvSpPr>
                <a:spLocks noChangeShapeType="1"/>
              </p:cNvSpPr>
              <p:nvPr/>
            </p:nvSpPr>
            <p:spPr bwMode="auto">
              <a:xfrm>
                <a:off x="718" y="178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44" name="Line 554">
                <a:extLst>
                  <a:ext uri="{FF2B5EF4-FFF2-40B4-BE49-F238E27FC236}">
                    <a16:creationId xmlns:a16="http://schemas.microsoft.com/office/drawing/2014/main" id="{78EDA535-BD3D-423B-A7CA-F228A579550C}"/>
                  </a:ext>
                </a:extLst>
              </p:cNvPr>
              <p:cNvSpPr>
                <a:spLocks noChangeShapeType="1"/>
              </p:cNvSpPr>
              <p:nvPr/>
            </p:nvSpPr>
            <p:spPr bwMode="auto">
              <a:xfrm flipH="1">
                <a:off x="698" y="180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45" name="Line 555">
                <a:extLst>
                  <a:ext uri="{FF2B5EF4-FFF2-40B4-BE49-F238E27FC236}">
                    <a16:creationId xmlns:a16="http://schemas.microsoft.com/office/drawing/2014/main" id="{CD232121-1BAA-47B0-8FF1-823FC4A537B0}"/>
                  </a:ext>
                </a:extLst>
              </p:cNvPr>
              <p:cNvSpPr>
                <a:spLocks noChangeShapeType="1"/>
              </p:cNvSpPr>
              <p:nvPr/>
            </p:nvSpPr>
            <p:spPr bwMode="auto">
              <a:xfrm>
                <a:off x="768" y="178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46" name="Line 556">
                <a:extLst>
                  <a:ext uri="{FF2B5EF4-FFF2-40B4-BE49-F238E27FC236}">
                    <a16:creationId xmlns:a16="http://schemas.microsoft.com/office/drawing/2014/main" id="{66716C2F-7CA0-415E-B825-93EEAA6520DE}"/>
                  </a:ext>
                </a:extLst>
              </p:cNvPr>
              <p:cNvSpPr>
                <a:spLocks noChangeShapeType="1"/>
              </p:cNvSpPr>
              <p:nvPr/>
            </p:nvSpPr>
            <p:spPr bwMode="auto">
              <a:xfrm flipH="1">
                <a:off x="748" y="180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47" name="Line 557">
                <a:extLst>
                  <a:ext uri="{FF2B5EF4-FFF2-40B4-BE49-F238E27FC236}">
                    <a16:creationId xmlns:a16="http://schemas.microsoft.com/office/drawing/2014/main" id="{CA8FC823-E7B5-4384-AAA0-29CB78B81167}"/>
                  </a:ext>
                </a:extLst>
              </p:cNvPr>
              <p:cNvSpPr>
                <a:spLocks noChangeShapeType="1"/>
              </p:cNvSpPr>
              <p:nvPr/>
            </p:nvSpPr>
            <p:spPr bwMode="auto">
              <a:xfrm>
                <a:off x="878" y="1812"/>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48" name="Line 558">
                <a:extLst>
                  <a:ext uri="{FF2B5EF4-FFF2-40B4-BE49-F238E27FC236}">
                    <a16:creationId xmlns:a16="http://schemas.microsoft.com/office/drawing/2014/main" id="{ECD60D5A-24AA-4AA4-A162-1CD985708F16}"/>
                  </a:ext>
                </a:extLst>
              </p:cNvPr>
              <p:cNvSpPr>
                <a:spLocks noChangeShapeType="1"/>
              </p:cNvSpPr>
              <p:nvPr/>
            </p:nvSpPr>
            <p:spPr bwMode="auto">
              <a:xfrm flipH="1">
                <a:off x="858" y="1832"/>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49" name="Line 559">
                <a:extLst>
                  <a:ext uri="{FF2B5EF4-FFF2-40B4-BE49-F238E27FC236}">
                    <a16:creationId xmlns:a16="http://schemas.microsoft.com/office/drawing/2014/main" id="{06ACA649-1099-416F-8A13-8C6FC644D297}"/>
                  </a:ext>
                </a:extLst>
              </p:cNvPr>
              <p:cNvSpPr>
                <a:spLocks noChangeShapeType="1"/>
              </p:cNvSpPr>
              <p:nvPr/>
            </p:nvSpPr>
            <p:spPr bwMode="auto">
              <a:xfrm>
                <a:off x="1098" y="1876"/>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50" name="Line 560">
                <a:extLst>
                  <a:ext uri="{FF2B5EF4-FFF2-40B4-BE49-F238E27FC236}">
                    <a16:creationId xmlns:a16="http://schemas.microsoft.com/office/drawing/2014/main" id="{09E1ED50-2DDD-42E7-A5A8-9A3EBDE0AD6F}"/>
                  </a:ext>
                </a:extLst>
              </p:cNvPr>
              <p:cNvSpPr>
                <a:spLocks noChangeShapeType="1"/>
              </p:cNvSpPr>
              <p:nvPr/>
            </p:nvSpPr>
            <p:spPr bwMode="auto">
              <a:xfrm flipH="1">
                <a:off x="1078" y="189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51" name="Line 561">
                <a:extLst>
                  <a:ext uri="{FF2B5EF4-FFF2-40B4-BE49-F238E27FC236}">
                    <a16:creationId xmlns:a16="http://schemas.microsoft.com/office/drawing/2014/main" id="{B5587F28-D638-4AEC-9DE3-6B11EA6EE67E}"/>
                  </a:ext>
                </a:extLst>
              </p:cNvPr>
              <p:cNvSpPr>
                <a:spLocks noChangeShapeType="1"/>
              </p:cNvSpPr>
              <p:nvPr/>
            </p:nvSpPr>
            <p:spPr bwMode="auto">
              <a:xfrm>
                <a:off x="1163" y="1886"/>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52" name="Line 562">
                <a:extLst>
                  <a:ext uri="{FF2B5EF4-FFF2-40B4-BE49-F238E27FC236}">
                    <a16:creationId xmlns:a16="http://schemas.microsoft.com/office/drawing/2014/main" id="{1FF00D04-F736-4959-8828-FCDA8E299A3A}"/>
                  </a:ext>
                </a:extLst>
              </p:cNvPr>
              <p:cNvSpPr>
                <a:spLocks noChangeShapeType="1"/>
              </p:cNvSpPr>
              <p:nvPr/>
            </p:nvSpPr>
            <p:spPr bwMode="auto">
              <a:xfrm flipH="1">
                <a:off x="1143" y="190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53" name="Line 563">
                <a:extLst>
                  <a:ext uri="{FF2B5EF4-FFF2-40B4-BE49-F238E27FC236}">
                    <a16:creationId xmlns:a16="http://schemas.microsoft.com/office/drawing/2014/main" id="{2479B1DA-CC0C-4DAD-B64D-DD1E6AC66D79}"/>
                  </a:ext>
                </a:extLst>
              </p:cNvPr>
              <p:cNvSpPr>
                <a:spLocks noChangeShapeType="1"/>
              </p:cNvSpPr>
              <p:nvPr/>
            </p:nvSpPr>
            <p:spPr bwMode="auto">
              <a:xfrm>
                <a:off x="1279" y="1923"/>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54" name="Line 564">
                <a:extLst>
                  <a:ext uri="{FF2B5EF4-FFF2-40B4-BE49-F238E27FC236}">
                    <a16:creationId xmlns:a16="http://schemas.microsoft.com/office/drawing/2014/main" id="{6054FA22-4D29-4021-9DFB-9C2B5044E4BD}"/>
                  </a:ext>
                </a:extLst>
              </p:cNvPr>
              <p:cNvSpPr>
                <a:spLocks noChangeShapeType="1"/>
              </p:cNvSpPr>
              <p:nvPr/>
            </p:nvSpPr>
            <p:spPr bwMode="auto">
              <a:xfrm flipH="1">
                <a:off x="1259" y="1943"/>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55" name="Line 565">
                <a:extLst>
                  <a:ext uri="{FF2B5EF4-FFF2-40B4-BE49-F238E27FC236}">
                    <a16:creationId xmlns:a16="http://schemas.microsoft.com/office/drawing/2014/main" id="{776EF799-48FB-45A7-8F94-A3FC426890A1}"/>
                  </a:ext>
                </a:extLst>
              </p:cNvPr>
              <p:cNvSpPr>
                <a:spLocks noChangeShapeType="1"/>
              </p:cNvSpPr>
              <p:nvPr/>
            </p:nvSpPr>
            <p:spPr bwMode="auto">
              <a:xfrm>
                <a:off x="1343" y="1923"/>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56" name="Line 566">
                <a:extLst>
                  <a:ext uri="{FF2B5EF4-FFF2-40B4-BE49-F238E27FC236}">
                    <a16:creationId xmlns:a16="http://schemas.microsoft.com/office/drawing/2014/main" id="{413CA352-BDC0-4280-AEF2-20B1438D6801}"/>
                  </a:ext>
                </a:extLst>
              </p:cNvPr>
              <p:cNvSpPr>
                <a:spLocks noChangeShapeType="1"/>
              </p:cNvSpPr>
              <p:nvPr/>
            </p:nvSpPr>
            <p:spPr bwMode="auto">
              <a:xfrm flipH="1">
                <a:off x="1323" y="1943"/>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57" name="Line 567">
                <a:extLst>
                  <a:ext uri="{FF2B5EF4-FFF2-40B4-BE49-F238E27FC236}">
                    <a16:creationId xmlns:a16="http://schemas.microsoft.com/office/drawing/2014/main" id="{99F4649D-BDCE-41FE-B24F-4692FB0A2B15}"/>
                  </a:ext>
                </a:extLst>
              </p:cNvPr>
              <p:cNvSpPr>
                <a:spLocks noChangeShapeType="1"/>
              </p:cNvSpPr>
              <p:nvPr/>
            </p:nvSpPr>
            <p:spPr bwMode="auto">
              <a:xfrm>
                <a:off x="1395" y="1937"/>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58" name="Line 568">
                <a:extLst>
                  <a:ext uri="{FF2B5EF4-FFF2-40B4-BE49-F238E27FC236}">
                    <a16:creationId xmlns:a16="http://schemas.microsoft.com/office/drawing/2014/main" id="{C618B29E-8324-4067-8DE3-B764A6C4E860}"/>
                  </a:ext>
                </a:extLst>
              </p:cNvPr>
              <p:cNvSpPr>
                <a:spLocks noChangeShapeType="1"/>
              </p:cNvSpPr>
              <p:nvPr/>
            </p:nvSpPr>
            <p:spPr bwMode="auto">
              <a:xfrm flipH="1">
                <a:off x="1375" y="1957"/>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59" name="Line 569">
                <a:extLst>
                  <a:ext uri="{FF2B5EF4-FFF2-40B4-BE49-F238E27FC236}">
                    <a16:creationId xmlns:a16="http://schemas.microsoft.com/office/drawing/2014/main" id="{5B4F02EA-BA15-4EBE-92F2-B65138F5148A}"/>
                  </a:ext>
                </a:extLst>
              </p:cNvPr>
              <p:cNvSpPr>
                <a:spLocks noChangeShapeType="1"/>
              </p:cNvSpPr>
              <p:nvPr/>
            </p:nvSpPr>
            <p:spPr bwMode="auto">
              <a:xfrm>
                <a:off x="1507" y="1983"/>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60" name="Line 570">
                <a:extLst>
                  <a:ext uri="{FF2B5EF4-FFF2-40B4-BE49-F238E27FC236}">
                    <a16:creationId xmlns:a16="http://schemas.microsoft.com/office/drawing/2014/main" id="{B31AE35D-4753-4B35-9083-448E973A0BE5}"/>
                  </a:ext>
                </a:extLst>
              </p:cNvPr>
              <p:cNvSpPr>
                <a:spLocks noChangeShapeType="1"/>
              </p:cNvSpPr>
              <p:nvPr/>
            </p:nvSpPr>
            <p:spPr bwMode="auto">
              <a:xfrm flipH="1">
                <a:off x="1487" y="2003"/>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61" name="Line 571">
                <a:extLst>
                  <a:ext uri="{FF2B5EF4-FFF2-40B4-BE49-F238E27FC236}">
                    <a16:creationId xmlns:a16="http://schemas.microsoft.com/office/drawing/2014/main" id="{95D12CE4-2FC4-455C-A9F0-A6C5F212F101}"/>
                  </a:ext>
                </a:extLst>
              </p:cNvPr>
              <p:cNvSpPr>
                <a:spLocks noChangeShapeType="1"/>
              </p:cNvSpPr>
              <p:nvPr/>
            </p:nvSpPr>
            <p:spPr bwMode="auto">
              <a:xfrm>
                <a:off x="1545" y="1983"/>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62" name="Line 572">
                <a:extLst>
                  <a:ext uri="{FF2B5EF4-FFF2-40B4-BE49-F238E27FC236}">
                    <a16:creationId xmlns:a16="http://schemas.microsoft.com/office/drawing/2014/main" id="{2993FDF0-7972-468A-A39D-985BC8038BFA}"/>
                  </a:ext>
                </a:extLst>
              </p:cNvPr>
              <p:cNvSpPr>
                <a:spLocks noChangeShapeType="1"/>
              </p:cNvSpPr>
              <p:nvPr/>
            </p:nvSpPr>
            <p:spPr bwMode="auto">
              <a:xfrm flipH="1">
                <a:off x="1525" y="2003"/>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63" name="Line 573">
                <a:extLst>
                  <a:ext uri="{FF2B5EF4-FFF2-40B4-BE49-F238E27FC236}">
                    <a16:creationId xmlns:a16="http://schemas.microsoft.com/office/drawing/2014/main" id="{240B2AEF-C2BF-493C-91F2-BD17CBD6F964}"/>
                  </a:ext>
                </a:extLst>
              </p:cNvPr>
              <p:cNvSpPr>
                <a:spLocks noChangeShapeType="1"/>
              </p:cNvSpPr>
              <p:nvPr/>
            </p:nvSpPr>
            <p:spPr bwMode="auto">
              <a:xfrm>
                <a:off x="1565" y="1983"/>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64" name="Line 574">
                <a:extLst>
                  <a:ext uri="{FF2B5EF4-FFF2-40B4-BE49-F238E27FC236}">
                    <a16:creationId xmlns:a16="http://schemas.microsoft.com/office/drawing/2014/main" id="{D6172AC0-366B-4CA5-BD5D-C52E60F1F347}"/>
                  </a:ext>
                </a:extLst>
              </p:cNvPr>
              <p:cNvSpPr>
                <a:spLocks noChangeShapeType="1"/>
              </p:cNvSpPr>
              <p:nvPr/>
            </p:nvSpPr>
            <p:spPr bwMode="auto">
              <a:xfrm flipH="1">
                <a:off x="1545" y="2003"/>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65" name="Line 575">
                <a:extLst>
                  <a:ext uri="{FF2B5EF4-FFF2-40B4-BE49-F238E27FC236}">
                    <a16:creationId xmlns:a16="http://schemas.microsoft.com/office/drawing/2014/main" id="{0AB3DACB-CBEF-446D-A1B7-06B08F630A60}"/>
                  </a:ext>
                </a:extLst>
              </p:cNvPr>
              <p:cNvSpPr>
                <a:spLocks noChangeShapeType="1"/>
              </p:cNvSpPr>
              <p:nvPr/>
            </p:nvSpPr>
            <p:spPr bwMode="auto">
              <a:xfrm>
                <a:off x="1793" y="20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66" name="Line 576">
                <a:extLst>
                  <a:ext uri="{FF2B5EF4-FFF2-40B4-BE49-F238E27FC236}">
                    <a16:creationId xmlns:a16="http://schemas.microsoft.com/office/drawing/2014/main" id="{B3B85DCD-AC9E-461B-97CC-E1781795D515}"/>
                  </a:ext>
                </a:extLst>
              </p:cNvPr>
              <p:cNvSpPr>
                <a:spLocks noChangeShapeType="1"/>
              </p:cNvSpPr>
              <p:nvPr/>
            </p:nvSpPr>
            <p:spPr bwMode="auto">
              <a:xfrm flipH="1">
                <a:off x="1773" y="208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67" name="Line 577">
                <a:extLst>
                  <a:ext uri="{FF2B5EF4-FFF2-40B4-BE49-F238E27FC236}">
                    <a16:creationId xmlns:a16="http://schemas.microsoft.com/office/drawing/2014/main" id="{9F81C7C6-4E78-4A50-867A-75D8F4EBE909}"/>
                  </a:ext>
                </a:extLst>
              </p:cNvPr>
              <p:cNvSpPr>
                <a:spLocks noChangeShapeType="1"/>
              </p:cNvSpPr>
              <p:nvPr/>
            </p:nvSpPr>
            <p:spPr bwMode="auto">
              <a:xfrm>
                <a:off x="1809" y="20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68" name="Line 578">
                <a:extLst>
                  <a:ext uri="{FF2B5EF4-FFF2-40B4-BE49-F238E27FC236}">
                    <a16:creationId xmlns:a16="http://schemas.microsoft.com/office/drawing/2014/main" id="{82E30238-FDA4-467A-8A52-FB1021EF61CE}"/>
                  </a:ext>
                </a:extLst>
              </p:cNvPr>
              <p:cNvSpPr>
                <a:spLocks noChangeShapeType="1"/>
              </p:cNvSpPr>
              <p:nvPr/>
            </p:nvSpPr>
            <p:spPr bwMode="auto">
              <a:xfrm flipH="1">
                <a:off x="1791" y="208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69" name="Line 579">
                <a:extLst>
                  <a:ext uri="{FF2B5EF4-FFF2-40B4-BE49-F238E27FC236}">
                    <a16:creationId xmlns:a16="http://schemas.microsoft.com/office/drawing/2014/main" id="{00E9950A-A8CC-4795-A81E-A4674B7F1F8A}"/>
                  </a:ext>
                </a:extLst>
              </p:cNvPr>
              <p:cNvSpPr>
                <a:spLocks noChangeShapeType="1"/>
              </p:cNvSpPr>
              <p:nvPr/>
            </p:nvSpPr>
            <p:spPr bwMode="auto">
              <a:xfrm>
                <a:off x="1940" y="20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70" name="Line 580">
                <a:extLst>
                  <a:ext uri="{FF2B5EF4-FFF2-40B4-BE49-F238E27FC236}">
                    <a16:creationId xmlns:a16="http://schemas.microsoft.com/office/drawing/2014/main" id="{6769728F-68F6-454A-B5BA-F0AD9844B8A8}"/>
                  </a:ext>
                </a:extLst>
              </p:cNvPr>
              <p:cNvSpPr>
                <a:spLocks noChangeShapeType="1"/>
              </p:cNvSpPr>
              <p:nvPr/>
            </p:nvSpPr>
            <p:spPr bwMode="auto">
              <a:xfrm flipH="1">
                <a:off x="1920" y="208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71" name="Line 581">
                <a:extLst>
                  <a:ext uri="{FF2B5EF4-FFF2-40B4-BE49-F238E27FC236}">
                    <a16:creationId xmlns:a16="http://schemas.microsoft.com/office/drawing/2014/main" id="{A52B26E1-037B-4F3A-95AD-DF4B54EC5E48}"/>
                  </a:ext>
                </a:extLst>
              </p:cNvPr>
              <p:cNvSpPr>
                <a:spLocks noChangeShapeType="1"/>
              </p:cNvSpPr>
              <p:nvPr/>
            </p:nvSpPr>
            <p:spPr bwMode="auto">
              <a:xfrm>
                <a:off x="2018" y="20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72" name="Line 582">
                <a:extLst>
                  <a:ext uri="{FF2B5EF4-FFF2-40B4-BE49-F238E27FC236}">
                    <a16:creationId xmlns:a16="http://schemas.microsoft.com/office/drawing/2014/main" id="{41EA91C2-8897-4DD0-9D23-342A737492D5}"/>
                  </a:ext>
                </a:extLst>
              </p:cNvPr>
              <p:cNvSpPr>
                <a:spLocks noChangeShapeType="1"/>
              </p:cNvSpPr>
              <p:nvPr/>
            </p:nvSpPr>
            <p:spPr bwMode="auto">
              <a:xfrm flipH="1">
                <a:off x="1998" y="208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73" name="Line 583">
                <a:extLst>
                  <a:ext uri="{FF2B5EF4-FFF2-40B4-BE49-F238E27FC236}">
                    <a16:creationId xmlns:a16="http://schemas.microsoft.com/office/drawing/2014/main" id="{972655DB-CB1D-4867-BF99-C94C1F54DE77}"/>
                  </a:ext>
                </a:extLst>
              </p:cNvPr>
              <p:cNvSpPr>
                <a:spLocks noChangeShapeType="1"/>
              </p:cNvSpPr>
              <p:nvPr/>
            </p:nvSpPr>
            <p:spPr bwMode="auto">
              <a:xfrm>
                <a:off x="2204" y="2114"/>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74" name="Line 584">
                <a:extLst>
                  <a:ext uri="{FF2B5EF4-FFF2-40B4-BE49-F238E27FC236}">
                    <a16:creationId xmlns:a16="http://schemas.microsoft.com/office/drawing/2014/main" id="{6C8921A1-6734-473D-B408-7E6E3300393A}"/>
                  </a:ext>
                </a:extLst>
              </p:cNvPr>
              <p:cNvSpPr>
                <a:spLocks noChangeShapeType="1"/>
              </p:cNvSpPr>
              <p:nvPr/>
            </p:nvSpPr>
            <p:spPr bwMode="auto">
              <a:xfrm flipH="1">
                <a:off x="2184" y="213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75" name="Line 585">
                <a:extLst>
                  <a:ext uri="{FF2B5EF4-FFF2-40B4-BE49-F238E27FC236}">
                    <a16:creationId xmlns:a16="http://schemas.microsoft.com/office/drawing/2014/main" id="{A0FD2FB6-2126-4597-9DE6-95897D2FB6E9}"/>
                  </a:ext>
                </a:extLst>
              </p:cNvPr>
              <p:cNvSpPr>
                <a:spLocks noChangeShapeType="1"/>
              </p:cNvSpPr>
              <p:nvPr/>
            </p:nvSpPr>
            <p:spPr bwMode="auto">
              <a:xfrm>
                <a:off x="2845" y="2208"/>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76" name="Line 586">
                <a:extLst>
                  <a:ext uri="{FF2B5EF4-FFF2-40B4-BE49-F238E27FC236}">
                    <a16:creationId xmlns:a16="http://schemas.microsoft.com/office/drawing/2014/main" id="{525545DC-0ECE-44BD-961F-971E1C4C8AC2}"/>
                  </a:ext>
                </a:extLst>
              </p:cNvPr>
              <p:cNvSpPr>
                <a:spLocks noChangeShapeType="1"/>
              </p:cNvSpPr>
              <p:nvPr/>
            </p:nvSpPr>
            <p:spPr bwMode="auto">
              <a:xfrm flipH="1">
                <a:off x="2825" y="2228"/>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77" name="Line 587">
                <a:extLst>
                  <a:ext uri="{FF2B5EF4-FFF2-40B4-BE49-F238E27FC236}">
                    <a16:creationId xmlns:a16="http://schemas.microsoft.com/office/drawing/2014/main" id="{967EA721-A64E-48A6-91BB-C90771EE1F4A}"/>
                  </a:ext>
                </a:extLst>
              </p:cNvPr>
              <p:cNvSpPr>
                <a:spLocks noChangeShapeType="1"/>
              </p:cNvSpPr>
              <p:nvPr/>
            </p:nvSpPr>
            <p:spPr bwMode="auto">
              <a:xfrm>
                <a:off x="2937" y="2232"/>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78" name="Line 588">
                <a:extLst>
                  <a:ext uri="{FF2B5EF4-FFF2-40B4-BE49-F238E27FC236}">
                    <a16:creationId xmlns:a16="http://schemas.microsoft.com/office/drawing/2014/main" id="{840AEC9B-4A8E-4CA8-915F-903FE6510A6F}"/>
                  </a:ext>
                </a:extLst>
              </p:cNvPr>
              <p:cNvSpPr>
                <a:spLocks noChangeShapeType="1"/>
              </p:cNvSpPr>
              <p:nvPr/>
            </p:nvSpPr>
            <p:spPr bwMode="auto">
              <a:xfrm flipH="1">
                <a:off x="2919" y="225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79" name="Line 589">
                <a:extLst>
                  <a:ext uri="{FF2B5EF4-FFF2-40B4-BE49-F238E27FC236}">
                    <a16:creationId xmlns:a16="http://schemas.microsoft.com/office/drawing/2014/main" id="{E0A81B3E-1DE2-4F90-8FEC-CA132D90DB02}"/>
                  </a:ext>
                </a:extLst>
              </p:cNvPr>
              <p:cNvSpPr>
                <a:spLocks noChangeShapeType="1"/>
              </p:cNvSpPr>
              <p:nvPr/>
            </p:nvSpPr>
            <p:spPr bwMode="auto">
              <a:xfrm>
                <a:off x="3914" y="2371"/>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80" name="Line 590">
                <a:extLst>
                  <a:ext uri="{FF2B5EF4-FFF2-40B4-BE49-F238E27FC236}">
                    <a16:creationId xmlns:a16="http://schemas.microsoft.com/office/drawing/2014/main" id="{EAAD5AE2-87F5-41C7-8729-E2650FD4DFFE}"/>
                  </a:ext>
                </a:extLst>
              </p:cNvPr>
              <p:cNvSpPr>
                <a:spLocks noChangeShapeType="1"/>
              </p:cNvSpPr>
              <p:nvPr/>
            </p:nvSpPr>
            <p:spPr bwMode="auto">
              <a:xfrm flipH="1">
                <a:off x="3894" y="239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81" name="Line 591">
                <a:extLst>
                  <a:ext uri="{FF2B5EF4-FFF2-40B4-BE49-F238E27FC236}">
                    <a16:creationId xmlns:a16="http://schemas.microsoft.com/office/drawing/2014/main" id="{4E14DDBE-2EC3-42DC-8DF0-3BC9E389B9EC}"/>
                  </a:ext>
                </a:extLst>
              </p:cNvPr>
              <p:cNvSpPr>
                <a:spLocks noChangeShapeType="1"/>
              </p:cNvSpPr>
              <p:nvPr/>
            </p:nvSpPr>
            <p:spPr bwMode="auto">
              <a:xfrm>
                <a:off x="3976" y="2371"/>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82" name="Line 592">
                <a:extLst>
                  <a:ext uri="{FF2B5EF4-FFF2-40B4-BE49-F238E27FC236}">
                    <a16:creationId xmlns:a16="http://schemas.microsoft.com/office/drawing/2014/main" id="{E55D642B-8DF5-471B-9AB3-BFDB282F96AA}"/>
                  </a:ext>
                </a:extLst>
              </p:cNvPr>
              <p:cNvSpPr>
                <a:spLocks noChangeShapeType="1"/>
              </p:cNvSpPr>
              <p:nvPr/>
            </p:nvSpPr>
            <p:spPr bwMode="auto">
              <a:xfrm flipH="1">
                <a:off x="3956" y="2391"/>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83" name="Line 593">
                <a:extLst>
                  <a:ext uri="{FF2B5EF4-FFF2-40B4-BE49-F238E27FC236}">
                    <a16:creationId xmlns:a16="http://schemas.microsoft.com/office/drawing/2014/main" id="{110DC377-E07F-4BAB-A8C3-9D720A8302F4}"/>
                  </a:ext>
                </a:extLst>
              </p:cNvPr>
              <p:cNvSpPr>
                <a:spLocks noChangeShapeType="1"/>
              </p:cNvSpPr>
              <p:nvPr/>
            </p:nvSpPr>
            <p:spPr bwMode="auto">
              <a:xfrm>
                <a:off x="3980" y="2371"/>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84" name="Line 594">
                <a:extLst>
                  <a:ext uri="{FF2B5EF4-FFF2-40B4-BE49-F238E27FC236}">
                    <a16:creationId xmlns:a16="http://schemas.microsoft.com/office/drawing/2014/main" id="{0B256436-2310-413B-BAD9-30A951061ED8}"/>
                  </a:ext>
                </a:extLst>
              </p:cNvPr>
              <p:cNvSpPr>
                <a:spLocks noChangeShapeType="1"/>
              </p:cNvSpPr>
              <p:nvPr/>
            </p:nvSpPr>
            <p:spPr bwMode="auto">
              <a:xfrm flipH="1">
                <a:off x="3962" y="2391"/>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85" name="Line 595">
                <a:extLst>
                  <a:ext uri="{FF2B5EF4-FFF2-40B4-BE49-F238E27FC236}">
                    <a16:creationId xmlns:a16="http://schemas.microsoft.com/office/drawing/2014/main" id="{7BF467E7-7D72-44E7-8122-BC3429B34B77}"/>
                  </a:ext>
                </a:extLst>
              </p:cNvPr>
              <p:cNvSpPr>
                <a:spLocks noChangeShapeType="1"/>
              </p:cNvSpPr>
              <p:nvPr/>
            </p:nvSpPr>
            <p:spPr bwMode="auto">
              <a:xfrm>
                <a:off x="4011" y="2371"/>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86" name="Line 596">
                <a:extLst>
                  <a:ext uri="{FF2B5EF4-FFF2-40B4-BE49-F238E27FC236}">
                    <a16:creationId xmlns:a16="http://schemas.microsoft.com/office/drawing/2014/main" id="{30CA1F42-381B-4957-9029-1B84EE518623}"/>
                  </a:ext>
                </a:extLst>
              </p:cNvPr>
              <p:cNvSpPr>
                <a:spLocks noChangeShapeType="1"/>
              </p:cNvSpPr>
              <p:nvPr/>
            </p:nvSpPr>
            <p:spPr bwMode="auto">
              <a:xfrm flipH="1">
                <a:off x="3991" y="239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87" name="Line 597">
                <a:extLst>
                  <a:ext uri="{FF2B5EF4-FFF2-40B4-BE49-F238E27FC236}">
                    <a16:creationId xmlns:a16="http://schemas.microsoft.com/office/drawing/2014/main" id="{A0D993B2-A88B-48DA-891C-3EF6F33E529F}"/>
                  </a:ext>
                </a:extLst>
              </p:cNvPr>
              <p:cNvSpPr>
                <a:spLocks noChangeShapeType="1"/>
              </p:cNvSpPr>
              <p:nvPr/>
            </p:nvSpPr>
            <p:spPr bwMode="auto">
              <a:xfrm>
                <a:off x="4243" y="240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88" name="Line 598">
                <a:extLst>
                  <a:ext uri="{FF2B5EF4-FFF2-40B4-BE49-F238E27FC236}">
                    <a16:creationId xmlns:a16="http://schemas.microsoft.com/office/drawing/2014/main" id="{7CB518DD-9C3E-47A4-A57D-E406A8D0DD84}"/>
                  </a:ext>
                </a:extLst>
              </p:cNvPr>
              <p:cNvSpPr>
                <a:spLocks noChangeShapeType="1"/>
              </p:cNvSpPr>
              <p:nvPr/>
            </p:nvSpPr>
            <p:spPr bwMode="auto">
              <a:xfrm flipH="1">
                <a:off x="4223" y="242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89" name="Line 599">
                <a:extLst>
                  <a:ext uri="{FF2B5EF4-FFF2-40B4-BE49-F238E27FC236}">
                    <a16:creationId xmlns:a16="http://schemas.microsoft.com/office/drawing/2014/main" id="{32EE2AD5-066F-4DED-90F6-159F8BCC5173}"/>
                  </a:ext>
                </a:extLst>
              </p:cNvPr>
              <p:cNvSpPr>
                <a:spLocks noChangeShapeType="1"/>
              </p:cNvSpPr>
              <p:nvPr/>
            </p:nvSpPr>
            <p:spPr bwMode="auto">
              <a:xfrm>
                <a:off x="4249" y="240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90" name="Line 600">
                <a:extLst>
                  <a:ext uri="{FF2B5EF4-FFF2-40B4-BE49-F238E27FC236}">
                    <a16:creationId xmlns:a16="http://schemas.microsoft.com/office/drawing/2014/main" id="{23A47129-5D89-4AA3-BDBB-A7102E652C61}"/>
                  </a:ext>
                </a:extLst>
              </p:cNvPr>
              <p:cNvSpPr>
                <a:spLocks noChangeShapeType="1"/>
              </p:cNvSpPr>
              <p:nvPr/>
            </p:nvSpPr>
            <p:spPr bwMode="auto">
              <a:xfrm flipH="1">
                <a:off x="4231" y="242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91" name="Line 601">
                <a:extLst>
                  <a:ext uri="{FF2B5EF4-FFF2-40B4-BE49-F238E27FC236}">
                    <a16:creationId xmlns:a16="http://schemas.microsoft.com/office/drawing/2014/main" id="{8FF6E897-605C-4B10-85E0-B32881111593}"/>
                  </a:ext>
                </a:extLst>
              </p:cNvPr>
              <p:cNvSpPr>
                <a:spLocks noChangeShapeType="1"/>
              </p:cNvSpPr>
              <p:nvPr/>
            </p:nvSpPr>
            <p:spPr bwMode="auto">
              <a:xfrm>
                <a:off x="4311" y="241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92" name="Line 602">
                <a:extLst>
                  <a:ext uri="{FF2B5EF4-FFF2-40B4-BE49-F238E27FC236}">
                    <a16:creationId xmlns:a16="http://schemas.microsoft.com/office/drawing/2014/main" id="{E2452DBE-1BE3-463F-8FD3-7851C085D852}"/>
                  </a:ext>
                </a:extLst>
              </p:cNvPr>
              <p:cNvSpPr>
                <a:spLocks noChangeShapeType="1"/>
              </p:cNvSpPr>
              <p:nvPr/>
            </p:nvSpPr>
            <p:spPr bwMode="auto">
              <a:xfrm flipH="1">
                <a:off x="4293" y="243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93" name="Line 603">
                <a:extLst>
                  <a:ext uri="{FF2B5EF4-FFF2-40B4-BE49-F238E27FC236}">
                    <a16:creationId xmlns:a16="http://schemas.microsoft.com/office/drawing/2014/main" id="{C96F3E73-4A8A-44DE-A3C5-F86C66025B1C}"/>
                  </a:ext>
                </a:extLst>
              </p:cNvPr>
              <p:cNvSpPr>
                <a:spLocks noChangeShapeType="1"/>
              </p:cNvSpPr>
              <p:nvPr/>
            </p:nvSpPr>
            <p:spPr bwMode="auto">
              <a:xfrm>
                <a:off x="4353" y="241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94" name="Line 604">
                <a:extLst>
                  <a:ext uri="{FF2B5EF4-FFF2-40B4-BE49-F238E27FC236}">
                    <a16:creationId xmlns:a16="http://schemas.microsoft.com/office/drawing/2014/main" id="{90F75F89-5BAB-4D07-87F8-590E8149C8FA}"/>
                  </a:ext>
                </a:extLst>
              </p:cNvPr>
              <p:cNvSpPr>
                <a:spLocks noChangeShapeType="1"/>
              </p:cNvSpPr>
              <p:nvPr/>
            </p:nvSpPr>
            <p:spPr bwMode="auto">
              <a:xfrm flipH="1">
                <a:off x="4333" y="243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95" name="Line 605">
                <a:extLst>
                  <a:ext uri="{FF2B5EF4-FFF2-40B4-BE49-F238E27FC236}">
                    <a16:creationId xmlns:a16="http://schemas.microsoft.com/office/drawing/2014/main" id="{02208AB1-C099-4CBB-B81A-4F78B4750926}"/>
                  </a:ext>
                </a:extLst>
              </p:cNvPr>
              <p:cNvSpPr>
                <a:spLocks noChangeShapeType="1"/>
              </p:cNvSpPr>
              <p:nvPr/>
            </p:nvSpPr>
            <p:spPr bwMode="auto">
              <a:xfrm>
                <a:off x="4379" y="241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96" name="Line 606">
                <a:extLst>
                  <a:ext uri="{FF2B5EF4-FFF2-40B4-BE49-F238E27FC236}">
                    <a16:creationId xmlns:a16="http://schemas.microsoft.com/office/drawing/2014/main" id="{F92CA76A-7F2D-44ED-A105-A376D6B2479A}"/>
                  </a:ext>
                </a:extLst>
              </p:cNvPr>
              <p:cNvSpPr>
                <a:spLocks noChangeShapeType="1"/>
              </p:cNvSpPr>
              <p:nvPr/>
            </p:nvSpPr>
            <p:spPr bwMode="auto">
              <a:xfrm flipH="1">
                <a:off x="4359" y="243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97" name="Line 607">
                <a:extLst>
                  <a:ext uri="{FF2B5EF4-FFF2-40B4-BE49-F238E27FC236}">
                    <a16:creationId xmlns:a16="http://schemas.microsoft.com/office/drawing/2014/main" id="{2ABD9A6E-ED1C-45D2-A777-30F2BFA59F54}"/>
                  </a:ext>
                </a:extLst>
              </p:cNvPr>
              <p:cNvSpPr>
                <a:spLocks noChangeShapeType="1"/>
              </p:cNvSpPr>
              <p:nvPr/>
            </p:nvSpPr>
            <p:spPr bwMode="auto">
              <a:xfrm>
                <a:off x="4403" y="241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98" name="Line 608">
                <a:extLst>
                  <a:ext uri="{FF2B5EF4-FFF2-40B4-BE49-F238E27FC236}">
                    <a16:creationId xmlns:a16="http://schemas.microsoft.com/office/drawing/2014/main" id="{FA2ADDB1-E006-450A-8407-DA5F9FAD67B6}"/>
                  </a:ext>
                </a:extLst>
              </p:cNvPr>
              <p:cNvSpPr>
                <a:spLocks noChangeShapeType="1"/>
              </p:cNvSpPr>
              <p:nvPr/>
            </p:nvSpPr>
            <p:spPr bwMode="auto">
              <a:xfrm flipH="1">
                <a:off x="4385" y="243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99" name="Line 609">
                <a:extLst>
                  <a:ext uri="{FF2B5EF4-FFF2-40B4-BE49-F238E27FC236}">
                    <a16:creationId xmlns:a16="http://schemas.microsoft.com/office/drawing/2014/main" id="{BA040D53-DA2E-4B45-B451-30FBAAEE3708}"/>
                  </a:ext>
                </a:extLst>
              </p:cNvPr>
              <p:cNvSpPr>
                <a:spLocks noChangeShapeType="1"/>
              </p:cNvSpPr>
              <p:nvPr/>
            </p:nvSpPr>
            <p:spPr bwMode="auto">
              <a:xfrm>
                <a:off x="4435" y="241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00" name="Line 610">
                <a:extLst>
                  <a:ext uri="{FF2B5EF4-FFF2-40B4-BE49-F238E27FC236}">
                    <a16:creationId xmlns:a16="http://schemas.microsoft.com/office/drawing/2014/main" id="{52BC7D0B-FD30-4AD8-A2D2-455E6778FCF1}"/>
                  </a:ext>
                </a:extLst>
              </p:cNvPr>
              <p:cNvSpPr>
                <a:spLocks noChangeShapeType="1"/>
              </p:cNvSpPr>
              <p:nvPr/>
            </p:nvSpPr>
            <p:spPr bwMode="auto">
              <a:xfrm flipH="1">
                <a:off x="4415" y="2436"/>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01" name="Line 611">
                <a:extLst>
                  <a:ext uri="{FF2B5EF4-FFF2-40B4-BE49-F238E27FC236}">
                    <a16:creationId xmlns:a16="http://schemas.microsoft.com/office/drawing/2014/main" id="{4059DCB3-7678-4BCF-99AE-B5F5B2629A44}"/>
                  </a:ext>
                </a:extLst>
              </p:cNvPr>
              <p:cNvSpPr>
                <a:spLocks noChangeShapeType="1"/>
              </p:cNvSpPr>
              <p:nvPr/>
            </p:nvSpPr>
            <p:spPr bwMode="auto">
              <a:xfrm>
                <a:off x="4465" y="2416"/>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02" name="Line 612">
                <a:extLst>
                  <a:ext uri="{FF2B5EF4-FFF2-40B4-BE49-F238E27FC236}">
                    <a16:creationId xmlns:a16="http://schemas.microsoft.com/office/drawing/2014/main" id="{9A2037E4-1545-4A13-8139-8031F1D50C34}"/>
                  </a:ext>
                </a:extLst>
              </p:cNvPr>
              <p:cNvSpPr>
                <a:spLocks noChangeShapeType="1"/>
              </p:cNvSpPr>
              <p:nvPr/>
            </p:nvSpPr>
            <p:spPr bwMode="auto">
              <a:xfrm flipH="1">
                <a:off x="4445" y="2436"/>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03" name="Line 613">
                <a:extLst>
                  <a:ext uri="{FF2B5EF4-FFF2-40B4-BE49-F238E27FC236}">
                    <a16:creationId xmlns:a16="http://schemas.microsoft.com/office/drawing/2014/main" id="{B9321AE4-69D5-46A6-A72C-18EA51C6FFD2}"/>
                  </a:ext>
                </a:extLst>
              </p:cNvPr>
              <p:cNvSpPr>
                <a:spLocks noChangeShapeType="1"/>
              </p:cNvSpPr>
              <p:nvPr/>
            </p:nvSpPr>
            <p:spPr bwMode="auto">
              <a:xfrm>
                <a:off x="4489" y="242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04" name="Line 614">
                <a:extLst>
                  <a:ext uri="{FF2B5EF4-FFF2-40B4-BE49-F238E27FC236}">
                    <a16:creationId xmlns:a16="http://schemas.microsoft.com/office/drawing/2014/main" id="{4F0DEDAA-0436-4D1B-8074-C7D5505BB13B}"/>
                  </a:ext>
                </a:extLst>
              </p:cNvPr>
              <p:cNvSpPr>
                <a:spLocks noChangeShapeType="1"/>
              </p:cNvSpPr>
              <p:nvPr/>
            </p:nvSpPr>
            <p:spPr bwMode="auto">
              <a:xfrm flipH="1">
                <a:off x="4469" y="244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05" name="Line 615">
                <a:extLst>
                  <a:ext uri="{FF2B5EF4-FFF2-40B4-BE49-F238E27FC236}">
                    <a16:creationId xmlns:a16="http://schemas.microsoft.com/office/drawing/2014/main" id="{A350C665-03F2-4ABC-86A5-C985D9F38D6B}"/>
                  </a:ext>
                </a:extLst>
              </p:cNvPr>
              <p:cNvSpPr>
                <a:spLocks noChangeShapeType="1"/>
              </p:cNvSpPr>
              <p:nvPr/>
            </p:nvSpPr>
            <p:spPr bwMode="auto">
              <a:xfrm>
                <a:off x="4537" y="242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06" name="Line 616">
                <a:extLst>
                  <a:ext uri="{FF2B5EF4-FFF2-40B4-BE49-F238E27FC236}">
                    <a16:creationId xmlns:a16="http://schemas.microsoft.com/office/drawing/2014/main" id="{98EC5A58-63E2-477E-A865-16759A97950E}"/>
                  </a:ext>
                </a:extLst>
              </p:cNvPr>
              <p:cNvSpPr>
                <a:spLocks noChangeShapeType="1"/>
              </p:cNvSpPr>
              <p:nvPr/>
            </p:nvSpPr>
            <p:spPr bwMode="auto">
              <a:xfrm flipH="1">
                <a:off x="4517" y="244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07" name="Line 617">
                <a:extLst>
                  <a:ext uri="{FF2B5EF4-FFF2-40B4-BE49-F238E27FC236}">
                    <a16:creationId xmlns:a16="http://schemas.microsoft.com/office/drawing/2014/main" id="{4FD33BE4-D940-4CB7-8E3D-674782F33BC5}"/>
                  </a:ext>
                </a:extLst>
              </p:cNvPr>
              <p:cNvSpPr>
                <a:spLocks noChangeShapeType="1"/>
              </p:cNvSpPr>
              <p:nvPr/>
            </p:nvSpPr>
            <p:spPr bwMode="auto">
              <a:xfrm>
                <a:off x="4551" y="242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08" name="Line 618">
                <a:extLst>
                  <a:ext uri="{FF2B5EF4-FFF2-40B4-BE49-F238E27FC236}">
                    <a16:creationId xmlns:a16="http://schemas.microsoft.com/office/drawing/2014/main" id="{382E8182-4C2B-4F83-8343-ACBC5FAC8BD4}"/>
                  </a:ext>
                </a:extLst>
              </p:cNvPr>
              <p:cNvSpPr>
                <a:spLocks noChangeShapeType="1"/>
              </p:cNvSpPr>
              <p:nvPr/>
            </p:nvSpPr>
            <p:spPr bwMode="auto">
              <a:xfrm flipH="1">
                <a:off x="4533" y="244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09" name="Line 619">
                <a:extLst>
                  <a:ext uri="{FF2B5EF4-FFF2-40B4-BE49-F238E27FC236}">
                    <a16:creationId xmlns:a16="http://schemas.microsoft.com/office/drawing/2014/main" id="{ABD77249-DDD6-4A59-BB8C-F6BDF3051700}"/>
                  </a:ext>
                </a:extLst>
              </p:cNvPr>
              <p:cNvSpPr>
                <a:spLocks noChangeShapeType="1"/>
              </p:cNvSpPr>
              <p:nvPr/>
            </p:nvSpPr>
            <p:spPr bwMode="auto">
              <a:xfrm>
                <a:off x="4595" y="242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10" name="Line 620">
                <a:extLst>
                  <a:ext uri="{FF2B5EF4-FFF2-40B4-BE49-F238E27FC236}">
                    <a16:creationId xmlns:a16="http://schemas.microsoft.com/office/drawing/2014/main" id="{0E5CA969-095D-4434-872E-4C36F43CE3D4}"/>
                  </a:ext>
                </a:extLst>
              </p:cNvPr>
              <p:cNvSpPr>
                <a:spLocks noChangeShapeType="1"/>
              </p:cNvSpPr>
              <p:nvPr/>
            </p:nvSpPr>
            <p:spPr bwMode="auto">
              <a:xfrm flipH="1">
                <a:off x="4575" y="244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11" name="Line 621">
                <a:extLst>
                  <a:ext uri="{FF2B5EF4-FFF2-40B4-BE49-F238E27FC236}">
                    <a16:creationId xmlns:a16="http://schemas.microsoft.com/office/drawing/2014/main" id="{8C5FC11A-F77C-43F1-92BE-72DA7BBB4F3C}"/>
                  </a:ext>
                </a:extLst>
              </p:cNvPr>
              <p:cNvSpPr>
                <a:spLocks noChangeShapeType="1"/>
              </p:cNvSpPr>
              <p:nvPr/>
            </p:nvSpPr>
            <p:spPr bwMode="auto">
              <a:xfrm>
                <a:off x="4617" y="242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12" name="Line 622">
                <a:extLst>
                  <a:ext uri="{FF2B5EF4-FFF2-40B4-BE49-F238E27FC236}">
                    <a16:creationId xmlns:a16="http://schemas.microsoft.com/office/drawing/2014/main" id="{A91F8F95-EFB4-4674-8871-93A88FBFB259}"/>
                  </a:ext>
                </a:extLst>
              </p:cNvPr>
              <p:cNvSpPr>
                <a:spLocks noChangeShapeType="1"/>
              </p:cNvSpPr>
              <p:nvPr/>
            </p:nvSpPr>
            <p:spPr bwMode="auto">
              <a:xfrm flipH="1">
                <a:off x="4597" y="244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13" name="Line 623">
                <a:extLst>
                  <a:ext uri="{FF2B5EF4-FFF2-40B4-BE49-F238E27FC236}">
                    <a16:creationId xmlns:a16="http://schemas.microsoft.com/office/drawing/2014/main" id="{63146334-9645-4CCB-950C-C94EF1BADA55}"/>
                  </a:ext>
                </a:extLst>
              </p:cNvPr>
              <p:cNvSpPr>
                <a:spLocks noChangeShapeType="1"/>
              </p:cNvSpPr>
              <p:nvPr/>
            </p:nvSpPr>
            <p:spPr bwMode="auto">
              <a:xfrm>
                <a:off x="4639" y="242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14" name="Line 624">
                <a:extLst>
                  <a:ext uri="{FF2B5EF4-FFF2-40B4-BE49-F238E27FC236}">
                    <a16:creationId xmlns:a16="http://schemas.microsoft.com/office/drawing/2014/main" id="{40A9F895-8CF8-4ABE-B74C-3C36159F5A0F}"/>
                  </a:ext>
                </a:extLst>
              </p:cNvPr>
              <p:cNvSpPr>
                <a:spLocks noChangeShapeType="1"/>
              </p:cNvSpPr>
              <p:nvPr/>
            </p:nvSpPr>
            <p:spPr bwMode="auto">
              <a:xfrm flipH="1">
                <a:off x="4621" y="244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15" name="Line 625">
                <a:extLst>
                  <a:ext uri="{FF2B5EF4-FFF2-40B4-BE49-F238E27FC236}">
                    <a16:creationId xmlns:a16="http://schemas.microsoft.com/office/drawing/2014/main" id="{6F2DA50C-8EB2-4E5E-A74C-9BE05DD70050}"/>
                  </a:ext>
                </a:extLst>
              </p:cNvPr>
              <p:cNvSpPr>
                <a:spLocks noChangeShapeType="1"/>
              </p:cNvSpPr>
              <p:nvPr/>
            </p:nvSpPr>
            <p:spPr bwMode="auto">
              <a:xfrm>
                <a:off x="4649" y="242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16" name="Line 626">
                <a:extLst>
                  <a:ext uri="{FF2B5EF4-FFF2-40B4-BE49-F238E27FC236}">
                    <a16:creationId xmlns:a16="http://schemas.microsoft.com/office/drawing/2014/main" id="{7E486E90-7686-47BF-AC16-B94E2856B0FE}"/>
                  </a:ext>
                </a:extLst>
              </p:cNvPr>
              <p:cNvSpPr>
                <a:spLocks noChangeShapeType="1"/>
              </p:cNvSpPr>
              <p:nvPr/>
            </p:nvSpPr>
            <p:spPr bwMode="auto">
              <a:xfrm flipH="1">
                <a:off x="4629" y="244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17" name="Line 627">
                <a:extLst>
                  <a:ext uri="{FF2B5EF4-FFF2-40B4-BE49-F238E27FC236}">
                    <a16:creationId xmlns:a16="http://schemas.microsoft.com/office/drawing/2014/main" id="{7AC834C3-D004-4E1C-B912-2CFD58D7C877}"/>
                  </a:ext>
                </a:extLst>
              </p:cNvPr>
              <p:cNvSpPr>
                <a:spLocks noChangeShapeType="1"/>
              </p:cNvSpPr>
              <p:nvPr/>
            </p:nvSpPr>
            <p:spPr bwMode="auto">
              <a:xfrm>
                <a:off x="4671" y="2424"/>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18" name="Line 628">
                <a:extLst>
                  <a:ext uri="{FF2B5EF4-FFF2-40B4-BE49-F238E27FC236}">
                    <a16:creationId xmlns:a16="http://schemas.microsoft.com/office/drawing/2014/main" id="{614358E9-D293-4EB1-93BE-2A61FF9D4FCD}"/>
                  </a:ext>
                </a:extLst>
              </p:cNvPr>
              <p:cNvSpPr>
                <a:spLocks noChangeShapeType="1"/>
              </p:cNvSpPr>
              <p:nvPr/>
            </p:nvSpPr>
            <p:spPr bwMode="auto">
              <a:xfrm flipH="1">
                <a:off x="4651" y="244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19" name="Line 629">
                <a:extLst>
                  <a:ext uri="{FF2B5EF4-FFF2-40B4-BE49-F238E27FC236}">
                    <a16:creationId xmlns:a16="http://schemas.microsoft.com/office/drawing/2014/main" id="{337997F7-65A3-436E-B8EF-7A5B9CAAAE93}"/>
                  </a:ext>
                </a:extLst>
              </p:cNvPr>
              <p:cNvSpPr>
                <a:spLocks noChangeShapeType="1"/>
              </p:cNvSpPr>
              <p:nvPr/>
            </p:nvSpPr>
            <p:spPr bwMode="auto">
              <a:xfrm>
                <a:off x="4734" y="244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20" name="Line 630">
                <a:extLst>
                  <a:ext uri="{FF2B5EF4-FFF2-40B4-BE49-F238E27FC236}">
                    <a16:creationId xmlns:a16="http://schemas.microsoft.com/office/drawing/2014/main" id="{5B89E55D-15A6-4C89-82A5-1B50BCDB09B6}"/>
                  </a:ext>
                </a:extLst>
              </p:cNvPr>
              <p:cNvSpPr>
                <a:spLocks noChangeShapeType="1"/>
              </p:cNvSpPr>
              <p:nvPr/>
            </p:nvSpPr>
            <p:spPr bwMode="auto">
              <a:xfrm flipH="1">
                <a:off x="4714" y="2460"/>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21" name="Line 631">
                <a:extLst>
                  <a:ext uri="{FF2B5EF4-FFF2-40B4-BE49-F238E27FC236}">
                    <a16:creationId xmlns:a16="http://schemas.microsoft.com/office/drawing/2014/main" id="{892520A4-A835-4AAF-AC9B-9BFCCABEDF89}"/>
                  </a:ext>
                </a:extLst>
              </p:cNvPr>
              <p:cNvSpPr>
                <a:spLocks noChangeShapeType="1"/>
              </p:cNvSpPr>
              <p:nvPr/>
            </p:nvSpPr>
            <p:spPr bwMode="auto">
              <a:xfrm>
                <a:off x="4756" y="244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22" name="Line 632">
                <a:extLst>
                  <a:ext uri="{FF2B5EF4-FFF2-40B4-BE49-F238E27FC236}">
                    <a16:creationId xmlns:a16="http://schemas.microsoft.com/office/drawing/2014/main" id="{F6F825EC-547D-42BA-B182-6824CC37727A}"/>
                  </a:ext>
                </a:extLst>
              </p:cNvPr>
              <p:cNvSpPr>
                <a:spLocks noChangeShapeType="1"/>
              </p:cNvSpPr>
              <p:nvPr/>
            </p:nvSpPr>
            <p:spPr bwMode="auto">
              <a:xfrm flipH="1">
                <a:off x="4736" y="2460"/>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23" name="Line 633">
                <a:extLst>
                  <a:ext uri="{FF2B5EF4-FFF2-40B4-BE49-F238E27FC236}">
                    <a16:creationId xmlns:a16="http://schemas.microsoft.com/office/drawing/2014/main" id="{B7E339C3-35A3-4EDD-B73A-BEE3FDF75491}"/>
                  </a:ext>
                </a:extLst>
              </p:cNvPr>
              <p:cNvSpPr>
                <a:spLocks noChangeShapeType="1"/>
              </p:cNvSpPr>
              <p:nvPr/>
            </p:nvSpPr>
            <p:spPr bwMode="auto">
              <a:xfrm>
                <a:off x="4766" y="244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24" name="Line 634">
                <a:extLst>
                  <a:ext uri="{FF2B5EF4-FFF2-40B4-BE49-F238E27FC236}">
                    <a16:creationId xmlns:a16="http://schemas.microsoft.com/office/drawing/2014/main" id="{0159203D-4495-486D-8DCE-ACB6A34D109A}"/>
                  </a:ext>
                </a:extLst>
              </p:cNvPr>
              <p:cNvSpPr>
                <a:spLocks noChangeShapeType="1"/>
              </p:cNvSpPr>
              <p:nvPr/>
            </p:nvSpPr>
            <p:spPr bwMode="auto">
              <a:xfrm flipH="1">
                <a:off x="4746" y="2460"/>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25" name="Line 635">
                <a:extLst>
                  <a:ext uri="{FF2B5EF4-FFF2-40B4-BE49-F238E27FC236}">
                    <a16:creationId xmlns:a16="http://schemas.microsoft.com/office/drawing/2014/main" id="{5CCBE1FD-4560-4607-B205-723E56B15A40}"/>
                  </a:ext>
                </a:extLst>
              </p:cNvPr>
              <p:cNvSpPr>
                <a:spLocks noChangeShapeType="1"/>
              </p:cNvSpPr>
              <p:nvPr/>
            </p:nvSpPr>
            <p:spPr bwMode="auto">
              <a:xfrm>
                <a:off x="4812" y="244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26" name="Line 636">
                <a:extLst>
                  <a:ext uri="{FF2B5EF4-FFF2-40B4-BE49-F238E27FC236}">
                    <a16:creationId xmlns:a16="http://schemas.microsoft.com/office/drawing/2014/main" id="{93529118-87A8-445B-887D-75975FE1C659}"/>
                  </a:ext>
                </a:extLst>
              </p:cNvPr>
              <p:cNvSpPr>
                <a:spLocks noChangeShapeType="1"/>
              </p:cNvSpPr>
              <p:nvPr/>
            </p:nvSpPr>
            <p:spPr bwMode="auto">
              <a:xfrm flipH="1">
                <a:off x="4794" y="2460"/>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27" name="Line 637">
                <a:extLst>
                  <a:ext uri="{FF2B5EF4-FFF2-40B4-BE49-F238E27FC236}">
                    <a16:creationId xmlns:a16="http://schemas.microsoft.com/office/drawing/2014/main" id="{CF8B2C5D-9F28-4D82-A7B7-D845C20D3ED2}"/>
                  </a:ext>
                </a:extLst>
              </p:cNvPr>
              <p:cNvSpPr>
                <a:spLocks noChangeShapeType="1"/>
              </p:cNvSpPr>
              <p:nvPr/>
            </p:nvSpPr>
            <p:spPr bwMode="auto">
              <a:xfrm>
                <a:off x="4834" y="244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28" name="Line 638">
                <a:extLst>
                  <a:ext uri="{FF2B5EF4-FFF2-40B4-BE49-F238E27FC236}">
                    <a16:creationId xmlns:a16="http://schemas.microsoft.com/office/drawing/2014/main" id="{91D1ADEA-6CE6-4B14-9442-87277F9A0DED}"/>
                  </a:ext>
                </a:extLst>
              </p:cNvPr>
              <p:cNvSpPr>
                <a:spLocks noChangeShapeType="1"/>
              </p:cNvSpPr>
              <p:nvPr/>
            </p:nvSpPr>
            <p:spPr bwMode="auto">
              <a:xfrm flipH="1">
                <a:off x="4816" y="2460"/>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29" name="Line 639">
                <a:extLst>
                  <a:ext uri="{FF2B5EF4-FFF2-40B4-BE49-F238E27FC236}">
                    <a16:creationId xmlns:a16="http://schemas.microsoft.com/office/drawing/2014/main" id="{74C8F4CB-A38C-4C7F-B6AC-47A406FA6DB7}"/>
                  </a:ext>
                </a:extLst>
              </p:cNvPr>
              <p:cNvSpPr>
                <a:spLocks noChangeShapeType="1"/>
              </p:cNvSpPr>
              <p:nvPr/>
            </p:nvSpPr>
            <p:spPr bwMode="auto">
              <a:xfrm>
                <a:off x="4846" y="244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30" name="Line 640">
                <a:extLst>
                  <a:ext uri="{FF2B5EF4-FFF2-40B4-BE49-F238E27FC236}">
                    <a16:creationId xmlns:a16="http://schemas.microsoft.com/office/drawing/2014/main" id="{841F5E83-350D-4991-AD84-301D8F143380}"/>
                  </a:ext>
                </a:extLst>
              </p:cNvPr>
              <p:cNvSpPr>
                <a:spLocks noChangeShapeType="1"/>
              </p:cNvSpPr>
              <p:nvPr/>
            </p:nvSpPr>
            <p:spPr bwMode="auto">
              <a:xfrm flipH="1">
                <a:off x="4826" y="2460"/>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31" name="Line 641">
                <a:extLst>
                  <a:ext uri="{FF2B5EF4-FFF2-40B4-BE49-F238E27FC236}">
                    <a16:creationId xmlns:a16="http://schemas.microsoft.com/office/drawing/2014/main" id="{696ED200-6BF4-4EFC-B9F8-0A950F52B2BD}"/>
                  </a:ext>
                </a:extLst>
              </p:cNvPr>
              <p:cNvSpPr>
                <a:spLocks noChangeShapeType="1"/>
              </p:cNvSpPr>
              <p:nvPr/>
            </p:nvSpPr>
            <p:spPr bwMode="auto">
              <a:xfrm>
                <a:off x="4904" y="245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32" name="Line 642">
                <a:extLst>
                  <a:ext uri="{FF2B5EF4-FFF2-40B4-BE49-F238E27FC236}">
                    <a16:creationId xmlns:a16="http://schemas.microsoft.com/office/drawing/2014/main" id="{9957E079-6FEB-403F-9E1D-E6311777F497}"/>
                  </a:ext>
                </a:extLst>
              </p:cNvPr>
              <p:cNvSpPr>
                <a:spLocks noChangeShapeType="1"/>
              </p:cNvSpPr>
              <p:nvPr/>
            </p:nvSpPr>
            <p:spPr bwMode="auto">
              <a:xfrm flipH="1">
                <a:off x="4884" y="247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33" name="Line 643">
                <a:extLst>
                  <a:ext uri="{FF2B5EF4-FFF2-40B4-BE49-F238E27FC236}">
                    <a16:creationId xmlns:a16="http://schemas.microsoft.com/office/drawing/2014/main" id="{131780B5-0984-41C7-9374-B09811546646}"/>
                  </a:ext>
                </a:extLst>
              </p:cNvPr>
              <p:cNvSpPr>
                <a:spLocks noChangeShapeType="1"/>
              </p:cNvSpPr>
              <p:nvPr/>
            </p:nvSpPr>
            <p:spPr bwMode="auto">
              <a:xfrm>
                <a:off x="4934" y="245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34" name="Line 644">
                <a:extLst>
                  <a:ext uri="{FF2B5EF4-FFF2-40B4-BE49-F238E27FC236}">
                    <a16:creationId xmlns:a16="http://schemas.microsoft.com/office/drawing/2014/main" id="{476462EE-1500-4636-B07A-40F967A822C5}"/>
                  </a:ext>
                </a:extLst>
              </p:cNvPr>
              <p:cNvSpPr>
                <a:spLocks noChangeShapeType="1"/>
              </p:cNvSpPr>
              <p:nvPr/>
            </p:nvSpPr>
            <p:spPr bwMode="auto">
              <a:xfrm flipH="1">
                <a:off x="4914" y="247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35" name="Line 645">
                <a:extLst>
                  <a:ext uri="{FF2B5EF4-FFF2-40B4-BE49-F238E27FC236}">
                    <a16:creationId xmlns:a16="http://schemas.microsoft.com/office/drawing/2014/main" id="{A1995F30-0A6E-4845-8D49-19F403314B6E}"/>
                  </a:ext>
                </a:extLst>
              </p:cNvPr>
              <p:cNvSpPr>
                <a:spLocks noChangeShapeType="1"/>
              </p:cNvSpPr>
              <p:nvPr/>
            </p:nvSpPr>
            <p:spPr bwMode="auto">
              <a:xfrm>
                <a:off x="4928" y="245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36" name="Line 646">
                <a:extLst>
                  <a:ext uri="{FF2B5EF4-FFF2-40B4-BE49-F238E27FC236}">
                    <a16:creationId xmlns:a16="http://schemas.microsoft.com/office/drawing/2014/main" id="{7A27E5E6-26A9-4788-9211-C86EEB16F41B}"/>
                  </a:ext>
                </a:extLst>
              </p:cNvPr>
              <p:cNvSpPr>
                <a:spLocks noChangeShapeType="1"/>
              </p:cNvSpPr>
              <p:nvPr/>
            </p:nvSpPr>
            <p:spPr bwMode="auto">
              <a:xfrm flipH="1">
                <a:off x="4908" y="247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37" name="Line 647">
                <a:extLst>
                  <a:ext uri="{FF2B5EF4-FFF2-40B4-BE49-F238E27FC236}">
                    <a16:creationId xmlns:a16="http://schemas.microsoft.com/office/drawing/2014/main" id="{E8CBEE3F-9EEE-4E66-B005-3AAB76DDDFD1}"/>
                  </a:ext>
                </a:extLst>
              </p:cNvPr>
              <p:cNvSpPr>
                <a:spLocks noChangeShapeType="1"/>
              </p:cNvSpPr>
              <p:nvPr/>
            </p:nvSpPr>
            <p:spPr bwMode="auto">
              <a:xfrm>
                <a:off x="4964" y="245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38" name="Line 648">
                <a:extLst>
                  <a:ext uri="{FF2B5EF4-FFF2-40B4-BE49-F238E27FC236}">
                    <a16:creationId xmlns:a16="http://schemas.microsoft.com/office/drawing/2014/main" id="{58B3B2ED-9899-4EEC-9437-CF48CF95390B}"/>
                  </a:ext>
                </a:extLst>
              </p:cNvPr>
              <p:cNvSpPr>
                <a:spLocks noChangeShapeType="1"/>
              </p:cNvSpPr>
              <p:nvPr/>
            </p:nvSpPr>
            <p:spPr bwMode="auto">
              <a:xfrm flipH="1">
                <a:off x="4944" y="247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39" name="Line 649">
                <a:extLst>
                  <a:ext uri="{FF2B5EF4-FFF2-40B4-BE49-F238E27FC236}">
                    <a16:creationId xmlns:a16="http://schemas.microsoft.com/office/drawing/2014/main" id="{8513EF20-9E84-423B-B625-5927B31DFD6A}"/>
                  </a:ext>
                </a:extLst>
              </p:cNvPr>
              <p:cNvSpPr>
                <a:spLocks noChangeShapeType="1"/>
              </p:cNvSpPr>
              <p:nvPr/>
            </p:nvSpPr>
            <p:spPr bwMode="auto">
              <a:xfrm>
                <a:off x="4972" y="245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40" name="Line 650">
                <a:extLst>
                  <a:ext uri="{FF2B5EF4-FFF2-40B4-BE49-F238E27FC236}">
                    <a16:creationId xmlns:a16="http://schemas.microsoft.com/office/drawing/2014/main" id="{A84B099C-D36C-4E03-914B-6CC1F8200962}"/>
                  </a:ext>
                </a:extLst>
              </p:cNvPr>
              <p:cNvSpPr>
                <a:spLocks noChangeShapeType="1"/>
              </p:cNvSpPr>
              <p:nvPr/>
            </p:nvSpPr>
            <p:spPr bwMode="auto">
              <a:xfrm flipH="1">
                <a:off x="4952" y="247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41" name="Line 651">
                <a:extLst>
                  <a:ext uri="{FF2B5EF4-FFF2-40B4-BE49-F238E27FC236}">
                    <a16:creationId xmlns:a16="http://schemas.microsoft.com/office/drawing/2014/main" id="{E44B4ACC-AF80-48F6-B4DA-A501AEF973FA}"/>
                  </a:ext>
                </a:extLst>
              </p:cNvPr>
              <p:cNvSpPr>
                <a:spLocks noChangeShapeType="1"/>
              </p:cNvSpPr>
              <p:nvPr/>
            </p:nvSpPr>
            <p:spPr bwMode="auto">
              <a:xfrm>
                <a:off x="4996" y="245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42" name="Line 652">
                <a:extLst>
                  <a:ext uri="{FF2B5EF4-FFF2-40B4-BE49-F238E27FC236}">
                    <a16:creationId xmlns:a16="http://schemas.microsoft.com/office/drawing/2014/main" id="{F7F0EB3D-AEB3-4388-BBA0-485376FF7C7B}"/>
                  </a:ext>
                </a:extLst>
              </p:cNvPr>
              <p:cNvSpPr>
                <a:spLocks noChangeShapeType="1"/>
              </p:cNvSpPr>
              <p:nvPr/>
            </p:nvSpPr>
            <p:spPr bwMode="auto">
              <a:xfrm flipH="1">
                <a:off x="4976" y="247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43" name="Line 653">
                <a:extLst>
                  <a:ext uri="{FF2B5EF4-FFF2-40B4-BE49-F238E27FC236}">
                    <a16:creationId xmlns:a16="http://schemas.microsoft.com/office/drawing/2014/main" id="{ED610344-BEE6-4F21-A3BF-B16E1C7614CE}"/>
                  </a:ext>
                </a:extLst>
              </p:cNvPr>
              <p:cNvSpPr>
                <a:spLocks noChangeShapeType="1"/>
              </p:cNvSpPr>
              <p:nvPr/>
            </p:nvSpPr>
            <p:spPr bwMode="auto">
              <a:xfrm>
                <a:off x="5032" y="245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44" name="Line 654">
                <a:extLst>
                  <a:ext uri="{FF2B5EF4-FFF2-40B4-BE49-F238E27FC236}">
                    <a16:creationId xmlns:a16="http://schemas.microsoft.com/office/drawing/2014/main" id="{98C1010D-8D77-49E6-95B1-5B9A61B639E7}"/>
                  </a:ext>
                </a:extLst>
              </p:cNvPr>
              <p:cNvSpPr>
                <a:spLocks noChangeShapeType="1"/>
              </p:cNvSpPr>
              <p:nvPr/>
            </p:nvSpPr>
            <p:spPr bwMode="auto">
              <a:xfrm flipH="1">
                <a:off x="5012" y="247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45" name="Line 655">
                <a:extLst>
                  <a:ext uri="{FF2B5EF4-FFF2-40B4-BE49-F238E27FC236}">
                    <a16:creationId xmlns:a16="http://schemas.microsoft.com/office/drawing/2014/main" id="{88BFB482-87BE-4CC0-AA9A-6457CFA2CFAC}"/>
                  </a:ext>
                </a:extLst>
              </p:cNvPr>
              <p:cNvSpPr>
                <a:spLocks noChangeShapeType="1"/>
              </p:cNvSpPr>
              <p:nvPr/>
            </p:nvSpPr>
            <p:spPr bwMode="auto">
              <a:xfrm>
                <a:off x="5084" y="245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46" name="Line 656">
                <a:extLst>
                  <a:ext uri="{FF2B5EF4-FFF2-40B4-BE49-F238E27FC236}">
                    <a16:creationId xmlns:a16="http://schemas.microsoft.com/office/drawing/2014/main" id="{96D5B462-F9EC-4A6A-83CC-A3FD823A5832}"/>
                  </a:ext>
                </a:extLst>
              </p:cNvPr>
              <p:cNvSpPr>
                <a:spLocks noChangeShapeType="1"/>
              </p:cNvSpPr>
              <p:nvPr/>
            </p:nvSpPr>
            <p:spPr bwMode="auto">
              <a:xfrm flipH="1">
                <a:off x="5064" y="247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47" name="Line 657">
                <a:extLst>
                  <a:ext uri="{FF2B5EF4-FFF2-40B4-BE49-F238E27FC236}">
                    <a16:creationId xmlns:a16="http://schemas.microsoft.com/office/drawing/2014/main" id="{7322CAC9-77C6-4D4F-97B9-683D9B280FD8}"/>
                  </a:ext>
                </a:extLst>
              </p:cNvPr>
              <p:cNvSpPr>
                <a:spLocks noChangeShapeType="1"/>
              </p:cNvSpPr>
              <p:nvPr/>
            </p:nvSpPr>
            <p:spPr bwMode="auto">
              <a:xfrm>
                <a:off x="5092" y="245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48" name="Line 658">
                <a:extLst>
                  <a:ext uri="{FF2B5EF4-FFF2-40B4-BE49-F238E27FC236}">
                    <a16:creationId xmlns:a16="http://schemas.microsoft.com/office/drawing/2014/main" id="{03C0B10A-AAAF-4332-8E4D-2E5D7E1076E2}"/>
                  </a:ext>
                </a:extLst>
              </p:cNvPr>
              <p:cNvSpPr>
                <a:spLocks noChangeShapeType="1"/>
              </p:cNvSpPr>
              <p:nvPr/>
            </p:nvSpPr>
            <p:spPr bwMode="auto">
              <a:xfrm flipH="1">
                <a:off x="5074" y="247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49" name="Line 659">
                <a:extLst>
                  <a:ext uri="{FF2B5EF4-FFF2-40B4-BE49-F238E27FC236}">
                    <a16:creationId xmlns:a16="http://schemas.microsoft.com/office/drawing/2014/main" id="{0351CC82-28C7-40C6-8F91-CC594176E8D6}"/>
                  </a:ext>
                </a:extLst>
              </p:cNvPr>
              <p:cNvSpPr>
                <a:spLocks noChangeShapeType="1"/>
              </p:cNvSpPr>
              <p:nvPr/>
            </p:nvSpPr>
            <p:spPr bwMode="auto">
              <a:xfrm>
                <a:off x="5104" y="245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50" name="Line 660">
                <a:extLst>
                  <a:ext uri="{FF2B5EF4-FFF2-40B4-BE49-F238E27FC236}">
                    <a16:creationId xmlns:a16="http://schemas.microsoft.com/office/drawing/2014/main" id="{20840DB5-F41C-4398-B7AD-460C8737420C}"/>
                  </a:ext>
                </a:extLst>
              </p:cNvPr>
              <p:cNvSpPr>
                <a:spLocks noChangeShapeType="1"/>
              </p:cNvSpPr>
              <p:nvPr/>
            </p:nvSpPr>
            <p:spPr bwMode="auto">
              <a:xfrm flipH="1">
                <a:off x="5084" y="247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51" name="Line 661">
                <a:extLst>
                  <a:ext uri="{FF2B5EF4-FFF2-40B4-BE49-F238E27FC236}">
                    <a16:creationId xmlns:a16="http://schemas.microsoft.com/office/drawing/2014/main" id="{602FA25D-944E-450B-B31F-E47DB66BDA83}"/>
                  </a:ext>
                </a:extLst>
              </p:cNvPr>
              <p:cNvSpPr>
                <a:spLocks noChangeShapeType="1"/>
              </p:cNvSpPr>
              <p:nvPr/>
            </p:nvSpPr>
            <p:spPr bwMode="auto">
              <a:xfrm>
                <a:off x="5132" y="245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52" name="Line 662">
                <a:extLst>
                  <a:ext uri="{FF2B5EF4-FFF2-40B4-BE49-F238E27FC236}">
                    <a16:creationId xmlns:a16="http://schemas.microsoft.com/office/drawing/2014/main" id="{E04579F5-E388-489D-B384-CFFEC334527B}"/>
                  </a:ext>
                </a:extLst>
              </p:cNvPr>
              <p:cNvSpPr>
                <a:spLocks noChangeShapeType="1"/>
              </p:cNvSpPr>
              <p:nvPr/>
            </p:nvSpPr>
            <p:spPr bwMode="auto">
              <a:xfrm flipH="1">
                <a:off x="5112" y="247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53" name="Line 663">
                <a:extLst>
                  <a:ext uri="{FF2B5EF4-FFF2-40B4-BE49-F238E27FC236}">
                    <a16:creationId xmlns:a16="http://schemas.microsoft.com/office/drawing/2014/main" id="{DFA721E5-0518-4D66-9F73-D9B23B569BB0}"/>
                  </a:ext>
                </a:extLst>
              </p:cNvPr>
              <p:cNvSpPr>
                <a:spLocks noChangeShapeType="1"/>
              </p:cNvSpPr>
              <p:nvPr/>
            </p:nvSpPr>
            <p:spPr bwMode="auto">
              <a:xfrm>
                <a:off x="5158" y="245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54" name="Line 664">
                <a:extLst>
                  <a:ext uri="{FF2B5EF4-FFF2-40B4-BE49-F238E27FC236}">
                    <a16:creationId xmlns:a16="http://schemas.microsoft.com/office/drawing/2014/main" id="{0C55CBFD-7978-4715-8835-699EBF2988DD}"/>
                  </a:ext>
                </a:extLst>
              </p:cNvPr>
              <p:cNvSpPr>
                <a:spLocks noChangeShapeType="1"/>
              </p:cNvSpPr>
              <p:nvPr/>
            </p:nvSpPr>
            <p:spPr bwMode="auto">
              <a:xfrm flipH="1">
                <a:off x="5138" y="247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55" name="Line 665">
                <a:extLst>
                  <a:ext uri="{FF2B5EF4-FFF2-40B4-BE49-F238E27FC236}">
                    <a16:creationId xmlns:a16="http://schemas.microsoft.com/office/drawing/2014/main" id="{1DC08988-3BA9-4B2C-93F0-8F187715C77E}"/>
                  </a:ext>
                </a:extLst>
              </p:cNvPr>
              <p:cNvSpPr>
                <a:spLocks noChangeShapeType="1"/>
              </p:cNvSpPr>
              <p:nvPr/>
            </p:nvSpPr>
            <p:spPr bwMode="auto">
              <a:xfrm>
                <a:off x="5190" y="245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56" name="Line 666">
                <a:extLst>
                  <a:ext uri="{FF2B5EF4-FFF2-40B4-BE49-F238E27FC236}">
                    <a16:creationId xmlns:a16="http://schemas.microsoft.com/office/drawing/2014/main" id="{412D6DA0-933C-488B-B60E-913F871D5F89}"/>
                  </a:ext>
                </a:extLst>
              </p:cNvPr>
              <p:cNvSpPr>
                <a:spLocks noChangeShapeType="1"/>
              </p:cNvSpPr>
              <p:nvPr/>
            </p:nvSpPr>
            <p:spPr bwMode="auto">
              <a:xfrm flipH="1">
                <a:off x="5170" y="247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57" name="Line 667">
                <a:extLst>
                  <a:ext uri="{FF2B5EF4-FFF2-40B4-BE49-F238E27FC236}">
                    <a16:creationId xmlns:a16="http://schemas.microsoft.com/office/drawing/2014/main" id="{25CA2EFE-1824-40F5-A7F4-B47A6E698ABC}"/>
                  </a:ext>
                </a:extLst>
              </p:cNvPr>
              <p:cNvSpPr>
                <a:spLocks noChangeShapeType="1"/>
              </p:cNvSpPr>
              <p:nvPr/>
            </p:nvSpPr>
            <p:spPr bwMode="auto">
              <a:xfrm>
                <a:off x="5212" y="2486"/>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58" name="Line 668">
                <a:extLst>
                  <a:ext uri="{FF2B5EF4-FFF2-40B4-BE49-F238E27FC236}">
                    <a16:creationId xmlns:a16="http://schemas.microsoft.com/office/drawing/2014/main" id="{866427F8-F6BB-49D3-AA13-D03E29FAF0A6}"/>
                  </a:ext>
                </a:extLst>
              </p:cNvPr>
              <p:cNvSpPr>
                <a:spLocks noChangeShapeType="1"/>
              </p:cNvSpPr>
              <p:nvPr/>
            </p:nvSpPr>
            <p:spPr bwMode="auto">
              <a:xfrm flipH="1">
                <a:off x="5192" y="250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59" name="Line 669">
                <a:extLst>
                  <a:ext uri="{FF2B5EF4-FFF2-40B4-BE49-F238E27FC236}">
                    <a16:creationId xmlns:a16="http://schemas.microsoft.com/office/drawing/2014/main" id="{B6773605-D4ED-406B-A138-16F08845B604}"/>
                  </a:ext>
                </a:extLst>
              </p:cNvPr>
              <p:cNvSpPr>
                <a:spLocks noChangeShapeType="1"/>
              </p:cNvSpPr>
              <p:nvPr/>
            </p:nvSpPr>
            <p:spPr bwMode="auto">
              <a:xfrm>
                <a:off x="5234" y="2522"/>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60" name="Line 670">
                <a:extLst>
                  <a:ext uri="{FF2B5EF4-FFF2-40B4-BE49-F238E27FC236}">
                    <a16:creationId xmlns:a16="http://schemas.microsoft.com/office/drawing/2014/main" id="{1B6BF000-6FBE-4130-839D-44AA09A3C04C}"/>
                  </a:ext>
                </a:extLst>
              </p:cNvPr>
              <p:cNvSpPr>
                <a:spLocks noChangeShapeType="1"/>
              </p:cNvSpPr>
              <p:nvPr/>
            </p:nvSpPr>
            <p:spPr bwMode="auto">
              <a:xfrm flipH="1">
                <a:off x="5214" y="2542"/>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61" name="Line 671">
                <a:extLst>
                  <a:ext uri="{FF2B5EF4-FFF2-40B4-BE49-F238E27FC236}">
                    <a16:creationId xmlns:a16="http://schemas.microsoft.com/office/drawing/2014/main" id="{8456AF25-C2B3-4FDC-A506-992142AE11FA}"/>
                  </a:ext>
                </a:extLst>
              </p:cNvPr>
              <p:cNvSpPr>
                <a:spLocks noChangeShapeType="1"/>
              </p:cNvSpPr>
              <p:nvPr/>
            </p:nvSpPr>
            <p:spPr bwMode="auto">
              <a:xfrm>
                <a:off x="5274" y="2522"/>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62" name="Line 672">
                <a:extLst>
                  <a:ext uri="{FF2B5EF4-FFF2-40B4-BE49-F238E27FC236}">
                    <a16:creationId xmlns:a16="http://schemas.microsoft.com/office/drawing/2014/main" id="{ADBAD824-5935-4F3F-B241-B1DE2AAD3C1E}"/>
                  </a:ext>
                </a:extLst>
              </p:cNvPr>
              <p:cNvSpPr>
                <a:spLocks noChangeShapeType="1"/>
              </p:cNvSpPr>
              <p:nvPr/>
            </p:nvSpPr>
            <p:spPr bwMode="auto">
              <a:xfrm flipH="1">
                <a:off x="5254" y="2542"/>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63" name="Line 673">
                <a:extLst>
                  <a:ext uri="{FF2B5EF4-FFF2-40B4-BE49-F238E27FC236}">
                    <a16:creationId xmlns:a16="http://schemas.microsoft.com/office/drawing/2014/main" id="{81B0CDD7-FE9F-49E8-BD66-517D89B7D19D}"/>
                  </a:ext>
                </a:extLst>
              </p:cNvPr>
              <p:cNvSpPr>
                <a:spLocks noChangeShapeType="1"/>
              </p:cNvSpPr>
              <p:nvPr/>
            </p:nvSpPr>
            <p:spPr bwMode="auto">
              <a:xfrm>
                <a:off x="5264" y="2522"/>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64" name="Line 674">
                <a:extLst>
                  <a:ext uri="{FF2B5EF4-FFF2-40B4-BE49-F238E27FC236}">
                    <a16:creationId xmlns:a16="http://schemas.microsoft.com/office/drawing/2014/main" id="{B6D2A253-B18C-44C2-899A-6B9D702B393E}"/>
                  </a:ext>
                </a:extLst>
              </p:cNvPr>
              <p:cNvSpPr>
                <a:spLocks noChangeShapeType="1"/>
              </p:cNvSpPr>
              <p:nvPr/>
            </p:nvSpPr>
            <p:spPr bwMode="auto">
              <a:xfrm flipH="1">
                <a:off x="5244" y="2542"/>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65" name="Line 675">
                <a:extLst>
                  <a:ext uri="{FF2B5EF4-FFF2-40B4-BE49-F238E27FC236}">
                    <a16:creationId xmlns:a16="http://schemas.microsoft.com/office/drawing/2014/main" id="{D1049310-21ED-4F68-B702-B41AAC914496}"/>
                  </a:ext>
                </a:extLst>
              </p:cNvPr>
              <p:cNvSpPr>
                <a:spLocks noChangeShapeType="1"/>
              </p:cNvSpPr>
              <p:nvPr/>
            </p:nvSpPr>
            <p:spPr bwMode="auto">
              <a:xfrm>
                <a:off x="5304" y="2522"/>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66" name="Line 676">
                <a:extLst>
                  <a:ext uri="{FF2B5EF4-FFF2-40B4-BE49-F238E27FC236}">
                    <a16:creationId xmlns:a16="http://schemas.microsoft.com/office/drawing/2014/main" id="{0CE5DA3D-89F1-4DF6-85AF-CFFCE65F5293}"/>
                  </a:ext>
                </a:extLst>
              </p:cNvPr>
              <p:cNvSpPr>
                <a:spLocks noChangeShapeType="1"/>
              </p:cNvSpPr>
              <p:nvPr/>
            </p:nvSpPr>
            <p:spPr bwMode="auto">
              <a:xfrm flipH="1">
                <a:off x="5284" y="2542"/>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67" name="Line 677">
                <a:extLst>
                  <a:ext uri="{FF2B5EF4-FFF2-40B4-BE49-F238E27FC236}">
                    <a16:creationId xmlns:a16="http://schemas.microsoft.com/office/drawing/2014/main" id="{812CAB39-0258-4F5B-872A-5ED48F5AB8B0}"/>
                  </a:ext>
                </a:extLst>
              </p:cNvPr>
              <p:cNvSpPr>
                <a:spLocks noChangeShapeType="1"/>
              </p:cNvSpPr>
              <p:nvPr/>
            </p:nvSpPr>
            <p:spPr bwMode="auto">
              <a:xfrm>
                <a:off x="5356" y="2522"/>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68" name="Line 678">
                <a:extLst>
                  <a:ext uri="{FF2B5EF4-FFF2-40B4-BE49-F238E27FC236}">
                    <a16:creationId xmlns:a16="http://schemas.microsoft.com/office/drawing/2014/main" id="{2BA18B82-746D-4AF1-B286-18ACA8D1F781}"/>
                  </a:ext>
                </a:extLst>
              </p:cNvPr>
              <p:cNvSpPr>
                <a:spLocks noChangeShapeType="1"/>
              </p:cNvSpPr>
              <p:nvPr/>
            </p:nvSpPr>
            <p:spPr bwMode="auto">
              <a:xfrm flipH="1">
                <a:off x="5338" y="2542"/>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69" name="Line 679">
                <a:extLst>
                  <a:ext uri="{FF2B5EF4-FFF2-40B4-BE49-F238E27FC236}">
                    <a16:creationId xmlns:a16="http://schemas.microsoft.com/office/drawing/2014/main" id="{8C4C9668-9603-40A6-9D02-F7DAA5B27B20}"/>
                  </a:ext>
                </a:extLst>
              </p:cNvPr>
              <p:cNvSpPr>
                <a:spLocks noChangeShapeType="1"/>
              </p:cNvSpPr>
              <p:nvPr/>
            </p:nvSpPr>
            <p:spPr bwMode="auto">
              <a:xfrm>
                <a:off x="5370" y="2522"/>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70" name="Line 680">
                <a:extLst>
                  <a:ext uri="{FF2B5EF4-FFF2-40B4-BE49-F238E27FC236}">
                    <a16:creationId xmlns:a16="http://schemas.microsoft.com/office/drawing/2014/main" id="{A3060125-F2D6-45CF-95F2-8F4AAD93DD6D}"/>
                  </a:ext>
                </a:extLst>
              </p:cNvPr>
              <p:cNvSpPr>
                <a:spLocks noChangeShapeType="1"/>
              </p:cNvSpPr>
              <p:nvPr/>
            </p:nvSpPr>
            <p:spPr bwMode="auto">
              <a:xfrm flipH="1">
                <a:off x="5352" y="2542"/>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71" name="Line 681">
                <a:extLst>
                  <a:ext uri="{FF2B5EF4-FFF2-40B4-BE49-F238E27FC236}">
                    <a16:creationId xmlns:a16="http://schemas.microsoft.com/office/drawing/2014/main" id="{125B26BB-A479-4FED-A10F-B4455121DD58}"/>
                  </a:ext>
                </a:extLst>
              </p:cNvPr>
              <p:cNvSpPr>
                <a:spLocks noChangeShapeType="1"/>
              </p:cNvSpPr>
              <p:nvPr/>
            </p:nvSpPr>
            <p:spPr bwMode="auto">
              <a:xfrm>
                <a:off x="5370" y="2550"/>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72" name="Line 682">
                <a:extLst>
                  <a:ext uri="{FF2B5EF4-FFF2-40B4-BE49-F238E27FC236}">
                    <a16:creationId xmlns:a16="http://schemas.microsoft.com/office/drawing/2014/main" id="{793F289F-6EE1-48E8-8C87-70C077A76C97}"/>
                  </a:ext>
                </a:extLst>
              </p:cNvPr>
              <p:cNvSpPr>
                <a:spLocks noChangeShapeType="1"/>
              </p:cNvSpPr>
              <p:nvPr/>
            </p:nvSpPr>
            <p:spPr bwMode="auto">
              <a:xfrm flipH="1">
                <a:off x="5352" y="2571"/>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73" name="Line 683">
                <a:extLst>
                  <a:ext uri="{FF2B5EF4-FFF2-40B4-BE49-F238E27FC236}">
                    <a16:creationId xmlns:a16="http://schemas.microsoft.com/office/drawing/2014/main" id="{AB211C62-00CF-4AD3-AA61-6126299279DA}"/>
                  </a:ext>
                </a:extLst>
              </p:cNvPr>
              <p:cNvSpPr>
                <a:spLocks noChangeShapeType="1"/>
              </p:cNvSpPr>
              <p:nvPr/>
            </p:nvSpPr>
            <p:spPr bwMode="auto">
              <a:xfrm>
                <a:off x="5410" y="2550"/>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74" name="Line 684">
                <a:extLst>
                  <a:ext uri="{FF2B5EF4-FFF2-40B4-BE49-F238E27FC236}">
                    <a16:creationId xmlns:a16="http://schemas.microsoft.com/office/drawing/2014/main" id="{F8A641D7-8E16-43F7-9BD4-9D2DCF897791}"/>
                  </a:ext>
                </a:extLst>
              </p:cNvPr>
              <p:cNvSpPr>
                <a:spLocks noChangeShapeType="1"/>
              </p:cNvSpPr>
              <p:nvPr/>
            </p:nvSpPr>
            <p:spPr bwMode="auto">
              <a:xfrm flipH="1">
                <a:off x="5390" y="2571"/>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75" name="Line 685">
                <a:extLst>
                  <a:ext uri="{FF2B5EF4-FFF2-40B4-BE49-F238E27FC236}">
                    <a16:creationId xmlns:a16="http://schemas.microsoft.com/office/drawing/2014/main" id="{E08E2CEB-A49C-4FB4-A6EB-57647B5414E5}"/>
                  </a:ext>
                </a:extLst>
              </p:cNvPr>
              <p:cNvSpPr>
                <a:spLocks noChangeShapeType="1"/>
              </p:cNvSpPr>
              <p:nvPr/>
            </p:nvSpPr>
            <p:spPr bwMode="auto">
              <a:xfrm>
                <a:off x="5449" y="259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76" name="Line 686">
                <a:extLst>
                  <a:ext uri="{FF2B5EF4-FFF2-40B4-BE49-F238E27FC236}">
                    <a16:creationId xmlns:a16="http://schemas.microsoft.com/office/drawing/2014/main" id="{56A33765-C2DC-4D72-90B5-24C63B9182FB}"/>
                  </a:ext>
                </a:extLst>
              </p:cNvPr>
              <p:cNvSpPr>
                <a:spLocks noChangeShapeType="1"/>
              </p:cNvSpPr>
              <p:nvPr/>
            </p:nvSpPr>
            <p:spPr bwMode="auto">
              <a:xfrm flipH="1">
                <a:off x="5429" y="2619"/>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77" name="Line 687">
                <a:extLst>
                  <a:ext uri="{FF2B5EF4-FFF2-40B4-BE49-F238E27FC236}">
                    <a16:creationId xmlns:a16="http://schemas.microsoft.com/office/drawing/2014/main" id="{A0818C7B-35D5-4315-AD18-9F47C2750738}"/>
                  </a:ext>
                </a:extLst>
              </p:cNvPr>
              <p:cNvSpPr>
                <a:spLocks noChangeShapeType="1"/>
              </p:cNvSpPr>
              <p:nvPr/>
            </p:nvSpPr>
            <p:spPr bwMode="auto">
              <a:xfrm>
                <a:off x="5479" y="259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78" name="Line 688">
                <a:extLst>
                  <a:ext uri="{FF2B5EF4-FFF2-40B4-BE49-F238E27FC236}">
                    <a16:creationId xmlns:a16="http://schemas.microsoft.com/office/drawing/2014/main" id="{257A9B81-4864-4839-83D4-EAF60F594390}"/>
                  </a:ext>
                </a:extLst>
              </p:cNvPr>
              <p:cNvSpPr>
                <a:spLocks noChangeShapeType="1"/>
              </p:cNvSpPr>
              <p:nvPr/>
            </p:nvSpPr>
            <p:spPr bwMode="auto">
              <a:xfrm flipH="1">
                <a:off x="5459" y="261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79" name="Line 689">
                <a:extLst>
                  <a:ext uri="{FF2B5EF4-FFF2-40B4-BE49-F238E27FC236}">
                    <a16:creationId xmlns:a16="http://schemas.microsoft.com/office/drawing/2014/main" id="{C2A01059-20AA-4806-91FA-E0C200D5EF64}"/>
                  </a:ext>
                </a:extLst>
              </p:cNvPr>
              <p:cNvSpPr>
                <a:spLocks noChangeShapeType="1"/>
              </p:cNvSpPr>
              <p:nvPr/>
            </p:nvSpPr>
            <p:spPr bwMode="auto">
              <a:xfrm>
                <a:off x="5487" y="259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80" name="Line 690">
                <a:extLst>
                  <a:ext uri="{FF2B5EF4-FFF2-40B4-BE49-F238E27FC236}">
                    <a16:creationId xmlns:a16="http://schemas.microsoft.com/office/drawing/2014/main" id="{781178C3-D3FF-4541-AD7D-FAB08FB999AD}"/>
                  </a:ext>
                </a:extLst>
              </p:cNvPr>
              <p:cNvSpPr>
                <a:spLocks noChangeShapeType="1"/>
              </p:cNvSpPr>
              <p:nvPr/>
            </p:nvSpPr>
            <p:spPr bwMode="auto">
              <a:xfrm flipH="1">
                <a:off x="5469" y="261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81" name="Line 691">
                <a:extLst>
                  <a:ext uri="{FF2B5EF4-FFF2-40B4-BE49-F238E27FC236}">
                    <a16:creationId xmlns:a16="http://schemas.microsoft.com/office/drawing/2014/main" id="{E1F99BE7-64E6-4F3C-99D4-5ADCDED4B886}"/>
                  </a:ext>
                </a:extLst>
              </p:cNvPr>
              <p:cNvSpPr>
                <a:spLocks noChangeShapeType="1"/>
              </p:cNvSpPr>
              <p:nvPr/>
            </p:nvSpPr>
            <p:spPr bwMode="auto">
              <a:xfrm>
                <a:off x="5531" y="259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82" name="Line 692">
                <a:extLst>
                  <a:ext uri="{FF2B5EF4-FFF2-40B4-BE49-F238E27FC236}">
                    <a16:creationId xmlns:a16="http://schemas.microsoft.com/office/drawing/2014/main" id="{2AAF22F5-BA06-4E64-A937-D39648C46074}"/>
                  </a:ext>
                </a:extLst>
              </p:cNvPr>
              <p:cNvSpPr>
                <a:spLocks noChangeShapeType="1"/>
              </p:cNvSpPr>
              <p:nvPr/>
            </p:nvSpPr>
            <p:spPr bwMode="auto">
              <a:xfrm flipH="1">
                <a:off x="5511" y="261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83" name="Line 693">
                <a:extLst>
                  <a:ext uri="{FF2B5EF4-FFF2-40B4-BE49-F238E27FC236}">
                    <a16:creationId xmlns:a16="http://schemas.microsoft.com/office/drawing/2014/main" id="{E42F3646-DAD7-46CE-9E54-5D5349063FE3}"/>
                  </a:ext>
                </a:extLst>
              </p:cNvPr>
              <p:cNvSpPr>
                <a:spLocks noChangeShapeType="1"/>
              </p:cNvSpPr>
              <p:nvPr/>
            </p:nvSpPr>
            <p:spPr bwMode="auto">
              <a:xfrm>
                <a:off x="5609" y="259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84" name="Line 694">
                <a:extLst>
                  <a:ext uri="{FF2B5EF4-FFF2-40B4-BE49-F238E27FC236}">
                    <a16:creationId xmlns:a16="http://schemas.microsoft.com/office/drawing/2014/main" id="{1794E00A-464C-400A-8355-729DED1C2F96}"/>
                  </a:ext>
                </a:extLst>
              </p:cNvPr>
              <p:cNvSpPr>
                <a:spLocks noChangeShapeType="1"/>
              </p:cNvSpPr>
              <p:nvPr/>
            </p:nvSpPr>
            <p:spPr bwMode="auto">
              <a:xfrm flipH="1">
                <a:off x="5589" y="2619"/>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85" name="Line 695">
                <a:extLst>
                  <a:ext uri="{FF2B5EF4-FFF2-40B4-BE49-F238E27FC236}">
                    <a16:creationId xmlns:a16="http://schemas.microsoft.com/office/drawing/2014/main" id="{5FB56298-05F3-4503-8436-E3482FF854A9}"/>
                  </a:ext>
                </a:extLst>
              </p:cNvPr>
              <p:cNvSpPr>
                <a:spLocks noChangeShapeType="1"/>
              </p:cNvSpPr>
              <p:nvPr/>
            </p:nvSpPr>
            <p:spPr bwMode="auto">
              <a:xfrm>
                <a:off x="5689" y="2599"/>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86" name="Line 696">
                <a:extLst>
                  <a:ext uri="{FF2B5EF4-FFF2-40B4-BE49-F238E27FC236}">
                    <a16:creationId xmlns:a16="http://schemas.microsoft.com/office/drawing/2014/main" id="{6BEF3D82-0A52-4595-9044-38727C9BEBFD}"/>
                  </a:ext>
                </a:extLst>
              </p:cNvPr>
              <p:cNvSpPr>
                <a:spLocks noChangeShapeType="1"/>
              </p:cNvSpPr>
              <p:nvPr/>
            </p:nvSpPr>
            <p:spPr bwMode="auto">
              <a:xfrm flipH="1">
                <a:off x="5669" y="2619"/>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787" name="Freeform 697">
                <a:extLst>
                  <a:ext uri="{FF2B5EF4-FFF2-40B4-BE49-F238E27FC236}">
                    <a16:creationId xmlns:a16="http://schemas.microsoft.com/office/drawing/2014/main" id="{D56501D0-DAFA-4169-B9ED-365DB65CCDC0}"/>
                  </a:ext>
                </a:extLst>
              </p:cNvPr>
              <p:cNvSpPr>
                <a:spLocks/>
              </p:cNvSpPr>
              <p:nvPr/>
            </p:nvSpPr>
            <p:spPr bwMode="auto">
              <a:xfrm>
                <a:off x="53" y="1701"/>
                <a:ext cx="5670" cy="918"/>
              </a:xfrm>
              <a:custGeom>
                <a:avLst/>
                <a:gdLst>
                  <a:gd name="T0" fmla="*/ 66 w 5670"/>
                  <a:gd name="T1" fmla="*/ 0 h 918"/>
                  <a:gd name="T2" fmla="*/ 124 w 5670"/>
                  <a:gd name="T3" fmla="*/ 10 h 918"/>
                  <a:gd name="T4" fmla="*/ 284 w 5670"/>
                  <a:gd name="T5" fmla="*/ 18 h 918"/>
                  <a:gd name="T6" fmla="*/ 481 w 5670"/>
                  <a:gd name="T7" fmla="*/ 26 h 918"/>
                  <a:gd name="T8" fmla="*/ 523 w 5670"/>
                  <a:gd name="T9" fmla="*/ 42 h 918"/>
                  <a:gd name="T10" fmla="*/ 577 w 5670"/>
                  <a:gd name="T11" fmla="*/ 75 h 918"/>
                  <a:gd name="T12" fmla="*/ 609 w 5670"/>
                  <a:gd name="T13" fmla="*/ 91 h 918"/>
                  <a:gd name="T14" fmla="*/ 825 w 5670"/>
                  <a:gd name="T15" fmla="*/ 105 h 918"/>
                  <a:gd name="T16" fmla="*/ 929 w 5670"/>
                  <a:gd name="T17" fmla="*/ 131 h 918"/>
                  <a:gd name="T18" fmla="*/ 1045 w 5670"/>
                  <a:gd name="T19" fmla="*/ 165 h 918"/>
                  <a:gd name="T20" fmla="*/ 1080 w 5670"/>
                  <a:gd name="T21" fmla="*/ 195 h 918"/>
                  <a:gd name="T22" fmla="*/ 1164 w 5670"/>
                  <a:gd name="T23" fmla="*/ 205 h 918"/>
                  <a:gd name="T24" fmla="*/ 1320 w 5670"/>
                  <a:gd name="T25" fmla="*/ 242 h 918"/>
                  <a:gd name="T26" fmla="*/ 1368 w 5670"/>
                  <a:gd name="T27" fmla="*/ 256 h 918"/>
                  <a:gd name="T28" fmla="*/ 1442 w 5670"/>
                  <a:gd name="T29" fmla="*/ 286 h 918"/>
                  <a:gd name="T30" fmla="*/ 1646 w 5670"/>
                  <a:gd name="T31" fmla="*/ 302 h 918"/>
                  <a:gd name="T32" fmla="*/ 1684 w 5670"/>
                  <a:gd name="T33" fmla="*/ 342 h 918"/>
                  <a:gd name="T34" fmla="*/ 2003 w 5670"/>
                  <a:gd name="T35" fmla="*/ 385 h 918"/>
                  <a:gd name="T36" fmla="*/ 2061 w 5670"/>
                  <a:gd name="T37" fmla="*/ 405 h 918"/>
                  <a:gd name="T38" fmla="*/ 2127 w 5670"/>
                  <a:gd name="T39" fmla="*/ 417 h 918"/>
                  <a:gd name="T40" fmla="*/ 2235 w 5670"/>
                  <a:gd name="T41" fmla="*/ 433 h 918"/>
                  <a:gd name="T42" fmla="*/ 2303 w 5670"/>
                  <a:gd name="T43" fmla="*/ 447 h 918"/>
                  <a:gd name="T44" fmla="*/ 2329 w 5670"/>
                  <a:gd name="T45" fmla="*/ 463 h 918"/>
                  <a:gd name="T46" fmla="*/ 2590 w 5670"/>
                  <a:gd name="T47" fmla="*/ 481 h 918"/>
                  <a:gd name="T48" fmla="*/ 2740 w 5670"/>
                  <a:gd name="T49" fmla="*/ 495 h 918"/>
                  <a:gd name="T50" fmla="*/ 2768 w 5670"/>
                  <a:gd name="T51" fmla="*/ 511 h 918"/>
                  <a:gd name="T52" fmla="*/ 2814 w 5670"/>
                  <a:gd name="T53" fmla="*/ 527 h 918"/>
                  <a:gd name="T54" fmla="*/ 3038 w 5670"/>
                  <a:gd name="T55" fmla="*/ 552 h 918"/>
                  <a:gd name="T56" fmla="*/ 3160 w 5670"/>
                  <a:gd name="T57" fmla="*/ 566 h 918"/>
                  <a:gd name="T58" fmla="*/ 3210 w 5670"/>
                  <a:gd name="T59" fmla="*/ 576 h 918"/>
                  <a:gd name="T60" fmla="*/ 3273 w 5670"/>
                  <a:gd name="T61" fmla="*/ 586 h 918"/>
                  <a:gd name="T62" fmla="*/ 3375 w 5670"/>
                  <a:gd name="T63" fmla="*/ 596 h 918"/>
                  <a:gd name="T64" fmla="*/ 3429 w 5670"/>
                  <a:gd name="T65" fmla="*/ 608 h 918"/>
                  <a:gd name="T66" fmla="*/ 3483 w 5670"/>
                  <a:gd name="T67" fmla="*/ 616 h 918"/>
                  <a:gd name="T68" fmla="*/ 3583 w 5670"/>
                  <a:gd name="T69" fmla="*/ 630 h 918"/>
                  <a:gd name="T70" fmla="*/ 3643 w 5670"/>
                  <a:gd name="T71" fmla="*/ 638 h 918"/>
                  <a:gd name="T72" fmla="*/ 3799 w 5670"/>
                  <a:gd name="T73" fmla="*/ 666 h 918"/>
                  <a:gd name="T74" fmla="*/ 3829 w 5670"/>
                  <a:gd name="T75" fmla="*/ 678 h 918"/>
                  <a:gd name="T76" fmla="*/ 4086 w 5670"/>
                  <a:gd name="T77" fmla="*/ 690 h 918"/>
                  <a:gd name="T78" fmla="*/ 4140 w 5670"/>
                  <a:gd name="T79" fmla="*/ 705 h 918"/>
                  <a:gd name="T80" fmla="*/ 4228 w 5670"/>
                  <a:gd name="T81" fmla="*/ 725 h 918"/>
                  <a:gd name="T82" fmla="*/ 4412 w 5670"/>
                  <a:gd name="T83" fmla="*/ 735 h 918"/>
                  <a:gd name="T84" fmla="*/ 4651 w 5670"/>
                  <a:gd name="T85" fmla="*/ 743 h 918"/>
                  <a:gd name="T86" fmla="*/ 4793 w 5670"/>
                  <a:gd name="T87" fmla="*/ 759 h 918"/>
                  <a:gd name="T88" fmla="*/ 5159 w 5670"/>
                  <a:gd name="T89" fmla="*/ 775 h 918"/>
                  <a:gd name="T90" fmla="*/ 5319 w 5670"/>
                  <a:gd name="T91" fmla="*/ 841 h 918"/>
                  <a:gd name="T92" fmla="*/ 5378 w 5670"/>
                  <a:gd name="T93" fmla="*/ 872 h 918"/>
                  <a:gd name="T94" fmla="*/ 5670 w 5670"/>
                  <a:gd name="T95" fmla="*/ 918 h 9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70" h="918">
                    <a:moveTo>
                      <a:pt x="0" y="0"/>
                    </a:moveTo>
                    <a:lnTo>
                      <a:pt x="66" y="0"/>
                    </a:lnTo>
                    <a:lnTo>
                      <a:pt x="66" y="10"/>
                    </a:lnTo>
                    <a:lnTo>
                      <a:pt x="124" y="10"/>
                    </a:lnTo>
                    <a:lnTo>
                      <a:pt x="124" y="18"/>
                    </a:lnTo>
                    <a:lnTo>
                      <a:pt x="284" y="18"/>
                    </a:lnTo>
                    <a:lnTo>
                      <a:pt x="284" y="26"/>
                    </a:lnTo>
                    <a:lnTo>
                      <a:pt x="481" y="26"/>
                    </a:lnTo>
                    <a:lnTo>
                      <a:pt x="481" y="42"/>
                    </a:lnTo>
                    <a:lnTo>
                      <a:pt x="523" y="42"/>
                    </a:lnTo>
                    <a:lnTo>
                      <a:pt x="523" y="75"/>
                    </a:lnTo>
                    <a:lnTo>
                      <a:pt x="577" y="75"/>
                    </a:lnTo>
                    <a:lnTo>
                      <a:pt x="577" y="91"/>
                    </a:lnTo>
                    <a:lnTo>
                      <a:pt x="609" y="91"/>
                    </a:lnTo>
                    <a:lnTo>
                      <a:pt x="609" y="105"/>
                    </a:lnTo>
                    <a:lnTo>
                      <a:pt x="825" y="105"/>
                    </a:lnTo>
                    <a:lnTo>
                      <a:pt x="825" y="131"/>
                    </a:lnTo>
                    <a:lnTo>
                      <a:pt x="929" y="131"/>
                    </a:lnTo>
                    <a:lnTo>
                      <a:pt x="929" y="165"/>
                    </a:lnTo>
                    <a:lnTo>
                      <a:pt x="1045" y="165"/>
                    </a:lnTo>
                    <a:lnTo>
                      <a:pt x="1045" y="195"/>
                    </a:lnTo>
                    <a:lnTo>
                      <a:pt x="1080" y="195"/>
                    </a:lnTo>
                    <a:lnTo>
                      <a:pt x="1080" y="205"/>
                    </a:lnTo>
                    <a:lnTo>
                      <a:pt x="1164" y="205"/>
                    </a:lnTo>
                    <a:lnTo>
                      <a:pt x="1164" y="242"/>
                    </a:lnTo>
                    <a:lnTo>
                      <a:pt x="1320" y="242"/>
                    </a:lnTo>
                    <a:lnTo>
                      <a:pt x="1320" y="256"/>
                    </a:lnTo>
                    <a:lnTo>
                      <a:pt x="1368" y="256"/>
                    </a:lnTo>
                    <a:lnTo>
                      <a:pt x="1368" y="286"/>
                    </a:lnTo>
                    <a:lnTo>
                      <a:pt x="1442" y="286"/>
                    </a:lnTo>
                    <a:lnTo>
                      <a:pt x="1442" y="302"/>
                    </a:lnTo>
                    <a:lnTo>
                      <a:pt x="1646" y="302"/>
                    </a:lnTo>
                    <a:lnTo>
                      <a:pt x="1646" y="342"/>
                    </a:lnTo>
                    <a:lnTo>
                      <a:pt x="1684" y="342"/>
                    </a:lnTo>
                    <a:lnTo>
                      <a:pt x="1684" y="385"/>
                    </a:lnTo>
                    <a:lnTo>
                      <a:pt x="2003" y="385"/>
                    </a:lnTo>
                    <a:lnTo>
                      <a:pt x="2003" y="405"/>
                    </a:lnTo>
                    <a:lnTo>
                      <a:pt x="2061" y="405"/>
                    </a:lnTo>
                    <a:lnTo>
                      <a:pt x="2061" y="417"/>
                    </a:lnTo>
                    <a:lnTo>
                      <a:pt x="2127" y="417"/>
                    </a:lnTo>
                    <a:lnTo>
                      <a:pt x="2127" y="433"/>
                    </a:lnTo>
                    <a:lnTo>
                      <a:pt x="2235" y="433"/>
                    </a:lnTo>
                    <a:lnTo>
                      <a:pt x="2235" y="447"/>
                    </a:lnTo>
                    <a:lnTo>
                      <a:pt x="2303" y="447"/>
                    </a:lnTo>
                    <a:lnTo>
                      <a:pt x="2303" y="463"/>
                    </a:lnTo>
                    <a:lnTo>
                      <a:pt x="2329" y="463"/>
                    </a:lnTo>
                    <a:lnTo>
                      <a:pt x="2329" y="481"/>
                    </a:lnTo>
                    <a:lnTo>
                      <a:pt x="2590" y="481"/>
                    </a:lnTo>
                    <a:lnTo>
                      <a:pt x="2590" y="495"/>
                    </a:lnTo>
                    <a:lnTo>
                      <a:pt x="2740" y="495"/>
                    </a:lnTo>
                    <a:lnTo>
                      <a:pt x="2740" y="511"/>
                    </a:lnTo>
                    <a:lnTo>
                      <a:pt x="2768" y="511"/>
                    </a:lnTo>
                    <a:lnTo>
                      <a:pt x="2768" y="527"/>
                    </a:lnTo>
                    <a:lnTo>
                      <a:pt x="2814" y="527"/>
                    </a:lnTo>
                    <a:lnTo>
                      <a:pt x="2814" y="552"/>
                    </a:lnTo>
                    <a:lnTo>
                      <a:pt x="3038" y="552"/>
                    </a:lnTo>
                    <a:lnTo>
                      <a:pt x="3038" y="566"/>
                    </a:lnTo>
                    <a:lnTo>
                      <a:pt x="3160" y="566"/>
                    </a:lnTo>
                    <a:lnTo>
                      <a:pt x="3160" y="576"/>
                    </a:lnTo>
                    <a:lnTo>
                      <a:pt x="3210" y="576"/>
                    </a:lnTo>
                    <a:lnTo>
                      <a:pt x="3210" y="586"/>
                    </a:lnTo>
                    <a:lnTo>
                      <a:pt x="3273" y="586"/>
                    </a:lnTo>
                    <a:lnTo>
                      <a:pt x="3273" y="596"/>
                    </a:lnTo>
                    <a:lnTo>
                      <a:pt x="3375" y="596"/>
                    </a:lnTo>
                    <a:lnTo>
                      <a:pt x="3375" y="608"/>
                    </a:lnTo>
                    <a:lnTo>
                      <a:pt x="3429" y="608"/>
                    </a:lnTo>
                    <a:lnTo>
                      <a:pt x="3429" y="616"/>
                    </a:lnTo>
                    <a:lnTo>
                      <a:pt x="3483" y="616"/>
                    </a:lnTo>
                    <a:lnTo>
                      <a:pt x="3483" y="630"/>
                    </a:lnTo>
                    <a:lnTo>
                      <a:pt x="3583" y="630"/>
                    </a:lnTo>
                    <a:lnTo>
                      <a:pt x="3583" y="638"/>
                    </a:lnTo>
                    <a:lnTo>
                      <a:pt x="3643" y="638"/>
                    </a:lnTo>
                    <a:lnTo>
                      <a:pt x="3643" y="666"/>
                    </a:lnTo>
                    <a:lnTo>
                      <a:pt x="3799" y="666"/>
                    </a:lnTo>
                    <a:lnTo>
                      <a:pt x="3799" y="678"/>
                    </a:lnTo>
                    <a:lnTo>
                      <a:pt x="3829" y="678"/>
                    </a:lnTo>
                    <a:lnTo>
                      <a:pt x="3829" y="690"/>
                    </a:lnTo>
                    <a:lnTo>
                      <a:pt x="4086" y="690"/>
                    </a:lnTo>
                    <a:lnTo>
                      <a:pt x="4086" y="705"/>
                    </a:lnTo>
                    <a:lnTo>
                      <a:pt x="4140" y="705"/>
                    </a:lnTo>
                    <a:lnTo>
                      <a:pt x="4140" y="725"/>
                    </a:lnTo>
                    <a:lnTo>
                      <a:pt x="4228" y="725"/>
                    </a:lnTo>
                    <a:lnTo>
                      <a:pt x="4228" y="735"/>
                    </a:lnTo>
                    <a:lnTo>
                      <a:pt x="4412" y="735"/>
                    </a:lnTo>
                    <a:lnTo>
                      <a:pt x="4412" y="743"/>
                    </a:lnTo>
                    <a:lnTo>
                      <a:pt x="4651" y="743"/>
                    </a:lnTo>
                    <a:lnTo>
                      <a:pt x="4651" y="759"/>
                    </a:lnTo>
                    <a:lnTo>
                      <a:pt x="4793" y="759"/>
                    </a:lnTo>
                    <a:lnTo>
                      <a:pt x="4793" y="775"/>
                    </a:lnTo>
                    <a:lnTo>
                      <a:pt x="5159" y="775"/>
                    </a:lnTo>
                    <a:lnTo>
                      <a:pt x="5159" y="841"/>
                    </a:lnTo>
                    <a:lnTo>
                      <a:pt x="5319" y="841"/>
                    </a:lnTo>
                    <a:lnTo>
                      <a:pt x="5319" y="872"/>
                    </a:lnTo>
                    <a:lnTo>
                      <a:pt x="5378" y="872"/>
                    </a:lnTo>
                    <a:lnTo>
                      <a:pt x="5378" y="918"/>
                    </a:lnTo>
                    <a:lnTo>
                      <a:pt x="5670" y="918"/>
                    </a:ln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grpSp>
        <p:grpSp>
          <p:nvGrpSpPr>
            <p:cNvPr id="479" name="Group 388">
              <a:extLst>
                <a:ext uri="{FF2B5EF4-FFF2-40B4-BE49-F238E27FC236}">
                  <a16:creationId xmlns:a16="http://schemas.microsoft.com/office/drawing/2014/main" id="{DA5DE006-D4B4-4CD4-9EA1-80461B70C820}"/>
                </a:ext>
              </a:extLst>
            </p:cNvPr>
            <p:cNvGrpSpPr>
              <a:grpSpLocks noChangeAspect="1"/>
            </p:cNvGrpSpPr>
            <p:nvPr/>
          </p:nvGrpSpPr>
          <p:grpSpPr bwMode="auto">
            <a:xfrm>
              <a:off x="1865313" y="4057652"/>
              <a:ext cx="6176754" cy="740181"/>
              <a:chOff x="0" y="1817"/>
              <a:chExt cx="5758" cy="690"/>
            </a:xfrm>
          </p:grpSpPr>
          <p:sp>
            <p:nvSpPr>
              <p:cNvPr id="482" name="Freeform 537">
                <a:extLst>
                  <a:ext uri="{FF2B5EF4-FFF2-40B4-BE49-F238E27FC236}">
                    <a16:creationId xmlns:a16="http://schemas.microsoft.com/office/drawing/2014/main" id="{8A003F0E-7053-4477-8BE8-BADB1B36CD05}"/>
                  </a:ext>
                </a:extLst>
              </p:cNvPr>
              <p:cNvSpPr>
                <a:spLocks/>
              </p:cNvSpPr>
              <p:nvPr/>
            </p:nvSpPr>
            <p:spPr bwMode="auto">
              <a:xfrm>
                <a:off x="0" y="1817"/>
                <a:ext cx="5758" cy="670"/>
              </a:xfrm>
              <a:custGeom>
                <a:avLst/>
                <a:gdLst>
                  <a:gd name="T0" fmla="*/ 61 w 5758"/>
                  <a:gd name="T1" fmla="*/ 0 h 670"/>
                  <a:gd name="T2" fmla="*/ 125 w 5758"/>
                  <a:gd name="T3" fmla="*/ 10 h 670"/>
                  <a:gd name="T4" fmla="*/ 243 w 5758"/>
                  <a:gd name="T5" fmla="*/ 18 h 670"/>
                  <a:gd name="T6" fmla="*/ 352 w 5758"/>
                  <a:gd name="T7" fmla="*/ 42 h 670"/>
                  <a:gd name="T8" fmla="*/ 419 w 5758"/>
                  <a:gd name="T9" fmla="*/ 48 h 670"/>
                  <a:gd name="T10" fmla="*/ 441 w 5758"/>
                  <a:gd name="T11" fmla="*/ 62 h 670"/>
                  <a:gd name="T12" fmla="*/ 554 w 5758"/>
                  <a:gd name="T13" fmla="*/ 76 h 670"/>
                  <a:gd name="T14" fmla="*/ 591 w 5758"/>
                  <a:gd name="T15" fmla="*/ 94 h 670"/>
                  <a:gd name="T16" fmla="*/ 785 w 5758"/>
                  <a:gd name="T17" fmla="*/ 104 h 670"/>
                  <a:gd name="T18" fmla="*/ 819 w 5758"/>
                  <a:gd name="T19" fmla="*/ 126 h 670"/>
                  <a:gd name="T20" fmla="*/ 828 w 5758"/>
                  <a:gd name="T21" fmla="*/ 146 h 670"/>
                  <a:gd name="T22" fmla="*/ 1180 w 5758"/>
                  <a:gd name="T23" fmla="*/ 155 h 670"/>
                  <a:gd name="T24" fmla="*/ 1198 w 5758"/>
                  <a:gd name="T25" fmla="*/ 165 h 670"/>
                  <a:gd name="T26" fmla="*/ 1236 w 5758"/>
                  <a:gd name="T27" fmla="*/ 171 h 670"/>
                  <a:gd name="T28" fmla="*/ 1297 w 5758"/>
                  <a:gd name="T29" fmla="*/ 181 h 670"/>
                  <a:gd name="T30" fmla="*/ 1380 w 5758"/>
                  <a:gd name="T31" fmla="*/ 191 h 670"/>
                  <a:gd name="T32" fmla="*/ 1416 w 5758"/>
                  <a:gd name="T33" fmla="*/ 209 h 670"/>
                  <a:gd name="T34" fmla="*/ 1550 w 5758"/>
                  <a:gd name="T35" fmla="*/ 225 h 670"/>
                  <a:gd name="T36" fmla="*/ 1578 w 5758"/>
                  <a:gd name="T37" fmla="*/ 231 h 670"/>
                  <a:gd name="T38" fmla="*/ 1623 w 5758"/>
                  <a:gd name="T39" fmla="*/ 243 h 670"/>
                  <a:gd name="T40" fmla="*/ 1758 w 5758"/>
                  <a:gd name="T41" fmla="*/ 255 h 670"/>
                  <a:gd name="T42" fmla="*/ 1803 w 5758"/>
                  <a:gd name="T43" fmla="*/ 261 h 670"/>
                  <a:gd name="T44" fmla="*/ 1857 w 5758"/>
                  <a:gd name="T45" fmla="*/ 271 h 670"/>
                  <a:gd name="T46" fmla="*/ 1873 w 5758"/>
                  <a:gd name="T47" fmla="*/ 283 h 670"/>
                  <a:gd name="T48" fmla="*/ 1924 w 5758"/>
                  <a:gd name="T49" fmla="*/ 291 h 670"/>
                  <a:gd name="T50" fmla="*/ 1979 w 5758"/>
                  <a:gd name="T51" fmla="*/ 297 h 670"/>
                  <a:gd name="T52" fmla="*/ 2013 w 5758"/>
                  <a:gd name="T53" fmla="*/ 307 h 670"/>
                  <a:gd name="T54" fmla="*/ 2025 w 5758"/>
                  <a:gd name="T55" fmla="*/ 313 h 670"/>
                  <a:gd name="T56" fmla="*/ 2145 w 5758"/>
                  <a:gd name="T57" fmla="*/ 323 h 670"/>
                  <a:gd name="T58" fmla="*/ 2171 w 5758"/>
                  <a:gd name="T59" fmla="*/ 331 h 670"/>
                  <a:gd name="T60" fmla="*/ 2250 w 5758"/>
                  <a:gd name="T61" fmla="*/ 353 h 670"/>
                  <a:gd name="T62" fmla="*/ 2311 w 5758"/>
                  <a:gd name="T63" fmla="*/ 359 h 670"/>
                  <a:gd name="T64" fmla="*/ 2600 w 5758"/>
                  <a:gd name="T65" fmla="*/ 373 h 670"/>
                  <a:gd name="T66" fmla="*/ 2648 w 5758"/>
                  <a:gd name="T67" fmla="*/ 383 h 670"/>
                  <a:gd name="T68" fmla="*/ 2699 w 5758"/>
                  <a:gd name="T69" fmla="*/ 389 h 670"/>
                  <a:gd name="T70" fmla="*/ 2721 w 5758"/>
                  <a:gd name="T71" fmla="*/ 405 h 670"/>
                  <a:gd name="T72" fmla="*/ 2778 w 5758"/>
                  <a:gd name="T73" fmla="*/ 415 h 670"/>
                  <a:gd name="T74" fmla="*/ 2784 w 5758"/>
                  <a:gd name="T75" fmla="*/ 423 h 670"/>
                  <a:gd name="T76" fmla="*/ 2818 w 5758"/>
                  <a:gd name="T77" fmla="*/ 431 h 670"/>
                  <a:gd name="T78" fmla="*/ 3106 w 5758"/>
                  <a:gd name="T79" fmla="*/ 441 h 670"/>
                  <a:gd name="T80" fmla="*/ 3130 w 5758"/>
                  <a:gd name="T81" fmla="*/ 455 h 670"/>
                  <a:gd name="T82" fmla="*/ 3162 w 5758"/>
                  <a:gd name="T83" fmla="*/ 461 h 670"/>
                  <a:gd name="T84" fmla="*/ 3178 w 5758"/>
                  <a:gd name="T85" fmla="*/ 473 h 670"/>
                  <a:gd name="T86" fmla="*/ 3541 w 5758"/>
                  <a:gd name="T87" fmla="*/ 481 h 670"/>
                  <a:gd name="T88" fmla="*/ 3561 w 5758"/>
                  <a:gd name="T89" fmla="*/ 491 h 670"/>
                  <a:gd name="T90" fmla="*/ 3785 w 5758"/>
                  <a:gd name="T91" fmla="*/ 502 h 670"/>
                  <a:gd name="T92" fmla="*/ 3791 w 5758"/>
                  <a:gd name="T93" fmla="*/ 518 h 670"/>
                  <a:gd name="T94" fmla="*/ 3848 w 5758"/>
                  <a:gd name="T95" fmla="*/ 524 h 670"/>
                  <a:gd name="T96" fmla="*/ 4046 w 5758"/>
                  <a:gd name="T97" fmla="*/ 534 h 670"/>
                  <a:gd name="T98" fmla="*/ 4382 w 5758"/>
                  <a:gd name="T99" fmla="*/ 554 h 670"/>
                  <a:gd name="T100" fmla="*/ 4512 w 5758"/>
                  <a:gd name="T101" fmla="*/ 568 h 670"/>
                  <a:gd name="T102" fmla="*/ 4548 w 5758"/>
                  <a:gd name="T103" fmla="*/ 584 h 670"/>
                  <a:gd name="T104" fmla="*/ 5163 w 5758"/>
                  <a:gd name="T105" fmla="*/ 598 h 670"/>
                  <a:gd name="T106" fmla="*/ 5414 w 5758"/>
                  <a:gd name="T107" fmla="*/ 624 h 670"/>
                  <a:gd name="T108" fmla="*/ 5758 w 5758"/>
                  <a:gd name="T109" fmla="*/ 670 h 6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758" h="670">
                    <a:moveTo>
                      <a:pt x="0" y="0"/>
                    </a:moveTo>
                    <a:lnTo>
                      <a:pt x="61" y="0"/>
                    </a:lnTo>
                    <a:lnTo>
                      <a:pt x="61" y="10"/>
                    </a:lnTo>
                    <a:lnTo>
                      <a:pt x="125" y="10"/>
                    </a:lnTo>
                    <a:lnTo>
                      <a:pt x="125" y="18"/>
                    </a:lnTo>
                    <a:lnTo>
                      <a:pt x="243" y="18"/>
                    </a:lnTo>
                    <a:lnTo>
                      <a:pt x="243" y="42"/>
                    </a:lnTo>
                    <a:lnTo>
                      <a:pt x="352" y="42"/>
                    </a:lnTo>
                    <a:lnTo>
                      <a:pt x="352" y="48"/>
                    </a:lnTo>
                    <a:lnTo>
                      <a:pt x="419" y="48"/>
                    </a:lnTo>
                    <a:lnTo>
                      <a:pt x="419" y="62"/>
                    </a:lnTo>
                    <a:lnTo>
                      <a:pt x="441" y="62"/>
                    </a:lnTo>
                    <a:lnTo>
                      <a:pt x="441" y="76"/>
                    </a:lnTo>
                    <a:lnTo>
                      <a:pt x="554" y="76"/>
                    </a:lnTo>
                    <a:lnTo>
                      <a:pt x="554" y="94"/>
                    </a:lnTo>
                    <a:lnTo>
                      <a:pt x="591" y="94"/>
                    </a:lnTo>
                    <a:lnTo>
                      <a:pt x="591" y="104"/>
                    </a:lnTo>
                    <a:lnTo>
                      <a:pt x="785" y="104"/>
                    </a:lnTo>
                    <a:lnTo>
                      <a:pt x="785" y="126"/>
                    </a:lnTo>
                    <a:lnTo>
                      <a:pt x="819" y="126"/>
                    </a:lnTo>
                    <a:lnTo>
                      <a:pt x="819" y="146"/>
                    </a:lnTo>
                    <a:lnTo>
                      <a:pt x="828" y="146"/>
                    </a:lnTo>
                    <a:lnTo>
                      <a:pt x="828" y="155"/>
                    </a:lnTo>
                    <a:lnTo>
                      <a:pt x="1180" y="155"/>
                    </a:lnTo>
                    <a:lnTo>
                      <a:pt x="1180" y="165"/>
                    </a:lnTo>
                    <a:lnTo>
                      <a:pt x="1198" y="165"/>
                    </a:lnTo>
                    <a:lnTo>
                      <a:pt x="1198" y="171"/>
                    </a:lnTo>
                    <a:lnTo>
                      <a:pt x="1236" y="171"/>
                    </a:lnTo>
                    <a:lnTo>
                      <a:pt x="1236" y="181"/>
                    </a:lnTo>
                    <a:lnTo>
                      <a:pt x="1297" y="181"/>
                    </a:lnTo>
                    <a:lnTo>
                      <a:pt x="1297" y="191"/>
                    </a:lnTo>
                    <a:lnTo>
                      <a:pt x="1380" y="191"/>
                    </a:lnTo>
                    <a:lnTo>
                      <a:pt x="1380" y="209"/>
                    </a:lnTo>
                    <a:lnTo>
                      <a:pt x="1416" y="209"/>
                    </a:lnTo>
                    <a:lnTo>
                      <a:pt x="1416" y="225"/>
                    </a:lnTo>
                    <a:lnTo>
                      <a:pt x="1550" y="225"/>
                    </a:lnTo>
                    <a:lnTo>
                      <a:pt x="1550" y="231"/>
                    </a:lnTo>
                    <a:lnTo>
                      <a:pt x="1578" y="231"/>
                    </a:lnTo>
                    <a:lnTo>
                      <a:pt x="1578" y="243"/>
                    </a:lnTo>
                    <a:lnTo>
                      <a:pt x="1623" y="243"/>
                    </a:lnTo>
                    <a:lnTo>
                      <a:pt x="1623" y="255"/>
                    </a:lnTo>
                    <a:lnTo>
                      <a:pt x="1758" y="255"/>
                    </a:lnTo>
                    <a:lnTo>
                      <a:pt x="1758" y="261"/>
                    </a:lnTo>
                    <a:lnTo>
                      <a:pt x="1803" y="261"/>
                    </a:lnTo>
                    <a:lnTo>
                      <a:pt x="1803" y="271"/>
                    </a:lnTo>
                    <a:lnTo>
                      <a:pt x="1857" y="271"/>
                    </a:lnTo>
                    <a:lnTo>
                      <a:pt x="1857" y="283"/>
                    </a:lnTo>
                    <a:lnTo>
                      <a:pt x="1873" y="283"/>
                    </a:lnTo>
                    <a:lnTo>
                      <a:pt x="1873" y="291"/>
                    </a:lnTo>
                    <a:lnTo>
                      <a:pt x="1924" y="291"/>
                    </a:lnTo>
                    <a:lnTo>
                      <a:pt x="1924" y="297"/>
                    </a:lnTo>
                    <a:lnTo>
                      <a:pt x="1979" y="297"/>
                    </a:lnTo>
                    <a:lnTo>
                      <a:pt x="1979" y="307"/>
                    </a:lnTo>
                    <a:lnTo>
                      <a:pt x="2013" y="307"/>
                    </a:lnTo>
                    <a:lnTo>
                      <a:pt x="2013" y="313"/>
                    </a:lnTo>
                    <a:lnTo>
                      <a:pt x="2025" y="313"/>
                    </a:lnTo>
                    <a:lnTo>
                      <a:pt x="2025" y="323"/>
                    </a:lnTo>
                    <a:lnTo>
                      <a:pt x="2145" y="323"/>
                    </a:lnTo>
                    <a:lnTo>
                      <a:pt x="2145" y="331"/>
                    </a:lnTo>
                    <a:lnTo>
                      <a:pt x="2171" y="331"/>
                    </a:lnTo>
                    <a:lnTo>
                      <a:pt x="2171" y="353"/>
                    </a:lnTo>
                    <a:lnTo>
                      <a:pt x="2250" y="353"/>
                    </a:lnTo>
                    <a:lnTo>
                      <a:pt x="2250" y="359"/>
                    </a:lnTo>
                    <a:lnTo>
                      <a:pt x="2311" y="359"/>
                    </a:lnTo>
                    <a:lnTo>
                      <a:pt x="2311" y="373"/>
                    </a:lnTo>
                    <a:lnTo>
                      <a:pt x="2600" y="373"/>
                    </a:lnTo>
                    <a:lnTo>
                      <a:pt x="2600" y="383"/>
                    </a:lnTo>
                    <a:lnTo>
                      <a:pt x="2648" y="383"/>
                    </a:lnTo>
                    <a:lnTo>
                      <a:pt x="2648" y="389"/>
                    </a:lnTo>
                    <a:lnTo>
                      <a:pt x="2699" y="389"/>
                    </a:lnTo>
                    <a:lnTo>
                      <a:pt x="2699" y="405"/>
                    </a:lnTo>
                    <a:lnTo>
                      <a:pt x="2721" y="405"/>
                    </a:lnTo>
                    <a:lnTo>
                      <a:pt x="2721" y="415"/>
                    </a:lnTo>
                    <a:lnTo>
                      <a:pt x="2778" y="415"/>
                    </a:lnTo>
                    <a:lnTo>
                      <a:pt x="2778" y="423"/>
                    </a:lnTo>
                    <a:lnTo>
                      <a:pt x="2784" y="423"/>
                    </a:lnTo>
                    <a:lnTo>
                      <a:pt x="2784" y="431"/>
                    </a:lnTo>
                    <a:lnTo>
                      <a:pt x="2818" y="431"/>
                    </a:lnTo>
                    <a:lnTo>
                      <a:pt x="2818" y="441"/>
                    </a:lnTo>
                    <a:lnTo>
                      <a:pt x="3106" y="441"/>
                    </a:lnTo>
                    <a:lnTo>
                      <a:pt x="3106" y="455"/>
                    </a:lnTo>
                    <a:lnTo>
                      <a:pt x="3130" y="455"/>
                    </a:lnTo>
                    <a:lnTo>
                      <a:pt x="3130" y="461"/>
                    </a:lnTo>
                    <a:lnTo>
                      <a:pt x="3162" y="461"/>
                    </a:lnTo>
                    <a:lnTo>
                      <a:pt x="3162" y="473"/>
                    </a:lnTo>
                    <a:lnTo>
                      <a:pt x="3178" y="473"/>
                    </a:lnTo>
                    <a:lnTo>
                      <a:pt x="3178" y="481"/>
                    </a:lnTo>
                    <a:lnTo>
                      <a:pt x="3541" y="481"/>
                    </a:lnTo>
                    <a:lnTo>
                      <a:pt x="3541" y="491"/>
                    </a:lnTo>
                    <a:lnTo>
                      <a:pt x="3561" y="491"/>
                    </a:lnTo>
                    <a:lnTo>
                      <a:pt x="3561" y="502"/>
                    </a:lnTo>
                    <a:lnTo>
                      <a:pt x="3785" y="502"/>
                    </a:lnTo>
                    <a:lnTo>
                      <a:pt x="3785" y="518"/>
                    </a:lnTo>
                    <a:lnTo>
                      <a:pt x="3791" y="518"/>
                    </a:lnTo>
                    <a:lnTo>
                      <a:pt x="3791" y="524"/>
                    </a:lnTo>
                    <a:lnTo>
                      <a:pt x="3848" y="524"/>
                    </a:lnTo>
                    <a:lnTo>
                      <a:pt x="3848" y="534"/>
                    </a:lnTo>
                    <a:lnTo>
                      <a:pt x="4046" y="534"/>
                    </a:lnTo>
                    <a:lnTo>
                      <a:pt x="4046" y="554"/>
                    </a:lnTo>
                    <a:lnTo>
                      <a:pt x="4382" y="554"/>
                    </a:lnTo>
                    <a:lnTo>
                      <a:pt x="4382" y="568"/>
                    </a:lnTo>
                    <a:lnTo>
                      <a:pt x="4512" y="568"/>
                    </a:lnTo>
                    <a:lnTo>
                      <a:pt x="4512" y="584"/>
                    </a:lnTo>
                    <a:lnTo>
                      <a:pt x="4548" y="584"/>
                    </a:lnTo>
                    <a:lnTo>
                      <a:pt x="4548" y="598"/>
                    </a:lnTo>
                    <a:lnTo>
                      <a:pt x="5163" y="598"/>
                    </a:lnTo>
                    <a:lnTo>
                      <a:pt x="5163" y="624"/>
                    </a:lnTo>
                    <a:lnTo>
                      <a:pt x="5414" y="624"/>
                    </a:lnTo>
                    <a:lnTo>
                      <a:pt x="5414" y="670"/>
                    </a:lnTo>
                    <a:lnTo>
                      <a:pt x="5758" y="670"/>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83" name="Line 389">
                <a:extLst>
                  <a:ext uri="{FF2B5EF4-FFF2-40B4-BE49-F238E27FC236}">
                    <a16:creationId xmlns:a16="http://schemas.microsoft.com/office/drawing/2014/main" id="{81E55052-60E9-4B9B-BE98-32C37558E4F9}"/>
                  </a:ext>
                </a:extLst>
              </p:cNvPr>
              <p:cNvSpPr>
                <a:spLocks noChangeShapeType="1"/>
              </p:cNvSpPr>
              <p:nvPr/>
            </p:nvSpPr>
            <p:spPr bwMode="auto">
              <a:xfrm>
                <a:off x="455" y="1873"/>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84" name="Line 390">
                <a:extLst>
                  <a:ext uri="{FF2B5EF4-FFF2-40B4-BE49-F238E27FC236}">
                    <a16:creationId xmlns:a16="http://schemas.microsoft.com/office/drawing/2014/main" id="{63E1ED4B-58BC-40AC-8255-9B7AB982A4D7}"/>
                  </a:ext>
                </a:extLst>
              </p:cNvPr>
              <p:cNvSpPr>
                <a:spLocks noChangeShapeType="1"/>
              </p:cNvSpPr>
              <p:nvPr/>
            </p:nvSpPr>
            <p:spPr bwMode="auto">
              <a:xfrm flipH="1">
                <a:off x="435" y="1893"/>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85" name="Line 391">
                <a:extLst>
                  <a:ext uri="{FF2B5EF4-FFF2-40B4-BE49-F238E27FC236}">
                    <a16:creationId xmlns:a16="http://schemas.microsoft.com/office/drawing/2014/main" id="{05608DBB-DD46-444A-A0B3-BD2775F33F90}"/>
                  </a:ext>
                </a:extLst>
              </p:cNvPr>
              <p:cNvSpPr>
                <a:spLocks noChangeShapeType="1"/>
              </p:cNvSpPr>
              <p:nvPr/>
            </p:nvSpPr>
            <p:spPr bwMode="auto">
              <a:xfrm>
                <a:off x="478" y="1873"/>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86" name="Line 392">
                <a:extLst>
                  <a:ext uri="{FF2B5EF4-FFF2-40B4-BE49-F238E27FC236}">
                    <a16:creationId xmlns:a16="http://schemas.microsoft.com/office/drawing/2014/main" id="{6B6CC8D4-E987-43F2-825F-731058B5C584}"/>
                  </a:ext>
                </a:extLst>
              </p:cNvPr>
              <p:cNvSpPr>
                <a:spLocks noChangeShapeType="1"/>
              </p:cNvSpPr>
              <p:nvPr/>
            </p:nvSpPr>
            <p:spPr bwMode="auto">
              <a:xfrm flipH="1">
                <a:off x="459" y="1893"/>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87" name="Line 393">
                <a:extLst>
                  <a:ext uri="{FF2B5EF4-FFF2-40B4-BE49-F238E27FC236}">
                    <a16:creationId xmlns:a16="http://schemas.microsoft.com/office/drawing/2014/main" id="{2D134F4D-5618-4BE5-8592-63D1E9F71BF6}"/>
                  </a:ext>
                </a:extLst>
              </p:cNvPr>
              <p:cNvSpPr>
                <a:spLocks noChangeShapeType="1"/>
              </p:cNvSpPr>
              <p:nvPr/>
            </p:nvSpPr>
            <p:spPr bwMode="auto">
              <a:xfrm>
                <a:off x="844" y="1955"/>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88" name="Line 394">
                <a:extLst>
                  <a:ext uri="{FF2B5EF4-FFF2-40B4-BE49-F238E27FC236}">
                    <a16:creationId xmlns:a16="http://schemas.microsoft.com/office/drawing/2014/main" id="{15D90546-9420-4C20-AC50-E360FE1C1ADC}"/>
                  </a:ext>
                </a:extLst>
              </p:cNvPr>
              <p:cNvSpPr>
                <a:spLocks noChangeShapeType="1"/>
              </p:cNvSpPr>
              <p:nvPr/>
            </p:nvSpPr>
            <p:spPr bwMode="auto">
              <a:xfrm flipH="1">
                <a:off x="825" y="1972"/>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89" name="Line 395">
                <a:extLst>
                  <a:ext uri="{FF2B5EF4-FFF2-40B4-BE49-F238E27FC236}">
                    <a16:creationId xmlns:a16="http://schemas.microsoft.com/office/drawing/2014/main" id="{D2FBD783-0BD1-4423-9E96-DE9DE955E7D6}"/>
                  </a:ext>
                </a:extLst>
              </p:cNvPr>
              <p:cNvSpPr>
                <a:spLocks noChangeShapeType="1"/>
              </p:cNvSpPr>
              <p:nvPr/>
            </p:nvSpPr>
            <p:spPr bwMode="auto">
              <a:xfrm>
                <a:off x="1034" y="1955"/>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90" name="Line 396">
                <a:extLst>
                  <a:ext uri="{FF2B5EF4-FFF2-40B4-BE49-F238E27FC236}">
                    <a16:creationId xmlns:a16="http://schemas.microsoft.com/office/drawing/2014/main" id="{AE698500-39D5-4AFD-8325-49CDD8D79BD0}"/>
                  </a:ext>
                </a:extLst>
              </p:cNvPr>
              <p:cNvSpPr>
                <a:spLocks noChangeShapeType="1"/>
              </p:cNvSpPr>
              <p:nvPr/>
            </p:nvSpPr>
            <p:spPr bwMode="auto">
              <a:xfrm flipH="1">
                <a:off x="1014" y="1972"/>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91" name="Line 397">
                <a:extLst>
                  <a:ext uri="{FF2B5EF4-FFF2-40B4-BE49-F238E27FC236}">
                    <a16:creationId xmlns:a16="http://schemas.microsoft.com/office/drawing/2014/main" id="{8DEB6F15-C420-4465-BF29-B76539710C9F}"/>
                  </a:ext>
                </a:extLst>
              </p:cNvPr>
              <p:cNvSpPr>
                <a:spLocks noChangeShapeType="1"/>
              </p:cNvSpPr>
              <p:nvPr/>
            </p:nvSpPr>
            <p:spPr bwMode="auto">
              <a:xfrm>
                <a:off x="1145" y="1955"/>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92" name="Line 398">
                <a:extLst>
                  <a:ext uri="{FF2B5EF4-FFF2-40B4-BE49-F238E27FC236}">
                    <a16:creationId xmlns:a16="http://schemas.microsoft.com/office/drawing/2014/main" id="{30C13B2D-8039-48BA-8657-178E4D6197A0}"/>
                  </a:ext>
                </a:extLst>
              </p:cNvPr>
              <p:cNvSpPr>
                <a:spLocks noChangeShapeType="1"/>
              </p:cNvSpPr>
              <p:nvPr/>
            </p:nvSpPr>
            <p:spPr bwMode="auto">
              <a:xfrm flipH="1">
                <a:off x="1125" y="1972"/>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93" name="Line 399">
                <a:extLst>
                  <a:ext uri="{FF2B5EF4-FFF2-40B4-BE49-F238E27FC236}">
                    <a16:creationId xmlns:a16="http://schemas.microsoft.com/office/drawing/2014/main" id="{4F8E1A61-07F2-4D16-9BAC-9A785EE19616}"/>
                  </a:ext>
                </a:extLst>
              </p:cNvPr>
              <p:cNvSpPr>
                <a:spLocks noChangeShapeType="1"/>
              </p:cNvSpPr>
              <p:nvPr/>
            </p:nvSpPr>
            <p:spPr bwMode="auto">
              <a:xfrm>
                <a:off x="1175" y="1955"/>
                <a:ext cx="0" cy="37"/>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94" name="Line 400">
                <a:extLst>
                  <a:ext uri="{FF2B5EF4-FFF2-40B4-BE49-F238E27FC236}">
                    <a16:creationId xmlns:a16="http://schemas.microsoft.com/office/drawing/2014/main" id="{C0C74AEB-25F0-4FC4-8180-57AF3B89D063}"/>
                  </a:ext>
                </a:extLst>
              </p:cNvPr>
              <p:cNvSpPr>
                <a:spLocks noChangeShapeType="1"/>
              </p:cNvSpPr>
              <p:nvPr/>
            </p:nvSpPr>
            <p:spPr bwMode="auto">
              <a:xfrm flipH="1">
                <a:off x="1157" y="1972"/>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95" name="Line 401">
                <a:extLst>
                  <a:ext uri="{FF2B5EF4-FFF2-40B4-BE49-F238E27FC236}">
                    <a16:creationId xmlns:a16="http://schemas.microsoft.com/office/drawing/2014/main" id="{76F04FF5-F15C-4C8D-B92B-70F50820BF22}"/>
                  </a:ext>
                </a:extLst>
              </p:cNvPr>
              <p:cNvSpPr>
                <a:spLocks noChangeShapeType="1"/>
              </p:cNvSpPr>
              <p:nvPr/>
            </p:nvSpPr>
            <p:spPr bwMode="auto">
              <a:xfrm>
                <a:off x="1441" y="202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96" name="Line 402">
                <a:extLst>
                  <a:ext uri="{FF2B5EF4-FFF2-40B4-BE49-F238E27FC236}">
                    <a16:creationId xmlns:a16="http://schemas.microsoft.com/office/drawing/2014/main" id="{FF653841-6851-47B5-8B55-6690E448C2E8}"/>
                  </a:ext>
                </a:extLst>
              </p:cNvPr>
              <p:cNvSpPr>
                <a:spLocks noChangeShapeType="1"/>
              </p:cNvSpPr>
              <p:nvPr/>
            </p:nvSpPr>
            <p:spPr bwMode="auto">
              <a:xfrm flipH="1">
                <a:off x="1422" y="2042"/>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97" name="Line 403">
                <a:extLst>
                  <a:ext uri="{FF2B5EF4-FFF2-40B4-BE49-F238E27FC236}">
                    <a16:creationId xmlns:a16="http://schemas.microsoft.com/office/drawing/2014/main" id="{89D6EFEE-40B2-4532-81AA-EED9AB7D46D4}"/>
                  </a:ext>
                </a:extLst>
              </p:cNvPr>
              <p:cNvSpPr>
                <a:spLocks noChangeShapeType="1"/>
              </p:cNvSpPr>
              <p:nvPr/>
            </p:nvSpPr>
            <p:spPr bwMode="auto">
              <a:xfrm>
                <a:off x="1655" y="2052"/>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98" name="Line 404">
                <a:extLst>
                  <a:ext uri="{FF2B5EF4-FFF2-40B4-BE49-F238E27FC236}">
                    <a16:creationId xmlns:a16="http://schemas.microsoft.com/office/drawing/2014/main" id="{C128A144-603C-4089-8957-CAACDE11A467}"/>
                  </a:ext>
                </a:extLst>
              </p:cNvPr>
              <p:cNvSpPr>
                <a:spLocks noChangeShapeType="1"/>
              </p:cNvSpPr>
              <p:nvPr/>
            </p:nvSpPr>
            <p:spPr bwMode="auto">
              <a:xfrm flipH="1">
                <a:off x="1635" y="2072"/>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499" name="Line 405">
                <a:extLst>
                  <a:ext uri="{FF2B5EF4-FFF2-40B4-BE49-F238E27FC236}">
                    <a16:creationId xmlns:a16="http://schemas.microsoft.com/office/drawing/2014/main" id="{B14B5EB3-34CF-4044-A74D-D69FF5A5B29F}"/>
                  </a:ext>
                </a:extLst>
              </p:cNvPr>
              <p:cNvSpPr>
                <a:spLocks noChangeShapeType="1"/>
              </p:cNvSpPr>
              <p:nvPr/>
            </p:nvSpPr>
            <p:spPr bwMode="auto">
              <a:xfrm>
                <a:off x="1942" y="2094"/>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00" name="Line 406">
                <a:extLst>
                  <a:ext uri="{FF2B5EF4-FFF2-40B4-BE49-F238E27FC236}">
                    <a16:creationId xmlns:a16="http://schemas.microsoft.com/office/drawing/2014/main" id="{532BE17A-9ABF-4766-8B09-8B0DBE24A98C}"/>
                  </a:ext>
                </a:extLst>
              </p:cNvPr>
              <p:cNvSpPr>
                <a:spLocks noChangeShapeType="1"/>
              </p:cNvSpPr>
              <p:nvPr/>
            </p:nvSpPr>
            <p:spPr bwMode="auto">
              <a:xfrm flipH="1">
                <a:off x="1924" y="2114"/>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01" name="Line 407">
                <a:extLst>
                  <a:ext uri="{FF2B5EF4-FFF2-40B4-BE49-F238E27FC236}">
                    <a16:creationId xmlns:a16="http://schemas.microsoft.com/office/drawing/2014/main" id="{5E10A400-7A3B-4887-B853-0BC9314EEE0B}"/>
                  </a:ext>
                </a:extLst>
              </p:cNvPr>
              <p:cNvSpPr>
                <a:spLocks noChangeShapeType="1"/>
              </p:cNvSpPr>
              <p:nvPr/>
            </p:nvSpPr>
            <p:spPr bwMode="auto">
              <a:xfrm>
                <a:off x="2130" y="2122"/>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02" name="Line 408">
                <a:extLst>
                  <a:ext uri="{FF2B5EF4-FFF2-40B4-BE49-F238E27FC236}">
                    <a16:creationId xmlns:a16="http://schemas.microsoft.com/office/drawing/2014/main" id="{AE1451D1-5B8E-4F02-BFB5-53A46FC948CB}"/>
                  </a:ext>
                </a:extLst>
              </p:cNvPr>
              <p:cNvSpPr>
                <a:spLocks noChangeShapeType="1"/>
              </p:cNvSpPr>
              <p:nvPr/>
            </p:nvSpPr>
            <p:spPr bwMode="auto">
              <a:xfrm flipH="1">
                <a:off x="2110" y="2140"/>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03" name="Line 409">
                <a:extLst>
                  <a:ext uri="{FF2B5EF4-FFF2-40B4-BE49-F238E27FC236}">
                    <a16:creationId xmlns:a16="http://schemas.microsoft.com/office/drawing/2014/main" id="{779FB528-EBCD-4683-B0EA-D3D8F4BA9EBF}"/>
                  </a:ext>
                </a:extLst>
              </p:cNvPr>
              <p:cNvSpPr>
                <a:spLocks noChangeShapeType="1"/>
              </p:cNvSpPr>
              <p:nvPr/>
            </p:nvSpPr>
            <p:spPr bwMode="auto">
              <a:xfrm>
                <a:off x="2175" y="2150"/>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04" name="Line 410">
                <a:extLst>
                  <a:ext uri="{FF2B5EF4-FFF2-40B4-BE49-F238E27FC236}">
                    <a16:creationId xmlns:a16="http://schemas.microsoft.com/office/drawing/2014/main" id="{40F97993-A0EB-42F3-AD50-E18DFAEC8BE1}"/>
                  </a:ext>
                </a:extLst>
              </p:cNvPr>
              <p:cNvSpPr>
                <a:spLocks noChangeShapeType="1"/>
              </p:cNvSpPr>
              <p:nvPr/>
            </p:nvSpPr>
            <p:spPr bwMode="auto">
              <a:xfrm flipH="1">
                <a:off x="2157" y="2170"/>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05" name="Line 411">
                <a:extLst>
                  <a:ext uri="{FF2B5EF4-FFF2-40B4-BE49-F238E27FC236}">
                    <a16:creationId xmlns:a16="http://schemas.microsoft.com/office/drawing/2014/main" id="{2F5BA200-B6E0-4B5C-AFAD-20808CCB18FB}"/>
                  </a:ext>
                </a:extLst>
              </p:cNvPr>
              <p:cNvSpPr>
                <a:spLocks noChangeShapeType="1"/>
              </p:cNvSpPr>
              <p:nvPr/>
            </p:nvSpPr>
            <p:spPr bwMode="auto">
              <a:xfrm>
                <a:off x="2750" y="2212"/>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06" name="Line 412">
                <a:extLst>
                  <a:ext uri="{FF2B5EF4-FFF2-40B4-BE49-F238E27FC236}">
                    <a16:creationId xmlns:a16="http://schemas.microsoft.com/office/drawing/2014/main" id="{21198465-3D8D-4B6B-9C37-47740187DFD4}"/>
                  </a:ext>
                </a:extLst>
              </p:cNvPr>
              <p:cNvSpPr>
                <a:spLocks noChangeShapeType="1"/>
              </p:cNvSpPr>
              <p:nvPr/>
            </p:nvSpPr>
            <p:spPr bwMode="auto">
              <a:xfrm flipH="1">
                <a:off x="2731" y="2232"/>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07" name="Line 413">
                <a:extLst>
                  <a:ext uri="{FF2B5EF4-FFF2-40B4-BE49-F238E27FC236}">
                    <a16:creationId xmlns:a16="http://schemas.microsoft.com/office/drawing/2014/main" id="{C2B15B5F-C55C-498C-94E6-C4A600941231}"/>
                  </a:ext>
                </a:extLst>
              </p:cNvPr>
              <p:cNvSpPr>
                <a:spLocks noChangeShapeType="1"/>
              </p:cNvSpPr>
              <p:nvPr/>
            </p:nvSpPr>
            <p:spPr bwMode="auto">
              <a:xfrm>
                <a:off x="3350" y="2278"/>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08" name="Line 414">
                <a:extLst>
                  <a:ext uri="{FF2B5EF4-FFF2-40B4-BE49-F238E27FC236}">
                    <a16:creationId xmlns:a16="http://schemas.microsoft.com/office/drawing/2014/main" id="{E2D09309-618B-4677-AE55-109554DCB8AB}"/>
                  </a:ext>
                </a:extLst>
              </p:cNvPr>
              <p:cNvSpPr>
                <a:spLocks noChangeShapeType="1"/>
              </p:cNvSpPr>
              <p:nvPr/>
            </p:nvSpPr>
            <p:spPr bwMode="auto">
              <a:xfrm flipH="1">
                <a:off x="3330" y="2298"/>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09" name="Line 415">
                <a:extLst>
                  <a:ext uri="{FF2B5EF4-FFF2-40B4-BE49-F238E27FC236}">
                    <a16:creationId xmlns:a16="http://schemas.microsoft.com/office/drawing/2014/main" id="{3BB221E3-66DC-42BC-9348-6C8C300C9666}"/>
                  </a:ext>
                </a:extLst>
              </p:cNvPr>
              <p:cNvSpPr>
                <a:spLocks noChangeShapeType="1"/>
              </p:cNvSpPr>
              <p:nvPr/>
            </p:nvSpPr>
            <p:spPr bwMode="auto">
              <a:xfrm>
                <a:off x="3462" y="2278"/>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10" name="Line 416">
                <a:extLst>
                  <a:ext uri="{FF2B5EF4-FFF2-40B4-BE49-F238E27FC236}">
                    <a16:creationId xmlns:a16="http://schemas.microsoft.com/office/drawing/2014/main" id="{A569BF79-A956-4691-A087-BF6D65FE5CDB}"/>
                  </a:ext>
                </a:extLst>
              </p:cNvPr>
              <p:cNvSpPr>
                <a:spLocks noChangeShapeType="1"/>
              </p:cNvSpPr>
              <p:nvPr/>
            </p:nvSpPr>
            <p:spPr bwMode="auto">
              <a:xfrm flipH="1">
                <a:off x="3444" y="2298"/>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11" name="Line 417">
                <a:extLst>
                  <a:ext uri="{FF2B5EF4-FFF2-40B4-BE49-F238E27FC236}">
                    <a16:creationId xmlns:a16="http://schemas.microsoft.com/office/drawing/2014/main" id="{C3FAEC30-9CCA-4EF5-A465-6BA13A12A086}"/>
                  </a:ext>
                </a:extLst>
              </p:cNvPr>
              <p:cNvSpPr>
                <a:spLocks noChangeShapeType="1"/>
              </p:cNvSpPr>
              <p:nvPr/>
            </p:nvSpPr>
            <p:spPr bwMode="auto">
              <a:xfrm>
                <a:off x="3613" y="2300"/>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12" name="Line 418">
                <a:extLst>
                  <a:ext uri="{FF2B5EF4-FFF2-40B4-BE49-F238E27FC236}">
                    <a16:creationId xmlns:a16="http://schemas.microsoft.com/office/drawing/2014/main" id="{31DF0E80-B055-492B-9799-76C883464B9C}"/>
                  </a:ext>
                </a:extLst>
              </p:cNvPr>
              <p:cNvSpPr>
                <a:spLocks noChangeShapeType="1"/>
              </p:cNvSpPr>
              <p:nvPr/>
            </p:nvSpPr>
            <p:spPr bwMode="auto">
              <a:xfrm flipH="1">
                <a:off x="3595" y="2319"/>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13" name="Line 419">
                <a:extLst>
                  <a:ext uri="{FF2B5EF4-FFF2-40B4-BE49-F238E27FC236}">
                    <a16:creationId xmlns:a16="http://schemas.microsoft.com/office/drawing/2014/main" id="{F4EC86D1-906D-428D-BBD4-B66FB9CFFBAE}"/>
                  </a:ext>
                </a:extLst>
              </p:cNvPr>
              <p:cNvSpPr>
                <a:spLocks noChangeShapeType="1"/>
              </p:cNvSpPr>
              <p:nvPr/>
            </p:nvSpPr>
            <p:spPr bwMode="auto">
              <a:xfrm>
                <a:off x="3676" y="2300"/>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14" name="Line 420">
                <a:extLst>
                  <a:ext uri="{FF2B5EF4-FFF2-40B4-BE49-F238E27FC236}">
                    <a16:creationId xmlns:a16="http://schemas.microsoft.com/office/drawing/2014/main" id="{361F3885-5CE1-4DCF-AE68-12142E40E337}"/>
                  </a:ext>
                </a:extLst>
              </p:cNvPr>
              <p:cNvSpPr>
                <a:spLocks noChangeShapeType="1"/>
              </p:cNvSpPr>
              <p:nvPr/>
            </p:nvSpPr>
            <p:spPr bwMode="auto">
              <a:xfrm flipH="1">
                <a:off x="3656" y="231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15" name="Line 421">
                <a:extLst>
                  <a:ext uri="{FF2B5EF4-FFF2-40B4-BE49-F238E27FC236}">
                    <a16:creationId xmlns:a16="http://schemas.microsoft.com/office/drawing/2014/main" id="{1D56D1F1-D6EE-48BC-A33B-604D9E43DD09}"/>
                  </a:ext>
                </a:extLst>
              </p:cNvPr>
              <p:cNvSpPr>
                <a:spLocks noChangeShapeType="1"/>
              </p:cNvSpPr>
              <p:nvPr/>
            </p:nvSpPr>
            <p:spPr bwMode="auto">
              <a:xfrm>
                <a:off x="3986" y="2333"/>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16" name="Line 422">
                <a:extLst>
                  <a:ext uri="{FF2B5EF4-FFF2-40B4-BE49-F238E27FC236}">
                    <a16:creationId xmlns:a16="http://schemas.microsoft.com/office/drawing/2014/main" id="{6C353E06-975E-4891-B547-DB1F3563CB1B}"/>
                  </a:ext>
                </a:extLst>
              </p:cNvPr>
              <p:cNvSpPr>
                <a:spLocks noChangeShapeType="1"/>
              </p:cNvSpPr>
              <p:nvPr/>
            </p:nvSpPr>
            <p:spPr bwMode="auto">
              <a:xfrm flipH="1">
                <a:off x="3967" y="2351"/>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17" name="Line 423">
                <a:extLst>
                  <a:ext uri="{FF2B5EF4-FFF2-40B4-BE49-F238E27FC236}">
                    <a16:creationId xmlns:a16="http://schemas.microsoft.com/office/drawing/2014/main" id="{729EBE78-2654-490A-AB02-7C512FD586FB}"/>
                  </a:ext>
                </a:extLst>
              </p:cNvPr>
              <p:cNvSpPr>
                <a:spLocks noChangeShapeType="1"/>
              </p:cNvSpPr>
              <p:nvPr/>
            </p:nvSpPr>
            <p:spPr bwMode="auto">
              <a:xfrm>
                <a:off x="4059" y="235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18" name="Line 424">
                <a:extLst>
                  <a:ext uri="{FF2B5EF4-FFF2-40B4-BE49-F238E27FC236}">
                    <a16:creationId xmlns:a16="http://schemas.microsoft.com/office/drawing/2014/main" id="{A8A6E9C8-199F-43F8-9487-27EDA6D99CC1}"/>
                  </a:ext>
                </a:extLst>
              </p:cNvPr>
              <p:cNvSpPr>
                <a:spLocks noChangeShapeType="1"/>
              </p:cNvSpPr>
              <p:nvPr/>
            </p:nvSpPr>
            <p:spPr bwMode="auto">
              <a:xfrm flipH="1">
                <a:off x="4040" y="2371"/>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19" name="Line 425">
                <a:extLst>
                  <a:ext uri="{FF2B5EF4-FFF2-40B4-BE49-F238E27FC236}">
                    <a16:creationId xmlns:a16="http://schemas.microsoft.com/office/drawing/2014/main" id="{1916BB26-503A-4C3B-8D3C-6E4397D4365F}"/>
                  </a:ext>
                </a:extLst>
              </p:cNvPr>
              <p:cNvSpPr>
                <a:spLocks noChangeShapeType="1"/>
              </p:cNvSpPr>
              <p:nvPr/>
            </p:nvSpPr>
            <p:spPr bwMode="auto">
              <a:xfrm>
                <a:off x="4089" y="235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20" name="Line 426">
                <a:extLst>
                  <a:ext uri="{FF2B5EF4-FFF2-40B4-BE49-F238E27FC236}">
                    <a16:creationId xmlns:a16="http://schemas.microsoft.com/office/drawing/2014/main" id="{AE84BFCF-2881-47E0-AD63-99E66C70E001}"/>
                  </a:ext>
                </a:extLst>
              </p:cNvPr>
              <p:cNvSpPr>
                <a:spLocks noChangeShapeType="1"/>
              </p:cNvSpPr>
              <p:nvPr/>
            </p:nvSpPr>
            <p:spPr bwMode="auto">
              <a:xfrm flipH="1">
                <a:off x="4069" y="2371"/>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21" name="Line 427">
                <a:extLst>
                  <a:ext uri="{FF2B5EF4-FFF2-40B4-BE49-F238E27FC236}">
                    <a16:creationId xmlns:a16="http://schemas.microsoft.com/office/drawing/2014/main" id="{A557AEB5-9CC5-4A38-BF99-4F62026B6D7A}"/>
                  </a:ext>
                </a:extLst>
              </p:cNvPr>
              <p:cNvSpPr>
                <a:spLocks noChangeShapeType="1"/>
              </p:cNvSpPr>
              <p:nvPr/>
            </p:nvSpPr>
            <p:spPr bwMode="auto">
              <a:xfrm>
                <a:off x="4162" y="235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22" name="Line 428">
                <a:extLst>
                  <a:ext uri="{FF2B5EF4-FFF2-40B4-BE49-F238E27FC236}">
                    <a16:creationId xmlns:a16="http://schemas.microsoft.com/office/drawing/2014/main" id="{A9762CA8-C4CD-453F-9868-03F13A9834ED}"/>
                  </a:ext>
                </a:extLst>
              </p:cNvPr>
              <p:cNvSpPr>
                <a:spLocks noChangeShapeType="1"/>
              </p:cNvSpPr>
              <p:nvPr/>
            </p:nvSpPr>
            <p:spPr bwMode="auto">
              <a:xfrm flipH="1">
                <a:off x="4142" y="2371"/>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23" name="Line 429">
                <a:extLst>
                  <a:ext uri="{FF2B5EF4-FFF2-40B4-BE49-F238E27FC236}">
                    <a16:creationId xmlns:a16="http://schemas.microsoft.com/office/drawing/2014/main" id="{9AA1B5A8-1ED8-43B6-9690-192684954A32}"/>
                  </a:ext>
                </a:extLst>
              </p:cNvPr>
              <p:cNvSpPr>
                <a:spLocks noChangeShapeType="1"/>
              </p:cNvSpPr>
              <p:nvPr/>
            </p:nvSpPr>
            <p:spPr bwMode="auto">
              <a:xfrm>
                <a:off x="4196" y="235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24" name="Line 430">
                <a:extLst>
                  <a:ext uri="{FF2B5EF4-FFF2-40B4-BE49-F238E27FC236}">
                    <a16:creationId xmlns:a16="http://schemas.microsoft.com/office/drawing/2014/main" id="{B3042E15-D17A-480F-96A3-3E3ECA6CA033}"/>
                  </a:ext>
                </a:extLst>
              </p:cNvPr>
              <p:cNvSpPr>
                <a:spLocks noChangeShapeType="1"/>
              </p:cNvSpPr>
              <p:nvPr/>
            </p:nvSpPr>
            <p:spPr bwMode="auto">
              <a:xfrm flipH="1">
                <a:off x="4176" y="2371"/>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25" name="Line 431">
                <a:extLst>
                  <a:ext uri="{FF2B5EF4-FFF2-40B4-BE49-F238E27FC236}">
                    <a16:creationId xmlns:a16="http://schemas.microsoft.com/office/drawing/2014/main" id="{200D89AD-31F6-47FD-B7CB-3C1945753438}"/>
                  </a:ext>
                </a:extLst>
              </p:cNvPr>
              <p:cNvSpPr>
                <a:spLocks noChangeShapeType="1"/>
              </p:cNvSpPr>
              <p:nvPr/>
            </p:nvSpPr>
            <p:spPr bwMode="auto">
              <a:xfrm>
                <a:off x="4259" y="235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26" name="Line 432">
                <a:extLst>
                  <a:ext uri="{FF2B5EF4-FFF2-40B4-BE49-F238E27FC236}">
                    <a16:creationId xmlns:a16="http://schemas.microsoft.com/office/drawing/2014/main" id="{FA114FFF-3736-4F33-B256-EBABB7280374}"/>
                  </a:ext>
                </a:extLst>
              </p:cNvPr>
              <p:cNvSpPr>
                <a:spLocks noChangeShapeType="1"/>
              </p:cNvSpPr>
              <p:nvPr/>
            </p:nvSpPr>
            <p:spPr bwMode="auto">
              <a:xfrm flipH="1">
                <a:off x="4239" y="2371"/>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27" name="Line 433">
                <a:extLst>
                  <a:ext uri="{FF2B5EF4-FFF2-40B4-BE49-F238E27FC236}">
                    <a16:creationId xmlns:a16="http://schemas.microsoft.com/office/drawing/2014/main" id="{5F200BAB-07F9-4207-B7DB-0418EDDE448D}"/>
                  </a:ext>
                </a:extLst>
              </p:cNvPr>
              <p:cNvSpPr>
                <a:spLocks noChangeShapeType="1"/>
              </p:cNvSpPr>
              <p:nvPr/>
            </p:nvSpPr>
            <p:spPr bwMode="auto">
              <a:xfrm>
                <a:off x="4267" y="235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28" name="Line 434">
                <a:extLst>
                  <a:ext uri="{FF2B5EF4-FFF2-40B4-BE49-F238E27FC236}">
                    <a16:creationId xmlns:a16="http://schemas.microsoft.com/office/drawing/2014/main" id="{CCC8A19C-1E4B-4B55-A967-37DC232C4E63}"/>
                  </a:ext>
                </a:extLst>
              </p:cNvPr>
              <p:cNvSpPr>
                <a:spLocks noChangeShapeType="1"/>
              </p:cNvSpPr>
              <p:nvPr/>
            </p:nvSpPr>
            <p:spPr bwMode="auto">
              <a:xfrm flipH="1">
                <a:off x="4247" y="2371"/>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29" name="Line 435">
                <a:extLst>
                  <a:ext uri="{FF2B5EF4-FFF2-40B4-BE49-F238E27FC236}">
                    <a16:creationId xmlns:a16="http://schemas.microsoft.com/office/drawing/2014/main" id="{83EB92A2-C041-4A8B-BE63-85DD67AC88A2}"/>
                  </a:ext>
                </a:extLst>
              </p:cNvPr>
              <p:cNvSpPr>
                <a:spLocks noChangeShapeType="1"/>
              </p:cNvSpPr>
              <p:nvPr/>
            </p:nvSpPr>
            <p:spPr bwMode="auto">
              <a:xfrm>
                <a:off x="4277" y="235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30" name="Line 436">
                <a:extLst>
                  <a:ext uri="{FF2B5EF4-FFF2-40B4-BE49-F238E27FC236}">
                    <a16:creationId xmlns:a16="http://schemas.microsoft.com/office/drawing/2014/main" id="{EC92F188-C28C-404B-A6FC-E1B2F55BE2BA}"/>
                  </a:ext>
                </a:extLst>
              </p:cNvPr>
              <p:cNvSpPr>
                <a:spLocks noChangeShapeType="1"/>
              </p:cNvSpPr>
              <p:nvPr/>
            </p:nvSpPr>
            <p:spPr bwMode="auto">
              <a:xfrm flipH="1">
                <a:off x="4257" y="2371"/>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31" name="Line 437">
                <a:extLst>
                  <a:ext uri="{FF2B5EF4-FFF2-40B4-BE49-F238E27FC236}">
                    <a16:creationId xmlns:a16="http://schemas.microsoft.com/office/drawing/2014/main" id="{794D5118-5B03-4173-A00B-E73A9AC6F121}"/>
                  </a:ext>
                </a:extLst>
              </p:cNvPr>
              <p:cNvSpPr>
                <a:spLocks noChangeShapeType="1"/>
              </p:cNvSpPr>
              <p:nvPr/>
            </p:nvSpPr>
            <p:spPr bwMode="auto">
              <a:xfrm>
                <a:off x="4311" y="235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32" name="Line 438">
                <a:extLst>
                  <a:ext uri="{FF2B5EF4-FFF2-40B4-BE49-F238E27FC236}">
                    <a16:creationId xmlns:a16="http://schemas.microsoft.com/office/drawing/2014/main" id="{867DF6DE-6599-4EF4-B0C1-B4C90A3EAE4E}"/>
                  </a:ext>
                </a:extLst>
              </p:cNvPr>
              <p:cNvSpPr>
                <a:spLocks noChangeShapeType="1"/>
              </p:cNvSpPr>
              <p:nvPr/>
            </p:nvSpPr>
            <p:spPr bwMode="auto">
              <a:xfrm flipH="1">
                <a:off x="4291" y="2371"/>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33" name="Line 439">
                <a:extLst>
                  <a:ext uri="{FF2B5EF4-FFF2-40B4-BE49-F238E27FC236}">
                    <a16:creationId xmlns:a16="http://schemas.microsoft.com/office/drawing/2014/main" id="{5EF80B7D-3867-4CF4-BB71-6098E69C0E0A}"/>
                  </a:ext>
                </a:extLst>
              </p:cNvPr>
              <p:cNvSpPr>
                <a:spLocks noChangeShapeType="1"/>
              </p:cNvSpPr>
              <p:nvPr/>
            </p:nvSpPr>
            <p:spPr bwMode="auto">
              <a:xfrm>
                <a:off x="4336" y="235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34" name="Line 440">
                <a:extLst>
                  <a:ext uri="{FF2B5EF4-FFF2-40B4-BE49-F238E27FC236}">
                    <a16:creationId xmlns:a16="http://schemas.microsoft.com/office/drawing/2014/main" id="{67A33225-7206-4F94-AFB2-50B4D0A2F143}"/>
                  </a:ext>
                </a:extLst>
              </p:cNvPr>
              <p:cNvSpPr>
                <a:spLocks noChangeShapeType="1"/>
              </p:cNvSpPr>
              <p:nvPr/>
            </p:nvSpPr>
            <p:spPr bwMode="auto">
              <a:xfrm flipH="1">
                <a:off x="4316" y="2371"/>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35" name="Line 441">
                <a:extLst>
                  <a:ext uri="{FF2B5EF4-FFF2-40B4-BE49-F238E27FC236}">
                    <a16:creationId xmlns:a16="http://schemas.microsoft.com/office/drawing/2014/main" id="{5CA4CB35-D79C-421B-B859-FC0C97F7BAC6}"/>
                  </a:ext>
                </a:extLst>
              </p:cNvPr>
              <p:cNvSpPr>
                <a:spLocks noChangeShapeType="1"/>
              </p:cNvSpPr>
              <p:nvPr/>
            </p:nvSpPr>
            <p:spPr bwMode="auto">
              <a:xfrm>
                <a:off x="4352" y="235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36" name="Line 442">
                <a:extLst>
                  <a:ext uri="{FF2B5EF4-FFF2-40B4-BE49-F238E27FC236}">
                    <a16:creationId xmlns:a16="http://schemas.microsoft.com/office/drawing/2014/main" id="{4FB64ED8-0E70-4284-ADBF-A33422815E14}"/>
                  </a:ext>
                </a:extLst>
              </p:cNvPr>
              <p:cNvSpPr>
                <a:spLocks noChangeShapeType="1"/>
              </p:cNvSpPr>
              <p:nvPr/>
            </p:nvSpPr>
            <p:spPr bwMode="auto">
              <a:xfrm flipH="1">
                <a:off x="4334" y="2371"/>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37" name="Line 443">
                <a:extLst>
                  <a:ext uri="{FF2B5EF4-FFF2-40B4-BE49-F238E27FC236}">
                    <a16:creationId xmlns:a16="http://schemas.microsoft.com/office/drawing/2014/main" id="{DA333B5D-AA7D-46DE-90C8-07F32F7B0AC3}"/>
                  </a:ext>
                </a:extLst>
              </p:cNvPr>
              <p:cNvSpPr>
                <a:spLocks noChangeShapeType="1"/>
              </p:cNvSpPr>
              <p:nvPr/>
            </p:nvSpPr>
            <p:spPr bwMode="auto">
              <a:xfrm>
                <a:off x="4360" y="235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38" name="Line 444">
                <a:extLst>
                  <a:ext uri="{FF2B5EF4-FFF2-40B4-BE49-F238E27FC236}">
                    <a16:creationId xmlns:a16="http://schemas.microsoft.com/office/drawing/2014/main" id="{7DA56E43-055C-4924-B624-499C82C46DE3}"/>
                  </a:ext>
                </a:extLst>
              </p:cNvPr>
              <p:cNvSpPr>
                <a:spLocks noChangeShapeType="1"/>
              </p:cNvSpPr>
              <p:nvPr/>
            </p:nvSpPr>
            <p:spPr bwMode="auto">
              <a:xfrm flipH="1">
                <a:off x="4340" y="2371"/>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39" name="Line 445">
                <a:extLst>
                  <a:ext uri="{FF2B5EF4-FFF2-40B4-BE49-F238E27FC236}">
                    <a16:creationId xmlns:a16="http://schemas.microsoft.com/office/drawing/2014/main" id="{3B62682A-713A-48E1-A728-6F8605E2A675}"/>
                  </a:ext>
                </a:extLst>
              </p:cNvPr>
              <p:cNvSpPr>
                <a:spLocks noChangeShapeType="1"/>
              </p:cNvSpPr>
              <p:nvPr/>
            </p:nvSpPr>
            <p:spPr bwMode="auto">
              <a:xfrm>
                <a:off x="4403" y="236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40" name="Line 446">
                <a:extLst>
                  <a:ext uri="{FF2B5EF4-FFF2-40B4-BE49-F238E27FC236}">
                    <a16:creationId xmlns:a16="http://schemas.microsoft.com/office/drawing/2014/main" id="{A8BEB73A-9BE7-42D5-8DB4-9A1740977BBE}"/>
                  </a:ext>
                </a:extLst>
              </p:cNvPr>
              <p:cNvSpPr>
                <a:spLocks noChangeShapeType="1"/>
              </p:cNvSpPr>
              <p:nvPr/>
            </p:nvSpPr>
            <p:spPr bwMode="auto">
              <a:xfrm flipH="1">
                <a:off x="4384" y="2385"/>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41" name="Line 447">
                <a:extLst>
                  <a:ext uri="{FF2B5EF4-FFF2-40B4-BE49-F238E27FC236}">
                    <a16:creationId xmlns:a16="http://schemas.microsoft.com/office/drawing/2014/main" id="{39B64A80-C245-462B-B137-C025B65D4586}"/>
                  </a:ext>
                </a:extLst>
              </p:cNvPr>
              <p:cNvSpPr>
                <a:spLocks noChangeShapeType="1"/>
              </p:cNvSpPr>
              <p:nvPr/>
            </p:nvSpPr>
            <p:spPr bwMode="auto">
              <a:xfrm>
                <a:off x="4419" y="236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42" name="Line 448">
                <a:extLst>
                  <a:ext uri="{FF2B5EF4-FFF2-40B4-BE49-F238E27FC236}">
                    <a16:creationId xmlns:a16="http://schemas.microsoft.com/office/drawing/2014/main" id="{34087C76-9C40-4A51-9451-AC7C558A1813}"/>
                  </a:ext>
                </a:extLst>
              </p:cNvPr>
              <p:cNvSpPr>
                <a:spLocks noChangeShapeType="1"/>
              </p:cNvSpPr>
              <p:nvPr/>
            </p:nvSpPr>
            <p:spPr bwMode="auto">
              <a:xfrm flipH="1">
                <a:off x="4400" y="2385"/>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43" name="Line 449">
                <a:extLst>
                  <a:ext uri="{FF2B5EF4-FFF2-40B4-BE49-F238E27FC236}">
                    <a16:creationId xmlns:a16="http://schemas.microsoft.com/office/drawing/2014/main" id="{B820DBFA-87AB-4888-AB08-173114E4D147}"/>
                  </a:ext>
                </a:extLst>
              </p:cNvPr>
              <p:cNvSpPr>
                <a:spLocks noChangeShapeType="1"/>
              </p:cNvSpPr>
              <p:nvPr/>
            </p:nvSpPr>
            <p:spPr bwMode="auto">
              <a:xfrm>
                <a:off x="4483" y="236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44" name="Line 450">
                <a:extLst>
                  <a:ext uri="{FF2B5EF4-FFF2-40B4-BE49-F238E27FC236}">
                    <a16:creationId xmlns:a16="http://schemas.microsoft.com/office/drawing/2014/main" id="{1AAAD959-11BA-4CAA-8453-45DAF9088697}"/>
                  </a:ext>
                </a:extLst>
              </p:cNvPr>
              <p:cNvSpPr>
                <a:spLocks noChangeShapeType="1"/>
              </p:cNvSpPr>
              <p:nvPr/>
            </p:nvSpPr>
            <p:spPr bwMode="auto">
              <a:xfrm flipH="1">
                <a:off x="4463" y="2385"/>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45" name="Line 451">
                <a:extLst>
                  <a:ext uri="{FF2B5EF4-FFF2-40B4-BE49-F238E27FC236}">
                    <a16:creationId xmlns:a16="http://schemas.microsoft.com/office/drawing/2014/main" id="{B633FAB5-DC1B-4089-856E-2E073C1BEE71}"/>
                  </a:ext>
                </a:extLst>
              </p:cNvPr>
              <p:cNvSpPr>
                <a:spLocks noChangeShapeType="1"/>
              </p:cNvSpPr>
              <p:nvPr/>
            </p:nvSpPr>
            <p:spPr bwMode="auto">
              <a:xfrm>
                <a:off x="4494" y="236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46" name="Line 452">
                <a:extLst>
                  <a:ext uri="{FF2B5EF4-FFF2-40B4-BE49-F238E27FC236}">
                    <a16:creationId xmlns:a16="http://schemas.microsoft.com/office/drawing/2014/main" id="{D03DB96F-D9C8-4963-8946-6BCFDAA8DBF3}"/>
                  </a:ext>
                </a:extLst>
              </p:cNvPr>
              <p:cNvSpPr>
                <a:spLocks noChangeShapeType="1"/>
              </p:cNvSpPr>
              <p:nvPr/>
            </p:nvSpPr>
            <p:spPr bwMode="auto">
              <a:xfrm flipH="1">
                <a:off x="4475" y="2385"/>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47" name="Line 453">
                <a:extLst>
                  <a:ext uri="{FF2B5EF4-FFF2-40B4-BE49-F238E27FC236}">
                    <a16:creationId xmlns:a16="http://schemas.microsoft.com/office/drawing/2014/main" id="{CD3BC23E-E008-49A4-B74A-CAB66E448105}"/>
                  </a:ext>
                </a:extLst>
              </p:cNvPr>
              <p:cNvSpPr>
                <a:spLocks noChangeShapeType="1"/>
              </p:cNvSpPr>
              <p:nvPr/>
            </p:nvSpPr>
            <p:spPr bwMode="auto">
              <a:xfrm>
                <a:off x="4512" y="237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48" name="Line 454">
                <a:extLst>
                  <a:ext uri="{FF2B5EF4-FFF2-40B4-BE49-F238E27FC236}">
                    <a16:creationId xmlns:a16="http://schemas.microsoft.com/office/drawing/2014/main" id="{CBB9AE9D-F321-4361-BB0C-7037F6C0DC51}"/>
                  </a:ext>
                </a:extLst>
              </p:cNvPr>
              <p:cNvSpPr>
                <a:spLocks noChangeShapeType="1"/>
              </p:cNvSpPr>
              <p:nvPr/>
            </p:nvSpPr>
            <p:spPr bwMode="auto">
              <a:xfrm flipH="1">
                <a:off x="4492" y="239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49" name="Line 455">
                <a:extLst>
                  <a:ext uri="{FF2B5EF4-FFF2-40B4-BE49-F238E27FC236}">
                    <a16:creationId xmlns:a16="http://schemas.microsoft.com/office/drawing/2014/main" id="{F20FD9AA-8F05-493B-9967-B18D45AE9246}"/>
                  </a:ext>
                </a:extLst>
              </p:cNvPr>
              <p:cNvSpPr>
                <a:spLocks noChangeShapeType="1"/>
              </p:cNvSpPr>
              <p:nvPr/>
            </p:nvSpPr>
            <p:spPr bwMode="auto">
              <a:xfrm>
                <a:off x="4538" y="237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50" name="Line 456">
                <a:extLst>
                  <a:ext uri="{FF2B5EF4-FFF2-40B4-BE49-F238E27FC236}">
                    <a16:creationId xmlns:a16="http://schemas.microsoft.com/office/drawing/2014/main" id="{27B40830-BF82-4618-82B0-74D55A75F045}"/>
                  </a:ext>
                </a:extLst>
              </p:cNvPr>
              <p:cNvSpPr>
                <a:spLocks noChangeShapeType="1"/>
              </p:cNvSpPr>
              <p:nvPr/>
            </p:nvSpPr>
            <p:spPr bwMode="auto">
              <a:xfrm flipH="1">
                <a:off x="4520" y="239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51" name="Line 457">
                <a:extLst>
                  <a:ext uri="{FF2B5EF4-FFF2-40B4-BE49-F238E27FC236}">
                    <a16:creationId xmlns:a16="http://schemas.microsoft.com/office/drawing/2014/main" id="{018184D1-EA8A-49BC-90FE-C7A75D03A9BC}"/>
                  </a:ext>
                </a:extLst>
              </p:cNvPr>
              <p:cNvSpPr>
                <a:spLocks noChangeShapeType="1"/>
              </p:cNvSpPr>
              <p:nvPr/>
            </p:nvSpPr>
            <p:spPr bwMode="auto">
              <a:xfrm>
                <a:off x="4552"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52" name="Line 458">
                <a:extLst>
                  <a:ext uri="{FF2B5EF4-FFF2-40B4-BE49-F238E27FC236}">
                    <a16:creationId xmlns:a16="http://schemas.microsoft.com/office/drawing/2014/main" id="{D14C4BFD-6C3F-4B25-A373-7EAE354D5E02}"/>
                  </a:ext>
                </a:extLst>
              </p:cNvPr>
              <p:cNvSpPr>
                <a:spLocks noChangeShapeType="1"/>
              </p:cNvSpPr>
              <p:nvPr/>
            </p:nvSpPr>
            <p:spPr bwMode="auto">
              <a:xfrm flipH="1">
                <a:off x="4532" y="2415"/>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53" name="Line 459">
                <a:extLst>
                  <a:ext uri="{FF2B5EF4-FFF2-40B4-BE49-F238E27FC236}">
                    <a16:creationId xmlns:a16="http://schemas.microsoft.com/office/drawing/2014/main" id="{83748EAD-48BD-47DD-A2B3-ADF207BDC528}"/>
                  </a:ext>
                </a:extLst>
              </p:cNvPr>
              <p:cNvSpPr>
                <a:spLocks noChangeShapeType="1"/>
              </p:cNvSpPr>
              <p:nvPr/>
            </p:nvSpPr>
            <p:spPr bwMode="auto">
              <a:xfrm>
                <a:off x="4562"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54" name="Line 460">
                <a:extLst>
                  <a:ext uri="{FF2B5EF4-FFF2-40B4-BE49-F238E27FC236}">
                    <a16:creationId xmlns:a16="http://schemas.microsoft.com/office/drawing/2014/main" id="{271A52CA-B876-4AD5-84FB-1CB3E0983CC6}"/>
                  </a:ext>
                </a:extLst>
              </p:cNvPr>
              <p:cNvSpPr>
                <a:spLocks noChangeShapeType="1"/>
              </p:cNvSpPr>
              <p:nvPr/>
            </p:nvSpPr>
            <p:spPr bwMode="auto">
              <a:xfrm flipH="1">
                <a:off x="4542" y="2415"/>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55" name="Line 461">
                <a:extLst>
                  <a:ext uri="{FF2B5EF4-FFF2-40B4-BE49-F238E27FC236}">
                    <a16:creationId xmlns:a16="http://schemas.microsoft.com/office/drawing/2014/main" id="{EBBA50F3-5678-41C1-91F4-C829CC3A7764}"/>
                  </a:ext>
                </a:extLst>
              </p:cNvPr>
              <p:cNvSpPr>
                <a:spLocks noChangeShapeType="1"/>
              </p:cNvSpPr>
              <p:nvPr/>
            </p:nvSpPr>
            <p:spPr bwMode="auto">
              <a:xfrm>
                <a:off x="4623"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56" name="Line 462">
                <a:extLst>
                  <a:ext uri="{FF2B5EF4-FFF2-40B4-BE49-F238E27FC236}">
                    <a16:creationId xmlns:a16="http://schemas.microsoft.com/office/drawing/2014/main" id="{D5F5FCEC-5A55-4405-9765-E524237EBE14}"/>
                  </a:ext>
                </a:extLst>
              </p:cNvPr>
              <p:cNvSpPr>
                <a:spLocks noChangeShapeType="1"/>
              </p:cNvSpPr>
              <p:nvPr/>
            </p:nvSpPr>
            <p:spPr bwMode="auto">
              <a:xfrm flipH="1">
                <a:off x="4603" y="2415"/>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57" name="Line 463">
                <a:extLst>
                  <a:ext uri="{FF2B5EF4-FFF2-40B4-BE49-F238E27FC236}">
                    <a16:creationId xmlns:a16="http://schemas.microsoft.com/office/drawing/2014/main" id="{BA606E47-B1A0-40AF-A0A4-E49048021810}"/>
                  </a:ext>
                </a:extLst>
              </p:cNvPr>
              <p:cNvSpPr>
                <a:spLocks noChangeShapeType="1"/>
              </p:cNvSpPr>
              <p:nvPr/>
            </p:nvSpPr>
            <p:spPr bwMode="auto">
              <a:xfrm>
                <a:off x="4631"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58" name="Line 464">
                <a:extLst>
                  <a:ext uri="{FF2B5EF4-FFF2-40B4-BE49-F238E27FC236}">
                    <a16:creationId xmlns:a16="http://schemas.microsoft.com/office/drawing/2014/main" id="{45A848E7-587B-452A-B428-E10FA618DBA9}"/>
                  </a:ext>
                </a:extLst>
              </p:cNvPr>
              <p:cNvSpPr>
                <a:spLocks noChangeShapeType="1"/>
              </p:cNvSpPr>
              <p:nvPr/>
            </p:nvSpPr>
            <p:spPr bwMode="auto">
              <a:xfrm flipH="1">
                <a:off x="4611" y="2415"/>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59" name="Line 465">
                <a:extLst>
                  <a:ext uri="{FF2B5EF4-FFF2-40B4-BE49-F238E27FC236}">
                    <a16:creationId xmlns:a16="http://schemas.microsoft.com/office/drawing/2014/main" id="{C054BF97-CEE3-4344-9C6F-9AE6959CE38F}"/>
                  </a:ext>
                </a:extLst>
              </p:cNvPr>
              <p:cNvSpPr>
                <a:spLocks noChangeShapeType="1"/>
              </p:cNvSpPr>
              <p:nvPr/>
            </p:nvSpPr>
            <p:spPr bwMode="auto">
              <a:xfrm>
                <a:off x="4698"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60" name="Line 466">
                <a:extLst>
                  <a:ext uri="{FF2B5EF4-FFF2-40B4-BE49-F238E27FC236}">
                    <a16:creationId xmlns:a16="http://schemas.microsoft.com/office/drawing/2014/main" id="{E0085653-F3B2-486D-8FB0-84893AE26568}"/>
                  </a:ext>
                </a:extLst>
              </p:cNvPr>
              <p:cNvSpPr>
                <a:spLocks noChangeShapeType="1"/>
              </p:cNvSpPr>
              <p:nvPr/>
            </p:nvSpPr>
            <p:spPr bwMode="auto">
              <a:xfrm flipH="1">
                <a:off x="4678" y="2415"/>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61" name="Line 467">
                <a:extLst>
                  <a:ext uri="{FF2B5EF4-FFF2-40B4-BE49-F238E27FC236}">
                    <a16:creationId xmlns:a16="http://schemas.microsoft.com/office/drawing/2014/main" id="{EE912F0E-01CF-493D-AEE3-AF4823A345AC}"/>
                  </a:ext>
                </a:extLst>
              </p:cNvPr>
              <p:cNvSpPr>
                <a:spLocks noChangeShapeType="1"/>
              </p:cNvSpPr>
              <p:nvPr/>
            </p:nvSpPr>
            <p:spPr bwMode="auto">
              <a:xfrm>
                <a:off x="4734"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62" name="Line 468">
                <a:extLst>
                  <a:ext uri="{FF2B5EF4-FFF2-40B4-BE49-F238E27FC236}">
                    <a16:creationId xmlns:a16="http://schemas.microsoft.com/office/drawing/2014/main" id="{4878FDB5-A9DE-41D8-A3F0-36B586D592A1}"/>
                  </a:ext>
                </a:extLst>
              </p:cNvPr>
              <p:cNvSpPr>
                <a:spLocks noChangeShapeType="1"/>
              </p:cNvSpPr>
              <p:nvPr/>
            </p:nvSpPr>
            <p:spPr bwMode="auto">
              <a:xfrm flipH="1">
                <a:off x="4714" y="2415"/>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63" name="Line 469">
                <a:extLst>
                  <a:ext uri="{FF2B5EF4-FFF2-40B4-BE49-F238E27FC236}">
                    <a16:creationId xmlns:a16="http://schemas.microsoft.com/office/drawing/2014/main" id="{23E30DCB-4DEF-4F37-B954-41A064A41A01}"/>
                  </a:ext>
                </a:extLst>
              </p:cNvPr>
              <p:cNvSpPr>
                <a:spLocks noChangeShapeType="1"/>
              </p:cNvSpPr>
              <p:nvPr/>
            </p:nvSpPr>
            <p:spPr bwMode="auto">
              <a:xfrm>
                <a:off x="4742"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64" name="Line 470">
                <a:extLst>
                  <a:ext uri="{FF2B5EF4-FFF2-40B4-BE49-F238E27FC236}">
                    <a16:creationId xmlns:a16="http://schemas.microsoft.com/office/drawing/2014/main" id="{1D49D701-F8A7-4F1D-AF59-D8DF2317CA8C}"/>
                  </a:ext>
                </a:extLst>
              </p:cNvPr>
              <p:cNvSpPr>
                <a:spLocks noChangeShapeType="1"/>
              </p:cNvSpPr>
              <p:nvPr/>
            </p:nvSpPr>
            <p:spPr bwMode="auto">
              <a:xfrm flipH="1">
                <a:off x="4722" y="2415"/>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65" name="Line 471">
                <a:extLst>
                  <a:ext uri="{FF2B5EF4-FFF2-40B4-BE49-F238E27FC236}">
                    <a16:creationId xmlns:a16="http://schemas.microsoft.com/office/drawing/2014/main" id="{CA21DD08-062C-424E-8B29-0A52B6A2EE52}"/>
                  </a:ext>
                </a:extLst>
              </p:cNvPr>
              <p:cNvSpPr>
                <a:spLocks noChangeShapeType="1"/>
              </p:cNvSpPr>
              <p:nvPr/>
            </p:nvSpPr>
            <p:spPr bwMode="auto">
              <a:xfrm>
                <a:off x="4777"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66" name="Line 472">
                <a:extLst>
                  <a:ext uri="{FF2B5EF4-FFF2-40B4-BE49-F238E27FC236}">
                    <a16:creationId xmlns:a16="http://schemas.microsoft.com/office/drawing/2014/main" id="{746F08A3-E749-4EB1-9614-B8DBF94B1BD1}"/>
                  </a:ext>
                </a:extLst>
              </p:cNvPr>
              <p:cNvSpPr>
                <a:spLocks noChangeShapeType="1"/>
              </p:cNvSpPr>
              <p:nvPr/>
            </p:nvSpPr>
            <p:spPr bwMode="auto">
              <a:xfrm flipH="1">
                <a:off x="4757" y="2415"/>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67" name="Line 473">
                <a:extLst>
                  <a:ext uri="{FF2B5EF4-FFF2-40B4-BE49-F238E27FC236}">
                    <a16:creationId xmlns:a16="http://schemas.microsoft.com/office/drawing/2014/main" id="{84AD76C5-75B9-48AD-8957-9609D3CF946D}"/>
                  </a:ext>
                </a:extLst>
              </p:cNvPr>
              <p:cNvSpPr>
                <a:spLocks noChangeShapeType="1"/>
              </p:cNvSpPr>
              <p:nvPr/>
            </p:nvSpPr>
            <p:spPr bwMode="auto">
              <a:xfrm>
                <a:off x="4797"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68" name="Line 474">
                <a:extLst>
                  <a:ext uri="{FF2B5EF4-FFF2-40B4-BE49-F238E27FC236}">
                    <a16:creationId xmlns:a16="http://schemas.microsoft.com/office/drawing/2014/main" id="{6B8AC1C3-50B5-4A72-A66B-09A7CDF4CE46}"/>
                  </a:ext>
                </a:extLst>
              </p:cNvPr>
              <p:cNvSpPr>
                <a:spLocks noChangeShapeType="1"/>
              </p:cNvSpPr>
              <p:nvPr/>
            </p:nvSpPr>
            <p:spPr bwMode="auto">
              <a:xfrm flipH="1">
                <a:off x="4779" y="2415"/>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69" name="Line 475">
                <a:extLst>
                  <a:ext uri="{FF2B5EF4-FFF2-40B4-BE49-F238E27FC236}">
                    <a16:creationId xmlns:a16="http://schemas.microsoft.com/office/drawing/2014/main" id="{997F4184-07F1-450E-8807-381FFA499E30}"/>
                  </a:ext>
                </a:extLst>
              </p:cNvPr>
              <p:cNvSpPr>
                <a:spLocks noChangeShapeType="1"/>
              </p:cNvSpPr>
              <p:nvPr/>
            </p:nvSpPr>
            <p:spPr bwMode="auto">
              <a:xfrm>
                <a:off x="4805"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70" name="Line 476">
                <a:extLst>
                  <a:ext uri="{FF2B5EF4-FFF2-40B4-BE49-F238E27FC236}">
                    <a16:creationId xmlns:a16="http://schemas.microsoft.com/office/drawing/2014/main" id="{134C7282-5ECC-4945-8E43-633327B45D25}"/>
                  </a:ext>
                </a:extLst>
              </p:cNvPr>
              <p:cNvSpPr>
                <a:spLocks noChangeShapeType="1"/>
              </p:cNvSpPr>
              <p:nvPr/>
            </p:nvSpPr>
            <p:spPr bwMode="auto">
              <a:xfrm flipH="1">
                <a:off x="4785" y="2415"/>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71" name="Line 477">
                <a:extLst>
                  <a:ext uri="{FF2B5EF4-FFF2-40B4-BE49-F238E27FC236}">
                    <a16:creationId xmlns:a16="http://schemas.microsoft.com/office/drawing/2014/main" id="{7AA1FD9E-D296-4ED4-BEC5-580E7765A6FE}"/>
                  </a:ext>
                </a:extLst>
              </p:cNvPr>
              <p:cNvSpPr>
                <a:spLocks noChangeShapeType="1"/>
              </p:cNvSpPr>
              <p:nvPr/>
            </p:nvSpPr>
            <p:spPr bwMode="auto">
              <a:xfrm>
                <a:off x="4835"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72" name="Line 478">
                <a:extLst>
                  <a:ext uri="{FF2B5EF4-FFF2-40B4-BE49-F238E27FC236}">
                    <a16:creationId xmlns:a16="http://schemas.microsoft.com/office/drawing/2014/main" id="{588321A0-6664-42CF-B940-212EF756DF77}"/>
                  </a:ext>
                </a:extLst>
              </p:cNvPr>
              <p:cNvSpPr>
                <a:spLocks noChangeShapeType="1"/>
              </p:cNvSpPr>
              <p:nvPr/>
            </p:nvSpPr>
            <p:spPr bwMode="auto">
              <a:xfrm flipH="1">
                <a:off x="4815" y="2415"/>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73" name="Line 479">
                <a:extLst>
                  <a:ext uri="{FF2B5EF4-FFF2-40B4-BE49-F238E27FC236}">
                    <a16:creationId xmlns:a16="http://schemas.microsoft.com/office/drawing/2014/main" id="{F0CD09C7-938B-4A8D-9BCD-9A3D911DDE74}"/>
                  </a:ext>
                </a:extLst>
              </p:cNvPr>
              <p:cNvSpPr>
                <a:spLocks noChangeShapeType="1"/>
              </p:cNvSpPr>
              <p:nvPr/>
            </p:nvSpPr>
            <p:spPr bwMode="auto">
              <a:xfrm>
                <a:off x="4852"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74" name="Line 480">
                <a:extLst>
                  <a:ext uri="{FF2B5EF4-FFF2-40B4-BE49-F238E27FC236}">
                    <a16:creationId xmlns:a16="http://schemas.microsoft.com/office/drawing/2014/main" id="{2DC917D6-05C5-42EA-AD14-B4F3C7D9BEE3}"/>
                  </a:ext>
                </a:extLst>
              </p:cNvPr>
              <p:cNvSpPr>
                <a:spLocks noChangeShapeType="1"/>
              </p:cNvSpPr>
              <p:nvPr/>
            </p:nvSpPr>
            <p:spPr bwMode="auto">
              <a:xfrm flipH="1">
                <a:off x="4833" y="2415"/>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75" name="Line 481">
                <a:extLst>
                  <a:ext uri="{FF2B5EF4-FFF2-40B4-BE49-F238E27FC236}">
                    <a16:creationId xmlns:a16="http://schemas.microsoft.com/office/drawing/2014/main" id="{2498F45D-410F-4B1A-B329-AF9998C06AB6}"/>
                  </a:ext>
                </a:extLst>
              </p:cNvPr>
              <p:cNvSpPr>
                <a:spLocks noChangeShapeType="1"/>
              </p:cNvSpPr>
              <p:nvPr/>
            </p:nvSpPr>
            <p:spPr bwMode="auto">
              <a:xfrm>
                <a:off x="4878"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76" name="Line 482">
                <a:extLst>
                  <a:ext uri="{FF2B5EF4-FFF2-40B4-BE49-F238E27FC236}">
                    <a16:creationId xmlns:a16="http://schemas.microsoft.com/office/drawing/2014/main" id="{F0C749ED-C0A8-4C68-A3CE-3450ADDE7712}"/>
                  </a:ext>
                </a:extLst>
              </p:cNvPr>
              <p:cNvSpPr>
                <a:spLocks noChangeShapeType="1"/>
              </p:cNvSpPr>
              <p:nvPr/>
            </p:nvSpPr>
            <p:spPr bwMode="auto">
              <a:xfrm flipH="1">
                <a:off x="4858" y="2415"/>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77" name="Line 483">
                <a:extLst>
                  <a:ext uri="{FF2B5EF4-FFF2-40B4-BE49-F238E27FC236}">
                    <a16:creationId xmlns:a16="http://schemas.microsoft.com/office/drawing/2014/main" id="{D8096369-A1EC-4F19-9245-448196E7C26B}"/>
                  </a:ext>
                </a:extLst>
              </p:cNvPr>
              <p:cNvSpPr>
                <a:spLocks noChangeShapeType="1"/>
              </p:cNvSpPr>
              <p:nvPr/>
            </p:nvSpPr>
            <p:spPr bwMode="auto">
              <a:xfrm>
                <a:off x="4912"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78" name="Line 484">
                <a:extLst>
                  <a:ext uri="{FF2B5EF4-FFF2-40B4-BE49-F238E27FC236}">
                    <a16:creationId xmlns:a16="http://schemas.microsoft.com/office/drawing/2014/main" id="{6C64E000-8C73-463B-B032-E56F51A4165C}"/>
                  </a:ext>
                </a:extLst>
              </p:cNvPr>
              <p:cNvSpPr>
                <a:spLocks noChangeShapeType="1"/>
              </p:cNvSpPr>
              <p:nvPr/>
            </p:nvSpPr>
            <p:spPr bwMode="auto">
              <a:xfrm flipH="1">
                <a:off x="4892" y="2415"/>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79" name="Line 485">
                <a:extLst>
                  <a:ext uri="{FF2B5EF4-FFF2-40B4-BE49-F238E27FC236}">
                    <a16:creationId xmlns:a16="http://schemas.microsoft.com/office/drawing/2014/main" id="{DDB0E949-4B69-418D-846A-A32AF97E165E}"/>
                  </a:ext>
                </a:extLst>
              </p:cNvPr>
              <p:cNvSpPr>
                <a:spLocks noChangeShapeType="1"/>
              </p:cNvSpPr>
              <p:nvPr/>
            </p:nvSpPr>
            <p:spPr bwMode="auto">
              <a:xfrm>
                <a:off x="4939"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80" name="Line 486">
                <a:extLst>
                  <a:ext uri="{FF2B5EF4-FFF2-40B4-BE49-F238E27FC236}">
                    <a16:creationId xmlns:a16="http://schemas.microsoft.com/office/drawing/2014/main" id="{7B265DC1-C935-45E0-B6A8-F1F12DE1C994}"/>
                  </a:ext>
                </a:extLst>
              </p:cNvPr>
              <p:cNvSpPr>
                <a:spLocks noChangeShapeType="1"/>
              </p:cNvSpPr>
              <p:nvPr/>
            </p:nvSpPr>
            <p:spPr bwMode="auto">
              <a:xfrm flipH="1">
                <a:off x="4920" y="2415"/>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81" name="Line 487">
                <a:extLst>
                  <a:ext uri="{FF2B5EF4-FFF2-40B4-BE49-F238E27FC236}">
                    <a16:creationId xmlns:a16="http://schemas.microsoft.com/office/drawing/2014/main" id="{6BE7A4D3-5D0F-4604-8BE7-FDFDB74D22E8}"/>
                  </a:ext>
                </a:extLst>
              </p:cNvPr>
              <p:cNvSpPr>
                <a:spLocks noChangeShapeType="1"/>
              </p:cNvSpPr>
              <p:nvPr/>
            </p:nvSpPr>
            <p:spPr bwMode="auto">
              <a:xfrm>
                <a:off x="4945"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82" name="Line 488">
                <a:extLst>
                  <a:ext uri="{FF2B5EF4-FFF2-40B4-BE49-F238E27FC236}">
                    <a16:creationId xmlns:a16="http://schemas.microsoft.com/office/drawing/2014/main" id="{FBB7697D-0477-4961-ACCA-864406B71B96}"/>
                  </a:ext>
                </a:extLst>
              </p:cNvPr>
              <p:cNvSpPr>
                <a:spLocks noChangeShapeType="1"/>
              </p:cNvSpPr>
              <p:nvPr/>
            </p:nvSpPr>
            <p:spPr bwMode="auto">
              <a:xfrm flipH="1">
                <a:off x="4927" y="2415"/>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83" name="Line 489">
                <a:extLst>
                  <a:ext uri="{FF2B5EF4-FFF2-40B4-BE49-F238E27FC236}">
                    <a16:creationId xmlns:a16="http://schemas.microsoft.com/office/drawing/2014/main" id="{06395997-A17A-49F6-92E2-50B9D8A2E4BC}"/>
                  </a:ext>
                </a:extLst>
              </p:cNvPr>
              <p:cNvSpPr>
                <a:spLocks noChangeShapeType="1"/>
              </p:cNvSpPr>
              <p:nvPr/>
            </p:nvSpPr>
            <p:spPr bwMode="auto">
              <a:xfrm>
                <a:off x="4953"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84" name="Line 490">
                <a:extLst>
                  <a:ext uri="{FF2B5EF4-FFF2-40B4-BE49-F238E27FC236}">
                    <a16:creationId xmlns:a16="http://schemas.microsoft.com/office/drawing/2014/main" id="{4BCB8D57-B10E-4688-A345-91579EAC258D}"/>
                  </a:ext>
                </a:extLst>
              </p:cNvPr>
              <p:cNvSpPr>
                <a:spLocks noChangeShapeType="1"/>
              </p:cNvSpPr>
              <p:nvPr/>
            </p:nvSpPr>
            <p:spPr bwMode="auto">
              <a:xfrm flipH="1">
                <a:off x="4933" y="2415"/>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85" name="Line 491">
                <a:extLst>
                  <a:ext uri="{FF2B5EF4-FFF2-40B4-BE49-F238E27FC236}">
                    <a16:creationId xmlns:a16="http://schemas.microsoft.com/office/drawing/2014/main" id="{4BCE312D-8C4B-4ED9-8ED6-C999975A4F54}"/>
                  </a:ext>
                </a:extLst>
              </p:cNvPr>
              <p:cNvSpPr>
                <a:spLocks noChangeShapeType="1"/>
              </p:cNvSpPr>
              <p:nvPr/>
            </p:nvSpPr>
            <p:spPr bwMode="auto">
              <a:xfrm>
                <a:off x="4977"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86" name="Line 492">
                <a:extLst>
                  <a:ext uri="{FF2B5EF4-FFF2-40B4-BE49-F238E27FC236}">
                    <a16:creationId xmlns:a16="http://schemas.microsoft.com/office/drawing/2014/main" id="{AFEFDBD2-83AE-4C96-91AD-FA1B3EE1DD48}"/>
                  </a:ext>
                </a:extLst>
              </p:cNvPr>
              <p:cNvSpPr>
                <a:spLocks noChangeShapeType="1"/>
              </p:cNvSpPr>
              <p:nvPr/>
            </p:nvSpPr>
            <p:spPr bwMode="auto">
              <a:xfrm flipH="1">
                <a:off x="4959" y="2415"/>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87" name="Line 493">
                <a:extLst>
                  <a:ext uri="{FF2B5EF4-FFF2-40B4-BE49-F238E27FC236}">
                    <a16:creationId xmlns:a16="http://schemas.microsoft.com/office/drawing/2014/main" id="{3DBF867E-8F55-491A-BF62-191D9F434F48}"/>
                  </a:ext>
                </a:extLst>
              </p:cNvPr>
              <p:cNvSpPr>
                <a:spLocks noChangeShapeType="1"/>
              </p:cNvSpPr>
              <p:nvPr/>
            </p:nvSpPr>
            <p:spPr bwMode="auto">
              <a:xfrm>
                <a:off x="5024"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88" name="Line 494">
                <a:extLst>
                  <a:ext uri="{FF2B5EF4-FFF2-40B4-BE49-F238E27FC236}">
                    <a16:creationId xmlns:a16="http://schemas.microsoft.com/office/drawing/2014/main" id="{DC4AB216-E101-4AF5-998E-27B4EF3F1BE1}"/>
                  </a:ext>
                </a:extLst>
              </p:cNvPr>
              <p:cNvSpPr>
                <a:spLocks noChangeShapeType="1"/>
              </p:cNvSpPr>
              <p:nvPr/>
            </p:nvSpPr>
            <p:spPr bwMode="auto">
              <a:xfrm flipH="1">
                <a:off x="5005" y="2415"/>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89" name="Line 495">
                <a:extLst>
                  <a:ext uri="{FF2B5EF4-FFF2-40B4-BE49-F238E27FC236}">
                    <a16:creationId xmlns:a16="http://schemas.microsoft.com/office/drawing/2014/main" id="{43DC850B-BFF5-442B-942A-81B01E312B3C}"/>
                  </a:ext>
                </a:extLst>
              </p:cNvPr>
              <p:cNvSpPr>
                <a:spLocks noChangeShapeType="1"/>
              </p:cNvSpPr>
              <p:nvPr/>
            </p:nvSpPr>
            <p:spPr bwMode="auto">
              <a:xfrm>
                <a:off x="5101"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90" name="Line 496">
                <a:extLst>
                  <a:ext uri="{FF2B5EF4-FFF2-40B4-BE49-F238E27FC236}">
                    <a16:creationId xmlns:a16="http://schemas.microsoft.com/office/drawing/2014/main" id="{E21137CC-0DDB-4487-A5A3-2E66B07AFC06}"/>
                  </a:ext>
                </a:extLst>
              </p:cNvPr>
              <p:cNvSpPr>
                <a:spLocks noChangeShapeType="1"/>
              </p:cNvSpPr>
              <p:nvPr/>
            </p:nvSpPr>
            <p:spPr bwMode="auto">
              <a:xfrm flipH="1">
                <a:off x="5082" y="2415"/>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91" name="Line 497">
                <a:extLst>
                  <a:ext uri="{FF2B5EF4-FFF2-40B4-BE49-F238E27FC236}">
                    <a16:creationId xmlns:a16="http://schemas.microsoft.com/office/drawing/2014/main" id="{E86C34DD-DA4F-4737-A7E2-33E14D1D496D}"/>
                  </a:ext>
                </a:extLst>
              </p:cNvPr>
              <p:cNvSpPr>
                <a:spLocks noChangeShapeType="1"/>
              </p:cNvSpPr>
              <p:nvPr/>
            </p:nvSpPr>
            <p:spPr bwMode="auto">
              <a:xfrm>
                <a:off x="5121"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92" name="Line 498">
                <a:extLst>
                  <a:ext uri="{FF2B5EF4-FFF2-40B4-BE49-F238E27FC236}">
                    <a16:creationId xmlns:a16="http://schemas.microsoft.com/office/drawing/2014/main" id="{DFD28BF3-21E7-4A34-BF40-FA5AEB40C338}"/>
                  </a:ext>
                </a:extLst>
              </p:cNvPr>
              <p:cNvSpPr>
                <a:spLocks noChangeShapeType="1"/>
              </p:cNvSpPr>
              <p:nvPr/>
            </p:nvSpPr>
            <p:spPr bwMode="auto">
              <a:xfrm flipH="1">
                <a:off x="5101" y="2415"/>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93" name="Line 499">
                <a:extLst>
                  <a:ext uri="{FF2B5EF4-FFF2-40B4-BE49-F238E27FC236}">
                    <a16:creationId xmlns:a16="http://schemas.microsoft.com/office/drawing/2014/main" id="{E867459A-623F-4CE9-B9E4-D1554CE5DC0D}"/>
                  </a:ext>
                </a:extLst>
              </p:cNvPr>
              <p:cNvSpPr>
                <a:spLocks noChangeShapeType="1"/>
              </p:cNvSpPr>
              <p:nvPr/>
            </p:nvSpPr>
            <p:spPr bwMode="auto">
              <a:xfrm>
                <a:off x="5127"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94" name="Line 500">
                <a:extLst>
                  <a:ext uri="{FF2B5EF4-FFF2-40B4-BE49-F238E27FC236}">
                    <a16:creationId xmlns:a16="http://schemas.microsoft.com/office/drawing/2014/main" id="{A920EB34-9444-47CA-8345-CDCDEC14232B}"/>
                  </a:ext>
                </a:extLst>
              </p:cNvPr>
              <p:cNvSpPr>
                <a:spLocks noChangeShapeType="1"/>
              </p:cNvSpPr>
              <p:nvPr/>
            </p:nvSpPr>
            <p:spPr bwMode="auto">
              <a:xfrm flipH="1">
                <a:off x="5107" y="2415"/>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95" name="Line 501">
                <a:extLst>
                  <a:ext uri="{FF2B5EF4-FFF2-40B4-BE49-F238E27FC236}">
                    <a16:creationId xmlns:a16="http://schemas.microsoft.com/office/drawing/2014/main" id="{199808C8-6634-4D37-A3F2-EF4ECF25BBD4}"/>
                  </a:ext>
                </a:extLst>
              </p:cNvPr>
              <p:cNvSpPr>
                <a:spLocks noChangeShapeType="1"/>
              </p:cNvSpPr>
              <p:nvPr/>
            </p:nvSpPr>
            <p:spPr bwMode="auto">
              <a:xfrm>
                <a:off x="5151" y="2395"/>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96" name="Line 502">
                <a:extLst>
                  <a:ext uri="{FF2B5EF4-FFF2-40B4-BE49-F238E27FC236}">
                    <a16:creationId xmlns:a16="http://schemas.microsoft.com/office/drawing/2014/main" id="{28366FC5-1505-4C06-98A0-73CD03497DF7}"/>
                  </a:ext>
                </a:extLst>
              </p:cNvPr>
              <p:cNvSpPr>
                <a:spLocks noChangeShapeType="1"/>
              </p:cNvSpPr>
              <p:nvPr/>
            </p:nvSpPr>
            <p:spPr bwMode="auto">
              <a:xfrm flipH="1">
                <a:off x="5131" y="2415"/>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97" name="Line 503">
                <a:extLst>
                  <a:ext uri="{FF2B5EF4-FFF2-40B4-BE49-F238E27FC236}">
                    <a16:creationId xmlns:a16="http://schemas.microsoft.com/office/drawing/2014/main" id="{81F55636-3CC0-4786-8FC3-E65FCC815446}"/>
                  </a:ext>
                </a:extLst>
              </p:cNvPr>
              <p:cNvSpPr>
                <a:spLocks noChangeShapeType="1"/>
              </p:cNvSpPr>
              <p:nvPr/>
            </p:nvSpPr>
            <p:spPr bwMode="auto">
              <a:xfrm>
                <a:off x="5200" y="242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98" name="Line 504">
                <a:extLst>
                  <a:ext uri="{FF2B5EF4-FFF2-40B4-BE49-F238E27FC236}">
                    <a16:creationId xmlns:a16="http://schemas.microsoft.com/office/drawing/2014/main" id="{DC414CB0-67DC-494B-8C47-DFF82C60DD70}"/>
                  </a:ext>
                </a:extLst>
              </p:cNvPr>
              <p:cNvSpPr>
                <a:spLocks noChangeShapeType="1"/>
              </p:cNvSpPr>
              <p:nvPr/>
            </p:nvSpPr>
            <p:spPr bwMode="auto">
              <a:xfrm flipH="1">
                <a:off x="5183" y="2441"/>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599" name="Line 505">
                <a:extLst>
                  <a:ext uri="{FF2B5EF4-FFF2-40B4-BE49-F238E27FC236}">
                    <a16:creationId xmlns:a16="http://schemas.microsoft.com/office/drawing/2014/main" id="{97BF1FC3-4924-4583-9F0D-C617945DB61A}"/>
                  </a:ext>
                </a:extLst>
              </p:cNvPr>
              <p:cNvSpPr>
                <a:spLocks noChangeShapeType="1"/>
              </p:cNvSpPr>
              <p:nvPr/>
            </p:nvSpPr>
            <p:spPr bwMode="auto">
              <a:xfrm>
                <a:off x="5218" y="242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00" name="Line 506">
                <a:extLst>
                  <a:ext uri="{FF2B5EF4-FFF2-40B4-BE49-F238E27FC236}">
                    <a16:creationId xmlns:a16="http://schemas.microsoft.com/office/drawing/2014/main" id="{FD6E4275-38AE-4BEE-9FB0-E301CC4CDEDB}"/>
                  </a:ext>
                </a:extLst>
              </p:cNvPr>
              <p:cNvSpPr>
                <a:spLocks noChangeShapeType="1"/>
              </p:cNvSpPr>
              <p:nvPr/>
            </p:nvSpPr>
            <p:spPr bwMode="auto">
              <a:xfrm flipH="1">
                <a:off x="5198" y="2441"/>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01" name="Line 507">
                <a:extLst>
                  <a:ext uri="{FF2B5EF4-FFF2-40B4-BE49-F238E27FC236}">
                    <a16:creationId xmlns:a16="http://schemas.microsoft.com/office/drawing/2014/main" id="{2AD3AF71-CDDF-4F69-899A-38604666802E}"/>
                  </a:ext>
                </a:extLst>
              </p:cNvPr>
              <p:cNvSpPr>
                <a:spLocks noChangeShapeType="1"/>
              </p:cNvSpPr>
              <p:nvPr/>
            </p:nvSpPr>
            <p:spPr bwMode="auto">
              <a:xfrm>
                <a:off x="5236" y="242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02" name="Line 508">
                <a:extLst>
                  <a:ext uri="{FF2B5EF4-FFF2-40B4-BE49-F238E27FC236}">
                    <a16:creationId xmlns:a16="http://schemas.microsoft.com/office/drawing/2014/main" id="{8E528628-5C19-479F-9D7F-D190E0EB72E2}"/>
                  </a:ext>
                </a:extLst>
              </p:cNvPr>
              <p:cNvSpPr>
                <a:spLocks noChangeShapeType="1"/>
              </p:cNvSpPr>
              <p:nvPr/>
            </p:nvSpPr>
            <p:spPr bwMode="auto">
              <a:xfrm flipH="1">
                <a:off x="5218" y="2441"/>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03" name="Line 509">
                <a:extLst>
                  <a:ext uri="{FF2B5EF4-FFF2-40B4-BE49-F238E27FC236}">
                    <a16:creationId xmlns:a16="http://schemas.microsoft.com/office/drawing/2014/main" id="{EAC21918-8CF6-4607-AF19-B3D9CEBCAFD5}"/>
                  </a:ext>
                </a:extLst>
              </p:cNvPr>
              <p:cNvSpPr>
                <a:spLocks noChangeShapeType="1"/>
              </p:cNvSpPr>
              <p:nvPr/>
            </p:nvSpPr>
            <p:spPr bwMode="auto">
              <a:xfrm>
                <a:off x="5258" y="242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04" name="Line 510">
                <a:extLst>
                  <a:ext uri="{FF2B5EF4-FFF2-40B4-BE49-F238E27FC236}">
                    <a16:creationId xmlns:a16="http://schemas.microsoft.com/office/drawing/2014/main" id="{1A214DF6-117C-4475-9DB2-60F2A1038ABA}"/>
                  </a:ext>
                </a:extLst>
              </p:cNvPr>
              <p:cNvSpPr>
                <a:spLocks noChangeShapeType="1"/>
              </p:cNvSpPr>
              <p:nvPr/>
            </p:nvSpPr>
            <p:spPr bwMode="auto">
              <a:xfrm flipH="1">
                <a:off x="5240" y="2441"/>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05" name="Line 511">
                <a:extLst>
                  <a:ext uri="{FF2B5EF4-FFF2-40B4-BE49-F238E27FC236}">
                    <a16:creationId xmlns:a16="http://schemas.microsoft.com/office/drawing/2014/main" id="{B774BD24-AF67-40ED-957F-C64C9986ABAE}"/>
                  </a:ext>
                </a:extLst>
              </p:cNvPr>
              <p:cNvSpPr>
                <a:spLocks noChangeShapeType="1"/>
              </p:cNvSpPr>
              <p:nvPr/>
            </p:nvSpPr>
            <p:spPr bwMode="auto">
              <a:xfrm>
                <a:off x="5293" y="2421"/>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06" name="Line 512">
                <a:extLst>
                  <a:ext uri="{FF2B5EF4-FFF2-40B4-BE49-F238E27FC236}">
                    <a16:creationId xmlns:a16="http://schemas.microsoft.com/office/drawing/2014/main" id="{B5A6D78E-C13C-4F96-864C-EEDFCE050EAD}"/>
                  </a:ext>
                </a:extLst>
              </p:cNvPr>
              <p:cNvSpPr>
                <a:spLocks noChangeShapeType="1"/>
              </p:cNvSpPr>
              <p:nvPr/>
            </p:nvSpPr>
            <p:spPr bwMode="auto">
              <a:xfrm flipH="1">
                <a:off x="5274" y="2441"/>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07" name="Line 513">
                <a:extLst>
                  <a:ext uri="{FF2B5EF4-FFF2-40B4-BE49-F238E27FC236}">
                    <a16:creationId xmlns:a16="http://schemas.microsoft.com/office/drawing/2014/main" id="{7D21B4FD-706D-4F9C-87AF-53BAF82FE7B6}"/>
                  </a:ext>
                </a:extLst>
              </p:cNvPr>
              <p:cNvSpPr>
                <a:spLocks noChangeShapeType="1"/>
              </p:cNvSpPr>
              <p:nvPr/>
            </p:nvSpPr>
            <p:spPr bwMode="auto">
              <a:xfrm>
                <a:off x="5414" y="246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08" name="Line 514">
                <a:extLst>
                  <a:ext uri="{FF2B5EF4-FFF2-40B4-BE49-F238E27FC236}">
                    <a16:creationId xmlns:a16="http://schemas.microsoft.com/office/drawing/2014/main" id="{3F19EEF1-ADC2-4950-BE09-69B9A727B30E}"/>
                  </a:ext>
                </a:extLst>
              </p:cNvPr>
              <p:cNvSpPr>
                <a:spLocks noChangeShapeType="1"/>
              </p:cNvSpPr>
              <p:nvPr/>
            </p:nvSpPr>
            <p:spPr bwMode="auto">
              <a:xfrm flipH="1">
                <a:off x="5394" y="2487"/>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09" name="Line 515">
                <a:extLst>
                  <a:ext uri="{FF2B5EF4-FFF2-40B4-BE49-F238E27FC236}">
                    <a16:creationId xmlns:a16="http://schemas.microsoft.com/office/drawing/2014/main" id="{2626365B-EC62-4186-9776-88CC56F6F0D0}"/>
                  </a:ext>
                </a:extLst>
              </p:cNvPr>
              <p:cNvSpPr>
                <a:spLocks noChangeShapeType="1"/>
              </p:cNvSpPr>
              <p:nvPr/>
            </p:nvSpPr>
            <p:spPr bwMode="auto">
              <a:xfrm>
                <a:off x="5457" y="246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10" name="Line 516">
                <a:extLst>
                  <a:ext uri="{FF2B5EF4-FFF2-40B4-BE49-F238E27FC236}">
                    <a16:creationId xmlns:a16="http://schemas.microsoft.com/office/drawing/2014/main" id="{E8B402D3-4B00-4174-90D5-B71338D67BFC}"/>
                  </a:ext>
                </a:extLst>
              </p:cNvPr>
              <p:cNvSpPr>
                <a:spLocks noChangeShapeType="1"/>
              </p:cNvSpPr>
              <p:nvPr/>
            </p:nvSpPr>
            <p:spPr bwMode="auto">
              <a:xfrm flipH="1">
                <a:off x="5440" y="2487"/>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11" name="Line 517">
                <a:extLst>
                  <a:ext uri="{FF2B5EF4-FFF2-40B4-BE49-F238E27FC236}">
                    <a16:creationId xmlns:a16="http://schemas.microsoft.com/office/drawing/2014/main" id="{6F98FD3A-B4F1-4608-91B1-A5C8BACD7EEE}"/>
                  </a:ext>
                </a:extLst>
              </p:cNvPr>
              <p:cNvSpPr>
                <a:spLocks noChangeShapeType="1"/>
              </p:cNvSpPr>
              <p:nvPr/>
            </p:nvSpPr>
            <p:spPr bwMode="auto">
              <a:xfrm>
                <a:off x="5495" y="246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12" name="Line 518">
                <a:extLst>
                  <a:ext uri="{FF2B5EF4-FFF2-40B4-BE49-F238E27FC236}">
                    <a16:creationId xmlns:a16="http://schemas.microsoft.com/office/drawing/2014/main" id="{6AA89418-3CC9-4859-AF70-3D7D2C871336}"/>
                  </a:ext>
                </a:extLst>
              </p:cNvPr>
              <p:cNvSpPr>
                <a:spLocks noChangeShapeType="1"/>
              </p:cNvSpPr>
              <p:nvPr/>
            </p:nvSpPr>
            <p:spPr bwMode="auto">
              <a:xfrm flipH="1">
                <a:off x="5475" y="2487"/>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13" name="Line 519">
                <a:extLst>
                  <a:ext uri="{FF2B5EF4-FFF2-40B4-BE49-F238E27FC236}">
                    <a16:creationId xmlns:a16="http://schemas.microsoft.com/office/drawing/2014/main" id="{514EF1A8-A972-4817-AC4C-654EB9E7C27C}"/>
                  </a:ext>
                </a:extLst>
              </p:cNvPr>
              <p:cNvSpPr>
                <a:spLocks noChangeShapeType="1"/>
              </p:cNvSpPr>
              <p:nvPr/>
            </p:nvSpPr>
            <p:spPr bwMode="auto">
              <a:xfrm>
                <a:off x="5521" y="246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14" name="Line 520">
                <a:extLst>
                  <a:ext uri="{FF2B5EF4-FFF2-40B4-BE49-F238E27FC236}">
                    <a16:creationId xmlns:a16="http://schemas.microsoft.com/office/drawing/2014/main" id="{F8328AD7-4553-42C9-A988-3C51F377701B}"/>
                  </a:ext>
                </a:extLst>
              </p:cNvPr>
              <p:cNvSpPr>
                <a:spLocks noChangeShapeType="1"/>
              </p:cNvSpPr>
              <p:nvPr/>
            </p:nvSpPr>
            <p:spPr bwMode="auto">
              <a:xfrm flipH="1">
                <a:off x="5501" y="2487"/>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15" name="Line 521">
                <a:extLst>
                  <a:ext uri="{FF2B5EF4-FFF2-40B4-BE49-F238E27FC236}">
                    <a16:creationId xmlns:a16="http://schemas.microsoft.com/office/drawing/2014/main" id="{442FE5D8-11D0-4EDB-9E4B-0B2F96A5C0EB}"/>
                  </a:ext>
                </a:extLst>
              </p:cNvPr>
              <p:cNvSpPr>
                <a:spLocks noChangeShapeType="1"/>
              </p:cNvSpPr>
              <p:nvPr/>
            </p:nvSpPr>
            <p:spPr bwMode="auto">
              <a:xfrm>
                <a:off x="5548" y="246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16" name="Line 522">
                <a:extLst>
                  <a:ext uri="{FF2B5EF4-FFF2-40B4-BE49-F238E27FC236}">
                    <a16:creationId xmlns:a16="http://schemas.microsoft.com/office/drawing/2014/main" id="{1806FA80-4B28-44A6-99BC-FE3DC386C497}"/>
                  </a:ext>
                </a:extLst>
              </p:cNvPr>
              <p:cNvSpPr>
                <a:spLocks noChangeShapeType="1"/>
              </p:cNvSpPr>
              <p:nvPr/>
            </p:nvSpPr>
            <p:spPr bwMode="auto">
              <a:xfrm flipH="1">
                <a:off x="5529" y="2487"/>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17" name="Line 523">
                <a:extLst>
                  <a:ext uri="{FF2B5EF4-FFF2-40B4-BE49-F238E27FC236}">
                    <a16:creationId xmlns:a16="http://schemas.microsoft.com/office/drawing/2014/main" id="{182CE7A8-7EC3-4F69-8414-70A417D3362E}"/>
                  </a:ext>
                </a:extLst>
              </p:cNvPr>
              <p:cNvSpPr>
                <a:spLocks noChangeShapeType="1"/>
              </p:cNvSpPr>
              <p:nvPr/>
            </p:nvSpPr>
            <p:spPr bwMode="auto">
              <a:xfrm>
                <a:off x="5584" y="246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18" name="Line 524">
                <a:extLst>
                  <a:ext uri="{FF2B5EF4-FFF2-40B4-BE49-F238E27FC236}">
                    <a16:creationId xmlns:a16="http://schemas.microsoft.com/office/drawing/2014/main" id="{49F49C79-3B32-4A51-A3FA-E5EBD5CA3411}"/>
                  </a:ext>
                </a:extLst>
              </p:cNvPr>
              <p:cNvSpPr>
                <a:spLocks noChangeShapeType="1"/>
              </p:cNvSpPr>
              <p:nvPr/>
            </p:nvSpPr>
            <p:spPr bwMode="auto">
              <a:xfrm flipH="1">
                <a:off x="5564" y="2487"/>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19" name="Line 525">
                <a:extLst>
                  <a:ext uri="{FF2B5EF4-FFF2-40B4-BE49-F238E27FC236}">
                    <a16:creationId xmlns:a16="http://schemas.microsoft.com/office/drawing/2014/main" id="{68DB3FE3-3B2E-42A8-A629-D66426430860}"/>
                  </a:ext>
                </a:extLst>
              </p:cNvPr>
              <p:cNvSpPr>
                <a:spLocks noChangeShapeType="1"/>
              </p:cNvSpPr>
              <p:nvPr/>
            </p:nvSpPr>
            <p:spPr bwMode="auto">
              <a:xfrm>
                <a:off x="5602" y="246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20" name="Line 526">
                <a:extLst>
                  <a:ext uri="{FF2B5EF4-FFF2-40B4-BE49-F238E27FC236}">
                    <a16:creationId xmlns:a16="http://schemas.microsoft.com/office/drawing/2014/main" id="{97BE1BCE-5B10-425B-9B2D-075C989E7400}"/>
                  </a:ext>
                </a:extLst>
              </p:cNvPr>
              <p:cNvSpPr>
                <a:spLocks noChangeShapeType="1"/>
              </p:cNvSpPr>
              <p:nvPr/>
            </p:nvSpPr>
            <p:spPr bwMode="auto">
              <a:xfrm flipH="1">
                <a:off x="5582" y="248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21" name="Line 527">
                <a:extLst>
                  <a:ext uri="{FF2B5EF4-FFF2-40B4-BE49-F238E27FC236}">
                    <a16:creationId xmlns:a16="http://schemas.microsoft.com/office/drawing/2014/main" id="{0BC74932-9E64-4E4E-9DAE-F1DC9E7EF002}"/>
                  </a:ext>
                </a:extLst>
              </p:cNvPr>
              <p:cNvSpPr>
                <a:spLocks noChangeShapeType="1"/>
              </p:cNvSpPr>
              <p:nvPr/>
            </p:nvSpPr>
            <p:spPr bwMode="auto">
              <a:xfrm>
                <a:off x="5616" y="246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22" name="Line 528">
                <a:extLst>
                  <a:ext uri="{FF2B5EF4-FFF2-40B4-BE49-F238E27FC236}">
                    <a16:creationId xmlns:a16="http://schemas.microsoft.com/office/drawing/2014/main" id="{E7E77485-5A23-457A-980F-7231C78DCA39}"/>
                  </a:ext>
                </a:extLst>
              </p:cNvPr>
              <p:cNvSpPr>
                <a:spLocks noChangeShapeType="1"/>
              </p:cNvSpPr>
              <p:nvPr/>
            </p:nvSpPr>
            <p:spPr bwMode="auto">
              <a:xfrm flipH="1">
                <a:off x="5598" y="2487"/>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23" name="Line 529">
                <a:extLst>
                  <a:ext uri="{FF2B5EF4-FFF2-40B4-BE49-F238E27FC236}">
                    <a16:creationId xmlns:a16="http://schemas.microsoft.com/office/drawing/2014/main" id="{58EE59F0-8192-40E4-996B-2AF5E34C0CF0}"/>
                  </a:ext>
                </a:extLst>
              </p:cNvPr>
              <p:cNvSpPr>
                <a:spLocks noChangeShapeType="1"/>
              </p:cNvSpPr>
              <p:nvPr/>
            </p:nvSpPr>
            <p:spPr bwMode="auto">
              <a:xfrm>
                <a:off x="5679" y="246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24" name="Line 530">
                <a:extLst>
                  <a:ext uri="{FF2B5EF4-FFF2-40B4-BE49-F238E27FC236}">
                    <a16:creationId xmlns:a16="http://schemas.microsoft.com/office/drawing/2014/main" id="{78CFF37B-82B0-4A39-894E-34D474BA90FA}"/>
                  </a:ext>
                </a:extLst>
              </p:cNvPr>
              <p:cNvSpPr>
                <a:spLocks noChangeShapeType="1"/>
              </p:cNvSpPr>
              <p:nvPr/>
            </p:nvSpPr>
            <p:spPr bwMode="auto">
              <a:xfrm flipH="1">
                <a:off x="5659" y="248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25" name="Line 531">
                <a:extLst>
                  <a:ext uri="{FF2B5EF4-FFF2-40B4-BE49-F238E27FC236}">
                    <a16:creationId xmlns:a16="http://schemas.microsoft.com/office/drawing/2014/main" id="{7017AA00-24AD-4D2C-A618-1C0D0CA6CBB0}"/>
                  </a:ext>
                </a:extLst>
              </p:cNvPr>
              <p:cNvSpPr>
                <a:spLocks noChangeShapeType="1"/>
              </p:cNvSpPr>
              <p:nvPr/>
            </p:nvSpPr>
            <p:spPr bwMode="auto">
              <a:xfrm>
                <a:off x="5691" y="246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26" name="Line 532">
                <a:extLst>
                  <a:ext uri="{FF2B5EF4-FFF2-40B4-BE49-F238E27FC236}">
                    <a16:creationId xmlns:a16="http://schemas.microsoft.com/office/drawing/2014/main" id="{513B0636-3FDB-4AAB-B573-1CC8B1FBD0E8}"/>
                  </a:ext>
                </a:extLst>
              </p:cNvPr>
              <p:cNvSpPr>
                <a:spLocks noChangeShapeType="1"/>
              </p:cNvSpPr>
              <p:nvPr/>
            </p:nvSpPr>
            <p:spPr bwMode="auto">
              <a:xfrm flipH="1">
                <a:off x="5673" y="248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27" name="Line 533">
                <a:extLst>
                  <a:ext uri="{FF2B5EF4-FFF2-40B4-BE49-F238E27FC236}">
                    <a16:creationId xmlns:a16="http://schemas.microsoft.com/office/drawing/2014/main" id="{0E082ABB-F0A8-49B1-92FA-A321840C5696}"/>
                  </a:ext>
                </a:extLst>
              </p:cNvPr>
              <p:cNvSpPr>
                <a:spLocks noChangeShapeType="1"/>
              </p:cNvSpPr>
              <p:nvPr/>
            </p:nvSpPr>
            <p:spPr bwMode="auto">
              <a:xfrm>
                <a:off x="5730" y="246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28" name="Line 534">
                <a:extLst>
                  <a:ext uri="{FF2B5EF4-FFF2-40B4-BE49-F238E27FC236}">
                    <a16:creationId xmlns:a16="http://schemas.microsoft.com/office/drawing/2014/main" id="{4AD5D50D-AC8A-45CC-A267-FC20B1A70725}"/>
                  </a:ext>
                </a:extLst>
              </p:cNvPr>
              <p:cNvSpPr>
                <a:spLocks noChangeShapeType="1"/>
              </p:cNvSpPr>
              <p:nvPr/>
            </p:nvSpPr>
            <p:spPr bwMode="auto">
              <a:xfrm flipH="1">
                <a:off x="5711" y="2487"/>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29" name="Line 535">
                <a:extLst>
                  <a:ext uri="{FF2B5EF4-FFF2-40B4-BE49-F238E27FC236}">
                    <a16:creationId xmlns:a16="http://schemas.microsoft.com/office/drawing/2014/main" id="{32F6A205-9687-4A7F-A793-295847EACDEF}"/>
                  </a:ext>
                </a:extLst>
              </p:cNvPr>
              <p:cNvSpPr>
                <a:spLocks noChangeShapeType="1"/>
              </p:cNvSpPr>
              <p:nvPr/>
            </p:nvSpPr>
            <p:spPr bwMode="auto">
              <a:xfrm>
                <a:off x="5722" y="2469"/>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sp>
            <p:nvSpPr>
              <p:cNvPr id="630" name="Line 536">
                <a:extLst>
                  <a:ext uri="{FF2B5EF4-FFF2-40B4-BE49-F238E27FC236}">
                    <a16:creationId xmlns:a16="http://schemas.microsoft.com/office/drawing/2014/main" id="{F5315DA3-3CA0-4F80-8018-F0F3451AB359}"/>
                  </a:ext>
                </a:extLst>
              </p:cNvPr>
              <p:cNvSpPr>
                <a:spLocks noChangeShapeType="1"/>
              </p:cNvSpPr>
              <p:nvPr/>
            </p:nvSpPr>
            <p:spPr bwMode="auto">
              <a:xfrm flipH="1">
                <a:off x="5705" y="2487"/>
                <a:ext cx="37"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sz="800"/>
              </a:p>
            </p:txBody>
          </p:sp>
        </p:grpSp>
        <p:sp>
          <p:nvSpPr>
            <p:cNvPr id="480" name="TextBox 479">
              <a:extLst>
                <a:ext uri="{FF2B5EF4-FFF2-40B4-BE49-F238E27FC236}">
                  <a16:creationId xmlns:a16="http://schemas.microsoft.com/office/drawing/2014/main" id="{FCFDF414-8E7D-417B-8CDA-FBB03C11E62A}"/>
                </a:ext>
              </a:extLst>
            </p:cNvPr>
            <p:cNvSpPr txBox="1"/>
            <p:nvPr/>
          </p:nvSpPr>
          <p:spPr>
            <a:xfrm>
              <a:off x="7688559" y="4473221"/>
              <a:ext cx="251672" cy="123112"/>
            </a:xfrm>
            <a:prstGeom prst="rect">
              <a:avLst/>
            </a:prstGeom>
            <a:noFill/>
          </p:spPr>
          <p:txBody>
            <a:bodyPr wrap="none" lIns="0" tIns="0" rIns="0" bIns="0" rtlCol="0" anchor="ctr" anchorCtr="0">
              <a:spAutoFit/>
            </a:bodyPr>
            <a:lstStyle/>
            <a:p>
              <a:r>
                <a:rPr lang="en-GB" sz="800" b="1" dirty="0">
                  <a:solidFill>
                    <a:schemeClr val="accent1"/>
                  </a:solidFill>
                </a:rPr>
                <a:t>Kd56</a:t>
              </a:r>
            </a:p>
          </p:txBody>
        </p:sp>
        <p:sp>
          <p:nvSpPr>
            <p:cNvPr id="481" name="TextBox 480">
              <a:extLst>
                <a:ext uri="{FF2B5EF4-FFF2-40B4-BE49-F238E27FC236}">
                  <a16:creationId xmlns:a16="http://schemas.microsoft.com/office/drawing/2014/main" id="{911D951C-9DDC-4DA3-BC75-96B7354FE677}"/>
                </a:ext>
              </a:extLst>
            </p:cNvPr>
            <p:cNvSpPr txBox="1"/>
            <p:nvPr/>
          </p:nvSpPr>
          <p:spPr>
            <a:xfrm>
              <a:off x="7682949" y="5115606"/>
              <a:ext cx="131446" cy="123112"/>
            </a:xfrm>
            <a:prstGeom prst="rect">
              <a:avLst/>
            </a:prstGeom>
            <a:noFill/>
          </p:spPr>
          <p:txBody>
            <a:bodyPr wrap="none" lIns="0" tIns="0" rIns="0" bIns="0" rtlCol="0" anchor="ctr" anchorCtr="0">
              <a:spAutoFit/>
            </a:bodyPr>
            <a:lstStyle/>
            <a:p>
              <a:r>
                <a:rPr lang="en-US" sz="800" b="1" dirty="0">
                  <a:solidFill>
                    <a:schemeClr val="bg2"/>
                  </a:solidFill>
                </a:rPr>
                <a:t>V</a:t>
              </a:r>
              <a:r>
                <a:rPr lang="en-GB" sz="800" b="1" dirty="0">
                  <a:solidFill>
                    <a:schemeClr val="bg2"/>
                  </a:solidFill>
                </a:rPr>
                <a:t>d</a:t>
              </a:r>
            </a:p>
          </p:txBody>
        </p:sp>
      </p:grpSp>
      <p:grpSp>
        <p:nvGrpSpPr>
          <p:cNvPr id="788" name="Group 787"/>
          <p:cNvGrpSpPr/>
          <p:nvPr/>
        </p:nvGrpSpPr>
        <p:grpSpPr>
          <a:xfrm>
            <a:off x="390487" y="4639428"/>
            <a:ext cx="4607597" cy="1613443"/>
            <a:chOff x="309806" y="4677640"/>
            <a:chExt cx="4387227" cy="1613443"/>
          </a:xfrm>
        </p:grpSpPr>
        <p:sp>
          <p:nvSpPr>
            <p:cNvPr id="789" name="TextBox 788"/>
            <p:cNvSpPr txBox="1"/>
            <p:nvPr/>
          </p:nvSpPr>
          <p:spPr>
            <a:xfrm>
              <a:off x="2265713" y="4695225"/>
              <a:ext cx="945106" cy="230832"/>
            </a:xfrm>
            <a:prstGeom prst="rect">
              <a:avLst/>
            </a:prstGeom>
            <a:noFill/>
          </p:spPr>
          <p:txBody>
            <a:bodyPr wrap="none" rtlCol="0">
              <a:spAutoFit/>
            </a:bodyPr>
            <a:lstStyle/>
            <a:p>
              <a:pPr algn="ctr"/>
              <a:r>
                <a:rPr lang="en-GB" sz="900" b="1" dirty="0"/>
                <a:t>OS*: ≥75 years</a:t>
              </a:r>
            </a:p>
          </p:txBody>
        </p:sp>
        <p:grpSp>
          <p:nvGrpSpPr>
            <p:cNvPr id="790" name="Group 789">
              <a:extLst>
                <a:ext uri="{FF2B5EF4-FFF2-40B4-BE49-F238E27FC236}">
                  <a16:creationId xmlns:a16="http://schemas.microsoft.com/office/drawing/2014/main" id="{B6142005-1FFF-43C6-A083-C934C00BACF1}"/>
                </a:ext>
              </a:extLst>
            </p:cNvPr>
            <p:cNvGrpSpPr/>
            <p:nvPr/>
          </p:nvGrpSpPr>
          <p:grpSpPr>
            <a:xfrm>
              <a:off x="845496" y="4713628"/>
              <a:ext cx="3508342" cy="627102"/>
              <a:chOff x="2209800" y="3124200"/>
              <a:chExt cx="5813444" cy="949600"/>
            </a:xfrm>
          </p:grpSpPr>
          <p:grpSp>
            <p:nvGrpSpPr>
              <p:cNvPr id="834" name="Group 4">
                <a:extLst>
                  <a:ext uri="{FF2B5EF4-FFF2-40B4-BE49-F238E27FC236}">
                    <a16:creationId xmlns:a16="http://schemas.microsoft.com/office/drawing/2014/main" id="{1CA2F3F6-12A9-4ABF-B5A8-14A3AC82AD91}"/>
                  </a:ext>
                </a:extLst>
              </p:cNvPr>
              <p:cNvGrpSpPr>
                <a:grpSpLocks noChangeAspect="1"/>
              </p:cNvGrpSpPr>
              <p:nvPr/>
            </p:nvGrpSpPr>
            <p:grpSpPr bwMode="auto">
              <a:xfrm>
                <a:off x="2221438" y="3127288"/>
                <a:ext cx="5801806" cy="845128"/>
                <a:chOff x="126" y="1759"/>
                <a:chExt cx="5492" cy="800"/>
              </a:xfrm>
            </p:grpSpPr>
            <p:sp>
              <p:nvSpPr>
                <p:cNvPr id="889" name="Freeform 71">
                  <a:extLst>
                    <a:ext uri="{FF2B5EF4-FFF2-40B4-BE49-F238E27FC236}">
                      <a16:creationId xmlns:a16="http://schemas.microsoft.com/office/drawing/2014/main" id="{38669F16-96D8-493F-A32A-551A0CF59031}"/>
                    </a:ext>
                  </a:extLst>
                </p:cNvPr>
                <p:cNvSpPr>
                  <a:spLocks/>
                </p:cNvSpPr>
                <p:nvPr/>
              </p:nvSpPr>
              <p:spPr bwMode="auto">
                <a:xfrm>
                  <a:off x="126" y="1779"/>
                  <a:ext cx="4418" cy="760"/>
                </a:xfrm>
                <a:custGeom>
                  <a:avLst/>
                  <a:gdLst>
                    <a:gd name="T0" fmla="*/ 144 w 5504"/>
                    <a:gd name="T1" fmla="*/ 0 h 760"/>
                    <a:gd name="T2" fmla="*/ 194 w 5504"/>
                    <a:gd name="T3" fmla="*/ 20 h 760"/>
                    <a:gd name="T4" fmla="*/ 284 w 5504"/>
                    <a:gd name="T5" fmla="*/ 38 h 760"/>
                    <a:gd name="T6" fmla="*/ 425 w 5504"/>
                    <a:gd name="T7" fmla="*/ 59 h 760"/>
                    <a:gd name="T8" fmla="*/ 459 w 5504"/>
                    <a:gd name="T9" fmla="*/ 79 h 760"/>
                    <a:gd name="T10" fmla="*/ 467 w 5504"/>
                    <a:gd name="T11" fmla="*/ 97 h 760"/>
                    <a:gd name="T12" fmla="*/ 785 w 5504"/>
                    <a:gd name="T13" fmla="*/ 119 h 760"/>
                    <a:gd name="T14" fmla="*/ 819 w 5504"/>
                    <a:gd name="T15" fmla="*/ 141 h 760"/>
                    <a:gd name="T16" fmla="*/ 987 w 5504"/>
                    <a:gd name="T17" fmla="*/ 161 h 760"/>
                    <a:gd name="T18" fmla="*/ 1096 w 5504"/>
                    <a:gd name="T19" fmla="*/ 181 h 760"/>
                    <a:gd name="T20" fmla="*/ 1136 w 5504"/>
                    <a:gd name="T21" fmla="*/ 204 h 760"/>
                    <a:gd name="T22" fmla="*/ 1178 w 5504"/>
                    <a:gd name="T23" fmla="*/ 222 h 760"/>
                    <a:gd name="T24" fmla="*/ 1320 w 5504"/>
                    <a:gd name="T25" fmla="*/ 244 h 760"/>
                    <a:gd name="T26" fmla="*/ 1446 w 5504"/>
                    <a:gd name="T27" fmla="*/ 264 h 760"/>
                    <a:gd name="T28" fmla="*/ 1618 w 5504"/>
                    <a:gd name="T29" fmla="*/ 288 h 760"/>
                    <a:gd name="T30" fmla="*/ 1662 w 5504"/>
                    <a:gd name="T31" fmla="*/ 306 h 760"/>
                    <a:gd name="T32" fmla="*/ 1678 w 5504"/>
                    <a:gd name="T33" fmla="*/ 329 h 760"/>
                    <a:gd name="T34" fmla="*/ 1785 w 5504"/>
                    <a:gd name="T35" fmla="*/ 349 h 760"/>
                    <a:gd name="T36" fmla="*/ 1871 w 5504"/>
                    <a:gd name="T37" fmla="*/ 375 h 760"/>
                    <a:gd name="T38" fmla="*/ 1917 w 5504"/>
                    <a:gd name="T39" fmla="*/ 395 h 760"/>
                    <a:gd name="T40" fmla="*/ 1981 w 5504"/>
                    <a:gd name="T41" fmla="*/ 415 h 760"/>
                    <a:gd name="T42" fmla="*/ 2401 w 5504"/>
                    <a:gd name="T43" fmla="*/ 435 h 760"/>
                    <a:gd name="T44" fmla="*/ 2652 w 5504"/>
                    <a:gd name="T45" fmla="*/ 462 h 760"/>
                    <a:gd name="T46" fmla="*/ 2860 w 5504"/>
                    <a:gd name="T47" fmla="*/ 484 h 760"/>
                    <a:gd name="T48" fmla="*/ 2976 w 5504"/>
                    <a:gd name="T49" fmla="*/ 504 h 760"/>
                    <a:gd name="T50" fmla="*/ 2980 w 5504"/>
                    <a:gd name="T51" fmla="*/ 526 h 760"/>
                    <a:gd name="T52" fmla="*/ 3074 w 5504"/>
                    <a:gd name="T53" fmla="*/ 546 h 760"/>
                    <a:gd name="T54" fmla="*/ 3167 w 5504"/>
                    <a:gd name="T55" fmla="*/ 566 h 760"/>
                    <a:gd name="T56" fmla="*/ 3207 w 5504"/>
                    <a:gd name="T57" fmla="*/ 586 h 760"/>
                    <a:gd name="T58" fmla="*/ 3429 w 5504"/>
                    <a:gd name="T59" fmla="*/ 607 h 760"/>
                    <a:gd name="T60" fmla="*/ 3699 w 5504"/>
                    <a:gd name="T61" fmla="*/ 633 h 760"/>
                    <a:gd name="T62" fmla="*/ 3741 w 5504"/>
                    <a:gd name="T63" fmla="*/ 655 h 760"/>
                    <a:gd name="T64" fmla="*/ 4126 w 5504"/>
                    <a:gd name="T65" fmla="*/ 675 h 760"/>
                    <a:gd name="T66" fmla="*/ 4286 w 5504"/>
                    <a:gd name="T67" fmla="*/ 701 h 760"/>
                    <a:gd name="T68" fmla="*/ 4418 w 5504"/>
                    <a:gd name="T69" fmla="*/ 728 h 760"/>
                    <a:gd name="T70" fmla="*/ 5504 w 5504"/>
                    <a:gd name="T71" fmla="*/ 760 h 760"/>
                    <a:gd name="connsiteX0" fmla="*/ 0 w 8027"/>
                    <a:gd name="connsiteY0" fmla="*/ 0 h 10000"/>
                    <a:gd name="connsiteX1" fmla="*/ 262 w 8027"/>
                    <a:gd name="connsiteY1" fmla="*/ 0 h 10000"/>
                    <a:gd name="connsiteX2" fmla="*/ 262 w 8027"/>
                    <a:gd name="connsiteY2" fmla="*/ 263 h 10000"/>
                    <a:gd name="connsiteX3" fmla="*/ 352 w 8027"/>
                    <a:gd name="connsiteY3" fmla="*/ 263 h 10000"/>
                    <a:gd name="connsiteX4" fmla="*/ 352 w 8027"/>
                    <a:gd name="connsiteY4" fmla="*/ 500 h 10000"/>
                    <a:gd name="connsiteX5" fmla="*/ 516 w 8027"/>
                    <a:gd name="connsiteY5" fmla="*/ 500 h 10000"/>
                    <a:gd name="connsiteX6" fmla="*/ 516 w 8027"/>
                    <a:gd name="connsiteY6" fmla="*/ 776 h 10000"/>
                    <a:gd name="connsiteX7" fmla="*/ 772 w 8027"/>
                    <a:gd name="connsiteY7" fmla="*/ 776 h 10000"/>
                    <a:gd name="connsiteX8" fmla="*/ 772 w 8027"/>
                    <a:gd name="connsiteY8" fmla="*/ 1039 h 10000"/>
                    <a:gd name="connsiteX9" fmla="*/ 834 w 8027"/>
                    <a:gd name="connsiteY9" fmla="*/ 1039 h 10000"/>
                    <a:gd name="connsiteX10" fmla="*/ 834 w 8027"/>
                    <a:gd name="connsiteY10" fmla="*/ 1276 h 10000"/>
                    <a:gd name="connsiteX11" fmla="*/ 848 w 8027"/>
                    <a:gd name="connsiteY11" fmla="*/ 1276 h 10000"/>
                    <a:gd name="connsiteX12" fmla="*/ 848 w 8027"/>
                    <a:gd name="connsiteY12" fmla="*/ 1566 h 10000"/>
                    <a:gd name="connsiteX13" fmla="*/ 1426 w 8027"/>
                    <a:gd name="connsiteY13" fmla="*/ 1566 h 10000"/>
                    <a:gd name="connsiteX14" fmla="*/ 1426 w 8027"/>
                    <a:gd name="connsiteY14" fmla="*/ 1855 h 10000"/>
                    <a:gd name="connsiteX15" fmla="*/ 1488 w 8027"/>
                    <a:gd name="connsiteY15" fmla="*/ 1855 h 10000"/>
                    <a:gd name="connsiteX16" fmla="*/ 1488 w 8027"/>
                    <a:gd name="connsiteY16" fmla="*/ 2118 h 10000"/>
                    <a:gd name="connsiteX17" fmla="*/ 1793 w 8027"/>
                    <a:gd name="connsiteY17" fmla="*/ 2118 h 10000"/>
                    <a:gd name="connsiteX18" fmla="*/ 1793 w 8027"/>
                    <a:gd name="connsiteY18" fmla="*/ 2382 h 10000"/>
                    <a:gd name="connsiteX19" fmla="*/ 1991 w 8027"/>
                    <a:gd name="connsiteY19" fmla="*/ 2382 h 10000"/>
                    <a:gd name="connsiteX20" fmla="*/ 1991 w 8027"/>
                    <a:gd name="connsiteY20" fmla="*/ 2684 h 10000"/>
                    <a:gd name="connsiteX21" fmla="*/ 2064 w 8027"/>
                    <a:gd name="connsiteY21" fmla="*/ 2684 h 10000"/>
                    <a:gd name="connsiteX22" fmla="*/ 2064 w 8027"/>
                    <a:gd name="connsiteY22" fmla="*/ 2921 h 10000"/>
                    <a:gd name="connsiteX23" fmla="*/ 2140 w 8027"/>
                    <a:gd name="connsiteY23" fmla="*/ 2921 h 10000"/>
                    <a:gd name="connsiteX24" fmla="*/ 2140 w 8027"/>
                    <a:gd name="connsiteY24" fmla="*/ 3211 h 10000"/>
                    <a:gd name="connsiteX25" fmla="*/ 2398 w 8027"/>
                    <a:gd name="connsiteY25" fmla="*/ 3211 h 10000"/>
                    <a:gd name="connsiteX26" fmla="*/ 2398 w 8027"/>
                    <a:gd name="connsiteY26" fmla="*/ 3474 h 10000"/>
                    <a:gd name="connsiteX27" fmla="*/ 2627 w 8027"/>
                    <a:gd name="connsiteY27" fmla="*/ 3474 h 10000"/>
                    <a:gd name="connsiteX28" fmla="*/ 2627 w 8027"/>
                    <a:gd name="connsiteY28" fmla="*/ 3789 h 10000"/>
                    <a:gd name="connsiteX29" fmla="*/ 2940 w 8027"/>
                    <a:gd name="connsiteY29" fmla="*/ 3789 h 10000"/>
                    <a:gd name="connsiteX30" fmla="*/ 2940 w 8027"/>
                    <a:gd name="connsiteY30" fmla="*/ 4026 h 10000"/>
                    <a:gd name="connsiteX31" fmla="*/ 3020 w 8027"/>
                    <a:gd name="connsiteY31" fmla="*/ 4026 h 10000"/>
                    <a:gd name="connsiteX32" fmla="*/ 3020 w 8027"/>
                    <a:gd name="connsiteY32" fmla="*/ 4329 h 10000"/>
                    <a:gd name="connsiteX33" fmla="*/ 3049 w 8027"/>
                    <a:gd name="connsiteY33" fmla="*/ 4329 h 10000"/>
                    <a:gd name="connsiteX34" fmla="*/ 3049 w 8027"/>
                    <a:gd name="connsiteY34" fmla="*/ 4592 h 10000"/>
                    <a:gd name="connsiteX35" fmla="*/ 3243 w 8027"/>
                    <a:gd name="connsiteY35" fmla="*/ 4592 h 10000"/>
                    <a:gd name="connsiteX36" fmla="*/ 3243 w 8027"/>
                    <a:gd name="connsiteY36" fmla="*/ 4934 h 10000"/>
                    <a:gd name="connsiteX37" fmla="*/ 3399 w 8027"/>
                    <a:gd name="connsiteY37" fmla="*/ 4934 h 10000"/>
                    <a:gd name="connsiteX38" fmla="*/ 3399 w 8027"/>
                    <a:gd name="connsiteY38" fmla="*/ 5197 h 10000"/>
                    <a:gd name="connsiteX39" fmla="*/ 3483 w 8027"/>
                    <a:gd name="connsiteY39" fmla="*/ 5197 h 10000"/>
                    <a:gd name="connsiteX40" fmla="*/ 3483 w 8027"/>
                    <a:gd name="connsiteY40" fmla="*/ 5461 h 10000"/>
                    <a:gd name="connsiteX41" fmla="*/ 3599 w 8027"/>
                    <a:gd name="connsiteY41" fmla="*/ 5461 h 10000"/>
                    <a:gd name="connsiteX42" fmla="*/ 3599 w 8027"/>
                    <a:gd name="connsiteY42" fmla="*/ 5724 h 10000"/>
                    <a:gd name="connsiteX43" fmla="*/ 4362 w 8027"/>
                    <a:gd name="connsiteY43" fmla="*/ 5724 h 10000"/>
                    <a:gd name="connsiteX44" fmla="*/ 4362 w 8027"/>
                    <a:gd name="connsiteY44" fmla="*/ 6079 h 10000"/>
                    <a:gd name="connsiteX45" fmla="*/ 4818 w 8027"/>
                    <a:gd name="connsiteY45" fmla="*/ 6079 h 10000"/>
                    <a:gd name="connsiteX46" fmla="*/ 4818 w 8027"/>
                    <a:gd name="connsiteY46" fmla="*/ 6368 h 10000"/>
                    <a:gd name="connsiteX47" fmla="*/ 5196 w 8027"/>
                    <a:gd name="connsiteY47" fmla="*/ 6368 h 10000"/>
                    <a:gd name="connsiteX48" fmla="*/ 5196 w 8027"/>
                    <a:gd name="connsiteY48" fmla="*/ 6632 h 10000"/>
                    <a:gd name="connsiteX49" fmla="*/ 5407 w 8027"/>
                    <a:gd name="connsiteY49" fmla="*/ 6632 h 10000"/>
                    <a:gd name="connsiteX50" fmla="*/ 5407 w 8027"/>
                    <a:gd name="connsiteY50" fmla="*/ 6921 h 10000"/>
                    <a:gd name="connsiteX51" fmla="*/ 5414 w 8027"/>
                    <a:gd name="connsiteY51" fmla="*/ 6921 h 10000"/>
                    <a:gd name="connsiteX52" fmla="*/ 5414 w 8027"/>
                    <a:gd name="connsiteY52" fmla="*/ 7184 h 10000"/>
                    <a:gd name="connsiteX53" fmla="*/ 5585 w 8027"/>
                    <a:gd name="connsiteY53" fmla="*/ 7184 h 10000"/>
                    <a:gd name="connsiteX54" fmla="*/ 5585 w 8027"/>
                    <a:gd name="connsiteY54" fmla="*/ 7447 h 10000"/>
                    <a:gd name="connsiteX55" fmla="*/ 5754 w 8027"/>
                    <a:gd name="connsiteY55" fmla="*/ 7447 h 10000"/>
                    <a:gd name="connsiteX56" fmla="*/ 5754 w 8027"/>
                    <a:gd name="connsiteY56" fmla="*/ 7711 h 10000"/>
                    <a:gd name="connsiteX57" fmla="*/ 5827 w 8027"/>
                    <a:gd name="connsiteY57" fmla="*/ 7711 h 10000"/>
                    <a:gd name="connsiteX58" fmla="*/ 5827 w 8027"/>
                    <a:gd name="connsiteY58" fmla="*/ 7987 h 10000"/>
                    <a:gd name="connsiteX59" fmla="*/ 6230 w 8027"/>
                    <a:gd name="connsiteY59" fmla="*/ 7987 h 10000"/>
                    <a:gd name="connsiteX60" fmla="*/ 6230 w 8027"/>
                    <a:gd name="connsiteY60" fmla="*/ 8329 h 10000"/>
                    <a:gd name="connsiteX61" fmla="*/ 6721 w 8027"/>
                    <a:gd name="connsiteY61" fmla="*/ 8329 h 10000"/>
                    <a:gd name="connsiteX62" fmla="*/ 6721 w 8027"/>
                    <a:gd name="connsiteY62" fmla="*/ 8618 h 10000"/>
                    <a:gd name="connsiteX63" fmla="*/ 6797 w 8027"/>
                    <a:gd name="connsiteY63" fmla="*/ 8618 h 10000"/>
                    <a:gd name="connsiteX64" fmla="*/ 6797 w 8027"/>
                    <a:gd name="connsiteY64" fmla="*/ 8882 h 10000"/>
                    <a:gd name="connsiteX65" fmla="*/ 7496 w 8027"/>
                    <a:gd name="connsiteY65" fmla="*/ 8882 h 10000"/>
                    <a:gd name="connsiteX66" fmla="*/ 7496 w 8027"/>
                    <a:gd name="connsiteY66" fmla="*/ 9224 h 10000"/>
                    <a:gd name="connsiteX67" fmla="*/ 7787 w 8027"/>
                    <a:gd name="connsiteY67" fmla="*/ 9224 h 10000"/>
                    <a:gd name="connsiteX68" fmla="*/ 7787 w 8027"/>
                    <a:gd name="connsiteY68" fmla="*/ 9579 h 10000"/>
                    <a:gd name="connsiteX69" fmla="*/ 8027 w 8027"/>
                    <a:gd name="connsiteY69" fmla="*/ 9579 h 10000"/>
                    <a:gd name="connsiteX70" fmla="*/ 8027 w 8027"/>
                    <a:gd name="connsiteY70" fmla="*/ 1000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8027" h="10000">
                      <a:moveTo>
                        <a:pt x="0" y="0"/>
                      </a:moveTo>
                      <a:lnTo>
                        <a:pt x="262" y="0"/>
                      </a:lnTo>
                      <a:lnTo>
                        <a:pt x="262" y="263"/>
                      </a:lnTo>
                      <a:lnTo>
                        <a:pt x="352" y="263"/>
                      </a:lnTo>
                      <a:lnTo>
                        <a:pt x="352" y="500"/>
                      </a:lnTo>
                      <a:lnTo>
                        <a:pt x="516" y="500"/>
                      </a:lnTo>
                      <a:lnTo>
                        <a:pt x="516" y="776"/>
                      </a:lnTo>
                      <a:lnTo>
                        <a:pt x="772" y="776"/>
                      </a:lnTo>
                      <a:lnTo>
                        <a:pt x="772" y="1039"/>
                      </a:lnTo>
                      <a:lnTo>
                        <a:pt x="834" y="1039"/>
                      </a:lnTo>
                      <a:lnTo>
                        <a:pt x="834" y="1276"/>
                      </a:lnTo>
                      <a:lnTo>
                        <a:pt x="848" y="1276"/>
                      </a:lnTo>
                      <a:lnTo>
                        <a:pt x="848" y="1566"/>
                      </a:lnTo>
                      <a:lnTo>
                        <a:pt x="1426" y="1566"/>
                      </a:lnTo>
                      <a:lnTo>
                        <a:pt x="1426" y="1855"/>
                      </a:lnTo>
                      <a:lnTo>
                        <a:pt x="1488" y="1855"/>
                      </a:lnTo>
                      <a:lnTo>
                        <a:pt x="1488" y="2118"/>
                      </a:lnTo>
                      <a:lnTo>
                        <a:pt x="1793" y="2118"/>
                      </a:lnTo>
                      <a:lnTo>
                        <a:pt x="1793" y="2382"/>
                      </a:lnTo>
                      <a:lnTo>
                        <a:pt x="1991" y="2382"/>
                      </a:lnTo>
                      <a:lnTo>
                        <a:pt x="1991" y="2684"/>
                      </a:lnTo>
                      <a:lnTo>
                        <a:pt x="2064" y="2684"/>
                      </a:lnTo>
                      <a:lnTo>
                        <a:pt x="2064" y="2921"/>
                      </a:lnTo>
                      <a:lnTo>
                        <a:pt x="2140" y="2921"/>
                      </a:lnTo>
                      <a:lnTo>
                        <a:pt x="2140" y="3211"/>
                      </a:lnTo>
                      <a:lnTo>
                        <a:pt x="2398" y="3211"/>
                      </a:lnTo>
                      <a:lnTo>
                        <a:pt x="2398" y="3474"/>
                      </a:lnTo>
                      <a:lnTo>
                        <a:pt x="2627" y="3474"/>
                      </a:lnTo>
                      <a:lnTo>
                        <a:pt x="2627" y="3789"/>
                      </a:lnTo>
                      <a:lnTo>
                        <a:pt x="2940" y="3789"/>
                      </a:lnTo>
                      <a:lnTo>
                        <a:pt x="2940" y="4026"/>
                      </a:lnTo>
                      <a:lnTo>
                        <a:pt x="3020" y="4026"/>
                      </a:lnTo>
                      <a:lnTo>
                        <a:pt x="3020" y="4329"/>
                      </a:lnTo>
                      <a:lnTo>
                        <a:pt x="3049" y="4329"/>
                      </a:lnTo>
                      <a:lnTo>
                        <a:pt x="3049" y="4592"/>
                      </a:lnTo>
                      <a:lnTo>
                        <a:pt x="3243" y="4592"/>
                      </a:lnTo>
                      <a:lnTo>
                        <a:pt x="3243" y="4934"/>
                      </a:lnTo>
                      <a:lnTo>
                        <a:pt x="3399" y="4934"/>
                      </a:lnTo>
                      <a:lnTo>
                        <a:pt x="3399" y="5197"/>
                      </a:lnTo>
                      <a:lnTo>
                        <a:pt x="3483" y="5197"/>
                      </a:lnTo>
                      <a:lnTo>
                        <a:pt x="3483" y="5461"/>
                      </a:lnTo>
                      <a:lnTo>
                        <a:pt x="3599" y="5461"/>
                      </a:lnTo>
                      <a:lnTo>
                        <a:pt x="3599" y="5724"/>
                      </a:lnTo>
                      <a:lnTo>
                        <a:pt x="4362" y="5724"/>
                      </a:lnTo>
                      <a:lnTo>
                        <a:pt x="4362" y="6079"/>
                      </a:lnTo>
                      <a:lnTo>
                        <a:pt x="4818" y="6079"/>
                      </a:lnTo>
                      <a:lnTo>
                        <a:pt x="4818" y="6368"/>
                      </a:lnTo>
                      <a:lnTo>
                        <a:pt x="5196" y="6368"/>
                      </a:lnTo>
                      <a:lnTo>
                        <a:pt x="5196" y="6632"/>
                      </a:lnTo>
                      <a:lnTo>
                        <a:pt x="5407" y="6632"/>
                      </a:lnTo>
                      <a:lnTo>
                        <a:pt x="5407" y="6921"/>
                      </a:lnTo>
                      <a:lnTo>
                        <a:pt x="5414" y="6921"/>
                      </a:lnTo>
                      <a:lnTo>
                        <a:pt x="5414" y="7184"/>
                      </a:lnTo>
                      <a:lnTo>
                        <a:pt x="5585" y="7184"/>
                      </a:lnTo>
                      <a:lnTo>
                        <a:pt x="5585" y="7447"/>
                      </a:lnTo>
                      <a:lnTo>
                        <a:pt x="5754" y="7447"/>
                      </a:lnTo>
                      <a:lnTo>
                        <a:pt x="5754" y="7711"/>
                      </a:lnTo>
                      <a:lnTo>
                        <a:pt x="5827" y="7711"/>
                      </a:lnTo>
                      <a:lnTo>
                        <a:pt x="5827" y="7987"/>
                      </a:lnTo>
                      <a:lnTo>
                        <a:pt x="6230" y="7987"/>
                      </a:lnTo>
                      <a:lnTo>
                        <a:pt x="6230" y="8329"/>
                      </a:lnTo>
                      <a:lnTo>
                        <a:pt x="6721" y="8329"/>
                      </a:lnTo>
                      <a:lnTo>
                        <a:pt x="6721" y="8618"/>
                      </a:lnTo>
                      <a:lnTo>
                        <a:pt x="6797" y="8618"/>
                      </a:lnTo>
                      <a:lnTo>
                        <a:pt x="6797" y="8882"/>
                      </a:lnTo>
                      <a:lnTo>
                        <a:pt x="7496" y="8882"/>
                      </a:lnTo>
                      <a:lnTo>
                        <a:pt x="7496" y="9224"/>
                      </a:lnTo>
                      <a:lnTo>
                        <a:pt x="7787" y="9224"/>
                      </a:lnTo>
                      <a:lnTo>
                        <a:pt x="7787" y="9579"/>
                      </a:lnTo>
                      <a:lnTo>
                        <a:pt x="8027" y="9579"/>
                      </a:lnTo>
                      <a:lnTo>
                        <a:pt x="8027" y="10000"/>
                      </a:lnTo>
                    </a:path>
                  </a:pathLst>
                </a:custGeom>
                <a:noFill/>
                <a:ln w="12700"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90" name="Line 5">
                  <a:extLst>
                    <a:ext uri="{FF2B5EF4-FFF2-40B4-BE49-F238E27FC236}">
                      <a16:creationId xmlns:a16="http://schemas.microsoft.com/office/drawing/2014/main" id="{0CE28C68-B654-42CC-9F28-B6C2A6146EC3}"/>
                    </a:ext>
                  </a:extLst>
                </p:cNvPr>
                <p:cNvSpPr>
                  <a:spLocks noChangeShapeType="1"/>
                </p:cNvSpPr>
                <p:nvPr/>
              </p:nvSpPr>
              <p:spPr bwMode="auto">
                <a:xfrm>
                  <a:off x="232" y="175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1" name="Line 6">
                  <a:extLst>
                    <a:ext uri="{FF2B5EF4-FFF2-40B4-BE49-F238E27FC236}">
                      <a16:creationId xmlns:a16="http://schemas.microsoft.com/office/drawing/2014/main" id="{D421AE69-C8EF-4D3E-8172-9A6732DBF1F6}"/>
                    </a:ext>
                  </a:extLst>
                </p:cNvPr>
                <p:cNvSpPr>
                  <a:spLocks noChangeShapeType="1"/>
                </p:cNvSpPr>
                <p:nvPr/>
              </p:nvSpPr>
              <p:spPr bwMode="auto">
                <a:xfrm flipH="1">
                  <a:off x="214" y="177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2" name="Line 7">
                  <a:extLst>
                    <a:ext uri="{FF2B5EF4-FFF2-40B4-BE49-F238E27FC236}">
                      <a16:creationId xmlns:a16="http://schemas.microsoft.com/office/drawing/2014/main" id="{BAA7EC4B-D40E-4F94-90A3-8BABBC1E1CEA}"/>
                    </a:ext>
                  </a:extLst>
                </p:cNvPr>
                <p:cNvSpPr>
                  <a:spLocks noChangeShapeType="1"/>
                </p:cNvSpPr>
                <p:nvPr/>
              </p:nvSpPr>
              <p:spPr bwMode="auto">
                <a:xfrm>
                  <a:off x="673" y="1878"/>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3" name="Line 8">
                  <a:extLst>
                    <a:ext uri="{FF2B5EF4-FFF2-40B4-BE49-F238E27FC236}">
                      <a16:creationId xmlns:a16="http://schemas.microsoft.com/office/drawing/2014/main" id="{7735F5F7-55A9-49A1-94CA-08248E583F23}"/>
                    </a:ext>
                  </a:extLst>
                </p:cNvPr>
                <p:cNvSpPr>
                  <a:spLocks noChangeShapeType="1"/>
                </p:cNvSpPr>
                <p:nvPr/>
              </p:nvSpPr>
              <p:spPr bwMode="auto">
                <a:xfrm flipH="1">
                  <a:off x="655" y="1898"/>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4" name="Line 9">
                  <a:extLst>
                    <a:ext uri="{FF2B5EF4-FFF2-40B4-BE49-F238E27FC236}">
                      <a16:creationId xmlns:a16="http://schemas.microsoft.com/office/drawing/2014/main" id="{F850B8A4-559B-4D1C-83A6-74A3FD01D4FF}"/>
                    </a:ext>
                  </a:extLst>
                </p:cNvPr>
                <p:cNvSpPr>
                  <a:spLocks noChangeShapeType="1"/>
                </p:cNvSpPr>
                <p:nvPr/>
              </p:nvSpPr>
              <p:spPr bwMode="auto">
                <a:xfrm>
                  <a:off x="977" y="1920"/>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5" name="Line 10">
                  <a:extLst>
                    <a:ext uri="{FF2B5EF4-FFF2-40B4-BE49-F238E27FC236}">
                      <a16:creationId xmlns:a16="http://schemas.microsoft.com/office/drawing/2014/main" id="{8EA4DC20-BB74-4B97-9D45-ACCF030403E4}"/>
                    </a:ext>
                  </a:extLst>
                </p:cNvPr>
                <p:cNvSpPr>
                  <a:spLocks noChangeShapeType="1"/>
                </p:cNvSpPr>
                <p:nvPr/>
              </p:nvSpPr>
              <p:spPr bwMode="auto">
                <a:xfrm flipH="1">
                  <a:off x="957" y="1940"/>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6" name="Line 11">
                  <a:extLst>
                    <a:ext uri="{FF2B5EF4-FFF2-40B4-BE49-F238E27FC236}">
                      <a16:creationId xmlns:a16="http://schemas.microsoft.com/office/drawing/2014/main" id="{595A6BBD-9EE3-4CC5-B7C8-6ACFDEAD293F}"/>
                    </a:ext>
                  </a:extLst>
                </p:cNvPr>
                <p:cNvSpPr>
                  <a:spLocks noChangeShapeType="1"/>
                </p:cNvSpPr>
                <p:nvPr/>
              </p:nvSpPr>
              <p:spPr bwMode="auto">
                <a:xfrm>
                  <a:off x="1446" y="2025"/>
                  <a:ext cx="0" cy="38"/>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7" name="Line 12">
                  <a:extLst>
                    <a:ext uri="{FF2B5EF4-FFF2-40B4-BE49-F238E27FC236}">
                      <a16:creationId xmlns:a16="http://schemas.microsoft.com/office/drawing/2014/main" id="{FA39A729-EB4C-47D7-B473-323B7F77EC36}"/>
                    </a:ext>
                  </a:extLst>
                </p:cNvPr>
                <p:cNvSpPr>
                  <a:spLocks noChangeShapeType="1"/>
                </p:cNvSpPr>
                <p:nvPr/>
              </p:nvSpPr>
              <p:spPr bwMode="auto">
                <a:xfrm flipH="1">
                  <a:off x="1426" y="2043"/>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8" name="Line 13">
                  <a:extLst>
                    <a:ext uri="{FF2B5EF4-FFF2-40B4-BE49-F238E27FC236}">
                      <a16:creationId xmlns:a16="http://schemas.microsoft.com/office/drawing/2014/main" id="{038400A6-C862-43C7-8F8E-F3C7BC38171B}"/>
                    </a:ext>
                  </a:extLst>
                </p:cNvPr>
                <p:cNvSpPr>
                  <a:spLocks noChangeShapeType="1"/>
                </p:cNvSpPr>
                <p:nvPr/>
              </p:nvSpPr>
              <p:spPr bwMode="auto">
                <a:xfrm>
                  <a:off x="1792" y="2089"/>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9" name="Line 14">
                  <a:extLst>
                    <a:ext uri="{FF2B5EF4-FFF2-40B4-BE49-F238E27FC236}">
                      <a16:creationId xmlns:a16="http://schemas.microsoft.com/office/drawing/2014/main" id="{DD41260C-A210-486B-A158-FD2B5AD347B1}"/>
                    </a:ext>
                  </a:extLst>
                </p:cNvPr>
                <p:cNvSpPr>
                  <a:spLocks noChangeShapeType="1"/>
                </p:cNvSpPr>
                <p:nvPr/>
              </p:nvSpPr>
              <p:spPr bwMode="auto">
                <a:xfrm flipH="1">
                  <a:off x="1772" y="2108"/>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0" name="Line 15">
                  <a:extLst>
                    <a:ext uri="{FF2B5EF4-FFF2-40B4-BE49-F238E27FC236}">
                      <a16:creationId xmlns:a16="http://schemas.microsoft.com/office/drawing/2014/main" id="{E014CD8F-31E2-4F40-8AE9-A89C0935D260}"/>
                    </a:ext>
                  </a:extLst>
                </p:cNvPr>
                <p:cNvSpPr>
                  <a:spLocks noChangeShapeType="1"/>
                </p:cNvSpPr>
                <p:nvPr/>
              </p:nvSpPr>
              <p:spPr bwMode="auto">
                <a:xfrm>
                  <a:off x="3341" y="2365"/>
                  <a:ext cx="0" cy="39"/>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1" name="Line 16">
                  <a:extLst>
                    <a:ext uri="{FF2B5EF4-FFF2-40B4-BE49-F238E27FC236}">
                      <a16:creationId xmlns:a16="http://schemas.microsoft.com/office/drawing/2014/main" id="{4B392F3B-5388-4608-801B-A4060C9A185F}"/>
                    </a:ext>
                  </a:extLst>
                </p:cNvPr>
                <p:cNvSpPr>
                  <a:spLocks noChangeShapeType="1"/>
                </p:cNvSpPr>
                <p:nvPr/>
              </p:nvSpPr>
              <p:spPr bwMode="auto">
                <a:xfrm flipH="1">
                  <a:off x="3321" y="2386"/>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2" name="Line 17">
                  <a:extLst>
                    <a:ext uri="{FF2B5EF4-FFF2-40B4-BE49-F238E27FC236}">
                      <a16:creationId xmlns:a16="http://schemas.microsoft.com/office/drawing/2014/main" id="{F7F79685-BEB2-4B11-AB26-2EE54E7F94B6}"/>
                    </a:ext>
                  </a:extLst>
                </p:cNvPr>
                <p:cNvSpPr>
                  <a:spLocks noChangeShapeType="1"/>
                </p:cNvSpPr>
                <p:nvPr/>
              </p:nvSpPr>
              <p:spPr bwMode="auto">
                <a:xfrm>
                  <a:off x="3947" y="2434"/>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3" name="Line 18">
                  <a:extLst>
                    <a:ext uri="{FF2B5EF4-FFF2-40B4-BE49-F238E27FC236}">
                      <a16:creationId xmlns:a16="http://schemas.microsoft.com/office/drawing/2014/main" id="{BDD24A42-3B14-4ABB-A9CC-23FE3B6888C8}"/>
                    </a:ext>
                  </a:extLst>
                </p:cNvPr>
                <p:cNvSpPr>
                  <a:spLocks noChangeShapeType="1"/>
                </p:cNvSpPr>
                <p:nvPr/>
              </p:nvSpPr>
              <p:spPr bwMode="auto">
                <a:xfrm flipH="1">
                  <a:off x="3927" y="2454"/>
                  <a:ext cx="41"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4" name="Line 19">
                  <a:extLst>
                    <a:ext uri="{FF2B5EF4-FFF2-40B4-BE49-F238E27FC236}">
                      <a16:creationId xmlns:a16="http://schemas.microsoft.com/office/drawing/2014/main" id="{90D50C18-DE78-4754-A868-981412C8B76C}"/>
                    </a:ext>
                  </a:extLst>
                </p:cNvPr>
                <p:cNvSpPr>
                  <a:spLocks noChangeShapeType="1"/>
                </p:cNvSpPr>
                <p:nvPr/>
              </p:nvSpPr>
              <p:spPr bwMode="auto">
                <a:xfrm>
                  <a:off x="4366" y="2460"/>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5" name="Line 20">
                  <a:extLst>
                    <a:ext uri="{FF2B5EF4-FFF2-40B4-BE49-F238E27FC236}">
                      <a16:creationId xmlns:a16="http://schemas.microsoft.com/office/drawing/2014/main" id="{8CC6FDCB-E708-48CC-BE88-14F3B2EBF412}"/>
                    </a:ext>
                  </a:extLst>
                </p:cNvPr>
                <p:cNvSpPr>
                  <a:spLocks noChangeShapeType="1"/>
                </p:cNvSpPr>
                <p:nvPr/>
              </p:nvSpPr>
              <p:spPr bwMode="auto">
                <a:xfrm flipH="1">
                  <a:off x="4346" y="2480"/>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6" name="Line 21">
                  <a:extLst>
                    <a:ext uri="{FF2B5EF4-FFF2-40B4-BE49-F238E27FC236}">
                      <a16:creationId xmlns:a16="http://schemas.microsoft.com/office/drawing/2014/main" id="{8879E94C-B40A-4ACF-AD6C-58B9E2786E93}"/>
                    </a:ext>
                  </a:extLst>
                </p:cNvPr>
                <p:cNvSpPr>
                  <a:spLocks noChangeShapeType="1"/>
                </p:cNvSpPr>
                <p:nvPr/>
              </p:nvSpPr>
              <p:spPr bwMode="auto">
                <a:xfrm>
                  <a:off x="4372" y="2460"/>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7" name="Line 22">
                  <a:extLst>
                    <a:ext uri="{FF2B5EF4-FFF2-40B4-BE49-F238E27FC236}">
                      <a16:creationId xmlns:a16="http://schemas.microsoft.com/office/drawing/2014/main" id="{8CCF37FD-060B-4D3C-BA90-B1AA213CD07A}"/>
                    </a:ext>
                  </a:extLst>
                </p:cNvPr>
                <p:cNvSpPr>
                  <a:spLocks noChangeShapeType="1"/>
                </p:cNvSpPr>
                <p:nvPr/>
              </p:nvSpPr>
              <p:spPr bwMode="auto">
                <a:xfrm flipH="1">
                  <a:off x="4352" y="2480"/>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8" name="Line 23">
                  <a:extLst>
                    <a:ext uri="{FF2B5EF4-FFF2-40B4-BE49-F238E27FC236}">
                      <a16:creationId xmlns:a16="http://schemas.microsoft.com/office/drawing/2014/main" id="{3C5DF0C7-F7CC-4484-AE2B-E9CAC2EB2B4A}"/>
                    </a:ext>
                  </a:extLst>
                </p:cNvPr>
                <p:cNvSpPr>
                  <a:spLocks noChangeShapeType="1"/>
                </p:cNvSpPr>
                <p:nvPr/>
              </p:nvSpPr>
              <p:spPr bwMode="auto">
                <a:xfrm>
                  <a:off x="4458" y="2486"/>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9" name="Line 24">
                  <a:extLst>
                    <a:ext uri="{FF2B5EF4-FFF2-40B4-BE49-F238E27FC236}">
                      <a16:creationId xmlns:a16="http://schemas.microsoft.com/office/drawing/2014/main" id="{3490DC08-1C93-4207-A215-D6016E439B01}"/>
                    </a:ext>
                  </a:extLst>
                </p:cNvPr>
                <p:cNvSpPr>
                  <a:spLocks noChangeShapeType="1"/>
                </p:cNvSpPr>
                <p:nvPr/>
              </p:nvSpPr>
              <p:spPr bwMode="auto">
                <a:xfrm flipH="1">
                  <a:off x="4440" y="250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0" name="Line 25">
                  <a:extLst>
                    <a:ext uri="{FF2B5EF4-FFF2-40B4-BE49-F238E27FC236}">
                      <a16:creationId xmlns:a16="http://schemas.microsoft.com/office/drawing/2014/main" id="{2FBBC0A9-D78B-4E5C-B357-A31E24DE033E}"/>
                    </a:ext>
                  </a:extLst>
                </p:cNvPr>
                <p:cNvSpPr>
                  <a:spLocks noChangeShapeType="1"/>
                </p:cNvSpPr>
                <p:nvPr/>
              </p:nvSpPr>
              <p:spPr bwMode="auto">
                <a:xfrm>
                  <a:off x="4516" y="2486"/>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1" name="Line 26">
                  <a:extLst>
                    <a:ext uri="{FF2B5EF4-FFF2-40B4-BE49-F238E27FC236}">
                      <a16:creationId xmlns:a16="http://schemas.microsoft.com/office/drawing/2014/main" id="{6A4CD964-7596-4574-B49C-339D669E4CAE}"/>
                    </a:ext>
                  </a:extLst>
                </p:cNvPr>
                <p:cNvSpPr>
                  <a:spLocks noChangeShapeType="1"/>
                </p:cNvSpPr>
                <p:nvPr/>
              </p:nvSpPr>
              <p:spPr bwMode="auto">
                <a:xfrm flipH="1">
                  <a:off x="4496" y="2507"/>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2" name="Line 27">
                  <a:extLst>
                    <a:ext uri="{FF2B5EF4-FFF2-40B4-BE49-F238E27FC236}">
                      <a16:creationId xmlns:a16="http://schemas.microsoft.com/office/drawing/2014/main" id="{BF5E7EFF-F546-4FDC-9FE5-A6CAD7D2FCE0}"/>
                    </a:ext>
                  </a:extLst>
                </p:cNvPr>
                <p:cNvSpPr>
                  <a:spLocks noChangeShapeType="1"/>
                </p:cNvSpPr>
                <p:nvPr/>
              </p:nvSpPr>
              <p:spPr bwMode="auto">
                <a:xfrm>
                  <a:off x="4536" y="2486"/>
                  <a:ext cx="0" cy="41"/>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3" name="Line 28">
                  <a:extLst>
                    <a:ext uri="{FF2B5EF4-FFF2-40B4-BE49-F238E27FC236}">
                      <a16:creationId xmlns:a16="http://schemas.microsoft.com/office/drawing/2014/main" id="{E4E8985A-7454-48BF-9EA3-EAB15CE2B4AB}"/>
                    </a:ext>
                  </a:extLst>
                </p:cNvPr>
                <p:cNvSpPr>
                  <a:spLocks noChangeShapeType="1"/>
                </p:cNvSpPr>
                <p:nvPr/>
              </p:nvSpPr>
              <p:spPr bwMode="auto">
                <a:xfrm flipH="1">
                  <a:off x="4516" y="2507"/>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4" name="Line 29">
                  <a:extLst>
                    <a:ext uri="{FF2B5EF4-FFF2-40B4-BE49-F238E27FC236}">
                      <a16:creationId xmlns:a16="http://schemas.microsoft.com/office/drawing/2014/main" id="{819F0CC6-C60F-4987-8FF5-0E1C8A4C08BF}"/>
                    </a:ext>
                  </a:extLst>
                </p:cNvPr>
                <p:cNvSpPr>
                  <a:spLocks noChangeShapeType="1"/>
                </p:cNvSpPr>
                <p:nvPr/>
              </p:nvSpPr>
              <p:spPr bwMode="auto">
                <a:xfrm>
                  <a:off x="4618"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5" name="Line 30">
                  <a:extLst>
                    <a:ext uri="{FF2B5EF4-FFF2-40B4-BE49-F238E27FC236}">
                      <a16:creationId xmlns:a16="http://schemas.microsoft.com/office/drawing/2014/main" id="{A7D93514-CE28-4E33-B589-AF6B5B4F5DF9}"/>
                    </a:ext>
                  </a:extLst>
                </p:cNvPr>
                <p:cNvSpPr>
                  <a:spLocks noChangeShapeType="1"/>
                </p:cNvSpPr>
                <p:nvPr/>
              </p:nvSpPr>
              <p:spPr bwMode="auto">
                <a:xfrm flipH="1">
                  <a:off x="4598" y="25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6" name="Line 31">
                  <a:extLst>
                    <a:ext uri="{FF2B5EF4-FFF2-40B4-BE49-F238E27FC236}">
                      <a16:creationId xmlns:a16="http://schemas.microsoft.com/office/drawing/2014/main" id="{BF9D924A-73DB-47A6-B034-2B31E6C32DB8}"/>
                    </a:ext>
                  </a:extLst>
                </p:cNvPr>
                <p:cNvSpPr>
                  <a:spLocks noChangeShapeType="1"/>
                </p:cNvSpPr>
                <p:nvPr/>
              </p:nvSpPr>
              <p:spPr bwMode="auto">
                <a:xfrm>
                  <a:off x="4650"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7" name="Line 32">
                  <a:extLst>
                    <a:ext uri="{FF2B5EF4-FFF2-40B4-BE49-F238E27FC236}">
                      <a16:creationId xmlns:a16="http://schemas.microsoft.com/office/drawing/2014/main" id="{E384C47A-B3CE-4F56-9D78-B40B7867E580}"/>
                    </a:ext>
                  </a:extLst>
                </p:cNvPr>
                <p:cNvSpPr>
                  <a:spLocks noChangeShapeType="1"/>
                </p:cNvSpPr>
                <p:nvPr/>
              </p:nvSpPr>
              <p:spPr bwMode="auto">
                <a:xfrm flipH="1">
                  <a:off x="4630" y="2539"/>
                  <a:ext cx="41"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8" name="Line 33">
                  <a:extLst>
                    <a:ext uri="{FF2B5EF4-FFF2-40B4-BE49-F238E27FC236}">
                      <a16:creationId xmlns:a16="http://schemas.microsoft.com/office/drawing/2014/main" id="{8919EC9D-C94D-47E8-92AB-15DC507EFB71}"/>
                    </a:ext>
                  </a:extLst>
                </p:cNvPr>
                <p:cNvSpPr>
                  <a:spLocks noChangeShapeType="1"/>
                </p:cNvSpPr>
                <p:nvPr/>
              </p:nvSpPr>
              <p:spPr bwMode="auto">
                <a:xfrm>
                  <a:off x="4665"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9" name="Line 34">
                  <a:extLst>
                    <a:ext uri="{FF2B5EF4-FFF2-40B4-BE49-F238E27FC236}">
                      <a16:creationId xmlns:a16="http://schemas.microsoft.com/office/drawing/2014/main" id="{D299D6B3-EEE1-4EED-859B-17B678E93DCD}"/>
                    </a:ext>
                  </a:extLst>
                </p:cNvPr>
                <p:cNvSpPr>
                  <a:spLocks noChangeShapeType="1"/>
                </p:cNvSpPr>
                <p:nvPr/>
              </p:nvSpPr>
              <p:spPr bwMode="auto">
                <a:xfrm flipH="1">
                  <a:off x="4646" y="2539"/>
                  <a:ext cx="39"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0" name="Line 35">
                  <a:extLst>
                    <a:ext uri="{FF2B5EF4-FFF2-40B4-BE49-F238E27FC236}">
                      <a16:creationId xmlns:a16="http://schemas.microsoft.com/office/drawing/2014/main" id="{256AEF54-B2B7-475A-B1CC-27FA1E2DCC69}"/>
                    </a:ext>
                  </a:extLst>
                </p:cNvPr>
                <p:cNvSpPr>
                  <a:spLocks noChangeShapeType="1"/>
                </p:cNvSpPr>
                <p:nvPr/>
              </p:nvSpPr>
              <p:spPr bwMode="auto">
                <a:xfrm>
                  <a:off x="4717"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1" name="Line 36">
                  <a:extLst>
                    <a:ext uri="{FF2B5EF4-FFF2-40B4-BE49-F238E27FC236}">
                      <a16:creationId xmlns:a16="http://schemas.microsoft.com/office/drawing/2014/main" id="{E2BFEB25-97A2-4075-BD62-EF551F26F578}"/>
                    </a:ext>
                  </a:extLst>
                </p:cNvPr>
                <p:cNvSpPr>
                  <a:spLocks noChangeShapeType="1"/>
                </p:cNvSpPr>
                <p:nvPr/>
              </p:nvSpPr>
              <p:spPr bwMode="auto">
                <a:xfrm flipH="1">
                  <a:off x="4699" y="25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2" name="Line 37">
                  <a:extLst>
                    <a:ext uri="{FF2B5EF4-FFF2-40B4-BE49-F238E27FC236}">
                      <a16:creationId xmlns:a16="http://schemas.microsoft.com/office/drawing/2014/main" id="{695999B7-6A9E-4B0A-95F0-812762F5A379}"/>
                    </a:ext>
                  </a:extLst>
                </p:cNvPr>
                <p:cNvSpPr>
                  <a:spLocks noChangeShapeType="1"/>
                </p:cNvSpPr>
                <p:nvPr/>
              </p:nvSpPr>
              <p:spPr bwMode="auto">
                <a:xfrm>
                  <a:off x="4739"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3" name="Line 38">
                  <a:extLst>
                    <a:ext uri="{FF2B5EF4-FFF2-40B4-BE49-F238E27FC236}">
                      <a16:creationId xmlns:a16="http://schemas.microsoft.com/office/drawing/2014/main" id="{9F223B8D-ECBC-488F-AD9B-6D0A0C28DF08}"/>
                    </a:ext>
                  </a:extLst>
                </p:cNvPr>
                <p:cNvSpPr>
                  <a:spLocks noChangeShapeType="1"/>
                </p:cNvSpPr>
                <p:nvPr/>
              </p:nvSpPr>
              <p:spPr bwMode="auto">
                <a:xfrm flipH="1">
                  <a:off x="4719" y="253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4" name="Line 39">
                  <a:extLst>
                    <a:ext uri="{FF2B5EF4-FFF2-40B4-BE49-F238E27FC236}">
                      <a16:creationId xmlns:a16="http://schemas.microsoft.com/office/drawing/2014/main" id="{5872202B-D3DF-40B4-A228-B05687024C5A}"/>
                    </a:ext>
                  </a:extLst>
                </p:cNvPr>
                <p:cNvSpPr>
                  <a:spLocks noChangeShapeType="1"/>
                </p:cNvSpPr>
                <p:nvPr/>
              </p:nvSpPr>
              <p:spPr bwMode="auto">
                <a:xfrm>
                  <a:off x="4733"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5" name="Line 40">
                  <a:extLst>
                    <a:ext uri="{FF2B5EF4-FFF2-40B4-BE49-F238E27FC236}">
                      <a16:creationId xmlns:a16="http://schemas.microsoft.com/office/drawing/2014/main" id="{47BAFE1E-EC85-4E39-920C-AD390CF9ABE6}"/>
                    </a:ext>
                  </a:extLst>
                </p:cNvPr>
                <p:cNvSpPr>
                  <a:spLocks noChangeShapeType="1"/>
                </p:cNvSpPr>
                <p:nvPr/>
              </p:nvSpPr>
              <p:spPr bwMode="auto">
                <a:xfrm flipH="1">
                  <a:off x="4713" y="253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 name="Line 41">
                  <a:extLst>
                    <a:ext uri="{FF2B5EF4-FFF2-40B4-BE49-F238E27FC236}">
                      <a16:creationId xmlns:a16="http://schemas.microsoft.com/office/drawing/2014/main" id="{5C4FF8B1-2B6B-4592-BFB4-7F7F1CFB439C}"/>
                    </a:ext>
                  </a:extLst>
                </p:cNvPr>
                <p:cNvSpPr>
                  <a:spLocks noChangeShapeType="1"/>
                </p:cNvSpPr>
                <p:nvPr/>
              </p:nvSpPr>
              <p:spPr bwMode="auto">
                <a:xfrm>
                  <a:off x="4773"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 name="Line 42">
                  <a:extLst>
                    <a:ext uri="{FF2B5EF4-FFF2-40B4-BE49-F238E27FC236}">
                      <a16:creationId xmlns:a16="http://schemas.microsoft.com/office/drawing/2014/main" id="{2CD526F8-44F1-4A37-A136-116806F4873C}"/>
                    </a:ext>
                  </a:extLst>
                </p:cNvPr>
                <p:cNvSpPr>
                  <a:spLocks noChangeShapeType="1"/>
                </p:cNvSpPr>
                <p:nvPr/>
              </p:nvSpPr>
              <p:spPr bwMode="auto">
                <a:xfrm flipH="1">
                  <a:off x="4753" y="25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8" name="Line 43">
                  <a:extLst>
                    <a:ext uri="{FF2B5EF4-FFF2-40B4-BE49-F238E27FC236}">
                      <a16:creationId xmlns:a16="http://schemas.microsoft.com/office/drawing/2014/main" id="{CEA414CB-F5F4-440C-AA90-45694D026213}"/>
                    </a:ext>
                  </a:extLst>
                </p:cNvPr>
                <p:cNvSpPr>
                  <a:spLocks noChangeShapeType="1"/>
                </p:cNvSpPr>
                <p:nvPr/>
              </p:nvSpPr>
              <p:spPr bwMode="auto">
                <a:xfrm>
                  <a:off x="4851"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9" name="Line 44">
                  <a:extLst>
                    <a:ext uri="{FF2B5EF4-FFF2-40B4-BE49-F238E27FC236}">
                      <a16:creationId xmlns:a16="http://schemas.microsoft.com/office/drawing/2014/main" id="{0DE9375E-B70D-49EE-B9E4-E4F079AF04FE}"/>
                    </a:ext>
                  </a:extLst>
                </p:cNvPr>
                <p:cNvSpPr>
                  <a:spLocks noChangeShapeType="1"/>
                </p:cNvSpPr>
                <p:nvPr/>
              </p:nvSpPr>
              <p:spPr bwMode="auto">
                <a:xfrm flipH="1">
                  <a:off x="4831" y="253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0" name="Line 45">
                  <a:extLst>
                    <a:ext uri="{FF2B5EF4-FFF2-40B4-BE49-F238E27FC236}">
                      <a16:creationId xmlns:a16="http://schemas.microsoft.com/office/drawing/2014/main" id="{719B0AD2-11F1-47A9-B9DD-3F6533CA194B}"/>
                    </a:ext>
                  </a:extLst>
                </p:cNvPr>
                <p:cNvSpPr>
                  <a:spLocks noChangeShapeType="1"/>
                </p:cNvSpPr>
                <p:nvPr/>
              </p:nvSpPr>
              <p:spPr bwMode="auto">
                <a:xfrm>
                  <a:off x="4865"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1" name="Line 46">
                  <a:extLst>
                    <a:ext uri="{FF2B5EF4-FFF2-40B4-BE49-F238E27FC236}">
                      <a16:creationId xmlns:a16="http://schemas.microsoft.com/office/drawing/2014/main" id="{4FCA45CC-4227-4A88-93FC-DAD5CECBF16D}"/>
                    </a:ext>
                  </a:extLst>
                </p:cNvPr>
                <p:cNvSpPr>
                  <a:spLocks noChangeShapeType="1"/>
                </p:cNvSpPr>
                <p:nvPr/>
              </p:nvSpPr>
              <p:spPr bwMode="auto">
                <a:xfrm flipH="1">
                  <a:off x="4847" y="25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2" name="Line 47">
                  <a:extLst>
                    <a:ext uri="{FF2B5EF4-FFF2-40B4-BE49-F238E27FC236}">
                      <a16:creationId xmlns:a16="http://schemas.microsoft.com/office/drawing/2014/main" id="{0AA21D9E-07F5-4D5E-90EB-AFD9559002C3}"/>
                    </a:ext>
                  </a:extLst>
                </p:cNvPr>
                <p:cNvSpPr>
                  <a:spLocks noChangeShapeType="1"/>
                </p:cNvSpPr>
                <p:nvPr/>
              </p:nvSpPr>
              <p:spPr bwMode="auto">
                <a:xfrm>
                  <a:off x="4927"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3" name="Line 48">
                  <a:extLst>
                    <a:ext uri="{FF2B5EF4-FFF2-40B4-BE49-F238E27FC236}">
                      <a16:creationId xmlns:a16="http://schemas.microsoft.com/office/drawing/2014/main" id="{6E2ADC1A-CF8B-4E84-87D2-84362530D539}"/>
                    </a:ext>
                  </a:extLst>
                </p:cNvPr>
                <p:cNvSpPr>
                  <a:spLocks noChangeShapeType="1"/>
                </p:cNvSpPr>
                <p:nvPr/>
              </p:nvSpPr>
              <p:spPr bwMode="auto">
                <a:xfrm flipH="1">
                  <a:off x="4909" y="25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4" name="Line 49">
                  <a:extLst>
                    <a:ext uri="{FF2B5EF4-FFF2-40B4-BE49-F238E27FC236}">
                      <a16:creationId xmlns:a16="http://schemas.microsoft.com/office/drawing/2014/main" id="{0215ECA8-0309-4B64-A33D-CF9FE695CB0A}"/>
                    </a:ext>
                  </a:extLst>
                </p:cNvPr>
                <p:cNvSpPr>
                  <a:spLocks noChangeShapeType="1"/>
                </p:cNvSpPr>
                <p:nvPr/>
              </p:nvSpPr>
              <p:spPr bwMode="auto">
                <a:xfrm>
                  <a:off x="5003"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5" name="Line 50">
                  <a:extLst>
                    <a:ext uri="{FF2B5EF4-FFF2-40B4-BE49-F238E27FC236}">
                      <a16:creationId xmlns:a16="http://schemas.microsoft.com/office/drawing/2014/main" id="{5F774904-0B9E-4794-B9A1-D10F54B80A73}"/>
                    </a:ext>
                  </a:extLst>
                </p:cNvPr>
                <p:cNvSpPr>
                  <a:spLocks noChangeShapeType="1"/>
                </p:cNvSpPr>
                <p:nvPr/>
              </p:nvSpPr>
              <p:spPr bwMode="auto">
                <a:xfrm flipH="1">
                  <a:off x="4983" y="25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6" name="Line 51">
                  <a:extLst>
                    <a:ext uri="{FF2B5EF4-FFF2-40B4-BE49-F238E27FC236}">
                      <a16:creationId xmlns:a16="http://schemas.microsoft.com/office/drawing/2014/main" id="{2BAD86BE-54B6-4592-B574-60BC29B72165}"/>
                    </a:ext>
                  </a:extLst>
                </p:cNvPr>
                <p:cNvSpPr>
                  <a:spLocks noChangeShapeType="1"/>
                </p:cNvSpPr>
                <p:nvPr/>
              </p:nvSpPr>
              <p:spPr bwMode="auto">
                <a:xfrm>
                  <a:off x="5011"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7" name="Line 52">
                  <a:extLst>
                    <a:ext uri="{FF2B5EF4-FFF2-40B4-BE49-F238E27FC236}">
                      <a16:creationId xmlns:a16="http://schemas.microsoft.com/office/drawing/2014/main" id="{E67999DD-B8E6-444E-8DFF-260B5EB9B8A7}"/>
                    </a:ext>
                  </a:extLst>
                </p:cNvPr>
                <p:cNvSpPr>
                  <a:spLocks noChangeShapeType="1"/>
                </p:cNvSpPr>
                <p:nvPr/>
              </p:nvSpPr>
              <p:spPr bwMode="auto">
                <a:xfrm flipH="1">
                  <a:off x="4991" y="25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8" name="Line 53">
                  <a:extLst>
                    <a:ext uri="{FF2B5EF4-FFF2-40B4-BE49-F238E27FC236}">
                      <a16:creationId xmlns:a16="http://schemas.microsoft.com/office/drawing/2014/main" id="{44780E55-1B7F-4FC0-9999-7C2B7A12A0A3}"/>
                    </a:ext>
                  </a:extLst>
                </p:cNvPr>
                <p:cNvSpPr>
                  <a:spLocks noChangeShapeType="1"/>
                </p:cNvSpPr>
                <p:nvPr/>
              </p:nvSpPr>
              <p:spPr bwMode="auto">
                <a:xfrm>
                  <a:off x="5149"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9" name="Line 54">
                  <a:extLst>
                    <a:ext uri="{FF2B5EF4-FFF2-40B4-BE49-F238E27FC236}">
                      <a16:creationId xmlns:a16="http://schemas.microsoft.com/office/drawing/2014/main" id="{E458A8C7-E42E-4FF1-BAFB-28E879655275}"/>
                    </a:ext>
                  </a:extLst>
                </p:cNvPr>
                <p:cNvSpPr>
                  <a:spLocks noChangeShapeType="1"/>
                </p:cNvSpPr>
                <p:nvPr/>
              </p:nvSpPr>
              <p:spPr bwMode="auto">
                <a:xfrm flipH="1">
                  <a:off x="5129" y="253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0" name="Line 55">
                  <a:extLst>
                    <a:ext uri="{FF2B5EF4-FFF2-40B4-BE49-F238E27FC236}">
                      <a16:creationId xmlns:a16="http://schemas.microsoft.com/office/drawing/2014/main" id="{03F23166-6FC7-4BB2-85AC-063770F1963D}"/>
                    </a:ext>
                  </a:extLst>
                </p:cNvPr>
                <p:cNvSpPr>
                  <a:spLocks noChangeShapeType="1"/>
                </p:cNvSpPr>
                <p:nvPr/>
              </p:nvSpPr>
              <p:spPr bwMode="auto">
                <a:xfrm>
                  <a:off x="5191"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1" name="Line 56">
                  <a:extLst>
                    <a:ext uri="{FF2B5EF4-FFF2-40B4-BE49-F238E27FC236}">
                      <a16:creationId xmlns:a16="http://schemas.microsoft.com/office/drawing/2014/main" id="{3E9645DD-2763-45F0-986B-ADDF41A57FF1}"/>
                    </a:ext>
                  </a:extLst>
                </p:cNvPr>
                <p:cNvSpPr>
                  <a:spLocks noChangeShapeType="1"/>
                </p:cNvSpPr>
                <p:nvPr/>
              </p:nvSpPr>
              <p:spPr bwMode="auto">
                <a:xfrm flipH="1">
                  <a:off x="5171" y="25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2" name="Line 57">
                  <a:extLst>
                    <a:ext uri="{FF2B5EF4-FFF2-40B4-BE49-F238E27FC236}">
                      <a16:creationId xmlns:a16="http://schemas.microsoft.com/office/drawing/2014/main" id="{12FB8A60-EEB2-46BC-9EA4-C2EBC3E8362F}"/>
                    </a:ext>
                  </a:extLst>
                </p:cNvPr>
                <p:cNvSpPr>
                  <a:spLocks noChangeShapeType="1"/>
                </p:cNvSpPr>
                <p:nvPr/>
              </p:nvSpPr>
              <p:spPr bwMode="auto">
                <a:xfrm>
                  <a:off x="5273"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3" name="Line 58">
                  <a:extLst>
                    <a:ext uri="{FF2B5EF4-FFF2-40B4-BE49-F238E27FC236}">
                      <a16:creationId xmlns:a16="http://schemas.microsoft.com/office/drawing/2014/main" id="{A70C68AA-3A17-4F89-94D0-13B7BCB5B3F2}"/>
                    </a:ext>
                  </a:extLst>
                </p:cNvPr>
                <p:cNvSpPr>
                  <a:spLocks noChangeShapeType="1"/>
                </p:cNvSpPr>
                <p:nvPr/>
              </p:nvSpPr>
              <p:spPr bwMode="auto">
                <a:xfrm flipH="1">
                  <a:off x="5253" y="25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4" name="Line 59">
                  <a:extLst>
                    <a:ext uri="{FF2B5EF4-FFF2-40B4-BE49-F238E27FC236}">
                      <a16:creationId xmlns:a16="http://schemas.microsoft.com/office/drawing/2014/main" id="{823CD9E2-BAFC-4BBD-9A1B-81E01686246E}"/>
                    </a:ext>
                  </a:extLst>
                </p:cNvPr>
                <p:cNvSpPr>
                  <a:spLocks noChangeShapeType="1"/>
                </p:cNvSpPr>
                <p:nvPr/>
              </p:nvSpPr>
              <p:spPr bwMode="auto">
                <a:xfrm>
                  <a:off x="5283"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5" name="Line 60">
                  <a:extLst>
                    <a:ext uri="{FF2B5EF4-FFF2-40B4-BE49-F238E27FC236}">
                      <a16:creationId xmlns:a16="http://schemas.microsoft.com/office/drawing/2014/main" id="{4AF6C19C-B373-42C8-AFFF-A6358BA9D1BA}"/>
                    </a:ext>
                  </a:extLst>
                </p:cNvPr>
                <p:cNvSpPr>
                  <a:spLocks noChangeShapeType="1"/>
                </p:cNvSpPr>
                <p:nvPr/>
              </p:nvSpPr>
              <p:spPr bwMode="auto">
                <a:xfrm flipH="1">
                  <a:off x="5263" y="25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6" name="Line 61">
                  <a:extLst>
                    <a:ext uri="{FF2B5EF4-FFF2-40B4-BE49-F238E27FC236}">
                      <a16:creationId xmlns:a16="http://schemas.microsoft.com/office/drawing/2014/main" id="{C5DA55D2-466D-4365-8B27-A84CC2FD634D}"/>
                    </a:ext>
                  </a:extLst>
                </p:cNvPr>
                <p:cNvSpPr>
                  <a:spLocks noChangeShapeType="1"/>
                </p:cNvSpPr>
                <p:nvPr/>
              </p:nvSpPr>
              <p:spPr bwMode="auto">
                <a:xfrm>
                  <a:off x="5345"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7" name="Line 62">
                  <a:extLst>
                    <a:ext uri="{FF2B5EF4-FFF2-40B4-BE49-F238E27FC236}">
                      <a16:creationId xmlns:a16="http://schemas.microsoft.com/office/drawing/2014/main" id="{36C257A6-18C3-49D0-A044-B003547E58C5}"/>
                    </a:ext>
                  </a:extLst>
                </p:cNvPr>
                <p:cNvSpPr>
                  <a:spLocks noChangeShapeType="1"/>
                </p:cNvSpPr>
                <p:nvPr/>
              </p:nvSpPr>
              <p:spPr bwMode="auto">
                <a:xfrm flipH="1">
                  <a:off x="5325" y="2539"/>
                  <a:ext cx="41"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8" name="Line 63">
                  <a:extLst>
                    <a:ext uri="{FF2B5EF4-FFF2-40B4-BE49-F238E27FC236}">
                      <a16:creationId xmlns:a16="http://schemas.microsoft.com/office/drawing/2014/main" id="{4907565F-8FD4-4854-85E1-C2F68FB546F7}"/>
                    </a:ext>
                  </a:extLst>
                </p:cNvPr>
                <p:cNvSpPr>
                  <a:spLocks noChangeShapeType="1"/>
                </p:cNvSpPr>
                <p:nvPr/>
              </p:nvSpPr>
              <p:spPr bwMode="auto">
                <a:xfrm>
                  <a:off x="5452"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9" name="Line 64">
                  <a:extLst>
                    <a:ext uri="{FF2B5EF4-FFF2-40B4-BE49-F238E27FC236}">
                      <a16:creationId xmlns:a16="http://schemas.microsoft.com/office/drawing/2014/main" id="{603ECAA0-105D-4A8B-BE54-87C20EBC9EB3}"/>
                    </a:ext>
                  </a:extLst>
                </p:cNvPr>
                <p:cNvSpPr>
                  <a:spLocks noChangeShapeType="1"/>
                </p:cNvSpPr>
                <p:nvPr/>
              </p:nvSpPr>
              <p:spPr bwMode="auto">
                <a:xfrm flipH="1">
                  <a:off x="5434" y="25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0" name="Line 65">
                  <a:extLst>
                    <a:ext uri="{FF2B5EF4-FFF2-40B4-BE49-F238E27FC236}">
                      <a16:creationId xmlns:a16="http://schemas.microsoft.com/office/drawing/2014/main" id="{253C8307-A7A1-424E-9E7C-F2B23A189787}"/>
                    </a:ext>
                  </a:extLst>
                </p:cNvPr>
                <p:cNvSpPr>
                  <a:spLocks noChangeShapeType="1"/>
                </p:cNvSpPr>
                <p:nvPr/>
              </p:nvSpPr>
              <p:spPr bwMode="auto">
                <a:xfrm>
                  <a:off x="5534"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1" name="Line 66">
                  <a:extLst>
                    <a:ext uri="{FF2B5EF4-FFF2-40B4-BE49-F238E27FC236}">
                      <a16:creationId xmlns:a16="http://schemas.microsoft.com/office/drawing/2014/main" id="{763BFC99-D536-4F2A-879E-536948EA8EE1}"/>
                    </a:ext>
                  </a:extLst>
                </p:cNvPr>
                <p:cNvSpPr>
                  <a:spLocks noChangeShapeType="1"/>
                </p:cNvSpPr>
                <p:nvPr/>
              </p:nvSpPr>
              <p:spPr bwMode="auto">
                <a:xfrm flipH="1">
                  <a:off x="5514" y="253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2" name="Line 67">
                  <a:extLst>
                    <a:ext uri="{FF2B5EF4-FFF2-40B4-BE49-F238E27FC236}">
                      <a16:creationId xmlns:a16="http://schemas.microsoft.com/office/drawing/2014/main" id="{D20454E2-9BF4-44F2-83F8-4C0C145B046D}"/>
                    </a:ext>
                  </a:extLst>
                </p:cNvPr>
                <p:cNvSpPr>
                  <a:spLocks noChangeShapeType="1"/>
                </p:cNvSpPr>
                <p:nvPr/>
              </p:nvSpPr>
              <p:spPr bwMode="auto">
                <a:xfrm>
                  <a:off x="5562"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3" name="Line 68">
                  <a:extLst>
                    <a:ext uri="{FF2B5EF4-FFF2-40B4-BE49-F238E27FC236}">
                      <a16:creationId xmlns:a16="http://schemas.microsoft.com/office/drawing/2014/main" id="{E1470B4B-EA31-4A8B-897A-F7B9F5F1151D}"/>
                    </a:ext>
                  </a:extLst>
                </p:cNvPr>
                <p:cNvSpPr>
                  <a:spLocks noChangeShapeType="1"/>
                </p:cNvSpPr>
                <p:nvPr/>
              </p:nvSpPr>
              <p:spPr bwMode="auto">
                <a:xfrm flipH="1">
                  <a:off x="5542" y="2539"/>
                  <a:ext cx="40"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4" name="Line 69">
                  <a:extLst>
                    <a:ext uri="{FF2B5EF4-FFF2-40B4-BE49-F238E27FC236}">
                      <a16:creationId xmlns:a16="http://schemas.microsoft.com/office/drawing/2014/main" id="{8364DF5E-6051-4AF0-B56E-83395AB7F0F5}"/>
                    </a:ext>
                  </a:extLst>
                </p:cNvPr>
                <p:cNvSpPr>
                  <a:spLocks noChangeShapeType="1"/>
                </p:cNvSpPr>
                <p:nvPr/>
              </p:nvSpPr>
              <p:spPr bwMode="auto">
                <a:xfrm>
                  <a:off x="5598" y="2519"/>
                  <a:ext cx="0" cy="4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5" name="Line 70">
                  <a:extLst>
                    <a:ext uri="{FF2B5EF4-FFF2-40B4-BE49-F238E27FC236}">
                      <a16:creationId xmlns:a16="http://schemas.microsoft.com/office/drawing/2014/main" id="{AFB4C2F6-3E8F-4AD7-85AE-24380D74A1D0}"/>
                    </a:ext>
                  </a:extLst>
                </p:cNvPr>
                <p:cNvSpPr>
                  <a:spLocks noChangeShapeType="1"/>
                </p:cNvSpPr>
                <p:nvPr/>
              </p:nvSpPr>
              <p:spPr bwMode="auto">
                <a:xfrm flipH="1">
                  <a:off x="5580" y="2539"/>
                  <a:ext cx="38" cy="0"/>
                </a:xfrm>
                <a:prstGeom prst="line">
                  <a:avLst/>
                </a:prstGeom>
                <a:noFill/>
                <a:ln w="1270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835" name="Group 74">
                <a:extLst>
                  <a:ext uri="{FF2B5EF4-FFF2-40B4-BE49-F238E27FC236}">
                    <a16:creationId xmlns:a16="http://schemas.microsoft.com/office/drawing/2014/main" id="{F1562288-09C6-4D33-8705-BDF95AE0A647}"/>
                  </a:ext>
                </a:extLst>
              </p:cNvPr>
              <p:cNvGrpSpPr>
                <a:grpSpLocks noChangeAspect="1"/>
              </p:cNvGrpSpPr>
              <p:nvPr/>
            </p:nvGrpSpPr>
            <p:grpSpPr bwMode="auto">
              <a:xfrm>
                <a:off x="2209800" y="3124200"/>
                <a:ext cx="5543549" cy="949600"/>
                <a:chOff x="254" y="1708"/>
                <a:chExt cx="5254" cy="900"/>
              </a:xfrm>
            </p:grpSpPr>
            <p:sp>
              <p:nvSpPr>
                <p:cNvPr id="836" name="Freeform 127">
                  <a:extLst>
                    <a:ext uri="{FF2B5EF4-FFF2-40B4-BE49-F238E27FC236}">
                      <a16:creationId xmlns:a16="http://schemas.microsoft.com/office/drawing/2014/main" id="{47A84C43-FC85-4986-9556-FCE274C0C9F5}"/>
                    </a:ext>
                  </a:extLst>
                </p:cNvPr>
                <p:cNvSpPr>
                  <a:spLocks/>
                </p:cNvSpPr>
                <p:nvPr/>
              </p:nvSpPr>
              <p:spPr bwMode="auto">
                <a:xfrm>
                  <a:off x="272" y="1728"/>
                  <a:ext cx="4763" cy="860"/>
                </a:xfrm>
                <a:custGeom>
                  <a:avLst/>
                  <a:gdLst>
                    <a:gd name="T0" fmla="*/ 0 w 4763"/>
                    <a:gd name="T1" fmla="*/ 0 h 860"/>
                    <a:gd name="T2" fmla="*/ 12 w 4763"/>
                    <a:gd name="T3" fmla="*/ 0 h 860"/>
                    <a:gd name="T4" fmla="*/ 12 w 4763"/>
                    <a:gd name="T5" fmla="*/ 20 h 860"/>
                    <a:gd name="T6" fmla="*/ 246 w 4763"/>
                    <a:gd name="T7" fmla="*/ 20 h 860"/>
                    <a:gd name="T8" fmla="*/ 246 w 4763"/>
                    <a:gd name="T9" fmla="*/ 42 h 860"/>
                    <a:gd name="T10" fmla="*/ 423 w 4763"/>
                    <a:gd name="T11" fmla="*/ 42 h 860"/>
                    <a:gd name="T12" fmla="*/ 423 w 4763"/>
                    <a:gd name="T13" fmla="*/ 95 h 860"/>
                    <a:gd name="T14" fmla="*/ 455 w 4763"/>
                    <a:gd name="T15" fmla="*/ 95 h 860"/>
                    <a:gd name="T16" fmla="*/ 455 w 4763"/>
                    <a:gd name="T17" fmla="*/ 121 h 860"/>
                    <a:gd name="T18" fmla="*/ 619 w 4763"/>
                    <a:gd name="T19" fmla="*/ 121 h 860"/>
                    <a:gd name="T20" fmla="*/ 619 w 4763"/>
                    <a:gd name="T21" fmla="*/ 137 h 860"/>
                    <a:gd name="T22" fmla="*/ 657 w 4763"/>
                    <a:gd name="T23" fmla="*/ 137 h 860"/>
                    <a:gd name="T24" fmla="*/ 657 w 4763"/>
                    <a:gd name="T25" fmla="*/ 145 h 860"/>
                    <a:gd name="T26" fmla="*/ 717 w 4763"/>
                    <a:gd name="T27" fmla="*/ 145 h 860"/>
                    <a:gd name="T28" fmla="*/ 717 w 4763"/>
                    <a:gd name="T29" fmla="*/ 173 h 860"/>
                    <a:gd name="T30" fmla="*/ 881 w 4763"/>
                    <a:gd name="T31" fmla="*/ 173 h 860"/>
                    <a:gd name="T32" fmla="*/ 881 w 4763"/>
                    <a:gd name="T33" fmla="*/ 203 h 860"/>
                    <a:gd name="T34" fmla="*/ 1044 w 4763"/>
                    <a:gd name="T35" fmla="*/ 203 h 860"/>
                    <a:gd name="T36" fmla="*/ 1044 w 4763"/>
                    <a:gd name="T37" fmla="*/ 228 h 860"/>
                    <a:gd name="T38" fmla="*/ 1554 w 4763"/>
                    <a:gd name="T39" fmla="*/ 228 h 860"/>
                    <a:gd name="T40" fmla="*/ 1554 w 4763"/>
                    <a:gd name="T41" fmla="*/ 266 h 860"/>
                    <a:gd name="T42" fmla="*/ 1620 w 4763"/>
                    <a:gd name="T43" fmla="*/ 266 h 860"/>
                    <a:gd name="T44" fmla="*/ 1620 w 4763"/>
                    <a:gd name="T45" fmla="*/ 280 h 860"/>
                    <a:gd name="T46" fmla="*/ 1655 w 4763"/>
                    <a:gd name="T47" fmla="*/ 280 h 860"/>
                    <a:gd name="T48" fmla="*/ 1655 w 4763"/>
                    <a:gd name="T49" fmla="*/ 306 h 860"/>
                    <a:gd name="T50" fmla="*/ 1791 w 4763"/>
                    <a:gd name="T51" fmla="*/ 306 h 860"/>
                    <a:gd name="T52" fmla="*/ 1791 w 4763"/>
                    <a:gd name="T53" fmla="*/ 356 h 860"/>
                    <a:gd name="T54" fmla="*/ 1929 w 4763"/>
                    <a:gd name="T55" fmla="*/ 356 h 860"/>
                    <a:gd name="T56" fmla="*/ 1929 w 4763"/>
                    <a:gd name="T57" fmla="*/ 391 h 860"/>
                    <a:gd name="T58" fmla="*/ 2023 w 4763"/>
                    <a:gd name="T59" fmla="*/ 391 h 860"/>
                    <a:gd name="T60" fmla="*/ 2023 w 4763"/>
                    <a:gd name="T61" fmla="*/ 415 h 860"/>
                    <a:gd name="T62" fmla="*/ 2067 w 4763"/>
                    <a:gd name="T63" fmla="*/ 415 h 860"/>
                    <a:gd name="T64" fmla="*/ 2067 w 4763"/>
                    <a:gd name="T65" fmla="*/ 465 h 860"/>
                    <a:gd name="T66" fmla="*/ 2095 w 4763"/>
                    <a:gd name="T67" fmla="*/ 465 h 860"/>
                    <a:gd name="T68" fmla="*/ 2095 w 4763"/>
                    <a:gd name="T69" fmla="*/ 499 h 860"/>
                    <a:gd name="T70" fmla="*/ 2149 w 4763"/>
                    <a:gd name="T71" fmla="*/ 499 h 860"/>
                    <a:gd name="T72" fmla="*/ 2149 w 4763"/>
                    <a:gd name="T73" fmla="*/ 530 h 860"/>
                    <a:gd name="T74" fmla="*/ 2332 w 4763"/>
                    <a:gd name="T75" fmla="*/ 530 h 860"/>
                    <a:gd name="T76" fmla="*/ 2332 w 4763"/>
                    <a:gd name="T77" fmla="*/ 548 h 860"/>
                    <a:gd name="T78" fmla="*/ 2382 w 4763"/>
                    <a:gd name="T79" fmla="*/ 548 h 860"/>
                    <a:gd name="T80" fmla="*/ 2382 w 4763"/>
                    <a:gd name="T81" fmla="*/ 578 h 860"/>
                    <a:gd name="T82" fmla="*/ 2400 w 4763"/>
                    <a:gd name="T83" fmla="*/ 578 h 860"/>
                    <a:gd name="T84" fmla="*/ 2400 w 4763"/>
                    <a:gd name="T85" fmla="*/ 606 h 860"/>
                    <a:gd name="T86" fmla="*/ 2428 w 4763"/>
                    <a:gd name="T87" fmla="*/ 606 h 860"/>
                    <a:gd name="T88" fmla="*/ 2428 w 4763"/>
                    <a:gd name="T89" fmla="*/ 634 h 860"/>
                    <a:gd name="T90" fmla="*/ 2606 w 4763"/>
                    <a:gd name="T91" fmla="*/ 634 h 860"/>
                    <a:gd name="T92" fmla="*/ 2606 w 4763"/>
                    <a:gd name="T93" fmla="*/ 667 h 860"/>
                    <a:gd name="T94" fmla="*/ 2750 w 4763"/>
                    <a:gd name="T95" fmla="*/ 667 h 860"/>
                    <a:gd name="T96" fmla="*/ 2750 w 4763"/>
                    <a:gd name="T97" fmla="*/ 691 h 860"/>
                    <a:gd name="T98" fmla="*/ 2961 w 4763"/>
                    <a:gd name="T99" fmla="*/ 691 h 860"/>
                    <a:gd name="T100" fmla="*/ 2961 w 4763"/>
                    <a:gd name="T101" fmla="*/ 717 h 860"/>
                    <a:gd name="T102" fmla="*/ 3089 w 4763"/>
                    <a:gd name="T103" fmla="*/ 717 h 860"/>
                    <a:gd name="T104" fmla="*/ 3089 w 4763"/>
                    <a:gd name="T105" fmla="*/ 747 h 860"/>
                    <a:gd name="T106" fmla="*/ 3345 w 4763"/>
                    <a:gd name="T107" fmla="*/ 747 h 860"/>
                    <a:gd name="T108" fmla="*/ 3345 w 4763"/>
                    <a:gd name="T109" fmla="*/ 775 h 860"/>
                    <a:gd name="T110" fmla="*/ 4098 w 4763"/>
                    <a:gd name="T111" fmla="*/ 775 h 860"/>
                    <a:gd name="T112" fmla="*/ 4098 w 4763"/>
                    <a:gd name="T113" fmla="*/ 799 h 860"/>
                    <a:gd name="T114" fmla="*/ 4172 w 4763"/>
                    <a:gd name="T115" fmla="*/ 799 h 860"/>
                    <a:gd name="T116" fmla="*/ 4172 w 4763"/>
                    <a:gd name="T117" fmla="*/ 809 h 860"/>
                    <a:gd name="T118" fmla="*/ 4763 w 4763"/>
                    <a:gd name="T119" fmla="*/ 809 h 860"/>
                    <a:gd name="T120" fmla="*/ 4763 w 4763"/>
                    <a:gd name="T121" fmla="*/ 860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763" h="860">
                      <a:moveTo>
                        <a:pt x="0" y="0"/>
                      </a:moveTo>
                      <a:lnTo>
                        <a:pt x="12" y="0"/>
                      </a:lnTo>
                      <a:lnTo>
                        <a:pt x="12" y="20"/>
                      </a:lnTo>
                      <a:lnTo>
                        <a:pt x="246" y="20"/>
                      </a:lnTo>
                      <a:lnTo>
                        <a:pt x="246" y="42"/>
                      </a:lnTo>
                      <a:lnTo>
                        <a:pt x="423" y="42"/>
                      </a:lnTo>
                      <a:lnTo>
                        <a:pt x="423" y="95"/>
                      </a:lnTo>
                      <a:lnTo>
                        <a:pt x="455" y="95"/>
                      </a:lnTo>
                      <a:lnTo>
                        <a:pt x="455" y="121"/>
                      </a:lnTo>
                      <a:lnTo>
                        <a:pt x="619" y="121"/>
                      </a:lnTo>
                      <a:lnTo>
                        <a:pt x="619" y="137"/>
                      </a:lnTo>
                      <a:lnTo>
                        <a:pt x="657" y="137"/>
                      </a:lnTo>
                      <a:lnTo>
                        <a:pt x="657" y="145"/>
                      </a:lnTo>
                      <a:lnTo>
                        <a:pt x="717" y="145"/>
                      </a:lnTo>
                      <a:lnTo>
                        <a:pt x="717" y="173"/>
                      </a:lnTo>
                      <a:lnTo>
                        <a:pt x="881" y="173"/>
                      </a:lnTo>
                      <a:lnTo>
                        <a:pt x="881" y="203"/>
                      </a:lnTo>
                      <a:lnTo>
                        <a:pt x="1044" y="203"/>
                      </a:lnTo>
                      <a:lnTo>
                        <a:pt x="1044" y="228"/>
                      </a:lnTo>
                      <a:lnTo>
                        <a:pt x="1554" y="228"/>
                      </a:lnTo>
                      <a:lnTo>
                        <a:pt x="1554" y="266"/>
                      </a:lnTo>
                      <a:lnTo>
                        <a:pt x="1620" y="266"/>
                      </a:lnTo>
                      <a:lnTo>
                        <a:pt x="1620" y="280"/>
                      </a:lnTo>
                      <a:lnTo>
                        <a:pt x="1655" y="280"/>
                      </a:lnTo>
                      <a:lnTo>
                        <a:pt x="1655" y="306"/>
                      </a:lnTo>
                      <a:lnTo>
                        <a:pt x="1791" y="306"/>
                      </a:lnTo>
                      <a:lnTo>
                        <a:pt x="1791" y="356"/>
                      </a:lnTo>
                      <a:lnTo>
                        <a:pt x="1929" y="356"/>
                      </a:lnTo>
                      <a:lnTo>
                        <a:pt x="1929" y="391"/>
                      </a:lnTo>
                      <a:lnTo>
                        <a:pt x="2023" y="391"/>
                      </a:lnTo>
                      <a:lnTo>
                        <a:pt x="2023" y="415"/>
                      </a:lnTo>
                      <a:lnTo>
                        <a:pt x="2067" y="415"/>
                      </a:lnTo>
                      <a:lnTo>
                        <a:pt x="2067" y="465"/>
                      </a:lnTo>
                      <a:lnTo>
                        <a:pt x="2095" y="465"/>
                      </a:lnTo>
                      <a:lnTo>
                        <a:pt x="2095" y="499"/>
                      </a:lnTo>
                      <a:lnTo>
                        <a:pt x="2149" y="499"/>
                      </a:lnTo>
                      <a:lnTo>
                        <a:pt x="2149" y="530"/>
                      </a:lnTo>
                      <a:lnTo>
                        <a:pt x="2332" y="530"/>
                      </a:lnTo>
                      <a:lnTo>
                        <a:pt x="2332" y="548"/>
                      </a:lnTo>
                      <a:lnTo>
                        <a:pt x="2382" y="548"/>
                      </a:lnTo>
                      <a:lnTo>
                        <a:pt x="2382" y="578"/>
                      </a:lnTo>
                      <a:lnTo>
                        <a:pt x="2400" y="578"/>
                      </a:lnTo>
                      <a:lnTo>
                        <a:pt x="2400" y="606"/>
                      </a:lnTo>
                      <a:lnTo>
                        <a:pt x="2428" y="606"/>
                      </a:lnTo>
                      <a:lnTo>
                        <a:pt x="2428" y="634"/>
                      </a:lnTo>
                      <a:lnTo>
                        <a:pt x="2606" y="634"/>
                      </a:lnTo>
                      <a:lnTo>
                        <a:pt x="2606" y="667"/>
                      </a:lnTo>
                      <a:lnTo>
                        <a:pt x="2750" y="667"/>
                      </a:lnTo>
                      <a:lnTo>
                        <a:pt x="2750" y="691"/>
                      </a:lnTo>
                      <a:lnTo>
                        <a:pt x="2961" y="691"/>
                      </a:lnTo>
                      <a:lnTo>
                        <a:pt x="2961" y="717"/>
                      </a:lnTo>
                      <a:lnTo>
                        <a:pt x="3089" y="717"/>
                      </a:lnTo>
                      <a:lnTo>
                        <a:pt x="3089" y="747"/>
                      </a:lnTo>
                      <a:lnTo>
                        <a:pt x="3345" y="747"/>
                      </a:lnTo>
                      <a:lnTo>
                        <a:pt x="3345" y="775"/>
                      </a:lnTo>
                      <a:lnTo>
                        <a:pt x="4098" y="775"/>
                      </a:lnTo>
                      <a:lnTo>
                        <a:pt x="4098" y="799"/>
                      </a:lnTo>
                      <a:lnTo>
                        <a:pt x="4172" y="799"/>
                      </a:lnTo>
                      <a:lnTo>
                        <a:pt x="4172" y="809"/>
                      </a:lnTo>
                      <a:lnTo>
                        <a:pt x="4763" y="809"/>
                      </a:lnTo>
                      <a:lnTo>
                        <a:pt x="4763" y="860"/>
                      </a:ln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7" name="Line 75">
                  <a:extLst>
                    <a:ext uri="{FF2B5EF4-FFF2-40B4-BE49-F238E27FC236}">
                      <a16:creationId xmlns:a16="http://schemas.microsoft.com/office/drawing/2014/main" id="{3D71EEB7-72C6-48D7-98C0-7124CE11389E}"/>
                    </a:ext>
                  </a:extLst>
                </p:cNvPr>
                <p:cNvSpPr>
                  <a:spLocks noChangeShapeType="1"/>
                </p:cNvSpPr>
                <p:nvPr/>
              </p:nvSpPr>
              <p:spPr bwMode="auto">
                <a:xfrm>
                  <a:off x="272" y="1708"/>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8" name="Line 76">
                  <a:extLst>
                    <a:ext uri="{FF2B5EF4-FFF2-40B4-BE49-F238E27FC236}">
                      <a16:creationId xmlns:a16="http://schemas.microsoft.com/office/drawing/2014/main" id="{333F4E53-61ED-4333-AD98-1B423466369E}"/>
                    </a:ext>
                  </a:extLst>
                </p:cNvPr>
                <p:cNvSpPr>
                  <a:spLocks noChangeShapeType="1"/>
                </p:cNvSpPr>
                <p:nvPr/>
              </p:nvSpPr>
              <p:spPr bwMode="auto">
                <a:xfrm flipH="1">
                  <a:off x="254" y="1728"/>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9" name="Line 77">
                  <a:extLst>
                    <a:ext uri="{FF2B5EF4-FFF2-40B4-BE49-F238E27FC236}">
                      <a16:creationId xmlns:a16="http://schemas.microsoft.com/office/drawing/2014/main" id="{FEEC7BE5-38D7-4873-840D-E92DEAD1CF84}"/>
                    </a:ext>
                  </a:extLst>
                </p:cNvPr>
                <p:cNvSpPr>
                  <a:spLocks noChangeShapeType="1"/>
                </p:cNvSpPr>
                <p:nvPr/>
              </p:nvSpPr>
              <p:spPr bwMode="auto">
                <a:xfrm>
                  <a:off x="396" y="1730"/>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0" name="Line 78">
                  <a:extLst>
                    <a:ext uri="{FF2B5EF4-FFF2-40B4-BE49-F238E27FC236}">
                      <a16:creationId xmlns:a16="http://schemas.microsoft.com/office/drawing/2014/main" id="{09BE663A-4EFD-47E5-A1FA-199D0E0EF89C}"/>
                    </a:ext>
                  </a:extLst>
                </p:cNvPr>
                <p:cNvSpPr>
                  <a:spLocks noChangeShapeType="1"/>
                </p:cNvSpPr>
                <p:nvPr/>
              </p:nvSpPr>
              <p:spPr bwMode="auto">
                <a:xfrm flipH="1">
                  <a:off x="378" y="1750"/>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1" name="Line 79">
                  <a:extLst>
                    <a:ext uri="{FF2B5EF4-FFF2-40B4-BE49-F238E27FC236}">
                      <a16:creationId xmlns:a16="http://schemas.microsoft.com/office/drawing/2014/main" id="{0DBAB6E4-839B-40D2-ABB6-E9EB481C1772}"/>
                    </a:ext>
                  </a:extLst>
                </p:cNvPr>
                <p:cNvSpPr>
                  <a:spLocks noChangeShapeType="1"/>
                </p:cNvSpPr>
                <p:nvPr/>
              </p:nvSpPr>
              <p:spPr bwMode="auto">
                <a:xfrm>
                  <a:off x="446" y="1730"/>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2" name="Line 80">
                  <a:extLst>
                    <a:ext uri="{FF2B5EF4-FFF2-40B4-BE49-F238E27FC236}">
                      <a16:creationId xmlns:a16="http://schemas.microsoft.com/office/drawing/2014/main" id="{C4197C86-E478-4D87-9DA5-47D3DBEA3F02}"/>
                    </a:ext>
                  </a:extLst>
                </p:cNvPr>
                <p:cNvSpPr>
                  <a:spLocks noChangeShapeType="1"/>
                </p:cNvSpPr>
                <p:nvPr/>
              </p:nvSpPr>
              <p:spPr bwMode="auto">
                <a:xfrm flipH="1">
                  <a:off x="426" y="1750"/>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3" name="Line 81">
                  <a:extLst>
                    <a:ext uri="{FF2B5EF4-FFF2-40B4-BE49-F238E27FC236}">
                      <a16:creationId xmlns:a16="http://schemas.microsoft.com/office/drawing/2014/main" id="{BCAD7CF6-7F6D-465A-8114-D137CBBF287A}"/>
                    </a:ext>
                  </a:extLst>
                </p:cNvPr>
                <p:cNvSpPr>
                  <a:spLocks noChangeShapeType="1"/>
                </p:cNvSpPr>
                <p:nvPr/>
              </p:nvSpPr>
              <p:spPr bwMode="auto">
                <a:xfrm>
                  <a:off x="536" y="1750"/>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4" name="Line 82">
                  <a:extLst>
                    <a:ext uri="{FF2B5EF4-FFF2-40B4-BE49-F238E27FC236}">
                      <a16:creationId xmlns:a16="http://schemas.microsoft.com/office/drawing/2014/main" id="{265208C2-7844-4DDE-906F-708833778EA7}"/>
                    </a:ext>
                  </a:extLst>
                </p:cNvPr>
                <p:cNvSpPr>
                  <a:spLocks noChangeShapeType="1"/>
                </p:cNvSpPr>
                <p:nvPr/>
              </p:nvSpPr>
              <p:spPr bwMode="auto">
                <a:xfrm flipH="1">
                  <a:off x="516" y="1768"/>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5" name="Line 83">
                  <a:extLst>
                    <a:ext uri="{FF2B5EF4-FFF2-40B4-BE49-F238E27FC236}">
                      <a16:creationId xmlns:a16="http://schemas.microsoft.com/office/drawing/2014/main" id="{747DA36B-D7BC-4FE5-AA8F-26B5576F2079}"/>
                    </a:ext>
                  </a:extLst>
                </p:cNvPr>
                <p:cNvSpPr>
                  <a:spLocks noChangeShapeType="1"/>
                </p:cNvSpPr>
                <p:nvPr/>
              </p:nvSpPr>
              <p:spPr bwMode="auto">
                <a:xfrm>
                  <a:off x="655" y="1750"/>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6" name="Line 84">
                  <a:extLst>
                    <a:ext uri="{FF2B5EF4-FFF2-40B4-BE49-F238E27FC236}">
                      <a16:creationId xmlns:a16="http://schemas.microsoft.com/office/drawing/2014/main" id="{A96053C4-3BD1-4269-B500-F30064AAABA4}"/>
                    </a:ext>
                  </a:extLst>
                </p:cNvPr>
                <p:cNvSpPr>
                  <a:spLocks noChangeShapeType="1"/>
                </p:cNvSpPr>
                <p:nvPr/>
              </p:nvSpPr>
              <p:spPr bwMode="auto">
                <a:xfrm flipH="1">
                  <a:off x="635" y="1768"/>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7" name="Line 85">
                  <a:extLst>
                    <a:ext uri="{FF2B5EF4-FFF2-40B4-BE49-F238E27FC236}">
                      <a16:creationId xmlns:a16="http://schemas.microsoft.com/office/drawing/2014/main" id="{2773FF2E-6632-4138-80EE-4A8FCC5EEFCA}"/>
                    </a:ext>
                  </a:extLst>
                </p:cNvPr>
                <p:cNvSpPr>
                  <a:spLocks noChangeShapeType="1"/>
                </p:cNvSpPr>
                <p:nvPr/>
              </p:nvSpPr>
              <p:spPr bwMode="auto">
                <a:xfrm>
                  <a:off x="783" y="1829"/>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8" name="Line 86">
                  <a:extLst>
                    <a:ext uri="{FF2B5EF4-FFF2-40B4-BE49-F238E27FC236}">
                      <a16:creationId xmlns:a16="http://schemas.microsoft.com/office/drawing/2014/main" id="{F4066BB4-07E6-4269-9487-6ED80069F22B}"/>
                    </a:ext>
                  </a:extLst>
                </p:cNvPr>
                <p:cNvSpPr>
                  <a:spLocks noChangeShapeType="1"/>
                </p:cNvSpPr>
                <p:nvPr/>
              </p:nvSpPr>
              <p:spPr bwMode="auto">
                <a:xfrm flipH="1">
                  <a:off x="763" y="1849"/>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9" name="Line 87">
                  <a:extLst>
                    <a:ext uri="{FF2B5EF4-FFF2-40B4-BE49-F238E27FC236}">
                      <a16:creationId xmlns:a16="http://schemas.microsoft.com/office/drawing/2014/main" id="{B920E162-C451-428F-9C01-094F8B788148}"/>
                    </a:ext>
                  </a:extLst>
                </p:cNvPr>
                <p:cNvSpPr>
                  <a:spLocks noChangeShapeType="1"/>
                </p:cNvSpPr>
                <p:nvPr/>
              </p:nvSpPr>
              <p:spPr bwMode="auto">
                <a:xfrm>
                  <a:off x="867" y="1829"/>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0" name="Line 88">
                  <a:extLst>
                    <a:ext uri="{FF2B5EF4-FFF2-40B4-BE49-F238E27FC236}">
                      <a16:creationId xmlns:a16="http://schemas.microsoft.com/office/drawing/2014/main" id="{E58E791F-91BB-4C0B-B0E8-E0226813DBB4}"/>
                    </a:ext>
                  </a:extLst>
                </p:cNvPr>
                <p:cNvSpPr>
                  <a:spLocks noChangeShapeType="1"/>
                </p:cNvSpPr>
                <p:nvPr/>
              </p:nvSpPr>
              <p:spPr bwMode="auto">
                <a:xfrm flipH="1">
                  <a:off x="847" y="1849"/>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1" name="Line 89">
                  <a:extLst>
                    <a:ext uri="{FF2B5EF4-FFF2-40B4-BE49-F238E27FC236}">
                      <a16:creationId xmlns:a16="http://schemas.microsoft.com/office/drawing/2014/main" id="{39F2D9A7-5629-45B4-9B2A-46DE1E5FB5E2}"/>
                    </a:ext>
                  </a:extLst>
                </p:cNvPr>
                <p:cNvSpPr>
                  <a:spLocks noChangeShapeType="1"/>
                </p:cNvSpPr>
                <p:nvPr/>
              </p:nvSpPr>
              <p:spPr bwMode="auto">
                <a:xfrm>
                  <a:off x="1870" y="1974"/>
                  <a:ext cx="0" cy="38"/>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2" name="Line 90">
                  <a:extLst>
                    <a:ext uri="{FF2B5EF4-FFF2-40B4-BE49-F238E27FC236}">
                      <a16:creationId xmlns:a16="http://schemas.microsoft.com/office/drawing/2014/main" id="{6AB9C93E-1E12-46CC-A7C4-2D60420AB41E}"/>
                    </a:ext>
                  </a:extLst>
                </p:cNvPr>
                <p:cNvSpPr>
                  <a:spLocks noChangeShapeType="1"/>
                </p:cNvSpPr>
                <p:nvPr/>
              </p:nvSpPr>
              <p:spPr bwMode="auto">
                <a:xfrm flipH="1">
                  <a:off x="1850" y="1994"/>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3" name="Line 91">
                  <a:extLst>
                    <a:ext uri="{FF2B5EF4-FFF2-40B4-BE49-F238E27FC236}">
                      <a16:creationId xmlns:a16="http://schemas.microsoft.com/office/drawing/2014/main" id="{6466276B-E3F6-4B0F-B72C-BA62D65F01A1}"/>
                    </a:ext>
                  </a:extLst>
                </p:cNvPr>
                <p:cNvSpPr>
                  <a:spLocks noChangeShapeType="1"/>
                </p:cNvSpPr>
                <p:nvPr/>
              </p:nvSpPr>
              <p:spPr bwMode="auto">
                <a:xfrm>
                  <a:off x="2141" y="2064"/>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4" name="Line 92">
                  <a:extLst>
                    <a:ext uri="{FF2B5EF4-FFF2-40B4-BE49-F238E27FC236}">
                      <a16:creationId xmlns:a16="http://schemas.microsoft.com/office/drawing/2014/main" id="{CBAF1546-E9F6-47B7-B4FF-F2326857A4EE}"/>
                    </a:ext>
                  </a:extLst>
                </p:cNvPr>
                <p:cNvSpPr>
                  <a:spLocks noChangeShapeType="1"/>
                </p:cNvSpPr>
                <p:nvPr/>
              </p:nvSpPr>
              <p:spPr bwMode="auto">
                <a:xfrm flipH="1">
                  <a:off x="2123" y="2084"/>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5" name="Line 93">
                  <a:extLst>
                    <a:ext uri="{FF2B5EF4-FFF2-40B4-BE49-F238E27FC236}">
                      <a16:creationId xmlns:a16="http://schemas.microsoft.com/office/drawing/2014/main" id="{04334C4A-55D5-40BF-AA51-876CAAE897AB}"/>
                    </a:ext>
                  </a:extLst>
                </p:cNvPr>
                <p:cNvSpPr>
                  <a:spLocks noChangeShapeType="1"/>
                </p:cNvSpPr>
                <p:nvPr/>
              </p:nvSpPr>
              <p:spPr bwMode="auto">
                <a:xfrm>
                  <a:off x="4464" y="2515"/>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6" name="Line 94">
                  <a:extLst>
                    <a:ext uri="{FF2B5EF4-FFF2-40B4-BE49-F238E27FC236}">
                      <a16:creationId xmlns:a16="http://schemas.microsoft.com/office/drawing/2014/main" id="{BEBF1B88-F955-4069-85AD-6499569F46F0}"/>
                    </a:ext>
                  </a:extLst>
                </p:cNvPr>
                <p:cNvSpPr>
                  <a:spLocks noChangeShapeType="1"/>
                </p:cNvSpPr>
                <p:nvPr/>
              </p:nvSpPr>
              <p:spPr bwMode="auto">
                <a:xfrm flipH="1">
                  <a:off x="4444" y="2535"/>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7" name="Line 95">
                  <a:extLst>
                    <a:ext uri="{FF2B5EF4-FFF2-40B4-BE49-F238E27FC236}">
                      <a16:creationId xmlns:a16="http://schemas.microsoft.com/office/drawing/2014/main" id="{9A5BBE2E-E064-4E80-8CE4-5A831A0C6EF1}"/>
                    </a:ext>
                  </a:extLst>
                </p:cNvPr>
                <p:cNvSpPr>
                  <a:spLocks noChangeShapeType="1"/>
                </p:cNvSpPr>
                <p:nvPr/>
              </p:nvSpPr>
              <p:spPr bwMode="auto">
                <a:xfrm>
                  <a:off x="4519" y="2515"/>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8" name="Line 96">
                  <a:extLst>
                    <a:ext uri="{FF2B5EF4-FFF2-40B4-BE49-F238E27FC236}">
                      <a16:creationId xmlns:a16="http://schemas.microsoft.com/office/drawing/2014/main" id="{27D2EB63-E719-417E-9AC5-331B6D09993B}"/>
                    </a:ext>
                  </a:extLst>
                </p:cNvPr>
                <p:cNvSpPr>
                  <a:spLocks noChangeShapeType="1"/>
                </p:cNvSpPr>
                <p:nvPr/>
              </p:nvSpPr>
              <p:spPr bwMode="auto">
                <a:xfrm flipH="1">
                  <a:off x="4499" y="2535"/>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9" name="Line 97">
                  <a:extLst>
                    <a:ext uri="{FF2B5EF4-FFF2-40B4-BE49-F238E27FC236}">
                      <a16:creationId xmlns:a16="http://schemas.microsoft.com/office/drawing/2014/main" id="{B1A20CD2-CB00-4A37-B4AB-EE03EDDFF63B}"/>
                    </a:ext>
                  </a:extLst>
                </p:cNvPr>
                <p:cNvSpPr>
                  <a:spLocks noChangeShapeType="1"/>
                </p:cNvSpPr>
                <p:nvPr/>
              </p:nvSpPr>
              <p:spPr bwMode="auto">
                <a:xfrm>
                  <a:off x="4545" y="2515"/>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0" name="Line 98">
                  <a:extLst>
                    <a:ext uri="{FF2B5EF4-FFF2-40B4-BE49-F238E27FC236}">
                      <a16:creationId xmlns:a16="http://schemas.microsoft.com/office/drawing/2014/main" id="{D4CEB052-7851-4403-BA8E-73F1AB95A260}"/>
                    </a:ext>
                  </a:extLst>
                </p:cNvPr>
                <p:cNvSpPr>
                  <a:spLocks noChangeShapeType="1"/>
                </p:cNvSpPr>
                <p:nvPr/>
              </p:nvSpPr>
              <p:spPr bwMode="auto">
                <a:xfrm flipH="1">
                  <a:off x="4525" y="2535"/>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1" name="Line 99">
                  <a:extLst>
                    <a:ext uri="{FF2B5EF4-FFF2-40B4-BE49-F238E27FC236}">
                      <a16:creationId xmlns:a16="http://schemas.microsoft.com/office/drawing/2014/main" id="{FBB43075-2D0E-4F0A-94D9-7FE43A369096}"/>
                    </a:ext>
                  </a:extLst>
                </p:cNvPr>
                <p:cNvSpPr>
                  <a:spLocks noChangeShapeType="1"/>
                </p:cNvSpPr>
                <p:nvPr/>
              </p:nvSpPr>
              <p:spPr bwMode="auto">
                <a:xfrm>
                  <a:off x="4561" y="2515"/>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2" name="Line 100">
                  <a:extLst>
                    <a:ext uri="{FF2B5EF4-FFF2-40B4-BE49-F238E27FC236}">
                      <a16:creationId xmlns:a16="http://schemas.microsoft.com/office/drawing/2014/main" id="{9B746D3D-C6C1-4B27-B1A0-24D8BBB71193}"/>
                    </a:ext>
                  </a:extLst>
                </p:cNvPr>
                <p:cNvSpPr>
                  <a:spLocks noChangeShapeType="1"/>
                </p:cNvSpPr>
                <p:nvPr/>
              </p:nvSpPr>
              <p:spPr bwMode="auto">
                <a:xfrm flipH="1">
                  <a:off x="4541" y="2535"/>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3" name="Line 101">
                  <a:extLst>
                    <a:ext uri="{FF2B5EF4-FFF2-40B4-BE49-F238E27FC236}">
                      <a16:creationId xmlns:a16="http://schemas.microsoft.com/office/drawing/2014/main" id="{667E88D6-E15D-4D18-98A9-F38BC7EA41B0}"/>
                    </a:ext>
                  </a:extLst>
                </p:cNvPr>
                <p:cNvSpPr>
                  <a:spLocks noChangeShapeType="1"/>
                </p:cNvSpPr>
                <p:nvPr/>
              </p:nvSpPr>
              <p:spPr bwMode="auto">
                <a:xfrm>
                  <a:off x="4589" y="2515"/>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4" name="Line 102">
                  <a:extLst>
                    <a:ext uri="{FF2B5EF4-FFF2-40B4-BE49-F238E27FC236}">
                      <a16:creationId xmlns:a16="http://schemas.microsoft.com/office/drawing/2014/main" id="{0CEBB239-0763-407D-8BDE-81FC20B9DC6F}"/>
                    </a:ext>
                  </a:extLst>
                </p:cNvPr>
                <p:cNvSpPr>
                  <a:spLocks noChangeShapeType="1"/>
                </p:cNvSpPr>
                <p:nvPr/>
              </p:nvSpPr>
              <p:spPr bwMode="auto">
                <a:xfrm flipH="1">
                  <a:off x="4569" y="2535"/>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5" name="Line 103">
                  <a:extLst>
                    <a:ext uri="{FF2B5EF4-FFF2-40B4-BE49-F238E27FC236}">
                      <a16:creationId xmlns:a16="http://schemas.microsoft.com/office/drawing/2014/main" id="{3F90C746-5CCC-4185-AF34-D070EB932DDB}"/>
                    </a:ext>
                  </a:extLst>
                </p:cNvPr>
                <p:cNvSpPr>
                  <a:spLocks noChangeShapeType="1"/>
                </p:cNvSpPr>
                <p:nvPr/>
              </p:nvSpPr>
              <p:spPr bwMode="auto">
                <a:xfrm>
                  <a:off x="4645" y="2515"/>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6" name="Line 104">
                  <a:extLst>
                    <a:ext uri="{FF2B5EF4-FFF2-40B4-BE49-F238E27FC236}">
                      <a16:creationId xmlns:a16="http://schemas.microsoft.com/office/drawing/2014/main" id="{819843FA-7704-459F-A389-88FF39EF18D0}"/>
                    </a:ext>
                  </a:extLst>
                </p:cNvPr>
                <p:cNvSpPr>
                  <a:spLocks noChangeShapeType="1"/>
                </p:cNvSpPr>
                <p:nvPr/>
              </p:nvSpPr>
              <p:spPr bwMode="auto">
                <a:xfrm flipH="1">
                  <a:off x="4625" y="2535"/>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7" name="Line 105">
                  <a:extLst>
                    <a:ext uri="{FF2B5EF4-FFF2-40B4-BE49-F238E27FC236}">
                      <a16:creationId xmlns:a16="http://schemas.microsoft.com/office/drawing/2014/main" id="{4C4B4B28-CD9C-40DA-B9FB-D56EFC521A1C}"/>
                    </a:ext>
                  </a:extLst>
                </p:cNvPr>
                <p:cNvSpPr>
                  <a:spLocks noChangeShapeType="1"/>
                </p:cNvSpPr>
                <p:nvPr/>
              </p:nvSpPr>
              <p:spPr bwMode="auto">
                <a:xfrm>
                  <a:off x="4743" y="2515"/>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8" name="Line 106">
                  <a:extLst>
                    <a:ext uri="{FF2B5EF4-FFF2-40B4-BE49-F238E27FC236}">
                      <a16:creationId xmlns:a16="http://schemas.microsoft.com/office/drawing/2014/main" id="{DC9F182C-362A-413D-981C-678A30D28BB7}"/>
                    </a:ext>
                  </a:extLst>
                </p:cNvPr>
                <p:cNvSpPr>
                  <a:spLocks noChangeShapeType="1"/>
                </p:cNvSpPr>
                <p:nvPr/>
              </p:nvSpPr>
              <p:spPr bwMode="auto">
                <a:xfrm flipH="1">
                  <a:off x="4723" y="2535"/>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9" name="Line 107">
                  <a:extLst>
                    <a:ext uri="{FF2B5EF4-FFF2-40B4-BE49-F238E27FC236}">
                      <a16:creationId xmlns:a16="http://schemas.microsoft.com/office/drawing/2014/main" id="{52F6C422-CF5A-42D6-90BF-3D5F68C5DD06}"/>
                    </a:ext>
                  </a:extLst>
                </p:cNvPr>
                <p:cNvSpPr>
                  <a:spLocks noChangeShapeType="1"/>
                </p:cNvSpPr>
                <p:nvPr/>
              </p:nvSpPr>
              <p:spPr bwMode="auto">
                <a:xfrm>
                  <a:off x="4765" y="2515"/>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0" name="Line 108">
                  <a:extLst>
                    <a:ext uri="{FF2B5EF4-FFF2-40B4-BE49-F238E27FC236}">
                      <a16:creationId xmlns:a16="http://schemas.microsoft.com/office/drawing/2014/main" id="{5981DD13-0DE0-4894-A79C-260E55EEAEC5}"/>
                    </a:ext>
                  </a:extLst>
                </p:cNvPr>
                <p:cNvSpPr>
                  <a:spLocks noChangeShapeType="1"/>
                </p:cNvSpPr>
                <p:nvPr/>
              </p:nvSpPr>
              <p:spPr bwMode="auto">
                <a:xfrm flipH="1">
                  <a:off x="4747" y="2535"/>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1" name="Line 109">
                  <a:extLst>
                    <a:ext uri="{FF2B5EF4-FFF2-40B4-BE49-F238E27FC236}">
                      <a16:creationId xmlns:a16="http://schemas.microsoft.com/office/drawing/2014/main" id="{52A572C0-3040-4228-BBB3-4A82241B677B}"/>
                    </a:ext>
                  </a:extLst>
                </p:cNvPr>
                <p:cNvSpPr>
                  <a:spLocks noChangeShapeType="1"/>
                </p:cNvSpPr>
                <p:nvPr/>
              </p:nvSpPr>
              <p:spPr bwMode="auto">
                <a:xfrm>
                  <a:off x="4905" y="2515"/>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2" name="Line 110">
                  <a:extLst>
                    <a:ext uri="{FF2B5EF4-FFF2-40B4-BE49-F238E27FC236}">
                      <a16:creationId xmlns:a16="http://schemas.microsoft.com/office/drawing/2014/main" id="{CDCF4D0F-764D-4ADC-B576-AC0695F9E0BB}"/>
                    </a:ext>
                  </a:extLst>
                </p:cNvPr>
                <p:cNvSpPr>
                  <a:spLocks noChangeShapeType="1"/>
                </p:cNvSpPr>
                <p:nvPr/>
              </p:nvSpPr>
              <p:spPr bwMode="auto">
                <a:xfrm flipH="1">
                  <a:off x="4887" y="2535"/>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3" name="Line 111">
                  <a:extLst>
                    <a:ext uri="{FF2B5EF4-FFF2-40B4-BE49-F238E27FC236}">
                      <a16:creationId xmlns:a16="http://schemas.microsoft.com/office/drawing/2014/main" id="{BC0857D1-7DC8-4663-A2D2-7ADC079E7E14}"/>
                    </a:ext>
                  </a:extLst>
                </p:cNvPr>
                <p:cNvSpPr>
                  <a:spLocks noChangeShapeType="1"/>
                </p:cNvSpPr>
                <p:nvPr/>
              </p:nvSpPr>
              <p:spPr bwMode="auto">
                <a:xfrm>
                  <a:off x="4939" y="2515"/>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4" name="Line 112">
                  <a:extLst>
                    <a:ext uri="{FF2B5EF4-FFF2-40B4-BE49-F238E27FC236}">
                      <a16:creationId xmlns:a16="http://schemas.microsoft.com/office/drawing/2014/main" id="{5943BE13-32A3-4B36-A578-F66757061EE2}"/>
                    </a:ext>
                  </a:extLst>
                </p:cNvPr>
                <p:cNvSpPr>
                  <a:spLocks noChangeShapeType="1"/>
                </p:cNvSpPr>
                <p:nvPr/>
              </p:nvSpPr>
              <p:spPr bwMode="auto">
                <a:xfrm flipH="1">
                  <a:off x="4919" y="2535"/>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5" name="Line 113">
                  <a:extLst>
                    <a:ext uri="{FF2B5EF4-FFF2-40B4-BE49-F238E27FC236}">
                      <a16:creationId xmlns:a16="http://schemas.microsoft.com/office/drawing/2014/main" id="{445A3004-AE19-49EC-945E-7BEE19B72D0E}"/>
                    </a:ext>
                  </a:extLst>
                </p:cNvPr>
                <p:cNvSpPr>
                  <a:spLocks noChangeShapeType="1"/>
                </p:cNvSpPr>
                <p:nvPr/>
              </p:nvSpPr>
              <p:spPr bwMode="auto">
                <a:xfrm>
                  <a:off x="4951" y="2515"/>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6" name="Line 114">
                  <a:extLst>
                    <a:ext uri="{FF2B5EF4-FFF2-40B4-BE49-F238E27FC236}">
                      <a16:creationId xmlns:a16="http://schemas.microsoft.com/office/drawing/2014/main" id="{02319463-5852-40FB-B34F-8B4D65758D66}"/>
                    </a:ext>
                  </a:extLst>
                </p:cNvPr>
                <p:cNvSpPr>
                  <a:spLocks noChangeShapeType="1"/>
                </p:cNvSpPr>
                <p:nvPr/>
              </p:nvSpPr>
              <p:spPr bwMode="auto">
                <a:xfrm flipH="1">
                  <a:off x="4931" y="2535"/>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7" name="Line 115">
                  <a:extLst>
                    <a:ext uri="{FF2B5EF4-FFF2-40B4-BE49-F238E27FC236}">
                      <a16:creationId xmlns:a16="http://schemas.microsoft.com/office/drawing/2014/main" id="{A4771C11-BBE7-43F4-A94A-499819C0486A}"/>
                    </a:ext>
                  </a:extLst>
                </p:cNvPr>
                <p:cNvSpPr>
                  <a:spLocks noChangeShapeType="1"/>
                </p:cNvSpPr>
                <p:nvPr/>
              </p:nvSpPr>
              <p:spPr bwMode="auto">
                <a:xfrm>
                  <a:off x="5013" y="2515"/>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8" name="Line 116">
                  <a:extLst>
                    <a:ext uri="{FF2B5EF4-FFF2-40B4-BE49-F238E27FC236}">
                      <a16:creationId xmlns:a16="http://schemas.microsoft.com/office/drawing/2014/main" id="{7FE34405-77DA-4A32-927D-6C8C5FBFA5E4}"/>
                    </a:ext>
                  </a:extLst>
                </p:cNvPr>
                <p:cNvSpPr>
                  <a:spLocks noChangeShapeType="1"/>
                </p:cNvSpPr>
                <p:nvPr/>
              </p:nvSpPr>
              <p:spPr bwMode="auto">
                <a:xfrm flipH="1">
                  <a:off x="4993" y="2535"/>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9" name="Line 117">
                  <a:extLst>
                    <a:ext uri="{FF2B5EF4-FFF2-40B4-BE49-F238E27FC236}">
                      <a16:creationId xmlns:a16="http://schemas.microsoft.com/office/drawing/2014/main" id="{5DC5EBCF-D26F-48A0-B851-388EC33AA306}"/>
                    </a:ext>
                  </a:extLst>
                </p:cNvPr>
                <p:cNvSpPr>
                  <a:spLocks noChangeShapeType="1"/>
                </p:cNvSpPr>
                <p:nvPr/>
              </p:nvSpPr>
              <p:spPr bwMode="auto">
                <a:xfrm>
                  <a:off x="5067" y="2568"/>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0" name="Line 118">
                  <a:extLst>
                    <a:ext uri="{FF2B5EF4-FFF2-40B4-BE49-F238E27FC236}">
                      <a16:creationId xmlns:a16="http://schemas.microsoft.com/office/drawing/2014/main" id="{11D16D68-9C96-4860-A297-878E1C9D7F0D}"/>
                    </a:ext>
                  </a:extLst>
                </p:cNvPr>
                <p:cNvSpPr>
                  <a:spLocks noChangeShapeType="1"/>
                </p:cNvSpPr>
                <p:nvPr/>
              </p:nvSpPr>
              <p:spPr bwMode="auto">
                <a:xfrm flipH="1">
                  <a:off x="5047" y="2588"/>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1" name="Line 119">
                  <a:extLst>
                    <a:ext uri="{FF2B5EF4-FFF2-40B4-BE49-F238E27FC236}">
                      <a16:creationId xmlns:a16="http://schemas.microsoft.com/office/drawing/2014/main" id="{1AC9588F-135D-4839-894A-56C194BD7B5F}"/>
                    </a:ext>
                  </a:extLst>
                </p:cNvPr>
                <p:cNvSpPr>
                  <a:spLocks noChangeShapeType="1"/>
                </p:cNvSpPr>
                <p:nvPr/>
              </p:nvSpPr>
              <p:spPr bwMode="auto">
                <a:xfrm>
                  <a:off x="5133" y="2568"/>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2" name="Line 120">
                  <a:extLst>
                    <a:ext uri="{FF2B5EF4-FFF2-40B4-BE49-F238E27FC236}">
                      <a16:creationId xmlns:a16="http://schemas.microsoft.com/office/drawing/2014/main" id="{36F390B5-E071-42A2-AB81-24EFC5FA6330}"/>
                    </a:ext>
                  </a:extLst>
                </p:cNvPr>
                <p:cNvSpPr>
                  <a:spLocks noChangeShapeType="1"/>
                </p:cNvSpPr>
                <p:nvPr/>
              </p:nvSpPr>
              <p:spPr bwMode="auto">
                <a:xfrm flipH="1">
                  <a:off x="5115" y="258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3" name="Line 121">
                  <a:extLst>
                    <a:ext uri="{FF2B5EF4-FFF2-40B4-BE49-F238E27FC236}">
                      <a16:creationId xmlns:a16="http://schemas.microsoft.com/office/drawing/2014/main" id="{645BC8B8-212E-4027-991D-DFD3971CA2BA}"/>
                    </a:ext>
                  </a:extLst>
                </p:cNvPr>
                <p:cNvSpPr>
                  <a:spLocks noChangeShapeType="1"/>
                </p:cNvSpPr>
                <p:nvPr/>
              </p:nvSpPr>
              <p:spPr bwMode="auto">
                <a:xfrm>
                  <a:off x="5252" y="2568"/>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4" name="Line 122">
                  <a:extLst>
                    <a:ext uri="{FF2B5EF4-FFF2-40B4-BE49-F238E27FC236}">
                      <a16:creationId xmlns:a16="http://schemas.microsoft.com/office/drawing/2014/main" id="{0EC6960C-08E5-4C28-A52F-7389F474A986}"/>
                    </a:ext>
                  </a:extLst>
                </p:cNvPr>
                <p:cNvSpPr>
                  <a:spLocks noChangeShapeType="1"/>
                </p:cNvSpPr>
                <p:nvPr/>
              </p:nvSpPr>
              <p:spPr bwMode="auto">
                <a:xfrm flipH="1">
                  <a:off x="5232" y="2588"/>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5" name="Line 123">
                  <a:extLst>
                    <a:ext uri="{FF2B5EF4-FFF2-40B4-BE49-F238E27FC236}">
                      <a16:creationId xmlns:a16="http://schemas.microsoft.com/office/drawing/2014/main" id="{7949B4E5-2D2C-4D66-A07E-EE759BB19218}"/>
                    </a:ext>
                  </a:extLst>
                </p:cNvPr>
                <p:cNvSpPr>
                  <a:spLocks noChangeShapeType="1"/>
                </p:cNvSpPr>
                <p:nvPr/>
              </p:nvSpPr>
              <p:spPr bwMode="auto">
                <a:xfrm>
                  <a:off x="5328" y="2568"/>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6" name="Line 124">
                  <a:extLst>
                    <a:ext uri="{FF2B5EF4-FFF2-40B4-BE49-F238E27FC236}">
                      <a16:creationId xmlns:a16="http://schemas.microsoft.com/office/drawing/2014/main" id="{BDAF89B3-CF30-425E-ABD9-16291BB5C1AC}"/>
                    </a:ext>
                  </a:extLst>
                </p:cNvPr>
                <p:cNvSpPr>
                  <a:spLocks noChangeShapeType="1"/>
                </p:cNvSpPr>
                <p:nvPr/>
              </p:nvSpPr>
              <p:spPr bwMode="auto">
                <a:xfrm flipH="1">
                  <a:off x="5308" y="2588"/>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7" name="Line 125">
                  <a:extLst>
                    <a:ext uri="{FF2B5EF4-FFF2-40B4-BE49-F238E27FC236}">
                      <a16:creationId xmlns:a16="http://schemas.microsoft.com/office/drawing/2014/main" id="{2C013AA8-CBD1-436B-AE41-6990600FA7F8}"/>
                    </a:ext>
                  </a:extLst>
                </p:cNvPr>
                <p:cNvSpPr>
                  <a:spLocks noChangeShapeType="1"/>
                </p:cNvSpPr>
                <p:nvPr/>
              </p:nvSpPr>
              <p:spPr bwMode="auto">
                <a:xfrm>
                  <a:off x="5490" y="2568"/>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8" name="Line 126">
                  <a:extLst>
                    <a:ext uri="{FF2B5EF4-FFF2-40B4-BE49-F238E27FC236}">
                      <a16:creationId xmlns:a16="http://schemas.microsoft.com/office/drawing/2014/main" id="{058E366D-8529-4C2A-B257-A1D2826E61E4}"/>
                    </a:ext>
                  </a:extLst>
                </p:cNvPr>
                <p:cNvSpPr>
                  <a:spLocks noChangeShapeType="1"/>
                </p:cNvSpPr>
                <p:nvPr/>
              </p:nvSpPr>
              <p:spPr bwMode="auto">
                <a:xfrm flipH="1">
                  <a:off x="5470" y="2588"/>
                  <a:ext cx="38"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sp>
          <p:nvSpPr>
            <p:cNvPr id="791" name="TextBox 790">
              <a:extLst>
                <a:ext uri="{FF2B5EF4-FFF2-40B4-BE49-F238E27FC236}">
                  <a16:creationId xmlns:a16="http://schemas.microsoft.com/office/drawing/2014/main" id="{EA5EDCDC-0D6B-494C-83A7-41645FCB393A}"/>
                </a:ext>
              </a:extLst>
            </p:cNvPr>
            <p:cNvSpPr txBox="1"/>
            <p:nvPr/>
          </p:nvSpPr>
          <p:spPr>
            <a:xfrm rot="16200000">
              <a:off x="206083" y="5040599"/>
              <a:ext cx="546000" cy="338554"/>
            </a:xfrm>
            <a:prstGeom prst="rect">
              <a:avLst/>
            </a:prstGeom>
            <a:noFill/>
          </p:spPr>
          <p:txBody>
            <a:bodyPr wrap="none" rtlCol="0">
              <a:spAutoFit/>
            </a:bodyPr>
            <a:lstStyle/>
            <a:p>
              <a:pPr algn="ctr"/>
              <a:r>
                <a:rPr lang="en-GB" sz="800" dirty="0"/>
                <a:t>Proportion </a:t>
              </a:r>
              <a:br>
                <a:rPr lang="en-GB" sz="800" dirty="0"/>
              </a:br>
              <a:r>
                <a:rPr lang="en-GB" sz="800" dirty="0"/>
                <a:t>surviving</a:t>
              </a:r>
            </a:p>
          </p:txBody>
        </p:sp>
        <p:sp>
          <p:nvSpPr>
            <p:cNvPr id="792" name="TextBox 791">
              <a:extLst>
                <a:ext uri="{FF2B5EF4-FFF2-40B4-BE49-F238E27FC236}">
                  <a16:creationId xmlns:a16="http://schemas.microsoft.com/office/drawing/2014/main" id="{62571B18-7E7F-4E11-861D-2DECC9847FBB}"/>
                </a:ext>
              </a:extLst>
            </p:cNvPr>
            <p:cNvSpPr txBox="1"/>
            <p:nvPr/>
          </p:nvSpPr>
          <p:spPr>
            <a:xfrm>
              <a:off x="819977" y="5853288"/>
              <a:ext cx="57708" cy="97473"/>
            </a:xfrm>
            <a:prstGeom prst="rect">
              <a:avLst/>
            </a:prstGeom>
            <a:noFill/>
          </p:spPr>
          <p:txBody>
            <a:bodyPr wrap="none" lIns="0" tIns="0" rIns="0" bIns="0" rtlCol="0">
              <a:spAutoFit/>
            </a:bodyPr>
            <a:lstStyle/>
            <a:p>
              <a:pPr algn="ctr"/>
              <a:r>
                <a:rPr lang="en-GB" sz="800" dirty="0"/>
                <a:t>0</a:t>
              </a:r>
            </a:p>
          </p:txBody>
        </p:sp>
        <p:sp>
          <p:nvSpPr>
            <p:cNvPr id="793" name="TextBox 792">
              <a:extLst>
                <a:ext uri="{FF2B5EF4-FFF2-40B4-BE49-F238E27FC236}">
                  <a16:creationId xmlns:a16="http://schemas.microsoft.com/office/drawing/2014/main" id="{65EAF48E-397B-4217-BCBE-BF29F2DC6A29}"/>
                </a:ext>
              </a:extLst>
            </p:cNvPr>
            <p:cNvSpPr txBox="1"/>
            <p:nvPr/>
          </p:nvSpPr>
          <p:spPr>
            <a:xfrm>
              <a:off x="645934" y="5540533"/>
              <a:ext cx="144270" cy="97473"/>
            </a:xfrm>
            <a:prstGeom prst="rect">
              <a:avLst/>
            </a:prstGeom>
            <a:noFill/>
          </p:spPr>
          <p:txBody>
            <a:bodyPr wrap="none" lIns="0" tIns="0" rIns="0" bIns="0" rtlCol="0" anchor="ctr" anchorCtr="0">
              <a:spAutoFit/>
            </a:bodyPr>
            <a:lstStyle/>
            <a:p>
              <a:pPr algn="r"/>
              <a:r>
                <a:rPr lang="en-GB" sz="800" dirty="0"/>
                <a:t>0.2</a:t>
              </a:r>
            </a:p>
          </p:txBody>
        </p:sp>
        <p:sp>
          <p:nvSpPr>
            <p:cNvPr id="794" name="TextBox 793">
              <a:extLst>
                <a:ext uri="{FF2B5EF4-FFF2-40B4-BE49-F238E27FC236}">
                  <a16:creationId xmlns:a16="http://schemas.microsoft.com/office/drawing/2014/main" id="{3BF66236-B91F-493F-9666-7E2FCB9AED18}"/>
                </a:ext>
              </a:extLst>
            </p:cNvPr>
            <p:cNvSpPr txBox="1"/>
            <p:nvPr/>
          </p:nvSpPr>
          <p:spPr>
            <a:xfrm>
              <a:off x="645934" y="5756256"/>
              <a:ext cx="144270" cy="97473"/>
            </a:xfrm>
            <a:prstGeom prst="rect">
              <a:avLst/>
            </a:prstGeom>
            <a:noFill/>
          </p:spPr>
          <p:txBody>
            <a:bodyPr wrap="none" lIns="0" tIns="0" rIns="0" bIns="0" rtlCol="0" anchor="ctr" anchorCtr="0">
              <a:spAutoFit/>
            </a:bodyPr>
            <a:lstStyle/>
            <a:p>
              <a:pPr algn="r"/>
              <a:r>
                <a:rPr lang="en-GB" sz="800" dirty="0"/>
                <a:t>0.0</a:t>
              </a:r>
            </a:p>
          </p:txBody>
        </p:sp>
        <p:sp>
          <p:nvSpPr>
            <p:cNvPr id="795" name="TextBox 794">
              <a:extLst>
                <a:ext uri="{FF2B5EF4-FFF2-40B4-BE49-F238E27FC236}">
                  <a16:creationId xmlns:a16="http://schemas.microsoft.com/office/drawing/2014/main" id="{77666B78-C2D3-4CED-8B9F-8625F933023D}"/>
                </a:ext>
              </a:extLst>
            </p:cNvPr>
            <p:cNvSpPr txBox="1"/>
            <p:nvPr/>
          </p:nvSpPr>
          <p:spPr>
            <a:xfrm>
              <a:off x="645934" y="5109086"/>
              <a:ext cx="144270" cy="97473"/>
            </a:xfrm>
            <a:prstGeom prst="rect">
              <a:avLst/>
            </a:prstGeom>
            <a:noFill/>
          </p:spPr>
          <p:txBody>
            <a:bodyPr wrap="none" lIns="0" tIns="0" rIns="0" bIns="0" rtlCol="0" anchor="ctr" anchorCtr="0">
              <a:spAutoFit/>
            </a:bodyPr>
            <a:lstStyle/>
            <a:p>
              <a:pPr algn="r"/>
              <a:r>
                <a:rPr lang="en-GB" sz="800" dirty="0"/>
                <a:t>0.6</a:t>
              </a:r>
            </a:p>
          </p:txBody>
        </p:sp>
        <p:sp>
          <p:nvSpPr>
            <p:cNvPr id="796" name="TextBox 795">
              <a:extLst>
                <a:ext uri="{FF2B5EF4-FFF2-40B4-BE49-F238E27FC236}">
                  <a16:creationId xmlns:a16="http://schemas.microsoft.com/office/drawing/2014/main" id="{08A6B7A1-5A27-4841-8713-E33B98C61F9D}"/>
                </a:ext>
              </a:extLst>
            </p:cNvPr>
            <p:cNvSpPr txBox="1"/>
            <p:nvPr/>
          </p:nvSpPr>
          <p:spPr>
            <a:xfrm>
              <a:off x="645934" y="5324810"/>
              <a:ext cx="144270" cy="97473"/>
            </a:xfrm>
            <a:prstGeom prst="rect">
              <a:avLst/>
            </a:prstGeom>
            <a:noFill/>
          </p:spPr>
          <p:txBody>
            <a:bodyPr wrap="none" lIns="0" tIns="0" rIns="0" bIns="0" rtlCol="0" anchor="ctr" anchorCtr="0">
              <a:spAutoFit/>
            </a:bodyPr>
            <a:lstStyle/>
            <a:p>
              <a:pPr algn="r"/>
              <a:r>
                <a:rPr lang="en-GB" sz="800" dirty="0"/>
                <a:t>0.4</a:t>
              </a:r>
            </a:p>
          </p:txBody>
        </p:sp>
        <p:sp>
          <p:nvSpPr>
            <p:cNvPr id="797" name="TextBox 796">
              <a:extLst>
                <a:ext uri="{FF2B5EF4-FFF2-40B4-BE49-F238E27FC236}">
                  <a16:creationId xmlns:a16="http://schemas.microsoft.com/office/drawing/2014/main" id="{696B364A-46D8-4DFB-8258-1CC73D0AF35C}"/>
                </a:ext>
              </a:extLst>
            </p:cNvPr>
            <p:cNvSpPr txBox="1"/>
            <p:nvPr/>
          </p:nvSpPr>
          <p:spPr>
            <a:xfrm>
              <a:off x="645934" y="4677640"/>
              <a:ext cx="144270" cy="97473"/>
            </a:xfrm>
            <a:prstGeom prst="rect">
              <a:avLst/>
            </a:prstGeom>
            <a:noFill/>
          </p:spPr>
          <p:txBody>
            <a:bodyPr wrap="none" lIns="0" tIns="0" rIns="0" bIns="0" rtlCol="0" anchor="ctr" anchorCtr="0">
              <a:spAutoFit/>
            </a:bodyPr>
            <a:lstStyle/>
            <a:p>
              <a:pPr algn="r"/>
              <a:r>
                <a:rPr lang="en-GB" sz="800" dirty="0"/>
                <a:t>1.0</a:t>
              </a:r>
            </a:p>
          </p:txBody>
        </p:sp>
        <p:sp>
          <p:nvSpPr>
            <p:cNvPr id="798" name="TextBox 797">
              <a:extLst>
                <a:ext uri="{FF2B5EF4-FFF2-40B4-BE49-F238E27FC236}">
                  <a16:creationId xmlns:a16="http://schemas.microsoft.com/office/drawing/2014/main" id="{C979C794-8B35-4C7E-8073-B8D7CECA57C7}"/>
                </a:ext>
              </a:extLst>
            </p:cNvPr>
            <p:cNvSpPr txBox="1"/>
            <p:nvPr/>
          </p:nvSpPr>
          <p:spPr>
            <a:xfrm>
              <a:off x="645934" y="4893363"/>
              <a:ext cx="144270" cy="97473"/>
            </a:xfrm>
            <a:prstGeom prst="rect">
              <a:avLst/>
            </a:prstGeom>
            <a:noFill/>
          </p:spPr>
          <p:txBody>
            <a:bodyPr wrap="none" lIns="0" tIns="0" rIns="0" bIns="0" rtlCol="0" anchor="ctr" anchorCtr="0">
              <a:spAutoFit/>
            </a:bodyPr>
            <a:lstStyle/>
            <a:p>
              <a:pPr algn="r"/>
              <a:r>
                <a:rPr lang="en-GB" sz="800" dirty="0"/>
                <a:t>0.8</a:t>
              </a:r>
            </a:p>
          </p:txBody>
        </p:sp>
        <p:sp>
          <p:nvSpPr>
            <p:cNvPr id="799" name="Freeform: Shape 572">
              <a:extLst>
                <a:ext uri="{FF2B5EF4-FFF2-40B4-BE49-F238E27FC236}">
                  <a16:creationId xmlns:a16="http://schemas.microsoft.com/office/drawing/2014/main" id="{10DDD2F4-CB03-4526-B4B1-EA82307E3BCC}"/>
                </a:ext>
              </a:extLst>
            </p:cNvPr>
            <p:cNvSpPr/>
            <p:nvPr/>
          </p:nvSpPr>
          <p:spPr bwMode="auto">
            <a:xfrm>
              <a:off x="848831" y="4724949"/>
              <a:ext cx="3848202" cy="1079936"/>
            </a:xfrm>
            <a:custGeom>
              <a:avLst/>
              <a:gdLst>
                <a:gd name="connsiteX0" fmla="*/ 0 w 6946900"/>
                <a:gd name="connsiteY0" fmla="*/ 0 h 2597150"/>
                <a:gd name="connsiteX1" fmla="*/ 0 w 6946900"/>
                <a:gd name="connsiteY1" fmla="*/ 2597150 h 2597150"/>
                <a:gd name="connsiteX2" fmla="*/ 6946900 w 6946900"/>
                <a:gd name="connsiteY2" fmla="*/ 2597150 h 2597150"/>
              </a:gdLst>
              <a:ahLst/>
              <a:cxnLst>
                <a:cxn ang="0">
                  <a:pos x="connsiteX0" y="connsiteY0"/>
                </a:cxn>
                <a:cxn ang="0">
                  <a:pos x="connsiteX1" y="connsiteY1"/>
                </a:cxn>
                <a:cxn ang="0">
                  <a:pos x="connsiteX2" y="connsiteY2"/>
                </a:cxn>
              </a:cxnLst>
              <a:rect l="l" t="t" r="r" b="b"/>
              <a:pathLst>
                <a:path w="6946900" h="2597150">
                  <a:moveTo>
                    <a:pt x="0" y="0"/>
                  </a:moveTo>
                  <a:lnTo>
                    <a:pt x="0" y="2597150"/>
                  </a:lnTo>
                  <a:lnTo>
                    <a:pt x="6946900" y="259715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ndParaRPr>
            </a:p>
          </p:txBody>
        </p:sp>
        <p:cxnSp>
          <p:nvCxnSpPr>
            <p:cNvPr id="800" name="Straight Connector 799">
              <a:extLst>
                <a:ext uri="{FF2B5EF4-FFF2-40B4-BE49-F238E27FC236}">
                  <a16:creationId xmlns:a16="http://schemas.microsoft.com/office/drawing/2014/main" id="{8391F7BC-CE58-49EC-AFF6-214BB2A8A181}"/>
                </a:ext>
              </a:extLst>
            </p:cNvPr>
            <p:cNvCxnSpPr/>
            <p:nvPr/>
          </p:nvCxnSpPr>
          <p:spPr bwMode="auto">
            <a:xfrm>
              <a:off x="848831" y="5804224"/>
              <a:ext cx="0" cy="3742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01" name="TextBox 800">
              <a:extLst>
                <a:ext uri="{FF2B5EF4-FFF2-40B4-BE49-F238E27FC236}">
                  <a16:creationId xmlns:a16="http://schemas.microsoft.com/office/drawing/2014/main" id="{641DCE7F-DF76-43CC-AA16-F5B9B4490139}"/>
                </a:ext>
              </a:extLst>
            </p:cNvPr>
            <p:cNvSpPr txBox="1"/>
            <p:nvPr/>
          </p:nvSpPr>
          <p:spPr>
            <a:xfrm>
              <a:off x="1314856" y="5853288"/>
              <a:ext cx="57708" cy="97473"/>
            </a:xfrm>
            <a:prstGeom prst="rect">
              <a:avLst/>
            </a:prstGeom>
            <a:noFill/>
          </p:spPr>
          <p:txBody>
            <a:bodyPr wrap="none" lIns="0" tIns="0" rIns="0" bIns="0" rtlCol="0">
              <a:spAutoFit/>
            </a:bodyPr>
            <a:lstStyle/>
            <a:p>
              <a:pPr algn="ctr"/>
              <a:r>
                <a:rPr lang="en-GB" sz="800" dirty="0"/>
                <a:t>6</a:t>
              </a:r>
            </a:p>
          </p:txBody>
        </p:sp>
        <p:cxnSp>
          <p:nvCxnSpPr>
            <p:cNvPr id="802" name="Straight Connector 801">
              <a:extLst>
                <a:ext uri="{FF2B5EF4-FFF2-40B4-BE49-F238E27FC236}">
                  <a16:creationId xmlns:a16="http://schemas.microsoft.com/office/drawing/2014/main" id="{BF178328-AB1F-4DEE-91E7-794C529D4C0C}"/>
                </a:ext>
              </a:extLst>
            </p:cNvPr>
            <p:cNvCxnSpPr/>
            <p:nvPr/>
          </p:nvCxnSpPr>
          <p:spPr bwMode="auto">
            <a:xfrm>
              <a:off x="1343710" y="5804224"/>
              <a:ext cx="0" cy="3742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03" name="TextBox 802">
              <a:extLst>
                <a:ext uri="{FF2B5EF4-FFF2-40B4-BE49-F238E27FC236}">
                  <a16:creationId xmlns:a16="http://schemas.microsoft.com/office/drawing/2014/main" id="{4D862808-34F0-4492-AA18-D334C440F78D}"/>
                </a:ext>
              </a:extLst>
            </p:cNvPr>
            <p:cNvSpPr txBox="1"/>
            <p:nvPr/>
          </p:nvSpPr>
          <p:spPr>
            <a:xfrm>
              <a:off x="1780881" y="5853288"/>
              <a:ext cx="115416" cy="97473"/>
            </a:xfrm>
            <a:prstGeom prst="rect">
              <a:avLst/>
            </a:prstGeom>
            <a:noFill/>
          </p:spPr>
          <p:txBody>
            <a:bodyPr wrap="none" lIns="0" tIns="0" rIns="0" bIns="0" rtlCol="0">
              <a:spAutoFit/>
            </a:bodyPr>
            <a:lstStyle/>
            <a:p>
              <a:pPr algn="ctr"/>
              <a:r>
                <a:rPr lang="en-GB" sz="800" dirty="0"/>
                <a:t>12</a:t>
              </a:r>
            </a:p>
          </p:txBody>
        </p:sp>
        <p:cxnSp>
          <p:nvCxnSpPr>
            <p:cNvPr id="804" name="Straight Connector 803">
              <a:extLst>
                <a:ext uri="{FF2B5EF4-FFF2-40B4-BE49-F238E27FC236}">
                  <a16:creationId xmlns:a16="http://schemas.microsoft.com/office/drawing/2014/main" id="{35B614BD-AB25-4190-812C-B053641023CF}"/>
                </a:ext>
              </a:extLst>
            </p:cNvPr>
            <p:cNvCxnSpPr/>
            <p:nvPr/>
          </p:nvCxnSpPr>
          <p:spPr bwMode="auto">
            <a:xfrm>
              <a:off x="1838589" y="5804224"/>
              <a:ext cx="0" cy="3742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05" name="TextBox 804">
              <a:extLst>
                <a:ext uri="{FF2B5EF4-FFF2-40B4-BE49-F238E27FC236}">
                  <a16:creationId xmlns:a16="http://schemas.microsoft.com/office/drawing/2014/main" id="{C9BA59D1-2CDB-4F78-A2F2-61922338F24A}"/>
                </a:ext>
              </a:extLst>
            </p:cNvPr>
            <p:cNvSpPr txBox="1"/>
            <p:nvPr/>
          </p:nvSpPr>
          <p:spPr>
            <a:xfrm>
              <a:off x="2275761" y="5853288"/>
              <a:ext cx="115416" cy="97473"/>
            </a:xfrm>
            <a:prstGeom prst="rect">
              <a:avLst/>
            </a:prstGeom>
            <a:noFill/>
          </p:spPr>
          <p:txBody>
            <a:bodyPr wrap="none" lIns="0" tIns="0" rIns="0" bIns="0" rtlCol="0">
              <a:spAutoFit/>
            </a:bodyPr>
            <a:lstStyle/>
            <a:p>
              <a:pPr algn="ctr"/>
              <a:r>
                <a:rPr lang="en-GB" sz="800" dirty="0"/>
                <a:t>18</a:t>
              </a:r>
            </a:p>
          </p:txBody>
        </p:sp>
        <p:cxnSp>
          <p:nvCxnSpPr>
            <p:cNvPr id="806" name="Straight Connector 805">
              <a:extLst>
                <a:ext uri="{FF2B5EF4-FFF2-40B4-BE49-F238E27FC236}">
                  <a16:creationId xmlns:a16="http://schemas.microsoft.com/office/drawing/2014/main" id="{3F7592A6-B2AD-4B09-BBB2-87EF8BBA36BB}"/>
                </a:ext>
              </a:extLst>
            </p:cNvPr>
            <p:cNvCxnSpPr/>
            <p:nvPr/>
          </p:nvCxnSpPr>
          <p:spPr bwMode="auto">
            <a:xfrm>
              <a:off x="2333469" y="5804224"/>
              <a:ext cx="0" cy="3742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07" name="TextBox 806">
              <a:extLst>
                <a:ext uri="{FF2B5EF4-FFF2-40B4-BE49-F238E27FC236}">
                  <a16:creationId xmlns:a16="http://schemas.microsoft.com/office/drawing/2014/main" id="{D917A0B2-617E-4B88-8404-AD130631D17A}"/>
                </a:ext>
              </a:extLst>
            </p:cNvPr>
            <p:cNvSpPr txBox="1"/>
            <p:nvPr/>
          </p:nvSpPr>
          <p:spPr>
            <a:xfrm>
              <a:off x="2770640" y="5853288"/>
              <a:ext cx="115416" cy="97473"/>
            </a:xfrm>
            <a:prstGeom prst="rect">
              <a:avLst/>
            </a:prstGeom>
            <a:noFill/>
          </p:spPr>
          <p:txBody>
            <a:bodyPr wrap="none" lIns="0" tIns="0" rIns="0" bIns="0" rtlCol="0">
              <a:spAutoFit/>
            </a:bodyPr>
            <a:lstStyle/>
            <a:p>
              <a:pPr algn="ctr"/>
              <a:r>
                <a:rPr lang="en-GB" sz="800" dirty="0"/>
                <a:t>24</a:t>
              </a:r>
            </a:p>
          </p:txBody>
        </p:sp>
        <p:cxnSp>
          <p:nvCxnSpPr>
            <p:cNvPr id="808" name="Straight Connector 807">
              <a:extLst>
                <a:ext uri="{FF2B5EF4-FFF2-40B4-BE49-F238E27FC236}">
                  <a16:creationId xmlns:a16="http://schemas.microsoft.com/office/drawing/2014/main" id="{C056CB74-03E6-4050-ABCA-2360FA8D94B4}"/>
                </a:ext>
              </a:extLst>
            </p:cNvPr>
            <p:cNvCxnSpPr/>
            <p:nvPr/>
          </p:nvCxnSpPr>
          <p:spPr bwMode="auto">
            <a:xfrm>
              <a:off x="2828348" y="5804224"/>
              <a:ext cx="0" cy="3742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09" name="TextBox 808">
              <a:extLst>
                <a:ext uri="{FF2B5EF4-FFF2-40B4-BE49-F238E27FC236}">
                  <a16:creationId xmlns:a16="http://schemas.microsoft.com/office/drawing/2014/main" id="{4A8509A2-C19E-4DE3-A4C8-D13EC9C16A88}"/>
                </a:ext>
              </a:extLst>
            </p:cNvPr>
            <p:cNvSpPr txBox="1"/>
            <p:nvPr/>
          </p:nvSpPr>
          <p:spPr>
            <a:xfrm>
              <a:off x="3265519" y="5853288"/>
              <a:ext cx="115416" cy="97473"/>
            </a:xfrm>
            <a:prstGeom prst="rect">
              <a:avLst/>
            </a:prstGeom>
            <a:noFill/>
          </p:spPr>
          <p:txBody>
            <a:bodyPr wrap="none" lIns="0" tIns="0" rIns="0" bIns="0" rtlCol="0">
              <a:spAutoFit/>
            </a:bodyPr>
            <a:lstStyle/>
            <a:p>
              <a:pPr algn="ctr"/>
              <a:r>
                <a:rPr lang="en-GB" sz="800" dirty="0"/>
                <a:t>30</a:t>
              </a:r>
            </a:p>
          </p:txBody>
        </p:sp>
        <p:cxnSp>
          <p:nvCxnSpPr>
            <p:cNvPr id="810" name="Straight Connector 809">
              <a:extLst>
                <a:ext uri="{FF2B5EF4-FFF2-40B4-BE49-F238E27FC236}">
                  <a16:creationId xmlns:a16="http://schemas.microsoft.com/office/drawing/2014/main" id="{15F1340B-57BC-4488-921F-446C94EA09EF}"/>
                </a:ext>
              </a:extLst>
            </p:cNvPr>
            <p:cNvCxnSpPr/>
            <p:nvPr/>
          </p:nvCxnSpPr>
          <p:spPr bwMode="auto">
            <a:xfrm>
              <a:off x="3323227" y="5804224"/>
              <a:ext cx="0" cy="3742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11" name="TextBox 810">
              <a:extLst>
                <a:ext uri="{FF2B5EF4-FFF2-40B4-BE49-F238E27FC236}">
                  <a16:creationId xmlns:a16="http://schemas.microsoft.com/office/drawing/2014/main" id="{98AE7FAE-E79F-435E-BEEF-EAE03993D854}"/>
                </a:ext>
              </a:extLst>
            </p:cNvPr>
            <p:cNvSpPr txBox="1"/>
            <p:nvPr/>
          </p:nvSpPr>
          <p:spPr>
            <a:xfrm>
              <a:off x="3760399" y="5853288"/>
              <a:ext cx="115416" cy="97473"/>
            </a:xfrm>
            <a:prstGeom prst="rect">
              <a:avLst/>
            </a:prstGeom>
            <a:noFill/>
          </p:spPr>
          <p:txBody>
            <a:bodyPr wrap="none" lIns="0" tIns="0" rIns="0" bIns="0" rtlCol="0">
              <a:spAutoFit/>
            </a:bodyPr>
            <a:lstStyle/>
            <a:p>
              <a:pPr algn="ctr"/>
              <a:r>
                <a:rPr lang="en-GB" sz="800" dirty="0"/>
                <a:t>36</a:t>
              </a:r>
            </a:p>
          </p:txBody>
        </p:sp>
        <p:cxnSp>
          <p:nvCxnSpPr>
            <p:cNvPr id="812" name="Straight Connector 811">
              <a:extLst>
                <a:ext uri="{FF2B5EF4-FFF2-40B4-BE49-F238E27FC236}">
                  <a16:creationId xmlns:a16="http://schemas.microsoft.com/office/drawing/2014/main" id="{C868A90D-FAE9-4A9F-8DC8-69D524B0CA82}"/>
                </a:ext>
              </a:extLst>
            </p:cNvPr>
            <p:cNvCxnSpPr/>
            <p:nvPr/>
          </p:nvCxnSpPr>
          <p:spPr bwMode="auto">
            <a:xfrm>
              <a:off x="3818107" y="5804224"/>
              <a:ext cx="0" cy="3742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13" name="TextBox 812">
              <a:extLst>
                <a:ext uri="{FF2B5EF4-FFF2-40B4-BE49-F238E27FC236}">
                  <a16:creationId xmlns:a16="http://schemas.microsoft.com/office/drawing/2014/main" id="{6BF77399-8847-4192-A5EB-5A2D2C16DCD8}"/>
                </a:ext>
              </a:extLst>
            </p:cNvPr>
            <p:cNvSpPr txBox="1"/>
            <p:nvPr/>
          </p:nvSpPr>
          <p:spPr>
            <a:xfrm>
              <a:off x="4255276" y="5853288"/>
              <a:ext cx="115416" cy="97473"/>
            </a:xfrm>
            <a:prstGeom prst="rect">
              <a:avLst/>
            </a:prstGeom>
            <a:noFill/>
          </p:spPr>
          <p:txBody>
            <a:bodyPr wrap="none" lIns="0" tIns="0" rIns="0" bIns="0" rtlCol="0">
              <a:spAutoFit/>
            </a:bodyPr>
            <a:lstStyle/>
            <a:p>
              <a:pPr algn="ctr"/>
              <a:r>
                <a:rPr lang="en-GB" sz="800" dirty="0"/>
                <a:t>42</a:t>
              </a:r>
            </a:p>
          </p:txBody>
        </p:sp>
        <p:cxnSp>
          <p:nvCxnSpPr>
            <p:cNvPr id="814" name="Straight Connector 813">
              <a:extLst>
                <a:ext uri="{FF2B5EF4-FFF2-40B4-BE49-F238E27FC236}">
                  <a16:creationId xmlns:a16="http://schemas.microsoft.com/office/drawing/2014/main" id="{CCC931CD-543A-432F-84CD-9425CD26351D}"/>
                </a:ext>
              </a:extLst>
            </p:cNvPr>
            <p:cNvCxnSpPr/>
            <p:nvPr/>
          </p:nvCxnSpPr>
          <p:spPr bwMode="auto">
            <a:xfrm>
              <a:off x="4312985" y="5804224"/>
              <a:ext cx="0" cy="37424"/>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15" name="TextBox 814">
              <a:extLst>
                <a:ext uri="{FF2B5EF4-FFF2-40B4-BE49-F238E27FC236}">
                  <a16:creationId xmlns:a16="http://schemas.microsoft.com/office/drawing/2014/main" id="{D5F22DC6-896D-4F40-859C-7B6D6A2E8BF7}"/>
                </a:ext>
              </a:extLst>
            </p:cNvPr>
            <p:cNvSpPr txBox="1"/>
            <p:nvPr/>
          </p:nvSpPr>
          <p:spPr>
            <a:xfrm>
              <a:off x="799138" y="6120505"/>
              <a:ext cx="99386" cy="170578"/>
            </a:xfrm>
            <a:prstGeom prst="rect">
              <a:avLst/>
            </a:prstGeom>
            <a:noFill/>
          </p:spPr>
          <p:txBody>
            <a:bodyPr wrap="none" lIns="0" tIns="0" rIns="0" bIns="0" rtlCol="0" anchor="b" anchorCtr="0">
              <a:spAutoFit/>
            </a:bodyPr>
            <a:lstStyle/>
            <a:p>
              <a:pPr algn="ctr"/>
              <a:r>
                <a:rPr lang="en-US" sz="700" dirty="0">
                  <a:solidFill>
                    <a:schemeClr val="accent1"/>
                  </a:solidFill>
                </a:rPr>
                <a:t>77</a:t>
              </a:r>
            </a:p>
            <a:p>
              <a:pPr algn="ctr"/>
              <a:r>
                <a:rPr lang="en-US" sz="700" dirty="0">
                  <a:solidFill>
                    <a:schemeClr val="bg2"/>
                  </a:solidFill>
                </a:rPr>
                <a:t>66</a:t>
              </a:r>
              <a:endParaRPr lang="en-GB" sz="700" dirty="0">
                <a:solidFill>
                  <a:schemeClr val="bg2"/>
                </a:solidFill>
              </a:endParaRPr>
            </a:p>
          </p:txBody>
        </p:sp>
        <p:sp>
          <p:nvSpPr>
            <p:cNvPr id="816" name="TextBox 815">
              <a:extLst>
                <a:ext uri="{FF2B5EF4-FFF2-40B4-BE49-F238E27FC236}">
                  <a16:creationId xmlns:a16="http://schemas.microsoft.com/office/drawing/2014/main" id="{EBAEFE95-FE66-4C89-AF76-2EBAD98C2F81}"/>
                </a:ext>
              </a:extLst>
            </p:cNvPr>
            <p:cNvSpPr txBox="1"/>
            <p:nvPr/>
          </p:nvSpPr>
          <p:spPr>
            <a:xfrm>
              <a:off x="1294018" y="6120505"/>
              <a:ext cx="99386" cy="170578"/>
            </a:xfrm>
            <a:prstGeom prst="rect">
              <a:avLst/>
            </a:prstGeom>
            <a:noFill/>
          </p:spPr>
          <p:txBody>
            <a:bodyPr wrap="none" lIns="0" tIns="0" rIns="0" bIns="0" rtlCol="0" anchor="b" anchorCtr="0">
              <a:spAutoFit/>
            </a:bodyPr>
            <a:lstStyle/>
            <a:p>
              <a:pPr algn="ctr"/>
              <a:r>
                <a:rPr lang="en-GB" sz="700" dirty="0">
                  <a:solidFill>
                    <a:schemeClr val="accent1"/>
                  </a:solidFill>
                </a:rPr>
                <a:t>69</a:t>
              </a:r>
            </a:p>
            <a:p>
              <a:pPr algn="ctr"/>
              <a:r>
                <a:rPr lang="en-US" sz="700" dirty="0">
                  <a:solidFill>
                    <a:schemeClr val="bg2"/>
                  </a:solidFill>
                </a:rPr>
                <a:t>52</a:t>
              </a:r>
              <a:endParaRPr lang="en-GB" sz="700" dirty="0">
                <a:solidFill>
                  <a:schemeClr val="bg2"/>
                </a:solidFill>
              </a:endParaRPr>
            </a:p>
          </p:txBody>
        </p:sp>
        <p:sp>
          <p:nvSpPr>
            <p:cNvPr id="817" name="TextBox 816">
              <a:extLst>
                <a:ext uri="{FF2B5EF4-FFF2-40B4-BE49-F238E27FC236}">
                  <a16:creationId xmlns:a16="http://schemas.microsoft.com/office/drawing/2014/main" id="{3FE84F86-012D-4CA3-8F5B-E2F630588859}"/>
                </a:ext>
              </a:extLst>
            </p:cNvPr>
            <p:cNvSpPr txBox="1"/>
            <p:nvPr/>
          </p:nvSpPr>
          <p:spPr>
            <a:xfrm>
              <a:off x="1788897" y="6120505"/>
              <a:ext cx="99386" cy="170578"/>
            </a:xfrm>
            <a:prstGeom prst="rect">
              <a:avLst/>
            </a:prstGeom>
            <a:noFill/>
          </p:spPr>
          <p:txBody>
            <a:bodyPr wrap="none" lIns="0" tIns="0" rIns="0" bIns="0" rtlCol="0" anchor="b" anchorCtr="0">
              <a:spAutoFit/>
            </a:bodyPr>
            <a:lstStyle/>
            <a:p>
              <a:pPr algn="ctr"/>
              <a:r>
                <a:rPr lang="en-GB" sz="700" dirty="0">
                  <a:solidFill>
                    <a:schemeClr val="accent1"/>
                  </a:solidFill>
                </a:rPr>
                <a:t>59</a:t>
              </a:r>
            </a:p>
            <a:p>
              <a:pPr algn="ctr"/>
              <a:r>
                <a:rPr lang="en-US" sz="700" dirty="0">
                  <a:solidFill>
                    <a:schemeClr val="bg2"/>
                  </a:solidFill>
                </a:rPr>
                <a:t>50</a:t>
              </a:r>
              <a:endParaRPr lang="en-GB" sz="700" dirty="0">
                <a:solidFill>
                  <a:schemeClr val="bg2"/>
                </a:solidFill>
              </a:endParaRPr>
            </a:p>
          </p:txBody>
        </p:sp>
        <p:sp>
          <p:nvSpPr>
            <p:cNvPr id="818" name="TextBox 817">
              <a:extLst>
                <a:ext uri="{FF2B5EF4-FFF2-40B4-BE49-F238E27FC236}">
                  <a16:creationId xmlns:a16="http://schemas.microsoft.com/office/drawing/2014/main" id="{ACE9ED4F-26F4-458E-A04A-AAAC941157D8}"/>
                </a:ext>
              </a:extLst>
            </p:cNvPr>
            <p:cNvSpPr txBox="1"/>
            <p:nvPr/>
          </p:nvSpPr>
          <p:spPr>
            <a:xfrm>
              <a:off x="2283777" y="6120505"/>
              <a:ext cx="99386" cy="170578"/>
            </a:xfrm>
            <a:prstGeom prst="rect">
              <a:avLst/>
            </a:prstGeom>
            <a:noFill/>
          </p:spPr>
          <p:txBody>
            <a:bodyPr wrap="none" lIns="0" tIns="0" rIns="0" bIns="0" rtlCol="0" anchor="b" anchorCtr="0">
              <a:spAutoFit/>
            </a:bodyPr>
            <a:lstStyle/>
            <a:p>
              <a:pPr algn="ctr"/>
              <a:r>
                <a:rPr lang="en-GB" sz="700" dirty="0">
                  <a:solidFill>
                    <a:schemeClr val="accent1"/>
                  </a:solidFill>
                </a:rPr>
                <a:t>51</a:t>
              </a:r>
            </a:p>
            <a:p>
              <a:pPr algn="ctr"/>
              <a:r>
                <a:rPr lang="en-US" sz="700" dirty="0">
                  <a:solidFill>
                    <a:schemeClr val="bg2"/>
                  </a:solidFill>
                </a:rPr>
                <a:t>37</a:t>
              </a:r>
              <a:endParaRPr lang="en-GB" sz="700" dirty="0">
                <a:solidFill>
                  <a:schemeClr val="bg2"/>
                </a:solidFill>
              </a:endParaRPr>
            </a:p>
          </p:txBody>
        </p:sp>
        <p:sp>
          <p:nvSpPr>
            <p:cNvPr id="819" name="TextBox 818">
              <a:extLst>
                <a:ext uri="{FF2B5EF4-FFF2-40B4-BE49-F238E27FC236}">
                  <a16:creationId xmlns:a16="http://schemas.microsoft.com/office/drawing/2014/main" id="{190D94E9-1315-4C59-A053-28F80E0497FA}"/>
                </a:ext>
              </a:extLst>
            </p:cNvPr>
            <p:cNvSpPr txBox="1"/>
            <p:nvPr/>
          </p:nvSpPr>
          <p:spPr>
            <a:xfrm>
              <a:off x="2778656" y="6120505"/>
              <a:ext cx="99386" cy="170578"/>
            </a:xfrm>
            <a:prstGeom prst="rect">
              <a:avLst/>
            </a:prstGeom>
            <a:noFill/>
          </p:spPr>
          <p:txBody>
            <a:bodyPr wrap="none" lIns="0" tIns="0" rIns="0" bIns="0" rtlCol="0" anchor="b" anchorCtr="0">
              <a:spAutoFit/>
            </a:bodyPr>
            <a:lstStyle/>
            <a:p>
              <a:pPr algn="ctr"/>
              <a:r>
                <a:rPr lang="en-GB" sz="700" dirty="0">
                  <a:solidFill>
                    <a:schemeClr val="accent1"/>
                  </a:solidFill>
                </a:rPr>
                <a:t>45</a:t>
              </a:r>
            </a:p>
            <a:p>
              <a:pPr algn="ctr"/>
              <a:r>
                <a:rPr lang="en-US" sz="700" dirty="0">
                  <a:solidFill>
                    <a:schemeClr val="bg2"/>
                  </a:solidFill>
                </a:rPr>
                <a:t>29</a:t>
              </a:r>
              <a:endParaRPr lang="en-GB" sz="700" dirty="0">
                <a:solidFill>
                  <a:schemeClr val="bg2"/>
                </a:solidFill>
              </a:endParaRPr>
            </a:p>
          </p:txBody>
        </p:sp>
        <p:sp>
          <p:nvSpPr>
            <p:cNvPr id="820" name="TextBox 819">
              <a:extLst>
                <a:ext uri="{FF2B5EF4-FFF2-40B4-BE49-F238E27FC236}">
                  <a16:creationId xmlns:a16="http://schemas.microsoft.com/office/drawing/2014/main" id="{ABF883B8-81AC-405C-A76B-DF969C56023A}"/>
                </a:ext>
              </a:extLst>
            </p:cNvPr>
            <p:cNvSpPr txBox="1"/>
            <p:nvPr/>
          </p:nvSpPr>
          <p:spPr>
            <a:xfrm>
              <a:off x="3273535" y="6120505"/>
              <a:ext cx="99386" cy="170578"/>
            </a:xfrm>
            <a:prstGeom prst="rect">
              <a:avLst/>
            </a:prstGeom>
            <a:noFill/>
          </p:spPr>
          <p:txBody>
            <a:bodyPr wrap="none" lIns="0" tIns="0" rIns="0" bIns="0" rtlCol="0" anchor="b" anchorCtr="0">
              <a:spAutoFit/>
            </a:bodyPr>
            <a:lstStyle/>
            <a:p>
              <a:pPr algn="ctr"/>
              <a:r>
                <a:rPr lang="en-GB" sz="700" dirty="0">
                  <a:solidFill>
                    <a:schemeClr val="accent1"/>
                  </a:solidFill>
                </a:rPr>
                <a:t>38</a:t>
              </a:r>
            </a:p>
            <a:p>
              <a:pPr algn="ctr"/>
              <a:r>
                <a:rPr lang="en-GB" sz="700" dirty="0">
                  <a:solidFill>
                    <a:schemeClr val="bg2"/>
                  </a:solidFill>
                </a:rPr>
                <a:t>28</a:t>
              </a:r>
            </a:p>
          </p:txBody>
        </p:sp>
        <p:sp>
          <p:nvSpPr>
            <p:cNvPr id="821" name="TextBox 820">
              <a:extLst>
                <a:ext uri="{FF2B5EF4-FFF2-40B4-BE49-F238E27FC236}">
                  <a16:creationId xmlns:a16="http://schemas.microsoft.com/office/drawing/2014/main" id="{5C579183-0F47-485C-8FD6-7FB2FE24092C}"/>
                </a:ext>
              </a:extLst>
            </p:cNvPr>
            <p:cNvSpPr txBox="1"/>
            <p:nvPr/>
          </p:nvSpPr>
          <p:spPr>
            <a:xfrm>
              <a:off x="3768415" y="6120505"/>
              <a:ext cx="99386" cy="170578"/>
            </a:xfrm>
            <a:prstGeom prst="rect">
              <a:avLst/>
            </a:prstGeom>
            <a:noFill/>
          </p:spPr>
          <p:txBody>
            <a:bodyPr wrap="none" lIns="0" tIns="0" rIns="0" bIns="0" rtlCol="0" anchor="b" anchorCtr="0">
              <a:spAutoFit/>
            </a:bodyPr>
            <a:lstStyle/>
            <a:p>
              <a:pPr algn="ctr"/>
              <a:r>
                <a:rPr lang="en-GB" sz="700" dirty="0">
                  <a:solidFill>
                    <a:schemeClr val="accent1"/>
                  </a:solidFill>
                </a:rPr>
                <a:t>23</a:t>
              </a:r>
            </a:p>
            <a:p>
              <a:pPr algn="ctr"/>
              <a:r>
                <a:rPr lang="en-US" sz="700" dirty="0">
                  <a:solidFill>
                    <a:schemeClr val="bg2"/>
                  </a:solidFill>
                </a:rPr>
                <a:t>18</a:t>
              </a:r>
              <a:endParaRPr lang="en-GB" sz="700" dirty="0">
                <a:solidFill>
                  <a:schemeClr val="bg2"/>
                </a:solidFill>
              </a:endParaRPr>
            </a:p>
          </p:txBody>
        </p:sp>
        <p:sp>
          <p:nvSpPr>
            <p:cNvPr id="822" name="TextBox 821">
              <a:extLst>
                <a:ext uri="{FF2B5EF4-FFF2-40B4-BE49-F238E27FC236}">
                  <a16:creationId xmlns:a16="http://schemas.microsoft.com/office/drawing/2014/main" id="{34FDD041-A74A-40CD-9A0F-9A801AEF5104}"/>
                </a:ext>
              </a:extLst>
            </p:cNvPr>
            <p:cNvSpPr txBox="1"/>
            <p:nvPr/>
          </p:nvSpPr>
          <p:spPr>
            <a:xfrm>
              <a:off x="4263292" y="6120505"/>
              <a:ext cx="99386" cy="170578"/>
            </a:xfrm>
            <a:prstGeom prst="rect">
              <a:avLst/>
            </a:prstGeom>
            <a:noFill/>
          </p:spPr>
          <p:txBody>
            <a:bodyPr wrap="none" lIns="0" tIns="0" rIns="0" bIns="0" rtlCol="0" anchor="b" anchorCtr="0">
              <a:spAutoFit/>
            </a:bodyPr>
            <a:lstStyle/>
            <a:p>
              <a:pPr algn="ctr"/>
              <a:r>
                <a:rPr lang="en-GB" sz="700" dirty="0">
                  <a:solidFill>
                    <a:schemeClr val="accent1"/>
                  </a:solidFill>
                </a:rPr>
                <a:t>11</a:t>
              </a:r>
            </a:p>
            <a:p>
              <a:pPr algn="ctr"/>
              <a:r>
                <a:rPr lang="en-US" sz="700" dirty="0">
                  <a:solidFill>
                    <a:schemeClr val="bg2"/>
                  </a:solidFill>
                </a:rPr>
                <a:t>5</a:t>
              </a:r>
              <a:endParaRPr lang="en-GB" sz="700" dirty="0">
                <a:solidFill>
                  <a:schemeClr val="bg2"/>
                </a:solidFill>
              </a:endParaRPr>
            </a:p>
          </p:txBody>
        </p:sp>
        <p:sp>
          <p:nvSpPr>
            <p:cNvPr id="823" name="TextBox 822">
              <a:extLst>
                <a:ext uri="{FF2B5EF4-FFF2-40B4-BE49-F238E27FC236}">
                  <a16:creationId xmlns:a16="http://schemas.microsoft.com/office/drawing/2014/main" id="{862A899B-07FC-426A-A106-FEE51C3437D4}"/>
                </a:ext>
              </a:extLst>
            </p:cNvPr>
            <p:cNvSpPr txBox="1"/>
            <p:nvPr/>
          </p:nvSpPr>
          <p:spPr>
            <a:xfrm>
              <a:off x="379017" y="6120505"/>
              <a:ext cx="218008" cy="170578"/>
            </a:xfrm>
            <a:prstGeom prst="rect">
              <a:avLst/>
            </a:prstGeom>
            <a:noFill/>
          </p:spPr>
          <p:txBody>
            <a:bodyPr wrap="none" lIns="0" tIns="0" rIns="0" bIns="0" rtlCol="0" anchor="b" anchorCtr="0">
              <a:spAutoFit/>
            </a:bodyPr>
            <a:lstStyle/>
            <a:p>
              <a:r>
                <a:rPr lang="en-US" sz="700" b="1" dirty="0">
                  <a:solidFill>
                    <a:schemeClr val="accent1"/>
                  </a:solidFill>
                </a:rPr>
                <a:t>Kd56</a:t>
              </a:r>
            </a:p>
            <a:p>
              <a:r>
                <a:rPr lang="en-US" sz="700" b="1" dirty="0">
                  <a:solidFill>
                    <a:schemeClr val="bg2"/>
                  </a:solidFill>
                </a:rPr>
                <a:t>Vd</a:t>
              </a:r>
              <a:endParaRPr lang="en-GB" sz="700" b="1" dirty="0">
                <a:solidFill>
                  <a:schemeClr val="bg2"/>
                </a:solidFill>
              </a:endParaRPr>
            </a:p>
          </p:txBody>
        </p:sp>
        <p:sp>
          <p:nvSpPr>
            <p:cNvPr id="824" name="TextBox 823">
              <a:extLst>
                <a:ext uri="{FF2B5EF4-FFF2-40B4-BE49-F238E27FC236}">
                  <a16:creationId xmlns:a16="http://schemas.microsoft.com/office/drawing/2014/main" id="{FBC30AAB-FD54-4D82-9F2F-CF7529CE3013}"/>
                </a:ext>
              </a:extLst>
            </p:cNvPr>
            <p:cNvSpPr txBox="1"/>
            <p:nvPr/>
          </p:nvSpPr>
          <p:spPr>
            <a:xfrm>
              <a:off x="391820" y="5968895"/>
              <a:ext cx="610745" cy="85289"/>
            </a:xfrm>
            <a:prstGeom prst="rect">
              <a:avLst/>
            </a:prstGeom>
            <a:noFill/>
          </p:spPr>
          <p:txBody>
            <a:bodyPr wrap="none" lIns="0" tIns="0" rIns="0" bIns="0" rtlCol="0">
              <a:spAutoFit/>
            </a:bodyPr>
            <a:lstStyle/>
            <a:p>
              <a:r>
                <a:rPr lang="en-GB" sz="700" dirty="0"/>
                <a:t>Number at risk:</a:t>
              </a:r>
            </a:p>
          </p:txBody>
        </p:sp>
        <p:sp>
          <p:nvSpPr>
            <p:cNvPr id="825" name="TextBox 824">
              <a:extLst>
                <a:ext uri="{FF2B5EF4-FFF2-40B4-BE49-F238E27FC236}">
                  <a16:creationId xmlns:a16="http://schemas.microsoft.com/office/drawing/2014/main" id="{36F29EC6-7E99-4FE8-8127-152E6076D663}"/>
                </a:ext>
              </a:extLst>
            </p:cNvPr>
            <p:cNvSpPr txBox="1"/>
            <p:nvPr/>
          </p:nvSpPr>
          <p:spPr>
            <a:xfrm>
              <a:off x="2203981" y="5947861"/>
              <a:ext cx="1248740" cy="97473"/>
            </a:xfrm>
            <a:prstGeom prst="rect">
              <a:avLst/>
            </a:prstGeom>
            <a:noFill/>
          </p:spPr>
          <p:txBody>
            <a:bodyPr wrap="none" lIns="0" tIns="0" rIns="0" bIns="0" rtlCol="0">
              <a:spAutoFit/>
            </a:bodyPr>
            <a:lstStyle/>
            <a:p>
              <a:pPr algn="ctr"/>
              <a:r>
                <a:rPr lang="en-GB" sz="800" dirty="0"/>
                <a:t>Months from randomization</a:t>
              </a:r>
            </a:p>
          </p:txBody>
        </p:sp>
        <p:cxnSp>
          <p:nvCxnSpPr>
            <p:cNvPr id="826" name="Straight Connector 825">
              <a:extLst>
                <a:ext uri="{FF2B5EF4-FFF2-40B4-BE49-F238E27FC236}">
                  <a16:creationId xmlns:a16="http://schemas.microsoft.com/office/drawing/2014/main" id="{0C26E7A7-F3F1-4E0B-B7B9-172851A7B5A8}"/>
                </a:ext>
              </a:extLst>
            </p:cNvPr>
            <p:cNvCxnSpPr>
              <a:cxnSpLocks/>
            </p:cNvCxnSpPr>
            <p:nvPr/>
          </p:nvCxnSpPr>
          <p:spPr bwMode="auto">
            <a:xfrm rot="5400000">
              <a:off x="826521" y="5781250"/>
              <a:ext cx="0" cy="472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7" name="Straight Connector 826">
              <a:extLst>
                <a:ext uri="{FF2B5EF4-FFF2-40B4-BE49-F238E27FC236}">
                  <a16:creationId xmlns:a16="http://schemas.microsoft.com/office/drawing/2014/main" id="{2EC55330-0B9E-4A83-8692-C92DB197D5CC}"/>
                </a:ext>
              </a:extLst>
            </p:cNvPr>
            <p:cNvCxnSpPr>
              <a:cxnSpLocks/>
            </p:cNvCxnSpPr>
            <p:nvPr/>
          </p:nvCxnSpPr>
          <p:spPr bwMode="auto">
            <a:xfrm rot="5400000">
              <a:off x="826521" y="5565549"/>
              <a:ext cx="0" cy="472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8" name="Straight Connector 827">
              <a:extLst>
                <a:ext uri="{FF2B5EF4-FFF2-40B4-BE49-F238E27FC236}">
                  <a16:creationId xmlns:a16="http://schemas.microsoft.com/office/drawing/2014/main" id="{FD55D991-CDB0-4F28-AD22-1938AA91A78C}"/>
                </a:ext>
              </a:extLst>
            </p:cNvPr>
            <p:cNvCxnSpPr>
              <a:cxnSpLocks/>
            </p:cNvCxnSpPr>
            <p:nvPr/>
          </p:nvCxnSpPr>
          <p:spPr bwMode="auto">
            <a:xfrm rot="5400000">
              <a:off x="826521" y="5349847"/>
              <a:ext cx="0" cy="472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29" name="Straight Connector 828">
              <a:extLst>
                <a:ext uri="{FF2B5EF4-FFF2-40B4-BE49-F238E27FC236}">
                  <a16:creationId xmlns:a16="http://schemas.microsoft.com/office/drawing/2014/main" id="{3C801602-AA19-4746-88B6-0D13423731EC}"/>
                </a:ext>
              </a:extLst>
            </p:cNvPr>
            <p:cNvCxnSpPr>
              <a:cxnSpLocks/>
            </p:cNvCxnSpPr>
            <p:nvPr/>
          </p:nvCxnSpPr>
          <p:spPr bwMode="auto">
            <a:xfrm rot="5400000">
              <a:off x="826521" y="5134146"/>
              <a:ext cx="0" cy="472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0" name="Straight Connector 829">
              <a:extLst>
                <a:ext uri="{FF2B5EF4-FFF2-40B4-BE49-F238E27FC236}">
                  <a16:creationId xmlns:a16="http://schemas.microsoft.com/office/drawing/2014/main" id="{74264046-0E99-4E4B-8B74-F2E963DAB6FA}"/>
                </a:ext>
              </a:extLst>
            </p:cNvPr>
            <p:cNvCxnSpPr>
              <a:cxnSpLocks/>
            </p:cNvCxnSpPr>
            <p:nvPr/>
          </p:nvCxnSpPr>
          <p:spPr bwMode="auto">
            <a:xfrm rot="5400000">
              <a:off x="826521" y="4918444"/>
              <a:ext cx="0" cy="47267"/>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31" name="Straight Connector 830">
              <a:extLst>
                <a:ext uri="{FF2B5EF4-FFF2-40B4-BE49-F238E27FC236}">
                  <a16:creationId xmlns:a16="http://schemas.microsoft.com/office/drawing/2014/main" id="{A6D2BE9B-3740-4227-B1F9-DBC7CC8CD204}"/>
                </a:ext>
              </a:extLst>
            </p:cNvPr>
            <p:cNvCxnSpPr>
              <a:cxnSpLocks/>
            </p:cNvCxnSpPr>
            <p:nvPr/>
          </p:nvCxnSpPr>
          <p:spPr bwMode="auto">
            <a:xfrm rot="5400000">
              <a:off x="826521" y="4702743"/>
              <a:ext cx="0" cy="47267"/>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32" name="TextBox 831">
              <a:extLst>
                <a:ext uri="{FF2B5EF4-FFF2-40B4-BE49-F238E27FC236}">
                  <a16:creationId xmlns:a16="http://schemas.microsoft.com/office/drawing/2014/main" id="{1B0B80FA-74A6-46C3-AC39-5EAC74F1A2DE}"/>
                </a:ext>
              </a:extLst>
            </p:cNvPr>
            <p:cNvSpPr txBox="1"/>
            <p:nvPr/>
          </p:nvSpPr>
          <p:spPr>
            <a:xfrm>
              <a:off x="4246944" y="5321999"/>
              <a:ext cx="131446" cy="97473"/>
            </a:xfrm>
            <a:prstGeom prst="rect">
              <a:avLst/>
            </a:prstGeom>
            <a:noFill/>
          </p:spPr>
          <p:txBody>
            <a:bodyPr wrap="none" lIns="0" tIns="0" rIns="0" bIns="0" rtlCol="0">
              <a:spAutoFit/>
            </a:bodyPr>
            <a:lstStyle/>
            <a:p>
              <a:pPr algn="ctr"/>
              <a:r>
                <a:rPr lang="en-GB" sz="800" b="1" dirty="0" err="1">
                  <a:solidFill>
                    <a:schemeClr val="bg2"/>
                  </a:solidFill>
                </a:rPr>
                <a:t>Vd</a:t>
              </a:r>
              <a:endParaRPr lang="en-GB" sz="800" b="1" dirty="0">
                <a:solidFill>
                  <a:schemeClr val="bg2"/>
                </a:solidFill>
              </a:endParaRPr>
            </a:p>
          </p:txBody>
        </p:sp>
        <p:sp>
          <p:nvSpPr>
            <p:cNvPr id="833" name="TextBox 832">
              <a:extLst>
                <a:ext uri="{FF2B5EF4-FFF2-40B4-BE49-F238E27FC236}">
                  <a16:creationId xmlns:a16="http://schemas.microsoft.com/office/drawing/2014/main" id="{8DE23A80-25E2-401E-BC6A-4888E4F3A1D6}"/>
                </a:ext>
              </a:extLst>
            </p:cNvPr>
            <p:cNvSpPr txBox="1"/>
            <p:nvPr/>
          </p:nvSpPr>
          <p:spPr>
            <a:xfrm>
              <a:off x="4206126" y="5053790"/>
              <a:ext cx="251672" cy="97473"/>
            </a:xfrm>
            <a:prstGeom prst="rect">
              <a:avLst/>
            </a:prstGeom>
            <a:noFill/>
          </p:spPr>
          <p:txBody>
            <a:bodyPr wrap="none" lIns="0" tIns="0" rIns="0" bIns="0" rtlCol="0">
              <a:spAutoFit/>
            </a:bodyPr>
            <a:lstStyle/>
            <a:p>
              <a:pPr algn="ctr"/>
              <a:r>
                <a:rPr lang="en-GB" sz="800" b="1" dirty="0">
                  <a:solidFill>
                    <a:schemeClr val="accent1"/>
                  </a:solidFill>
                </a:rPr>
                <a:t>Kd56</a:t>
              </a:r>
            </a:p>
          </p:txBody>
        </p:sp>
      </p:grpSp>
      <p:grpSp>
        <p:nvGrpSpPr>
          <p:cNvPr id="956" name="Group 955"/>
          <p:cNvGrpSpPr/>
          <p:nvPr/>
        </p:nvGrpSpPr>
        <p:grpSpPr>
          <a:xfrm>
            <a:off x="5448457" y="2843630"/>
            <a:ext cx="2364933" cy="507841"/>
            <a:chOff x="820118" y="3564953"/>
            <a:chExt cx="2364933" cy="507841"/>
          </a:xfrm>
        </p:grpSpPr>
        <p:sp>
          <p:nvSpPr>
            <p:cNvPr id="957" name="TextBox 956">
              <a:extLst>
                <a:ext uri="{FF2B5EF4-FFF2-40B4-BE49-F238E27FC236}">
                  <a16:creationId xmlns:a16="http://schemas.microsoft.com/office/drawing/2014/main" id="{39E95C4A-399D-470E-A4AD-9DF15D065DF2}"/>
                </a:ext>
              </a:extLst>
            </p:cNvPr>
            <p:cNvSpPr txBox="1"/>
            <p:nvPr/>
          </p:nvSpPr>
          <p:spPr>
            <a:xfrm>
              <a:off x="820118" y="3703462"/>
              <a:ext cx="1090042" cy="369332"/>
            </a:xfrm>
            <a:prstGeom prst="rect">
              <a:avLst/>
            </a:prstGeom>
            <a:noFill/>
          </p:spPr>
          <p:txBody>
            <a:bodyPr wrap="none" lIns="0" tIns="0" rIns="0" bIns="0" rtlCol="0" anchor="t" anchorCtr="0">
              <a:spAutoFit/>
            </a:bodyPr>
            <a:lstStyle/>
            <a:p>
              <a:r>
                <a:rPr lang="en-GB" sz="800" dirty="0"/>
                <a:t>Death, n (%)</a:t>
              </a:r>
            </a:p>
            <a:p>
              <a:r>
                <a:rPr lang="en-US" sz="800" dirty="0"/>
                <a:t>M</a:t>
              </a:r>
              <a:r>
                <a:rPr lang="en-GB" sz="800" dirty="0" err="1"/>
                <a:t>edian</a:t>
              </a:r>
              <a:r>
                <a:rPr lang="en-GB" sz="800" dirty="0"/>
                <a:t> OS, </a:t>
              </a:r>
              <a:r>
                <a:rPr lang="en-GB" sz="800" dirty="0" err="1"/>
                <a:t>mo</a:t>
              </a:r>
              <a:endParaRPr lang="en-GB" sz="800" dirty="0"/>
            </a:p>
            <a:p>
              <a:r>
                <a:rPr lang="en-US" sz="800" b="1" dirty="0"/>
                <a:t>H</a:t>
              </a:r>
              <a:r>
                <a:rPr lang="en-GB" sz="800" b="1" dirty="0"/>
                <a:t>R (Kd56/</a:t>
              </a:r>
              <a:r>
                <a:rPr lang="en-GB" sz="800" b="1" dirty="0" err="1"/>
                <a:t>Vd</a:t>
              </a:r>
              <a:r>
                <a:rPr lang="en-GB" sz="800" b="1" dirty="0"/>
                <a:t>) (95% CI)</a:t>
              </a:r>
            </a:p>
          </p:txBody>
        </p:sp>
        <p:sp>
          <p:nvSpPr>
            <p:cNvPr id="958" name="TextBox 957">
              <a:extLst>
                <a:ext uri="{FF2B5EF4-FFF2-40B4-BE49-F238E27FC236}">
                  <a16:creationId xmlns:a16="http://schemas.microsoft.com/office/drawing/2014/main" id="{84C44E2F-938E-48AE-A156-856D5E435EE5}"/>
                </a:ext>
              </a:extLst>
            </p:cNvPr>
            <p:cNvSpPr txBox="1"/>
            <p:nvPr/>
          </p:nvSpPr>
          <p:spPr>
            <a:xfrm>
              <a:off x="1767185" y="3564953"/>
              <a:ext cx="644407" cy="394980"/>
            </a:xfrm>
            <a:prstGeom prst="rect">
              <a:avLst/>
            </a:prstGeom>
            <a:noFill/>
          </p:spPr>
          <p:txBody>
            <a:bodyPr wrap="none" lIns="0" tIns="0" rIns="0" bIns="0" rtlCol="0" anchor="ctr" anchorCtr="0">
              <a:spAutoFit/>
            </a:bodyPr>
            <a:lstStyle/>
            <a:p>
              <a:pPr algn="ctr">
                <a:spcAft>
                  <a:spcPts val="200"/>
                </a:spcAft>
              </a:pPr>
              <a:r>
                <a:rPr lang="en-US" sz="800" dirty="0"/>
                <a:t>Kd56 (N=164)</a:t>
              </a:r>
            </a:p>
            <a:p>
              <a:pPr algn="ctr"/>
              <a:r>
                <a:rPr lang="en-US" sz="800" dirty="0"/>
                <a:t>61 (37.2%)</a:t>
              </a:r>
            </a:p>
            <a:p>
              <a:pPr algn="ctr"/>
              <a:r>
                <a:rPr lang="en-US" sz="800" dirty="0"/>
                <a:t>NE</a:t>
              </a:r>
            </a:p>
          </p:txBody>
        </p:sp>
        <p:sp>
          <p:nvSpPr>
            <p:cNvPr id="959" name="TextBox 958">
              <a:extLst>
                <a:ext uri="{FF2B5EF4-FFF2-40B4-BE49-F238E27FC236}">
                  <a16:creationId xmlns:a16="http://schemas.microsoft.com/office/drawing/2014/main" id="{7A8654DC-466B-457D-9FEC-0DF5A41931A5}"/>
                </a:ext>
              </a:extLst>
            </p:cNvPr>
            <p:cNvSpPr txBox="1"/>
            <p:nvPr/>
          </p:nvSpPr>
          <p:spPr>
            <a:xfrm>
              <a:off x="2549305" y="3564953"/>
              <a:ext cx="528991" cy="394980"/>
            </a:xfrm>
            <a:prstGeom prst="rect">
              <a:avLst/>
            </a:prstGeom>
            <a:noFill/>
          </p:spPr>
          <p:txBody>
            <a:bodyPr wrap="none" lIns="0" tIns="0" rIns="0" bIns="0" rtlCol="0" anchor="ctr" anchorCtr="0">
              <a:spAutoFit/>
            </a:bodyPr>
            <a:lstStyle/>
            <a:p>
              <a:pPr algn="ctr">
                <a:spcAft>
                  <a:spcPts val="200"/>
                </a:spcAft>
              </a:pPr>
              <a:r>
                <a:rPr lang="en-US" sz="800" dirty="0"/>
                <a:t>Vd (N=189)</a:t>
              </a:r>
            </a:p>
            <a:p>
              <a:pPr algn="ctr"/>
              <a:r>
                <a:rPr lang="en-US" sz="800" dirty="0"/>
                <a:t>85 (45.0%)</a:t>
              </a:r>
            </a:p>
            <a:p>
              <a:pPr algn="ctr"/>
              <a:r>
                <a:rPr lang="en-US" sz="800" dirty="0"/>
                <a:t>37.0</a:t>
              </a:r>
            </a:p>
          </p:txBody>
        </p:sp>
        <p:sp>
          <p:nvSpPr>
            <p:cNvPr id="960" name="TextBox 959">
              <a:extLst>
                <a:ext uri="{FF2B5EF4-FFF2-40B4-BE49-F238E27FC236}">
                  <a16:creationId xmlns:a16="http://schemas.microsoft.com/office/drawing/2014/main" id="{48DD10C9-EF09-4CD2-9B94-F38B27C02BF3}"/>
                </a:ext>
              </a:extLst>
            </p:cNvPr>
            <p:cNvSpPr txBox="1"/>
            <p:nvPr/>
          </p:nvSpPr>
          <p:spPr>
            <a:xfrm>
              <a:off x="2011497" y="3935882"/>
              <a:ext cx="932948" cy="123111"/>
            </a:xfrm>
            <a:prstGeom prst="rect">
              <a:avLst/>
            </a:prstGeom>
            <a:noFill/>
          </p:spPr>
          <p:txBody>
            <a:bodyPr wrap="none" lIns="0" tIns="0" rIns="0" bIns="0" rtlCol="0" anchor="ctr" anchorCtr="0">
              <a:spAutoFit/>
            </a:bodyPr>
            <a:lstStyle/>
            <a:p>
              <a:pPr algn="ctr"/>
              <a:r>
                <a:rPr lang="en-US" sz="800" b="1" dirty="0"/>
                <a:t>0.706 (0.508, 0.981)</a:t>
              </a:r>
            </a:p>
          </p:txBody>
        </p:sp>
        <p:cxnSp>
          <p:nvCxnSpPr>
            <p:cNvPr id="961" name="Straight Connector 960">
              <a:extLst>
                <a:ext uri="{FF2B5EF4-FFF2-40B4-BE49-F238E27FC236}">
                  <a16:creationId xmlns:a16="http://schemas.microsoft.com/office/drawing/2014/main" id="{4F1F143D-1C8B-436B-A0E5-F756F7F7316F}"/>
                </a:ext>
              </a:extLst>
            </p:cNvPr>
            <p:cNvCxnSpPr/>
            <p:nvPr/>
          </p:nvCxnSpPr>
          <p:spPr bwMode="auto">
            <a:xfrm flipH="1">
              <a:off x="820121" y="3706685"/>
              <a:ext cx="236493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962" name="Group 961"/>
          <p:cNvGrpSpPr/>
          <p:nvPr/>
        </p:nvGrpSpPr>
        <p:grpSpPr>
          <a:xfrm>
            <a:off x="5448457" y="4621648"/>
            <a:ext cx="2291321" cy="510808"/>
            <a:chOff x="793451" y="5318711"/>
            <a:chExt cx="2291321" cy="510808"/>
          </a:xfrm>
        </p:grpSpPr>
        <p:sp>
          <p:nvSpPr>
            <p:cNvPr id="963" name="TextBox 962">
              <a:extLst>
                <a:ext uri="{FF2B5EF4-FFF2-40B4-BE49-F238E27FC236}">
                  <a16:creationId xmlns:a16="http://schemas.microsoft.com/office/drawing/2014/main" id="{1C7F3762-34B3-44E0-A223-D2FE0B362BD9}"/>
                </a:ext>
              </a:extLst>
            </p:cNvPr>
            <p:cNvSpPr txBox="1"/>
            <p:nvPr/>
          </p:nvSpPr>
          <p:spPr>
            <a:xfrm>
              <a:off x="793451" y="5460187"/>
              <a:ext cx="1090041" cy="369332"/>
            </a:xfrm>
            <a:prstGeom prst="rect">
              <a:avLst/>
            </a:prstGeom>
            <a:noFill/>
          </p:spPr>
          <p:txBody>
            <a:bodyPr wrap="none" lIns="0" tIns="0" rIns="0" bIns="0" rtlCol="0" anchor="ctr" anchorCtr="0">
              <a:spAutoFit/>
            </a:bodyPr>
            <a:lstStyle/>
            <a:p>
              <a:r>
                <a:rPr lang="en-GB" sz="800" dirty="0"/>
                <a:t>Death, n (%)</a:t>
              </a:r>
            </a:p>
            <a:p>
              <a:r>
                <a:rPr lang="en-US" sz="800" dirty="0"/>
                <a:t>M</a:t>
              </a:r>
              <a:r>
                <a:rPr lang="en-GB" sz="800" dirty="0" err="1"/>
                <a:t>edian</a:t>
              </a:r>
              <a:r>
                <a:rPr lang="en-GB" sz="800" dirty="0"/>
                <a:t> OS, </a:t>
              </a:r>
              <a:r>
                <a:rPr lang="en-GB" sz="800" dirty="0" err="1"/>
                <a:t>mo</a:t>
              </a:r>
              <a:endParaRPr lang="en-GB" sz="800" dirty="0"/>
            </a:p>
            <a:p>
              <a:r>
                <a:rPr lang="en-US" sz="800" b="1" dirty="0"/>
                <a:t>H</a:t>
              </a:r>
              <a:r>
                <a:rPr lang="en-GB" sz="800" b="1" dirty="0"/>
                <a:t>R (Kd56/</a:t>
              </a:r>
              <a:r>
                <a:rPr lang="en-GB" sz="800" b="1" dirty="0" err="1"/>
                <a:t>Vd</a:t>
              </a:r>
              <a:r>
                <a:rPr lang="en-GB" sz="800" b="1" dirty="0"/>
                <a:t>) (95% CI)</a:t>
              </a:r>
            </a:p>
          </p:txBody>
        </p:sp>
        <p:sp>
          <p:nvSpPr>
            <p:cNvPr id="964" name="TextBox 963">
              <a:extLst>
                <a:ext uri="{FF2B5EF4-FFF2-40B4-BE49-F238E27FC236}">
                  <a16:creationId xmlns:a16="http://schemas.microsoft.com/office/drawing/2014/main" id="{6CA56E8A-0373-40E2-8B5B-751B2608215B}"/>
                </a:ext>
              </a:extLst>
            </p:cNvPr>
            <p:cNvSpPr txBox="1"/>
            <p:nvPr/>
          </p:nvSpPr>
          <p:spPr>
            <a:xfrm>
              <a:off x="1805585" y="5318711"/>
              <a:ext cx="586699" cy="394979"/>
            </a:xfrm>
            <a:prstGeom prst="rect">
              <a:avLst/>
            </a:prstGeom>
            <a:noFill/>
          </p:spPr>
          <p:txBody>
            <a:bodyPr wrap="none" lIns="0" tIns="0" rIns="0" bIns="0" rtlCol="0" anchor="ctr" anchorCtr="0">
              <a:spAutoFit/>
            </a:bodyPr>
            <a:lstStyle/>
            <a:p>
              <a:pPr algn="ctr">
                <a:spcAft>
                  <a:spcPts val="200"/>
                </a:spcAft>
              </a:pPr>
              <a:r>
                <a:rPr lang="en-US" sz="800" dirty="0"/>
                <a:t>Kd56 (N=77)</a:t>
              </a:r>
            </a:p>
            <a:p>
              <a:pPr algn="ctr"/>
              <a:r>
                <a:rPr lang="en-US" sz="800" dirty="0"/>
                <a:t>37 (48.1%)</a:t>
              </a:r>
            </a:p>
            <a:p>
              <a:pPr algn="ctr"/>
              <a:r>
                <a:rPr lang="en-US" sz="800" dirty="0"/>
                <a:t>42.4</a:t>
              </a:r>
            </a:p>
          </p:txBody>
        </p:sp>
        <p:sp>
          <p:nvSpPr>
            <p:cNvPr id="965" name="TextBox 964">
              <a:extLst>
                <a:ext uri="{FF2B5EF4-FFF2-40B4-BE49-F238E27FC236}">
                  <a16:creationId xmlns:a16="http://schemas.microsoft.com/office/drawing/2014/main" id="{6B593883-4C58-44D9-8234-4F1710F12CCB}"/>
                </a:ext>
              </a:extLst>
            </p:cNvPr>
            <p:cNvSpPr txBox="1"/>
            <p:nvPr/>
          </p:nvSpPr>
          <p:spPr>
            <a:xfrm>
              <a:off x="2525734" y="5318711"/>
              <a:ext cx="504945" cy="394979"/>
            </a:xfrm>
            <a:prstGeom prst="rect">
              <a:avLst/>
            </a:prstGeom>
            <a:noFill/>
          </p:spPr>
          <p:txBody>
            <a:bodyPr wrap="none" lIns="0" tIns="0" rIns="0" bIns="0" rtlCol="0" anchor="ctr" anchorCtr="0">
              <a:spAutoFit/>
            </a:bodyPr>
            <a:lstStyle/>
            <a:p>
              <a:pPr algn="ctr">
                <a:spcAft>
                  <a:spcPts val="200"/>
                </a:spcAft>
              </a:pPr>
              <a:r>
                <a:rPr lang="en-US" sz="800" dirty="0"/>
                <a:t>Vd (N=66)</a:t>
              </a:r>
            </a:p>
            <a:p>
              <a:pPr algn="ctr"/>
              <a:r>
                <a:rPr lang="en-US" sz="800" dirty="0"/>
                <a:t>32 (48.5%)</a:t>
              </a:r>
            </a:p>
            <a:p>
              <a:pPr algn="ctr"/>
              <a:r>
                <a:rPr lang="en-US" sz="800" dirty="0"/>
                <a:t>25.9</a:t>
              </a:r>
            </a:p>
          </p:txBody>
        </p:sp>
        <p:sp>
          <p:nvSpPr>
            <p:cNvPr id="966" name="TextBox 965">
              <a:extLst>
                <a:ext uri="{FF2B5EF4-FFF2-40B4-BE49-F238E27FC236}">
                  <a16:creationId xmlns:a16="http://schemas.microsoft.com/office/drawing/2014/main" id="{5F828883-1235-4159-AE45-EF9F75D46705}"/>
                </a:ext>
              </a:extLst>
            </p:cNvPr>
            <p:cNvSpPr txBox="1"/>
            <p:nvPr/>
          </p:nvSpPr>
          <p:spPr>
            <a:xfrm>
              <a:off x="1997060" y="5706398"/>
              <a:ext cx="932947" cy="123111"/>
            </a:xfrm>
            <a:prstGeom prst="rect">
              <a:avLst/>
            </a:prstGeom>
            <a:noFill/>
          </p:spPr>
          <p:txBody>
            <a:bodyPr wrap="none" lIns="0" tIns="0" rIns="0" bIns="0" rtlCol="0" anchor="ctr" anchorCtr="0">
              <a:spAutoFit/>
            </a:bodyPr>
            <a:lstStyle/>
            <a:p>
              <a:pPr algn="ctr"/>
              <a:r>
                <a:rPr lang="en-US" sz="800" b="1" dirty="0"/>
                <a:t>0.841 (0.522, 1.355)</a:t>
              </a:r>
            </a:p>
          </p:txBody>
        </p:sp>
        <p:cxnSp>
          <p:nvCxnSpPr>
            <p:cNvPr id="967" name="Straight Connector 966">
              <a:extLst>
                <a:ext uri="{FF2B5EF4-FFF2-40B4-BE49-F238E27FC236}">
                  <a16:creationId xmlns:a16="http://schemas.microsoft.com/office/drawing/2014/main" id="{8E8DB3D7-4736-4291-BD94-A1C9E66C3F9B}"/>
                </a:ext>
              </a:extLst>
            </p:cNvPr>
            <p:cNvCxnSpPr/>
            <p:nvPr/>
          </p:nvCxnSpPr>
          <p:spPr bwMode="auto">
            <a:xfrm flipH="1">
              <a:off x="793451" y="5462719"/>
              <a:ext cx="2291321"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972" name="Rectangle 971"/>
          <p:cNvSpPr/>
          <p:nvPr/>
        </p:nvSpPr>
        <p:spPr>
          <a:xfrm>
            <a:off x="409550" y="6234054"/>
            <a:ext cx="7814901" cy="507831"/>
          </a:xfrm>
          <a:prstGeom prst="rect">
            <a:avLst/>
          </a:prstGeom>
        </p:spPr>
        <p:txBody>
          <a:bodyPr wrap="square" anchor="b">
            <a:spAutoFit/>
          </a:bodyPr>
          <a:lstStyle/>
          <a:p>
            <a:r>
              <a:rPr lang="en-GB" sz="900" dirty="0"/>
              <a:t>*Curves were truncated at time points with ≤10 subjects (Kd56 and </a:t>
            </a:r>
            <a:r>
              <a:rPr lang="en-GB" sz="900" dirty="0" err="1"/>
              <a:t>Vd</a:t>
            </a:r>
            <a:r>
              <a:rPr lang="en-GB" sz="900" dirty="0"/>
              <a:t> combined) at risk. </a:t>
            </a:r>
          </a:p>
          <a:p>
            <a:r>
              <a:rPr lang="en-GB" sz="900" dirty="0"/>
              <a:t>CI, confidence interval; HR, hazard ratio; Kd56, 56 mg/m</a:t>
            </a:r>
            <a:r>
              <a:rPr lang="en-GB" sz="900" baseline="30000" dirty="0"/>
              <a:t>2</a:t>
            </a:r>
            <a:r>
              <a:rPr lang="en-GB" sz="900" dirty="0"/>
              <a:t> carfilzomib and dexamethasone; OS, overall survival; </a:t>
            </a:r>
            <a:r>
              <a:rPr lang="en-GB" sz="900" dirty="0" err="1"/>
              <a:t>Vd</a:t>
            </a:r>
            <a:r>
              <a:rPr lang="en-GB" sz="900" dirty="0"/>
              <a:t>, </a:t>
            </a:r>
            <a:r>
              <a:rPr lang="en-GB" sz="900" dirty="0" err="1"/>
              <a:t>bortezomib+dexamethasone</a:t>
            </a:r>
            <a:r>
              <a:rPr lang="en-GB" sz="900" dirty="0"/>
              <a:t>.</a:t>
            </a:r>
          </a:p>
          <a:p>
            <a:r>
              <a:rPr lang="en-US" sz="900" dirty="0" err="1">
                <a:latin typeface="Arial" panose="020B0604020202020204" pitchFamily="34" charset="0"/>
                <a:cs typeface="Arial" panose="020B0604020202020204" pitchFamily="34" charset="0"/>
              </a:rPr>
              <a:t>Niesvizky</a:t>
            </a:r>
            <a:r>
              <a:rPr lang="en-US" sz="900" dirty="0">
                <a:latin typeface="Arial" panose="020B0604020202020204" pitchFamily="34" charset="0"/>
                <a:cs typeface="Arial" panose="020B0604020202020204" pitchFamily="34" charset="0"/>
              </a:rPr>
              <a:t> et al, presented at ASH 2017, poster (abstract 1885).</a:t>
            </a:r>
            <a:endParaRPr lang="en-GB" sz="900" dirty="0"/>
          </a:p>
        </p:txBody>
      </p:sp>
      <p:sp>
        <p:nvSpPr>
          <p:cNvPr id="973" name="TextBox 972">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1622349022"/>
      </p:ext>
    </p:extLst>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Updated Overall Survival by Age</a:t>
            </a:r>
          </a:p>
        </p:txBody>
      </p:sp>
      <p:pic>
        <p:nvPicPr>
          <p:cNvPr id="9" name="Content Placeholder 8"/>
          <p:cNvPicPr>
            <a:picLocks noGrp="1" noChangeAspect="1"/>
          </p:cNvPicPr>
          <p:nvPr>
            <p:ph sz="half" idx="2"/>
          </p:nvPr>
        </p:nvPicPr>
        <p:blipFill>
          <a:blip r:embed="rId3"/>
          <a:stretch>
            <a:fillRect/>
          </a:stretch>
        </p:blipFill>
        <p:spPr>
          <a:xfrm>
            <a:off x="3295650" y="2428841"/>
            <a:ext cx="2562960" cy="2620208"/>
          </a:xfrm>
          <a:prstGeom prst="rect">
            <a:avLst/>
          </a:prstGeom>
        </p:spPr>
      </p:pic>
      <p:sp>
        <p:nvSpPr>
          <p:cNvPr id="69" name="Rectangle 68"/>
          <p:cNvSpPr/>
          <p:nvPr/>
        </p:nvSpPr>
        <p:spPr>
          <a:xfrm>
            <a:off x="409551" y="6372553"/>
            <a:ext cx="7450594" cy="369332"/>
          </a:xfrm>
          <a:prstGeom prst="rect">
            <a:avLst/>
          </a:prstGeom>
        </p:spPr>
        <p:txBody>
          <a:bodyPr wrap="square" anchor="b">
            <a:spAutoFit/>
          </a:bodyPr>
          <a:lstStyle/>
          <a:p>
            <a:r>
              <a:rPr lang="en-GB" altLang="en-US" sz="900" dirty="0"/>
              <a:t>CI, confidence interval; HR, hazard ratio;</a:t>
            </a:r>
            <a:r>
              <a:rPr lang="en-US" sz="900" dirty="0">
                <a:latin typeface="Arial" panose="020B0604020202020204" pitchFamily="34" charset="0"/>
                <a:cs typeface="Arial" panose="020B0604020202020204" pitchFamily="34" charset="0"/>
              </a:rPr>
              <a:t> </a:t>
            </a:r>
            <a:r>
              <a:rPr lang="en-GB" altLang="en-US" sz="900" dirty="0" err="1"/>
              <a:t>Kd</a:t>
            </a:r>
            <a:r>
              <a:rPr lang="en-GB" altLang="en-US" sz="900" dirty="0"/>
              <a:t>, carfilzomib and dexamethasone; OS, overall survival; </a:t>
            </a:r>
            <a:r>
              <a:rPr lang="en-GB" altLang="en-US" sz="900" dirty="0" err="1"/>
              <a:t>Vd</a:t>
            </a:r>
            <a:r>
              <a:rPr lang="en-GB" altLang="en-US" sz="900" dirty="0"/>
              <a:t>, </a:t>
            </a:r>
            <a:r>
              <a:rPr lang="en-GB" altLang="en-US" sz="900" dirty="0" err="1"/>
              <a:t>bortezomib</a:t>
            </a:r>
            <a:r>
              <a:rPr lang="en-GB" altLang="en-US" sz="900" dirty="0"/>
              <a:t> and dexamethasone.</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Orlowski K et al. Presented at EHA 2018; Poster (Abstract PF561).</a:t>
            </a:r>
            <a:endParaRPr lang="en-US" sz="900" dirty="0">
              <a:latin typeface="Arial" panose="020B0604020202020204" pitchFamily="34" charset="0"/>
              <a:cs typeface="Arial" panose="020B0604020202020204" pitchFamily="34" charset="0"/>
            </a:endParaRPr>
          </a:p>
        </p:txBody>
      </p:sp>
      <p:sp>
        <p:nvSpPr>
          <p:cNvPr id="764" name="TextBox 763">
            <a:hlinkClick r:id="rId4"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pic>
        <p:nvPicPr>
          <p:cNvPr id="4" name="Content Placeholder 3"/>
          <p:cNvPicPr>
            <a:picLocks noGrp="1" noChangeAspect="1"/>
          </p:cNvPicPr>
          <p:nvPr>
            <p:ph sz="half" idx="1"/>
          </p:nvPr>
        </p:nvPicPr>
        <p:blipFill>
          <a:blip r:embed="rId5"/>
          <a:stretch>
            <a:fillRect/>
          </a:stretch>
        </p:blipFill>
        <p:spPr>
          <a:xfrm>
            <a:off x="379413" y="2428300"/>
            <a:ext cx="2562959" cy="2620904"/>
          </a:xfrm>
          <a:prstGeom prst="rect">
            <a:avLst/>
          </a:prstGeom>
        </p:spPr>
      </p:pic>
      <p:sp>
        <p:nvSpPr>
          <p:cNvPr id="5" name="TextBox 4"/>
          <p:cNvSpPr txBox="1"/>
          <p:nvPr/>
        </p:nvSpPr>
        <p:spPr>
          <a:xfrm>
            <a:off x="379412" y="2058968"/>
            <a:ext cx="2990083" cy="369332"/>
          </a:xfrm>
          <a:prstGeom prst="rect">
            <a:avLst/>
          </a:prstGeom>
          <a:noFill/>
        </p:spPr>
        <p:txBody>
          <a:bodyPr wrap="square" rtlCol="0">
            <a:spAutoFit/>
          </a:bodyPr>
          <a:lstStyle/>
          <a:p>
            <a:r>
              <a:rPr lang="en-US" dirty="0"/>
              <a:t>Patients aged &lt;65 years</a:t>
            </a:r>
            <a:endParaRPr lang="de-CH" dirty="0"/>
          </a:p>
        </p:txBody>
      </p:sp>
      <p:sp>
        <p:nvSpPr>
          <p:cNvPr id="12" name="TextBox 11"/>
          <p:cNvSpPr txBox="1"/>
          <p:nvPr/>
        </p:nvSpPr>
        <p:spPr>
          <a:xfrm>
            <a:off x="3295651" y="2064763"/>
            <a:ext cx="3211944" cy="369332"/>
          </a:xfrm>
          <a:prstGeom prst="rect">
            <a:avLst/>
          </a:prstGeom>
          <a:noFill/>
        </p:spPr>
        <p:txBody>
          <a:bodyPr wrap="square" rtlCol="0">
            <a:spAutoFit/>
          </a:bodyPr>
          <a:lstStyle/>
          <a:p>
            <a:r>
              <a:rPr lang="en-US" dirty="0"/>
              <a:t>Patients aged 65-74 years</a:t>
            </a:r>
            <a:endParaRPr lang="de-CH" dirty="0"/>
          </a:p>
        </p:txBody>
      </p:sp>
      <p:pic>
        <p:nvPicPr>
          <p:cNvPr id="10" name="Picture 9"/>
          <p:cNvPicPr>
            <a:picLocks noChangeAspect="1"/>
          </p:cNvPicPr>
          <p:nvPr/>
        </p:nvPicPr>
        <p:blipFill>
          <a:blip r:embed="rId6"/>
          <a:stretch>
            <a:fillRect/>
          </a:stretch>
        </p:blipFill>
        <p:spPr>
          <a:xfrm>
            <a:off x="6269039" y="2428301"/>
            <a:ext cx="2520056" cy="2619950"/>
          </a:xfrm>
          <a:prstGeom prst="rect">
            <a:avLst/>
          </a:prstGeom>
        </p:spPr>
      </p:pic>
      <p:sp>
        <p:nvSpPr>
          <p:cNvPr id="14" name="TextBox 13"/>
          <p:cNvSpPr txBox="1"/>
          <p:nvPr/>
        </p:nvSpPr>
        <p:spPr>
          <a:xfrm>
            <a:off x="6269038" y="2058968"/>
            <a:ext cx="2981144" cy="369332"/>
          </a:xfrm>
          <a:prstGeom prst="rect">
            <a:avLst/>
          </a:prstGeom>
          <a:noFill/>
        </p:spPr>
        <p:txBody>
          <a:bodyPr wrap="square" rtlCol="0">
            <a:spAutoFit/>
          </a:bodyPr>
          <a:lstStyle/>
          <a:p>
            <a:r>
              <a:rPr lang="en-US" dirty="0"/>
              <a:t>Patients aged ≥75 years</a:t>
            </a:r>
            <a:endParaRPr lang="de-CH" dirty="0"/>
          </a:p>
        </p:txBody>
      </p:sp>
      <p:sp>
        <p:nvSpPr>
          <p:cNvPr id="11" name="Content Placeholder 7"/>
          <p:cNvSpPr txBox="1">
            <a:spLocks/>
          </p:cNvSpPr>
          <p:nvPr/>
        </p:nvSpPr>
        <p:spPr bwMode="gray">
          <a:xfrm>
            <a:off x="512763" y="1195965"/>
            <a:ext cx="8116886"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44.3 months in the Kd56 group, and 43.7 months in the Vd group</a:t>
            </a:r>
          </a:p>
        </p:txBody>
      </p:sp>
    </p:spTree>
    <p:extLst>
      <p:ext uri="{BB962C8B-B14F-4D97-AF65-F5344CB8AC3E}">
        <p14:creationId xmlns:p14="http://schemas.microsoft.com/office/powerpoint/2010/main" val="26397288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Overall Survival by Prior Treatment – </a:t>
            </a:r>
            <a:br>
              <a:rPr lang="en-GB" sz="2800" dirty="0"/>
            </a:br>
            <a:r>
              <a:rPr lang="en-GB" sz="2800" dirty="0"/>
              <a:t>1 or 2–3 Prior Lines of Therapy</a:t>
            </a:r>
          </a:p>
        </p:txBody>
      </p:sp>
      <p:sp>
        <p:nvSpPr>
          <p:cNvPr id="8" name="Rectangle 7"/>
          <p:cNvSpPr/>
          <p:nvPr/>
        </p:nvSpPr>
        <p:spPr>
          <a:xfrm>
            <a:off x="409551" y="6095554"/>
            <a:ext cx="6296445" cy="646331"/>
          </a:xfrm>
          <a:prstGeom prst="rect">
            <a:avLst/>
          </a:prstGeom>
        </p:spPr>
        <p:txBody>
          <a:bodyPr wrap="square" anchor="b">
            <a:spAutoFit/>
          </a:bodyPr>
          <a:lstStyle/>
          <a:p>
            <a:endParaRPr lang="it-IT" sz="900" dirty="0">
              <a:latin typeface="Arial" panose="020B0604020202020204" pitchFamily="34" charset="0"/>
              <a:cs typeface="Arial" panose="020B0604020202020204" pitchFamily="34" charset="0"/>
            </a:endParaRPr>
          </a:p>
          <a:p>
            <a:r>
              <a:rPr lang="en-GB" sz="900" dirty="0"/>
              <a:t>CI, confidence interval; HR, hazard ratio; Kd56, carfilzomib and dexamethasone, with 56 mg/m</a:t>
            </a:r>
            <a:r>
              <a:rPr lang="en-GB" sz="900" baseline="30000" dirty="0"/>
              <a:t>2</a:t>
            </a:r>
            <a:r>
              <a:rPr lang="en-GB" sz="900" dirty="0"/>
              <a:t> carfilzomib dose; </a:t>
            </a:r>
            <a:br>
              <a:rPr lang="en-GB" sz="900" dirty="0"/>
            </a:br>
            <a:r>
              <a:rPr lang="en-GB" sz="900" dirty="0"/>
              <a:t>OS, overall survival; RRMM, relapsed/refractory multiple myeloma; </a:t>
            </a:r>
            <a:r>
              <a:rPr lang="en-GB" sz="900" dirty="0" err="1"/>
              <a:t>Vd</a:t>
            </a:r>
            <a:r>
              <a:rPr lang="en-GB" sz="900" dirty="0"/>
              <a:t>, </a:t>
            </a:r>
            <a:r>
              <a:rPr lang="en-GB" sz="900" dirty="0" err="1"/>
              <a:t>bortezomib</a:t>
            </a:r>
            <a:r>
              <a:rPr lang="en-GB" sz="900" dirty="0"/>
              <a:t> and dexamethasone.</a:t>
            </a:r>
            <a:endParaRPr lang="it-IT" sz="900" dirty="0">
              <a:latin typeface="Arial" panose="020B0604020202020204" pitchFamily="34" charset="0"/>
              <a:cs typeface="Arial" panose="020B0604020202020204" pitchFamily="34" charset="0"/>
            </a:endParaRPr>
          </a:p>
          <a:p>
            <a:r>
              <a:rPr lang="it-IT" sz="900" dirty="0">
                <a:latin typeface="Arial" panose="020B0604020202020204" pitchFamily="34" charset="0"/>
                <a:cs typeface="Arial" panose="020B0604020202020204" pitchFamily="34" charset="0"/>
              </a:rPr>
              <a:t>Weisel K et al. Presented at ASH 2017; Poster (Abstract 1850).</a:t>
            </a:r>
            <a:endParaRPr lang="en-US" sz="900" dirty="0">
              <a:latin typeface="Arial" panose="020B0604020202020204" pitchFamily="34" charset="0"/>
              <a:cs typeface="Arial" panose="020B0604020202020204" pitchFamily="34" charset="0"/>
            </a:endParaRPr>
          </a:p>
        </p:txBody>
      </p:sp>
      <p:sp>
        <p:nvSpPr>
          <p:cNvPr id="9" name="Rectangle 8"/>
          <p:cNvSpPr/>
          <p:nvPr/>
        </p:nvSpPr>
        <p:spPr>
          <a:xfrm>
            <a:off x="619822" y="4588708"/>
            <a:ext cx="7867800" cy="1461939"/>
          </a:xfrm>
          <a:prstGeom prst="rect">
            <a:avLst/>
          </a:prstGeom>
        </p:spPr>
        <p:txBody>
          <a:bodyPr wrap="square">
            <a:spAutoFit/>
          </a:bodyPr>
          <a:lstStyle/>
          <a:p>
            <a:pPr marL="285750" indent="-285750">
              <a:spcAft>
                <a:spcPts val="300"/>
              </a:spcAft>
              <a:buClr>
                <a:schemeClr val="accent1"/>
              </a:buClr>
              <a:buFont typeface="Arial" panose="020B0604020202020204" pitchFamily="34" charset="0"/>
              <a:buChar char="•"/>
            </a:pPr>
            <a:r>
              <a:rPr lang="en-GB" sz="1400" dirty="0">
                <a:latin typeface="ArialNarrow"/>
              </a:rPr>
              <a:t>It was not possible to reliably estimate median OS for the Kd56 and </a:t>
            </a:r>
            <a:r>
              <a:rPr lang="en-GB" sz="1400" dirty="0" err="1">
                <a:latin typeface="ArialNarrow"/>
              </a:rPr>
              <a:t>Vd</a:t>
            </a:r>
            <a:r>
              <a:rPr lang="en-GB" sz="1400" dirty="0">
                <a:latin typeface="ArialNarrow"/>
              </a:rPr>
              <a:t> arms in the 1 prior line subgroup</a:t>
            </a:r>
          </a:p>
          <a:p>
            <a:pPr marL="285750" indent="-285750">
              <a:spcAft>
                <a:spcPts val="300"/>
              </a:spcAft>
              <a:buClr>
                <a:schemeClr val="accent1"/>
              </a:buClr>
              <a:buFont typeface="Arial" panose="020B0604020202020204" pitchFamily="34" charset="0"/>
              <a:buChar char="•"/>
            </a:pPr>
            <a:r>
              <a:rPr lang="en-GB" sz="1400" dirty="0">
                <a:latin typeface="ArialNarrow"/>
              </a:rPr>
              <a:t>The HR of 0.83 (95% CI: 0.61, 1.14) suggested a survival advantage for Kd56 vs </a:t>
            </a:r>
            <a:r>
              <a:rPr lang="en-GB" sz="1400" dirty="0" err="1">
                <a:latin typeface="ArialNarrow"/>
              </a:rPr>
              <a:t>Vd</a:t>
            </a:r>
            <a:r>
              <a:rPr lang="en-GB" sz="1400" dirty="0">
                <a:latin typeface="ArialNarrow"/>
              </a:rPr>
              <a:t> in patients at first relapse</a:t>
            </a:r>
          </a:p>
          <a:p>
            <a:pPr marL="285750" indent="-285750">
              <a:spcAft>
                <a:spcPts val="300"/>
              </a:spcAft>
              <a:buClr>
                <a:schemeClr val="accent1"/>
              </a:buClr>
              <a:buFont typeface="Arial" panose="020B0604020202020204" pitchFamily="34" charset="0"/>
              <a:buChar char="•"/>
            </a:pPr>
            <a:r>
              <a:rPr lang="en-GB" sz="1400" dirty="0"/>
              <a:t>Kd56 improved survival by 11.8 months vs </a:t>
            </a:r>
            <a:r>
              <a:rPr lang="en-GB" sz="1400" dirty="0" err="1"/>
              <a:t>Vd</a:t>
            </a:r>
            <a:r>
              <a:rPr lang="en-GB" sz="1400" dirty="0"/>
              <a:t> (median OS for Kd56 vs </a:t>
            </a:r>
            <a:r>
              <a:rPr lang="en-GB" sz="1400" dirty="0" err="1"/>
              <a:t>Vd</a:t>
            </a:r>
            <a:r>
              <a:rPr lang="en-GB" sz="1400" dirty="0"/>
              <a:t>, 40.5 vs 28.7 months; HR = 0.76; 95% CI: 0.59, 0.99) for patients with 2–3 prior lines of therapy</a:t>
            </a:r>
          </a:p>
        </p:txBody>
      </p:sp>
      <p:graphicFrame>
        <p:nvGraphicFramePr>
          <p:cNvPr id="10" name="Chart 9"/>
          <p:cNvGraphicFramePr/>
          <p:nvPr>
            <p:extLst/>
          </p:nvPr>
        </p:nvGraphicFramePr>
        <p:xfrm>
          <a:off x="6155108" y="1446107"/>
          <a:ext cx="2743200" cy="2422228"/>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2045972" y="1464051"/>
            <a:ext cx="2212465" cy="276999"/>
          </a:xfrm>
          <a:prstGeom prst="rect">
            <a:avLst/>
          </a:prstGeom>
          <a:noFill/>
        </p:spPr>
        <p:txBody>
          <a:bodyPr wrap="none" rtlCol="0">
            <a:spAutoFit/>
          </a:bodyPr>
          <a:lstStyle/>
          <a:p>
            <a:r>
              <a:rPr lang="en-GB" sz="1200" b="1" dirty="0"/>
              <a:t>Overall survival: 1 prior line</a:t>
            </a:r>
          </a:p>
        </p:txBody>
      </p:sp>
      <p:sp>
        <p:nvSpPr>
          <p:cNvPr id="12" name="TextBox 11"/>
          <p:cNvSpPr txBox="1"/>
          <p:nvPr/>
        </p:nvSpPr>
        <p:spPr>
          <a:xfrm rot="16200000">
            <a:off x="5330565" y="2384153"/>
            <a:ext cx="1483098" cy="261610"/>
          </a:xfrm>
          <a:prstGeom prst="rect">
            <a:avLst/>
          </a:prstGeom>
          <a:noFill/>
        </p:spPr>
        <p:txBody>
          <a:bodyPr wrap="none" rtlCol="0">
            <a:spAutoFit/>
          </a:bodyPr>
          <a:lstStyle/>
          <a:p>
            <a:r>
              <a:rPr lang="en-GB" sz="1100" dirty="0"/>
              <a:t>Median OS (months)</a:t>
            </a:r>
          </a:p>
        </p:txBody>
      </p:sp>
      <p:sp>
        <p:nvSpPr>
          <p:cNvPr id="13" name="TextBox 12"/>
          <p:cNvSpPr txBox="1"/>
          <p:nvPr/>
        </p:nvSpPr>
        <p:spPr>
          <a:xfrm>
            <a:off x="6951817" y="1808590"/>
            <a:ext cx="1414170" cy="400110"/>
          </a:xfrm>
          <a:prstGeom prst="rect">
            <a:avLst/>
          </a:prstGeom>
          <a:noFill/>
        </p:spPr>
        <p:txBody>
          <a:bodyPr wrap="none" rtlCol="0">
            <a:spAutoFit/>
          </a:bodyPr>
          <a:lstStyle/>
          <a:p>
            <a:pPr algn="ctr"/>
            <a:r>
              <a:rPr lang="en-GB" sz="1000" b="1" dirty="0"/>
              <a:t>HR=0.76 (0.59</a:t>
            </a:r>
            <a:r>
              <a:rPr lang="de-CH" sz="1000" b="1" dirty="0"/>
              <a:t>–</a:t>
            </a:r>
            <a:r>
              <a:rPr lang="en-GB" sz="1000" b="1" dirty="0"/>
              <a:t>0.99) </a:t>
            </a:r>
          </a:p>
          <a:p>
            <a:pPr algn="ctr"/>
            <a:r>
              <a:rPr lang="en-GB" sz="1000" b="1" dirty="0"/>
              <a:t>p=0.02</a:t>
            </a:r>
          </a:p>
        </p:txBody>
      </p:sp>
      <p:grpSp>
        <p:nvGrpSpPr>
          <p:cNvPr id="14" name="Group 13"/>
          <p:cNvGrpSpPr/>
          <p:nvPr/>
        </p:nvGrpSpPr>
        <p:grpSpPr>
          <a:xfrm>
            <a:off x="304800" y="1741050"/>
            <a:ext cx="5486400" cy="2602350"/>
            <a:chOff x="304800" y="1905000"/>
            <a:chExt cx="5638800" cy="2469624"/>
          </a:xfrm>
        </p:grpSpPr>
        <p:sp>
          <p:nvSpPr>
            <p:cNvPr id="15" name="TextBox 14">
              <a:extLst>
                <a:ext uri="{FF2B5EF4-FFF2-40B4-BE49-F238E27FC236}">
                  <a16:creationId xmlns:a16="http://schemas.microsoft.com/office/drawing/2014/main" id="{6987872E-856C-41A4-AD63-0F66C4DC4C6D}"/>
                </a:ext>
              </a:extLst>
            </p:cNvPr>
            <p:cNvSpPr txBox="1"/>
            <p:nvPr/>
          </p:nvSpPr>
          <p:spPr>
            <a:xfrm rot="16200000">
              <a:off x="-247606" y="2564962"/>
              <a:ext cx="1431802" cy="261610"/>
            </a:xfrm>
            <a:prstGeom prst="rect">
              <a:avLst/>
            </a:prstGeom>
            <a:noFill/>
          </p:spPr>
          <p:txBody>
            <a:bodyPr wrap="none" rtlCol="0">
              <a:spAutoFit/>
            </a:bodyPr>
            <a:lstStyle/>
            <a:p>
              <a:pPr algn="ctr"/>
              <a:r>
                <a:rPr lang="en-GB" sz="1100" dirty="0"/>
                <a:t>Proportion surviving</a:t>
              </a:r>
            </a:p>
          </p:txBody>
        </p:sp>
        <p:sp>
          <p:nvSpPr>
            <p:cNvPr id="16" name="TextBox 15">
              <a:extLst>
                <a:ext uri="{FF2B5EF4-FFF2-40B4-BE49-F238E27FC236}">
                  <a16:creationId xmlns:a16="http://schemas.microsoft.com/office/drawing/2014/main" id="{A97B5419-4644-40D7-905E-379265A7E38F}"/>
                </a:ext>
              </a:extLst>
            </p:cNvPr>
            <p:cNvSpPr txBox="1"/>
            <p:nvPr/>
          </p:nvSpPr>
          <p:spPr>
            <a:xfrm>
              <a:off x="856670" y="3621930"/>
              <a:ext cx="70532" cy="153888"/>
            </a:xfrm>
            <a:prstGeom prst="rect">
              <a:avLst/>
            </a:prstGeom>
            <a:noFill/>
          </p:spPr>
          <p:txBody>
            <a:bodyPr wrap="none" lIns="0" tIns="0" rIns="0" bIns="0" rtlCol="0">
              <a:spAutoFit/>
            </a:bodyPr>
            <a:lstStyle/>
            <a:p>
              <a:pPr algn="ctr"/>
              <a:r>
                <a:rPr lang="en-GB" sz="1000" dirty="0"/>
                <a:t>0</a:t>
              </a:r>
            </a:p>
          </p:txBody>
        </p:sp>
        <p:sp>
          <p:nvSpPr>
            <p:cNvPr id="17" name="TextBox 16">
              <a:extLst>
                <a:ext uri="{FF2B5EF4-FFF2-40B4-BE49-F238E27FC236}">
                  <a16:creationId xmlns:a16="http://schemas.microsoft.com/office/drawing/2014/main" id="{A913F35B-D31F-438D-8402-F775834D14C1}"/>
                </a:ext>
              </a:extLst>
            </p:cNvPr>
            <p:cNvSpPr txBox="1"/>
            <p:nvPr/>
          </p:nvSpPr>
          <p:spPr>
            <a:xfrm>
              <a:off x="640410" y="3160762"/>
              <a:ext cx="176330" cy="153888"/>
            </a:xfrm>
            <a:prstGeom prst="rect">
              <a:avLst/>
            </a:prstGeom>
            <a:noFill/>
          </p:spPr>
          <p:txBody>
            <a:bodyPr wrap="none" lIns="0" tIns="0" rIns="0" bIns="0" rtlCol="0" anchor="ctr" anchorCtr="0">
              <a:spAutoFit/>
            </a:bodyPr>
            <a:lstStyle/>
            <a:p>
              <a:pPr algn="r"/>
              <a:r>
                <a:rPr lang="en-GB" sz="1000" dirty="0"/>
                <a:t>0.2</a:t>
              </a:r>
            </a:p>
          </p:txBody>
        </p:sp>
        <p:sp>
          <p:nvSpPr>
            <p:cNvPr id="18" name="TextBox 17">
              <a:extLst>
                <a:ext uri="{FF2B5EF4-FFF2-40B4-BE49-F238E27FC236}">
                  <a16:creationId xmlns:a16="http://schemas.microsoft.com/office/drawing/2014/main" id="{7F1A59D2-4BFC-43E0-9BED-F51FB08A3FAC}"/>
                </a:ext>
              </a:extLst>
            </p:cNvPr>
            <p:cNvSpPr txBox="1"/>
            <p:nvPr/>
          </p:nvSpPr>
          <p:spPr>
            <a:xfrm>
              <a:off x="640410" y="3474704"/>
              <a:ext cx="176330" cy="153888"/>
            </a:xfrm>
            <a:prstGeom prst="rect">
              <a:avLst/>
            </a:prstGeom>
            <a:noFill/>
          </p:spPr>
          <p:txBody>
            <a:bodyPr wrap="none" lIns="0" tIns="0" rIns="0" bIns="0" rtlCol="0" anchor="ctr" anchorCtr="0">
              <a:spAutoFit/>
            </a:bodyPr>
            <a:lstStyle/>
            <a:p>
              <a:pPr algn="r"/>
              <a:r>
                <a:rPr lang="en-GB" sz="1000" dirty="0"/>
                <a:t>0.0</a:t>
              </a:r>
            </a:p>
          </p:txBody>
        </p:sp>
        <p:sp>
          <p:nvSpPr>
            <p:cNvPr id="19" name="TextBox 18">
              <a:extLst>
                <a:ext uri="{FF2B5EF4-FFF2-40B4-BE49-F238E27FC236}">
                  <a16:creationId xmlns:a16="http://schemas.microsoft.com/office/drawing/2014/main" id="{FD208367-B6BE-41CA-A662-621354B50802}"/>
                </a:ext>
              </a:extLst>
            </p:cNvPr>
            <p:cNvSpPr txBox="1"/>
            <p:nvPr/>
          </p:nvSpPr>
          <p:spPr>
            <a:xfrm>
              <a:off x="640410" y="2532881"/>
              <a:ext cx="176330" cy="153888"/>
            </a:xfrm>
            <a:prstGeom prst="rect">
              <a:avLst/>
            </a:prstGeom>
            <a:noFill/>
          </p:spPr>
          <p:txBody>
            <a:bodyPr wrap="none" lIns="0" tIns="0" rIns="0" bIns="0" rtlCol="0" anchor="ctr" anchorCtr="0">
              <a:spAutoFit/>
            </a:bodyPr>
            <a:lstStyle/>
            <a:p>
              <a:pPr algn="r"/>
              <a:r>
                <a:rPr lang="en-GB" sz="1000" dirty="0"/>
                <a:t>0.6</a:t>
              </a:r>
            </a:p>
          </p:txBody>
        </p:sp>
        <p:sp>
          <p:nvSpPr>
            <p:cNvPr id="20" name="TextBox 19">
              <a:extLst>
                <a:ext uri="{FF2B5EF4-FFF2-40B4-BE49-F238E27FC236}">
                  <a16:creationId xmlns:a16="http://schemas.microsoft.com/office/drawing/2014/main" id="{D77A6523-D8C7-43F0-99A9-213EAFA59820}"/>
                </a:ext>
              </a:extLst>
            </p:cNvPr>
            <p:cNvSpPr txBox="1"/>
            <p:nvPr/>
          </p:nvSpPr>
          <p:spPr>
            <a:xfrm>
              <a:off x="640410" y="2846822"/>
              <a:ext cx="176330" cy="153888"/>
            </a:xfrm>
            <a:prstGeom prst="rect">
              <a:avLst/>
            </a:prstGeom>
            <a:noFill/>
          </p:spPr>
          <p:txBody>
            <a:bodyPr wrap="none" lIns="0" tIns="0" rIns="0" bIns="0" rtlCol="0" anchor="ctr" anchorCtr="0">
              <a:spAutoFit/>
            </a:bodyPr>
            <a:lstStyle/>
            <a:p>
              <a:pPr algn="r"/>
              <a:r>
                <a:rPr lang="en-GB" sz="1000" dirty="0"/>
                <a:t>0.4</a:t>
              </a:r>
            </a:p>
          </p:txBody>
        </p:sp>
        <p:sp>
          <p:nvSpPr>
            <p:cNvPr id="21" name="TextBox 20">
              <a:extLst>
                <a:ext uri="{FF2B5EF4-FFF2-40B4-BE49-F238E27FC236}">
                  <a16:creationId xmlns:a16="http://schemas.microsoft.com/office/drawing/2014/main" id="{A2A3811D-B55B-48CE-920F-60223E02FBD4}"/>
                </a:ext>
              </a:extLst>
            </p:cNvPr>
            <p:cNvSpPr txBox="1"/>
            <p:nvPr/>
          </p:nvSpPr>
          <p:spPr>
            <a:xfrm>
              <a:off x="640410" y="1905000"/>
              <a:ext cx="176330" cy="153888"/>
            </a:xfrm>
            <a:prstGeom prst="rect">
              <a:avLst/>
            </a:prstGeom>
            <a:noFill/>
          </p:spPr>
          <p:txBody>
            <a:bodyPr wrap="none" lIns="0" tIns="0" rIns="0" bIns="0" rtlCol="0" anchor="ctr" anchorCtr="0">
              <a:spAutoFit/>
            </a:bodyPr>
            <a:lstStyle/>
            <a:p>
              <a:pPr algn="r"/>
              <a:r>
                <a:rPr lang="en-GB" sz="1000" dirty="0"/>
                <a:t>1.0</a:t>
              </a:r>
            </a:p>
          </p:txBody>
        </p:sp>
        <p:sp>
          <p:nvSpPr>
            <p:cNvPr id="22" name="TextBox 21">
              <a:extLst>
                <a:ext uri="{FF2B5EF4-FFF2-40B4-BE49-F238E27FC236}">
                  <a16:creationId xmlns:a16="http://schemas.microsoft.com/office/drawing/2014/main" id="{51E0DD18-8AA1-4369-9A1A-3FF96E02BF87}"/>
                </a:ext>
              </a:extLst>
            </p:cNvPr>
            <p:cNvSpPr txBox="1"/>
            <p:nvPr/>
          </p:nvSpPr>
          <p:spPr>
            <a:xfrm>
              <a:off x="640410" y="2218941"/>
              <a:ext cx="176330" cy="153888"/>
            </a:xfrm>
            <a:prstGeom prst="rect">
              <a:avLst/>
            </a:prstGeom>
            <a:noFill/>
          </p:spPr>
          <p:txBody>
            <a:bodyPr wrap="none" lIns="0" tIns="0" rIns="0" bIns="0" rtlCol="0" anchor="ctr" anchorCtr="0">
              <a:spAutoFit/>
            </a:bodyPr>
            <a:lstStyle/>
            <a:p>
              <a:pPr algn="r"/>
              <a:r>
                <a:rPr lang="en-GB" sz="1000" dirty="0"/>
                <a:t>0.8</a:t>
              </a:r>
            </a:p>
          </p:txBody>
        </p:sp>
        <p:sp>
          <p:nvSpPr>
            <p:cNvPr id="23" name="Freeform: Shape 413">
              <a:extLst>
                <a:ext uri="{FF2B5EF4-FFF2-40B4-BE49-F238E27FC236}">
                  <a16:creationId xmlns:a16="http://schemas.microsoft.com/office/drawing/2014/main" id="{90DC9FBB-744A-4776-97C9-AA2769325D38}"/>
                </a:ext>
              </a:extLst>
            </p:cNvPr>
            <p:cNvSpPr/>
            <p:nvPr/>
          </p:nvSpPr>
          <p:spPr bwMode="auto">
            <a:xfrm>
              <a:off x="891936" y="1979866"/>
              <a:ext cx="5051664" cy="1571624"/>
            </a:xfrm>
            <a:custGeom>
              <a:avLst/>
              <a:gdLst>
                <a:gd name="connsiteX0" fmla="*/ 0 w 6946900"/>
                <a:gd name="connsiteY0" fmla="*/ 0 h 2597150"/>
                <a:gd name="connsiteX1" fmla="*/ 0 w 6946900"/>
                <a:gd name="connsiteY1" fmla="*/ 2597150 h 2597150"/>
                <a:gd name="connsiteX2" fmla="*/ 6946900 w 6946900"/>
                <a:gd name="connsiteY2" fmla="*/ 2597150 h 2597150"/>
              </a:gdLst>
              <a:ahLst/>
              <a:cxnLst>
                <a:cxn ang="0">
                  <a:pos x="connsiteX0" y="connsiteY0"/>
                </a:cxn>
                <a:cxn ang="0">
                  <a:pos x="connsiteX1" y="connsiteY1"/>
                </a:cxn>
                <a:cxn ang="0">
                  <a:pos x="connsiteX2" y="connsiteY2"/>
                </a:cxn>
              </a:cxnLst>
              <a:rect l="l" t="t" r="r" b="b"/>
              <a:pathLst>
                <a:path w="6946900" h="2597150">
                  <a:moveTo>
                    <a:pt x="0" y="0"/>
                  </a:moveTo>
                  <a:lnTo>
                    <a:pt x="0" y="2597150"/>
                  </a:lnTo>
                  <a:lnTo>
                    <a:pt x="6946900" y="259715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ndParaRPr>
            </a:p>
          </p:txBody>
        </p:sp>
        <p:cxnSp>
          <p:nvCxnSpPr>
            <p:cNvPr id="24" name="Straight Connector 23">
              <a:extLst>
                <a:ext uri="{FF2B5EF4-FFF2-40B4-BE49-F238E27FC236}">
                  <a16:creationId xmlns:a16="http://schemas.microsoft.com/office/drawing/2014/main" id="{FB42EB46-1287-498F-A2AB-5EA8A7847F82}"/>
                </a:ext>
              </a:extLst>
            </p:cNvPr>
            <p:cNvCxnSpPr/>
            <p:nvPr/>
          </p:nvCxnSpPr>
          <p:spPr bwMode="auto">
            <a:xfrm>
              <a:off x="891936" y="3550529"/>
              <a:ext cx="0" cy="5446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5" name="TextBox 24">
              <a:extLst>
                <a:ext uri="{FF2B5EF4-FFF2-40B4-BE49-F238E27FC236}">
                  <a16:creationId xmlns:a16="http://schemas.microsoft.com/office/drawing/2014/main" id="{DBCAE34D-5F64-45AF-85B0-496B7AC69D3B}"/>
                </a:ext>
              </a:extLst>
            </p:cNvPr>
            <p:cNvSpPr txBox="1"/>
            <p:nvPr/>
          </p:nvSpPr>
          <p:spPr>
            <a:xfrm>
              <a:off x="1487405" y="3621930"/>
              <a:ext cx="78548" cy="169277"/>
            </a:xfrm>
            <a:prstGeom prst="rect">
              <a:avLst/>
            </a:prstGeom>
            <a:noFill/>
          </p:spPr>
          <p:txBody>
            <a:bodyPr wrap="none" lIns="0" tIns="0" rIns="0" bIns="0" rtlCol="0">
              <a:spAutoFit/>
            </a:bodyPr>
            <a:lstStyle/>
            <a:p>
              <a:pPr algn="ctr"/>
              <a:r>
                <a:rPr lang="en-GB" sz="1100" dirty="0"/>
                <a:t>6</a:t>
              </a:r>
            </a:p>
          </p:txBody>
        </p:sp>
        <p:cxnSp>
          <p:nvCxnSpPr>
            <p:cNvPr id="26" name="Straight Connector 25">
              <a:extLst>
                <a:ext uri="{FF2B5EF4-FFF2-40B4-BE49-F238E27FC236}">
                  <a16:creationId xmlns:a16="http://schemas.microsoft.com/office/drawing/2014/main" id="{C0116663-15C0-4813-B9ED-C523162FD627}"/>
                </a:ext>
              </a:extLst>
            </p:cNvPr>
            <p:cNvCxnSpPr/>
            <p:nvPr/>
          </p:nvCxnSpPr>
          <p:spPr bwMode="auto">
            <a:xfrm>
              <a:off x="1526679" y="3550529"/>
              <a:ext cx="0" cy="5446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7" name="TextBox 26">
              <a:extLst>
                <a:ext uri="{FF2B5EF4-FFF2-40B4-BE49-F238E27FC236}">
                  <a16:creationId xmlns:a16="http://schemas.microsoft.com/office/drawing/2014/main" id="{165451B4-1571-4BC2-B6DD-D6348077111C}"/>
                </a:ext>
              </a:extLst>
            </p:cNvPr>
            <p:cNvSpPr txBox="1"/>
            <p:nvPr/>
          </p:nvSpPr>
          <p:spPr>
            <a:xfrm>
              <a:off x="2082874" y="3621930"/>
              <a:ext cx="157095" cy="169277"/>
            </a:xfrm>
            <a:prstGeom prst="rect">
              <a:avLst/>
            </a:prstGeom>
            <a:noFill/>
          </p:spPr>
          <p:txBody>
            <a:bodyPr wrap="none" lIns="0" tIns="0" rIns="0" bIns="0" rtlCol="0">
              <a:spAutoFit/>
            </a:bodyPr>
            <a:lstStyle/>
            <a:p>
              <a:pPr algn="ctr"/>
              <a:r>
                <a:rPr lang="en-GB" sz="1100" dirty="0"/>
                <a:t>12</a:t>
              </a:r>
            </a:p>
          </p:txBody>
        </p:sp>
        <p:cxnSp>
          <p:nvCxnSpPr>
            <p:cNvPr id="28" name="Straight Connector 27">
              <a:extLst>
                <a:ext uri="{FF2B5EF4-FFF2-40B4-BE49-F238E27FC236}">
                  <a16:creationId xmlns:a16="http://schemas.microsoft.com/office/drawing/2014/main" id="{57CB007F-FD36-4334-A14E-AF531BC68F23}"/>
                </a:ext>
              </a:extLst>
            </p:cNvPr>
            <p:cNvCxnSpPr/>
            <p:nvPr/>
          </p:nvCxnSpPr>
          <p:spPr bwMode="auto">
            <a:xfrm>
              <a:off x="2161422" y="3550529"/>
              <a:ext cx="0" cy="5446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9" name="TextBox 28">
              <a:extLst>
                <a:ext uri="{FF2B5EF4-FFF2-40B4-BE49-F238E27FC236}">
                  <a16:creationId xmlns:a16="http://schemas.microsoft.com/office/drawing/2014/main" id="{B676074A-505D-4CB3-B87F-BCD71049FE1D}"/>
                </a:ext>
              </a:extLst>
            </p:cNvPr>
            <p:cNvSpPr txBox="1"/>
            <p:nvPr/>
          </p:nvSpPr>
          <p:spPr>
            <a:xfrm>
              <a:off x="2717617" y="3621930"/>
              <a:ext cx="157095" cy="169277"/>
            </a:xfrm>
            <a:prstGeom prst="rect">
              <a:avLst/>
            </a:prstGeom>
            <a:noFill/>
          </p:spPr>
          <p:txBody>
            <a:bodyPr wrap="none" lIns="0" tIns="0" rIns="0" bIns="0" rtlCol="0">
              <a:spAutoFit/>
            </a:bodyPr>
            <a:lstStyle/>
            <a:p>
              <a:pPr algn="ctr"/>
              <a:r>
                <a:rPr lang="en-GB" sz="1100" dirty="0"/>
                <a:t>18</a:t>
              </a:r>
            </a:p>
          </p:txBody>
        </p:sp>
        <p:cxnSp>
          <p:nvCxnSpPr>
            <p:cNvPr id="30" name="Straight Connector 29">
              <a:extLst>
                <a:ext uri="{FF2B5EF4-FFF2-40B4-BE49-F238E27FC236}">
                  <a16:creationId xmlns:a16="http://schemas.microsoft.com/office/drawing/2014/main" id="{44147848-C9A4-4D99-9CFE-4B4D01DCD216}"/>
                </a:ext>
              </a:extLst>
            </p:cNvPr>
            <p:cNvCxnSpPr/>
            <p:nvPr/>
          </p:nvCxnSpPr>
          <p:spPr bwMode="auto">
            <a:xfrm>
              <a:off x="2796164" y="3550529"/>
              <a:ext cx="0" cy="5446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1" name="TextBox 30">
              <a:extLst>
                <a:ext uri="{FF2B5EF4-FFF2-40B4-BE49-F238E27FC236}">
                  <a16:creationId xmlns:a16="http://schemas.microsoft.com/office/drawing/2014/main" id="{7056F197-7BF0-4302-AD45-FACC43B93021}"/>
                </a:ext>
              </a:extLst>
            </p:cNvPr>
            <p:cNvSpPr txBox="1"/>
            <p:nvPr/>
          </p:nvSpPr>
          <p:spPr>
            <a:xfrm>
              <a:off x="3352359" y="3621930"/>
              <a:ext cx="157095" cy="169277"/>
            </a:xfrm>
            <a:prstGeom prst="rect">
              <a:avLst/>
            </a:prstGeom>
            <a:noFill/>
          </p:spPr>
          <p:txBody>
            <a:bodyPr wrap="none" lIns="0" tIns="0" rIns="0" bIns="0" rtlCol="0">
              <a:spAutoFit/>
            </a:bodyPr>
            <a:lstStyle/>
            <a:p>
              <a:pPr algn="ctr"/>
              <a:r>
                <a:rPr lang="en-GB" sz="1100" dirty="0"/>
                <a:t>24</a:t>
              </a:r>
            </a:p>
          </p:txBody>
        </p:sp>
        <p:cxnSp>
          <p:nvCxnSpPr>
            <p:cNvPr id="32" name="Straight Connector 31">
              <a:extLst>
                <a:ext uri="{FF2B5EF4-FFF2-40B4-BE49-F238E27FC236}">
                  <a16:creationId xmlns:a16="http://schemas.microsoft.com/office/drawing/2014/main" id="{0CCCC5CA-D9BC-44E6-849B-803DBE3C7596}"/>
                </a:ext>
              </a:extLst>
            </p:cNvPr>
            <p:cNvCxnSpPr/>
            <p:nvPr/>
          </p:nvCxnSpPr>
          <p:spPr bwMode="auto">
            <a:xfrm>
              <a:off x="3430907" y="3550529"/>
              <a:ext cx="0" cy="5446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3" name="TextBox 32">
              <a:extLst>
                <a:ext uri="{FF2B5EF4-FFF2-40B4-BE49-F238E27FC236}">
                  <a16:creationId xmlns:a16="http://schemas.microsoft.com/office/drawing/2014/main" id="{763A0297-1EA9-4E7D-88BB-9E1521BB465B}"/>
                </a:ext>
              </a:extLst>
            </p:cNvPr>
            <p:cNvSpPr txBox="1"/>
            <p:nvPr/>
          </p:nvSpPr>
          <p:spPr>
            <a:xfrm>
              <a:off x="3987102" y="3621930"/>
              <a:ext cx="157095" cy="169277"/>
            </a:xfrm>
            <a:prstGeom prst="rect">
              <a:avLst/>
            </a:prstGeom>
            <a:noFill/>
          </p:spPr>
          <p:txBody>
            <a:bodyPr wrap="none" lIns="0" tIns="0" rIns="0" bIns="0" rtlCol="0">
              <a:spAutoFit/>
            </a:bodyPr>
            <a:lstStyle/>
            <a:p>
              <a:pPr algn="ctr"/>
              <a:r>
                <a:rPr lang="en-GB" sz="1100" dirty="0"/>
                <a:t>30</a:t>
              </a:r>
            </a:p>
          </p:txBody>
        </p:sp>
        <p:cxnSp>
          <p:nvCxnSpPr>
            <p:cNvPr id="34" name="Straight Connector 33">
              <a:extLst>
                <a:ext uri="{FF2B5EF4-FFF2-40B4-BE49-F238E27FC236}">
                  <a16:creationId xmlns:a16="http://schemas.microsoft.com/office/drawing/2014/main" id="{4A55929C-4832-4A66-9DBB-5991709CAF4F}"/>
                </a:ext>
              </a:extLst>
            </p:cNvPr>
            <p:cNvCxnSpPr/>
            <p:nvPr/>
          </p:nvCxnSpPr>
          <p:spPr bwMode="auto">
            <a:xfrm>
              <a:off x="4065650" y="3550529"/>
              <a:ext cx="0" cy="5446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5" name="TextBox 34">
              <a:extLst>
                <a:ext uri="{FF2B5EF4-FFF2-40B4-BE49-F238E27FC236}">
                  <a16:creationId xmlns:a16="http://schemas.microsoft.com/office/drawing/2014/main" id="{A94B0D14-8648-4110-8F36-6168AE67620E}"/>
                </a:ext>
              </a:extLst>
            </p:cNvPr>
            <p:cNvSpPr txBox="1"/>
            <p:nvPr/>
          </p:nvSpPr>
          <p:spPr>
            <a:xfrm>
              <a:off x="4621845" y="3621930"/>
              <a:ext cx="157095" cy="169277"/>
            </a:xfrm>
            <a:prstGeom prst="rect">
              <a:avLst/>
            </a:prstGeom>
            <a:noFill/>
          </p:spPr>
          <p:txBody>
            <a:bodyPr wrap="none" lIns="0" tIns="0" rIns="0" bIns="0" rtlCol="0">
              <a:spAutoFit/>
            </a:bodyPr>
            <a:lstStyle/>
            <a:p>
              <a:pPr algn="ctr"/>
              <a:r>
                <a:rPr lang="en-GB" sz="1100" dirty="0"/>
                <a:t>36</a:t>
              </a:r>
            </a:p>
          </p:txBody>
        </p:sp>
        <p:cxnSp>
          <p:nvCxnSpPr>
            <p:cNvPr id="36" name="Straight Connector 35">
              <a:extLst>
                <a:ext uri="{FF2B5EF4-FFF2-40B4-BE49-F238E27FC236}">
                  <a16:creationId xmlns:a16="http://schemas.microsoft.com/office/drawing/2014/main" id="{F784A480-7152-4C3F-BB09-99CC52BF16F0}"/>
                </a:ext>
              </a:extLst>
            </p:cNvPr>
            <p:cNvCxnSpPr/>
            <p:nvPr/>
          </p:nvCxnSpPr>
          <p:spPr bwMode="auto">
            <a:xfrm>
              <a:off x="4700392" y="3550529"/>
              <a:ext cx="0" cy="5446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7" name="TextBox 36">
              <a:extLst>
                <a:ext uri="{FF2B5EF4-FFF2-40B4-BE49-F238E27FC236}">
                  <a16:creationId xmlns:a16="http://schemas.microsoft.com/office/drawing/2014/main" id="{5D0763A2-2530-4558-82E3-D90A84F6A7F3}"/>
                </a:ext>
              </a:extLst>
            </p:cNvPr>
            <p:cNvSpPr txBox="1"/>
            <p:nvPr/>
          </p:nvSpPr>
          <p:spPr>
            <a:xfrm>
              <a:off x="5256585" y="3621930"/>
              <a:ext cx="157095" cy="169277"/>
            </a:xfrm>
            <a:prstGeom prst="rect">
              <a:avLst/>
            </a:prstGeom>
            <a:noFill/>
          </p:spPr>
          <p:txBody>
            <a:bodyPr wrap="none" lIns="0" tIns="0" rIns="0" bIns="0" rtlCol="0">
              <a:spAutoFit/>
            </a:bodyPr>
            <a:lstStyle/>
            <a:p>
              <a:pPr algn="ctr"/>
              <a:r>
                <a:rPr lang="en-GB" sz="1100" dirty="0"/>
                <a:t>42</a:t>
              </a:r>
            </a:p>
          </p:txBody>
        </p:sp>
        <p:cxnSp>
          <p:nvCxnSpPr>
            <p:cNvPr id="38" name="Straight Connector 37">
              <a:extLst>
                <a:ext uri="{FF2B5EF4-FFF2-40B4-BE49-F238E27FC236}">
                  <a16:creationId xmlns:a16="http://schemas.microsoft.com/office/drawing/2014/main" id="{0E6D699F-242E-4BD9-9938-BF79E4F6A102}"/>
                </a:ext>
              </a:extLst>
            </p:cNvPr>
            <p:cNvCxnSpPr/>
            <p:nvPr/>
          </p:nvCxnSpPr>
          <p:spPr bwMode="auto">
            <a:xfrm>
              <a:off x="5335133" y="3550529"/>
              <a:ext cx="0" cy="54462"/>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9" name="TextBox 38">
              <a:extLst>
                <a:ext uri="{FF2B5EF4-FFF2-40B4-BE49-F238E27FC236}">
                  <a16:creationId xmlns:a16="http://schemas.microsoft.com/office/drawing/2014/main" id="{96C960B5-6B5E-495B-BFBB-9491C69852F7}"/>
                </a:ext>
              </a:extLst>
            </p:cNvPr>
            <p:cNvSpPr txBox="1"/>
            <p:nvPr/>
          </p:nvSpPr>
          <p:spPr>
            <a:xfrm>
              <a:off x="774115" y="4036070"/>
              <a:ext cx="235642" cy="338554"/>
            </a:xfrm>
            <a:prstGeom prst="rect">
              <a:avLst/>
            </a:prstGeom>
            <a:noFill/>
          </p:spPr>
          <p:txBody>
            <a:bodyPr wrap="none" lIns="0" tIns="0" rIns="0" bIns="0" rtlCol="0" anchor="b" anchorCtr="0">
              <a:spAutoFit/>
            </a:bodyPr>
            <a:lstStyle/>
            <a:p>
              <a:pPr algn="ctr"/>
              <a:r>
                <a:rPr lang="en-GB" sz="1100" dirty="0">
                  <a:solidFill>
                    <a:schemeClr val="accent1"/>
                  </a:solidFill>
                </a:rPr>
                <a:t>231</a:t>
              </a:r>
            </a:p>
            <a:p>
              <a:pPr algn="ctr"/>
              <a:r>
                <a:rPr lang="en-GB" sz="1100" dirty="0">
                  <a:solidFill>
                    <a:schemeClr val="bg2"/>
                  </a:solidFill>
                </a:rPr>
                <a:t>229</a:t>
              </a:r>
            </a:p>
          </p:txBody>
        </p:sp>
        <p:sp>
          <p:nvSpPr>
            <p:cNvPr id="40" name="TextBox 39">
              <a:extLst>
                <a:ext uri="{FF2B5EF4-FFF2-40B4-BE49-F238E27FC236}">
                  <a16:creationId xmlns:a16="http://schemas.microsoft.com/office/drawing/2014/main" id="{BB6F5EE8-ECA9-453F-97FD-1796EDE0FC6E}"/>
                </a:ext>
              </a:extLst>
            </p:cNvPr>
            <p:cNvSpPr txBox="1"/>
            <p:nvPr/>
          </p:nvSpPr>
          <p:spPr>
            <a:xfrm>
              <a:off x="1408858" y="4036070"/>
              <a:ext cx="235642" cy="338554"/>
            </a:xfrm>
            <a:prstGeom prst="rect">
              <a:avLst/>
            </a:prstGeom>
            <a:noFill/>
          </p:spPr>
          <p:txBody>
            <a:bodyPr wrap="none" lIns="0" tIns="0" rIns="0" bIns="0" rtlCol="0" anchor="b" anchorCtr="0">
              <a:spAutoFit/>
            </a:bodyPr>
            <a:lstStyle/>
            <a:p>
              <a:pPr algn="ctr"/>
              <a:r>
                <a:rPr lang="en-GB" sz="1100" dirty="0">
                  <a:solidFill>
                    <a:schemeClr val="accent1"/>
                  </a:solidFill>
                </a:rPr>
                <a:t>214</a:t>
              </a:r>
            </a:p>
            <a:p>
              <a:pPr algn="ctr"/>
              <a:r>
                <a:rPr lang="en-GB" sz="1100" dirty="0">
                  <a:solidFill>
                    <a:schemeClr val="bg2"/>
                  </a:solidFill>
                </a:rPr>
                <a:t>199</a:t>
              </a:r>
            </a:p>
          </p:txBody>
        </p:sp>
        <p:sp>
          <p:nvSpPr>
            <p:cNvPr id="41" name="TextBox 40">
              <a:extLst>
                <a:ext uri="{FF2B5EF4-FFF2-40B4-BE49-F238E27FC236}">
                  <a16:creationId xmlns:a16="http://schemas.microsoft.com/office/drawing/2014/main" id="{36CC863D-1EFE-4513-A787-CF8CDF22D7E2}"/>
                </a:ext>
              </a:extLst>
            </p:cNvPr>
            <p:cNvSpPr txBox="1"/>
            <p:nvPr/>
          </p:nvSpPr>
          <p:spPr>
            <a:xfrm>
              <a:off x="2043601" y="4036070"/>
              <a:ext cx="235642" cy="338554"/>
            </a:xfrm>
            <a:prstGeom prst="rect">
              <a:avLst/>
            </a:prstGeom>
            <a:noFill/>
          </p:spPr>
          <p:txBody>
            <a:bodyPr wrap="none" lIns="0" tIns="0" rIns="0" bIns="0" rtlCol="0" anchor="b" anchorCtr="0">
              <a:spAutoFit/>
            </a:bodyPr>
            <a:lstStyle/>
            <a:p>
              <a:pPr algn="ctr"/>
              <a:r>
                <a:rPr lang="en-GB" sz="1100" dirty="0">
                  <a:solidFill>
                    <a:schemeClr val="accent1"/>
                  </a:solidFill>
                </a:rPr>
                <a:t>192</a:t>
              </a:r>
            </a:p>
            <a:p>
              <a:pPr algn="ctr"/>
              <a:r>
                <a:rPr lang="en-US" sz="1100" dirty="0">
                  <a:solidFill>
                    <a:schemeClr val="bg2"/>
                  </a:solidFill>
                </a:rPr>
                <a:t>1</a:t>
              </a:r>
              <a:r>
                <a:rPr lang="en-GB" sz="1100" dirty="0">
                  <a:solidFill>
                    <a:schemeClr val="bg2"/>
                  </a:solidFill>
                </a:rPr>
                <a:t>80</a:t>
              </a:r>
            </a:p>
          </p:txBody>
        </p:sp>
        <p:sp>
          <p:nvSpPr>
            <p:cNvPr id="42" name="TextBox 41">
              <a:extLst>
                <a:ext uri="{FF2B5EF4-FFF2-40B4-BE49-F238E27FC236}">
                  <a16:creationId xmlns:a16="http://schemas.microsoft.com/office/drawing/2014/main" id="{99DE76CB-B168-4DE2-B00F-7CBE2315A47A}"/>
                </a:ext>
              </a:extLst>
            </p:cNvPr>
            <p:cNvSpPr txBox="1"/>
            <p:nvPr/>
          </p:nvSpPr>
          <p:spPr>
            <a:xfrm>
              <a:off x="2678344" y="4036070"/>
              <a:ext cx="235642" cy="338554"/>
            </a:xfrm>
            <a:prstGeom prst="rect">
              <a:avLst/>
            </a:prstGeom>
            <a:noFill/>
          </p:spPr>
          <p:txBody>
            <a:bodyPr wrap="none" lIns="0" tIns="0" rIns="0" bIns="0" rtlCol="0" anchor="b" anchorCtr="0">
              <a:spAutoFit/>
            </a:bodyPr>
            <a:lstStyle/>
            <a:p>
              <a:pPr algn="ctr"/>
              <a:r>
                <a:rPr lang="en-GB" sz="1100" dirty="0">
                  <a:solidFill>
                    <a:schemeClr val="accent1"/>
                  </a:solidFill>
                </a:rPr>
                <a:t>175</a:t>
              </a:r>
            </a:p>
            <a:p>
              <a:pPr algn="ctr"/>
              <a:r>
                <a:rPr lang="en-US" sz="1100" dirty="0">
                  <a:solidFill>
                    <a:schemeClr val="bg2"/>
                  </a:solidFill>
                </a:rPr>
                <a:t>1</a:t>
              </a:r>
              <a:r>
                <a:rPr lang="en-GB" sz="1100" dirty="0">
                  <a:solidFill>
                    <a:schemeClr val="bg2"/>
                  </a:solidFill>
                </a:rPr>
                <a:t>58</a:t>
              </a:r>
            </a:p>
          </p:txBody>
        </p:sp>
        <p:sp>
          <p:nvSpPr>
            <p:cNvPr id="43" name="TextBox 42">
              <a:extLst>
                <a:ext uri="{FF2B5EF4-FFF2-40B4-BE49-F238E27FC236}">
                  <a16:creationId xmlns:a16="http://schemas.microsoft.com/office/drawing/2014/main" id="{C0AB64E5-1B47-4889-8692-39C50BD391D4}"/>
                </a:ext>
              </a:extLst>
            </p:cNvPr>
            <p:cNvSpPr txBox="1"/>
            <p:nvPr/>
          </p:nvSpPr>
          <p:spPr>
            <a:xfrm>
              <a:off x="3313086" y="4036070"/>
              <a:ext cx="235642" cy="338554"/>
            </a:xfrm>
            <a:prstGeom prst="rect">
              <a:avLst/>
            </a:prstGeom>
            <a:noFill/>
          </p:spPr>
          <p:txBody>
            <a:bodyPr wrap="none" lIns="0" tIns="0" rIns="0" bIns="0" rtlCol="0" anchor="b" anchorCtr="0">
              <a:spAutoFit/>
            </a:bodyPr>
            <a:lstStyle/>
            <a:p>
              <a:pPr algn="ctr"/>
              <a:r>
                <a:rPr lang="en-GB" sz="1100">
                  <a:solidFill>
                    <a:schemeClr val="accent1"/>
                  </a:solidFill>
                </a:rPr>
                <a:t>162</a:t>
              </a:r>
              <a:endParaRPr lang="en-GB" sz="1100" dirty="0">
                <a:solidFill>
                  <a:schemeClr val="accent1"/>
                </a:solidFill>
              </a:endParaRPr>
            </a:p>
            <a:p>
              <a:pPr algn="ctr"/>
              <a:r>
                <a:rPr lang="en-US" sz="1100" dirty="0">
                  <a:solidFill>
                    <a:schemeClr val="bg2"/>
                  </a:solidFill>
                </a:rPr>
                <a:t>1</a:t>
              </a:r>
              <a:r>
                <a:rPr lang="en-GB" sz="1100" dirty="0">
                  <a:solidFill>
                    <a:schemeClr val="bg2"/>
                  </a:solidFill>
                </a:rPr>
                <a:t>42</a:t>
              </a:r>
            </a:p>
          </p:txBody>
        </p:sp>
        <p:sp>
          <p:nvSpPr>
            <p:cNvPr id="44" name="TextBox 43">
              <a:extLst>
                <a:ext uri="{FF2B5EF4-FFF2-40B4-BE49-F238E27FC236}">
                  <a16:creationId xmlns:a16="http://schemas.microsoft.com/office/drawing/2014/main" id="{212FFEA9-B444-4678-B8F3-08F51531F60B}"/>
                </a:ext>
              </a:extLst>
            </p:cNvPr>
            <p:cNvSpPr txBox="1"/>
            <p:nvPr/>
          </p:nvSpPr>
          <p:spPr>
            <a:xfrm>
              <a:off x="3947829" y="4036070"/>
              <a:ext cx="235642" cy="338554"/>
            </a:xfrm>
            <a:prstGeom prst="rect">
              <a:avLst/>
            </a:prstGeom>
            <a:noFill/>
          </p:spPr>
          <p:txBody>
            <a:bodyPr wrap="none" lIns="0" tIns="0" rIns="0" bIns="0" rtlCol="0" anchor="b" anchorCtr="0">
              <a:spAutoFit/>
            </a:bodyPr>
            <a:lstStyle/>
            <a:p>
              <a:pPr algn="ctr"/>
              <a:r>
                <a:rPr lang="en-GB" sz="1100" dirty="0">
                  <a:solidFill>
                    <a:schemeClr val="accent1"/>
                  </a:solidFill>
                </a:rPr>
                <a:t>142</a:t>
              </a:r>
            </a:p>
            <a:p>
              <a:pPr algn="ctr"/>
              <a:r>
                <a:rPr lang="en-US" sz="1100" dirty="0">
                  <a:solidFill>
                    <a:schemeClr val="bg2"/>
                  </a:solidFill>
                </a:rPr>
                <a:t>1</a:t>
              </a:r>
              <a:r>
                <a:rPr lang="en-GB" sz="1100">
                  <a:solidFill>
                    <a:schemeClr val="bg2"/>
                  </a:solidFill>
                </a:rPr>
                <a:t>28</a:t>
              </a:r>
              <a:endParaRPr lang="en-GB" sz="1100" dirty="0">
                <a:solidFill>
                  <a:schemeClr val="bg2"/>
                </a:solidFill>
              </a:endParaRPr>
            </a:p>
          </p:txBody>
        </p:sp>
        <p:sp>
          <p:nvSpPr>
            <p:cNvPr id="45" name="TextBox 44">
              <a:extLst>
                <a:ext uri="{FF2B5EF4-FFF2-40B4-BE49-F238E27FC236}">
                  <a16:creationId xmlns:a16="http://schemas.microsoft.com/office/drawing/2014/main" id="{56549F41-E2D0-4A80-9302-802A34E7CC0C}"/>
                </a:ext>
              </a:extLst>
            </p:cNvPr>
            <p:cNvSpPr txBox="1"/>
            <p:nvPr/>
          </p:nvSpPr>
          <p:spPr>
            <a:xfrm>
              <a:off x="4619663" y="4053337"/>
              <a:ext cx="161459" cy="321287"/>
            </a:xfrm>
            <a:prstGeom prst="rect">
              <a:avLst/>
            </a:prstGeom>
            <a:noFill/>
          </p:spPr>
          <p:txBody>
            <a:bodyPr wrap="none" lIns="0" tIns="0" rIns="0" bIns="0" rtlCol="0" anchor="b" anchorCtr="0">
              <a:spAutoFit/>
            </a:bodyPr>
            <a:lstStyle/>
            <a:p>
              <a:pPr algn="ctr"/>
              <a:r>
                <a:rPr lang="en-GB" sz="1100" dirty="0">
                  <a:solidFill>
                    <a:schemeClr val="accent1"/>
                  </a:solidFill>
                </a:rPr>
                <a:t>89</a:t>
              </a:r>
            </a:p>
            <a:p>
              <a:pPr algn="ctr"/>
              <a:r>
                <a:rPr lang="en-US" sz="1100" dirty="0">
                  <a:solidFill>
                    <a:schemeClr val="bg2"/>
                  </a:solidFill>
                </a:rPr>
                <a:t>7</a:t>
              </a:r>
              <a:r>
                <a:rPr lang="en-GB" sz="1100" dirty="0">
                  <a:solidFill>
                    <a:schemeClr val="bg2"/>
                  </a:solidFill>
                </a:rPr>
                <a:t>6</a:t>
              </a:r>
            </a:p>
          </p:txBody>
        </p:sp>
        <p:sp>
          <p:nvSpPr>
            <p:cNvPr id="46" name="TextBox 45">
              <a:extLst>
                <a:ext uri="{FF2B5EF4-FFF2-40B4-BE49-F238E27FC236}">
                  <a16:creationId xmlns:a16="http://schemas.microsoft.com/office/drawing/2014/main" id="{48950DBC-7F59-4CA5-A955-1364C80678A0}"/>
                </a:ext>
              </a:extLst>
            </p:cNvPr>
            <p:cNvSpPr txBox="1"/>
            <p:nvPr/>
          </p:nvSpPr>
          <p:spPr>
            <a:xfrm>
              <a:off x="5256585" y="4036070"/>
              <a:ext cx="157095" cy="338554"/>
            </a:xfrm>
            <a:prstGeom prst="rect">
              <a:avLst/>
            </a:prstGeom>
            <a:noFill/>
          </p:spPr>
          <p:txBody>
            <a:bodyPr wrap="none" lIns="0" tIns="0" rIns="0" bIns="0" rtlCol="0" anchor="b" anchorCtr="0">
              <a:spAutoFit/>
            </a:bodyPr>
            <a:lstStyle/>
            <a:p>
              <a:pPr algn="ctr"/>
              <a:r>
                <a:rPr lang="en-GB" sz="1100" dirty="0">
                  <a:solidFill>
                    <a:schemeClr val="accent1"/>
                  </a:solidFill>
                </a:rPr>
                <a:t>37</a:t>
              </a:r>
            </a:p>
            <a:p>
              <a:pPr algn="ctr"/>
              <a:r>
                <a:rPr lang="en-US" sz="1100">
                  <a:solidFill>
                    <a:schemeClr val="bg2"/>
                  </a:solidFill>
                </a:rPr>
                <a:t>19</a:t>
              </a:r>
              <a:endParaRPr lang="en-GB" sz="1100" dirty="0">
                <a:solidFill>
                  <a:schemeClr val="bg2"/>
                </a:solidFill>
              </a:endParaRPr>
            </a:p>
          </p:txBody>
        </p:sp>
        <p:sp>
          <p:nvSpPr>
            <p:cNvPr id="47" name="TextBox 46">
              <a:extLst>
                <a:ext uri="{FF2B5EF4-FFF2-40B4-BE49-F238E27FC236}">
                  <a16:creationId xmlns:a16="http://schemas.microsoft.com/office/drawing/2014/main" id="{37938EE3-AF94-4DD7-A432-D8AC3C92A4F8}"/>
                </a:ext>
              </a:extLst>
            </p:cNvPr>
            <p:cNvSpPr txBox="1"/>
            <p:nvPr/>
          </p:nvSpPr>
          <p:spPr>
            <a:xfrm>
              <a:off x="321012" y="4036070"/>
              <a:ext cx="346249" cy="338554"/>
            </a:xfrm>
            <a:prstGeom prst="rect">
              <a:avLst/>
            </a:prstGeom>
            <a:noFill/>
          </p:spPr>
          <p:txBody>
            <a:bodyPr wrap="none" lIns="0" tIns="0" rIns="0" bIns="0" rtlCol="0" anchor="b" anchorCtr="0">
              <a:spAutoFit/>
            </a:bodyPr>
            <a:lstStyle/>
            <a:p>
              <a:r>
                <a:rPr lang="en-US" sz="1100" b="1" dirty="0">
                  <a:solidFill>
                    <a:schemeClr val="accent1"/>
                  </a:solidFill>
                </a:rPr>
                <a:t>Kd56</a:t>
              </a:r>
            </a:p>
            <a:p>
              <a:r>
                <a:rPr lang="en-US" sz="1100" b="1" dirty="0">
                  <a:solidFill>
                    <a:schemeClr val="bg2"/>
                  </a:solidFill>
                </a:rPr>
                <a:t>Vd</a:t>
              </a:r>
              <a:endParaRPr lang="en-GB" sz="1100" b="1" dirty="0">
                <a:solidFill>
                  <a:schemeClr val="bg2"/>
                </a:solidFill>
              </a:endParaRPr>
            </a:p>
          </p:txBody>
        </p:sp>
        <p:sp>
          <p:nvSpPr>
            <p:cNvPr id="48" name="TextBox 47">
              <a:extLst>
                <a:ext uri="{FF2B5EF4-FFF2-40B4-BE49-F238E27FC236}">
                  <a16:creationId xmlns:a16="http://schemas.microsoft.com/office/drawing/2014/main" id="{424B80A7-07C4-4B5E-94A4-6CFAC3384F92}"/>
                </a:ext>
              </a:extLst>
            </p:cNvPr>
            <p:cNvSpPr txBox="1"/>
            <p:nvPr/>
          </p:nvSpPr>
          <p:spPr>
            <a:xfrm>
              <a:off x="304800" y="3899558"/>
              <a:ext cx="953787" cy="169277"/>
            </a:xfrm>
            <a:prstGeom prst="rect">
              <a:avLst/>
            </a:prstGeom>
            <a:noFill/>
          </p:spPr>
          <p:txBody>
            <a:bodyPr wrap="none" lIns="0" tIns="0" rIns="0" bIns="0" rtlCol="0">
              <a:spAutoFit/>
            </a:bodyPr>
            <a:lstStyle/>
            <a:p>
              <a:r>
                <a:rPr lang="en-GB" sz="1100" dirty="0"/>
                <a:t>Number at risk:</a:t>
              </a:r>
            </a:p>
          </p:txBody>
        </p:sp>
        <p:sp>
          <p:nvSpPr>
            <p:cNvPr id="49" name="TextBox 48">
              <a:extLst>
                <a:ext uri="{FF2B5EF4-FFF2-40B4-BE49-F238E27FC236}">
                  <a16:creationId xmlns:a16="http://schemas.microsoft.com/office/drawing/2014/main" id="{5818D45E-B1B9-4253-9448-C26C111CE80D}"/>
                </a:ext>
              </a:extLst>
            </p:cNvPr>
            <p:cNvSpPr txBox="1"/>
            <p:nvPr/>
          </p:nvSpPr>
          <p:spPr>
            <a:xfrm>
              <a:off x="2578112" y="3821746"/>
              <a:ext cx="1705596" cy="169277"/>
            </a:xfrm>
            <a:prstGeom prst="rect">
              <a:avLst/>
            </a:prstGeom>
            <a:noFill/>
          </p:spPr>
          <p:txBody>
            <a:bodyPr wrap="none" lIns="0" tIns="0" rIns="0" bIns="0" rtlCol="0">
              <a:spAutoFit/>
            </a:bodyPr>
            <a:lstStyle/>
            <a:p>
              <a:pPr algn="ctr"/>
              <a:r>
                <a:rPr lang="en-GB" sz="1100" dirty="0"/>
                <a:t>Months from randomisation</a:t>
              </a:r>
            </a:p>
          </p:txBody>
        </p:sp>
        <p:cxnSp>
          <p:nvCxnSpPr>
            <p:cNvPr id="50" name="Straight Connector 49">
              <a:extLst>
                <a:ext uri="{FF2B5EF4-FFF2-40B4-BE49-F238E27FC236}">
                  <a16:creationId xmlns:a16="http://schemas.microsoft.com/office/drawing/2014/main" id="{DC4C150D-ACA6-46EC-B166-34B72171D5C1}"/>
                </a:ext>
              </a:extLst>
            </p:cNvPr>
            <p:cNvCxnSpPr>
              <a:cxnSpLocks/>
            </p:cNvCxnSpPr>
            <p:nvPr/>
          </p:nvCxnSpPr>
          <p:spPr bwMode="auto">
            <a:xfrm rot="5400000">
              <a:off x="863321" y="3521177"/>
              <a:ext cx="0" cy="606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C91937BB-54FD-4261-B707-6C4B5AF59C88}"/>
                </a:ext>
              </a:extLst>
            </p:cNvPr>
            <p:cNvCxnSpPr>
              <a:cxnSpLocks/>
            </p:cNvCxnSpPr>
            <p:nvPr/>
          </p:nvCxnSpPr>
          <p:spPr bwMode="auto">
            <a:xfrm rot="5400000">
              <a:off x="863321" y="3207267"/>
              <a:ext cx="0" cy="606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2885E264-CC42-4DBF-BA26-BF0B0A8E4C37}"/>
                </a:ext>
              </a:extLst>
            </p:cNvPr>
            <p:cNvCxnSpPr>
              <a:cxnSpLocks/>
            </p:cNvCxnSpPr>
            <p:nvPr/>
          </p:nvCxnSpPr>
          <p:spPr bwMode="auto">
            <a:xfrm rot="5400000">
              <a:off x="863321" y="2893358"/>
              <a:ext cx="0" cy="606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72586468-7AF0-4336-983D-09FB03AE5C07}"/>
                </a:ext>
              </a:extLst>
            </p:cNvPr>
            <p:cNvCxnSpPr>
              <a:cxnSpLocks/>
            </p:cNvCxnSpPr>
            <p:nvPr/>
          </p:nvCxnSpPr>
          <p:spPr bwMode="auto">
            <a:xfrm rot="5400000">
              <a:off x="863321" y="2579449"/>
              <a:ext cx="0" cy="606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7C0FBCC3-72B0-4950-A84E-1C10AFAACF28}"/>
                </a:ext>
              </a:extLst>
            </p:cNvPr>
            <p:cNvCxnSpPr>
              <a:cxnSpLocks/>
            </p:cNvCxnSpPr>
            <p:nvPr/>
          </p:nvCxnSpPr>
          <p:spPr bwMode="auto">
            <a:xfrm rot="5400000">
              <a:off x="863321" y="2265540"/>
              <a:ext cx="0" cy="6062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A9FBBA0E-0752-43FB-8530-245A502D68E0}"/>
                </a:ext>
              </a:extLst>
            </p:cNvPr>
            <p:cNvCxnSpPr>
              <a:cxnSpLocks/>
            </p:cNvCxnSpPr>
            <p:nvPr/>
          </p:nvCxnSpPr>
          <p:spPr bwMode="auto">
            <a:xfrm rot="5400000">
              <a:off x="863321" y="1951631"/>
              <a:ext cx="0" cy="60625"/>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6" name="TextBox 55">
              <a:extLst>
                <a:ext uri="{FF2B5EF4-FFF2-40B4-BE49-F238E27FC236}">
                  <a16:creationId xmlns:a16="http://schemas.microsoft.com/office/drawing/2014/main" id="{9306CD0D-3741-4B22-91B4-92CCD2CBEA89}"/>
                </a:ext>
              </a:extLst>
            </p:cNvPr>
            <p:cNvSpPr txBox="1"/>
            <p:nvPr/>
          </p:nvSpPr>
          <p:spPr>
            <a:xfrm>
              <a:off x="5531686" y="2878971"/>
              <a:ext cx="132816" cy="111748"/>
            </a:xfrm>
            <a:prstGeom prst="rect">
              <a:avLst/>
            </a:prstGeom>
            <a:noFill/>
          </p:spPr>
          <p:txBody>
            <a:bodyPr wrap="none" lIns="0" tIns="0" rIns="0" bIns="0" rtlCol="0">
              <a:spAutoFit/>
            </a:bodyPr>
            <a:lstStyle/>
            <a:p>
              <a:pPr algn="ctr"/>
              <a:r>
                <a:rPr lang="en-GB" sz="1200" b="1" dirty="0" err="1">
                  <a:solidFill>
                    <a:schemeClr val="bg2"/>
                  </a:solidFill>
                </a:rPr>
                <a:t>Vd</a:t>
              </a:r>
              <a:endParaRPr lang="en-GB" sz="1200" b="1" dirty="0">
                <a:solidFill>
                  <a:schemeClr val="bg2"/>
                </a:solidFill>
              </a:endParaRPr>
            </a:p>
          </p:txBody>
        </p:sp>
        <p:sp>
          <p:nvSpPr>
            <p:cNvPr id="57" name="TextBox 56">
              <a:extLst>
                <a:ext uri="{FF2B5EF4-FFF2-40B4-BE49-F238E27FC236}">
                  <a16:creationId xmlns:a16="http://schemas.microsoft.com/office/drawing/2014/main" id="{CE9E2189-1C3A-43BB-A537-038644DF8B05}"/>
                </a:ext>
              </a:extLst>
            </p:cNvPr>
            <p:cNvSpPr txBox="1"/>
            <p:nvPr/>
          </p:nvSpPr>
          <p:spPr>
            <a:xfrm>
              <a:off x="5348824" y="2334001"/>
              <a:ext cx="252674" cy="111748"/>
            </a:xfrm>
            <a:prstGeom prst="rect">
              <a:avLst/>
            </a:prstGeom>
            <a:noFill/>
          </p:spPr>
          <p:txBody>
            <a:bodyPr wrap="none" lIns="0" tIns="0" rIns="0" bIns="0" rtlCol="0">
              <a:spAutoFit/>
            </a:bodyPr>
            <a:lstStyle/>
            <a:p>
              <a:pPr algn="ctr"/>
              <a:r>
                <a:rPr lang="en-GB" sz="1200" b="1" dirty="0">
                  <a:solidFill>
                    <a:schemeClr val="accent1"/>
                  </a:solidFill>
                </a:rPr>
                <a:t>Kd56</a:t>
              </a:r>
            </a:p>
          </p:txBody>
        </p:sp>
        <p:grpSp>
          <p:nvGrpSpPr>
            <p:cNvPr id="58" name="Group 273">
              <a:extLst>
                <a:ext uri="{FF2B5EF4-FFF2-40B4-BE49-F238E27FC236}">
                  <a16:creationId xmlns:a16="http://schemas.microsoft.com/office/drawing/2014/main" id="{72AFCF94-9CDA-4F32-BAC4-CEE18FDC349B}"/>
                </a:ext>
              </a:extLst>
            </p:cNvPr>
            <p:cNvGrpSpPr>
              <a:grpSpLocks noChangeAspect="1"/>
            </p:cNvGrpSpPr>
            <p:nvPr/>
          </p:nvGrpSpPr>
          <p:grpSpPr bwMode="auto">
            <a:xfrm>
              <a:off x="883543" y="1970023"/>
              <a:ext cx="4813445" cy="785793"/>
              <a:chOff x="2" y="1638"/>
              <a:chExt cx="5756" cy="1046"/>
            </a:xfrm>
          </p:grpSpPr>
          <p:grpSp>
            <p:nvGrpSpPr>
              <p:cNvPr id="324" name="Group 474">
                <a:extLst>
                  <a:ext uri="{FF2B5EF4-FFF2-40B4-BE49-F238E27FC236}">
                    <a16:creationId xmlns:a16="http://schemas.microsoft.com/office/drawing/2014/main" id="{B3D37748-FFF0-4378-BC2E-E2A50B84BD9B}"/>
                  </a:ext>
                </a:extLst>
              </p:cNvPr>
              <p:cNvGrpSpPr>
                <a:grpSpLocks/>
              </p:cNvGrpSpPr>
              <p:nvPr/>
            </p:nvGrpSpPr>
            <p:grpSpPr bwMode="auto">
              <a:xfrm>
                <a:off x="2" y="1638"/>
                <a:ext cx="5557" cy="1046"/>
                <a:chOff x="2" y="1638"/>
                <a:chExt cx="5557" cy="1046"/>
              </a:xfrm>
            </p:grpSpPr>
            <p:sp>
              <p:nvSpPr>
                <p:cNvPr id="396" name="Line 274">
                  <a:extLst>
                    <a:ext uri="{FF2B5EF4-FFF2-40B4-BE49-F238E27FC236}">
                      <a16:creationId xmlns:a16="http://schemas.microsoft.com/office/drawing/2014/main" id="{C258C2B6-51A0-4958-961A-19DB6C2A26F9}"/>
                    </a:ext>
                  </a:extLst>
                </p:cNvPr>
                <p:cNvSpPr>
                  <a:spLocks noChangeShapeType="1"/>
                </p:cNvSpPr>
                <p:nvPr/>
              </p:nvSpPr>
              <p:spPr bwMode="auto">
                <a:xfrm>
                  <a:off x="21" y="1638"/>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275">
                  <a:extLst>
                    <a:ext uri="{FF2B5EF4-FFF2-40B4-BE49-F238E27FC236}">
                      <a16:creationId xmlns:a16="http://schemas.microsoft.com/office/drawing/2014/main" id="{5FC9F300-AC73-4367-B59C-2D0CB42D8D8D}"/>
                    </a:ext>
                  </a:extLst>
                </p:cNvPr>
                <p:cNvSpPr>
                  <a:spLocks noChangeShapeType="1"/>
                </p:cNvSpPr>
                <p:nvPr/>
              </p:nvSpPr>
              <p:spPr bwMode="auto">
                <a:xfrm flipH="1">
                  <a:off x="2" y="165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276">
                  <a:extLst>
                    <a:ext uri="{FF2B5EF4-FFF2-40B4-BE49-F238E27FC236}">
                      <a16:creationId xmlns:a16="http://schemas.microsoft.com/office/drawing/2014/main" id="{F540BA31-661C-49A0-823A-6E78FC5534D4}"/>
                    </a:ext>
                  </a:extLst>
                </p:cNvPr>
                <p:cNvSpPr>
                  <a:spLocks noChangeShapeType="1"/>
                </p:cNvSpPr>
                <p:nvPr/>
              </p:nvSpPr>
              <p:spPr bwMode="auto">
                <a:xfrm>
                  <a:off x="36" y="1638"/>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277">
                  <a:extLst>
                    <a:ext uri="{FF2B5EF4-FFF2-40B4-BE49-F238E27FC236}">
                      <a16:creationId xmlns:a16="http://schemas.microsoft.com/office/drawing/2014/main" id="{96006107-A97B-4219-BC68-0C97CC8C6B44}"/>
                    </a:ext>
                  </a:extLst>
                </p:cNvPr>
                <p:cNvSpPr>
                  <a:spLocks noChangeShapeType="1"/>
                </p:cNvSpPr>
                <p:nvPr/>
              </p:nvSpPr>
              <p:spPr bwMode="auto">
                <a:xfrm flipH="1">
                  <a:off x="17" y="165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278">
                  <a:extLst>
                    <a:ext uri="{FF2B5EF4-FFF2-40B4-BE49-F238E27FC236}">
                      <a16:creationId xmlns:a16="http://schemas.microsoft.com/office/drawing/2014/main" id="{CDC4B4DA-1986-47F8-9585-9C966DC00D8A}"/>
                    </a:ext>
                  </a:extLst>
                </p:cNvPr>
                <p:cNvSpPr>
                  <a:spLocks noChangeShapeType="1"/>
                </p:cNvSpPr>
                <p:nvPr/>
              </p:nvSpPr>
              <p:spPr bwMode="auto">
                <a:xfrm>
                  <a:off x="31" y="1638"/>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279">
                  <a:extLst>
                    <a:ext uri="{FF2B5EF4-FFF2-40B4-BE49-F238E27FC236}">
                      <a16:creationId xmlns:a16="http://schemas.microsoft.com/office/drawing/2014/main" id="{E8DFAFF0-8F16-491A-A3A0-6C7E711CC06C}"/>
                    </a:ext>
                  </a:extLst>
                </p:cNvPr>
                <p:cNvSpPr>
                  <a:spLocks noChangeShapeType="1"/>
                </p:cNvSpPr>
                <p:nvPr/>
              </p:nvSpPr>
              <p:spPr bwMode="auto">
                <a:xfrm flipH="1">
                  <a:off x="12" y="165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280">
                  <a:extLst>
                    <a:ext uri="{FF2B5EF4-FFF2-40B4-BE49-F238E27FC236}">
                      <a16:creationId xmlns:a16="http://schemas.microsoft.com/office/drawing/2014/main" id="{D8F74152-66DA-4146-B7DA-0B0A71909AC8}"/>
                    </a:ext>
                  </a:extLst>
                </p:cNvPr>
                <p:cNvSpPr>
                  <a:spLocks noChangeShapeType="1"/>
                </p:cNvSpPr>
                <p:nvPr/>
              </p:nvSpPr>
              <p:spPr bwMode="auto">
                <a:xfrm>
                  <a:off x="148" y="1660"/>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281">
                  <a:extLst>
                    <a:ext uri="{FF2B5EF4-FFF2-40B4-BE49-F238E27FC236}">
                      <a16:creationId xmlns:a16="http://schemas.microsoft.com/office/drawing/2014/main" id="{01C6A23D-2606-4B95-9759-58F91852AB09}"/>
                    </a:ext>
                  </a:extLst>
                </p:cNvPr>
                <p:cNvSpPr>
                  <a:spLocks noChangeShapeType="1"/>
                </p:cNvSpPr>
                <p:nvPr/>
              </p:nvSpPr>
              <p:spPr bwMode="auto">
                <a:xfrm flipH="1">
                  <a:off x="128" y="1680"/>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282">
                  <a:extLst>
                    <a:ext uri="{FF2B5EF4-FFF2-40B4-BE49-F238E27FC236}">
                      <a16:creationId xmlns:a16="http://schemas.microsoft.com/office/drawing/2014/main" id="{0B12494B-9C3D-4BED-A824-1EA491550B4B}"/>
                    </a:ext>
                  </a:extLst>
                </p:cNvPr>
                <p:cNvSpPr>
                  <a:spLocks noChangeShapeType="1"/>
                </p:cNvSpPr>
                <p:nvPr/>
              </p:nvSpPr>
              <p:spPr bwMode="auto">
                <a:xfrm>
                  <a:off x="155" y="1660"/>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283">
                  <a:extLst>
                    <a:ext uri="{FF2B5EF4-FFF2-40B4-BE49-F238E27FC236}">
                      <a16:creationId xmlns:a16="http://schemas.microsoft.com/office/drawing/2014/main" id="{266C6236-1CB8-4370-8E65-AB5B96EAA4A0}"/>
                    </a:ext>
                  </a:extLst>
                </p:cNvPr>
                <p:cNvSpPr>
                  <a:spLocks noChangeShapeType="1"/>
                </p:cNvSpPr>
                <p:nvPr/>
              </p:nvSpPr>
              <p:spPr bwMode="auto">
                <a:xfrm flipH="1">
                  <a:off x="135" y="1680"/>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6" name="Line 284">
                  <a:extLst>
                    <a:ext uri="{FF2B5EF4-FFF2-40B4-BE49-F238E27FC236}">
                      <a16:creationId xmlns:a16="http://schemas.microsoft.com/office/drawing/2014/main" id="{E070047D-1DA1-401C-B4DD-A28940CF0F34}"/>
                    </a:ext>
                  </a:extLst>
                </p:cNvPr>
                <p:cNvSpPr>
                  <a:spLocks noChangeShapeType="1"/>
                </p:cNvSpPr>
                <p:nvPr/>
              </p:nvSpPr>
              <p:spPr bwMode="auto">
                <a:xfrm>
                  <a:off x="198" y="1682"/>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7" name="Line 285">
                  <a:extLst>
                    <a:ext uri="{FF2B5EF4-FFF2-40B4-BE49-F238E27FC236}">
                      <a16:creationId xmlns:a16="http://schemas.microsoft.com/office/drawing/2014/main" id="{F636ADE8-E83D-42D3-9135-B2E566872857}"/>
                    </a:ext>
                  </a:extLst>
                </p:cNvPr>
                <p:cNvSpPr>
                  <a:spLocks noChangeShapeType="1"/>
                </p:cNvSpPr>
                <p:nvPr/>
              </p:nvSpPr>
              <p:spPr bwMode="auto">
                <a:xfrm flipH="1">
                  <a:off x="177" y="1703"/>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8" name="Line 286">
                  <a:extLst>
                    <a:ext uri="{FF2B5EF4-FFF2-40B4-BE49-F238E27FC236}">
                      <a16:creationId xmlns:a16="http://schemas.microsoft.com/office/drawing/2014/main" id="{F7996BDC-7FD8-4BD4-8C19-4CA233796027}"/>
                    </a:ext>
                  </a:extLst>
                </p:cNvPr>
                <p:cNvSpPr>
                  <a:spLocks noChangeShapeType="1"/>
                </p:cNvSpPr>
                <p:nvPr/>
              </p:nvSpPr>
              <p:spPr bwMode="auto">
                <a:xfrm>
                  <a:off x="252" y="1682"/>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9" name="Line 287">
                  <a:extLst>
                    <a:ext uri="{FF2B5EF4-FFF2-40B4-BE49-F238E27FC236}">
                      <a16:creationId xmlns:a16="http://schemas.microsoft.com/office/drawing/2014/main" id="{F45866C7-348B-4A81-81C4-9A7FDFCECAEE}"/>
                    </a:ext>
                  </a:extLst>
                </p:cNvPr>
                <p:cNvSpPr>
                  <a:spLocks noChangeShapeType="1"/>
                </p:cNvSpPr>
                <p:nvPr/>
              </p:nvSpPr>
              <p:spPr bwMode="auto">
                <a:xfrm flipH="1">
                  <a:off x="234" y="1703"/>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0" name="Line 288">
                  <a:extLst>
                    <a:ext uri="{FF2B5EF4-FFF2-40B4-BE49-F238E27FC236}">
                      <a16:creationId xmlns:a16="http://schemas.microsoft.com/office/drawing/2014/main" id="{64D08BB6-C5D4-49ED-8A61-C91461346D14}"/>
                    </a:ext>
                  </a:extLst>
                </p:cNvPr>
                <p:cNvSpPr>
                  <a:spLocks noChangeShapeType="1"/>
                </p:cNvSpPr>
                <p:nvPr/>
              </p:nvSpPr>
              <p:spPr bwMode="auto">
                <a:xfrm>
                  <a:off x="295" y="1698"/>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1" name="Line 289">
                  <a:extLst>
                    <a:ext uri="{FF2B5EF4-FFF2-40B4-BE49-F238E27FC236}">
                      <a16:creationId xmlns:a16="http://schemas.microsoft.com/office/drawing/2014/main" id="{0EC148D6-62CF-413A-B7CE-F92F626B27CA}"/>
                    </a:ext>
                  </a:extLst>
                </p:cNvPr>
                <p:cNvSpPr>
                  <a:spLocks noChangeShapeType="1"/>
                </p:cNvSpPr>
                <p:nvPr/>
              </p:nvSpPr>
              <p:spPr bwMode="auto">
                <a:xfrm flipH="1">
                  <a:off x="275" y="1718"/>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2" name="Line 290">
                  <a:extLst>
                    <a:ext uri="{FF2B5EF4-FFF2-40B4-BE49-F238E27FC236}">
                      <a16:creationId xmlns:a16="http://schemas.microsoft.com/office/drawing/2014/main" id="{09D49730-38D2-442C-A92F-864C2F257DA8}"/>
                    </a:ext>
                  </a:extLst>
                </p:cNvPr>
                <p:cNvSpPr>
                  <a:spLocks noChangeShapeType="1"/>
                </p:cNvSpPr>
                <p:nvPr/>
              </p:nvSpPr>
              <p:spPr bwMode="auto">
                <a:xfrm>
                  <a:off x="385" y="1698"/>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3" name="Line 291">
                  <a:extLst>
                    <a:ext uri="{FF2B5EF4-FFF2-40B4-BE49-F238E27FC236}">
                      <a16:creationId xmlns:a16="http://schemas.microsoft.com/office/drawing/2014/main" id="{0451230F-EB9F-48B3-9480-984BC88FCD00}"/>
                    </a:ext>
                  </a:extLst>
                </p:cNvPr>
                <p:cNvSpPr>
                  <a:spLocks noChangeShapeType="1"/>
                </p:cNvSpPr>
                <p:nvPr/>
              </p:nvSpPr>
              <p:spPr bwMode="auto">
                <a:xfrm flipH="1">
                  <a:off x="365" y="1718"/>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4" name="Line 292">
                  <a:extLst>
                    <a:ext uri="{FF2B5EF4-FFF2-40B4-BE49-F238E27FC236}">
                      <a16:creationId xmlns:a16="http://schemas.microsoft.com/office/drawing/2014/main" id="{E673AEF2-884C-4969-812A-C64E54CFB628}"/>
                    </a:ext>
                  </a:extLst>
                </p:cNvPr>
                <p:cNvSpPr>
                  <a:spLocks noChangeShapeType="1"/>
                </p:cNvSpPr>
                <p:nvPr/>
              </p:nvSpPr>
              <p:spPr bwMode="auto">
                <a:xfrm>
                  <a:off x="443" y="1722"/>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5" name="Line 293">
                  <a:extLst>
                    <a:ext uri="{FF2B5EF4-FFF2-40B4-BE49-F238E27FC236}">
                      <a16:creationId xmlns:a16="http://schemas.microsoft.com/office/drawing/2014/main" id="{8FD45F41-C4CA-45A0-BC4F-2FAB3927810E}"/>
                    </a:ext>
                  </a:extLst>
                </p:cNvPr>
                <p:cNvSpPr>
                  <a:spLocks noChangeShapeType="1"/>
                </p:cNvSpPr>
                <p:nvPr/>
              </p:nvSpPr>
              <p:spPr bwMode="auto">
                <a:xfrm flipH="1">
                  <a:off x="423" y="1742"/>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6" name="Line 294">
                  <a:extLst>
                    <a:ext uri="{FF2B5EF4-FFF2-40B4-BE49-F238E27FC236}">
                      <a16:creationId xmlns:a16="http://schemas.microsoft.com/office/drawing/2014/main" id="{535621B3-49CD-4491-B168-EC199BF78EC6}"/>
                    </a:ext>
                  </a:extLst>
                </p:cNvPr>
                <p:cNvSpPr>
                  <a:spLocks noChangeShapeType="1"/>
                </p:cNvSpPr>
                <p:nvPr/>
              </p:nvSpPr>
              <p:spPr bwMode="auto">
                <a:xfrm>
                  <a:off x="459" y="1722"/>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7" name="Line 295">
                  <a:extLst>
                    <a:ext uri="{FF2B5EF4-FFF2-40B4-BE49-F238E27FC236}">
                      <a16:creationId xmlns:a16="http://schemas.microsoft.com/office/drawing/2014/main" id="{DD04E185-908A-4418-B66C-422FBDD7E33C}"/>
                    </a:ext>
                  </a:extLst>
                </p:cNvPr>
                <p:cNvSpPr>
                  <a:spLocks noChangeShapeType="1"/>
                </p:cNvSpPr>
                <p:nvPr/>
              </p:nvSpPr>
              <p:spPr bwMode="auto">
                <a:xfrm flipH="1">
                  <a:off x="438" y="1742"/>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8" name="Line 296">
                  <a:extLst>
                    <a:ext uri="{FF2B5EF4-FFF2-40B4-BE49-F238E27FC236}">
                      <a16:creationId xmlns:a16="http://schemas.microsoft.com/office/drawing/2014/main" id="{DA23C574-9668-4B40-BFD9-9D3B0655143C}"/>
                    </a:ext>
                  </a:extLst>
                </p:cNvPr>
                <p:cNvSpPr>
                  <a:spLocks noChangeShapeType="1"/>
                </p:cNvSpPr>
                <p:nvPr/>
              </p:nvSpPr>
              <p:spPr bwMode="auto">
                <a:xfrm>
                  <a:off x="580" y="1751"/>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19" name="Line 297">
                  <a:extLst>
                    <a:ext uri="{FF2B5EF4-FFF2-40B4-BE49-F238E27FC236}">
                      <a16:creationId xmlns:a16="http://schemas.microsoft.com/office/drawing/2014/main" id="{CEB590B8-C1C8-43FE-B5D0-21C0C8EEE7B8}"/>
                    </a:ext>
                  </a:extLst>
                </p:cNvPr>
                <p:cNvSpPr>
                  <a:spLocks noChangeShapeType="1"/>
                </p:cNvSpPr>
                <p:nvPr/>
              </p:nvSpPr>
              <p:spPr bwMode="auto">
                <a:xfrm flipH="1">
                  <a:off x="559" y="1771"/>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0" name="Line 298">
                  <a:extLst>
                    <a:ext uri="{FF2B5EF4-FFF2-40B4-BE49-F238E27FC236}">
                      <a16:creationId xmlns:a16="http://schemas.microsoft.com/office/drawing/2014/main" id="{EB952D13-D62E-40B2-B88D-6B7D1C0A0B13}"/>
                    </a:ext>
                  </a:extLst>
                </p:cNvPr>
                <p:cNvSpPr>
                  <a:spLocks noChangeShapeType="1"/>
                </p:cNvSpPr>
                <p:nvPr/>
              </p:nvSpPr>
              <p:spPr bwMode="auto">
                <a:xfrm>
                  <a:off x="605" y="1761"/>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1" name="Line 299">
                  <a:extLst>
                    <a:ext uri="{FF2B5EF4-FFF2-40B4-BE49-F238E27FC236}">
                      <a16:creationId xmlns:a16="http://schemas.microsoft.com/office/drawing/2014/main" id="{831E3AF3-545A-4908-8F2C-B00D6D04E11A}"/>
                    </a:ext>
                  </a:extLst>
                </p:cNvPr>
                <p:cNvSpPr>
                  <a:spLocks noChangeShapeType="1"/>
                </p:cNvSpPr>
                <p:nvPr/>
              </p:nvSpPr>
              <p:spPr bwMode="auto">
                <a:xfrm flipH="1">
                  <a:off x="585" y="1780"/>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2" name="Line 300">
                  <a:extLst>
                    <a:ext uri="{FF2B5EF4-FFF2-40B4-BE49-F238E27FC236}">
                      <a16:creationId xmlns:a16="http://schemas.microsoft.com/office/drawing/2014/main" id="{9B8E1FC4-BEE7-4ED8-B5D2-3ECC367C3E64}"/>
                    </a:ext>
                  </a:extLst>
                </p:cNvPr>
                <p:cNvSpPr>
                  <a:spLocks noChangeShapeType="1"/>
                </p:cNvSpPr>
                <p:nvPr/>
              </p:nvSpPr>
              <p:spPr bwMode="auto">
                <a:xfrm>
                  <a:off x="749" y="1771"/>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3" name="Line 301">
                  <a:extLst>
                    <a:ext uri="{FF2B5EF4-FFF2-40B4-BE49-F238E27FC236}">
                      <a16:creationId xmlns:a16="http://schemas.microsoft.com/office/drawing/2014/main" id="{650E27B6-20C3-41CB-9127-BFA3B01CD590}"/>
                    </a:ext>
                  </a:extLst>
                </p:cNvPr>
                <p:cNvSpPr>
                  <a:spLocks noChangeShapeType="1"/>
                </p:cNvSpPr>
                <p:nvPr/>
              </p:nvSpPr>
              <p:spPr bwMode="auto">
                <a:xfrm flipH="1">
                  <a:off x="728" y="1792"/>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4" name="Line 302">
                  <a:extLst>
                    <a:ext uri="{FF2B5EF4-FFF2-40B4-BE49-F238E27FC236}">
                      <a16:creationId xmlns:a16="http://schemas.microsoft.com/office/drawing/2014/main" id="{2CE71AFD-2407-4F00-A217-3A1AC28EA0A1}"/>
                    </a:ext>
                  </a:extLst>
                </p:cNvPr>
                <p:cNvSpPr>
                  <a:spLocks noChangeShapeType="1"/>
                </p:cNvSpPr>
                <p:nvPr/>
              </p:nvSpPr>
              <p:spPr bwMode="auto">
                <a:xfrm>
                  <a:off x="773" y="1771"/>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5" name="Line 303">
                  <a:extLst>
                    <a:ext uri="{FF2B5EF4-FFF2-40B4-BE49-F238E27FC236}">
                      <a16:creationId xmlns:a16="http://schemas.microsoft.com/office/drawing/2014/main" id="{4BBBEA67-8810-4038-87EB-23D3E332FBB1}"/>
                    </a:ext>
                  </a:extLst>
                </p:cNvPr>
                <p:cNvSpPr>
                  <a:spLocks noChangeShapeType="1"/>
                </p:cNvSpPr>
                <p:nvPr/>
              </p:nvSpPr>
              <p:spPr bwMode="auto">
                <a:xfrm flipH="1">
                  <a:off x="752" y="1792"/>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6" name="Line 304">
                  <a:extLst>
                    <a:ext uri="{FF2B5EF4-FFF2-40B4-BE49-F238E27FC236}">
                      <a16:creationId xmlns:a16="http://schemas.microsoft.com/office/drawing/2014/main" id="{0B00A9D9-E66C-4A74-986E-A283D63A0A9E}"/>
                    </a:ext>
                  </a:extLst>
                </p:cNvPr>
                <p:cNvSpPr>
                  <a:spLocks noChangeShapeType="1"/>
                </p:cNvSpPr>
                <p:nvPr/>
              </p:nvSpPr>
              <p:spPr bwMode="auto">
                <a:xfrm>
                  <a:off x="778" y="1771"/>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7" name="Line 305">
                  <a:extLst>
                    <a:ext uri="{FF2B5EF4-FFF2-40B4-BE49-F238E27FC236}">
                      <a16:creationId xmlns:a16="http://schemas.microsoft.com/office/drawing/2014/main" id="{17A84F37-1195-4459-9DAC-24FE5C51ED68}"/>
                    </a:ext>
                  </a:extLst>
                </p:cNvPr>
                <p:cNvSpPr>
                  <a:spLocks noChangeShapeType="1"/>
                </p:cNvSpPr>
                <p:nvPr/>
              </p:nvSpPr>
              <p:spPr bwMode="auto">
                <a:xfrm flipH="1">
                  <a:off x="757" y="1792"/>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8" name="Line 306">
                  <a:extLst>
                    <a:ext uri="{FF2B5EF4-FFF2-40B4-BE49-F238E27FC236}">
                      <a16:creationId xmlns:a16="http://schemas.microsoft.com/office/drawing/2014/main" id="{DE2EA109-37F7-467C-8D96-D0B1147CEA91}"/>
                    </a:ext>
                  </a:extLst>
                </p:cNvPr>
                <p:cNvSpPr>
                  <a:spLocks noChangeShapeType="1"/>
                </p:cNvSpPr>
                <p:nvPr/>
              </p:nvSpPr>
              <p:spPr bwMode="auto">
                <a:xfrm>
                  <a:off x="819" y="1771"/>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29" name="Line 307">
                  <a:extLst>
                    <a:ext uri="{FF2B5EF4-FFF2-40B4-BE49-F238E27FC236}">
                      <a16:creationId xmlns:a16="http://schemas.microsoft.com/office/drawing/2014/main" id="{380E6E18-0E5A-48E3-B4EC-EA6ABCA543F6}"/>
                    </a:ext>
                  </a:extLst>
                </p:cNvPr>
                <p:cNvSpPr>
                  <a:spLocks noChangeShapeType="1"/>
                </p:cNvSpPr>
                <p:nvPr/>
              </p:nvSpPr>
              <p:spPr bwMode="auto">
                <a:xfrm flipH="1">
                  <a:off x="800" y="1792"/>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0" name="Line 308">
                  <a:extLst>
                    <a:ext uri="{FF2B5EF4-FFF2-40B4-BE49-F238E27FC236}">
                      <a16:creationId xmlns:a16="http://schemas.microsoft.com/office/drawing/2014/main" id="{EDCCD887-F3B5-49C4-B7E4-B27902141349}"/>
                    </a:ext>
                  </a:extLst>
                </p:cNvPr>
                <p:cNvSpPr>
                  <a:spLocks noChangeShapeType="1"/>
                </p:cNvSpPr>
                <p:nvPr/>
              </p:nvSpPr>
              <p:spPr bwMode="auto">
                <a:xfrm>
                  <a:off x="824" y="1771"/>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1" name="Line 309">
                  <a:extLst>
                    <a:ext uri="{FF2B5EF4-FFF2-40B4-BE49-F238E27FC236}">
                      <a16:creationId xmlns:a16="http://schemas.microsoft.com/office/drawing/2014/main" id="{50E9A4C7-0326-42E5-A408-FB1F92B1F2AA}"/>
                    </a:ext>
                  </a:extLst>
                </p:cNvPr>
                <p:cNvSpPr>
                  <a:spLocks noChangeShapeType="1"/>
                </p:cNvSpPr>
                <p:nvPr/>
              </p:nvSpPr>
              <p:spPr bwMode="auto">
                <a:xfrm flipH="1">
                  <a:off x="803" y="1792"/>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2" name="Line 310">
                  <a:extLst>
                    <a:ext uri="{FF2B5EF4-FFF2-40B4-BE49-F238E27FC236}">
                      <a16:creationId xmlns:a16="http://schemas.microsoft.com/office/drawing/2014/main" id="{1BDDB685-6E73-4DB4-887C-17EA2EE986D7}"/>
                    </a:ext>
                  </a:extLst>
                </p:cNvPr>
                <p:cNvSpPr>
                  <a:spLocks noChangeShapeType="1"/>
                </p:cNvSpPr>
                <p:nvPr/>
              </p:nvSpPr>
              <p:spPr bwMode="auto">
                <a:xfrm>
                  <a:off x="1102" y="1799"/>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3" name="Line 311">
                  <a:extLst>
                    <a:ext uri="{FF2B5EF4-FFF2-40B4-BE49-F238E27FC236}">
                      <a16:creationId xmlns:a16="http://schemas.microsoft.com/office/drawing/2014/main" id="{B16BE57F-B62A-4CE4-9D58-FCD8BFB79210}"/>
                    </a:ext>
                  </a:extLst>
                </p:cNvPr>
                <p:cNvSpPr>
                  <a:spLocks noChangeShapeType="1"/>
                </p:cNvSpPr>
                <p:nvPr/>
              </p:nvSpPr>
              <p:spPr bwMode="auto">
                <a:xfrm flipH="1">
                  <a:off x="1081" y="1819"/>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4" name="Line 312">
                  <a:extLst>
                    <a:ext uri="{FF2B5EF4-FFF2-40B4-BE49-F238E27FC236}">
                      <a16:creationId xmlns:a16="http://schemas.microsoft.com/office/drawing/2014/main" id="{D23E66A2-0D14-4022-8492-C44D21BB3566}"/>
                    </a:ext>
                  </a:extLst>
                </p:cNvPr>
                <p:cNvSpPr>
                  <a:spLocks noChangeShapeType="1"/>
                </p:cNvSpPr>
                <p:nvPr/>
              </p:nvSpPr>
              <p:spPr bwMode="auto">
                <a:xfrm>
                  <a:off x="1102" y="1812"/>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5" name="Line 313">
                  <a:extLst>
                    <a:ext uri="{FF2B5EF4-FFF2-40B4-BE49-F238E27FC236}">
                      <a16:creationId xmlns:a16="http://schemas.microsoft.com/office/drawing/2014/main" id="{4CC16A88-A0BF-4D47-9E6C-FE0B866FD031}"/>
                    </a:ext>
                  </a:extLst>
                </p:cNvPr>
                <p:cNvSpPr>
                  <a:spLocks noChangeShapeType="1"/>
                </p:cNvSpPr>
                <p:nvPr/>
              </p:nvSpPr>
              <p:spPr bwMode="auto">
                <a:xfrm flipH="1">
                  <a:off x="1081" y="1833"/>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6" name="Line 314">
                  <a:extLst>
                    <a:ext uri="{FF2B5EF4-FFF2-40B4-BE49-F238E27FC236}">
                      <a16:creationId xmlns:a16="http://schemas.microsoft.com/office/drawing/2014/main" id="{0F44A80B-9D29-4C71-94E8-B99C5C4BE1E7}"/>
                    </a:ext>
                  </a:extLst>
                </p:cNvPr>
                <p:cNvSpPr>
                  <a:spLocks noChangeShapeType="1"/>
                </p:cNvSpPr>
                <p:nvPr/>
              </p:nvSpPr>
              <p:spPr bwMode="auto">
                <a:xfrm>
                  <a:off x="1327" y="1850"/>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7" name="Line 315">
                  <a:extLst>
                    <a:ext uri="{FF2B5EF4-FFF2-40B4-BE49-F238E27FC236}">
                      <a16:creationId xmlns:a16="http://schemas.microsoft.com/office/drawing/2014/main" id="{9BE4FB57-461E-4E5D-A2AC-6823E390D87D}"/>
                    </a:ext>
                  </a:extLst>
                </p:cNvPr>
                <p:cNvSpPr>
                  <a:spLocks noChangeShapeType="1"/>
                </p:cNvSpPr>
                <p:nvPr/>
              </p:nvSpPr>
              <p:spPr bwMode="auto">
                <a:xfrm flipH="1">
                  <a:off x="1306" y="1871"/>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8" name="Line 316">
                  <a:extLst>
                    <a:ext uri="{FF2B5EF4-FFF2-40B4-BE49-F238E27FC236}">
                      <a16:creationId xmlns:a16="http://schemas.microsoft.com/office/drawing/2014/main" id="{B27DA895-C633-40E1-BA70-EE4F8363A45B}"/>
                    </a:ext>
                  </a:extLst>
                </p:cNvPr>
                <p:cNvSpPr>
                  <a:spLocks noChangeShapeType="1"/>
                </p:cNvSpPr>
                <p:nvPr/>
              </p:nvSpPr>
              <p:spPr bwMode="auto">
                <a:xfrm>
                  <a:off x="1443" y="1889"/>
                  <a:ext cx="0" cy="42"/>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39" name="Line 317">
                  <a:extLst>
                    <a:ext uri="{FF2B5EF4-FFF2-40B4-BE49-F238E27FC236}">
                      <a16:creationId xmlns:a16="http://schemas.microsoft.com/office/drawing/2014/main" id="{DA2D04B6-4D6B-4C2C-AFC5-EBFFE165B53C}"/>
                    </a:ext>
                  </a:extLst>
                </p:cNvPr>
                <p:cNvSpPr>
                  <a:spLocks noChangeShapeType="1"/>
                </p:cNvSpPr>
                <p:nvPr/>
              </p:nvSpPr>
              <p:spPr bwMode="auto">
                <a:xfrm flipH="1">
                  <a:off x="1422" y="1910"/>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0" name="Line 318">
                  <a:extLst>
                    <a:ext uri="{FF2B5EF4-FFF2-40B4-BE49-F238E27FC236}">
                      <a16:creationId xmlns:a16="http://schemas.microsoft.com/office/drawing/2014/main" id="{5D234923-878C-46F1-9672-D6BBD0161AB4}"/>
                    </a:ext>
                  </a:extLst>
                </p:cNvPr>
                <p:cNvSpPr>
                  <a:spLocks noChangeShapeType="1"/>
                </p:cNvSpPr>
                <p:nvPr/>
              </p:nvSpPr>
              <p:spPr bwMode="auto">
                <a:xfrm>
                  <a:off x="1584" y="192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1" name="Line 319">
                  <a:extLst>
                    <a:ext uri="{FF2B5EF4-FFF2-40B4-BE49-F238E27FC236}">
                      <a16:creationId xmlns:a16="http://schemas.microsoft.com/office/drawing/2014/main" id="{B801339D-5A1F-4E5D-A778-72A25B72B36E}"/>
                    </a:ext>
                  </a:extLst>
                </p:cNvPr>
                <p:cNvSpPr>
                  <a:spLocks noChangeShapeType="1"/>
                </p:cNvSpPr>
                <p:nvPr/>
              </p:nvSpPr>
              <p:spPr bwMode="auto">
                <a:xfrm flipH="1">
                  <a:off x="1564" y="1941"/>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2" name="Line 320">
                  <a:extLst>
                    <a:ext uri="{FF2B5EF4-FFF2-40B4-BE49-F238E27FC236}">
                      <a16:creationId xmlns:a16="http://schemas.microsoft.com/office/drawing/2014/main" id="{B0BB8D52-80F6-4005-88CC-401AD2B638FF}"/>
                    </a:ext>
                  </a:extLst>
                </p:cNvPr>
                <p:cNvSpPr>
                  <a:spLocks noChangeShapeType="1"/>
                </p:cNvSpPr>
                <p:nvPr/>
              </p:nvSpPr>
              <p:spPr bwMode="auto">
                <a:xfrm>
                  <a:off x="1589" y="192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3" name="Line 321">
                  <a:extLst>
                    <a:ext uri="{FF2B5EF4-FFF2-40B4-BE49-F238E27FC236}">
                      <a16:creationId xmlns:a16="http://schemas.microsoft.com/office/drawing/2014/main" id="{36606302-D8B1-40D8-B862-BBF624084F81}"/>
                    </a:ext>
                  </a:extLst>
                </p:cNvPr>
                <p:cNvSpPr>
                  <a:spLocks noChangeShapeType="1"/>
                </p:cNvSpPr>
                <p:nvPr/>
              </p:nvSpPr>
              <p:spPr bwMode="auto">
                <a:xfrm flipH="1">
                  <a:off x="1569" y="1941"/>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4" name="Line 322">
                  <a:extLst>
                    <a:ext uri="{FF2B5EF4-FFF2-40B4-BE49-F238E27FC236}">
                      <a16:creationId xmlns:a16="http://schemas.microsoft.com/office/drawing/2014/main" id="{F70986FB-42D0-4148-844F-1F3876C3275C}"/>
                    </a:ext>
                  </a:extLst>
                </p:cNvPr>
                <p:cNvSpPr>
                  <a:spLocks noChangeShapeType="1"/>
                </p:cNvSpPr>
                <p:nvPr/>
              </p:nvSpPr>
              <p:spPr bwMode="auto">
                <a:xfrm>
                  <a:off x="1669" y="192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5" name="Line 323">
                  <a:extLst>
                    <a:ext uri="{FF2B5EF4-FFF2-40B4-BE49-F238E27FC236}">
                      <a16:creationId xmlns:a16="http://schemas.microsoft.com/office/drawing/2014/main" id="{5C6F9F61-C888-4E59-9121-112985188F11}"/>
                    </a:ext>
                  </a:extLst>
                </p:cNvPr>
                <p:cNvSpPr>
                  <a:spLocks noChangeShapeType="1"/>
                </p:cNvSpPr>
                <p:nvPr/>
              </p:nvSpPr>
              <p:spPr bwMode="auto">
                <a:xfrm flipH="1">
                  <a:off x="1649" y="1941"/>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6" name="Line 324">
                  <a:extLst>
                    <a:ext uri="{FF2B5EF4-FFF2-40B4-BE49-F238E27FC236}">
                      <a16:creationId xmlns:a16="http://schemas.microsoft.com/office/drawing/2014/main" id="{1507A292-3C6B-495F-B48A-AAB8D0A29191}"/>
                    </a:ext>
                  </a:extLst>
                </p:cNvPr>
                <p:cNvSpPr>
                  <a:spLocks noChangeShapeType="1"/>
                </p:cNvSpPr>
                <p:nvPr/>
              </p:nvSpPr>
              <p:spPr bwMode="auto">
                <a:xfrm>
                  <a:off x="1717" y="192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7" name="Line 325">
                  <a:extLst>
                    <a:ext uri="{FF2B5EF4-FFF2-40B4-BE49-F238E27FC236}">
                      <a16:creationId xmlns:a16="http://schemas.microsoft.com/office/drawing/2014/main" id="{AA96F2ED-EB94-4FD5-A515-5FDD8679FEAE}"/>
                    </a:ext>
                  </a:extLst>
                </p:cNvPr>
                <p:cNvSpPr>
                  <a:spLocks noChangeShapeType="1"/>
                </p:cNvSpPr>
                <p:nvPr/>
              </p:nvSpPr>
              <p:spPr bwMode="auto">
                <a:xfrm flipH="1">
                  <a:off x="1697" y="1941"/>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8" name="Line 326">
                  <a:extLst>
                    <a:ext uri="{FF2B5EF4-FFF2-40B4-BE49-F238E27FC236}">
                      <a16:creationId xmlns:a16="http://schemas.microsoft.com/office/drawing/2014/main" id="{8D128F47-B310-4EF9-B6C7-26BD9B736A92}"/>
                    </a:ext>
                  </a:extLst>
                </p:cNvPr>
                <p:cNvSpPr>
                  <a:spLocks noChangeShapeType="1"/>
                </p:cNvSpPr>
                <p:nvPr/>
              </p:nvSpPr>
              <p:spPr bwMode="auto">
                <a:xfrm>
                  <a:off x="1722" y="192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49" name="Line 327">
                  <a:extLst>
                    <a:ext uri="{FF2B5EF4-FFF2-40B4-BE49-F238E27FC236}">
                      <a16:creationId xmlns:a16="http://schemas.microsoft.com/office/drawing/2014/main" id="{95739DA0-F578-40E4-8979-19D109A6D177}"/>
                    </a:ext>
                  </a:extLst>
                </p:cNvPr>
                <p:cNvSpPr>
                  <a:spLocks noChangeShapeType="1"/>
                </p:cNvSpPr>
                <p:nvPr/>
              </p:nvSpPr>
              <p:spPr bwMode="auto">
                <a:xfrm flipH="1">
                  <a:off x="1702" y="1941"/>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0" name="Line 328">
                  <a:extLst>
                    <a:ext uri="{FF2B5EF4-FFF2-40B4-BE49-F238E27FC236}">
                      <a16:creationId xmlns:a16="http://schemas.microsoft.com/office/drawing/2014/main" id="{F3B0458A-A29C-4017-988A-3463B9DAD477}"/>
                    </a:ext>
                  </a:extLst>
                </p:cNvPr>
                <p:cNvSpPr>
                  <a:spLocks noChangeShapeType="1"/>
                </p:cNvSpPr>
                <p:nvPr/>
              </p:nvSpPr>
              <p:spPr bwMode="auto">
                <a:xfrm>
                  <a:off x="1760" y="192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1" name="Line 329">
                  <a:extLst>
                    <a:ext uri="{FF2B5EF4-FFF2-40B4-BE49-F238E27FC236}">
                      <a16:creationId xmlns:a16="http://schemas.microsoft.com/office/drawing/2014/main" id="{9914C567-45F2-44AD-A0E7-952AC1E7511A}"/>
                    </a:ext>
                  </a:extLst>
                </p:cNvPr>
                <p:cNvSpPr>
                  <a:spLocks noChangeShapeType="1"/>
                </p:cNvSpPr>
                <p:nvPr/>
              </p:nvSpPr>
              <p:spPr bwMode="auto">
                <a:xfrm flipH="1">
                  <a:off x="1739" y="194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2" name="Line 330">
                  <a:extLst>
                    <a:ext uri="{FF2B5EF4-FFF2-40B4-BE49-F238E27FC236}">
                      <a16:creationId xmlns:a16="http://schemas.microsoft.com/office/drawing/2014/main" id="{C3D5FA3E-7E09-4982-9999-6ED2B1EF87A2}"/>
                    </a:ext>
                  </a:extLst>
                </p:cNvPr>
                <p:cNvSpPr>
                  <a:spLocks noChangeShapeType="1"/>
                </p:cNvSpPr>
                <p:nvPr/>
              </p:nvSpPr>
              <p:spPr bwMode="auto">
                <a:xfrm>
                  <a:off x="1939" y="1963"/>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3" name="Line 331">
                  <a:extLst>
                    <a:ext uri="{FF2B5EF4-FFF2-40B4-BE49-F238E27FC236}">
                      <a16:creationId xmlns:a16="http://schemas.microsoft.com/office/drawing/2014/main" id="{F7F733FE-281A-4FD4-A10F-E3B477922EBC}"/>
                    </a:ext>
                  </a:extLst>
                </p:cNvPr>
                <p:cNvSpPr>
                  <a:spLocks noChangeShapeType="1"/>
                </p:cNvSpPr>
                <p:nvPr/>
              </p:nvSpPr>
              <p:spPr bwMode="auto">
                <a:xfrm flipH="1">
                  <a:off x="1918" y="1982"/>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4" name="Line 332">
                  <a:extLst>
                    <a:ext uri="{FF2B5EF4-FFF2-40B4-BE49-F238E27FC236}">
                      <a16:creationId xmlns:a16="http://schemas.microsoft.com/office/drawing/2014/main" id="{08BC8F9A-25DE-4EE3-A000-DD1047BB23BD}"/>
                    </a:ext>
                  </a:extLst>
                </p:cNvPr>
                <p:cNvSpPr>
                  <a:spLocks noChangeShapeType="1"/>
                </p:cNvSpPr>
                <p:nvPr/>
              </p:nvSpPr>
              <p:spPr bwMode="auto">
                <a:xfrm>
                  <a:off x="2120" y="2042"/>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5" name="Line 333">
                  <a:extLst>
                    <a:ext uri="{FF2B5EF4-FFF2-40B4-BE49-F238E27FC236}">
                      <a16:creationId xmlns:a16="http://schemas.microsoft.com/office/drawing/2014/main" id="{FBE0FA2E-0D4F-45D2-BC06-D42657C3C690}"/>
                    </a:ext>
                  </a:extLst>
                </p:cNvPr>
                <p:cNvSpPr>
                  <a:spLocks noChangeShapeType="1"/>
                </p:cNvSpPr>
                <p:nvPr/>
              </p:nvSpPr>
              <p:spPr bwMode="auto">
                <a:xfrm flipH="1">
                  <a:off x="2099" y="2062"/>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6" name="Line 334">
                  <a:extLst>
                    <a:ext uri="{FF2B5EF4-FFF2-40B4-BE49-F238E27FC236}">
                      <a16:creationId xmlns:a16="http://schemas.microsoft.com/office/drawing/2014/main" id="{09915592-2D88-4A4D-AFA4-4B349CA1EA3D}"/>
                    </a:ext>
                  </a:extLst>
                </p:cNvPr>
                <p:cNvSpPr>
                  <a:spLocks noChangeShapeType="1"/>
                </p:cNvSpPr>
                <p:nvPr/>
              </p:nvSpPr>
              <p:spPr bwMode="auto">
                <a:xfrm>
                  <a:off x="2125" y="2042"/>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7" name="Line 335">
                  <a:extLst>
                    <a:ext uri="{FF2B5EF4-FFF2-40B4-BE49-F238E27FC236}">
                      <a16:creationId xmlns:a16="http://schemas.microsoft.com/office/drawing/2014/main" id="{0FAF8879-FED4-497A-A77C-9C684D634EDF}"/>
                    </a:ext>
                  </a:extLst>
                </p:cNvPr>
                <p:cNvSpPr>
                  <a:spLocks noChangeShapeType="1"/>
                </p:cNvSpPr>
                <p:nvPr/>
              </p:nvSpPr>
              <p:spPr bwMode="auto">
                <a:xfrm flipH="1">
                  <a:off x="2104" y="2062"/>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8" name="Line 336">
                  <a:extLst>
                    <a:ext uri="{FF2B5EF4-FFF2-40B4-BE49-F238E27FC236}">
                      <a16:creationId xmlns:a16="http://schemas.microsoft.com/office/drawing/2014/main" id="{538B718C-55E1-4B73-8C16-B6E0486961A7}"/>
                    </a:ext>
                  </a:extLst>
                </p:cNvPr>
                <p:cNvSpPr>
                  <a:spLocks noChangeShapeType="1"/>
                </p:cNvSpPr>
                <p:nvPr/>
              </p:nvSpPr>
              <p:spPr bwMode="auto">
                <a:xfrm>
                  <a:off x="2377" y="2112"/>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59" name="Line 337">
                  <a:extLst>
                    <a:ext uri="{FF2B5EF4-FFF2-40B4-BE49-F238E27FC236}">
                      <a16:creationId xmlns:a16="http://schemas.microsoft.com/office/drawing/2014/main" id="{E3D6FADA-BE4A-4774-9F5B-22934DA92A21}"/>
                    </a:ext>
                  </a:extLst>
                </p:cNvPr>
                <p:cNvSpPr>
                  <a:spLocks noChangeShapeType="1"/>
                </p:cNvSpPr>
                <p:nvPr/>
              </p:nvSpPr>
              <p:spPr bwMode="auto">
                <a:xfrm flipH="1">
                  <a:off x="2357" y="2133"/>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0" name="Line 338">
                  <a:extLst>
                    <a:ext uri="{FF2B5EF4-FFF2-40B4-BE49-F238E27FC236}">
                      <a16:creationId xmlns:a16="http://schemas.microsoft.com/office/drawing/2014/main" id="{66590755-3F6A-4C44-AE0F-B9D11AD28D82}"/>
                    </a:ext>
                  </a:extLst>
                </p:cNvPr>
                <p:cNvSpPr>
                  <a:spLocks noChangeShapeType="1"/>
                </p:cNvSpPr>
                <p:nvPr/>
              </p:nvSpPr>
              <p:spPr bwMode="auto">
                <a:xfrm>
                  <a:off x="2380" y="2112"/>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1" name="Line 339">
                  <a:extLst>
                    <a:ext uri="{FF2B5EF4-FFF2-40B4-BE49-F238E27FC236}">
                      <a16:creationId xmlns:a16="http://schemas.microsoft.com/office/drawing/2014/main" id="{F999FFC9-F721-45BF-BD17-7530AFB608EB}"/>
                    </a:ext>
                  </a:extLst>
                </p:cNvPr>
                <p:cNvSpPr>
                  <a:spLocks noChangeShapeType="1"/>
                </p:cNvSpPr>
                <p:nvPr/>
              </p:nvSpPr>
              <p:spPr bwMode="auto">
                <a:xfrm flipH="1">
                  <a:off x="2360" y="2133"/>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2" name="Line 340">
                  <a:extLst>
                    <a:ext uri="{FF2B5EF4-FFF2-40B4-BE49-F238E27FC236}">
                      <a16:creationId xmlns:a16="http://schemas.microsoft.com/office/drawing/2014/main" id="{6C456D9B-85E9-4907-809C-3646C97210D2}"/>
                    </a:ext>
                  </a:extLst>
                </p:cNvPr>
                <p:cNvSpPr>
                  <a:spLocks noChangeShapeType="1"/>
                </p:cNvSpPr>
                <p:nvPr/>
              </p:nvSpPr>
              <p:spPr bwMode="auto">
                <a:xfrm>
                  <a:off x="2834" y="2193"/>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3" name="Line 341">
                  <a:extLst>
                    <a:ext uri="{FF2B5EF4-FFF2-40B4-BE49-F238E27FC236}">
                      <a16:creationId xmlns:a16="http://schemas.microsoft.com/office/drawing/2014/main" id="{1C6E0586-3723-472E-BC2C-2B49787A7A76}"/>
                    </a:ext>
                  </a:extLst>
                </p:cNvPr>
                <p:cNvSpPr>
                  <a:spLocks noChangeShapeType="1"/>
                </p:cNvSpPr>
                <p:nvPr/>
              </p:nvSpPr>
              <p:spPr bwMode="auto">
                <a:xfrm flipH="1">
                  <a:off x="2814" y="2213"/>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4" name="Line 342">
                  <a:extLst>
                    <a:ext uri="{FF2B5EF4-FFF2-40B4-BE49-F238E27FC236}">
                      <a16:creationId xmlns:a16="http://schemas.microsoft.com/office/drawing/2014/main" id="{4C082199-4B7F-4866-807D-54F89356D16B}"/>
                    </a:ext>
                  </a:extLst>
                </p:cNvPr>
                <p:cNvSpPr>
                  <a:spLocks noChangeShapeType="1"/>
                </p:cNvSpPr>
                <p:nvPr/>
              </p:nvSpPr>
              <p:spPr bwMode="auto">
                <a:xfrm>
                  <a:off x="2921" y="2193"/>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5" name="Line 343">
                  <a:extLst>
                    <a:ext uri="{FF2B5EF4-FFF2-40B4-BE49-F238E27FC236}">
                      <a16:creationId xmlns:a16="http://schemas.microsoft.com/office/drawing/2014/main" id="{2ACA7C91-165D-400B-8061-4CB27ED4B2B3}"/>
                    </a:ext>
                  </a:extLst>
                </p:cNvPr>
                <p:cNvSpPr>
                  <a:spLocks noChangeShapeType="1"/>
                </p:cNvSpPr>
                <p:nvPr/>
              </p:nvSpPr>
              <p:spPr bwMode="auto">
                <a:xfrm flipH="1">
                  <a:off x="2900" y="2213"/>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6" name="Line 344">
                  <a:extLst>
                    <a:ext uri="{FF2B5EF4-FFF2-40B4-BE49-F238E27FC236}">
                      <a16:creationId xmlns:a16="http://schemas.microsoft.com/office/drawing/2014/main" id="{46DF2437-6F5E-43B7-83E6-D1A271857931}"/>
                    </a:ext>
                  </a:extLst>
                </p:cNvPr>
                <p:cNvSpPr>
                  <a:spLocks noChangeShapeType="1"/>
                </p:cNvSpPr>
                <p:nvPr/>
              </p:nvSpPr>
              <p:spPr bwMode="auto">
                <a:xfrm>
                  <a:off x="3857" y="2369"/>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7" name="Line 345">
                  <a:extLst>
                    <a:ext uri="{FF2B5EF4-FFF2-40B4-BE49-F238E27FC236}">
                      <a16:creationId xmlns:a16="http://schemas.microsoft.com/office/drawing/2014/main" id="{7092C9A0-6142-4922-8FAE-5E373CDC3CD8}"/>
                    </a:ext>
                  </a:extLst>
                </p:cNvPr>
                <p:cNvSpPr>
                  <a:spLocks noChangeShapeType="1"/>
                </p:cNvSpPr>
                <p:nvPr/>
              </p:nvSpPr>
              <p:spPr bwMode="auto">
                <a:xfrm flipH="1">
                  <a:off x="3837" y="238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8" name="Line 346">
                  <a:extLst>
                    <a:ext uri="{FF2B5EF4-FFF2-40B4-BE49-F238E27FC236}">
                      <a16:creationId xmlns:a16="http://schemas.microsoft.com/office/drawing/2014/main" id="{E90DDF2E-BD22-4EA4-B374-AAAD236478E4}"/>
                    </a:ext>
                  </a:extLst>
                </p:cNvPr>
                <p:cNvSpPr>
                  <a:spLocks noChangeShapeType="1"/>
                </p:cNvSpPr>
                <p:nvPr/>
              </p:nvSpPr>
              <p:spPr bwMode="auto">
                <a:xfrm>
                  <a:off x="3862" y="2369"/>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69" name="Line 347">
                  <a:extLst>
                    <a:ext uri="{FF2B5EF4-FFF2-40B4-BE49-F238E27FC236}">
                      <a16:creationId xmlns:a16="http://schemas.microsoft.com/office/drawing/2014/main" id="{84470EB6-60ED-4B44-912C-C75EED63124F}"/>
                    </a:ext>
                  </a:extLst>
                </p:cNvPr>
                <p:cNvSpPr>
                  <a:spLocks noChangeShapeType="1"/>
                </p:cNvSpPr>
                <p:nvPr/>
              </p:nvSpPr>
              <p:spPr bwMode="auto">
                <a:xfrm flipH="1">
                  <a:off x="3842" y="2388"/>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0" name="Line 348">
                  <a:extLst>
                    <a:ext uri="{FF2B5EF4-FFF2-40B4-BE49-F238E27FC236}">
                      <a16:creationId xmlns:a16="http://schemas.microsoft.com/office/drawing/2014/main" id="{CD15EDE2-7B87-4E1D-A515-5816408D34C8}"/>
                    </a:ext>
                  </a:extLst>
                </p:cNvPr>
                <p:cNvSpPr>
                  <a:spLocks noChangeShapeType="1"/>
                </p:cNvSpPr>
                <p:nvPr/>
              </p:nvSpPr>
              <p:spPr bwMode="auto">
                <a:xfrm>
                  <a:off x="3883" y="2369"/>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1" name="Line 349">
                  <a:extLst>
                    <a:ext uri="{FF2B5EF4-FFF2-40B4-BE49-F238E27FC236}">
                      <a16:creationId xmlns:a16="http://schemas.microsoft.com/office/drawing/2014/main" id="{26F2B3F0-C119-4483-BFCF-74BF073FAAA2}"/>
                    </a:ext>
                  </a:extLst>
                </p:cNvPr>
                <p:cNvSpPr>
                  <a:spLocks noChangeShapeType="1"/>
                </p:cNvSpPr>
                <p:nvPr/>
              </p:nvSpPr>
              <p:spPr bwMode="auto">
                <a:xfrm flipH="1">
                  <a:off x="3862" y="2388"/>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2" name="Line 350">
                  <a:extLst>
                    <a:ext uri="{FF2B5EF4-FFF2-40B4-BE49-F238E27FC236}">
                      <a16:creationId xmlns:a16="http://schemas.microsoft.com/office/drawing/2014/main" id="{80D5DCB8-ABBB-4B46-BAAA-7C109753F342}"/>
                    </a:ext>
                  </a:extLst>
                </p:cNvPr>
                <p:cNvSpPr>
                  <a:spLocks noChangeShapeType="1"/>
                </p:cNvSpPr>
                <p:nvPr/>
              </p:nvSpPr>
              <p:spPr bwMode="auto">
                <a:xfrm>
                  <a:off x="3922" y="2369"/>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3" name="Line 351">
                  <a:extLst>
                    <a:ext uri="{FF2B5EF4-FFF2-40B4-BE49-F238E27FC236}">
                      <a16:creationId xmlns:a16="http://schemas.microsoft.com/office/drawing/2014/main" id="{E817E30F-5D59-4014-B24A-6F55265E73F7}"/>
                    </a:ext>
                  </a:extLst>
                </p:cNvPr>
                <p:cNvSpPr>
                  <a:spLocks noChangeShapeType="1"/>
                </p:cNvSpPr>
                <p:nvPr/>
              </p:nvSpPr>
              <p:spPr bwMode="auto">
                <a:xfrm flipH="1">
                  <a:off x="3903" y="238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4" name="Line 352">
                  <a:extLst>
                    <a:ext uri="{FF2B5EF4-FFF2-40B4-BE49-F238E27FC236}">
                      <a16:creationId xmlns:a16="http://schemas.microsoft.com/office/drawing/2014/main" id="{A8B0A52B-206E-4E53-8E14-1708C6785539}"/>
                    </a:ext>
                  </a:extLst>
                </p:cNvPr>
                <p:cNvSpPr>
                  <a:spLocks noChangeShapeType="1"/>
                </p:cNvSpPr>
                <p:nvPr/>
              </p:nvSpPr>
              <p:spPr bwMode="auto">
                <a:xfrm>
                  <a:off x="4005" y="2386"/>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5" name="Line 353">
                  <a:extLst>
                    <a:ext uri="{FF2B5EF4-FFF2-40B4-BE49-F238E27FC236}">
                      <a16:creationId xmlns:a16="http://schemas.microsoft.com/office/drawing/2014/main" id="{CAA61A26-5E6D-4A1C-BC02-DEFFE15992B4}"/>
                    </a:ext>
                  </a:extLst>
                </p:cNvPr>
                <p:cNvSpPr>
                  <a:spLocks noChangeShapeType="1"/>
                </p:cNvSpPr>
                <p:nvPr/>
              </p:nvSpPr>
              <p:spPr bwMode="auto">
                <a:xfrm flipH="1">
                  <a:off x="3985" y="2407"/>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6" name="Line 354">
                  <a:extLst>
                    <a:ext uri="{FF2B5EF4-FFF2-40B4-BE49-F238E27FC236}">
                      <a16:creationId xmlns:a16="http://schemas.microsoft.com/office/drawing/2014/main" id="{57E2C85B-C787-4279-A084-0EEF9CB327EE}"/>
                    </a:ext>
                  </a:extLst>
                </p:cNvPr>
                <p:cNvSpPr>
                  <a:spLocks noChangeShapeType="1"/>
                </p:cNvSpPr>
                <p:nvPr/>
              </p:nvSpPr>
              <p:spPr bwMode="auto">
                <a:xfrm>
                  <a:off x="4011" y="2386"/>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7" name="Line 355">
                  <a:extLst>
                    <a:ext uri="{FF2B5EF4-FFF2-40B4-BE49-F238E27FC236}">
                      <a16:creationId xmlns:a16="http://schemas.microsoft.com/office/drawing/2014/main" id="{62EF5AA2-5D48-4BC4-AF56-D54CF0406237}"/>
                    </a:ext>
                  </a:extLst>
                </p:cNvPr>
                <p:cNvSpPr>
                  <a:spLocks noChangeShapeType="1"/>
                </p:cNvSpPr>
                <p:nvPr/>
              </p:nvSpPr>
              <p:spPr bwMode="auto">
                <a:xfrm flipH="1">
                  <a:off x="3990" y="2407"/>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8" name="Line 356">
                  <a:extLst>
                    <a:ext uri="{FF2B5EF4-FFF2-40B4-BE49-F238E27FC236}">
                      <a16:creationId xmlns:a16="http://schemas.microsoft.com/office/drawing/2014/main" id="{1A564ED5-0D58-4513-9E19-C583A8DA0ED0}"/>
                    </a:ext>
                  </a:extLst>
                </p:cNvPr>
                <p:cNvSpPr>
                  <a:spLocks noChangeShapeType="1"/>
                </p:cNvSpPr>
                <p:nvPr/>
              </p:nvSpPr>
              <p:spPr bwMode="auto">
                <a:xfrm>
                  <a:off x="4091" y="2408"/>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9" name="Line 357">
                  <a:extLst>
                    <a:ext uri="{FF2B5EF4-FFF2-40B4-BE49-F238E27FC236}">
                      <a16:creationId xmlns:a16="http://schemas.microsoft.com/office/drawing/2014/main" id="{EFB86FEF-5FD6-4F48-B28E-01BDC9D716D4}"/>
                    </a:ext>
                  </a:extLst>
                </p:cNvPr>
                <p:cNvSpPr>
                  <a:spLocks noChangeShapeType="1"/>
                </p:cNvSpPr>
                <p:nvPr/>
              </p:nvSpPr>
              <p:spPr bwMode="auto">
                <a:xfrm flipH="1">
                  <a:off x="4070" y="2429"/>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0" name="Line 358">
                  <a:extLst>
                    <a:ext uri="{FF2B5EF4-FFF2-40B4-BE49-F238E27FC236}">
                      <a16:creationId xmlns:a16="http://schemas.microsoft.com/office/drawing/2014/main" id="{079627E5-7777-42F9-9470-E4EA94A219FF}"/>
                    </a:ext>
                  </a:extLst>
                </p:cNvPr>
                <p:cNvSpPr>
                  <a:spLocks noChangeShapeType="1"/>
                </p:cNvSpPr>
                <p:nvPr/>
              </p:nvSpPr>
              <p:spPr bwMode="auto">
                <a:xfrm>
                  <a:off x="4116" y="2408"/>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1" name="Line 359">
                  <a:extLst>
                    <a:ext uri="{FF2B5EF4-FFF2-40B4-BE49-F238E27FC236}">
                      <a16:creationId xmlns:a16="http://schemas.microsoft.com/office/drawing/2014/main" id="{C8DB86F1-BE0C-4EF6-A187-D84F61B3C51E}"/>
                    </a:ext>
                  </a:extLst>
                </p:cNvPr>
                <p:cNvSpPr>
                  <a:spLocks noChangeShapeType="1"/>
                </p:cNvSpPr>
                <p:nvPr/>
              </p:nvSpPr>
              <p:spPr bwMode="auto">
                <a:xfrm flipH="1">
                  <a:off x="4096" y="2429"/>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2" name="Line 360">
                  <a:extLst>
                    <a:ext uri="{FF2B5EF4-FFF2-40B4-BE49-F238E27FC236}">
                      <a16:creationId xmlns:a16="http://schemas.microsoft.com/office/drawing/2014/main" id="{0B67AEE2-A935-4BDF-A179-408C392FBF16}"/>
                    </a:ext>
                  </a:extLst>
                </p:cNvPr>
                <p:cNvSpPr>
                  <a:spLocks noChangeShapeType="1"/>
                </p:cNvSpPr>
                <p:nvPr/>
              </p:nvSpPr>
              <p:spPr bwMode="auto">
                <a:xfrm>
                  <a:off x="4181" y="2419"/>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3" name="Line 361">
                  <a:extLst>
                    <a:ext uri="{FF2B5EF4-FFF2-40B4-BE49-F238E27FC236}">
                      <a16:creationId xmlns:a16="http://schemas.microsoft.com/office/drawing/2014/main" id="{9CFA12EB-3EEE-4705-89DF-7E78C39A949E}"/>
                    </a:ext>
                  </a:extLst>
                </p:cNvPr>
                <p:cNvSpPr>
                  <a:spLocks noChangeShapeType="1"/>
                </p:cNvSpPr>
                <p:nvPr/>
              </p:nvSpPr>
              <p:spPr bwMode="auto">
                <a:xfrm flipH="1">
                  <a:off x="4161" y="2439"/>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4" name="Line 362">
                  <a:extLst>
                    <a:ext uri="{FF2B5EF4-FFF2-40B4-BE49-F238E27FC236}">
                      <a16:creationId xmlns:a16="http://schemas.microsoft.com/office/drawing/2014/main" id="{35320A1C-825C-4312-9A15-8CCC8CA1798E}"/>
                    </a:ext>
                  </a:extLst>
                </p:cNvPr>
                <p:cNvSpPr>
                  <a:spLocks noChangeShapeType="1"/>
                </p:cNvSpPr>
                <p:nvPr/>
              </p:nvSpPr>
              <p:spPr bwMode="auto">
                <a:xfrm>
                  <a:off x="4202" y="2419"/>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5" name="Line 363">
                  <a:extLst>
                    <a:ext uri="{FF2B5EF4-FFF2-40B4-BE49-F238E27FC236}">
                      <a16:creationId xmlns:a16="http://schemas.microsoft.com/office/drawing/2014/main" id="{2AB7E3A2-2B94-4A46-BAB7-E1CD5E094C50}"/>
                    </a:ext>
                  </a:extLst>
                </p:cNvPr>
                <p:cNvSpPr>
                  <a:spLocks noChangeShapeType="1"/>
                </p:cNvSpPr>
                <p:nvPr/>
              </p:nvSpPr>
              <p:spPr bwMode="auto">
                <a:xfrm flipH="1">
                  <a:off x="4181" y="2439"/>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6" name="Line 364">
                  <a:extLst>
                    <a:ext uri="{FF2B5EF4-FFF2-40B4-BE49-F238E27FC236}">
                      <a16:creationId xmlns:a16="http://schemas.microsoft.com/office/drawing/2014/main" id="{7042B1D3-80DD-4F36-92D5-F9A839E309C6}"/>
                    </a:ext>
                  </a:extLst>
                </p:cNvPr>
                <p:cNvSpPr>
                  <a:spLocks noChangeShapeType="1"/>
                </p:cNvSpPr>
                <p:nvPr/>
              </p:nvSpPr>
              <p:spPr bwMode="auto">
                <a:xfrm>
                  <a:off x="4207" y="2419"/>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7" name="Line 365">
                  <a:extLst>
                    <a:ext uri="{FF2B5EF4-FFF2-40B4-BE49-F238E27FC236}">
                      <a16:creationId xmlns:a16="http://schemas.microsoft.com/office/drawing/2014/main" id="{C1EE1B04-9ADA-4267-9FD6-FF37ACDBF605}"/>
                    </a:ext>
                  </a:extLst>
                </p:cNvPr>
                <p:cNvSpPr>
                  <a:spLocks noChangeShapeType="1"/>
                </p:cNvSpPr>
                <p:nvPr/>
              </p:nvSpPr>
              <p:spPr bwMode="auto">
                <a:xfrm flipH="1">
                  <a:off x="4186" y="2439"/>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8" name="Line 366">
                  <a:extLst>
                    <a:ext uri="{FF2B5EF4-FFF2-40B4-BE49-F238E27FC236}">
                      <a16:creationId xmlns:a16="http://schemas.microsoft.com/office/drawing/2014/main" id="{C3E05FB2-1AB9-468B-BE04-2221F139842F}"/>
                    </a:ext>
                  </a:extLst>
                </p:cNvPr>
                <p:cNvSpPr>
                  <a:spLocks noChangeShapeType="1"/>
                </p:cNvSpPr>
                <p:nvPr/>
              </p:nvSpPr>
              <p:spPr bwMode="auto">
                <a:xfrm>
                  <a:off x="4212" y="2419"/>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89" name="Line 367">
                  <a:extLst>
                    <a:ext uri="{FF2B5EF4-FFF2-40B4-BE49-F238E27FC236}">
                      <a16:creationId xmlns:a16="http://schemas.microsoft.com/office/drawing/2014/main" id="{C4CF8B83-7232-4B42-8E03-DAC09333C2A4}"/>
                    </a:ext>
                  </a:extLst>
                </p:cNvPr>
                <p:cNvSpPr>
                  <a:spLocks noChangeShapeType="1"/>
                </p:cNvSpPr>
                <p:nvPr/>
              </p:nvSpPr>
              <p:spPr bwMode="auto">
                <a:xfrm flipH="1">
                  <a:off x="4193" y="2439"/>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0" name="Line 368">
                  <a:extLst>
                    <a:ext uri="{FF2B5EF4-FFF2-40B4-BE49-F238E27FC236}">
                      <a16:creationId xmlns:a16="http://schemas.microsoft.com/office/drawing/2014/main" id="{FA0F823A-1272-41E8-A78B-FB9D2A04F00F}"/>
                    </a:ext>
                  </a:extLst>
                </p:cNvPr>
                <p:cNvSpPr>
                  <a:spLocks noChangeShapeType="1"/>
                </p:cNvSpPr>
                <p:nvPr/>
              </p:nvSpPr>
              <p:spPr bwMode="auto">
                <a:xfrm>
                  <a:off x="4219" y="2419"/>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1" name="Line 369">
                  <a:extLst>
                    <a:ext uri="{FF2B5EF4-FFF2-40B4-BE49-F238E27FC236}">
                      <a16:creationId xmlns:a16="http://schemas.microsoft.com/office/drawing/2014/main" id="{2EF94CA8-9D4F-4D24-BCF1-951A202B6B2C}"/>
                    </a:ext>
                  </a:extLst>
                </p:cNvPr>
                <p:cNvSpPr>
                  <a:spLocks noChangeShapeType="1"/>
                </p:cNvSpPr>
                <p:nvPr/>
              </p:nvSpPr>
              <p:spPr bwMode="auto">
                <a:xfrm flipH="1">
                  <a:off x="4198" y="2439"/>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2" name="Line 370">
                  <a:extLst>
                    <a:ext uri="{FF2B5EF4-FFF2-40B4-BE49-F238E27FC236}">
                      <a16:creationId xmlns:a16="http://schemas.microsoft.com/office/drawing/2014/main" id="{A4D65034-234E-49C7-910B-734CE31D214B}"/>
                    </a:ext>
                  </a:extLst>
                </p:cNvPr>
                <p:cNvSpPr>
                  <a:spLocks noChangeShapeType="1"/>
                </p:cNvSpPr>
                <p:nvPr/>
              </p:nvSpPr>
              <p:spPr bwMode="auto">
                <a:xfrm>
                  <a:off x="4249" y="2419"/>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3" name="Line 371">
                  <a:extLst>
                    <a:ext uri="{FF2B5EF4-FFF2-40B4-BE49-F238E27FC236}">
                      <a16:creationId xmlns:a16="http://schemas.microsoft.com/office/drawing/2014/main" id="{26ABA868-A86F-4DCB-9F0F-7E7B071D49AD}"/>
                    </a:ext>
                  </a:extLst>
                </p:cNvPr>
                <p:cNvSpPr>
                  <a:spLocks noChangeShapeType="1"/>
                </p:cNvSpPr>
                <p:nvPr/>
              </p:nvSpPr>
              <p:spPr bwMode="auto">
                <a:xfrm flipH="1">
                  <a:off x="4229" y="2439"/>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4" name="Line 372">
                  <a:extLst>
                    <a:ext uri="{FF2B5EF4-FFF2-40B4-BE49-F238E27FC236}">
                      <a16:creationId xmlns:a16="http://schemas.microsoft.com/office/drawing/2014/main" id="{DDED95AD-AE70-4993-B9EF-2DC5334EBA17}"/>
                    </a:ext>
                  </a:extLst>
                </p:cNvPr>
                <p:cNvSpPr>
                  <a:spLocks noChangeShapeType="1"/>
                </p:cNvSpPr>
                <p:nvPr/>
              </p:nvSpPr>
              <p:spPr bwMode="auto">
                <a:xfrm>
                  <a:off x="4265" y="2419"/>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5" name="Line 373">
                  <a:extLst>
                    <a:ext uri="{FF2B5EF4-FFF2-40B4-BE49-F238E27FC236}">
                      <a16:creationId xmlns:a16="http://schemas.microsoft.com/office/drawing/2014/main" id="{28B40C64-089D-4113-A242-7523340E1F7B}"/>
                    </a:ext>
                  </a:extLst>
                </p:cNvPr>
                <p:cNvSpPr>
                  <a:spLocks noChangeShapeType="1"/>
                </p:cNvSpPr>
                <p:nvPr/>
              </p:nvSpPr>
              <p:spPr bwMode="auto">
                <a:xfrm flipH="1">
                  <a:off x="4244" y="2439"/>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6" name="Line 374">
                  <a:extLst>
                    <a:ext uri="{FF2B5EF4-FFF2-40B4-BE49-F238E27FC236}">
                      <a16:creationId xmlns:a16="http://schemas.microsoft.com/office/drawing/2014/main" id="{29B6A0EE-C317-44DE-87A9-EE53407526E1}"/>
                    </a:ext>
                  </a:extLst>
                </p:cNvPr>
                <p:cNvSpPr>
                  <a:spLocks noChangeShapeType="1"/>
                </p:cNvSpPr>
                <p:nvPr/>
              </p:nvSpPr>
              <p:spPr bwMode="auto">
                <a:xfrm>
                  <a:off x="4300" y="2419"/>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7" name="Line 375">
                  <a:extLst>
                    <a:ext uri="{FF2B5EF4-FFF2-40B4-BE49-F238E27FC236}">
                      <a16:creationId xmlns:a16="http://schemas.microsoft.com/office/drawing/2014/main" id="{32244BF6-0408-4173-80F8-CE384834C55F}"/>
                    </a:ext>
                  </a:extLst>
                </p:cNvPr>
                <p:cNvSpPr>
                  <a:spLocks noChangeShapeType="1"/>
                </p:cNvSpPr>
                <p:nvPr/>
              </p:nvSpPr>
              <p:spPr bwMode="auto">
                <a:xfrm flipH="1">
                  <a:off x="4282" y="2439"/>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8" name="Line 376">
                  <a:extLst>
                    <a:ext uri="{FF2B5EF4-FFF2-40B4-BE49-F238E27FC236}">
                      <a16:creationId xmlns:a16="http://schemas.microsoft.com/office/drawing/2014/main" id="{1DD047DD-C9E3-42D0-AAEC-B632714EA296}"/>
                    </a:ext>
                  </a:extLst>
                </p:cNvPr>
                <p:cNvSpPr>
                  <a:spLocks noChangeShapeType="1"/>
                </p:cNvSpPr>
                <p:nvPr/>
              </p:nvSpPr>
              <p:spPr bwMode="auto">
                <a:xfrm>
                  <a:off x="4317" y="2419"/>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99" name="Line 377">
                  <a:extLst>
                    <a:ext uri="{FF2B5EF4-FFF2-40B4-BE49-F238E27FC236}">
                      <a16:creationId xmlns:a16="http://schemas.microsoft.com/office/drawing/2014/main" id="{2AF23F1F-02F7-4CC8-AA05-EFFC3323D2D7}"/>
                    </a:ext>
                  </a:extLst>
                </p:cNvPr>
                <p:cNvSpPr>
                  <a:spLocks noChangeShapeType="1"/>
                </p:cNvSpPr>
                <p:nvPr/>
              </p:nvSpPr>
              <p:spPr bwMode="auto">
                <a:xfrm flipH="1">
                  <a:off x="4297" y="2439"/>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0" name="Line 378">
                  <a:extLst>
                    <a:ext uri="{FF2B5EF4-FFF2-40B4-BE49-F238E27FC236}">
                      <a16:creationId xmlns:a16="http://schemas.microsoft.com/office/drawing/2014/main" id="{15022AF3-B224-4AB5-9067-DB18344D4E8D}"/>
                    </a:ext>
                  </a:extLst>
                </p:cNvPr>
                <p:cNvSpPr>
                  <a:spLocks noChangeShapeType="1"/>
                </p:cNvSpPr>
                <p:nvPr/>
              </p:nvSpPr>
              <p:spPr bwMode="auto">
                <a:xfrm>
                  <a:off x="4328" y="2419"/>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1" name="Line 379">
                  <a:extLst>
                    <a:ext uri="{FF2B5EF4-FFF2-40B4-BE49-F238E27FC236}">
                      <a16:creationId xmlns:a16="http://schemas.microsoft.com/office/drawing/2014/main" id="{7BF1B9FC-0F5B-4531-8B02-CD2937D86716}"/>
                    </a:ext>
                  </a:extLst>
                </p:cNvPr>
                <p:cNvSpPr>
                  <a:spLocks noChangeShapeType="1"/>
                </p:cNvSpPr>
                <p:nvPr/>
              </p:nvSpPr>
              <p:spPr bwMode="auto">
                <a:xfrm flipH="1">
                  <a:off x="4307" y="2439"/>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2" name="Line 380">
                  <a:extLst>
                    <a:ext uri="{FF2B5EF4-FFF2-40B4-BE49-F238E27FC236}">
                      <a16:creationId xmlns:a16="http://schemas.microsoft.com/office/drawing/2014/main" id="{D85C840E-79A5-4449-94D3-0359A0361D0D}"/>
                    </a:ext>
                  </a:extLst>
                </p:cNvPr>
                <p:cNvSpPr>
                  <a:spLocks noChangeShapeType="1"/>
                </p:cNvSpPr>
                <p:nvPr/>
              </p:nvSpPr>
              <p:spPr bwMode="auto">
                <a:xfrm>
                  <a:off x="4333" y="2419"/>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3" name="Line 381">
                  <a:extLst>
                    <a:ext uri="{FF2B5EF4-FFF2-40B4-BE49-F238E27FC236}">
                      <a16:creationId xmlns:a16="http://schemas.microsoft.com/office/drawing/2014/main" id="{E97C72A9-C400-4209-B428-06F377443947}"/>
                    </a:ext>
                  </a:extLst>
                </p:cNvPr>
                <p:cNvSpPr>
                  <a:spLocks noChangeShapeType="1"/>
                </p:cNvSpPr>
                <p:nvPr/>
              </p:nvSpPr>
              <p:spPr bwMode="auto">
                <a:xfrm flipH="1">
                  <a:off x="4312" y="2439"/>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4" name="Line 382">
                  <a:extLst>
                    <a:ext uri="{FF2B5EF4-FFF2-40B4-BE49-F238E27FC236}">
                      <a16:creationId xmlns:a16="http://schemas.microsoft.com/office/drawing/2014/main" id="{017F5534-6A57-4F0B-B8EA-F193B683CE32}"/>
                    </a:ext>
                  </a:extLst>
                </p:cNvPr>
                <p:cNvSpPr>
                  <a:spLocks noChangeShapeType="1"/>
                </p:cNvSpPr>
                <p:nvPr/>
              </p:nvSpPr>
              <p:spPr bwMode="auto">
                <a:xfrm>
                  <a:off x="4338" y="2419"/>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5" name="Line 383">
                  <a:extLst>
                    <a:ext uri="{FF2B5EF4-FFF2-40B4-BE49-F238E27FC236}">
                      <a16:creationId xmlns:a16="http://schemas.microsoft.com/office/drawing/2014/main" id="{A3B08F2F-6666-4735-9759-7A5DACCB1E4C}"/>
                    </a:ext>
                  </a:extLst>
                </p:cNvPr>
                <p:cNvSpPr>
                  <a:spLocks noChangeShapeType="1"/>
                </p:cNvSpPr>
                <p:nvPr/>
              </p:nvSpPr>
              <p:spPr bwMode="auto">
                <a:xfrm flipH="1">
                  <a:off x="4319" y="2439"/>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6" name="Line 384">
                  <a:extLst>
                    <a:ext uri="{FF2B5EF4-FFF2-40B4-BE49-F238E27FC236}">
                      <a16:creationId xmlns:a16="http://schemas.microsoft.com/office/drawing/2014/main" id="{3E71756F-01B0-4CFD-8614-CCB551015BE2}"/>
                    </a:ext>
                  </a:extLst>
                </p:cNvPr>
                <p:cNvSpPr>
                  <a:spLocks noChangeShapeType="1"/>
                </p:cNvSpPr>
                <p:nvPr/>
              </p:nvSpPr>
              <p:spPr bwMode="auto">
                <a:xfrm>
                  <a:off x="4358"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7" name="Line 385">
                  <a:extLst>
                    <a:ext uri="{FF2B5EF4-FFF2-40B4-BE49-F238E27FC236}">
                      <a16:creationId xmlns:a16="http://schemas.microsoft.com/office/drawing/2014/main" id="{BF06012B-5F68-4AD5-9193-0ED32C09C267}"/>
                    </a:ext>
                  </a:extLst>
                </p:cNvPr>
                <p:cNvSpPr>
                  <a:spLocks noChangeShapeType="1"/>
                </p:cNvSpPr>
                <p:nvPr/>
              </p:nvSpPr>
              <p:spPr bwMode="auto">
                <a:xfrm flipH="1">
                  <a:off x="4338" y="2468"/>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8" name="Line 386">
                  <a:extLst>
                    <a:ext uri="{FF2B5EF4-FFF2-40B4-BE49-F238E27FC236}">
                      <a16:creationId xmlns:a16="http://schemas.microsoft.com/office/drawing/2014/main" id="{71806ED3-45AA-47F6-828A-77575448145F}"/>
                    </a:ext>
                  </a:extLst>
                </p:cNvPr>
                <p:cNvSpPr>
                  <a:spLocks noChangeShapeType="1"/>
                </p:cNvSpPr>
                <p:nvPr/>
              </p:nvSpPr>
              <p:spPr bwMode="auto">
                <a:xfrm>
                  <a:off x="4387"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09" name="Line 387">
                  <a:extLst>
                    <a:ext uri="{FF2B5EF4-FFF2-40B4-BE49-F238E27FC236}">
                      <a16:creationId xmlns:a16="http://schemas.microsoft.com/office/drawing/2014/main" id="{95FB0BB2-3D69-4C45-A955-CECD9AA70A47}"/>
                    </a:ext>
                  </a:extLst>
                </p:cNvPr>
                <p:cNvSpPr>
                  <a:spLocks noChangeShapeType="1"/>
                </p:cNvSpPr>
                <p:nvPr/>
              </p:nvSpPr>
              <p:spPr bwMode="auto">
                <a:xfrm flipH="1">
                  <a:off x="4367" y="246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0" name="Line 388">
                  <a:extLst>
                    <a:ext uri="{FF2B5EF4-FFF2-40B4-BE49-F238E27FC236}">
                      <a16:creationId xmlns:a16="http://schemas.microsoft.com/office/drawing/2014/main" id="{59FFCFD3-EF80-4542-BFA8-0EE08E3190A6}"/>
                    </a:ext>
                  </a:extLst>
                </p:cNvPr>
                <p:cNvSpPr>
                  <a:spLocks noChangeShapeType="1"/>
                </p:cNvSpPr>
                <p:nvPr/>
              </p:nvSpPr>
              <p:spPr bwMode="auto">
                <a:xfrm>
                  <a:off x="4394"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1" name="Line 389">
                  <a:extLst>
                    <a:ext uri="{FF2B5EF4-FFF2-40B4-BE49-F238E27FC236}">
                      <a16:creationId xmlns:a16="http://schemas.microsoft.com/office/drawing/2014/main" id="{ABC23055-9699-4363-BEE9-DBCBBE4BE00A}"/>
                    </a:ext>
                  </a:extLst>
                </p:cNvPr>
                <p:cNvSpPr>
                  <a:spLocks noChangeShapeType="1"/>
                </p:cNvSpPr>
                <p:nvPr/>
              </p:nvSpPr>
              <p:spPr bwMode="auto">
                <a:xfrm flipH="1">
                  <a:off x="4374" y="246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2" name="Line 390">
                  <a:extLst>
                    <a:ext uri="{FF2B5EF4-FFF2-40B4-BE49-F238E27FC236}">
                      <a16:creationId xmlns:a16="http://schemas.microsoft.com/office/drawing/2014/main" id="{49CBC142-0DCB-4B85-BADB-EA2437BAE8D8}"/>
                    </a:ext>
                  </a:extLst>
                </p:cNvPr>
                <p:cNvSpPr>
                  <a:spLocks noChangeShapeType="1"/>
                </p:cNvSpPr>
                <p:nvPr/>
              </p:nvSpPr>
              <p:spPr bwMode="auto">
                <a:xfrm>
                  <a:off x="4401"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3" name="Line 391">
                  <a:extLst>
                    <a:ext uri="{FF2B5EF4-FFF2-40B4-BE49-F238E27FC236}">
                      <a16:creationId xmlns:a16="http://schemas.microsoft.com/office/drawing/2014/main" id="{395FB708-D6D7-461E-A174-CE0E57992640}"/>
                    </a:ext>
                  </a:extLst>
                </p:cNvPr>
                <p:cNvSpPr>
                  <a:spLocks noChangeShapeType="1"/>
                </p:cNvSpPr>
                <p:nvPr/>
              </p:nvSpPr>
              <p:spPr bwMode="auto">
                <a:xfrm flipH="1">
                  <a:off x="4381" y="246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4" name="Line 392">
                  <a:extLst>
                    <a:ext uri="{FF2B5EF4-FFF2-40B4-BE49-F238E27FC236}">
                      <a16:creationId xmlns:a16="http://schemas.microsoft.com/office/drawing/2014/main" id="{8BB2D936-7A3D-4AF4-AB3E-5707831317A8}"/>
                    </a:ext>
                  </a:extLst>
                </p:cNvPr>
                <p:cNvSpPr>
                  <a:spLocks noChangeShapeType="1"/>
                </p:cNvSpPr>
                <p:nvPr/>
              </p:nvSpPr>
              <p:spPr bwMode="auto">
                <a:xfrm>
                  <a:off x="4408"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5" name="Line 393">
                  <a:extLst>
                    <a:ext uri="{FF2B5EF4-FFF2-40B4-BE49-F238E27FC236}">
                      <a16:creationId xmlns:a16="http://schemas.microsoft.com/office/drawing/2014/main" id="{3F48CF00-9879-4742-BB09-5FF73C39C5D4}"/>
                    </a:ext>
                  </a:extLst>
                </p:cNvPr>
                <p:cNvSpPr>
                  <a:spLocks noChangeShapeType="1"/>
                </p:cNvSpPr>
                <p:nvPr/>
              </p:nvSpPr>
              <p:spPr bwMode="auto">
                <a:xfrm flipH="1">
                  <a:off x="4387" y="2468"/>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6" name="Line 394">
                  <a:extLst>
                    <a:ext uri="{FF2B5EF4-FFF2-40B4-BE49-F238E27FC236}">
                      <a16:creationId xmlns:a16="http://schemas.microsoft.com/office/drawing/2014/main" id="{1D2AC180-F3BE-40AD-8592-1A0A7C1DE86B}"/>
                    </a:ext>
                  </a:extLst>
                </p:cNvPr>
                <p:cNvSpPr>
                  <a:spLocks noChangeShapeType="1"/>
                </p:cNvSpPr>
                <p:nvPr/>
              </p:nvSpPr>
              <p:spPr bwMode="auto">
                <a:xfrm>
                  <a:off x="4677" y="24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7" name="Line 395">
                  <a:extLst>
                    <a:ext uri="{FF2B5EF4-FFF2-40B4-BE49-F238E27FC236}">
                      <a16:creationId xmlns:a16="http://schemas.microsoft.com/office/drawing/2014/main" id="{E5E492C0-7967-446D-8CCB-7917F3A1435E}"/>
                    </a:ext>
                  </a:extLst>
                </p:cNvPr>
                <p:cNvSpPr>
                  <a:spLocks noChangeShapeType="1"/>
                </p:cNvSpPr>
                <p:nvPr/>
              </p:nvSpPr>
              <p:spPr bwMode="auto">
                <a:xfrm flipH="1">
                  <a:off x="4657" y="2485"/>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8" name="Line 396">
                  <a:extLst>
                    <a:ext uri="{FF2B5EF4-FFF2-40B4-BE49-F238E27FC236}">
                      <a16:creationId xmlns:a16="http://schemas.microsoft.com/office/drawing/2014/main" id="{E64F3B1F-CC65-4C02-8F8D-CA29E8EE9718}"/>
                    </a:ext>
                  </a:extLst>
                </p:cNvPr>
                <p:cNvSpPr>
                  <a:spLocks noChangeShapeType="1"/>
                </p:cNvSpPr>
                <p:nvPr/>
              </p:nvSpPr>
              <p:spPr bwMode="auto">
                <a:xfrm>
                  <a:off x="4684" y="24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19" name="Line 397">
                  <a:extLst>
                    <a:ext uri="{FF2B5EF4-FFF2-40B4-BE49-F238E27FC236}">
                      <a16:creationId xmlns:a16="http://schemas.microsoft.com/office/drawing/2014/main" id="{C0A5B033-BD7E-4DE8-824D-9076764CD8F0}"/>
                    </a:ext>
                  </a:extLst>
                </p:cNvPr>
                <p:cNvSpPr>
                  <a:spLocks noChangeShapeType="1"/>
                </p:cNvSpPr>
                <p:nvPr/>
              </p:nvSpPr>
              <p:spPr bwMode="auto">
                <a:xfrm flipH="1">
                  <a:off x="4664" y="2485"/>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0" name="Line 398">
                  <a:extLst>
                    <a:ext uri="{FF2B5EF4-FFF2-40B4-BE49-F238E27FC236}">
                      <a16:creationId xmlns:a16="http://schemas.microsoft.com/office/drawing/2014/main" id="{5185AD55-3272-4590-8640-629645C9DBF0}"/>
                    </a:ext>
                  </a:extLst>
                </p:cNvPr>
                <p:cNvSpPr>
                  <a:spLocks noChangeShapeType="1"/>
                </p:cNvSpPr>
                <p:nvPr/>
              </p:nvSpPr>
              <p:spPr bwMode="auto">
                <a:xfrm>
                  <a:off x="4691" y="24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1" name="Line 399">
                  <a:extLst>
                    <a:ext uri="{FF2B5EF4-FFF2-40B4-BE49-F238E27FC236}">
                      <a16:creationId xmlns:a16="http://schemas.microsoft.com/office/drawing/2014/main" id="{80383DD7-7DA4-4AD0-B84D-5A2C25B2F35F}"/>
                    </a:ext>
                  </a:extLst>
                </p:cNvPr>
                <p:cNvSpPr>
                  <a:spLocks noChangeShapeType="1"/>
                </p:cNvSpPr>
                <p:nvPr/>
              </p:nvSpPr>
              <p:spPr bwMode="auto">
                <a:xfrm flipH="1">
                  <a:off x="4672" y="248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2" name="Line 400">
                  <a:extLst>
                    <a:ext uri="{FF2B5EF4-FFF2-40B4-BE49-F238E27FC236}">
                      <a16:creationId xmlns:a16="http://schemas.microsoft.com/office/drawing/2014/main" id="{DC6B0906-9C43-4C4F-8F0D-2C73479BACAA}"/>
                    </a:ext>
                  </a:extLst>
                </p:cNvPr>
                <p:cNvSpPr>
                  <a:spLocks noChangeShapeType="1"/>
                </p:cNvSpPr>
                <p:nvPr/>
              </p:nvSpPr>
              <p:spPr bwMode="auto">
                <a:xfrm>
                  <a:off x="4698" y="24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3" name="Line 401">
                  <a:extLst>
                    <a:ext uri="{FF2B5EF4-FFF2-40B4-BE49-F238E27FC236}">
                      <a16:creationId xmlns:a16="http://schemas.microsoft.com/office/drawing/2014/main" id="{03CBA631-9F96-4BEE-A988-26E2435015C7}"/>
                    </a:ext>
                  </a:extLst>
                </p:cNvPr>
                <p:cNvSpPr>
                  <a:spLocks noChangeShapeType="1"/>
                </p:cNvSpPr>
                <p:nvPr/>
              </p:nvSpPr>
              <p:spPr bwMode="auto">
                <a:xfrm flipH="1">
                  <a:off x="4679" y="248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4" name="Line 402">
                  <a:extLst>
                    <a:ext uri="{FF2B5EF4-FFF2-40B4-BE49-F238E27FC236}">
                      <a16:creationId xmlns:a16="http://schemas.microsoft.com/office/drawing/2014/main" id="{1EC9F2EE-E9CB-455A-B7AD-7B21818C4A26}"/>
                    </a:ext>
                  </a:extLst>
                </p:cNvPr>
                <p:cNvSpPr>
                  <a:spLocks noChangeShapeType="1"/>
                </p:cNvSpPr>
                <p:nvPr/>
              </p:nvSpPr>
              <p:spPr bwMode="auto">
                <a:xfrm>
                  <a:off x="4705" y="24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5" name="Line 403">
                  <a:extLst>
                    <a:ext uri="{FF2B5EF4-FFF2-40B4-BE49-F238E27FC236}">
                      <a16:creationId xmlns:a16="http://schemas.microsoft.com/office/drawing/2014/main" id="{7633ACAE-554E-45E6-90F8-10DDC216BE48}"/>
                    </a:ext>
                  </a:extLst>
                </p:cNvPr>
                <p:cNvSpPr>
                  <a:spLocks noChangeShapeType="1"/>
                </p:cNvSpPr>
                <p:nvPr/>
              </p:nvSpPr>
              <p:spPr bwMode="auto">
                <a:xfrm flipH="1">
                  <a:off x="4684" y="2485"/>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6" name="Line 404">
                  <a:extLst>
                    <a:ext uri="{FF2B5EF4-FFF2-40B4-BE49-F238E27FC236}">
                      <a16:creationId xmlns:a16="http://schemas.microsoft.com/office/drawing/2014/main" id="{92AFB3B1-9689-4A26-8EA2-1B724F259FB3}"/>
                    </a:ext>
                  </a:extLst>
                </p:cNvPr>
                <p:cNvSpPr>
                  <a:spLocks noChangeShapeType="1"/>
                </p:cNvSpPr>
                <p:nvPr/>
              </p:nvSpPr>
              <p:spPr bwMode="auto">
                <a:xfrm>
                  <a:off x="4778" y="24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7" name="Line 405">
                  <a:extLst>
                    <a:ext uri="{FF2B5EF4-FFF2-40B4-BE49-F238E27FC236}">
                      <a16:creationId xmlns:a16="http://schemas.microsoft.com/office/drawing/2014/main" id="{0667B586-6FFA-4EC9-A8FE-3001D7D8C56F}"/>
                    </a:ext>
                  </a:extLst>
                </p:cNvPr>
                <p:cNvSpPr>
                  <a:spLocks noChangeShapeType="1"/>
                </p:cNvSpPr>
                <p:nvPr/>
              </p:nvSpPr>
              <p:spPr bwMode="auto">
                <a:xfrm flipH="1">
                  <a:off x="4757" y="2485"/>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Line 406">
                  <a:extLst>
                    <a:ext uri="{FF2B5EF4-FFF2-40B4-BE49-F238E27FC236}">
                      <a16:creationId xmlns:a16="http://schemas.microsoft.com/office/drawing/2014/main" id="{222DF494-422F-46B9-A970-6C40B5BE956F}"/>
                    </a:ext>
                  </a:extLst>
                </p:cNvPr>
                <p:cNvSpPr>
                  <a:spLocks noChangeShapeType="1"/>
                </p:cNvSpPr>
                <p:nvPr/>
              </p:nvSpPr>
              <p:spPr bwMode="auto">
                <a:xfrm>
                  <a:off x="4785" y="24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9" name="Line 407">
                  <a:extLst>
                    <a:ext uri="{FF2B5EF4-FFF2-40B4-BE49-F238E27FC236}">
                      <a16:creationId xmlns:a16="http://schemas.microsoft.com/office/drawing/2014/main" id="{294C3E14-6C15-48E2-AE67-D5C2795E77C2}"/>
                    </a:ext>
                  </a:extLst>
                </p:cNvPr>
                <p:cNvSpPr>
                  <a:spLocks noChangeShapeType="1"/>
                </p:cNvSpPr>
                <p:nvPr/>
              </p:nvSpPr>
              <p:spPr bwMode="auto">
                <a:xfrm flipH="1">
                  <a:off x="4764" y="2485"/>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Line 408">
                  <a:extLst>
                    <a:ext uri="{FF2B5EF4-FFF2-40B4-BE49-F238E27FC236}">
                      <a16:creationId xmlns:a16="http://schemas.microsoft.com/office/drawing/2014/main" id="{4E5CD88C-AD8F-4C73-8554-FCFBE10080ED}"/>
                    </a:ext>
                  </a:extLst>
                </p:cNvPr>
                <p:cNvSpPr>
                  <a:spLocks noChangeShapeType="1"/>
                </p:cNvSpPr>
                <p:nvPr/>
              </p:nvSpPr>
              <p:spPr bwMode="auto">
                <a:xfrm>
                  <a:off x="4791" y="24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1" name="Line 409">
                  <a:extLst>
                    <a:ext uri="{FF2B5EF4-FFF2-40B4-BE49-F238E27FC236}">
                      <a16:creationId xmlns:a16="http://schemas.microsoft.com/office/drawing/2014/main" id="{F191549E-604B-465A-A2BE-FC60D45DC6A3}"/>
                    </a:ext>
                  </a:extLst>
                </p:cNvPr>
                <p:cNvSpPr>
                  <a:spLocks noChangeShapeType="1"/>
                </p:cNvSpPr>
                <p:nvPr/>
              </p:nvSpPr>
              <p:spPr bwMode="auto">
                <a:xfrm flipH="1">
                  <a:off x="4773" y="248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Line 410">
                  <a:extLst>
                    <a:ext uri="{FF2B5EF4-FFF2-40B4-BE49-F238E27FC236}">
                      <a16:creationId xmlns:a16="http://schemas.microsoft.com/office/drawing/2014/main" id="{95901E21-C704-43EB-9AD3-9CE79617BF90}"/>
                    </a:ext>
                  </a:extLst>
                </p:cNvPr>
                <p:cNvSpPr>
                  <a:spLocks noChangeShapeType="1"/>
                </p:cNvSpPr>
                <p:nvPr/>
              </p:nvSpPr>
              <p:spPr bwMode="auto">
                <a:xfrm>
                  <a:off x="4798" y="24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3" name="Line 411">
                  <a:extLst>
                    <a:ext uri="{FF2B5EF4-FFF2-40B4-BE49-F238E27FC236}">
                      <a16:creationId xmlns:a16="http://schemas.microsoft.com/office/drawing/2014/main" id="{8E02C13E-D9CA-477D-BBFF-B41E43B6CFFB}"/>
                    </a:ext>
                  </a:extLst>
                </p:cNvPr>
                <p:cNvSpPr>
                  <a:spLocks noChangeShapeType="1"/>
                </p:cNvSpPr>
                <p:nvPr/>
              </p:nvSpPr>
              <p:spPr bwMode="auto">
                <a:xfrm flipH="1">
                  <a:off x="4778" y="248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Line 412">
                  <a:extLst>
                    <a:ext uri="{FF2B5EF4-FFF2-40B4-BE49-F238E27FC236}">
                      <a16:creationId xmlns:a16="http://schemas.microsoft.com/office/drawing/2014/main" id="{8181F5D8-AD4C-4B21-8CE4-E619136B7F5A}"/>
                    </a:ext>
                  </a:extLst>
                </p:cNvPr>
                <p:cNvSpPr>
                  <a:spLocks noChangeShapeType="1"/>
                </p:cNvSpPr>
                <p:nvPr/>
              </p:nvSpPr>
              <p:spPr bwMode="auto">
                <a:xfrm>
                  <a:off x="4948" y="249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5" name="Line 413">
                  <a:extLst>
                    <a:ext uri="{FF2B5EF4-FFF2-40B4-BE49-F238E27FC236}">
                      <a16:creationId xmlns:a16="http://schemas.microsoft.com/office/drawing/2014/main" id="{D4722D84-832C-4119-B12C-24C5968B19F5}"/>
                    </a:ext>
                  </a:extLst>
                </p:cNvPr>
                <p:cNvSpPr>
                  <a:spLocks noChangeShapeType="1"/>
                </p:cNvSpPr>
                <p:nvPr/>
              </p:nvSpPr>
              <p:spPr bwMode="auto">
                <a:xfrm flipH="1">
                  <a:off x="4928" y="2511"/>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Line 414">
                  <a:extLst>
                    <a:ext uri="{FF2B5EF4-FFF2-40B4-BE49-F238E27FC236}">
                      <a16:creationId xmlns:a16="http://schemas.microsoft.com/office/drawing/2014/main" id="{C944F3AC-E8C8-45CF-B5F0-CBA7B39FC5C4}"/>
                    </a:ext>
                  </a:extLst>
                </p:cNvPr>
                <p:cNvSpPr>
                  <a:spLocks noChangeShapeType="1"/>
                </p:cNvSpPr>
                <p:nvPr/>
              </p:nvSpPr>
              <p:spPr bwMode="auto">
                <a:xfrm>
                  <a:off x="4955" y="249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7" name="Line 415">
                  <a:extLst>
                    <a:ext uri="{FF2B5EF4-FFF2-40B4-BE49-F238E27FC236}">
                      <a16:creationId xmlns:a16="http://schemas.microsoft.com/office/drawing/2014/main" id="{0363E6FA-0CFB-493D-AB9D-D848EF0F2752}"/>
                    </a:ext>
                  </a:extLst>
                </p:cNvPr>
                <p:cNvSpPr>
                  <a:spLocks noChangeShapeType="1"/>
                </p:cNvSpPr>
                <p:nvPr/>
              </p:nvSpPr>
              <p:spPr bwMode="auto">
                <a:xfrm flipH="1">
                  <a:off x="4935" y="2511"/>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Line 416">
                  <a:extLst>
                    <a:ext uri="{FF2B5EF4-FFF2-40B4-BE49-F238E27FC236}">
                      <a16:creationId xmlns:a16="http://schemas.microsoft.com/office/drawing/2014/main" id="{1BB66986-3ACA-44D6-AA33-3C0742DB0C3A}"/>
                    </a:ext>
                  </a:extLst>
                </p:cNvPr>
                <p:cNvSpPr>
                  <a:spLocks noChangeShapeType="1"/>
                </p:cNvSpPr>
                <p:nvPr/>
              </p:nvSpPr>
              <p:spPr bwMode="auto">
                <a:xfrm>
                  <a:off x="4962" y="249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9" name="Line 417">
                  <a:extLst>
                    <a:ext uri="{FF2B5EF4-FFF2-40B4-BE49-F238E27FC236}">
                      <a16:creationId xmlns:a16="http://schemas.microsoft.com/office/drawing/2014/main" id="{BBF166DE-DA88-4140-94B3-986308D533B5}"/>
                    </a:ext>
                  </a:extLst>
                </p:cNvPr>
                <p:cNvSpPr>
                  <a:spLocks noChangeShapeType="1"/>
                </p:cNvSpPr>
                <p:nvPr/>
              </p:nvSpPr>
              <p:spPr bwMode="auto">
                <a:xfrm flipH="1">
                  <a:off x="4942" y="2511"/>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0" name="Line 418">
                  <a:extLst>
                    <a:ext uri="{FF2B5EF4-FFF2-40B4-BE49-F238E27FC236}">
                      <a16:creationId xmlns:a16="http://schemas.microsoft.com/office/drawing/2014/main" id="{A9989785-1A32-419B-A77D-48D83EA25920}"/>
                    </a:ext>
                  </a:extLst>
                </p:cNvPr>
                <p:cNvSpPr>
                  <a:spLocks noChangeShapeType="1"/>
                </p:cNvSpPr>
                <p:nvPr/>
              </p:nvSpPr>
              <p:spPr bwMode="auto">
                <a:xfrm>
                  <a:off x="4969" y="249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Line 419">
                  <a:extLst>
                    <a:ext uri="{FF2B5EF4-FFF2-40B4-BE49-F238E27FC236}">
                      <a16:creationId xmlns:a16="http://schemas.microsoft.com/office/drawing/2014/main" id="{D350837B-B310-46DE-912F-ABE3C94346A7}"/>
                    </a:ext>
                  </a:extLst>
                </p:cNvPr>
                <p:cNvSpPr>
                  <a:spLocks noChangeShapeType="1"/>
                </p:cNvSpPr>
                <p:nvPr/>
              </p:nvSpPr>
              <p:spPr bwMode="auto">
                <a:xfrm flipH="1">
                  <a:off x="4948" y="251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Line 420">
                  <a:extLst>
                    <a:ext uri="{FF2B5EF4-FFF2-40B4-BE49-F238E27FC236}">
                      <a16:creationId xmlns:a16="http://schemas.microsoft.com/office/drawing/2014/main" id="{31D23655-DE2B-48FC-9B4F-CE8C9386BE9C}"/>
                    </a:ext>
                  </a:extLst>
                </p:cNvPr>
                <p:cNvSpPr>
                  <a:spLocks noChangeShapeType="1"/>
                </p:cNvSpPr>
                <p:nvPr/>
              </p:nvSpPr>
              <p:spPr bwMode="auto">
                <a:xfrm>
                  <a:off x="5252" y="2530"/>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3" name="Line 421">
                  <a:extLst>
                    <a:ext uri="{FF2B5EF4-FFF2-40B4-BE49-F238E27FC236}">
                      <a16:creationId xmlns:a16="http://schemas.microsoft.com/office/drawing/2014/main" id="{A4760FFA-A3EE-4E61-BFC0-FEC16AFA1591}"/>
                    </a:ext>
                  </a:extLst>
                </p:cNvPr>
                <p:cNvSpPr>
                  <a:spLocks noChangeShapeType="1"/>
                </p:cNvSpPr>
                <p:nvPr/>
              </p:nvSpPr>
              <p:spPr bwMode="auto">
                <a:xfrm flipH="1">
                  <a:off x="5233" y="2550"/>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Line 422">
                  <a:extLst>
                    <a:ext uri="{FF2B5EF4-FFF2-40B4-BE49-F238E27FC236}">
                      <a16:creationId xmlns:a16="http://schemas.microsoft.com/office/drawing/2014/main" id="{44E3A7FA-1C15-4D12-BC93-22FA35D681D5}"/>
                    </a:ext>
                  </a:extLst>
                </p:cNvPr>
                <p:cNvSpPr>
                  <a:spLocks noChangeShapeType="1"/>
                </p:cNvSpPr>
                <p:nvPr/>
              </p:nvSpPr>
              <p:spPr bwMode="auto">
                <a:xfrm>
                  <a:off x="5259" y="2530"/>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Line 423">
                  <a:extLst>
                    <a:ext uri="{FF2B5EF4-FFF2-40B4-BE49-F238E27FC236}">
                      <a16:creationId xmlns:a16="http://schemas.microsoft.com/office/drawing/2014/main" id="{99DF3A09-B6D2-444D-A9A7-C4A96D623A4E}"/>
                    </a:ext>
                  </a:extLst>
                </p:cNvPr>
                <p:cNvSpPr>
                  <a:spLocks noChangeShapeType="1"/>
                </p:cNvSpPr>
                <p:nvPr/>
              </p:nvSpPr>
              <p:spPr bwMode="auto">
                <a:xfrm flipH="1">
                  <a:off x="5240" y="2550"/>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6" name="Line 424">
                  <a:extLst>
                    <a:ext uri="{FF2B5EF4-FFF2-40B4-BE49-F238E27FC236}">
                      <a16:creationId xmlns:a16="http://schemas.microsoft.com/office/drawing/2014/main" id="{78077276-CC53-40B2-A49B-E0491237BE0A}"/>
                    </a:ext>
                  </a:extLst>
                </p:cNvPr>
                <p:cNvSpPr>
                  <a:spLocks noChangeShapeType="1"/>
                </p:cNvSpPr>
                <p:nvPr/>
              </p:nvSpPr>
              <p:spPr bwMode="auto">
                <a:xfrm>
                  <a:off x="5265" y="2530"/>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Line 425">
                  <a:extLst>
                    <a:ext uri="{FF2B5EF4-FFF2-40B4-BE49-F238E27FC236}">
                      <a16:creationId xmlns:a16="http://schemas.microsoft.com/office/drawing/2014/main" id="{DECCDE0D-2F84-4BF3-AB36-E26B2816BEE0}"/>
                    </a:ext>
                  </a:extLst>
                </p:cNvPr>
                <p:cNvSpPr>
                  <a:spLocks noChangeShapeType="1"/>
                </p:cNvSpPr>
                <p:nvPr/>
              </p:nvSpPr>
              <p:spPr bwMode="auto">
                <a:xfrm flipH="1">
                  <a:off x="5247" y="2550"/>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Line 426">
                  <a:extLst>
                    <a:ext uri="{FF2B5EF4-FFF2-40B4-BE49-F238E27FC236}">
                      <a16:creationId xmlns:a16="http://schemas.microsoft.com/office/drawing/2014/main" id="{DAFE1E6E-A3B3-47F7-BA25-53F177B37896}"/>
                    </a:ext>
                  </a:extLst>
                </p:cNvPr>
                <p:cNvSpPr>
                  <a:spLocks noChangeShapeType="1"/>
                </p:cNvSpPr>
                <p:nvPr/>
              </p:nvSpPr>
              <p:spPr bwMode="auto">
                <a:xfrm>
                  <a:off x="5272" y="2530"/>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9" name="Line 427">
                  <a:extLst>
                    <a:ext uri="{FF2B5EF4-FFF2-40B4-BE49-F238E27FC236}">
                      <a16:creationId xmlns:a16="http://schemas.microsoft.com/office/drawing/2014/main" id="{5D73AAB4-6DC4-41F0-9380-C93BD0AF751A}"/>
                    </a:ext>
                  </a:extLst>
                </p:cNvPr>
                <p:cNvSpPr>
                  <a:spLocks noChangeShapeType="1"/>
                </p:cNvSpPr>
                <p:nvPr/>
              </p:nvSpPr>
              <p:spPr bwMode="auto">
                <a:xfrm flipH="1">
                  <a:off x="5254" y="2550"/>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Line 428">
                  <a:extLst>
                    <a:ext uri="{FF2B5EF4-FFF2-40B4-BE49-F238E27FC236}">
                      <a16:creationId xmlns:a16="http://schemas.microsoft.com/office/drawing/2014/main" id="{FC89EDE8-FB72-4128-AC0D-B137969F0208}"/>
                    </a:ext>
                  </a:extLst>
                </p:cNvPr>
                <p:cNvSpPr>
                  <a:spLocks noChangeShapeType="1"/>
                </p:cNvSpPr>
                <p:nvPr/>
              </p:nvSpPr>
              <p:spPr bwMode="auto">
                <a:xfrm>
                  <a:off x="4976" y="249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Line 429">
                  <a:extLst>
                    <a:ext uri="{FF2B5EF4-FFF2-40B4-BE49-F238E27FC236}">
                      <a16:creationId xmlns:a16="http://schemas.microsoft.com/office/drawing/2014/main" id="{46AA0BDA-77F0-43A1-A2AE-D2179151F751}"/>
                    </a:ext>
                  </a:extLst>
                </p:cNvPr>
                <p:cNvSpPr>
                  <a:spLocks noChangeShapeType="1"/>
                </p:cNvSpPr>
                <p:nvPr/>
              </p:nvSpPr>
              <p:spPr bwMode="auto">
                <a:xfrm flipH="1">
                  <a:off x="4955" y="2511"/>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2" name="Line 430">
                  <a:extLst>
                    <a:ext uri="{FF2B5EF4-FFF2-40B4-BE49-F238E27FC236}">
                      <a16:creationId xmlns:a16="http://schemas.microsoft.com/office/drawing/2014/main" id="{8493DBEA-73FB-49B6-92CC-79F37B976F86}"/>
                    </a:ext>
                  </a:extLst>
                </p:cNvPr>
                <p:cNvSpPr>
                  <a:spLocks noChangeShapeType="1"/>
                </p:cNvSpPr>
                <p:nvPr/>
              </p:nvSpPr>
              <p:spPr bwMode="auto">
                <a:xfrm>
                  <a:off x="4841" y="24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Line 431">
                  <a:extLst>
                    <a:ext uri="{FF2B5EF4-FFF2-40B4-BE49-F238E27FC236}">
                      <a16:creationId xmlns:a16="http://schemas.microsoft.com/office/drawing/2014/main" id="{D250B500-649B-43FB-9EF6-B5320334B6BA}"/>
                    </a:ext>
                  </a:extLst>
                </p:cNvPr>
                <p:cNvSpPr>
                  <a:spLocks noChangeShapeType="1"/>
                </p:cNvSpPr>
                <p:nvPr/>
              </p:nvSpPr>
              <p:spPr bwMode="auto">
                <a:xfrm flipH="1">
                  <a:off x="4820" y="2485"/>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Line 432">
                  <a:extLst>
                    <a:ext uri="{FF2B5EF4-FFF2-40B4-BE49-F238E27FC236}">
                      <a16:creationId xmlns:a16="http://schemas.microsoft.com/office/drawing/2014/main" id="{82F38F97-A16A-4EEF-B73B-BF6428FA9009}"/>
                    </a:ext>
                  </a:extLst>
                </p:cNvPr>
                <p:cNvSpPr>
                  <a:spLocks noChangeShapeType="1"/>
                </p:cNvSpPr>
                <p:nvPr/>
              </p:nvSpPr>
              <p:spPr bwMode="auto">
                <a:xfrm>
                  <a:off x="4848" y="24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5" name="Line 433">
                  <a:extLst>
                    <a:ext uri="{FF2B5EF4-FFF2-40B4-BE49-F238E27FC236}">
                      <a16:creationId xmlns:a16="http://schemas.microsoft.com/office/drawing/2014/main" id="{D68E9796-6EE5-43D1-A267-714D0FB74EE2}"/>
                    </a:ext>
                  </a:extLst>
                </p:cNvPr>
                <p:cNvSpPr>
                  <a:spLocks noChangeShapeType="1"/>
                </p:cNvSpPr>
                <p:nvPr/>
              </p:nvSpPr>
              <p:spPr bwMode="auto">
                <a:xfrm flipH="1">
                  <a:off x="4827" y="2485"/>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Line 434">
                  <a:extLst>
                    <a:ext uri="{FF2B5EF4-FFF2-40B4-BE49-F238E27FC236}">
                      <a16:creationId xmlns:a16="http://schemas.microsoft.com/office/drawing/2014/main" id="{3DFD8FBB-8392-4C6B-AFF7-AF157BA67316}"/>
                    </a:ext>
                  </a:extLst>
                </p:cNvPr>
                <p:cNvSpPr>
                  <a:spLocks noChangeShapeType="1"/>
                </p:cNvSpPr>
                <p:nvPr/>
              </p:nvSpPr>
              <p:spPr bwMode="auto">
                <a:xfrm>
                  <a:off x="4855" y="24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Line 435">
                  <a:extLst>
                    <a:ext uri="{FF2B5EF4-FFF2-40B4-BE49-F238E27FC236}">
                      <a16:creationId xmlns:a16="http://schemas.microsoft.com/office/drawing/2014/main" id="{58B11D3C-9AC8-420C-A3D5-607B23AD3FCB}"/>
                    </a:ext>
                  </a:extLst>
                </p:cNvPr>
                <p:cNvSpPr>
                  <a:spLocks noChangeShapeType="1"/>
                </p:cNvSpPr>
                <p:nvPr/>
              </p:nvSpPr>
              <p:spPr bwMode="auto">
                <a:xfrm flipH="1">
                  <a:off x="4834" y="2485"/>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8" name="Line 436">
                  <a:extLst>
                    <a:ext uri="{FF2B5EF4-FFF2-40B4-BE49-F238E27FC236}">
                      <a16:creationId xmlns:a16="http://schemas.microsoft.com/office/drawing/2014/main" id="{B6FD14EB-8756-497A-BF92-6137CD33E4E8}"/>
                    </a:ext>
                  </a:extLst>
                </p:cNvPr>
                <p:cNvSpPr>
                  <a:spLocks noChangeShapeType="1"/>
                </p:cNvSpPr>
                <p:nvPr/>
              </p:nvSpPr>
              <p:spPr bwMode="auto">
                <a:xfrm>
                  <a:off x="4860" y="24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Line 437">
                  <a:extLst>
                    <a:ext uri="{FF2B5EF4-FFF2-40B4-BE49-F238E27FC236}">
                      <a16:creationId xmlns:a16="http://schemas.microsoft.com/office/drawing/2014/main" id="{3816E8CF-9513-4E5C-A018-F6E2C6061E78}"/>
                    </a:ext>
                  </a:extLst>
                </p:cNvPr>
                <p:cNvSpPr>
                  <a:spLocks noChangeShapeType="1"/>
                </p:cNvSpPr>
                <p:nvPr/>
              </p:nvSpPr>
              <p:spPr bwMode="auto">
                <a:xfrm flipH="1">
                  <a:off x="4841" y="248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 name="Line 438">
                  <a:extLst>
                    <a:ext uri="{FF2B5EF4-FFF2-40B4-BE49-F238E27FC236}">
                      <a16:creationId xmlns:a16="http://schemas.microsoft.com/office/drawing/2014/main" id="{9857DED3-F773-434E-B4CA-C8BC9274EBC0}"/>
                    </a:ext>
                  </a:extLst>
                </p:cNvPr>
                <p:cNvSpPr>
                  <a:spLocks noChangeShapeType="1"/>
                </p:cNvSpPr>
                <p:nvPr/>
              </p:nvSpPr>
              <p:spPr bwMode="auto">
                <a:xfrm>
                  <a:off x="4887" y="249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Line 439">
                  <a:extLst>
                    <a:ext uri="{FF2B5EF4-FFF2-40B4-BE49-F238E27FC236}">
                      <a16:creationId xmlns:a16="http://schemas.microsoft.com/office/drawing/2014/main" id="{06D6F03E-7781-4918-B8FF-2253B26223E2}"/>
                    </a:ext>
                  </a:extLst>
                </p:cNvPr>
                <p:cNvSpPr>
                  <a:spLocks noChangeShapeType="1"/>
                </p:cNvSpPr>
                <p:nvPr/>
              </p:nvSpPr>
              <p:spPr bwMode="auto">
                <a:xfrm flipH="1">
                  <a:off x="4868" y="2511"/>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2" name="Line 440">
                  <a:extLst>
                    <a:ext uri="{FF2B5EF4-FFF2-40B4-BE49-F238E27FC236}">
                      <a16:creationId xmlns:a16="http://schemas.microsoft.com/office/drawing/2014/main" id="{0D18D20E-0B9C-4788-ABB4-AE0D5A172B10}"/>
                    </a:ext>
                  </a:extLst>
                </p:cNvPr>
                <p:cNvSpPr>
                  <a:spLocks noChangeShapeType="1"/>
                </p:cNvSpPr>
                <p:nvPr/>
              </p:nvSpPr>
              <p:spPr bwMode="auto">
                <a:xfrm>
                  <a:off x="5015" y="249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Line 441">
                  <a:extLst>
                    <a:ext uri="{FF2B5EF4-FFF2-40B4-BE49-F238E27FC236}">
                      <a16:creationId xmlns:a16="http://schemas.microsoft.com/office/drawing/2014/main" id="{A3C4C4CF-3E4D-4F40-AD5C-7203D16CD22C}"/>
                    </a:ext>
                  </a:extLst>
                </p:cNvPr>
                <p:cNvSpPr>
                  <a:spLocks noChangeShapeType="1"/>
                </p:cNvSpPr>
                <p:nvPr/>
              </p:nvSpPr>
              <p:spPr bwMode="auto">
                <a:xfrm flipH="1">
                  <a:off x="4994" y="2511"/>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Line 442">
                  <a:extLst>
                    <a:ext uri="{FF2B5EF4-FFF2-40B4-BE49-F238E27FC236}">
                      <a16:creationId xmlns:a16="http://schemas.microsoft.com/office/drawing/2014/main" id="{3075358A-9631-499A-B540-895F92A8D536}"/>
                    </a:ext>
                  </a:extLst>
                </p:cNvPr>
                <p:cNvSpPr>
                  <a:spLocks noChangeShapeType="1"/>
                </p:cNvSpPr>
                <p:nvPr/>
              </p:nvSpPr>
              <p:spPr bwMode="auto">
                <a:xfrm>
                  <a:off x="5085" y="2530"/>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5" name="Line 443">
                  <a:extLst>
                    <a:ext uri="{FF2B5EF4-FFF2-40B4-BE49-F238E27FC236}">
                      <a16:creationId xmlns:a16="http://schemas.microsoft.com/office/drawing/2014/main" id="{B3B89A2D-12D0-4BB8-88B5-FDA5CE264323}"/>
                    </a:ext>
                  </a:extLst>
                </p:cNvPr>
                <p:cNvSpPr>
                  <a:spLocks noChangeShapeType="1"/>
                </p:cNvSpPr>
                <p:nvPr/>
              </p:nvSpPr>
              <p:spPr bwMode="auto">
                <a:xfrm flipH="1">
                  <a:off x="5064" y="2550"/>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 name="Line 444">
                  <a:extLst>
                    <a:ext uri="{FF2B5EF4-FFF2-40B4-BE49-F238E27FC236}">
                      <a16:creationId xmlns:a16="http://schemas.microsoft.com/office/drawing/2014/main" id="{D3C82F21-AB81-4BC8-BE8B-06022DD3537C}"/>
                    </a:ext>
                  </a:extLst>
                </p:cNvPr>
                <p:cNvSpPr>
                  <a:spLocks noChangeShapeType="1"/>
                </p:cNvSpPr>
                <p:nvPr/>
              </p:nvSpPr>
              <p:spPr bwMode="auto">
                <a:xfrm>
                  <a:off x="5121" y="2530"/>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Line 445">
                  <a:extLst>
                    <a:ext uri="{FF2B5EF4-FFF2-40B4-BE49-F238E27FC236}">
                      <a16:creationId xmlns:a16="http://schemas.microsoft.com/office/drawing/2014/main" id="{50156367-199C-4A3F-ABE2-3DD477956D38}"/>
                    </a:ext>
                  </a:extLst>
                </p:cNvPr>
                <p:cNvSpPr>
                  <a:spLocks noChangeShapeType="1"/>
                </p:cNvSpPr>
                <p:nvPr/>
              </p:nvSpPr>
              <p:spPr bwMode="auto">
                <a:xfrm flipH="1">
                  <a:off x="5100" y="2550"/>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8" name="Line 446">
                  <a:extLst>
                    <a:ext uri="{FF2B5EF4-FFF2-40B4-BE49-F238E27FC236}">
                      <a16:creationId xmlns:a16="http://schemas.microsoft.com/office/drawing/2014/main" id="{BBA9551F-89C2-4F14-9A50-782239ACC013}"/>
                    </a:ext>
                  </a:extLst>
                </p:cNvPr>
                <p:cNvSpPr>
                  <a:spLocks noChangeShapeType="1"/>
                </p:cNvSpPr>
                <p:nvPr/>
              </p:nvSpPr>
              <p:spPr bwMode="auto">
                <a:xfrm>
                  <a:off x="5204" y="2530"/>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Line 447">
                  <a:extLst>
                    <a:ext uri="{FF2B5EF4-FFF2-40B4-BE49-F238E27FC236}">
                      <a16:creationId xmlns:a16="http://schemas.microsoft.com/office/drawing/2014/main" id="{C1F4A2EC-1FFF-4CDA-9D6A-5EAE7E802D1E}"/>
                    </a:ext>
                  </a:extLst>
                </p:cNvPr>
                <p:cNvSpPr>
                  <a:spLocks noChangeShapeType="1"/>
                </p:cNvSpPr>
                <p:nvPr/>
              </p:nvSpPr>
              <p:spPr bwMode="auto">
                <a:xfrm flipH="1">
                  <a:off x="5184" y="2550"/>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Line 448">
                  <a:extLst>
                    <a:ext uri="{FF2B5EF4-FFF2-40B4-BE49-F238E27FC236}">
                      <a16:creationId xmlns:a16="http://schemas.microsoft.com/office/drawing/2014/main" id="{EAC029D7-8E70-4B48-9EF3-B8A69335AC9F}"/>
                    </a:ext>
                  </a:extLst>
                </p:cNvPr>
                <p:cNvSpPr>
                  <a:spLocks noChangeShapeType="1"/>
                </p:cNvSpPr>
                <p:nvPr/>
              </p:nvSpPr>
              <p:spPr bwMode="auto">
                <a:xfrm>
                  <a:off x="5173" y="2530"/>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1" name="Line 449">
                  <a:extLst>
                    <a:ext uri="{FF2B5EF4-FFF2-40B4-BE49-F238E27FC236}">
                      <a16:creationId xmlns:a16="http://schemas.microsoft.com/office/drawing/2014/main" id="{C91E4183-939D-4EB6-B340-7B2759F40D5D}"/>
                    </a:ext>
                  </a:extLst>
                </p:cNvPr>
                <p:cNvSpPr>
                  <a:spLocks noChangeShapeType="1"/>
                </p:cNvSpPr>
                <p:nvPr/>
              </p:nvSpPr>
              <p:spPr bwMode="auto">
                <a:xfrm flipH="1">
                  <a:off x="5153" y="2550"/>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Line 450">
                  <a:extLst>
                    <a:ext uri="{FF2B5EF4-FFF2-40B4-BE49-F238E27FC236}">
                      <a16:creationId xmlns:a16="http://schemas.microsoft.com/office/drawing/2014/main" id="{4682CBE1-B183-4A58-9F39-8DA55AC0E7D2}"/>
                    </a:ext>
                  </a:extLst>
                </p:cNvPr>
                <p:cNvSpPr>
                  <a:spLocks noChangeShapeType="1"/>
                </p:cNvSpPr>
                <p:nvPr/>
              </p:nvSpPr>
              <p:spPr bwMode="auto">
                <a:xfrm>
                  <a:off x="5163" y="2530"/>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Line 451">
                  <a:extLst>
                    <a:ext uri="{FF2B5EF4-FFF2-40B4-BE49-F238E27FC236}">
                      <a16:creationId xmlns:a16="http://schemas.microsoft.com/office/drawing/2014/main" id="{3EDC856A-B9CD-4CB6-BFA8-87B55A93FACF}"/>
                    </a:ext>
                  </a:extLst>
                </p:cNvPr>
                <p:cNvSpPr>
                  <a:spLocks noChangeShapeType="1"/>
                </p:cNvSpPr>
                <p:nvPr/>
              </p:nvSpPr>
              <p:spPr bwMode="auto">
                <a:xfrm flipH="1">
                  <a:off x="5143" y="2550"/>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4" name="Line 452">
                  <a:extLst>
                    <a:ext uri="{FF2B5EF4-FFF2-40B4-BE49-F238E27FC236}">
                      <a16:creationId xmlns:a16="http://schemas.microsoft.com/office/drawing/2014/main" id="{D5E8ED02-9675-40C5-8A00-20D8A0B6E1B7}"/>
                    </a:ext>
                  </a:extLst>
                </p:cNvPr>
                <p:cNvSpPr>
                  <a:spLocks noChangeShapeType="1"/>
                </p:cNvSpPr>
                <p:nvPr/>
              </p:nvSpPr>
              <p:spPr bwMode="auto">
                <a:xfrm>
                  <a:off x="5068" y="2530"/>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Line 453">
                  <a:extLst>
                    <a:ext uri="{FF2B5EF4-FFF2-40B4-BE49-F238E27FC236}">
                      <a16:creationId xmlns:a16="http://schemas.microsoft.com/office/drawing/2014/main" id="{ECC34EC2-48C4-41E3-A139-C066154A0B7E}"/>
                    </a:ext>
                  </a:extLst>
                </p:cNvPr>
                <p:cNvSpPr>
                  <a:spLocks noChangeShapeType="1"/>
                </p:cNvSpPr>
                <p:nvPr/>
              </p:nvSpPr>
              <p:spPr bwMode="auto">
                <a:xfrm flipH="1">
                  <a:off x="5047" y="2550"/>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Line 454">
                  <a:extLst>
                    <a:ext uri="{FF2B5EF4-FFF2-40B4-BE49-F238E27FC236}">
                      <a16:creationId xmlns:a16="http://schemas.microsoft.com/office/drawing/2014/main" id="{07979CD1-3EE4-450E-86C1-A15435C71FF7}"/>
                    </a:ext>
                  </a:extLst>
                </p:cNvPr>
                <p:cNvSpPr>
                  <a:spLocks noChangeShapeType="1"/>
                </p:cNvSpPr>
                <p:nvPr/>
              </p:nvSpPr>
              <p:spPr bwMode="auto">
                <a:xfrm>
                  <a:off x="5061" y="2530"/>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7" name="Line 455">
                  <a:extLst>
                    <a:ext uri="{FF2B5EF4-FFF2-40B4-BE49-F238E27FC236}">
                      <a16:creationId xmlns:a16="http://schemas.microsoft.com/office/drawing/2014/main" id="{36ABFC89-090B-497E-8FA2-B0BD702E15B0}"/>
                    </a:ext>
                  </a:extLst>
                </p:cNvPr>
                <p:cNvSpPr>
                  <a:spLocks noChangeShapeType="1"/>
                </p:cNvSpPr>
                <p:nvPr/>
              </p:nvSpPr>
              <p:spPr bwMode="auto">
                <a:xfrm flipH="1">
                  <a:off x="5040" y="2550"/>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Line 456">
                  <a:extLst>
                    <a:ext uri="{FF2B5EF4-FFF2-40B4-BE49-F238E27FC236}">
                      <a16:creationId xmlns:a16="http://schemas.microsoft.com/office/drawing/2014/main" id="{24BAD33F-3999-4B47-B3CE-4BC464B3CB91}"/>
                    </a:ext>
                  </a:extLst>
                </p:cNvPr>
                <p:cNvSpPr>
                  <a:spLocks noChangeShapeType="1"/>
                </p:cNvSpPr>
                <p:nvPr/>
              </p:nvSpPr>
              <p:spPr bwMode="auto">
                <a:xfrm>
                  <a:off x="5308" y="2530"/>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Line 457">
                  <a:extLst>
                    <a:ext uri="{FF2B5EF4-FFF2-40B4-BE49-F238E27FC236}">
                      <a16:creationId xmlns:a16="http://schemas.microsoft.com/office/drawing/2014/main" id="{91822860-7431-4057-9168-0AE4CD1339FE}"/>
                    </a:ext>
                  </a:extLst>
                </p:cNvPr>
                <p:cNvSpPr>
                  <a:spLocks noChangeShapeType="1"/>
                </p:cNvSpPr>
                <p:nvPr/>
              </p:nvSpPr>
              <p:spPr bwMode="auto">
                <a:xfrm flipH="1">
                  <a:off x="5288" y="2550"/>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0" name="Line 458">
                  <a:extLst>
                    <a:ext uri="{FF2B5EF4-FFF2-40B4-BE49-F238E27FC236}">
                      <a16:creationId xmlns:a16="http://schemas.microsoft.com/office/drawing/2014/main" id="{1882F60C-65AC-4AA7-9E9A-AA2250F407FA}"/>
                    </a:ext>
                  </a:extLst>
                </p:cNvPr>
                <p:cNvSpPr>
                  <a:spLocks noChangeShapeType="1"/>
                </p:cNvSpPr>
                <p:nvPr/>
              </p:nvSpPr>
              <p:spPr bwMode="auto">
                <a:xfrm>
                  <a:off x="5322" y="2583"/>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Line 459">
                  <a:extLst>
                    <a:ext uri="{FF2B5EF4-FFF2-40B4-BE49-F238E27FC236}">
                      <a16:creationId xmlns:a16="http://schemas.microsoft.com/office/drawing/2014/main" id="{7D62DF76-8643-454D-8D58-46257ED27720}"/>
                    </a:ext>
                  </a:extLst>
                </p:cNvPr>
                <p:cNvSpPr>
                  <a:spLocks noChangeShapeType="1"/>
                </p:cNvSpPr>
                <p:nvPr/>
              </p:nvSpPr>
              <p:spPr bwMode="auto">
                <a:xfrm flipH="1">
                  <a:off x="5301" y="2603"/>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Line 460">
                  <a:extLst>
                    <a:ext uri="{FF2B5EF4-FFF2-40B4-BE49-F238E27FC236}">
                      <a16:creationId xmlns:a16="http://schemas.microsoft.com/office/drawing/2014/main" id="{977682C8-7461-470D-A8F3-5F23DB5B8843}"/>
                    </a:ext>
                  </a:extLst>
                </p:cNvPr>
                <p:cNvSpPr>
                  <a:spLocks noChangeShapeType="1"/>
                </p:cNvSpPr>
                <p:nvPr/>
              </p:nvSpPr>
              <p:spPr bwMode="auto">
                <a:xfrm>
                  <a:off x="5390" y="26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3" name="Line 461">
                  <a:extLst>
                    <a:ext uri="{FF2B5EF4-FFF2-40B4-BE49-F238E27FC236}">
                      <a16:creationId xmlns:a16="http://schemas.microsoft.com/office/drawing/2014/main" id="{11CA7C33-2849-42C2-A5D8-02E85BA61646}"/>
                    </a:ext>
                  </a:extLst>
                </p:cNvPr>
                <p:cNvSpPr>
                  <a:spLocks noChangeShapeType="1"/>
                </p:cNvSpPr>
                <p:nvPr/>
              </p:nvSpPr>
              <p:spPr bwMode="auto">
                <a:xfrm flipH="1">
                  <a:off x="5370" y="266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 name="Line 462">
                  <a:extLst>
                    <a:ext uri="{FF2B5EF4-FFF2-40B4-BE49-F238E27FC236}">
                      <a16:creationId xmlns:a16="http://schemas.microsoft.com/office/drawing/2014/main" id="{503154F2-523A-40E2-B223-864B081820B3}"/>
                    </a:ext>
                  </a:extLst>
                </p:cNvPr>
                <p:cNvSpPr>
                  <a:spLocks noChangeShapeType="1"/>
                </p:cNvSpPr>
                <p:nvPr/>
              </p:nvSpPr>
              <p:spPr bwMode="auto">
                <a:xfrm>
                  <a:off x="5397" y="26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 name="Line 463">
                  <a:extLst>
                    <a:ext uri="{FF2B5EF4-FFF2-40B4-BE49-F238E27FC236}">
                      <a16:creationId xmlns:a16="http://schemas.microsoft.com/office/drawing/2014/main" id="{F405A7D4-3940-446E-8955-0CB8A808E786}"/>
                    </a:ext>
                  </a:extLst>
                </p:cNvPr>
                <p:cNvSpPr>
                  <a:spLocks noChangeShapeType="1"/>
                </p:cNvSpPr>
                <p:nvPr/>
              </p:nvSpPr>
              <p:spPr bwMode="auto">
                <a:xfrm flipH="1">
                  <a:off x="5376" y="2665"/>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6" name="Line 464">
                  <a:extLst>
                    <a:ext uri="{FF2B5EF4-FFF2-40B4-BE49-F238E27FC236}">
                      <a16:creationId xmlns:a16="http://schemas.microsoft.com/office/drawing/2014/main" id="{E166DA21-3EB5-485B-85D9-5DF8DD32A3B1}"/>
                    </a:ext>
                  </a:extLst>
                </p:cNvPr>
                <p:cNvSpPr>
                  <a:spLocks noChangeShapeType="1"/>
                </p:cNvSpPr>
                <p:nvPr/>
              </p:nvSpPr>
              <p:spPr bwMode="auto">
                <a:xfrm>
                  <a:off x="5531" y="26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 name="Line 465">
                  <a:extLst>
                    <a:ext uri="{FF2B5EF4-FFF2-40B4-BE49-F238E27FC236}">
                      <a16:creationId xmlns:a16="http://schemas.microsoft.com/office/drawing/2014/main" id="{8ED466A4-6995-461E-9C07-1C90AA62DDF6}"/>
                    </a:ext>
                  </a:extLst>
                </p:cNvPr>
                <p:cNvSpPr>
                  <a:spLocks noChangeShapeType="1"/>
                </p:cNvSpPr>
                <p:nvPr/>
              </p:nvSpPr>
              <p:spPr bwMode="auto">
                <a:xfrm flipH="1">
                  <a:off x="5511" y="266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 name="Line 466">
                  <a:extLst>
                    <a:ext uri="{FF2B5EF4-FFF2-40B4-BE49-F238E27FC236}">
                      <a16:creationId xmlns:a16="http://schemas.microsoft.com/office/drawing/2014/main" id="{B0F1DD7C-DD5C-4F6B-88F4-A7D05E7FF21B}"/>
                    </a:ext>
                  </a:extLst>
                </p:cNvPr>
                <p:cNvSpPr>
                  <a:spLocks noChangeShapeType="1"/>
                </p:cNvSpPr>
                <p:nvPr/>
              </p:nvSpPr>
              <p:spPr bwMode="auto">
                <a:xfrm>
                  <a:off x="5479" y="26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9" name="Line 467">
                  <a:extLst>
                    <a:ext uri="{FF2B5EF4-FFF2-40B4-BE49-F238E27FC236}">
                      <a16:creationId xmlns:a16="http://schemas.microsoft.com/office/drawing/2014/main" id="{639AA95B-60F5-4DCD-9A76-C04515FF3987}"/>
                    </a:ext>
                  </a:extLst>
                </p:cNvPr>
                <p:cNvSpPr>
                  <a:spLocks noChangeShapeType="1"/>
                </p:cNvSpPr>
                <p:nvPr/>
              </p:nvSpPr>
              <p:spPr bwMode="auto">
                <a:xfrm flipH="1">
                  <a:off x="5458" y="2665"/>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 name="Line 468">
                  <a:extLst>
                    <a:ext uri="{FF2B5EF4-FFF2-40B4-BE49-F238E27FC236}">
                      <a16:creationId xmlns:a16="http://schemas.microsoft.com/office/drawing/2014/main" id="{B8060F9B-FD56-42F4-B8B9-FB66E0E8BEB7}"/>
                    </a:ext>
                  </a:extLst>
                </p:cNvPr>
                <p:cNvSpPr>
                  <a:spLocks noChangeShapeType="1"/>
                </p:cNvSpPr>
                <p:nvPr/>
              </p:nvSpPr>
              <p:spPr bwMode="auto">
                <a:xfrm>
                  <a:off x="5453" y="26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 name="Line 469">
                  <a:extLst>
                    <a:ext uri="{FF2B5EF4-FFF2-40B4-BE49-F238E27FC236}">
                      <a16:creationId xmlns:a16="http://schemas.microsoft.com/office/drawing/2014/main" id="{B74A45EF-9091-4321-A8F3-5CE38A27B783}"/>
                    </a:ext>
                  </a:extLst>
                </p:cNvPr>
                <p:cNvSpPr>
                  <a:spLocks noChangeShapeType="1"/>
                </p:cNvSpPr>
                <p:nvPr/>
              </p:nvSpPr>
              <p:spPr bwMode="auto">
                <a:xfrm flipH="1">
                  <a:off x="5433" y="2665"/>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2" name="Line 470">
                  <a:extLst>
                    <a:ext uri="{FF2B5EF4-FFF2-40B4-BE49-F238E27FC236}">
                      <a16:creationId xmlns:a16="http://schemas.microsoft.com/office/drawing/2014/main" id="{B1C03833-C4D5-4D41-848D-6C25226F3F10}"/>
                    </a:ext>
                  </a:extLst>
                </p:cNvPr>
                <p:cNvSpPr>
                  <a:spLocks noChangeShapeType="1"/>
                </p:cNvSpPr>
                <p:nvPr/>
              </p:nvSpPr>
              <p:spPr bwMode="auto">
                <a:xfrm>
                  <a:off x="5538" y="26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 name="Line 471">
                  <a:extLst>
                    <a:ext uri="{FF2B5EF4-FFF2-40B4-BE49-F238E27FC236}">
                      <a16:creationId xmlns:a16="http://schemas.microsoft.com/office/drawing/2014/main" id="{AF2CBF5E-8423-4A83-B8CA-B3960A337E28}"/>
                    </a:ext>
                  </a:extLst>
                </p:cNvPr>
                <p:cNvSpPr>
                  <a:spLocks noChangeShapeType="1"/>
                </p:cNvSpPr>
                <p:nvPr/>
              </p:nvSpPr>
              <p:spPr bwMode="auto">
                <a:xfrm flipH="1">
                  <a:off x="5518" y="2665"/>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 name="Line 472">
                  <a:extLst>
                    <a:ext uri="{FF2B5EF4-FFF2-40B4-BE49-F238E27FC236}">
                      <a16:creationId xmlns:a16="http://schemas.microsoft.com/office/drawing/2014/main" id="{C8574FE1-1973-47D5-8D57-47C84A978363}"/>
                    </a:ext>
                  </a:extLst>
                </p:cNvPr>
                <p:cNvSpPr>
                  <a:spLocks noChangeShapeType="1"/>
                </p:cNvSpPr>
                <p:nvPr/>
              </p:nvSpPr>
              <p:spPr bwMode="auto">
                <a:xfrm>
                  <a:off x="5436" y="26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5" name="Line 473">
                  <a:extLst>
                    <a:ext uri="{FF2B5EF4-FFF2-40B4-BE49-F238E27FC236}">
                      <a16:creationId xmlns:a16="http://schemas.microsoft.com/office/drawing/2014/main" id="{7620EEA3-16EA-4904-82C0-233D381B7F77}"/>
                    </a:ext>
                  </a:extLst>
                </p:cNvPr>
                <p:cNvSpPr>
                  <a:spLocks noChangeShapeType="1"/>
                </p:cNvSpPr>
                <p:nvPr/>
              </p:nvSpPr>
              <p:spPr bwMode="auto">
                <a:xfrm flipH="1">
                  <a:off x="5417" y="266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325" name="Line 475">
                <a:extLst>
                  <a:ext uri="{FF2B5EF4-FFF2-40B4-BE49-F238E27FC236}">
                    <a16:creationId xmlns:a16="http://schemas.microsoft.com/office/drawing/2014/main" id="{A93A2938-36F3-46D6-BEA6-5F133800CBC7}"/>
                  </a:ext>
                </a:extLst>
              </p:cNvPr>
              <p:cNvSpPr>
                <a:spLocks noChangeShapeType="1"/>
              </p:cNvSpPr>
              <p:nvPr/>
            </p:nvSpPr>
            <p:spPr bwMode="auto">
              <a:xfrm>
                <a:off x="5443" y="26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476">
                <a:extLst>
                  <a:ext uri="{FF2B5EF4-FFF2-40B4-BE49-F238E27FC236}">
                    <a16:creationId xmlns:a16="http://schemas.microsoft.com/office/drawing/2014/main" id="{71E1905B-4F31-4686-B014-682AE8501595}"/>
                  </a:ext>
                </a:extLst>
              </p:cNvPr>
              <p:cNvSpPr>
                <a:spLocks noChangeShapeType="1"/>
              </p:cNvSpPr>
              <p:nvPr/>
            </p:nvSpPr>
            <p:spPr bwMode="auto">
              <a:xfrm flipH="1">
                <a:off x="5424" y="266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477">
                <a:extLst>
                  <a:ext uri="{FF2B5EF4-FFF2-40B4-BE49-F238E27FC236}">
                    <a16:creationId xmlns:a16="http://schemas.microsoft.com/office/drawing/2014/main" id="{29F52BE7-0A54-466A-87AD-13D18B5A47F9}"/>
                  </a:ext>
                </a:extLst>
              </p:cNvPr>
              <p:cNvSpPr>
                <a:spLocks noChangeShapeType="1"/>
              </p:cNvSpPr>
              <p:nvPr/>
            </p:nvSpPr>
            <p:spPr bwMode="auto">
              <a:xfrm>
                <a:off x="5554" y="26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478">
                <a:extLst>
                  <a:ext uri="{FF2B5EF4-FFF2-40B4-BE49-F238E27FC236}">
                    <a16:creationId xmlns:a16="http://schemas.microsoft.com/office/drawing/2014/main" id="{338CC159-826B-47B9-A790-BBB2F5321149}"/>
                  </a:ext>
                </a:extLst>
              </p:cNvPr>
              <p:cNvSpPr>
                <a:spLocks noChangeShapeType="1"/>
              </p:cNvSpPr>
              <p:nvPr/>
            </p:nvSpPr>
            <p:spPr bwMode="auto">
              <a:xfrm flipH="1">
                <a:off x="5535" y="266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479">
                <a:extLst>
                  <a:ext uri="{FF2B5EF4-FFF2-40B4-BE49-F238E27FC236}">
                    <a16:creationId xmlns:a16="http://schemas.microsoft.com/office/drawing/2014/main" id="{3B79CAC0-07CA-46BA-8D2E-6AB543E65EB7}"/>
                  </a:ext>
                </a:extLst>
              </p:cNvPr>
              <p:cNvSpPr>
                <a:spLocks noChangeShapeType="1"/>
              </p:cNvSpPr>
              <p:nvPr/>
            </p:nvSpPr>
            <p:spPr bwMode="auto">
              <a:xfrm>
                <a:off x="5562" y="26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480">
                <a:extLst>
                  <a:ext uri="{FF2B5EF4-FFF2-40B4-BE49-F238E27FC236}">
                    <a16:creationId xmlns:a16="http://schemas.microsoft.com/office/drawing/2014/main" id="{4B65568D-7C03-47AE-861A-7DF9B25FA8A6}"/>
                  </a:ext>
                </a:extLst>
              </p:cNvPr>
              <p:cNvSpPr>
                <a:spLocks noChangeShapeType="1"/>
              </p:cNvSpPr>
              <p:nvPr/>
            </p:nvSpPr>
            <p:spPr bwMode="auto">
              <a:xfrm flipH="1">
                <a:off x="5542" y="266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481">
                <a:extLst>
                  <a:ext uri="{FF2B5EF4-FFF2-40B4-BE49-F238E27FC236}">
                    <a16:creationId xmlns:a16="http://schemas.microsoft.com/office/drawing/2014/main" id="{49A8E433-1372-49F1-BB38-76E68C31E9CF}"/>
                  </a:ext>
                </a:extLst>
              </p:cNvPr>
              <p:cNvSpPr>
                <a:spLocks noChangeShapeType="1"/>
              </p:cNvSpPr>
              <p:nvPr/>
            </p:nvSpPr>
            <p:spPr bwMode="auto">
              <a:xfrm>
                <a:off x="5622" y="26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482">
                <a:extLst>
                  <a:ext uri="{FF2B5EF4-FFF2-40B4-BE49-F238E27FC236}">
                    <a16:creationId xmlns:a16="http://schemas.microsoft.com/office/drawing/2014/main" id="{EAB7A85D-273F-4E6B-AD46-B2D8F9393CF9}"/>
                  </a:ext>
                </a:extLst>
              </p:cNvPr>
              <p:cNvSpPr>
                <a:spLocks noChangeShapeType="1"/>
              </p:cNvSpPr>
              <p:nvPr/>
            </p:nvSpPr>
            <p:spPr bwMode="auto">
              <a:xfrm flipH="1">
                <a:off x="5601" y="2665"/>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483">
                <a:extLst>
                  <a:ext uri="{FF2B5EF4-FFF2-40B4-BE49-F238E27FC236}">
                    <a16:creationId xmlns:a16="http://schemas.microsoft.com/office/drawing/2014/main" id="{1C33E85D-C44D-4852-827B-48FC9806C245}"/>
                  </a:ext>
                </a:extLst>
              </p:cNvPr>
              <p:cNvSpPr>
                <a:spLocks noChangeShapeType="1"/>
              </p:cNvSpPr>
              <p:nvPr/>
            </p:nvSpPr>
            <p:spPr bwMode="auto">
              <a:xfrm>
                <a:off x="5729" y="264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484">
                <a:extLst>
                  <a:ext uri="{FF2B5EF4-FFF2-40B4-BE49-F238E27FC236}">
                    <a16:creationId xmlns:a16="http://schemas.microsoft.com/office/drawing/2014/main" id="{ECC69BAE-7096-498C-83F6-4B2978A7AAA0}"/>
                  </a:ext>
                </a:extLst>
              </p:cNvPr>
              <p:cNvSpPr>
                <a:spLocks noChangeShapeType="1"/>
              </p:cNvSpPr>
              <p:nvPr/>
            </p:nvSpPr>
            <p:spPr bwMode="auto">
              <a:xfrm flipH="1">
                <a:off x="5709" y="266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485">
                <a:extLst>
                  <a:ext uri="{FF2B5EF4-FFF2-40B4-BE49-F238E27FC236}">
                    <a16:creationId xmlns:a16="http://schemas.microsoft.com/office/drawing/2014/main" id="{669295BF-31A3-4A7B-A40F-929BDCE990D1}"/>
                  </a:ext>
                </a:extLst>
              </p:cNvPr>
              <p:cNvSpPr>
                <a:spLocks noChangeShapeType="1"/>
              </p:cNvSpPr>
              <p:nvPr/>
            </p:nvSpPr>
            <p:spPr bwMode="auto">
              <a:xfrm>
                <a:off x="5289" y="2530"/>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486">
                <a:extLst>
                  <a:ext uri="{FF2B5EF4-FFF2-40B4-BE49-F238E27FC236}">
                    <a16:creationId xmlns:a16="http://schemas.microsoft.com/office/drawing/2014/main" id="{1B648C86-0313-4835-878A-FB5CDC13287D}"/>
                  </a:ext>
                </a:extLst>
              </p:cNvPr>
              <p:cNvSpPr>
                <a:spLocks noChangeShapeType="1"/>
              </p:cNvSpPr>
              <p:nvPr/>
            </p:nvSpPr>
            <p:spPr bwMode="auto">
              <a:xfrm flipH="1">
                <a:off x="5271" y="2550"/>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487">
                <a:extLst>
                  <a:ext uri="{FF2B5EF4-FFF2-40B4-BE49-F238E27FC236}">
                    <a16:creationId xmlns:a16="http://schemas.microsoft.com/office/drawing/2014/main" id="{024F9C34-4257-4EE3-9264-B98B4FCDA03B}"/>
                  </a:ext>
                </a:extLst>
              </p:cNvPr>
              <p:cNvSpPr>
                <a:spLocks noChangeShapeType="1"/>
              </p:cNvSpPr>
              <p:nvPr/>
            </p:nvSpPr>
            <p:spPr bwMode="auto">
              <a:xfrm>
                <a:off x="4909" y="249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488">
                <a:extLst>
                  <a:ext uri="{FF2B5EF4-FFF2-40B4-BE49-F238E27FC236}">
                    <a16:creationId xmlns:a16="http://schemas.microsoft.com/office/drawing/2014/main" id="{FEECF636-7C3B-4A31-B8D9-E9B9CDAFD709}"/>
                  </a:ext>
                </a:extLst>
              </p:cNvPr>
              <p:cNvSpPr>
                <a:spLocks noChangeShapeType="1"/>
              </p:cNvSpPr>
              <p:nvPr/>
            </p:nvSpPr>
            <p:spPr bwMode="auto">
              <a:xfrm flipH="1">
                <a:off x="4890" y="2511"/>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489">
                <a:extLst>
                  <a:ext uri="{FF2B5EF4-FFF2-40B4-BE49-F238E27FC236}">
                    <a16:creationId xmlns:a16="http://schemas.microsoft.com/office/drawing/2014/main" id="{02458481-F3B2-4B84-BF0B-9754FFD83835}"/>
                  </a:ext>
                </a:extLst>
              </p:cNvPr>
              <p:cNvSpPr>
                <a:spLocks noChangeShapeType="1"/>
              </p:cNvSpPr>
              <p:nvPr/>
            </p:nvSpPr>
            <p:spPr bwMode="auto">
              <a:xfrm>
                <a:off x="4916" y="249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490">
                <a:extLst>
                  <a:ext uri="{FF2B5EF4-FFF2-40B4-BE49-F238E27FC236}">
                    <a16:creationId xmlns:a16="http://schemas.microsoft.com/office/drawing/2014/main" id="{6598DEA0-9E5E-4FDE-918F-48F98198122E}"/>
                  </a:ext>
                </a:extLst>
              </p:cNvPr>
              <p:cNvSpPr>
                <a:spLocks noChangeShapeType="1"/>
              </p:cNvSpPr>
              <p:nvPr/>
            </p:nvSpPr>
            <p:spPr bwMode="auto">
              <a:xfrm flipH="1">
                <a:off x="4895" y="2511"/>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491">
                <a:extLst>
                  <a:ext uri="{FF2B5EF4-FFF2-40B4-BE49-F238E27FC236}">
                    <a16:creationId xmlns:a16="http://schemas.microsoft.com/office/drawing/2014/main" id="{D7E5074F-A07C-4A0E-BBE3-8EBDDC7A705C}"/>
                  </a:ext>
                </a:extLst>
              </p:cNvPr>
              <p:cNvSpPr>
                <a:spLocks noChangeShapeType="1"/>
              </p:cNvSpPr>
              <p:nvPr/>
            </p:nvSpPr>
            <p:spPr bwMode="auto">
              <a:xfrm>
                <a:off x="4936" y="2490"/>
                <a:ext cx="0" cy="4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492">
                <a:extLst>
                  <a:ext uri="{FF2B5EF4-FFF2-40B4-BE49-F238E27FC236}">
                    <a16:creationId xmlns:a16="http://schemas.microsoft.com/office/drawing/2014/main" id="{48A89535-1718-47A0-8ED4-BE19C6ED447E}"/>
                  </a:ext>
                </a:extLst>
              </p:cNvPr>
              <p:cNvSpPr>
                <a:spLocks noChangeShapeType="1"/>
              </p:cNvSpPr>
              <p:nvPr/>
            </p:nvSpPr>
            <p:spPr bwMode="auto">
              <a:xfrm flipH="1">
                <a:off x="4916" y="2511"/>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493">
                <a:extLst>
                  <a:ext uri="{FF2B5EF4-FFF2-40B4-BE49-F238E27FC236}">
                    <a16:creationId xmlns:a16="http://schemas.microsoft.com/office/drawing/2014/main" id="{8B73B470-BD29-41CE-86F6-14F1E13558B8}"/>
                  </a:ext>
                </a:extLst>
              </p:cNvPr>
              <p:cNvSpPr>
                <a:spLocks noChangeShapeType="1"/>
              </p:cNvSpPr>
              <p:nvPr/>
            </p:nvSpPr>
            <p:spPr bwMode="auto">
              <a:xfrm>
                <a:off x="4415"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494">
                <a:extLst>
                  <a:ext uri="{FF2B5EF4-FFF2-40B4-BE49-F238E27FC236}">
                    <a16:creationId xmlns:a16="http://schemas.microsoft.com/office/drawing/2014/main" id="{3EACF7C1-6230-4DE2-822F-4C25C7C257D3}"/>
                  </a:ext>
                </a:extLst>
              </p:cNvPr>
              <p:cNvSpPr>
                <a:spLocks noChangeShapeType="1"/>
              </p:cNvSpPr>
              <p:nvPr/>
            </p:nvSpPr>
            <p:spPr bwMode="auto">
              <a:xfrm flipH="1">
                <a:off x="4394" y="2468"/>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495">
                <a:extLst>
                  <a:ext uri="{FF2B5EF4-FFF2-40B4-BE49-F238E27FC236}">
                    <a16:creationId xmlns:a16="http://schemas.microsoft.com/office/drawing/2014/main" id="{2627E22F-86A4-4BCA-A004-3FECC159035A}"/>
                  </a:ext>
                </a:extLst>
              </p:cNvPr>
              <p:cNvSpPr>
                <a:spLocks noChangeShapeType="1"/>
              </p:cNvSpPr>
              <p:nvPr/>
            </p:nvSpPr>
            <p:spPr bwMode="auto">
              <a:xfrm>
                <a:off x="4428"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496">
                <a:extLst>
                  <a:ext uri="{FF2B5EF4-FFF2-40B4-BE49-F238E27FC236}">
                    <a16:creationId xmlns:a16="http://schemas.microsoft.com/office/drawing/2014/main" id="{FD73A390-6C4D-46B3-93AF-5D27A4F6074C}"/>
                  </a:ext>
                </a:extLst>
              </p:cNvPr>
              <p:cNvSpPr>
                <a:spLocks noChangeShapeType="1"/>
              </p:cNvSpPr>
              <p:nvPr/>
            </p:nvSpPr>
            <p:spPr bwMode="auto">
              <a:xfrm flipH="1">
                <a:off x="4410" y="246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497">
                <a:extLst>
                  <a:ext uri="{FF2B5EF4-FFF2-40B4-BE49-F238E27FC236}">
                    <a16:creationId xmlns:a16="http://schemas.microsoft.com/office/drawing/2014/main" id="{0215E2C8-5F76-4F0A-98A8-6C6E17EF7E02}"/>
                  </a:ext>
                </a:extLst>
              </p:cNvPr>
              <p:cNvSpPr>
                <a:spLocks noChangeShapeType="1"/>
              </p:cNvSpPr>
              <p:nvPr/>
            </p:nvSpPr>
            <p:spPr bwMode="auto">
              <a:xfrm>
                <a:off x="4442"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498">
                <a:extLst>
                  <a:ext uri="{FF2B5EF4-FFF2-40B4-BE49-F238E27FC236}">
                    <a16:creationId xmlns:a16="http://schemas.microsoft.com/office/drawing/2014/main" id="{1567944C-1C5F-402D-87FC-A2FE1DA30E05}"/>
                  </a:ext>
                </a:extLst>
              </p:cNvPr>
              <p:cNvSpPr>
                <a:spLocks noChangeShapeType="1"/>
              </p:cNvSpPr>
              <p:nvPr/>
            </p:nvSpPr>
            <p:spPr bwMode="auto">
              <a:xfrm flipH="1">
                <a:off x="4421" y="2468"/>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499">
                <a:extLst>
                  <a:ext uri="{FF2B5EF4-FFF2-40B4-BE49-F238E27FC236}">
                    <a16:creationId xmlns:a16="http://schemas.microsoft.com/office/drawing/2014/main" id="{547B9D6D-81CE-4806-8223-F6A6B6894D87}"/>
                  </a:ext>
                </a:extLst>
              </p:cNvPr>
              <p:cNvSpPr>
                <a:spLocks noChangeShapeType="1"/>
              </p:cNvSpPr>
              <p:nvPr/>
            </p:nvSpPr>
            <p:spPr bwMode="auto">
              <a:xfrm>
                <a:off x="4421"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500">
                <a:extLst>
                  <a:ext uri="{FF2B5EF4-FFF2-40B4-BE49-F238E27FC236}">
                    <a16:creationId xmlns:a16="http://schemas.microsoft.com/office/drawing/2014/main" id="{F3200CD6-570D-48D0-8161-D1B446D895B1}"/>
                  </a:ext>
                </a:extLst>
              </p:cNvPr>
              <p:cNvSpPr>
                <a:spLocks noChangeShapeType="1"/>
              </p:cNvSpPr>
              <p:nvPr/>
            </p:nvSpPr>
            <p:spPr bwMode="auto">
              <a:xfrm flipH="1">
                <a:off x="4401" y="2468"/>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501">
                <a:extLst>
                  <a:ext uri="{FF2B5EF4-FFF2-40B4-BE49-F238E27FC236}">
                    <a16:creationId xmlns:a16="http://schemas.microsoft.com/office/drawing/2014/main" id="{7AC697F6-AD13-448E-91D5-ECAACD49E2C1}"/>
                  </a:ext>
                </a:extLst>
              </p:cNvPr>
              <p:cNvSpPr>
                <a:spLocks noChangeShapeType="1"/>
              </p:cNvSpPr>
              <p:nvPr/>
            </p:nvSpPr>
            <p:spPr bwMode="auto">
              <a:xfrm>
                <a:off x="4454"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502">
                <a:extLst>
                  <a:ext uri="{FF2B5EF4-FFF2-40B4-BE49-F238E27FC236}">
                    <a16:creationId xmlns:a16="http://schemas.microsoft.com/office/drawing/2014/main" id="{6CEA1B5D-1060-4C91-8DCE-293C8C2CC817}"/>
                  </a:ext>
                </a:extLst>
              </p:cNvPr>
              <p:cNvSpPr>
                <a:spLocks noChangeShapeType="1"/>
              </p:cNvSpPr>
              <p:nvPr/>
            </p:nvSpPr>
            <p:spPr bwMode="auto">
              <a:xfrm flipH="1">
                <a:off x="4435" y="246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503">
                <a:extLst>
                  <a:ext uri="{FF2B5EF4-FFF2-40B4-BE49-F238E27FC236}">
                    <a16:creationId xmlns:a16="http://schemas.microsoft.com/office/drawing/2014/main" id="{329A7AEA-36AA-43F6-BC12-06D6CC0BBD07}"/>
                  </a:ext>
                </a:extLst>
              </p:cNvPr>
              <p:cNvSpPr>
                <a:spLocks noChangeShapeType="1"/>
              </p:cNvSpPr>
              <p:nvPr/>
            </p:nvSpPr>
            <p:spPr bwMode="auto">
              <a:xfrm>
                <a:off x="4462"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504">
                <a:extLst>
                  <a:ext uri="{FF2B5EF4-FFF2-40B4-BE49-F238E27FC236}">
                    <a16:creationId xmlns:a16="http://schemas.microsoft.com/office/drawing/2014/main" id="{875F46C1-F1A1-4B25-B144-7ED791B43ABE}"/>
                  </a:ext>
                </a:extLst>
              </p:cNvPr>
              <p:cNvSpPr>
                <a:spLocks noChangeShapeType="1"/>
              </p:cNvSpPr>
              <p:nvPr/>
            </p:nvSpPr>
            <p:spPr bwMode="auto">
              <a:xfrm flipH="1">
                <a:off x="4442" y="246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505">
                <a:extLst>
                  <a:ext uri="{FF2B5EF4-FFF2-40B4-BE49-F238E27FC236}">
                    <a16:creationId xmlns:a16="http://schemas.microsoft.com/office/drawing/2014/main" id="{E30AC977-F32A-4C2A-88A1-777A5269F6DB}"/>
                  </a:ext>
                </a:extLst>
              </p:cNvPr>
              <p:cNvSpPr>
                <a:spLocks noChangeShapeType="1"/>
              </p:cNvSpPr>
              <p:nvPr/>
            </p:nvSpPr>
            <p:spPr bwMode="auto">
              <a:xfrm>
                <a:off x="4476"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506">
                <a:extLst>
                  <a:ext uri="{FF2B5EF4-FFF2-40B4-BE49-F238E27FC236}">
                    <a16:creationId xmlns:a16="http://schemas.microsoft.com/office/drawing/2014/main" id="{A8A43971-EC76-46DC-B27E-A2F25BBA3089}"/>
                  </a:ext>
                </a:extLst>
              </p:cNvPr>
              <p:cNvSpPr>
                <a:spLocks noChangeShapeType="1"/>
              </p:cNvSpPr>
              <p:nvPr/>
            </p:nvSpPr>
            <p:spPr bwMode="auto">
              <a:xfrm flipH="1">
                <a:off x="4456" y="2468"/>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507">
                <a:extLst>
                  <a:ext uri="{FF2B5EF4-FFF2-40B4-BE49-F238E27FC236}">
                    <a16:creationId xmlns:a16="http://schemas.microsoft.com/office/drawing/2014/main" id="{05EABEFC-F4A0-4F20-A0A4-3F902A0DFF57}"/>
                  </a:ext>
                </a:extLst>
              </p:cNvPr>
              <p:cNvSpPr>
                <a:spLocks noChangeShapeType="1"/>
              </p:cNvSpPr>
              <p:nvPr/>
            </p:nvSpPr>
            <p:spPr bwMode="auto">
              <a:xfrm>
                <a:off x="4469"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508">
                <a:extLst>
                  <a:ext uri="{FF2B5EF4-FFF2-40B4-BE49-F238E27FC236}">
                    <a16:creationId xmlns:a16="http://schemas.microsoft.com/office/drawing/2014/main" id="{C6C15F9D-188D-4A19-8FD8-C7B2BCC4DD77}"/>
                  </a:ext>
                </a:extLst>
              </p:cNvPr>
              <p:cNvSpPr>
                <a:spLocks noChangeShapeType="1"/>
              </p:cNvSpPr>
              <p:nvPr/>
            </p:nvSpPr>
            <p:spPr bwMode="auto">
              <a:xfrm flipH="1">
                <a:off x="4449" y="246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509">
                <a:extLst>
                  <a:ext uri="{FF2B5EF4-FFF2-40B4-BE49-F238E27FC236}">
                    <a16:creationId xmlns:a16="http://schemas.microsoft.com/office/drawing/2014/main" id="{CD097E22-7340-44F0-AAF7-18EE3D6854E7}"/>
                  </a:ext>
                </a:extLst>
              </p:cNvPr>
              <p:cNvSpPr>
                <a:spLocks noChangeShapeType="1"/>
              </p:cNvSpPr>
              <p:nvPr/>
            </p:nvSpPr>
            <p:spPr bwMode="auto">
              <a:xfrm>
                <a:off x="4498"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510">
                <a:extLst>
                  <a:ext uri="{FF2B5EF4-FFF2-40B4-BE49-F238E27FC236}">
                    <a16:creationId xmlns:a16="http://schemas.microsoft.com/office/drawing/2014/main" id="{86058C78-D741-4161-980E-BAECA7CCAE3E}"/>
                  </a:ext>
                </a:extLst>
              </p:cNvPr>
              <p:cNvSpPr>
                <a:spLocks noChangeShapeType="1"/>
              </p:cNvSpPr>
              <p:nvPr/>
            </p:nvSpPr>
            <p:spPr bwMode="auto">
              <a:xfrm flipH="1">
                <a:off x="4478" y="2468"/>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511">
                <a:extLst>
                  <a:ext uri="{FF2B5EF4-FFF2-40B4-BE49-F238E27FC236}">
                    <a16:creationId xmlns:a16="http://schemas.microsoft.com/office/drawing/2014/main" id="{9994FF12-A783-4B1F-9522-E24268A96C56}"/>
                  </a:ext>
                </a:extLst>
              </p:cNvPr>
              <p:cNvSpPr>
                <a:spLocks noChangeShapeType="1"/>
              </p:cNvSpPr>
              <p:nvPr/>
            </p:nvSpPr>
            <p:spPr bwMode="auto">
              <a:xfrm>
                <a:off x="4512"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512">
                <a:extLst>
                  <a:ext uri="{FF2B5EF4-FFF2-40B4-BE49-F238E27FC236}">
                    <a16:creationId xmlns:a16="http://schemas.microsoft.com/office/drawing/2014/main" id="{2928B8EC-5A5C-47FD-BF99-C33C67772A65}"/>
                  </a:ext>
                </a:extLst>
              </p:cNvPr>
              <p:cNvSpPr>
                <a:spLocks noChangeShapeType="1"/>
              </p:cNvSpPr>
              <p:nvPr/>
            </p:nvSpPr>
            <p:spPr bwMode="auto">
              <a:xfrm flipH="1">
                <a:off x="4491" y="2468"/>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513">
                <a:extLst>
                  <a:ext uri="{FF2B5EF4-FFF2-40B4-BE49-F238E27FC236}">
                    <a16:creationId xmlns:a16="http://schemas.microsoft.com/office/drawing/2014/main" id="{69D164A5-A392-46EF-8218-53FAC5679E4F}"/>
                  </a:ext>
                </a:extLst>
              </p:cNvPr>
              <p:cNvSpPr>
                <a:spLocks noChangeShapeType="1"/>
              </p:cNvSpPr>
              <p:nvPr/>
            </p:nvSpPr>
            <p:spPr bwMode="auto">
              <a:xfrm>
                <a:off x="4534"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514">
                <a:extLst>
                  <a:ext uri="{FF2B5EF4-FFF2-40B4-BE49-F238E27FC236}">
                    <a16:creationId xmlns:a16="http://schemas.microsoft.com/office/drawing/2014/main" id="{58699CAB-9DD9-416F-BF0D-CBC6F33EDB56}"/>
                  </a:ext>
                </a:extLst>
              </p:cNvPr>
              <p:cNvSpPr>
                <a:spLocks noChangeShapeType="1"/>
              </p:cNvSpPr>
              <p:nvPr/>
            </p:nvSpPr>
            <p:spPr bwMode="auto">
              <a:xfrm flipH="1">
                <a:off x="4514" y="2468"/>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515">
                <a:extLst>
                  <a:ext uri="{FF2B5EF4-FFF2-40B4-BE49-F238E27FC236}">
                    <a16:creationId xmlns:a16="http://schemas.microsoft.com/office/drawing/2014/main" id="{EAE15145-4941-4794-9909-0956CCF49C6D}"/>
                  </a:ext>
                </a:extLst>
              </p:cNvPr>
              <p:cNvSpPr>
                <a:spLocks noChangeShapeType="1"/>
              </p:cNvSpPr>
              <p:nvPr/>
            </p:nvSpPr>
            <p:spPr bwMode="auto">
              <a:xfrm>
                <a:off x="4560"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516">
                <a:extLst>
                  <a:ext uri="{FF2B5EF4-FFF2-40B4-BE49-F238E27FC236}">
                    <a16:creationId xmlns:a16="http://schemas.microsoft.com/office/drawing/2014/main" id="{FEE0D251-6026-47C1-952D-D2CB24602E18}"/>
                  </a:ext>
                </a:extLst>
              </p:cNvPr>
              <p:cNvSpPr>
                <a:spLocks noChangeShapeType="1"/>
              </p:cNvSpPr>
              <p:nvPr/>
            </p:nvSpPr>
            <p:spPr bwMode="auto">
              <a:xfrm flipH="1">
                <a:off x="4541" y="246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517">
                <a:extLst>
                  <a:ext uri="{FF2B5EF4-FFF2-40B4-BE49-F238E27FC236}">
                    <a16:creationId xmlns:a16="http://schemas.microsoft.com/office/drawing/2014/main" id="{F422AAB1-8922-4566-80E8-51447D2E7E42}"/>
                  </a:ext>
                </a:extLst>
              </p:cNvPr>
              <p:cNvSpPr>
                <a:spLocks noChangeShapeType="1"/>
              </p:cNvSpPr>
              <p:nvPr/>
            </p:nvSpPr>
            <p:spPr bwMode="auto">
              <a:xfrm>
                <a:off x="4505"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518">
                <a:extLst>
                  <a:ext uri="{FF2B5EF4-FFF2-40B4-BE49-F238E27FC236}">
                    <a16:creationId xmlns:a16="http://schemas.microsoft.com/office/drawing/2014/main" id="{F14D8CA7-8B2F-4025-96AB-034EE70542EE}"/>
                  </a:ext>
                </a:extLst>
              </p:cNvPr>
              <p:cNvSpPr>
                <a:spLocks noChangeShapeType="1"/>
              </p:cNvSpPr>
              <p:nvPr/>
            </p:nvSpPr>
            <p:spPr bwMode="auto">
              <a:xfrm flipH="1">
                <a:off x="4485" y="2468"/>
                <a:ext cx="40"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519">
                <a:extLst>
                  <a:ext uri="{FF2B5EF4-FFF2-40B4-BE49-F238E27FC236}">
                    <a16:creationId xmlns:a16="http://schemas.microsoft.com/office/drawing/2014/main" id="{3B2B8D4D-F8ED-482F-9D44-4588AF2DE6A5}"/>
                  </a:ext>
                </a:extLst>
              </p:cNvPr>
              <p:cNvSpPr>
                <a:spLocks noChangeShapeType="1"/>
              </p:cNvSpPr>
              <p:nvPr/>
            </p:nvSpPr>
            <p:spPr bwMode="auto">
              <a:xfrm>
                <a:off x="4582"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520">
                <a:extLst>
                  <a:ext uri="{FF2B5EF4-FFF2-40B4-BE49-F238E27FC236}">
                    <a16:creationId xmlns:a16="http://schemas.microsoft.com/office/drawing/2014/main" id="{2451B30C-1F4B-4613-A3B1-868F1868E4A9}"/>
                  </a:ext>
                </a:extLst>
              </p:cNvPr>
              <p:cNvSpPr>
                <a:spLocks noChangeShapeType="1"/>
              </p:cNvSpPr>
              <p:nvPr/>
            </p:nvSpPr>
            <p:spPr bwMode="auto">
              <a:xfrm flipH="1">
                <a:off x="4561" y="2468"/>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521">
                <a:extLst>
                  <a:ext uri="{FF2B5EF4-FFF2-40B4-BE49-F238E27FC236}">
                    <a16:creationId xmlns:a16="http://schemas.microsoft.com/office/drawing/2014/main" id="{45BE7C83-2013-45B7-B5F6-ED1AB78C540A}"/>
                  </a:ext>
                </a:extLst>
              </p:cNvPr>
              <p:cNvSpPr>
                <a:spLocks noChangeShapeType="1"/>
              </p:cNvSpPr>
              <p:nvPr/>
            </p:nvSpPr>
            <p:spPr bwMode="auto">
              <a:xfrm>
                <a:off x="4595"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522">
                <a:extLst>
                  <a:ext uri="{FF2B5EF4-FFF2-40B4-BE49-F238E27FC236}">
                    <a16:creationId xmlns:a16="http://schemas.microsoft.com/office/drawing/2014/main" id="{453DD3D0-5B65-4AA0-89A6-5B7846F5DB4B}"/>
                  </a:ext>
                </a:extLst>
              </p:cNvPr>
              <p:cNvSpPr>
                <a:spLocks noChangeShapeType="1"/>
              </p:cNvSpPr>
              <p:nvPr/>
            </p:nvSpPr>
            <p:spPr bwMode="auto">
              <a:xfrm flipH="1">
                <a:off x="4575" y="2468"/>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523">
                <a:extLst>
                  <a:ext uri="{FF2B5EF4-FFF2-40B4-BE49-F238E27FC236}">
                    <a16:creationId xmlns:a16="http://schemas.microsoft.com/office/drawing/2014/main" id="{5DAB2900-2A28-48DD-90D8-8290CC49FCCD}"/>
                  </a:ext>
                </a:extLst>
              </p:cNvPr>
              <p:cNvSpPr>
                <a:spLocks noChangeShapeType="1"/>
              </p:cNvSpPr>
              <p:nvPr/>
            </p:nvSpPr>
            <p:spPr bwMode="auto">
              <a:xfrm>
                <a:off x="4602"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524">
                <a:extLst>
                  <a:ext uri="{FF2B5EF4-FFF2-40B4-BE49-F238E27FC236}">
                    <a16:creationId xmlns:a16="http://schemas.microsoft.com/office/drawing/2014/main" id="{E4392477-7BE2-4050-92C6-F980C48A7372}"/>
                  </a:ext>
                </a:extLst>
              </p:cNvPr>
              <p:cNvSpPr>
                <a:spLocks noChangeShapeType="1"/>
              </p:cNvSpPr>
              <p:nvPr/>
            </p:nvSpPr>
            <p:spPr bwMode="auto">
              <a:xfrm flipH="1">
                <a:off x="4582" y="246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525">
                <a:extLst>
                  <a:ext uri="{FF2B5EF4-FFF2-40B4-BE49-F238E27FC236}">
                    <a16:creationId xmlns:a16="http://schemas.microsoft.com/office/drawing/2014/main" id="{E6D87EB6-D061-46CC-B0C3-AF1CEC48BD81}"/>
                  </a:ext>
                </a:extLst>
              </p:cNvPr>
              <p:cNvSpPr>
                <a:spLocks noChangeShapeType="1"/>
              </p:cNvSpPr>
              <p:nvPr/>
            </p:nvSpPr>
            <p:spPr bwMode="auto">
              <a:xfrm>
                <a:off x="4619"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526">
                <a:extLst>
                  <a:ext uri="{FF2B5EF4-FFF2-40B4-BE49-F238E27FC236}">
                    <a16:creationId xmlns:a16="http://schemas.microsoft.com/office/drawing/2014/main" id="{32651BB2-39B1-4D43-9D61-33E48F32A4B6}"/>
                  </a:ext>
                </a:extLst>
              </p:cNvPr>
              <p:cNvSpPr>
                <a:spLocks noChangeShapeType="1"/>
              </p:cNvSpPr>
              <p:nvPr/>
            </p:nvSpPr>
            <p:spPr bwMode="auto">
              <a:xfrm flipH="1">
                <a:off x="4599" y="246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527">
                <a:extLst>
                  <a:ext uri="{FF2B5EF4-FFF2-40B4-BE49-F238E27FC236}">
                    <a16:creationId xmlns:a16="http://schemas.microsoft.com/office/drawing/2014/main" id="{B0316C24-91D5-4604-A2E9-0BB346E2956D}"/>
                  </a:ext>
                </a:extLst>
              </p:cNvPr>
              <p:cNvSpPr>
                <a:spLocks noChangeShapeType="1"/>
              </p:cNvSpPr>
              <p:nvPr/>
            </p:nvSpPr>
            <p:spPr bwMode="auto">
              <a:xfrm>
                <a:off x="4624"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528">
                <a:extLst>
                  <a:ext uri="{FF2B5EF4-FFF2-40B4-BE49-F238E27FC236}">
                    <a16:creationId xmlns:a16="http://schemas.microsoft.com/office/drawing/2014/main" id="{1B68306E-7564-44F9-BA49-066C6350EF9B}"/>
                  </a:ext>
                </a:extLst>
              </p:cNvPr>
              <p:cNvSpPr>
                <a:spLocks noChangeShapeType="1"/>
              </p:cNvSpPr>
              <p:nvPr/>
            </p:nvSpPr>
            <p:spPr bwMode="auto">
              <a:xfrm flipH="1">
                <a:off x="4604" y="2468"/>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529">
                <a:extLst>
                  <a:ext uri="{FF2B5EF4-FFF2-40B4-BE49-F238E27FC236}">
                    <a16:creationId xmlns:a16="http://schemas.microsoft.com/office/drawing/2014/main" id="{427064D3-39A7-4244-A94C-CF8C0A0312EF}"/>
                  </a:ext>
                </a:extLst>
              </p:cNvPr>
              <p:cNvSpPr>
                <a:spLocks noChangeShapeType="1"/>
              </p:cNvSpPr>
              <p:nvPr/>
            </p:nvSpPr>
            <p:spPr bwMode="auto">
              <a:xfrm>
                <a:off x="4662"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530">
                <a:extLst>
                  <a:ext uri="{FF2B5EF4-FFF2-40B4-BE49-F238E27FC236}">
                    <a16:creationId xmlns:a16="http://schemas.microsoft.com/office/drawing/2014/main" id="{B8B93C9A-E3A2-4894-91B1-33A536382A29}"/>
                  </a:ext>
                </a:extLst>
              </p:cNvPr>
              <p:cNvSpPr>
                <a:spLocks noChangeShapeType="1"/>
              </p:cNvSpPr>
              <p:nvPr/>
            </p:nvSpPr>
            <p:spPr bwMode="auto">
              <a:xfrm flipH="1">
                <a:off x="4641" y="2468"/>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531">
                <a:extLst>
                  <a:ext uri="{FF2B5EF4-FFF2-40B4-BE49-F238E27FC236}">
                    <a16:creationId xmlns:a16="http://schemas.microsoft.com/office/drawing/2014/main" id="{1F5BF5E2-CCF9-4DDB-B558-5E74B2CCE2BD}"/>
                  </a:ext>
                </a:extLst>
              </p:cNvPr>
              <p:cNvSpPr>
                <a:spLocks noChangeShapeType="1"/>
              </p:cNvSpPr>
              <p:nvPr/>
            </p:nvSpPr>
            <p:spPr bwMode="auto">
              <a:xfrm>
                <a:off x="4669"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532">
                <a:extLst>
                  <a:ext uri="{FF2B5EF4-FFF2-40B4-BE49-F238E27FC236}">
                    <a16:creationId xmlns:a16="http://schemas.microsoft.com/office/drawing/2014/main" id="{24A4BF51-3FE9-4F0F-BB40-FDA97A4D0E61}"/>
                  </a:ext>
                </a:extLst>
              </p:cNvPr>
              <p:cNvSpPr>
                <a:spLocks noChangeShapeType="1"/>
              </p:cNvSpPr>
              <p:nvPr/>
            </p:nvSpPr>
            <p:spPr bwMode="auto">
              <a:xfrm flipH="1">
                <a:off x="4648" y="246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533">
                <a:extLst>
                  <a:ext uri="{FF2B5EF4-FFF2-40B4-BE49-F238E27FC236}">
                    <a16:creationId xmlns:a16="http://schemas.microsoft.com/office/drawing/2014/main" id="{D5E6F3AB-5256-402A-844A-28FBA872BD63}"/>
                  </a:ext>
                </a:extLst>
              </p:cNvPr>
              <p:cNvSpPr>
                <a:spLocks noChangeShapeType="1"/>
              </p:cNvSpPr>
              <p:nvPr/>
            </p:nvSpPr>
            <p:spPr bwMode="auto">
              <a:xfrm>
                <a:off x="4740" y="24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534">
                <a:extLst>
                  <a:ext uri="{FF2B5EF4-FFF2-40B4-BE49-F238E27FC236}">
                    <a16:creationId xmlns:a16="http://schemas.microsoft.com/office/drawing/2014/main" id="{7A21C482-A993-4E83-AE94-FEACCD763A53}"/>
                  </a:ext>
                </a:extLst>
              </p:cNvPr>
              <p:cNvSpPr>
                <a:spLocks noChangeShapeType="1"/>
              </p:cNvSpPr>
              <p:nvPr/>
            </p:nvSpPr>
            <p:spPr bwMode="auto">
              <a:xfrm flipH="1">
                <a:off x="4720" y="2485"/>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535">
                <a:extLst>
                  <a:ext uri="{FF2B5EF4-FFF2-40B4-BE49-F238E27FC236}">
                    <a16:creationId xmlns:a16="http://schemas.microsoft.com/office/drawing/2014/main" id="{832AC0D6-39EE-476E-A5A8-B090A1A57C94}"/>
                  </a:ext>
                </a:extLst>
              </p:cNvPr>
              <p:cNvSpPr>
                <a:spLocks noChangeShapeType="1"/>
              </p:cNvSpPr>
              <p:nvPr/>
            </p:nvSpPr>
            <p:spPr bwMode="auto">
              <a:xfrm>
                <a:off x="4766" y="24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536">
                <a:extLst>
                  <a:ext uri="{FF2B5EF4-FFF2-40B4-BE49-F238E27FC236}">
                    <a16:creationId xmlns:a16="http://schemas.microsoft.com/office/drawing/2014/main" id="{895F3997-501E-44E8-A3B7-6E04F5F97C37}"/>
                  </a:ext>
                </a:extLst>
              </p:cNvPr>
              <p:cNvSpPr>
                <a:spLocks noChangeShapeType="1"/>
              </p:cNvSpPr>
              <p:nvPr/>
            </p:nvSpPr>
            <p:spPr bwMode="auto">
              <a:xfrm flipH="1">
                <a:off x="4745" y="2485"/>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537">
                <a:extLst>
                  <a:ext uri="{FF2B5EF4-FFF2-40B4-BE49-F238E27FC236}">
                    <a16:creationId xmlns:a16="http://schemas.microsoft.com/office/drawing/2014/main" id="{FC5B5324-AD87-47D8-8348-A7E244B84A97}"/>
                  </a:ext>
                </a:extLst>
              </p:cNvPr>
              <p:cNvSpPr>
                <a:spLocks noChangeShapeType="1"/>
              </p:cNvSpPr>
              <p:nvPr/>
            </p:nvSpPr>
            <p:spPr bwMode="auto">
              <a:xfrm>
                <a:off x="4817" y="2465"/>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538">
                <a:extLst>
                  <a:ext uri="{FF2B5EF4-FFF2-40B4-BE49-F238E27FC236}">
                    <a16:creationId xmlns:a16="http://schemas.microsoft.com/office/drawing/2014/main" id="{6F61C88F-8F46-40D5-A56D-12B1B3E9584D}"/>
                  </a:ext>
                </a:extLst>
              </p:cNvPr>
              <p:cNvSpPr>
                <a:spLocks noChangeShapeType="1"/>
              </p:cNvSpPr>
              <p:nvPr/>
            </p:nvSpPr>
            <p:spPr bwMode="auto">
              <a:xfrm flipH="1">
                <a:off x="4797" y="2485"/>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539">
                <a:extLst>
                  <a:ext uri="{FF2B5EF4-FFF2-40B4-BE49-F238E27FC236}">
                    <a16:creationId xmlns:a16="http://schemas.microsoft.com/office/drawing/2014/main" id="{362B92CC-3E68-4346-880C-8CBB1EBB5FAB}"/>
                  </a:ext>
                </a:extLst>
              </p:cNvPr>
              <p:cNvSpPr>
                <a:spLocks noChangeShapeType="1"/>
              </p:cNvSpPr>
              <p:nvPr/>
            </p:nvSpPr>
            <p:spPr bwMode="auto">
              <a:xfrm>
                <a:off x="4647"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540">
                <a:extLst>
                  <a:ext uri="{FF2B5EF4-FFF2-40B4-BE49-F238E27FC236}">
                    <a16:creationId xmlns:a16="http://schemas.microsoft.com/office/drawing/2014/main" id="{4860718D-9E43-438C-9740-4855E08F02AF}"/>
                  </a:ext>
                </a:extLst>
              </p:cNvPr>
              <p:cNvSpPr>
                <a:spLocks noChangeShapeType="1"/>
              </p:cNvSpPr>
              <p:nvPr/>
            </p:nvSpPr>
            <p:spPr bwMode="auto">
              <a:xfrm flipH="1">
                <a:off x="4626" y="2468"/>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541">
                <a:extLst>
                  <a:ext uri="{FF2B5EF4-FFF2-40B4-BE49-F238E27FC236}">
                    <a16:creationId xmlns:a16="http://schemas.microsoft.com/office/drawing/2014/main" id="{802F2055-E8CF-459D-B24E-57590A8CAF88}"/>
                  </a:ext>
                </a:extLst>
              </p:cNvPr>
              <p:cNvSpPr>
                <a:spLocks noChangeShapeType="1"/>
              </p:cNvSpPr>
              <p:nvPr/>
            </p:nvSpPr>
            <p:spPr bwMode="auto">
              <a:xfrm>
                <a:off x="4589" y="2448"/>
                <a:ext cx="0" cy="41"/>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542">
                <a:extLst>
                  <a:ext uri="{FF2B5EF4-FFF2-40B4-BE49-F238E27FC236}">
                    <a16:creationId xmlns:a16="http://schemas.microsoft.com/office/drawing/2014/main" id="{955D1C70-C96A-4B5B-9CB1-0D9B8833DC45}"/>
                  </a:ext>
                </a:extLst>
              </p:cNvPr>
              <p:cNvSpPr>
                <a:spLocks noChangeShapeType="1"/>
              </p:cNvSpPr>
              <p:nvPr/>
            </p:nvSpPr>
            <p:spPr bwMode="auto">
              <a:xfrm flipH="1">
                <a:off x="4568" y="2468"/>
                <a:ext cx="41"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543">
                <a:extLst>
                  <a:ext uri="{FF2B5EF4-FFF2-40B4-BE49-F238E27FC236}">
                    <a16:creationId xmlns:a16="http://schemas.microsoft.com/office/drawing/2014/main" id="{5366D190-9C2E-45B6-8B1B-41C7E35095C4}"/>
                  </a:ext>
                </a:extLst>
              </p:cNvPr>
              <p:cNvSpPr>
                <a:spLocks noChangeShapeType="1"/>
              </p:cNvSpPr>
              <p:nvPr/>
            </p:nvSpPr>
            <p:spPr bwMode="auto">
              <a:xfrm>
                <a:off x="26" y="1638"/>
                <a:ext cx="0" cy="39"/>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544">
                <a:extLst>
                  <a:ext uri="{FF2B5EF4-FFF2-40B4-BE49-F238E27FC236}">
                    <a16:creationId xmlns:a16="http://schemas.microsoft.com/office/drawing/2014/main" id="{21410E3C-D290-4644-B47E-09BA7729912B}"/>
                  </a:ext>
                </a:extLst>
              </p:cNvPr>
              <p:cNvSpPr>
                <a:spLocks noChangeShapeType="1"/>
              </p:cNvSpPr>
              <p:nvPr/>
            </p:nvSpPr>
            <p:spPr bwMode="auto">
              <a:xfrm flipH="1">
                <a:off x="7" y="1658"/>
                <a:ext cx="39" cy="0"/>
              </a:xfrm>
              <a:prstGeom prst="line">
                <a:avLst/>
              </a:prstGeom>
              <a:noFill/>
              <a:ln w="12700" cap="flat">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Freeform 545">
                <a:extLst>
                  <a:ext uri="{FF2B5EF4-FFF2-40B4-BE49-F238E27FC236}">
                    <a16:creationId xmlns:a16="http://schemas.microsoft.com/office/drawing/2014/main" id="{C76E23C7-0009-4BA1-A569-8F745594AAAA}"/>
                  </a:ext>
                </a:extLst>
              </p:cNvPr>
              <p:cNvSpPr>
                <a:spLocks/>
              </p:cNvSpPr>
              <p:nvPr/>
            </p:nvSpPr>
            <p:spPr bwMode="auto">
              <a:xfrm>
                <a:off x="21" y="1658"/>
                <a:ext cx="5737" cy="1007"/>
              </a:xfrm>
              <a:custGeom>
                <a:avLst/>
                <a:gdLst>
                  <a:gd name="T0" fmla="*/ 20 w 5737"/>
                  <a:gd name="T1" fmla="*/ 0 h 1007"/>
                  <a:gd name="T2" fmla="*/ 151 w 5737"/>
                  <a:gd name="T3" fmla="*/ 22 h 1007"/>
                  <a:gd name="T4" fmla="*/ 250 w 5737"/>
                  <a:gd name="T5" fmla="*/ 45 h 1007"/>
                  <a:gd name="T6" fmla="*/ 364 w 5737"/>
                  <a:gd name="T7" fmla="*/ 60 h 1007"/>
                  <a:gd name="T8" fmla="*/ 397 w 5737"/>
                  <a:gd name="T9" fmla="*/ 69 h 1007"/>
                  <a:gd name="T10" fmla="*/ 530 w 5737"/>
                  <a:gd name="T11" fmla="*/ 84 h 1007"/>
                  <a:gd name="T12" fmla="*/ 562 w 5737"/>
                  <a:gd name="T13" fmla="*/ 113 h 1007"/>
                  <a:gd name="T14" fmla="*/ 699 w 5737"/>
                  <a:gd name="T15" fmla="*/ 124 h 1007"/>
                  <a:gd name="T16" fmla="*/ 803 w 5737"/>
                  <a:gd name="T17" fmla="*/ 134 h 1007"/>
                  <a:gd name="T18" fmla="*/ 936 w 5737"/>
                  <a:gd name="T19" fmla="*/ 141 h 1007"/>
                  <a:gd name="T20" fmla="*/ 968 w 5737"/>
                  <a:gd name="T21" fmla="*/ 149 h 1007"/>
                  <a:gd name="T22" fmla="*/ 1081 w 5737"/>
                  <a:gd name="T23" fmla="*/ 161 h 1007"/>
                  <a:gd name="T24" fmla="*/ 1135 w 5737"/>
                  <a:gd name="T25" fmla="*/ 182 h 1007"/>
                  <a:gd name="T26" fmla="*/ 1168 w 5737"/>
                  <a:gd name="T27" fmla="*/ 190 h 1007"/>
                  <a:gd name="T28" fmla="*/ 1256 w 5737"/>
                  <a:gd name="T29" fmla="*/ 197 h 1007"/>
                  <a:gd name="T30" fmla="*/ 1353 w 5737"/>
                  <a:gd name="T31" fmla="*/ 213 h 1007"/>
                  <a:gd name="T32" fmla="*/ 1422 w 5737"/>
                  <a:gd name="T33" fmla="*/ 235 h 1007"/>
                  <a:gd name="T34" fmla="*/ 1471 w 5737"/>
                  <a:gd name="T35" fmla="*/ 254 h 1007"/>
                  <a:gd name="T36" fmla="*/ 1548 w 5737"/>
                  <a:gd name="T37" fmla="*/ 271 h 1007"/>
                  <a:gd name="T38" fmla="*/ 1763 w 5737"/>
                  <a:gd name="T39" fmla="*/ 283 h 1007"/>
                  <a:gd name="T40" fmla="*/ 1916 w 5737"/>
                  <a:gd name="T41" fmla="*/ 305 h 1007"/>
                  <a:gd name="T42" fmla="*/ 1947 w 5737"/>
                  <a:gd name="T43" fmla="*/ 326 h 1007"/>
                  <a:gd name="T44" fmla="*/ 1959 w 5737"/>
                  <a:gd name="T45" fmla="*/ 351 h 1007"/>
                  <a:gd name="T46" fmla="*/ 1988 w 5737"/>
                  <a:gd name="T47" fmla="*/ 358 h 1007"/>
                  <a:gd name="T48" fmla="*/ 2035 w 5737"/>
                  <a:gd name="T49" fmla="*/ 386 h 1007"/>
                  <a:gd name="T50" fmla="*/ 2121 w 5737"/>
                  <a:gd name="T51" fmla="*/ 404 h 1007"/>
                  <a:gd name="T52" fmla="*/ 2177 w 5737"/>
                  <a:gd name="T53" fmla="*/ 416 h 1007"/>
                  <a:gd name="T54" fmla="*/ 2249 w 5737"/>
                  <a:gd name="T55" fmla="*/ 425 h 1007"/>
                  <a:gd name="T56" fmla="*/ 2283 w 5737"/>
                  <a:gd name="T57" fmla="*/ 439 h 1007"/>
                  <a:gd name="T58" fmla="*/ 2330 w 5737"/>
                  <a:gd name="T59" fmla="*/ 452 h 1007"/>
                  <a:gd name="T60" fmla="*/ 2428 w 5737"/>
                  <a:gd name="T61" fmla="*/ 475 h 1007"/>
                  <a:gd name="T62" fmla="*/ 2491 w 5737"/>
                  <a:gd name="T63" fmla="*/ 492 h 1007"/>
                  <a:gd name="T64" fmla="*/ 2540 w 5737"/>
                  <a:gd name="T65" fmla="*/ 500 h 1007"/>
                  <a:gd name="T66" fmla="*/ 2682 w 5737"/>
                  <a:gd name="T67" fmla="*/ 511 h 1007"/>
                  <a:gd name="T68" fmla="*/ 2695 w 5737"/>
                  <a:gd name="T69" fmla="*/ 523 h 1007"/>
                  <a:gd name="T70" fmla="*/ 2706 w 5737"/>
                  <a:gd name="T71" fmla="*/ 531 h 1007"/>
                  <a:gd name="T72" fmla="*/ 2767 w 5737"/>
                  <a:gd name="T73" fmla="*/ 545 h 1007"/>
                  <a:gd name="T74" fmla="*/ 2973 w 5737"/>
                  <a:gd name="T75" fmla="*/ 555 h 1007"/>
                  <a:gd name="T76" fmla="*/ 3110 w 5737"/>
                  <a:gd name="T77" fmla="*/ 567 h 1007"/>
                  <a:gd name="T78" fmla="*/ 3176 w 5737"/>
                  <a:gd name="T79" fmla="*/ 584 h 1007"/>
                  <a:gd name="T80" fmla="*/ 3241 w 5737"/>
                  <a:gd name="T81" fmla="*/ 598 h 1007"/>
                  <a:gd name="T82" fmla="*/ 3261 w 5737"/>
                  <a:gd name="T83" fmla="*/ 617 h 1007"/>
                  <a:gd name="T84" fmla="*/ 3313 w 5737"/>
                  <a:gd name="T85" fmla="*/ 629 h 1007"/>
                  <a:gd name="T86" fmla="*/ 3374 w 5737"/>
                  <a:gd name="T87" fmla="*/ 642 h 1007"/>
                  <a:gd name="T88" fmla="*/ 3389 w 5737"/>
                  <a:gd name="T89" fmla="*/ 660 h 1007"/>
                  <a:gd name="T90" fmla="*/ 3538 w 5737"/>
                  <a:gd name="T91" fmla="*/ 670 h 1007"/>
                  <a:gd name="T92" fmla="*/ 3560 w 5737"/>
                  <a:gd name="T93" fmla="*/ 685 h 1007"/>
                  <a:gd name="T94" fmla="*/ 3679 w 5737"/>
                  <a:gd name="T95" fmla="*/ 695 h 1007"/>
                  <a:gd name="T96" fmla="*/ 3753 w 5737"/>
                  <a:gd name="T97" fmla="*/ 704 h 1007"/>
                  <a:gd name="T98" fmla="*/ 3812 w 5737"/>
                  <a:gd name="T99" fmla="*/ 714 h 1007"/>
                  <a:gd name="T100" fmla="*/ 3913 w 5737"/>
                  <a:gd name="T101" fmla="*/ 730 h 1007"/>
                  <a:gd name="T102" fmla="*/ 4010 w 5737"/>
                  <a:gd name="T103" fmla="*/ 749 h 1007"/>
                  <a:gd name="T104" fmla="*/ 4128 w 5737"/>
                  <a:gd name="T105" fmla="*/ 771 h 1007"/>
                  <a:gd name="T106" fmla="*/ 4315 w 5737"/>
                  <a:gd name="T107" fmla="*/ 781 h 1007"/>
                  <a:gd name="T108" fmla="*/ 4651 w 5737"/>
                  <a:gd name="T109" fmla="*/ 810 h 1007"/>
                  <a:gd name="T110" fmla="*/ 4868 w 5737"/>
                  <a:gd name="T111" fmla="*/ 827 h 1007"/>
                  <a:gd name="T112" fmla="*/ 5035 w 5737"/>
                  <a:gd name="T113" fmla="*/ 851 h 1007"/>
                  <a:gd name="T114" fmla="*/ 5299 w 5737"/>
                  <a:gd name="T115" fmla="*/ 892 h 1007"/>
                  <a:gd name="T116" fmla="*/ 5335 w 5737"/>
                  <a:gd name="T117" fmla="*/ 954 h 1007"/>
                  <a:gd name="T118" fmla="*/ 5737 w 5737"/>
                  <a:gd name="T119" fmla="*/ 1007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37" h="1007">
                    <a:moveTo>
                      <a:pt x="0" y="0"/>
                    </a:moveTo>
                    <a:lnTo>
                      <a:pt x="20" y="0"/>
                    </a:lnTo>
                    <a:lnTo>
                      <a:pt x="20" y="22"/>
                    </a:lnTo>
                    <a:lnTo>
                      <a:pt x="151" y="22"/>
                    </a:lnTo>
                    <a:lnTo>
                      <a:pt x="151" y="45"/>
                    </a:lnTo>
                    <a:lnTo>
                      <a:pt x="250" y="45"/>
                    </a:lnTo>
                    <a:lnTo>
                      <a:pt x="250" y="60"/>
                    </a:lnTo>
                    <a:lnTo>
                      <a:pt x="364" y="60"/>
                    </a:lnTo>
                    <a:lnTo>
                      <a:pt x="364" y="69"/>
                    </a:lnTo>
                    <a:lnTo>
                      <a:pt x="397" y="69"/>
                    </a:lnTo>
                    <a:lnTo>
                      <a:pt x="397" y="84"/>
                    </a:lnTo>
                    <a:lnTo>
                      <a:pt x="530" y="84"/>
                    </a:lnTo>
                    <a:lnTo>
                      <a:pt x="530" y="113"/>
                    </a:lnTo>
                    <a:lnTo>
                      <a:pt x="562" y="113"/>
                    </a:lnTo>
                    <a:lnTo>
                      <a:pt x="562" y="124"/>
                    </a:lnTo>
                    <a:lnTo>
                      <a:pt x="699" y="124"/>
                    </a:lnTo>
                    <a:lnTo>
                      <a:pt x="699" y="134"/>
                    </a:lnTo>
                    <a:lnTo>
                      <a:pt x="803" y="134"/>
                    </a:lnTo>
                    <a:lnTo>
                      <a:pt x="803" y="141"/>
                    </a:lnTo>
                    <a:lnTo>
                      <a:pt x="936" y="141"/>
                    </a:lnTo>
                    <a:lnTo>
                      <a:pt x="936" y="149"/>
                    </a:lnTo>
                    <a:lnTo>
                      <a:pt x="968" y="149"/>
                    </a:lnTo>
                    <a:lnTo>
                      <a:pt x="968" y="161"/>
                    </a:lnTo>
                    <a:lnTo>
                      <a:pt x="1081" y="161"/>
                    </a:lnTo>
                    <a:lnTo>
                      <a:pt x="1081" y="182"/>
                    </a:lnTo>
                    <a:lnTo>
                      <a:pt x="1135" y="182"/>
                    </a:lnTo>
                    <a:lnTo>
                      <a:pt x="1135" y="190"/>
                    </a:lnTo>
                    <a:lnTo>
                      <a:pt x="1168" y="190"/>
                    </a:lnTo>
                    <a:lnTo>
                      <a:pt x="1168" y="197"/>
                    </a:lnTo>
                    <a:lnTo>
                      <a:pt x="1256" y="197"/>
                    </a:lnTo>
                    <a:lnTo>
                      <a:pt x="1256" y="213"/>
                    </a:lnTo>
                    <a:lnTo>
                      <a:pt x="1353" y="213"/>
                    </a:lnTo>
                    <a:lnTo>
                      <a:pt x="1353" y="235"/>
                    </a:lnTo>
                    <a:lnTo>
                      <a:pt x="1422" y="235"/>
                    </a:lnTo>
                    <a:lnTo>
                      <a:pt x="1422" y="254"/>
                    </a:lnTo>
                    <a:lnTo>
                      <a:pt x="1471" y="254"/>
                    </a:lnTo>
                    <a:lnTo>
                      <a:pt x="1471" y="271"/>
                    </a:lnTo>
                    <a:lnTo>
                      <a:pt x="1548" y="271"/>
                    </a:lnTo>
                    <a:lnTo>
                      <a:pt x="1548" y="283"/>
                    </a:lnTo>
                    <a:lnTo>
                      <a:pt x="1763" y="283"/>
                    </a:lnTo>
                    <a:lnTo>
                      <a:pt x="1763" y="305"/>
                    </a:lnTo>
                    <a:lnTo>
                      <a:pt x="1916" y="305"/>
                    </a:lnTo>
                    <a:lnTo>
                      <a:pt x="1916" y="326"/>
                    </a:lnTo>
                    <a:lnTo>
                      <a:pt x="1947" y="326"/>
                    </a:lnTo>
                    <a:lnTo>
                      <a:pt x="1947" y="351"/>
                    </a:lnTo>
                    <a:lnTo>
                      <a:pt x="1959" y="351"/>
                    </a:lnTo>
                    <a:lnTo>
                      <a:pt x="1959" y="358"/>
                    </a:lnTo>
                    <a:lnTo>
                      <a:pt x="1988" y="358"/>
                    </a:lnTo>
                    <a:lnTo>
                      <a:pt x="1988" y="386"/>
                    </a:lnTo>
                    <a:lnTo>
                      <a:pt x="2035" y="386"/>
                    </a:lnTo>
                    <a:lnTo>
                      <a:pt x="2035" y="404"/>
                    </a:lnTo>
                    <a:lnTo>
                      <a:pt x="2121" y="404"/>
                    </a:lnTo>
                    <a:lnTo>
                      <a:pt x="2121" y="416"/>
                    </a:lnTo>
                    <a:lnTo>
                      <a:pt x="2177" y="416"/>
                    </a:lnTo>
                    <a:lnTo>
                      <a:pt x="2177" y="425"/>
                    </a:lnTo>
                    <a:lnTo>
                      <a:pt x="2249" y="425"/>
                    </a:lnTo>
                    <a:lnTo>
                      <a:pt x="2249" y="439"/>
                    </a:lnTo>
                    <a:lnTo>
                      <a:pt x="2283" y="439"/>
                    </a:lnTo>
                    <a:lnTo>
                      <a:pt x="2283" y="452"/>
                    </a:lnTo>
                    <a:lnTo>
                      <a:pt x="2330" y="452"/>
                    </a:lnTo>
                    <a:lnTo>
                      <a:pt x="2330" y="475"/>
                    </a:lnTo>
                    <a:lnTo>
                      <a:pt x="2428" y="475"/>
                    </a:lnTo>
                    <a:lnTo>
                      <a:pt x="2428" y="492"/>
                    </a:lnTo>
                    <a:lnTo>
                      <a:pt x="2491" y="492"/>
                    </a:lnTo>
                    <a:lnTo>
                      <a:pt x="2491" y="500"/>
                    </a:lnTo>
                    <a:lnTo>
                      <a:pt x="2540" y="500"/>
                    </a:lnTo>
                    <a:lnTo>
                      <a:pt x="2540" y="511"/>
                    </a:lnTo>
                    <a:lnTo>
                      <a:pt x="2682" y="511"/>
                    </a:lnTo>
                    <a:lnTo>
                      <a:pt x="2682" y="523"/>
                    </a:lnTo>
                    <a:lnTo>
                      <a:pt x="2695" y="523"/>
                    </a:lnTo>
                    <a:lnTo>
                      <a:pt x="2695" y="531"/>
                    </a:lnTo>
                    <a:lnTo>
                      <a:pt x="2706" y="531"/>
                    </a:lnTo>
                    <a:lnTo>
                      <a:pt x="2706" y="545"/>
                    </a:lnTo>
                    <a:lnTo>
                      <a:pt x="2767" y="545"/>
                    </a:lnTo>
                    <a:lnTo>
                      <a:pt x="2767" y="555"/>
                    </a:lnTo>
                    <a:lnTo>
                      <a:pt x="2973" y="555"/>
                    </a:lnTo>
                    <a:lnTo>
                      <a:pt x="2973" y="567"/>
                    </a:lnTo>
                    <a:lnTo>
                      <a:pt x="3110" y="567"/>
                    </a:lnTo>
                    <a:lnTo>
                      <a:pt x="3110" y="584"/>
                    </a:lnTo>
                    <a:lnTo>
                      <a:pt x="3176" y="584"/>
                    </a:lnTo>
                    <a:lnTo>
                      <a:pt x="3176" y="598"/>
                    </a:lnTo>
                    <a:lnTo>
                      <a:pt x="3241" y="598"/>
                    </a:lnTo>
                    <a:lnTo>
                      <a:pt x="3241" y="617"/>
                    </a:lnTo>
                    <a:lnTo>
                      <a:pt x="3261" y="617"/>
                    </a:lnTo>
                    <a:lnTo>
                      <a:pt x="3261" y="629"/>
                    </a:lnTo>
                    <a:lnTo>
                      <a:pt x="3313" y="629"/>
                    </a:lnTo>
                    <a:lnTo>
                      <a:pt x="3313" y="642"/>
                    </a:lnTo>
                    <a:lnTo>
                      <a:pt x="3374" y="642"/>
                    </a:lnTo>
                    <a:lnTo>
                      <a:pt x="3374" y="660"/>
                    </a:lnTo>
                    <a:lnTo>
                      <a:pt x="3389" y="660"/>
                    </a:lnTo>
                    <a:lnTo>
                      <a:pt x="3389" y="670"/>
                    </a:lnTo>
                    <a:lnTo>
                      <a:pt x="3538" y="670"/>
                    </a:lnTo>
                    <a:lnTo>
                      <a:pt x="3538" y="685"/>
                    </a:lnTo>
                    <a:lnTo>
                      <a:pt x="3560" y="685"/>
                    </a:lnTo>
                    <a:lnTo>
                      <a:pt x="3560" y="695"/>
                    </a:lnTo>
                    <a:lnTo>
                      <a:pt x="3679" y="695"/>
                    </a:lnTo>
                    <a:lnTo>
                      <a:pt x="3679" y="704"/>
                    </a:lnTo>
                    <a:lnTo>
                      <a:pt x="3753" y="704"/>
                    </a:lnTo>
                    <a:lnTo>
                      <a:pt x="3753" y="714"/>
                    </a:lnTo>
                    <a:lnTo>
                      <a:pt x="3812" y="714"/>
                    </a:lnTo>
                    <a:lnTo>
                      <a:pt x="3812" y="730"/>
                    </a:lnTo>
                    <a:lnTo>
                      <a:pt x="3913" y="730"/>
                    </a:lnTo>
                    <a:lnTo>
                      <a:pt x="3913" y="749"/>
                    </a:lnTo>
                    <a:lnTo>
                      <a:pt x="4010" y="749"/>
                    </a:lnTo>
                    <a:lnTo>
                      <a:pt x="4010" y="771"/>
                    </a:lnTo>
                    <a:lnTo>
                      <a:pt x="4128" y="771"/>
                    </a:lnTo>
                    <a:lnTo>
                      <a:pt x="4128" y="781"/>
                    </a:lnTo>
                    <a:lnTo>
                      <a:pt x="4315" y="781"/>
                    </a:lnTo>
                    <a:lnTo>
                      <a:pt x="4315" y="810"/>
                    </a:lnTo>
                    <a:lnTo>
                      <a:pt x="4651" y="810"/>
                    </a:lnTo>
                    <a:lnTo>
                      <a:pt x="4651" y="827"/>
                    </a:lnTo>
                    <a:lnTo>
                      <a:pt x="4868" y="827"/>
                    </a:lnTo>
                    <a:lnTo>
                      <a:pt x="4868" y="851"/>
                    </a:lnTo>
                    <a:lnTo>
                      <a:pt x="5035" y="851"/>
                    </a:lnTo>
                    <a:lnTo>
                      <a:pt x="5035" y="892"/>
                    </a:lnTo>
                    <a:lnTo>
                      <a:pt x="5299" y="892"/>
                    </a:lnTo>
                    <a:lnTo>
                      <a:pt x="5299" y="954"/>
                    </a:lnTo>
                    <a:lnTo>
                      <a:pt x="5335" y="954"/>
                    </a:lnTo>
                    <a:lnTo>
                      <a:pt x="5335" y="1007"/>
                    </a:lnTo>
                    <a:lnTo>
                      <a:pt x="5737" y="1007"/>
                    </a:lnTo>
                  </a:path>
                </a:pathLst>
              </a:custGeom>
              <a:noFill/>
              <a:ln w="12700"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59" name="Group 58">
              <a:extLst>
                <a:ext uri="{FF2B5EF4-FFF2-40B4-BE49-F238E27FC236}">
                  <a16:creationId xmlns:a16="http://schemas.microsoft.com/office/drawing/2014/main" id="{9C8C1222-B577-45F0-BF87-19B4B039E69C}"/>
                </a:ext>
              </a:extLst>
            </p:cNvPr>
            <p:cNvGrpSpPr>
              <a:grpSpLocks noChangeAspect="1"/>
            </p:cNvGrpSpPr>
            <p:nvPr/>
          </p:nvGrpSpPr>
          <p:grpSpPr bwMode="auto">
            <a:xfrm>
              <a:off x="896976" y="1975195"/>
              <a:ext cx="4960804" cy="674663"/>
              <a:chOff x="-2" y="1723"/>
              <a:chExt cx="5760" cy="872"/>
            </a:xfrm>
          </p:grpSpPr>
          <p:grpSp>
            <p:nvGrpSpPr>
              <p:cNvPr id="60" name="Group 205">
                <a:extLst>
                  <a:ext uri="{FF2B5EF4-FFF2-40B4-BE49-F238E27FC236}">
                    <a16:creationId xmlns:a16="http://schemas.microsoft.com/office/drawing/2014/main" id="{A87B22A4-D9A6-4A4F-BD75-F0DA03001B05}"/>
                  </a:ext>
                </a:extLst>
              </p:cNvPr>
              <p:cNvGrpSpPr>
                <a:grpSpLocks/>
              </p:cNvGrpSpPr>
              <p:nvPr/>
            </p:nvGrpSpPr>
            <p:grpSpPr bwMode="auto">
              <a:xfrm>
                <a:off x="78" y="1723"/>
                <a:ext cx="5680" cy="872"/>
                <a:chOff x="78" y="1723"/>
                <a:chExt cx="5680" cy="872"/>
              </a:xfrm>
            </p:grpSpPr>
            <p:sp>
              <p:nvSpPr>
                <p:cNvPr id="124" name="Line 5">
                  <a:extLst>
                    <a:ext uri="{FF2B5EF4-FFF2-40B4-BE49-F238E27FC236}">
                      <a16:creationId xmlns:a16="http://schemas.microsoft.com/office/drawing/2014/main" id="{16A75089-4410-49BE-AF19-216AB1A34DF0}"/>
                    </a:ext>
                  </a:extLst>
                </p:cNvPr>
                <p:cNvSpPr>
                  <a:spLocks noChangeShapeType="1"/>
                </p:cNvSpPr>
                <p:nvPr/>
              </p:nvSpPr>
              <p:spPr bwMode="auto">
                <a:xfrm>
                  <a:off x="98" y="1723"/>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6">
                  <a:extLst>
                    <a:ext uri="{FF2B5EF4-FFF2-40B4-BE49-F238E27FC236}">
                      <a16:creationId xmlns:a16="http://schemas.microsoft.com/office/drawing/2014/main" id="{8A4A9671-C81A-4DBE-8FF0-6E9B4FF1922C}"/>
                    </a:ext>
                  </a:extLst>
                </p:cNvPr>
                <p:cNvSpPr>
                  <a:spLocks noChangeShapeType="1"/>
                </p:cNvSpPr>
                <p:nvPr/>
              </p:nvSpPr>
              <p:spPr bwMode="auto">
                <a:xfrm flipH="1">
                  <a:off x="78" y="1743"/>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7">
                  <a:extLst>
                    <a:ext uri="{FF2B5EF4-FFF2-40B4-BE49-F238E27FC236}">
                      <a16:creationId xmlns:a16="http://schemas.microsoft.com/office/drawing/2014/main" id="{C89D4DCE-4D02-4C1D-A982-27FBACF570D0}"/>
                    </a:ext>
                  </a:extLst>
                </p:cNvPr>
                <p:cNvSpPr>
                  <a:spLocks noChangeShapeType="1"/>
                </p:cNvSpPr>
                <p:nvPr/>
              </p:nvSpPr>
              <p:spPr bwMode="auto">
                <a:xfrm>
                  <a:off x="421" y="1790"/>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8">
                  <a:extLst>
                    <a:ext uri="{FF2B5EF4-FFF2-40B4-BE49-F238E27FC236}">
                      <a16:creationId xmlns:a16="http://schemas.microsoft.com/office/drawing/2014/main" id="{8F54BB1B-2641-463F-BB9D-11977C51CF72}"/>
                    </a:ext>
                  </a:extLst>
                </p:cNvPr>
                <p:cNvSpPr>
                  <a:spLocks noChangeShapeType="1"/>
                </p:cNvSpPr>
                <p:nvPr/>
              </p:nvSpPr>
              <p:spPr bwMode="auto">
                <a:xfrm flipH="1">
                  <a:off x="401" y="1810"/>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9">
                  <a:extLst>
                    <a:ext uri="{FF2B5EF4-FFF2-40B4-BE49-F238E27FC236}">
                      <a16:creationId xmlns:a16="http://schemas.microsoft.com/office/drawing/2014/main" id="{4E1C6A16-5BEA-404A-8695-E452961193F6}"/>
                    </a:ext>
                  </a:extLst>
                </p:cNvPr>
                <p:cNvSpPr>
                  <a:spLocks noChangeShapeType="1"/>
                </p:cNvSpPr>
                <p:nvPr/>
              </p:nvSpPr>
              <p:spPr bwMode="auto">
                <a:xfrm>
                  <a:off x="426" y="1790"/>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10">
                  <a:extLst>
                    <a:ext uri="{FF2B5EF4-FFF2-40B4-BE49-F238E27FC236}">
                      <a16:creationId xmlns:a16="http://schemas.microsoft.com/office/drawing/2014/main" id="{7FC7AD98-88B9-4A52-927A-BB4D3C866DE0}"/>
                    </a:ext>
                  </a:extLst>
                </p:cNvPr>
                <p:cNvSpPr>
                  <a:spLocks noChangeShapeType="1"/>
                </p:cNvSpPr>
                <p:nvPr/>
              </p:nvSpPr>
              <p:spPr bwMode="auto">
                <a:xfrm flipH="1">
                  <a:off x="408" y="1810"/>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11">
                  <a:extLst>
                    <a:ext uri="{FF2B5EF4-FFF2-40B4-BE49-F238E27FC236}">
                      <a16:creationId xmlns:a16="http://schemas.microsoft.com/office/drawing/2014/main" id="{CDFE74DB-6216-4E8D-BE46-6F5FFC79844C}"/>
                    </a:ext>
                  </a:extLst>
                </p:cNvPr>
                <p:cNvSpPr>
                  <a:spLocks noChangeShapeType="1"/>
                </p:cNvSpPr>
                <p:nvPr/>
              </p:nvSpPr>
              <p:spPr bwMode="auto">
                <a:xfrm>
                  <a:off x="453" y="1790"/>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12">
                  <a:extLst>
                    <a:ext uri="{FF2B5EF4-FFF2-40B4-BE49-F238E27FC236}">
                      <a16:creationId xmlns:a16="http://schemas.microsoft.com/office/drawing/2014/main" id="{7418B666-8E40-4D04-A1ED-43337A2DDCAD}"/>
                    </a:ext>
                  </a:extLst>
                </p:cNvPr>
                <p:cNvSpPr>
                  <a:spLocks noChangeShapeType="1"/>
                </p:cNvSpPr>
                <p:nvPr/>
              </p:nvSpPr>
              <p:spPr bwMode="auto">
                <a:xfrm flipH="1">
                  <a:off x="433" y="1810"/>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13">
                  <a:extLst>
                    <a:ext uri="{FF2B5EF4-FFF2-40B4-BE49-F238E27FC236}">
                      <a16:creationId xmlns:a16="http://schemas.microsoft.com/office/drawing/2014/main" id="{CCF2D426-3E1F-498D-BDA3-9C3C75A63A8E}"/>
                    </a:ext>
                  </a:extLst>
                </p:cNvPr>
                <p:cNvSpPr>
                  <a:spLocks noChangeShapeType="1"/>
                </p:cNvSpPr>
                <p:nvPr/>
              </p:nvSpPr>
              <p:spPr bwMode="auto">
                <a:xfrm>
                  <a:off x="509" y="1805"/>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14">
                  <a:extLst>
                    <a:ext uri="{FF2B5EF4-FFF2-40B4-BE49-F238E27FC236}">
                      <a16:creationId xmlns:a16="http://schemas.microsoft.com/office/drawing/2014/main" id="{C1238473-5D5D-425E-8D58-75DB2D5F3C03}"/>
                    </a:ext>
                  </a:extLst>
                </p:cNvPr>
                <p:cNvSpPr>
                  <a:spLocks noChangeShapeType="1"/>
                </p:cNvSpPr>
                <p:nvPr/>
              </p:nvSpPr>
              <p:spPr bwMode="auto">
                <a:xfrm flipH="1">
                  <a:off x="489" y="1824"/>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15">
                  <a:extLst>
                    <a:ext uri="{FF2B5EF4-FFF2-40B4-BE49-F238E27FC236}">
                      <a16:creationId xmlns:a16="http://schemas.microsoft.com/office/drawing/2014/main" id="{30D9E0E5-C2B7-42E5-ABED-F6590E0C6BD4}"/>
                    </a:ext>
                  </a:extLst>
                </p:cNvPr>
                <p:cNvSpPr>
                  <a:spLocks noChangeShapeType="1"/>
                </p:cNvSpPr>
                <p:nvPr/>
              </p:nvSpPr>
              <p:spPr bwMode="auto">
                <a:xfrm>
                  <a:off x="802" y="1864"/>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16">
                  <a:extLst>
                    <a:ext uri="{FF2B5EF4-FFF2-40B4-BE49-F238E27FC236}">
                      <a16:creationId xmlns:a16="http://schemas.microsoft.com/office/drawing/2014/main" id="{30564C52-C583-43DE-9FC4-B63D1EF1CEBF}"/>
                    </a:ext>
                  </a:extLst>
                </p:cNvPr>
                <p:cNvSpPr>
                  <a:spLocks noChangeShapeType="1"/>
                </p:cNvSpPr>
                <p:nvPr/>
              </p:nvSpPr>
              <p:spPr bwMode="auto">
                <a:xfrm flipH="1">
                  <a:off x="783" y="1884"/>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17">
                  <a:extLst>
                    <a:ext uri="{FF2B5EF4-FFF2-40B4-BE49-F238E27FC236}">
                      <a16:creationId xmlns:a16="http://schemas.microsoft.com/office/drawing/2014/main" id="{6CD6D26F-4D1D-4B7A-A95D-EF6F8522F826}"/>
                    </a:ext>
                  </a:extLst>
                </p:cNvPr>
                <p:cNvSpPr>
                  <a:spLocks noChangeShapeType="1"/>
                </p:cNvSpPr>
                <p:nvPr/>
              </p:nvSpPr>
              <p:spPr bwMode="auto">
                <a:xfrm>
                  <a:off x="1091" y="1893"/>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18">
                  <a:extLst>
                    <a:ext uri="{FF2B5EF4-FFF2-40B4-BE49-F238E27FC236}">
                      <a16:creationId xmlns:a16="http://schemas.microsoft.com/office/drawing/2014/main" id="{13B902C8-7DA2-4BA3-B936-DC28FD9A069F}"/>
                    </a:ext>
                  </a:extLst>
                </p:cNvPr>
                <p:cNvSpPr>
                  <a:spLocks noChangeShapeType="1"/>
                </p:cNvSpPr>
                <p:nvPr/>
              </p:nvSpPr>
              <p:spPr bwMode="auto">
                <a:xfrm flipH="1">
                  <a:off x="1071" y="1913"/>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19">
                  <a:extLst>
                    <a:ext uri="{FF2B5EF4-FFF2-40B4-BE49-F238E27FC236}">
                      <a16:creationId xmlns:a16="http://schemas.microsoft.com/office/drawing/2014/main" id="{58076F31-5D77-4EF0-A554-5D008D9122B2}"/>
                    </a:ext>
                  </a:extLst>
                </p:cNvPr>
                <p:cNvSpPr>
                  <a:spLocks noChangeShapeType="1"/>
                </p:cNvSpPr>
                <p:nvPr/>
              </p:nvSpPr>
              <p:spPr bwMode="auto">
                <a:xfrm>
                  <a:off x="1152" y="1906"/>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20">
                  <a:extLst>
                    <a:ext uri="{FF2B5EF4-FFF2-40B4-BE49-F238E27FC236}">
                      <a16:creationId xmlns:a16="http://schemas.microsoft.com/office/drawing/2014/main" id="{C5448AC0-2616-4C4C-A20C-2F741511A88F}"/>
                    </a:ext>
                  </a:extLst>
                </p:cNvPr>
                <p:cNvSpPr>
                  <a:spLocks noChangeShapeType="1"/>
                </p:cNvSpPr>
                <p:nvPr/>
              </p:nvSpPr>
              <p:spPr bwMode="auto">
                <a:xfrm flipH="1">
                  <a:off x="1132" y="1926"/>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21">
                  <a:extLst>
                    <a:ext uri="{FF2B5EF4-FFF2-40B4-BE49-F238E27FC236}">
                      <a16:creationId xmlns:a16="http://schemas.microsoft.com/office/drawing/2014/main" id="{947FEC7F-7B1E-4813-988F-D7A033C394BB}"/>
                    </a:ext>
                  </a:extLst>
                </p:cNvPr>
                <p:cNvSpPr>
                  <a:spLocks noChangeShapeType="1"/>
                </p:cNvSpPr>
                <p:nvPr/>
              </p:nvSpPr>
              <p:spPr bwMode="auto">
                <a:xfrm>
                  <a:off x="1248" y="1934"/>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22">
                  <a:extLst>
                    <a:ext uri="{FF2B5EF4-FFF2-40B4-BE49-F238E27FC236}">
                      <a16:creationId xmlns:a16="http://schemas.microsoft.com/office/drawing/2014/main" id="{0101958D-E002-4FFF-8B00-EF6864A86CEB}"/>
                    </a:ext>
                  </a:extLst>
                </p:cNvPr>
                <p:cNvSpPr>
                  <a:spLocks noChangeShapeType="1"/>
                </p:cNvSpPr>
                <p:nvPr/>
              </p:nvSpPr>
              <p:spPr bwMode="auto">
                <a:xfrm flipH="1">
                  <a:off x="1230" y="1954"/>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23">
                  <a:extLst>
                    <a:ext uri="{FF2B5EF4-FFF2-40B4-BE49-F238E27FC236}">
                      <a16:creationId xmlns:a16="http://schemas.microsoft.com/office/drawing/2014/main" id="{697CFBE9-FB8D-4A36-B15F-4A1DA79ED468}"/>
                    </a:ext>
                  </a:extLst>
                </p:cNvPr>
                <p:cNvSpPr>
                  <a:spLocks noChangeShapeType="1"/>
                </p:cNvSpPr>
                <p:nvPr/>
              </p:nvSpPr>
              <p:spPr bwMode="auto">
                <a:xfrm>
                  <a:off x="1442" y="1973"/>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24">
                  <a:extLst>
                    <a:ext uri="{FF2B5EF4-FFF2-40B4-BE49-F238E27FC236}">
                      <a16:creationId xmlns:a16="http://schemas.microsoft.com/office/drawing/2014/main" id="{798F0C6C-E053-48CC-8EAF-238F42B8F133}"/>
                    </a:ext>
                  </a:extLst>
                </p:cNvPr>
                <p:cNvSpPr>
                  <a:spLocks noChangeShapeType="1"/>
                </p:cNvSpPr>
                <p:nvPr/>
              </p:nvSpPr>
              <p:spPr bwMode="auto">
                <a:xfrm flipH="1">
                  <a:off x="1423" y="1993"/>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25">
                  <a:extLst>
                    <a:ext uri="{FF2B5EF4-FFF2-40B4-BE49-F238E27FC236}">
                      <a16:creationId xmlns:a16="http://schemas.microsoft.com/office/drawing/2014/main" id="{F9CB279E-7D76-499C-9D0A-CE6C64C08775}"/>
                    </a:ext>
                  </a:extLst>
                </p:cNvPr>
                <p:cNvSpPr>
                  <a:spLocks noChangeShapeType="1"/>
                </p:cNvSpPr>
                <p:nvPr/>
              </p:nvSpPr>
              <p:spPr bwMode="auto">
                <a:xfrm>
                  <a:off x="1578" y="1973"/>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26">
                  <a:extLst>
                    <a:ext uri="{FF2B5EF4-FFF2-40B4-BE49-F238E27FC236}">
                      <a16:creationId xmlns:a16="http://schemas.microsoft.com/office/drawing/2014/main" id="{35E14ED0-1CE5-4349-BCFD-5B1883394D37}"/>
                    </a:ext>
                  </a:extLst>
                </p:cNvPr>
                <p:cNvSpPr>
                  <a:spLocks noChangeShapeType="1"/>
                </p:cNvSpPr>
                <p:nvPr/>
              </p:nvSpPr>
              <p:spPr bwMode="auto">
                <a:xfrm flipH="1">
                  <a:off x="1559" y="1993"/>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27">
                  <a:extLst>
                    <a:ext uri="{FF2B5EF4-FFF2-40B4-BE49-F238E27FC236}">
                      <a16:creationId xmlns:a16="http://schemas.microsoft.com/office/drawing/2014/main" id="{77DAAE34-D5DE-4C26-9D1C-118A84C3C124}"/>
                    </a:ext>
                  </a:extLst>
                </p:cNvPr>
                <p:cNvSpPr>
                  <a:spLocks noChangeShapeType="1"/>
                </p:cNvSpPr>
                <p:nvPr/>
              </p:nvSpPr>
              <p:spPr bwMode="auto">
                <a:xfrm>
                  <a:off x="1585" y="1973"/>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28">
                  <a:extLst>
                    <a:ext uri="{FF2B5EF4-FFF2-40B4-BE49-F238E27FC236}">
                      <a16:creationId xmlns:a16="http://schemas.microsoft.com/office/drawing/2014/main" id="{5C181694-719A-4448-A619-FBEA803944A4}"/>
                    </a:ext>
                  </a:extLst>
                </p:cNvPr>
                <p:cNvSpPr>
                  <a:spLocks noChangeShapeType="1"/>
                </p:cNvSpPr>
                <p:nvPr/>
              </p:nvSpPr>
              <p:spPr bwMode="auto">
                <a:xfrm flipH="1">
                  <a:off x="1565" y="1993"/>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29">
                  <a:extLst>
                    <a:ext uri="{FF2B5EF4-FFF2-40B4-BE49-F238E27FC236}">
                      <a16:creationId xmlns:a16="http://schemas.microsoft.com/office/drawing/2014/main" id="{E6230652-6116-402A-B5B3-9BD43F25B678}"/>
                    </a:ext>
                  </a:extLst>
                </p:cNvPr>
                <p:cNvSpPr>
                  <a:spLocks noChangeShapeType="1"/>
                </p:cNvSpPr>
                <p:nvPr/>
              </p:nvSpPr>
              <p:spPr bwMode="auto">
                <a:xfrm>
                  <a:off x="2046" y="2076"/>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30">
                  <a:extLst>
                    <a:ext uri="{FF2B5EF4-FFF2-40B4-BE49-F238E27FC236}">
                      <a16:creationId xmlns:a16="http://schemas.microsoft.com/office/drawing/2014/main" id="{062931BC-225A-42F0-B722-6187E330916B}"/>
                    </a:ext>
                  </a:extLst>
                </p:cNvPr>
                <p:cNvSpPr>
                  <a:spLocks noChangeShapeType="1"/>
                </p:cNvSpPr>
                <p:nvPr/>
              </p:nvSpPr>
              <p:spPr bwMode="auto">
                <a:xfrm flipH="1">
                  <a:off x="2026" y="2096"/>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31">
                  <a:extLst>
                    <a:ext uri="{FF2B5EF4-FFF2-40B4-BE49-F238E27FC236}">
                      <a16:creationId xmlns:a16="http://schemas.microsoft.com/office/drawing/2014/main" id="{D7D35CCD-7231-42E3-9A57-93B8E0AE0FD2}"/>
                    </a:ext>
                  </a:extLst>
                </p:cNvPr>
                <p:cNvSpPr>
                  <a:spLocks noChangeShapeType="1"/>
                </p:cNvSpPr>
                <p:nvPr/>
              </p:nvSpPr>
              <p:spPr bwMode="auto">
                <a:xfrm>
                  <a:off x="2082" y="2076"/>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32">
                  <a:extLst>
                    <a:ext uri="{FF2B5EF4-FFF2-40B4-BE49-F238E27FC236}">
                      <a16:creationId xmlns:a16="http://schemas.microsoft.com/office/drawing/2014/main" id="{36795F91-55EB-452F-8B50-EF7184B1DB60}"/>
                    </a:ext>
                  </a:extLst>
                </p:cNvPr>
                <p:cNvSpPr>
                  <a:spLocks noChangeShapeType="1"/>
                </p:cNvSpPr>
                <p:nvPr/>
              </p:nvSpPr>
              <p:spPr bwMode="auto">
                <a:xfrm flipH="1">
                  <a:off x="2063" y="2096"/>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33">
                  <a:extLst>
                    <a:ext uri="{FF2B5EF4-FFF2-40B4-BE49-F238E27FC236}">
                      <a16:creationId xmlns:a16="http://schemas.microsoft.com/office/drawing/2014/main" id="{953FD417-739B-4085-AD69-83E1B4014CB8}"/>
                    </a:ext>
                  </a:extLst>
                </p:cNvPr>
                <p:cNvSpPr>
                  <a:spLocks noChangeShapeType="1"/>
                </p:cNvSpPr>
                <p:nvPr/>
              </p:nvSpPr>
              <p:spPr bwMode="auto">
                <a:xfrm>
                  <a:off x="2596" y="2148"/>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34">
                  <a:extLst>
                    <a:ext uri="{FF2B5EF4-FFF2-40B4-BE49-F238E27FC236}">
                      <a16:creationId xmlns:a16="http://schemas.microsoft.com/office/drawing/2014/main" id="{6476CA3E-3099-414A-A515-7FD8531A418E}"/>
                    </a:ext>
                  </a:extLst>
                </p:cNvPr>
                <p:cNvSpPr>
                  <a:spLocks noChangeShapeType="1"/>
                </p:cNvSpPr>
                <p:nvPr/>
              </p:nvSpPr>
              <p:spPr bwMode="auto">
                <a:xfrm flipH="1">
                  <a:off x="2577" y="2167"/>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35">
                  <a:extLst>
                    <a:ext uri="{FF2B5EF4-FFF2-40B4-BE49-F238E27FC236}">
                      <a16:creationId xmlns:a16="http://schemas.microsoft.com/office/drawing/2014/main" id="{D733D18E-B538-4556-A2DD-672A53879848}"/>
                    </a:ext>
                  </a:extLst>
                </p:cNvPr>
                <p:cNvSpPr>
                  <a:spLocks noChangeShapeType="1"/>
                </p:cNvSpPr>
                <p:nvPr/>
              </p:nvSpPr>
              <p:spPr bwMode="auto">
                <a:xfrm>
                  <a:off x="2640" y="2148"/>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36">
                  <a:extLst>
                    <a:ext uri="{FF2B5EF4-FFF2-40B4-BE49-F238E27FC236}">
                      <a16:creationId xmlns:a16="http://schemas.microsoft.com/office/drawing/2014/main" id="{93B2C4A0-D06F-4FFE-90F9-3D8503456290}"/>
                    </a:ext>
                  </a:extLst>
                </p:cNvPr>
                <p:cNvSpPr>
                  <a:spLocks noChangeShapeType="1"/>
                </p:cNvSpPr>
                <p:nvPr/>
              </p:nvSpPr>
              <p:spPr bwMode="auto">
                <a:xfrm flipH="1">
                  <a:off x="2620" y="2167"/>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37">
                  <a:extLst>
                    <a:ext uri="{FF2B5EF4-FFF2-40B4-BE49-F238E27FC236}">
                      <a16:creationId xmlns:a16="http://schemas.microsoft.com/office/drawing/2014/main" id="{E968CA1C-700E-47BE-AE11-05A1F16C7F23}"/>
                    </a:ext>
                  </a:extLst>
                </p:cNvPr>
                <p:cNvSpPr>
                  <a:spLocks noChangeShapeType="1"/>
                </p:cNvSpPr>
                <p:nvPr/>
              </p:nvSpPr>
              <p:spPr bwMode="auto">
                <a:xfrm>
                  <a:off x="2709" y="2151"/>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38">
                  <a:extLst>
                    <a:ext uri="{FF2B5EF4-FFF2-40B4-BE49-F238E27FC236}">
                      <a16:creationId xmlns:a16="http://schemas.microsoft.com/office/drawing/2014/main" id="{8E337765-8FA3-4F2D-B113-3C283F67CC05}"/>
                    </a:ext>
                  </a:extLst>
                </p:cNvPr>
                <p:cNvSpPr>
                  <a:spLocks noChangeShapeType="1"/>
                </p:cNvSpPr>
                <p:nvPr/>
              </p:nvSpPr>
              <p:spPr bwMode="auto">
                <a:xfrm flipH="1">
                  <a:off x="2689" y="217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39">
                  <a:extLst>
                    <a:ext uri="{FF2B5EF4-FFF2-40B4-BE49-F238E27FC236}">
                      <a16:creationId xmlns:a16="http://schemas.microsoft.com/office/drawing/2014/main" id="{DDD70384-465A-4B25-91D0-00C9F6FE3BCC}"/>
                    </a:ext>
                  </a:extLst>
                </p:cNvPr>
                <p:cNvSpPr>
                  <a:spLocks noChangeShapeType="1"/>
                </p:cNvSpPr>
                <p:nvPr/>
              </p:nvSpPr>
              <p:spPr bwMode="auto">
                <a:xfrm>
                  <a:off x="2974" y="220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40">
                  <a:extLst>
                    <a:ext uri="{FF2B5EF4-FFF2-40B4-BE49-F238E27FC236}">
                      <a16:creationId xmlns:a16="http://schemas.microsoft.com/office/drawing/2014/main" id="{B3707FEC-361B-4B3D-BADB-21029C18A4E8}"/>
                    </a:ext>
                  </a:extLst>
                </p:cNvPr>
                <p:cNvSpPr>
                  <a:spLocks noChangeShapeType="1"/>
                </p:cNvSpPr>
                <p:nvPr/>
              </p:nvSpPr>
              <p:spPr bwMode="auto">
                <a:xfrm flipH="1">
                  <a:off x="2956" y="2222"/>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41">
                  <a:extLst>
                    <a:ext uri="{FF2B5EF4-FFF2-40B4-BE49-F238E27FC236}">
                      <a16:creationId xmlns:a16="http://schemas.microsoft.com/office/drawing/2014/main" id="{8B686EE0-32CA-411D-8B96-437006ADF00A}"/>
                    </a:ext>
                  </a:extLst>
                </p:cNvPr>
                <p:cNvSpPr>
                  <a:spLocks noChangeShapeType="1"/>
                </p:cNvSpPr>
                <p:nvPr/>
              </p:nvSpPr>
              <p:spPr bwMode="auto">
                <a:xfrm>
                  <a:off x="3042" y="2249"/>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42">
                  <a:extLst>
                    <a:ext uri="{FF2B5EF4-FFF2-40B4-BE49-F238E27FC236}">
                      <a16:creationId xmlns:a16="http://schemas.microsoft.com/office/drawing/2014/main" id="{62B84E59-B6B0-4D3D-AE37-49C65C3527EA}"/>
                    </a:ext>
                  </a:extLst>
                </p:cNvPr>
                <p:cNvSpPr>
                  <a:spLocks noChangeShapeType="1"/>
                </p:cNvSpPr>
                <p:nvPr/>
              </p:nvSpPr>
              <p:spPr bwMode="auto">
                <a:xfrm flipH="1">
                  <a:off x="3023" y="2269"/>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43">
                  <a:extLst>
                    <a:ext uri="{FF2B5EF4-FFF2-40B4-BE49-F238E27FC236}">
                      <a16:creationId xmlns:a16="http://schemas.microsoft.com/office/drawing/2014/main" id="{D8E78BAF-769B-4C59-980E-37F85DF29825}"/>
                    </a:ext>
                  </a:extLst>
                </p:cNvPr>
                <p:cNvSpPr>
                  <a:spLocks noChangeShapeType="1"/>
                </p:cNvSpPr>
                <p:nvPr/>
              </p:nvSpPr>
              <p:spPr bwMode="auto">
                <a:xfrm>
                  <a:off x="3223" y="2269"/>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44">
                  <a:extLst>
                    <a:ext uri="{FF2B5EF4-FFF2-40B4-BE49-F238E27FC236}">
                      <a16:creationId xmlns:a16="http://schemas.microsoft.com/office/drawing/2014/main" id="{87A1AA1D-AA3E-426E-A5A3-56C601FB73DB}"/>
                    </a:ext>
                  </a:extLst>
                </p:cNvPr>
                <p:cNvSpPr>
                  <a:spLocks noChangeShapeType="1"/>
                </p:cNvSpPr>
                <p:nvPr/>
              </p:nvSpPr>
              <p:spPr bwMode="auto">
                <a:xfrm flipH="1">
                  <a:off x="3203" y="2287"/>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45">
                  <a:extLst>
                    <a:ext uri="{FF2B5EF4-FFF2-40B4-BE49-F238E27FC236}">
                      <a16:creationId xmlns:a16="http://schemas.microsoft.com/office/drawing/2014/main" id="{A55A224A-F12C-4344-B448-E762C43EE93A}"/>
                    </a:ext>
                  </a:extLst>
                </p:cNvPr>
                <p:cNvSpPr>
                  <a:spLocks noChangeShapeType="1"/>
                </p:cNvSpPr>
                <p:nvPr/>
              </p:nvSpPr>
              <p:spPr bwMode="auto">
                <a:xfrm>
                  <a:off x="3490" y="2316"/>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46">
                  <a:extLst>
                    <a:ext uri="{FF2B5EF4-FFF2-40B4-BE49-F238E27FC236}">
                      <a16:creationId xmlns:a16="http://schemas.microsoft.com/office/drawing/2014/main" id="{D10511A6-123E-41F3-A642-A5BB220F594E}"/>
                    </a:ext>
                  </a:extLst>
                </p:cNvPr>
                <p:cNvSpPr>
                  <a:spLocks noChangeShapeType="1"/>
                </p:cNvSpPr>
                <p:nvPr/>
              </p:nvSpPr>
              <p:spPr bwMode="auto">
                <a:xfrm flipH="1">
                  <a:off x="3470" y="2336"/>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47">
                  <a:extLst>
                    <a:ext uri="{FF2B5EF4-FFF2-40B4-BE49-F238E27FC236}">
                      <a16:creationId xmlns:a16="http://schemas.microsoft.com/office/drawing/2014/main" id="{E51EEF9B-6975-40AF-9A94-D73EC876D2E2}"/>
                    </a:ext>
                  </a:extLst>
                </p:cNvPr>
                <p:cNvSpPr>
                  <a:spLocks noChangeShapeType="1"/>
                </p:cNvSpPr>
                <p:nvPr/>
              </p:nvSpPr>
              <p:spPr bwMode="auto">
                <a:xfrm>
                  <a:off x="3520" y="2316"/>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48">
                  <a:extLst>
                    <a:ext uri="{FF2B5EF4-FFF2-40B4-BE49-F238E27FC236}">
                      <a16:creationId xmlns:a16="http://schemas.microsoft.com/office/drawing/2014/main" id="{8BFDB832-6DDC-4D7A-AC45-E0ED8BEBE712}"/>
                    </a:ext>
                  </a:extLst>
                </p:cNvPr>
                <p:cNvSpPr>
                  <a:spLocks noChangeShapeType="1"/>
                </p:cNvSpPr>
                <p:nvPr/>
              </p:nvSpPr>
              <p:spPr bwMode="auto">
                <a:xfrm flipH="1">
                  <a:off x="3502" y="2336"/>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49">
                  <a:extLst>
                    <a:ext uri="{FF2B5EF4-FFF2-40B4-BE49-F238E27FC236}">
                      <a16:creationId xmlns:a16="http://schemas.microsoft.com/office/drawing/2014/main" id="{833001BC-1280-43C9-9BCF-E85F78C45D71}"/>
                    </a:ext>
                  </a:extLst>
                </p:cNvPr>
                <p:cNvSpPr>
                  <a:spLocks noChangeShapeType="1"/>
                </p:cNvSpPr>
                <p:nvPr/>
              </p:nvSpPr>
              <p:spPr bwMode="auto">
                <a:xfrm>
                  <a:off x="3542" y="2316"/>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50">
                  <a:extLst>
                    <a:ext uri="{FF2B5EF4-FFF2-40B4-BE49-F238E27FC236}">
                      <a16:creationId xmlns:a16="http://schemas.microsoft.com/office/drawing/2014/main" id="{2B829421-8F2D-4230-9C63-939C8816F593}"/>
                    </a:ext>
                  </a:extLst>
                </p:cNvPr>
                <p:cNvSpPr>
                  <a:spLocks noChangeShapeType="1"/>
                </p:cNvSpPr>
                <p:nvPr/>
              </p:nvSpPr>
              <p:spPr bwMode="auto">
                <a:xfrm flipH="1">
                  <a:off x="3522" y="2336"/>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51">
                  <a:extLst>
                    <a:ext uri="{FF2B5EF4-FFF2-40B4-BE49-F238E27FC236}">
                      <a16:creationId xmlns:a16="http://schemas.microsoft.com/office/drawing/2014/main" id="{13FF484D-A7FF-4327-A8CF-05929D3FC305}"/>
                    </a:ext>
                  </a:extLst>
                </p:cNvPr>
                <p:cNvSpPr>
                  <a:spLocks noChangeShapeType="1"/>
                </p:cNvSpPr>
                <p:nvPr/>
              </p:nvSpPr>
              <p:spPr bwMode="auto">
                <a:xfrm>
                  <a:off x="3702" y="2326"/>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52">
                  <a:extLst>
                    <a:ext uri="{FF2B5EF4-FFF2-40B4-BE49-F238E27FC236}">
                      <a16:creationId xmlns:a16="http://schemas.microsoft.com/office/drawing/2014/main" id="{2115C68A-EB34-4FDF-86D4-1C76ED057AF2}"/>
                    </a:ext>
                  </a:extLst>
                </p:cNvPr>
                <p:cNvSpPr>
                  <a:spLocks noChangeShapeType="1"/>
                </p:cNvSpPr>
                <p:nvPr/>
              </p:nvSpPr>
              <p:spPr bwMode="auto">
                <a:xfrm flipH="1">
                  <a:off x="3684" y="2346"/>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53">
                  <a:extLst>
                    <a:ext uri="{FF2B5EF4-FFF2-40B4-BE49-F238E27FC236}">
                      <a16:creationId xmlns:a16="http://schemas.microsoft.com/office/drawing/2014/main" id="{6665B51B-DF22-41F3-B059-206DD9813746}"/>
                    </a:ext>
                  </a:extLst>
                </p:cNvPr>
                <p:cNvSpPr>
                  <a:spLocks noChangeShapeType="1"/>
                </p:cNvSpPr>
                <p:nvPr/>
              </p:nvSpPr>
              <p:spPr bwMode="auto">
                <a:xfrm>
                  <a:off x="3745" y="2337"/>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54">
                  <a:extLst>
                    <a:ext uri="{FF2B5EF4-FFF2-40B4-BE49-F238E27FC236}">
                      <a16:creationId xmlns:a16="http://schemas.microsoft.com/office/drawing/2014/main" id="{1B95850A-2E31-4A88-B603-D611F2557494}"/>
                    </a:ext>
                  </a:extLst>
                </p:cNvPr>
                <p:cNvSpPr>
                  <a:spLocks noChangeShapeType="1"/>
                </p:cNvSpPr>
                <p:nvPr/>
              </p:nvSpPr>
              <p:spPr bwMode="auto">
                <a:xfrm flipH="1">
                  <a:off x="3726" y="2357"/>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55">
                  <a:extLst>
                    <a:ext uri="{FF2B5EF4-FFF2-40B4-BE49-F238E27FC236}">
                      <a16:creationId xmlns:a16="http://schemas.microsoft.com/office/drawing/2014/main" id="{002BDE3C-6429-46CA-8A17-E72982C0FE60}"/>
                    </a:ext>
                  </a:extLst>
                </p:cNvPr>
                <p:cNvSpPr>
                  <a:spLocks noChangeShapeType="1"/>
                </p:cNvSpPr>
                <p:nvPr/>
              </p:nvSpPr>
              <p:spPr bwMode="auto">
                <a:xfrm>
                  <a:off x="3779" y="2337"/>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56">
                  <a:extLst>
                    <a:ext uri="{FF2B5EF4-FFF2-40B4-BE49-F238E27FC236}">
                      <a16:creationId xmlns:a16="http://schemas.microsoft.com/office/drawing/2014/main" id="{640A9B6D-7B16-47DC-9D13-E2ECD29F3A8D}"/>
                    </a:ext>
                  </a:extLst>
                </p:cNvPr>
                <p:cNvSpPr>
                  <a:spLocks noChangeShapeType="1"/>
                </p:cNvSpPr>
                <p:nvPr/>
              </p:nvSpPr>
              <p:spPr bwMode="auto">
                <a:xfrm flipH="1">
                  <a:off x="3759" y="2357"/>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57">
                  <a:extLst>
                    <a:ext uri="{FF2B5EF4-FFF2-40B4-BE49-F238E27FC236}">
                      <a16:creationId xmlns:a16="http://schemas.microsoft.com/office/drawing/2014/main" id="{6A1840D3-96CD-4D7F-8A62-F2AFFFA8FBDF}"/>
                    </a:ext>
                  </a:extLst>
                </p:cNvPr>
                <p:cNvSpPr>
                  <a:spLocks noChangeShapeType="1"/>
                </p:cNvSpPr>
                <p:nvPr/>
              </p:nvSpPr>
              <p:spPr bwMode="auto">
                <a:xfrm>
                  <a:off x="3835" y="2337"/>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58">
                  <a:extLst>
                    <a:ext uri="{FF2B5EF4-FFF2-40B4-BE49-F238E27FC236}">
                      <a16:creationId xmlns:a16="http://schemas.microsoft.com/office/drawing/2014/main" id="{5B80F5BD-A679-4830-B884-9309D2F3B810}"/>
                    </a:ext>
                  </a:extLst>
                </p:cNvPr>
                <p:cNvSpPr>
                  <a:spLocks noChangeShapeType="1"/>
                </p:cNvSpPr>
                <p:nvPr/>
              </p:nvSpPr>
              <p:spPr bwMode="auto">
                <a:xfrm flipH="1">
                  <a:off x="3815" y="2357"/>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59">
                  <a:extLst>
                    <a:ext uri="{FF2B5EF4-FFF2-40B4-BE49-F238E27FC236}">
                      <a16:creationId xmlns:a16="http://schemas.microsoft.com/office/drawing/2014/main" id="{945D669A-BB55-455D-91F0-CCE9E1D9BA30}"/>
                    </a:ext>
                  </a:extLst>
                </p:cNvPr>
                <p:cNvSpPr>
                  <a:spLocks noChangeShapeType="1"/>
                </p:cNvSpPr>
                <p:nvPr/>
              </p:nvSpPr>
              <p:spPr bwMode="auto">
                <a:xfrm>
                  <a:off x="3931" y="2346"/>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60">
                  <a:extLst>
                    <a:ext uri="{FF2B5EF4-FFF2-40B4-BE49-F238E27FC236}">
                      <a16:creationId xmlns:a16="http://schemas.microsoft.com/office/drawing/2014/main" id="{496D616A-E7FC-4F43-B817-3AE23A0C3656}"/>
                    </a:ext>
                  </a:extLst>
                </p:cNvPr>
                <p:cNvSpPr>
                  <a:spLocks noChangeShapeType="1"/>
                </p:cNvSpPr>
                <p:nvPr/>
              </p:nvSpPr>
              <p:spPr bwMode="auto">
                <a:xfrm flipH="1">
                  <a:off x="3911" y="2366"/>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61">
                  <a:extLst>
                    <a:ext uri="{FF2B5EF4-FFF2-40B4-BE49-F238E27FC236}">
                      <a16:creationId xmlns:a16="http://schemas.microsoft.com/office/drawing/2014/main" id="{4A26768E-6326-4009-B32C-1B9B3E2D1A51}"/>
                    </a:ext>
                  </a:extLst>
                </p:cNvPr>
                <p:cNvSpPr>
                  <a:spLocks noChangeShapeType="1"/>
                </p:cNvSpPr>
                <p:nvPr/>
              </p:nvSpPr>
              <p:spPr bwMode="auto">
                <a:xfrm>
                  <a:off x="3978" y="2346"/>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62">
                  <a:extLst>
                    <a:ext uri="{FF2B5EF4-FFF2-40B4-BE49-F238E27FC236}">
                      <a16:creationId xmlns:a16="http://schemas.microsoft.com/office/drawing/2014/main" id="{D69FAA14-E3E9-4E4B-A10A-8C90AE829299}"/>
                    </a:ext>
                  </a:extLst>
                </p:cNvPr>
                <p:cNvSpPr>
                  <a:spLocks noChangeShapeType="1"/>
                </p:cNvSpPr>
                <p:nvPr/>
              </p:nvSpPr>
              <p:spPr bwMode="auto">
                <a:xfrm flipH="1">
                  <a:off x="3958" y="2366"/>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63">
                  <a:extLst>
                    <a:ext uri="{FF2B5EF4-FFF2-40B4-BE49-F238E27FC236}">
                      <a16:creationId xmlns:a16="http://schemas.microsoft.com/office/drawing/2014/main" id="{C16F0B84-BC63-4FAF-9BB4-B2D9D74CCE61}"/>
                    </a:ext>
                  </a:extLst>
                </p:cNvPr>
                <p:cNvSpPr>
                  <a:spLocks noChangeShapeType="1"/>
                </p:cNvSpPr>
                <p:nvPr/>
              </p:nvSpPr>
              <p:spPr bwMode="auto">
                <a:xfrm>
                  <a:off x="4036" y="2346"/>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64">
                  <a:extLst>
                    <a:ext uri="{FF2B5EF4-FFF2-40B4-BE49-F238E27FC236}">
                      <a16:creationId xmlns:a16="http://schemas.microsoft.com/office/drawing/2014/main" id="{ED00FA84-A0A5-410A-9A37-2089392A5E48}"/>
                    </a:ext>
                  </a:extLst>
                </p:cNvPr>
                <p:cNvSpPr>
                  <a:spLocks noChangeShapeType="1"/>
                </p:cNvSpPr>
                <p:nvPr/>
              </p:nvSpPr>
              <p:spPr bwMode="auto">
                <a:xfrm flipH="1">
                  <a:off x="4016" y="2366"/>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65">
                  <a:extLst>
                    <a:ext uri="{FF2B5EF4-FFF2-40B4-BE49-F238E27FC236}">
                      <a16:creationId xmlns:a16="http://schemas.microsoft.com/office/drawing/2014/main" id="{4FFC88E6-3073-4956-AC8D-921EE394BED3}"/>
                    </a:ext>
                  </a:extLst>
                </p:cNvPr>
                <p:cNvSpPr>
                  <a:spLocks noChangeShapeType="1"/>
                </p:cNvSpPr>
                <p:nvPr/>
              </p:nvSpPr>
              <p:spPr bwMode="auto">
                <a:xfrm>
                  <a:off x="4019" y="2346"/>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66">
                  <a:extLst>
                    <a:ext uri="{FF2B5EF4-FFF2-40B4-BE49-F238E27FC236}">
                      <a16:creationId xmlns:a16="http://schemas.microsoft.com/office/drawing/2014/main" id="{58F9205E-1468-4688-8338-9BD044BAF7D8}"/>
                    </a:ext>
                  </a:extLst>
                </p:cNvPr>
                <p:cNvSpPr>
                  <a:spLocks noChangeShapeType="1"/>
                </p:cNvSpPr>
                <p:nvPr/>
              </p:nvSpPr>
              <p:spPr bwMode="auto">
                <a:xfrm flipH="1">
                  <a:off x="3999" y="2366"/>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67">
                  <a:extLst>
                    <a:ext uri="{FF2B5EF4-FFF2-40B4-BE49-F238E27FC236}">
                      <a16:creationId xmlns:a16="http://schemas.microsoft.com/office/drawing/2014/main" id="{77EE604D-6635-4F71-9EB7-E7C7EC5B2FDF}"/>
                    </a:ext>
                  </a:extLst>
                </p:cNvPr>
                <p:cNvSpPr>
                  <a:spLocks noChangeShapeType="1"/>
                </p:cNvSpPr>
                <p:nvPr/>
              </p:nvSpPr>
              <p:spPr bwMode="auto">
                <a:xfrm>
                  <a:off x="4012" y="2346"/>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68">
                  <a:extLst>
                    <a:ext uri="{FF2B5EF4-FFF2-40B4-BE49-F238E27FC236}">
                      <a16:creationId xmlns:a16="http://schemas.microsoft.com/office/drawing/2014/main" id="{40BA50A5-919D-423F-952F-3AE84E7BD976}"/>
                    </a:ext>
                  </a:extLst>
                </p:cNvPr>
                <p:cNvSpPr>
                  <a:spLocks noChangeShapeType="1"/>
                </p:cNvSpPr>
                <p:nvPr/>
              </p:nvSpPr>
              <p:spPr bwMode="auto">
                <a:xfrm flipH="1">
                  <a:off x="3993" y="2366"/>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69">
                  <a:extLst>
                    <a:ext uri="{FF2B5EF4-FFF2-40B4-BE49-F238E27FC236}">
                      <a16:creationId xmlns:a16="http://schemas.microsoft.com/office/drawing/2014/main" id="{FCF4CA20-2957-45AB-8AF1-C2243D8CFAFE}"/>
                    </a:ext>
                  </a:extLst>
                </p:cNvPr>
                <p:cNvSpPr>
                  <a:spLocks noChangeShapeType="1"/>
                </p:cNvSpPr>
                <p:nvPr/>
              </p:nvSpPr>
              <p:spPr bwMode="auto">
                <a:xfrm>
                  <a:off x="4006" y="2346"/>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70">
                  <a:extLst>
                    <a:ext uri="{FF2B5EF4-FFF2-40B4-BE49-F238E27FC236}">
                      <a16:creationId xmlns:a16="http://schemas.microsoft.com/office/drawing/2014/main" id="{5B261FDA-E253-4528-9228-FFBCA4E948FF}"/>
                    </a:ext>
                  </a:extLst>
                </p:cNvPr>
                <p:cNvSpPr>
                  <a:spLocks noChangeShapeType="1"/>
                </p:cNvSpPr>
                <p:nvPr/>
              </p:nvSpPr>
              <p:spPr bwMode="auto">
                <a:xfrm flipH="1">
                  <a:off x="3986" y="2366"/>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71">
                  <a:extLst>
                    <a:ext uri="{FF2B5EF4-FFF2-40B4-BE49-F238E27FC236}">
                      <a16:creationId xmlns:a16="http://schemas.microsoft.com/office/drawing/2014/main" id="{32F6DF9B-1CD0-49F2-AEBD-356C283DFC48}"/>
                    </a:ext>
                  </a:extLst>
                </p:cNvPr>
                <p:cNvSpPr>
                  <a:spLocks noChangeShapeType="1"/>
                </p:cNvSpPr>
                <p:nvPr/>
              </p:nvSpPr>
              <p:spPr bwMode="auto">
                <a:xfrm>
                  <a:off x="4087" y="2371"/>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72">
                  <a:extLst>
                    <a:ext uri="{FF2B5EF4-FFF2-40B4-BE49-F238E27FC236}">
                      <a16:creationId xmlns:a16="http://schemas.microsoft.com/office/drawing/2014/main" id="{4B334CEC-EDD2-4C31-B8BC-196819E86A31}"/>
                    </a:ext>
                  </a:extLst>
                </p:cNvPr>
                <p:cNvSpPr>
                  <a:spLocks noChangeShapeType="1"/>
                </p:cNvSpPr>
                <p:nvPr/>
              </p:nvSpPr>
              <p:spPr bwMode="auto">
                <a:xfrm flipH="1">
                  <a:off x="4067" y="239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73">
                  <a:extLst>
                    <a:ext uri="{FF2B5EF4-FFF2-40B4-BE49-F238E27FC236}">
                      <a16:creationId xmlns:a16="http://schemas.microsoft.com/office/drawing/2014/main" id="{248B743D-37C0-4011-B566-4C1C30EDCEB5}"/>
                    </a:ext>
                  </a:extLst>
                </p:cNvPr>
                <p:cNvSpPr>
                  <a:spLocks noChangeShapeType="1"/>
                </p:cNvSpPr>
                <p:nvPr/>
              </p:nvSpPr>
              <p:spPr bwMode="auto">
                <a:xfrm>
                  <a:off x="4094" y="2371"/>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74">
                  <a:extLst>
                    <a:ext uri="{FF2B5EF4-FFF2-40B4-BE49-F238E27FC236}">
                      <a16:creationId xmlns:a16="http://schemas.microsoft.com/office/drawing/2014/main" id="{FF2A717F-2040-407A-8BB3-4181DA6217BC}"/>
                    </a:ext>
                  </a:extLst>
                </p:cNvPr>
                <p:cNvSpPr>
                  <a:spLocks noChangeShapeType="1"/>
                </p:cNvSpPr>
                <p:nvPr/>
              </p:nvSpPr>
              <p:spPr bwMode="auto">
                <a:xfrm flipH="1">
                  <a:off x="4074" y="239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75">
                  <a:extLst>
                    <a:ext uri="{FF2B5EF4-FFF2-40B4-BE49-F238E27FC236}">
                      <a16:creationId xmlns:a16="http://schemas.microsoft.com/office/drawing/2014/main" id="{BFCE2934-6774-424A-8DC5-BF89F8899AC8}"/>
                    </a:ext>
                  </a:extLst>
                </p:cNvPr>
                <p:cNvSpPr>
                  <a:spLocks noChangeShapeType="1"/>
                </p:cNvSpPr>
                <p:nvPr/>
              </p:nvSpPr>
              <p:spPr bwMode="auto">
                <a:xfrm>
                  <a:off x="4100" y="2371"/>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76">
                  <a:extLst>
                    <a:ext uri="{FF2B5EF4-FFF2-40B4-BE49-F238E27FC236}">
                      <a16:creationId xmlns:a16="http://schemas.microsoft.com/office/drawing/2014/main" id="{D4E2C96F-2371-446F-88D7-C89F83568D0C}"/>
                    </a:ext>
                  </a:extLst>
                </p:cNvPr>
                <p:cNvSpPr>
                  <a:spLocks noChangeShapeType="1"/>
                </p:cNvSpPr>
                <p:nvPr/>
              </p:nvSpPr>
              <p:spPr bwMode="auto">
                <a:xfrm flipH="1">
                  <a:off x="4082" y="239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77">
                  <a:extLst>
                    <a:ext uri="{FF2B5EF4-FFF2-40B4-BE49-F238E27FC236}">
                      <a16:creationId xmlns:a16="http://schemas.microsoft.com/office/drawing/2014/main" id="{D2B54FAD-CBF9-4229-AA6E-527BE4817666}"/>
                    </a:ext>
                  </a:extLst>
                </p:cNvPr>
                <p:cNvSpPr>
                  <a:spLocks noChangeShapeType="1"/>
                </p:cNvSpPr>
                <p:nvPr/>
              </p:nvSpPr>
              <p:spPr bwMode="auto">
                <a:xfrm>
                  <a:off x="4112" y="2371"/>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78">
                  <a:extLst>
                    <a:ext uri="{FF2B5EF4-FFF2-40B4-BE49-F238E27FC236}">
                      <a16:creationId xmlns:a16="http://schemas.microsoft.com/office/drawing/2014/main" id="{498BF7A6-BC16-47B6-91C1-C4CEABBE6F35}"/>
                    </a:ext>
                  </a:extLst>
                </p:cNvPr>
                <p:cNvSpPr>
                  <a:spLocks noChangeShapeType="1"/>
                </p:cNvSpPr>
                <p:nvPr/>
              </p:nvSpPr>
              <p:spPr bwMode="auto">
                <a:xfrm flipH="1">
                  <a:off x="4094" y="239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79">
                  <a:extLst>
                    <a:ext uri="{FF2B5EF4-FFF2-40B4-BE49-F238E27FC236}">
                      <a16:creationId xmlns:a16="http://schemas.microsoft.com/office/drawing/2014/main" id="{0BD45BB1-9EC4-48F1-986A-AD55671D1869}"/>
                    </a:ext>
                  </a:extLst>
                </p:cNvPr>
                <p:cNvSpPr>
                  <a:spLocks noChangeShapeType="1"/>
                </p:cNvSpPr>
                <p:nvPr/>
              </p:nvSpPr>
              <p:spPr bwMode="auto">
                <a:xfrm>
                  <a:off x="4112" y="2391"/>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80">
                  <a:extLst>
                    <a:ext uri="{FF2B5EF4-FFF2-40B4-BE49-F238E27FC236}">
                      <a16:creationId xmlns:a16="http://schemas.microsoft.com/office/drawing/2014/main" id="{0BFF8523-BF1E-4154-9C05-D45A9995D802}"/>
                    </a:ext>
                  </a:extLst>
                </p:cNvPr>
                <p:cNvSpPr>
                  <a:spLocks noChangeShapeType="1"/>
                </p:cNvSpPr>
                <p:nvPr/>
              </p:nvSpPr>
              <p:spPr bwMode="auto">
                <a:xfrm flipH="1">
                  <a:off x="4094" y="241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81">
                  <a:extLst>
                    <a:ext uri="{FF2B5EF4-FFF2-40B4-BE49-F238E27FC236}">
                      <a16:creationId xmlns:a16="http://schemas.microsoft.com/office/drawing/2014/main" id="{2D7E4BBA-9482-41F0-A1F8-D056482D6ED5}"/>
                    </a:ext>
                  </a:extLst>
                </p:cNvPr>
                <p:cNvSpPr>
                  <a:spLocks noChangeShapeType="1"/>
                </p:cNvSpPr>
                <p:nvPr/>
              </p:nvSpPr>
              <p:spPr bwMode="auto">
                <a:xfrm>
                  <a:off x="4137" y="2391"/>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82">
                  <a:extLst>
                    <a:ext uri="{FF2B5EF4-FFF2-40B4-BE49-F238E27FC236}">
                      <a16:creationId xmlns:a16="http://schemas.microsoft.com/office/drawing/2014/main" id="{2FB649FE-1690-49A3-87B4-E6BF3141C76C}"/>
                    </a:ext>
                  </a:extLst>
                </p:cNvPr>
                <p:cNvSpPr>
                  <a:spLocks noChangeShapeType="1"/>
                </p:cNvSpPr>
                <p:nvPr/>
              </p:nvSpPr>
              <p:spPr bwMode="auto">
                <a:xfrm flipH="1">
                  <a:off x="4117" y="241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83">
                  <a:extLst>
                    <a:ext uri="{FF2B5EF4-FFF2-40B4-BE49-F238E27FC236}">
                      <a16:creationId xmlns:a16="http://schemas.microsoft.com/office/drawing/2014/main" id="{69929ED2-C53A-4773-B13E-DE63244146F6}"/>
                    </a:ext>
                  </a:extLst>
                </p:cNvPr>
                <p:cNvSpPr>
                  <a:spLocks noChangeShapeType="1"/>
                </p:cNvSpPr>
                <p:nvPr/>
              </p:nvSpPr>
              <p:spPr bwMode="auto">
                <a:xfrm>
                  <a:off x="4142" y="2391"/>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84">
                  <a:extLst>
                    <a:ext uri="{FF2B5EF4-FFF2-40B4-BE49-F238E27FC236}">
                      <a16:creationId xmlns:a16="http://schemas.microsoft.com/office/drawing/2014/main" id="{ADB139A3-56EB-4778-ABF0-8D090898A683}"/>
                    </a:ext>
                  </a:extLst>
                </p:cNvPr>
                <p:cNvSpPr>
                  <a:spLocks noChangeShapeType="1"/>
                </p:cNvSpPr>
                <p:nvPr/>
              </p:nvSpPr>
              <p:spPr bwMode="auto">
                <a:xfrm flipH="1">
                  <a:off x="4122" y="2411"/>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85">
                  <a:extLst>
                    <a:ext uri="{FF2B5EF4-FFF2-40B4-BE49-F238E27FC236}">
                      <a16:creationId xmlns:a16="http://schemas.microsoft.com/office/drawing/2014/main" id="{AC502062-FE01-4034-83D7-42F4B87E3D8F}"/>
                    </a:ext>
                  </a:extLst>
                </p:cNvPr>
                <p:cNvSpPr>
                  <a:spLocks noChangeShapeType="1"/>
                </p:cNvSpPr>
                <p:nvPr/>
              </p:nvSpPr>
              <p:spPr bwMode="auto">
                <a:xfrm>
                  <a:off x="4162" y="239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86">
                  <a:extLst>
                    <a:ext uri="{FF2B5EF4-FFF2-40B4-BE49-F238E27FC236}">
                      <a16:creationId xmlns:a16="http://schemas.microsoft.com/office/drawing/2014/main" id="{CDD827F2-444D-457C-9274-C443DF685E18}"/>
                    </a:ext>
                  </a:extLst>
                </p:cNvPr>
                <p:cNvSpPr>
                  <a:spLocks noChangeShapeType="1"/>
                </p:cNvSpPr>
                <p:nvPr/>
              </p:nvSpPr>
              <p:spPr bwMode="auto">
                <a:xfrm flipH="1">
                  <a:off x="4142" y="2414"/>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87">
                  <a:extLst>
                    <a:ext uri="{FF2B5EF4-FFF2-40B4-BE49-F238E27FC236}">
                      <a16:creationId xmlns:a16="http://schemas.microsoft.com/office/drawing/2014/main" id="{33F706BA-CB89-4794-86C9-05B5E0AF5B0F}"/>
                    </a:ext>
                  </a:extLst>
                </p:cNvPr>
                <p:cNvSpPr>
                  <a:spLocks noChangeShapeType="1"/>
                </p:cNvSpPr>
                <p:nvPr/>
              </p:nvSpPr>
              <p:spPr bwMode="auto">
                <a:xfrm>
                  <a:off x="4178" y="239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88">
                  <a:extLst>
                    <a:ext uri="{FF2B5EF4-FFF2-40B4-BE49-F238E27FC236}">
                      <a16:creationId xmlns:a16="http://schemas.microsoft.com/office/drawing/2014/main" id="{DC37ADE5-D1C3-41CE-8109-451CD06D0808}"/>
                    </a:ext>
                  </a:extLst>
                </p:cNvPr>
                <p:cNvSpPr>
                  <a:spLocks noChangeShapeType="1"/>
                </p:cNvSpPr>
                <p:nvPr/>
              </p:nvSpPr>
              <p:spPr bwMode="auto">
                <a:xfrm flipH="1">
                  <a:off x="4158" y="2414"/>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89">
                  <a:extLst>
                    <a:ext uri="{FF2B5EF4-FFF2-40B4-BE49-F238E27FC236}">
                      <a16:creationId xmlns:a16="http://schemas.microsoft.com/office/drawing/2014/main" id="{A843F114-AB93-49C0-BC10-7F8E9A1957A9}"/>
                    </a:ext>
                  </a:extLst>
                </p:cNvPr>
                <p:cNvSpPr>
                  <a:spLocks noChangeShapeType="1"/>
                </p:cNvSpPr>
                <p:nvPr/>
              </p:nvSpPr>
              <p:spPr bwMode="auto">
                <a:xfrm>
                  <a:off x="4193" y="239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90">
                  <a:extLst>
                    <a:ext uri="{FF2B5EF4-FFF2-40B4-BE49-F238E27FC236}">
                      <a16:creationId xmlns:a16="http://schemas.microsoft.com/office/drawing/2014/main" id="{26110FC4-E78E-4AE9-A3C2-203A493DDA18}"/>
                    </a:ext>
                  </a:extLst>
                </p:cNvPr>
                <p:cNvSpPr>
                  <a:spLocks noChangeShapeType="1"/>
                </p:cNvSpPr>
                <p:nvPr/>
              </p:nvSpPr>
              <p:spPr bwMode="auto">
                <a:xfrm flipH="1">
                  <a:off x="4175" y="2414"/>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91">
                  <a:extLst>
                    <a:ext uri="{FF2B5EF4-FFF2-40B4-BE49-F238E27FC236}">
                      <a16:creationId xmlns:a16="http://schemas.microsoft.com/office/drawing/2014/main" id="{24CEF460-B0D3-46DC-8715-AC0B1BA79155}"/>
                    </a:ext>
                  </a:extLst>
                </p:cNvPr>
                <p:cNvSpPr>
                  <a:spLocks noChangeShapeType="1"/>
                </p:cNvSpPr>
                <p:nvPr/>
              </p:nvSpPr>
              <p:spPr bwMode="auto">
                <a:xfrm>
                  <a:off x="4215" y="239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92">
                  <a:extLst>
                    <a:ext uri="{FF2B5EF4-FFF2-40B4-BE49-F238E27FC236}">
                      <a16:creationId xmlns:a16="http://schemas.microsoft.com/office/drawing/2014/main" id="{1E831BB7-9D89-4168-8DB4-B2DAB9909C8F}"/>
                    </a:ext>
                  </a:extLst>
                </p:cNvPr>
                <p:cNvSpPr>
                  <a:spLocks noChangeShapeType="1"/>
                </p:cNvSpPr>
                <p:nvPr/>
              </p:nvSpPr>
              <p:spPr bwMode="auto">
                <a:xfrm flipH="1">
                  <a:off x="4195" y="2414"/>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93">
                  <a:extLst>
                    <a:ext uri="{FF2B5EF4-FFF2-40B4-BE49-F238E27FC236}">
                      <a16:creationId xmlns:a16="http://schemas.microsoft.com/office/drawing/2014/main" id="{C0CAB7CD-6D7A-48B8-A329-317C58BEEEC0}"/>
                    </a:ext>
                  </a:extLst>
                </p:cNvPr>
                <p:cNvSpPr>
                  <a:spLocks noChangeShapeType="1"/>
                </p:cNvSpPr>
                <p:nvPr/>
              </p:nvSpPr>
              <p:spPr bwMode="auto">
                <a:xfrm>
                  <a:off x="4221" y="239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94">
                  <a:extLst>
                    <a:ext uri="{FF2B5EF4-FFF2-40B4-BE49-F238E27FC236}">
                      <a16:creationId xmlns:a16="http://schemas.microsoft.com/office/drawing/2014/main" id="{F8AD8CF8-1DA5-4E7E-8713-8EECED8F9895}"/>
                    </a:ext>
                  </a:extLst>
                </p:cNvPr>
                <p:cNvSpPr>
                  <a:spLocks noChangeShapeType="1"/>
                </p:cNvSpPr>
                <p:nvPr/>
              </p:nvSpPr>
              <p:spPr bwMode="auto">
                <a:xfrm flipH="1">
                  <a:off x="4201" y="2414"/>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95">
                  <a:extLst>
                    <a:ext uri="{FF2B5EF4-FFF2-40B4-BE49-F238E27FC236}">
                      <a16:creationId xmlns:a16="http://schemas.microsoft.com/office/drawing/2014/main" id="{1AB8FC60-557F-4E33-9711-B67A731B2AE6}"/>
                    </a:ext>
                  </a:extLst>
                </p:cNvPr>
                <p:cNvSpPr>
                  <a:spLocks noChangeShapeType="1"/>
                </p:cNvSpPr>
                <p:nvPr/>
              </p:nvSpPr>
              <p:spPr bwMode="auto">
                <a:xfrm>
                  <a:off x="4228" y="239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96">
                  <a:extLst>
                    <a:ext uri="{FF2B5EF4-FFF2-40B4-BE49-F238E27FC236}">
                      <a16:creationId xmlns:a16="http://schemas.microsoft.com/office/drawing/2014/main" id="{AD83764D-E8A3-429A-92D3-AE9FC9181F51}"/>
                    </a:ext>
                  </a:extLst>
                </p:cNvPr>
                <p:cNvSpPr>
                  <a:spLocks noChangeShapeType="1"/>
                </p:cNvSpPr>
                <p:nvPr/>
              </p:nvSpPr>
              <p:spPr bwMode="auto">
                <a:xfrm flipH="1">
                  <a:off x="4208" y="2414"/>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97">
                  <a:extLst>
                    <a:ext uri="{FF2B5EF4-FFF2-40B4-BE49-F238E27FC236}">
                      <a16:creationId xmlns:a16="http://schemas.microsoft.com/office/drawing/2014/main" id="{A1D39987-C8F7-45F0-8E19-C93870EDFBFE}"/>
                    </a:ext>
                  </a:extLst>
                </p:cNvPr>
                <p:cNvSpPr>
                  <a:spLocks noChangeShapeType="1"/>
                </p:cNvSpPr>
                <p:nvPr/>
              </p:nvSpPr>
              <p:spPr bwMode="auto">
                <a:xfrm>
                  <a:off x="4235" y="239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98">
                  <a:extLst>
                    <a:ext uri="{FF2B5EF4-FFF2-40B4-BE49-F238E27FC236}">
                      <a16:creationId xmlns:a16="http://schemas.microsoft.com/office/drawing/2014/main" id="{5F73943C-9667-4D7A-856C-3BEF371B1AE7}"/>
                    </a:ext>
                  </a:extLst>
                </p:cNvPr>
                <p:cNvSpPr>
                  <a:spLocks noChangeShapeType="1"/>
                </p:cNvSpPr>
                <p:nvPr/>
              </p:nvSpPr>
              <p:spPr bwMode="auto">
                <a:xfrm flipH="1">
                  <a:off x="4215" y="2414"/>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99">
                  <a:extLst>
                    <a:ext uri="{FF2B5EF4-FFF2-40B4-BE49-F238E27FC236}">
                      <a16:creationId xmlns:a16="http://schemas.microsoft.com/office/drawing/2014/main" id="{58C62173-1BCA-4817-9147-1634A80BF5A9}"/>
                    </a:ext>
                  </a:extLst>
                </p:cNvPr>
                <p:cNvSpPr>
                  <a:spLocks noChangeShapeType="1"/>
                </p:cNvSpPr>
                <p:nvPr/>
              </p:nvSpPr>
              <p:spPr bwMode="auto">
                <a:xfrm>
                  <a:off x="4258" y="239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00">
                  <a:extLst>
                    <a:ext uri="{FF2B5EF4-FFF2-40B4-BE49-F238E27FC236}">
                      <a16:creationId xmlns:a16="http://schemas.microsoft.com/office/drawing/2014/main" id="{E0121B28-61A7-4F68-BFAE-5BE5E172BB1B}"/>
                    </a:ext>
                  </a:extLst>
                </p:cNvPr>
                <p:cNvSpPr>
                  <a:spLocks noChangeShapeType="1"/>
                </p:cNvSpPr>
                <p:nvPr/>
              </p:nvSpPr>
              <p:spPr bwMode="auto">
                <a:xfrm flipH="1">
                  <a:off x="4238" y="2414"/>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01">
                  <a:extLst>
                    <a:ext uri="{FF2B5EF4-FFF2-40B4-BE49-F238E27FC236}">
                      <a16:creationId xmlns:a16="http://schemas.microsoft.com/office/drawing/2014/main" id="{0111147E-64F3-4AA0-AF06-4955938C9285}"/>
                    </a:ext>
                  </a:extLst>
                </p:cNvPr>
                <p:cNvSpPr>
                  <a:spLocks noChangeShapeType="1"/>
                </p:cNvSpPr>
                <p:nvPr/>
              </p:nvSpPr>
              <p:spPr bwMode="auto">
                <a:xfrm>
                  <a:off x="4278" y="239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02">
                  <a:extLst>
                    <a:ext uri="{FF2B5EF4-FFF2-40B4-BE49-F238E27FC236}">
                      <a16:creationId xmlns:a16="http://schemas.microsoft.com/office/drawing/2014/main" id="{07AD95AA-C848-4D5C-9A58-F0980E4A66F2}"/>
                    </a:ext>
                  </a:extLst>
                </p:cNvPr>
                <p:cNvSpPr>
                  <a:spLocks noChangeShapeType="1"/>
                </p:cNvSpPr>
                <p:nvPr/>
              </p:nvSpPr>
              <p:spPr bwMode="auto">
                <a:xfrm flipH="1">
                  <a:off x="4258" y="2414"/>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03">
                  <a:extLst>
                    <a:ext uri="{FF2B5EF4-FFF2-40B4-BE49-F238E27FC236}">
                      <a16:creationId xmlns:a16="http://schemas.microsoft.com/office/drawing/2014/main" id="{D4CBE5A1-7094-4156-825B-3F1B3AA18808}"/>
                    </a:ext>
                  </a:extLst>
                </p:cNvPr>
                <p:cNvSpPr>
                  <a:spLocks noChangeShapeType="1"/>
                </p:cNvSpPr>
                <p:nvPr/>
              </p:nvSpPr>
              <p:spPr bwMode="auto">
                <a:xfrm>
                  <a:off x="4339" y="239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04">
                  <a:extLst>
                    <a:ext uri="{FF2B5EF4-FFF2-40B4-BE49-F238E27FC236}">
                      <a16:creationId xmlns:a16="http://schemas.microsoft.com/office/drawing/2014/main" id="{B41EF3A3-24A4-4BA4-8D68-45A2B0C35AC0}"/>
                    </a:ext>
                  </a:extLst>
                </p:cNvPr>
                <p:cNvSpPr>
                  <a:spLocks noChangeShapeType="1"/>
                </p:cNvSpPr>
                <p:nvPr/>
              </p:nvSpPr>
              <p:spPr bwMode="auto">
                <a:xfrm flipH="1">
                  <a:off x="4319" y="2414"/>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05">
                  <a:extLst>
                    <a:ext uri="{FF2B5EF4-FFF2-40B4-BE49-F238E27FC236}">
                      <a16:creationId xmlns:a16="http://schemas.microsoft.com/office/drawing/2014/main" id="{4205A19E-2A6A-43BD-9F75-EC9D53F2ADEF}"/>
                    </a:ext>
                  </a:extLst>
                </p:cNvPr>
                <p:cNvSpPr>
                  <a:spLocks noChangeShapeType="1"/>
                </p:cNvSpPr>
                <p:nvPr/>
              </p:nvSpPr>
              <p:spPr bwMode="auto">
                <a:xfrm>
                  <a:off x="4342" y="239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06">
                  <a:extLst>
                    <a:ext uri="{FF2B5EF4-FFF2-40B4-BE49-F238E27FC236}">
                      <a16:creationId xmlns:a16="http://schemas.microsoft.com/office/drawing/2014/main" id="{9B4BFF57-1CE0-405A-9C18-8D8A6C04DE6B}"/>
                    </a:ext>
                  </a:extLst>
                </p:cNvPr>
                <p:cNvSpPr>
                  <a:spLocks noChangeShapeType="1"/>
                </p:cNvSpPr>
                <p:nvPr/>
              </p:nvSpPr>
              <p:spPr bwMode="auto">
                <a:xfrm flipH="1">
                  <a:off x="4322" y="2414"/>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07">
                  <a:extLst>
                    <a:ext uri="{FF2B5EF4-FFF2-40B4-BE49-F238E27FC236}">
                      <a16:creationId xmlns:a16="http://schemas.microsoft.com/office/drawing/2014/main" id="{C1B6B2F6-5C78-45C2-910E-3ABB942E4311}"/>
                    </a:ext>
                  </a:extLst>
                </p:cNvPr>
                <p:cNvSpPr>
                  <a:spLocks noChangeShapeType="1"/>
                </p:cNvSpPr>
                <p:nvPr/>
              </p:nvSpPr>
              <p:spPr bwMode="auto">
                <a:xfrm>
                  <a:off x="4352" y="2404"/>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08">
                  <a:extLst>
                    <a:ext uri="{FF2B5EF4-FFF2-40B4-BE49-F238E27FC236}">
                      <a16:creationId xmlns:a16="http://schemas.microsoft.com/office/drawing/2014/main" id="{72EA8652-11A2-4DBC-8D20-645E93961ED4}"/>
                    </a:ext>
                  </a:extLst>
                </p:cNvPr>
                <p:cNvSpPr>
                  <a:spLocks noChangeShapeType="1"/>
                </p:cNvSpPr>
                <p:nvPr/>
              </p:nvSpPr>
              <p:spPr bwMode="auto">
                <a:xfrm flipH="1">
                  <a:off x="4332" y="2424"/>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09">
                  <a:extLst>
                    <a:ext uri="{FF2B5EF4-FFF2-40B4-BE49-F238E27FC236}">
                      <a16:creationId xmlns:a16="http://schemas.microsoft.com/office/drawing/2014/main" id="{BD508D50-4559-461A-A39E-C279AF8D9D2D}"/>
                    </a:ext>
                  </a:extLst>
                </p:cNvPr>
                <p:cNvSpPr>
                  <a:spLocks noChangeShapeType="1"/>
                </p:cNvSpPr>
                <p:nvPr/>
              </p:nvSpPr>
              <p:spPr bwMode="auto">
                <a:xfrm>
                  <a:off x="4364" y="2404"/>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10">
                  <a:extLst>
                    <a:ext uri="{FF2B5EF4-FFF2-40B4-BE49-F238E27FC236}">
                      <a16:creationId xmlns:a16="http://schemas.microsoft.com/office/drawing/2014/main" id="{26B74875-814E-4BA6-ABE9-0F7D75977ABB}"/>
                    </a:ext>
                  </a:extLst>
                </p:cNvPr>
                <p:cNvSpPr>
                  <a:spLocks noChangeShapeType="1"/>
                </p:cNvSpPr>
                <p:nvPr/>
              </p:nvSpPr>
              <p:spPr bwMode="auto">
                <a:xfrm flipH="1">
                  <a:off x="4344" y="2424"/>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11">
                  <a:extLst>
                    <a:ext uri="{FF2B5EF4-FFF2-40B4-BE49-F238E27FC236}">
                      <a16:creationId xmlns:a16="http://schemas.microsoft.com/office/drawing/2014/main" id="{81E18DED-8270-4606-950F-CA86AFF379F1}"/>
                    </a:ext>
                  </a:extLst>
                </p:cNvPr>
                <p:cNvSpPr>
                  <a:spLocks noChangeShapeType="1"/>
                </p:cNvSpPr>
                <p:nvPr/>
              </p:nvSpPr>
              <p:spPr bwMode="auto">
                <a:xfrm>
                  <a:off x="4369" y="2404"/>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1" name="Line 112">
                  <a:extLst>
                    <a:ext uri="{FF2B5EF4-FFF2-40B4-BE49-F238E27FC236}">
                      <a16:creationId xmlns:a16="http://schemas.microsoft.com/office/drawing/2014/main" id="{ACEB961A-28B9-4467-8617-4643C3259517}"/>
                    </a:ext>
                  </a:extLst>
                </p:cNvPr>
                <p:cNvSpPr>
                  <a:spLocks noChangeShapeType="1"/>
                </p:cNvSpPr>
                <p:nvPr/>
              </p:nvSpPr>
              <p:spPr bwMode="auto">
                <a:xfrm flipH="1">
                  <a:off x="4349" y="2424"/>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2" name="Line 113">
                  <a:extLst>
                    <a:ext uri="{FF2B5EF4-FFF2-40B4-BE49-F238E27FC236}">
                      <a16:creationId xmlns:a16="http://schemas.microsoft.com/office/drawing/2014/main" id="{DB7F1ED5-3F42-4847-94FB-76E22E79D07A}"/>
                    </a:ext>
                  </a:extLst>
                </p:cNvPr>
                <p:cNvSpPr>
                  <a:spLocks noChangeShapeType="1"/>
                </p:cNvSpPr>
                <p:nvPr/>
              </p:nvSpPr>
              <p:spPr bwMode="auto">
                <a:xfrm>
                  <a:off x="4374" y="2404"/>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Line 114">
                  <a:extLst>
                    <a:ext uri="{FF2B5EF4-FFF2-40B4-BE49-F238E27FC236}">
                      <a16:creationId xmlns:a16="http://schemas.microsoft.com/office/drawing/2014/main" id="{E504D3B7-E463-4C69-9024-D1F71585938D}"/>
                    </a:ext>
                  </a:extLst>
                </p:cNvPr>
                <p:cNvSpPr>
                  <a:spLocks noChangeShapeType="1"/>
                </p:cNvSpPr>
                <p:nvPr/>
              </p:nvSpPr>
              <p:spPr bwMode="auto">
                <a:xfrm flipH="1">
                  <a:off x="4354" y="2424"/>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15">
                  <a:extLst>
                    <a:ext uri="{FF2B5EF4-FFF2-40B4-BE49-F238E27FC236}">
                      <a16:creationId xmlns:a16="http://schemas.microsoft.com/office/drawing/2014/main" id="{D8347B77-2C32-474E-AF71-1F5547D77398}"/>
                    </a:ext>
                  </a:extLst>
                </p:cNvPr>
                <p:cNvSpPr>
                  <a:spLocks noChangeShapeType="1"/>
                </p:cNvSpPr>
                <p:nvPr/>
              </p:nvSpPr>
              <p:spPr bwMode="auto">
                <a:xfrm>
                  <a:off x="4410"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16">
                  <a:extLst>
                    <a:ext uri="{FF2B5EF4-FFF2-40B4-BE49-F238E27FC236}">
                      <a16:creationId xmlns:a16="http://schemas.microsoft.com/office/drawing/2014/main" id="{B93D8251-E81C-4B0E-B78F-370CEACE6E73}"/>
                    </a:ext>
                  </a:extLst>
                </p:cNvPr>
                <p:cNvSpPr>
                  <a:spLocks noChangeShapeType="1"/>
                </p:cNvSpPr>
                <p:nvPr/>
              </p:nvSpPr>
              <p:spPr bwMode="auto">
                <a:xfrm flipH="1">
                  <a:off x="4390" y="2441"/>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17">
                  <a:extLst>
                    <a:ext uri="{FF2B5EF4-FFF2-40B4-BE49-F238E27FC236}">
                      <a16:creationId xmlns:a16="http://schemas.microsoft.com/office/drawing/2014/main" id="{B9C54684-FD73-4E42-992B-3B5A811E3681}"/>
                    </a:ext>
                  </a:extLst>
                </p:cNvPr>
                <p:cNvSpPr>
                  <a:spLocks noChangeShapeType="1"/>
                </p:cNvSpPr>
                <p:nvPr/>
              </p:nvSpPr>
              <p:spPr bwMode="auto">
                <a:xfrm>
                  <a:off x="4415"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18">
                  <a:extLst>
                    <a:ext uri="{FF2B5EF4-FFF2-40B4-BE49-F238E27FC236}">
                      <a16:creationId xmlns:a16="http://schemas.microsoft.com/office/drawing/2014/main" id="{EB4DFB46-6C8F-4FD9-B974-4389640395B1}"/>
                    </a:ext>
                  </a:extLst>
                </p:cNvPr>
                <p:cNvSpPr>
                  <a:spLocks noChangeShapeType="1"/>
                </p:cNvSpPr>
                <p:nvPr/>
              </p:nvSpPr>
              <p:spPr bwMode="auto">
                <a:xfrm flipH="1">
                  <a:off x="4395" y="2441"/>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19">
                  <a:extLst>
                    <a:ext uri="{FF2B5EF4-FFF2-40B4-BE49-F238E27FC236}">
                      <a16:creationId xmlns:a16="http://schemas.microsoft.com/office/drawing/2014/main" id="{B2749A81-E477-4E9D-8E48-E29F9D70C47B}"/>
                    </a:ext>
                  </a:extLst>
                </p:cNvPr>
                <p:cNvSpPr>
                  <a:spLocks noChangeShapeType="1"/>
                </p:cNvSpPr>
                <p:nvPr/>
              </p:nvSpPr>
              <p:spPr bwMode="auto">
                <a:xfrm>
                  <a:off x="4457"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20">
                  <a:extLst>
                    <a:ext uri="{FF2B5EF4-FFF2-40B4-BE49-F238E27FC236}">
                      <a16:creationId xmlns:a16="http://schemas.microsoft.com/office/drawing/2014/main" id="{57518C02-9862-4CDF-809F-C1BD4B08AC88}"/>
                    </a:ext>
                  </a:extLst>
                </p:cNvPr>
                <p:cNvSpPr>
                  <a:spLocks noChangeShapeType="1"/>
                </p:cNvSpPr>
                <p:nvPr/>
              </p:nvSpPr>
              <p:spPr bwMode="auto">
                <a:xfrm flipH="1">
                  <a:off x="4437"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21">
                  <a:extLst>
                    <a:ext uri="{FF2B5EF4-FFF2-40B4-BE49-F238E27FC236}">
                      <a16:creationId xmlns:a16="http://schemas.microsoft.com/office/drawing/2014/main" id="{671C9E0D-2A6E-4194-914F-162C0727D508}"/>
                    </a:ext>
                  </a:extLst>
                </p:cNvPr>
                <p:cNvSpPr>
                  <a:spLocks noChangeShapeType="1"/>
                </p:cNvSpPr>
                <p:nvPr/>
              </p:nvSpPr>
              <p:spPr bwMode="auto">
                <a:xfrm>
                  <a:off x="4482"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22">
                  <a:extLst>
                    <a:ext uri="{FF2B5EF4-FFF2-40B4-BE49-F238E27FC236}">
                      <a16:creationId xmlns:a16="http://schemas.microsoft.com/office/drawing/2014/main" id="{EDD353A9-135D-4203-8CA3-C515CCBA0F38}"/>
                    </a:ext>
                  </a:extLst>
                </p:cNvPr>
                <p:cNvSpPr>
                  <a:spLocks noChangeShapeType="1"/>
                </p:cNvSpPr>
                <p:nvPr/>
              </p:nvSpPr>
              <p:spPr bwMode="auto">
                <a:xfrm flipH="1">
                  <a:off x="4462"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123">
                  <a:extLst>
                    <a:ext uri="{FF2B5EF4-FFF2-40B4-BE49-F238E27FC236}">
                      <a16:creationId xmlns:a16="http://schemas.microsoft.com/office/drawing/2014/main" id="{C0BC68B3-7658-45C6-AF00-C32FAFFCE749}"/>
                    </a:ext>
                  </a:extLst>
                </p:cNvPr>
                <p:cNvSpPr>
                  <a:spLocks noChangeShapeType="1"/>
                </p:cNvSpPr>
                <p:nvPr/>
              </p:nvSpPr>
              <p:spPr bwMode="auto">
                <a:xfrm>
                  <a:off x="4487"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124">
                  <a:extLst>
                    <a:ext uri="{FF2B5EF4-FFF2-40B4-BE49-F238E27FC236}">
                      <a16:creationId xmlns:a16="http://schemas.microsoft.com/office/drawing/2014/main" id="{EA5FC622-4AB9-4C39-AFDD-CCD2CD356081}"/>
                    </a:ext>
                  </a:extLst>
                </p:cNvPr>
                <p:cNvSpPr>
                  <a:spLocks noChangeShapeType="1"/>
                </p:cNvSpPr>
                <p:nvPr/>
              </p:nvSpPr>
              <p:spPr bwMode="auto">
                <a:xfrm flipH="1">
                  <a:off x="4467"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125">
                  <a:extLst>
                    <a:ext uri="{FF2B5EF4-FFF2-40B4-BE49-F238E27FC236}">
                      <a16:creationId xmlns:a16="http://schemas.microsoft.com/office/drawing/2014/main" id="{BAD6EEF2-B683-41E4-B3F0-4D49B0491CFA}"/>
                    </a:ext>
                  </a:extLst>
                </p:cNvPr>
                <p:cNvSpPr>
                  <a:spLocks noChangeShapeType="1"/>
                </p:cNvSpPr>
                <p:nvPr/>
              </p:nvSpPr>
              <p:spPr bwMode="auto">
                <a:xfrm>
                  <a:off x="4511"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126">
                  <a:extLst>
                    <a:ext uri="{FF2B5EF4-FFF2-40B4-BE49-F238E27FC236}">
                      <a16:creationId xmlns:a16="http://schemas.microsoft.com/office/drawing/2014/main" id="{EC83FD2D-D64E-4299-8386-7A77FFCDCAE6}"/>
                    </a:ext>
                  </a:extLst>
                </p:cNvPr>
                <p:cNvSpPr>
                  <a:spLocks noChangeShapeType="1"/>
                </p:cNvSpPr>
                <p:nvPr/>
              </p:nvSpPr>
              <p:spPr bwMode="auto">
                <a:xfrm flipH="1">
                  <a:off x="4492"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127">
                  <a:extLst>
                    <a:ext uri="{FF2B5EF4-FFF2-40B4-BE49-F238E27FC236}">
                      <a16:creationId xmlns:a16="http://schemas.microsoft.com/office/drawing/2014/main" id="{0AE37A89-BC82-4FAC-A183-2A72805203F8}"/>
                    </a:ext>
                  </a:extLst>
                </p:cNvPr>
                <p:cNvSpPr>
                  <a:spLocks noChangeShapeType="1"/>
                </p:cNvSpPr>
                <p:nvPr/>
              </p:nvSpPr>
              <p:spPr bwMode="auto">
                <a:xfrm>
                  <a:off x="4516"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128">
                  <a:extLst>
                    <a:ext uri="{FF2B5EF4-FFF2-40B4-BE49-F238E27FC236}">
                      <a16:creationId xmlns:a16="http://schemas.microsoft.com/office/drawing/2014/main" id="{94EED7DA-DB81-4B72-93EC-82697F5FC663}"/>
                    </a:ext>
                  </a:extLst>
                </p:cNvPr>
                <p:cNvSpPr>
                  <a:spLocks noChangeShapeType="1"/>
                </p:cNvSpPr>
                <p:nvPr/>
              </p:nvSpPr>
              <p:spPr bwMode="auto">
                <a:xfrm flipH="1">
                  <a:off x="4497" y="2441"/>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129">
                  <a:extLst>
                    <a:ext uri="{FF2B5EF4-FFF2-40B4-BE49-F238E27FC236}">
                      <a16:creationId xmlns:a16="http://schemas.microsoft.com/office/drawing/2014/main" id="{98C68471-FE4C-4474-BF98-0E380650ED0E}"/>
                    </a:ext>
                  </a:extLst>
                </p:cNvPr>
                <p:cNvSpPr>
                  <a:spLocks noChangeShapeType="1"/>
                </p:cNvSpPr>
                <p:nvPr/>
              </p:nvSpPr>
              <p:spPr bwMode="auto">
                <a:xfrm>
                  <a:off x="4666"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130">
                  <a:extLst>
                    <a:ext uri="{FF2B5EF4-FFF2-40B4-BE49-F238E27FC236}">
                      <a16:creationId xmlns:a16="http://schemas.microsoft.com/office/drawing/2014/main" id="{F92D9A0A-55A1-4E30-BB7F-CDC3ADA231F6}"/>
                    </a:ext>
                  </a:extLst>
                </p:cNvPr>
                <p:cNvSpPr>
                  <a:spLocks noChangeShapeType="1"/>
                </p:cNvSpPr>
                <p:nvPr/>
              </p:nvSpPr>
              <p:spPr bwMode="auto">
                <a:xfrm flipH="1">
                  <a:off x="4646" y="2441"/>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131">
                  <a:extLst>
                    <a:ext uri="{FF2B5EF4-FFF2-40B4-BE49-F238E27FC236}">
                      <a16:creationId xmlns:a16="http://schemas.microsoft.com/office/drawing/2014/main" id="{18733E91-C81F-4042-A163-4F37401EEDDC}"/>
                    </a:ext>
                  </a:extLst>
                </p:cNvPr>
                <p:cNvSpPr>
                  <a:spLocks noChangeShapeType="1"/>
                </p:cNvSpPr>
                <p:nvPr/>
              </p:nvSpPr>
              <p:spPr bwMode="auto">
                <a:xfrm>
                  <a:off x="4707"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132">
                  <a:extLst>
                    <a:ext uri="{FF2B5EF4-FFF2-40B4-BE49-F238E27FC236}">
                      <a16:creationId xmlns:a16="http://schemas.microsoft.com/office/drawing/2014/main" id="{7EC64EE6-2F26-4066-88D8-E52E5CCBACDD}"/>
                    </a:ext>
                  </a:extLst>
                </p:cNvPr>
                <p:cNvSpPr>
                  <a:spLocks noChangeShapeType="1"/>
                </p:cNvSpPr>
                <p:nvPr/>
              </p:nvSpPr>
              <p:spPr bwMode="auto">
                <a:xfrm flipH="1">
                  <a:off x="4687"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133">
                  <a:extLst>
                    <a:ext uri="{FF2B5EF4-FFF2-40B4-BE49-F238E27FC236}">
                      <a16:creationId xmlns:a16="http://schemas.microsoft.com/office/drawing/2014/main" id="{C015DECD-3747-4630-B2D0-148A189CF0E9}"/>
                    </a:ext>
                  </a:extLst>
                </p:cNvPr>
                <p:cNvSpPr>
                  <a:spLocks noChangeShapeType="1"/>
                </p:cNvSpPr>
                <p:nvPr/>
              </p:nvSpPr>
              <p:spPr bwMode="auto">
                <a:xfrm>
                  <a:off x="4765"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134">
                  <a:extLst>
                    <a:ext uri="{FF2B5EF4-FFF2-40B4-BE49-F238E27FC236}">
                      <a16:creationId xmlns:a16="http://schemas.microsoft.com/office/drawing/2014/main" id="{FC400C3D-B2D7-433C-AA20-C385FDB9CAE5}"/>
                    </a:ext>
                  </a:extLst>
                </p:cNvPr>
                <p:cNvSpPr>
                  <a:spLocks noChangeShapeType="1"/>
                </p:cNvSpPr>
                <p:nvPr/>
              </p:nvSpPr>
              <p:spPr bwMode="auto">
                <a:xfrm flipH="1">
                  <a:off x="4745"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135">
                  <a:extLst>
                    <a:ext uri="{FF2B5EF4-FFF2-40B4-BE49-F238E27FC236}">
                      <a16:creationId xmlns:a16="http://schemas.microsoft.com/office/drawing/2014/main" id="{9931FF1F-5305-463B-96B0-F51C9676833B}"/>
                    </a:ext>
                  </a:extLst>
                </p:cNvPr>
                <p:cNvSpPr>
                  <a:spLocks noChangeShapeType="1"/>
                </p:cNvSpPr>
                <p:nvPr/>
              </p:nvSpPr>
              <p:spPr bwMode="auto">
                <a:xfrm>
                  <a:off x="4810"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136">
                  <a:extLst>
                    <a:ext uri="{FF2B5EF4-FFF2-40B4-BE49-F238E27FC236}">
                      <a16:creationId xmlns:a16="http://schemas.microsoft.com/office/drawing/2014/main" id="{A9229751-1AA5-4EAD-8E15-B4B7FC26809B}"/>
                    </a:ext>
                  </a:extLst>
                </p:cNvPr>
                <p:cNvSpPr>
                  <a:spLocks noChangeShapeType="1"/>
                </p:cNvSpPr>
                <p:nvPr/>
              </p:nvSpPr>
              <p:spPr bwMode="auto">
                <a:xfrm flipH="1">
                  <a:off x="4792"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137">
                  <a:extLst>
                    <a:ext uri="{FF2B5EF4-FFF2-40B4-BE49-F238E27FC236}">
                      <a16:creationId xmlns:a16="http://schemas.microsoft.com/office/drawing/2014/main" id="{3B7EAB4F-61E7-45DD-BA13-6CED226ED722}"/>
                    </a:ext>
                  </a:extLst>
                </p:cNvPr>
                <p:cNvSpPr>
                  <a:spLocks noChangeShapeType="1"/>
                </p:cNvSpPr>
                <p:nvPr/>
              </p:nvSpPr>
              <p:spPr bwMode="auto">
                <a:xfrm>
                  <a:off x="4934"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138">
                  <a:extLst>
                    <a:ext uri="{FF2B5EF4-FFF2-40B4-BE49-F238E27FC236}">
                      <a16:creationId xmlns:a16="http://schemas.microsoft.com/office/drawing/2014/main" id="{ABBA90AC-66AA-430E-9ED6-B3D1849F7AAE}"/>
                    </a:ext>
                  </a:extLst>
                </p:cNvPr>
                <p:cNvSpPr>
                  <a:spLocks noChangeShapeType="1"/>
                </p:cNvSpPr>
                <p:nvPr/>
              </p:nvSpPr>
              <p:spPr bwMode="auto">
                <a:xfrm flipH="1">
                  <a:off x="4914" y="2441"/>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139">
                  <a:extLst>
                    <a:ext uri="{FF2B5EF4-FFF2-40B4-BE49-F238E27FC236}">
                      <a16:creationId xmlns:a16="http://schemas.microsoft.com/office/drawing/2014/main" id="{7EAAC84C-E32D-4F47-9391-126A2B38221C}"/>
                    </a:ext>
                  </a:extLst>
                </p:cNvPr>
                <p:cNvSpPr>
                  <a:spLocks noChangeShapeType="1"/>
                </p:cNvSpPr>
                <p:nvPr/>
              </p:nvSpPr>
              <p:spPr bwMode="auto">
                <a:xfrm>
                  <a:off x="5155"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140">
                  <a:extLst>
                    <a:ext uri="{FF2B5EF4-FFF2-40B4-BE49-F238E27FC236}">
                      <a16:creationId xmlns:a16="http://schemas.microsoft.com/office/drawing/2014/main" id="{6EA80C47-4FDB-4A07-A956-C76D59F5EE9B}"/>
                    </a:ext>
                  </a:extLst>
                </p:cNvPr>
                <p:cNvSpPr>
                  <a:spLocks noChangeShapeType="1"/>
                </p:cNvSpPr>
                <p:nvPr/>
              </p:nvSpPr>
              <p:spPr bwMode="auto">
                <a:xfrm flipH="1">
                  <a:off x="5135"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141">
                  <a:extLst>
                    <a:ext uri="{FF2B5EF4-FFF2-40B4-BE49-F238E27FC236}">
                      <a16:creationId xmlns:a16="http://schemas.microsoft.com/office/drawing/2014/main" id="{F89FB466-AB93-4143-BDBC-75E31DEED47E}"/>
                    </a:ext>
                  </a:extLst>
                </p:cNvPr>
                <p:cNvSpPr>
                  <a:spLocks noChangeShapeType="1"/>
                </p:cNvSpPr>
                <p:nvPr/>
              </p:nvSpPr>
              <p:spPr bwMode="auto">
                <a:xfrm>
                  <a:off x="5185"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142">
                  <a:extLst>
                    <a:ext uri="{FF2B5EF4-FFF2-40B4-BE49-F238E27FC236}">
                      <a16:creationId xmlns:a16="http://schemas.microsoft.com/office/drawing/2014/main" id="{94D9E894-2AB5-4887-A6A0-3A793B453058}"/>
                    </a:ext>
                  </a:extLst>
                </p:cNvPr>
                <p:cNvSpPr>
                  <a:spLocks noChangeShapeType="1"/>
                </p:cNvSpPr>
                <p:nvPr/>
              </p:nvSpPr>
              <p:spPr bwMode="auto">
                <a:xfrm flipH="1">
                  <a:off x="5165" y="2441"/>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143">
                  <a:extLst>
                    <a:ext uri="{FF2B5EF4-FFF2-40B4-BE49-F238E27FC236}">
                      <a16:creationId xmlns:a16="http://schemas.microsoft.com/office/drawing/2014/main" id="{2AAF841F-3130-4B81-8085-0A0DD0B13419}"/>
                    </a:ext>
                  </a:extLst>
                </p:cNvPr>
                <p:cNvSpPr>
                  <a:spLocks noChangeShapeType="1"/>
                </p:cNvSpPr>
                <p:nvPr/>
              </p:nvSpPr>
              <p:spPr bwMode="auto">
                <a:xfrm>
                  <a:off x="5191" y="2461"/>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144">
                  <a:extLst>
                    <a:ext uri="{FF2B5EF4-FFF2-40B4-BE49-F238E27FC236}">
                      <a16:creationId xmlns:a16="http://schemas.microsoft.com/office/drawing/2014/main" id="{DF8B5E55-4E58-4CA4-8041-C2DEFB817D1D}"/>
                    </a:ext>
                  </a:extLst>
                </p:cNvPr>
                <p:cNvSpPr>
                  <a:spLocks noChangeShapeType="1"/>
                </p:cNvSpPr>
                <p:nvPr/>
              </p:nvSpPr>
              <p:spPr bwMode="auto">
                <a:xfrm flipH="1">
                  <a:off x="5173" y="248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145">
                  <a:extLst>
                    <a:ext uri="{FF2B5EF4-FFF2-40B4-BE49-F238E27FC236}">
                      <a16:creationId xmlns:a16="http://schemas.microsoft.com/office/drawing/2014/main" id="{55079AF8-8A5A-4C3D-8058-05511CE4A0D9}"/>
                    </a:ext>
                  </a:extLst>
                </p:cNvPr>
                <p:cNvSpPr>
                  <a:spLocks noChangeShapeType="1"/>
                </p:cNvSpPr>
                <p:nvPr/>
              </p:nvSpPr>
              <p:spPr bwMode="auto">
                <a:xfrm>
                  <a:off x="5196" y="2461"/>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146">
                  <a:extLst>
                    <a:ext uri="{FF2B5EF4-FFF2-40B4-BE49-F238E27FC236}">
                      <a16:creationId xmlns:a16="http://schemas.microsoft.com/office/drawing/2014/main" id="{9C5B96A1-FD4E-4BCF-A1FA-FA01EF9D1CD5}"/>
                    </a:ext>
                  </a:extLst>
                </p:cNvPr>
                <p:cNvSpPr>
                  <a:spLocks noChangeShapeType="1"/>
                </p:cNvSpPr>
                <p:nvPr/>
              </p:nvSpPr>
              <p:spPr bwMode="auto">
                <a:xfrm flipH="1">
                  <a:off x="5178" y="248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147">
                  <a:extLst>
                    <a:ext uri="{FF2B5EF4-FFF2-40B4-BE49-F238E27FC236}">
                      <a16:creationId xmlns:a16="http://schemas.microsoft.com/office/drawing/2014/main" id="{3FCF8816-4A76-47E1-BB5A-B47A197E2569}"/>
                    </a:ext>
                  </a:extLst>
                </p:cNvPr>
                <p:cNvSpPr>
                  <a:spLocks noChangeShapeType="1"/>
                </p:cNvSpPr>
                <p:nvPr/>
              </p:nvSpPr>
              <p:spPr bwMode="auto">
                <a:xfrm>
                  <a:off x="5201" y="2461"/>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148">
                  <a:extLst>
                    <a:ext uri="{FF2B5EF4-FFF2-40B4-BE49-F238E27FC236}">
                      <a16:creationId xmlns:a16="http://schemas.microsoft.com/office/drawing/2014/main" id="{71853317-AF67-4D06-8465-F72EBC6E8ED7}"/>
                    </a:ext>
                  </a:extLst>
                </p:cNvPr>
                <p:cNvSpPr>
                  <a:spLocks noChangeShapeType="1"/>
                </p:cNvSpPr>
                <p:nvPr/>
              </p:nvSpPr>
              <p:spPr bwMode="auto">
                <a:xfrm flipH="1">
                  <a:off x="5183" y="248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149">
                  <a:extLst>
                    <a:ext uri="{FF2B5EF4-FFF2-40B4-BE49-F238E27FC236}">
                      <a16:creationId xmlns:a16="http://schemas.microsoft.com/office/drawing/2014/main" id="{742AC933-D4B9-4E41-A801-FAA79F7756E3}"/>
                    </a:ext>
                  </a:extLst>
                </p:cNvPr>
                <p:cNvSpPr>
                  <a:spLocks noChangeShapeType="1"/>
                </p:cNvSpPr>
                <p:nvPr/>
              </p:nvSpPr>
              <p:spPr bwMode="auto">
                <a:xfrm>
                  <a:off x="5205" y="250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150">
                  <a:extLst>
                    <a:ext uri="{FF2B5EF4-FFF2-40B4-BE49-F238E27FC236}">
                      <a16:creationId xmlns:a16="http://schemas.microsoft.com/office/drawing/2014/main" id="{20DF2656-33D2-4FCA-ACA0-FE794498A49A}"/>
                    </a:ext>
                  </a:extLst>
                </p:cNvPr>
                <p:cNvSpPr>
                  <a:spLocks noChangeShapeType="1"/>
                </p:cNvSpPr>
                <p:nvPr/>
              </p:nvSpPr>
              <p:spPr bwMode="auto">
                <a:xfrm flipH="1">
                  <a:off x="5185" y="2522"/>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151">
                  <a:extLst>
                    <a:ext uri="{FF2B5EF4-FFF2-40B4-BE49-F238E27FC236}">
                      <a16:creationId xmlns:a16="http://schemas.microsoft.com/office/drawing/2014/main" id="{08E00B5F-E330-4F52-B0B2-D59FC425BAD2}"/>
                    </a:ext>
                  </a:extLst>
                </p:cNvPr>
                <p:cNvSpPr>
                  <a:spLocks noChangeShapeType="1"/>
                </p:cNvSpPr>
                <p:nvPr/>
              </p:nvSpPr>
              <p:spPr bwMode="auto">
                <a:xfrm>
                  <a:off x="5216" y="250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152">
                  <a:extLst>
                    <a:ext uri="{FF2B5EF4-FFF2-40B4-BE49-F238E27FC236}">
                      <a16:creationId xmlns:a16="http://schemas.microsoft.com/office/drawing/2014/main" id="{EFDE4254-0346-4963-80BB-26EDE06E3D2D}"/>
                    </a:ext>
                  </a:extLst>
                </p:cNvPr>
                <p:cNvSpPr>
                  <a:spLocks noChangeShapeType="1"/>
                </p:cNvSpPr>
                <p:nvPr/>
              </p:nvSpPr>
              <p:spPr bwMode="auto">
                <a:xfrm flipH="1">
                  <a:off x="5196" y="2522"/>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153">
                  <a:extLst>
                    <a:ext uri="{FF2B5EF4-FFF2-40B4-BE49-F238E27FC236}">
                      <a16:creationId xmlns:a16="http://schemas.microsoft.com/office/drawing/2014/main" id="{D005278D-CD3D-48EE-9C43-0B4FB91A94C1}"/>
                    </a:ext>
                  </a:extLst>
                </p:cNvPr>
                <p:cNvSpPr>
                  <a:spLocks noChangeShapeType="1"/>
                </p:cNvSpPr>
                <p:nvPr/>
              </p:nvSpPr>
              <p:spPr bwMode="auto">
                <a:xfrm>
                  <a:off x="5210" y="250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154">
                  <a:extLst>
                    <a:ext uri="{FF2B5EF4-FFF2-40B4-BE49-F238E27FC236}">
                      <a16:creationId xmlns:a16="http://schemas.microsoft.com/office/drawing/2014/main" id="{0F4B1B7B-A377-4F2D-8864-568793915465}"/>
                    </a:ext>
                  </a:extLst>
                </p:cNvPr>
                <p:cNvSpPr>
                  <a:spLocks noChangeShapeType="1"/>
                </p:cNvSpPr>
                <p:nvPr/>
              </p:nvSpPr>
              <p:spPr bwMode="auto">
                <a:xfrm flipH="1">
                  <a:off x="5191" y="2522"/>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155">
                  <a:extLst>
                    <a:ext uri="{FF2B5EF4-FFF2-40B4-BE49-F238E27FC236}">
                      <a16:creationId xmlns:a16="http://schemas.microsoft.com/office/drawing/2014/main" id="{822FCB90-9561-4773-8C7D-364268B06CD6}"/>
                    </a:ext>
                  </a:extLst>
                </p:cNvPr>
                <p:cNvSpPr>
                  <a:spLocks noChangeShapeType="1"/>
                </p:cNvSpPr>
                <p:nvPr/>
              </p:nvSpPr>
              <p:spPr bwMode="auto">
                <a:xfrm>
                  <a:off x="5297" y="250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156">
                  <a:extLst>
                    <a:ext uri="{FF2B5EF4-FFF2-40B4-BE49-F238E27FC236}">
                      <a16:creationId xmlns:a16="http://schemas.microsoft.com/office/drawing/2014/main" id="{05F98F20-2FEC-42AA-B41A-DDE0E0995D49}"/>
                    </a:ext>
                  </a:extLst>
                </p:cNvPr>
                <p:cNvSpPr>
                  <a:spLocks noChangeShapeType="1"/>
                </p:cNvSpPr>
                <p:nvPr/>
              </p:nvSpPr>
              <p:spPr bwMode="auto">
                <a:xfrm flipH="1">
                  <a:off x="5279" y="2522"/>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157">
                  <a:extLst>
                    <a:ext uri="{FF2B5EF4-FFF2-40B4-BE49-F238E27FC236}">
                      <a16:creationId xmlns:a16="http://schemas.microsoft.com/office/drawing/2014/main" id="{1CB45B73-0F63-4A74-BCC1-22D661664847}"/>
                    </a:ext>
                  </a:extLst>
                </p:cNvPr>
                <p:cNvSpPr>
                  <a:spLocks noChangeShapeType="1"/>
                </p:cNvSpPr>
                <p:nvPr/>
              </p:nvSpPr>
              <p:spPr bwMode="auto">
                <a:xfrm>
                  <a:off x="5263" y="250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158">
                  <a:extLst>
                    <a:ext uri="{FF2B5EF4-FFF2-40B4-BE49-F238E27FC236}">
                      <a16:creationId xmlns:a16="http://schemas.microsoft.com/office/drawing/2014/main" id="{D2045C19-B75F-43E8-8BCB-94323509BDA1}"/>
                    </a:ext>
                  </a:extLst>
                </p:cNvPr>
                <p:cNvSpPr>
                  <a:spLocks noChangeShapeType="1"/>
                </p:cNvSpPr>
                <p:nvPr/>
              </p:nvSpPr>
              <p:spPr bwMode="auto">
                <a:xfrm flipH="1">
                  <a:off x="5243" y="2522"/>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159">
                  <a:extLst>
                    <a:ext uri="{FF2B5EF4-FFF2-40B4-BE49-F238E27FC236}">
                      <a16:creationId xmlns:a16="http://schemas.microsoft.com/office/drawing/2014/main" id="{1AA9A58B-DDC0-4A70-88DA-A9DB70817BD6}"/>
                    </a:ext>
                  </a:extLst>
                </p:cNvPr>
                <p:cNvSpPr>
                  <a:spLocks noChangeShapeType="1"/>
                </p:cNvSpPr>
                <p:nvPr/>
              </p:nvSpPr>
              <p:spPr bwMode="auto">
                <a:xfrm>
                  <a:off x="5253" y="250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160">
                  <a:extLst>
                    <a:ext uri="{FF2B5EF4-FFF2-40B4-BE49-F238E27FC236}">
                      <a16:creationId xmlns:a16="http://schemas.microsoft.com/office/drawing/2014/main" id="{55D4505C-5003-4393-8257-0A45D5E41766}"/>
                    </a:ext>
                  </a:extLst>
                </p:cNvPr>
                <p:cNvSpPr>
                  <a:spLocks noChangeShapeType="1"/>
                </p:cNvSpPr>
                <p:nvPr/>
              </p:nvSpPr>
              <p:spPr bwMode="auto">
                <a:xfrm flipH="1">
                  <a:off x="5233" y="2522"/>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161">
                  <a:extLst>
                    <a:ext uri="{FF2B5EF4-FFF2-40B4-BE49-F238E27FC236}">
                      <a16:creationId xmlns:a16="http://schemas.microsoft.com/office/drawing/2014/main" id="{BD06E27D-9EE1-4722-9C57-817616586620}"/>
                    </a:ext>
                  </a:extLst>
                </p:cNvPr>
                <p:cNvSpPr>
                  <a:spLocks noChangeShapeType="1"/>
                </p:cNvSpPr>
                <p:nvPr/>
              </p:nvSpPr>
              <p:spPr bwMode="auto">
                <a:xfrm>
                  <a:off x="5375" y="2555"/>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162">
                  <a:extLst>
                    <a:ext uri="{FF2B5EF4-FFF2-40B4-BE49-F238E27FC236}">
                      <a16:creationId xmlns:a16="http://schemas.microsoft.com/office/drawing/2014/main" id="{8532DCA3-A783-4592-8C53-CB97854FCF84}"/>
                    </a:ext>
                  </a:extLst>
                </p:cNvPr>
                <p:cNvSpPr>
                  <a:spLocks noChangeShapeType="1"/>
                </p:cNvSpPr>
                <p:nvPr/>
              </p:nvSpPr>
              <p:spPr bwMode="auto">
                <a:xfrm flipH="1">
                  <a:off x="5355" y="2575"/>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163">
                  <a:extLst>
                    <a:ext uri="{FF2B5EF4-FFF2-40B4-BE49-F238E27FC236}">
                      <a16:creationId xmlns:a16="http://schemas.microsoft.com/office/drawing/2014/main" id="{BB3AF3DF-93CB-4F98-93E7-09A31A7CF727}"/>
                    </a:ext>
                  </a:extLst>
                </p:cNvPr>
                <p:cNvSpPr>
                  <a:spLocks noChangeShapeType="1"/>
                </p:cNvSpPr>
                <p:nvPr/>
              </p:nvSpPr>
              <p:spPr bwMode="auto">
                <a:xfrm>
                  <a:off x="5392" y="2555"/>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164">
                  <a:extLst>
                    <a:ext uri="{FF2B5EF4-FFF2-40B4-BE49-F238E27FC236}">
                      <a16:creationId xmlns:a16="http://schemas.microsoft.com/office/drawing/2014/main" id="{18E6E952-05B2-462D-95E8-D990C4BFBA0A}"/>
                    </a:ext>
                  </a:extLst>
                </p:cNvPr>
                <p:cNvSpPr>
                  <a:spLocks noChangeShapeType="1"/>
                </p:cNvSpPr>
                <p:nvPr/>
              </p:nvSpPr>
              <p:spPr bwMode="auto">
                <a:xfrm flipH="1">
                  <a:off x="5372" y="2575"/>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165">
                  <a:extLst>
                    <a:ext uri="{FF2B5EF4-FFF2-40B4-BE49-F238E27FC236}">
                      <a16:creationId xmlns:a16="http://schemas.microsoft.com/office/drawing/2014/main" id="{7BEF5739-37E5-4F2F-A6AF-0F4D1F0AB074}"/>
                    </a:ext>
                  </a:extLst>
                </p:cNvPr>
                <p:cNvSpPr>
                  <a:spLocks noChangeShapeType="1"/>
                </p:cNvSpPr>
                <p:nvPr/>
              </p:nvSpPr>
              <p:spPr bwMode="auto">
                <a:xfrm>
                  <a:off x="5407" y="2555"/>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166">
                  <a:extLst>
                    <a:ext uri="{FF2B5EF4-FFF2-40B4-BE49-F238E27FC236}">
                      <a16:creationId xmlns:a16="http://schemas.microsoft.com/office/drawing/2014/main" id="{12C49F70-83C5-42F1-8702-7B4D28FC0841}"/>
                    </a:ext>
                  </a:extLst>
                </p:cNvPr>
                <p:cNvSpPr>
                  <a:spLocks noChangeShapeType="1"/>
                </p:cNvSpPr>
                <p:nvPr/>
              </p:nvSpPr>
              <p:spPr bwMode="auto">
                <a:xfrm flipH="1">
                  <a:off x="5387" y="2575"/>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167">
                  <a:extLst>
                    <a:ext uri="{FF2B5EF4-FFF2-40B4-BE49-F238E27FC236}">
                      <a16:creationId xmlns:a16="http://schemas.microsoft.com/office/drawing/2014/main" id="{F5EFC263-3C08-41FF-9174-E8BD28632542}"/>
                    </a:ext>
                  </a:extLst>
                </p:cNvPr>
                <p:cNvSpPr>
                  <a:spLocks noChangeShapeType="1"/>
                </p:cNvSpPr>
                <p:nvPr/>
              </p:nvSpPr>
              <p:spPr bwMode="auto">
                <a:xfrm>
                  <a:off x="5418" y="2555"/>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168">
                  <a:extLst>
                    <a:ext uri="{FF2B5EF4-FFF2-40B4-BE49-F238E27FC236}">
                      <a16:creationId xmlns:a16="http://schemas.microsoft.com/office/drawing/2014/main" id="{F31C6E19-F116-40A6-A8D8-CB7F10D5E6C9}"/>
                    </a:ext>
                  </a:extLst>
                </p:cNvPr>
                <p:cNvSpPr>
                  <a:spLocks noChangeShapeType="1"/>
                </p:cNvSpPr>
                <p:nvPr/>
              </p:nvSpPr>
              <p:spPr bwMode="auto">
                <a:xfrm flipH="1">
                  <a:off x="5399" y="2575"/>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169">
                  <a:extLst>
                    <a:ext uri="{FF2B5EF4-FFF2-40B4-BE49-F238E27FC236}">
                      <a16:creationId xmlns:a16="http://schemas.microsoft.com/office/drawing/2014/main" id="{BAEA636C-8F1D-483E-B108-12BE399C320A}"/>
                    </a:ext>
                  </a:extLst>
                </p:cNvPr>
                <p:cNvSpPr>
                  <a:spLocks noChangeShapeType="1"/>
                </p:cNvSpPr>
                <p:nvPr/>
              </p:nvSpPr>
              <p:spPr bwMode="auto">
                <a:xfrm>
                  <a:off x="5478" y="2555"/>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170">
                  <a:extLst>
                    <a:ext uri="{FF2B5EF4-FFF2-40B4-BE49-F238E27FC236}">
                      <a16:creationId xmlns:a16="http://schemas.microsoft.com/office/drawing/2014/main" id="{37354553-602D-4622-86D4-481046B1292E}"/>
                    </a:ext>
                  </a:extLst>
                </p:cNvPr>
                <p:cNvSpPr>
                  <a:spLocks noChangeShapeType="1"/>
                </p:cNvSpPr>
                <p:nvPr/>
              </p:nvSpPr>
              <p:spPr bwMode="auto">
                <a:xfrm flipH="1">
                  <a:off x="5460" y="2575"/>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171">
                  <a:extLst>
                    <a:ext uri="{FF2B5EF4-FFF2-40B4-BE49-F238E27FC236}">
                      <a16:creationId xmlns:a16="http://schemas.microsoft.com/office/drawing/2014/main" id="{ADB7B7A1-2F16-4024-BCEB-0E30B286E149}"/>
                    </a:ext>
                  </a:extLst>
                </p:cNvPr>
                <p:cNvSpPr>
                  <a:spLocks noChangeShapeType="1"/>
                </p:cNvSpPr>
                <p:nvPr/>
              </p:nvSpPr>
              <p:spPr bwMode="auto">
                <a:xfrm>
                  <a:off x="5485" y="2555"/>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172">
                  <a:extLst>
                    <a:ext uri="{FF2B5EF4-FFF2-40B4-BE49-F238E27FC236}">
                      <a16:creationId xmlns:a16="http://schemas.microsoft.com/office/drawing/2014/main" id="{FCDCFD81-9D1D-4474-A46B-8BA3D2742092}"/>
                    </a:ext>
                  </a:extLst>
                </p:cNvPr>
                <p:cNvSpPr>
                  <a:spLocks noChangeShapeType="1"/>
                </p:cNvSpPr>
                <p:nvPr/>
              </p:nvSpPr>
              <p:spPr bwMode="auto">
                <a:xfrm flipH="1">
                  <a:off x="5465" y="2575"/>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173">
                  <a:extLst>
                    <a:ext uri="{FF2B5EF4-FFF2-40B4-BE49-F238E27FC236}">
                      <a16:creationId xmlns:a16="http://schemas.microsoft.com/office/drawing/2014/main" id="{F98CBA97-DC96-4684-AB2A-07CBD0017ECE}"/>
                    </a:ext>
                  </a:extLst>
                </p:cNvPr>
                <p:cNvSpPr>
                  <a:spLocks noChangeShapeType="1"/>
                </p:cNvSpPr>
                <p:nvPr/>
              </p:nvSpPr>
              <p:spPr bwMode="auto">
                <a:xfrm>
                  <a:off x="5508" y="2555"/>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174">
                  <a:extLst>
                    <a:ext uri="{FF2B5EF4-FFF2-40B4-BE49-F238E27FC236}">
                      <a16:creationId xmlns:a16="http://schemas.microsoft.com/office/drawing/2014/main" id="{A38C96DB-56BA-4190-8A06-E2476473B072}"/>
                    </a:ext>
                  </a:extLst>
                </p:cNvPr>
                <p:cNvSpPr>
                  <a:spLocks noChangeShapeType="1"/>
                </p:cNvSpPr>
                <p:nvPr/>
              </p:nvSpPr>
              <p:spPr bwMode="auto">
                <a:xfrm flipH="1">
                  <a:off x="5488" y="2575"/>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175">
                  <a:extLst>
                    <a:ext uri="{FF2B5EF4-FFF2-40B4-BE49-F238E27FC236}">
                      <a16:creationId xmlns:a16="http://schemas.microsoft.com/office/drawing/2014/main" id="{4DBDF1FC-E02C-4122-A75E-AAE3D4631D51}"/>
                    </a:ext>
                  </a:extLst>
                </p:cNvPr>
                <p:cNvSpPr>
                  <a:spLocks noChangeShapeType="1"/>
                </p:cNvSpPr>
                <p:nvPr/>
              </p:nvSpPr>
              <p:spPr bwMode="auto">
                <a:xfrm>
                  <a:off x="5541" y="2555"/>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176">
                  <a:extLst>
                    <a:ext uri="{FF2B5EF4-FFF2-40B4-BE49-F238E27FC236}">
                      <a16:creationId xmlns:a16="http://schemas.microsoft.com/office/drawing/2014/main" id="{5AC18BBD-FBE3-4F77-A388-97DB9CA8E555}"/>
                    </a:ext>
                  </a:extLst>
                </p:cNvPr>
                <p:cNvSpPr>
                  <a:spLocks noChangeShapeType="1"/>
                </p:cNvSpPr>
                <p:nvPr/>
              </p:nvSpPr>
              <p:spPr bwMode="auto">
                <a:xfrm flipH="1">
                  <a:off x="5521" y="2575"/>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177">
                  <a:extLst>
                    <a:ext uri="{FF2B5EF4-FFF2-40B4-BE49-F238E27FC236}">
                      <a16:creationId xmlns:a16="http://schemas.microsoft.com/office/drawing/2014/main" id="{BE5D4B8E-CB97-47B7-8A33-162CCE84A1E3}"/>
                    </a:ext>
                  </a:extLst>
                </p:cNvPr>
                <p:cNvSpPr>
                  <a:spLocks noChangeShapeType="1"/>
                </p:cNvSpPr>
                <p:nvPr/>
              </p:nvSpPr>
              <p:spPr bwMode="auto">
                <a:xfrm>
                  <a:off x="5530" y="2555"/>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178">
                  <a:extLst>
                    <a:ext uri="{FF2B5EF4-FFF2-40B4-BE49-F238E27FC236}">
                      <a16:creationId xmlns:a16="http://schemas.microsoft.com/office/drawing/2014/main" id="{8E9CC10C-9A1E-495C-B9EB-96C19A628246}"/>
                    </a:ext>
                  </a:extLst>
                </p:cNvPr>
                <p:cNvSpPr>
                  <a:spLocks noChangeShapeType="1"/>
                </p:cNvSpPr>
                <p:nvPr/>
              </p:nvSpPr>
              <p:spPr bwMode="auto">
                <a:xfrm flipH="1">
                  <a:off x="5511" y="2575"/>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179">
                  <a:extLst>
                    <a:ext uri="{FF2B5EF4-FFF2-40B4-BE49-F238E27FC236}">
                      <a16:creationId xmlns:a16="http://schemas.microsoft.com/office/drawing/2014/main" id="{0E81F318-0F7F-4749-8C8A-EB6C5C0F518C}"/>
                    </a:ext>
                  </a:extLst>
                </p:cNvPr>
                <p:cNvSpPr>
                  <a:spLocks noChangeShapeType="1"/>
                </p:cNvSpPr>
                <p:nvPr/>
              </p:nvSpPr>
              <p:spPr bwMode="auto">
                <a:xfrm>
                  <a:off x="5523" y="2555"/>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180">
                  <a:extLst>
                    <a:ext uri="{FF2B5EF4-FFF2-40B4-BE49-F238E27FC236}">
                      <a16:creationId xmlns:a16="http://schemas.microsoft.com/office/drawing/2014/main" id="{2DDA1226-E861-440F-9414-D2ADF9A532E8}"/>
                    </a:ext>
                  </a:extLst>
                </p:cNvPr>
                <p:cNvSpPr>
                  <a:spLocks noChangeShapeType="1"/>
                </p:cNvSpPr>
                <p:nvPr/>
              </p:nvSpPr>
              <p:spPr bwMode="auto">
                <a:xfrm flipH="1">
                  <a:off x="5503" y="2575"/>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181">
                  <a:extLst>
                    <a:ext uri="{FF2B5EF4-FFF2-40B4-BE49-F238E27FC236}">
                      <a16:creationId xmlns:a16="http://schemas.microsoft.com/office/drawing/2014/main" id="{133EE531-D1BF-49C2-8829-63597F563317}"/>
                    </a:ext>
                  </a:extLst>
                </p:cNvPr>
                <p:cNvSpPr>
                  <a:spLocks noChangeShapeType="1"/>
                </p:cNvSpPr>
                <p:nvPr/>
              </p:nvSpPr>
              <p:spPr bwMode="auto">
                <a:xfrm>
                  <a:off x="5669" y="2555"/>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182">
                  <a:extLst>
                    <a:ext uri="{FF2B5EF4-FFF2-40B4-BE49-F238E27FC236}">
                      <a16:creationId xmlns:a16="http://schemas.microsoft.com/office/drawing/2014/main" id="{36A76679-A431-4C43-9A71-4CECC72DEF4A}"/>
                    </a:ext>
                  </a:extLst>
                </p:cNvPr>
                <p:cNvSpPr>
                  <a:spLocks noChangeShapeType="1"/>
                </p:cNvSpPr>
                <p:nvPr/>
              </p:nvSpPr>
              <p:spPr bwMode="auto">
                <a:xfrm flipH="1">
                  <a:off x="5649" y="2575"/>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183">
                  <a:extLst>
                    <a:ext uri="{FF2B5EF4-FFF2-40B4-BE49-F238E27FC236}">
                      <a16:creationId xmlns:a16="http://schemas.microsoft.com/office/drawing/2014/main" id="{C9D80BB7-6852-4278-AD5F-91E09BCAC2C7}"/>
                    </a:ext>
                  </a:extLst>
                </p:cNvPr>
                <p:cNvSpPr>
                  <a:spLocks noChangeShapeType="1"/>
                </p:cNvSpPr>
                <p:nvPr/>
              </p:nvSpPr>
              <p:spPr bwMode="auto">
                <a:xfrm>
                  <a:off x="5738" y="2555"/>
                  <a:ext cx="0" cy="4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184">
                  <a:extLst>
                    <a:ext uri="{FF2B5EF4-FFF2-40B4-BE49-F238E27FC236}">
                      <a16:creationId xmlns:a16="http://schemas.microsoft.com/office/drawing/2014/main" id="{9ED27C36-440B-4446-9EBE-A7CD70998DE5}"/>
                    </a:ext>
                  </a:extLst>
                </p:cNvPr>
                <p:cNvSpPr>
                  <a:spLocks noChangeShapeType="1"/>
                </p:cNvSpPr>
                <p:nvPr/>
              </p:nvSpPr>
              <p:spPr bwMode="auto">
                <a:xfrm flipH="1">
                  <a:off x="5719" y="2575"/>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185">
                  <a:extLst>
                    <a:ext uri="{FF2B5EF4-FFF2-40B4-BE49-F238E27FC236}">
                      <a16:creationId xmlns:a16="http://schemas.microsoft.com/office/drawing/2014/main" id="{FA564C50-7FA1-478A-BFD9-AC0D4B173503}"/>
                    </a:ext>
                  </a:extLst>
                </p:cNvPr>
                <p:cNvSpPr>
                  <a:spLocks noChangeShapeType="1"/>
                </p:cNvSpPr>
                <p:nvPr/>
              </p:nvSpPr>
              <p:spPr bwMode="auto">
                <a:xfrm>
                  <a:off x="5311" y="250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186">
                  <a:extLst>
                    <a:ext uri="{FF2B5EF4-FFF2-40B4-BE49-F238E27FC236}">
                      <a16:creationId xmlns:a16="http://schemas.microsoft.com/office/drawing/2014/main" id="{F6686F74-360E-4DD6-BF06-BA9F7269C757}"/>
                    </a:ext>
                  </a:extLst>
                </p:cNvPr>
                <p:cNvSpPr>
                  <a:spLocks noChangeShapeType="1"/>
                </p:cNvSpPr>
                <p:nvPr/>
              </p:nvSpPr>
              <p:spPr bwMode="auto">
                <a:xfrm flipH="1">
                  <a:off x="5291" y="2522"/>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187">
                  <a:extLst>
                    <a:ext uri="{FF2B5EF4-FFF2-40B4-BE49-F238E27FC236}">
                      <a16:creationId xmlns:a16="http://schemas.microsoft.com/office/drawing/2014/main" id="{F042BF8C-DB73-4F62-BD02-18315CF6C474}"/>
                    </a:ext>
                  </a:extLst>
                </p:cNvPr>
                <p:cNvSpPr>
                  <a:spLocks noChangeShapeType="1"/>
                </p:cNvSpPr>
                <p:nvPr/>
              </p:nvSpPr>
              <p:spPr bwMode="auto">
                <a:xfrm>
                  <a:off x="5304" y="250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188">
                  <a:extLst>
                    <a:ext uri="{FF2B5EF4-FFF2-40B4-BE49-F238E27FC236}">
                      <a16:creationId xmlns:a16="http://schemas.microsoft.com/office/drawing/2014/main" id="{D8C5DA02-9B46-481D-AE83-782D0CD1C754}"/>
                    </a:ext>
                  </a:extLst>
                </p:cNvPr>
                <p:cNvSpPr>
                  <a:spLocks noChangeShapeType="1"/>
                </p:cNvSpPr>
                <p:nvPr/>
              </p:nvSpPr>
              <p:spPr bwMode="auto">
                <a:xfrm flipH="1">
                  <a:off x="5284" y="2522"/>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189">
                  <a:extLst>
                    <a:ext uri="{FF2B5EF4-FFF2-40B4-BE49-F238E27FC236}">
                      <a16:creationId xmlns:a16="http://schemas.microsoft.com/office/drawing/2014/main" id="{D61635AB-0EB6-4B99-B52A-9A60ED7D14DF}"/>
                    </a:ext>
                  </a:extLst>
                </p:cNvPr>
                <p:cNvSpPr>
                  <a:spLocks noChangeShapeType="1"/>
                </p:cNvSpPr>
                <p:nvPr/>
              </p:nvSpPr>
              <p:spPr bwMode="auto">
                <a:xfrm>
                  <a:off x="5093"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190">
                  <a:extLst>
                    <a:ext uri="{FF2B5EF4-FFF2-40B4-BE49-F238E27FC236}">
                      <a16:creationId xmlns:a16="http://schemas.microsoft.com/office/drawing/2014/main" id="{EFF233C0-5C5F-4415-B721-FF8F57B0E429}"/>
                    </a:ext>
                  </a:extLst>
                </p:cNvPr>
                <p:cNvSpPr>
                  <a:spLocks noChangeShapeType="1"/>
                </p:cNvSpPr>
                <p:nvPr/>
              </p:nvSpPr>
              <p:spPr bwMode="auto">
                <a:xfrm flipH="1">
                  <a:off x="5074" y="2441"/>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191">
                  <a:extLst>
                    <a:ext uri="{FF2B5EF4-FFF2-40B4-BE49-F238E27FC236}">
                      <a16:creationId xmlns:a16="http://schemas.microsoft.com/office/drawing/2014/main" id="{41EF3299-F863-4054-9125-2D835D5A741F}"/>
                    </a:ext>
                  </a:extLst>
                </p:cNvPr>
                <p:cNvSpPr>
                  <a:spLocks noChangeShapeType="1"/>
                </p:cNvSpPr>
                <p:nvPr/>
              </p:nvSpPr>
              <p:spPr bwMode="auto">
                <a:xfrm>
                  <a:off x="5077"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192">
                  <a:extLst>
                    <a:ext uri="{FF2B5EF4-FFF2-40B4-BE49-F238E27FC236}">
                      <a16:creationId xmlns:a16="http://schemas.microsoft.com/office/drawing/2014/main" id="{3AF3E268-7689-4F6F-AF11-4F1551CD35CB}"/>
                    </a:ext>
                  </a:extLst>
                </p:cNvPr>
                <p:cNvSpPr>
                  <a:spLocks noChangeShapeType="1"/>
                </p:cNvSpPr>
                <p:nvPr/>
              </p:nvSpPr>
              <p:spPr bwMode="auto">
                <a:xfrm flipH="1">
                  <a:off x="5057" y="2441"/>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193">
                  <a:extLst>
                    <a:ext uri="{FF2B5EF4-FFF2-40B4-BE49-F238E27FC236}">
                      <a16:creationId xmlns:a16="http://schemas.microsoft.com/office/drawing/2014/main" id="{B4C6CF66-4DF9-4478-9137-AD09572087C8}"/>
                    </a:ext>
                  </a:extLst>
                </p:cNvPr>
                <p:cNvSpPr>
                  <a:spLocks noChangeShapeType="1"/>
                </p:cNvSpPr>
                <p:nvPr/>
              </p:nvSpPr>
              <p:spPr bwMode="auto">
                <a:xfrm>
                  <a:off x="5052"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194">
                  <a:extLst>
                    <a:ext uri="{FF2B5EF4-FFF2-40B4-BE49-F238E27FC236}">
                      <a16:creationId xmlns:a16="http://schemas.microsoft.com/office/drawing/2014/main" id="{4712DBC6-3823-4055-B876-4926C8FC640F}"/>
                    </a:ext>
                  </a:extLst>
                </p:cNvPr>
                <p:cNvSpPr>
                  <a:spLocks noChangeShapeType="1"/>
                </p:cNvSpPr>
                <p:nvPr/>
              </p:nvSpPr>
              <p:spPr bwMode="auto">
                <a:xfrm flipH="1">
                  <a:off x="5032" y="2441"/>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195">
                  <a:extLst>
                    <a:ext uri="{FF2B5EF4-FFF2-40B4-BE49-F238E27FC236}">
                      <a16:creationId xmlns:a16="http://schemas.microsoft.com/office/drawing/2014/main" id="{5F85D915-57F6-4202-90F2-E5EAC518E75D}"/>
                    </a:ext>
                  </a:extLst>
                </p:cNvPr>
                <p:cNvSpPr>
                  <a:spLocks noChangeShapeType="1"/>
                </p:cNvSpPr>
                <p:nvPr/>
              </p:nvSpPr>
              <p:spPr bwMode="auto">
                <a:xfrm>
                  <a:off x="5037"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196">
                  <a:extLst>
                    <a:ext uri="{FF2B5EF4-FFF2-40B4-BE49-F238E27FC236}">
                      <a16:creationId xmlns:a16="http://schemas.microsoft.com/office/drawing/2014/main" id="{9CB12EAA-60DA-4B1E-A195-64D060FA3755}"/>
                    </a:ext>
                  </a:extLst>
                </p:cNvPr>
                <p:cNvSpPr>
                  <a:spLocks noChangeShapeType="1"/>
                </p:cNvSpPr>
                <p:nvPr/>
              </p:nvSpPr>
              <p:spPr bwMode="auto">
                <a:xfrm flipH="1">
                  <a:off x="5017" y="2441"/>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197">
                  <a:extLst>
                    <a:ext uri="{FF2B5EF4-FFF2-40B4-BE49-F238E27FC236}">
                      <a16:creationId xmlns:a16="http://schemas.microsoft.com/office/drawing/2014/main" id="{511A1AC3-A41B-4F5B-AD14-9251732173C7}"/>
                    </a:ext>
                  </a:extLst>
                </p:cNvPr>
                <p:cNvSpPr>
                  <a:spLocks noChangeShapeType="1"/>
                </p:cNvSpPr>
                <p:nvPr/>
              </p:nvSpPr>
              <p:spPr bwMode="auto">
                <a:xfrm>
                  <a:off x="5021"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198">
                  <a:extLst>
                    <a:ext uri="{FF2B5EF4-FFF2-40B4-BE49-F238E27FC236}">
                      <a16:creationId xmlns:a16="http://schemas.microsoft.com/office/drawing/2014/main" id="{FE0291C4-EA41-45C1-B4F4-31C7272F5426}"/>
                    </a:ext>
                  </a:extLst>
                </p:cNvPr>
                <p:cNvSpPr>
                  <a:spLocks noChangeShapeType="1"/>
                </p:cNvSpPr>
                <p:nvPr/>
              </p:nvSpPr>
              <p:spPr bwMode="auto">
                <a:xfrm flipH="1">
                  <a:off x="5001" y="2441"/>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199">
                  <a:extLst>
                    <a:ext uri="{FF2B5EF4-FFF2-40B4-BE49-F238E27FC236}">
                      <a16:creationId xmlns:a16="http://schemas.microsoft.com/office/drawing/2014/main" id="{61219BA3-B365-45DD-83ED-1018BF62A4DD}"/>
                    </a:ext>
                  </a:extLst>
                </p:cNvPr>
                <p:cNvSpPr>
                  <a:spLocks noChangeShapeType="1"/>
                </p:cNvSpPr>
                <p:nvPr/>
              </p:nvSpPr>
              <p:spPr bwMode="auto">
                <a:xfrm>
                  <a:off x="5006"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200">
                  <a:extLst>
                    <a:ext uri="{FF2B5EF4-FFF2-40B4-BE49-F238E27FC236}">
                      <a16:creationId xmlns:a16="http://schemas.microsoft.com/office/drawing/2014/main" id="{2E9AA27B-73F5-411A-94A6-FDD9EC286276}"/>
                    </a:ext>
                  </a:extLst>
                </p:cNvPr>
                <p:cNvSpPr>
                  <a:spLocks noChangeShapeType="1"/>
                </p:cNvSpPr>
                <p:nvPr/>
              </p:nvSpPr>
              <p:spPr bwMode="auto">
                <a:xfrm flipH="1">
                  <a:off x="4986" y="2441"/>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201">
                  <a:extLst>
                    <a:ext uri="{FF2B5EF4-FFF2-40B4-BE49-F238E27FC236}">
                      <a16:creationId xmlns:a16="http://schemas.microsoft.com/office/drawing/2014/main" id="{66AEA848-84C1-4721-8389-4F4D17C3D84E}"/>
                    </a:ext>
                  </a:extLst>
                </p:cNvPr>
                <p:cNvSpPr>
                  <a:spLocks noChangeShapeType="1"/>
                </p:cNvSpPr>
                <p:nvPr/>
              </p:nvSpPr>
              <p:spPr bwMode="auto">
                <a:xfrm>
                  <a:off x="4991"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202">
                  <a:extLst>
                    <a:ext uri="{FF2B5EF4-FFF2-40B4-BE49-F238E27FC236}">
                      <a16:creationId xmlns:a16="http://schemas.microsoft.com/office/drawing/2014/main" id="{73F46F9C-3566-4CFD-8C88-0F99BD8D9307}"/>
                    </a:ext>
                  </a:extLst>
                </p:cNvPr>
                <p:cNvSpPr>
                  <a:spLocks noChangeShapeType="1"/>
                </p:cNvSpPr>
                <p:nvPr/>
              </p:nvSpPr>
              <p:spPr bwMode="auto">
                <a:xfrm flipH="1">
                  <a:off x="4971"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203">
                  <a:extLst>
                    <a:ext uri="{FF2B5EF4-FFF2-40B4-BE49-F238E27FC236}">
                      <a16:creationId xmlns:a16="http://schemas.microsoft.com/office/drawing/2014/main" id="{65D2503B-13D6-42B3-8E7C-04E88F040BE9}"/>
                    </a:ext>
                  </a:extLst>
                </p:cNvPr>
                <p:cNvSpPr>
                  <a:spLocks noChangeShapeType="1"/>
                </p:cNvSpPr>
                <p:nvPr/>
              </p:nvSpPr>
              <p:spPr bwMode="auto">
                <a:xfrm>
                  <a:off x="4949"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204">
                  <a:extLst>
                    <a:ext uri="{FF2B5EF4-FFF2-40B4-BE49-F238E27FC236}">
                      <a16:creationId xmlns:a16="http://schemas.microsoft.com/office/drawing/2014/main" id="{1AEA8505-5DF6-4F86-A674-66575500A05D}"/>
                    </a:ext>
                  </a:extLst>
                </p:cNvPr>
                <p:cNvSpPr>
                  <a:spLocks noChangeShapeType="1"/>
                </p:cNvSpPr>
                <p:nvPr/>
              </p:nvSpPr>
              <p:spPr bwMode="auto">
                <a:xfrm flipH="1">
                  <a:off x="4929"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61" name="Line 206">
                <a:extLst>
                  <a:ext uri="{FF2B5EF4-FFF2-40B4-BE49-F238E27FC236}">
                    <a16:creationId xmlns:a16="http://schemas.microsoft.com/office/drawing/2014/main" id="{525818B2-E079-4D21-8F44-D7254AC6E989}"/>
                  </a:ext>
                </a:extLst>
              </p:cNvPr>
              <p:cNvSpPr>
                <a:spLocks noChangeShapeType="1"/>
              </p:cNvSpPr>
              <p:nvPr/>
            </p:nvSpPr>
            <p:spPr bwMode="auto">
              <a:xfrm>
                <a:off x="4909"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207">
                <a:extLst>
                  <a:ext uri="{FF2B5EF4-FFF2-40B4-BE49-F238E27FC236}">
                    <a16:creationId xmlns:a16="http://schemas.microsoft.com/office/drawing/2014/main" id="{47C7CCFC-FD0A-4B64-A56B-DFFD5D8A2069}"/>
                  </a:ext>
                </a:extLst>
              </p:cNvPr>
              <p:cNvSpPr>
                <a:spLocks noChangeShapeType="1"/>
              </p:cNvSpPr>
              <p:nvPr/>
            </p:nvSpPr>
            <p:spPr bwMode="auto">
              <a:xfrm flipH="1">
                <a:off x="4890"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208">
                <a:extLst>
                  <a:ext uri="{FF2B5EF4-FFF2-40B4-BE49-F238E27FC236}">
                    <a16:creationId xmlns:a16="http://schemas.microsoft.com/office/drawing/2014/main" id="{8A3E512B-EC1B-4319-87F4-36D07E039746}"/>
                  </a:ext>
                </a:extLst>
              </p:cNvPr>
              <p:cNvSpPr>
                <a:spLocks noChangeShapeType="1"/>
              </p:cNvSpPr>
              <p:nvPr/>
            </p:nvSpPr>
            <p:spPr bwMode="auto">
              <a:xfrm>
                <a:off x="4899"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209">
                <a:extLst>
                  <a:ext uri="{FF2B5EF4-FFF2-40B4-BE49-F238E27FC236}">
                    <a16:creationId xmlns:a16="http://schemas.microsoft.com/office/drawing/2014/main" id="{CDE0DB88-0C8D-4BC5-B826-F0D34EB3B171}"/>
                  </a:ext>
                </a:extLst>
              </p:cNvPr>
              <p:cNvSpPr>
                <a:spLocks noChangeShapeType="1"/>
              </p:cNvSpPr>
              <p:nvPr/>
            </p:nvSpPr>
            <p:spPr bwMode="auto">
              <a:xfrm flipH="1">
                <a:off x="4881"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210">
                <a:extLst>
                  <a:ext uri="{FF2B5EF4-FFF2-40B4-BE49-F238E27FC236}">
                    <a16:creationId xmlns:a16="http://schemas.microsoft.com/office/drawing/2014/main" id="{9D6103F7-91E7-4511-8330-F9C495C9102D}"/>
                  </a:ext>
                </a:extLst>
              </p:cNvPr>
              <p:cNvSpPr>
                <a:spLocks noChangeShapeType="1"/>
              </p:cNvSpPr>
              <p:nvPr/>
            </p:nvSpPr>
            <p:spPr bwMode="auto">
              <a:xfrm>
                <a:off x="4888"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211">
                <a:extLst>
                  <a:ext uri="{FF2B5EF4-FFF2-40B4-BE49-F238E27FC236}">
                    <a16:creationId xmlns:a16="http://schemas.microsoft.com/office/drawing/2014/main" id="{9FA0D7C0-BF7D-414B-98FC-5EC0AB069E27}"/>
                  </a:ext>
                </a:extLst>
              </p:cNvPr>
              <p:cNvSpPr>
                <a:spLocks noChangeShapeType="1"/>
              </p:cNvSpPr>
              <p:nvPr/>
            </p:nvSpPr>
            <p:spPr bwMode="auto">
              <a:xfrm flipH="1">
                <a:off x="4868" y="2441"/>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212">
                <a:extLst>
                  <a:ext uri="{FF2B5EF4-FFF2-40B4-BE49-F238E27FC236}">
                    <a16:creationId xmlns:a16="http://schemas.microsoft.com/office/drawing/2014/main" id="{FDF63882-1015-4AF0-B751-16D2290101BB}"/>
                  </a:ext>
                </a:extLst>
              </p:cNvPr>
              <p:cNvSpPr>
                <a:spLocks noChangeShapeType="1"/>
              </p:cNvSpPr>
              <p:nvPr/>
            </p:nvSpPr>
            <p:spPr bwMode="auto">
              <a:xfrm>
                <a:off x="4846"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213">
                <a:extLst>
                  <a:ext uri="{FF2B5EF4-FFF2-40B4-BE49-F238E27FC236}">
                    <a16:creationId xmlns:a16="http://schemas.microsoft.com/office/drawing/2014/main" id="{FF8514F5-ACDC-4173-9B9F-83977C0193D7}"/>
                  </a:ext>
                </a:extLst>
              </p:cNvPr>
              <p:cNvSpPr>
                <a:spLocks noChangeShapeType="1"/>
              </p:cNvSpPr>
              <p:nvPr/>
            </p:nvSpPr>
            <p:spPr bwMode="auto">
              <a:xfrm flipH="1">
                <a:off x="4827" y="2441"/>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214">
                <a:extLst>
                  <a:ext uri="{FF2B5EF4-FFF2-40B4-BE49-F238E27FC236}">
                    <a16:creationId xmlns:a16="http://schemas.microsoft.com/office/drawing/2014/main" id="{A493F736-1B37-4107-B522-06F9D88153CE}"/>
                  </a:ext>
                </a:extLst>
              </p:cNvPr>
              <p:cNvSpPr>
                <a:spLocks noChangeShapeType="1"/>
              </p:cNvSpPr>
              <p:nvPr/>
            </p:nvSpPr>
            <p:spPr bwMode="auto">
              <a:xfrm>
                <a:off x="4841"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215">
                <a:extLst>
                  <a:ext uri="{FF2B5EF4-FFF2-40B4-BE49-F238E27FC236}">
                    <a16:creationId xmlns:a16="http://schemas.microsoft.com/office/drawing/2014/main" id="{D02195F5-5FB8-4C9F-94F8-40503B10E90B}"/>
                  </a:ext>
                </a:extLst>
              </p:cNvPr>
              <p:cNvSpPr>
                <a:spLocks noChangeShapeType="1"/>
              </p:cNvSpPr>
              <p:nvPr/>
            </p:nvSpPr>
            <p:spPr bwMode="auto">
              <a:xfrm flipH="1">
                <a:off x="4822"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216">
                <a:extLst>
                  <a:ext uri="{FF2B5EF4-FFF2-40B4-BE49-F238E27FC236}">
                    <a16:creationId xmlns:a16="http://schemas.microsoft.com/office/drawing/2014/main" id="{CCD3D292-F3AA-440F-BB0B-ED098EF5447A}"/>
                  </a:ext>
                </a:extLst>
              </p:cNvPr>
              <p:cNvSpPr>
                <a:spLocks noChangeShapeType="1"/>
              </p:cNvSpPr>
              <p:nvPr/>
            </p:nvSpPr>
            <p:spPr bwMode="auto">
              <a:xfrm>
                <a:off x="4835"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217">
                <a:extLst>
                  <a:ext uri="{FF2B5EF4-FFF2-40B4-BE49-F238E27FC236}">
                    <a16:creationId xmlns:a16="http://schemas.microsoft.com/office/drawing/2014/main" id="{253C6669-722F-4234-B511-1F446F4598F3}"/>
                  </a:ext>
                </a:extLst>
              </p:cNvPr>
              <p:cNvSpPr>
                <a:spLocks noChangeShapeType="1"/>
              </p:cNvSpPr>
              <p:nvPr/>
            </p:nvSpPr>
            <p:spPr bwMode="auto">
              <a:xfrm flipH="1">
                <a:off x="4815" y="2441"/>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218">
                <a:extLst>
                  <a:ext uri="{FF2B5EF4-FFF2-40B4-BE49-F238E27FC236}">
                    <a16:creationId xmlns:a16="http://schemas.microsoft.com/office/drawing/2014/main" id="{A4F3E4C0-0F5A-4EB4-990C-CC7D68D512A8}"/>
                  </a:ext>
                </a:extLst>
              </p:cNvPr>
              <p:cNvSpPr>
                <a:spLocks noChangeShapeType="1"/>
              </p:cNvSpPr>
              <p:nvPr/>
            </p:nvSpPr>
            <p:spPr bwMode="auto">
              <a:xfrm>
                <a:off x="4795"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219">
                <a:extLst>
                  <a:ext uri="{FF2B5EF4-FFF2-40B4-BE49-F238E27FC236}">
                    <a16:creationId xmlns:a16="http://schemas.microsoft.com/office/drawing/2014/main" id="{6EFA3F71-9BA9-430D-A748-9DCAED5E2A96}"/>
                  </a:ext>
                </a:extLst>
              </p:cNvPr>
              <p:cNvSpPr>
                <a:spLocks noChangeShapeType="1"/>
              </p:cNvSpPr>
              <p:nvPr/>
            </p:nvSpPr>
            <p:spPr bwMode="auto">
              <a:xfrm flipH="1">
                <a:off x="4775"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220">
                <a:extLst>
                  <a:ext uri="{FF2B5EF4-FFF2-40B4-BE49-F238E27FC236}">
                    <a16:creationId xmlns:a16="http://schemas.microsoft.com/office/drawing/2014/main" id="{049FD3CD-EE34-4BF9-B5E6-FCE10034C4EA}"/>
                  </a:ext>
                </a:extLst>
              </p:cNvPr>
              <p:cNvSpPr>
                <a:spLocks noChangeShapeType="1"/>
              </p:cNvSpPr>
              <p:nvPr/>
            </p:nvSpPr>
            <p:spPr bwMode="auto">
              <a:xfrm>
                <a:off x="4787"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221">
                <a:extLst>
                  <a:ext uri="{FF2B5EF4-FFF2-40B4-BE49-F238E27FC236}">
                    <a16:creationId xmlns:a16="http://schemas.microsoft.com/office/drawing/2014/main" id="{5564F093-33C9-4644-AAC9-624503AD56D7}"/>
                  </a:ext>
                </a:extLst>
              </p:cNvPr>
              <p:cNvSpPr>
                <a:spLocks noChangeShapeType="1"/>
              </p:cNvSpPr>
              <p:nvPr/>
            </p:nvSpPr>
            <p:spPr bwMode="auto">
              <a:xfrm flipH="1">
                <a:off x="4767" y="2441"/>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222">
                <a:extLst>
                  <a:ext uri="{FF2B5EF4-FFF2-40B4-BE49-F238E27FC236}">
                    <a16:creationId xmlns:a16="http://schemas.microsoft.com/office/drawing/2014/main" id="{779B1E39-20B1-46B4-ADC5-237B69D16FED}"/>
                  </a:ext>
                </a:extLst>
              </p:cNvPr>
              <p:cNvSpPr>
                <a:spLocks noChangeShapeType="1"/>
              </p:cNvSpPr>
              <p:nvPr/>
            </p:nvSpPr>
            <p:spPr bwMode="auto">
              <a:xfrm>
                <a:off x="4749"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223">
                <a:extLst>
                  <a:ext uri="{FF2B5EF4-FFF2-40B4-BE49-F238E27FC236}">
                    <a16:creationId xmlns:a16="http://schemas.microsoft.com/office/drawing/2014/main" id="{0F2770C3-B9EE-43E8-A8F9-2AC5260D324C}"/>
                  </a:ext>
                </a:extLst>
              </p:cNvPr>
              <p:cNvSpPr>
                <a:spLocks noChangeShapeType="1"/>
              </p:cNvSpPr>
              <p:nvPr/>
            </p:nvSpPr>
            <p:spPr bwMode="auto">
              <a:xfrm flipH="1">
                <a:off x="4729" y="2441"/>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224">
                <a:extLst>
                  <a:ext uri="{FF2B5EF4-FFF2-40B4-BE49-F238E27FC236}">
                    <a16:creationId xmlns:a16="http://schemas.microsoft.com/office/drawing/2014/main" id="{F64E08D5-49E6-4B12-BD13-6F8510702CA1}"/>
                  </a:ext>
                </a:extLst>
              </p:cNvPr>
              <p:cNvSpPr>
                <a:spLocks noChangeShapeType="1"/>
              </p:cNvSpPr>
              <p:nvPr/>
            </p:nvSpPr>
            <p:spPr bwMode="auto">
              <a:xfrm>
                <a:off x="4734"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225">
                <a:extLst>
                  <a:ext uri="{FF2B5EF4-FFF2-40B4-BE49-F238E27FC236}">
                    <a16:creationId xmlns:a16="http://schemas.microsoft.com/office/drawing/2014/main" id="{C03C95B6-0BB1-49CB-9317-873FF0266F37}"/>
                  </a:ext>
                </a:extLst>
              </p:cNvPr>
              <p:cNvSpPr>
                <a:spLocks noChangeShapeType="1"/>
              </p:cNvSpPr>
              <p:nvPr/>
            </p:nvSpPr>
            <p:spPr bwMode="auto">
              <a:xfrm flipH="1">
                <a:off x="4714" y="2441"/>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226">
                <a:extLst>
                  <a:ext uri="{FF2B5EF4-FFF2-40B4-BE49-F238E27FC236}">
                    <a16:creationId xmlns:a16="http://schemas.microsoft.com/office/drawing/2014/main" id="{8F748B17-C9B3-404A-BB1F-FE3C003A16B4}"/>
                  </a:ext>
                </a:extLst>
              </p:cNvPr>
              <p:cNvSpPr>
                <a:spLocks noChangeShapeType="1"/>
              </p:cNvSpPr>
              <p:nvPr/>
            </p:nvSpPr>
            <p:spPr bwMode="auto">
              <a:xfrm>
                <a:off x="4725"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227">
                <a:extLst>
                  <a:ext uri="{FF2B5EF4-FFF2-40B4-BE49-F238E27FC236}">
                    <a16:creationId xmlns:a16="http://schemas.microsoft.com/office/drawing/2014/main" id="{47CD9F0D-8FF9-4C2E-992D-7111C1AFD7E7}"/>
                  </a:ext>
                </a:extLst>
              </p:cNvPr>
              <p:cNvSpPr>
                <a:spLocks noChangeShapeType="1"/>
              </p:cNvSpPr>
              <p:nvPr/>
            </p:nvSpPr>
            <p:spPr bwMode="auto">
              <a:xfrm flipH="1">
                <a:off x="4707"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228">
                <a:extLst>
                  <a:ext uri="{FF2B5EF4-FFF2-40B4-BE49-F238E27FC236}">
                    <a16:creationId xmlns:a16="http://schemas.microsoft.com/office/drawing/2014/main" id="{BAAE900F-E696-43FD-BAF0-2FC9C91016AC}"/>
                  </a:ext>
                </a:extLst>
              </p:cNvPr>
              <p:cNvSpPr>
                <a:spLocks noChangeShapeType="1"/>
              </p:cNvSpPr>
              <p:nvPr/>
            </p:nvSpPr>
            <p:spPr bwMode="auto">
              <a:xfrm>
                <a:off x="4689"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229">
                <a:extLst>
                  <a:ext uri="{FF2B5EF4-FFF2-40B4-BE49-F238E27FC236}">
                    <a16:creationId xmlns:a16="http://schemas.microsoft.com/office/drawing/2014/main" id="{77F2911E-19EB-4750-9502-798EB2D09904}"/>
                  </a:ext>
                </a:extLst>
              </p:cNvPr>
              <p:cNvSpPr>
                <a:spLocks noChangeShapeType="1"/>
              </p:cNvSpPr>
              <p:nvPr/>
            </p:nvSpPr>
            <p:spPr bwMode="auto">
              <a:xfrm flipH="1">
                <a:off x="4671"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230">
                <a:extLst>
                  <a:ext uri="{FF2B5EF4-FFF2-40B4-BE49-F238E27FC236}">
                    <a16:creationId xmlns:a16="http://schemas.microsoft.com/office/drawing/2014/main" id="{4063A3D3-BDCC-491D-A5D0-116D3FE864C3}"/>
                  </a:ext>
                </a:extLst>
              </p:cNvPr>
              <p:cNvSpPr>
                <a:spLocks noChangeShapeType="1"/>
              </p:cNvSpPr>
              <p:nvPr/>
            </p:nvSpPr>
            <p:spPr bwMode="auto">
              <a:xfrm>
                <a:off x="4631"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231">
                <a:extLst>
                  <a:ext uri="{FF2B5EF4-FFF2-40B4-BE49-F238E27FC236}">
                    <a16:creationId xmlns:a16="http://schemas.microsoft.com/office/drawing/2014/main" id="{753895ED-A188-483F-9364-A198CC065B06}"/>
                  </a:ext>
                </a:extLst>
              </p:cNvPr>
              <p:cNvSpPr>
                <a:spLocks noChangeShapeType="1"/>
              </p:cNvSpPr>
              <p:nvPr/>
            </p:nvSpPr>
            <p:spPr bwMode="auto">
              <a:xfrm flipH="1">
                <a:off x="4611" y="2441"/>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232">
                <a:extLst>
                  <a:ext uri="{FF2B5EF4-FFF2-40B4-BE49-F238E27FC236}">
                    <a16:creationId xmlns:a16="http://schemas.microsoft.com/office/drawing/2014/main" id="{AEB4BC12-8A5E-430D-9DE9-EA78F9178622}"/>
                  </a:ext>
                </a:extLst>
              </p:cNvPr>
              <p:cNvSpPr>
                <a:spLocks noChangeShapeType="1"/>
              </p:cNvSpPr>
              <p:nvPr/>
            </p:nvSpPr>
            <p:spPr bwMode="auto">
              <a:xfrm>
                <a:off x="4624"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233">
                <a:extLst>
                  <a:ext uri="{FF2B5EF4-FFF2-40B4-BE49-F238E27FC236}">
                    <a16:creationId xmlns:a16="http://schemas.microsoft.com/office/drawing/2014/main" id="{B4FAA6F5-CE0A-4494-91A3-282F7C0A7F8C}"/>
                  </a:ext>
                </a:extLst>
              </p:cNvPr>
              <p:cNvSpPr>
                <a:spLocks noChangeShapeType="1"/>
              </p:cNvSpPr>
              <p:nvPr/>
            </p:nvSpPr>
            <p:spPr bwMode="auto">
              <a:xfrm flipH="1">
                <a:off x="4604"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234">
                <a:extLst>
                  <a:ext uri="{FF2B5EF4-FFF2-40B4-BE49-F238E27FC236}">
                    <a16:creationId xmlns:a16="http://schemas.microsoft.com/office/drawing/2014/main" id="{929D29D0-45F1-4FB2-B152-0E498B01AB01}"/>
                  </a:ext>
                </a:extLst>
              </p:cNvPr>
              <p:cNvSpPr>
                <a:spLocks noChangeShapeType="1"/>
              </p:cNvSpPr>
              <p:nvPr/>
            </p:nvSpPr>
            <p:spPr bwMode="auto">
              <a:xfrm>
                <a:off x="4616"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235">
                <a:extLst>
                  <a:ext uri="{FF2B5EF4-FFF2-40B4-BE49-F238E27FC236}">
                    <a16:creationId xmlns:a16="http://schemas.microsoft.com/office/drawing/2014/main" id="{9BDD41AD-0E35-4E61-B672-8DB6FF0CC3F4}"/>
                  </a:ext>
                </a:extLst>
              </p:cNvPr>
              <p:cNvSpPr>
                <a:spLocks noChangeShapeType="1"/>
              </p:cNvSpPr>
              <p:nvPr/>
            </p:nvSpPr>
            <p:spPr bwMode="auto">
              <a:xfrm flipH="1">
                <a:off x="4596" y="2441"/>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236">
                <a:extLst>
                  <a:ext uri="{FF2B5EF4-FFF2-40B4-BE49-F238E27FC236}">
                    <a16:creationId xmlns:a16="http://schemas.microsoft.com/office/drawing/2014/main" id="{74351244-3B0E-42BE-935C-9903307CD0F9}"/>
                  </a:ext>
                </a:extLst>
              </p:cNvPr>
              <p:cNvSpPr>
                <a:spLocks noChangeShapeType="1"/>
              </p:cNvSpPr>
              <p:nvPr/>
            </p:nvSpPr>
            <p:spPr bwMode="auto">
              <a:xfrm>
                <a:off x="4556"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237">
                <a:extLst>
                  <a:ext uri="{FF2B5EF4-FFF2-40B4-BE49-F238E27FC236}">
                    <a16:creationId xmlns:a16="http://schemas.microsoft.com/office/drawing/2014/main" id="{BF8CF92D-3810-4D2E-A632-6E2E0E4275B2}"/>
                  </a:ext>
                </a:extLst>
              </p:cNvPr>
              <p:cNvSpPr>
                <a:spLocks noChangeShapeType="1"/>
              </p:cNvSpPr>
              <p:nvPr/>
            </p:nvSpPr>
            <p:spPr bwMode="auto">
              <a:xfrm flipH="1">
                <a:off x="4538"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238">
                <a:extLst>
                  <a:ext uri="{FF2B5EF4-FFF2-40B4-BE49-F238E27FC236}">
                    <a16:creationId xmlns:a16="http://schemas.microsoft.com/office/drawing/2014/main" id="{FCFC3D7B-9866-406D-AC7F-FEE23453AD23}"/>
                  </a:ext>
                </a:extLst>
              </p:cNvPr>
              <p:cNvSpPr>
                <a:spLocks noChangeShapeType="1"/>
              </p:cNvSpPr>
              <p:nvPr/>
            </p:nvSpPr>
            <p:spPr bwMode="auto">
              <a:xfrm>
                <a:off x="4550"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239">
                <a:extLst>
                  <a:ext uri="{FF2B5EF4-FFF2-40B4-BE49-F238E27FC236}">
                    <a16:creationId xmlns:a16="http://schemas.microsoft.com/office/drawing/2014/main" id="{1ADBB682-40A9-40F4-9923-06B780C07144}"/>
                  </a:ext>
                </a:extLst>
              </p:cNvPr>
              <p:cNvSpPr>
                <a:spLocks noChangeShapeType="1"/>
              </p:cNvSpPr>
              <p:nvPr/>
            </p:nvSpPr>
            <p:spPr bwMode="auto">
              <a:xfrm flipH="1">
                <a:off x="4531" y="2441"/>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240">
                <a:extLst>
                  <a:ext uri="{FF2B5EF4-FFF2-40B4-BE49-F238E27FC236}">
                    <a16:creationId xmlns:a16="http://schemas.microsoft.com/office/drawing/2014/main" id="{19DCB8B5-5CE6-4DA9-828A-C466EF2A41E2}"/>
                  </a:ext>
                </a:extLst>
              </p:cNvPr>
              <p:cNvSpPr>
                <a:spLocks noChangeShapeType="1"/>
              </p:cNvSpPr>
              <p:nvPr/>
            </p:nvSpPr>
            <p:spPr bwMode="auto">
              <a:xfrm>
                <a:off x="4570"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241">
                <a:extLst>
                  <a:ext uri="{FF2B5EF4-FFF2-40B4-BE49-F238E27FC236}">
                    <a16:creationId xmlns:a16="http://schemas.microsoft.com/office/drawing/2014/main" id="{8F57E5F9-B5F5-4E23-B814-89D8AC30698E}"/>
                  </a:ext>
                </a:extLst>
              </p:cNvPr>
              <p:cNvSpPr>
                <a:spLocks noChangeShapeType="1"/>
              </p:cNvSpPr>
              <p:nvPr/>
            </p:nvSpPr>
            <p:spPr bwMode="auto">
              <a:xfrm flipH="1">
                <a:off x="4551"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242">
                <a:extLst>
                  <a:ext uri="{FF2B5EF4-FFF2-40B4-BE49-F238E27FC236}">
                    <a16:creationId xmlns:a16="http://schemas.microsoft.com/office/drawing/2014/main" id="{CE3E6865-C98E-4AE0-A8E2-A083CADDFF12}"/>
                  </a:ext>
                </a:extLst>
              </p:cNvPr>
              <p:cNvSpPr>
                <a:spLocks noChangeShapeType="1"/>
              </p:cNvSpPr>
              <p:nvPr/>
            </p:nvSpPr>
            <p:spPr bwMode="auto">
              <a:xfrm>
                <a:off x="4563"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243">
                <a:extLst>
                  <a:ext uri="{FF2B5EF4-FFF2-40B4-BE49-F238E27FC236}">
                    <a16:creationId xmlns:a16="http://schemas.microsoft.com/office/drawing/2014/main" id="{95C2711B-FBDC-4C8C-9440-08144DE5634C}"/>
                  </a:ext>
                </a:extLst>
              </p:cNvPr>
              <p:cNvSpPr>
                <a:spLocks noChangeShapeType="1"/>
              </p:cNvSpPr>
              <p:nvPr/>
            </p:nvSpPr>
            <p:spPr bwMode="auto">
              <a:xfrm flipH="1">
                <a:off x="4545"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244">
                <a:extLst>
                  <a:ext uri="{FF2B5EF4-FFF2-40B4-BE49-F238E27FC236}">
                    <a16:creationId xmlns:a16="http://schemas.microsoft.com/office/drawing/2014/main" id="{F01B0514-56D6-4D28-99D8-E44651E874EE}"/>
                  </a:ext>
                </a:extLst>
              </p:cNvPr>
              <p:cNvSpPr>
                <a:spLocks noChangeShapeType="1"/>
              </p:cNvSpPr>
              <p:nvPr/>
            </p:nvSpPr>
            <p:spPr bwMode="auto">
              <a:xfrm>
                <a:off x="4545"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245">
                <a:extLst>
                  <a:ext uri="{FF2B5EF4-FFF2-40B4-BE49-F238E27FC236}">
                    <a16:creationId xmlns:a16="http://schemas.microsoft.com/office/drawing/2014/main" id="{C63EA38C-D5E5-4AC3-A2F0-872F0BCBC6E1}"/>
                  </a:ext>
                </a:extLst>
              </p:cNvPr>
              <p:cNvSpPr>
                <a:spLocks noChangeShapeType="1"/>
              </p:cNvSpPr>
              <p:nvPr/>
            </p:nvSpPr>
            <p:spPr bwMode="auto">
              <a:xfrm flipH="1">
                <a:off x="4525" y="2441"/>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246">
                <a:extLst>
                  <a:ext uri="{FF2B5EF4-FFF2-40B4-BE49-F238E27FC236}">
                    <a16:creationId xmlns:a16="http://schemas.microsoft.com/office/drawing/2014/main" id="{304CC267-3B8D-446C-8A97-345B68D91210}"/>
                  </a:ext>
                </a:extLst>
              </p:cNvPr>
              <p:cNvSpPr>
                <a:spLocks noChangeShapeType="1"/>
              </p:cNvSpPr>
              <p:nvPr/>
            </p:nvSpPr>
            <p:spPr bwMode="auto">
              <a:xfrm>
                <a:off x="5123"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247">
                <a:extLst>
                  <a:ext uri="{FF2B5EF4-FFF2-40B4-BE49-F238E27FC236}">
                    <a16:creationId xmlns:a16="http://schemas.microsoft.com/office/drawing/2014/main" id="{C7DC61AA-E7E2-4478-9872-2FAF7E337DAA}"/>
                  </a:ext>
                </a:extLst>
              </p:cNvPr>
              <p:cNvSpPr>
                <a:spLocks noChangeShapeType="1"/>
              </p:cNvSpPr>
              <p:nvPr/>
            </p:nvSpPr>
            <p:spPr bwMode="auto">
              <a:xfrm flipH="1">
                <a:off x="5103" y="2441"/>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248">
                <a:extLst>
                  <a:ext uri="{FF2B5EF4-FFF2-40B4-BE49-F238E27FC236}">
                    <a16:creationId xmlns:a16="http://schemas.microsoft.com/office/drawing/2014/main" id="{FE084D9C-0969-4E0A-B761-BEA4270C023D}"/>
                  </a:ext>
                </a:extLst>
              </p:cNvPr>
              <p:cNvSpPr>
                <a:spLocks noChangeShapeType="1"/>
              </p:cNvSpPr>
              <p:nvPr/>
            </p:nvSpPr>
            <p:spPr bwMode="auto">
              <a:xfrm>
                <a:off x="4589"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249">
                <a:extLst>
                  <a:ext uri="{FF2B5EF4-FFF2-40B4-BE49-F238E27FC236}">
                    <a16:creationId xmlns:a16="http://schemas.microsoft.com/office/drawing/2014/main" id="{6ED888D8-8538-498E-8234-183DDE9AA9B9}"/>
                  </a:ext>
                </a:extLst>
              </p:cNvPr>
              <p:cNvSpPr>
                <a:spLocks noChangeShapeType="1"/>
              </p:cNvSpPr>
              <p:nvPr/>
            </p:nvSpPr>
            <p:spPr bwMode="auto">
              <a:xfrm flipH="1">
                <a:off x="4570" y="2441"/>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250">
                <a:extLst>
                  <a:ext uri="{FF2B5EF4-FFF2-40B4-BE49-F238E27FC236}">
                    <a16:creationId xmlns:a16="http://schemas.microsoft.com/office/drawing/2014/main" id="{9F32EC55-E3D4-433E-87E6-1EB578F3EC4B}"/>
                  </a:ext>
                </a:extLst>
              </p:cNvPr>
              <p:cNvSpPr>
                <a:spLocks noChangeShapeType="1"/>
              </p:cNvSpPr>
              <p:nvPr/>
            </p:nvSpPr>
            <p:spPr bwMode="auto">
              <a:xfrm>
                <a:off x="4594"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251">
                <a:extLst>
                  <a:ext uri="{FF2B5EF4-FFF2-40B4-BE49-F238E27FC236}">
                    <a16:creationId xmlns:a16="http://schemas.microsoft.com/office/drawing/2014/main" id="{2AC22D07-ECAC-4ADF-8DFA-925783FFBF82}"/>
                  </a:ext>
                </a:extLst>
              </p:cNvPr>
              <p:cNvSpPr>
                <a:spLocks noChangeShapeType="1"/>
              </p:cNvSpPr>
              <p:nvPr/>
            </p:nvSpPr>
            <p:spPr bwMode="auto">
              <a:xfrm flipH="1">
                <a:off x="4575" y="2441"/>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252">
                <a:extLst>
                  <a:ext uri="{FF2B5EF4-FFF2-40B4-BE49-F238E27FC236}">
                    <a16:creationId xmlns:a16="http://schemas.microsoft.com/office/drawing/2014/main" id="{E3800C17-52EF-41BD-8090-10B98EDC943B}"/>
                  </a:ext>
                </a:extLst>
              </p:cNvPr>
              <p:cNvSpPr>
                <a:spLocks noChangeShapeType="1"/>
              </p:cNvSpPr>
              <p:nvPr/>
            </p:nvSpPr>
            <p:spPr bwMode="auto">
              <a:xfrm>
                <a:off x="4492" y="2422"/>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253">
                <a:extLst>
                  <a:ext uri="{FF2B5EF4-FFF2-40B4-BE49-F238E27FC236}">
                    <a16:creationId xmlns:a16="http://schemas.microsoft.com/office/drawing/2014/main" id="{B8E1316F-EF63-489F-8685-05AD80DAC41D}"/>
                  </a:ext>
                </a:extLst>
              </p:cNvPr>
              <p:cNvSpPr>
                <a:spLocks noChangeShapeType="1"/>
              </p:cNvSpPr>
              <p:nvPr/>
            </p:nvSpPr>
            <p:spPr bwMode="auto">
              <a:xfrm flipH="1">
                <a:off x="4472" y="2441"/>
                <a:ext cx="39"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254">
                <a:extLst>
                  <a:ext uri="{FF2B5EF4-FFF2-40B4-BE49-F238E27FC236}">
                    <a16:creationId xmlns:a16="http://schemas.microsoft.com/office/drawing/2014/main" id="{531FBC16-4579-44C2-9E69-77FDD4DAC5AF}"/>
                  </a:ext>
                </a:extLst>
              </p:cNvPr>
              <p:cNvSpPr>
                <a:spLocks noChangeShapeType="1"/>
              </p:cNvSpPr>
              <p:nvPr/>
            </p:nvSpPr>
            <p:spPr bwMode="auto">
              <a:xfrm>
                <a:off x="4269" y="239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255">
                <a:extLst>
                  <a:ext uri="{FF2B5EF4-FFF2-40B4-BE49-F238E27FC236}">
                    <a16:creationId xmlns:a16="http://schemas.microsoft.com/office/drawing/2014/main" id="{F841CA90-9CDE-449B-9AA9-53C98C05C34C}"/>
                  </a:ext>
                </a:extLst>
              </p:cNvPr>
              <p:cNvSpPr>
                <a:spLocks noChangeShapeType="1"/>
              </p:cNvSpPr>
              <p:nvPr/>
            </p:nvSpPr>
            <p:spPr bwMode="auto">
              <a:xfrm flipH="1">
                <a:off x="4251" y="2414"/>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256">
                <a:extLst>
                  <a:ext uri="{FF2B5EF4-FFF2-40B4-BE49-F238E27FC236}">
                    <a16:creationId xmlns:a16="http://schemas.microsoft.com/office/drawing/2014/main" id="{9DF0D945-F03C-4381-9AAE-D17936078846}"/>
                  </a:ext>
                </a:extLst>
              </p:cNvPr>
              <p:cNvSpPr>
                <a:spLocks noChangeShapeType="1"/>
              </p:cNvSpPr>
              <p:nvPr/>
            </p:nvSpPr>
            <p:spPr bwMode="auto">
              <a:xfrm>
                <a:off x="4286" y="239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257">
                <a:extLst>
                  <a:ext uri="{FF2B5EF4-FFF2-40B4-BE49-F238E27FC236}">
                    <a16:creationId xmlns:a16="http://schemas.microsoft.com/office/drawing/2014/main" id="{65E0DC56-630E-4275-9C5C-8B83E62FD23C}"/>
                  </a:ext>
                </a:extLst>
              </p:cNvPr>
              <p:cNvSpPr>
                <a:spLocks noChangeShapeType="1"/>
              </p:cNvSpPr>
              <p:nvPr/>
            </p:nvSpPr>
            <p:spPr bwMode="auto">
              <a:xfrm flipH="1">
                <a:off x="4266" y="2414"/>
                <a:ext cx="40"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258">
                <a:extLst>
                  <a:ext uri="{FF2B5EF4-FFF2-40B4-BE49-F238E27FC236}">
                    <a16:creationId xmlns:a16="http://schemas.microsoft.com/office/drawing/2014/main" id="{A59ED8F8-F874-476B-951E-9DEA0783C0A0}"/>
                  </a:ext>
                </a:extLst>
              </p:cNvPr>
              <p:cNvSpPr>
                <a:spLocks noChangeShapeType="1"/>
              </p:cNvSpPr>
              <p:nvPr/>
            </p:nvSpPr>
            <p:spPr bwMode="auto">
              <a:xfrm>
                <a:off x="4296" y="239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259">
                <a:extLst>
                  <a:ext uri="{FF2B5EF4-FFF2-40B4-BE49-F238E27FC236}">
                    <a16:creationId xmlns:a16="http://schemas.microsoft.com/office/drawing/2014/main" id="{5200EA2C-6B8D-487C-9BB5-B172238F724F}"/>
                  </a:ext>
                </a:extLst>
              </p:cNvPr>
              <p:cNvSpPr>
                <a:spLocks noChangeShapeType="1"/>
              </p:cNvSpPr>
              <p:nvPr/>
            </p:nvSpPr>
            <p:spPr bwMode="auto">
              <a:xfrm flipH="1">
                <a:off x="4278" y="2414"/>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260">
                <a:extLst>
                  <a:ext uri="{FF2B5EF4-FFF2-40B4-BE49-F238E27FC236}">
                    <a16:creationId xmlns:a16="http://schemas.microsoft.com/office/drawing/2014/main" id="{5483A20F-9D1E-4EEA-9BF3-84DAFABB2FA1}"/>
                  </a:ext>
                </a:extLst>
              </p:cNvPr>
              <p:cNvSpPr>
                <a:spLocks noChangeShapeType="1"/>
              </p:cNvSpPr>
              <p:nvPr/>
            </p:nvSpPr>
            <p:spPr bwMode="auto">
              <a:xfrm>
                <a:off x="4313" y="239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261">
                <a:extLst>
                  <a:ext uri="{FF2B5EF4-FFF2-40B4-BE49-F238E27FC236}">
                    <a16:creationId xmlns:a16="http://schemas.microsoft.com/office/drawing/2014/main" id="{85825C58-73E5-4EF5-83D8-5E9A7D487966}"/>
                  </a:ext>
                </a:extLst>
              </p:cNvPr>
              <p:cNvSpPr>
                <a:spLocks noChangeShapeType="1"/>
              </p:cNvSpPr>
              <p:nvPr/>
            </p:nvSpPr>
            <p:spPr bwMode="auto">
              <a:xfrm flipH="1">
                <a:off x="4293" y="2414"/>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262">
                <a:extLst>
                  <a:ext uri="{FF2B5EF4-FFF2-40B4-BE49-F238E27FC236}">
                    <a16:creationId xmlns:a16="http://schemas.microsoft.com/office/drawing/2014/main" id="{8C5A4FB8-20A7-490B-B16C-6B2261DAA221}"/>
                  </a:ext>
                </a:extLst>
              </p:cNvPr>
              <p:cNvSpPr>
                <a:spLocks noChangeShapeType="1"/>
              </p:cNvSpPr>
              <p:nvPr/>
            </p:nvSpPr>
            <p:spPr bwMode="auto">
              <a:xfrm>
                <a:off x="4322" y="239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263">
                <a:extLst>
                  <a:ext uri="{FF2B5EF4-FFF2-40B4-BE49-F238E27FC236}">
                    <a16:creationId xmlns:a16="http://schemas.microsoft.com/office/drawing/2014/main" id="{05A3038A-37B3-4A9F-95F7-289F497A8572}"/>
                  </a:ext>
                </a:extLst>
              </p:cNvPr>
              <p:cNvSpPr>
                <a:spLocks noChangeShapeType="1"/>
              </p:cNvSpPr>
              <p:nvPr/>
            </p:nvSpPr>
            <p:spPr bwMode="auto">
              <a:xfrm flipH="1">
                <a:off x="4304" y="2414"/>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264">
                <a:extLst>
                  <a:ext uri="{FF2B5EF4-FFF2-40B4-BE49-F238E27FC236}">
                    <a16:creationId xmlns:a16="http://schemas.microsoft.com/office/drawing/2014/main" id="{AFB88213-791C-4B50-A51A-CFEFC47FDA6D}"/>
                  </a:ext>
                </a:extLst>
              </p:cNvPr>
              <p:cNvSpPr>
                <a:spLocks noChangeShapeType="1"/>
              </p:cNvSpPr>
              <p:nvPr/>
            </p:nvSpPr>
            <p:spPr bwMode="auto">
              <a:xfrm>
                <a:off x="4318" y="2394"/>
                <a:ext cx="0" cy="38"/>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265">
                <a:extLst>
                  <a:ext uri="{FF2B5EF4-FFF2-40B4-BE49-F238E27FC236}">
                    <a16:creationId xmlns:a16="http://schemas.microsoft.com/office/drawing/2014/main" id="{C2EBCB44-2C88-421C-A033-D53F0C42A90F}"/>
                  </a:ext>
                </a:extLst>
              </p:cNvPr>
              <p:cNvSpPr>
                <a:spLocks noChangeShapeType="1"/>
              </p:cNvSpPr>
              <p:nvPr/>
            </p:nvSpPr>
            <p:spPr bwMode="auto">
              <a:xfrm flipH="1">
                <a:off x="4298" y="2414"/>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266">
                <a:extLst>
                  <a:ext uri="{FF2B5EF4-FFF2-40B4-BE49-F238E27FC236}">
                    <a16:creationId xmlns:a16="http://schemas.microsoft.com/office/drawing/2014/main" id="{5F0FFC79-D3A5-44D2-BC59-77425A491B45}"/>
                  </a:ext>
                </a:extLst>
              </p:cNvPr>
              <p:cNvSpPr>
                <a:spLocks noChangeShapeType="1"/>
              </p:cNvSpPr>
              <p:nvPr/>
            </p:nvSpPr>
            <p:spPr bwMode="auto">
              <a:xfrm>
                <a:off x="1585" y="1989"/>
                <a:ext cx="0" cy="39"/>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267">
                <a:extLst>
                  <a:ext uri="{FF2B5EF4-FFF2-40B4-BE49-F238E27FC236}">
                    <a16:creationId xmlns:a16="http://schemas.microsoft.com/office/drawing/2014/main" id="{B0DDCD62-4523-477E-824E-2AF4F8857069}"/>
                  </a:ext>
                </a:extLst>
              </p:cNvPr>
              <p:cNvSpPr>
                <a:spLocks noChangeShapeType="1"/>
              </p:cNvSpPr>
              <p:nvPr/>
            </p:nvSpPr>
            <p:spPr bwMode="auto">
              <a:xfrm flipH="1">
                <a:off x="1565" y="2008"/>
                <a:ext cx="38" cy="0"/>
              </a:xfrm>
              <a:prstGeom prst="line">
                <a:avLst/>
              </a:prstGeom>
              <a:ln w="12700">
                <a:solidFill>
                  <a:schemeClr val="accent1"/>
                </a:solidFil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Freeform 270">
                <a:extLst>
                  <a:ext uri="{FF2B5EF4-FFF2-40B4-BE49-F238E27FC236}">
                    <a16:creationId xmlns:a16="http://schemas.microsoft.com/office/drawing/2014/main" id="{FD006FA8-AF67-4F5B-A992-F7E48CC2F9D1}"/>
                  </a:ext>
                </a:extLst>
              </p:cNvPr>
              <p:cNvSpPr>
                <a:spLocks/>
              </p:cNvSpPr>
              <p:nvPr/>
            </p:nvSpPr>
            <p:spPr bwMode="auto">
              <a:xfrm>
                <a:off x="-2" y="1731"/>
                <a:ext cx="5570" cy="844"/>
              </a:xfrm>
              <a:custGeom>
                <a:avLst/>
                <a:gdLst>
                  <a:gd name="T0" fmla="*/ 55 w 5570"/>
                  <a:gd name="T1" fmla="*/ 12 h 844"/>
                  <a:gd name="T2" fmla="*/ 131 w 5570"/>
                  <a:gd name="T3" fmla="*/ 22 h 844"/>
                  <a:gd name="T4" fmla="*/ 169 w 5570"/>
                  <a:gd name="T5" fmla="*/ 32 h 844"/>
                  <a:gd name="T6" fmla="*/ 224 w 5570"/>
                  <a:gd name="T7" fmla="*/ 45 h 844"/>
                  <a:gd name="T8" fmla="*/ 286 w 5570"/>
                  <a:gd name="T9" fmla="*/ 64 h 844"/>
                  <a:gd name="T10" fmla="*/ 488 w 5570"/>
                  <a:gd name="T11" fmla="*/ 79 h 844"/>
                  <a:gd name="T12" fmla="*/ 529 w 5570"/>
                  <a:gd name="T13" fmla="*/ 102 h 844"/>
                  <a:gd name="T14" fmla="*/ 705 w 5570"/>
                  <a:gd name="T15" fmla="*/ 108 h 844"/>
                  <a:gd name="T16" fmla="*/ 723 w 5570"/>
                  <a:gd name="T17" fmla="*/ 120 h 844"/>
                  <a:gd name="T18" fmla="*/ 964 w 5570"/>
                  <a:gd name="T19" fmla="*/ 153 h 844"/>
                  <a:gd name="T20" fmla="*/ 1043 w 5570"/>
                  <a:gd name="T21" fmla="*/ 182 h 844"/>
                  <a:gd name="T22" fmla="*/ 1184 w 5570"/>
                  <a:gd name="T23" fmla="*/ 195 h 844"/>
                  <a:gd name="T24" fmla="*/ 1229 w 5570"/>
                  <a:gd name="T25" fmla="*/ 223 h 844"/>
                  <a:gd name="T26" fmla="*/ 1376 w 5570"/>
                  <a:gd name="T27" fmla="*/ 230 h 844"/>
                  <a:gd name="T28" fmla="*/ 1421 w 5570"/>
                  <a:gd name="T29" fmla="*/ 262 h 844"/>
                  <a:gd name="T30" fmla="*/ 1643 w 5570"/>
                  <a:gd name="T31" fmla="*/ 277 h 844"/>
                  <a:gd name="T32" fmla="*/ 1703 w 5570"/>
                  <a:gd name="T33" fmla="*/ 302 h 844"/>
                  <a:gd name="T34" fmla="*/ 1769 w 5570"/>
                  <a:gd name="T35" fmla="*/ 307 h 844"/>
                  <a:gd name="T36" fmla="*/ 1811 w 5570"/>
                  <a:gd name="T37" fmla="*/ 327 h 844"/>
                  <a:gd name="T38" fmla="*/ 1882 w 5570"/>
                  <a:gd name="T39" fmla="*/ 338 h 844"/>
                  <a:gd name="T40" fmla="*/ 1900 w 5570"/>
                  <a:gd name="T41" fmla="*/ 352 h 844"/>
                  <a:gd name="T42" fmla="*/ 2108 w 5570"/>
                  <a:gd name="T43" fmla="*/ 365 h 844"/>
                  <a:gd name="T44" fmla="*/ 2202 w 5570"/>
                  <a:gd name="T45" fmla="*/ 385 h 844"/>
                  <a:gd name="T46" fmla="*/ 2312 w 5570"/>
                  <a:gd name="T47" fmla="*/ 392 h 844"/>
                  <a:gd name="T48" fmla="*/ 2355 w 5570"/>
                  <a:gd name="T49" fmla="*/ 410 h 844"/>
                  <a:gd name="T50" fmla="*/ 2580 w 5570"/>
                  <a:gd name="T51" fmla="*/ 421 h 844"/>
                  <a:gd name="T52" fmla="*/ 2711 w 5570"/>
                  <a:gd name="T53" fmla="*/ 441 h 844"/>
                  <a:gd name="T54" fmla="*/ 2792 w 5570"/>
                  <a:gd name="T55" fmla="*/ 448 h 844"/>
                  <a:gd name="T56" fmla="*/ 2819 w 5570"/>
                  <a:gd name="T57" fmla="*/ 475 h 844"/>
                  <a:gd name="T58" fmla="*/ 3003 w 5570"/>
                  <a:gd name="T59" fmla="*/ 491 h 844"/>
                  <a:gd name="T60" fmla="*/ 3013 w 5570"/>
                  <a:gd name="T61" fmla="*/ 515 h 844"/>
                  <a:gd name="T62" fmla="*/ 3139 w 5570"/>
                  <a:gd name="T63" fmla="*/ 538 h 844"/>
                  <a:gd name="T64" fmla="*/ 3200 w 5570"/>
                  <a:gd name="T65" fmla="*/ 556 h 844"/>
                  <a:gd name="T66" fmla="*/ 3364 w 5570"/>
                  <a:gd name="T67" fmla="*/ 576 h 844"/>
                  <a:gd name="T68" fmla="*/ 3404 w 5570"/>
                  <a:gd name="T69" fmla="*/ 596 h 844"/>
                  <a:gd name="T70" fmla="*/ 3550 w 5570"/>
                  <a:gd name="T71" fmla="*/ 605 h 844"/>
                  <a:gd name="T72" fmla="*/ 3706 w 5570"/>
                  <a:gd name="T73" fmla="*/ 626 h 844"/>
                  <a:gd name="T74" fmla="*/ 4063 w 5570"/>
                  <a:gd name="T75" fmla="*/ 635 h 844"/>
                  <a:gd name="T76" fmla="*/ 4067 w 5570"/>
                  <a:gd name="T77" fmla="*/ 660 h 844"/>
                  <a:gd name="T78" fmla="*/ 4142 w 5570"/>
                  <a:gd name="T79" fmla="*/ 680 h 844"/>
                  <a:gd name="T80" fmla="*/ 4323 w 5570"/>
                  <a:gd name="T81" fmla="*/ 693 h 844"/>
                  <a:gd name="T82" fmla="*/ 5193 w 5570"/>
                  <a:gd name="T83" fmla="*/ 711 h 844"/>
                  <a:gd name="T84" fmla="*/ 5205 w 5570"/>
                  <a:gd name="T85" fmla="*/ 791 h 844"/>
                  <a:gd name="T86" fmla="*/ 5570 w 5570"/>
                  <a:gd name="T87" fmla="*/ 84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70" h="844">
                    <a:moveTo>
                      <a:pt x="0" y="0"/>
                    </a:moveTo>
                    <a:lnTo>
                      <a:pt x="55" y="0"/>
                    </a:lnTo>
                    <a:lnTo>
                      <a:pt x="55" y="12"/>
                    </a:lnTo>
                    <a:lnTo>
                      <a:pt x="120" y="12"/>
                    </a:lnTo>
                    <a:lnTo>
                      <a:pt x="120" y="22"/>
                    </a:lnTo>
                    <a:lnTo>
                      <a:pt x="131" y="22"/>
                    </a:lnTo>
                    <a:lnTo>
                      <a:pt x="131" y="25"/>
                    </a:lnTo>
                    <a:lnTo>
                      <a:pt x="169" y="25"/>
                    </a:lnTo>
                    <a:lnTo>
                      <a:pt x="169" y="32"/>
                    </a:lnTo>
                    <a:lnTo>
                      <a:pt x="178" y="32"/>
                    </a:lnTo>
                    <a:lnTo>
                      <a:pt x="178" y="45"/>
                    </a:lnTo>
                    <a:lnTo>
                      <a:pt x="224" y="45"/>
                    </a:lnTo>
                    <a:lnTo>
                      <a:pt x="224" y="55"/>
                    </a:lnTo>
                    <a:lnTo>
                      <a:pt x="286" y="55"/>
                    </a:lnTo>
                    <a:lnTo>
                      <a:pt x="286" y="64"/>
                    </a:lnTo>
                    <a:lnTo>
                      <a:pt x="398" y="64"/>
                    </a:lnTo>
                    <a:lnTo>
                      <a:pt x="398" y="79"/>
                    </a:lnTo>
                    <a:lnTo>
                      <a:pt x="488" y="79"/>
                    </a:lnTo>
                    <a:lnTo>
                      <a:pt x="488" y="93"/>
                    </a:lnTo>
                    <a:lnTo>
                      <a:pt x="529" y="93"/>
                    </a:lnTo>
                    <a:lnTo>
                      <a:pt x="529" y="102"/>
                    </a:lnTo>
                    <a:lnTo>
                      <a:pt x="677" y="102"/>
                    </a:lnTo>
                    <a:lnTo>
                      <a:pt x="677" y="108"/>
                    </a:lnTo>
                    <a:lnTo>
                      <a:pt x="705" y="108"/>
                    </a:lnTo>
                    <a:lnTo>
                      <a:pt x="705" y="115"/>
                    </a:lnTo>
                    <a:lnTo>
                      <a:pt x="723" y="115"/>
                    </a:lnTo>
                    <a:lnTo>
                      <a:pt x="723" y="120"/>
                    </a:lnTo>
                    <a:lnTo>
                      <a:pt x="770" y="120"/>
                    </a:lnTo>
                    <a:lnTo>
                      <a:pt x="770" y="153"/>
                    </a:lnTo>
                    <a:lnTo>
                      <a:pt x="964" y="153"/>
                    </a:lnTo>
                    <a:lnTo>
                      <a:pt x="964" y="160"/>
                    </a:lnTo>
                    <a:lnTo>
                      <a:pt x="1043" y="160"/>
                    </a:lnTo>
                    <a:lnTo>
                      <a:pt x="1043" y="182"/>
                    </a:lnTo>
                    <a:lnTo>
                      <a:pt x="1124" y="182"/>
                    </a:lnTo>
                    <a:lnTo>
                      <a:pt x="1124" y="195"/>
                    </a:lnTo>
                    <a:lnTo>
                      <a:pt x="1184" y="195"/>
                    </a:lnTo>
                    <a:lnTo>
                      <a:pt x="1184" y="217"/>
                    </a:lnTo>
                    <a:lnTo>
                      <a:pt x="1229" y="217"/>
                    </a:lnTo>
                    <a:lnTo>
                      <a:pt x="1229" y="223"/>
                    </a:lnTo>
                    <a:lnTo>
                      <a:pt x="1323" y="223"/>
                    </a:lnTo>
                    <a:lnTo>
                      <a:pt x="1323" y="230"/>
                    </a:lnTo>
                    <a:lnTo>
                      <a:pt x="1376" y="230"/>
                    </a:lnTo>
                    <a:lnTo>
                      <a:pt x="1376" y="240"/>
                    </a:lnTo>
                    <a:lnTo>
                      <a:pt x="1421" y="240"/>
                    </a:lnTo>
                    <a:lnTo>
                      <a:pt x="1421" y="262"/>
                    </a:lnTo>
                    <a:lnTo>
                      <a:pt x="1585" y="262"/>
                    </a:lnTo>
                    <a:lnTo>
                      <a:pt x="1585" y="277"/>
                    </a:lnTo>
                    <a:lnTo>
                      <a:pt x="1643" y="277"/>
                    </a:lnTo>
                    <a:lnTo>
                      <a:pt x="1643" y="288"/>
                    </a:lnTo>
                    <a:lnTo>
                      <a:pt x="1703" y="288"/>
                    </a:lnTo>
                    <a:lnTo>
                      <a:pt x="1703" y="302"/>
                    </a:lnTo>
                    <a:lnTo>
                      <a:pt x="1733" y="302"/>
                    </a:lnTo>
                    <a:lnTo>
                      <a:pt x="1733" y="307"/>
                    </a:lnTo>
                    <a:lnTo>
                      <a:pt x="1769" y="307"/>
                    </a:lnTo>
                    <a:lnTo>
                      <a:pt x="1769" y="315"/>
                    </a:lnTo>
                    <a:lnTo>
                      <a:pt x="1811" y="315"/>
                    </a:lnTo>
                    <a:lnTo>
                      <a:pt x="1811" y="327"/>
                    </a:lnTo>
                    <a:lnTo>
                      <a:pt x="1836" y="327"/>
                    </a:lnTo>
                    <a:lnTo>
                      <a:pt x="1836" y="338"/>
                    </a:lnTo>
                    <a:lnTo>
                      <a:pt x="1882" y="338"/>
                    </a:lnTo>
                    <a:lnTo>
                      <a:pt x="1882" y="347"/>
                    </a:lnTo>
                    <a:lnTo>
                      <a:pt x="1900" y="347"/>
                    </a:lnTo>
                    <a:lnTo>
                      <a:pt x="1900" y="352"/>
                    </a:lnTo>
                    <a:lnTo>
                      <a:pt x="1934" y="352"/>
                    </a:lnTo>
                    <a:lnTo>
                      <a:pt x="1934" y="365"/>
                    </a:lnTo>
                    <a:lnTo>
                      <a:pt x="2108" y="365"/>
                    </a:lnTo>
                    <a:lnTo>
                      <a:pt x="2108" y="378"/>
                    </a:lnTo>
                    <a:lnTo>
                      <a:pt x="2202" y="378"/>
                    </a:lnTo>
                    <a:lnTo>
                      <a:pt x="2202" y="385"/>
                    </a:lnTo>
                    <a:lnTo>
                      <a:pt x="2303" y="385"/>
                    </a:lnTo>
                    <a:lnTo>
                      <a:pt x="2303" y="392"/>
                    </a:lnTo>
                    <a:lnTo>
                      <a:pt x="2312" y="392"/>
                    </a:lnTo>
                    <a:lnTo>
                      <a:pt x="2312" y="400"/>
                    </a:lnTo>
                    <a:lnTo>
                      <a:pt x="2355" y="400"/>
                    </a:lnTo>
                    <a:lnTo>
                      <a:pt x="2355" y="410"/>
                    </a:lnTo>
                    <a:lnTo>
                      <a:pt x="2458" y="410"/>
                    </a:lnTo>
                    <a:lnTo>
                      <a:pt x="2458" y="421"/>
                    </a:lnTo>
                    <a:lnTo>
                      <a:pt x="2580" y="421"/>
                    </a:lnTo>
                    <a:lnTo>
                      <a:pt x="2580" y="435"/>
                    </a:lnTo>
                    <a:lnTo>
                      <a:pt x="2711" y="435"/>
                    </a:lnTo>
                    <a:lnTo>
                      <a:pt x="2711" y="441"/>
                    </a:lnTo>
                    <a:lnTo>
                      <a:pt x="2741" y="441"/>
                    </a:lnTo>
                    <a:lnTo>
                      <a:pt x="2741" y="448"/>
                    </a:lnTo>
                    <a:lnTo>
                      <a:pt x="2792" y="448"/>
                    </a:lnTo>
                    <a:lnTo>
                      <a:pt x="2792" y="461"/>
                    </a:lnTo>
                    <a:lnTo>
                      <a:pt x="2819" y="461"/>
                    </a:lnTo>
                    <a:lnTo>
                      <a:pt x="2819" y="475"/>
                    </a:lnTo>
                    <a:lnTo>
                      <a:pt x="2953" y="475"/>
                    </a:lnTo>
                    <a:lnTo>
                      <a:pt x="2953" y="491"/>
                    </a:lnTo>
                    <a:lnTo>
                      <a:pt x="3003" y="491"/>
                    </a:lnTo>
                    <a:lnTo>
                      <a:pt x="3003" y="506"/>
                    </a:lnTo>
                    <a:lnTo>
                      <a:pt x="3013" y="506"/>
                    </a:lnTo>
                    <a:lnTo>
                      <a:pt x="3013" y="515"/>
                    </a:lnTo>
                    <a:lnTo>
                      <a:pt x="3044" y="515"/>
                    </a:lnTo>
                    <a:lnTo>
                      <a:pt x="3044" y="538"/>
                    </a:lnTo>
                    <a:lnTo>
                      <a:pt x="3139" y="538"/>
                    </a:lnTo>
                    <a:lnTo>
                      <a:pt x="3139" y="548"/>
                    </a:lnTo>
                    <a:lnTo>
                      <a:pt x="3200" y="548"/>
                    </a:lnTo>
                    <a:lnTo>
                      <a:pt x="3200" y="556"/>
                    </a:lnTo>
                    <a:lnTo>
                      <a:pt x="3252" y="556"/>
                    </a:lnTo>
                    <a:lnTo>
                      <a:pt x="3252" y="576"/>
                    </a:lnTo>
                    <a:lnTo>
                      <a:pt x="3364" y="576"/>
                    </a:lnTo>
                    <a:lnTo>
                      <a:pt x="3364" y="586"/>
                    </a:lnTo>
                    <a:lnTo>
                      <a:pt x="3404" y="586"/>
                    </a:lnTo>
                    <a:lnTo>
                      <a:pt x="3404" y="596"/>
                    </a:lnTo>
                    <a:lnTo>
                      <a:pt x="3431" y="596"/>
                    </a:lnTo>
                    <a:lnTo>
                      <a:pt x="3431" y="605"/>
                    </a:lnTo>
                    <a:lnTo>
                      <a:pt x="3550" y="605"/>
                    </a:lnTo>
                    <a:lnTo>
                      <a:pt x="3550" y="615"/>
                    </a:lnTo>
                    <a:lnTo>
                      <a:pt x="3706" y="615"/>
                    </a:lnTo>
                    <a:lnTo>
                      <a:pt x="3706" y="626"/>
                    </a:lnTo>
                    <a:lnTo>
                      <a:pt x="3912" y="626"/>
                    </a:lnTo>
                    <a:lnTo>
                      <a:pt x="3912" y="635"/>
                    </a:lnTo>
                    <a:lnTo>
                      <a:pt x="4063" y="635"/>
                    </a:lnTo>
                    <a:lnTo>
                      <a:pt x="4063" y="646"/>
                    </a:lnTo>
                    <a:lnTo>
                      <a:pt x="4067" y="646"/>
                    </a:lnTo>
                    <a:lnTo>
                      <a:pt x="4067" y="660"/>
                    </a:lnTo>
                    <a:lnTo>
                      <a:pt x="4114" y="660"/>
                    </a:lnTo>
                    <a:lnTo>
                      <a:pt x="4114" y="680"/>
                    </a:lnTo>
                    <a:lnTo>
                      <a:pt x="4142" y="680"/>
                    </a:lnTo>
                    <a:lnTo>
                      <a:pt x="4142" y="683"/>
                    </a:lnTo>
                    <a:lnTo>
                      <a:pt x="4323" y="683"/>
                    </a:lnTo>
                    <a:lnTo>
                      <a:pt x="4323" y="693"/>
                    </a:lnTo>
                    <a:lnTo>
                      <a:pt x="4412" y="693"/>
                    </a:lnTo>
                    <a:lnTo>
                      <a:pt x="4412" y="711"/>
                    </a:lnTo>
                    <a:lnTo>
                      <a:pt x="5193" y="711"/>
                    </a:lnTo>
                    <a:lnTo>
                      <a:pt x="5193" y="750"/>
                    </a:lnTo>
                    <a:lnTo>
                      <a:pt x="5205" y="750"/>
                    </a:lnTo>
                    <a:lnTo>
                      <a:pt x="5205" y="791"/>
                    </a:lnTo>
                    <a:lnTo>
                      <a:pt x="5377" y="791"/>
                    </a:lnTo>
                    <a:lnTo>
                      <a:pt x="5377" y="844"/>
                    </a:lnTo>
                    <a:lnTo>
                      <a:pt x="5570" y="844"/>
                    </a:lnTo>
                  </a:path>
                </a:pathLst>
              </a:custGeom>
              <a:ln w="12700">
                <a:solidFill>
                  <a:schemeClr val="accent1"/>
                </a:solidFil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grpSp>
      <p:grpSp>
        <p:nvGrpSpPr>
          <p:cNvPr id="596" name="Group 595">
            <a:extLst>
              <a:ext uri="{FF2B5EF4-FFF2-40B4-BE49-F238E27FC236}">
                <a16:creationId xmlns:a16="http://schemas.microsoft.com/office/drawing/2014/main" id="{EC465362-3D4F-4CC4-BF33-3013908085BD}"/>
              </a:ext>
            </a:extLst>
          </p:cNvPr>
          <p:cNvGrpSpPr/>
          <p:nvPr/>
        </p:nvGrpSpPr>
        <p:grpSpPr>
          <a:xfrm>
            <a:off x="1002153" y="2633982"/>
            <a:ext cx="3252500" cy="795018"/>
            <a:chOff x="5416755" y="1365988"/>
            <a:chExt cx="2584594" cy="631759"/>
          </a:xfrm>
        </p:grpSpPr>
        <p:sp>
          <p:nvSpPr>
            <p:cNvPr id="597" name="TextBox 596">
              <a:extLst>
                <a:ext uri="{FF2B5EF4-FFF2-40B4-BE49-F238E27FC236}">
                  <a16:creationId xmlns:a16="http://schemas.microsoft.com/office/drawing/2014/main" id="{B83F3C8D-D975-4B7C-A104-276D317B51C6}"/>
                </a:ext>
              </a:extLst>
            </p:cNvPr>
            <p:cNvSpPr txBox="1"/>
            <p:nvPr/>
          </p:nvSpPr>
          <p:spPr>
            <a:xfrm>
              <a:off x="5471494" y="1508599"/>
              <a:ext cx="1080202" cy="489148"/>
            </a:xfrm>
            <a:prstGeom prst="rect">
              <a:avLst/>
            </a:prstGeom>
            <a:noFill/>
          </p:spPr>
          <p:txBody>
            <a:bodyPr wrap="none" lIns="0" tIns="0" rIns="0" bIns="0" rtlCol="0" anchor="ctr" anchorCtr="0">
              <a:spAutoFit/>
            </a:bodyPr>
            <a:lstStyle/>
            <a:p>
              <a:r>
                <a:rPr lang="en-GB" sz="1000" dirty="0"/>
                <a:t>Death, n (%)</a:t>
              </a:r>
            </a:p>
            <a:p>
              <a:r>
                <a:rPr lang="en-US" sz="1000" dirty="0"/>
                <a:t>M</a:t>
              </a:r>
              <a:r>
                <a:rPr lang="en-GB" sz="1000" dirty="0" err="1"/>
                <a:t>edian</a:t>
              </a:r>
              <a:r>
                <a:rPr lang="en-GB" sz="1000" dirty="0"/>
                <a:t> OS, </a:t>
              </a:r>
              <a:r>
                <a:rPr lang="en-GB" sz="1000" dirty="0" err="1"/>
                <a:t>mo</a:t>
              </a:r>
              <a:endParaRPr lang="en-GB" sz="1000" dirty="0"/>
            </a:p>
            <a:p>
              <a:r>
                <a:rPr lang="en-US" sz="1000" b="1" dirty="0"/>
                <a:t>H</a:t>
              </a:r>
              <a:r>
                <a:rPr lang="en-GB" sz="1000" b="1" dirty="0"/>
                <a:t>R (Kd56/</a:t>
              </a:r>
              <a:r>
                <a:rPr lang="en-GB" sz="1000" b="1" dirty="0" err="1"/>
                <a:t>Vd</a:t>
              </a:r>
              <a:r>
                <a:rPr lang="en-GB" sz="1000" b="1" dirty="0"/>
                <a:t>) (95% CI)</a:t>
              </a:r>
            </a:p>
            <a:p>
              <a:r>
                <a:rPr lang="en-US" sz="1000" dirty="0"/>
                <a:t>p</a:t>
              </a:r>
              <a:r>
                <a:rPr lang="en-GB" sz="1000" dirty="0"/>
                <a:t>-value (1-sided)</a:t>
              </a:r>
            </a:p>
          </p:txBody>
        </p:sp>
        <p:sp>
          <p:nvSpPr>
            <p:cNvPr id="598" name="TextBox 597">
              <a:extLst>
                <a:ext uri="{FF2B5EF4-FFF2-40B4-BE49-F238E27FC236}">
                  <a16:creationId xmlns:a16="http://schemas.microsoft.com/office/drawing/2014/main" id="{84B0C3D0-EB0B-4F19-9CBA-059F24C8C7E6}"/>
                </a:ext>
              </a:extLst>
            </p:cNvPr>
            <p:cNvSpPr txBox="1"/>
            <p:nvPr/>
          </p:nvSpPr>
          <p:spPr>
            <a:xfrm>
              <a:off x="6487960" y="1365988"/>
              <a:ext cx="635638" cy="397433"/>
            </a:xfrm>
            <a:prstGeom prst="rect">
              <a:avLst/>
            </a:prstGeom>
            <a:noFill/>
          </p:spPr>
          <p:txBody>
            <a:bodyPr wrap="none" lIns="0" tIns="0" rIns="0" bIns="0" rtlCol="0" anchor="ctr" anchorCtr="0">
              <a:spAutoFit/>
            </a:bodyPr>
            <a:lstStyle/>
            <a:p>
              <a:pPr algn="ctr">
                <a:spcAft>
                  <a:spcPts val="300"/>
                </a:spcAft>
              </a:pPr>
              <a:r>
                <a:rPr lang="en-US" sz="1000" b="1" dirty="0"/>
                <a:t>Kd56 (n=231)</a:t>
              </a:r>
            </a:p>
            <a:p>
              <a:pPr algn="ctr"/>
              <a:r>
                <a:rPr lang="en-US" sz="1000" dirty="0"/>
                <a:t>79 (34.2%)</a:t>
              </a:r>
            </a:p>
            <a:p>
              <a:pPr algn="ctr"/>
              <a:r>
                <a:rPr lang="en-US" sz="1000" dirty="0">
                  <a:latin typeface="Calibri" panose="020F0502020204030204" pitchFamily="34" charset="0"/>
                  <a:cs typeface="Calibri" panose="020F0502020204030204" pitchFamily="34" charset="0"/>
                </a:rPr>
                <a:t>–</a:t>
              </a:r>
              <a:endParaRPr lang="en-US" sz="1000" dirty="0"/>
            </a:p>
          </p:txBody>
        </p:sp>
        <p:sp>
          <p:nvSpPr>
            <p:cNvPr id="599" name="TextBox 598">
              <a:extLst>
                <a:ext uri="{FF2B5EF4-FFF2-40B4-BE49-F238E27FC236}">
                  <a16:creationId xmlns:a16="http://schemas.microsoft.com/office/drawing/2014/main" id="{66546411-B201-49B9-99C9-B7BBDBC1D3C4}"/>
                </a:ext>
              </a:extLst>
            </p:cNvPr>
            <p:cNvSpPr txBox="1"/>
            <p:nvPr/>
          </p:nvSpPr>
          <p:spPr>
            <a:xfrm>
              <a:off x="7427722" y="1365988"/>
              <a:ext cx="517173" cy="397433"/>
            </a:xfrm>
            <a:prstGeom prst="rect">
              <a:avLst/>
            </a:prstGeom>
            <a:noFill/>
          </p:spPr>
          <p:txBody>
            <a:bodyPr wrap="none" lIns="0" tIns="0" rIns="0" bIns="0" rtlCol="0" anchor="ctr" anchorCtr="0">
              <a:spAutoFit/>
            </a:bodyPr>
            <a:lstStyle/>
            <a:p>
              <a:pPr algn="ctr">
                <a:spcAft>
                  <a:spcPts val="300"/>
                </a:spcAft>
              </a:pPr>
              <a:r>
                <a:rPr lang="en-US" sz="1000" b="1" dirty="0"/>
                <a:t>Vd (n=229)</a:t>
              </a:r>
            </a:p>
            <a:p>
              <a:pPr algn="ctr"/>
              <a:r>
                <a:rPr lang="en-US" sz="1000" dirty="0"/>
                <a:t>83 (36.2%)</a:t>
              </a:r>
            </a:p>
            <a:p>
              <a:pPr algn="ctr"/>
              <a:r>
                <a:rPr lang="en-US" sz="1000" dirty="0">
                  <a:latin typeface="Calibri" panose="020F0502020204030204" pitchFamily="34" charset="0"/>
                  <a:cs typeface="Calibri" panose="020F0502020204030204" pitchFamily="34" charset="0"/>
                </a:rPr>
                <a:t>–</a:t>
              </a:r>
              <a:endParaRPr lang="en-US" sz="1000" dirty="0"/>
            </a:p>
          </p:txBody>
        </p:sp>
        <p:sp>
          <p:nvSpPr>
            <p:cNvPr id="600" name="TextBox 599">
              <a:extLst>
                <a:ext uri="{FF2B5EF4-FFF2-40B4-BE49-F238E27FC236}">
                  <a16:creationId xmlns:a16="http://schemas.microsoft.com/office/drawing/2014/main" id="{317BA5EE-DD8D-4D83-B80D-EE2B1B0FA934}"/>
                </a:ext>
              </a:extLst>
            </p:cNvPr>
            <p:cNvSpPr txBox="1"/>
            <p:nvPr/>
          </p:nvSpPr>
          <p:spPr>
            <a:xfrm>
              <a:off x="6812420" y="1744017"/>
              <a:ext cx="909510" cy="244574"/>
            </a:xfrm>
            <a:prstGeom prst="rect">
              <a:avLst/>
            </a:prstGeom>
            <a:noFill/>
          </p:spPr>
          <p:txBody>
            <a:bodyPr wrap="none" lIns="0" tIns="0" rIns="0" bIns="0" rtlCol="0" anchor="ctr" anchorCtr="0">
              <a:spAutoFit/>
            </a:bodyPr>
            <a:lstStyle/>
            <a:p>
              <a:pPr algn="ctr"/>
              <a:r>
                <a:rPr lang="en-US" sz="1000" b="1" dirty="0"/>
                <a:t>0.833 (0.611, 1.136)</a:t>
              </a:r>
            </a:p>
            <a:p>
              <a:pPr algn="ctr"/>
              <a:r>
                <a:rPr lang="en-US" sz="1000" dirty="0"/>
                <a:t>0.1246</a:t>
              </a:r>
            </a:p>
          </p:txBody>
        </p:sp>
        <p:cxnSp>
          <p:nvCxnSpPr>
            <p:cNvPr id="601" name="Straight Connector 600">
              <a:extLst>
                <a:ext uri="{FF2B5EF4-FFF2-40B4-BE49-F238E27FC236}">
                  <a16:creationId xmlns:a16="http://schemas.microsoft.com/office/drawing/2014/main" id="{8B758769-6EC3-4B57-9990-3BB3F4A7912A}"/>
                </a:ext>
              </a:extLst>
            </p:cNvPr>
            <p:cNvCxnSpPr/>
            <p:nvPr/>
          </p:nvCxnSpPr>
          <p:spPr bwMode="auto">
            <a:xfrm flipH="1">
              <a:off x="5416755" y="1494038"/>
              <a:ext cx="258459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sp>
        <p:nvSpPr>
          <p:cNvPr id="602" name="Rectangle 601"/>
          <p:cNvSpPr/>
          <p:nvPr/>
        </p:nvSpPr>
        <p:spPr>
          <a:xfrm>
            <a:off x="469529" y="1160959"/>
            <a:ext cx="2991525" cy="276999"/>
          </a:xfrm>
          <a:prstGeom prst="rect">
            <a:avLst/>
          </a:prstGeom>
        </p:spPr>
        <p:txBody>
          <a:bodyPr wrap="none">
            <a:spAutoFit/>
          </a:bodyPr>
          <a:lstStyle/>
          <a:p>
            <a:r>
              <a:rPr lang="en-GB" sz="1200" dirty="0">
                <a:latin typeface="ArialNarrow"/>
              </a:rPr>
              <a:t>OS follow-up of approximately 37 months</a:t>
            </a:r>
            <a:endParaRPr lang="en-GB" sz="1200" dirty="0"/>
          </a:p>
        </p:txBody>
      </p:sp>
      <p:sp>
        <p:nvSpPr>
          <p:cNvPr id="603" name="TextBox 602">
            <a:hlinkClick r:id="rId4"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2561180604"/>
      </p:ext>
    </p:extLst>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Updated Overall Survival by Prior </a:t>
            </a:r>
            <a:br>
              <a:rPr lang="en-US" sz="2800" dirty="0"/>
            </a:br>
            <a:r>
              <a:rPr lang="en-US" sz="2800" dirty="0"/>
              <a:t>Treatment – 1 or 2-3 Prior Lines of Therapy</a:t>
            </a:r>
          </a:p>
        </p:txBody>
      </p:sp>
      <p:pic>
        <p:nvPicPr>
          <p:cNvPr id="5" name="Content Placeholder 4"/>
          <p:cNvPicPr>
            <a:picLocks noGrp="1" noChangeAspect="1"/>
          </p:cNvPicPr>
          <p:nvPr>
            <p:ph sz="half" idx="2"/>
          </p:nvPr>
        </p:nvPicPr>
        <p:blipFill>
          <a:blip r:embed="rId3"/>
          <a:stretch>
            <a:fillRect/>
          </a:stretch>
        </p:blipFill>
        <p:spPr>
          <a:xfrm>
            <a:off x="4648200" y="2046278"/>
            <a:ext cx="3983038" cy="4151334"/>
          </a:xfrm>
          <a:prstGeom prst="rect">
            <a:avLst/>
          </a:prstGeom>
        </p:spPr>
      </p:pic>
      <p:sp>
        <p:nvSpPr>
          <p:cNvPr id="69" name="Rectangle 68"/>
          <p:cNvSpPr/>
          <p:nvPr/>
        </p:nvSpPr>
        <p:spPr>
          <a:xfrm>
            <a:off x="409551" y="6372553"/>
            <a:ext cx="7450594" cy="369332"/>
          </a:xfrm>
          <a:prstGeom prst="rect">
            <a:avLst/>
          </a:prstGeom>
        </p:spPr>
        <p:txBody>
          <a:bodyPr wrap="square" anchor="b">
            <a:spAutoFit/>
          </a:bodyPr>
          <a:lstStyle/>
          <a:p>
            <a:r>
              <a:rPr lang="en-GB" altLang="en-US" sz="900" dirty="0"/>
              <a:t>CI, confidence interval; HR, hazard ratio; </a:t>
            </a:r>
            <a:r>
              <a:rPr lang="en-GB" altLang="en-US" sz="900" dirty="0" err="1"/>
              <a:t>Kd</a:t>
            </a:r>
            <a:r>
              <a:rPr lang="en-GB" altLang="en-US" sz="900" dirty="0"/>
              <a:t>, carfilzomib and dexamethasone; OS, overall survival; </a:t>
            </a:r>
            <a:r>
              <a:rPr lang="en-GB" altLang="en-US" sz="900" dirty="0" err="1"/>
              <a:t>Vd</a:t>
            </a:r>
            <a:r>
              <a:rPr lang="en-GB" altLang="en-US" sz="900" dirty="0"/>
              <a:t>, </a:t>
            </a:r>
            <a:r>
              <a:rPr lang="en-GB" altLang="en-US" sz="900" dirty="0" err="1"/>
              <a:t>bortezomib</a:t>
            </a:r>
            <a:r>
              <a:rPr lang="en-GB" altLang="en-US" sz="900" dirty="0"/>
              <a:t> and dexamethasone.</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Orlowski K et al. Presented at EHA 2018; Poster (Abstract PF561).</a:t>
            </a:r>
            <a:endParaRPr lang="en-US" sz="900" dirty="0">
              <a:latin typeface="Arial" panose="020B0604020202020204" pitchFamily="34" charset="0"/>
              <a:cs typeface="Arial" panose="020B0604020202020204" pitchFamily="34" charset="0"/>
            </a:endParaRPr>
          </a:p>
        </p:txBody>
      </p:sp>
      <p:sp>
        <p:nvSpPr>
          <p:cNvPr id="764" name="TextBox 763">
            <a:hlinkClick r:id="rId4"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pic>
        <p:nvPicPr>
          <p:cNvPr id="4" name="Content Placeholder 3"/>
          <p:cNvPicPr>
            <a:picLocks noGrp="1" noChangeAspect="1"/>
          </p:cNvPicPr>
          <p:nvPr>
            <p:ph sz="half" idx="1"/>
          </p:nvPr>
        </p:nvPicPr>
        <p:blipFill>
          <a:blip r:embed="rId5"/>
          <a:stretch>
            <a:fillRect/>
          </a:stretch>
        </p:blipFill>
        <p:spPr>
          <a:xfrm>
            <a:off x="512763" y="2046277"/>
            <a:ext cx="3983037" cy="4151334"/>
          </a:xfrm>
          <a:prstGeom prst="rect">
            <a:avLst/>
          </a:prstGeom>
        </p:spPr>
      </p:pic>
      <p:sp>
        <p:nvSpPr>
          <p:cNvPr id="10" name="TextBox 9"/>
          <p:cNvSpPr txBox="1"/>
          <p:nvPr/>
        </p:nvSpPr>
        <p:spPr>
          <a:xfrm>
            <a:off x="512763" y="1676945"/>
            <a:ext cx="2990083" cy="369332"/>
          </a:xfrm>
          <a:prstGeom prst="rect">
            <a:avLst/>
          </a:prstGeom>
          <a:noFill/>
        </p:spPr>
        <p:txBody>
          <a:bodyPr wrap="square" rtlCol="0">
            <a:spAutoFit/>
          </a:bodyPr>
          <a:lstStyle/>
          <a:p>
            <a:r>
              <a:rPr lang="en-US" dirty="0"/>
              <a:t>1 prior line</a:t>
            </a:r>
            <a:endParaRPr lang="de-CH" dirty="0"/>
          </a:p>
        </p:txBody>
      </p:sp>
      <p:sp>
        <p:nvSpPr>
          <p:cNvPr id="12" name="TextBox 11"/>
          <p:cNvSpPr txBox="1"/>
          <p:nvPr/>
        </p:nvSpPr>
        <p:spPr>
          <a:xfrm>
            <a:off x="4648200" y="1676945"/>
            <a:ext cx="2990083" cy="369332"/>
          </a:xfrm>
          <a:prstGeom prst="rect">
            <a:avLst/>
          </a:prstGeom>
          <a:noFill/>
        </p:spPr>
        <p:txBody>
          <a:bodyPr wrap="square" rtlCol="0">
            <a:spAutoFit/>
          </a:bodyPr>
          <a:lstStyle/>
          <a:p>
            <a:r>
              <a:rPr lang="en-US" dirty="0"/>
              <a:t>2-3 prior lines</a:t>
            </a:r>
            <a:endParaRPr lang="de-CH" dirty="0"/>
          </a:p>
        </p:txBody>
      </p:sp>
      <p:sp>
        <p:nvSpPr>
          <p:cNvPr id="14" name="Content Placeholder 7"/>
          <p:cNvSpPr txBox="1">
            <a:spLocks/>
          </p:cNvSpPr>
          <p:nvPr/>
        </p:nvSpPr>
        <p:spPr bwMode="gray">
          <a:xfrm>
            <a:off x="512763" y="1195965"/>
            <a:ext cx="8116886"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44.3 months in the Kd56 group, and 43.7 months in the Vd group</a:t>
            </a:r>
          </a:p>
        </p:txBody>
      </p:sp>
    </p:spTree>
    <p:extLst>
      <p:ext uri="{BB962C8B-B14F-4D97-AF65-F5344CB8AC3E}">
        <p14:creationId xmlns:p14="http://schemas.microsoft.com/office/powerpoint/2010/main" val="4584828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Overall Survival by Prior Treatment – </a:t>
            </a:r>
            <a:br>
              <a:rPr lang="en-GB" sz="2800" dirty="0"/>
            </a:br>
            <a:r>
              <a:rPr lang="en-GB" sz="2800" dirty="0"/>
              <a:t>Prior Exposure to </a:t>
            </a:r>
            <a:r>
              <a:rPr lang="en-GB" sz="2800" dirty="0" err="1"/>
              <a:t>Bortezomib</a:t>
            </a:r>
            <a:r>
              <a:rPr lang="en-GB" sz="2800" dirty="0"/>
              <a:t> </a:t>
            </a:r>
          </a:p>
        </p:txBody>
      </p:sp>
      <p:sp>
        <p:nvSpPr>
          <p:cNvPr id="7" name="TextBox 6"/>
          <p:cNvSpPr txBox="1"/>
          <p:nvPr/>
        </p:nvSpPr>
        <p:spPr>
          <a:xfrm>
            <a:off x="3414415" y="1547087"/>
            <a:ext cx="3050835" cy="307777"/>
          </a:xfrm>
          <a:prstGeom prst="rect">
            <a:avLst/>
          </a:prstGeom>
          <a:noFill/>
        </p:spPr>
        <p:txBody>
          <a:bodyPr wrap="none" rtlCol="0">
            <a:spAutoFit/>
          </a:bodyPr>
          <a:lstStyle/>
          <a:p>
            <a:r>
              <a:rPr lang="en-GB" sz="1400" b="1" dirty="0"/>
              <a:t>Overall survival: prior </a:t>
            </a:r>
            <a:r>
              <a:rPr lang="en-GB" sz="1400" b="1" dirty="0" err="1"/>
              <a:t>bortezomib</a:t>
            </a:r>
            <a:endParaRPr lang="en-GB" sz="1400" b="1" dirty="0"/>
          </a:p>
        </p:txBody>
      </p:sp>
      <p:sp>
        <p:nvSpPr>
          <p:cNvPr id="8" name="TextBox 7">
            <a:extLst>
              <a:ext uri="{FF2B5EF4-FFF2-40B4-BE49-F238E27FC236}">
                <a16:creationId xmlns:a16="http://schemas.microsoft.com/office/drawing/2014/main" id="{D1F4D689-C20C-4084-AC18-112B891D63B8}"/>
              </a:ext>
            </a:extLst>
          </p:cNvPr>
          <p:cNvSpPr txBox="1"/>
          <p:nvPr/>
        </p:nvSpPr>
        <p:spPr>
          <a:xfrm rot="16200000">
            <a:off x="-118641" y="2900028"/>
            <a:ext cx="1431802" cy="261610"/>
          </a:xfrm>
          <a:prstGeom prst="rect">
            <a:avLst/>
          </a:prstGeom>
          <a:noFill/>
        </p:spPr>
        <p:txBody>
          <a:bodyPr wrap="none" rtlCol="0">
            <a:spAutoFit/>
          </a:bodyPr>
          <a:lstStyle/>
          <a:p>
            <a:pPr algn="ctr"/>
            <a:r>
              <a:rPr lang="en-GB" sz="1100" dirty="0"/>
              <a:t>Proportion surviving</a:t>
            </a:r>
          </a:p>
        </p:txBody>
      </p:sp>
      <p:sp>
        <p:nvSpPr>
          <p:cNvPr id="9" name="TextBox 8">
            <a:extLst>
              <a:ext uri="{FF2B5EF4-FFF2-40B4-BE49-F238E27FC236}">
                <a16:creationId xmlns:a16="http://schemas.microsoft.com/office/drawing/2014/main" id="{5CF76884-3ED5-4630-A911-947E6E0E2BD6}"/>
              </a:ext>
            </a:extLst>
          </p:cNvPr>
          <p:cNvSpPr txBox="1"/>
          <p:nvPr/>
        </p:nvSpPr>
        <p:spPr>
          <a:xfrm>
            <a:off x="1071976" y="4461635"/>
            <a:ext cx="78548" cy="169277"/>
          </a:xfrm>
          <a:prstGeom prst="rect">
            <a:avLst/>
          </a:prstGeom>
          <a:noFill/>
        </p:spPr>
        <p:txBody>
          <a:bodyPr wrap="none" lIns="0" tIns="0" rIns="0" bIns="0" rtlCol="0">
            <a:spAutoFit/>
          </a:bodyPr>
          <a:lstStyle/>
          <a:p>
            <a:pPr algn="ctr"/>
            <a:r>
              <a:rPr lang="en-GB" sz="1100" dirty="0"/>
              <a:t>0</a:t>
            </a:r>
          </a:p>
        </p:txBody>
      </p:sp>
      <p:sp>
        <p:nvSpPr>
          <p:cNvPr id="10" name="TextBox 9">
            <a:extLst>
              <a:ext uri="{FF2B5EF4-FFF2-40B4-BE49-F238E27FC236}">
                <a16:creationId xmlns:a16="http://schemas.microsoft.com/office/drawing/2014/main" id="{B7EC4BC5-45BE-4824-9493-07C366E55199}"/>
              </a:ext>
            </a:extLst>
          </p:cNvPr>
          <p:cNvSpPr txBox="1"/>
          <p:nvPr/>
        </p:nvSpPr>
        <p:spPr>
          <a:xfrm>
            <a:off x="804054" y="3742055"/>
            <a:ext cx="195566" cy="169277"/>
          </a:xfrm>
          <a:prstGeom prst="rect">
            <a:avLst/>
          </a:prstGeom>
          <a:noFill/>
        </p:spPr>
        <p:txBody>
          <a:bodyPr wrap="none" lIns="0" tIns="0" rIns="0" bIns="0" rtlCol="0" anchor="ctr" anchorCtr="0">
            <a:spAutoFit/>
          </a:bodyPr>
          <a:lstStyle/>
          <a:p>
            <a:pPr algn="r"/>
            <a:r>
              <a:rPr lang="en-GB" sz="1100"/>
              <a:t>0.2</a:t>
            </a:r>
            <a:endParaRPr lang="en-GB" sz="1100" dirty="0"/>
          </a:p>
        </p:txBody>
      </p:sp>
      <p:sp>
        <p:nvSpPr>
          <p:cNvPr id="11" name="TextBox 10">
            <a:extLst>
              <a:ext uri="{FF2B5EF4-FFF2-40B4-BE49-F238E27FC236}">
                <a16:creationId xmlns:a16="http://schemas.microsoft.com/office/drawing/2014/main" id="{92066DA3-9E06-4678-A788-33CB966EB3E3}"/>
              </a:ext>
            </a:extLst>
          </p:cNvPr>
          <p:cNvSpPr txBox="1"/>
          <p:nvPr/>
        </p:nvSpPr>
        <p:spPr>
          <a:xfrm>
            <a:off x="804054" y="4260852"/>
            <a:ext cx="195566" cy="169277"/>
          </a:xfrm>
          <a:prstGeom prst="rect">
            <a:avLst/>
          </a:prstGeom>
          <a:noFill/>
        </p:spPr>
        <p:txBody>
          <a:bodyPr wrap="none" lIns="0" tIns="0" rIns="0" bIns="0" rtlCol="0" anchor="ctr" anchorCtr="0">
            <a:spAutoFit/>
          </a:bodyPr>
          <a:lstStyle/>
          <a:p>
            <a:pPr algn="r"/>
            <a:r>
              <a:rPr lang="en-GB" sz="1100" dirty="0"/>
              <a:t>0.0</a:t>
            </a:r>
          </a:p>
        </p:txBody>
      </p:sp>
      <p:sp>
        <p:nvSpPr>
          <p:cNvPr id="12" name="TextBox 11">
            <a:extLst>
              <a:ext uri="{FF2B5EF4-FFF2-40B4-BE49-F238E27FC236}">
                <a16:creationId xmlns:a16="http://schemas.microsoft.com/office/drawing/2014/main" id="{256BA320-6AB9-4726-8ACA-F143DD221DDB}"/>
              </a:ext>
            </a:extLst>
          </p:cNvPr>
          <p:cNvSpPr txBox="1"/>
          <p:nvPr/>
        </p:nvSpPr>
        <p:spPr>
          <a:xfrm>
            <a:off x="804054" y="2704465"/>
            <a:ext cx="195566" cy="169277"/>
          </a:xfrm>
          <a:prstGeom prst="rect">
            <a:avLst/>
          </a:prstGeom>
          <a:noFill/>
        </p:spPr>
        <p:txBody>
          <a:bodyPr wrap="none" lIns="0" tIns="0" rIns="0" bIns="0" rtlCol="0" anchor="ctr" anchorCtr="0">
            <a:spAutoFit/>
          </a:bodyPr>
          <a:lstStyle/>
          <a:p>
            <a:pPr algn="r"/>
            <a:r>
              <a:rPr lang="en-GB" sz="1100" dirty="0"/>
              <a:t>0.6</a:t>
            </a:r>
          </a:p>
        </p:txBody>
      </p:sp>
      <p:sp>
        <p:nvSpPr>
          <p:cNvPr id="13" name="TextBox 12">
            <a:extLst>
              <a:ext uri="{FF2B5EF4-FFF2-40B4-BE49-F238E27FC236}">
                <a16:creationId xmlns:a16="http://schemas.microsoft.com/office/drawing/2014/main" id="{14A55F24-BB1E-4986-BC52-DD6F312B2F12}"/>
              </a:ext>
            </a:extLst>
          </p:cNvPr>
          <p:cNvSpPr txBox="1"/>
          <p:nvPr/>
        </p:nvSpPr>
        <p:spPr>
          <a:xfrm>
            <a:off x="804054" y="3223260"/>
            <a:ext cx="195566" cy="169277"/>
          </a:xfrm>
          <a:prstGeom prst="rect">
            <a:avLst/>
          </a:prstGeom>
          <a:noFill/>
        </p:spPr>
        <p:txBody>
          <a:bodyPr wrap="none" lIns="0" tIns="0" rIns="0" bIns="0" rtlCol="0" anchor="ctr" anchorCtr="0">
            <a:spAutoFit/>
          </a:bodyPr>
          <a:lstStyle/>
          <a:p>
            <a:pPr algn="r"/>
            <a:r>
              <a:rPr lang="en-GB" sz="1100"/>
              <a:t>0.4</a:t>
            </a:r>
            <a:endParaRPr lang="en-GB" sz="1100" dirty="0"/>
          </a:p>
        </p:txBody>
      </p:sp>
      <p:sp>
        <p:nvSpPr>
          <p:cNvPr id="14" name="TextBox 13">
            <a:extLst>
              <a:ext uri="{FF2B5EF4-FFF2-40B4-BE49-F238E27FC236}">
                <a16:creationId xmlns:a16="http://schemas.microsoft.com/office/drawing/2014/main" id="{50E74BB6-1A53-4E96-9420-7E9FA7A912AE}"/>
              </a:ext>
            </a:extLst>
          </p:cNvPr>
          <p:cNvSpPr txBox="1"/>
          <p:nvPr/>
        </p:nvSpPr>
        <p:spPr>
          <a:xfrm>
            <a:off x="804054" y="1666875"/>
            <a:ext cx="195566" cy="169277"/>
          </a:xfrm>
          <a:prstGeom prst="rect">
            <a:avLst/>
          </a:prstGeom>
          <a:noFill/>
        </p:spPr>
        <p:txBody>
          <a:bodyPr wrap="none" lIns="0" tIns="0" rIns="0" bIns="0" rtlCol="0" anchor="ctr" anchorCtr="0">
            <a:spAutoFit/>
          </a:bodyPr>
          <a:lstStyle/>
          <a:p>
            <a:pPr algn="r"/>
            <a:r>
              <a:rPr lang="en-GB" sz="1100" dirty="0"/>
              <a:t>1.0</a:t>
            </a:r>
          </a:p>
        </p:txBody>
      </p:sp>
      <p:sp>
        <p:nvSpPr>
          <p:cNvPr id="15" name="TextBox 14">
            <a:extLst>
              <a:ext uri="{FF2B5EF4-FFF2-40B4-BE49-F238E27FC236}">
                <a16:creationId xmlns:a16="http://schemas.microsoft.com/office/drawing/2014/main" id="{BD2EEDAD-EEB1-410B-BA5F-D2FD8F421164}"/>
              </a:ext>
            </a:extLst>
          </p:cNvPr>
          <p:cNvSpPr txBox="1"/>
          <p:nvPr/>
        </p:nvSpPr>
        <p:spPr>
          <a:xfrm>
            <a:off x="804054" y="2185670"/>
            <a:ext cx="195566" cy="169277"/>
          </a:xfrm>
          <a:prstGeom prst="rect">
            <a:avLst/>
          </a:prstGeom>
          <a:noFill/>
        </p:spPr>
        <p:txBody>
          <a:bodyPr wrap="none" lIns="0" tIns="0" rIns="0" bIns="0" rtlCol="0" anchor="ctr" anchorCtr="0">
            <a:spAutoFit/>
          </a:bodyPr>
          <a:lstStyle/>
          <a:p>
            <a:pPr algn="r"/>
            <a:r>
              <a:rPr lang="en-GB" sz="1100" dirty="0"/>
              <a:t>0.8</a:t>
            </a:r>
          </a:p>
        </p:txBody>
      </p:sp>
      <p:sp>
        <p:nvSpPr>
          <p:cNvPr id="16" name="Freeform: Shape 3">
            <a:extLst>
              <a:ext uri="{FF2B5EF4-FFF2-40B4-BE49-F238E27FC236}">
                <a16:creationId xmlns:a16="http://schemas.microsoft.com/office/drawing/2014/main" id="{81CA1677-1CB7-4706-B34E-4DCFDE09A34C}"/>
              </a:ext>
            </a:extLst>
          </p:cNvPr>
          <p:cNvSpPr/>
          <p:nvPr/>
        </p:nvSpPr>
        <p:spPr bwMode="auto">
          <a:xfrm>
            <a:off x="1111250" y="1748080"/>
            <a:ext cx="7499350" cy="2597150"/>
          </a:xfrm>
          <a:custGeom>
            <a:avLst/>
            <a:gdLst>
              <a:gd name="connsiteX0" fmla="*/ 0 w 6946900"/>
              <a:gd name="connsiteY0" fmla="*/ 0 h 2597150"/>
              <a:gd name="connsiteX1" fmla="*/ 0 w 6946900"/>
              <a:gd name="connsiteY1" fmla="*/ 2597150 h 2597150"/>
              <a:gd name="connsiteX2" fmla="*/ 6946900 w 6946900"/>
              <a:gd name="connsiteY2" fmla="*/ 2597150 h 2597150"/>
            </a:gdLst>
            <a:ahLst/>
            <a:cxnLst>
              <a:cxn ang="0">
                <a:pos x="connsiteX0" y="connsiteY0"/>
              </a:cxn>
              <a:cxn ang="0">
                <a:pos x="connsiteX1" y="connsiteY1"/>
              </a:cxn>
              <a:cxn ang="0">
                <a:pos x="connsiteX2" y="connsiteY2"/>
              </a:cxn>
            </a:cxnLst>
            <a:rect l="l" t="t" r="r" b="b"/>
            <a:pathLst>
              <a:path w="6946900" h="2597150">
                <a:moveTo>
                  <a:pt x="0" y="0"/>
                </a:moveTo>
                <a:lnTo>
                  <a:pt x="0" y="2597150"/>
                </a:lnTo>
                <a:lnTo>
                  <a:pt x="6946900" y="2597150"/>
                </a:ln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ndParaRPr>
          </a:p>
        </p:txBody>
      </p:sp>
      <p:cxnSp>
        <p:nvCxnSpPr>
          <p:cNvPr id="17" name="Straight Connector 16">
            <a:extLst>
              <a:ext uri="{FF2B5EF4-FFF2-40B4-BE49-F238E27FC236}">
                <a16:creationId xmlns:a16="http://schemas.microsoft.com/office/drawing/2014/main" id="{27AE4569-1AEF-4F48-9C2D-BC42961B0FFD}"/>
              </a:ext>
            </a:extLst>
          </p:cNvPr>
          <p:cNvCxnSpPr/>
          <p:nvPr/>
        </p:nvCxnSpPr>
        <p:spPr bwMode="auto">
          <a:xfrm>
            <a:off x="1111250" y="4343642"/>
            <a:ext cx="0" cy="90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8" name="TextBox 17">
            <a:extLst>
              <a:ext uri="{FF2B5EF4-FFF2-40B4-BE49-F238E27FC236}">
                <a16:creationId xmlns:a16="http://schemas.microsoft.com/office/drawing/2014/main" id="{7274789A-58C9-4FCB-BB4F-AA063803B4DF}"/>
              </a:ext>
            </a:extLst>
          </p:cNvPr>
          <p:cNvSpPr txBox="1"/>
          <p:nvPr/>
        </p:nvSpPr>
        <p:spPr>
          <a:xfrm>
            <a:off x="2014271" y="4461635"/>
            <a:ext cx="78548" cy="169277"/>
          </a:xfrm>
          <a:prstGeom prst="rect">
            <a:avLst/>
          </a:prstGeom>
          <a:noFill/>
        </p:spPr>
        <p:txBody>
          <a:bodyPr wrap="none" lIns="0" tIns="0" rIns="0" bIns="0" rtlCol="0">
            <a:spAutoFit/>
          </a:bodyPr>
          <a:lstStyle/>
          <a:p>
            <a:pPr algn="ctr"/>
            <a:r>
              <a:rPr lang="en-GB" sz="1100" dirty="0"/>
              <a:t>6</a:t>
            </a:r>
          </a:p>
        </p:txBody>
      </p:sp>
      <p:cxnSp>
        <p:nvCxnSpPr>
          <p:cNvPr id="19" name="Straight Connector 18">
            <a:extLst>
              <a:ext uri="{FF2B5EF4-FFF2-40B4-BE49-F238E27FC236}">
                <a16:creationId xmlns:a16="http://schemas.microsoft.com/office/drawing/2014/main" id="{DE737D74-B0CF-4A38-A9E6-59D0C6DB0CCD}"/>
              </a:ext>
            </a:extLst>
          </p:cNvPr>
          <p:cNvCxnSpPr/>
          <p:nvPr/>
        </p:nvCxnSpPr>
        <p:spPr bwMode="auto">
          <a:xfrm>
            <a:off x="2053545" y="4343642"/>
            <a:ext cx="0" cy="90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0" name="TextBox 19">
            <a:extLst>
              <a:ext uri="{FF2B5EF4-FFF2-40B4-BE49-F238E27FC236}">
                <a16:creationId xmlns:a16="http://schemas.microsoft.com/office/drawing/2014/main" id="{64022479-B268-4F3F-A26D-2EA0A24998EB}"/>
              </a:ext>
            </a:extLst>
          </p:cNvPr>
          <p:cNvSpPr txBox="1"/>
          <p:nvPr/>
        </p:nvSpPr>
        <p:spPr>
          <a:xfrm>
            <a:off x="2917293" y="4461635"/>
            <a:ext cx="157094" cy="169277"/>
          </a:xfrm>
          <a:prstGeom prst="rect">
            <a:avLst/>
          </a:prstGeom>
          <a:noFill/>
        </p:spPr>
        <p:txBody>
          <a:bodyPr wrap="none" lIns="0" tIns="0" rIns="0" bIns="0" rtlCol="0">
            <a:spAutoFit/>
          </a:bodyPr>
          <a:lstStyle/>
          <a:p>
            <a:pPr algn="ctr"/>
            <a:r>
              <a:rPr lang="en-GB" sz="1100" dirty="0"/>
              <a:t>12</a:t>
            </a:r>
          </a:p>
        </p:txBody>
      </p:sp>
      <p:cxnSp>
        <p:nvCxnSpPr>
          <p:cNvPr id="21" name="Straight Connector 20">
            <a:extLst>
              <a:ext uri="{FF2B5EF4-FFF2-40B4-BE49-F238E27FC236}">
                <a16:creationId xmlns:a16="http://schemas.microsoft.com/office/drawing/2014/main" id="{806C4F6F-925C-401A-83ED-0676754EC64F}"/>
              </a:ext>
            </a:extLst>
          </p:cNvPr>
          <p:cNvCxnSpPr/>
          <p:nvPr/>
        </p:nvCxnSpPr>
        <p:spPr bwMode="auto">
          <a:xfrm>
            <a:off x="2995840" y="4343642"/>
            <a:ext cx="0" cy="90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2" name="TextBox 21">
            <a:extLst>
              <a:ext uri="{FF2B5EF4-FFF2-40B4-BE49-F238E27FC236}">
                <a16:creationId xmlns:a16="http://schemas.microsoft.com/office/drawing/2014/main" id="{CFC7366F-2C6F-4183-96D6-536365DBD69D}"/>
              </a:ext>
            </a:extLst>
          </p:cNvPr>
          <p:cNvSpPr txBox="1"/>
          <p:nvPr/>
        </p:nvSpPr>
        <p:spPr>
          <a:xfrm>
            <a:off x="3859588" y="4461635"/>
            <a:ext cx="157094" cy="169277"/>
          </a:xfrm>
          <a:prstGeom prst="rect">
            <a:avLst/>
          </a:prstGeom>
          <a:noFill/>
        </p:spPr>
        <p:txBody>
          <a:bodyPr wrap="none" lIns="0" tIns="0" rIns="0" bIns="0" rtlCol="0">
            <a:spAutoFit/>
          </a:bodyPr>
          <a:lstStyle/>
          <a:p>
            <a:pPr algn="ctr"/>
            <a:r>
              <a:rPr lang="en-GB" sz="1100"/>
              <a:t>18</a:t>
            </a:r>
            <a:endParaRPr lang="en-GB" sz="1100" dirty="0"/>
          </a:p>
        </p:txBody>
      </p:sp>
      <p:cxnSp>
        <p:nvCxnSpPr>
          <p:cNvPr id="23" name="Straight Connector 22">
            <a:extLst>
              <a:ext uri="{FF2B5EF4-FFF2-40B4-BE49-F238E27FC236}">
                <a16:creationId xmlns:a16="http://schemas.microsoft.com/office/drawing/2014/main" id="{18676936-756A-49D0-AF43-36AF062B6CF0}"/>
              </a:ext>
            </a:extLst>
          </p:cNvPr>
          <p:cNvCxnSpPr/>
          <p:nvPr/>
        </p:nvCxnSpPr>
        <p:spPr bwMode="auto">
          <a:xfrm>
            <a:off x="3938135" y="4343642"/>
            <a:ext cx="0" cy="90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4" name="TextBox 23">
            <a:extLst>
              <a:ext uri="{FF2B5EF4-FFF2-40B4-BE49-F238E27FC236}">
                <a16:creationId xmlns:a16="http://schemas.microsoft.com/office/drawing/2014/main" id="{26C056D9-318F-4D1F-A7C3-6DA934BAD1BF}"/>
              </a:ext>
            </a:extLst>
          </p:cNvPr>
          <p:cNvSpPr txBox="1"/>
          <p:nvPr/>
        </p:nvSpPr>
        <p:spPr>
          <a:xfrm>
            <a:off x="4801883" y="4461635"/>
            <a:ext cx="157094" cy="169277"/>
          </a:xfrm>
          <a:prstGeom prst="rect">
            <a:avLst/>
          </a:prstGeom>
          <a:noFill/>
        </p:spPr>
        <p:txBody>
          <a:bodyPr wrap="none" lIns="0" tIns="0" rIns="0" bIns="0" rtlCol="0">
            <a:spAutoFit/>
          </a:bodyPr>
          <a:lstStyle/>
          <a:p>
            <a:pPr algn="ctr"/>
            <a:r>
              <a:rPr lang="en-GB" sz="1100" dirty="0"/>
              <a:t>24</a:t>
            </a:r>
          </a:p>
        </p:txBody>
      </p:sp>
      <p:cxnSp>
        <p:nvCxnSpPr>
          <p:cNvPr id="25" name="Straight Connector 24">
            <a:extLst>
              <a:ext uri="{FF2B5EF4-FFF2-40B4-BE49-F238E27FC236}">
                <a16:creationId xmlns:a16="http://schemas.microsoft.com/office/drawing/2014/main" id="{DF799A62-5A79-4E7D-8973-327D473809DC}"/>
              </a:ext>
            </a:extLst>
          </p:cNvPr>
          <p:cNvCxnSpPr/>
          <p:nvPr/>
        </p:nvCxnSpPr>
        <p:spPr bwMode="auto">
          <a:xfrm>
            <a:off x="4880430" y="4343642"/>
            <a:ext cx="0" cy="90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6" name="TextBox 25">
            <a:extLst>
              <a:ext uri="{FF2B5EF4-FFF2-40B4-BE49-F238E27FC236}">
                <a16:creationId xmlns:a16="http://schemas.microsoft.com/office/drawing/2014/main" id="{4BDDEE6C-A835-4F41-AF5B-5B7E1B69860F}"/>
              </a:ext>
            </a:extLst>
          </p:cNvPr>
          <p:cNvSpPr txBox="1"/>
          <p:nvPr/>
        </p:nvSpPr>
        <p:spPr>
          <a:xfrm>
            <a:off x="5744178" y="4461635"/>
            <a:ext cx="157094" cy="169277"/>
          </a:xfrm>
          <a:prstGeom prst="rect">
            <a:avLst/>
          </a:prstGeom>
          <a:noFill/>
        </p:spPr>
        <p:txBody>
          <a:bodyPr wrap="none" lIns="0" tIns="0" rIns="0" bIns="0" rtlCol="0">
            <a:spAutoFit/>
          </a:bodyPr>
          <a:lstStyle/>
          <a:p>
            <a:pPr algn="ctr"/>
            <a:r>
              <a:rPr lang="en-GB" sz="1100" dirty="0"/>
              <a:t>30</a:t>
            </a:r>
          </a:p>
        </p:txBody>
      </p:sp>
      <p:cxnSp>
        <p:nvCxnSpPr>
          <p:cNvPr id="27" name="Straight Connector 26">
            <a:extLst>
              <a:ext uri="{FF2B5EF4-FFF2-40B4-BE49-F238E27FC236}">
                <a16:creationId xmlns:a16="http://schemas.microsoft.com/office/drawing/2014/main" id="{F959AD58-55E3-4D28-BD7E-45F8B110B7A5}"/>
              </a:ext>
            </a:extLst>
          </p:cNvPr>
          <p:cNvCxnSpPr/>
          <p:nvPr/>
        </p:nvCxnSpPr>
        <p:spPr bwMode="auto">
          <a:xfrm>
            <a:off x="5822725" y="4343642"/>
            <a:ext cx="0" cy="90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28" name="TextBox 27">
            <a:extLst>
              <a:ext uri="{FF2B5EF4-FFF2-40B4-BE49-F238E27FC236}">
                <a16:creationId xmlns:a16="http://schemas.microsoft.com/office/drawing/2014/main" id="{F59AED48-4F54-4C2D-8B0A-16B763AE8DB7}"/>
              </a:ext>
            </a:extLst>
          </p:cNvPr>
          <p:cNvSpPr txBox="1"/>
          <p:nvPr/>
        </p:nvSpPr>
        <p:spPr>
          <a:xfrm>
            <a:off x="6686473" y="4461635"/>
            <a:ext cx="157094" cy="169277"/>
          </a:xfrm>
          <a:prstGeom prst="rect">
            <a:avLst/>
          </a:prstGeom>
          <a:noFill/>
        </p:spPr>
        <p:txBody>
          <a:bodyPr wrap="none" lIns="0" tIns="0" rIns="0" bIns="0" rtlCol="0">
            <a:spAutoFit/>
          </a:bodyPr>
          <a:lstStyle/>
          <a:p>
            <a:pPr algn="ctr"/>
            <a:r>
              <a:rPr lang="en-GB" sz="1100" dirty="0"/>
              <a:t>36</a:t>
            </a:r>
          </a:p>
        </p:txBody>
      </p:sp>
      <p:cxnSp>
        <p:nvCxnSpPr>
          <p:cNvPr id="29" name="Straight Connector 28">
            <a:extLst>
              <a:ext uri="{FF2B5EF4-FFF2-40B4-BE49-F238E27FC236}">
                <a16:creationId xmlns:a16="http://schemas.microsoft.com/office/drawing/2014/main" id="{52237610-072F-44AA-84C0-969270E7581F}"/>
              </a:ext>
            </a:extLst>
          </p:cNvPr>
          <p:cNvCxnSpPr/>
          <p:nvPr/>
        </p:nvCxnSpPr>
        <p:spPr bwMode="auto">
          <a:xfrm>
            <a:off x="6765020" y="4343642"/>
            <a:ext cx="0" cy="90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0" name="TextBox 29">
            <a:extLst>
              <a:ext uri="{FF2B5EF4-FFF2-40B4-BE49-F238E27FC236}">
                <a16:creationId xmlns:a16="http://schemas.microsoft.com/office/drawing/2014/main" id="{0ACF7E4A-3109-4C05-B4E7-A662C0A0D085}"/>
              </a:ext>
            </a:extLst>
          </p:cNvPr>
          <p:cNvSpPr txBox="1"/>
          <p:nvPr/>
        </p:nvSpPr>
        <p:spPr>
          <a:xfrm>
            <a:off x="7628765" y="4461635"/>
            <a:ext cx="157094" cy="169277"/>
          </a:xfrm>
          <a:prstGeom prst="rect">
            <a:avLst/>
          </a:prstGeom>
          <a:noFill/>
        </p:spPr>
        <p:txBody>
          <a:bodyPr wrap="none" lIns="0" tIns="0" rIns="0" bIns="0" rtlCol="0">
            <a:spAutoFit/>
          </a:bodyPr>
          <a:lstStyle/>
          <a:p>
            <a:pPr algn="ctr"/>
            <a:r>
              <a:rPr lang="en-GB" sz="1100"/>
              <a:t>42</a:t>
            </a:r>
            <a:endParaRPr lang="en-GB" sz="1100" dirty="0"/>
          </a:p>
        </p:txBody>
      </p:sp>
      <p:cxnSp>
        <p:nvCxnSpPr>
          <p:cNvPr id="31" name="Straight Connector 30">
            <a:extLst>
              <a:ext uri="{FF2B5EF4-FFF2-40B4-BE49-F238E27FC236}">
                <a16:creationId xmlns:a16="http://schemas.microsoft.com/office/drawing/2014/main" id="{962C6013-F03F-4803-9486-7255BD8380FB}"/>
              </a:ext>
            </a:extLst>
          </p:cNvPr>
          <p:cNvCxnSpPr/>
          <p:nvPr/>
        </p:nvCxnSpPr>
        <p:spPr bwMode="auto">
          <a:xfrm>
            <a:off x="7707312" y="4343642"/>
            <a:ext cx="0" cy="900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32" name="TextBox 31">
            <a:extLst>
              <a:ext uri="{FF2B5EF4-FFF2-40B4-BE49-F238E27FC236}">
                <a16:creationId xmlns:a16="http://schemas.microsoft.com/office/drawing/2014/main" id="{B3ADB10D-4DE2-4C3C-95C9-B01965ACBD53}"/>
              </a:ext>
            </a:extLst>
          </p:cNvPr>
          <p:cNvSpPr txBox="1"/>
          <p:nvPr/>
        </p:nvSpPr>
        <p:spPr>
          <a:xfrm>
            <a:off x="993429" y="4985921"/>
            <a:ext cx="235642" cy="338554"/>
          </a:xfrm>
          <a:prstGeom prst="rect">
            <a:avLst/>
          </a:prstGeom>
          <a:noFill/>
        </p:spPr>
        <p:txBody>
          <a:bodyPr wrap="none" lIns="0" tIns="0" rIns="0" bIns="0" rtlCol="0" anchor="b" anchorCtr="0">
            <a:spAutoFit/>
          </a:bodyPr>
          <a:lstStyle/>
          <a:p>
            <a:pPr algn="ctr"/>
            <a:r>
              <a:rPr lang="en-GB" sz="1100" dirty="0">
                <a:solidFill>
                  <a:schemeClr val="accent1"/>
                </a:solidFill>
              </a:rPr>
              <a:t>250</a:t>
            </a:r>
          </a:p>
          <a:p>
            <a:pPr algn="ctr"/>
            <a:r>
              <a:rPr lang="en-US" sz="1100" dirty="0">
                <a:solidFill>
                  <a:schemeClr val="bg2"/>
                </a:solidFill>
              </a:rPr>
              <a:t>2</a:t>
            </a:r>
            <a:r>
              <a:rPr lang="en-GB" sz="1100" dirty="0">
                <a:solidFill>
                  <a:schemeClr val="bg2"/>
                </a:solidFill>
              </a:rPr>
              <a:t>52</a:t>
            </a:r>
          </a:p>
        </p:txBody>
      </p:sp>
      <p:sp>
        <p:nvSpPr>
          <p:cNvPr id="33" name="TextBox 32">
            <a:extLst>
              <a:ext uri="{FF2B5EF4-FFF2-40B4-BE49-F238E27FC236}">
                <a16:creationId xmlns:a16="http://schemas.microsoft.com/office/drawing/2014/main" id="{C127BB55-62DB-43E1-8ABF-BB083EF0A789}"/>
              </a:ext>
            </a:extLst>
          </p:cNvPr>
          <p:cNvSpPr txBox="1"/>
          <p:nvPr/>
        </p:nvSpPr>
        <p:spPr>
          <a:xfrm>
            <a:off x="1935724" y="4985921"/>
            <a:ext cx="235642" cy="338554"/>
          </a:xfrm>
          <a:prstGeom prst="rect">
            <a:avLst/>
          </a:prstGeom>
          <a:noFill/>
        </p:spPr>
        <p:txBody>
          <a:bodyPr wrap="none" lIns="0" tIns="0" rIns="0" bIns="0" rtlCol="0" anchor="b" anchorCtr="0">
            <a:spAutoFit/>
          </a:bodyPr>
          <a:lstStyle/>
          <a:p>
            <a:pPr algn="ctr"/>
            <a:r>
              <a:rPr lang="en-GB" sz="1100" dirty="0">
                <a:solidFill>
                  <a:schemeClr val="accent1"/>
                </a:solidFill>
              </a:rPr>
              <a:t>219</a:t>
            </a:r>
          </a:p>
          <a:p>
            <a:pPr algn="ctr"/>
            <a:r>
              <a:rPr lang="en-US" sz="1100" dirty="0">
                <a:solidFill>
                  <a:schemeClr val="bg2"/>
                </a:solidFill>
              </a:rPr>
              <a:t>2</a:t>
            </a:r>
            <a:r>
              <a:rPr lang="en-GB" sz="1100" dirty="0">
                <a:solidFill>
                  <a:schemeClr val="bg2"/>
                </a:solidFill>
              </a:rPr>
              <a:t>20</a:t>
            </a:r>
          </a:p>
        </p:txBody>
      </p:sp>
      <p:sp>
        <p:nvSpPr>
          <p:cNvPr id="34" name="TextBox 33">
            <a:extLst>
              <a:ext uri="{FF2B5EF4-FFF2-40B4-BE49-F238E27FC236}">
                <a16:creationId xmlns:a16="http://schemas.microsoft.com/office/drawing/2014/main" id="{C535A651-EEF3-4FA6-9AA6-F6307B3C3103}"/>
              </a:ext>
            </a:extLst>
          </p:cNvPr>
          <p:cNvSpPr txBox="1"/>
          <p:nvPr/>
        </p:nvSpPr>
        <p:spPr>
          <a:xfrm>
            <a:off x="2878019" y="4985921"/>
            <a:ext cx="235642" cy="338554"/>
          </a:xfrm>
          <a:prstGeom prst="rect">
            <a:avLst/>
          </a:prstGeom>
          <a:noFill/>
        </p:spPr>
        <p:txBody>
          <a:bodyPr wrap="none" lIns="0" tIns="0" rIns="0" bIns="0" rtlCol="0" anchor="b" anchorCtr="0">
            <a:spAutoFit/>
          </a:bodyPr>
          <a:lstStyle/>
          <a:p>
            <a:pPr algn="ctr"/>
            <a:r>
              <a:rPr lang="en-GB" sz="1100" dirty="0">
                <a:solidFill>
                  <a:schemeClr val="accent1"/>
                </a:solidFill>
              </a:rPr>
              <a:t>188</a:t>
            </a:r>
          </a:p>
          <a:p>
            <a:pPr algn="ctr"/>
            <a:r>
              <a:rPr lang="en-US" sz="1100" dirty="0">
                <a:solidFill>
                  <a:schemeClr val="bg2"/>
                </a:solidFill>
              </a:rPr>
              <a:t>1</a:t>
            </a:r>
            <a:r>
              <a:rPr lang="en-GB" sz="1100" dirty="0">
                <a:solidFill>
                  <a:schemeClr val="bg2"/>
                </a:solidFill>
              </a:rPr>
              <a:t>89</a:t>
            </a:r>
          </a:p>
        </p:txBody>
      </p:sp>
      <p:sp>
        <p:nvSpPr>
          <p:cNvPr id="35" name="TextBox 34">
            <a:extLst>
              <a:ext uri="{FF2B5EF4-FFF2-40B4-BE49-F238E27FC236}">
                <a16:creationId xmlns:a16="http://schemas.microsoft.com/office/drawing/2014/main" id="{8AA7E92A-7FBD-4750-AD59-196891C97260}"/>
              </a:ext>
            </a:extLst>
          </p:cNvPr>
          <p:cNvSpPr txBox="1"/>
          <p:nvPr/>
        </p:nvSpPr>
        <p:spPr>
          <a:xfrm>
            <a:off x="3820314" y="4985921"/>
            <a:ext cx="235642" cy="338554"/>
          </a:xfrm>
          <a:prstGeom prst="rect">
            <a:avLst/>
          </a:prstGeom>
          <a:noFill/>
        </p:spPr>
        <p:txBody>
          <a:bodyPr wrap="none" lIns="0" tIns="0" rIns="0" bIns="0" rtlCol="0" anchor="b" anchorCtr="0">
            <a:spAutoFit/>
          </a:bodyPr>
          <a:lstStyle/>
          <a:p>
            <a:pPr algn="ctr"/>
            <a:r>
              <a:rPr lang="en-GB" sz="1100" dirty="0">
                <a:solidFill>
                  <a:schemeClr val="accent1"/>
                </a:solidFill>
              </a:rPr>
              <a:t>165</a:t>
            </a:r>
          </a:p>
          <a:p>
            <a:pPr algn="ctr"/>
            <a:r>
              <a:rPr lang="en-US" sz="1100" dirty="0">
                <a:solidFill>
                  <a:schemeClr val="bg2"/>
                </a:solidFill>
              </a:rPr>
              <a:t>1</a:t>
            </a:r>
            <a:r>
              <a:rPr lang="en-GB" sz="1100" dirty="0">
                <a:solidFill>
                  <a:schemeClr val="bg2"/>
                </a:solidFill>
              </a:rPr>
              <a:t>52</a:t>
            </a:r>
          </a:p>
        </p:txBody>
      </p:sp>
      <p:sp>
        <p:nvSpPr>
          <p:cNvPr id="36" name="TextBox 35">
            <a:extLst>
              <a:ext uri="{FF2B5EF4-FFF2-40B4-BE49-F238E27FC236}">
                <a16:creationId xmlns:a16="http://schemas.microsoft.com/office/drawing/2014/main" id="{0FF37830-DCA5-4527-AF50-729AF400AC81}"/>
              </a:ext>
            </a:extLst>
          </p:cNvPr>
          <p:cNvSpPr txBox="1"/>
          <p:nvPr/>
        </p:nvSpPr>
        <p:spPr>
          <a:xfrm>
            <a:off x="4762609" y="4985921"/>
            <a:ext cx="235642" cy="338554"/>
          </a:xfrm>
          <a:prstGeom prst="rect">
            <a:avLst/>
          </a:prstGeom>
          <a:noFill/>
        </p:spPr>
        <p:txBody>
          <a:bodyPr wrap="none" lIns="0" tIns="0" rIns="0" bIns="0" rtlCol="0" anchor="b" anchorCtr="0">
            <a:spAutoFit/>
          </a:bodyPr>
          <a:lstStyle/>
          <a:p>
            <a:pPr algn="ctr"/>
            <a:r>
              <a:rPr lang="en-GB" sz="1100" dirty="0">
                <a:solidFill>
                  <a:schemeClr val="accent1"/>
                </a:solidFill>
              </a:rPr>
              <a:t>155</a:t>
            </a:r>
          </a:p>
          <a:p>
            <a:pPr algn="ctr"/>
            <a:r>
              <a:rPr lang="en-US" sz="1100" dirty="0">
                <a:solidFill>
                  <a:schemeClr val="bg2"/>
                </a:solidFill>
              </a:rPr>
              <a:t>1</a:t>
            </a:r>
            <a:r>
              <a:rPr lang="en-GB" sz="1100" dirty="0">
                <a:solidFill>
                  <a:schemeClr val="bg2"/>
                </a:solidFill>
              </a:rPr>
              <a:t>32</a:t>
            </a:r>
          </a:p>
        </p:txBody>
      </p:sp>
      <p:sp>
        <p:nvSpPr>
          <p:cNvPr id="37" name="TextBox 36">
            <a:extLst>
              <a:ext uri="{FF2B5EF4-FFF2-40B4-BE49-F238E27FC236}">
                <a16:creationId xmlns:a16="http://schemas.microsoft.com/office/drawing/2014/main" id="{51A2C088-1AE2-409A-902D-3F1350BFB543}"/>
              </a:ext>
            </a:extLst>
          </p:cNvPr>
          <p:cNvSpPr txBox="1"/>
          <p:nvPr/>
        </p:nvSpPr>
        <p:spPr>
          <a:xfrm>
            <a:off x="5704904" y="4985921"/>
            <a:ext cx="235642" cy="338554"/>
          </a:xfrm>
          <a:prstGeom prst="rect">
            <a:avLst/>
          </a:prstGeom>
          <a:noFill/>
        </p:spPr>
        <p:txBody>
          <a:bodyPr wrap="none" lIns="0" tIns="0" rIns="0" bIns="0" rtlCol="0" anchor="b" anchorCtr="0">
            <a:spAutoFit/>
          </a:bodyPr>
          <a:lstStyle/>
          <a:p>
            <a:pPr algn="ctr"/>
            <a:r>
              <a:rPr lang="en-GB" sz="1100" dirty="0">
                <a:solidFill>
                  <a:schemeClr val="accent1"/>
                </a:solidFill>
              </a:rPr>
              <a:t>133</a:t>
            </a:r>
          </a:p>
          <a:p>
            <a:pPr algn="ctr"/>
            <a:r>
              <a:rPr lang="en-US" sz="1100" dirty="0">
                <a:solidFill>
                  <a:schemeClr val="bg2"/>
                </a:solidFill>
              </a:rPr>
              <a:t>1</a:t>
            </a:r>
            <a:r>
              <a:rPr lang="en-GB" sz="1100" dirty="0">
                <a:solidFill>
                  <a:schemeClr val="bg2"/>
                </a:solidFill>
              </a:rPr>
              <a:t>16</a:t>
            </a:r>
          </a:p>
        </p:txBody>
      </p:sp>
      <p:sp>
        <p:nvSpPr>
          <p:cNvPr id="38" name="TextBox 37">
            <a:extLst>
              <a:ext uri="{FF2B5EF4-FFF2-40B4-BE49-F238E27FC236}">
                <a16:creationId xmlns:a16="http://schemas.microsoft.com/office/drawing/2014/main" id="{BE07B2A5-5E81-4284-ABB7-440628F78C66}"/>
              </a:ext>
            </a:extLst>
          </p:cNvPr>
          <p:cNvSpPr txBox="1"/>
          <p:nvPr/>
        </p:nvSpPr>
        <p:spPr>
          <a:xfrm>
            <a:off x="6686473" y="4985921"/>
            <a:ext cx="157094" cy="338554"/>
          </a:xfrm>
          <a:prstGeom prst="rect">
            <a:avLst/>
          </a:prstGeom>
          <a:noFill/>
        </p:spPr>
        <p:txBody>
          <a:bodyPr wrap="none" lIns="0" tIns="0" rIns="0" bIns="0" rtlCol="0" anchor="b" anchorCtr="0">
            <a:spAutoFit/>
          </a:bodyPr>
          <a:lstStyle/>
          <a:p>
            <a:pPr algn="ctr"/>
            <a:r>
              <a:rPr lang="en-GB" sz="1100" dirty="0">
                <a:solidFill>
                  <a:schemeClr val="accent1"/>
                </a:solidFill>
              </a:rPr>
              <a:t>79</a:t>
            </a:r>
          </a:p>
          <a:p>
            <a:pPr algn="ctr"/>
            <a:r>
              <a:rPr lang="en-US" sz="1100" dirty="0">
                <a:solidFill>
                  <a:schemeClr val="bg2"/>
                </a:solidFill>
              </a:rPr>
              <a:t>7</a:t>
            </a:r>
            <a:r>
              <a:rPr lang="en-GB" sz="1100" dirty="0">
                <a:solidFill>
                  <a:schemeClr val="bg2"/>
                </a:solidFill>
              </a:rPr>
              <a:t>1</a:t>
            </a:r>
          </a:p>
        </p:txBody>
      </p:sp>
      <p:sp>
        <p:nvSpPr>
          <p:cNvPr id="39" name="TextBox 38">
            <a:extLst>
              <a:ext uri="{FF2B5EF4-FFF2-40B4-BE49-F238E27FC236}">
                <a16:creationId xmlns:a16="http://schemas.microsoft.com/office/drawing/2014/main" id="{727D0962-5CEC-4C48-8060-DAA1C8293CC2}"/>
              </a:ext>
            </a:extLst>
          </p:cNvPr>
          <p:cNvSpPr txBox="1"/>
          <p:nvPr/>
        </p:nvSpPr>
        <p:spPr>
          <a:xfrm>
            <a:off x="7628765" y="4985921"/>
            <a:ext cx="157094" cy="338554"/>
          </a:xfrm>
          <a:prstGeom prst="rect">
            <a:avLst/>
          </a:prstGeom>
          <a:noFill/>
        </p:spPr>
        <p:txBody>
          <a:bodyPr wrap="none" lIns="0" tIns="0" rIns="0" bIns="0" rtlCol="0" anchor="b" anchorCtr="0">
            <a:spAutoFit/>
          </a:bodyPr>
          <a:lstStyle/>
          <a:p>
            <a:pPr algn="ctr"/>
            <a:r>
              <a:rPr lang="en-GB" sz="1100" dirty="0">
                <a:solidFill>
                  <a:schemeClr val="accent1"/>
                </a:solidFill>
              </a:rPr>
              <a:t>29</a:t>
            </a:r>
          </a:p>
          <a:p>
            <a:pPr algn="ctr"/>
            <a:r>
              <a:rPr lang="en-US" sz="1100" dirty="0">
                <a:solidFill>
                  <a:schemeClr val="bg2"/>
                </a:solidFill>
              </a:rPr>
              <a:t>20</a:t>
            </a:r>
            <a:endParaRPr lang="en-GB" sz="1100" dirty="0">
              <a:solidFill>
                <a:schemeClr val="bg2"/>
              </a:solidFill>
            </a:endParaRPr>
          </a:p>
        </p:txBody>
      </p:sp>
      <p:sp>
        <p:nvSpPr>
          <p:cNvPr id="40" name="TextBox 39">
            <a:extLst>
              <a:ext uri="{FF2B5EF4-FFF2-40B4-BE49-F238E27FC236}">
                <a16:creationId xmlns:a16="http://schemas.microsoft.com/office/drawing/2014/main" id="{62944EDF-7A0B-4495-8711-1DF3C13E2035}"/>
              </a:ext>
            </a:extLst>
          </p:cNvPr>
          <p:cNvSpPr txBox="1"/>
          <p:nvPr/>
        </p:nvSpPr>
        <p:spPr>
          <a:xfrm>
            <a:off x="593990" y="4985921"/>
            <a:ext cx="346249" cy="338554"/>
          </a:xfrm>
          <a:prstGeom prst="rect">
            <a:avLst/>
          </a:prstGeom>
          <a:noFill/>
        </p:spPr>
        <p:txBody>
          <a:bodyPr wrap="none" lIns="0" tIns="0" rIns="0" bIns="0" rtlCol="0" anchor="b" anchorCtr="0">
            <a:spAutoFit/>
          </a:bodyPr>
          <a:lstStyle/>
          <a:p>
            <a:r>
              <a:rPr lang="en-US" sz="1100" b="1" dirty="0">
                <a:solidFill>
                  <a:schemeClr val="accent1"/>
                </a:solidFill>
              </a:rPr>
              <a:t>Kd56</a:t>
            </a:r>
          </a:p>
          <a:p>
            <a:r>
              <a:rPr lang="en-US" sz="1100" b="1" dirty="0">
                <a:solidFill>
                  <a:schemeClr val="bg2"/>
                </a:solidFill>
              </a:rPr>
              <a:t>Vd</a:t>
            </a:r>
            <a:endParaRPr lang="en-GB" sz="1100" b="1" dirty="0">
              <a:solidFill>
                <a:schemeClr val="bg2"/>
              </a:solidFill>
            </a:endParaRPr>
          </a:p>
        </p:txBody>
      </p:sp>
      <p:sp>
        <p:nvSpPr>
          <p:cNvPr id="41" name="TextBox 40">
            <a:extLst>
              <a:ext uri="{FF2B5EF4-FFF2-40B4-BE49-F238E27FC236}">
                <a16:creationId xmlns:a16="http://schemas.microsoft.com/office/drawing/2014/main" id="{0C8202F3-B794-4671-9FC3-7C9067995D82}"/>
              </a:ext>
            </a:extLst>
          </p:cNvPr>
          <p:cNvSpPr txBox="1"/>
          <p:nvPr/>
        </p:nvSpPr>
        <p:spPr>
          <a:xfrm>
            <a:off x="565135" y="4723884"/>
            <a:ext cx="953787" cy="169277"/>
          </a:xfrm>
          <a:prstGeom prst="rect">
            <a:avLst/>
          </a:prstGeom>
          <a:noFill/>
        </p:spPr>
        <p:txBody>
          <a:bodyPr wrap="none" lIns="0" tIns="0" rIns="0" bIns="0" rtlCol="0">
            <a:spAutoFit/>
          </a:bodyPr>
          <a:lstStyle/>
          <a:p>
            <a:r>
              <a:rPr lang="en-GB" sz="1100" dirty="0"/>
              <a:t>Number at risk:</a:t>
            </a:r>
          </a:p>
        </p:txBody>
      </p:sp>
      <p:sp>
        <p:nvSpPr>
          <p:cNvPr id="42" name="TextBox 41">
            <a:extLst>
              <a:ext uri="{FF2B5EF4-FFF2-40B4-BE49-F238E27FC236}">
                <a16:creationId xmlns:a16="http://schemas.microsoft.com/office/drawing/2014/main" id="{13978936-DAE1-4740-922C-BF7217F4B999}"/>
              </a:ext>
            </a:extLst>
          </p:cNvPr>
          <p:cNvSpPr txBox="1"/>
          <p:nvPr/>
        </p:nvSpPr>
        <p:spPr>
          <a:xfrm>
            <a:off x="4027637" y="4715635"/>
            <a:ext cx="1705596" cy="169277"/>
          </a:xfrm>
          <a:prstGeom prst="rect">
            <a:avLst/>
          </a:prstGeom>
          <a:noFill/>
        </p:spPr>
        <p:txBody>
          <a:bodyPr wrap="none" lIns="0" tIns="0" rIns="0" bIns="0" rtlCol="0">
            <a:spAutoFit/>
          </a:bodyPr>
          <a:lstStyle/>
          <a:p>
            <a:pPr algn="ctr"/>
            <a:r>
              <a:rPr lang="en-GB" sz="1100" dirty="0"/>
              <a:t>Months from randomisation</a:t>
            </a:r>
          </a:p>
        </p:txBody>
      </p:sp>
      <p:cxnSp>
        <p:nvCxnSpPr>
          <p:cNvPr id="43" name="Straight Connector 42">
            <a:extLst>
              <a:ext uri="{FF2B5EF4-FFF2-40B4-BE49-F238E27FC236}">
                <a16:creationId xmlns:a16="http://schemas.microsoft.com/office/drawing/2014/main" id="{BEEA22FF-57F7-47CC-97FF-F06735542A49}"/>
              </a:ext>
            </a:extLst>
          </p:cNvPr>
          <p:cNvCxnSpPr>
            <a:cxnSpLocks/>
          </p:cNvCxnSpPr>
          <p:nvPr/>
        </p:nvCxnSpPr>
        <p:spPr bwMode="auto">
          <a:xfrm rot="5400000">
            <a:off x="1068770" y="4300230"/>
            <a:ext cx="0" cy="90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8C7EECF7-51FA-49D4-B587-6F2E49A2198A}"/>
              </a:ext>
            </a:extLst>
          </p:cNvPr>
          <p:cNvCxnSpPr>
            <a:cxnSpLocks/>
          </p:cNvCxnSpPr>
          <p:nvPr/>
        </p:nvCxnSpPr>
        <p:spPr bwMode="auto">
          <a:xfrm rot="5400000">
            <a:off x="1068770" y="3781486"/>
            <a:ext cx="0" cy="90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6A0F4807-42BE-4663-A25B-7E345BEEE70F}"/>
              </a:ext>
            </a:extLst>
          </p:cNvPr>
          <p:cNvCxnSpPr>
            <a:cxnSpLocks/>
          </p:cNvCxnSpPr>
          <p:nvPr/>
        </p:nvCxnSpPr>
        <p:spPr bwMode="auto">
          <a:xfrm rot="5400000">
            <a:off x="1068770" y="3262743"/>
            <a:ext cx="0" cy="90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39518780-902A-45ED-9B09-EFEF75AF5675}"/>
              </a:ext>
            </a:extLst>
          </p:cNvPr>
          <p:cNvCxnSpPr>
            <a:cxnSpLocks/>
          </p:cNvCxnSpPr>
          <p:nvPr/>
        </p:nvCxnSpPr>
        <p:spPr bwMode="auto">
          <a:xfrm rot="5400000">
            <a:off x="1068770" y="2744000"/>
            <a:ext cx="0" cy="90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EDB26897-F9CA-441E-A18B-8F00EFAEE60F}"/>
              </a:ext>
            </a:extLst>
          </p:cNvPr>
          <p:cNvCxnSpPr>
            <a:cxnSpLocks/>
          </p:cNvCxnSpPr>
          <p:nvPr/>
        </p:nvCxnSpPr>
        <p:spPr bwMode="auto">
          <a:xfrm rot="5400000">
            <a:off x="1068770" y="2225257"/>
            <a:ext cx="0" cy="900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E8366B44-4DD9-4671-BE3F-66A82730D3AA}"/>
              </a:ext>
            </a:extLst>
          </p:cNvPr>
          <p:cNvCxnSpPr>
            <a:cxnSpLocks/>
          </p:cNvCxnSpPr>
          <p:nvPr/>
        </p:nvCxnSpPr>
        <p:spPr bwMode="auto">
          <a:xfrm rot="5400000">
            <a:off x="1068770" y="1706514"/>
            <a:ext cx="0" cy="9000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nvGrpSpPr>
          <p:cNvPr id="49" name="Group 48">
            <a:extLst>
              <a:ext uri="{FF2B5EF4-FFF2-40B4-BE49-F238E27FC236}">
                <a16:creationId xmlns:a16="http://schemas.microsoft.com/office/drawing/2014/main" id="{09DEAB4B-CC8D-4504-B828-69711117EADD}"/>
              </a:ext>
            </a:extLst>
          </p:cNvPr>
          <p:cNvGrpSpPr/>
          <p:nvPr/>
        </p:nvGrpSpPr>
        <p:grpSpPr>
          <a:xfrm>
            <a:off x="1295400" y="3252773"/>
            <a:ext cx="3805250" cy="941391"/>
            <a:chOff x="5586766" y="1332360"/>
            <a:chExt cx="3023835" cy="748074"/>
          </a:xfrm>
        </p:grpSpPr>
        <p:sp>
          <p:nvSpPr>
            <p:cNvPr id="50" name="TextBox 49">
              <a:extLst>
                <a:ext uri="{FF2B5EF4-FFF2-40B4-BE49-F238E27FC236}">
                  <a16:creationId xmlns:a16="http://schemas.microsoft.com/office/drawing/2014/main" id="{4D2ACC5D-3F9B-4C78-B873-814CA936C52E}"/>
                </a:ext>
              </a:extLst>
            </p:cNvPr>
            <p:cNvSpPr txBox="1"/>
            <p:nvPr/>
          </p:nvSpPr>
          <p:spPr>
            <a:xfrm>
              <a:off x="5586766" y="1542372"/>
              <a:ext cx="1188477" cy="538062"/>
            </a:xfrm>
            <a:prstGeom prst="rect">
              <a:avLst/>
            </a:prstGeom>
            <a:noFill/>
          </p:spPr>
          <p:txBody>
            <a:bodyPr wrap="none" lIns="0" tIns="0" rIns="0" bIns="0" rtlCol="0" anchor="ctr" anchorCtr="0">
              <a:spAutoFit/>
            </a:bodyPr>
            <a:lstStyle/>
            <a:p>
              <a:r>
                <a:rPr lang="en-GB" sz="1100" dirty="0"/>
                <a:t>Death, n (%)</a:t>
              </a:r>
            </a:p>
            <a:p>
              <a:r>
                <a:rPr lang="en-US" sz="1100" dirty="0"/>
                <a:t>M</a:t>
              </a:r>
              <a:r>
                <a:rPr lang="en-GB" sz="1100" dirty="0" err="1"/>
                <a:t>edian</a:t>
              </a:r>
              <a:r>
                <a:rPr lang="en-GB" sz="1100" dirty="0"/>
                <a:t> OS, </a:t>
              </a:r>
              <a:r>
                <a:rPr lang="en-GB" sz="1100" dirty="0" err="1"/>
                <a:t>mo</a:t>
              </a:r>
              <a:endParaRPr lang="en-GB" sz="1100" dirty="0"/>
            </a:p>
            <a:p>
              <a:r>
                <a:rPr lang="en-US" sz="1100" b="1" dirty="0"/>
                <a:t>H</a:t>
              </a:r>
              <a:r>
                <a:rPr lang="en-GB" sz="1100" b="1" dirty="0"/>
                <a:t>R (Kd56/</a:t>
              </a:r>
              <a:r>
                <a:rPr lang="en-GB" sz="1100" b="1" dirty="0" err="1"/>
                <a:t>Vd</a:t>
              </a:r>
              <a:r>
                <a:rPr lang="en-GB" sz="1100" b="1" dirty="0"/>
                <a:t>) (95% CI)</a:t>
              </a:r>
            </a:p>
            <a:p>
              <a:r>
                <a:rPr lang="en-US" sz="1100" dirty="0"/>
                <a:t>p</a:t>
              </a:r>
              <a:r>
                <a:rPr lang="en-GB" sz="1100" dirty="0"/>
                <a:t>-value (1-sided)</a:t>
              </a:r>
            </a:p>
          </p:txBody>
        </p:sp>
        <p:sp>
          <p:nvSpPr>
            <p:cNvPr id="51" name="TextBox 50">
              <a:extLst>
                <a:ext uri="{FF2B5EF4-FFF2-40B4-BE49-F238E27FC236}">
                  <a16:creationId xmlns:a16="http://schemas.microsoft.com/office/drawing/2014/main" id="{67731FAD-A06A-4401-BDE3-C6834B927879}"/>
                </a:ext>
              </a:extLst>
            </p:cNvPr>
            <p:cNvSpPr txBox="1"/>
            <p:nvPr/>
          </p:nvSpPr>
          <p:spPr>
            <a:xfrm>
              <a:off x="7035203" y="1332360"/>
              <a:ext cx="700604" cy="464690"/>
            </a:xfrm>
            <a:prstGeom prst="rect">
              <a:avLst/>
            </a:prstGeom>
            <a:noFill/>
          </p:spPr>
          <p:txBody>
            <a:bodyPr wrap="none" lIns="0" tIns="0" rIns="0" bIns="0" rtlCol="0" anchor="ctr" anchorCtr="0">
              <a:spAutoFit/>
            </a:bodyPr>
            <a:lstStyle/>
            <a:p>
              <a:pPr algn="ctr">
                <a:spcAft>
                  <a:spcPts val="600"/>
                </a:spcAft>
              </a:pPr>
              <a:r>
                <a:rPr lang="en-US" sz="1100" b="1" dirty="0"/>
                <a:t>Kd56 (n=250)</a:t>
              </a:r>
            </a:p>
            <a:p>
              <a:pPr algn="ctr"/>
              <a:r>
                <a:rPr lang="en-US" sz="1100" dirty="0"/>
                <a:t>113 (45.2%)</a:t>
              </a:r>
            </a:p>
            <a:p>
              <a:pPr algn="ctr"/>
              <a:r>
                <a:rPr lang="en-US" sz="1100" dirty="0"/>
                <a:t>47.6</a:t>
              </a:r>
            </a:p>
          </p:txBody>
        </p:sp>
        <p:sp>
          <p:nvSpPr>
            <p:cNvPr id="52" name="TextBox 51">
              <a:extLst>
                <a:ext uri="{FF2B5EF4-FFF2-40B4-BE49-F238E27FC236}">
                  <a16:creationId xmlns:a16="http://schemas.microsoft.com/office/drawing/2014/main" id="{E3F89D79-7AFA-4988-9CC9-3D071D61435C}"/>
                </a:ext>
              </a:extLst>
            </p:cNvPr>
            <p:cNvSpPr txBox="1"/>
            <p:nvPr/>
          </p:nvSpPr>
          <p:spPr>
            <a:xfrm>
              <a:off x="7961594" y="1332360"/>
              <a:ext cx="608887" cy="464690"/>
            </a:xfrm>
            <a:prstGeom prst="rect">
              <a:avLst/>
            </a:prstGeom>
            <a:noFill/>
          </p:spPr>
          <p:txBody>
            <a:bodyPr wrap="none" lIns="0" tIns="0" rIns="0" bIns="0" rtlCol="0" anchor="ctr" anchorCtr="0">
              <a:spAutoFit/>
            </a:bodyPr>
            <a:lstStyle/>
            <a:p>
              <a:pPr algn="ctr">
                <a:spcAft>
                  <a:spcPts val="600"/>
                </a:spcAft>
              </a:pPr>
              <a:r>
                <a:rPr lang="en-US" sz="1100" b="1" dirty="0"/>
                <a:t>Vd (n=252)</a:t>
              </a:r>
            </a:p>
            <a:p>
              <a:pPr algn="ctr"/>
              <a:r>
                <a:rPr lang="en-US" sz="1100" dirty="0"/>
                <a:t>124 (49.2%)</a:t>
              </a:r>
            </a:p>
            <a:p>
              <a:pPr algn="ctr"/>
              <a:r>
                <a:rPr lang="en-US" sz="1100" dirty="0"/>
                <a:t>32.8</a:t>
              </a:r>
            </a:p>
          </p:txBody>
        </p:sp>
        <p:sp>
          <p:nvSpPr>
            <p:cNvPr id="53" name="TextBox 52">
              <a:extLst>
                <a:ext uri="{FF2B5EF4-FFF2-40B4-BE49-F238E27FC236}">
                  <a16:creationId xmlns:a16="http://schemas.microsoft.com/office/drawing/2014/main" id="{88084EF0-6F85-4A2B-8A36-B515F4A7EB30}"/>
                </a:ext>
              </a:extLst>
            </p:cNvPr>
            <p:cNvSpPr txBox="1"/>
            <p:nvPr/>
          </p:nvSpPr>
          <p:spPr>
            <a:xfrm>
              <a:off x="7314906" y="1794530"/>
              <a:ext cx="1006320" cy="269031"/>
            </a:xfrm>
            <a:prstGeom prst="rect">
              <a:avLst/>
            </a:prstGeom>
            <a:noFill/>
          </p:spPr>
          <p:txBody>
            <a:bodyPr wrap="none" lIns="0" tIns="0" rIns="0" bIns="0" rtlCol="0" anchor="ctr" anchorCtr="0">
              <a:spAutoFit/>
            </a:bodyPr>
            <a:lstStyle/>
            <a:p>
              <a:pPr algn="ctr"/>
              <a:r>
                <a:rPr lang="en-US" sz="1100" b="1" dirty="0"/>
                <a:t>0.837 (0.648, 1.080)</a:t>
              </a:r>
            </a:p>
            <a:p>
              <a:pPr algn="ctr"/>
              <a:r>
                <a:rPr lang="en-US" sz="1100" dirty="0"/>
                <a:t>0.0857</a:t>
              </a:r>
            </a:p>
          </p:txBody>
        </p:sp>
        <p:cxnSp>
          <p:nvCxnSpPr>
            <p:cNvPr id="54" name="Straight Connector 53">
              <a:extLst>
                <a:ext uri="{FF2B5EF4-FFF2-40B4-BE49-F238E27FC236}">
                  <a16:creationId xmlns:a16="http://schemas.microsoft.com/office/drawing/2014/main" id="{DCF3D332-E511-4AD7-A889-7C92129743E9}"/>
                </a:ext>
              </a:extLst>
            </p:cNvPr>
            <p:cNvCxnSpPr/>
            <p:nvPr/>
          </p:nvCxnSpPr>
          <p:spPr bwMode="auto">
            <a:xfrm flipH="1">
              <a:off x="5586766" y="1483783"/>
              <a:ext cx="302383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grpSp>
      <p:grpSp>
        <p:nvGrpSpPr>
          <p:cNvPr id="55" name="Group 54">
            <a:extLst>
              <a:ext uri="{FF2B5EF4-FFF2-40B4-BE49-F238E27FC236}">
                <a16:creationId xmlns:a16="http://schemas.microsoft.com/office/drawing/2014/main" id="{AB606029-68FB-478E-99FF-AA16FD12F9A0}"/>
              </a:ext>
            </a:extLst>
          </p:cNvPr>
          <p:cNvGrpSpPr/>
          <p:nvPr/>
        </p:nvGrpSpPr>
        <p:grpSpPr>
          <a:xfrm>
            <a:off x="1076264" y="1703869"/>
            <a:ext cx="7424006" cy="1812582"/>
            <a:chOff x="1069914" y="1714739"/>
            <a:chExt cx="7424006" cy="1812582"/>
          </a:xfrm>
        </p:grpSpPr>
        <p:sp>
          <p:nvSpPr>
            <p:cNvPr id="56" name="Freeform 5">
              <a:extLst>
                <a:ext uri="{FF2B5EF4-FFF2-40B4-BE49-F238E27FC236}">
                  <a16:creationId xmlns:a16="http://schemas.microsoft.com/office/drawing/2014/main" id="{1C386930-004E-4A13-93B9-76FBD1AC2700}"/>
                </a:ext>
              </a:extLst>
            </p:cNvPr>
            <p:cNvSpPr>
              <a:spLocks/>
            </p:cNvSpPr>
            <p:nvPr/>
          </p:nvSpPr>
          <p:spPr bwMode="auto">
            <a:xfrm>
              <a:off x="1107808" y="1758948"/>
              <a:ext cx="7386112" cy="1727321"/>
            </a:xfrm>
            <a:custGeom>
              <a:avLst/>
              <a:gdLst>
                <a:gd name="T0" fmla="*/ 8 w 4678"/>
                <a:gd name="T1" fmla="*/ 20 h 1094"/>
                <a:gd name="T2" fmla="*/ 96 w 4678"/>
                <a:gd name="T3" fmla="*/ 26 h 1094"/>
                <a:gd name="T4" fmla="*/ 151 w 4678"/>
                <a:gd name="T5" fmla="*/ 40 h 1094"/>
                <a:gd name="T6" fmla="*/ 215 w 4678"/>
                <a:gd name="T7" fmla="*/ 52 h 1094"/>
                <a:gd name="T8" fmla="*/ 325 w 4678"/>
                <a:gd name="T9" fmla="*/ 73 h 1094"/>
                <a:gd name="T10" fmla="*/ 353 w 4678"/>
                <a:gd name="T11" fmla="*/ 83 h 1094"/>
                <a:gd name="T12" fmla="*/ 416 w 4678"/>
                <a:gd name="T13" fmla="*/ 101 h 1094"/>
                <a:gd name="T14" fmla="*/ 504 w 4678"/>
                <a:gd name="T15" fmla="*/ 107 h 1094"/>
                <a:gd name="T16" fmla="*/ 524 w 4678"/>
                <a:gd name="T17" fmla="*/ 131 h 1094"/>
                <a:gd name="T18" fmla="*/ 578 w 4678"/>
                <a:gd name="T19" fmla="*/ 133 h 1094"/>
                <a:gd name="T20" fmla="*/ 600 w 4678"/>
                <a:gd name="T21" fmla="*/ 143 h 1094"/>
                <a:gd name="T22" fmla="*/ 688 w 4678"/>
                <a:gd name="T23" fmla="*/ 167 h 1094"/>
                <a:gd name="T24" fmla="*/ 717 w 4678"/>
                <a:gd name="T25" fmla="*/ 193 h 1094"/>
                <a:gd name="T26" fmla="*/ 787 w 4678"/>
                <a:gd name="T27" fmla="*/ 197 h 1094"/>
                <a:gd name="T28" fmla="*/ 821 w 4678"/>
                <a:gd name="T29" fmla="*/ 210 h 1094"/>
                <a:gd name="T30" fmla="*/ 855 w 4678"/>
                <a:gd name="T31" fmla="*/ 218 h 1094"/>
                <a:gd name="T32" fmla="*/ 895 w 4678"/>
                <a:gd name="T33" fmla="*/ 246 h 1094"/>
                <a:gd name="T34" fmla="*/ 969 w 4678"/>
                <a:gd name="T35" fmla="*/ 250 h 1094"/>
                <a:gd name="T36" fmla="*/ 1040 w 4678"/>
                <a:gd name="T37" fmla="*/ 270 h 1094"/>
                <a:gd name="T38" fmla="*/ 1206 w 4678"/>
                <a:gd name="T39" fmla="*/ 290 h 1094"/>
                <a:gd name="T40" fmla="*/ 1284 w 4678"/>
                <a:gd name="T41" fmla="*/ 349 h 1094"/>
                <a:gd name="T42" fmla="*/ 1383 w 4678"/>
                <a:gd name="T43" fmla="*/ 363 h 1094"/>
                <a:gd name="T44" fmla="*/ 1483 w 4678"/>
                <a:gd name="T45" fmla="*/ 397 h 1094"/>
                <a:gd name="T46" fmla="*/ 1563 w 4678"/>
                <a:gd name="T47" fmla="*/ 417 h 1094"/>
                <a:gd name="T48" fmla="*/ 1579 w 4678"/>
                <a:gd name="T49" fmla="*/ 449 h 1094"/>
                <a:gd name="T50" fmla="*/ 1612 w 4678"/>
                <a:gd name="T51" fmla="*/ 457 h 1094"/>
                <a:gd name="T52" fmla="*/ 1632 w 4678"/>
                <a:gd name="T53" fmla="*/ 473 h 1094"/>
                <a:gd name="T54" fmla="*/ 1752 w 4678"/>
                <a:gd name="T55" fmla="*/ 488 h 1094"/>
                <a:gd name="T56" fmla="*/ 1758 w 4678"/>
                <a:gd name="T57" fmla="*/ 516 h 1094"/>
                <a:gd name="T58" fmla="*/ 1796 w 4678"/>
                <a:gd name="T59" fmla="*/ 532 h 1094"/>
                <a:gd name="T60" fmla="*/ 1836 w 4678"/>
                <a:gd name="T61" fmla="*/ 554 h 1094"/>
                <a:gd name="T62" fmla="*/ 1967 w 4678"/>
                <a:gd name="T63" fmla="*/ 582 h 1094"/>
                <a:gd name="T64" fmla="*/ 2075 w 4678"/>
                <a:gd name="T65" fmla="*/ 612 h 1094"/>
                <a:gd name="T66" fmla="*/ 2181 w 4678"/>
                <a:gd name="T67" fmla="*/ 629 h 1094"/>
                <a:gd name="T68" fmla="*/ 2264 w 4678"/>
                <a:gd name="T69" fmla="*/ 643 h 1094"/>
                <a:gd name="T70" fmla="*/ 2432 w 4678"/>
                <a:gd name="T71" fmla="*/ 651 h 1094"/>
                <a:gd name="T72" fmla="*/ 2442 w 4678"/>
                <a:gd name="T73" fmla="*/ 665 h 1094"/>
                <a:gd name="T74" fmla="*/ 2543 w 4678"/>
                <a:gd name="T75" fmla="*/ 673 h 1094"/>
                <a:gd name="T76" fmla="*/ 2591 w 4678"/>
                <a:gd name="T77" fmla="*/ 703 h 1094"/>
                <a:gd name="T78" fmla="*/ 2669 w 4678"/>
                <a:gd name="T79" fmla="*/ 709 h 1094"/>
                <a:gd name="T80" fmla="*/ 2675 w 4678"/>
                <a:gd name="T81" fmla="*/ 727 h 1094"/>
                <a:gd name="T82" fmla="*/ 2824 w 4678"/>
                <a:gd name="T83" fmla="*/ 735 h 1094"/>
                <a:gd name="T84" fmla="*/ 2888 w 4678"/>
                <a:gd name="T85" fmla="*/ 757 h 1094"/>
                <a:gd name="T86" fmla="*/ 2994 w 4678"/>
                <a:gd name="T87" fmla="*/ 766 h 1094"/>
                <a:gd name="T88" fmla="*/ 3079 w 4678"/>
                <a:gd name="T89" fmla="*/ 790 h 1094"/>
                <a:gd name="T90" fmla="*/ 3207 w 4678"/>
                <a:gd name="T91" fmla="*/ 806 h 1094"/>
                <a:gd name="T92" fmla="*/ 3257 w 4678"/>
                <a:gd name="T93" fmla="*/ 824 h 1094"/>
                <a:gd name="T94" fmla="*/ 3382 w 4678"/>
                <a:gd name="T95" fmla="*/ 836 h 1094"/>
                <a:gd name="T96" fmla="*/ 3685 w 4678"/>
                <a:gd name="T97" fmla="*/ 862 h 1094"/>
                <a:gd name="T98" fmla="*/ 4076 w 4678"/>
                <a:gd name="T99" fmla="*/ 878 h 1094"/>
                <a:gd name="T100" fmla="*/ 4152 w 4678"/>
                <a:gd name="T101" fmla="*/ 935 h 1094"/>
                <a:gd name="T102" fmla="*/ 4230 w 4678"/>
                <a:gd name="T103" fmla="*/ 967 h 1094"/>
                <a:gd name="T104" fmla="*/ 4273 w 4678"/>
                <a:gd name="T105" fmla="*/ 1039 h 1094"/>
                <a:gd name="T106" fmla="*/ 4678 w 4678"/>
                <a:gd name="T107" fmla="*/ 1094 h 1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78" h="1094">
                  <a:moveTo>
                    <a:pt x="0" y="0"/>
                  </a:moveTo>
                  <a:lnTo>
                    <a:pt x="8" y="0"/>
                  </a:lnTo>
                  <a:lnTo>
                    <a:pt x="8" y="20"/>
                  </a:lnTo>
                  <a:lnTo>
                    <a:pt x="58" y="20"/>
                  </a:lnTo>
                  <a:lnTo>
                    <a:pt x="58" y="26"/>
                  </a:lnTo>
                  <a:lnTo>
                    <a:pt x="96" y="26"/>
                  </a:lnTo>
                  <a:lnTo>
                    <a:pt x="96" y="34"/>
                  </a:lnTo>
                  <a:lnTo>
                    <a:pt x="151" y="34"/>
                  </a:lnTo>
                  <a:lnTo>
                    <a:pt x="151" y="40"/>
                  </a:lnTo>
                  <a:lnTo>
                    <a:pt x="155" y="40"/>
                  </a:lnTo>
                  <a:lnTo>
                    <a:pt x="155" y="52"/>
                  </a:lnTo>
                  <a:lnTo>
                    <a:pt x="215" y="52"/>
                  </a:lnTo>
                  <a:lnTo>
                    <a:pt x="215" y="67"/>
                  </a:lnTo>
                  <a:lnTo>
                    <a:pt x="325" y="67"/>
                  </a:lnTo>
                  <a:lnTo>
                    <a:pt x="325" y="73"/>
                  </a:lnTo>
                  <a:lnTo>
                    <a:pt x="327" y="73"/>
                  </a:lnTo>
                  <a:lnTo>
                    <a:pt x="327" y="83"/>
                  </a:lnTo>
                  <a:lnTo>
                    <a:pt x="353" y="83"/>
                  </a:lnTo>
                  <a:lnTo>
                    <a:pt x="353" y="89"/>
                  </a:lnTo>
                  <a:lnTo>
                    <a:pt x="416" y="89"/>
                  </a:lnTo>
                  <a:lnTo>
                    <a:pt x="416" y="101"/>
                  </a:lnTo>
                  <a:lnTo>
                    <a:pt x="456" y="101"/>
                  </a:lnTo>
                  <a:lnTo>
                    <a:pt x="456" y="107"/>
                  </a:lnTo>
                  <a:lnTo>
                    <a:pt x="504" y="107"/>
                  </a:lnTo>
                  <a:lnTo>
                    <a:pt x="504" y="117"/>
                  </a:lnTo>
                  <a:lnTo>
                    <a:pt x="524" y="117"/>
                  </a:lnTo>
                  <a:lnTo>
                    <a:pt x="524" y="131"/>
                  </a:lnTo>
                  <a:lnTo>
                    <a:pt x="556" y="131"/>
                  </a:lnTo>
                  <a:lnTo>
                    <a:pt x="556" y="133"/>
                  </a:lnTo>
                  <a:lnTo>
                    <a:pt x="578" y="133"/>
                  </a:lnTo>
                  <a:lnTo>
                    <a:pt x="578" y="135"/>
                  </a:lnTo>
                  <a:lnTo>
                    <a:pt x="600" y="135"/>
                  </a:lnTo>
                  <a:lnTo>
                    <a:pt x="600" y="143"/>
                  </a:lnTo>
                  <a:lnTo>
                    <a:pt x="660" y="143"/>
                  </a:lnTo>
                  <a:lnTo>
                    <a:pt x="660" y="167"/>
                  </a:lnTo>
                  <a:lnTo>
                    <a:pt x="688" y="167"/>
                  </a:lnTo>
                  <a:lnTo>
                    <a:pt x="688" y="183"/>
                  </a:lnTo>
                  <a:lnTo>
                    <a:pt x="717" y="183"/>
                  </a:lnTo>
                  <a:lnTo>
                    <a:pt x="717" y="193"/>
                  </a:lnTo>
                  <a:lnTo>
                    <a:pt x="745" y="193"/>
                  </a:lnTo>
                  <a:lnTo>
                    <a:pt x="745" y="197"/>
                  </a:lnTo>
                  <a:lnTo>
                    <a:pt x="787" y="197"/>
                  </a:lnTo>
                  <a:lnTo>
                    <a:pt x="787" y="204"/>
                  </a:lnTo>
                  <a:lnTo>
                    <a:pt x="821" y="204"/>
                  </a:lnTo>
                  <a:lnTo>
                    <a:pt x="821" y="210"/>
                  </a:lnTo>
                  <a:lnTo>
                    <a:pt x="843" y="210"/>
                  </a:lnTo>
                  <a:lnTo>
                    <a:pt x="843" y="218"/>
                  </a:lnTo>
                  <a:lnTo>
                    <a:pt x="855" y="218"/>
                  </a:lnTo>
                  <a:lnTo>
                    <a:pt x="855" y="232"/>
                  </a:lnTo>
                  <a:lnTo>
                    <a:pt x="895" y="232"/>
                  </a:lnTo>
                  <a:lnTo>
                    <a:pt x="895" y="246"/>
                  </a:lnTo>
                  <a:lnTo>
                    <a:pt x="921" y="246"/>
                  </a:lnTo>
                  <a:lnTo>
                    <a:pt x="921" y="250"/>
                  </a:lnTo>
                  <a:lnTo>
                    <a:pt x="969" y="250"/>
                  </a:lnTo>
                  <a:lnTo>
                    <a:pt x="969" y="262"/>
                  </a:lnTo>
                  <a:lnTo>
                    <a:pt x="1040" y="262"/>
                  </a:lnTo>
                  <a:lnTo>
                    <a:pt x="1040" y="270"/>
                  </a:lnTo>
                  <a:lnTo>
                    <a:pt x="1066" y="270"/>
                  </a:lnTo>
                  <a:lnTo>
                    <a:pt x="1066" y="290"/>
                  </a:lnTo>
                  <a:lnTo>
                    <a:pt x="1206" y="290"/>
                  </a:lnTo>
                  <a:lnTo>
                    <a:pt x="1206" y="306"/>
                  </a:lnTo>
                  <a:lnTo>
                    <a:pt x="1284" y="306"/>
                  </a:lnTo>
                  <a:lnTo>
                    <a:pt x="1284" y="349"/>
                  </a:lnTo>
                  <a:lnTo>
                    <a:pt x="1331" y="349"/>
                  </a:lnTo>
                  <a:lnTo>
                    <a:pt x="1331" y="363"/>
                  </a:lnTo>
                  <a:lnTo>
                    <a:pt x="1383" y="363"/>
                  </a:lnTo>
                  <a:lnTo>
                    <a:pt x="1383" y="377"/>
                  </a:lnTo>
                  <a:lnTo>
                    <a:pt x="1483" y="377"/>
                  </a:lnTo>
                  <a:lnTo>
                    <a:pt x="1483" y="397"/>
                  </a:lnTo>
                  <a:lnTo>
                    <a:pt x="1501" y="397"/>
                  </a:lnTo>
                  <a:lnTo>
                    <a:pt x="1501" y="417"/>
                  </a:lnTo>
                  <a:lnTo>
                    <a:pt x="1563" y="417"/>
                  </a:lnTo>
                  <a:lnTo>
                    <a:pt x="1563" y="433"/>
                  </a:lnTo>
                  <a:lnTo>
                    <a:pt x="1579" y="433"/>
                  </a:lnTo>
                  <a:lnTo>
                    <a:pt x="1579" y="449"/>
                  </a:lnTo>
                  <a:lnTo>
                    <a:pt x="1585" y="449"/>
                  </a:lnTo>
                  <a:lnTo>
                    <a:pt x="1585" y="457"/>
                  </a:lnTo>
                  <a:lnTo>
                    <a:pt x="1612" y="457"/>
                  </a:lnTo>
                  <a:lnTo>
                    <a:pt x="1612" y="465"/>
                  </a:lnTo>
                  <a:lnTo>
                    <a:pt x="1632" y="465"/>
                  </a:lnTo>
                  <a:lnTo>
                    <a:pt x="1632" y="473"/>
                  </a:lnTo>
                  <a:lnTo>
                    <a:pt x="1686" y="473"/>
                  </a:lnTo>
                  <a:lnTo>
                    <a:pt x="1686" y="488"/>
                  </a:lnTo>
                  <a:lnTo>
                    <a:pt x="1752" y="488"/>
                  </a:lnTo>
                  <a:lnTo>
                    <a:pt x="1752" y="508"/>
                  </a:lnTo>
                  <a:lnTo>
                    <a:pt x="1758" y="508"/>
                  </a:lnTo>
                  <a:lnTo>
                    <a:pt x="1758" y="516"/>
                  </a:lnTo>
                  <a:lnTo>
                    <a:pt x="1786" y="516"/>
                  </a:lnTo>
                  <a:lnTo>
                    <a:pt x="1786" y="532"/>
                  </a:lnTo>
                  <a:lnTo>
                    <a:pt x="1796" y="532"/>
                  </a:lnTo>
                  <a:lnTo>
                    <a:pt x="1796" y="538"/>
                  </a:lnTo>
                  <a:lnTo>
                    <a:pt x="1836" y="538"/>
                  </a:lnTo>
                  <a:lnTo>
                    <a:pt x="1836" y="554"/>
                  </a:lnTo>
                  <a:lnTo>
                    <a:pt x="1878" y="554"/>
                  </a:lnTo>
                  <a:lnTo>
                    <a:pt x="1878" y="582"/>
                  </a:lnTo>
                  <a:lnTo>
                    <a:pt x="1967" y="582"/>
                  </a:lnTo>
                  <a:lnTo>
                    <a:pt x="1967" y="596"/>
                  </a:lnTo>
                  <a:lnTo>
                    <a:pt x="2075" y="596"/>
                  </a:lnTo>
                  <a:lnTo>
                    <a:pt x="2075" y="612"/>
                  </a:lnTo>
                  <a:lnTo>
                    <a:pt x="2099" y="612"/>
                  </a:lnTo>
                  <a:lnTo>
                    <a:pt x="2099" y="629"/>
                  </a:lnTo>
                  <a:lnTo>
                    <a:pt x="2181" y="629"/>
                  </a:lnTo>
                  <a:lnTo>
                    <a:pt x="2181" y="635"/>
                  </a:lnTo>
                  <a:lnTo>
                    <a:pt x="2264" y="635"/>
                  </a:lnTo>
                  <a:lnTo>
                    <a:pt x="2264" y="643"/>
                  </a:lnTo>
                  <a:lnTo>
                    <a:pt x="2380" y="643"/>
                  </a:lnTo>
                  <a:lnTo>
                    <a:pt x="2380" y="651"/>
                  </a:lnTo>
                  <a:lnTo>
                    <a:pt x="2432" y="651"/>
                  </a:lnTo>
                  <a:lnTo>
                    <a:pt x="2432" y="657"/>
                  </a:lnTo>
                  <a:lnTo>
                    <a:pt x="2442" y="657"/>
                  </a:lnTo>
                  <a:lnTo>
                    <a:pt x="2442" y="665"/>
                  </a:lnTo>
                  <a:lnTo>
                    <a:pt x="2468" y="665"/>
                  </a:lnTo>
                  <a:lnTo>
                    <a:pt x="2468" y="673"/>
                  </a:lnTo>
                  <a:lnTo>
                    <a:pt x="2543" y="673"/>
                  </a:lnTo>
                  <a:lnTo>
                    <a:pt x="2543" y="691"/>
                  </a:lnTo>
                  <a:lnTo>
                    <a:pt x="2591" y="691"/>
                  </a:lnTo>
                  <a:lnTo>
                    <a:pt x="2591" y="703"/>
                  </a:lnTo>
                  <a:lnTo>
                    <a:pt x="2653" y="703"/>
                  </a:lnTo>
                  <a:lnTo>
                    <a:pt x="2653" y="709"/>
                  </a:lnTo>
                  <a:lnTo>
                    <a:pt x="2669" y="709"/>
                  </a:lnTo>
                  <a:lnTo>
                    <a:pt x="2669" y="717"/>
                  </a:lnTo>
                  <a:lnTo>
                    <a:pt x="2675" y="717"/>
                  </a:lnTo>
                  <a:lnTo>
                    <a:pt x="2675" y="727"/>
                  </a:lnTo>
                  <a:lnTo>
                    <a:pt x="2759" y="727"/>
                  </a:lnTo>
                  <a:lnTo>
                    <a:pt x="2759" y="735"/>
                  </a:lnTo>
                  <a:lnTo>
                    <a:pt x="2824" y="735"/>
                  </a:lnTo>
                  <a:lnTo>
                    <a:pt x="2824" y="747"/>
                  </a:lnTo>
                  <a:lnTo>
                    <a:pt x="2888" y="747"/>
                  </a:lnTo>
                  <a:lnTo>
                    <a:pt x="2888" y="757"/>
                  </a:lnTo>
                  <a:lnTo>
                    <a:pt x="2922" y="757"/>
                  </a:lnTo>
                  <a:lnTo>
                    <a:pt x="2922" y="766"/>
                  </a:lnTo>
                  <a:lnTo>
                    <a:pt x="2994" y="766"/>
                  </a:lnTo>
                  <a:lnTo>
                    <a:pt x="2994" y="774"/>
                  </a:lnTo>
                  <a:lnTo>
                    <a:pt x="3079" y="774"/>
                  </a:lnTo>
                  <a:lnTo>
                    <a:pt x="3079" y="790"/>
                  </a:lnTo>
                  <a:lnTo>
                    <a:pt x="3155" y="790"/>
                  </a:lnTo>
                  <a:lnTo>
                    <a:pt x="3155" y="806"/>
                  </a:lnTo>
                  <a:lnTo>
                    <a:pt x="3207" y="806"/>
                  </a:lnTo>
                  <a:lnTo>
                    <a:pt x="3207" y="812"/>
                  </a:lnTo>
                  <a:lnTo>
                    <a:pt x="3257" y="812"/>
                  </a:lnTo>
                  <a:lnTo>
                    <a:pt x="3257" y="824"/>
                  </a:lnTo>
                  <a:lnTo>
                    <a:pt x="3265" y="824"/>
                  </a:lnTo>
                  <a:lnTo>
                    <a:pt x="3265" y="836"/>
                  </a:lnTo>
                  <a:lnTo>
                    <a:pt x="3382" y="836"/>
                  </a:lnTo>
                  <a:lnTo>
                    <a:pt x="3382" y="848"/>
                  </a:lnTo>
                  <a:lnTo>
                    <a:pt x="3685" y="848"/>
                  </a:lnTo>
                  <a:lnTo>
                    <a:pt x="3685" y="862"/>
                  </a:lnTo>
                  <a:lnTo>
                    <a:pt x="3849" y="862"/>
                  </a:lnTo>
                  <a:lnTo>
                    <a:pt x="3849" y="878"/>
                  </a:lnTo>
                  <a:lnTo>
                    <a:pt x="4076" y="878"/>
                  </a:lnTo>
                  <a:lnTo>
                    <a:pt x="4076" y="906"/>
                  </a:lnTo>
                  <a:lnTo>
                    <a:pt x="4152" y="906"/>
                  </a:lnTo>
                  <a:lnTo>
                    <a:pt x="4152" y="935"/>
                  </a:lnTo>
                  <a:lnTo>
                    <a:pt x="4162" y="935"/>
                  </a:lnTo>
                  <a:lnTo>
                    <a:pt x="4162" y="967"/>
                  </a:lnTo>
                  <a:lnTo>
                    <a:pt x="4230" y="967"/>
                  </a:lnTo>
                  <a:lnTo>
                    <a:pt x="4230" y="1003"/>
                  </a:lnTo>
                  <a:lnTo>
                    <a:pt x="4273" y="1003"/>
                  </a:lnTo>
                  <a:lnTo>
                    <a:pt x="4273" y="1039"/>
                  </a:lnTo>
                  <a:lnTo>
                    <a:pt x="4439" y="1039"/>
                  </a:lnTo>
                  <a:lnTo>
                    <a:pt x="4439" y="1094"/>
                  </a:lnTo>
                  <a:lnTo>
                    <a:pt x="4678" y="1094"/>
                  </a:lnTo>
                </a:path>
              </a:pathLst>
            </a:custGeom>
            <a:noFill/>
            <a:ln w="1270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 name="Line 6">
              <a:extLst>
                <a:ext uri="{FF2B5EF4-FFF2-40B4-BE49-F238E27FC236}">
                  <a16:creationId xmlns:a16="http://schemas.microsoft.com/office/drawing/2014/main" id="{7DD10362-5031-4348-A749-5AA79F29D171}"/>
                </a:ext>
              </a:extLst>
            </p:cNvPr>
            <p:cNvSpPr>
              <a:spLocks noChangeShapeType="1"/>
            </p:cNvSpPr>
            <p:nvPr/>
          </p:nvSpPr>
          <p:spPr bwMode="auto">
            <a:xfrm>
              <a:off x="8449711" y="3442060"/>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 name="Line 7">
              <a:extLst>
                <a:ext uri="{FF2B5EF4-FFF2-40B4-BE49-F238E27FC236}">
                  <a16:creationId xmlns:a16="http://schemas.microsoft.com/office/drawing/2014/main" id="{E9855D03-DD58-49A2-A54A-570F71111A38}"/>
                </a:ext>
              </a:extLst>
            </p:cNvPr>
            <p:cNvSpPr>
              <a:spLocks noChangeShapeType="1"/>
            </p:cNvSpPr>
            <p:nvPr/>
          </p:nvSpPr>
          <p:spPr bwMode="auto">
            <a:xfrm flipH="1">
              <a:off x="8408659" y="3486269"/>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 name="Line 8">
              <a:extLst>
                <a:ext uri="{FF2B5EF4-FFF2-40B4-BE49-F238E27FC236}">
                  <a16:creationId xmlns:a16="http://schemas.microsoft.com/office/drawing/2014/main" id="{120FC96A-D817-44ED-B89B-498C8E34D7FC}"/>
                </a:ext>
              </a:extLst>
            </p:cNvPr>
            <p:cNvSpPr>
              <a:spLocks noChangeShapeType="1"/>
            </p:cNvSpPr>
            <p:nvPr/>
          </p:nvSpPr>
          <p:spPr bwMode="auto">
            <a:xfrm>
              <a:off x="8173403" y="3442060"/>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 name="Line 9">
              <a:extLst>
                <a:ext uri="{FF2B5EF4-FFF2-40B4-BE49-F238E27FC236}">
                  <a16:creationId xmlns:a16="http://schemas.microsoft.com/office/drawing/2014/main" id="{E9F236CC-372D-4062-9643-FDDA2FEDD1BE}"/>
                </a:ext>
              </a:extLst>
            </p:cNvPr>
            <p:cNvSpPr>
              <a:spLocks noChangeShapeType="1"/>
            </p:cNvSpPr>
            <p:nvPr/>
          </p:nvSpPr>
          <p:spPr bwMode="auto">
            <a:xfrm flipH="1">
              <a:off x="8129193" y="3486269"/>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 name="Line 10">
              <a:extLst>
                <a:ext uri="{FF2B5EF4-FFF2-40B4-BE49-F238E27FC236}">
                  <a16:creationId xmlns:a16="http://schemas.microsoft.com/office/drawing/2014/main" id="{07332693-0A93-4F9A-BE98-9151C3CFDD61}"/>
                </a:ext>
              </a:extLst>
            </p:cNvPr>
            <p:cNvSpPr>
              <a:spLocks noChangeShapeType="1"/>
            </p:cNvSpPr>
            <p:nvPr/>
          </p:nvSpPr>
          <p:spPr bwMode="auto">
            <a:xfrm>
              <a:off x="8135509" y="3442060"/>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 name="Line 11">
              <a:extLst>
                <a:ext uri="{FF2B5EF4-FFF2-40B4-BE49-F238E27FC236}">
                  <a16:creationId xmlns:a16="http://schemas.microsoft.com/office/drawing/2014/main" id="{F6306129-6249-47E0-87D4-A62862FFAFB5}"/>
                </a:ext>
              </a:extLst>
            </p:cNvPr>
            <p:cNvSpPr>
              <a:spLocks noChangeShapeType="1"/>
            </p:cNvSpPr>
            <p:nvPr/>
          </p:nvSpPr>
          <p:spPr bwMode="auto">
            <a:xfrm flipH="1">
              <a:off x="8094457" y="3486269"/>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 name="Line 12">
              <a:extLst>
                <a:ext uri="{FF2B5EF4-FFF2-40B4-BE49-F238E27FC236}">
                  <a16:creationId xmlns:a16="http://schemas.microsoft.com/office/drawing/2014/main" id="{20FF5981-51C7-42F4-801C-BBDB3BB25549}"/>
                </a:ext>
              </a:extLst>
            </p:cNvPr>
            <p:cNvSpPr>
              <a:spLocks noChangeShapeType="1"/>
            </p:cNvSpPr>
            <p:nvPr/>
          </p:nvSpPr>
          <p:spPr bwMode="auto">
            <a:xfrm>
              <a:off x="8088142" y="3358378"/>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 name="Line 13">
              <a:extLst>
                <a:ext uri="{FF2B5EF4-FFF2-40B4-BE49-F238E27FC236}">
                  <a16:creationId xmlns:a16="http://schemas.microsoft.com/office/drawing/2014/main" id="{74C1906D-AFD6-43AE-B554-B98E6B46E727}"/>
                </a:ext>
              </a:extLst>
            </p:cNvPr>
            <p:cNvSpPr>
              <a:spLocks noChangeShapeType="1"/>
            </p:cNvSpPr>
            <p:nvPr/>
          </p:nvSpPr>
          <p:spPr bwMode="auto">
            <a:xfrm flipH="1">
              <a:off x="8043932" y="3399430"/>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 name="Line 14">
              <a:extLst>
                <a:ext uri="{FF2B5EF4-FFF2-40B4-BE49-F238E27FC236}">
                  <a16:creationId xmlns:a16="http://schemas.microsoft.com/office/drawing/2014/main" id="{45033157-26A1-4C40-ACB2-E0E2F5A8954B}"/>
                </a:ext>
              </a:extLst>
            </p:cNvPr>
            <p:cNvSpPr>
              <a:spLocks noChangeShapeType="1"/>
            </p:cNvSpPr>
            <p:nvPr/>
          </p:nvSpPr>
          <p:spPr bwMode="auto">
            <a:xfrm>
              <a:off x="7983934" y="3358378"/>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 name="Line 15">
              <a:extLst>
                <a:ext uri="{FF2B5EF4-FFF2-40B4-BE49-F238E27FC236}">
                  <a16:creationId xmlns:a16="http://schemas.microsoft.com/office/drawing/2014/main" id="{47C5FEA8-54CE-495D-B8F9-08A1198AD18F}"/>
                </a:ext>
              </a:extLst>
            </p:cNvPr>
            <p:cNvSpPr>
              <a:spLocks noChangeShapeType="1"/>
            </p:cNvSpPr>
            <p:nvPr/>
          </p:nvSpPr>
          <p:spPr bwMode="auto">
            <a:xfrm flipH="1">
              <a:off x="7942883" y="3399430"/>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 name="Line 16">
              <a:extLst>
                <a:ext uri="{FF2B5EF4-FFF2-40B4-BE49-F238E27FC236}">
                  <a16:creationId xmlns:a16="http://schemas.microsoft.com/office/drawing/2014/main" id="{8B40AEA6-FA5F-40D8-912B-BCDE25785CEF}"/>
                </a:ext>
              </a:extLst>
            </p:cNvPr>
            <p:cNvSpPr>
              <a:spLocks noChangeShapeType="1"/>
            </p:cNvSpPr>
            <p:nvPr/>
          </p:nvSpPr>
          <p:spPr bwMode="auto">
            <a:xfrm>
              <a:off x="7911304" y="3358378"/>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 name="Line 17">
              <a:extLst>
                <a:ext uri="{FF2B5EF4-FFF2-40B4-BE49-F238E27FC236}">
                  <a16:creationId xmlns:a16="http://schemas.microsoft.com/office/drawing/2014/main" id="{EB83A81A-7962-47DB-A0C5-EDB48B587E26}"/>
                </a:ext>
              </a:extLst>
            </p:cNvPr>
            <p:cNvSpPr>
              <a:spLocks noChangeShapeType="1"/>
            </p:cNvSpPr>
            <p:nvPr/>
          </p:nvSpPr>
          <p:spPr bwMode="auto">
            <a:xfrm flipH="1">
              <a:off x="7870253" y="3399430"/>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 name="Line 18">
              <a:extLst>
                <a:ext uri="{FF2B5EF4-FFF2-40B4-BE49-F238E27FC236}">
                  <a16:creationId xmlns:a16="http://schemas.microsoft.com/office/drawing/2014/main" id="{F6134FC8-185E-42F9-849E-C0DE8DDD818F}"/>
                </a:ext>
              </a:extLst>
            </p:cNvPr>
            <p:cNvSpPr>
              <a:spLocks noChangeShapeType="1"/>
            </p:cNvSpPr>
            <p:nvPr/>
          </p:nvSpPr>
          <p:spPr bwMode="auto">
            <a:xfrm>
              <a:off x="7889200" y="3358378"/>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 name="Line 19">
              <a:extLst>
                <a:ext uri="{FF2B5EF4-FFF2-40B4-BE49-F238E27FC236}">
                  <a16:creationId xmlns:a16="http://schemas.microsoft.com/office/drawing/2014/main" id="{AA1B6E71-7676-442B-95BC-21B433022F61}"/>
                </a:ext>
              </a:extLst>
            </p:cNvPr>
            <p:cNvSpPr>
              <a:spLocks noChangeShapeType="1"/>
            </p:cNvSpPr>
            <p:nvPr/>
          </p:nvSpPr>
          <p:spPr bwMode="auto">
            <a:xfrm flipH="1">
              <a:off x="7848148" y="3399430"/>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 name="Line 20">
              <a:extLst>
                <a:ext uri="{FF2B5EF4-FFF2-40B4-BE49-F238E27FC236}">
                  <a16:creationId xmlns:a16="http://schemas.microsoft.com/office/drawing/2014/main" id="{1AD275A4-B209-4D68-A479-47AD5691359F}"/>
                </a:ext>
              </a:extLst>
            </p:cNvPr>
            <p:cNvSpPr>
              <a:spLocks noChangeShapeType="1"/>
            </p:cNvSpPr>
            <p:nvPr/>
          </p:nvSpPr>
          <p:spPr bwMode="auto">
            <a:xfrm>
              <a:off x="7701310" y="3244697"/>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 name="Line 21">
              <a:extLst>
                <a:ext uri="{FF2B5EF4-FFF2-40B4-BE49-F238E27FC236}">
                  <a16:creationId xmlns:a16="http://schemas.microsoft.com/office/drawing/2014/main" id="{0B050A48-D93C-4697-85BC-70F9DBFF048F}"/>
                </a:ext>
              </a:extLst>
            </p:cNvPr>
            <p:cNvSpPr>
              <a:spLocks noChangeShapeType="1"/>
            </p:cNvSpPr>
            <p:nvPr/>
          </p:nvSpPr>
          <p:spPr bwMode="auto">
            <a:xfrm flipH="1">
              <a:off x="7660259" y="3285749"/>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 name="Line 22">
              <a:extLst>
                <a:ext uri="{FF2B5EF4-FFF2-40B4-BE49-F238E27FC236}">
                  <a16:creationId xmlns:a16="http://schemas.microsoft.com/office/drawing/2014/main" id="{35BFC78C-A7C3-417A-9B00-9D2C19D242F8}"/>
                </a:ext>
              </a:extLst>
            </p:cNvPr>
            <p:cNvSpPr>
              <a:spLocks noChangeShapeType="1"/>
            </p:cNvSpPr>
            <p:nvPr/>
          </p:nvSpPr>
          <p:spPr bwMode="auto">
            <a:xfrm>
              <a:off x="7682363" y="3244697"/>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 name="Line 23">
              <a:extLst>
                <a:ext uri="{FF2B5EF4-FFF2-40B4-BE49-F238E27FC236}">
                  <a16:creationId xmlns:a16="http://schemas.microsoft.com/office/drawing/2014/main" id="{34C2C28A-733B-4909-BC6F-FA89CF77D97E}"/>
                </a:ext>
              </a:extLst>
            </p:cNvPr>
            <p:cNvSpPr>
              <a:spLocks noChangeShapeType="1"/>
            </p:cNvSpPr>
            <p:nvPr/>
          </p:nvSpPr>
          <p:spPr bwMode="auto">
            <a:xfrm flipH="1">
              <a:off x="7638154" y="3285749"/>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 name="Line 24">
              <a:extLst>
                <a:ext uri="{FF2B5EF4-FFF2-40B4-BE49-F238E27FC236}">
                  <a16:creationId xmlns:a16="http://schemas.microsoft.com/office/drawing/2014/main" id="{1C8992BB-DE94-4575-B792-DCF69842A8DF}"/>
                </a:ext>
              </a:extLst>
            </p:cNvPr>
            <p:cNvSpPr>
              <a:spLocks noChangeShapeType="1"/>
            </p:cNvSpPr>
            <p:nvPr/>
          </p:nvSpPr>
          <p:spPr bwMode="auto">
            <a:xfrm>
              <a:off x="7663417" y="3194172"/>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 name="Line 25">
              <a:extLst>
                <a:ext uri="{FF2B5EF4-FFF2-40B4-BE49-F238E27FC236}">
                  <a16:creationId xmlns:a16="http://schemas.microsoft.com/office/drawing/2014/main" id="{90C8F1D9-52DC-404C-98DC-114C0CFFC7F1}"/>
                </a:ext>
              </a:extLst>
            </p:cNvPr>
            <p:cNvSpPr>
              <a:spLocks noChangeShapeType="1"/>
            </p:cNvSpPr>
            <p:nvPr/>
          </p:nvSpPr>
          <p:spPr bwMode="auto">
            <a:xfrm flipH="1">
              <a:off x="7622365" y="3235224"/>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 name="Line 26">
              <a:extLst>
                <a:ext uri="{FF2B5EF4-FFF2-40B4-BE49-F238E27FC236}">
                  <a16:creationId xmlns:a16="http://schemas.microsoft.com/office/drawing/2014/main" id="{324B124D-B87B-4057-B4E8-A5E7CA646128}"/>
                </a:ext>
              </a:extLst>
            </p:cNvPr>
            <p:cNvSpPr>
              <a:spLocks noChangeShapeType="1"/>
            </p:cNvSpPr>
            <p:nvPr/>
          </p:nvSpPr>
          <p:spPr bwMode="auto">
            <a:xfrm>
              <a:off x="7609734" y="3145226"/>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 name="Line 27">
              <a:extLst>
                <a:ext uri="{FF2B5EF4-FFF2-40B4-BE49-F238E27FC236}">
                  <a16:creationId xmlns:a16="http://schemas.microsoft.com/office/drawing/2014/main" id="{16EE7C68-2A49-4ED8-92CE-3F6AB7416DF6}"/>
                </a:ext>
              </a:extLst>
            </p:cNvPr>
            <p:cNvSpPr>
              <a:spLocks noChangeShapeType="1"/>
            </p:cNvSpPr>
            <p:nvPr/>
          </p:nvSpPr>
          <p:spPr bwMode="auto">
            <a:xfrm flipH="1">
              <a:off x="7568682" y="3189436"/>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Line 28">
              <a:extLst>
                <a:ext uri="{FF2B5EF4-FFF2-40B4-BE49-F238E27FC236}">
                  <a16:creationId xmlns:a16="http://schemas.microsoft.com/office/drawing/2014/main" id="{12B605B6-57D8-4039-A879-AB0CE592DF5C}"/>
                </a:ext>
              </a:extLst>
            </p:cNvPr>
            <p:cNvSpPr>
              <a:spLocks noChangeShapeType="1"/>
            </p:cNvSpPr>
            <p:nvPr/>
          </p:nvSpPr>
          <p:spPr bwMode="auto">
            <a:xfrm>
              <a:off x="7622365" y="3145226"/>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 name="Line 29">
              <a:extLst>
                <a:ext uri="{FF2B5EF4-FFF2-40B4-BE49-F238E27FC236}">
                  <a16:creationId xmlns:a16="http://schemas.microsoft.com/office/drawing/2014/main" id="{3FD3C858-BE43-4DC6-A09C-C076D6722EB0}"/>
                </a:ext>
              </a:extLst>
            </p:cNvPr>
            <p:cNvSpPr>
              <a:spLocks noChangeShapeType="1"/>
            </p:cNvSpPr>
            <p:nvPr/>
          </p:nvSpPr>
          <p:spPr bwMode="auto">
            <a:xfrm flipH="1">
              <a:off x="7581314" y="3189436"/>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 name="Line 30">
              <a:extLst>
                <a:ext uri="{FF2B5EF4-FFF2-40B4-BE49-F238E27FC236}">
                  <a16:creationId xmlns:a16="http://schemas.microsoft.com/office/drawing/2014/main" id="{E132A0E5-876C-4A4C-8361-301A684299CC}"/>
                </a:ext>
              </a:extLst>
            </p:cNvPr>
            <p:cNvSpPr>
              <a:spLocks noChangeShapeType="1"/>
            </p:cNvSpPr>
            <p:nvPr/>
          </p:nvSpPr>
          <p:spPr bwMode="auto">
            <a:xfrm>
              <a:off x="7565525" y="3145226"/>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 name="Line 31">
              <a:extLst>
                <a:ext uri="{FF2B5EF4-FFF2-40B4-BE49-F238E27FC236}">
                  <a16:creationId xmlns:a16="http://schemas.microsoft.com/office/drawing/2014/main" id="{388EEF5E-B336-4830-A1FF-7956286E8F49}"/>
                </a:ext>
              </a:extLst>
            </p:cNvPr>
            <p:cNvSpPr>
              <a:spLocks noChangeShapeType="1"/>
            </p:cNvSpPr>
            <p:nvPr/>
          </p:nvSpPr>
          <p:spPr bwMode="auto">
            <a:xfrm flipH="1">
              <a:off x="7521315" y="3189436"/>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 name="Line 32">
              <a:extLst>
                <a:ext uri="{FF2B5EF4-FFF2-40B4-BE49-F238E27FC236}">
                  <a16:creationId xmlns:a16="http://schemas.microsoft.com/office/drawing/2014/main" id="{237E3082-378F-4300-BBE5-546F000A0505}"/>
                </a:ext>
              </a:extLst>
            </p:cNvPr>
            <p:cNvSpPr>
              <a:spLocks noChangeShapeType="1"/>
            </p:cNvSpPr>
            <p:nvPr/>
          </p:nvSpPr>
          <p:spPr bwMode="auto">
            <a:xfrm>
              <a:off x="7486579" y="3104175"/>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 name="Line 33">
              <a:extLst>
                <a:ext uri="{FF2B5EF4-FFF2-40B4-BE49-F238E27FC236}">
                  <a16:creationId xmlns:a16="http://schemas.microsoft.com/office/drawing/2014/main" id="{5D32CD63-29F6-46AD-913E-538EA9C4C8A8}"/>
                </a:ext>
              </a:extLst>
            </p:cNvPr>
            <p:cNvSpPr>
              <a:spLocks noChangeShapeType="1"/>
            </p:cNvSpPr>
            <p:nvPr/>
          </p:nvSpPr>
          <p:spPr bwMode="auto">
            <a:xfrm flipH="1">
              <a:off x="7442370" y="3145226"/>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 name="Line 34">
              <a:extLst>
                <a:ext uri="{FF2B5EF4-FFF2-40B4-BE49-F238E27FC236}">
                  <a16:creationId xmlns:a16="http://schemas.microsoft.com/office/drawing/2014/main" id="{DA75AF61-F78B-47A2-84BB-26A1A3B0BCCF}"/>
                </a:ext>
              </a:extLst>
            </p:cNvPr>
            <p:cNvSpPr>
              <a:spLocks noChangeShapeType="1"/>
            </p:cNvSpPr>
            <p:nvPr/>
          </p:nvSpPr>
          <p:spPr bwMode="auto">
            <a:xfrm>
              <a:off x="7511842" y="3104175"/>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 name="Line 35">
              <a:extLst>
                <a:ext uri="{FF2B5EF4-FFF2-40B4-BE49-F238E27FC236}">
                  <a16:creationId xmlns:a16="http://schemas.microsoft.com/office/drawing/2014/main" id="{C1D9B995-7247-4619-8BFC-706D3038D0D8}"/>
                </a:ext>
              </a:extLst>
            </p:cNvPr>
            <p:cNvSpPr>
              <a:spLocks noChangeShapeType="1"/>
            </p:cNvSpPr>
            <p:nvPr/>
          </p:nvSpPr>
          <p:spPr bwMode="auto">
            <a:xfrm flipH="1">
              <a:off x="7470790" y="3145226"/>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 name="Line 36">
              <a:extLst>
                <a:ext uri="{FF2B5EF4-FFF2-40B4-BE49-F238E27FC236}">
                  <a16:creationId xmlns:a16="http://schemas.microsoft.com/office/drawing/2014/main" id="{570F79AB-C0E5-4C1D-9D5A-8D3D63DFB7A6}"/>
                </a:ext>
              </a:extLst>
            </p:cNvPr>
            <p:cNvSpPr>
              <a:spLocks noChangeShapeType="1"/>
            </p:cNvSpPr>
            <p:nvPr/>
          </p:nvSpPr>
          <p:spPr bwMode="auto">
            <a:xfrm>
              <a:off x="7368162" y="3104175"/>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 name="Line 37">
              <a:extLst>
                <a:ext uri="{FF2B5EF4-FFF2-40B4-BE49-F238E27FC236}">
                  <a16:creationId xmlns:a16="http://schemas.microsoft.com/office/drawing/2014/main" id="{6C6E0CF5-F24D-4692-8179-045BEA6B8FBD}"/>
                </a:ext>
              </a:extLst>
            </p:cNvPr>
            <p:cNvSpPr>
              <a:spLocks noChangeShapeType="1"/>
            </p:cNvSpPr>
            <p:nvPr/>
          </p:nvSpPr>
          <p:spPr bwMode="auto">
            <a:xfrm flipH="1">
              <a:off x="7327110" y="3145226"/>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 name="Line 38">
              <a:extLst>
                <a:ext uri="{FF2B5EF4-FFF2-40B4-BE49-F238E27FC236}">
                  <a16:creationId xmlns:a16="http://schemas.microsoft.com/office/drawing/2014/main" id="{11198E02-DF0B-48F7-880C-BBA6246D99C7}"/>
                </a:ext>
              </a:extLst>
            </p:cNvPr>
            <p:cNvSpPr>
              <a:spLocks noChangeShapeType="1"/>
            </p:cNvSpPr>
            <p:nvPr/>
          </p:nvSpPr>
          <p:spPr bwMode="auto">
            <a:xfrm>
              <a:off x="7346057" y="3104175"/>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 name="Line 39">
              <a:extLst>
                <a:ext uri="{FF2B5EF4-FFF2-40B4-BE49-F238E27FC236}">
                  <a16:creationId xmlns:a16="http://schemas.microsoft.com/office/drawing/2014/main" id="{9C052CF8-FEB5-456D-980B-D5C46919AD95}"/>
                </a:ext>
              </a:extLst>
            </p:cNvPr>
            <p:cNvSpPr>
              <a:spLocks noChangeShapeType="1"/>
            </p:cNvSpPr>
            <p:nvPr/>
          </p:nvSpPr>
          <p:spPr bwMode="auto">
            <a:xfrm flipH="1">
              <a:off x="7301848" y="3145226"/>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 name="Line 40">
              <a:extLst>
                <a:ext uri="{FF2B5EF4-FFF2-40B4-BE49-F238E27FC236}">
                  <a16:creationId xmlns:a16="http://schemas.microsoft.com/office/drawing/2014/main" id="{03A534F6-32D4-4D4C-B50A-D34FE0EE8AF5}"/>
                </a:ext>
              </a:extLst>
            </p:cNvPr>
            <p:cNvSpPr>
              <a:spLocks noChangeShapeType="1"/>
            </p:cNvSpPr>
            <p:nvPr/>
          </p:nvSpPr>
          <p:spPr bwMode="auto">
            <a:xfrm>
              <a:off x="7330268" y="3104175"/>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 name="Line 41">
              <a:extLst>
                <a:ext uri="{FF2B5EF4-FFF2-40B4-BE49-F238E27FC236}">
                  <a16:creationId xmlns:a16="http://schemas.microsoft.com/office/drawing/2014/main" id="{E9963751-12A2-4F7D-B782-ED20F1F549E6}"/>
                </a:ext>
              </a:extLst>
            </p:cNvPr>
            <p:cNvSpPr>
              <a:spLocks noChangeShapeType="1"/>
            </p:cNvSpPr>
            <p:nvPr/>
          </p:nvSpPr>
          <p:spPr bwMode="auto">
            <a:xfrm flipH="1">
              <a:off x="7289216" y="3145226"/>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 name="Line 42">
              <a:extLst>
                <a:ext uri="{FF2B5EF4-FFF2-40B4-BE49-F238E27FC236}">
                  <a16:creationId xmlns:a16="http://schemas.microsoft.com/office/drawing/2014/main" id="{6B71CC18-CDEA-4553-845B-18B74DB58137}"/>
                </a:ext>
              </a:extLst>
            </p:cNvPr>
            <p:cNvSpPr>
              <a:spLocks noChangeShapeType="1"/>
            </p:cNvSpPr>
            <p:nvPr/>
          </p:nvSpPr>
          <p:spPr bwMode="auto">
            <a:xfrm>
              <a:off x="7308163" y="3104175"/>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4" name="Line 43">
              <a:extLst>
                <a:ext uri="{FF2B5EF4-FFF2-40B4-BE49-F238E27FC236}">
                  <a16:creationId xmlns:a16="http://schemas.microsoft.com/office/drawing/2014/main" id="{A8167943-A6BC-478A-B47E-49248068B192}"/>
                </a:ext>
              </a:extLst>
            </p:cNvPr>
            <p:cNvSpPr>
              <a:spLocks noChangeShapeType="1"/>
            </p:cNvSpPr>
            <p:nvPr/>
          </p:nvSpPr>
          <p:spPr bwMode="auto">
            <a:xfrm flipH="1">
              <a:off x="7267112" y="3145226"/>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5" name="Line 44">
              <a:extLst>
                <a:ext uri="{FF2B5EF4-FFF2-40B4-BE49-F238E27FC236}">
                  <a16:creationId xmlns:a16="http://schemas.microsoft.com/office/drawing/2014/main" id="{8D3B6DCE-9522-424E-957F-4F1AEC792BEA}"/>
                </a:ext>
              </a:extLst>
            </p:cNvPr>
            <p:cNvSpPr>
              <a:spLocks noChangeShapeType="1"/>
            </p:cNvSpPr>
            <p:nvPr/>
          </p:nvSpPr>
          <p:spPr bwMode="auto">
            <a:xfrm>
              <a:off x="7279743" y="3104175"/>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6" name="Line 45">
              <a:extLst>
                <a:ext uri="{FF2B5EF4-FFF2-40B4-BE49-F238E27FC236}">
                  <a16:creationId xmlns:a16="http://schemas.microsoft.com/office/drawing/2014/main" id="{44CD0152-F19C-47DF-93BD-2D5D230172F3}"/>
                </a:ext>
              </a:extLst>
            </p:cNvPr>
            <p:cNvSpPr>
              <a:spLocks noChangeShapeType="1"/>
            </p:cNvSpPr>
            <p:nvPr/>
          </p:nvSpPr>
          <p:spPr bwMode="auto">
            <a:xfrm flipH="1">
              <a:off x="7235534" y="3145226"/>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7" name="Line 46">
              <a:extLst>
                <a:ext uri="{FF2B5EF4-FFF2-40B4-BE49-F238E27FC236}">
                  <a16:creationId xmlns:a16="http://schemas.microsoft.com/office/drawing/2014/main" id="{CAC09D5D-E576-484D-A27D-A06AD793A775}"/>
                </a:ext>
              </a:extLst>
            </p:cNvPr>
            <p:cNvSpPr>
              <a:spLocks noChangeShapeType="1"/>
            </p:cNvSpPr>
            <p:nvPr/>
          </p:nvSpPr>
          <p:spPr bwMode="auto">
            <a:xfrm>
              <a:off x="7248165" y="3104175"/>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8" name="Line 47">
              <a:extLst>
                <a:ext uri="{FF2B5EF4-FFF2-40B4-BE49-F238E27FC236}">
                  <a16:creationId xmlns:a16="http://schemas.microsoft.com/office/drawing/2014/main" id="{30BDD8E3-A0E9-486D-AAE7-D4E9416C4E98}"/>
                </a:ext>
              </a:extLst>
            </p:cNvPr>
            <p:cNvSpPr>
              <a:spLocks noChangeShapeType="1"/>
            </p:cNvSpPr>
            <p:nvPr/>
          </p:nvSpPr>
          <p:spPr bwMode="auto">
            <a:xfrm flipH="1">
              <a:off x="7207113" y="3145226"/>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9" name="Line 48">
              <a:extLst>
                <a:ext uri="{FF2B5EF4-FFF2-40B4-BE49-F238E27FC236}">
                  <a16:creationId xmlns:a16="http://schemas.microsoft.com/office/drawing/2014/main" id="{7E027E86-1206-4B82-9712-3F2B288DB0EC}"/>
                </a:ext>
              </a:extLst>
            </p:cNvPr>
            <p:cNvSpPr>
              <a:spLocks noChangeShapeType="1"/>
            </p:cNvSpPr>
            <p:nvPr/>
          </p:nvSpPr>
          <p:spPr bwMode="auto">
            <a:xfrm>
              <a:off x="7216587" y="3104175"/>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0" name="Line 49">
              <a:extLst>
                <a:ext uri="{FF2B5EF4-FFF2-40B4-BE49-F238E27FC236}">
                  <a16:creationId xmlns:a16="http://schemas.microsoft.com/office/drawing/2014/main" id="{690400FB-BEA4-4FA9-B2DC-AF071472B156}"/>
                </a:ext>
              </a:extLst>
            </p:cNvPr>
            <p:cNvSpPr>
              <a:spLocks noChangeShapeType="1"/>
            </p:cNvSpPr>
            <p:nvPr/>
          </p:nvSpPr>
          <p:spPr bwMode="auto">
            <a:xfrm flipH="1">
              <a:off x="7175535" y="3145226"/>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1" name="Line 50">
              <a:extLst>
                <a:ext uri="{FF2B5EF4-FFF2-40B4-BE49-F238E27FC236}">
                  <a16:creationId xmlns:a16="http://schemas.microsoft.com/office/drawing/2014/main" id="{A7F3928C-94AC-4E25-82BF-254A68277A6E}"/>
                </a:ext>
              </a:extLst>
            </p:cNvPr>
            <p:cNvSpPr>
              <a:spLocks noChangeShapeType="1"/>
            </p:cNvSpPr>
            <p:nvPr/>
          </p:nvSpPr>
          <p:spPr bwMode="auto">
            <a:xfrm>
              <a:off x="7213429" y="3104175"/>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2" name="Line 51">
              <a:extLst>
                <a:ext uri="{FF2B5EF4-FFF2-40B4-BE49-F238E27FC236}">
                  <a16:creationId xmlns:a16="http://schemas.microsoft.com/office/drawing/2014/main" id="{F113EA0A-7F12-4861-BA43-29D80BD49601}"/>
                </a:ext>
              </a:extLst>
            </p:cNvPr>
            <p:cNvSpPr>
              <a:spLocks noChangeShapeType="1"/>
            </p:cNvSpPr>
            <p:nvPr/>
          </p:nvSpPr>
          <p:spPr bwMode="auto">
            <a:xfrm flipH="1">
              <a:off x="7172377" y="3145226"/>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3" name="Line 52">
              <a:extLst>
                <a:ext uri="{FF2B5EF4-FFF2-40B4-BE49-F238E27FC236}">
                  <a16:creationId xmlns:a16="http://schemas.microsoft.com/office/drawing/2014/main" id="{1B4881AF-E3A0-47F7-9DEF-474F74E515A6}"/>
                </a:ext>
              </a:extLst>
            </p:cNvPr>
            <p:cNvSpPr>
              <a:spLocks noChangeShapeType="1"/>
            </p:cNvSpPr>
            <p:nvPr/>
          </p:nvSpPr>
          <p:spPr bwMode="auto">
            <a:xfrm>
              <a:off x="7153431" y="3075754"/>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4" name="Line 53">
              <a:extLst>
                <a:ext uri="{FF2B5EF4-FFF2-40B4-BE49-F238E27FC236}">
                  <a16:creationId xmlns:a16="http://schemas.microsoft.com/office/drawing/2014/main" id="{492A7785-F18F-4390-A3C8-F649E52D4730}"/>
                </a:ext>
              </a:extLst>
            </p:cNvPr>
            <p:cNvSpPr>
              <a:spLocks noChangeShapeType="1"/>
            </p:cNvSpPr>
            <p:nvPr/>
          </p:nvSpPr>
          <p:spPr bwMode="auto">
            <a:xfrm flipH="1">
              <a:off x="7112379" y="3119964"/>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5" name="Line 54">
              <a:extLst>
                <a:ext uri="{FF2B5EF4-FFF2-40B4-BE49-F238E27FC236}">
                  <a16:creationId xmlns:a16="http://schemas.microsoft.com/office/drawing/2014/main" id="{4E5A3833-BEF1-4808-9B21-7D33F3F29F15}"/>
                </a:ext>
              </a:extLst>
            </p:cNvPr>
            <p:cNvSpPr>
              <a:spLocks noChangeShapeType="1"/>
            </p:cNvSpPr>
            <p:nvPr/>
          </p:nvSpPr>
          <p:spPr bwMode="auto">
            <a:xfrm>
              <a:off x="7121853" y="3075754"/>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6" name="Line 55">
              <a:extLst>
                <a:ext uri="{FF2B5EF4-FFF2-40B4-BE49-F238E27FC236}">
                  <a16:creationId xmlns:a16="http://schemas.microsoft.com/office/drawing/2014/main" id="{4FF449B5-5A51-418B-A4DA-469753C71466}"/>
                </a:ext>
              </a:extLst>
            </p:cNvPr>
            <p:cNvSpPr>
              <a:spLocks noChangeShapeType="1"/>
            </p:cNvSpPr>
            <p:nvPr/>
          </p:nvSpPr>
          <p:spPr bwMode="auto">
            <a:xfrm flipH="1">
              <a:off x="7077643" y="3119964"/>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7" name="Line 56">
              <a:extLst>
                <a:ext uri="{FF2B5EF4-FFF2-40B4-BE49-F238E27FC236}">
                  <a16:creationId xmlns:a16="http://schemas.microsoft.com/office/drawing/2014/main" id="{950162E0-E4CE-451D-ABCB-56350C8C3BBE}"/>
                </a:ext>
              </a:extLst>
            </p:cNvPr>
            <p:cNvSpPr>
              <a:spLocks noChangeShapeType="1"/>
            </p:cNvSpPr>
            <p:nvPr/>
          </p:nvSpPr>
          <p:spPr bwMode="auto">
            <a:xfrm>
              <a:off x="7080801" y="3075754"/>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8" name="Line 57">
              <a:extLst>
                <a:ext uri="{FF2B5EF4-FFF2-40B4-BE49-F238E27FC236}">
                  <a16:creationId xmlns:a16="http://schemas.microsoft.com/office/drawing/2014/main" id="{7B26FC4A-B1B2-499B-87FA-7F6BBE9EC6FA}"/>
                </a:ext>
              </a:extLst>
            </p:cNvPr>
            <p:cNvSpPr>
              <a:spLocks noChangeShapeType="1"/>
            </p:cNvSpPr>
            <p:nvPr/>
          </p:nvSpPr>
          <p:spPr bwMode="auto">
            <a:xfrm flipH="1">
              <a:off x="7036592" y="3119964"/>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9" name="Line 58">
              <a:extLst>
                <a:ext uri="{FF2B5EF4-FFF2-40B4-BE49-F238E27FC236}">
                  <a16:creationId xmlns:a16="http://schemas.microsoft.com/office/drawing/2014/main" id="{BB043BC7-6242-46BE-B3F9-3706747920E3}"/>
                </a:ext>
              </a:extLst>
            </p:cNvPr>
            <p:cNvSpPr>
              <a:spLocks noChangeShapeType="1"/>
            </p:cNvSpPr>
            <p:nvPr/>
          </p:nvSpPr>
          <p:spPr bwMode="auto">
            <a:xfrm>
              <a:off x="7039750" y="3075754"/>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0" name="Line 59">
              <a:extLst>
                <a:ext uri="{FF2B5EF4-FFF2-40B4-BE49-F238E27FC236}">
                  <a16:creationId xmlns:a16="http://schemas.microsoft.com/office/drawing/2014/main" id="{D76E4A62-6970-4439-A1D6-58C0B4E58700}"/>
                </a:ext>
              </a:extLst>
            </p:cNvPr>
            <p:cNvSpPr>
              <a:spLocks noChangeShapeType="1"/>
            </p:cNvSpPr>
            <p:nvPr/>
          </p:nvSpPr>
          <p:spPr bwMode="auto">
            <a:xfrm flipH="1">
              <a:off x="6998698" y="3119964"/>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1" name="Line 60">
              <a:extLst>
                <a:ext uri="{FF2B5EF4-FFF2-40B4-BE49-F238E27FC236}">
                  <a16:creationId xmlns:a16="http://schemas.microsoft.com/office/drawing/2014/main" id="{3283BE4C-F063-479E-BCDF-441E5C7BA251}"/>
                </a:ext>
              </a:extLst>
            </p:cNvPr>
            <p:cNvSpPr>
              <a:spLocks noChangeShapeType="1"/>
            </p:cNvSpPr>
            <p:nvPr/>
          </p:nvSpPr>
          <p:spPr bwMode="auto">
            <a:xfrm>
              <a:off x="7020803" y="3075754"/>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2" name="Line 61">
              <a:extLst>
                <a:ext uri="{FF2B5EF4-FFF2-40B4-BE49-F238E27FC236}">
                  <a16:creationId xmlns:a16="http://schemas.microsoft.com/office/drawing/2014/main" id="{E8900A55-2985-4D3B-8F97-B285C7B35BD9}"/>
                </a:ext>
              </a:extLst>
            </p:cNvPr>
            <p:cNvSpPr>
              <a:spLocks noChangeShapeType="1"/>
            </p:cNvSpPr>
            <p:nvPr/>
          </p:nvSpPr>
          <p:spPr bwMode="auto">
            <a:xfrm flipH="1">
              <a:off x="6976593" y="3119964"/>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3" name="Line 62">
              <a:extLst>
                <a:ext uri="{FF2B5EF4-FFF2-40B4-BE49-F238E27FC236}">
                  <a16:creationId xmlns:a16="http://schemas.microsoft.com/office/drawing/2014/main" id="{0AA0C64C-D62A-4636-B762-077747CADDA7}"/>
                </a:ext>
              </a:extLst>
            </p:cNvPr>
            <p:cNvSpPr>
              <a:spLocks noChangeShapeType="1"/>
            </p:cNvSpPr>
            <p:nvPr/>
          </p:nvSpPr>
          <p:spPr bwMode="auto">
            <a:xfrm>
              <a:off x="7005014" y="3075754"/>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4" name="Line 63">
              <a:extLst>
                <a:ext uri="{FF2B5EF4-FFF2-40B4-BE49-F238E27FC236}">
                  <a16:creationId xmlns:a16="http://schemas.microsoft.com/office/drawing/2014/main" id="{19AB80C0-6C11-49B9-A064-48197EF16962}"/>
                </a:ext>
              </a:extLst>
            </p:cNvPr>
            <p:cNvSpPr>
              <a:spLocks noChangeShapeType="1"/>
            </p:cNvSpPr>
            <p:nvPr/>
          </p:nvSpPr>
          <p:spPr bwMode="auto">
            <a:xfrm flipH="1">
              <a:off x="6963962" y="3119964"/>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5" name="Line 64">
              <a:extLst>
                <a:ext uri="{FF2B5EF4-FFF2-40B4-BE49-F238E27FC236}">
                  <a16:creationId xmlns:a16="http://schemas.microsoft.com/office/drawing/2014/main" id="{C0214975-FF58-4641-B6A5-B165B2A1475A}"/>
                </a:ext>
              </a:extLst>
            </p:cNvPr>
            <p:cNvSpPr>
              <a:spLocks noChangeShapeType="1"/>
            </p:cNvSpPr>
            <p:nvPr/>
          </p:nvSpPr>
          <p:spPr bwMode="auto">
            <a:xfrm>
              <a:off x="6785546" y="3053650"/>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6" name="Line 65">
              <a:extLst>
                <a:ext uri="{FF2B5EF4-FFF2-40B4-BE49-F238E27FC236}">
                  <a16:creationId xmlns:a16="http://schemas.microsoft.com/office/drawing/2014/main" id="{120B9B8C-01CD-4461-9D10-191151057717}"/>
                </a:ext>
              </a:extLst>
            </p:cNvPr>
            <p:cNvSpPr>
              <a:spLocks noChangeShapeType="1"/>
            </p:cNvSpPr>
            <p:nvPr/>
          </p:nvSpPr>
          <p:spPr bwMode="auto">
            <a:xfrm flipH="1">
              <a:off x="6744495" y="3097859"/>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7" name="Line 66">
              <a:extLst>
                <a:ext uri="{FF2B5EF4-FFF2-40B4-BE49-F238E27FC236}">
                  <a16:creationId xmlns:a16="http://schemas.microsoft.com/office/drawing/2014/main" id="{7E007835-B9AB-4EAB-9127-87F0CC2544A0}"/>
                </a:ext>
              </a:extLst>
            </p:cNvPr>
            <p:cNvSpPr>
              <a:spLocks noChangeShapeType="1"/>
            </p:cNvSpPr>
            <p:nvPr/>
          </p:nvSpPr>
          <p:spPr bwMode="auto">
            <a:xfrm>
              <a:off x="6798177" y="3053650"/>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8" name="Line 67">
              <a:extLst>
                <a:ext uri="{FF2B5EF4-FFF2-40B4-BE49-F238E27FC236}">
                  <a16:creationId xmlns:a16="http://schemas.microsoft.com/office/drawing/2014/main" id="{23F2AEA0-D349-4CC9-B086-370127C946EC}"/>
                </a:ext>
              </a:extLst>
            </p:cNvPr>
            <p:cNvSpPr>
              <a:spLocks noChangeShapeType="1"/>
            </p:cNvSpPr>
            <p:nvPr/>
          </p:nvSpPr>
          <p:spPr bwMode="auto">
            <a:xfrm flipH="1">
              <a:off x="6753968" y="3097859"/>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9" name="Line 68">
              <a:extLst>
                <a:ext uri="{FF2B5EF4-FFF2-40B4-BE49-F238E27FC236}">
                  <a16:creationId xmlns:a16="http://schemas.microsoft.com/office/drawing/2014/main" id="{5B81349F-E6D5-498F-9FAE-E2D0C3AC2DFB}"/>
                </a:ext>
              </a:extLst>
            </p:cNvPr>
            <p:cNvSpPr>
              <a:spLocks noChangeShapeType="1"/>
            </p:cNvSpPr>
            <p:nvPr/>
          </p:nvSpPr>
          <p:spPr bwMode="auto">
            <a:xfrm>
              <a:off x="6618182" y="3053650"/>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0" name="Line 69">
              <a:extLst>
                <a:ext uri="{FF2B5EF4-FFF2-40B4-BE49-F238E27FC236}">
                  <a16:creationId xmlns:a16="http://schemas.microsoft.com/office/drawing/2014/main" id="{D20B5B05-4B93-4904-9283-521ED74DDDE5}"/>
                </a:ext>
              </a:extLst>
            </p:cNvPr>
            <p:cNvSpPr>
              <a:spLocks noChangeShapeType="1"/>
            </p:cNvSpPr>
            <p:nvPr/>
          </p:nvSpPr>
          <p:spPr bwMode="auto">
            <a:xfrm flipH="1">
              <a:off x="6577131" y="3097859"/>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1" name="Line 70">
              <a:extLst>
                <a:ext uri="{FF2B5EF4-FFF2-40B4-BE49-F238E27FC236}">
                  <a16:creationId xmlns:a16="http://schemas.microsoft.com/office/drawing/2014/main" id="{3E5B00D4-F0F3-457F-B121-AD4EA60F6D5E}"/>
                </a:ext>
              </a:extLst>
            </p:cNvPr>
            <p:cNvSpPr>
              <a:spLocks noChangeShapeType="1"/>
            </p:cNvSpPr>
            <p:nvPr/>
          </p:nvSpPr>
          <p:spPr bwMode="auto">
            <a:xfrm>
              <a:off x="6633971" y="3053650"/>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2" name="Line 71">
              <a:extLst>
                <a:ext uri="{FF2B5EF4-FFF2-40B4-BE49-F238E27FC236}">
                  <a16:creationId xmlns:a16="http://schemas.microsoft.com/office/drawing/2014/main" id="{1754522F-167A-42FC-9FFA-CF7949DB6C44}"/>
                </a:ext>
              </a:extLst>
            </p:cNvPr>
            <p:cNvSpPr>
              <a:spLocks noChangeShapeType="1"/>
            </p:cNvSpPr>
            <p:nvPr/>
          </p:nvSpPr>
          <p:spPr bwMode="auto">
            <a:xfrm flipH="1">
              <a:off x="6589762" y="3097859"/>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3" name="Line 72">
              <a:extLst>
                <a:ext uri="{FF2B5EF4-FFF2-40B4-BE49-F238E27FC236}">
                  <a16:creationId xmlns:a16="http://schemas.microsoft.com/office/drawing/2014/main" id="{ABDD1C22-17F7-4FB1-8351-781935E52311}"/>
                </a:ext>
              </a:extLst>
            </p:cNvPr>
            <p:cNvSpPr>
              <a:spLocks noChangeShapeType="1"/>
            </p:cNvSpPr>
            <p:nvPr/>
          </p:nvSpPr>
          <p:spPr bwMode="auto">
            <a:xfrm>
              <a:off x="6548710" y="3053650"/>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4" name="Line 73">
              <a:extLst>
                <a:ext uri="{FF2B5EF4-FFF2-40B4-BE49-F238E27FC236}">
                  <a16:creationId xmlns:a16="http://schemas.microsoft.com/office/drawing/2014/main" id="{DECE5F90-EC77-4325-A2DE-C85D8E7EEDB4}"/>
                </a:ext>
              </a:extLst>
            </p:cNvPr>
            <p:cNvSpPr>
              <a:spLocks noChangeShapeType="1"/>
            </p:cNvSpPr>
            <p:nvPr/>
          </p:nvSpPr>
          <p:spPr bwMode="auto">
            <a:xfrm flipH="1">
              <a:off x="6504501" y="3097859"/>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5" name="Line 74">
              <a:extLst>
                <a:ext uri="{FF2B5EF4-FFF2-40B4-BE49-F238E27FC236}">
                  <a16:creationId xmlns:a16="http://schemas.microsoft.com/office/drawing/2014/main" id="{E9902653-4817-460C-BFDD-5D5620BE5CD6}"/>
                </a:ext>
              </a:extLst>
            </p:cNvPr>
            <p:cNvSpPr>
              <a:spLocks noChangeShapeType="1"/>
            </p:cNvSpPr>
            <p:nvPr/>
          </p:nvSpPr>
          <p:spPr bwMode="auto">
            <a:xfrm>
              <a:off x="6561342" y="3053650"/>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6" name="Line 75">
              <a:extLst>
                <a:ext uri="{FF2B5EF4-FFF2-40B4-BE49-F238E27FC236}">
                  <a16:creationId xmlns:a16="http://schemas.microsoft.com/office/drawing/2014/main" id="{82D7F21C-7673-4467-A4E2-8F13731885EB}"/>
                </a:ext>
              </a:extLst>
            </p:cNvPr>
            <p:cNvSpPr>
              <a:spLocks noChangeShapeType="1"/>
            </p:cNvSpPr>
            <p:nvPr/>
          </p:nvSpPr>
          <p:spPr bwMode="auto">
            <a:xfrm flipH="1">
              <a:off x="6520290" y="3097859"/>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7" name="Line 76">
              <a:extLst>
                <a:ext uri="{FF2B5EF4-FFF2-40B4-BE49-F238E27FC236}">
                  <a16:creationId xmlns:a16="http://schemas.microsoft.com/office/drawing/2014/main" id="{FC04518C-C69D-4C6B-B0BE-4075523ADD62}"/>
                </a:ext>
              </a:extLst>
            </p:cNvPr>
            <p:cNvSpPr>
              <a:spLocks noChangeShapeType="1"/>
            </p:cNvSpPr>
            <p:nvPr/>
          </p:nvSpPr>
          <p:spPr bwMode="auto">
            <a:xfrm>
              <a:off x="6463450" y="3053650"/>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8" name="Line 77">
              <a:extLst>
                <a:ext uri="{FF2B5EF4-FFF2-40B4-BE49-F238E27FC236}">
                  <a16:creationId xmlns:a16="http://schemas.microsoft.com/office/drawing/2014/main" id="{1B520AC3-9D41-42FF-A53B-F9467A92A56F}"/>
                </a:ext>
              </a:extLst>
            </p:cNvPr>
            <p:cNvSpPr>
              <a:spLocks noChangeShapeType="1"/>
            </p:cNvSpPr>
            <p:nvPr/>
          </p:nvSpPr>
          <p:spPr bwMode="auto">
            <a:xfrm flipH="1">
              <a:off x="6420819" y="3097859"/>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9" name="Line 78">
              <a:extLst>
                <a:ext uri="{FF2B5EF4-FFF2-40B4-BE49-F238E27FC236}">
                  <a16:creationId xmlns:a16="http://schemas.microsoft.com/office/drawing/2014/main" id="{8C80AAC1-90E8-4231-AF05-D8A7178FAB11}"/>
                </a:ext>
              </a:extLst>
            </p:cNvPr>
            <p:cNvSpPr>
              <a:spLocks noChangeShapeType="1"/>
            </p:cNvSpPr>
            <p:nvPr/>
          </p:nvSpPr>
          <p:spPr bwMode="auto">
            <a:xfrm>
              <a:off x="6447661" y="3044176"/>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0" name="Line 79">
              <a:extLst>
                <a:ext uri="{FF2B5EF4-FFF2-40B4-BE49-F238E27FC236}">
                  <a16:creationId xmlns:a16="http://schemas.microsoft.com/office/drawing/2014/main" id="{7113DDD9-E67C-424A-905B-61A83542C944}"/>
                </a:ext>
              </a:extLst>
            </p:cNvPr>
            <p:cNvSpPr>
              <a:spLocks noChangeShapeType="1"/>
            </p:cNvSpPr>
            <p:nvPr/>
          </p:nvSpPr>
          <p:spPr bwMode="auto">
            <a:xfrm flipH="1">
              <a:off x="6401872" y="3088386"/>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1" name="Line 80">
              <a:extLst>
                <a:ext uri="{FF2B5EF4-FFF2-40B4-BE49-F238E27FC236}">
                  <a16:creationId xmlns:a16="http://schemas.microsoft.com/office/drawing/2014/main" id="{2242F87E-324E-4CD8-9E4D-2CFA456EC804}"/>
                </a:ext>
              </a:extLst>
            </p:cNvPr>
            <p:cNvSpPr>
              <a:spLocks noChangeShapeType="1"/>
            </p:cNvSpPr>
            <p:nvPr/>
          </p:nvSpPr>
          <p:spPr bwMode="auto">
            <a:xfrm>
              <a:off x="6423977" y="3037861"/>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2" name="Line 81">
              <a:extLst>
                <a:ext uri="{FF2B5EF4-FFF2-40B4-BE49-F238E27FC236}">
                  <a16:creationId xmlns:a16="http://schemas.microsoft.com/office/drawing/2014/main" id="{8409ABC3-0892-4B97-B2D5-9DF58EA28901}"/>
                </a:ext>
              </a:extLst>
            </p:cNvPr>
            <p:cNvSpPr>
              <a:spLocks noChangeShapeType="1"/>
            </p:cNvSpPr>
            <p:nvPr/>
          </p:nvSpPr>
          <p:spPr bwMode="auto">
            <a:xfrm flipH="1">
              <a:off x="6379768" y="3078912"/>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3" name="Line 82">
              <a:extLst>
                <a:ext uri="{FF2B5EF4-FFF2-40B4-BE49-F238E27FC236}">
                  <a16:creationId xmlns:a16="http://schemas.microsoft.com/office/drawing/2014/main" id="{77C1C993-CAD0-494E-A1F3-4F3506DCFCA5}"/>
                </a:ext>
              </a:extLst>
            </p:cNvPr>
            <p:cNvSpPr>
              <a:spLocks noChangeShapeType="1"/>
            </p:cNvSpPr>
            <p:nvPr/>
          </p:nvSpPr>
          <p:spPr bwMode="auto">
            <a:xfrm>
              <a:off x="6382926" y="3037861"/>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4" name="Line 83">
              <a:extLst>
                <a:ext uri="{FF2B5EF4-FFF2-40B4-BE49-F238E27FC236}">
                  <a16:creationId xmlns:a16="http://schemas.microsoft.com/office/drawing/2014/main" id="{27BD6319-595D-4935-A08C-83BF7558501E}"/>
                </a:ext>
              </a:extLst>
            </p:cNvPr>
            <p:cNvSpPr>
              <a:spLocks noChangeShapeType="1"/>
            </p:cNvSpPr>
            <p:nvPr/>
          </p:nvSpPr>
          <p:spPr bwMode="auto">
            <a:xfrm flipH="1">
              <a:off x="6338716" y="3078912"/>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5" name="Line 84">
              <a:extLst>
                <a:ext uri="{FF2B5EF4-FFF2-40B4-BE49-F238E27FC236}">
                  <a16:creationId xmlns:a16="http://schemas.microsoft.com/office/drawing/2014/main" id="{B22B37D5-1C9B-431A-975A-890FCFB6C015}"/>
                </a:ext>
              </a:extLst>
            </p:cNvPr>
            <p:cNvSpPr>
              <a:spLocks noChangeShapeType="1"/>
            </p:cNvSpPr>
            <p:nvPr/>
          </p:nvSpPr>
          <p:spPr bwMode="auto">
            <a:xfrm>
              <a:off x="6354505" y="3037861"/>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6" name="Line 85">
              <a:extLst>
                <a:ext uri="{FF2B5EF4-FFF2-40B4-BE49-F238E27FC236}">
                  <a16:creationId xmlns:a16="http://schemas.microsoft.com/office/drawing/2014/main" id="{C4816AAF-6A09-4E9A-89FC-720055BFAE4C}"/>
                </a:ext>
              </a:extLst>
            </p:cNvPr>
            <p:cNvSpPr>
              <a:spLocks noChangeShapeType="1"/>
            </p:cNvSpPr>
            <p:nvPr/>
          </p:nvSpPr>
          <p:spPr bwMode="auto">
            <a:xfrm flipH="1">
              <a:off x="6313454" y="3078912"/>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7" name="Line 86">
              <a:extLst>
                <a:ext uri="{FF2B5EF4-FFF2-40B4-BE49-F238E27FC236}">
                  <a16:creationId xmlns:a16="http://schemas.microsoft.com/office/drawing/2014/main" id="{A1611D1B-3D0F-4171-A6BF-47BA4244E25F}"/>
                </a:ext>
              </a:extLst>
            </p:cNvPr>
            <p:cNvSpPr>
              <a:spLocks noChangeShapeType="1"/>
            </p:cNvSpPr>
            <p:nvPr/>
          </p:nvSpPr>
          <p:spPr bwMode="auto">
            <a:xfrm>
              <a:off x="6326085" y="3037861"/>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8" name="Line 87">
              <a:extLst>
                <a:ext uri="{FF2B5EF4-FFF2-40B4-BE49-F238E27FC236}">
                  <a16:creationId xmlns:a16="http://schemas.microsoft.com/office/drawing/2014/main" id="{EC58BFE7-3B78-4075-B08D-A6EFE1C9255B}"/>
                </a:ext>
              </a:extLst>
            </p:cNvPr>
            <p:cNvSpPr>
              <a:spLocks noChangeShapeType="1"/>
            </p:cNvSpPr>
            <p:nvPr/>
          </p:nvSpPr>
          <p:spPr bwMode="auto">
            <a:xfrm flipH="1">
              <a:off x="6281876" y="3078912"/>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39" name="Line 88">
              <a:extLst>
                <a:ext uri="{FF2B5EF4-FFF2-40B4-BE49-F238E27FC236}">
                  <a16:creationId xmlns:a16="http://schemas.microsoft.com/office/drawing/2014/main" id="{68BF5B3C-1BA7-4264-ABC7-FD6317580677}"/>
                </a:ext>
              </a:extLst>
            </p:cNvPr>
            <p:cNvSpPr>
              <a:spLocks noChangeShapeType="1"/>
            </p:cNvSpPr>
            <p:nvPr/>
          </p:nvSpPr>
          <p:spPr bwMode="auto">
            <a:xfrm>
              <a:off x="6313454" y="3037861"/>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0" name="Line 89">
              <a:extLst>
                <a:ext uri="{FF2B5EF4-FFF2-40B4-BE49-F238E27FC236}">
                  <a16:creationId xmlns:a16="http://schemas.microsoft.com/office/drawing/2014/main" id="{A73F21B8-CED8-42B1-8127-6CC1830C52D2}"/>
                </a:ext>
              </a:extLst>
            </p:cNvPr>
            <p:cNvSpPr>
              <a:spLocks noChangeShapeType="1"/>
            </p:cNvSpPr>
            <p:nvPr/>
          </p:nvSpPr>
          <p:spPr bwMode="auto">
            <a:xfrm flipH="1">
              <a:off x="6272402" y="3078912"/>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1" name="Line 90">
              <a:extLst>
                <a:ext uri="{FF2B5EF4-FFF2-40B4-BE49-F238E27FC236}">
                  <a16:creationId xmlns:a16="http://schemas.microsoft.com/office/drawing/2014/main" id="{6425086D-CD75-47B6-9782-3D6BEF733789}"/>
                </a:ext>
              </a:extLst>
            </p:cNvPr>
            <p:cNvSpPr>
              <a:spLocks noChangeShapeType="1"/>
            </p:cNvSpPr>
            <p:nvPr/>
          </p:nvSpPr>
          <p:spPr bwMode="auto">
            <a:xfrm>
              <a:off x="6291349" y="3037861"/>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2" name="Line 91">
              <a:extLst>
                <a:ext uri="{FF2B5EF4-FFF2-40B4-BE49-F238E27FC236}">
                  <a16:creationId xmlns:a16="http://schemas.microsoft.com/office/drawing/2014/main" id="{30A2175E-17F2-44CB-9BF5-5EDEC204846F}"/>
                </a:ext>
              </a:extLst>
            </p:cNvPr>
            <p:cNvSpPr>
              <a:spLocks noChangeShapeType="1"/>
            </p:cNvSpPr>
            <p:nvPr/>
          </p:nvSpPr>
          <p:spPr bwMode="auto">
            <a:xfrm flipH="1">
              <a:off x="6247140" y="3078912"/>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3" name="Line 92">
              <a:extLst>
                <a:ext uri="{FF2B5EF4-FFF2-40B4-BE49-F238E27FC236}">
                  <a16:creationId xmlns:a16="http://schemas.microsoft.com/office/drawing/2014/main" id="{8A4A403C-2FDB-4653-9F3F-4B060BC2D27F}"/>
                </a:ext>
              </a:extLst>
            </p:cNvPr>
            <p:cNvSpPr>
              <a:spLocks noChangeShapeType="1"/>
            </p:cNvSpPr>
            <p:nvPr/>
          </p:nvSpPr>
          <p:spPr bwMode="auto">
            <a:xfrm>
              <a:off x="6262929" y="3037861"/>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4" name="Line 93">
              <a:extLst>
                <a:ext uri="{FF2B5EF4-FFF2-40B4-BE49-F238E27FC236}">
                  <a16:creationId xmlns:a16="http://schemas.microsoft.com/office/drawing/2014/main" id="{B47B45D6-499C-4B0D-BE7A-737465E8584C}"/>
                </a:ext>
              </a:extLst>
            </p:cNvPr>
            <p:cNvSpPr>
              <a:spLocks noChangeShapeType="1"/>
            </p:cNvSpPr>
            <p:nvPr/>
          </p:nvSpPr>
          <p:spPr bwMode="auto">
            <a:xfrm flipH="1">
              <a:off x="6221877" y="3078912"/>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5" name="Line 94">
              <a:extLst>
                <a:ext uri="{FF2B5EF4-FFF2-40B4-BE49-F238E27FC236}">
                  <a16:creationId xmlns:a16="http://schemas.microsoft.com/office/drawing/2014/main" id="{3F8BC190-3A6F-4E61-86EE-2D4B110EF154}"/>
                </a:ext>
              </a:extLst>
            </p:cNvPr>
            <p:cNvSpPr>
              <a:spLocks noChangeShapeType="1"/>
            </p:cNvSpPr>
            <p:nvPr/>
          </p:nvSpPr>
          <p:spPr bwMode="auto">
            <a:xfrm>
              <a:off x="6250298" y="3012598"/>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6" name="Line 95">
              <a:extLst>
                <a:ext uri="{FF2B5EF4-FFF2-40B4-BE49-F238E27FC236}">
                  <a16:creationId xmlns:a16="http://schemas.microsoft.com/office/drawing/2014/main" id="{42E16C51-EBD8-443A-91BA-0A1F0B573149}"/>
                </a:ext>
              </a:extLst>
            </p:cNvPr>
            <p:cNvSpPr>
              <a:spLocks noChangeShapeType="1"/>
            </p:cNvSpPr>
            <p:nvPr/>
          </p:nvSpPr>
          <p:spPr bwMode="auto">
            <a:xfrm flipH="1">
              <a:off x="6206088" y="3056808"/>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7" name="Line 96">
              <a:extLst>
                <a:ext uri="{FF2B5EF4-FFF2-40B4-BE49-F238E27FC236}">
                  <a16:creationId xmlns:a16="http://schemas.microsoft.com/office/drawing/2014/main" id="{427118D9-E9C0-4694-9E24-3F6347B89C7B}"/>
                </a:ext>
              </a:extLst>
            </p:cNvPr>
            <p:cNvSpPr>
              <a:spLocks noChangeShapeType="1"/>
            </p:cNvSpPr>
            <p:nvPr/>
          </p:nvSpPr>
          <p:spPr bwMode="auto">
            <a:xfrm>
              <a:off x="6206088" y="2996809"/>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8" name="Line 97">
              <a:extLst>
                <a:ext uri="{FF2B5EF4-FFF2-40B4-BE49-F238E27FC236}">
                  <a16:creationId xmlns:a16="http://schemas.microsoft.com/office/drawing/2014/main" id="{34159679-6C0A-472D-9067-A4AE9A046CBD}"/>
                </a:ext>
              </a:extLst>
            </p:cNvPr>
            <p:cNvSpPr>
              <a:spLocks noChangeShapeType="1"/>
            </p:cNvSpPr>
            <p:nvPr/>
          </p:nvSpPr>
          <p:spPr bwMode="auto">
            <a:xfrm flipH="1">
              <a:off x="6165037" y="3041019"/>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49" name="Line 98">
              <a:extLst>
                <a:ext uri="{FF2B5EF4-FFF2-40B4-BE49-F238E27FC236}">
                  <a16:creationId xmlns:a16="http://schemas.microsoft.com/office/drawing/2014/main" id="{61EB08A5-1774-4D03-8964-945E2EFCB37E}"/>
                </a:ext>
              </a:extLst>
            </p:cNvPr>
            <p:cNvSpPr>
              <a:spLocks noChangeShapeType="1"/>
            </p:cNvSpPr>
            <p:nvPr/>
          </p:nvSpPr>
          <p:spPr bwMode="auto">
            <a:xfrm>
              <a:off x="6199773" y="2996809"/>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0" name="Line 99">
              <a:extLst>
                <a:ext uri="{FF2B5EF4-FFF2-40B4-BE49-F238E27FC236}">
                  <a16:creationId xmlns:a16="http://schemas.microsoft.com/office/drawing/2014/main" id="{1212E6EA-6BEF-43C8-B671-F0EDC2B90A65}"/>
                </a:ext>
              </a:extLst>
            </p:cNvPr>
            <p:cNvSpPr>
              <a:spLocks noChangeShapeType="1"/>
            </p:cNvSpPr>
            <p:nvPr/>
          </p:nvSpPr>
          <p:spPr bwMode="auto">
            <a:xfrm flipH="1">
              <a:off x="6155563" y="3041019"/>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1" name="Line 100">
              <a:extLst>
                <a:ext uri="{FF2B5EF4-FFF2-40B4-BE49-F238E27FC236}">
                  <a16:creationId xmlns:a16="http://schemas.microsoft.com/office/drawing/2014/main" id="{F6248166-8F20-401C-965A-3A1B5C9C6861}"/>
                </a:ext>
              </a:extLst>
            </p:cNvPr>
            <p:cNvSpPr>
              <a:spLocks noChangeShapeType="1"/>
            </p:cNvSpPr>
            <p:nvPr/>
          </p:nvSpPr>
          <p:spPr bwMode="auto">
            <a:xfrm>
              <a:off x="6101881" y="2987336"/>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2" name="Line 101">
              <a:extLst>
                <a:ext uri="{FF2B5EF4-FFF2-40B4-BE49-F238E27FC236}">
                  <a16:creationId xmlns:a16="http://schemas.microsoft.com/office/drawing/2014/main" id="{90D7FF2E-75B3-48FA-BD88-BC7D1119ED2D}"/>
                </a:ext>
              </a:extLst>
            </p:cNvPr>
            <p:cNvSpPr>
              <a:spLocks noChangeShapeType="1"/>
            </p:cNvSpPr>
            <p:nvPr/>
          </p:nvSpPr>
          <p:spPr bwMode="auto">
            <a:xfrm flipH="1">
              <a:off x="6057671" y="3031545"/>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3" name="Line 102">
              <a:extLst>
                <a:ext uri="{FF2B5EF4-FFF2-40B4-BE49-F238E27FC236}">
                  <a16:creationId xmlns:a16="http://schemas.microsoft.com/office/drawing/2014/main" id="{D79E695D-A0A7-488C-B093-EE1F0D52C4BD}"/>
                </a:ext>
              </a:extLst>
            </p:cNvPr>
            <p:cNvSpPr>
              <a:spLocks noChangeShapeType="1"/>
            </p:cNvSpPr>
            <p:nvPr/>
          </p:nvSpPr>
          <p:spPr bwMode="auto">
            <a:xfrm>
              <a:off x="6057671" y="2963652"/>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4" name="Line 103">
              <a:extLst>
                <a:ext uri="{FF2B5EF4-FFF2-40B4-BE49-F238E27FC236}">
                  <a16:creationId xmlns:a16="http://schemas.microsoft.com/office/drawing/2014/main" id="{05F4827C-B8F5-4936-A023-91129B01C8EE}"/>
                </a:ext>
              </a:extLst>
            </p:cNvPr>
            <p:cNvSpPr>
              <a:spLocks noChangeShapeType="1"/>
            </p:cNvSpPr>
            <p:nvPr/>
          </p:nvSpPr>
          <p:spPr bwMode="auto">
            <a:xfrm flipH="1">
              <a:off x="6016620" y="3006283"/>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5" name="Line 104">
              <a:extLst>
                <a:ext uri="{FF2B5EF4-FFF2-40B4-BE49-F238E27FC236}">
                  <a16:creationId xmlns:a16="http://schemas.microsoft.com/office/drawing/2014/main" id="{80BF7F22-0AD3-439E-94F5-823E84499A47}"/>
                </a:ext>
              </a:extLst>
            </p:cNvPr>
            <p:cNvSpPr>
              <a:spLocks noChangeShapeType="1"/>
            </p:cNvSpPr>
            <p:nvPr/>
          </p:nvSpPr>
          <p:spPr bwMode="auto">
            <a:xfrm>
              <a:off x="5985042" y="2963652"/>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6" name="Line 105">
              <a:extLst>
                <a:ext uri="{FF2B5EF4-FFF2-40B4-BE49-F238E27FC236}">
                  <a16:creationId xmlns:a16="http://schemas.microsoft.com/office/drawing/2014/main" id="{96853A66-CA75-48AD-9309-BDE79397E3B8}"/>
                </a:ext>
              </a:extLst>
            </p:cNvPr>
            <p:cNvSpPr>
              <a:spLocks noChangeShapeType="1"/>
            </p:cNvSpPr>
            <p:nvPr/>
          </p:nvSpPr>
          <p:spPr bwMode="auto">
            <a:xfrm flipH="1">
              <a:off x="5942411" y="3006283"/>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7" name="Line 106">
              <a:extLst>
                <a:ext uri="{FF2B5EF4-FFF2-40B4-BE49-F238E27FC236}">
                  <a16:creationId xmlns:a16="http://schemas.microsoft.com/office/drawing/2014/main" id="{CD3D2954-495A-46C3-92A1-3E5D10C1A644}"/>
                </a:ext>
              </a:extLst>
            </p:cNvPr>
            <p:cNvSpPr>
              <a:spLocks noChangeShapeType="1"/>
            </p:cNvSpPr>
            <p:nvPr/>
          </p:nvSpPr>
          <p:spPr bwMode="auto">
            <a:xfrm>
              <a:off x="5955043" y="2935232"/>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8" name="Line 107">
              <a:extLst>
                <a:ext uri="{FF2B5EF4-FFF2-40B4-BE49-F238E27FC236}">
                  <a16:creationId xmlns:a16="http://schemas.microsoft.com/office/drawing/2014/main" id="{EC7A1896-DB30-489F-980A-43A37E43DF3B}"/>
                </a:ext>
              </a:extLst>
            </p:cNvPr>
            <p:cNvSpPr>
              <a:spLocks noChangeShapeType="1"/>
            </p:cNvSpPr>
            <p:nvPr/>
          </p:nvSpPr>
          <p:spPr bwMode="auto">
            <a:xfrm flipH="1">
              <a:off x="5910833" y="2981020"/>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59" name="Line 108">
              <a:extLst>
                <a:ext uri="{FF2B5EF4-FFF2-40B4-BE49-F238E27FC236}">
                  <a16:creationId xmlns:a16="http://schemas.microsoft.com/office/drawing/2014/main" id="{7036B76E-AD0D-41BD-97BC-C9F6A4AF6828}"/>
                </a:ext>
              </a:extLst>
            </p:cNvPr>
            <p:cNvSpPr>
              <a:spLocks noChangeShapeType="1"/>
            </p:cNvSpPr>
            <p:nvPr/>
          </p:nvSpPr>
          <p:spPr bwMode="auto">
            <a:xfrm>
              <a:off x="5910833" y="2935232"/>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0" name="Line 109">
              <a:extLst>
                <a:ext uri="{FF2B5EF4-FFF2-40B4-BE49-F238E27FC236}">
                  <a16:creationId xmlns:a16="http://schemas.microsoft.com/office/drawing/2014/main" id="{B3468D5C-234F-4272-A880-29FCB41CDFC1}"/>
                </a:ext>
              </a:extLst>
            </p:cNvPr>
            <p:cNvSpPr>
              <a:spLocks noChangeShapeType="1"/>
            </p:cNvSpPr>
            <p:nvPr/>
          </p:nvSpPr>
          <p:spPr bwMode="auto">
            <a:xfrm flipH="1">
              <a:off x="5866624" y="2981020"/>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1" name="Line 110">
              <a:extLst>
                <a:ext uri="{FF2B5EF4-FFF2-40B4-BE49-F238E27FC236}">
                  <a16:creationId xmlns:a16="http://schemas.microsoft.com/office/drawing/2014/main" id="{E08AF973-57B7-426C-9EE1-B4B2031A860A}"/>
                </a:ext>
              </a:extLst>
            </p:cNvPr>
            <p:cNvSpPr>
              <a:spLocks noChangeShapeType="1"/>
            </p:cNvSpPr>
            <p:nvPr/>
          </p:nvSpPr>
          <p:spPr bwMode="auto">
            <a:xfrm>
              <a:off x="5866624" y="2935232"/>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2" name="Line 111">
              <a:extLst>
                <a:ext uri="{FF2B5EF4-FFF2-40B4-BE49-F238E27FC236}">
                  <a16:creationId xmlns:a16="http://schemas.microsoft.com/office/drawing/2014/main" id="{4BC5C00B-114D-4337-A042-9E9F57829BA2}"/>
                </a:ext>
              </a:extLst>
            </p:cNvPr>
            <p:cNvSpPr>
              <a:spLocks noChangeShapeType="1"/>
            </p:cNvSpPr>
            <p:nvPr/>
          </p:nvSpPr>
          <p:spPr bwMode="auto">
            <a:xfrm flipH="1">
              <a:off x="5822415" y="2981020"/>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3" name="Line 112">
              <a:extLst>
                <a:ext uri="{FF2B5EF4-FFF2-40B4-BE49-F238E27FC236}">
                  <a16:creationId xmlns:a16="http://schemas.microsoft.com/office/drawing/2014/main" id="{7BB4DFF4-FCBB-40C8-A1F3-3C95645C515E}"/>
                </a:ext>
              </a:extLst>
            </p:cNvPr>
            <p:cNvSpPr>
              <a:spLocks noChangeShapeType="1"/>
            </p:cNvSpPr>
            <p:nvPr/>
          </p:nvSpPr>
          <p:spPr bwMode="auto">
            <a:xfrm>
              <a:off x="5793994" y="2922601"/>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4" name="Line 113">
              <a:extLst>
                <a:ext uri="{FF2B5EF4-FFF2-40B4-BE49-F238E27FC236}">
                  <a16:creationId xmlns:a16="http://schemas.microsoft.com/office/drawing/2014/main" id="{1CC8AD47-51FF-4402-82F4-38B009D5230E}"/>
                </a:ext>
              </a:extLst>
            </p:cNvPr>
            <p:cNvSpPr>
              <a:spLocks noChangeShapeType="1"/>
            </p:cNvSpPr>
            <p:nvPr/>
          </p:nvSpPr>
          <p:spPr bwMode="auto">
            <a:xfrm flipH="1">
              <a:off x="5752943" y="2968389"/>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5" name="Line 114">
              <a:extLst>
                <a:ext uri="{FF2B5EF4-FFF2-40B4-BE49-F238E27FC236}">
                  <a16:creationId xmlns:a16="http://schemas.microsoft.com/office/drawing/2014/main" id="{40A884ED-1EE8-4FA0-926D-FCFDC5FE4D2E}"/>
                </a:ext>
              </a:extLst>
            </p:cNvPr>
            <p:cNvSpPr>
              <a:spLocks noChangeShapeType="1"/>
            </p:cNvSpPr>
            <p:nvPr/>
          </p:nvSpPr>
          <p:spPr bwMode="auto">
            <a:xfrm>
              <a:off x="4710866" y="2731553"/>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6" name="Line 115">
              <a:extLst>
                <a:ext uri="{FF2B5EF4-FFF2-40B4-BE49-F238E27FC236}">
                  <a16:creationId xmlns:a16="http://schemas.microsoft.com/office/drawing/2014/main" id="{DB0B2F38-670A-4C40-BE2B-C865DC7F33FD}"/>
                </a:ext>
              </a:extLst>
            </p:cNvPr>
            <p:cNvSpPr>
              <a:spLocks noChangeShapeType="1"/>
            </p:cNvSpPr>
            <p:nvPr/>
          </p:nvSpPr>
          <p:spPr bwMode="auto">
            <a:xfrm flipH="1">
              <a:off x="4669815" y="2774184"/>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7" name="Line 116">
              <a:extLst>
                <a:ext uri="{FF2B5EF4-FFF2-40B4-BE49-F238E27FC236}">
                  <a16:creationId xmlns:a16="http://schemas.microsoft.com/office/drawing/2014/main" id="{253D9D81-D626-4F7B-98E3-D1FEB33B4CB0}"/>
                </a:ext>
              </a:extLst>
            </p:cNvPr>
            <p:cNvSpPr>
              <a:spLocks noChangeShapeType="1"/>
            </p:cNvSpPr>
            <p:nvPr/>
          </p:nvSpPr>
          <p:spPr bwMode="auto">
            <a:xfrm>
              <a:off x="4603501" y="2718922"/>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8" name="Line 117">
              <a:extLst>
                <a:ext uri="{FF2B5EF4-FFF2-40B4-BE49-F238E27FC236}">
                  <a16:creationId xmlns:a16="http://schemas.microsoft.com/office/drawing/2014/main" id="{F1611CAF-D025-4852-AAB6-363F736F039A}"/>
                </a:ext>
              </a:extLst>
            </p:cNvPr>
            <p:cNvSpPr>
              <a:spLocks noChangeShapeType="1"/>
            </p:cNvSpPr>
            <p:nvPr/>
          </p:nvSpPr>
          <p:spPr bwMode="auto">
            <a:xfrm flipH="1">
              <a:off x="4562449" y="2761552"/>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69" name="Line 118">
              <a:extLst>
                <a:ext uri="{FF2B5EF4-FFF2-40B4-BE49-F238E27FC236}">
                  <a16:creationId xmlns:a16="http://schemas.microsoft.com/office/drawing/2014/main" id="{C0137D37-32C1-40F6-B91B-C26C970AA906}"/>
                </a:ext>
              </a:extLst>
            </p:cNvPr>
            <p:cNvSpPr>
              <a:spLocks noChangeShapeType="1"/>
            </p:cNvSpPr>
            <p:nvPr/>
          </p:nvSpPr>
          <p:spPr bwMode="auto">
            <a:xfrm>
              <a:off x="4491399" y="2706291"/>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0" name="Line 119">
              <a:extLst>
                <a:ext uri="{FF2B5EF4-FFF2-40B4-BE49-F238E27FC236}">
                  <a16:creationId xmlns:a16="http://schemas.microsoft.com/office/drawing/2014/main" id="{0B601AEA-7B1F-4DA3-A320-BB4D4F50C79F}"/>
                </a:ext>
              </a:extLst>
            </p:cNvPr>
            <p:cNvSpPr>
              <a:spLocks noChangeShapeType="1"/>
            </p:cNvSpPr>
            <p:nvPr/>
          </p:nvSpPr>
          <p:spPr bwMode="auto">
            <a:xfrm flipH="1">
              <a:off x="4447189" y="2752079"/>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1" name="Line 120">
              <a:extLst>
                <a:ext uri="{FF2B5EF4-FFF2-40B4-BE49-F238E27FC236}">
                  <a16:creationId xmlns:a16="http://schemas.microsoft.com/office/drawing/2014/main" id="{0EB80D6C-1BD8-4F37-BAFE-B157A91E7924}"/>
                </a:ext>
              </a:extLst>
            </p:cNvPr>
            <p:cNvSpPr>
              <a:spLocks noChangeShapeType="1"/>
            </p:cNvSpPr>
            <p:nvPr/>
          </p:nvSpPr>
          <p:spPr bwMode="auto">
            <a:xfrm>
              <a:off x="4038253" y="2589452"/>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2" name="Line 121">
              <a:extLst>
                <a:ext uri="{FF2B5EF4-FFF2-40B4-BE49-F238E27FC236}">
                  <a16:creationId xmlns:a16="http://schemas.microsoft.com/office/drawing/2014/main" id="{B4175C07-FC5F-44BF-8D90-6BBA27C8E070}"/>
                </a:ext>
              </a:extLst>
            </p:cNvPr>
            <p:cNvSpPr>
              <a:spLocks noChangeShapeType="1"/>
            </p:cNvSpPr>
            <p:nvPr/>
          </p:nvSpPr>
          <p:spPr bwMode="auto">
            <a:xfrm flipH="1">
              <a:off x="3994044" y="2633661"/>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3" name="Line 122">
              <a:extLst>
                <a:ext uri="{FF2B5EF4-FFF2-40B4-BE49-F238E27FC236}">
                  <a16:creationId xmlns:a16="http://schemas.microsoft.com/office/drawing/2014/main" id="{98543DA9-1738-4275-B8E6-AF495AB9BC19}"/>
                </a:ext>
              </a:extLst>
            </p:cNvPr>
            <p:cNvSpPr>
              <a:spLocks noChangeShapeType="1"/>
            </p:cNvSpPr>
            <p:nvPr/>
          </p:nvSpPr>
          <p:spPr bwMode="auto">
            <a:xfrm>
              <a:off x="3716157" y="2461561"/>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4" name="Line 123">
              <a:extLst>
                <a:ext uri="{FF2B5EF4-FFF2-40B4-BE49-F238E27FC236}">
                  <a16:creationId xmlns:a16="http://schemas.microsoft.com/office/drawing/2014/main" id="{96CF308D-3B66-41E4-BAB1-F2F24362B8EC}"/>
                </a:ext>
              </a:extLst>
            </p:cNvPr>
            <p:cNvSpPr>
              <a:spLocks noChangeShapeType="1"/>
            </p:cNvSpPr>
            <p:nvPr/>
          </p:nvSpPr>
          <p:spPr bwMode="auto">
            <a:xfrm flipH="1">
              <a:off x="3675105" y="2505770"/>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Line 124">
              <a:extLst>
                <a:ext uri="{FF2B5EF4-FFF2-40B4-BE49-F238E27FC236}">
                  <a16:creationId xmlns:a16="http://schemas.microsoft.com/office/drawing/2014/main" id="{7B14C565-D313-4CCE-8895-57F2E183A444}"/>
                </a:ext>
              </a:extLst>
            </p:cNvPr>
            <p:cNvSpPr>
              <a:spLocks noChangeShapeType="1"/>
            </p:cNvSpPr>
            <p:nvPr/>
          </p:nvSpPr>
          <p:spPr bwMode="auto">
            <a:xfrm>
              <a:off x="3389324" y="2313144"/>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Line 125">
              <a:extLst>
                <a:ext uri="{FF2B5EF4-FFF2-40B4-BE49-F238E27FC236}">
                  <a16:creationId xmlns:a16="http://schemas.microsoft.com/office/drawing/2014/main" id="{ED6F49D3-9BD4-4CE4-9593-612408A9D6C4}"/>
                </a:ext>
              </a:extLst>
            </p:cNvPr>
            <p:cNvSpPr>
              <a:spLocks noChangeShapeType="1"/>
            </p:cNvSpPr>
            <p:nvPr/>
          </p:nvSpPr>
          <p:spPr bwMode="auto">
            <a:xfrm flipH="1">
              <a:off x="3348272" y="2354195"/>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7" name="Line 126">
              <a:extLst>
                <a:ext uri="{FF2B5EF4-FFF2-40B4-BE49-F238E27FC236}">
                  <a16:creationId xmlns:a16="http://schemas.microsoft.com/office/drawing/2014/main" id="{AA1C8FCC-FE5F-48AD-8EBC-3E50E6496FE8}"/>
                </a:ext>
              </a:extLst>
            </p:cNvPr>
            <p:cNvSpPr>
              <a:spLocks noChangeShapeType="1"/>
            </p:cNvSpPr>
            <p:nvPr/>
          </p:nvSpPr>
          <p:spPr bwMode="auto">
            <a:xfrm>
              <a:off x="3158804" y="2267355"/>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8" name="Line 127">
              <a:extLst>
                <a:ext uri="{FF2B5EF4-FFF2-40B4-BE49-F238E27FC236}">
                  <a16:creationId xmlns:a16="http://schemas.microsoft.com/office/drawing/2014/main" id="{4708BAE7-01F1-4336-BD8F-0463F5966A22}"/>
                </a:ext>
              </a:extLst>
            </p:cNvPr>
            <p:cNvSpPr>
              <a:spLocks noChangeShapeType="1"/>
            </p:cNvSpPr>
            <p:nvPr/>
          </p:nvSpPr>
          <p:spPr bwMode="auto">
            <a:xfrm flipH="1">
              <a:off x="3113016" y="2309986"/>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Line 128">
              <a:extLst>
                <a:ext uri="{FF2B5EF4-FFF2-40B4-BE49-F238E27FC236}">
                  <a16:creationId xmlns:a16="http://schemas.microsoft.com/office/drawing/2014/main" id="{AD31B624-70AD-4D99-8F3A-587DDFC06D34}"/>
                </a:ext>
              </a:extLst>
            </p:cNvPr>
            <p:cNvSpPr>
              <a:spLocks noChangeShapeType="1"/>
            </p:cNvSpPr>
            <p:nvPr/>
          </p:nvSpPr>
          <p:spPr bwMode="auto">
            <a:xfrm>
              <a:off x="3053017" y="2197884"/>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Line 129">
              <a:extLst>
                <a:ext uri="{FF2B5EF4-FFF2-40B4-BE49-F238E27FC236}">
                  <a16:creationId xmlns:a16="http://schemas.microsoft.com/office/drawing/2014/main" id="{2716D23D-E49E-4900-B401-35F983E03023}"/>
                </a:ext>
              </a:extLst>
            </p:cNvPr>
            <p:cNvSpPr>
              <a:spLocks noChangeShapeType="1"/>
            </p:cNvSpPr>
            <p:nvPr/>
          </p:nvSpPr>
          <p:spPr bwMode="auto">
            <a:xfrm flipH="1">
              <a:off x="3008808" y="2242093"/>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1" name="Line 130">
              <a:extLst>
                <a:ext uri="{FF2B5EF4-FFF2-40B4-BE49-F238E27FC236}">
                  <a16:creationId xmlns:a16="http://schemas.microsoft.com/office/drawing/2014/main" id="{225B295D-55C6-4173-BEA8-32379C31AF92}"/>
                </a:ext>
              </a:extLst>
            </p:cNvPr>
            <p:cNvSpPr>
              <a:spLocks noChangeShapeType="1"/>
            </p:cNvSpPr>
            <p:nvPr/>
          </p:nvSpPr>
          <p:spPr bwMode="auto">
            <a:xfrm>
              <a:off x="2914074" y="2175779"/>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2" name="Line 131">
              <a:extLst>
                <a:ext uri="{FF2B5EF4-FFF2-40B4-BE49-F238E27FC236}">
                  <a16:creationId xmlns:a16="http://schemas.microsoft.com/office/drawing/2014/main" id="{F8A22DDD-137E-498F-AAFC-8CC2EF234816}"/>
                </a:ext>
              </a:extLst>
            </p:cNvPr>
            <p:cNvSpPr>
              <a:spLocks noChangeShapeType="1"/>
            </p:cNvSpPr>
            <p:nvPr/>
          </p:nvSpPr>
          <p:spPr bwMode="auto">
            <a:xfrm flipH="1">
              <a:off x="2873022" y="2216831"/>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3" name="Line 132">
              <a:extLst>
                <a:ext uri="{FF2B5EF4-FFF2-40B4-BE49-F238E27FC236}">
                  <a16:creationId xmlns:a16="http://schemas.microsoft.com/office/drawing/2014/main" id="{815027D5-7940-473D-B60F-803E0C317180}"/>
                </a:ext>
              </a:extLst>
            </p:cNvPr>
            <p:cNvSpPr>
              <a:spLocks noChangeShapeType="1"/>
            </p:cNvSpPr>
            <p:nvPr/>
          </p:nvSpPr>
          <p:spPr bwMode="auto">
            <a:xfrm>
              <a:off x="2939336" y="2175779"/>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4" name="Line 133">
              <a:extLst>
                <a:ext uri="{FF2B5EF4-FFF2-40B4-BE49-F238E27FC236}">
                  <a16:creationId xmlns:a16="http://schemas.microsoft.com/office/drawing/2014/main" id="{7AFE4962-1189-450E-9519-F49907A8D7E7}"/>
                </a:ext>
              </a:extLst>
            </p:cNvPr>
            <p:cNvSpPr>
              <a:spLocks noChangeShapeType="1"/>
            </p:cNvSpPr>
            <p:nvPr/>
          </p:nvSpPr>
          <p:spPr bwMode="auto">
            <a:xfrm flipH="1">
              <a:off x="2895127" y="2216831"/>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Line 134">
              <a:extLst>
                <a:ext uri="{FF2B5EF4-FFF2-40B4-BE49-F238E27FC236}">
                  <a16:creationId xmlns:a16="http://schemas.microsoft.com/office/drawing/2014/main" id="{21FD9B51-BB36-47E2-BA61-9D7C2E472039}"/>
                </a:ext>
              </a:extLst>
            </p:cNvPr>
            <p:cNvSpPr>
              <a:spLocks noChangeShapeType="1"/>
            </p:cNvSpPr>
            <p:nvPr/>
          </p:nvSpPr>
          <p:spPr bwMode="auto">
            <a:xfrm>
              <a:off x="2666186" y="2131570"/>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Line 135">
              <a:extLst>
                <a:ext uri="{FF2B5EF4-FFF2-40B4-BE49-F238E27FC236}">
                  <a16:creationId xmlns:a16="http://schemas.microsoft.com/office/drawing/2014/main" id="{A32FC2F8-2490-4C92-BB77-266129035A92}"/>
                </a:ext>
              </a:extLst>
            </p:cNvPr>
            <p:cNvSpPr>
              <a:spLocks noChangeShapeType="1"/>
            </p:cNvSpPr>
            <p:nvPr/>
          </p:nvSpPr>
          <p:spPr bwMode="auto">
            <a:xfrm flipH="1">
              <a:off x="2621977" y="2172621"/>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7" name="Line 136">
              <a:extLst>
                <a:ext uri="{FF2B5EF4-FFF2-40B4-BE49-F238E27FC236}">
                  <a16:creationId xmlns:a16="http://schemas.microsoft.com/office/drawing/2014/main" id="{4DE07837-8F0E-48A0-A874-CC2DD1B704D4}"/>
                </a:ext>
              </a:extLst>
            </p:cNvPr>
            <p:cNvSpPr>
              <a:spLocks noChangeShapeType="1"/>
            </p:cNvSpPr>
            <p:nvPr/>
          </p:nvSpPr>
          <p:spPr bwMode="auto">
            <a:xfrm>
              <a:off x="2587241" y="2109465"/>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8" name="Line 137">
              <a:extLst>
                <a:ext uri="{FF2B5EF4-FFF2-40B4-BE49-F238E27FC236}">
                  <a16:creationId xmlns:a16="http://schemas.microsoft.com/office/drawing/2014/main" id="{90E5D7D6-16AC-4098-9951-7766C7D00962}"/>
                </a:ext>
              </a:extLst>
            </p:cNvPr>
            <p:cNvSpPr>
              <a:spLocks noChangeShapeType="1"/>
            </p:cNvSpPr>
            <p:nvPr/>
          </p:nvSpPr>
          <p:spPr bwMode="auto">
            <a:xfrm flipH="1">
              <a:off x="2546189" y="2153674"/>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9" name="Line 138">
              <a:extLst>
                <a:ext uri="{FF2B5EF4-FFF2-40B4-BE49-F238E27FC236}">
                  <a16:creationId xmlns:a16="http://schemas.microsoft.com/office/drawing/2014/main" id="{C5C035F9-1222-4A7C-BCC5-F81BF31A67A9}"/>
                </a:ext>
              </a:extLst>
            </p:cNvPr>
            <p:cNvSpPr>
              <a:spLocks noChangeShapeType="1"/>
            </p:cNvSpPr>
            <p:nvPr/>
          </p:nvSpPr>
          <p:spPr bwMode="auto">
            <a:xfrm>
              <a:off x="2448297" y="2060519"/>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0" name="Line 139">
              <a:extLst>
                <a:ext uri="{FF2B5EF4-FFF2-40B4-BE49-F238E27FC236}">
                  <a16:creationId xmlns:a16="http://schemas.microsoft.com/office/drawing/2014/main" id="{D693F915-1AFD-49F6-8C17-CE356FCA47D8}"/>
                </a:ext>
              </a:extLst>
            </p:cNvPr>
            <p:cNvSpPr>
              <a:spLocks noChangeShapeType="1"/>
            </p:cNvSpPr>
            <p:nvPr/>
          </p:nvSpPr>
          <p:spPr bwMode="auto">
            <a:xfrm flipH="1">
              <a:off x="2407246" y="2106307"/>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1" name="Line 140">
              <a:extLst>
                <a:ext uri="{FF2B5EF4-FFF2-40B4-BE49-F238E27FC236}">
                  <a16:creationId xmlns:a16="http://schemas.microsoft.com/office/drawing/2014/main" id="{1024ADDD-EA88-4C3B-90A8-684FC2815041}"/>
                </a:ext>
              </a:extLst>
            </p:cNvPr>
            <p:cNvSpPr>
              <a:spLocks noChangeShapeType="1"/>
            </p:cNvSpPr>
            <p:nvPr/>
          </p:nvSpPr>
          <p:spPr bwMode="auto">
            <a:xfrm>
              <a:off x="2372510" y="2038414"/>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2" name="Line 141">
              <a:extLst>
                <a:ext uri="{FF2B5EF4-FFF2-40B4-BE49-F238E27FC236}">
                  <a16:creationId xmlns:a16="http://schemas.microsoft.com/office/drawing/2014/main" id="{2F5D905E-0312-4421-A166-D3994CB28221}"/>
                </a:ext>
              </a:extLst>
            </p:cNvPr>
            <p:cNvSpPr>
              <a:spLocks noChangeShapeType="1"/>
            </p:cNvSpPr>
            <p:nvPr/>
          </p:nvSpPr>
          <p:spPr bwMode="auto">
            <a:xfrm flipH="1">
              <a:off x="2328300" y="2081045"/>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3" name="Line 142">
              <a:extLst>
                <a:ext uri="{FF2B5EF4-FFF2-40B4-BE49-F238E27FC236}">
                  <a16:creationId xmlns:a16="http://schemas.microsoft.com/office/drawing/2014/main" id="{64C08E4F-C779-439D-B1B5-CDC4FCE0C090}"/>
                </a:ext>
              </a:extLst>
            </p:cNvPr>
            <p:cNvSpPr>
              <a:spLocks noChangeShapeType="1"/>
            </p:cNvSpPr>
            <p:nvPr/>
          </p:nvSpPr>
          <p:spPr bwMode="auto">
            <a:xfrm>
              <a:off x="2315669" y="2028941"/>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4" name="Line 143">
              <a:extLst>
                <a:ext uri="{FF2B5EF4-FFF2-40B4-BE49-F238E27FC236}">
                  <a16:creationId xmlns:a16="http://schemas.microsoft.com/office/drawing/2014/main" id="{3798D73C-8160-46F3-B4D2-5B17E198EECF}"/>
                </a:ext>
              </a:extLst>
            </p:cNvPr>
            <p:cNvSpPr>
              <a:spLocks noChangeShapeType="1"/>
            </p:cNvSpPr>
            <p:nvPr/>
          </p:nvSpPr>
          <p:spPr bwMode="auto">
            <a:xfrm flipH="1">
              <a:off x="2274618" y="2069992"/>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5" name="Line 144">
              <a:extLst>
                <a:ext uri="{FF2B5EF4-FFF2-40B4-BE49-F238E27FC236}">
                  <a16:creationId xmlns:a16="http://schemas.microsoft.com/office/drawing/2014/main" id="{77B5FF28-78A5-4DC6-B9C7-470AFEC8BEF2}"/>
                </a:ext>
              </a:extLst>
            </p:cNvPr>
            <p:cNvSpPr>
              <a:spLocks noChangeShapeType="1"/>
            </p:cNvSpPr>
            <p:nvPr/>
          </p:nvSpPr>
          <p:spPr bwMode="auto">
            <a:xfrm>
              <a:off x="2194094" y="2006836"/>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6" name="Line 145">
              <a:extLst>
                <a:ext uri="{FF2B5EF4-FFF2-40B4-BE49-F238E27FC236}">
                  <a16:creationId xmlns:a16="http://schemas.microsoft.com/office/drawing/2014/main" id="{AD3DC22E-D127-4043-B81A-57BE97F3AB8C}"/>
                </a:ext>
              </a:extLst>
            </p:cNvPr>
            <p:cNvSpPr>
              <a:spLocks noChangeShapeType="1"/>
            </p:cNvSpPr>
            <p:nvPr/>
          </p:nvSpPr>
          <p:spPr bwMode="auto">
            <a:xfrm flipH="1">
              <a:off x="2153042" y="2047888"/>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7" name="Line 146">
              <a:extLst>
                <a:ext uri="{FF2B5EF4-FFF2-40B4-BE49-F238E27FC236}">
                  <a16:creationId xmlns:a16="http://schemas.microsoft.com/office/drawing/2014/main" id="{A8BA5FDB-9DBE-4A2E-A74F-BFC19BC3CE71}"/>
                </a:ext>
              </a:extLst>
            </p:cNvPr>
            <p:cNvSpPr>
              <a:spLocks noChangeShapeType="1"/>
            </p:cNvSpPr>
            <p:nvPr/>
          </p:nvSpPr>
          <p:spPr bwMode="auto">
            <a:xfrm>
              <a:off x="2099359" y="1943680"/>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8" name="Line 147">
              <a:extLst>
                <a:ext uri="{FF2B5EF4-FFF2-40B4-BE49-F238E27FC236}">
                  <a16:creationId xmlns:a16="http://schemas.microsoft.com/office/drawing/2014/main" id="{219F80DB-C097-4ADB-8615-B31A455EE2F0}"/>
                </a:ext>
              </a:extLst>
            </p:cNvPr>
            <p:cNvSpPr>
              <a:spLocks noChangeShapeType="1"/>
            </p:cNvSpPr>
            <p:nvPr/>
          </p:nvSpPr>
          <p:spPr bwMode="auto">
            <a:xfrm flipH="1">
              <a:off x="2055150" y="1984732"/>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99" name="Line 148">
              <a:extLst>
                <a:ext uri="{FF2B5EF4-FFF2-40B4-BE49-F238E27FC236}">
                  <a16:creationId xmlns:a16="http://schemas.microsoft.com/office/drawing/2014/main" id="{E6D538D0-64CE-48C2-8A57-DF43E65921E2}"/>
                </a:ext>
              </a:extLst>
            </p:cNvPr>
            <p:cNvSpPr>
              <a:spLocks noChangeShapeType="1"/>
            </p:cNvSpPr>
            <p:nvPr/>
          </p:nvSpPr>
          <p:spPr bwMode="auto">
            <a:xfrm>
              <a:off x="2010941" y="1924733"/>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0" name="Line 149">
              <a:extLst>
                <a:ext uri="{FF2B5EF4-FFF2-40B4-BE49-F238E27FC236}">
                  <a16:creationId xmlns:a16="http://schemas.microsoft.com/office/drawing/2014/main" id="{E6BE9854-8CD5-4504-85A0-EB0BD8BD5569}"/>
                </a:ext>
              </a:extLst>
            </p:cNvPr>
            <p:cNvSpPr>
              <a:spLocks noChangeShapeType="1"/>
            </p:cNvSpPr>
            <p:nvPr/>
          </p:nvSpPr>
          <p:spPr bwMode="auto">
            <a:xfrm flipH="1">
              <a:off x="1969889" y="1968943"/>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1" name="Line 150">
              <a:extLst>
                <a:ext uri="{FF2B5EF4-FFF2-40B4-BE49-F238E27FC236}">
                  <a16:creationId xmlns:a16="http://schemas.microsoft.com/office/drawing/2014/main" id="{42271747-8406-4149-BFB1-818E080056A8}"/>
                </a:ext>
              </a:extLst>
            </p:cNvPr>
            <p:cNvSpPr>
              <a:spLocks noChangeShapeType="1"/>
            </p:cNvSpPr>
            <p:nvPr/>
          </p:nvSpPr>
          <p:spPr bwMode="auto">
            <a:xfrm>
              <a:off x="1979363" y="1924733"/>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2" name="Line 151">
              <a:extLst>
                <a:ext uri="{FF2B5EF4-FFF2-40B4-BE49-F238E27FC236}">
                  <a16:creationId xmlns:a16="http://schemas.microsoft.com/office/drawing/2014/main" id="{42D4DE6E-D862-4AED-A622-ADCC7268DEAA}"/>
                </a:ext>
              </a:extLst>
            </p:cNvPr>
            <p:cNvSpPr>
              <a:spLocks noChangeShapeType="1"/>
            </p:cNvSpPr>
            <p:nvPr/>
          </p:nvSpPr>
          <p:spPr bwMode="auto">
            <a:xfrm flipH="1">
              <a:off x="1935153" y="1965785"/>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3" name="Line 152">
              <a:extLst>
                <a:ext uri="{FF2B5EF4-FFF2-40B4-BE49-F238E27FC236}">
                  <a16:creationId xmlns:a16="http://schemas.microsoft.com/office/drawing/2014/main" id="{11D686D0-A41C-4CAE-BABE-9C1FF313DFD3}"/>
                </a:ext>
              </a:extLst>
            </p:cNvPr>
            <p:cNvSpPr>
              <a:spLocks noChangeShapeType="1"/>
            </p:cNvSpPr>
            <p:nvPr/>
          </p:nvSpPr>
          <p:spPr bwMode="auto">
            <a:xfrm>
              <a:off x="1906733" y="1899471"/>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4" name="Line 153">
              <a:extLst>
                <a:ext uri="{FF2B5EF4-FFF2-40B4-BE49-F238E27FC236}">
                  <a16:creationId xmlns:a16="http://schemas.microsoft.com/office/drawing/2014/main" id="{9090E812-A4A3-4299-92C8-EC0A7E851AB3}"/>
                </a:ext>
              </a:extLst>
            </p:cNvPr>
            <p:cNvSpPr>
              <a:spLocks noChangeShapeType="1"/>
            </p:cNvSpPr>
            <p:nvPr/>
          </p:nvSpPr>
          <p:spPr bwMode="auto">
            <a:xfrm flipH="1">
              <a:off x="1862524" y="1940522"/>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5" name="Line 154">
              <a:extLst>
                <a:ext uri="{FF2B5EF4-FFF2-40B4-BE49-F238E27FC236}">
                  <a16:creationId xmlns:a16="http://schemas.microsoft.com/office/drawing/2014/main" id="{1C29C093-DB1F-4612-9EDF-1546842962C1}"/>
                </a:ext>
              </a:extLst>
            </p:cNvPr>
            <p:cNvSpPr>
              <a:spLocks noChangeShapeType="1"/>
            </p:cNvSpPr>
            <p:nvPr/>
          </p:nvSpPr>
          <p:spPr bwMode="auto">
            <a:xfrm>
              <a:off x="1793052" y="1874208"/>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6" name="Line 155">
              <a:extLst>
                <a:ext uri="{FF2B5EF4-FFF2-40B4-BE49-F238E27FC236}">
                  <a16:creationId xmlns:a16="http://schemas.microsoft.com/office/drawing/2014/main" id="{CB71C8DC-C1CC-419D-8125-09E82400D2EC}"/>
                </a:ext>
              </a:extLst>
            </p:cNvPr>
            <p:cNvSpPr>
              <a:spLocks noChangeShapeType="1"/>
            </p:cNvSpPr>
            <p:nvPr/>
          </p:nvSpPr>
          <p:spPr bwMode="auto">
            <a:xfrm flipH="1">
              <a:off x="1750422" y="1918418"/>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7" name="Line 156">
              <a:extLst>
                <a:ext uri="{FF2B5EF4-FFF2-40B4-BE49-F238E27FC236}">
                  <a16:creationId xmlns:a16="http://schemas.microsoft.com/office/drawing/2014/main" id="{004938DB-048D-48A4-9F23-B40B91E911CF}"/>
                </a:ext>
              </a:extLst>
            </p:cNvPr>
            <p:cNvSpPr>
              <a:spLocks noChangeShapeType="1"/>
            </p:cNvSpPr>
            <p:nvPr/>
          </p:nvSpPr>
          <p:spPr bwMode="auto">
            <a:xfrm>
              <a:off x="1731475" y="1855261"/>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8" name="Line 157">
              <a:extLst>
                <a:ext uri="{FF2B5EF4-FFF2-40B4-BE49-F238E27FC236}">
                  <a16:creationId xmlns:a16="http://schemas.microsoft.com/office/drawing/2014/main" id="{48D4ABD7-5D6F-4282-B4FD-E266CDF49160}"/>
                </a:ext>
              </a:extLst>
            </p:cNvPr>
            <p:cNvSpPr>
              <a:spLocks noChangeShapeType="1"/>
            </p:cNvSpPr>
            <p:nvPr/>
          </p:nvSpPr>
          <p:spPr bwMode="auto">
            <a:xfrm flipH="1">
              <a:off x="1687265" y="1899471"/>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09" name="Line 158">
              <a:extLst>
                <a:ext uri="{FF2B5EF4-FFF2-40B4-BE49-F238E27FC236}">
                  <a16:creationId xmlns:a16="http://schemas.microsoft.com/office/drawing/2014/main" id="{72E1C382-C413-4766-BC2B-A94ACFD11E74}"/>
                </a:ext>
              </a:extLst>
            </p:cNvPr>
            <p:cNvSpPr>
              <a:spLocks noChangeShapeType="1"/>
            </p:cNvSpPr>
            <p:nvPr/>
          </p:nvSpPr>
          <p:spPr bwMode="auto">
            <a:xfrm>
              <a:off x="1286224" y="1768422"/>
              <a:ext cx="0" cy="8684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0" name="Line 159">
              <a:extLst>
                <a:ext uri="{FF2B5EF4-FFF2-40B4-BE49-F238E27FC236}">
                  <a16:creationId xmlns:a16="http://schemas.microsoft.com/office/drawing/2014/main" id="{557FD7D7-83D1-4833-B497-A7F1AD73ABCA}"/>
                </a:ext>
              </a:extLst>
            </p:cNvPr>
            <p:cNvSpPr>
              <a:spLocks noChangeShapeType="1"/>
            </p:cNvSpPr>
            <p:nvPr/>
          </p:nvSpPr>
          <p:spPr bwMode="auto">
            <a:xfrm flipH="1">
              <a:off x="1243593" y="1809473"/>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1" name="Line 160">
              <a:extLst>
                <a:ext uri="{FF2B5EF4-FFF2-40B4-BE49-F238E27FC236}">
                  <a16:creationId xmlns:a16="http://schemas.microsoft.com/office/drawing/2014/main" id="{0DBF5EB9-BD15-468F-A704-68AAB5FC56D3}"/>
                </a:ext>
              </a:extLst>
            </p:cNvPr>
            <p:cNvSpPr>
              <a:spLocks noChangeShapeType="1"/>
            </p:cNvSpPr>
            <p:nvPr/>
          </p:nvSpPr>
          <p:spPr bwMode="auto">
            <a:xfrm>
              <a:off x="1227804" y="1758948"/>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2" name="Line 161">
              <a:extLst>
                <a:ext uri="{FF2B5EF4-FFF2-40B4-BE49-F238E27FC236}">
                  <a16:creationId xmlns:a16="http://schemas.microsoft.com/office/drawing/2014/main" id="{2BE23B31-4060-4531-BF33-CA20BE875CDA}"/>
                </a:ext>
              </a:extLst>
            </p:cNvPr>
            <p:cNvSpPr>
              <a:spLocks noChangeShapeType="1"/>
            </p:cNvSpPr>
            <p:nvPr/>
          </p:nvSpPr>
          <p:spPr bwMode="auto">
            <a:xfrm flipH="1">
              <a:off x="1186753" y="1800000"/>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3" name="Line 162">
              <a:extLst>
                <a:ext uri="{FF2B5EF4-FFF2-40B4-BE49-F238E27FC236}">
                  <a16:creationId xmlns:a16="http://schemas.microsoft.com/office/drawing/2014/main" id="{D6F98BEB-19C3-4516-92F8-5E3689427952}"/>
                </a:ext>
              </a:extLst>
            </p:cNvPr>
            <p:cNvSpPr>
              <a:spLocks noChangeShapeType="1"/>
            </p:cNvSpPr>
            <p:nvPr/>
          </p:nvSpPr>
          <p:spPr bwMode="auto">
            <a:xfrm>
              <a:off x="1110966" y="1714739"/>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4" name="Line 163">
              <a:extLst>
                <a:ext uri="{FF2B5EF4-FFF2-40B4-BE49-F238E27FC236}">
                  <a16:creationId xmlns:a16="http://schemas.microsoft.com/office/drawing/2014/main" id="{F9FAB873-4FE9-4161-96AD-ED783B99DC05}"/>
                </a:ext>
              </a:extLst>
            </p:cNvPr>
            <p:cNvSpPr>
              <a:spLocks noChangeShapeType="1"/>
            </p:cNvSpPr>
            <p:nvPr/>
          </p:nvSpPr>
          <p:spPr bwMode="auto">
            <a:xfrm flipH="1">
              <a:off x="1069914" y="1758948"/>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5" name="Line 164">
              <a:extLst>
                <a:ext uri="{FF2B5EF4-FFF2-40B4-BE49-F238E27FC236}">
                  <a16:creationId xmlns:a16="http://schemas.microsoft.com/office/drawing/2014/main" id="{0D4A6F87-1BE9-4047-9352-5E22530C5C29}"/>
                </a:ext>
              </a:extLst>
            </p:cNvPr>
            <p:cNvSpPr>
              <a:spLocks noChangeShapeType="1"/>
            </p:cNvSpPr>
            <p:nvPr/>
          </p:nvSpPr>
          <p:spPr bwMode="auto">
            <a:xfrm>
              <a:off x="1969889" y="1918418"/>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6" name="Line 165">
              <a:extLst>
                <a:ext uri="{FF2B5EF4-FFF2-40B4-BE49-F238E27FC236}">
                  <a16:creationId xmlns:a16="http://schemas.microsoft.com/office/drawing/2014/main" id="{EAADAB22-57FA-4AEE-82D3-E7290140A9D9}"/>
                </a:ext>
              </a:extLst>
            </p:cNvPr>
            <p:cNvSpPr>
              <a:spLocks noChangeShapeType="1"/>
            </p:cNvSpPr>
            <p:nvPr/>
          </p:nvSpPr>
          <p:spPr bwMode="auto">
            <a:xfrm flipH="1">
              <a:off x="1925680" y="1962627"/>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7" name="Line 166">
              <a:extLst>
                <a:ext uri="{FF2B5EF4-FFF2-40B4-BE49-F238E27FC236}">
                  <a16:creationId xmlns:a16="http://schemas.microsoft.com/office/drawing/2014/main" id="{50050676-BB39-4165-A786-12CB57215B41}"/>
                </a:ext>
              </a:extLst>
            </p:cNvPr>
            <p:cNvSpPr>
              <a:spLocks noChangeShapeType="1"/>
            </p:cNvSpPr>
            <p:nvPr/>
          </p:nvSpPr>
          <p:spPr bwMode="auto">
            <a:xfrm>
              <a:off x="6864491" y="3053650"/>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8" name="Line 167">
              <a:extLst>
                <a:ext uri="{FF2B5EF4-FFF2-40B4-BE49-F238E27FC236}">
                  <a16:creationId xmlns:a16="http://schemas.microsoft.com/office/drawing/2014/main" id="{6DDF5EA9-2FDB-4590-9D44-F4153E4C1CC8}"/>
                </a:ext>
              </a:extLst>
            </p:cNvPr>
            <p:cNvSpPr>
              <a:spLocks noChangeShapeType="1"/>
            </p:cNvSpPr>
            <p:nvPr/>
          </p:nvSpPr>
          <p:spPr bwMode="auto">
            <a:xfrm flipH="1">
              <a:off x="6823440" y="3097859"/>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19" name="Line 168">
              <a:extLst>
                <a:ext uri="{FF2B5EF4-FFF2-40B4-BE49-F238E27FC236}">
                  <a16:creationId xmlns:a16="http://schemas.microsoft.com/office/drawing/2014/main" id="{A24F0870-2E04-45E4-8F33-CD3641B1D505}"/>
                </a:ext>
              </a:extLst>
            </p:cNvPr>
            <p:cNvSpPr>
              <a:spLocks noChangeShapeType="1"/>
            </p:cNvSpPr>
            <p:nvPr/>
          </p:nvSpPr>
          <p:spPr bwMode="auto">
            <a:xfrm>
              <a:off x="6880280" y="3053650"/>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0" name="Line 169">
              <a:extLst>
                <a:ext uri="{FF2B5EF4-FFF2-40B4-BE49-F238E27FC236}">
                  <a16:creationId xmlns:a16="http://schemas.microsoft.com/office/drawing/2014/main" id="{3FDE4E41-DDCE-472E-BE29-17593394D5DA}"/>
                </a:ext>
              </a:extLst>
            </p:cNvPr>
            <p:cNvSpPr>
              <a:spLocks noChangeShapeType="1"/>
            </p:cNvSpPr>
            <p:nvPr/>
          </p:nvSpPr>
          <p:spPr bwMode="auto">
            <a:xfrm flipH="1">
              <a:off x="6836071" y="3097859"/>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1" name="Line 170">
              <a:extLst>
                <a:ext uri="{FF2B5EF4-FFF2-40B4-BE49-F238E27FC236}">
                  <a16:creationId xmlns:a16="http://schemas.microsoft.com/office/drawing/2014/main" id="{BB54BF62-2990-4679-9E26-5BE40EDFA18E}"/>
                </a:ext>
              </a:extLst>
            </p:cNvPr>
            <p:cNvSpPr>
              <a:spLocks noChangeShapeType="1"/>
            </p:cNvSpPr>
            <p:nvPr/>
          </p:nvSpPr>
          <p:spPr bwMode="auto">
            <a:xfrm>
              <a:off x="6896069" y="3053650"/>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2" name="Line 171">
              <a:extLst>
                <a:ext uri="{FF2B5EF4-FFF2-40B4-BE49-F238E27FC236}">
                  <a16:creationId xmlns:a16="http://schemas.microsoft.com/office/drawing/2014/main" id="{1E7E969F-7710-4ADB-83D4-3EC1AB9E27B0}"/>
                </a:ext>
              </a:extLst>
            </p:cNvPr>
            <p:cNvSpPr>
              <a:spLocks noChangeShapeType="1"/>
            </p:cNvSpPr>
            <p:nvPr/>
          </p:nvSpPr>
          <p:spPr bwMode="auto">
            <a:xfrm flipH="1">
              <a:off x="6851860" y="3097859"/>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3" name="Line 172">
              <a:extLst>
                <a:ext uri="{FF2B5EF4-FFF2-40B4-BE49-F238E27FC236}">
                  <a16:creationId xmlns:a16="http://schemas.microsoft.com/office/drawing/2014/main" id="{713F35CB-8984-4770-B606-DE37B08B4D08}"/>
                </a:ext>
              </a:extLst>
            </p:cNvPr>
            <p:cNvSpPr>
              <a:spLocks noChangeShapeType="1"/>
            </p:cNvSpPr>
            <p:nvPr/>
          </p:nvSpPr>
          <p:spPr bwMode="auto">
            <a:xfrm>
              <a:off x="6910279" y="3053650"/>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4" name="Line 173">
              <a:extLst>
                <a:ext uri="{FF2B5EF4-FFF2-40B4-BE49-F238E27FC236}">
                  <a16:creationId xmlns:a16="http://schemas.microsoft.com/office/drawing/2014/main" id="{BBEFA320-FDD5-42C4-8C15-AD0D3AECBEA0}"/>
                </a:ext>
              </a:extLst>
            </p:cNvPr>
            <p:cNvSpPr>
              <a:spLocks noChangeShapeType="1"/>
            </p:cNvSpPr>
            <p:nvPr/>
          </p:nvSpPr>
          <p:spPr bwMode="auto">
            <a:xfrm flipH="1">
              <a:off x="6867649" y="3097859"/>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5" name="Line 174">
              <a:extLst>
                <a:ext uri="{FF2B5EF4-FFF2-40B4-BE49-F238E27FC236}">
                  <a16:creationId xmlns:a16="http://schemas.microsoft.com/office/drawing/2014/main" id="{B7A03D22-EF89-4A08-9D2D-9838B76368FE}"/>
                </a:ext>
              </a:extLst>
            </p:cNvPr>
            <p:cNvSpPr>
              <a:spLocks noChangeShapeType="1"/>
            </p:cNvSpPr>
            <p:nvPr/>
          </p:nvSpPr>
          <p:spPr bwMode="auto">
            <a:xfrm>
              <a:off x="6926068" y="3075754"/>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6" name="Line 175">
              <a:extLst>
                <a:ext uri="{FF2B5EF4-FFF2-40B4-BE49-F238E27FC236}">
                  <a16:creationId xmlns:a16="http://schemas.microsoft.com/office/drawing/2014/main" id="{29AED65C-E801-42A4-8300-EE67B2AE6C4C}"/>
                </a:ext>
              </a:extLst>
            </p:cNvPr>
            <p:cNvSpPr>
              <a:spLocks noChangeShapeType="1"/>
            </p:cNvSpPr>
            <p:nvPr/>
          </p:nvSpPr>
          <p:spPr bwMode="auto">
            <a:xfrm flipH="1">
              <a:off x="6880280" y="3119964"/>
              <a:ext cx="86840"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7" name="Line 176">
              <a:extLst>
                <a:ext uri="{FF2B5EF4-FFF2-40B4-BE49-F238E27FC236}">
                  <a16:creationId xmlns:a16="http://schemas.microsoft.com/office/drawing/2014/main" id="{13992864-AF87-40DC-995D-A9CB4F4AAFEE}"/>
                </a:ext>
              </a:extLst>
            </p:cNvPr>
            <p:cNvSpPr>
              <a:spLocks noChangeShapeType="1"/>
            </p:cNvSpPr>
            <p:nvPr/>
          </p:nvSpPr>
          <p:spPr bwMode="auto">
            <a:xfrm>
              <a:off x="6719232" y="3053650"/>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8" name="Line 177">
              <a:extLst>
                <a:ext uri="{FF2B5EF4-FFF2-40B4-BE49-F238E27FC236}">
                  <a16:creationId xmlns:a16="http://schemas.microsoft.com/office/drawing/2014/main" id="{56449AC2-E18D-4090-82D8-6E07C15FEC38}"/>
                </a:ext>
              </a:extLst>
            </p:cNvPr>
            <p:cNvSpPr>
              <a:spLocks noChangeShapeType="1"/>
            </p:cNvSpPr>
            <p:nvPr/>
          </p:nvSpPr>
          <p:spPr bwMode="auto">
            <a:xfrm flipH="1">
              <a:off x="6678181" y="3097859"/>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29" name="Line 178">
              <a:extLst>
                <a:ext uri="{FF2B5EF4-FFF2-40B4-BE49-F238E27FC236}">
                  <a16:creationId xmlns:a16="http://schemas.microsoft.com/office/drawing/2014/main" id="{06C93E56-DB98-46E4-9FD8-B3E52E703713}"/>
                </a:ext>
              </a:extLst>
            </p:cNvPr>
            <p:cNvSpPr>
              <a:spLocks noChangeShapeType="1"/>
            </p:cNvSpPr>
            <p:nvPr/>
          </p:nvSpPr>
          <p:spPr bwMode="auto">
            <a:xfrm>
              <a:off x="6671865" y="3053650"/>
              <a:ext cx="0" cy="85261"/>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0" name="Line 179">
              <a:extLst>
                <a:ext uri="{FF2B5EF4-FFF2-40B4-BE49-F238E27FC236}">
                  <a16:creationId xmlns:a16="http://schemas.microsoft.com/office/drawing/2014/main" id="{8D8D04A1-A87F-4ED1-BB0E-0408007E95BF}"/>
                </a:ext>
              </a:extLst>
            </p:cNvPr>
            <p:cNvSpPr>
              <a:spLocks noChangeShapeType="1"/>
            </p:cNvSpPr>
            <p:nvPr/>
          </p:nvSpPr>
          <p:spPr bwMode="auto">
            <a:xfrm flipH="1">
              <a:off x="6630813" y="3097859"/>
              <a:ext cx="85261" cy="0"/>
            </a:xfrm>
            <a:prstGeom prst="line">
              <a:avLst/>
            </a:prstGeom>
            <a:noFill/>
            <a:ln w="12700" cap="flat">
              <a:solidFill>
                <a:srgbClr val="7F7F7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grpSp>
        <p:nvGrpSpPr>
          <p:cNvPr id="231" name="Group 230">
            <a:extLst>
              <a:ext uri="{FF2B5EF4-FFF2-40B4-BE49-F238E27FC236}">
                <a16:creationId xmlns:a16="http://schemas.microsoft.com/office/drawing/2014/main" id="{45DE3466-ED23-4162-ADC8-646B7DB35568}"/>
              </a:ext>
            </a:extLst>
          </p:cNvPr>
          <p:cNvGrpSpPr/>
          <p:nvPr/>
        </p:nvGrpSpPr>
        <p:grpSpPr>
          <a:xfrm>
            <a:off x="1088895" y="1748078"/>
            <a:ext cx="7408217" cy="1345227"/>
            <a:chOff x="1082545" y="1758948"/>
            <a:chExt cx="7408217" cy="1345227"/>
          </a:xfrm>
        </p:grpSpPr>
        <p:sp>
          <p:nvSpPr>
            <p:cNvPr id="232" name="Freeform 180">
              <a:extLst>
                <a:ext uri="{FF2B5EF4-FFF2-40B4-BE49-F238E27FC236}">
                  <a16:creationId xmlns:a16="http://schemas.microsoft.com/office/drawing/2014/main" id="{8DE2DCF4-154B-4056-8BE6-D7FBC1BC55D5}"/>
                </a:ext>
              </a:extLst>
            </p:cNvPr>
            <p:cNvSpPr>
              <a:spLocks/>
            </p:cNvSpPr>
            <p:nvPr/>
          </p:nvSpPr>
          <p:spPr bwMode="auto">
            <a:xfrm>
              <a:off x="1092019" y="1758948"/>
              <a:ext cx="7395586" cy="1301017"/>
            </a:xfrm>
            <a:custGeom>
              <a:avLst/>
              <a:gdLst>
                <a:gd name="T0" fmla="*/ 46 w 4684"/>
                <a:gd name="T1" fmla="*/ 8 h 824"/>
                <a:gd name="T2" fmla="*/ 153 w 4684"/>
                <a:gd name="T3" fmla="*/ 26 h 824"/>
                <a:gd name="T4" fmla="*/ 167 w 4684"/>
                <a:gd name="T5" fmla="*/ 42 h 824"/>
                <a:gd name="T6" fmla="*/ 273 w 4684"/>
                <a:gd name="T7" fmla="*/ 52 h 824"/>
                <a:gd name="T8" fmla="*/ 335 w 4684"/>
                <a:gd name="T9" fmla="*/ 67 h 824"/>
                <a:gd name="T10" fmla="*/ 351 w 4684"/>
                <a:gd name="T11" fmla="*/ 83 h 824"/>
                <a:gd name="T12" fmla="*/ 399 w 4684"/>
                <a:gd name="T13" fmla="*/ 99 h 824"/>
                <a:gd name="T14" fmla="*/ 454 w 4684"/>
                <a:gd name="T15" fmla="*/ 123 h 824"/>
                <a:gd name="T16" fmla="*/ 544 w 4684"/>
                <a:gd name="T17" fmla="*/ 141 h 824"/>
                <a:gd name="T18" fmla="*/ 576 w 4684"/>
                <a:gd name="T19" fmla="*/ 155 h 824"/>
                <a:gd name="T20" fmla="*/ 606 w 4684"/>
                <a:gd name="T21" fmla="*/ 165 h 824"/>
                <a:gd name="T22" fmla="*/ 616 w 4684"/>
                <a:gd name="T23" fmla="*/ 179 h 824"/>
                <a:gd name="T24" fmla="*/ 626 w 4684"/>
                <a:gd name="T25" fmla="*/ 193 h 824"/>
                <a:gd name="T26" fmla="*/ 694 w 4684"/>
                <a:gd name="T27" fmla="*/ 210 h 824"/>
                <a:gd name="T28" fmla="*/ 797 w 4684"/>
                <a:gd name="T29" fmla="*/ 222 h 824"/>
                <a:gd name="T30" fmla="*/ 923 w 4684"/>
                <a:gd name="T31" fmla="*/ 244 h 824"/>
                <a:gd name="T32" fmla="*/ 951 w 4684"/>
                <a:gd name="T33" fmla="*/ 264 h 824"/>
                <a:gd name="T34" fmla="*/ 975 w 4684"/>
                <a:gd name="T35" fmla="*/ 282 h 824"/>
                <a:gd name="T36" fmla="*/ 1014 w 4684"/>
                <a:gd name="T37" fmla="*/ 302 h 824"/>
                <a:gd name="T38" fmla="*/ 1128 w 4684"/>
                <a:gd name="T39" fmla="*/ 324 h 824"/>
                <a:gd name="T40" fmla="*/ 1180 w 4684"/>
                <a:gd name="T41" fmla="*/ 343 h 824"/>
                <a:gd name="T42" fmla="*/ 1238 w 4684"/>
                <a:gd name="T43" fmla="*/ 359 h 824"/>
                <a:gd name="T44" fmla="*/ 1256 w 4684"/>
                <a:gd name="T45" fmla="*/ 371 h 824"/>
                <a:gd name="T46" fmla="*/ 1343 w 4684"/>
                <a:gd name="T47" fmla="*/ 393 h 824"/>
                <a:gd name="T48" fmla="*/ 1451 w 4684"/>
                <a:gd name="T49" fmla="*/ 413 h 824"/>
                <a:gd name="T50" fmla="*/ 1485 w 4684"/>
                <a:gd name="T51" fmla="*/ 429 h 824"/>
                <a:gd name="T52" fmla="*/ 1579 w 4684"/>
                <a:gd name="T53" fmla="*/ 449 h 824"/>
                <a:gd name="T54" fmla="*/ 1686 w 4684"/>
                <a:gd name="T55" fmla="*/ 461 h 824"/>
                <a:gd name="T56" fmla="*/ 1796 w 4684"/>
                <a:gd name="T57" fmla="*/ 490 h 824"/>
                <a:gd name="T58" fmla="*/ 1858 w 4684"/>
                <a:gd name="T59" fmla="*/ 504 h 824"/>
                <a:gd name="T60" fmla="*/ 2003 w 4684"/>
                <a:gd name="T61" fmla="*/ 520 h 824"/>
                <a:gd name="T62" fmla="*/ 2075 w 4684"/>
                <a:gd name="T63" fmla="*/ 532 h 824"/>
                <a:gd name="T64" fmla="*/ 2278 w 4684"/>
                <a:gd name="T65" fmla="*/ 546 h 824"/>
                <a:gd name="T66" fmla="*/ 2406 w 4684"/>
                <a:gd name="T67" fmla="*/ 560 h 824"/>
                <a:gd name="T68" fmla="*/ 2448 w 4684"/>
                <a:gd name="T69" fmla="*/ 572 h 824"/>
                <a:gd name="T70" fmla="*/ 2486 w 4684"/>
                <a:gd name="T71" fmla="*/ 588 h 824"/>
                <a:gd name="T72" fmla="*/ 2585 w 4684"/>
                <a:gd name="T73" fmla="*/ 600 h 824"/>
                <a:gd name="T74" fmla="*/ 2741 w 4684"/>
                <a:gd name="T75" fmla="*/ 616 h 824"/>
                <a:gd name="T76" fmla="*/ 2775 w 4684"/>
                <a:gd name="T77" fmla="*/ 633 h 824"/>
                <a:gd name="T78" fmla="*/ 2798 w 4684"/>
                <a:gd name="T79" fmla="*/ 655 h 824"/>
                <a:gd name="T80" fmla="*/ 2912 w 4684"/>
                <a:gd name="T81" fmla="*/ 665 h 824"/>
                <a:gd name="T82" fmla="*/ 3032 w 4684"/>
                <a:gd name="T83" fmla="*/ 691 h 824"/>
                <a:gd name="T84" fmla="*/ 3283 w 4684"/>
                <a:gd name="T85" fmla="*/ 701 h 824"/>
                <a:gd name="T86" fmla="*/ 3337 w 4684"/>
                <a:gd name="T87" fmla="*/ 717 h 824"/>
                <a:gd name="T88" fmla="*/ 3478 w 4684"/>
                <a:gd name="T89" fmla="*/ 735 h 824"/>
                <a:gd name="T90" fmla="*/ 3584 w 4684"/>
                <a:gd name="T91" fmla="*/ 757 h 824"/>
                <a:gd name="T92" fmla="*/ 4389 w 4684"/>
                <a:gd name="T93" fmla="*/ 784 h 824"/>
                <a:gd name="T94" fmla="*/ 4684 w 4684"/>
                <a:gd name="T95" fmla="*/ 8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84" h="824">
                  <a:moveTo>
                    <a:pt x="0" y="0"/>
                  </a:moveTo>
                  <a:lnTo>
                    <a:pt x="36" y="0"/>
                  </a:lnTo>
                  <a:lnTo>
                    <a:pt x="36" y="8"/>
                  </a:lnTo>
                  <a:lnTo>
                    <a:pt x="46" y="8"/>
                  </a:lnTo>
                  <a:lnTo>
                    <a:pt x="46" y="14"/>
                  </a:lnTo>
                  <a:lnTo>
                    <a:pt x="58" y="14"/>
                  </a:lnTo>
                  <a:lnTo>
                    <a:pt x="58" y="26"/>
                  </a:lnTo>
                  <a:lnTo>
                    <a:pt x="153" y="26"/>
                  </a:lnTo>
                  <a:lnTo>
                    <a:pt x="153" y="32"/>
                  </a:lnTo>
                  <a:lnTo>
                    <a:pt x="161" y="32"/>
                  </a:lnTo>
                  <a:lnTo>
                    <a:pt x="161" y="42"/>
                  </a:lnTo>
                  <a:lnTo>
                    <a:pt x="167" y="42"/>
                  </a:lnTo>
                  <a:lnTo>
                    <a:pt x="167" y="46"/>
                  </a:lnTo>
                  <a:lnTo>
                    <a:pt x="229" y="46"/>
                  </a:lnTo>
                  <a:lnTo>
                    <a:pt x="229" y="52"/>
                  </a:lnTo>
                  <a:lnTo>
                    <a:pt x="273" y="52"/>
                  </a:lnTo>
                  <a:lnTo>
                    <a:pt x="273" y="61"/>
                  </a:lnTo>
                  <a:lnTo>
                    <a:pt x="313" y="61"/>
                  </a:lnTo>
                  <a:lnTo>
                    <a:pt x="313" y="67"/>
                  </a:lnTo>
                  <a:lnTo>
                    <a:pt x="335" y="67"/>
                  </a:lnTo>
                  <a:lnTo>
                    <a:pt x="335" y="71"/>
                  </a:lnTo>
                  <a:lnTo>
                    <a:pt x="339" y="71"/>
                  </a:lnTo>
                  <a:lnTo>
                    <a:pt x="339" y="83"/>
                  </a:lnTo>
                  <a:lnTo>
                    <a:pt x="351" y="83"/>
                  </a:lnTo>
                  <a:lnTo>
                    <a:pt x="351" y="93"/>
                  </a:lnTo>
                  <a:lnTo>
                    <a:pt x="371" y="93"/>
                  </a:lnTo>
                  <a:lnTo>
                    <a:pt x="371" y="99"/>
                  </a:lnTo>
                  <a:lnTo>
                    <a:pt x="399" y="99"/>
                  </a:lnTo>
                  <a:lnTo>
                    <a:pt x="399" y="107"/>
                  </a:lnTo>
                  <a:lnTo>
                    <a:pt x="411" y="107"/>
                  </a:lnTo>
                  <a:lnTo>
                    <a:pt x="411" y="123"/>
                  </a:lnTo>
                  <a:lnTo>
                    <a:pt x="454" y="123"/>
                  </a:lnTo>
                  <a:lnTo>
                    <a:pt x="454" y="131"/>
                  </a:lnTo>
                  <a:lnTo>
                    <a:pt x="540" y="131"/>
                  </a:lnTo>
                  <a:lnTo>
                    <a:pt x="540" y="141"/>
                  </a:lnTo>
                  <a:lnTo>
                    <a:pt x="544" y="141"/>
                  </a:lnTo>
                  <a:lnTo>
                    <a:pt x="544" y="147"/>
                  </a:lnTo>
                  <a:lnTo>
                    <a:pt x="558" y="147"/>
                  </a:lnTo>
                  <a:lnTo>
                    <a:pt x="558" y="155"/>
                  </a:lnTo>
                  <a:lnTo>
                    <a:pt x="576" y="155"/>
                  </a:lnTo>
                  <a:lnTo>
                    <a:pt x="576" y="159"/>
                  </a:lnTo>
                  <a:lnTo>
                    <a:pt x="588" y="159"/>
                  </a:lnTo>
                  <a:lnTo>
                    <a:pt x="588" y="165"/>
                  </a:lnTo>
                  <a:lnTo>
                    <a:pt x="606" y="165"/>
                  </a:lnTo>
                  <a:lnTo>
                    <a:pt x="606" y="173"/>
                  </a:lnTo>
                  <a:lnTo>
                    <a:pt x="614" y="173"/>
                  </a:lnTo>
                  <a:lnTo>
                    <a:pt x="614" y="179"/>
                  </a:lnTo>
                  <a:lnTo>
                    <a:pt x="616" y="179"/>
                  </a:lnTo>
                  <a:lnTo>
                    <a:pt x="616" y="185"/>
                  </a:lnTo>
                  <a:lnTo>
                    <a:pt x="618" y="185"/>
                  </a:lnTo>
                  <a:lnTo>
                    <a:pt x="618" y="193"/>
                  </a:lnTo>
                  <a:lnTo>
                    <a:pt x="626" y="193"/>
                  </a:lnTo>
                  <a:lnTo>
                    <a:pt x="626" y="200"/>
                  </a:lnTo>
                  <a:lnTo>
                    <a:pt x="650" y="200"/>
                  </a:lnTo>
                  <a:lnTo>
                    <a:pt x="650" y="210"/>
                  </a:lnTo>
                  <a:lnTo>
                    <a:pt x="694" y="210"/>
                  </a:lnTo>
                  <a:lnTo>
                    <a:pt x="694" y="214"/>
                  </a:lnTo>
                  <a:lnTo>
                    <a:pt x="775" y="214"/>
                  </a:lnTo>
                  <a:lnTo>
                    <a:pt x="775" y="222"/>
                  </a:lnTo>
                  <a:lnTo>
                    <a:pt x="797" y="222"/>
                  </a:lnTo>
                  <a:lnTo>
                    <a:pt x="797" y="230"/>
                  </a:lnTo>
                  <a:lnTo>
                    <a:pt x="867" y="230"/>
                  </a:lnTo>
                  <a:lnTo>
                    <a:pt x="867" y="244"/>
                  </a:lnTo>
                  <a:lnTo>
                    <a:pt x="923" y="244"/>
                  </a:lnTo>
                  <a:lnTo>
                    <a:pt x="923" y="254"/>
                  </a:lnTo>
                  <a:lnTo>
                    <a:pt x="933" y="254"/>
                  </a:lnTo>
                  <a:lnTo>
                    <a:pt x="933" y="264"/>
                  </a:lnTo>
                  <a:lnTo>
                    <a:pt x="951" y="264"/>
                  </a:lnTo>
                  <a:lnTo>
                    <a:pt x="951" y="272"/>
                  </a:lnTo>
                  <a:lnTo>
                    <a:pt x="961" y="272"/>
                  </a:lnTo>
                  <a:lnTo>
                    <a:pt x="961" y="282"/>
                  </a:lnTo>
                  <a:lnTo>
                    <a:pt x="975" y="282"/>
                  </a:lnTo>
                  <a:lnTo>
                    <a:pt x="975" y="296"/>
                  </a:lnTo>
                  <a:lnTo>
                    <a:pt x="985" y="296"/>
                  </a:lnTo>
                  <a:lnTo>
                    <a:pt x="985" y="302"/>
                  </a:lnTo>
                  <a:lnTo>
                    <a:pt x="1014" y="302"/>
                  </a:lnTo>
                  <a:lnTo>
                    <a:pt x="1014" y="310"/>
                  </a:lnTo>
                  <a:lnTo>
                    <a:pt x="1088" y="310"/>
                  </a:lnTo>
                  <a:lnTo>
                    <a:pt x="1088" y="324"/>
                  </a:lnTo>
                  <a:lnTo>
                    <a:pt x="1128" y="324"/>
                  </a:lnTo>
                  <a:lnTo>
                    <a:pt x="1128" y="338"/>
                  </a:lnTo>
                  <a:lnTo>
                    <a:pt x="1172" y="338"/>
                  </a:lnTo>
                  <a:lnTo>
                    <a:pt x="1172" y="343"/>
                  </a:lnTo>
                  <a:lnTo>
                    <a:pt x="1180" y="343"/>
                  </a:lnTo>
                  <a:lnTo>
                    <a:pt x="1180" y="353"/>
                  </a:lnTo>
                  <a:lnTo>
                    <a:pt x="1220" y="353"/>
                  </a:lnTo>
                  <a:lnTo>
                    <a:pt x="1220" y="359"/>
                  </a:lnTo>
                  <a:lnTo>
                    <a:pt x="1238" y="359"/>
                  </a:lnTo>
                  <a:lnTo>
                    <a:pt x="1238" y="363"/>
                  </a:lnTo>
                  <a:lnTo>
                    <a:pt x="1240" y="363"/>
                  </a:lnTo>
                  <a:lnTo>
                    <a:pt x="1240" y="371"/>
                  </a:lnTo>
                  <a:lnTo>
                    <a:pt x="1256" y="371"/>
                  </a:lnTo>
                  <a:lnTo>
                    <a:pt x="1256" y="379"/>
                  </a:lnTo>
                  <a:lnTo>
                    <a:pt x="1272" y="379"/>
                  </a:lnTo>
                  <a:lnTo>
                    <a:pt x="1272" y="393"/>
                  </a:lnTo>
                  <a:lnTo>
                    <a:pt x="1343" y="393"/>
                  </a:lnTo>
                  <a:lnTo>
                    <a:pt x="1343" y="399"/>
                  </a:lnTo>
                  <a:lnTo>
                    <a:pt x="1377" y="399"/>
                  </a:lnTo>
                  <a:lnTo>
                    <a:pt x="1377" y="413"/>
                  </a:lnTo>
                  <a:lnTo>
                    <a:pt x="1451" y="413"/>
                  </a:lnTo>
                  <a:lnTo>
                    <a:pt x="1451" y="421"/>
                  </a:lnTo>
                  <a:lnTo>
                    <a:pt x="1461" y="421"/>
                  </a:lnTo>
                  <a:lnTo>
                    <a:pt x="1461" y="429"/>
                  </a:lnTo>
                  <a:lnTo>
                    <a:pt x="1485" y="429"/>
                  </a:lnTo>
                  <a:lnTo>
                    <a:pt x="1485" y="439"/>
                  </a:lnTo>
                  <a:lnTo>
                    <a:pt x="1509" y="439"/>
                  </a:lnTo>
                  <a:lnTo>
                    <a:pt x="1509" y="449"/>
                  </a:lnTo>
                  <a:lnTo>
                    <a:pt x="1579" y="449"/>
                  </a:lnTo>
                  <a:lnTo>
                    <a:pt x="1579" y="455"/>
                  </a:lnTo>
                  <a:lnTo>
                    <a:pt x="1622" y="455"/>
                  </a:lnTo>
                  <a:lnTo>
                    <a:pt x="1622" y="461"/>
                  </a:lnTo>
                  <a:lnTo>
                    <a:pt x="1686" y="461"/>
                  </a:lnTo>
                  <a:lnTo>
                    <a:pt x="1686" y="484"/>
                  </a:lnTo>
                  <a:lnTo>
                    <a:pt x="1762" y="484"/>
                  </a:lnTo>
                  <a:lnTo>
                    <a:pt x="1762" y="490"/>
                  </a:lnTo>
                  <a:lnTo>
                    <a:pt x="1796" y="490"/>
                  </a:lnTo>
                  <a:lnTo>
                    <a:pt x="1796" y="496"/>
                  </a:lnTo>
                  <a:lnTo>
                    <a:pt x="1812" y="496"/>
                  </a:lnTo>
                  <a:lnTo>
                    <a:pt x="1812" y="504"/>
                  </a:lnTo>
                  <a:lnTo>
                    <a:pt x="1858" y="504"/>
                  </a:lnTo>
                  <a:lnTo>
                    <a:pt x="1858" y="512"/>
                  </a:lnTo>
                  <a:lnTo>
                    <a:pt x="1973" y="512"/>
                  </a:lnTo>
                  <a:lnTo>
                    <a:pt x="1973" y="520"/>
                  </a:lnTo>
                  <a:lnTo>
                    <a:pt x="2003" y="520"/>
                  </a:lnTo>
                  <a:lnTo>
                    <a:pt x="2003" y="526"/>
                  </a:lnTo>
                  <a:lnTo>
                    <a:pt x="2049" y="526"/>
                  </a:lnTo>
                  <a:lnTo>
                    <a:pt x="2049" y="532"/>
                  </a:lnTo>
                  <a:lnTo>
                    <a:pt x="2075" y="532"/>
                  </a:lnTo>
                  <a:lnTo>
                    <a:pt x="2075" y="540"/>
                  </a:lnTo>
                  <a:lnTo>
                    <a:pt x="2175" y="540"/>
                  </a:lnTo>
                  <a:lnTo>
                    <a:pt x="2175" y="546"/>
                  </a:lnTo>
                  <a:lnTo>
                    <a:pt x="2278" y="546"/>
                  </a:lnTo>
                  <a:lnTo>
                    <a:pt x="2278" y="554"/>
                  </a:lnTo>
                  <a:lnTo>
                    <a:pt x="2384" y="554"/>
                  </a:lnTo>
                  <a:lnTo>
                    <a:pt x="2384" y="560"/>
                  </a:lnTo>
                  <a:lnTo>
                    <a:pt x="2406" y="560"/>
                  </a:lnTo>
                  <a:lnTo>
                    <a:pt x="2406" y="566"/>
                  </a:lnTo>
                  <a:lnTo>
                    <a:pt x="2438" y="566"/>
                  </a:lnTo>
                  <a:lnTo>
                    <a:pt x="2438" y="572"/>
                  </a:lnTo>
                  <a:lnTo>
                    <a:pt x="2448" y="572"/>
                  </a:lnTo>
                  <a:lnTo>
                    <a:pt x="2448" y="580"/>
                  </a:lnTo>
                  <a:lnTo>
                    <a:pt x="2472" y="580"/>
                  </a:lnTo>
                  <a:lnTo>
                    <a:pt x="2472" y="588"/>
                  </a:lnTo>
                  <a:lnTo>
                    <a:pt x="2486" y="588"/>
                  </a:lnTo>
                  <a:lnTo>
                    <a:pt x="2486" y="594"/>
                  </a:lnTo>
                  <a:lnTo>
                    <a:pt x="2559" y="594"/>
                  </a:lnTo>
                  <a:lnTo>
                    <a:pt x="2559" y="600"/>
                  </a:lnTo>
                  <a:lnTo>
                    <a:pt x="2585" y="600"/>
                  </a:lnTo>
                  <a:lnTo>
                    <a:pt x="2585" y="606"/>
                  </a:lnTo>
                  <a:lnTo>
                    <a:pt x="2607" y="606"/>
                  </a:lnTo>
                  <a:lnTo>
                    <a:pt x="2607" y="616"/>
                  </a:lnTo>
                  <a:lnTo>
                    <a:pt x="2741" y="616"/>
                  </a:lnTo>
                  <a:lnTo>
                    <a:pt x="2741" y="625"/>
                  </a:lnTo>
                  <a:lnTo>
                    <a:pt x="2757" y="625"/>
                  </a:lnTo>
                  <a:lnTo>
                    <a:pt x="2757" y="633"/>
                  </a:lnTo>
                  <a:lnTo>
                    <a:pt x="2775" y="633"/>
                  </a:lnTo>
                  <a:lnTo>
                    <a:pt x="2775" y="645"/>
                  </a:lnTo>
                  <a:lnTo>
                    <a:pt x="2794" y="645"/>
                  </a:lnTo>
                  <a:lnTo>
                    <a:pt x="2794" y="655"/>
                  </a:lnTo>
                  <a:lnTo>
                    <a:pt x="2798" y="655"/>
                  </a:lnTo>
                  <a:lnTo>
                    <a:pt x="2798" y="661"/>
                  </a:lnTo>
                  <a:lnTo>
                    <a:pt x="2898" y="661"/>
                  </a:lnTo>
                  <a:lnTo>
                    <a:pt x="2898" y="665"/>
                  </a:lnTo>
                  <a:lnTo>
                    <a:pt x="2912" y="665"/>
                  </a:lnTo>
                  <a:lnTo>
                    <a:pt x="2912" y="683"/>
                  </a:lnTo>
                  <a:lnTo>
                    <a:pt x="3012" y="683"/>
                  </a:lnTo>
                  <a:lnTo>
                    <a:pt x="3012" y="691"/>
                  </a:lnTo>
                  <a:lnTo>
                    <a:pt x="3032" y="691"/>
                  </a:lnTo>
                  <a:lnTo>
                    <a:pt x="3032" y="697"/>
                  </a:lnTo>
                  <a:lnTo>
                    <a:pt x="3193" y="697"/>
                  </a:lnTo>
                  <a:lnTo>
                    <a:pt x="3193" y="701"/>
                  </a:lnTo>
                  <a:lnTo>
                    <a:pt x="3283" y="701"/>
                  </a:lnTo>
                  <a:lnTo>
                    <a:pt x="3283" y="707"/>
                  </a:lnTo>
                  <a:lnTo>
                    <a:pt x="3307" y="707"/>
                  </a:lnTo>
                  <a:lnTo>
                    <a:pt x="3307" y="717"/>
                  </a:lnTo>
                  <a:lnTo>
                    <a:pt x="3337" y="717"/>
                  </a:lnTo>
                  <a:lnTo>
                    <a:pt x="3337" y="725"/>
                  </a:lnTo>
                  <a:lnTo>
                    <a:pt x="3355" y="725"/>
                  </a:lnTo>
                  <a:lnTo>
                    <a:pt x="3355" y="735"/>
                  </a:lnTo>
                  <a:lnTo>
                    <a:pt x="3478" y="735"/>
                  </a:lnTo>
                  <a:lnTo>
                    <a:pt x="3478" y="747"/>
                  </a:lnTo>
                  <a:lnTo>
                    <a:pt x="3570" y="747"/>
                  </a:lnTo>
                  <a:lnTo>
                    <a:pt x="3570" y="757"/>
                  </a:lnTo>
                  <a:lnTo>
                    <a:pt x="3584" y="757"/>
                  </a:lnTo>
                  <a:lnTo>
                    <a:pt x="3584" y="768"/>
                  </a:lnTo>
                  <a:lnTo>
                    <a:pt x="3791" y="768"/>
                  </a:lnTo>
                  <a:lnTo>
                    <a:pt x="3791" y="784"/>
                  </a:lnTo>
                  <a:lnTo>
                    <a:pt x="4389" y="784"/>
                  </a:lnTo>
                  <a:lnTo>
                    <a:pt x="4389" y="804"/>
                  </a:lnTo>
                  <a:lnTo>
                    <a:pt x="4395" y="804"/>
                  </a:lnTo>
                  <a:lnTo>
                    <a:pt x="4395" y="824"/>
                  </a:lnTo>
                  <a:lnTo>
                    <a:pt x="4684" y="824"/>
                  </a:lnTo>
                </a:path>
              </a:pathLst>
            </a:custGeom>
            <a:noFill/>
            <a:ln w="12700" cap="flat">
              <a:solidFill>
                <a:srgbClr val="007CC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3" name="Freeform 181">
              <a:extLst>
                <a:ext uri="{FF2B5EF4-FFF2-40B4-BE49-F238E27FC236}">
                  <a16:creationId xmlns:a16="http://schemas.microsoft.com/office/drawing/2014/main" id="{C7AE9B1A-47A0-4E71-93B2-8462CCF4873B}"/>
                </a:ext>
              </a:extLst>
            </p:cNvPr>
            <p:cNvSpPr>
              <a:spLocks/>
            </p:cNvSpPr>
            <p:nvPr/>
          </p:nvSpPr>
          <p:spPr bwMode="auto">
            <a:xfrm>
              <a:off x="1082545" y="1758948"/>
              <a:ext cx="7395586" cy="1301017"/>
            </a:xfrm>
            <a:custGeom>
              <a:avLst/>
              <a:gdLst>
                <a:gd name="T0" fmla="*/ 46 w 4684"/>
                <a:gd name="T1" fmla="*/ 8 h 824"/>
                <a:gd name="T2" fmla="*/ 153 w 4684"/>
                <a:gd name="T3" fmla="*/ 26 h 824"/>
                <a:gd name="T4" fmla="*/ 165 w 4684"/>
                <a:gd name="T5" fmla="*/ 42 h 824"/>
                <a:gd name="T6" fmla="*/ 271 w 4684"/>
                <a:gd name="T7" fmla="*/ 52 h 824"/>
                <a:gd name="T8" fmla="*/ 335 w 4684"/>
                <a:gd name="T9" fmla="*/ 67 h 824"/>
                <a:gd name="T10" fmla="*/ 351 w 4684"/>
                <a:gd name="T11" fmla="*/ 83 h 824"/>
                <a:gd name="T12" fmla="*/ 397 w 4684"/>
                <a:gd name="T13" fmla="*/ 99 h 824"/>
                <a:gd name="T14" fmla="*/ 452 w 4684"/>
                <a:gd name="T15" fmla="*/ 123 h 824"/>
                <a:gd name="T16" fmla="*/ 544 w 4684"/>
                <a:gd name="T17" fmla="*/ 141 h 824"/>
                <a:gd name="T18" fmla="*/ 574 w 4684"/>
                <a:gd name="T19" fmla="*/ 155 h 824"/>
                <a:gd name="T20" fmla="*/ 604 w 4684"/>
                <a:gd name="T21" fmla="*/ 165 h 824"/>
                <a:gd name="T22" fmla="*/ 616 w 4684"/>
                <a:gd name="T23" fmla="*/ 179 h 824"/>
                <a:gd name="T24" fmla="*/ 626 w 4684"/>
                <a:gd name="T25" fmla="*/ 193 h 824"/>
                <a:gd name="T26" fmla="*/ 694 w 4684"/>
                <a:gd name="T27" fmla="*/ 210 h 824"/>
                <a:gd name="T28" fmla="*/ 797 w 4684"/>
                <a:gd name="T29" fmla="*/ 222 h 824"/>
                <a:gd name="T30" fmla="*/ 921 w 4684"/>
                <a:gd name="T31" fmla="*/ 244 h 824"/>
                <a:gd name="T32" fmla="*/ 951 w 4684"/>
                <a:gd name="T33" fmla="*/ 264 h 824"/>
                <a:gd name="T34" fmla="*/ 975 w 4684"/>
                <a:gd name="T35" fmla="*/ 282 h 824"/>
                <a:gd name="T36" fmla="*/ 1013 w 4684"/>
                <a:gd name="T37" fmla="*/ 302 h 824"/>
                <a:gd name="T38" fmla="*/ 1126 w 4684"/>
                <a:gd name="T39" fmla="*/ 324 h 824"/>
                <a:gd name="T40" fmla="*/ 1178 w 4684"/>
                <a:gd name="T41" fmla="*/ 343 h 824"/>
                <a:gd name="T42" fmla="*/ 1238 w 4684"/>
                <a:gd name="T43" fmla="*/ 359 h 824"/>
                <a:gd name="T44" fmla="*/ 1256 w 4684"/>
                <a:gd name="T45" fmla="*/ 371 h 824"/>
                <a:gd name="T46" fmla="*/ 1341 w 4684"/>
                <a:gd name="T47" fmla="*/ 393 h 824"/>
                <a:gd name="T48" fmla="*/ 1451 w 4684"/>
                <a:gd name="T49" fmla="*/ 413 h 824"/>
                <a:gd name="T50" fmla="*/ 1483 w 4684"/>
                <a:gd name="T51" fmla="*/ 429 h 824"/>
                <a:gd name="T52" fmla="*/ 1579 w 4684"/>
                <a:gd name="T53" fmla="*/ 449 h 824"/>
                <a:gd name="T54" fmla="*/ 1686 w 4684"/>
                <a:gd name="T55" fmla="*/ 461 h 824"/>
                <a:gd name="T56" fmla="*/ 1796 w 4684"/>
                <a:gd name="T57" fmla="*/ 490 h 824"/>
                <a:gd name="T58" fmla="*/ 1856 w 4684"/>
                <a:gd name="T59" fmla="*/ 504 h 824"/>
                <a:gd name="T60" fmla="*/ 2003 w 4684"/>
                <a:gd name="T61" fmla="*/ 520 h 824"/>
                <a:gd name="T62" fmla="*/ 2073 w 4684"/>
                <a:gd name="T63" fmla="*/ 532 h 824"/>
                <a:gd name="T64" fmla="*/ 2278 w 4684"/>
                <a:gd name="T65" fmla="*/ 546 h 824"/>
                <a:gd name="T66" fmla="*/ 2406 w 4684"/>
                <a:gd name="T67" fmla="*/ 560 h 824"/>
                <a:gd name="T68" fmla="*/ 2448 w 4684"/>
                <a:gd name="T69" fmla="*/ 572 h 824"/>
                <a:gd name="T70" fmla="*/ 2486 w 4684"/>
                <a:gd name="T71" fmla="*/ 588 h 824"/>
                <a:gd name="T72" fmla="*/ 2583 w 4684"/>
                <a:gd name="T73" fmla="*/ 600 h 824"/>
                <a:gd name="T74" fmla="*/ 2741 w 4684"/>
                <a:gd name="T75" fmla="*/ 616 h 824"/>
                <a:gd name="T76" fmla="*/ 2775 w 4684"/>
                <a:gd name="T77" fmla="*/ 633 h 824"/>
                <a:gd name="T78" fmla="*/ 2798 w 4684"/>
                <a:gd name="T79" fmla="*/ 655 h 824"/>
                <a:gd name="T80" fmla="*/ 2912 w 4684"/>
                <a:gd name="T81" fmla="*/ 665 h 824"/>
                <a:gd name="T82" fmla="*/ 3032 w 4684"/>
                <a:gd name="T83" fmla="*/ 691 h 824"/>
                <a:gd name="T84" fmla="*/ 3283 w 4684"/>
                <a:gd name="T85" fmla="*/ 701 h 824"/>
                <a:gd name="T86" fmla="*/ 3337 w 4684"/>
                <a:gd name="T87" fmla="*/ 717 h 824"/>
                <a:gd name="T88" fmla="*/ 3478 w 4684"/>
                <a:gd name="T89" fmla="*/ 735 h 824"/>
                <a:gd name="T90" fmla="*/ 3584 w 4684"/>
                <a:gd name="T91" fmla="*/ 757 h 824"/>
                <a:gd name="T92" fmla="*/ 4389 w 4684"/>
                <a:gd name="T93" fmla="*/ 784 h 824"/>
                <a:gd name="T94" fmla="*/ 4684 w 4684"/>
                <a:gd name="T95" fmla="*/ 8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84" h="824">
                  <a:moveTo>
                    <a:pt x="0" y="0"/>
                  </a:moveTo>
                  <a:lnTo>
                    <a:pt x="36" y="0"/>
                  </a:lnTo>
                  <a:lnTo>
                    <a:pt x="36" y="8"/>
                  </a:lnTo>
                  <a:lnTo>
                    <a:pt x="46" y="8"/>
                  </a:lnTo>
                  <a:lnTo>
                    <a:pt x="46" y="14"/>
                  </a:lnTo>
                  <a:lnTo>
                    <a:pt x="58" y="14"/>
                  </a:lnTo>
                  <a:lnTo>
                    <a:pt x="58" y="26"/>
                  </a:lnTo>
                  <a:lnTo>
                    <a:pt x="153" y="26"/>
                  </a:lnTo>
                  <a:lnTo>
                    <a:pt x="153" y="32"/>
                  </a:lnTo>
                  <a:lnTo>
                    <a:pt x="161" y="32"/>
                  </a:lnTo>
                  <a:lnTo>
                    <a:pt x="161" y="42"/>
                  </a:lnTo>
                  <a:lnTo>
                    <a:pt x="165" y="42"/>
                  </a:lnTo>
                  <a:lnTo>
                    <a:pt x="165" y="46"/>
                  </a:lnTo>
                  <a:lnTo>
                    <a:pt x="227" y="46"/>
                  </a:lnTo>
                  <a:lnTo>
                    <a:pt x="227" y="52"/>
                  </a:lnTo>
                  <a:lnTo>
                    <a:pt x="271" y="52"/>
                  </a:lnTo>
                  <a:lnTo>
                    <a:pt x="271" y="61"/>
                  </a:lnTo>
                  <a:lnTo>
                    <a:pt x="313" y="61"/>
                  </a:lnTo>
                  <a:lnTo>
                    <a:pt x="313" y="67"/>
                  </a:lnTo>
                  <a:lnTo>
                    <a:pt x="335" y="67"/>
                  </a:lnTo>
                  <a:lnTo>
                    <a:pt x="335" y="71"/>
                  </a:lnTo>
                  <a:lnTo>
                    <a:pt x="339" y="71"/>
                  </a:lnTo>
                  <a:lnTo>
                    <a:pt x="339" y="83"/>
                  </a:lnTo>
                  <a:lnTo>
                    <a:pt x="351" y="83"/>
                  </a:lnTo>
                  <a:lnTo>
                    <a:pt x="351" y="93"/>
                  </a:lnTo>
                  <a:lnTo>
                    <a:pt x="371" y="93"/>
                  </a:lnTo>
                  <a:lnTo>
                    <a:pt x="371" y="99"/>
                  </a:lnTo>
                  <a:lnTo>
                    <a:pt x="397" y="99"/>
                  </a:lnTo>
                  <a:lnTo>
                    <a:pt x="397" y="107"/>
                  </a:lnTo>
                  <a:lnTo>
                    <a:pt x="409" y="107"/>
                  </a:lnTo>
                  <a:lnTo>
                    <a:pt x="409" y="123"/>
                  </a:lnTo>
                  <a:lnTo>
                    <a:pt x="452" y="123"/>
                  </a:lnTo>
                  <a:lnTo>
                    <a:pt x="452" y="131"/>
                  </a:lnTo>
                  <a:lnTo>
                    <a:pt x="540" y="131"/>
                  </a:lnTo>
                  <a:lnTo>
                    <a:pt x="540" y="141"/>
                  </a:lnTo>
                  <a:lnTo>
                    <a:pt x="544" y="141"/>
                  </a:lnTo>
                  <a:lnTo>
                    <a:pt x="544" y="147"/>
                  </a:lnTo>
                  <a:lnTo>
                    <a:pt x="558" y="147"/>
                  </a:lnTo>
                  <a:lnTo>
                    <a:pt x="558" y="155"/>
                  </a:lnTo>
                  <a:lnTo>
                    <a:pt x="574" y="155"/>
                  </a:lnTo>
                  <a:lnTo>
                    <a:pt x="574" y="159"/>
                  </a:lnTo>
                  <a:lnTo>
                    <a:pt x="588" y="159"/>
                  </a:lnTo>
                  <a:lnTo>
                    <a:pt x="588" y="165"/>
                  </a:lnTo>
                  <a:lnTo>
                    <a:pt x="604" y="165"/>
                  </a:lnTo>
                  <a:lnTo>
                    <a:pt x="604" y="173"/>
                  </a:lnTo>
                  <a:lnTo>
                    <a:pt x="614" y="173"/>
                  </a:lnTo>
                  <a:lnTo>
                    <a:pt x="614" y="179"/>
                  </a:lnTo>
                  <a:lnTo>
                    <a:pt x="616" y="179"/>
                  </a:lnTo>
                  <a:lnTo>
                    <a:pt x="616" y="185"/>
                  </a:lnTo>
                  <a:lnTo>
                    <a:pt x="618" y="185"/>
                  </a:lnTo>
                  <a:lnTo>
                    <a:pt x="618" y="193"/>
                  </a:lnTo>
                  <a:lnTo>
                    <a:pt x="626" y="193"/>
                  </a:lnTo>
                  <a:lnTo>
                    <a:pt x="626" y="200"/>
                  </a:lnTo>
                  <a:lnTo>
                    <a:pt x="648" y="200"/>
                  </a:lnTo>
                  <a:lnTo>
                    <a:pt x="648" y="210"/>
                  </a:lnTo>
                  <a:lnTo>
                    <a:pt x="694" y="210"/>
                  </a:lnTo>
                  <a:lnTo>
                    <a:pt x="694" y="214"/>
                  </a:lnTo>
                  <a:lnTo>
                    <a:pt x="775" y="214"/>
                  </a:lnTo>
                  <a:lnTo>
                    <a:pt x="775" y="222"/>
                  </a:lnTo>
                  <a:lnTo>
                    <a:pt x="797" y="222"/>
                  </a:lnTo>
                  <a:lnTo>
                    <a:pt x="797" y="230"/>
                  </a:lnTo>
                  <a:lnTo>
                    <a:pt x="867" y="230"/>
                  </a:lnTo>
                  <a:lnTo>
                    <a:pt x="867" y="244"/>
                  </a:lnTo>
                  <a:lnTo>
                    <a:pt x="921" y="244"/>
                  </a:lnTo>
                  <a:lnTo>
                    <a:pt x="921" y="254"/>
                  </a:lnTo>
                  <a:lnTo>
                    <a:pt x="933" y="254"/>
                  </a:lnTo>
                  <a:lnTo>
                    <a:pt x="933" y="264"/>
                  </a:lnTo>
                  <a:lnTo>
                    <a:pt x="951" y="264"/>
                  </a:lnTo>
                  <a:lnTo>
                    <a:pt x="951" y="272"/>
                  </a:lnTo>
                  <a:lnTo>
                    <a:pt x="961" y="272"/>
                  </a:lnTo>
                  <a:lnTo>
                    <a:pt x="961" y="282"/>
                  </a:lnTo>
                  <a:lnTo>
                    <a:pt x="975" y="282"/>
                  </a:lnTo>
                  <a:lnTo>
                    <a:pt x="975" y="296"/>
                  </a:lnTo>
                  <a:lnTo>
                    <a:pt x="985" y="296"/>
                  </a:lnTo>
                  <a:lnTo>
                    <a:pt x="985" y="302"/>
                  </a:lnTo>
                  <a:lnTo>
                    <a:pt x="1013" y="302"/>
                  </a:lnTo>
                  <a:lnTo>
                    <a:pt x="1013" y="310"/>
                  </a:lnTo>
                  <a:lnTo>
                    <a:pt x="1088" y="310"/>
                  </a:lnTo>
                  <a:lnTo>
                    <a:pt x="1088" y="324"/>
                  </a:lnTo>
                  <a:lnTo>
                    <a:pt x="1126" y="324"/>
                  </a:lnTo>
                  <a:lnTo>
                    <a:pt x="1126" y="338"/>
                  </a:lnTo>
                  <a:lnTo>
                    <a:pt x="1170" y="338"/>
                  </a:lnTo>
                  <a:lnTo>
                    <a:pt x="1170" y="343"/>
                  </a:lnTo>
                  <a:lnTo>
                    <a:pt x="1178" y="343"/>
                  </a:lnTo>
                  <a:lnTo>
                    <a:pt x="1178" y="353"/>
                  </a:lnTo>
                  <a:lnTo>
                    <a:pt x="1218" y="353"/>
                  </a:lnTo>
                  <a:lnTo>
                    <a:pt x="1218" y="359"/>
                  </a:lnTo>
                  <a:lnTo>
                    <a:pt x="1238" y="359"/>
                  </a:lnTo>
                  <a:lnTo>
                    <a:pt x="1238" y="363"/>
                  </a:lnTo>
                  <a:lnTo>
                    <a:pt x="1240" y="363"/>
                  </a:lnTo>
                  <a:lnTo>
                    <a:pt x="1240" y="371"/>
                  </a:lnTo>
                  <a:lnTo>
                    <a:pt x="1256" y="371"/>
                  </a:lnTo>
                  <a:lnTo>
                    <a:pt x="1256" y="379"/>
                  </a:lnTo>
                  <a:lnTo>
                    <a:pt x="1272" y="379"/>
                  </a:lnTo>
                  <a:lnTo>
                    <a:pt x="1272" y="393"/>
                  </a:lnTo>
                  <a:lnTo>
                    <a:pt x="1341" y="393"/>
                  </a:lnTo>
                  <a:lnTo>
                    <a:pt x="1341" y="399"/>
                  </a:lnTo>
                  <a:lnTo>
                    <a:pt x="1377" y="399"/>
                  </a:lnTo>
                  <a:lnTo>
                    <a:pt x="1377" y="413"/>
                  </a:lnTo>
                  <a:lnTo>
                    <a:pt x="1451" y="413"/>
                  </a:lnTo>
                  <a:lnTo>
                    <a:pt x="1451" y="421"/>
                  </a:lnTo>
                  <a:lnTo>
                    <a:pt x="1459" y="421"/>
                  </a:lnTo>
                  <a:lnTo>
                    <a:pt x="1459" y="429"/>
                  </a:lnTo>
                  <a:lnTo>
                    <a:pt x="1483" y="429"/>
                  </a:lnTo>
                  <a:lnTo>
                    <a:pt x="1483" y="439"/>
                  </a:lnTo>
                  <a:lnTo>
                    <a:pt x="1507" y="439"/>
                  </a:lnTo>
                  <a:lnTo>
                    <a:pt x="1507" y="449"/>
                  </a:lnTo>
                  <a:lnTo>
                    <a:pt x="1579" y="449"/>
                  </a:lnTo>
                  <a:lnTo>
                    <a:pt x="1579" y="455"/>
                  </a:lnTo>
                  <a:lnTo>
                    <a:pt x="1622" y="455"/>
                  </a:lnTo>
                  <a:lnTo>
                    <a:pt x="1622" y="461"/>
                  </a:lnTo>
                  <a:lnTo>
                    <a:pt x="1686" y="461"/>
                  </a:lnTo>
                  <a:lnTo>
                    <a:pt x="1686" y="484"/>
                  </a:lnTo>
                  <a:lnTo>
                    <a:pt x="1762" y="484"/>
                  </a:lnTo>
                  <a:lnTo>
                    <a:pt x="1762" y="490"/>
                  </a:lnTo>
                  <a:lnTo>
                    <a:pt x="1796" y="490"/>
                  </a:lnTo>
                  <a:lnTo>
                    <a:pt x="1796" y="496"/>
                  </a:lnTo>
                  <a:lnTo>
                    <a:pt x="1812" y="496"/>
                  </a:lnTo>
                  <a:lnTo>
                    <a:pt x="1812" y="504"/>
                  </a:lnTo>
                  <a:lnTo>
                    <a:pt x="1856" y="504"/>
                  </a:lnTo>
                  <a:lnTo>
                    <a:pt x="1856" y="512"/>
                  </a:lnTo>
                  <a:lnTo>
                    <a:pt x="1973" y="512"/>
                  </a:lnTo>
                  <a:lnTo>
                    <a:pt x="1973" y="520"/>
                  </a:lnTo>
                  <a:lnTo>
                    <a:pt x="2003" y="520"/>
                  </a:lnTo>
                  <a:lnTo>
                    <a:pt x="2003" y="526"/>
                  </a:lnTo>
                  <a:lnTo>
                    <a:pt x="2049" y="526"/>
                  </a:lnTo>
                  <a:lnTo>
                    <a:pt x="2049" y="532"/>
                  </a:lnTo>
                  <a:lnTo>
                    <a:pt x="2073" y="532"/>
                  </a:lnTo>
                  <a:lnTo>
                    <a:pt x="2073" y="540"/>
                  </a:lnTo>
                  <a:lnTo>
                    <a:pt x="2175" y="540"/>
                  </a:lnTo>
                  <a:lnTo>
                    <a:pt x="2175" y="546"/>
                  </a:lnTo>
                  <a:lnTo>
                    <a:pt x="2278" y="546"/>
                  </a:lnTo>
                  <a:lnTo>
                    <a:pt x="2278" y="554"/>
                  </a:lnTo>
                  <a:lnTo>
                    <a:pt x="2384" y="554"/>
                  </a:lnTo>
                  <a:lnTo>
                    <a:pt x="2384" y="560"/>
                  </a:lnTo>
                  <a:lnTo>
                    <a:pt x="2406" y="560"/>
                  </a:lnTo>
                  <a:lnTo>
                    <a:pt x="2406" y="566"/>
                  </a:lnTo>
                  <a:lnTo>
                    <a:pt x="2438" y="566"/>
                  </a:lnTo>
                  <a:lnTo>
                    <a:pt x="2438" y="572"/>
                  </a:lnTo>
                  <a:lnTo>
                    <a:pt x="2448" y="572"/>
                  </a:lnTo>
                  <a:lnTo>
                    <a:pt x="2448" y="580"/>
                  </a:lnTo>
                  <a:lnTo>
                    <a:pt x="2472" y="580"/>
                  </a:lnTo>
                  <a:lnTo>
                    <a:pt x="2472" y="588"/>
                  </a:lnTo>
                  <a:lnTo>
                    <a:pt x="2486" y="588"/>
                  </a:lnTo>
                  <a:lnTo>
                    <a:pt x="2486" y="594"/>
                  </a:lnTo>
                  <a:lnTo>
                    <a:pt x="2559" y="594"/>
                  </a:lnTo>
                  <a:lnTo>
                    <a:pt x="2559" y="600"/>
                  </a:lnTo>
                  <a:lnTo>
                    <a:pt x="2583" y="600"/>
                  </a:lnTo>
                  <a:lnTo>
                    <a:pt x="2583" y="606"/>
                  </a:lnTo>
                  <a:lnTo>
                    <a:pt x="2605" y="606"/>
                  </a:lnTo>
                  <a:lnTo>
                    <a:pt x="2605" y="616"/>
                  </a:lnTo>
                  <a:lnTo>
                    <a:pt x="2741" y="616"/>
                  </a:lnTo>
                  <a:lnTo>
                    <a:pt x="2741" y="625"/>
                  </a:lnTo>
                  <a:lnTo>
                    <a:pt x="2757" y="625"/>
                  </a:lnTo>
                  <a:lnTo>
                    <a:pt x="2757" y="633"/>
                  </a:lnTo>
                  <a:lnTo>
                    <a:pt x="2775" y="633"/>
                  </a:lnTo>
                  <a:lnTo>
                    <a:pt x="2775" y="645"/>
                  </a:lnTo>
                  <a:lnTo>
                    <a:pt x="2793" y="645"/>
                  </a:lnTo>
                  <a:lnTo>
                    <a:pt x="2793" y="655"/>
                  </a:lnTo>
                  <a:lnTo>
                    <a:pt x="2798" y="655"/>
                  </a:lnTo>
                  <a:lnTo>
                    <a:pt x="2798" y="661"/>
                  </a:lnTo>
                  <a:lnTo>
                    <a:pt x="2898" y="661"/>
                  </a:lnTo>
                  <a:lnTo>
                    <a:pt x="2898" y="665"/>
                  </a:lnTo>
                  <a:lnTo>
                    <a:pt x="2912" y="665"/>
                  </a:lnTo>
                  <a:lnTo>
                    <a:pt x="2912" y="683"/>
                  </a:lnTo>
                  <a:lnTo>
                    <a:pt x="3012" y="683"/>
                  </a:lnTo>
                  <a:lnTo>
                    <a:pt x="3012" y="691"/>
                  </a:lnTo>
                  <a:lnTo>
                    <a:pt x="3032" y="691"/>
                  </a:lnTo>
                  <a:lnTo>
                    <a:pt x="3032" y="697"/>
                  </a:lnTo>
                  <a:lnTo>
                    <a:pt x="3193" y="697"/>
                  </a:lnTo>
                  <a:lnTo>
                    <a:pt x="3193" y="701"/>
                  </a:lnTo>
                  <a:lnTo>
                    <a:pt x="3283" y="701"/>
                  </a:lnTo>
                  <a:lnTo>
                    <a:pt x="3283" y="707"/>
                  </a:lnTo>
                  <a:lnTo>
                    <a:pt x="3307" y="707"/>
                  </a:lnTo>
                  <a:lnTo>
                    <a:pt x="3307" y="717"/>
                  </a:lnTo>
                  <a:lnTo>
                    <a:pt x="3337" y="717"/>
                  </a:lnTo>
                  <a:lnTo>
                    <a:pt x="3337" y="725"/>
                  </a:lnTo>
                  <a:lnTo>
                    <a:pt x="3355" y="725"/>
                  </a:lnTo>
                  <a:lnTo>
                    <a:pt x="3355" y="735"/>
                  </a:lnTo>
                  <a:lnTo>
                    <a:pt x="3478" y="735"/>
                  </a:lnTo>
                  <a:lnTo>
                    <a:pt x="3478" y="747"/>
                  </a:lnTo>
                  <a:lnTo>
                    <a:pt x="3570" y="747"/>
                  </a:lnTo>
                  <a:lnTo>
                    <a:pt x="3570" y="757"/>
                  </a:lnTo>
                  <a:lnTo>
                    <a:pt x="3584" y="757"/>
                  </a:lnTo>
                  <a:lnTo>
                    <a:pt x="3584" y="768"/>
                  </a:lnTo>
                  <a:lnTo>
                    <a:pt x="3791" y="768"/>
                  </a:lnTo>
                  <a:lnTo>
                    <a:pt x="3791" y="784"/>
                  </a:lnTo>
                  <a:lnTo>
                    <a:pt x="4389" y="784"/>
                  </a:lnTo>
                  <a:lnTo>
                    <a:pt x="4389" y="804"/>
                  </a:lnTo>
                  <a:lnTo>
                    <a:pt x="4395" y="804"/>
                  </a:lnTo>
                  <a:lnTo>
                    <a:pt x="4395" y="824"/>
                  </a:lnTo>
                  <a:lnTo>
                    <a:pt x="4684" y="824"/>
                  </a:lnTo>
                </a:path>
              </a:pathLst>
            </a:custGeom>
            <a:noFill/>
            <a:ln w="12700" cap="flat">
              <a:solidFill>
                <a:srgbClr val="007CC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4" name="Line 182">
              <a:extLst>
                <a:ext uri="{FF2B5EF4-FFF2-40B4-BE49-F238E27FC236}">
                  <a16:creationId xmlns:a16="http://schemas.microsoft.com/office/drawing/2014/main" id="{4BA38825-07C1-4E1A-AE2E-BDAFE61E4735}"/>
                </a:ext>
              </a:extLst>
            </p:cNvPr>
            <p:cNvSpPr>
              <a:spLocks noChangeShapeType="1"/>
            </p:cNvSpPr>
            <p:nvPr/>
          </p:nvSpPr>
          <p:spPr bwMode="auto">
            <a:xfrm>
              <a:off x="8449711" y="3018914"/>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5" name="Line 183">
              <a:extLst>
                <a:ext uri="{FF2B5EF4-FFF2-40B4-BE49-F238E27FC236}">
                  <a16:creationId xmlns:a16="http://schemas.microsoft.com/office/drawing/2014/main" id="{0DA33888-1AFE-4726-8527-C8D099725C23}"/>
                </a:ext>
              </a:extLst>
            </p:cNvPr>
            <p:cNvSpPr>
              <a:spLocks noChangeShapeType="1"/>
            </p:cNvSpPr>
            <p:nvPr/>
          </p:nvSpPr>
          <p:spPr bwMode="auto">
            <a:xfrm flipH="1">
              <a:off x="8405501" y="3059965"/>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6" name="Line 184">
              <a:extLst>
                <a:ext uri="{FF2B5EF4-FFF2-40B4-BE49-F238E27FC236}">
                  <a16:creationId xmlns:a16="http://schemas.microsoft.com/office/drawing/2014/main" id="{11C05AEE-F62F-4478-967D-3CBA1B1B4CE5}"/>
                </a:ext>
              </a:extLst>
            </p:cNvPr>
            <p:cNvSpPr>
              <a:spLocks noChangeShapeType="1"/>
            </p:cNvSpPr>
            <p:nvPr/>
          </p:nvSpPr>
          <p:spPr bwMode="auto">
            <a:xfrm>
              <a:off x="8396028" y="3018914"/>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7" name="Line 185">
              <a:extLst>
                <a:ext uri="{FF2B5EF4-FFF2-40B4-BE49-F238E27FC236}">
                  <a16:creationId xmlns:a16="http://schemas.microsoft.com/office/drawing/2014/main" id="{76B2A178-800C-4591-84AF-B2750BA70DA3}"/>
                </a:ext>
              </a:extLst>
            </p:cNvPr>
            <p:cNvSpPr>
              <a:spLocks noChangeShapeType="1"/>
            </p:cNvSpPr>
            <p:nvPr/>
          </p:nvSpPr>
          <p:spPr bwMode="auto">
            <a:xfrm flipH="1">
              <a:off x="8354976" y="3059965"/>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8" name="Line 186">
              <a:extLst>
                <a:ext uri="{FF2B5EF4-FFF2-40B4-BE49-F238E27FC236}">
                  <a16:creationId xmlns:a16="http://schemas.microsoft.com/office/drawing/2014/main" id="{7EC47EA6-3244-48D0-9C9C-DBDD1D78BCC6}"/>
                </a:ext>
              </a:extLst>
            </p:cNvPr>
            <p:cNvSpPr>
              <a:spLocks noChangeShapeType="1"/>
            </p:cNvSpPr>
            <p:nvPr/>
          </p:nvSpPr>
          <p:spPr bwMode="auto">
            <a:xfrm>
              <a:off x="8348661" y="3018914"/>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39" name="Line 187">
              <a:extLst>
                <a:ext uri="{FF2B5EF4-FFF2-40B4-BE49-F238E27FC236}">
                  <a16:creationId xmlns:a16="http://schemas.microsoft.com/office/drawing/2014/main" id="{D7BB5DF3-741D-45AD-AE4F-2B217670F741}"/>
                </a:ext>
              </a:extLst>
            </p:cNvPr>
            <p:cNvSpPr>
              <a:spLocks noChangeShapeType="1"/>
            </p:cNvSpPr>
            <p:nvPr/>
          </p:nvSpPr>
          <p:spPr bwMode="auto">
            <a:xfrm flipH="1">
              <a:off x="8306030" y="3059965"/>
              <a:ext cx="86840"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0" name="Line 188">
              <a:extLst>
                <a:ext uri="{FF2B5EF4-FFF2-40B4-BE49-F238E27FC236}">
                  <a16:creationId xmlns:a16="http://schemas.microsoft.com/office/drawing/2014/main" id="{5ECC6FF6-931E-48E6-ACED-8B202422A6CC}"/>
                </a:ext>
              </a:extLst>
            </p:cNvPr>
            <p:cNvSpPr>
              <a:spLocks noChangeShapeType="1"/>
            </p:cNvSpPr>
            <p:nvPr/>
          </p:nvSpPr>
          <p:spPr bwMode="auto">
            <a:xfrm>
              <a:off x="8233401" y="3018914"/>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1" name="Line 189">
              <a:extLst>
                <a:ext uri="{FF2B5EF4-FFF2-40B4-BE49-F238E27FC236}">
                  <a16:creationId xmlns:a16="http://schemas.microsoft.com/office/drawing/2014/main" id="{7F6CEAB8-7063-421F-A061-160919256420}"/>
                </a:ext>
              </a:extLst>
            </p:cNvPr>
            <p:cNvSpPr>
              <a:spLocks noChangeShapeType="1"/>
            </p:cNvSpPr>
            <p:nvPr/>
          </p:nvSpPr>
          <p:spPr bwMode="auto">
            <a:xfrm flipH="1">
              <a:off x="8192349" y="3059965"/>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2" name="Line 190">
              <a:extLst>
                <a:ext uri="{FF2B5EF4-FFF2-40B4-BE49-F238E27FC236}">
                  <a16:creationId xmlns:a16="http://schemas.microsoft.com/office/drawing/2014/main" id="{808EB08F-6636-475C-8CA6-D43BF5581ABD}"/>
                </a:ext>
              </a:extLst>
            </p:cNvPr>
            <p:cNvSpPr>
              <a:spLocks noChangeShapeType="1"/>
            </p:cNvSpPr>
            <p:nvPr/>
          </p:nvSpPr>
          <p:spPr bwMode="auto">
            <a:xfrm>
              <a:off x="8186034" y="3018914"/>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3" name="Line 191">
              <a:extLst>
                <a:ext uri="{FF2B5EF4-FFF2-40B4-BE49-F238E27FC236}">
                  <a16:creationId xmlns:a16="http://schemas.microsoft.com/office/drawing/2014/main" id="{750D3CE4-46A7-404B-92A3-C4CCB11714BA}"/>
                </a:ext>
              </a:extLst>
            </p:cNvPr>
            <p:cNvSpPr>
              <a:spLocks noChangeShapeType="1"/>
            </p:cNvSpPr>
            <p:nvPr/>
          </p:nvSpPr>
          <p:spPr bwMode="auto">
            <a:xfrm flipH="1">
              <a:off x="8141824" y="3059965"/>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4" name="Line 192">
              <a:extLst>
                <a:ext uri="{FF2B5EF4-FFF2-40B4-BE49-F238E27FC236}">
                  <a16:creationId xmlns:a16="http://schemas.microsoft.com/office/drawing/2014/main" id="{6993DB30-1E32-4A78-9573-4EBE496AED09}"/>
                </a:ext>
              </a:extLst>
            </p:cNvPr>
            <p:cNvSpPr>
              <a:spLocks noChangeShapeType="1"/>
            </p:cNvSpPr>
            <p:nvPr/>
          </p:nvSpPr>
          <p:spPr bwMode="auto">
            <a:xfrm>
              <a:off x="8160771" y="3018914"/>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5" name="Line 193">
              <a:extLst>
                <a:ext uri="{FF2B5EF4-FFF2-40B4-BE49-F238E27FC236}">
                  <a16:creationId xmlns:a16="http://schemas.microsoft.com/office/drawing/2014/main" id="{1497DFAE-E7B6-4729-AC0F-10C9D0F15C79}"/>
                </a:ext>
              </a:extLst>
            </p:cNvPr>
            <p:cNvSpPr>
              <a:spLocks noChangeShapeType="1"/>
            </p:cNvSpPr>
            <p:nvPr/>
          </p:nvSpPr>
          <p:spPr bwMode="auto">
            <a:xfrm flipH="1">
              <a:off x="8116562" y="3059965"/>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6" name="Line 194">
              <a:extLst>
                <a:ext uri="{FF2B5EF4-FFF2-40B4-BE49-F238E27FC236}">
                  <a16:creationId xmlns:a16="http://schemas.microsoft.com/office/drawing/2014/main" id="{9ECF120B-23DF-4C7D-A06B-89349F779BD5}"/>
                </a:ext>
              </a:extLst>
            </p:cNvPr>
            <p:cNvSpPr>
              <a:spLocks noChangeShapeType="1"/>
            </p:cNvSpPr>
            <p:nvPr/>
          </p:nvSpPr>
          <p:spPr bwMode="auto">
            <a:xfrm>
              <a:off x="8094457" y="3018914"/>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7" name="Line 195">
              <a:extLst>
                <a:ext uri="{FF2B5EF4-FFF2-40B4-BE49-F238E27FC236}">
                  <a16:creationId xmlns:a16="http://schemas.microsoft.com/office/drawing/2014/main" id="{D07839F3-EEED-4EAB-8948-D96CF9FDFCD2}"/>
                </a:ext>
              </a:extLst>
            </p:cNvPr>
            <p:cNvSpPr>
              <a:spLocks noChangeShapeType="1"/>
            </p:cNvSpPr>
            <p:nvPr/>
          </p:nvSpPr>
          <p:spPr bwMode="auto">
            <a:xfrm flipH="1">
              <a:off x="8053406" y="3059965"/>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8" name="Line 196">
              <a:extLst>
                <a:ext uri="{FF2B5EF4-FFF2-40B4-BE49-F238E27FC236}">
                  <a16:creationId xmlns:a16="http://schemas.microsoft.com/office/drawing/2014/main" id="{53B8B511-6498-483E-BAD9-56A4DE9A061C}"/>
                </a:ext>
              </a:extLst>
            </p:cNvPr>
            <p:cNvSpPr>
              <a:spLocks noChangeShapeType="1"/>
            </p:cNvSpPr>
            <p:nvPr/>
          </p:nvSpPr>
          <p:spPr bwMode="auto">
            <a:xfrm>
              <a:off x="8040775" y="3018914"/>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49" name="Line 197">
              <a:extLst>
                <a:ext uri="{FF2B5EF4-FFF2-40B4-BE49-F238E27FC236}">
                  <a16:creationId xmlns:a16="http://schemas.microsoft.com/office/drawing/2014/main" id="{7C52BF7C-D370-43AE-9CE5-41F3452D93BC}"/>
                </a:ext>
              </a:extLst>
            </p:cNvPr>
            <p:cNvSpPr>
              <a:spLocks noChangeShapeType="1"/>
            </p:cNvSpPr>
            <p:nvPr/>
          </p:nvSpPr>
          <p:spPr bwMode="auto">
            <a:xfrm flipH="1">
              <a:off x="7999723" y="3059965"/>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0" name="Line 198">
              <a:extLst>
                <a:ext uri="{FF2B5EF4-FFF2-40B4-BE49-F238E27FC236}">
                  <a16:creationId xmlns:a16="http://schemas.microsoft.com/office/drawing/2014/main" id="{C2386DC7-01CD-4432-96CC-F1EDEDC91AC3}"/>
                </a:ext>
              </a:extLst>
            </p:cNvPr>
            <p:cNvSpPr>
              <a:spLocks noChangeShapeType="1"/>
            </p:cNvSpPr>
            <p:nvPr/>
          </p:nvSpPr>
          <p:spPr bwMode="auto">
            <a:xfrm>
              <a:off x="8031301" y="3018914"/>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1" name="Line 199">
              <a:extLst>
                <a:ext uri="{FF2B5EF4-FFF2-40B4-BE49-F238E27FC236}">
                  <a16:creationId xmlns:a16="http://schemas.microsoft.com/office/drawing/2014/main" id="{7AC6441F-A267-4355-93E5-E5A7D5D123F7}"/>
                </a:ext>
              </a:extLst>
            </p:cNvPr>
            <p:cNvSpPr>
              <a:spLocks noChangeShapeType="1"/>
            </p:cNvSpPr>
            <p:nvPr/>
          </p:nvSpPr>
          <p:spPr bwMode="auto">
            <a:xfrm flipH="1">
              <a:off x="7987092" y="3059965"/>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2" name="Line 200">
              <a:extLst>
                <a:ext uri="{FF2B5EF4-FFF2-40B4-BE49-F238E27FC236}">
                  <a16:creationId xmlns:a16="http://schemas.microsoft.com/office/drawing/2014/main" id="{0EDFD717-B2FA-4EC4-9E9B-32B7533A5890}"/>
                </a:ext>
              </a:extLst>
            </p:cNvPr>
            <p:cNvSpPr>
              <a:spLocks noChangeShapeType="1"/>
            </p:cNvSpPr>
            <p:nvPr/>
          </p:nvSpPr>
          <p:spPr bwMode="auto">
            <a:xfrm>
              <a:off x="7977618"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3" name="Line 201">
              <a:extLst>
                <a:ext uri="{FF2B5EF4-FFF2-40B4-BE49-F238E27FC236}">
                  <a16:creationId xmlns:a16="http://schemas.microsoft.com/office/drawing/2014/main" id="{0DD0113B-6AEA-43FB-B400-811A90B94510}"/>
                </a:ext>
              </a:extLst>
            </p:cNvPr>
            <p:cNvSpPr>
              <a:spLocks noChangeShapeType="1"/>
            </p:cNvSpPr>
            <p:nvPr/>
          </p:nvSpPr>
          <p:spPr bwMode="auto">
            <a:xfrm flipH="1">
              <a:off x="7933409"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4" name="Line 202">
              <a:extLst>
                <a:ext uri="{FF2B5EF4-FFF2-40B4-BE49-F238E27FC236}">
                  <a16:creationId xmlns:a16="http://schemas.microsoft.com/office/drawing/2014/main" id="{87EC7B1D-E302-43E3-8586-E50A66D6CCAB}"/>
                </a:ext>
              </a:extLst>
            </p:cNvPr>
            <p:cNvSpPr>
              <a:spLocks noChangeShapeType="1"/>
            </p:cNvSpPr>
            <p:nvPr/>
          </p:nvSpPr>
          <p:spPr bwMode="auto">
            <a:xfrm>
              <a:off x="7898673"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5" name="Line 203">
              <a:extLst>
                <a:ext uri="{FF2B5EF4-FFF2-40B4-BE49-F238E27FC236}">
                  <a16:creationId xmlns:a16="http://schemas.microsoft.com/office/drawing/2014/main" id="{582153A3-6AEA-40CE-A45A-5BAAD2DE0366}"/>
                </a:ext>
              </a:extLst>
            </p:cNvPr>
            <p:cNvSpPr>
              <a:spLocks noChangeShapeType="1"/>
            </p:cNvSpPr>
            <p:nvPr/>
          </p:nvSpPr>
          <p:spPr bwMode="auto">
            <a:xfrm flipH="1">
              <a:off x="7854464"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6" name="Line 204">
              <a:extLst>
                <a:ext uri="{FF2B5EF4-FFF2-40B4-BE49-F238E27FC236}">
                  <a16:creationId xmlns:a16="http://schemas.microsoft.com/office/drawing/2014/main" id="{0B374D36-6070-4BB4-BF13-03F67E864E48}"/>
                </a:ext>
              </a:extLst>
            </p:cNvPr>
            <p:cNvSpPr>
              <a:spLocks noChangeShapeType="1"/>
            </p:cNvSpPr>
            <p:nvPr/>
          </p:nvSpPr>
          <p:spPr bwMode="auto">
            <a:xfrm>
              <a:off x="7911304"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7" name="Line 206">
              <a:extLst>
                <a:ext uri="{FF2B5EF4-FFF2-40B4-BE49-F238E27FC236}">
                  <a16:creationId xmlns:a16="http://schemas.microsoft.com/office/drawing/2014/main" id="{461BB8A9-8C86-42D9-BDAF-278CF696A22E}"/>
                </a:ext>
              </a:extLst>
            </p:cNvPr>
            <p:cNvSpPr>
              <a:spLocks noChangeShapeType="1"/>
            </p:cNvSpPr>
            <p:nvPr/>
          </p:nvSpPr>
          <p:spPr bwMode="auto">
            <a:xfrm flipH="1">
              <a:off x="7870253"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8" name="Line 207">
              <a:extLst>
                <a:ext uri="{FF2B5EF4-FFF2-40B4-BE49-F238E27FC236}">
                  <a16:creationId xmlns:a16="http://schemas.microsoft.com/office/drawing/2014/main" id="{B70653ED-E054-41EB-AC89-E1FF37E23BBB}"/>
                </a:ext>
              </a:extLst>
            </p:cNvPr>
            <p:cNvSpPr>
              <a:spLocks noChangeShapeType="1"/>
            </p:cNvSpPr>
            <p:nvPr/>
          </p:nvSpPr>
          <p:spPr bwMode="auto">
            <a:xfrm>
              <a:off x="7780255"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59" name="Line 208">
              <a:extLst>
                <a:ext uri="{FF2B5EF4-FFF2-40B4-BE49-F238E27FC236}">
                  <a16:creationId xmlns:a16="http://schemas.microsoft.com/office/drawing/2014/main" id="{4F8D1738-7EC9-498E-A7CD-A7DF01BE5082}"/>
                </a:ext>
              </a:extLst>
            </p:cNvPr>
            <p:cNvSpPr>
              <a:spLocks noChangeShapeType="1"/>
            </p:cNvSpPr>
            <p:nvPr/>
          </p:nvSpPr>
          <p:spPr bwMode="auto">
            <a:xfrm flipH="1">
              <a:off x="7739204"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0" name="Line 209">
              <a:extLst>
                <a:ext uri="{FF2B5EF4-FFF2-40B4-BE49-F238E27FC236}">
                  <a16:creationId xmlns:a16="http://schemas.microsoft.com/office/drawing/2014/main" id="{9F77D43C-2656-496C-A874-F3BB20F29705}"/>
                </a:ext>
              </a:extLst>
            </p:cNvPr>
            <p:cNvSpPr>
              <a:spLocks noChangeShapeType="1"/>
            </p:cNvSpPr>
            <p:nvPr/>
          </p:nvSpPr>
          <p:spPr bwMode="auto">
            <a:xfrm>
              <a:off x="7751835"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1" name="Line 210">
              <a:extLst>
                <a:ext uri="{FF2B5EF4-FFF2-40B4-BE49-F238E27FC236}">
                  <a16:creationId xmlns:a16="http://schemas.microsoft.com/office/drawing/2014/main" id="{BEE1F124-4B12-471C-8EF8-CB2A2FDE84AD}"/>
                </a:ext>
              </a:extLst>
            </p:cNvPr>
            <p:cNvSpPr>
              <a:spLocks noChangeShapeType="1"/>
            </p:cNvSpPr>
            <p:nvPr/>
          </p:nvSpPr>
          <p:spPr bwMode="auto">
            <a:xfrm flipH="1">
              <a:off x="7710784"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2" name="Line 211">
              <a:extLst>
                <a:ext uri="{FF2B5EF4-FFF2-40B4-BE49-F238E27FC236}">
                  <a16:creationId xmlns:a16="http://schemas.microsoft.com/office/drawing/2014/main" id="{01748078-2699-4B51-8B4D-B11A4EEEF0D3}"/>
                </a:ext>
              </a:extLst>
            </p:cNvPr>
            <p:cNvSpPr>
              <a:spLocks noChangeShapeType="1"/>
            </p:cNvSpPr>
            <p:nvPr/>
          </p:nvSpPr>
          <p:spPr bwMode="auto">
            <a:xfrm>
              <a:off x="7666574"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3" name="Line 212">
              <a:extLst>
                <a:ext uri="{FF2B5EF4-FFF2-40B4-BE49-F238E27FC236}">
                  <a16:creationId xmlns:a16="http://schemas.microsoft.com/office/drawing/2014/main" id="{8473085E-CB41-464E-A330-BA7A14ABE709}"/>
                </a:ext>
              </a:extLst>
            </p:cNvPr>
            <p:cNvSpPr>
              <a:spLocks noChangeShapeType="1"/>
            </p:cNvSpPr>
            <p:nvPr/>
          </p:nvSpPr>
          <p:spPr bwMode="auto">
            <a:xfrm flipH="1">
              <a:off x="7622365"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4" name="Line 213">
              <a:extLst>
                <a:ext uri="{FF2B5EF4-FFF2-40B4-BE49-F238E27FC236}">
                  <a16:creationId xmlns:a16="http://schemas.microsoft.com/office/drawing/2014/main" id="{FC9F8973-1E52-4FB1-AAC5-A6B1BF7EB28F}"/>
                </a:ext>
              </a:extLst>
            </p:cNvPr>
            <p:cNvSpPr>
              <a:spLocks noChangeShapeType="1"/>
            </p:cNvSpPr>
            <p:nvPr/>
          </p:nvSpPr>
          <p:spPr bwMode="auto">
            <a:xfrm>
              <a:off x="7641312"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5" name="Line 214">
              <a:extLst>
                <a:ext uri="{FF2B5EF4-FFF2-40B4-BE49-F238E27FC236}">
                  <a16:creationId xmlns:a16="http://schemas.microsoft.com/office/drawing/2014/main" id="{88F1BCE5-55FE-4A51-896B-0525F1A61474}"/>
                </a:ext>
              </a:extLst>
            </p:cNvPr>
            <p:cNvSpPr>
              <a:spLocks noChangeShapeType="1"/>
            </p:cNvSpPr>
            <p:nvPr/>
          </p:nvSpPr>
          <p:spPr bwMode="auto">
            <a:xfrm flipH="1">
              <a:off x="7597103"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6" name="Line 215">
              <a:extLst>
                <a:ext uri="{FF2B5EF4-FFF2-40B4-BE49-F238E27FC236}">
                  <a16:creationId xmlns:a16="http://schemas.microsoft.com/office/drawing/2014/main" id="{E7B73AAA-2AA9-46EF-8B12-E852EA6AFFCC}"/>
                </a:ext>
              </a:extLst>
            </p:cNvPr>
            <p:cNvSpPr>
              <a:spLocks noChangeShapeType="1"/>
            </p:cNvSpPr>
            <p:nvPr/>
          </p:nvSpPr>
          <p:spPr bwMode="auto">
            <a:xfrm>
              <a:off x="7625523"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7" name="Line 216">
              <a:extLst>
                <a:ext uri="{FF2B5EF4-FFF2-40B4-BE49-F238E27FC236}">
                  <a16:creationId xmlns:a16="http://schemas.microsoft.com/office/drawing/2014/main" id="{D177DF2C-6189-419E-B8E7-D86447C8A44A}"/>
                </a:ext>
              </a:extLst>
            </p:cNvPr>
            <p:cNvSpPr>
              <a:spLocks noChangeShapeType="1"/>
            </p:cNvSpPr>
            <p:nvPr/>
          </p:nvSpPr>
          <p:spPr bwMode="auto">
            <a:xfrm flipH="1">
              <a:off x="7584471"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8" name="Line 217">
              <a:extLst>
                <a:ext uri="{FF2B5EF4-FFF2-40B4-BE49-F238E27FC236}">
                  <a16:creationId xmlns:a16="http://schemas.microsoft.com/office/drawing/2014/main" id="{989FC52A-DEA1-4F5D-9752-DD50CDBB0D49}"/>
                </a:ext>
              </a:extLst>
            </p:cNvPr>
            <p:cNvSpPr>
              <a:spLocks noChangeShapeType="1"/>
            </p:cNvSpPr>
            <p:nvPr/>
          </p:nvSpPr>
          <p:spPr bwMode="auto">
            <a:xfrm>
              <a:off x="7527631"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69" name="Line 218">
              <a:extLst>
                <a:ext uri="{FF2B5EF4-FFF2-40B4-BE49-F238E27FC236}">
                  <a16:creationId xmlns:a16="http://schemas.microsoft.com/office/drawing/2014/main" id="{5F5E95FD-72E7-4587-A97F-DD295587F988}"/>
                </a:ext>
              </a:extLst>
            </p:cNvPr>
            <p:cNvSpPr>
              <a:spLocks noChangeShapeType="1"/>
            </p:cNvSpPr>
            <p:nvPr/>
          </p:nvSpPr>
          <p:spPr bwMode="auto">
            <a:xfrm flipH="1">
              <a:off x="7486579"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0" name="Line 219">
              <a:extLst>
                <a:ext uri="{FF2B5EF4-FFF2-40B4-BE49-F238E27FC236}">
                  <a16:creationId xmlns:a16="http://schemas.microsoft.com/office/drawing/2014/main" id="{12B02257-1476-4BEF-9A24-6F5521645FB3}"/>
                </a:ext>
              </a:extLst>
            </p:cNvPr>
            <p:cNvSpPr>
              <a:spLocks noChangeShapeType="1"/>
            </p:cNvSpPr>
            <p:nvPr/>
          </p:nvSpPr>
          <p:spPr bwMode="auto">
            <a:xfrm>
              <a:off x="7578156"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1" name="Line 220">
              <a:extLst>
                <a:ext uri="{FF2B5EF4-FFF2-40B4-BE49-F238E27FC236}">
                  <a16:creationId xmlns:a16="http://schemas.microsoft.com/office/drawing/2014/main" id="{A1739723-8092-4B0B-AB8A-5E3BFFBD2CF0}"/>
                </a:ext>
              </a:extLst>
            </p:cNvPr>
            <p:cNvSpPr>
              <a:spLocks noChangeShapeType="1"/>
            </p:cNvSpPr>
            <p:nvPr/>
          </p:nvSpPr>
          <p:spPr bwMode="auto">
            <a:xfrm flipH="1">
              <a:off x="7537104"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2" name="Line 221">
              <a:extLst>
                <a:ext uri="{FF2B5EF4-FFF2-40B4-BE49-F238E27FC236}">
                  <a16:creationId xmlns:a16="http://schemas.microsoft.com/office/drawing/2014/main" id="{C77D66F1-EE56-4D02-A331-D5F69ABA7269}"/>
                </a:ext>
              </a:extLst>
            </p:cNvPr>
            <p:cNvSpPr>
              <a:spLocks noChangeShapeType="1"/>
            </p:cNvSpPr>
            <p:nvPr/>
          </p:nvSpPr>
          <p:spPr bwMode="auto">
            <a:xfrm>
              <a:off x="7477106"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3" name="Line 222">
              <a:extLst>
                <a:ext uri="{FF2B5EF4-FFF2-40B4-BE49-F238E27FC236}">
                  <a16:creationId xmlns:a16="http://schemas.microsoft.com/office/drawing/2014/main" id="{F347BB7F-B4A6-4077-8C1F-FD791D75D6C1}"/>
                </a:ext>
              </a:extLst>
            </p:cNvPr>
            <p:cNvSpPr>
              <a:spLocks noChangeShapeType="1"/>
            </p:cNvSpPr>
            <p:nvPr/>
          </p:nvSpPr>
          <p:spPr bwMode="auto">
            <a:xfrm flipH="1">
              <a:off x="7432897"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4" name="Line 223">
              <a:extLst>
                <a:ext uri="{FF2B5EF4-FFF2-40B4-BE49-F238E27FC236}">
                  <a16:creationId xmlns:a16="http://schemas.microsoft.com/office/drawing/2014/main" id="{6237808F-EF89-4255-8E52-89C85AF6A1D7}"/>
                </a:ext>
              </a:extLst>
            </p:cNvPr>
            <p:cNvSpPr>
              <a:spLocks noChangeShapeType="1"/>
            </p:cNvSpPr>
            <p:nvPr/>
          </p:nvSpPr>
          <p:spPr bwMode="auto">
            <a:xfrm>
              <a:off x="7448686"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5" name="Line 224">
              <a:extLst>
                <a:ext uri="{FF2B5EF4-FFF2-40B4-BE49-F238E27FC236}">
                  <a16:creationId xmlns:a16="http://schemas.microsoft.com/office/drawing/2014/main" id="{2E32A05C-5AFD-4C5F-AB24-1307731006F7}"/>
                </a:ext>
              </a:extLst>
            </p:cNvPr>
            <p:cNvSpPr>
              <a:spLocks noChangeShapeType="1"/>
            </p:cNvSpPr>
            <p:nvPr/>
          </p:nvSpPr>
          <p:spPr bwMode="auto">
            <a:xfrm flipH="1">
              <a:off x="7404476"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6" name="Line 225">
              <a:extLst>
                <a:ext uri="{FF2B5EF4-FFF2-40B4-BE49-F238E27FC236}">
                  <a16:creationId xmlns:a16="http://schemas.microsoft.com/office/drawing/2014/main" id="{234917F3-F3DF-412D-A813-023726DA53F3}"/>
                </a:ext>
              </a:extLst>
            </p:cNvPr>
            <p:cNvSpPr>
              <a:spLocks noChangeShapeType="1"/>
            </p:cNvSpPr>
            <p:nvPr/>
          </p:nvSpPr>
          <p:spPr bwMode="auto">
            <a:xfrm>
              <a:off x="7379214"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7" name="Line 226">
              <a:extLst>
                <a:ext uri="{FF2B5EF4-FFF2-40B4-BE49-F238E27FC236}">
                  <a16:creationId xmlns:a16="http://schemas.microsoft.com/office/drawing/2014/main" id="{F2B49D2D-C0C2-478B-B3F1-B275470C9261}"/>
                </a:ext>
              </a:extLst>
            </p:cNvPr>
            <p:cNvSpPr>
              <a:spLocks noChangeShapeType="1"/>
            </p:cNvSpPr>
            <p:nvPr/>
          </p:nvSpPr>
          <p:spPr bwMode="auto">
            <a:xfrm flipH="1">
              <a:off x="7336584" y="2996809"/>
              <a:ext cx="86840"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8" name="Line 227">
              <a:extLst>
                <a:ext uri="{FF2B5EF4-FFF2-40B4-BE49-F238E27FC236}">
                  <a16:creationId xmlns:a16="http://schemas.microsoft.com/office/drawing/2014/main" id="{84988435-5BD2-4ACA-89B6-89AA0D9496D6}"/>
                </a:ext>
              </a:extLst>
            </p:cNvPr>
            <p:cNvSpPr>
              <a:spLocks noChangeShapeType="1"/>
            </p:cNvSpPr>
            <p:nvPr/>
          </p:nvSpPr>
          <p:spPr bwMode="auto">
            <a:xfrm>
              <a:off x="7361846"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79" name="Line 228">
              <a:extLst>
                <a:ext uri="{FF2B5EF4-FFF2-40B4-BE49-F238E27FC236}">
                  <a16:creationId xmlns:a16="http://schemas.microsoft.com/office/drawing/2014/main" id="{976E1F8A-C87B-4D76-9BCE-500D34CB42B6}"/>
                </a:ext>
              </a:extLst>
            </p:cNvPr>
            <p:cNvSpPr>
              <a:spLocks noChangeShapeType="1"/>
            </p:cNvSpPr>
            <p:nvPr/>
          </p:nvSpPr>
          <p:spPr bwMode="auto">
            <a:xfrm flipH="1">
              <a:off x="7320795" y="2996809"/>
              <a:ext cx="86840"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0" name="Line 229">
              <a:extLst>
                <a:ext uri="{FF2B5EF4-FFF2-40B4-BE49-F238E27FC236}">
                  <a16:creationId xmlns:a16="http://schemas.microsoft.com/office/drawing/2014/main" id="{A7123F7D-04FD-4DB0-8FCE-405388940C8C}"/>
                </a:ext>
              </a:extLst>
            </p:cNvPr>
            <p:cNvSpPr>
              <a:spLocks noChangeShapeType="1"/>
            </p:cNvSpPr>
            <p:nvPr/>
          </p:nvSpPr>
          <p:spPr bwMode="auto">
            <a:xfrm>
              <a:off x="7282901"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1" name="Line 230">
              <a:extLst>
                <a:ext uri="{FF2B5EF4-FFF2-40B4-BE49-F238E27FC236}">
                  <a16:creationId xmlns:a16="http://schemas.microsoft.com/office/drawing/2014/main" id="{61D118AC-1FDC-491D-903E-66444051E10F}"/>
                </a:ext>
              </a:extLst>
            </p:cNvPr>
            <p:cNvSpPr>
              <a:spLocks noChangeShapeType="1"/>
            </p:cNvSpPr>
            <p:nvPr/>
          </p:nvSpPr>
          <p:spPr bwMode="auto">
            <a:xfrm flipH="1">
              <a:off x="7241850"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2" name="Line 231">
              <a:extLst>
                <a:ext uri="{FF2B5EF4-FFF2-40B4-BE49-F238E27FC236}">
                  <a16:creationId xmlns:a16="http://schemas.microsoft.com/office/drawing/2014/main" id="{D8B3EDE1-0963-43EB-B77B-F0E230D28BA2}"/>
                </a:ext>
              </a:extLst>
            </p:cNvPr>
            <p:cNvSpPr>
              <a:spLocks noChangeShapeType="1"/>
            </p:cNvSpPr>
            <p:nvPr/>
          </p:nvSpPr>
          <p:spPr bwMode="auto">
            <a:xfrm>
              <a:off x="7263954"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3" name="Line 232">
              <a:extLst>
                <a:ext uri="{FF2B5EF4-FFF2-40B4-BE49-F238E27FC236}">
                  <a16:creationId xmlns:a16="http://schemas.microsoft.com/office/drawing/2014/main" id="{EA087A0C-66D9-42D8-AC33-3764C34A8110}"/>
                </a:ext>
              </a:extLst>
            </p:cNvPr>
            <p:cNvSpPr>
              <a:spLocks noChangeShapeType="1"/>
            </p:cNvSpPr>
            <p:nvPr/>
          </p:nvSpPr>
          <p:spPr bwMode="auto">
            <a:xfrm flipH="1">
              <a:off x="7219745"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4" name="Line 233">
              <a:extLst>
                <a:ext uri="{FF2B5EF4-FFF2-40B4-BE49-F238E27FC236}">
                  <a16:creationId xmlns:a16="http://schemas.microsoft.com/office/drawing/2014/main" id="{5FE6E7FB-7F3F-4464-8841-C0BAAFC77159}"/>
                </a:ext>
              </a:extLst>
            </p:cNvPr>
            <p:cNvSpPr>
              <a:spLocks noChangeShapeType="1"/>
            </p:cNvSpPr>
            <p:nvPr/>
          </p:nvSpPr>
          <p:spPr bwMode="auto">
            <a:xfrm>
              <a:off x="7238692"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5" name="Line 234">
              <a:extLst>
                <a:ext uri="{FF2B5EF4-FFF2-40B4-BE49-F238E27FC236}">
                  <a16:creationId xmlns:a16="http://schemas.microsoft.com/office/drawing/2014/main" id="{24D8669D-1F43-4FCC-AA81-D45280B1C9D0}"/>
                </a:ext>
              </a:extLst>
            </p:cNvPr>
            <p:cNvSpPr>
              <a:spLocks noChangeShapeType="1"/>
            </p:cNvSpPr>
            <p:nvPr/>
          </p:nvSpPr>
          <p:spPr bwMode="auto">
            <a:xfrm flipH="1">
              <a:off x="7197640"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6" name="Line 235">
              <a:extLst>
                <a:ext uri="{FF2B5EF4-FFF2-40B4-BE49-F238E27FC236}">
                  <a16:creationId xmlns:a16="http://schemas.microsoft.com/office/drawing/2014/main" id="{9B214C00-FFEB-4386-A1B1-E4D427D8CB4F}"/>
                </a:ext>
              </a:extLst>
            </p:cNvPr>
            <p:cNvSpPr>
              <a:spLocks noChangeShapeType="1"/>
            </p:cNvSpPr>
            <p:nvPr/>
          </p:nvSpPr>
          <p:spPr bwMode="auto">
            <a:xfrm>
              <a:off x="7210272"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7" name="Line 236">
              <a:extLst>
                <a:ext uri="{FF2B5EF4-FFF2-40B4-BE49-F238E27FC236}">
                  <a16:creationId xmlns:a16="http://schemas.microsoft.com/office/drawing/2014/main" id="{0147B558-9F9A-422B-806E-A49308E5D0E2}"/>
                </a:ext>
              </a:extLst>
            </p:cNvPr>
            <p:cNvSpPr>
              <a:spLocks noChangeShapeType="1"/>
            </p:cNvSpPr>
            <p:nvPr/>
          </p:nvSpPr>
          <p:spPr bwMode="auto">
            <a:xfrm flipH="1">
              <a:off x="7169220"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8" name="Line 237">
              <a:extLst>
                <a:ext uri="{FF2B5EF4-FFF2-40B4-BE49-F238E27FC236}">
                  <a16:creationId xmlns:a16="http://schemas.microsoft.com/office/drawing/2014/main" id="{23826A84-BFC2-42F6-9D61-6F5D23934702}"/>
                </a:ext>
              </a:extLst>
            </p:cNvPr>
            <p:cNvSpPr>
              <a:spLocks noChangeShapeType="1"/>
            </p:cNvSpPr>
            <p:nvPr/>
          </p:nvSpPr>
          <p:spPr bwMode="auto">
            <a:xfrm>
              <a:off x="7185009"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89" name="Line 238">
              <a:extLst>
                <a:ext uri="{FF2B5EF4-FFF2-40B4-BE49-F238E27FC236}">
                  <a16:creationId xmlns:a16="http://schemas.microsoft.com/office/drawing/2014/main" id="{E171BE72-8D5F-4951-A162-0E34E4EA4191}"/>
                </a:ext>
              </a:extLst>
            </p:cNvPr>
            <p:cNvSpPr>
              <a:spLocks noChangeShapeType="1"/>
            </p:cNvSpPr>
            <p:nvPr/>
          </p:nvSpPr>
          <p:spPr bwMode="auto">
            <a:xfrm flipH="1">
              <a:off x="7143958"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0" name="Line 239">
              <a:extLst>
                <a:ext uri="{FF2B5EF4-FFF2-40B4-BE49-F238E27FC236}">
                  <a16:creationId xmlns:a16="http://schemas.microsoft.com/office/drawing/2014/main" id="{38A7D739-65E9-4BFC-BE91-15507FF618C8}"/>
                </a:ext>
              </a:extLst>
            </p:cNvPr>
            <p:cNvSpPr>
              <a:spLocks noChangeShapeType="1"/>
            </p:cNvSpPr>
            <p:nvPr/>
          </p:nvSpPr>
          <p:spPr bwMode="auto">
            <a:xfrm>
              <a:off x="7162905"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1" name="Line 240">
              <a:extLst>
                <a:ext uri="{FF2B5EF4-FFF2-40B4-BE49-F238E27FC236}">
                  <a16:creationId xmlns:a16="http://schemas.microsoft.com/office/drawing/2014/main" id="{DF41F436-FF99-4C92-BFA2-A4980325FA05}"/>
                </a:ext>
              </a:extLst>
            </p:cNvPr>
            <p:cNvSpPr>
              <a:spLocks noChangeShapeType="1"/>
            </p:cNvSpPr>
            <p:nvPr/>
          </p:nvSpPr>
          <p:spPr bwMode="auto">
            <a:xfrm flipH="1">
              <a:off x="7118695"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2" name="Line 241">
              <a:extLst>
                <a:ext uri="{FF2B5EF4-FFF2-40B4-BE49-F238E27FC236}">
                  <a16:creationId xmlns:a16="http://schemas.microsoft.com/office/drawing/2014/main" id="{9E14FA34-5984-44E5-B501-AC9D6D3F9872}"/>
                </a:ext>
              </a:extLst>
            </p:cNvPr>
            <p:cNvSpPr>
              <a:spLocks noChangeShapeType="1"/>
            </p:cNvSpPr>
            <p:nvPr/>
          </p:nvSpPr>
          <p:spPr bwMode="auto">
            <a:xfrm>
              <a:off x="7112380"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3" name="Line 242">
              <a:extLst>
                <a:ext uri="{FF2B5EF4-FFF2-40B4-BE49-F238E27FC236}">
                  <a16:creationId xmlns:a16="http://schemas.microsoft.com/office/drawing/2014/main" id="{B570A084-9BC9-4232-832B-A916A787EF0E}"/>
                </a:ext>
              </a:extLst>
            </p:cNvPr>
            <p:cNvSpPr>
              <a:spLocks noChangeShapeType="1"/>
            </p:cNvSpPr>
            <p:nvPr/>
          </p:nvSpPr>
          <p:spPr bwMode="auto">
            <a:xfrm flipH="1">
              <a:off x="7068170"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4" name="Line 243">
              <a:extLst>
                <a:ext uri="{FF2B5EF4-FFF2-40B4-BE49-F238E27FC236}">
                  <a16:creationId xmlns:a16="http://schemas.microsoft.com/office/drawing/2014/main" id="{33904E58-EB60-43A7-A7E7-78F4ED5303AE}"/>
                </a:ext>
              </a:extLst>
            </p:cNvPr>
            <p:cNvSpPr>
              <a:spLocks noChangeShapeType="1"/>
            </p:cNvSpPr>
            <p:nvPr/>
          </p:nvSpPr>
          <p:spPr bwMode="auto">
            <a:xfrm>
              <a:off x="7096591"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5" name="Line 244">
              <a:extLst>
                <a:ext uri="{FF2B5EF4-FFF2-40B4-BE49-F238E27FC236}">
                  <a16:creationId xmlns:a16="http://schemas.microsoft.com/office/drawing/2014/main" id="{C6EDEB4E-AB5E-47E9-AFA1-B47991732523}"/>
                </a:ext>
              </a:extLst>
            </p:cNvPr>
            <p:cNvSpPr>
              <a:spLocks noChangeShapeType="1"/>
            </p:cNvSpPr>
            <p:nvPr/>
          </p:nvSpPr>
          <p:spPr bwMode="auto">
            <a:xfrm flipH="1">
              <a:off x="7052381"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6" name="Line 245">
              <a:extLst>
                <a:ext uri="{FF2B5EF4-FFF2-40B4-BE49-F238E27FC236}">
                  <a16:creationId xmlns:a16="http://schemas.microsoft.com/office/drawing/2014/main" id="{5DD7B333-A6A2-4624-AAB9-3E04701A128E}"/>
                </a:ext>
              </a:extLst>
            </p:cNvPr>
            <p:cNvSpPr>
              <a:spLocks noChangeShapeType="1"/>
            </p:cNvSpPr>
            <p:nvPr/>
          </p:nvSpPr>
          <p:spPr bwMode="auto">
            <a:xfrm>
              <a:off x="7083959"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7" name="Line 246">
              <a:extLst>
                <a:ext uri="{FF2B5EF4-FFF2-40B4-BE49-F238E27FC236}">
                  <a16:creationId xmlns:a16="http://schemas.microsoft.com/office/drawing/2014/main" id="{D81C160D-2D6E-42AA-A423-929F1F53E78C}"/>
                </a:ext>
              </a:extLst>
            </p:cNvPr>
            <p:cNvSpPr>
              <a:spLocks noChangeShapeType="1"/>
            </p:cNvSpPr>
            <p:nvPr/>
          </p:nvSpPr>
          <p:spPr bwMode="auto">
            <a:xfrm flipH="1">
              <a:off x="7039750"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8" name="Line 247">
              <a:extLst>
                <a:ext uri="{FF2B5EF4-FFF2-40B4-BE49-F238E27FC236}">
                  <a16:creationId xmlns:a16="http://schemas.microsoft.com/office/drawing/2014/main" id="{F2FC1850-E56B-4E86-B783-AFFA7F8E8560}"/>
                </a:ext>
              </a:extLst>
            </p:cNvPr>
            <p:cNvSpPr>
              <a:spLocks noChangeShapeType="1"/>
            </p:cNvSpPr>
            <p:nvPr/>
          </p:nvSpPr>
          <p:spPr bwMode="auto">
            <a:xfrm>
              <a:off x="7061855" y="292575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9" name="Line 248">
              <a:extLst>
                <a:ext uri="{FF2B5EF4-FFF2-40B4-BE49-F238E27FC236}">
                  <a16:creationId xmlns:a16="http://schemas.microsoft.com/office/drawing/2014/main" id="{BC77CFAB-89A3-4D00-B818-B9C6BA1CE007}"/>
                </a:ext>
              </a:extLst>
            </p:cNvPr>
            <p:cNvSpPr>
              <a:spLocks noChangeShapeType="1"/>
            </p:cNvSpPr>
            <p:nvPr/>
          </p:nvSpPr>
          <p:spPr bwMode="auto">
            <a:xfrm flipH="1">
              <a:off x="7017645" y="2971547"/>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0" name="Line 249">
              <a:extLst>
                <a:ext uri="{FF2B5EF4-FFF2-40B4-BE49-F238E27FC236}">
                  <a16:creationId xmlns:a16="http://schemas.microsoft.com/office/drawing/2014/main" id="{8D20B2EE-A85E-4236-8341-1580F4D4F15F}"/>
                </a:ext>
              </a:extLst>
            </p:cNvPr>
            <p:cNvSpPr>
              <a:spLocks noChangeShapeType="1"/>
            </p:cNvSpPr>
            <p:nvPr/>
          </p:nvSpPr>
          <p:spPr bwMode="auto">
            <a:xfrm>
              <a:off x="7027119" y="292575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1" name="Line 250">
              <a:extLst>
                <a:ext uri="{FF2B5EF4-FFF2-40B4-BE49-F238E27FC236}">
                  <a16:creationId xmlns:a16="http://schemas.microsoft.com/office/drawing/2014/main" id="{6C4180C7-A1F7-4B9E-8745-780D32F91B0E}"/>
                </a:ext>
              </a:extLst>
            </p:cNvPr>
            <p:cNvSpPr>
              <a:spLocks noChangeShapeType="1"/>
            </p:cNvSpPr>
            <p:nvPr/>
          </p:nvSpPr>
          <p:spPr bwMode="auto">
            <a:xfrm flipH="1">
              <a:off x="6986067" y="2971547"/>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2" name="Line 251">
              <a:extLst>
                <a:ext uri="{FF2B5EF4-FFF2-40B4-BE49-F238E27FC236}">
                  <a16:creationId xmlns:a16="http://schemas.microsoft.com/office/drawing/2014/main" id="{3733C5AE-CFED-4267-A6A7-5A239FD51007}"/>
                </a:ext>
              </a:extLst>
            </p:cNvPr>
            <p:cNvSpPr>
              <a:spLocks noChangeShapeType="1"/>
            </p:cNvSpPr>
            <p:nvPr/>
          </p:nvSpPr>
          <p:spPr bwMode="auto">
            <a:xfrm>
              <a:off x="6986067" y="292575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3" name="Line 252">
              <a:extLst>
                <a:ext uri="{FF2B5EF4-FFF2-40B4-BE49-F238E27FC236}">
                  <a16:creationId xmlns:a16="http://schemas.microsoft.com/office/drawing/2014/main" id="{DB9B5750-9EE6-4F63-A908-29A93CEE3278}"/>
                </a:ext>
              </a:extLst>
            </p:cNvPr>
            <p:cNvSpPr>
              <a:spLocks noChangeShapeType="1"/>
            </p:cNvSpPr>
            <p:nvPr/>
          </p:nvSpPr>
          <p:spPr bwMode="auto">
            <a:xfrm flipH="1">
              <a:off x="6945016" y="2971547"/>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4" name="Line 253">
              <a:extLst>
                <a:ext uri="{FF2B5EF4-FFF2-40B4-BE49-F238E27FC236}">
                  <a16:creationId xmlns:a16="http://schemas.microsoft.com/office/drawing/2014/main" id="{2AF558AE-444D-4303-863C-A7ACE6C3E5E5}"/>
                </a:ext>
              </a:extLst>
            </p:cNvPr>
            <p:cNvSpPr>
              <a:spLocks noChangeShapeType="1"/>
            </p:cNvSpPr>
            <p:nvPr/>
          </p:nvSpPr>
          <p:spPr bwMode="auto">
            <a:xfrm>
              <a:off x="6960805" y="292575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5" name="Line 254">
              <a:extLst>
                <a:ext uri="{FF2B5EF4-FFF2-40B4-BE49-F238E27FC236}">
                  <a16:creationId xmlns:a16="http://schemas.microsoft.com/office/drawing/2014/main" id="{98A524D5-233B-442F-88E0-DEE55DF2DF8C}"/>
                </a:ext>
              </a:extLst>
            </p:cNvPr>
            <p:cNvSpPr>
              <a:spLocks noChangeShapeType="1"/>
            </p:cNvSpPr>
            <p:nvPr/>
          </p:nvSpPr>
          <p:spPr bwMode="auto">
            <a:xfrm flipH="1">
              <a:off x="6916596" y="2971547"/>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6" name="Line 255">
              <a:extLst>
                <a:ext uri="{FF2B5EF4-FFF2-40B4-BE49-F238E27FC236}">
                  <a16:creationId xmlns:a16="http://schemas.microsoft.com/office/drawing/2014/main" id="{DA58C88E-F0FA-43BD-8439-86311887EE19}"/>
                </a:ext>
              </a:extLst>
            </p:cNvPr>
            <p:cNvSpPr>
              <a:spLocks noChangeShapeType="1"/>
            </p:cNvSpPr>
            <p:nvPr/>
          </p:nvSpPr>
          <p:spPr bwMode="auto">
            <a:xfrm>
              <a:off x="6889754" y="292575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7" name="Line 256">
              <a:extLst>
                <a:ext uri="{FF2B5EF4-FFF2-40B4-BE49-F238E27FC236}">
                  <a16:creationId xmlns:a16="http://schemas.microsoft.com/office/drawing/2014/main" id="{A4B140F9-84DD-4BF1-B67D-8976DF445A2E}"/>
                </a:ext>
              </a:extLst>
            </p:cNvPr>
            <p:cNvSpPr>
              <a:spLocks noChangeShapeType="1"/>
            </p:cNvSpPr>
            <p:nvPr/>
          </p:nvSpPr>
          <p:spPr bwMode="auto">
            <a:xfrm flipH="1">
              <a:off x="6848702" y="2971547"/>
              <a:ext cx="86840"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8" name="Line 257">
              <a:extLst>
                <a:ext uri="{FF2B5EF4-FFF2-40B4-BE49-F238E27FC236}">
                  <a16:creationId xmlns:a16="http://schemas.microsoft.com/office/drawing/2014/main" id="{42350027-AB2C-4BA3-B5AB-AAC8282EEBB4}"/>
                </a:ext>
              </a:extLst>
            </p:cNvPr>
            <p:cNvSpPr>
              <a:spLocks noChangeShapeType="1"/>
            </p:cNvSpPr>
            <p:nvPr/>
          </p:nvSpPr>
          <p:spPr bwMode="auto">
            <a:xfrm>
              <a:off x="6848702" y="292575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9" name="Line 258">
              <a:extLst>
                <a:ext uri="{FF2B5EF4-FFF2-40B4-BE49-F238E27FC236}">
                  <a16:creationId xmlns:a16="http://schemas.microsoft.com/office/drawing/2014/main" id="{C698DC16-3D79-4EB7-921E-F8C5D8D7F84D}"/>
                </a:ext>
              </a:extLst>
            </p:cNvPr>
            <p:cNvSpPr>
              <a:spLocks noChangeShapeType="1"/>
            </p:cNvSpPr>
            <p:nvPr/>
          </p:nvSpPr>
          <p:spPr bwMode="auto">
            <a:xfrm flipH="1">
              <a:off x="6807651" y="2971547"/>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0" name="Line 259">
              <a:extLst>
                <a:ext uri="{FF2B5EF4-FFF2-40B4-BE49-F238E27FC236}">
                  <a16:creationId xmlns:a16="http://schemas.microsoft.com/office/drawing/2014/main" id="{88558B83-5DB5-4A06-B124-B1362EE11E94}"/>
                </a:ext>
              </a:extLst>
            </p:cNvPr>
            <p:cNvSpPr>
              <a:spLocks noChangeShapeType="1"/>
            </p:cNvSpPr>
            <p:nvPr/>
          </p:nvSpPr>
          <p:spPr bwMode="auto">
            <a:xfrm>
              <a:off x="6722390" y="2906812"/>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1" name="Line 260">
              <a:extLst>
                <a:ext uri="{FF2B5EF4-FFF2-40B4-BE49-F238E27FC236}">
                  <a16:creationId xmlns:a16="http://schemas.microsoft.com/office/drawing/2014/main" id="{6EB487A0-842B-4D3F-AB88-51AE9DB4EA6F}"/>
                </a:ext>
              </a:extLst>
            </p:cNvPr>
            <p:cNvSpPr>
              <a:spLocks noChangeShapeType="1"/>
            </p:cNvSpPr>
            <p:nvPr/>
          </p:nvSpPr>
          <p:spPr bwMode="auto">
            <a:xfrm flipH="1">
              <a:off x="6681338" y="2951021"/>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2" name="Line 261">
              <a:extLst>
                <a:ext uri="{FF2B5EF4-FFF2-40B4-BE49-F238E27FC236}">
                  <a16:creationId xmlns:a16="http://schemas.microsoft.com/office/drawing/2014/main" id="{A1B3ECD4-E05A-4450-BB31-E182334B7F6E}"/>
                </a:ext>
              </a:extLst>
            </p:cNvPr>
            <p:cNvSpPr>
              <a:spLocks noChangeShapeType="1"/>
            </p:cNvSpPr>
            <p:nvPr/>
          </p:nvSpPr>
          <p:spPr bwMode="auto">
            <a:xfrm>
              <a:off x="6703443" y="289733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3" name="Line 262">
              <a:extLst>
                <a:ext uri="{FF2B5EF4-FFF2-40B4-BE49-F238E27FC236}">
                  <a16:creationId xmlns:a16="http://schemas.microsoft.com/office/drawing/2014/main" id="{0CA2B746-EC77-4ECC-85CF-85FE9CD3A1B9}"/>
                </a:ext>
              </a:extLst>
            </p:cNvPr>
            <p:cNvSpPr>
              <a:spLocks noChangeShapeType="1"/>
            </p:cNvSpPr>
            <p:nvPr/>
          </p:nvSpPr>
          <p:spPr bwMode="auto">
            <a:xfrm flipH="1">
              <a:off x="6662392" y="2938390"/>
              <a:ext cx="82103"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4" name="Line 263">
              <a:extLst>
                <a:ext uri="{FF2B5EF4-FFF2-40B4-BE49-F238E27FC236}">
                  <a16:creationId xmlns:a16="http://schemas.microsoft.com/office/drawing/2014/main" id="{F356080A-CE92-4DBD-AD94-EBC258D1FCA3}"/>
                </a:ext>
              </a:extLst>
            </p:cNvPr>
            <p:cNvSpPr>
              <a:spLocks noChangeShapeType="1"/>
            </p:cNvSpPr>
            <p:nvPr/>
          </p:nvSpPr>
          <p:spPr bwMode="auto">
            <a:xfrm>
              <a:off x="6675023" y="289733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5" name="Line 264">
              <a:extLst>
                <a:ext uri="{FF2B5EF4-FFF2-40B4-BE49-F238E27FC236}">
                  <a16:creationId xmlns:a16="http://schemas.microsoft.com/office/drawing/2014/main" id="{C8F0F95C-5224-4B8B-9923-958997D10A73}"/>
                </a:ext>
              </a:extLst>
            </p:cNvPr>
            <p:cNvSpPr>
              <a:spLocks noChangeShapeType="1"/>
            </p:cNvSpPr>
            <p:nvPr/>
          </p:nvSpPr>
          <p:spPr bwMode="auto">
            <a:xfrm flipH="1">
              <a:off x="6633971" y="2938390"/>
              <a:ext cx="82103"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6" name="Line 265">
              <a:extLst>
                <a:ext uri="{FF2B5EF4-FFF2-40B4-BE49-F238E27FC236}">
                  <a16:creationId xmlns:a16="http://schemas.microsoft.com/office/drawing/2014/main" id="{2F66EA0D-3F89-4569-B542-0A5954710707}"/>
                </a:ext>
              </a:extLst>
            </p:cNvPr>
            <p:cNvSpPr>
              <a:spLocks noChangeShapeType="1"/>
            </p:cNvSpPr>
            <p:nvPr/>
          </p:nvSpPr>
          <p:spPr bwMode="auto">
            <a:xfrm>
              <a:off x="6659234" y="289733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7" name="Line 266">
              <a:extLst>
                <a:ext uri="{FF2B5EF4-FFF2-40B4-BE49-F238E27FC236}">
                  <a16:creationId xmlns:a16="http://schemas.microsoft.com/office/drawing/2014/main" id="{5603DC10-4FD5-4FEE-8B91-EF41BFEDF9B5}"/>
                </a:ext>
              </a:extLst>
            </p:cNvPr>
            <p:cNvSpPr>
              <a:spLocks noChangeShapeType="1"/>
            </p:cNvSpPr>
            <p:nvPr/>
          </p:nvSpPr>
          <p:spPr bwMode="auto">
            <a:xfrm flipH="1">
              <a:off x="6615024" y="2938390"/>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8" name="Line 267">
              <a:extLst>
                <a:ext uri="{FF2B5EF4-FFF2-40B4-BE49-F238E27FC236}">
                  <a16:creationId xmlns:a16="http://schemas.microsoft.com/office/drawing/2014/main" id="{07B6E03B-3775-4516-9CA3-8A24C04C2A10}"/>
                </a:ext>
              </a:extLst>
            </p:cNvPr>
            <p:cNvSpPr>
              <a:spLocks noChangeShapeType="1"/>
            </p:cNvSpPr>
            <p:nvPr/>
          </p:nvSpPr>
          <p:spPr bwMode="auto">
            <a:xfrm>
              <a:off x="6633971" y="289733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19" name="Line 268">
              <a:extLst>
                <a:ext uri="{FF2B5EF4-FFF2-40B4-BE49-F238E27FC236}">
                  <a16:creationId xmlns:a16="http://schemas.microsoft.com/office/drawing/2014/main" id="{00583E21-7CB3-4EF3-A406-0A47F0B43C06}"/>
                </a:ext>
              </a:extLst>
            </p:cNvPr>
            <p:cNvSpPr>
              <a:spLocks noChangeShapeType="1"/>
            </p:cNvSpPr>
            <p:nvPr/>
          </p:nvSpPr>
          <p:spPr bwMode="auto">
            <a:xfrm flipH="1">
              <a:off x="6592920" y="2938390"/>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0" name="Line 269">
              <a:extLst>
                <a:ext uri="{FF2B5EF4-FFF2-40B4-BE49-F238E27FC236}">
                  <a16:creationId xmlns:a16="http://schemas.microsoft.com/office/drawing/2014/main" id="{BF748983-160E-4664-9775-B3419B7964FE}"/>
                </a:ext>
              </a:extLst>
            </p:cNvPr>
            <p:cNvSpPr>
              <a:spLocks noChangeShapeType="1"/>
            </p:cNvSpPr>
            <p:nvPr/>
          </p:nvSpPr>
          <p:spPr bwMode="auto">
            <a:xfrm>
              <a:off x="6596078" y="289733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1" name="Line 270">
              <a:extLst>
                <a:ext uri="{FF2B5EF4-FFF2-40B4-BE49-F238E27FC236}">
                  <a16:creationId xmlns:a16="http://schemas.microsoft.com/office/drawing/2014/main" id="{6B73E005-AD2F-4C7E-9FB4-FE9ED3046410}"/>
                </a:ext>
              </a:extLst>
            </p:cNvPr>
            <p:cNvSpPr>
              <a:spLocks noChangeShapeType="1"/>
            </p:cNvSpPr>
            <p:nvPr/>
          </p:nvSpPr>
          <p:spPr bwMode="auto">
            <a:xfrm flipH="1">
              <a:off x="6551868" y="2938390"/>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2" name="Line 271">
              <a:extLst>
                <a:ext uri="{FF2B5EF4-FFF2-40B4-BE49-F238E27FC236}">
                  <a16:creationId xmlns:a16="http://schemas.microsoft.com/office/drawing/2014/main" id="{FC2506A4-C413-4FAC-9931-787F69EDB0D9}"/>
                </a:ext>
              </a:extLst>
            </p:cNvPr>
            <p:cNvSpPr>
              <a:spLocks noChangeShapeType="1"/>
            </p:cNvSpPr>
            <p:nvPr/>
          </p:nvSpPr>
          <p:spPr bwMode="auto">
            <a:xfrm>
              <a:off x="6567657" y="2878392"/>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3" name="Line 272">
              <a:extLst>
                <a:ext uri="{FF2B5EF4-FFF2-40B4-BE49-F238E27FC236}">
                  <a16:creationId xmlns:a16="http://schemas.microsoft.com/office/drawing/2014/main" id="{819E8048-5904-49FD-B43B-886F10369E54}"/>
                </a:ext>
              </a:extLst>
            </p:cNvPr>
            <p:cNvSpPr>
              <a:spLocks noChangeShapeType="1"/>
            </p:cNvSpPr>
            <p:nvPr/>
          </p:nvSpPr>
          <p:spPr bwMode="auto">
            <a:xfrm flipH="1">
              <a:off x="6526606" y="2919443"/>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4" name="Line 273">
              <a:extLst>
                <a:ext uri="{FF2B5EF4-FFF2-40B4-BE49-F238E27FC236}">
                  <a16:creationId xmlns:a16="http://schemas.microsoft.com/office/drawing/2014/main" id="{FB311C6E-6525-48F9-A3C3-ACD9E7C2CC3A}"/>
                </a:ext>
              </a:extLst>
            </p:cNvPr>
            <p:cNvSpPr>
              <a:spLocks noChangeShapeType="1"/>
            </p:cNvSpPr>
            <p:nvPr/>
          </p:nvSpPr>
          <p:spPr bwMode="auto">
            <a:xfrm>
              <a:off x="6548710" y="2878392"/>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5" name="Line 274">
              <a:extLst>
                <a:ext uri="{FF2B5EF4-FFF2-40B4-BE49-F238E27FC236}">
                  <a16:creationId xmlns:a16="http://schemas.microsoft.com/office/drawing/2014/main" id="{0024A36E-A628-48CA-998C-B9B78B75BD18}"/>
                </a:ext>
              </a:extLst>
            </p:cNvPr>
            <p:cNvSpPr>
              <a:spLocks noChangeShapeType="1"/>
            </p:cNvSpPr>
            <p:nvPr/>
          </p:nvSpPr>
          <p:spPr bwMode="auto">
            <a:xfrm flipH="1">
              <a:off x="6507659" y="2919443"/>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6" name="Line 275">
              <a:extLst>
                <a:ext uri="{FF2B5EF4-FFF2-40B4-BE49-F238E27FC236}">
                  <a16:creationId xmlns:a16="http://schemas.microsoft.com/office/drawing/2014/main" id="{832C8935-B092-459E-95B1-BD9B860A1764}"/>
                </a:ext>
              </a:extLst>
            </p:cNvPr>
            <p:cNvSpPr>
              <a:spLocks noChangeShapeType="1"/>
            </p:cNvSpPr>
            <p:nvPr/>
          </p:nvSpPr>
          <p:spPr bwMode="auto">
            <a:xfrm>
              <a:off x="6529764" y="2878392"/>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7" name="Line 276">
              <a:extLst>
                <a:ext uri="{FF2B5EF4-FFF2-40B4-BE49-F238E27FC236}">
                  <a16:creationId xmlns:a16="http://schemas.microsoft.com/office/drawing/2014/main" id="{C42417D4-C938-4BB4-A1E2-0D441D395555}"/>
                </a:ext>
              </a:extLst>
            </p:cNvPr>
            <p:cNvSpPr>
              <a:spLocks noChangeShapeType="1"/>
            </p:cNvSpPr>
            <p:nvPr/>
          </p:nvSpPr>
          <p:spPr bwMode="auto">
            <a:xfrm flipH="1">
              <a:off x="6488712" y="2919443"/>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8" name="Line 277">
              <a:extLst>
                <a:ext uri="{FF2B5EF4-FFF2-40B4-BE49-F238E27FC236}">
                  <a16:creationId xmlns:a16="http://schemas.microsoft.com/office/drawing/2014/main" id="{29CCE27B-F71A-4E83-B1DF-E82191524715}"/>
                </a:ext>
              </a:extLst>
            </p:cNvPr>
            <p:cNvSpPr>
              <a:spLocks noChangeShapeType="1"/>
            </p:cNvSpPr>
            <p:nvPr/>
          </p:nvSpPr>
          <p:spPr bwMode="auto">
            <a:xfrm>
              <a:off x="6523448" y="2878392"/>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29" name="Line 278">
              <a:extLst>
                <a:ext uri="{FF2B5EF4-FFF2-40B4-BE49-F238E27FC236}">
                  <a16:creationId xmlns:a16="http://schemas.microsoft.com/office/drawing/2014/main" id="{5AA277BB-9394-439C-A958-33A9292C2033}"/>
                </a:ext>
              </a:extLst>
            </p:cNvPr>
            <p:cNvSpPr>
              <a:spLocks noChangeShapeType="1"/>
            </p:cNvSpPr>
            <p:nvPr/>
          </p:nvSpPr>
          <p:spPr bwMode="auto">
            <a:xfrm flipH="1">
              <a:off x="6479239" y="2919443"/>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0" name="Line 279">
              <a:extLst>
                <a:ext uri="{FF2B5EF4-FFF2-40B4-BE49-F238E27FC236}">
                  <a16:creationId xmlns:a16="http://schemas.microsoft.com/office/drawing/2014/main" id="{D0AFB6AB-EAF7-4AF2-8CD4-4F0430468F4F}"/>
                </a:ext>
              </a:extLst>
            </p:cNvPr>
            <p:cNvSpPr>
              <a:spLocks noChangeShapeType="1"/>
            </p:cNvSpPr>
            <p:nvPr/>
          </p:nvSpPr>
          <p:spPr bwMode="auto">
            <a:xfrm>
              <a:off x="6504501" y="2878392"/>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1" name="Line 280">
              <a:extLst>
                <a:ext uri="{FF2B5EF4-FFF2-40B4-BE49-F238E27FC236}">
                  <a16:creationId xmlns:a16="http://schemas.microsoft.com/office/drawing/2014/main" id="{10CDAC06-5942-405E-9F72-0E666D714423}"/>
                </a:ext>
              </a:extLst>
            </p:cNvPr>
            <p:cNvSpPr>
              <a:spLocks noChangeShapeType="1"/>
            </p:cNvSpPr>
            <p:nvPr/>
          </p:nvSpPr>
          <p:spPr bwMode="auto">
            <a:xfrm flipH="1">
              <a:off x="6463450" y="2919443"/>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2" name="Line 281">
              <a:extLst>
                <a:ext uri="{FF2B5EF4-FFF2-40B4-BE49-F238E27FC236}">
                  <a16:creationId xmlns:a16="http://schemas.microsoft.com/office/drawing/2014/main" id="{28244D41-F3D2-460F-8221-B3F5A47DC57A}"/>
                </a:ext>
              </a:extLst>
            </p:cNvPr>
            <p:cNvSpPr>
              <a:spLocks noChangeShapeType="1"/>
            </p:cNvSpPr>
            <p:nvPr/>
          </p:nvSpPr>
          <p:spPr bwMode="auto">
            <a:xfrm>
              <a:off x="6479239" y="2878392"/>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3" name="Line 282">
              <a:extLst>
                <a:ext uri="{FF2B5EF4-FFF2-40B4-BE49-F238E27FC236}">
                  <a16:creationId xmlns:a16="http://schemas.microsoft.com/office/drawing/2014/main" id="{9542E066-A7E0-4732-9AA9-0EB181D91B62}"/>
                </a:ext>
              </a:extLst>
            </p:cNvPr>
            <p:cNvSpPr>
              <a:spLocks noChangeShapeType="1"/>
            </p:cNvSpPr>
            <p:nvPr/>
          </p:nvSpPr>
          <p:spPr bwMode="auto">
            <a:xfrm flipH="1">
              <a:off x="6435029" y="2919443"/>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4" name="Line 283">
              <a:extLst>
                <a:ext uri="{FF2B5EF4-FFF2-40B4-BE49-F238E27FC236}">
                  <a16:creationId xmlns:a16="http://schemas.microsoft.com/office/drawing/2014/main" id="{30950F53-7BE3-4412-AFD5-08C04CEC1855}"/>
                </a:ext>
              </a:extLst>
            </p:cNvPr>
            <p:cNvSpPr>
              <a:spLocks noChangeShapeType="1"/>
            </p:cNvSpPr>
            <p:nvPr/>
          </p:nvSpPr>
          <p:spPr bwMode="auto">
            <a:xfrm>
              <a:off x="6463450" y="2878392"/>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5" name="Line 284">
              <a:extLst>
                <a:ext uri="{FF2B5EF4-FFF2-40B4-BE49-F238E27FC236}">
                  <a16:creationId xmlns:a16="http://schemas.microsoft.com/office/drawing/2014/main" id="{2DA82609-2B80-4CCB-A207-140C386CE64E}"/>
                </a:ext>
              </a:extLst>
            </p:cNvPr>
            <p:cNvSpPr>
              <a:spLocks noChangeShapeType="1"/>
            </p:cNvSpPr>
            <p:nvPr/>
          </p:nvSpPr>
          <p:spPr bwMode="auto">
            <a:xfrm flipH="1">
              <a:off x="6417662" y="2919443"/>
              <a:ext cx="86840"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6" name="Line 285">
              <a:extLst>
                <a:ext uri="{FF2B5EF4-FFF2-40B4-BE49-F238E27FC236}">
                  <a16:creationId xmlns:a16="http://schemas.microsoft.com/office/drawing/2014/main" id="{F1BCE22A-7FE9-4BB8-93AA-94D6CC4B9101}"/>
                </a:ext>
              </a:extLst>
            </p:cNvPr>
            <p:cNvSpPr>
              <a:spLocks noChangeShapeType="1"/>
            </p:cNvSpPr>
            <p:nvPr/>
          </p:nvSpPr>
          <p:spPr bwMode="auto">
            <a:xfrm>
              <a:off x="6444503" y="2878392"/>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7" name="Line 286">
              <a:extLst>
                <a:ext uri="{FF2B5EF4-FFF2-40B4-BE49-F238E27FC236}">
                  <a16:creationId xmlns:a16="http://schemas.microsoft.com/office/drawing/2014/main" id="{83186B5B-B41C-4D84-A145-968F3E6D3837}"/>
                </a:ext>
              </a:extLst>
            </p:cNvPr>
            <p:cNvSpPr>
              <a:spLocks noChangeShapeType="1"/>
            </p:cNvSpPr>
            <p:nvPr/>
          </p:nvSpPr>
          <p:spPr bwMode="auto">
            <a:xfrm flipH="1">
              <a:off x="6401873" y="2919443"/>
              <a:ext cx="86840"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8" name="Line 287">
              <a:extLst>
                <a:ext uri="{FF2B5EF4-FFF2-40B4-BE49-F238E27FC236}">
                  <a16:creationId xmlns:a16="http://schemas.microsoft.com/office/drawing/2014/main" id="{672D2260-F89B-4798-B343-068D86396D4E}"/>
                </a:ext>
              </a:extLst>
            </p:cNvPr>
            <p:cNvSpPr>
              <a:spLocks noChangeShapeType="1"/>
            </p:cNvSpPr>
            <p:nvPr/>
          </p:nvSpPr>
          <p:spPr bwMode="auto">
            <a:xfrm>
              <a:off x="6438187" y="2878392"/>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39" name="Line 288">
              <a:extLst>
                <a:ext uri="{FF2B5EF4-FFF2-40B4-BE49-F238E27FC236}">
                  <a16:creationId xmlns:a16="http://schemas.microsoft.com/office/drawing/2014/main" id="{B26C9F34-2C0B-4560-B119-2A9A04161A3F}"/>
                </a:ext>
              </a:extLst>
            </p:cNvPr>
            <p:cNvSpPr>
              <a:spLocks noChangeShapeType="1"/>
            </p:cNvSpPr>
            <p:nvPr/>
          </p:nvSpPr>
          <p:spPr bwMode="auto">
            <a:xfrm flipH="1">
              <a:off x="6392399" y="2919443"/>
              <a:ext cx="86840"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0" name="Line 289">
              <a:extLst>
                <a:ext uri="{FF2B5EF4-FFF2-40B4-BE49-F238E27FC236}">
                  <a16:creationId xmlns:a16="http://schemas.microsoft.com/office/drawing/2014/main" id="{35E30FF0-3E49-4D71-9880-9415584D1E29}"/>
                </a:ext>
              </a:extLst>
            </p:cNvPr>
            <p:cNvSpPr>
              <a:spLocks noChangeShapeType="1"/>
            </p:cNvSpPr>
            <p:nvPr/>
          </p:nvSpPr>
          <p:spPr bwMode="auto">
            <a:xfrm>
              <a:off x="6417662" y="2878392"/>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1" name="Line 290">
              <a:extLst>
                <a:ext uri="{FF2B5EF4-FFF2-40B4-BE49-F238E27FC236}">
                  <a16:creationId xmlns:a16="http://schemas.microsoft.com/office/drawing/2014/main" id="{BA943864-619A-467C-979B-3F060BC4A13C}"/>
                </a:ext>
              </a:extLst>
            </p:cNvPr>
            <p:cNvSpPr>
              <a:spLocks noChangeShapeType="1"/>
            </p:cNvSpPr>
            <p:nvPr/>
          </p:nvSpPr>
          <p:spPr bwMode="auto">
            <a:xfrm flipH="1">
              <a:off x="6373453" y="2919443"/>
              <a:ext cx="86840"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2" name="Line 291">
              <a:extLst>
                <a:ext uri="{FF2B5EF4-FFF2-40B4-BE49-F238E27FC236}">
                  <a16:creationId xmlns:a16="http://schemas.microsoft.com/office/drawing/2014/main" id="{B71BCE7A-1A0D-4236-B8DD-1282CA0FFADD}"/>
                </a:ext>
              </a:extLst>
            </p:cNvPr>
            <p:cNvSpPr>
              <a:spLocks noChangeShapeType="1"/>
            </p:cNvSpPr>
            <p:nvPr/>
          </p:nvSpPr>
          <p:spPr bwMode="auto">
            <a:xfrm>
              <a:off x="6379768" y="2878392"/>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3" name="Line 292">
              <a:extLst>
                <a:ext uri="{FF2B5EF4-FFF2-40B4-BE49-F238E27FC236}">
                  <a16:creationId xmlns:a16="http://schemas.microsoft.com/office/drawing/2014/main" id="{7FA34353-7EE0-4A32-96F4-D3D4A81BA77F}"/>
                </a:ext>
              </a:extLst>
            </p:cNvPr>
            <p:cNvSpPr>
              <a:spLocks noChangeShapeType="1"/>
            </p:cNvSpPr>
            <p:nvPr/>
          </p:nvSpPr>
          <p:spPr bwMode="auto">
            <a:xfrm flipH="1">
              <a:off x="6335559" y="2919443"/>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4" name="Line 293">
              <a:extLst>
                <a:ext uri="{FF2B5EF4-FFF2-40B4-BE49-F238E27FC236}">
                  <a16:creationId xmlns:a16="http://schemas.microsoft.com/office/drawing/2014/main" id="{7669EB40-3BEC-4BE6-8668-D12D6BEFAB1F}"/>
                </a:ext>
              </a:extLst>
            </p:cNvPr>
            <p:cNvSpPr>
              <a:spLocks noChangeShapeType="1"/>
            </p:cNvSpPr>
            <p:nvPr/>
          </p:nvSpPr>
          <p:spPr bwMode="auto">
            <a:xfrm>
              <a:off x="6367137" y="2862603"/>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5" name="Line 294">
              <a:extLst>
                <a:ext uri="{FF2B5EF4-FFF2-40B4-BE49-F238E27FC236}">
                  <a16:creationId xmlns:a16="http://schemas.microsoft.com/office/drawing/2014/main" id="{FD55C5E5-2158-4496-A113-96C564BBDDFF}"/>
                </a:ext>
              </a:extLst>
            </p:cNvPr>
            <p:cNvSpPr>
              <a:spLocks noChangeShapeType="1"/>
            </p:cNvSpPr>
            <p:nvPr/>
          </p:nvSpPr>
          <p:spPr bwMode="auto">
            <a:xfrm flipH="1">
              <a:off x="6326085" y="2906812"/>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6" name="Line 295">
              <a:extLst>
                <a:ext uri="{FF2B5EF4-FFF2-40B4-BE49-F238E27FC236}">
                  <a16:creationId xmlns:a16="http://schemas.microsoft.com/office/drawing/2014/main" id="{D308F7DD-0C83-4A3A-B0FA-A1D125E42287}"/>
                </a:ext>
              </a:extLst>
            </p:cNvPr>
            <p:cNvSpPr>
              <a:spLocks noChangeShapeType="1"/>
            </p:cNvSpPr>
            <p:nvPr/>
          </p:nvSpPr>
          <p:spPr bwMode="auto">
            <a:xfrm>
              <a:off x="6354506" y="2859445"/>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7" name="Line 296">
              <a:extLst>
                <a:ext uri="{FF2B5EF4-FFF2-40B4-BE49-F238E27FC236}">
                  <a16:creationId xmlns:a16="http://schemas.microsoft.com/office/drawing/2014/main" id="{CEC920E4-A854-4417-B3F5-C17EF1F397E5}"/>
                </a:ext>
              </a:extLst>
            </p:cNvPr>
            <p:cNvSpPr>
              <a:spLocks noChangeShapeType="1"/>
            </p:cNvSpPr>
            <p:nvPr/>
          </p:nvSpPr>
          <p:spPr bwMode="auto">
            <a:xfrm flipH="1">
              <a:off x="6313454" y="2903654"/>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8" name="Line 297">
              <a:extLst>
                <a:ext uri="{FF2B5EF4-FFF2-40B4-BE49-F238E27FC236}">
                  <a16:creationId xmlns:a16="http://schemas.microsoft.com/office/drawing/2014/main" id="{269697AB-592A-4D03-AF29-ECB999D8C623}"/>
                </a:ext>
              </a:extLst>
            </p:cNvPr>
            <p:cNvSpPr>
              <a:spLocks noChangeShapeType="1"/>
            </p:cNvSpPr>
            <p:nvPr/>
          </p:nvSpPr>
          <p:spPr bwMode="auto">
            <a:xfrm>
              <a:off x="6351348" y="2849972"/>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49" name="Line 298">
              <a:extLst>
                <a:ext uri="{FF2B5EF4-FFF2-40B4-BE49-F238E27FC236}">
                  <a16:creationId xmlns:a16="http://schemas.microsoft.com/office/drawing/2014/main" id="{73976B94-5939-40F1-95FD-407F6D913E08}"/>
                </a:ext>
              </a:extLst>
            </p:cNvPr>
            <p:cNvSpPr>
              <a:spLocks noChangeShapeType="1"/>
            </p:cNvSpPr>
            <p:nvPr/>
          </p:nvSpPr>
          <p:spPr bwMode="auto">
            <a:xfrm flipH="1">
              <a:off x="6310296" y="2891023"/>
              <a:ext cx="82103"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0" name="Line 299">
              <a:extLst>
                <a:ext uri="{FF2B5EF4-FFF2-40B4-BE49-F238E27FC236}">
                  <a16:creationId xmlns:a16="http://schemas.microsoft.com/office/drawing/2014/main" id="{B9266C8F-AE03-4288-9E34-F630B1AD6E2A}"/>
                </a:ext>
              </a:extLst>
            </p:cNvPr>
            <p:cNvSpPr>
              <a:spLocks noChangeShapeType="1"/>
            </p:cNvSpPr>
            <p:nvPr/>
          </p:nvSpPr>
          <p:spPr bwMode="auto">
            <a:xfrm>
              <a:off x="6310296" y="2837340"/>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1" name="Line 300">
              <a:extLst>
                <a:ext uri="{FF2B5EF4-FFF2-40B4-BE49-F238E27FC236}">
                  <a16:creationId xmlns:a16="http://schemas.microsoft.com/office/drawing/2014/main" id="{19090209-8DA1-40FF-B270-269C5A0B3DD5}"/>
                </a:ext>
              </a:extLst>
            </p:cNvPr>
            <p:cNvSpPr>
              <a:spLocks noChangeShapeType="1"/>
            </p:cNvSpPr>
            <p:nvPr/>
          </p:nvSpPr>
          <p:spPr bwMode="auto">
            <a:xfrm flipH="1">
              <a:off x="6269245" y="2878392"/>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2" name="Line 301">
              <a:extLst>
                <a:ext uri="{FF2B5EF4-FFF2-40B4-BE49-F238E27FC236}">
                  <a16:creationId xmlns:a16="http://schemas.microsoft.com/office/drawing/2014/main" id="{81A6D1F7-04EF-487E-9FE6-570240195E82}"/>
                </a:ext>
              </a:extLst>
            </p:cNvPr>
            <p:cNvSpPr>
              <a:spLocks noChangeShapeType="1"/>
            </p:cNvSpPr>
            <p:nvPr/>
          </p:nvSpPr>
          <p:spPr bwMode="auto">
            <a:xfrm>
              <a:off x="6250298" y="2824709"/>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3" name="Line 302">
              <a:extLst>
                <a:ext uri="{FF2B5EF4-FFF2-40B4-BE49-F238E27FC236}">
                  <a16:creationId xmlns:a16="http://schemas.microsoft.com/office/drawing/2014/main" id="{D245F38F-1E8F-4286-BD4F-08A05FB692E2}"/>
                </a:ext>
              </a:extLst>
            </p:cNvPr>
            <p:cNvSpPr>
              <a:spLocks noChangeShapeType="1"/>
            </p:cNvSpPr>
            <p:nvPr/>
          </p:nvSpPr>
          <p:spPr bwMode="auto">
            <a:xfrm flipH="1">
              <a:off x="6209247" y="2865761"/>
              <a:ext cx="82103"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4" name="Line 303">
              <a:extLst>
                <a:ext uri="{FF2B5EF4-FFF2-40B4-BE49-F238E27FC236}">
                  <a16:creationId xmlns:a16="http://schemas.microsoft.com/office/drawing/2014/main" id="{96E9F3F7-4E2A-462F-94A2-149459767144}"/>
                </a:ext>
              </a:extLst>
            </p:cNvPr>
            <p:cNvSpPr>
              <a:spLocks noChangeShapeType="1"/>
            </p:cNvSpPr>
            <p:nvPr/>
          </p:nvSpPr>
          <p:spPr bwMode="auto">
            <a:xfrm>
              <a:off x="6209247" y="2824709"/>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5" name="Line 304">
              <a:extLst>
                <a:ext uri="{FF2B5EF4-FFF2-40B4-BE49-F238E27FC236}">
                  <a16:creationId xmlns:a16="http://schemas.microsoft.com/office/drawing/2014/main" id="{DB0CE9D8-E0FF-45F4-8398-D4ED70EA0D66}"/>
                </a:ext>
              </a:extLst>
            </p:cNvPr>
            <p:cNvSpPr>
              <a:spLocks noChangeShapeType="1"/>
            </p:cNvSpPr>
            <p:nvPr/>
          </p:nvSpPr>
          <p:spPr bwMode="auto">
            <a:xfrm flipH="1">
              <a:off x="6165037" y="2865761"/>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6" name="Line 305">
              <a:extLst>
                <a:ext uri="{FF2B5EF4-FFF2-40B4-BE49-F238E27FC236}">
                  <a16:creationId xmlns:a16="http://schemas.microsoft.com/office/drawing/2014/main" id="{93A831AD-FA84-4C01-B24A-6C06FF7EE0F4}"/>
                </a:ext>
              </a:extLst>
            </p:cNvPr>
            <p:cNvSpPr>
              <a:spLocks noChangeShapeType="1"/>
            </p:cNvSpPr>
            <p:nvPr/>
          </p:nvSpPr>
          <p:spPr bwMode="auto">
            <a:xfrm>
              <a:off x="6105039" y="2815236"/>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7" name="Line 306">
              <a:extLst>
                <a:ext uri="{FF2B5EF4-FFF2-40B4-BE49-F238E27FC236}">
                  <a16:creationId xmlns:a16="http://schemas.microsoft.com/office/drawing/2014/main" id="{93E25A7F-FE01-4B4B-A840-A92B487392E0}"/>
                </a:ext>
              </a:extLst>
            </p:cNvPr>
            <p:cNvSpPr>
              <a:spLocks noChangeShapeType="1"/>
            </p:cNvSpPr>
            <p:nvPr/>
          </p:nvSpPr>
          <p:spPr bwMode="auto">
            <a:xfrm flipH="1">
              <a:off x="6060830" y="2856287"/>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8" name="Line 307">
              <a:extLst>
                <a:ext uri="{FF2B5EF4-FFF2-40B4-BE49-F238E27FC236}">
                  <a16:creationId xmlns:a16="http://schemas.microsoft.com/office/drawing/2014/main" id="{E92C9336-589C-44C1-B798-470981C92357}"/>
                </a:ext>
              </a:extLst>
            </p:cNvPr>
            <p:cNvSpPr>
              <a:spLocks noChangeShapeType="1"/>
            </p:cNvSpPr>
            <p:nvPr/>
          </p:nvSpPr>
          <p:spPr bwMode="auto">
            <a:xfrm>
              <a:off x="6016620" y="2815236"/>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59" name="Line 308">
              <a:extLst>
                <a:ext uri="{FF2B5EF4-FFF2-40B4-BE49-F238E27FC236}">
                  <a16:creationId xmlns:a16="http://schemas.microsoft.com/office/drawing/2014/main" id="{A6DE0322-10C5-43EF-B363-D0A2EFB83A72}"/>
                </a:ext>
              </a:extLst>
            </p:cNvPr>
            <p:cNvSpPr>
              <a:spLocks noChangeShapeType="1"/>
            </p:cNvSpPr>
            <p:nvPr/>
          </p:nvSpPr>
          <p:spPr bwMode="auto">
            <a:xfrm flipH="1">
              <a:off x="5975569" y="2856287"/>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0" name="Line 309">
              <a:extLst>
                <a:ext uri="{FF2B5EF4-FFF2-40B4-BE49-F238E27FC236}">
                  <a16:creationId xmlns:a16="http://schemas.microsoft.com/office/drawing/2014/main" id="{6703785A-2516-434F-8241-0E1246E1049D}"/>
                </a:ext>
              </a:extLst>
            </p:cNvPr>
            <p:cNvSpPr>
              <a:spLocks noChangeShapeType="1"/>
            </p:cNvSpPr>
            <p:nvPr/>
          </p:nvSpPr>
          <p:spPr bwMode="auto">
            <a:xfrm>
              <a:off x="5945569" y="2815236"/>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1" name="Line 310">
              <a:extLst>
                <a:ext uri="{FF2B5EF4-FFF2-40B4-BE49-F238E27FC236}">
                  <a16:creationId xmlns:a16="http://schemas.microsoft.com/office/drawing/2014/main" id="{5F4A2A82-D32F-4312-9A18-8E061E5EA667}"/>
                </a:ext>
              </a:extLst>
            </p:cNvPr>
            <p:cNvSpPr>
              <a:spLocks noChangeShapeType="1"/>
            </p:cNvSpPr>
            <p:nvPr/>
          </p:nvSpPr>
          <p:spPr bwMode="auto">
            <a:xfrm flipH="1">
              <a:off x="5901360" y="2856287"/>
              <a:ext cx="86840"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2" name="Line 311">
              <a:extLst>
                <a:ext uri="{FF2B5EF4-FFF2-40B4-BE49-F238E27FC236}">
                  <a16:creationId xmlns:a16="http://schemas.microsoft.com/office/drawing/2014/main" id="{EF6C4D7D-0076-465F-9408-A93201D8B22E}"/>
                </a:ext>
              </a:extLst>
            </p:cNvPr>
            <p:cNvSpPr>
              <a:spLocks noChangeShapeType="1"/>
            </p:cNvSpPr>
            <p:nvPr/>
          </p:nvSpPr>
          <p:spPr bwMode="auto">
            <a:xfrm>
              <a:off x="5850835" y="2805762"/>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3" name="Line 312">
              <a:extLst>
                <a:ext uri="{FF2B5EF4-FFF2-40B4-BE49-F238E27FC236}">
                  <a16:creationId xmlns:a16="http://schemas.microsoft.com/office/drawing/2014/main" id="{469B4679-CEBE-4E39-8370-7B05A0DF4951}"/>
                </a:ext>
              </a:extLst>
            </p:cNvPr>
            <p:cNvSpPr>
              <a:spLocks noChangeShapeType="1"/>
            </p:cNvSpPr>
            <p:nvPr/>
          </p:nvSpPr>
          <p:spPr bwMode="auto">
            <a:xfrm flipH="1">
              <a:off x="5809783" y="2846814"/>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4" name="Line 313">
              <a:extLst>
                <a:ext uri="{FF2B5EF4-FFF2-40B4-BE49-F238E27FC236}">
                  <a16:creationId xmlns:a16="http://schemas.microsoft.com/office/drawing/2014/main" id="{A764A580-D71B-4664-8D44-98BBDFF8736D}"/>
                </a:ext>
              </a:extLst>
            </p:cNvPr>
            <p:cNvSpPr>
              <a:spLocks noChangeShapeType="1"/>
            </p:cNvSpPr>
            <p:nvPr/>
          </p:nvSpPr>
          <p:spPr bwMode="auto">
            <a:xfrm>
              <a:off x="5752943" y="2793131"/>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5" name="Line 314">
              <a:extLst>
                <a:ext uri="{FF2B5EF4-FFF2-40B4-BE49-F238E27FC236}">
                  <a16:creationId xmlns:a16="http://schemas.microsoft.com/office/drawing/2014/main" id="{569598CB-C14F-4005-AF9D-B6E3E9B0DC4D}"/>
                </a:ext>
              </a:extLst>
            </p:cNvPr>
            <p:cNvSpPr>
              <a:spLocks noChangeShapeType="1"/>
            </p:cNvSpPr>
            <p:nvPr/>
          </p:nvSpPr>
          <p:spPr bwMode="auto">
            <a:xfrm flipH="1">
              <a:off x="5711891" y="2837340"/>
              <a:ext cx="82103"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6" name="Line 315">
              <a:extLst>
                <a:ext uri="{FF2B5EF4-FFF2-40B4-BE49-F238E27FC236}">
                  <a16:creationId xmlns:a16="http://schemas.microsoft.com/office/drawing/2014/main" id="{B3D04B87-BB55-41EE-8948-BD7AA52CCAD0}"/>
                </a:ext>
              </a:extLst>
            </p:cNvPr>
            <p:cNvSpPr>
              <a:spLocks noChangeShapeType="1"/>
            </p:cNvSpPr>
            <p:nvPr/>
          </p:nvSpPr>
          <p:spPr bwMode="auto">
            <a:xfrm>
              <a:off x="5632946" y="2761553"/>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7" name="Line 316">
              <a:extLst>
                <a:ext uri="{FF2B5EF4-FFF2-40B4-BE49-F238E27FC236}">
                  <a16:creationId xmlns:a16="http://schemas.microsoft.com/office/drawing/2014/main" id="{9989EEEE-0B47-46A9-83C7-4635F531F65E}"/>
                </a:ext>
              </a:extLst>
            </p:cNvPr>
            <p:cNvSpPr>
              <a:spLocks noChangeShapeType="1"/>
            </p:cNvSpPr>
            <p:nvPr/>
          </p:nvSpPr>
          <p:spPr bwMode="auto">
            <a:xfrm flipH="1">
              <a:off x="5591895" y="2802604"/>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8" name="Line 317">
              <a:extLst>
                <a:ext uri="{FF2B5EF4-FFF2-40B4-BE49-F238E27FC236}">
                  <a16:creationId xmlns:a16="http://schemas.microsoft.com/office/drawing/2014/main" id="{FA8B5E77-264F-457F-B1FA-7979DDBFFB89}"/>
                </a:ext>
              </a:extLst>
            </p:cNvPr>
            <p:cNvSpPr>
              <a:spLocks noChangeShapeType="1"/>
            </p:cNvSpPr>
            <p:nvPr/>
          </p:nvSpPr>
          <p:spPr bwMode="auto">
            <a:xfrm>
              <a:off x="5579263" y="2761553"/>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69" name="Line 318">
              <a:extLst>
                <a:ext uri="{FF2B5EF4-FFF2-40B4-BE49-F238E27FC236}">
                  <a16:creationId xmlns:a16="http://schemas.microsoft.com/office/drawing/2014/main" id="{25E14586-D2E6-48F0-95BC-7AFCA98DE476}"/>
                </a:ext>
              </a:extLst>
            </p:cNvPr>
            <p:cNvSpPr>
              <a:spLocks noChangeShapeType="1"/>
            </p:cNvSpPr>
            <p:nvPr/>
          </p:nvSpPr>
          <p:spPr bwMode="auto">
            <a:xfrm flipH="1">
              <a:off x="5535054" y="2802604"/>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0" name="Line 319">
              <a:extLst>
                <a:ext uri="{FF2B5EF4-FFF2-40B4-BE49-F238E27FC236}">
                  <a16:creationId xmlns:a16="http://schemas.microsoft.com/office/drawing/2014/main" id="{B508CE74-4EE2-4C1D-902D-89606703FFF5}"/>
                </a:ext>
              </a:extLst>
            </p:cNvPr>
            <p:cNvSpPr>
              <a:spLocks noChangeShapeType="1"/>
            </p:cNvSpPr>
            <p:nvPr/>
          </p:nvSpPr>
          <p:spPr bwMode="auto">
            <a:xfrm>
              <a:off x="5557159" y="2761553"/>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1" name="Line 320">
              <a:extLst>
                <a:ext uri="{FF2B5EF4-FFF2-40B4-BE49-F238E27FC236}">
                  <a16:creationId xmlns:a16="http://schemas.microsoft.com/office/drawing/2014/main" id="{D096503B-DD56-43EF-B85F-226E50A2DB3C}"/>
                </a:ext>
              </a:extLst>
            </p:cNvPr>
            <p:cNvSpPr>
              <a:spLocks noChangeShapeType="1"/>
            </p:cNvSpPr>
            <p:nvPr/>
          </p:nvSpPr>
          <p:spPr bwMode="auto">
            <a:xfrm flipH="1">
              <a:off x="5512949" y="2802604"/>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2" name="Line 321">
              <a:extLst>
                <a:ext uri="{FF2B5EF4-FFF2-40B4-BE49-F238E27FC236}">
                  <a16:creationId xmlns:a16="http://schemas.microsoft.com/office/drawing/2014/main" id="{330C3E76-08FC-4AC5-9494-A14926F6F90F}"/>
                </a:ext>
              </a:extLst>
            </p:cNvPr>
            <p:cNvSpPr>
              <a:spLocks noChangeShapeType="1"/>
            </p:cNvSpPr>
            <p:nvPr/>
          </p:nvSpPr>
          <p:spPr bwMode="auto">
            <a:xfrm>
              <a:off x="5369270" y="2690502"/>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3" name="Line 322">
              <a:extLst>
                <a:ext uri="{FF2B5EF4-FFF2-40B4-BE49-F238E27FC236}">
                  <a16:creationId xmlns:a16="http://schemas.microsoft.com/office/drawing/2014/main" id="{33885E11-130A-43B5-A5FC-093600AE84D4}"/>
                </a:ext>
              </a:extLst>
            </p:cNvPr>
            <p:cNvSpPr>
              <a:spLocks noChangeShapeType="1"/>
            </p:cNvSpPr>
            <p:nvPr/>
          </p:nvSpPr>
          <p:spPr bwMode="auto">
            <a:xfrm flipH="1">
              <a:off x="5328218" y="2731553"/>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4" name="Line 323">
              <a:extLst>
                <a:ext uri="{FF2B5EF4-FFF2-40B4-BE49-F238E27FC236}">
                  <a16:creationId xmlns:a16="http://schemas.microsoft.com/office/drawing/2014/main" id="{60E7EA7F-16E4-41AD-8E4F-8A4AB87595E0}"/>
                </a:ext>
              </a:extLst>
            </p:cNvPr>
            <p:cNvSpPr>
              <a:spLocks noChangeShapeType="1"/>
            </p:cNvSpPr>
            <p:nvPr/>
          </p:nvSpPr>
          <p:spPr bwMode="auto">
            <a:xfrm>
              <a:off x="4834021" y="2592610"/>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5" name="Line 324">
              <a:extLst>
                <a:ext uri="{FF2B5EF4-FFF2-40B4-BE49-F238E27FC236}">
                  <a16:creationId xmlns:a16="http://schemas.microsoft.com/office/drawing/2014/main" id="{99BCE0B1-68F8-4476-8AF8-CB45B1F4569E}"/>
                </a:ext>
              </a:extLst>
            </p:cNvPr>
            <p:cNvSpPr>
              <a:spLocks noChangeShapeType="1"/>
            </p:cNvSpPr>
            <p:nvPr/>
          </p:nvSpPr>
          <p:spPr bwMode="auto">
            <a:xfrm flipH="1">
              <a:off x="4789812" y="2633661"/>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6" name="Line 325">
              <a:extLst>
                <a:ext uri="{FF2B5EF4-FFF2-40B4-BE49-F238E27FC236}">
                  <a16:creationId xmlns:a16="http://schemas.microsoft.com/office/drawing/2014/main" id="{3B2E8D7A-E517-434F-83E4-21D9B5968B1A}"/>
                </a:ext>
              </a:extLst>
            </p:cNvPr>
            <p:cNvSpPr>
              <a:spLocks noChangeShapeType="1"/>
            </p:cNvSpPr>
            <p:nvPr/>
          </p:nvSpPr>
          <p:spPr bwMode="auto">
            <a:xfrm>
              <a:off x="3782471" y="2477350"/>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7" name="Line 326">
              <a:extLst>
                <a:ext uri="{FF2B5EF4-FFF2-40B4-BE49-F238E27FC236}">
                  <a16:creationId xmlns:a16="http://schemas.microsoft.com/office/drawing/2014/main" id="{A5B11B2E-FB7A-4122-8F26-47DAF875244F}"/>
                </a:ext>
              </a:extLst>
            </p:cNvPr>
            <p:cNvSpPr>
              <a:spLocks noChangeShapeType="1"/>
            </p:cNvSpPr>
            <p:nvPr/>
          </p:nvSpPr>
          <p:spPr bwMode="auto">
            <a:xfrm flipH="1">
              <a:off x="3738262" y="2523138"/>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8" name="Line 327">
              <a:extLst>
                <a:ext uri="{FF2B5EF4-FFF2-40B4-BE49-F238E27FC236}">
                  <a16:creationId xmlns:a16="http://schemas.microsoft.com/office/drawing/2014/main" id="{5A0C6758-290D-4F5B-B1B2-B2F4F7FD3BA6}"/>
                </a:ext>
              </a:extLst>
            </p:cNvPr>
            <p:cNvSpPr>
              <a:spLocks noChangeShapeType="1"/>
            </p:cNvSpPr>
            <p:nvPr/>
          </p:nvSpPr>
          <p:spPr bwMode="auto">
            <a:xfrm>
              <a:off x="3138278" y="2335249"/>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79" name="Line 328">
              <a:extLst>
                <a:ext uri="{FF2B5EF4-FFF2-40B4-BE49-F238E27FC236}">
                  <a16:creationId xmlns:a16="http://schemas.microsoft.com/office/drawing/2014/main" id="{C8F32FC9-0D16-451B-887D-2E3084592B17}"/>
                </a:ext>
              </a:extLst>
            </p:cNvPr>
            <p:cNvSpPr>
              <a:spLocks noChangeShapeType="1"/>
            </p:cNvSpPr>
            <p:nvPr/>
          </p:nvSpPr>
          <p:spPr bwMode="auto">
            <a:xfrm flipH="1">
              <a:off x="3094069" y="2379458"/>
              <a:ext cx="86840"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0" name="Line 329">
              <a:extLst>
                <a:ext uri="{FF2B5EF4-FFF2-40B4-BE49-F238E27FC236}">
                  <a16:creationId xmlns:a16="http://schemas.microsoft.com/office/drawing/2014/main" id="{EEFE81BA-1FC0-469D-AD54-2FF04D0093D4}"/>
                </a:ext>
              </a:extLst>
            </p:cNvPr>
            <p:cNvSpPr>
              <a:spLocks noChangeShapeType="1"/>
            </p:cNvSpPr>
            <p:nvPr/>
          </p:nvSpPr>
          <p:spPr bwMode="auto">
            <a:xfrm>
              <a:off x="2879338" y="2251566"/>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1" name="Line 330">
              <a:extLst>
                <a:ext uri="{FF2B5EF4-FFF2-40B4-BE49-F238E27FC236}">
                  <a16:creationId xmlns:a16="http://schemas.microsoft.com/office/drawing/2014/main" id="{EDFAF5E3-61A8-43DE-B54D-06D4D6F1D761}"/>
                </a:ext>
              </a:extLst>
            </p:cNvPr>
            <p:cNvSpPr>
              <a:spLocks noChangeShapeType="1"/>
            </p:cNvSpPr>
            <p:nvPr/>
          </p:nvSpPr>
          <p:spPr bwMode="auto">
            <a:xfrm flipH="1">
              <a:off x="2835129" y="2292618"/>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2" name="Line 331">
              <a:extLst>
                <a:ext uri="{FF2B5EF4-FFF2-40B4-BE49-F238E27FC236}">
                  <a16:creationId xmlns:a16="http://schemas.microsoft.com/office/drawing/2014/main" id="{CA7186F6-927C-4D01-9EA4-944C6F339667}"/>
                </a:ext>
              </a:extLst>
            </p:cNvPr>
            <p:cNvSpPr>
              <a:spLocks noChangeShapeType="1"/>
            </p:cNvSpPr>
            <p:nvPr/>
          </p:nvSpPr>
          <p:spPr bwMode="auto">
            <a:xfrm>
              <a:off x="2715132" y="2207357"/>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3" name="Line 332">
              <a:extLst>
                <a:ext uri="{FF2B5EF4-FFF2-40B4-BE49-F238E27FC236}">
                  <a16:creationId xmlns:a16="http://schemas.microsoft.com/office/drawing/2014/main" id="{7BB99812-4BA2-40B8-B57E-0ADA9B533AAF}"/>
                </a:ext>
              </a:extLst>
            </p:cNvPr>
            <p:cNvSpPr>
              <a:spLocks noChangeShapeType="1"/>
            </p:cNvSpPr>
            <p:nvPr/>
          </p:nvSpPr>
          <p:spPr bwMode="auto">
            <a:xfrm flipH="1">
              <a:off x="2669344" y="2248409"/>
              <a:ext cx="86840"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4" name="Line 333">
              <a:extLst>
                <a:ext uri="{FF2B5EF4-FFF2-40B4-BE49-F238E27FC236}">
                  <a16:creationId xmlns:a16="http://schemas.microsoft.com/office/drawing/2014/main" id="{8116426B-8FED-4C78-9F6D-4B734C544721}"/>
                </a:ext>
              </a:extLst>
            </p:cNvPr>
            <p:cNvSpPr>
              <a:spLocks noChangeShapeType="1"/>
            </p:cNvSpPr>
            <p:nvPr/>
          </p:nvSpPr>
          <p:spPr bwMode="auto">
            <a:xfrm>
              <a:off x="2514612" y="2103149"/>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5" name="Line 334">
              <a:extLst>
                <a:ext uri="{FF2B5EF4-FFF2-40B4-BE49-F238E27FC236}">
                  <a16:creationId xmlns:a16="http://schemas.microsoft.com/office/drawing/2014/main" id="{45EE7979-8DEB-44BD-A851-07ABF7F55367}"/>
                </a:ext>
              </a:extLst>
            </p:cNvPr>
            <p:cNvSpPr>
              <a:spLocks noChangeShapeType="1"/>
            </p:cNvSpPr>
            <p:nvPr/>
          </p:nvSpPr>
          <p:spPr bwMode="auto">
            <a:xfrm flipH="1">
              <a:off x="2473560" y="2144201"/>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6" name="Line 335">
              <a:extLst>
                <a:ext uri="{FF2B5EF4-FFF2-40B4-BE49-F238E27FC236}">
                  <a16:creationId xmlns:a16="http://schemas.microsoft.com/office/drawing/2014/main" id="{507AED57-5469-4E8F-8827-47FE24C8F431}"/>
                </a:ext>
              </a:extLst>
            </p:cNvPr>
            <p:cNvSpPr>
              <a:spLocks noChangeShapeType="1"/>
            </p:cNvSpPr>
            <p:nvPr/>
          </p:nvSpPr>
          <p:spPr bwMode="auto">
            <a:xfrm>
              <a:off x="2385141" y="2081045"/>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7" name="Line 336">
              <a:extLst>
                <a:ext uri="{FF2B5EF4-FFF2-40B4-BE49-F238E27FC236}">
                  <a16:creationId xmlns:a16="http://schemas.microsoft.com/office/drawing/2014/main" id="{83CCFF3A-F405-43D6-ADA9-67B437E46B9E}"/>
                </a:ext>
              </a:extLst>
            </p:cNvPr>
            <p:cNvSpPr>
              <a:spLocks noChangeShapeType="1"/>
            </p:cNvSpPr>
            <p:nvPr/>
          </p:nvSpPr>
          <p:spPr bwMode="auto">
            <a:xfrm flipH="1">
              <a:off x="2340932" y="2122096"/>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8" name="Line 337">
              <a:extLst>
                <a:ext uri="{FF2B5EF4-FFF2-40B4-BE49-F238E27FC236}">
                  <a16:creationId xmlns:a16="http://schemas.microsoft.com/office/drawing/2014/main" id="{FBD8125E-DC9C-41E3-ADA7-B37925ACF313}"/>
                </a:ext>
              </a:extLst>
            </p:cNvPr>
            <p:cNvSpPr>
              <a:spLocks noChangeShapeType="1"/>
            </p:cNvSpPr>
            <p:nvPr/>
          </p:nvSpPr>
          <p:spPr bwMode="auto">
            <a:xfrm>
              <a:off x="1900417" y="1921576"/>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89" name="Line 338">
              <a:extLst>
                <a:ext uri="{FF2B5EF4-FFF2-40B4-BE49-F238E27FC236}">
                  <a16:creationId xmlns:a16="http://schemas.microsoft.com/office/drawing/2014/main" id="{B97B9D70-8770-4A36-B7C6-32C3A235CEFB}"/>
                </a:ext>
              </a:extLst>
            </p:cNvPr>
            <p:cNvSpPr>
              <a:spLocks noChangeShapeType="1"/>
            </p:cNvSpPr>
            <p:nvPr/>
          </p:nvSpPr>
          <p:spPr bwMode="auto">
            <a:xfrm flipH="1">
              <a:off x="1859366" y="1965785"/>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0" name="Line 339">
              <a:extLst>
                <a:ext uri="{FF2B5EF4-FFF2-40B4-BE49-F238E27FC236}">
                  <a16:creationId xmlns:a16="http://schemas.microsoft.com/office/drawing/2014/main" id="{3CD8E31D-5A7E-4332-863A-7189B50571DF}"/>
                </a:ext>
              </a:extLst>
            </p:cNvPr>
            <p:cNvSpPr>
              <a:spLocks noChangeShapeType="1"/>
            </p:cNvSpPr>
            <p:nvPr/>
          </p:nvSpPr>
          <p:spPr bwMode="auto">
            <a:xfrm>
              <a:off x="1774105" y="1908945"/>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1" name="Line 340">
              <a:extLst>
                <a:ext uri="{FF2B5EF4-FFF2-40B4-BE49-F238E27FC236}">
                  <a16:creationId xmlns:a16="http://schemas.microsoft.com/office/drawing/2014/main" id="{2BA80CB7-7ED7-4B66-914E-96FD2CE480C9}"/>
                </a:ext>
              </a:extLst>
            </p:cNvPr>
            <p:cNvSpPr>
              <a:spLocks noChangeShapeType="1"/>
            </p:cNvSpPr>
            <p:nvPr/>
          </p:nvSpPr>
          <p:spPr bwMode="auto">
            <a:xfrm flipH="1">
              <a:off x="1728317" y="1953154"/>
              <a:ext cx="86840"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2" name="Line 341">
              <a:extLst>
                <a:ext uri="{FF2B5EF4-FFF2-40B4-BE49-F238E27FC236}">
                  <a16:creationId xmlns:a16="http://schemas.microsoft.com/office/drawing/2014/main" id="{BA37B671-7CBC-4082-84FC-485323D2FFC9}"/>
                </a:ext>
              </a:extLst>
            </p:cNvPr>
            <p:cNvSpPr>
              <a:spLocks noChangeShapeType="1"/>
            </p:cNvSpPr>
            <p:nvPr/>
          </p:nvSpPr>
          <p:spPr bwMode="auto">
            <a:xfrm>
              <a:off x="1699897" y="1871051"/>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3" name="Line 342">
              <a:extLst>
                <a:ext uri="{FF2B5EF4-FFF2-40B4-BE49-F238E27FC236}">
                  <a16:creationId xmlns:a16="http://schemas.microsoft.com/office/drawing/2014/main" id="{7A0A7F65-5A33-4061-B9E9-4F2B02D15CF8}"/>
                </a:ext>
              </a:extLst>
            </p:cNvPr>
            <p:cNvSpPr>
              <a:spLocks noChangeShapeType="1"/>
            </p:cNvSpPr>
            <p:nvPr/>
          </p:nvSpPr>
          <p:spPr bwMode="auto">
            <a:xfrm flipH="1">
              <a:off x="1658846" y="1915260"/>
              <a:ext cx="82103"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4" name="Line 343">
              <a:extLst>
                <a:ext uri="{FF2B5EF4-FFF2-40B4-BE49-F238E27FC236}">
                  <a16:creationId xmlns:a16="http://schemas.microsoft.com/office/drawing/2014/main" id="{6E9D576A-A782-4FD7-A9E4-31059760EA3D}"/>
                </a:ext>
              </a:extLst>
            </p:cNvPr>
            <p:cNvSpPr>
              <a:spLocks noChangeShapeType="1"/>
            </p:cNvSpPr>
            <p:nvPr/>
          </p:nvSpPr>
          <p:spPr bwMode="auto">
            <a:xfrm>
              <a:off x="1668319" y="1861578"/>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5" name="Line 344">
              <a:extLst>
                <a:ext uri="{FF2B5EF4-FFF2-40B4-BE49-F238E27FC236}">
                  <a16:creationId xmlns:a16="http://schemas.microsoft.com/office/drawing/2014/main" id="{DFE5AD08-7842-4B6C-AAC0-1C92986BF48A}"/>
                </a:ext>
              </a:extLst>
            </p:cNvPr>
            <p:cNvSpPr>
              <a:spLocks noChangeShapeType="1"/>
            </p:cNvSpPr>
            <p:nvPr/>
          </p:nvSpPr>
          <p:spPr bwMode="auto">
            <a:xfrm flipH="1">
              <a:off x="1627268" y="1905787"/>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6" name="Line 345">
              <a:extLst>
                <a:ext uri="{FF2B5EF4-FFF2-40B4-BE49-F238E27FC236}">
                  <a16:creationId xmlns:a16="http://schemas.microsoft.com/office/drawing/2014/main" id="{853CB5CE-936E-4186-958D-62429DBC69D4}"/>
                </a:ext>
              </a:extLst>
            </p:cNvPr>
            <p:cNvSpPr>
              <a:spLocks noChangeShapeType="1"/>
            </p:cNvSpPr>
            <p:nvPr/>
          </p:nvSpPr>
          <p:spPr bwMode="auto">
            <a:xfrm>
              <a:off x="1557796" y="1809473"/>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7" name="Line 346">
              <a:extLst>
                <a:ext uri="{FF2B5EF4-FFF2-40B4-BE49-F238E27FC236}">
                  <a16:creationId xmlns:a16="http://schemas.microsoft.com/office/drawing/2014/main" id="{C6D15BC7-21A4-494D-8045-87792E470044}"/>
                </a:ext>
              </a:extLst>
            </p:cNvPr>
            <p:cNvSpPr>
              <a:spLocks noChangeShapeType="1"/>
            </p:cNvSpPr>
            <p:nvPr/>
          </p:nvSpPr>
          <p:spPr bwMode="auto">
            <a:xfrm flipH="1">
              <a:off x="1513586" y="1855262"/>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8" name="Line 347">
              <a:extLst>
                <a:ext uri="{FF2B5EF4-FFF2-40B4-BE49-F238E27FC236}">
                  <a16:creationId xmlns:a16="http://schemas.microsoft.com/office/drawing/2014/main" id="{44D53C22-0930-4EF9-A59F-F350733C5618}"/>
                </a:ext>
              </a:extLst>
            </p:cNvPr>
            <p:cNvSpPr>
              <a:spLocks noChangeShapeType="1"/>
            </p:cNvSpPr>
            <p:nvPr/>
          </p:nvSpPr>
          <p:spPr bwMode="auto">
            <a:xfrm>
              <a:off x="6269245" y="2824709"/>
              <a:ext cx="0" cy="85261"/>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99" name="Line 348">
              <a:extLst>
                <a:ext uri="{FF2B5EF4-FFF2-40B4-BE49-F238E27FC236}">
                  <a16:creationId xmlns:a16="http://schemas.microsoft.com/office/drawing/2014/main" id="{E426EF57-2EB1-43B3-B4B6-1A3260BB2562}"/>
                </a:ext>
              </a:extLst>
            </p:cNvPr>
            <p:cNvSpPr>
              <a:spLocks noChangeShapeType="1"/>
            </p:cNvSpPr>
            <p:nvPr/>
          </p:nvSpPr>
          <p:spPr bwMode="auto">
            <a:xfrm flipH="1">
              <a:off x="6225036" y="2865761"/>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0" name="Line 349">
              <a:extLst>
                <a:ext uri="{FF2B5EF4-FFF2-40B4-BE49-F238E27FC236}">
                  <a16:creationId xmlns:a16="http://schemas.microsoft.com/office/drawing/2014/main" id="{9D20283C-02E6-4A6A-A40A-772F323EC740}"/>
                </a:ext>
              </a:extLst>
            </p:cNvPr>
            <p:cNvSpPr>
              <a:spLocks noChangeShapeType="1"/>
            </p:cNvSpPr>
            <p:nvPr/>
          </p:nvSpPr>
          <p:spPr bwMode="auto">
            <a:xfrm>
              <a:off x="6945016" y="292575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1" name="Line 350">
              <a:extLst>
                <a:ext uri="{FF2B5EF4-FFF2-40B4-BE49-F238E27FC236}">
                  <a16:creationId xmlns:a16="http://schemas.microsoft.com/office/drawing/2014/main" id="{5AD2A023-EFE3-4F27-9583-9C57E7613941}"/>
                </a:ext>
              </a:extLst>
            </p:cNvPr>
            <p:cNvSpPr>
              <a:spLocks noChangeShapeType="1"/>
            </p:cNvSpPr>
            <p:nvPr/>
          </p:nvSpPr>
          <p:spPr bwMode="auto">
            <a:xfrm flipH="1">
              <a:off x="6903964" y="2971547"/>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2" name="Line 351">
              <a:extLst>
                <a:ext uri="{FF2B5EF4-FFF2-40B4-BE49-F238E27FC236}">
                  <a16:creationId xmlns:a16="http://schemas.microsoft.com/office/drawing/2014/main" id="{57196930-94F1-47FF-A1E7-6194E637F07E}"/>
                </a:ext>
              </a:extLst>
            </p:cNvPr>
            <p:cNvSpPr>
              <a:spLocks noChangeShapeType="1"/>
            </p:cNvSpPr>
            <p:nvPr/>
          </p:nvSpPr>
          <p:spPr bwMode="auto">
            <a:xfrm>
              <a:off x="6932385" y="292575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3" name="Line 352">
              <a:extLst>
                <a:ext uri="{FF2B5EF4-FFF2-40B4-BE49-F238E27FC236}">
                  <a16:creationId xmlns:a16="http://schemas.microsoft.com/office/drawing/2014/main" id="{8220069C-B015-4578-BBF2-3EBA6F914FF9}"/>
                </a:ext>
              </a:extLst>
            </p:cNvPr>
            <p:cNvSpPr>
              <a:spLocks noChangeShapeType="1"/>
            </p:cNvSpPr>
            <p:nvPr/>
          </p:nvSpPr>
          <p:spPr bwMode="auto">
            <a:xfrm flipH="1">
              <a:off x="6886596" y="2971547"/>
              <a:ext cx="86840"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4" name="Line 353">
              <a:extLst>
                <a:ext uri="{FF2B5EF4-FFF2-40B4-BE49-F238E27FC236}">
                  <a16:creationId xmlns:a16="http://schemas.microsoft.com/office/drawing/2014/main" id="{7CDD2A16-424E-4244-B096-AD78F79EBEBC}"/>
                </a:ext>
              </a:extLst>
            </p:cNvPr>
            <p:cNvSpPr>
              <a:spLocks noChangeShapeType="1"/>
            </p:cNvSpPr>
            <p:nvPr/>
          </p:nvSpPr>
          <p:spPr bwMode="auto">
            <a:xfrm>
              <a:off x="8012355" y="2954179"/>
              <a:ext cx="0" cy="8684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05" name="Line 354">
              <a:extLst>
                <a:ext uri="{FF2B5EF4-FFF2-40B4-BE49-F238E27FC236}">
                  <a16:creationId xmlns:a16="http://schemas.microsoft.com/office/drawing/2014/main" id="{C31B4A56-215A-4E3A-A121-D48377382F9F}"/>
                </a:ext>
              </a:extLst>
            </p:cNvPr>
            <p:cNvSpPr>
              <a:spLocks noChangeShapeType="1"/>
            </p:cNvSpPr>
            <p:nvPr/>
          </p:nvSpPr>
          <p:spPr bwMode="auto">
            <a:xfrm flipH="1">
              <a:off x="7971303" y="2996809"/>
              <a:ext cx="85261" cy="0"/>
            </a:xfrm>
            <a:prstGeom prst="line">
              <a:avLst/>
            </a:prstGeom>
            <a:noFill/>
            <a:ln w="12700" cap="flat">
              <a:solidFill>
                <a:srgbClr val="007CC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406" name="TextBox 405">
            <a:extLst>
              <a:ext uri="{FF2B5EF4-FFF2-40B4-BE49-F238E27FC236}">
                <a16:creationId xmlns:a16="http://schemas.microsoft.com/office/drawing/2014/main" id="{4E0FCA65-DCE1-4103-93A0-D029D24A158F}"/>
              </a:ext>
            </a:extLst>
          </p:cNvPr>
          <p:cNvSpPr txBox="1"/>
          <p:nvPr/>
        </p:nvSpPr>
        <p:spPr>
          <a:xfrm>
            <a:off x="8160367" y="3649722"/>
            <a:ext cx="197170" cy="184666"/>
          </a:xfrm>
          <a:prstGeom prst="rect">
            <a:avLst/>
          </a:prstGeom>
          <a:noFill/>
        </p:spPr>
        <p:txBody>
          <a:bodyPr wrap="none" lIns="0" tIns="0" rIns="0" bIns="0" rtlCol="0">
            <a:spAutoFit/>
          </a:bodyPr>
          <a:lstStyle/>
          <a:p>
            <a:pPr algn="ctr"/>
            <a:r>
              <a:rPr lang="en-GB" sz="1200" b="1" dirty="0" err="1">
                <a:solidFill>
                  <a:schemeClr val="bg2"/>
                </a:solidFill>
              </a:rPr>
              <a:t>Vd</a:t>
            </a:r>
            <a:endParaRPr lang="en-GB" sz="1200" b="1" dirty="0">
              <a:solidFill>
                <a:schemeClr val="bg2"/>
              </a:solidFill>
            </a:endParaRPr>
          </a:p>
        </p:txBody>
      </p:sp>
      <p:sp>
        <p:nvSpPr>
          <p:cNvPr id="407" name="TextBox 406">
            <a:extLst>
              <a:ext uri="{FF2B5EF4-FFF2-40B4-BE49-F238E27FC236}">
                <a16:creationId xmlns:a16="http://schemas.microsoft.com/office/drawing/2014/main" id="{53B19A73-1B2F-4300-9AEB-7760400F1CE2}"/>
              </a:ext>
            </a:extLst>
          </p:cNvPr>
          <p:cNvSpPr txBox="1"/>
          <p:nvPr/>
        </p:nvSpPr>
        <p:spPr>
          <a:xfrm>
            <a:off x="8011900" y="2670225"/>
            <a:ext cx="375103" cy="184666"/>
          </a:xfrm>
          <a:prstGeom prst="rect">
            <a:avLst/>
          </a:prstGeom>
          <a:noFill/>
        </p:spPr>
        <p:txBody>
          <a:bodyPr wrap="none" lIns="0" tIns="0" rIns="0" bIns="0" rtlCol="0">
            <a:spAutoFit/>
          </a:bodyPr>
          <a:lstStyle/>
          <a:p>
            <a:pPr algn="ctr"/>
            <a:r>
              <a:rPr lang="en-GB" sz="1200" b="1" dirty="0">
                <a:solidFill>
                  <a:schemeClr val="accent1"/>
                </a:solidFill>
              </a:rPr>
              <a:t>Kd56</a:t>
            </a:r>
          </a:p>
        </p:txBody>
      </p:sp>
      <p:sp>
        <p:nvSpPr>
          <p:cNvPr id="408" name="Rectangle 407"/>
          <p:cNvSpPr/>
          <p:nvPr/>
        </p:nvSpPr>
        <p:spPr>
          <a:xfrm>
            <a:off x="409551" y="6095554"/>
            <a:ext cx="6296445" cy="646331"/>
          </a:xfrm>
          <a:prstGeom prst="rect">
            <a:avLst/>
          </a:prstGeom>
        </p:spPr>
        <p:txBody>
          <a:bodyPr wrap="square" anchor="b">
            <a:spAutoFit/>
          </a:bodyPr>
          <a:lstStyle/>
          <a:p>
            <a:endParaRPr lang="it-IT" sz="900" dirty="0">
              <a:latin typeface="Arial" panose="020B0604020202020204" pitchFamily="34" charset="0"/>
              <a:cs typeface="Arial" panose="020B0604020202020204" pitchFamily="34" charset="0"/>
            </a:endParaRPr>
          </a:p>
          <a:p>
            <a:r>
              <a:rPr lang="en-GB" sz="900" dirty="0"/>
              <a:t>CI, confidence interval; HR, hazard ratio; Kd56, carfilzomib and dexamethasone, with 56 mg/m</a:t>
            </a:r>
            <a:r>
              <a:rPr lang="en-GB" sz="900" baseline="30000" dirty="0"/>
              <a:t>2</a:t>
            </a:r>
            <a:r>
              <a:rPr lang="en-GB" sz="900" dirty="0"/>
              <a:t> carfilzomib dose; </a:t>
            </a:r>
            <a:br>
              <a:rPr lang="en-GB" sz="900" dirty="0"/>
            </a:br>
            <a:r>
              <a:rPr lang="en-GB" sz="900" dirty="0"/>
              <a:t>OS, overall survival; </a:t>
            </a:r>
            <a:r>
              <a:rPr lang="en-GB" sz="900" dirty="0" err="1"/>
              <a:t>Vd</a:t>
            </a:r>
            <a:r>
              <a:rPr lang="en-GB" sz="900" dirty="0"/>
              <a:t>, </a:t>
            </a:r>
            <a:r>
              <a:rPr lang="en-GB" sz="900" dirty="0" err="1"/>
              <a:t>bortezomib</a:t>
            </a:r>
            <a:r>
              <a:rPr lang="en-GB" sz="900" dirty="0"/>
              <a:t> and dexamethasone.</a:t>
            </a:r>
          </a:p>
          <a:p>
            <a:r>
              <a:rPr lang="it-IT" sz="900" dirty="0">
                <a:latin typeface="Arial" panose="020B0604020202020204" pitchFamily="34" charset="0"/>
                <a:cs typeface="Arial" panose="020B0604020202020204" pitchFamily="34" charset="0"/>
              </a:rPr>
              <a:t>Weisel K et al. Presented at ASH 2017; Poster (Abstract 1850).</a:t>
            </a:r>
            <a:endParaRPr lang="en-US" sz="900" dirty="0">
              <a:latin typeface="Arial" panose="020B0604020202020204" pitchFamily="34" charset="0"/>
              <a:cs typeface="Arial" panose="020B0604020202020204" pitchFamily="34" charset="0"/>
            </a:endParaRPr>
          </a:p>
        </p:txBody>
      </p:sp>
      <p:sp>
        <p:nvSpPr>
          <p:cNvPr id="409" name="Rectangle 408"/>
          <p:cNvSpPr/>
          <p:nvPr/>
        </p:nvSpPr>
        <p:spPr>
          <a:xfrm>
            <a:off x="455682" y="5385418"/>
            <a:ext cx="8279529" cy="523220"/>
          </a:xfrm>
          <a:prstGeom prst="rect">
            <a:avLst/>
          </a:prstGeom>
        </p:spPr>
        <p:txBody>
          <a:bodyPr wrap="square">
            <a:spAutoFit/>
          </a:bodyPr>
          <a:lstStyle/>
          <a:p>
            <a:pPr marL="285750" indent="-285750">
              <a:spcAft>
                <a:spcPts val="500"/>
              </a:spcAft>
              <a:buClr>
                <a:schemeClr val="accent1"/>
              </a:buClr>
              <a:buFont typeface="Arial" panose="020B0604020202020204" pitchFamily="34" charset="0"/>
              <a:buChar char="•"/>
            </a:pPr>
            <a:r>
              <a:rPr lang="en-GB" sz="1400" dirty="0">
                <a:solidFill>
                  <a:srgbClr val="000000"/>
                </a:solidFill>
                <a:latin typeface="ArialNarrow"/>
              </a:rPr>
              <a:t>Kd56 improved survival by 14.8 months compared with </a:t>
            </a:r>
            <a:r>
              <a:rPr lang="en-GB" sz="1400" dirty="0" err="1">
                <a:solidFill>
                  <a:srgbClr val="000000"/>
                </a:solidFill>
                <a:latin typeface="ArialNarrow"/>
              </a:rPr>
              <a:t>Vd</a:t>
            </a:r>
            <a:r>
              <a:rPr lang="en-GB" sz="1400" dirty="0">
                <a:solidFill>
                  <a:srgbClr val="000000"/>
                </a:solidFill>
                <a:latin typeface="ArialNarrow"/>
              </a:rPr>
              <a:t> (median OS for Kd56 vs </a:t>
            </a:r>
            <a:r>
              <a:rPr lang="en-GB" sz="1400" dirty="0" err="1">
                <a:solidFill>
                  <a:srgbClr val="000000"/>
                </a:solidFill>
                <a:latin typeface="ArialNarrow"/>
              </a:rPr>
              <a:t>Vd</a:t>
            </a:r>
            <a:r>
              <a:rPr lang="en-GB" sz="1400" dirty="0">
                <a:solidFill>
                  <a:srgbClr val="000000"/>
                </a:solidFill>
                <a:latin typeface="ArialNarrow"/>
              </a:rPr>
              <a:t>, 47.6 months vs 32.8 months; HR = 0.84; 95% CI: 0.65, 1.08) for patients with prior </a:t>
            </a:r>
            <a:r>
              <a:rPr lang="en-GB" sz="1400" dirty="0" err="1">
                <a:solidFill>
                  <a:srgbClr val="000000"/>
                </a:solidFill>
                <a:latin typeface="ArialNarrow"/>
              </a:rPr>
              <a:t>bortezomib</a:t>
            </a:r>
            <a:r>
              <a:rPr lang="en-GB" sz="1400" dirty="0">
                <a:solidFill>
                  <a:srgbClr val="000000"/>
                </a:solidFill>
                <a:latin typeface="ArialNarrow"/>
              </a:rPr>
              <a:t> exposure</a:t>
            </a:r>
          </a:p>
        </p:txBody>
      </p:sp>
      <p:sp>
        <p:nvSpPr>
          <p:cNvPr id="410" name="TextBox 409">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413" name="Content Placeholder 2"/>
          <p:cNvSpPr txBox="1">
            <a:spLocks/>
          </p:cNvSpPr>
          <p:nvPr/>
        </p:nvSpPr>
        <p:spPr>
          <a:xfrm>
            <a:off x="505683" y="1250081"/>
            <a:ext cx="5978244" cy="308812"/>
          </a:xfrm>
          <a:prstGeom prst="rect">
            <a:avLst/>
          </a:prstGeom>
        </p:spPr>
        <p:txBody>
          <a:bodyPr anchor="t"/>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200" b="1" kern="0" dirty="0"/>
              <a:t>Median follow-up:</a:t>
            </a:r>
            <a:r>
              <a:rPr lang="en-US" sz="1200" kern="0" dirty="0"/>
              <a:t> 37.5 months in the Kd arm, 36.9 months in the Vd arm</a:t>
            </a:r>
            <a:endParaRPr lang="en-US" sz="1200" b="1" kern="0" dirty="0"/>
          </a:p>
        </p:txBody>
      </p:sp>
    </p:spTree>
    <p:extLst>
      <p:ext uri="{BB962C8B-B14F-4D97-AF65-F5344CB8AC3E}">
        <p14:creationId xmlns:p14="http://schemas.microsoft.com/office/powerpoint/2010/main" val="1591678816"/>
      </p:ext>
    </p:ext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Updated Overall Survival by Prior </a:t>
            </a:r>
            <a:br>
              <a:rPr lang="en-US" sz="2800" dirty="0"/>
            </a:br>
            <a:r>
              <a:rPr lang="en-US" sz="2800" dirty="0"/>
              <a:t>Treatment –Prior Exposure to </a:t>
            </a:r>
            <a:r>
              <a:rPr lang="en-US" sz="2800" dirty="0" err="1"/>
              <a:t>Bortezomib</a:t>
            </a:r>
            <a:endParaRPr lang="en-US" sz="2800" dirty="0"/>
          </a:p>
        </p:txBody>
      </p:sp>
      <p:pic>
        <p:nvPicPr>
          <p:cNvPr id="5" name="Content Placeholder 4"/>
          <p:cNvPicPr>
            <a:picLocks noGrp="1" noChangeAspect="1"/>
          </p:cNvPicPr>
          <p:nvPr>
            <p:ph sz="half" idx="2"/>
          </p:nvPr>
        </p:nvPicPr>
        <p:blipFill>
          <a:blip r:embed="rId3"/>
          <a:stretch>
            <a:fillRect/>
          </a:stretch>
        </p:blipFill>
        <p:spPr>
          <a:xfrm>
            <a:off x="4648200" y="2131665"/>
            <a:ext cx="3983038" cy="4031358"/>
          </a:xfrm>
          <a:prstGeom prst="rect">
            <a:avLst/>
          </a:prstGeom>
        </p:spPr>
      </p:pic>
      <p:sp>
        <p:nvSpPr>
          <p:cNvPr id="69" name="Rectangle 68"/>
          <p:cNvSpPr/>
          <p:nvPr/>
        </p:nvSpPr>
        <p:spPr>
          <a:xfrm>
            <a:off x="409551" y="6372553"/>
            <a:ext cx="7450594" cy="369332"/>
          </a:xfrm>
          <a:prstGeom prst="rect">
            <a:avLst/>
          </a:prstGeom>
        </p:spPr>
        <p:txBody>
          <a:bodyPr wrap="square" anchor="b">
            <a:spAutoFit/>
          </a:bodyPr>
          <a:lstStyle/>
          <a:p>
            <a:r>
              <a:rPr lang="en-GB" altLang="en-US" sz="900" dirty="0"/>
              <a:t>CI, confidence interval; HR, hazard ratio; </a:t>
            </a:r>
            <a:r>
              <a:rPr lang="en-GB" altLang="en-US" sz="900" dirty="0" err="1"/>
              <a:t>Kd</a:t>
            </a:r>
            <a:r>
              <a:rPr lang="en-GB" altLang="en-US" sz="900" dirty="0"/>
              <a:t>, carfilzomib and dexamethasone; OS, overall survival; </a:t>
            </a:r>
            <a:r>
              <a:rPr lang="en-GB" altLang="en-US" sz="900" dirty="0" err="1"/>
              <a:t>Vd</a:t>
            </a:r>
            <a:r>
              <a:rPr lang="en-GB" altLang="en-US" sz="900" dirty="0"/>
              <a:t>, </a:t>
            </a:r>
            <a:r>
              <a:rPr lang="en-GB" altLang="en-US" sz="900" dirty="0" err="1"/>
              <a:t>bortezomib</a:t>
            </a:r>
            <a:r>
              <a:rPr lang="en-GB" altLang="en-US" sz="900" dirty="0"/>
              <a:t> and dexamethasone.</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Orlowski K et al. Presented at EHA 2018; Poster (Abstract PF561).</a:t>
            </a:r>
            <a:endParaRPr lang="en-US" sz="900" dirty="0">
              <a:latin typeface="Arial" panose="020B0604020202020204" pitchFamily="34" charset="0"/>
              <a:cs typeface="Arial" panose="020B0604020202020204" pitchFamily="34" charset="0"/>
            </a:endParaRPr>
          </a:p>
        </p:txBody>
      </p:sp>
      <p:sp>
        <p:nvSpPr>
          <p:cNvPr id="764" name="TextBox 763">
            <a:hlinkClick r:id="rId4"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pic>
        <p:nvPicPr>
          <p:cNvPr id="4" name="Content Placeholder 3"/>
          <p:cNvPicPr>
            <a:picLocks noGrp="1" noChangeAspect="1"/>
          </p:cNvPicPr>
          <p:nvPr>
            <p:ph sz="half" idx="1"/>
          </p:nvPr>
        </p:nvPicPr>
        <p:blipFill>
          <a:blip r:embed="rId5"/>
          <a:stretch>
            <a:fillRect/>
          </a:stretch>
        </p:blipFill>
        <p:spPr>
          <a:xfrm>
            <a:off x="512763" y="2131665"/>
            <a:ext cx="3983037" cy="4031358"/>
          </a:xfrm>
          <a:prstGeom prst="rect">
            <a:avLst/>
          </a:prstGeom>
        </p:spPr>
      </p:pic>
      <p:sp>
        <p:nvSpPr>
          <p:cNvPr id="9" name="TextBox 8"/>
          <p:cNvSpPr txBox="1"/>
          <p:nvPr/>
        </p:nvSpPr>
        <p:spPr>
          <a:xfrm>
            <a:off x="512763" y="1702345"/>
            <a:ext cx="3649662" cy="369332"/>
          </a:xfrm>
          <a:prstGeom prst="rect">
            <a:avLst/>
          </a:prstGeom>
          <a:noFill/>
        </p:spPr>
        <p:txBody>
          <a:bodyPr wrap="square" rtlCol="0">
            <a:spAutoFit/>
          </a:bodyPr>
          <a:lstStyle/>
          <a:p>
            <a:r>
              <a:rPr lang="en-US" dirty="0"/>
              <a:t>With prior </a:t>
            </a:r>
            <a:r>
              <a:rPr lang="en-US" dirty="0" err="1"/>
              <a:t>bortezomib</a:t>
            </a:r>
            <a:r>
              <a:rPr lang="en-US" dirty="0"/>
              <a:t> treatment</a:t>
            </a:r>
            <a:endParaRPr lang="de-CH" dirty="0"/>
          </a:p>
        </p:txBody>
      </p:sp>
      <p:sp>
        <p:nvSpPr>
          <p:cNvPr id="10" name="TextBox 9"/>
          <p:cNvSpPr txBox="1"/>
          <p:nvPr/>
        </p:nvSpPr>
        <p:spPr>
          <a:xfrm>
            <a:off x="4648200" y="1702345"/>
            <a:ext cx="3981450" cy="369332"/>
          </a:xfrm>
          <a:prstGeom prst="rect">
            <a:avLst/>
          </a:prstGeom>
          <a:noFill/>
        </p:spPr>
        <p:txBody>
          <a:bodyPr wrap="square" rtlCol="0">
            <a:spAutoFit/>
          </a:bodyPr>
          <a:lstStyle/>
          <a:p>
            <a:r>
              <a:rPr lang="en-US" dirty="0"/>
              <a:t>Without prior </a:t>
            </a:r>
            <a:r>
              <a:rPr lang="en-US" dirty="0" err="1"/>
              <a:t>bortezomib</a:t>
            </a:r>
            <a:r>
              <a:rPr lang="en-US" dirty="0"/>
              <a:t> treatment</a:t>
            </a:r>
            <a:endParaRPr lang="de-CH" dirty="0"/>
          </a:p>
        </p:txBody>
      </p:sp>
      <p:sp>
        <p:nvSpPr>
          <p:cNvPr id="14" name="Content Placeholder 7"/>
          <p:cNvSpPr txBox="1">
            <a:spLocks/>
          </p:cNvSpPr>
          <p:nvPr/>
        </p:nvSpPr>
        <p:spPr bwMode="gray">
          <a:xfrm>
            <a:off x="512763" y="1195965"/>
            <a:ext cx="8116886"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44.3 months in the Kd56 group, and 43.7 months in the Vd group</a:t>
            </a:r>
          </a:p>
        </p:txBody>
      </p:sp>
    </p:spTree>
    <p:extLst>
      <p:ext uri="{BB962C8B-B14F-4D97-AF65-F5344CB8AC3E}">
        <p14:creationId xmlns:p14="http://schemas.microsoft.com/office/powerpoint/2010/main" val="2612720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a:t>Inclusion/Exclusion Criteria</a:t>
            </a:r>
          </a:p>
        </p:txBody>
      </p:sp>
      <p:sp>
        <p:nvSpPr>
          <p:cNvPr id="6" name="Content Placeholder 3"/>
          <p:cNvSpPr>
            <a:spLocks noGrp="1"/>
          </p:cNvSpPr>
          <p:nvPr>
            <p:ph sz="half" idx="1"/>
          </p:nvPr>
        </p:nvSpPr>
        <p:spPr>
          <a:xfrm>
            <a:off x="673153" y="1622334"/>
            <a:ext cx="4628519" cy="4867366"/>
          </a:xfrm>
        </p:spPr>
        <p:txBody>
          <a:bodyPr/>
          <a:lstStyle/>
          <a:p>
            <a:pPr>
              <a:buNone/>
            </a:pPr>
            <a:r>
              <a:rPr lang="en-GB" b="1" dirty="0"/>
              <a:t>Key inclusion criteria</a:t>
            </a:r>
          </a:p>
          <a:p>
            <a:pPr marL="119063" indent="-119063" eaLnBrk="0" hangingPunct="0">
              <a:lnSpc>
                <a:spcPct val="100000"/>
              </a:lnSpc>
              <a:spcBef>
                <a:spcPts val="0"/>
              </a:spcBef>
              <a:buFont typeface="Arial" panose="020B0604020202020204" pitchFamily="34" charset="0"/>
              <a:buChar char="•"/>
            </a:pPr>
            <a:r>
              <a:rPr lang="en-US" sz="1600" dirty="0">
                <a:cs typeface="Calibri"/>
              </a:rPr>
              <a:t>Age ≥ 18 years</a:t>
            </a:r>
          </a:p>
          <a:p>
            <a:pPr marL="119063" indent="-119063" eaLnBrk="0" hangingPunct="0">
              <a:lnSpc>
                <a:spcPct val="100000"/>
              </a:lnSpc>
              <a:spcBef>
                <a:spcPts val="0"/>
              </a:spcBef>
              <a:buFont typeface="Arial" panose="020B0604020202020204" pitchFamily="34" charset="0"/>
              <a:buChar char="•"/>
            </a:pPr>
            <a:r>
              <a:rPr lang="en-US" sz="1600" dirty="0">
                <a:cs typeface="Calibri"/>
              </a:rPr>
              <a:t>Relapsed or refractory MM</a:t>
            </a:r>
          </a:p>
          <a:p>
            <a:pPr marL="119063" indent="-119063" eaLnBrk="0" hangingPunct="0">
              <a:lnSpc>
                <a:spcPct val="100000"/>
              </a:lnSpc>
              <a:spcBef>
                <a:spcPts val="0"/>
              </a:spcBef>
              <a:buFont typeface="Arial" panose="020B0604020202020204" pitchFamily="34" charset="0"/>
              <a:buChar char="•"/>
            </a:pPr>
            <a:r>
              <a:rPr lang="en-US" sz="1600" dirty="0">
                <a:cs typeface="Calibri"/>
              </a:rPr>
              <a:t>Measurable disease</a:t>
            </a:r>
          </a:p>
          <a:p>
            <a:pPr marL="119063" indent="-119063" eaLnBrk="0" hangingPunct="0">
              <a:lnSpc>
                <a:spcPct val="100000"/>
              </a:lnSpc>
              <a:spcBef>
                <a:spcPts val="0"/>
              </a:spcBef>
              <a:buFont typeface="Arial" panose="020B0604020202020204" pitchFamily="34" charset="0"/>
              <a:buChar char="•"/>
            </a:pPr>
            <a:r>
              <a:rPr lang="en-US" sz="1600" dirty="0">
                <a:cs typeface="Calibri"/>
              </a:rPr>
              <a:t>1-3 prior regimens</a:t>
            </a:r>
          </a:p>
          <a:p>
            <a:pPr marL="119063" indent="-119063" eaLnBrk="0" hangingPunct="0">
              <a:lnSpc>
                <a:spcPct val="100000"/>
              </a:lnSpc>
              <a:spcBef>
                <a:spcPts val="0"/>
              </a:spcBef>
              <a:buFont typeface="Arial" panose="020B0604020202020204" pitchFamily="34" charset="0"/>
              <a:buChar char="•"/>
            </a:pPr>
            <a:r>
              <a:rPr lang="en-US" sz="1600" dirty="0">
                <a:cs typeface="Calibri"/>
              </a:rPr>
              <a:t>ECOG PS 0-2</a:t>
            </a:r>
          </a:p>
          <a:p>
            <a:pPr marL="119063" indent="-119063" eaLnBrk="0" hangingPunct="0">
              <a:lnSpc>
                <a:spcPct val="100000"/>
              </a:lnSpc>
              <a:spcBef>
                <a:spcPts val="0"/>
              </a:spcBef>
              <a:buFont typeface="Arial" panose="020B0604020202020204" pitchFamily="34" charset="0"/>
              <a:buChar char="•"/>
            </a:pPr>
            <a:r>
              <a:rPr lang="en-US" sz="1600" dirty="0">
                <a:cs typeface="Calibri"/>
              </a:rPr>
              <a:t>≥ PR to at least 1 prior therapy</a:t>
            </a:r>
          </a:p>
          <a:p>
            <a:pPr marL="119063" indent="-119063" eaLnBrk="0" hangingPunct="0">
              <a:lnSpc>
                <a:spcPct val="100000"/>
              </a:lnSpc>
              <a:spcBef>
                <a:spcPts val="0"/>
              </a:spcBef>
              <a:buFont typeface="Arial" panose="020B0604020202020204" pitchFamily="34" charset="0"/>
              <a:buChar char="•"/>
            </a:pPr>
            <a:r>
              <a:rPr lang="en-US" sz="1600" dirty="0">
                <a:cs typeface="Calibri"/>
              </a:rPr>
              <a:t>Prior treatment with V or K was allowed if:</a:t>
            </a:r>
          </a:p>
          <a:p>
            <a:pPr marL="228600" lvl="1" indent="-111125" eaLnBrk="0" hangingPunct="0">
              <a:lnSpc>
                <a:spcPct val="100000"/>
              </a:lnSpc>
              <a:spcBef>
                <a:spcPts val="0"/>
              </a:spcBef>
              <a:buFont typeface="Courier New" panose="02070309020205020404" pitchFamily="49" charset="0"/>
              <a:buChar char="­"/>
            </a:pPr>
            <a:r>
              <a:rPr lang="en-US" sz="1600" dirty="0">
                <a:cs typeface="Calibri"/>
              </a:rPr>
              <a:t>≥ PR to prior treatment</a:t>
            </a:r>
          </a:p>
          <a:p>
            <a:pPr marL="228600" lvl="1" indent="-111125" eaLnBrk="0" hangingPunct="0">
              <a:lnSpc>
                <a:spcPct val="100000"/>
              </a:lnSpc>
              <a:spcBef>
                <a:spcPts val="0"/>
              </a:spcBef>
              <a:buFont typeface="Courier New" panose="02070309020205020404" pitchFamily="49" charset="0"/>
              <a:buChar char="­"/>
            </a:pPr>
            <a:r>
              <a:rPr lang="en-US" sz="1600" dirty="0">
                <a:cs typeface="Calibri"/>
              </a:rPr>
              <a:t>Not discontinued due to toxicity</a:t>
            </a:r>
          </a:p>
          <a:p>
            <a:pPr marL="228600" lvl="1" indent="-111125" eaLnBrk="0" hangingPunct="0">
              <a:lnSpc>
                <a:spcPct val="100000"/>
              </a:lnSpc>
              <a:spcBef>
                <a:spcPts val="0"/>
              </a:spcBef>
              <a:buFont typeface="Courier New" panose="02070309020205020404" pitchFamily="49" charset="0"/>
              <a:buChar char="­"/>
            </a:pPr>
            <a:r>
              <a:rPr lang="en-US" sz="1600" dirty="0">
                <a:cs typeface="Calibri"/>
              </a:rPr>
              <a:t>≥ 6 month PI treatment-free interval</a:t>
            </a:r>
          </a:p>
          <a:p>
            <a:pPr marL="112713" indent="-112713" eaLnBrk="0" hangingPunct="0">
              <a:lnSpc>
                <a:spcPct val="100000"/>
              </a:lnSpc>
              <a:spcBef>
                <a:spcPts val="0"/>
              </a:spcBef>
              <a:buFont typeface="Arial" panose="020B0604020202020204" pitchFamily="34" charset="0"/>
              <a:buChar char="•"/>
            </a:pPr>
            <a:r>
              <a:rPr lang="en-US" sz="1600" dirty="0">
                <a:cs typeface="Calibri"/>
              </a:rPr>
              <a:t>21 days prior to </a:t>
            </a:r>
            <a:r>
              <a:rPr lang="en-US" sz="1600" dirty="0" err="1">
                <a:cs typeface="Calibri"/>
              </a:rPr>
              <a:t>randomisation</a:t>
            </a:r>
            <a:r>
              <a:rPr lang="en-US" sz="1600" dirty="0">
                <a:cs typeface="Calibri"/>
              </a:rPr>
              <a:t>:</a:t>
            </a:r>
          </a:p>
          <a:p>
            <a:pPr marL="292100" lvl="1" indent="-171450" eaLnBrk="0" hangingPunct="0">
              <a:lnSpc>
                <a:spcPct val="100000"/>
              </a:lnSpc>
              <a:spcBef>
                <a:spcPts val="0"/>
              </a:spcBef>
              <a:buFont typeface="Courier New" panose="02070309020205020404" pitchFamily="49" charset="0"/>
              <a:buChar char="­"/>
            </a:pPr>
            <a:r>
              <a:rPr lang="en-US" sz="1600" dirty="0">
                <a:cs typeface="Calibri"/>
              </a:rPr>
              <a:t>ANC ≥ 1000 cells/µL</a:t>
            </a:r>
          </a:p>
          <a:p>
            <a:pPr marL="292100" lvl="1" indent="-171450" eaLnBrk="0" hangingPunct="0">
              <a:lnSpc>
                <a:spcPct val="100000"/>
              </a:lnSpc>
              <a:spcBef>
                <a:spcPts val="0"/>
              </a:spcBef>
              <a:buFont typeface="Courier New" panose="02070309020205020404" pitchFamily="49" charset="0"/>
              <a:buChar char="­"/>
            </a:pPr>
            <a:r>
              <a:rPr lang="en-US" sz="1600" dirty="0">
                <a:cs typeface="Calibri"/>
              </a:rPr>
              <a:t>Platelet count ≥ 50,000 cells/µL or ≥ 30,000 cells/µL if &gt; 50% bone marrow involvement</a:t>
            </a:r>
          </a:p>
          <a:p>
            <a:pPr marL="119063" indent="-119063" eaLnBrk="0" hangingPunct="0">
              <a:lnSpc>
                <a:spcPct val="100000"/>
              </a:lnSpc>
              <a:spcBef>
                <a:spcPts val="0"/>
              </a:spcBef>
              <a:buFont typeface="Arial" panose="020B0604020202020204" pitchFamily="34" charset="0"/>
              <a:buChar char="•"/>
            </a:pPr>
            <a:r>
              <a:rPr lang="en-US" sz="1600" dirty="0">
                <a:cs typeface="Calibri"/>
              </a:rPr>
              <a:t>LVEF ≥ 40%</a:t>
            </a:r>
          </a:p>
          <a:p>
            <a:pPr marL="119063" indent="-119063" eaLnBrk="0" hangingPunct="0">
              <a:lnSpc>
                <a:spcPct val="100000"/>
              </a:lnSpc>
              <a:spcBef>
                <a:spcPts val="0"/>
              </a:spcBef>
              <a:buFont typeface="Arial" panose="020B0604020202020204" pitchFamily="34" charset="0"/>
              <a:buChar char="•"/>
            </a:pPr>
            <a:r>
              <a:rPr lang="en-US" sz="1600" dirty="0">
                <a:cs typeface="Calibri"/>
              </a:rPr>
              <a:t>Creatinine clearance ≥ 15 mL/min</a:t>
            </a:r>
          </a:p>
          <a:p>
            <a:pPr marL="285750" indent="-285750">
              <a:spcBef>
                <a:spcPts val="600"/>
              </a:spcBef>
            </a:pPr>
            <a:endParaRPr lang="en-GB" sz="1800" dirty="0"/>
          </a:p>
          <a:p>
            <a:endParaRPr lang="en-GB" sz="1800" dirty="0"/>
          </a:p>
        </p:txBody>
      </p:sp>
      <p:sp>
        <p:nvSpPr>
          <p:cNvPr id="7" name="Content Placeholder 4"/>
          <p:cNvSpPr>
            <a:spLocks noGrp="1"/>
          </p:cNvSpPr>
          <p:nvPr>
            <p:ph sz="half" idx="4294967295"/>
          </p:nvPr>
        </p:nvSpPr>
        <p:spPr>
          <a:xfrm>
            <a:off x="5024582" y="1613281"/>
            <a:ext cx="3725139" cy="4233672"/>
          </a:xfrm>
          <a:prstGeom prst="rect">
            <a:avLst/>
          </a:prstGeom>
        </p:spPr>
        <p:txBody>
          <a:bodyPr/>
          <a:lstStyle/>
          <a:p>
            <a:pPr marL="285750" indent="-285750">
              <a:lnSpc>
                <a:spcPct val="100000"/>
              </a:lnSpc>
              <a:spcBef>
                <a:spcPts val="0"/>
              </a:spcBef>
              <a:buNone/>
            </a:pPr>
            <a:r>
              <a:rPr lang="en-GB" b="1" dirty="0"/>
              <a:t>Key exclusion criteria</a:t>
            </a:r>
          </a:p>
          <a:p>
            <a:pPr marL="119063" indent="-119063" eaLnBrk="0" hangingPunct="0">
              <a:lnSpc>
                <a:spcPct val="100000"/>
              </a:lnSpc>
              <a:spcBef>
                <a:spcPts val="0"/>
              </a:spcBef>
              <a:buFont typeface="Arial" panose="020B0604020202020204" pitchFamily="34" charset="0"/>
              <a:buChar char="•"/>
            </a:pPr>
            <a:r>
              <a:rPr lang="en-US" sz="1600" dirty="0">
                <a:cs typeface="Calibri"/>
              </a:rPr>
              <a:t>Peripheral neuropathy of Grade 2 (with pain) or greater within 14 days prior to </a:t>
            </a:r>
            <a:r>
              <a:rPr lang="en-US" sz="1600" dirty="0" err="1">
                <a:cs typeface="Calibri"/>
              </a:rPr>
              <a:t>randomisation</a:t>
            </a:r>
            <a:endParaRPr lang="en-US" sz="1600" dirty="0">
              <a:cs typeface="Calibri"/>
            </a:endParaRPr>
          </a:p>
          <a:p>
            <a:pPr marL="119063" indent="-119063" eaLnBrk="0" hangingPunct="0">
              <a:lnSpc>
                <a:spcPct val="100000"/>
              </a:lnSpc>
              <a:spcBef>
                <a:spcPts val="0"/>
              </a:spcBef>
              <a:buFont typeface="Arial" panose="020B0604020202020204" pitchFamily="34" charset="0"/>
              <a:buChar char="•"/>
            </a:pPr>
            <a:r>
              <a:rPr lang="en-US" sz="1600" dirty="0">
                <a:cs typeface="Calibri"/>
              </a:rPr>
              <a:t>Myocardial infarction within 4 months prior to </a:t>
            </a:r>
            <a:r>
              <a:rPr lang="en-US" sz="1600" dirty="0" err="1">
                <a:cs typeface="Calibri"/>
              </a:rPr>
              <a:t>randomisation</a:t>
            </a:r>
            <a:endParaRPr lang="en-US" sz="1600" dirty="0">
              <a:cs typeface="Calibri"/>
            </a:endParaRPr>
          </a:p>
          <a:p>
            <a:pPr marL="119063" indent="-119063" eaLnBrk="0" hangingPunct="0">
              <a:lnSpc>
                <a:spcPct val="100000"/>
              </a:lnSpc>
              <a:spcBef>
                <a:spcPts val="0"/>
              </a:spcBef>
              <a:buFont typeface="Arial" panose="020B0604020202020204" pitchFamily="34" charset="0"/>
              <a:buChar char="•"/>
            </a:pPr>
            <a:r>
              <a:rPr lang="en-US" sz="1600" dirty="0">
                <a:cs typeface="Calibri"/>
              </a:rPr>
              <a:t>New York Heart Association Class III or IV heart failure</a:t>
            </a:r>
          </a:p>
          <a:p>
            <a:pPr marL="285750" indent="-285750">
              <a:lnSpc>
                <a:spcPct val="100000"/>
              </a:lnSpc>
              <a:spcBef>
                <a:spcPts val="0"/>
              </a:spcBef>
            </a:pPr>
            <a:endParaRPr lang="en-GB" sz="1600" dirty="0"/>
          </a:p>
        </p:txBody>
      </p:sp>
      <p:sp>
        <p:nvSpPr>
          <p:cNvPr id="8" name="Rectangle 7"/>
          <p:cNvSpPr/>
          <p:nvPr/>
        </p:nvSpPr>
        <p:spPr>
          <a:xfrm>
            <a:off x="407988" y="6095489"/>
            <a:ext cx="7402512" cy="646331"/>
          </a:xfrm>
          <a:prstGeom prst="rect">
            <a:avLst/>
          </a:prstGeom>
        </p:spPr>
        <p:txBody>
          <a:bodyPr wrap="square" anchor="b">
            <a:spAutoFit/>
          </a:bodyPr>
          <a:lstStyle/>
          <a:p>
            <a:pPr algn="l"/>
            <a:r>
              <a:rPr lang="en-US" sz="900" dirty="0">
                <a:latin typeface="Arial" panose="020B0604020202020204" pitchFamily="34" charset="0"/>
                <a:cs typeface="Arial" panose="020B0604020202020204" pitchFamily="34" charset="0"/>
              </a:rPr>
              <a:t>ANC, absolute neutrophil count; ECOG PS, Eastern Cooperative Oncology Group performance status; K, carfilzomib; Kd, carfilzomib and dexamethasone; LVEF, left ventricular ejection fraction; MM, multiple myeloma; PD, progressive disease; PR, partial response; V, bortezomib; Vd, bortezomib and dexamethasone.</a:t>
            </a:r>
          </a:p>
          <a:p>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a:t>
            </a:r>
            <a:endParaRPr lang="en-US" sz="900" dirty="0">
              <a:latin typeface="Arial" panose="020B0604020202020204" pitchFamily="34" charset="0"/>
              <a:cs typeface="Arial" panose="020B0604020202020204" pitchFamily="34" charset="0"/>
            </a:endParaRPr>
          </a:p>
        </p:txBody>
      </p:sp>
      <p:sp>
        <p:nvSpPr>
          <p:cNvPr id="11" name="TextBox 10">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619800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0"/>
            <a:ext cx="8116887" cy="1109663"/>
          </a:xfrm>
        </p:spPr>
        <p:txBody>
          <a:bodyPr/>
          <a:lstStyle/>
          <a:p>
            <a:r>
              <a:rPr lang="en-GB" sz="2800" dirty="0"/>
              <a:t>Overall Survival by Prior Treatment – </a:t>
            </a:r>
            <a:br>
              <a:rPr lang="en-GB" sz="2800" dirty="0"/>
            </a:br>
            <a:r>
              <a:rPr lang="en-GB" sz="2800" dirty="0"/>
              <a:t>No Prior Exposure to </a:t>
            </a:r>
            <a:r>
              <a:rPr lang="en-GB" sz="2800" dirty="0" err="1"/>
              <a:t>Bortezomib</a:t>
            </a:r>
            <a:r>
              <a:rPr lang="en-GB" sz="2800" dirty="0"/>
              <a:t> </a:t>
            </a:r>
          </a:p>
        </p:txBody>
      </p:sp>
      <p:sp>
        <p:nvSpPr>
          <p:cNvPr id="8" name="Rectangle 7"/>
          <p:cNvSpPr/>
          <p:nvPr/>
        </p:nvSpPr>
        <p:spPr>
          <a:xfrm>
            <a:off x="409551" y="6095554"/>
            <a:ext cx="7477104" cy="646331"/>
          </a:xfrm>
          <a:prstGeom prst="rect">
            <a:avLst/>
          </a:prstGeom>
        </p:spPr>
        <p:txBody>
          <a:bodyPr wrap="square" anchor="b">
            <a:spAutoFit/>
          </a:bodyPr>
          <a:lstStyle/>
          <a:p>
            <a:endParaRPr lang="it-IT" sz="900" dirty="0">
              <a:latin typeface="Arial" panose="020B0604020202020204" pitchFamily="34" charset="0"/>
              <a:cs typeface="Arial" panose="020B0604020202020204" pitchFamily="34" charset="0"/>
            </a:endParaRPr>
          </a:p>
          <a:p>
            <a:r>
              <a:rPr lang="en-GB" sz="900" dirty="0"/>
              <a:t>CI, confidence interval; HR, hazard ratio; Kd56, carfilzomib and dexamethasone, with 56 mg/m</a:t>
            </a:r>
            <a:r>
              <a:rPr lang="en-GB" sz="900" baseline="30000" dirty="0"/>
              <a:t>2</a:t>
            </a:r>
            <a:r>
              <a:rPr lang="en-GB" sz="900" dirty="0"/>
              <a:t> carfilzomib dose; </a:t>
            </a:r>
            <a:br>
              <a:rPr lang="en-GB" sz="900" dirty="0"/>
            </a:br>
            <a:r>
              <a:rPr lang="en-GB" sz="900" dirty="0"/>
              <a:t>OS, overall survival; </a:t>
            </a:r>
            <a:r>
              <a:rPr lang="en-GB" sz="900" dirty="0" err="1"/>
              <a:t>Vd</a:t>
            </a:r>
            <a:r>
              <a:rPr lang="en-GB" sz="900" dirty="0"/>
              <a:t>, </a:t>
            </a:r>
            <a:r>
              <a:rPr lang="en-GB" sz="900" dirty="0" err="1"/>
              <a:t>bortezomib</a:t>
            </a:r>
            <a:r>
              <a:rPr lang="en-GB" sz="900" dirty="0"/>
              <a:t> and dexamethasone.</a:t>
            </a:r>
          </a:p>
          <a:p>
            <a:r>
              <a:rPr lang="it-IT" sz="900" dirty="0">
                <a:latin typeface="Arial" panose="020B0604020202020204" pitchFamily="34" charset="0"/>
                <a:cs typeface="Arial" panose="020B0604020202020204" pitchFamily="34" charset="0"/>
              </a:rPr>
              <a:t>Weisel K et al. Presented at ASH 2017; Poster (Abstract 1850).</a:t>
            </a:r>
            <a:endParaRPr lang="en-US" sz="900" dirty="0">
              <a:latin typeface="Arial" panose="020B0604020202020204" pitchFamily="34" charset="0"/>
              <a:cs typeface="Arial" panose="020B0604020202020204" pitchFamily="34" charset="0"/>
            </a:endParaRPr>
          </a:p>
        </p:txBody>
      </p:sp>
      <p:sp>
        <p:nvSpPr>
          <p:cNvPr id="9" name="Rectangle 8"/>
          <p:cNvSpPr/>
          <p:nvPr/>
        </p:nvSpPr>
        <p:spPr>
          <a:xfrm>
            <a:off x="452101" y="5686857"/>
            <a:ext cx="8279529" cy="523220"/>
          </a:xfrm>
          <a:prstGeom prst="rect">
            <a:avLst/>
          </a:prstGeom>
        </p:spPr>
        <p:txBody>
          <a:bodyPr wrap="square">
            <a:spAutoFit/>
          </a:bodyPr>
          <a:lstStyle/>
          <a:p>
            <a:pPr marL="285750" indent="-285750">
              <a:spcAft>
                <a:spcPts val="500"/>
              </a:spcAft>
              <a:buClr>
                <a:schemeClr val="accent1"/>
              </a:buClr>
              <a:buFont typeface="Arial" panose="020B0604020202020204" pitchFamily="34" charset="0"/>
              <a:buChar char="•"/>
            </a:pPr>
            <a:r>
              <a:rPr lang="en-GB" sz="1400" dirty="0">
                <a:solidFill>
                  <a:srgbClr val="000000"/>
                </a:solidFill>
                <a:latin typeface="ArialNarrow"/>
              </a:rPr>
              <a:t>For patients without prior </a:t>
            </a:r>
            <a:r>
              <a:rPr lang="en-GB" sz="1400" dirty="0" err="1">
                <a:solidFill>
                  <a:srgbClr val="000000"/>
                </a:solidFill>
                <a:latin typeface="ArialNarrow"/>
              </a:rPr>
              <a:t>bortezomib</a:t>
            </a:r>
            <a:r>
              <a:rPr lang="en-GB" sz="1400" dirty="0">
                <a:solidFill>
                  <a:srgbClr val="000000"/>
                </a:solidFill>
                <a:latin typeface="ArialNarrow"/>
              </a:rPr>
              <a:t> exposure, the median OS was not reached in the Kd56 arm and was 42.2 months in the </a:t>
            </a:r>
            <a:r>
              <a:rPr lang="en-GB" sz="1400" dirty="0" err="1">
                <a:solidFill>
                  <a:srgbClr val="000000"/>
                </a:solidFill>
                <a:latin typeface="ArialNarrow"/>
              </a:rPr>
              <a:t>Vd</a:t>
            </a:r>
            <a:r>
              <a:rPr lang="en-GB" sz="1400" dirty="0">
                <a:solidFill>
                  <a:srgbClr val="000000"/>
                </a:solidFill>
                <a:latin typeface="ArialNarrow"/>
              </a:rPr>
              <a:t> arm (HR = 0.75; 95% CI: 0.55, 1.02)</a:t>
            </a:r>
          </a:p>
        </p:txBody>
      </p:sp>
      <p:grpSp>
        <p:nvGrpSpPr>
          <p:cNvPr id="165" name="Group 164">
            <a:extLst>
              <a:ext uri="{FF2B5EF4-FFF2-40B4-BE49-F238E27FC236}">
                <a16:creationId xmlns:a16="http://schemas.microsoft.com/office/drawing/2014/main" id="{866755AF-3388-4599-9C5D-BB6BBA16E313}"/>
              </a:ext>
            </a:extLst>
          </p:cNvPr>
          <p:cNvGrpSpPr/>
          <p:nvPr/>
        </p:nvGrpSpPr>
        <p:grpSpPr>
          <a:xfrm>
            <a:off x="179388" y="1646246"/>
            <a:ext cx="8524704" cy="3954998"/>
            <a:chOff x="1353240" y="1387611"/>
            <a:chExt cx="5827478" cy="3954998"/>
          </a:xfrm>
        </p:grpSpPr>
        <p:sp>
          <p:nvSpPr>
            <p:cNvPr id="88" name="TextBox 87">
              <a:extLst>
                <a:ext uri="{FF2B5EF4-FFF2-40B4-BE49-F238E27FC236}">
                  <a16:creationId xmlns:a16="http://schemas.microsoft.com/office/drawing/2014/main" id="{6A855C6F-9107-4508-902B-A084F8C18A09}"/>
                </a:ext>
              </a:extLst>
            </p:cNvPr>
            <p:cNvSpPr txBox="1"/>
            <p:nvPr/>
          </p:nvSpPr>
          <p:spPr>
            <a:xfrm rot="16200000">
              <a:off x="869768" y="2729313"/>
              <a:ext cx="1539204" cy="276999"/>
            </a:xfrm>
            <a:prstGeom prst="rect">
              <a:avLst/>
            </a:prstGeom>
            <a:noFill/>
          </p:spPr>
          <p:txBody>
            <a:bodyPr wrap="none" rtlCol="0">
              <a:spAutoFit/>
            </a:bodyPr>
            <a:lstStyle/>
            <a:p>
              <a:pPr algn="ctr"/>
              <a:r>
                <a:rPr lang="en-GB" sz="1200" dirty="0"/>
                <a:t>Proportion surviving</a:t>
              </a:r>
            </a:p>
          </p:txBody>
        </p:sp>
        <p:sp>
          <p:nvSpPr>
            <p:cNvPr id="89" name="TextBox 88">
              <a:extLst>
                <a:ext uri="{FF2B5EF4-FFF2-40B4-BE49-F238E27FC236}">
                  <a16:creationId xmlns:a16="http://schemas.microsoft.com/office/drawing/2014/main" id="{5AC99649-72D6-4221-950B-374335AEEF15}"/>
                </a:ext>
              </a:extLst>
            </p:cNvPr>
            <p:cNvSpPr txBox="1"/>
            <p:nvPr/>
          </p:nvSpPr>
          <p:spPr>
            <a:xfrm>
              <a:off x="1945914" y="4406020"/>
              <a:ext cx="269625" cy="276999"/>
            </a:xfrm>
            <a:prstGeom prst="rect">
              <a:avLst/>
            </a:prstGeom>
            <a:noFill/>
          </p:spPr>
          <p:txBody>
            <a:bodyPr wrap="none" rtlCol="0">
              <a:spAutoFit/>
            </a:bodyPr>
            <a:lstStyle/>
            <a:p>
              <a:pPr algn="ctr"/>
              <a:r>
                <a:rPr lang="en-GB" sz="1200" dirty="0"/>
                <a:t>0</a:t>
              </a:r>
            </a:p>
          </p:txBody>
        </p:sp>
        <p:sp>
          <p:nvSpPr>
            <p:cNvPr id="90" name="TextBox 89">
              <a:extLst>
                <a:ext uri="{FF2B5EF4-FFF2-40B4-BE49-F238E27FC236}">
                  <a16:creationId xmlns:a16="http://schemas.microsoft.com/office/drawing/2014/main" id="{B691AB61-E5DD-4553-B8D8-60B3DA13CDA3}"/>
                </a:ext>
              </a:extLst>
            </p:cNvPr>
            <p:cNvSpPr txBox="1"/>
            <p:nvPr/>
          </p:nvSpPr>
          <p:spPr>
            <a:xfrm>
              <a:off x="1353240" y="4880944"/>
              <a:ext cx="542136" cy="461665"/>
            </a:xfrm>
            <a:prstGeom prst="rect">
              <a:avLst/>
            </a:prstGeom>
            <a:noFill/>
          </p:spPr>
          <p:txBody>
            <a:bodyPr wrap="none" rtlCol="0" anchor="b" anchorCtr="0">
              <a:spAutoFit/>
            </a:bodyPr>
            <a:lstStyle/>
            <a:p>
              <a:pPr algn="r"/>
              <a:r>
                <a:rPr lang="en-GB" sz="1200" dirty="0"/>
                <a:t>Kd56</a:t>
              </a:r>
            </a:p>
            <a:p>
              <a:pPr algn="r"/>
              <a:r>
                <a:rPr lang="en-GB" sz="1200" dirty="0" err="1"/>
                <a:t>Vd</a:t>
              </a:r>
              <a:endParaRPr lang="en-GB" sz="1200" dirty="0"/>
            </a:p>
          </p:txBody>
        </p:sp>
        <p:sp>
          <p:nvSpPr>
            <p:cNvPr id="91" name="Freeform: Shape 90">
              <a:extLst>
                <a:ext uri="{FF2B5EF4-FFF2-40B4-BE49-F238E27FC236}">
                  <a16:creationId xmlns:a16="http://schemas.microsoft.com/office/drawing/2014/main" id="{FC9255F2-2497-4B90-A52A-D9948DC48F00}"/>
                </a:ext>
              </a:extLst>
            </p:cNvPr>
            <p:cNvSpPr/>
            <p:nvPr/>
          </p:nvSpPr>
          <p:spPr bwMode="auto">
            <a:xfrm>
              <a:off x="2080727" y="1526110"/>
              <a:ext cx="5099991" cy="2810810"/>
            </a:xfrm>
            <a:custGeom>
              <a:avLst/>
              <a:gdLst>
                <a:gd name="connsiteX0" fmla="*/ 0 w 5122506"/>
                <a:gd name="connsiteY0" fmla="*/ 0 h 2817844"/>
                <a:gd name="connsiteX1" fmla="*/ 0 w 5122506"/>
                <a:gd name="connsiteY1" fmla="*/ 2817844 h 2817844"/>
                <a:gd name="connsiteX2" fmla="*/ 5122506 w 5122506"/>
                <a:gd name="connsiteY2" fmla="*/ 2817844 h 2817844"/>
              </a:gdLst>
              <a:ahLst/>
              <a:cxnLst>
                <a:cxn ang="0">
                  <a:pos x="connsiteX0" y="connsiteY0"/>
                </a:cxn>
                <a:cxn ang="0">
                  <a:pos x="connsiteX1" y="connsiteY1"/>
                </a:cxn>
                <a:cxn ang="0">
                  <a:pos x="connsiteX2" y="connsiteY2"/>
                </a:cxn>
              </a:cxnLst>
              <a:rect l="l" t="t" r="r" b="b"/>
              <a:pathLst>
                <a:path w="5122506" h="2817844">
                  <a:moveTo>
                    <a:pt x="0" y="0"/>
                  </a:moveTo>
                  <a:lnTo>
                    <a:pt x="0" y="2817844"/>
                  </a:lnTo>
                  <a:lnTo>
                    <a:pt x="5122506" y="2817844"/>
                  </a:lnTo>
                </a:path>
              </a:pathLst>
            </a:custGeom>
            <a:noFill/>
            <a:ln w="19050" cap="sq"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1" i="0" u="none" strike="noStrike" cap="none" normalizeH="0" baseline="0">
                <a:ln>
                  <a:noFill/>
                </a:ln>
                <a:solidFill>
                  <a:schemeClr val="tx1"/>
                </a:solidFill>
                <a:effectLst/>
                <a:latin typeface="Arial" charset="0"/>
              </a:endParaRPr>
            </a:p>
          </p:txBody>
        </p:sp>
        <p:cxnSp>
          <p:nvCxnSpPr>
            <p:cNvPr id="92" name="Straight Connector 91">
              <a:extLst>
                <a:ext uri="{FF2B5EF4-FFF2-40B4-BE49-F238E27FC236}">
                  <a16:creationId xmlns:a16="http://schemas.microsoft.com/office/drawing/2014/main" id="{5347E365-768A-4DA9-A333-D59A3A3753B2}"/>
                </a:ext>
              </a:extLst>
            </p:cNvPr>
            <p:cNvCxnSpPr/>
            <p:nvPr/>
          </p:nvCxnSpPr>
          <p:spPr bwMode="auto">
            <a:xfrm>
              <a:off x="1983007" y="1526110"/>
              <a:ext cx="90000" cy="0"/>
            </a:xfrm>
            <a:prstGeom prst="line">
              <a:avLst/>
            </a:prstGeom>
            <a:noFill/>
            <a:ln w="19050" cap="sq" cmpd="sng" algn="ctr">
              <a:solidFill>
                <a:schemeClr val="tx1"/>
              </a:solidFill>
              <a:prstDash val="solid"/>
              <a:miter lim="800000"/>
              <a:headEnd type="none" w="med" len="med"/>
              <a:tailEnd type="none" w="med" len="med"/>
            </a:ln>
            <a:effectLst/>
          </p:spPr>
        </p:cxnSp>
        <p:cxnSp>
          <p:nvCxnSpPr>
            <p:cNvPr id="93" name="Straight Connector 92">
              <a:extLst>
                <a:ext uri="{FF2B5EF4-FFF2-40B4-BE49-F238E27FC236}">
                  <a16:creationId xmlns:a16="http://schemas.microsoft.com/office/drawing/2014/main" id="{5D1A2293-643E-46BA-B989-CB1C79926C4D}"/>
                </a:ext>
              </a:extLst>
            </p:cNvPr>
            <p:cNvCxnSpPr/>
            <p:nvPr/>
          </p:nvCxnSpPr>
          <p:spPr bwMode="auto">
            <a:xfrm>
              <a:off x="1983007" y="2088272"/>
              <a:ext cx="90000" cy="0"/>
            </a:xfrm>
            <a:prstGeom prst="line">
              <a:avLst/>
            </a:prstGeom>
            <a:noFill/>
            <a:ln w="19050" cap="sq" cmpd="sng" algn="ctr">
              <a:solidFill>
                <a:schemeClr val="tx1"/>
              </a:solidFill>
              <a:prstDash val="solid"/>
              <a:miter lim="800000"/>
              <a:headEnd type="none" w="med" len="med"/>
              <a:tailEnd type="none" w="med" len="med"/>
            </a:ln>
            <a:effectLst/>
          </p:spPr>
        </p:cxnSp>
        <p:cxnSp>
          <p:nvCxnSpPr>
            <p:cNvPr id="94" name="Straight Connector 93">
              <a:extLst>
                <a:ext uri="{FF2B5EF4-FFF2-40B4-BE49-F238E27FC236}">
                  <a16:creationId xmlns:a16="http://schemas.microsoft.com/office/drawing/2014/main" id="{7594C4FB-681D-4D9F-9CAE-4CEA516E5A99}"/>
                </a:ext>
              </a:extLst>
            </p:cNvPr>
            <p:cNvCxnSpPr/>
            <p:nvPr/>
          </p:nvCxnSpPr>
          <p:spPr bwMode="auto">
            <a:xfrm>
              <a:off x="1983007" y="2650434"/>
              <a:ext cx="90000" cy="0"/>
            </a:xfrm>
            <a:prstGeom prst="line">
              <a:avLst/>
            </a:prstGeom>
            <a:noFill/>
            <a:ln w="19050" cap="sq" cmpd="sng" algn="ctr">
              <a:solidFill>
                <a:schemeClr val="tx1"/>
              </a:solidFill>
              <a:prstDash val="solid"/>
              <a:miter lim="800000"/>
              <a:headEnd type="none" w="med" len="med"/>
              <a:tailEnd type="none" w="med" len="med"/>
            </a:ln>
            <a:effectLst/>
          </p:spPr>
        </p:cxnSp>
        <p:cxnSp>
          <p:nvCxnSpPr>
            <p:cNvPr id="95" name="Straight Connector 94">
              <a:extLst>
                <a:ext uri="{FF2B5EF4-FFF2-40B4-BE49-F238E27FC236}">
                  <a16:creationId xmlns:a16="http://schemas.microsoft.com/office/drawing/2014/main" id="{ED8661F5-E3A2-4D56-89E6-BE91C5D17686}"/>
                </a:ext>
              </a:extLst>
            </p:cNvPr>
            <p:cNvCxnSpPr/>
            <p:nvPr/>
          </p:nvCxnSpPr>
          <p:spPr bwMode="auto">
            <a:xfrm>
              <a:off x="1983007" y="3212596"/>
              <a:ext cx="90000" cy="0"/>
            </a:xfrm>
            <a:prstGeom prst="line">
              <a:avLst/>
            </a:prstGeom>
            <a:noFill/>
            <a:ln w="19050" cap="sq" cmpd="sng" algn="ctr">
              <a:solidFill>
                <a:schemeClr val="tx1"/>
              </a:solidFill>
              <a:prstDash val="solid"/>
              <a:miter lim="800000"/>
              <a:headEnd type="none" w="med" len="med"/>
              <a:tailEnd type="none" w="med" len="med"/>
            </a:ln>
            <a:effectLst/>
          </p:spPr>
        </p:cxnSp>
        <p:cxnSp>
          <p:nvCxnSpPr>
            <p:cNvPr id="96" name="Straight Connector 95">
              <a:extLst>
                <a:ext uri="{FF2B5EF4-FFF2-40B4-BE49-F238E27FC236}">
                  <a16:creationId xmlns:a16="http://schemas.microsoft.com/office/drawing/2014/main" id="{E1673BFB-583E-4256-8893-062D55D53FA4}"/>
                </a:ext>
              </a:extLst>
            </p:cNvPr>
            <p:cNvCxnSpPr/>
            <p:nvPr/>
          </p:nvCxnSpPr>
          <p:spPr bwMode="auto">
            <a:xfrm>
              <a:off x="1983007" y="3774758"/>
              <a:ext cx="90000" cy="0"/>
            </a:xfrm>
            <a:prstGeom prst="line">
              <a:avLst/>
            </a:prstGeom>
            <a:noFill/>
            <a:ln w="19050" cap="sq" cmpd="sng" algn="ctr">
              <a:solidFill>
                <a:schemeClr val="tx1"/>
              </a:solidFill>
              <a:prstDash val="solid"/>
              <a:miter lim="800000"/>
              <a:headEnd type="none" w="med" len="med"/>
              <a:tailEnd type="none" w="med" len="med"/>
            </a:ln>
            <a:effectLst/>
          </p:spPr>
        </p:cxnSp>
        <p:cxnSp>
          <p:nvCxnSpPr>
            <p:cNvPr id="97" name="Straight Connector 96">
              <a:extLst>
                <a:ext uri="{FF2B5EF4-FFF2-40B4-BE49-F238E27FC236}">
                  <a16:creationId xmlns:a16="http://schemas.microsoft.com/office/drawing/2014/main" id="{3896E02F-7CAB-4CB3-91A4-956D53AD85C1}"/>
                </a:ext>
              </a:extLst>
            </p:cNvPr>
            <p:cNvCxnSpPr/>
            <p:nvPr/>
          </p:nvCxnSpPr>
          <p:spPr bwMode="auto">
            <a:xfrm>
              <a:off x="1983007" y="4336920"/>
              <a:ext cx="90000" cy="0"/>
            </a:xfrm>
            <a:prstGeom prst="line">
              <a:avLst/>
            </a:prstGeom>
            <a:noFill/>
            <a:ln w="19050" cap="sq" cmpd="sng" algn="ctr">
              <a:solidFill>
                <a:schemeClr val="tx1"/>
              </a:solidFill>
              <a:prstDash val="solid"/>
              <a:miter lim="800000"/>
              <a:headEnd type="none" w="med" len="med"/>
              <a:tailEnd type="none" w="med" len="med"/>
            </a:ln>
            <a:effectLst/>
          </p:spPr>
        </p:cxnSp>
        <p:cxnSp>
          <p:nvCxnSpPr>
            <p:cNvPr id="98" name="Straight Connector 97">
              <a:extLst>
                <a:ext uri="{FF2B5EF4-FFF2-40B4-BE49-F238E27FC236}">
                  <a16:creationId xmlns:a16="http://schemas.microsoft.com/office/drawing/2014/main" id="{62F56AE0-72FF-4145-97FB-D86FB211E9B1}"/>
                </a:ext>
              </a:extLst>
            </p:cNvPr>
            <p:cNvCxnSpPr>
              <a:cxnSpLocks/>
            </p:cNvCxnSpPr>
            <p:nvPr/>
          </p:nvCxnSpPr>
          <p:spPr bwMode="auto">
            <a:xfrm rot="5400000">
              <a:off x="2035727" y="4381920"/>
              <a:ext cx="90000" cy="0"/>
            </a:xfrm>
            <a:prstGeom prst="line">
              <a:avLst/>
            </a:prstGeom>
            <a:noFill/>
            <a:ln w="19050" cap="sq" cmpd="sng" algn="ctr">
              <a:solidFill>
                <a:schemeClr val="tx1"/>
              </a:solidFill>
              <a:prstDash val="solid"/>
              <a:miter lim="800000"/>
              <a:headEnd type="none" w="med" len="med"/>
              <a:tailEnd type="none" w="med" len="med"/>
            </a:ln>
            <a:effectLst/>
          </p:spPr>
        </p:cxnSp>
        <p:sp>
          <p:nvSpPr>
            <p:cNvPr id="101" name="TextBox 100">
              <a:extLst>
                <a:ext uri="{FF2B5EF4-FFF2-40B4-BE49-F238E27FC236}">
                  <a16:creationId xmlns:a16="http://schemas.microsoft.com/office/drawing/2014/main" id="{6764FCBC-DCF1-477B-9753-1745DE9D2434}"/>
                </a:ext>
              </a:extLst>
            </p:cNvPr>
            <p:cNvSpPr txBox="1"/>
            <p:nvPr/>
          </p:nvSpPr>
          <p:spPr>
            <a:xfrm>
              <a:off x="2594656" y="4406020"/>
              <a:ext cx="269625" cy="276999"/>
            </a:xfrm>
            <a:prstGeom prst="rect">
              <a:avLst/>
            </a:prstGeom>
            <a:noFill/>
          </p:spPr>
          <p:txBody>
            <a:bodyPr wrap="none" rtlCol="0">
              <a:spAutoFit/>
            </a:bodyPr>
            <a:lstStyle/>
            <a:p>
              <a:pPr algn="ctr"/>
              <a:r>
                <a:rPr lang="en-US" sz="1200" dirty="0"/>
                <a:t>6</a:t>
              </a:r>
              <a:endParaRPr lang="en-GB" sz="1200" dirty="0"/>
            </a:p>
          </p:txBody>
        </p:sp>
        <p:cxnSp>
          <p:nvCxnSpPr>
            <p:cNvPr id="102" name="Straight Connector 101">
              <a:extLst>
                <a:ext uri="{FF2B5EF4-FFF2-40B4-BE49-F238E27FC236}">
                  <a16:creationId xmlns:a16="http://schemas.microsoft.com/office/drawing/2014/main" id="{16DD1CF4-13D7-459A-9B88-D1936B3042FF}"/>
                </a:ext>
              </a:extLst>
            </p:cNvPr>
            <p:cNvCxnSpPr>
              <a:cxnSpLocks/>
            </p:cNvCxnSpPr>
            <p:nvPr/>
          </p:nvCxnSpPr>
          <p:spPr bwMode="auto">
            <a:xfrm rot="5400000">
              <a:off x="2684469" y="4381920"/>
              <a:ext cx="90000" cy="0"/>
            </a:xfrm>
            <a:prstGeom prst="line">
              <a:avLst/>
            </a:prstGeom>
            <a:noFill/>
            <a:ln w="19050" cap="sq" cmpd="sng" algn="ctr">
              <a:solidFill>
                <a:schemeClr val="tx1"/>
              </a:solidFill>
              <a:prstDash val="solid"/>
              <a:miter lim="800000"/>
              <a:headEnd type="none" w="med" len="med"/>
              <a:tailEnd type="none" w="med" len="med"/>
            </a:ln>
            <a:effectLst/>
          </p:spPr>
        </p:cxnSp>
        <p:sp>
          <p:nvSpPr>
            <p:cNvPr id="105" name="TextBox 104">
              <a:extLst>
                <a:ext uri="{FF2B5EF4-FFF2-40B4-BE49-F238E27FC236}">
                  <a16:creationId xmlns:a16="http://schemas.microsoft.com/office/drawing/2014/main" id="{7DA97C7A-4741-45C2-9CAC-C30698EA273C}"/>
                </a:ext>
              </a:extLst>
            </p:cNvPr>
            <p:cNvSpPr txBox="1"/>
            <p:nvPr/>
          </p:nvSpPr>
          <p:spPr>
            <a:xfrm>
              <a:off x="3200919" y="4406020"/>
              <a:ext cx="354584" cy="276999"/>
            </a:xfrm>
            <a:prstGeom prst="rect">
              <a:avLst/>
            </a:prstGeom>
            <a:noFill/>
          </p:spPr>
          <p:txBody>
            <a:bodyPr wrap="none" rtlCol="0">
              <a:spAutoFit/>
            </a:bodyPr>
            <a:lstStyle/>
            <a:p>
              <a:pPr algn="ctr"/>
              <a:r>
                <a:rPr lang="en-GB" sz="1200" dirty="0"/>
                <a:t>12</a:t>
              </a:r>
            </a:p>
          </p:txBody>
        </p:sp>
        <p:cxnSp>
          <p:nvCxnSpPr>
            <p:cNvPr id="106" name="Straight Connector 105">
              <a:extLst>
                <a:ext uri="{FF2B5EF4-FFF2-40B4-BE49-F238E27FC236}">
                  <a16:creationId xmlns:a16="http://schemas.microsoft.com/office/drawing/2014/main" id="{AD2F7F86-3E3A-4A93-A520-A263784FD873}"/>
                </a:ext>
              </a:extLst>
            </p:cNvPr>
            <p:cNvCxnSpPr>
              <a:cxnSpLocks/>
            </p:cNvCxnSpPr>
            <p:nvPr/>
          </p:nvCxnSpPr>
          <p:spPr bwMode="auto">
            <a:xfrm rot="5400000">
              <a:off x="3333211" y="4381920"/>
              <a:ext cx="90000" cy="0"/>
            </a:xfrm>
            <a:prstGeom prst="line">
              <a:avLst/>
            </a:prstGeom>
            <a:noFill/>
            <a:ln w="19050" cap="sq" cmpd="sng" algn="ctr">
              <a:solidFill>
                <a:schemeClr val="tx1"/>
              </a:solidFill>
              <a:prstDash val="solid"/>
              <a:miter lim="800000"/>
              <a:headEnd type="none" w="med" len="med"/>
              <a:tailEnd type="none" w="med" len="med"/>
            </a:ln>
            <a:effectLst/>
          </p:spPr>
        </p:cxnSp>
        <p:sp>
          <p:nvSpPr>
            <p:cNvPr id="109" name="TextBox 108">
              <a:extLst>
                <a:ext uri="{FF2B5EF4-FFF2-40B4-BE49-F238E27FC236}">
                  <a16:creationId xmlns:a16="http://schemas.microsoft.com/office/drawing/2014/main" id="{F16BDFC7-CF2E-4DE0-BFAD-793FC046F0BA}"/>
                </a:ext>
              </a:extLst>
            </p:cNvPr>
            <p:cNvSpPr txBox="1"/>
            <p:nvPr/>
          </p:nvSpPr>
          <p:spPr>
            <a:xfrm>
              <a:off x="3849661" y="4406020"/>
              <a:ext cx="354584" cy="276999"/>
            </a:xfrm>
            <a:prstGeom prst="rect">
              <a:avLst/>
            </a:prstGeom>
            <a:noFill/>
          </p:spPr>
          <p:txBody>
            <a:bodyPr wrap="none" rtlCol="0">
              <a:spAutoFit/>
            </a:bodyPr>
            <a:lstStyle/>
            <a:p>
              <a:pPr algn="ctr"/>
              <a:r>
                <a:rPr lang="en-GB" sz="1200" dirty="0"/>
                <a:t>18</a:t>
              </a:r>
            </a:p>
          </p:txBody>
        </p:sp>
        <p:cxnSp>
          <p:nvCxnSpPr>
            <p:cNvPr id="110" name="Straight Connector 109">
              <a:extLst>
                <a:ext uri="{FF2B5EF4-FFF2-40B4-BE49-F238E27FC236}">
                  <a16:creationId xmlns:a16="http://schemas.microsoft.com/office/drawing/2014/main" id="{5A06EAE4-4AF4-4243-9ECA-10E9236B61F6}"/>
                </a:ext>
              </a:extLst>
            </p:cNvPr>
            <p:cNvCxnSpPr>
              <a:cxnSpLocks/>
            </p:cNvCxnSpPr>
            <p:nvPr/>
          </p:nvCxnSpPr>
          <p:spPr bwMode="auto">
            <a:xfrm rot="5400000">
              <a:off x="3981953" y="4381920"/>
              <a:ext cx="90000" cy="0"/>
            </a:xfrm>
            <a:prstGeom prst="line">
              <a:avLst/>
            </a:prstGeom>
            <a:noFill/>
            <a:ln w="19050" cap="sq" cmpd="sng" algn="ctr">
              <a:solidFill>
                <a:schemeClr val="tx1"/>
              </a:solidFill>
              <a:prstDash val="solid"/>
              <a:miter lim="800000"/>
              <a:headEnd type="none" w="med" len="med"/>
              <a:tailEnd type="none" w="med" len="med"/>
            </a:ln>
            <a:effectLst/>
          </p:spPr>
        </p:cxnSp>
        <p:sp>
          <p:nvSpPr>
            <p:cNvPr id="113" name="TextBox 112">
              <a:extLst>
                <a:ext uri="{FF2B5EF4-FFF2-40B4-BE49-F238E27FC236}">
                  <a16:creationId xmlns:a16="http://schemas.microsoft.com/office/drawing/2014/main" id="{9C5C6A88-8B48-41F0-B061-A4C1A423FCC0}"/>
                </a:ext>
              </a:extLst>
            </p:cNvPr>
            <p:cNvSpPr txBox="1"/>
            <p:nvPr/>
          </p:nvSpPr>
          <p:spPr>
            <a:xfrm>
              <a:off x="4498403" y="4406020"/>
              <a:ext cx="354584" cy="276999"/>
            </a:xfrm>
            <a:prstGeom prst="rect">
              <a:avLst/>
            </a:prstGeom>
            <a:noFill/>
          </p:spPr>
          <p:txBody>
            <a:bodyPr wrap="none" rtlCol="0">
              <a:spAutoFit/>
            </a:bodyPr>
            <a:lstStyle/>
            <a:p>
              <a:pPr algn="ctr"/>
              <a:r>
                <a:rPr lang="en-GB" sz="1200" dirty="0"/>
                <a:t>24</a:t>
              </a:r>
            </a:p>
          </p:txBody>
        </p:sp>
        <p:cxnSp>
          <p:nvCxnSpPr>
            <p:cNvPr id="114" name="Straight Connector 113">
              <a:extLst>
                <a:ext uri="{FF2B5EF4-FFF2-40B4-BE49-F238E27FC236}">
                  <a16:creationId xmlns:a16="http://schemas.microsoft.com/office/drawing/2014/main" id="{2FB8FF2A-518E-406B-ADBF-3F629E9625BD}"/>
                </a:ext>
              </a:extLst>
            </p:cNvPr>
            <p:cNvCxnSpPr>
              <a:cxnSpLocks/>
            </p:cNvCxnSpPr>
            <p:nvPr/>
          </p:nvCxnSpPr>
          <p:spPr bwMode="auto">
            <a:xfrm rot="5400000">
              <a:off x="4630695" y="4381920"/>
              <a:ext cx="90000" cy="0"/>
            </a:xfrm>
            <a:prstGeom prst="line">
              <a:avLst/>
            </a:prstGeom>
            <a:noFill/>
            <a:ln w="19050" cap="sq" cmpd="sng" algn="ctr">
              <a:solidFill>
                <a:schemeClr val="tx1"/>
              </a:solidFill>
              <a:prstDash val="solid"/>
              <a:miter lim="800000"/>
              <a:headEnd type="none" w="med" len="med"/>
              <a:tailEnd type="none" w="med" len="med"/>
            </a:ln>
            <a:effectLst/>
          </p:spPr>
        </p:cxnSp>
        <p:sp>
          <p:nvSpPr>
            <p:cNvPr id="117" name="TextBox 116">
              <a:extLst>
                <a:ext uri="{FF2B5EF4-FFF2-40B4-BE49-F238E27FC236}">
                  <a16:creationId xmlns:a16="http://schemas.microsoft.com/office/drawing/2014/main" id="{6D0D897C-7029-4B94-8259-38016AC072F6}"/>
                </a:ext>
              </a:extLst>
            </p:cNvPr>
            <p:cNvSpPr txBox="1"/>
            <p:nvPr/>
          </p:nvSpPr>
          <p:spPr>
            <a:xfrm>
              <a:off x="5147145" y="4406020"/>
              <a:ext cx="354584" cy="276999"/>
            </a:xfrm>
            <a:prstGeom prst="rect">
              <a:avLst/>
            </a:prstGeom>
            <a:noFill/>
          </p:spPr>
          <p:txBody>
            <a:bodyPr wrap="none" rtlCol="0">
              <a:spAutoFit/>
            </a:bodyPr>
            <a:lstStyle/>
            <a:p>
              <a:pPr algn="ctr"/>
              <a:r>
                <a:rPr lang="en-GB" sz="1200" dirty="0"/>
                <a:t>30</a:t>
              </a:r>
            </a:p>
          </p:txBody>
        </p:sp>
        <p:cxnSp>
          <p:nvCxnSpPr>
            <p:cNvPr id="118" name="Straight Connector 117">
              <a:extLst>
                <a:ext uri="{FF2B5EF4-FFF2-40B4-BE49-F238E27FC236}">
                  <a16:creationId xmlns:a16="http://schemas.microsoft.com/office/drawing/2014/main" id="{BC96B4E9-A483-4C04-B7E5-94BD04A8F210}"/>
                </a:ext>
              </a:extLst>
            </p:cNvPr>
            <p:cNvCxnSpPr>
              <a:cxnSpLocks/>
            </p:cNvCxnSpPr>
            <p:nvPr/>
          </p:nvCxnSpPr>
          <p:spPr bwMode="auto">
            <a:xfrm rot="5400000">
              <a:off x="5279437" y="4381920"/>
              <a:ext cx="90000" cy="0"/>
            </a:xfrm>
            <a:prstGeom prst="line">
              <a:avLst/>
            </a:prstGeom>
            <a:noFill/>
            <a:ln w="19050" cap="sq" cmpd="sng" algn="ctr">
              <a:solidFill>
                <a:schemeClr val="tx1"/>
              </a:solidFill>
              <a:prstDash val="solid"/>
              <a:miter lim="800000"/>
              <a:headEnd type="none" w="med" len="med"/>
              <a:tailEnd type="none" w="med" len="med"/>
            </a:ln>
            <a:effectLst/>
          </p:spPr>
        </p:cxnSp>
        <p:sp>
          <p:nvSpPr>
            <p:cNvPr id="121" name="TextBox 120">
              <a:extLst>
                <a:ext uri="{FF2B5EF4-FFF2-40B4-BE49-F238E27FC236}">
                  <a16:creationId xmlns:a16="http://schemas.microsoft.com/office/drawing/2014/main" id="{3D156D1F-C011-457B-8C81-2C8104DC68D8}"/>
                </a:ext>
              </a:extLst>
            </p:cNvPr>
            <p:cNvSpPr txBox="1"/>
            <p:nvPr/>
          </p:nvSpPr>
          <p:spPr>
            <a:xfrm>
              <a:off x="5795887" y="4406020"/>
              <a:ext cx="354584" cy="276999"/>
            </a:xfrm>
            <a:prstGeom prst="rect">
              <a:avLst/>
            </a:prstGeom>
            <a:noFill/>
          </p:spPr>
          <p:txBody>
            <a:bodyPr wrap="none" rtlCol="0">
              <a:spAutoFit/>
            </a:bodyPr>
            <a:lstStyle/>
            <a:p>
              <a:pPr algn="ctr"/>
              <a:r>
                <a:rPr lang="en-GB" sz="1200" dirty="0"/>
                <a:t>36</a:t>
              </a:r>
            </a:p>
          </p:txBody>
        </p:sp>
        <p:cxnSp>
          <p:nvCxnSpPr>
            <p:cNvPr id="122" name="Straight Connector 121">
              <a:extLst>
                <a:ext uri="{FF2B5EF4-FFF2-40B4-BE49-F238E27FC236}">
                  <a16:creationId xmlns:a16="http://schemas.microsoft.com/office/drawing/2014/main" id="{48686A4A-6945-4B21-B02B-7F8301E970A7}"/>
                </a:ext>
              </a:extLst>
            </p:cNvPr>
            <p:cNvCxnSpPr>
              <a:cxnSpLocks/>
            </p:cNvCxnSpPr>
            <p:nvPr/>
          </p:nvCxnSpPr>
          <p:spPr bwMode="auto">
            <a:xfrm rot="5400000">
              <a:off x="5928179" y="4381920"/>
              <a:ext cx="90000" cy="0"/>
            </a:xfrm>
            <a:prstGeom prst="line">
              <a:avLst/>
            </a:prstGeom>
            <a:noFill/>
            <a:ln w="19050" cap="sq" cmpd="sng" algn="ctr">
              <a:solidFill>
                <a:schemeClr val="tx1"/>
              </a:solidFill>
              <a:prstDash val="solid"/>
              <a:miter lim="800000"/>
              <a:headEnd type="none" w="med" len="med"/>
              <a:tailEnd type="none" w="med" len="med"/>
            </a:ln>
            <a:effectLst/>
          </p:spPr>
        </p:cxnSp>
        <p:sp>
          <p:nvSpPr>
            <p:cNvPr id="123" name="TextBox 122">
              <a:extLst>
                <a:ext uri="{FF2B5EF4-FFF2-40B4-BE49-F238E27FC236}">
                  <a16:creationId xmlns:a16="http://schemas.microsoft.com/office/drawing/2014/main" id="{AE9D0CC4-4C9E-421E-A6BD-C231DFB1B801}"/>
                </a:ext>
              </a:extLst>
            </p:cNvPr>
            <p:cNvSpPr txBox="1"/>
            <p:nvPr/>
          </p:nvSpPr>
          <p:spPr>
            <a:xfrm>
              <a:off x="6444626" y="4406020"/>
              <a:ext cx="354584" cy="276999"/>
            </a:xfrm>
            <a:prstGeom prst="rect">
              <a:avLst/>
            </a:prstGeom>
            <a:noFill/>
          </p:spPr>
          <p:txBody>
            <a:bodyPr wrap="none" rtlCol="0">
              <a:spAutoFit/>
            </a:bodyPr>
            <a:lstStyle/>
            <a:p>
              <a:pPr algn="ctr"/>
              <a:r>
                <a:rPr lang="en-US" sz="1200" dirty="0"/>
                <a:t>4</a:t>
              </a:r>
              <a:r>
                <a:rPr lang="en-GB" sz="1200" dirty="0"/>
                <a:t>2</a:t>
              </a:r>
            </a:p>
          </p:txBody>
        </p:sp>
        <p:cxnSp>
          <p:nvCxnSpPr>
            <p:cNvPr id="124" name="Straight Connector 123">
              <a:extLst>
                <a:ext uri="{FF2B5EF4-FFF2-40B4-BE49-F238E27FC236}">
                  <a16:creationId xmlns:a16="http://schemas.microsoft.com/office/drawing/2014/main" id="{4CE0E6D6-6116-4862-99EC-D110A9B24810}"/>
                </a:ext>
              </a:extLst>
            </p:cNvPr>
            <p:cNvCxnSpPr>
              <a:cxnSpLocks/>
            </p:cNvCxnSpPr>
            <p:nvPr/>
          </p:nvCxnSpPr>
          <p:spPr bwMode="auto">
            <a:xfrm rot="5400000">
              <a:off x="6576919" y="4381920"/>
              <a:ext cx="90000" cy="0"/>
            </a:xfrm>
            <a:prstGeom prst="line">
              <a:avLst/>
            </a:prstGeom>
            <a:noFill/>
            <a:ln w="19050" cap="sq" cmpd="sng" algn="ctr">
              <a:solidFill>
                <a:schemeClr val="tx1"/>
              </a:solidFill>
              <a:prstDash val="solid"/>
              <a:miter lim="800000"/>
              <a:headEnd type="none" w="med" len="med"/>
              <a:tailEnd type="none" w="med" len="med"/>
            </a:ln>
            <a:effectLst/>
          </p:spPr>
        </p:cxnSp>
        <p:sp>
          <p:nvSpPr>
            <p:cNvPr id="125" name="TextBox 124">
              <a:extLst>
                <a:ext uri="{FF2B5EF4-FFF2-40B4-BE49-F238E27FC236}">
                  <a16:creationId xmlns:a16="http://schemas.microsoft.com/office/drawing/2014/main" id="{650F3550-74A9-4E31-A298-7E1FCC6C9410}"/>
                </a:ext>
              </a:extLst>
            </p:cNvPr>
            <p:cNvSpPr txBox="1"/>
            <p:nvPr/>
          </p:nvSpPr>
          <p:spPr>
            <a:xfrm>
              <a:off x="1860955" y="4880944"/>
              <a:ext cx="439543" cy="461665"/>
            </a:xfrm>
            <a:prstGeom prst="rect">
              <a:avLst/>
            </a:prstGeom>
            <a:noFill/>
          </p:spPr>
          <p:txBody>
            <a:bodyPr wrap="none" rtlCol="0" anchor="b" anchorCtr="0">
              <a:spAutoFit/>
            </a:bodyPr>
            <a:lstStyle/>
            <a:p>
              <a:pPr algn="ctr"/>
              <a:r>
                <a:rPr lang="en-US" sz="1200" dirty="0"/>
                <a:t>214</a:t>
              </a:r>
            </a:p>
            <a:p>
              <a:pPr algn="ctr"/>
              <a:r>
                <a:rPr lang="en-US" sz="1200" dirty="0"/>
                <a:t>213</a:t>
              </a:r>
            </a:p>
          </p:txBody>
        </p:sp>
        <p:sp>
          <p:nvSpPr>
            <p:cNvPr id="127" name="TextBox 126">
              <a:extLst>
                <a:ext uri="{FF2B5EF4-FFF2-40B4-BE49-F238E27FC236}">
                  <a16:creationId xmlns:a16="http://schemas.microsoft.com/office/drawing/2014/main" id="{7ACE3091-1E39-46B0-848D-62F96833628D}"/>
                </a:ext>
              </a:extLst>
            </p:cNvPr>
            <p:cNvSpPr txBox="1"/>
            <p:nvPr/>
          </p:nvSpPr>
          <p:spPr>
            <a:xfrm>
              <a:off x="2509697" y="4880944"/>
              <a:ext cx="439543" cy="461665"/>
            </a:xfrm>
            <a:prstGeom prst="rect">
              <a:avLst/>
            </a:prstGeom>
            <a:noFill/>
          </p:spPr>
          <p:txBody>
            <a:bodyPr wrap="none" rtlCol="0" anchor="b" anchorCtr="0">
              <a:spAutoFit/>
            </a:bodyPr>
            <a:lstStyle/>
            <a:p>
              <a:pPr algn="ctr"/>
              <a:r>
                <a:rPr lang="en-US" sz="1200" dirty="0"/>
                <a:t>204</a:t>
              </a:r>
            </a:p>
            <a:p>
              <a:pPr algn="ctr"/>
              <a:r>
                <a:rPr lang="en-US" sz="1200" dirty="0"/>
                <a:t>182</a:t>
              </a:r>
              <a:endParaRPr lang="en-GB" sz="1200" dirty="0"/>
            </a:p>
          </p:txBody>
        </p:sp>
        <p:sp>
          <p:nvSpPr>
            <p:cNvPr id="129" name="TextBox 128">
              <a:extLst>
                <a:ext uri="{FF2B5EF4-FFF2-40B4-BE49-F238E27FC236}">
                  <a16:creationId xmlns:a16="http://schemas.microsoft.com/office/drawing/2014/main" id="{AD847565-C797-4CB6-920E-AD6A0F115AE7}"/>
                </a:ext>
              </a:extLst>
            </p:cNvPr>
            <p:cNvSpPr txBox="1"/>
            <p:nvPr/>
          </p:nvSpPr>
          <p:spPr>
            <a:xfrm>
              <a:off x="3158439" y="4880944"/>
              <a:ext cx="439543" cy="461665"/>
            </a:xfrm>
            <a:prstGeom prst="rect">
              <a:avLst/>
            </a:prstGeom>
            <a:noFill/>
          </p:spPr>
          <p:txBody>
            <a:bodyPr wrap="none" rtlCol="0" anchor="b" anchorCtr="0">
              <a:spAutoFit/>
            </a:bodyPr>
            <a:lstStyle/>
            <a:p>
              <a:pPr algn="ctr"/>
              <a:r>
                <a:rPr lang="en-US" sz="1200" dirty="0"/>
                <a:t>185</a:t>
              </a:r>
            </a:p>
            <a:p>
              <a:pPr algn="ctr"/>
              <a:r>
                <a:rPr lang="en-US" sz="1200" dirty="0"/>
                <a:t>162</a:t>
              </a:r>
              <a:endParaRPr lang="en-GB" sz="1200" dirty="0"/>
            </a:p>
          </p:txBody>
        </p:sp>
        <p:sp>
          <p:nvSpPr>
            <p:cNvPr id="131" name="TextBox 130">
              <a:extLst>
                <a:ext uri="{FF2B5EF4-FFF2-40B4-BE49-F238E27FC236}">
                  <a16:creationId xmlns:a16="http://schemas.microsoft.com/office/drawing/2014/main" id="{7ABEAC49-F74E-4C3D-9272-C2ABEF102685}"/>
                </a:ext>
              </a:extLst>
            </p:cNvPr>
            <p:cNvSpPr txBox="1"/>
            <p:nvPr/>
          </p:nvSpPr>
          <p:spPr>
            <a:xfrm>
              <a:off x="3807181" y="4880944"/>
              <a:ext cx="439543" cy="461665"/>
            </a:xfrm>
            <a:prstGeom prst="rect">
              <a:avLst/>
            </a:prstGeom>
            <a:noFill/>
          </p:spPr>
          <p:txBody>
            <a:bodyPr wrap="none" rtlCol="0" anchor="b" anchorCtr="0">
              <a:spAutoFit/>
            </a:bodyPr>
            <a:lstStyle/>
            <a:p>
              <a:pPr algn="ctr"/>
              <a:r>
                <a:rPr lang="en-US" sz="1200" dirty="0"/>
                <a:t>170</a:t>
              </a:r>
            </a:p>
            <a:p>
              <a:pPr algn="ctr"/>
              <a:r>
                <a:rPr lang="en-US" sz="1200" dirty="0"/>
                <a:t>141</a:t>
              </a:r>
              <a:endParaRPr lang="en-GB" sz="1200" dirty="0"/>
            </a:p>
          </p:txBody>
        </p:sp>
        <p:sp>
          <p:nvSpPr>
            <p:cNvPr id="133" name="TextBox 132">
              <a:extLst>
                <a:ext uri="{FF2B5EF4-FFF2-40B4-BE49-F238E27FC236}">
                  <a16:creationId xmlns:a16="http://schemas.microsoft.com/office/drawing/2014/main" id="{2A8B55B8-3D3F-4A57-AD32-123F7B37F216}"/>
                </a:ext>
              </a:extLst>
            </p:cNvPr>
            <p:cNvSpPr txBox="1"/>
            <p:nvPr/>
          </p:nvSpPr>
          <p:spPr>
            <a:xfrm>
              <a:off x="4455923" y="4880944"/>
              <a:ext cx="439543" cy="461665"/>
            </a:xfrm>
            <a:prstGeom prst="rect">
              <a:avLst/>
            </a:prstGeom>
            <a:noFill/>
          </p:spPr>
          <p:txBody>
            <a:bodyPr wrap="none" rtlCol="0" anchor="b" anchorCtr="0">
              <a:spAutoFit/>
            </a:bodyPr>
            <a:lstStyle/>
            <a:p>
              <a:pPr algn="ctr"/>
              <a:r>
                <a:rPr lang="en-US" sz="1200" dirty="0"/>
                <a:t>153</a:t>
              </a:r>
            </a:p>
            <a:p>
              <a:pPr algn="ctr"/>
              <a:r>
                <a:rPr lang="en-US" sz="1200" dirty="0"/>
                <a:t>124</a:t>
              </a:r>
              <a:endParaRPr lang="en-GB" sz="1200" dirty="0"/>
            </a:p>
          </p:txBody>
        </p:sp>
        <p:sp>
          <p:nvSpPr>
            <p:cNvPr id="135" name="TextBox 134">
              <a:extLst>
                <a:ext uri="{FF2B5EF4-FFF2-40B4-BE49-F238E27FC236}">
                  <a16:creationId xmlns:a16="http://schemas.microsoft.com/office/drawing/2014/main" id="{61CFB397-4E10-4724-93B2-E3129D175758}"/>
                </a:ext>
              </a:extLst>
            </p:cNvPr>
            <p:cNvSpPr txBox="1"/>
            <p:nvPr/>
          </p:nvSpPr>
          <p:spPr>
            <a:xfrm>
              <a:off x="5104665" y="4880944"/>
              <a:ext cx="439543" cy="461665"/>
            </a:xfrm>
            <a:prstGeom prst="rect">
              <a:avLst/>
            </a:prstGeom>
            <a:noFill/>
          </p:spPr>
          <p:txBody>
            <a:bodyPr wrap="none" rtlCol="0" anchor="b" anchorCtr="0">
              <a:spAutoFit/>
            </a:bodyPr>
            <a:lstStyle/>
            <a:p>
              <a:pPr algn="ctr"/>
              <a:r>
                <a:rPr lang="en-US" sz="1200" dirty="0"/>
                <a:t>137</a:t>
              </a:r>
            </a:p>
            <a:p>
              <a:pPr algn="ctr"/>
              <a:r>
                <a:rPr lang="en-US" sz="1200" dirty="0"/>
                <a:t>112</a:t>
              </a:r>
              <a:endParaRPr lang="en-GB" sz="1200" dirty="0"/>
            </a:p>
          </p:txBody>
        </p:sp>
        <p:sp>
          <p:nvSpPr>
            <p:cNvPr id="137" name="TextBox 136">
              <a:extLst>
                <a:ext uri="{FF2B5EF4-FFF2-40B4-BE49-F238E27FC236}">
                  <a16:creationId xmlns:a16="http://schemas.microsoft.com/office/drawing/2014/main" id="{D97817BF-A438-4663-AB2C-E59C09A3B03B}"/>
                </a:ext>
              </a:extLst>
            </p:cNvPr>
            <p:cNvSpPr txBox="1"/>
            <p:nvPr/>
          </p:nvSpPr>
          <p:spPr>
            <a:xfrm>
              <a:off x="5795887" y="4880944"/>
              <a:ext cx="354584" cy="461665"/>
            </a:xfrm>
            <a:prstGeom prst="rect">
              <a:avLst/>
            </a:prstGeom>
            <a:noFill/>
          </p:spPr>
          <p:txBody>
            <a:bodyPr wrap="none" rtlCol="0" anchor="b" anchorCtr="0">
              <a:spAutoFit/>
            </a:bodyPr>
            <a:lstStyle/>
            <a:p>
              <a:pPr algn="ctr"/>
              <a:r>
                <a:rPr lang="en-US" sz="1200" dirty="0"/>
                <a:t>83</a:t>
              </a:r>
            </a:p>
            <a:p>
              <a:pPr algn="ctr"/>
              <a:r>
                <a:rPr lang="en-US" sz="1200" dirty="0"/>
                <a:t>69</a:t>
              </a:r>
              <a:endParaRPr lang="en-GB" sz="1200" dirty="0"/>
            </a:p>
          </p:txBody>
        </p:sp>
        <p:sp>
          <p:nvSpPr>
            <p:cNvPr id="138" name="TextBox 137">
              <a:extLst>
                <a:ext uri="{FF2B5EF4-FFF2-40B4-BE49-F238E27FC236}">
                  <a16:creationId xmlns:a16="http://schemas.microsoft.com/office/drawing/2014/main" id="{12BD93C3-620B-4BAE-92CF-E7A0AF582CF9}"/>
                </a:ext>
              </a:extLst>
            </p:cNvPr>
            <p:cNvSpPr txBox="1"/>
            <p:nvPr/>
          </p:nvSpPr>
          <p:spPr>
            <a:xfrm>
              <a:off x="6444627" y="4880944"/>
              <a:ext cx="354584" cy="461665"/>
            </a:xfrm>
            <a:prstGeom prst="rect">
              <a:avLst/>
            </a:prstGeom>
            <a:noFill/>
          </p:spPr>
          <p:txBody>
            <a:bodyPr wrap="none" rtlCol="0" anchor="b" anchorCtr="0">
              <a:spAutoFit/>
            </a:bodyPr>
            <a:lstStyle/>
            <a:p>
              <a:pPr algn="ctr"/>
              <a:r>
                <a:rPr lang="en-US" sz="1200" dirty="0"/>
                <a:t>37</a:t>
              </a:r>
            </a:p>
            <a:p>
              <a:pPr algn="ctr"/>
              <a:r>
                <a:rPr lang="en-US" sz="1200" dirty="0"/>
                <a:t>19</a:t>
              </a:r>
              <a:endParaRPr lang="en-GB" sz="1200" dirty="0"/>
            </a:p>
          </p:txBody>
        </p:sp>
        <p:sp>
          <p:nvSpPr>
            <p:cNvPr id="147" name="TextBox 146">
              <a:extLst>
                <a:ext uri="{FF2B5EF4-FFF2-40B4-BE49-F238E27FC236}">
                  <a16:creationId xmlns:a16="http://schemas.microsoft.com/office/drawing/2014/main" id="{037CDCC7-43BC-4011-A105-06A0D91E83DE}"/>
                </a:ext>
              </a:extLst>
            </p:cNvPr>
            <p:cNvSpPr txBox="1"/>
            <p:nvPr/>
          </p:nvSpPr>
          <p:spPr>
            <a:xfrm>
              <a:off x="3608652" y="4615570"/>
              <a:ext cx="2044150" cy="276999"/>
            </a:xfrm>
            <a:prstGeom prst="rect">
              <a:avLst/>
            </a:prstGeom>
            <a:noFill/>
          </p:spPr>
          <p:txBody>
            <a:bodyPr wrap="none" rtlCol="0">
              <a:spAutoFit/>
            </a:bodyPr>
            <a:lstStyle/>
            <a:p>
              <a:pPr algn="ctr"/>
              <a:r>
                <a:rPr lang="en-GB" sz="1200" dirty="0"/>
                <a:t>Months from randomization</a:t>
              </a:r>
            </a:p>
          </p:txBody>
        </p:sp>
        <p:sp>
          <p:nvSpPr>
            <p:cNvPr id="148" name="TextBox 147">
              <a:extLst>
                <a:ext uri="{FF2B5EF4-FFF2-40B4-BE49-F238E27FC236}">
                  <a16:creationId xmlns:a16="http://schemas.microsoft.com/office/drawing/2014/main" id="{DA641780-E7FA-4AC6-AADA-29002BE8A6BC}"/>
                </a:ext>
              </a:extLst>
            </p:cNvPr>
            <p:cNvSpPr txBox="1"/>
            <p:nvPr/>
          </p:nvSpPr>
          <p:spPr>
            <a:xfrm>
              <a:off x="1749099" y="4199866"/>
              <a:ext cx="269625" cy="276999"/>
            </a:xfrm>
            <a:prstGeom prst="rect">
              <a:avLst/>
            </a:prstGeom>
            <a:noFill/>
          </p:spPr>
          <p:txBody>
            <a:bodyPr wrap="none" rtlCol="0" anchor="ctr" anchorCtr="0">
              <a:spAutoFit/>
            </a:bodyPr>
            <a:lstStyle/>
            <a:p>
              <a:pPr algn="r"/>
              <a:r>
                <a:rPr lang="en-GB" sz="1200" dirty="0"/>
                <a:t>0</a:t>
              </a:r>
            </a:p>
          </p:txBody>
        </p:sp>
        <p:sp>
          <p:nvSpPr>
            <p:cNvPr id="149" name="TextBox 148">
              <a:extLst>
                <a:ext uri="{FF2B5EF4-FFF2-40B4-BE49-F238E27FC236}">
                  <a16:creationId xmlns:a16="http://schemas.microsoft.com/office/drawing/2014/main" id="{1115933A-EE12-4983-800C-031F5293AA12}"/>
                </a:ext>
              </a:extLst>
            </p:cNvPr>
            <p:cNvSpPr txBox="1"/>
            <p:nvPr/>
          </p:nvSpPr>
          <p:spPr>
            <a:xfrm>
              <a:off x="1620858" y="3637415"/>
              <a:ext cx="397866" cy="276999"/>
            </a:xfrm>
            <a:prstGeom prst="rect">
              <a:avLst/>
            </a:prstGeom>
            <a:noFill/>
          </p:spPr>
          <p:txBody>
            <a:bodyPr wrap="none" rtlCol="0" anchor="ctr" anchorCtr="0">
              <a:spAutoFit/>
            </a:bodyPr>
            <a:lstStyle/>
            <a:p>
              <a:pPr algn="r"/>
              <a:r>
                <a:rPr lang="en-GB" sz="1200" dirty="0"/>
                <a:t>0.2</a:t>
              </a:r>
            </a:p>
          </p:txBody>
        </p:sp>
        <p:sp>
          <p:nvSpPr>
            <p:cNvPr id="150" name="TextBox 149">
              <a:extLst>
                <a:ext uri="{FF2B5EF4-FFF2-40B4-BE49-F238E27FC236}">
                  <a16:creationId xmlns:a16="http://schemas.microsoft.com/office/drawing/2014/main" id="{B2E00694-1AB1-475C-A7FF-C7B285DE5F28}"/>
                </a:ext>
              </a:extLst>
            </p:cNvPr>
            <p:cNvSpPr txBox="1"/>
            <p:nvPr/>
          </p:nvSpPr>
          <p:spPr>
            <a:xfrm>
              <a:off x="1620858" y="3074964"/>
              <a:ext cx="397866" cy="276999"/>
            </a:xfrm>
            <a:prstGeom prst="rect">
              <a:avLst/>
            </a:prstGeom>
            <a:noFill/>
          </p:spPr>
          <p:txBody>
            <a:bodyPr wrap="none" rtlCol="0" anchor="ctr" anchorCtr="0">
              <a:spAutoFit/>
            </a:bodyPr>
            <a:lstStyle/>
            <a:p>
              <a:pPr algn="r"/>
              <a:r>
                <a:rPr lang="en-GB" sz="1200" dirty="0"/>
                <a:t>0.4</a:t>
              </a:r>
            </a:p>
          </p:txBody>
        </p:sp>
        <p:sp>
          <p:nvSpPr>
            <p:cNvPr id="151" name="TextBox 150">
              <a:extLst>
                <a:ext uri="{FF2B5EF4-FFF2-40B4-BE49-F238E27FC236}">
                  <a16:creationId xmlns:a16="http://schemas.microsoft.com/office/drawing/2014/main" id="{1D1422BA-67D4-43A2-BB2D-F19D4348498C}"/>
                </a:ext>
              </a:extLst>
            </p:cNvPr>
            <p:cNvSpPr txBox="1"/>
            <p:nvPr/>
          </p:nvSpPr>
          <p:spPr>
            <a:xfrm>
              <a:off x="1620858" y="2512513"/>
              <a:ext cx="397866" cy="276999"/>
            </a:xfrm>
            <a:prstGeom prst="rect">
              <a:avLst/>
            </a:prstGeom>
            <a:noFill/>
          </p:spPr>
          <p:txBody>
            <a:bodyPr wrap="none" rtlCol="0" anchor="ctr" anchorCtr="0">
              <a:spAutoFit/>
            </a:bodyPr>
            <a:lstStyle/>
            <a:p>
              <a:pPr algn="r"/>
              <a:r>
                <a:rPr lang="en-GB" sz="1200" dirty="0"/>
                <a:t>0.6</a:t>
              </a:r>
            </a:p>
          </p:txBody>
        </p:sp>
        <p:sp>
          <p:nvSpPr>
            <p:cNvPr id="152" name="TextBox 151">
              <a:extLst>
                <a:ext uri="{FF2B5EF4-FFF2-40B4-BE49-F238E27FC236}">
                  <a16:creationId xmlns:a16="http://schemas.microsoft.com/office/drawing/2014/main" id="{F47DE95D-AD75-4135-A66D-5EF64F8A11C9}"/>
                </a:ext>
              </a:extLst>
            </p:cNvPr>
            <p:cNvSpPr txBox="1"/>
            <p:nvPr/>
          </p:nvSpPr>
          <p:spPr>
            <a:xfrm>
              <a:off x="1620858" y="1950062"/>
              <a:ext cx="397866" cy="276999"/>
            </a:xfrm>
            <a:prstGeom prst="rect">
              <a:avLst/>
            </a:prstGeom>
            <a:noFill/>
          </p:spPr>
          <p:txBody>
            <a:bodyPr wrap="none" rtlCol="0" anchor="ctr" anchorCtr="0">
              <a:spAutoFit/>
            </a:bodyPr>
            <a:lstStyle/>
            <a:p>
              <a:pPr algn="r"/>
              <a:r>
                <a:rPr lang="en-GB" sz="1200" dirty="0"/>
                <a:t>0.8</a:t>
              </a:r>
            </a:p>
          </p:txBody>
        </p:sp>
        <p:sp>
          <p:nvSpPr>
            <p:cNvPr id="153" name="TextBox 152">
              <a:extLst>
                <a:ext uri="{FF2B5EF4-FFF2-40B4-BE49-F238E27FC236}">
                  <a16:creationId xmlns:a16="http://schemas.microsoft.com/office/drawing/2014/main" id="{CB3A57EB-29AD-458D-B762-6A810D276DF4}"/>
                </a:ext>
              </a:extLst>
            </p:cNvPr>
            <p:cNvSpPr txBox="1"/>
            <p:nvPr/>
          </p:nvSpPr>
          <p:spPr>
            <a:xfrm>
              <a:off x="1620858" y="1387611"/>
              <a:ext cx="397866" cy="276999"/>
            </a:xfrm>
            <a:prstGeom prst="rect">
              <a:avLst/>
            </a:prstGeom>
            <a:noFill/>
          </p:spPr>
          <p:txBody>
            <a:bodyPr wrap="none" rtlCol="0" anchor="ctr" anchorCtr="0">
              <a:spAutoFit/>
            </a:bodyPr>
            <a:lstStyle/>
            <a:p>
              <a:pPr algn="r"/>
              <a:r>
                <a:rPr lang="en-GB" sz="1200" dirty="0"/>
                <a:t>1.0</a:t>
              </a:r>
            </a:p>
          </p:txBody>
        </p:sp>
        <p:sp>
          <p:nvSpPr>
            <p:cNvPr id="154" name="TextBox 153">
              <a:extLst>
                <a:ext uri="{FF2B5EF4-FFF2-40B4-BE49-F238E27FC236}">
                  <a16:creationId xmlns:a16="http://schemas.microsoft.com/office/drawing/2014/main" id="{BDA57B43-0E95-4086-AE69-3889BA18D647}"/>
                </a:ext>
              </a:extLst>
            </p:cNvPr>
            <p:cNvSpPr txBox="1"/>
            <p:nvPr/>
          </p:nvSpPr>
          <p:spPr>
            <a:xfrm>
              <a:off x="6397752" y="1617155"/>
              <a:ext cx="542136" cy="276999"/>
            </a:xfrm>
            <a:prstGeom prst="rect">
              <a:avLst/>
            </a:prstGeom>
            <a:noFill/>
          </p:spPr>
          <p:txBody>
            <a:bodyPr wrap="none" rtlCol="0" anchor="ctr" anchorCtr="0">
              <a:spAutoFit/>
            </a:bodyPr>
            <a:lstStyle/>
            <a:p>
              <a:r>
                <a:rPr lang="en-US" sz="1200" dirty="0">
                  <a:solidFill>
                    <a:srgbClr val="000000"/>
                  </a:solidFill>
                </a:rPr>
                <a:t>Kd56</a:t>
              </a:r>
            </a:p>
          </p:txBody>
        </p:sp>
        <p:cxnSp>
          <p:nvCxnSpPr>
            <p:cNvPr id="155" name="Straight Connector 154">
              <a:extLst>
                <a:ext uri="{FF2B5EF4-FFF2-40B4-BE49-F238E27FC236}">
                  <a16:creationId xmlns:a16="http://schemas.microsoft.com/office/drawing/2014/main" id="{2C36930D-2205-4D21-A35F-0BE592069D49}"/>
                </a:ext>
              </a:extLst>
            </p:cNvPr>
            <p:cNvCxnSpPr/>
            <p:nvPr/>
          </p:nvCxnSpPr>
          <p:spPr bwMode="auto">
            <a:xfrm flipV="1">
              <a:off x="6230740" y="1754765"/>
              <a:ext cx="199412" cy="0"/>
            </a:xfrm>
            <a:prstGeom prst="line">
              <a:avLst/>
            </a:prstGeom>
            <a:solidFill>
              <a:schemeClr val="accent1"/>
            </a:solidFill>
            <a:ln w="19050" cap="flat" cmpd="sng" algn="ctr">
              <a:solidFill>
                <a:schemeClr val="accent1"/>
              </a:solidFill>
              <a:prstDash val="solid"/>
              <a:round/>
              <a:headEnd type="none" w="med" len="med"/>
              <a:tailEnd type="none" w="med" len="med"/>
            </a:ln>
            <a:effectLst/>
            <a:extLst/>
          </p:spPr>
        </p:cxnSp>
        <p:sp>
          <p:nvSpPr>
            <p:cNvPr id="156" name="TextBox 155">
              <a:extLst>
                <a:ext uri="{FF2B5EF4-FFF2-40B4-BE49-F238E27FC236}">
                  <a16:creationId xmlns:a16="http://schemas.microsoft.com/office/drawing/2014/main" id="{82920111-1972-4FFC-B2A1-A2C598E0C1BC}"/>
                </a:ext>
              </a:extLst>
            </p:cNvPr>
            <p:cNvSpPr txBox="1"/>
            <p:nvPr/>
          </p:nvSpPr>
          <p:spPr>
            <a:xfrm>
              <a:off x="6397752" y="1855211"/>
              <a:ext cx="372218" cy="276999"/>
            </a:xfrm>
            <a:prstGeom prst="rect">
              <a:avLst/>
            </a:prstGeom>
            <a:noFill/>
          </p:spPr>
          <p:txBody>
            <a:bodyPr wrap="none" rtlCol="0" anchor="ctr" anchorCtr="0">
              <a:spAutoFit/>
            </a:bodyPr>
            <a:lstStyle/>
            <a:p>
              <a:r>
                <a:rPr lang="en-US" sz="1200" dirty="0">
                  <a:solidFill>
                    <a:srgbClr val="000000"/>
                  </a:solidFill>
                </a:rPr>
                <a:t>Vd</a:t>
              </a:r>
            </a:p>
          </p:txBody>
        </p:sp>
        <p:cxnSp>
          <p:nvCxnSpPr>
            <p:cNvPr id="157" name="Straight Connector 156">
              <a:extLst>
                <a:ext uri="{FF2B5EF4-FFF2-40B4-BE49-F238E27FC236}">
                  <a16:creationId xmlns:a16="http://schemas.microsoft.com/office/drawing/2014/main" id="{F9459D11-A01D-4CDE-A533-923129D59D84}"/>
                </a:ext>
              </a:extLst>
            </p:cNvPr>
            <p:cNvCxnSpPr/>
            <p:nvPr/>
          </p:nvCxnSpPr>
          <p:spPr bwMode="auto">
            <a:xfrm flipV="1">
              <a:off x="6230740" y="1992821"/>
              <a:ext cx="199412" cy="0"/>
            </a:xfrm>
            <a:prstGeom prst="line">
              <a:avLst/>
            </a:prstGeom>
            <a:solidFill>
              <a:schemeClr val="accent1"/>
            </a:solidFill>
            <a:ln w="19050" cap="flat" cmpd="sng" algn="ctr">
              <a:solidFill>
                <a:schemeClr val="bg1">
                  <a:lumMod val="50000"/>
                </a:schemeClr>
              </a:solidFill>
              <a:prstDash val="solid"/>
              <a:round/>
              <a:headEnd type="none" w="med" len="med"/>
              <a:tailEnd type="none" w="med" len="med"/>
            </a:ln>
            <a:effectLst/>
            <a:extLst/>
          </p:spPr>
        </p:cxnSp>
        <p:sp>
          <p:nvSpPr>
            <p:cNvPr id="158" name="TextBox 157">
              <a:extLst>
                <a:ext uri="{FF2B5EF4-FFF2-40B4-BE49-F238E27FC236}">
                  <a16:creationId xmlns:a16="http://schemas.microsoft.com/office/drawing/2014/main" id="{9C59AD62-6CB3-4EEE-92A8-586CE6FC8D11}"/>
                </a:ext>
              </a:extLst>
            </p:cNvPr>
            <p:cNvSpPr txBox="1"/>
            <p:nvPr/>
          </p:nvSpPr>
          <p:spPr>
            <a:xfrm>
              <a:off x="1420748" y="4634753"/>
              <a:ext cx="2004075" cy="276999"/>
            </a:xfrm>
            <a:prstGeom prst="rect">
              <a:avLst/>
            </a:prstGeom>
            <a:noFill/>
          </p:spPr>
          <p:txBody>
            <a:bodyPr wrap="none" rtlCol="0">
              <a:spAutoFit/>
            </a:bodyPr>
            <a:lstStyle>
              <a:defPPr>
                <a:defRPr lang="da-DK"/>
              </a:defPPr>
              <a:lvl1pPr algn="ctr">
                <a:defRPr sz="1200"/>
              </a:lvl1pPr>
            </a:lstStyle>
            <a:p>
              <a:pPr algn="l"/>
              <a:r>
                <a:rPr lang="en-GB" dirty="0"/>
                <a:t>Number of subjects at risk:</a:t>
              </a:r>
            </a:p>
          </p:txBody>
        </p:sp>
        <p:sp>
          <p:nvSpPr>
            <p:cNvPr id="162" name="Freeform 5">
              <a:extLst>
                <a:ext uri="{FF2B5EF4-FFF2-40B4-BE49-F238E27FC236}">
                  <a16:creationId xmlns:a16="http://schemas.microsoft.com/office/drawing/2014/main" id="{5F20C640-A705-4E71-886F-05E131BFB531}"/>
                </a:ext>
              </a:extLst>
            </p:cNvPr>
            <p:cNvSpPr>
              <a:spLocks/>
            </p:cNvSpPr>
            <p:nvPr/>
          </p:nvSpPr>
          <p:spPr bwMode="auto">
            <a:xfrm>
              <a:off x="2088882" y="1531245"/>
              <a:ext cx="4579938" cy="1488179"/>
            </a:xfrm>
            <a:custGeom>
              <a:avLst/>
              <a:gdLst>
                <a:gd name="T0" fmla="*/ 10 w 2885"/>
                <a:gd name="T1" fmla="*/ 8 h 900"/>
                <a:gd name="T2" fmla="*/ 76 w 2885"/>
                <a:gd name="T3" fmla="*/ 16 h 900"/>
                <a:gd name="T4" fmla="*/ 135 w 2885"/>
                <a:gd name="T5" fmla="*/ 40 h 900"/>
                <a:gd name="T6" fmla="*/ 219 w 2885"/>
                <a:gd name="T7" fmla="*/ 48 h 900"/>
                <a:gd name="T8" fmla="*/ 225 w 2885"/>
                <a:gd name="T9" fmla="*/ 69 h 900"/>
                <a:gd name="T10" fmla="*/ 259 w 2885"/>
                <a:gd name="T11" fmla="*/ 81 h 900"/>
                <a:gd name="T12" fmla="*/ 267 w 2885"/>
                <a:gd name="T13" fmla="*/ 101 h 900"/>
                <a:gd name="T14" fmla="*/ 297 w 2885"/>
                <a:gd name="T15" fmla="*/ 107 h 900"/>
                <a:gd name="T16" fmla="*/ 349 w 2885"/>
                <a:gd name="T17" fmla="*/ 125 h 900"/>
                <a:gd name="T18" fmla="*/ 484 w 2885"/>
                <a:gd name="T19" fmla="*/ 141 h 900"/>
                <a:gd name="T20" fmla="*/ 512 w 2885"/>
                <a:gd name="T21" fmla="*/ 159 h 900"/>
                <a:gd name="T22" fmla="*/ 538 w 2885"/>
                <a:gd name="T23" fmla="*/ 167 h 900"/>
                <a:gd name="T24" fmla="*/ 548 w 2885"/>
                <a:gd name="T25" fmla="*/ 191 h 900"/>
                <a:gd name="T26" fmla="*/ 608 w 2885"/>
                <a:gd name="T27" fmla="*/ 201 h 900"/>
                <a:gd name="T28" fmla="*/ 709 w 2885"/>
                <a:gd name="T29" fmla="*/ 228 h 900"/>
                <a:gd name="T30" fmla="*/ 729 w 2885"/>
                <a:gd name="T31" fmla="*/ 236 h 900"/>
                <a:gd name="T32" fmla="*/ 755 w 2885"/>
                <a:gd name="T33" fmla="*/ 250 h 900"/>
                <a:gd name="T34" fmla="*/ 781 w 2885"/>
                <a:gd name="T35" fmla="*/ 258 h 900"/>
                <a:gd name="T36" fmla="*/ 821 w 2885"/>
                <a:gd name="T37" fmla="*/ 280 h 900"/>
                <a:gd name="T38" fmla="*/ 886 w 2885"/>
                <a:gd name="T39" fmla="*/ 286 h 900"/>
                <a:gd name="T40" fmla="*/ 908 w 2885"/>
                <a:gd name="T41" fmla="*/ 310 h 900"/>
                <a:gd name="T42" fmla="*/ 1012 w 2885"/>
                <a:gd name="T43" fmla="*/ 316 h 900"/>
                <a:gd name="T44" fmla="*/ 1026 w 2885"/>
                <a:gd name="T45" fmla="*/ 336 h 900"/>
                <a:gd name="T46" fmla="*/ 1068 w 2885"/>
                <a:gd name="T47" fmla="*/ 350 h 900"/>
                <a:gd name="T48" fmla="*/ 1092 w 2885"/>
                <a:gd name="T49" fmla="*/ 368 h 900"/>
                <a:gd name="T50" fmla="*/ 1159 w 2885"/>
                <a:gd name="T51" fmla="*/ 379 h 900"/>
                <a:gd name="T52" fmla="*/ 1181 w 2885"/>
                <a:gd name="T53" fmla="*/ 397 h 900"/>
                <a:gd name="T54" fmla="*/ 1237 w 2885"/>
                <a:gd name="T55" fmla="*/ 407 h 900"/>
                <a:gd name="T56" fmla="*/ 1247 w 2885"/>
                <a:gd name="T57" fmla="*/ 425 h 900"/>
                <a:gd name="T58" fmla="*/ 1311 w 2885"/>
                <a:gd name="T59" fmla="*/ 433 h 900"/>
                <a:gd name="T60" fmla="*/ 1339 w 2885"/>
                <a:gd name="T61" fmla="*/ 451 h 900"/>
                <a:gd name="T62" fmla="*/ 1373 w 2885"/>
                <a:gd name="T63" fmla="*/ 463 h 900"/>
                <a:gd name="T64" fmla="*/ 1450 w 2885"/>
                <a:gd name="T65" fmla="*/ 479 h 900"/>
                <a:gd name="T66" fmla="*/ 1488 w 2885"/>
                <a:gd name="T67" fmla="*/ 487 h 900"/>
                <a:gd name="T68" fmla="*/ 1498 w 2885"/>
                <a:gd name="T69" fmla="*/ 507 h 900"/>
                <a:gd name="T70" fmla="*/ 1604 w 2885"/>
                <a:gd name="T71" fmla="*/ 515 h 900"/>
                <a:gd name="T72" fmla="*/ 1606 w 2885"/>
                <a:gd name="T73" fmla="*/ 542 h 900"/>
                <a:gd name="T74" fmla="*/ 1663 w 2885"/>
                <a:gd name="T75" fmla="*/ 548 h 900"/>
                <a:gd name="T76" fmla="*/ 1669 w 2885"/>
                <a:gd name="T77" fmla="*/ 566 h 900"/>
                <a:gd name="T78" fmla="*/ 1771 w 2885"/>
                <a:gd name="T79" fmla="*/ 574 h 900"/>
                <a:gd name="T80" fmla="*/ 1791 w 2885"/>
                <a:gd name="T81" fmla="*/ 590 h 900"/>
                <a:gd name="T82" fmla="*/ 1926 w 2885"/>
                <a:gd name="T83" fmla="*/ 610 h 900"/>
                <a:gd name="T84" fmla="*/ 1938 w 2885"/>
                <a:gd name="T85" fmla="*/ 628 h 900"/>
                <a:gd name="T86" fmla="*/ 2024 w 2885"/>
                <a:gd name="T87" fmla="*/ 638 h 900"/>
                <a:gd name="T88" fmla="*/ 2056 w 2885"/>
                <a:gd name="T89" fmla="*/ 654 h 900"/>
                <a:gd name="T90" fmla="*/ 2171 w 2885"/>
                <a:gd name="T91" fmla="*/ 664 h 900"/>
                <a:gd name="T92" fmla="*/ 2225 w 2885"/>
                <a:gd name="T93" fmla="*/ 683 h 900"/>
                <a:gd name="T94" fmla="*/ 2452 w 2885"/>
                <a:gd name="T95" fmla="*/ 695 h 900"/>
                <a:gd name="T96" fmla="*/ 2520 w 2885"/>
                <a:gd name="T97" fmla="*/ 725 h 900"/>
                <a:gd name="T98" fmla="*/ 2721 w 2885"/>
                <a:gd name="T99" fmla="*/ 747 h 900"/>
                <a:gd name="T100" fmla="*/ 2735 w 2885"/>
                <a:gd name="T101" fmla="*/ 801 h 900"/>
                <a:gd name="T102" fmla="*/ 2885 w 2885"/>
                <a:gd name="T103" fmla="*/ 846 h 9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85" h="900">
                  <a:moveTo>
                    <a:pt x="0" y="0"/>
                  </a:moveTo>
                  <a:lnTo>
                    <a:pt x="10" y="0"/>
                  </a:lnTo>
                  <a:lnTo>
                    <a:pt x="10" y="8"/>
                  </a:lnTo>
                  <a:lnTo>
                    <a:pt x="24" y="8"/>
                  </a:lnTo>
                  <a:lnTo>
                    <a:pt x="24" y="16"/>
                  </a:lnTo>
                  <a:lnTo>
                    <a:pt x="76" y="16"/>
                  </a:lnTo>
                  <a:lnTo>
                    <a:pt x="76" y="30"/>
                  </a:lnTo>
                  <a:lnTo>
                    <a:pt x="135" y="30"/>
                  </a:lnTo>
                  <a:lnTo>
                    <a:pt x="135" y="40"/>
                  </a:lnTo>
                  <a:lnTo>
                    <a:pt x="187" y="40"/>
                  </a:lnTo>
                  <a:lnTo>
                    <a:pt x="187" y="48"/>
                  </a:lnTo>
                  <a:lnTo>
                    <a:pt x="219" y="48"/>
                  </a:lnTo>
                  <a:lnTo>
                    <a:pt x="219" y="58"/>
                  </a:lnTo>
                  <a:lnTo>
                    <a:pt x="225" y="58"/>
                  </a:lnTo>
                  <a:lnTo>
                    <a:pt x="225" y="69"/>
                  </a:lnTo>
                  <a:lnTo>
                    <a:pt x="231" y="69"/>
                  </a:lnTo>
                  <a:lnTo>
                    <a:pt x="231" y="81"/>
                  </a:lnTo>
                  <a:lnTo>
                    <a:pt x="259" y="81"/>
                  </a:lnTo>
                  <a:lnTo>
                    <a:pt x="259" y="91"/>
                  </a:lnTo>
                  <a:lnTo>
                    <a:pt x="267" y="91"/>
                  </a:lnTo>
                  <a:lnTo>
                    <a:pt x="267" y="101"/>
                  </a:lnTo>
                  <a:lnTo>
                    <a:pt x="281" y="101"/>
                  </a:lnTo>
                  <a:lnTo>
                    <a:pt x="281" y="107"/>
                  </a:lnTo>
                  <a:lnTo>
                    <a:pt x="297" y="107"/>
                  </a:lnTo>
                  <a:lnTo>
                    <a:pt x="297" y="117"/>
                  </a:lnTo>
                  <a:lnTo>
                    <a:pt x="349" y="117"/>
                  </a:lnTo>
                  <a:lnTo>
                    <a:pt x="349" y="125"/>
                  </a:lnTo>
                  <a:lnTo>
                    <a:pt x="438" y="125"/>
                  </a:lnTo>
                  <a:lnTo>
                    <a:pt x="438" y="141"/>
                  </a:lnTo>
                  <a:lnTo>
                    <a:pt x="484" y="141"/>
                  </a:lnTo>
                  <a:lnTo>
                    <a:pt x="484" y="149"/>
                  </a:lnTo>
                  <a:lnTo>
                    <a:pt x="512" y="149"/>
                  </a:lnTo>
                  <a:lnTo>
                    <a:pt x="512" y="159"/>
                  </a:lnTo>
                  <a:lnTo>
                    <a:pt x="524" y="159"/>
                  </a:lnTo>
                  <a:lnTo>
                    <a:pt x="524" y="167"/>
                  </a:lnTo>
                  <a:lnTo>
                    <a:pt x="538" y="167"/>
                  </a:lnTo>
                  <a:lnTo>
                    <a:pt x="538" y="177"/>
                  </a:lnTo>
                  <a:lnTo>
                    <a:pt x="548" y="177"/>
                  </a:lnTo>
                  <a:lnTo>
                    <a:pt x="548" y="191"/>
                  </a:lnTo>
                  <a:lnTo>
                    <a:pt x="578" y="191"/>
                  </a:lnTo>
                  <a:lnTo>
                    <a:pt x="578" y="201"/>
                  </a:lnTo>
                  <a:lnTo>
                    <a:pt x="608" y="201"/>
                  </a:lnTo>
                  <a:lnTo>
                    <a:pt x="608" y="211"/>
                  </a:lnTo>
                  <a:lnTo>
                    <a:pt x="709" y="211"/>
                  </a:lnTo>
                  <a:lnTo>
                    <a:pt x="709" y="228"/>
                  </a:lnTo>
                  <a:lnTo>
                    <a:pt x="727" y="228"/>
                  </a:lnTo>
                  <a:lnTo>
                    <a:pt x="727" y="236"/>
                  </a:lnTo>
                  <a:lnTo>
                    <a:pt x="729" y="236"/>
                  </a:lnTo>
                  <a:lnTo>
                    <a:pt x="729" y="244"/>
                  </a:lnTo>
                  <a:lnTo>
                    <a:pt x="755" y="244"/>
                  </a:lnTo>
                  <a:lnTo>
                    <a:pt x="755" y="250"/>
                  </a:lnTo>
                  <a:lnTo>
                    <a:pt x="775" y="250"/>
                  </a:lnTo>
                  <a:lnTo>
                    <a:pt x="775" y="258"/>
                  </a:lnTo>
                  <a:lnTo>
                    <a:pt x="781" y="258"/>
                  </a:lnTo>
                  <a:lnTo>
                    <a:pt x="781" y="274"/>
                  </a:lnTo>
                  <a:lnTo>
                    <a:pt x="821" y="274"/>
                  </a:lnTo>
                  <a:lnTo>
                    <a:pt x="821" y="280"/>
                  </a:lnTo>
                  <a:lnTo>
                    <a:pt x="859" y="280"/>
                  </a:lnTo>
                  <a:lnTo>
                    <a:pt x="859" y="286"/>
                  </a:lnTo>
                  <a:lnTo>
                    <a:pt x="886" y="286"/>
                  </a:lnTo>
                  <a:lnTo>
                    <a:pt x="886" y="298"/>
                  </a:lnTo>
                  <a:lnTo>
                    <a:pt x="908" y="298"/>
                  </a:lnTo>
                  <a:lnTo>
                    <a:pt x="908" y="310"/>
                  </a:lnTo>
                  <a:lnTo>
                    <a:pt x="944" y="310"/>
                  </a:lnTo>
                  <a:lnTo>
                    <a:pt x="944" y="316"/>
                  </a:lnTo>
                  <a:lnTo>
                    <a:pt x="1012" y="316"/>
                  </a:lnTo>
                  <a:lnTo>
                    <a:pt x="1012" y="322"/>
                  </a:lnTo>
                  <a:lnTo>
                    <a:pt x="1026" y="322"/>
                  </a:lnTo>
                  <a:lnTo>
                    <a:pt x="1026" y="336"/>
                  </a:lnTo>
                  <a:lnTo>
                    <a:pt x="1052" y="336"/>
                  </a:lnTo>
                  <a:lnTo>
                    <a:pt x="1052" y="350"/>
                  </a:lnTo>
                  <a:lnTo>
                    <a:pt x="1068" y="350"/>
                  </a:lnTo>
                  <a:lnTo>
                    <a:pt x="1068" y="360"/>
                  </a:lnTo>
                  <a:lnTo>
                    <a:pt x="1092" y="360"/>
                  </a:lnTo>
                  <a:lnTo>
                    <a:pt x="1092" y="368"/>
                  </a:lnTo>
                  <a:lnTo>
                    <a:pt x="1106" y="368"/>
                  </a:lnTo>
                  <a:lnTo>
                    <a:pt x="1106" y="379"/>
                  </a:lnTo>
                  <a:lnTo>
                    <a:pt x="1159" y="379"/>
                  </a:lnTo>
                  <a:lnTo>
                    <a:pt x="1159" y="389"/>
                  </a:lnTo>
                  <a:lnTo>
                    <a:pt x="1181" y="389"/>
                  </a:lnTo>
                  <a:lnTo>
                    <a:pt x="1181" y="397"/>
                  </a:lnTo>
                  <a:lnTo>
                    <a:pt x="1215" y="397"/>
                  </a:lnTo>
                  <a:lnTo>
                    <a:pt x="1215" y="407"/>
                  </a:lnTo>
                  <a:lnTo>
                    <a:pt x="1237" y="407"/>
                  </a:lnTo>
                  <a:lnTo>
                    <a:pt x="1237" y="419"/>
                  </a:lnTo>
                  <a:lnTo>
                    <a:pt x="1247" y="419"/>
                  </a:lnTo>
                  <a:lnTo>
                    <a:pt x="1247" y="425"/>
                  </a:lnTo>
                  <a:lnTo>
                    <a:pt x="1259" y="425"/>
                  </a:lnTo>
                  <a:lnTo>
                    <a:pt x="1259" y="433"/>
                  </a:lnTo>
                  <a:lnTo>
                    <a:pt x="1311" y="433"/>
                  </a:lnTo>
                  <a:lnTo>
                    <a:pt x="1311" y="443"/>
                  </a:lnTo>
                  <a:lnTo>
                    <a:pt x="1339" y="443"/>
                  </a:lnTo>
                  <a:lnTo>
                    <a:pt x="1339" y="451"/>
                  </a:lnTo>
                  <a:lnTo>
                    <a:pt x="1367" y="451"/>
                  </a:lnTo>
                  <a:lnTo>
                    <a:pt x="1367" y="463"/>
                  </a:lnTo>
                  <a:lnTo>
                    <a:pt x="1373" y="463"/>
                  </a:lnTo>
                  <a:lnTo>
                    <a:pt x="1373" y="471"/>
                  </a:lnTo>
                  <a:lnTo>
                    <a:pt x="1450" y="471"/>
                  </a:lnTo>
                  <a:lnTo>
                    <a:pt x="1450" y="479"/>
                  </a:lnTo>
                  <a:lnTo>
                    <a:pt x="1460" y="479"/>
                  </a:lnTo>
                  <a:lnTo>
                    <a:pt x="1460" y="487"/>
                  </a:lnTo>
                  <a:lnTo>
                    <a:pt x="1488" y="487"/>
                  </a:lnTo>
                  <a:lnTo>
                    <a:pt x="1488" y="497"/>
                  </a:lnTo>
                  <a:lnTo>
                    <a:pt x="1498" y="497"/>
                  </a:lnTo>
                  <a:lnTo>
                    <a:pt x="1498" y="507"/>
                  </a:lnTo>
                  <a:lnTo>
                    <a:pt x="1562" y="507"/>
                  </a:lnTo>
                  <a:lnTo>
                    <a:pt x="1562" y="515"/>
                  </a:lnTo>
                  <a:lnTo>
                    <a:pt x="1604" y="515"/>
                  </a:lnTo>
                  <a:lnTo>
                    <a:pt x="1604" y="530"/>
                  </a:lnTo>
                  <a:lnTo>
                    <a:pt x="1606" y="530"/>
                  </a:lnTo>
                  <a:lnTo>
                    <a:pt x="1606" y="542"/>
                  </a:lnTo>
                  <a:lnTo>
                    <a:pt x="1612" y="542"/>
                  </a:lnTo>
                  <a:lnTo>
                    <a:pt x="1612" y="548"/>
                  </a:lnTo>
                  <a:lnTo>
                    <a:pt x="1663" y="548"/>
                  </a:lnTo>
                  <a:lnTo>
                    <a:pt x="1663" y="558"/>
                  </a:lnTo>
                  <a:lnTo>
                    <a:pt x="1669" y="558"/>
                  </a:lnTo>
                  <a:lnTo>
                    <a:pt x="1669" y="566"/>
                  </a:lnTo>
                  <a:lnTo>
                    <a:pt x="1685" y="566"/>
                  </a:lnTo>
                  <a:lnTo>
                    <a:pt x="1685" y="574"/>
                  </a:lnTo>
                  <a:lnTo>
                    <a:pt x="1771" y="574"/>
                  </a:lnTo>
                  <a:lnTo>
                    <a:pt x="1771" y="582"/>
                  </a:lnTo>
                  <a:lnTo>
                    <a:pt x="1791" y="582"/>
                  </a:lnTo>
                  <a:lnTo>
                    <a:pt x="1791" y="590"/>
                  </a:lnTo>
                  <a:lnTo>
                    <a:pt x="1811" y="590"/>
                  </a:lnTo>
                  <a:lnTo>
                    <a:pt x="1811" y="610"/>
                  </a:lnTo>
                  <a:lnTo>
                    <a:pt x="1926" y="610"/>
                  </a:lnTo>
                  <a:lnTo>
                    <a:pt x="1926" y="618"/>
                  </a:lnTo>
                  <a:lnTo>
                    <a:pt x="1938" y="618"/>
                  </a:lnTo>
                  <a:lnTo>
                    <a:pt x="1938" y="628"/>
                  </a:lnTo>
                  <a:lnTo>
                    <a:pt x="1978" y="628"/>
                  </a:lnTo>
                  <a:lnTo>
                    <a:pt x="1978" y="638"/>
                  </a:lnTo>
                  <a:lnTo>
                    <a:pt x="2024" y="638"/>
                  </a:lnTo>
                  <a:lnTo>
                    <a:pt x="2024" y="646"/>
                  </a:lnTo>
                  <a:lnTo>
                    <a:pt x="2056" y="646"/>
                  </a:lnTo>
                  <a:lnTo>
                    <a:pt x="2056" y="654"/>
                  </a:lnTo>
                  <a:lnTo>
                    <a:pt x="2161" y="654"/>
                  </a:lnTo>
                  <a:lnTo>
                    <a:pt x="2161" y="664"/>
                  </a:lnTo>
                  <a:lnTo>
                    <a:pt x="2171" y="664"/>
                  </a:lnTo>
                  <a:lnTo>
                    <a:pt x="2171" y="676"/>
                  </a:lnTo>
                  <a:lnTo>
                    <a:pt x="2225" y="676"/>
                  </a:lnTo>
                  <a:lnTo>
                    <a:pt x="2225" y="683"/>
                  </a:lnTo>
                  <a:lnTo>
                    <a:pt x="2341" y="683"/>
                  </a:lnTo>
                  <a:lnTo>
                    <a:pt x="2341" y="695"/>
                  </a:lnTo>
                  <a:lnTo>
                    <a:pt x="2452" y="695"/>
                  </a:lnTo>
                  <a:lnTo>
                    <a:pt x="2452" y="707"/>
                  </a:lnTo>
                  <a:lnTo>
                    <a:pt x="2520" y="707"/>
                  </a:lnTo>
                  <a:lnTo>
                    <a:pt x="2520" y="725"/>
                  </a:lnTo>
                  <a:lnTo>
                    <a:pt x="2624" y="725"/>
                  </a:lnTo>
                  <a:lnTo>
                    <a:pt x="2624" y="747"/>
                  </a:lnTo>
                  <a:lnTo>
                    <a:pt x="2721" y="747"/>
                  </a:lnTo>
                  <a:lnTo>
                    <a:pt x="2721" y="777"/>
                  </a:lnTo>
                  <a:lnTo>
                    <a:pt x="2735" y="777"/>
                  </a:lnTo>
                  <a:lnTo>
                    <a:pt x="2735" y="801"/>
                  </a:lnTo>
                  <a:lnTo>
                    <a:pt x="2867" y="801"/>
                  </a:lnTo>
                  <a:lnTo>
                    <a:pt x="2867" y="846"/>
                  </a:lnTo>
                  <a:lnTo>
                    <a:pt x="2885" y="846"/>
                  </a:lnTo>
                  <a:lnTo>
                    <a:pt x="2885" y="900"/>
                  </a:lnTo>
                </a:path>
              </a:pathLst>
            </a:custGeom>
            <a:noFill/>
            <a:ln w="19050" cap="flat" cmpd="sng" algn="ctr">
              <a:solidFill>
                <a:schemeClr val="bg1">
                  <a:lumMod val="50000"/>
                </a:schemeClr>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GB"/>
            </a:p>
          </p:txBody>
        </p:sp>
        <p:sp>
          <p:nvSpPr>
            <p:cNvPr id="163" name="Freeform 6">
              <a:extLst>
                <a:ext uri="{FF2B5EF4-FFF2-40B4-BE49-F238E27FC236}">
                  <a16:creationId xmlns:a16="http://schemas.microsoft.com/office/drawing/2014/main" id="{88D001CD-1353-44C9-8F40-0FD010928121}"/>
                </a:ext>
              </a:extLst>
            </p:cNvPr>
            <p:cNvSpPr>
              <a:spLocks/>
            </p:cNvSpPr>
            <p:nvPr/>
          </p:nvSpPr>
          <p:spPr bwMode="auto">
            <a:xfrm>
              <a:off x="2073007" y="1524896"/>
              <a:ext cx="4746893" cy="1261646"/>
            </a:xfrm>
            <a:custGeom>
              <a:avLst/>
              <a:gdLst>
                <a:gd name="T0" fmla="*/ 72 w 3006"/>
                <a:gd name="T1" fmla="*/ 12 h 763"/>
                <a:gd name="T2" fmla="*/ 141 w 3006"/>
                <a:gd name="T3" fmla="*/ 20 h 763"/>
                <a:gd name="T4" fmla="*/ 193 w 3006"/>
                <a:gd name="T5" fmla="*/ 40 h 763"/>
                <a:gd name="T6" fmla="*/ 297 w 3006"/>
                <a:gd name="T7" fmla="*/ 50 h 763"/>
                <a:gd name="T8" fmla="*/ 305 w 3006"/>
                <a:gd name="T9" fmla="*/ 66 h 763"/>
                <a:gd name="T10" fmla="*/ 442 w 3006"/>
                <a:gd name="T11" fmla="*/ 73 h 763"/>
                <a:gd name="T12" fmla="*/ 446 w 3006"/>
                <a:gd name="T13" fmla="*/ 105 h 763"/>
                <a:gd name="T14" fmla="*/ 584 w 3006"/>
                <a:gd name="T15" fmla="*/ 117 h 763"/>
                <a:gd name="T16" fmla="*/ 614 w 3006"/>
                <a:gd name="T17" fmla="*/ 147 h 763"/>
                <a:gd name="T18" fmla="*/ 707 w 3006"/>
                <a:gd name="T19" fmla="*/ 153 h 763"/>
                <a:gd name="T20" fmla="*/ 747 w 3006"/>
                <a:gd name="T21" fmla="*/ 173 h 763"/>
                <a:gd name="T22" fmla="*/ 803 w 3006"/>
                <a:gd name="T23" fmla="*/ 177 h 763"/>
                <a:gd name="T24" fmla="*/ 900 w 3006"/>
                <a:gd name="T25" fmla="*/ 195 h 763"/>
                <a:gd name="T26" fmla="*/ 950 w 3006"/>
                <a:gd name="T27" fmla="*/ 203 h 763"/>
                <a:gd name="T28" fmla="*/ 958 w 3006"/>
                <a:gd name="T29" fmla="*/ 217 h 763"/>
                <a:gd name="T30" fmla="*/ 1014 w 3006"/>
                <a:gd name="T31" fmla="*/ 230 h 763"/>
                <a:gd name="T32" fmla="*/ 1036 w 3006"/>
                <a:gd name="T33" fmla="*/ 244 h 763"/>
                <a:gd name="T34" fmla="*/ 1060 w 3006"/>
                <a:gd name="T35" fmla="*/ 252 h 763"/>
                <a:gd name="T36" fmla="*/ 1068 w 3006"/>
                <a:gd name="T37" fmla="*/ 272 h 763"/>
                <a:gd name="T38" fmla="*/ 1181 w 3006"/>
                <a:gd name="T39" fmla="*/ 278 h 763"/>
                <a:gd name="T40" fmla="*/ 1295 w 3006"/>
                <a:gd name="T41" fmla="*/ 298 h 763"/>
                <a:gd name="T42" fmla="*/ 1321 w 3006"/>
                <a:gd name="T43" fmla="*/ 302 h 763"/>
                <a:gd name="T44" fmla="*/ 1404 w 3006"/>
                <a:gd name="T45" fmla="*/ 318 h 763"/>
                <a:gd name="T46" fmla="*/ 1452 w 3006"/>
                <a:gd name="T47" fmla="*/ 324 h 763"/>
                <a:gd name="T48" fmla="*/ 1466 w 3006"/>
                <a:gd name="T49" fmla="*/ 340 h 763"/>
                <a:gd name="T50" fmla="*/ 1518 w 3006"/>
                <a:gd name="T51" fmla="*/ 350 h 763"/>
                <a:gd name="T52" fmla="*/ 1534 w 3006"/>
                <a:gd name="T53" fmla="*/ 387 h 763"/>
                <a:gd name="T54" fmla="*/ 1586 w 3006"/>
                <a:gd name="T55" fmla="*/ 399 h 763"/>
                <a:gd name="T56" fmla="*/ 1679 w 3006"/>
                <a:gd name="T57" fmla="*/ 419 h 763"/>
                <a:gd name="T58" fmla="*/ 1707 w 3006"/>
                <a:gd name="T59" fmla="*/ 429 h 763"/>
                <a:gd name="T60" fmla="*/ 1757 w 3006"/>
                <a:gd name="T61" fmla="*/ 447 h 763"/>
                <a:gd name="T62" fmla="*/ 1825 w 3006"/>
                <a:gd name="T63" fmla="*/ 453 h 763"/>
                <a:gd name="T64" fmla="*/ 1970 w 3006"/>
                <a:gd name="T65" fmla="*/ 471 h 763"/>
                <a:gd name="T66" fmla="*/ 2046 w 3006"/>
                <a:gd name="T67" fmla="*/ 485 h 763"/>
                <a:gd name="T68" fmla="*/ 2072 w 3006"/>
                <a:gd name="T69" fmla="*/ 507 h 763"/>
                <a:gd name="T70" fmla="*/ 2181 w 3006"/>
                <a:gd name="T71" fmla="*/ 525 h 763"/>
                <a:gd name="T72" fmla="*/ 2281 w 3006"/>
                <a:gd name="T73" fmla="*/ 544 h 763"/>
                <a:gd name="T74" fmla="*/ 2353 w 3006"/>
                <a:gd name="T75" fmla="*/ 554 h 763"/>
                <a:gd name="T76" fmla="*/ 2359 w 3006"/>
                <a:gd name="T77" fmla="*/ 580 h 763"/>
                <a:gd name="T78" fmla="*/ 2432 w 3006"/>
                <a:gd name="T79" fmla="*/ 592 h 763"/>
                <a:gd name="T80" fmla="*/ 2438 w 3006"/>
                <a:gd name="T81" fmla="*/ 622 h 763"/>
                <a:gd name="T82" fmla="*/ 2910 w 3006"/>
                <a:gd name="T83" fmla="*/ 644 h 763"/>
                <a:gd name="T84" fmla="*/ 2914 w 3006"/>
                <a:gd name="T85" fmla="*/ 705 h 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006" h="763">
                  <a:moveTo>
                    <a:pt x="0" y="0"/>
                  </a:moveTo>
                  <a:lnTo>
                    <a:pt x="72" y="0"/>
                  </a:lnTo>
                  <a:lnTo>
                    <a:pt x="72" y="12"/>
                  </a:lnTo>
                  <a:lnTo>
                    <a:pt x="84" y="12"/>
                  </a:lnTo>
                  <a:lnTo>
                    <a:pt x="84" y="20"/>
                  </a:lnTo>
                  <a:lnTo>
                    <a:pt x="141" y="20"/>
                  </a:lnTo>
                  <a:lnTo>
                    <a:pt x="141" y="30"/>
                  </a:lnTo>
                  <a:lnTo>
                    <a:pt x="193" y="30"/>
                  </a:lnTo>
                  <a:lnTo>
                    <a:pt x="193" y="40"/>
                  </a:lnTo>
                  <a:lnTo>
                    <a:pt x="243" y="40"/>
                  </a:lnTo>
                  <a:lnTo>
                    <a:pt x="243" y="50"/>
                  </a:lnTo>
                  <a:lnTo>
                    <a:pt x="297" y="50"/>
                  </a:lnTo>
                  <a:lnTo>
                    <a:pt x="297" y="58"/>
                  </a:lnTo>
                  <a:lnTo>
                    <a:pt x="305" y="58"/>
                  </a:lnTo>
                  <a:lnTo>
                    <a:pt x="305" y="66"/>
                  </a:lnTo>
                  <a:lnTo>
                    <a:pt x="327" y="66"/>
                  </a:lnTo>
                  <a:lnTo>
                    <a:pt x="327" y="73"/>
                  </a:lnTo>
                  <a:lnTo>
                    <a:pt x="442" y="73"/>
                  </a:lnTo>
                  <a:lnTo>
                    <a:pt x="442" y="93"/>
                  </a:lnTo>
                  <a:lnTo>
                    <a:pt x="446" y="93"/>
                  </a:lnTo>
                  <a:lnTo>
                    <a:pt x="446" y="105"/>
                  </a:lnTo>
                  <a:lnTo>
                    <a:pt x="532" y="105"/>
                  </a:lnTo>
                  <a:lnTo>
                    <a:pt x="532" y="117"/>
                  </a:lnTo>
                  <a:lnTo>
                    <a:pt x="584" y="117"/>
                  </a:lnTo>
                  <a:lnTo>
                    <a:pt x="584" y="133"/>
                  </a:lnTo>
                  <a:lnTo>
                    <a:pt x="614" y="133"/>
                  </a:lnTo>
                  <a:lnTo>
                    <a:pt x="614" y="147"/>
                  </a:lnTo>
                  <a:lnTo>
                    <a:pt x="661" y="147"/>
                  </a:lnTo>
                  <a:lnTo>
                    <a:pt x="661" y="153"/>
                  </a:lnTo>
                  <a:lnTo>
                    <a:pt x="707" y="153"/>
                  </a:lnTo>
                  <a:lnTo>
                    <a:pt x="707" y="161"/>
                  </a:lnTo>
                  <a:lnTo>
                    <a:pt x="747" y="161"/>
                  </a:lnTo>
                  <a:lnTo>
                    <a:pt x="747" y="173"/>
                  </a:lnTo>
                  <a:lnTo>
                    <a:pt x="767" y="173"/>
                  </a:lnTo>
                  <a:lnTo>
                    <a:pt x="767" y="177"/>
                  </a:lnTo>
                  <a:lnTo>
                    <a:pt x="803" y="177"/>
                  </a:lnTo>
                  <a:lnTo>
                    <a:pt x="803" y="187"/>
                  </a:lnTo>
                  <a:lnTo>
                    <a:pt x="900" y="187"/>
                  </a:lnTo>
                  <a:lnTo>
                    <a:pt x="900" y="195"/>
                  </a:lnTo>
                  <a:lnTo>
                    <a:pt x="920" y="195"/>
                  </a:lnTo>
                  <a:lnTo>
                    <a:pt x="920" y="203"/>
                  </a:lnTo>
                  <a:lnTo>
                    <a:pt x="950" y="203"/>
                  </a:lnTo>
                  <a:lnTo>
                    <a:pt x="950" y="211"/>
                  </a:lnTo>
                  <a:lnTo>
                    <a:pt x="958" y="211"/>
                  </a:lnTo>
                  <a:lnTo>
                    <a:pt x="958" y="217"/>
                  </a:lnTo>
                  <a:lnTo>
                    <a:pt x="974" y="217"/>
                  </a:lnTo>
                  <a:lnTo>
                    <a:pt x="974" y="230"/>
                  </a:lnTo>
                  <a:lnTo>
                    <a:pt x="1014" y="230"/>
                  </a:lnTo>
                  <a:lnTo>
                    <a:pt x="1014" y="236"/>
                  </a:lnTo>
                  <a:lnTo>
                    <a:pt x="1036" y="236"/>
                  </a:lnTo>
                  <a:lnTo>
                    <a:pt x="1036" y="244"/>
                  </a:lnTo>
                  <a:lnTo>
                    <a:pt x="1048" y="244"/>
                  </a:lnTo>
                  <a:lnTo>
                    <a:pt x="1048" y="252"/>
                  </a:lnTo>
                  <a:lnTo>
                    <a:pt x="1060" y="252"/>
                  </a:lnTo>
                  <a:lnTo>
                    <a:pt x="1060" y="260"/>
                  </a:lnTo>
                  <a:lnTo>
                    <a:pt x="1068" y="260"/>
                  </a:lnTo>
                  <a:lnTo>
                    <a:pt x="1068" y="272"/>
                  </a:lnTo>
                  <a:lnTo>
                    <a:pt x="1094" y="272"/>
                  </a:lnTo>
                  <a:lnTo>
                    <a:pt x="1094" y="278"/>
                  </a:lnTo>
                  <a:lnTo>
                    <a:pt x="1181" y="278"/>
                  </a:lnTo>
                  <a:lnTo>
                    <a:pt x="1181" y="286"/>
                  </a:lnTo>
                  <a:lnTo>
                    <a:pt x="1295" y="286"/>
                  </a:lnTo>
                  <a:lnTo>
                    <a:pt x="1295" y="298"/>
                  </a:lnTo>
                  <a:lnTo>
                    <a:pt x="1303" y="298"/>
                  </a:lnTo>
                  <a:lnTo>
                    <a:pt x="1303" y="302"/>
                  </a:lnTo>
                  <a:lnTo>
                    <a:pt x="1321" y="302"/>
                  </a:lnTo>
                  <a:lnTo>
                    <a:pt x="1321" y="308"/>
                  </a:lnTo>
                  <a:lnTo>
                    <a:pt x="1404" y="308"/>
                  </a:lnTo>
                  <a:lnTo>
                    <a:pt x="1404" y="318"/>
                  </a:lnTo>
                  <a:lnTo>
                    <a:pt x="1430" y="318"/>
                  </a:lnTo>
                  <a:lnTo>
                    <a:pt x="1430" y="324"/>
                  </a:lnTo>
                  <a:lnTo>
                    <a:pt x="1452" y="324"/>
                  </a:lnTo>
                  <a:lnTo>
                    <a:pt x="1452" y="332"/>
                  </a:lnTo>
                  <a:lnTo>
                    <a:pt x="1466" y="332"/>
                  </a:lnTo>
                  <a:lnTo>
                    <a:pt x="1466" y="340"/>
                  </a:lnTo>
                  <a:lnTo>
                    <a:pt x="1500" y="340"/>
                  </a:lnTo>
                  <a:lnTo>
                    <a:pt x="1500" y="350"/>
                  </a:lnTo>
                  <a:lnTo>
                    <a:pt x="1518" y="350"/>
                  </a:lnTo>
                  <a:lnTo>
                    <a:pt x="1518" y="368"/>
                  </a:lnTo>
                  <a:lnTo>
                    <a:pt x="1534" y="368"/>
                  </a:lnTo>
                  <a:lnTo>
                    <a:pt x="1534" y="387"/>
                  </a:lnTo>
                  <a:lnTo>
                    <a:pt x="1582" y="387"/>
                  </a:lnTo>
                  <a:lnTo>
                    <a:pt x="1582" y="399"/>
                  </a:lnTo>
                  <a:lnTo>
                    <a:pt x="1586" y="399"/>
                  </a:lnTo>
                  <a:lnTo>
                    <a:pt x="1586" y="407"/>
                  </a:lnTo>
                  <a:lnTo>
                    <a:pt x="1679" y="407"/>
                  </a:lnTo>
                  <a:lnTo>
                    <a:pt x="1679" y="419"/>
                  </a:lnTo>
                  <a:lnTo>
                    <a:pt x="1691" y="419"/>
                  </a:lnTo>
                  <a:lnTo>
                    <a:pt x="1691" y="429"/>
                  </a:lnTo>
                  <a:lnTo>
                    <a:pt x="1707" y="429"/>
                  </a:lnTo>
                  <a:lnTo>
                    <a:pt x="1707" y="439"/>
                  </a:lnTo>
                  <a:lnTo>
                    <a:pt x="1757" y="439"/>
                  </a:lnTo>
                  <a:lnTo>
                    <a:pt x="1757" y="447"/>
                  </a:lnTo>
                  <a:lnTo>
                    <a:pt x="1813" y="447"/>
                  </a:lnTo>
                  <a:lnTo>
                    <a:pt x="1813" y="453"/>
                  </a:lnTo>
                  <a:lnTo>
                    <a:pt x="1825" y="453"/>
                  </a:lnTo>
                  <a:lnTo>
                    <a:pt x="1825" y="465"/>
                  </a:lnTo>
                  <a:lnTo>
                    <a:pt x="1970" y="465"/>
                  </a:lnTo>
                  <a:lnTo>
                    <a:pt x="1970" y="471"/>
                  </a:lnTo>
                  <a:lnTo>
                    <a:pt x="2038" y="471"/>
                  </a:lnTo>
                  <a:lnTo>
                    <a:pt x="2038" y="485"/>
                  </a:lnTo>
                  <a:lnTo>
                    <a:pt x="2046" y="485"/>
                  </a:lnTo>
                  <a:lnTo>
                    <a:pt x="2046" y="497"/>
                  </a:lnTo>
                  <a:lnTo>
                    <a:pt x="2072" y="497"/>
                  </a:lnTo>
                  <a:lnTo>
                    <a:pt x="2072" y="507"/>
                  </a:lnTo>
                  <a:lnTo>
                    <a:pt x="2078" y="507"/>
                  </a:lnTo>
                  <a:lnTo>
                    <a:pt x="2078" y="525"/>
                  </a:lnTo>
                  <a:lnTo>
                    <a:pt x="2181" y="525"/>
                  </a:lnTo>
                  <a:lnTo>
                    <a:pt x="2181" y="536"/>
                  </a:lnTo>
                  <a:lnTo>
                    <a:pt x="2281" y="536"/>
                  </a:lnTo>
                  <a:lnTo>
                    <a:pt x="2281" y="544"/>
                  </a:lnTo>
                  <a:lnTo>
                    <a:pt x="2351" y="544"/>
                  </a:lnTo>
                  <a:lnTo>
                    <a:pt x="2351" y="554"/>
                  </a:lnTo>
                  <a:lnTo>
                    <a:pt x="2353" y="554"/>
                  </a:lnTo>
                  <a:lnTo>
                    <a:pt x="2353" y="566"/>
                  </a:lnTo>
                  <a:lnTo>
                    <a:pt x="2359" y="566"/>
                  </a:lnTo>
                  <a:lnTo>
                    <a:pt x="2359" y="580"/>
                  </a:lnTo>
                  <a:lnTo>
                    <a:pt x="2367" y="580"/>
                  </a:lnTo>
                  <a:lnTo>
                    <a:pt x="2367" y="592"/>
                  </a:lnTo>
                  <a:lnTo>
                    <a:pt x="2432" y="592"/>
                  </a:lnTo>
                  <a:lnTo>
                    <a:pt x="2432" y="602"/>
                  </a:lnTo>
                  <a:lnTo>
                    <a:pt x="2438" y="602"/>
                  </a:lnTo>
                  <a:lnTo>
                    <a:pt x="2438" y="622"/>
                  </a:lnTo>
                  <a:lnTo>
                    <a:pt x="2779" y="622"/>
                  </a:lnTo>
                  <a:lnTo>
                    <a:pt x="2779" y="644"/>
                  </a:lnTo>
                  <a:lnTo>
                    <a:pt x="2910" y="644"/>
                  </a:lnTo>
                  <a:lnTo>
                    <a:pt x="2910" y="668"/>
                  </a:lnTo>
                  <a:lnTo>
                    <a:pt x="2914" y="668"/>
                  </a:lnTo>
                  <a:lnTo>
                    <a:pt x="2914" y="705"/>
                  </a:lnTo>
                  <a:lnTo>
                    <a:pt x="3006" y="705"/>
                  </a:lnTo>
                  <a:lnTo>
                    <a:pt x="3006" y="763"/>
                  </a:lnTo>
                </a:path>
              </a:pathLst>
            </a:custGeom>
            <a:noFill/>
            <a:ln w="19050" cap="flat" cmpd="sng" algn="ctr">
              <a:solidFill>
                <a:schemeClr val="accent1"/>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en-GB"/>
            </a:p>
          </p:txBody>
        </p:sp>
      </p:grpSp>
      <p:graphicFrame>
        <p:nvGraphicFramePr>
          <p:cNvPr id="164" name="Table 163">
            <a:extLst>
              <a:ext uri="{FF2B5EF4-FFF2-40B4-BE49-F238E27FC236}">
                <a16:creationId xmlns:a16="http://schemas.microsoft.com/office/drawing/2014/main" id="{5864DA9A-CB56-42DC-BCCB-B8482B041A40}"/>
              </a:ext>
            </a:extLst>
          </p:cNvPr>
          <p:cNvGraphicFramePr>
            <a:graphicFrameLocks noGrp="1"/>
          </p:cNvGraphicFramePr>
          <p:nvPr>
            <p:extLst>
              <p:ext uri="{D42A27DB-BD31-4B8C-83A1-F6EECF244321}">
                <p14:modId xmlns:p14="http://schemas.microsoft.com/office/powerpoint/2010/main" val="1066142157"/>
              </p:ext>
            </p:extLst>
          </p:nvPr>
        </p:nvGraphicFramePr>
        <p:xfrm>
          <a:off x="1452973" y="3263861"/>
          <a:ext cx="3741150" cy="1202400"/>
        </p:xfrm>
        <a:graphic>
          <a:graphicData uri="http://schemas.openxmlformats.org/drawingml/2006/table">
            <a:tbl>
              <a:tblPr firstRow="1" bandRow="1">
                <a:tableStyleId>{2D5ABB26-0587-4C30-8999-92F81FD0307C}</a:tableStyleId>
              </a:tblPr>
              <a:tblGrid>
                <a:gridCol w="1653150">
                  <a:extLst>
                    <a:ext uri="{9D8B030D-6E8A-4147-A177-3AD203B41FA5}">
                      <a16:colId xmlns:a16="http://schemas.microsoft.com/office/drawing/2014/main" val="4112117057"/>
                    </a:ext>
                  </a:extLst>
                </a:gridCol>
                <a:gridCol w="1044000">
                  <a:extLst>
                    <a:ext uri="{9D8B030D-6E8A-4147-A177-3AD203B41FA5}">
                      <a16:colId xmlns:a16="http://schemas.microsoft.com/office/drawing/2014/main" val="1881281716"/>
                    </a:ext>
                  </a:extLst>
                </a:gridCol>
                <a:gridCol w="1044000">
                  <a:extLst>
                    <a:ext uri="{9D8B030D-6E8A-4147-A177-3AD203B41FA5}">
                      <a16:colId xmlns:a16="http://schemas.microsoft.com/office/drawing/2014/main" val="3435643209"/>
                    </a:ext>
                  </a:extLst>
                </a:gridCol>
              </a:tblGrid>
              <a:tr h="237600">
                <a:tc>
                  <a:txBody>
                    <a:bodyPr/>
                    <a:lstStyle/>
                    <a:p>
                      <a:endParaRPr lang="en-GB" sz="1200" dirty="0">
                        <a:latin typeface="+mj-lt"/>
                      </a:endParaRPr>
                    </a:p>
                  </a:txBody>
                  <a:tcPr marL="36000" marR="36000" marT="28800" marB="28800" anchor="ctr">
                    <a:lnB w="12700" cap="flat" cmpd="sng" algn="ctr">
                      <a:solidFill>
                        <a:schemeClr val="tx1"/>
                      </a:solidFill>
                      <a:prstDash val="solid"/>
                      <a:round/>
                      <a:headEnd type="none" w="med" len="med"/>
                      <a:tailEnd type="none" w="med" len="med"/>
                    </a:lnB>
                  </a:tcPr>
                </a:tc>
                <a:tc>
                  <a:txBody>
                    <a:bodyPr/>
                    <a:lstStyle/>
                    <a:p>
                      <a:pPr algn="ctr"/>
                      <a:r>
                        <a:rPr lang="en-GB" sz="1200" b="1" dirty="0">
                          <a:latin typeface="+mj-lt"/>
                        </a:rPr>
                        <a:t>Kd56 (N=214)</a:t>
                      </a:r>
                    </a:p>
                  </a:txBody>
                  <a:tcPr marL="36000" marR="36000" marT="28800" marB="28800" anchor="ctr">
                    <a:lnB w="12700" cap="flat" cmpd="sng" algn="ctr">
                      <a:solidFill>
                        <a:schemeClr val="tx1"/>
                      </a:solidFill>
                      <a:prstDash val="solid"/>
                      <a:round/>
                      <a:headEnd type="none" w="med" len="med"/>
                      <a:tailEnd type="none" w="med" len="med"/>
                    </a:lnB>
                  </a:tcPr>
                </a:tc>
                <a:tc>
                  <a:txBody>
                    <a:bodyPr/>
                    <a:lstStyle/>
                    <a:p>
                      <a:pPr algn="ctr"/>
                      <a:r>
                        <a:rPr lang="en-GB" sz="1200" b="1" dirty="0" err="1">
                          <a:latin typeface="+mj-lt"/>
                        </a:rPr>
                        <a:t>Vd</a:t>
                      </a:r>
                      <a:r>
                        <a:rPr lang="en-GB" sz="1200" b="1" dirty="0">
                          <a:latin typeface="+mj-lt"/>
                        </a:rPr>
                        <a:t> (N=213)</a:t>
                      </a:r>
                    </a:p>
                  </a:txBody>
                  <a:tcPr marL="36000" marR="36000" marT="28800" marB="2880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4262915"/>
                  </a:ext>
                </a:extLst>
              </a:tr>
              <a:tr h="237600">
                <a:tc>
                  <a:txBody>
                    <a:bodyPr/>
                    <a:lstStyle/>
                    <a:p>
                      <a:r>
                        <a:rPr lang="en-GB" sz="1200" dirty="0">
                          <a:latin typeface="+mj-lt"/>
                        </a:rPr>
                        <a:t>Death, n (%)</a:t>
                      </a:r>
                    </a:p>
                  </a:txBody>
                  <a:tcPr marL="36000" marR="36000" marT="28800" marB="28800" anchor="ctr">
                    <a:lnT w="12700" cap="flat" cmpd="sng" algn="ctr">
                      <a:solidFill>
                        <a:schemeClr val="tx1"/>
                      </a:solidFill>
                      <a:prstDash val="solid"/>
                      <a:round/>
                      <a:headEnd type="none" w="med" len="med"/>
                      <a:tailEnd type="none" w="med" len="med"/>
                    </a:lnT>
                  </a:tcPr>
                </a:tc>
                <a:tc>
                  <a:txBody>
                    <a:bodyPr/>
                    <a:lstStyle/>
                    <a:p>
                      <a:pPr algn="ctr"/>
                      <a:r>
                        <a:rPr lang="en-GB" sz="1200" dirty="0">
                          <a:latin typeface="+mj-lt"/>
                        </a:rPr>
                        <a:t>76 (35.5)</a:t>
                      </a:r>
                    </a:p>
                  </a:txBody>
                  <a:tcPr marL="36000" marR="36000" marT="28800" marB="28800" anchor="ctr">
                    <a:lnT w="12700" cap="flat" cmpd="sng" algn="ctr">
                      <a:solidFill>
                        <a:schemeClr val="tx1"/>
                      </a:solidFill>
                      <a:prstDash val="solid"/>
                      <a:round/>
                      <a:headEnd type="none" w="med" len="med"/>
                      <a:tailEnd type="none" w="med" len="med"/>
                    </a:lnT>
                  </a:tcPr>
                </a:tc>
                <a:tc>
                  <a:txBody>
                    <a:bodyPr/>
                    <a:lstStyle/>
                    <a:p>
                      <a:pPr algn="ctr"/>
                      <a:r>
                        <a:rPr lang="en-GB" sz="1200" dirty="0">
                          <a:latin typeface="+mj-lt"/>
                        </a:rPr>
                        <a:t>85 (39.9)</a:t>
                      </a:r>
                    </a:p>
                  </a:txBody>
                  <a:tcPr marL="36000" marR="36000" marT="28800" marB="28800"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755372395"/>
                  </a:ext>
                </a:extLst>
              </a:tr>
              <a:tr h="237600">
                <a:tc>
                  <a:txBody>
                    <a:bodyPr/>
                    <a:lstStyle/>
                    <a:p>
                      <a:r>
                        <a:rPr lang="en-GB" sz="1200" dirty="0">
                          <a:latin typeface="+mj-lt"/>
                        </a:rPr>
                        <a:t>Median OS, months</a:t>
                      </a:r>
                    </a:p>
                  </a:txBody>
                  <a:tcPr marL="36000" marR="36000" marT="28800" marB="28800" anchor="ctr"/>
                </a:tc>
                <a:tc>
                  <a:txBody>
                    <a:bodyPr/>
                    <a:lstStyle/>
                    <a:p>
                      <a:pPr algn="ctr"/>
                      <a:r>
                        <a:rPr lang="en-GB" sz="1200" dirty="0">
                          <a:latin typeface="+mj-lt"/>
                          <a:cs typeface="Calibri" panose="020F0502020204030204" pitchFamily="34" charset="0"/>
                        </a:rPr>
                        <a:t>–</a:t>
                      </a:r>
                      <a:endParaRPr lang="en-GB" sz="1200" dirty="0">
                        <a:latin typeface="+mj-lt"/>
                      </a:endParaRPr>
                    </a:p>
                  </a:txBody>
                  <a:tcPr marL="36000" marR="36000" marT="28800" marB="28800" anchor="ctr"/>
                </a:tc>
                <a:tc>
                  <a:txBody>
                    <a:bodyPr/>
                    <a:lstStyle/>
                    <a:p>
                      <a:pPr algn="ctr"/>
                      <a:r>
                        <a:rPr lang="en-GB" sz="1200" dirty="0">
                          <a:latin typeface="+mj-lt"/>
                        </a:rPr>
                        <a:t>42.2</a:t>
                      </a:r>
                    </a:p>
                  </a:txBody>
                  <a:tcPr marL="36000" marR="36000" marT="28800" marB="28800" anchor="ctr"/>
                </a:tc>
                <a:extLst>
                  <a:ext uri="{0D108BD9-81ED-4DB2-BD59-A6C34878D82A}">
                    <a16:rowId xmlns:a16="http://schemas.microsoft.com/office/drawing/2014/main" val="1890656977"/>
                  </a:ext>
                </a:extLst>
              </a:tr>
              <a:tr h="237600">
                <a:tc>
                  <a:txBody>
                    <a:bodyPr/>
                    <a:lstStyle/>
                    <a:p>
                      <a:r>
                        <a:rPr lang="en-GB" sz="1200" b="1" dirty="0">
                          <a:latin typeface="+mj-lt"/>
                        </a:rPr>
                        <a:t>HR (Kd56/</a:t>
                      </a:r>
                      <a:r>
                        <a:rPr lang="en-GB" sz="1200" b="1" dirty="0" err="1">
                          <a:latin typeface="+mj-lt"/>
                        </a:rPr>
                        <a:t>Vd</a:t>
                      </a:r>
                      <a:r>
                        <a:rPr lang="en-GB" sz="1200" b="1" dirty="0">
                          <a:latin typeface="+mj-lt"/>
                        </a:rPr>
                        <a:t>) 95% CI)</a:t>
                      </a:r>
                    </a:p>
                  </a:txBody>
                  <a:tcPr marL="36000" marR="36000" marT="28800" marB="28800" anchor="ctr"/>
                </a:tc>
                <a:tc gridSpan="2">
                  <a:txBody>
                    <a:bodyPr/>
                    <a:lstStyle/>
                    <a:p>
                      <a:pPr algn="ctr"/>
                      <a:r>
                        <a:rPr lang="en-GB" sz="1200" b="1" dirty="0">
                          <a:latin typeface="+mj-lt"/>
                        </a:rPr>
                        <a:t>0.750 (0.550, 1.022)</a:t>
                      </a:r>
                    </a:p>
                  </a:txBody>
                  <a:tcPr marL="36000" marR="36000" marT="28800" marB="28800" anchor="ctr"/>
                </a:tc>
                <a:tc hMerge="1">
                  <a:txBody>
                    <a:bodyPr/>
                    <a:lstStyle/>
                    <a:p>
                      <a:endParaRPr lang="en-GB"/>
                    </a:p>
                  </a:txBody>
                  <a:tcPr/>
                </a:tc>
                <a:extLst>
                  <a:ext uri="{0D108BD9-81ED-4DB2-BD59-A6C34878D82A}">
                    <a16:rowId xmlns:a16="http://schemas.microsoft.com/office/drawing/2014/main" val="226915835"/>
                  </a:ext>
                </a:extLst>
              </a:tr>
              <a:tr h="237600">
                <a:tc>
                  <a:txBody>
                    <a:bodyPr/>
                    <a:lstStyle/>
                    <a:p>
                      <a:r>
                        <a:rPr lang="en-GB" sz="1200" i="1" dirty="0">
                          <a:latin typeface="+mj-lt"/>
                        </a:rPr>
                        <a:t>P</a:t>
                      </a:r>
                      <a:r>
                        <a:rPr lang="en-GB" sz="1200" dirty="0">
                          <a:latin typeface="+mj-lt"/>
                        </a:rPr>
                        <a:t>-value (1-sided)</a:t>
                      </a:r>
                    </a:p>
                  </a:txBody>
                  <a:tcPr marL="36000" marR="36000" marT="28800" marB="28800" anchor="ctr"/>
                </a:tc>
                <a:tc gridSpan="2">
                  <a:txBody>
                    <a:bodyPr/>
                    <a:lstStyle/>
                    <a:p>
                      <a:pPr algn="ctr"/>
                      <a:r>
                        <a:rPr lang="en-GB" sz="1200" dirty="0">
                          <a:latin typeface="+mj-lt"/>
                        </a:rPr>
                        <a:t>0.0337</a:t>
                      </a:r>
                    </a:p>
                  </a:txBody>
                  <a:tcPr marL="36000" marR="36000" marT="28800" marB="28800" anchor="ctr"/>
                </a:tc>
                <a:tc hMerge="1">
                  <a:txBody>
                    <a:bodyPr/>
                    <a:lstStyle/>
                    <a:p>
                      <a:pPr algn="ctr"/>
                      <a:endParaRPr lang="en-GB" sz="1200" dirty="0"/>
                    </a:p>
                  </a:txBody>
                  <a:tcPr marL="36000" marR="36000" marT="36000" marB="36000" anchor="ctr"/>
                </a:tc>
                <a:extLst>
                  <a:ext uri="{0D108BD9-81ED-4DB2-BD59-A6C34878D82A}">
                    <a16:rowId xmlns:a16="http://schemas.microsoft.com/office/drawing/2014/main" val="1656346772"/>
                  </a:ext>
                </a:extLst>
              </a:tr>
            </a:tbl>
          </a:graphicData>
        </a:graphic>
      </p:graphicFrame>
      <p:sp>
        <p:nvSpPr>
          <p:cNvPr id="58" name="TextBox 57"/>
          <p:cNvSpPr txBox="1"/>
          <p:nvPr/>
        </p:nvSpPr>
        <p:spPr>
          <a:xfrm>
            <a:off x="2908613" y="1480726"/>
            <a:ext cx="3339376" cy="307777"/>
          </a:xfrm>
          <a:prstGeom prst="rect">
            <a:avLst/>
          </a:prstGeom>
          <a:noFill/>
        </p:spPr>
        <p:txBody>
          <a:bodyPr wrap="none" rtlCol="0">
            <a:spAutoFit/>
          </a:bodyPr>
          <a:lstStyle/>
          <a:p>
            <a:r>
              <a:rPr lang="en-GB" sz="1400" b="1" dirty="0"/>
              <a:t>Overall survival: No prior </a:t>
            </a:r>
            <a:r>
              <a:rPr lang="en-GB" sz="1400" b="1" dirty="0" err="1"/>
              <a:t>bortezomib</a:t>
            </a:r>
            <a:endParaRPr lang="en-GB" sz="1400" b="1" dirty="0"/>
          </a:p>
        </p:txBody>
      </p:sp>
      <p:sp>
        <p:nvSpPr>
          <p:cNvPr id="59" name="TextBox 5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60" name="Content Placeholder 2"/>
          <p:cNvSpPr txBox="1">
            <a:spLocks/>
          </p:cNvSpPr>
          <p:nvPr/>
        </p:nvSpPr>
        <p:spPr>
          <a:xfrm>
            <a:off x="505683" y="1211981"/>
            <a:ext cx="5978244" cy="308812"/>
          </a:xfrm>
          <a:prstGeom prst="rect">
            <a:avLst/>
          </a:prstGeom>
        </p:spPr>
        <p:txBody>
          <a:bodyPr anchor="t"/>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200" b="1" kern="0" dirty="0"/>
              <a:t>Median follow-up:</a:t>
            </a:r>
            <a:r>
              <a:rPr lang="en-US" sz="1200" kern="0" dirty="0"/>
              <a:t> 37.5 months in the Kd arm, 36.9 months in the Vd arm</a:t>
            </a:r>
            <a:endParaRPr lang="en-US" sz="1200" b="1" kern="0" dirty="0"/>
          </a:p>
        </p:txBody>
      </p:sp>
    </p:spTree>
    <p:extLst>
      <p:ext uri="{BB962C8B-B14F-4D97-AF65-F5344CB8AC3E}">
        <p14:creationId xmlns:p14="http://schemas.microsoft.com/office/powerpoint/2010/main" val="15457329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Updated Overall Survival by Prior </a:t>
            </a:r>
            <a:br>
              <a:rPr lang="en-US" sz="2800" dirty="0"/>
            </a:br>
            <a:r>
              <a:rPr lang="en-US" sz="2800" dirty="0"/>
              <a:t>Treatment – Prior Exposure to </a:t>
            </a:r>
            <a:r>
              <a:rPr lang="en-US" sz="2800" dirty="0" err="1"/>
              <a:t>Lenalidomide</a:t>
            </a:r>
            <a:endParaRPr lang="en-US" sz="2800" dirty="0"/>
          </a:p>
        </p:txBody>
      </p:sp>
      <p:sp>
        <p:nvSpPr>
          <p:cNvPr id="69" name="Rectangle 68"/>
          <p:cNvSpPr/>
          <p:nvPr/>
        </p:nvSpPr>
        <p:spPr>
          <a:xfrm>
            <a:off x="409551" y="6372553"/>
            <a:ext cx="7450594" cy="369332"/>
          </a:xfrm>
          <a:prstGeom prst="rect">
            <a:avLst/>
          </a:prstGeom>
        </p:spPr>
        <p:txBody>
          <a:bodyPr wrap="square" anchor="b">
            <a:spAutoFit/>
          </a:bodyPr>
          <a:lstStyle/>
          <a:p>
            <a:r>
              <a:rPr lang="en-GB" altLang="en-US" sz="900" dirty="0"/>
              <a:t>CI, confidence interval; HR, hazard ratio;</a:t>
            </a:r>
            <a:r>
              <a:rPr lang="en-US" sz="900" dirty="0">
                <a:latin typeface="Arial" panose="020B0604020202020204" pitchFamily="34" charset="0"/>
                <a:cs typeface="Arial" panose="020B0604020202020204" pitchFamily="34" charset="0"/>
              </a:rPr>
              <a:t> </a:t>
            </a:r>
            <a:r>
              <a:rPr lang="en-GB" altLang="en-US" sz="900" dirty="0" err="1"/>
              <a:t>Kd</a:t>
            </a:r>
            <a:r>
              <a:rPr lang="en-GB" altLang="en-US" sz="900" dirty="0"/>
              <a:t>, carfilzomib and dexamethasone; OS, overall survival; </a:t>
            </a:r>
            <a:r>
              <a:rPr lang="en-GB" altLang="en-US" sz="900" dirty="0" err="1"/>
              <a:t>Vd</a:t>
            </a:r>
            <a:r>
              <a:rPr lang="en-GB" altLang="en-US" sz="900" dirty="0"/>
              <a:t>, </a:t>
            </a:r>
            <a:r>
              <a:rPr lang="en-GB" altLang="en-US" sz="900" dirty="0" err="1"/>
              <a:t>bortezomib</a:t>
            </a:r>
            <a:r>
              <a:rPr lang="en-GB" altLang="en-US" sz="900" dirty="0"/>
              <a:t> and dexamethasone.</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Orlowski K et al. Presented at EHA 2018; Poster (Abstract PF561).</a:t>
            </a:r>
            <a:endParaRPr lang="en-US" sz="900" dirty="0">
              <a:latin typeface="Arial" panose="020B0604020202020204" pitchFamily="34" charset="0"/>
              <a:cs typeface="Arial" panose="020B0604020202020204" pitchFamily="34" charset="0"/>
            </a:endParaRPr>
          </a:p>
        </p:txBody>
      </p:sp>
      <p:sp>
        <p:nvSpPr>
          <p:cNvPr id="764" name="TextBox 763">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5" name="TextBox 4"/>
          <p:cNvSpPr txBox="1"/>
          <p:nvPr/>
        </p:nvSpPr>
        <p:spPr>
          <a:xfrm>
            <a:off x="379412" y="1766868"/>
            <a:ext cx="2990083" cy="369332"/>
          </a:xfrm>
          <a:prstGeom prst="rect">
            <a:avLst/>
          </a:prstGeom>
          <a:noFill/>
        </p:spPr>
        <p:txBody>
          <a:bodyPr wrap="square" rtlCol="0">
            <a:spAutoFit/>
          </a:bodyPr>
          <a:lstStyle/>
          <a:p>
            <a:r>
              <a:rPr lang="en-US" dirty="0"/>
              <a:t>With prior </a:t>
            </a:r>
            <a:r>
              <a:rPr lang="en-US" dirty="0" err="1"/>
              <a:t>lenalidomide</a:t>
            </a:r>
            <a:endParaRPr lang="de-CH" dirty="0"/>
          </a:p>
        </p:txBody>
      </p:sp>
      <p:sp>
        <p:nvSpPr>
          <p:cNvPr id="12" name="TextBox 11"/>
          <p:cNvSpPr txBox="1"/>
          <p:nvPr/>
        </p:nvSpPr>
        <p:spPr>
          <a:xfrm>
            <a:off x="3295651" y="1772663"/>
            <a:ext cx="3211944" cy="369332"/>
          </a:xfrm>
          <a:prstGeom prst="rect">
            <a:avLst/>
          </a:prstGeom>
          <a:noFill/>
        </p:spPr>
        <p:txBody>
          <a:bodyPr wrap="square" rtlCol="0">
            <a:spAutoFit/>
          </a:bodyPr>
          <a:lstStyle/>
          <a:p>
            <a:r>
              <a:rPr lang="en-US" dirty="0"/>
              <a:t>Without prior </a:t>
            </a:r>
            <a:r>
              <a:rPr lang="en-US" dirty="0" err="1"/>
              <a:t>lenalidomide</a:t>
            </a:r>
            <a:endParaRPr lang="de-CH" dirty="0"/>
          </a:p>
        </p:txBody>
      </p:sp>
      <p:sp>
        <p:nvSpPr>
          <p:cNvPr id="14" name="TextBox 13"/>
          <p:cNvSpPr txBox="1"/>
          <p:nvPr/>
        </p:nvSpPr>
        <p:spPr>
          <a:xfrm>
            <a:off x="6269038" y="1766868"/>
            <a:ext cx="2981144" cy="369332"/>
          </a:xfrm>
          <a:prstGeom prst="rect">
            <a:avLst/>
          </a:prstGeom>
          <a:noFill/>
        </p:spPr>
        <p:txBody>
          <a:bodyPr wrap="square" rtlCol="0">
            <a:spAutoFit/>
          </a:bodyPr>
          <a:lstStyle/>
          <a:p>
            <a:r>
              <a:rPr lang="en-US" dirty="0" err="1"/>
              <a:t>Lenalidomide</a:t>
            </a:r>
            <a:r>
              <a:rPr lang="en-US" dirty="0"/>
              <a:t>-refractory</a:t>
            </a:r>
            <a:endParaRPr lang="de-CH" dirty="0"/>
          </a:p>
        </p:txBody>
      </p:sp>
      <p:pic>
        <p:nvPicPr>
          <p:cNvPr id="15" name="Picture 14"/>
          <p:cNvPicPr>
            <a:picLocks noChangeAspect="1"/>
          </p:cNvPicPr>
          <p:nvPr/>
        </p:nvPicPr>
        <p:blipFill>
          <a:blip r:embed="rId4"/>
          <a:stretch>
            <a:fillRect/>
          </a:stretch>
        </p:blipFill>
        <p:spPr>
          <a:xfrm>
            <a:off x="379412" y="2136200"/>
            <a:ext cx="2602037" cy="2619951"/>
          </a:xfrm>
          <a:prstGeom prst="rect">
            <a:avLst/>
          </a:prstGeom>
        </p:spPr>
      </p:pic>
      <p:pic>
        <p:nvPicPr>
          <p:cNvPr id="17" name="Picture 16"/>
          <p:cNvPicPr>
            <a:picLocks noChangeAspect="1"/>
          </p:cNvPicPr>
          <p:nvPr/>
        </p:nvPicPr>
        <p:blipFill>
          <a:blip r:embed="rId5"/>
          <a:stretch>
            <a:fillRect/>
          </a:stretch>
        </p:blipFill>
        <p:spPr>
          <a:xfrm>
            <a:off x="3295649" y="2133503"/>
            <a:ext cx="2516324" cy="2622648"/>
          </a:xfrm>
          <a:prstGeom prst="rect">
            <a:avLst/>
          </a:prstGeom>
        </p:spPr>
      </p:pic>
      <p:pic>
        <p:nvPicPr>
          <p:cNvPr id="13" name="Picture 12">
            <a:extLst>
              <a:ext uri="{FF2B5EF4-FFF2-40B4-BE49-F238E27FC236}">
                <a16:creationId xmlns:a16="http://schemas.microsoft.com/office/drawing/2014/main" id="{BFEC4D61-DA94-47FC-BC17-3B7526BAF6BA}"/>
              </a:ext>
            </a:extLst>
          </p:cNvPr>
          <p:cNvPicPr>
            <a:picLocks noChangeAspect="1"/>
          </p:cNvPicPr>
          <p:nvPr/>
        </p:nvPicPr>
        <p:blipFill>
          <a:blip r:embed="rId6"/>
          <a:stretch>
            <a:fillRect/>
          </a:stretch>
        </p:blipFill>
        <p:spPr>
          <a:xfrm>
            <a:off x="6269534" y="2133504"/>
            <a:ext cx="2556632" cy="2622648"/>
          </a:xfrm>
          <a:prstGeom prst="rect">
            <a:avLst/>
          </a:prstGeom>
        </p:spPr>
      </p:pic>
      <p:sp>
        <p:nvSpPr>
          <p:cNvPr id="19" name="Content Placeholder 7"/>
          <p:cNvSpPr txBox="1">
            <a:spLocks/>
          </p:cNvSpPr>
          <p:nvPr/>
        </p:nvSpPr>
        <p:spPr bwMode="gray">
          <a:xfrm>
            <a:off x="512763" y="1195965"/>
            <a:ext cx="8116886"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44.3 months in the Kd56 group, and 43.7 months in the Vd group</a:t>
            </a:r>
          </a:p>
        </p:txBody>
      </p:sp>
    </p:spTree>
    <p:extLst>
      <p:ext uri="{BB962C8B-B14F-4D97-AF65-F5344CB8AC3E}">
        <p14:creationId xmlns:p14="http://schemas.microsoft.com/office/powerpoint/2010/main" val="28072803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Updated Overall Survival by </a:t>
            </a:r>
            <a:br>
              <a:rPr lang="en-US" sz="2800" dirty="0"/>
            </a:br>
            <a:r>
              <a:rPr lang="en-US" sz="2800" dirty="0"/>
              <a:t>Cytogenetic Risk Status</a:t>
            </a:r>
          </a:p>
        </p:txBody>
      </p:sp>
      <p:sp>
        <p:nvSpPr>
          <p:cNvPr id="69" name="Rectangle 68"/>
          <p:cNvSpPr/>
          <p:nvPr/>
        </p:nvSpPr>
        <p:spPr>
          <a:xfrm>
            <a:off x="409551" y="6372553"/>
            <a:ext cx="7450594" cy="369332"/>
          </a:xfrm>
          <a:prstGeom prst="rect">
            <a:avLst/>
          </a:prstGeom>
        </p:spPr>
        <p:txBody>
          <a:bodyPr wrap="square" anchor="b">
            <a:spAutoFit/>
          </a:bodyPr>
          <a:lstStyle/>
          <a:p>
            <a:r>
              <a:rPr lang="en-GB" altLang="en-US" sz="900" dirty="0"/>
              <a:t>CI, confidence interval; HR, hazard ratio; </a:t>
            </a:r>
            <a:r>
              <a:rPr lang="en-GB" altLang="en-US" sz="900" dirty="0" err="1"/>
              <a:t>Kd</a:t>
            </a:r>
            <a:r>
              <a:rPr lang="en-GB" altLang="en-US" sz="900" dirty="0"/>
              <a:t>, carfilzomib and dexamethasone; OS, overall survival; </a:t>
            </a:r>
            <a:r>
              <a:rPr lang="en-GB" altLang="en-US" sz="900" dirty="0" err="1"/>
              <a:t>Vd</a:t>
            </a:r>
            <a:r>
              <a:rPr lang="en-GB" altLang="en-US" sz="900" dirty="0"/>
              <a:t>, </a:t>
            </a:r>
            <a:r>
              <a:rPr lang="en-GB" altLang="en-US" sz="900" dirty="0" err="1"/>
              <a:t>bortezomib</a:t>
            </a:r>
            <a:r>
              <a:rPr lang="en-GB" altLang="en-US" sz="900" dirty="0"/>
              <a:t> and dexamethasone.</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Orlowski K et al. Presented at EHA 2018; Poster (Abstract PF561).</a:t>
            </a:r>
            <a:endParaRPr lang="en-US" sz="900" dirty="0">
              <a:latin typeface="Arial" panose="020B0604020202020204" pitchFamily="34" charset="0"/>
              <a:cs typeface="Arial" panose="020B0604020202020204" pitchFamily="34" charset="0"/>
            </a:endParaRPr>
          </a:p>
        </p:txBody>
      </p:sp>
      <p:sp>
        <p:nvSpPr>
          <p:cNvPr id="764" name="TextBox 763">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9" name="TextBox 8"/>
          <p:cNvSpPr txBox="1"/>
          <p:nvPr/>
        </p:nvSpPr>
        <p:spPr>
          <a:xfrm>
            <a:off x="512763" y="1575345"/>
            <a:ext cx="3649662" cy="369332"/>
          </a:xfrm>
          <a:prstGeom prst="rect">
            <a:avLst/>
          </a:prstGeom>
          <a:noFill/>
        </p:spPr>
        <p:txBody>
          <a:bodyPr wrap="square" rtlCol="0">
            <a:spAutoFit/>
          </a:bodyPr>
          <a:lstStyle/>
          <a:p>
            <a:r>
              <a:rPr lang="en-US" dirty="0"/>
              <a:t>Standard risk</a:t>
            </a:r>
            <a:endParaRPr lang="de-CH" dirty="0"/>
          </a:p>
        </p:txBody>
      </p:sp>
      <p:sp>
        <p:nvSpPr>
          <p:cNvPr id="10" name="TextBox 9"/>
          <p:cNvSpPr txBox="1"/>
          <p:nvPr/>
        </p:nvSpPr>
        <p:spPr>
          <a:xfrm>
            <a:off x="4648200" y="1575345"/>
            <a:ext cx="3981450" cy="369332"/>
          </a:xfrm>
          <a:prstGeom prst="rect">
            <a:avLst/>
          </a:prstGeom>
          <a:noFill/>
        </p:spPr>
        <p:txBody>
          <a:bodyPr wrap="square" rtlCol="0">
            <a:spAutoFit/>
          </a:bodyPr>
          <a:lstStyle/>
          <a:p>
            <a:r>
              <a:rPr lang="en-US" dirty="0"/>
              <a:t>High risk</a:t>
            </a:r>
            <a:endParaRPr lang="de-CH" dirty="0"/>
          </a:p>
        </p:txBody>
      </p:sp>
      <p:pic>
        <p:nvPicPr>
          <p:cNvPr id="8" name="Content Placeholder 7"/>
          <p:cNvPicPr>
            <a:picLocks noGrp="1" noChangeAspect="1"/>
          </p:cNvPicPr>
          <p:nvPr>
            <p:ph sz="half" idx="1"/>
          </p:nvPr>
        </p:nvPicPr>
        <p:blipFill>
          <a:blip r:embed="rId4"/>
          <a:stretch>
            <a:fillRect/>
          </a:stretch>
        </p:blipFill>
        <p:spPr>
          <a:xfrm>
            <a:off x="512763" y="1908459"/>
            <a:ext cx="3983037" cy="4223770"/>
          </a:xfrm>
          <a:prstGeom prst="rect">
            <a:avLst/>
          </a:prstGeom>
        </p:spPr>
      </p:pic>
      <p:pic>
        <p:nvPicPr>
          <p:cNvPr id="11" name="Content Placeholder 10"/>
          <p:cNvPicPr>
            <a:picLocks noGrp="1" noChangeAspect="1"/>
          </p:cNvPicPr>
          <p:nvPr>
            <p:ph sz="half" idx="2"/>
          </p:nvPr>
        </p:nvPicPr>
        <p:blipFill>
          <a:blip r:embed="rId5"/>
          <a:stretch>
            <a:fillRect/>
          </a:stretch>
        </p:blipFill>
        <p:spPr>
          <a:xfrm>
            <a:off x="4648200" y="1908460"/>
            <a:ext cx="3983038" cy="4223770"/>
          </a:xfrm>
          <a:prstGeom prst="rect">
            <a:avLst/>
          </a:prstGeom>
        </p:spPr>
      </p:pic>
      <p:sp>
        <p:nvSpPr>
          <p:cNvPr id="15" name="Content Placeholder 7"/>
          <p:cNvSpPr txBox="1">
            <a:spLocks/>
          </p:cNvSpPr>
          <p:nvPr/>
        </p:nvSpPr>
        <p:spPr bwMode="gray">
          <a:xfrm>
            <a:off x="512763" y="1195965"/>
            <a:ext cx="8116886"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44.3 months in the Kd56 group, and 43.7 months in the Vd group</a:t>
            </a:r>
          </a:p>
        </p:txBody>
      </p:sp>
    </p:spTree>
    <p:extLst>
      <p:ext uri="{BB962C8B-B14F-4D97-AF65-F5344CB8AC3E}">
        <p14:creationId xmlns:p14="http://schemas.microsoft.com/office/powerpoint/2010/main" val="21082623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Overall Survival in Renal Deficient Subgroups</a:t>
            </a:r>
          </a:p>
        </p:txBody>
      </p:sp>
      <p:sp>
        <p:nvSpPr>
          <p:cNvPr id="13" name="Content Placeholder 3"/>
          <p:cNvSpPr txBox="1">
            <a:spLocks/>
          </p:cNvSpPr>
          <p:nvPr/>
        </p:nvSpPr>
        <p:spPr>
          <a:xfrm>
            <a:off x="417512" y="6280458"/>
            <a:ext cx="7321551" cy="457686"/>
          </a:xfrm>
          <a:prstGeom prst="rect">
            <a:avLst/>
          </a:prstGeom>
        </p:spPr>
        <p:txBody>
          <a:bodyPr anchor="b"/>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None/>
            </a:pPr>
            <a:r>
              <a:rPr lang="en-GB" sz="900" kern="0" dirty="0"/>
              <a:t>CI, confidence interval; </a:t>
            </a:r>
            <a:r>
              <a:rPr lang="en-GB" sz="900" kern="0" dirty="0" err="1"/>
              <a:t>CrCL</a:t>
            </a:r>
            <a:r>
              <a:rPr lang="en-GB" sz="900" kern="0" dirty="0"/>
              <a:t>, creatinine clearance; HR, hazard ratio; Kd56, carfilzomib and dexamethasone, with 56 mg/m</a:t>
            </a:r>
            <a:r>
              <a:rPr lang="en-GB" sz="900" kern="0" baseline="30000" dirty="0"/>
              <a:t>2</a:t>
            </a:r>
            <a:r>
              <a:rPr lang="en-GB" sz="900" kern="0" dirty="0"/>
              <a:t> carfilzomib dose; </a:t>
            </a:r>
            <a:br>
              <a:rPr lang="en-GB" sz="900" kern="0" dirty="0"/>
            </a:br>
            <a:r>
              <a:rPr lang="en-GB" sz="900" kern="0" dirty="0"/>
              <a:t>NE, not estimable; </a:t>
            </a:r>
            <a:r>
              <a:rPr lang="en-GB" sz="900" kern="0" dirty="0" err="1"/>
              <a:t>Vd</a:t>
            </a:r>
            <a:r>
              <a:rPr lang="en-GB" sz="900" kern="0" dirty="0"/>
              <a:t>, bortezomib and dexamethasone.</a:t>
            </a:r>
            <a:br>
              <a:rPr lang="en-GB" sz="900" kern="0" dirty="0"/>
            </a:br>
            <a:r>
              <a:rPr lang="en-GB" sz="900" kern="0" dirty="0" err="1"/>
              <a:t>Dimopoulos</a:t>
            </a:r>
            <a:r>
              <a:rPr lang="en-GB" sz="900" kern="0" dirty="0"/>
              <a:t> M et al. Presented at ASH 2017; Poster (Abstract 1845).</a:t>
            </a:r>
          </a:p>
        </p:txBody>
      </p:sp>
      <p:sp>
        <p:nvSpPr>
          <p:cNvPr id="19" name="TextBox 18">
            <a:extLst>
              <a:ext uri="{FF2B5EF4-FFF2-40B4-BE49-F238E27FC236}">
                <a16:creationId xmlns:a16="http://schemas.microsoft.com/office/drawing/2014/main" id="{66F4B55F-DCCD-46FB-9FF8-DD418979A631}"/>
              </a:ext>
            </a:extLst>
          </p:cNvPr>
          <p:cNvSpPr txBox="1"/>
          <p:nvPr/>
        </p:nvSpPr>
        <p:spPr>
          <a:xfrm rot="16200000">
            <a:off x="24458" y="2042240"/>
            <a:ext cx="1319213" cy="246221"/>
          </a:xfrm>
          <a:prstGeom prst="rect">
            <a:avLst/>
          </a:prstGeom>
          <a:noFill/>
        </p:spPr>
        <p:txBody>
          <a:bodyPr wrap="square" rtlCol="0">
            <a:spAutoFit/>
          </a:bodyPr>
          <a:lstStyle/>
          <a:p>
            <a:pPr algn="ctr"/>
            <a:r>
              <a:rPr lang="en-GB" sz="1000" dirty="0"/>
              <a:t>Proportion surviving</a:t>
            </a:r>
          </a:p>
        </p:txBody>
      </p:sp>
      <p:sp>
        <p:nvSpPr>
          <p:cNvPr id="20" name="TextBox 19">
            <a:extLst>
              <a:ext uri="{FF2B5EF4-FFF2-40B4-BE49-F238E27FC236}">
                <a16:creationId xmlns:a16="http://schemas.microsoft.com/office/drawing/2014/main" id="{2792083F-D5DD-42DC-8C06-1C095EAA5F66}"/>
              </a:ext>
            </a:extLst>
          </p:cNvPr>
          <p:cNvSpPr txBox="1"/>
          <p:nvPr/>
        </p:nvSpPr>
        <p:spPr>
          <a:xfrm>
            <a:off x="1804839" y="3008066"/>
            <a:ext cx="1875132" cy="246221"/>
          </a:xfrm>
          <a:prstGeom prst="rect">
            <a:avLst/>
          </a:prstGeom>
          <a:noFill/>
        </p:spPr>
        <p:txBody>
          <a:bodyPr wrap="square" rtlCol="0">
            <a:spAutoFit/>
          </a:bodyPr>
          <a:lstStyle/>
          <a:p>
            <a:pPr algn="ctr"/>
            <a:r>
              <a:rPr lang="en-GB" sz="1000" dirty="0"/>
              <a:t>Months from randomization</a:t>
            </a:r>
          </a:p>
        </p:txBody>
      </p:sp>
      <p:sp>
        <p:nvSpPr>
          <p:cNvPr id="21" name="Freeform: Shape 20">
            <a:extLst>
              <a:ext uri="{FF2B5EF4-FFF2-40B4-BE49-F238E27FC236}">
                <a16:creationId xmlns:a16="http://schemas.microsoft.com/office/drawing/2014/main" id="{9F2A65FF-0F36-4396-9C59-85E0A5C72225}"/>
              </a:ext>
            </a:extLst>
          </p:cNvPr>
          <p:cNvSpPr/>
          <p:nvPr/>
        </p:nvSpPr>
        <p:spPr bwMode="auto">
          <a:xfrm>
            <a:off x="1184274" y="1505744"/>
            <a:ext cx="3116263" cy="1319213"/>
          </a:xfrm>
          <a:custGeom>
            <a:avLst/>
            <a:gdLst>
              <a:gd name="connsiteX0" fmla="*/ 0 w 3124200"/>
              <a:gd name="connsiteY0" fmla="*/ 0 h 1319213"/>
              <a:gd name="connsiteX1" fmla="*/ 0 w 3124200"/>
              <a:gd name="connsiteY1" fmla="*/ 1319213 h 1319213"/>
              <a:gd name="connsiteX2" fmla="*/ 3124200 w 3124200"/>
              <a:gd name="connsiteY2" fmla="*/ 1319213 h 1319213"/>
            </a:gdLst>
            <a:ahLst/>
            <a:cxnLst>
              <a:cxn ang="0">
                <a:pos x="connsiteX0" y="connsiteY0"/>
              </a:cxn>
              <a:cxn ang="0">
                <a:pos x="connsiteX1" y="connsiteY1"/>
              </a:cxn>
              <a:cxn ang="0">
                <a:pos x="connsiteX2" y="connsiteY2"/>
              </a:cxn>
            </a:cxnLst>
            <a:rect l="l" t="t" r="r" b="b"/>
            <a:pathLst>
              <a:path w="3124200" h="1319213">
                <a:moveTo>
                  <a:pt x="0" y="0"/>
                </a:moveTo>
                <a:lnTo>
                  <a:pt x="0" y="1319213"/>
                </a:lnTo>
                <a:lnTo>
                  <a:pt x="3124200" y="1319213"/>
                </a:lnTo>
              </a:path>
            </a:pathLst>
          </a:cu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vert="horz" wrap="none" lIns="91440" tIns="45720" rIns="91440" bIns="45720" numCol="1" rtlCol="0" anchor="ctr" anchorCtr="0" compatLnSpc="1">
            <a:prstTxWarp prst="textNoShape">
              <a:avLst/>
            </a:prstTxWarp>
            <a:noAutofit/>
          </a:bodyPr>
          <a:lstStyle/>
          <a:p>
            <a:pPr algn="ctr" defTabSz="914400" fontAlgn="base">
              <a:spcBef>
                <a:spcPct val="0"/>
              </a:spcBef>
              <a:spcAft>
                <a:spcPct val="0"/>
              </a:spcAft>
            </a:pPr>
            <a:endParaRPr lang="en-GB" sz="2400" b="1">
              <a:latin typeface="Arial" charset="0"/>
            </a:endParaRPr>
          </a:p>
        </p:txBody>
      </p:sp>
      <p:sp>
        <p:nvSpPr>
          <p:cNvPr id="22" name="TextBox 21">
            <a:extLst>
              <a:ext uri="{FF2B5EF4-FFF2-40B4-BE49-F238E27FC236}">
                <a16:creationId xmlns:a16="http://schemas.microsoft.com/office/drawing/2014/main" id="{BD8BB3B3-790B-41F0-8656-E4AD2DA4C780}"/>
              </a:ext>
            </a:extLst>
          </p:cNvPr>
          <p:cNvSpPr txBox="1"/>
          <p:nvPr/>
        </p:nvSpPr>
        <p:spPr>
          <a:xfrm>
            <a:off x="857222" y="1391653"/>
            <a:ext cx="249033" cy="226591"/>
          </a:xfrm>
          <a:prstGeom prst="rect">
            <a:avLst/>
          </a:prstGeom>
          <a:noFill/>
        </p:spPr>
        <p:txBody>
          <a:bodyPr wrap="none" lIns="36000" tIns="36000" rIns="36000" bIns="36000" rtlCol="0" anchor="ctr" anchorCtr="0">
            <a:spAutoFit/>
          </a:bodyPr>
          <a:lstStyle/>
          <a:p>
            <a:pPr algn="r"/>
            <a:r>
              <a:rPr lang="en-GB" sz="1000" dirty="0"/>
              <a:t>1.0</a:t>
            </a:r>
          </a:p>
        </p:txBody>
      </p:sp>
      <p:cxnSp>
        <p:nvCxnSpPr>
          <p:cNvPr id="23" name="Straight Connector 22">
            <a:extLst>
              <a:ext uri="{FF2B5EF4-FFF2-40B4-BE49-F238E27FC236}">
                <a16:creationId xmlns:a16="http://schemas.microsoft.com/office/drawing/2014/main" id="{0C086DD9-8808-476F-9046-0F5A36A00D08}"/>
              </a:ext>
            </a:extLst>
          </p:cNvPr>
          <p:cNvCxnSpPr/>
          <p:nvPr/>
        </p:nvCxnSpPr>
        <p:spPr bwMode="auto">
          <a:xfrm>
            <a:off x="1098549" y="1505744"/>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24" name="TextBox 23">
            <a:extLst>
              <a:ext uri="{FF2B5EF4-FFF2-40B4-BE49-F238E27FC236}">
                <a16:creationId xmlns:a16="http://schemas.microsoft.com/office/drawing/2014/main" id="{2FD71C28-69F5-4FF6-817F-8915CD3EB3C6}"/>
              </a:ext>
            </a:extLst>
          </p:cNvPr>
          <p:cNvSpPr txBox="1"/>
          <p:nvPr/>
        </p:nvSpPr>
        <p:spPr>
          <a:xfrm>
            <a:off x="857222" y="1655496"/>
            <a:ext cx="249033" cy="226591"/>
          </a:xfrm>
          <a:prstGeom prst="rect">
            <a:avLst/>
          </a:prstGeom>
          <a:noFill/>
        </p:spPr>
        <p:txBody>
          <a:bodyPr wrap="none" lIns="36000" tIns="36000" rIns="36000" bIns="36000" rtlCol="0" anchor="ctr" anchorCtr="0">
            <a:spAutoFit/>
          </a:bodyPr>
          <a:lstStyle/>
          <a:p>
            <a:pPr algn="r"/>
            <a:r>
              <a:rPr lang="en-GB" sz="1000" dirty="0"/>
              <a:t>0.8</a:t>
            </a:r>
          </a:p>
        </p:txBody>
      </p:sp>
      <p:cxnSp>
        <p:nvCxnSpPr>
          <p:cNvPr id="25" name="Straight Connector 24">
            <a:extLst>
              <a:ext uri="{FF2B5EF4-FFF2-40B4-BE49-F238E27FC236}">
                <a16:creationId xmlns:a16="http://schemas.microsoft.com/office/drawing/2014/main" id="{5FC575CE-B0B0-41F9-B912-941534387537}"/>
              </a:ext>
            </a:extLst>
          </p:cNvPr>
          <p:cNvCxnSpPr/>
          <p:nvPr/>
        </p:nvCxnSpPr>
        <p:spPr bwMode="auto">
          <a:xfrm>
            <a:off x="1098549" y="176958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26" name="TextBox 25">
            <a:extLst>
              <a:ext uri="{FF2B5EF4-FFF2-40B4-BE49-F238E27FC236}">
                <a16:creationId xmlns:a16="http://schemas.microsoft.com/office/drawing/2014/main" id="{30887003-4CF6-4252-9F9D-C5A31669AE3D}"/>
              </a:ext>
            </a:extLst>
          </p:cNvPr>
          <p:cNvSpPr txBox="1"/>
          <p:nvPr/>
        </p:nvSpPr>
        <p:spPr>
          <a:xfrm>
            <a:off x="857222" y="1919339"/>
            <a:ext cx="249033" cy="226591"/>
          </a:xfrm>
          <a:prstGeom prst="rect">
            <a:avLst/>
          </a:prstGeom>
          <a:noFill/>
        </p:spPr>
        <p:txBody>
          <a:bodyPr wrap="none" lIns="36000" tIns="36000" rIns="36000" bIns="36000" rtlCol="0" anchor="ctr" anchorCtr="0">
            <a:spAutoFit/>
          </a:bodyPr>
          <a:lstStyle/>
          <a:p>
            <a:pPr algn="r"/>
            <a:r>
              <a:rPr lang="en-GB" sz="1000" dirty="0"/>
              <a:t>0.6</a:t>
            </a:r>
          </a:p>
        </p:txBody>
      </p:sp>
      <p:cxnSp>
        <p:nvCxnSpPr>
          <p:cNvPr id="27" name="Straight Connector 26">
            <a:extLst>
              <a:ext uri="{FF2B5EF4-FFF2-40B4-BE49-F238E27FC236}">
                <a16:creationId xmlns:a16="http://schemas.microsoft.com/office/drawing/2014/main" id="{28CC95AF-3FB7-4D07-91A4-C23365172913}"/>
              </a:ext>
            </a:extLst>
          </p:cNvPr>
          <p:cNvCxnSpPr/>
          <p:nvPr/>
        </p:nvCxnSpPr>
        <p:spPr bwMode="auto">
          <a:xfrm>
            <a:off x="1098549" y="2033430"/>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28" name="TextBox 27">
            <a:extLst>
              <a:ext uri="{FF2B5EF4-FFF2-40B4-BE49-F238E27FC236}">
                <a16:creationId xmlns:a16="http://schemas.microsoft.com/office/drawing/2014/main" id="{59B55938-9359-4F21-A071-33D797202782}"/>
              </a:ext>
            </a:extLst>
          </p:cNvPr>
          <p:cNvSpPr txBox="1"/>
          <p:nvPr/>
        </p:nvSpPr>
        <p:spPr>
          <a:xfrm>
            <a:off x="857222" y="2183182"/>
            <a:ext cx="249033" cy="226591"/>
          </a:xfrm>
          <a:prstGeom prst="rect">
            <a:avLst/>
          </a:prstGeom>
          <a:noFill/>
        </p:spPr>
        <p:txBody>
          <a:bodyPr wrap="none" lIns="36000" tIns="36000" rIns="36000" bIns="36000" rtlCol="0" anchor="ctr" anchorCtr="0">
            <a:spAutoFit/>
          </a:bodyPr>
          <a:lstStyle/>
          <a:p>
            <a:pPr algn="r"/>
            <a:r>
              <a:rPr lang="en-GB" sz="1000" dirty="0"/>
              <a:t>0.4</a:t>
            </a:r>
          </a:p>
        </p:txBody>
      </p:sp>
      <p:cxnSp>
        <p:nvCxnSpPr>
          <p:cNvPr id="29" name="Straight Connector 28">
            <a:extLst>
              <a:ext uri="{FF2B5EF4-FFF2-40B4-BE49-F238E27FC236}">
                <a16:creationId xmlns:a16="http://schemas.microsoft.com/office/drawing/2014/main" id="{6FA97D61-9CB4-443D-B9FC-91105911EC56}"/>
              </a:ext>
            </a:extLst>
          </p:cNvPr>
          <p:cNvCxnSpPr/>
          <p:nvPr/>
        </p:nvCxnSpPr>
        <p:spPr bwMode="auto">
          <a:xfrm>
            <a:off x="1098549" y="2297273"/>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30" name="TextBox 29">
            <a:extLst>
              <a:ext uri="{FF2B5EF4-FFF2-40B4-BE49-F238E27FC236}">
                <a16:creationId xmlns:a16="http://schemas.microsoft.com/office/drawing/2014/main" id="{4DCC2DB9-BC6A-4C6F-AA0B-636B37490F9A}"/>
              </a:ext>
            </a:extLst>
          </p:cNvPr>
          <p:cNvSpPr txBox="1"/>
          <p:nvPr/>
        </p:nvSpPr>
        <p:spPr>
          <a:xfrm>
            <a:off x="857222" y="2447025"/>
            <a:ext cx="249033" cy="226591"/>
          </a:xfrm>
          <a:prstGeom prst="rect">
            <a:avLst/>
          </a:prstGeom>
          <a:noFill/>
        </p:spPr>
        <p:txBody>
          <a:bodyPr wrap="none" lIns="36000" tIns="36000" rIns="36000" bIns="36000" rtlCol="0" anchor="ctr" anchorCtr="0">
            <a:spAutoFit/>
          </a:bodyPr>
          <a:lstStyle/>
          <a:p>
            <a:pPr algn="r"/>
            <a:r>
              <a:rPr lang="en-GB" sz="1000" dirty="0"/>
              <a:t>0.2</a:t>
            </a:r>
          </a:p>
        </p:txBody>
      </p:sp>
      <p:cxnSp>
        <p:nvCxnSpPr>
          <p:cNvPr id="31" name="Straight Connector 30">
            <a:extLst>
              <a:ext uri="{FF2B5EF4-FFF2-40B4-BE49-F238E27FC236}">
                <a16:creationId xmlns:a16="http://schemas.microsoft.com/office/drawing/2014/main" id="{DAE8E8F3-14DA-445A-B8A4-0A20A03E4CE1}"/>
              </a:ext>
            </a:extLst>
          </p:cNvPr>
          <p:cNvCxnSpPr/>
          <p:nvPr/>
        </p:nvCxnSpPr>
        <p:spPr bwMode="auto">
          <a:xfrm>
            <a:off x="1098549" y="2561116"/>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32" name="TextBox 31">
            <a:extLst>
              <a:ext uri="{FF2B5EF4-FFF2-40B4-BE49-F238E27FC236}">
                <a16:creationId xmlns:a16="http://schemas.microsoft.com/office/drawing/2014/main" id="{C7DD3DAE-D14E-48C5-AAC6-573BDF58FAE4}"/>
              </a:ext>
            </a:extLst>
          </p:cNvPr>
          <p:cNvSpPr txBox="1"/>
          <p:nvPr/>
        </p:nvSpPr>
        <p:spPr>
          <a:xfrm>
            <a:off x="857222" y="2710866"/>
            <a:ext cx="249033" cy="226591"/>
          </a:xfrm>
          <a:prstGeom prst="rect">
            <a:avLst/>
          </a:prstGeom>
          <a:noFill/>
        </p:spPr>
        <p:txBody>
          <a:bodyPr wrap="none" lIns="36000" tIns="36000" rIns="36000" bIns="36000" rtlCol="0" anchor="ctr" anchorCtr="0">
            <a:spAutoFit/>
          </a:bodyPr>
          <a:lstStyle/>
          <a:p>
            <a:pPr algn="r"/>
            <a:r>
              <a:rPr lang="en-GB" sz="1000" dirty="0"/>
              <a:t>0.0</a:t>
            </a:r>
          </a:p>
        </p:txBody>
      </p:sp>
      <p:cxnSp>
        <p:nvCxnSpPr>
          <p:cNvPr id="33" name="Straight Connector 32">
            <a:extLst>
              <a:ext uri="{FF2B5EF4-FFF2-40B4-BE49-F238E27FC236}">
                <a16:creationId xmlns:a16="http://schemas.microsoft.com/office/drawing/2014/main" id="{705B207B-1653-4E69-B0B4-FF637F7C8F40}"/>
              </a:ext>
            </a:extLst>
          </p:cNvPr>
          <p:cNvCxnSpPr/>
          <p:nvPr/>
        </p:nvCxnSpPr>
        <p:spPr bwMode="auto">
          <a:xfrm>
            <a:off x="1098549" y="2824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cxnSp>
        <p:nvCxnSpPr>
          <p:cNvPr id="34" name="Straight Connector 33">
            <a:extLst>
              <a:ext uri="{FF2B5EF4-FFF2-40B4-BE49-F238E27FC236}">
                <a16:creationId xmlns:a16="http://schemas.microsoft.com/office/drawing/2014/main" id="{BF050DEB-7445-417F-A299-FC5911B00797}"/>
              </a:ext>
            </a:extLst>
          </p:cNvPr>
          <p:cNvCxnSpPr>
            <a:cxnSpLocks/>
          </p:cNvCxnSpPr>
          <p:nvPr/>
        </p:nvCxnSpPr>
        <p:spPr bwMode="auto">
          <a:xfrm rot="5400000">
            <a:off x="1148274"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35" name="TextBox 34">
            <a:extLst>
              <a:ext uri="{FF2B5EF4-FFF2-40B4-BE49-F238E27FC236}">
                <a16:creationId xmlns:a16="http://schemas.microsoft.com/office/drawing/2014/main" id="{B0C02F4E-E288-4E92-B6C8-75D6CD61B90B}"/>
              </a:ext>
            </a:extLst>
          </p:cNvPr>
          <p:cNvSpPr txBox="1"/>
          <p:nvPr/>
        </p:nvSpPr>
        <p:spPr>
          <a:xfrm>
            <a:off x="1112656" y="2870894"/>
            <a:ext cx="143235" cy="226591"/>
          </a:xfrm>
          <a:prstGeom prst="rect">
            <a:avLst/>
          </a:prstGeom>
          <a:noFill/>
        </p:spPr>
        <p:txBody>
          <a:bodyPr wrap="none" lIns="36000" tIns="36000" rIns="36000" bIns="36000" rtlCol="0" anchor="t" anchorCtr="0">
            <a:spAutoFit/>
          </a:bodyPr>
          <a:lstStyle/>
          <a:p>
            <a:pPr algn="ctr"/>
            <a:r>
              <a:rPr lang="en-GB" sz="1000" dirty="0"/>
              <a:t>0</a:t>
            </a:r>
          </a:p>
        </p:txBody>
      </p:sp>
      <p:cxnSp>
        <p:nvCxnSpPr>
          <p:cNvPr id="36" name="Straight Connector 35">
            <a:extLst>
              <a:ext uri="{FF2B5EF4-FFF2-40B4-BE49-F238E27FC236}">
                <a16:creationId xmlns:a16="http://schemas.microsoft.com/office/drawing/2014/main" id="{D06F9037-01C5-44C0-BC02-37872691BB25}"/>
              </a:ext>
            </a:extLst>
          </p:cNvPr>
          <p:cNvCxnSpPr>
            <a:cxnSpLocks/>
          </p:cNvCxnSpPr>
          <p:nvPr/>
        </p:nvCxnSpPr>
        <p:spPr bwMode="auto">
          <a:xfrm rot="5400000">
            <a:off x="1562838"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37" name="TextBox 36">
            <a:extLst>
              <a:ext uri="{FF2B5EF4-FFF2-40B4-BE49-F238E27FC236}">
                <a16:creationId xmlns:a16="http://schemas.microsoft.com/office/drawing/2014/main" id="{B87AD852-BAC4-4F8E-927A-5624940D5069}"/>
              </a:ext>
            </a:extLst>
          </p:cNvPr>
          <p:cNvSpPr txBox="1"/>
          <p:nvPr/>
        </p:nvSpPr>
        <p:spPr>
          <a:xfrm>
            <a:off x="1491954" y="2870894"/>
            <a:ext cx="213767" cy="226591"/>
          </a:xfrm>
          <a:prstGeom prst="rect">
            <a:avLst/>
          </a:prstGeom>
          <a:noFill/>
        </p:spPr>
        <p:txBody>
          <a:bodyPr wrap="none" lIns="36000" tIns="36000" rIns="36000" bIns="36000" rtlCol="0" anchor="t" anchorCtr="0">
            <a:spAutoFit/>
          </a:bodyPr>
          <a:lstStyle/>
          <a:p>
            <a:pPr algn="ctr"/>
            <a:r>
              <a:rPr lang="en-GB" sz="1000" dirty="0"/>
              <a:t>60</a:t>
            </a:r>
          </a:p>
        </p:txBody>
      </p:sp>
      <p:cxnSp>
        <p:nvCxnSpPr>
          <p:cNvPr id="38" name="Straight Connector 37">
            <a:extLst>
              <a:ext uri="{FF2B5EF4-FFF2-40B4-BE49-F238E27FC236}">
                <a16:creationId xmlns:a16="http://schemas.microsoft.com/office/drawing/2014/main" id="{17B1CB74-88BF-485E-BA59-698FBBE1A852}"/>
              </a:ext>
            </a:extLst>
          </p:cNvPr>
          <p:cNvCxnSpPr>
            <a:cxnSpLocks/>
          </p:cNvCxnSpPr>
          <p:nvPr/>
        </p:nvCxnSpPr>
        <p:spPr bwMode="auto">
          <a:xfrm rot="5400000">
            <a:off x="1977402"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39" name="TextBox 38">
            <a:extLst>
              <a:ext uri="{FF2B5EF4-FFF2-40B4-BE49-F238E27FC236}">
                <a16:creationId xmlns:a16="http://schemas.microsoft.com/office/drawing/2014/main" id="{60976BC5-076E-43D3-AA6F-5011CF8D14F5}"/>
              </a:ext>
            </a:extLst>
          </p:cNvPr>
          <p:cNvSpPr txBox="1"/>
          <p:nvPr/>
        </p:nvSpPr>
        <p:spPr>
          <a:xfrm>
            <a:off x="1906518" y="2870894"/>
            <a:ext cx="213767" cy="226591"/>
          </a:xfrm>
          <a:prstGeom prst="rect">
            <a:avLst/>
          </a:prstGeom>
          <a:noFill/>
        </p:spPr>
        <p:txBody>
          <a:bodyPr wrap="none" lIns="36000" tIns="36000" rIns="36000" bIns="36000" rtlCol="0" anchor="t" anchorCtr="0">
            <a:spAutoFit/>
          </a:bodyPr>
          <a:lstStyle/>
          <a:p>
            <a:pPr algn="ctr"/>
            <a:r>
              <a:rPr lang="en-GB" sz="1000" dirty="0"/>
              <a:t>12</a:t>
            </a:r>
          </a:p>
        </p:txBody>
      </p:sp>
      <p:cxnSp>
        <p:nvCxnSpPr>
          <p:cNvPr id="40" name="Straight Connector 39">
            <a:extLst>
              <a:ext uri="{FF2B5EF4-FFF2-40B4-BE49-F238E27FC236}">
                <a16:creationId xmlns:a16="http://schemas.microsoft.com/office/drawing/2014/main" id="{83DF531D-4A97-4DBE-9479-3091F152FB6C}"/>
              </a:ext>
            </a:extLst>
          </p:cNvPr>
          <p:cNvCxnSpPr>
            <a:cxnSpLocks/>
          </p:cNvCxnSpPr>
          <p:nvPr/>
        </p:nvCxnSpPr>
        <p:spPr bwMode="auto">
          <a:xfrm rot="5400000">
            <a:off x="4050224"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41" name="TextBox 40">
            <a:extLst>
              <a:ext uri="{FF2B5EF4-FFF2-40B4-BE49-F238E27FC236}">
                <a16:creationId xmlns:a16="http://schemas.microsoft.com/office/drawing/2014/main" id="{1303107D-BAF3-4BCD-A907-7538129A7ED0}"/>
              </a:ext>
            </a:extLst>
          </p:cNvPr>
          <p:cNvSpPr txBox="1"/>
          <p:nvPr/>
        </p:nvSpPr>
        <p:spPr>
          <a:xfrm>
            <a:off x="3979340" y="2870894"/>
            <a:ext cx="213767" cy="226591"/>
          </a:xfrm>
          <a:prstGeom prst="rect">
            <a:avLst/>
          </a:prstGeom>
          <a:noFill/>
        </p:spPr>
        <p:txBody>
          <a:bodyPr wrap="none" lIns="36000" tIns="36000" rIns="36000" bIns="36000" rtlCol="0" anchor="t" anchorCtr="0">
            <a:spAutoFit/>
          </a:bodyPr>
          <a:lstStyle/>
          <a:p>
            <a:pPr algn="ctr"/>
            <a:r>
              <a:rPr lang="en-GB" sz="1000" dirty="0"/>
              <a:t>42</a:t>
            </a:r>
          </a:p>
        </p:txBody>
      </p:sp>
      <p:sp>
        <p:nvSpPr>
          <p:cNvPr id="45" name="TextBox 44">
            <a:extLst>
              <a:ext uri="{FF2B5EF4-FFF2-40B4-BE49-F238E27FC236}">
                <a16:creationId xmlns:a16="http://schemas.microsoft.com/office/drawing/2014/main" id="{AC1D7C19-4DD3-4A48-8821-D25E8E0F3A0B}"/>
              </a:ext>
            </a:extLst>
          </p:cNvPr>
          <p:cNvSpPr txBox="1"/>
          <p:nvPr/>
        </p:nvSpPr>
        <p:spPr>
          <a:xfrm>
            <a:off x="713232" y="3352625"/>
            <a:ext cx="342008" cy="349702"/>
          </a:xfrm>
          <a:prstGeom prst="rect">
            <a:avLst/>
          </a:prstGeom>
          <a:noFill/>
        </p:spPr>
        <p:txBody>
          <a:bodyPr wrap="none" lIns="36000" tIns="36000" rIns="36000" bIns="36000" rtlCol="0" anchor="b" anchorCtr="0">
            <a:spAutoFit/>
          </a:bodyPr>
          <a:lstStyle/>
          <a:p>
            <a:pPr algn="r"/>
            <a:r>
              <a:rPr lang="en-GB" sz="900" dirty="0"/>
              <a:t>Kd56</a:t>
            </a:r>
          </a:p>
          <a:p>
            <a:pPr algn="r"/>
            <a:r>
              <a:rPr lang="en-GB" sz="900" dirty="0" err="1"/>
              <a:t>Vd</a:t>
            </a:r>
            <a:endParaRPr lang="en-GB" sz="900" dirty="0"/>
          </a:p>
        </p:txBody>
      </p:sp>
      <p:sp>
        <p:nvSpPr>
          <p:cNvPr id="46" name="TextBox 45">
            <a:extLst>
              <a:ext uri="{FF2B5EF4-FFF2-40B4-BE49-F238E27FC236}">
                <a16:creationId xmlns:a16="http://schemas.microsoft.com/office/drawing/2014/main" id="{EA1505A0-3E91-4C22-A8B6-D3E270DC7B3D}"/>
              </a:ext>
            </a:extLst>
          </p:cNvPr>
          <p:cNvSpPr txBox="1"/>
          <p:nvPr/>
        </p:nvSpPr>
        <p:spPr>
          <a:xfrm>
            <a:off x="720271" y="3204269"/>
            <a:ext cx="1613189" cy="226591"/>
          </a:xfrm>
          <a:prstGeom prst="rect">
            <a:avLst/>
          </a:prstGeom>
          <a:noFill/>
        </p:spPr>
        <p:txBody>
          <a:bodyPr wrap="none" lIns="36000" tIns="36000" rIns="36000" bIns="36000" rtlCol="0" anchor="t" anchorCtr="0">
            <a:spAutoFit/>
          </a:bodyPr>
          <a:lstStyle/>
          <a:p>
            <a:r>
              <a:rPr lang="en-GB" sz="1000" dirty="0"/>
              <a:t>Number of subjects at risk:</a:t>
            </a:r>
          </a:p>
        </p:txBody>
      </p:sp>
      <p:sp>
        <p:nvSpPr>
          <p:cNvPr id="47" name="TextBox 46">
            <a:extLst>
              <a:ext uri="{FF2B5EF4-FFF2-40B4-BE49-F238E27FC236}">
                <a16:creationId xmlns:a16="http://schemas.microsoft.com/office/drawing/2014/main" id="{D6564D92-F802-4DC1-8986-702C5C6B047E}"/>
              </a:ext>
            </a:extLst>
          </p:cNvPr>
          <p:cNvSpPr txBox="1"/>
          <p:nvPr/>
        </p:nvSpPr>
        <p:spPr>
          <a:xfrm>
            <a:off x="528376" y="1207990"/>
            <a:ext cx="1822028" cy="257369"/>
          </a:xfrm>
          <a:prstGeom prst="rect">
            <a:avLst/>
          </a:prstGeom>
          <a:noFill/>
        </p:spPr>
        <p:txBody>
          <a:bodyPr wrap="none" lIns="36000" tIns="36000" rIns="36000" bIns="36000" rtlCol="0" anchor="ctr" anchorCtr="0">
            <a:spAutoFit/>
          </a:bodyPr>
          <a:lstStyle/>
          <a:p>
            <a:r>
              <a:rPr lang="en-GB" sz="1200" b="1" dirty="0" err="1">
                <a:solidFill>
                  <a:srgbClr val="007CC2"/>
                </a:solidFill>
              </a:rPr>
              <a:t>CrCL</a:t>
            </a:r>
            <a:r>
              <a:rPr lang="en-GB" sz="1200" b="1" dirty="0">
                <a:solidFill>
                  <a:srgbClr val="007CC2"/>
                </a:solidFill>
              </a:rPr>
              <a:t> ≥15 to ≤50 mL/min</a:t>
            </a:r>
          </a:p>
        </p:txBody>
      </p:sp>
      <p:graphicFrame>
        <p:nvGraphicFramePr>
          <p:cNvPr id="48" name="Table 47">
            <a:extLst>
              <a:ext uri="{FF2B5EF4-FFF2-40B4-BE49-F238E27FC236}">
                <a16:creationId xmlns:a16="http://schemas.microsoft.com/office/drawing/2014/main" id="{078AE59D-CC80-4CC8-BD61-3060004E8EB2}"/>
              </a:ext>
            </a:extLst>
          </p:cNvPr>
          <p:cNvGraphicFramePr>
            <a:graphicFrameLocks noGrp="1"/>
          </p:cNvGraphicFramePr>
          <p:nvPr>
            <p:extLst>
              <p:ext uri="{D42A27DB-BD31-4B8C-83A1-F6EECF244321}">
                <p14:modId xmlns:p14="http://schemas.microsoft.com/office/powerpoint/2010/main" val="1122431057"/>
              </p:ext>
            </p:extLst>
          </p:nvPr>
        </p:nvGraphicFramePr>
        <p:xfrm>
          <a:off x="1217247" y="2228623"/>
          <a:ext cx="2199238" cy="528048"/>
        </p:xfrm>
        <a:graphic>
          <a:graphicData uri="http://schemas.openxmlformats.org/drawingml/2006/table">
            <a:tbl>
              <a:tblPr firstRow="1" bandRow="1">
                <a:tableStyleId>{2D5ABB26-0587-4C30-8999-92F81FD0307C}</a:tableStyleId>
              </a:tblPr>
              <a:tblGrid>
                <a:gridCol w="1047238">
                  <a:extLst>
                    <a:ext uri="{9D8B030D-6E8A-4147-A177-3AD203B41FA5}">
                      <a16:colId xmlns:a16="http://schemas.microsoft.com/office/drawing/2014/main" val="510011466"/>
                    </a:ext>
                  </a:extLst>
                </a:gridCol>
                <a:gridCol w="576000">
                  <a:extLst>
                    <a:ext uri="{9D8B030D-6E8A-4147-A177-3AD203B41FA5}">
                      <a16:colId xmlns:a16="http://schemas.microsoft.com/office/drawing/2014/main" val="502770088"/>
                    </a:ext>
                  </a:extLst>
                </a:gridCol>
                <a:gridCol w="576000">
                  <a:extLst>
                    <a:ext uri="{9D8B030D-6E8A-4147-A177-3AD203B41FA5}">
                      <a16:colId xmlns:a16="http://schemas.microsoft.com/office/drawing/2014/main" val="2393970183"/>
                    </a:ext>
                  </a:extLst>
                </a:gridCol>
              </a:tblGrid>
              <a:tr h="0">
                <a:tc>
                  <a:txBody>
                    <a:bodyPr/>
                    <a:lstStyle/>
                    <a:p>
                      <a:pPr>
                        <a:lnSpc>
                          <a:spcPct val="90000"/>
                        </a:lnSpc>
                      </a:pPr>
                      <a:endParaRPr lang="en-GB" sz="700" b="1" dirty="0"/>
                    </a:p>
                  </a:txBody>
                  <a:tcPr marL="18000" marR="18000" marT="18000" marB="18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700" b="1" dirty="0"/>
                        <a:t>Kd56 (n=85)</a:t>
                      </a:r>
                    </a:p>
                  </a:txBody>
                  <a:tcPr marL="18000" marR="18000" marT="18000" marB="18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700" b="1" dirty="0" err="1"/>
                        <a:t>Vd</a:t>
                      </a:r>
                      <a:r>
                        <a:rPr lang="en-GB" sz="700" b="1" dirty="0"/>
                        <a:t> (n=99)</a:t>
                      </a:r>
                    </a:p>
                  </a:txBody>
                  <a:tcPr marL="18000" marR="18000" marT="18000" marB="18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9576763"/>
                  </a:ext>
                </a:extLst>
              </a:tr>
              <a:tr h="0">
                <a:tc>
                  <a:txBody>
                    <a:bodyPr/>
                    <a:lstStyle/>
                    <a:p>
                      <a:pPr>
                        <a:lnSpc>
                          <a:spcPct val="90000"/>
                        </a:lnSpc>
                      </a:pPr>
                      <a:r>
                        <a:rPr lang="en-GB" sz="700" dirty="0"/>
                        <a:t>Death, n (%)</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lnSpc>
                          <a:spcPct val="90000"/>
                        </a:lnSpc>
                      </a:pPr>
                      <a:r>
                        <a:rPr lang="en-GB" sz="700" dirty="0"/>
                        <a:t>38 (44.7%)</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lnSpc>
                          <a:spcPct val="90000"/>
                        </a:lnSpc>
                      </a:pPr>
                      <a:r>
                        <a:rPr lang="en-GB" sz="700" dirty="0"/>
                        <a:t>52 (52.5%)</a:t>
                      </a:r>
                    </a:p>
                  </a:txBody>
                  <a:tcPr marL="18000" marR="18000" marT="18000" marB="18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05792615"/>
                  </a:ext>
                </a:extLst>
              </a:tr>
              <a:tr h="0">
                <a:tc>
                  <a:txBody>
                    <a:bodyPr/>
                    <a:lstStyle/>
                    <a:p>
                      <a:pPr>
                        <a:lnSpc>
                          <a:spcPct val="90000"/>
                        </a:lnSpc>
                      </a:pPr>
                      <a:r>
                        <a:rPr lang="en-GB" sz="700" dirty="0"/>
                        <a:t>Median OS, </a:t>
                      </a:r>
                      <a:r>
                        <a:rPr lang="en-GB" sz="700" dirty="0" err="1"/>
                        <a:t>mo</a:t>
                      </a:r>
                      <a:endParaRPr lang="en-GB" sz="700" dirty="0"/>
                    </a:p>
                  </a:txBody>
                  <a:tcPr marL="18000" marR="18000" marT="18000" marB="18000"/>
                </a:tc>
                <a:tc>
                  <a:txBody>
                    <a:bodyPr/>
                    <a:lstStyle/>
                    <a:p>
                      <a:pPr algn="ctr">
                        <a:lnSpc>
                          <a:spcPct val="90000"/>
                        </a:lnSpc>
                      </a:pPr>
                      <a:r>
                        <a:rPr lang="en-US" sz="700" dirty="0"/>
                        <a:t>4</a:t>
                      </a:r>
                      <a:r>
                        <a:rPr lang="en-GB" sz="700" dirty="0"/>
                        <a:t>0.5</a:t>
                      </a:r>
                    </a:p>
                  </a:txBody>
                  <a:tcPr marL="18000" marR="18000" marT="18000" marB="18000"/>
                </a:tc>
                <a:tc>
                  <a:txBody>
                    <a:bodyPr/>
                    <a:lstStyle/>
                    <a:p>
                      <a:pPr algn="ctr">
                        <a:lnSpc>
                          <a:spcPct val="90000"/>
                        </a:lnSpc>
                      </a:pPr>
                      <a:r>
                        <a:rPr lang="en-US" sz="700" dirty="0"/>
                        <a:t>2</a:t>
                      </a:r>
                      <a:r>
                        <a:rPr lang="en-GB" sz="700" dirty="0"/>
                        <a:t>3.9</a:t>
                      </a:r>
                    </a:p>
                  </a:txBody>
                  <a:tcPr marL="18000" marR="18000" marT="18000" marB="18000"/>
                </a:tc>
                <a:extLst>
                  <a:ext uri="{0D108BD9-81ED-4DB2-BD59-A6C34878D82A}">
                    <a16:rowId xmlns:a16="http://schemas.microsoft.com/office/drawing/2014/main" val="415094425"/>
                  </a:ext>
                </a:extLst>
              </a:tr>
              <a:tr h="0">
                <a:tc>
                  <a:txBody>
                    <a:bodyPr/>
                    <a:lstStyle/>
                    <a:p>
                      <a:pPr>
                        <a:lnSpc>
                          <a:spcPct val="90000"/>
                        </a:lnSpc>
                      </a:pPr>
                      <a:r>
                        <a:rPr lang="en-GB" sz="700" dirty="0"/>
                        <a:t>HR (Kd56/</a:t>
                      </a:r>
                      <a:r>
                        <a:rPr lang="en-GB" sz="700" dirty="0" err="1"/>
                        <a:t>Vd</a:t>
                      </a:r>
                      <a:r>
                        <a:rPr lang="en-GB" sz="700" dirty="0"/>
                        <a:t>, 95% CI)</a:t>
                      </a:r>
                    </a:p>
                  </a:txBody>
                  <a:tcPr marL="18000" marR="18000" marT="18000" marB="18000"/>
                </a:tc>
                <a:tc gridSpan="2">
                  <a:txBody>
                    <a:bodyPr/>
                    <a:lstStyle/>
                    <a:p>
                      <a:pPr algn="ctr">
                        <a:lnSpc>
                          <a:spcPct val="90000"/>
                        </a:lnSpc>
                      </a:pPr>
                      <a:r>
                        <a:rPr lang="en-GB" sz="700" dirty="0"/>
                        <a:t>0.67 (0.439, 1.020)</a:t>
                      </a:r>
                    </a:p>
                  </a:txBody>
                  <a:tcPr marL="18000" marR="18000" marT="18000" marB="18000"/>
                </a:tc>
                <a:tc hMerge="1">
                  <a:txBody>
                    <a:bodyPr/>
                    <a:lstStyle/>
                    <a:p>
                      <a:pPr algn="ctr"/>
                      <a:endParaRPr lang="en-GB" sz="900" dirty="0"/>
                    </a:p>
                  </a:txBody>
                  <a:tcPr marL="36000" marR="36000" marT="36000" marB="36000"/>
                </a:tc>
                <a:extLst>
                  <a:ext uri="{0D108BD9-81ED-4DB2-BD59-A6C34878D82A}">
                    <a16:rowId xmlns:a16="http://schemas.microsoft.com/office/drawing/2014/main" val="4234342899"/>
                  </a:ext>
                </a:extLst>
              </a:tr>
            </a:tbl>
          </a:graphicData>
        </a:graphic>
      </p:graphicFrame>
      <p:sp>
        <p:nvSpPr>
          <p:cNvPr id="51" name="TextBox 50">
            <a:extLst>
              <a:ext uri="{FF2B5EF4-FFF2-40B4-BE49-F238E27FC236}">
                <a16:creationId xmlns:a16="http://schemas.microsoft.com/office/drawing/2014/main" id="{8512667F-9F19-4217-8C3B-2150108A7E34}"/>
              </a:ext>
            </a:extLst>
          </p:cNvPr>
          <p:cNvSpPr txBox="1"/>
          <p:nvPr/>
        </p:nvSpPr>
        <p:spPr>
          <a:xfrm>
            <a:off x="3758938" y="1470284"/>
            <a:ext cx="369259" cy="380480"/>
          </a:xfrm>
          <a:prstGeom prst="rect">
            <a:avLst/>
          </a:prstGeom>
          <a:noFill/>
        </p:spPr>
        <p:txBody>
          <a:bodyPr wrap="none" lIns="36000" tIns="36000" rIns="36000" bIns="36000" rtlCol="0" anchor="ctr" anchorCtr="0">
            <a:spAutoFit/>
          </a:bodyPr>
          <a:lstStyle/>
          <a:p>
            <a:r>
              <a:rPr lang="en-GB" sz="1000" dirty="0"/>
              <a:t>Kd56</a:t>
            </a:r>
          </a:p>
          <a:p>
            <a:r>
              <a:rPr lang="en-GB" sz="1000" dirty="0" err="1"/>
              <a:t>Vd</a:t>
            </a:r>
            <a:endParaRPr lang="en-GB" sz="1000" dirty="0"/>
          </a:p>
        </p:txBody>
      </p:sp>
      <p:cxnSp>
        <p:nvCxnSpPr>
          <p:cNvPr id="52" name="Straight Connector 51">
            <a:extLst>
              <a:ext uri="{FF2B5EF4-FFF2-40B4-BE49-F238E27FC236}">
                <a16:creationId xmlns:a16="http://schemas.microsoft.com/office/drawing/2014/main" id="{2617F81C-42C9-47C5-BC09-B705C5CAEDF5}"/>
              </a:ext>
            </a:extLst>
          </p:cNvPr>
          <p:cNvCxnSpPr>
            <a:cxnSpLocks/>
          </p:cNvCxnSpPr>
          <p:nvPr/>
        </p:nvCxnSpPr>
        <p:spPr bwMode="auto">
          <a:xfrm>
            <a:off x="3625671" y="1588436"/>
            <a:ext cx="127974" cy="0"/>
          </a:xfrm>
          <a:prstGeom prst="line">
            <a:avLst/>
          </a:prstGeom>
          <a:noFill/>
          <a:ln w="19050" cap="flat">
            <a:solidFill>
              <a:srgbClr val="007CC2"/>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53" name="Straight Connector 52">
            <a:extLst>
              <a:ext uri="{FF2B5EF4-FFF2-40B4-BE49-F238E27FC236}">
                <a16:creationId xmlns:a16="http://schemas.microsoft.com/office/drawing/2014/main" id="{165EA48C-ACA0-491C-9AF9-BB614FB16C8C}"/>
              </a:ext>
            </a:extLst>
          </p:cNvPr>
          <p:cNvCxnSpPr>
            <a:cxnSpLocks/>
          </p:cNvCxnSpPr>
          <p:nvPr/>
        </p:nvCxnSpPr>
        <p:spPr bwMode="auto">
          <a:xfrm>
            <a:off x="3625671" y="1740836"/>
            <a:ext cx="127974" cy="0"/>
          </a:xfrm>
          <a:prstGeom prst="lin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54" name="TextBox 53">
            <a:extLst>
              <a:ext uri="{FF2B5EF4-FFF2-40B4-BE49-F238E27FC236}">
                <a16:creationId xmlns:a16="http://schemas.microsoft.com/office/drawing/2014/main" id="{7853018D-E859-47EE-9A21-3624930D4C7A}"/>
              </a:ext>
            </a:extLst>
          </p:cNvPr>
          <p:cNvSpPr txBox="1"/>
          <p:nvPr/>
        </p:nvSpPr>
        <p:spPr>
          <a:xfrm rot="16200000">
            <a:off x="4126188" y="2042240"/>
            <a:ext cx="1319213" cy="246221"/>
          </a:xfrm>
          <a:prstGeom prst="rect">
            <a:avLst/>
          </a:prstGeom>
          <a:noFill/>
        </p:spPr>
        <p:txBody>
          <a:bodyPr wrap="square" rtlCol="0">
            <a:spAutoFit/>
          </a:bodyPr>
          <a:lstStyle/>
          <a:p>
            <a:pPr algn="ctr"/>
            <a:r>
              <a:rPr lang="en-GB" sz="1000" dirty="0"/>
              <a:t>Proportion surviving</a:t>
            </a:r>
          </a:p>
        </p:txBody>
      </p:sp>
      <p:sp>
        <p:nvSpPr>
          <p:cNvPr id="55" name="TextBox 54">
            <a:extLst>
              <a:ext uri="{FF2B5EF4-FFF2-40B4-BE49-F238E27FC236}">
                <a16:creationId xmlns:a16="http://schemas.microsoft.com/office/drawing/2014/main" id="{9D732C19-6EAF-44C9-AF29-2F303B7DE7B0}"/>
              </a:ext>
            </a:extLst>
          </p:cNvPr>
          <p:cNvSpPr txBox="1"/>
          <p:nvPr/>
        </p:nvSpPr>
        <p:spPr>
          <a:xfrm>
            <a:off x="5906569" y="3008066"/>
            <a:ext cx="1875132" cy="246221"/>
          </a:xfrm>
          <a:prstGeom prst="rect">
            <a:avLst/>
          </a:prstGeom>
          <a:noFill/>
        </p:spPr>
        <p:txBody>
          <a:bodyPr wrap="square" rtlCol="0">
            <a:spAutoFit/>
          </a:bodyPr>
          <a:lstStyle/>
          <a:p>
            <a:pPr algn="ctr"/>
            <a:r>
              <a:rPr lang="en-GB" sz="1000" dirty="0"/>
              <a:t>Months from randomization</a:t>
            </a:r>
          </a:p>
        </p:txBody>
      </p:sp>
      <p:sp>
        <p:nvSpPr>
          <p:cNvPr id="56" name="Freeform: Shape 55">
            <a:extLst>
              <a:ext uri="{FF2B5EF4-FFF2-40B4-BE49-F238E27FC236}">
                <a16:creationId xmlns:a16="http://schemas.microsoft.com/office/drawing/2014/main" id="{BABB9144-7B54-4847-A869-68664DED1024}"/>
              </a:ext>
            </a:extLst>
          </p:cNvPr>
          <p:cNvSpPr/>
          <p:nvPr/>
        </p:nvSpPr>
        <p:spPr bwMode="auto">
          <a:xfrm>
            <a:off x="5286004" y="1505744"/>
            <a:ext cx="3116263" cy="1319213"/>
          </a:xfrm>
          <a:custGeom>
            <a:avLst/>
            <a:gdLst>
              <a:gd name="connsiteX0" fmla="*/ 0 w 3124200"/>
              <a:gd name="connsiteY0" fmla="*/ 0 h 1319213"/>
              <a:gd name="connsiteX1" fmla="*/ 0 w 3124200"/>
              <a:gd name="connsiteY1" fmla="*/ 1319213 h 1319213"/>
              <a:gd name="connsiteX2" fmla="*/ 3124200 w 3124200"/>
              <a:gd name="connsiteY2" fmla="*/ 1319213 h 1319213"/>
            </a:gdLst>
            <a:ahLst/>
            <a:cxnLst>
              <a:cxn ang="0">
                <a:pos x="connsiteX0" y="connsiteY0"/>
              </a:cxn>
              <a:cxn ang="0">
                <a:pos x="connsiteX1" y="connsiteY1"/>
              </a:cxn>
              <a:cxn ang="0">
                <a:pos x="connsiteX2" y="connsiteY2"/>
              </a:cxn>
            </a:cxnLst>
            <a:rect l="l" t="t" r="r" b="b"/>
            <a:pathLst>
              <a:path w="3124200" h="1319213">
                <a:moveTo>
                  <a:pt x="0" y="0"/>
                </a:moveTo>
                <a:lnTo>
                  <a:pt x="0" y="1319213"/>
                </a:lnTo>
                <a:lnTo>
                  <a:pt x="3124200" y="1319213"/>
                </a:lnTo>
              </a:path>
            </a:pathLst>
          </a:cu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vert="horz" wrap="none" lIns="91440" tIns="45720" rIns="91440" bIns="45720" numCol="1" rtlCol="0" anchor="ctr" anchorCtr="0" compatLnSpc="1">
            <a:prstTxWarp prst="textNoShape">
              <a:avLst/>
            </a:prstTxWarp>
            <a:noAutofit/>
          </a:bodyPr>
          <a:lstStyle/>
          <a:p>
            <a:pPr algn="ctr" defTabSz="914400" fontAlgn="base">
              <a:spcBef>
                <a:spcPct val="0"/>
              </a:spcBef>
              <a:spcAft>
                <a:spcPct val="0"/>
              </a:spcAft>
            </a:pPr>
            <a:endParaRPr lang="en-GB" sz="2400" b="1">
              <a:latin typeface="Arial" charset="0"/>
            </a:endParaRPr>
          </a:p>
        </p:txBody>
      </p:sp>
      <p:sp>
        <p:nvSpPr>
          <p:cNvPr id="57" name="TextBox 56">
            <a:extLst>
              <a:ext uri="{FF2B5EF4-FFF2-40B4-BE49-F238E27FC236}">
                <a16:creationId xmlns:a16="http://schemas.microsoft.com/office/drawing/2014/main" id="{A00EE0B0-D7CE-4A40-AFBC-BA049C596F52}"/>
              </a:ext>
            </a:extLst>
          </p:cNvPr>
          <p:cNvSpPr txBox="1"/>
          <p:nvPr/>
        </p:nvSpPr>
        <p:spPr>
          <a:xfrm>
            <a:off x="4958952" y="1391653"/>
            <a:ext cx="249033" cy="226591"/>
          </a:xfrm>
          <a:prstGeom prst="rect">
            <a:avLst/>
          </a:prstGeom>
          <a:noFill/>
        </p:spPr>
        <p:txBody>
          <a:bodyPr wrap="none" lIns="36000" tIns="36000" rIns="36000" bIns="36000" rtlCol="0" anchor="ctr" anchorCtr="0">
            <a:spAutoFit/>
          </a:bodyPr>
          <a:lstStyle/>
          <a:p>
            <a:pPr algn="r"/>
            <a:r>
              <a:rPr lang="en-GB" sz="1000" dirty="0"/>
              <a:t>1.0</a:t>
            </a:r>
          </a:p>
        </p:txBody>
      </p:sp>
      <p:cxnSp>
        <p:nvCxnSpPr>
          <p:cNvPr id="58" name="Straight Connector 57">
            <a:extLst>
              <a:ext uri="{FF2B5EF4-FFF2-40B4-BE49-F238E27FC236}">
                <a16:creationId xmlns:a16="http://schemas.microsoft.com/office/drawing/2014/main" id="{D3442188-96B0-41CB-AE4D-12F9543128E6}"/>
              </a:ext>
            </a:extLst>
          </p:cNvPr>
          <p:cNvCxnSpPr/>
          <p:nvPr/>
        </p:nvCxnSpPr>
        <p:spPr bwMode="auto">
          <a:xfrm>
            <a:off x="5200279" y="1505744"/>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59" name="TextBox 58">
            <a:extLst>
              <a:ext uri="{FF2B5EF4-FFF2-40B4-BE49-F238E27FC236}">
                <a16:creationId xmlns:a16="http://schemas.microsoft.com/office/drawing/2014/main" id="{0802D91E-2DDE-4AE1-9032-B2DF31682971}"/>
              </a:ext>
            </a:extLst>
          </p:cNvPr>
          <p:cNvSpPr txBox="1"/>
          <p:nvPr/>
        </p:nvSpPr>
        <p:spPr>
          <a:xfrm>
            <a:off x="4958952" y="1655496"/>
            <a:ext cx="249033" cy="226591"/>
          </a:xfrm>
          <a:prstGeom prst="rect">
            <a:avLst/>
          </a:prstGeom>
          <a:noFill/>
        </p:spPr>
        <p:txBody>
          <a:bodyPr wrap="none" lIns="36000" tIns="36000" rIns="36000" bIns="36000" rtlCol="0" anchor="ctr" anchorCtr="0">
            <a:spAutoFit/>
          </a:bodyPr>
          <a:lstStyle/>
          <a:p>
            <a:pPr algn="r"/>
            <a:r>
              <a:rPr lang="en-GB" sz="1000" dirty="0"/>
              <a:t>0.8</a:t>
            </a:r>
          </a:p>
        </p:txBody>
      </p:sp>
      <p:cxnSp>
        <p:nvCxnSpPr>
          <p:cNvPr id="60" name="Straight Connector 59">
            <a:extLst>
              <a:ext uri="{FF2B5EF4-FFF2-40B4-BE49-F238E27FC236}">
                <a16:creationId xmlns:a16="http://schemas.microsoft.com/office/drawing/2014/main" id="{4BF823C0-E3D6-426B-B424-3F287AEF47EE}"/>
              </a:ext>
            </a:extLst>
          </p:cNvPr>
          <p:cNvCxnSpPr/>
          <p:nvPr/>
        </p:nvCxnSpPr>
        <p:spPr bwMode="auto">
          <a:xfrm>
            <a:off x="5200279" y="176958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61" name="TextBox 60">
            <a:extLst>
              <a:ext uri="{FF2B5EF4-FFF2-40B4-BE49-F238E27FC236}">
                <a16:creationId xmlns:a16="http://schemas.microsoft.com/office/drawing/2014/main" id="{7643B5D9-88F1-478A-ACBA-BF5D209FF79A}"/>
              </a:ext>
            </a:extLst>
          </p:cNvPr>
          <p:cNvSpPr txBox="1"/>
          <p:nvPr/>
        </p:nvSpPr>
        <p:spPr>
          <a:xfrm>
            <a:off x="4958952" y="1919339"/>
            <a:ext cx="249033" cy="226591"/>
          </a:xfrm>
          <a:prstGeom prst="rect">
            <a:avLst/>
          </a:prstGeom>
          <a:noFill/>
        </p:spPr>
        <p:txBody>
          <a:bodyPr wrap="none" lIns="36000" tIns="36000" rIns="36000" bIns="36000" rtlCol="0" anchor="ctr" anchorCtr="0">
            <a:spAutoFit/>
          </a:bodyPr>
          <a:lstStyle/>
          <a:p>
            <a:pPr algn="r"/>
            <a:r>
              <a:rPr lang="en-GB" sz="1000" dirty="0"/>
              <a:t>0.6</a:t>
            </a:r>
          </a:p>
        </p:txBody>
      </p:sp>
      <p:cxnSp>
        <p:nvCxnSpPr>
          <p:cNvPr id="62" name="Straight Connector 61">
            <a:extLst>
              <a:ext uri="{FF2B5EF4-FFF2-40B4-BE49-F238E27FC236}">
                <a16:creationId xmlns:a16="http://schemas.microsoft.com/office/drawing/2014/main" id="{8A86396A-019E-4712-AC5C-01DCC8764FD3}"/>
              </a:ext>
            </a:extLst>
          </p:cNvPr>
          <p:cNvCxnSpPr/>
          <p:nvPr/>
        </p:nvCxnSpPr>
        <p:spPr bwMode="auto">
          <a:xfrm>
            <a:off x="5200279" y="2033430"/>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63" name="TextBox 62">
            <a:extLst>
              <a:ext uri="{FF2B5EF4-FFF2-40B4-BE49-F238E27FC236}">
                <a16:creationId xmlns:a16="http://schemas.microsoft.com/office/drawing/2014/main" id="{17955472-5F0D-419D-B5D8-DF8595FF5138}"/>
              </a:ext>
            </a:extLst>
          </p:cNvPr>
          <p:cNvSpPr txBox="1"/>
          <p:nvPr/>
        </p:nvSpPr>
        <p:spPr>
          <a:xfrm>
            <a:off x="4958952" y="2183182"/>
            <a:ext cx="249033" cy="226591"/>
          </a:xfrm>
          <a:prstGeom prst="rect">
            <a:avLst/>
          </a:prstGeom>
          <a:noFill/>
        </p:spPr>
        <p:txBody>
          <a:bodyPr wrap="none" lIns="36000" tIns="36000" rIns="36000" bIns="36000" rtlCol="0" anchor="ctr" anchorCtr="0">
            <a:spAutoFit/>
          </a:bodyPr>
          <a:lstStyle/>
          <a:p>
            <a:pPr algn="r"/>
            <a:r>
              <a:rPr lang="en-GB" sz="1000" dirty="0"/>
              <a:t>0.4</a:t>
            </a:r>
          </a:p>
        </p:txBody>
      </p:sp>
      <p:cxnSp>
        <p:nvCxnSpPr>
          <p:cNvPr id="64" name="Straight Connector 63">
            <a:extLst>
              <a:ext uri="{FF2B5EF4-FFF2-40B4-BE49-F238E27FC236}">
                <a16:creationId xmlns:a16="http://schemas.microsoft.com/office/drawing/2014/main" id="{183AD242-2212-4EAC-8759-5F4C784240A9}"/>
              </a:ext>
            </a:extLst>
          </p:cNvPr>
          <p:cNvCxnSpPr/>
          <p:nvPr/>
        </p:nvCxnSpPr>
        <p:spPr bwMode="auto">
          <a:xfrm>
            <a:off x="5200279" y="2297273"/>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65" name="TextBox 64">
            <a:extLst>
              <a:ext uri="{FF2B5EF4-FFF2-40B4-BE49-F238E27FC236}">
                <a16:creationId xmlns:a16="http://schemas.microsoft.com/office/drawing/2014/main" id="{3E055C21-F799-4E5A-B497-C543FE822852}"/>
              </a:ext>
            </a:extLst>
          </p:cNvPr>
          <p:cNvSpPr txBox="1"/>
          <p:nvPr/>
        </p:nvSpPr>
        <p:spPr>
          <a:xfrm>
            <a:off x="4958952" y="2447025"/>
            <a:ext cx="249033" cy="226591"/>
          </a:xfrm>
          <a:prstGeom prst="rect">
            <a:avLst/>
          </a:prstGeom>
          <a:noFill/>
        </p:spPr>
        <p:txBody>
          <a:bodyPr wrap="none" lIns="36000" tIns="36000" rIns="36000" bIns="36000" rtlCol="0" anchor="ctr" anchorCtr="0">
            <a:spAutoFit/>
          </a:bodyPr>
          <a:lstStyle/>
          <a:p>
            <a:pPr algn="r"/>
            <a:r>
              <a:rPr lang="en-GB" sz="1000" dirty="0"/>
              <a:t>0.2</a:t>
            </a:r>
          </a:p>
        </p:txBody>
      </p:sp>
      <p:cxnSp>
        <p:nvCxnSpPr>
          <p:cNvPr id="66" name="Straight Connector 65">
            <a:extLst>
              <a:ext uri="{FF2B5EF4-FFF2-40B4-BE49-F238E27FC236}">
                <a16:creationId xmlns:a16="http://schemas.microsoft.com/office/drawing/2014/main" id="{81C0EC5C-62F0-4F55-85CF-DC73C3841D25}"/>
              </a:ext>
            </a:extLst>
          </p:cNvPr>
          <p:cNvCxnSpPr/>
          <p:nvPr/>
        </p:nvCxnSpPr>
        <p:spPr bwMode="auto">
          <a:xfrm>
            <a:off x="5200279" y="2561116"/>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67" name="TextBox 66">
            <a:extLst>
              <a:ext uri="{FF2B5EF4-FFF2-40B4-BE49-F238E27FC236}">
                <a16:creationId xmlns:a16="http://schemas.microsoft.com/office/drawing/2014/main" id="{B173C426-92E1-4601-8781-AAD525446F86}"/>
              </a:ext>
            </a:extLst>
          </p:cNvPr>
          <p:cNvSpPr txBox="1"/>
          <p:nvPr/>
        </p:nvSpPr>
        <p:spPr>
          <a:xfrm>
            <a:off x="4958952" y="2710866"/>
            <a:ext cx="249033" cy="226591"/>
          </a:xfrm>
          <a:prstGeom prst="rect">
            <a:avLst/>
          </a:prstGeom>
          <a:noFill/>
        </p:spPr>
        <p:txBody>
          <a:bodyPr wrap="none" lIns="36000" tIns="36000" rIns="36000" bIns="36000" rtlCol="0" anchor="ctr" anchorCtr="0">
            <a:spAutoFit/>
          </a:bodyPr>
          <a:lstStyle/>
          <a:p>
            <a:pPr algn="r"/>
            <a:r>
              <a:rPr lang="en-GB" sz="1000" dirty="0"/>
              <a:t>0.0</a:t>
            </a:r>
          </a:p>
        </p:txBody>
      </p:sp>
      <p:cxnSp>
        <p:nvCxnSpPr>
          <p:cNvPr id="68" name="Straight Connector 67">
            <a:extLst>
              <a:ext uri="{FF2B5EF4-FFF2-40B4-BE49-F238E27FC236}">
                <a16:creationId xmlns:a16="http://schemas.microsoft.com/office/drawing/2014/main" id="{1B5738F5-E66F-4B6C-BC23-639F77EA1A45}"/>
              </a:ext>
            </a:extLst>
          </p:cNvPr>
          <p:cNvCxnSpPr/>
          <p:nvPr/>
        </p:nvCxnSpPr>
        <p:spPr bwMode="auto">
          <a:xfrm>
            <a:off x="5200279" y="2824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cxnSp>
        <p:nvCxnSpPr>
          <p:cNvPr id="69" name="Straight Connector 68">
            <a:extLst>
              <a:ext uri="{FF2B5EF4-FFF2-40B4-BE49-F238E27FC236}">
                <a16:creationId xmlns:a16="http://schemas.microsoft.com/office/drawing/2014/main" id="{8EAF9441-0222-4BF4-B978-63E92742DD98}"/>
              </a:ext>
            </a:extLst>
          </p:cNvPr>
          <p:cNvCxnSpPr>
            <a:cxnSpLocks/>
          </p:cNvCxnSpPr>
          <p:nvPr/>
        </p:nvCxnSpPr>
        <p:spPr bwMode="auto">
          <a:xfrm rot="5400000">
            <a:off x="5250004"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70" name="TextBox 69">
            <a:extLst>
              <a:ext uri="{FF2B5EF4-FFF2-40B4-BE49-F238E27FC236}">
                <a16:creationId xmlns:a16="http://schemas.microsoft.com/office/drawing/2014/main" id="{13F69110-FACD-4E74-AE9D-EC1A1863CA0C}"/>
              </a:ext>
            </a:extLst>
          </p:cNvPr>
          <p:cNvSpPr txBox="1"/>
          <p:nvPr/>
        </p:nvSpPr>
        <p:spPr>
          <a:xfrm>
            <a:off x="5214386" y="2870894"/>
            <a:ext cx="143235" cy="226591"/>
          </a:xfrm>
          <a:prstGeom prst="rect">
            <a:avLst/>
          </a:prstGeom>
          <a:noFill/>
        </p:spPr>
        <p:txBody>
          <a:bodyPr wrap="none" lIns="36000" tIns="36000" rIns="36000" bIns="36000" rtlCol="0" anchor="t" anchorCtr="0">
            <a:spAutoFit/>
          </a:bodyPr>
          <a:lstStyle/>
          <a:p>
            <a:pPr algn="ctr"/>
            <a:r>
              <a:rPr lang="en-GB" sz="1000" dirty="0"/>
              <a:t>0</a:t>
            </a:r>
          </a:p>
        </p:txBody>
      </p:sp>
      <p:cxnSp>
        <p:nvCxnSpPr>
          <p:cNvPr id="71" name="Straight Connector 70">
            <a:extLst>
              <a:ext uri="{FF2B5EF4-FFF2-40B4-BE49-F238E27FC236}">
                <a16:creationId xmlns:a16="http://schemas.microsoft.com/office/drawing/2014/main" id="{E7C79822-1844-4E50-99C6-43C2E4D858F6}"/>
              </a:ext>
            </a:extLst>
          </p:cNvPr>
          <p:cNvCxnSpPr>
            <a:cxnSpLocks/>
          </p:cNvCxnSpPr>
          <p:nvPr/>
        </p:nvCxnSpPr>
        <p:spPr bwMode="auto">
          <a:xfrm rot="5400000">
            <a:off x="5633952"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72" name="TextBox 71">
            <a:extLst>
              <a:ext uri="{FF2B5EF4-FFF2-40B4-BE49-F238E27FC236}">
                <a16:creationId xmlns:a16="http://schemas.microsoft.com/office/drawing/2014/main" id="{D368E680-B6F5-43A3-A22F-BB311B08FE64}"/>
              </a:ext>
            </a:extLst>
          </p:cNvPr>
          <p:cNvSpPr txBox="1"/>
          <p:nvPr/>
        </p:nvSpPr>
        <p:spPr>
          <a:xfrm>
            <a:off x="5598334" y="2870894"/>
            <a:ext cx="143235" cy="226591"/>
          </a:xfrm>
          <a:prstGeom prst="rect">
            <a:avLst/>
          </a:prstGeom>
          <a:noFill/>
        </p:spPr>
        <p:txBody>
          <a:bodyPr wrap="none" lIns="36000" tIns="36000" rIns="36000" bIns="36000" rtlCol="0" anchor="t" anchorCtr="0">
            <a:spAutoFit/>
          </a:bodyPr>
          <a:lstStyle/>
          <a:p>
            <a:pPr algn="ctr"/>
            <a:r>
              <a:rPr lang="en-GB" sz="1000" dirty="0"/>
              <a:t>6</a:t>
            </a:r>
          </a:p>
        </p:txBody>
      </p:sp>
      <p:cxnSp>
        <p:nvCxnSpPr>
          <p:cNvPr id="73" name="Straight Connector 72">
            <a:extLst>
              <a:ext uri="{FF2B5EF4-FFF2-40B4-BE49-F238E27FC236}">
                <a16:creationId xmlns:a16="http://schemas.microsoft.com/office/drawing/2014/main" id="{F2E10616-49DE-4665-BDA1-988CD505D612}"/>
              </a:ext>
            </a:extLst>
          </p:cNvPr>
          <p:cNvCxnSpPr>
            <a:cxnSpLocks/>
          </p:cNvCxnSpPr>
          <p:nvPr/>
        </p:nvCxnSpPr>
        <p:spPr bwMode="auto">
          <a:xfrm rot="5400000">
            <a:off x="6017900"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74" name="TextBox 73">
            <a:extLst>
              <a:ext uri="{FF2B5EF4-FFF2-40B4-BE49-F238E27FC236}">
                <a16:creationId xmlns:a16="http://schemas.microsoft.com/office/drawing/2014/main" id="{9E656A8F-96A9-4222-8EAA-B15F26DD5FEC}"/>
              </a:ext>
            </a:extLst>
          </p:cNvPr>
          <p:cNvSpPr txBox="1"/>
          <p:nvPr/>
        </p:nvSpPr>
        <p:spPr>
          <a:xfrm>
            <a:off x="5947016" y="2870894"/>
            <a:ext cx="213767" cy="226591"/>
          </a:xfrm>
          <a:prstGeom prst="rect">
            <a:avLst/>
          </a:prstGeom>
          <a:noFill/>
        </p:spPr>
        <p:txBody>
          <a:bodyPr wrap="none" lIns="36000" tIns="36000" rIns="36000" bIns="36000" rtlCol="0" anchor="t" anchorCtr="0">
            <a:spAutoFit/>
          </a:bodyPr>
          <a:lstStyle/>
          <a:p>
            <a:pPr algn="ctr"/>
            <a:r>
              <a:rPr lang="en-GB" sz="1000" dirty="0"/>
              <a:t>12</a:t>
            </a:r>
          </a:p>
        </p:txBody>
      </p:sp>
      <p:cxnSp>
        <p:nvCxnSpPr>
          <p:cNvPr id="75" name="Straight Connector 74">
            <a:extLst>
              <a:ext uri="{FF2B5EF4-FFF2-40B4-BE49-F238E27FC236}">
                <a16:creationId xmlns:a16="http://schemas.microsoft.com/office/drawing/2014/main" id="{DA4F9858-C6E3-45C7-B988-B489455F21B7}"/>
              </a:ext>
            </a:extLst>
          </p:cNvPr>
          <p:cNvCxnSpPr>
            <a:cxnSpLocks/>
          </p:cNvCxnSpPr>
          <p:nvPr/>
        </p:nvCxnSpPr>
        <p:spPr bwMode="auto">
          <a:xfrm rot="5400000">
            <a:off x="7937639"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76" name="TextBox 75">
            <a:extLst>
              <a:ext uri="{FF2B5EF4-FFF2-40B4-BE49-F238E27FC236}">
                <a16:creationId xmlns:a16="http://schemas.microsoft.com/office/drawing/2014/main" id="{C7D36C28-3BCA-4D13-A6DA-5B194A51C827}"/>
              </a:ext>
            </a:extLst>
          </p:cNvPr>
          <p:cNvSpPr txBox="1"/>
          <p:nvPr/>
        </p:nvSpPr>
        <p:spPr>
          <a:xfrm>
            <a:off x="7866756" y="2870894"/>
            <a:ext cx="213767" cy="226591"/>
          </a:xfrm>
          <a:prstGeom prst="rect">
            <a:avLst/>
          </a:prstGeom>
          <a:noFill/>
        </p:spPr>
        <p:txBody>
          <a:bodyPr wrap="none" lIns="36000" tIns="36000" rIns="36000" bIns="36000" rtlCol="0" anchor="t" anchorCtr="0">
            <a:spAutoFit/>
          </a:bodyPr>
          <a:lstStyle/>
          <a:p>
            <a:pPr algn="ctr"/>
            <a:r>
              <a:rPr lang="en-US" sz="1000" dirty="0"/>
              <a:t>4</a:t>
            </a:r>
            <a:r>
              <a:rPr lang="en-GB" sz="1000" dirty="0"/>
              <a:t>2</a:t>
            </a:r>
          </a:p>
        </p:txBody>
      </p:sp>
      <p:sp>
        <p:nvSpPr>
          <p:cNvPr id="80" name="TextBox 79">
            <a:extLst>
              <a:ext uri="{FF2B5EF4-FFF2-40B4-BE49-F238E27FC236}">
                <a16:creationId xmlns:a16="http://schemas.microsoft.com/office/drawing/2014/main" id="{C4A9C47E-2D04-4C48-86B5-1CB42AC222DC}"/>
              </a:ext>
            </a:extLst>
          </p:cNvPr>
          <p:cNvSpPr txBox="1"/>
          <p:nvPr/>
        </p:nvSpPr>
        <p:spPr>
          <a:xfrm>
            <a:off x="4814962" y="3352625"/>
            <a:ext cx="342008" cy="349702"/>
          </a:xfrm>
          <a:prstGeom prst="rect">
            <a:avLst/>
          </a:prstGeom>
          <a:noFill/>
        </p:spPr>
        <p:txBody>
          <a:bodyPr wrap="none" lIns="36000" tIns="36000" rIns="36000" bIns="36000" rtlCol="0" anchor="b" anchorCtr="0">
            <a:spAutoFit/>
          </a:bodyPr>
          <a:lstStyle/>
          <a:p>
            <a:pPr algn="r"/>
            <a:r>
              <a:rPr lang="en-GB" sz="900" dirty="0"/>
              <a:t>Kd56</a:t>
            </a:r>
          </a:p>
          <a:p>
            <a:pPr algn="r"/>
            <a:r>
              <a:rPr lang="en-GB" sz="900" dirty="0" err="1"/>
              <a:t>Vd</a:t>
            </a:r>
            <a:endParaRPr lang="en-GB" sz="900" dirty="0"/>
          </a:p>
        </p:txBody>
      </p:sp>
      <p:sp>
        <p:nvSpPr>
          <p:cNvPr id="81" name="TextBox 80">
            <a:extLst>
              <a:ext uri="{FF2B5EF4-FFF2-40B4-BE49-F238E27FC236}">
                <a16:creationId xmlns:a16="http://schemas.microsoft.com/office/drawing/2014/main" id="{55561693-D708-47CA-A042-D03DD1077858}"/>
              </a:ext>
            </a:extLst>
          </p:cNvPr>
          <p:cNvSpPr txBox="1"/>
          <p:nvPr/>
        </p:nvSpPr>
        <p:spPr>
          <a:xfrm>
            <a:off x="4822001" y="3204269"/>
            <a:ext cx="1613189" cy="226591"/>
          </a:xfrm>
          <a:prstGeom prst="rect">
            <a:avLst/>
          </a:prstGeom>
          <a:noFill/>
        </p:spPr>
        <p:txBody>
          <a:bodyPr wrap="none" lIns="36000" tIns="36000" rIns="36000" bIns="36000" rtlCol="0" anchor="t" anchorCtr="0">
            <a:spAutoFit/>
          </a:bodyPr>
          <a:lstStyle/>
          <a:p>
            <a:r>
              <a:rPr lang="en-GB" sz="1000" dirty="0"/>
              <a:t>Number of subjects at risk:</a:t>
            </a:r>
          </a:p>
        </p:txBody>
      </p:sp>
      <p:sp>
        <p:nvSpPr>
          <p:cNvPr id="82" name="TextBox 81">
            <a:extLst>
              <a:ext uri="{FF2B5EF4-FFF2-40B4-BE49-F238E27FC236}">
                <a16:creationId xmlns:a16="http://schemas.microsoft.com/office/drawing/2014/main" id="{5BB28B59-5DDE-4FE7-BEF8-EC0D7A6D80A6}"/>
              </a:ext>
            </a:extLst>
          </p:cNvPr>
          <p:cNvSpPr txBox="1"/>
          <p:nvPr/>
        </p:nvSpPr>
        <p:spPr>
          <a:xfrm>
            <a:off x="4630106" y="1207990"/>
            <a:ext cx="1831646" cy="257369"/>
          </a:xfrm>
          <a:prstGeom prst="rect">
            <a:avLst/>
          </a:prstGeom>
          <a:noFill/>
        </p:spPr>
        <p:txBody>
          <a:bodyPr wrap="none" lIns="36000" tIns="36000" rIns="36000" bIns="36000" rtlCol="0" anchor="ctr" anchorCtr="0">
            <a:spAutoFit/>
          </a:bodyPr>
          <a:lstStyle/>
          <a:p>
            <a:r>
              <a:rPr lang="en-GB" sz="1200" b="1" dirty="0" err="1">
                <a:solidFill>
                  <a:srgbClr val="007CC2"/>
                </a:solidFill>
              </a:rPr>
              <a:t>CrCL</a:t>
            </a:r>
            <a:r>
              <a:rPr lang="en-GB" sz="1200" b="1" dirty="0">
                <a:solidFill>
                  <a:srgbClr val="007CC2"/>
                </a:solidFill>
              </a:rPr>
              <a:t> &gt;50 to &lt;80 mL/min</a:t>
            </a:r>
          </a:p>
        </p:txBody>
      </p:sp>
      <p:graphicFrame>
        <p:nvGraphicFramePr>
          <p:cNvPr id="83" name="Table 82">
            <a:extLst>
              <a:ext uri="{FF2B5EF4-FFF2-40B4-BE49-F238E27FC236}">
                <a16:creationId xmlns:a16="http://schemas.microsoft.com/office/drawing/2014/main" id="{90D57C9D-60C5-486C-9E8E-BFB1A9C216AB}"/>
              </a:ext>
            </a:extLst>
          </p:cNvPr>
          <p:cNvGraphicFramePr>
            <a:graphicFrameLocks noGrp="1"/>
          </p:cNvGraphicFramePr>
          <p:nvPr>
            <p:extLst>
              <p:ext uri="{D42A27DB-BD31-4B8C-83A1-F6EECF244321}">
                <p14:modId xmlns:p14="http://schemas.microsoft.com/office/powerpoint/2010/main" val="1001553709"/>
              </p:ext>
            </p:extLst>
          </p:nvPr>
        </p:nvGraphicFramePr>
        <p:xfrm>
          <a:off x="5318977" y="2228623"/>
          <a:ext cx="2240263" cy="528048"/>
        </p:xfrm>
        <a:graphic>
          <a:graphicData uri="http://schemas.openxmlformats.org/drawingml/2006/table">
            <a:tbl>
              <a:tblPr firstRow="1" bandRow="1">
                <a:tableStyleId>{2D5ABB26-0587-4C30-8999-92F81FD0307C}</a:tableStyleId>
              </a:tblPr>
              <a:tblGrid>
                <a:gridCol w="1047238">
                  <a:extLst>
                    <a:ext uri="{9D8B030D-6E8A-4147-A177-3AD203B41FA5}">
                      <a16:colId xmlns:a16="http://schemas.microsoft.com/office/drawing/2014/main" val="510011466"/>
                    </a:ext>
                  </a:extLst>
                </a:gridCol>
                <a:gridCol w="617025">
                  <a:extLst>
                    <a:ext uri="{9D8B030D-6E8A-4147-A177-3AD203B41FA5}">
                      <a16:colId xmlns:a16="http://schemas.microsoft.com/office/drawing/2014/main" val="502770088"/>
                    </a:ext>
                  </a:extLst>
                </a:gridCol>
                <a:gridCol w="576000">
                  <a:extLst>
                    <a:ext uri="{9D8B030D-6E8A-4147-A177-3AD203B41FA5}">
                      <a16:colId xmlns:a16="http://schemas.microsoft.com/office/drawing/2014/main" val="2393970183"/>
                    </a:ext>
                  </a:extLst>
                </a:gridCol>
              </a:tblGrid>
              <a:tr h="0">
                <a:tc>
                  <a:txBody>
                    <a:bodyPr/>
                    <a:lstStyle/>
                    <a:p>
                      <a:pPr>
                        <a:lnSpc>
                          <a:spcPct val="90000"/>
                        </a:lnSpc>
                      </a:pPr>
                      <a:endParaRPr lang="en-GB" sz="700" b="1" dirty="0"/>
                    </a:p>
                  </a:txBody>
                  <a:tcPr marL="18000" marR="18000" marT="18000" marB="18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700" b="1" dirty="0"/>
                        <a:t>Kd56 (n=186)</a:t>
                      </a:r>
                    </a:p>
                  </a:txBody>
                  <a:tcPr marL="18000" marR="18000" marT="18000" marB="18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700" b="1" dirty="0" err="1"/>
                        <a:t>Vd</a:t>
                      </a:r>
                      <a:r>
                        <a:rPr lang="en-GB" sz="700" b="1" dirty="0"/>
                        <a:t> (n=177)</a:t>
                      </a:r>
                    </a:p>
                  </a:txBody>
                  <a:tcPr marL="18000" marR="18000" marT="18000" marB="18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9576763"/>
                  </a:ext>
                </a:extLst>
              </a:tr>
              <a:tr h="0">
                <a:tc>
                  <a:txBody>
                    <a:bodyPr/>
                    <a:lstStyle/>
                    <a:p>
                      <a:pPr>
                        <a:lnSpc>
                          <a:spcPct val="90000"/>
                        </a:lnSpc>
                      </a:pPr>
                      <a:r>
                        <a:rPr lang="en-GB" sz="700" dirty="0"/>
                        <a:t>Death, n (%)</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lnSpc>
                          <a:spcPct val="90000"/>
                        </a:lnSpc>
                      </a:pPr>
                      <a:r>
                        <a:rPr lang="en-GB" sz="700" dirty="0"/>
                        <a:t>81 (43.5%)</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lnSpc>
                          <a:spcPct val="90000"/>
                        </a:lnSpc>
                      </a:pPr>
                      <a:r>
                        <a:rPr lang="en-GB" sz="700" dirty="0"/>
                        <a:t>85 (48.0%)</a:t>
                      </a:r>
                    </a:p>
                  </a:txBody>
                  <a:tcPr marL="18000" marR="18000" marT="18000" marB="18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05792615"/>
                  </a:ext>
                </a:extLst>
              </a:tr>
              <a:tr h="0">
                <a:tc>
                  <a:txBody>
                    <a:bodyPr/>
                    <a:lstStyle/>
                    <a:p>
                      <a:pPr>
                        <a:lnSpc>
                          <a:spcPct val="90000"/>
                        </a:lnSpc>
                      </a:pPr>
                      <a:r>
                        <a:rPr lang="en-GB" sz="700" dirty="0"/>
                        <a:t>Median OS, </a:t>
                      </a:r>
                      <a:r>
                        <a:rPr lang="en-GB" sz="700" dirty="0" err="1"/>
                        <a:t>mo</a:t>
                      </a:r>
                      <a:endParaRPr lang="en-GB" sz="700" dirty="0"/>
                    </a:p>
                  </a:txBody>
                  <a:tcPr marL="18000" marR="18000" marT="18000" marB="18000"/>
                </a:tc>
                <a:tc>
                  <a:txBody>
                    <a:bodyPr/>
                    <a:lstStyle/>
                    <a:p>
                      <a:pPr algn="ctr">
                        <a:lnSpc>
                          <a:spcPct val="90000"/>
                        </a:lnSpc>
                      </a:pPr>
                      <a:r>
                        <a:rPr lang="en-US" sz="700" dirty="0"/>
                        <a:t>N</a:t>
                      </a:r>
                      <a:r>
                        <a:rPr lang="en-GB" sz="700" dirty="0"/>
                        <a:t>E</a:t>
                      </a:r>
                    </a:p>
                  </a:txBody>
                  <a:tcPr marL="18000" marR="18000" marT="18000" marB="18000"/>
                </a:tc>
                <a:tc>
                  <a:txBody>
                    <a:bodyPr/>
                    <a:lstStyle/>
                    <a:p>
                      <a:pPr algn="ctr">
                        <a:lnSpc>
                          <a:spcPct val="90000"/>
                        </a:lnSpc>
                      </a:pPr>
                      <a:r>
                        <a:rPr lang="en-GB" sz="700" dirty="0"/>
                        <a:t>35.9</a:t>
                      </a:r>
                    </a:p>
                  </a:txBody>
                  <a:tcPr marL="18000" marR="18000" marT="18000" marB="18000"/>
                </a:tc>
                <a:extLst>
                  <a:ext uri="{0D108BD9-81ED-4DB2-BD59-A6C34878D82A}">
                    <a16:rowId xmlns:a16="http://schemas.microsoft.com/office/drawing/2014/main" val="415094425"/>
                  </a:ext>
                </a:extLst>
              </a:tr>
              <a:tr h="0">
                <a:tc>
                  <a:txBody>
                    <a:bodyPr/>
                    <a:lstStyle/>
                    <a:p>
                      <a:pPr>
                        <a:lnSpc>
                          <a:spcPct val="90000"/>
                        </a:lnSpc>
                      </a:pPr>
                      <a:r>
                        <a:rPr lang="en-GB" sz="700" dirty="0"/>
                        <a:t>HR (Kd56/</a:t>
                      </a:r>
                      <a:r>
                        <a:rPr lang="en-GB" sz="700" dirty="0" err="1"/>
                        <a:t>Vd</a:t>
                      </a:r>
                      <a:r>
                        <a:rPr lang="en-GB" sz="700" dirty="0"/>
                        <a:t>, 95% CI)</a:t>
                      </a:r>
                    </a:p>
                  </a:txBody>
                  <a:tcPr marL="18000" marR="18000" marT="18000" marB="18000"/>
                </a:tc>
                <a:tc gridSpan="2">
                  <a:txBody>
                    <a:bodyPr/>
                    <a:lstStyle/>
                    <a:p>
                      <a:pPr algn="ctr">
                        <a:lnSpc>
                          <a:spcPct val="90000"/>
                        </a:lnSpc>
                      </a:pPr>
                      <a:r>
                        <a:rPr lang="en-GB" sz="700" dirty="0"/>
                        <a:t>0.84 (0.619, 1.137)</a:t>
                      </a:r>
                    </a:p>
                  </a:txBody>
                  <a:tcPr marL="18000" marR="18000" marT="18000" marB="18000"/>
                </a:tc>
                <a:tc hMerge="1">
                  <a:txBody>
                    <a:bodyPr/>
                    <a:lstStyle/>
                    <a:p>
                      <a:pPr algn="ctr"/>
                      <a:endParaRPr lang="en-GB" sz="900" dirty="0"/>
                    </a:p>
                  </a:txBody>
                  <a:tcPr marL="36000" marR="36000" marT="36000" marB="36000"/>
                </a:tc>
                <a:extLst>
                  <a:ext uri="{0D108BD9-81ED-4DB2-BD59-A6C34878D82A}">
                    <a16:rowId xmlns:a16="http://schemas.microsoft.com/office/drawing/2014/main" val="4234342899"/>
                  </a:ext>
                </a:extLst>
              </a:tr>
            </a:tbl>
          </a:graphicData>
        </a:graphic>
      </p:graphicFrame>
      <p:sp>
        <p:nvSpPr>
          <p:cNvPr id="84" name="TextBox 83">
            <a:extLst>
              <a:ext uri="{FF2B5EF4-FFF2-40B4-BE49-F238E27FC236}">
                <a16:creationId xmlns:a16="http://schemas.microsoft.com/office/drawing/2014/main" id="{AA8F0F76-9557-4221-AADE-1DAD2097D679}"/>
              </a:ext>
            </a:extLst>
          </p:cNvPr>
          <p:cNvSpPr txBox="1"/>
          <p:nvPr/>
        </p:nvSpPr>
        <p:spPr>
          <a:xfrm>
            <a:off x="7860668" y="1470284"/>
            <a:ext cx="369259" cy="380480"/>
          </a:xfrm>
          <a:prstGeom prst="rect">
            <a:avLst/>
          </a:prstGeom>
          <a:noFill/>
        </p:spPr>
        <p:txBody>
          <a:bodyPr wrap="none" lIns="36000" tIns="36000" rIns="36000" bIns="36000" rtlCol="0" anchor="ctr" anchorCtr="0">
            <a:spAutoFit/>
          </a:bodyPr>
          <a:lstStyle/>
          <a:p>
            <a:r>
              <a:rPr lang="en-GB" sz="1000" dirty="0"/>
              <a:t>Kd56</a:t>
            </a:r>
          </a:p>
          <a:p>
            <a:r>
              <a:rPr lang="en-GB" sz="1000" dirty="0" err="1"/>
              <a:t>Vd</a:t>
            </a:r>
            <a:endParaRPr lang="en-GB" sz="1000" dirty="0"/>
          </a:p>
        </p:txBody>
      </p:sp>
      <p:cxnSp>
        <p:nvCxnSpPr>
          <p:cNvPr id="85" name="Straight Connector 84">
            <a:extLst>
              <a:ext uri="{FF2B5EF4-FFF2-40B4-BE49-F238E27FC236}">
                <a16:creationId xmlns:a16="http://schemas.microsoft.com/office/drawing/2014/main" id="{CE21D2E0-4A06-448D-8E6A-4183BB2AABBA}"/>
              </a:ext>
            </a:extLst>
          </p:cNvPr>
          <p:cNvCxnSpPr>
            <a:cxnSpLocks/>
          </p:cNvCxnSpPr>
          <p:nvPr/>
        </p:nvCxnSpPr>
        <p:spPr bwMode="auto">
          <a:xfrm>
            <a:off x="7727401" y="1588436"/>
            <a:ext cx="127974" cy="0"/>
          </a:xfrm>
          <a:prstGeom prst="line">
            <a:avLst/>
          </a:prstGeom>
          <a:noFill/>
          <a:ln w="19050" cap="flat">
            <a:solidFill>
              <a:srgbClr val="007CC2"/>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86" name="Straight Connector 85">
            <a:extLst>
              <a:ext uri="{FF2B5EF4-FFF2-40B4-BE49-F238E27FC236}">
                <a16:creationId xmlns:a16="http://schemas.microsoft.com/office/drawing/2014/main" id="{4BA09518-4699-4240-A951-7C4C2FA6A362}"/>
              </a:ext>
            </a:extLst>
          </p:cNvPr>
          <p:cNvCxnSpPr>
            <a:cxnSpLocks/>
          </p:cNvCxnSpPr>
          <p:nvPr/>
        </p:nvCxnSpPr>
        <p:spPr bwMode="auto">
          <a:xfrm>
            <a:off x="7727401" y="1740836"/>
            <a:ext cx="127974" cy="0"/>
          </a:xfrm>
          <a:prstGeom prst="lin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cxnSp>
      <p:sp>
        <p:nvSpPr>
          <p:cNvPr id="90" name="TextBox 89">
            <a:extLst>
              <a:ext uri="{FF2B5EF4-FFF2-40B4-BE49-F238E27FC236}">
                <a16:creationId xmlns:a16="http://schemas.microsoft.com/office/drawing/2014/main" id="{B2846142-EDCC-4F03-92FD-CF88A38E5BD3}"/>
              </a:ext>
            </a:extLst>
          </p:cNvPr>
          <p:cNvSpPr txBox="1"/>
          <p:nvPr/>
        </p:nvSpPr>
        <p:spPr>
          <a:xfrm rot="16200000">
            <a:off x="2078313" y="4528265"/>
            <a:ext cx="1319213" cy="246221"/>
          </a:xfrm>
          <a:prstGeom prst="rect">
            <a:avLst/>
          </a:prstGeom>
          <a:noFill/>
        </p:spPr>
        <p:txBody>
          <a:bodyPr wrap="square" rtlCol="0">
            <a:spAutoFit/>
          </a:bodyPr>
          <a:lstStyle/>
          <a:p>
            <a:pPr algn="ctr"/>
            <a:r>
              <a:rPr lang="en-GB" sz="1000" dirty="0"/>
              <a:t>Proportion surviving</a:t>
            </a:r>
          </a:p>
        </p:txBody>
      </p:sp>
      <p:sp>
        <p:nvSpPr>
          <p:cNvPr id="91" name="TextBox 90">
            <a:extLst>
              <a:ext uri="{FF2B5EF4-FFF2-40B4-BE49-F238E27FC236}">
                <a16:creationId xmlns:a16="http://schemas.microsoft.com/office/drawing/2014/main" id="{E1B239C7-B60B-4A98-99CE-5BE07A02F673}"/>
              </a:ext>
            </a:extLst>
          </p:cNvPr>
          <p:cNvSpPr txBox="1"/>
          <p:nvPr/>
        </p:nvSpPr>
        <p:spPr>
          <a:xfrm>
            <a:off x="3858694" y="5494091"/>
            <a:ext cx="1875132" cy="246221"/>
          </a:xfrm>
          <a:prstGeom prst="rect">
            <a:avLst/>
          </a:prstGeom>
          <a:noFill/>
        </p:spPr>
        <p:txBody>
          <a:bodyPr wrap="square" rtlCol="0">
            <a:spAutoFit/>
          </a:bodyPr>
          <a:lstStyle/>
          <a:p>
            <a:pPr algn="ctr"/>
            <a:r>
              <a:rPr lang="en-GB" sz="1000" dirty="0"/>
              <a:t>Months from randomization</a:t>
            </a:r>
          </a:p>
        </p:txBody>
      </p:sp>
      <p:sp>
        <p:nvSpPr>
          <p:cNvPr id="92" name="Freeform: Shape 91">
            <a:extLst>
              <a:ext uri="{FF2B5EF4-FFF2-40B4-BE49-F238E27FC236}">
                <a16:creationId xmlns:a16="http://schemas.microsoft.com/office/drawing/2014/main" id="{B9F242D7-7234-4EE4-9F3E-FC4DC4D78E3F}"/>
              </a:ext>
            </a:extLst>
          </p:cNvPr>
          <p:cNvSpPr/>
          <p:nvPr/>
        </p:nvSpPr>
        <p:spPr bwMode="auto">
          <a:xfrm>
            <a:off x="3238129" y="3991769"/>
            <a:ext cx="3116263" cy="1319213"/>
          </a:xfrm>
          <a:custGeom>
            <a:avLst/>
            <a:gdLst>
              <a:gd name="connsiteX0" fmla="*/ 0 w 3124200"/>
              <a:gd name="connsiteY0" fmla="*/ 0 h 1319213"/>
              <a:gd name="connsiteX1" fmla="*/ 0 w 3124200"/>
              <a:gd name="connsiteY1" fmla="*/ 1319213 h 1319213"/>
              <a:gd name="connsiteX2" fmla="*/ 3124200 w 3124200"/>
              <a:gd name="connsiteY2" fmla="*/ 1319213 h 1319213"/>
            </a:gdLst>
            <a:ahLst/>
            <a:cxnLst>
              <a:cxn ang="0">
                <a:pos x="connsiteX0" y="connsiteY0"/>
              </a:cxn>
              <a:cxn ang="0">
                <a:pos x="connsiteX1" y="connsiteY1"/>
              </a:cxn>
              <a:cxn ang="0">
                <a:pos x="connsiteX2" y="connsiteY2"/>
              </a:cxn>
            </a:cxnLst>
            <a:rect l="l" t="t" r="r" b="b"/>
            <a:pathLst>
              <a:path w="3124200" h="1319213">
                <a:moveTo>
                  <a:pt x="0" y="0"/>
                </a:moveTo>
                <a:lnTo>
                  <a:pt x="0" y="1319213"/>
                </a:lnTo>
                <a:lnTo>
                  <a:pt x="3124200" y="1319213"/>
                </a:lnTo>
              </a:path>
            </a:pathLst>
          </a:cu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txBody>
          <a:bodyPr vert="horz" wrap="none" lIns="91440" tIns="45720" rIns="91440" bIns="45720" numCol="1" rtlCol="0" anchor="ctr" anchorCtr="0" compatLnSpc="1">
            <a:prstTxWarp prst="textNoShape">
              <a:avLst/>
            </a:prstTxWarp>
            <a:noAutofit/>
          </a:bodyPr>
          <a:lstStyle/>
          <a:p>
            <a:pPr algn="ctr" defTabSz="914400" fontAlgn="base">
              <a:spcBef>
                <a:spcPct val="0"/>
              </a:spcBef>
              <a:spcAft>
                <a:spcPct val="0"/>
              </a:spcAft>
            </a:pPr>
            <a:endParaRPr lang="en-GB" sz="2400" b="1">
              <a:latin typeface="Arial" charset="0"/>
            </a:endParaRPr>
          </a:p>
        </p:txBody>
      </p:sp>
      <p:sp>
        <p:nvSpPr>
          <p:cNvPr id="93" name="TextBox 92">
            <a:extLst>
              <a:ext uri="{FF2B5EF4-FFF2-40B4-BE49-F238E27FC236}">
                <a16:creationId xmlns:a16="http://schemas.microsoft.com/office/drawing/2014/main" id="{334B5688-8889-4422-B049-29CAA4576C3E}"/>
              </a:ext>
            </a:extLst>
          </p:cNvPr>
          <p:cNvSpPr txBox="1"/>
          <p:nvPr/>
        </p:nvSpPr>
        <p:spPr>
          <a:xfrm>
            <a:off x="2911077" y="3877678"/>
            <a:ext cx="249033" cy="226591"/>
          </a:xfrm>
          <a:prstGeom prst="rect">
            <a:avLst/>
          </a:prstGeom>
          <a:noFill/>
        </p:spPr>
        <p:txBody>
          <a:bodyPr wrap="none" lIns="36000" tIns="36000" rIns="36000" bIns="36000" rtlCol="0" anchor="ctr" anchorCtr="0">
            <a:spAutoFit/>
          </a:bodyPr>
          <a:lstStyle/>
          <a:p>
            <a:pPr algn="r"/>
            <a:r>
              <a:rPr lang="en-GB" sz="1000" dirty="0"/>
              <a:t>1.0</a:t>
            </a:r>
          </a:p>
        </p:txBody>
      </p:sp>
      <p:cxnSp>
        <p:nvCxnSpPr>
          <p:cNvPr id="94" name="Straight Connector 93">
            <a:extLst>
              <a:ext uri="{FF2B5EF4-FFF2-40B4-BE49-F238E27FC236}">
                <a16:creationId xmlns:a16="http://schemas.microsoft.com/office/drawing/2014/main" id="{77AD2747-5F58-4A0D-8E47-03830B5DDE8C}"/>
              </a:ext>
            </a:extLst>
          </p:cNvPr>
          <p:cNvCxnSpPr/>
          <p:nvPr/>
        </p:nvCxnSpPr>
        <p:spPr bwMode="auto">
          <a:xfrm>
            <a:off x="3152404" y="3991769"/>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95" name="TextBox 94">
            <a:extLst>
              <a:ext uri="{FF2B5EF4-FFF2-40B4-BE49-F238E27FC236}">
                <a16:creationId xmlns:a16="http://schemas.microsoft.com/office/drawing/2014/main" id="{57708B09-E843-4576-9B10-ED364ED58995}"/>
              </a:ext>
            </a:extLst>
          </p:cNvPr>
          <p:cNvSpPr txBox="1"/>
          <p:nvPr/>
        </p:nvSpPr>
        <p:spPr>
          <a:xfrm>
            <a:off x="2911077" y="4141521"/>
            <a:ext cx="249033" cy="226591"/>
          </a:xfrm>
          <a:prstGeom prst="rect">
            <a:avLst/>
          </a:prstGeom>
          <a:noFill/>
        </p:spPr>
        <p:txBody>
          <a:bodyPr wrap="none" lIns="36000" tIns="36000" rIns="36000" bIns="36000" rtlCol="0" anchor="ctr" anchorCtr="0">
            <a:spAutoFit/>
          </a:bodyPr>
          <a:lstStyle/>
          <a:p>
            <a:pPr algn="r"/>
            <a:r>
              <a:rPr lang="en-GB" sz="1000" dirty="0"/>
              <a:t>0.8</a:t>
            </a:r>
          </a:p>
        </p:txBody>
      </p:sp>
      <p:cxnSp>
        <p:nvCxnSpPr>
          <p:cNvPr id="96" name="Straight Connector 95">
            <a:extLst>
              <a:ext uri="{FF2B5EF4-FFF2-40B4-BE49-F238E27FC236}">
                <a16:creationId xmlns:a16="http://schemas.microsoft.com/office/drawing/2014/main" id="{9B90BEEF-3BFA-4879-91EE-93351DE068E8}"/>
              </a:ext>
            </a:extLst>
          </p:cNvPr>
          <p:cNvCxnSpPr/>
          <p:nvPr/>
        </p:nvCxnSpPr>
        <p:spPr bwMode="auto">
          <a:xfrm>
            <a:off x="3152404" y="4255612"/>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97" name="TextBox 96">
            <a:extLst>
              <a:ext uri="{FF2B5EF4-FFF2-40B4-BE49-F238E27FC236}">
                <a16:creationId xmlns:a16="http://schemas.microsoft.com/office/drawing/2014/main" id="{ED92E496-62BA-41BD-99B6-447CBC465924}"/>
              </a:ext>
            </a:extLst>
          </p:cNvPr>
          <p:cNvSpPr txBox="1"/>
          <p:nvPr/>
        </p:nvSpPr>
        <p:spPr>
          <a:xfrm>
            <a:off x="2911077" y="4405364"/>
            <a:ext cx="249033" cy="226591"/>
          </a:xfrm>
          <a:prstGeom prst="rect">
            <a:avLst/>
          </a:prstGeom>
          <a:noFill/>
        </p:spPr>
        <p:txBody>
          <a:bodyPr wrap="none" lIns="36000" tIns="36000" rIns="36000" bIns="36000" rtlCol="0" anchor="ctr" anchorCtr="0">
            <a:spAutoFit/>
          </a:bodyPr>
          <a:lstStyle/>
          <a:p>
            <a:pPr algn="r"/>
            <a:r>
              <a:rPr lang="en-GB" sz="1000" dirty="0"/>
              <a:t>0.6</a:t>
            </a:r>
          </a:p>
        </p:txBody>
      </p:sp>
      <p:cxnSp>
        <p:nvCxnSpPr>
          <p:cNvPr id="98" name="Straight Connector 97">
            <a:extLst>
              <a:ext uri="{FF2B5EF4-FFF2-40B4-BE49-F238E27FC236}">
                <a16:creationId xmlns:a16="http://schemas.microsoft.com/office/drawing/2014/main" id="{9740C8F8-5D3D-4D13-91BF-637F76BFF9FB}"/>
              </a:ext>
            </a:extLst>
          </p:cNvPr>
          <p:cNvCxnSpPr/>
          <p:nvPr/>
        </p:nvCxnSpPr>
        <p:spPr bwMode="auto">
          <a:xfrm>
            <a:off x="3152404" y="4519455"/>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99" name="TextBox 98">
            <a:extLst>
              <a:ext uri="{FF2B5EF4-FFF2-40B4-BE49-F238E27FC236}">
                <a16:creationId xmlns:a16="http://schemas.microsoft.com/office/drawing/2014/main" id="{0FFA85FA-15EC-4CCA-8D5F-051AEFD60E8F}"/>
              </a:ext>
            </a:extLst>
          </p:cNvPr>
          <p:cNvSpPr txBox="1"/>
          <p:nvPr/>
        </p:nvSpPr>
        <p:spPr>
          <a:xfrm>
            <a:off x="2911077" y="4669207"/>
            <a:ext cx="249033" cy="226591"/>
          </a:xfrm>
          <a:prstGeom prst="rect">
            <a:avLst/>
          </a:prstGeom>
          <a:noFill/>
        </p:spPr>
        <p:txBody>
          <a:bodyPr wrap="none" lIns="36000" tIns="36000" rIns="36000" bIns="36000" rtlCol="0" anchor="ctr" anchorCtr="0">
            <a:spAutoFit/>
          </a:bodyPr>
          <a:lstStyle/>
          <a:p>
            <a:pPr algn="r"/>
            <a:r>
              <a:rPr lang="en-GB" sz="1000" dirty="0"/>
              <a:t>0.4</a:t>
            </a:r>
          </a:p>
        </p:txBody>
      </p:sp>
      <p:cxnSp>
        <p:nvCxnSpPr>
          <p:cNvPr id="100" name="Straight Connector 99">
            <a:extLst>
              <a:ext uri="{FF2B5EF4-FFF2-40B4-BE49-F238E27FC236}">
                <a16:creationId xmlns:a16="http://schemas.microsoft.com/office/drawing/2014/main" id="{F1521F98-44A8-4361-89DC-E371E1A8C320}"/>
              </a:ext>
            </a:extLst>
          </p:cNvPr>
          <p:cNvCxnSpPr/>
          <p:nvPr/>
        </p:nvCxnSpPr>
        <p:spPr bwMode="auto">
          <a:xfrm>
            <a:off x="3152404" y="4783298"/>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01" name="TextBox 100">
            <a:extLst>
              <a:ext uri="{FF2B5EF4-FFF2-40B4-BE49-F238E27FC236}">
                <a16:creationId xmlns:a16="http://schemas.microsoft.com/office/drawing/2014/main" id="{7E4633F1-47F0-4615-9D35-04497A10D0AB}"/>
              </a:ext>
            </a:extLst>
          </p:cNvPr>
          <p:cNvSpPr txBox="1"/>
          <p:nvPr/>
        </p:nvSpPr>
        <p:spPr>
          <a:xfrm>
            <a:off x="2911077" y="4933050"/>
            <a:ext cx="249033" cy="226591"/>
          </a:xfrm>
          <a:prstGeom prst="rect">
            <a:avLst/>
          </a:prstGeom>
          <a:noFill/>
        </p:spPr>
        <p:txBody>
          <a:bodyPr wrap="none" lIns="36000" tIns="36000" rIns="36000" bIns="36000" rtlCol="0" anchor="ctr" anchorCtr="0">
            <a:spAutoFit/>
          </a:bodyPr>
          <a:lstStyle/>
          <a:p>
            <a:pPr algn="r"/>
            <a:r>
              <a:rPr lang="en-GB" sz="1000" dirty="0"/>
              <a:t>0.2</a:t>
            </a:r>
          </a:p>
        </p:txBody>
      </p:sp>
      <p:cxnSp>
        <p:nvCxnSpPr>
          <p:cNvPr id="102" name="Straight Connector 101">
            <a:extLst>
              <a:ext uri="{FF2B5EF4-FFF2-40B4-BE49-F238E27FC236}">
                <a16:creationId xmlns:a16="http://schemas.microsoft.com/office/drawing/2014/main" id="{E55E06FC-27CC-43A2-8057-16B8420BA357}"/>
              </a:ext>
            </a:extLst>
          </p:cNvPr>
          <p:cNvCxnSpPr/>
          <p:nvPr/>
        </p:nvCxnSpPr>
        <p:spPr bwMode="auto">
          <a:xfrm>
            <a:off x="3152404" y="5047141"/>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03" name="TextBox 102">
            <a:extLst>
              <a:ext uri="{FF2B5EF4-FFF2-40B4-BE49-F238E27FC236}">
                <a16:creationId xmlns:a16="http://schemas.microsoft.com/office/drawing/2014/main" id="{8263E7F1-762A-4DBE-AEF1-0AE0DAF70AEF}"/>
              </a:ext>
            </a:extLst>
          </p:cNvPr>
          <p:cNvSpPr txBox="1"/>
          <p:nvPr/>
        </p:nvSpPr>
        <p:spPr>
          <a:xfrm>
            <a:off x="2911077" y="5196891"/>
            <a:ext cx="249033" cy="226591"/>
          </a:xfrm>
          <a:prstGeom prst="rect">
            <a:avLst/>
          </a:prstGeom>
          <a:noFill/>
        </p:spPr>
        <p:txBody>
          <a:bodyPr wrap="none" lIns="36000" tIns="36000" rIns="36000" bIns="36000" rtlCol="0" anchor="ctr" anchorCtr="0">
            <a:spAutoFit/>
          </a:bodyPr>
          <a:lstStyle/>
          <a:p>
            <a:pPr algn="r"/>
            <a:r>
              <a:rPr lang="en-GB" sz="1000" dirty="0"/>
              <a:t>0.0</a:t>
            </a:r>
          </a:p>
        </p:txBody>
      </p:sp>
      <p:cxnSp>
        <p:nvCxnSpPr>
          <p:cNvPr id="104" name="Straight Connector 103">
            <a:extLst>
              <a:ext uri="{FF2B5EF4-FFF2-40B4-BE49-F238E27FC236}">
                <a16:creationId xmlns:a16="http://schemas.microsoft.com/office/drawing/2014/main" id="{01A1CDC2-656B-4F3F-9498-7AE4A076252A}"/>
              </a:ext>
            </a:extLst>
          </p:cNvPr>
          <p:cNvCxnSpPr/>
          <p:nvPr/>
        </p:nvCxnSpPr>
        <p:spPr bwMode="auto">
          <a:xfrm>
            <a:off x="3152404" y="5310982"/>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cxnSp>
        <p:nvCxnSpPr>
          <p:cNvPr id="105" name="Straight Connector 104">
            <a:extLst>
              <a:ext uri="{FF2B5EF4-FFF2-40B4-BE49-F238E27FC236}">
                <a16:creationId xmlns:a16="http://schemas.microsoft.com/office/drawing/2014/main" id="{8A68FD65-5C31-4744-98C4-BCE10E93194D}"/>
              </a:ext>
            </a:extLst>
          </p:cNvPr>
          <p:cNvCxnSpPr>
            <a:cxnSpLocks/>
          </p:cNvCxnSpPr>
          <p:nvPr/>
        </p:nvCxnSpPr>
        <p:spPr bwMode="auto">
          <a:xfrm rot="5400000">
            <a:off x="3202129" y="5346982"/>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06" name="TextBox 105">
            <a:extLst>
              <a:ext uri="{FF2B5EF4-FFF2-40B4-BE49-F238E27FC236}">
                <a16:creationId xmlns:a16="http://schemas.microsoft.com/office/drawing/2014/main" id="{C5AEEC35-4ED7-4094-BE50-B5E5D59EC3AE}"/>
              </a:ext>
            </a:extLst>
          </p:cNvPr>
          <p:cNvSpPr txBox="1"/>
          <p:nvPr/>
        </p:nvSpPr>
        <p:spPr>
          <a:xfrm>
            <a:off x="3166511" y="5356919"/>
            <a:ext cx="143235" cy="226591"/>
          </a:xfrm>
          <a:prstGeom prst="rect">
            <a:avLst/>
          </a:prstGeom>
          <a:noFill/>
        </p:spPr>
        <p:txBody>
          <a:bodyPr wrap="none" lIns="36000" tIns="36000" rIns="36000" bIns="36000" rtlCol="0" anchor="t" anchorCtr="0">
            <a:spAutoFit/>
          </a:bodyPr>
          <a:lstStyle/>
          <a:p>
            <a:pPr algn="ctr"/>
            <a:r>
              <a:rPr lang="en-GB" sz="1000" dirty="0"/>
              <a:t>0</a:t>
            </a:r>
          </a:p>
        </p:txBody>
      </p:sp>
      <p:cxnSp>
        <p:nvCxnSpPr>
          <p:cNvPr id="107" name="Straight Connector 106">
            <a:extLst>
              <a:ext uri="{FF2B5EF4-FFF2-40B4-BE49-F238E27FC236}">
                <a16:creationId xmlns:a16="http://schemas.microsoft.com/office/drawing/2014/main" id="{9A0AFFF1-6E83-4C60-AFC1-7A9EBC12092F}"/>
              </a:ext>
            </a:extLst>
          </p:cNvPr>
          <p:cNvCxnSpPr>
            <a:cxnSpLocks/>
          </p:cNvCxnSpPr>
          <p:nvPr/>
        </p:nvCxnSpPr>
        <p:spPr bwMode="auto">
          <a:xfrm rot="5400000">
            <a:off x="3571109" y="5346982"/>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08" name="TextBox 107">
            <a:extLst>
              <a:ext uri="{FF2B5EF4-FFF2-40B4-BE49-F238E27FC236}">
                <a16:creationId xmlns:a16="http://schemas.microsoft.com/office/drawing/2014/main" id="{A6EF12A6-EE87-4006-B17D-ABA9A4DFA690}"/>
              </a:ext>
            </a:extLst>
          </p:cNvPr>
          <p:cNvSpPr txBox="1"/>
          <p:nvPr/>
        </p:nvSpPr>
        <p:spPr>
          <a:xfrm>
            <a:off x="3535491" y="5356919"/>
            <a:ext cx="143235" cy="226591"/>
          </a:xfrm>
          <a:prstGeom prst="rect">
            <a:avLst/>
          </a:prstGeom>
          <a:noFill/>
        </p:spPr>
        <p:txBody>
          <a:bodyPr wrap="none" lIns="36000" tIns="36000" rIns="36000" bIns="36000" rtlCol="0" anchor="t" anchorCtr="0">
            <a:spAutoFit/>
          </a:bodyPr>
          <a:lstStyle/>
          <a:p>
            <a:pPr algn="ctr"/>
            <a:r>
              <a:rPr lang="en-GB" sz="1000" dirty="0"/>
              <a:t>6</a:t>
            </a:r>
          </a:p>
        </p:txBody>
      </p:sp>
      <p:cxnSp>
        <p:nvCxnSpPr>
          <p:cNvPr id="109" name="Straight Connector 108">
            <a:extLst>
              <a:ext uri="{FF2B5EF4-FFF2-40B4-BE49-F238E27FC236}">
                <a16:creationId xmlns:a16="http://schemas.microsoft.com/office/drawing/2014/main" id="{38A61703-09FC-446B-A77E-D451B46ADAE6}"/>
              </a:ext>
            </a:extLst>
          </p:cNvPr>
          <p:cNvCxnSpPr>
            <a:cxnSpLocks/>
          </p:cNvCxnSpPr>
          <p:nvPr/>
        </p:nvCxnSpPr>
        <p:spPr bwMode="auto">
          <a:xfrm rot="5400000">
            <a:off x="3940089" y="5346982"/>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10" name="TextBox 109">
            <a:extLst>
              <a:ext uri="{FF2B5EF4-FFF2-40B4-BE49-F238E27FC236}">
                <a16:creationId xmlns:a16="http://schemas.microsoft.com/office/drawing/2014/main" id="{0861995C-CA12-4F9D-BE98-AFB42314127A}"/>
              </a:ext>
            </a:extLst>
          </p:cNvPr>
          <p:cNvSpPr txBox="1"/>
          <p:nvPr/>
        </p:nvSpPr>
        <p:spPr>
          <a:xfrm>
            <a:off x="3869205" y="5356919"/>
            <a:ext cx="213767" cy="226591"/>
          </a:xfrm>
          <a:prstGeom prst="rect">
            <a:avLst/>
          </a:prstGeom>
          <a:noFill/>
        </p:spPr>
        <p:txBody>
          <a:bodyPr wrap="none" lIns="36000" tIns="36000" rIns="36000" bIns="36000" rtlCol="0" anchor="t" anchorCtr="0">
            <a:spAutoFit/>
          </a:bodyPr>
          <a:lstStyle/>
          <a:p>
            <a:pPr algn="ctr"/>
            <a:r>
              <a:rPr lang="en-GB" sz="1000" dirty="0"/>
              <a:t>12</a:t>
            </a:r>
          </a:p>
        </p:txBody>
      </p:sp>
      <p:cxnSp>
        <p:nvCxnSpPr>
          <p:cNvPr id="111" name="Straight Connector 110">
            <a:extLst>
              <a:ext uri="{FF2B5EF4-FFF2-40B4-BE49-F238E27FC236}">
                <a16:creationId xmlns:a16="http://schemas.microsoft.com/office/drawing/2014/main" id="{7EE2A9A5-BAC7-413E-8829-475B831F36EA}"/>
              </a:ext>
            </a:extLst>
          </p:cNvPr>
          <p:cNvCxnSpPr>
            <a:cxnSpLocks/>
          </p:cNvCxnSpPr>
          <p:nvPr/>
        </p:nvCxnSpPr>
        <p:spPr bwMode="auto">
          <a:xfrm rot="5400000">
            <a:off x="5784990" y="5346982"/>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12" name="TextBox 111">
            <a:extLst>
              <a:ext uri="{FF2B5EF4-FFF2-40B4-BE49-F238E27FC236}">
                <a16:creationId xmlns:a16="http://schemas.microsoft.com/office/drawing/2014/main" id="{DB936D1C-5A7D-486A-A91D-1A9B09A06E3E}"/>
              </a:ext>
            </a:extLst>
          </p:cNvPr>
          <p:cNvSpPr txBox="1"/>
          <p:nvPr/>
        </p:nvSpPr>
        <p:spPr>
          <a:xfrm>
            <a:off x="5714107" y="5356919"/>
            <a:ext cx="213767" cy="226591"/>
          </a:xfrm>
          <a:prstGeom prst="rect">
            <a:avLst/>
          </a:prstGeom>
          <a:noFill/>
        </p:spPr>
        <p:txBody>
          <a:bodyPr wrap="none" lIns="36000" tIns="36000" rIns="36000" bIns="36000" rtlCol="0" anchor="t" anchorCtr="0">
            <a:spAutoFit/>
          </a:bodyPr>
          <a:lstStyle/>
          <a:p>
            <a:pPr algn="ctr"/>
            <a:r>
              <a:rPr lang="en-GB" sz="1000" dirty="0"/>
              <a:t>42</a:t>
            </a:r>
          </a:p>
        </p:txBody>
      </p:sp>
      <p:sp>
        <p:nvSpPr>
          <p:cNvPr id="116" name="TextBox 115">
            <a:extLst>
              <a:ext uri="{FF2B5EF4-FFF2-40B4-BE49-F238E27FC236}">
                <a16:creationId xmlns:a16="http://schemas.microsoft.com/office/drawing/2014/main" id="{A2163264-2DBF-4ABE-A6A2-F51E8E3F2E9F}"/>
              </a:ext>
            </a:extLst>
          </p:cNvPr>
          <p:cNvSpPr txBox="1"/>
          <p:nvPr/>
        </p:nvSpPr>
        <p:spPr>
          <a:xfrm>
            <a:off x="2767087" y="5838650"/>
            <a:ext cx="342008" cy="349702"/>
          </a:xfrm>
          <a:prstGeom prst="rect">
            <a:avLst/>
          </a:prstGeom>
          <a:noFill/>
        </p:spPr>
        <p:txBody>
          <a:bodyPr wrap="none" lIns="36000" tIns="36000" rIns="36000" bIns="36000" rtlCol="0" anchor="b" anchorCtr="0">
            <a:spAutoFit/>
          </a:bodyPr>
          <a:lstStyle/>
          <a:p>
            <a:pPr algn="r"/>
            <a:r>
              <a:rPr lang="en-GB" sz="900" dirty="0"/>
              <a:t>Kd56</a:t>
            </a:r>
          </a:p>
          <a:p>
            <a:pPr algn="r"/>
            <a:r>
              <a:rPr lang="en-GB" sz="900" dirty="0" err="1"/>
              <a:t>Vd</a:t>
            </a:r>
            <a:endParaRPr lang="en-GB" sz="900" dirty="0"/>
          </a:p>
        </p:txBody>
      </p:sp>
      <p:sp>
        <p:nvSpPr>
          <p:cNvPr id="117" name="TextBox 116">
            <a:extLst>
              <a:ext uri="{FF2B5EF4-FFF2-40B4-BE49-F238E27FC236}">
                <a16:creationId xmlns:a16="http://schemas.microsoft.com/office/drawing/2014/main" id="{CA3D8175-D69D-4EB2-9CD0-930334EC2E74}"/>
              </a:ext>
            </a:extLst>
          </p:cNvPr>
          <p:cNvSpPr txBox="1"/>
          <p:nvPr/>
        </p:nvSpPr>
        <p:spPr>
          <a:xfrm>
            <a:off x="2774126" y="5690294"/>
            <a:ext cx="1613189" cy="226591"/>
          </a:xfrm>
          <a:prstGeom prst="rect">
            <a:avLst/>
          </a:prstGeom>
          <a:noFill/>
        </p:spPr>
        <p:txBody>
          <a:bodyPr wrap="none" lIns="36000" tIns="36000" rIns="36000" bIns="36000" rtlCol="0" anchor="t" anchorCtr="0">
            <a:spAutoFit/>
          </a:bodyPr>
          <a:lstStyle/>
          <a:p>
            <a:r>
              <a:rPr lang="en-GB" sz="1000" dirty="0"/>
              <a:t>Number of subjects at risk:</a:t>
            </a:r>
          </a:p>
        </p:txBody>
      </p:sp>
      <p:sp>
        <p:nvSpPr>
          <p:cNvPr id="118" name="TextBox 117">
            <a:extLst>
              <a:ext uri="{FF2B5EF4-FFF2-40B4-BE49-F238E27FC236}">
                <a16:creationId xmlns:a16="http://schemas.microsoft.com/office/drawing/2014/main" id="{4527FA78-AF2B-405B-9BEA-B98012E85813}"/>
              </a:ext>
            </a:extLst>
          </p:cNvPr>
          <p:cNvSpPr txBox="1"/>
          <p:nvPr/>
        </p:nvSpPr>
        <p:spPr>
          <a:xfrm>
            <a:off x="2582231" y="3694015"/>
            <a:ext cx="1334715" cy="257369"/>
          </a:xfrm>
          <a:prstGeom prst="rect">
            <a:avLst/>
          </a:prstGeom>
          <a:noFill/>
        </p:spPr>
        <p:txBody>
          <a:bodyPr wrap="none" lIns="36000" tIns="36000" rIns="36000" bIns="36000" rtlCol="0" anchor="ctr" anchorCtr="0">
            <a:spAutoFit/>
          </a:bodyPr>
          <a:lstStyle/>
          <a:p>
            <a:r>
              <a:rPr lang="en-GB" sz="1200" b="1" dirty="0" err="1">
                <a:solidFill>
                  <a:srgbClr val="007CC2"/>
                </a:solidFill>
              </a:rPr>
              <a:t>CrCL</a:t>
            </a:r>
            <a:r>
              <a:rPr lang="en-GB" sz="1200" b="1" dirty="0">
                <a:solidFill>
                  <a:srgbClr val="007CC2"/>
                </a:solidFill>
              </a:rPr>
              <a:t> ≥80 mL/min</a:t>
            </a:r>
          </a:p>
        </p:txBody>
      </p:sp>
      <p:graphicFrame>
        <p:nvGraphicFramePr>
          <p:cNvPr id="119" name="Table 118">
            <a:extLst>
              <a:ext uri="{FF2B5EF4-FFF2-40B4-BE49-F238E27FC236}">
                <a16:creationId xmlns:a16="http://schemas.microsoft.com/office/drawing/2014/main" id="{3C0B0A5F-038F-4CA7-967E-208AC1B471AE}"/>
              </a:ext>
            </a:extLst>
          </p:cNvPr>
          <p:cNvGraphicFramePr>
            <a:graphicFrameLocks noGrp="1"/>
          </p:cNvGraphicFramePr>
          <p:nvPr>
            <p:extLst>
              <p:ext uri="{D42A27DB-BD31-4B8C-83A1-F6EECF244321}">
                <p14:modId xmlns:p14="http://schemas.microsoft.com/office/powerpoint/2010/main" val="2919078540"/>
              </p:ext>
            </p:extLst>
          </p:nvPr>
        </p:nvGraphicFramePr>
        <p:xfrm>
          <a:off x="3303253" y="4694071"/>
          <a:ext cx="2240263" cy="528048"/>
        </p:xfrm>
        <a:graphic>
          <a:graphicData uri="http://schemas.openxmlformats.org/drawingml/2006/table">
            <a:tbl>
              <a:tblPr firstRow="1" bandRow="1">
                <a:tableStyleId>{2D5ABB26-0587-4C30-8999-92F81FD0307C}</a:tableStyleId>
              </a:tblPr>
              <a:tblGrid>
                <a:gridCol w="1047238">
                  <a:extLst>
                    <a:ext uri="{9D8B030D-6E8A-4147-A177-3AD203B41FA5}">
                      <a16:colId xmlns:a16="http://schemas.microsoft.com/office/drawing/2014/main" val="510011466"/>
                    </a:ext>
                  </a:extLst>
                </a:gridCol>
                <a:gridCol w="617025">
                  <a:extLst>
                    <a:ext uri="{9D8B030D-6E8A-4147-A177-3AD203B41FA5}">
                      <a16:colId xmlns:a16="http://schemas.microsoft.com/office/drawing/2014/main" val="502770088"/>
                    </a:ext>
                  </a:extLst>
                </a:gridCol>
                <a:gridCol w="576000">
                  <a:extLst>
                    <a:ext uri="{9D8B030D-6E8A-4147-A177-3AD203B41FA5}">
                      <a16:colId xmlns:a16="http://schemas.microsoft.com/office/drawing/2014/main" val="2393970183"/>
                    </a:ext>
                  </a:extLst>
                </a:gridCol>
              </a:tblGrid>
              <a:tr h="0">
                <a:tc>
                  <a:txBody>
                    <a:bodyPr/>
                    <a:lstStyle/>
                    <a:p>
                      <a:pPr>
                        <a:lnSpc>
                          <a:spcPct val="90000"/>
                        </a:lnSpc>
                      </a:pPr>
                      <a:endParaRPr lang="en-GB" sz="700" b="1" dirty="0"/>
                    </a:p>
                  </a:txBody>
                  <a:tcPr marL="18000" marR="18000" marT="18000" marB="18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700" b="1" dirty="0"/>
                        <a:t>Kd56 (n=193)</a:t>
                      </a:r>
                    </a:p>
                  </a:txBody>
                  <a:tcPr marL="18000" marR="18000" marT="18000" marB="18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90000"/>
                        </a:lnSpc>
                      </a:pPr>
                      <a:r>
                        <a:rPr lang="en-GB" sz="700" b="1" dirty="0" err="1"/>
                        <a:t>Vd</a:t>
                      </a:r>
                      <a:r>
                        <a:rPr lang="en-GB" sz="700" b="1" dirty="0"/>
                        <a:t> (n=189)</a:t>
                      </a:r>
                    </a:p>
                  </a:txBody>
                  <a:tcPr marL="18000" marR="18000" marT="18000" marB="18000">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9576763"/>
                  </a:ext>
                </a:extLst>
              </a:tr>
              <a:tr h="0">
                <a:tc>
                  <a:txBody>
                    <a:bodyPr/>
                    <a:lstStyle/>
                    <a:p>
                      <a:pPr>
                        <a:lnSpc>
                          <a:spcPct val="90000"/>
                        </a:lnSpc>
                      </a:pPr>
                      <a:r>
                        <a:rPr lang="en-GB" sz="700" dirty="0"/>
                        <a:t>Death, n (%)</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lnSpc>
                          <a:spcPct val="90000"/>
                        </a:lnSpc>
                      </a:pPr>
                      <a:r>
                        <a:rPr lang="en-GB" sz="700" dirty="0"/>
                        <a:t>70 (36.3%)</a:t>
                      </a:r>
                    </a:p>
                  </a:txBody>
                  <a:tcPr marL="18000" marR="18000" marT="18000" marB="18000">
                    <a:lnT w="12700" cap="flat" cmpd="sng" algn="ctr">
                      <a:solidFill>
                        <a:schemeClr val="tx1"/>
                      </a:solidFill>
                      <a:prstDash val="solid"/>
                      <a:round/>
                      <a:headEnd type="none" w="med" len="med"/>
                      <a:tailEnd type="none" w="med" len="med"/>
                    </a:lnT>
                  </a:tcPr>
                </a:tc>
                <a:tc>
                  <a:txBody>
                    <a:bodyPr/>
                    <a:lstStyle/>
                    <a:p>
                      <a:pPr algn="ctr">
                        <a:lnSpc>
                          <a:spcPct val="90000"/>
                        </a:lnSpc>
                      </a:pPr>
                      <a:r>
                        <a:rPr lang="en-GB" sz="700" dirty="0"/>
                        <a:t>72 (38.1%)</a:t>
                      </a:r>
                    </a:p>
                  </a:txBody>
                  <a:tcPr marL="18000" marR="18000" marT="18000" marB="18000">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05792615"/>
                  </a:ext>
                </a:extLst>
              </a:tr>
              <a:tr h="0">
                <a:tc>
                  <a:txBody>
                    <a:bodyPr/>
                    <a:lstStyle/>
                    <a:p>
                      <a:pPr>
                        <a:lnSpc>
                          <a:spcPct val="90000"/>
                        </a:lnSpc>
                      </a:pPr>
                      <a:r>
                        <a:rPr lang="en-GB" sz="700" dirty="0"/>
                        <a:t>Median OS, </a:t>
                      </a:r>
                      <a:r>
                        <a:rPr lang="en-GB" sz="700" dirty="0" err="1"/>
                        <a:t>mo</a:t>
                      </a:r>
                      <a:endParaRPr lang="en-GB" sz="700" dirty="0"/>
                    </a:p>
                  </a:txBody>
                  <a:tcPr marL="18000" marR="18000" marT="18000" marB="18000"/>
                </a:tc>
                <a:tc>
                  <a:txBody>
                    <a:bodyPr/>
                    <a:lstStyle/>
                    <a:p>
                      <a:pPr algn="ctr">
                        <a:lnSpc>
                          <a:spcPct val="90000"/>
                        </a:lnSpc>
                      </a:pPr>
                      <a:r>
                        <a:rPr lang="en-US" sz="700" dirty="0"/>
                        <a:t>4</a:t>
                      </a:r>
                      <a:r>
                        <a:rPr lang="en-GB" sz="700" dirty="0"/>
                        <a:t>7.6</a:t>
                      </a:r>
                    </a:p>
                  </a:txBody>
                  <a:tcPr marL="18000" marR="18000" marT="18000" marB="18000"/>
                </a:tc>
                <a:tc>
                  <a:txBody>
                    <a:bodyPr/>
                    <a:lstStyle/>
                    <a:p>
                      <a:pPr algn="ctr">
                        <a:lnSpc>
                          <a:spcPct val="90000"/>
                        </a:lnSpc>
                      </a:pPr>
                      <a:r>
                        <a:rPr lang="en-GB" sz="700" dirty="0"/>
                        <a:t>42.2</a:t>
                      </a:r>
                    </a:p>
                  </a:txBody>
                  <a:tcPr marL="18000" marR="18000" marT="18000" marB="18000"/>
                </a:tc>
                <a:extLst>
                  <a:ext uri="{0D108BD9-81ED-4DB2-BD59-A6C34878D82A}">
                    <a16:rowId xmlns:a16="http://schemas.microsoft.com/office/drawing/2014/main" val="415094425"/>
                  </a:ext>
                </a:extLst>
              </a:tr>
              <a:tr h="0">
                <a:tc>
                  <a:txBody>
                    <a:bodyPr/>
                    <a:lstStyle/>
                    <a:p>
                      <a:pPr>
                        <a:lnSpc>
                          <a:spcPct val="90000"/>
                        </a:lnSpc>
                      </a:pPr>
                      <a:r>
                        <a:rPr lang="en-GB" sz="700" dirty="0"/>
                        <a:t>HR (Kd56/</a:t>
                      </a:r>
                      <a:r>
                        <a:rPr lang="en-GB" sz="700" dirty="0" err="1"/>
                        <a:t>Vd</a:t>
                      </a:r>
                      <a:r>
                        <a:rPr lang="en-GB" sz="700" dirty="0"/>
                        <a:t>, 95% CI)</a:t>
                      </a:r>
                    </a:p>
                  </a:txBody>
                  <a:tcPr marL="18000" marR="18000" marT="18000" marB="18000"/>
                </a:tc>
                <a:tc gridSpan="2">
                  <a:txBody>
                    <a:bodyPr/>
                    <a:lstStyle/>
                    <a:p>
                      <a:pPr algn="ctr">
                        <a:lnSpc>
                          <a:spcPct val="90000"/>
                        </a:lnSpc>
                      </a:pPr>
                      <a:r>
                        <a:rPr lang="en-GB" sz="700" dirty="0"/>
                        <a:t>0.84 (0.604, 1.168)</a:t>
                      </a:r>
                    </a:p>
                  </a:txBody>
                  <a:tcPr marL="18000" marR="18000" marT="18000" marB="18000"/>
                </a:tc>
                <a:tc hMerge="1">
                  <a:txBody>
                    <a:bodyPr/>
                    <a:lstStyle/>
                    <a:p>
                      <a:pPr algn="ctr"/>
                      <a:endParaRPr lang="en-GB" sz="900" dirty="0"/>
                    </a:p>
                  </a:txBody>
                  <a:tcPr marL="36000" marR="36000" marT="36000" marB="36000"/>
                </a:tc>
                <a:extLst>
                  <a:ext uri="{0D108BD9-81ED-4DB2-BD59-A6C34878D82A}">
                    <a16:rowId xmlns:a16="http://schemas.microsoft.com/office/drawing/2014/main" val="4234342899"/>
                  </a:ext>
                </a:extLst>
              </a:tr>
            </a:tbl>
          </a:graphicData>
        </a:graphic>
      </p:graphicFrame>
      <p:sp>
        <p:nvSpPr>
          <p:cNvPr id="120" name="TextBox 119">
            <a:extLst>
              <a:ext uri="{FF2B5EF4-FFF2-40B4-BE49-F238E27FC236}">
                <a16:creationId xmlns:a16="http://schemas.microsoft.com/office/drawing/2014/main" id="{40501B5E-CD6F-4D49-9F6B-CFFD25C5F184}"/>
              </a:ext>
            </a:extLst>
          </p:cNvPr>
          <p:cNvSpPr txBox="1"/>
          <p:nvPr/>
        </p:nvSpPr>
        <p:spPr>
          <a:xfrm>
            <a:off x="5869270" y="3914029"/>
            <a:ext cx="369259" cy="380480"/>
          </a:xfrm>
          <a:prstGeom prst="rect">
            <a:avLst/>
          </a:prstGeom>
          <a:noFill/>
        </p:spPr>
        <p:txBody>
          <a:bodyPr wrap="none" lIns="36000" tIns="36000" rIns="36000" bIns="36000" rtlCol="0" anchor="ctr" anchorCtr="0">
            <a:spAutoFit/>
          </a:bodyPr>
          <a:lstStyle/>
          <a:p>
            <a:r>
              <a:rPr lang="en-GB" sz="1000" dirty="0"/>
              <a:t>Kd56</a:t>
            </a:r>
          </a:p>
          <a:p>
            <a:r>
              <a:rPr lang="en-GB" sz="1000" dirty="0" err="1"/>
              <a:t>Vd</a:t>
            </a:r>
            <a:endParaRPr lang="en-GB" sz="1000" dirty="0"/>
          </a:p>
        </p:txBody>
      </p:sp>
      <p:cxnSp>
        <p:nvCxnSpPr>
          <p:cNvPr id="121" name="Straight Connector 120">
            <a:extLst>
              <a:ext uri="{FF2B5EF4-FFF2-40B4-BE49-F238E27FC236}">
                <a16:creationId xmlns:a16="http://schemas.microsoft.com/office/drawing/2014/main" id="{56966812-F593-426C-9FE0-D108F7F842BB}"/>
              </a:ext>
            </a:extLst>
          </p:cNvPr>
          <p:cNvCxnSpPr>
            <a:cxnSpLocks/>
          </p:cNvCxnSpPr>
          <p:nvPr/>
        </p:nvCxnSpPr>
        <p:spPr bwMode="auto">
          <a:xfrm>
            <a:off x="5736003" y="4032181"/>
            <a:ext cx="127974" cy="0"/>
          </a:xfrm>
          <a:prstGeom prst="line">
            <a:avLst/>
          </a:prstGeom>
          <a:noFill/>
          <a:ln w="19050" cap="flat">
            <a:solidFill>
              <a:srgbClr val="007CC2"/>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22" name="Straight Connector 121">
            <a:extLst>
              <a:ext uri="{FF2B5EF4-FFF2-40B4-BE49-F238E27FC236}">
                <a16:creationId xmlns:a16="http://schemas.microsoft.com/office/drawing/2014/main" id="{AD0B7D16-4520-4437-B0D0-34ED5B35C3A5}"/>
              </a:ext>
            </a:extLst>
          </p:cNvPr>
          <p:cNvCxnSpPr>
            <a:cxnSpLocks/>
          </p:cNvCxnSpPr>
          <p:nvPr/>
        </p:nvCxnSpPr>
        <p:spPr bwMode="auto">
          <a:xfrm>
            <a:off x="5736003" y="4184581"/>
            <a:ext cx="127974" cy="0"/>
          </a:xfrm>
          <a:prstGeom prst="line">
            <a:avLst/>
          </a:pr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cxnSp>
      <p:cxnSp>
        <p:nvCxnSpPr>
          <p:cNvPr id="126" name="Straight Connector 125">
            <a:extLst>
              <a:ext uri="{FF2B5EF4-FFF2-40B4-BE49-F238E27FC236}">
                <a16:creationId xmlns:a16="http://schemas.microsoft.com/office/drawing/2014/main" id="{6A8828E8-A9EC-45AF-A932-ACC7AD2796C2}"/>
              </a:ext>
            </a:extLst>
          </p:cNvPr>
          <p:cNvCxnSpPr>
            <a:cxnSpLocks/>
          </p:cNvCxnSpPr>
          <p:nvPr/>
        </p:nvCxnSpPr>
        <p:spPr bwMode="auto">
          <a:xfrm rot="5400000">
            <a:off x="2391966"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27" name="TextBox 126">
            <a:extLst>
              <a:ext uri="{FF2B5EF4-FFF2-40B4-BE49-F238E27FC236}">
                <a16:creationId xmlns:a16="http://schemas.microsoft.com/office/drawing/2014/main" id="{DA041F3F-A014-42BC-8967-AADEA93EB1D5}"/>
              </a:ext>
            </a:extLst>
          </p:cNvPr>
          <p:cNvSpPr txBox="1"/>
          <p:nvPr/>
        </p:nvSpPr>
        <p:spPr>
          <a:xfrm>
            <a:off x="2321082" y="2870894"/>
            <a:ext cx="213767" cy="226591"/>
          </a:xfrm>
          <a:prstGeom prst="rect">
            <a:avLst/>
          </a:prstGeom>
          <a:noFill/>
        </p:spPr>
        <p:txBody>
          <a:bodyPr wrap="none" lIns="36000" tIns="36000" rIns="36000" bIns="36000" rtlCol="0" anchor="t" anchorCtr="0">
            <a:spAutoFit/>
          </a:bodyPr>
          <a:lstStyle/>
          <a:p>
            <a:pPr algn="ctr"/>
            <a:r>
              <a:rPr lang="en-GB" sz="1000" dirty="0"/>
              <a:t>18</a:t>
            </a:r>
          </a:p>
        </p:txBody>
      </p:sp>
      <p:cxnSp>
        <p:nvCxnSpPr>
          <p:cNvPr id="128" name="Straight Connector 127">
            <a:extLst>
              <a:ext uri="{FF2B5EF4-FFF2-40B4-BE49-F238E27FC236}">
                <a16:creationId xmlns:a16="http://schemas.microsoft.com/office/drawing/2014/main" id="{985543F4-F8A0-47AF-84CD-16E5DEF62938}"/>
              </a:ext>
            </a:extLst>
          </p:cNvPr>
          <p:cNvCxnSpPr>
            <a:cxnSpLocks/>
          </p:cNvCxnSpPr>
          <p:nvPr/>
        </p:nvCxnSpPr>
        <p:spPr bwMode="auto">
          <a:xfrm rot="5400000">
            <a:off x="2806530"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29" name="TextBox 128">
            <a:extLst>
              <a:ext uri="{FF2B5EF4-FFF2-40B4-BE49-F238E27FC236}">
                <a16:creationId xmlns:a16="http://schemas.microsoft.com/office/drawing/2014/main" id="{B315F202-DD2D-43C8-B040-AD49E97A5A08}"/>
              </a:ext>
            </a:extLst>
          </p:cNvPr>
          <p:cNvSpPr txBox="1"/>
          <p:nvPr/>
        </p:nvSpPr>
        <p:spPr>
          <a:xfrm>
            <a:off x="2735646" y="2870894"/>
            <a:ext cx="213767" cy="226591"/>
          </a:xfrm>
          <a:prstGeom prst="rect">
            <a:avLst/>
          </a:prstGeom>
          <a:noFill/>
        </p:spPr>
        <p:txBody>
          <a:bodyPr wrap="none" lIns="36000" tIns="36000" rIns="36000" bIns="36000" rtlCol="0" anchor="t" anchorCtr="0">
            <a:spAutoFit/>
          </a:bodyPr>
          <a:lstStyle/>
          <a:p>
            <a:pPr algn="ctr"/>
            <a:r>
              <a:rPr lang="en-GB" sz="1000" dirty="0"/>
              <a:t>24</a:t>
            </a:r>
          </a:p>
        </p:txBody>
      </p:sp>
      <p:cxnSp>
        <p:nvCxnSpPr>
          <p:cNvPr id="130" name="Straight Connector 129">
            <a:extLst>
              <a:ext uri="{FF2B5EF4-FFF2-40B4-BE49-F238E27FC236}">
                <a16:creationId xmlns:a16="http://schemas.microsoft.com/office/drawing/2014/main" id="{C6B33E22-D7FC-45F0-8C96-73FBFE103EFF}"/>
              </a:ext>
            </a:extLst>
          </p:cNvPr>
          <p:cNvCxnSpPr>
            <a:cxnSpLocks/>
          </p:cNvCxnSpPr>
          <p:nvPr/>
        </p:nvCxnSpPr>
        <p:spPr bwMode="auto">
          <a:xfrm rot="5400000">
            <a:off x="6401848"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31" name="TextBox 130">
            <a:extLst>
              <a:ext uri="{FF2B5EF4-FFF2-40B4-BE49-F238E27FC236}">
                <a16:creationId xmlns:a16="http://schemas.microsoft.com/office/drawing/2014/main" id="{0E1CCE88-EA7B-466F-A435-3A31DBB7594A}"/>
              </a:ext>
            </a:extLst>
          </p:cNvPr>
          <p:cNvSpPr txBox="1"/>
          <p:nvPr/>
        </p:nvSpPr>
        <p:spPr>
          <a:xfrm>
            <a:off x="6330964" y="2870894"/>
            <a:ext cx="213767" cy="226591"/>
          </a:xfrm>
          <a:prstGeom prst="rect">
            <a:avLst/>
          </a:prstGeom>
          <a:noFill/>
        </p:spPr>
        <p:txBody>
          <a:bodyPr wrap="none" lIns="36000" tIns="36000" rIns="36000" bIns="36000" rtlCol="0" anchor="t" anchorCtr="0">
            <a:spAutoFit/>
          </a:bodyPr>
          <a:lstStyle/>
          <a:p>
            <a:pPr algn="ctr"/>
            <a:r>
              <a:rPr lang="en-GB" sz="1000" dirty="0"/>
              <a:t>18</a:t>
            </a:r>
          </a:p>
        </p:txBody>
      </p:sp>
      <p:cxnSp>
        <p:nvCxnSpPr>
          <p:cNvPr id="132" name="Straight Connector 131">
            <a:extLst>
              <a:ext uri="{FF2B5EF4-FFF2-40B4-BE49-F238E27FC236}">
                <a16:creationId xmlns:a16="http://schemas.microsoft.com/office/drawing/2014/main" id="{E8A03C29-F372-4B19-B520-EFCBD5AE63A6}"/>
              </a:ext>
            </a:extLst>
          </p:cNvPr>
          <p:cNvCxnSpPr>
            <a:cxnSpLocks/>
          </p:cNvCxnSpPr>
          <p:nvPr/>
        </p:nvCxnSpPr>
        <p:spPr bwMode="auto">
          <a:xfrm rot="5400000">
            <a:off x="6785796"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33" name="TextBox 132">
            <a:extLst>
              <a:ext uri="{FF2B5EF4-FFF2-40B4-BE49-F238E27FC236}">
                <a16:creationId xmlns:a16="http://schemas.microsoft.com/office/drawing/2014/main" id="{A8A0F912-29F6-4E15-B99D-BF31ACC37A10}"/>
              </a:ext>
            </a:extLst>
          </p:cNvPr>
          <p:cNvSpPr txBox="1"/>
          <p:nvPr/>
        </p:nvSpPr>
        <p:spPr>
          <a:xfrm>
            <a:off x="6714912" y="2870894"/>
            <a:ext cx="213767" cy="226591"/>
          </a:xfrm>
          <a:prstGeom prst="rect">
            <a:avLst/>
          </a:prstGeom>
          <a:noFill/>
        </p:spPr>
        <p:txBody>
          <a:bodyPr wrap="none" lIns="36000" tIns="36000" rIns="36000" bIns="36000" rtlCol="0" anchor="t" anchorCtr="0">
            <a:spAutoFit/>
          </a:bodyPr>
          <a:lstStyle/>
          <a:p>
            <a:pPr algn="ctr"/>
            <a:r>
              <a:rPr lang="en-US" sz="1000" dirty="0"/>
              <a:t>2</a:t>
            </a:r>
            <a:r>
              <a:rPr lang="en-GB" sz="1000" dirty="0"/>
              <a:t>4</a:t>
            </a:r>
          </a:p>
        </p:txBody>
      </p:sp>
      <p:cxnSp>
        <p:nvCxnSpPr>
          <p:cNvPr id="134" name="Straight Connector 133">
            <a:extLst>
              <a:ext uri="{FF2B5EF4-FFF2-40B4-BE49-F238E27FC236}">
                <a16:creationId xmlns:a16="http://schemas.microsoft.com/office/drawing/2014/main" id="{9A789E36-C6D2-4430-8D95-F05DD2C47EFE}"/>
              </a:ext>
            </a:extLst>
          </p:cNvPr>
          <p:cNvCxnSpPr>
            <a:cxnSpLocks/>
          </p:cNvCxnSpPr>
          <p:nvPr/>
        </p:nvCxnSpPr>
        <p:spPr bwMode="auto">
          <a:xfrm rot="5400000">
            <a:off x="4309069" y="5346982"/>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35" name="TextBox 134">
            <a:extLst>
              <a:ext uri="{FF2B5EF4-FFF2-40B4-BE49-F238E27FC236}">
                <a16:creationId xmlns:a16="http://schemas.microsoft.com/office/drawing/2014/main" id="{18283D06-A62D-43E3-A3AB-CE83FFEF5116}"/>
              </a:ext>
            </a:extLst>
          </p:cNvPr>
          <p:cNvSpPr txBox="1"/>
          <p:nvPr/>
        </p:nvSpPr>
        <p:spPr>
          <a:xfrm>
            <a:off x="4238185" y="5356919"/>
            <a:ext cx="213767" cy="226591"/>
          </a:xfrm>
          <a:prstGeom prst="rect">
            <a:avLst/>
          </a:prstGeom>
          <a:noFill/>
        </p:spPr>
        <p:txBody>
          <a:bodyPr wrap="none" lIns="36000" tIns="36000" rIns="36000" bIns="36000" rtlCol="0" anchor="t" anchorCtr="0">
            <a:spAutoFit/>
          </a:bodyPr>
          <a:lstStyle/>
          <a:p>
            <a:pPr algn="ctr"/>
            <a:r>
              <a:rPr lang="en-US" sz="1000" dirty="0"/>
              <a:t>18</a:t>
            </a:r>
            <a:endParaRPr lang="en-GB" sz="1000" dirty="0"/>
          </a:p>
        </p:txBody>
      </p:sp>
      <p:cxnSp>
        <p:nvCxnSpPr>
          <p:cNvPr id="136" name="Straight Connector 135">
            <a:extLst>
              <a:ext uri="{FF2B5EF4-FFF2-40B4-BE49-F238E27FC236}">
                <a16:creationId xmlns:a16="http://schemas.microsoft.com/office/drawing/2014/main" id="{BB113AD7-6120-4395-8E72-4984699EF179}"/>
              </a:ext>
            </a:extLst>
          </p:cNvPr>
          <p:cNvCxnSpPr>
            <a:cxnSpLocks/>
          </p:cNvCxnSpPr>
          <p:nvPr/>
        </p:nvCxnSpPr>
        <p:spPr bwMode="auto">
          <a:xfrm rot="5400000">
            <a:off x="4678049" y="5346982"/>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37" name="TextBox 136">
            <a:extLst>
              <a:ext uri="{FF2B5EF4-FFF2-40B4-BE49-F238E27FC236}">
                <a16:creationId xmlns:a16="http://schemas.microsoft.com/office/drawing/2014/main" id="{7C2F2762-B346-46F1-9C0D-EB7EF1350F88}"/>
              </a:ext>
            </a:extLst>
          </p:cNvPr>
          <p:cNvSpPr txBox="1"/>
          <p:nvPr/>
        </p:nvSpPr>
        <p:spPr>
          <a:xfrm>
            <a:off x="4607165" y="5356919"/>
            <a:ext cx="213767" cy="226591"/>
          </a:xfrm>
          <a:prstGeom prst="rect">
            <a:avLst/>
          </a:prstGeom>
          <a:noFill/>
        </p:spPr>
        <p:txBody>
          <a:bodyPr wrap="none" lIns="36000" tIns="36000" rIns="36000" bIns="36000" rtlCol="0" anchor="t" anchorCtr="0">
            <a:spAutoFit/>
          </a:bodyPr>
          <a:lstStyle/>
          <a:p>
            <a:pPr algn="ctr"/>
            <a:r>
              <a:rPr lang="en-GB" sz="1000" dirty="0"/>
              <a:t>24</a:t>
            </a:r>
          </a:p>
        </p:txBody>
      </p:sp>
      <p:cxnSp>
        <p:nvCxnSpPr>
          <p:cNvPr id="138" name="Straight Connector 137">
            <a:extLst>
              <a:ext uri="{FF2B5EF4-FFF2-40B4-BE49-F238E27FC236}">
                <a16:creationId xmlns:a16="http://schemas.microsoft.com/office/drawing/2014/main" id="{39093472-FEE2-4FA4-8017-F4CDC33A7643}"/>
              </a:ext>
            </a:extLst>
          </p:cNvPr>
          <p:cNvCxnSpPr>
            <a:cxnSpLocks/>
          </p:cNvCxnSpPr>
          <p:nvPr/>
        </p:nvCxnSpPr>
        <p:spPr bwMode="auto">
          <a:xfrm rot="5400000">
            <a:off x="3221094"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39" name="TextBox 138">
            <a:extLst>
              <a:ext uri="{FF2B5EF4-FFF2-40B4-BE49-F238E27FC236}">
                <a16:creationId xmlns:a16="http://schemas.microsoft.com/office/drawing/2014/main" id="{1463931B-17ED-4712-B1B4-4038C046C46F}"/>
              </a:ext>
            </a:extLst>
          </p:cNvPr>
          <p:cNvSpPr txBox="1"/>
          <p:nvPr/>
        </p:nvSpPr>
        <p:spPr>
          <a:xfrm>
            <a:off x="3150210" y="2870894"/>
            <a:ext cx="213767" cy="226591"/>
          </a:xfrm>
          <a:prstGeom prst="rect">
            <a:avLst/>
          </a:prstGeom>
          <a:noFill/>
        </p:spPr>
        <p:txBody>
          <a:bodyPr wrap="none" lIns="36000" tIns="36000" rIns="36000" bIns="36000" rtlCol="0" anchor="t" anchorCtr="0">
            <a:spAutoFit/>
          </a:bodyPr>
          <a:lstStyle/>
          <a:p>
            <a:pPr algn="ctr"/>
            <a:r>
              <a:rPr lang="en-GB" sz="1000" dirty="0"/>
              <a:t>30</a:t>
            </a:r>
          </a:p>
        </p:txBody>
      </p:sp>
      <p:cxnSp>
        <p:nvCxnSpPr>
          <p:cNvPr id="140" name="Straight Connector 139">
            <a:extLst>
              <a:ext uri="{FF2B5EF4-FFF2-40B4-BE49-F238E27FC236}">
                <a16:creationId xmlns:a16="http://schemas.microsoft.com/office/drawing/2014/main" id="{4F1D7D28-B514-4A8E-B050-52611443FEEC}"/>
              </a:ext>
            </a:extLst>
          </p:cNvPr>
          <p:cNvCxnSpPr>
            <a:cxnSpLocks/>
          </p:cNvCxnSpPr>
          <p:nvPr/>
        </p:nvCxnSpPr>
        <p:spPr bwMode="auto">
          <a:xfrm rot="5400000">
            <a:off x="3635658"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41" name="TextBox 140">
            <a:extLst>
              <a:ext uri="{FF2B5EF4-FFF2-40B4-BE49-F238E27FC236}">
                <a16:creationId xmlns:a16="http://schemas.microsoft.com/office/drawing/2014/main" id="{324BDD54-B451-4550-85DF-AF280497934E}"/>
              </a:ext>
            </a:extLst>
          </p:cNvPr>
          <p:cNvSpPr txBox="1"/>
          <p:nvPr/>
        </p:nvSpPr>
        <p:spPr>
          <a:xfrm>
            <a:off x="3564774" y="2870894"/>
            <a:ext cx="213767" cy="226591"/>
          </a:xfrm>
          <a:prstGeom prst="rect">
            <a:avLst/>
          </a:prstGeom>
          <a:noFill/>
        </p:spPr>
        <p:txBody>
          <a:bodyPr wrap="none" lIns="36000" tIns="36000" rIns="36000" bIns="36000" rtlCol="0" anchor="t" anchorCtr="0">
            <a:spAutoFit/>
          </a:bodyPr>
          <a:lstStyle/>
          <a:p>
            <a:pPr algn="ctr"/>
            <a:r>
              <a:rPr lang="en-US" sz="1000" dirty="0"/>
              <a:t>3</a:t>
            </a:r>
            <a:r>
              <a:rPr lang="en-GB" sz="1000" dirty="0"/>
              <a:t>6</a:t>
            </a:r>
          </a:p>
        </p:txBody>
      </p:sp>
      <p:cxnSp>
        <p:nvCxnSpPr>
          <p:cNvPr id="142" name="Straight Connector 141">
            <a:extLst>
              <a:ext uri="{FF2B5EF4-FFF2-40B4-BE49-F238E27FC236}">
                <a16:creationId xmlns:a16="http://schemas.microsoft.com/office/drawing/2014/main" id="{11056A34-37F8-4DC0-B83A-09FA56EF046F}"/>
              </a:ext>
            </a:extLst>
          </p:cNvPr>
          <p:cNvCxnSpPr>
            <a:cxnSpLocks/>
          </p:cNvCxnSpPr>
          <p:nvPr/>
        </p:nvCxnSpPr>
        <p:spPr bwMode="auto">
          <a:xfrm rot="5400000">
            <a:off x="7169744"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43" name="TextBox 142">
            <a:extLst>
              <a:ext uri="{FF2B5EF4-FFF2-40B4-BE49-F238E27FC236}">
                <a16:creationId xmlns:a16="http://schemas.microsoft.com/office/drawing/2014/main" id="{8EEE3344-ACF7-498F-9BCD-FAEFE0C0F689}"/>
              </a:ext>
            </a:extLst>
          </p:cNvPr>
          <p:cNvSpPr txBox="1"/>
          <p:nvPr/>
        </p:nvSpPr>
        <p:spPr>
          <a:xfrm>
            <a:off x="7098860" y="2870894"/>
            <a:ext cx="213767" cy="226591"/>
          </a:xfrm>
          <a:prstGeom prst="rect">
            <a:avLst/>
          </a:prstGeom>
          <a:noFill/>
        </p:spPr>
        <p:txBody>
          <a:bodyPr wrap="none" lIns="36000" tIns="36000" rIns="36000" bIns="36000" rtlCol="0" anchor="t" anchorCtr="0">
            <a:spAutoFit/>
          </a:bodyPr>
          <a:lstStyle/>
          <a:p>
            <a:pPr algn="ctr"/>
            <a:r>
              <a:rPr lang="en-GB" sz="1000" dirty="0"/>
              <a:t>30</a:t>
            </a:r>
          </a:p>
        </p:txBody>
      </p:sp>
      <p:cxnSp>
        <p:nvCxnSpPr>
          <p:cNvPr id="144" name="Straight Connector 143">
            <a:extLst>
              <a:ext uri="{FF2B5EF4-FFF2-40B4-BE49-F238E27FC236}">
                <a16:creationId xmlns:a16="http://schemas.microsoft.com/office/drawing/2014/main" id="{75AD8B73-4D28-4673-8EE1-DEE89CAA0890}"/>
              </a:ext>
            </a:extLst>
          </p:cNvPr>
          <p:cNvCxnSpPr>
            <a:cxnSpLocks/>
          </p:cNvCxnSpPr>
          <p:nvPr/>
        </p:nvCxnSpPr>
        <p:spPr bwMode="auto">
          <a:xfrm rot="5400000">
            <a:off x="7553692" y="2860957"/>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45" name="TextBox 144">
            <a:extLst>
              <a:ext uri="{FF2B5EF4-FFF2-40B4-BE49-F238E27FC236}">
                <a16:creationId xmlns:a16="http://schemas.microsoft.com/office/drawing/2014/main" id="{FD231902-5D7C-4C65-853F-7B14ADB6DB72}"/>
              </a:ext>
            </a:extLst>
          </p:cNvPr>
          <p:cNvSpPr txBox="1"/>
          <p:nvPr/>
        </p:nvSpPr>
        <p:spPr>
          <a:xfrm>
            <a:off x="7482808" y="2870894"/>
            <a:ext cx="213767" cy="226591"/>
          </a:xfrm>
          <a:prstGeom prst="rect">
            <a:avLst/>
          </a:prstGeom>
          <a:noFill/>
        </p:spPr>
        <p:txBody>
          <a:bodyPr wrap="none" lIns="36000" tIns="36000" rIns="36000" bIns="36000" rtlCol="0" anchor="t" anchorCtr="0">
            <a:spAutoFit/>
          </a:bodyPr>
          <a:lstStyle/>
          <a:p>
            <a:pPr algn="ctr"/>
            <a:r>
              <a:rPr lang="en-US" sz="1000" dirty="0"/>
              <a:t>3</a:t>
            </a:r>
            <a:r>
              <a:rPr lang="en-GB" sz="1000" dirty="0"/>
              <a:t>6</a:t>
            </a:r>
          </a:p>
        </p:txBody>
      </p:sp>
      <p:cxnSp>
        <p:nvCxnSpPr>
          <p:cNvPr id="146" name="Straight Connector 145">
            <a:extLst>
              <a:ext uri="{FF2B5EF4-FFF2-40B4-BE49-F238E27FC236}">
                <a16:creationId xmlns:a16="http://schemas.microsoft.com/office/drawing/2014/main" id="{C50BC059-FB77-4746-A456-ADFB682B8A2A}"/>
              </a:ext>
            </a:extLst>
          </p:cNvPr>
          <p:cNvCxnSpPr>
            <a:cxnSpLocks/>
          </p:cNvCxnSpPr>
          <p:nvPr/>
        </p:nvCxnSpPr>
        <p:spPr bwMode="auto">
          <a:xfrm rot="5400000">
            <a:off x="5047029" y="5346982"/>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47" name="TextBox 146">
            <a:extLst>
              <a:ext uri="{FF2B5EF4-FFF2-40B4-BE49-F238E27FC236}">
                <a16:creationId xmlns:a16="http://schemas.microsoft.com/office/drawing/2014/main" id="{605D2771-8239-40FE-A1FE-C2B2A71BBD18}"/>
              </a:ext>
            </a:extLst>
          </p:cNvPr>
          <p:cNvSpPr txBox="1"/>
          <p:nvPr/>
        </p:nvSpPr>
        <p:spPr>
          <a:xfrm>
            <a:off x="4976145" y="5356919"/>
            <a:ext cx="213767" cy="226591"/>
          </a:xfrm>
          <a:prstGeom prst="rect">
            <a:avLst/>
          </a:prstGeom>
          <a:noFill/>
        </p:spPr>
        <p:txBody>
          <a:bodyPr wrap="none" lIns="36000" tIns="36000" rIns="36000" bIns="36000" rtlCol="0" anchor="t" anchorCtr="0">
            <a:spAutoFit/>
          </a:bodyPr>
          <a:lstStyle/>
          <a:p>
            <a:pPr algn="ctr"/>
            <a:r>
              <a:rPr lang="en-GB" sz="1000" dirty="0"/>
              <a:t>30</a:t>
            </a:r>
          </a:p>
        </p:txBody>
      </p:sp>
      <p:cxnSp>
        <p:nvCxnSpPr>
          <p:cNvPr id="148" name="Straight Connector 147">
            <a:extLst>
              <a:ext uri="{FF2B5EF4-FFF2-40B4-BE49-F238E27FC236}">
                <a16:creationId xmlns:a16="http://schemas.microsoft.com/office/drawing/2014/main" id="{88DA7CDD-422F-4CB1-863B-B26F3CB21FDD}"/>
              </a:ext>
            </a:extLst>
          </p:cNvPr>
          <p:cNvCxnSpPr>
            <a:cxnSpLocks/>
          </p:cNvCxnSpPr>
          <p:nvPr/>
        </p:nvCxnSpPr>
        <p:spPr bwMode="auto">
          <a:xfrm rot="5400000">
            <a:off x="5416009" y="5346982"/>
            <a:ext cx="72000" cy="0"/>
          </a:xfrm>
          <a:prstGeom prst="line">
            <a:avLst/>
          </a:prstGeom>
          <a:noFill/>
          <a:ln w="19050" cap="sq" cmpd="sng" algn="ctr">
            <a:solidFill>
              <a:schemeClr val="tx1"/>
            </a:solidFill>
            <a:prstDash val="solid"/>
            <a:miter lim="800000"/>
            <a:headEnd type="none" w="med" len="med"/>
            <a:tailEnd type="none" w="med" len="med"/>
          </a:ln>
          <a:effectLst/>
          <a:extLst>
            <a:ext uri="{909E8E84-426E-40DD-AFC4-6F175D3DCCD1}">
              <a14:hiddenFill xmlns:a14="http://schemas.microsoft.com/office/drawing/2010/main">
                <a:solidFill>
                  <a:srgbClr val="FFFFFF"/>
                </a:solidFill>
              </a14:hiddenFill>
            </a:ext>
          </a:extLst>
        </p:spPr>
      </p:cxnSp>
      <p:sp>
        <p:nvSpPr>
          <p:cNvPr id="149" name="TextBox 148">
            <a:extLst>
              <a:ext uri="{FF2B5EF4-FFF2-40B4-BE49-F238E27FC236}">
                <a16:creationId xmlns:a16="http://schemas.microsoft.com/office/drawing/2014/main" id="{74D80151-CF9C-43A7-8A68-CAEBCA06682A}"/>
              </a:ext>
            </a:extLst>
          </p:cNvPr>
          <p:cNvSpPr txBox="1"/>
          <p:nvPr/>
        </p:nvSpPr>
        <p:spPr>
          <a:xfrm>
            <a:off x="5345125" y="5356919"/>
            <a:ext cx="213767" cy="226591"/>
          </a:xfrm>
          <a:prstGeom prst="rect">
            <a:avLst/>
          </a:prstGeom>
          <a:noFill/>
        </p:spPr>
        <p:txBody>
          <a:bodyPr wrap="none" lIns="36000" tIns="36000" rIns="36000" bIns="36000" rtlCol="0" anchor="t" anchorCtr="0">
            <a:spAutoFit/>
          </a:bodyPr>
          <a:lstStyle/>
          <a:p>
            <a:pPr algn="ctr"/>
            <a:r>
              <a:rPr lang="en-US" sz="1000" dirty="0"/>
              <a:t>3</a:t>
            </a:r>
            <a:r>
              <a:rPr lang="en-GB" sz="1000" dirty="0"/>
              <a:t>6</a:t>
            </a:r>
          </a:p>
        </p:txBody>
      </p:sp>
      <p:sp>
        <p:nvSpPr>
          <p:cNvPr id="150" name="TextBox 149">
            <a:extLst>
              <a:ext uri="{FF2B5EF4-FFF2-40B4-BE49-F238E27FC236}">
                <a16:creationId xmlns:a16="http://schemas.microsoft.com/office/drawing/2014/main" id="{42A03B61-406F-4A99-8FA7-38942BBBD0E3}"/>
              </a:ext>
            </a:extLst>
          </p:cNvPr>
          <p:cNvSpPr txBox="1"/>
          <p:nvPr/>
        </p:nvSpPr>
        <p:spPr>
          <a:xfrm>
            <a:off x="1083802" y="3352625"/>
            <a:ext cx="200943" cy="349702"/>
          </a:xfrm>
          <a:prstGeom prst="rect">
            <a:avLst/>
          </a:prstGeom>
          <a:noFill/>
        </p:spPr>
        <p:txBody>
          <a:bodyPr wrap="none" lIns="36000" tIns="36000" rIns="36000" bIns="36000" rtlCol="0" anchor="b" anchorCtr="0">
            <a:spAutoFit/>
          </a:bodyPr>
          <a:lstStyle/>
          <a:p>
            <a:pPr algn="ctr"/>
            <a:r>
              <a:rPr lang="en-GB" sz="900" dirty="0"/>
              <a:t>85</a:t>
            </a:r>
          </a:p>
          <a:p>
            <a:pPr algn="ctr"/>
            <a:r>
              <a:rPr lang="en-US" sz="900" dirty="0"/>
              <a:t>9</a:t>
            </a:r>
            <a:r>
              <a:rPr lang="en-GB" sz="900" dirty="0"/>
              <a:t>9</a:t>
            </a:r>
          </a:p>
        </p:txBody>
      </p:sp>
      <p:sp>
        <p:nvSpPr>
          <p:cNvPr id="151" name="TextBox 150">
            <a:extLst>
              <a:ext uri="{FF2B5EF4-FFF2-40B4-BE49-F238E27FC236}">
                <a16:creationId xmlns:a16="http://schemas.microsoft.com/office/drawing/2014/main" id="{B0342000-FB44-4552-9DFD-8824A70CEFC4}"/>
              </a:ext>
            </a:extLst>
          </p:cNvPr>
          <p:cNvSpPr txBox="1"/>
          <p:nvPr/>
        </p:nvSpPr>
        <p:spPr>
          <a:xfrm>
            <a:off x="1498366" y="3352625"/>
            <a:ext cx="200943" cy="349702"/>
          </a:xfrm>
          <a:prstGeom prst="rect">
            <a:avLst/>
          </a:prstGeom>
          <a:noFill/>
        </p:spPr>
        <p:txBody>
          <a:bodyPr wrap="none" lIns="36000" tIns="36000" rIns="36000" bIns="36000" rtlCol="0" anchor="b" anchorCtr="0">
            <a:spAutoFit/>
          </a:bodyPr>
          <a:lstStyle/>
          <a:p>
            <a:pPr algn="ctr"/>
            <a:r>
              <a:rPr lang="en-GB" sz="900" dirty="0"/>
              <a:t>80</a:t>
            </a:r>
          </a:p>
          <a:p>
            <a:pPr algn="ctr"/>
            <a:r>
              <a:rPr lang="en-US" sz="900" dirty="0"/>
              <a:t>78</a:t>
            </a:r>
            <a:endParaRPr lang="en-GB" sz="900" dirty="0"/>
          </a:p>
        </p:txBody>
      </p:sp>
      <p:sp>
        <p:nvSpPr>
          <p:cNvPr id="152" name="TextBox 151">
            <a:extLst>
              <a:ext uri="{FF2B5EF4-FFF2-40B4-BE49-F238E27FC236}">
                <a16:creationId xmlns:a16="http://schemas.microsoft.com/office/drawing/2014/main" id="{1E614258-1B58-46A2-980F-09680A2172DD}"/>
              </a:ext>
            </a:extLst>
          </p:cNvPr>
          <p:cNvSpPr txBox="1"/>
          <p:nvPr/>
        </p:nvSpPr>
        <p:spPr>
          <a:xfrm>
            <a:off x="1912930" y="3352625"/>
            <a:ext cx="200943" cy="349702"/>
          </a:xfrm>
          <a:prstGeom prst="rect">
            <a:avLst/>
          </a:prstGeom>
          <a:noFill/>
        </p:spPr>
        <p:txBody>
          <a:bodyPr wrap="none" lIns="36000" tIns="36000" rIns="36000" bIns="36000" rtlCol="0" anchor="b" anchorCtr="0">
            <a:spAutoFit/>
          </a:bodyPr>
          <a:lstStyle/>
          <a:p>
            <a:pPr algn="ctr"/>
            <a:r>
              <a:rPr lang="en-GB" sz="900" dirty="0"/>
              <a:t>67</a:t>
            </a:r>
          </a:p>
          <a:p>
            <a:pPr algn="ctr"/>
            <a:r>
              <a:rPr lang="en-US" sz="900" dirty="0"/>
              <a:t>6</a:t>
            </a:r>
            <a:r>
              <a:rPr lang="en-GB" sz="900" dirty="0"/>
              <a:t>3</a:t>
            </a:r>
          </a:p>
        </p:txBody>
      </p:sp>
      <p:sp>
        <p:nvSpPr>
          <p:cNvPr id="153" name="TextBox 152">
            <a:extLst>
              <a:ext uri="{FF2B5EF4-FFF2-40B4-BE49-F238E27FC236}">
                <a16:creationId xmlns:a16="http://schemas.microsoft.com/office/drawing/2014/main" id="{AEF0F900-D061-4395-BAD1-533F505CA372}"/>
              </a:ext>
            </a:extLst>
          </p:cNvPr>
          <p:cNvSpPr txBox="1"/>
          <p:nvPr/>
        </p:nvSpPr>
        <p:spPr>
          <a:xfrm>
            <a:off x="3985752" y="3352625"/>
            <a:ext cx="200943" cy="349702"/>
          </a:xfrm>
          <a:prstGeom prst="rect">
            <a:avLst/>
          </a:prstGeom>
          <a:noFill/>
        </p:spPr>
        <p:txBody>
          <a:bodyPr wrap="none" lIns="36000" tIns="36000" rIns="36000" bIns="36000" rtlCol="0" anchor="b" anchorCtr="0">
            <a:spAutoFit/>
          </a:bodyPr>
          <a:lstStyle/>
          <a:p>
            <a:pPr algn="ctr"/>
            <a:r>
              <a:rPr lang="en-GB" sz="900" dirty="0"/>
              <a:t>11</a:t>
            </a:r>
          </a:p>
          <a:p>
            <a:pPr algn="ctr"/>
            <a:r>
              <a:rPr lang="en-US" sz="900" dirty="0"/>
              <a:t>7</a:t>
            </a:r>
            <a:endParaRPr lang="en-GB" sz="900" dirty="0"/>
          </a:p>
        </p:txBody>
      </p:sp>
      <p:sp>
        <p:nvSpPr>
          <p:cNvPr id="154" name="TextBox 153">
            <a:extLst>
              <a:ext uri="{FF2B5EF4-FFF2-40B4-BE49-F238E27FC236}">
                <a16:creationId xmlns:a16="http://schemas.microsoft.com/office/drawing/2014/main" id="{C37AC2E3-7CD9-4973-A5BC-BDD3CB924220}"/>
              </a:ext>
            </a:extLst>
          </p:cNvPr>
          <p:cNvSpPr txBox="1"/>
          <p:nvPr/>
        </p:nvSpPr>
        <p:spPr>
          <a:xfrm>
            <a:off x="5153472" y="3352625"/>
            <a:ext cx="265063" cy="349702"/>
          </a:xfrm>
          <a:prstGeom prst="rect">
            <a:avLst/>
          </a:prstGeom>
          <a:noFill/>
        </p:spPr>
        <p:txBody>
          <a:bodyPr wrap="none" lIns="36000" tIns="36000" rIns="36000" bIns="36000" rtlCol="0" anchor="b" anchorCtr="0">
            <a:spAutoFit/>
          </a:bodyPr>
          <a:lstStyle/>
          <a:p>
            <a:pPr algn="ctr"/>
            <a:r>
              <a:rPr lang="en-GB" sz="900" dirty="0"/>
              <a:t>186</a:t>
            </a:r>
          </a:p>
          <a:p>
            <a:pPr algn="ctr"/>
            <a:r>
              <a:rPr lang="en-US" sz="900" dirty="0"/>
              <a:t>1</a:t>
            </a:r>
            <a:r>
              <a:rPr lang="en-GB" sz="900" dirty="0"/>
              <a:t>77</a:t>
            </a:r>
          </a:p>
        </p:txBody>
      </p:sp>
      <p:sp>
        <p:nvSpPr>
          <p:cNvPr id="155" name="TextBox 154">
            <a:extLst>
              <a:ext uri="{FF2B5EF4-FFF2-40B4-BE49-F238E27FC236}">
                <a16:creationId xmlns:a16="http://schemas.microsoft.com/office/drawing/2014/main" id="{E2A7ACE2-3811-41DD-9B49-2E1A3C4DAC88}"/>
              </a:ext>
            </a:extLst>
          </p:cNvPr>
          <p:cNvSpPr txBox="1"/>
          <p:nvPr/>
        </p:nvSpPr>
        <p:spPr>
          <a:xfrm>
            <a:off x="5537420" y="3352625"/>
            <a:ext cx="265063" cy="349702"/>
          </a:xfrm>
          <a:prstGeom prst="rect">
            <a:avLst/>
          </a:prstGeom>
          <a:noFill/>
        </p:spPr>
        <p:txBody>
          <a:bodyPr wrap="none" lIns="36000" tIns="36000" rIns="36000" bIns="36000" rtlCol="0" anchor="b" anchorCtr="0">
            <a:spAutoFit/>
          </a:bodyPr>
          <a:lstStyle/>
          <a:p>
            <a:pPr algn="ctr"/>
            <a:r>
              <a:rPr lang="en-GB" sz="900" dirty="0"/>
              <a:t>167</a:t>
            </a:r>
          </a:p>
          <a:p>
            <a:pPr algn="ctr"/>
            <a:r>
              <a:rPr lang="en-US" sz="900" dirty="0"/>
              <a:t>1</a:t>
            </a:r>
            <a:r>
              <a:rPr lang="en-GB" sz="900" dirty="0"/>
              <a:t>55</a:t>
            </a:r>
          </a:p>
        </p:txBody>
      </p:sp>
      <p:sp>
        <p:nvSpPr>
          <p:cNvPr id="156" name="TextBox 155">
            <a:extLst>
              <a:ext uri="{FF2B5EF4-FFF2-40B4-BE49-F238E27FC236}">
                <a16:creationId xmlns:a16="http://schemas.microsoft.com/office/drawing/2014/main" id="{AA848F6B-FED8-4927-A4F7-71DA645F8AFE}"/>
              </a:ext>
            </a:extLst>
          </p:cNvPr>
          <p:cNvSpPr txBox="1"/>
          <p:nvPr/>
        </p:nvSpPr>
        <p:spPr>
          <a:xfrm>
            <a:off x="5921368" y="3352625"/>
            <a:ext cx="265063" cy="349702"/>
          </a:xfrm>
          <a:prstGeom prst="rect">
            <a:avLst/>
          </a:prstGeom>
          <a:noFill/>
        </p:spPr>
        <p:txBody>
          <a:bodyPr wrap="none" lIns="36000" tIns="36000" rIns="36000" bIns="36000" rtlCol="0" anchor="b" anchorCtr="0">
            <a:spAutoFit/>
          </a:bodyPr>
          <a:lstStyle/>
          <a:p>
            <a:pPr algn="ctr"/>
            <a:r>
              <a:rPr lang="en-GB" sz="900" dirty="0"/>
              <a:t>144</a:t>
            </a:r>
          </a:p>
          <a:p>
            <a:pPr algn="ctr"/>
            <a:r>
              <a:rPr lang="en-US" sz="900" dirty="0"/>
              <a:t>1</a:t>
            </a:r>
            <a:r>
              <a:rPr lang="en-GB" sz="900" dirty="0"/>
              <a:t>35</a:t>
            </a:r>
          </a:p>
        </p:txBody>
      </p:sp>
      <p:sp>
        <p:nvSpPr>
          <p:cNvPr id="157" name="TextBox 156">
            <a:extLst>
              <a:ext uri="{FF2B5EF4-FFF2-40B4-BE49-F238E27FC236}">
                <a16:creationId xmlns:a16="http://schemas.microsoft.com/office/drawing/2014/main" id="{A8390A33-A147-406E-9BDF-266F72F5C21E}"/>
              </a:ext>
            </a:extLst>
          </p:cNvPr>
          <p:cNvSpPr txBox="1"/>
          <p:nvPr/>
        </p:nvSpPr>
        <p:spPr>
          <a:xfrm>
            <a:off x="7873168" y="3352625"/>
            <a:ext cx="200943" cy="349702"/>
          </a:xfrm>
          <a:prstGeom prst="rect">
            <a:avLst/>
          </a:prstGeom>
          <a:noFill/>
        </p:spPr>
        <p:txBody>
          <a:bodyPr wrap="none" lIns="36000" tIns="36000" rIns="36000" bIns="36000" rtlCol="0" anchor="b" anchorCtr="0">
            <a:spAutoFit/>
          </a:bodyPr>
          <a:lstStyle/>
          <a:p>
            <a:pPr algn="ctr"/>
            <a:r>
              <a:rPr lang="en-GB" sz="900" dirty="0"/>
              <a:t>25</a:t>
            </a:r>
          </a:p>
          <a:p>
            <a:pPr algn="ctr"/>
            <a:r>
              <a:rPr lang="en-US" sz="900" dirty="0"/>
              <a:t>1</a:t>
            </a:r>
            <a:r>
              <a:rPr lang="en-GB" sz="900" dirty="0"/>
              <a:t>3</a:t>
            </a:r>
          </a:p>
        </p:txBody>
      </p:sp>
      <p:sp>
        <p:nvSpPr>
          <p:cNvPr id="158" name="TextBox 157">
            <a:extLst>
              <a:ext uri="{FF2B5EF4-FFF2-40B4-BE49-F238E27FC236}">
                <a16:creationId xmlns:a16="http://schemas.microsoft.com/office/drawing/2014/main" id="{3C60DB9B-781E-43C6-85A8-EF27B347E1A5}"/>
              </a:ext>
            </a:extLst>
          </p:cNvPr>
          <p:cNvSpPr txBox="1"/>
          <p:nvPr/>
        </p:nvSpPr>
        <p:spPr>
          <a:xfrm>
            <a:off x="2327494" y="3352625"/>
            <a:ext cx="200943" cy="349702"/>
          </a:xfrm>
          <a:prstGeom prst="rect">
            <a:avLst/>
          </a:prstGeom>
          <a:noFill/>
        </p:spPr>
        <p:txBody>
          <a:bodyPr wrap="none" lIns="36000" tIns="36000" rIns="36000" bIns="36000" rtlCol="0" anchor="b" anchorCtr="0">
            <a:spAutoFit/>
          </a:bodyPr>
          <a:lstStyle/>
          <a:p>
            <a:pPr algn="ctr"/>
            <a:r>
              <a:rPr lang="en-GB" sz="900" dirty="0"/>
              <a:t>55</a:t>
            </a:r>
          </a:p>
          <a:p>
            <a:pPr algn="ctr"/>
            <a:r>
              <a:rPr lang="en-US" sz="900" dirty="0"/>
              <a:t>5</a:t>
            </a:r>
            <a:r>
              <a:rPr lang="en-GB" sz="900" dirty="0"/>
              <a:t>1</a:t>
            </a:r>
          </a:p>
        </p:txBody>
      </p:sp>
      <p:sp>
        <p:nvSpPr>
          <p:cNvPr id="159" name="TextBox 158">
            <a:extLst>
              <a:ext uri="{FF2B5EF4-FFF2-40B4-BE49-F238E27FC236}">
                <a16:creationId xmlns:a16="http://schemas.microsoft.com/office/drawing/2014/main" id="{8C810174-2998-4A61-83D9-54E2627EFBD7}"/>
              </a:ext>
            </a:extLst>
          </p:cNvPr>
          <p:cNvSpPr txBox="1"/>
          <p:nvPr/>
        </p:nvSpPr>
        <p:spPr>
          <a:xfrm>
            <a:off x="2742058" y="3352625"/>
            <a:ext cx="200943" cy="349702"/>
          </a:xfrm>
          <a:prstGeom prst="rect">
            <a:avLst/>
          </a:prstGeom>
          <a:noFill/>
        </p:spPr>
        <p:txBody>
          <a:bodyPr wrap="none" lIns="36000" tIns="36000" rIns="36000" bIns="36000" rtlCol="0" anchor="b" anchorCtr="0">
            <a:spAutoFit/>
          </a:bodyPr>
          <a:lstStyle/>
          <a:p>
            <a:pPr algn="ctr"/>
            <a:r>
              <a:rPr lang="en-GB" sz="900" dirty="0"/>
              <a:t>48</a:t>
            </a:r>
          </a:p>
          <a:p>
            <a:pPr algn="ctr"/>
            <a:r>
              <a:rPr lang="en-US" sz="900" dirty="0"/>
              <a:t>4</a:t>
            </a:r>
            <a:r>
              <a:rPr lang="en-GB" sz="900" dirty="0"/>
              <a:t>0</a:t>
            </a:r>
          </a:p>
        </p:txBody>
      </p:sp>
      <p:sp>
        <p:nvSpPr>
          <p:cNvPr id="160" name="TextBox 159">
            <a:extLst>
              <a:ext uri="{FF2B5EF4-FFF2-40B4-BE49-F238E27FC236}">
                <a16:creationId xmlns:a16="http://schemas.microsoft.com/office/drawing/2014/main" id="{54581E59-0B5E-4F6C-A152-DB30B37FB566}"/>
              </a:ext>
            </a:extLst>
          </p:cNvPr>
          <p:cNvSpPr txBox="1"/>
          <p:nvPr/>
        </p:nvSpPr>
        <p:spPr>
          <a:xfrm>
            <a:off x="6305316" y="3352625"/>
            <a:ext cx="265063" cy="349702"/>
          </a:xfrm>
          <a:prstGeom prst="rect">
            <a:avLst/>
          </a:prstGeom>
          <a:noFill/>
        </p:spPr>
        <p:txBody>
          <a:bodyPr wrap="none" lIns="36000" tIns="36000" rIns="36000" bIns="36000" rtlCol="0" anchor="b" anchorCtr="0">
            <a:spAutoFit/>
          </a:bodyPr>
          <a:lstStyle/>
          <a:p>
            <a:pPr algn="ctr"/>
            <a:r>
              <a:rPr lang="en-GB" sz="900" dirty="0"/>
              <a:t>130</a:t>
            </a:r>
          </a:p>
          <a:p>
            <a:pPr algn="ctr"/>
            <a:r>
              <a:rPr lang="en-US" sz="900" dirty="0"/>
              <a:t>1</a:t>
            </a:r>
            <a:r>
              <a:rPr lang="en-GB" sz="900" dirty="0"/>
              <a:t>09</a:t>
            </a:r>
          </a:p>
        </p:txBody>
      </p:sp>
      <p:sp>
        <p:nvSpPr>
          <p:cNvPr id="161" name="TextBox 160">
            <a:extLst>
              <a:ext uri="{FF2B5EF4-FFF2-40B4-BE49-F238E27FC236}">
                <a16:creationId xmlns:a16="http://schemas.microsoft.com/office/drawing/2014/main" id="{E199BF27-5001-474B-A1DC-909880DBFECB}"/>
              </a:ext>
            </a:extLst>
          </p:cNvPr>
          <p:cNvSpPr txBox="1"/>
          <p:nvPr/>
        </p:nvSpPr>
        <p:spPr>
          <a:xfrm>
            <a:off x="6689265" y="3352625"/>
            <a:ext cx="265063" cy="349702"/>
          </a:xfrm>
          <a:prstGeom prst="rect">
            <a:avLst/>
          </a:prstGeom>
          <a:noFill/>
        </p:spPr>
        <p:txBody>
          <a:bodyPr wrap="none" lIns="36000" tIns="36000" rIns="36000" bIns="36000" rtlCol="0" anchor="b" anchorCtr="0">
            <a:spAutoFit/>
          </a:bodyPr>
          <a:lstStyle/>
          <a:p>
            <a:pPr algn="ctr"/>
            <a:r>
              <a:rPr lang="en-US" sz="900" dirty="0"/>
              <a:t>117</a:t>
            </a:r>
          </a:p>
          <a:p>
            <a:pPr algn="ctr"/>
            <a:r>
              <a:rPr lang="en-US" sz="900" dirty="0"/>
              <a:t>99</a:t>
            </a:r>
            <a:endParaRPr lang="en-GB" sz="900" dirty="0"/>
          </a:p>
        </p:txBody>
      </p:sp>
      <p:sp>
        <p:nvSpPr>
          <p:cNvPr id="162" name="TextBox 161">
            <a:extLst>
              <a:ext uri="{FF2B5EF4-FFF2-40B4-BE49-F238E27FC236}">
                <a16:creationId xmlns:a16="http://schemas.microsoft.com/office/drawing/2014/main" id="{073A603C-9206-4E58-9A06-D0406778D090}"/>
              </a:ext>
            </a:extLst>
          </p:cNvPr>
          <p:cNvSpPr txBox="1"/>
          <p:nvPr/>
        </p:nvSpPr>
        <p:spPr>
          <a:xfrm>
            <a:off x="3156622" y="3352625"/>
            <a:ext cx="200943" cy="349702"/>
          </a:xfrm>
          <a:prstGeom prst="rect">
            <a:avLst/>
          </a:prstGeom>
          <a:noFill/>
        </p:spPr>
        <p:txBody>
          <a:bodyPr wrap="none" lIns="36000" tIns="36000" rIns="36000" bIns="36000" rtlCol="0" anchor="b" anchorCtr="0">
            <a:spAutoFit/>
          </a:bodyPr>
          <a:lstStyle/>
          <a:p>
            <a:pPr algn="ctr"/>
            <a:r>
              <a:rPr lang="en-US" sz="900" dirty="0"/>
              <a:t>4</a:t>
            </a:r>
            <a:r>
              <a:rPr lang="en-GB" sz="900" dirty="0"/>
              <a:t>0</a:t>
            </a:r>
          </a:p>
          <a:p>
            <a:pPr algn="ctr"/>
            <a:r>
              <a:rPr lang="en-US" sz="900" dirty="0"/>
              <a:t>3</a:t>
            </a:r>
            <a:r>
              <a:rPr lang="en-GB" sz="900" dirty="0"/>
              <a:t>7</a:t>
            </a:r>
          </a:p>
        </p:txBody>
      </p:sp>
      <p:sp>
        <p:nvSpPr>
          <p:cNvPr id="163" name="TextBox 162">
            <a:extLst>
              <a:ext uri="{FF2B5EF4-FFF2-40B4-BE49-F238E27FC236}">
                <a16:creationId xmlns:a16="http://schemas.microsoft.com/office/drawing/2014/main" id="{88454F28-FC34-49CF-A7F1-2A434084E290}"/>
              </a:ext>
            </a:extLst>
          </p:cNvPr>
          <p:cNvSpPr txBox="1"/>
          <p:nvPr/>
        </p:nvSpPr>
        <p:spPr>
          <a:xfrm>
            <a:off x="3571186" y="3352625"/>
            <a:ext cx="200943" cy="349702"/>
          </a:xfrm>
          <a:prstGeom prst="rect">
            <a:avLst/>
          </a:prstGeom>
          <a:noFill/>
        </p:spPr>
        <p:txBody>
          <a:bodyPr wrap="none" lIns="36000" tIns="36000" rIns="36000" bIns="36000" rtlCol="0" anchor="b" anchorCtr="0">
            <a:spAutoFit/>
          </a:bodyPr>
          <a:lstStyle/>
          <a:p>
            <a:pPr algn="ctr"/>
            <a:r>
              <a:rPr lang="en-GB" sz="900" dirty="0"/>
              <a:t>25</a:t>
            </a:r>
          </a:p>
          <a:p>
            <a:pPr algn="ctr"/>
            <a:r>
              <a:rPr lang="en-US" sz="900" dirty="0"/>
              <a:t>2</a:t>
            </a:r>
            <a:r>
              <a:rPr lang="en-GB" sz="900" dirty="0"/>
              <a:t>4</a:t>
            </a:r>
          </a:p>
        </p:txBody>
      </p:sp>
      <p:sp>
        <p:nvSpPr>
          <p:cNvPr id="164" name="TextBox 163">
            <a:extLst>
              <a:ext uri="{FF2B5EF4-FFF2-40B4-BE49-F238E27FC236}">
                <a16:creationId xmlns:a16="http://schemas.microsoft.com/office/drawing/2014/main" id="{5E6EBBA1-18DE-493A-9265-4EFF46E9B0E4}"/>
              </a:ext>
            </a:extLst>
          </p:cNvPr>
          <p:cNvSpPr txBox="1"/>
          <p:nvPr/>
        </p:nvSpPr>
        <p:spPr>
          <a:xfrm>
            <a:off x="7073212" y="3352625"/>
            <a:ext cx="265063" cy="349702"/>
          </a:xfrm>
          <a:prstGeom prst="rect">
            <a:avLst/>
          </a:prstGeom>
          <a:noFill/>
        </p:spPr>
        <p:txBody>
          <a:bodyPr wrap="none" lIns="36000" tIns="36000" rIns="36000" bIns="36000" rtlCol="0" anchor="b" anchorCtr="0">
            <a:spAutoFit/>
          </a:bodyPr>
          <a:lstStyle/>
          <a:p>
            <a:pPr algn="ctr"/>
            <a:r>
              <a:rPr lang="en-GB" sz="900" dirty="0"/>
              <a:t>103</a:t>
            </a:r>
          </a:p>
          <a:p>
            <a:pPr algn="ctr"/>
            <a:r>
              <a:rPr lang="en-US" sz="900" dirty="0"/>
              <a:t>85</a:t>
            </a:r>
            <a:endParaRPr lang="en-GB" sz="900" dirty="0"/>
          </a:p>
        </p:txBody>
      </p:sp>
      <p:sp>
        <p:nvSpPr>
          <p:cNvPr id="165" name="TextBox 164">
            <a:extLst>
              <a:ext uri="{FF2B5EF4-FFF2-40B4-BE49-F238E27FC236}">
                <a16:creationId xmlns:a16="http://schemas.microsoft.com/office/drawing/2014/main" id="{068B2CD1-FE92-46F6-A3E5-CBC6A84DDDDF}"/>
              </a:ext>
            </a:extLst>
          </p:cNvPr>
          <p:cNvSpPr txBox="1"/>
          <p:nvPr/>
        </p:nvSpPr>
        <p:spPr>
          <a:xfrm>
            <a:off x="7489220" y="3352625"/>
            <a:ext cx="200943" cy="349702"/>
          </a:xfrm>
          <a:prstGeom prst="rect">
            <a:avLst/>
          </a:prstGeom>
          <a:noFill/>
        </p:spPr>
        <p:txBody>
          <a:bodyPr wrap="none" lIns="36000" tIns="36000" rIns="36000" bIns="36000" rtlCol="0" anchor="b" anchorCtr="0">
            <a:spAutoFit/>
          </a:bodyPr>
          <a:lstStyle/>
          <a:p>
            <a:pPr algn="ctr"/>
            <a:r>
              <a:rPr lang="en-GB" sz="900" dirty="0"/>
              <a:t>56</a:t>
            </a:r>
          </a:p>
          <a:p>
            <a:pPr algn="ctr"/>
            <a:r>
              <a:rPr lang="en-US" sz="900" dirty="0"/>
              <a:t>5</a:t>
            </a:r>
            <a:r>
              <a:rPr lang="en-GB" sz="900" dirty="0"/>
              <a:t>2</a:t>
            </a:r>
          </a:p>
        </p:txBody>
      </p:sp>
      <p:sp>
        <p:nvSpPr>
          <p:cNvPr id="166" name="TextBox 165">
            <a:extLst>
              <a:ext uri="{FF2B5EF4-FFF2-40B4-BE49-F238E27FC236}">
                <a16:creationId xmlns:a16="http://schemas.microsoft.com/office/drawing/2014/main" id="{500E3EAB-59B0-421E-B1EB-1FFDABF056E5}"/>
              </a:ext>
            </a:extLst>
          </p:cNvPr>
          <p:cNvSpPr txBox="1"/>
          <p:nvPr/>
        </p:nvSpPr>
        <p:spPr>
          <a:xfrm>
            <a:off x="3105597" y="5977149"/>
            <a:ext cx="265064" cy="211203"/>
          </a:xfrm>
          <a:prstGeom prst="rect">
            <a:avLst/>
          </a:prstGeom>
          <a:noFill/>
        </p:spPr>
        <p:txBody>
          <a:bodyPr wrap="none" lIns="36000" tIns="36000" rIns="36000" bIns="36000" rtlCol="0" anchor="b" anchorCtr="0">
            <a:spAutoFit/>
          </a:bodyPr>
          <a:lstStyle/>
          <a:p>
            <a:pPr algn="ctr"/>
            <a:r>
              <a:rPr lang="en-GB" sz="900" dirty="0"/>
              <a:t>189</a:t>
            </a:r>
          </a:p>
        </p:txBody>
      </p:sp>
      <p:sp>
        <p:nvSpPr>
          <p:cNvPr id="167" name="TextBox 166">
            <a:extLst>
              <a:ext uri="{FF2B5EF4-FFF2-40B4-BE49-F238E27FC236}">
                <a16:creationId xmlns:a16="http://schemas.microsoft.com/office/drawing/2014/main" id="{4BFE05CA-65C6-4A6A-80E6-FEC0A967BE86}"/>
              </a:ext>
            </a:extLst>
          </p:cNvPr>
          <p:cNvSpPr txBox="1"/>
          <p:nvPr/>
        </p:nvSpPr>
        <p:spPr>
          <a:xfrm>
            <a:off x="3474577" y="5977149"/>
            <a:ext cx="265064" cy="211203"/>
          </a:xfrm>
          <a:prstGeom prst="rect">
            <a:avLst/>
          </a:prstGeom>
          <a:noFill/>
        </p:spPr>
        <p:txBody>
          <a:bodyPr wrap="none" lIns="36000" tIns="36000" rIns="36000" bIns="36000" rtlCol="0" anchor="b" anchorCtr="0">
            <a:spAutoFit/>
          </a:bodyPr>
          <a:lstStyle/>
          <a:p>
            <a:pPr algn="ctr"/>
            <a:r>
              <a:rPr lang="en-GB" sz="900" dirty="0"/>
              <a:t>169</a:t>
            </a:r>
          </a:p>
        </p:txBody>
      </p:sp>
      <p:sp>
        <p:nvSpPr>
          <p:cNvPr id="168" name="TextBox 167">
            <a:extLst>
              <a:ext uri="{FF2B5EF4-FFF2-40B4-BE49-F238E27FC236}">
                <a16:creationId xmlns:a16="http://schemas.microsoft.com/office/drawing/2014/main" id="{3F15FFD2-652C-4AA5-8315-A996908A9D47}"/>
              </a:ext>
            </a:extLst>
          </p:cNvPr>
          <p:cNvSpPr txBox="1"/>
          <p:nvPr/>
        </p:nvSpPr>
        <p:spPr>
          <a:xfrm>
            <a:off x="3843557" y="5977149"/>
            <a:ext cx="265064" cy="211203"/>
          </a:xfrm>
          <a:prstGeom prst="rect">
            <a:avLst/>
          </a:prstGeom>
          <a:noFill/>
        </p:spPr>
        <p:txBody>
          <a:bodyPr wrap="none" lIns="36000" tIns="36000" rIns="36000" bIns="36000" rtlCol="0" anchor="b" anchorCtr="0">
            <a:spAutoFit/>
          </a:bodyPr>
          <a:lstStyle/>
          <a:p>
            <a:pPr algn="ctr"/>
            <a:r>
              <a:rPr lang="en-GB" sz="900" dirty="0"/>
              <a:t>153</a:t>
            </a:r>
          </a:p>
        </p:txBody>
      </p:sp>
      <p:sp>
        <p:nvSpPr>
          <p:cNvPr id="169" name="TextBox 168">
            <a:extLst>
              <a:ext uri="{FF2B5EF4-FFF2-40B4-BE49-F238E27FC236}">
                <a16:creationId xmlns:a16="http://schemas.microsoft.com/office/drawing/2014/main" id="{5F54E857-A3AC-4A36-AB80-F960930E2B9C}"/>
              </a:ext>
            </a:extLst>
          </p:cNvPr>
          <p:cNvSpPr txBox="1"/>
          <p:nvPr/>
        </p:nvSpPr>
        <p:spPr>
          <a:xfrm>
            <a:off x="5720519" y="5977149"/>
            <a:ext cx="200943" cy="211203"/>
          </a:xfrm>
          <a:prstGeom prst="rect">
            <a:avLst/>
          </a:prstGeom>
          <a:noFill/>
        </p:spPr>
        <p:txBody>
          <a:bodyPr wrap="none" lIns="36000" tIns="36000" rIns="36000" bIns="36000" rtlCol="0" anchor="b" anchorCtr="0">
            <a:spAutoFit/>
          </a:bodyPr>
          <a:lstStyle/>
          <a:p>
            <a:pPr algn="ctr"/>
            <a:r>
              <a:rPr lang="en-GB" sz="900" dirty="0"/>
              <a:t>19</a:t>
            </a:r>
          </a:p>
        </p:txBody>
      </p:sp>
      <p:sp>
        <p:nvSpPr>
          <p:cNvPr id="170" name="TextBox 169">
            <a:extLst>
              <a:ext uri="{FF2B5EF4-FFF2-40B4-BE49-F238E27FC236}">
                <a16:creationId xmlns:a16="http://schemas.microsoft.com/office/drawing/2014/main" id="{E51CD1CF-A1EC-4401-8F6D-58FEAF3061BF}"/>
              </a:ext>
            </a:extLst>
          </p:cNvPr>
          <p:cNvSpPr txBox="1"/>
          <p:nvPr/>
        </p:nvSpPr>
        <p:spPr>
          <a:xfrm>
            <a:off x="4212537" y="5977149"/>
            <a:ext cx="265064" cy="211203"/>
          </a:xfrm>
          <a:prstGeom prst="rect">
            <a:avLst/>
          </a:prstGeom>
          <a:noFill/>
        </p:spPr>
        <p:txBody>
          <a:bodyPr wrap="none" lIns="36000" tIns="36000" rIns="36000" bIns="36000" rtlCol="0" anchor="b" anchorCtr="0">
            <a:spAutoFit/>
          </a:bodyPr>
          <a:lstStyle/>
          <a:p>
            <a:pPr algn="ctr"/>
            <a:r>
              <a:rPr lang="en-US" sz="900" dirty="0"/>
              <a:t>133</a:t>
            </a:r>
            <a:endParaRPr lang="en-GB" sz="900" dirty="0"/>
          </a:p>
        </p:txBody>
      </p:sp>
      <p:sp>
        <p:nvSpPr>
          <p:cNvPr id="171" name="TextBox 170">
            <a:extLst>
              <a:ext uri="{FF2B5EF4-FFF2-40B4-BE49-F238E27FC236}">
                <a16:creationId xmlns:a16="http://schemas.microsoft.com/office/drawing/2014/main" id="{B5C18879-CC26-4B33-ACF8-F27EF37C812C}"/>
              </a:ext>
            </a:extLst>
          </p:cNvPr>
          <p:cNvSpPr txBox="1"/>
          <p:nvPr/>
        </p:nvSpPr>
        <p:spPr>
          <a:xfrm>
            <a:off x="4581517" y="5977149"/>
            <a:ext cx="265064" cy="211203"/>
          </a:xfrm>
          <a:prstGeom prst="rect">
            <a:avLst/>
          </a:prstGeom>
          <a:noFill/>
        </p:spPr>
        <p:txBody>
          <a:bodyPr wrap="none" lIns="36000" tIns="36000" rIns="36000" bIns="36000" rtlCol="0" anchor="b" anchorCtr="0">
            <a:spAutoFit/>
          </a:bodyPr>
          <a:lstStyle/>
          <a:p>
            <a:pPr algn="ctr"/>
            <a:r>
              <a:rPr lang="en-GB" sz="900" dirty="0"/>
              <a:t>117</a:t>
            </a:r>
          </a:p>
        </p:txBody>
      </p:sp>
      <p:sp>
        <p:nvSpPr>
          <p:cNvPr id="172" name="TextBox 171">
            <a:extLst>
              <a:ext uri="{FF2B5EF4-FFF2-40B4-BE49-F238E27FC236}">
                <a16:creationId xmlns:a16="http://schemas.microsoft.com/office/drawing/2014/main" id="{0A16E796-D21A-4261-82EA-7D9527F13868}"/>
              </a:ext>
            </a:extLst>
          </p:cNvPr>
          <p:cNvSpPr txBox="1"/>
          <p:nvPr/>
        </p:nvSpPr>
        <p:spPr>
          <a:xfrm>
            <a:off x="4950497" y="5977149"/>
            <a:ext cx="265064" cy="211203"/>
          </a:xfrm>
          <a:prstGeom prst="rect">
            <a:avLst/>
          </a:prstGeom>
          <a:noFill/>
        </p:spPr>
        <p:txBody>
          <a:bodyPr wrap="none" lIns="36000" tIns="36000" rIns="36000" bIns="36000" rtlCol="0" anchor="b" anchorCtr="0">
            <a:spAutoFit/>
          </a:bodyPr>
          <a:lstStyle/>
          <a:p>
            <a:pPr algn="ctr"/>
            <a:r>
              <a:rPr lang="en-GB" sz="900" dirty="0"/>
              <a:t>106</a:t>
            </a:r>
          </a:p>
        </p:txBody>
      </p:sp>
      <p:sp>
        <p:nvSpPr>
          <p:cNvPr id="173" name="TextBox 172">
            <a:extLst>
              <a:ext uri="{FF2B5EF4-FFF2-40B4-BE49-F238E27FC236}">
                <a16:creationId xmlns:a16="http://schemas.microsoft.com/office/drawing/2014/main" id="{7DD8BD9F-6D12-4084-981B-7030B83E63BF}"/>
              </a:ext>
            </a:extLst>
          </p:cNvPr>
          <p:cNvSpPr txBox="1"/>
          <p:nvPr/>
        </p:nvSpPr>
        <p:spPr>
          <a:xfrm>
            <a:off x="5351537" y="5977149"/>
            <a:ext cx="200943" cy="211203"/>
          </a:xfrm>
          <a:prstGeom prst="rect">
            <a:avLst/>
          </a:prstGeom>
          <a:noFill/>
        </p:spPr>
        <p:txBody>
          <a:bodyPr wrap="none" lIns="36000" tIns="36000" rIns="36000" bIns="36000" rtlCol="0" anchor="b" anchorCtr="0">
            <a:spAutoFit/>
          </a:bodyPr>
          <a:lstStyle/>
          <a:p>
            <a:pPr algn="ctr"/>
            <a:r>
              <a:rPr lang="en-GB" sz="900" dirty="0"/>
              <a:t>64</a:t>
            </a:r>
          </a:p>
        </p:txBody>
      </p:sp>
      <p:sp>
        <p:nvSpPr>
          <p:cNvPr id="174" name="Freeform 5">
            <a:extLst>
              <a:ext uri="{FF2B5EF4-FFF2-40B4-BE49-F238E27FC236}">
                <a16:creationId xmlns:a16="http://schemas.microsoft.com/office/drawing/2014/main" id="{96C395A5-4D55-4A67-BE99-DC04666971A5}"/>
              </a:ext>
            </a:extLst>
          </p:cNvPr>
          <p:cNvSpPr>
            <a:spLocks/>
          </p:cNvSpPr>
          <p:nvPr/>
        </p:nvSpPr>
        <p:spPr bwMode="auto">
          <a:xfrm>
            <a:off x="1176909" y="1497151"/>
            <a:ext cx="3073445" cy="737489"/>
          </a:xfrm>
          <a:custGeom>
            <a:avLst/>
            <a:gdLst>
              <a:gd name="T0" fmla="*/ 134 w 2688"/>
              <a:gd name="T1" fmla="*/ 0 h 645"/>
              <a:gd name="T2" fmla="*/ 200 w 2688"/>
              <a:gd name="T3" fmla="*/ 12 h 645"/>
              <a:gd name="T4" fmla="*/ 219 w 2688"/>
              <a:gd name="T5" fmla="*/ 26 h 645"/>
              <a:gd name="T6" fmla="*/ 283 w 2688"/>
              <a:gd name="T7" fmla="*/ 38 h 645"/>
              <a:gd name="T8" fmla="*/ 363 w 2688"/>
              <a:gd name="T9" fmla="*/ 55 h 645"/>
              <a:gd name="T10" fmla="*/ 372 w 2688"/>
              <a:gd name="T11" fmla="*/ 67 h 645"/>
              <a:gd name="T12" fmla="*/ 377 w 2688"/>
              <a:gd name="T13" fmla="*/ 81 h 645"/>
              <a:gd name="T14" fmla="*/ 507 w 2688"/>
              <a:gd name="T15" fmla="*/ 97 h 645"/>
              <a:gd name="T16" fmla="*/ 575 w 2688"/>
              <a:gd name="T17" fmla="*/ 109 h 645"/>
              <a:gd name="T18" fmla="*/ 587 w 2688"/>
              <a:gd name="T19" fmla="*/ 126 h 645"/>
              <a:gd name="T20" fmla="*/ 592 w 2688"/>
              <a:gd name="T21" fmla="*/ 140 h 645"/>
              <a:gd name="T22" fmla="*/ 656 w 2688"/>
              <a:gd name="T23" fmla="*/ 154 h 645"/>
              <a:gd name="T24" fmla="*/ 748 w 2688"/>
              <a:gd name="T25" fmla="*/ 169 h 645"/>
              <a:gd name="T26" fmla="*/ 760 w 2688"/>
              <a:gd name="T27" fmla="*/ 183 h 645"/>
              <a:gd name="T28" fmla="*/ 767 w 2688"/>
              <a:gd name="T29" fmla="*/ 197 h 645"/>
              <a:gd name="T30" fmla="*/ 783 w 2688"/>
              <a:gd name="T31" fmla="*/ 216 h 645"/>
              <a:gd name="T32" fmla="*/ 783 w 2688"/>
              <a:gd name="T33" fmla="*/ 226 h 645"/>
              <a:gd name="T34" fmla="*/ 894 w 2688"/>
              <a:gd name="T35" fmla="*/ 242 h 645"/>
              <a:gd name="T36" fmla="*/ 930 w 2688"/>
              <a:gd name="T37" fmla="*/ 273 h 645"/>
              <a:gd name="T38" fmla="*/ 956 w 2688"/>
              <a:gd name="T39" fmla="*/ 287 h 645"/>
              <a:gd name="T40" fmla="*/ 979 w 2688"/>
              <a:gd name="T41" fmla="*/ 301 h 645"/>
              <a:gd name="T42" fmla="*/ 1033 w 2688"/>
              <a:gd name="T43" fmla="*/ 318 h 645"/>
              <a:gd name="T44" fmla="*/ 1095 w 2688"/>
              <a:gd name="T45" fmla="*/ 332 h 645"/>
              <a:gd name="T46" fmla="*/ 1121 w 2688"/>
              <a:gd name="T47" fmla="*/ 349 h 645"/>
              <a:gd name="T48" fmla="*/ 1194 w 2688"/>
              <a:gd name="T49" fmla="*/ 363 h 645"/>
              <a:gd name="T50" fmla="*/ 1241 w 2688"/>
              <a:gd name="T51" fmla="*/ 377 h 645"/>
              <a:gd name="T52" fmla="*/ 1319 w 2688"/>
              <a:gd name="T53" fmla="*/ 394 h 645"/>
              <a:gd name="T54" fmla="*/ 1336 w 2688"/>
              <a:gd name="T55" fmla="*/ 408 h 645"/>
              <a:gd name="T56" fmla="*/ 1487 w 2688"/>
              <a:gd name="T57" fmla="*/ 422 h 645"/>
              <a:gd name="T58" fmla="*/ 1727 w 2688"/>
              <a:gd name="T59" fmla="*/ 439 h 645"/>
              <a:gd name="T60" fmla="*/ 1791 w 2688"/>
              <a:gd name="T61" fmla="*/ 456 h 645"/>
              <a:gd name="T62" fmla="*/ 1930 w 2688"/>
              <a:gd name="T63" fmla="*/ 475 h 645"/>
              <a:gd name="T64" fmla="*/ 2129 w 2688"/>
              <a:gd name="T65" fmla="*/ 491 h 645"/>
              <a:gd name="T66" fmla="*/ 2133 w 2688"/>
              <a:gd name="T67" fmla="*/ 501 h 645"/>
              <a:gd name="T68" fmla="*/ 2152 w 2688"/>
              <a:gd name="T69" fmla="*/ 515 h 645"/>
              <a:gd name="T70" fmla="*/ 2447 w 2688"/>
              <a:gd name="T71" fmla="*/ 539 h 645"/>
              <a:gd name="T72" fmla="*/ 2561 w 2688"/>
              <a:gd name="T73" fmla="*/ 581 h 645"/>
              <a:gd name="T74" fmla="*/ 2688 w 2688"/>
              <a:gd name="T75" fmla="*/ 645 h 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88" h="645">
                <a:moveTo>
                  <a:pt x="0" y="0"/>
                </a:moveTo>
                <a:lnTo>
                  <a:pt x="134" y="0"/>
                </a:lnTo>
                <a:lnTo>
                  <a:pt x="134" y="12"/>
                </a:lnTo>
                <a:lnTo>
                  <a:pt x="200" y="12"/>
                </a:lnTo>
                <a:lnTo>
                  <a:pt x="200" y="26"/>
                </a:lnTo>
                <a:lnTo>
                  <a:pt x="219" y="26"/>
                </a:lnTo>
                <a:lnTo>
                  <a:pt x="219" y="38"/>
                </a:lnTo>
                <a:lnTo>
                  <a:pt x="283" y="38"/>
                </a:lnTo>
                <a:lnTo>
                  <a:pt x="283" y="55"/>
                </a:lnTo>
                <a:lnTo>
                  <a:pt x="363" y="55"/>
                </a:lnTo>
                <a:lnTo>
                  <a:pt x="363" y="67"/>
                </a:lnTo>
                <a:lnTo>
                  <a:pt x="372" y="67"/>
                </a:lnTo>
                <a:lnTo>
                  <a:pt x="372" y="81"/>
                </a:lnTo>
                <a:lnTo>
                  <a:pt x="377" y="81"/>
                </a:lnTo>
                <a:lnTo>
                  <a:pt x="377" y="97"/>
                </a:lnTo>
                <a:lnTo>
                  <a:pt x="507" y="97"/>
                </a:lnTo>
                <a:lnTo>
                  <a:pt x="507" y="109"/>
                </a:lnTo>
                <a:lnTo>
                  <a:pt x="575" y="109"/>
                </a:lnTo>
                <a:lnTo>
                  <a:pt x="575" y="126"/>
                </a:lnTo>
                <a:lnTo>
                  <a:pt x="587" y="126"/>
                </a:lnTo>
                <a:lnTo>
                  <a:pt x="587" y="140"/>
                </a:lnTo>
                <a:lnTo>
                  <a:pt x="592" y="140"/>
                </a:lnTo>
                <a:lnTo>
                  <a:pt x="592" y="154"/>
                </a:lnTo>
                <a:lnTo>
                  <a:pt x="656" y="154"/>
                </a:lnTo>
                <a:lnTo>
                  <a:pt x="656" y="169"/>
                </a:lnTo>
                <a:lnTo>
                  <a:pt x="748" y="169"/>
                </a:lnTo>
                <a:lnTo>
                  <a:pt x="748" y="183"/>
                </a:lnTo>
                <a:lnTo>
                  <a:pt x="760" y="183"/>
                </a:lnTo>
                <a:lnTo>
                  <a:pt x="760" y="197"/>
                </a:lnTo>
                <a:lnTo>
                  <a:pt x="767" y="197"/>
                </a:lnTo>
                <a:lnTo>
                  <a:pt x="767" y="216"/>
                </a:lnTo>
                <a:lnTo>
                  <a:pt x="783" y="216"/>
                </a:lnTo>
                <a:lnTo>
                  <a:pt x="783" y="226"/>
                </a:lnTo>
                <a:lnTo>
                  <a:pt x="783" y="226"/>
                </a:lnTo>
                <a:lnTo>
                  <a:pt x="783" y="242"/>
                </a:lnTo>
                <a:lnTo>
                  <a:pt x="894" y="242"/>
                </a:lnTo>
                <a:lnTo>
                  <a:pt x="894" y="273"/>
                </a:lnTo>
                <a:lnTo>
                  <a:pt x="930" y="273"/>
                </a:lnTo>
                <a:lnTo>
                  <a:pt x="930" y="287"/>
                </a:lnTo>
                <a:lnTo>
                  <a:pt x="956" y="287"/>
                </a:lnTo>
                <a:lnTo>
                  <a:pt x="956" y="301"/>
                </a:lnTo>
                <a:lnTo>
                  <a:pt x="979" y="301"/>
                </a:lnTo>
                <a:lnTo>
                  <a:pt x="979" y="318"/>
                </a:lnTo>
                <a:lnTo>
                  <a:pt x="1033" y="318"/>
                </a:lnTo>
                <a:lnTo>
                  <a:pt x="1033" y="332"/>
                </a:lnTo>
                <a:lnTo>
                  <a:pt x="1095" y="332"/>
                </a:lnTo>
                <a:lnTo>
                  <a:pt x="1095" y="349"/>
                </a:lnTo>
                <a:lnTo>
                  <a:pt x="1121" y="349"/>
                </a:lnTo>
                <a:lnTo>
                  <a:pt x="1121" y="363"/>
                </a:lnTo>
                <a:lnTo>
                  <a:pt x="1194" y="363"/>
                </a:lnTo>
                <a:lnTo>
                  <a:pt x="1194" y="377"/>
                </a:lnTo>
                <a:lnTo>
                  <a:pt x="1241" y="377"/>
                </a:lnTo>
                <a:lnTo>
                  <a:pt x="1241" y="394"/>
                </a:lnTo>
                <a:lnTo>
                  <a:pt x="1319" y="394"/>
                </a:lnTo>
                <a:lnTo>
                  <a:pt x="1319" y="408"/>
                </a:lnTo>
                <a:lnTo>
                  <a:pt x="1336" y="408"/>
                </a:lnTo>
                <a:lnTo>
                  <a:pt x="1336" y="422"/>
                </a:lnTo>
                <a:lnTo>
                  <a:pt x="1487" y="422"/>
                </a:lnTo>
                <a:lnTo>
                  <a:pt x="1487" y="439"/>
                </a:lnTo>
                <a:lnTo>
                  <a:pt x="1727" y="439"/>
                </a:lnTo>
                <a:lnTo>
                  <a:pt x="1727" y="456"/>
                </a:lnTo>
                <a:lnTo>
                  <a:pt x="1791" y="456"/>
                </a:lnTo>
                <a:lnTo>
                  <a:pt x="1791" y="475"/>
                </a:lnTo>
                <a:lnTo>
                  <a:pt x="1930" y="475"/>
                </a:lnTo>
                <a:lnTo>
                  <a:pt x="1930" y="491"/>
                </a:lnTo>
                <a:lnTo>
                  <a:pt x="2129" y="491"/>
                </a:lnTo>
                <a:lnTo>
                  <a:pt x="2129" y="501"/>
                </a:lnTo>
                <a:lnTo>
                  <a:pt x="2133" y="501"/>
                </a:lnTo>
                <a:lnTo>
                  <a:pt x="2133" y="515"/>
                </a:lnTo>
                <a:lnTo>
                  <a:pt x="2152" y="515"/>
                </a:lnTo>
                <a:lnTo>
                  <a:pt x="2152" y="539"/>
                </a:lnTo>
                <a:lnTo>
                  <a:pt x="2447" y="539"/>
                </a:lnTo>
                <a:lnTo>
                  <a:pt x="2447" y="581"/>
                </a:lnTo>
                <a:lnTo>
                  <a:pt x="2561" y="581"/>
                </a:lnTo>
                <a:lnTo>
                  <a:pt x="2561" y="645"/>
                </a:lnTo>
                <a:lnTo>
                  <a:pt x="2688" y="645"/>
                </a:lnTo>
              </a:path>
            </a:pathLst>
          </a:custGeom>
          <a:noFill/>
          <a:ln w="19050" cap="flat">
            <a:solidFill>
              <a:srgbClr val="007CC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5" name="Freeform 6">
            <a:extLst>
              <a:ext uri="{FF2B5EF4-FFF2-40B4-BE49-F238E27FC236}">
                <a16:creationId xmlns:a16="http://schemas.microsoft.com/office/drawing/2014/main" id="{EB73D22C-5326-4ACA-8D74-605E1413AF0D}"/>
              </a:ext>
            </a:extLst>
          </p:cNvPr>
          <p:cNvSpPr>
            <a:spLocks/>
          </p:cNvSpPr>
          <p:nvPr/>
        </p:nvSpPr>
        <p:spPr bwMode="auto">
          <a:xfrm>
            <a:off x="1176909" y="1497151"/>
            <a:ext cx="3076875" cy="887274"/>
          </a:xfrm>
          <a:custGeom>
            <a:avLst/>
            <a:gdLst>
              <a:gd name="T0" fmla="*/ 16 w 2691"/>
              <a:gd name="T1" fmla="*/ 0 h 776"/>
              <a:gd name="T2" fmla="*/ 37 w 2691"/>
              <a:gd name="T3" fmla="*/ 12 h 776"/>
              <a:gd name="T4" fmla="*/ 56 w 2691"/>
              <a:gd name="T5" fmla="*/ 24 h 776"/>
              <a:gd name="T6" fmla="*/ 73 w 2691"/>
              <a:gd name="T7" fmla="*/ 33 h 776"/>
              <a:gd name="T8" fmla="*/ 85 w 2691"/>
              <a:gd name="T9" fmla="*/ 38 h 776"/>
              <a:gd name="T10" fmla="*/ 118 w 2691"/>
              <a:gd name="T11" fmla="*/ 48 h 776"/>
              <a:gd name="T12" fmla="*/ 127 w 2691"/>
              <a:gd name="T13" fmla="*/ 59 h 776"/>
              <a:gd name="T14" fmla="*/ 203 w 2691"/>
              <a:gd name="T15" fmla="*/ 71 h 776"/>
              <a:gd name="T16" fmla="*/ 224 w 2691"/>
              <a:gd name="T17" fmla="*/ 86 h 776"/>
              <a:gd name="T18" fmla="*/ 233 w 2691"/>
              <a:gd name="T19" fmla="*/ 97 h 776"/>
              <a:gd name="T20" fmla="*/ 240 w 2691"/>
              <a:gd name="T21" fmla="*/ 105 h 776"/>
              <a:gd name="T22" fmla="*/ 278 w 2691"/>
              <a:gd name="T23" fmla="*/ 109 h 776"/>
              <a:gd name="T24" fmla="*/ 299 w 2691"/>
              <a:gd name="T25" fmla="*/ 124 h 776"/>
              <a:gd name="T26" fmla="*/ 313 w 2691"/>
              <a:gd name="T27" fmla="*/ 135 h 776"/>
              <a:gd name="T28" fmla="*/ 323 w 2691"/>
              <a:gd name="T29" fmla="*/ 150 h 776"/>
              <a:gd name="T30" fmla="*/ 337 w 2691"/>
              <a:gd name="T31" fmla="*/ 159 h 776"/>
              <a:gd name="T32" fmla="*/ 387 w 2691"/>
              <a:gd name="T33" fmla="*/ 173 h 776"/>
              <a:gd name="T34" fmla="*/ 422 w 2691"/>
              <a:gd name="T35" fmla="*/ 185 h 776"/>
              <a:gd name="T36" fmla="*/ 450 w 2691"/>
              <a:gd name="T37" fmla="*/ 197 h 776"/>
              <a:gd name="T38" fmla="*/ 474 w 2691"/>
              <a:gd name="T39" fmla="*/ 211 h 776"/>
              <a:gd name="T40" fmla="*/ 481 w 2691"/>
              <a:gd name="T41" fmla="*/ 223 h 776"/>
              <a:gd name="T42" fmla="*/ 486 w 2691"/>
              <a:gd name="T43" fmla="*/ 237 h 776"/>
              <a:gd name="T44" fmla="*/ 540 w 2691"/>
              <a:gd name="T45" fmla="*/ 249 h 776"/>
              <a:gd name="T46" fmla="*/ 545 w 2691"/>
              <a:gd name="T47" fmla="*/ 261 h 776"/>
              <a:gd name="T48" fmla="*/ 601 w 2691"/>
              <a:gd name="T49" fmla="*/ 275 h 776"/>
              <a:gd name="T50" fmla="*/ 627 w 2691"/>
              <a:gd name="T51" fmla="*/ 290 h 776"/>
              <a:gd name="T52" fmla="*/ 642 w 2691"/>
              <a:gd name="T53" fmla="*/ 301 h 776"/>
              <a:gd name="T54" fmla="*/ 646 w 2691"/>
              <a:gd name="T55" fmla="*/ 316 h 776"/>
              <a:gd name="T56" fmla="*/ 646 w 2691"/>
              <a:gd name="T57" fmla="*/ 330 h 776"/>
              <a:gd name="T58" fmla="*/ 694 w 2691"/>
              <a:gd name="T59" fmla="*/ 339 h 776"/>
              <a:gd name="T60" fmla="*/ 729 w 2691"/>
              <a:gd name="T61" fmla="*/ 351 h 776"/>
              <a:gd name="T62" fmla="*/ 760 w 2691"/>
              <a:gd name="T63" fmla="*/ 365 h 776"/>
              <a:gd name="T64" fmla="*/ 783 w 2691"/>
              <a:gd name="T65" fmla="*/ 377 h 776"/>
              <a:gd name="T66" fmla="*/ 840 w 2691"/>
              <a:gd name="T67" fmla="*/ 392 h 776"/>
              <a:gd name="T68" fmla="*/ 946 w 2691"/>
              <a:gd name="T69" fmla="*/ 418 h 776"/>
              <a:gd name="T70" fmla="*/ 951 w 2691"/>
              <a:gd name="T71" fmla="*/ 432 h 776"/>
              <a:gd name="T72" fmla="*/ 1048 w 2691"/>
              <a:gd name="T73" fmla="*/ 446 h 776"/>
              <a:gd name="T74" fmla="*/ 1090 w 2691"/>
              <a:gd name="T75" fmla="*/ 458 h 776"/>
              <a:gd name="T76" fmla="*/ 1116 w 2691"/>
              <a:gd name="T77" fmla="*/ 470 h 776"/>
              <a:gd name="T78" fmla="*/ 1147 w 2691"/>
              <a:gd name="T79" fmla="*/ 486 h 776"/>
              <a:gd name="T80" fmla="*/ 1185 w 2691"/>
              <a:gd name="T81" fmla="*/ 501 h 776"/>
              <a:gd name="T82" fmla="*/ 1312 w 2691"/>
              <a:gd name="T83" fmla="*/ 513 h 776"/>
              <a:gd name="T84" fmla="*/ 1314 w 2691"/>
              <a:gd name="T85" fmla="*/ 529 h 776"/>
              <a:gd name="T86" fmla="*/ 1324 w 2691"/>
              <a:gd name="T87" fmla="*/ 541 h 776"/>
              <a:gd name="T88" fmla="*/ 1418 w 2691"/>
              <a:gd name="T89" fmla="*/ 555 h 776"/>
              <a:gd name="T90" fmla="*/ 1447 w 2691"/>
              <a:gd name="T91" fmla="*/ 569 h 776"/>
              <a:gd name="T92" fmla="*/ 1501 w 2691"/>
              <a:gd name="T93" fmla="*/ 584 h 776"/>
              <a:gd name="T94" fmla="*/ 1602 w 2691"/>
              <a:gd name="T95" fmla="*/ 598 h 776"/>
              <a:gd name="T96" fmla="*/ 1668 w 2691"/>
              <a:gd name="T97" fmla="*/ 615 h 776"/>
              <a:gd name="T98" fmla="*/ 1831 w 2691"/>
              <a:gd name="T99" fmla="*/ 629 h 776"/>
              <a:gd name="T100" fmla="*/ 1975 w 2691"/>
              <a:gd name="T101" fmla="*/ 643 h 776"/>
              <a:gd name="T102" fmla="*/ 2230 w 2691"/>
              <a:gd name="T103" fmla="*/ 660 h 776"/>
              <a:gd name="T104" fmla="*/ 2587 w 2691"/>
              <a:gd name="T105" fmla="*/ 679 h 776"/>
              <a:gd name="T106" fmla="*/ 2691 w 2691"/>
              <a:gd name="T107" fmla="*/ 776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91" h="776">
                <a:moveTo>
                  <a:pt x="0" y="0"/>
                </a:moveTo>
                <a:lnTo>
                  <a:pt x="16" y="0"/>
                </a:lnTo>
                <a:lnTo>
                  <a:pt x="16" y="12"/>
                </a:lnTo>
                <a:lnTo>
                  <a:pt x="37" y="12"/>
                </a:lnTo>
                <a:lnTo>
                  <a:pt x="37" y="24"/>
                </a:lnTo>
                <a:lnTo>
                  <a:pt x="56" y="24"/>
                </a:lnTo>
                <a:lnTo>
                  <a:pt x="56" y="33"/>
                </a:lnTo>
                <a:lnTo>
                  <a:pt x="73" y="33"/>
                </a:lnTo>
                <a:lnTo>
                  <a:pt x="73" y="38"/>
                </a:lnTo>
                <a:lnTo>
                  <a:pt x="85" y="38"/>
                </a:lnTo>
                <a:lnTo>
                  <a:pt x="85" y="48"/>
                </a:lnTo>
                <a:lnTo>
                  <a:pt x="118" y="48"/>
                </a:lnTo>
                <a:lnTo>
                  <a:pt x="118" y="59"/>
                </a:lnTo>
                <a:lnTo>
                  <a:pt x="127" y="59"/>
                </a:lnTo>
                <a:lnTo>
                  <a:pt x="127" y="71"/>
                </a:lnTo>
                <a:lnTo>
                  <a:pt x="203" y="71"/>
                </a:lnTo>
                <a:lnTo>
                  <a:pt x="203" y="86"/>
                </a:lnTo>
                <a:lnTo>
                  <a:pt x="224" y="86"/>
                </a:lnTo>
                <a:lnTo>
                  <a:pt x="224" y="97"/>
                </a:lnTo>
                <a:lnTo>
                  <a:pt x="233" y="97"/>
                </a:lnTo>
                <a:lnTo>
                  <a:pt x="233" y="105"/>
                </a:lnTo>
                <a:lnTo>
                  <a:pt x="240" y="105"/>
                </a:lnTo>
                <a:lnTo>
                  <a:pt x="240" y="109"/>
                </a:lnTo>
                <a:lnTo>
                  <a:pt x="278" y="109"/>
                </a:lnTo>
                <a:lnTo>
                  <a:pt x="278" y="124"/>
                </a:lnTo>
                <a:lnTo>
                  <a:pt x="299" y="124"/>
                </a:lnTo>
                <a:lnTo>
                  <a:pt x="299" y="135"/>
                </a:lnTo>
                <a:lnTo>
                  <a:pt x="313" y="135"/>
                </a:lnTo>
                <a:lnTo>
                  <a:pt x="313" y="150"/>
                </a:lnTo>
                <a:lnTo>
                  <a:pt x="323" y="150"/>
                </a:lnTo>
                <a:lnTo>
                  <a:pt x="323" y="159"/>
                </a:lnTo>
                <a:lnTo>
                  <a:pt x="337" y="159"/>
                </a:lnTo>
                <a:lnTo>
                  <a:pt x="337" y="173"/>
                </a:lnTo>
                <a:lnTo>
                  <a:pt x="387" y="173"/>
                </a:lnTo>
                <a:lnTo>
                  <a:pt x="387" y="185"/>
                </a:lnTo>
                <a:lnTo>
                  <a:pt x="422" y="185"/>
                </a:lnTo>
                <a:lnTo>
                  <a:pt x="422" y="197"/>
                </a:lnTo>
                <a:lnTo>
                  <a:pt x="450" y="197"/>
                </a:lnTo>
                <a:lnTo>
                  <a:pt x="450" y="211"/>
                </a:lnTo>
                <a:lnTo>
                  <a:pt x="474" y="211"/>
                </a:lnTo>
                <a:lnTo>
                  <a:pt x="474" y="223"/>
                </a:lnTo>
                <a:lnTo>
                  <a:pt x="481" y="223"/>
                </a:lnTo>
                <a:lnTo>
                  <a:pt x="481" y="237"/>
                </a:lnTo>
                <a:lnTo>
                  <a:pt x="486" y="237"/>
                </a:lnTo>
                <a:lnTo>
                  <a:pt x="486" y="249"/>
                </a:lnTo>
                <a:lnTo>
                  <a:pt x="540" y="249"/>
                </a:lnTo>
                <a:lnTo>
                  <a:pt x="540" y="261"/>
                </a:lnTo>
                <a:lnTo>
                  <a:pt x="545" y="261"/>
                </a:lnTo>
                <a:lnTo>
                  <a:pt x="545" y="275"/>
                </a:lnTo>
                <a:lnTo>
                  <a:pt x="601" y="275"/>
                </a:lnTo>
                <a:lnTo>
                  <a:pt x="601" y="290"/>
                </a:lnTo>
                <a:lnTo>
                  <a:pt x="627" y="290"/>
                </a:lnTo>
                <a:lnTo>
                  <a:pt x="627" y="301"/>
                </a:lnTo>
                <a:lnTo>
                  <a:pt x="642" y="301"/>
                </a:lnTo>
                <a:lnTo>
                  <a:pt x="642" y="316"/>
                </a:lnTo>
                <a:lnTo>
                  <a:pt x="646" y="316"/>
                </a:lnTo>
                <a:lnTo>
                  <a:pt x="646" y="330"/>
                </a:lnTo>
                <a:lnTo>
                  <a:pt x="646" y="330"/>
                </a:lnTo>
                <a:lnTo>
                  <a:pt x="646" y="339"/>
                </a:lnTo>
                <a:lnTo>
                  <a:pt x="694" y="339"/>
                </a:lnTo>
                <a:lnTo>
                  <a:pt x="694" y="351"/>
                </a:lnTo>
                <a:lnTo>
                  <a:pt x="729" y="351"/>
                </a:lnTo>
                <a:lnTo>
                  <a:pt x="729" y="365"/>
                </a:lnTo>
                <a:lnTo>
                  <a:pt x="760" y="365"/>
                </a:lnTo>
                <a:lnTo>
                  <a:pt x="760" y="377"/>
                </a:lnTo>
                <a:lnTo>
                  <a:pt x="783" y="377"/>
                </a:lnTo>
                <a:lnTo>
                  <a:pt x="783" y="392"/>
                </a:lnTo>
                <a:lnTo>
                  <a:pt x="840" y="392"/>
                </a:lnTo>
                <a:lnTo>
                  <a:pt x="840" y="418"/>
                </a:lnTo>
                <a:lnTo>
                  <a:pt x="946" y="418"/>
                </a:lnTo>
                <a:lnTo>
                  <a:pt x="946" y="432"/>
                </a:lnTo>
                <a:lnTo>
                  <a:pt x="951" y="432"/>
                </a:lnTo>
                <a:lnTo>
                  <a:pt x="951" y="446"/>
                </a:lnTo>
                <a:lnTo>
                  <a:pt x="1048" y="446"/>
                </a:lnTo>
                <a:lnTo>
                  <a:pt x="1048" y="458"/>
                </a:lnTo>
                <a:lnTo>
                  <a:pt x="1090" y="458"/>
                </a:lnTo>
                <a:lnTo>
                  <a:pt x="1090" y="470"/>
                </a:lnTo>
                <a:lnTo>
                  <a:pt x="1116" y="470"/>
                </a:lnTo>
                <a:lnTo>
                  <a:pt x="1116" y="486"/>
                </a:lnTo>
                <a:lnTo>
                  <a:pt x="1147" y="486"/>
                </a:lnTo>
                <a:lnTo>
                  <a:pt x="1147" y="501"/>
                </a:lnTo>
                <a:lnTo>
                  <a:pt x="1185" y="501"/>
                </a:lnTo>
                <a:lnTo>
                  <a:pt x="1185" y="513"/>
                </a:lnTo>
                <a:lnTo>
                  <a:pt x="1312" y="513"/>
                </a:lnTo>
                <a:lnTo>
                  <a:pt x="1312" y="529"/>
                </a:lnTo>
                <a:lnTo>
                  <a:pt x="1314" y="529"/>
                </a:lnTo>
                <a:lnTo>
                  <a:pt x="1314" y="541"/>
                </a:lnTo>
                <a:lnTo>
                  <a:pt x="1324" y="541"/>
                </a:lnTo>
                <a:lnTo>
                  <a:pt x="1324" y="555"/>
                </a:lnTo>
                <a:lnTo>
                  <a:pt x="1418" y="555"/>
                </a:lnTo>
                <a:lnTo>
                  <a:pt x="1418" y="569"/>
                </a:lnTo>
                <a:lnTo>
                  <a:pt x="1447" y="569"/>
                </a:lnTo>
                <a:lnTo>
                  <a:pt x="1447" y="584"/>
                </a:lnTo>
                <a:lnTo>
                  <a:pt x="1501" y="584"/>
                </a:lnTo>
                <a:lnTo>
                  <a:pt x="1501" y="598"/>
                </a:lnTo>
                <a:lnTo>
                  <a:pt x="1602" y="598"/>
                </a:lnTo>
                <a:lnTo>
                  <a:pt x="1602" y="615"/>
                </a:lnTo>
                <a:lnTo>
                  <a:pt x="1668" y="615"/>
                </a:lnTo>
                <a:lnTo>
                  <a:pt x="1668" y="629"/>
                </a:lnTo>
                <a:lnTo>
                  <a:pt x="1831" y="629"/>
                </a:lnTo>
                <a:lnTo>
                  <a:pt x="1831" y="643"/>
                </a:lnTo>
                <a:lnTo>
                  <a:pt x="1975" y="643"/>
                </a:lnTo>
                <a:lnTo>
                  <a:pt x="1975" y="660"/>
                </a:lnTo>
                <a:lnTo>
                  <a:pt x="2230" y="660"/>
                </a:lnTo>
                <a:lnTo>
                  <a:pt x="2230" y="679"/>
                </a:lnTo>
                <a:lnTo>
                  <a:pt x="2587" y="679"/>
                </a:lnTo>
                <a:lnTo>
                  <a:pt x="2587" y="776"/>
                </a:lnTo>
                <a:lnTo>
                  <a:pt x="2691" y="776"/>
                </a:lnTo>
              </a:path>
            </a:pathLst>
          </a:cu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9" name="Freeform 10">
            <a:extLst>
              <a:ext uri="{FF2B5EF4-FFF2-40B4-BE49-F238E27FC236}">
                <a16:creationId xmlns:a16="http://schemas.microsoft.com/office/drawing/2014/main" id="{053C0E53-9E0B-420D-9D01-AC4F2BBBFBE1}"/>
              </a:ext>
            </a:extLst>
          </p:cNvPr>
          <p:cNvSpPr>
            <a:spLocks/>
          </p:cNvSpPr>
          <p:nvPr/>
        </p:nvSpPr>
        <p:spPr bwMode="auto">
          <a:xfrm>
            <a:off x="5286144" y="1503352"/>
            <a:ext cx="2986317" cy="785933"/>
          </a:xfrm>
          <a:custGeom>
            <a:avLst/>
            <a:gdLst>
              <a:gd name="T0" fmla="*/ 7 w 2618"/>
              <a:gd name="T1" fmla="*/ 5 h 689"/>
              <a:gd name="T2" fmla="*/ 71 w 2618"/>
              <a:gd name="T3" fmla="*/ 14 h 689"/>
              <a:gd name="T4" fmla="*/ 92 w 2618"/>
              <a:gd name="T5" fmla="*/ 26 h 689"/>
              <a:gd name="T6" fmla="*/ 189 w 2618"/>
              <a:gd name="T7" fmla="*/ 33 h 689"/>
              <a:gd name="T8" fmla="*/ 215 w 2618"/>
              <a:gd name="T9" fmla="*/ 50 h 689"/>
              <a:gd name="T10" fmla="*/ 246 w 2618"/>
              <a:gd name="T11" fmla="*/ 64 h 689"/>
              <a:gd name="T12" fmla="*/ 295 w 2618"/>
              <a:gd name="T13" fmla="*/ 81 h 689"/>
              <a:gd name="T14" fmla="*/ 368 w 2618"/>
              <a:gd name="T15" fmla="*/ 88 h 689"/>
              <a:gd name="T16" fmla="*/ 373 w 2618"/>
              <a:gd name="T17" fmla="*/ 102 h 689"/>
              <a:gd name="T18" fmla="*/ 432 w 2618"/>
              <a:gd name="T19" fmla="*/ 109 h 689"/>
              <a:gd name="T20" fmla="*/ 456 w 2618"/>
              <a:gd name="T21" fmla="*/ 124 h 689"/>
              <a:gd name="T22" fmla="*/ 474 w 2618"/>
              <a:gd name="T23" fmla="*/ 128 h 689"/>
              <a:gd name="T24" fmla="*/ 484 w 2618"/>
              <a:gd name="T25" fmla="*/ 145 h 689"/>
              <a:gd name="T26" fmla="*/ 512 w 2618"/>
              <a:gd name="T27" fmla="*/ 152 h 689"/>
              <a:gd name="T28" fmla="*/ 536 w 2618"/>
              <a:gd name="T29" fmla="*/ 166 h 689"/>
              <a:gd name="T30" fmla="*/ 585 w 2618"/>
              <a:gd name="T31" fmla="*/ 173 h 689"/>
              <a:gd name="T32" fmla="*/ 602 w 2618"/>
              <a:gd name="T33" fmla="*/ 185 h 689"/>
              <a:gd name="T34" fmla="*/ 706 w 2618"/>
              <a:gd name="T35" fmla="*/ 192 h 689"/>
              <a:gd name="T36" fmla="*/ 715 w 2618"/>
              <a:gd name="T37" fmla="*/ 207 h 689"/>
              <a:gd name="T38" fmla="*/ 732 w 2618"/>
              <a:gd name="T39" fmla="*/ 216 h 689"/>
              <a:gd name="T40" fmla="*/ 748 w 2618"/>
              <a:gd name="T41" fmla="*/ 230 h 689"/>
              <a:gd name="T42" fmla="*/ 843 w 2618"/>
              <a:gd name="T43" fmla="*/ 238 h 689"/>
              <a:gd name="T44" fmla="*/ 864 w 2618"/>
              <a:gd name="T45" fmla="*/ 266 h 689"/>
              <a:gd name="T46" fmla="*/ 890 w 2618"/>
              <a:gd name="T47" fmla="*/ 273 h 689"/>
              <a:gd name="T48" fmla="*/ 899 w 2618"/>
              <a:gd name="T49" fmla="*/ 297 h 689"/>
              <a:gd name="T50" fmla="*/ 918 w 2618"/>
              <a:gd name="T51" fmla="*/ 302 h 689"/>
              <a:gd name="T52" fmla="*/ 937 w 2618"/>
              <a:gd name="T53" fmla="*/ 316 h 689"/>
              <a:gd name="T54" fmla="*/ 956 w 2618"/>
              <a:gd name="T55" fmla="*/ 325 h 689"/>
              <a:gd name="T56" fmla="*/ 984 w 2618"/>
              <a:gd name="T57" fmla="*/ 340 h 689"/>
              <a:gd name="T58" fmla="*/ 1008 w 2618"/>
              <a:gd name="T59" fmla="*/ 347 h 689"/>
              <a:gd name="T60" fmla="*/ 1013 w 2618"/>
              <a:gd name="T61" fmla="*/ 368 h 689"/>
              <a:gd name="T62" fmla="*/ 1039 w 2618"/>
              <a:gd name="T63" fmla="*/ 375 h 689"/>
              <a:gd name="T64" fmla="*/ 1053 w 2618"/>
              <a:gd name="T65" fmla="*/ 389 h 689"/>
              <a:gd name="T66" fmla="*/ 1154 w 2618"/>
              <a:gd name="T67" fmla="*/ 397 h 689"/>
              <a:gd name="T68" fmla="*/ 1168 w 2618"/>
              <a:gd name="T69" fmla="*/ 413 h 689"/>
              <a:gd name="T70" fmla="*/ 1282 w 2618"/>
              <a:gd name="T71" fmla="*/ 420 h 689"/>
              <a:gd name="T72" fmla="*/ 1317 w 2618"/>
              <a:gd name="T73" fmla="*/ 435 h 689"/>
              <a:gd name="T74" fmla="*/ 1376 w 2618"/>
              <a:gd name="T75" fmla="*/ 442 h 689"/>
              <a:gd name="T76" fmla="*/ 1423 w 2618"/>
              <a:gd name="T77" fmla="*/ 454 h 689"/>
              <a:gd name="T78" fmla="*/ 1452 w 2618"/>
              <a:gd name="T79" fmla="*/ 463 h 689"/>
              <a:gd name="T80" fmla="*/ 1459 w 2618"/>
              <a:gd name="T81" fmla="*/ 480 h 689"/>
              <a:gd name="T82" fmla="*/ 1574 w 2618"/>
              <a:gd name="T83" fmla="*/ 484 h 689"/>
              <a:gd name="T84" fmla="*/ 1577 w 2618"/>
              <a:gd name="T85" fmla="*/ 503 h 689"/>
              <a:gd name="T86" fmla="*/ 1591 w 2618"/>
              <a:gd name="T87" fmla="*/ 508 h 689"/>
              <a:gd name="T88" fmla="*/ 1619 w 2618"/>
              <a:gd name="T89" fmla="*/ 522 h 689"/>
              <a:gd name="T90" fmla="*/ 1773 w 2618"/>
              <a:gd name="T91" fmla="*/ 530 h 689"/>
              <a:gd name="T92" fmla="*/ 1780 w 2618"/>
              <a:gd name="T93" fmla="*/ 553 h 689"/>
              <a:gd name="T94" fmla="*/ 1822 w 2618"/>
              <a:gd name="T95" fmla="*/ 558 h 689"/>
              <a:gd name="T96" fmla="*/ 1836 w 2618"/>
              <a:gd name="T97" fmla="*/ 577 h 689"/>
              <a:gd name="T98" fmla="*/ 2176 w 2618"/>
              <a:gd name="T99" fmla="*/ 589 h 689"/>
              <a:gd name="T100" fmla="*/ 2228 w 2618"/>
              <a:gd name="T101" fmla="*/ 632 h 689"/>
              <a:gd name="T102" fmla="*/ 2341 w 2618"/>
              <a:gd name="T103" fmla="*/ 651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18" h="689">
                <a:moveTo>
                  <a:pt x="0" y="0"/>
                </a:moveTo>
                <a:lnTo>
                  <a:pt x="7" y="0"/>
                </a:lnTo>
                <a:lnTo>
                  <a:pt x="7" y="5"/>
                </a:lnTo>
                <a:lnTo>
                  <a:pt x="21" y="5"/>
                </a:lnTo>
                <a:lnTo>
                  <a:pt x="21" y="14"/>
                </a:lnTo>
                <a:lnTo>
                  <a:pt x="71" y="14"/>
                </a:lnTo>
                <a:lnTo>
                  <a:pt x="71" y="19"/>
                </a:lnTo>
                <a:lnTo>
                  <a:pt x="92" y="19"/>
                </a:lnTo>
                <a:lnTo>
                  <a:pt x="92" y="26"/>
                </a:lnTo>
                <a:lnTo>
                  <a:pt x="111" y="26"/>
                </a:lnTo>
                <a:lnTo>
                  <a:pt x="111" y="33"/>
                </a:lnTo>
                <a:lnTo>
                  <a:pt x="189" y="33"/>
                </a:lnTo>
                <a:lnTo>
                  <a:pt x="189" y="43"/>
                </a:lnTo>
                <a:lnTo>
                  <a:pt x="215" y="43"/>
                </a:lnTo>
                <a:lnTo>
                  <a:pt x="215" y="50"/>
                </a:lnTo>
                <a:lnTo>
                  <a:pt x="231" y="50"/>
                </a:lnTo>
                <a:lnTo>
                  <a:pt x="231" y="64"/>
                </a:lnTo>
                <a:lnTo>
                  <a:pt x="246" y="64"/>
                </a:lnTo>
                <a:lnTo>
                  <a:pt x="246" y="74"/>
                </a:lnTo>
                <a:lnTo>
                  <a:pt x="295" y="74"/>
                </a:lnTo>
                <a:lnTo>
                  <a:pt x="295" y="81"/>
                </a:lnTo>
                <a:lnTo>
                  <a:pt x="364" y="81"/>
                </a:lnTo>
                <a:lnTo>
                  <a:pt x="364" y="88"/>
                </a:lnTo>
                <a:lnTo>
                  <a:pt x="368" y="88"/>
                </a:lnTo>
                <a:lnTo>
                  <a:pt x="368" y="95"/>
                </a:lnTo>
                <a:lnTo>
                  <a:pt x="373" y="95"/>
                </a:lnTo>
                <a:lnTo>
                  <a:pt x="373" y="102"/>
                </a:lnTo>
                <a:lnTo>
                  <a:pt x="390" y="102"/>
                </a:lnTo>
                <a:lnTo>
                  <a:pt x="390" y="109"/>
                </a:lnTo>
                <a:lnTo>
                  <a:pt x="432" y="109"/>
                </a:lnTo>
                <a:lnTo>
                  <a:pt x="432" y="116"/>
                </a:lnTo>
                <a:lnTo>
                  <a:pt x="456" y="116"/>
                </a:lnTo>
                <a:lnTo>
                  <a:pt x="456" y="124"/>
                </a:lnTo>
                <a:lnTo>
                  <a:pt x="463" y="124"/>
                </a:lnTo>
                <a:lnTo>
                  <a:pt x="463" y="128"/>
                </a:lnTo>
                <a:lnTo>
                  <a:pt x="474" y="128"/>
                </a:lnTo>
                <a:lnTo>
                  <a:pt x="474" y="140"/>
                </a:lnTo>
                <a:lnTo>
                  <a:pt x="484" y="140"/>
                </a:lnTo>
                <a:lnTo>
                  <a:pt x="484" y="145"/>
                </a:lnTo>
                <a:lnTo>
                  <a:pt x="500" y="145"/>
                </a:lnTo>
                <a:lnTo>
                  <a:pt x="500" y="152"/>
                </a:lnTo>
                <a:lnTo>
                  <a:pt x="512" y="152"/>
                </a:lnTo>
                <a:lnTo>
                  <a:pt x="512" y="157"/>
                </a:lnTo>
                <a:lnTo>
                  <a:pt x="536" y="157"/>
                </a:lnTo>
                <a:lnTo>
                  <a:pt x="536" y="166"/>
                </a:lnTo>
                <a:lnTo>
                  <a:pt x="581" y="166"/>
                </a:lnTo>
                <a:lnTo>
                  <a:pt x="581" y="173"/>
                </a:lnTo>
                <a:lnTo>
                  <a:pt x="585" y="173"/>
                </a:lnTo>
                <a:lnTo>
                  <a:pt x="585" y="178"/>
                </a:lnTo>
                <a:lnTo>
                  <a:pt x="602" y="178"/>
                </a:lnTo>
                <a:lnTo>
                  <a:pt x="602" y="185"/>
                </a:lnTo>
                <a:lnTo>
                  <a:pt x="642" y="185"/>
                </a:lnTo>
                <a:lnTo>
                  <a:pt x="642" y="192"/>
                </a:lnTo>
                <a:lnTo>
                  <a:pt x="706" y="192"/>
                </a:lnTo>
                <a:lnTo>
                  <a:pt x="706" y="200"/>
                </a:lnTo>
                <a:lnTo>
                  <a:pt x="715" y="200"/>
                </a:lnTo>
                <a:lnTo>
                  <a:pt x="715" y="207"/>
                </a:lnTo>
                <a:lnTo>
                  <a:pt x="727" y="207"/>
                </a:lnTo>
                <a:lnTo>
                  <a:pt x="727" y="216"/>
                </a:lnTo>
                <a:lnTo>
                  <a:pt x="732" y="216"/>
                </a:lnTo>
                <a:lnTo>
                  <a:pt x="732" y="221"/>
                </a:lnTo>
                <a:lnTo>
                  <a:pt x="748" y="221"/>
                </a:lnTo>
                <a:lnTo>
                  <a:pt x="748" y="230"/>
                </a:lnTo>
                <a:lnTo>
                  <a:pt x="840" y="230"/>
                </a:lnTo>
                <a:lnTo>
                  <a:pt x="840" y="238"/>
                </a:lnTo>
                <a:lnTo>
                  <a:pt x="843" y="238"/>
                </a:lnTo>
                <a:lnTo>
                  <a:pt x="843" y="245"/>
                </a:lnTo>
                <a:lnTo>
                  <a:pt x="864" y="245"/>
                </a:lnTo>
                <a:lnTo>
                  <a:pt x="864" y="266"/>
                </a:lnTo>
                <a:lnTo>
                  <a:pt x="878" y="266"/>
                </a:lnTo>
                <a:lnTo>
                  <a:pt x="878" y="273"/>
                </a:lnTo>
                <a:lnTo>
                  <a:pt x="890" y="273"/>
                </a:lnTo>
                <a:lnTo>
                  <a:pt x="890" y="287"/>
                </a:lnTo>
                <a:lnTo>
                  <a:pt x="899" y="287"/>
                </a:lnTo>
                <a:lnTo>
                  <a:pt x="899" y="297"/>
                </a:lnTo>
                <a:lnTo>
                  <a:pt x="911" y="297"/>
                </a:lnTo>
                <a:lnTo>
                  <a:pt x="911" y="302"/>
                </a:lnTo>
                <a:lnTo>
                  <a:pt x="918" y="302"/>
                </a:lnTo>
                <a:lnTo>
                  <a:pt x="918" y="309"/>
                </a:lnTo>
                <a:lnTo>
                  <a:pt x="937" y="309"/>
                </a:lnTo>
                <a:lnTo>
                  <a:pt x="937" y="316"/>
                </a:lnTo>
                <a:lnTo>
                  <a:pt x="951" y="316"/>
                </a:lnTo>
                <a:lnTo>
                  <a:pt x="951" y="325"/>
                </a:lnTo>
                <a:lnTo>
                  <a:pt x="956" y="325"/>
                </a:lnTo>
                <a:lnTo>
                  <a:pt x="956" y="332"/>
                </a:lnTo>
                <a:lnTo>
                  <a:pt x="984" y="332"/>
                </a:lnTo>
                <a:lnTo>
                  <a:pt x="984" y="340"/>
                </a:lnTo>
                <a:lnTo>
                  <a:pt x="994" y="340"/>
                </a:lnTo>
                <a:lnTo>
                  <a:pt x="994" y="347"/>
                </a:lnTo>
                <a:lnTo>
                  <a:pt x="1008" y="347"/>
                </a:lnTo>
                <a:lnTo>
                  <a:pt x="1008" y="361"/>
                </a:lnTo>
                <a:lnTo>
                  <a:pt x="1013" y="361"/>
                </a:lnTo>
                <a:lnTo>
                  <a:pt x="1013" y="368"/>
                </a:lnTo>
                <a:lnTo>
                  <a:pt x="1024" y="368"/>
                </a:lnTo>
                <a:lnTo>
                  <a:pt x="1024" y="375"/>
                </a:lnTo>
                <a:lnTo>
                  <a:pt x="1039" y="375"/>
                </a:lnTo>
                <a:lnTo>
                  <a:pt x="1039" y="385"/>
                </a:lnTo>
                <a:lnTo>
                  <a:pt x="1053" y="385"/>
                </a:lnTo>
                <a:lnTo>
                  <a:pt x="1053" y="389"/>
                </a:lnTo>
                <a:lnTo>
                  <a:pt x="1065" y="389"/>
                </a:lnTo>
                <a:lnTo>
                  <a:pt x="1065" y="397"/>
                </a:lnTo>
                <a:lnTo>
                  <a:pt x="1154" y="397"/>
                </a:lnTo>
                <a:lnTo>
                  <a:pt x="1154" y="406"/>
                </a:lnTo>
                <a:lnTo>
                  <a:pt x="1168" y="406"/>
                </a:lnTo>
                <a:lnTo>
                  <a:pt x="1168" y="413"/>
                </a:lnTo>
                <a:lnTo>
                  <a:pt x="1187" y="413"/>
                </a:lnTo>
                <a:lnTo>
                  <a:pt x="1187" y="420"/>
                </a:lnTo>
                <a:lnTo>
                  <a:pt x="1282" y="420"/>
                </a:lnTo>
                <a:lnTo>
                  <a:pt x="1282" y="427"/>
                </a:lnTo>
                <a:lnTo>
                  <a:pt x="1317" y="427"/>
                </a:lnTo>
                <a:lnTo>
                  <a:pt x="1317" y="435"/>
                </a:lnTo>
                <a:lnTo>
                  <a:pt x="1367" y="435"/>
                </a:lnTo>
                <a:lnTo>
                  <a:pt x="1367" y="442"/>
                </a:lnTo>
                <a:lnTo>
                  <a:pt x="1376" y="442"/>
                </a:lnTo>
                <a:lnTo>
                  <a:pt x="1376" y="449"/>
                </a:lnTo>
                <a:lnTo>
                  <a:pt x="1423" y="449"/>
                </a:lnTo>
                <a:lnTo>
                  <a:pt x="1423" y="454"/>
                </a:lnTo>
                <a:lnTo>
                  <a:pt x="1430" y="454"/>
                </a:lnTo>
                <a:lnTo>
                  <a:pt x="1430" y="463"/>
                </a:lnTo>
                <a:lnTo>
                  <a:pt x="1452" y="463"/>
                </a:lnTo>
                <a:lnTo>
                  <a:pt x="1452" y="470"/>
                </a:lnTo>
                <a:lnTo>
                  <a:pt x="1459" y="470"/>
                </a:lnTo>
                <a:lnTo>
                  <a:pt x="1459" y="480"/>
                </a:lnTo>
                <a:lnTo>
                  <a:pt x="1508" y="480"/>
                </a:lnTo>
                <a:lnTo>
                  <a:pt x="1508" y="484"/>
                </a:lnTo>
                <a:lnTo>
                  <a:pt x="1574" y="484"/>
                </a:lnTo>
                <a:lnTo>
                  <a:pt x="1574" y="492"/>
                </a:lnTo>
                <a:lnTo>
                  <a:pt x="1577" y="492"/>
                </a:lnTo>
                <a:lnTo>
                  <a:pt x="1577" y="503"/>
                </a:lnTo>
                <a:lnTo>
                  <a:pt x="1586" y="503"/>
                </a:lnTo>
                <a:lnTo>
                  <a:pt x="1586" y="508"/>
                </a:lnTo>
                <a:lnTo>
                  <a:pt x="1591" y="508"/>
                </a:lnTo>
                <a:lnTo>
                  <a:pt x="1591" y="515"/>
                </a:lnTo>
                <a:lnTo>
                  <a:pt x="1619" y="515"/>
                </a:lnTo>
                <a:lnTo>
                  <a:pt x="1619" y="522"/>
                </a:lnTo>
                <a:lnTo>
                  <a:pt x="1657" y="522"/>
                </a:lnTo>
                <a:lnTo>
                  <a:pt x="1657" y="530"/>
                </a:lnTo>
                <a:lnTo>
                  <a:pt x="1773" y="530"/>
                </a:lnTo>
                <a:lnTo>
                  <a:pt x="1773" y="544"/>
                </a:lnTo>
                <a:lnTo>
                  <a:pt x="1780" y="544"/>
                </a:lnTo>
                <a:lnTo>
                  <a:pt x="1780" y="553"/>
                </a:lnTo>
                <a:lnTo>
                  <a:pt x="1810" y="553"/>
                </a:lnTo>
                <a:lnTo>
                  <a:pt x="1810" y="558"/>
                </a:lnTo>
                <a:lnTo>
                  <a:pt x="1822" y="558"/>
                </a:lnTo>
                <a:lnTo>
                  <a:pt x="1822" y="568"/>
                </a:lnTo>
                <a:lnTo>
                  <a:pt x="1836" y="568"/>
                </a:lnTo>
                <a:lnTo>
                  <a:pt x="1836" y="577"/>
                </a:lnTo>
                <a:lnTo>
                  <a:pt x="2009" y="577"/>
                </a:lnTo>
                <a:lnTo>
                  <a:pt x="2009" y="589"/>
                </a:lnTo>
                <a:lnTo>
                  <a:pt x="2176" y="589"/>
                </a:lnTo>
                <a:lnTo>
                  <a:pt x="2176" y="606"/>
                </a:lnTo>
                <a:lnTo>
                  <a:pt x="2228" y="606"/>
                </a:lnTo>
                <a:lnTo>
                  <a:pt x="2228" y="632"/>
                </a:lnTo>
                <a:lnTo>
                  <a:pt x="2238" y="632"/>
                </a:lnTo>
                <a:lnTo>
                  <a:pt x="2238" y="651"/>
                </a:lnTo>
                <a:lnTo>
                  <a:pt x="2341" y="651"/>
                </a:lnTo>
                <a:lnTo>
                  <a:pt x="2341" y="689"/>
                </a:lnTo>
                <a:lnTo>
                  <a:pt x="2618" y="689"/>
                </a:lnTo>
              </a:path>
            </a:pathLst>
          </a:cu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0" name="Freeform 11">
            <a:extLst>
              <a:ext uri="{FF2B5EF4-FFF2-40B4-BE49-F238E27FC236}">
                <a16:creationId xmlns:a16="http://schemas.microsoft.com/office/drawing/2014/main" id="{33455743-1BB5-4C7F-8384-C56D9200881E}"/>
              </a:ext>
            </a:extLst>
          </p:cNvPr>
          <p:cNvSpPr>
            <a:spLocks/>
          </p:cNvSpPr>
          <p:nvPr/>
        </p:nvSpPr>
        <p:spPr bwMode="auto">
          <a:xfrm>
            <a:off x="5286044" y="1503252"/>
            <a:ext cx="2972629" cy="636503"/>
          </a:xfrm>
          <a:custGeom>
            <a:avLst/>
            <a:gdLst>
              <a:gd name="T0" fmla="*/ 17 w 2606"/>
              <a:gd name="T1" fmla="*/ 3 h 558"/>
              <a:gd name="T2" fmla="*/ 55 w 2606"/>
              <a:gd name="T3" fmla="*/ 17 h 558"/>
              <a:gd name="T4" fmla="*/ 64 w 2606"/>
              <a:gd name="T5" fmla="*/ 29 h 558"/>
              <a:gd name="T6" fmla="*/ 109 w 2606"/>
              <a:gd name="T7" fmla="*/ 34 h 558"/>
              <a:gd name="T8" fmla="*/ 182 w 2606"/>
              <a:gd name="T9" fmla="*/ 50 h 558"/>
              <a:gd name="T10" fmla="*/ 251 w 2606"/>
              <a:gd name="T11" fmla="*/ 60 h 558"/>
              <a:gd name="T12" fmla="*/ 305 w 2606"/>
              <a:gd name="T13" fmla="*/ 81 h 558"/>
              <a:gd name="T14" fmla="*/ 343 w 2606"/>
              <a:gd name="T15" fmla="*/ 93 h 558"/>
              <a:gd name="T16" fmla="*/ 364 w 2606"/>
              <a:gd name="T17" fmla="*/ 117 h 558"/>
              <a:gd name="T18" fmla="*/ 430 w 2606"/>
              <a:gd name="T19" fmla="*/ 131 h 558"/>
              <a:gd name="T20" fmla="*/ 494 w 2606"/>
              <a:gd name="T21" fmla="*/ 155 h 558"/>
              <a:gd name="T22" fmla="*/ 513 w 2606"/>
              <a:gd name="T23" fmla="*/ 164 h 558"/>
              <a:gd name="T24" fmla="*/ 522 w 2606"/>
              <a:gd name="T25" fmla="*/ 181 h 558"/>
              <a:gd name="T26" fmla="*/ 572 w 2606"/>
              <a:gd name="T27" fmla="*/ 188 h 558"/>
              <a:gd name="T28" fmla="*/ 605 w 2606"/>
              <a:gd name="T29" fmla="*/ 200 h 558"/>
              <a:gd name="T30" fmla="*/ 628 w 2606"/>
              <a:gd name="T31" fmla="*/ 209 h 558"/>
              <a:gd name="T32" fmla="*/ 650 w 2606"/>
              <a:gd name="T33" fmla="*/ 221 h 558"/>
              <a:gd name="T34" fmla="*/ 746 w 2606"/>
              <a:gd name="T35" fmla="*/ 226 h 558"/>
              <a:gd name="T36" fmla="*/ 768 w 2606"/>
              <a:gd name="T37" fmla="*/ 245 h 558"/>
              <a:gd name="T38" fmla="*/ 791 w 2606"/>
              <a:gd name="T39" fmla="*/ 252 h 558"/>
              <a:gd name="T40" fmla="*/ 810 w 2606"/>
              <a:gd name="T41" fmla="*/ 264 h 558"/>
              <a:gd name="T42" fmla="*/ 942 w 2606"/>
              <a:gd name="T43" fmla="*/ 274 h 558"/>
              <a:gd name="T44" fmla="*/ 952 w 2606"/>
              <a:gd name="T45" fmla="*/ 290 h 558"/>
              <a:gd name="T46" fmla="*/ 1053 w 2606"/>
              <a:gd name="T47" fmla="*/ 297 h 558"/>
              <a:gd name="T48" fmla="*/ 1058 w 2606"/>
              <a:gd name="T49" fmla="*/ 312 h 558"/>
              <a:gd name="T50" fmla="*/ 1197 w 2606"/>
              <a:gd name="T51" fmla="*/ 319 h 558"/>
              <a:gd name="T52" fmla="*/ 1218 w 2606"/>
              <a:gd name="T53" fmla="*/ 330 h 558"/>
              <a:gd name="T54" fmla="*/ 1251 w 2606"/>
              <a:gd name="T55" fmla="*/ 338 h 558"/>
              <a:gd name="T56" fmla="*/ 1277 w 2606"/>
              <a:gd name="T57" fmla="*/ 352 h 558"/>
              <a:gd name="T58" fmla="*/ 1334 w 2606"/>
              <a:gd name="T59" fmla="*/ 366 h 558"/>
              <a:gd name="T60" fmla="*/ 1358 w 2606"/>
              <a:gd name="T61" fmla="*/ 378 h 558"/>
              <a:gd name="T62" fmla="*/ 1388 w 2606"/>
              <a:gd name="T63" fmla="*/ 392 h 558"/>
              <a:gd name="T64" fmla="*/ 1393 w 2606"/>
              <a:gd name="T65" fmla="*/ 411 h 558"/>
              <a:gd name="T66" fmla="*/ 1546 w 2606"/>
              <a:gd name="T67" fmla="*/ 421 h 558"/>
              <a:gd name="T68" fmla="*/ 1565 w 2606"/>
              <a:gd name="T69" fmla="*/ 430 h 558"/>
              <a:gd name="T70" fmla="*/ 1664 w 2606"/>
              <a:gd name="T71" fmla="*/ 440 h 558"/>
              <a:gd name="T72" fmla="*/ 1688 w 2606"/>
              <a:gd name="T73" fmla="*/ 456 h 558"/>
              <a:gd name="T74" fmla="*/ 1778 w 2606"/>
              <a:gd name="T75" fmla="*/ 468 h 558"/>
              <a:gd name="T76" fmla="*/ 1853 w 2606"/>
              <a:gd name="T77" fmla="*/ 482 h 558"/>
              <a:gd name="T78" fmla="*/ 1874 w 2606"/>
              <a:gd name="T79" fmla="*/ 490 h 558"/>
              <a:gd name="T80" fmla="*/ 1903 w 2606"/>
              <a:gd name="T81" fmla="*/ 501 h 558"/>
              <a:gd name="T82" fmla="*/ 1924 w 2606"/>
              <a:gd name="T83" fmla="*/ 511 h 558"/>
              <a:gd name="T84" fmla="*/ 1985 w 2606"/>
              <a:gd name="T85" fmla="*/ 530 h 558"/>
              <a:gd name="T86" fmla="*/ 2606 w 2606"/>
              <a:gd name="T87" fmla="*/ 558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06" h="558">
                <a:moveTo>
                  <a:pt x="0" y="0"/>
                </a:moveTo>
                <a:lnTo>
                  <a:pt x="17" y="0"/>
                </a:lnTo>
                <a:lnTo>
                  <a:pt x="17" y="3"/>
                </a:lnTo>
                <a:lnTo>
                  <a:pt x="29" y="3"/>
                </a:lnTo>
                <a:lnTo>
                  <a:pt x="29" y="17"/>
                </a:lnTo>
                <a:lnTo>
                  <a:pt x="55" y="17"/>
                </a:lnTo>
                <a:lnTo>
                  <a:pt x="55" y="24"/>
                </a:lnTo>
                <a:lnTo>
                  <a:pt x="64" y="24"/>
                </a:lnTo>
                <a:lnTo>
                  <a:pt x="64" y="29"/>
                </a:lnTo>
                <a:lnTo>
                  <a:pt x="81" y="29"/>
                </a:lnTo>
                <a:lnTo>
                  <a:pt x="81" y="34"/>
                </a:lnTo>
                <a:lnTo>
                  <a:pt x="109" y="34"/>
                </a:lnTo>
                <a:lnTo>
                  <a:pt x="109" y="41"/>
                </a:lnTo>
                <a:lnTo>
                  <a:pt x="182" y="41"/>
                </a:lnTo>
                <a:lnTo>
                  <a:pt x="182" y="50"/>
                </a:lnTo>
                <a:lnTo>
                  <a:pt x="215" y="50"/>
                </a:lnTo>
                <a:lnTo>
                  <a:pt x="215" y="60"/>
                </a:lnTo>
                <a:lnTo>
                  <a:pt x="251" y="60"/>
                </a:lnTo>
                <a:lnTo>
                  <a:pt x="251" y="72"/>
                </a:lnTo>
                <a:lnTo>
                  <a:pt x="305" y="72"/>
                </a:lnTo>
                <a:lnTo>
                  <a:pt x="305" y="81"/>
                </a:lnTo>
                <a:lnTo>
                  <a:pt x="317" y="81"/>
                </a:lnTo>
                <a:lnTo>
                  <a:pt x="317" y="93"/>
                </a:lnTo>
                <a:lnTo>
                  <a:pt x="343" y="93"/>
                </a:lnTo>
                <a:lnTo>
                  <a:pt x="343" y="107"/>
                </a:lnTo>
                <a:lnTo>
                  <a:pt x="364" y="107"/>
                </a:lnTo>
                <a:lnTo>
                  <a:pt x="364" y="117"/>
                </a:lnTo>
                <a:lnTo>
                  <a:pt x="366" y="117"/>
                </a:lnTo>
                <a:lnTo>
                  <a:pt x="366" y="131"/>
                </a:lnTo>
                <a:lnTo>
                  <a:pt x="430" y="131"/>
                </a:lnTo>
                <a:lnTo>
                  <a:pt x="430" y="143"/>
                </a:lnTo>
                <a:lnTo>
                  <a:pt x="494" y="143"/>
                </a:lnTo>
                <a:lnTo>
                  <a:pt x="494" y="155"/>
                </a:lnTo>
                <a:lnTo>
                  <a:pt x="503" y="155"/>
                </a:lnTo>
                <a:lnTo>
                  <a:pt x="503" y="164"/>
                </a:lnTo>
                <a:lnTo>
                  <a:pt x="513" y="164"/>
                </a:lnTo>
                <a:lnTo>
                  <a:pt x="513" y="176"/>
                </a:lnTo>
                <a:lnTo>
                  <a:pt x="522" y="176"/>
                </a:lnTo>
                <a:lnTo>
                  <a:pt x="522" y="181"/>
                </a:lnTo>
                <a:lnTo>
                  <a:pt x="534" y="181"/>
                </a:lnTo>
                <a:lnTo>
                  <a:pt x="534" y="188"/>
                </a:lnTo>
                <a:lnTo>
                  <a:pt x="572" y="188"/>
                </a:lnTo>
                <a:lnTo>
                  <a:pt x="572" y="193"/>
                </a:lnTo>
                <a:lnTo>
                  <a:pt x="605" y="193"/>
                </a:lnTo>
                <a:lnTo>
                  <a:pt x="605" y="200"/>
                </a:lnTo>
                <a:lnTo>
                  <a:pt x="624" y="200"/>
                </a:lnTo>
                <a:lnTo>
                  <a:pt x="624" y="209"/>
                </a:lnTo>
                <a:lnTo>
                  <a:pt x="628" y="209"/>
                </a:lnTo>
                <a:lnTo>
                  <a:pt x="628" y="217"/>
                </a:lnTo>
                <a:lnTo>
                  <a:pt x="650" y="217"/>
                </a:lnTo>
                <a:lnTo>
                  <a:pt x="650" y="221"/>
                </a:lnTo>
                <a:lnTo>
                  <a:pt x="657" y="221"/>
                </a:lnTo>
                <a:lnTo>
                  <a:pt x="657" y="226"/>
                </a:lnTo>
                <a:lnTo>
                  <a:pt x="746" y="226"/>
                </a:lnTo>
                <a:lnTo>
                  <a:pt x="746" y="233"/>
                </a:lnTo>
                <a:lnTo>
                  <a:pt x="768" y="233"/>
                </a:lnTo>
                <a:lnTo>
                  <a:pt x="768" y="245"/>
                </a:lnTo>
                <a:lnTo>
                  <a:pt x="775" y="245"/>
                </a:lnTo>
                <a:lnTo>
                  <a:pt x="775" y="252"/>
                </a:lnTo>
                <a:lnTo>
                  <a:pt x="791" y="252"/>
                </a:lnTo>
                <a:lnTo>
                  <a:pt x="791" y="259"/>
                </a:lnTo>
                <a:lnTo>
                  <a:pt x="810" y="259"/>
                </a:lnTo>
                <a:lnTo>
                  <a:pt x="810" y="264"/>
                </a:lnTo>
                <a:lnTo>
                  <a:pt x="867" y="264"/>
                </a:lnTo>
                <a:lnTo>
                  <a:pt x="867" y="274"/>
                </a:lnTo>
                <a:lnTo>
                  <a:pt x="942" y="274"/>
                </a:lnTo>
                <a:lnTo>
                  <a:pt x="942" y="285"/>
                </a:lnTo>
                <a:lnTo>
                  <a:pt x="952" y="285"/>
                </a:lnTo>
                <a:lnTo>
                  <a:pt x="952" y="290"/>
                </a:lnTo>
                <a:lnTo>
                  <a:pt x="987" y="290"/>
                </a:lnTo>
                <a:lnTo>
                  <a:pt x="987" y="297"/>
                </a:lnTo>
                <a:lnTo>
                  <a:pt x="1053" y="297"/>
                </a:lnTo>
                <a:lnTo>
                  <a:pt x="1053" y="307"/>
                </a:lnTo>
                <a:lnTo>
                  <a:pt x="1058" y="307"/>
                </a:lnTo>
                <a:lnTo>
                  <a:pt x="1058" y="312"/>
                </a:lnTo>
                <a:lnTo>
                  <a:pt x="1188" y="312"/>
                </a:lnTo>
                <a:lnTo>
                  <a:pt x="1188" y="319"/>
                </a:lnTo>
                <a:lnTo>
                  <a:pt x="1197" y="319"/>
                </a:lnTo>
                <a:lnTo>
                  <a:pt x="1197" y="326"/>
                </a:lnTo>
                <a:lnTo>
                  <a:pt x="1218" y="326"/>
                </a:lnTo>
                <a:lnTo>
                  <a:pt x="1218" y="330"/>
                </a:lnTo>
                <a:lnTo>
                  <a:pt x="1235" y="330"/>
                </a:lnTo>
                <a:lnTo>
                  <a:pt x="1235" y="338"/>
                </a:lnTo>
                <a:lnTo>
                  <a:pt x="1251" y="338"/>
                </a:lnTo>
                <a:lnTo>
                  <a:pt x="1251" y="345"/>
                </a:lnTo>
                <a:lnTo>
                  <a:pt x="1277" y="345"/>
                </a:lnTo>
                <a:lnTo>
                  <a:pt x="1277" y="352"/>
                </a:lnTo>
                <a:lnTo>
                  <a:pt x="1289" y="352"/>
                </a:lnTo>
                <a:lnTo>
                  <a:pt x="1289" y="366"/>
                </a:lnTo>
                <a:lnTo>
                  <a:pt x="1334" y="366"/>
                </a:lnTo>
                <a:lnTo>
                  <a:pt x="1334" y="373"/>
                </a:lnTo>
                <a:lnTo>
                  <a:pt x="1358" y="373"/>
                </a:lnTo>
                <a:lnTo>
                  <a:pt x="1358" y="378"/>
                </a:lnTo>
                <a:lnTo>
                  <a:pt x="1365" y="378"/>
                </a:lnTo>
                <a:lnTo>
                  <a:pt x="1365" y="392"/>
                </a:lnTo>
                <a:lnTo>
                  <a:pt x="1388" y="392"/>
                </a:lnTo>
                <a:lnTo>
                  <a:pt x="1388" y="402"/>
                </a:lnTo>
                <a:lnTo>
                  <a:pt x="1393" y="402"/>
                </a:lnTo>
                <a:lnTo>
                  <a:pt x="1393" y="411"/>
                </a:lnTo>
                <a:lnTo>
                  <a:pt x="1537" y="411"/>
                </a:lnTo>
                <a:lnTo>
                  <a:pt x="1537" y="421"/>
                </a:lnTo>
                <a:lnTo>
                  <a:pt x="1546" y="421"/>
                </a:lnTo>
                <a:lnTo>
                  <a:pt x="1546" y="425"/>
                </a:lnTo>
                <a:lnTo>
                  <a:pt x="1565" y="425"/>
                </a:lnTo>
                <a:lnTo>
                  <a:pt x="1565" y="430"/>
                </a:lnTo>
                <a:lnTo>
                  <a:pt x="1620" y="430"/>
                </a:lnTo>
                <a:lnTo>
                  <a:pt x="1620" y="440"/>
                </a:lnTo>
                <a:lnTo>
                  <a:pt x="1664" y="440"/>
                </a:lnTo>
                <a:lnTo>
                  <a:pt x="1664" y="447"/>
                </a:lnTo>
                <a:lnTo>
                  <a:pt x="1688" y="447"/>
                </a:lnTo>
                <a:lnTo>
                  <a:pt x="1688" y="456"/>
                </a:lnTo>
                <a:lnTo>
                  <a:pt x="1693" y="456"/>
                </a:lnTo>
                <a:lnTo>
                  <a:pt x="1693" y="468"/>
                </a:lnTo>
                <a:lnTo>
                  <a:pt x="1778" y="468"/>
                </a:lnTo>
                <a:lnTo>
                  <a:pt x="1778" y="475"/>
                </a:lnTo>
                <a:lnTo>
                  <a:pt x="1853" y="475"/>
                </a:lnTo>
                <a:lnTo>
                  <a:pt x="1853" y="482"/>
                </a:lnTo>
                <a:lnTo>
                  <a:pt x="1856" y="482"/>
                </a:lnTo>
                <a:lnTo>
                  <a:pt x="1856" y="490"/>
                </a:lnTo>
                <a:lnTo>
                  <a:pt x="1874" y="490"/>
                </a:lnTo>
                <a:lnTo>
                  <a:pt x="1874" y="497"/>
                </a:lnTo>
                <a:lnTo>
                  <a:pt x="1903" y="497"/>
                </a:lnTo>
                <a:lnTo>
                  <a:pt x="1903" y="501"/>
                </a:lnTo>
                <a:lnTo>
                  <a:pt x="1915" y="501"/>
                </a:lnTo>
                <a:lnTo>
                  <a:pt x="1915" y="511"/>
                </a:lnTo>
                <a:lnTo>
                  <a:pt x="1924" y="511"/>
                </a:lnTo>
                <a:lnTo>
                  <a:pt x="1924" y="523"/>
                </a:lnTo>
                <a:lnTo>
                  <a:pt x="1985" y="523"/>
                </a:lnTo>
                <a:lnTo>
                  <a:pt x="1985" y="530"/>
                </a:lnTo>
                <a:lnTo>
                  <a:pt x="2377" y="530"/>
                </a:lnTo>
                <a:lnTo>
                  <a:pt x="2377" y="558"/>
                </a:lnTo>
                <a:lnTo>
                  <a:pt x="2606" y="558"/>
                </a:lnTo>
              </a:path>
            </a:pathLst>
          </a:custGeom>
          <a:noFill/>
          <a:ln w="19050" cap="flat">
            <a:solidFill>
              <a:srgbClr val="007CC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5" name="Freeform 15">
            <a:extLst>
              <a:ext uri="{FF2B5EF4-FFF2-40B4-BE49-F238E27FC236}">
                <a16:creationId xmlns:a16="http://schemas.microsoft.com/office/drawing/2014/main" id="{21F49E91-6C39-4FCE-BF7D-D3AA7E38D546}"/>
              </a:ext>
            </a:extLst>
          </p:cNvPr>
          <p:cNvSpPr>
            <a:spLocks/>
          </p:cNvSpPr>
          <p:nvPr/>
        </p:nvSpPr>
        <p:spPr bwMode="auto">
          <a:xfrm>
            <a:off x="3232854" y="3984626"/>
            <a:ext cx="2950119" cy="770742"/>
          </a:xfrm>
          <a:custGeom>
            <a:avLst/>
            <a:gdLst>
              <a:gd name="T0" fmla="*/ 12 w 2576"/>
              <a:gd name="T1" fmla="*/ 12 h 673"/>
              <a:gd name="T2" fmla="*/ 76 w 2576"/>
              <a:gd name="T3" fmla="*/ 19 h 673"/>
              <a:gd name="T4" fmla="*/ 149 w 2576"/>
              <a:gd name="T5" fmla="*/ 31 h 673"/>
              <a:gd name="T6" fmla="*/ 172 w 2576"/>
              <a:gd name="T7" fmla="*/ 36 h 673"/>
              <a:gd name="T8" fmla="*/ 187 w 2576"/>
              <a:gd name="T9" fmla="*/ 57 h 673"/>
              <a:gd name="T10" fmla="*/ 340 w 2576"/>
              <a:gd name="T11" fmla="*/ 67 h 673"/>
              <a:gd name="T12" fmla="*/ 345 w 2576"/>
              <a:gd name="T13" fmla="*/ 79 h 673"/>
              <a:gd name="T14" fmla="*/ 390 w 2576"/>
              <a:gd name="T15" fmla="*/ 86 h 673"/>
              <a:gd name="T16" fmla="*/ 406 w 2576"/>
              <a:gd name="T17" fmla="*/ 95 h 673"/>
              <a:gd name="T18" fmla="*/ 583 w 2576"/>
              <a:gd name="T19" fmla="*/ 103 h 673"/>
              <a:gd name="T20" fmla="*/ 598 w 2576"/>
              <a:gd name="T21" fmla="*/ 117 h 673"/>
              <a:gd name="T22" fmla="*/ 661 w 2576"/>
              <a:gd name="T23" fmla="*/ 124 h 673"/>
              <a:gd name="T24" fmla="*/ 675 w 2576"/>
              <a:gd name="T25" fmla="*/ 138 h 673"/>
              <a:gd name="T26" fmla="*/ 711 w 2576"/>
              <a:gd name="T27" fmla="*/ 145 h 673"/>
              <a:gd name="T28" fmla="*/ 713 w 2576"/>
              <a:gd name="T29" fmla="*/ 157 h 673"/>
              <a:gd name="T30" fmla="*/ 791 w 2576"/>
              <a:gd name="T31" fmla="*/ 164 h 673"/>
              <a:gd name="T32" fmla="*/ 798 w 2576"/>
              <a:gd name="T33" fmla="*/ 181 h 673"/>
              <a:gd name="T34" fmla="*/ 812 w 2576"/>
              <a:gd name="T35" fmla="*/ 186 h 673"/>
              <a:gd name="T36" fmla="*/ 824 w 2576"/>
              <a:gd name="T37" fmla="*/ 198 h 673"/>
              <a:gd name="T38" fmla="*/ 890 w 2576"/>
              <a:gd name="T39" fmla="*/ 205 h 673"/>
              <a:gd name="T40" fmla="*/ 912 w 2576"/>
              <a:gd name="T41" fmla="*/ 221 h 673"/>
              <a:gd name="T42" fmla="*/ 956 w 2576"/>
              <a:gd name="T43" fmla="*/ 228 h 673"/>
              <a:gd name="T44" fmla="*/ 997 w 2576"/>
              <a:gd name="T45" fmla="*/ 243 h 673"/>
              <a:gd name="T46" fmla="*/ 1034 w 2576"/>
              <a:gd name="T47" fmla="*/ 247 h 673"/>
              <a:gd name="T48" fmla="*/ 1063 w 2576"/>
              <a:gd name="T49" fmla="*/ 262 h 673"/>
              <a:gd name="T50" fmla="*/ 1077 w 2576"/>
              <a:gd name="T51" fmla="*/ 271 h 673"/>
              <a:gd name="T52" fmla="*/ 1082 w 2576"/>
              <a:gd name="T53" fmla="*/ 283 h 673"/>
              <a:gd name="T54" fmla="*/ 1145 w 2576"/>
              <a:gd name="T55" fmla="*/ 290 h 673"/>
              <a:gd name="T56" fmla="*/ 1150 w 2576"/>
              <a:gd name="T57" fmla="*/ 304 h 673"/>
              <a:gd name="T58" fmla="*/ 1263 w 2576"/>
              <a:gd name="T59" fmla="*/ 312 h 673"/>
              <a:gd name="T60" fmla="*/ 1306 w 2576"/>
              <a:gd name="T61" fmla="*/ 326 h 673"/>
              <a:gd name="T62" fmla="*/ 1323 w 2576"/>
              <a:gd name="T63" fmla="*/ 335 h 673"/>
              <a:gd name="T64" fmla="*/ 1386 w 2576"/>
              <a:gd name="T65" fmla="*/ 350 h 673"/>
              <a:gd name="T66" fmla="*/ 1419 w 2576"/>
              <a:gd name="T67" fmla="*/ 357 h 673"/>
              <a:gd name="T68" fmla="*/ 1424 w 2576"/>
              <a:gd name="T69" fmla="*/ 371 h 673"/>
              <a:gd name="T70" fmla="*/ 1542 w 2576"/>
              <a:gd name="T71" fmla="*/ 378 h 673"/>
              <a:gd name="T72" fmla="*/ 1578 w 2576"/>
              <a:gd name="T73" fmla="*/ 392 h 673"/>
              <a:gd name="T74" fmla="*/ 1660 w 2576"/>
              <a:gd name="T75" fmla="*/ 399 h 673"/>
              <a:gd name="T76" fmla="*/ 1665 w 2576"/>
              <a:gd name="T77" fmla="*/ 414 h 673"/>
              <a:gd name="T78" fmla="*/ 1762 w 2576"/>
              <a:gd name="T79" fmla="*/ 421 h 673"/>
              <a:gd name="T80" fmla="*/ 1828 w 2576"/>
              <a:gd name="T81" fmla="*/ 437 h 673"/>
              <a:gd name="T82" fmla="*/ 1991 w 2576"/>
              <a:gd name="T83" fmla="*/ 447 h 673"/>
              <a:gd name="T84" fmla="*/ 2064 w 2576"/>
              <a:gd name="T85" fmla="*/ 478 h 673"/>
              <a:gd name="T86" fmla="*/ 2232 w 2576"/>
              <a:gd name="T87" fmla="*/ 504 h 673"/>
              <a:gd name="T88" fmla="*/ 2248 w 2576"/>
              <a:gd name="T89" fmla="*/ 563 h 673"/>
              <a:gd name="T90" fmla="*/ 2274 w 2576"/>
              <a:gd name="T91" fmla="*/ 599 h 673"/>
              <a:gd name="T92" fmla="*/ 2395 w 2576"/>
              <a:gd name="T93" fmla="*/ 673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576" h="673">
                <a:moveTo>
                  <a:pt x="0" y="0"/>
                </a:moveTo>
                <a:lnTo>
                  <a:pt x="12" y="0"/>
                </a:lnTo>
                <a:lnTo>
                  <a:pt x="12" y="12"/>
                </a:lnTo>
                <a:lnTo>
                  <a:pt x="66" y="12"/>
                </a:lnTo>
                <a:lnTo>
                  <a:pt x="66" y="19"/>
                </a:lnTo>
                <a:lnTo>
                  <a:pt x="76" y="19"/>
                </a:lnTo>
                <a:lnTo>
                  <a:pt x="76" y="27"/>
                </a:lnTo>
                <a:lnTo>
                  <a:pt x="149" y="27"/>
                </a:lnTo>
                <a:lnTo>
                  <a:pt x="149" y="31"/>
                </a:lnTo>
                <a:lnTo>
                  <a:pt x="156" y="31"/>
                </a:lnTo>
                <a:lnTo>
                  <a:pt x="156" y="36"/>
                </a:lnTo>
                <a:lnTo>
                  <a:pt x="172" y="36"/>
                </a:lnTo>
                <a:lnTo>
                  <a:pt x="172" y="46"/>
                </a:lnTo>
                <a:lnTo>
                  <a:pt x="187" y="46"/>
                </a:lnTo>
                <a:lnTo>
                  <a:pt x="187" y="57"/>
                </a:lnTo>
                <a:lnTo>
                  <a:pt x="331" y="57"/>
                </a:lnTo>
                <a:lnTo>
                  <a:pt x="331" y="67"/>
                </a:lnTo>
                <a:lnTo>
                  <a:pt x="340" y="67"/>
                </a:lnTo>
                <a:lnTo>
                  <a:pt x="340" y="72"/>
                </a:lnTo>
                <a:lnTo>
                  <a:pt x="345" y="72"/>
                </a:lnTo>
                <a:lnTo>
                  <a:pt x="345" y="79"/>
                </a:lnTo>
                <a:lnTo>
                  <a:pt x="385" y="79"/>
                </a:lnTo>
                <a:lnTo>
                  <a:pt x="385" y="86"/>
                </a:lnTo>
                <a:lnTo>
                  <a:pt x="390" y="86"/>
                </a:lnTo>
                <a:lnTo>
                  <a:pt x="390" y="91"/>
                </a:lnTo>
                <a:lnTo>
                  <a:pt x="406" y="91"/>
                </a:lnTo>
                <a:lnTo>
                  <a:pt x="406" y="95"/>
                </a:lnTo>
                <a:lnTo>
                  <a:pt x="482" y="95"/>
                </a:lnTo>
                <a:lnTo>
                  <a:pt x="482" y="103"/>
                </a:lnTo>
                <a:lnTo>
                  <a:pt x="583" y="103"/>
                </a:lnTo>
                <a:lnTo>
                  <a:pt x="583" y="110"/>
                </a:lnTo>
                <a:lnTo>
                  <a:pt x="598" y="110"/>
                </a:lnTo>
                <a:lnTo>
                  <a:pt x="598" y="117"/>
                </a:lnTo>
                <a:lnTo>
                  <a:pt x="649" y="117"/>
                </a:lnTo>
                <a:lnTo>
                  <a:pt x="649" y="124"/>
                </a:lnTo>
                <a:lnTo>
                  <a:pt x="661" y="124"/>
                </a:lnTo>
                <a:lnTo>
                  <a:pt x="661" y="131"/>
                </a:lnTo>
                <a:lnTo>
                  <a:pt x="675" y="131"/>
                </a:lnTo>
                <a:lnTo>
                  <a:pt x="675" y="138"/>
                </a:lnTo>
                <a:lnTo>
                  <a:pt x="685" y="138"/>
                </a:lnTo>
                <a:lnTo>
                  <a:pt x="685" y="145"/>
                </a:lnTo>
                <a:lnTo>
                  <a:pt x="711" y="145"/>
                </a:lnTo>
                <a:lnTo>
                  <a:pt x="711" y="150"/>
                </a:lnTo>
                <a:lnTo>
                  <a:pt x="713" y="150"/>
                </a:lnTo>
                <a:lnTo>
                  <a:pt x="713" y="157"/>
                </a:lnTo>
                <a:lnTo>
                  <a:pt x="742" y="157"/>
                </a:lnTo>
                <a:lnTo>
                  <a:pt x="742" y="164"/>
                </a:lnTo>
                <a:lnTo>
                  <a:pt x="791" y="164"/>
                </a:lnTo>
                <a:lnTo>
                  <a:pt x="791" y="174"/>
                </a:lnTo>
                <a:lnTo>
                  <a:pt x="798" y="174"/>
                </a:lnTo>
                <a:lnTo>
                  <a:pt x="798" y="181"/>
                </a:lnTo>
                <a:lnTo>
                  <a:pt x="808" y="181"/>
                </a:lnTo>
                <a:lnTo>
                  <a:pt x="808" y="186"/>
                </a:lnTo>
                <a:lnTo>
                  <a:pt x="812" y="186"/>
                </a:lnTo>
                <a:lnTo>
                  <a:pt x="812" y="195"/>
                </a:lnTo>
                <a:lnTo>
                  <a:pt x="824" y="195"/>
                </a:lnTo>
                <a:lnTo>
                  <a:pt x="824" y="198"/>
                </a:lnTo>
                <a:lnTo>
                  <a:pt x="855" y="198"/>
                </a:lnTo>
                <a:lnTo>
                  <a:pt x="855" y="205"/>
                </a:lnTo>
                <a:lnTo>
                  <a:pt x="890" y="205"/>
                </a:lnTo>
                <a:lnTo>
                  <a:pt x="890" y="212"/>
                </a:lnTo>
                <a:lnTo>
                  <a:pt x="912" y="212"/>
                </a:lnTo>
                <a:lnTo>
                  <a:pt x="912" y="221"/>
                </a:lnTo>
                <a:lnTo>
                  <a:pt x="947" y="221"/>
                </a:lnTo>
                <a:lnTo>
                  <a:pt x="947" y="228"/>
                </a:lnTo>
                <a:lnTo>
                  <a:pt x="956" y="228"/>
                </a:lnTo>
                <a:lnTo>
                  <a:pt x="956" y="236"/>
                </a:lnTo>
                <a:lnTo>
                  <a:pt x="997" y="236"/>
                </a:lnTo>
                <a:lnTo>
                  <a:pt x="997" y="243"/>
                </a:lnTo>
                <a:lnTo>
                  <a:pt x="1004" y="243"/>
                </a:lnTo>
                <a:lnTo>
                  <a:pt x="1004" y="247"/>
                </a:lnTo>
                <a:lnTo>
                  <a:pt x="1034" y="247"/>
                </a:lnTo>
                <a:lnTo>
                  <a:pt x="1034" y="255"/>
                </a:lnTo>
                <a:lnTo>
                  <a:pt x="1063" y="255"/>
                </a:lnTo>
                <a:lnTo>
                  <a:pt x="1063" y="262"/>
                </a:lnTo>
                <a:lnTo>
                  <a:pt x="1065" y="262"/>
                </a:lnTo>
                <a:lnTo>
                  <a:pt x="1065" y="271"/>
                </a:lnTo>
                <a:lnTo>
                  <a:pt x="1077" y="271"/>
                </a:lnTo>
                <a:lnTo>
                  <a:pt x="1077" y="278"/>
                </a:lnTo>
                <a:lnTo>
                  <a:pt x="1082" y="278"/>
                </a:lnTo>
                <a:lnTo>
                  <a:pt x="1082" y="283"/>
                </a:lnTo>
                <a:lnTo>
                  <a:pt x="1138" y="283"/>
                </a:lnTo>
                <a:lnTo>
                  <a:pt x="1138" y="290"/>
                </a:lnTo>
                <a:lnTo>
                  <a:pt x="1145" y="290"/>
                </a:lnTo>
                <a:lnTo>
                  <a:pt x="1145" y="297"/>
                </a:lnTo>
                <a:lnTo>
                  <a:pt x="1150" y="297"/>
                </a:lnTo>
                <a:lnTo>
                  <a:pt x="1150" y="304"/>
                </a:lnTo>
                <a:lnTo>
                  <a:pt x="1223" y="304"/>
                </a:lnTo>
                <a:lnTo>
                  <a:pt x="1223" y="312"/>
                </a:lnTo>
                <a:lnTo>
                  <a:pt x="1263" y="312"/>
                </a:lnTo>
                <a:lnTo>
                  <a:pt x="1263" y="321"/>
                </a:lnTo>
                <a:lnTo>
                  <a:pt x="1306" y="321"/>
                </a:lnTo>
                <a:lnTo>
                  <a:pt x="1306" y="326"/>
                </a:lnTo>
                <a:lnTo>
                  <a:pt x="1313" y="326"/>
                </a:lnTo>
                <a:lnTo>
                  <a:pt x="1313" y="335"/>
                </a:lnTo>
                <a:lnTo>
                  <a:pt x="1323" y="335"/>
                </a:lnTo>
                <a:lnTo>
                  <a:pt x="1323" y="342"/>
                </a:lnTo>
                <a:lnTo>
                  <a:pt x="1386" y="342"/>
                </a:lnTo>
                <a:lnTo>
                  <a:pt x="1386" y="350"/>
                </a:lnTo>
                <a:lnTo>
                  <a:pt x="1408" y="350"/>
                </a:lnTo>
                <a:lnTo>
                  <a:pt x="1408" y="357"/>
                </a:lnTo>
                <a:lnTo>
                  <a:pt x="1419" y="357"/>
                </a:lnTo>
                <a:lnTo>
                  <a:pt x="1419" y="361"/>
                </a:lnTo>
                <a:lnTo>
                  <a:pt x="1424" y="361"/>
                </a:lnTo>
                <a:lnTo>
                  <a:pt x="1424" y="371"/>
                </a:lnTo>
                <a:lnTo>
                  <a:pt x="1443" y="371"/>
                </a:lnTo>
                <a:lnTo>
                  <a:pt x="1443" y="378"/>
                </a:lnTo>
                <a:lnTo>
                  <a:pt x="1542" y="378"/>
                </a:lnTo>
                <a:lnTo>
                  <a:pt x="1542" y="385"/>
                </a:lnTo>
                <a:lnTo>
                  <a:pt x="1578" y="385"/>
                </a:lnTo>
                <a:lnTo>
                  <a:pt x="1578" y="392"/>
                </a:lnTo>
                <a:lnTo>
                  <a:pt x="1613" y="392"/>
                </a:lnTo>
                <a:lnTo>
                  <a:pt x="1613" y="399"/>
                </a:lnTo>
                <a:lnTo>
                  <a:pt x="1660" y="399"/>
                </a:lnTo>
                <a:lnTo>
                  <a:pt x="1660" y="404"/>
                </a:lnTo>
                <a:lnTo>
                  <a:pt x="1665" y="404"/>
                </a:lnTo>
                <a:lnTo>
                  <a:pt x="1665" y="414"/>
                </a:lnTo>
                <a:lnTo>
                  <a:pt x="1703" y="414"/>
                </a:lnTo>
                <a:lnTo>
                  <a:pt x="1703" y="421"/>
                </a:lnTo>
                <a:lnTo>
                  <a:pt x="1762" y="421"/>
                </a:lnTo>
                <a:lnTo>
                  <a:pt x="1762" y="428"/>
                </a:lnTo>
                <a:lnTo>
                  <a:pt x="1828" y="428"/>
                </a:lnTo>
                <a:lnTo>
                  <a:pt x="1828" y="437"/>
                </a:lnTo>
                <a:lnTo>
                  <a:pt x="1842" y="437"/>
                </a:lnTo>
                <a:lnTo>
                  <a:pt x="1842" y="447"/>
                </a:lnTo>
                <a:lnTo>
                  <a:pt x="1991" y="447"/>
                </a:lnTo>
                <a:lnTo>
                  <a:pt x="1991" y="461"/>
                </a:lnTo>
                <a:lnTo>
                  <a:pt x="2064" y="461"/>
                </a:lnTo>
                <a:lnTo>
                  <a:pt x="2064" y="478"/>
                </a:lnTo>
                <a:lnTo>
                  <a:pt x="2208" y="478"/>
                </a:lnTo>
                <a:lnTo>
                  <a:pt x="2208" y="504"/>
                </a:lnTo>
                <a:lnTo>
                  <a:pt x="2232" y="504"/>
                </a:lnTo>
                <a:lnTo>
                  <a:pt x="2232" y="535"/>
                </a:lnTo>
                <a:lnTo>
                  <a:pt x="2248" y="535"/>
                </a:lnTo>
                <a:lnTo>
                  <a:pt x="2248" y="563"/>
                </a:lnTo>
                <a:lnTo>
                  <a:pt x="2267" y="563"/>
                </a:lnTo>
                <a:lnTo>
                  <a:pt x="2267" y="599"/>
                </a:lnTo>
                <a:lnTo>
                  <a:pt x="2274" y="599"/>
                </a:lnTo>
                <a:lnTo>
                  <a:pt x="2274" y="628"/>
                </a:lnTo>
                <a:lnTo>
                  <a:pt x="2395" y="628"/>
                </a:lnTo>
                <a:lnTo>
                  <a:pt x="2395" y="673"/>
                </a:lnTo>
                <a:lnTo>
                  <a:pt x="2576" y="673"/>
                </a:lnTo>
              </a:path>
            </a:pathLst>
          </a:custGeom>
          <a:noFill/>
          <a:ln w="19050" cap="flat">
            <a:solidFill>
              <a:srgbClr val="7F7F7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86" name="Freeform 16">
            <a:extLst>
              <a:ext uri="{FF2B5EF4-FFF2-40B4-BE49-F238E27FC236}">
                <a16:creationId xmlns:a16="http://schemas.microsoft.com/office/drawing/2014/main" id="{9B67EFCB-7D92-46A2-A475-B08B92A57DEA}"/>
              </a:ext>
            </a:extLst>
          </p:cNvPr>
          <p:cNvSpPr>
            <a:spLocks/>
          </p:cNvSpPr>
          <p:nvPr/>
        </p:nvSpPr>
        <p:spPr bwMode="auto">
          <a:xfrm>
            <a:off x="3230564" y="3984626"/>
            <a:ext cx="2963862" cy="691721"/>
          </a:xfrm>
          <a:custGeom>
            <a:avLst/>
            <a:gdLst>
              <a:gd name="T0" fmla="*/ 9 w 2588"/>
              <a:gd name="T1" fmla="*/ 8 h 604"/>
              <a:gd name="T2" fmla="*/ 87 w 2588"/>
              <a:gd name="T3" fmla="*/ 12 h 604"/>
              <a:gd name="T4" fmla="*/ 146 w 2588"/>
              <a:gd name="T5" fmla="*/ 29 h 604"/>
              <a:gd name="T6" fmla="*/ 165 w 2588"/>
              <a:gd name="T7" fmla="*/ 36 h 604"/>
              <a:gd name="T8" fmla="*/ 193 w 2588"/>
              <a:gd name="T9" fmla="*/ 60 h 604"/>
              <a:gd name="T10" fmla="*/ 226 w 2588"/>
              <a:gd name="T11" fmla="*/ 65 h 604"/>
              <a:gd name="T12" fmla="*/ 233 w 2588"/>
              <a:gd name="T13" fmla="*/ 79 h 604"/>
              <a:gd name="T14" fmla="*/ 314 w 2588"/>
              <a:gd name="T15" fmla="*/ 84 h 604"/>
              <a:gd name="T16" fmla="*/ 349 w 2588"/>
              <a:gd name="T17" fmla="*/ 98 h 604"/>
              <a:gd name="T18" fmla="*/ 427 w 2588"/>
              <a:gd name="T19" fmla="*/ 103 h 604"/>
              <a:gd name="T20" fmla="*/ 470 w 2588"/>
              <a:gd name="T21" fmla="*/ 114 h 604"/>
              <a:gd name="T22" fmla="*/ 510 w 2588"/>
              <a:gd name="T23" fmla="*/ 122 h 604"/>
              <a:gd name="T24" fmla="*/ 519 w 2588"/>
              <a:gd name="T25" fmla="*/ 133 h 604"/>
              <a:gd name="T26" fmla="*/ 550 w 2588"/>
              <a:gd name="T27" fmla="*/ 143 h 604"/>
              <a:gd name="T28" fmla="*/ 585 w 2588"/>
              <a:gd name="T29" fmla="*/ 155 h 604"/>
              <a:gd name="T30" fmla="*/ 637 w 2588"/>
              <a:gd name="T31" fmla="*/ 160 h 604"/>
              <a:gd name="T32" fmla="*/ 654 w 2588"/>
              <a:gd name="T33" fmla="*/ 171 h 604"/>
              <a:gd name="T34" fmla="*/ 722 w 2588"/>
              <a:gd name="T35" fmla="*/ 179 h 604"/>
              <a:gd name="T36" fmla="*/ 751 w 2588"/>
              <a:gd name="T37" fmla="*/ 188 h 604"/>
              <a:gd name="T38" fmla="*/ 793 w 2588"/>
              <a:gd name="T39" fmla="*/ 195 h 604"/>
              <a:gd name="T40" fmla="*/ 812 w 2588"/>
              <a:gd name="T41" fmla="*/ 209 h 604"/>
              <a:gd name="T42" fmla="*/ 819 w 2588"/>
              <a:gd name="T43" fmla="*/ 217 h 604"/>
              <a:gd name="T44" fmla="*/ 904 w 2588"/>
              <a:gd name="T45" fmla="*/ 228 h 604"/>
              <a:gd name="T46" fmla="*/ 1036 w 2588"/>
              <a:gd name="T47" fmla="*/ 236 h 604"/>
              <a:gd name="T48" fmla="*/ 1081 w 2588"/>
              <a:gd name="T49" fmla="*/ 245 h 604"/>
              <a:gd name="T50" fmla="*/ 1117 w 2588"/>
              <a:gd name="T51" fmla="*/ 250 h 604"/>
              <a:gd name="T52" fmla="*/ 1119 w 2588"/>
              <a:gd name="T53" fmla="*/ 264 h 604"/>
              <a:gd name="T54" fmla="*/ 1296 w 2588"/>
              <a:gd name="T55" fmla="*/ 269 h 604"/>
              <a:gd name="T56" fmla="*/ 1320 w 2588"/>
              <a:gd name="T57" fmla="*/ 283 h 604"/>
              <a:gd name="T58" fmla="*/ 1391 w 2588"/>
              <a:gd name="T59" fmla="*/ 295 h 604"/>
              <a:gd name="T60" fmla="*/ 1405 w 2588"/>
              <a:gd name="T61" fmla="*/ 307 h 604"/>
              <a:gd name="T62" fmla="*/ 1426 w 2588"/>
              <a:gd name="T63" fmla="*/ 314 h 604"/>
              <a:gd name="T64" fmla="*/ 1495 w 2588"/>
              <a:gd name="T65" fmla="*/ 331 h 604"/>
              <a:gd name="T66" fmla="*/ 1572 w 2588"/>
              <a:gd name="T67" fmla="*/ 338 h 604"/>
              <a:gd name="T68" fmla="*/ 1603 w 2588"/>
              <a:gd name="T69" fmla="*/ 359 h 604"/>
              <a:gd name="T70" fmla="*/ 1797 w 2588"/>
              <a:gd name="T71" fmla="*/ 371 h 604"/>
              <a:gd name="T72" fmla="*/ 1804 w 2588"/>
              <a:gd name="T73" fmla="*/ 385 h 604"/>
              <a:gd name="T74" fmla="*/ 1865 w 2588"/>
              <a:gd name="T75" fmla="*/ 390 h 604"/>
              <a:gd name="T76" fmla="*/ 1894 w 2588"/>
              <a:gd name="T77" fmla="*/ 399 h 604"/>
              <a:gd name="T78" fmla="*/ 1924 w 2588"/>
              <a:gd name="T79" fmla="*/ 409 h 604"/>
              <a:gd name="T80" fmla="*/ 2045 w 2588"/>
              <a:gd name="T81" fmla="*/ 428 h 604"/>
              <a:gd name="T82" fmla="*/ 2366 w 2588"/>
              <a:gd name="T83" fmla="*/ 461 h 604"/>
              <a:gd name="T84" fmla="*/ 2557 w 2588"/>
              <a:gd name="T85" fmla="*/ 604 h 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588" h="604">
                <a:moveTo>
                  <a:pt x="0" y="0"/>
                </a:moveTo>
                <a:lnTo>
                  <a:pt x="9" y="0"/>
                </a:lnTo>
                <a:lnTo>
                  <a:pt x="9" y="8"/>
                </a:lnTo>
                <a:lnTo>
                  <a:pt x="78" y="8"/>
                </a:lnTo>
                <a:lnTo>
                  <a:pt x="78" y="12"/>
                </a:lnTo>
                <a:lnTo>
                  <a:pt x="87" y="12"/>
                </a:lnTo>
                <a:lnTo>
                  <a:pt x="87" y="22"/>
                </a:lnTo>
                <a:lnTo>
                  <a:pt x="146" y="22"/>
                </a:lnTo>
                <a:lnTo>
                  <a:pt x="146" y="29"/>
                </a:lnTo>
                <a:lnTo>
                  <a:pt x="158" y="29"/>
                </a:lnTo>
                <a:lnTo>
                  <a:pt x="158" y="36"/>
                </a:lnTo>
                <a:lnTo>
                  <a:pt x="165" y="36"/>
                </a:lnTo>
                <a:lnTo>
                  <a:pt x="165" y="43"/>
                </a:lnTo>
                <a:lnTo>
                  <a:pt x="193" y="43"/>
                </a:lnTo>
                <a:lnTo>
                  <a:pt x="193" y="60"/>
                </a:lnTo>
                <a:lnTo>
                  <a:pt x="215" y="60"/>
                </a:lnTo>
                <a:lnTo>
                  <a:pt x="215" y="65"/>
                </a:lnTo>
                <a:lnTo>
                  <a:pt x="226" y="65"/>
                </a:lnTo>
                <a:lnTo>
                  <a:pt x="226" y="69"/>
                </a:lnTo>
                <a:lnTo>
                  <a:pt x="233" y="69"/>
                </a:lnTo>
                <a:lnTo>
                  <a:pt x="233" y="79"/>
                </a:lnTo>
                <a:lnTo>
                  <a:pt x="293" y="79"/>
                </a:lnTo>
                <a:lnTo>
                  <a:pt x="293" y="84"/>
                </a:lnTo>
                <a:lnTo>
                  <a:pt x="314" y="84"/>
                </a:lnTo>
                <a:lnTo>
                  <a:pt x="314" y="91"/>
                </a:lnTo>
                <a:lnTo>
                  <a:pt x="349" y="91"/>
                </a:lnTo>
                <a:lnTo>
                  <a:pt x="349" y="98"/>
                </a:lnTo>
                <a:lnTo>
                  <a:pt x="380" y="98"/>
                </a:lnTo>
                <a:lnTo>
                  <a:pt x="380" y="103"/>
                </a:lnTo>
                <a:lnTo>
                  <a:pt x="427" y="103"/>
                </a:lnTo>
                <a:lnTo>
                  <a:pt x="427" y="110"/>
                </a:lnTo>
                <a:lnTo>
                  <a:pt x="470" y="110"/>
                </a:lnTo>
                <a:lnTo>
                  <a:pt x="470" y="114"/>
                </a:lnTo>
                <a:lnTo>
                  <a:pt x="491" y="114"/>
                </a:lnTo>
                <a:lnTo>
                  <a:pt x="491" y="122"/>
                </a:lnTo>
                <a:lnTo>
                  <a:pt x="510" y="122"/>
                </a:lnTo>
                <a:lnTo>
                  <a:pt x="510" y="129"/>
                </a:lnTo>
                <a:lnTo>
                  <a:pt x="519" y="129"/>
                </a:lnTo>
                <a:lnTo>
                  <a:pt x="519" y="133"/>
                </a:lnTo>
                <a:lnTo>
                  <a:pt x="526" y="133"/>
                </a:lnTo>
                <a:lnTo>
                  <a:pt x="526" y="143"/>
                </a:lnTo>
                <a:lnTo>
                  <a:pt x="550" y="143"/>
                </a:lnTo>
                <a:lnTo>
                  <a:pt x="550" y="148"/>
                </a:lnTo>
                <a:lnTo>
                  <a:pt x="585" y="148"/>
                </a:lnTo>
                <a:lnTo>
                  <a:pt x="585" y="155"/>
                </a:lnTo>
                <a:lnTo>
                  <a:pt x="611" y="155"/>
                </a:lnTo>
                <a:lnTo>
                  <a:pt x="611" y="160"/>
                </a:lnTo>
                <a:lnTo>
                  <a:pt x="637" y="160"/>
                </a:lnTo>
                <a:lnTo>
                  <a:pt x="637" y="164"/>
                </a:lnTo>
                <a:lnTo>
                  <a:pt x="654" y="164"/>
                </a:lnTo>
                <a:lnTo>
                  <a:pt x="654" y="171"/>
                </a:lnTo>
                <a:lnTo>
                  <a:pt x="666" y="171"/>
                </a:lnTo>
                <a:lnTo>
                  <a:pt x="666" y="179"/>
                </a:lnTo>
                <a:lnTo>
                  <a:pt x="722" y="179"/>
                </a:lnTo>
                <a:lnTo>
                  <a:pt x="722" y="183"/>
                </a:lnTo>
                <a:lnTo>
                  <a:pt x="751" y="183"/>
                </a:lnTo>
                <a:lnTo>
                  <a:pt x="751" y="188"/>
                </a:lnTo>
                <a:lnTo>
                  <a:pt x="786" y="188"/>
                </a:lnTo>
                <a:lnTo>
                  <a:pt x="786" y="195"/>
                </a:lnTo>
                <a:lnTo>
                  <a:pt x="793" y="195"/>
                </a:lnTo>
                <a:lnTo>
                  <a:pt x="793" y="202"/>
                </a:lnTo>
                <a:lnTo>
                  <a:pt x="812" y="202"/>
                </a:lnTo>
                <a:lnTo>
                  <a:pt x="812" y="209"/>
                </a:lnTo>
                <a:lnTo>
                  <a:pt x="814" y="209"/>
                </a:lnTo>
                <a:lnTo>
                  <a:pt x="814" y="217"/>
                </a:lnTo>
                <a:lnTo>
                  <a:pt x="819" y="217"/>
                </a:lnTo>
                <a:lnTo>
                  <a:pt x="819" y="221"/>
                </a:lnTo>
                <a:lnTo>
                  <a:pt x="904" y="221"/>
                </a:lnTo>
                <a:lnTo>
                  <a:pt x="904" y="228"/>
                </a:lnTo>
                <a:lnTo>
                  <a:pt x="968" y="228"/>
                </a:lnTo>
                <a:lnTo>
                  <a:pt x="968" y="236"/>
                </a:lnTo>
                <a:lnTo>
                  <a:pt x="1036" y="236"/>
                </a:lnTo>
                <a:lnTo>
                  <a:pt x="1036" y="243"/>
                </a:lnTo>
                <a:lnTo>
                  <a:pt x="1081" y="243"/>
                </a:lnTo>
                <a:lnTo>
                  <a:pt x="1081" y="245"/>
                </a:lnTo>
                <a:lnTo>
                  <a:pt x="1100" y="245"/>
                </a:lnTo>
                <a:lnTo>
                  <a:pt x="1100" y="250"/>
                </a:lnTo>
                <a:lnTo>
                  <a:pt x="1117" y="250"/>
                </a:lnTo>
                <a:lnTo>
                  <a:pt x="1117" y="257"/>
                </a:lnTo>
                <a:lnTo>
                  <a:pt x="1119" y="257"/>
                </a:lnTo>
                <a:lnTo>
                  <a:pt x="1119" y="264"/>
                </a:lnTo>
                <a:lnTo>
                  <a:pt x="1202" y="264"/>
                </a:lnTo>
                <a:lnTo>
                  <a:pt x="1202" y="269"/>
                </a:lnTo>
                <a:lnTo>
                  <a:pt x="1296" y="269"/>
                </a:lnTo>
                <a:lnTo>
                  <a:pt x="1296" y="276"/>
                </a:lnTo>
                <a:lnTo>
                  <a:pt x="1320" y="276"/>
                </a:lnTo>
                <a:lnTo>
                  <a:pt x="1320" y="283"/>
                </a:lnTo>
                <a:lnTo>
                  <a:pt x="1379" y="283"/>
                </a:lnTo>
                <a:lnTo>
                  <a:pt x="1379" y="295"/>
                </a:lnTo>
                <a:lnTo>
                  <a:pt x="1391" y="295"/>
                </a:lnTo>
                <a:lnTo>
                  <a:pt x="1391" y="302"/>
                </a:lnTo>
                <a:lnTo>
                  <a:pt x="1405" y="302"/>
                </a:lnTo>
                <a:lnTo>
                  <a:pt x="1405" y="307"/>
                </a:lnTo>
                <a:lnTo>
                  <a:pt x="1419" y="307"/>
                </a:lnTo>
                <a:lnTo>
                  <a:pt x="1419" y="314"/>
                </a:lnTo>
                <a:lnTo>
                  <a:pt x="1426" y="314"/>
                </a:lnTo>
                <a:lnTo>
                  <a:pt x="1426" y="321"/>
                </a:lnTo>
                <a:lnTo>
                  <a:pt x="1495" y="321"/>
                </a:lnTo>
                <a:lnTo>
                  <a:pt x="1495" y="331"/>
                </a:lnTo>
                <a:lnTo>
                  <a:pt x="1506" y="331"/>
                </a:lnTo>
                <a:lnTo>
                  <a:pt x="1506" y="338"/>
                </a:lnTo>
                <a:lnTo>
                  <a:pt x="1572" y="338"/>
                </a:lnTo>
                <a:lnTo>
                  <a:pt x="1572" y="350"/>
                </a:lnTo>
                <a:lnTo>
                  <a:pt x="1603" y="350"/>
                </a:lnTo>
                <a:lnTo>
                  <a:pt x="1603" y="359"/>
                </a:lnTo>
                <a:lnTo>
                  <a:pt x="1631" y="359"/>
                </a:lnTo>
                <a:lnTo>
                  <a:pt x="1631" y="371"/>
                </a:lnTo>
                <a:lnTo>
                  <a:pt x="1797" y="371"/>
                </a:lnTo>
                <a:lnTo>
                  <a:pt x="1797" y="378"/>
                </a:lnTo>
                <a:lnTo>
                  <a:pt x="1804" y="378"/>
                </a:lnTo>
                <a:lnTo>
                  <a:pt x="1804" y="385"/>
                </a:lnTo>
                <a:lnTo>
                  <a:pt x="1830" y="385"/>
                </a:lnTo>
                <a:lnTo>
                  <a:pt x="1830" y="390"/>
                </a:lnTo>
                <a:lnTo>
                  <a:pt x="1865" y="390"/>
                </a:lnTo>
                <a:lnTo>
                  <a:pt x="1865" y="395"/>
                </a:lnTo>
                <a:lnTo>
                  <a:pt x="1894" y="395"/>
                </a:lnTo>
                <a:lnTo>
                  <a:pt x="1894" y="399"/>
                </a:lnTo>
                <a:lnTo>
                  <a:pt x="1908" y="399"/>
                </a:lnTo>
                <a:lnTo>
                  <a:pt x="1908" y="409"/>
                </a:lnTo>
                <a:lnTo>
                  <a:pt x="1924" y="409"/>
                </a:lnTo>
                <a:lnTo>
                  <a:pt x="1924" y="416"/>
                </a:lnTo>
                <a:lnTo>
                  <a:pt x="2045" y="416"/>
                </a:lnTo>
                <a:lnTo>
                  <a:pt x="2045" y="428"/>
                </a:lnTo>
                <a:lnTo>
                  <a:pt x="2354" y="428"/>
                </a:lnTo>
                <a:lnTo>
                  <a:pt x="2354" y="461"/>
                </a:lnTo>
                <a:lnTo>
                  <a:pt x="2366" y="461"/>
                </a:lnTo>
                <a:lnTo>
                  <a:pt x="2366" y="494"/>
                </a:lnTo>
                <a:lnTo>
                  <a:pt x="2557" y="494"/>
                </a:lnTo>
                <a:lnTo>
                  <a:pt x="2557" y="604"/>
                </a:lnTo>
                <a:lnTo>
                  <a:pt x="2588" y="604"/>
                </a:lnTo>
              </a:path>
            </a:pathLst>
          </a:custGeom>
          <a:noFill/>
          <a:ln w="19050" cap="flat">
            <a:solidFill>
              <a:srgbClr val="007CC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76" name="TextBox 175">
            <a:extLst>
              <a:ext uri="{FF2B5EF4-FFF2-40B4-BE49-F238E27FC236}">
                <a16:creationId xmlns:a16="http://schemas.microsoft.com/office/drawing/2014/main" id="{500E3EAB-59B0-421E-B1EB-1FFDABF056E5}"/>
              </a:ext>
            </a:extLst>
          </p:cNvPr>
          <p:cNvSpPr txBox="1"/>
          <p:nvPr/>
        </p:nvSpPr>
        <p:spPr>
          <a:xfrm>
            <a:off x="3105597" y="5834274"/>
            <a:ext cx="265064" cy="211203"/>
          </a:xfrm>
          <a:prstGeom prst="rect">
            <a:avLst/>
          </a:prstGeom>
          <a:noFill/>
        </p:spPr>
        <p:txBody>
          <a:bodyPr wrap="none" lIns="36000" tIns="36000" rIns="36000" bIns="36000" rtlCol="0" anchor="b" anchorCtr="0">
            <a:spAutoFit/>
          </a:bodyPr>
          <a:lstStyle/>
          <a:p>
            <a:pPr algn="ctr"/>
            <a:r>
              <a:rPr lang="en-GB" sz="900" dirty="0"/>
              <a:t>193</a:t>
            </a:r>
          </a:p>
        </p:txBody>
      </p:sp>
      <p:sp>
        <p:nvSpPr>
          <p:cNvPr id="177" name="TextBox 176">
            <a:extLst>
              <a:ext uri="{FF2B5EF4-FFF2-40B4-BE49-F238E27FC236}">
                <a16:creationId xmlns:a16="http://schemas.microsoft.com/office/drawing/2014/main" id="{4BFE05CA-65C6-4A6A-80E6-FEC0A967BE86}"/>
              </a:ext>
            </a:extLst>
          </p:cNvPr>
          <p:cNvSpPr txBox="1"/>
          <p:nvPr/>
        </p:nvSpPr>
        <p:spPr>
          <a:xfrm>
            <a:off x="3474577" y="5834274"/>
            <a:ext cx="265064" cy="211203"/>
          </a:xfrm>
          <a:prstGeom prst="rect">
            <a:avLst/>
          </a:prstGeom>
          <a:noFill/>
        </p:spPr>
        <p:txBody>
          <a:bodyPr wrap="none" lIns="36000" tIns="36000" rIns="36000" bIns="36000" rtlCol="0" anchor="b" anchorCtr="0">
            <a:spAutoFit/>
          </a:bodyPr>
          <a:lstStyle/>
          <a:p>
            <a:pPr algn="ctr"/>
            <a:r>
              <a:rPr lang="en-GB" sz="900" dirty="0"/>
              <a:t>176</a:t>
            </a:r>
          </a:p>
        </p:txBody>
      </p:sp>
      <p:sp>
        <p:nvSpPr>
          <p:cNvPr id="178" name="TextBox 177">
            <a:extLst>
              <a:ext uri="{FF2B5EF4-FFF2-40B4-BE49-F238E27FC236}">
                <a16:creationId xmlns:a16="http://schemas.microsoft.com/office/drawing/2014/main" id="{3F15FFD2-652C-4AA5-8315-A996908A9D47}"/>
              </a:ext>
            </a:extLst>
          </p:cNvPr>
          <p:cNvSpPr txBox="1"/>
          <p:nvPr/>
        </p:nvSpPr>
        <p:spPr>
          <a:xfrm>
            <a:off x="3843557" y="5834274"/>
            <a:ext cx="265064" cy="211203"/>
          </a:xfrm>
          <a:prstGeom prst="rect">
            <a:avLst/>
          </a:prstGeom>
          <a:noFill/>
        </p:spPr>
        <p:txBody>
          <a:bodyPr wrap="none" lIns="36000" tIns="36000" rIns="36000" bIns="36000" rtlCol="0" anchor="b" anchorCtr="0">
            <a:spAutoFit/>
          </a:bodyPr>
          <a:lstStyle/>
          <a:p>
            <a:pPr algn="ctr"/>
            <a:r>
              <a:rPr lang="en-GB" sz="900" dirty="0"/>
              <a:t>162</a:t>
            </a:r>
          </a:p>
        </p:txBody>
      </p:sp>
      <p:sp>
        <p:nvSpPr>
          <p:cNvPr id="181" name="TextBox 180">
            <a:extLst>
              <a:ext uri="{FF2B5EF4-FFF2-40B4-BE49-F238E27FC236}">
                <a16:creationId xmlns:a16="http://schemas.microsoft.com/office/drawing/2014/main" id="{5F54E857-A3AC-4A36-AB80-F960930E2B9C}"/>
              </a:ext>
            </a:extLst>
          </p:cNvPr>
          <p:cNvSpPr txBox="1"/>
          <p:nvPr/>
        </p:nvSpPr>
        <p:spPr>
          <a:xfrm>
            <a:off x="5720519" y="5834274"/>
            <a:ext cx="200943" cy="211203"/>
          </a:xfrm>
          <a:prstGeom prst="rect">
            <a:avLst/>
          </a:prstGeom>
          <a:noFill/>
        </p:spPr>
        <p:txBody>
          <a:bodyPr wrap="none" lIns="36000" tIns="36000" rIns="36000" bIns="36000" rtlCol="0" anchor="b" anchorCtr="0">
            <a:spAutoFit/>
          </a:bodyPr>
          <a:lstStyle/>
          <a:p>
            <a:pPr algn="ctr"/>
            <a:r>
              <a:rPr lang="en-GB" sz="900" dirty="0"/>
              <a:t>30</a:t>
            </a:r>
          </a:p>
        </p:txBody>
      </p:sp>
      <p:sp>
        <p:nvSpPr>
          <p:cNvPr id="182" name="TextBox 181">
            <a:extLst>
              <a:ext uri="{FF2B5EF4-FFF2-40B4-BE49-F238E27FC236}">
                <a16:creationId xmlns:a16="http://schemas.microsoft.com/office/drawing/2014/main" id="{E51CD1CF-A1EC-4401-8F6D-58FEAF3061BF}"/>
              </a:ext>
            </a:extLst>
          </p:cNvPr>
          <p:cNvSpPr txBox="1"/>
          <p:nvPr/>
        </p:nvSpPr>
        <p:spPr>
          <a:xfrm>
            <a:off x="4212537" y="5834274"/>
            <a:ext cx="265064" cy="211203"/>
          </a:xfrm>
          <a:prstGeom prst="rect">
            <a:avLst/>
          </a:prstGeom>
          <a:noFill/>
        </p:spPr>
        <p:txBody>
          <a:bodyPr wrap="none" lIns="36000" tIns="36000" rIns="36000" bIns="36000" rtlCol="0" anchor="b" anchorCtr="0">
            <a:spAutoFit/>
          </a:bodyPr>
          <a:lstStyle/>
          <a:p>
            <a:pPr algn="ctr"/>
            <a:r>
              <a:rPr lang="en-US" sz="900" dirty="0"/>
              <a:t>150</a:t>
            </a:r>
            <a:endParaRPr lang="en-GB" sz="900" dirty="0"/>
          </a:p>
        </p:txBody>
      </p:sp>
      <p:sp>
        <p:nvSpPr>
          <p:cNvPr id="183" name="TextBox 182">
            <a:extLst>
              <a:ext uri="{FF2B5EF4-FFF2-40B4-BE49-F238E27FC236}">
                <a16:creationId xmlns:a16="http://schemas.microsoft.com/office/drawing/2014/main" id="{B5C18879-CC26-4B33-ACF8-F27EF37C812C}"/>
              </a:ext>
            </a:extLst>
          </p:cNvPr>
          <p:cNvSpPr txBox="1"/>
          <p:nvPr/>
        </p:nvSpPr>
        <p:spPr>
          <a:xfrm>
            <a:off x="4581517" y="5834274"/>
            <a:ext cx="265064" cy="211203"/>
          </a:xfrm>
          <a:prstGeom prst="rect">
            <a:avLst/>
          </a:prstGeom>
          <a:noFill/>
        </p:spPr>
        <p:txBody>
          <a:bodyPr wrap="none" lIns="36000" tIns="36000" rIns="36000" bIns="36000" rtlCol="0" anchor="b" anchorCtr="0">
            <a:spAutoFit/>
          </a:bodyPr>
          <a:lstStyle/>
          <a:p>
            <a:pPr algn="ctr"/>
            <a:r>
              <a:rPr lang="en-GB" sz="900" dirty="0"/>
              <a:t>143</a:t>
            </a:r>
          </a:p>
        </p:txBody>
      </p:sp>
      <p:sp>
        <p:nvSpPr>
          <p:cNvPr id="184" name="TextBox 183">
            <a:extLst>
              <a:ext uri="{FF2B5EF4-FFF2-40B4-BE49-F238E27FC236}">
                <a16:creationId xmlns:a16="http://schemas.microsoft.com/office/drawing/2014/main" id="{0A16E796-D21A-4261-82EA-7D9527F13868}"/>
              </a:ext>
            </a:extLst>
          </p:cNvPr>
          <p:cNvSpPr txBox="1"/>
          <p:nvPr/>
        </p:nvSpPr>
        <p:spPr>
          <a:xfrm>
            <a:off x="4950497" y="5834274"/>
            <a:ext cx="265064" cy="211203"/>
          </a:xfrm>
          <a:prstGeom prst="rect">
            <a:avLst/>
          </a:prstGeom>
          <a:noFill/>
        </p:spPr>
        <p:txBody>
          <a:bodyPr wrap="none" lIns="36000" tIns="36000" rIns="36000" bIns="36000" rtlCol="0" anchor="b" anchorCtr="0">
            <a:spAutoFit/>
          </a:bodyPr>
          <a:lstStyle/>
          <a:p>
            <a:pPr algn="ctr"/>
            <a:r>
              <a:rPr lang="en-GB" sz="900" dirty="0"/>
              <a:t>127</a:t>
            </a:r>
          </a:p>
        </p:txBody>
      </p:sp>
      <p:sp>
        <p:nvSpPr>
          <p:cNvPr id="187" name="TextBox 186">
            <a:extLst>
              <a:ext uri="{FF2B5EF4-FFF2-40B4-BE49-F238E27FC236}">
                <a16:creationId xmlns:a16="http://schemas.microsoft.com/office/drawing/2014/main" id="{7DD8BD9F-6D12-4084-981B-7030B83E63BF}"/>
              </a:ext>
            </a:extLst>
          </p:cNvPr>
          <p:cNvSpPr txBox="1"/>
          <p:nvPr/>
        </p:nvSpPr>
        <p:spPr>
          <a:xfrm>
            <a:off x="5351537" y="5834274"/>
            <a:ext cx="200943" cy="211203"/>
          </a:xfrm>
          <a:prstGeom prst="rect">
            <a:avLst/>
          </a:prstGeom>
          <a:noFill/>
        </p:spPr>
        <p:txBody>
          <a:bodyPr wrap="none" lIns="36000" tIns="36000" rIns="36000" bIns="36000" rtlCol="0" anchor="b" anchorCtr="0">
            <a:spAutoFit/>
          </a:bodyPr>
          <a:lstStyle/>
          <a:p>
            <a:pPr algn="ctr"/>
            <a:r>
              <a:rPr lang="en-GB" sz="900" dirty="0"/>
              <a:t>81</a:t>
            </a:r>
          </a:p>
        </p:txBody>
      </p:sp>
      <p:sp>
        <p:nvSpPr>
          <p:cNvPr id="188" name="TextBox 187">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90" name="Content Placeholder 2"/>
          <p:cNvSpPr txBox="1">
            <a:spLocks/>
          </p:cNvSpPr>
          <p:nvPr/>
        </p:nvSpPr>
        <p:spPr bwMode="gray">
          <a:xfrm>
            <a:off x="195590" y="4245780"/>
            <a:ext cx="3395305" cy="308812"/>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200" b="1" kern="0" dirty="0"/>
              <a:t>Median follow-up:</a:t>
            </a:r>
            <a:r>
              <a:rPr lang="en-US" sz="1200" kern="0" dirty="0"/>
              <a:t> </a:t>
            </a:r>
          </a:p>
          <a:p>
            <a:pPr marL="0" indent="0" defTabSz="914400">
              <a:buFontTx/>
              <a:buNone/>
            </a:pPr>
            <a:r>
              <a:rPr lang="en-US" sz="1200" kern="0" dirty="0"/>
              <a:t>37.5 months in the Kd arm,                               36.9 months in the Vd arm</a:t>
            </a:r>
            <a:endParaRPr lang="en-US" sz="1200" b="1" kern="0" dirty="0"/>
          </a:p>
        </p:txBody>
      </p:sp>
    </p:spTree>
    <p:extLst>
      <p:ext uri="{BB962C8B-B14F-4D97-AF65-F5344CB8AC3E}">
        <p14:creationId xmlns:p14="http://schemas.microsoft.com/office/powerpoint/2010/main" val="23838315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to Next Treatment</a:t>
            </a:r>
          </a:p>
        </p:txBody>
      </p:sp>
      <p:sp>
        <p:nvSpPr>
          <p:cNvPr id="386" name="Rectangle 150">
            <a:extLst>
              <a:ext uri="{FF2B5EF4-FFF2-40B4-BE49-F238E27FC236}">
                <a16:creationId xmlns:a16="http://schemas.microsoft.com/office/drawing/2014/main" id="{01E4A12B-B3B4-4E5F-9F43-11CF6E1320F7}"/>
              </a:ext>
            </a:extLst>
          </p:cNvPr>
          <p:cNvSpPr>
            <a:spLocks noChangeArrowheads="1"/>
          </p:cNvSpPr>
          <p:nvPr/>
        </p:nvSpPr>
        <p:spPr bwMode="auto">
          <a:xfrm rot="16200000">
            <a:off x="-578693" y="3462112"/>
            <a:ext cx="275524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400" dirty="0">
                <a:solidFill>
                  <a:srgbClr val="000000"/>
                </a:solidFill>
                <a:latin typeface="+mj-lt"/>
              </a:rPr>
              <a:t>Proportion Without Next Treatment</a:t>
            </a:r>
            <a:endParaRPr lang="en-US" altLang="en-US" sz="1400" dirty="0">
              <a:latin typeface="+mj-lt"/>
            </a:endParaRPr>
          </a:p>
        </p:txBody>
      </p:sp>
      <p:sp>
        <p:nvSpPr>
          <p:cNvPr id="403" name="Rectangle 167">
            <a:extLst>
              <a:ext uri="{FF2B5EF4-FFF2-40B4-BE49-F238E27FC236}">
                <a16:creationId xmlns:a16="http://schemas.microsoft.com/office/drawing/2014/main" id="{75CB5EA2-32D1-42C3-8C06-F3C28E8352D1}"/>
              </a:ext>
            </a:extLst>
          </p:cNvPr>
          <p:cNvSpPr>
            <a:spLocks noChangeArrowheads="1"/>
          </p:cNvSpPr>
          <p:nvPr/>
        </p:nvSpPr>
        <p:spPr bwMode="auto">
          <a:xfrm>
            <a:off x="350309" y="5276457"/>
            <a:ext cx="679673"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100" b="1" dirty="0">
                <a:solidFill>
                  <a:srgbClr val="000000"/>
                </a:solidFill>
                <a:latin typeface="+mj-lt"/>
              </a:rPr>
              <a:t>No. at risk</a:t>
            </a:r>
            <a:endParaRPr lang="en-US" altLang="en-US" sz="2400" b="1" dirty="0">
              <a:latin typeface="+mj-lt"/>
            </a:endParaRPr>
          </a:p>
        </p:txBody>
      </p:sp>
      <p:sp>
        <p:nvSpPr>
          <p:cNvPr id="408" name="Rectangle 172">
            <a:extLst>
              <a:ext uri="{FF2B5EF4-FFF2-40B4-BE49-F238E27FC236}">
                <a16:creationId xmlns:a16="http://schemas.microsoft.com/office/drawing/2014/main" id="{C2344FCF-9BF6-40B8-B286-8EE2CF2BFF4E}"/>
              </a:ext>
            </a:extLst>
          </p:cNvPr>
          <p:cNvSpPr>
            <a:spLocks noChangeArrowheads="1"/>
          </p:cNvSpPr>
          <p:nvPr/>
        </p:nvSpPr>
        <p:spPr bwMode="auto">
          <a:xfrm>
            <a:off x="347927" y="5438270"/>
            <a:ext cx="9794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100" b="1" dirty="0">
                <a:solidFill>
                  <a:srgbClr val="000000"/>
                </a:solidFill>
                <a:latin typeface="+mj-lt"/>
              </a:rPr>
              <a:t>(no censored):</a:t>
            </a:r>
            <a:endParaRPr lang="en-US" altLang="en-US" sz="2400" b="1" dirty="0">
              <a:latin typeface="+mj-lt"/>
            </a:endParaRPr>
          </a:p>
        </p:txBody>
      </p:sp>
      <p:sp>
        <p:nvSpPr>
          <p:cNvPr id="415" name="Rectangle 179">
            <a:extLst>
              <a:ext uri="{FF2B5EF4-FFF2-40B4-BE49-F238E27FC236}">
                <a16:creationId xmlns:a16="http://schemas.microsoft.com/office/drawing/2014/main" id="{C56C99C0-7A95-424F-91CE-60E601CE7006}"/>
              </a:ext>
            </a:extLst>
          </p:cNvPr>
          <p:cNvSpPr>
            <a:spLocks noChangeArrowheads="1"/>
          </p:cNvSpPr>
          <p:nvPr/>
        </p:nvSpPr>
        <p:spPr bwMode="auto">
          <a:xfrm>
            <a:off x="1073797" y="5595775"/>
            <a:ext cx="17312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100" dirty="0">
                <a:solidFill>
                  <a:srgbClr val="000000"/>
                </a:solidFill>
                <a:latin typeface="+mj-lt"/>
              </a:rPr>
              <a:t>Kd</a:t>
            </a:r>
            <a:endParaRPr lang="en-US" altLang="en-US" sz="2400" dirty="0">
              <a:latin typeface="+mj-lt"/>
            </a:endParaRPr>
          </a:p>
        </p:txBody>
      </p:sp>
      <p:sp>
        <p:nvSpPr>
          <p:cNvPr id="424" name="Rectangle 188">
            <a:extLst>
              <a:ext uri="{FF2B5EF4-FFF2-40B4-BE49-F238E27FC236}">
                <a16:creationId xmlns:a16="http://schemas.microsoft.com/office/drawing/2014/main" id="{0165F170-B821-4313-83DE-96663C24B3FB}"/>
              </a:ext>
            </a:extLst>
          </p:cNvPr>
          <p:cNvSpPr>
            <a:spLocks noChangeArrowheads="1"/>
          </p:cNvSpPr>
          <p:nvPr/>
        </p:nvSpPr>
        <p:spPr bwMode="auto">
          <a:xfrm>
            <a:off x="1073796" y="5780623"/>
            <a:ext cx="173124"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100" dirty="0">
                <a:solidFill>
                  <a:srgbClr val="000000"/>
                </a:solidFill>
                <a:latin typeface="+mj-lt"/>
              </a:rPr>
              <a:t>Vd</a:t>
            </a:r>
            <a:endParaRPr lang="en-US" altLang="en-US" sz="2400" dirty="0">
              <a:latin typeface="+mj-lt"/>
            </a:endParaRPr>
          </a:p>
        </p:txBody>
      </p:sp>
      <p:sp>
        <p:nvSpPr>
          <p:cNvPr id="440" name="Rectangle 204">
            <a:extLst>
              <a:ext uri="{FF2B5EF4-FFF2-40B4-BE49-F238E27FC236}">
                <a16:creationId xmlns:a16="http://schemas.microsoft.com/office/drawing/2014/main" id="{BB0A521C-D438-4849-85A3-9990BFAC8E26}"/>
              </a:ext>
            </a:extLst>
          </p:cNvPr>
          <p:cNvSpPr>
            <a:spLocks noChangeArrowheads="1"/>
          </p:cNvSpPr>
          <p:nvPr/>
        </p:nvSpPr>
        <p:spPr bwMode="auto">
          <a:xfrm>
            <a:off x="3222757" y="4784805"/>
            <a:ext cx="232916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r>
              <a:rPr lang="en-US" altLang="en-US" sz="1400" dirty="0">
                <a:solidFill>
                  <a:srgbClr val="000000"/>
                </a:solidFill>
                <a:latin typeface="+mj-lt"/>
              </a:rPr>
              <a:t>Months Since Randomization</a:t>
            </a:r>
            <a:endParaRPr lang="en-US" altLang="en-US" sz="1400" dirty="0">
              <a:latin typeface="+mj-lt"/>
            </a:endParaRPr>
          </a:p>
        </p:txBody>
      </p:sp>
      <p:grpSp>
        <p:nvGrpSpPr>
          <p:cNvPr id="5" name="Group 4"/>
          <p:cNvGrpSpPr/>
          <p:nvPr/>
        </p:nvGrpSpPr>
        <p:grpSpPr>
          <a:xfrm>
            <a:off x="1422489" y="5618876"/>
            <a:ext cx="6291227" cy="343331"/>
            <a:chOff x="2044658" y="3680046"/>
            <a:chExt cx="6291227" cy="319406"/>
          </a:xfrm>
        </p:grpSpPr>
        <p:sp>
          <p:nvSpPr>
            <p:cNvPr id="83" name="Rectangle 248">
              <a:extLst>
                <a:ext uri="{FF2B5EF4-FFF2-40B4-BE49-F238E27FC236}">
                  <a16:creationId xmlns:a16="http://schemas.microsoft.com/office/drawing/2014/main" id="{83A93221-AAF9-4CD1-AAC9-57A7940C514A}"/>
                </a:ext>
              </a:extLst>
            </p:cNvPr>
            <p:cNvSpPr>
              <a:spLocks noChangeArrowheads="1"/>
            </p:cNvSpPr>
            <p:nvPr/>
          </p:nvSpPr>
          <p:spPr bwMode="auto">
            <a:xfrm>
              <a:off x="2044658" y="3680046"/>
              <a:ext cx="445635"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464 (0)</a:t>
              </a:r>
              <a:endParaRPr lang="en-US" altLang="en-US" sz="2400" dirty="0">
                <a:latin typeface="+mj-lt"/>
              </a:endParaRPr>
            </a:p>
          </p:txBody>
        </p:sp>
        <p:sp>
          <p:nvSpPr>
            <p:cNvPr id="84" name="Rectangle 249">
              <a:extLst>
                <a:ext uri="{FF2B5EF4-FFF2-40B4-BE49-F238E27FC236}">
                  <a16:creationId xmlns:a16="http://schemas.microsoft.com/office/drawing/2014/main" id="{2757A707-900E-47A9-A3F7-ECFD279234A1}"/>
                </a:ext>
              </a:extLst>
            </p:cNvPr>
            <p:cNvSpPr>
              <a:spLocks noChangeArrowheads="1"/>
            </p:cNvSpPr>
            <p:nvPr/>
          </p:nvSpPr>
          <p:spPr bwMode="auto">
            <a:xfrm>
              <a:off x="2654679" y="3680046"/>
              <a:ext cx="524182"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380 (36)</a:t>
              </a:r>
              <a:endParaRPr lang="en-US" altLang="en-US" sz="2400" dirty="0">
                <a:latin typeface="+mj-lt"/>
              </a:endParaRPr>
            </a:p>
          </p:txBody>
        </p:sp>
        <p:sp>
          <p:nvSpPr>
            <p:cNvPr id="85" name="Rectangle 250">
              <a:extLst>
                <a:ext uri="{FF2B5EF4-FFF2-40B4-BE49-F238E27FC236}">
                  <a16:creationId xmlns:a16="http://schemas.microsoft.com/office/drawing/2014/main" id="{332A3E99-9EAB-40AC-929B-C22BA96873AD}"/>
                </a:ext>
              </a:extLst>
            </p:cNvPr>
            <p:cNvSpPr>
              <a:spLocks noChangeArrowheads="1"/>
            </p:cNvSpPr>
            <p:nvPr/>
          </p:nvSpPr>
          <p:spPr bwMode="auto">
            <a:xfrm>
              <a:off x="3302955" y="3680046"/>
              <a:ext cx="524182"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307 (54)</a:t>
              </a:r>
              <a:endParaRPr lang="en-US" altLang="en-US" sz="2400" dirty="0">
                <a:latin typeface="+mj-lt"/>
              </a:endParaRPr>
            </a:p>
          </p:txBody>
        </p:sp>
        <p:sp>
          <p:nvSpPr>
            <p:cNvPr id="86" name="Rectangle 251">
              <a:extLst>
                <a:ext uri="{FF2B5EF4-FFF2-40B4-BE49-F238E27FC236}">
                  <a16:creationId xmlns:a16="http://schemas.microsoft.com/office/drawing/2014/main" id="{90CB230B-DAC8-4A4D-B3EB-33195FF2F57B}"/>
                </a:ext>
              </a:extLst>
            </p:cNvPr>
            <p:cNvSpPr>
              <a:spLocks noChangeArrowheads="1"/>
            </p:cNvSpPr>
            <p:nvPr/>
          </p:nvSpPr>
          <p:spPr bwMode="auto">
            <a:xfrm>
              <a:off x="3954405" y="3680046"/>
              <a:ext cx="524182"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252 (66)</a:t>
              </a:r>
              <a:endParaRPr lang="en-US" altLang="en-US" sz="2400" dirty="0">
                <a:latin typeface="+mj-lt"/>
              </a:endParaRPr>
            </a:p>
          </p:txBody>
        </p:sp>
        <p:sp>
          <p:nvSpPr>
            <p:cNvPr id="87" name="Rectangle 252">
              <a:extLst>
                <a:ext uri="{FF2B5EF4-FFF2-40B4-BE49-F238E27FC236}">
                  <a16:creationId xmlns:a16="http://schemas.microsoft.com/office/drawing/2014/main" id="{263380F2-0D05-4A65-A37A-8181750A8A4B}"/>
                </a:ext>
              </a:extLst>
            </p:cNvPr>
            <p:cNvSpPr>
              <a:spLocks noChangeArrowheads="1"/>
            </p:cNvSpPr>
            <p:nvPr/>
          </p:nvSpPr>
          <p:spPr bwMode="auto">
            <a:xfrm>
              <a:off x="4594589" y="3680046"/>
              <a:ext cx="524182"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208 (74)</a:t>
              </a:r>
              <a:endParaRPr lang="en-US" altLang="en-US" sz="2400" dirty="0">
                <a:latin typeface="+mj-lt"/>
              </a:endParaRPr>
            </a:p>
          </p:txBody>
        </p:sp>
        <p:sp>
          <p:nvSpPr>
            <p:cNvPr id="88" name="Rectangle 253">
              <a:extLst>
                <a:ext uri="{FF2B5EF4-FFF2-40B4-BE49-F238E27FC236}">
                  <a16:creationId xmlns:a16="http://schemas.microsoft.com/office/drawing/2014/main" id="{EBE2B58D-3971-4C56-81DB-D361A0D40532}"/>
                </a:ext>
              </a:extLst>
            </p:cNvPr>
            <p:cNvSpPr>
              <a:spLocks noChangeArrowheads="1"/>
            </p:cNvSpPr>
            <p:nvPr/>
          </p:nvSpPr>
          <p:spPr bwMode="auto">
            <a:xfrm>
              <a:off x="5250956" y="3680046"/>
              <a:ext cx="524182"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164 (85)</a:t>
              </a:r>
              <a:endParaRPr lang="en-US" altLang="en-US" sz="2400" dirty="0">
                <a:latin typeface="+mj-lt"/>
              </a:endParaRPr>
            </a:p>
          </p:txBody>
        </p:sp>
        <p:sp>
          <p:nvSpPr>
            <p:cNvPr id="89" name="Rectangle 254">
              <a:extLst>
                <a:ext uri="{FF2B5EF4-FFF2-40B4-BE49-F238E27FC236}">
                  <a16:creationId xmlns:a16="http://schemas.microsoft.com/office/drawing/2014/main" id="{91E1ADEA-7553-47C3-8519-B50DB22BC104}"/>
                </a:ext>
              </a:extLst>
            </p:cNvPr>
            <p:cNvSpPr>
              <a:spLocks noChangeArrowheads="1"/>
            </p:cNvSpPr>
            <p:nvPr/>
          </p:nvSpPr>
          <p:spPr bwMode="auto">
            <a:xfrm>
              <a:off x="5902407" y="3680046"/>
              <a:ext cx="524182"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82 (138)</a:t>
              </a:r>
              <a:endParaRPr lang="en-US" altLang="en-US" sz="2400" dirty="0">
                <a:latin typeface="+mj-lt"/>
              </a:endParaRPr>
            </a:p>
          </p:txBody>
        </p:sp>
        <p:sp>
          <p:nvSpPr>
            <p:cNvPr id="90" name="Rectangle 255">
              <a:extLst>
                <a:ext uri="{FF2B5EF4-FFF2-40B4-BE49-F238E27FC236}">
                  <a16:creationId xmlns:a16="http://schemas.microsoft.com/office/drawing/2014/main" id="{59801D88-CFBF-4459-8D8D-F0FABBC903A4}"/>
                </a:ext>
              </a:extLst>
            </p:cNvPr>
            <p:cNvSpPr>
              <a:spLocks noChangeArrowheads="1"/>
            </p:cNvSpPr>
            <p:nvPr/>
          </p:nvSpPr>
          <p:spPr bwMode="auto">
            <a:xfrm>
              <a:off x="6550682" y="3680046"/>
              <a:ext cx="524182"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29 (184)</a:t>
              </a:r>
              <a:endParaRPr lang="en-US" altLang="en-US" sz="2400" dirty="0">
                <a:latin typeface="+mj-lt"/>
              </a:endParaRPr>
            </a:p>
          </p:txBody>
        </p:sp>
        <p:sp>
          <p:nvSpPr>
            <p:cNvPr id="91" name="Rectangle 256">
              <a:extLst>
                <a:ext uri="{FF2B5EF4-FFF2-40B4-BE49-F238E27FC236}">
                  <a16:creationId xmlns:a16="http://schemas.microsoft.com/office/drawing/2014/main" id="{74E588F3-EBEE-436F-A88E-B0AF47F3044D}"/>
                </a:ext>
              </a:extLst>
            </p:cNvPr>
            <p:cNvSpPr>
              <a:spLocks noChangeArrowheads="1"/>
            </p:cNvSpPr>
            <p:nvPr/>
          </p:nvSpPr>
          <p:spPr bwMode="auto">
            <a:xfrm>
              <a:off x="7225791" y="3680046"/>
              <a:ext cx="445635"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7 (205)</a:t>
              </a:r>
              <a:endParaRPr lang="en-US" altLang="en-US" sz="2400" dirty="0">
                <a:latin typeface="+mj-lt"/>
              </a:endParaRPr>
            </a:p>
          </p:txBody>
        </p:sp>
        <p:sp>
          <p:nvSpPr>
            <p:cNvPr id="92" name="Rectangle 257">
              <a:extLst>
                <a:ext uri="{FF2B5EF4-FFF2-40B4-BE49-F238E27FC236}">
                  <a16:creationId xmlns:a16="http://schemas.microsoft.com/office/drawing/2014/main" id="{81A0F988-34AF-4BC4-A7AD-8442B36F9639}"/>
                </a:ext>
              </a:extLst>
            </p:cNvPr>
            <p:cNvSpPr>
              <a:spLocks noChangeArrowheads="1"/>
            </p:cNvSpPr>
            <p:nvPr/>
          </p:nvSpPr>
          <p:spPr bwMode="auto">
            <a:xfrm>
              <a:off x="7890250" y="3680046"/>
              <a:ext cx="445635"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0 (211)</a:t>
              </a:r>
              <a:endParaRPr lang="en-US" altLang="en-US" sz="2400" dirty="0">
                <a:latin typeface="+mj-lt"/>
              </a:endParaRPr>
            </a:p>
          </p:txBody>
        </p:sp>
        <p:sp>
          <p:nvSpPr>
            <p:cNvPr id="93" name="Rectangle 258">
              <a:extLst>
                <a:ext uri="{FF2B5EF4-FFF2-40B4-BE49-F238E27FC236}">
                  <a16:creationId xmlns:a16="http://schemas.microsoft.com/office/drawing/2014/main" id="{4B7ACE54-7DAB-4D32-89D1-A293DA1BA8DE}"/>
                </a:ext>
              </a:extLst>
            </p:cNvPr>
            <p:cNvSpPr>
              <a:spLocks noChangeArrowheads="1"/>
            </p:cNvSpPr>
            <p:nvPr/>
          </p:nvSpPr>
          <p:spPr bwMode="auto">
            <a:xfrm>
              <a:off x="2044658" y="3841971"/>
              <a:ext cx="445635"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a:solidFill>
                    <a:srgbClr val="000000"/>
                  </a:solidFill>
                  <a:latin typeface="+mj-lt"/>
                </a:rPr>
                <a:t>465 </a:t>
              </a:r>
              <a:r>
                <a:rPr lang="en-US" altLang="en-US" sz="1100" dirty="0">
                  <a:solidFill>
                    <a:srgbClr val="000000"/>
                  </a:solidFill>
                  <a:latin typeface="+mj-lt"/>
                </a:rPr>
                <a:t>(0)</a:t>
              </a:r>
              <a:endParaRPr lang="en-US" altLang="en-US" sz="2400" dirty="0">
                <a:latin typeface="+mj-lt"/>
              </a:endParaRPr>
            </a:p>
          </p:txBody>
        </p:sp>
        <p:sp>
          <p:nvSpPr>
            <p:cNvPr id="94" name="Rectangle 259">
              <a:extLst>
                <a:ext uri="{FF2B5EF4-FFF2-40B4-BE49-F238E27FC236}">
                  <a16:creationId xmlns:a16="http://schemas.microsoft.com/office/drawing/2014/main" id="{ACCDD90A-2FE9-459D-A399-755AD26200F7}"/>
                </a:ext>
              </a:extLst>
            </p:cNvPr>
            <p:cNvSpPr>
              <a:spLocks noChangeArrowheads="1"/>
            </p:cNvSpPr>
            <p:nvPr/>
          </p:nvSpPr>
          <p:spPr bwMode="auto">
            <a:xfrm>
              <a:off x="2654679" y="3841971"/>
              <a:ext cx="524182"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339 (59)</a:t>
              </a:r>
              <a:endParaRPr lang="en-US" altLang="en-US" sz="2400" dirty="0">
                <a:latin typeface="+mj-lt"/>
              </a:endParaRPr>
            </a:p>
          </p:txBody>
        </p:sp>
        <p:sp>
          <p:nvSpPr>
            <p:cNvPr id="95" name="Rectangle 260">
              <a:extLst>
                <a:ext uri="{FF2B5EF4-FFF2-40B4-BE49-F238E27FC236}">
                  <a16:creationId xmlns:a16="http://schemas.microsoft.com/office/drawing/2014/main" id="{D0C38EB5-17D6-43B4-9D33-02094FAAC62D}"/>
                </a:ext>
              </a:extLst>
            </p:cNvPr>
            <p:cNvSpPr>
              <a:spLocks noChangeArrowheads="1"/>
            </p:cNvSpPr>
            <p:nvPr/>
          </p:nvSpPr>
          <p:spPr bwMode="auto">
            <a:xfrm>
              <a:off x="3302955" y="3841971"/>
              <a:ext cx="524182"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214 (81)</a:t>
              </a:r>
              <a:endParaRPr lang="en-US" altLang="en-US" sz="2400" dirty="0">
                <a:latin typeface="+mj-lt"/>
              </a:endParaRPr>
            </a:p>
          </p:txBody>
        </p:sp>
        <p:sp>
          <p:nvSpPr>
            <p:cNvPr id="96" name="Rectangle 261">
              <a:extLst>
                <a:ext uri="{FF2B5EF4-FFF2-40B4-BE49-F238E27FC236}">
                  <a16:creationId xmlns:a16="http://schemas.microsoft.com/office/drawing/2014/main" id="{60A2468B-B845-4454-BBD6-5EF722102996}"/>
                </a:ext>
              </a:extLst>
            </p:cNvPr>
            <p:cNvSpPr>
              <a:spLocks noChangeArrowheads="1"/>
            </p:cNvSpPr>
            <p:nvPr/>
          </p:nvSpPr>
          <p:spPr bwMode="auto">
            <a:xfrm>
              <a:off x="3919480" y="3841971"/>
              <a:ext cx="602729"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139 (102)</a:t>
              </a:r>
              <a:endParaRPr lang="en-US" altLang="en-US" sz="2400" dirty="0">
                <a:latin typeface="+mj-lt"/>
              </a:endParaRPr>
            </a:p>
          </p:txBody>
        </p:sp>
        <p:sp>
          <p:nvSpPr>
            <p:cNvPr id="97" name="Rectangle 262">
              <a:extLst>
                <a:ext uri="{FF2B5EF4-FFF2-40B4-BE49-F238E27FC236}">
                  <a16:creationId xmlns:a16="http://schemas.microsoft.com/office/drawing/2014/main" id="{55F5C1C0-B5C4-4872-954A-4AD6F6AB1900}"/>
                </a:ext>
              </a:extLst>
            </p:cNvPr>
            <p:cNvSpPr>
              <a:spLocks noChangeArrowheads="1"/>
            </p:cNvSpPr>
            <p:nvPr/>
          </p:nvSpPr>
          <p:spPr bwMode="auto">
            <a:xfrm>
              <a:off x="4594589" y="3841971"/>
              <a:ext cx="524182"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93 (115)</a:t>
              </a:r>
              <a:endParaRPr lang="en-US" altLang="en-US" sz="2400" dirty="0">
                <a:latin typeface="+mj-lt"/>
              </a:endParaRPr>
            </a:p>
          </p:txBody>
        </p:sp>
        <p:sp>
          <p:nvSpPr>
            <p:cNvPr id="98" name="Rectangle 263">
              <a:extLst>
                <a:ext uri="{FF2B5EF4-FFF2-40B4-BE49-F238E27FC236}">
                  <a16:creationId xmlns:a16="http://schemas.microsoft.com/office/drawing/2014/main" id="{2C7022A6-F055-44CF-A57A-B18488214AD2}"/>
                </a:ext>
              </a:extLst>
            </p:cNvPr>
            <p:cNvSpPr>
              <a:spLocks noChangeArrowheads="1"/>
            </p:cNvSpPr>
            <p:nvPr/>
          </p:nvSpPr>
          <p:spPr bwMode="auto">
            <a:xfrm>
              <a:off x="5250956" y="3841971"/>
              <a:ext cx="524182"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75 (116)</a:t>
              </a:r>
              <a:endParaRPr lang="en-US" altLang="en-US" sz="2400" dirty="0">
                <a:latin typeface="+mj-lt"/>
              </a:endParaRPr>
            </a:p>
          </p:txBody>
        </p:sp>
        <p:sp>
          <p:nvSpPr>
            <p:cNvPr id="99" name="Rectangle 264">
              <a:extLst>
                <a:ext uri="{FF2B5EF4-FFF2-40B4-BE49-F238E27FC236}">
                  <a16:creationId xmlns:a16="http://schemas.microsoft.com/office/drawing/2014/main" id="{62A7D985-7DD5-482F-958E-B65D4B7CD122}"/>
                </a:ext>
              </a:extLst>
            </p:cNvPr>
            <p:cNvSpPr>
              <a:spLocks noChangeArrowheads="1"/>
            </p:cNvSpPr>
            <p:nvPr/>
          </p:nvSpPr>
          <p:spPr bwMode="auto">
            <a:xfrm>
              <a:off x="5902407" y="3841971"/>
              <a:ext cx="524182"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39 (145)</a:t>
              </a:r>
              <a:endParaRPr lang="en-US" altLang="en-US" sz="2400" dirty="0">
                <a:latin typeface="+mj-lt"/>
              </a:endParaRPr>
            </a:p>
          </p:txBody>
        </p:sp>
        <p:sp>
          <p:nvSpPr>
            <p:cNvPr id="100" name="Rectangle 265">
              <a:extLst>
                <a:ext uri="{FF2B5EF4-FFF2-40B4-BE49-F238E27FC236}">
                  <a16:creationId xmlns:a16="http://schemas.microsoft.com/office/drawing/2014/main" id="{8FF6506A-0CF8-4214-AC93-AE888F8F96BB}"/>
                </a:ext>
              </a:extLst>
            </p:cNvPr>
            <p:cNvSpPr>
              <a:spLocks noChangeArrowheads="1"/>
            </p:cNvSpPr>
            <p:nvPr/>
          </p:nvSpPr>
          <p:spPr bwMode="auto">
            <a:xfrm>
              <a:off x="6582432" y="3841971"/>
              <a:ext cx="445635"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6 (174)</a:t>
              </a:r>
              <a:endParaRPr lang="en-US" altLang="en-US" sz="2400" dirty="0">
                <a:latin typeface="+mj-lt"/>
              </a:endParaRPr>
            </a:p>
          </p:txBody>
        </p:sp>
        <p:sp>
          <p:nvSpPr>
            <p:cNvPr id="101" name="Rectangle 266">
              <a:extLst>
                <a:ext uri="{FF2B5EF4-FFF2-40B4-BE49-F238E27FC236}">
                  <a16:creationId xmlns:a16="http://schemas.microsoft.com/office/drawing/2014/main" id="{0BB31284-BB84-4A4A-9C6F-CA59525E06B3}"/>
                </a:ext>
              </a:extLst>
            </p:cNvPr>
            <p:cNvSpPr>
              <a:spLocks noChangeArrowheads="1"/>
            </p:cNvSpPr>
            <p:nvPr/>
          </p:nvSpPr>
          <p:spPr bwMode="auto">
            <a:xfrm>
              <a:off x="7225791" y="3841971"/>
              <a:ext cx="445635"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0 (179)</a:t>
              </a:r>
              <a:endParaRPr lang="en-US" altLang="en-US" sz="2400" dirty="0">
                <a:latin typeface="+mj-lt"/>
              </a:endParaRPr>
            </a:p>
          </p:txBody>
        </p:sp>
        <p:sp>
          <p:nvSpPr>
            <p:cNvPr id="102" name="Rectangle 267">
              <a:extLst>
                <a:ext uri="{FF2B5EF4-FFF2-40B4-BE49-F238E27FC236}">
                  <a16:creationId xmlns:a16="http://schemas.microsoft.com/office/drawing/2014/main" id="{57884AB3-3F33-44FA-AFC8-170C4B887F81}"/>
                </a:ext>
              </a:extLst>
            </p:cNvPr>
            <p:cNvSpPr>
              <a:spLocks noChangeArrowheads="1"/>
            </p:cNvSpPr>
            <p:nvPr/>
          </p:nvSpPr>
          <p:spPr bwMode="auto">
            <a:xfrm>
              <a:off x="7890250" y="3841971"/>
              <a:ext cx="445635" cy="157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100" dirty="0">
                  <a:solidFill>
                    <a:srgbClr val="000000"/>
                  </a:solidFill>
                  <a:latin typeface="+mj-lt"/>
                </a:rPr>
                <a:t>0 (179)</a:t>
              </a:r>
              <a:endParaRPr lang="en-US" altLang="en-US" sz="2400" dirty="0">
                <a:latin typeface="+mj-lt"/>
              </a:endParaRPr>
            </a:p>
          </p:txBody>
        </p:sp>
      </p:grpSp>
      <p:sp>
        <p:nvSpPr>
          <p:cNvPr id="241" name="Freeform 5">
            <a:extLst>
              <a:ext uri="{FF2B5EF4-FFF2-40B4-BE49-F238E27FC236}">
                <a16:creationId xmlns:a16="http://schemas.microsoft.com/office/drawing/2014/main" id="{362E1A48-FF76-41BC-81AC-651CF36C5BBC}"/>
              </a:ext>
            </a:extLst>
          </p:cNvPr>
          <p:cNvSpPr>
            <a:spLocks/>
          </p:cNvSpPr>
          <p:nvPr/>
        </p:nvSpPr>
        <p:spPr bwMode="auto">
          <a:xfrm>
            <a:off x="1634885" y="2638139"/>
            <a:ext cx="4916318" cy="1619385"/>
          </a:xfrm>
          <a:custGeom>
            <a:avLst/>
            <a:gdLst>
              <a:gd name="T0" fmla="*/ 2256 w 2550"/>
              <a:gd name="T1" fmla="*/ 878 h 949"/>
              <a:gd name="T2" fmla="*/ 2003 w 2550"/>
              <a:gd name="T3" fmla="*/ 842 h 949"/>
              <a:gd name="T4" fmla="*/ 1841 w 2550"/>
              <a:gd name="T5" fmla="*/ 824 h 949"/>
              <a:gd name="T6" fmla="*/ 1679 w 2550"/>
              <a:gd name="T7" fmla="*/ 810 h 949"/>
              <a:gd name="T8" fmla="*/ 1629 w 2550"/>
              <a:gd name="T9" fmla="*/ 802 h 949"/>
              <a:gd name="T10" fmla="*/ 1616 w 2550"/>
              <a:gd name="T11" fmla="*/ 797 h 949"/>
              <a:gd name="T12" fmla="*/ 1588 w 2550"/>
              <a:gd name="T13" fmla="*/ 787 h 949"/>
              <a:gd name="T14" fmla="*/ 1532 w 2550"/>
              <a:gd name="T15" fmla="*/ 779 h 949"/>
              <a:gd name="T16" fmla="*/ 1500 w 2550"/>
              <a:gd name="T17" fmla="*/ 769 h 949"/>
              <a:gd name="T18" fmla="*/ 1436 w 2550"/>
              <a:gd name="T19" fmla="*/ 761 h 949"/>
              <a:gd name="T20" fmla="*/ 1396 w 2550"/>
              <a:gd name="T21" fmla="*/ 754 h 949"/>
              <a:gd name="T22" fmla="*/ 1345 w 2550"/>
              <a:gd name="T23" fmla="*/ 748 h 949"/>
              <a:gd name="T24" fmla="*/ 1299 w 2550"/>
              <a:gd name="T25" fmla="*/ 731 h 949"/>
              <a:gd name="T26" fmla="*/ 1259 w 2550"/>
              <a:gd name="T27" fmla="*/ 718 h 949"/>
              <a:gd name="T28" fmla="*/ 1188 w 2550"/>
              <a:gd name="T29" fmla="*/ 690 h 949"/>
              <a:gd name="T30" fmla="*/ 1105 w 2550"/>
              <a:gd name="T31" fmla="*/ 676 h 949"/>
              <a:gd name="T32" fmla="*/ 1067 w 2550"/>
              <a:gd name="T33" fmla="*/ 662 h 949"/>
              <a:gd name="T34" fmla="*/ 1056 w 2550"/>
              <a:gd name="T35" fmla="*/ 647 h 949"/>
              <a:gd name="T36" fmla="*/ 1006 w 2550"/>
              <a:gd name="T37" fmla="*/ 637 h 949"/>
              <a:gd name="T38" fmla="*/ 990 w 2550"/>
              <a:gd name="T39" fmla="*/ 624 h 949"/>
              <a:gd name="T40" fmla="*/ 963 w 2550"/>
              <a:gd name="T41" fmla="*/ 614 h 949"/>
              <a:gd name="T42" fmla="*/ 927 w 2550"/>
              <a:gd name="T43" fmla="*/ 604 h 949"/>
              <a:gd name="T44" fmla="*/ 902 w 2550"/>
              <a:gd name="T45" fmla="*/ 589 h 949"/>
              <a:gd name="T46" fmla="*/ 866 w 2550"/>
              <a:gd name="T47" fmla="*/ 577 h 949"/>
              <a:gd name="T48" fmla="*/ 831 w 2550"/>
              <a:gd name="T49" fmla="*/ 567 h 949"/>
              <a:gd name="T50" fmla="*/ 816 w 2550"/>
              <a:gd name="T51" fmla="*/ 556 h 949"/>
              <a:gd name="T52" fmla="*/ 790 w 2550"/>
              <a:gd name="T53" fmla="*/ 546 h 949"/>
              <a:gd name="T54" fmla="*/ 778 w 2550"/>
              <a:gd name="T55" fmla="*/ 534 h 949"/>
              <a:gd name="T56" fmla="*/ 747 w 2550"/>
              <a:gd name="T57" fmla="*/ 513 h 949"/>
              <a:gd name="T58" fmla="*/ 717 w 2550"/>
              <a:gd name="T59" fmla="*/ 503 h 949"/>
              <a:gd name="T60" fmla="*/ 689 w 2550"/>
              <a:gd name="T61" fmla="*/ 490 h 949"/>
              <a:gd name="T62" fmla="*/ 664 w 2550"/>
              <a:gd name="T63" fmla="*/ 463 h 949"/>
              <a:gd name="T64" fmla="*/ 648 w 2550"/>
              <a:gd name="T65" fmla="*/ 453 h 949"/>
              <a:gd name="T66" fmla="*/ 634 w 2550"/>
              <a:gd name="T67" fmla="*/ 443 h 949"/>
              <a:gd name="T68" fmla="*/ 613 w 2550"/>
              <a:gd name="T69" fmla="*/ 427 h 949"/>
              <a:gd name="T70" fmla="*/ 576 w 2550"/>
              <a:gd name="T71" fmla="*/ 409 h 949"/>
              <a:gd name="T72" fmla="*/ 565 w 2550"/>
              <a:gd name="T73" fmla="*/ 397 h 949"/>
              <a:gd name="T74" fmla="*/ 553 w 2550"/>
              <a:gd name="T75" fmla="*/ 387 h 949"/>
              <a:gd name="T76" fmla="*/ 542 w 2550"/>
              <a:gd name="T77" fmla="*/ 379 h 949"/>
              <a:gd name="T78" fmla="*/ 533 w 2550"/>
              <a:gd name="T79" fmla="*/ 371 h 949"/>
              <a:gd name="T80" fmla="*/ 524 w 2550"/>
              <a:gd name="T81" fmla="*/ 359 h 949"/>
              <a:gd name="T82" fmla="*/ 486 w 2550"/>
              <a:gd name="T83" fmla="*/ 339 h 949"/>
              <a:gd name="T84" fmla="*/ 461 w 2550"/>
              <a:gd name="T85" fmla="*/ 329 h 949"/>
              <a:gd name="T86" fmla="*/ 451 w 2550"/>
              <a:gd name="T87" fmla="*/ 314 h 949"/>
              <a:gd name="T88" fmla="*/ 436 w 2550"/>
              <a:gd name="T89" fmla="*/ 301 h 949"/>
              <a:gd name="T90" fmla="*/ 416 w 2550"/>
              <a:gd name="T91" fmla="*/ 288 h 949"/>
              <a:gd name="T92" fmla="*/ 405 w 2550"/>
              <a:gd name="T93" fmla="*/ 268 h 949"/>
              <a:gd name="T94" fmla="*/ 391 w 2550"/>
              <a:gd name="T95" fmla="*/ 255 h 949"/>
              <a:gd name="T96" fmla="*/ 378 w 2550"/>
              <a:gd name="T97" fmla="*/ 242 h 949"/>
              <a:gd name="T98" fmla="*/ 355 w 2550"/>
              <a:gd name="T99" fmla="*/ 220 h 949"/>
              <a:gd name="T100" fmla="*/ 342 w 2550"/>
              <a:gd name="T101" fmla="*/ 195 h 949"/>
              <a:gd name="T102" fmla="*/ 333 w 2550"/>
              <a:gd name="T103" fmla="*/ 185 h 949"/>
              <a:gd name="T104" fmla="*/ 324 w 2550"/>
              <a:gd name="T105" fmla="*/ 176 h 949"/>
              <a:gd name="T106" fmla="*/ 305 w 2550"/>
              <a:gd name="T107" fmla="*/ 166 h 949"/>
              <a:gd name="T108" fmla="*/ 287 w 2550"/>
              <a:gd name="T109" fmla="*/ 151 h 949"/>
              <a:gd name="T110" fmla="*/ 251 w 2550"/>
              <a:gd name="T111" fmla="*/ 129 h 949"/>
              <a:gd name="T112" fmla="*/ 229 w 2550"/>
              <a:gd name="T113" fmla="*/ 104 h 949"/>
              <a:gd name="T114" fmla="*/ 205 w 2550"/>
              <a:gd name="T115" fmla="*/ 86 h 949"/>
              <a:gd name="T116" fmla="*/ 157 w 2550"/>
              <a:gd name="T117" fmla="*/ 76 h 949"/>
              <a:gd name="T118" fmla="*/ 128 w 2550"/>
              <a:gd name="T119" fmla="*/ 45 h 949"/>
              <a:gd name="T120" fmla="*/ 102 w 2550"/>
              <a:gd name="T121" fmla="*/ 17 h 949"/>
              <a:gd name="T122" fmla="*/ 44 w 2550"/>
              <a:gd name="T123" fmla="*/ 7 h 949"/>
              <a:gd name="T124" fmla="*/ 0 w 2550"/>
              <a:gd name="T125" fmla="*/ 0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50" h="949">
                <a:moveTo>
                  <a:pt x="2550" y="949"/>
                </a:moveTo>
                <a:lnTo>
                  <a:pt x="2474" y="949"/>
                </a:lnTo>
                <a:lnTo>
                  <a:pt x="2474" y="878"/>
                </a:lnTo>
                <a:lnTo>
                  <a:pt x="2256" y="878"/>
                </a:lnTo>
                <a:lnTo>
                  <a:pt x="2256" y="858"/>
                </a:lnTo>
                <a:lnTo>
                  <a:pt x="2086" y="858"/>
                </a:lnTo>
                <a:lnTo>
                  <a:pt x="2086" y="842"/>
                </a:lnTo>
                <a:lnTo>
                  <a:pt x="2003" y="842"/>
                </a:lnTo>
                <a:lnTo>
                  <a:pt x="2003" y="827"/>
                </a:lnTo>
                <a:lnTo>
                  <a:pt x="1925" y="827"/>
                </a:lnTo>
                <a:lnTo>
                  <a:pt x="1925" y="824"/>
                </a:lnTo>
                <a:lnTo>
                  <a:pt x="1841" y="824"/>
                </a:lnTo>
                <a:lnTo>
                  <a:pt x="1841" y="815"/>
                </a:lnTo>
                <a:lnTo>
                  <a:pt x="1737" y="815"/>
                </a:lnTo>
                <a:lnTo>
                  <a:pt x="1737" y="810"/>
                </a:lnTo>
                <a:lnTo>
                  <a:pt x="1679" y="810"/>
                </a:lnTo>
                <a:lnTo>
                  <a:pt x="1679" y="807"/>
                </a:lnTo>
                <a:lnTo>
                  <a:pt x="1661" y="807"/>
                </a:lnTo>
                <a:lnTo>
                  <a:pt x="1661" y="802"/>
                </a:lnTo>
                <a:lnTo>
                  <a:pt x="1629" y="802"/>
                </a:lnTo>
                <a:lnTo>
                  <a:pt x="1629" y="800"/>
                </a:lnTo>
                <a:lnTo>
                  <a:pt x="1623" y="800"/>
                </a:lnTo>
                <a:lnTo>
                  <a:pt x="1623" y="797"/>
                </a:lnTo>
                <a:lnTo>
                  <a:pt x="1616" y="797"/>
                </a:lnTo>
                <a:lnTo>
                  <a:pt x="1616" y="792"/>
                </a:lnTo>
                <a:lnTo>
                  <a:pt x="1598" y="792"/>
                </a:lnTo>
                <a:lnTo>
                  <a:pt x="1598" y="787"/>
                </a:lnTo>
                <a:lnTo>
                  <a:pt x="1588" y="787"/>
                </a:lnTo>
                <a:lnTo>
                  <a:pt x="1588" y="782"/>
                </a:lnTo>
                <a:lnTo>
                  <a:pt x="1563" y="782"/>
                </a:lnTo>
                <a:lnTo>
                  <a:pt x="1563" y="779"/>
                </a:lnTo>
                <a:lnTo>
                  <a:pt x="1532" y="779"/>
                </a:lnTo>
                <a:lnTo>
                  <a:pt x="1532" y="776"/>
                </a:lnTo>
                <a:lnTo>
                  <a:pt x="1524" y="776"/>
                </a:lnTo>
                <a:lnTo>
                  <a:pt x="1524" y="769"/>
                </a:lnTo>
                <a:lnTo>
                  <a:pt x="1500" y="769"/>
                </a:lnTo>
                <a:lnTo>
                  <a:pt x="1500" y="766"/>
                </a:lnTo>
                <a:lnTo>
                  <a:pt x="1487" y="766"/>
                </a:lnTo>
                <a:lnTo>
                  <a:pt x="1487" y="761"/>
                </a:lnTo>
                <a:lnTo>
                  <a:pt x="1436" y="761"/>
                </a:lnTo>
                <a:lnTo>
                  <a:pt x="1436" y="757"/>
                </a:lnTo>
                <a:lnTo>
                  <a:pt x="1429" y="757"/>
                </a:lnTo>
                <a:lnTo>
                  <a:pt x="1429" y="754"/>
                </a:lnTo>
                <a:lnTo>
                  <a:pt x="1396" y="754"/>
                </a:lnTo>
                <a:lnTo>
                  <a:pt x="1395" y="752"/>
                </a:lnTo>
                <a:lnTo>
                  <a:pt x="1355" y="752"/>
                </a:lnTo>
                <a:lnTo>
                  <a:pt x="1355" y="748"/>
                </a:lnTo>
                <a:lnTo>
                  <a:pt x="1345" y="748"/>
                </a:lnTo>
                <a:lnTo>
                  <a:pt x="1345" y="741"/>
                </a:lnTo>
                <a:lnTo>
                  <a:pt x="1320" y="741"/>
                </a:lnTo>
                <a:lnTo>
                  <a:pt x="1320" y="731"/>
                </a:lnTo>
                <a:lnTo>
                  <a:pt x="1299" y="731"/>
                </a:lnTo>
                <a:lnTo>
                  <a:pt x="1299" y="724"/>
                </a:lnTo>
                <a:lnTo>
                  <a:pt x="1266" y="724"/>
                </a:lnTo>
                <a:lnTo>
                  <a:pt x="1266" y="718"/>
                </a:lnTo>
                <a:lnTo>
                  <a:pt x="1259" y="718"/>
                </a:lnTo>
                <a:lnTo>
                  <a:pt x="1259" y="705"/>
                </a:lnTo>
                <a:lnTo>
                  <a:pt x="1208" y="705"/>
                </a:lnTo>
                <a:lnTo>
                  <a:pt x="1208" y="690"/>
                </a:lnTo>
                <a:lnTo>
                  <a:pt x="1188" y="690"/>
                </a:lnTo>
                <a:lnTo>
                  <a:pt x="1188" y="680"/>
                </a:lnTo>
                <a:lnTo>
                  <a:pt x="1150" y="680"/>
                </a:lnTo>
                <a:lnTo>
                  <a:pt x="1150" y="676"/>
                </a:lnTo>
                <a:lnTo>
                  <a:pt x="1105" y="676"/>
                </a:lnTo>
                <a:lnTo>
                  <a:pt x="1105" y="667"/>
                </a:lnTo>
                <a:lnTo>
                  <a:pt x="1082" y="667"/>
                </a:lnTo>
                <a:lnTo>
                  <a:pt x="1082" y="662"/>
                </a:lnTo>
                <a:lnTo>
                  <a:pt x="1067" y="662"/>
                </a:lnTo>
                <a:lnTo>
                  <a:pt x="1067" y="655"/>
                </a:lnTo>
                <a:lnTo>
                  <a:pt x="1061" y="655"/>
                </a:lnTo>
                <a:lnTo>
                  <a:pt x="1061" y="647"/>
                </a:lnTo>
                <a:lnTo>
                  <a:pt x="1056" y="647"/>
                </a:lnTo>
                <a:lnTo>
                  <a:pt x="1056" y="640"/>
                </a:lnTo>
                <a:lnTo>
                  <a:pt x="1026" y="640"/>
                </a:lnTo>
                <a:lnTo>
                  <a:pt x="1026" y="637"/>
                </a:lnTo>
                <a:lnTo>
                  <a:pt x="1006" y="637"/>
                </a:lnTo>
                <a:lnTo>
                  <a:pt x="1006" y="627"/>
                </a:lnTo>
                <a:lnTo>
                  <a:pt x="1000" y="627"/>
                </a:lnTo>
                <a:lnTo>
                  <a:pt x="1000" y="624"/>
                </a:lnTo>
                <a:lnTo>
                  <a:pt x="990" y="624"/>
                </a:lnTo>
                <a:lnTo>
                  <a:pt x="990" y="617"/>
                </a:lnTo>
                <a:lnTo>
                  <a:pt x="976" y="617"/>
                </a:lnTo>
                <a:lnTo>
                  <a:pt x="976" y="614"/>
                </a:lnTo>
                <a:lnTo>
                  <a:pt x="963" y="614"/>
                </a:lnTo>
                <a:lnTo>
                  <a:pt x="963" y="607"/>
                </a:lnTo>
                <a:lnTo>
                  <a:pt x="955" y="607"/>
                </a:lnTo>
                <a:lnTo>
                  <a:pt x="955" y="604"/>
                </a:lnTo>
                <a:lnTo>
                  <a:pt x="927" y="604"/>
                </a:lnTo>
                <a:lnTo>
                  <a:pt x="927" y="594"/>
                </a:lnTo>
                <a:lnTo>
                  <a:pt x="907" y="594"/>
                </a:lnTo>
                <a:lnTo>
                  <a:pt x="907" y="589"/>
                </a:lnTo>
                <a:lnTo>
                  <a:pt x="902" y="589"/>
                </a:lnTo>
                <a:lnTo>
                  <a:pt x="902" y="582"/>
                </a:lnTo>
                <a:lnTo>
                  <a:pt x="887" y="582"/>
                </a:lnTo>
                <a:lnTo>
                  <a:pt x="887" y="577"/>
                </a:lnTo>
                <a:lnTo>
                  <a:pt x="866" y="577"/>
                </a:lnTo>
                <a:lnTo>
                  <a:pt x="866" y="572"/>
                </a:lnTo>
                <a:lnTo>
                  <a:pt x="848" y="572"/>
                </a:lnTo>
                <a:lnTo>
                  <a:pt x="848" y="567"/>
                </a:lnTo>
                <a:lnTo>
                  <a:pt x="831" y="567"/>
                </a:lnTo>
                <a:lnTo>
                  <a:pt x="831" y="561"/>
                </a:lnTo>
                <a:lnTo>
                  <a:pt x="828" y="561"/>
                </a:lnTo>
                <a:lnTo>
                  <a:pt x="828" y="556"/>
                </a:lnTo>
                <a:lnTo>
                  <a:pt x="816" y="556"/>
                </a:lnTo>
                <a:lnTo>
                  <a:pt x="816" y="549"/>
                </a:lnTo>
                <a:lnTo>
                  <a:pt x="793" y="549"/>
                </a:lnTo>
                <a:lnTo>
                  <a:pt x="793" y="546"/>
                </a:lnTo>
                <a:lnTo>
                  <a:pt x="790" y="546"/>
                </a:lnTo>
                <a:lnTo>
                  <a:pt x="790" y="543"/>
                </a:lnTo>
                <a:lnTo>
                  <a:pt x="783" y="543"/>
                </a:lnTo>
                <a:lnTo>
                  <a:pt x="783" y="534"/>
                </a:lnTo>
                <a:lnTo>
                  <a:pt x="778" y="534"/>
                </a:lnTo>
                <a:lnTo>
                  <a:pt x="778" y="528"/>
                </a:lnTo>
                <a:lnTo>
                  <a:pt x="762" y="528"/>
                </a:lnTo>
                <a:lnTo>
                  <a:pt x="762" y="513"/>
                </a:lnTo>
                <a:lnTo>
                  <a:pt x="747" y="513"/>
                </a:lnTo>
                <a:lnTo>
                  <a:pt x="747" y="509"/>
                </a:lnTo>
                <a:lnTo>
                  <a:pt x="725" y="509"/>
                </a:lnTo>
                <a:lnTo>
                  <a:pt x="725" y="503"/>
                </a:lnTo>
                <a:lnTo>
                  <a:pt x="717" y="503"/>
                </a:lnTo>
                <a:lnTo>
                  <a:pt x="717" y="498"/>
                </a:lnTo>
                <a:lnTo>
                  <a:pt x="710" y="498"/>
                </a:lnTo>
                <a:lnTo>
                  <a:pt x="710" y="490"/>
                </a:lnTo>
                <a:lnTo>
                  <a:pt x="689" y="490"/>
                </a:lnTo>
                <a:lnTo>
                  <a:pt x="689" y="468"/>
                </a:lnTo>
                <a:lnTo>
                  <a:pt x="676" y="468"/>
                </a:lnTo>
                <a:lnTo>
                  <a:pt x="676" y="463"/>
                </a:lnTo>
                <a:lnTo>
                  <a:pt x="664" y="463"/>
                </a:lnTo>
                <a:lnTo>
                  <a:pt x="664" y="458"/>
                </a:lnTo>
                <a:lnTo>
                  <a:pt x="657" y="458"/>
                </a:lnTo>
                <a:lnTo>
                  <a:pt x="657" y="453"/>
                </a:lnTo>
                <a:lnTo>
                  <a:pt x="648" y="453"/>
                </a:lnTo>
                <a:lnTo>
                  <a:pt x="648" y="450"/>
                </a:lnTo>
                <a:lnTo>
                  <a:pt x="639" y="450"/>
                </a:lnTo>
                <a:lnTo>
                  <a:pt x="639" y="443"/>
                </a:lnTo>
                <a:lnTo>
                  <a:pt x="634" y="443"/>
                </a:lnTo>
                <a:lnTo>
                  <a:pt x="634" y="440"/>
                </a:lnTo>
                <a:lnTo>
                  <a:pt x="628" y="440"/>
                </a:lnTo>
                <a:lnTo>
                  <a:pt x="628" y="427"/>
                </a:lnTo>
                <a:lnTo>
                  <a:pt x="613" y="427"/>
                </a:lnTo>
                <a:lnTo>
                  <a:pt x="613" y="419"/>
                </a:lnTo>
                <a:lnTo>
                  <a:pt x="586" y="419"/>
                </a:lnTo>
                <a:lnTo>
                  <a:pt x="586" y="409"/>
                </a:lnTo>
                <a:lnTo>
                  <a:pt x="576" y="409"/>
                </a:lnTo>
                <a:lnTo>
                  <a:pt x="576" y="404"/>
                </a:lnTo>
                <a:lnTo>
                  <a:pt x="570" y="404"/>
                </a:lnTo>
                <a:lnTo>
                  <a:pt x="570" y="397"/>
                </a:lnTo>
                <a:lnTo>
                  <a:pt x="565" y="397"/>
                </a:lnTo>
                <a:lnTo>
                  <a:pt x="565" y="394"/>
                </a:lnTo>
                <a:lnTo>
                  <a:pt x="560" y="394"/>
                </a:lnTo>
                <a:lnTo>
                  <a:pt x="560" y="387"/>
                </a:lnTo>
                <a:lnTo>
                  <a:pt x="553" y="387"/>
                </a:lnTo>
                <a:lnTo>
                  <a:pt x="553" y="384"/>
                </a:lnTo>
                <a:lnTo>
                  <a:pt x="548" y="384"/>
                </a:lnTo>
                <a:lnTo>
                  <a:pt x="548" y="379"/>
                </a:lnTo>
                <a:lnTo>
                  <a:pt x="542" y="379"/>
                </a:lnTo>
                <a:lnTo>
                  <a:pt x="542" y="374"/>
                </a:lnTo>
                <a:lnTo>
                  <a:pt x="537" y="374"/>
                </a:lnTo>
                <a:lnTo>
                  <a:pt x="537" y="371"/>
                </a:lnTo>
                <a:lnTo>
                  <a:pt x="533" y="371"/>
                </a:lnTo>
                <a:lnTo>
                  <a:pt x="533" y="367"/>
                </a:lnTo>
                <a:lnTo>
                  <a:pt x="530" y="367"/>
                </a:lnTo>
                <a:lnTo>
                  <a:pt x="530" y="359"/>
                </a:lnTo>
                <a:lnTo>
                  <a:pt x="524" y="359"/>
                </a:lnTo>
                <a:lnTo>
                  <a:pt x="524" y="356"/>
                </a:lnTo>
                <a:lnTo>
                  <a:pt x="504" y="356"/>
                </a:lnTo>
                <a:lnTo>
                  <a:pt x="504" y="339"/>
                </a:lnTo>
                <a:lnTo>
                  <a:pt x="486" y="339"/>
                </a:lnTo>
                <a:lnTo>
                  <a:pt x="486" y="334"/>
                </a:lnTo>
                <a:lnTo>
                  <a:pt x="479" y="334"/>
                </a:lnTo>
                <a:lnTo>
                  <a:pt x="479" y="329"/>
                </a:lnTo>
                <a:lnTo>
                  <a:pt x="461" y="329"/>
                </a:lnTo>
                <a:lnTo>
                  <a:pt x="461" y="323"/>
                </a:lnTo>
                <a:lnTo>
                  <a:pt x="456" y="323"/>
                </a:lnTo>
                <a:lnTo>
                  <a:pt x="456" y="314"/>
                </a:lnTo>
                <a:lnTo>
                  <a:pt x="451" y="314"/>
                </a:lnTo>
                <a:lnTo>
                  <a:pt x="451" y="308"/>
                </a:lnTo>
                <a:lnTo>
                  <a:pt x="444" y="308"/>
                </a:lnTo>
                <a:lnTo>
                  <a:pt x="444" y="301"/>
                </a:lnTo>
                <a:lnTo>
                  <a:pt x="436" y="301"/>
                </a:lnTo>
                <a:lnTo>
                  <a:pt x="436" y="295"/>
                </a:lnTo>
                <a:lnTo>
                  <a:pt x="426" y="295"/>
                </a:lnTo>
                <a:lnTo>
                  <a:pt x="426" y="288"/>
                </a:lnTo>
                <a:lnTo>
                  <a:pt x="416" y="288"/>
                </a:lnTo>
                <a:lnTo>
                  <a:pt x="416" y="280"/>
                </a:lnTo>
                <a:lnTo>
                  <a:pt x="408" y="280"/>
                </a:lnTo>
                <a:lnTo>
                  <a:pt x="408" y="268"/>
                </a:lnTo>
                <a:lnTo>
                  <a:pt x="405" y="268"/>
                </a:lnTo>
                <a:lnTo>
                  <a:pt x="405" y="261"/>
                </a:lnTo>
                <a:lnTo>
                  <a:pt x="398" y="261"/>
                </a:lnTo>
                <a:lnTo>
                  <a:pt x="398" y="255"/>
                </a:lnTo>
                <a:lnTo>
                  <a:pt x="391" y="255"/>
                </a:lnTo>
                <a:lnTo>
                  <a:pt x="391" y="250"/>
                </a:lnTo>
                <a:lnTo>
                  <a:pt x="381" y="250"/>
                </a:lnTo>
                <a:lnTo>
                  <a:pt x="381" y="242"/>
                </a:lnTo>
                <a:lnTo>
                  <a:pt x="378" y="242"/>
                </a:lnTo>
                <a:lnTo>
                  <a:pt x="378" y="225"/>
                </a:lnTo>
                <a:lnTo>
                  <a:pt x="363" y="225"/>
                </a:lnTo>
                <a:lnTo>
                  <a:pt x="363" y="220"/>
                </a:lnTo>
                <a:lnTo>
                  <a:pt x="355" y="220"/>
                </a:lnTo>
                <a:lnTo>
                  <a:pt x="355" y="217"/>
                </a:lnTo>
                <a:lnTo>
                  <a:pt x="345" y="217"/>
                </a:lnTo>
                <a:lnTo>
                  <a:pt x="345" y="195"/>
                </a:lnTo>
                <a:lnTo>
                  <a:pt x="342" y="195"/>
                </a:lnTo>
                <a:lnTo>
                  <a:pt x="342" y="190"/>
                </a:lnTo>
                <a:lnTo>
                  <a:pt x="337" y="190"/>
                </a:lnTo>
                <a:lnTo>
                  <a:pt x="337" y="185"/>
                </a:lnTo>
                <a:lnTo>
                  <a:pt x="333" y="185"/>
                </a:lnTo>
                <a:lnTo>
                  <a:pt x="333" y="182"/>
                </a:lnTo>
                <a:lnTo>
                  <a:pt x="327" y="182"/>
                </a:lnTo>
                <a:lnTo>
                  <a:pt x="327" y="176"/>
                </a:lnTo>
                <a:lnTo>
                  <a:pt x="324" y="176"/>
                </a:lnTo>
                <a:lnTo>
                  <a:pt x="324" y="172"/>
                </a:lnTo>
                <a:lnTo>
                  <a:pt x="312" y="172"/>
                </a:lnTo>
                <a:lnTo>
                  <a:pt x="312" y="166"/>
                </a:lnTo>
                <a:lnTo>
                  <a:pt x="305" y="166"/>
                </a:lnTo>
                <a:lnTo>
                  <a:pt x="305" y="159"/>
                </a:lnTo>
                <a:lnTo>
                  <a:pt x="300" y="159"/>
                </a:lnTo>
                <a:lnTo>
                  <a:pt x="300" y="151"/>
                </a:lnTo>
                <a:lnTo>
                  <a:pt x="287" y="151"/>
                </a:lnTo>
                <a:lnTo>
                  <a:pt x="287" y="138"/>
                </a:lnTo>
                <a:lnTo>
                  <a:pt x="262" y="138"/>
                </a:lnTo>
                <a:lnTo>
                  <a:pt x="262" y="129"/>
                </a:lnTo>
                <a:lnTo>
                  <a:pt x="251" y="129"/>
                </a:lnTo>
                <a:lnTo>
                  <a:pt x="251" y="124"/>
                </a:lnTo>
                <a:lnTo>
                  <a:pt x="236" y="124"/>
                </a:lnTo>
                <a:lnTo>
                  <a:pt x="236" y="104"/>
                </a:lnTo>
                <a:lnTo>
                  <a:pt x="229" y="104"/>
                </a:lnTo>
                <a:lnTo>
                  <a:pt x="229" y="95"/>
                </a:lnTo>
                <a:lnTo>
                  <a:pt x="218" y="95"/>
                </a:lnTo>
                <a:lnTo>
                  <a:pt x="218" y="86"/>
                </a:lnTo>
                <a:lnTo>
                  <a:pt x="205" y="86"/>
                </a:lnTo>
                <a:lnTo>
                  <a:pt x="205" y="80"/>
                </a:lnTo>
                <a:lnTo>
                  <a:pt x="191" y="80"/>
                </a:lnTo>
                <a:lnTo>
                  <a:pt x="191" y="76"/>
                </a:lnTo>
                <a:lnTo>
                  <a:pt x="157" y="76"/>
                </a:lnTo>
                <a:lnTo>
                  <a:pt x="157" y="60"/>
                </a:lnTo>
                <a:lnTo>
                  <a:pt x="138" y="60"/>
                </a:lnTo>
                <a:lnTo>
                  <a:pt x="138" y="45"/>
                </a:lnTo>
                <a:lnTo>
                  <a:pt x="128" y="45"/>
                </a:lnTo>
                <a:lnTo>
                  <a:pt x="128" y="32"/>
                </a:lnTo>
                <a:lnTo>
                  <a:pt x="115" y="32"/>
                </a:lnTo>
                <a:lnTo>
                  <a:pt x="115" y="17"/>
                </a:lnTo>
                <a:lnTo>
                  <a:pt x="102" y="17"/>
                </a:lnTo>
                <a:lnTo>
                  <a:pt x="102" y="10"/>
                </a:lnTo>
                <a:lnTo>
                  <a:pt x="92" y="10"/>
                </a:lnTo>
                <a:lnTo>
                  <a:pt x="92" y="7"/>
                </a:lnTo>
                <a:lnTo>
                  <a:pt x="44" y="7"/>
                </a:lnTo>
                <a:lnTo>
                  <a:pt x="44" y="4"/>
                </a:lnTo>
                <a:lnTo>
                  <a:pt x="26" y="4"/>
                </a:lnTo>
                <a:lnTo>
                  <a:pt x="26" y="0"/>
                </a:lnTo>
                <a:lnTo>
                  <a:pt x="0" y="0"/>
                </a:lnTo>
              </a:path>
            </a:pathLst>
          </a:custGeom>
          <a:noFill/>
          <a:ln w="19050">
            <a:solidFill>
              <a:srgbClr val="B4D3EE"/>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42" name="Line 6">
            <a:extLst>
              <a:ext uri="{FF2B5EF4-FFF2-40B4-BE49-F238E27FC236}">
                <a16:creationId xmlns:a16="http://schemas.microsoft.com/office/drawing/2014/main" id="{C5F12FD0-BF02-4244-B06A-3337044C35A3}"/>
              </a:ext>
            </a:extLst>
          </p:cNvPr>
          <p:cNvSpPr>
            <a:spLocks noChangeShapeType="1"/>
          </p:cNvSpPr>
          <p:nvPr/>
        </p:nvSpPr>
        <p:spPr bwMode="auto">
          <a:xfrm>
            <a:off x="6520355" y="4218277"/>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43" name="Line 7">
            <a:extLst>
              <a:ext uri="{FF2B5EF4-FFF2-40B4-BE49-F238E27FC236}">
                <a16:creationId xmlns:a16="http://schemas.microsoft.com/office/drawing/2014/main" id="{3DA8C873-8B77-4104-B70F-47CD0CC8C430}"/>
              </a:ext>
            </a:extLst>
          </p:cNvPr>
          <p:cNvSpPr>
            <a:spLocks noChangeShapeType="1"/>
          </p:cNvSpPr>
          <p:nvPr/>
        </p:nvSpPr>
        <p:spPr bwMode="auto">
          <a:xfrm>
            <a:off x="6300566" y="4097121"/>
            <a:ext cx="0" cy="7678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44" name="Line 8">
            <a:extLst>
              <a:ext uri="{FF2B5EF4-FFF2-40B4-BE49-F238E27FC236}">
                <a16:creationId xmlns:a16="http://schemas.microsoft.com/office/drawing/2014/main" id="{C1219AB3-A248-4081-BEC5-948E1C70FDD8}"/>
              </a:ext>
            </a:extLst>
          </p:cNvPr>
          <p:cNvSpPr>
            <a:spLocks noChangeShapeType="1"/>
          </p:cNvSpPr>
          <p:nvPr/>
        </p:nvSpPr>
        <p:spPr bwMode="auto">
          <a:xfrm>
            <a:off x="6217663" y="4097121"/>
            <a:ext cx="0" cy="7678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45" name="Line 9">
            <a:extLst>
              <a:ext uri="{FF2B5EF4-FFF2-40B4-BE49-F238E27FC236}">
                <a16:creationId xmlns:a16="http://schemas.microsoft.com/office/drawing/2014/main" id="{9B9B946A-822F-4AC8-AE51-7EF1158EF970}"/>
              </a:ext>
            </a:extLst>
          </p:cNvPr>
          <p:cNvSpPr>
            <a:spLocks noChangeShapeType="1"/>
          </p:cNvSpPr>
          <p:nvPr/>
        </p:nvSpPr>
        <p:spPr bwMode="auto">
          <a:xfrm>
            <a:off x="6198383" y="4100534"/>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46" name="Line 10">
            <a:extLst>
              <a:ext uri="{FF2B5EF4-FFF2-40B4-BE49-F238E27FC236}">
                <a16:creationId xmlns:a16="http://schemas.microsoft.com/office/drawing/2014/main" id="{F47B0ABE-6475-4ABE-8879-C4E69D500ACF}"/>
              </a:ext>
            </a:extLst>
          </p:cNvPr>
          <p:cNvSpPr>
            <a:spLocks noChangeShapeType="1"/>
          </p:cNvSpPr>
          <p:nvPr/>
        </p:nvSpPr>
        <p:spPr bwMode="auto">
          <a:xfrm>
            <a:off x="6155968" y="4100534"/>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47" name="Line 11">
            <a:extLst>
              <a:ext uri="{FF2B5EF4-FFF2-40B4-BE49-F238E27FC236}">
                <a16:creationId xmlns:a16="http://schemas.microsoft.com/office/drawing/2014/main" id="{7E9CC252-FDFE-407C-A776-52A6985E59FB}"/>
              </a:ext>
            </a:extLst>
          </p:cNvPr>
          <p:cNvSpPr>
            <a:spLocks noChangeShapeType="1"/>
          </p:cNvSpPr>
          <p:nvPr/>
        </p:nvSpPr>
        <p:spPr bwMode="auto">
          <a:xfrm>
            <a:off x="6028722" y="4100534"/>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48" name="Line 12">
            <a:extLst>
              <a:ext uri="{FF2B5EF4-FFF2-40B4-BE49-F238E27FC236}">
                <a16:creationId xmlns:a16="http://schemas.microsoft.com/office/drawing/2014/main" id="{2948142E-D971-4CD9-9EAD-5BE70761B785}"/>
              </a:ext>
            </a:extLst>
          </p:cNvPr>
          <p:cNvSpPr>
            <a:spLocks noChangeShapeType="1"/>
          </p:cNvSpPr>
          <p:nvPr/>
        </p:nvSpPr>
        <p:spPr bwMode="auto">
          <a:xfrm>
            <a:off x="6053787" y="4100534"/>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49" name="Line 13">
            <a:extLst>
              <a:ext uri="{FF2B5EF4-FFF2-40B4-BE49-F238E27FC236}">
                <a16:creationId xmlns:a16="http://schemas.microsoft.com/office/drawing/2014/main" id="{6A464B94-074E-4F8A-96AD-FE937A7C4C65}"/>
              </a:ext>
            </a:extLst>
          </p:cNvPr>
          <p:cNvSpPr>
            <a:spLocks noChangeShapeType="1"/>
          </p:cNvSpPr>
          <p:nvPr/>
        </p:nvSpPr>
        <p:spPr bwMode="auto">
          <a:xfrm>
            <a:off x="6003659" y="4100534"/>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50" name="Line 14">
            <a:extLst>
              <a:ext uri="{FF2B5EF4-FFF2-40B4-BE49-F238E27FC236}">
                <a16:creationId xmlns:a16="http://schemas.microsoft.com/office/drawing/2014/main" id="{590820B8-BB32-4572-9D05-49E81EB7E29D}"/>
              </a:ext>
            </a:extLst>
          </p:cNvPr>
          <p:cNvSpPr>
            <a:spLocks noChangeShapeType="1"/>
          </p:cNvSpPr>
          <p:nvPr/>
        </p:nvSpPr>
        <p:spPr bwMode="auto">
          <a:xfrm>
            <a:off x="5990163" y="4100534"/>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51" name="Line 15">
            <a:extLst>
              <a:ext uri="{FF2B5EF4-FFF2-40B4-BE49-F238E27FC236}">
                <a16:creationId xmlns:a16="http://schemas.microsoft.com/office/drawing/2014/main" id="{2D2EEB72-E604-482C-8B1B-5AD8D84BBB35}"/>
              </a:ext>
            </a:extLst>
          </p:cNvPr>
          <p:cNvSpPr>
            <a:spLocks noChangeShapeType="1"/>
          </p:cNvSpPr>
          <p:nvPr/>
        </p:nvSpPr>
        <p:spPr bwMode="auto">
          <a:xfrm>
            <a:off x="5951604" y="4068113"/>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52" name="Line 16">
            <a:extLst>
              <a:ext uri="{FF2B5EF4-FFF2-40B4-BE49-F238E27FC236}">
                <a16:creationId xmlns:a16="http://schemas.microsoft.com/office/drawing/2014/main" id="{F3264437-4D95-47A0-80D7-3EF9CE27CED5}"/>
              </a:ext>
            </a:extLst>
          </p:cNvPr>
          <p:cNvSpPr>
            <a:spLocks noChangeShapeType="1"/>
          </p:cNvSpPr>
          <p:nvPr/>
        </p:nvSpPr>
        <p:spPr bwMode="auto">
          <a:xfrm>
            <a:off x="5951604" y="4139782"/>
            <a:ext cx="44344"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53" name="Line 17">
            <a:extLst>
              <a:ext uri="{FF2B5EF4-FFF2-40B4-BE49-F238E27FC236}">
                <a16:creationId xmlns:a16="http://schemas.microsoft.com/office/drawing/2014/main" id="{24FE3589-6E66-46EC-9252-D0F353041A85}"/>
              </a:ext>
            </a:extLst>
          </p:cNvPr>
          <p:cNvSpPr>
            <a:spLocks noChangeShapeType="1"/>
          </p:cNvSpPr>
          <p:nvPr/>
        </p:nvSpPr>
        <p:spPr bwMode="auto">
          <a:xfrm>
            <a:off x="5930397" y="4068113"/>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54" name="Line 18">
            <a:extLst>
              <a:ext uri="{FF2B5EF4-FFF2-40B4-BE49-F238E27FC236}">
                <a16:creationId xmlns:a16="http://schemas.microsoft.com/office/drawing/2014/main" id="{EC44EA58-803A-4B61-A7CB-8052F4371915}"/>
              </a:ext>
            </a:extLst>
          </p:cNvPr>
          <p:cNvSpPr>
            <a:spLocks noChangeShapeType="1"/>
          </p:cNvSpPr>
          <p:nvPr/>
        </p:nvSpPr>
        <p:spPr bwMode="auto">
          <a:xfrm>
            <a:off x="5891837" y="4068113"/>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55" name="Line 19">
            <a:extLst>
              <a:ext uri="{FF2B5EF4-FFF2-40B4-BE49-F238E27FC236}">
                <a16:creationId xmlns:a16="http://schemas.microsoft.com/office/drawing/2014/main" id="{4B03E821-AC32-417C-A772-E93E2B05E805}"/>
              </a:ext>
            </a:extLst>
          </p:cNvPr>
          <p:cNvSpPr>
            <a:spLocks noChangeShapeType="1"/>
          </p:cNvSpPr>
          <p:nvPr/>
        </p:nvSpPr>
        <p:spPr bwMode="auto">
          <a:xfrm>
            <a:off x="5859061" y="4068113"/>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56" name="Line 20">
            <a:extLst>
              <a:ext uri="{FF2B5EF4-FFF2-40B4-BE49-F238E27FC236}">
                <a16:creationId xmlns:a16="http://schemas.microsoft.com/office/drawing/2014/main" id="{F4CBDCFB-DF91-46E8-9EAD-6AB7209B6F0A}"/>
              </a:ext>
            </a:extLst>
          </p:cNvPr>
          <p:cNvSpPr>
            <a:spLocks noChangeShapeType="1"/>
          </p:cNvSpPr>
          <p:nvPr/>
        </p:nvSpPr>
        <p:spPr bwMode="auto">
          <a:xfrm>
            <a:off x="5785798" y="4068113"/>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57" name="Line 21">
            <a:extLst>
              <a:ext uri="{FF2B5EF4-FFF2-40B4-BE49-F238E27FC236}">
                <a16:creationId xmlns:a16="http://schemas.microsoft.com/office/drawing/2014/main" id="{FE208056-2731-49D7-8A4D-BE1EF8A95346}"/>
              </a:ext>
            </a:extLst>
          </p:cNvPr>
          <p:cNvSpPr>
            <a:spLocks noChangeShapeType="1"/>
          </p:cNvSpPr>
          <p:nvPr/>
        </p:nvSpPr>
        <p:spPr bwMode="auto">
          <a:xfrm>
            <a:off x="5731815" y="4068113"/>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58" name="Line 22">
            <a:extLst>
              <a:ext uri="{FF2B5EF4-FFF2-40B4-BE49-F238E27FC236}">
                <a16:creationId xmlns:a16="http://schemas.microsoft.com/office/drawing/2014/main" id="{5A1EFE5C-10CD-4132-8886-232AD0A355F3}"/>
              </a:ext>
            </a:extLst>
          </p:cNvPr>
          <p:cNvSpPr>
            <a:spLocks noChangeShapeType="1"/>
          </p:cNvSpPr>
          <p:nvPr/>
        </p:nvSpPr>
        <p:spPr bwMode="auto">
          <a:xfrm flipV="1">
            <a:off x="5658553" y="4102241"/>
            <a:ext cx="0" cy="39247"/>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59" name="Line 23">
            <a:extLst>
              <a:ext uri="{FF2B5EF4-FFF2-40B4-BE49-F238E27FC236}">
                <a16:creationId xmlns:a16="http://schemas.microsoft.com/office/drawing/2014/main" id="{1A7F683C-701E-40BD-90F7-46BE4CF66C96}"/>
              </a:ext>
            </a:extLst>
          </p:cNvPr>
          <p:cNvSpPr>
            <a:spLocks noChangeShapeType="1"/>
          </p:cNvSpPr>
          <p:nvPr/>
        </p:nvSpPr>
        <p:spPr bwMode="auto">
          <a:xfrm>
            <a:off x="5623849" y="4037397"/>
            <a:ext cx="0" cy="7678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60" name="Line 24">
            <a:extLst>
              <a:ext uri="{FF2B5EF4-FFF2-40B4-BE49-F238E27FC236}">
                <a16:creationId xmlns:a16="http://schemas.microsoft.com/office/drawing/2014/main" id="{E8E55927-8378-4458-9127-6C50892E51C9}"/>
              </a:ext>
            </a:extLst>
          </p:cNvPr>
          <p:cNvSpPr>
            <a:spLocks noChangeShapeType="1"/>
          </p:cNvSpPr>
          <p:nvPr/>
        </p:nvSpPr>
        <p:spPr bwMode="auto">
          <a:xfrm>
            <a:off x="5619993" y="4109066"/>
            <a:ext cx="36632"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61" name="Line 25">
            <a:extLst>
              <a:ext uri="{FF2B5EF4-FFF2-40B4-BE49-F238E27FC236}">
                <a16:creationId xmlns:a16="http://schemas.microsoft.com/office/drawing/2014/main" id="{D556D8A2-A866-4C9A-B07C-BB18932BE0FC}"/>
              </a:ext>
            </a:extLst>
          </p:cNvPr>
          <p:cNvSpPr>
            <a:spLocks noChangeShapeType="1"/>
          </p:cNvSpPr>
          <p:nvPr/>
        </p:nvSpPr>
        <p:spPr bwMode="auto">
          <a:xfrm>
            <a:off x="5556371" y="4037397"/>
            <a:ext cx="0" cy="7678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62" name="Line 26">
            <a:extLst>
              <a:ext uri="{FF2B5EF4-FFF2-40B4-BE49-F238E27FC236}">
                <a16:creationId xmlns:a16="http://schemas.microsoft.com/office/drawing/2014/main" id="{804B11EC-7E47-48D0-A3D7-4A789CEFA0D9}"/>
              </a:ext>
            </a:extLst>
          </p:cNvPr>
          <p:cNvSpPr>
            <a:spLocks noChangeShapeType="1"/>
          </p:cNvSpPr>
          <p:nvPr/>
        </p:nvSpPr>
        <p:spPr bwMode="auto">
          <a:xfrm>
            <a:off x="5490820" y="4018626"/>
            <a:ext cx="0" cy="69962"/>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63" name="Line 27">
            <a:extLst>
              <a:ext uri="{FF2B5EF4-FFF2-40B4-BE49-F238E27FC236}">
                <a16:creationId xmlns:a16="http://schemas.microsoft.com/office/drawing/2014/main" id="{6E276646-6D9C-43B5-97E0-9F7C9BBA4FA5}"/>
              </a:ext>
            </a:extLst>
          </p:cNvPr>
          <p:cNvSpPr>
            <a:spLocks noChangeShapeType="1"/>
          </p:cNvSpPr>
          <p:nvPr/>
        </p:nvSpPr>
        <p:spPr bwMode="auto">
          <a:xfrm>
            <a:off x="5371286" y="4015213"/>
            <a:ext cx="0" cy="7678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64" name="Line 28">
            <a:extLst>
              <a:ext uri="{FF2B5EF4-FFF2-40B4-BE49-F238E27FC236}">
                <a16:creationId xmlns:a16="http://schemas.microsoft.com/office/drawing/2014/main" id="{936C8913-D2A3-4A35-89EC-242C2BB37FF3}"/>
              </a:ext>
            </a:extLst>
          </p:cNvPr>
          <p:cNvSpPr>
            <a:spLocks noChangeShapeType="1"/>
          </p:cNvSpPr>
          <p:nvPr/>
        </p:nvSpPr>
        <p:spPr bwMode="auto">
          <a:xfrm>
            <a:off x="5353934" y="4010095"/>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65" name="Line 29">
            <a:extLst>
              <a:ext uri="{FF2B5EF4-FFF2-40B4-BE49-F238E27FC236}">
                <a16:creationId xmlns:a16="http://schemas.microsoft.com/office/drawing/2014/main" id="{D7D2902B-7C81-49ED-936C-E996DFDE0728}"/>
              </a:ext>
            </a:extLst>
          </p:cNvPr>
          <p:cNvSpPr>
            <a:spLocks noChangeShapeType="1"/>
          </p:cNvSpPr>
          <p:nvPr/>
        </p:nvSpPr>
        <p:spPr bwMode="auto">
          <a:xfrm>
            <a:off x="5326942" y="4010095"/>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66" name="Line 30">
            <a:extLst>
              <a:ext uri="{FF2B5EF4-FFF2-40B4-BE49-F238E27FC236}">
                <a16:creationId xmlns:a16="http://schemas.microsoft.com/office/drawing/2014/main" id="{26834A55-6E36-4E1F-874B-5565BB935B35}"/>
              </a:ext>
            </a:extLst>
          </p:cNvPr>
          <p:cNvSpPr>
            <a:spLocks noChangeShapeType="1"/>
          </p:cNvSpPr>
          <p:nvPr/>
        </p:nvSpPr>
        <p:spPr bwMode="auto">
          <a:xfrm>
            <a:off x="5315374" y="4010095"/>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67" name="Line 31">
            <a:extLst>
              <a:ext uri="{FF2B5EF4-FFF2-40B4-BE49-F238E27FC236}">
                <a16:creationId xmlns:a16="http://schemas.microsoft.com/office/drawing/2014/main" id="{21BE6526-CC84-47D6-8B18-BE8766E3EC02}"/>
              </a:ext>
            </a:extLst>
          </p:cNvPr>
          <p:cNvSpPr>
            <a:spLocks noChangeShapeType="1"/>
          </p:cNvSpPr>
          <p:nvPr/>
        </p:nvSpPr>
        <p:spPr bwMode="auto">
          <a:xfrm>
            <a:off x="5282599" y="4010095"/>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68" name="Line 32">
            <a:extLst>
              <a:ext uri="{FF2B5EF4-FFF2-40B4-BE49-F238E27FC236}">
                <a16:creationId xmlns:a16="http://schemas.microsoft.com/office/drawing/2014/main" id="{1BAC7783-F35D-4674-AD8B-CCE7FAEC1399}"/>
              </a:ext>
            </a:extLst>
          </p:cNvPr>
          <p:cNvSpPr>
            <a:spLocks noChangeShapeType="1"/>
          </p:cNvSpPr>
          <p:nvPr/>
        </p:nvSpPr>
        <p:spPr bwMode="auto">
          <a:xfrm>
            <a:off x="5251752" y="4010095"/>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69" name="Line 33">
            <a:extLst>
              <a:ext uri="{FF2B5EF4-FFF2-40B4-BE49-F238E27FC236}">
                <a16:creationId xmlns:a16="http://schemas.microsoft.com/office/drawing/2014/main" id="{A837FF26-DB63-42A7-9E27-DEE22EB84221}"/>
              </a:ext>
            </a:extLst>
          </p:cNvPr>
          <p:cNvSpPr>
            <a:spLocks noChangeShapeType="1"/>
          </p:cNvSpPr>
          <p:nvPr/>
        </p:nvSpPr>
        <p:spPr bwMode="auto">
          <a:xfrm>
            <a:off x="5224760" y="4006682"/>
            <a:ext cx="0" cy="7678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70" name="Line 34">
            <a:extLst>
              <a:ext uri="{FF2B5EF4-FFF2-40B4-BE49-F238E27FC236}">
                <a16:creationId xmlns:a16="http://schemas.microsoft.com/office/drawing/2014/main" id="{BEA8A7BD-F3A3-43B0-9B7D-38D276B263D2}"/>
              </a:ext>
            </a:extLst>
          </p:cNvPr>
          <p:cNvSpPr>
            <a:spLocks noChangeShapeType="1"/>
          </p:cNvSpPr>
          <p:nvPr/>
        </p:nvSpPr>
        <p:spPr bwMode="auto">
          <a:xfrm>
            <a:off x="5209337" y="4010095"/>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71" name="Line 35">
            <a:extLst>
              <a:ext uri="{FF2B5EF4-FFF2-40B4-BE49-F238E27FC236}">
                <a16:creationId xmlns:a16="http://schemas.microsoft.com/office/drawing/2014/main" id="{D30B0C50-550B-4D25-A3A7-1D1F20D2D6A6}"/>
              </a:ext>
            </a:extLst>
          </p:cNvPr>
          <p:cNvSpPr>
            <a:spLocks noChangeShapeType="1"/>
          </p:cNvSpPr>
          <p:nvPr/>
        </p:nvSpPr>
        <p:spPr bwMode="auto">
          <a:xfrm>
            <a:off x="5168849" y="3993030"/>
            <a:ext cx="0" cy="75082"/>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72" name="Line 36">
            <a:extLst>
              <a:ext uri="{FF2B5EF4-FFF2-40B4-BE49-F238E27FC236}">
                <a16:creationId xmlns:a16="http://schemas.microsoft.com/office/drawing/2014/main" id="{675D06B2-D818-402A-A2D7-E1AF85D2EF81}"/>
              </a:ext>
            </a:extLst>
          </p:cNvPr>
          <p:cNvSpPr>
            <a:spLocks noChangeShapeType="1"/>
          </p:cNvSpPr>
          <p:nvPr/>
        </p:nvSpPr>
        <p:spPr bwMode="auto">
          <a:xfrm>
            <a:off x="5136074" y="3993030"/>
            <a:ext cx="0" cy="75082"/>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73" name="Line 37">
            <a:extLst>
              <a:ext uri="{FF2B5EF4-FFF2-40B4-BE49-F238E27FC236}">
                <a16:creationId xmlns:a16="http://schemas.microsoft.com/office/drawing/2014/main" id="{FAACDC50-544F-44EB-8DE7-F10D62FBDB75}"/>
              </a:ext>
            </a:extLst>
          </p:cNvPr>
          <p:cNvSpPr>
            <a:spLocks noChangeShapeType="1"/>
          </p:cNvSpPr>
          <p:nvPr/>
        </p:nvSpPr>
        <p:spPr bwMode="auto">
          <a:xfrm>
            <a:off x="5031964" y="3994736"/>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74" name="Line 38">
            <a:extLst>
              <a:ext uri="{FF2B5EF4-FFF2-40B4-BE49-F238E27FC236}">
                <a16:creationId xmlns:a16="http://schemas.microsoft.com/office/drawing/2014/main" id="{B38211EC-3485-456C-968A-ADC3E85A0770}"/>
              </a:ext>
            </a:extLst>
          </p:cNvPr>
          <p:cNvSpPr>
            <a:spLocks noChangeShapeType="1"/>
          </p:cNvSpPr>
          <p:nvPr/>
        </p:nvSpPr>
        <p:spPr bwMode="auto">
          <a:xfrm>
            <a:off x="4958701" y="3984498"/>
            <a:ext cx="0" cy="75082"/>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75" name="Line 39">
            <a:extLst>
              <a:ext uri="{FF2B5EF4-FFF2-40B4-BE49-F238E27FC236}">
                <a16:creationId xmlns:a16="http://schemas.microsoft.com/office/drawing/2014/main" id="{88D5BBCE-3AFC-4DAF-BE1B-A89D946AEA54}"/>
              </a:ext>
            </a:extLst>
          </p:cNvPr>
          <p:cNvSpPr>
            <a:spLocks noChangeShapeType="1"/>
          </p:cNvSpPr>
          <p:nvPr/>
        </p:nvSpPr>
        <p:spPr bwMode="auto">
          <a:xfrm>
            <a:off x="4922069" y="3986205"/>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76" name="Line 40">
            <a:extLst>
              <a:ext uri="{FF2B5EF4-FFF2-40B4-BE49-F238E27FC236}">
                <a16:creationId xmlns:a16="http://schemas.microsoft.com/office/drawing/2014/main" id="{71CF4031-9909-418D-9262-879C369D1432}"/>
              </a:ext>
            </a:extLst>
          </p:cNvPr>
          <p:cNvSpPr>
            <a:spLocks noChangeShapeType="1"/>
          </p:cNvSpPr>
          <p:nvPr/>
        </p:nvSpPr>
        <p:spPr bwMode="auto">
          <a:xfrm>
            <a:off x="4447789" y="3906003"/>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77" name="Line 41">
            <a:extLst>
              <a:ext uri="{FF2B5EF4-FFF2-40B4-BE49-F238E27FC236}">
                <a16:creationId xmlns:a16="http://schemas.microsoft.com/office/drawing/2014/main" id="{CF255790-A448-4B33-BA11-17C35233A690}"/>
              </a:ext>
            </a:extLst>
          </p:cNvPr>
          <p:cNvSpPr>
            <a:spLocks noChangeShapeType="1"/>
          </p:cNvSpPr>
          <p:nvPr/>
        </p:nvSpPr>
        <p:spPr bwMode="auto">
          <a:xfrm>
            <a:off x="4202938" y="3865049"/>
            <a:ext cx="0" cy="7678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78" name="Line 42">
            <a:extLst>
              <a:ext uri="{FF2B5EF4-FFF2-40B4-BE49-F238E27FC236}">
                <a16:creationId xmlns:a16="http://schemas.microsoft.com/office/drawing/2014/main" id="{622E3105-57E8-4682-A418-95C22CD8057F}"/>
              </a:ext>
            </a:extLst>
          </p:cNvPr>
          <p:cNvSpPr>
            <a:spLocks noChangeShapeType="1"/>
          </p:cNvSpPr>
          <p:nvPr/>
        </p:nvSpPr>
        <p:spPr bwMode="auto">
          <a:xfrm>
            <a:off x="4050627" y="3807031"/>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79" name="Line 43">
            <a:extLst>
              <a:ext uri="{FF2B5EF4-FFF2-40B4-BE49-F238E27FC236}">
                <a16:creationId xmlns:a16="http://schemas.microsoft.com/office/drawing/2014/main" id="{B3DD2C2B-6725-4DC5-9C68-F42175FF8742}"/>
              </a:ext>
            </a:extLst>
          </p:cNvPr>
          <p:cNvSpPr>
            <a:spLocks noChangeShapeType="1"/>
          </p:cNvSpPr>
          <p:nvPr/>
        </p:nvSpPr>
        <p:spPr bwMode="auto">
          <a:xfrm>
            <a:off x="4077619" y="3829215"/>
            <a:ext cx="0" cy="7678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80" name="Line 44">
            <a:extLst>
              <a:ext uri="{FF2B5EF4-FFF2-40B4-BE49-F238E27FC236}">
                <a16:creationId xmlns:a16="http://schemas.microsoft.com/office/drawing/2014/main" id="{87B2F133-074E-4B4F-9394-EEF94E659675}"/>
              </a:ext>
            </a:extLst>
          </p:cNvPr>
          <p:cNvSpPr>
            <a:spLocks noChangeShapeType="1"/>
          </p:cNvSpPr>
          <p:nvPr/>
        </p:nvSpPr>
        <p:spPr bwMode="auto">
          <a:xfrm>
            <a:off x="4027492" y="3807031"/>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81" name="Line 45">
            <a:extLst>
              <a:ext uri="{FF2B5EF4-FFF2-40B4-BE49-F238E27FC236}">
                <a16:creationId xmlns:a16="http://schemas.microsoft.com/office/drawing/2014/main" id="{F8624DAB-B54A-4508-AE5A-5F00285D8206}"/>
              </a:ext>
            </a:extLst>
          </p:cNvPr>
          <p:cNvSpPr>
            <a:spLocks noChangeShapeType="1"/>
          </p:cNvSpPr>
          <p:nvPr/>
        </p:nvSpPr>
        <p:spPr bwMode="auto">
          <a:xfrm>
            <a:off x="3915670" y="3760958"/>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82" name="Line 46">
            <a:extLst>
              <a:ext uri="{FF2B5EF4-FFF2-40B4-BE49-F238E27FC236}">
                <a16:creationId xmlns:a16="http://schemas.microsoft.com/office/drawing/2014/main" id="{56D89223-BE08-48FB-8127-AA052BB693D5}"/>
              </a:ext>
            </a:extLst>
          </p:cNvPr>
          <p:cNvSpPr>
            <a:spLocks noChangeShapeType="1"/>
          </p:cNvSpPr>
          <p:nvPr/>
        </p:nvSpPr>
        <p:spPr bwMode="auto">
          <a:xfrm>
            <a:off x="3755649" y="3738774"/>
            <a:ext cx="0" cy="7678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83" name="Line 47">
            <a:extLst>
              <a:ext uri="{FF2B5EF4-FFF2-40B4-BE49-F238E27FC236}">
                <a16:creationId xmlns:a16="http://schemas.microsoft.com/office/drawing/2014/main" id="{FB66C780-8A48-4019-A41C-04C8710EE717}"/>
              </a:ext>
            </a:extLst>
          </p:cNvPr>
          <p:cNvSpPr>
            <a:spLocks noChangeShapeType="1"/>
          </p:cNvSpPr>
          <p:nvPr/>
        </p:nvSpPr>
        <p:spPr bwMode="auto">
          <a:xfrm>
            <a:off x="3782641" y="3747307"/>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84" name="Line 48">
            <a:extLst>
              <a:ext uri="{FF2B5EF4-FFF2-40B4-BE49-F238E27FC236}">
                <a16:creationId xmlns:a16="http://schemas.microsoft.com/office/drawing/2014/main" id="{106DD0B1-E4F6-4985-845E-EB92BAE5921C}"/>
              </a:ext>
            </a:extLst>
          </p:cNvPr>
          <p:cNvSpPr>
            <a:spLocks noChangeShapeType="1"/>
          </p:cNvSpPr>
          <p:nvPr/>
        </p:nvSpPr>
        <p:spPr bwMode="auto">
          <a:xfrm flipV="1">
            <a:off x="3788424" y="3752426"/>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85" name="Line 49">
            <a:extLst>
              <a:ext uri="{FF2B5EF4-FFF2-40B4-BE49-F238E27FC236}">
                <a16:creationId xmlns:a16="http://schemas.microsoft.com/office/drawing/2014/main" id="{2C2CC00F-6ED7-4A95-B3C3-1D6FD689AB04}"/>
              </a:ext>
            </a:extLst>
          </p:cNvPr>
          <p:cNvSpPr>
            <a:spLocks noChangeShapeType="1"/>
          </p:cNvSpPr>
          <p:nvPr/>
        </p:nvSpPr>
        <p:spPr bwMode="auto">
          <a:xfrm>
            <a:off x="3655395" y="3694408"/>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86" name="Line 50">
            <a:extLst>
              <a:ext uri="{FF2B5EF4-FFF2-40B4-BE49-F238E27FC236}">
                <a16:creationId xmlns:a16="http://schemas.microsoft.com/office/drawing/2014/main" id="{12249C14-3E94-4F3B-931A-F7DC2985D35D}"/>
              </a:ext>
            </a:extLst>
          </p:cNvPr>
          <p:cNvSpPr>
            <a:spLocks noChangeShapeType="1"/>
          </p:cNvSpPr>
          <p:nvPr/>
        </p:nvSpPr>
        <p:spPr bwMode="auto">
          <a:xfrm>
            <a:off x="3638042" y="3694408"/>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87" name="Line 51">
            <a:extLst>
              <a:ext uri="{FF2B5EF4-FFF2-40B4-BE49-F238E27FC236}">
                <a16:creationId xmlns:a16="http://schemas.microsoft.com/office/drawing/2014/main" id="{8D0D5ABC-8F77-4186-8FB9-A5222C521DD4}"/>
              </a:ext>
            </a:extLst>
          </p:cNvPr>
          <p:cNvSpPr>
            <a:spLocks noChangeShapeType="1"/>
          </p:cNvSpPr>
          <p:nvPr/>
        </p:nvSpPr>
        <p:spPr bwMode="auto">
          <a:xfrm>
            <a:off x="3670818" y="3702940"/>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88" name="Line 52">
            <a:extLst>
              <a:ext uri="{FF2B5EF4-FFF2-40B4-BE49-F238E27FC236}">
                <a16:creationId xmlns:a16="http://schemas.microsoft.com/office/drawing/2014/main" id="{EBF9A2B3-3DEA-470C-B350-161392A659D2}"/>
              </a:ext>
            </a:extLst>
          </p:cNvPr>
          <p:cNvSpPr>
            <a:spLocks noChangeShapeType="1"/>
          </p:cNvSpPr>
          <p:nvPr/>
        </p:nvSpPr>
        <p:spPr bwMode="auto">
          <a:xfrm>
            <a:off x="3451030" y="3634684"/>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89" name="Line 53">
            <a:extLst>
              <a:ext uri="{FF2B5EF4-FFF2-40B4-BE49-F238E27FC236}">
                <a16:creationId xmlns:a16="http://schemas.microsoft.com/office/drawing/2014/main" id="{5B646F0D-19F6-49AE-B93B-A6C8A0639920}"/>
              </a:ext>
            </a:extLst>
          </p:cNvPr>
          <p:cNvSpPr>
            <a:spLocks noChangeShapeType="1"/>
          </p:cNvSpPr>
          <p:nvPr/>
        </p:nvSpPr>
        <p:spPr bwMode="auto">
          <a:xfrm>
            <a:off x="3425966" y="3634684"/>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90" name="Line 54">
            <a:extLst>
              <a:ext uri="{FF2B5EF4-FFF2-40B4-BE49-F238E27FC236}">
                <a16:creationId xmlns:a16="http://schemas.microsoft.com/office/drawing/2014/main" id="{E04A1270-828A-4AEB-B9B5-967F911C246F}"/>
              </a:ext>
            </a:extLst>
          </p:cNvPr>
          <p:cNvSpPr>
            <a:spLocks noChangeShapeType="1"/>
          </p:cNvSpPr>
          <p:nvPr/>
        </p:nvSpPr>
        <p:spPr bwMode="auto">
          <a:xfrm>
            <a:off x="3240881" y="3566427"/>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91" name="Line 55">
            <a:extLst>
              <a:ext uri="{FF2B5EF4-FFF2-40B4-BE49-F238E27FC236}">
                <a16:creationId xmlns:a16="http://schemas.microsoft.com/office/drawing/2014/main" id="{1EF43856-F792-4BC0-B763-AE4EDDB4BB3C}"/>
              </a:ext>
            </a:extLst>
          </p:cNvPr>
          <p:cNvSpPr>
            <a:spLocks noChangeShapeType="1"/>
          </p:cNvSpPr>
          <p:nvPr/>
        </p:nvSpPr>
        <p:spPr bwMode="auto">
          <a:xfrm>
            <a:off x="3256305" y="3574959"/>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92" name="Line 56">
            <a:extLst>
              <a:ext uri="{FF2B5EF4-FFF2-40B4-BE49-F238E27FC236}">
                <a16:creationId xmlns:a16="http://schemas.microsoft.com/office/drawing/2014/main" id="{43A36018-4167-4817-933A-96092B0AAC9C}"/>
              </a:ext>
            </a:extLst>
          </p:cNvPr>
          <p:cNvSpPr>
            <a:spLocks noChangeShapeType="1"/>
          </p:cNvSpPr>
          <p:nvPr/>
        </p:nvSpPr>
        <p:spPr bwMode="auto">
          <a:xfrm>
            <a:off x="3316072" y="3588610"/>
            <a:ext cx="0" cy="7678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93" name="Line 57">
            <a:extLst>
              <a:ext uri="{FF2B5EF4-FFF2-40B4-BE49-F238E27FC236}">
                <a16:creationId xmlns:a16="http://schemas.microsoft.com/office/drawing/2014/main" id="{43191F61-17D4-4214-A131-BDCD9706CCAC}"/>
              </a:ext>
            </a:extLst>
          </p:cNvPr>
          <p:cNvSpPr>
            <a:spLocks noChangeShapeType="1"/>
          </p:cNvSpPr>
          <p:nvPr/>
        </p:nvSpPr>
        <p:spPr bwMode="auto">
          <a:xfrm>
            <a:off x="3333423" y="3588610"/>
            <a:ext cx="0" cy="7678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94" name="Line 58">
            <a:extLst>
              <a:ext uri="{FF2B5EF4-FFF2-40B4-BE49-F238E27FC236}">
                <a16:creationId xmlns:a16="http://schemas.microsoft.com/office/drawing/2014/main" id="{4009E726-3D8E-4FB8-8108-2C36896DA2BE}"/>
              </a:ext>
            </a:extLst>
          </p:cNvPr>
          <p:cNvSpPr>
            <a:spLocks noChangeShapeType="1"/>
          </p:cNvSpPr>
          <p:nvPr/>
        </p:nvSpPr>
        <p:spPr bwMode="auto">
          <a:xfrm>
            <a:off x="3348847" y="3597143"/>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95" name="Line 59">
            <a:extLst>
              <a:ext uri="{FF2B5EF4-FFF2-40B4-BE49-F238E27FC236}">
                <a16:creationId xmlns:a16="http://schemas.microsoft.com/office/drawing/2014/main" id="{76B7B241-8CFD-4248-9A11-06AAE8628B3D}"/>
              </a:ext>
            </a:extLst>
          </p:cNvPr>
          <p:cNvSpPr>
            <a:spLocks noChangeShapeType="1"/>
          </p:cNvSpPr>
          <p:nvPr/>
        </p:nvSpPr>
        <p:spPr bwMode="auto">
          <a:xfrm>
            <a:off x="3179186" y="3530592"/>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96" name="Line 60">
            <a:extLst>
              <a:ext uri="{FF2B5EF4-FFF2-40B4-BE49-F238E27FC236}">
                <a16:creationId xmlns:a16="http://schemas.microsoft.com/office/drawing/2014/main" id="{D23D1EA4-8822-4892-A621-434D00A11785}"/>
              </a:ext>
            </a:extLst>
          </p:cNvPr>
          <p:cNvSpPr>
            <a:spLocks noChangeShapeType="1"/>
          </p:cNvSpPr>
          <p:nvPr/>
        </p:nvSpPr>
        <p:spPr bwMode="auto">
          <a:xfrm>
            <a:off x="3188826" y="3539125"/>
            <a:ext cx="0" cy="69962"/>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97" name="Line 61">
            <a:extLst>
              <a:ext uri="{FF2B5EF4-FFF2-40B4-BE49-F238E27FC236}">
                <a16:creationId xmlns:a16="http://schemas.microsoft.com/office/drawing/2014/main" id="{0F0AF46B-E26D-467E-8A37-60E2B519FF60}"/>
              </a:ext>
            </a:extLst>
          </p:cNvPr>
          <p:cNvSpPr>
            <a:spLocks noChangeShapeType="1"/>
          </p:cNvSpPr>
          <p:nvPr/>
        </p:nvSpPr>
        <p:spPr bwMode="auto">
          <a:xfrm flipV="1">
            <a:off x="3071220" y="3504996"/>
            <a:ext cx="0" cy="5289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98" name="Line 62">
            <a:extLst>
              <a:ext uri="{FF2B5EF4-FFF2-40B4-BE49-F238E27FC236}">
                <a16:creationId xmlns:a16="http://schemas.microsoft.com/office/drawing/2014/main" id="{52985E8C-3950-459A-BB00-3C34ABAEF6A5}"/>
              </a:ext>
            </a:extLst>
          </p:cNvPr>
          <p:cNvSpPr>
            <a:spLocks noChangeShapeType="1"/>
          </p:cNvSpPr>
          <p:nvPr/>
        </p:nvSpPr>
        <p:spPr bwMode="auto">
          <a:xfrm>
            <a:off x="3030733" y="3462336"/>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99" name="Line 63">
            <a:extLst>
              <a:ext uri="{FF2B5EF4-FFF2-40B4-BE49-F238E27FC236}">
                <a16:creationId xmlns:a16="http://schemas.microsoft.com/office/drawing/2014/main" id="{D1841467-4784-4BF8-9336-1CD67E1C025B}"/>
              </a:ext>
            </a:extLst>
          </p:cNvPr>
          <p:cNvSpPr>
            <a:spLocks noChangeShapeType="1"/>
          </p:cNvSpPr>
          <p:nvPr/>
        </p:nvSpPr>
        <p:spPr bwMode="auto">
          <a:xfrm>
            <a:off x="2974821" y="3431620"/>
            <a:ext cx="0" cy="75082"/>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00" name="Line 64">
            <a:extLst>
              <a:ext uri="{FF2B5EF4-FFF2-40B4-BE49-F238E27FC236}">
                <a16:creationId xmlns:a16="http://schemas.microsoft.com/office/drawing/2014/main" id="{640A9196-9E66-4A25-A434-33F1136D9DB4}"/>
              </a:ext>
            </a:extLst>
          </p:cNvPr>
          <p:cNvSpPr>
            <a:spLocks noChangeShapeType="1"/>
          </p:cNvSpPr>
          <p:nvPr/>
        </p:nvSpPr>
        <p:spPr bwMode="auto">
          <a:xfrm flipV="1">
            <a:off x="2963254" y="3465748"/>
            <a:ext cx="0" cy="40954"/>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01" name="Line 65">
            <a:extLst>
              <a:ext uri="{FF2B5EF4-FFF2-40B4-BE49-F238E27FC236}">
                <a16:creationId xmlns:a16="http://schemas.microsoft.com/office/drawing/2014/main" id="{F7206DDF-030A-4A1E-8586-6DE1EE0DEEA3}"/>
              </a:ext>
            </a:extLst>
          </p:cNvPr>
          <p:cNvSpPr>
            <a:spLocks noChangeShapeType="1"/>
          </p:cNvSpPr>
          <p:nvPr/>
        </p:nvSpPr>
        <p:spPr bwMode="auto">
          <a:xfrm>
            <a:off x="2924694" y="3474281"/>
            <a:ext cx="67479"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02" name="Line 66">
            <a:extLst>
              <a:ext uri="{FF2B5EF4-FFF2-40B4-BE49-F238E27FC236}">
                <a16:creationId xmlns:a16="http://schemas.microsoft.com/office/drawing/2014/main" id="{57B8C6F9-7399-459B-A301-B61C9317D437}"/>
              </a:ext>
            </a:extLst>
          </p:cNvPr>
          <p:cNvSpPr>
            <a:spLocks noChangeShapeType="1"/>
          </p:cNvSpPr>
          <p:nvPr/>
        </p:nvSpPr>
        <p:spPr bwMode="auto">
          <a:xfrm>
            <a:off x="2857216" y="3349712"/>
            <a:ext cx="0" cy="7678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03" name="Line 67">
            <a:extLst>
              <a:ext uri="{FF2B5EF4-FFF2-40B4-BE49-F238E27FC236}">
                <a16:creationId xmlns:a16="http://schemas.microsoft.com/office/drawing/2014/main" id="{FA86F775-1B95-48B8-A6DC-52E80A6A4199}"/>
              </a:ext>
            </a:extLst>
          </p:cNvPr>
          <p:cNvSpPr>
            <a:spLocks noChangeShapeType="1"/>
          </p:cNvSpPr>
          <p:nvPr/>
        </p:nvSpPr>
        <p:spPr bwMode="auto">
          <a:xfrm>
            <a:off x="2837936" y="3414556"/>
            <a:ext cx="61695"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04" name="Line 68">
            <a:extLst>
              <a:ext uri="{FF2B5EF4-FFF2-40B4-BE49-F238E27FC236}">
                <a16:creationId xmlns:a16="http://schemas.microsoft.com/office/drawing/2014/main" id="{FF5E3F06-0152-4E58-AAD5-DA52E2DCD4AF}"/>
              </a:ext>
            </a:extLst>
          </p:cNvPr>
          <p:cNvSpPr>
            <a:spLocks noChangeShapeType="1"/>
          </p:cNvSpPr>
          <p:nvPr/>
        </p:nvSpPr>
        <p:spPr bwMode="auto">
          <a:xfrm>
            <a:off x="2876496" y="3371896"/>
            <a:ext cx="0" cy="7678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05" name="Line 69">
            <a:extLst>
              <a:ext uri="{FF2B5EF4-FFF2-40B4-BE49-F238E27FC236}">
                <a16:creationId xmlns:a16="http://schemas.microsoft.com/office/drawing/2014/main" id="{7D7DBB0E-DADC-494F-A832-F1B0C73AEF91}"/>
              </a:ext>
            </a:extLst>
          </p:cNvPr>
          <p:cNvSpPr>
            <a:spLocks noChangeShapeType="1"/>
          </p:cNvSpPr>
          <p:nvPr/>
        </p:nvSpPr>
        <p:spPr bwMode="auto">
          <a:xfrm>
            <a:off x="2822513" y="3388960"/>
            <a:ext cx="69407"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06" name="Line 70">
            <a:extLst>
              <a:ext uri="{FF2B5EF4-FFF2-40B4-BE49-F238E27FC236}">
                <a16:creationId xmlns:a16="http://schemas.microsoft.com/office/drawing/2014/main" id="{FBA22E24-291C-4CC0-9586-EB7B42DB0FCF}"/>
              </a:ext>
            </a:extLst>
          </p:cNvPr>
          <p:cNvSpPr>
            <a:spLocks noChangeShapeType="1"/>
          </p:cNvSpPr>
          <p:nvPr/>
        </p:nvSpPr>
        <p:spPr bwMode="auto">
          <a:xfrm>
            <a:off x="2695267" y="3329235"/>
            <a:ext cx="86759"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07" name="Line 71">
            <a:extLst>
              <a:ext uri="{FF2B5EF4-FFF2-40B4-BE49-F238E27FC236}">
                <a16:creationId xmlns:a16="http://schemas.microsoft.com/office/drawing/2014/main" id="{DD03DF17-8E98-4F37-AAC0-7E59D53F20BB}"/>
              </a:ext>
            </a:extLst>
          </p:cNvPr>
          <p:cNvSpPr>
            <a:spLocks noChangeShapeType="1"/>
          </p:cNvSpPr>
          <p:nvPr/>
        </p:nvSpPr>
        <p:spPr bwMode="auto">
          <a:xfrm>
            <a:off x="2637428" y="3208081"/>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08" name="Line 72">
            <a:extLst>
              <a:ext uri="{FF2B5EF4-FFF2-40B4-BE49-F238E27FC236}">
                <a16:creationId xmlns:a16="http://schemas.microsoft.com/office/drawing/2014/main" id="{2619AE37-8981-4075-B696-22B0E79A32D8}"/>
              </a:ext>
            </a:extLst>
          </p:cNvPr>
          <p:cNvSpPr>
            <a:spLocks noChangeShapeType="1"/>
          </p:cNvSpPr>
          <p:nvPr/>
        </p:nvSpPr>
        <p:spPr bwMode="auto">
          <a:xfrm>
            <a:off x="2548741" y="3163714"/>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09" name="Line 73">
            <a:extLst>
              <a:ext uri="{FF2B5EF4-FFF2-40B4-BE49-F238E27FC236}">
                <a16:creationId xmlns:a16="http://schemas.microsoft.com/office/drawing/2014/main" id="{07889B11-3BF9-4AC0-9A31-F32F33DFBDE2}"/>
              </a:ext>
            </a:extLst>
          </p:cNvPr>
          <p:cNvSpPr>
            <a:spLocks noChangeShapeType="1"/>
          </p:cNvSpPr>
          <p:nvPr/>
        </p:nvSpPr>
        <p:spPr bwMode="auto">
          <a:xfrm flipV="1">
            <a:off x="2488974" y="3117640"/>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10" name="Line 74">
            <a:extLst>
              <a:ext uri="{FF2B5EF4-FFF2-40B4-BE49-F238E27FC236}">
                <a16:creationId xmlns:a16="http://schemas.microsoft.com/office/drawing/2014/main" id="{6D2787AE-A02A-4D2F-8CE5-2D0F738F07FC}"/>
              </a:ext>
            </a:extLst>
          </p:cNvPr>
          <p:cNvSpPr>
            <a:spLocks noChangeShapeType="1"/>
          </p:cNvSpPr>
          <p:nvPr/>
        </p:nvSpPr>
        <p:spPr bwMode="auto">
          <a:xfrm flipV="1">
            <a:off x="2461982" y="3095457"/>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11" name="Line 75">
            <a:extLst>
              <a:ext uri="{FF2B5EF4-FFF2-40B4-BE49-F238E27FC236}">
                <a16:creationId xmlns:a16="http://schemas.microsoft.com/office/drawing/2014/main" id="{2C563BEC-CB7C-4875-9987-7BBB94526AA1}"/>
              </a:ext>
            </a:extLst>
          </p:cNvPr>
          <p:cNvSpPr>
            <a:spLocks noChangeShapeType="1"/>
          </p:cNvSpPr>
          <p:nvPr/>
        </p:nvSpPr>
        <p:spPr bwMode="auto">
          <a:xfrm flipV="1">
            <a:off x="2421495" y="3064742"/>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12" name="Line 76">
            <a:extLst>
              <a:ext uri="{FF2B5EF4-FFF2-40B4-BE49-F238E27FC236}">
                <a16:creationId xmlns:a16="http://schemas.microsoft.com/office/drawing/2014/main" id="{353F9AAD-9369-4095-868E-F1A04F8D568C}"/>
              </a:ext>
            </a:extLst>
          </p:cNvPr>
          <p:cNvSpPr>
            <a:spLocks noChangeShapeType="1"/>
          </p:cNvSpPr>
          <p:nvPr/>
        </p:nvSpPr>
        <p:spPr bwMode="auto">
          <a:xfrm>
            <a:off x="2411855" y="3051091"/>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13" name="Line 77">
            <a:extLst>
              <a:ext uri="{FF2B5EF4-FFF2-40B4-BE49-F238E27FC236}">
                <a16:creationId xmlns:a16="http://schemas.microsoft.com/office/drawing/2014/main" id="{A52AF991-9D65-4BEE-AF9E-253CF37082E3}"/>
              </a:ext>
            </a:extLst>
          </p:cNvPr>
          <p:cNvSpPr>
            <a:spLocks noChangeShapeType="1"/>
          </p:cNvSpPr>
          <p:nvPr/>
        </p:nvSpPr>
        <p:spPr bwMode="auto">
          <a:xfrm>
            <a:off x="2386792" y="3027201"/>
            <a:ext cx="0" cy="7678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14" name="Line 78">
            <a:extLst>
              <a:ext uri="{FF2B5EF4-FFF2-40B4-BE49-F238E27FC236}">
                <a16:creationId xmlns:a16="http://schemas.microsoft.com/office/drawing/2014/main" id="{58F0762D-0461-4B30-8313-FF8FBE57CFF1}"/>
              </a:ext>
            </a:extLst>
          </p:cNvPr>
          <p:cNvSpPr>
            <a:spLocks noChangeShapeType="1"/>
          </p:cNvSpPr>
          <p:nvPr/>
        </p:nvSpPr>
        <p:spPr bwMode="auto">
          <a:xfrm>
            <a:off x="2332809" y="3052797"/>
            <a:ext cx="53983"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15" name="Line 79">
            <a:extLst>
              <a:ext uri="{FF2B5EF4-FFF2-40B4-BE49-F238E27FC236}">
                <a16:creationId xmlns:a16="http://schemas.microsoft.com/office/drawing/2014/main" id="{67E1A15C-F4FF-47C9-8DC4-2DA087379897}"/>
              </a:ext>
            </a:extLst>
          </p:cNvPr>
          <p:cNvSpPr>
            <a:spLocks noChangeShapeType="1"/>
          </p:cNvSpPr>
          <p:nvPr/>
        </p:nvSpPr>
        <p:spPr bwMode="auto">
          <a:xfrm flipV="1">
            <a:off x="2315456" y="2969183"/>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16" name="Line 80">
            <a:extLst>
              <a:ext uri="{FF2B5EF4-FFF2-40B4-BE49-F238E27FC236}">
                <a16:creationId xmlns:a16="http://schemas.microsoft.com/office/drawing/2014/main" id="{B7361175-EC35-41A4-AFF1-26F1B22AE8A5}"/>
              </a:ext>
            </a:extLst>
          </p:cNvPr>
          <p:cNvSpPr>
            <a:spLocks noChangeShapeType="1"/>
          </p:cNvSpPr>
          <p:nvPr/>
        </p:nvSpPr>
        <p:spPr bwMode="auto">
          <a:xfrm>
            <a:off x="2300033" y="2938467"/>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17" name="Line 81">
            <a:extLst>
              <a:ext uri="{FF2B5EF4-FFF2-40B4-BE49-F238E27FC236}">
                <a16:creationId xmlns:a16="http://schemas.microsoft.com/office/drawing/2014/main" id="{E579DEED-EBBE-45C0-BF85-F66112ED2597}"/>
              </a:ext>
            </a:extLst>
          </p:cNvPr>
          <p:cNvSpPr>
            <a:spLocks noChangeShapeType="1"/>
          </p:cNvSpPr>
          <p:nvPr/>
        </p:nvSpPr>
        <p:spPr bwMode="auto">
          <a:xfrm>
            <a:off x="2259546" y="2892394"/>
            <a:ext cx="0" cy="7678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18" name="Line 82">
            <a:extLst>
              <a:ext uri="{FF2B5EF4-FFF2-40B4-BE49-F238E27FC236}">
                <a16:creationId xmlns:a16="http://schemas.microsoft.com/office/drawing/2014/main" id="{6C4BA48F-6E51-4032-A90A-50728982E890}"/>
              </a:ext>
            </a:extLst>
          </p:cNvPr>
          <p:cNvSpPr>
            <a:spLocks noChangeShapeType="1"/>
          </p:cNvSpPr>
          <p:nvPr/>
        </p:nvSpPr>
        <p:spPr bwMode="auto">
          <a:xfrm flipV="1">
            <a:off x="2242194" y="2892394"/>
            <a:ext cx="0" cy="7678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19" name="Line 83">
            <a:extLst>
              <a:ext uri="{FF2B5EF4-FFF2-40B4-BE49-F238E27FC236}">
                <a16:creationId xmlns:a16="http://schemas.microsoft.com/office/drawing/2014/main" id="{4BC6E183-0791-4815-8DA5-4D57E33349C3}"/>
              </a:ext>
            </a:extLst>
          </p:cNvPr>
          <p:cNvSpPr>
            <a:spLocks noChangeShapeType="1"/>
          </p:cNvSpPr>
          <p:nvPr/>
        </p:nvSpPr>
        <p:spPr bwMode="auto">
          <a:xfrm>
            <a:off x="2178571" y="2912871"/>
            <a:ext cx="67479"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20" name="Line 84">
            <a:extLst>
              <a:ext uri="{FF2B5EF4-FFF2-40B4-BE49-F238E27FC236}">
                <a16:creationId xmlns:a16="http://schemas.microsoft.com/office/drawing/2014/main" id="{171B5040-1EE1-4077-B06B-C14AD9FBC9BB}"/>
              </a:ext>
            </a:extLst>
          </p:cNvPr>
          <p:cNvSpPr>
            <a:spLocks noChangeShapeType="1"/>
          </p:cNvSpPr>
          <p:nvPr/>
        </p:nvSpPr>
        <p:spPr bwMode="auto">
          <a:xfrm>
            <a:off x="2188211" y="2921403"/>
            <a:ext cx="53983"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21" name="Line 85">
            <a:extLst>
              <a:ext uri="{FF2B5EF4-FFF2-40B4-BE49-F238E27FC236}">
                <a16:creationId xmlns:a16="http://schemas.microsoft.com/office/drawing/2014/main" id="{20AA9213-4A3C-4D03-B759-670659CA1154}"/>
              </a:ext>
            </a:extLst>
          </p:cNvPr>
          <p:cNvSpPr>
            <a:spLocks noChangeShapeType="1"/>
          </p:cNvSpPr>
          <p:nvPr/>
        </p:nvSpPr>
        <p:spPr bwMode="auto">
          <a:xfrm>
            <a:off x="2193995" y="2926522"/>
            <a:ext cx="46271"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22" name="Line 86">
            <a:extLst>
              <a:ext uri="{FF2B5EF4-FFF2-40B4-BE49-F238E27FC236}">
                <a16:creationId xmlns:a16="http://schemas.microsoft.com/office/drawing/2014/main" id="{988AA09D-0202-4BDB-AFB6-CD0C0E9ECD24}"/>
              </a:ext>
            </a:extLst>
          </p:cNvPr>
          <p:cNvSpPr>
            <a:spLocks noChangeShapeType="1"/>
          </p:cNvSpPr>
          <p:nvPr/>
        </p:nvSpPr>
        <p:spPr bwMode="auto">
          <a:xfrm flipV="1">
            <a:off x="2207490" y="2873624"/>
            <a:ext cx="0" cy="69962"/>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23" name="Line 87">
            <a:extLst>
              <a:ext uri="{FF2B5EF4-FFF2-40B4-BE49-F238E27FC236}">
                <a16:creationId xmlns:a16="http://schemas.microsoft.com/office/drawing/2014/main" id="{8CCD6CC4-1DA4-45C2-BDFC-93373469F3BA}"/>
              </a:ext>
            </a:extLst>
          </p:cNvPr>
          <p:cNvSpPr>
            <a:spLocks noChangeShapeType="1"/>
          </p:cNvSpPr>
          <p:nvPr/>
        </p:nvSpPr>
        <p:spPr bwMode="auto">
          <a:xfrm>
            <a:off x="2217131" y="2873624"/>
            <a:ext cx="0" cy="7849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24" name="Line 88">
            <a:extLst>
              <a:ext uri="{FF2B5EF4-FFF2-40B4-BE49-F238E27FC236}">
                <a16:creationId xmlns:a16="http://schemas.microsoft.com/office/drawing/2014/main" id="{C928F8D7-DEB3-4901-990A-C8D8251718A3}"/>
              </a:ext>
            </a:extLst>
          </p:cNvPr>
          <p:cNvSpPr>
            <a:spLocks noChangeShapeType="1"/>
          </p:cNvSpPr>
          <p:nvPr/>
        </p:nvSpPr>
        <p:spPr bwMode="auto">
          <a:xfrm>
            <a:off x="2226770" y="2887275"/>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25" name="Line 89">
            <a:extLst>
              <a:ext uri="{FF2B5EF4-FFF2-40B4-BE49-F238E27FC236}">
                <a16:creationId xmlns:a16="http://schemas.microsoft.com/office/drawing/2014/main" id="{ED98623E-97E0-44F7-B7AD-B57F473302CD}"/>
              </a:ext>
            </a:extLst>
          </p:cNvPr>
          <p:cNvSpPr>
            <a:spLocks noChangeShapeType="1"/>
          </p:cNvSpPr>
          <p:nvPr/>
        </p:nvSpPr>
        <p:spPr bwMode="auto">
          <a:xfrm flipV="1">
            <a:off x="2114948" y="2801954"/>
            <a:ext cx="0" cy="85321"/>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26" name="Line 90">
            <a:extLst>
              <a:ext uri="{FF2B5EF4-FFF2-40B4-BE49-F238E27FC236}">
                <a16:creationId xmlns:a16="http://schemas.microsoft.com/office/drawing/2014/main" id="{52E5ACF9-BA29-4180-B7AC-73E59EBF6212}"/>
              </a:ext>
            </a:extLst>
          </p:cNvPr>
          <p:cNvSpPr>
            <a:spLocks noChangeShapeType="1"/>
          </p:cNvSpPr>
          <p:nvPr/>
        </p:nvSpPr>
        <p:spPr bwMode="auto">
          <a:xfrm flipH="1">
            <a:off x="2086029" y="2839496"/>
            <a:ext cx="61695"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27" name="Line 91">
            <a:extLst>
              <a:ext uri="{FF2B5EF4-FFF2-40B4-BE49-F238E27FC236}">
                <a16:creationId xmlns:a16="http://schemas.microsoft.com/office/drawing/2014/main" id="{5EB9ADD2-DF9D-4787-99F5-B5BE89D2374C}"/>
              </a:ext>
            </a:extLst>
          </p:cNvPr>
          <p:cNvSpPr>
            <a:spLocks noChangeShapeType="1"/>
          </p:cNvSpPr>
          <p:nvPr/>
        </p:nvSpPr>
        <p:spPr bwMode="auto">
          <a:xfrm flipV="1">
            <a:off x="2012766" y="2749055"/>
            <a:ext cx="0" cy="61431"/>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28" name="Line 92">
            <a:extLst>
              <a:ext uri="{FF2B5EF4-FFF2-40B4-BE49-F238E27FC236}">
                <a16:creationId xmlns:a16="http://schemas.microsoft.com/office/drawing/2014/main" id="{025E1552-961C-43CB-9CB0-96F45D0D683E}"/>
              </a:ext>
            </a:extLst>
          </p:cNvPr>
          <p:cNvSpPr>
            <a:spLocks noChangeShapeType="1"/>
          </p:cNvSpPr>
          <p:nvPr/>
        </p:nvSpPr>
        <p:spPr bwMode="auto">
          <a:xfrm flipV="1">
            <a:off x="2074461" y="2788303"/>
            <a:ext cx="0" cy="51192"/>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29" name="Line 93">
            <a:extLst>
              <a:ext uri="{FF2B5EF4-FFF2-40B4-BE49-F238E27FC236}">
                <a16:creationId xmlns:a16="http://schemas.microsoft.com/office/drawing/2014/main" id="{36C4D127-D452-4090-A19A-E1114DF1D203}"/>
              </a:ext>
            </a:extLst>
          </p:cNvPr>
          <p:cNvSpPr>
            <a:spLocks noChangeShapeType="1"/>
          </p:cNvSpPr>
          <p:nvPr/>
        </p:nvSpPr>
        <p:spPr bwMode="auto">
          <a:xfrm flipV="1">
            <a:off x="2064821" y="2771239"/>
            <a:ext cx="0" cy="61431"/>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30" name="Line 94">
            <a:extLst>
              <a:ext uri="{FF2B5EF4-FFF2-40B4-BE49-F238E27FC236}">
                <a16:creationId xmlns:a16="http://schemas.microsoft.com/office/drawing/2014/main" id="{16102B61-57E6-4953-BE11-567DA742C6A5}"/>
              </a:ext>
            </a:extLst>
          </p:cNvPr>
          <p:cNvSpPr>
            <a:spLocks noChangeShapeType="1"/>
          </p:cNvSpPr>
          <p:nvPr/>
        </p:nvSpPr>
        <p:spPr bwMode="auto">
          <a:xfrm flipV="1">
            <a:off x="1997342" y="2737111"/>
            <a:ext cx="0" cy="69962"/>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31" name="Line 95">
            <a:extLst>
              <a:ext uri="{FF2B5EF4-FFF2-40B4-BE49-F238E27FC236}">
                <a16:creationId xmlns:a16="http://schemas.microsoft.com/office/drawing/2014/main" id="{42001BC5-73AA-4D80-9B55-301738B63F81}"/>
              </a:ext>
            </a:extLst>
          </p:cNvPr>
          <p:cNvSpPr>
            <a:spLocks noChangeShapeType="1"/>
          </p:cNvSpPr>
          <p:nvPr/>
        </p:nvSpPr>
        <p:spPr bwMode="auto">
          <a:xfrm flipV="1">
            <a:off x="1685012" y="2644964"/>
            <a:ext cx="0" cy="39247"/>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32" name="Line 96">
            <a:extLst>
              <a:ext uri="{FF2B5EF4-FFF2-40B4-BE49-F238E27FC236}">
                <a16:creationId xmlns:a16="http://schemas.microsoft.com/office/drawing/2014/main" id="{818BC6E5-D920-4961-BB8F-0AB3F7CCC046}"/>
              </a:ext>
            </a:extLst>
          </p:cNvPr>
          <p:cNvSpPr>
            <a:spLocks noChangeShapeType="1"/>
          </p:cNvSpPr>
          <p:nvPr/>
        </p:nvSpPr>
        <p:spPr bwMode="auto">
          <a:xfrm flipV="1">
            <a:off x="1710075" y="2610836"/>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33" name="Line 97">
            <a:extLst>
              <a:ext uri="{FF2B5EF4-FFF2-40B4-BE49-F238E27FC236}">
                <a16:creationId xmlns:a16="http://schemas.microsoft.com/office/drawing/2014/main" id="{4C165420-9435-4B88-9386-506F2F5BADE6}"/>
              </a:ext>
            </a:extLst>
          </p:cNvPr>
          <p:cNvSpPr>
            <a:spLocks noChangeShapeType="1"/>
          </p:cNvSpPr>
          <p:nvPr/>
        </p:nvSpPr>
        <p:spPr bwMode="auto">
          <a:xfrm flipV="1">
            <a:off x="1717787" y="2653496"/>
            <a:ext cx="0" cy="35834"/>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34" name="Line 98">
            <a:extLst>
              <a:ext uri="{FF2B5EF4-FFF2-40B4-BE49-F238E27FC236}">
                <a16:creationId xmlns:a16="http://schemas.microsoft.com/office/drawing/2014/main" id="{F7CFAA23-CC0E-44D0-8571-694177355202}"/>
              </a:ext>
            </a:extLst>
          </p:cNvPr>
          <p:cNvSpPr>
            <a:spLocks noChangeShapeType="1"/>
          </p:cNvSpPr>
          <p:nvPr/>
        </p:nvSpPr>
        <p:spPr bwMode="auto">
          <a:xfrm flipV="1">
            <a:off x="1767914" y="2624488"/>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35" name="Line 99">
            <a:extLst>
              <a:ext uri="{FF2B5EF4-FFF2-40B4-BE49-F238E27FC236}">
                <a16:creationId xmlns:a16="http://schemas.microsoft.com/office/drawing/2014/main" id="{08CEAA8B-E59C-4F76-9792-9B8D4D719C1A}"/>
              </a:ext>
            </a:extLst>
          </p:cNvPr>
          <p:cNvSpPr>
            <a:spLocks noChangeShapeType="1"/>
          </p:cNvSpPr>
          <p:nvPr/>
        </p:nvSpPr>
        <p:spPr bwMode="auto">
          <a:xfrm>
            <a:off x="1792978" y="2624488"/>
            <a:ext cx="0" cy="7337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36" name="Line 100">
            <a:extLst>
              <a:ext uri="{FF2B5EF4-FFF2-40B4-BE49-F238E27FC236}">
                <a16:creationId xmlns:a16="http://schemas.microsoft.com/office/drawing/2014/main" id="{FE8D1601-4F27-4FA4-8A3F-6EFDA5A39BE2}"/>
              </a:ext>
            </a:extLst>
          </p:cNvPr>
          <p:cNvSpPr>
            <a:spLocks noChangeShapeType="1"/>
          </p:cNvSpPr>
          <p:nvPr/>
        </p:nvSpPr>
        <p:spPr bwMode="auto">
          <a:xfrm>
            <a:off x="5691329" y="4068113"/>
            <a:ext cx="0" cy="73375"/>
          </a:xfrm>
          <a:prstGeom prst="line">
            <a:avLst/>
          </a:prstGeom>
          <a:noFill/>
          <a:ln w="206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37" name="Line 101">
            <a:extLst>
              <a:ext uri="{FF2B5EF4-FFF2-40B4-BE49-F238E27FC236}">
                <a16:creationId xmlns:a16="http://schemas.microsoft.com/office/drawing/2014/main" id="{BB8A04E6-B18E-42AF-B382-C5113E042F0E}"/>
              </a:ext>
            </a:extLst>
          </p:cNvPr>
          <p:cNvSpPr>
            <a:spLocks noChangeShapeType="1"/>
          </p:cNvSpPr>
          <p:nvPr/>
        </p:nvSpPr>
        <p:spPr bwMode="auto">
          <a:xfrm>
            <a:off x="5593002" y="4037397"/>
            <a:ext cx="0" cy="76788"/>
          </a:xfrm>
          <a:prstGeom prst="line">
            <a:avLst/>
          </a:prstGeom>
          <a:noFill/>
          <a:ln w="206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38" name="Line 102">
            <a:extLst>
              <a:ext uri="{FF2B5EF4-FFF2-40B4-BE49-F238E27FC236}">
                <a16:creationId xmlns:a16="http://schemas.microsoft.com/office/drawing/2014/main" id="{4F99239D-4C9C-4110-BDF6-A6C2B2BF26B9}"/>
              </a:ext>
            </a:extLst>
          </p:cNvPr>
          <p:cNvSpPr>
            <a:spLocks noChangeShapeType="1"/>
          </p:cNvSpPr>
          <p:nvPr/>
        </p:nvSpPr>
        <p:spPr bwMode="auto">
          <a:xfrm>
            <a:off x="5500459" y="4032277"/>
            <a:ext cx="0" cy="73375"/>
          </a:xfrm>
          <a:prstGeom prst="line">
            <a:avLst/>
          </a:prstGeom>
          <a:noFill/>
          <a:ln w="11113">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39" name="Line 103">
            <a:extLst>
              <a:ext uri="{FF2B5EF4-FFF2-40B4-BE49-F238E27FC236}">
                <a16:creationId xmlns:a16="http://schemas.microsoft.com/office/drawing/2014/main" id="{130CCA0B-ACB4-4BD6-BC6D-1275E6CC8D4C}"/>
              </a:ext>
            </a:extLst>
          </p:cNvPr>
          <p:cNvSpPr>
            <a:spLocks noChangeShapeType="1"/>
          </p:cNvSpPr>
          <p:nvPr/>
        </p:nvSpPr>
        <p:spPr bwMode="auto">
          <a:xfrm>
            <a:off x="5527451" y="4037397"/>
            <a:ext cx="0" cy="76788"/>
          </a:xfrm>
          <a:prstGeom prst="line">
            <a:avLst/>
          </a:prstGeom>
          <a:noFill/>
          <a:ln w="11113">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40" name="Line 104">
            <a:extLst>
              <a:ext uri="{FF2B5EF4-FFF2-40B4-BE49-F238E27FC236}">
                <a16:creationId xmlns:a16="http://schemas.microsoft.com/office/drawing/2014/main" id="{41EDA58B-94CE-48A6-92BC-6341B663D6DF}"/>
              </a:ext>
            </a:extLst>
          </p:cNvPr>
          <p:cNvSpPr>
            <a:spLocks noChangeShapeType="1"/>
          </p:cNvSpPr>
          <p:nvPr/>
        </p:nvSpPr>
        <p:spPr bwMode="auto">
          <a:xfrm>
            <a:off x="4900862" y="3986205"/>
            <a:ext cx="0" cy="73375"/>
          </a:xfrm>
          <a:prstGeom prst="line">
            <a:avLst/>
          </a:prstGeom>
          <a:noFill/>
          <a:ln w="11113">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41" name="Line 105">
            <a:extLst>
              <a:ext uri="{FF2B5EF4-FFF2-40B4-BE49-F238E27FC236}">
                <a16:creationId xmlns:a16="http://schemas.microsoft.com/office/drawing/2014/main" id="{CB91506D-E932-4EEC-AB8E-CBE6B7E838ED}"/>
              </a:ext>
            </a:extLst>
          </p:cNvPr>
          <p:cNvSpPr>
            <a:spLocks noChangeShapeType="1"/>
          </p:cNvSpPr>
          <p:nvPr/>
        </p:nvSpPr>
        <p:spPr bwMode="auto">
          <a:xfrm>
            <a:off x="3065437" y="3470868"/>
            <a:ext cx="0" cy="73375"/>
          </a:xfrm>
          <a:prstGeom prst="line">
            <a:avLst/>
          </a:prstGeom>
          <a:noFill/>
          <a:ln w="11113">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42" name="Line 106">
            <a:extLst>
              <a:ext uri="{FF2B5EF4-FFF2-40B4-BE49-F238E27FC236}">
                <a16:creationId xmlns:a16="http://schemas.microsoft.com/office/drawing/2014/main" id="{039B326D-9CFF-42BA-9904-5C7B56459110}"/>
              </a:ext>
            </a:extLst>
          </p:cNvPr>
          <p:cNvSpPr>
            <a:spLocks noChangeShapeType="1"/>
          </p:cNvSpPr>
          <p:nvPr/>
        </p:nvSpPr>
        <p:spPr bwMode="auto">
          <a:xfrm>
            <a:off x="2735753" y="3289988"/>
            <a:ext cx="0" cy="73375"/>
          </a:xfrm>
          <a:prstGeom prst="line">
            <a:avLst/>
          </a:prstGeom>
          <a:noFill/>
          <a:ln w="11113">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43" name="Line 107">
            <a:extLst>
              <a:ext uri="{FF2B5EF4-FFF2-40B4-BE49-F238E27FC236}">
                <a16:creationId xmlns:a16="http://schemas.microsoft.com/office/drawing/2014/main" id="{5BE91EBD-ED3C-4352-9151-9B7CB57B2152}"/>
              </a:ext>
            </a:extLst>
          </p:cNvPr>
          <p:cNvSpPr>
            <a:spLocks noChangeShapeType="1"/>
          </p:cNvSpPr>
          <p:nvPr/>
        </p:nvSpPr>
        <p:spPr bwMode="auto">
          <a:xfrm>
            <a:off x="2450414" y="3086925"/>
            <a:ext cx="0" cy="76788"/>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44" name="Line 108">
            <a:extLst>
              <a:ext uri="{FF2B5EF4-FFF2-40B4-BE49-F238E27FC236}">
                <a16:creationId xmlns:a16="http://schemas.microsoft.com/office/drawing/2014/main" id="{4F8A2DD4-0F4D-495A-BDC4-A62DD9A674E7}"/>
              </a:ext>
            </a:extLst>
          </p:cNvPr>
          <p:cNvSpPr>
            <a:spLocks noChangeShapeType="1"/>
          </p:cNvSpPr>
          <p:nvPr/>
        </p:nvSpPr>
        <p:spPr bwMode="auto">
          <a:xfrm flipV="1">
            <a:off x="2363656" y="3042558"/>
            <a:ext cx="0" cy="44367"/>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45" name="Line 109">
            <a:extLst>
              <a:ext uri="{FF2B5EF4-FFF2-40B4-BE49-F238E27FC236}">
                <a16:creationId xmlns:a16="http://schemas.microsoft.com/office/drawing/2014/main" id="{9B927FCA-822C-4C6B-8A6A-6769D09D7112}"/>
              </a:ext>
            </a:extLst>
          </p:cNvPr>
          <p:cNvSpPr>
            <a:spLocks noChangeShapeType="1"/>
          </p:cNvSpPr>
          <p:nvPr/>
        </p:nvSpPr>
        <p:spPr bwMode="auto">
          <a:xfrm>
            <a:off x="2168931" y="2832670"/>
            <a:ext cx="0" cy="73375"/>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46" name="Line 110">
            <a:extLst>
              <a:ext uri="{FF2B5EF4-FFF2-40B4-BE49-F238E27FC236}">
                <a16:creationId xmlns:a16="http://schemas.microsoft.com/office/drawing/2014/main" id="{038E6DA6-67E6-428B-8994-8E69B0ACE662}"/>
              </a:ext>
            </a:extLst>
          </p:cNvPr>
          <p:cNvSpPr>
            <a:spLocks noChangeShapeType="1"/>
          </p:cNvSpPr>
          <p:nvPr/>
        </p:nvSpPr>
        <p:spPr bwMode="auto">
          <a:xfrm flipV="1">
            <a:off x="2041685" y="2766119"/>
            <a:ext cx="0" cy="61431"/>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47" name="Line 111">
            <a:extLst>
              <a:ext uri="{FF2B5EF4-FFF2-40B4-BE49-F238E27FC236}">
                <a16:creationId xmlns:a16="http://schemas.microsoft.com/office/drawing/2014/main" id="{B6D9CD37-8ACE-4448-8A50-F6934E845282}"/>
              </a:ext>
            </a:extLst>
          </p:cNvPr>
          <p:cNvSpPr>
            <a:spLocks noChangeShapeType="1"/>
          </p:cNvSpPr>
          <p:nvPr/>
        </p:nvSpPr>
        <p:spPr bwMode="auto">
          <a:xfrm flipV="1">
            <a:off x="1846961" y="2672267"/>
            <a:ext cx="0" cy="42660"/>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48" name="Line 112">
            <a:extLst>
              <a:ext uri="{FF2B5EF4-FFF2-40B4-BE49-F238E27FC236}">
                <a16:creationId xmlns:a16="http://schemas.microsoft.com/office/drawing/2014/main" id="{4F16043B-B6CE-4002-9B9E-63781956721C}"/>
              </a:ext>
            </a:extLst>
          </p:cNvPr>
          <p:cNvSpPr>
            <a:spLocks noChangeShapeType="1"/>
          </p:cNvSpPr>
          <p:nvPr/>
        </p:nvSpPr>
        <p:spPr bwMode="auto">
          <a:xfrm flipV="1">
            <a:off x="1821897" y="2646670"/>
            <a:ext cx="0" cy="59724"/>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49" name="Line 113">
            <a:extLst>
              <a:ext uri="{FF2B5EF4-FFF2-40B4-BE49-F238E27FC236}">
                <a16:creationId xmlns:a16="http://schemas.microsoft.com/office/drawing/2014/main" id="{022895CA-D26E-4570-B123-49908D9F1BBE}"/>
              </a:ext>
            </a:extLst>
          </p:cNvPr>
          <p:cNvSpPr>
            <a:spLocks noChangeShapeType="1"/>
          </p:cNvSpPr>
          <p:nvPr/>
        </p:nvSpPr>
        <p:spPr bwMode="auto">
          <a:xfrm flipV="1">
            <a:off x="1754418" y="2619368"/>
            <a:ext cx="0" cy="73375"/>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50" name="Line 114">
            <a:extLst>
              <a:ext uri="{FF2B5EF4-FFF2-40B4-BE49-F238E27FC236}">
                <a16:creationId xmlns:a16="http://schemas.microsoft.com/office/drawing/2014/main" id="{23082C83-A574-4FAB-9555-6C49D005ED63}"/>
              </a:ext>
            </a:extLst>
          </p:cNvPr>
          <p:cNvSpPr>
            <a:spLocks noChangeShapeType="1"/>
          </p:cNvSpPr>
          <p:nvPr/>
        </p:nvSpPr>
        <p:spPr bwMode="auto">
          <a:xfrm flipV="1">
            <a:off x="1621388" y="2602304"/>
            <a:ext cx="0" cy="73375"/>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51" name="Line 115">
            <a:extLst>
              <a:ext uri="{FF2B5EF4-FFF2-40B4-BE49-F238E27FC236}">
                <a16:creationId xmlns:a16="http://schemas.microsoft.com/office/drawing/2014/main" id="{C86F4ECA-9F44-4C98-9834-C5A6698C08DA}"/>
              </a:ext>
            </a:extLst>
          </p:cNvPr>
          <p:cNvSpPr>
            <a:spLocks noChangeShapeType="1"/>
          </p:cNvSpPr>
          <p:nvPr/>
        </p:nvSpPr>
        <p:spPr bwMode="auto">
          <a:xfrm flipV="1">
            <a:off x="1650308" y="2602304"/>
            <a:ext cx="0" cy="73375"/>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52" name="Line 116">
            <a:extLst>
              <a:ext uri="{FF2B5EF4-FFF2-40B4-BE49-F238E27FC236}">
                <a16:creationId xmlns:a16="http://schemas.microsoft.com/office/drawing/2014/main" id="{AD1D35EB-9E5B-4C3C-8122-16EC5AEE035F}"/>
              </a:ext>
            </a:extLst>
          </p:cNvPr>
          <p:cNvSpPr>
            <a:spLocks noChangeShapeType="1"/>
          </p:cNvSpPr>
          <p:nvPr/>
        </p:nvSpPr>
        <p:spPr bwMode="auto">
          <a:xfrm flipV="1">
            <a:off x="1908656" y="2709808"/>
            <a:ext cx="0" cy="40954"/>
          </a:xfrm>
          <a:prstGeom prst="line">
            <a:avLst/>
          </a:prstGeom>
          <a:noFill/>
          <a:ln w="127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53" name="Line 117">
            <a:extLst>
              <a:ext uri="{FF2B5EF4-FFF2-40B4-BE49-F238E27FC236}">
                <a16:creationId xmlns:a16="http://schemas.microsoft.com/office/drawing/2014/main" id="{F50E6E02-9A37-4F39-BC53-678A78A42CA9}"/>
              </a:ext>
            </a:extLst>
          </p:cNvPr>
          <p:cNvSpPr>
            <a:spLocks noChangeShapeType="1"/>
          </p:cNvSpPr>
          <p:nvPr/>
        </p:nvSpPr>
        <p:spPr bwMode="auto">
          <a:xfrm flipV="1">
            <a:off x="1978063" y="2726872"/>
            <a:ext cx="0" cy="75082"/>
          </a:xfrm>
          <a:prstGeom prst="line">
            <a:avLst/>
          </a:prstGeom>
          <a:noFill/>
          <a:ln w="206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54" name="Line 118">
            <a:extLst>
              <a:ext uri="{FF2B5EF4-FFF2-40B4-BE49-F238E27FC236}">
                <a16:creationId xmlns:a16="http://schemas.microsoft.com/office/drawing/2014/main" id="{B43C9706-3F28-4125-882D-A6B2CF585D82}"/>
              </a:ext>
            </a:extLst>
          </p:cNvPr>
          <p:cNvSpPr>
            <a:spLocks noChangeShapeType="1"/>
          </p:cNvSpPr>
          <p:nvPr/>
        </p:nvSpPr>
        <p:spPr bwMode="auto">
          <a:xfrm flipV="1">
            <a:off x="3103996" y="3499877"/>
            <a:ext cx="0" cy="75082"/>
          </a:xfrm>
          <a:prstGeom prst="line">
            <a:avLst/>
          </a:prstGeom>
          <a:noFill/>
          <a:ln w="23813">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55" name="Line 119">
            <a:extLst>
              <a:ext uri="{FF2B5EF4-FFF2-40B4-BE49-F238E27FC236}">
                <a16:creationId xmlns:a16="http://schemas.microsoft.com/office/drawing/2014/main" id="{06E11E2E-82EB-4737-98E7-813D807F4EA7}"/>
              </a:ext>
            </a:extLst>
          </p:cNvPr>
          <p:cNvSpPr>
            <a:spLocks noChangeShapeType="1"/>
          </p:cNvSpPr>
          <p:nvPr/>
        </p:nvSpPr>
        <p:spPr bwMode="auto">
          <a:xfrm>
            <a:off x="5442620" y="4015213"/>
            <a:ext cx="0" cy="76788"/>
          </a:xfrm>
          <a:prstGeom prst="line">
            <a:avLst/>
          </a:prstGeom>
          <a:noFill/>
          <a:ln w="41275">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56" name="Line 120">
            <a:extLst>
              <a:ext uri="{FF2B5EF4-FFF2-40B4-BE49-F238E27FC236}">
                <a16:creationId xmlns:a16="http://schemas.microsoft.com/office/drawing/2014/main" id="{34E80926-C766-4A0C-881D-3F9C023039A7}"/>
              </a:ext>
            </a:extLst>
          </p:cNvPr>
          <p:cNvSpPr>
            <a:spLocks noChangeShapeType="1"/>
          </p:cNvSpPr>
          <p:nvPr/>
        </p:nvSpPr>
        <p:spPr bwMode="auto">
          <a:xfrm>
            <a:off x="5394422" y="4015213"/>
            <a:ext cx="0" cy="76788"/>
          </a:xfrm>
          <a:prstGeom prst="line">
            <a:avLst/>
          </a:prstGeom>
          <a:noFill/>
          <a:ln w="23813">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57" name="Line 121">
            <a:extLst>
              <a:ext uri="{FF2B5EF4-FFF2-40B4-BE49-F238E27FC236}">
                <a16:creationId xmlns:a16="http://schemas.microsoft.com/office/drawing/2014/main" id="{E1872832-58E8-4A5B-8A82-FAFCCA3BD386}"/>
              </a:ext>
            </a:extLst>
          </p:cNvPr>
          <p:cNvSpPr>
            <a:spLocks noChangeShapeType="1"/>
          </p:cNvSpPr>
          <p:nvPr/>
        </p:nvSpPr>
        <p:spPr bwMode="auto">
          <a:xfrm>
            <a:off x="3389335" y="3677344"/>
            <a:ext cx="80975"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58" name="Line 122">
            <a:extLst>
              <a:ext uri="{FF2B5EF4-FFF2-40B4-BE49-F238E27FC236}">
                <a16:creationId xmlns:a16="http://schemas.microsoft.com/office/drawing/2014/main" id="{4C881E47-9F24-49EC-89C2-B14832BF98B0}"/>
              </a:ext>
            </a:extLst>
          </p:cNvPr>
          <p:cNvSpPr>
            <a:spLocks noChangeShapeType="1"/>
          </p:cNvSpPr>
          <p:nvPr/>
        </p:nvSpPr>
        <p:spPr bwMode="auto">
          <a:xfrm>
            <a:off x="2997957" y="3504996"/>
            <a:ext cx="42415"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59" name="Line 123">
            <a:extLst>
              <a:ext uri="{FF2B5EF4-FFF2-40B4-BE49-F238E27FC236}">
                <a16:creationId xmlns:a16="http://schemas.microsoft.com/office/drawing/2014/main" id="{8F80F292-A8EE-426E-8FEC-90690F2E3D69}"/>
              </a:ext>
            </a:extLst>
          </p:cNvPr>
          <p:cNvSpPr>
            <a:spLocks noChangeShapeType="1"/>
          </p:cNvSpPr>
          <p:nvPr/>
        </p:nvSpPr>
        <p:spPr bwMode="auto">
          <a:xfrm>
            <a:off x="2949758" y="3433327"/>
            <a:ext cx="0" cy="4266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60" name="Line 124">
            <a:extLst>
              <a:ext uri="{FF2B5EF4-FFF2-40B4-BE49-F238E27FC236}">
                <a16:creationId xmlns:a16="http://schemas.microsoft.com/office/drawing/2014/main" id="{226BA21A-3104-4628-9115-8C115530F1D6}"/>
              </a:ext>
            </a:extLst>
          </p:cNvPr>
          <p:cNvSpPr>
            <a:spLocks noChangeShapeType="1"/>
          </p:cNvSpPr>
          <p:nvPr/>
        </p:nvSpPr>
        <p:spPr bwMode="auto">
          <a:xfrm>
            <a:off x="3208106" y="3605674"/>
            <a:ext cx="61695"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61" name="Line 125">
            <a:extLst>
              <a:ext uri="{FF2B5EF4-FFF2-40B4-BE49-F238E27FC236}">
                <a16:creationId xmlns:a16="http://schemas.microsoft.com/office/drawing/2014/main" id="{78BEA8BF-2026-4261-9E59-9071B933090A}"/>
              </a:ext>
            </a:extLst>
          </p:cNvPr>
          <p:cNvSpPr>
            <a:spLocks noChangeShapeType="1"/>
          </p:cNvSpPr>
          <p:nvPr/>
        </p:nvSpPr>
        <p:spPr bwMode="auto">
          <a:xfrm>
            <a:off x="3287152" y="3631271"/>
            <a:ext cx="80975"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62" name="Line 126">
            <a:extLst>
              <a:ext uri="{FF2B5EF4-FFF2-40B4-BE49-F238E27FC236}">
                <a16:creationId xmlns:a16="http://schemas.microsoft.com/office/drawing/2014/main" id="{FFAE1092-5755-427A-BD04-4501BC545761}"/>
              </a:ext>
            </a:extLst>
          </p:cNvPr>
          <p:cNvSpPr>
            <a:spLocks noChangeShapeType="1"/>
          </p:cNvSpPr>
          <p:nvPr/>
        </p:nvSpPr>
        <p:spPr bwMode="auto">
          <a:xfrm>
            <a:off x="2261473" y="2935055"/>
            <a:ext cx="28920"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63" name="Line 127">
            <a:extLst>
              <a:ext uri="{FF2B5EF4-FFF2-40B4-BE49-F238E27FC236}">
                <a16:creationId xmlns:a16="http://schemas.microsoft.com/office/drawing/2014/main" id="{416D7B35-0A47-4F20-AC68-E48E7C851531}"/>
              </a:ext>
            </a:extLst>
          </p:cNvPr>
          <p:cNvSpPr>
            <a:spLocks noChangeShapeType="1"/>
          </p:cNvSpPr>
          <p:nvPr/>
        </p:nvSpPr>
        <p:spPr bwMode="auto">
          <a:xfrm>
            <a:off x="2265329" y="2979421"/>
            <a:ext cx="38559"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64" name="Line 128">
            <a:extLst>
              <a:ext uri="{FF2B5EF4-FFF2-40B4-BE49-F238E27FC236}">
                <a16:creationId xmlns:a16="http://schemas.microsoft.com/office/drawing/2014/main" id="{C7FB4270-8CF0-40EF-A2FF-7A8DB5C253F6}"/>
              </a:ext>
            </a:extLst>
          </p:cNvPr>
          <p:cNvSpPr>
            <a:spLocks noChangeShapeType="1"/>
          </p:cNvSpPr>
          <p:nvPr/>
        </p:nvSpPr>
        <p:spPr bwMode="auto">
          <a:xfrm>
            <a:off x="2284609" y="3008430"/>
            <a:ext cx="28920"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65" name="Line 129">
            <a:extLst>
              <a:ext uri="{FF2B5EF4-FFF2-40B4-BE49-F238E27FC236}">
                <a16:creationId xmlns:a16="http://schemas.microsoft.com/office/drawing/2014/main" id="{53A13F73-DC67-4D3B-B50B-43018788B464}"/>
              </a:ext>
            </a:extLst>
          </p:cNvPr>
          <p:cNvSpPr>
            <a:spLocks noChangeShapeType="1"/>
          </p:cNvSpPr>
          <p:nvPr/>
        </p:nvSpPr>
        <p:spPr bwMode="auto">
          <a:xfrm>
            <a:off x="1929863" y="2709808"/>
            <a:ext cx="0" cy="5289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66" name="Line 130">
            <a:extLst>
              <a:ext uri="{FF2B5EF4-FFF2-40B4-BE49-F238E27FC236}">
                <a16:creationId xmlns:a16="http://schemas.microsoft.com/office/drawing/2014/main" id="{E3A87A75-1AB5-442A-9B4B-405743577100}"/>
              </a:ext>
            </a:extLst>
          </p:cNvPr>
          <p:cNvSpPr>
            <a:spLocks noChangeShapeType="1"/>
          </p:cNvSpPr>
          <p:nvPr/>
        </p:nvSpPr>
        <p:spPr bwMode="auto">
          <a:xfrm>
            <a:off x="1956855" y="2723459"/>
            <a:ext cx="0" cy="51192"/>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67" name="Line 131">
            <a:extLst>
              <a:ext uri="{FF2B5EF4-FFF2-40B4-BE49-F238E27FC236}">
                <a16:creationId xmlns:a16="http://schemas.microsoft.com/office/drawing/2014/main" id="{DFDA4BDE-97BB-4E09-B6C4-2EE1D31B5F46}"/>
              </a:ext>
            </a:extLst>
          </p:cNvPr>
          <p:cNvSpPr>
            <a:spLocks noChangeShapeType="1"/>
          </p:cNvSpPr>
          <p:nvPr/>
        </p:nvSpPr>
        <p:spPr bwMode="auto">
          <a:xfrm>
            <a:off x="1962639" y="2731991"/>
            <a:ext cx="0" cy="52898"/>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68" name="Line 132">
            <a:extLst>
              <a:ext uri="{FF2B5EF4-FFF2-40B4-BE49-F238E27FC236}">
                <a16:creationId xmlns:a16="http://schemas.microsoft.com/office/drawing/2014/main" id="{43A25A22-24E0-4A18-84EF-AB20BBC8F019}"/>
              </a:ext>
            </a:extLst>
          </p:cNvPr>
          <p:cNvSpPr>
            <a:spLocks noChangeShapeType="1"/>
          </p:cNvSpPr>
          <p:nvPr/>
        </p:nvSpPr>
        <p:spPr bwMode="auto">
          <a:xfrm flipV="1">
            <a:off x="1873952" y="2677386"/>
            <a:ext cx="0" cy="37541"/>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69" name="Line 133">
            <a:extLst>
              <a:ext uri="{FF2B5EF4-FFF2-40B4-BE49-F238E27FC236}">
                <a16:creationId xmlns:a16="http://schemas.microsoft.com/office/drawing/2014/main" id="{92AFC7B0-E429-404E-A2FE-1BADEE60A51B}"/>
              </a:ext>
            </a:extLst>
          </p:cNvPr>
          <p:cNvSpPr>
            <a:spLocks noChangeShapeType="1"/>
          </p:cNvSpPr>
          <p:nvPr/>
        </p:nvSpPr>
        <p:spPr bwMode="auto">
          <a:xfrm flipV="1">
            <a:off x="1812258" y="2662029"/>
            <a:ext cx="0" cy="22183"/>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70" name="Line 134">
            <a:extLst>
              <a:ext uri="{FF2B5EF4-FFF2-40B4-BE49-F238E27FC236}">
                <a16:creationId xmlns:a16="http://schemas.microsoft.com/office/drawing/2014/main" id="{344BF9EE-9514-4705-BC85-E07F6A90EC3B}"/>
              </a:ext>
            </a:extLst>
          </p:cNvPr>
          <p:cNvSpPr>
            <a:spLocks noChangeShapeType="1"/>
          </p:cNvSpPr>
          <p:nvPr/>
        </p:nvSpPr>
        <p:spPr bwMode="auto">
          <a:xfrm>
            <a:off x="2315456" y="3005017"/>
            <a:ext cx="28920"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71" name="Line 135">
            <a:extLst>
              <a:ext uri="{FF2B5EF4-FFF2-40B4-BE49-F238E27FC236}">
                <a16:creationId xmlns:a16="http://schemas.microsoft.com/office/drawing/2014/main" id="{F3448DE3-8372-4E8C-9519-98BC8896C0C0}"/>
              </a:ext>
            </a:extLst>
          </p:cNvPr>
          <p:cNvSpPr>
            <a:spLocks noChangeShapeType="1"/>
          </p:cNvSpPr>
          <p:nvPr/>
        </p:nvSpPr>
        <p:spPr bwMode="auto">
          <a:xfrm>
            <a:off x="4077619" y="3865049"/>
            <a:ext cx="32776" cy="0"/>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72" name="Line 136">
            <a:extLst>
              <a:ext uri="{FF2B5EF4-FFF2-40B4-BE49-F238E27FC236}">
                <a16:creationId xmlns:a16="http://schemas.microsoft.com/office/drawing/2014/main" id="{C5A8C065-4659-498A-AD30-C14A9D72DE51}"/>
              </a:ext>
            </a:extLst>
          </p:cNvPr>
          <p:cNvSpPr>
            <a:spLocks noChangeShapeType="1"/>
          </p:cNvSpPr>
          <p:nvPr/>
        </p:nvSpPr>
        <p:spPr bwMode="auto">
          <a:xfrm>
            <a:off x="2103380" y="2810486"/>
            <a:ext cx="0" cy="30715"/>
          </a:xfrm>
          <a:prstGeom prst="line">
            <a:avLst/>
          </a:prstGeom>
          <a:noFill/>
          <a:ln w="7938">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74" name="Line 138">
            <a:extLst>
              <a:ext uri="{FF2B5EF4-FFF2-40B4-BE49-F238E27FC236}">
                <a16:creationId xmlns:a16="http://schemas.microsoft.com/office/drawing/2014/main" id="{66AAC4A9-714C-4CBE-844C-46D151613C96}"/>
              </a:ext>
            </a:extLst>
          </p:cNvPr>
          <p:cNvSpPr>
            <a:spLocks noChangeShapeType="1"/>
          </p:cNvSpPr>
          <p:nvPr/>
        </p:nvSpPr>
        <p:spPr bwMode="auto">
          <a:xfrm>
            <a:off x="1368825" y="2633019"/>
            <a:ext cx="0" cy="1865108"/>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75" name="Line 139">
            <a:extLst>
              <a:ext uri="{FF2B5EF4-FFF2-40B4-BE49-F238E27FC236}">
                <a16:creationId xmlns:a16="http://schemas.microsoft.com/office/drawing/2014/main" id="{76DE2948-F4E8-4D7F-BF6A-B02AA5A8F0DD}"/>
              </a:ext>
            </a:extLst>
          </p:cNvPr>
          <p:cNvSpPr>
            <a:spLocks noChangeShapeType="1"/>
          </p:cNvSpPr>
          <p:nvPr/>
        </p:nvSpPr>
        <p:spPr bwMode="auto">
          <a:xfrm>
            <a:off x="1368825" y="4491303"/>
            <a:ext cx="6163713"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76" name="Line 140">
            <a:extLst>
              <a:ext uri="{FF2B5EF4-FFF2-40B4-BE49-F238E27FC236}">
                <a16:creationId xmlns:a16="http://schemas.microsoft.com/office/drawing/2014/main" id="{4ADE89DD-973A-40E2-A378-8AD9853AE116}"/>
              </a:ext>
            </a:extLst>
          </p:cNvPr>
          <p:cNvSpPr>
            <a:spLocks noChangeShapeType="1"/>
          </p:cNvSpPr>
          <p:nvPr/>
        </p:nvSpPr>
        <p:spPr bwMode="auto">
          <a:xfrm>
            <a:off x="1309057" y="2638139"/>
            <a:ext cx="5976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77" name="Line 141">
            <a:extLst>
              <a:ext uri="{FF2B5EF4-FFF2-40B4-BE49-F238E27FC236}">
                <a16:creationId xmlns:a16="http://schemas.microsoft.com/office/drawing/2014/main" id="{51E3F3F4-E0FD-47B7-BA7B-0ECACE5F4FDC}"/>
              </a:ext>
            </a:extLst>
          </p:cNvPr>
          <p:cNvSpPr>
            <a:spLocks noChangeShapeType="1"/>
          </p:cNvSpPr>
          <p:nvPr/>
        </p:nvSpPr>
        <p:spPr bwMode="auto">
          <a:xfrm>
            <a:off x="1309057" y="3011843"/>
            <a:ext cx="5976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78" name="Line 142">
            <a:extLst>
              <a:ext uri="{FF2B5EF4-FFF2-40B4-BE49-F238E27FC236}">
                <a16:creationId xmlns:a16="http://schemas.microsoft.com/office/drawing/2014/main" id="{038DC472-DAFF-4A9C-869A-0725B2C919B6}"/>
              </a:ext>
            </a:extLst>
          </p:cNvPr>
          <p:cNvSpPr>
            <a:spLocks noChangeShapeType="1"/>
          </p:cNvSpPr>
          <p:nvPr/>
        </p:nvSpPr>
        <p:spPr bwMode="auto">
          <a:xfrm>
            <a:off x="1309057" y="3383841"/>
            <a:ext cx="5976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79" name="Line 143">
            <a:extLst>
              <a:ext uri="{FF2B5EF4-FFF2-40B4-BE49-F238E27FC236}">
                <a16:creationId xmlns:a16="http://schemas.microsoft.com/office/drawing/2014/main" id="{46160774-A3A3-43BD-B15A-B6DFC7E2C663}"/>
              </a:ext>
            </a:extLst>
          </p:cNvPr>
          <p:cNvSpPr>
            <a:spLocks noChangeShapeType="1"/>
          </p:cNvSpPr>
          <p:nvPr/>
        </p:nvSpPr>
        <p:spPr bwMode="auto">
          <a:xfrm>
            <a:off x="1309057" y="3755839"/>
            <a:ext cx="5976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80" name="Line 144">
            <a:extLst>
              <a:ext uri="{FF2B5EF4-FFF2-40B4-BE49-F238E27FC236}">
                <a16:creationId xmlns:a16="http://schemas.microsoft.com/office/drawing/2014/main" id="{771AB818-0BCA-4B7E-BBF0-D6CFAC638AE8}"/>
              </a:ext>
            </a:extLst>
          </p:cNvPr>
          <p:cNvSpPr>
            <a:spLocks noChangeShapeType="1"/>
          </p:cNvSpPr>
          <p:nvPr/>
        </p:nvSpPr>
        <p:spPr bwMode="auto">
          <a:xfrm>
            <a:off x="1309057" y="4127836"/>
            <a:ext cx="5976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81" name="Line 145">
            <a:extLst>
              <a:ext uri="{FF2B5EF4-FFF2-40B4-BE49-F238E27FC236}">
                <a16:creationId xmlns:a16="http://schemas.microsoft.com/office/drawing/2014/main" id="{0D4FB41F-70FE-4D20-8084-7E4C3351D31C}"/>
              </a:ext>
            </a:extLst>
          </p:cNvPr>
          <p:cNvSpPr>
            <a:spLocks noChangeShapeType="1"/>
          </p:cNvSpPr>
          <p:nvPr/>
        </p:nvSpPr>
        <p:spPr bwMode="auto">
          <a:xfrm>
            <a:off x="1309057" y="4491303"/>
            <a:ext cx="59768"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82" name="Rectangle 146">
            <a:extLst>
              <a:ext uri="{FF2B5EF4-FFF2-40B4-BE49-F238E27FC236}">
                <a16:creationId xmlns:a16="http://schemas.microsoft.com/office/drawing/2014/main" id="{524514C8-1E42-4A26-93C4-EFF6F95CCA71}"/>
              </a:ext>
            </a:extLst>
          </p:cNvPr>
          <p:cNvSpPr>
            <a:spLocks noChangeArrowheads="1"/>
          </p:cNvSpPr>
          <p:nvPr/>
        </p:nvSpPr>
        <p:spPr bwMode="auto">
          <a:xfrm>
            <a:off x="1041923" y="2540790"/>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400" dirty="0">
                <a:solidFill>
                  <a:srgbClr val="000000"/>
                </a:solidFill>
                <a:latin typeface="+mj-lt"/>
              </a:rPr>
              <a:t>1.0</a:t>
            </a:r>
            <a:endParaRPr lang="en-US" altLang="en-US" sz="1400" dirty="0">
              <a:latin typeface="+mj-lt"/>
            </a:endParaRPr>
          </a:p>
        </p:txBody>
      </p:sp>
      <p:sp>
        <p:nvSpPr>
          <p:cNvPr id="383" name="Rectangle 147">
            <a:extLst>
              <a:ext uri="{FF2B5EF4-FFF2-40B4-BE49-F238E27FC236}">
                <a16:creationId xmlns:a16="http://schemas.microsoft.com/office/drawing/2014/main" id="{F6A37832-D2B1-44FA-AD6C-C6BC1FF16E68}"/>
              </a:ext>
            </a:extLst>
          </p:cNvPr>
          <p:cNvSpPr>
            <a:spLocks noChangeArrowheads="1"/>
          </p:cNvSpPr>
          <p:nvPr/>
        </p:nvSpPr>
        <p:spPr bwMode="auto">
          <a:xfrm>
            <a:off x="1041923" y="2912788"/>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400" dirty="0">
                <a:solidFill>
                  <a:srgbClr val="000000"/>
                </a:solidFill>
                <a:latin typeface="+mj-lt"/>
              </a:rPr>
              <a:t>0.8</a:t>
            </a:r>
            <a:endParaRPr lang="en-US" altLang="en-US" sz="1400" dirty="0">
              <a:latin typeface="+mj-lt"/>
            </a:endParaRPr>
          </a:p>
        </p:txBody>
      </p:sp>
      <p:sp>
        <p:nvSpPr>
          <p:cNvPr id="384" name="Rectangle 148">
            <a:extLst>
              <a:ext uri="{FF2B5EF4-FFF2-40B4-BE49-F238E27FC236}">
                <a16:creationId xmlns:a16="http://schemas.microsoft.com/office/drawing/2014/main" id="{45B90DD0-260C-479C-ACED-90315F882DEA}"/>
              </a:ext>
            </a:extLst>
          </p:cNvPr>
          <p:cNvSpPr>
            <a:spLocks noChangeArrowheads="1"/>
          </p:cNvSpPr>
          <p:nvPr/>
        </p:nvSpPr>
        <p:spPr bwMode="auto">
          <a:xfrm>
            <a:off x="1041923" y="3283079"/>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400" dirty="0">
                <a:solidFill>
                  <a:srgbClr val="000000"/>
                </a:solidFill>
                <a:latin typeface="+mj-lt"/>
              </a:rPr>
              <a:t>0.6</a:t>
            </a:r>
            <a:endParaRPr lang="en-US" altLang="en-US" sz="1400" dirty="0">
              <a:latin typeface="+mj-lt"/>
            </a:endParaRPr>
          </a:p>
        </p:txBody>
      </p:sp>
      <p:sp>
        <p:nvSpPr>
          <p:cNvPr id="385" name="Rectangle 149">
            <a:extLst>
              <a:ext uri="{FF2B5EF4-FFF2-40B4-BE49-F238E27FC236}">
                <a16:creationId xmlns:a16="http://schemas.microsoft.com/office/drawing/2014/main" id="{DEB8C36C-A3ED-4FF6-AACF-AA276CC18392}"/>
              </a:ext>
            </a:extLst>
          </p:cNvPr>
          <p:cNvSpPr>
            <a:spLocks noChangeArrowheads="1"/>
          </p:cNvSpPr>
          <p:nvPr/>
        </p:nvSpPr>
        <p:spPr bwMode="auto">
          <a:xfrm>
            <a:off x="1041923" y="3655077"/>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400" dirty="0">
                <a:solidFill>
                  <a:srgbClr val="000000"/>
                </a:solidFill>
                <a:latin typeface="+mj-lt"/>
              </a:rPr>
              <a:t>0.4</a:t>
            </a:r>
            <a:endParaRPr lang="en-US" altLang="en-US" sz="1400" dirty="0">
              <a:latin typeface="+mj-lt"/>
            </a:endParaRPr>
          </a:p>
        </p:txBody>
      </p:sp>
      <p:sp>
        <p:nvSpPr>
          <p:cNvPr id="401" name="Rectangle 165">
            <a:extLst>
              <a:ext uri="{FF2B5EF4-FFF2-40B4-BE49-F238E27FC236}">
                <a16:creationId xmlns:a16="http://schemas.microsoft.com/office/drawing/2014/main" id="{0BC06FD5-85B1-4660-BC30-163952C74287}"/>
              </a:ext>
            </a:extLst>
          </p:cNvPr>
          <p:cNvSpPr>
            <a:spLocks noChangeArrowheads="1"/>
          </p:cNvSpPr>
          <p:nvPr/>
        </p:nvSpPr>
        <p:spPr bwMode="auto">
          <a:xfrm>
            <a:off x="1041923" y="4025369"/>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400" dirty="0">
                <a:solidFill>
                  <a:srgbClr val="000000"/>
                </a:solidFill>
                <a:latin typeface="+mj-lt"/>
              </a:rPr>
              <a:t>0.2</a:t>
            </a:r>
            <a:endParaRPr lang="en-US" altLang="en-US" sz="1400" dirty="0">
              <a:latin typeface="+mj-lt"/>
            </a:endParaRPr>
          </a:p>
        </p:txBody>
      </p:sp>
      <p:sp>
        <p:nvSpPr>
          <p:cNvPr id="402" name="Rectangle 166">
            <a:extLst>
              <a:ext uri="{FF2B5EF4-FFF2-40B4-BE49-F238E27FC236}">
                <a16:creationId xmlns:a16="http://schemas.microsoft.com/office/drawing/2014/main" id="{75D372F4-A600-4D9E-AA5E-9B1B4269ED24}"/>
              </a:ext>
            </a:extLst>
          </p:cNvPr>
          <p:cNvSpPr>
            <a:spLocks noChangeArrowheads="1"/>
          </p:cNvSpPr>
          <p:nvPr/>
        </p:nvSpPr>
        <p:spPr bwMode="auto">
          <a:xfrm>
            <a:off x="1041923" y="4397367"/>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400" dirty="0">
                <a:solidFill>
                  <a:srgbClr val="000000"/>
                </a:solidFill>
                <a:latin typeface="+mj-lt"/>
              </a:rPr>
              <a:t>0.0</a:t>
            </a:r>
            <a:endParaRPr lang="en-US" altLang="en-US" sz="1400" dirty="0">
              <a:latin typeface="+mj-lt"/>
            </a:endParaRPr>
          </a:p>
        </p:txBody>
      </p:sp>
      <p:sp>
        <p:nvSpPr>
          <p:cNvPr id="434" name="Rectangle 198">
            <a:extLst>
              <a:ext uri="{FF2B5EF4-FFF2-40B4-BE49-F238E27FC236}">
                <a16:creationId xmlns:a16="http://schemas.microsoft.com/office/drawing/2014/main" id="{9D338DF8-7788-43C7-AE92-81BBD073B763}"/>
              </a:ext>
            </a:extLst>
          </p:cNvPr>
          <p:cNvSpPr>
            <a:spLocks noChangeArrowheads="1"/>
          </p:cNvSpPr>
          <p:nvPr/>
        </p:nvSpPr>
        <p:spPr bwMode="auto">
          <a:xfrm>
            <a:off x="1577045" y="455444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400" dirty="0">
                <a:solidFill>
                  <a:srgbClr val="000000"/>
                </a:solidFill>
                <a:latin typeface="+mj-lt"/>
              </a:rPr>
              <a:t>0</a:t>
            </a:r>
            <a:endParaRPr lang="en-US" altLang="en-US" sz="1400" dirty="0">
              <a:latin typeface="+mj-lt"/>
            </a:endParaRPr>
          </a:p>
        </p:txBody>
      </p:sp>
      <p:sp>
        <p:nvSpPr>
          <p:cNvPr id="435" name="Rectangle 199">
            <a:extLst>
              <a:ext uri="{FF2B5EF4-FFF2-40B4-BE49-F238E27FC236}">
                <a16:creationId xmlns:a16="http://schemas.microsoft.com/office/drawing/2014/main" id="{C14FE757-39CF-4E32-B6D9-A9B03316CB29}"/>
              </a:ext>
            </a:extLst>
          </p:cNvPr>
          <p:cNvSpPr>
            <a:spLocks noChangeArrowheads="1"/>
          </p:cNvSpPr>
          <p:nvPr/>
        </p:nvSpPr>
        <p:spPr bwMode="auto">
          <a:xfrm>
            <a:off x="2226770" y="4554440"/>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400" dirty="0">
                <a:solidFill>
                  <a:srgbClr val="000000"/>
                </a:solidFill>
                <a:latin typeface="+mj-lt"/>
              </a:rPr>
              <a:t>6</a:t>
            </a:r>
            <a:endParaRPr lang="en-US" altLang="en-US" sz="1400" dirty="0">
              <a:latin typeface="+mj-lt"/>
            </a:endParaRPr>
          </a:p>
        </p:txBody>
      </p:sp>
      <p:sp>
        <p:nvSpPr>
          <p:cNvPr id="436" name="Rectangle 200">
            <a:extLst>
              <a:ext uri="{FF2B5EF4-FFF2-40B4-BE49-F238E27FC236}">
                <a16:creationId xmlns:a16="http://schemas.microsoft.com/office/drawing/2014/main" id="{5A47F472-895A-4BCD-A74D-D1B00893D477}"/>
              </a:ext>
            </a:extLst>
          </p:cNvPr>
          <p:cNvSpPr>
            <a:spLocks noChangeArrowheads="1"/>
          </p:cNvSpPr>
          <p:nvPr/>
        </p:nvSpPr>
        <p:spPr bwMode="auto">
          <a:xfrm>
            <a:off x="2837936" y="455444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400" dirty="0">
                <a:solidFill>
                  <a:srgbClr val="000000"/>
                </a:solidFill>
                <a:latin typeface="+mj-lt"/>
              </a:rPr>
              <a:t>12</a:t>
            </a:r>
            <a:endParaRPr lang="en-US" altLang="en-US" sz="1400" dirty="0">
              <a:latin typeface="+mj-lt"/>
            </a:endParaRPr>
          </a:p>
        </p:txBody>
      </p:sp>
      <p:sp>
        <p:nvSpPr>
          <p:cNvPr id="437" name="Rectangle 201">
            <a:extLst>
              <a:ext uri="{FF2B5EF4-FFF2-40B4-BE49-F238E27FC236}">
                <a16:creationId xmlns:a16="http://schemas.microsoft.com/office/drawing/2014/main" id="{C422C855-AF6E-4013-A637-F188448024AF}"/>
              </a:ext>
            </a:extLst>
          </p:cNvPr>
          <p:cNvSpPr>
            <a:spLocks noChangeArrowheads="1"/>
          </p:cNvSpPr>
          <p:nvPr/>
        </p:nvSpPr>
        <p:spPr bwMode="auto">
          <a:xfrm>
            <a:off x="3489589" y="455444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400" dirty="0">
                <a:solidFill>
                  <a:srgbClr val="000000"/>
                </a:solidFill>
                <a:latin typeface="+mj-lt"/>
              </a:rPr>
              <a:t>18</a:t>
            </a:r>
            <a:endParaRPr lang="en-US" altLang="en-US" sz="1400" dirty="0">
              <a:latin typeface="+mj-lt"/>
            </a:endParaRPr>
          </a:p>
        </p:txBody>
      </p:sp>
      <p:sp>
        <p:nvSpPr>
          <p:cNvPr id="438" name="Rectangle 202">
            <a:extLst>
              <a:ext uri="{FF2B5EF4-FFF2-40B4-BE49-F238E27FC236}">
                <a16:creationId xmlns:a16="http://schemas.microsoft.com/office/drawing/2014/main" id="{FE48DAE6-1AFE-4E8F-8B59-7AA0C56FA42E}"/>
              </a:ext>
            </a:extLst>
          </p:cNvPr>
          <p:cNvSpPr>
            <a:spLocks noChangeArrowheads="1"/>
          </p:cNvSpPr>
          <p:nvPr/>
        </p:nvSpPr>
        <p:spPr bwMode="auto">
          <a:xfrm>
            <a:off x="4141243" y="455444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400" dirty="0">
                <a:solidFill>
                  <a:srgbClr val="000000"/>
                </a:solidFill>
                <a:latin typeface="+mj-lt"/>
              </a:rPr>
              <a:t>24</a:t>
            </a:r>
            <a:endParaRPr lang="en-US" altLang="en-US" sz="1400" dirty="0">
              <a:latin typeface="+mj-lt"/>
            </a:endParaRPr>
          </a:p>
        </p:txBody>
      </p:sp>
      <p:sp>
        <p:nvSpPr>
          <p:cNvPr id="439" name="Rectangle 203">
            <a:extLst>
              <a:ext uri="{FF2B5EF4-FFF2-40B4-BE49-F238E27FC236}">
                <a16:creationId xmlns:a16="http://schemas.microsoft.com/office/drawing/2014/main" id="{58EF7AD5-6F07-4246-816C-33E938334DAB}"/>
              </a:ext>
            </a:extLst>
          </p:cNvPr>
          <p:cNvSpPr>
            <a:spLocks noChangeArrowheads="1"/>
          </p:cNvSpPr>
          <p:nvPr/>
        </p:nvSpPr>
        <p:spPr bwMode="auto">
          <a:xfrm>
            <a:off x="4792896" y="455444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400" dirty="0">
                <a:solidFill>
                  <a:srgbClr val="000000"/>
                </a:solidFill>
                <a:latin typeface="+mj-lt"/>
              </a:rPr>
              <a:t>30</a:t>
            </a:r>
            <a:endParaRPr lang="en-US" altLang="en-US" sz="1400" dirty="0">
              <a:latin typeface="+mj-lt"/>
            </a:endParaRPr>
          </a:p>
        </p:txBody>
      </p:sp>
      <p:sp>
        <p:nvSpPr>
          <p:cNvPr id="50" name="Rectangle 215">
            <a:extLst>
              <a:ext uri="{FF2B5EF4-FFF2-40B4-BE49-F238E27FC236}">
                <a16:creationId xmlns:a16="http://schemas.microsoft.com/office/drawing/2014/main" id="{98E4D607-62B7-4D28-B715-5A5DD16AF163}"/>
              </a:ext>
            </a:extLst>
          </p:cNvPr>
          <p:cNvSpPr>
            <a:spLocks noChangeArrowheads="1"/>
          </p:cNvSpPr>
          <p:nvPr/>
        </p:nvSpPr>
        <p:spPr bwMode="auto">
          <a:xfrm>
            <a:off x="5442620" y="455444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400" dirty="0">
                <a:solidFill>
                  <a:srgbClr val="000000"/>
                </a:solidFill>
                <a:latin typeface="+mj-lt"/>
              </a:rPr>
              <a:t>36</a:t>
            </a:r>
            <a:endParaRPr lang="en-US" altLang="en-US" sz="1400" dirty="0">
              <a:latin typeface="+mj-lt"/>
            </a:endParaRPr>
          </a:p>
        </p:txBody>
      </p:sp>
      <p:sp>
        <p:nvSpPr>
          <p:cNvPr id="51" name="Rectangle 216">
            <a:extLst>
              <a:ext uri="{FF2B5EF4-FFF2-40B4-BE49-F238E27FC236}">
                <a16:creationId xmlns:a16="http://schemas.microsoft.com/office/drawing/2014/main" id="{07B0515C-EDE4-4C93-8983-1E47CD793A90}"/>
              </a:ext>
            </a:extLst>
          </p:cNvPr>
          <p:cNvSpPr>
            <a:spLocks noChangeArrowheads="1"/>
          </p:cNvSpPr>
          <p:nvPr/>
        </p:nvSpPr>
        <p:spPr bwMode="auto">
          <a:xfrm>
            <a:off x="6096202" y="455444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400" dirty="0">
                <a:solidFill>
                  <a:srgbClr val="000000"/>
                </a:solidFill>
                <a:latin typeface="+mj-lt"/>
              </a:rPr>
              <a:t>42</a:t>
            </a:r>
            <a:endParaRPr lang="en-US" altLang="en-US" sz="1400" dirty="0">
              <a:latin typeface="+mj-lt"/>
            </a:endParaRPr>
          </a:p>
        </p:txBody>
      </p:sp>
      <p:sp>
        <p:nvSpPr>
          <p:cNvPr id="52" name="Rectangle 217">
            <a:extLst>
              <a:ext uri="{FF2B5EF4-FFF2-40B4-BE49-F238E27FC236}">
                <a16:creationId xmlns:a16="http://schemas.microsoft.com/office/drawing/2014/main" id="{513F93DA-E977-4970-A34E-2712AEEEB1CE}"/>
              </a:ext>
            </a:extLst>
          </p:cNvPr>
          <p:cNvSpPr>
            <a:spLocks noChangeArrowheads="1"/>
          </p:cNvSpPr>
          <p:nvPr/>
        </p:nvSpPr>
        <p:spPr bwMode="auto">
          <a:xfrm>
            <a:off x="6745926" y="4554440"/>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400" dirty="0">
                <a:solidFill>
                  <a:srgbClr val="000000"/>
                </a:solidFill>
                <a:latin typeface="+mj-lt"/>
              </a:rPr>
              <a:t>48</a:t>
            </a:r>
            <a:endParaRPr lang="en-US" altLang="en-US" sz="1400" dirty="0">
              <a:latin typeface="+mj-lt"/>
            </a:endParaRPr>
          </a:p>
        </p:txBody>
      </p:sp>
      <p:sp>
        <p:nvSpPr>
          <p:cNvPr id="53" name="Rectangle 218">
            <a:extLst>
              <a:ext uri="{FF2B5EF4-FFF2-40B4-BE49-F238E27FC236}">
                <a16:creationId xmlns:a16="http://schemas.microsoft.com/office/drawing/2014/main" id="{A1B3AA58-6B96-4B34-AB7F-21597CA6C59B}"/>
              </a:ext>
            </a:extLst>
          </p:cNvPr>
          <p:cNvSpPr>
            <a:spLocks noChangeArrowheads="1"/>
          </p:cNvSpPr>
          <p:nvPr/>
        </p:nvSpPr>
        <p:spPr bwMode="auto">
          <a:xfrm>
            <a:off x="7395652" y="4549321"/>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fontAlgn="base">
              <a:spcBef>
                <a:spcPct val="0"/>
              </a:spcBef>
              <a:spcAft>
                <a:spcPct val="0"/>
              </a:spcAft>
            </a:pPr>
            <a:r>
              <a:rPr lang="en-US" altLang="en-US" sz="1400" dirty="0">
                <a:solidFill>
                  <a:srgbClr val="000000"/>
                </a:solidFill>
                <a:latin typeface="+mj-lt"/>
              </a:rPr>
              <a:t>54</a:t>
            </a:r>
            <a:endParaRPr lang="en-US" altLang="en-US" sz="1400" dirty="0">
              <a:latin typeface="+mj-lt"/>
            </a:endParaRPr>
          </a:p>
        </p:txBody>
      </p:sp>
      <p:sp>
        <p:nvSpPr>
          <p:cNvPr id="54" name="Line 219">
            <a:extLst>
              <a:ext uri="{FF2B5EF4-FFF2-40B4-BE49-F238E27FC236}">
                <a16:creationId xmlns:a16="http://schemas.microsoft.com/office/drawing/2014/main" id="{3940A295-48A6-48C3-BD6C-996B6317CA2A}"/>
              </a:ext>
            </a:extLst>
          </p:cNvPr>
          <p:cNvSpPr>
            <a:spLocks noChangeShapeType="1"/>
          </p:cNvSpPr>
          <p:nvPr/>
        </p:nvSpPr>
        <p:spPr bwMode="auto">
          <a:xfrm>
            <a:off x="1617532" y="4494716"/>
            <a:ext cx="0" cy="4778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55" name="Line 220">
            <a:extLst>
              <a:ext uri="{FF2B5EF4-FFF2-40B4-BE49-F238E27FC236}">
                <a16:creationId xmlns:a16="http://schemas.microsoft.com/office/drawing/2014/main" id="{DC0215BC-2897-4D18-9A32-87E028B297DF}"/>
              </a:ext>
            </a:extLst>
          </p:cNvPr>
          <p:cNvSpPr>
            <a:spLocks noChangeShapeType="1"/>
          </p:cNvSpPr>
          <p:nvPr/>
        </p:nvSpPr>
        <p:spPr bwMode="auto">
          <a:xfrm>
            <a:off x="2265329" y="4494716"/>
            <a:ext cx="0" cy="4778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56" name="Line 221">
            <a:extLst>
              <a:ext uri="{FF2B5EF4-FFF2-40B4-BE49-F238E27FC236}">
                <a16:creationId xmlns:a16="http://schemas.microsoft.com/office/drawing/2014/main" id="{3E816164-DD29-49A2-8902-FE8CCE654437}"/>
              </a:ext>
            </a:extLst>
          </p:cNvPr>
          <p:cNvSpPr>
            <a:spLocks noChangeShapeType="1"/>
          </p:cNvSpPr>
          <p:nvPr/>
        </p:nvSpPr>
        <p:spPr bwMode="auto">
          <a:xfrm>
            <a:off x="2915055" y="4494716"/>
            <a:ext cx="0" cy="5119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57" name="Line 222">
            <a:extLst>
              <a:ext uri="{FF2B5EF4-FFF2-40B4-BE49-F238E27FC236}">
                <a16:creationId xmlns:a16="http://schemas.microsoft.com/office/drawing/2014/main" id="{60EEA580-98FC-4FDA-B91C-6128383E42FF}"/>
              </a:ext>
            </a:extLst>
          </p:cNvPr>
          <p:cNvSpPr>
            <a:spLocks noChangeShapeType="1"/>
          </p:cNvSpPr>
          <p:nvPr/>
        </p:nvSpPr>
        <p:spPr bwMode="auto">
          <a:xfrm>
            <a:off x="3564780" y="4494716"/>
            <a:ext cx="0" cy="5119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58" name="Line 223">
            <a:extLst>
              <a:ext uri="{FF2B5EF4-FFF2-40B4-BE49-F238E27FC236}">
                <a16:creationId xmlns:a16="http://schemas.microsoft.com/office/drawing/2014/main" id="{DF951E94-F245-442E-AEF2-375B5CCD03D3}"/>
              </a:ext>
            </a:extLst>
          </p:cNvPr>
          <p:cNvSpPr>
            <a:spLocks noChangeShapeType="1"/>
          </p:cNvSpPr>
          <p:nvPr/>
        </p:nvSpPr>
        <p:spPr bwMode="auto">
          <a:xfrm>
            <a:off x="4212577" y="4498129"/>
            <a:ext cx="0" cy="4948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59" name="Line 224">
            <a:extLst>
              <a:ext uri="{FF2B5EF4-FFF2-40B4-BE49-F238E27FC236}">
                <a16:creationId xmlns:a16="http://schemas.microsoft.com/office/drawing/2014/main" id="{8AC880B9-E058-4B82-B799-B57CCB7D1335}"/>
              </a:ext>
            </a:extLst>
          </p:cNvPr>
          <p:cNvSpPr>
            <a:spLocks noChangeShapeType="1"/>
          </p:cNvSpPr>
          <p:nvPr/>
        </p:nvSpPr>
        <p:spPr bwMode="auto">
          <a:xfrm>
            <a:off x="4862302" y="4498129"/>
            <a:ext cx="0" cy="49485"/>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60" name="Line 225">
            <a:extLst>
              <a:ext uri="{FF2B5EF4-FFF2-40B4-BE49-F238E27FC236}">
                <a16:creationId xmlns:a16="http://schemas.microsoft.com/office/drawing/2014/main" id="{CD960D50-0707-4233-815B-A533663FAAEE}"/>
              </a:ext>
            </a:extLst>
          </p:cNvPr>
          <p:cNvSpPr>
            <a:spLocks noChangeShapeType="1"/>
          </p:cNvSpPr>
          <p:nvPr/>
        </p:nvSpPr>
        <p:spPr bwMode="auto">
          <a:xfrm>
            <a:off x="5512027" y="4499834"/>
            <a:ext cx="0" cy="4778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61" name="Line 226">
            <a:extLst>
              <a:ext uri="{FF2B5EF4-FFF2-40B4-BE49-F238E27FC236}">
                <a16:creationId xmlns:a16="http://schemas.microsoft.com/office/drawing/2014/main" id="{BFD12444-8A9A-4A5B-A7AB-D4CFFFF2FC14}"/>
              </a:ext>
            </a:extLst>
          </p:cNvPr>
          <p:cNvSpPr>
            <a:spLocks noChangeShapeType="1"/>
          </p:cNvSpPr>
          <p:nvPr/>
        </p:nvSpPr>
        <p:spPr bwMode="auto">
          <a:xfrm>
            <a:off x="6161753" y="4499834"/>
            <a:ext cx="0" cy="5119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62" name="Line 227">
            <a:extLst>
              <a:ext uri="{FF2B5EF4-FFF2-40B4-BE49-F238E27FC236}">
                <a16:creationId xmlns:a16="http://schemas.microsoft.com/office/drawing/2014/main" id="{A1BB84A2-28B4-4B36-8FF1-98E528B68FE4}"/>
              </a:ext>
            </a:extLst>
          </p:cNvPr>
          <p:cNvSpPr>
            <a:spLocks noChangeShapeType="1"/>
          </p:cNvSpPr>
          <p:nvPr/>
        </p:nvSpPr>
        <p:spPr bwMode="auto">
          <a:xfrm>
            <a:off x="6809550" y="4499834"/>
            <a:ext cx="0" cy="5119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63" name="Line 228">
            <a:extLst>
              <a:ext uri="{FF2B5EF4-FFF2-40B4-BE49-F238E27FC236}">
                <a16:creationId xmlns:a16="http://schemas.microsoft.com/office/drawing/2014/main" id="{31F07005-3630-49E8-803B-3CBCA9043460}"/>
              </a:ext>
            </a:extLst>
          </p:cNvPr>
          <p:cNvSpPr>
            <a:spLocks noChangeShapeType="1"/>
          </p:cNvSpPr>
          <p:nvPr/>
        </p:nvSpPr>
        <p:spPr bwMode="auto">
          <a:xfrm>
            <a:off x="7459274" y="4494716"/>
            <a:ext cx="0" cy="51192"/>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49" name="Freeform 314">
            <a:extLst>
              <a:ext uri="{FF2B5EF4-FFF2-40B4-BE49-F238E27FC236}">
                <a16:creationId xmlns:a16="http://schemas.microsoft.com/office/drawing/2014/main" id="{4962AD00-4D0A-4E3F-BF4B-FCDAEF288A64}"/>
              </a:ext>
            </a:extLst>
          </p:cNvPr>
          <p:cNvSpPr>
            <a:spLocks/>
          </p:cNvSpPr>
          <p:nvPr/>
        </p:nvSpPr>
        <p:spPr bwMode="auto">
          <a:xfrm>
            <a:off x="1631029" y="2636432"/>
            <a:ext cx="5569899" cy="1416322"/>
          </a:xfrm>
          <a:custGeom>
            <a:avLst/>
            <a:gdLst>
              <a:gd name="T0" fmla="*/ 2392 w 2889"/>
              <a:gd name="T1" fmla="*/ 745 h 830"/>
              <a:gd name="T2" fmla="*/ 2144 w 2889"/>
              <a:gd name="T3" fmla="*/ 714 h 830"/>
              <a:gd name="T4" fmla="*/ 2073 w 2889"/>
              <a:gd name="T5" fmla="*/ 701 h 830"/>
              <a:gd name="T6" fmla="*/ 2015 w 2889"/>
              <a:gd name="T7" fmla="*/ 682 h 830"/>
              <a:gd name="T8" fmla="*/ 1942 w 2889"/>
              <a:gd name="T9" fmla="*/ 671 h 830"/>
              <a:gd name="T10" fmla="*/ 1876 w 2889"/>
              <a:gd name="T11" fmla="*/ 656 h 830"/>
              <a:gd name="T12" fmla="*/ 1823 w 2889"/>
              <a:gd name="T13" fmla="*/ 634 h 830"/>
              <a:gd name="T14" fmla="*/ 1795 w 2889"/>
              <a:gd name="T15" fmla="*/ 621 h 830"/>
              <a:gd name="T16" fmla="*/ 1709 w 2889"/>
              <a:gd name="T17" fmla="*/ 603 h 830"/>
              <a:gd name="T18" fmla="*/ 1673 w 2889"/>
              <a:gd name="T19" fmla="*/ 585 h 830"/>
              <a:gd name="T20" fmla="*/ 1645 w 2889"/>
              <a:gd name="T21" fmla="*/ 577 h 830"/>
              <a:gd name="T22" fmla="*/ 1577 w 2889"/>
              <a:gd name="T23" fmla="*/ 565 h 830"/>
              <a:gd name="T24" fmla="*/ 1542 w 2889"/>
              <a:gd name="T25" fmla="*/ 557 h 830"/>
              <a:gd name="T26" fmla="*/ 1483 w 2889"/>
              <a:gd name="T27" fmla="*/ 548 h 830"/>
              <a:gd name="T28" fmla="*/ 1463 w 2889"/>
              <a:gd name="T29" fmla="*/ 542 h 830"/>
              <a:gd name="T30" fmla="*/ 1426 w 2889"/>
              <a:gd name="T31" fmla="*/ 520 h 830"/>
              <a:gd name="T32" fmla="*/ 1413 w 2889"/>
              <a:gd name="T33" fmla="*/ 512 h 830"/>
              <a:gd name="T34" fmla="*/ 1400 w 2889"/>
              <a:gd name="T35" fmla="*/ 501 h 830"/>
              <a:gd name="T36" fmla="*/ 1352 w 2889"/>
              <a:gd name="T37" fmla="*/ 494 h 830"/>
              <a:gd name="T38" fmla="*/ 1317 w 2889"/>
              <a:gd name="T39" fmla="*/ 486 h 830"/>
              <a:gd name="T40" fmla="*/ 1269 w 2889"/>
              <a:gd name="T41" fmla="*/ 472 h 830"/>
              <a:gd name="T42" fmla="*/ 1238 w 2889"/>
              <a:gd name="T43" fmla="*/ 463 h 830"/>
              <a:gd name="T44" fmla="*/ 1215 w 2889"/>
              <a:gd name="T45" fmla="*/ 446 h 830"/>
              <a:gd name="T46" fmla="*/ 1182 w 2889"/>
              <a:gd name="T47" fmla="*/ 438 h 830"/>
              <a:gd name="T48" fmla="*/ 1116 w 2889"/>
              <a:gd name="T49" fmla="*/ 426 h 830"/>
              <a:gd name="T50" fmla="*/ 1074 w 2889"/>
              <a:gd name="T51" fmla="*/ 411 h 830"/>
              <a:gd name="T52" fmla="*/ 1021 w 2889"/>
              <a:gd name="T53" fmla="*/ 391 h 830"/>
              <a:gd name="T54" fmla="*/ 1010 w 2889"/>
              <a:gd name="T55" fmla="*/ 383 h 830"/>
              <a:gd name="T56" fmla="*/ 974 w 2889"/>
              <a:gd name="T57" fmla="*/ 375 h 830"/>
              <a:gd name="T58" fmla="*/ 949 w 2889"/>
              <a:gd name="T59" fmla="*/ 367 h 830"/>
              <a:gd name="T60" fmla="*/ 924 w 2889"/>
              <a:gd name="T61" fmla="*/ 358 h 830"/>
              <a:gd name="T62" fmla="*/ 896 w 2889"/>
              <a:gd name="T63" fmla="*/ 350 h 830"/>
              <a:gd name="T64" fmla="*/ 874 w 2889"/>
              <a:gd name="T65" fmla="*/ 342 h 830"/>
              <a:gd name="T66" fmla="*/ 845 w 2889"/>
              <a:gd name="T67" fmla="*/ 327 h 830"/>
              <a:gd name="T68" fmla="*/ 787 w 2889"/>
              <a:gd name="T69" fmla="*/ 312 h 830"/>
              <a:gd name="T70" fmla="*/ 745 w 2889"/>
              <a:gd name="T71" fmla="*/ 299 h 830"/>
              <a:gd name="T72" fmla="*/ 709 w 2889"/>
              <a:gd name="T73" fmla="*/ 284 h 830"/>
              <a:gd name="T74" fmla="*/ 668 w 2889"/>
              <a:gd name="T75" fmla="*/ 271 h 830"/>
              <a:gd name="T76" fmla="*/ 625 w 2889"/>
              <a:gd name="T77" fmla="*/ 256 h 830"/>
              <a:gd name="T78" fmla="*/ 598 w 2889"/>
              <a:gd name="T79" fmla="*/ 244 h 830"/>
              <a:gd name="T80" fmla="*/ 549 w 2889"/>
              <a:gd name="T81" fmla="*/ 231 h 830"/>
              <a:gd name="T82" fmla="*/ 511 w 2889"/>
              <a:gd name="T83" fmla="*/ 216 h 830"/>
              <a:gd name="T84" fmla="*/ 486 w 2889"/>
              <a:gd name="T85" fmla="*/ 206 h 830"/>
              <a:gd name="T86" fmla="*/ 459 w 2889"/>
              <a:gd name="T87" fmla="*/ 191 h 830"/>
              <a:gd name="T88" fmla="*/ 440 w 2889"/>
              <a:gd name="T89" fmla="*/ 173 h 830"/>
              <a:gd name="T90" fmla="*/ 407 w 2889"/>
              <a:gd name="T91" fmla="*/ 163 h 830"/>
              <a:gd name="T92" fmla="*/ 378 w 2889"/>
              <a:gd name="T93" fmla="*/ 150 h 830"/>
              <a:gd name="T94" fmla="*/ 347 w 2889"/>
              <a:gd name="T95" fmla="*/ 140 h 830"/>
              <a:gd name="T96" fmla="*/ 331 w 2889"/>
              <a:gd name="T97" fmla="*/ 127 h 830"/>
              <a:gd name="T98" fmla="*/ 316 w 2889"/>
              <a:gd name="T99" fmla="*/ 115 h 830"/>
              <a:gd name="T100" fmla="*/ 274 w 2889"/>
              <a:gd name="T101" fmla="*/ 102 h 830"/>
              <a:gd name="T102" fmla="*/ 243 w 2889"/>
              <a:gd name="T103" fmla="*/ 74 h 830"/>
              <a:gd name="T104" fmla="*/ 216 w 2889"/>
              <a:gd name="T105" fmla="*/ 66 h 830"/>
              <a:gd name="T106" fmla="*/ 195 w 2889"/>
              <a:gd name="T107" fmla="*/ 54 h 830"/>
              <a:gd name="T108" fmla="*/ 178 w 2889"/>
              <a:gd name="T109" fmla="*/ 46 h 830"/>
              <a:gd name="T110" fmla="*/ 159 w 2889"/>
              <a:gd name="T111" fmla="*/ 38 h 830"/>
              <a:gd name="T112" fmla="*/ 130 w 2889"/>
              <a:gd name="T113" fmla="*/ 28 h 830"/>
              <a:gd name="T114" fmla="*/ 107 w 2889"/>
              <a:gd name="T115" fmla="*/ 18 h 830"/>
              <a:gd name="T116" fmla="*/ 46 w 2889"/>
              <a:gd name="T117" fmla="*/ 10 h 830"/>
              <a:gd name="T118" fmla="*/ 0 w 2889"/>
              <a:gd name="T119" fmla="*/ 0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89" h="830">
                <a:moveTo>
                  <a:pt x="2889" y="830"/>
                </a:moveTo>
                <a:lnTo>
                  <a:pt x="2747" y="830"/>
                </a:lnTo>
                <a:lnTo>
                  <a:pt x="2747" y="745"/>
                </a:lnTo>
                <a:lnTo>
                  <a:pt x="2392" y="745"/>
                </a:lnTo>
                <a:lnTo>
                  <a:pt x="2392" y="732"/>
                </a:lnTo>
                <a:lnTo>
                  <a:pt x="2336" y="732"/>
                </a:lnTo>
                <a:lnTo>
                  <a:pt x="2336" y="714"/>
                </a:lnTo>
                <a:lnTo>
                  <a:pt x="2144" y="714"/>
                </a:lnTo>
                <a:lnTo>
                  <a:pt x="2144" y="706"/>
                </a:lnTo>
                <a:lnTo>
                  <a:pt x="2121" y="706"/>
                </a:lnTo>
                <a:lnTo>
                  <a:pt x="2121" y="701"/>
                </a:lnTo>
                <a:lnTo>
                  <a:pt x="2073" y="701"/>
                </a:lnTo>
                <a:lnTo>
                  <a:pt x="2073" y="689"/>
                </a:lnTo>
                <a:lnTo>
                  <a:pt x="2036" y="689"/>
                </a:lnTo>
                <a:lnTo>
                  <a:pt x="2036" y="682"/>
                </a:lnTo>
                <a:lnTo>
                  <a:pt x="2015" y="682"/>
                </a:lnTo>
                <a:lnTo>
                  <a:pt x="2015" y="679"/>
                </a:lnTo>
                <a:lnTo>
                  <a:pt x="1954" y="679"/>
                </a:lnTo>
                <a:lnTo>
                  <a:pt x="1954" y="671"/>
                </a:lnTo>
                <a:lnTo>
                  <a:pt x="1942" y="671"/>
                </a:lnTo>
                <a:lnTo>
                  <a:pt x="1942" y="663"/>
                </a:lnTo>
                <a:lnTo>
                  <a:pt x="1909" y="663"/>
                </a:lnTo>
                <a:lnTo>
                  <a:pt x="1909" y="656"/>
                </a:lnTo>
                <a:lnTo>
                  <a:pt x="1876" y="656"/>
                </a:lnTo>
                <a:lnTo>
                  <a:pt x="1876" y="643"/>
                </a:lnTo>
                <a:lnTo>
                  <a:pt x="1828" y="643"/>
                </a:lnTo>
                <a:lnTo>
                  <a:pt x="1828" y="634"/>
                </a:lnTo>
                <a:lnTo>
                  <a:pt x="1823" y="634"/>
                </a:lnTo>
                <a:lnTo>
                  <a:pt x="1823" y="628"/>
                </a:lnTo>
                <a:lnTo>
                  <a:pt x="1800" y="628"/>
                </a:lnTo>
                <a:lnTo>
                  <a:pt x="1800" y="621"/>
                </a:lnTo>
                <a:lnTo>
                  <a:pt x="1795" y="621"/>
                </a:lnTo>
                <a:lnTo>
                  <a:pt x="1795" y="616"/>
                </a:lnTo>
                <a:lnTo>
                  <a:pt x="1736" y="616"/>
                </a:lnTo>
                <a:lnTo>
                  <a:pt x="1736" y="603"/>
                </a:lnTo>
                <a:lnTo>
                  <a:pt x="1709" y="603"/>
                </a:lnTo>
                <a:lnTo>
                  <a:pt x="1709" y="598"/>
                </a:lnTo>
                <a:lnTo>
                  <a:pt x="1691" y="598"/>
                </a:lnTo>
                <a:lnTo>
                  <a:pt x="1691" y="585"/>
                </a:lnTo>
                <a:lnTo>
                  <a:pt x="1673" y="585"/>
                </a:lnTo>
                <a:lnTo>
                  <a:pt x="1673" y="582"/>
                </a:lnTo>
                <a:lnTo>
                  <a:pt x="1664" y="582"/>
                </a:lnTo>
                <a:lnTo>
                  <a:pt x="1664" y="577"/>
                </a:lnTo>
                <a:lnTo>
                  <a:pt x="1645" y="577"/>
                </a:lnTo>
                <a:lnTo>
                  <a:pt x="1645" y="573"/>
                </a:lnTo>
                <a:lnTo>
                  <a:pt x="1602" y="573"/>
                </a:lnTo>
                <a:lnTo>
                  <a:pt x="1602" y="565"/>
                </a:lnTo>
                <a:lnTo>
                  <a:pt x="1577" y="565"/>
                </a:lnTo>
                <a:lnTo>
                  <a:pt x="1577" y="560"/>
                </a:lnTo>
                <a:lnTo>
                  <a:pt x="1562" y="560"/>
                </a:lnTo>
                <a:lnTo>
                  <a:pt x="1562" y="557"/>
                </a:lnTo>
                <a:lnTo>
                  <a:pt x="1542" y="557"/>
                </a:lnTo>
                <a:lnTo>
                  <a:pt x="1542" y="552"/>
                </a:lnTo>
                <a:lnTo>
                  <a:pt x="1493" y="552"/>
                </a:lnTo>
                <a:lnTo>
                  <a:pt x="1493" y="548"/>
                </a:lnTo>
                <a:lnTo>
                  <a:pt x="1483" y="548"/>
                </a:lnTo>
                <a:lnTo>
                  <a:pt x="1483" y="545"/>
                </a:lnTo>
                <a:lnTo>
                  <a:pt x="1471" y="545"/>
                </a:lnTo>
                <a:lnTo>
                  <a:pt x="1471" y="542"/>
                </a:lnTo>
                <a:lnTo>
                  <a:pt x="1463" y="542"/>
                </a:lnTo>
                <a:lnTo>
                  <a:pt x="1463" y="530"/>
                </a:lnTo>
                <a:lnTo>
                  <a:pt x="1458" y="530"/>
                </a:lnTo>
                <a:lnTo>
                  <a:pt x="1458" y="520"/>
                </a:lnTo>
                <a:lnTo>
                  <a:pt x="1426" y="520"/>
                </a:lnTo>
                <a:lnTo>
                  <a:pt x="1426" y="517"/>
                </a:lnTo>
                <a:lnTo>
                  <a:pt x="1420" y="517"/>
                </a:lnTo>
                <a:lnTo>
                  <a:pt x="1420" y="512"/>
                </a:lnTo>
                <a:lnTo>
                  <a:pt x="1413" y="512"/>
                </a:lnTo>
                <a:lnTo>
                  <a:pt x="1413" y="507"/>
                </a:lnTo>
                <a:lnTo>
                  <a:pt x="1403" y="507"/>
                </a:lnTo>
                <a:lnTo>
                  <a:pt x="1403" y="501"/>
                </a:lnTo>
                <a:lnTo>
                  <a:pt x="1400" y="501"/>
                </a:lnTo>
                <a:lnTo>
                  <a:pt x="1400" y="496"/>
                </a:lnTo>
                <a:lnTo>
                  <a:pt x="1357" y="496"/>
                </a:lnTo>
                <a:lnTo>
                  <a:pt x="1357" y="494"/>
                </a:lnTo>
                <a:lnTo>
                  <a:pt x="1352" y="494"/>
                </a:lnTo>
                <a:lnTo>
                  <a:pt x="1352" y="489"/>
                </a:lnTo>
                <a:lnTo>
                  <a:pt x="1342" y="489"/>
                </a:lnTo>
                <a:lnTo>
                  <a:pt x="1342" y="486"/>
                </a:lnTo>
                <a:lnTo>
                  <a:pt x="1317" y="486"/>
                </a:lnTo>
                <a:lnTo>
                  <a:pt x="1317" y="477"/>
                </a:lnTo>
                <a:lnTo>
                  <a:pt x="1304" y="477"/>
                </a:lnTo>
                <a:lnTo>
                  <a:pt x="1304" y="472"/>
                </a:lnTo>
                <a:lnTo>
                  <a:pt x="1269" y="472"/>
                </a:lnTo>
                <a:lnTo>
                  <a:pt x="1269" y="467"/>
                </a:lnTo>
                <a:lnTo>
                  <a:pt x="1248" y="467"/>
                </a:lnTo>
                <a:lnTo>
                  <a:pt x="1248" y="463"/>
                </a:lnTo>
                <a:lnTo>
                  <a:pt x="1238" y="463"/>
                </a:lnTo>
                <a:lnTo>
                  <a:pt x="1238" y="454"/>
                </a:lnTo>
                <a:lnTo>
                  <a:pt x="1235" y="454"/>
                </a:lnTo>
                <a:lnTo>
                  <a:pt x="1235" y="446"/>
                </a:lnTo>
                <a:lnTo>
                  <a:pt x="1215" y="446"/>
                </a:lnTo>
                <a:lnTo>
                  <a:pt x="1215" y="443"/>
                </a:lnTo>
                <a:lnTo>
                  <a:pt x="1192" y="443"/>
                </a:lnTo>
                <a:lnTo>
                  <a:pt x="1192" y="438"/>
                </a:lnTo>
                <a:lnTo>
                  <a:pt x="1182" y="438"/>
                </a:lnTo>
                <a:lnTo>
                  <a:pt x="1182" y="433"/>
                </a:lnTo>
                <a:lnTo>
                  <a:pt x="1175" y="433"/>
                </a:lnTo>
                <a:lnTo>
                  <a:pt x="1175" y="426"/>
                </a:lnTo>
                <a:lnTo>
                  <a:pt x="1116" y="426"/>
                </a:lnTo>
                <a:lnTo>
                  <a:pt x="1116" y="416"/>
                </a:lnTo>
                <a:lnTo>
                  <a:pt x="1089" y="416"/>
                </a:lnTo>
                <a:lnTo>
                  <a:pt x="1089" y="411"/>
                </a:lnTo>
                <a:lnTo>
                  <a:pt x="1074" y="411"/>
                </a:lnTo>
                <a:lnTo>
                  <a:pt x="1074" y="403"/>
                </a:lnTo>
                <a:lnTo>
                  <a:pt x="1025" y="403"/>
                </a:lnTo>
                <a:lnTo>
                  <a:pt x="1025" y="391"/>
                </a:lnTo>
                <a:lnTo>
                  <a:pt x="1021" y="391"/>
                </a:lnTo>
                <a:lnTo>
                  <a:pt x="1021" y="388"/>
                </a:lnTo>
                <a:lnTo>
                  <a:pt x="1016" y="388"/>
                </a:lnTo>
                <a:lnTo>
                  <a:pt x="1016" y="383"/>
                </a:lnTo>
                <a:lnTo>
                  <a:pt x="1010" y="383"/>
                </a:lnTo>
                <a:lnTo>
                  <a:pt x="1010" y="380"/>
                </a:lnTo>
                <a:lnTo>
                  <a:pt x="987" y="380"/>
                </a:lnTo>
                <a:lnTo>
                  <a:pt x="987" y="375"/>
                </a:lnTo>
                <a:lnTo>
                  <a:pt x="974" y="375"/>
                </a:lnTo>
                <a:lnTo>
                  <a:pt x="974" y="373"/>
                </a:lnTo>
                <a:lnTo>
                  <a:pt x="957" y="373"/>
                </a:lnTo>
                <a:lnTo>
                  <a:pt x="957" y="367"/>
                </a:lnTo>
                <a:lnTo>
                  <a:pt x="949" y="367"/>
                </a:lnTo>
                <a:lnTo>
                  <a:pt x="949" y="362"/>
                </a:lnTo>
                <a:lnTo>
                  <a:pt x="937" y="362"/>
                </a:lnTo>
                <a:lnTo>
                  <a:pt x="937" y="358"/>
                </a:lnTo>
                <a:lnTo>
                  <a:pt x="924" y="358"/>
                </a:lnTo>
                <a:lnTo>
                  <a:pt x="924" y="353"/>
                </a:lnTo>
                <a:lnTo>
                  <a:pt x="912" y="353"/>
                </a:lnTo>
                <a:lnTo>
                  <a:pt x="912" y="350"/>
                </a:lnTo>
                <a:lnTo>
                  <a:pt x="896" y="350"/>
                </a:lnTo>
                <a:lnTo>
                  <a:pt x="896" y="345"/>
                </a:lnTo>
                <a:lnTo>
                  <a:pt x="886" y="345"/>
                </a:lnTo>
                <a:lnTo>
                  <a:pt x="886" y="342"/>
                </a:lnTo>
                <a:lnTo>
                  <a:pt x="874" y="342"/>
                </a:lnTo>
                <a:lnTo>
                  <a:pt x="874" y="332"/>
                </a:lnTo>
                <a:lnTo>
                  <a:pt x="866" y="332"/>
                </a:lnTo>
                <a:lnTo>
                  <a:pt x="866" y="327"/>
                </a:lnTo>
                <a:lnTo>
                  <a:pt x="845" y="327"/>
                </a:lnTo>
                <a:lnTo>
                  <a:pt x="845" y="319"/>
                </a:lnTo>
                <a:lnTo>
                  <a:pt x="813" y="319"/>
                </a:lnTo>
                <a:lnTo>
                  <a:pt x="813" y="312"/>
                </a:lnTo>
                <a:lnTo>
                  <a:pt x="787" y="312"/>
                </a:lnTo>
                <a:lnTo>
                  <a:pt x="787" y="305"/>
                </a:lnTo>
                <a:lnTo>
                  <a:pt x="762" y="305"/>
                </a:lnTo>
                <a:lnTo>
                  <a:pt x="762" y="299"/>
                </a:lnTo>
                <a:lnTo>
                  <a:pt x="745" y="299"/>
                </a:lnTo>
                <a:lnTo>
                  <a:pt x="745" y="292"/>
                </a:lnTo>
                <a:lnTo>
                  <a:pt x="734" y="292"/>
                </a:lnTo>
                <a:lnTo>
                  <a:pt x="734" y="284"/>
                </a:lnTo>
                <a:lnTo>
                  <a:pt x="709" y="284"/>
                </a:lnTo>
                <a:lnTo>
                  <a:pt x="709" y="279"/>
                </a:lnTo>
                <a:lnTo>
                  <a:pt x="696" y="279"/>
                </a:lnTo>
                <a:lnTo>
                  <a:pt x="696" y="271"/>
                </a:lnTo>
                <a:lnTo>
                  <a:pt x="668" y="271"/>
                </a:lnTo>
                <a:lnTo>
                  <a:pt x="668" y="264"/>
                </a:lnTo>
                <a:lnTo>
                  <a:pt x="638" y="264"/>
                </a:lnTo>
                <a:lnTo>
                  <a:pt x="638" y="256"/>
                </a:lnTo>
                <a:lnTo>
                  <a:pt x="625" y="256"/>
                </a:lnTo>
                <a:lnTo>
                  <a:pt x="625" y="251"/>
                </a:lnTo>
                <a:lnTo>
                  <a:pt x="613" y="251"/>
                </a:lnTo>
                <a:lnTo>
                  <a:pt x="613" y="244"/>
                </a:lnTo>
                <a:lnTo>
                  <a:pt x="598" y="244"/>
                </a:lnTo>
                <a:lnTo>
                  <a:pt x="598" y="241"/>
                </a:lnTo>
                <a:lnTo>
                  <a:pt x="588" y="241"/>
                </a:lnTo>
                <a:lnTo>
                  <a:pt x="588" y="231"/>
                </a:lnTo>
                <a:lnTo>
                  <a:pt x="549" y="231"/>
                </a:lnTo>
                <a:lnTo>
                  <a:pt x="549" y="226"/>
                </a:lnTo>
                <a:lnTo>
                  <a:pt x="524" y="226"/>
                </a:lnTo>
                <a:lnTo>
                  <a:pt x="524" y="216"/>
                </a:lnTo>
                <a:lnTo>
                  <a:pt x="511" y="216"/>
                </a:lnTo>
                <a:lnTo>
                  <a:pt x="511" y="211"/>
                </a:lnTo>
                <a:lnTo>
                  <a:pt x="492" y="211"/>
                </a:lnTo>
                <a:lnTo>
                  <a:pt x="492" y="206"/>
                </a:lnTo>
                <a:lnTo>
                  <a:pt x="486" y="206"/>
                </a:lnTo>
                <a:lnTo>
                  <a:pt x="486" y="201"/>
                </a:lnTo>
                <a:lnTo>
                  <a:pt x="473" y="201"/>
                </a:lnTo>
                <a:lnTo>
                  <a:pt x="473" y="191"/>
                </a:lnTo>
                <a:lnTo>
                  <a:pt x="459" y="191"/>
                </a:lnTo>
                <a:lnTo>
                  <a:pt x="459" y="185"/>
                </a:lnTo>
                <a:lnTo>
                  <a:pt x="446" y="185"/>
                </a:lnTo>
                <a:lnTo>
                  <a:pt x="446" y="173"/>
                </a:lnTo>
                <a:lnTo>
                  <a:pt x="440" y="173"/>
                </a:lnTo>
                <a:lnTo>
                  <a:pt x="440" y="167"/>
                </a:lnTo>
                <a:lnTo>
                  <a:pt x="418" y="167"/>
                </a:lnTo>
                <a:lnTo>
                  <a:pt x="418" y="163"/>
                </a:lnTo>
                <a:lnTo>
                  <a:pt x="407" y="163"/>
                </a:lnTo>
                <a:lnTo>
                  <a:pt x="407" y="158"/>
                </a:lnTo>
                <a:lnTo>
                  <a:pt x="392" y="158"/>
                </a:lnTo>
                <a:lnTo>
                  <a:pt x="392" y="150"/>
                </a:lnTo>
                <a:lnTo>
                  <a:pt x="378" y="150"/>
                </a:lnTo>
                <a:lnTo>
                  <a:pt x="378" y="147"/>
                </a:lnTo>
                <a:lnTo>
                  <a:pt x="359" y="147"/>
                </a:lnTo>
                <a:lnTo>
                  <a:pt x="359" y="140"/>
                </a:lnTo>
                <a:lnTo>
                  <a:pt x="347" y="140"/>
                </a:lnTo>
                <a:lnTo>
                  <a:pt x="347" y="132"/>
                </a:lnTo>
                <a:lnTo>
                  <a:pt x="342" y="132"/>
                </a:lnTo>
                <a:lnTo>
                  <a:pt x="342" y="127"/>
                </a:lnTo>
                <a:lnTo>
                  <a:pt x="331" y="127"/>
                </a:lnTo>
                <a:lnTo>
                  <a:pt x="331" y="120"/>
                </a:lnTo>
                <a:lnTo>
                  <a:pt x="321" y="120"/>
                </a:lnTo>
                <a:lnTo>
                  <a:pt x="321" y="115"/>
                </a:lnTo>
                <a:lnTo>
                  <a:pt x="316" y="115"/>
                </a:lnTo>
                <a:lnTo>
                  <a:pt x="316" y="109"/>
                </a:lnTo>
                <a:lnTo>
                  <a:pt x="302" y="109"/>
                </a:lnTo>
                <a:lnTo>
                  <a:pt x="302" y="102"/>
                </a:lnTo>
                <a:lnTo>
                  <a:pt x="274" y="102"/>
                </a:lnTo>
                <a:lnTo>
                  <a:pt x="274" y="92"/>
                </a:lnTo>
                <a:lnTo>
                  <a:pt x="254" y="92"/>
                </a:lnTo>
                <a:lnTo>
                  <a:pt x="254" y="74"/>
                </a:lnTo>
                <a:lnTo>
                  <a:pt x="243" y="74"/>
                </a:lnTo>
                <a:lnTo>
                  <a:pt x="243" y="69"/>
                </a:lnTo>
                <a:lnTo>
                  <a:pt x="231" y="69"/>
                </a:lnTo>
                <a:lnTo>
                  <a:pt x="231" y="66"/>
                </a:lnTo>
                <a:lnTo>
                  <a:pt x="216" y="66"/>
                </a:lnTo>
                <a:lnTo>
                  <a:pt x="216" y="61"/>
                </a:lnTo>
                <a:lnTo>
                  <a:pt x="205" y="61"/>
                </a:lnTo>
                <a:lnTo>
                  <a:pt x="205" y="54"/>
                </a:lnTo>
                <a:lnTo>
                  <a:pt x="195" y="54"/>
                </a:lnTo>
                <a:lnTo>
                  <a:pt x="195" y="51"/>
                </a:lnTo>
                <a:lnTo>
                  <a:pt x="187" y="51"/>
                </a:lnTo>
                <a:lnTo>
                  <a:pt x="187" y="46"/>
                </a:lnTo>
                <a:lnTo>
                  <a:pt x="178" y="46"/>
                </a:lnTo>
                <a:lnTo>
                  <a:pt x="178" y="43"/>
                </a:lnTo>
                <a:lnTo>
                  <a:pt x="165" y="43"/>
                </a:lnTo>
                <a:lnTo>
                  <a:pt x="165" y="38"/>
                </a:lnTo>
                <a:lnTo>
                  <a:pt x="159" y="38"/>
                </a:lnTo>
                <a:lnTo>
                  <a:pt x="159" y="33"/>
                </a:lnTo>
                <a:lnTo>
                  <a:pt x="145" y="33"/>
                </a:lnTo>
                <a:lnTo>
                  <a:pt x="145" y="28"/>
                </a:lnTo>
                <a:lnTo>
                  <a:pt x="130" y="28"/>
                </a:lnTo>
                <a:lnTo>
                  <a:pt x="130" y="23"/>
                </a:lnTo>
                <a:lnTo>
                  <a:pt x="117" y="23"/>
                </a:lnTo>
                <a:lnTo>
                  <a:pt x="117" y="18"/>
                </a:lnTo>
                <a:lnTo>
                  <a:pt x="107" y="18"/>
                </a:lnTo>
                <a:lnTo>
                  <a:pt x="107" y="13"/>
                </a:lnTo>
                <a:lnTo>
                  <a:pt x="96" y="13"/>
                </a:lnTo>
                <a:lnTo>
                  <a:pt x="96" y="10"/>
                </a:lnTo>
                <a:lnTo>
                  <a:pt x="46" y="10"/>
                </a:lnTo>
                <a:lnTo>
                  <a:pt x="46" y="5"/>
                </a:lnTo>
                <a:lnTo>
                  <a:pt x="28" y="5"/>
                </a:lnTo>
                <a:lnTo>
                  <a:pt x="28" y="0"/>
                </a:lnTo>
                <a:lnTo>
                  <a:pt x="0" y="0"/>
                </a:lnTo>
              </a:path>
            </a:pathLst>
          </a:custGeom>
          <a:noFill/>
          <a:ln w="19050">
            <a:solidFill>
              <a:srgbClr val="073F6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50" name="Line 315">
            <a:extLst>
              <a:ext uri="{FF2B5EF4-FFF2-40B4-BE49-F238E27FC236}">
                <a16:creationId xmlns:a16="http://schemas.microsoft.com/office/drawing/2014/main" id="{1758844A-3E69-405B-92C9-A143C5AD4331}"/>
              </a:ext>
            </a:extLst>
          </p:cNvPr>
          <p:cNvSpPr>
            <a:spLocks noChangeShapeType="1"/>
          </p:cNvSpPr>
          <p:nvPr/>
        </p:nvSpPr>
        <p:spPr bwMode="auto">
          <a:xfrm>
            <a:off x="2978677" y="3073273"/>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51" name="Line 316">
            <a:extLst>
              <a:ext uri="{FF2B5EF4-FFF2-40B4-BE49-F238E27FC236}">
                <a16:creationId xmlns:a16="http://schemas.microsoft.com/office/drawing/2014/main" id="{E5A1EDA0-DF2F-4D8E-BEDF-03F5D97898FB}"/>
              </a:ext>
            </a:extLst>
          </p:cNvPr>
          <p:cNvSpPr>
            <a:spLocks noChangeShapeType="1"/>
          </p:cNvSpPr>
          <p:nvPr/>
        </p:nvSpPr>
        <p:spPr bwMode="auto">
          <a:xfrm>
            <a:off x="2891919" y="3042558"/>
            <a:ext cx="0" cy="75082"/>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52" name="Line 317">
            <a:extLst>
              <a:ext uri="{FF2B5EF4-FFF2-40B4-BE49-F238E27FC236}">
                <a16:creationId xmlns:a16="http://schemas.microsoft.com/office/drawing/2014/main" id="{B1078CB2-BF08-4E18-B5B8-0D69AD9489A1}"/>
              </a:ext>
            </a:extLst>
          </p:cNvPr>
          <p:cNvSpPr>
            <a:spLocks noChangeShapeType="1"/>
          </p:cNvSpPr>
          <p:nvPr/>
        </p:nvSpPr>
        <p:spPr bwMode="auto">
          <a:xfrm>
            <a:off x="2884208" y="3042558"/>
            <a:ext cx="0" cy="75082"/>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53" name="Line 318">
            <a:extLst>
              <a:ext uri="{FF2B5EF4-FFF2-40B4-BE49-F238E27FC236}">
                <a16:creationId xmlns:a16="http://schemas.microsoft.com/office/drawing/2014/main" id="{AB0BE1EE-E4B9-4877-B3DC-F5F1E3F3BD9E}"/>
              </a:ext>
            </a:extLst>
          </p:cNvPr>
          <p:cNvSpPr>
            <a:spLocks noChangeShapeType="1"/>
          </p:cNvSpPr>
          <p:nvPr/>
        </p:nvSpPr>
        <p:spPr bwMode="auto">
          <a:xfrm>
            <a:off x="2836008" y="3027201"/>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54" name="Line 319">
            <a:extLst>
              <a:ext uri="{FF2B5EF4-FFF2-40B4-BE49-F238E27FC236}">
                <a16:creationId xmlns:a16="http://schemas.microsoft.com/office/drawing/2014/main" id="{E457D17C-830A-4139-A1C6-0E4606A6BF6C}"/>
              </a:ext>
            </a:extLst>
          </p:cNvPr>
          <p:cNvSpPr>
            <a:spLocks noChangeShapeType="1"/>
          </p:cNvSpPr>
          <p:nvPr/>
        </p:nvSpPr>
        <p:spPr bwMode="auto">
          <a:xfrm>
            <a:off x="2791665" y="3013550"/>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55" name="Line 320">
            <a:extLst>
              <a:ext uri="{FF2B5EF4-FFF2-40B4-BE49-F238E27FC236}">
                <a16:creationId xmlns:a16="http://schemas.microsoft.com/office/drawing/2014/main" id="{289D558B-514C-4487-A047-8A04FD2BF874}"/>
              </a:ext>
            </a:extLst>
          </p:cNvPr>
          <p:cNvSpPr>
            <a:spLocks noChangeShapeType="1"/>
          </p:cNvSpPr>
          <p:nvPr/>
        </p:nvSpPr>
        <p:spPr bwMode="auto">
          <a:xfrm>
            <a:off x="2724186" y="2991366"/>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56" name="Line 321">
            <a:extLst>
              <a:ext uri="{FF2B5EF4-FFF2-40B4-BE49-F238E27FC236}">
                <a16:creationId xmlns:a16="http://schemas.microsoft.com/office/drawing/2014/main" id="{E0D0DD98-22B1-4A9C-A0B9-110A4294ABFD}"/>
              </a:ext>
            </a:extLst>
          </p:cNvPr>
          <p:cNvSpPr>
            <a:spLocks noChangeShapeType="1"/>
          </p:cNvSpPr>
          <p:nvPr/>
        </p:nvSpPr>
        <p:spPr bwMode="auto">
          <a:xfrm>
            <a:off x="2589228" y="2952119"/>
            <a:ext cx="0" cy="75082"/>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57" name="Line 322">
            <a:extLst>
              <a:ext uri="{FF2B5EF4-FFF2-40B4-BE49-F238E27FC236}">
                <a16:creationId xmlns:a16="http://schemas.microsoft.com/office/drawing/2014/main" id="{061BE0FB-6F1A-4EF7-9A29-F05C2BCA4659}"/>
              </a:ext>
            </a:extLst>
          </p:cNvPr>
          <p:cNvSpPr>
            <a:spLocks noChangeShapeType="1"/>
          </p:cNvSpPr>
          <p:nvPr/>
        </p:nvSpPr>
        <p:spPr bwMode="auto">
          <a:xfrm>
            <a:off x="2514038" y="2917990"/>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58" name="Line 323">
            <a:extLst>
              <a:ext uri="{FF2B5EF4-FFF2-40B4-BE49-F238E27FC236}">
                <a16:creationId xmlns:a16="http://schemas.microsoft.com/office/drawing/2014/main" id="{119B4618-8129-4139-8D95-5C031DD344C9}"/>
              </a:ext>
            </a:extLst>
          </p:cNvPr>
          <p:cNvSpPr>
            <a:spLocks noChangeShapeType="1"/>
          </p:cNvSpPr>
          <p:nvPr/>
        </p:nvSpPr>
        <p:spPr bwMode="auto">
          <a:xfrm>
            <a:off x="2396431" y="2865091"/>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59" name="Line 324">
            <a:extLst>
              <a:ext uri="{FF2B5EF4-FFF2-40B4-BE49-F238E27FC236}">
                <a16:creationId xmlns:a16="http://schemas.microsoft.com/office/drawing/2014/main" id="{3EF9FD52-8150-4834-BBEC-5772E65578E5}"/>
              </a:ext>
            </a:extLst>
          </p:cNvPr>
          <p:cNvSpPr>
            <a:spLocks noChangeShapeType="1"/>
          </p:cNvSpPr>
          <p:nvPr/>
        </p:nvSpPr>
        <p:spPr bwMode="auto">
          <a:xfrm>
            <a:off x="2359800" y="2848027"/>
            <a:ext cx="0" cy="75082"/>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60" name="Line 325">
            <a:extLst>
              <a:ext uri="{FF2B5EF4-FFF2-40B4-BE49-F238E27FC236}">
                <a16:creationId xmlns:a16="http://schemas.microsoft.com/office/drawing/2014/main" id="{79775B6D-CEC0-4940-95B7-E8C579C5B5E1}"/>
              </a:ext>
            </a:extLst>
          </p:cNvPr>
          <p:cNvSpPr>
            <a:spLocks noChangeShapeType="1"/>
          </p:cNvSpPr>
          <p:nvPr/>
        </p:nvSpPr>
        <p:spPr bwMode="auto">
          <a:xfrm>
            <a:off x="2309673" y="2832670"/>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61" name="Line 326">
            <a:extLst>
              <a:ext uri="{FF2B5EF4-FFF2-40B4-BE49-F238E27FC236}">
                <a16:creationId xmlns:a16="http://schemas.microsoft.com/office/drawing/2014/main" id="{8198D99B-78FE-4C22-A346-7ACD597FC5D8}"/>
              </a:ext>
            </a:extLst>
          </p:cNvPr>
          <p:cNvSpPr>
            <a:spLocks noChangeShapeType="1"/>
          </p:cNvSpPr>
          <p:nvPr/>
        </p:nvSpPr>
        <p:spPr bwMode="auto">
          <a:xfrm>
            <a:off x="2284609" y="2819019"/>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62" name="Line 327">
            <a:extLst>
              <a:ext uri="{FF2B5EF4-FFF2-40B4-BE49-F238E27FC236}">
                <a16:creationId xmlns:a16="http://schemas.microsoft.com/office/drawing/2014/main" id="{DC4D2C0F-86D4-4DD7-9580-5961C2AC0476}"/>
              </a:ext>
            </a:extLst>
          </p:cNvPr>
          <p:cNvSpPr>
            <a:spLocks noChangeShapeType="1"/>
          </p:cNvSpPr>
          <p:nvPr/>
        </p:nvSpPr>
        <p:spPr bwMode="auto">
          <a:xfrm>
            <a:off x="2201707" y="2774652"/>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63" name="Line 328">
            <a:extLst>
              <a:ext uri="{FF2B5EF4-FFF2-40B4-BE49-F238E27FC236}">
                <a16:creationId xmlns:a16="http://schemas.microsoft.com/office/drawing/2014/main" id="{7015BE17-DA4C-424C-9551-1DC22153157F}"/>
              </a:ext>
            </a:extLst>
          </p:cNvPr>
          <p:cNvSpPr>
            <a:spLocks noChangeShapeType="1"/>
          </p:cNvSpPr>
          <p:nvPr/>
        </p:nvSpPr>
        <p:spPr bwMode="auto">
          <a:xfrm>
            <a:off x="2182427" y="2774652"/>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64" name="Line 329">
            <a:extLst>
              <a:ext uri="{FF2B5EF4-FFF2-40B4-BE49-F238E27FC236}">
                <a16:creationId xmlns:a16="http://schemas.microsoft.com/office/drawing/2014/main" id="{04A3CE80-8203-4B7A-B47D-AB2E03966D97}"/>
              </a:ext>
            </a:extLst>
          </p:cNvPr>
          <p:cNvSpPr>
            <a:spLocks noChangeShapeType="1"/>
          </p:cNvSpPr>
          <p:nvPr/>
        </p:nvSpPr>
        <p:spPr bwMode="auto">
          <a:xfrm>
            <a:off x="2089885" y="2714927"/>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65" name="Line 330">
            <a:extLst>
              <a:ext uri="{FF2B5EF4-FFF2-40B4-BE49-F238E27FC236}">
                <a16:creationId xmlns:a16="http://schemas.microsoft.com/office/drawing/2014/main" id="{AA343400-A8FF-4B82-8A36-42183AEAC55A}"/>
              </a:ext>
            </a:extLst>
          </p:cNvPr>
          <p:cNvSpPr>
            <a:spLocks noChangeShapeType="1"/>
          </p:cNvSpPr>
          <p:nvPr/>
        </p:nvSpPr>
        <p:spPr bwMode="auto">
          <a:xfrm>
            <a:off x="2074461" y="2714927"/>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66" name="Line 331">
            <a:extLst>
              <a:ext uri="{FF2B5EF4-FFF2-40B4-BE49-F238E27FC236}">
                <a16:creationId xmlns:a16="http://schemas.microsoft.com/office/drawing/2014/main" id="{CC09DFA9-795D-4F92-84D8-3D52C3578F83}"/>
              </a:ext>
            </a:extLst>
          </p:cNvPr>
          <p:cNvSpPr>
            <a:spLocks noChangeShapeType="1"/>
          </p:cNvSpPr>
          <p:nvPr/>
        </p:nvSpPr>
        <p:spPr bwMode="auto">
          <a:xfrm>
            <a:off x="1937575" y="2662029"/>
            <a:ext cx="0" cy="75082"/>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67" name="Line 332">
            <a:extLst>
              <a:ext uri="{FF2B5EF4-FFF2-40B4-BE49-F238E27FC236}">
                <a16:creationId xmlns:a16="http://schemas.microsoft.com/office/drawing/2014/main" id="{BE7945CE-4260-489B-9B82-EFB7CD129CED}"/>
              </a:ext>
            </a:extLst>
          </p:cNvPr>
          <p:cNvSpPr>
            <a:spLocks noChangeShapeType="1"/>
          </p:cNvSpPr>
          <p:nvPr/>
        </p:nvSpPr>
        <p:spPr bwMode="auto">
          <a:xfrm>
            <a:off x="1904800" y="2646670"/>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68" name="Line 333">
            <a:extLst>
              <a:ext uri="{FF2B5EF4-FFF2-40B4-BE49-F238E27FC236}">
                <a16:creationId xmlns:a16="http://schemas.microsoft.com/office/drawing/2014/main" id="{0CC9FB40-216C-4FFE-BACA-3AF399CF91A9}"/>
              </a:ext>
            </a:extLst>
          </p:cNvPr>
          <p:cNvSpPr>
            <a:spLocks noChangeShapeType="1"/>
          </p:cNvSpPr>
          <p:nvPr/>
        </p:nvSpPr>
        <p:spPr bwMode="auto">
          <a:xfrm>
            <a:off x="1885520" y="2638139"/>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69" name="Line 334">
            <a:extLst>
              <a:ext uri="{FF2B5EF4-FFF2-40B4-BE49-F238E27FC236}">
                <a16:creationId xmlns:a16="http://schemas.microsoft.com/office/drawing/2014/main" id="{328CDA0A-86A8-4B93-8680-C193DACF5165}"/>
              </a:ext>
            </a:extLst>
          </p:cNvPr>
          <p:cNvSpPr>
            <a:spLocks noChangeShapeType="1"/>
          </p:cNvSpPr>
          <p:nvPr/>
        </p:nvSpPr>
        <p:spPr bwMode="auto">
          <a:xfrm>
            <a:off x="1854673" y="2629606"/>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70" name="Line 335">
            <a:extLst>
              <a:ext uri="{FF2B5EF4-FFF2-40B4-BE49-F238E27FC236}">
                <a16:creationId xmlns:a16="http://schemas.microsoft.com/office/drawing/2014/main" id="{B8908DE0-A927-412D-8295-04AA3BA3231D}"/>
              </a:ext>
            </a:extLst>
          </p:cNvPr>
          <p:cNvSpPr>
            <a:spLocks noChangeShapeType="1"/>
          </p:cNvSpPr>
          <p:nvPr/>
        </p:nvSpPr>
        <p:spPr bwMode="auto">
          <a:xfrm>
            <a:off x="1827681" y="2624488"/>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71" name="Line 336">
            <a:extLst>
              <a:ext uri="{FF2B5EF4-FFF2-40B4-BE49-F238E27FC236}">
                <a16:creationId xmlns:a16="http://schemas.microsoft.com/office/drawing/2014/main" id="{A50DC615-811F-47BF-A6CB-B04A2DBE2596}"/>
              </a:ext>
            </a:extLst>
          </p:cNvPr>
          <p:cNvSpPr>
            <a:spLocks noChangeShapeType="1"/>
          </p:cNvSpPr>
          <p:nvPr/>
        </p:nvSpPr>
        <p:spPr bwMode="auto">
          <a:xfrm>
            <a:off x="1742851" y="2615955"/>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72" name="Line 337">
            <a:extLst>
              <a:ext uri="{FF2B5EF4-FFF2-40B4-BE49-F238E27FC236}">
                <a16:creationId xmlns:a16="http://schemas.microsoft.com/office/drawing/2014/main" id="{C3749BE1-F12E-48B2-BA0A-DA18621956E9}"/>
              </a:ext>
            </a:extLst>
          </p:cNvPr>
          <p:cNvSpPr>
            <a:spLocks noChangeShapeType="1"/>
          </p:cNvSpPr>
          <p:nvPr/>
        </p:nvSpPr>
        <p:spPr bwMode="auto">
          <a:xfrm>
            <a:off x="1634885" y="2602304"/>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73" name="Line 338">
            <a:extLst>
              <a:ext uri="{FF2B5EF4-FFF2-40B4-BE49-F238E27FC236}">
                <a16:creationId xmlns:a16="http://schemas.microsoft.com/office/drawing/2014/main" id="{44620DC9-89F6-4383-A99F-0E015F3B5D64}"/>
              </a:ext>
            </a:extLst>
          </p:cNvPr>
          <p:cNvSpPr>
            <a:spLocks noChangeShapeType="1"/>
          </p:cNvSpPr>
          <p:nvPr/>
        </p:nvSpPr>
        <p:spPr bwMode="auto">
          <a:xfrm>
            <a:off x="1997342" y="2684211"/>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74" name="Line 339">
            <a:extLst>
              <a:ext uri="{FF2B5EF4-FFF2-40B4-BE49-F238E27FC236}">
                <a16:creationId xmlns:a16="http://schemas.microsoft.com/office/drawing/2014/main" id="{4F234561-D3E0-4244-A3D5-C1D24390C7EF}"/>
              </a:ext>
            </a:extLst>
          </p:cNvPr>
          <p:cNvSpPr>
            <a:spLocks noChangeShapeType="1"/>
          </p:cNvSpPr>
          <p:nvPr/>
        </p:nvSpPr>
        <p:spPr bwMode="auto">
          <a:xfrm>
            <a:off x="2006982" y="2692744"/>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75" name="Line 340">
            <a:extLst>
              <a:ext uri="{FF2B5EF4-FFF2-40B4-BE49-F238E27FC236}">
                <a16:creationId xmlns:a16="http://schemas.microsoft.com/office/drawing/2014/main" id="{CADDFB32-0A84-4B73-AC2D-9AC89C140799}"/>
              </a:ext>
            </a:extLst>
          </p:cNvPr>
          <p:cNvSpPr>
            <a:spLocks noChangeShapeType="1"/>
          </p:cNvSpPr>
          <p:nvPr/>
        </p:nvSpPr>
        <p:spPr bwMode="auto">
          <a:xfrm>
            <a:off x="2124588" y="2759294"/>
            <a:ext cx="0" cy="73375"/>
          </a:xfrm>
          <a:prstGeom prst="line">
            <a:avLst/>
          </a:prstGeom>
          <a:noFill/>
          <a:ln w="7938">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76" name="Line 341">
            <a:extLst>
              <a:ext uri="{FF2B5EF4-FFF2-40B4-BE49-F238E27FC236}">
                <a16:creationId xmlns:a16="http://schemas.microsoft.com/office/drawing/2014/main" id="{04E45E83-536A-41BA-9C41-7E914171D1F2}"/>
              </a:ext>
            </a:extLst>
          </p:cNvPr>
          <p:cNvSpPr>
            <a:spLocks noChangeShapeType="1"/>
          </p:cNvSpPr>
          <p:nvPr/>
        </p:nvSpPr>
        <p:spPr bwMode="auto">
          <a:xfrm>
            <a:off x="2099524" y="2720047"/>
            <a:ext cx="0" cy="8190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77" name="Line 342">
            <a:extLst>
              <a:ext uri="{FF2B5EF4-FFF2-40B4-BE49-F238E27FC236}">
                <a16:creationId xmlns:a16="http://schemas.microsoft.com/office/drawing/2014/main" id="{BF400D54-B8C9-4797-9F75-C4F4AB05C53B}"/>
              </a:ext>
            </a:extLst>
          </p:cNvPr>
          <p:cNvSpPr>
            <a:spLocks noChangeShapeType="1"/>
          </p:cNvSpPr>
          <p:nvPr/>
        </p:nvSpPr>
        <p:spPr bwMode="auto">
          <a:xfrm>
            <a:off x="2226770" y="2783183"/>
            <a:ext cx="0" cy="8190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78" name="Line 343">
            <a:extLst>
              <a:ext uri="{FF2B5EF4-FFF2-40B4-BE49-F238E27FC236}">
                <a16:creationId xmlns:a16="http://schemas.microsoft.com/office/drawing/2014/main" id="{5F2FFF2A-0C53-4C8B-9045-7A6F7CF2F708}"/>
              </a:ext>
            </a:extLst>
          </p:cNvPr>
          <p:cNvSpPr>
            <a:spLocks noChangeShapeType="1"/>
          </p:cNvSpPr>
          <p:nvPr/>
        </p:nvSpPr>
        <p:spPr bwMode="auto">
          <a:xfrm>
            <a:off x="1605964" y="2636790"/>
            <a:ext cx="92542" cy="0"/>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79" name="Line 344">
            <a:extLst>
              <a:ext uri="{FF2B5EF4-FFF2-40B4-BE49-F238E27FC236}">
                <a16:creationId xmlns:a16="http://schemas.microsoft.com/office/drawing/2014/main" id="{8DD8D4E6-DC33-4D27-B580-DB268E1FC94F}"/>
              </a:ext>
            </a:extLst>
          </p:cNvPr>
          <p:cNvSpPr>
            <a:spLocks noChangeShapeType="1"/>
          </p:cNvSpPr>
          <p:nvPr/>
        </p:nvSpPr>
        <p:spPr bwMode="auto">
          <a:xfrm>
            <a:off x="2940118" y="3112522"/>
            <a:ext cx="52056" cy="0"/>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80" name="Line 345">
            <a:extLst>
              <a:ext uri="{FF2B5EF4-FFF2-40B4-BE49-F238E27FC236}">
                <a16:creationId xmlns:a16="http://schemas.microsoft.com/office/drawing/2014/main" id="{5879B081-FFBF-41F4-BBC3-E85A03F69476}"/>
              </a:ext>
            </a:extLst>
          </p:cNvPr>
          <p:cNvSpPr>
            <a:spLocks noChangeShapeType="1"/>
          </p:cNvSpPr>
          <p:nvPr/>
        </p:nvSpPr>
        <p:spPr bwMode="auto">
          <a:xfrm>
            <a:off x="3065437" y="3100576"/>
            <a:ext cx="0" cy="76788"/>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81" name="Line 346">
            <a:extLst>
              <a:ext uri="{FF2B5EF4-FFF2-40B4-BE49-F238E27FC236}">
                <a16:creationId xmlns:a16="http://schemas.microsoft.com/office/drawing/2014/main" id="{EF5775DA-E578-419A-87C7-905B8C20A223}"/>
              </a:ext>
            </a:extLst>
          </p:cNvPr>
          <p:cNvSpPr>
            <a:spLocks noChangeShapeType="1"/>
          </p:cNvSpPr>
          <p:nvPr/>
        </p:nvSpPr>
        <p:spPr bwMode="auto">
          <a:xfrm>
            <a:off x="3023021" y="3078393"/>
            <a:ext cx="0" cy="85321"/>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82" name="Line 347">
            <a:extLst>
              <a:ext uri="{FF2B5EF4-FFF2-40B4-BE49-F238E27FC236}">
                <a16:creationId xmlns:a16="http://schemas.microsoft.com/office/drawing/2014/main" id="{365EB5F1-71F2-4A4B-ADCD-F4DB62A6D5E4}"/>
              </a:ext>
            </a:extLst>
          </p:cNvPr>
          <p:cNvSpPr>
            <a:spLocks noChangeShapeType="1"/>
          </p:cNvSpPr>
          <p:nvPr/>
        </p:nvSpPr>
        <p:spPr bwMode="auto">
          <a:xfrm>
            <a:off x="2608508" y="2960650"/>
            <a:ext cx="0" cy="75082"/>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83" name="Line 348">
            <a:extLst>
              <a:ext uri="{FF2B5EF4-FFF2-40B4-BE49-F238E27FC236}">
                <a16:creationId xmlns:a16="http://schemas.microsoft.com/office/drawing/2014/main" id="{2D1E84F5-0F80-40AE-95F2-DBE77C833F57}"/>
              </a:ext>
            </a:extLst>
          </p:cNvPr>
          <p:cNvSpPr>
            <a:spLocks noChangeShapeType="1"/>
          </p:cNvSpPr>
          <p:nvPr/>
        </p:nvSpPr>
        <p:spPr bwMode="auto">
          <a:xfrm>
            <a:off x="2323168" y="2841201"/>
            <a:ext cx="0" cy="73375"/>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84" name="Line 349">
            <a:extLst>
              <a:ext uri="{FF2B5EF4-FFF2-40B4-BE49-F238E27FC236}">
                <a16:creationId xmlns:a16="http://schemas.microsoft.com/office/drawing/2014/main" id="{C78F843F-E177-49C1-B8CE-CB80BE63E3E4}"/>
              </a:ext>
            </a:extLst>
          </p:cNvPr>
          <p:cNvSpPr>
            <a:spLocks noChangeShapeType="1"/>
          </p:cNvSpPr>
          <p:nvPr/>
        </p:nvSpPr>
        <p:spPr bwMode="auto">
          <a:xfrm>
            <a:off x="2051326" y="2706395"/>
            <a:ext cx="0" cy="73375"/>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85" name="Line 350">
            <a:extLst>
              <a:ext uri="{FF2B5EF4-FFF2-40B4-BE49-F238E27FC236}">
                <a16:creationId xmlns:a16="http://schemas.microsoft.com/office/drawing/2014/main" id="{1B0F26B6-8DD5-4667-8A52-7C71BF52E548}"/>
              </a:ext>
            </a:extLst>
          </p:cNvPr>
          <p:cNvSpPr>
            <a:spLocks noChangeShapeType="1"/>
          </p:cNvSpPr>
          <p:nvPr/>
        </p:nvSpPr>
        <p:spPr bwMode="auto">
          <a:xfrm>
            <a:off x="2026261" y="2697863"/>
            <a:ext cx="0" cy="76788"/>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86" name="Line 351">
            <a:extLst>
              <a:ext uri="{FF2B5EF4-FFF2-40B4-BE49-F238E27FC236}">
                <a16:creationId xmlns:a16="http://schemas.microsoft.com/office/drawing/2014/main" id="{5C847925-49F4-4E74-940E-E7778A3A71ED}"/>
              </a:ext>
            </a:extLst>
          </p:cNvPr>
          <p:cNvSpPr>
            <a:spLocks noChangeShapeType="1"/>
          </p:cNvSpPr>
          <p:nvPr/>
        </p:nvSpPr>
        <p:spPr bwMode="auto">
          <a:xfrm>
            <a:off x="1974207" y="2675680"/>
            <a:ext cx="0" cy="75082"/>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87" name="Line 352">
            <a:extLst>
              <a:ext uri="{FF2B5EF4-FFF2-40B4-BE49-F238E27FC236}">
                <a16:creationId xmlns:a16="http://schemas.microsoft.com/office/drawing/2014/main" id="{4579A479-3009-40C9-8196-9D02AF4D21DC}"/>
              </a:ext>
            </a:extLst>
          </p:cNvPr>
          <p:cNvSpPr>
            <a:spLocks noChangeShapeType="1"/>
          </p:cNvSpPr>
          <p:nvPr/>
        </p:nvSpPr>
        <p:spPr bwMode="auto">
          <a:xfrm>
            <a:off x="1781410" y="2615955"/>
            <a:ext cx="0" cy="76788"/>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88" name="Line 353">
            <a:extLst>
              <a:ext uri="{FF2B5EF4-FFF2-40B4-BE49-F238E27FC236}">
                <a16:creationId xmlns:a16="http://schemas.microsoft.com/office/drawing/2014/main" id="{5E8E808C-11B8-408F-961A-46F958D93437}"/>
              </a:ext>
            </a:extLst>
          </p:cNvPr>
          <p:cNvSpPr>
            <a:spLocks noChangeShapeType="1"/>
          </p:cNvSpPr>
          <p:nvPr/>
        </p:nvSpPr>
        <p:spPr bwMode="auto">
          <a:xfrm>
            <a:off x="1719715" y="2607423"/>
            <a:ext cx="0" cy="76788"/>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89" name="Line 354">
            <a:extLst>
              <a:ext uri="{FF2B5EF4-FFF2-40B4-BE49-F238E27FC236}">
                <a16:creationId xmlns:a16="http://schemas.microsoft.com/office/drawing/2014/main" id="{24A53D2C-2654-4FEA-B879-1C8D73F444C4}"/>
              </a:ext>
            </a:extLst>
          </p:cNvPr>
          <p:cNvSpPr>
            <a:spLocks noChangeShapeType="1"/>
          </p:cNvSpPr>
          <p:nvPr/>
        </p:nvSpPr>
        <p:spPr bwMode="auto">
          <a:xfrm>
            <a:off x="1661876" y="2602304"/>
            <a:ext cx="0" cy="73375"/>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90" name="Line 355">
            <a:extLst>
              <a:ext uri="{FF2B5EF4-FFF2-40B4-BE49-F238E27FC236}">
                <a16:creationId xmlns:a16="http://schemas.microsoft.com/office/drawing/2014/main" id="{B6396FBC-D88F-482E-846E-13A8CFA715A7}"/>
              </a:ext>
            </a:extLst>
          </p:cNvPr>
          <p:cNvSpPr>
            <a:spLocks noChangeShapeType="1"/>
          </p:cNvSpPr>
          <p:nvPr/>
        </p:nvSpPr>
        <p:spPr bwMode="auto">
          <a:xfrm>
            <a:off x="6657240" y="3865049"/>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91" name="Line 356">
            <a:extLst>
              <a:ext uri="{FF2B5EF4-FFF2-40B4-BE49-F238E27FC236}">
                <a16:creationId xmlns:a16="http://schemas.microsoft.com/office/drawing/2014/main" id="{6B7FF932-4755-4A9D-9750-AE500ABCC36B}"/>
              </a:ext>
            </a:extLst>
          </p:cNvPr>
          <p:cNvSpPr>
            <a:spLocks noChangeShapeType="1"/>
          </p:cNvSpPr>
          <p:nvPr/>
        </p:nvSpPr>
        <p:spPr bwMode="auto">
          <a:xfrm>
            <a:off x="6637960" y="3865049"/>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92" name="Line 357">
            <a:extLst>
              <a:ext uri="{FF2B5EF4-FFF2-40B4-BE49-F238E27FC236}">
                <a16:creationId xmlns:a16="http://schemas.microsoft.com/office/drawing/2014/main" id="{D2EE3408-4B64-4EEB-AEF8-C5F6389D6453}"/>
              </a:ext>
            </a:extLst>
          </p:cNvPr>
          <p:cNvSpPr>
            <a:spLocks noChangeShapeType="1"/>
          </p:cNvSpPr>
          <p:nvPr/>
        </p:nvSpPr>
        <p:spPr bwMode="auto">
          <a:xfrm>
            <a:off x="6609041" y="3865049"/>
            <a:ext cx="0" cy="76788"/>
          </a:xfrm>
          <a:prstGeom prst="line">
            <a:avLst/>
          </a:prstGeom>
          <a:noFill/>
          <a:ln w="15875">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93" name="Line 358">
            <a:extLst>
              <a:ext uri="{FF2B5EF4-FFF2-40B4-BE49-F238E27FC236}">
                <a16:creationId xmlns:a16="http://schemas.microsoft.com/office/drawing/2014/main" id="{F922684A-1B46-41AB-8275-DD6F76D1FD7C}"/>
              </a:ext>
            </a:extLst>
          </p:cNvPr>
          <p:cNvSpPr>
            <a:spLocks noChangeShapeType="1"/>
          </p:cNvSpPr>
          <p:nvPr/>
        </p:nvSpPr>
        <p:spPr bwMode="auto">
          <a:xfrm>
            <a:off x="6555058" y="3865049"/>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94" name="Line 359">
            <a:extLst>
              <a:ext uri="{FF2B5EF4-FFF2-40B4-BE49-F238E27FC236}">
                <a16:creationId xmlns:a16="http://schemas.microsoft.com/office/drawing/2014/main" id="{7D7447F9-235C-449D-8F4A-68DAE0F52F6C}"/>
              </a:ext>
            </a:extLst>
          </p:cNvPr>
          <p:cNvSpPr>
            <a:spLocks noChangeShapeType="1"/>
          </p:cNvSpPr>
          <p:nvPr/>
        </p:nvSpPr>
        <p:spPr bwMode="auto">
          <a:xfrm>
            <a:off x="6537706" y="3865049"/>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95" name="Line 360">
            <a:extLst>
              <a:ext uri="{FF2B5EF4-FFF2-40B4-BE49-F238E27FC236}">
                <a16:creationId xmlns:a16="http://schemas.microsoft.com/office/drawing/2014/main" id="{FA357DD4-BD37-4CC9-AA6D-C2173E23EF82}"/>
              </a:ext>
            </a:extLst>
          </p:cNvPr>
          <p:cNvSpPr>
            <a:spLocks noChangeShapeType="1"/>
          </p:cNvSpPr>
          <p:nvPr/>
        </p:nvSpPr>
        <p:spPr bwMode="auto">
          <a:xfrm>
            <a:off x="6452875" y="3865049"/>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96" name="Line 361">
            <a:extLst>
              <a:ext uri="{FF2B5EF4-FFF2-40B4-BE49-F238E27FC236}">
                <a16:creationId xmlns:a16="http://schemas.microsoft.com/office/drawing/2014/main" id="{2DDC2A45-36F0-4CEB-8F1C-A316245ADB8C}"/>
              </a:ext>
            </a:extLst>
          </p:cNvPr>
          <p:cNvSpPr>
            <a:spLocks noChangeShapeType="1"/>
          </p:cNvSpPr>
          <p:nvPr/>
        </p:nvSpPr>
        <p:spPr bwMode="auto">
          <a:xfrm>
            <a:off x="6360333" y="3865049"/>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97" name="Line 362">
            <a:extLst>
              <a:ext uri="{FF2B5EF4-FFF2-40B4-BE49-F238E27FC236}">
                <a16:creationId xmlns:a16="http://schemas.microsoft.com/office/drawing/2014/main" id="{BCD56D2E-0CE4-433C-B132-56B6BB48840D}"/>
              </a:ext>
            </a:extLst>
          </p:cNvPr>
          <p:cNvSpPr>
            <a:spLocks noChangeShapeType="1"/>
          </p:cNvSpPr>
          <p:nvPr/>
        </p:nvSpPr>
        <p:spPr bwMode="auto">
          <a:xfrm>
            <a:off x="6258151" y="3865049"/>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98" name="Line 363">
            <a:extLst>
              <a:ext uri="{FF2B5EF4-FFF2-40B4-BE49-F238E27FC236}">
                <a16:creationId xmlns:a16="http://schemas.microsoft.com/office/drawing/2014/main" id="{DCE357EF-B0EF-41DF-B13C-E16DCB6C2918}"/>
              </a:ext>
            </a:extLst>
          </p:cNvPr>
          <p:cNvSpPr>
            <a:spLocks noChangeShapeType="1"/>
          </p:cNvSpPr>
          <p:nvPr/>
        </p:nvSpPr>
        <p:spPr bwMode="auto">
          <a:xfrm>
            <a:off x="6140544" y="3842866"/>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99" name="Line 364">
            <a:extLst>
              <a:ext uri="{FF2B5EF4-FFF2-40B4-BE49-F238E27FC236}">
                <a16:creationId xmlns:a16="http://schemas.microsoft.com/office/drawing/2014/main" id="{BA7CDC3F-4805-4EA9-AEE5-0A0E05088E1B}"/>
              </a:ext>
            </a:extLst>
          </p:cNvPr>
          <p:cNvSpPr>
            <a:spLocks noChangeShapeType="1"/>
          </p:cNvSpPr>
          <p:nvPr/>
        </p:nvSpPr>
        <p:spPr bwMode="auto">
          <a:xfrm>
            <a:off x="6073066" y="3820682"/>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00" name="Line 365">
            <a:extLst>
              <a:ext uri="{FF2B5EF4-FFF2-40B4-BE49-F238E27FC236}">
                <a16:creationId xmlns:a16="http://schemas.microsoft.com/office/drawing/2014/main" id="{87508E43-B95C-4758-BE91-04089B372286}"/>
              </a:ext>
            </a:extLst>
          </p:cNvPr>
          <p:cNvSpPr>
            <a:spLocks noChangeShapeType="1"/>
          </p:cNvSpPr>
          <p:nvPr/>
        </p:nvSpPr>
        <p:spPr bwMode="auto">
          <a:xfrm>
            <a:off x="6048002" y="3820682"/>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01" name="Line 366">
            <a:extLst>
              <a:ext uri="{FF2B5EF4-FFF2-40B4-BE49-F238E27FC236}">
                <a16:creationId xmlns:a16="http://schemas.microsoft.com/office/drawing/2014/main" id="{803FA77A-FEFE-4FBC-B035-05E92B299317}"/>
              </a:ext>
            </a:extLst>
          </p:cNvPr>
          <p:cNvSpPr>
            <a:spLocks noChangeShapeType="1"/>
          </p:cNvSpPr>
          <p:nvPr/>
        </p:nvSpPr>
        <p:spPr bwMode="auto">
          <a:xfrm>
            <a:off x="6022939" y="3820682"/>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02" name="Line 367">
            <a:extLst>
              <a:ext uri="{FF2B5EF4-FFF2-40B4-BE49-F238E27FC236}">
                <a16:creationId xmlns:a16="http://schemas.microsoft.com/office/drawing/2014/main" id="{B8A41DF2-880B-4C01-89C8-30DA1B5A1BD4}"/>
              </a:ext>
            </a:extLst>
          </p:cNvPr>
          <p:cNvSpPr>
            <a:spLocks noChangeShapeType="1"/>
          </p:cNvSpPr>
          <p:nvPr/>
        </p:nvSpPr>
        <p:spPr bwMode="auto">
          <a:xfrm>
            <a:off x="5857134" y="3820682"/>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03" name="Line 368">
            <a:extLst>
              <a:ext uri="{FF2B5EF4-FFF2-40B4-BE49-F238E27FC236}">
                <a16:creationId xmlns:a16="http://schemas.microsoft.com/office/drawing/2014/main" id="{40B4E382-3130-4A9A-951B-3F3EA26A2F0E}"/>
              </a:ext>
            </a:extLst>
          </p:cNvPr>
          <p:cNvSpPr>
            <a:spLocks noChangeShapeType="1"/>
          </p:cNvSpPr>
          <p:nvPr/>
        </p:nvSpPr>
        <p:spPr bwMode="auto">
          <a:xfrm>
            <a:off x="5868702" y="3820682"/>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04" name="Line 369">
            <a:extLst>
              <a:ext uri="{FF2B5EF4-FFF2-40B4-BE49-F238E27FC236}">
                <a16:creationId xmlns:a16="http://schemas.microsoft.com/office/drawing/2014/main" id="{5396BDFD-9664-4CF0-8625-F233D044F6C4}"/>
              </a:ext>
            </a:extLst>
          </p:cNvPr>
          <p:cNvSpPr>
            <a:spLocks noChangeShapeType="1"/>
          </p:cNvSpPr>
          <p:nvPr/>
        </p:nvSpPr>
        <p:spPr bwMode="auto">
          <a:xfrm>
            <a:off x="5783871" y="3820682"/>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05" name="Line 370">
            <a:extLst>
              <a:ext uri="{FF2B5EF4-FFF2-40B4-BE49-F238E27FC236}">
                <a16:creationId xmlns:a16="http://schemas.microsoft.com/office/drawing/2014/main" id="{D8C9FC5D-4710-4BD0-8402-F73BDF15BC0A}"/>
              </a:ext>
            </a:extLst>
          </p:cNvPr>
          <p:cNvSpPr>
            <a:spLocks noChangeShapeType="1"/>
          </p:cNvSpPr>
          <p:nvPr/>
        </p:nvSpPr>
        <p:spPr bwMode="auto">
          <a:xfrm>
            <a:off x="5735671" y="3798499"/>
            <a:ext cx="0" cy="75082"/>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06" name="Line 371">
            <a:extLst>
              <a:ext uri="{FF2B5EF4-FFF2-40B4-BE49-F238E27FC236}">
                <a16:creationId xmlns:a16="http://schemas.microsoft.com/office/drawing/2014/main" id="{3D77F9A3-25E5-41E4-9946-F73CFF7E15C8}"/>
              </a:ext>
            </a:extLst>
          </p:cNvPr>
          <p:cNvSpPr>
            <a:spLocks noChangeShapeType="1"/>
          </p:cNvSpPr>
          <p:nvPr/>
        </p:nvSpPr>
        <p:spPr bwMode="auto">
          <a:xfrm>
            <a:off x="5700968" y="3798499"/>
            <a:ext cx="0" cy="75082"/>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07" name="Line 372">
            <a:extLst>
              <a:ext uri="{FF2B5EF4-FFF2-40B4-BE49-F238E27FC236}">
                <a16:creationId xmlns:a16="http://schemas.microsoft.com/office/drawing/2014/main" id="{C3C2AC8B-F298-4B9C-B323-433E81EBC337}"/>
              </a:ext>
            </a:extLst>
          </p:cNvPr>
          <p:cNvSpPr>
            <a:spLocks noChangeShapeType="1"/>
          </p:cNvSpPr>
          <p:nvPr/>
        </p:nvSpPr>
        <p:spPr bwMode="auto">
          <a:xfrm>
            <a:off x="5693256" y="3789967"/>
            <a:ext cx="0" cy="75082"/>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08" name="Line 373">
            <a:extLst>
              <a:ext uri="{FF2B5EF4-FFF2-40B4-BE49-F238E27FC236}">
                <a16:creationId xmlns:a16="http://schemas.microsoft.com/office/drawing/2014/main" id="{37E1BA6E-292E-4E82-8561-02F78A6D5EBF}"/>
              </a:ext>
            </a:extLst>
          </p:cNvPr>
          <p:cNvSpPr>
            <a:spLocks noChangeShapeType="1"/>
          </p:cNvSpPr>
          <p:nvPr/>
        </p:nvSpPr>
        <p:spPr bwMode="auto">
          <a:xfrm>
            <a:off x="5598786" y="3776315"/>
            <a:ext cx="0" cy="75082"/>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09" name="Line 374">
            <a:extLst>
              <a:ext uri="{FF2B5EF4-FFF2-40B4-BE49-F238E27FC236}">
                <a16:creationId xmlns:a16="http://schemas.microsoft.com/office/drawing/2014/main" id="{E4ADD7E9-1E27-444D-9BD1-E6273A4F5AE1}"/>
              </a:ext>
            </a:extLst>
          </p:cNvPr>
          <p:cNvSpPr>
            <a:spLocks noChangeShapeType="1"/>
          </p:cNvSpPr>
          <p:nvPr/>
        </p:nvSpPr>
        <p:spPr bwMode="auto">
          <a:xfrm>
            <a:off x="5515883" y="3760958"/>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10" name="Line 375">
            <a:extLst>
              <a:ext uri="{FF2B5EF4-FFF2-40B4-BE49-F238E27FC236}">
                <a16:creationId xmlns:a16="http://schemas.microsoft.com/office/drawing/2014/main" id="{6CDA6CB4-46B7-4CD8-B33C-2004CE048626}"/>
              </a:ext>
            </a:extLst>
          </p:cNvPr>
          <p:cNvSpPr>
            <a:spLocks noChangeShapeType="1"/>
          </p:cNvSpPr>
          <p:nvPr/>
        </p:nvSpPr>
        <p:spPr bwMode="auto">
          <a:xfrm>
            <a:off x="5394422" y="3743894"/>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11" name="Line 376">
            <a:extLst>
              <a:ext uri="{FF2B5EF4-FFF2-40B4-BE49-F238E27FC236}">
                <a16:creationId xmlns:a16="http://schemas.microsoft.com/office/drawing/2014/main" id="{3EEC9E86-A72A-4552-8179-0EFAB7FBC534}"/>
              </a:ext>
            </a:extLst>
          </p:cNvPr>
          <p:cNvSpPr>
            <a:spLocks noChangeShapeType="1"/>
          </p:cNvSpPr>
          <p:nvPr/>
        </p:nvSpPr>
        <p:spPr bwMode="auto">
          <a:xfrm>
            <a:off x="5336583" y="3725123"/>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12" name="Line 377">
            <a:extLst>
              <a:ext uri="{FF2B5EF4-FFF2-40B4-BE49-F238E27FC236}">
                <a16:creationId xmlns:a16="http://schemas.microsoft.com/office/drawing/2014/main" id="{6D581E7B-A1B4-49B0-8643-C0DCC311ADD8}"/>
              </a:ext>
            </a:extLst>
          </p:cNvPr>
          <p:cNvSpPr>
            <a:spLocks noChangeShapeType="1"/>
          </p:cNvSpPr>
          <p:nvPr/>
        </p:nvSpPr>
        <p:spPr bwMode="auto">
          <a:xfrm>
            <a:off x="5353934" y="3730243"/>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13" name="Line 378">
            <a:extLst>
              <a:ext uri="{FF2B5EF4-FFF2-40B4-BE49-F238E27FC236}">
                <a16:creationId xmlns:a16="http://schemas.microsoft.com/office/drawing/2014/main" id="{9657F661-C776-4139-947C-BBAD9CC38252}"/>
              </a:ext>
            </a:extLst>
          </p:cNvPr>
          <p:cNvSpPr>
            <a:spLocks noChangeShapeType="1"/>
          </p:cNvSpPr>
          <p:nvPr/>
        </p:nvSpPr>
        <p:spPr bwMode="auto">
          <a:xfrm>
            <a:off x="5346222" y="3730243"/>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14" name="Line 379">
            <a:extLst>
              <a:ext uri="{FF2B5EF4-FFF2-40B4-BE49-F238E27FC236}">
                <a16:creationId xmlns:a16="http://schemas.microsoft.com/office/drawing/2014/main" id="{DB2620D6-1926-4C7D-A9C5-2D85C7CE8014}"/>
              </a:ext>
            </a:extLst>
          </p:cNvPr>
          <p:cNvSpPr>
            <a:spLocks noChangeShapeType="1"/>
          </p:cNvSpPr>
          <p:nvPr/>
        </p:nvSpPr>
        <p:spPr bwMode="auto">
          <a:xfrm>
            <a:off x="5224760" y="3694408"/>
            <a:ext cx="0" cy="75082"/>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15" name="Line 380">
            <a:extLst>
              <a:ext uri="{FF2B5EF4-FFF2-40B4-BE49-F238E27FC236}">
                <a16:creationId xmlns:a16="http://schemas.microsoft.com/office/drawing/2014/main" id="{140929C4-F974-45A6-A362-FBA8EF5F66AC}"/>
              </a:ext>
            </a:extLst>
          </p:cNvPr>
          <p:cNvSpPr>
            <a:spLocks noChangeShapeType="1"/>
          </p:cNvSpPr>
          <p:nvPr/>
        </p:nvSpPr>
        <p:spPr bwMode="auto">
          <a:xfrm>
            <a:off x="5199696" y="3694408"/>
            <a:ext cx="0" cy="75082"/>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16" name="Line 381">
            <a:extLst>
              <a:ext uri="{FF2B5EF4-FFF2-40B4-BE49-F238E27FC236}">
                <a16:creationId xmlns:a16="http://schemas.microsoft.com/office/drawing/2014/main" id="{B556BA39-9418-42C1-A300-F92B5AC550F1}"/>
              </a:ext>
            </a:extLst>
          </p:cNvPr>
          <p:cNvSpPr>
            <a:spLocks noChangeShapeType="1"/>
          </p:cNvSpPr>
          <p:nvPr/>
        </p:nvSpPr>
        <p:spPr bwMode="auto">
          <a:xfrm>
            <a:off x="5174633" y="3687582"/>
            <a:ext cx="0" cy="80201"/>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17" name="Line 382">
            <a:extLst>
              <a:ext uri="{FF2B5EF4-FFF2-40B4-BE49-F238E27FC236}">
                <a16:creationId xmlns:a16="http://schemas.microsoft.com/office/drawing/2014/main" id="{29131B7D-9B55-4D9E-8EDC-BABFCF0571B8}"/>
              </a:ext>
            </a:extLst>
          </p:cNvPr>
          <p:cNvSpPr>
            <a:spLocks noChangeShapeType="1"/>
          </p:cNvSpPr>
          <p:nvPr/>
        </p:nvSpPr>
        <p:spPr bwMode="auto">
          <a:xfrm>
            <a:off x="5126433" y="3661986"/>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18" name="Line 383">
            <a:extLst>
              <a:ext uri="{FF2B5EF4-FFF2-40B4-BE49-F238E27FC236}">
                <a16:creationId xmlns:a16="http://schemas.microsoft.com/office/drawing/2014/main" id="{A509500E-B835-47BB-A218-3FCC22B953D1}"/>
              </a:ext>
            </a:extLst>
          </p:cNvPr>
          <p:cNvSpPr>
            <a:spLocks noChangeShapeType="1"/>
          </p:cNvSpPr>
          <p:nvPr/>
        </p:nvSpPr>
        <p:spPr bwMode="auto">
          <a:xfrm>
            <a:off x="5060883" y="3648335"/>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19" name="Line 384">
            <a:extLst>
              <a:ext uri="{FF2B5EF4-FFF2-40B4-BE49-F238E27FC236}">
                <a16:creationId xmlns:a16="http://schemas.microsoft.com/office/drawing/2014/main" id="{C719AE6E-A608-46F4-A3D0-39CA0D6B7ED8}"/>
              </a:ext>
            </a:extLst>
          </p:cNvPr>
          <p:cNvSpPr>
            <a:spLocks noChangeShapeType="1"/>
          </p:cNvSpPr>
          <p:nvPr/>
        </p:nvSpPr>
        <p:spPr bwMode="auto">
          <a:xfrm>
            <a:off x="4922069" y="3621032"/>
            <a:ext cx="0" cy="75082"/>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20" name="Line 385">
            <a:extLst>
              <a:ext uri="{FF2B5EF4-FFF2-40B4-BE49-F238E27FC236}">
                <a16:creationId xmlns:a16="http://schemas.microsoft.com/office/drawing/2014/main" id="{A3377922-941D-4346-9418-30EE1A046E2C}"/>
              </a:ext>
            </a:extLst>
          </p:cNvPr>
          <p:cNvSpPr>
            <a:spLocks noChangeShapeType="1"/>
          </p:cNvSpPr>
          <p:nvPr/>
        </p:nvSpPr>
        <p:spPr bwMode="auto">
          <a:xfrm>
            <a:off x="4887365" y="3597143"/>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21" name="Line 386">
            <a:extLst>
              <a:ext uri="{FF2B5EF4-FFF2-40B4-BE49-F238E27FC236}">
                <a16:creationId xmlns:a16="http://schemas.microsoft.com/office/drawing/2014/main" id="{A2F4DA35-8167-4C3A-A285-7CA1EF8911C9}"/>
              </a:ext>
            </a:extLst>
          </p:cNvPr>
          <p:cNvSpPr>
            <a:spLocks noChangeShapeType="1"/>
          </p:cNvSpPr>
          <p:nvPr/>
        </p:nvSpPr>
        <p:spPr bwMode="auto">
          <a:xfrm>
            <a:off x="4725416" y="3566427"/>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22" name="Line 387">
            <a:extLst>
              <a:ext uri="{FF2B5EF4-FFF2-40B4-BE49-F238E27FC236}">
                <a16:creationId xmlns:a16="http://schemas.microsoft.com/office/drawing/2014/main" id="{7E948F86-1220-41A3-9ADA-C48EE74A803E}"/>
              </a:ext>
            </a:extLst>
          </p:cNvPr>
          <p:cNvSpPr>
            <a:spLocks noChangeShapeType="1"/>
          </p:cNvSpPr>
          <p:nvPr/>
        </p:nvSpPr>
        <p:spPr bwMode="auto">
          <a:xfrm>
            <a:off x="4735057" y="3571546"/>
            <a:ext cx="0" cy="80201"/>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23" name="Line 388">
            <a:extLst>
              <a:ext uri="{FF2B5EF4-FFF2-40B4-BE49-F238E27FC236}">
                <a16:creationId xmlns:a16="http://schemas.microsoft.com/office/drawing/2014/main" id="{8831DFE1-FAFE-4461-9C82-9D04714DAA0F}"/>
              </a:ext>
            </a:extLst>
          </p:cNvPr>
          <p:cNvSpPr>
            <a:spLocks noChangeShapeType="1"/>
          </p:cNvSpPr>
          <p:nvPr/>
        </p:nvSpPr>
        <p:spPr bwMode="auto">
          <a:xfrm>
            <a:off x="4416941" y="3484519"/>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24" name="Line 389">
            <a:extLst>
              <a:ext uri="{FF2B5EF4-FFF2-40B4-BE49-F238E27FC236}">
                <a16:creationId xmlns:a16="http://schemas.microsoft.com/office/drawing/2014/main" id="{BE89D759-A046-404C-99A6-CC2E4F4294F1}"/>
              </a:ext>
            </a:extLst>
          </p:cNvPr>
          <p:cNvSpPr>
            <a:spLocks noChangeShapeType="1"/>
          </p:cNvSpPr>
          <p:nvPr/>
        </p:nvSpPr>
        <p:spPr bwMode="auto">
          <a:xfrm>
            <a:off x="4305119" y="3448684"/>
            <a:ext cx="0" cy="75082"/>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25" name="Line 390">
            <a:extLst>
              <a:ext uri="{FF2B5EF4-FFF2-40B4-BE49-F238E27FC236}">
                <a16:creationId xmlns:a16="http://schemas.microsoft.com/office/drawing/2014/main" id="{84901DF8-9B28-4E91-BB18-AF88BEEB04F3}"/>
              </a:ext>
            </a:extLst>
          </p:cNvPr>
          <p:cNvSpPr>
            <a:spLocks noChangeShapeType="1"/>
          </p:cNvSpPr>
          <p:nvPr/>
        </p:nvSpPr>
        <p:spPr bwMode="auto">
          <a:xfrm>
            <a:off x="4272344" y="3445271"/>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26" name="Line 391">
            <a:extLst>
              <a:ext uri="{FF2B5EF4-FFF2-40B4-BE49-F238E27FC236}">
                <a16:creationId xmlns:a16="http://schemas.microsoft.com/office/drawing/2014/main" id="{97E9AACC-544E-4B84-996B-881E93B55355}"/>
              </a:ext>
            </a:extLst>
          </p:cNvPr>
          <p:cNvSpPr>
            <a:spLocks noChangeShapeType="1"/>
          </p:cNvSpPr>
          <p:nvPr/>
        </p:nvSpPr>
        <p:spPr bwMode="auto">
          <a:xfrm>
            <a:off x="4187514" y="3426501"/>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27" name="Line 392">
            <a:extLst>
              <a:ext uri="{FF2B5EF4-FFF2-40B4-BE49-F238E27FC236}">
                <a16:creationId xmlns:a16="http://schemas.microsoft.com/office/drawing/2014/main" id="{B527DAFB-373F-4B75-A87B-F62379C07B32}"/>
              </a:ext>
            </a:extLst>
          </p:cNvPr>
          <p:cNvSpPr>
            <a:spLocks noChangeShapeType="1"/>
          </p:cNvSpPr>
          <p:nvPr/>
        </p:nvSpPr>
        <p:spPr bwMode="auto">
          <a:xfrm>
            <a:off x="3950373" y="3349712"/>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28" name="Line 393">
            <a:extLst>
              <a:ext uri="{FF2B5EF4-FFF2-40B4-BE49-F238E27FC236}">
                <a16:creationId xmlns:a16="http://schemas.microsoft.com/office/drawing/2014/main" id="{BBD260C2-E4E4-41C0-AD7D-6B8BDF266F6E}"/>
              </a:ext>
            </a:extLst>
          </p:cNvPr>
          <p:cNvSpPr>
            <a:spLocks noChangeShapeType="1"/>
          </p:cNvSpPr>
          <p:nvPr/>
        </p:nvSpPr>
        <p:spPr bwMode="auto">
          <a:xfrm>
            <a:off x="4008212" y="3371896"/>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29" name="Line 394">
            <a:extLst>
              <a:ext uri="{FF2B5EF4-FFF2-40B4-BE49-F238E27FC236}">
                <a16:creationId xmlns:a16="http://schemas.microsoft.com/office/drawing/2014/main" id="{2DFEDC60-43D6-44FC-AAA0-1670EC5B4553}"/>
              </a:ext>
            </a:extLst>
          </p:cNvPr>
          <p:cNvSpPr>
            <a:spLocks noChangeShapeType="1"/>
          </p:cNvSpPr>
          <p:nvPr/>
        </p:nvSpPr>
        <p:spPr bwMode="auto">
          <a:xfrm>
            <a:off x="3755649" y="3303640"/>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30" name="Line 395">
            <a:extLst>
              <a:ext uri="{FF2B5EF4-FFF2-40B4-BE49-F238E27FC236}">
                <a16:creationId xmlns:a16="http://schemas.microsoft.com/office/drawing/2014/main" id="{76F0C95E-647F-45B6-9F54-BE63CD92358D}"/>
              </a:ext>
            </a:extLst>
          </p:cNvPr>
          <p:cNvSpPr>
            <a:spLocks noChangeShapeType="1"/>
          </p:cNvSpPr>
          <p:nvPr/>
        </p:nvSpPr>
        <p:spPr bwMode="auto">
          <a:xfrm>
            <a:off x="3645754" y="3281456"/>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31" name="Line 396">
            <a:extLst>
              <a:ext uri="{FF2B5EF4-FFF2-40B4-BE49-F238E27FC236}">
                <a16:creationId xmlns:a16="http://schemas.microsoft.com/office/drawing/2014/main" id="{3F87200D-B06C-4F56-B875-6AA6311B39ED}"/>
              </a:ext>
            </a:extLst>
          </p:cNvPr>
          <p:cNvSpPr>
            <a:spLocks noChangeShapeType="1"/>
          </p:cNvSpPr>
          <p:nvPr/>
        </p:nvSpPr>
        <p:spPr bwMode="auto">
          <a:xfrm>
            <a:off x="3618763" y="3281456"/>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32" name="Line 397">
            <a:extLst>
              <a:ext uri="{FF2B5EF4-FFF2-40B4-BE49-F238E27FC236}">
                <a16:creationId xmlns:a16="http://schemas.microsoft.com/office/drawing/2014/main" id="{D4007966-43EE-48CE-A361-8CF9BB76B258}"/>
              </a:ext>
            </a:extLst>
          </p:cNvPr>
          <p:cNvSpPr>
            <a:spLocks noChangeShapeType="1"/>
          </p:cNvSpPr>
          <p:nvPr/>
        </p:nvSpPr>
        <p:spPr bwMode="auto">
          <a:xfrm>
            <a:off x="3510796" y="3238796"/>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33" name="Line 398">
            <a:extLst>
              <a:ext uri="{FF2B5EF4-FFF2-40B4-BE49-F238E27FC236}">
                <a16:creationId xmlns:a16="http://schemas.microsoft.com/office/drawing/2014/main" id="{F5AF8346-708F-41C0-8D40-9EB6A4CD06F7}"/>
              </a:ext>
            </a:extLst>
          </p:cNvPr>
          <p:cNvSpPr>
            <a:spLocks noChangeShapeType="1"/>
          </p:cNvSpPr>
          <p:nvPr/>
        </p:nvSpPr>
        <p:spPr bwMode="auto">
          <a:xfrm>
            <a:off x="3476093" y="3230263"/>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34" name="Line 399">
            <a:extLst>
              <a:ext uri="{FF2B5EF4-FFF2-40B4-BE49-F238E27FC236}">
                <a16:creationId xmlns:a16="http://schemas.microsoft.com/office/drawing/2014/main" id="{32A9EE30-EA6C-4F58-ADEA-05C49BC9EA7B}"/>
              </a:ext>
            </a:extLst>
          </p:cNvPr>
          <p:cNvSpPr>
            <a:spLocks noChangeShapeType="1"/>
          </p:cNvSpPr>
          <p:nvPr/>
        </p:nvSpPr>
        <p:spPr bwMode="auto">
          <a:xfrm>
            <a:off x="3281369" y="3155181"/>
            <a:ext cx="0" cy="75082"/>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35" name="Line 400">
            <a:extLst>
              <a:ext uri="{FF2B5EF4-FFF2-40B4-BE49-F238E27FC236}">
                <a16:creationId xmlns:a16="http://schemas.microsoft.com/office/drawing/2014/main" id="{5E69E38D-83A3-4533-AA26-A76626421980}"/>
              </a:ext>
            </a:extLst>
          </p:cNvPr>
          <p:cNvSpPr>
            <a:spLocks noChangeShapeType="1"/>
          </p:cNvSpPr>
          <p:nvPr/>
        </p:nvSpPr>
        <p:spPr bwMode="auto">
          <a:xfrm>
            <a:off x="3265945" y="3146650"/>
            <a:ext cx="0" cy="7678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36" name="Line 401">
            <a:extLst>
              <a:ext uri="{FF2B5EF4-FFF2-40B4-BE49-F238E27FC236}">
                <a16:creationId xmlns:a16="http://schemas.microsoft.com/office/drawing/2014/main" id="{499D17A7-49D1-485B-95F0-C399CEB602C6}"/>
              </a:ext>
            </a:extLst>
          </p:cNvPr>
          <p:cNvSpPr>
            <a:spLocks noChangeShapeType="1"/>
          </p:cNvSpPr>
          <p:nvPr/>
        </p:nvSpPr>
        <p:spPr bwMode="auto">
          <a:xfrm>
            <a:off x="3223530" y="3141530"/>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37" name="Line 402">
            <a:extLst>
              <a:ext uri="{FF2B5EF4-FFF2-40B4-BE49-F238E27FC236}">
                <a16:creationId xmlns:a16="http://schemas.microsoft.com/office/drawing/2014/main" id="{2E83AF81-74A2-4A6C-BF19-799199A4470F}"/>
              </a:ext>
            </a:extLst>
          </p:cNvPr>
          <p:cNvSpPr>
            <a:spLocks noChangeShapeType="1"/>
          </p:cNvSpPr>
          <p:nvPr/>
        </p:nvSpPr>
        <p:spPr bwMode="auto">
          <a:xfrm>
            <a:off x="3198466" y="3134704"/>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38" name="Line 403">
            <a:extLst>
              <a:ext uri="{FF2B5EF4-FFF2-40B4-BE49-F238E27FC236}">
                <a16:creationId xmlns:a16="http://schemas.microsoft.com/office/drawing/2014/main" id="{C8D36521-51D2-46C0-AAAB-5767131C62CE}"/>
              </a:ext>
            </a:extLst>
          </p:cNvPr>
          <p:cNvSpPr>
            <a:spLocks noChangeShapeType="1"/>
          </p:cNvSpPr>
          <p:nvPr/>
        </p:nvSpPr>
        <p:spPr bwMode="auto">
          <a:xfrm>
            <a:off x="4442006" y="3504996"/>
            <a:ext cx="0" cy="75082"/>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39" name="Line 404">
            <a:extLst>
              <a:ext uri="{FF2B5EF4-FFF2-40B4-BE49-F238E27FC236}">
                <a16:creationId xmlns:a16="http://schemas.microsoft.com/office/drawing/2014/main" id="{D485282B-8150-4475-976D-24B2C99DBBF2}"/>
              </a:ext>
            </a:extLst>
          </p:cNvPr>
          <p:cNvSpPr>
            <a:spLocks noChangeShapeType="1"/>
          </p:cNvSpPr>
          <p:nvPr/>
        </p:nvSpPr>
        <p:spPr bwMode="auto">
          <a:xfrm>
            <a:off x="4463213" y="3522061"/>
            <a:ext cx="0" cy="81908"/>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40" name="Line 405">
            <a:extLst>
              <a:ext uri="{FF2B5EF4-FFF2-40B4-BE49-F238E27FC236}">
                <a16:creationId xmlns:a16="http://schemas.microsoft.com/office/drawing/2014/main" id="{A7922DAF-00D7-4E53-B222-2A54E3F87DAD}"/>
              </a:ext>
            </a:extLst>
          </p:cNvPr>
          <p:cNvSpPr>
            <a:spLocks noChangeShapeType="1"/>
          </p:cNvSpPr>
          <p:nvPr/>
        </p:nvSpPr>
        <p:spPr bwMode="auto">
          <a:xfrm>
            <a:off x="4472853" y="3530592"/>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2" name="Line 407">
            <a:extLst>
              <a:ext uri="{FF2B5EF4-FFF2-40B4-BE49-F238E27FC236}">
                <a16:creationId xmlns:a16="http://schemas.microsoft.com/office/drawing/2014/main" id="{8E83810E-7D94-46FF-A1E9-14D73DE29887}"/>
              </a:ext>
            </a:extLst>
          </p:cNvPr>
          <p:cNvSpPr>
            <a:spLocks noChangeShapeType="1"/>
          </p:cNvSpPr>
          <p:nvPr/>
        </p:nvSpPr>
        <p:spPr bwMode="auto">
          <a:xfrm>
            <a:off x="5234400" y="3702940"/>
            <a:ext cx="0" cy="88733"/>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3" name="Line 408">
            <a:extLst>
              <a:ext uri="{FF2B5EF4-FFF2-40B4-BE49-F238E27FC236}">
                <a16:creationId xmlns:a16="http://schemas.microsoft.com/office/drawing/2014/main" id="{2BA6936D-C56E-4815-9536-62D3366118C3}"/>
              </a:ext>
            </a:extLst>
          </p:cNvPr>
          <p:cNvSpPr>
            <a:spLocks noChangeShapeType="1"/>
          </p:cNvSpPr>
          <p:nvPr/>
        </p:nvSpPr>
        <p:spPr bwMode="auto">
          <a:xfrm>
            <a:off x="6873172" y="3865049"/>
            <a:ext cx="0" cy="76788"/>
          </a:xfrm>
          <a:prstGeom prst="line">
            <a:avLst/>
          </a:prstGeom>
          <a:noFill/>
          <a:ln w="2698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4" name="Line 409">
            <a:extLst>
              <a:ext uri="{FF2B5EF4-FFF2-40B4-BE49-F238E27FC236}">
                <a16:creationId xmlns:a16="http://schemas.microsoft.com/office/drawing/2014/main" id="{EE02CE28-EBA2-4634-8EB7-E78C42330A50}"/>
              </a:ext>
            </a:extLst>
          </p:cNvPr>
          <p:cNvSpPr>
            <a:spLocks noChangeShapeType="1"/>
          </p:cNvSpPr>
          <p:nvPr/>
        </p:nvSpPr>
        <p:spPr bwMode="auto">
          <a:xfrm>
            <a:off x="6389253" y="3865049"/>
            <a:ext cx="0" cy="76788"/>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5" name="Line 410">
            <a:extLst>
              <a:ext uri="{FF2B5EF4-FFF2-40B4-BE49-F238E27FC236}">
                <a16:creationId xmlns:a16="http://schemas.microsoft.com/office/drawing/2014/main" id="{9D21CD76-FFFD-4259-BE27-8059B30A148A}"/>
              </a:ext>
            </a:extLst>
          </p:cNvPr>
          <p:cNvSpPr>
            <a:spLocks noChangeShapeType="1"/>
          </p:cNvSpPr>
          <p:nvPr/>
        </p:nvSpPr>
        <p:spPr bwMode="auto">
          <a:xfrm>
            <a:off x="6429740" y="3865049"/>
            <a:ext cx="0" cy="76788"/>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6" name="Line 411">
            <a:extLst>
              <a:ext uri="{FF2B5EF4-FFF2-40B4-BE49-F238E27FC236}">
                <a16:creationId xmlns:a16="http://schemas.microsoft.com/office/drawing/2014/main" id="{CCEF7E27-A553-4AB7-86EE-29FB34D01013}"/>
              </a:ext>
            </a:extLst>
          </p:cNvPr>
          <p:cNvSpPr>
            <a:spLocks noChangeShapeType="1"/>
          </p:cNvSpPr>
          <p:nvPr/>
        </p:nvSpPr>
        <p:spPr bwMode="auto">
          <a:xfrm>
            <a:off x="5984380" y="3820682"/>
            <a:ext cx="0" cy="76788"/>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7" name="Line 412">
            <a:extLst>
              <a:ext uri="{FF2B5EF4-FFF2-40B4-BE49-F238E27FC236}">
                <a16:creationId xmlns:a16="http://schemas.microsoft.com/office/drawing/2014/main" id="{AAFF6124-2DAC-4C18-A37D-E937F8E771DD}"/>
              </a:ext>
            </a:extLst>
          </p:cNvPr>
          <p:cNvSpPr>
            <a:spLocks noChangeShapeType="1"/>
          </p:cNvSpPr>
          <p:nvPr/>
        </p:nvSpPr>
        <p:spPr bwMode="auto">
          <a:xfrm>
            <a:off x="5891837" y="3820682"/>
            <a:ext cx="0" cy="76788"/>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8" name="Line 413">
            <a:extLst>
              <a:ext uri="{FF2B5EF4-FFF2-40B4-BE49-F238E27FC236}">
                <a16:creationId xmlns:a16="http://schemas.microsoft.com/office/drawing/2014/main" id="{371D7FFB-C599-433B-8FDE-0CBBB43D637A}"/>
              </a:ext>
            </a:extLst>
          </p:cNvPr>
          <p:cNvSpPr>
            <a:spLocks noChangeShapeType="1"/>
          </p:cNvSpPr>
          <p:nvPr/>
        </p:nvSpPr>
        <p:spPr bwMode="auto">
          <a:xfrm>
            <a:off x="5544803" y="3769490"/>
            <a:ext cx="0" cy="73375"/>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19" name="Line 414">
            <a:extLst>
              <a:ext uri="{FF2B5EF4-FFF2-40B4-BE49-F238E27FC236}">
                <a16:creationId xmlns:a16="http://schemas.microsoft.com/office/drawing/2014/main" id="{60E4029E-2335-4319-B0D6-A502062BC17F}"/>
              </a:ext>
            </a:extLst>
          </p:cNvPr>
          <p:cNvSpPr>
            <a:spLocks noChangeShapeType="1"/>
          </p:cNvSpPr>
          <p:nvPr/>
        </p:nvSpPr>
        <p:spPr bwMode="auto">
          <a:xfrm>
            <a:off x="5452261" y="3752426"/>
            <a:ext cx="0" cy="76788"/>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0" name="Line 415">
            <a:extLst>
              <a:ext uri="{FF2B5EF4-FFF2-40B4-BE49-F238E27FC236}">
                <a16:creationId xmlns:a16="http://schemas.microsoft.com/office/drawing/2014/main" id="{D031B20E-5C51-4DE0-87F3-55886031DB76}"/>
              </a:ext>
            </a:extLst>
          </p:cNvPr>
          <p:cNvSpPr>
            <a:spLocks noChangeShapeType="1"/>
          </p:cNvSpPr>
          <p:nvPr/>
        </p:nvSpPr>
        <p:spPr bwMode="auto">
          <a:xfrm>
            <a:off x="5375142" y="3738774"/>
            <a:ext cx="0" cy="76788"/>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1" name="Line 416">
            <a:extLst>
              <a:ext uri="{FF2B5EF4-FFF2-40B4-BE49-F238E27FC236}">
                <a16:creationId xmlns:a16="http://schemas.microsoft.com/office/drawing/2014/main" id="{16AA4512-B0BA-4AF9-85F0-A93552EBA9E7}"/>
              </a:ext>
            </a:extLst>
          </p:cNvPr>
          <p:cNvSpPr>
            <a:spLocks noChangeShapeType="1"/>
          </p:cNvSpPr>
          <p:nvPr/>
        </p:nvSpPr>
        <p:spPr bwMode="auto">
          <a:xfrm flipV="1">
            <a:off x="5247896" y="3716592"/>
            <a:ext cx="0" cy="73375"/>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2" name="Line 417">
            <a:extLst>
              <a:ext uri="{FF2B5EF4-FFF2-40B4-BE49-F238E27FC236}">
                <a16:creationId xmlns:a16="http://schemas.microsoft.com/office/drawing/2014/main" id="{5002BBAE-877B-494D-9B82-AAC2A816373E}"/>
              </a:ext>
            </a:extLst>
          </p:cNvPr>
          <p:cNvSpPr>
            <a:spLocks noChangeShapeType="1"/>
          </p:cNvSpPr>
          <p:nvPr/>
        </p:nvSpPr>
        <p:spPr bwMode="auto">
          <a:xfrm>
            <a:off x="5003043" y="3648335"/>
            <a:ext cx="0" cy="76788"/>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3" name="Line 418">
            <a:extLst>
              <a:ext uri="{FF2B5EF4-FFF2-40B4-BE49-F238E27FC236}">
                <a16:creationId xmlns:a16="http://schemas.microsoft.com/office/drawing/2014/main" id="{EF455C68-40FE-4C50-9076-CD12E628725C}"/>
              </a:ext>
            </a:extLst>
          </p:cNvPr>
          <p:cNvSpPr>
            <a:spLocks noChangeShapeType="1"/>
          </p:cNvSpPr>
          <p:nvPr/>
        </p:nvSpPr>
        <p:spPr bwMode="auto">
          <a:xfrm>
            <a:off x="4950989" y="3626151"/>
            <a:ext cx="0" cy="76788"/>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4" name="Line 419">
            <a:extLst>
              <a:ext uri="{FF2B5EF4-FFF2-40B4-BE49-F238E27FC236}">
                <a16:creationId xmlns:a16="http://schemas.microsoft.com/office/drawing/2014/main" id="{3A8B75D6-6868-453E-BBBA-B0D98B9DE280}"/>
              </a:ext>
            </a:extLst>
          </p:cNvPr>
          <p:cNvSpPr>
            <a:spLocks noChangeShapeType="1"/>
          </p:cNvSpPr>
          <p:nvPr/>
        </p:nvSpPr>
        <p:spPr bwMode="auto">
          <a:xfrm>
            <a:off x="4696497" y="3561307"/>
            <a:ext cx="0" cy="73375"/>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5" name="Line 420">
            <a:extLst>
              <a:ext uri="{FF2B5EF4-FFF2-40B4-BE49-F238E27FC236}">
                <a16:creationId xmlns:a16="http://schemas.microsoft.com/office/drawing/2014/main" id="{170C9D97-80A1-43DE-96EB-D64F653B72B2}"/>
              </a:ext>
            </a:extLst>
          </p:cNvPr>
          <p:cNvSpPr>
            <a:spLocks noChangeShapeType="1"/>
          </p:cNvSpPr>
          <p:nvPr/>
        </p:nvSpPr>
        <p:spPr bwMode="auto">
          <a:xfrm>
            <a:off x="4106539" y="3402612"/>
            <a:ext cx="0" cy="73375"/>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6" name="Line 421">
            <a:extLst>
              <a:ext uri="{FF2B5EF4-FFF2-40B4-BE49-F238E27FC236}">
                <a16:creationId xmlns:a16="http://schemas.microsoft.com/office/drawing/2014/main" id="{9A8D8654-4819-44BD-A568-520BFEDD02A6}"/>
              </a:ext>
            </a:extLst>
          </p:cNvPr>
          <p:cNvSpPr>
            <a:spLocks noChangeShapeType="1"/>
          </p:cNvSpPr>
          <p:nvPr/>
        </p:nvSpPr>
        <p:spPr bwMode="auto">
          <a:xfrm>
            <a:off x="3100140" y="3109109"/>
            <a:ext cx="0" cy="76788"/>
          </a:xfrm>
          <a:prstGeom prst="line">
            <a:avLst/>
          </a:prstGeom>
          <a:noFill/>
          <a:ln w="127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7" name="Line 422">
            <a:extLst>
              <a:ext uri="{FF2B5EF4-FFF2-40B4-BE49-F238E27FC236}">
                <a16:creationId xmlns:a16="http://schemas.microsoft.com/office/drawing/2014/main" id="{17ED8A96-DAB6-4D8D-B566-83E764E088DA}"/>
              </a:ext>
            </a:extLst>
          </p:cNvPr>
          <p:cNvSpPr>
            <a:spLocks noChangeShapeType="1"/>
          </p:cNvSpPr>
          <p:nvPr/>
        </p:nvSpPr>
        <p:spPr bwMode="auto">
          <a:xfrm>
            <a:off x="6477939" y="3865049"/>
            <a:ext cx="0" cy="76788"/>
          </a:xfrm>
          <a:prstGeom prst="line">
            <a:avLst/>
          </a:prstGeom>
          <a:noFill/>
          <a:ln w="206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8" name="Line 423">
            <a:extLst>
              <a:ext uri="{FF2B5EF4-FFF2-40B4-BE49-F238E27FC236}">
                <a16:creationId xmlns:a16="http://schemas.microsoft.com/office/drawing/2014/main" id="{30529A1D-3539-48E7-B211-958FAA8AAE8B}"/>
              </a:ext>
            </a:extLst>
          </p:cNvPr>
          <p:cNvSpPr>
            <a:spLocks noChangeShapeType="1"/>
          </p:cNvSpPr>
          <p:nvPr/>
        </p:nvSpPr>
        <p:spPr bwMode="auto">
          <a:xfrm>
            <a:off x="6290926" y="3865049"/>
            <a:ext cx="0" cy="76788"/>
          </a:xfrm>
          <a:prstGeom prst="line">
            <a:avLst/>
          </a:prstGeom>
          <a:noFill/>
          <a:ln w="206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29" name="Line 424">
            <a:extLst>
              <a:ext uri="{FF2B5EF4-FFF2-40B4-BE49-F238E27FC236}">
                <a16:creationId xmlns:a16="http://schemas.microsoft.com/office/drawing/2014/main" id="{396E2BAA-5BB8-49B9-AD51-CF28F0CA1437}"/>
              </a:ext>
            </a:extLst>
          </p:cNvPr>
          <p:cNvSpPr>
            <a:spLocks noChangeShapeType="1"/>
          </p:cNvSpPr>
          <p:nvPr/>
        </p:nvSpPr>
        <p:spPr bwMode="auto">
          <a:xfrm>
            <a:off x="6208024" y="3842866"/>
            <a:ext cx="0" cy="76788"/>
          </a:xfrm>
          <a:prstGeom prst="line">
            <a:avLst/>
          </a:prstGeom>
          <a:noFill/>
          <a:ln w="206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0" name="Line 425">
            <a:extLst>
              <a:ext uri="{FF2B5EF4-FFF2-40B4-BE49-F238E27FC236}">
                <a16:creationId xmlns:a16="http://schemas.microsoft.com/office/drawing/2014/main" id="{9ED4B2F1-9C3B-4F30-AFFC-1CC12CF2D4E4}"/>
              </a:ext>
            </a:extLst>
          </p:cNvPr>
          <p:cNvSpPr>
            <a:spLocks noChangeShapeType="1"/>
          </p:cNvSpPr>
          <p:nvPr/>
        </p:nvSpPr>
        <p:spPr bwMode="auto">
          <a:xfrm>
            <a:off x="6105841" y="3820682"/>
            <a:ext cx="0" cy="76788"/>
          </a:xfrm>
          <a:prstGeom prst="line">
            <a:avLst/>
          </a:prstGeom>
          <a:noFill/>
          <a:ln w="206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1" name="Line 426">
            <a:extLst>
              <a:ext uri="{FF2B5EF4-FFF2-40B4-BE49-F238E27FC236}">
                <a16:creationId xmlns:a16="http://schemas.microsoft.com/office/drawing/2014/main" id="{F9CBD322-5D62-4665-9B2C-2F82460074CE}"/>
              </a:ext>
            </a:extLst>
          </p:cNvPr>
          <p:cNvSpPr>
            <a:spLocks noChangeShapeType="1"/>
          </p:cNvSpPr>
          <p:nvPr/>
        </p:nvSpPr>
        <p:spPr bwMode="auto">
          <a:xfrm>
            <a:off x="5930397" y="3820682"/>
            <a:ext cx="0" cy="76788"/>
          </a:xfrm>
          <a:prstGeom prst="line">
            <a:avLst/>
          </a:prstGeom>
          <a:noFill/>
          <a:ln w="206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2" name="Line 427">
            <a:extLst>
              <a:ext uri="{FF2B5EF4-FFF2-40B4-BE49-F238E27FC236}">
                <a16:creationId xmlns:a16="http://schemas.microsoft.com/office/drawing/2014/main" id="{9E1B2D97-5468-43AF-8810-0DCE0D3920D3}"/>
              </a:ext>
            </a:extLst>
          </p:cNvPr>
          <p:cNvSpPr>
            <a:spLocks noChangeShapeType="1"/>
          </p:cNvSpPr>
          <p:nvPr/>
        </p:nvSpPr>
        <p:spPr bwMode="auto">
          <a:xfrm>
            <a:off x="5758807" y="3815563"/>
            <a:ext cx="0" cy="73375"/>
          </a:xfrm>
          <a:prstGeom prst="line">
            <a:avLst/>
          </a:prstGeom>
          <a:noFill/>
          <a:ln w="206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3" name="Line 428">
            <a:extLst>
              <a:ext uri="{FF2B5EF4-FFF2-40B4-BE49-F238E27FC236}">
                <a16:creationId xmlns:a16="http://schemas.microsoft.com/office/drawing/2014/main" id="{F49DF3BD-C3F0-47C4-A3B2-83B60CFF66B5}"/>
              </a:ext>
            </a:extLst>
          </p:cNvPr>
          <p:cNvSpPr>
            <a:spLocks noChangeShapeType="1"/>
          </p:cNvSpPr>
          <p:nvPr/>
        </p:nvSpPr>
        <p:spPr bwMode="auto">
          <a:xfrm>
            <a:off x="5658553" y="3791674"/>
            <a:ext cx="0" cy="73375"/>
          </a:xfrm>
          <a:prstGeom prst="line">
            <a:avLst/>
          </a:prstGeom>
          <a:noFill/>
          <a:ln w="206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4" name="Line 429">
            <a:extLst>
              <a:ext uri="{FF2B5EF4-FFF2-40B4-BE49-F238E27FC236}">
                <a16:creationId xmlns:a16="http://schemas.microsoft.com/office/drawing/2014/main" id="{C520720D-3C91-40DF-9902-4C5548221A61}"/>
              </a:ext>
            </a:extLst>
          </p:cNvPr>
          <p:cNvSpPr>
            <a:spLocks noChangeShapeType="1"/>
          </p:cNvSpPr>
          <p:nvPr/>
        </p:nvSpPr>
        <p:spPr bwMode="auto">
          <a:xfrm>
            <a:off x="5573722" y="3776315"/>
            <a:ext cx="0" cy="75082"/>
          </a:xfrm>
          <a:prstGeom prst="line">
            <a:avLst/>
          </a:prstGeom>
          <a:noFill/>
          <a:ln w="206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5" name="Line 430">
            <a:extLst>
              <a:ext uri="{FF2B5EF4-FFF2-40B4-BE49-F238E27FC236}">
                <a16:creationId xmlns:a16="http://schemas.microsoft.com/office/drawing/2014/main" id="{6B4D6988-98DE-4CD3-9530-2103B23D79FC}"/>
              </a:ext>
            </a:extLst>
          </p:cNvPr>
          <p:cNvSpPr>
            <a:spLocks noChangeShapeType="1"/>
          </p:cNvSpPr>
          <p:nvPr/>
        </p:nvSpPr>
        <p:spPr bwMode="auto">
          <a:xfrm>
            <a:off x="5481179" y="3752426"/>
            <a:ext cx="0" cy="76788"/>
          </a:xfrm>
          <a:prstGeom prst="line">
            <a:avLst/>
          </a:prstGeom>
          <a:noFill/>
          <a:ln w="206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6" name="Line 431">
            <a:extLst>
              <a:ext uri="{FF2B5EF4-FFF2-40B4-BE49-F238E27FC236}">
                <a16:creationId xmlns:a16="http://schemas.microsoft.com/office/drawing/2014/main" id="{C984A335-E071-4649-A32D-9B9C35812AC3}"/>
              </a:ext>
            </a:extLst>
          </p:cNvPr>
          <p:cNvSpPr>
            <a:spLocks noChangeShapeType="1"/>
          </p:cNvSpPr>
          <p:nvPr/>
        </p:nvSpPr>
        <p:spPr bwMode="auto">
          <a:xfrm>
            <a:off x="5419485" y="3747307"/>
            <a:ext cx="0" cy="81908"/>
          </a:xfrm>
          <a:prstGeom prst="line">
            <a:avLst/>
          </a:prstGeom>
          <a:noFill/>
          <a:ln w="206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7" name="Line 432">
            <a:extLst>
              <a:ext uri="{FF2B5EF4-FFF2-40B4-BE49-F238E27FC236}">
                <a16:creationId xmlns:a16="http://schemas.microsoft.com/office/drawing/2014/main" id="{B2CCE7DC-0F3C-427A-969C-A57D170ED256}"/>
              </a:ext>
            </a:extLst>
          </p:cNvPr>
          <p:cNvSpPr>
            <a:spLocks noChangeShapeType="1"/>
          </p:cNvSpPr>
          <p:nvPr/>
        </p:nvSpPr>
        <p:spPr bwMode="auto">
          <a:xfrm>
            <a:off x="5292239" y="3716592"/>
            <a:ext cx="0" cy="75082"/>
          </a:xfrm>
          <a:prstGeom prst="line">
            <a:avLst/>
          </a:prstGeom>
          <a:noFill/>
          <a:ln w="333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8" name="Line 433">
            <a:extLst>
              <a:ext uri="{FF2B5EF4-FFF2-40B4-BE49-F238E27FC236}">
                <a16:creationId xmlns:a16="http://schemas.microsoft.com/office/drawing/2014/main" id="{88A3DEC9-0F11-4B81-9F6A-D42A21B1B8AB}"/>
              </a:ext>
            </a:extLst>
          </p:cNvPr>
          <p:cNvSpPr>
            <a:spLocks noChangeShapeType="1"/>
          </p:cNvSpPr>
          <p:nvPr/>
        </p:nvSpPr>
        <p:spPr bwMode="auto">
          <a:xfrm>
            <a:off x="5812790" y="3820682"/>
            <a:ext cx="0" cy="76788"/>
          </a:xfrm>
          <a:prstGeom prst="line">
            <a:avLst/>
          </a:prstGeom>
          <a:noFill/>
          <a:ln w="2698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9" name="Line 434">
            <a:extLst>
              <a:ext uri="{FF2B5EF4-FFF2-40B4-BE49-F238E27FC236}">
                <a16:creationId xmlns:a16="http://schemas.microsoft.com/office/drawing/2014/main" id="{7D587268-BAE7-416F-A277-B3356ADDD5F2}"/>
              </a:ext>
            </a:extLst>
          </p:cNvPr>
          <p:cNvSpPr>
            <a:spLocks noChangeShapeType="1"/>
          </p:cNvSpPr>
          <p:nvPr/>
        </p:nvSpPr>
        <p:spPr bwMode="auto">
          <a:xfrm>
            <a:off x="7170079" y="4015213"/>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40" name="Line 435">
            <a:extLst>
              <a:ext uri="{FF2B5EF4-FFF2-40B4-BE49-F238E27FC236}">
                <a16:creationId xmlns:a16="http://schemas.microsoft.com/office/drawing/2014/main" id="{10194F76-0309-4CD1-BA0A-B91E309A13AF}"/>
              </a:ext>
            </a:extLst>
          </p:cNvPr>
          <p:cNvSpPr>
            <a:spLocks noChangeShapeType="1"/>
          </p:cNvSpPr>
          <p:nvPr/>
        </p:nvSpPr>
        <p:spPr bwMode="auto">
          <a:xfrm>
            <a:off x="7019698" y="4015213"/>
            <a:ext cx="0" cy="73375"/>
          </a:xfrm>
          <a:prstGeom prst="line">
            <a:avLst/>
          </a:prstGeom>
          <a:noFill/>
          <a:ln w="7938">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latin typeface="+mj-lt"/>
            </a:endParaRPr>
          </a:p>
        </p:txBody>
      </p:sp>
      <p:sp>
        <p:nvSpPr>
          <p:cNvPr id="393" name="Rectangle 392"/>
          <p:cNvSpPr/>
          <p:nvPr/>
        </p:nvSpPr>
        <p:spPr>
          <a:xfrm>
            <a:off x="409551" y="6238230"/>
            <a:ext cx="7422885" cy="507831"/>
          </a:xfrm>
          <a:prstGeom prst="rect">
            <a:avLst/>
          </a:prstGeom>
        </p:spPr>
        <p:txBody>
          <a:bodyPr wrap="square" anchor="b">
            <a:spAutoFit/>
          </a:bodyPr>
          <a:lstStyle/>
          <a:p>
            <a:r>
              <a:rPr lang="it-IT" sz="900" dirty="0">
                <a:latin typeface="Arial" panose="020B0604020202020204" pitchFamily="34" charset="0"/>
                <a:cs typeface="Arial" panose="020B0604020202020204" pitchFamily="34" charset="0"/>
              </a:rPr>
              <a:t>CI, </a:t>
            </a:r>
            <a:r>
              <a:rPr lang="en-GB" altLang="en-US" sz="900" dirty="0"/>
              <a:t>confidence interval; HR, hazard ratio;</a:t>
            </a:r>
            <a:r>
              <a:rPr lang="en-US" sz="900" dirty="0">
                <a:latin typeface="Arial" panose="020B0604020202020204" pitchFamily="34" charset="0"/>
                <a:cs typeface="Arial" panose="020B0604020202020204" pitchFamily="34" charset="0"/>
              </a:rPr>
              <a:t> </a:t>
            </a:r>
            <a:r>
              <a:rPr lang="en-GB" altLang="en-US" sz="900" dirty="0" err="1"/>
              <a:t>Kd</a:t>
            </a:r>
            <a:r>
              <a:rPr lang="en-GB" altLang="en-US" sz="900" dirty="0"/>
              <a:t>, </a:t>
            </a:r>
            <a:r>
              <a:rPr lang="en-GB" altLang="en-US" sz="900" dirty="0" err="1"/>
              <a:t>carfilzomib</a:t>
            </a:r>
            <a:r>
              <a:rPr lang="en-GB" altLang="en-US" sz="900" dirty="0"/>
              <a:t> and dexamethasone; TTNT, time to next treatment; </a:t>
            </a:r>
            <a:br>
              <a:rPr lang="en-GB" altLang="en-US" sz="900" dirty="0"/>
            </a:br>
            <a:r>
              <a:rPr lang="en-GB" altLang="en-US" sz="900" dirty="0" err="1"/>
              <a:t>Vd</a:t>
            </a:r>
            <a:r>
              <a:rPr lang="en-GB" altLang="en-US" sz="900" dirty="0"/>
              <a:t>, </a:t>
            </a:r>
            <a:r>
              <a:rPr lang="en-GB" altLang="en-US" sz="900" dirty="0" err="1"/>
              <a:t>bortezomib</a:t>
            </a:r>
            <a:r>
              <a:rPr lang="en-GB" altLang="en-US" sz="900" dirty="0"/>
              <a:t> and dexamethasone</a:t>
            </a:r>
            <a:r>
              <a:rPr lang="it-IT" sz="900" dirty="0">
                <a:latin typeface="Arial" panose="020B0604020202020204" pitchFamily="34" charset="0"/>
                <a:cs typeface="Arial" panose="020B0604020202020204" pitchFamily="34" charset="0"/>
              </a:rPr>
              <a:t>.</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2017; 18:1327-1337; </a:t>
            </a:r>
            <a:r>
              <a:rPr lang="it-IT" sz="900" i="1" dirty="0">
                <a:latin typeface="Arial" panose="020B0604020202020204" pitchFamily="34" charset="0"/>
                <a:cs typeface="Arial" panose="020B0604020202020204" pitchFamily="34" charset="0"/>
              </a:rPr>
              <a:t>Supplementary Appendix.</a:t>
            </a:r>
            <a:endParaRPr lang="en-US" sz="900" i="1" dirty="0">
              <a:latin typeface="Arial" panose="020B0604020202020204" pitchFamily="34" charset="0"/>
              <a:cs typeface="Arial" panose="020B0604020202020204" pitchFamily="34" charset="0"/>
            </a:endParaRPr>
          </a:p>
        </p:txBody>
      </p:sp>
      <p:graphicFrame>
        <p:nvGraphicFramePr>
          <p:cNvPr id="394" name="Table 393"/>
          <p:cNvGraphicFramePr>
            <a:graphicFrameLocks noGrp="1"/>
          </p:cNvGraphicFramePr>
          <p:nvPr>
            <p:extLst>
              <p:ext uri="{D42A27DB-BD31-4B8C-83A1-F6EECF244321}">
                <p14:modId xmlns:p14="http://schemas.microsoft.com/office/powerpoint/2010/main" val="1623752412"/>
              </p:ext>
            </p:extLst>
          </p:nvPr>
        </p:nvGraphicFramePr>
        <p:xfrm>
          <a:off x="4715671" y="1623602"/>
          <a:ext cx="3937121" cy="1028700"/>
        </p:xfrm>
        <a:graphic>
          <a:graphicData uri="http://schemas.openxmlformats.org/drawingml/2006/table">
            <a:tbl>
              <a:tblPr firstRow="1" bandRow="1">
                <a:tableStyleId>{5940675A-B579-460E-94D1-54222C63F5DA}</a:tableStyleId>
              </a:tblPr>
              <a:tblGrid>
                <a:gridCol w="1594768">
                  <a:extLst>
                    <a:ext uri="{9D8B030D-6E8A-4147-A177-3AD203B41FA5}">
                      <a16:colId xmlns:a16="http://schemas.microsoft.com/office/drawing/2014/main" val="20000"/>
                    </a:ext>
                  </a:extLst>
                </a:gridCol>
                <a:gridCol w="1173465">
                  <a:extLst>
                    <a:ext uri="{9D8B030D-6E8A-4147-A177-3AD203B41FA5}">
                      <a16:colId xmlns:a16="http://schemas.microsoft.com/office/drawing/2014/main" val="20001"/>
                    </a:ext>
                  </a:extLst>
                </a:gridCol>
                <a:gridCol w="1168888">
                  <a:extLst>
                    <a:ext uri="{9D8B030D-6E8A-4147-A177-3AD203B41FA5}">
                      <a16:colId xmlns:a16="http://schemas.microsoft.com/office/drawing/2014/main" val="20002"/>
                    </a:ext>
                  </a:extLst>
                </a:gridCol>
              </a:tblGrid>
              <a:tr h="143551">
                <a:tc>
                  <a:txBody>
                    <a:bodyPr/>
                    <a:lstStyle/>
                    <a:p>
                      <a:endParaRPr lang="en-US" sz="9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solidFill>
                            <a:schemeClr val="bg1"/>
                          </a:solidFill>
                        </a:rPr>
                        <a:t>Kd</a:t>
                      </a:r>
                      <a:r>
                        <a:rPr lang="en-US" sz="900" b="1" baseline="0" dirty="0">
                          <a:solidFill>
                            <a:schemeClr val="bg1"/>
                          </a:solidFill>
                        </a:rPr>
                        <a:t> </a:t>
                      </a:r>
                      <a:r>
                        <a:rPr lang="en-US" sz="900" b="1" dirty="0">
                          <a:solidFill>
                            <a:schemeClr val="bg1"/>
                          </a:solidFill>
                        </a:rPr>
                        <a:t>(N = 464)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900" b="1" dirty="0">
                          <a:solidFill>
                            <a:schemeClr val="bg1"/>
                          </a:solidFill>
                        </a:rPr>
                        <a:t>Vd</a:t>
                      </a:r>
                      <a:r>
                        <a:rPr lang="en-US" sz="900" b="1" baseline="0" dirty="0">
                          <a:solidFill>
                            <a:schemeClr val="bg1"/>
                          </a:solidFill>
                        </a:rPr>
                        <a:t> </a:t>
                      </a:r>
                      <a:r>
                        <a:rPr lang="en-US" sz="900" b="1" dirty="0">
                          <a:solidFill>
                            <a:schemeClr val="bg1"/>
                          </a:solidFill>
                        </a:rPr>
                        <a:t>(N = 465)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extLst>
                  <a:ext uri="{0D108BD9-81ED-4DB2-BD59-A6C34878D82A}">
                    <a16:rowId xmlns:a16="http://schemas.microsoft.com/office/drawing/2014/main" val="10000"/>
                  </a:ext>
                </a:extLst>
              </a:tr>
              <a:tr h="0">
                <a:tc>
                  <a:txBody>
                    <a:bodyPr/>
                    <a:lstStyle/>
                    <a:p>
                      <a:pPr marL="0" indent="0"/>
                      <a:r>
                        <a:rPr lang="en-US" sz="900" b="1" dirty="0"/>
                        <a:t>With next</a:t>
                      </a:r>
                      <a:r>
                        <a:rPr lang="en-US" sz="900" b="1" baseline="0" dirty="0"/>
                        <a:t> treatment, n (%)</a:t>
                      </a:r>
                      <a:endParaRPr lang="en-US" sz="9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900" b="1" dirty="0">
                          <a:solidFill>
                            <a:schemeClr val="tx1"/>
                          </a:solidFill>
                        </a:rPr>
                        <a:t>253 (54.5)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900" b="1" dirty="0">
                          <a:solidFill>
                            <a:schemeClr val="tx1"/>
                          </a:solidFill>
                        </a:rPr>
                        <a:t>286</a:t>
                      </a:r>
                      <a:r>
                        <a:rPr lang="en-US" sz="900" b="1" baseline="0" dirty="0">
                          <a:solidFill>
                            <a:schemeClr val="tx1"/>
                          </a:solidFill>
                        </a:rPr>
                        <a:t> (61.5)</a:t>
                      </a:r>
                      <a:endParaRPr lang="en-US" sz="9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1"/>
                  </a:ext>
                </a:extLst>
              </a:tr>
              <a:tr h="118486">
                <a:tc>
                  <a:txBody>
                    <a:bodyPr/>
                    <a:lstStyle/>
                    <a:p>
                      <a:pPr marL="0" indent="0" algn="l" defTabSz="914400" rtl="0" eaLnBrk="1" latinLnBrk="0" hangingPunct="1"/>
                      <a:r>
                        <a:rPr lang="en-US" sz="900" b="1" dirty="0"/>
                        <a:t>Median TTNT, months</a:t>
                      </a:r>
                      <a:endParaRPr lang="en-US" sz="9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900" b="1" dirty="0"/>
                        <a:t>26.3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900" b="1" dirty="0"/>
                        <a:t>14.4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2"/>
                  </a:ext>
                </a:extLst>
              </a:tr>
              <a:tr h="118486">
                <a:tc>
                  <a:txBody>
                    <a:bodyPr/>
                    <a:lstStyle/>
                    <a:p>
                      <a:pPr marL="0" indent="0" algn="l" defTabSz="914400" rtl="0" eaLnBrk="1" latinLnBrk="0" hangingPunct="1"/>
                      <a:r>
                        <a:rPr lang="en-US" sz="900" b="1" kern="1200" dirty="0">
                          <a:solidFill>
                            <a:schemeClr val="tx1"/>
                          </a:solidFill>
                          <a:latin typeface="+mn-lt"/>
                          <a:ea typeface="+mn-ea"/>
                          <a:cs typeface="+mn-cs"/>
                        </a:rPr>
                        <a:t>HR (Kd/Vd) 95% CI</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gridSpan="2">
                  <a:txBody>
                    <a:bodyPr/>
                    <a:lstStyle/>
                    <a:p>
                      <a:pPr algn="ctr"/>
                      <a:r>
                        <a:rPr lang="en-US" sz="900" b="1" dirty="0"/>
                        <a:t>0.552 (0.464–0.658)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4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3676">
                <a:tc>
                  <a:txBody>
                    <a:bodyPr/>
                    <a:lstStyle/>
                    <a:p>
                      <a:pPr marL="0" indent="0" algn="l" defTabSz="914400" rtl="0" eaLnBrk="1" latinLnBrk="0" hangingPunct="1"/>
                      <a:r>
                        <a:rPr lang="en-US" sz="900" b="1" kern="1200" dirty="0">
                          <a:solidFill>
                            <a:schemeClr val="tx1"/>
                          </a:solidFill>
                          <a:latin typeface="+mn-lt"/>
                          <a:ea typeface="+mn-ea"/>
                          <a:cs typeface="+mn-cs"/>
                        </a:rPr>
                        <a:t>p value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gridSpan="2">
                  <a:txBody>
                    <a:bodyPr/>
                    <a:lstStyle/>
                    <a:p>
                      <a:pPr algn="ctr"/>
                      <a:r>
                        <a:rPr lang="en-US" sz="900" b="1" dirty="0"/>
                        <a:t>&lt; 0.0001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hMerge="1">
                  <a:txBody>
                    <a:bodyPr/>
                    <a:lstStyle/>
                    <a:p>
                      <a:pPr algn="ctr"/>
                      <a:endParaRPr lang="en-US" sz="14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396" name="Line 50"/>
          <p:cNvSpPr>
            <a:spLocks noChangeShapeType="1"/>
          </p:cNvSpPr>
          <p:nvPr/>
        </p:nvSpPr>
        <p:spPr bwMode="auto">
          <a:xfrm flipH="1">
            <a:off x="1499822" y="4094428"/>
            <a:ext cx="247650" cy="0"/>
          </a:xfrm>
          <a:prstGeom prst="line">
            <a:avLst/>
          </a:prstGeom>
          <a:noFill/>
          <a:ln w="254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7" name="Line 51"/>
          <p:cNvSpPr>
            <a:spLocks noChangeShapeType="1"/>
          </p:cNvSpPr>
          <p:nvPr/>
        </p:nvSpPr>
        <p:spPr bwMode="auto">
          <a:xfrm flipH="1">
            <a:off x="1499822" y="4265878"/>
            <a:ext cx="247650" cy="0"/>
          </a:xfrm>
          <a:prstGeom prst="line">
            <a:avLst/>
          </a:prstGeom>
          <a:noFill/>
          <a:ln w="254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98" name="Rectangle 32"/>
          <p:cNvSpPr>
            <a:spLocks noChangeArrowheads="1"/>
          </p:cNvSpPr>
          <p:nvPr/>
        </p:nvSpPr>
        <p:spPr bwMode="auto">
          <a:xfrm>
            <a:off x="1839547" y="4001559"/>
            <a:ext cx="219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Kd</a:t>
            </a:r>
            <a:endParaRPr lang="en-US" altLang="en-US" dirty="0"/>
          </a:p>
        </p:txBody>
      </p:sp>
      <p:sp>
        <p:nvSpPr>
          <p:cNvPr id="399" name="Rectangle 33"/>
          <p:cNvSpPr>
            <a:spLocks noChangeArrowheads="1"/>
          </p:cNvSpPr>
          <p:nvPr/>
        </p:nvSpPr>
        <p:spPr bwMode="auto">
          <a:xfrm>
            <a:off x="1839547" y="4192059"/>
            <a:ext cx="219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Vd</a:t>
            </a:r>
            <a:endParaRPr lang="en-US" altLang="en-US" dirty="0"/>
          </a:p>
        </p:txBody>
      </p:sp>
      <p:sp>
        <p:nvSpPr>
          <p:cNvPr id="373" name="TextBox 372">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390" name="Content Placeholder 7"/>
          <p:cNvSpPr txBox="1">
            <a:spLocks/>
          </p:cNvSpPr>
          <p:nvPr/>
        </p:nvSpPr>
        <p:spPr bwMode="gray">
          <a:xfrm>
            <a:off x="512762" y="1195965"/>
            <a:ext cx="6506935"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37.5 months (Kd arm), and 36.9 months (Vd arm)</a:t>
            </a:r>
          </a:p>
        </p:txBody>
      </p:sp>
    </p:spTree>
    <p:extLst>
      <p:ext uri="{BB962C8B-B14F-4D97-AF65-F5344CB8AC3E}">
        <p14:creationId xmlns:p14="http://schemas.microsoft.com/office/powerpoint/2010/main" val="3072611727"/>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Subsequent </a:t>
            </a:r>
            <a:r>
              <a:rPr lang="en-US" dirty="0" err="1"/>
              <a:t>Antimyeloma</a:t>
            </a:r>
            <a:r>
              <a:rPr lang="en-US" dirty="0"/>
              <a:t> Therapies (1)</a:t>
            </a:r>
          </a:p>
        </p:txBody>
      </p:sp>
      <p:graphicFrame>
        <p:nvGraphicFramePr>
          <p:cNvPr id="4" name="Table 3"/>
          <p:cNvGraphicFramePr>
            <a:graphicFrameLocks noGrp="1"/>
          </p:cNvGraphicFramePr>
          <p:nvPr>
            <p:extLst>
              <p:ext uri="{D42A27DB-BD31-4B8C-83A1-F6EECF244321}">
                <p14:modId xmlns:p14="http://schemas.microsoft.com/office/powerpoint/2010/main" val="2062545776"/>
              </p:ext>
            </p:extLst>
          </p:nvPr>
        </p:nvGraphicFramePr>
        <p:xfrm>
          <a:off x="553137" y="1575655"/>
          <a:ext cx="8016875" cy="3985260"/>
        </p:xfrm>
        <a:graphic>
          <a:graphicData uri="http://schemas.openxmlformats.org/drawingml/2006/table">
            <a:tbl>
              <a:tblPr firstRow="1" bandRow="1">
                <a:tableStyleId>{5940675A-B579-460E-94D1-54222C63F5DA}</a:tableStyleId>
              </a:tblPr>
              <a:tblGrid>
                <a:gridCol w="3486149">
                  <a:extLst>
                    <a:ext uri="{9D8B030D-6E8A-4147-A177-3AD203B41FA5}">
                      <a16:colId xmlns:a16="http://schemas.microsoft.com/office/drawing/2014/main" val="20000"/>
                    </a:ext>
                  </a:extLst>
                </a:gridCol>
                <a:gridCol w="2265363">
                  <a:extLst>
                    <a:ext uri="{9D8B030D-6E8A-4147-A177-3AD203B41FA5}">
                      <a16:colId xmlns:a16="http://schemas.microsoft.com/office/drawing/2014/main" val="20001"/>
                    </a:ext>
                  </a:extLst>
                </a:gridCol>
                <a:gridCol w="2265363">
                  <a:extLst>
                    <a:ext uri="{9D8B030D-6E8A-4147-A177-3AD203B41FA5}">
                      <a16:colId xmlns:a16="http://schemas.microsoft.com/office/drawing/2014/main" val="20002"/>
                    </a:ext>
                  </a:extLst>
                </a:gridCol>
              </a:tblGrid>
              <a:tr h="140029">
                <a:tc>
                  <a:txBody>
                    <a:bodyPr/>
                    <a:lstStyle/>
                    <a:p>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bg1"/>
                          </a:solidFill>
                        </a:rPr>
                        <a:t>Kd</a:t>
                      </a:r>
                      <a:r>
                        <a:rPr lang="en-US" sz="1400" b="1" baseline="0" dirty="0">
                          <a:solidFill>
                            <a:schemeClr val="bg1"/>
                          </a:solidFill>
                        </a:rPr>
                        <a:t> </a:t>
                      </a:r>
                      <a:r>
                        <a:rPr lang="en-US" sz="1400" b="1" dirty="0">
                          <a:solidFill>
                            <a:schemeClr val="bg1"/>
                          </a:solidFill>
                        </a:rPr>
                        <a:t>(n = 391)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Vd</a:t>
                      </a:r>
                      <a:r>
                        <a:rPr lang="en-US" sz="1400" b="1" baseline="0" dirty="0">
                          <a:solidFill>
                            <a:schemeClr val="bg1"/>
                          </a:solidFill>
                        </a:rPr>
                        <a:t> </a:t>
                      </a:r>
                      <a:r>
                        <a:rPr lang="en-US" sz="1400" b="1" dirty="0">
                          <a:solidFill>
                            <a:schemeClr val="bg1"/>
                          </a:solidFill>
                        </a:rPr>
                        <a:t>(n = 413)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Number</a:t>
                      </a:r>
                      <a:r>
                        <a:rPr lang="en-US" sz="1200" b="1" kern="1200" baseline="0" dirty="0">
                          <a:solidFill>
                            <a:schemeClr val="tx1"/>
                          </a:solidFill>
                          <a:latin typeface="+mn-lt"/>
                          <a:ea typeface="+mn-ea"/>
                          <a:cs typeface="+mn-cs"/>
                        </a:rPr>
                        <a:t> of patients treated with at least one therapy</a:t>
                      </a:r>
                      <a:endParaRPr lang="en-US" sz="12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sz="1200" dirty="0"/>
                        <a:t>262 (67%)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a:txBody>
                    <a:bodyPr/>
                    <a:lstStyle/>
                    <a:p>
                      <a:pPr algn="ctr"/>
                      <a:r>
                        <a:rPr lang="en-US" sz="1200" dirty="0"/>
                        <a:t>291 (70%)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1"/>
                  </a:ext>
                </a:extLst>
              </a:tr>
              <a:tr h="10975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Systemic corticosteroids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pPr algn="ctr"/>
                      <a:endParaRPr lang="en-US" sz="1100" b="1" dirty="0"/>
                    </a:p>
                  </a:txBody>
                  <a:tcPr marT="34290" marB="3429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pPr algn="ctr"/>
                      <a:endParaRPr lang="en-US" sz="1100" b="1" dirty="0"/>
                    </a:p>
                  </a:txBody>
                  <a:tcPr marT="34290" marB="34290"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0975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Dexamethasone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189 (48%)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220 (53%)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10975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Prednisone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20 (5%)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32 (8%)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10975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Prednisolone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19 (5%)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15 (4%)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10975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Proteasome</a:t>
                      </a:r>
                      <a:r>
                        <a:rPr lang="en-US" sz="1200" b="1" kern="1200" baseline="0" dirty="0">
                          <a:solidFill>
                            <a:schemeClr val="tx1"/>
                          </a:solidFill>
                          <a:latin typeface="+mn-lt"/>
                          <a:ea typeface="+mn-ea"/>
                          <a:cs typeface="+mn-cs"/>
                        </a:rPr>
                        <a:t> inhibitors</a:t>
                      </a:r>
                      <a:endParaRPr lang="en-US" sz="12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pPr algn="ctr"/>
                      <a:endParaRPr lang="en-US" sz="1000" dirty="0">
                        <a:solidFill>
                          <a:schemeClr val="tx1"/>
                        </a:solidFill>
                      </a:endParaRPr>
                    </a:p>
                  </a:txBody>
                  <a:tcPr marT="34290" marB="3429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hMerge="1">
                  <a:txBody>
                    <a:bodyPr/>
                    <a:lstStyle/>
                    <a:p>
                      <a:pPr algn="ctr"/>
                      <a:endParaRPr lang="en-US" sz="1000" dirty="0">
                        <a:solidFill>
                          <a:schemeClr val="tx1"/>
                        </a:solidFill>
                      </a:endParaRPr>
                    </a:p>
                  </a:txBody>
                  <a:tcPr marT="34290" marB="34290"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extLst>
                  <a:ext uri="{0D108BD9-81ED-4DB2-BD59-A6C34878D82A}">
                    <a16:rowId xmlns:a16="http://schemas.microsoft.com/office/drawing/2014/main" val="10006"/>
                  </a:ext>
                </a:extLst>
              </a:tr>
              <a:tr h="10975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a:solidFill>
                            <a:schemeClr val="tx1"/>
                          </a:solidFill>
                          <a:latin typeface="+mn-lt"/>
                          <a:ea typeface="+mn-ea"/>
                          <a:cs typeface="+mn-cs"/>
                        </a:rPr>
                        <a:t>Bortezomib</a:t>
                      </a:r>
                      <a:endParaRPr lang="en-US" sz="12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98 (25%)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51 (12%)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10975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Carfilzomib</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3 (1%)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33 (8%)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10975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Immunomodulatory drugs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pPr algn="ctr"/>
                      <a:endParaRPr lang="en-US" sz="1000" dirty="0">
                        <a:solidFill>
                          <a:schemeClr val="tx1"/>
                        </a:solidFill>
                      </a:endParaRPr>
                    </a:p>
                  </a:txBody>
                  <a:tcPr marT="34290" marB="3429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hMerge="1">
                  <a:txBody>
                    <a:bodyPr/>
                    <a:lstStyle/>
                    <a:p>
                      <a:pPr algn="ctr"/>
                      <a:endParaRPr lang="en-US" sz="1000" dirty="0">
                        <a:solidFill>
                          <a:schemeClr val="tx1"/>
                        </a:solidFill>
                      </a:endParaRPr>
                    </a:p>
                  </a:txBody>
                  <a:tcPr marT="34290" marB="34290"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extLst>
                  <a:ext uri="{0D108BD9-81ED-4DB2-BD59-A6C34878D82A}">
                    <a16:rowId xmlns:a16="http://schemas.microsoft.com/office/drawing/2014/main" val="10009"/>
                  </a:ext>
                </a:extLst>
              </a:tr>
              <a:tr h="10975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a:solidFill>
                            <a:schemeClr val="tx1"/>
                          </a:solidFill>
                          <a:latin typeface="+mn-lt"/>
                          <a:ea typeface="+mn-ea"/>
                          <a:cs typeface="+mn-cs"/>
                        </a:rPr>
                        <a:t>Lenalidomide</a:t>
                      </a:r>
                      <a:endParaRPr lang="en-US" sz="12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125 (32%)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152 (37%)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r h="10975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a:solidFill>
                            <a:schemeClr val="tx1"/>
                          </a:solidFill>
                          <a:latin typeface="+mn-lt"/>
                          <a:ea typeface="+mn-ea"/>
                          <a:cs typeface="+mn-cs"/>
                        </a:rPr>
                        <a:t>Pomalidomide</a:t>
                      </a:r>
                      <a:endParaRPr lang="en-US" sz="12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64 (16%)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99 (24%)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1"/>
                  </a:ext>
                </a:extLst>
              </a:tr>
              <a:tr h="10975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Thalidomide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36 (9%)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55 (13%)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2"/>
                  </a:ext>
                </a:extLst>
              </a:tr>
              <a:tr h="10975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Monoclonal</a:t>
                      </a:r>
                      <a:r>
                        <a:rPr lang="en-US" sz="1200" b="1" kern="1200" baseline="0" dirty="0">
                          <a:solidFill>
                            <a:schemeClr val="tx1"/>
                          </a:solidFill>
                          <a:latin typeface="+mn-lt"/>
                          <a:ea typeface="+mn-ea"/>
                          <a:cs typeface="+mn-cs"/>
                        </a:rPr>
                        <a:t> antibodies</a:t>
                      </a:r>
                      <a:endParaRPr lang="en-US" sz="12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pPr algn="ctr"/>
                      <a:endParaRPr lang="en-US" sz="1000" dirty="0">
                        <a:solidFill>
                          <a:schemeClr val="tx1"/>
                        </a:solidFill>
                      </a:endParaRPr>
                    </a:p>
                  </a:txBody>
                  <a:tcPr marT="34290" marB="3429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hMerge="1">
                  <a:txBody>
                    <a:bodyPr/>
                    <a:lstStyle/>
                    <a:p>
                      <a:pPr algn="ctr"/>
                      <a:endParaRPr lang="en-US" sz="1000" dirty="0">
                        <a:solidFill>
                          <a:schemeClr val="tx1"/>
                        </a:solidFill>
                      </a:endParaRPr>
                    </a:p>
                  </a:txBody>
                  <a:tcPr marT="34290" marB="34290"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extLst>
                  <a:ext uri="{0D108BD9-81ED-4DB2-BD59-A6C34878D82A}">
                    <a16:rowId xmlns:a16="http://schemas.microsoft.com/office/drawing/2014/main" val="10013"/>
                  </a:ext>
                </a:extLst>
              </a:tr>
              <a:tr h="10975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a:solidFill>
                            <a:schemeClr val="tx1"/>
                          </a:solidFill>
                          <a:latin typeface="+mn-lt"/>
                          <a:ea typeface="+mn-ea"/>
                          <a:cs typeface="+mn-cs"/>
                        </a:rPr>
                        <a:t>Daratumumab</a:t>
                      </a:r>
                      <a:endParaRPr lang="en-US" sz="12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14 (4%)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18 (4%)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4"/>
                  </a:ext>
                </a:extLst>
              </a:tr>
            </a:tbl>
          </a:graphicData>
        </a:graphic>
      </p:graphicFrame>
      <p:sp>
        <p:nvSpPr>
          <p:cNvPr id="6" name="Rectangle 5"/>
          <p:cNvSpPr/>
          <p:nvPr/>
        </p:nvSpPr>
        <p:spPr>
          <a:xfrm>
            <a:off x="475068" y="5574862"/>
            <a:ext cx="8018482" cy="553998"/>
          </a:xfrm>
          <a:prstGeom prst="rect">
            <a:avLst/>
          </a:prstGeom>
        </p:spPr>
        <p:txBody>
          <a:bodyPr wrap="square" anchor="b" anchorCtr="0">
            <a:spAutoFit/>
          </a:bodyPr>
          <a:lstStyle/>
          <a:p>
            <a:pPr algn="l"/>
            <a:r>
              <a:rPr lang="en-US" sz="1000" dirty="0"/>
              <a:t>Data are n (%) of patients for therapies for which 2% or more of patients were given subsequent therapies. On completion of Kd or Vd therapy, 391 patients in the Kd group (of 397 completing therapy) and 413 patients in the Vd group (of 418 completing therapy) entered long-term follow-up. </a:t>
            </a:r>
            <a:endParaRPr lang="en-US" altLang="en-US" sz="900" u="sng" dirty="0"/>
          </a:p>
        </p:txBody>
      </p:sp>
      <p:sp>
        <p:nvSpPr>
          <p:cNvPr id="11" name="Rectangle 10"/>
          <p:cNvSpPr/>
          <p:nvPr/>
        </p:nvSpPr>
        <p:spPr>
          <a:xfrm>
            <a:off x="409551" y="6372553"/>
            <a:ext cx="6296445" cy="369332"/>
          </a:xfrm>
          <a:prstGeom prst="rect">
            <a:avLst/>
          </a:prstGeom>
        </p:spPr>
        <p:txBody>
          <a:bodyPr wrap="square" anchor="b">
            <a:spAutoFit/>
          </a:bodyPr>
          <a:lstStyle/>
          <a:p>
            <a:r>
              <a:rPr lang="it-IT" sz="900" dirty="0">
                <a:latin typeface="Arial" panose="020B0604020202020204" pitchFamily="34" charset="0"/>
                <a:cs typeface="Arial" panose="020B0604020202020204" pitchFamily="34" charset="0"/>
              </a:rPr>
              <a:t>Kd, </a:t>
            </a:r>
            <a:r>
              <a:rPr lang="en-GB" altLang="en-US" sz="900" dirty="0" err="1"/>
              <a:t>carfilzomib</a:t>
            </a:r>
            <a:r>
              <a:rPr lang="en-GB" altLang="en-US" sz="900" dirty="0"/>
              <a:t> and dexamethasone; </a:t>
            </a:r>
            <a:r>
              <a:rPr lang="en-GB" altLang="en-US" sz="900" dirty="0" err="1"/>
              <a:t>Vd</a:t>
            </a:r>
            <a:r>
              <a:rPr lang="en-GB" altLang="en-US" sz="900" dirty="0"/>
              <a:t>, </a:t>
            </a:r>
            <a:r>
              <a:rPr lang="en-GB" altLang="en-US" sz="900" dirty="0" err="1"/>
              <a:t>bortezomib</a:t>
            </a:r>
            <a:r>
              <a:rPr lang="en-GB" altLang="en-US" sz="900" dirty="0"/>
              <a:t> and dexamethasone</a:t>
            </a:r>
            <a:r>
              <a:rPr lang="it-IT" sz="900" dirty="0">
                <a:latin typeface="Arial" panose="020B0604020202020204" pitchFamily="34" charset="0"/>
                <a:cs typeface="Arial" panose="020B0604020202020204" pitchFamily="34" charset="0"/>
              </a:rPr>
              <a:t>.</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2017; 18:1327-1337.</a:t>
            </a:r>
            <a:endParaRPr lang="en-US" sz="900" dirty="0">
              <a:latin typeface="Arial" panose="020B0604020202020204" pitchFamily="34" charset="0"/>
              <a:cs typeface="Arial" panose="020B0604020202020204" pitchFamily="34" charset="0"/>
            </a:endParaRPr>
          </a:p>
        </p:txBody>
      </p:sp>
      <p:sp>
        <p:nvSpPr>
          <p:cNvPr id="10" name="TextBox 9">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6" name="Content Placeholder 7"/>
          <p:cNvSpPr txBox="1">
            <a:spLocks/>
          </p:cNvSpPr>
          <p:nvPr/>
        </p:nvSpPr>
        <p:spPr bwMode="gray">
          <a:xfrm>
            <a:off x="512763" y="1195965"/>
            <a:ext cx="8116886"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37.5 months in the Kd group, and 36.9 months in the Vd group</a:t>
            </a:r>
          </a:p>
        </p:txBody>
      </p:sp>
    </p:spTree>
    <p:extLst>
      <p:ext uri="{BB962C8B-B14F-4D97-AF65-F5344CB8AC3E}">
        <p14:creationId xmlns:p14="http://schemas.microsoft.com/office/powerpoint/2010/main" val="1375752724"/>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Subsequent </a:t>
            </a:r>
            <a:r>
              <a:rPr lang="en-US" dirty="0" err="1"/>
              <a:t>Antimyeloma</a:t>
            </a:r>
            <a:r>
              <a:rPr lang="en-US" dirty="0"/>
              <a:t> Therapies (2)</a:t>
            </a:r>
          </a:p>
        </p:txBody>
      </p:sp>
      <p:sp>
        <p:nvSpPr>
          <p:cNvPr id="6" name="Content Placeholder 2"/>
          <p:cNvSpPr>
            <a:spLocks noGrp="1"/>
          </p:cNvSpPr>
          <p:nvPr>
            <p:ph idx="1"/>
          </p:nvPr>
        </p:nvSpPr>
        <p:spPr>
          <a:xfrm>
            <a:off x="512776" y="5058788"/>
            <a:ext cx="7865317" cy="857533"/>
          </a:xfrm>
        </p:spPr>
        <p:txBody>
          <a:bodyPr/>
          <a:lstStyle/>
          <a:p>
            <a:pPr marL="228600" indent="-228600"/>
            <a:r>
              <a:rPr lang="en-US" sz="1400" dirty="0"/>
              <a:t>Data on response were not collected for subsequent treatment and thus are not available</a:t>
            </a:r>
          </a:p>
        </p:txBody>
      </p:sp>
      <p:graphicFrame>
        <p:nvGraphicFramePr>
          <p:cNvPr id="13" name="Table 12"/>
          <p:cNvGraphicFramePr>
            <a:graphicFrameLocks noGrp="1"/>
          </p:cNvGraphicFramePr>
          <p:nvPr>
            <p:extLst>
              <p:ext uri="{D42A27DB-BD31-4B8C-83A1-F6EECF244321}">
                <p14:modId xmlns:p14="http://schemas.microsoft.com/office/powerpoint/2010/main" val="3879316941"/>
              </p:ext>
            </p:extLst>
          </p:nvPr>
        </p:nvGraphicFramePr>
        <p:xfrm>
          <a:off x="553137" y="1613755"/>
          <a:ext cx="8016875" cy="2796540"/>
        </p:xfrm>
        <a:graphic>
          <a:graphicData uri="http://schemas.openxmlformats.org/drawingml/2006/table">
            <a:tbl>
              <a:tblPr firstRow="1" bandRow="1">
                <a:tableStyleId>{5940675A-B579-460E-94D1-54222C63F5DA}</a:tableStyleId>
              </a:tblPr>
              <a:tblGrid>
                <a:gridCol w="3486149">
                  <a:extLst>
                    <a:ext uri="{9D8B030D-6E8A-4147-A177-3AD203B41FA5}">
                      <a16:colId xmlns:a16="http://schemas.microsoft.com/office/drawing/2014/main" val="20000"/>
                    </a:ext>
                  </a:extLst>
                </a:gridCol>
                <a:gridCol w="2265363">
                  <a:extLst>
                    <a:ext uri="{9D8B030D-6E8A-4147-A177-3AD203B41FA5}">
                      <a16:colId xmlns:a16="http://schemas.microsoft.com/office/drawing/2014/main" val="20001"/>
                    </a:ext>
                  </a:extLst>
                </a:gridCol>
                <a:gridCol w="2265363">
                  <a:extLst>
                    <a:ext uri="{9D8B030D-6E8A-4147-A177-3AD203B41FA5}">
                      <a16:colId xmlns:a16="http://schemas.microsoft.com/office/drawing/2014/main" val="20002"/>
                    </a:ext>
                  </a:extLst>
                </a:gridCol>
              </a:tblGrid>
              <a:tr h="140029">
                <a:tc>
                  <a:txBody>
                    <a:bodyPr/>
                    <a:lstStyle/>
                    <a:p>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400" b="1" dirty="0">
                          <a:solidFill>
                            <a:schemeClr val="bg1"/>
                          </a:solidFill>
                        </a:rPr>
                        <a:t>Kd</a:t>
                      </a:r>
                      <a:r>
                        <a:rPr lang="en-US" sz="1400" b="1" baseline="0" dirty="0">
                          <a:solidFill>
                            <a:schemeClr val="bg1"/>
                          </a:solidFill>
                        </a:rPr>
                        <a:t> </a:t>
                      </a:r>
                      <a:r>
                        <a:rPr lang="en-US" sz="1400" b="1" dirty="0">
                          <a:solidFill>
                            <a:schemeClr val="bg1"/>
                          </a:solidFill>
                        </a:rPr>
                        <a:t>(n = 391)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Vd</a:t>
                      </a:r>
                      <a:r>
                        <a:rPr lang="en-US" sz="1400" b="1" baseline="0" dirty="0">
                          <a:solidFill>
                            <a:schemeClr val="bg1"/>
                          </a:solidFill>
                        </a:rPr>
                        <a:t> </a:t>
                      </a:r>
                      <a:r>
                        <a:rPr lang="en-US" sz="1400" b="1" dirty="0">
                          <a:solidFill>
                            <a:schemeClr val="bg1"/>
                          </a:solidFill>
                        </a:rPr>
                        <a:t>(n = 413)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10975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Antineoplastic agents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pPr algn="ctr"/>
                      <a:endParaRPr lang="en-US" sz="1100" b="1" dirty="0"/>
                    </a:p>
                  </a:txBody>
                  <a:tcPr marT="34290" marB="3429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pPr algn="ctr"/>
                      <a:endParaRPr lang="en-US" sz="1100" b="1" dirty="0"/>
                    </a:p>
                  </a:txBody>
                  <a:tcPr marT="34290" marB="34290"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10975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Cyclophosphamide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85 (22%)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102 (25%)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2"/>
                  </a:ext>
                </a:extLst>
              </a:tr>
              <a:tr h="10975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a:solidFill>
                            <a:schemeClr val="tx1"/>
                          </a:solidFill>
                          <a:latin typeface="+mn-lt"/>
                          <a:ea typeface="+mn-ea"/>
                          <a:cs typeface="+mn-cs"/>
                        </a:rPr>
                        <a:t>Melphalan</a:t>
                      </a:r>
                      <a:endParaRPr lang="en-US" sz="12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50</a:t>
                      </a:r>
                      <a:r>
                        <a:rPr lang="en-US" sz="1200" baseline="0" dirty="0">
                          <a:solidFill>
                            <a:schemeClr val="tx1"/>
                          </a:solidFill>
                        </a:rPr>
                        <a:t> (13%)</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53</a:t>
                      </a:r>
                      <a:r>
                        <a:rPr lang="en-US" sz="1200" baseline="0" dirty="0">
                          <a:solidFill>
                            <a:schemeClr val="tx1"/>
                          </a:solidFill>
                        </a:rPr>
                        <a:t> (13%)</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3"/>
                  </a:ext>
                </a:extLst>
              </a:tr>
              <a:tr h="10975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err="1">
                          <a:solidFill>
                            <a:schemeClr val="tx1"/>
                          </a:solidFill>
                          <a:latin typeface="+mn-lt"/>
                          <a:ea typeface="+mn-ea"/>
                          <a:cs typeface="+mn-cs"/>
                        </a:rPr>
                        <a:t>Bendamustine</a:t>
                      </a:r>
                      <a:endParaRPr lang="en-US" sz="12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20</a:t>
                      </a:r>
                      <a:r>
                        <a:rPr lang="en-US" sz="1200" baseline="0" dirty="0">
                          <a:solidFill>
                            <a:schemeClr val="tx1"/>
                          </a:solidFill>
                        </a:rPr>
                        <a:t> (5%)</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35 (8%)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4"/>
                  </a:ext>
                </a:extLst>
              </a:tr>
              <a:tr h="10975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Doxorubicin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25 (6%)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21 (5%)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10975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Etoposide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14 (4%)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15 (4%)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10975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Cisplatin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12 (3%)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15 (4%)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7"/>
                  </a:ext>
                </a:extLst>
              </a:tr>
              <a:tr h="10975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Vincristine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11 (3%)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7 (2%)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8"/>
                  </a:ext>
                </a:extLst>
              </a:tr>
              <a:tr h="10975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Other therapeutic products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75000"/>
                      </a:schemeClr>
                    </a:solidFill>
                  </a:tcPr>
                </a:tc>
                <a:tc hMerge="1">
                  <a:txBody>
                    <a:bodyPr/>
                    <a:lstStyle/>
                    <a:p>
                      <a:pPr algn="ctr"/>
                      <a:endParaRPr lang="en-US" sz="1000" dirty="0">
                        <a:solidFill>
                          <a:schemeClr val="tx1"/>
                        </a:solidFill>
                      </a:endParaRPr>
                    </a:p>
                  </a:txBody>
                  <a:tcPr marT="34290" marB="3429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tc hMerge="1">
                  <a:txBody>
                    <a:bodyPr/>
                    <a:lstStyle/>
                    <a:p>
                      <a:pPr algn="ctr"/>
                      <a:endParaRPr lang="en-US" sz="1000" dirty="0">
                        <a:solidFill>
                          <a:schemeClr val="tx1"/>
                        </a:solidFill>
                      </a:endParaRPr>
                    </a:p>
                  </a:txBody>
                  <a:tcPr marT="34290" marB="34290"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noFill/>
                  </a:tcPr>
                </a:tc>
                <a:extLst>
                  <a:ext uri="{0D108BD9-81ED-4DB2-BD59-A6C34878D82A}">
                    <a16:rowId xmlns:a16="http://schemas.microsoft.com/office/drawing/2014/main" val="10009"/>
                  </a:ext>
                </a:extLst>
              </a:tr>
              <a:tr h="10975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Investigational drug</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7 (2%)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tc>
                  <a:txBody>
                    <a:bodyPr/>
                    <a:lstStyle/>
                    <a:p>
                      <a:pPr algn="ctr"/>
                      <a:r>
                        <a:rPr lang="en-US" sz="1200" dirty="0">
                          <a:solidFill>
                            <a:schemeClr val="tx1"/>
                          </a:solidFill>
                        </a:rPr>
                        <a:t>11 (3%)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0"/>
                  </a:ext>
                </a:extLst>
              </a:tr>
            </a:tbl>
          </a:graphicData>
        </a:graphic>
      </p:graphicFrame>
      <p:sp>
        <p:nvSpPr>
          <p:cNvPr id="14" name="Rectangle 13"/>
          <p:cNvSpPr/>
          <p:nvPr/>
        </p:nvSpPr>
        <p:spPr>
          <a:xfrm>
            <a:off x="475068" y="4415754"/>
            <a:ext cx="8018482" cy="553998"/>
          </a:xfrm>
          <a:prstGeom prst="rect">
            <a:avLst/>
          </a:prstGeom>
        </p:spPr>
        <p:txBody>
          <a:bodyPr wrap="square" anchor="b" anchorCtr="0">
            <a:spAutoFit/>
          </a:bodyPr>
          <a:lstStyle/>
          <a:p>
            <a:pPr algn="l"/>
            <a:r>
              <a:rPr lang="en-US" sz="1000" dirty="0"/>
              <a:t>Data are n (%) of patients for therapies for which 2% or more of patients were given subsequent therapies. On completion of Kd or Vd therapy, 391 patients in the Kd group (of 397 completing therapy) and 413 patients in the Vd group (of 418 completing therapy) entered long-term follow-up. </a:t>
            </a:r>
            <a:endParaRPr lang="en-US" altLang="en-US" sz="900" u="sng" dirty="0"/>
          </a:p>
        </p:txBody>
      </p:sp>
      <p:sp>
        <p:nvSpPr>
          <p:cNvPr id="11" name="Rectangle 10"/>
          <p:cNvSpPr/>
          <p:nvPr/>
        </p:nvSpPr>
        <p:spPr>
          <a:xfrm>
            <a:off x="409551" y="6372553"/>
            <a:ext cx="6296445" cy="369332"/>
          </a:xfrm>
          <a:prstGeom prst="rect">
            <a:avLst/>
          </a:prstGeom>
        </p:spPr>
        <p:txBody>
          <a:bodyPr wrap="square" anchor="b">
            <a:spAutoFit/>
          </a:bodyPr>
          <a:lstStyle/>
          <a:p>
            <a:r>
              <a:rPr lang="it-IT" sz="900" dirty="0">
                <a:latin typeface="Arial" panose="020B0604020202020204" pitchFamily="34" charset="0"/>
                <a:cs typeface="Arial" panose="020B0604020202020204" pitchFamily="34" charset="0"/>
              </a:rPr>
              <a:t>Kd, </a:t>
            </a:r>
            <a:r>
              <a:rPr lang="en-GB" altLang="en-US" sz="900" dirty="0" err="1"/>
              <a:t>carfilzomib</a:t>
            </a:r>
            <a:r>
              <a:rPr lang="en-GB" altLang="en-US" sz="900" dirty="0"/>
              <a:t> and dexamethasone; </a:t>
            </a:r>
            <a:r>
              <a:rPr lang="en-GB" altLang="en-US" sz="900" dirty="0" err="1"/>
              <a:t>Vd</a:t>
            </a:r>
            <a:r>
              <a:rPr lang="en-GB" altLang="en-US" sz="900" dirty="0"/>
              <a:t>, </a:t>
            </a:r>
            <a:r>
              <a:rPr lang="en-GB" altLang="en-US" sz="900" dirty="0" err="1"/>
              <a:t>bortezomib</a:t>
            </a:r>
            <a:r>
              <a:rPr lang="en-GB" altLang="en-US" sz="900" dirty="0"/>
              <a:t> and dexamethasone</a:t>
            </a:r>
            <a:r>
              <a:rPr lang="it-IT" sz="900" dirty="0">
                <a:latin typeface="Arial" panose="020B0604020202020204" pitchFamily="34" charset="0"/>
                <a:cs typeface="Arial" panose="020B0604020202020204" pitchFamily="34" charset="0"/>
              </a:rPr>
              <a:t>.</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2017; 18:1327-1337.</a:t>
            </a:r>
            <a:endParaRPr lang="en-US" sz="900" dirty="0">
              <a:latin typeface="Arial" panose="020B0604020202020204" pitchFamily="34" charset="0"/>
              <a:cs typeface="Arial" panose="020B0604020202020204" pitchFamily="34" charset="0"/>
            </a:endParaRPr>
          </a:p>
        </p:txBody>
      </p:sp>
      <p:sp>
        <p:nvSpPr>
          <p:cNvPr id="16" name="TextBox 15">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2" name="Content Placeholder 7"/>
          <p:cNvSpPr txBox="1">
            <a:spLocks/>
          </p:cNvSpPr>
          <p:nvPr/>
        </p:nvSpPr>
        <p:spPr bwMode="gray">
          <a:xfrm>
            <a:off x="512763" y="1195965"/>
            <a:ext cx="8116886"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37.5 months in the Kd group, and 36.9 months in the Vd group</a:t>
            </a:r>
          </a:p>
        </p:txBody>
      </p:sp>
    </p:spTree>
    <p:extLst>
      <p:ext uri="{BB962C8B-B14F-4D97-AF65-F5344CB8AC3E}">
        <p14:creationId xmlns:p14="http://schemas.microsoft.com/office/powerpoint/2010/main" val="3904255701"/>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0"/>
            <a:ext cx="7474790" cy="1109663"/>
          </a:xfrm>
        </p:spPr>
        <p:txBody>
          <a:bodyPr>
            <a:normAutofit fontScale="90000"/>
          </a:bodyPr>
          <a:lstStyle/>
          <a:p>
            <a:r>
              <a:rPr lang="en-GB" sz="2800" dirty="0"/>
              <a:t>Survival from Time of Progressive Disease (Among Patients with Disease Progression Based on Investigator Assessment)</a:t>
            </a:r>
            <a:endParaRPr lang="en-US" sz="2800" dirty="0"/>
          </a:p>
        </p:txBody>
      </p:sp>
      <p:graphicFrame>
        <p:nvGraphicFramePr>
          <p:cNvPr id="2204" name="Table 2203"/>
          <p:cNvGraphicFramePr>
            <a:graphicFrameLocks noGrp="1"/>
          </p:cNvGraphicFramePr>
          <p:nvPr>
            <p:extLst>
              <p:ext uri="{D42A27DB-BD31-4B8C-83A1-F6EECF244321}">
                <p14:modId xmlns:p14="http://schemas.microsoft.com/office/powerpoint/2010/main" val="3253016049"/>
              </p:ext>
            </p:extLst>
          </p:nvPr>
        </p:nvGraphicFramePr>
        <p:xfrm>
          <a:off x="4704816" y="1661690"/>
          <a:ext cx="3937121" cy="1028700"/>
        </p:xfrm>
        <a:graphic>
          <a:graphicData uri="http://schemas.openxmlformats.org/drawingml/2006/table">
            <a:tbl>
              <a:tblPr firstRow="1" bandRow="1">
                <a:tableStyleId>{5940675A-B579-460E-94D1-54222C63F5DA}</a:tableStyleId>
              </a:tblPr>
              <a:tblGrid>
                <a:gridCol w="1594768">
                  <a:extLst>
                    <a:ext uri="{9D8B030D-6E8A-4147-A177-3AD203B41FA5}">
                      <a16:colId xmlns:a16="http://schemas.microsoft.com/office/drawing/2014/main" val="20000"/>
                    </a:ext>
                  </a:extLst>
                </a:gridCol>
                <a:gridCol w="1173465">
                  <a:extLst>
                    <a:ext uri="{9D8B030D-6E8A-4147-A177-3AD203B41FA5}">
                      <a16:colId xmlns:a16="http://schemas.microsoft.com/office/drawing/2014/main" val="20001"/>
                    </a:ext>
                  </a:extLst>
                </a:gridCol>
                <a:gridCol w="1168888">
                  <a:extLst>
                    <a:ext uri="{9D8B030D-6E8A-4147-A177-3AD203B41FA5}">
                      <a16:colId xmlns:a16="http://schemas.microsoft.com/office/drawing/2014/main" val="20002"/>
                    </a:ext>
                  </a:extLst>
                </a:gridCol>
              </a:tblGrid>
              <a:tr h="143551">
                <a:tc>
                  <a:txBody>
                    <a:bodyPr/>
                    <a:lstStyle/>
                    <a:p>
                      <a:endParaRPr lang="en-US" sz="9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900" b="1" dirty="0">
                          <a:solidFill>
                            <a:schemeClr val="bg1"/>
                          </a:solidFill>
                        </a:rPr>
                        <a:t>Kd</a:t>
                      </a:r>
                      <a:r>
                        <a:rPr lang="en-US" sz="900" b="1" baseline="0" dirty="0">
                          <a:solidFill>
                            <a:schemeClr val="bg1"/>
                          </a:solidFill>
                        </a:rPr>
                        <a:t> </a:t>
                      </a:r>
                      <a:r>
                        <a:rPr lang="en-US" sz="900" b="1" dirty="0">
                          <a:solidFill>
                            <a:schemeClr val="bg1"/>
                          </a:solidFill>
                        </a:rPr>
                        <a:t>(N = 258)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900" b="1" dirty="0">
                          <a:solidFill>
                            <a:schemeClr val="bg1"/>
                          </a:solidFill>
                        </a:rPr>
                        <a:t>Vd</a:t>
                      </a:r>
                      <a:r>
                        <a:rPr lang="en-US" sz="900" b="1" baseline="0" dirty="0">
                          <a:solidFill>
                            <a:schemeClr val="bg1"/>
                          </a:solidFill>
                        </a:rPr>
                        <a:t> </a:t>
                      </a:r>
                      <a:r>
                        <a:rPr lang="en-US" sz="900" b="1" dirty="0">
                          <a:solidFill>
                            <a:schemeClr val="bg1"/>
                          </a:solidFill>
                        </a:rPr>
                        <a:t>(N = 301)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extLst>
                  <a:ext uri="{0D108BD9-81ED-4DB2-BD59-A6C34878D82A}">
                    <a16:rowId xmlns:a16="http://schemas.microsoft.com/office/drawing/2014/main" val="10000"/>
                  </a:ext>
                </a:extLst>
              </a:tr>
              <a:tr h="0">
                <a:tc>
                  <a:txBody>
                    <a:bodyPr/>
                    <a:lstStyle/>
                    <a:p>
                      <a:pPr marL="0" indent="0"/>
                      <a:r>
                        <a:rPr lang="en-US" sz="900" b="1" dirty="0"/>
                        <a:t>Death,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900" b="1" dirty="0">
                          <a:solidFill>
                            <a:schemeClr val="tx1"/>
                          </a:solidFill>
                        </a:rPr>
                        <a:t>133 (51.6)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900" b="1" dirty="0">
                          <a:solidFill>
                            <a:schemeClr val="tx1"/>
                          </a:solidFill>
                        </a:rPr>
                        <a:t>168</a:t>
                      </a:r>
                      <a:r>
                        <a:rPr lang="en-US" sz="900" b="1" baseline="0" dirty="0">
                          <a:solidFill>
                            <a:schemeClr val="tx1"/>
                          </a:solidFill>
                        </a:rPr>
                        <a:t> (55.8)</a:t>
                      </a:r>
                      <a:endParaRPr lang="en-US" sz="9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1"/>
                  </a:ext>
                </a:extLst>
              </a:tr>
              <a:tr h="118486">
                <a:tc>
                  <a:txBody>
                    <a:bodyPr/>
                    <a:lstStyle/>
                    <a:p>
                      <a:pPr marL="0" indent="0" algn="l" defTabSz="914400" rtl="0" eaLnBrk="1" latinLnBrk="0" hangingPunct="1"/>
                      <a:r>
                        <a:rPr lang="en-US" sz="900" b="1" dirty="0"/>
                        <a:t>Median SBP, months</a:t>
                      </a:r>
                      <a:endParaRPr lang="en-US" sz="9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900" b="1" dirty="0"/>
                        <a:t>21.5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900" b="1" dirty="0"/>
                        <a:t>21.5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2"/>
                  </a:ext>
                </a:extLst>
              </a:tr>
              <a:tr h="118486">
                <a:tc>
                  <a:txBody>
                    <a:bodyPr/>
                    <a:lstStyle/>
                    <a:p>
                      <a:pPr marL="0" indent="0" algn="l" defTabSz="914400" rtl="0" eaLnBrk="1" latinLnBrk="0" hangingPunct="1"/>
                      <a:r>
                        <a:rPr lang="en-US" sz="900" b="1" kern="1200" dirty="0">
                          <a:solidFill>
                            <a:schemeClr val="tx1"/>
                          </a:solidFill>
                          <a:latin typeface="+mn-lt"/>
                          <a:ea typeface="+mn-ea"/>
                          <a:cs typeface="+mn-cs"/>
                        </a:rPr>
                        <a:t>HR (Kd/Vd) 95% CI</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gridSpan="2">
                  <a:txBody>
                    <a:bodyPr/>
                    <a:lstStyle/>
                    <a:p>
                      <a:pPr algn="ctr"/>
                      <a:r>
                        <a:rPr lang="en-US" sz="900" b="1" dirty="0"/>
                        <a:t>1.032 (0.822–1.297)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4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03676">
                <a:tc>
                  <a:txBody>
                    <a:bodyPr/>
                    <a:lstStyle/>
                    <a:p>
                      <a:pPr marL="0" indent="0" algn="l" defTabSz="914400" rtl="0" eaLnBrk="1" latinLnBrk="0" hangingPunct="1"/>
                      <a:r>
                        <a:rPr lang="en-US" sz="900" b="1" kern="1200" dirty="0">
                          <a:solidFill>
                            <a:schemeClr val="tx1"/>
                          </a:solidFill>
                          <a:latin typeface="+mn-lt"/>
                          <a:ea typeface="+mn-ea"/>
                          <a:cs typeface="+mn-cs"/>
                        </a:rPr>
                        <a:t>p value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gridSpan="2">
                  <a:txBody>
                    <a:bodyPr/>
                    <a:lstStyle/>
                    <a:p>
                      <a:pPr algn="ctr"/>
                      <a:r>
                        <a:rPr lang="en-US" sz="900" b="1" dirty="0"/>
                        <a:t>0.61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hMerge="1">
                  <a:txBody>
                    <a:bodyPr/>
                    <a:lstStyle/>
                    <a:p>
                      <a:pPr algn="ctr"/>
                      <a:endParaRPr lang="en-US" sz="14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2205" name="Rectangle 2204"/>
          <p:cNvSpPr/>
          <p:nvPr/>
        </p:nvSpPr>
        <p:spPr>
          <a:xfrm>
            <a:off x="416318" y="6172455"/>
            <a:ext cx="7434591" cy="369332"/>
          </a:xfrm>
          <a:prstGeom prst="rect">
            <a:avLst/>
          </a:prstGeom>
        </p:spPr>
        <p:txBody>
          <a:bodyPr wrap="square" anchor="b">
            <a:spAutoFit/>
          </a:bodyPr>
          <a:lstStyle/>
          <a:p>
            <a:r>
              <a:rPr lang="en-GB" altLang="en-US" sz="900" dirty="0"/>
              <a:t>CI, confidence interval; HR, hazard ratio;</a:t>
            </a:r>
            <a:r>
              <a:rPr lang="en-US" sz="900" dirty="0">
                <a:latin typeface="Arial" panose="020B0604020202020204" pitchFamily="34" charset="0"/>
                <a:cs typeface="Arial" panose="020B0604020202020204" pitchFamily="34" charset="0"/>
              </a:rPr>
              <a:t> </a:t>
            </a:r>
            <a:r>
              <a:rPr lang="en-GB" altLang="en-US" sz="900" dirty="0" err="1"/>
              <a:t>Kd</a:t>
            </a:r>
            <a:r>
              <a:rPr lang="en-GB" altLang="en-US" sz="900" dirty="0"/>
              <a:t>, carfilzomib and dexamethasone; </a:t>
            </a:r>
            <a:r>
              <a:rPr lang="en-US" sz="900" dirty="0"/>
              <a:t>PD, progressive disease; SBP, survival beyond progression; </a:t>
            </a:r>
            <a:r>
              <a:rPr lang="en-GB" altLang="en-US" sz="900" dirty="0" err="1"/>
              <a:t>Vd</a:t>
            </a:r>
            <a:r>
              <a:rPr lang="en-GB" altLang="en-US" sz="900" dirty="0"/>
              <a:t>, bortezomib and dexamethasone.</a:t>
            </a:r>
          </a:p>
        </p:txBody>
      </p:sp>
      <p:sp>
        <p:nvSpPr>
          <p:cNvPr id="37" name="TextBox 36"/>
          <p:cNvSpPr txBox="1"/>
          <p:nvPr/>
        </p:nvSpPr>
        <p:spPr>
          <a:xfrm>
            <a:off x="412383" y="4789753"/>
            <a:ext cx="7638108" cy="769441"/>
          </a:xfrm>
          <a:prstGeom prst="rect">
            <a:avLst/>
          </a:prstGeom>
          <a:noFill/>
        </p:spPr>
        <p:txBody>
          <a:bodyPr wrap="square" rtlCol="0">
            <a:spAutoFit/>
          </a:bodyPr>
          <a:lstStyle/>
          <a:p>
            <a:pPr algn="l"/>
            <a:r>
              <a:rPr lang="en-US" sz="1100" b="1" dirty="0"/>
              <a:t>No. at risk:</a:t>
            </a:r>
          </a:p>
          <a:p>
            <a:pPr algn="l"/>
            <a:r>
              <a:rPr lang="en-US" sz="1100" b="1" dirty="0"/>
              <a:t>(no. censored)</a:t>
            </a:r>
          </a:p>
          <a:p>
            <a:pPr algn="l"/>
            <a:r>
              <a:rPr lang="en-US" sz="1100" dirty="0"/>
              <a:t>             Kd  </a:t>
            </a:r>
          </a:p>
          <a:p>
            <a:pPr algn="l"/>
            <a:r>
              <a:rPr lang="en-US" sz="1100" dirty="0"/>
              <a:t>             Vd</a:t>
            </a:r>
          </a:p>
        </p:txBody>
      </p:sp>
      <p:sp>
        <p:nvSpPr>
          <p:cNvPr id="69" name="Rectangle 68"/>
          <p:cNvSpPr/>
          <p:nvPr/>
        </p:nvSpPr>
        <p:spPr>
          <a:xfrm>
            <a:off x="409551" y="6511053"/>
            <a:ext cx="8253682" cy="230832"/>
          </a:xfrm>
          <a:prstGeom prst="rect">
            <a:avLst/>
          </a:prstGeom>
        </p:spPr>
        <p:txBody>
          <a:bodyPr wrap="square">
            <a:spAutoFit/>
          </a:bodyPr>
          <a:lstStyle/>
          <a:p>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2017; 18:1327-1337, </a:t>
            </a:r>
            <a:r>
              <a:rPr lang="it-IT" sz="900" i="1" dirty="0">
                <a:latin typeface="Arial" panose="020B0604020202020204" pitchFamily="34" charset="0"/>
                <a:cs typeface="Arial" panose="020B0604020202020204" pitchFamily="34" charset="0"/>
              </a:rPr>
              <a:t>Supplementary Appendix.</a:t>
            </a:r>
            <a:endParaRPr lang="en-US" sz="900" i="1" dirty="0">
              <a:latin typeface="Arial" panose="020B0604020202020204" pitchFamily="34" charset="0"/>
              <a:cs typeface="Arial" panose="020B0604020202020204" pitchFamily="34" charset="0"/>
            </a:endParaRPr>
          </a:p>
        </p:txBody>
      </p:sp>
      <p:sp>
        <p:nvSpPr>
          <p:cNvPr id="70" name="Rectangle 5196"/>
          <p:cNvSpPr>
            <a:spLocks noChangeArrowheads="1"/>
          </p:cNvSpPr>
          <p:nvPr/>
        </p:nvSpPr>
        <p:spPr bwMode="auto">
          <a:xfrm>
            <a:off x="1038225" y="2260273"/>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1.0</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71" name="Rectangle 5197"/>
          <p:cNvSpPr>
            <a:spLocks noChangeArrowheads="1"/>
          </p:cNvSpPr>
          <p:nvPr/>
        </p:nvSpPr>
        <p:spPr bwMode="auto">
          <a:xfrm>
            <a:off x="1038225" y="2673023"/>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0.8</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72" name="Rectangle 5198"/>
          <p:cNvSpPr>
            <a:spLocks noChangeArrowheads="1"/>
          </p:cNvSpPr>
          <p:nvPr/>
        </p:nvSpPr>
        <p:spPr bwMode="auto">
          <a:xfrm>
            <a:off x="1038225" y="3084186"/>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0.6</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73" name="Rectangle 5199"/>
          <p:cNvSpPr>
            <a:spLocks noChangeArrowheads="1"/>
          </p:cNvSpPr>
          <p:nvPr/>
        </p:nvSpPr>
        <p:spPr bwMode="auto">
          <a:xfrm>
            <a:off x="1038225" y="3493761"/>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0.4</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74" name="Rectangle 5200"/>
          <p:cNvSpPr>
            <a:spLocks noChangeArrowheads="1"/>
          </p:cNvSpPr>
          <p:nvPr/>
        </p:nvSpPr>
        <p:spPr bwMode="auto">
          <a:xfrm>
            <a:off x="1038225" y="3906511"/>
            <a:ext cx="24846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0.2</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75" name="Rectangle 5201"/>
          <p:cNvSpPr>
            <a:spLocks noChangeArrowheads="1"/>
          </p:cNvSpPr>
          <p:nvPr/>
        </p:nvSpPr>
        <p:spPr bwMode="auto">
          <a:xfrm>
            <a:off x="1144588" y="4316086"/>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0</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76" name="Rectangle 5202"/>
          <p:cNvSpPr>
            <a:spLocks noChangeArrowheads="1"/>
          </p:cNvSpPr>
          <p:nvPr/>
        </p:nvSpPr>
        <p:spPr bwMode="auto">
          <a:xfrm rot="16200000">
            <a:off x="-10080" y="3258749"/>
            <a:ext cx="161262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lvl="0"/>
            <a:r>
              <a:rPr lang="en-US" altLang="en-US" sz="1400" b="0" dirty="0">
                <a:solidFill>
                  <a:srgbClr val="000000"/>
                </a:solidFill>
                <a:latin typeface="+mn-lt"/>
              </a:rPr>
              <a:t>Proportion Surviving</a:t>
            </a:r>
            <a:endParaRPr kumimoji="0" lang="en-US" altLang="en-US" sz="1400" b="0" i="0" u="none" strike="noStrike" cap="none" normalizeH="0" baseline="0" dirty="0">
              <a:ln>
                <a:noFill/>
              </a:ln>
              <a:solidFill>
                <a:schemeClr val="tx1"/>
              </a:solidFill>
              <a:effectLst/>
              <a:latin typeface="+mn-lt"/>
            </a:endParaRPr>
          </a:p>
        </p:txBody>
      </p:sp>
      <p:sp>
        <p:nvSpPr>
          <p:cNvPr id="77" name="Rectangle 5218"/>
          <p:cNvSpPr>
            <a:spLocks noChangeArrowheads="1"/>
          </p:cNvSpPr>
          <p:nvPr/>
        </p:nvSpPr>
        <p:spPr bwMode="auto">
          <a:xfrm>
            <a:off x="1572723" y="4468486"/>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0</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81" name="Rectangle 5228"/>
          <p:cNvSpPr>
            <a:spLocks noChangeArrowheads="1"/>
          </p:cNvSpPr>
          <p:nvPr/>
        </p:nvSpPr>
        <p:spPr bwMode="auto">
          <a:xfrm>
            <a:off x="2969723" y="4468486"/>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12</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82" name="Rectangle 5229"/>
          <p:cNvSpPr>
            <a:spLocks noChangeArrowheads="1"/>
          </p:cNvSpPr>
          <p:nvPr/>
        </p:nvSpPr>
        <p:spPr bwMode="auto">
          <a:xfrm>
            <a:off x="3685685" y="4468486"/>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18</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83" name="Rectangle 5230"/>
          <p:cNvSpPr>
            <a:spLocks noChangeArrowheads="1"/>
          </p:cNvSpPr>
          <p:nvPr/>
        </p:nvSpPr>
        <p:spPr bwMode="auto">
          <a:xfrm>
            <a:off x="4398473" y="4468486"/>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24</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84" name="Rectangle 5231"/>
          <p:cNvSpPr>
            <a:spLocks noChangeArrowheads="1"/>
          </p:cNvSpPr>
          <p:nvPr/>
        </p:nvSpPr>
        <p:spPr bwMode="auto">
          <a:xfrm>
            <a:off x="2288685" y="4468486"/>
            <a:ext cx="9938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6</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85" name="Rectangle 5232"/>
          <p:cNvSpPr>
            <a:spLocks noChangeArrowheads="1"/>
          </p:cNvSpPr>
          <p:nvPr/>
        </p:nvSpPr>
        <p:spPr bwMode="auto">
          <a:xfrm>
            <a:off x="7259148" y="4468486"/>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48</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101" name="Rectangle 5249"/>
          <p:cNvSpPr>
            <a:spLocks noChangeArrowheads="1"/>
          </p:cNvSpPr>
          <p:nvPr/>
        </p:nvSpPr>
        <p:spPr bwMode="auto">
          <a:xfrm>
            <a:off x="5114435" y="4468486"/>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30</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104" name="Rectangle 5252"/>
          <p:cNvSpPr>
            <a:spLocks noChangeArrowheads="1"/>
          </p:cNvSpPr>
          <p:nvPr/>
        </p:nvSpPr>
        <p:spPr bwMode="auto">
          <a:xfrm>
            <a:off x="5830398" y="4468486"/>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36</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107" name="Rectangle 5255"/>
          <p:cNvSpPr>
            <a:spLocks noChangeArrowheads="1"/>
          </p:cNvSpPr>
          <p:nvPr/>
        </p:nvSpPr>
        <p:spPr bwMode="auto">
          <a:xfrm>
            <a:off x="6546360" y="4468486"/>
            <a:ext cx="19877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a:defRPr>
                <a:solidFill>
                  <a:schemeClr val="tx1"/>
                </a:solidFill>
                <a:latin typeface="Arial" pitchFamily="34" charset="0"/>
                <a:cs typeface="Arial" pitchFamily="34" charset="0"/>
              </a:defRPr>
            </a:lvl1pPr>
            <a:lvl2pPr algn="l">
              <a:defRPr>
                <a:solidFill>
                  <a:schemeClr val="tx1"/>
                </a:solidFill>
                <a:latin typeface="Arial" pitchFamily="34" charset="0"/>
                <a:cs typeface="Arial" pitchFamily="34" charset="0"/>
              </a:defRPr>
            </a:lvl2pPr>
            <a:lvl3pPr algn="l">
              <a:defRPr>
                <a:solidFill>
                  <a:schemeClr val="tx1"/>
                </a:solidFill>
                <a:latin typeface="Arial" pitchFamily="34" charset="0"/>
                <a:cs typeface="Arial" pitchFamily="34" charset="0"/>
              </a:defRPr>
            </a:lvl3pPr>
            <a:lvl4pPr algn="l">
              <a:defRPr>
                <a:solidFill>
                  <a:schemeClr val="tx1"/>
                </a:solidFill>
                <a:latin typeface="Arial" pitchFamily="34" charset="0"/>
                <a:cs typeface="Arial" pitchFamily="34" charset="0"/>
              </a:defRPr>
            </a:lvl4pPr>
            <a:lvl5pPr algn="l">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mn-lt"/>
                <a:cs typeface="Arial" pitchFamily="34" charset="0"/>
              </a:rPr>
              <a:t>42</a:t>
            </a:r>
            <a:endParaRPr kumimoji="0" lang="en-US" altLang="en-US" sz="1400" b="0" i="0" u="none" strike="noStrike" cap="none" normalizeH="0" baseline="0" dirty="0">
              <a:ln>
                <a:noFill/>
              </a:ln>
              <a:solidFill>
                <a:schemeClr val="tx1"/>
              </a:solidFill>
              <a:effectLst/>
              <a:latin typeface="+mn-lt"/>
              <a:cs typeface="Arial" pitchFamily="34" charset="0"/>
            </a:endParaRPr>
          </a:p>
        </p:txBody>
      </p:sp>
      <p:sp>
        <p:nvSpPr>
          <p:cNvPr id="110" name="Freeform 5258"/>
          <p:cNvSpPr>
            <a:spLocks/>
          </p:cNvSpPr>
          <p:nvPr/>
        </p:nvSpPr>
        <p:spPr bwMode="auto">
          <a:xfrm>
            <a:off x="1374285" y="2339648"/>
            <a:ext cx="6029325" cy="2060575"/>
          </a:xfrm>
          <a:custGeom>
            <a:avLst/>
            <a:gdLst>
              <a:gd name="T0" fmla="*/ 0 w 3798"/>
              <a:gd name="T1" fmla="*/ 0 h 1298"/>
              <a:gd name="T2" fmla="*/ 0 w 3798"/>
              <a:gd name="T3" fmla="*/ 1298 h 1298"/>
              <a:gd name="T4" fmla="*/ 3798 w 3798"/>
              <a:gd name="T5" fmla="*/ 1298 h 1298"/>
            </a:gdLst>
            <a:ahLst/>
            <a:cxnLst>
              <a:cxn ang="0">
                <a:pos x="T0" y="T1"/>
              </a:cxn>
              <a:cxn ang="0">
                <a:pos x="T2" y="T3"/>
              </a:cxn>
              <a:cxn ang="0">
                <a:pos x="T4" y="T5"/>
              </a:cxn>
            </a:cxnLst>
            <a:rect l="0" t="0" r="r" b="b"/>
            <a:pathLst>
              <a:path w="3798" h="1298">
                <a:moveTo>
                  <a:pt x="0" y="0"/>
                </a:moveTo>
                <a:lnTo>
                  <a:pt x="0" y="1298"/>
                </a:lnTo>
                <a:lnTo>
                  <a:pt x="3798" y="1298"/>
                </a:lnTo>
              </a:path>
            </a:pathLst>
          </a:custGeom>
          <a:noFill/>
          <a:ln w="127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11" name="Line 5259"/>
          <p:cNvSpPr>
            <a:spLocks noChangeShapeType="1"/>
          </p:cNvSpPr>
          <p:nvPr/>
        </p:nvSpPr>
        <p:spPr bwMode="auto">
          <a:xfrm>
            <a:off x="1313960" y="2339648"/>
            <a:ext cx="60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12" name="Line 5260"/>
          <p:cNvSpPr>
            <a:spLocks noChangeShapeType="1"/>
          </p:cNvSpPr>
          <p:nvPr/>
        </p:nvSpPr>
        <p:spPr bwMode="auto">
          <a:xfrm>
            <a:off x="1313960" y="2753986"/>
            <a:ext cx="60325" cy="0"/>
          </a:xfrm>
          <a:prstGeom prst="line">
            <a:avLst/>
          </a:prstGeom>
          <a:noFill/>
          <a:ln w="11113">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13" name="Line 5261"/>
          <p:cNvSpPr>
            <a:spLocks noChangeShapeType="1"/>
          </p:cNvSpPr>
          <p:nvPr/>
        </p:nvSpPr>
        <p:spPr bwMode="auto">
          <a:xfrm>
            <a:off x="1313960" y="3168323"/>
            <a:ext cx="60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14" name="Line 5262"/>
          <p:cNvSpPr>
            <a:spLocks noChangeShapeType="1"/>
          </p:cNvSpPr>
          <p:nvPr/>
        </p:nvSpPr>
        <p:spPr bwMode="auto">
          <a:xfrm>
            <a:off x="1313960" y="3577898"/>
            <a:ext cx="60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15" name="Line 5263"/>
          <p:cNvSpPr>
            <a:spLocks noChangeShapeType="1"/>
          </p:cNvSpPr>
          <p:nvPr/>
        </p:nvSpPr>
        <p:spPr bwMode="auto">
          <a:xfrm>
            <a:off x="1313960" y="3990648"/>
            <a:ext cx="60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16" name="Line 5264"/>
          <p:cNvSpPr>
            <a:spLocks noChangeShapeType="1"/>
          </p:cNvSpPr>
          <p:nvPr/>
        </p:nvSpPr>
        <p:spPr bwMode="auto">
          <a:xfrm>
            <a:off x="1313960" y="4400223"/>
            <a:ext cx="60325" cy="0"/>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17" name="Line 5265"/>
          <p:cNvSpPr>
            <a:spLocks noChangeShapeType="1"/>
          </p:cNvSpPr>
          <p:nvPr/>
        </p:nvSpPr>
        <p:spPr bwMode="auto">
          <a:xfrm flipV="1">
            <a:off x="1617173" y="4400223"/>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18" name="Line 5266"/>
          <p:cNvSpPr>
            <a:spLocks noChangeShapeType="1"/>
          </p:cNvSpPr>
          <p:nvPr/>
        </p:nvSpPr>
        <p:spPr bwMode="auto">
          <a:xfrm flipV="1">
            <a:off x="2329960" y="4400223"/>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19" name="Line 5267"/>
          <p:cNvSpPr>
            <a:spLocks noChangeShapeType="1"/>
          </p:cNvSpPr>
          <p:nvPr/>
        </p:nvSpPr>
        <p:spPr bwMode="auto">
          <a:xfrm flipV="1">
            <a:off x="3042748" y="4400223"/>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20" name="Line 5268"/>
          <p:cNvSpPr>
            <a:spLocks noChangeShapeType="1"/>
          </p:cNvSpPr>
          <p:nvPr/>
        </p:nvSpPr>
        <p:spPr bwMode="auto">
          <a:xfrm flipV="1">
            <a:off x="3761885" y="4400223"/>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21" name="Line 5269"/>
          <p:cNvSpPr>
            <a:spLocks noChangeShapeType="1"/>
          </p:cNvSpPr>
          <p:nvPr/>
        </p:nvSpPr>
        <p:spPr bwMode="auto">
          <a:xfrm flipV="1">
            <a:off x="4474673" y="4400223"/>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22" name="Line 5270"/>
          <p:cNvSpPr>
            <a:spLocks noChangeShapeType="1"/>
          </p:cNvSpPr>
          <p:nvPr/>
        </p:nvSpPr>
        <p:spPr bwMode="auto">
          <a:xfrm flipV="1">
            <a:off x="5190635" y="4400223"/>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23" name="Line 5271"/>
          <p:cNvSpPr>
            <a:spLocks noChangeShapeType="1"/>
          </p:cNvSpPr>
          <p:nvPr/>
        </p:nvSpPr>
        <p:spPr bwMode="auto">
          <a:xfrm flipV="1">
            <a:off x="5906598" y="4400223"/>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24" name="Line 5272"/>
          <p:cNvSpPr>
            <a:spLocks noChangeShapeType="1"/>
          </p:cNvSpPr>
          <p:nvPr/>
        </p:nvSpPr>
        <p:spPr bwMode="auto">
          <a:xfrm flipV="1">
            <a:off x="6620973" y="4400223"/>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125" name="Line 5273"/>
          <p:cNvSpPr>
            <a:spLocks noChangeShapeType="1"/>
          </p:cNvSpPr>
          <p:nvPr/>
        </p:nvSpPr>
        <p:spPr bwMode="auto">
          <a:xfrm flipV="1">
            <a:off x="7335348" y="4400223"/>
            <a:ext cx="0" cy="60325"/>
          </a:xfrm>
          <a:prstGeom prst="line">
            <a:avLst/>
          </a:prstGeom>
          <a:noFill/>
          <a:ln w="1270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400" dirty="0"/>
          </a:p>
        </p:txBody>
      </p:sp>
      <p:sp>
        <p:nvSpPr>
          <p:cNvPr id="758" name="Line 50"/>
          <p:cNvSpPr>
            <a:spLocks noChangeShapeType="1"/>
          </p:cNvSpPr>
          <p:nvPr/>
        </p:nvSpPr>
        <p:spPr bwMode="auto">
          <a:xfrm flipH="1">
            <a:off x="1499822" y="4094428"/>
            <a:ext cx="247650" cy="0"/>
          </a:xfrm>
          <a:prstGeom prst="line">
            <a:avLst/>
          </a:prstGeom>
          <a:noFill/>
          <a:ln w="25400">
            <a:solidFill>
              <a:srgbClr val="073F62"/>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9" name="Line 51"/>
          <p:cNvSpPr>
            <a:spLocks noChangeShapeType="1"/>
          </p:cNvSpPr>
          <p:nvPr/>
        </p:nvSpPr>
        <p:spPr bwMode="auto">
          <a:xfrm flipH="1">
            <a:off x="1499822" y="4265878"/>
            <a:ext cx="247650" cy="0"/>
          </a:xfrm>
          <a:prstGeom prst="line">
            <a:avLst/>
          </a:prstGeom>
          <a:noFill/>
          <a:ln w="25400">
            <a:solidFill>
              <a:srgbClr val="B4D3EE"/>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60" name="Rectangle 32"/>
          <p:cNvSpPr>
            <a:spLocks noChangeArrowheads="1"/>
          </p:cNvSpPr>
          <p:nvPr/>
        </p:nvSpPr>
        <p:spPr bwMode="auto">
          <a:xfrm>
            <a:off x="1839547" y="4001559"/>
            <a:ext cx="219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Kd</a:t>
            </a:r>
            <a:endParaRPr lang="en-US" altLang="en-US" dirty="0"/>
          </a:p>
        </p:txBody>
      </p:sp>
      <p:sp>
        <p:nvSpPr>
          <p:cNvPr id="761" name="Rectangle 33"/>
          <p:cNvSpPr>
            <a:spLocks noChangeArrowheads="1"/>
          </p:cNvSpPr>
          <p:nvPr/>
        </p:nvSpPr>
        <p:spPr bwMode="auto">
          <a:xfrm>
            <a:off x="1839547" y="4192059"/>
            <a:ext cx="21961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Vd</a:t>
            </a:r>
            <a:endParaRPr lang="en-US" altLang="en-US" dirty="0"/>
          </a:p>
        </p:txBody>
      </p:sp>
      <p:sp>
        <p:nvSpPr>
          <p:cNvPr id="763" name="Rectangle 25"/>
          <p:cNvSpPr>
            <a:spLocks noChangeArrowheads="1"/>
          </p:cNvSpPr>
          <p:nvPr/>
        </p:nvSpPr>
        <p:spPr bwMode="auto">
          <a:xfrm>
            <a:off x="3843744" y="4702147"/>
            <a:ext cx="129362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400"/>
            <a:r>
              <a:rPr lang="en-US" altLang="en-US" sz="1400" dirty="0">
                <a:solidFill>
                  <a:srgbClr val="000000"/>
                </a:solidFill>
              </a:rPr>
              <a:t>Months from PD</a:t>
            </a:r>
            <a:endParaRPr lang="en-US" altLang="en-US" dirty="0"/>
          </a:p>
        </p:txBody>
      </p:sp>
      <p:sp>
        <p:nvSpPr>
          <p:cNvPr id="767" name="bk object 17"/>
          <p:cNvSpPr/>
          <p:nvPr/>
        </p:nvSpPr>
        <p:spPr>
          <a:xfrm>
            <a:off x="1622430" y="2358629"/>
            <a:ext cx="5167761" cy="1451218"/>
          </a:xfrm>
          <a:custGeom>
            <a:avLst/>
            <a:gdLst/>
            <a:ahLst/>
            <a:cxnLst/>
            <a:rect l="l" t="t" r="r" b="b"/>
            <a:pathLst>
              <a:path w="9663430" h="2721610">
                <a:moveTo>
                  <a:pt x="9663379" y="2721000"/>
                </a:moveTo>
                <a:lnTo>
                  <a:pt x="7716469" y="2721000"/>
                </a:lnTo>
                <a:lnTo>
                  <a:pt x="7716469" y="2577769"/>
                </a:lnTo>
                <a:lnTo>
                  <a:pt x="7520190" y="2577769"/>
                </a:lnTo>
                <a:lnTo>
                  <a:pt x="7520190" y="2447607"/>
                </a:lnTo>
                <a:lnTo>
                  <a:pt x="7355738" y="2447607"/>
                </a:lnTo>
                <a:lnTo>
                  <a:pt x="7355738" y="2389454"/>
                </a:lnTo>
                <a:lnTo>
                  <a:pt x="6886244" y="2389454"/>
                </a:lnTo>
                <a:lnTo>
                  <a:pt x="6886244" y="2357691"/>
                </a:lnTo>
                <a:lnTo>
                  <a:pt x="6668744" y="2357691"/>
                </a:lnTo>
                <a:lnTo>
                  <a:pt x="6668744" y="2308821"/>
                </a:lnTo>
                <a:lnTo>
                  <a:pt x="6578574" y="2308821"/>
                </a:lnTo>
                <a:lnTo>
                  <a:pt x="6578574" y="2297582"/>
                </a:lnTo>
                <a:lnTo>
                  <a:pt x="6441325" y="2297582"/>
                </a:lnTo>
                <a:lnTo>
                  <a:pt x="6470904" y="2268004"/>
                </a:lnTo>
                <a:lnTo>
                  <a:pt x="6111811" y="2268004"/>
                </a:lnTo>
                <a:lnTo>
                  <a:pt x="6111811" y="2205558"/>
                </a:lnTo>
                <a:lnTo>
                  <a:pt x="6001207" y="2205558"/>
                </a:lnTo>
                <a:lnTo>
                  <a:pt x="6001207" y="2152802"/>
                </a:lnTo>
                <a:lnTo>
                  <a:pt x="5827915" y="2152802"/>
                </a:lnTo>
                <a:lnTo>
                  <a:pt x="5789650" y="2152802"/>
                </a:lnTo>
                <a:lnTo>
                  <a:pt x="5789650" y="2088705"/>
                </a:lnTo>
                <a:lnTo>
                  <a:pt x="5632069" y="2088705"/>
                </a:lnTo>
                <a:lnTo>
                  <a:pt x="5632069" y="2055545"/>
                </a:lnTo>
                <a:lnTo>
                  <a:pt x="5562663" y="2055545"/>
                </a:lnTo>
                <a:lnTo>
                  <a:pt x="5562663" y="2034159"/>
                </a:lnTo>
                <a:lnTo>
                  <a:pt x="5421083" y="2034159"/>
                </a:lnTo>
                <a:lnTo>
                  <a:pt x="5421083" y="2002777"/>
                </a:lnTo>
                <a:lnTo>
                  <a:pt x="5162143" y="2002777"/>
                </a:lnTo>
                <a:lnTo>
                  <a:pt x="5162143" y="1975104"/>
                </a:lnTo>
                <a:lnTo>
                  <a:pt x="5007368" y="1975104"/>
                </a:lnTo>
                <a:lnTo>
                  <a:pt x="5007368" y="1911527"/>
                </a:lnTo>
                <a:lnTo>
                  <a:pt x="4714214" y="1911527"/>
                </a:lnTo>
                <a:lnTo>
                  <a:pt x="4714214" y="1817852"/>
                </a:lnTo>
                <a:lnTo>
                  <a:pt x="4711410" y="1817585"/>
                </a:lnTo>
                <a:lnTo>
                  <a:pt x="4703612" y="1817405"/>
                </a:lnTo>
                <a:lnTo>
                  <a:pt x="4691735" y="1817299"/>
                </a:lnTo>
                <a:lnTo>
                  <a:pt x="4676699" y="1817256"/>
                </a:lnTo>
                <a:lnTo>
                  <a:pt x="4659421" y="1817265"/>
                </a:lnTo>
                <a:lnTo>
                  <a:pt x="4603316" y="1817492"/>
                </a:lnTo>
                <a:lnTo>
                  <a:pt x="4560078" y="1817778"/>
                </a:lnTo>
                <a:lnTo>
                  <a:pt x="4552808" y="1817834"/>
                </a:lnTo>
                <a:lnTo>
                  <a:pt x="4519612" y="1786877"/>
                </a:lnTo>
                <a:lnTo>
                  <a:pt x="4331931" y="1786877"/>
                </a:lnTo>
                <a:lnTo>
                  <a:pt x="4331931" y="1750072"/>
                </a:lnTo>
                <a:lnTo>
                  <a:pt x="4139095" y="1750072"/>
                </a:lnTo>
                <a:lnTo>
                  <a:pt x="4139095" y="1707426"/>
                </a:lnTo>
                <a:lnTo>
                  <a:pt x="4035818" y="1707426"/>
                </a:lnTo>
                <a:lnTo>
                  <a:pt x="4035818" y="1632419"/>
                </a:lnTo>
                <a:lnTo>
                  <a:pt x="3942016" y="1632419"/>
                </a:lnTo>
                <a:lnTo>
                  <a:pt x="3943722" y="1602715"/>
                </a:lnTo>
                <a:lnTo>
                  <a:pt x="3944678" y="1583725"/>
                </a:lnTo>
                <a:lnTo>
                  <a:pt x="3944883" y="1573256"/>
                </a:lnTo>
                <a:lnTo>
                  <a:pt x="3944338" y="1569118"/>
                </a:lnTo>
                <a:lnTo>
                  <a:pt x="3943042" y="1569121"/>
                </a:lnTo>
                <a:lnTo>
                  <a:pt x="3937679" y="1570464"/>
                </a:lnTo>
                <a:lnTo>
                  <a:pt x="3926219" y="1571229"/>
                </a:lnTo>
                <a:lnTo>
                  <a:pt x="3910549" y="1571531"/>
                </a:lnTo>
                <a:lnTo>
                  <a:pt x="3892554" y="1571487"/>
                </a:lnTo>
                <a:lnTo>
                  <a:pt x="3874121" y="1571212"/>
                </a:lnTo>
                <a:lnTo>
                  <a:pt x="3857136" y="1570820"/>
                </a:lnTo>
                <a:lnTo>
                  <a:pt x="3843485" y="1570428"/>
                </a:lnTo>
                <a:lnTo>
                  <a:pt x="3835055" y="1570151"/>
                </a:lnTo>
                <a:lnTo>
                  <a:pt x="3833266" y="1543608"/>
                </a:lnTo>
                <a:lnTo>
                  <a:pt x="3731348" y="1543608"/>
                </a:lnTo>
                <a:lnTo>
                  <a:pt x="3732758" y="1530121"/>
                </a:lnTo>
                <a:lnTo>
                  <a:pt x="3731348" y="1528711"/>
                </a:lnTo>
                <a:lnTo>
                  <a:pt x="3723589" y="1528138"/>
                </a:lnTo>
                <a:lnTo>
                  <a:pt x="3706998" y="1528125"/>
                </a:lnTo>
                <a:lnTo>
                  <a:pt x="3688772" y="1528392"/>
                </a:lnTo>
                <a:lnTo>
                  <a:pt x="3676108" y="1528662"/>
                </a:lnTo>
                <a:lnTo>
                  <a:pt x="3674109" y="1508823"/>
                </a:lnTo>
                <a:lnTo>
                  <a:pt x="3570668" y="1508823"/>
                </a:lnTo>
                <a:lnTo>
                  <a:pt x="3540836" y="1439862"/>
                </a:lnTo>
                <a:lnTo>
                  <a:pt x="3318268" y="1439862"/>
                </a:lnTo>
                <a:lnTo>
                  <a:pt x="3318268" y="1417650"/>
                </a:lnTo>
                <a:lnTo>
                  <a:pt x="3223196" y="1417650"/>
                </a:lnTo>
                <a:lnTo>
                  <a:pt x="3167494" y="1417650"/>
                </a:lnTo>
                <a:lnTo>
                  <a:pt x="3167494" y="1359776"/>
                </a:lnTo>
                <a:lnTo>
                  <a:pt x="3068104" y="1359776"/>
                </a:lnTo>
                <a:lnTo>
                  <a:pt x="3068104" y="1284770"/>
                </a:lnTo>
                <a:lnTo>
                  <a:pt x="2940799" y="1284770"/>
                </a:lnTo>
                <a:lnTo>
                  <a:pt x="2849194" y="1284770"/>
                </a:lnTo>
                <a:lnTo>
                  <a:pt x="2764523" y="1284770"/>
                </a:lnTo>
                <a:lnTo>
                  <a:pt x="2764523" y="1209763"/>
                </a:lnTo>
                <a:lnTo>
                  <a:pt x="2559050" y="1209763"/>
                </a:lnTo>
                <a:lnTo>
                  <a:pt x="2559050" y="1145667"/>
                </a:lnTo>
                <a:lnTo>
                  <a:pt x="2385009" y="1145667"/>
                </a:lnTo>
                <a:lnTo>
                  <a:pt x="2385009" y="1070648"/>
                </a:lnTo>
                <a:lnTo>
                  <a:pt x="2178126" y="1070648"/>
                </a:lnTo>
                <a:lnTo>
                  <a:pt x="2178126" y="958265"/>
                </a:lnTo>
                <a:lnTo>
                  <a:pt x="2053450" y="958265"/>
                </a:lnTo>
                <a:lnTo>
                  <a:pt x="2053450" y="898753"/>
                </a:lnTo>
                <a:lnTo>
                  <a:pt x="1867788" y="898753"/>
                </a:lnTo>
                <a:lnTo>
                  <a:pt x="1867788" y="850099"/>
                </a:lnTo>
                <a:lnTo>
                  <a:pt x="1774545" y="850099"/>
                </a:lnTo>
                <a:lnTo>
                  <a:pt x="1774545" y="808253"/>
                </a:lnTo>
                <a:lnTo>
                  <a:pt x="1623758" y="808253"/>
                </a:lnTo>
                <a:lnTo>
                  <a:pt x="1623758" y="776744"/>
                </a:lnTo>
                <a:lnTo>
                  <a:pt x="1512354" y="776744"/>
                </a:lnTo>
                <a:lnTo>
                  <a:pt x="1512354" y="731253"/>
                </a:lnTo>
                <a:lnTo>
                  <a:pt x="1428229" y="731253"/>
                </a:lnTo>
                <a:lnTo>
                  <a:pt x="1452829" y="706640"/>
                </a:lnTo>
                <a:lnTo>
                  <a:pt x="1300162" y="706640"/>
                </a:lnTo>
                <a:lnTo>
                  <a:pt x="1300162" y="633984"/>
                </a:lnTo>
                <a:lnTo>
                  <a:pt x="1268323" y="633984"/>
                </a:lnTo>
                <a:lnTo>
                  <a:pt x="1268323" y="572503"/>
                </a:lnTo>
                <a:lnTo>
                  <a:pt x="1188758" y="572503"/>
                </a:lnTo>
                <a:lnTo>
                  <a:pt x="1188758" y="519442"/>
                </a:lnTo>
                <a:lnTo>
                  <a:pt x="1119784" y="519442"/>
                </a:lnTo>
                <a:lnTo>
                  <a:pt x="1119784" y="458444"/>
                </a:lnTo>
                <a:lnTo>
                  <a:pt x="1086438" y="458960"/>
                </a:lnTo>
                <a:lnTo>
                  <a:pt x="1060716" y="459342"/>
                </a:lnTo>
                <a:lnTo>
                  <a:pt x="1041608" y="459590"/>
                </a:lnTo>
                <a:lnTo>
                  <a:pt x="1028104" y="459703"/>
                </a:lnTo>
                <a:lnTo>
                  <a:pt x="1019196" y="459682"/>
                </a:lnTo>
                <a:lnTo>
                  <a:pt x="1008900" y="433963"/>
                </a:lnTo>
                <a:lnTo>
                  <a:pt x="1009178" y="416008"/>
                </a:lnTo>
                <a:lnTo>
                  <a:pt x="1009480" y="404144"/>
                </a:lnTo>
                <a:lnTo>
                  <a:pt x="881062" y="402742"/>
                </a:lnTo>
                <a:lnTo>
                  <a:pt x="881062" y="315214"/>
                </a:lnTo>
                <a:lnTo>
                  <a:pt x="698042" y="315214"/>
                </a:lnTo>
                <a:lnTo>
                  <a:pt x="698042" y="259511"/>
                </a:lnTo>
                <a:lnTo>
                  <a:pt x="562775" y="259511"/>
                </a:lnTo>
                <a:lnTo>
                  <a:pt x="562775" y="183743"/>
                </a:lnTo>
                <a:lnTo>
                  <a:pt x="469938" y="183743"/>
                </a:lnTo>
                <a:lnTo>
                  <a:pt x="469938" y="137490"/>
                </a:lnTo>
                <a:lnTo>
                  <a:pt x="342620" y="137490"/>
                </a:lnTo>
                <a:lnTo>
                  <a:pt x="342620" y="79133"/>
                </a:lnTo>
                <a:lnTo>
                  <a:pt x="191427" y="79133"/>
                </a:lnTo>
                <a:lnTo>
                  <a:pt x="191427" y="33718"/>
                </a:lnTo>
                <a:lnTo>
                  <a:pt x="119811" y="33718"/>
                </a:lnTo>
                <a:lnTo>
                  <a:pt x="86093" y="0"/>
                </a:lnTo>
                <a:lnTo>
                  <a:pt x="0" y="0"/>
                </a:lnTo>
              </a:path>
            </a:pathLst>
          </a:custGeom>
          <a:ln w="25400">
            <a:solidFill>
              <a:srgbClr val="B4D3EE"/>
            </a:solidFill>
          </a:ln>
        </p:spPr>
        <p:txBody>
          <a:bodyPr wrap="square" lIns="0" tIns="0" rIns="0" bIns="0" rtlCol="0"/>
          <a:lstStyle/>
          <a:p>
            <a:endParaRPr/>
          </a:p>
        </p:txBody>
      </p:sp>
      <p:sp>
        <p:nvSpPr>
          <p:cNvPr id="768" name="bk object 18"/>
          <p:cNvSpPr/>
          <p:nvPr/>
        </p:nvSpPr>
        <p:spPr>
          <a:xfrm>
            <a:off x="1648203" y="2318633"/>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69" name="bk object 19"/>
          <p:cNvSpPr/>
          <p:nvPr/>
        </p:nvSpPr>
        <p:spPr>
          <a:xfrm>
            <a:off x="1730472" y="2352056"/>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70" name="bk object 20"/>
          <p:cNvSpPr/>
          <p:nvPr/>
        </p:nvSpPr>
        <p:spPr>
          <a:xfrm>
            <a:off x="1771610" y="2358629"/>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71" name="bk object 21"/>
          <p:cNvSpPr/>
          <p:nvPr/>
        </p:nvSpPr>
        <p:spPr>
          <a:xfrm>
            <a:off x="1799977" y="2376611"/>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72" name="bk object 22"/>
          <p:cNvSpPr/>
          <p:nvPr/>
        </p:nvSpPr>
        <p:spPr>
          <a:xfrm>
            <a:off x="1851044" y="2408532"/>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73" name="bk object 23"/>
          <p:cNvSpPr/>
          <p:nvPr/>
        </p:nvSpPr>
        <p:spPr>
          <a:xfrm>
            <a:off x="1841115" y="2408532"/>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74" name="bk object 24"/>
          <p:cNvSpPr/>
          <p:nvPr/>
        </p:nvSpPr>
        <p:spPr>
          <a:xfrm>
            <a:off x="2194314" y="2576692"/>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75" name="bk object 25"/>
          <p:cNvSpPr/>
          <p:nvPr/>
        </p:nvSpPr>
        <p:spPr>
          <a:xfrm>
            <a:off x="2242542" y="2596154"/>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76" name="bk object 26"/>
          <p:cNvSpPr/>
          <p:nvPr/>
        </p:nvSpPr>
        <p:spPr>
          <a:xfrm>
            <a:off x="2228358" y="2605125"/>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77" name="bk object 27"/>
          <p:cNvSpPr/>
          <p:nvPr/>
        </p:nvSpPr>
        <p:spPr>
          <a:xfrm>
            <a:off x="2356020" y="2685119"/>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78" name="bk object 28"/>
          <p:cNvSpPr/>
          <p:nvPr/>
        </p:nvSpPr>
        <p:spPr>
          <a:xfrm>
            <a:off x="2343253" y="2685119"/>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79" name="bk object 29"/>
          <p:cNvSpPr/>
          <p:nvPr/>
        </p:nvSpPr>
        <p:spPr>
          <a:xfrm>
            <a:off x="2448221" y="2736678"/>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80" name="bk object 30"/>
          <p:cNvSpPr/>
          <p:nvPr/>
        </p:nvSpPr>
        <p:spPr>
          <a:xfrm>
            <a:off x="2550352" y="2749607"/>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81" name="bk object 31"/>
          <p:cNvSpPr/>
          <p:nvPr/>
        </p:nvSpPr>
        <p:spPr>
          <a:xfrm>
            <a:off x="2564534" y="2756141"/>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82" name="bk object 32"/>
          <p:cNvSpPr/>
          <p:nvPr/>
        </p:nvSpPr>
        <p:spPr>
          <a:xfrm>
            <a:off x="2605212" y="2765112"/>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83" name="bk object 33"/>
          <p:cNvSpPr/>
          <p:nvPr/>
        </p:nvSpPr>
        <p:spPr>
          <a:xfrm>
            <a:off x="2821278" y="2881458"/>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84" name="bk object 34"/>
          <p:cNvSpPr/>
          <p:nvPr/>
        </p:nvSpPr>
        <p:spPr>
          <a:xfrm>
            <a:off x="2925151" y="2929522"/>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85" name="bk object 35"/>
          <p:cNvSpPr/>
          <p:nvPr/>
        </p:nvSpPr>
        <p:spPr>
          <a:xfrm>
            <a:off x="2940429" y="2929522"/>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86" name="bk object 36"/>
          <p:cNvSpPr/>
          <p:nvPr/>
        </p:nvSpPr>
        <p:spPr>
          <a:xfrm>
            <a:off x="2975894" y="2943056"/>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87" name="bk object 37"/>
          <p:cNvSpPr/>
          <p:nvPr/>
        </p:nvSpPr>
        <p:spPr>
          <a:xfrm>
            <a:off x="3069511" y="2969519"/>
            <a:ext cx="0" cy="80247"/>
          </a:xfrm>
          <a:custGeom>
            <a:avLst/>
            <a:gdLst/>
            <a:ahLst/>
            <a:cxnLst/>
            <a:rect l="l" t="t" r="r" b="b"/>
            <a:pathLst>
              <a:path h="150494">
                <a:moveTo>
                  <a:pt x="0" y="0"/>
                </a:moveTo>
                <a:lnTo>
                  <a:pt x="0" y="150025"/>
                </a:lnTo>
              </a:path>
            </a:pathLst>
          </a:custGeom>
          <a:ln w="12700">
            <a:solidFill>
              <a:srgbClr val="B4D3EE"/>
            </a:solidFill>
          </a:ln>
        </p:spPr>
        <p:txBody>
          <a:bodyPr wrap="square" lIns="0" tIns="0" rIns="0" bIns="0" rtlCol="0"/>
          <a:lstStyle/>
          <a:p>
            <a:endParaRPr/>
          </a:p>
        </p:txBody>
      </p:sp>
      <p:sp>
        <p:nvSpPr>
          <p:cNvPr id="788" name="bk object 38"/>
          <p:cNvSpPr/>
          <p:nvPr/>
        </p:nvSpPr>
        <p:spPr>
          <a:xfrm>
            <a:off x="3175895" y="3013781"/>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789" name="bk object 39"/>
          <p:cNvSpPr/>
          <p:nvPr/>
        </p:nvSpPr>
        <p:spPr>
          <a:xfrm>
            <a:off x="3190082" y="3013781"/>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790" name="bk object 40"/>
          <p:cNvSpPr/>
          <p:nvPr/>
        </p:nvSpPr>
        <p:spPr>
          <a:xfrm>
            <a:off x="3207472" y="3026961"/>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791" name="bk object 41"/>
          <p:cNvSpPr/>
          <p:nvPr/>
        </p:nvSpPr>
        <p:spPr>
          <a:xfrm>
            <a:off x="3337602" y="3066958"/>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792" name="bk object 42"/>
          <p:cNvSpPr/>
          <p:nvPr/>
        </p:nvSpPr>
        <p:spPr>
          <a:xfrm>
            <a:off x="3443986" y="3083692"/>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793" name="bk object 43"/>
          <p:cNvSpPr/>
          <p:nvPr/>
        </p:nvSpPr>
        <p:spPr>
          <a:xfrm>
            <a:off x="3481221" y="3083692"/>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794" name="bk object 44"/>
          <p:cNvSpPr/>
          <p:nvPr/>
        </p:nvSpPr>
        <p:spPr>
          <a:xfrm>
            <a:off x="3564063" y="3123688"/>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795" name="bk object 45"/>
          <p:cNvSpPr/>
          <p:nvPr/>
        </p:nvSpPr>
        <p:spPr>
          <a:xfrm>
            <a:off x="3642575" y="3141716"/>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796" name="bk object 46"/>
          <p:cNvSpPr/>
          <p:nvPr/>
        </p:nvSpPr>
        <p:spPr>
          <a:xfrm>
            <a:off x="3675197" y="3153706"/>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797" name="bk object 47"/>
          <p:cNvSpPr/>
          <p:nvPr/>
        </p:nvSpPr>
        <p:spPr>
          <a:xfrm>
            <a:off x="3730522" y="3155958"/>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798" name="bk object 48"/>
          <p:cNvSpPr/>
          <p:nvPr/>
        </p:nvSpPr>
        <p:spPr>
          <a:xfrm>
            <a:off x="3743286" y="3163686"/>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799" name="bk object 49"/>
          <p:cNvSpPr/>
          <p:nvPr/>
        </p:nvSpPr>
        <p:spPr>
          <a:xfrm>
            <a:off x="3751796" y="3163686"/>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00" name="bk object 50"/>
          <p:cNvSpPr/>
          <p:nvPr/>
        </p:nvSpPr>
        <p:spPr>
          <a:xfrm>
            <a:off x="3761164" y="3189070"/>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01" name="bk object 51"/>
          <p:cNvSpPr/>
          <p:nvPr/>
        </p:nvSpPr>
        <p:spPr>
          <a:xfrm>
            <a:off x="3794350" y="3221709"/>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02" name="bk object 52"/>
          <p:cNvSpPr/>
          <p:nvPr/>
        </p:nvSpPr>
        <p:spPr>
          <a:xfrm>
            <a:off x="3801443" y="3221709"/>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03" name="bk object 53"/>
          <p:cNvSpPr/>
          <p:nvPr/>
        </p:nvSpPr>
        <p:spPr>
          <a:xfrm>
            <a:off x="4095062" y="3287950"/>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04" name="bk object 54"/>
          <p:cNvSpPr/>
          <p:nvPr/>
        </p:nvSpPr>
        <p:spPr>
          <a:xfrm>
            <a:off x="4082301" y="3287950"/>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05" name="bk object 55"/>
          <p:cNvSpPr/>
          <p:nvPr/>
        </p:nvSpPr>
        <p:spPr>
          <a:xfrm>
            <a:off x="3954981" y="3269063"/>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06" name="bk object 56"/>
          <p:cNvSpPr/>
          <p:nvPr/>
        </p:nvSpPr>
        <p:spPr>
          <a:xfrm>
            <a:off x="3934778" y="3269063"/>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07" name="bk object 57"/>
          <p:cNvSpPr/>
          <p:nvPr/>
        </p:nvSpPr>
        <p:spPr>
          <a:xfrm>
            <a:off x="3919173" y="3269063"/>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08" name="bk object 58"/>
          <p:cNvSpPr/>
          <p:nvPr/>
        </p:nvSpPr>
        <p:spPr>
          <a:xfrm>
            <a:off x="4276625" y="335237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09" name="bk object 59"/>
          <p:cNvSpPr/>
          <p:nvPr/>
        </p:nvSpPr>
        <p:spPr>
          <a:xfrm>
            <a:off x="4310670" y="3367947"/>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10" name="bk object 60"/>
          <p:cNvSpPr/>
          <p:nvPr/>
        </p:nvSpPr>
        <p:spPr>
          <a:xfrm>
            <a:off x="4324386" y="3371796"/>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11" name="bk object 61"/>
          <p:cNvSpPr/>
          <p:nvPr/>
        </p:nvSpPr>
        <p:spPr>
          <a:xfrm>
            <a:off x="4344854" y="3371796"/>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12" name="bk object 62"/>
          <p:cNvSpPr/>
          <p:nvPr/>
        </p:nvSpPr>
        <p:spPr>
          <a:xfrm>
            <a:off x="4356062" y="3371796"/>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13" name="bk object 63"/>
          <p:cNvSpPr/>
          <p:nvPr/>
        </p:nvSpPr>
        <p:spPr>
          <a:xfrm>
            <a:off x="4368830" y="3377892"/>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14" name="bk object 64"/>
          <p:cNvSpPr/>
          <p:nvPr/>
        </p:nvSpPr>
        <p:spPr>
          <a:xfrm>
            <a:off x="4486258" y="3392376"/>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15" name="bk object 65"/>
          <p:cNvSpPr/>
          <p:nvPr/>
        </p:nvSpPr>
        <p:spPr>
          <a:xfrm>
            <a:off x="4496253" y="3392376"/>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16" name="bk object 66"/>
          <p:cNvSpPr/>
          <p:nvPr/>
        </p:nvSpPr>
        <p:spPr>
          <a:xfrm>
            <a:off x="4521489" y="3403287"/>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17" name="bk object 67"/>
          <p:cNvSpPr/>
          <p:nvPr/>
        </p:nvSpPr>
        <p:spPr>
          <a:xfrm>
            <a:off x="4531007" y="3403287"/>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18" name="bk object 68"/>
          <p:cNvSpPr/>
          <p:nvPr/>
        </p:nvSpPr>
        <p:spPr>
          <a:xfrm>
            <a:off x="4550394" y="3414688"/>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19" name="bk object 69"/>
          <p:cNvSpPr/>
          <p:nvPr/>
        </p:nvSpPr>
        <p:spPr>
          <a:xfrm>
            <a:off x="4563858" y="3414688"/>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20" name="bk object 70"/>
          <p:cNvSpPr/>
          <p:nvPr/>
        </p:nvSpPr>
        <p:spPr>
          <a:xfrm>
            <a:off x="4572427" y="3414688"/>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21" name="bk object 71"/>
          <p:cNvSpPr/>
          <p:nvPr/>
        </p:nvSpPr>
        <p:spPr>
          <a:xfrm>
            <a:off x="4598625" y="3414688"/>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22" name="bk object 72"/>
          <p:cNvSpPr/>
          <p:nvPr/>
        </p:nvSpPr>
        <p:spPr>
          <a:xfrm>
            <a:off x="4636225" y="3437590"/>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23" name="bk object 73"/>
          <p:cNvSpPr/>
          <p:nvPr/>
        </p:nvSpPr>
        <p:spPr>
          <a:xfrm>
            <a:off x="4648269" y="3437590"/>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24" name="bk object 74"/>
          <p:cNvSpPr/>
          <p:nvPr/>
        </p:nvSpPr>
        <p:spPr>
          <a:xfrm>
            <a:off x="4675740" y="3437590"/>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25" name="bk object 75"/>
          <p:cNvSpPr/>
          <p:nvPr/>
        </p:nvSpPr>
        <p:spPr>
          <a:xfrm>
            <a:off x="4686565" y="3437590"/>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26" name="bk object 76"/>
          <p:cNvSpPr/>
          <p:nvPr/>
        </p:nvSpPr>
        <p:spPr>
          <a:xfrm>
            <a:off x="4748983" y="3460029"/>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27" name="bk object 77"/>
          <p:cNvSpPr/>
          <p:nvPr/>
        </p:nvSpPr>
        <p:spPr>
          <a:xfrm>
            <a:off x="4781913" y="3466549"/>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28" name="bk object 78"/>
          <p:cNvSpPr/>
          <p:nvPr/>
        </p:nvSpPr>
        <p:spPr>
          <a:xfrm>
            <a:off x="4791537" y="3466549"/>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29" name="bk object 79"/>
          <p:cNvSpPr/>
          <p:nvPr/>
        </p:nvSpPr>
        <p:spPr>
          <a:xfrm>
            <a:off x="4801466" y="3466549"/>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30" name="bk object 80"/>
          <p:cNvSpPr/>
          <p:nvPr/>
        </p:nvSpPr>
        <p:spPr>
          <a:xfrm>
            <a:off x="4869548" y="3509746"/>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31" name="bk object 81"/>
          <p:cNvSpPr/>
          <p:nvPr/>
        </p:nvSpPr>
        <p:spPr>
          <a:xfrm>
            <a:off x="4878064" y="3509746"/>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32" name="bk object 82"/>
          <p:cNvSpPr/>
          <p:nvPr/>
        </p:nvSpPr>
        <p:spPr>
          <a:xfrm>
            <a:off x="4852529" y="3509746"/>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33" name="bk object 83"/>
          <p:cNvSpPr/>
          <p:nvPr/>
        </p:nvSpPr>
        <p:spPr>
          <a:xfrm>
            <a:off x="4838343" y="3509746"/>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34" name="bk object 84"/>
          <p:cNvSpPr/>
          <p:nvPr/>
        </p:nvSpPr>
        <p:spPr>
          <a:xfrm>
            <a:off x="4828413" y="3509746"/>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35" name="bk object 85"/>
          <p:cNvSpPr/>
          <p:nvPr/>
        </p:nvSpPr>
        <p:spPr>
          <a:xfrm>
            <a:off x="4906173" y="3506545"/>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36" name="bk object 86"/>
          <p:cNvSpPr/>
          <p:nvPr/>
        </p:nvSpPr>
        <p:spPr>
          <a:xfrm>
            <a:off x="4916167" y="3506545"/>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37" name="bk object 87"/>
          <p:cNvSpPr/>
          <p:nvPr/>
        </p:nvSpPr>
        <p:spPr>
          <a:xfrm>
            <a:off x="4941875" y="3509746"/>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38" name="bk object 88"/>
          <p:cNvSpPr/>
          <p:nvPr/>
        </p:nvSpPr>
        <p:spPr>
          <a:xfrm>
            <a:off x="4962827" y="3506545"/>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39" name="bk object 89"/>
          <p:cNvSpPr/>
          <p:nvPr/>
        </p:nvSpPr>
        <p:spPr>
          <a:xfrm>
            <a:off x="5027003" y="3526008"/>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40" name="bk object 90"/>
          <p:cNvSpPr/>
          <p:nvPr/>
        </p:nvSpPr>
        <p:spPr>
          <a:xfrm>
            <a:off x="5056789" y="3526008"/>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41" name="bk object 91"/>
          <p:cNvSpPr/>
          <p:nvPr/>
        </p:nvSpPr>
        <p:spPr>
          <a:xfrm>
            <a:off x="5086576" y="3526008"/>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42" name="bk object 92"/>
          <p:cNvSpPr/>
          <p:nvPr/>
        </p:nvSpPr>
        <p:spPr>
          <a:xfrm>
            <a:off x="5151826" y="3543751"/>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43" name="bk object 93"/>
          <p:cNvSpPr/>
          <p:nvPr/>
        </p:nvSpPr>
        <p:spPr>
          <a:xfrm>
            <a:off x="5202889" y="3569682"/>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44" name="bk object 94"/>
          <p:cNvSpPr/>
          <p:nvPr/>
        </p:nvSpPr>
        <p:spPr>
          <a:xfrm>
            <a:off x="5218495" y="3569682"/>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45" name="bk object 95"/>
          <p:cNvSpPr/>
          <p:nvPr/>
        </p:nvSpPr>
        <p:spPr>
          <a:xfrm>
            <a:off x="5225585" y="3569682"/>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46" name="bk object 96"/>
          <p:cNvSpPr/>
          <p:nvPr/>
        </p:nvSpPr>
        <p:spPr>
          <a:xfrm>
            <a:off x="5255372" y="3569682"/>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47" name="bk object 97"/>
          <p:cNvSpPr/>
          <p:nvPr/>
        </p:nvSpPr>
        <p:spPr>
          <a:xfrm>
            <a:off x="5283745" y="3575799"/>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48" name="bk object 98"/>
          <p:cNvSpPr/>
          <p:nvPr/>
        </p:nvSpPr>
        <p:spPr>
          <a:xfrm>
            <a:off x="5297926" y="3575799"/>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49" name="bk object 99"/>
          <p:cNvSpPr/>
          <p:nvPr/>
        </p:nvSpPr>
        <p:spPr>
          <a:xfrm>
            <a:off x="5306442" y="3575799"/>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50" name="bk object 100"/>
          <p:cNvSpPr/>
          <p:nvPr/>
        </p:nvSpPr>
        <p:spPr>
          <a:xfrm>
            <a:off x="5309513" y="3572737"/>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51" name="bk object 101"/>
          <p:cNvSpPr/>
          <p:nvPr/>
        </p:nvSpPr>
        <p:spPr>
          <a:xfrm>
            <a:off x="5353247" y="3589739"/>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52" name="bk object 102"/>
          <p:cNvSpPr/>
          <p:nvPr/>
        </p:nvSpPr>
        <p:spPr>
          <a:xfrm>
            <a:off x="5358924" y="3589739"/>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53" name="bk object 103"/>
          <p:cNvSpPr/>
          <p:nvPr/>
        </p:nvSpPr>
        <p:spPr>
          <a:xfrm>
            <a:off x="5417078" y="3589739"/>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54" name="bk object 104"/>
          <p:cNvSpPr/>
          <p:nvPr/>
        </p:nvSpPr>
        <p:spPr>
          <a:xfrm>
            <a:off x="5431265" y="3589739"/>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55" name="bk object 105"/>
          <p:cNvSpPr/>
          <p:nvPr/>
        </p:nvSpPr>
        <p:spPr>
          <a:xfrm>
            <a:off x="5473666" y="3589739"/>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56" name="bk object 106"/>
          <p:cNvSpPr/>
          <p:nvPr/>
        </p:nvSpPr>
        <p:spPr>
          <a:xfrm>
            <a:off x="5524882" y="3589739"/>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57" name="bk object 107"/>
          <p:cNvSpPr/>
          <p:nvPr/>
        </p:nvSpPr>
        <p:spPr>
          <a:xfrm>
            <a:off x="5540488" y="3589739"/>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58" name="bk object 108"/>
          <p:cNvSpPr/>
          <p:nvPr/>
        </p:nvSpPr>
        <p:spPr>
          <a:xfrm>
            <a:off x="5590132" y="3623744"/>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59" name="bk object 109"/>
          <p:cNvSpPr/>
          <p:nvPr/>
        </p:nvSpPr>
        <p:spPr>
          <a:xfrm>
            <a:off x="5558927" y="3623744"/>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60" name="bk object 110"/>
          <p:cNvSpPr/>
          <p:nvPr/>
        </p:nvSpPr>
        <p:spPr>
          <a:xfrm>
            <a:off x="5659640" y="3685691"/>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61" name="bk object 111"/>
          <p:cNvSpPr/>
          <p:nvPr/>
        </p:nvSpPr>
        <p:spPr>
          <a:xfrm>
            <a:off x="5670989" y="3678812"/>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62" name="bk object 112"/>
          <p:cNvSpPr/>
          <p:nvPr/>
        </p:nvSpPr>
        <p:spPr>
          <a:xfrm>
            <a:off x="5768851" y="3769525"/>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63" name="bk object 113"/>
          <p:cNvSpPr/>
          <p:nvPr/>
        </p:nvSpPr>
        <p:spPr>
          <a:xfrm>
            <a:off x="5787593" y="3769525"/>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64" name="bk object 114"/>
          <p:cNvSpPr/>
          <p:nvPr/>
        </p:nvSpPr>
        <p:spPr>
          <a:xfrm>
            <a:off x="5834101" y="3769525"/>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65" name="bk object 115"/>
          <p:cNvSpPr/>
          <p:nvPr/>
        </p:nvSpPr>
        <p:spPr>
          <a:xfrm>
            <a:off x="5948995" y="3769525"/>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66" name="bk object 116"/>
          <p:cNvSpPr/>
          <p:nvPr/>
        </p:nvSpPr>
        <p:spPr>
          <a:xfrm>
            <a:off x="5975949" y="3769525"/>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67" name="bk object 117"/>
          <p:cNvSpPr/>
          <p:nvPr/>
        </p:nvSpPr>
        <p:spPr>
          <a:xfrm>
            <a:off x="5988717" y="3769525"/>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68" name="bk object 118"/>
          <p:cNvSpPr/>
          <p:nvPr/>
        </p:nvSpPr>
        <p:spPr>
          <a:xfrm>
            <a:off x="6024174" y="3769525"/>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69" name="bk object 119"/>
          <p:cNvSpPr/>
          <p:nvPr/>
        </p:nvSpPr>
        <p:spPr>
          <a:xfrm>
            <a:off x="6053966" y="3769525"/>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70" name="bk object 120"/>
          <p:cNvSpPr/>
          <p:nvPr/>
        </p:nvSpPr>
        <p:spPr>
          <a:xfrm>
            <a:off x="6082334" y="3769525"/>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71" name="bk object 121"/>
          <p:cNvSpPr/>
          <p:nvPr/>
        </p:nvSpPr>
        <p:spPr>
          <a:xfrm>
            <a:off x="6272407" y="3769525"/>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72" name="bk object 122"/>
          <p:cNvSpPr/>
          <p:nvPr/>
        </p:nvSpPr>
        <p:spPr>
          <a:xfrm>
            <a:off x="6279503" y="3769525"/>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73" name="bk object 123"/>
          <p:cNvSpPr/>
          <p:nvPr/>
        </p:nvSpPr>
        <p:spPr>
          <a:xfrm>
            <a:off x="6296523" y="3769525"/>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74" name="bk object 124"/>
          <p:cNvSpPr/>
          <p:nvPr/>
        </p:nvSpPr>
        <p:spPr>
          <a:xfrm>
            <a:off x="6537666" y="3769525"/>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75" name="bk object 125"/>
          <p:cNvSpPr/>
          <p:nvPr/>
        </p:nvSpPr>
        <p:spPr>
          <a:xfrm>
            <a:off x="6546175" y="3769525"/>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76" name="bk object 126"/>
          <p:cNvSpPr/>
          <p:nvPr/>
        </p:nvSpPr>
        <p:spPr>
          <a:xfrm>
            <a:off x="6758945" y="3769525"/>
            <a:ext cx="0" cy="80247"/>
          </a:xfrm>
          <a:custGeom>
            <a:avLst/>
            <a:gdLst/>
            <a:ahLst/>
            <a:cxnLst/>
            <a:rect l="l" t="t" r="r" b="b"/>
            <a:pathLst>
              <a:path h="150495">
                <a:moveTo>
                  <a:pt x="0" y="0"/>
                </a:moveTo>
                <a:lnTo>
                  <a:pt x="0" y="150025"/>
                </a:lnTo>
              </a:path>
            </a:pathLst>
          </a:custGeom>
          <a:ln w="12700">
            <a:solidFill>
              <a:srgbClr val="B4D3EE"/>
            </a:solidFill>
          </a:ln>
        </p:spPr>
        <p:txBody>
          <a:bodyPr wrap="square" lIns="0" tIns="0" rIns="0" bIns="0" rtlCol="0"/>
          <a:lstStyle/>
          <a:p>
            <a:endParaRPr/>
          </a:p>
        </p:txBody>
      </p:sp>
      <p:sp>
        <p:nvSpPr>
          <p:cNvPr id="877" name="bk object 127"/>
          <p:cNvSpPr/>
          <p:nvPr/>
        </p:nvSpPr>
        <p:spPr>
          <a:xfrm>
            <a:off x="1622426" y="2352056"/>
            <a:ext cx="5355890" cy="1715999"/>
          </a:xfrm>
          <a:custGeom>
            <a:avLst/>
            <a:gdLst/>
            <a:ahLst/>
            <a:cxnLst/>
            <a:rect l="l" t="t" r="r" b="b"/>
            <a:pathLst>
              <a:path w="10015220" h="3218179">
                <a:moveTo>
                  <a:pt x="0" y="0"/>
                </a:moveTo>
                <a:lnTo>
                  <a:pt x="98425" y="0"/>
                </a:lnTo>
                <a:lnTo>
                  <a:pt x="98425" y="20637"/>
                </a:lnTo>
                <a:lnTo>
                  <a:pt x="128587" y="20637"/>
                </a:lnTo>
                <a:lnTo>
                  <a:pt x="128587" y="33337"/>
                </a:lnTo>
                <a:lnTo>
                  <a:pt x="219075" y="33337"/>
                </a:lnTo>
                <a:lnTo>
                  <a:pt x="219075" y="68262"/>
                </a:lnTo>
                <a:lnTo>
                  <a:pt x="230187" y="68262"/>
                </a:lnTo>
                <a:lnTo>
                  <a:pt x="230187" y="92075"/>
                </a:lnTo>
                <a:lnTo>
                  <a:pt x="319087" y="92075"/>
                </a:lnTo>
                <a:lnTo>
                  <a:pt x="319087" y="115887"/>
                </a:lnTo>
                <a:lnTo>
                  <a:pt x="412750" y="115887"/>
                </a:lnTo>
                <a:lnTo>
                  <a:pt x="412750" y="163512"/>
                </a:lnTo>
                <a:lnTo>
                  <a:pt x="457200" y="163512"/>
                </a:lnTo>
                <a:lnTo>
                  <a:pt x="457200" y="192087"/>
                </a:lnTo>
                <a:lnTo>
                  <a:pt x="500062" y="192087"/>
                </a:lnTo>
                <a:lnTo>
                  <a:pt x="500062" y="217487"/>
                </a:lnTo>
                <a:lnTo>
                  <a:pt x="549275" y="217487"/>
                </a:lnTo>
                <a:lnTo>
                  <a:pt x="549275" y="238125"/>
                </a:lnTo>
                <a:lnTo>
                  <a:pt x="630237" y="238125"/>
                </a:lnTo>
                <a:lnTo>
                  <a:pt x="630237" y="303212"/>
                </a:lnTo>
                <a:lnTo>
                  <a:pt x="687387" y="303212"/>
                </a:lnTo>
                <a:lnTo>
                  <a:pt x="687387" y="327025"/>
                </a:lnTo>
                <a:lnTo>
                  <a:pt x="722312" y="327025"/>
                </a:lnTo>
                <a:lnTo>
                  <a:pt x="722312" y="347662"/>
                </a:lnTo>
                <a:lnTo>
                  <a:pt x="765175" y="347662"/>
                </a:lnTo>
                <a:lnTo>
                  <a:pt x="765175" y="366712"/>
                </a:lnTo>
                <a:lnTo>
                  <a:pt x="873125" y="366712"/>
                </a:lnTo>
                <a:lnTo>
                  <a:pt x="873125" y="388937"/>
                </a:lnTo>
                <a:lnTo>
                  <a:pt x="898525" y="388937"/>
                </a:lnTo>
                <a:lnTo>
                  <a:pt x="898525" y="438150"/>
                </a:lnTo>
                <a:lnTo>
                  <a:pt x="982662" y="438150"/>
                </a:lnTo>
                <a:lnTo>
                  <a:pt x="1071562" y="546100"/>
                </a:lnTo>
                <a:lnTo>
                  <a:pt x="1196975" y="611187"/>
                </a:lnTo>
                <a:lnTo>
                  <a:pt x="1333500" y="611187"/>
                </a:lnTo>
                <a:lnTo>
                  <a:pt x="1333500" y="647700"/>
                </a:lnTo>
                <a:lnTo>
                  <a:pt x="1433512" y="647700"/>
                </a:lnTo>
                <a:lnTo>
                  <a:pt x="1433512" y="677862"/>
                </a:lnTo>
                <a:lnTo>
                  <a:pt x="1484312" y="677862"/>
                </a:lnTo>
                <a:lnTo>
                  <a:pt x="1516062" y="677862"/>
                </a:lnTo>
                <a:lnTo>
                  <a:pt x="1540675" y="702475"/>
                </a:lnTo>
                <a:lnTo>
                  <a:pt x="1561312" y="723112"/>
                </a:lnTo>
                <a:lnTo>
                  <a:pt x="1670050" y="723112"/>
                </a:lnTo>
                <a:lnTo>
                  <a:pt x="1670050" y="800100"/>
                </a:lnTo>
                <a:lnTo>
                  <a:pt x="1692275" y="800100"/>
                </a:lnTo>
                <a:lnTo>
                  <a:pt x="1692275" y="847725"/>
                </a:lnTo>
                <a:lnTo>
                  <a:pt x="1708150" y="847725"/>
                </a:lnTo>
                <a:lnTo>
                  <a:pt x="1708150" y="885825"/>
                </a:lnTo>
                <a:lnTo>
                  <a:pt x="1825625" y="885825"/>
                </a:lnTo>
                <a:lnTo>
                  <a:pt x="1860550" y="885825"/>
                </a:lnTo>
                <a:lnTo>
                  <a:pt x="1860550" y="915987"/>
                </a:lnTo>
                <a:lnTo>
                  <a:pt x="1895475" y="915987"/>
                </a:lnTo>
                <a:lnTo>
                  <a:pt x="1895475" y="938212"/>
                </a:lnTo>
                <a:lnTo>
                  <a:pt x="2073275" y="938212"/>
                </a:lnTo>
                <a:lnTo>
                  <a:pt x="2073275" y="971550"/>
                </a:lnTo>
                <a:lnTo>
                  <a:pt x="2143125" y="971550"/>
                </a:lnTo>
                <a:lnTo>
                  <a:pt x="2143125" y="1022350"/>
                </a:lnTo>
                <a:lnTo>
                  <a:pt x="2184400" y="1022350"/>
                </a:lnTo>
                <a:lnTo>
                  <a:pt x="2184400" y="1062037"/>
                </a:lnTo>
                <a:lnTo>
                  <a:pt x="2249487" y="1062037"/>
                </a:lnTo>
                <a:lnTo>
                  <a:pt x="2249487" y="1076325"/>
                </a:lnTo>
                <a:lnTo>
                  <a:pt x="2351087" y="1076325"/>
                </a:lnTo>
                <a:lnTo>
                  <a:pt x="2351087" y="1117600"/>
                </a:lnTo>
                <a:lnTo>
                  <a:pt x="2438400" y="1117600"/>
                </a:lnTo>
                <a:lnTo>
                  <a:pt x="2438400" y="1169987"/>
                </a:lnTo>
                <a:lnTo>
                  <a:pt x="2500312" y="1169987"/>
                </a:lnTo>
                <a:lnTo>
                  <a:pt x="2500312" y="1189037"/>
                </a:lnTo>
                <a:lnTo>
                  <a:pt x="2559050" y="1189037"/>
                </a:lnTo>
                <a:lnTo>
                  <a:pt x="2559050" y="1216025"/>
                </a:lnTo>
                <a:lnTo>
                  <a:pt x="2616200" y="1216025"/>
                </a:lnTo>
                <a:lnTo>
                  <a:pt x="2705100" y="1216025"/>
                </a:lnTo>
                <a:lnTo>
                  <a:pt x="2705100" y="1239837"/>
                </a:lnTo>
                <a:lnTo>
                  <a:pt x="2740025" y="1239837"/>
                </a:lnTo>
                <a:lnTo>
                  <a:pt x="2740025" y="1282700"/>
                </a:lnTo>
                <a:lnTo>
                  <a:pt x="2784475" y="1282700"/>
                </a:lnTo>
                <a:lnTo>
                  <a:pt x="2784475" y="1338262"/>
                </a:lnTo>
                <a:lnTo>
                  <a:pt x="2838450" y="1338262"/>
                </a:lnTo>
                <a:lnTo>
                  <a:pt x="2838450" y="1401762"/>
                </a:lnTo>
                <a:lnTo>
                  <a:pt x="3138487" y="1401762"/>
                </a:lnTo>
                <a:lnTo>
                  <a:pt x="3138487" y="1477962"/>
                </a:lnTo>
                <a:lnTo>
                  <a:pt x="3187700" y="1477962"/>
                </a:lnTo>
                <a:lnTo>
                  <a:pt x="3187700" y="1501775"/>
                </a:lnTo>
                <a:lnTo>
                  <a:pt x="3233737" y="1501775"/>
                </a:lnTo>
                <a:lnTo>
                  <a:pt x="3233737" y="1533525"/>
                </a:lnTo>
                <a:lnTo>
                  <a:pt x="3278187" y="1533525"/>
                </a:lnTo>
                <a:lnTo>
                  <a:pt x="3278187" y="1563687"/>
                </a:lnTo>
                <a:lnTo>
                  <a:pt x="3419475" y="1563687"/>
                </a:lnTo>
                <a:lnTo>
                  <a:pt x="3419475" y="1582737"/>
                </a:lnTo>
                <a:lnTo>
                  <a:pt x="3497262" y="1582737"/>
                </a:lnTo>
                <a:lnTo>
                  <a:pt x="3497262" y="1628775"/>
                </a:lnTo>
                <a:lnTo>
                  <a:pt x="3567112" y="1628775"/>
                </a:lnTo>
                <a:lnTo>
                  <a:pt x="3567112" y="1649412"/>
                </a:lnTo>
                <a:lnTo>
                  <a:pt x="3675062" y="1649412"/>
                </a:lnTo>
                <a:lnTo>
                  <a:pt x="3675062" y="1717789"/>
                </a:lnTo>
                <a:lnTo>
                  <a:pt x="3775100" y="1717789"/>
                </a:lnTo>
                <a:lnTo>
                  <a:pt x="3775100" y="1739404"/>
                </a:lnTo>
                <a:lnTo>
                  <a:pt x="3828491" y="1739404"/>
                </a:lnTo>
                <a:lnTo>
                  <a:pt x="3828491" y="1755940"/>
                </a:lnTo>
                <a:lnTo>
                  <a:pt x="3953090" y="1755940"/>
                </a:lnTo>
                <a:lnTo>
                  <a:pt x="3953090" y="1780095"/>
                </a:lnTo>
                <a:lnTo>
                  <a:pt x="3973423" y="1780095"/>
                </a:lnTo>
                <a:lnTo>
                  <a:pt x="4345927" y="1780095"/>
                </a:lnTo>
                <a:lnTo>
                  <a:pt x="4345927" y="1800428"/>
                </a:lnTo>
                <a:lnTo>
                  <a:pt x="4391698" y="1800428"/>
                </a:lnTo>
                <a:lnTo>
                  <a:pt x="4391698" y="1822043"/>
                </a:lnTo>
                <a:lnTo>
                  <a:pt x="4550600" y="1822043"/>
                </a:lnTo>
                <a:lnTo>
                  <a:pt x="4550600" y="1846199"/>
                </a:lnTo>
                <a:lnTo>
                  <a:pt x="4733683" y="1846199"/>
                </a:lnTo>
                <a:lnTo>
                  <a:pt x="4733683" y="1905190"/>
                </a:lnTo>
                <a:lnTo>
                  <a:pt x="4766741" y="1905190"/>
                </a:lnTo>
                <a:lnTo>
                  <a:pt x="4766741" y="1922475"/>
                </a:lnTo>
                <a:lnTo>
                  <a:pt x="4837925" y="1922475"/>
                </a:lnTo>
                <a:lnTo>
                  <a:pt x="4837925" y="1949183"/>
                </a:lnTo>
                <a:lnTo>
                  <a:pt x="4973955" y="1949183"/>
                </a:lnTo>
                <a:lnTo>
                  <a:pt x="4973955" y="2019096"/>
                </a:lnTo>
                <a:lnTo>
                  <a:pt x="5099837" y="2019096"/>
                </a:lnTo>
                <a:lnTo>
                  <a:pt x="5099837" y="2071230"/>
                </a:lnTo>
                <a:lnTo>
                  <a:pt x="5293067" y="2071230"/>
                </a:lnTo>
                <a:lnTo>
                  <a:pt x="5293067" y="2096655"/>
                </a:lnTo>
                <a:lnTo>
                  <a:pt x="5370626" y="2096655"/>
                </a:lnTo>
                <a:lnTo>
                  <a:pt x="5370626" y="2139873"/>
                </a:lnTo>
                <a:lnTo>
                  <a:pt x="5530811" y="2139873"/>
                </a:lnTo>
                <a:lnTo>
                  <a:pt x="5530811" y="2204720"/>
                </a:lnTo>
                <a:lnTo>
                  <a:pt x="6001207" y="2204720"/>
                </a:lnTo>
                <a:lnTo>
                  <a:pt x="6001207" y="2249220"/>
                </a:lnTo>
                <a:lnTo>
                  <a:pt x="6111811" y="2249220"/>
                </a:lnTo>
                <a:lnTo>
                  <a:pt x="6111811" y="2279726"/>
                </a:lnTo>
                <a:lnTo>
                  <a:pt x="6470307" y="2279726"/>
                </a:lnTo>
                <a:lnTo>
                  <a:pt x="6470307" y="2390317"/>
                </a:lnTo>
                <a:lnTo>
                  <a:pt x="6836448" y="2390317"/>
                </a:lnTo>
                <a:lnTo>
                  <a:pt x="6836448" y="2450071"/>
                </a:lnTo>
                <a:lnTo>
                  <a:pt x="7079272" y="2450071"/>
                </a:lnTo>
                <a:lnTo>
                  <a:pt x="7079272" y="2545422"/>
                </a:lnTo>
                <a:lnTo>
                  <a:pt x="7360246" y="2545422"/>
                </a:lnTo>
                <a:lnTo>
                  <a:pt x="7360246" y="2644584"/>
                </a:lnTo>
                <a:lnTo>
                  <a:pt x="9538017" y="2644584"/>
                </a:lnTo>
                <a:lnTo>
                  <a:pt x="9538017" y="3217951"/>
                </a:lnTo>
                <a:lnTo>
                  <a:pt x="10014750" y="3217951"/>
                </a:lnTo>
              </a:path>
            </a:pathLst>
          </a:custGeom>
          <a:ln w="25400">
            <a:solidFill>
              <a:srgbClr val="073F62"/>
            </a:solidFill>
          </a:ln>
        </p:spPr>
        <p:txBody>
          <a:bodyPr wrap="square" lIns="0" tIns="0" rIns="0" bIns="0" rtlCol="0"/>
          <a:lstStyle/>
          <a:p>
            <a:endParaRPr/>
          </a:p>
        </p:txBody>
      </p:sp>
      <p:sp>
        <p:nvSpPr>
          <p:cNvPr id="878" name="bk object 128"/>
          <p:cNvSpPr/>
          <p:nvPr/>
        </p:nvSpPr>
        <p:spPr>
          <a:xfrm>
            <a:off x="6947473" y="4030647"/>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79" name="bk object 129"/>
          <p:cNvSpPr/>
          <p:nvPr/>
        </p:nvSpPr>
        <p:spPr>
          <a:xfrm>
            <a:off x="6660559" y="371880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80" name="bk object 130"/>
          <p:cNvSpPr/>
          <p:nvPr/>
        </p:nvSpPr>
        <p:spPr>
          <a:xfrm>
            <a:off x="6640164" y="371880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81" name="bk object 131"/>
          <p:cNvSpPr/>
          <p:nvPr/>
        </p:nvSpPr>
        <p:spPr>
          <a:xfrm>
            <a:off x="6333539" y="371880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82" name="bk object 132"/>
          <p:cNvSpPr/>
          <p:nvPr/>
        </p:nvSpPr>
        <p:spPr>
          <a:xfrm>
            <a:off x="6265555" y="371880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83" name="bk object 133"/>
          <p:cNvSpPr/>
          <p:nvPr/>
        </p:nvSpPr>
        <p:spPr>
          <a:xfrm>
            <a:off x="6230198" y="371880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84" name="bk object 134"/>
          <p:cNvSpPr/>
          <p:nvPr/>
        </p:nvSpPr>
        <p:spPr>
          <a:xfrm>
            <a:off x="6181927" y="371880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85" name="bk object 135"/>
          <p:cNvSpPr/>
          <p:nvPr/>
        </p:nvSpPr>
        <p:spPr>
          <a:xfrm>
            <a:off x="5918128" y="371880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86" name="bk object 136"/>
          <p:cNvSpPr/>
          <p:nvPr/>
        </p:nvSpPr>
        <p:spPr>
          <a:xfrm>
            <a:off x="5787593" y="371880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87" name="bk object 137"/>
          <p:cNvSpPr/>
          <p:nvPr/>
        </p:nvSpPr>
        <p:spPr>
          <a:xfrm>
            <a:off x="5719326" y="371880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88" name="bk object 138"/>
          <p:cNvSpPr/>
          <p:nvPr/>
        </p:nvSpPr>
        <p:spPr>
          <a:xfrm>
            <a:off x="5631253" y="371880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89" name="bk object 139"/>
          <p:cNvSpPr/>
          <p:nvPr/>
        </p:nvSpPr>
        <p:spPr>
          <a:xfrm>
            <a:off x="5473666" y="3663741"/>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90" name="bk object 140"/>
          <p:cNvSpPr/>
          <p:nvPr/>
        </p:nvSpPr>
        <p:spPr>
          <a:xfrm>
            <a:off x="5448430" y="3663741"/>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91" name="bk object 141"/>
          <p:cNvSpPr/>
          <p:nvPr/>
        </p:nvSpPr>
        <p:spPr>
          <a:xfrm>
            <a:off x="5455573" y="3663741"/>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92" name="bk object 142"/>
          <p:cNvSpPr/>
          <p:nvPr/>
        </p:nvSpPr>
        <p:spPr>
          <a:xfrm>
            <a:off x="5374637" y="3615796"/>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93" name="bk object 143"/>
          <p:cNvSpPr/>
          <p:nvPr/>
        </p:nvSpPr>
        <p:spPr>
          <a:xfrm>
            <a:off x="5366545" y="3615796"/>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94" name="bk object 144"/>
          <p:cNvSpPr/>
          <p:nvPr/>
        </p:nvSpPr>
        <p:spPr>
          <a:xfrm>
            <a:off x="5347026" y="3615796"/>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95" name="bk object 145"/>
          <p:cNvSpPr/>
          <p:nvPr/>
        </p:nvSpPr>
        <p:spPr>
          <a:xfrm>
            <a:off x="5339405" y="3615796"/>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96" name="bk object 146"/>
          <p:cNvSpPr/>
          <p:nvPr/>
        </p:nvSpPr>
        <p:spPr>
          <a:xfrm>
            <a:off x="5327030" y="3615796"/>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97" name="bk object 147"/>
          <p:cNvSpPr/>
          <p:nvPr/>
        </p:nvSpPr>
        <p:spPr>
          <a:xfrm>
            <a:off x="5319886" y="3615796"/>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98" name="bk object 148"/>
          <p:cNvSpPr/>
          <p:nvPr/>
        </p:nvSpPr>
        <p:spPr>
          <a:xfrm>
            <a:off x="5243712" y="3583747"/>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899" name="bk object 149"/>
          <p:cNvSpPr/>
          <p:nvPr/>
        </p:nvSpPr>
        <p:spPr>
          <a:xfrm>
            <a:off x="5235143" y="3583747"/>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00" name="bk object 150"/>
          <p:cNvSpPr/>
          <p:nvPr/>
        </p:nvSpPr>
        <p:spPr>
          <a:xfrm>
            <a:off x="5175630" y="3583747"/>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01" name="bk object 151"/>
          <p:cNvSpPr/>
          <p:nvPr/>
        </p:nvSpPr>
        <p:spPr>
          <a:xfrm>
            <a:off x="5067089" y="3529685"/>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02" name="bk object 152"/>
          <p:cNvSpPr/>
          <p:nvPr/>
        </p:nvSpPr>
        <p:spPr>
          <a:xfrm>
            <a:off x="5012816" y="3529685"/>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03" name="bk object 153"/>
          <p:cNvSpPr/>
          <p:nvPr/>
        </p:nvSpPr>
        <p:spPr>
          <a:xfrm>
            <a:off x="4992819" y="3529685"/>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04" name="bk object 154"/>
          <p:cNvSpPr/>
          <p:nvPr/>
        </p:nvSpPr>
        <p:spPr>
          <a:xfrm>
            <a:off x="4962827" y="3529685"/>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05" name="bk object 155"/>
          <p:cNvSpPr/>
          <p:nvPr/>
        </p:nvSpPr>
        <p:spPr>
          <a:xfrm>
            <a:off x="4951399" y="3529685"/>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06" name="bk object 156"/>
          <p:cNvSpPr/>
          <p:nvPr/>
        </p:nvSpPr>
        <p:spPr>
          <a:xfrm>
            <a:off x="4941875" y="3529685"/>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07" name="bk object 157"/>
          <p:cNvSpPr/>
          <p:nvPr/>
        </p:nvSpPr>
        <p:spPr>
          <a:xfrm>
            <a:off x="4916167" y="3529685"/>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08" name="bk object 158"/>
          <p:cNvSpPr/>
          <p:nvPr/>
        </p:nvSpPr>
        <p:spPr>
          <a:xfrm>
            <a:off x="4906173" y="3529685"/>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09" name="bk object 159"/>
          <p:cNvSpPr/>
          <p:nvPr/>
        </p:nvSpPr>
        <p:spPr>
          <a:xfrm>
            <a:off x="4862371" y="3509746"/>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10" name="bk object 160"/>
          <p:cNvSpPr/>
          <p:nvPr/>
        </p:nvSpPr>
        <p:spPr>
          <a:xfrm>
            <a:off x="4820952" y="3486011"/>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11" name="bk object 161"/>
          <p:cNvSpPr/>
          <p:nvPr/>
        </p:nvSpPr>
        <p:spPr>
          <a:xfrm>
            <a:off x="4781913" y="3486011"/>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12" name="bk object 162"/>
          <p:cNvSpPr/>
          <p:nvPr/>
        </p:nvSpPr>
        <p:spPr>
          <a:xfrm>
            <a:off x="4718593" y="3486011"/>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13" name="bk object 163"/>
          <p:cNvSpPr/>
          <p:nvPr/>
        </p:nvSpPr>
        <p:spPr>
          <a:xfrm>
            <a:off x="4710972" y="3486011"/>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14" name="bk object 164"/>
          <p:cNvSpPr/>
          <p:nvPr/>
        </p:nvSpPr>
        <p:spPr>
          <a:xfrm>
            <a:off x="4675740" y="3486011"/>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15" name="bk object 165"/>
          <p:cNvSpPr/>
          <p:nvPr/>
        </p:nvSpPr>
        <p:spPr>
          <a:xfrm>
            <a:off x="4636225" y="3486011"/>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16" name="bk object 166"/>
          <p:cNvSpPr/>
          <p:nvPr/>
        </p:nvSpPr>
        <p:spPr>
          <a:xfrm>
            <a:off x="4634321" y="3486011"/>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17" name="bk object 167"/>
          <p:cNvSpPr/>
          <p:nvPr/>
        </p:nvSpPr>
        <p:spPr>
          <a:xfrm>
            <a:off x="4585758" y="346654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18" name="bk object 168"/>
          <p:cNvSpPr/>
          <p:nvPr/>
        </p:nvSpPr>
        <p:spPr>
          <a:xfrm>
            <a:off x="4578144" y="3454685"/>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19" name="bk object 169"/>
          <p:cNvSpPr/>
          <p:nvPr/>
        </p:nvSpPr>
        <p:spPr>
          <a:xfrm>
            <a:off x="4572427" y="3454685"/>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20" name="bk object 170"/>
          <p:cNvSpPr/>
          <p:nvPr/>
        </p:nvSpPr>
        <p:spPr>
          <a:xfrm>
            <a:off x="4563858" y="3452781"/>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21" name="bk object 171"/>
          <p:cNvSpPr/>
          <p:nvPr/>
        </p:nvSpPr>
        <p:spPr>
          <a:xfrm>
            <a:off x="4531007" y="3452781"/>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22" name="bk object 172"/>
          <p:cNvSpPr/>
          <p:nvPr/>
        </p:nvSpPr>
        <p:spPr>
          <a:xfrm>
            <a:off x="4521489" y="3452781"/>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23" name="bk object 173"/>
          <p:cNvSpPr/>
          <p:nvPr/>
        </p:nvSpPr>
        <p:spPr>
          <a:xfrm>
            <a:off x="4502919" y="3452781"/>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24" name="bk object 174"/>
          <p:cNvSpPr/>
          <p:nvPr/>
        </p:nvSpPr>
        <p:spPr>
          <a:xfrm>
            <a:off x="4496253" y="3443284"/>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25" name="bk object 175"/>
          <p:cNvSpPr/>
          <p:nvPr/>
        </p:nvSpPr>
        <p:spPr>
          <a:xfrm>
            <a:off x="4486258" y="3437590"/>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26" name="bk object 176"/>
          <p:cNvSpPr/>
          <p:nvPr/>
        </p:nvSpPr>
        <p:spPr>
          <a:xfrm>
            <a:off x="4477689" y="3437590"/>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27" name="bk object 177"/>
          <p:cNvSpPr/>
          <p:nvPr/>
        </p:nvSpPr>
        <p:spPr>
          <a:xfrm>
            <a:off x="4461976" y="3439964"/>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28" name="bk object 178"/>
          <p:cNvSpPr/>
          <p:nvPr/>
        </p:nvSpPr>
        <p:spPr>
          <a:xfrm>
            <a:off x="4453407" y="3432372"/>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29" name="bk object 179"/>
          <p:cNvSpPr/>
          <p:nvPr/>
        </p:nvSpPr>
        <p:spPr>
          <a:xfrm>
            <a:off x="4444838" y="3420032"/>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30" name="bk object 180"/>
          <p:cNvSpPr/>
          <p:nvPr/>
        </p:nvSpPr>
        <p:spPr>
          <a:xfrm>
            <a:off x="4344854" y="3386556"/>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31" name="bk object 181"/>
          <p:cNvSpPr/>
          <p:nvPr/>
        </p:nvSpPr>
        <p:spPr>
          <a:xfrm>
            <a:off x="4332478" y="3386556"/>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32" name="bk object 182"/>
          <p:cNvSpPr/>
          <p:nvPr/>
        </p:nvSpPr>
        <p:spPr>
          <a:xfrm>
            <a:off x="4324386" y="3386556"/>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33" name="bk object 183"/>
          <p:cNvSpPr/>
          <p:nvPr/>
        </p:nvSpPr>
        <p:spPr>
          <a:xfrm>
            <a:off x="4283444" y="3386556"/>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34" name="bk object 184"/>
          <p:cNvSpPr/>
          <p:nvPr/>
        </p:nvSpPr>
        <p:spPr>
          <a:xfrm>
            <a:off x="4265351" y="335237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35" name="bk object 185"/>
          <p:cNvSpPr/>
          <p:nvPr/>
        </p:nvSpPr>
        <p:spPr>
          <a:xfrm>
            <a:off x="4255349" y="335237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36" name="bk object 186"/>
          <p:cNvSpPr/>
          <p:nvPr/>
        </p:nvSpPr>
        <p:spPr>
          <a:xfrm>
            <a:off x="4246309" y="335237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37" name="bk object 187"/>
          <p:cNvSpPr/>
          <p:nvPr/>
        </p:nvSpPr>
        <p:spPr>
          <a:xfrm>
            <a:off x="4242495" y="335237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38" name="bk object 188"/>
          <p:cNvSpPr/>
          <p:nvPr/>
        </p:nvSpPr>
        <p:spPr>
          <a:xfrm>
            <a:off x="4224408" y="335237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39" name="bk object 189"/>
          <p:cNvSpPr/>
          <p:nvPr/>
        </p:nvSpPr>
        <p:spPr>
          <a:xfrm>
            <a:off x="4216788" y="335237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40" name="bk object 190"/>
          <p:cNvSpPr/>
          <p:nvPr/>
        </p:nvSpPr>
        <p:spPr>
          <a:xfrm>
            <a:off x="4196790" y="3337897"/>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41" name="bk object 191"/>
          <p:cNvSpPr/>
          <p:nvPr/>
        </p:nvSpPr>
        <p:spPr>
          <a:xfrm>
            <a:off x="4182511" y="3337897"/>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42" name="bk object 192"/>
          <p:cNvSpPr/>
          <p:nvPr/>
        </p:nvSpPr>
        <p:spPr>
          <a:xfrm>
            <a:off x="4176323" y="3337897"/>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43" name="bk object 193"/>
          <p:cNvSpPr/>
          <p:nvPr/>
        </p:nvSpPr>
        <p:spPr>
          <a:xfrm>
            <a:off x="4156326" y="3331799"/>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44" name="bk object 194"/>
          <p:cNvSpPr/>
          <p:nvPr/>
        </p:nvSpPr>
        <p:spPr>
          <a:xfrm>
            <a:off x="4143473" y="3297900"/>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45" name="bk object 195"/>
          <p:cNvSpPr/>
          <p:nvPr/>
        </p:nvSpPr>
        <p:spPr>
          <a:xfrm>
            <a:off x="4136329" y="3297900"/>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46" name="bk object 196"/>
          <p:cNvSpPr/>
          <p:nvPr/>
        </p:nvSpPr>
        <p:spPr>
          <a:xfrm>
            <a:off x="4125379" y="3297900"/>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47" name="bk object 197"/>
          <p:cNvSpPr/>
          <p:nvPr/>
        </p:nvSpPr>
        <p:spPr>
          <a:xfrm>
            <a:off x="4059201" y="3297900"/>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48" name="bk object 198"/>
          <p:cNvSpPr/>
          <p:nvPr/>
        </p:nvSpPr>
        <p:spPr>
          <a:xfrm>
            <a:off x="3950176" y="3269063"/>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49" name="bk object 199"/>
          <p:cNvSpPr/>
          <p:nvPr/>
        </p:nvSpPr>
        <p:spPr>
          <a:xfrm>
            <a:off x="3993028" y="3287950"/>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50" name="bk object 200"/>
          <p:cNvSpPr/>
          <p:nvPr/>
        </p:nvSpPr>
        <p:spPr>
          <a:xfrm>
            <a:off x="3873047" y="3263838"/>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51" name="bk object 201"/>
          <p:cNvSpPr/>
          <p:nvPr/>
        </p:nvSpPr>
        <p:spPr>
          <a:xfrm>
            <a:off x="3862571" y="3263838"/>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52" name="bk object 202"/>
          <p:cNvSpPr/>
          <p:nvPr/>
        </p:nvSpPr>
        <p:spPr>
          <a:xfrm>
            <a:off x="3844481" y="3263838"/>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53" name="bk object 203"/>
          <p:cNvSpPr/>
          <p:nvPr/>
        </p:nvSpPr>
        <p:spPr>
          <a:xfrm>
            <a:off x="3835912" y="3263838"/>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54" name="bk object 204"/>
          <p:cNvSpPr/>
          <p:nvPr/>
        </p:nvSpPr>
        <p:spPr>
          <a:xfrm>
            <a:off x="3807345" y="3263838"/>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55" name="bk object 205"/>
          <p:cNvSpPr/>
          <p:nvPr/>
        </p:nvSpPr>
        <p:spPr>
          <a:xfrm>
            <a:off x="3780684" y="3263838"/>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56" name="bk object 206"/>
          <p:cNvSpPr/>
          <p:nvPr/>
        </p:nvSpPr>
        <p:spPr>
          <a:xfrm>
            <a:off x="3761164" y="3263838"/>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57" name="bk object 207"/>
          <p:cNvSpPr/>
          <p:nvPr/>
        </p:nvSpPr>
        <p:spPr>
          <a:xfrm>
            <a:off x="3708316" y="3247954"/>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58" name="bk object 208"/>
          <p:cNvSpPr/>
          <p:nvPr/>
        </p:nvSpPr>
        <p:spPr>
          <a:xfrm>
            <a:off x="3694511" y="3247954"/>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59" name="bk object 209"/>
          <p:cNvSpPr/>
          <p:nvPr/>
        </p:nvSpPr>
        <p:spPr>
          <a:xfrm>
            <a:off x="3617860" y="3229067"/>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60" name="bk object 210"/>
          <p:cNvSpPr/>
          <p:nvPr/>
        </p:nvSpPr>
        <p:spPr>
          <a:xfrm>
            <a:off x="3610720" y="3229067"/>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61" name="bk object 211"/>
          <p:cNvSpPr/>
          <p:nvPr/>
        </p:nvSpPr>
        <p:spPr>
          <a:xfrm>
            <a:off x="3564063" y="3195835"/>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62" name="bk object 212"/>
          <p:cNvSpPr/>
          <p:nvPr/>
        </p:nvSpPr>
        <p:spPr>
          <a:xfrm>
            <a:off x="3555491" y="3195835"/>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63" name="bk object 213"/>
          <p:cNvSpPr/>
          <p:nvPr/>
        </p:nvSpPr>
        <p:spPr>
          <a:xfrm>
            <a:off x="3547874" y="3195835"/>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64" name="bk object 214"/>
          <p:cNvSpPr/>
          <p:nvPr/>
        </p:nvSpPr>
        <p:spPr>
          <a:xfrm>
            <a:off x="3515978" y="3181713"/>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65" name="bk object 215"/>
          <p:cNvSpPr/>
          <p:nvPr/>
        </p:nvSpPr>
        <p:spPr>
          <a:xfrm>
            <a:off x="3507884" y="3181713"/>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66" name="bk object 216"/>
          <p:cNvSpPr/>
          <p:nvPr/>
        </p:nvSpPr>
        <p:spPr>
          <a:xfrm>
            <a:off x="3481221" y="3153706"/>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67" name="bk object 217"/>
          <p:cNvSpPr/>
          <p:nvPr/>
        </p:nvSpPr>
        <p:spPr>
          <a:xfrm>
            <a:off x="3471700" y="3153706"/>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68" name="bk object 218"/>
          <p:cNvSpPr/>
          <p:nvPr/>
        </p:nvSpPr>
        <p:spPr>
          <a:xfrm>
            <a:off x="3454084" y="3153706"/>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69" name="bk object 219"/>
          <p:cNvSpPr/>
          <p:nvPr/>
        </p:nvSpPr>
        <p:spPr>
          <a:xfrm>
            <a:off x="3407431" y="3141716"/>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70" name="bk object 220"/>
          <p:cNvSpPr/>
          <p:nvPr/>
        </p:nvSpPr>
        <p:spPr>
          <a:xfrm>
            <a:off x="3396959" y="3141716"/>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71" name="bk object 221"/>
          <p:cNvSpPr/>
          <p:nvPr/>
        </p:nvSpPr>
        <p:spPr>
          <a:xfrm>
            <a:off x="3372677" y="3133770"/>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72" name="bk object 222"/>
          <p:cNvSpPr/>
          <p:nvPr/>
        </p:nvSpPr>
        <p:spPr>
          <a:xfrm>
            <a:off x="3263175" y="3053778"/>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73" name="bk object 223"/>
          <p:cNvSpPr/>
          <p:nvPr/>
        </p:nvSpPr>
        <p:spPr>
          <a:xfrm>
            <a:off x="3235561" y="3053778"/>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74" name="bk object 224"/>
          <p:cNvSpPr/>
          <p:nvPr/>
        </p:nvSpPr>
        <p:spPr>
          <a:xfrm>
            <a:off x="3207472" y="3053778"/>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75" name="bk object 225"/>
          <p:cNvSpPr/>
          <p:nvPr/>
        </p:nvSpPr>
        <p:spPr>
          <a:xfrm>
            <a:off x="3195093" y="3053778"/>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76" name="bk object 226"/>
          <p:cNvSpPr/>
          <p:nvPr/>
        </p:nvSpPr>
        <p:spPr>
          <a:xfrm>
            <a:off x="3138438" y="3034556"/>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77" name="bk object 227"/>
          <p:cNvSpPr/>
          <p:nvPr/>
        </p:nvSpPr>
        <p:spPr>
          <a:xfrm>
            <a:off x="3129395" y="3026961"/>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78" name="bk object 228"/>
          <p:cNvSpPr/>
          <p:nvPr/>
        </p:nvSpPr>
        <p:spPr>
          <a:xfrm>
            <a:off x="3121301" y="3026961"/>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979" name="bk object 229"/>
          <p:cNvSpPr/>
          <p:nvPr/>
        </p:nvSpPr>
        <p:spPr>
          <a:xfrm>
            <a:off x="3100829" y="3003699"/>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80" name="bk object 230"/>
          <p:cNvSpPr/>
          <p:nvPr/>
        </p:nvSpPr>
        <p:spPr>
          <a:xfrm>
            <a:off x="3081310" y="2969519"/>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81" name="bk object 231"/>
          <p:cNvSpPr/>
          <p:nvPr/>
        </p:nvSpPr>
        <p:spPr>
          <a:xfrm>
            <a:off x="3045126" y="2963702"/>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82" name="bk object 232"/>
          <p:cNvSpPr/>
          <p:nvPr/>
        </p:nvSpPr>
        <p:spPr>
          <a:xfrm>
            <a:off x="3017512" y="2961450"/>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83" name="bk object 233"/>
          <p:cNvSpPr/>
          <p:nvPr/>
        </p:nvSpPr>
        <p:spPr>
          <a:xfrm>
            <a:off x="2989898" y="2950532"/>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84" name="bk object 234"/>
          <p:cNvSpPr/>
          <p:nvPr/>
        </p:nvSpPr>
        <p:spPr>
          <a:xfrm>
            <a:off x="2959428" y="2929522"/>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85" name="bk object 235"/>
          <p:cNvSpPr/>
          <p:nvPr/>
        </p:nvSpPr>
        <p:spPr>
          <a:xfrm>
            <a:off x="2925151" y="2916352"/>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86" name="bk object 236"/>
          <p:cNvSpPr/>
          <p:nvPr/>
        </p:nvSpPr>
        <p:spPr>
          <a:xfrm>
            <a:off x="2910869" y="2903059"/>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87" name="bk object 237"/>
          <p:cNvSpPr/>
          <p:nvPr/>
        </p:nvSpPr>
        <p:spPr>
          <a:xfrm>
            <a:off x="2883254" y="2903059"/>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88" name="bk object 238"/>
          <p:cNvSpPr/>
          <p:nvPr/>
        </p:nvSpPr>
        <p:spPr>
          <a:xfrm>
            <a:off x="2810407" y="2881458"/>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89" name="bk object 239"/>
          <p:cNvSpPr/>
          <p:nvPr/>
        </p:nvSpPr>
        <p:spPr>
          <a:xfrm>
            <a:off x="2794698" y="2866505"/>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90" name="bk object 240"/>
          <p:cNvSpPr/>
          <p:nvPr/>
        </p:nvSpPr>
        <p:spPr>
          <a:xfrm>
            <a:off x="2715191" y="2811917"/>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91" name="bk object 241"/>
          <p:cNvSpPr/>
          <p:nvPr/>
        </p:nvSpPr>
        <p:spPr>
          <a:xfrm>
            <a:off x="2706618" y="2811917"/>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92" name="bk object 242"/>
          <p:cNvSpPr/>
          <p:nvPr/>
        </p:nvSpPr>
        <p:spPr>
          <a:xfrm>
            <a:off x="2667106" y="2811917"/>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93" name="bk object 243"/>
          <p:cNvSpPr/>
          <p:nvPr/>
        </p:nvSpPr>
        <p:spPr>
          <a:xfrm>
            <a:off x="2605212" y="2789604"/>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94" name="bk object 244"/>
          <p:cNvSpPr/>
          <p:nvPr/>
        </p:nvSpPr>
        <p:spPr>
          <a:xfrm>
            <a:off x="2571409" y="2789604"/>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95" name="bk object 245"/>
          <p:cNvSpPr/>
          <p:nvPr/>
        </p:nvSpPr>
        <p:spPr>
          <a:xfrm>
            <a:off x="2415251" y="2676148"/>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96" name="bk object 246"/>
          <p:cNvSpPr/>
          <p:nvPr/>
        </p:nvSpPr>
        <p:spPr>
          <a:xfrm>
            <a:off x="2400016" y="2668553"/>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97" name="bk object 247"/>
          <p:cNvSpPr/>
          <p:nvPr/>
        </p:nvSpPr>
        <p:spPr>
          <a:xfrm>
            <a:off x="2394303" y="2656685"/>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98" name="bk object 248"/>
          <p:cNvSpPr/>
          <p:nvPr/>
        </p:nvSpPr>
        <p:spPr>
          <a:xfrm>
            <a:off x="2386211" y="2656685"/>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999" name="bk object 249"/>
          <p:cNvSpPr/>
          <p:nvPr/>
        </p:nvSpPr>
        <p:spPr>
          <a:xfrm>
            <a:off x="2378119" y="2656685"/>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1000" name="bk object 250"/>
          <p:cNvSpPr/>
          <p:nvPr/>
        </p:nvSpPr>
        <p:spPr>
          <a:xfrm>
            <a:off x="2370028" y="2656685"/>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1001" name="bk object 251"/>
          <p:cNvSpPr/>
          <p:nvPr/>
        </p:nvSpPr>
        <p:spPr>
          <a:xfrm>
            <a:off x="2068652" y="2508576"/>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1002" name="bk object 252"/>
          <p:cNvSpPr/>
          <p:nvPr/>
        </p:nvSpPr>
        <p:spPr>
          <a:xfrm>
            <a:off x="2059131" y="2508576"/>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1003" name="bk object 253"/>
          <p:cNvSpPr/>
          <p:nvPr/>
        </p:nvSpPr>
        <p:spPr>
          <a:xfrm>
            <a:off x="1964863" y="2474399"/>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1004" name="bk object 254"/>
          <p:cNvSpPr/>
          <p:nvPr/>
        </p:nvSpPr>
        <p:spPr>
          <a:xfrm>
            <a:off x="1954866" y="2474399"/>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1005" name="bk object 255"/>
          <p:cNvSpPr/>
          <p:nvPr/>
        </p:nvSpPr>
        <p:spPr>
          <a:xfrm>
            <a:off x="1821085" y="2376611"/>
            <a:ext cx="0" cy="80247"/>
          </a:xfrm>
          <a:custGeom>
            <a:avLst/>
            <a:gdLst/>
            <a:ahLst/>
            <a:cxnLst/>
            <a:rect l="l" t="t" r="r" b="b"/>
            <a:pathLst>
              <a:path h="150494">
                <a:moveTo>
                  <a:pt x="0" y="0"/>
                </a:moveTo>
                <a:lnTo>
                  <a:pt x="0" y="150025"/>
                </a:lnTo>
              </a:path>
            </a:pathLst>
          </a:custGeom>
          <a:ln w="12700">
            <a:solidFill>
              <a:srgbClr val="073F62"/>
            </a:solidFill>
          </a:ln>
        </p:spPr>
        <p:txBody>
          <a:bodyPr wrap="square" lIns="0" tIns="0" rIns="0" bIns="0" rtlCol="0"/>
          <a:lstStyle/>
          <a:p>
            <a:endParaRPr/>
          </a:p>
        </p:txBody>
      </p:sp>
      <p:sp>
        <p:nvSpPr>
          <p:cNvPr id="1006" name="bk object 256"/>
          <p:cNvSpPr/>
          <p:nvPr/>
        </p:nvSpPr>
        <p:spPr>
          <a:xfrm>
            <a:off x="3925897" y="3263838"/>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1007" name="bk object 257"/>
          <p:cNvSpPr/>
          <p:nvPr/>
        </p:nvSpPr>
        <p:spPr>
          <a:xfrm>
            <a:off x="3912566" y="3263838"/>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1008" name="bk object 258"/>
          <p:cNvSpPr/>
          <p:nvPr/>
        </p:nvSpPr>
        <p:spPr>
          <a:xfrm>
            <a:off x="3904945" y="3263838"/>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1009" name="bk object 259"/>
          <p:cNvSpPr/>
          <p:nvPr/>
        </p:nvSpPr>
        <p:spPr>
          <a:xfrm>
            <a:off x="4048728" y="3291802"/>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1010" name="bk object 260"/>
          <p:cNvSpPr/>
          <p:nvPr/>
        </p:nvSpPr>
        <p:spPr>
          <a:xfrm>
            <a:off x="4033493" y="3291802"/>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1011" name="bk object 261"/>
          <p:cNvSpPr/>
          <p:nvPr/>
        </p:nvSpPr>
        <p:spPr>
          <a:xfrm>
            <a:off x="4025872" y="3291802"/>
            <a:ext cx="0" cy="80247"/>
          </a:xfrm>
          <a:custGeom>
            <a:avLst/>
            <a:gdLst/>
            <a:ahLst/>
            <a:cxnLst/>
            <a:rect l="l" t="t" r="r" b="b"/>
            <a:pathLst>
              <a:path h="150495">
                <a:moveTo>
                  <a:pt x="0" y="0"/>
                </a:moveTo>
                <a:lnTo>
                  <a:pt x="0" y="150025"/>
                </a:lnTo>
              </a:path>
            </a:pathLst>
          </a:custGeom>
          <a:ln w="12700">
            <a:solidFill>
              <a:srgbClr val="073F62"/>
            </a:solidFill>
          </a:ln>
        </p:spPr>
        <p:txBody>
          <a:bodyPr wrap="square" lIns="0" tIns="0" rIns="0" bIns="0" rtlCol="0"/>
          <a:lstStyle/>
          <a:p>
            <a:endParaRPr/>
          </a:p>
        </p:txBody>
      </p:sp>
      <p:sp>
        <p:nvSpPr>
          <p:cNvPr id="1012" name="Rectangle 248">
            <a:extLst>
              <a:ext uri="{FF2B5EF4-FFF2-40B4-BE49-F238E27FC236}">
                <a16:creationId xmlns:a16="http://schemas.microsoft.com/office/drawing/2014/main" id="{83A93221-AAF9-4CD1-AAC9-57A7940C514A}"/>
              </a:ext>
            </a:extLst>
          </p:cNvPr>
          <p:cNvSpPr>
            <a:spLocks noChangeArrowheads="1"/>
          </p:cNvSpPr>
          <p:nvPr/>
        </p:nvSpPr>
        <p:spPr bwMode="auto">
          <a:xfrm>
            <a:off x="1451025" y="5179047"/>
            <a:ext cx="4456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j-lt"/>
              </a:rPr>
              <a:t>258 (0)</a:t>
            </a:r>
            <a:endParaRPr kumimoji="0" lang="en-US" altLang="en-US" sz="2400" b="0" i="0" u="none" strike="noStrike" cap="none" normalizeH="0" baseline="0" dirty="0">
              <a:ln>
                <a:noFill/>
              </a:ln>
              <a:solidFill>
                <a:schemeClr val="tx1"/>
              </a:solidFill>
              <a:effectLst/>
              <a:latin typeface="+mj-lt"/>
            </a:endParaRPr>
          </a:p>
        </p:txBody>
      </p:sp>
      <p:sp>
        <p:nvSpPr>
          <p:cNvPr id="1013" name="Rectangle 249">
            <a:extLst>
              <a:ext uri="{FF2B5EF4-FFF2-40B4-BE49-F238E27FC236}">
                <a16:creationId xmlns:a16="http://schemas.microsoft.com/office/drawing/2014/main" id="{2757A707-900E-47A9-A3F7-ECFD279234A1}"/>
              </a:ext>
            </a:extLst>
          </p:cNvPr>
          <p:cNvSpPr>
            <a:spLocks noChangeArrowheads="1"/>
          </p:cNvSpPr>
          <p:nvPr/>
        </p:nvSpPr>
        <p:spPr bwMode="auto">
          <a:xfrm>
            <a:off x="2155577" y="5179047"/>
            <a:ext cx="4456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j-lt"/>
              </a:rPr>
              <a:t>211 (6)</a:t>
            </a:r>
            <a:endParaRPr kumimoji="0" lang="en-US" altLang="en-US" sz="2400" b="0" i="0" u="none" strike="noStrike" cap="none" normalizeH="0" baseline="0" dirty="0">
              <a:ln>
                <a:noFill/>
              </a:ln>
              <a:solidFill>
                <a:schemeClr val="tx1"/>
              </a:solidFill>
              <a:effectLst/>
              <a:latin typeface="+mj-lt"/>
            </a:endParaRPr>
          </a:p>
        </p:txBody>
      </p:sp>
      <p:sp>
        <p:nvSpPr>
          <p:cNvPr id="1014" name="Rectangle 250">
            <a:extLst>
              <a:ext uri="{FF2B5EF4-FFF2-40B4-BE49-F238E27FC236}">
                <a16:creationId xmlns:a16="http://schemas.microsoft.com/office/drawing/2014/main" id="{332A3E99-9EAB-40AC-929B-C22BA96873AD}"/>
              </a:ext>
            </a:extLst>
          </p:cNvPr>
          <p:cNvSpPr>
            <a:spLocks noChangeArrowheads="1"/>
          </p:cNvSpPr>
          <p:nvPr/>
        </p:nvSpPr>
        <p:spPr bwMode="auto">
          <a:xfrm>
            <a:off x="2834055" y="5179047"/>
            <a:ext cx="52418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j-lt"/>
              </a:rPr>
              <a:t>155 (24)</a:t>
            </a:r>
            <a:endParaRPr kumimoji="0" lang="en-US" altLang="en-US" sz="2400" b="0" i="0" u="none" strike="noStrike" cap="none" normalizeH="0" baseline="0" dirty="0">
              <a:ln>
                <a:noFill/>
              </a:ln>
              <a:solidFill>
                <a:schemeClr val="tx1"/>
              </a:solidFill>
              <a:effectLst/>
              <a:latin typeface="+mj-lt"/>
            </a:endParaRPr>
          </a:p>
        </p:txBody>
      </p:sp>
      <p:sp>
        <p:nvSpPr>
          <p:cNvPr id="1015" name="Rectangle 251">
            <a:extLst>
              <a:ext uri="{FF2B5EF4-FFF2-40B4-BE49-F238E27FC236}">
                <a16:creationId xmlns:a16="http://schemas.microsoft.com/office/drawing/2014/main" id="{90CB230B-DAC8-4A4D-B3EB-33195FF2F57B}"/>
              </a:ext>
            </a:extLst>
          </p:cNvPr>
          <p:cNvSpPr>
            <a:spLocks noChangeArrowheads="1"/>
          </p:cNvSpPr>
          <p:nvPr/>
        </p:nvSpPr>
        <p:spPr bwMode="auto">
          <a:xfrm>
            <a:off x="3554355" y="5179047"/>
            <a:ext cx="4456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j-lt"/>
              </a:rPr>
              <a:t>99 (49)</a:t>
            </a:r>
            <a:endParaRPr kumimoji="0" lang="en-US" altLang="en-US" sz="2400" b="0" i="0" u="none" strike="noStrike" cap="none" normalizeH="0" baseline="0" dirty="0">
              <a:ln>
                <a:noFill/>
              </a:ln>
              <a:solidFill>
                <a:schemeClr val="tx1"/>
              </a:solidFill>
              <a:effectLst/>
              <a:latin typeface="+mj-lt"/>
            </a:endParaRPr>
          </a:p>
        </p:txBody>
      </p:sp>
      <p:sp>
        <p:nvSpPr>
          <p:cNvPr id="1016" name="Rectangle 252">
            <a:extLst>
              <a:ext uri="{FF2B5EF4-FFF2-40B4-BE49-F238E27FC236}">
                <a16:creationId xmlns:a16="http://schemas.microsoft.com/office/drawing/2014/main" id="{263380F2-0D05-4A65-A37A-8181750A8A4B}"/>
              </a:ext>
            </a:extLst>
          </p:cNvPr>
          <p:cNvSpPr>
            <a:spLocks noChangeArrowheads="1"/>
          </p:cNvSpPr>
          <p:nvPr/>
        </p:nvSpPr>
        <p:spPr bwMode="auto">
          <a:xfrm>
            <a:off x="4288329" y="5179047"/>
            <a:ext cx="4456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j-lt"/>
              </a:rPr>
              <a:t>56 (80)</a:t>
            </a:r>
            <a:endParaRPr kumimoji="0" lang="en-US" altLang="en-US" sz="2400" b="0" i="0" u="none" strike="noStrike" cap="none" normalizeH="0" baseline="0" dirty="0">
              <a:ln>
                <a:noFill/>
              </a:ln>
              <a:solidFill>
                <a:schemeClr val="tx1"/>
              </a:solidFill>
              <a:effectLst/>
              <a:latin typeface="+mj-lt"/>
            </a:endParaRPr>
          </a:p>
        </p:txBody>
      </p:sp>
      <p:sp>
        <p:nvSpPr>
          <p:cNvPr id="1017" name="Rectangle 253">
            <a:extLst>
              <a:ext uri="{FF2B5EF4-FFF2-40B4-BE49-F238E27FC236}">
                <a16:creationId xmlns:a16="http://schemas.microsoft.com/office/drawing/2014/main" id="{EBE2B58D-3971-4C56-81DB-D361A0D40532}"/>
              </a:ext>
            </a:extLst>
          </p:cNvPr>
          <p:cNvSpPr>
            <a:spLocks noChangeArrowheads="1"/>
          </p:cNvSpPr>
          <p:nvPr/>
        </p:nvSpPr>
        <p:spPr bwMode="auto">
          <a:xfrm>
            <a:off x="4987714" y="5179047"/>
            <a:ext cx="52418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j-lt"/>
              </a:rPr>
              <a:t>26 (103)</a:t>
            </a:r>
            <a:endParaRPr kumimoji="0" lang="en-US" altLang="en-US" sz="2400" b="0" i="0" u="none" strike="noStrike" cap="none" normalizeH="0" baseline="0" dirty="0">
              <a:ln>
                <a:noFill/>
              </a:ln>
              <a:solidFill>
                <a:schemeClr val="tx1"/>
              </a:solidFill>
              <a:effectLst/>
              <a:latin typeface="+mj-lt"/>
            </a:endParaRPr>
          </a:p>
        </p:txBody>
      </p:sp>
      <p:sp>
        <p:nvSpPr>
          <p:cNvPr id="1018" name="Rectangle 254">
            <a:extLst>
              <a:ext uri="{FF2B5EF4-FFF2-40B4-BE49-F238E27FC236}">
                <a16:creationId xmlns:a16="http://schemas.microsoft.com/office/drawing/2014/main" id="{91E1ADEA-7553-47C3-8519-B50DB22BC104}"/>
              </a:ext>
            </a:extLst>
          </p:cNvPr>
          <p:cNvSpPr>
            <a:spLocks noChangeArrowheads="1"/>
          </p:cNvSpPr>
          <p:nvPr/>
        </p:nvSpPr>
        <p:spPr bwMode="auto">
          <a:xfrm>
            <a:off x="5688622" y="5179047"/>
            <a:ext cx="4456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j-lt"/>
              </a:rPr>
              <a:t>9 (117)</a:t>
            </a:r>
            <a:endParaRPr kumimoji="0" lang="en-US" altLang="en-US" sz="2400" b="0" i="0" u="none" strike="noStrike" cap="none" normalizeH="0" baseline="0" dirty="0">
              <a:ln>
                <a:noFill/>
              </a:ln>
              <a:solidFill>
                <a:schemeClr val="tx1"/>
              </a:solidFill>
              <a:effectLst/>
              <a:latin typeface="+mj-lt"/>
            </a:endParaRPr>
          </a:p>
        </p:txBody>
      </p:sp>
      <p:sp>
        <p:nvSpPr>
          <p:cNvPr id="1019" name="Rectangle 255">
            <a:extLst>
              <a:ext uri="{FF2B5EF4-FFF2-40B4-BE49-F238E27FC236}">
                <a16:creationId xmlns:a16="http://schemas.microsoft.com/office/drawing/2014/main" id="{59801D88-CFBF-4459-8D8D-F0FABBC903A4}"/>
              </a:ext>
            </a:extLst>
          </p:cNvPr>
          <p:cNvSpPr>
            <a:spLocks noChangeArrowheads="1"/>
          </p:cNvSpPr>
          <p:nvPr/>
        </p:nvSpPr>
        <p:spPr bwMode="auto">
          <a:xfrm>
            <a:off x="6395347" y="5179047"/>
            <a:ext cx="4456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j-lt"/>
              </a:rPr>
              <a:t>4 (122)</a:t>
            </a:r>
            <a:endParaRPr kumimoji="0" lang="en-US" altLang="en-US" sz="2400" b="0" i="0" u="none" strike="noStrike" cap="none" normalizeH="0" baseline="0" dirty="0">
              <a:ln>
                <a:noFill/>
              </a:ln>
              <a:solidFill>
                <a:schemeClr val="tx1"/>
              </a:solidFill>
              <a:effectLst/>
              <a:latin typeface="+mj-lt"/>
            </a:endParaRPr>
          </a:p>
        </p:txBody>
      </p:sp>
      <p:sp>
        <p:nvSpPr>
          <p:cNvPr id="1020" name="Rectangle 256">
            <a:extLst>
              <a:ext uri="{FF2B5EF4-FFF2-40B4-BE49-F238E27FC236}">
                <a16:creationId xmlns:a16="http://schemas.microsoft.com/office/drawing/2014/main" id="{74E588F3-EBEE-436F-A88E-B0AF47F3044D}"/>
              </a:ext>
            </a:extLst>
          </p:cNvPr>
          <p:cNvSpPr>
            <a:spLocks noChangeArrowheads="1"/>
          </p:cNvSpPr>
          <p:nvPr/>
        </p:nvSpPr>
        <p:spPr bwMode="auto">
          <a:xfrm>
            <a:off x="7149443" y="5179047"/>
            <a:ext cx="4456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j-lt"/>
              </a:rPr>
              <a:t>0 (125)</a:t>
            </a:r>
            <a:endParaRPr kumimoji="0" lang="en-US" altLang="en-US" sz="2400" b="0" i="0" u="none" strike="noStrike" cap="none" normalizeH="0" baseline="0" dirty="0">
              <a:ln>
                <a:noFill/>
              </a:ln>
              <a:solidFill>
                <a:schemeClr val="tx1"/>
              </a:solidFill>
              <a:effectLst/>
              <a:latin typeface="+mj-lt"/>
            </a:endParaRPr>
          </a:p>
        </p:txBody>
      </p:sp>
      <p:sp>
        <p:nvSpPr>
          <p:cNvPr id="1021" name="Rectangle 258">
            <a:extLst>
              <a:ext uri="{FF2B5EF4-FFF2-40B4-BE49-F238E27FC236}">
                <a16:creationId xmlns:a16="http://schemas.microsoft.com/office/drawing/2014/main" id="{4B7ACE54-7DAB-4D32-89D1-A293DA1BA8DE}"/>
              </a:ext>
            </a:extLst>
          </p:cNvPr>
          <p:cNvSpPr>
            <a:spLocks noChangeArrowheads="1"/>
          </p:cNvSpPr>
          <p:nvPr/>
        </p:nvSpPr>
        <p:spPr bwMode="auto">
          <a:xfrm>
            <a:off x="1451025" y="5340972"/>
            <a:ext cx="4456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j-lt"/>
              </a:rPr>
              <a:t>301 (0)</a:t>
            </a:r>
            <a:endParaRPr kumimoji="0" lang="en-US" altLang="en-US" sz="2400" b="0" i="0" u="none" strike="noStrike" cap="none" normalizeH="0" baseline="0" dirty="0">
              <a:ln>
                <a:noFill/>
              </a:ln>
              <a:solidFill>
                <a:schemeClr val="tx1"/>
              </a:solidFill>
              <a:effectLst/>
              <a:latin typeface="+mj-lt"/>
            </a:endParaRPr>
          </a:p>
        </p:txBody>
      </p:sp>
      <p:sp>
        <p:nvSpPr>
          <p:cNvPr id="1022" name="Rectangle 259">
            <a:extLst>
              <a:ext uri="{FF2B5EF4-FFF2-40B4-BE49-F238E27FC236}">
                <a16:creationId xmlns:a16="http://schemas.microsoft.com/office/drawing/2014/main" id="{ACCDD90A-2FE9-459D-A399-755AD26200F7}"/>
              </a:ext>
            </a:extLst>
          </p:cNvPr>
          <p:cNvSpPr>
            <a:spLocks noChangeArrowheads="1"/>
          </p:cNvSpPr>
          <p:nvPr/>
        </p:nvSpPr>
        <p:spPr bwMode="auto">
          <a:xfrm>
            <a:off x="2155577" y="5340972"/>
            <a:ext cx="4456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j-lt"/>
              </a:rPr>
              <a:t>240 (8)</a:t>
            </a:r>
            <a:endParaRPr kumimoji="0" lang="en-US" altLang="en-US" sz="2400" b="0" i="0" u="none" strike="noStrike" cap="none" normalizeH="0" baseline="0" dirty="0">
              <a:ln>
                <a:noFill/>
              </a:ln>
              <a:solidFill>
                <a:schemeClr val="tx1"/>
              </a:solidFill>
              <a:effectLst/>
              <a:latin typeface="+mj-lt"/>
            </a:endParaRPr>
          </a:p>
        </p:txBody>
      </p:sp>
      <p:sp>
        <p:nvSpPr>
          <p:cNvPr id="1023" name="Rectangle 260">
            <a:extLst>
              <a:ext uri="{FF2B5EF4-FFF2-40B4-BE49-F238E27FC236}">
                <a16:creationId xmlns:a16="http://schemas.microsoft.com/office/drawing/2014/main" id="{D0C38EB5-17D6-43B4-9D33-02094FAAC62D}"/>
              </a:ext>
            </a:extLst>
          </p:cNvPr>
          <p:cNvSpPr>
            <a:spLocks noChangeArrowheads="1"/>
          </p:cNvSpPr>
          <p:nvPr/>
        </p:nvSpPr>
        <p:spPr bwMode="auto">
          <a:xfrm>
            <a:off x="2834055" y="5340972"/>
            <a:ext cx="52418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j-lt"/>
              </a:rPr>
              <a:t>191 (18)</a:t>
            </a:r>
            <a:endParaRPr kumimoji="0" lang="en-US" altLang="en-US" sz="2400" b="0" i="0" u="none" strike="noStrike" cap="none" normalizeH="0" baseline="0" dirty="0">
              <a:ln>
                <a:noFill/>
              </a:ln>
              <a:solidFill>
                <a:schemeClr val="tx1"/>
              </a:solidFill>
              <a:effectLst/>
              <a:latin typeface="+mj-lt"/>
            </a:endParaRPr>
          </a:p>
        </p:txBody>
      </p:sp>
      <p:sp>
        <p:nvSpPr>
          <p:cNvPr id="1024" name="Rectangle 261">
            <a:extLst>
              <a:ext uri="{FF2B5EF4-FFF2-40B4-BE49-F238E27FC236}">
                <a16:creationId xmlns:a16="http://schemas.microsoft.com/office/drawing/2014/main" id="{60A2468B-B845-4454-BBD6-5EF722102996}"/>
              </a:ext>
            </a:extLst>
          </p:cNvPr>
          <p:cNvSpPr>
            <a:spLocks noChangeArrowheads="1"/>
          </p:cNvSpPr>
          <p:nvPr/>
        </p:nvSpPr>
        <p:spPr bwMode="auto">
          <a:xfrm>
            <a:off x="3519430" y="5340972"/>
            <a:ext cx="52418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j-lt"/>
              </a:rPr>
              <a:t>149 (29)</a:t>
            </a:r>
            <a:endParaRPr kumimoji="0" lang="en-US" altLang="en-US" sz="2400" b="0" i="0" u="none" strike="noStrike" cap="none" normalizeH="0" baseline="0" dirty="0">
              <a:ln>
                <a:noFill/>
              </a:ln>
              <a:solidFill>
                <a:schemeClr val="tx1"/>
              </a:solidFill>
              <a:effectLst/>
              <a:latin typeface="+mj-lt"/>
            </a:endParaRPr>
          </a:p>
        </p:txBody>
      </p:sp>
      <p:sp>
        <p:nvSpPr>
          <p:cNvPr id="1025" name="Rectangle 262">
            <a:extLst>
              <a:ext uri="{FF2B5EF4-FFF2-40B4-BE49-F238E27FC236}">
                <a16:creationId xmlns:a16="http://schemas.microsoft.com/office/drawing/2014/main" id="{55F5C1C0-B5C4-4872-954A-4AD6F6AB1900}"/>
              </a:ext>
            </a:extLst>
          </p:cNvPr>
          <p:cNvSpPr>
            <a:spLocks noChangeArrowheads="1"/>
          </p:cNvSpPr>
          <p:nvPr/>
        </p:nvSpPr>
        <p:spPr bwMode="auto">
          <a:xfrm>
            <a:off x="4288329" y="5340972"/>
            <a:ext cx="52418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j-lt"/>
              </a:rPr>
              <a:t>100 (54)</a:t>
            </a:r>
            <a:endParaRPr kumimoji="0" lang="en-US" altLang="en-US" sz="2400" b="0" i="0" u="none" strike="noStrike" cap="none" normalizeH="0" baseline="0" dirty="0">
              <a:ln>
                <a:noFill/>
              </a:ln>
              <a:solidFill>
                <a:schemeClr val="tx1"/>
              </a:solidFill>
              <a:effectLst/>
              <a:latin typeface="+mj-lt"/>
            </a:endParaRPr>
          </a:p>
        </p:txBody>
      </p:sp>
      <p:sp>
        <p:nvSpPr>
          <p:cNvPr id="1026" name="Rectangle 263">
            <a:extLst>
              <a:ext uri="{FF2B5EF4-FFF2-40B4-BE49-F238E27FC236}">
                <a16:creationId xmlns:a16="http://schemas.microsoft.com/office/drawing/2014/main" id="{2C7022A6-F055-44CF-A57A-B18488214AD2}"/>
              </a:ext>
            </a:extLst>
          </p:cNvPr>
          <p:cNvSpPr>
            <a:spLocks noChangeArrowheads="1"/>
          </p:cNvSpPr>
          <p:nvPr/>
        </p:nvSpPr>
        <p:spPr bwMode="auto">
          <a:xfrm>
            <a:off x="4987714" y="5340972"/>
            <a:ext cx="4456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100" b="0" dirty="0">
                <a:solidFill>
                  <a:srgbClr val="000000"/>
                </a:solidFill>
                <a:latin typeface="+mj-lt"/>
              </a:rPr>
              <a:t>42</a:t>
            </a:r>
            <a:r>
              <a:rPr kumimoji="0" lang="en-US" altLang="en-US" sz="1100" b="0" i="0" u="none" strike="noStrike" cap="none" normalizeH="0" baseline="0" dirty="0">
                <a:ln>
                  <a:noFill/>
                </a:ln>
                <a:solidFill>
                  <a:srgbClr val="000000"/>
                </a:solidFill>
                <a:effectLst/>
                <a:latin typeface="+mj-lt"/>
              </a:rPr>
              <a:t> (98)</a:t>
            </a:r>
            <a:endParaRPr kumimoji="0" lang="en-US" altLang="en-US" sz="2400" b="0" i="0" u="none" strike="noStrike" cap="none" normalizeH="0" baseline="0" dirty="0">
              <a:ln>
                <a:noFill/>
              </a:ln>
              <a:solidFill>
                <a:schemeClr val="tx1"/>
              </a:solidFill>
              <a:effectLst/>
              <a:latin typeface="+mj-lt"/>
            </a:endParaRPr>
          </a:p>
        </p:txBody>
      </p:sp>
      <p:sp>
        <p:nvSpPr>
          <p:cNvPr id="1027" name="Rectangle 264">
            <a:extLst>
              <a:ext uri="{FF2B5EF4-FFF2-40B4-BE49-F238E27FC236}">
                <a16:creationId xmlns:a16="http://schemas.microsoft.com/office/drawing/2014/main" id="{62A7D985-7DD5-482F-958E-B65D4B7CD122}"/>
              </a:ext>
            </a:extLst>
          </p:cNvPr>
          <p:cNvSpPr>
            <a:spLocks noChangeArrowheads="1"/>
          </p:cNvSpPr>
          <p:nvPr/>
        </p:nvSpPr>
        <p:spPr bwMode="auto">
          <a:xfrm>
            <a:off x="5688622" y="5340972"/>
            <a:ext cx="52418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j-lt"/>
              </a:rPr>
              <a:t>11 (122)</a:t>
            </a:r>
            <a:endParaRPr kumimoji="0" lang="en-US" altLang="en-US" sz="2400" b="0" i="0" u="none" strike="noStrike" cap="none" normalizeH="0" baseline="0" dirty="0">
              <a:ln>
                <a:noFill/>
              </a:ln>
              <a:solidFill>
                <a:schemeClr val="tx1"/>
              </a:solidFill>
              <a:effectLst/>
              <a:latin typeface="+mj-lt"/>
            </a:endParaRPr>
          </a:p>
        </p:txBody>
      </p:sp>
      <p:sp>
        <p:nvSpPr>
          <p:cNvPr id="1028" name="Rectangle 265">
            <a:extLst>
              <a:ext uri="{FF2B5EF4-FFF2-40B4-BE49-F238E27FC236}">
                <a16:creationId xmlns:a16="http://schemas.microsoft.com/office/drawing/2014/main" id="{8FF6506A-0CF8-4214-AC93-AE888F8F96BB}"/>
              </a:ext>
            </a:extLst>
          </p:cNvPr>
          <p:cNvSpPr>
            <a:spLocks noChangeArrowheads="1"/>
          </p:cNvSpPr>
          <p:nvPr/>
        </p:nvSpPr>
        <p:spPr bwMode="auto">
          <a:xfrm>
            <a:off x="6395347" y="5340972"/>
            <a:ext cx="4456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j-lt"/>
              </a:rPr>
              <a:t>1 (132)</a:t>
            </a:r>
            <a:endParaRPr kumimoji="0" lang="en-US" altLang="en-US" sz="2400" b="0" i="0" u="none" strike="noStrike" cap="none" normalizeH="0" baseline="0" dirty="0">
              <a:ln>
                <a:noFill/>
              </a:ln>
              <a:solidFill>
                <a:schemeClr val="tx1"/>
              </a:solidFill>
              <a:effectLst/>
              <a:latin typeface="+mj-lt"/>
            </a:endParaRPr>
          </a:p>
        </p:txBody>
      </p:sp>
      <p:sp>
        <p:nvSpPr>
          <p:cNvPr id="1029" name="Rectangle 266">
            <a:extLst>
              <a:ext uri="{FF2B5EF4-FFF2-40B4-BE49-F238E27FC236}">
                <a16:creationId xmlns:a16="http://schemas.microsoft.com/office/drawing/2014/main" id="{0BB31284-BB84-4A4A-9C6F-CA59525E06B3}"/>
              </a:ext>
            </a:extLst>
          </p:cNvPr>
          <p:cNvSpPr>
            <a:spLocks noChangeArrowheads="1"/>
          </p:cNvSpPr>
          <p:nvPr/>
        </p:nvSpPr>
        <p:spPr bwMode="auto">
          <a:xfrm>
            <a:off x="7149443" y="5340972"/>
            <a:ext cx="44563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lgn="l" eaLnBrk="0" hangingPunct="0">
              <a:defRPr>
                <a:solidFill>
                  <a:schemeClr val="tx1"/>
                </a:solidFill>
                <a:latin typeface="Arial" panose="020B0604020202020204" pitchFamily="34" charset="0"/>
              </a:defRPr>
            </a:lvl1pPr>
            <a:lvl2pPr algn="l" eaLnBrk="0" hangingPunct="0">
              <a:defRPr>
                <a:solidFill>
                  <a:schemeClr val="tx1"/>
                </a:solidFill>
                <a:latin typeface="Arial" panose="020B0604020202020204" pitchFamily="34" charset="0"/>
              </a:defRPr>
            </a:lvl2pPr>
            <a:lvl3pPr algn="l" eaLnBrk="0" hangingPunct="0">
              <a:defRPr>
                <a:solidFill>
                  <a:schemeClr val="tx1"/>
                </a:solidFill>
                <a:latin typeface="Arial" panose="020B0604020202020204" pitchFamily="34" charset="0"/>
              </a:defRPr>
            </a:lvl3pPr>
            <a:lvl4pPr algn="l" eaLnBrk="0" hangingPunct="0">
              <a:defRPr>
                <a:solidFill>
                  <a:schemeClr val="tx1"/>
                </a:solidFill>
                <a:latin typeface="Arial" panose="020B0604020202020204" pitchFamily="34" charset="0"/>
              </a:defRPr>
            </a:lvl4pPr>
            <a:lvl5pPr algn="l"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mj-lt"/>
              </a:rPr>
              <a:t>0 (133)</a:t>
            </a:r>
            <a:endParaRPr kumimoji="0" lang="en-US" altLang="en-US" sz="2400" b="0" i="0" u="none" strike="noStrike" cap="none" normalizeH="0" baseline="0" dirty="0">
              <a:ln>
                <a:noFill/>
              </a:ln>
              <a:solidFill>
                <a:schemeClr val="tx1"/>
              </a:solidFill>
              <a:effectLst/>
              <a:latin typeface="+mj-lt"/>
            </a:endParaRPr>
          </a:p>
        </p:txBody>
      </p:sp>
      <p:sp>
        <p:nvSpPr>
          <p:cNvPr id="310" name="TextBox 309">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312" name="Content Placeholder 7"/>
          <p:cNvSpPr txBox="1">
            <a:spLocks/>
          </p:cNvSpPr>
          <p:nvPr/>
        </p:nvSpPr>
        <p:spPr bwMode="gray">
          <a:xfrm>
            <a:off x="512763" y="1195965"/>
            <a:ext cx="6434710"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37.5 months (Kd arm), and 36.9 months (Vd arm)</a:t>
            </a:r>
          </a:p>
        </p:txBody>
      </p:sp>
    </p:spTree>
    <p:extLst>
      <p:ext uri="{BB962C8B-B14F-4D97-AF65-F5344CB8AC3E}">
        <p14:creationId xmlns:p14="http://schemas.microsoft.com/office/powerpoint/2010/main" val="8430027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Overall Survival: Summary</a:t>
            </a:r>
          </a:p>
        </p:txBody>
      </p:sp>
      <p:sp>
        <p:nvSpPr>
          <p:cNvPr id="6" name="Content Placeholder 2"/>
          <p:cNvSpPr>
            <a:spLocks noGrp="1"/>
          </p:cNvSpPr>
          <p:nvPr>
            <p:ph idx="1"/>
          </p:nvPr>
        </p:nvSpPr>
        <p:spPr/>
        <p:txBody>
          <a:bodyPr/>
          <a:lstStyle/>
          <a:p>
            <a:r>
              <a:rPr lang="en-US" sz="1600" dirty="0"/>
              <a:t>In the final OS analysis (which was initially the second planned interim analysis), median overall survival was significantly longer in the Kd treatment group compared with the Vd treatment group (47.6 months vs 40.0 months</a:t>
            </a:r>
            <a:r>
              <a:rPr lang="en-GB" sz="1600" dirty="0"/>
              <a:t>; </a:t>
            </a:r>
            <a:r>
              <a:rPr lang="en-US" sz="1600" dirty="0"/>
              <a:t>HR = 0.791; p-value = 0.01)</a:t>
            </a:r>
          </a:p>
          <a:p>
            <a:r>
              <a:rPr lang="en-US" sz="1600" dirty="0"/>
              <a:t>Updated OS analysis with extended follow-up shows longer median overall survival in the Kd56 group compared to the Vd group (47.8 months vs 38.8 months; HR = 0.76; 95% CI, 0.63-0.92; one-sided p-value = 0.0017)</a:t>
            </a:r>
          </a:p>
          <a:p>
            <a:r>
              <a:rPr lang="en-GB" sz="1600" dirty="0"/>
              <a:t>Improvements in OS were observed in all patients, regardless of age, performance status, ISS stage, cytogenetic risk and extent of prior treatment</a:t>
            </a:r>
          </a:p>
          <a:p>
            <a:r>
              <a:rPr lang="en-GB" sz="1600" dirty="0"/>
              <a:t>Kd56 improved survival by 7.6 months vs </a:t>
            </a:r>
            <a:r>
              <a:rPr lang="en-GB" sz="1600" dirty="0" err="1"/>
              <a:t>Vd</a:t>
            </a:r>
            <a:r>
              <a:rPr lang="en-GB" sz="1600" dirty="0"/>
              <a:t> (median OS for Kd56 vs </a:t>
            </a:r>
            <a:r>
              <a:rPr lang="en-GB" sz="1600" dirty="0" err="1"/>
              <a:t>Vd</a:t>
            </a:r>
            <a:r>
              <a:rPr lang="en-GB" sz="1600" dirty="0"/>
              <a:t>, 51.3 vs 43.7 months; HR = 0.77; 95% CI: 0.58, 1.02) for patients with 1 prior line of therapy</a:t>
            </a:r>
            <a:endParaRPr lang="en-GB" sz="1600" dirty="0">
              <a:latin typeface="ArialNarrow"/>
            </a:endParaRPr>
          </a:p>
          <a:p>
            <a:r>
              <a:rPr lang="en-GB" sz="1600" dirty="0"/>
              <a:t>Kd56 improved survival by 11.1 months vs </a:t>
            </a:r>
            <a:r>
              <a:rPr lang="en-GB" sz="1600" dirty="0" err="1"/>
              <a:t>Vd</a:t>
            </a:r>
            <a:r>
              <a:rPr lang="en-GB" sz="1600" dirty="0"/>
              <a:t> (median OS for Kd56 vs </a:t>
            </a:r>
            <a:r>
              <a:rPr lang="en-GB" sz="1600" dirty="0" err="1"/>
              <a:t>Vd</a:t>
            </a:r>
            <a:r>
              <a:rPr lang="en-GB" sz="1600" dirty="0"/>
              <a:t>, 39.5 vs 28.4 months; HR = 0.75; 95% CI: 0.59, 0.96) for patients with 2–3 prior lines of therapy</a:t>
            </a:r>
            <a:endParaRPr lang="en-GB" sz="1600" dirty="0">
              <a:latin typeface="ArialNarrow"/>
            </a:endParaRPr>
          </a:p>
          <a:p>
            <a:r>
              <a:rPr lang="en-GB" sz="1600" dirty="0">
                <a:latin typeface="ArialNarrow"/>
              </a:rPr>
              <a:t>Kd56 improved survival by 9.1 months compared with </a:t>
            </a:r>
            <a:r>
              <a:rPr lang="en-GB" sz="1600" dirty="0" err="1">
                <a:latin typeface="ArialNarrow"/>
              </a:rPr>
              <a:t>Vd</a:t>
            </a:r>
            <a:r>
              <a:rPr lang="en-GB" sz="1600" dirty="0">
                <a:latin typeface="ArialNarrow"/>
              </a:rPr>
              <a:t> (median OS for Kd56 vs </a:t>
            </a:r>
            <a:r>
              <a:rPr lang="en-GB" sz="1600" dirty="0" err="1">
                <a:latin typeface="ArialNarrow"/>
              </a:rPr>
              <a:t>Vd</a:t>
            </a:r>
            <a:r>
              <a:rPr lang="en-GB" sz="1600" dirty="0">
                <a:latin typeface="ArialNarrow"/>
              </a:rPr>
              <a:t>, 41.8 months vs 32.7 months; HR = 0.85; 95% CI: 0.67, 1.08) for patients with prior bortezomib exposure</a:t>
            </a:r>
          </a:p>
        </p:txBody>
      </p:sp>
      <p:sp>
        <p:nvSpPr>
          <p:cNvPr id="7" name="Rectangle 6"/>
          <p:cNvSpPr/>
          <p:nvPr/>
        </p:nvSpPr>
        <p:spPr>
          <a:xfrm>
            <a:off x="399108" y="6388358"/>
            <a:ext cx="7438606" cy="369332"/>
          </a:xfrm>
          <a:prstGeom prst="rect">
            <a:avLst/>
          </a:prstGeom>
        </p:spPr>
        <p:txBody>
          <a:bodyPr wrap="square" anchor="b">
            <a:spAutoFit/>
          </a:bodyPr>
          <a:lstStyle/>
          <a:p>
            <a:r>
              <a:rPr lang="en-GB" altLang="en-US" sz="900" dirty="0"/>
              <a:t>HR, hazard ratio; </a:t>
            </a:r>
            <a:r>
              <a:rPr lang="en-GB" altLang="en-US" sz="900" dirty="0" err="1"/>
              <a:t>Kd</a:t>
            </a:r>
            <a:r>
              <a:rPr lang="en-GB" altLang="en-US" sz="900" dirty="0"/>
              <a:t>, carfilzomib and dexamethasone; </a:t>
            </a:r>
            <a:r>
              <a:rPr lang="en-GB" sz="900" kern="0" dirty="0"/>
              <a:t>Kd56, carfilzomib and dexamethasone, with 56 mg/m</a:t>
            </a:r>
            <a:r>
              <a:rPr lang="en-GB" sz="900" kern="0" baseline="30000" dirty="0"/>
              <a:t>2</a:t>
            </a:r>
            <a:r>
              <a:rPr lang="en-GB" sz="900" kern="0" dirty="0"/>
              <a:t> </a:t>
            </a:r>
            <a:r>
              <a:rPr lang="en-GB" sz="900" kern="0" dirty="0" err="1"/>
              <a:t>carfilzomib</a:t>
            </a:r>
            <a:r>
              <a:rPr lang="en-GB" sz="900" kern="0" dirty="0"/>
              <a:t> dose; </a:t>
            </a:r>
            <a:br>
              <a:rPr lang="en-GB" sz="900" kern="0" dirty="0"/>
            </a:br>
            <a:r>
              <a:rPr lang="en-GB" altLang="en-US" sz="900" dirty="0"/>
              <a:t>OS, overall survival; </a:t>
            </a:r>
            <a:r>
              <a:rPr lang="en-GB" altLang="en-US" sz="900" dirty="0" err="1"/>
              <a:t>Vd</a:t>
            </a:r>
            <a:r>
              <a:rPr lang="en-GB" altLang="en-US" sz="900" dirty="0"/>
              <a:t>, bortezomib and dexamethasone.</a:t>
            </a:r>
          </a:p>
        </p:txBody>
      </p:sp>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29811643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Overall Survival: Summary</a:t>
            </a:r>
            <a:endParaRPr lang="en-US" dirty="0"/>
          </a:p>
        </p:txBody>
      </p:sp>
      <p:sp>
        <p:nvSpPr>
          <p:cNvPr id="6" name="Content Placeholder 2"/>
          <p:cNvSpPr>
            <a:spLocks noGrp="1"/>
          </p:cNvSpPr>
          <p:nvPr>
            <p:ph idx="1"/>
          </p:nvPr>
        </p:nvSpPr>
        <p:spPr/>
        <p:txBody>
          <a:bodyPr/>
          <a:lstStyle/>
          <a:p>
            <a:r>
              <a:rPr lang="en-GB" sz="1600" dirty="0"/>
              <a:t>Kd56 improved survival by 6 months vs </a:t>
            </a:r>
            <a:r>
              <a:rPr lang="en-GB" sz="1600" dirty="0" err="1"/>
              <a:t>Vd</a:t>
            </a:r>
            <a:r>
              <a:rPr lang="en-GB" sz="1600" dirty="0"/>
              <a:t> (median OS for Kd56 vs </a:t>
            </a:r>
            <a:r>
              <a:rPr lang="en-GB" sz="1600" dirty="0" err="1"/>
              <a:t>Vd</a:t>
            </a:r>
            <a:r>
              <a:rPr lang="en-GB" sz="1600" dirty="0"/>
              <a:t>, 35.4 vs 29.4 months; HR = 0.88; 95% CI: 0.67, 1.16) for patients with prior </a:t>
            </a:r>
            <a:r>
              <a:rPr lang="en-GB" sz="1600" dirty="0" err="1"/>
              <a:t>lenalidomide</a:t>
            </a:r>
            <a:r>
              <a:rPr lang="en-GB" sz="1600" dirty="0"/>
              <a:t> exposure</a:t>
            </a:r>
            <a:endParaRPr lang="en-GB" sz="1600" dirty="0">
              <a:latin typeface="ArialNarrow"/>
            </a:endParaRPr>
          </a:p>
          <a:p>
            <a:r>
              <a:rPr lang="en-GB" sz="1600" dirty="0"/>
              <a:t>Kd56 improved survival by 9.1 months vs </a:t>
            </a:r>
            <a:r>
              <a:rPr lang="en-GB" sz="1600" dirty="0" err="1"/>
              <a:t>Vd</a:t>
            </a:r>
            <a:r>
              <a:rPr lang="en-GB" sz="1600" dirty="0"/>
              <a:t> (median OS for Kd56 vs </a:t>
            </a:r>
            <a:r>
              <a:rPr lang="en-GB" sz="1600" dirty="0" err="1"/>
              <a:t>Vd</a:t>
            </a:r>
            <a:r>
              <a:rPr lang="en-GB" sz="1600" dirty="0"/>
              <a:t>, 51.3 vs 42.2 months; HR = 0.68; 95% CI: 0.54, 0.88) for patients with no prior </a:t>
            </a:r>
            <a:r>
              <a:rPr lang="en-GB" sz="1600" dirty="0" err="1"/>
              <a:t>lenalidomide</a:t>
            </a:r>
            <a:r>
              <a:rPr lang="en-GB" sz="1600" dirty="0"/>
              <a:t> exposure</a:t>
            </a:r>
            <a:endParaRPr lang="en-GB" sz="1600" dirty="0">
              <a:latin typeface="ArialNarrow"/>
            </a:endParaRPr>
          </a:p>
          <a:p>
            <a:r>
              <a:rPr lang="en-GB" sz="1600" dirty="0"/>
              <a:t>Kd56 improved survival by 7.8 months vs </a:t>
            </a:r>
            <a:r>
              <a:rPr lang="en-GB" sz="1600" dirty="0" err="1"/>
              <a:t>Vd</a:t>
            </a:r>
            <a:r>
              <a:rPr lang="en-GB" sz="1600" dirty="0"/>
              <a:t> (median OS for Kd56 vs </a:t>
            </a:r>
            <a:r>
              <a:rPr lang="en-GB" sz="1600" dirty="0" err="1"/>
              <a:t>Vd</a:t>
            </a:r>
            <a:r>
              <a:rPr lang="en-GB" sz="1600" dirty="0"/>
              <a:t>, 29.2 vs 21.4 months; HR = 0.86; 95% CI: 0.62, 1.18) for </a:t>
            </a:r>
            <a:r>
              <a:rPr lang="en-GB" sz="1600" dirty="0" err="1"/>
              <a:t>lenalidomide</a:t>
            </a:r>
            <a:r>
              <a:rPr lang="en-GB" sz="1600" dirty="0"/>
              <a:t>-refractory patients</a:t>
            </a:r>
            <a:endParaRPr lang="en-GB" sz="1600" dirty="0">
              <a:latin typeface="ArialNarrow"/>
            </a:endParaRPr>
          </a:p>
          <a:p>
            <a:r>
              <a:rPr lang="en-GB" sz="1600" dirty="0">
                <a:latin typeface="ArialNarrow"/>
              </a:rPr>
              <a:t>Clinically meaningful improvements in OS were observed with Kd56 vs </a:t>
            </a:r>
            <a:r>
              <a:rPr lang="en-GB" sz="1600" dirty="0" err="1">
                <a:latin typeface="ArialNarrow"/>
              </a:rPr>
              <a:t>Vd</a:t>
            </a:r>
            <a:r>
              <a:rPr lang="en-GB" sz="1600" dirty="0">
                <a:latin typeface="ArialNarrow"/>
              </a:rPr>
              <a:t> in all </a:t>
            </a:r>
            <a:r>
              <a:rPr lang="en-GB" sz="1600" dirty="0" err="1">
                <a:latin typeface="ArialNarrow"/>
              </a:rPr>
              <a:t>CrCL</a:t>
            </a:r>
            <a:r>
              <a:rPr lang="en-GB" sz="1600" dirty="0">
                <a:latin typeface="ArialNarrow"/>
              </a:rPr>
              <a:t> subgroups, including patients with severe renal impairment</a:t>
            </a:r>
          </a:p>
        </p:txBody>
      </p:sp>
      <p:sp>
        <p:nvSpPr>
          <p:cNvPr id="7" name="Rectangle 6"/>
          <p:cNvSpPr/>
          <p:nvPr/>
        </p:nvSpPr>
        <p:spPr>
          <a:xfrm>
            <a:off x="399108" y="6388358"/>
            <a:ext cx="7438606" cy="369332"/>
          </a:xfrm>
          <a:prstGeom prst="rect">
            <a:avLst/>
          </a:prstGeom>
        </p:spPr>
        <p:txBody>
          <a:bodyPr wrap="square" anchor="b">
            <a:spAutoFit/>
          </a:bodyPr>
          <a:lstStyle/>
          <a:p>
            <a:r>
              <a:rPr lang="en-GB" altLang="en-US" sz="900" dirty="0" err="1"/>
              <a:t>CrCl</a:t>
            </a:r>
            <a:r>
              <a:rPr lang="en-GB" altLang="en-US" sz="900" dirty="0"/>
              <a:t>, creatinine clearance; HR, hazard ratio; </a:t>
            </a:r>
            <a:r>
              <a:rPr lang="en-GB" altLang="en-US" sz="900" dirty="0" err="1"/>
              <a:t>Kd</a:t>
            </a:r>
            <a:r>
              <a:rPr lang="en-GB" altLang="en-US" sz="900" dirty="0"/>
              <a:t>, carfilzomib and dexamethasone; </a:t>
            </a:r>
            <a:br>
              <a:rPr lang="en-GB" altLang="en-US" sz="900" dirty="0"/>
            </a:br>
            <a:r>
              <a:rPr lang="en-GB" sz="900" kern="0" dirty="0"/>
              <a:t>Kd56, carfilzomib and dexamethasone, with 56 mg/m</a:t>
            </a:r>
            <a:r>
              <a:rPr lang="en-GB" sz="900" kern="0" baseline="30000" dirty="0"/>
              <a:t>2</a:t>
            </a:r>
            <a:r>
              <a:rPr lang="en-GB" sz="900" kern="0" dirty="0"/>
              <a:t> </a:t>
            </a:r>
            <a:r>
              <a:rPr lang="en-GB" sz="900" kern="0" dirty="0" err="1"/>
              <a:t>carfilzomib</a:t>
            </a:r>
            <a:r>
              <a:rPr lang="en-GB" sz="900" kern="0" dirty="0"/>
              <a:t> dose; </a:t>
            </a:r>
            <a:r>
              <a:rPr lang="en-GB" altLang="en-US" sz="900" dirty="0"/>
              <a:t>OS, overall survival; </a:t>
            </a:r>
            <a:r>
              <a:rPr lang="en-GB" altLang="en-US" sz="900" dirty="0" err="1"/>
              <a:t>Vd</a:t>
            </a:r>
            <a:r>
              <a:rPr lang="en-GB" altLang="en-US" sz="900" dirty="0"/>
              <a:t>, bortezomib and dexamethasone.</a:t>
            </a:r>
          </a:p>
        </p:txBody>
      </p:sp>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598841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Patient Demographics and                                                    Baseline Characteristics (ITT) (1)</a:t>
            </a:r>
          </a:p>
        </p:txBody>
      </p:sp>
      <p:graphicFrame>
        <p:nvGraphicFramePr>
          <p:cNvPr id="7" name="Table 6"/>
          <p:cNvGraphicFramePr>
            <a:graphicFrameLocks noGrp="1"/>
          </p:cNvGraphicFramePr>
          <p:nvPr>
            <p:extLst>
              <p:ext uri="{D42A27DB-BD31-4B8C-83A1-F6EECF244321}">
                <p14:modId xmlns:p14="http://schemas.microsoft.com/office/powerpoint/2010/main" val="2024684500"/>
              </p:ext>
            </p:extLst>
          </p:nvPr>
        </p:nvGraphicFramePr>
        <p:xfrm>
          <a:off x="503238" y="1231900"/>
          <a:ext cx="8126413" cy="4556760"/>
        </p:xfrm>
        <a:graphic>
          <a:graphicData uri="http://schemas.openxmlformats.org/drawingml/2006/table">
            <a:tbl>
              <a:tblPr firstRow="1" bandRow="1"/>
              <a:tblGrid>
                <a:gridCol w="3479771">
                  <a:extLst>
                    <a:ext uri="{9D8B030D-6E8A-4147-A177-3AD203B41FA5}">
                      <a16:colId xmlns:a16="http://schemas.microsoft.com/office/drawing/2014/main" val="20000"/>
                    </a:ext>
                  </a:extLst>
                </a:gridCol>
                <a:gridCol w="2323321">
                  <a:extLst>
                    <a:ext uri="{9D8B030D-6E8A-4147-A177-3AD203B41FA5}">
                      <a16:colId xmlns:a16="http://schemas.microsoft.com/office/drawing/2014/main" val="20001"/>
                    </a:ext>
                  </a:extLst>
                </a:gridCol>
                <a:gridCol w="2323321">
                  <a:extLst>
                    <a:ext uri="{9D8B030D-6E8A-4147-A177-3AD203B41FA5}">
                      <a16:colId xmlns:a16="http://schemas.microsoft.com/office/drawing/2014/main" val="20002"/>
                    </a:ext>
                  </a:extLst>
                </a:gridCol>
              </a:tblGrid>
              <a:tr h="21182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sz="1200" dirty="0">
                        <a:solidFill>
                          <a:schemeClr val="bg1"/>
                        </a:solidFill>
                        <a:latin typeface="+mj-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400" b="1" dirty="0">
                          <a:solidFill>
                            <a:schemeClr val="bg1"/>
                          </a:solidFill>
                          <a:latin typeface="+mj-lt"/>
                        </a:rPr>
                        <a:t>Kd</a:t>
                      </a:r>
                      <a:r>
                        <a:rPr lang="en-US" sz="1400" b="1" baseline="0" dirty="0">
                          <a:solidFill>
                            <a:schemeClr val="bg1"/>
                          </a:solidFill>
                          <a:latin typeface="+mj-lt"/>
                        </a:rPr>
                        <a:t> </a:t>
                      </a:r>
                      <a:r>
                        <a:rPr lang="en-US" sz="1400" b="1" dirty="0">
                          <a:solidFill>
                            <a:schemeClr val="bg1"/>
                          </a:solidFill>
                          <a:latin typeface="+mj-lt"/>
                        </a:rPr>
                        <a:t>(N = 464),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latin typeface="+mj-lt"/>
                        </a:rPr>
                        <a:t>Vd</a:t>
                      </a:r>
                      <a:r>
                        <a:rPr lang="en-US" sz="1400" b="1" baseline="0" dirty="0">
                          <a:solidFill>
                            <a:schemeClr val="bg1"/>
                          </a:solidFill>
                          <a:latin typeface="+mj-lt"/>
                        </a:rPr>
                        <a:t> </a:t>
                      </a:r>
                      <a:r>
                        <a:rPr lang="en-US" sz="1400" b="1" dirty="0">
                          <a:solidFill>
                            <a:schemeClr val="bg1"/>
                          </a:solidFill>
                          <a:latin typeface="+mj-lt"/>
                        </a:rPr>
                        <a:t>(N = 465),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extLst>
                  <a:ext uri="{0D108BD9-81ED-4DB2-BD59-A6C34878D82A}">
                    <a16:rowId xmlns:a16="http://schemas.microsoft.com/office/drawing/2014/main" val="10000"/>
                  </a:ext>
                </a:extLst>
              </a:tr>
              <a:tr h="20689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1" dirty="0">
                          <a:latin typeface="+mj-lt"/>
                        </a:rPr>
                        <a:t>Median</a:t>
                      </a:r>
                      <a:r>
                        <a:rPr lang="en-US" sz="1200" b="1" baseline="0" dirty="0">
                          <a:latin typeface="+mj-lt"/>
                        </a:rPr>
                        <a:t> age, years (range)</a:t>
                      </a:r>
                      <a:endParaRPr lang="en-US" sz="1200" b="1" dirty="0">
                        <a:latin typeface="+mj-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b="1" dirty="0">
                          <a:latin typeface="+mj-lt"/>
                        </a:rPr>
                        <a:t>65 (35-89)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b="1" dirty="0">
                          <a:latin typeface="+mj-lt"/>
                        </a:rPr>
                        <a:t>65 (30-88)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1"/>
                  </a:ext>
                </a:extLst>
              </a:tr>
              <a:tr h="20689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4163" indent="0"/>
                      <a:r>
                        <a:rPr lang="en-US" sz="1200" b="0" dirty="0">
                          <a:latin typeface="+mj-lt"/>
                        </a:rPr>
                        <a:t>&lt; 65 years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latin typeface="+mj-lt"/>
                        </a:rPr>
                        <a:t>223 (48)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latin typeface="+mj-lt"/>
                        </a:rPr>
                        <a:t>210 (45)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2"/>
                  </a:ext>
                </a:extLst>
              </a:tr>
              <a:tr h="20689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4163" indent="0"/>
                      <a:r>
                        <a:rPr lang="en-US" sz="1200" b="0" dirty="0">
                          <a:latin typeface="+mj-lt"/>
                        </a:rPr>
                        <a:t>65 - 74 years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latin typeface="+mj-lt"/>
                        </a:rPr>
                        <a:t>164 (35)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latin typeface="+mj-lt"/>
                        </a:rPr>
                        <a:t>189 (41)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3"/>
                  </a:ext>
                </a:extLst>
              </a:tr>
              <a:tr h="20689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4163" indent="0"/>
                      <a:r>
                        <a:rPr lang="en-US" sz="1200" b="0" dirty="0">
                          <a:latin typeface="+mj-lt"/>
                        </a:rPr>
                        <a:t>≥ 75 years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latin typeface="+mj-lt"/>
                        </a:rPr>
                        <a:t>77 (17)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latin typeface="+mj-lt"/>
                        </a:rPr>
                        <a:t>66 (14)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4"/>
                  </a:ext>
                </a:extLst>
              </a:tr>
              <a:tr h="206897">
                <a:tc>
                  <a:txBody>
                    <a:bodyPr/>
                    <a:lstStyle/>
                    <a:p>
                      <a:r>
                        <a:rPr lang="en-US" sz="1200" b="1" dirty="0">
                          <a:solidFill>
                            <a:schemeClr val="tx1"/>
                          </a:solidFill>
                          <a:latin typeface="+mj-lt"/>
                        </a:rPr>
                        <a:t>Male,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dirty="0">
                          <a:solidFill>
                            <a:schemeClr val="tx1"/>
                          </a:solidFill>
                        </a:rPr>
                        <a:t>240 (52)</a:t>
                      </a:r>
                      <a:endParaRPr lang="de-CH"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dirty="0">
                          <a:solidFill>
                            <a:schemeClr val="tx1"/>
                          </a:solidFill>
                        </a:rPr>
                        <a:t>229 (49)</a:t>
                      </a:r>
                      <a:endParaRPr lang="de-CH"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266460866"/>
                  </a:ext>
                </a:extLst>
              </a:tr>
              <a:tr h="206897">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1" dirty="0">
                          <a:latin typeface="+mj-lt"/>
                        </a:rPr>
                        <a:t>ECOG performance status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5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endParaRPr lang="en-US" sz="1100" b="1" dirty="0"/>
                    </a:p>
                  </a:txBody>
                  <a:tcPr anchor="ctr">
                    <a:lnL w="28575" cap="flat" cmpd="sng" algn="ctr">
                      <a:solidFill>
                        <a:srgbClr val="007CC2">
                          <a:lumMod val="50000"/>
                        </a:srgbClr>
                      </a:solidFill>
                      <a:prstDash val="solid"/>
                      <a:round/>
                      <a:headEnd type="none" w="med" len="med"/>
                      <a:tailEnd type="none" w="med" len="med"/>
                    </a:lnL>
                    <a:lnR w="28575"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5"/>
                  </a:ext>
                </a:extLst>
              </a:tr>
              <a:tr h="20689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r>
                        <a:rPr lang="en-US" sz="1200" b="0" dirty="0">
                          <a:latin typeface="+mj-lt"/>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latin typeface="+mj-lt"/>
                        </a:rPr>
                        <a:t>221 (48)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latin typeface="+mj-lt"/>
                        </a:rPr>
                        <a:t>232 (50)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6"/>
                  </a:ext>
                </a:extLst>
              </a:tr>
              <a:tr h="20689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lgn="l" defTabSz="914400" rtl="0" eaLnBrk="1" latinLnBrk="0" hangingPunct="1"/>
                      <a:r>
                        <a:rPr lang="en-US" sz="1200" b="0" kern="1200" dirty="0">
                          <a:solidFill>
                            <a:schemeClr val="tx1"/>
                          </a:solidFill>
                          <a:latin typeface="+mj-lt"/>
                          <a:ea typeface="+mn-ea"/>
                          <a:cs typeface="+mn-cs"/>
                        </a:rPr>
                        <a:t>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latin typeface="+mj-lt"/>
                        </a:rPr>
                        <a:t>211 (45)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latin typeface="+mj-lt"/>
                        </a:rPr>
                        <a:t>203 (44)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7"/>
                  </a:ext>
                </a:extLst>
              </a:tr>
              <a:tr h="20689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lgn="l" defTabSz="914400" rtl="0" eaLnBrk="1" latinLnBrk="0" hangingPunct="1"/>
                      <a:r>
                        <a:rPr lang="en-US" sz="1200" b="0" kern="1200" dirty="0">
                          <a:solidFill>
                            <a:schemeClr val="tx1"/>
                          </a:solidFill>
                          <a:latin typeface="+mj-lt"/>
                          <a:ea typeface="+mn-ea"/>
                          <a:cs typeface="+mn-cs"/>
                        </a:rPr>
                        <a:t>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latin typeface="+mj-lt"/>
                        </a:rPr>
                        <a:t>32 (7)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latin typeface="+mj-lt"/>
                        </a:rPr>
                        <a:t>30 (6)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8"/>
                  </a:ext>
                </a:extLst>
              </a:tr>
              <a:tr h="206897">
                <a:tc gridSpan="3">
                  <a:txBody>
                    <a:bodyPr/>
                    <a:lstStyle/>
                    <a:p>
                      <a:r>
                        <a:rPr lang="en-US" sz="1200" b="1" dirty="0">
                          <a:latin typeface="+mj-lt"/>
                        </a:rPr>
                        <a:t>ISS stage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en-US"/>
                    </a:p>
                  </a:txBody>
                  <a:tcPr/>
                </a:tc>
                <a:tc hMerge="1">
                  <a:txBody>
                    <a:bodyPr/>
                    <a:lstStyle/>
                    <a:p>
                      <a:endParaRPr lang="en-US" sz="1100" b="1" dirty="0"/>
                    </a:p>
                  </a:txBody>
                  <a:tcPr anchor="ctr">
                    <a:lnL w="28575" cap="flat" cmpd="sng" algn="ctr">
                      <a:solidFill>
                        <a:srgbClr val="007CC2">
                          <a:lumMod val="50000"/>
                        </a:srgbClr>
                      </a:solidFill>
                      <a:prstDash val="solid"/>
                      <a:round/>
                      <a:headEnd type="none" w="med" len="med"/>
                      <a:tailEnd type="none" w="med" len="med"/>
                    </a:lnL>
                    <a:lnR w="28575"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09"/>
                  </a:ext>
                </a:extLst>
              </a:tr>
              <a:tr h="206897">
                <a:tc>
                  <a:txBody>
                    <a:bodyPr/>
                    <a:lstStyle/>
                    <a:p>
                      <a:pPr marL="279400" indent="0" algn="l" defTabSz="914400" rtl="0" eaLnBrk="1" latinLnBrk="0" hangingPunct="1"/>
                      <a:r>
                        <a:rPr lang="en-US" sz="1200" b="0" kern="1200" dirty="0">
                          <a:solidFill>
                            <a:schemeClr val="tx1"/>
                          </a:solidFill>
                          <a:latin typeface="+mj-lt"/>
                          <a:ea typeface="+mn-ea"/>
                          <a:cs typeface="+mn-cs"/>
                        </a:rPr>
                        <a:t>I</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latin typeface="+mj-lt"/>
                        </a:rPr>
                        <a:t>205 (44)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latin typeface="+mj-lt"/>
                        </a:rPr>
                        <a:t>204 (44)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0"/>
                  </a:ext>
                </a:extLst>
              </a:tr>
              <a:tr h="206897">
                <a:tc>
                  <a:txBody>
                    <a:bodyPr/>
                    <a:lstStyle/>
                    <a:p>
                      <a:pPr marL="279400" indent="0" algn="l" defTabSz="914400" rtl="0" eaLnBrk="1" latinLnBrk="0" hangingPunct="1"/>
                      <a:r>
                        <a:rPr lang="en-US" sz="1200" b="0" kern="1200" dirty="0">
                          <a:solidFill>
                            <a:schemeClr val="tx1"/>
                          </a:solidFill>
                          <a:latin typeface="+mj-lt"/>
                          <a:ea typeface="+mn-ea"/>
                          <a:cs typeface="+mn-cs"/>
                        </a:rPr>
                        <a:t>II</a:t>
                      </a:r>
                      <a:r>
                        <a:rPr lang="en-US" sz="1200" b="0" kern="1200" baseline="0" dirty="0">
                          <a:solidFill>
                            <a:schemeClr val="tx1"/>
                          </a:solidFill>
                          <a:latin typeface="+mj-lt"/>
                          <a:ea typeface="+mn-ea"/>
                          <a:cs typeface="+mn-cs"/>
                        </a:rPr>
                        <a:t> - </a:t>
                      </a:r>
                      <a:r>
                        <a:rPr lang="en-US" sz="1200" b="0" kern="1200" dirty="0">
                          <a:solidFill>
                            <a:schemeClr val="tx1"/>
                          </a:solidFill>
                          <a:latin typeface="+mj-lt"/>
                          <a:ea typeface="+mn-ea"/>
                          <a:cs typeface="+mn-cs"/>
                        </a:rPr>
                        <a:t>III</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latin typeface="+mj-lt"/>
                        </a:rPr>
                        <a:t>259 (56)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latin typeface="+mj-lt"/>
                        </a:rPr>
                        <a:t>261 (56)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1"/>
                  </a:ext>
                </a:extLst>
              </a:tr>
              <a:tr h="206897">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200" b="1" dirty="0">
                          <a:latin typeface="+mj-lt"/>
                        </a:rPr>
                        <a:t>Cytogenetic</a:t>
                      </a:r>
                      <a:r>
                        <a:rPr lang="en-US" sz="1200" b="1" baseline="0" dirty="0">
                          <a:latin typeface="+mj-lt"/>
                        </a:rPr>
                        <a:t> risk category by FISH*</a:t>
                      </a:r>
                      <a:endParaRPr lang="en-US" sz="1200" b="1" dirty="0">
                        <a:latin typeface="+mj-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pPr algn="ctr"/>
                      <a:endParaRPr lang="en-US" sz="15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endParaRPr lang="en-US" sz="1100" b="1" dirty="0"/>
                    </a:p>
                  </a:txBody>
                  <a:tcPr anchor="ctr">
                    <a:lnL w="28575" cap="flat" cmpd="sng" algn="ctr">
                      <a:solidFill>
                        <a:srgbClr val="007CC2">
                          <a:lumMod val="50000"/>
                        </a:srgbClr>
                      </a:solidFill>
                      <a:prstDash val="solid"/>
                      <a:round/>
                      <a:headEnd type="none" w="med" len="med"/>
                      <a:tailEnd type="none" w="med" len="med"/>
                    </a:lnL>
                    <a:lnR w="28575" cap="flat" cmpd="sng" algn="ctr">
                      <a:solidFill>
                        <a:srgbClr val="007CC2">
                          <a:lumMod val="50000"/>
                        </a:srgbClr>
                      </a:solidFill>
                      <a:prstDash val="solid"/>
                      <a:round/>
                      <a:headEnd type="none" w="med" len="med"/>
                      <a:tailEnd type="none" w="med" len="med"/>
                    </a:lnR>
                    <a:lnT w="12700" cap="flat" cmpd="sng" algn="ctr">
                      <a:solidFill>
                        <a:srgbClr val="007CC2">
                          <a:lumMod val="50000"/>
                        </a:srgbClr>
                      </a:solidFill>
                      <a:prstDash val="solid"/>
                      <a:round/>
                      <a:headEnd type="none" w="med" len="med"/>
                      <a:tailEnd type="none" w="med" len="med"/>
                    </a:lnT>
                    <a:lnB w="12700"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FFFFFF">
                        <a:lumMod val="85000"/>
                      </a:srgbClr>
                    </a:solidFill>
                  </a:tcPr>
                </a:tc>
                <a:extLst>
                  <a:ext uri="{0D108BD9-81ED-4DB2-BD59-A6C34878D82A}">
                    <a16:rowId xmlns:a16="http://schemas.microsoft.com/office/drawing/2014/main" val="10012"/>
                  </a:ext>
                </a:extLst>
              </a:tr>
              <a:tr h="20689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4163" indent="0"/>
                      <a:r>
                        <a:rPr lang="en-US" sz="1200" b="0" dirty="0">
                          <a:latin typeface="+mj-lt"/>
                        </a:rPr>
                        <a:t>High-risk</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latin typeface="+mj-lt"/>
                        </a:rPr>
                        <a:t>97 (21)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latin typeface="+mj-lt"/>
                        </a:rPr>
                        <a:t>113 (24)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3"/>
                  </a:ext>
                </a:extLst>
              </a:tr>
              <a:tr h="20689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4163" indent="0"/>
                      <a:r>
                        <a:rPr lang="en-US" sz="1200" b="0" dirty="0">
                          <a:latin typeface="+mj-lt"/>
                        </a:rPr>
                        <a:t>Standard-risk</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latin typeface="+mj-lt"/>
                        </a:rPr>
                        <a:t>284 (61)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latin typeface="+mj-lt"/>
                        </a:rPr>
                        <a:t>291 (63)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4"/>
                  </a:ext>
                </a:extLst>
              </a:tr>
              <a:tr h="20689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84163" indent="0"/>
                      <a:r>
                        <a:rPr lang="en-US" sz="1200" b="0" dirty="0">
                          <a:latin typeface="+mj-lt"/>
                        </a:rPr>
                        <a:t>Unknown-risk</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latin typeface="+mj-lt"/>
                        </a:rPr>
                        <a:t>55 (12)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200" dirty="0">
                          <a:latin typeface="+mj-lt"/>
                        </a:rPr>
                        <a:t>30 (6)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5"/>
                  </a:ext>
                </a:extLst>
              </a:tr>
              <a:tr h="206897">
                <a:tc>
                  <a:txBody>
                    <a:bodyPr/>
                    <a:lstStyle/>
                    <a:p>
                      <a:pPr marL="284163" indent="0"/>
                      <a:r>
                        <a:rPr lang="en-US" sz="1200" b="0" dirty="0">
                          <a:latin typeface="+mj-lt"/>
                        </a:rPr>
                        <a:t>Missing</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latin typeface="+mj-lt"/>
                        </a:rPr>
                        <a:t>28 (6)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latin typeface="+mj-lt"/>
                        </a:rPr>
                        <a:t>31 (7)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6"/>
                  </a:ext>
                </a:extLst>
              </a:tr>
            </a:tbl>
          </a:graphicData>
        </a:graphic>
      </p:graphicFrame>
      <p:sp>
        <p:nvSpPr>
          <p:cNvPr id="8" name="Rectangle 7"/>
          <p:cNvSpPr/>
          <p:nvPr/>
        </p:nvSpPr>
        <p:spPr>
          <a:xfrm>
            <a:off x="398463" y="5825850"/>
            <a:ext cx="7452446" cy="923330"/>
          </a:xfrm>
          <a:prstGeom prst="rect">
            <a:avLst/>
          </a:prstGeom>
        </p:spPr>
        <p:txBody>
          <a:bodyPr wrap="square" anchor="b">
            <a:spAutoFit/>
          </a:bodyPr>
          <a:lstStyle/>
          <a:p>
            <a:pPr algn="l"/>
            <a:r>
              <a:rPr lang="en-US" sz="900" i="1" dirty="0">
                <a:latin typeface="Arial" panose="020B0604020202020204" pitchFamily="34" charset="0"/>
                <a:cs typeface="Arial" panose="020B0604020202020204" pitchFamily="34" charset="0"/>
              </a:rPr>
              <a:t>*The high-risk group consisted of patients with the genetic subtypes t(4;14) or t(14;16) in 10% or more of screened plasma cells, or deletion 17p in 20% or more of screened plasma cells based on central review of bone marrow sample obtained at study entry. The standard-risk group consisted of patients without these genetic subtypes.</a:t>
            </a:r>
          </a:p>
          <a:p>
            <a:r>
              <a:rPr lang="en-US" sz="900" dirty="0">
                <a:latin typeface="Arial" panose="020B0604020202020204" pitchFamily="34" charset="0"/>
                <a:cs typeface="Arial" panose="020B0604020202020204" pitchFamily="34" charset="0"/>
              </a:rPr>
              <a:t>ECOG, Eastern Cooperative Oncology Group; FISH, fluorescence in situ </a:t>
            </a:r>
            <a:r>
              <a:rPr lang="en-US" sz="900" dirty="0" err="1">
                <a:latin typeface="Arial" panose="020B0604020202020204" pitchFamily="34" charset="0"/>
                <a:cs typeface="Arial" panose="020B0604020202020204" pitchFamily="34" charset="0"/>
              </a:rPr>
              <a:t>hybridisation</a:t>
            </a:r>
            <a:r>
              <a:rPr lang="en-US" sz="900" dirty="0">
                <a:latin typeface="Arial" panose="020B0604020202020204" pitchFamily="34" charset="0"/>
                <a:cs typeface="Arial" panose="020B0604020202020204" pitchFamily="34" charset="0"/>
              </a:rPr>
              <a:t>; ISS, International Staging System;  ITT, intent-to-treat; Kd, carfilzomib and dexamethasone; Vd, bortezomib and dexamethasone.</a:t>
            </a:r>
          </a:p>
          <a:p>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 Orlowski, et al. Presented at EHA 2018, Poster abstract PF561.</a:t>
            </a:r>
            <a:endParaRPr lang="en-US" sz="900" dirty="0">
              <a:latin typeface="Arial" panose="020B0604020202020204" pitchFamily="34" charset="0"/>
              <a:cs typeface="Arial" panose="020B0604020202020204" pitchFamily="34" charset="0"/>
            </a:endParaRPr>
          </a:p>
        </p:txBody>
      </p:sp>
      <p:sp>
        <p:nvSpPr>
          <p:cNvPr id="12" name="TextBox 11">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18476382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solidFill>
                  <a:schemeClr val="accent1"/>
                </a:solidFill>
              </a:rPr>
              <a:t>ENDEAVOR</a:t>
            </a:r>
            <a:br>
              <a:rPr lang="en-US" dirty="0"/>
            </a:br>
            <a:r>
              <a:rPr lang="en-US" dirty="0"/>
              <a:t>Secondary Endpoint: </a:t>
            </a:r>
            <a:br>
              <a:rPr lang="en-US" dirty="0"/>
            </a:br>
            <a:r>
              <a:rPr lang="en-US" dirty="0"/>
              <a:t>Grade ≥ 2 Peripheral Neuropathy</a:t>
            </a:r>
          </a:p>
        </p:txBody>
      </p:sp>
      <p:sp>
        <p:nvSpPr>
          <p:cNvPr id="7" name="Subtitle 6"/>
          <p:cNvSpPr>
            <a:spLocks noGrp="1"/>
          </p:cNvSpPr>
          <p:nvPr>
            <p:ph type="subTitle" idx="1"/>
          </p:nvPr>
        </p:nvSpPr>
        <p:spPr/>
        <p:txBody>
          <a:bodyPr/>
          <a:lstStyle/>
          <a:p>
            <a:r>
              <a:rPr lang="en-US" dirty="0">
                <a:hlinkClick r:id="rId3" action="ppaction://hlinksldjump"/>
              </a:rPr>
              <a:t>Safety Population</a:t>
            </a:r>
            <a:endParaRPr lang="en-US" dirty="0"/>
          </a:p>
          <a:p>
            <a:r>
              <a:rPr lang="en-US" dirty="0">
                <a:hlinkClick r:id="rId4" action="ppaction://hlinksldjump"/>
              </a:rPr>
              <a:t>Summary</a:t>
            </a:r>
            <a:endParaRPr lang="en-US" dirty="0"/>
          </a:p>
        </p:txBody>
      </p:sp>
      <p:sp>
        <p:nvSpPr>
          <p:cNvPr id="8" name="Rounded Rectangle 7"/>
          <p:cNvSpPr/>
          <p:nvPr/>
        </p:nvSpPr>
        <p:spPr bwMode="auto">
          <a:xfrm>
            <a:off x="7522589" y="715545"/>
            <a:ext cx="1555423" cy="30646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hlinkClick r:id="rId5" action="ppaction://hlinksldjump"/>
              </a:rPr>
              <a:t>All </a:t>
            </a:r>
            <a:r>
              <a:rPr kumimoji="0" lang="en-GB" sz="1200" b="1" i="0" u="none" strike="noStrike" cap="none" normalizeH="0" dirty="0">
                <a:ln>
                  <a:noFill/>
                </a:ln>
                <a:solidFill>
                  <a:schemeClr val="tx1"/>
                </a:solidFill>
                <a:effectLst/>
                <a:latin typeface="Arial" charset="0"/>
                <a:hlinkClick r:id="rId5" action="ppaction://hlinksldjump"/>
              </a:rPr>
              <a:t>studies</a:t>
            </a:r>
            <a:endParaRPr kumimoji="0" lang="en-GB" sz="1200" b="1" i="0" u="none" strike="noStrike" cap="none" normalizeH="0" baseline="0" dirty="0">
              <a:ln>
                <a:noFill/>
              </a:ln>
              <a:solidFill>
                <a:schemeClr val="tx1"/>
              </a:solidFill>
              <a:effectLst/>
              <a:latin typeface="Arial" charset="0"/>
            </a:endParaRPr>
          </a:p>
        </p:txBody>
      </p:sp>
      <p:sp>
        <p:nvSpPr>
          <p:cNvPr id="13" name="TextBox 12">
            <a:hlinkClick r:id="rId6"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23980177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Secondary Endpoint: Grade ≥ 2 Peripheral Neuropathy*</a:t>
            </a:r>
          </a:p>
        </p:txBody>
      </p:sp>
      <p:sp>
        <p:nvSpPr>
          <p:cNvPr id="18" name="Content Placeholder 2"/>
          <p:cNvSpPr>
            <a:spLocks noGrp="1"/>
          </p:cNvSpPr>
          <p:nvPr>
            <p:ph idx="1"/>
          </p:nvPr>
        </p:nvSpPr>
        <p:spPr>
          <a:xfrm>
            <a:off x="512763" y="4813258"/>
            <a:ext cx="8118475" cy="1130342"/>
          </a:xfrm>
        </p:spPr>
        <p:txBody>
          <a:bodyPr/>
          <a:lstStyle/>
          <a:p>
            <a:pPr marL="0" indent="0" algn="ctr">
              <a:buNone/>
            </a:pPr>
            <a:r>
              <a:rPr lang="en-US" sz="1600" b="1" dirty="0"/>
              <a:t>Significantly more patients receiving </a:t>
            </a:r>
            <a:r>
              <a:rPr lang="en-US" sz="1600" b="1" dirty="0" err="1"/>
              <a:t>bortezomib</a:t>
            </a:r>
            <a:r>
              <a:rPr lang="en-US" sz="1600" b="1" dirty="0"/>
              <a:t> than carfilzomib experienced grade 2 or higher PN, irrespective of PN status at baseline</a:t>
            </a:r>
          </a:p>
        </p:txBody>
      </p:sp>
      <p:graphicFrame>
        <p:nvGraphicFramePr>
          <p:cNvPr id="15" name="Chart 14"/>
          <p:cNvGraphicFramePr/>
          <p:nvPr>
            <p:extLst>
              <p:ext uri="{D42A27DB-BD31-4B8C-83A1-F6EECF244321}">
                <p14:modId xmlns:p14="http://schemas.microsoft.com/office/powerpoint/2010/main" val="1091452154"/>
              </p:ext>
            </p:extLst>
          </p:nvPr>
        </p:nvGraphicFramePr>
        <p:xfrm>
          <a:off x="1257300" y="1955758"/>
          <a:ext cx="6629400" cy="28575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3886200" y="1943100"/>
            <a:ext cx="1219200" cy="338554"/>
          </a:xfrm>
          <a:prstGeom prst="rect">
            <a:avLst/>
          </a:prstGeom>
          <a:solidFill>
            <a:schemeClr val="bg1"/>
          </a:solidFill>
        </p:spPr>
        <p:txBody>
          <a:bodyPr wrap="square" rtlCol="0">
            <a:spAutoFit/>
          </a:bodyPr>
          <a:lstStyle/>
          <a:p>
            <a:pPr algn="ctr"/>
            <a:r>
              <a:rPr lang="en-US" sz="1600" b="1" dirty="0"/>
              <a:t>p&lt;0.0001</a:t>
            </a:r>
          </a:p>
        </p:txBody>
      </p:sp>
      <p:sp>
        <p:nvSpPr>
          <p:cNvPr id="3" name="Rectangle 2"/>
          <p:cNvSpPr/>
          <p:nvPr/>
        </p:nvSpPr>
        <p:spPr>
          <a:xfrm>
            <a:off x="398827" y="6244082"/>
            <a:ext cx="5854234" cy="507831"/>
          </a:xfrm>
          <a:prstGeom prst="rect">
            <a:avLst/>
          </a:prstGeom>
        </p:spPr>
        <p:txBody>
          <a:bodyPr wrap="square" anchor="b">
            <a:spAutoFit/>
          </a:bodyPr>
          <a:lstStyle/>
          <a:p>
            <a:r>
              <a:rPr lang="it-IT" sz="900" dirty="0">
                <a:latin typeface="Arial" panose="020B0604020202020204" pitchFamily="34" charset="0"/>
                <a:cs typeface="Arial" panose="020B0604020202020204" pitchFamily="34" charset="0"/>
              </a:rPr>
              <a:t>*</a:t>
            </a:r>
            <a:r>
              <a:rPr lang="it-IT" sz="900" i="1" dirty="0">
                <a:latin typeface="Arial" panose="020B0604020202020204" pitchFamily="34" charset="0"/>
                <a:cs typeface="Arial" panose="020B0604020202020204" pitchFamily="34" charset="0"/>
              </a:rPr>
              <a:t>Grouped term.</a:t>
            </a:r>
            <a:endParaRPr lang="it-IT" sz="900" dirty="0">
              <a:latin typeface="Arial" panose="020B0604020202020204" pitchFamily="34" charset="0"/>
              <a:cs typeface="Arial" panose="020B0604020202020204" pitchFamily="34" charset="0"/>
            </a:endParaRPr>
          </a:p>
          <a:p>
            <a:r>
              <a:rPr lang="it-IT" sz="900" dirty="0">
                <a:latin typeface="Arial" panose="020B0604020202020204" pitchFamily="34" charset="0"/>
                <a:cs typeface="Arial" panose="020B0604020202020204" pitchFamily="34" charset="0"/>
              </a:rPr>
              <a:t>Kd, </a:t>
            </a:r>
            <a:r>
              <a:rPr lang="en-GB" altLang="en-US" sz="900" dirty="0" err="1"/>
              <a:t>carfilzomib</a:t>
            </a:r>
            <a:r>
              <a:rPr lang="en-GB" altLang="en-US" sz="900" dirty="0"/>
              <a:t> and dexamethasone; PN, peripheral neuropathy; </a:t>
            </a:r>
            <a:r>
              <a:rPr lang="en-GB" altLang="en-US" sz="900" dirty="0" err="1"/>
              <a:t>Vd</a:t>
            </a:r>
            <a:r>
              <a:rPr lang="en-GB" altLang="en-US" sz="900" dirty="0"/>
              <a:t>, </a:t>
            </a:r>
            <a:r>
              <a:rPr lang="en-GB" altLang="en-US" sz="900" dirty="0" err="1"/>
              <a:t>bortezomib</a:t>
            </a:r>
            <a:r>
              <a:rPr lang="en-GB" altLang="en-US" sz="900" dirty="0"/>
              <a:t> and dexamethasone</a:t>
            </a:r>
            <a:r>
              <a:rPr lang="it-IT" sz="900" dirty="0">
                <a:latin typeface="Arial" panose="020B0604020202020204" pitchFamily="34" charset="0"/>
                <a:cs typeface="Arial" panose="020B0604020202020204" pitchFamily="34" charset="0"/>
              </a:rPr>
              <a:t>.</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a:t>
            </a:r>
            <a:endParaRPr lang="en-US" sz="900" dirty="0">
              <a:latin typeface="Arial" panose="020B0604020202020204" pitchFamily="34" charset="0"/>
              <a:cs typeface="Arial" panose="020B0604020202020204" pitchFamily="34" charset="0"/>
            </a:endParaRPr>
          </a:p>
        </p:txBody>
      </p:sp>
      <p:sp>
        <p:nvSpPr>
          <p:cNvPr id="14" name="TextBox 13">
            <a:hlinkClick r:id="rId4"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1" name="Content Placeholder 7"/>
          <p:cNvSpPr txBox="1">
            <a:spLocks/>
          </p:cNvSpPr>
          <p:nvPr/>
        </p:nvSpPr>
        <p:spPr bwMode="gray">
          <a:xfrm>
            <a:off x="512763" y="1195965"/>
            <a:ext cx="8116886"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11.9 months in the Kd group, and 11.1 months in the Vd group</a:t>
            </a:r>
          </a:p>
        </p:txBody>
      </p:sp>
    </p:spTree>
    <p:extLst>
      <p:ext uri="{BB962C8B-B14F-4D97-AF65-F5344CB8AC3E}">
        <p14:creationId xmlns:p14="http://schemas.microsoft.com/office/powerpoint/2010/main" val="1088364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 ≥ 2 Peripheral Neuropathy: Summary</a:t>
            </a:r>
          </a:p>
        </p:txBody>
      </p:sp>
      <p:sp>
        <p:nvSpPr>
          <p:cNvPr id="6" name="Content Placeholder 2"/>
          <p:cNvSpPr>
            <a:spLocks noGrp="1"/>
          </p:cNvSpPr>
          <p:nvPr>
            <p:ph idx="1"/>
          </p:nvPr>
        </p:nvSpPr>
        <p:spPr/>
        <p:txBody>
          <a:bodyPr/>
          <a:lstStyle/>
          <a:p>
            <a:r>
              <a:rPr lang="en-US" dirty="0"/>
              <a:t>The number of patients who had grade ≥ 2 peripheral neuropathy* was significantly higher in the Vd group than in the Kd group (32% vs 6%; p &lt; 0.0001)</a:t>
            </a:r>
          </a:p>
          <a:p>
            <a:r>
              <a:rPr lang="en-US" dirty="0"/>
              <a:t>This result was irrespective of peripheral neuropathy status at baseline</a:t>
            </a:r>
          </a:p>
          <a:p>
            <a:endParaRPr lang="en-US" dirty="0"/>
          </a:p>
          <a:p>
            <a:endParaRPr lang="en-US" dirty="0"/>
          </a:p>
        </p:txBody>
      </p:sp>
      <p:sp>
        <p:nvSpPr>
          <p:cNvPr id="9" name="Rectangle 8"/>
          <p:cNvSpPr/>
          <p:nvPr/>
        </p:nvSpPr>
        <p:spPr>
          <a:xfrm>
            <a:off x="406094" y="6379011"/>
            <a:ext cx="8099432" cy="369332"/>
          </a:xfrm>
          <a:prstGeom prst="rect">
            <a:avLst/>
          </a:prstGeom>
        </p:spPr>
        <p:txBody>
          <a:bodyPr wrap="square">
            <a:spAutoFit/>
          </a:bodyPr>
          <a:lstStyle/>
          <a:p>
            <a:r>
              <a:rPr lang="en-GB" altLang="en-US" sz="900" i="1" dirty="0"/>
              <a:t>*Grouped term.</a:t>
            </a:r>
          </a:p>
          <a:p>
            <a:pPr algn="l"/>
            <a:r>
              <a:rPr lang="en-GB" altLang="en-US" sz="900" dirty="0" err="1"/>
              <a:t>Kd</a:t>
            </a:r>
            <a:r>
              <a:rPr lang="en-GB" altLang="en-US" sz="900" dirty="0"/>
              <a:t> = carfilzomib and dexamethasone; PN = peripheral neuropathy; Vd = bortezomib and dexamethasone.</a:t>
            </a:r>
          </a:p>
        </p:txBody>
      </p:sp>
      <p:sp>
        <p:nvSpPr>
          <p:cNvPr id="8" name="TextBox 7">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25252072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solidFill>
                  <a:schemeClr val="accent1"/>
                </a:solidFill>
              </a:rPr>
              <a:t>ENDEAVOR </a:t>
            </a:r>
            <a:br>
              <a:rPr lang="en-US" dirty="0">
                <a:solidFill>
                  <a:srgbClr val="FF0000"/>
                </a:solidFill>
              </a:rPr>
            </a:br>
            <a:r>
              <a:rPr lang="en-US" dirty="0"/>
              <a:t>Adverse Events</a:t>
            </a:r>
          </a:p>
        </p:txBody>
      </p:sp>
      <p:sp>
        <p:nvSpPr>
          <p:cNvPr id="10" name="Subtitle 6"/>
          <p:cNvSpPr>
            <a:spLocks noGrp="1"/>
          </p:cNvSpPr>
          <p:nvPr>
            <p:ph type="subTitle" idx="1"/>
          </p:nvPr>
        </p:nvSpPr>
        <p:spPr>
          <a:xfrm>
            <a:off x="514350" y="4410614"/>
            <a:ext cx="4384222" cy="1754187"/>
          </a:xfrm>
        </p:spPr>
        <p:txBody>
          <a:bodyPr/>
          <a:lstStyle/>
          <a:p>
            <a:pPr>
              <a:spcBef>
                <a:spcPts val="600"/>
              </a:spcBef>
              <a:spcAft>
                <a:spcPts val="0"/>
              </a:spcAft>
            </a:pPr>
            <a:r>
              <a:rPr lang="en-US" sz="1400" dirty="0">
                <a:hlinkClick r:id="rId3" action="ppaction://hlinksldjump"/>
              </a:rPr>
              <a:t>Intent-to-treat Population</a:t>
            </a:r>
            <a:endParaRPr lang="en-US" sz="1400" dirty="0"/>
          </a:p>
          <a:p>
            <a:pPr>
              <a:spcBef>
                <a:spcPts val="600"/>
              </a:spcBef>
              <a:spcAft>
                <a:spcPts val="0"/>
              </a:spcAft>
            </a:pPr>
            <a:r>
              <a:rPr lang="en-US" sz="1400" dirty="0">
                <a:hlinkClick r:id="rId4" action="ppaction://hlinksldjump"/>
              </a:rPr>
              <a:t>Safety Population</a:t>
            </a:r>
            <a:endParaRPr lang="en-US" sz="1400" dirty="0"/>
          </a:p>
          <a:p>
            <a:pPr>
              <a:spcBef>
                <a:spcPts val="600"/>
              </a:spcBef>
              <a:spcAft>
                <a:spcPts val="0"/>
              </a:spcAft>
            </a:pPr>
            <a:r>
              <a:rPr lang="en-US" sz="1400" dirty="0">
                <a:hlinkClick r:id="rId5" action="ppaction://hlinksldjump"/>
              </a:rPr>
              <a:t>Cytogenetic Status</a:t>
            </a:r>
            <a:endParaRPr lang="en-US" sz="1400" dirty="0"/>
          </a:p>
          <a:p>
            <a:pPr>
              <a:spcBef>
                <a:spcPts val="600"/>
              </a:spcBef>
              <a:spcAft>
                <a:spcPts val="0"/>
              </a:spcAft>
            </a:pPr>
            <a:r>
              <a:rPr lang="en-US" sz="1400" dirty="0">
                <a:hlinkClick r:id="rId6" action="ppaction://hlinksldjump"/>
              </a:rPr>
              <a:t>Age</a:t>
            </a:r>
            <a:endParaRPr lang="en-US" sz="1400" dirty="0"/>
          </a:p>
          <a:p>
            <a:pPr>
              <a:spcBef>
                <a:spcPts val="600"/>
              </a:spcBef>
              <a:spcAft>
                <a:spcPts val="0"/>
              </a:spcAft>
            </a:pPr>
            <a:r>
              <a:rPr lang="en-US" sz="1400" dirty="0">
                <a:hlinkClick r:id="rId7" action="ppaction://hlinksldjump"/>
              </a:rPr>
              <a:t>Prior Lines of Therapy</a:t>
            </a:r>
            <a:endParaRPr lang="en-US" sz="1400" dirty="0"/>
          </a:p>
          <a:p>
            <a:pPr>
              <a:spcBef>
                <a:spcPts val="600"/>
              </a:spcBef>
              <a:spcAft>
                <a:spcPts val="0"/>
              </a:spcAft>
            </a:pPr>
            <a:r>
              <a:rPr lang="en-US" sz="1400" dirty="0">
                <a:hlinkClick r:id="rId8" action="ppaction://hlinksldjump"/>
              </a:rPr>
              <a:t>Prior </a:t>
            </a:r>
            <a:r>
              <a:rPr lang="en-US" sz="1400" dirty="0" err="1">
                <a:hlinkClick r:id="rId8" action="ppaction://hlinksldjump"/>
              </a:rPr>
              <a:t>Bortezomib</a:t>
            </a:r>
            <a:endParaRPr lang="en-US" sz="1400" dirty="0"/>
          </a:p>
          <a:p>
            <a:pPr>
              <a:spcBef>
                <a:spcPts val="600"/>
              </a:spcBef>
              <a:spcAft>
                <a:spcPts val="0"/>
              </a:spcAft>
            </a:pPr>
            <a:r>
              <a:rPr lang="en-US" sz="1400" dirty="0">
                <a:hlinkClick r:id="rId9" action="ppaction://hlinksldjump"/>
              </a:rPr>
              <a:t>Prior ASCT</a:t>
            </a:r>
            <a:endParaRPr lang="en-US" sz="1400" dirty="0"/>
          </a:p>
        </p:txBody>
      </p:sp>
      <p:sp>
        <p:nvSpPr>
          <p:cNvPr id="7" name="Subtitle 6"/>
          <p:cNvSpPr txBox="1">
            <a:spLocks/>
          </p:cNvSpPr>
          <p:nvPr/>
        </p:nvSpPr>
        <p:spPr bwMode="gray">
          <a:xfrm>
            <a:off x="4992485" y="4410613"/>
            <a:ext cx="3711608" cy="1754187"/>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0" indent="0" algn="l" rtl="0" eaLnBrk="1" fontAlgn="base" hangingPunct="1">
              <a:lnSpc>
                <a:spcPct val="115000"/>
              </a:lnSpc>
              <a:spcBef>
                <a:spcPct val="35000"/>
              </a:spcBef>
              <a:spcAft>
                <a:spcPct val="0"/>
              </a:spcAft>
              <a:buClr>
                <a:schemeClr val="accent1"/>
              </a:buClr>
              <a:buFontTx/>
              <a:buNone/>
              <a:defRPr sz="20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a:lnSpc>
                <a:spcPct val="100000"/>
              </a:lnSpc>
              <a:spcBef>
                <a:spcPts val="600"/>
              </a:spcBef>
            </a:pPr>
            <a:r>
              <a:rPr lang="en-US" sz="1400" dirty="0">
                <a:hlinkClick r:id="rId10" action="ppaction://hlinksldjump"/>
              </a:rPr>
              <a:t>Substudy Kd vs SC Vd and Kd vs IV Vd</a:t>
            </a:r>
            <a:endParaRPr lang="en-US" sz="1400" kern="0" dirty="0">
              <a:hlinkClick r:id="" action="ppaction://noaction"/>
            </a:endParaRPr>
          </a:p>
          <a:p>
            <a:pPr>
              <a:lnSpc>
                <a:spcPct val="100000"/>
              </a:lnSpc>
              <a:spcBef>
                <a:spcPts val="600"/>
              </a:spcBef>
            </a:pPr>
            <a:r>
              <a:rPr lang="en-US" sz="1400" kern="0" dirty="0">
                <a:hlinkClick r:id="rId11" action="ppaction://hlinksldjump"/>
              </a:rPr>
              <a:t>Early and Late Relapse Patients</a:t>
            </a:r>
            <a:endParaRPr lang="en-US" sz="1400" kern="0" dirty="0">
              <a:hlinkClick r:id="" action="ppaction://noaction"/>
            </a:endParaRPr>
          </a:p>
          <a:p>
            <a:pPr>
              <a:lnSpc>
                <a:spcPct val="100000"/>
              </a:lnSpc>
              <a:spcBef>
                <a:spcPts val="600"/>
              </a:spcBef>
            </a:pPr>
            <a:r>
              <a:rPr lang="en-US" sz="1400" kern="0" dirty="0">
                <a:hlinkClick r:id="rId12" action="ppaction://hlinksldjump"/>
              </a:rPr>
              <a:t>Renal Deficiency</a:t>
            </a:r>
            <a:endParaRPr lang="en-US" sz="1400" kern="0" dirty="0">
              <a:hlinkClick r:id="" action="ppaction://noaction"/>
            </a:endParaRPr>
          </a:p>
          <a:p>
            <a:pPr>
              <a:lnSpc>
                <a:spcPct val="100000"/>
              </a:lnSpc>
              <a:spcBef>
                <a:spcPts val="600"/>
              </a:spcBef>
            </a:pPr>
            <a:r>
              <a:rPr lang="en-US" sz="1400" kern="0" dirty="0">
                <a:hlinkClick r:id="rId13" action="ppaction://hlinksldjump"/>
              </a:rPr>
              <a:t>Final OS analysis: Safety</a:t>
            </a:r>
            <a:endParaRPr lang="en-US" sz="1400" kern="0" dirty="0">
              <a:hlinkClick r:id="" action="ppaction://noaction"/>
            </a:endParaRPr>
          </a:p>
          <a:p>
            <a:pPr>
              <a:lnSpc>
                <a:spcPct val="100000"/>
              </a:lnSpc>
              <a:spcBef>
                <a:spcPts val="600"/>
              </a:spcBef>
            </a:pPr>
            <a:r>
              <a:rPr lang="en-US" sz="1400" kern="0" dirty="0">
                <a:hlinkClick r:id="rId14" action="ppaction://hlinksldjump"/>
              </a:rPr>
              <a:t>Summary</a:t>
            </a:r>
            <a:endParaRPr lang="en-US" sz="1400" kern="0" dirty="0"/>
          </a:p>
        </p:txBody>
      </p:sp>
      <p:sp>
        <p:nvSpPr>
          <p:cNvPr id="9" name="Rounded Rectangle 8"/>
          <p:cNvSpPr/>
          <p:nvPr/>
        </p:nvSpPr>
        <p:spPr bwMode="auto">
          <a:xfrm>
            <a:off x="7522589" y="715545"/>
            <a:ext cx="1555423" cy="306467"/>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tx1"/>
                </a:solidFill>
                <a:effectLst/>
                <a:latin typeface="Arial" charset="0"/>
                <a:hlinkClick r:id="rId15" action="ppaction://hlinksldjump"/>
              </a:rPr>
              <a:t>All </a:t>
            </a:r>
            <a:r>
              <a:rPr kumimoji="0" lang="en-GB" sz="1200" b="1" i="0" u="none" strike="noStrike" cap="none" normalizeH="0" dirty="0">
                <a:ln>
                  <a:noFill/>
                </a:ln>
                <a:solidFill>
                  <a:schemeClr val="tx1"/>
                </a:solidFill>
                <a:effectLst/>
                <a:latin typeface="Arial" charset="0"/>
                <a:hlinkClick r:id="rId15" action="ppaction://hlinksldjump"/>
              </a:rPr>
              <a:t>studies</a:t>
            </a:r>
            <a:endParaRPr kumimoji="0" lang="en-GB" sz="1200" b="1" i="0" u="none" strike="noStrike" cap="none" normalizeH="0" baseline="0" dirty="0">
              <a:ln>
                <a:noFill/>
              </a:ln>
              <a:solidFill>
                <a:schemeClr val="tx1"/>
              </a:solidFill>
              <a:effectLst/>
              <a:latin typeface="Arial" charset="0"/>
            </a:endParaRPr>
          </a:p>
        </p:txBody>
      </p:sp>
      <p:sp>
        <p:nvSpPr>
          <p:cNvPr id="12" name="TextBox 11">
            <a:hlinkClick r:id="rId16"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10900542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Treatment Discontinuations and Deaths</a:t>
            </a:r>
            <a:br>
              <a:rPr lang="en-US" sz="2800" dirty="0"/>
            </a:br>
            <a:r>
              <a:rPr lang="en-US" sz="2400" dirty="0"/>
              <a:t>Intent-to-Treat Population (N = 929)</a:t>
            </a:r>
            <a:r>
              <a:rPr lang="en-US" sz="2400" baseline="30000" dirty="0"/>
              <a:t>1</a:t>
            </a:r>
          </a:p>
        </p:txBody>
      </p:sp>
      <p:graphicFrame>
        <p:nvGraphicFramePr>
          <p:cNvPr id="6" name="Table 5"/>
          <p:cNvGraphicFramePr>
            <a:graphicFrameLocks noGrp="1"/>
          </p:cNvGraphicFramePr>
          <p:nvPr>
            <p:extLst>
              <p:ext uri="{D42A27DB-BD31-4B8C-83A1-F6EECF244321}">
                <p14:modId xmlns:p14="http://schemas.microsoft.com/office/powerpoint/2010/main" val="3238918620"/>
              </p:ext>
            </p:extLst>
          </p:nvPr>
        </p:nvGraphicFramePr>
        <p:xfrm>
          <a:off x="512764" y="1943100"/>
          <a:ext cx="8116885" cy="2952750"/>
        </p:xfrm>
        <a:graphic>
          <a:graphicData uri="http://schemas.openxmlformats.org/drawingml/2006/table">
            <a:tbl>
              <a:tblPr firstRow="1" bandRow="1">
                <a:tableStyleId>{5940675A-B579-460E-94D1-54222C63F5DA}</a:tableStyleId>
              </a:tblPr>
              <a:tblGrid>
                <a:gridCol w="4183061">
                  <a:extLst>
                    <a:ext uri="{9D8B030D-6E8A-4147-A177-3AD203B41FA5}">
                      <a16:colId xmlns:a16="http://schemas.microsoft.com/office/drawing/2014/main" val="20000"/>
                    </a:ext>
                  </a:extLst>
                </a:gridCol>
                <a:gridCol w="1857375">
                  <a:extLst>
                    <a:ext uri="{9D8B030D-6E8A-4147-A177-3AD203B41FA5}">
                      <a16:colId xmlns:a16="http://schemas.microsoft.com/office/drawing/2014/main" val="20001"/>
                    </a:ext>
                  </a:extLst>
                </a:gridCol>
                <a:gridCol w="2076449">
                  <a:extLst>
                    <a:ext uri="{9D8B030D-6E8A-4147-A177-3AD203B41FA5}">
                      <a16:colId xmlns:a16="http://schemas.microsoft.com/office/drawing/2014/main" val="20002"/>
                    </a:ext>
                  </a:extLst>
                </a:gridCol>
              </a:tblGrid>
              <a:tr h="565369">
                <a:tc>
                  <a:txBody>
                    <a:bodyPr/>
                    <a:lstStyle/>
                    <a:p>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500" b="1" dirty="0">
                          <a:solidFill>
                            <a:schemeClr val="bg1"/>
                          </a:solidFill>
                        </a:rPr>
                        <a:t>Kd</a:t>
                      </a:r>
                      <a:r>
                        <a:rPr lang="en-US" sz="1500" b="1" baseline="0" dirty="0">
                          <a:solidFill>
                            <a:schemeClr val="bg1"/>
                          </a:solidFill>
                        </a:rPr>
                        <a:t> </a:t>
                      </a:r>
                      <a:r>
                        <a:rPr lang="en-US" sz="1500" b="1" dirty="0">
                          <a:solidFill>
                            <a:schemeClr val="bg1"/>
                          </a:solidFill>
                        </a:rPr>
                        <a:t>(N = 464)</a:t>
                      </a:r>
                    </a:p>
                    <a:p>
                      <a:pPr algn="ctr"/>
                      <a:r>
                        <a:rPr lang="en-US" sz="150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Vd</a:t>
                      </a:r>
                      <a:r>
                        <a:rPr lang="en-US" sz="1500" b="1" baseline="0" dirty="0">
                          <a:solidFill>
                            <a:schemeClr val="bg1"/>
                          </a:solidFill>
                        </a:rPr>
                        <a:t> </a:t>
                      </a:r>
                      <a:r>
                        <a:rPr lang="en-US" sz="1500" b="1" dirty="0">
                          <a:solidFill>
                            <a:schemeClr val="bg1"/>
                          </a:solidFill>
                        </a:rPr>
                        <a:t>(N = 465)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3218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Treatment discontinuations</a:t>
                      </a:r>
                      <a:r>
                        <a:rPr lang="en-US" sz="1400" b="1" kern="1200" baseline="30000" dirty="0">
                          <a:solidFill>
                            <a:schemeClr val="tx1"/>
                          </a:solidFill>
                          <a:latin typeface="+mn-lt"/>
                          <a:ea typeface="+mn-ea"/>
                          <a:cs typeface="+mn-cs"/>
                        </a:rPr>
                        <a:t>2</a:t>
                      </a:r>
                      <a:endParaRPr lang="en-US" sz="14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400" b="1" dirty="0"/>
                        <a:t>263 (56.7)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400" b="1" dirty="0"/>
                        <a:t>351 (75.5)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1"/>
                  </a:ext>
                </a:extLst>
              </a:tr>
              <a:tr h="565369">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Discontinuation</a:t>
                      </a:r>
                      <a:r>
                        <a:rPr lang="en-US" sz="1400" b="0" kern="1200" baseline="0" dirty="0">
                          <a:solidFill>
                            <a:schemeClr val="tx1"/>
                          </a:solidFill>
                          <a:latin typeface="+mn-lt"/>
                          <a:ea typeface="+mn-ea"/>
                          <a:cs typeface="+mn-cs"/>
                        </a:rPr>
                        <a:t> due to disease progression</a:t>
                      </a:r>
                      <a:r>
                        <a:rPr lang="en-US" sz="1400" b="0" kern="1200" baseline="30000" dirty="0">
                          <a:solidFill>
                            <a:schemeClr val="tx1"/>
                          </a:solidFill>
                          <a:latin typeface="+mn-lt"/>
                          <a:ea typeface="+mn-ea"/>
                          <a:cs typeface="+mn-cs"/>
                        </a:rPr>
                        <a:t>2</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solidFill>
                            <a:schemeClr val="tx1"/>
                          </a:solidFill>
                        </a:rPr>
                        <a:t>117 (25.2)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solidFill>
                            <a:schemeClr val="tx1"/>
                          </a:solidFill>
                        </a:rPr>
                        <a:t>168 (36.1)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2"/>
                  </a:ext>
                </a:extLst>
              </a:tr>
              <a:tr h="321825">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Discontinuation due to AEs</a:t>
                      </a:r>
                      <a:r>
                        <a:rPr lang="en-US" sz="1400" b="0" kern="1200" baseline="30000" dirty="0">
                          <a:solidFill>
                            <a:schemeClr val="tx1"/>
                          </a:solidFill>
                          <a:latin typeface="+mn-lt"/>
                          <a:ea typeface="+mn-ea"/>
                          <a:cs typeface="+mn-cs"/>
                        </a:rPr>
                        <a:t>2</a:t>
                      </a:r>
                    </a:p>
                    <a:p>
                      <a:pPr marL="442913" marR="0" indent="0" algn="l" defTabSz="914400" rtl="0" eaLnBrk="1" fontAlgn="auto" latinLnBrk="0" hangingPunct="1">
                        <a:lnSpc>
                          <a:spcPct val="100000"/>
                        </a:lnSpc>
                        <a:spcBef>
                          <a:spcPts val="0"/>
                        </a:spcBef>
                        <a:spcAft>
                          <a:spcPts val="0"/>
                        </a:spcAft>
                        <a:buClrTx/>
                        <a:buSzTx/>
                        <a:buFontTx/>
                        <a:buNone/>
                        <a:tabLst/>
                        <a:defRPr/>
                      </a:pPr>
                      <a:r>
                        <a:rPr lang="en-US" sz="1400" b="0" kern="1200" baseline="0" dirty="0">
                          <a:solidFill>
                            <a:schemeClr val="tx1"/>
                          </a:solidFill>
                          <a:latin typeface="+mn-lt"/>
                          <a:ea typeface="+mn-ea"/>
                          <a:cs typeface="+mn-cs"/>
                        </a:rPr>
                        <a:t>Updated results*</a:t>
                      </a:r>
                      <a:r>
                        <a:rPr lang="en-US" sz="1400" b="0" kern="1200" baseline="30000" dirty="0">
                          <a:solidFill>
                            <a:schemeClr val="tx1"/>
                          </a:solidFill>
                          <a:latin typeface="+mn-lt"/>
                          <a:ea typeface="+mn-ea"/>
                          <a:cs typeface="+mn-cs"/>
                        </a:rPr>
                        <a:t>3</a:t>
                      </a:r>
                      <a:r>
                        <a:rPr lang="en-US" sz="1400" b="0" kern="1200" baseline="0" dirty="0">
                          <a:solidFill>
                            <a:schemeClr val="tx1"/>
                          </a:solidFill>
                          <a:latin typeface="+mn-lt"/>
                          <a:ea typeface="+mn-ea"/>
                          <a:cs typeface="+mn-cs"/>
                        </a:rPr>
                        <a:t>,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solidFill>
                            <a:schemeClr val="tx1"/>
                          </a:solidFill>
                        </a:rPr>
                        <a:t>65 (14.0)</a:t>
                      </a:r>
                    </a:p>
                    <a:p>
                      <a:pPr algn="ctr"/>
                      <a:r>
                        <a:rPr lang="en-US" sz="1400" dirty="0">
                          <a:solidFill>
                            <a:schemeClr val="tx1"/>
                          </a:solidFill>
                        </a:rPr>
                        <a:t>15.8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solidFill>
                            <a:schemeClr val="tx1"/>
                          </a:solidFill>
                        </a:rPr>
                        <a:t>73 (15.7)</a:t>
                      </a:r>
                    </a:p>
                    <a:p>
                      <a:pPr algn="ctr"/>
                      <a:r>
                        <a:rPr lang="en-US" sz="1400" dirty="0">
                          <a:solidFill>
                            <a:schemeClr val="tx1"/>
                          </a:solidFill>
                        </a:rPr>
                        <a:t>14.9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683062">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On-study deaths during treatment or within 30 days of receiving last dose of study treatment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400" b="1" dirty="0"/>
                        <a:t>22 (5)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400" b="1" dirty="0"/>
                        <a:t>21 (5)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4"/>
                  </a:ext>
                </a:extLst>
              </a:tr>
              <a:tr h="321825">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Deaths due to disease progression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4 (0.9)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4 (0.9)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5"/>
                  </a:ext>
                </a:extLst>
              </a:tr>
            </a:tbl>
          </a:graphicData>
        </a:graphic>
      </p:graphicFrame>
      <p:sp>
        <p:nvSpPr>
          <p:cNvPr id="3" name="Rectangle 2"/>
          <p:cNvSpPr/>
          <p:nvPr/>
        </p:nvSpPr>
        <p:spPr>
          <a:xfrm>
            <a:off x="413591" y="6102194"/>
            <a:ext cx="7446554" cy="646331"/>
          </a:xfrm>
          <a:prstGeom prst="rect">
            <a:avLst/>
          </a:prstGeom>
        </p:spPr>
        <p:txBody>
          <a:bodyPr wrap="square" anchor="b">
            <a:spAutoFit/>
          </a:bodyPr>
          <a:lstStyle/>
          <a:p>
            <a:r>
              <a:rPr lang="it-IT" sz="900" dirty="0">
                <a:latin typeface="Arial" panose="020B0604020202020204" pitchFamily="34" charset="0"/>
                <a:cs typeface="Arial" panose="020B0604020202020204" pitchFamily="34" charset="0"/>
              </a:rPr>
              <a:t>* At a median f</a:t>
            </a:r>
            <a:r>
              <a:rPr lang="en-US" sz="900" dirty="0" err="1"/>
              <a:t>ollow</a:t>
            </a:r>
            <a:r>
              <a:rPr lang="en-US" sz="900" dirty="0"/>
              <a:t>-up of 19.4 months (Kd) and 17.7 months (Vd).</a:t>
            </a:r>
          </a:p>
          <a:p>
            <a:r>
              <a:rPr lang="it-IT" sz="900" dirty="0">
                <a:latin typeface="Arial" panose="020B0604020202020204" pitchFamily="34" charset="0"/>
                <a:cs typeface="Arial" panose="020B0604020202020204" pitchFamily="34" charset="0"/>
              </a:rPr>
              <a:t>AE, </a:t>
            </a:r>
            <a:r>
              <a:rPr lang="en-GB" altLang="en-US" sz="900" dirty="0"/>
              <a:t>adverse event; </a:t>
            </a:r>
            <a:r>
              <a:rPr lang="en-GB" altLang="en-US" sz="900" dirty="0" err="1"/>
              <a:t>Kd</a:t>
            </a:r>
            <a:r>
              <a:rPr lang="en-GB" altLang="en-US" sz="900" dirty="0"/>
              <a:t>, </a:t>
            </a:r>
            <a:r>
              <a:rPr lang="en-GB" altLang="en-US" sz="900" dirty="0" err="1"/>
              <a:t>carfilzomib</a:t>
            </a:r>
            <a:r>
              <a:rPr lang="en-GB" altLang="en-US" sz="900" dirty="0"/>
              <a:t> and dexamethasone; </a:t>
            </a:r>
            <a:r>
              <a:rPr lang="en-GB" altLang="en-US" sz="900" dirty="0" err="1"/>
              <a:t>Vd</a:t>
            </a:r>
            <a:r>
              <a:rPr lang="en-GB" altLang="en-US" sz="900" dirty="0"/>
              <a:t>, </a:t>
            </a:r>
            <a:r>
              <a:rPr lang="en-GB" altLang="en-US" sz="900" dirty="0" err="1"/>
              <a:t>bortezomib</a:t>
            </a:r>
            <a:r>
              <a:rPr lang="en-GB" altLang="en-US" sz="900" dirty="0"/>
              <a:t> and dexamethasone</a:t>
            </a:r>
            <a:r>
              <a:rPr lang="it-IT" sz="900" dirty="0">
                <a:latin typeface="Arial" panose="020B0604020202020204" pitchFamily="34" charset="0"/>
                <a:cs typeface="Arial" panose="020B0604020202020204" pitchFamily="34" charset="0"/>
              </a:rPr>
              <a:t>.</a:t>
            </a:r>
          </a:p>
          <a:p>
            <a:r>
              <a:rPr lang="it-IT" sz="900" dirty="0">
                <a:latin typeface="Arial" panose="020B0604020202020204" pitchFamily="34" charset="0"/>
                <a:cs typeface="Arial" panose="020B0604020202020204" pitchFamily="34" charset="0"/>
              </a:rPr>
              <a:t>1. 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 2. 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Supplementary appendix; </a:t>
            </a:r>
            <a:r>
              <a:rPr lang="en-US" sz="900" dirty="0">
                <a:latin typeface="Arial" panose="020B0604020202020204" pitchFamily="34" charset="0"/>
                <a:cs typeface="Arial" panose="020B0604020202020204" pitchFamily="34" charset="0"/>
              </a:rPr>
              <a:t>3. Siegel DS, et al. Presented at IMW 2017.</a:t>
            </a:r>
          </a:p>
        </p:txBody>
      </p:sp>
      <p:sp>
        <p:nvSpPr>
          <p:cNvPr id="10" name="TextBox 9">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1" name="Content Placeholder 7"/>
          <p:cNvSpPr txBox="1">
            <a:spLocks/>
          </p:cNvSpPr>
          <p:nvPr/>
        </p:nvSpPr>
        <p:spPr bwMode="gray">
          <a:xfrm>
            <a:off x="512763" y="1195965"/>
            <a:ext cx="8116886"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19.7 months in the Kd group, and 17.7 months in the Vd group</a:t>
            </a:r>
          </a:p>
        </p:txBody>
      </p:sp>
    </p:spTree>
    <p:extLst>
      <p:ext uri="{BB962C8B-B14F-4D97-AF65-F5344CB8AC3E}">
        <p14:creationId xmlns:p14="http://schemas.microsoft.com/office/powerpoint/2010/main" val="19388709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Adverse Events, Treatment </a:t>
            </a:r>
            <a:br>
              <a:rPr lang="en-US" sz="2600" dirty="0"/>
            </a:br>
            <a:r>
              <a:rPr lang="en-US" sz="2600" dirty="0"/>
              <a:t>Discontinuations, and Dose Reductions</a:t>
            </a:r>
            <a:br>
              <a:rPr lang="en-US" sz="2600" dirty="0"/>
            </a:br>
            <a:r>
              <a:rPr lang="en-US" sz="2400" dirty="0"/>
              <a:t>Safety Population (N = 919)</a:t>
            </a:r>
            <a:r>
              <a:rPr lang="en-US" sz="2400" baseline="30000" dirty="0"/>
              <a:t>1</a:t>
            </a:r>
            <a:r>
              <a:rPr lang="en-US" sz="2400" dirty="0"/>
              <a:t> (1)</a:t>
            </a:r>
            <a:endParaRPr lang="en-US" sz="2600" dirty="0"/>
          </a:p>
        </p:txBody>
      </p:sp>
      <p:graphicFrame>
        <p:nvGraphicFramePr>
          <p:cNvPr id="8" name="Table 7"/>
          <p:cNvGraphicFramePr>
            <a:graphicFrameLocks noGrp="1"/>
          </p:cNvGraphicFramePr>
          <p:nvPr>
            <p:extLst>
              <p:ext uri="{D42A27DB-BD31-4B8C-83A1-F6EECF244321}">
                <p14:modId xmlns:p14="http://schemas.microsoft.com/office/powerpoint/2010/main" val="3091619374"/>
              </p:ext>
            </p:extLst>
          </p:nvPr>
        </p:nvGraphicFramePr>
        <p:xfrm>
          <a:off x="512764" y="1943099"/>
          <a:ext cx="8058562" cy="3038475"/>
        </p:xfrm>
        <a:graphic>
          <a:graphicData uri="http://schemas.openxmlformats.org/drawingml/2006/table">
            <a:tbl>
              <a:tblPr firstRow="1" bandRow="1">
                <a:tableStyleId>{5940675A-B579-460E-94D1-54222C63F5DA}</a:tableStyleId>
              </a:tblPr>
              <a:tblGrid>
                <a:gridCol w="4157026">
                  <a:extLst>
                    <a:ext uri="{9D8B030D-6E8A-4147-A177-3AD203B41FA5}">
                      <a16:colId xmlns:a16="http://schemas.microsoft.com/office/drawing/2014/main" val="20000"/>
                    </a:ext>
                  </a:extLst>
                </a:gridCol>
                <a:gridCol w="1892348">
                  <a:extLst>
                    <a:ext uri="{9D8B030D-6E8A-4147-A177-3AD203B41FA5}">
                      <a16:colId xmlns:a16="http://schemas.microsoft.com/office/drawing/2014/main" val="20001"/>
                    </a:ext>
                  </a:extLst>
                </a:gridCol>
                <a:gridCol w="2009188">
                  <a:extLst>
                    <a:ext uri="{9D8B030D-6E8A-4147-A177-3AD203B41FA5}">
                      <a16:colId xmlns:a16="http://schemas.microsoft.com/office/drawing/2014/main" val="20002"/>
                    </a:ext>
                  </a:extLst>
                </a:gridCol>
              </a:tblGrid>
              <a:tr h="627511">
                <a:tc>
                  <a:txBody>
                    <a:bodyPr/>
                    <a:lstStyle/>
                    <a:p>
                      <a:endParaRPr lang="en-US" sz="18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500" b="1" dirty="0">
                          <a:solidFill>
                            <a:schemeClr val="bg1"/>
                          </a:solidFill>
                        </a:rPr>
                        <a:t>Kd</a:t>
                      </a:r>
                      <a:r>
                        <a:rPr lang="en-US" sz="1500" b="1" baseline="0" dirty="0">
                          <a:solidFill>
                            <a:schemeClr val="bg1"/>
                          </a:solidFill>
                        </a:rPr>
                        <a:t> </a:t>
                      </a:r>
                      <a:r>
                        <a:rPr lang="en-US" sz="1500" b="1" dirty="0">
                          <a:solidFill>
                            <a:schemeClr val="bg1"/>
                          </a:solidFill>
                        </a:rPr>
                        <a:t>(N = 463)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Vd</a:t>
                      </a:r>
                      <a:r>
                        <a:rPr lang="en-US" sz="1500" b="1" baseline="0" dirty="0">
                          <a:solidFill>
                            <a:schemeClr val="bg1"/>
                          </a:solidFill>
                        </a:rPr>
                        <a:t> </a:t>
                      </a:r>
                      <a:r>
                        <a:rPr lang="en-US" sz="1500" b="1" dirty="0">
                          <a:solidFill>
                            <a:schemeClr val="bg1"/>
                          </a:solidFill>
                        </a:rPr>
                        <a:t>(N = 456)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319260">
                <a:tc>
                  <a:txBody>
                    <a:bodyPr/>
                    <a:lstStyle/>
                    <a:p>
                      <a:pPr marL="4763" indent="0" algn="l" defTabSz="914400" rtl="0" eaLnBrk="1" latinLnBrk="0" hangingPunct="1"/>
                      <a:r>
                        <a:rPr lang="en-US" sz="1400" b="1" kern="1200" dirty="0">
                          <a:solidFill>
                            <a:schemeClr val="tx1"/>
                          </a:solidFill>
                          <a:latin typeface="+mn-lt"/>
                          <a:ea typeface="+mn-ea"/>
                          <a:cs typeface="+mn-cs"/>
                        </a:rPr>
                        <a:t>Median treatment</a:t>
                      </a:r>
                      <a:r>
                        <a:rPr lang="en-US" sz="1400" b="1" kern="1200" baseline="0" dirty="0">
                          <a:solidFill>
                            <a:schemeClr val="tx1"/>
                          </a:solidFill>
                          <a:latin typeface="+mn-lt"/>
                          <a:ea typeface="+mn-ea"/>
                          <a:cs typeface="+mn-cs"/>
                        </a:rPr>
                        <a:t> duration, wks</a:t>
                      </a:r>
                      <a:endParaRPr lang="en-US" sz="14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400" b="1" dirty="0"/>
                        <a:t>39.9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400" b="1" dirty="0"/>
                        <a:t>26.8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1"/>
                  </a:ext>
                </a:extLst>
              </a:tr>
              <a:tr h="319260">
                <a:tc>
                  <a:txBody>
                    <a:bodyPr/>
                    <a:lstStyle/>
                    <a:p>
                      <a:pPr marL="3175" indent="0" algn="l" defTabSz="914400" rtl="0" eaLnBrk="1" latinLnBrk="0" hangingPunct="1">
                        <a:tabLst>
                          <a:tab pos="339725" algn="l"/>
                        </a:tabLst>
                      </a:pPr>
                      <a:r>
                        <a:rPr lang="en-US" sz="1400" b="1" kern="1200" dirty="0">
                          <a:solidFill>
                            <a:schemeClr val="tx1"/>
                          </a:solidFill>
                          <a:latin typeface="+mn-lt"/>
                          <a:ea typeface="+mn-ea"/>
                          <a:cs typeface="+mn-cs"/>
                        </a:rPr>
                        <a:t>Serious AEs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400" b="1" dirty="0">
                          <a:solidFill>
                            <a:schemeClr val="tx1"/>
                          </a:solidFill>
                        </a:rPr>
                        <a:t>224 (48)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400" b="1" dirty="0">
                          <a:solidFill>
                            <a:schemeClr val="tx1"/>
                          </a:solidFill>
                        </a:rPr>
                        <a:t>162 (36)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319260">
                <a:tc>
                  <a:txBody>
                    <a:bodyPr/>
                    <a:lstStyle/>
                    <a:p>
                      <a:pPr marL="4763" indent="0" algn="l" defTabSz="914400" rtl="0" eaLnBrk="1" latinLnBrk="0" hangingPunct="1">
                        <a:tabLst>
                          <a:tab pos="346075" algn="l"/>
                        </a:tabLst>
                      </a:pPr>
                      <a:r>
                        <a:rPr lang="en-US" sz="1400" b="1" kern="1200" dirty="0">
                          <a:solidFill>
                            <a:schemeClr val="tx1"/>
                          </a:solidFill>
                          <a:latin typeface="+mn-lt"/>
                          <a:ea typeface="+mn-ea"/>
                          <a:cs typeface="+mn-cs"/>
                        </a:rPr>
                        <a:t>Dose</a:t>
                      </a:r>
                      <a:r>
                        <a:rPr lang="en-US" sz="1400" b="1" kern="1200" baseline="0" dirty="0">
                          <a:solidFill>
                            <a:schemeClr val="tx1"/>
                          </a:solidFill>
                          <a:latin typeface="+mn-lt"/>
                          <a:ea typeface="+mn-ea"/>
                          <a:cs typeface="+mn-cs"/>
                        </a:rPr>
                        <a:t> reduction due to AEs</a:t>
                      </a:r>
                      <a:endParaRPr lang="en-US" sz="14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400" b="1" dirty="0"/>
                        <a:t>106 (23)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algn="ctr"/>
                      <a:r>
                        <a:rPr lang="en-US" sz="1400" b="1" dirty="0"/>
                        <a:t>218 (48)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3"/>
                  </a:ext>
                </a:extLst>
              </a:tr>
              <a:tr h="495404">
                <a:tc>
                  <a:txBody>
                    <a:bodyPr/>
                    <a:lstStyle/>
                    <a:p>
                      <a:pPr marL="279400" indent="0" algn="l" defTabSz="914400" rtl="0" eaLnBrk="1" latinLnBrk="0" hangingPunct="1"/>
                      <a:r>
                        <a:rPr lang="en-US" sz="1400" b="0" kern="1200" dirty="0">
                          <a:solidFill>
                            <a:schemeClr val="tx1"/>
                          </a:solidFill>
                          <a:latin typeface="+mn-lt"/>
                          <a:ea typeface="+mn-ea"/>
                          <a:cs typeface="+mn-cs"/>
                        </a:rPr>
                        <a:t>Dose reductions due</a:t>
                      </a:r>
                      <a:r>
                        <a:rPr lang="en-US" sz="1400" b="0" kern="1200" baseline="0" dirty="0">
                          <a:solidFill>
                            <a:schemeClr val="tx1"/>
                          </a:solidFill>
                          <a:latin typeface="+mn-lt"/>
                          <a:ea typeface="+mn-ea"/>
                          <a:cs typeface="+mn-cs"/>
                        </a:rPr>
                        <a:t> to</a:t>
                      </a:r>
                      <a:r>
                        <a:rPr lang="en-US" sz="1400" b="0" kern="1200" dirty="0">
                          <a:solidFill>
                            <a:schemeClr val="tx1"/>
                          </a:solidFill>
                          <a:latin typeface="+mn-lt"/>
                          <a:ea typeface="+mn-ea"/>
                          <a:cs typeface="+mn-cs"/>
                        </a:rPr>
                        <a:t> neuropathy-related AEs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7 (7)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135 (62)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4"/>
                  </a:ext>
                </a:extLst>
              </a:tr>
              <a:tr h="31926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Adverse events leading to treatment</a:t>
                      </a:r>
                      <a:r>
                        <a:rPr lang="en-US" sz="1400" b="1" kern="1200" baseline="0" dirty="0">
                          <a:solidFill>
                            <a:schemeClr val="tx1"/>
                          </a:solidFill>
                          <a:latin typeface="+mn-lt"/>
                          <a:ea typeface="+mn-ea"/>
                          <a:cs typeface="+mn-cs"/>
                        </a:rPr>
                        <a:t> discontinuation</a:t>
                      </a:r>
                      <a:endParaRPr lang="en-US" sz="14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endParaRPr lang="de-CH"/>
                    </a:p>
                  </a:txBody>
                  <a:tcPr/>
                </a:tc>
                <a:tc hMerge="1">
                  <a:txBody>
                    <a:bodyPr/>
                    <a:lstStyle/>
                    <a:p>
                      <a:pPr algn="ctr"/>
                      <a:endParaRPr lang="en-US" sz="1100" b="1"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5"/>
                  </a:ext>
                </a:extLst>
              </a:tr>
              <a:tr h="319260">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Peripheral</a:t>
                      </a:r>
                      <a:r>
                        <a:rPr lang="en-US" sz="1400" b="0" kern="1200" baseline="0" dirty="0">
                          <a:solidFill>
                            <a:schemeClr val="tx1"/>
                          </a:solidFill>
                          <a:latin typeface="+mn-lt"/>
                          <a:ea typeface="+mn-ea"/>
                          <a:cs typeface="+mn-cs"/>
                        </a:rPr>
                        <a:t> </a:t>
                      </a:r>
                      <a:r>
                        <a:rPr lang="en-US" sz="1400" b="0" kern="1200" dirty="0">
                          <a:solidFill>
                            <a:schemeClr val="tx1"/>
                          </a:solidFill>
                          <a:latin typeface="+mn-lt"/>
                          <a:ea typeface="+mn-ea"/>
                          <a:cs typeface="+mn-cs"/>
                        </a:rPr>
                        <a:t>neuropathy</a:t>
                      </a:r>
                      <a:endParaRPr lang="en-US" sz="1400" b="1" kern="1200" dirty="0">
                        <a:solidFill>
                          <a:srgbClr val="FF0000"/>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0 (0)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t>10 (</a:t>
                      </a:r>
                      <a:r>
                        <a:rPr lang="en-US" sz="1400" dirty="0">
                          <a:solidFill>
                            <a:schemeClr val="tx1"/>
                          </a:solidFill>
                        </a:rPr>
                        <a:t>2.2</a:t>
                      </a:r>
                      <a:r>
                        <a:rPr lang="en-US" sz="1400" dirty="0"/>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6"/>
                  </a:ext>
                </a:extLst>
              </a:tr>
              <a:tr h="319260">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Peripheral </a:t>
                      </a:r>
                      <a:r>
                        <a:rPr lang="en-US" sz="1400" b="0" kern="1200" baseline="0" dirty="0">
                          <a:solidFill>
                            <a:schemeClr val="tx1"/>
                          </a:solidFill>
                          <a:latin typeface="+mn-lt"/>
                          <a:ea typeface="+mn-ea"/>
                          <a:cs typeface="+mn-cs"/>
                        </a:rPr>
                        <a:t>sensory neuropathy</a:t>
                      </a:r>
                      <a:r>
                        <a:rPr lang="en-US" sz="1400" b="0" kern="1200" baseline="30000" dirty="0">
                          <a:solidFill>
                            <a:schemeClr val="tx1"/>
                          </a:solidFill>
                          <a:latin typeface="+mn-lt"/>
                          <a:ea typeface="+mn-ea"/>
                          <a:cs typeface="+mn-cs"/>
                        </a:rPr>
                        <a:t>2</a:t>
                      </a:r>
                      <a:endParaRPr lang="en-US" sz="14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solidFill>
                            <a:schemeClr val="tx1"/>
                          </a:solidFill>
                        </a:rPr>
                        <a:t>0 (0)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dirty="0">
                          <a:solidFill>
                            <a:schemeClr val="tx1"/>
                          </a:solidFill>
                        </a:rPr>
                        <a:t>7 (1.5)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7"/>
                  </a:ext>
                </a:extLst>
              </a:tr>
            </a:tbl>
          </a:graphicData>
        </a:graphic>
      </p:graphicFrame>
      <p:sp>
        <p:nvSpPr>
          <p:cNvPr id="7" name="Rectangle 6"/>
          <p:cNvSpPr/>
          <p:nvPr/>
        </p:nvSpPr>
        <p:spPr>
          <a:xfrm>
            <a:off x="413591" y="6379193"/>
            <a:ext cx="6847822" cy="369332"/>
          </a:xfrm>
          <a:prstGeom prst="rect">
            <a:avLst/>
          </a:prstGeom>
        </p:spPr>
        <p:txBody>
          <a:bodyPr wrap="square" anchor="b">
            <a:spAutoFit/>
          </a:bodyPr>
          <a:lstStyle/>
          <a:p>
            <a:r>
              <a:rPr lang="it-IT" sz="900" dirty="0">
                <a:latin typeface="Arial" panose="020B0604020202020204" pitchFamily="34" charset="0"/>
                <a:cs typeface="Arial" panose="020B0604020202020204" pitchFamily="34" charset="0"/>
              </a:rPr>
              <a:t>AE, </a:t>
            </a:r>
            <a:r>
              <a:rPr lang="en-GB" altLang="en-US" sz="900" dirty="0"/>
              <a:t>adverse event; </a:t>
            </a:r>
            <a:r>
              <a:rPr lang="en-GB" altLang="en-US" sz="900" dirty="0" err="1"/>
              <a:t>Kd</a:t>
            </a:r>
            <a:r>
              <a:rPr lang="en-GB" altLang="en-US" sz="900" dirty="0"/>
              <a:t>, </a:t>
            </a:r>
            <a:r>
              <a:rPr lang="en-GB" altLang="en-US" sz="900" dirty="0" err="1"/>
              <a:t>carfilzomib</a:t>
            </a:r>
            <a:r>
              <a:rPr lang="en-GB" altLang="en-US" sz="900" dirty="0"/>
              <a:t> and dexamethasone; </a:t>
            </a:r>
            <a:r>
              <a:rPr lang="en-GB" altLang="en-US" sz="900" dirty="0" err="1"/>
              <a:t>Vd</a:t>
            </a:r>
            <a:r>
              <a:rPr lang="en-GB" altLang="en-US" sz="900" dirty="0"/>
              <a:t>, </a:t>
            </a:r>
            <a:r>
              <a:rPr lang="en-GB" altLang="en-US" sz="900" dirty="0" err="1"/>
              <a:t>bortezomib</a:t>
            </a:r>
            <a:r>
              <a:rPr lang="en-GB" altLang="en-US" sz="900" dirty="0"/>
              <a:t> and dexamethasone</a:t>
            </a:r>
            <a:r>
              <a:rPr lang="it-IT" sz="900" dirty="0">
                <a:latin typeface="Arial" panose="020B0604020202020204" pitchFamily="34" charset="0"/>
                <a:cs typeface="Arial" panose="020B0604020202020204" pitchFamily="34" charset="0"/>
              </a:rPr>
              <a:t>.</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1. 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 2. 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Supplementary appendix.</a:t>
            </a:r>
          </a:p>
        </p:txBody>
      </p:sp>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12" name="Content Placeholder 7"/>
          <p:cNvSpPr txBox="1">
            <a:spLocks/>
          </p:cNvSpPr>
          <p:nvPr/>
        </p:nvSpPr>
        <p:spPr bwMode="gray">
          <a:xfrm>
            <a:off x="512763" y="1195965"/>
            <a:ext cx="8116886" cy="277776"/>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lnSpc>
                <a:spcPct val="95000"/>
              </a:lnSpc>
              <a:spcBef>
                <a:spcPct val="50000"/>
              </a:spcBef>
              <a:spcAft>
                <a:spcPct val="0"/>
              </a:spcAft>
              <a:buClr>
                <a:schemeClr val="accent1"/>
              </a:buClr>
              <a:buChar char="•"/>
              <a:defRPr sz="28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4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sz="2000">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800">
                <a:solidFill>
                  <a:schemeClr val="tx1"/>
                </a:solidFill>
                <a:latin typeface="+mn-lt"/>
              </a:defRPr>
            </a:lvl9pPr>
          </a:lstStyle>
          <a:p>
            <a:pPr marL="0" indent="0" defTabSz="914400">
              <a:buNone/>
            </a:pPr>
            <a:r>
              <a:rPr lang="en-US" sz="1600" b="1" kern="0" dirty="0"/>
              <a:t>Median follow-up</a:t>
            </a:r>
            <a:r>
              <a:rPr lang="en-US" sz="1600" kern="0" dirty="0"/>
              <a:t>: 11.9 months in the Kd group, and 11.1 months in the Vd group</a:t>
            </a:r>
          </a:p>
        </p:txBody>
      </p:sp>
    </p:spTree>
    <p:extLst>
      <p:ext uri="{BB962C8B-B14F-4D97-AF65-F5344CB8AC3E}">
        <p14:creationId xmlns:p14="http://schemas.microsoft.com/office/powerpoint/2010/main" val="6831129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2" y="-44388"/>
            <a:ext cx="8631237" cy="1109663"/>
          </a:xfrm>
        </p:spPr>
        <p:txBody>
          <a:bodyPr/>
          <a:lstStyle/>
          <a:p>
            <a:r>
              <a:rPr lang="en-US" sz="2800" dirty="0"/>
              <a:t>Common Adverse Events                                                 </a:t>
            </a:r>
            <a:r>
              <a:rPr lang="en-US" sz="2400" dirty="0"/>
              <a:t>(≥ 10% of Patients in Either Treatment Group) (2)</a:t>
            </a:r>
          </a:p>
        </p:txBody>
      </p:sp>
      <p:graphicFrame>
        <p:nvGraphicFramePr>
          <p:cNvPr id="7" name="Table 6"/>
          <p:cNvGraphicFramePr>
            <a:graphicFrameLocks noGrp="1"/>
          </p:cNvGraphicFramePr>
          <p:nvPr>
            <p:extLst>
              <p:ext uri="{D42A27DB-BD31-4B8C-83A1-F6EECF244321}">
                <p14:modId xmlns:p14="http://schemas.microsoft.com/office/powerpoint/2010/main" val="4166235686"/>
              </p:ext>
            </p:extLst>
          </p:nvPr>
        </p:nvGraphicFramePr>
        <p:xfrm>
          <a:off x="512765" y="1293431"/>
          <a:ext cx="8116887" cy="4985897"/>
        </p:xfrm>
        <a:graphic>
          <a:graphicData uri="http://schemas.openxmlformats.org/drawingml/2006/table">
            <a:tbl>
              <a:tblPr firstRow="1" bandRow="1">
                <a:tableStyleId>{5940675A-B579-460E-94D1-54222C63F5DA}</a:tableStyleId>
              </a:tblPr>
              <a:tblGrid>
                <a:gridCol w="1808613">
                  <a:extLst>
                    <a:ext uri="{9D8B030D-6E8A-4147-A177-3AD203B41FA5}">
                      <a16:colId xmlns:a16="http://schemas.microsoft.com/office/drawing/2014/main" val="20000"/>
                    </a:ext>
                  </a:extLst>
                </a:gridCol>
                <a:gridCol w="867903">
                  <a:extLst>
                    <a:ext uri="{9D8B030D-6E8A-4147-A177-3AD203B41FA5}">
                      <a16:colId xmlns:a16="http://schemas.microsoft.com/office/drawing/2014/main" val="20001"/>
                    </a:ext>
                  </a:extLst>
                </a:gridCol>
                <a:gridCol w="762078">
                  <a:extLst>
                    <a:ext uri="{9D8B030D-6E8A-4147-A177-3AD203B41FA5}">
                      <a16:colId xmlns:a16="http://schemas.microsoft.com/office/drawing/2014/main" val="20002"/>
                    </a:ext>
                  </a:extLst>
                </a:gridCol>
                <a:gridCol w="762078">
                  <a:extLst>
                    <a:ext uri="{9D8B030D-6E8A-4147-A177-3AD203B41FA5}">
                      <a16:colId xmlns:a16="http://schemas.microsoft.com/office/drawing/2014/main" val="20003"/>
                    </a:ext>
                  </a:extLst>
                </a:gridCol>
                <a:gridCol w="762078">
                  <a:extLst>
                    <a:ext uri="{9D8B030D-6E8A-4147-A177-3AD203B41FA5}">
                      <a16:colId xmlns:a16="http://schemas.microsoft.com/office/drawing/2014/main" val="20004"/>
                    </a:ext>
                  </a:extLst>
                </a:gridCol>
                <a:gridCol w="867903">
                  <a:extLst>
                    <a:ext uri="{9D8B030D-6E8A-4147-A177-3AD203B41FA5}">
                      <a16:colId xmlns:a16="http://schemas.microsoft.com/office/drawing/2014/main" val="20005"/>
                    </a:ext>
                  </a:extLst>
                </a:gridCol>
                <a:gridCol w="762078">
                  <a:extLst>
                    <a:ext uri="{9D8B030D-6E8A-4147-A177-3AD203B41FA5}">
                      <a16:colId xmlns:a16="http://schemas.microsoft.com/office/drawing/2014/main" val="20006"/>
                    </a:ext>
                  </a:extLst>
                </a:gridCol>
                <a:gridCol w="762078">
                  <a:extLst>
                    <a:ext uri="{9D8B030D-6E8A-4147-A177-3AD203B41FA5}">
                      <a16:colId xmlns:a16="http://schemas.microsoft.com/office/drawing/2014/main" val="20007"/>
                    </a:ext>
                  </a:extLst>
                </a:gridCol>
                <a:gridCol w="762078">
                  <a:extLst>
                    <a:ext uri="{9D8B030D-6E8A-4147-A177-3AD203B41FA5}">
                      <a16:colId xmlns:a16="http://schemas.microsoft.com/office/drawing/2014/main" val="20008"/>
                    </a:ext>
                  </a:extLst>
                </a:gridCol>
              </a:tblGrid>
              <a:tr h="414700">
                <a:tc>
                  <a:txBody>
                    <a:bodyPr/>
                    <a:lstStyle/>
                    <a:p>
                      <a:endParaRPr lang="en-US" sz="8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4">
                  <a:txBody>
                    <a:bodyPr/>
                    <a:lstStyle/>
                    <a:p>
                      <a:pPr algn="ctr"/>
                      <a:r>
                        <a:rPr lang="en-US" sz="1200" b="1" dirty="0">
                          <a:solidFill>
                            <a:schemeClr val="bg1"/>
                          </a:solidFill>
                        </a:rPr>
                        <a:t>Kd</a:t>
                      </a:r>
                      <a:r>
                        <a:rPr lang="en-US" sz="1200" b="1" baseline="0" dirty="0">
                          <a:solidFill>
                            <a:schemeClr val="bg1"/>
                          </a:solidFill>
                        </a:rPr>
                        <a:t> </a:t>
                      </a:r>
                      <a:r>
                        <a:rPr lang="en-US" sz="1200" b="1" dirty="0">
                          <a:solidFill>
                            <a:schemeClr val="bg1"/>
                          </a:solidFill>
                        </a:rPr>
                        <a:t>(N = 463)</a:t>
                      </a:r>
                    </a:p>
                    <a:p>
                      <a:pPr algn="ctr"/>
                      <a:r>
                        <a:rPr lang="en-US" sz="120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Vd</a:t>
                      </a:r>
                      <a:r>
                        <a:rPr lang="en-US" sz="1200" b="1" baseline="0" dirty="0">
                          <a:solidFill>
                            <a:schemeClr val="bg1"/>
                          </a:solidFill>
                        </a:rPr>
                        <a:t> </a:t>
                      </a:r>
                      <a:r>
                        <a:rPr lang="en-US" sz="1200" b="1" dirty="0">
                          <a:solidFill>
                            <a:schemeClr val="bg1"/>
                          </a:solidFill>
                        </a:rPr>
                        <a:t>(N = 456)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07217">
                <a:tc>
                  <a:txBody>
                    <a:bodyPr/>
                    <a:lstStyle/>
                    <a:p>
                      <a:pPr marL="279400" indent="0" algn="l" defTabSz="914400" rtl="0" eaLnBrk="1" latinLnBrk="0" hangingPunct="1"/>
                      <a:endParaRPr lang="en-US" sz="8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100" b="1" dirty="0">
                          <a:solidFill>
                            <a:schemeClr val="bg1"/>
                          </a:solidFill>
                        </a:rPr>
                        <a:t>Grade 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225538">
                <a:tc gridSpan="9">
                  <a:txBody>
                    <a:bodyPr/>
                    <a:lstStyle/>
                    <a:p>
                      <a:pPr marL="4763" indent="0" algn="l" defTabSz="914400" rtl="0" eaLnBrk="1" latinLnBrk="0" hangingPunct="1"/>
                      <a:r>
                        <a:rPr lang="en-US" sz="1100" b="1" kern="1200" dirty="0">
                          <a:solidFill>
                            <a:schemeClr val="tx1"/>
                          </a:solidFill>
                          <a:latin typeface="+mn-lt"/>
                          <a:ea typeface="+mn-ea"/>
                          <a:cs typeface="+mn-cs"/>
                        </a:rPr>
                        <a:t>Common haematologic AEs (preferred</a:t>
                      </a:r>
                      <a:r>
                        <a:rPr lang="en-US" sz="1100" b="1" kern="1200" baseline="0" dirty="0">
                          <a:solidFill>
                            <a:schemeClr val="tx1"/>
                          </a:solidFill>
                          <a:latin typeface="+mn-lt"/>
                          <a:ea typeface="+mn-ea"/>
                          <a:cs typeface="+mn-cs"/>
                        </a:rPr>
                        <a:t> terms)</a:t>
                      </a:r>
                      <a:endParaRPr lang="en-US" sz="11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247365">
                <a:tc>
                  <a:txBody>
                    <a:bodyPr/>
                    <a:lstStyle/>
                    <a:p>
                      <a:pPr marL="4763" indent="0" algn="l" defTabSz="914400" rtl="0" eaLnBrk="1" latinLnBrk="0" hangingPunct="1"/>
                      <a:r>
                        <a:rPr lang="en-US" sz="1100" b="1" kern="1200" dirty="0" err="1">
                          <a:solidFill>
                            <a:schemeClr val="tx1"/>
                          </a:solidFill>
                          <a:latin typeface="+mn-lt"/>
                          <a:ea typeface="+mn-ea"/>
                          <a:cs typeface="+mn-cs"/>
                        </a:rPr>
                        <a:t>Anaemia</a:t>
                      </a:r>
                      <a:endParaRPr lang="en-US" sz="11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115 (25)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66 (14)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78 (17)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44 (10)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247365">
                <a:tc>
                  <a:txBody>
                    <a:bodyPr/>
                    <a:lstStyle/>
                    <a:p>
                      <a:pPr marL="4763" indent="0" algn="l" defTabSz="914400" rtl="0" eaLnBrk="1" latinLnBrk="0" hangingPunct="1">
                        <a:tabLst>
                          <a:tab pos="346075" algn="l"/>
                        </a:tabLst>
                      </a:pPr>
                      <a:r>
                        <a:rPr lang="en-US" sz="1100" b="1" kern="1200" dirty="0" err="1">
                          <a:solidFill>
                            <a:schemeClr val="tx1"/>
                          </a:solidFill>
                          <a:latin typeface="+mn-lt"/>
                          <a:ea typeface="+mn-ea"/>
                          <a:cs typeface="+mn-cs"/>
                        </a:rPr>
                        <a:t>Thrombocytopaenia</a:t>
                      </a:r>
                      <a:endParaRPr lang="en-US" sz="11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56 (12)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21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18 (4)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35 (8)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20 (4)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23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4"/>
                  </a:ext>
                </a:extLst>
              </a:tr>
              <a:tr h="225538">
                <a:tc gridSpan="9">
                  <a:txBody>
                    <a:bodyPr/>
                    <a:lstStyle/>
                    <a:p>
                      <a:pPr marL="4763" indent="0" algn="l" defTabSz="914400" rtl="0" eaLnBrk="1" latinLnBrk="0" hangingPunct="1"/>
                      <a:r>
                        <a:rPr lang="en-US" sz="1100" b="1" kern="1200" dirty="0">
                          <a:solidFill>
                            <a:schemeClr val="tx1"/>
                          </a:solidFill>
                          <a:latin typeface="+mn-lt"/>
                          <a:ea typeface="+mn-ea"/>
                          <a:cs typeface="+mn-cs"/>
                        </a:rPr>
                        <a:t>Common non-</a:t>
                      </a:r>
                      <a:r>
                        <a:rPr lang="en-US" sz="1100" b="1" kern="1200" dirty="0" err="1">
                          <a:solidFill>
                            <a:schemeClr val="tx1"/>
                          </a:solidFill>
                          <a:latin typeface="+mn-lt"/>
                          <a:ea typeface="+mn-ea"/>
                          <a:cs typeface="+mn-cs"/>
                        </a:rPr>
                        <a:t>haematologic</a:t>
                      </a:r>
                      <a:r>
                        <a:rPr lang="en-US" sz="1100" b="1" kern="1200" baseline="0" dirty="0">
                          <a:solidFill>
                            <a:schemeClr val="tx1"/>
                          </a:solidFill>
                          <a:latin typeface="+mn-lt"/>
                          <a:ea typeface="+mn-ea"/>
                          <a:cs typeface="+mn-cs"/>
                        </a:rPr>
                        <a:t> AEs</a:t>
                      </a:r>
                      <a:r>
                        <a:rPr lang="en-US" sz="1100" b="1" kern="1200" dirty="0">
                          <a:solidFill>
                            <a:schemeClr val="tx1"/>
                          </a:solidFill>
                          <a:latin typeface="+mn-lt"/>
                          <a:ea typeface="+mn-ea"/>
                          <a:cs typeface="+mn-cs"/>
                        </a:rPr>
                        <a:t> (preferred</a:t>
                      </a:r>
                      <a:r>
                        <a:rPr lang="en-US" sz="1100" b="1" kern="1200" baseline="0" dirty="0">
                          <a:solidFill>
                            <a:schemeClr val="tx1"/>
                          </a:solidFill>
                          <a:latin typeface="+mn-lt"/>
                          <a:ea typeface="+mn-ea"/>
                          <a:cs typeface="+mn-cs"/>
                        </a:rPr>
                        <a:t> terms)</a:t>
                      </a:r>
                      <a:endParaRPr lang="en-US" sz="11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10005"/>
                  </a:ext>
                </a:extLst>
              </a:tr>
              <a:tr h="247365">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err="1">
                          <a:solidFill>
                            <a:schemeClr val="tx1"/>
                          </a:solidFill>
                          <a:latin typeface="+mn-lt"/>
                          <a:ea typeface="+mn-ea"/>
                          <a:cs typeface="+mn-cs"/>
                        </a:rPr>
                        <a:t>Diarrhoea</a:t>
                      </a:r>
                      <a:endParaRPr lang="en-US" sz="11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127 (27)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16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141 (31)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33 (7)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6"/>
                  </a:ext>
                </a:extLst>
              </a:tr>
              <a:tr h="247365">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Fatigue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111 (24)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25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98 (21)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32 (7)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7"/>
                  </a:ext>
                </a:extLst>
              </a:tr>
              <a:tr h="247365">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err="1">
                          <a:solidFill>
                            <a:schemeClr val="tx1"/>
                          </a:solidFill>
                          <a:latin typeface="+mn-lt"/>
                          <a:ea typeface="+mn-ea"/>
                          <a:cs typeface="+mn-cs"/>
                        </a:rPr>
                        <a:t>Dyspnoea</a:t>
                      </a:r>
                      <a:endParaRPr lang="en-US" sz="11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107 (23)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25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50 (11)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10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8"/>
                  </a:ext>
                </a:extLst>
              </a:tr>
              <a:tr h="247365">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Pyrexia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119 (26)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9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2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59 (13)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3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9"/>
                  </a:ext>
                </a:extLst>
              </a:tr>
              <a:tr h="247365">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Insomnia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110 (24)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7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108 (24)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11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0"/>
                  </a:ext>
                </a:extLst>
              </a:tr>
              <a:tr h="247365">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Cough</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115 (25)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63 (14)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1"/>
                  </a:ext>
                </a:extLst>
              </a:tr>
              <a:tr h="247365">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Hypertension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74 (16)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41 (9)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28</a:t>
                      </a:r>
                      <a:r>
                        <a:rPr lang="en-US" sz="1100" b="0" kern="1200" baseline="0" dirty="0">
                          <a:solidFill>
                            <a:schemeClr val="tx1"/>
                          </a:solidFill>
                          <a:latin typeface="+mn-lt"/>
                          <a:ea typeface="+mn-ea"/>
                          <a:cs typeface="+mn-cs"/>
                        </a:rPr>
                        <a:t> (6)</a:t>
                      </a:r>
                      <a:endParaRPr lang="en-US" sz="1100" b="0" kern="1200" dirty="0">
                        <a:solidFill>
                          <a:schemeClr val="tx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12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2"/>
                  </a:ext>
                </a:extLst>
              </a:tr>
              <a:tr h="247365">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Peripheral </a:t>
                      </a:r>
                      <a:r>
                        <a:rPr lang="en-US" sz="1100" b="1" kern="1200" dirty="0" err="1">
                          <a:solidFill>
                            <a:schemeClr val="tx1"/>
                          </a:solidFill>
                          <a:latin typeface="+mn-lt"/>
                          <a:ea typeface="+mn-ea"/>
                          <a:cs typeface="+mn-cs"/>
                        </a:rPr>
                        <a:t>oedema</a:t>
                      </a:r>
                      <a:endParaRPr lang="en-US" sz="11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97 (21)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4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75 (16)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3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3"/>
                  </a:ext>
                </a:extLst>
              </a:tr>
              <a:tr h="247365">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Asthenia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78 (17)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16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61 (13)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13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4"/>
                  </a:ext>
                </a:extLst>
              </a:tr>
              <a:tr h="385598">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Upper respiratory</a:t>
                      </a:r>
                      <a:r>
                        <a:rPr lang="en-US" sz="1100" b="1" kern="1200" baseline="0" dirty="0">
                          <a:solidFill>
                            <a:schemeClr val="tx1"/>
                          </a:solidFill>
                          <a:latin typeface="+mn-lt"/>
                          <a:ea typeface="+mn-ea"/>
                          <a:cs typeface="+mn-cs"/>
                        </a:rPr>
                        <a:t> tract infection</a:t>
                      </a:r>
                      <a:endParaRPr lang="en-US" sz="11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85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9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64 (14)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3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5"/>
                  </a:ext>
                </a:extLst>
              </a:tr>
              <a:tr h="247365">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Nausea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84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6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79</a:t>
                      </a:r>
                      <a:r>
                        <a:rPr lang="en-US" sz="1100" b="0" kern="1200" baseline="0" dirty="0">
                          <a:solidFill>
                            <a:schemeClr val="tx1"/>
                          </a:solidFill>
                          <a:latin typeface="+mn-lt"/>
                          <a:ea typeface="+mn-ea"/>
                          <a:cs typeface="+mn-cs"/>
                        </a:rPr>
                        <a:t> (</a:t>
                      </a:r>
                      <a:r>
                        <a:rPr lang="en-US" sz="1100" b="0" kern="1200" dirty="0">
                          <a:solidFill>
                            <a:schemeClr val="tx1"/>
                          </a:solidFill>
                          <a:latin typeface="+mn-lt"/>
                          <a:ea typeface="+mn-ea"/>
                          <a:cs typeface="+mn-cs"/>
                        </a:rPr>
                        <a:t>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3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6"/>
                  </a:ext>
                </a:extLst>
              </a:tr>
              <a:tr h="247365">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Back pain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78 (17)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7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59 (13)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12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7"/>
                  </a:ext>
                </a:extLst>
              </a:tr>
            </a:tbl>
          </a:graphicData>
        </a:graphic>
      </p:graphicFrame>
      <p:sp>
        <p:nvSpPr>
          <p:cNvPr id="3" name="Rectangle 2"/>
          <p:cNvSpPr/>
          <p:nvPr/>
        </p:nvSpPr>
        <p:spPr>
          <a:xfrm>
            <a:off x="400143" y="6379312"/>
            <a:ext cx="6454401" cy="369332"/>
          </a:xfrm>
          <a:prstGeom prst="rect">
            <a:avLst/>
          </a:prstGeom>
        </p:spPr>
        <p:txBody>
          <a:bodyPr wrap="square" anchor="b">
            <a:spAutoFit/>
          </a:bodyPr>
          <a:lstStyle/>
          <a:p>
            <a:r>
              <a:rPr lang="it-IT" sz="900" dirty="0">
                <a:latin typeface="Arial" panose="020B0604020202020204" pitchFamily="34" charset="0"/>
                <a:cs typeface="Arial" panose="020B0604020202020204" pitchFamily="34" charset="0"/>
              </a:rPr>
              <a:t>AE, </a:t>
            </a:r>
            <a:r>
              <a:rPr lang="en-GB" altLang="en-US" sz="900" dirty="0"/>
              <a:t>adverse event; </a:t>
            </a:r>
            <a:r>
              <a:rPr lang="en-GB" altLang="en-US" sz="900" dirty="0" err="1"/>
              <a:t>Kd</a:t>
            </a:r>
            <a:r>
              <a:rPr lang="en-GB" altLang="en-US" sz="900" dirty="0"/>
              <a:t>, </a:t>
            </a:r>
            <a:r>
              <a:rPr lang="en-GB" altLang="en-US" sz="900" dirty="0" err="1"/>
              <a:t>carfilzomib</a:t>
            </a:r>
            <a:r>
              <a:rPr lang="en-GB" altLang="en-US" sz="900" dirty="0"/>
              <a:t> and dexamethasone; </a:t>
            </a:r>
            <a:r>
              <a:rPr lang="en-GB" altLang="en-US" sz="900" dirty="0" err="1"/>
              <a:t>Vd</a:t>
            </a:r>
            <a:r>
              <a:rPr lang="en-GB" altLang="en-US" sz="900" dirty="0"/>
              <a:t>, </a:t>
            </a:r>
            <a:r>
              <a:rPr lang="en-GB" altLang="en-US" sz="900" dirty="0" err="1"/>
              <a:t>bortezomib</a:t>
            </a:r>
            <a:r>
              <a:rPr lang="en-GB" altLang="en-US" sz="900" dirty="0"/>
              <a:t> and dexamethasone</a:t>
            </a:r>
            <a:r>
              <a:rPr lang="it-IT" sz="900" dirty="0">
                <a:latin typeface="Arial" panose="020B0604020202020204" pitchFamily="34" charset="0"/>
                <a:cs typeface="Arial" panose="020B0604020202020204" pitchFamily="34" charset="0"/>
              </a:rPr>
              <a:t>.</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a:t>
            </a:r>
            <a:endParaRPr lang="en-US" sz="9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593795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71360735"/>
              </p:ext>
            </p:extLst>
          </p:nvPr>
        </p:nvGraphicFramePr>
        <p:xfrm>
          <a:off x="512765" y="1293431"/>
          <a:ext cx="8116887" cy="4850199"/>
        </p:xfrm>
        <a:graphic>
          <a:graphicData uri="http://schemas.openxmlformats.org/drawingml/2006/table">
            <a:tbl>
              <a:tblPr firstRow="1" bandRow="1">
                <a:tableStyleId>{5940675A-B579-460E-94D1-54222C63F5DA}</a:tableStyleId>
              </a:tblPr>
              <a:tblGrid>
                <a:gridCol w="1808613">
                  <a:extLst>
                    <a:ext uri="{9D8B030D-6E8A-4147-A177-3AD203B41FA5}">
                      <a16:colId xmlns:a16="http://schemas.microsoft.com/office/drawing/2014/main" val="20000"/>
                    </a:ext>
                  </a:extLst>
                </a:gridCol>
                <a:gridCol w="867903">
                  <a:extLst>
                    <a:ext uri="{9D8B030D-6E8A-4147-A177-3AD203B41FA5}">
                      <a16:colId xmlns:a16="http://schemas.microsoft.com/office/drawing/2014/main" val="20001"/>
                    </a:ext>
                  </a:extLst>
                </a:gridCol>
                <a:gridCol w="762078">
                  <a:extLst>
                    <a:ext uri="{9D8B030D-6E8A-4147-A177-3AD203B41FA5}">
                      <a16:colId xmlns:a16="http://schemas.microsoft.com/office/drawing/2014/main" val="20002"/>
                    </a:ext>
                  </a:extLst>
                </a:gridCol>
                <a:gridCol w="762078">
                  <a:extLst>
                    <a:ext uri="{9D8B030D-6E8A-4147-A177-3AD203B41FA5}">
                      <a16:colId xmlns:a16="http://schemas.microsoft.com/office/drawing/2014/main" val="20003"/>
                    </a:ext>
                  </a:extLst>
                </a:gridCol>
                <a:gridCol w="762078">
                  <a:extLst>
                    <a:ext uri="{9D8B030D-6E8A-4147-A177-3AD203B41FA5}">
                      <a16:colId xmlns:a16="http://schemas.microsoft.com/office/drawing/2014/main" val="20004"/>
                    </a:ext>
                  </a:extLst>
                </a:gridCol>
                <a:gridCol w="867903">
                  <a:extLst>
                    <a:ext uri="{9D8B030D-6E8A-4147-A177-3AD203B41FA5}">
                      <a16:colId xmlns:a16="http://schemas.microsoft.com/office/drawing/2014/main" val="20005"/>
                    </a:ext>
                  </a:extLst>
                </a:gridCol>
                <a:gridCol w="762078">
                  <a:extLst>
                    <a:ext uri="{9D8B030D-6E8A-4147-A177-3AD203B41FA5}">
                      <a16:colId xmlns:a16="http://schemas.microsoft.com/office/drawing/2014/main" val="20006"/>
                    </a:ext>
                  </a:extLst>
                </a:gridCol>
                <a:gridCol w="762078">
                  <a:extLst>
                    <a:ext uri="{9D8B030D-6E8A-4147-A177-3AD203B41FA5}">
                      <a16:colId xmlns:a16="http://schemas.microsoft.com/office/drawing/2014/main" val="20007"/>
                    </a:ext>
                  </a:extLst>
                </a:gridCol>
                <a:gridCol w="762078">
                  <a:extLst>
                    <a:ext uri="{9D8B030D-6E8A-4147-A177-3AD203B41FA5}">
                      <a16:colId xmlns:a16="http://schemas.microsoft.com/office/drawing/2014/main" val="20008"/>
                    </a:ext>
                  </a:extLst>
                </a:gridCol>
              </a:tblGrid>
              <a:tr h="465049">
                <a:tc>
                  <a:txBody>
                    <a:bodyPr/>
                    <a:lstStyle/>
                    <a:p>
                      <a:endParaRPr lang="en-US" sz="8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4">
                  <a:txBody>
                    <a:bodyPr/>
                    <a:lstStyle/>
                    <a:p>
                      <a:pPr algn="ctr"/>
                      <a:r>
                        <a:rPr lang="en-US" sz="1200" b="1" dirty="0">
                          <a:solidFill>
                            <a:schemeClr val="bg1"/>
                          </a:solidFill>
                        </a:rPr>
                        <a:t>Kd</a:t>
                      </a:r>
                      <a:r>
                        <a:rPr lang="en-US" sz="1200" b="1" baseline="0" dirty="0">
                          <a:solidFill>
                            <a:schemeClr val="bg1"/>
                          </a:solidFill>
                        </a:rPr>
                        <a:t> </a:t>
                      </a:r>
                      <a:r>
                        <a:rPr lang="en-US" sz="1200" b="1" dirty="0">
                          <a:solidFill>
                            <a:schemeClr val="bg1"/>
                          </a:solidFill>
                        </a:rPr>
                        <a:t>(N = 463)</a:t>
                      </a:r>
                    </a:p>
                    <a:p>
                      <a:pPr algn="ctr"/>
                      <a:r>
                        <a:rPr lang="en-US" sz="120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Vd</a:t>
                      </a:r>
                      <a:r>
                        <a:rPr lang="en-US" sz="1200" b="1" baseline="0" dirty="0">
                          <a:solidFill>
                            <a:schemeClr val="bg1"/>
                          </a:solidFill>
                        </a:rPr>
                        <a:t> </a:t>
                      </a:r>
                      <a:r>
                        <a:rPr lang="en-US" sz="1200" b="1" dirty="0">
                          <a:solidFill>
                            <a:schemeClr val="bg1"/>
                          </a:solidFill>
                        </a:rPr>
                        <a:t>(N = 456)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4299">
                <a:tc>
                  <a:txBody>
                    <a:bodyPr/>
                    <a:lstStyle/>
                    <a:p>
                      <a:pPr marL="279400" indent="0" algn="l" defTabSz="914400" rtl="0" eaLnBrk="1" latinLnBrk="0" hangingPunct="1"/>
                      <a:endParaRPr lang="en-US" sz="8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100" b="1" dirty="0">
                          <a:solidFill>
                            <a:schemeClr val="bg1"/>
                          </a:solidFill>
                        </a:rPr>
                        <a:t>Grade 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252921">
                <a:tc gridSpan="9">
                  <a:txBody>
                    <a:bodyPr/>
                    <a:lstStyle/>
                    <a:p>
                      <a:pPr marL="4763" indent="0" algn="l" defTabSz="914400" rtl="0" eaLnBrk="1" latinLnBrk="0" hangingPunct="1"/>
                      <a:r>
                        <a:rPr lang="en-US" sz="1100" b="1" kern="1200" dirty="0">
                          <a:solidFill>
                            <a:schemeClr val="tx1"/>
                          </a:solidFill>
                          <a:latin typeface="+mn-lt"/>
                          <a:ea typeface="+mn-ea"/>
                          <a:cs typeface="+mn-cs"/>
                        </a:rPr>
                        <a:t>Common non-</a:t>
                      </a:r>
                      <a:r>
                        <a:rPr lang="en-US" sz="1100" b="1" kern="1200" dirty="0" err="1">
                          <a:solidFill>
                            <a:schemeClr val="tx1"/>
                          </a:solidFill>
                          <a:latin typeface="+mn-lt"/>
                          <a:ea typeface="+mn-ea"/>
                          <a:cs typeface="+mn-cs"/>
                        </a:rPr>
                        <a:t>haematologic</a:t>
                      </a:r>
                      <a:r>
                        <a:rPr lang="en-US" sz="1100" b="1" kern="1200" baseline="0" dirty="0">
                          <a:solidFill>
                            <a:schemeClr val="tx1"/>
                          </a:solidFill>
                          <a:latin typeface="+mn-lt"/>
                          <a:ea typeface="+mn-ea"/>
                          <a:cs typeface="+mn-cs"/>
                        </a:rPr>
                        <a:t> AEs</a:t>
                      </a:r>
                      <a:r>
                        <a:rPr lang="en-US" sz="1100" b="1" kern="1200" dirty="0">
                          <a:solidFill>
                            <a:schemeClr val="tx1"/>
                          </a:solidFill>
                          <a:latin typeface="+mn-lt"/>
                          <a:ea typeface="+mn-ea"/>
                          <a:cs typeface="+mn-cs"/>
                        </a:rPr>
                        <a:t> (preferred</a:t>
                      </a:r>
                      <a:r>
                        <a:rPr lang="en-US" sz="1100" b="1" kern="1200" baseline="0" dirty="0">
                          <a:solidFill>
                            <a:schemeClr val="tx1"/>
                          </a:solidFill>
                          <a:latin typeface="+mn-lt"/>
                          <a:ea typeface="+mn-ea"/>
                          <a:cs typeface="+mn-cs"/>
                        </a:rPr>
                        <a:t> terms)</a:t>
                      </a:r>
                      <a:endParaRPr lang="en-US" sz="11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277398">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Muscle spasms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85 (18)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24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3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277398">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Headache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75 (16)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4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43 (9)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3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4"/>
                  </a:ext>
                </a:extLst>
              </a:tr>
              <a:tr h="277398">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Bronchitis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66 (14)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10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37 (8)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4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5"/>
                  </a:ext>
                </a:extLst>
              </a:tr>
              <a:tr h="277398">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Constipation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66 (14)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2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114 (25)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9</a:t>
                      </a:r>
                      <a:r>
                        <a:rPr lang="en-US" sz="1100" b="0" baseline="0" dirty="0"/>
                        <a:t> (</a:t>
                      </a:r>
                      <a:r>
                        <a:rPr lang="en-US" sz="1100" b="0" dirty="0"/>
                        <a:t>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6"/>
                  </a:ext>
                </a:extLst>
              </a:tr>
              <a:tr h="277398">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Nasopharyngitis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66 (14)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50 (11)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7"/>
                  </a:ext>
                </a:extLst>
              </a:tr>
              <a:tr h="277398">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Vomiting</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59 (13)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6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34 (7)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6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8"/>
                  </a:ext>
                </a:extLst>
              </a:tr>
              <a:tr h="277398">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Pain in extremity</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45 (10)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2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46 (10)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3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9"/>
                  </a:ext>
                </a:extLst>
              </a:tr>
              <a:tr h="277398">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Peripheral neuropathy</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37 (8)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6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97 (21)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23 (5)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0"/>
                  </a:ext>
                </a:extLst>
              </a:tr>
              <a:tr h="277398">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Decreased appetite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36 (8)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4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52 (11)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5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1"/>
                  </a:ext>
                </a:extLst>
              </a:tr>
              <a:tr h="277398">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Dizziness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36 (8)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64 (14)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3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2"/>
                  </a:ext>
                </a:extLst>
              </a:tr>
              <a:tr h="277398">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Paraesthesia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35 (8)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72 (16)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2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3"/>
                  </a:ext>
                </a:extLst>
              </a:tr>
              <a:tr h="432414">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Peripheral sensory</a:t>
                      </a:r>
                      <a:r>
                        <a:rPr lang="en-US" sz="1100" b="1" kern="1200" baseline="0" dirty="0">
                          <a:solidFill>
                            <a:schemeClr val="tx1"/>
                          </a:solidFill>
                          <a:latin typeface="+mn-lt"/>
                          <a:ea typeface="+mn-ea"/>
                          <a:cs typeface="+mn-cs"/>
                        </a:rPr>
                        <a:t> neuropathy</a:t>
                      </a:r>
                      <a:endParaRPr lang="en-US" sz="11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26 (6)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1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61 (13)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6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4"/>
                  </a:ext>
                </a:extLst>
              </a:tr>
              <a:tr h="384138">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Neuralgia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6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3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63 (14)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7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5"/>
                  </a:ext>
                </a:extLst>
              </a:tr>
            </a:tbl>
          </a:graphicData>
        </a:graphic>
      </p:graphicFrame>
      <p:sp>
        <p:nvSpPr>
          <p:cNvPr id="2" name="Title 1"/>
          <p:cNvSpPr>
            <a:spLocks noGrp="1"/>
          </p:cNvSpPr>
          <p:nvPr>
            <p:ph type="title"/>
          </p:nvPr>
        </p:nvSpPr>
        <p:spPr>
          <a:xfrm>
            <a:off x="512763" y="0"/>
            <a:ext cx="8526462" cy="1109663"/>
          </a:xfrm>
        </p:spPr>
        <p:txBody>
          <a:bodyPr/>
          <a:lstStyle/>
          <a:p>
            <a:r>
              <a:rPr lang="en-US" sz="2800" dirty="0">
                <a:solidFill>
                  <a:srgbClr val="000000"/>
                </a:solidFill>
              </a:rPr>
              <a:t>Common Adverse Events </a:t>
            </a:r>
            <a:br>
              <a:rPr lang="en-US" sz="2800" dirty="0">
                <a:solidFill>
                  <a:srgbClr val="000000"/>
                </a:solidFill>
              </a:rPr>
            </a:br>
            <a:r>
              <a:rPr lang="en-US" sz="2400" dirty="0">
                <a:solidFill>
                  <a:srgbClr val="000000"/>
                </a:solidFill>
              </a:rPr>
              <a:t>(≥ 10% of Patients in Either Treatment Group) (3)</a:t>
            </a:r>
            <a:endParaRPr lang="en-US" sz="2400" dirty="0"/>
          </a:p>
        </p:txBody>
      </p:sp>
      <p:sp>
        <p:nvSpPr>
          <p:cNvPr id="9" name="Rectangle 8"/>
          <p:cNvSpPr/>
          <p:nvPr/>
        </p:nvSpPr>
        <p:spPr>
          <a:xfrm>
            <a:off x="400143" y="6379312"/>
            <a:ext cx="6454401" cy="369332"/>
          </a:xfrm>
          <a:prstGeom prst="rect">
            <a:avLst/>
          </a:prstGeom>
        </p:spPr>
        <p:txBody>
          <a:bodyPr wrap="square" anchor="b">
            <a:spAutoFit/>
          </a:bodyPr>
          <a:lstStyle/>
          <a:p>
            <a:r>
              <a:rPr lang="it-IT" sz="900" dirty="0">
                <a:latin typeface="Arial" panose="020B0604020202020204" pitchFamily="34" charset="0"/>
                <a:cs typeface="Arial" panose="020B0604020202020204" pitchFamily="34" charset="0"/>
              </a:rPr>
              <a:t>AE, </a:t>
            </a:r>
            <a:r>
              <a:rPr lang="en-GB" altLang="en-US" sz="900" dirty="0"/>
              <a:t>adverse event; </a:t>
            </a:r>
            <a:r>
              <a:rPr lang="en-GB" altLang="en-US" sz="900" dirty="0" err="1"/>
              <a:t>Kd</a:t>
            </a:r>
            <a:r>
              <a:rPr lang="en-GB" altLang="en-US" sz="900" dirty="0"/>
              <a:t>, </a:t>
            </a:r>
            <a:r>
              <a:rPr lang="en-GB" altLang="en-US" sz="900" dirty="0" err="1"/>
              <a:t>carfilzomib</a:t>
            </a:r>
            <a:r>
              <a:rPr lang="en-GB" altLang="en-US" sz="900" dirty="0"/>
              <a:t> and dexamethasone; </a:t>
            </a:r>
            <a:r>
              <a:rPr lang="en-GB" altLang="en-US" sz="900" dirty="0" err="1"/>
              <a:t>Vd</a:t>
            </a:r>
            <a:r>
              <a:rPr lang="en-GB" altLang="en-US" sz="900" dirty="0"/>
              <a:t>, </a:t>
            </a:r>
            <a:r>
              <a:rPr lang="en-GB" altLang="en-US" sz="900" dirty="0" err="1"/>
              <a:t>bortezomib</a:t>
            </a:r>
            <a:r>
              <a:rPr lang="en-GB" altLang="en-US" sz="900" dirty="0"/>
              <a:t> and dexamethasone</a:t>
            </a:r>
            <a:r>
              <a:rPr lang="it-IT" sz="900" dirty="0">
                <a:latin typeface="Arial" panose="020B0604020202020204" pitchFamily="34" charset="0"/>
                <a:cs typeface="Arial" panose="020B0604020202020204" pitchFamily="34" charset="0"/>
              </a:rPr>
              <a:t>.</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a:t>
            </a:r>
            <a:endParaRPr lang="en-US" sz="900" dirty="0">
              <a:latin typeface="Arial" panose="020B0604020202020204" pitchFamily="34" charset="0"/>
              <a:cs typeface="Arial" panose="020B0604020202020204" pitchFamily="34" charset="0"/>
            </a:endParaRPr>
          </a:p>
        </p:txBody>
      </p:sp>
      <p:sp>
        <p:nvSpPr>
          <p:cNvPr id="10" name="TextBox 9">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26262779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Adverse Events of Interest (4)</a:t>
            </a:r>
          </a:p>
        </p:txBody>
      </p:sp>
      <p:graphicFrame>
        <p:nvGraphicFramePr>
          <p:cNvPr id="13" name="Table 12"/>
          <p:cNvGraphicFramePr>
            <a:graphicFrameLocks noGrp="1"/>
          </p:cNvGraphicFramePr>
          <p:nvPr>
            <p:extLst>
              <p:ext uri="{D42A27DB-BD31-4B8C-83A1-F6EECF244321}">
                <p14:modId xmlns:p14="http://schemas.microsoft.com/office/powerpoint/2010/main" val="4066986527"/>
              </p:ext>
            </p:extLst>
          </p:nvPr>
        </p:nvGraphicFramePr>
        <p:xfrm>
          <a:off x="512763" y="1533948"/>
          <a:ext cx="8106328" cy="2800483"/>
        </p:xfrm>
        <a:graphic>
          <a:graphicData uri="http://schemas.openxmlformats.org/drawingml/2006/table">
            <a:tbl>
              <a:tblPr firstRow="1" bandRow="1">
                <a:tableStyleId>{5940675A-B579-460E-94D1-54222C63F5DA}</a:tableStyleId>
              </a:tblPr>
              <a:tblGrid>
                <a:gridCol w="1854932">
                  <a:extLst>
                    <a:ext uri="{9D8B030D-6E8A-4147-A177-3AD203B41FA5}">
                      <a16:colId xmlns:a16="http://schemas.microsoft.com/office/drawing/2014/main" val="20000"/>
                    </a:ext>
                  </a:extLst>
                </a:gridCol>
                <a:gridCol w="863917">
                  <a:extLst>
                    <a:ext uri="{9D8B030D-6E8A-4147-A177-3AD203B41FA5}">
                      <a16:colId xmlns:a16="http://schemas.microsoft.com/office/drawing/2014/main" val="20001"/>
                    </a:ext>
                  </a:extLst>
                </a:gridCol>
                <a:gridCol w="740093">
                  <a:extLst>
                    <a:ext uri="{9D8B030D-6E8A-4147-A177-3AD203B41FA5}">
                      <a16:colId xmlns:a16="http://schemas.microsoft.com/office/drawing/2014/main" val="20002"/>
                    </a:ext>
                  </a:extLst>
                </a:gridCol>
                <a:gridCol w="740093">
                  <a:extLst>
                    <a:ext uri="{9D8B030D-6E8A-4147-A177-3AD203B41FA5}">
                      <a16:colId xmlns:a16="http://schemas.microsoft.com/office/drawing/2014/main" val="20003"/>
                    </a:ext>
                  </a:extLst>
                </a:gridCol>
                <a:gridCol w="740093">
                  <a:extLst>
                    <a:ext uri="{9D8B030D-6E8A-4147-A177-3AD203B41FA5}">
                      <a16:colId xmlns:a16="http://schemas.microsoft.com/office/drawing/2014/main" val="20004"/>
                    </a:ext>
                  </a:extLst>
                </a:gridCol>
                <a:gridCol w="863917">
                  <a:extLst>
                    <a:ext uri="{9D8B030D-6E8A-4147-A177-3AD203B41FA5}">
                      <a16:colId xmlns:a16="http://schemas.microsoft.com/office/drawing/2014/main" val="20005"/>
                    </a:ext>
                  </a:extLst>
                </a:gridCol>
                <a:gridCol w="740093">
                  <a:extLst>
                    <a:ext uri="{9D8B030D-6E8A-4147-A177-3AD203B41FA5}">
                      <a16:colId xmlns:a16="http://schemas.microsoft.com/office/drawing/2014/main" val="20006"/>
                    </a:ext>
                  </a:extLst>
                </a:gridCol>
                <a:gridCol w="781595">
                  <a:extLst>
                    <a:ext uri="{9D8B030D-6E8A-4147-A177-3AD203B41FA5}">
                      <a16:colId xmlns:a16="http://schemas.microsoft.com/office/drawing/2014/main" val="20007"/>
                    </a:ext>
                  </a:extLst>
                </a:gridCol>
                <a:gridCol w="781595">
                  <a:extLst>
                    <a:ext uri="{9D8B030D-6E8A-4147-A177-3AD203B41FA5}">
                      <a16:colId xmlns:a16="http://schemas.microsoft.com/office/drawing/2014/main" val="20008"/>
                    </a:ext>
                  </a:extLst>
                </a:gridCol>
              </a:tblGrid>
              <a:tr h="255945">
                <a:tc>
                  <a:txBody>
                    <a:bodyPr/>
                    <a:lstStyle/>
                    <a:p>
                      <a:endParaRPr lang="en-US" sz="8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4">
                  <a:txBody>
                    <a:bodyPr/>
                    <a:lstStyle/>
                    <a:p>
                      <a:pPr algn="ctr"/>
                      <a:r>
                        <a:rPr lang="en-US" sz="1200" b="1" dirty="0">
                          <a:solidFill>
                            <a:schemeClr val="bg1"/>
                          </a:solidFill>
                        </a:rPr>
                        <a:t>Kd</a:t>
                      </a:r>
                      <a:r>
                        <a:rPr lang="en-US" sz="1200" b="1" baseline="0" dirty="0">
                          <a:solidFill>
                            <a:schemeClr val="bg1"/>
                          </a:solidFill>
                        </a:rPr>
                        <a:t> </a:t>
                      </a:r>
                      <a:r>
                        <a:rPr lang="en-US" sz="1200" b="1" dirty="0">
                          <a:solidFill>
                            <a:schemeClr val="bg1"/>
                          </a:solidFill>
                        </a:rPr>
                        <a:t>(N = 463)</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Vd</a:t>
                      </a:r>
                      <a:r>
                        <a:rPr lang="en-US" sz="1200" b="1" baseline="0" dirty="0">
                          <a:solidFill>
                            <a:schemeClr val="bg1"/>
                          </a:solidFill>
                        </a:rPr>
                        <a:t> </a:t>
                      </a:r>
                      <a:r>
                        <a:rPr lang="en-US" sz="1200" b="1" dirty="0">
                          <a:solidFill>
                            <a:schemeClr val="bg1"/>
                          </a:solidFill>
                        </a:rPr>
                        <a:t>(N = 456)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90818">
                <a:tc>
                  <a:txBody>
                    <a:bodyPr/>
                    <a:lstStyle/>
                    <a:p>
                      <a:pPr marL="279400" indent="0" algn="l" defTabSz="914400" rtl="0" eaLnBrk="1" latinLnBrk="0" hangingPunct="1"/>
                      <a:endParaRPr lang="en-US" sz="8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algn="ctr"/>
                      <a:r>
                        <a:rPr lang="en-US" sz="1100" b="1" dirty="0">
                          <a:solidFill>
                            <a:schemeClr val="bg1"/>
                          </a:solidFill>
                        </a:rPr>
                        <a:t>Grade 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Grade 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295835">
                <a:tc gridSpan="9">
                  <a:txBody>
                    <a:bodyPr/>
                    <a:lstStyle/>
                    <a:p>
                      <a:pPr marL="4763" indent="0" algn="l" defTabSz="914400" rtl="0" eaLnBrk="1" latinLnBrk="0" hangingPunct="1"/>
                      <a:r>
                        <a:rPr lang="en-US" sz="1100" b="1" kern="1200" dirty="0">
                          <a:solidFill>
                            <a:schemeClr val="tx1"/>
                          </a:solidFill>
                          <a:latin typeface="+mn-lt"/>
                          <a:ea typeface="+mn-ea"/>
                          <a:cs typeface="+mn-cs"/>
                        </a:rPr>
                        <a:t>Adverse events of interest (grouped</a:t>
                      </a:r>
                      <a:r>
                        <a:rPr lang="en-US" sz="1100" b="1" kern="1200" baseline="0" dirty="0">
                          <a:solidFill>
                            <a:schemeClr val="tx1"/>
                          </a:solidFill>
                          <a:latin typeface="+mn-lt"/>
                          <a:ea typeface="+mn-ea"/>
                          <a:cs typeface="+mn-cs"/>
                        </a:rPr>
                        <a:t> terms)</a:t>
                      </a:r>
                      <a:endParaRPr lang="en-US" sz="11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0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10002"/>
                  </a:ext>
                </a:extLst>
              </a:tr>
              <a:tr h="299195">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Peripheral neuropathy</a:t>
                      </a:r>
                      <a:r>
                        <a:rPr lang="en-US" sz="1100" b="1" kern="1200" baseline="0" dirty="0">
                          <a:solidFill>
                            <a:schemeClr val="tx1"/>
                          </a:solidFill>
                          <a:latin typeface="+mn-lt"/>
                          <a:ea typeface="+mn-ea"/>
                          <a:cs typeface="+mn-cs"/>
                        </a:rPr>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77 (17)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10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198 (43)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36 (8)</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1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247689">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Acute renal failure</a:t>
                      </a:r>
                      <a:r>
                        <a:rPr lang="en-US" sz="1100" b="1" kern="1200" baseline="30000" dirty="0">
                          <a:solidFill>
                            <a:schemeClr val="tx1"/>
                          </a:solidFill>
                          <a:latin typeface="+mn-lt"/>
                          <a:ea typeface="+mn-ea"/>
                          <a:cs typeface="+mn-cs"/>
                        </a:rPr>
                        <a:t>Ɨ</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19 (4)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15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3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1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10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11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1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4"/>
                  </a:ext>
                </a:extLst>
              </a:tr>
              <a:tr h="247689">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Cardiac failure</a:t>
                      </a:r>
                      <a:r>
                        <a:rPr lang="en-US" sz="1100" b="1" kern="1200" baseline="30000" dirty="0">
                          <a:solidFill>
                            <a:schemeClr val="tx1"/>
                          </a:solidFill>
                          <a:latin typeface="+mn-lt"/>
                          <a:ea typeface="+mn-ea"/>
                          <a:cs typeface="+mn-cs"/>
                        </a:rPr>
                        <a:t>ǂ</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16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17 (4)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3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2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5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5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1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2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5"/>
                  </a:ext>
                </a:extLst>
              </a:tr>
              <a:tr h="247689">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baseline="0" dirty="0">
                          <a:solidFill>
                            <a:schemeClr val="tx1"/>
                          </a:solidFill>
                          <a:latin typeface="+mn-lt"/>
                          <a:ea typeface="+mn-ea"/>
                          <a:cs typeface="+mn-cs"/>
                        </a:rPr>
                        <a:t>Pneumonia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9 (2)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30 (6)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1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1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12 (3)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33 (7)</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1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2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6"/>
                  </a:ext>
                </a:extLst>
              </a:tr>
              <a:tr h="299195">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Ischaemic heart disease</a:t>
                      </a:r>
                      <a:r>
                        <a:rPr lang="en-US" sz="1100" b="1" kern="1200" baseline="30000" dirty="0">
                          <a:solidFill>
                            <a:schemeClr val="tx1"/>
                          </a:solidFill>
                          <a:latin typeface="+mn-lt"/>
                          <a:ea typeface="+mn-ea"/>
                          <a:cs typeface="+mn-cs"/>
                        </a:rPr>
                        <a: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4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5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3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2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3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1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3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7"/>
                  </a:ext>
                </a:extLst>
              </a:tr>
              <a:tr h="299195">
                <a:tc>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100" b="1" kern="1200" dirty="0">
                          <a:solidFill>
                            <a:schemeClr val="tx1"/>
                          </a:solidFill>
                          <a:latin typeface="+mn-lt"/>
                          <a:ea typeface="+mn-ea"/>
                          <a:cs typeface="+mn-cs"/>
                        </a:rPr>
                        <a:t>Pulmonary hypertension**</a:t>
                      </a:r>
                      <a:endParaRPr lang="en-US" sz="1100" b="1" kern="1200" baseline="300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3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kern="1200" dirty="0">
                          <a:solidFill>
                            <a:schemeClr val="tx1"/>
                          </a:solidFill>
                          <a:latin typeface="+mn-lt"/>
                          <a:ea typeface="+mn-ea"/>
                          <a:cs typeface="+mn-cs"/>
                        </a:rPr>
                        <a:t>3 (&lt; 1)</a:t>
                      </a:r>
                      <a:endParaRPr lang="en-US" sz="1100" b="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t>1 (&lt; 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100" b="0" kern="1200" dirty="0">
                          <a:solidFill>
                            <a:schemeClr val="tx1"/>
                          </a:solidFill>
                          <a:latin typeface="+mn-lt"/>
                          <a:ea typeface="+mn-ea"/>
                          <a:cs typeface="+mn-cs"/>
                        </a:rPr>
                        <a:t>0 (0)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8"/>
                  </a:ext>
                </a:extLst>
              </a:tr>
            </a:tbl>
          </a:graphicData>
        </a:graphic>
      </p:graphicFrame>
      <p:sp>
        <p:nvSpPr>
          <p:cNvPr id="3" name="Rectangle 2"/>
          <p:cNvSpPr/>
          <p:nvPr/>
        </p:nvSpPr>
        <p:spPr>
          <a:xfrm>
            <a:off x="419100" y="4993101"/>
            <a:ext cx="7441045" cy="1754326"/>
          </a:xfrm>
          <a:prstGeom prst="rect">
            <a:avLst/>
          </a:prstGeom>
        </p:spPr>
        <p:txBody>
          <a:bodyPr wrap="square" anchor="b">
            <a:spAutoFit/>
          </a:bodyPr>
          <a:lstStyle/>
          <a:p>
            <a:r>
              <a:rPr lang="it-IT" sz="900" dirty="0">
                <a:latin typeface="Arial" panose="020B0604020202020204" pitchFamily="34" charset="0"/>
                <a:cs typeface="Arial" panose="020B0604020202020204" pitchFamily="34" charset="0"/>
              </a:rPr>
              <a:t>*</a:t>
            </a:r>
            <a:r>
              <a:rPr lang="it-IT" sz="900" i="1" dirty="0">
                <a:latin typeface="Arial" panose="020B0604020202020204" pitchFamily="34" charset="0"/>
                <a:cs typeface="Arial" panose="020B0604020202020204" pitchFamily="34" charset="0"/>
              </a:rPr>
              <a:t>The category of peripheral neuropathy included (in descending order of frequency) peripheral neuropathy, peripheral sensory neuropathy, neuralgia, decreased vibratory sense, polyneuropathy, sensory loss, amyotrophy, peripheral motor neuropathy, peripheral sensorimotor neuropathy, sensory disturbance, and toxic neuropathy  </a:t>
            </a:r>
            <a:r>
              <a:rPr lang="it-IT" sz="900" i="1" baseline="30000" dirty="0">
                <a:latin typeface="Arial" panose="020B0604020202020204" pitchFamily="34" charset="0"/>
                <a:cs typeface="Arial" panose="020B0604020202020204" pitchFamily="34" charset="0"/>
              </a:rPr>
              <a:t>†</a:t>
            </a:r>
            <a:r>
              <a:rPr lang="it-IT" sz="900" i="1" dirty="0">
                <a:latin typeface="Arial" panose="020B0604020202020204" pitchFamily="34" charset="0"/>
                <a:cs typeface="Arial" panose="020B0604020202020204" pitchFamily="34" charset="0"/>
              </a:rPr>
              <a:t>The category of acute renal failure included (in descending order of frequency) acute renal failure, renal failure, renal impairment, acute prerenal failure, anuria, oliguria, and prerenal failure  </a:t>
            </a:r>
            <a:r>
              <a:rPr lang="it-IT" sz="900" i="1" baseline="30000" dirty="0">
                <a:latin typeface="Arial" panose="020B0604020202020204" pitchFamily="34" charset="0"/>
                <a:cs typeface="Arial" panose="020B0604020202020204" pitchFamily="34" charset="0"/>
              </a:rPr>
              <a:t>‡</a:t>
            </a:r>
            <a:r>
              <a:rPr lang="it-IT" sz="900" i="1" dirty="0">
                <a:latin typeface="Arial" panose="020B0604020202020204" pitchFamily="34" charset="0"/>
                <a:cs typeface="Arial" panose="020B0604020202020204" pitchFamily="34" charset="0"/>
              </a:rPr>
              <a:t>The category of cardiac failure included (in descending order of frequency) cardiac failure, ejection fraction decreased, pulmonary oedema, acute cardiac failure, congestive cardiac failure, acute pulmonary oedema, acute left ventricular failure, chronic cardiac failure, cardiopulmonary failure, hepatojugular reflex, right ventricular failure, and left ventricular failure  </a:t>
            </a:r>
            <a:r>
              <a:rPr lang="it-IT" sz="900" i="1" baseline="30000" dirty="0">
                <a:latin typeface="Arial" panose="020B0604020202020204" pitchFamily="34" charset="0"/>
                <a:cs typeface="Arial" panose="020B0604020202020204" pitchFamily="34" charset="0"/>
              </a:rPr>
              <a:t> §</a:t>
            </a:r>
            <a:r>
              <a:rPr lang="it-IT" sz="900" i="1" dirty="0">
                <a:latin typeface="Arial" panose="020B0604020202020204" pitchFamily="34" charset="0"/>
                <a:cs typeface="Arial" panose="020B0604020202020204" pitchFamily="34" charset="0"/>
              </a:rPr>
              <a:t>The category of ischaemic heart disease included (in descending order of frequency) angina pectoris, acute coronary syndrome, myocardial infarction, increased troponin T, coronary artery disease, increased troponin I, acute myocardial infarction, myocardial ischaemia, and cardiomyopathy stress </a:t>
            </a:r>
            <a:r>
              <a:rPr lang="it-IT" sz="900" i="1" baseline="30000" dirty="0">
                <a:latin typeface="Arial" panose="020B0604020202020204" pitchFamily="34" charset="0"/>
                <a:cs typeface="Arial" panose="020B0604020202020204" pitchFamily="34" charset="0"/>
              </a:rPr>
              <a:t>**</a:t>
            </a:r>
            <a:r>
              <a:rPr lang="it-IT" sz="900" i="1" dirty="0">
                <a:latin typeface="Arial" panose="020B0604020202020204" pitchFamily="34" charset="0"/>
                <a:cs typeface="Arial" panose="020B0604020202020204" pitchFamily="34" charset="0"/>
              </a:rPr>
              <a:t>The category of pulmonary hypertension included (in decreasing order of frequency) pulmonary hypertension, right ventricular failure, and pulmonary arterial hypertension.</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AE, </a:t>
            </a:r>
            <a:r>
              <a:rPr lang="en-GB" altLang="en-US" sz="900" dirty="0"/>
              <a:t>adverse event; Gr, grade; </a:t>
            </a:r>
            <a:r>
              <a:rPr lang="en-GB" altLang="en-US" sz="900" dirty="0" err="1"/>
              <a:t>Kd</a:t>
            </a:r>
            <a:r>
              <a:rPr lang="en-GB" altLang="en-US" sz="900" dirty="0"/>
              <a:t>, </a:t>
            </a:r>
            <a:r>
              <a:rPr lang="en-GB" altLang="en-US" sz="900" dirty="0" err="1"/>
              <a:t>carfilzomib</a:t>
            </a:r>
            <a:r>
              <a:rPr lang="en-GB" altLang="en-US" sz="900" dirty="0"/>
              <a:t> and dexamethasone; </a:t>
            </a:r>
            <a:r>
              <a:rPr lang="en-GB" altLang="en-US" sz="900" dirty="0" err="1"/>
              <a:t>Vd</a:t>
            </a:r>
            <a:r>
              <a:rPr lang="en-GB" altLang="en-US" sz="900" dirty="0"/>
              <a:t>, </a:t>
            </a:r>
            <a:r>
              <a:rPr lang="en-GB" altLang="en-US" sz="900" dirty="0" err="1"/>
              <a:t>bortezomib</a:t>
            </a:r>
            <a:r>
              <a:rPr lang="en-GB" altLang="en-US" sz="900" dirty="0"/>
              <a:t> and dexamethasone</a:t>
            </a:r>
            <a:r>
              <a:rPr lang="it-IT" sz="900" dirty="0">
                <a:latin typeface="Arial" panose="020B0604020202020204" pitchFamily="34" charset="0"/>
                <a:cs typeface="Arial" panose="020B0604020202020204" pitchFamily="34" charset="0"/>
              </a:rPr>
              <a:t>.</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a:t>
            </a:r>
            <a:endParaRPr lang="en-US" sz="900" dirty="0">
              <a:latin typeface="Arial" panose="020B0604020202020204" pitchFamily="34" charset="0"/>
              <a:cs typeface="Arial" panose="020B0604020202020204" pitchFamily="34" charset="0"/>
            </a:endParaRPr>
          </a:p>
        </p:txBody>
      </p:sp>
      <p:sp>
        <p:nvSpPr>
          <p:cNvPr id="16" name="TextBox 15">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3272332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 name="Content Placeholder 3"/>
          <p:cNvGraphicFramePr>
            <a:graphicFrameLocks noGrp="1"/>
          </p:cNvGraphicFramePr>
          <p:nvPr>
            <p:ph idx="1"/>
            <p:extLst>
              <p:ext uri="{D42A27DB-BD31-4B8C-83A1-F6EECF244321}">
                <p14:modId xmlns:p14="http://schemas.microsoft.com/office/powerpoint/2010/main" val="4136277136"/>
              </p:ext>
            </p:extLst>
          </p:nvPr>
        </p:nvGraphicFramePr>
        <p:xfrm>
          <a:off x="512763" y="1641754"/>
          <a:ext cx="8116886" cy="4284002"/>
        </p:xfrm>
        <a:graphic>
          <a:graphicData uri="http://schemas.openxmlformats.org/drawingml/2006/table">
            <a:tbl>
              <a:tblPr firstRow="1" bandRow="1">
                <a:tableStyleId>{5C22544A-7EE6-4342-B048-85BDC9FD1C3A}</a:tableStyleId>
              </a:tblPr>
              <a:tblGrid>
                <a:gridCol w="3048734">
                  <a:extLst>
                    <a:ext uri="{9D8B030D-6E8A-4147-A177-3AD203B41FA5}">
                      <a16:colId xmlns:a16="http://schemas.microsoft.com/office/drawing/2014/main" val="20000"/>
                    </a:ext>
                  </a:extLst>
                </a:gridCol>
                <a:gridCol w="1267038">
                  <a:extLst>
                    <a:ext uri="{9D8B030D-6E8A-4147-A177-3AD203B41FA5}">
                      <a16:colId xmlns:a16="http://schemas.microsoft.com/office/drawing/2014/main" val="20001"/>
                    </a:ext>
                  </a:extLst>
                </a:gridCol>
                <a:gridCol w="1267038">
                  <a:extLst>
                    <a:ext uri="{9D8B030D-6E8A-4147-A177-3AD203B41FA5}">
                      <a16:colId xmlns:a16="http://schemas.microsoft.com/office/drawing/2014/main" val="20002"/>
                    </a:ext>
                  </a:extLst>
                </a:gridCol>
                <a:gridCol w="1267038">
                  <a:extLst>
                    <a:ext uri="{9D8B030D-6E8A-4147-A177-3AD203B41FA5}">
                      <a16:colId xmlns:a16="http://schemas.microsoft.com/office/drawing/2014/main" val="20003"/>
                    </a:ext>
                  </a:extLst>
                </a:gridCol>
                <a:gridCol w="1267038">
                  <a:extLst>
                    <a:ext uri="{9D8B030D-6E8A-4147-A177-3AD203B41FA5}">
                      <a16:colId xmlns:a16="http://schemas.microsoft.com/office/drawing/2014/main" val="20004"/>
                    </a:ext>
                  </a:extLst>
                </a:gridCol>
              </a:tblGrid>
              <a:tr h="331582">
                <a:tc rowSpan="2">
                  <a:txBody>
                    <a:bodyPr/>
                    <a:lstStyle/>
                    <a:p>
                      <a:pPr algn="ctr"/>
                      <a:endParaRPr lang="en-US" sz="1400" b="1" baseline="0" dirty="0">
                        <a:solidFill>
                          <a:schemeClr val="bg1"/>
                        </a:solidFill>
                      </a:endParaRPr>
                    </a:p>
                  </a:txBody>
                  <a:tcP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tc gridSpan="2">
                  <a:txBody>
                    <a:bodyPr/>
                    <a:lstStyle/>
                    <a:p>
                      <a:pPr algn="ctr" rtl="0"/>
                      <a:r>
                        <a:rPr lang="en-US" sz="1400" b="1" u="none" strike="noStrike" kern="1200" baseline="0" dirty="0">
                          <a:solidFill>
                            <a:schemeClr val="bg1"/>
                          </a:solidFill>
                        </a:rPr>
                        <a:t>Kd (n = 463)</a:t>
                      </a:r>
                      <a:endParaRPr lang="en-US" sz="1400" b="1" i="0" u="none" strike="noStrike" kern="1200" baseline="0" dirty="0">
                        <a:solidFill>
                          <a:schemeClr val="bg1"/>
                        </a:solidFill>
                        <a:latin typeface="+mn-lt"/>
                        <a:ea typeface="+mn-ea"/>
                        <a:cs typeface="+mn-cs"/>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63C3"/>
                    </a:solidFill>
                  </a:tcPr>
                </a:tc>
                <a:tc hMerge="1">
                  <a:txBody>
                    <a:bodyPr/>
                    <a:lstStyle/>
                    <a:p>
                      <a:pPr algn="ctr" rtl="0"/>
                      <a:endParaRPr lang="en-US" sz="1200" baseline="0" dirty="0"/>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gridSpan="2">
                  <a:txBody>
                    <a:bodyPr/>
                    <a:lstStyle/>
                    <a:p>
                      <a:pPr algn="ctr" rtl="0"/>
                      <a:r>
                        <a:rPr lang="en-US" sz="1400" b="1" u="none" strike="noStrike" kern="1200" baseline="0" dirty="0">
                          <a:solidFill>
                            <a:schemeClr val="bg1"/>
                          </a:solidFill>
                        </a:rPr>
                        <a:t>Vd (n = 456)</a:t>
                      </a:r>
                      <a:endParaRPr lang="en-US" sz="1400" b="1" baseline="0" dirty="0">
                        <a:solidFill>
                          <a:schemeClr val="bg1"/>
                        </a:solidFill>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63C3"/>
                    </a:solidFill>
                  </a:tcPr>
                </a:tc>
                <a:tc hMerge="1">
                  <a:txBody>
                    <a:bodyPr/>
                    <a:lstStyle/>
                    <a:p>
                      <a:pPr algn="ctr" rtl="0"/>
                      <a:endParaRPr lang="en-US" sz="1200" baseline="0" dirty="0"/>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31582">
                <a:tc vMerge="1">
                  <a:txBody>
                    <a:bodyPr/>
                    <a:lstStyle/>
                    <a:p>
                      <a:endParaRPr lang="en-US" sz="1200" baseline="0" dirty="0"/>
                    </a:p>
                  </a:txBody>
                  <a:tcPr>
                    <a:solidFill>
                      <a:schemeClr val="tx1"/>
                    </a:solidFill>
                  </a:tcPr>
                </a:tc>
                <a:tc>
                  <a:txBody>
                    <a:bodyPr/>
                    <a:lstStyle/>
                    <a:p>
                      <a:pPr algn="ctr" rtl="0"/>
                      <a:r>
                        <a:rPr lang="en-US" sz="1400" b="1" baseline="0" dirty="0">
                          <a:solidFill>
                            <a:schemeClr val="bg1"/>
                          </a:solidFill>
                        </a:rPr>
                        <a:t>All Grades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400" b="1" baseline="0" dirty="0">
                          <a:solidFill>
                            <a:schemeClr val="bg1"/>
                          </a:solidFill>
                        </a:rPr>
                        <a:t>Grade </a:t>
                      </a:r>
                      <a:r>
                        <a:rPr lang="en-US" sz="1400" b="1" baseline="0" dirty="0">
                          <a:solidFill>
                            <a:schemeClr val="bg1"/>
                          </a:solidFill>
                          <a:latin typeface="Arial" panose="020B0604020202020204" pitchFamily="34" charset="0"/>
                          <a:cs typeface="Arial" panose="020B0604020202020204" pitchFamily="34" charset="0"/>
                        </a:rPr>
                        <a:t>≥ 3</a:t>
                      </a:r>
                      <a:endParaRPr lang="en-US" sz="1400" b="1" baseline="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400" b="1" baseline="0" dirty="0">
                          <a:solidFill>
                            <a:schemeClr val="bg1"/>
                          </a:solidFill>
                        </a:rPr>
                        <a:t>All Grades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400" b="1" baseline="0" dirty="0">
                          <a:solidFill>
                            <a:schemeClr val="bg1"/>
                          </a:solidFill>
                        </a:rPr>
                        <a:t>Grade </a:t>
                      </a:r>
                      <a:r>
                        <a:rPr lang="en-US" sz="1400" b="1" baseline="0" dirty="0">
                          <a:solidFill>
                            <a:schemeClr val="bg1"/>
                          </a:solidFill>
                          <a:latin typeface="Arial" panose="020B0604020202020204" pitchFamily="34" charset="0"/>
                          <a:cs typeface="Arial" panose="020B0604020202020204" pitchFamily="34" charset="0"/>
                        </a:rPr>
                        <a:t>≥ 3</a:t>
                      </a:r>
                      <a:endParaRPr lang="en-US" sz="1400" b="1" baseline="0" dirty="0">
                        <a:solidFill>
                          <a:schemeClr val="bg1"/>
                        </a:solidFill>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2785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200" u="none" strike="noStrike" kern="1200" baseline="0" dirty="0">
                          <a:solidFill>
                            <a:schemeClr val="tx1"/>
                          </a:solidFill>
                        </a:rPr>
                        <a:t>Peripheral neuropathy (SMQN), n (%)</a:t>
                      </a:r>
                      <a:endParaRPr lang="sv-SE" sz="1200" b="0" i="0" u="none" strike="noStrike" kern="1200" baseline="0" dirty="0">
                        <a:solidFill>
                          <a:schemeClr val="tx1"/>
                        </a:solidFill>
                        <a:latin typeface="+mn-lt"/>
                        <a:ea typeface="+mn-ea"/>
                        <a:cs typeface="+mn-cs"/>
                      </a:endParaRPr>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87 (18.8)</a:t>
                      </a:r>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10 (2.2)</a:t>
                      </a:r>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235 (51.5)</a:t>
                      </a:r>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37 (8.1)</a:t>
                      </a:r>
                    </a:p>
                  </a:txBody>
                  <a:tcPr marT="36576" marB="36576" anchor="ctr">
                    <a:lnT w="38100" cap="flat" cmpd="sng" algn="ctr">
                      <a:solidFill>
                        <a:schemeClr val="bg1"/>
                      </a:solidFill>
                      <a:prstDash val="solid"/>
                      <a:round/>
                      <a:headEnd type="none" w="med" len="med"/>
                      <a:tailEnd type="none" w="med" len="med"/>
                    </a:lnT>
                    <a:solidFill>
                      <a:srgbClr val="BFBFBF"/>
                    </a:solidFill>
                  </a:tcPr>
                </a:tc>
                <a:extLst>
                  <a:ext uri="{0D108BD9-81ED-4DB2-BD59-A6C34878D82A}">
                    <a16:rowId xmlns:a16="http://schemas.microsoft.com/office/drawing/2014/main" val="10002"/>
                  </a:ext>
                </a:extLst>
              </a:tr>
              <a:tr h="278526">
                <a:tc>
                  <a:txBody>
                    <a:bodyPr/>
                    <a:lstStyle/>
                    <a:p>
                      <a:pPr marL="176213" marR="0" indent="0" algn="l" defTabSz="457200" rtl="0" eaLnBrk="1" fontAlgn="auto" latinLnBrk="0" hangingPunct="1">
                        <a:lnSpc>
                          <a:spcPct val="100000"/>
                        </a:lnSpc>
                        <a:spcBef>
                          <a:spcPts val="0"/>
                        </a:spcBef>
                        <a:spcAft>
                          <a:spcPts val="0"/>
                        </a:spcAft>
                        <a:buClrTx/>
                        <a:buSzTx/>
                        <a:buFontTx/>
                        <a:buNone/>
                        <a:tabLst/>
                        <a:defRPr/>
                      </a:pPr>
                      <a:r>
                        <a:rPr lang="sv-SE" sz="1200" b="0" i="0" u="none" strike="noStrike" kern="1200" baseline="0" dirty="0">
                          <a:solidFill>
                            <a:schemeClr val="tx1"/>
                          </a:solidFill>
                          <a:latin typeface="+mn-lt"/>
                          <a:ea typeface="+mn-ea"/>
                          <a:cs typeface="+mn-cs"/>
                        </a:rPr>
                        <a:t>Peripheral neuropathy*</a:t>
                      </a:r>
                    </a:p>
                  </a:txBody>
                  <a:tcPr marT="36576" marB="36576" anchor="ctr">
                    <a:solidFill>
                      <a:schemeClr val="bg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43 (9.3)</a:t>
                      </a:r>
                    </a:p>
                  </a:txBody>
                  <a:tcPr marT="36576" marB="36576" anchor="ctr">
                    <a:solidFill>
                      <a:schemeClr val="bg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6 (1.3)</a:t>
                      </a:r>
                    </a:p>
                  </a:txBody>
                  <a:tcPr marT="36576" marB="36576" anchor="ctr">
                    <a:solidFill>
                      <a:schemeClr val="bg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121 (26.5)</a:t>
                      </a:r>
                    </a:p>
                  </a:txBody>
                  <a:tcPr marT="36576" marB="36576" anchor="ctr">
                    <a:solidFill>
                      <a:schemeClr val="bg2">
                        <a:lumMod val="20000"/>
                        <a:lumOff val="8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24 (5.3)</a:t>
                      </a:r>
                    </a:p>
                  </a:txBody>
                  <a:tcPr marT="36576" marB="36576" anchor="ctr">
                    <a:solidFill>
                      <a:schemeClr val="bg2">
                        <a:lumMod val="20000"/>
                        <a:lumOff val="80000"/>
                      </a:schemeClr>
                    </a:solidFill>
                  </a:tcPr>
                </a:tc>
                <a:extLst>
                  <a:ext uri="{0D108BD9-81ED-4DB2-BD59-A6C34878D82A}">
                    <a16:rowId xmlns:a16="http://schemas.microsoft.com/office/drawing/2014/main" val="10003"/>
                  </a:ext>
                </a:extLst>
              </a:tr>
              <a:tr h="278526">
                <a:tc>
                  <a:txBody>
                    <a:bodyPr/>
                    <a:lstStyle/>
                    <a:p>
                      <a:pPr marL="176213"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Peripheral sensory neuropathy*</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27 (5.8)</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1 (0.2)</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67 (14.7)</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6 (1.3)</a:t>
                      </a:r>
                    </a:p>
                  </a:txBody>
                  <a:tcPr marT="36576" marB="36576" anchor="ctr">
                    <a:solidFill>
                      <a:srgbClr val="BFBFBF"/>
                    </a:solidFill>
                  </a:tcPr>
                </a:tc>
                <a:extLst>
                  <a:ext uri="{0D108BD9-81ED-4DB2-BD59-A6C34878D82A}">
                    <a16:rowId xmlns:a16="http://schemas.microsoft.com/office/drawing/2014/main" val="10005"/>
                  </a:ext>
                </a:extLst>
              </a:tr>
              <a:tr h="278526">
                <a:tc>
                  <a:txBody>
                    <a:bodyPr/>
                    <a:lstStyle/>
                    <a:p>
                      <a:pPr marL="176213"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Polyneuropathy*</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5 (1.1)</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24 (5.3)</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3 (0.7)</a:t>
                      </a:r>
                    </a:p>
                  </a:txBody>
                  <a:tcPr marT="36576" marB="36576" anchor="ctr">
                    <a:solidFill>
                      <a:srgbClr val="E3E2E3"/>
                    </a:solidFill>
                  </a:tcPr>
                </a:tc>
                <a:extLst>
                  <a:ext uri="{0D108BD9-81ED-4DB2-BD59-A6C34878D82A}">
                    <a16:rowId xmlns:a16="http://schemas.microsoft.com/office/drawing/2014/main" val="10006"/>
                  </a:ext>
                </a:extLst>
              </a:tr>
              <a:tr h="278526">
                <a:tc>
                  <a:txBody>
                    <a:bodyPr/>
                    <a:lstStyle/>
                    <a:p>
                      <a:pPr marL="176213"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Neuralgia*</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9 (1.9)</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3 (0.6)</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70 (15.4)</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7 (1.5)</a:t>
                      </a:r>
                    </a:p>
                  </a:txBody>
                  <a:tcPr marT="36576" marB="36576" anchor="ctr">
                    <a:solidFill>
                      <a:srgbClr val="BFBFBF"/>
                    </a:solidFill>
                  </a:tcPr>
                </a:tc>
                <a:extLst>
                  <a:ext uri="{0D108BD9-81ED-4DB2-BD59-A6C34878D82A}">
                    <a16:rowId xmlns:a16="http://schemas.microsoft.com/office/drawing/2014/main" val="10007"/>
                  </a:ext>
                </a:extLst>
              </a:tr>
              <a:tr h="278526">
                <a:tc>
                  <a:txBody>
                    <a:bodyPr/>
                    <a:lstStyle/>
                    <a:p>
                      <a:pPr marL="176213"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Peripheral motor neuropathy*</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1 (0.2)</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2 (0.4)</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E3E2E3"/>
                    </a:solidFill>
                  </a:tcPr>
                </a:tc>
                <a:extLst>
                  <a:ext uri="{0D108BD9-81ED-4DB2-BD59-A6C34878D82A}">
                    <a16:rowId xmlns:a16="http://schemas.microsoft.com/office/drawing/2014/main" val="10008"/>
                  </a:ext>
                </a:extLst>
              </a:tr>
              <a:tr h="278526">
                <a:tc>
                  <a:txBody>
                    <a:bodyPr/>
                    <a:lstStyle/>
                    <a:p>
                      <a:pPr marL="176213"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Sensorimotor disorder*</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BFBFBF"/>
                    </a:solidFill>
                  </a:tcPr>
                </a:tc>
                <a:extLst>
                  <a:ext uri="{0D108BD9-81ED-4DB2-BD59-A6C34878D82A}">
                    <a16:rowId xmlns:a16="http://schemas.microsoft.com/office/drawing/2014/main" val="10009"/>
                  </a:ext>
                </a:extLst>
              </a:tr>
              <a:tr h="278526">
                <a:tc>
                  <a:txBody>
                    <a:bodyPr/>
                    <a:lstStyle/>
                    <a:p>
                      <a:pPr marL="176213"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Toxic neuropathy*</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E3E2E3"/>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1 (0.2)</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E3E2E3"/>
                    </a:solidFill>
                  </a:tcPr>
                </a:tc>
                <a:extLst>
                  <a:ext uri="{0D108BD9-81ED-4DB2-BD59-A6C34878D82A}">
                    <a16:rowId xmlns:a16="http://schemas.microsoft.com/office/drawing/2014/main" val="10010"/>
                  </a:ext>
                </a:extLst>
              </a:tr>
              <a:tr h="278526">
                <a:tc>
                  <a:txBody>
                    <a:bodyPr/>
                    <a:lstStyle/>
                    <a:p>
                      <a:pPr marL="176213"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Sensory loss*</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2 (0.4)</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BFBFBF"/>
                    </a:solidFill>
                  </a:tcPr>
                </a:tc>
                <a:extLst>
                  <a:ext uri="{0D108BD9-81ED-4DB2-BD59-A6C34878D82A}">
                    <a16:rowId xmlns:a16="http://schemas.microsoft.com/office/drawing/2014/main" val="10011"/>
                  </a:ext>
                </a:extLst>
              </a:tr>
              <a:tr h="278526">
                <a:tc>
                  <a:txBody>
                    <a:bodyPr/>
                    <a:lstStyle/>
                    <a:p>
                      <a:pPr marL="176213"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Peripheral sensorimotor neuropathy*</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1 (0.2)</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2 (0.4)</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E3E2E3"/>
                    </a:solidFill>
                  </a:tcPr>
                </a:tc>
                <a:extLst>
                  <a:ext uri="{0D108BD9-81ED-4DB2-BD59-A6C34878D82A}">
                    <a16:rowId xmlns:a16="http://schemas.microsoft.com/office/drawing/2014/main" val="10012"/>
                  </a:ext>
                </a:extLst>
              </a:tr>
              <a:tr h="278526">
                <a:tc>
                  <a:txBody>
                    <a:bodyPr/>
                    <a:lstStyle/>
                    <a:p>
                      <a:pPr marL="176213"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Decreased vibratory sense*</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5 (1.1)</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6 (1.3)</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BFBFBF"/>
                    </a:solidFill>
                  </a:tcPr>
                </a:tc>
                <a:extLst>
                  <a:ext uri="{0D108BD9-81ED-4DB2-BD59-A6C34878D82A}">
                    <a16:rowId xmlns:a16="http://schemas.microsoft.com/office/drawing/2014/main" val="10013"/>
                  </a:ext>
                </a:extLst>
              </a:tr>
              <a:tr h="278526">
                <a:tc>
                  <a:txBody>
                    <a:bodyPr/>
                    <a:lstStyle/>
                    <a:p>
                      <a:pPr marL="176213"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a:solidFill>
                            <a:schemeClr val="tx1"/>
                          </a:solidFill>
                          <a:latin typeface="+mn-lt"/>
                          <a:ea typeface="+mn-ea"/>
                          <a:cs typeface="+mn-cs"/>
                        </a:rPr>
                        <a:t>Amyotrophy</a:t>
                      </a:r>
                      <a:r>
                        <a:rPr lang="en-US" sz="1200" b="0" i="0" u="none" strike="noStrike" kern="1200" baseline="0" dirty="0">
                          <a:solidFill>
                            <a:schemeClr val="tx1"/>
                          </a:solidFill>
                          <a:latin typeface="+mn-lt"/>
                          <a:ea typeface="+mn-ea"/>
                          <a:cs typeface="+mn-cs"/>
                        </a:rPr>
                        <a:t>*</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1 (0.2)</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E3E2E3"/>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E3E2E3"/>
                    </a:solidFill>
                  </a:tcPr>
                </a:tc>
                <a:extLst>
                  <a:ext uri="{0D108BD9-81ED-4DB2-BD59-A6C34878D82A}">
                    <a16:rowId xmlns:a16="http://schemas.microsoft.com/office/drawing/2014/main" val="10014"/>
                  </a:ext>
                </a:extLst>
              </a:tr>
              <a:tr h="278526">
                <a:tc>
                  <a:txBody>
                    <a:bodyPr/>
                    <a:lstStyle/>
                    <a:p>
                      <a:pPr marL="176213" marR="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Sensory disturbance*</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1 (0.2)</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BFBFB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dk1"/>
                          </a:solidFill>
                          <a:latin typeface="+mn-lt"/>
                          <a:ea typeface="+mn-ea"/>
                          <a:cs typeface="+mn-cs"/>
                        </a:rPr>
                        <a:t>0</a:t>
                      </a:r>
                    </a:p>
                  </a:txBody>
                  <a:tcPr marT="36576" marB="36576" anchor="ctr">
                    <a:solidFill>
                      <a:srgbClr val="BFBFBF"/>
                    </a:solidFill>
                  </a:tcPr>
                </a:tc>
                <a:extLst>
                  <a:ext uri="{0D108BD9-81ED-4DB2-BD59-A6C34878D82A}">
                    <a16:rowId xmlns:a16="http://schemas.microsoft.com/office/drawing/2014/main" val="10015"/>
                  </a:ext>
                </a:extLst>
              </a:tr>
            </a:tbl>
          </a:graphicData>
        </a:graphic>
      </p:graphicFrame>
      <p:sp>
        <p:nvSpPr>
          <p:cNvPr id="2" name="Title 1"/>
          <p:cNvSpPr>
            <a:spLocks noGrp="1"/>
          </p:cNvSpPr>
          <p:nvPr>
            <p:ph type="title"/>
          </p:nvPr>
        </p:nvSpPr>
        <p:spPr/>
        <p:txBody>
          <a:bodyPr/>
          <a:lstStyle/>
          <a:p>
            <a:r>
              <a:rPr lang="en-US" dirty="0"/>
              <a:t>Peripheral Neuropathy </a:t>
            </a:r>
            <a:br>
              <a:rPr lang="en-US" dirty="0"/>
            </a:br>
            <a:r>
              <a:rPr lang="en-US" dirty="0"/>
              <a:t>(Safety Population)</a:t>
            </a:r>
          </a:p>
        </p:txBody>
      </p:sp>
      <p:sp>
        <p:nvSpPr>
          <p:cNvPr id="3" name="Rectangle 2"/>
          <p:cNvSpPr/>
          <p:nvPr/>
        </p:nvSpPr>
        <p:spPr>
          <a:xfrm>
            <a:off x="398827" y="6244082"/>
            <a:ext cx="7452082" cy="507831"/>
          </a:xfrm>
          <a:prstGeom prst="rect">
            <a:avLst/>
          </a:prstGeom>
        </p:spPr>
        <p:txBody>
          <a:bodyPr wrap="square" anchor="b">
            <a:spAutoFit/>
          </a:bodyPr>
          <a:lstStyle/>
          <a:p>
            <a:r>
              <a:rPr lang="it-IT" sz="900" dirty="0">
                <a:latin typeface="Arial" panose="020B0604020202020204" pitchFamily="34" charset="0"/>
                <a:cs typeface="Arial" panose="020B0604020202020204" pitchFamily="34" charset="0"/>
              </a:rPr>
              <a:t>*</a:t>
            </a:r>
            <a:r>
              <a:rPr lang="it-IT" sz="900" i="1" dirty="0">
                <a:latin typeface="Arial" panose="020B0604020202020204" pitchFamily="34" charset="0"/>
                <a:cs typeface="Arial" panose="020B0604020202020204" pitchFamily="34" charset="0"/>
              </a:rPr>
              <a:t>Preferred term.</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Kd, </a:t>
            </a:r>
            <a:r>
              <a:rPr lang="en-GB" altLang="en-US" sz="900" dirty="0" err="1"/>
              <a:t>carfilzomib</a:t>
            </a:r>
            <a:r>
              <a:rPr lang="en-GB" altLang="en-US" sz="900" dirty="0"/>
              <a:t> and dexamethasone; SMQN, Standard </a:t>
            </a:r>
            <a:r>
              <a:rPr lang="en-GB" altLang="en-US" sz="900" dirty="0" err="1"/>
              <a:t>MedDRA</a:t>
            </a:r>
            <a:r>
              <a:rPr lang="en-GB" altLang="en-US" sz="900" dirty="0"/>
              <a:t> Query Narrow; </a:t>
            </a:r>
            <a:r>
              <a:rPr lang="en-GB" altLang="en-US" sz="900" dirty="0" err="1"/>
              <a:t>Vd</a:t>
            </a:r>
            <a:r>
              <a:rPr lang="en-GB" altLang="en-US" sz="900" dirty="0"/>
              <a:t>, </a:t>
            </a:r>
            <a:r>
              <a:rPr lang="en-GB" altLang="en-US" sz="900" dirty="0" err="1"/>
              <a:t>bortezomib</a:t>
            </a:r>
            <a:r>
              <a:rPr lang="en-GB" altLang="en-US" sz="900" dirty="0"/>
              <a:t> and dexamethasone</a:t>
            </a:r>
            <a:r>
              <a:rPr lang="it-IT" sz="900" dirty="0">
                <a:latin typeface="Arial" panose="020B0604020202020204" pitchFamily="34" charset="0"/>
                <a:cs typeface="Arial" panose="020B0604020202020204" pitchFamily="34" charset="0"/>
              </a:rPr>
              <a:t>.</a:t>
            </a:r>
            <a:br>
              <a:rPr lang="it-IT" sz="900" dirty="0">
                <a:latin typeface="Arial" panose="020B0604020202020204" pitchFamily="34" charset="0"/>
                <a:cs typeface="Arial" panose="020B0604020202020204" pitchFamily="34" charset="0"/>
              </a:rPr>
            </a:br>
            <a:r>
              <a:rPr lang="it-IT" sz="900" dirty="0">
                <a:latin typeface="Arial" panose="020B0604020202020204" pitchFamily="34" charset="0"/>
                <a:cs typeface="Arial" panose="020B0604020202020204" pitchFamily="34" charset="0"/>
              </a:rPr>
              <a:t>Niesvizky et al., EHA 2017 (abstract and poster E1244)</a:t>
            </a:r>
            <a:endParaRPr lang="en-US" sz="900" dirty="0">
              <a:latin typeface="Arial" panose="020B0604020202020204" pitchFamily="34" charset="0"/>
              <a:cs typeface="Arial" panose="020B0604020202020204" pitchFamily="34" charset="0"/>
            </a:endParaRPr>
          </a:p>
        </p:txBody>
      </p:sp>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7"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37.5 months in the Kd arm, 36.9 months in the Vd arm</a:t>
            </a:r>
            <a:endParaRPr lang="en-US" sz="1200" b="1" dirty="0"/>
          </a:p>
        </p:txBody>
      </p:sp>
    </p:spTree>
    <p:extLst>
      <p:ext uri="{BB962C8B-B14F-4D97-AF65-F5344CB8AC3E}">
        <p14:creationId xmlns:p14="http://schemas.microsoft.com/office/powerpoint/2010/main" val="1361362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Baseline Characteristics (ITT) (2)</a:t>
            </a:r>
          </a:p>
        </p:txBody>
      </p:sp>
      <p:graphicFrame>
        <p:nvGraphicFramePr>
          <p:cNvPr id="6" name="Table 5"/>
          <p:cNvGraphicFramePr>
            <a:graphicFrameLocks noGrp="1"/>
          </p:cNvGraphicFramePr>
          <p:nvPr>
            <p:extLst/>
          </p:nvPr>
        </p:nvGraphicFramePr>
        <p:xfrm>
          <a:off x="512764" y="1408240"/>
          <a:ext cx="8116886" cy="4686921"/>
        </p:xfrm>
        <a:graphic>
          <a:graphicData uri="http://schemas.openxmlformats.org/drawingml/2006/table">
            <a:tbl>
              <a:tblPr firstRow="1" bandRow="1">
                <a:tableStyleId>{5940675A-B579-460E-94D1-54222C63F5DA}</a:tableStyleId>
              </a:tblPr>
              <a:tblGrid>
                <a:gridCol w="3475692">
                  <a:extLst>
                    <a:ext uri="{9D8B030D-6E8A-4147-A177-3AD203B41FA5}">
                      <a16:colId xmlns:a16="http://schemas.microsoft.com/office/drawing/2014/main" val="20000"/>
                    </a:ext>
                  </a:extLst>
                </a:gridCol>
                <a:gridCol w="2320597">
                  <a:extLst>
                    <a:ext uri="{9D8B030D-6E8A-4147-A177-3AD203B41FA5}">
                      <a16:colId xmlns:a16="http://schemas.microsoft.com/office/drawing/2014/main" val="20001"/>
                    </a:ext>
                  </a:extLst>
                </a:gridCol>
                <a:gridCol w="2320597">
                  <a:extLst>
                    <a:ext uri="{9D8B030D-6E8A-4147-A177-3AD203B41FA5}">
                      <a16:colId xmlns:a16="http://schemas.microsoft.com/office/drawing/2014/main" val="20002"/>
                    </a:ext>
                  </a:extLst>
                </a:gridCol>
              </a:tblGrid>
              <a:tr h="543049">
                <a:tc>
                  <a:txBody>
                    <a:bodyPr/>
                    <a:lstStyle/>
                    <a:p>
                      <a:endParaRPr lang="en-US" sz="900"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400" b="1" dirty="0">
                          <a:solidFill>
                            <a:schemeClr val="bg1"/>
                          </a:solidFill>
                        </a:rPr>
                        <a:t>Kd</a:t>
                      </a:r>
                      <a:r>
                        <a:rPr lang="en-US" sz="1400" b="1" baseline="0" dirty="0">
                          <a:solidFill>
                            <a:schemeClr val="bg1"/>
                          </a:solidFill>
                        </a:rPr>
                        <a:t> </a:t>
                      </a:r>
                      <a:r>
                        <a:rPr lang="en-US" sz="1400" b="1" dirty="0">
                          <a:solidFill>
                            <a:schemeClr val="bg1"/>
                          </a:solidFill>
                        </a:rPr>
                        <a:t>(N = 464)</a:t>
                      </a:r>
                    </a:p>
                    <a:p>
                      <a:pPr algn="ctr"/>
                      <a:r>
                        <a:rPr lang="en-US" sz="140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400" b="1" dirty="0">
                          <a:solidFill>
                            <a:schemeClr val="bg1"/>
                          </a:solidFill>
                        </a:rPr>
                        <a:t>Vd</a:t>
                      </a:r>
                      <a:r>
                        <a:rPr lang="en-US" sz="1400" b="1" baseline="0" dirty="0">
                          <a:solidFill>
                            <a:schemeClr val="bg1"/>
                          </a:solidFill>
                        </a:rPr>
                        <a:t> </a:t>
                      </a:r>
                      <a:r>
                        <a:rPr lang="en-US" sz="1400" b="1" dirty="0">
                          <a:solidFill>
                            <a:schemeClr val="bg1"/>
                          </a:solidFill>
                        </a:rPr>
                        <a:t>(N = 465)</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25899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Creatinine clearance</a:t>
                      </a:r>
                      <a:r>
                        <a:rPr lang="en-US" sz="1200" b="1" baseline="0" dirty="0"/>
                        <a:t>, mL/min</a:t>
                      </a:r>
                      <a:endParaRPr lang="en-US" sz="1200" b="1" dirty="0"/>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50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dirty="0"/>
                    </a:p>
                  </a:txBody>
                  <a:tcPr anchor="ctr">
                    <a:lnL w="28575"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1"/>
                  </a:ext>
                </a:extLst>
              </a:tr>
              <a:tr h="258992">
                <a:tc>
                  <a:txBody>
                    <a:bodyPr/>
                    <a:lstStyle/>
                    <a:p>
                      <a:pPr marL="279400" indent="0" algn="l" defTabSz="914400" rtl="0" eaLnBrk="1" latinLnBrk="0" hangingPunct="1"/>
                      <a:r>
                        <a:rPr lang="en-US" sz="1200" b="0" kern="1200" dirty="0">
                          <a:solidFill>
                            <a:schemeClr val="tx1"/>
                          </a:solidFill>
                          <a:latin typeface="+mn-lt"/>
                          <a:ea typeface="+mn-ea"/>
                          <a:cs typeface="+mn-cs"/>
                        </a:rPr>
                        <a:t>Mean (SD)</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76.7 (31.8)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75.1 (32.4)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2"/>
                  </a:ext>
                </a:extLst>
              </a:tr>
              <a:tr h="258992">
                <a:tc>
                  <a:txBody>
                    <a:bodyPr/>
                    <a:lstStyle/>
                    <a:p>
                      <a:pPr marL="279400" indent="0" algn="l" defTabSz="914400" rtl="0" eaLnBrk="1" latinLnBrk="0" hangingPunct="1"/>
                      <a:r>
                        <a:rPr lang="en-US" sz="1200" b="0" kern="1200" dirty="0">
                          <a:solidFill>
                            <a:schemeClr val="tx1"/>
                          </a:solidFill>
                          <a:latin typeface="+mn-lt"/>
                          <a:ea typeface="+mn-ea"/>
                          <a:cs typeface="+mn-cs"/>
                        </a:rPr>
                        <a:t>&lt; 30 mL/min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28 (6)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28 (6)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258992">
                <a:tc>
                  <a:txBody>
                    <a:bodyPr/>
                    <a:lstStyle/>
                    <a:p>
                      <a:pPr marL="279400" indent="0" algn="l" defTabSz="914400" rtl="0" eaLnBrk="1" latinLnBrk="0" hangingPunct="1"/>
                      <a:r>
                        <a:rPr lang="en-US" sz="1200" b="0" kern="1200" dirty="0">
                          <a:solidFill>
                            <a:schemeClr val="tx1"/>
                          </a:solidFill>
                          <a:latin typeface="+mn-lt"/>
                          <a:ea typeface="+mn-ea"/>
                          <a:cs typeface="+mn-cs"/>
                        </a:rPr>
                        <a:t>30 - &lt; 50 mL/min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57 (12)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71 (15)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4"/>
                  </a:ext>
                </a:extLst>
              </a:tr>
              <a:tr h="258992">
                <a:tc>
                  <a:txBody>
                    <a:bodyPr/>
                    <a:lstStyle/>
                    <a:p>
                      <a:pPr marL="279400" indent="0" algn="l" defTabSz="914400" rtl="0" eaLnBrk="1" latinLnBrk="0" hangingPunct="1"/>
                      <a:r>
                        <a:rPr lang="en-US" sz="1200" b="0" kern="1200" dirty="0">
                          <a:solidFill>
                            <a:schemeClr val="tx1"/>
                          </a:solidFill>
                          <a:latin typeface="+mn-lt"/>
                          <a:ea typeface="+mn-ea"/>
                          <a:cs typeface="+mn-cs"/>
                        </a:rPr>
                        <a:t>50 - &lt; 80 mL/min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186 (40)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177 (38)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5"/>
                  </a:ext>
                </a:extLst>
              </a:tr>
              <a:tr h="258992">
                <a:tc>
                  <a:txBody>
                    <a:bodyPr/>
                    <a:lstStyle/>
                    <a:p>
                      <a:pPr marL="279400" indent="0" algn="l" defTabSz="914400" rtl="0" eaLnBrk="1" latinLnBrk="0" hangingPunct="1"/>
                      <a:r>
                        <a:rPr lang="en-US" sz="1200" b="0" kern="1200" dirty="0">
                          <a:solidFill>
                            <a:schemeClr val="tx1"/>
                          </a:solidFill>
                          <a:latin typeface="+mn-lt"/>
                          <a:ea typeface="+mn-ea"/>
                          <a:cs typeface="+mn-cs"/>
                        </a:rPr>
                        <a:t>≥ 80 mL/min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193 (42)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189</a:t>
                      </a:r>
                      <a:r>
                        <a:rPr lang="en-US" sz="1200" baseline="0" dirty="0"/>
                        <a:t> (41)</a:t>
                      </a:r>
                      <a:endParaRPr lang="en-US" sz="1200" dirty="0"/>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6"/>
                  </a:ext>
                </a:extLst>
              </a:tr>
              <a:tr h="258992">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Serum </a:t>
                      </a:r>
                      <a:r>
                        <a:rPr lang="el-GR" sz="1200" b="1" kern="1200" dirty="0">
                          <a:solidFill>
                            <a:schemeClr val="tx1"/>
                          </a:solidFill>
                          <a:latin typeface="+mn-lt"/>
                          <a:ea typeface="+mn-ea"/>
                          <a:cs typeface="+mn-cs"/>
                        </a:rPr>
                        <a:t>β</a:t>
                      </a:r>
                      <a:r>
                        <a:rPr lang="en-US" sz="1200" b="1" kern="1200" baseline="-25000" dirty="0">
                          <a:solidFill>
                            <a:schemeClr val="tx1"/>
                          </a:solidFill>
                          <a:latin typeface="+mn-lt"/>
                          <a:ea typeface="+mn-ea"/>
                          <a:cs typeface="+mn-cs"/>
                        </a:rPr>
                        <a:t>2</a:t>
                      </a:r>
                      <a:r>
                        <a:rPr lang="en-US" sz="1200" b="1" kern="1200" dirty="0">
                          <a:solidFill>
                            <a:schemeClr val="tx1"/>
                          </a:solidFill>
                          <a:latin typeface="+mn-lt"/>
                          <a:ea typeface="+mn-ea"/>
                          <a:cs typeface="+mn-cs"/>
                        </a:rPr>
                        <a:t> microglobulin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050" dirty="0"/>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tc hMerge="1">
                  <a:txBody>
                    <a:bodyPr/>
                    <a:lstStyle/>
                    <a:p>
                      <a:pPr algn="ctr"/>
                      <a:endParaRPr lang="en-US" sz="1050" dirty="0"/>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tcPr>
                </a:tc>
                <a:extLst>
                  <a:ext uri="{0D108BD9-81ED-4DB2-BD59-A6C34878D82A}">
                    <a16:rowId xmlns:a16="http://schemas.microsoft.com/office/drawing/2014/main" val="10007"/>
                  </a:ext>
                </a:extLst>
              </a:tr>
              <a:tr h="258992">
                <a:tc>
                  <a:txBody>
                    <a:bodyPr/>
                    <a:lstStyle/>
                    <a:p>
                      <a:pPr marL="279400" indent="0" algn="l" defTabSz="914400" rtl="0" eaLnBrk="1" latinLnBrk="0" hangingPunct="1"/>
                      <a:r>
                        <a:rPr lang="en-US" sz="1200" b="0" kern="1200" dirty="0">
                          <a:solidFill>
                            <a:schemeClr val="tx1"/>
                          </a:solidFill>
                          <a:latin typeface="+mn-lt"/>
                          <a:ea typeface="+mn-ea"/>
                          <a:cs typeface="+mn-cs"/>
                        </a:rPr>
                        <a:t>Mean (SD), mg/mL</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4.6 (3)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4.8 (3.9)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8"/>
                  </a:ext>
                </a:extLst>
              </a:tr>
              <a:tr h="258992">
                <a:tc>
                  <a:txBody>
                    <a:bodyPr/>
                    <a:lstStyle/>
                    <a:p>
                      <a:pPr marL="279400" indent="0" algn="l" defTabSz="914400" rtl="0" eaLnBrk="1" latinLnBrk="0" hangingPunct="1"/>
                      <a:r>
                        <a:rPr lang="en-US" sz="1200" b="0" kern="1200" dirty="0">
                          <a:solidFill>
                            <a:schemeClr val="tx1"/>
                          </a:solidFill>
                          <a:latin typeface="+mn-lt"/>
                          <a:ea typeface="+mn-ea"/>
                          <a:cs typeface="+mn-cs"/>
                        </a:rPr>
                        <a:t>&lt; 3.5 mg/L</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220 (47)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216 (46)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9"/>
                  </a:ext>
                </a:extLst>
              </a:tr>
              <a:tr h="258992">
                <a:tc>
                  <a:txBody>
                    <a:bodyPr/>
                    <a:lstStyle/>
                    <a:p>
                      <a:pPr marL="279400" indent="0" algn="l" defTabSz="914400" rtl="0" eaLnBrk="1" latinLnBrk="0" hangingPunct="1"/>
                      <a:r>
                        <a:rPr lang="en-US" sz="1200" b="0" kern="1200" dirty="0">
                          <a:solidFill>
                            <a:schemeClr val="tx1"/>
                          </a:solidFill>
                          <a:latin typeface="+mn-lt"/>
                          <a:ea typeface="+mn-ea"/>
                          <a:cs typeface="+mn-cs"/>
                        </a:rPr>
                        <a:t>≥ 3.5 mg/L</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244 (53)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249 (54)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0"/>
                  </a:ext>
                </a:extLst>
              </a:tr>
              <a:tr h="258992">
                <a:tc gridSpan="3">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200" b="1" dirty="0"/>
                        <a:t>History of peripheral neuropathy</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endParaRPr lang="en-US"/>
                    </a:p>
                  </a:txBody>
                  <a:tcPr/>
                </a:tc>
                <a:tc hMerge="1">
                  <a:txBody>
                    <a:bodyPr/>
                    <a:lstStyle/>
                    <a:p>
                      <a:pPr marL="4763" marR="0" indent="0" algn="l" defTabSz="914400" rtl="0" eaLnBrk="1" fontAlgn="auto" latinLnBrk="0" hangingPunct="1">
                        <a:lnSpc>
                          <a:spcPct val="100000"/>
                        </a:lnSpc>
                        <a:spcBef>
                          <a:spcPts val="0"/>
                        </a:spcBef>
                        <a:spcAft>
                          <a:spcPts val="0"/>
                        </a:spcAft>
                        <a:buClrTx/>
                        <a:buSzTx/>
                        <a:buFontTx/>
                        <a:buNone/>
                        <a:tabLst/>
                        <a:defRPr/>
                      </a:pPr>
                      <a:endParaRPr lang="en-US" sz="1100" b="1" dirty="0"/>
                    </a:p>
                  </a:txBody>
                  <a:tcPr anchor="ctr">
                    <a:lnL w="28575"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1"/>
                  </a:ext>
                </a:extLst>
              </a:tr>
              <a:tr h="25899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No</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249 (54)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221 (48)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2"/>
                  </a:ext>
                </a:extLst>
              </a:tr>
              <a:tr h="25899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Yes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215 (46)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244 (52)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3"/>
                  </a:ext>
                </a:extLst>
              </a:tr>
              <a:tr h="258992">
                <a:tc gridSpan="3">
                  <a:txBody>
                    <a:bodyPr/>
                    <a:lstStyle/>
                    <a:p>
                      <a:pPr marL="4763" marR="0" indent="0" algn="l" defTabSz="914400" rtl="0" eaLnBrk="1" fontAlgn="auto" latinLnBrk="0" hangingPunct="1">
                        <a:lnSpc>
                          <a:spcPct val="100000"/>
                        </a:lnSpc>
                        <a:spcBef>
                          <a:spcPts val="0"/>
                        </a:spcBef>
                        <a:spcAft>
                          <a:spcPts val="0"/>
                        </a:spcAft>
                        <a:buClrTx/>
                        <a:buSzTx/>
                        <a:buFontTx/>
                        <a:buNone/>
                        <a:tabLst/>
                        <a:defRPr/>
                      </a:pPr>
                      <a:r>
                        <a:rPr lang="en-US" sz="1200" b="1" dirty="0"/>
                        <a:t>Ongoing peripheral neuropathy at screening</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endParaRPr lang="en-US"/>
                    </a:p>
                  </a:txBody>
                  <a:tcP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pPr marL="4763" marR="0" indent="0" algn="l" defTabSz="914400" rtl="0" eaLnBrk="1" fontAlgn="auto" latinLnBrk="0" hangingPunct="1">
                        <a:lnSpc>
                          <a:spcPct val="100000"/>
                        </a:lnSpc>
                        <a:spcBef>
                          <a:spcPts val="0"/>
                        </a:spcBef>
                        <a:spcAft>
                          <a:spcPts val="0"/>
                        </a:spcAft>
                        <a:buClrTx/>
                        <a:buSzTx/>
                        <a:buFontTx/>
                        <a:buNone/>
                        <a:tabLst/>
                        <a:defRPr/>
                      </a:pPr>
                      <a:endParaRPr lang="en-US" sz="1100" b="1" dirty="0"/>
                    </a:p>
                  </a:txBody>
                  <a:tcPr anchor="ctr">
                    <a:lnL w="28575"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4"/>
                  </a:ext>
                </a:extLst>
              </a:tr>
              <a:tr h="25899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Grade 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133 (29)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159 (34)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5"/>
                  </a:ext>
                </a:extLst>
              </a:tr>
              <a:tr h="258992">
                <a:tc>
                  <a:txBody>
                    <a:bodyPr/>
                    <a:lstStyle/>
                    <a:p>
                      <a:pPr marL="27940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Grade 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10 (2)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dirty="0"/>
                        <a:t>10 (2)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6"/>
                  </a:ext>
                </a:extLst>
              </a:tr>
            </a:tbl>
          </a:graphicData>
        </a:graphic>
      </p:graphicFrame>
      <p:sp>
        <p:nvSpPr>
          <p:cNvPr id="13" name="TextBox 12">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9" name="Rectangle 8"/>
          <p:cNvSpPr/>
          <p:nvPr/>
        </p:nvSpPr>
        <p:spPr>
          <a:xfrm>
            <a:off x="398463" y="6379848"/>
            <a:ext cx="7452446" cy="369332"/>
          </a:xfrm>
          <a:prstGeom prst="rect">
            <a:avLst/>
          </a:prstGeom>
        </p:spPr>
        <p:txBody>
          <a:bodyPr wrap="square" anchor="b">
            <a:spAutoFit/>
          </a:bodyPr>
          <a:lstStyle/>
          <a:p>
            <a:r>
              <a:rPr lang="en-US" sz="900" dirty="0">
                <a:latin typeface="Arial" panose="020B0604020202020204" pitchFamily="34" charset="0"/>
                <a:cs typeface="Arial" panose="020B0604020202020204" pitchFamily="34" charset="0"/>
              </a:rPr>
              <a:t>ITT, intent-to-treat; Kd, carfilzomib and dexamethasone; Vd, bortezomib and dexamethasone.</a:t>
            </a:r>
          </a:p>
          <a:p>
            <a:r>
              <a:rPr lang="it-IT" sz="900" dirty="0">
                <a:latin typeface="Arial" panose="020B0604020202020204" pitchFamily="34" charset="0"/>
                <a:cs typeface="Arial" panose="020B0604020202020204" pitchFamily="34" charset="0"/>
              </a:rPr>
              <a:t>Dimopoulos </a:t>
            </a:r>
            <a:r>
              <a:rPr lang="it-IT" sz="900" i="1" dirty="0">
                <a:latin typeface="Arial" panose="020B0604020202020204" pitchFamily="34" charset="0"/>
                <a:cs typeface="Arial" panose="020B0604020202020204" pitchFamily="34" charset="0"/>
              </a:rPr>
              <a:t>et al., Lancet Oncol</a:t>
            </a:r>
            <a:r>
              <a:rPr lang="it-IT" sz="900" dirty="0">
                <a:latin typeface="Arial" panose="020B0604020202020204" pitchFamily="34" charset="0"/>
                <a:cs typeface="Arial" panose="020B0604020202020204" pitchFamily="34" charset="0"/>
              </a:rPr>
              <a:t> 2016;17:27-38.</a:t>
            </a:r>
            <a:endParaRPr lang="en-US"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2593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Adverse Events, Treatment Discontinuations, and Death by Cytogenetic Risk Status (1)</a:t>
            </a:r>
          </a:p>
        </p:txBody>
      </p:sp>
      <p:graphicFrame>
        <p:nvGraphicFramePr>
          <p:cNvPr id="6" name="Table 5"/>
          <p:cNvGraphicFramePr>
            <a:graphicFrameLocks noGrp="1"/>
          </p:cNvGraphicFramePr>
          <p:nvPr>
            <p:extLst>
              <p:ext uri="{D42A27DB-BD31-4B8C-83A1-F6EECF244321}">
                <p14:modId xmlns:p14="http://schemas.microsoft.com/office/powerpoint/2010/main" val="3114569934"/>
              </p:ext>
            </p:extLst>
          </p:nvPr>
        </p:nvGraphicFramePr>
        <p:xfrm>
          <a:off x="415755" y="1914525"/>
          <a:ext cx="8464245" cy="2682240"/>
        </p:xfrm>
        <a:graphic>
          <a:graphicData uri="http://schemas.openxmlformats.org/drawingml/2006/table">
            <a:tbl>
              <a:tblPr firstRow="1" bandRow="1">
                <a:tableStyleId>{5940675A-B579-460E-94D1-54222C63F5DA}</a:tableStyleId>
              </a:tblPr>
              <a:tblGrid>
                <a:gridCol w="2632245">
                  <a:extLst>
                    <a:ext uri="{9D8B030D-6E8A-4147-A177-3AD203B41FA5}">
                      <a16:colId xmlns:a16="http://schemas.microsoft.com/office/drawing/2014/main" val="20000"/>
                    </a:ext>
                  </a:extLst>
                </a:gridCol>
                <a:gridCol w="972000">
                  <a:extLst>
                    <a:ext uri="{9D8B030D-6E8A-4147-A177-3AD203B41FA5}">
                      <a16:colId xmlns:a16="http://schemas.microsoft.com/office/drawing/2014/main" val="20001"/>
                    </a:ext>
                  </a:extLst>
                </a:gridCol>
                <a:gridCol w="972000">
                  <a:extLst>
                    <a:ext uri="{9D8B030D-6E8A-4147-A177-3AD203B41FA5}">
                      <a16:colId xmlns:a16="http://schemas.microsoft.com/office/drawing/2014/main" val="20002"/>
                    </a:ext>
                  </a:extLst>
                </a:gridCol>
                <a:gridCol w="972000">
                  <a:extLst>
                    <a:ext uri="{9D8B030D-6E8A-4147-A177-3AD203B41FA5}">
                      <a16:colId xmlns:a16="http://schemas.microsoft.com/office/drawing/2014/main" val="20003"/>
                    </a:ext>
                  </a:extLst>
                </a:gridCol>
                <a:gridCol w="972000">
                  <a:extLst>
                    <a:ext uri="{9D8B030D-6E8A-4147-A177-3AD203B41FA5}">
                      <a16:colId xmlns:a16="http://schemas.microsoft.com/office/drawing/2014/main" val="20004"/>
                    </a:ext>
                  </a:extLst>
                </a:gridCol>
                <a:gridCol w="972000">
                  <a:extLst>
                    <a:ext uri="{9D8B030D-6E8A-4147-A177-3AD203B41FA5}">
                      <a16:colId xmlns:a16="http://schemas.microsoft.com/office/drawing/2014/main" val="20005"/>
                    </a:ext>
                  </a:extLst>
                </a:gridCol>
                <a:gridCol w="972000">
                  <a:extLst>
                    <a:ext uri="{9D8B030D-6E8A-4147-A177-3AD203B41FA5}">
                      <a16:colId xmlns:a16="http://schemas.microsoft.com/office/drawing/2014/main" val="20006"/>
                    </a:ext>
                  </a:extLst>
                </a:gridCol>
              </a:tblGrid>
              <a:tr h="285750">
                <a:tc rowSpan="2">
                  <a:txBody>
                    <a:bodyPr/>
                    <a:lstStyle/>
                    <a:p>
                      <a:r>
                        <a:rPr lang="en-US" sz="1200" b="1" dirty="0">
                          <a:solidFill>
                            <a:schemeClr val="bg1"/>
                          </a:solidFill>
                        </a:rPr>
                        <a:t>Category</a:t>
                      </a:r>
                    </a:p>
                  </a:txBody>
                  <a:tcPr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gridSpan="2">
                  <a:txBody>
                    <a:bodyPr/>
                    <a:lstStyle/>
                    <a:p>
                      <a:pPr algn="ctr"/>
                      <a:r>
                        <a:rPr lang="en-US" sz="1200" b="1" dirty="0">
                          <a:solidFill>
                            <a:schemeClr val="bg1"/>
                          </a:solidFill>
                        </a:rPr>
                        <a:t>High</a:t>
                      </a:r>
                      <a:r>
                        <a:rPr lang="en-US" sz="1200" b="1" baseline="0" dirty="0">
                          <a:solidFill>
                            <a:schemeClr val="bg1"/>
                          </a:solidFill>
                        </a:rPr>
                        <a:t> Risk</a:t>
                      </a:r>
                      <a:endParaRPr lang="en-US" sz="12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Standard Risk</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Unknown / Missing</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GB"/>
                    </a:p>
                  </a:txBody>
                  <a:tcPr/>
                </a:tc>
                <a:extLst>
                  <a:ext uri="{0D108BD9-81ED-4DB2-BD59-A6C34878D82A}">
                    <a16:rowId xmlns:a16="http://schemas.microsoft.com/office/drawing/2014/main" val="10000"/>
                  </a:ext>
                </a:extLst>
              </a:tr>
              <a:tr h="476250">
                <a:tc vMerge="1">
                  <a:txBody>
                    <a:bodyPr/>
                    <a:lstStyle/>
                    <a:p>
                      <a:endParaRPr lang="en-US" sz="1200" b="1" dirty="0">
                        <a:solidFill>
                          <a:srgbClr val="FF0000"/>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algn="ctr"/>
                      <a:r>
                        <a:rPr lang="en-US" sz="1200" b="1" dirty="0">
                          <a:solidFill>
                            <a:schemeClr val="bg1"/>
                          </a:solidFill>
                        </a:rPr>
                        <a:t>Kd</a:t>
                      </a:r>
                    </a:p>
                    <a:p>
                      <a:pPr algn="ctr"/>
                      <a:r>
                        <a:rPr lang="en-US" sz="1200" b="1" dirty="0">
                          <a:solidFill>
                            <a:schemeClr val="bg1"/>
                          </a:solidFill>
                        </a:rPr>
                        <a:t>(n = 97)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200" b="1" dirty="0">
                          <a:solidFill>
                            <a:schemeClr val="bg1"/>
                          </a:solidFill>
                        </a:rPr>
                        <a:t>Vd</a:t>
                      </a:r>
                    </a:p>
                    <a:p>
                      <a:pPr algn="ctr"/>
                      <a:r>
                        <a:rPr lang="en-US" sz="1200" b="1" dirty="0">
                          <a:solidFill>
                            <a:schemeClr val="bg1"/>
                          </a:solidFill>
                        </a:rPr>
                        <a:t>(n = 111)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Kd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(n = 283)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(n = 287)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Kd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(n = 83)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chemeClr val="bg1"/>
                          </a:solidFill>
                        </a:rPr>
                        <a:t>(n = 58)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extLst>
                  <a:ext uri="{0D108BD9-81ED-4DB2-BD59-A6C34878D82A}">
                    <a16:rowId xmlns:a16="http://schemas.microsoft.com/office/drawing/2014/main" val="10001"/>
                  </a:ext>
                </a:extLst>
              </a:tr>
              <a:tr h="381000">
                <a:tc>
                  <a:txBody>
                    <a:bodyPr/>
                    <a:lstStyle/>
                    <a:p>
                      <a:pPr marL="4763" indent="0" algn="l" defTabSz="914400" rtl="0" eaLnBrk="1" latinLnBrk="0" hangingPunct="1"/>
                      <a:r>
                        <a:rPr lang="en-US" sz="1200" b="0" kern="1200" dirty="0">
                          <a:solidFill>
                            <a:schemeClr val="tx1"/>
                          </a:solidFill>
                          <a:latin typeface="+mn-lt"/>
                          <a:ea typeface="+mn-ea"/>
                          <a:cs typeface="+mn-cs"/>
                        </a:rPr>
                        <a:t>Treatment</a:t>
                      </a:r>
                      <a:r>
                        <a:rPr lang="en-US" sz="1200" b="0" kern="1200" baseline="0" dirty="0">
                          <a:solidFill>
                            <a:schemeClr val="tx1"/>
                          </a:solidFill>
                          <a:latin typeface="+mn-lt"/>
                          <a:ea typeface="+mn-ea"/>
                          <a:cs typeface="+mn-cs"/>
                        </a:rPr>
                        <a:t> duration, median weeks</a:t>
                      </a:r>
                      <a:endParaRPr lang="en-US" sz="1200" b="0" kern="1200" dirty="0">
                        <a:solidFill>
                          <a:schemeClr val="tx1"/>
                        </a:solidFill>
                        <a:latin typeface="+mn-lt"/>
                        <a:ea typeface="+mn-ea"/>
                        <a:cs typeface="+mn-cs"/>
                      </a:endParaRPr>
                    </a:p>
                    <a:p>
                      <a:pPr marL="4763" indent="0" algn="l" defTabSz="914400" rtl="0" eaLnBrk="1" latinLnBrk="0" hangingPunct="1"/>
                      <a:r>
                        <a:rPr lang="en-US" sz="1200" b="0" kern="1200" dirty="0">
                          <a:solidFill>
                            <a:schemeClr val="tx1"/>
                          </a:solidFill>
                          <a:latin typeface="+mn-lt"/>
                          <a:ea typeface="+mn-ea"/>
                          <a:cs typeface="+mn-cs"/>
                        </a:rPr>
                        <a:t>(range)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30.3</a:t>
                      </a:r>
                    </a:p>
                    <a:p>
                      <a:pPr algn="ctr"/>
                      <a:r>
                        <a:rPr lang="en-US" sz="1200" b="0" dirty="0">
                          <a:solidFill>
                            <a:schemeClr val="tx1"/>
                          </a:solidFill>
                        </a:rPr>
                        <a:t>(1.0–93.1)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22.0</a:t>
                      </a:r>
                    </a:p>
                    <a:p>
                      <a:pPr algn="ctr"/>
                      <a:r>
                        <a:rPr lang="en-US" sz="1200" b="0" dirty="0">
                          <a:solidFill>
                            <a:schemeClr val="tx1"/>
                          </a:solidFill>
                        </a:rPr>
                        <a:t>(1.0–85)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40.9</a:t>
                      </a:r>
                    </a:p>
                    <a:p>
                      <a:pPr algn="ctr"/>
                      <a:r>
                        <a:rPr lang="en-US" sz="1200" b="0" dirty="0">
                          <a:solidFill>
                            <a:schemeClr val="tx1"/>
                          </a:solidFill>
                        </a:rPr>
                        <a:t>(2.0–108.1)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28.0</a:t>
                      </a:r>
                    </a:p>
                    <a:p>
                      <a:pPr algn="ctr"/>
                      <a:r>
                        <a:rPr lang="en-US" sz="1200" b="0" dirty="0">
                          <a:solidFill>
                            <a:schemeClr val="tx1"/>
                          </a:solidFill>
                        </a:rPr>
                        <a:t>(1.0–106.1)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36.9</a:t>
                      </a:r>
                    </a:p>
                    <a:p>
                      <a:pPr algn="ctr"/>
                      <a:r>
                        <a:rPr lang="en-US" sz="1200" b="0" dirty="0">
                          <a:solidFill>
                            <a:schemeClr val="tx1"/>
                          </a:solidFill>
                        </a:rPr>
                        <a:t>(1.0–104.0)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21.3</a:t>
                      </a:r>
                    </a:p>
                    <a:p>
                      <a:pPr algn="ctr"/>
                      <a:r>
                        <a:rPr lang="en-US" sz="1200" b="0" dirty="0">
                          <a:solidFill>
                            <a:schemeClr val="tx1"/>
                          </a:solidFill>
                        </a:rPr>
                        <a:t>(1.0–70.0)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2"/>
                  </a:ext>
                </a:extLst>
              </a:tr>
              <a:tr h="381000">
                <a:tc>
                  <a:txBody>
                    <a:bodyPr/>
                    <a:lstStyle/>
                    <a:p>
                      <a:pPr marL="4763" indent="0" algn="l" defTabSz="914400" rtl="0" eaLnBrk="1" latinLnBrk="0" hangingPunct="1">
                        <a:tabLst>
                          <a:tab pos="346075" algn="l"/>
                        </a:tabLst>
                      </a:pPr>
                      <a:r>
                        <a:rPr lang="en-US" sz="1200" b="0" kern="1200" dirty="0">
                          <a:solidFill>
                            <a:schemeClr val="tx1"/>
                          </a:solidFill>
                          <a:latin typeface="+mn-lt"/>
                          <a:ea typeface="+mn-ea"/>
                          <a:cs typeface="+mn-cs"/>
                        </a:rPr>
                        <a:t>Grade ≥ 3 treatment-emergent</a:t>
                      </a:r>
                      <a:r>
                        <a:rPr lang="en-US" sz="1200" b="0" kern="1200" baseline="0" dirty="0">
                          <a:solidFill>
                            <a:schemeClr val="tx1"/>
                          </a:solidFill>
                          <a:latin typeface="+mn-lt"/>
                          <a:ea typeface="+mn-ea"/>
                          <a:cs typeface="+mn-cs"/>
                        </a:rPr>
                        <a:t> AE, n (%)</a:t>
                      </a:r>
                      <a:endParaRPr lang="en-US" sz="12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68 (70.1)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70 (63.1)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209</a:t>
                      </a:r>
                      <a:r>
                        <a:rPr lang="en-US" sz="1200" b="0" baseline="0" dirty="0">
                          <a:solidFill>
                            <a:schemeClr val="tx1"/>
                          </a:solidFill>
                        </a:rPr>
                        <a:t> (</a:t>
                      </a:r>
                      <a:r>
                        <a:rPr lang="en-US" sz="1200" b="0" dirty="0">
                          <a:solidFill>
                            <a:schemeClr val="tx1"/>
                          </a:solidFill>
                        </a:rPr>
                        <a:t>73.9)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196 (68.3)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62 (74.7)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39 (67.2)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3810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Treatment discontinuation of any study drug due to treatment-emergent AE,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18 (18.6)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 22 (19.8)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 56 (19.8)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62 (21.6)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18 (21.7)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11 (19.0)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4"/>
                  </a:ext>
                </a:extLst>
              </a:tr>
              <a:tr h="381000">
                <a:tc>
                  <a:txBody>
                    <a:bodyPr/>
                    <a:lstStyle/>
                    <a:p>
                      <a:pPr marL="4763"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latin typeface="+mn-lt"/>
                          <a:ea typeface="+mn-ea"/>
                          <a:cs typeface="+mn-cs"/>
                        </a:rPr>
                        <a:t>Deaths within 30 days of last dose, n (%)</a:t>
                      </a:r>
                      <a:r>
                        <a:rPr lang="en-US" sz="1200" b="0" kern="1200" baseline="30000" dirty="0">
                          <a:solidFill>
                            <a:schemeClr val="tx1"/>
                          </a:solidFill>
                          <a:latin typeface="+mn-lt"/>
                          <a:ea typeface="+mn-ea"/>
                          <a:cs typeface="+mn-cs"/>
                        </a:rPr>
                        <a:t>*</a:t>
                      </a:r>
                      <a:endParaRPr lang="en-US" sz="12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8 (8.2)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 5 (4.4)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 9 (3.2)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 14 (4.8)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5 (6.0)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200" b="0" dirty="0">
                          <a:solidFill>
                            <a:schemeClr val="tx1"/>
                          </a:solidFill>
                        </a:rPr>
                        <a:t>2 (3.3)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5"/>
                  </a:ext>
                </a:extLst>
              </a:tr>
            </a:tbl>
          </a:graphicData>
        </a:graphic>
      </p:graphicFrame>
      <p:sp>
        <p:nvSpPr>
          <p:cNvPr id="10" name="Rectangle 9"/>
          <p:cNvSpPr/>
          <p:nvPr/>
        </p:nvSpPr>
        <p:spPr>
          <a:xfrm>
            <a:off x="417351" y="6101096"/>
            <a:ext cx="7442794" cy="646331"/>
          </a:xfrm>
          <a:prstGeom prst="rect">
            <a:avLst/>
          </a:prstGeom>
        </p:spPr>
        <p:txBody>
          <a:bodyPr wrap="square" anchor="b">
            <a:spAutoFit/>
          </a:bodyPr>
          <a:lstStyle/>
          <a:p>
            <a:r>
              <a:rPr lang="en-GB" altLang="en-US" sz="900" dirty="0"/>
              <a:t>*Percentage based on the intent-to-treat population of 97 (</a:t>
            </a:r>
            <a:r>
              <a:rPr lang="en-GB" altLang="en-US" sz="900" dirty="0" err="1"/>
              <a:t>Kd</a:t>
            </a:r>
            <a:r>
              <a:rPr lang="en-GB" altLang="en-US" sz="900" dirty="0"/>
              <a:t>) and 113 (</a:t>
            </a:r>
            <a:r>
              <a:rPr lang="en-GB" altLang="en-US" sz="900" dirty="0" err="1"/>
              <a:t>Vd</a:t>
            </a:r>
            <a:r>
              <a:rPr lang="en-GB" altLang="en-US" sz="900" dirty="0"/>
              <a:t>) high-risk patients, 284 (</a:t>
            </a:r>
            <a:r>
              <a:rPr lang="en-GB" altLang="en-US" sz="900" dirty="0" err="1"/>
              <a:t>Kd</a:t>
            </a:r>
            <a:r>
              <a:rPr lang="en-GB" altLang="en-US" sz="900" dirty="0"/>
              <a:t>) and 291 (</a:t>
            </a:r>
            <a:r>
              <a:rPr lang="en-GB" altLang="en-US" sz="900" dirty="0" err="1"/>
              <a:t>Vd</a:t>
            </a:r>
            <a:r>
              <a:rPr lang="en-GB" altLang="en-US" sz="900" dirty="0"/>
              <a:t>) standard-risk patients; and 83 (</a:t>
            </a:r>
            <a:r>
              <a:rPr lang="en-GB" altLang="en-US" sz="900" dirty="0" err="1"/>
              <a:t>Kd</a:t>
            </a:r>
            <a:r>
              <a:rPr lang="en-GB" altLang="en-US" sz="900" dirty="0"/>
              <a:t>) and 61 (</a:t>
            </a:r>
            <a:r>
              <a:rPr lang="en-GB" altLang="en-US" sz="900" dirty="0" err="1"/>
              <a:t>Vd</a:t>
            </a:r>
            <a:r>
              <a:rPr lang="en-GB" altLang="en-US" sz="900" dirty="0"/>
              <a:t>) unknown/missing cytogenetics patients.</a:t>
            </a:r>
            <a:br>
              <a:rPr lang="en-GB" altLang="en-US" sz="900" dirty="0"/>
            </a:br>
            <a:r>
              <a:rPr lang="en-GB" altLang="en-US" sz="900" dirty="0"/>
              <a:t>AE, adverse event; </a:t>
            </a:r>
            <a:r>
              <a:rPr lang="en-GB" altLang="en-US" sz="900" dirty="0" err="1"/>
              <a:t>Kd</a:t>
            </a:r>
            <a:r>
              <a:rPr lang="en-GB" altLang="en-US" sz="900" dirty="0"/>
              <a:t>, carfilzomib and dexamethasone; </a:t>
            </a:r>
            <a:r>
              <a:rPr lang="en-GB" altLang="en-US" sz="900" dirty="0" err="1"/>
              <a:t>Vd</a:t>
            </a:r>
            <a:r>
              <a:rPr lang="en-GB" altLang="en-US" sz="900" dirty="0"/>
              <a:t>, </a:t>
            </a:r>
            <a:r>
              <a:rPr lang="en-GB" altLang="en-US" sz="900" dirty="0" err="1"/>
              <a:t>bortezomib</a:t>
            </a:r>
            <a:r>
              <a:rPr lang="en-GB" altLang="en-US" sz="900" dirty="0"/>
              <a:t> and dexamethasone.</a:t>
            </a:r>
          </a:p>
          <a:p>
            <a:r>
              <a:rPr lang="en-US" sz="900" dirty="0" err="1">
                <a:latin typeface="Arial" panose="020B0604020202020204" pitchFamily="34" charset="0"/>
                <a:cs typeface="Arial" panose="020B0604020202020204" pitchFamily="34" charset="0"/>
              </a:rPr>
              <a:t>Chng</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et al., </a:t>
            </a:r>
            <a:r>
              <a:rPr lang="de-CH" sz="900" i="1" dirty="0"/>
              <a:t>Leukemia </a:t>
            </a:r>
            <a:r>
              <a:rPr lang="de-CH" sz="900" dirty="0"/>
              <a:t>2017;31:1368-74.</a:t>
            </a:r>
            <a:endParaRPr lang="en-US" sz="900" dirty="0">
              <a:latin typeface="Arial" panose="020B0604020202020204" pitchFamily="34" charset="0"/>
              <a:cs typeface="Arial" panose="020B0604020202020204" pitchFamily="34" charset="0"/>
            </a:endParaRPr>
          </a:p>
        </p:txBody>
      </p:sp>
      <p:sp>
        <p:nvSpPr>
          <p:cNvPr id="8" name="TextBox 7">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9"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Tree>
    <p:extLst>
      <p:ext uri="{BB962C8B-B14F-4D97-AF65-F5344CB8AC3E}">
        <p14:creationId xmlns:p14="http://schemas.microsoft.com/office/powerpoint/2010/main" val="429086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0"/>
            <a:ext cx="8326437" cy="1109663"/>
          </a:xfrm>
        </p:spPr>
        <p:txBody>
          <a:bodyPr/>
          <a:lstStyle/>
          <a:p>
            <a:r>
              <a:rPr lang="en-US" sz="2600" dirty="0"/>
              <a:t>Grade ≥ 3 Adverse Events Reported in </a:t>
            </a:r>
            <a:br>
              <a:rPr lang="en-US" sz="2600" dirty="0"/>
            </a:br>
            <a:r>
              <a:rPr lang="en-US" sz="2600" dirty="0"/>
              <a:t>≥ 5% of Patients in Any Subgroup</a:t>
            </a:r>
            <a:br>
              <a:rPr lang="en-US" sz="2600" dirty="0"/>
            </a:br>
            <a:r>
              <a:rPr lang="en-US" sz="2600" dirty="0"/>
              <a:t>by Cytogenetic Risk Status (2)</a:t>
            </a:r>
          </a:p>
        </p:txBody>
      </p:sp>
      <p:graphicFrame>
        <p:nvGraphicFramePr>
          <p:cNvPr id="10" name="Table 9"/>
          <p:cNvGraphicFramePr>
            <a:graphicFrameLocks noGrp="1"/>
          </p:cNvGraphicFramePr>
          <p:nvPr>
            <p:extLst>
              <p:ext uri="{D42A27DB-BD31-4B8C-83A1-F6EECF244321}">
                <p14:modId xmlns:p14="http://schemas.microsoft.com/office/powerpoint/2010/main" val="1453166247"/>
              </p:ext>
            </p:extLst>
          </p:nvPr>
        </p:nvGraphicFramePr>
        <p:xfrm>
          <a:off x="512763" y="1565797"/>
          <a:ext cx="8144951" cy="4655820"/>
        </p:xfrm>
        <a:graphic>
          <a:graphicData uri="http://schemas.openxmlformats.org/drawingml/2006/table">
            <a:tbl>
              <a:tblPr firstRow="1" bandRow="1">
                <a:tableStyleId>{5940675A-B579-460E-94D1-54222C63F5DA}</a:tableStyleId>
              </a:tblPr>
              <a:tblGrid>
                <a:gridCol w="2524830">
                  <a:extLst>
                    <a:ext uri="{9D8B030D-6E8A-4147-A177-3AD203B41FA5}">
                      <a16:colId xmlns:a16="http://schemas.microsoft.com/office/drawing/2014/main" val="20000"/>
                    </a:ext>
                  </a:extLst>
                </a:gridCol>
                <a:gridCol w="939603">
                  <a:extLst>
                    <a:ext uri="{9D8B030D-6E8A-4147-A177-3AD203B41FA5}">
                      <a16:colId xmlns:a16="http://schemas.microsoft.com/office/drawing/2014/main" val="20001"/>
                    </a:ext>
                  </a:extLst>
                </a:gridCol>
                <a:gridCol w="932155">
                  <a:extLst>
                    <a:ext uri="{9D8B030D-6E8A-4147-A177-3AD203B41FA5}">
                      <a16:colId xmlns:a16="http://schemas.microsoft.com/office/drawing/2014/main" val="20002"/>
                    </a:ext>
                  </a:extLst>
                </a:gridCol>
                <a:gridCol w="969097">
                  <a:extLst>
                    <a:ext uri="{9D8B030D-6E8A-4147-A177-3AD203B41FA5}">
                      <a16:colId xmlns:a16="http://schemas.microsoft.com/office/drawing/2014/main" val="20003"/>
                    </a:ext>
                  </a:extLst>
                </a:gridCol>
                <a:gridCol w="930725">
                  <a:extLst>
                    <a:ext uri="{9D8B030D-6E8A-4147-A177-3AD203B41FA5}">
                      <a16:colId xmlns:a16="http://schemas.microsoft.com/office/drawing/2014/main" val="20004"/>
                    </a:ext>
                  </a:extLst>
                </a:gridCol>
                <a:gridCol w="941033">
                  <a:extLst>
                    <a:ext uri="{9D8B030D-6E8A-4147-A177-3AD203B41FA5}">
                      <a16:colId xmlns:a16="http://schemas.microsoft.com/office/drawing/2014/main" val="20005"/>
                    </a:ext>
                  </a:extLst>
                </a:gridCol>
                <a:gridCol w="907508">
                  <a:extLst>
                    <a:ext uri="{9D8B030D-6E8A-4147-A177-3AD203B41FA5}">
                      <a16:colId xmlns:a16="http://schemas.microsoft.com/office/drawing/2014/main" val="20006"/>
                    </a:ext>
                  </a:extLst>
                </a:gridCol>
              </a:tblGrid>
              <a:tr h="96564">
                <a:tc rowSpan="2">
                  <a:txBody>
                    <a:bodyPr/>
                    <a:lstStyle/>
                    <a:p>
                      <a:pPr algn="l"/>
                      <a:r>
                        <a:rPr lang="en-US" sz="1100" b="1" dirty="0">
                          <a:solidFill>
                            <a:schemeClr val="bg1"/>
                          </a:solidFill>
                        </a:rPr>
                        <a:t>Preferred Term</a:t>
                      </a:r>
                    </a:p>
                  </a:txBody>
                  <a:tcPr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gridSpan="2">
                  <a:txBody>
                    <a:bodyPr/>
                    <a:lstStyle/>
                    <a:p>
                      <a:pPr algn="ctr"/>
                      <a:r>
                        <a:rPr lang="en-US" sz="1100" b="1" dirty="0">
                          <a:solidFill>
                            <a:schemeClr val="bg1"/>
                          </a:solidFill>
                        </a:rPr>
                        <a:t>High</a:t>
                      </a:r>
                      <a:r>
                        <a:rPr lang="en-US" sz="1100" b="1" baseline="0" dirty="0">
                          <a:solidFill>
                            <a:schemeClr val="bg1"/>
                          </a:solidFill>
                        </a:rPr>
                        <a:t> Risk</a:t>
                      </a:r>
                      <a:endParaRPr lang="en-US" sz="11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Standard Risk</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GB"/>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Unknown / Missing</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GB"/>
                    </a:p>
                  </a:txBody>
                  <a:tcPr/>
                </a:tc>
                <a:extLst>
                  <a:ext uri="{0D108BD9-81ED-4DB2-BD59-A6C34878D82A}">
                    <a16:rowId xmlns:a16="http://schemas.microsoft.com/office/drawing/2014/main" val="10000"/>
                  </a:ext>
                </a:extLst>
              </a:tr>
              <a:tr h="165094">
                <a:tc vMerge="1">
                  <a:txBody>
                    <a:bodyPr/>
                    <a:lstStyle/>
                    <a:p>
                      <a:endParaRPr lang="en-US" sz="1200" b="1" dirty="0">
                        <a:solidFill>
                          <a:srgbClr val="FF0000"/>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algn="ctr"/>
                      <a:r>
                        <a:rPr lang="en-US" sz="1100" b="1" dirty="0">
                          <a:solidFill>
                            <a:schemeClr val="bg1"/>
                          </a:solidFill>
                        </a:rPr>
                        <a:t>Kd</a:t>
                      </a:r>
                    </a:p>
                    <a:p>
                      <a:pPr algn="ctr"/>
                      <a:r>
                        <a:rPr lang="en-US" sz="1100" b="1" dirty="0">
                          <a:solidFill>
                            <a:schemeClr val="bg1"/>
                          </a:solidFill>
                        </a:rPr>
                        <a:t>(n = 97)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100" b="1" dirty="0">
                          <a:solidFill>
                            <a:schemeClr val="bg1"/>
                          </a:solidFill>
                        </a:rPr>
                        <a:t>Vd</a:t>
                      </a:r>
                    </a:p>
                    <a:p>
                      <a:pPr algn="ctr"/>
                      <a:r>
                        <a:rPr lang="en-US" sz="1100" b="1" dirty="0">
                          <a:solidFill>
                            <a:schemeClr val="bg1"/>
                          </a:solidFill>
                        </a:rPr>
                        <a:t>(n = 111)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Kd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(n = 283)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(n = 287)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Kd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(n = 83)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solidFill>
                            <a:schemeClr val="bg1"/>
                          </a:solidFill>
                        </a:rPr>
                        <a:t>(n = 58)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96564">
                <a:tc gridSpan="5">
                  <a:txBody>
                    <a:bodyPr/>
                    <a:lstStyle/>
                    <a:p>
                      <a:pPr marL="4763" indent="0" algn="l" defTabSz="914400" rtl="0" eaLnBrk="1" latinLnBrk="0" hangingPunct="1"/>
                      <a:r>
                        <a:rPr lang="en-US" sz="1100" b="1" kern="1200" dirty="0">
                          <a:solidFill>
                            <a:schemeClr val="tx1"/>
                          </a:solidFill>
                          <a:latin typeface="+mn-lt"/>
                          <a:ea typeface="+mn-ea"/>
                          <a:cs typeface="+mn-cs"/>
                        </a:rPr>
                        <a:t>Haematologic grade ≥ 3 AEs,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4763" indent="0" algn="l" defTabSz="914400" rtl="0" eaLnBrk="1" latinLnBrk="0" hangingPunct="1"/>
                      <a:endParaRPr lang="en-US" sz="1100" b="1" kern="1200" dirty="0">
                        <a:solidFill>
                          <a:srgbClr val="FF0000"/>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marL="4763" indent="0" algn="l" defTabSz="914400" rtl="0" eaLnBrk="1" latinLnBrk="0" hangingPunct="1"/>
                      <a:endParaRPr lang="en-US" sz="1100" b="1" kern="1200" dirty="0">
                        <a:solidFill>
                          <a:srgbClr val="FF0000"/>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2"/>
                  </a:ext>
                </a:extLst>
              </a:tr>
              <a:tr h="96564">
                <a:tc>
                  <a:txBody>
                    <a:bodyPr/>
                    <a:lstStyle/>
                    <a:p>
                      <a:pPr marL="287338" indent="0" algn="l" defTabSz="914400" rtl="0" eaLnBrk="1" latinLnBrk="0" hangingPunct="1">
                        <a:tabLst>
                          <a:tab pos="346075" algn="l"/>
                        </a:tabLst>
                      </a:pPr>
                      <a:r>
                        <a:rPr lang="en-GB" sz="1100" b="0" kern="1200" noProof="0" dirty="0">
                          <a:solidFill>
                            <a:schemeClr val="tx1"/>
                          </a:solidFill>
                          <a:latin typeface="+mn-lt"/>
                          <a:ea typeface="+mn-ea"/>
                          <a:cs typeface="+mn-cs"/>
                        </a:rPr>
                        <a:t>Anaemia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14 (14.4)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14 (12.6)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44 (15.5)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23 (8.0)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9 (10.8)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8 (13.8)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96564">
                <a:tc>
                  <a:txBody>
                    <a:bodyPr/>
                    <a:lstStyle/>
                    <a:p>
                      <a:pPr marL="287338" indent="0" algn="l" defTabSz="914400" rtl="0" eaLnBrk="1" latinLnBrk="0" hangingPunct="1">
                        <a:tabLst>
                          <a:tab pos="346075" algn="l"/>
                        </a:tabLst>
                      </a:pPr>
                      <a:r>
                        <a:rPr lang="en-GB" sz="1100" b="0" kern="1200" noProof="0" dirty="0" err="1">
                          <a:solidFill>
                            <a:schemeClr val="tx1"/>
                          </a:solidFill>
                          <a:latin typeface="+mn-lt"/>
                          <a:ea typeface="+mn-ea"/>
                          <a:cs typeface="+mn-cs"/>
                        </a:rPr>
                        <a:t>Thrombocytopaenia</a:t>
                      </a:r>
                      <a:endParaRPr lang="en-GB" sz="1100" b="0" kern="1200" noProof="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7 (7.2)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14 (12.6)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23 (8.1)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21 (7.3)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9 (10.8)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8 (13.8)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4"/>
                  </a:ext>
                </a:extLst>
              </a:tr>
              <a:tr h="96564">
                <a:tc>
                  <a:txBody>
                    <a:bodyPr/>
                    <a:lstStyle/>
                    <a:p>
                      <a:pPr marL="287338" indent="0" algn="l" defTabSz="914400" rtl="0" eaLnBrk="1" latinLnBrk="0" hangingPunct="1">
                        <a:tabLst>
                          <a:tab pos="346075" algn="l"/>
                        </a:tabLst>
                      </a:pPr>
                      <a:r>
                        <a:rPr lang="en-GB" sz="1100" b="0" kern="1200" noProof="0" dirty="0">
                          <a:solidFill>
                            <a:schemeClr val="tx1"/>
                          </a:solidFill>
                          <a:latin typeface="+mn-lt"/>
                          <a:ea typeface="+mn-ea"/>
                          <a:cs typeface="+mn-cs"/>
                        </a:rPr>
                        <a:t>Decreased platelet count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2 (2.1)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6 (5.4)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11 (3.9)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16 (5.6)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4 (4.8)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2 (3.4)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5"/>
                  </a:ext>
                </a:extLst>
              </a:tr>
              <a:tr h="96564">
                <a:tc>
                  <a:txBody>
                    <a:bodyPr/>
                    <a:lstStyle/>
                    <a:p>
                      <a:pPr marL="287338" indent="0" algn="l" defTabSz="914400" rtl="0" eaLnBrk="1" latinLnBrk="0" hangingPunct="1">
                        <a:tabLst>
                          <a:tab pos="346075" algn="l"/>
                        </a:tabLst>
                      </a:pPr>
                      <a:r>
                        <a:rPr lang="en-GB" sz="1100" b="0" kern="1200" noProof="0" dirty="0">
                          <a:solidFill>
                            <a:schemeClr val="tx1"/>
                          </a:solidFill>
                          <a:latin typeface="+mn-lt"/>
                          <a:ea typeface="+mn-ea"/>
                          <a:cs typeface="+mn-cs"/>
                        </a:rPr>
                        <a:t>Decreased lymphocyte count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3 (3.1)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2 (1.8)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21 (7.4)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6 (2.1)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2 (2.4)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6"/>
                  </a:ext>
                </a:extLst>
              </a:tr>
              <a:tr h="96564">
                <a:tc>
                  <a:txBody>
                    <a:bodyPr/>
                    <a:lstStyle/>
                    <a:p>
                      <a:pPr marL="287338" indent="0" algn="l" defTabSz="914400" rtl="0" eaLnBrk="1" latinLnBrk="0" hangingPunct="1">
                        <a:tabLst>
                          <a:tab pos="346075" algn="l"/>
                        </a:tabLst>
                      </a:pPr>
                      <a:r>
                        <a:rPr lang="en-GB" sz="1100" b="0" kern="1200" noProof="0" dirty="0" err="1">
                          <a:solidFill>
                            <a:schemeClr val="tx1"/>
                          </a:solidFill>
                          <a:latin typeface="+mn-lt"/>
                          <a:ea typeface="+mn-ea"/>
                          <a:cs typeface="+mn-cs"/>
                        </a:rPr>
                        <a:t>Lymphopaenia</a:t>
                      </a:r>
                      <a:endParaRPr lang="en-GB" sz="1100" b="0" kern="1200" noProof="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5 (5.2)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 (0.9)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10 (3.5)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6 (2.1)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5 (6.0)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5 (8.6)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7"/>
                  </a:ext>
                </a:extLst>
              </a:tr>
              <a:tr h="96564">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b="1" kern="1200" noProof="0" dirty="0">
                          <a:solidFill>
                            <a:schemeClr val="tx1"/>
                          </a:solidFill>
                          <a:latin typeface="+mn-lt"/>
                          <a:ea typeface="+mn-ea"/>
                          <a:cs typeface="+mn-cs"/>
                        </a:rPr>
                        <a:t>Non-</a:t>
                      </a:r>
                      <a:r>
                        <a:rPr lang="en-GB" sz="1100" b="1" kern="1200" noProof="0" dirty="0" err="1">
                          <a:solidFill>
                            <a:schemeClr val="tx1"/>
                          </a:solidFill>
                          <a:latin typeface="+mn-lt"/>
                          <a:ea typeface="+mn-ea"/>
                          <a:cs typeface="+mn-cs"/>
                        </a:rPr>
                        <a:t>haematologic</a:t>
                      </a:r>
                      <a:r>
                        <a:rPr lang="en-GB" sz="1100" b="1" kern="1200" noProof="0" dirty="0">
                          <a:solidFill>
                            <a:schemeClr val="tx1"/>
                          </a:solidFill>
                          <a:latin typeface="+mn-lt"/>
                          <a:ea typeface="+mn-ea"/>
                          <a:cs typeface="+mn-cs"/>
                        </a:rPr>
                        <a:t> grade ≥ 3 AEs,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extLst>
                  <a:ext uri="{0D108BD9-81ED-4DB2-BD59-A6C34878D82A}">
                    <a16:rowId xmlns:a16="http://schemas.microsoft.com/office/drawing/2014/main" val="10008"/>
                  </a:ext>
                </a:extLst>
              </a:tr>
              <a:tr h="96564">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mn-cs"/>
                        </a:rPr>
                        <a:t>Pneumonia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8 (8.2)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10 (9.0)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19</a:t>
                      </a:r>
                      <a:r>
                        <a:rPr lang="en-US" sz="1100" b="0" baseline="0" dirty="0">
                          <a:solidFill>
                            <a:schemeClr val="tx1"/>
                          </a:solidFill>
                        </a:rPr>
                        <a:t> (</a:t>
                      </a:r>
                      <a:r>
                        <a:rPr lang="en-US" sz="1100" b="0" dirty="0">
                          <a:solidFill>
                            <a:schemeClr val="tx1"/>
                          </a:solidFill>
                        </a:rPr>
                        <a:t>6.7)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18 (6.3)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5 (6.0)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8 (13.8)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9"/>
                  </a:ext>
                </a:extLst>
              </a:tr>
              <a:tr h="96564">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mn-cs"/>
                        </a:rPr>
                        <a:t>Fatigue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5 (5.2)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7 (6.3)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18 (6.4)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20 (7.0)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2 (2.4)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5 (8.6)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0"/>
                  </a:ext>
                </a:extLst>
              </a:tr>
              <a:tr h="96564">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mn-cs"/>
                        </a:rPr>
                        <a:t>Asthenia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4 (4.1)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3</a:t>
                      </a:r>
                      <a:r>
                        <a:rPr lang="en-US" sz="1100" b="0" baseline="0" dirty="0">
                          <a:solidFill>
                            <a:schemeClr val="tx1"/>
                          </a:solidFill>
                        </a:rPr>
                        <a:t> (2.7)</a:t>
                      </a:r>
                      <a:endParaRPr lang="en-US" sz="11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11 (3.9)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8 (2.8)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 (1.2)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3 (5.2)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1"/>
                  </a:ext>
                </a:extLst>
              </a:tr>
              <a:tr h="96564">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mn-cs"/>
                        </a:rPr>
                        <a:t>Hypertension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6 (6.2)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4 (3.6)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30 (10.6)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8 (2.8)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5 (6.0)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2"/>
                  </a:ext>
                </a:extLst>
              </a:tr>
              <a:tr h="96564">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mn-cs"/>
                        </a:rPr>
                        <a:t>Diarrhoea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4 (4.1)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9 (8.1)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10 (3.5)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23 (8.0)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2 (2.4)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2 (3.4)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3"/>
                  </a:ext>
                </a:extLst>
              </a:tr>
              <a:tr h="96564">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mn-cs"/>
                        </a:rPr>
                        <a:t>Peripheral neuropathy</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 (1.0)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4 (3.6)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4 (1.4)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20 (7.0)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 (1.2)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4"/>
                  </a:ext>
                </a:extLst>
              </a:tr>
              <a:tr h="96564">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mn-cs"/>
                        </a:rPr>
                        <a:t>Dyspnoea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5 (5.2)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 (0.9)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16 (5.7)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6 (2.1)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4 (4.8)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3 (5.2)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5"/>
                  </a:ext>
                </a:extLst>
              </a:tr>
              <a:tr h="96564">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mn-cs"/>
                        </a:rPr>
                        <a:t>Back</a:t>
                      </a:r>
                      <a:r>
                        <a:rPr lang="en-GB" sz="1100" b="0" kern="1200" baseline="0" noProof="0" dirty="0">
                          <a:solidFill>
                            <a:schemeClr val="tx1"/>
                          </a:solidFill>
                          <a:latin typeface="+mn-lt"/>
                          <a:ea typeface="+mn-ea"/>
                          <a:cs typeface="+mn-cs"/>
                        </a:rPr>
                        <a:t> pain</a:t>
                      </a:r>
                      <a:endParaRPr lang="en-GB" sz="1100" b="0" kern="1200" noProof="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 (1.0)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4 (1.4)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9 (3.1)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3 (3.6)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3 (5.2)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6"/>
                  </a:ext>
                </a:extLst>
              </a:tr>
              <a:tr h="96564">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mn-cs"/>
                        </a:rPr>
                        <a:t>Bone</a:t>
                      </a:r>
                      <a:r>
                        <a:rPr lang="en-GB" sz="1100" b="0" kern="1200" baseline="0" noProof="0" dirty="0">
                          <a:solidFill>
                            <a:schemeClr val="tx1"/>
                          </a:solidFill>
                          <a:latin typeface="+mn-lt"/>
                          <a:ea typeface="+mn-ea"/>
                          <a:cs typeface="+mn-cs"/>
                        </a:rPr>
                        <a:t> pain</a:t>
                      </a:r>
                      <a:endParaRPr lang="en-GB" sz="1100" b="0" kern="1200" noProof="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 (1.0)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4 (1.4)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4 (1.4)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5 (6.0)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2 (3.4)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7"/>
                  </a:ext>
                </a:extLst>
              </a:tr>
              <a:tr h="96564">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GB" sz="1100" b="0" kern="1200" noProof="0" dirty="0">
                          <a:solidFill>
                            <a:schemeClr val="tx1"/>
                          </a:solidFill>
                          <a:latin typeface="+mn-lt"/>
                          <a:ea typeface="+mn-ea"/>
                          <a:cs typeface="+mn-cs"/>
                        </a:rPr>
                        <a:t>Syncope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1 (0.9)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8 (2.8)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100" b="0" dirty="0">
                          <a:solidFill>
                            <a:schemeClr val="tx1"/>
                          </a:solidFill>
                        </a:rPr>
                        <a:t>3 (5.2)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8"/>
                  </a:ext>
                </a:extLst>
              </a:tr>
            </a:tbl>
          </a:graphicData>
        </a:graphic>
      </p:graphicFrame>
      <p:sp>
        <p:nvSpPr>
          <p:cNvPr id="11" name="Rectangle 10"/>
          <p:cNvSpPr/>
          <p:nvPr/>
        </p:nvSpPr>
        <p:spPr>
          <a:xfrm>
            <a:off x="417351" y="6378095"/>
            <a:ext cx="4974439" cy="369332"/>
          </a:xfrm>
          <a:prstGeom prst="rect">
            <a:avLst/>
          </a:prstGeom>
        </p:spPr>
        <p:txBody>
          <a:bodyPr wrap="none" anchor="b">
            <a:spAutoFit/>
          </a:bodyPr>
          <a:lstStyle/>
          <a:p>
            <a:r>
              <a:rPr lang="en-GB" altLang="en-US" sz="900" dirty="0"/>
              <a:t>AE, adverse event; </a:t>
            </a:r>
            <a:r>
              <a:rPr lang="en-GB" altLang="en-US" sz="900" dirty="0" err="1"/>
              <a:t>Kd</a:t>
            </a:r>
            <a:r>
              <a:rPr lang="en-GB" altLang="en-US" sz="900" dirty="0"/>
              <a:t>, carfilzomib and dexamethasone; </a:t>
            </a:r>
            <a:r>
              <a:rPr lang="en-GB" altLang="en-US" sz="900" dirty="0" err="1"/>
              <a:t>Vd</a:t>
            </a:r>
            <a:r>
              <a:rPr lang="en-GB" altLang="en-US" sz="900" dirty="0"/>
              <a:t>, </a:t>
            </a:r>
            <a:r>
              <a:rPr lang="en-GB" altLang="en-US" sz="900" dirty="0" err="1"/>
              <a:t>bortezomib</a:t>
            </a:r>
            <a:r>
              <a:rPr lang="en-GB" altLang="en-US" sz="900" dirty="0"/>
              <a:t> and dexamethasone.</a:t>
            </a:r>
            <a:endParaRPr lang="en-US" sz="900" dirty="0">
              <a:latin typeface="Arial" panose="020B0604020202020204" pitchFamily="34" charset="0"/>
              <a:cs typeface="Arial" panose="020B0604020202020204" pitchFamily="34" charset="0"/>
            </a:endParaRPr>
          </a:p>
          <a:p>
            <a:r>
              <a:rPr lang="en-US" sz="900" dirty="0" err="1">
                <a:latin typeface="Arial" panose="020B0604020202020204" pitchFamily="34" charset="0"/>
                <a:cs typeface="Arial" panose="020B0604020202020204" pitchFamily="34" charset="0"/>
              </a:rPr>
              <a:t>Chng</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et al., </a:t>
            </a:r>
            <a:r>
              <a:rPr lang="de-CH" sz="900" i="1" dirty="0"/>
              <a:t>Leukemia </a:t>
            </a:r>
            <a:r>
              <a:rPr lang="de-CH" sz="900" dirty="0"/>
              <a:t>2017;31:1368-74.</a:t>
            </a:r>
            <a:endParaRPr lang="en-US" sz="900" dirty="0">
              <a:latin typeface="Arial" panose="020B0604020202020204" pitchFamily="34" charset="0"/>
              <a:cs typeface="Arial" panose="020B0604020202020204" pitchFamily="34" charset="0"/>
            </a:endParaRPr>
          </a:p>
        </p:txBody>
      </p:sp>
      <p:sp>
        <p:nvSpPr>
          <p:cNvPr id="8" name="TextBox 7">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7"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Tree>
    <p:extLst>
      <p:ext uri="{BB962C8B-B14F-4D97-AF65-F5344CB8AC3E}">
        <p14:creationId xmlns:p14="http://schemas.microsoft.com/office/powerpoint/2010/main" val="2065916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a:t>Select Adverse Events of Interest by Cytogenetic Risk Status (3)</a:t>
            </a:r>
          </a:p>
        </p:txBody>
      </p:sp>
      <p:graphicFrame>
        <p:nvGraphicFramePr>
          <p:cNvPr id="10" name="Table 9"/>
          <p:cNvGraphicFramePr>
            <a:graphicFrameLocks noGrp="1"/>
          </p:cNvGraphicFramePr>
          <p:nvPr>
            <p:extLst>
              <p:ext uri="{D42A27DB-BD31-4B8C-83A1-F6EECF244321}">
                <p14:modId xmlns:p14="http://schemas.microsoft.com/office/powerpoint/2010/main" val="1149181088"/>
              </p:ext>
            </p:extLst>
          </p:nvPr>
        </p:nvGraphicFramePr>
        <p:xfrm>
          <a:off x="523875" y="1757643"/>
          <a:ext cx="8116888" cy="3647275"/>
        </p:xfrm>
        <a:graphic>
          <a:graphicData uri="http://schemas.openxmlformats.org/drawingml/2006/table">
            <a:tbl>
              <a:tblPr firstRow="1" bandRow="1">
                <a:tableStyleId>{5940675A-B579-460E-94D1-54222C63F5DA}</a:tableStyleId>
              </a:tblPr>
              <a:tblGrid>
                <a:gridCol w="3808692">
                  <a:extLst>
                    <a:ext uri="{9D8B030D-6E8A-4147-A177-3AD203B41FA5}">
                      <a16:colId xmlns:a16="http://schemas.microsoft.com/office/drawing/2014/main" val="20000"/>
                    </a:ext>
                  </a:extLst>
                </a:gridCol>
                <a:gridCol w="1077049">
                  <a:extLst>
                    <a:ext uri="{9D8B030D-6E8A-4147-A177-3AD203B41FA5}">
                      <a16:colId xmlns:a16="http://schemas.microsoft.com/office/drawing/2014/main" val="20001"/>
                    </a:ext>
                  </a:extLst>
                </a:gridCol>
                <a:gridCol w="1077049">
                  <a:extLst>
                    <a:ext uri="{9D8B030D-6E8A-4147-A177-3AD203B41FA5}">
                      <a16:colId xmlns:a16="http://schemas.microsoft.com/office/drawing/2014/main" val="20002"/>
                    </a:ext>
                  </a:extLst>
                </a:gridCol>
                <a:gridCol w="1077049">
                  <a:extLst>
                    <a:ext uri="{9D8B030D-6E8A-4147-A177-3AD203B41FA5}">
                      <a16:colId xmlns:a16="http://schemas.microsoft.com/office/drawing/2014/main" val="20003"/>
                    </a:ext>
                  </a:extLst>
                </a:gridCol>
                <a:gridCol w="1077049">
                  <a:extLst>
                    <a:ext uri="{9D8B030D-6E8A-4147-A177-3AD203B41FA5}">
                      <a16:colId xmlns:a16="http://schemas.microsoft.com/office/drawing/2014/main" val="20004"/>
                    </a:ext>
                  </a:extLst>
                </a:gridCol>
              </a:tblGrid>
              <a:tr h="288516">
                <a:tc rowSpan="2">
                  <a:txBody>
                    <a:bodyPr/>
                    <a:lstStyle/>
                    <a:p>
                      <a:pPr algn="ctr"/>
                      <a:endParaRPr lang="en-US" sz="1400" b="1" dirty="0">
                        <a:solidFill>
                          <a:srgbClr val="FF0000"/>
                        </a:solidFill>
                      </a:endParaRPr>
                    </a:p>
                  </a:txBody>
                  <a:tcPr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gridSpan="2">
                  <a:txBody>
                    <a:bodyPr/>
                    <a:lstStyle/>
                    <a:p>
                      <a:pPr algn="ctr"/>
                      <a:r>
                        <a:rPr lang="en-US" sz="1400" b="1" dirty="0">
                          <a:solidFill>
                            <a:schemeClr val="bg1"/>
                          </a:solidFill>
                        </a:rPr>
                        <a:t>High</a:t>
                      </a:r>
                      <a:r>
                        <a:rPr lang="en-US" sz="1400" b="1" baseline="0" dirty="0">
                          <a:solidFill>
                            <a:schemeClr val="bg1"/>
                          </a:solidFill>
                        </a:rPr>
                        <a:t> Risk</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Standard Risk</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extLst>
                  <a:ext uri="{0D108BD9-81ED-4DB2-BD59-A6C34878D82A}">
                    <a16:rowId xmlns:a16="http://schemas.microsoft.com/office/drawing/2014/main" val="10000"/>
                  </a:ext>
                </a:extLst>
              </a:tr>
              <a:tr h="576109">
                <a:tc vMerge="1">
                  <a:txBody>
                    <a:bodyPr/>
                    <a:lstStyle/>
                    <a:p>
                      <a:endParaRPr lang="en-US" sz="1200" b="1" dirty="0">
                        <a:solidFill>
                          <a:srgbClr val="FF0000"/>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algn="ctr"/>
                      <a:r>
                        <a:rPr lang="en-US" sz="1400" b="1" dirty="0">
                          <a:solidFill>
                            <a:schemeClr val="bg1"/>
                          </a:solidFill>
                        </a:rPr>
                        <a:t>Kd</a:t>
                      </a:r>
                    </a:p>
                    <a:p>
                      <a:pPr algn="ctr"/>
                      <a:r>
                        <a:rPr lang="en-US" sz="1400" b="1" dirty="0">
                          <a:solidFill>
                            <a:schemeClr val="bg1"/>
                          </a:solidFill>
                        </a:rPr>
                        <a:t>(n = 97)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111)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Kd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 = 283)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a:solidFill>
                            <a:schemeClr val="bg1"/>
                          </a:solidFill>
                        </a:rPr>
                        <a:t>(n = 287)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345665">
                <a:tc gridSpan="5">
                  <a:txBody>
                    <a:bodyPr/>
                    <a:lstStyle/>
                    <a:p>
                      <a:pPr marL="4763" indent="0" algn="l" defTabSz="914400" rtl="0" eaLnBrk="1" latinLnBrk="0" hangingPunct="1"/>
                      <a:r>
                        <a:rPr lang="en-US" sz="1400" b="1" kern="1200" dirty="0">
                          <a:solidFill>
                            <a:schemeClr val="tx1"/>
                          </a:solidFill>
                          <a:latin typeface="+mn-lt"/>
                          <a:ea typeface="+mn-ea"/>
                          <a:cs typeface="+mn-cs"/>
                        </a:rPr>
                        <a:t>Grade ≥ 3 AEs of interest,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45665">
                <a:tc>
                  <a:txBody>
                    <a:bodyPr/>
                    <a:lstStyle/>
                    <a:p>
                      <a:pPr marL="287338" indent="0" algn="l" defTabSz="914400" rtl="0" eaLnBrk="1" latinLnBrk="0" hangingPunct="1">
                        <a:tabLst>
                          <a:tab pos="346075" algn="l"/>
                        </a:tabLst>
                      </a:pPr>
                      <a:r>
                        <a:rPr lang="en-US" sz="1400" b="0" kern="1200" dirty="0">
                          <a:solidFill>
                            <a:schemeClr val="tx1"/>
                          </a:solidFill>
                          <a:latin typeface="+mn-lt"/>
                          <a:ea typeface="+mn-ea"/>
                          <a:cs typeface="+mn-cs"/>
                        </a:rPr>
                        <a:t>Cardiac failure</a:t>
                      </a:r>
                      <a:r>
                        <a:rPr lang="en-US" sz="1400" b="0" kern="1200" baseline="0" dirty="0">
                          <a:solidFill>
                            <a:schemeClr val="tx1"/>
                          </a:solidFill>
                          <a:latin typeface="+mn-lt"/>
                          <a:ea typeface="+mn-ea"/>
                          <a:cs typeface="+mn-cs"/>
                        </a:rPr>
                        <a:t> (preferred term)</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 (3.1)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 (1.8)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7 (2.5)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 (0.3)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345665">
                <a:tc>
                  <a:txBody>
                    <a:bodyPr/>
                    <a:lstStyle/>
                    <a:p>
                      <a:pPr marL="287338" indent="0" algn="l" defTabSz="914400" rtl="0" eaLnBrk="1" latinLnBrk="0" hangingPunct="1">
                        <a:tabLst>
                          <a:tab pos="346075" algn="l"/>
                        </a:tabLst>
                      </a:pPr>
                      <a:r>
                        <a:rPr lang="en-US" sz="1400" b="0" kern="1200" dirty="0">
                          <a:solidFill>
                            <a:schemeClr val="tx1"/>
                          </a:solidFill>
                          <a:latin typeface="+mn-lt"/>
                          <a:ea typeface="+mn-ea"/>
                          <a:cs typeface="+mn-cs"/>
                        </a:rPr>
                        <a:t>Acute renal failure (preferred term)</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 (3.1)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0 (0)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6 (2.1)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 (1.0)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4"/>
                  </a:ext>
                </a:extLst>
              </a:tr>
              <a:tr h="345665">
                <a:tc grid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kern="1200" dirty="0">
                          <a:solidFill>
                            <a:schemeClr val="tx1"/>
                          </a:solidFill>
                          <a:latin typeface="+mn-lt"/>
                          <a:ea typeface="+mn-ea"/>
                          <a:cs typeface="+mn-cs"/>
                        </a:rPr>
                        <a:t>Peripheral</a:t>
                      </a:r>
                      <a:r>
                        <a:rPr lang="en-US" sz="1400" b="1" kern="1200" baseline="0" dirty="0">
                          <a:solidFill>
                            <a:schemeClr val="tx1"/>
                          </a:solidFill>
                          <a:latin typeface="+mn-lt"/>
                          <a:ea typeface="+mn-ea"/>
                          <a:cs typeface="+mn-cs"/>
                        </a:rPr>
                        <a:t> neuropathy (grouped term), n (%)</a:t>
                      </a:r>
                      <a:endParaRPr lang="en-US" sz="1400" b="1"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5665">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Grade ≥ 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 (3.1)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39 (35.1)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18 (6.4)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96 (33.4)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6"/>
                  </a:ext>
                </a:extLst>
              </a:tr>
              <a:tr h="576109">
                <a:tc>
                  <a:txBody>
                    <a:bodyPr/>
                    <a:lstStyle/>
                    <a:p>
                      <a:pPr marL="579438"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Odds ratio </a:t>
                      </a:r>
                    </a:p>
                    <a:p>
                      <a:pPr marL="579438"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(95% CI)</a:t>
                      </a:r>
                    </a:p>
                    <a:p>
                      <a:pPr marL="579438" marR="0" indent="0" algn="l" defTabSz="914400" rtl="0" eaLnBrk="1" fontAlgn="auto" latinLnBrk="0" hangingPunct="1">
                        <a:lnSpc>
                          <a:spcPct val="100000"/>
                        </a:lnSpc>
                        <a:spcBef>
                          <a:spcPts val="0"/>
                        </a:spcBef>
                        <a:spcAft>
                          <a:spcPts val="0"/>
                        </a:spcAft>
                        <a:buClrTx/>
                        <a:buSzTx/>
                        <a:buFontTx/>
                        <a:buNone/>
                        <a:tabLst/>
                        <a:defRPr/>
                      </a:pP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gridSpan="2">
                  <a:txBody>
                    <a:bodyPr/>
                    <a:lstStyle/>
                    <a:p>
                      <a:pPr algn="ctr"/>
                      <a:r>
                        <a:rPr lang="en-US" sz="1400" b="0" dirty="0">
                          <a:solidFill>
                            <a:schemeClr val="tx1"/>
                          </a:solidFill>
                        </a:rPr>
                        <a:t>0.059</a:t>
                      </a:r>
                    </a:p>
                    <a:p>
                      <a:pPr algn="ctr"/>
                      <a:r>
                        <a:rPr lang="en-US" sz="1400" b="0" dirty="0">
                          <a:solidFill>
                            <a:schemeClr val="tx1"/>
                          </a:solidFill>
                        </a:rPr>
                        <a:t>(0.018–0.198)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tc gridSpan="2">
                  <a:txBody>
                    <a:bodyPr/>
                    <a:lstStyle/>
                    <a:p>
                      <a:pPr algn="ctr"/>
                      <a:r>
                        <a:rPr lang="en-US" sz="1400" b="0" dirty="0">
                          <a:solidFill>
                            <a:schemeClr val="tx1"/>
                          </a:solidFill>
                        </a:rPr>
                        <a:t>0.135</a:t>
                      </a:r>
                    </a:p>
                    <a:p>
                      <a:pPr algn="ctr"/>
                      <a:r>
                        <a:rPr lang="en-US" sz="1400" b="0" dirty="0">
                          <a:solidFill>
                            <a:schemeClr val="tx1"/>
                          </a:solidFill>
                        </a:rPr>
                        <a:t>(0.079–0.231)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hMerge="1">
                  <a:txBody>
                    <a:bodyPr/>
                    <a:lstStyle/>
                    <a:p>
                      <a:pPr algn="ctr"/>
                      <a:endParaRPr lang="en-US" sz="1200" b="1" dirty="0">
                        <a:solidFill>
                          <a:schemeClr val="tx1"/>
                        </a:solidFill>
                      </a:endParaRPr>
                    </a:p>
                  </a:txBody>
                  <a:tcPr anchor="ctr">
                    <a:lnL w="12700" cap="flat" cmpd="sng" algn="ctr">
                      <a:solidFill>
                        <a:schemeClr val="accent3">
                          <a:lumMod val="50000"/>
                        </a:schemeClr>
                      </a:solidFill>
                      <a:prstDash val="solid"/>
                      <a:round/>
                      <a:headEnd type="none" w="med" len="med"/>
                      <a:tailEnd type="none" w="med" len="med"/>
                    </a:lnL>
                    <a:lnR w="28575"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45665">
                <a:tc>
                  <a:txBody>
                    <a:bodyPr/>
                    <a:lstStyle/>
                    <a:p>
                      <a:pPr marL="292100" marR="0" indent="0" algn="l"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Grade ≥ 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1 (1.0)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 (3.6)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4 (1.4)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20 (7.0)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8"/>
                  </a:ext>
                </a:extLst>
              </a:tr>
            </a:tbl>
          </a:graphicData>
        </a:graphic>
      </p:graphicFrame>
      <p:sp>
        <p:nvSpPr>
          <p:cNvPr id="14" name="Rectangle 13"/>
          <p:cNvSpPr/>
          <p:nvPr/>
        </p:nvSpPr>
        <p:spPr>
          <a:xfrm>
            <a:off x="417351" y="6378095"/>
            <a:ext cx="6179897" cy="369332"/>
          </a:xfrm>
          <a:prstGeom prst="rect">
            <a:avLst/>
          </a:prstGeom>
        </p:spPr>
        <p:txBody>
          <a:bodyPr wrap="none" anchor="b">
            <a:spAutoFit/>
          </a:bodyPr>
          <a:lstStyle/>
          <a:p>
            <a:r>
              <a:rPr lang="en-GB" altLang="en-US" sz="900" dirty="0"/>
              <a:t>AE, adverse event; CI, confidence interval; </a:t>
            </a:r>
            <a:r>
              <a:rPr lang="en-GB" altLang="en-US" sz="900" dirty="0" err="1"/>
              <a:t>Kd</a:t>
            </a:r>
            <a:r>
              <a:rPr lang="en-GB" altLang="en-US" sz="900" dirty="0"/>
              <a:t>, carfilzomib and dexamethasone; </a:t>
            </a:r>
            <a:r>
              <a:rPr lang="en-GB" altLang="en-US" sz="900" dirty="0" err="1"/>
              <a:t>Vd</a:t>
            </a:r>
            <a:r>
              <a:rPr lang="en-GB" altLang="en-US" sz="900" dirty="0"/>
              <a:t>, </a:t>
            </a:r>
            <a:r>
              <a:rPr lang="en-GB" altLang="en-US" sz="900" dirty="0" err="1"/>
              <a:t>bortezomib</a:t>
            </a:r>
            <a:r>
              <a:rPr lang="en-GB" altLang="en-US" sz="900" dirty="0"/>
              <a:t> and dexamethasone.</a:t>
            </a:r>
            <a:endParaRPr lang="en-US" sz="900" dirty="0">
              <a:latin typeface="Arial" panose="020B0604020202020204" pitchFamily="34" charset="0"/>
              <a:cs typeface="Arial" panose="020B0604020202020204" pitchFamily="34" charset="0"/>
            </a:endParaRPr>
          </a:p>
          <a:p>
            <a:r>
              <a:rPr lang="en-US" sz="900" dirty="0" err="1">
                <a:latin typeface="Arial" panose="020B0604020202020204" pitchFamily="34" charset="0"/>
                <a:cs typeface="Arial" panose="020B0604020202020204" pitchFamily="34" charset="0"/>
              </a:rPr>
              <a:t>Chng</a:t>
            </a:r>
            <a:r>
              <a:rPr lang="en-US" sz="900" dirty="0">
                <a:latin typeface="Arial" panose="020B0604020202020204" pitchFamily="34" charset="0"/>
                <a:cs typeface="Arial" panose="020B0604020202020204" pitchFamily="34" charset="0"/>
              </a:rPr>
              <a:t> et al., ASH 2015 (abstract 30, oral presentation); </a:t>
            </a:r>
            <a:r>
              <a:rPr lang="en-US" sz="900" dirty="0" err="1">
                <a:latin typeface="Arial" panose="020B0604020202020204" pitchFamily="34" charset="0"/>
                <a:cs typeface="Arial" panose="020B0604020202020204" pitchFamily="34" charset="0"/>
              </a:rPr>
              <a:t>Chng</a:t>
            </a:r>
            <a:r>
              <a:rPr lang="en-US" sz="900" dirty="0">
                <a:latin typeface="Arial" panose="020B0604020202020204" pitchFamily="34" charset="0"/>
                <a:cs typeface="Arial" panose="020B0604020202020204" pitchFamily="34" charset="0"/>
              </a:rPr>
              <a:t> </a:t>
            </a:r>
            <a:r>
              <a:rPr lang="en-US" sz="900" i="1" dirty="0">
                <a:latin typeface="Arial" panose="020B0604020202020204" pitchFamily="34" charset="0"/>
                <a:cs typeface="Arial" panose="020B0604020202020204" pitchFamily="34" charset="0"/>
              </a:rPr>
              <a:t>et al., </a:t>
            </a:r>
            <a:r>
              <a:rPr lang="de-CH" sz="900" i="1" dirty="0"/>
              <a:t>Leukemia </a:t>
            </a:r>
            <a:r>
              <a:rPr lang="de-CH" sz="900" dirty="0"/>
              <a:t>2017;31:1368-74.</a:t>
            </a:r>
            <a:r>
              <a:rPr lang="en-US" sz="900" dirty="0">
                <a:latin typeface="Arial" panose="020B0604020202020204" pitchFamily="34" charset="0"/>
                <a:cs typeface="Arial" panose="020B0604020202020204" pitchFamily="34" charset="0"/>
              </a:rPr>
              <a:t> </a:t>
            </a:r>
          </a:p>
        </p:txBody>
      </p:sp>
      <p:sp>
        <p:nvSpPr>
          <p:cNvPr id="8" name="TextBox 7">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7"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Tree>
    <p:extLst>
      <p:ext uri="{BB962C8B-B14F-4D97-AF65-F5344CB8AC3E}">
        <p14:creationId xmlns:p14="http://schemas.microsoft.com/office/powerpoint/2010/main" val="10702637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Profile by Patient Age (1)</a:t>
            </a:r>
          </a:p>
        </p:txBody>
      </p:sp>
      <p:graphicFrame>
        <p:nvGraphicFramePr>
          <p:cNvPr id="8" name="Table 7"/>
          <p:cNvGraphicFramePr>
            <a:graphicFrameLocks noGrp="1"/>
          </p:cNvGraphicFramePr>
          <p:nvPr>
            <p:extLst>
              <p:ext uri="{D42A27DB-BD31-4B8C-83A1-F6EECF244321}">
                <p14:modId xmlns:p14="http://schemas.microsoft.com/office/powerpoint/2010/main" val="933566115"/>
              </p:ext>
            </p:extLst>
          </p:nvPr>
        </p:nvGraphicFramePr>
        <p:xfrm>
          <a:off x="172092" y="1773560"/>
          <a:ext cx="8532000" cy="2560326"/>
        </p:xfrm>
        <a:graphic>
          <a:graphicData uri="http://schemas.openxmlformats.org/drawingml/2006/table">
            <a:tbl>
              <a:tblPr firstRow="1" bandRow="1"/>
              <a:tblGrid>
                <a:gridCol w="2484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277422">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sz="1400" dirty="0">
                        <a:solidFill>
                          <a:srgbClr val="FF0000"/>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1" dirty="0">
                          <a:solidFill>
                            <a:schemeClr val="bg1"/>
                          </a:solidFill>
                        </a:rPr>
                        <a:t>&lt; 65 Years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GB"/>
                    </a:p>
                  </a:txBody>
                  <a:tcPr/>
                </a:tc>
                <a:tc gridSpan="2">
                  <a:txBody>
                    <a:bodyPr/>
                    <a:lstStyle/>
                    <a:p>
                      <a:pPr algn="ctr"/>
                      <a:r>
                        <a:rPr lang="en-US" sz="1400" b="1" baseline="0" dirty="0">
                          <a:solidFill>
                            <a:schemeClr val="bg1"/>
                          </a:solidFill>
                        </a:rPr>
                        <a:t>65 – 74  Years</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GB"/>
                    </a:p>
                  </a:txBody>
                  <a:tcPr/>
                </a:tc>
                <a:tc gridSpan="2">
                  <a:txBody>
                    <a:bodyPr/>
                    <a:lstStyle/>
                    <a:p>
                      <a:pPr algn="ctr"/>
                      <a:r>
                        <a:rPr lang="en-US" sz="1400" b="1" dirty="0">
                          <a:solidFill>
                            <a:schemeClr val="bg1"/>
                          </a:solidFill>
                        </a:rPr>
                        <a:t>≥ 75 Years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GB"/>
                    </a:p>
                  </a:txBody>
                  <a:tcPr/>
                </a:tc>
                <a:extLst>
                  <a:ext uri="{0D108BD9-81ED-4DB2-BD59-A6C34878D82A}">
                    <a16:rowId xmlns:a16="http://schemas.microsoft.com/office/drawing/2014/main" val="10000"/>
                  </a:ext>
                </a:extLst>
              </a:tr>
              <a:tr h="565788">
                <a:tc vMerge="1">
                  <a:txBody>
                    <a:bodyPr/>
                    <a:lstStyle/>
                    <a:p>
                      <a:endParaRPr lang="en-US" sz="1200" dirty="0">
                        <a:solidFill>
                          <a:srgbClr val="FF0000"/>
                        </a:solidFill>
                      </a:endParaRPr>
                    </a:p>
                  </a:txBody>
                  <a:tcPr anchor="ctr">
                    <a:lnL w="28575" cap="flat" cmpd="sng" algn="ctr">
                      <a:solidFill>
                        <a:srgbClr val="007CC2">
                          <a:lumMod val="50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007CC2">
                        <a:lumMod val="75000"/>
                      </a:srgbClr>
                    </a:solidFill>
                  </a:tcPr>
                </a:tc>
                <a:tc>
                  <a:txBody>
                    <a:bodyPr/>
                    <a:lstStyle/>
                    <a:p>
                      <a:pPr algn="ctr"/>
                      <a:r>
                        <a:rPr lang="en-US" sz="1400" b="1" dirty="0">
                          <a:solidFill>
                            <a:schemeClr val="bg1"/>
                          </a:solidFill>
                        </a:rPr>
                        <a:t>Kd</a:t>
                      </a:r>
                    </a:p>
                    <a:p>
                      <a:pPr algn="ctr"/>
                      <a:r>
                        <a:rPr lang="en-US" sz="1400" b="1" dirty="0">
                          <a:solidFill>
                            <a:schemeClr val="bg1"/>
                          </a:solidFill>
                        </a:rPr>
                        <a:t>(n = 223)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208)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Kd</a:t>
                      </a:r>
                    </a:p>
                    <a:p>
                      <a:pPr algn="ctr"/>
                      <a:r>
                        <a:rPr lang="en-US" sz="1400" b="1" dirty="0">
                          <a:solidFill>
                            <a:schemeClr val="bg1"/>
                          </a:solidFill>
                        </a:rPr>
                        <a:t>(n = 163)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183)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Kd</a:t>
                      </a:r>
                    </a:p>
                    <a:p>
                      <a:pPr algn="ctr"/>
                      <a:r>
                        <a:rPr lang="en-US" sz="1400" b="1" dirty="0">
                          <a:solidFill>
                            <a:schemeClr val="bg1"/>
                          </a:solidFill>
                        </a:rPr>
                        <a:t>(n = 77)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65)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extLst>
                  <a:ext uri="{0D108BD9-81ED-4DB2-BD59-A6C34878D82A}">
                    <a16:rowId xmlns:a16="http://schemas.microsoft.com/office/drawing/2014/main" val="10001"/>
                  </a:ext>
                </a:extLst>
              </a:tr>
              <a:tr h="3276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Grade</a:t>
                      </a:r>
                      <a:r>
                        <a:rPr lang="en-US" sz="1200" b="1" baseline="0" dirty="0">
                          <a:solidFill>
                            <a:schemeClr val="tx1"/>
                          </a:solidFill>
                          <a:latin typeface="+mn-lt"/>
                        </a:rPr>
                        <a:t> ≥ 3 adverse event, n (%)</a:t>
                      </a:r>
                      <a:endParaRPr lang="en-US" sz="1200" b="1" dirty="0">
                        <a:solidFill>
                          <a:schemeClr val="tx1"/>
                        </a:solidFill>
                        <a:latin typeface="+mn-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latin typeface="+mn-lt"/>
                        </a:rPr>
                        <a:t>152 (68.2)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latin typeface="+mn-lt"/>
                        </a:rPr>
                        <a:t>131 (63.0)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latin typeface="+mn-lt"/>
                        </a:rPr>
                        <a:t>124 (76.1)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latin typeface="+mn-lt"/>
                        </a:rPr>
                        <a:t>128 (69.9)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latin typeface="+mn-lt"/>
                        </a:rPr>
                        <a:t>63 (81.8)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latin typeface="+mn-lt"/>
                        </a:rPr>
                        <a:t>46 (70.8)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2"/>
                  </a:ext>
                </a:extLst>
              </a:tr>
              <a:tr h="482406">
                <a:tc>
                  <a:txBody>
                    <a:bodyPr/>
                    <a:lstStyle/>
                    <a:p>
                      <a:r>
                        <a:rPr lang="en-US" sz="1200" b="1" dirty="0">
                          <a:solidFill>
                            <a:schemeClr val="tx1"/>
                          </a:solidFill>
                        </a:rPr>
                        <a:t>Adverse event leading to treatment discontinuation, </a:t>
                      </a:r>
                      <a:br>
                        <a:rPr lang="en-US" sz="1200" b="1" dirty="0">
                          <a:solidFill>
                            <a:schemeClr val="tx1"/>
                          </a:solidFill>
                        </a:rPr>
                      </a:br>
                      <a:r>
                        <a:rPr lang="en-US" sz="1200" b="1" dirty="0">
                          <a:solidFill>
                            <a:schemeClr val="tx1"/>
                          </a:solidFill>
                        </a:rPr>
                        <a:t>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1" dirty="0">
                          <a:solidFill>
                            <a:schemeClr val="tx1"/>
                          </a:solidFill>
                        </a:rPr>
                        <a:t>37 (16.6)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1" dirty="0">
                          <a:solidFill>
                            <a:schemeClr val="tx1"/>
                          </a:solidFill>
                        </a:rPr>
                        <a:t>31 (14.9)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1" dirty="0">
                          <a:solidFill>
                            <a:schemeClr val="tx1"/>
                          </a:solidFill>
                        </a:rPr>
                        <a:t>35 (21.5)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1" dirty="0">
                          <a:solidFill>
                            <a:schemeClr val="tx1"/>
                          </a:solidFill>
                        </a:rPr>
                        <a:t>41 (22.4)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1" dirty="0">
                          <a:solidFill>
                            <a:schemeClr val="tx1"/>
                          </a:solidFill>
                        </a:rPr>
                        <a:t>20 (26.0)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1" dirty="0">
                          <a:solidFill>
                            <a:schemeClr val="tx1"/>
                          </a:solidFill>
                        </a:rPr>
                        <a:t>23 (35.4)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3"/>
                  </a:ext>
                </a:extLst>
              </a:tr>
              <a:tr h="333375">
                <a:tc>
                  <a:txBody>
                    <a:bodyPr/>
                    <a:lstStyle/>
                    <a:p>
                      <a:r>
                        <a:rPr lang="en-US" sz="1200" b="1" dirty="0">
                          <a:solidFill>
                            <a:schemeClr val="tx1"/>
                          </a:solidFill>
                        </a:rPr>
                        <a:t>Adverse event leading to death,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rPr>
                        <a:t>11 (4.9)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rPr>
                        <a:t>10 (4.8)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rPr>
                        <a:t>10 (6.1)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rPr>
                        <a:t>8 (4.4)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rPr>
                        <a:t>4 (5.2)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a:txBody>
                    <a:bodyPr/>
                    <a:lstStyle/>
                    <a:p>
                      <a:pPr algn="ctr"/>
                      <a:r>
                        <a:rPr lang="en-US" sz="1200" b="1" dirty="0">
                          <a:solidFill>
                            <a:schemeClr val="tx1"/>
                          </a:solidFill>
                        </a:rPr>
                        <a:t>3 (4.6)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extLst>
                  <a:ext uri="{0D108BD9-81ED-4DB2-BD59-A6C34878D82A}">
                    <a16:rowId xmlns:a16="http://schemas.microsoft.com/office/drawing/2014/main" val="10004"/>
                  </a:ext>
                </a:extLst>
              </a:tr>
              <a:tr h="333375">
                <a:tc>
                  <a:txBody>
                    <a:bodyPr/>
                    <a:lstStyle/>
                    <a:p>
                      <a:r>
                        <a:rPr lang="en-US" sz="1200" b="1" dirty="0">
                          <a:solidFill>
                            <a:schemeClr val="tx1"/>
                          </a:solidFill>
                        </a:rPr>
                        <a:t>Treatment-emergent AEs,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1" i="0" u="none" strike="noStrike" kern="1200" baseline="0" dirty="0">
                          <a:solidFill>
                            <a:schemeClr val="tx1"/>
                          </a:solidFill>
                          <a:latin typeface="+mn-lt"/>
                          <a:ea typeface="+mn-ea"/>
                          <a:cs typeface="+mn-cs"/>
                        </a:rPr>
                        <a:t>220 (98.7)</a:t>
                      </a:r>
                      <a:endParaRPr lang="en-US" sz="12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1" i="0" u="none" strike="noStrike" kern="1200" baseline="0" dirty="0">
                          <a:solidFill>
                            <a:schemeClr val="tx1"/>
                          </a:solidFill>
                          <a:latin typeface="+mn-lt"/>
                          <a:ea typeface="+mn-ea"/>
                          <a:cs typeface="+mn-cs"/>
                        </a:rPr>
                        <a:t>207 (99.5)</a:t>
                      </a:r>
                      <a:endParaRPr lang="en-US" sz="12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1" i="0" u="none" strike="noStrike" kern="1200" baseline="0" dirty="0">
                          <a:solidFill>
                            <a:schemeClr val="tx1"/>
                          </a:solidFill>
                          <a:latin typeface="+mn-lt"/>
                          <a:ea typeface="+mn-ea"/>
                          <a:cs typeface="+mn-cs"/>
                        </a:rPr>
                        <a:t>160 (98.2)</a:t>
                      </a:r>
                      <a:endParaRPr lang="en-US" sz="12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1" i="0" u="none" strike="noStrike" kern="1200" baseline="0" dirty="0">
                          <a:solidFill>
                            <a:schemeClr val="tx1"/>
                          </a:solidFill>
                          <a:latin typeface="+mn-lt"/>
                          <a:ea typeface="+mn-ea"/>
                          <a:cs typeface="+mn-cs"/>
                        </a:rPr>
                        <a:t>180 (98.4)</a:t>
                      </a:r>
                      <a:endParaRPr lang="en-US" sz="12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1" i="0" u="none" strike="noStrike" kern="1200" baseline="0" dirty="0">
                          <a:solidFill>
                            <a:schemeClr val="tx1"/>
                          </a:solidFill>
                          <a:latin typeface="+mn-lt"/>
                          <a:ea typeface="+mn-ea"/>
                          <a:cs typeface="+mn-cs"/>
                        </a:rPr>
                        <a:t>77 (100.0)</a:t>
                      </a:r>
                      <a:endParaRPr lang="en-US" sz="12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1" i="0" u="none" strike="noStrike" kern="1200" baseline="0" dirty="0">
                          <a:solidFill>
                            <a:schemeClr val="tx1"/>
                          </a:solidFill>
                          <a:latin typeface="+mn-lt"/>
                          <a:ea typeface="+mn-ea"/>
                          <a:cs typeface="+mn-cs"/>
                        </a:rPr>
                        <a:t>64 (98.5)</a:t>
                      </a:r>
                      <a:endParaRPr lang="en-US" sz="12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5"/>
                  </a:ext>
                </a:extLst>
              </a:tr>
            </a:tbl>
          </a:graphicData>
        </a:graphic>
      </p:graphicFrame>
      <p:sp>
        <p:nvSpPr>
          <p:cNvPr id="10" name="Rectangle 9"/>
          <p:cNvSpPr/>
          <p:nvPr/>
        </p:nvSpPr>
        <p:spPr>
          <a:xfrm>
            <a:off x="413007" y="6248560"/>
            <a:ext cx="7447138" cy="507831"/>
          </a:xfrm>
          <a:prstGeom prst="rect">
            <a:avLst/>
          </a:prstGeom>
        </p:spPr>
        <p:txBody>
          <a:bodyPr wrap="square" anchor="b">
            <a:spAutoFit/>
          </a:bodyPr>
          <a:lstStyle/>
          <a:p>
            <a:r>
              <a:rPr lang="en-GB" altLang="en-US" sz="900" dirty="0" err="1"/>
              <a:t>Kd</a:t>
            </a:r>
            <a:r>
              <a:rPr lang="en-GB" altLang="en-US" sz="900" dirty="0"/>
              <a:t>, carfilzomib and dexamethasone; </a:t>
            </a:r>
            <a:r>
              <a:rPr lang="en-GB" sz="900" kern="0" dirty="0"/>
              <a:t>Kd56, carfilzomib and dexamethasone, with 56 mg/m</a:t>
            </a:r>
            <a:r>
              <a:rPr lang="en-GB" sz="900" kern="0" baseline="30000" dirty="0"/>
              <a:t>2</a:t>
            </a:r>
            <a:r>
              <a:rPr lang="en-GB" sz="900" kern="0" dirty="0"/>
              <a:t> carfilzomib dose;</a:t>
            </a:r>
            <a:r>
              <a:rPr lang="en-GB" altLang="en-US" sz="900" dirty="0"/>
              <a:t> </a:t>
            </a:r>
            <a:br>
              <a:rPr lang="en-GB" altLang="en-US" sz="900" dirty="0"/>
            </a:br>
            <a:r>
              <a:rPr lang="en-GB" altLang="en-US" sz="900" dirty="0" err="1"/>
              <a:t>Vd</a:t>
            </a:r>
            <a:r>
              <a:rPr lang="en-GB" altLang="en-US" sz="900" dirty="0"/>
              <a:t>, </a:t>
            </a:r>
            <a:r>
              <a:rPr lang="en-GB" altLang="en-US" sz="900" dirty="0" err="1"/>
              <a:t>bortezomib</a:t>
            </a:r>
            <a:r>
              <a:rPr lang="en-GB" altLang="en-US" sz="900" dirty="0"/>
              <a:t> and dexamethasone.</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Ludwig </a:t>
            </a:r>
            <a:r>
              <a:rPr lang="en-US" sz="900" i="1" dirty="0">
                <a:latin typeface="Arial" panose="020B0604020202020204" pitchFamily="34" charset="0"/>
                <a:cs typeface="Arial" panose="020B0604020202020204" pitchFamily="34" charset="0"/>
              </a:rPr>
              <a:t>et al., </a:t>
            </a:r>
            <a:r>
              <a:rPr lang="en-US" sz="900" i="1" dirty="0" err="1">
                <a:latin typeface="Arial" panose="020B0604020202020204" pitchFamily="34" charset="0"/>
                <a:cs typeface="Arial" panose="020B0604020202020204" pitchFamily="34" charset="0"/>
              </a:rPr>
              <a:t>Leuk</a:t>
            </a:r>
            <a:r>
              <a:rPr lang="en-US" sz="900" i="1" dirty="0">
                <a:latin typeface="Arial" panose="020B0604020202020204" pitchFamily="34" charset="0"/>
                <a:cs typeface="Arial" panose="020B0604020202020204" pitchFamily="34" charset="0"/>
              </a:rPr>
              <a:t> Lymphoma </a:t>
            </a:r>
            <a:r>
              <a:rPr lang="en-US" sz="900" dirty="0">
                <a:latin typeface="Arial" panose="020B0604020202020204" pitchFamily="34" charset="0"/>
                <a:cs typeface="Arial" panose="020B0604020202020204" pitchFamily="34" charset="0"/>
              </a:rPr>
              <a:t>2017; 58:2501-2504</a:t>
            </a:r>
            <a:r>
              <a:rPr lang="en-GB" sz="900" dirty="0">
                <a:latin typeface="Arial" panose="020B0604020202020204" pitchFamily="34" charset="0"/>
                <a:cs typeface="Arial" panose="020B0604020202020204" pitchFamily="34" charset="0"/>
              </a:rPr>
              <a:t>; </a:t>
            </a:r>
            <a:r>
              <a:rPr lang="en-US" sz="900" dirty="0" err="1">
                <a:latin typeface="Arial" panose="020B0604020202020204" pitchFamily="34" charset="0"/>
                <a:cs typeface="Arial" panose="020B0604020202020204" pitchFamily="34" charset="0"/>
              </a:rPr>
              <a:t>Niesvizky</a:t>
            </a:r>
            <a:r>
              <a:rPr lang="en-US" sz="900" dirty="0">
                <a:latin typeface="Arial" panose="020B0604020202020204" pitchFamily="34" charset="0"/>
                <a:cs typeface="Arial" panose="020B0604020202020204" pitchFamily="34" charset="0"/>
              </a:rPr>
              <a:t> et al, presented at ASH 2017, poster (abstract 1885).</a:t>
            </a:r>
            <a:endParaRPr lang="en-GB" sz="900" dirty="0"/>
          </a:p>
        </p:txBody>
      </p:sp>
      <p:sp>
        <p:nvSpPr>
          <p:cNvPr id="4" name="Rectangle 3"/>
          <p:cNvSpPr/>
          <p:nvPr/>
        </p:nvSpPr>
        <p:spPr>
          <a:xfrm>
            <a:off x="229251" y="4428475"/>
            <a:ext cx="8417682" cy="1600438"/>
          </a:xfrm>
          <a:prstGeom prst="rect">
            <a:avLst/>
          </a:prstGeom>
        </p:spPr>
        <p:txBody>
          <a:bodyPr wrap="square">
            <a:spAutoFit/>
          </a:bodyPr>
          <a:lstStyle/>
          <a:p>
            <a:pPr marL="285750" indent="-285750">
              <a:buClr>
                <a:schemeClr val="accent1"/>
              </a:buClr>
              <a:buFont typeface="Arial" panose="020B0604020202020204" pitchFamily="34" charset="0"/>
              <a:buChar char="•"/>
            </a:pPr>
            <a:r>
              <a:rPr lang="en-GB" sz="1400" dirty="0">
                <a:latin typeface="ArialNarrow"/>
              </a:rPr>
              <a:t>In the safety population (n=919), the median duration of treatment was longer with Kd56 than with </a:t>
            </a:r>
            <a:r>
              <a:rPr lang="en-GB" sz="1400" dirty="0" err="1">
                <a:latin typeface="ArialNarrow"/>
              </a:rPr>
              <a:t>Vd</a:t>
            </a:r>
            <a:r>
              <a:rPr lang="en-GB" sz="1400" dirty="0">
                <a:latin typeface="ArialNarrow"/>
              </a:rPr>
              <a:t> within each age subgroup</a:t>
            </a:r>
          </a:p>
          <a:p>
            <a:pPr marL="742950" lvl="1" indent="-285750">
              <a:buClr>
                <a:schemeClr val="accent1"/>
              </a:buClr>
              <a:buFont typeface="Arial" panose="020B0604020202020204" pitchFamily="34" charset="0"/>
              <a:buChar char="•"/>
            </a:pPr>
            <a:r>
              <a:rPr lang="en-GB" sz="1400" dirty="0">
                <a:latin typeface="ArialNarrow"/>
              </a:rPr>
              <a:t>&lt;65 years: median, 49.0 weeks vs 27.0 weeks</a:t>
            </a:r>
          </a:p>
          <a:p>
            <a:pPr marL="742950" lvl="1" indent="-285750">
              <a:buClr>
                <a:schemeClr val="accent1"/>
              </a:buClr>
              <a:buFont typeface="Arial" panose="020B0604020202020204" pitchFamily="34" charset="0"/>
              <a:buChar char="•"/>
            </a:pPr>
            <a:r>
              <a:rPr lang="en-GB" sz="1400" dirty="0">
                <a:latin typeface="ArialNarrow"/>
              </a:rPr>
              <a:t>65–74 years: 49.9 weeks vs 27.6 weeks</a:t>
            </a:r>
          </a:p>
          <a:p>
            <a:pPr marL="742950" lvl="1" indent="-285750">
              <a:buClr>
                <a:schemeClr val="accent1"/>
              </a:buClr>
              <a:buFont typeface="Arial" panose="020B0604020202020204" pitchFamily="34" charset="0"/>
              <a:buChar char="•"/>
            </a:pPr>
            <a:r>
              <a:rPr lang="en-GB" sz="1400" dirty="0">
                <a:latin typeface="ArialNarrow"/>
              </a:rPr>
              <a:t>≥75 years: 43.3 weeks vs 20.6 weeks</a:t>
            </a:r>
          </a:p>
          <a:p>
            <a:pPr marL="285750" lvl="1" indent="-285750">
              <a:buClr>
                <a:schemeClr val="accent1"/>
              </a:buClr>
              <a:buFont typeface="Arial" panose="020B0604020202020204" pitchFamily="34" charset="0"/>
              <a:buChar char="•"/>
            </a:pPr>
            <a:r>
              <a:rPr lang="en-GB" sz="1400" dirty="0">
                <a:latin typeface="ArialNarrow"/>
              </a:rPr>
              <a:t>Adverse events were not adjusted for exposure</a:t>
            </a:r>
          </a:p>
          <a:p>
            <a:pPr lvl="1">
              <a:buClr>
                <a:schemeClr val="accent1"/>
              </a:buClr>
            </a:pPr>
            <a:endParaRPr lang="en-GB" sz="1400" dirty="0"/>
          </a:p>
        </p:txBody>
      </p:sp>
      <p:sp>
        <p:nvSpPr>
          <p:cNvPr id="14" name="TextBox 13">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7" name="TextBox 6"/>
          <p:cNvSpPr txBox="1"/>
          <p:nvPr/>
        </p:nvSpPr>
        <p:spPr>
          <a:xfrm>
            <a:off x="2640069" y="1361662"/>
            <a:ext cx="2068195" cy="430887"/>
          </a:xfrm>
          <a:prstGeom prst="rect">
            <a:avLst/>
          </a:prstGeom>
          <a:noFill/>
        </p:spPr>
        <p:txBody>
          <a:bodyPr wrap="none" rtlCol="0" anchor="b">
            <a:spAutoFit/>
          </a:bodyPr>
          <a:lstStyle/>
          <a:p>
            <a:r>
              <a:rPr lang="en-US" sz="1100" b="1" dirty="0"/>
              <a:t>Median follow-up </a:t>
            </a:r>
            <a:r>
              <a:rPr lang="en-US" sz="1100" dirty="0"/>
              <a:t>(Kd vs Vd):</a:t>
            </a:r>
          </a:p>
          <a:p>
            <a:r>
              <a:rPr lang="en-US" sz="1100" dirty="0"/>
              <a:t>11.9 months vs 10.4 months</a:t>
            </a:r>
            <a:endParaRPr lang="de-CH" sz="1100" dirty="0"/>
          </a:p>
        </p:txBody>
      </p:sp>
      <p:sp>
        <p:nvSpPr>
          <p:cNvPr id="9" name="TextBox 8"/>
          <p:cNvSpPr txBox="1"/>
          <p:nvPr/>
        </p:nvSpPr>
        <p:spPr>
          <a:xfrm>
            <a:off x="4661150" y="1356287"/>
            <a:ext cx="2068195" cy="430887"/>
          </a:xfrm>
          <a:prstGeom prst="rect">
            <a:avLst/>
          </a:prstGeom>
          <a:noFill/>
        </p:spPr>
        <p:txBody>
          <a:bodyPr wrap="none" rtlCol="0" anchor="b">
            <a:spAutoFit/>
          </a:bodyPr>
          <a:lstStyle/>
          <a:p>
            <a:r>
              <a:rPr lang="en-US" sz="1100" b="1" dirty="0"/>
              <a:t>Median follow-up </a:t>
            </a:r>
            <a:r>
              <a:rPr lang="en-US" sz="1100" dirty="0"/>
              <a:t>(Kd vs Vd):</a:t>
            </a:r>
          </a:p>
          <a:p>
            <a:r>
              <a:rPr lang="en-US" sz="1100" dirty="0"/>
              <a:t>12.0 months vs 11.1 months</a:t>
            </a:r>
            <a:endParaRPr lang="de-CH" sz="1100" dirty="0"/>
          </a:p>
        </p:txBody>
      </p:sp>
      <p:sp>
        <p:nvSpPr>
          <p:cNvPr id="11" name="TextBox 10"/>
          <p:cNvSpPr txBox="1"/>
          <p:nvPr/>
        </p:nvSpPr>
        <p:spPr>
          <a:xfrm>
            <a:off x="6665343" y="1363505"/>
            <a:ext cx="2068195" cy="430887"/>
          </a:xfrm>
          <a:prstGeom prst="rect">
            <a:avLst/>
          </a:prstGeom>
          <a:noFill/>
        </p:spPr>
        <p:txBody>
          <a:bodyPr wrap="none" rtlCol="0" anchor="b">
            <a:spAutoFit/>
          </a:bodyPr>
          <a:lstStyle/>
          <a:p>
            <a:r>
              <a:rPr lang="en-US" sz="1100" b="1" dirty="0"/>
              <a:t>Median follow-up </a:t>
            </a:r>
            <a:r>
              <a:rPr lang="en-US" sz="1100" dirty="0"/>
              <a:t>(Kd vs Vd):</a:t>
            </a:r>
          </a:p>
          <a:p>
            <a:r>
              <a:rPr lang="en-US" sz="1100" dirty="0"/>
              <a:t>11.5 months vs 10.4 months</a:t>
            </a:r>
            <a:endParaRPr lang="de-CH" sz="1100" dirty="0"/>
          </a:p>
        </p:txBody>
      </p:sp>
    </p:spTree>
    <p:extLst>
      <p:ext uri="{BB962C8B-B14F-4D97-AF65-F5344CB8AC3E}">
        <p14:creationId xmlns:p14="http://schemas.microsoft.com/office/powerpoint/2010/main" val="9960683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Profile by Patient Age (2)</a:t>
            </a:r>
            <a:endParaRPr lang="en-GB" dirty="0"/>
          </a:p>
        </p:txBody>
      </p:sp>
      <p:sp>
        <p:nvSpPr>
          <p:cNvPr id="4" name="Content Placeholder 3"/>
          <p:cNvSpPr>
            <a:spLocks noGrp="1"/>
          </p:cNvSpPr>
          <p:nvPr>
            <p:ph sz="quarter" idx="13"/>
          </p:nvPr>
        </p:nvSpPr>
        <p:spPr>
          <a:xfrm>
            <a:off x="417512" y="5943600"/>
            <a:ext cx="7461106" cy="794544"/>
          </a:xfrm>
        </p:spPr>
        <p:txBody>
          <a:bodyPr/>
          <a:lstStyle/>
          <a:p>
            <a:r>
              <a:rPr lang="en-GB" altLang="en-US" dirty="0"/>
              <a:t>* Preferred term</a:t>
            </a:r>
            <a:r>
              <a:rPr lang="en-US" altLang="en-US" dirty="0"/>
              <a:t>, and incidence of adverse events was not adjusted for exposure.</a:t>
            </a:r>
            <a:br>
              <a:rPr lang="en-GB" altLang="en-US" dirty="0"/>
            </a:br>
            <a:r>
              <a:rPr lang="en-GB" altLang="en-US" dirty="0" err="1"/>
              <a:t>Kd</a:t>
            </a:r>
            <a:r>
              <a:rPr lang="en-GB" altLang="en-US" dirty="0"/>
              <a:t>, carfilzomib and dexamethasone; </a:t>
            </a:r>
            <a:r>
              <a:rPr lang="en-GB" altLang="en-US" dirty="0" err="1"/>
              <a:t>Vd</a:t>
            </a:r>
            <a:r>
              <a:rPr lang="en-GB" altLang="en-US" dirty="0"/>
              <a:t>, </a:t>
            </a:r>
            <a:r>
              <a:rPr lang="en-GB" altLang="en-US" dirty="0" err="1"/>
              <a:t>bortezomib</a:t>
            </a:r>
            <a:r>
              <a:rPr lang="en-GB" altLang="en-US" dirty="0"/>
              <a:t> and dexamethasone.</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Ludwig </a:t>
            </a:r>
            <a:r>
              <a:rPr lang="en-US" i="1" dirty="0">
                <a:latin typeface="Arial" panose="020B0604020202020204" pitchFamily="34" charset="0"/>
                <a:cs typeface="Arial" panose="020B0604020202020204" pitchFamily="34" charset="0"/>
              </a:rPr>
              <a:t>et al., </a:t>
            </a:r>
            <a:r>
              <a:rPr lang="en-US" i="1" dirty="0" err="1">
                <a:latin typeface="Arial" panose="020B0604020202020204" pitchFamily="34" charset="0"/>
                <a:cs typeface="Arial" panose="020B0604020202020204" pitchFamily="34" charset="0"/>
              </a:rPr>
              <a:t>Leuk</a:t>
            </a:r>
            <a:r>
              <a:rPr lang="en-US" i="1" dirty="0">
                <a:latin typeface="Arial" panose="020B0604020202020204" pitchFamily="34" charset="0"/>
                <a:cs typeface="Arial" panose="020B0604020202020204" pitchFamily="34" charset="0"/>
              </a:rPr>
              <a:t> Lymphoma </a:t>
            </a:r>
            <a:r>
              <a:rPr lang="en-US" dirty="0">
                <a:latin typeface="Arial" panose="020B0604020202020204" pitchFamily="34" charset="0"/>
                <a:cs typeface="Arial" panose="020B0604020202020204" pitchFamily="34" charset="0"/>
              </a:rPr>
              <a:t>2017; 58:2501-2504</a:t>
            </a:r>
            <a:r>
              <a:rPr lang="en-GB"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Niesvizky</a:t>
            </a:r>
            <a:r>
              <a:rPr lang="en-US" dirty="0">
                <a:latin typeface="Arial" panose="020B0604020202020204" pitchFamily="34" charset="0"/>
                <a:cs typeface="Arial" panose="020B0604020202020204" pitchFamily="34" charset="0"/>
              </a:rPr>
              <a:t> et al, presented at ASH 2017, poster (abstract 1885).</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2651187787"/>
              </p:ext>
            </p:extLst>
          </p:nvPr>
        </p:nvGraphicFramePr>
        <p:xfrm>
          <a:off x="349493" y="1263306"/>
          <a:ext cx="8172000" cy="3563108"/>
        </p:xfrm>
        <a:graphic>
          <a:graphicData uri="http://schemas.openxmlformats.org/drawingml/2006/table">
            <a:tbl>
              <a:tblPr firstRow="1" bandRow="1"/>
              <a:tblGrid>
                <a:gridCol w="2124000">
                  <a:extLst>
                    <a:ext uri="{9D8B030D-6E8A-4147-A177-3AD203B41FA5}">
                      <a16:colId xmlns:a16="http://schemas.microsoft.com/office/drawing/2014/main" val="20000"/>
                    </a:ext>
                  </a:extLst>
                </a:gridCol>
                <a:gridCol w="1008000">
                  <a:extLst>
                    <a:ext uri="{9D8B030D-6E8A-4147-A177-3AD203B41FA5}">
                      <a16:colId xmlns:a16="http://schemas.microsoft.com/office/drawing/2014/main" val="20001"/>
                    </a:ext>
                  </a:extLst>
                </a:gridCol>
                <a:gridCol w="1008000">
                  <a:extLst>
                    <a:ext uri="{9D8B030D-6E8A-4147-A177-3AD203B41FA5}">
                      <a16:colId xmlns:a16="http://schemas.microsoft.com/office/drawing/2014/main" val="20002"/>
                    </a:ext>
                  </a:extLst>
                </a:gridCol>
                <a:gridCol w="1008000">
                  <a:extLst>
                    <a:ext uri="{9D8B030D-6E8A-4147-A177-3AD203B41FA5}">
                      <a16:colId xmlns:a16="http://schemas.microsoft.com/office/drawing/2014/main" val="20003"/>
                    </a:ext>
                  </a:extLst>
                </a:gridCol>
                <a:gridCol w="1008000">
                  <a:extLst>
                    <a:ext uri="{9D8B030D-6E8A-4147-A177-3AD203B41FA5}">
                      <a16:colId xmlns:a16="http://schemas.microsoft.com/office/drawing/2014/main" val="20004"/>
                    </a:ext>
                  </a:extLst>
                </a:gridCol>
                <a:gridCol w="1008000">
                  <a:extLst>
                    <a:ext uri="{9D8B030D-6E8A-4147-A177-3AD203B41FA5}">
                      <a16:colId xmlns:a16="http://schemas.microsoft.com/office/drawing/2014/main" val="20005"/>
                    </a:ext>
                  </a:extLst>
                </a:gridCol>
                <a:gridCol w="1008000">
                  <a:extLst>
                    <a:ext uri="{9D8B030D-6E8A-4147-A177-3AD203B41FA5}">
                      <a16:colId xmlns:a16="http://schemas.microsoft.com/office/drawing/2014/main" val="20006"/>
                    </a:ext>
                  </a:extLst>
                </a:gridCol>
              </a:tblGrid>
              <a:tr h="247025">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sz="1400" dirty="0">
                        <a:solidFill>
                          <a:srgbClr val="FF0000"/>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r>
                        <a:rPr lang="en-US" sz="1400" b="1" dirty="0">
                          <a:solidFill>
                            <a:schemeClr val="bg1"/>
                          </a:solidFill>
                        </a:rPr>
                        <a:t>&lt; 65 Years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GB"/>
                    </a:p>
                  </a:txBody>
                  <a:tcPr/>
                </a:tc>
                <a:tc gridSpan="2">
                  <a:txBody>
                    <a:bodyPr/>
                    <a:lstStyle/>
                    <a:p>
                      <a:pPr algn="ctr"/>
                      <a:r>
                        <a:rPr lang="en-US" sz="1400" b="1" baseline="0" dirty="0">
                          <a:solidFill>
                            <a:schemeClr val="bg1"/>
                          </a:solidFill>
                        </a:rPr>
                        <a:t>65 – 74  Years</a:t>
                      </a:r>
                      <a:endParaRPr lang="en-US" sz="14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GB"/>
                    </a:p>
                  </a:txBody>
                  <a:tcPr/>
                </a:tc>
                <a:tc gridSpan="2">
                  <a:txBody>
                    <a:bodyPr/>
                    <a:lstStyle/>
                    <a:p>
                      <a:pPr algn="ctr"/>
                      <a:r>
                        <a:rPr lang="en-US" sz="1400" b="1" dirty="0">
                          <a:solidFill>
                            <a:schemeClr val="bg1"/>
                          </a:solidFill>
                        </a:rPr>
                        <a:t>≥ 75 Years</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hMerge="1">
                  <a:txBody>
                    <a:bodyPr/>
                    <a:lstStyle/>
                    <a:p>
                      <a:endParaRPr lang="en-GB"/>
                    </a:p>
                  </a:txBody>
                  <a:tcPr/>
                </a:tc>
                <a:extLst>
                  <a:ext uri="{0D108BD9-81ED-4DB2-BD59-A6C34878D82A}">
                    <a16:rowId xmlns:a16="http://schemas.microsoft.com/office/drawing/2014/main" val="10000"/>
                  </a:ext>
                </a:extLst>
              </a:tr>
              <a:tr h="456799">
                <a:tc vMerge="1">
                  <a:txBody>
                    <a:bodyPr/>
                    <a:lstStyle/>
                    <a:p>
                      <a:endParaRPr lang="en-US" sz="1200" dirty="0">
                        <a:solidFill>
                          <a:srgbClr val="FF0000"/>
                        </a:solidFill>
                      </a:endParaRPr>
                    </a:p>
                  </a:txBody>
                  <a:tcPr anchor="ctr">
                    <a:lnL w="28575" cap="flat" cmpd="sng" algn="ctr">
                      <a:solidFill>
                        <a:srgbClr val="007CC2">
                          <a:lumMod val="50000"/>
                        </a:srgbClr>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rgbClr val="007CC2">
                          <a:lumMod val="50000"/>
                        </a:srgbClr>
                      </a:solidFill>
                      <a:prstDash val="solid"/>
                      <a:round/>
                      <a:headEnd type="none" w="med" len="med"/>
                      <a:tailEnd type="none" w="med" len="med"/>
                    </a:lnB>
                    <a:lnTlToBr w="12700" cmpd="sng">
                      <a:noFill/>
                      <a:prstDash val="solid"/>
                    </a:lnTlToBr>
                    <a:lnBlToTr w="12700" cmpd="sng">
                      <a:noFill/>
                      <a:prstDash val="solid"/>
                    </a:lnBlToTr>
                    <a:solidFill>
                      <a:srgbClr val="007CC2">
                        <a:lumMod val="75000"/>
                      </a:srgbClr>
                    </a:solidFill>
                  </a:tcPr>
                </a:tc>
                <a:tc>
                  <a:txBody>
                    <a:bodyPr/>
                    <a:lstStyle/>
                    <a:p>
                      <a:pPr algn="ctr"/>
                      <a:r>
                        <a:rPr lang="en-US" sz="1400" b="1" dirty="0">
                          <a:solidFill>
                            <a:schemeClr val="bg1"/>
                          </a:solidFill>
                        </a:rPr>
                        <a:t>Kd</a:t>
                      </a:r>
                    </a:p>
                    <a:p>
                      <a:pPr algn="ctr"/>
                      <a:r>
                        <a:rPr lang="en-US" sz="1400" b="1" dirty="0">
                          <a:solidFill>
                            <a:schemeClr val="bg1"/>
                          </a:solidFill>
                        </a:rPr>
                        <a:t>(n = 223)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208)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Kd</a:t>
                      </a:r>
                    </a:p>
                    <a:p>
                      <a:pPr algn="ctr"/>
                      <a:r>
                        <a:rPr lang="en-US" sz="1400" b="1" dirty="0">
                          <a:solidFill>
                            <a:schemeClr val="bg1"/>
                          </a:solidFill>
                        </a:rPr>
                        <a:t>(n = 163)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183)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Kd</a:t>
                      </a:r>
                    </a:p>
                    <a:p>
                      <a:pPr algn="ctr"/>
                      <a:r>
                        <a:rPr lang="en-US" sz="1400" b="1" dirty="0">
                          <a:solidFill>
                            <a:schemeClr val="bg1"/>
                          </a:solidFill>
                        </a:rPr>
                        <a:t>(n = 77)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tc>
                  <a:txBody>
                    <a:bodyPr/>
                    <a:lstStyle/>
                    <a:p>
                      <a:pPr algn="ctr"/>
                      <a:r>
                        <a:rPr lang="en-US" sz="1400" b="1" dirty="0">
                          <a:solidFill>
                            <a:schemeClr val="bg1"/>
                          </a:solidFill>
                        </a:rPr>
                        <a:t>Vd</a:t>
                      </a:r>
                    </a:p>
                    <a:p>
                      <a:pPr algn="ctr"/>
                      <a:r>
                        <a:rPr lang="en-US" sz="1400" b="1" dirty="0">
                          <a:solidFill>
                            <a:schemeClr val="bg1"/>
                          </a:solidFill>
                        </a:rPr>
                        <a:t>(n = 65)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3C3"/>
                    </a:solidFill>
                  </a:tcPr>
                </a:tc>
                <a:extLst>
                  <a:ext uri="{0D108BD9-81ED-4DB2-BD59-A6C34878D82A}">
                    <a16:rowId xmlns:a16="http://schemas.microsoft.com/office/drawing/2014/main" val="10001"/>
                  </a:ext>
                </a:extLst>
              </a:tr>
              <a:tr h="271268">
                <a:tc gridSpan="7">
                  <a:txBody>
                    <a:bodyPr/>
                    <a:lstStyle/>
                    <a:p>
                      <a:r>
                        <a:rPr lang="en-US" sz="1200" b="1" dirty="0">
                          <a:solidFill>
                            <a:schemeClr val="tx1"/>
                          </a:solidFill>
                          <a:latin typeface="+mn-lt"/>
                        </a:rPr>
                        <a:t>Select grade</a:t>
                      </a:r>
                      <a:r>
                        <a:rPr lang="en-US" sz="1200" b="1" baseline="0" dirty="0">
                          <a:solidFill>
                            <a:schemeClr val="tx1"/>
                          </a:solidFill>
                          <a:latin typeface="+mn-lt"/>
                        </a:rPr>
                        <a:t> ≥ 3 adverse events of interest*, n (%)</a:t>
                      </a:r>
                      <a:endParaRPr lang="en-US" sz="1200" b="1" dirty="0">
                        <a:solidFill>
                          <a:schemeClr val="tx1"/>
                        </a:solidFill>
                        <a:latin typeface="+mn-lt"/>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BFBFBF"/>
                    </a:solidFill>
                  </a:tcPr>
                </a:tc>
                <a:tc hMerge="1">
                  <a:txBody>
                    <a:bodyPr/>
                    <a:lstStyle/>
                    <a:p>
                      <a:endParaRPr lang="de-CH"/>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2"/>
                  </a:ext>
                </a:extLst>
              </a:tr>
              <a:tr h="22398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r>
                        <a:rPr lang="en-US" sz="1200" b="0" dirty="0">
                          <a:solidFill>
                            <a:schemeClr val="tx1"/>
                          </a:solidFill>
                        </a:rPr>
                        <a:t>Hypertension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31 (13.9)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7 (3.4)</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23 (14.1)</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6 (3.3)</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13 (16.9)</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2</a:t>
                      </a:r>
                      <a:r>
                        <a:rPr lang="en-US" sz="1200" baseline="0" dirty="0">
                          <a:solidFill>
                            <a:schemeClr val="tx1"/>
                          </a:solidFill>
                        </a:rPr>
                        <a:t> (</a:t>
                      </a:r>
                      <a:r>
                        <a:rPr lang="en-US" sz="1200" dirty="0">
                          <a:solidFill>
                            <a:schemeClr val="tx1"/>
                          </a:solidFill>
                        </a:rPr>
                        <a:t>3.1)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3"/>
                  </a:ext>
                </a:extLst>
              </a:tr>
              <a:tr h="22398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lgn="l" defTabSz="914400" rtl="0" eaLnBrk="1" latinLnBrk="0" hangingPunct="1"/>
                      <a:r>
                        <a:rPr lang="en-US" sz="1200" b="0" kern="1200" dirty="0" err="1">
                          <a:solidFill>
                            <a:schemeClr val="tx1"/>
                          </a:solidFill>
                          <a:latin typeface="+mn-lt"/>
                          <a:ea typeface="+mn-ea"/>
                          <a:cs typeface="+mn-cs"/>
                        </a:rPr>
                        <a:t>Dyspnoea</a:t>
                      </a:r>
                      <a:endParaRPr lang="en-US" sz="12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9 (4.0)</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3 (1.4)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14 (8.6)</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6 (3.3)</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6 (7.8)</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1 (1.5)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4"/>
                  </a:ext>
                </a:extLst>
              </a:tr>
              <a:tr h="223981">
                <a:tc>
                  <a:txBody>
                    <a:bodyPr/>
                    <a:lstStyle/>
                    <a:p>
                      <a:pPr marL="279400" indent="0" algn="l" defTabSz="914400" rtl="0" eaLnBrk="1" latinLnBrk="0" hangingPunct="1"/>
                      <a:r>
                        <a:rPr lang="en-US" sz="1200" b="0" kern="1200" dirty="0">
                          <a:solidFill>
                            <a:schemeClr val="tx1"/>
                          </a:solidFill>
                          <a:latin typeface="+mn-lt"/>
                          <a:ea typeface="+mn-ea"/>
                          <a:cs typeface="+mn-cs"/>
                        </a:rPr>
                        <a:t>Peripheral neuropathy</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2 (0.9)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7 (3.4)</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4 (2.5)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17 (9.3)</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4 (6.2)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5"/>
                  </a:ext>
                </a:extLst>
              </a:tr>
              <a:tr h="223981">
                <a:tc>
                  <a:txBody>
                    <a:bodyPr/>
                    <a:lstStyle/>
                    <a:p>
                      <a:pPr marL="279400" indent="0" algn="l" defTabSz="914400" rtl="0" eaLnBrk="1" latinLnBrk="0" hangingPunct="1"/>
                      <a:r>
                        <a:rPr lang="en-US" sz="1200" b="0" kern="1200" dirty="0">
                          <a:solidFill>
                            <a:schemeClr val="tx1"/>
                          </a:solidFill>
                          <a:latin typeface="+mn-lt"/>
                          <a:ea typeface="+mn-ea"/>
                          <a:cs typeface="+mn-cs"/>
                        </a:rPr>
                        <a:t>Cardiac failure</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3 (1.3)</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1 (0.5)</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6 (3.7)</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1 (0.5)</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4 (5.2)</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1 (1.5)</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6"/>
                  </a:ext>
                </a:extLst>
              </a:tr>
              <a:tr h="22398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9400" indent="0" algn="l" defTabSz="914400" rtl="0" eaLnBrk="1" latinLnBrk="0" hangingPunct="1"/>
                      <a:r>
                        <a:rPr lang="en-US" sz="1200" b="0" kern="1200" dirty="0">
                          <a:solidFill>
                            <a:schemeClr val="tx1"/>
                          </a:solidFill>
                          <a:latin typeface="+mn-lt"/>
                          <a:ea typeface="+mn-ea"/>
                          <a:cs typeface="+mn-cs"/>
                        </a:rPr>
                        <a:t>Acute</a:t>
                      </a:r>
                      <a:r>
                        <a:rPr lang="en-US" sz="1200" b="0" kern="1200" baseline="0" dirty="0">
                          <a:solidFill>
                            <a:schemeClr val="tx1"/>
                          </a:solidFill>
                          <a:latin typeface="+mn-lt"/>
                          <a:ea typeface="+mn-ea"/>
                          <a:cs typeface="+mn-cs"/>
                        </a:rPr>
                        <a:t> r</a:t>
                      </a:r>
                      <a:r>
                        <a:rPr lang="en-US" sz="1200" b="0" kern="1200" dirty="0">
                          <a:solidFill>
                            <a:schemeClr val="tx1"/>
                          </a:solidFill>
                          <a:latin typeface="+mn-lt"/>
                          <a:ea typeface="+mn-ea"/>
                          <a:cs typeface="+mn-cs"/>
                        </a:rPr>
                        <a:t>enal failure</a:t>
                      </a:r>
                      <a:endParaRPr lang="en-US" sz="1200" b="0" kern="1200" baseline="300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8 (3.6)</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6 (2.9)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1 (0.6)</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1 (0.5)</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3 (3.9)</a:t>
                      </a:r>
                      <a:endParaRPr lang="en-US" sz="120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7"/>
                  </a:ext>
                </a:extLst>
              </a:tr>
              <a:tr h="223981">
                <a:tc gridSpan="7">
                  <a:txBody>
                    <a:bodyPr/>
                    <a:lstStyle/>
                    <a:p>
                      <a:pPr marL="0" indent="0" algn="l" defTabSz="914400" rtl="0" eaLnBrk="1" latinLnBrk="0" hangingPunct="1"/>
                      <a:r>
                        <a:rPr lang="en-US" sz="1200" b="1" kern="1200" baseline="0" dirty="0">
                          <a:solidFill>
                            <a:schemeClr val="tx1"/>
                          </a:solidFill>
                          <a:latin typeface="+mn-lt"/>
                          <a:ea typeface="+mn-ea"/>
                          <a:cs typeface="+mn-cs"/>
                        </a:rPr>
                        <a:t>Select grade ≥ 3 </a:t>
                      </a:r>
                      <a:r>
                        <a:rPr lang="en-US" sz="1200" b="1" kern="1200" baseline="0" dirty="0" err="1">
                          <a:solidFill>
                            <a:schemeClr val="tx1"/>
                          </a:solidFill>
                          <a:latin typeface="+mn-lt"/>
                          <a:ea typeface="+mn-ea"/>
                          <a:cs typeface="+mn-cs"/>
                        </a:rPr>
                        <a:t>haematologic</a:t>
                      </a:r>
                      <a:r>
                        <a:rPr lang="en-US" sz="1200" b="1" kern="1200" baseline="0" dirty="0">
                          <a:solidFill>
                            <a:schemeClr val="tx1"/>
                          </a:solidFill>
                          <a:latin typeface="+mn-lt"/>
                          <a:ea typeface="+mn-ea"/>
                          <a:cs typeface="+mn-cs"/>
                        </a:rPr>
                        <a:t> related AEs,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hMerge="1">
                  <a:txBody>
                    <a:bodyPr/>
                    <a:lstStyle/>
                    <a:p>
                      <a:pPr algn="ctr"/>
                      <a:endParaRPr lang="en-US" sz="1200" baseline="0" dirty="0">
                        <a:solidFill>
                          <a:srgbClr val="FF0000"/>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hMerge="1">
                  <a:txBody>
                    <a:bodyPr/>
                    <a:lstStyle/>
                    <a:p>
                      <a:pPr algn="ct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hMerge="1">
                  <a:txBody>
                    <a:bodyPr/>
                    <a:lstStyle/>
                    <a:p>
                      <a:pPr algn="ctr"/>
                      <a:endParaRPr lang="en-US" sz="1200" baseline="0" dirty="0">
                        <a:solidFill>
                          <a:srgbClr val="FF0000"/>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hMerge="1">
                  <a:txBody>
                    <a:bodyPr/>
                    <a:lstStyle/>
                    <a:p>
                      <a:pPr algn="ctr"/>
                      <a:endParaRPr lang="en-US" sz="1200" baseline="0" dirty="0">
                        <a:solidFill>
                          <a:srgbClr val="FF0000"/>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hMerge="1">
                  <a:txBody>
                    <a:bodyPr/>
                    <a:lstStyle/>
                    <a:p>
                      <a:pPr algn="ctr"/>
                      <a:endParaRPr lang="en-US" sz="1200" baseline="0" dirty="0">
                        <a:solidFill>
                          <a:srgbClr val="FF0000"/>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hMerge="1">
                  <a:txBody>
                    <a:bodyPr/>
                    <a:lstStyle/>
                    <a:p>
                      <a:pPr algn="ctr"/>
                      <a:endParaRPr lang="en-US" sz="1200" baseline="0" dirty="0">
                        <a:solidFill>
                          <a:srgbClr val="FF0000"/>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8"/>
                  </a:ext>
                </a:extLst>
              </a:tr>
              <a:tr h="223981">
                <a:tc>
                  <a:txBody>
                    <a:bodyPr/>
                    <a:lstStyle/>
                    <a:p>
                      <a:pPr marL="279400" indent="0" algn="l" defTabSz="914400" rtl="0" eaLnBrk="1" latinLnBrk="0" hangingPunct="1"/>
                      <a:r>
                        <a:rPr lang="en-US" sz="1200" b="0" kern="1200" baseline="0" dirty="0" err="1">
                          <a:solidFill>
                            <a:schemeClr val="tx1"/>
                          </a:solidFill>
                          <a:latin typeface="+mn-lt"/>
                          <a:ea typeface="+mn-ea"/>
                          <a:cs typeface="+mn-cs"/>
                        </a:rPr>
                        <a:t>Anaemia</a:t>
                      </a:r>
                      <a:endParaRPr lang="en-US" sz="1200" b="0" kern="1200" baseline="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36 (16.1)</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23 (11.1)</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22 (13.5)</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20 (10.9)</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18 (23.4)</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3 (4.6)</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09"/>
                  </a:ext>
                </a:extLst>
              </a:tr>
              <a:tr h="220320">
                <a:tc>
                  <a:txBody>
                    <a:bodyPr/>
                    <a:lstStyle/>
                    <a:p>
                      <a:pPr marL="279400" indent="0" algn="l" defTabSz="914400" rtl="0" eaLnBrk="1" latinLnBrk="0" hangingPunct="1"/>
                      <a:r>
                        <a:rPr lang="en-US" sz="1200" b="0" kern="1200" baseline="0" dirty="0">
                          <a:solidFill>
                            <a:schemeClr val="tx1"/>
                          </a:solidFill>
                          <a:latin typeface="+mn-lt"/>
                          <a:ea typeface="+mn-ea"/>
                          <a:cs typeface="+mn-cs"/>
                        </a:rPr>
                        <a:t>Thrombocytopenia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17 (7.6)</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19 (9.1)</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17 (10.4)</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19 (10.4)</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7 (9.1)</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5 (7.7)</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0"/>
                  </a:ext>
                </a:extLst>
              </a:tr>
              <a:tr h="220320">
                <a:tc>
                  <a:txBody>
                    <a:bodyPr/>
                    <a:lstStyle/>
                    <a:p>
                      <a:pPr marL="279400" indent="0" algn="l" defTabSz="914400" rtl="0" eaLnBrk="1" latinLnBrk="0" hangingPunct="1"/>
                      <a:r>
                        <a:rPr lang="en-US" sz="1200" b="0" kern="1200" baseline="0" dirty="0">
                          <a:solidFill>
                            <a:schemeClr val="tx1"/>
                          </a:solidFill>
                          <a:latin typeface="+mn-lt"/>
                          <a:ea typeface="+mn-ea"/>
                          <a:cs typeface="+mn-cs"/>
                        </a:rPr>
                        <a:t>Neutropenia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7 (3.1)</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4 (1.9)</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4 (2.5)</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5 (2.7)</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aseline="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1 (1.5)</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1"/>
                  </a:ext>
                </a:extLst>
              </a:tr>
              <a:tr h="220320">
                <a:tc>
                  <a:txBody>
                    <a:bodyPr/>
                    <a:lstStyle/>
                    <a:p>
                      <a:pPr marL="279400" indent="0" algn="l" defTabSz="914400" rtl="0" eaLnBrk="1" latinLnBrk="0" hangingPunct="1"/>
                      <a:r>
                        <a:rPr lang="en-US" sz="1200" b="0" kern="1200" baseline="0" dirty="0">
                          <a:solidFill>
                            <a:schemeClr val="tx1"/>
                          </a:solidFill>
                          <a:latin typeface="+mn-lt"/>
                          <a:ea typeface="+mn-ea"/>
                          <a:cs typeface="+mn-cs"/>
                        </a:rPr>
                        <a:t>Leukopenia</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2 (0.9)</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1 (0.5)</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3 (1.8)</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GB" sz="1200" b="0" i="0" u="none" strike="noStrike" kern="1200" baseline="0" dirty="0">
                          <a:solidFill>
                            <a:schemeClr val="tx1"/>
                          </a:solidFill>
                          <a:latin typeface="+mn-lt"/>
                          <a:ea typeface="+mn-ea"/>
                          <a:cs typeface="+mn-cs"/>
                        </a:rPr>
                        <a:t>1 (0.5)</a:t>
                      </a:r>
                      <a:endParaRPr lang="en-US" sz="1200" baseline="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aseline="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tc>
                  <a:txBody>
                    <a:bodyPr/>
                    <a:lstStyle/>
                    <a:p>
                      <a:pPr algn="ctr"/>
                      <a:r>
                        <a:rPr lang="en-US" sz="1200" baseline="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3E2E3"/>
                    </a:solidFill>
                  </a:tcPr>
                </a:tc>
                <a:extLst>
                  <a:ext uri="{0D108BD9-81ED-4DB2-BD59-A6C34878D82A}">
                    <a16:rowId xmlns:a16="http://schemas.microsoft.com/office/drawing/2014/main" val="10012"/>
                  </a:ext>
                </a:extLst>
              </a:tr>
            </a:tbl>
          </a:graphicData>
        </a:graphic>
      </p:graphicFrame>
      <p:sp>
        <p:nvSpPr>
          <p:cNvPr id="11" name="Rectangle 10"/>
          <p:cNvSpPr/>
          <p:nvPr/>
        </p:nvSpPr>
        <p:spPr>
          <a:xfrm>
            <a:off x="244636" y="4914742"/>
            <a:ext cx="8632331" cy="1220847"/>
          </a:xfrm>
          <a:prstGeom prst="rect">
            <a:avLst/>
          </a:prstGeom>
        </p:spPr>
        <p:txBody>
          <a:bodyPr wrap="square">
            <a:spAutoFit/>
          </a:bodyPr>
          <a:lstStyle/>
          <a:p>
            <a:pPr marL="285750" indent="-285750">
              <a:spcAft>
                <a:spcPts val="200"/>
              </a:spcAft>
              <a:buClr>
                <a:schemeClr val="accent1"/>
              </a:buClr>
              <a:buFont typeface="Arial" panose="020B0604020202020204" pitchFamily="34" charset="0"/>
              <a:buChar char="•"/>
            </a:pPr>
            <a:r>
              <a:rPr lang="en-GB" sz="1400" dirty="0"/>
              <a:t>The incidence of grade ≥3 peripheral neuropathy was lower for Kd56 than </a:t>
            </a:r>
            <a:r>
              <a:rPr lang="en-GB" sz="1400" dirty="0" err="1"/>
              <a:t>Vd</a:t>
            </a:r>
            <a:r>
              <a:rPr lang="en-GB" sz="1400" dirty="0"/>
              <a:t> across all age subgroups</a:t>
            </a:r>
            <a:endParaRPr lang="en-GB" sz="1400" dirty="0">
              <a:latin typeface="ArialNarrow"/>
            </a:endParaRPr>
          </a:p>
          <a:p>
            <a:pPr marL="285750" indent="-285750">
              <a:spcAft>
                <a:spcPts val="200"/>
              </a:spcAft>
              <a:buClr>
                <a:schemeClr val="accent1"/>
              </a:buClr>
              <a:buFont typeface="Arial" panose="020B0604020202020204" pitchFamily="34" charset="0"/>
              <a:buChar char="•"/>
            </a:pPr>
            <a:r>
              <a:rPr lang="en-GB" sz="1400" dirty="0">
                <a:latin typeface="ArialNarrow"/>
              </a:rPr>
              <a:t>The incidence of grade ≥3 hypertension, dyspnoea, cardiac failure, acute renal failure, and cardiac ischaemia were greater with Kd56 vs </a:t>
            </a:r>
            <a:r>
              <a:rPr lang="en-GB" sz="1400" dirty="0" err="1">
                <a:latin typeface="ArialNarrow"/>
              </a:rPr>
              <a:t>Vd</a:t>
            </a:r>
            <a:r>
              <a:rPr lang="en-GB" sz="1400" dirty="0">
                <a:latin typeface="ArialNarrow"/>
              </a:rPr>
              <a:t> across all age subgroups</a:t>
            </a:r>
          </a:p>
          <a:p>
            <a:pPr marL="285750" indent="-285750">
              <a:spcAft>
                <a:spcPts val="200"/>
              </a:spcAft>
              <a:buClr>
                <a:schemeClr val="accent1"/>
              </a:buClr>
              <a:buFont typeface="Arial" panose="020B0604020202020204" pitchFamily="34" charset="0"/>
              <a:buChar char="•"/>
            </a:pPr>
            <a:r>
              <a:rPr lang="en-GB" sz="1400" dirty="0">
                <a:latin typeface="ArialNarrow"/>
              </a:rPr>
              <a:t>Treatment discontinuation due to hypertension was rare, with only one patient in the </a:t>
            </a:r>
            <a:r>
              <a:rPr lang="en-GB" sz="1400" dirty="0" err="1">
                <a:latin typeface="ArialNarrow"/>
              </a:rPr>
              <a:t>Kd</a:t>
            </a:r>
            <a:r>
              <a:rPr lang="en-GB" sz="1400" dirty="0">
                <a:latin typeface="ArialNarrow"/>
              </a:rPr>
              <a:t> arm stopping treatment</a:t>
            </a:r>
            <a:endParaRPr lang="en-GB" sz="1400" dirty="0"/>
          </a:p>
        </p:txBody>
      </p:sp>
      <p:sp>
        <p:nvSpPr>
          <p:cNvPr id="12" name="TextBox 11">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Tree>
    <p:extLst>
      <p:ext uri="{BB962C8B-B14F-4D97-AF65-F5344CB8AC3E}">
        <p14:creationId xmlns:p14="http://schemas.microsoft.com/office/powerpoint/2010/main" val="4017120044"/>
      </p:ext>
    </p:extLst>
  </p:cSld>
  <p:clrMapOvr>
    <a:masterClrMapping/>
  </p:clrMapOvr>
  <p:transition>
    <p:wipe dir="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Adverse Events Summary </a:t>
            </a:r>
            <a:br>
              <a:rPr lang="en-GB" dirty="0"/>
            </a:br>
            <a:r>
              <a:rPr lang="en-GB" dirty="0"/>
              <a:t>by Prior Lines</a:t>
            </a:r>
          </a:p>
        </p:txBody>
      </p:sp>
      <p:sp>
        <p:nvSpPr>
          <p:cNvPr id="4" name="Content Placeholder 3"/>
          <p:cNvSpPr>
            <a:spLocks noGrp="1"/>
          </p:cNvSpPr>
          <p:nvPr>
            <p:ph sz="quarter" idx="13"/>
          </p:nvPr>
        </p:nvSpPr>
        <p:spPr/>
        <p:txBody>
          <a:bodyPr/>
          <a:lstStyle/>
          <a:p>
            <a:endParaRPr lang="it-IT" dirty="0">
              <a:latin typeface="Arial" panose="020B0604020202020204" pitchFamily="34" charset="0"/>
              <a:cs typeface="Arial" panose="020B0604020202020204" pitchFamily="34" charset="0"/>
            </a:endParaRPr>
          </a:p>
          <a:p>
            <a:r>
              <a:rPr lang="en-GB" dirty="0"/>
              <a:t>AE, adverse event; Kd56, carfilzomib and dexamethasone, with 56 mg/m</a:t>
            </a:r>
            <a:r>
              <a:rPr lang="en-GB" baseline="30000" dirty="0"/>
              <a:t>2</a:t>
            </a:r>
            <a:r>
              <a:rPr lang="en-GB" dirty="0"/>
              <a:t> carfilzomib dose; </a:t>
            </a:r>
            <a:r>
              <a:rPr lang="en-GB" dirty="0" err="1"/>
              <a:t>Vd</a:t>
            </a:r>
            <a:r>
              <a:rPr lang="en-GB" dirty="0"/>
              <a:t>, </a:t>
            </a:r>
            <a:r>
              <a:rPr lang="en-GB" dirty="0" err="1"/>
              <a:t>bortezomib</a:t>
            </a:r>
            <a:r>
              <a:rPr lang="en-GB" dirty="0"/>
              <a:t> and dexamethasone.</a:t>
            </a:r>
            <a:br>
              <a:rPr lang="en-GB" dirty="0"/>
            </a:br>
            <a:r>
              <a:rPr lang="it-IT" dirty="0">
                <a:latin typeface="Arial" panose="020B0604020202020204" pitchFamily="34" charset="0"/>
                <a:cs typeface="Arial" panose="020B0604020202020204" pitchFamily="34" charset="0"/>
              </a:rPr>
              <a:t>Weisel et al. Presented at ASH 2017; Poster (Abstract 1850); </a:t>
            </a:r>
            <a:r>
              <a:rPr lang="en-US" dirty="0">
                <a:latin typeface="Arial" panose="020B0604020202020204" pitchFamily="34" charset="0"/>
                <a:cs typeface="Arial" panose="020B0604020202020204" pitchFamily="34" charset="0"/>
              </a:rPr>
              <a:t>Moreau </a:t>
            </a:r>
            <a:r>
              <a:rPr lang="en-US" i="1" dirty="0">
                <a:latin typeface="Arial" panose="020B0604020202020204" pitchFamily="34" charset="0"/>
                <a:cs typeface="Arial" panose="020B0604020202020204" pitchFamily="34" charset="0"/>
              </a:rPr>
              <a:t>et al., </a:t>
            </a:r>
            <a:r>
              <a:rPr lang="de-CH" i="1" dirty="0"/>
              <a:t>Leukemia </a:t>
            </a:r>
            <a:r>
              <a:rPr lang="de-CH" dirty="0"/>
              <a:t>2017;31:115-22.</a:t>
            </a:r>
            <a:endParaRPr lang="en-US" dirty="0">
              <a:latin typeface="Arial" panose="020B0604020202020204" pitchFamily="34" charset="0"/>
              <a:cs typeface="Arial" panose="020B0604020202020204" pitchFamily="34" charset="0"/>
            </a:endParaRP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1879425147"/>
              </p:ext>
            </p:extLst>
          </p:nvPr>
        </p:nvGraphicFramePr>
        <p:xfrm>
          <a:off x="417512" y="1725994"/>
          <a:ext cx="8212139" cy="2473187"/>
        </p:xfrm>
        <a:graphic>
          <a:graphicData uri="http://schemas.openxmlformats.org/drawingml/2006/table">
            <a:tbl>
              <a:tblPr firstRow="1" bandRow="1">
                <a:tableStyleId>{5C22544A-7EE6-4342-B048-85BDC9FD1C3A}</a:tableStyleId>
              </a:tblPr>
              <a:tblGrid>
                <a:gridCol w="2908499">
                  <a:extLst>
                    <a:ext uri="{9D8B030D-6E8A-4147-A177-3AD203B41FA5}">
                      <a16:colId xmlns:a16="http://schemas.microsoft.com/office/drawing/2014/main" val="20000"/>
                    </a:ext>
                  </a:extLst>
                </a:gridCol>
                <a:gridCol w="1325910">
                  <a:extLst>
                    <a:ext uri="{9D8B030D-6E8A-4147-A177-3AD203B41FA5}">
                      <a16:colId xmlns:a16="http://schemas.microsoft.com/office/drawing/2014/main" val="20001"/>
                    </a:ext>
                  </a:extLst>
                </a:gridCol>
                <a:gridCol w="1325910">
                  <a:extLst>
                    <a:ext uri="{9D8B030D-6E8A-4147-A177-3AD203B41FA5}">
                      <a16:colId xmlns:a16="http://schemas.microsoft.com/office/drawing/2014/main" val="20002"/>
                    </a:ext>
                  </a:extLst>
                </a:gridCol>
                <a:gridCol w="1325910">
                  <a:extLst>
                    <a:ext uri="{9D8B030D-6E8A-4147-A177-3AD203B41FA5}">
                      <a16:colId xmlns:a16="http://schemas.microsoft.com/office/drawing/2014/main" val="20003"/>
                    </a:ext>
                  </a:extLst>
                </a:gridCol>
                <a:gridCol w="1325910">
                  <a:extLst>
                    <a:ext uri="{9D8B030D-6E8A-4147-A177-3AD203B41FA5}">
                      <a16:colId xmlns:a16="http://schemas.microsoft.com/office/drawing/2014/main" val="20004"/>
                    </a:ext>
                  </a:extLst>
                </a:gridCol>
              </a:tblGrid>
              <a:tr h="331582">
                <a:tc rowSpan="2">
                  <a:txBody>
                    <a:bodyPr/>
                    <a:lstStyle/>
                    <a:p>
                      <a:pPr algn="ctr"/>
                      <a:endParaRPr lang="en-US" sz="1400" b="1" baseline="0" dirty="0">
                        <a:solidFill>
                          <a:schemeClr val="bg1"/>
                        </a:solidFill>
                      </a:endParaRPr>
                    </a:p>
                  </a:txBody>
                  <a:tcP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tc gridSpan="2">
                  <a:txBody>
                    <a:bodyPr/>
                    <a:lstStyle/>
                    <a:p>
                      <a:pPr algn="ctr" rtl="0"/>
                      <a:r>
                        <a:rPr lang="en-US" sz="1400" b="1" i="0" u="none" strike="noStrike" kern="1200" baseline="0" dirty="0">
                          <a:solidFill>
                            <a:schemeClr val="bg1"/>
                          </a:solidFill>
                          <a:latin typeface="+mn-lt"/>
                          <a:ea typeface="+mn-ea"/>
                          <a:cs typeface="+mn-cs"/>
                        </a:rPr>
                        <a:t>1 prior line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63C3"/>
                    </a:solidFill>
                  </a:tcPr>
                </a:tc>
                <a:tc hMerge="1">
                  <a:txBody>
                    <a:bodyPr/>
                    <a:lstStyle/>
                    <a:p>
                      <a:pPr algn="ctr" rtl="0"/>
                      <a:endParaRPr lang="en-US" sz="1200" baseline="0" dirty="0"/>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gridSpan="2">
                  <a:txBody>
                    <a:bodyPr/>
                    <a:lstStyle/>
                    <a:p>
                      <a:pPr algn="ctr" rtl="0"/>
                      <a:r>
                        <a:rPr lang="en-US" sz="1400" b="1" u="none" strike="noStrike" kern="1200" baseline="0" dirty="0">
                          <a:solidFill>
                            <a:schemeClr val="bg1"/>
                          </a:solidFill>
                        </a:rPr>
                        <a:t>2-3 prior lines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63C3"/>
                    </a:solidFill>
                  </a:tcPr>
                </a:tc>
                <a:tc hMerge="1">
                  <a:txBody>
                    <a:bodyPr/>
                    <a:lstStyle/>
                    <a:p>
                      <a:pPr algn="ctr" rtl="0"/>
                      <a:endParaRPr lang="en-US" sz="1200" baseline="0" dirty="0"/>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31582">
                <a:tc vMerge="1">
                  <a:txBody>
                    <a:bodyPr/>
                    <a:lstStyle/>
                    <a:p>
                      <a:endParaRPr lang="en-US" sz="1200" baseline="0" dirty="0"/>
                    </a:p>
                  </a:txBody>
                  <a:tcPr>
                    <a:solidFill>
                      <a:schemeClr val="tx1"/>
                    </a:solidFill>
                  </a:tcPr>
                </a:tc>
                <a:tc>
                  <a:txBody>
                    <a:bodyPr/>
                    <a:lstStyle/>
                    <a:p>
                      <a:pPr algn="ctr" rtl="0"/>
                      <a:r>
                        <a:rPr lang="en-US" sz="1400" b="1" baseline="0" dirty="0">
                          <a:solidFill>
                            <a:schemeClr val="bg1"/>
                          </a:solidFill>
                        </a:rPr>
                        <a:t>Kd56</a:t>
                      </a:r>
                    </a:p>
                    <a:p>
                      <a:pPr algn="ctr" rtl="0"/>
                      <a:r>
                        <a:rPr lang="en-US" sz="1400" b="1" baseline="0" dirty="0">
                          <a:solidFill>
                            <a:schemeClr val="bg1"/>
                          </a:solidFill>
                        </a:rPr>
                        <a:t>(n=231)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400" b="1" baseline="0" dirty="0">
                          <a:solidFill>
                            <a:schemeClr val="bg1"/>
                          </a:solidFill>
                        </a:rPr>
                        <a:t>Vd</a:t>
                      </a:r>
                    </a:p>
                    <a:p>
                      <a:pPr algn="ctr" rtl="0"/>
                      <a:r>
                        <a:rPr lang="en-US" sz="1400" b="1" baseline="0" dirty="0">
                          <a:solidFill>
                            <a:schemeClr val="bg1"/>
                          </a:solidFill>
                        </a:rPr>
                        <a:t>(n=229)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400" b="1" baseline="0" dirty="0">
                          <a:solidFill>
                            <a:schemeClr val="bg1"/>
                          </a:solidFill>
                        </a:rPr>
                        <a:t>Kd56</a:t>
                      </a:r>
                    </a:p>
                    <a:p>
                      <a:pPr algn="ctr" rtl="0"/>
                      <a:r>
                        <a:rPr lang="en-US" sz="1400" b="1" baseline="0" dirty="0">
                          <a:solidFill>
                            <a:schemeClr val="bg1"/>
                          </a:solidFill>
                        </a:rPr>
                        <a:t>(n=233)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400" b="1" baseline="0" dirty="0">
                          <a:solidFill>
                            <a:schemeClr val="bg1"/>
                          </a:solidFill>
                        </a:rPr>
                        <a:t>Vd</a:t>
                      </a:r>
                    </a:p>
                    <a:p>
                      <a:pPr algn="ctr" rtl="0"/>
                      <a:r>
                        <a:rPr lang="en-US" sz="1400" b="1" baseline="0" dirty="0">
                          <a:solidFill>
                            <a:schemeClr val="bg1"/>
                          </a:solidFill>
                        </a:rPr>
                        <a:t>(n=236)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2785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400" b="0" i="0" u="none" strike="noStrike" kern="1200" baseline="0" dirty="0">
                          <a:solidFill>
                            <a:schemeClr val="tx1"/>
                          </a:solidFill>
                          <a:latin typeface="+mn-lt"/>
                          <a:ea typeface="+mn-ea"/>
                          <a:cs typeface="+mn-cs"/>
                        </a:rPr>
                        <a:t>Treatment duration, </a:t>
                      </a:r>
                      <a:br>
                        <a:rPr lang="sv-SE" sz="1400" b="0" i="0" u="none" strike="noStrike" kern="1200" baseline="0" dirty="0">
                          <a:solidFill>
                            <a:schemeClr val="tx1"/>
                          </a:solidFill>
                          <a:latin typeface="+mn-lt"/>
                          <a:ea typeface="+mn-ea"/>
                          <a:cs typeface="+mn-cs"/>
                        </a:rPr>
                      </a:br>
                      <a:r>
                        <a:rPr lang="sv-SE" sz="1400" b="0" i="0" u="none" strike="noStrike" kern="1200" baseline="0" dirty="0">
                          <a:solidFill>
                            <a:schemeClr val="tx1"/>
                          </a:solidFill>
                          <a:latin typeface="+mn-lt"/>
                          <a:ea typeface="+mn-ea"/>
                          <a:cs typeface="+mn-cs"/>
                        </a:rPr>
                        <a:t>weeks, median </a:t>
                      </a:r>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algn="ctr"/>
                      <a:r>
                        <a:rPr lang="en-GB" sz="1400" dirty="0"/>
                        <a:t>52</a:t>
                      </a:r>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algn="ctr"/>
                      <a:r>
                        <a:rPr lang="en-GB" sz="1400" dirty="0"/>
                        <a:t>28</a:t>
                      </a:r>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algn="ctr"/>
                      <a:r>
                        <a:rPr lang="en-GB" sz="1400" dirty="0"/>
                        <a:t>42</a:t>
                      </a:r>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algn="ctr"/>
                      <a:r>
                        <a:rPr lang="en-GB" sz="1400" dirty="0"/>
                        <a:t>25</a:t>
                      </a:r>
                    </a:p>
                  </a:txBody>
                  <a:tcPr marT="36576" marB="36576" anchor="ctr">
                    <a:lnT w="38100" cap="flat" cmpd="sng" algn="ctr">
                      <a:solidFill>
                        <a:schemeClr val="bg1"/>
                      </a:solidFill>
                      <a:prstDash val="solid"/>
                      <a:round/>
                      <a:headEnd type="none" w="med" len="med"/>
                      <a:tailEnd type="none" w="med" len="med"/>
                    </a:lnT>
                    <a:solidFill>
                      <a:srgbClr val="BFBFBF"/>
                    </a:solidFill>
                  </a:tcPr>
                </a:tc>
                <a:extLst>
                  <a:ext uri="{0D108BD9-81ED-4DB2-BD59-A6C34878D82A}">
                    <a16:rowId xmlns:a16="http://schemas.microsoft.com/office/drawing/2014/main" val="10002"/>
                  </a:ext>
                </a:extLst>
              </a:tr>
              <a:tr h="3371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400" b="0" i="0" u="none" strike="noStrike" kern="1200" baseline="0" dirty="0">
                          <a:solidFill>
                            <a:schemeClr val="tx1"/>
                          </a:solidFill>
                          <a:latin typeface="+mn-lt"/>
                          <a:ea typeface="+mn-ea"/>
                          <a:cs typeface="+mn-cs"/>
                        </a:rPr>
                        <a:t>≥ Grade 3 AEs, % </a:t>
                      </a:r>
                    </a:p>
                  </a:txBody>
                  <a:tcPr marT="36576" marB="36576" anchor="ctr">
                    <a:solidFill>
                      <a:schemeClr val="bg2">
                        <a:lumMod val="20000"/>
                        <a:lumOff val="80000"/>
                      </a:schemeClr>
                    </a:solidFill>
                  </a:tcPr>
                </a:tc>
                <a:tc>
                  <a:txBody>
                    <a:bodyPr/>
                    <a:lstStyle/>
                    <a:p>
                      <a:pPr algn="ctr"/>
                      <a:r>
                        <a:rPr lang="en-GB" sz="1400" dirty="0"/>
                        <a:t>78.4</a:t>
                      </a:r>
                    </a:p>
                  </a:txBody>
                  <a:tcPr marT="36576" marB="36576" anchor="ctr">
                    <a:solidFill>
                      <a:schemeClr val="bg2">
                        <a:lumMod val="20000"/>
                        <a:lumOff val="80000"/>
                      </a:schemeClr>
                    </a:solidFill>
                  </a:tcPr>
                </a:tc>
                <a:tc>
                  <a:txBody>
                    <a:bodyPr/>
                    <a:lstStyle/>
                    <a:p>
                      <a:pPr algn="ctr"/>
                      <a:r>
                        <a:rPr lang="en-GB" sz="1400" dirty="0"/>
                        <a:t>68.3</a:t>
                      </a:r>
                    </a:p>
                  </a:txBody>
                  <a:tcPr marT="36576" marB="36576" anchor="ctr">
                    <a:solidFill>
                      <a:schemeClr val="bg2">
                        <a:lumMod val="20000"/>
                        <a:lumOff val="80000"/>
                      </a:schemeClr>
                    </a:solidFill>
                  </a:tcPr>
                </a:tc>
                <a:tc>
                  <a:txBody>
                    <a:bodyPr/>
                    <a:lstStyle/>
                    <a:p>
                      <a:pPr algn="ctr"/>
                      <a:r>
                        <a:rPr lang="en-GB" sz="1400" dirty="0"/>
                        <a:t>84.5</a:t>
                      </a:r>
                    </a:p>
                  </a:txBody>
                  <a:tcPr marT="36576" marB="36576" anchor="ctr">
                    <a:solidFill>
                      <a:schemeClr val="bg2">
                        <a:lumMod val="20000"/>
                        <a:lumOff val="80000"/>
                      </a:schemeClr>
                    </a:solidFill>
                  </a:tcPr>
                </a:tc>
                <a:tc>
                  <a:txBody>
                    <a:bodyPr/>
                    <a:lstStyle/>
                    <a:p>
                      <a:pPr algn="ctr"/>
                      <a:r>
                        <a:rPr lang="en-GB" sz="1400" dirty="0"/>
                        <a:t>73.7</a:t>
                      </a:r>
                    </a:p>
                  </a:txBody>
                  <a:tcPr marT="36576" marB="36576" anchor="ctr">
                    <a:solidFill>
                      <a:schemeClr val="bg2">
                        <a:lumMod val="20000"/>
                        <a:lumOff val="80000"/>
                      </a:schemeClr>
                    </a:solidFill>
                  </a:tcPr>
                </a:tc>
                <a:extLst>
                  <a:ext uri="{0D108BD9-81ED-4DB2-BD59-A6C34878D82A}">
                    <a16:rowId xmlns:a16="http://schemas.microsoft.com/office/drawing/2014/main" val="10003"/>
                  </a:ext>
                </a:extLst>
              </a:tr>
              <a:tr h="278526">
                <a:tc>
                  <a:txBody>
                    <a:bodyPr/>
                    <a:lstStyle/>
                    <a:p>
                      <a:r>
                        <a:rPr lang="en-US" sz="1400" b="0" i="0" u="none" strike="noStrike" kern="1200" baseline="0" dirty="0">
                          <a:solidFill>
                            <a:schemeClr val="tx1"/>
                          </a:solidFill>
                          <a:latin typeface="+mn-lt"/>
                          <a:ea typeface="+mn-ea"/>
                          <a:cs typeface="+mn-cs"/>
                        </a:rPr>
                        <a:t>AEs leading to treatment discontinuation, %</a:t>
                      </a:r>
                    </a:p>
                  </a:txBody>
                  <a:tcPr marT="36576" marB="36576" anchor="ctr">
                    <a:solidFill>
                      <a:srgbClr val="BFBFBF"/>
                    </a:solidFill>
                  </a:tcPr>
                </a:tc>
                <a:tc>
                  <a:txBody>
                    <a:bodyPr/>
                    <a:lstStyle/>
                    <a:p>
                      <a:pPr algn="ctr"/>
                      <a:r>
                        <a:rPr lang="en-GB" sz="1400" dirty="0"/>
                        <a:t>25.1</a:t>
                      </a:r>
                    </a:p>
                  </a:txBody>
                  <a:tcPr marT="36576" marB="36576" anchor="ctr">
                    <a:solidFill>
                      <a:srgbClr val="BFBFBF"/>
                    </a:solidFill>
                  </a:tcPr>
                </a:tc>
                <a:tc>
                  <a:txBody>
                    <a:bodyPr/>
                    <a:lstStyle/>
                    <a:p>
                      <a:pPr algn="ctr"/>
                      <a:r>
                        <a:rPr lang="en-GB" sz="1400" dirty="0"/>
                        <a:t>20.5</a:t>
                      </a:r>
                    </a:p>
                  </a:txBody>
                  <a:tcPr marT="36576" marB="36576" anchor="ctr">
                    <a:solidFill>
                      <a:srgbClr val="BFBFBF"/>
                    </a:solidFill>
                  </a:tcPr>
                </a:tc>
                <a:tc>
                  <a:txBody>
                    <a:bodyPr/>
                    <a:lstStyle/>
                    <a:p>
                      <a:pPr algn="ctr"/>
                      <a:r>
                        <a:rPr lang="en-GB" sz="1400" dirty="0"/>
                        <a:t>25.0</a:t>
                      </a:r>
                    </a:p>
                  </a:txBody>
                  <a:tcPr marT="36576" marB="36576" anchor="ctr">
                    <a:solidFill>
                      <a:srgbClr val="BFBFBF"/>
                    </a:solidFill>
                  </a:tcPr>
                </a:tc>
                <a:tc>
                  <a:txBody>
                    <a:bodyPr/>
                    <a:lstStyle/>
                    <a:p>
                      <a:pPr algn="ctr"/>
                      <a:r>
                        <a:rPr lang="en-GB" sz="1400" dirty="0"/>
                        <a:t>22.8</a:t>
                      </a:r>
                    </a:p>
                  </a:txBody>
                  <a:tcPr marT="36576" marB="36576" anchor="ctr">
                    <a:solidFill>
                      <a:srgbClr val="BFBFBF"/>
                    </a:solidFill>
                  </a:tcPr>
                </a:tc>
                <a:extLst>
                  <a:ext uri="{0D108BD9-81ED-4DB2-BD59-A6C34878D82A}">
                    <a16:rowId xmlns:a16="http://schemas.microsoft.com/office/drawing/2014/main" val="10005"/>
                  </a:ext>
                </a:extLst>
              </a:tr>
              <a:tr h="2785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Grade 5 AEs, %</a:t>
                      </a:r>
                    </a:p>
                  </a:txBody>
                  <a:tcPr marT="36576" marB="36576" anchor="ctr">
                    <a:solidFill>
                      <a:srgbClr val="E3E2E3"/>
                    </a:solidFill>
                  </a:tcPr>
                </a:tc>
                <a:tc>
                  <a:txBody>
                    <a:bodyPr/>
                    <a:lstStyle/>
                    <a:p>
                      <a:pPr algn="ctr"/>
                      <a:r>
                        <a:rPr lang="en-GB" sz="1400" dirty="0"/>
                        <a:t>6.5</a:t>
                      </a:r>
                    </a:p>
                  </a:txBody>
                  <a:tcPr marT="36576" marB="36576" anchor="ctr">
                    <a:solidFill>
                      <a:srgbClr val="E3E2E3"/>
                    </a:solidFill>
                  </a:tcPr>
                </a:tc>
                <a:tc>
                  <a:txBody>
                    <a:bodyPr/>
                    <a:lstStyle/>
                    <a:p>
                      <a:pPr algn="ctr"/>
                      <a:r>
                        <a:rPr lang="en-GB" sz="1400" dirty="0"/>
                        <a:t>3.1</a:t>
                      </a:r>
                    </a:p>
                  </a:txBody>
                  <a:tcPr marT="36576" marB="36576" anchor="ctr">
                    <a:solidFill>
                      <a:srgbClr val="E3E2E3"/>
                    </a:solidFill>
                  </a:tcPr>
                </a:tc>
                <a:tc>
                  <a:txBody>
                    <a:bodyPr/>
                    <a:lstStyle/>
                    <a:p>
                      <a:pPr algn="ctr"/>
                      <a:r>
                        <a:rPr lang="en-GB" sz="1400" dirty="0"/>
                        <a:t>7.3</a:t>
                      </a:r>
                    </a:p>
                  </a:txBody>
                  <a:tcPr marT="36576" marB="36576" anchor="ctr">
                    <a:solidFill>
                      <a:srgbClr val="E3E2E3"/>
                    </a:solidFill>
                  </a:tcPr>
                </a:tc>
                <a:tc>
                  <a:txBody>
                    <a:bodyPr/>
                    <a:lstStyle/>
                    <a:p>
                      <a:pPr algn="ctr"/>
                      <a:r>
                        <a:rPr lang="en-GB" sz="1400" dirty="0"/>
                        <a:t>6.0</a:t>
                      </a:r>
                    </a:p>
                  </a:txBody>
                  <a:tcPr marT="36576" marB="36576" anchor="ctr">
                    <a:solidFill>
                      <a:srgbClr val="E3E2E3"/>
                    </a:solidFill>
                  </a:tcPr>
                </a:tc>
                <a:extLst>
                  <a:ext uri="{0D108BD9-81ED-4DB2-BD59-A6C34878D82A}">
                    <a16:rowId xmlns:a16="http://schemas.microsoft.com/office/drawing/2014/main" val="10006"/>
                  </a:ext>
                </a:extLst>
              </a:tr>
            </a:tbl>
          </a:graphicData>
        </a:graphic>
      </p:graphicFrame>
      <p:sp>
        <p:nvSpPr>
          <p:cNvPr id="11" name="Rectangle 10"/>
          <p:cNvSpPr/>
          <p:nvPr/>
        </p:nvSpPr>
        <p:spPr>
          <a:xfrm>
            <a:off x="512763" y="4552144"/>
            <a:ext cx="7895946" cy="1515800"/>
          </a:xfrm>
          <a:prstGeom prst="rect">
            <a:avLst/>
          </a:prstGeom>
        </p:spPr>
        <p:txBody>
          <a:bodyPr wrap="square">
            <a:spAutoFit/>
          </a:bodyPr>
          <a:lstStyle/>
          <a:p>
            <a:pPr marL="285750" indent="-285750">
              <a:spcAft>
                <a:spcPts val="500"/>
              </a:spcAft>
              <a:buClr>
                <a:schemeClr val="accent1"/>
              </a:buClr>
              <a:buFont typeface="Arial" panose="020B0604020202020204" pitchFamily="34" charset="0"/>
              <a:buChar char="•"/>
            </a:pPr>
            <a:r>
              <a:rPr lang="en-GB" sz="1600" dirty="0">
                <a:latin typeface="ArialNarrow"/>
              </a:rPr>
              <a:t>Rate of any grade AEs</a:t>
            </a:r>
          </a:p>
          <a:p>
            <a:pPr marL="742950" lvl="1" indent="-285750">
              <a:spcAft>
                <a:spcPts val="500"/>
              </a:spcAft>
              <a:buClr>
                <a:schemeClr val="accent1"/>
              </a:buClr>
              <a:buFont typeface="Arial" panose="020B0604020202020204" pitchFamily="34" charset="0"/>
              <a:buChar char="•"/>
            </a:pPr>
            <a:r>
              <a:rPr lang="en-GB" sz="1600" dirty="0">
                <a:latin typeface="ArialNarrow"/>
              </a:rPr>
              <a:t>1 prior line: 97.4% vs 98.7% for </a:t>
            </a:r>
            <a:r>
              <a:rPr lang="en-GB" sz="1600" dirty="0" err="1">
                <a:latin typeface="ArialNarrow"/>
              </a:rPr>
              <a:t>Kd</a:t>
            </a:r>
            <a:r>
              <a:rPr lang="en-GB" sz="1600" dirty="0">
                <a:latin typeface="ArialNarrow"/>
              </a:rPr>
              <a:t> vs </a:t>
            </a:r>
            <a:r>
              <a:rPr lang="en-GB" sz="1600" dirty="0" err="1">
                <a:latin typeface="ArialNarrow"/>
              </a:rPr>
              <a:t>Vd</a:t>
            </a:r>
            <a:endParaRPr lang="en-GB" sz="1600" dirty="0">
              <a:latin typeface="ArialNarrow"/>
            </a:endParaRPr>
          </a:p>
          <a:p>
            <a:pPr marL="742950" lvl="1" indent="-285750">
              <a:spcAft>
                <a:spcPts val="500"/>
              </a:spcAft>
              <a:buClr>
                <a:schemeClr val="accent1"/>
              </a:buClr>
              <a:buFont typeface="Arial" panose="020B0604020202020204" pitchFamily="34" charset="0"/>
              <a:buChar char="•"/>
            </a:pPr>
            <a:r>
              <a:rPr lang="en-GB" sz="1600" dirty="0">
                <a:latin typeface="ArialNarrow"/>
              </a:rPr>
              <a:t>≥2 prior lines: 99.1% vs 97.4% for </a:t>
            </a:r>
            <a:r>
              <a:rPr lang="en-GB" sz="1600" dirty="0" err="1">
                <a:latin typeface="ArialNarrow"/>
              </a:rPr>
              <a:t>Kd</a:t>
            </a:r>
            <a:r>
              <a:rPr lang="en-GB" sz="1600" dirty="0">
                <a:latin typeface="ArialNarrow"/>
              </a:rPr>
              <a:t> vs </a:t>
            </a:r>
            <a:r>
              <a:rPr lang="en-GB" sz="1600" dirty="0" err="1">
                <a:latin typeface="ArialNarrow"/>
              </a:rPr>
              <a:t>Vd</a:t>
            </a:r>
            <a:endParaRPr lang="en-GB" sz="1600" dirty="0">
              <a:latin typeface="ArialNarrow"/>
            </a:endParaRPr>
          </a:p>
          <a:p>
            <a:pPr marL="285750" indent="-285750">
              <a:spcAft>
                <a:spcPts val="500"/>
              </a:spcAft>
              <a:buClr>
                <a:schemeClr val="accent1"/>
              </a:buClr>
              <a:buFont typeface="Arial" panose="020B0604020202020204" pitchFamily="34" charset="0"/>
              <a:buChar char="•"/>
            </a:pPr>
            <a:r>
              <a:rPr lang="en-GB" sz="1600" dirty="0">
                <a:latin typeface="ArialNarrow"/>
              </a:rPr>
              <a:t>Rates of AEs leading to treatment discontinuation and death were similar between the Kd56 and </a:t>
            </a:r>
            <a:r>
              <a:rPr lang="en-GB" sz="1600" dirty="0" err="1">
                <a:latin typeface="ArialNarrow"/>
              </a:rPr>
              <a:t>Vd</a:t>
            </a:r>
            <a:r>
              <a:rPr lang="en-GB" sz="1600" dirty="0">
                <a:latin typeface="ArialNarrow"/>
              </a:rPr>
              <a:t> treatment arms for subgroups</a:t>
            </a:r>
            <a:endParaRPr lang="en-GB" sz="1600" dirty="0"/>
          </a:p>
        </p:txBody>
      </p:sp>
      <p:sp>
        <p:nvSpPr>
          <p:cNvPr id="12" name="TextBox 11">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9" name="Content Placeholder 2"/>
          <p:cNvSpPr txBox="1">
            <a:spLocks/>
          </p:cNvSpPr>
          <p:nvPr/>
        </p:nvSpPr>
        <p:spPr>
          <a:xfrm>
            <a:off x="505683" y="1288181"/>
            <a:ext cx="5978244" cy="308812"/>
          </a:xfrm>
          <a:prstGeom prst="rect">
            <a:avLst/>
          </a:prstGeom>
        </p:spPr>
        <p:txBody>
          <a:bodyPr anchor="t"/>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200" b="1" kern="0" dirty="0"/>
              <a:t>Median follow-up:</a:t>
            </a:r>
            <a:r>
              <a:rPr lang="en-US" sz="1200" kern="0" dirty="0"/>
              <a:t> 37.5 months in the Kd arm, 36.9 months in the Vd arm</a:t>
            </a:r>
            <a:endParaRPr lang="en-US" sz="1200" b="1" kern="0" dirty="0"/>
          </a:p>
        </p:txBody>
      </p:sp>
    </p:spTree>
    <p:extLst>
      <p:ext uri="{BB962C8B-B14F-4D97-AF65-F5344CB8AC3E}">
        <p14:creationId xmlns:p14="http://schemas.microsoft.com/office/powerpoint/2010/main" val="4040160495"/>
      </p:ext>
    </p:extLst>
  </p:cSld>
  <p:clrMapOvr>
    <a:masterClrMapping/>
  </p:clrMapOvr>
  <p:transition>
    <p:wipe dir="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Grade 3 Adverse Events </a:t>
            </a:r>
            <a:br>
              <a:rPr lang="en-GB" dirty="0"/>
            </a:br>
            <a:r>
              <a:rPr lang="en-GB" dirty="0"/>
              <a:t>by Prior Lines</a:t>
            </a:r>
          </a:p>
        </p:txBody>
      </p:sp>
      <p:sp>
        <p:nvSpPr>
          <p:cNvPr id="4" name="Content Placeholder 3"/>
          <p:cNvSpPr>
            <a:spLocks noGrp="1"/>
          </p:cNvSpPr>
          <p:nvPr>
            <p:ph sz="quarter" idx="13"/>
          </p:nvPr>
        </p:nvSpPr>
        <p:spPr/>
        <p:txBody>
          <a:bodyPr/>
          <a:lstStyle/>
          <a:p>
            <a:br>
              <a:rPr lang="it-IT" dirty="0">
                <a:latin typeface="Arial" panose="020B0604020202020204" pitchFamily="34" charset="0"/>
                <a:cs typeface="Arial" panose="020B0604020202020204" pitchFamily="34" charset="0"/>
              </a:rPr>
            </a:br>
            <a:r>
              <a:rPr lang="it-IT" dirty="0">
                <a:latin typeface="Arial" panose="020B0604020202020204" pitchFamily="34" charset="0"/>
                <a:cs typeface="Arial" panose="020B0604020202020204" pitchFamily="34" charset="0"/>
              </a:rPr>
              <a:t>AE, adverse event; </a:t>
            </a:r>
            <a:r>
              <a:rPr lang="en-GB" dirty="0"/>
              <a:t>Kd56, carfilzomib and dexamethasone, with 56 mg/m</a:t>
            </a:r>
            <a:r>
              <a:rPr lang="en-GB" baseline="30000" dirty="0"/>
              <a:t>2</a:t>
            </a:r>
            <a:r>
              <a:rPr lang="en-GB" dirty="0"/>
              <a:t> carfilzomib dose; </a:t>
            </a:r>
            <a:r>
              <a:rPr lang="en-GB" dirty="0" err="1"/>
              <a:t>Vd</a:t>
            </a:r>
            <a:r>
              <a:rPr lang="en-GB" dirty="0"/>
              <a:t>, </a:t>
            </a:r>
            <a:r>
              <a:rPr lang="en-GB" dirty="0" err="1"/>
              <a:t>bortezomib</a:t>
            </a:r>
            <a:r>
              <a:rPr lang="en-GB" dirty="0"/>
              <a:t> and dexamethasone.</a:t>
            </a:r>
            <a:br>
              <a:rPr lang="it-IT" dirty="0">
                <a:latin typeface="Arial" panose="020B0604020202020204" pitchFamily="34" charset="0"/>
                <a:cs typeface="Arial" panose="020B0604020202020204" pitchFamily="34" charset="0"/>
              </a:rPr>
            </a:br>
            <a:r>
              <a:rPr lang="it-IT" dirty="0">
                <a:latin typeface="Arial" panose="020B0604020202020204" pitchFamily="34" charset="0"/>
                <a:cs typeface="Arial" panose="020B0604020202020204" pitchFamily="34" charset="0"/>
              </a:rPr>
              <a:t>Weisel K et al. Presented at ASH 2017; Poster (Abstract 1850).</a:t>
            </a:r>
            <a:endParaRPr lang="en-US" dirty="0">
              <a:latin typeface="Arial" panose="020B0604020202020204" pitchFamily="34" charset="0"/>
              <a:cs typeface="Arial" panose="020B0604020202020204" pitchFamily="34" charset="0"/>
            </a:endParaRP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1984290782"/>
              </p:ext>
            </p:extLst>
          </p:nvPr>
        </p:nvGraphicFramePr>
        <p:xfrm>
          <a:off x="510244" y="1241245"/>
          <a:ext cx="7987424" cy="4925568"/>
        </p:xfrm>
        <a:graphic>
          <a:graphicData uri="http://schemas.openxmlformats.org/drawingml/2006/table">
            <a:tbl>
              <a:tblPr firstRow="1" bandRow="1">
                <a:tableStyleId>{5C22544A-7EE6-4342-B048-85BDC9FD1C3A}</a:tableStyleId>
              </a:tblPr>
              <a:tblGrid>
                <a:gridCol w="2856816">
                  <a:extLst>
                    <a:ext uri="{9D8B030D-6E8A-4147-A177-3AD203B41FA5}">
                      <a16:colId xmlns:a16="http://schemas.microsoft.com/office/drawing/2014/main" val="20000"/>
                    </a:ext>
                  </a:extLst>
                </a:gridCol>
                <a:gridCol w="1282652">
                  <a:extLst>
                    <a:ext uri="{9D8B030D-6E8A-4147-A177-3AD203B41FA5}">
                      <a16:colId xmlns:a16="http://schemas.microsoft.com/office/drawing/2014/main" val="20001"/>
                    </a:ext>
                  </a:extLst>
                </a:gridCol>
                <a:gridCol w="1282652">
                  <a:extLst>
                    <a:ext uri="{9D8B030D-6E8A-4147-A177-3AD203B41FA5}">
                      <a16:colId xmlns:a16="http://schemas.microsoft.com/office/drawing/2014/main" val="20002"/>
                    </a:ext>
                  </a:extLst>
                </a:gridCol>
                <a:gridCol w="1282652">
                  <a:extLst>
                    <a:ext uri="{9D8B030D-6E8A-4147-A177-3AD203B41FA5}">
                      <a16:colId xmlns:a16="http://schemas.microsoft.com/office/drawing/2014/main" val="20003"/>
                    </a:ext>
                  </a:extLst>
                </a:gridCol>
                <a:gridCol w="1282652">
                  <a:extLst>
                    <a:ext uri="{9D8B030D-6E8A-4147-A177-3AD203B41FA5}">
                      <a16:colId xmlns:a16="http://schemas.microsoft.com/office/drawing/2014/main" val="20004"/>
                    </a:ext>
                  </a:extLst>
                </a:gridCol>
              </a:tblGrid>
              <a:tr h="331582">
                <a:tc rowSpan="2">
                  <a:txBody>
                    <a:bodyPr/>
                    <a:lstStyle/>
                    <a:p>
                      <a:pPr algn="ctr"/>
                      <a:endParaRPr lang="en-US" sz="1600" b="1" baseline="0" dirty="0">
                        <a:solidFill>
                          <a:schemeClr val="bg1"/>
                        </a:solidFill>
                      </a:endParaRPr>
                    </a:p>
                  </a:txBody>
                  <a:tcP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tc gridSpan="2">
                  <a:txBody>
                    <a:bodyPr/>
                    <a:lstStyle/>
                    <a:p>
                      <a:pPr algn="ctr" rtl="0"/>
                      <a:r>
                        <a:rPr lang="en-US" sz="1600" b="1" i="0" u="none" strike="noStrike" kern="1200" baseline="0" dirty="0">
                          <a:solidFill>
                            <a:schemeClr val="bg1"/>
                          </a:solidFill>
                          <a:latin typeface="+mn-lt"/>
                          <a:ea typeface="+mn-ea"/>
                          <a:cs typeface="+mn-cs"/>
                        </a:rPr>
                        <a:t>1 prior line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63C3"/>
                    </a:solidFill>
                  </a:tcPr>
                </a:tc>
                <a:tc hMerge="1">
                  <a:txBody>
                    <a:bodyPr/>
                    <a:lstStyle/>
                    <a:p>
                      <a:pPr algn="ctr" rtl="0"/>
                      <a:endParaRPr lang="en-US" sz="1200" baseline="0" dirty="0"/>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gridSpan="2">
                  <a:txBody>
                    <a:bodyPr/>
                    <a:lstStyle/>
                    <a:p>
                      <a:pPr algn="ctr" rtl="0"/>
                      <a:r>
                        <a:rPr lang="en-US" sz="1600" b="1" u="none" strike="noStrike" kern="1200" baseline="0" dirty="0">
                          <a:solidFill>
                            <a:schemeClr val="bg1"/>
                          </a:solidFill>
                        </a:rPr>
                        <a:t>2-3 prior lines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63C3"/>
                    </a:solidFill>
                  </a:tcPr>
                </a:tc>
                <a:tc hMerge="1">
                  <a:txBody>
                    <a:bodyPr/>
                    <a:lstStyle/>
                    <a:p>
                      <a:pPr algn="ctr" rtl="0"/>
                      <a:endParaRPr lang="en-US" sz="1200" baseline="0" dirty="0"/>
                    </a:p>
                  </a:txBody>
                  <a:tcPr marT="0" marB="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331582">
                <a:tc vMerge="1">
                  <a:txBody>
                    <a:bodyPr/>
                    <a:lstStyle/>
                    <a:p>
                      <a:endParaRPr lang="en-US" sz="1200" baseline="0" dirty="0"/>
                    </a:p>
                  </a:txBody>
                  <a:tcPr>
                    <a:solidFill>
                      <a:schemeClr val="tx1"/>
                    </a:solidFill>
                  </a:tcPr>
                </a:tc>
                <a:tc>
                  <a:txBody>
                    <a:bodyPr/>
                    <a:lstStyle/>
                    <a:p>
                      <a:pPr algn="ctr" rtl="0"/>
                      <a:r>
                        <a:rPr lang="en-US" sz="1600" b="1" baseline="0" dirty="0">
                          <a:solidFill>
                            <a:schemeClr val="bg1"/>
                          </a:solidFill>
                        </a:rPr>
                        <a:t>Kd56</a:t>
                      </a:r>
                    </a:p>
                    <a:p>
                      <a:pPr algn="ctr" rtl="0"/>
                      <a:r>
                        <a:rPr lang="en-US" sz="1600" b="1" baseline="0" dirty="0">
                          <a:solidFill>
                            <a:schemeClr val="bg1"/>
                          </a:solidFill>
                        </a:rPr>
                        <a:t>(n=231)</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600" b="1" baseline="0" dirty="0">
                          <a:solidFill>
                            <a:schemeClr val="bg1"/>
                          </a:solidFill>
                        </a:rPr>
                        <a:t>Vd</a:t>
                      </a:r>
                    </a:p>
                    <a:p>
                      <a:pPr algn="ctr" rtl="0"/>
                      <a:r>
                        <a:rPr lang="en-US" sz="1600" b="1" baseline="0" dirty="0">
                          <a:solidFill>
                            <a:schemeClr val="bg1"/>
                          </a:solidFill>
                        </a:rPr>
                        <a:t>(n=229)</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600" b="1" baseline="0" dirty="0">
                          <a:solidFill>
                            <a:schemeClr val="bg1"/>
                          </a:solidFill>
                        </a:rPr>
                        <a:t>Kd56</a:t>
                      </a:r>
                    </a:p>
                    <a:p>
                      <a:pPr algn="ctr" rtl="0"/>
                      <a:r>
                        <a:rPr lang="en-US" sz="1600" b="1" baseline="0" dirty="0">
                          <a:solidFill>
                            <a:schemeClr val="bg1"/>
                          </a:solidFill>
                        </a:rPr>
                        <a:t>(n=233)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600" b="1" baseline="0" dirty="0">
                          <a:solidFill>
                            <a:schemeClr val="bg1"/>
                          </a:solidFill>
                        </a:rPr>
                        <a:t>Vd</a:t>
                      </a:r>
                    </a:p>
                    <a:p>
                      <a:pPr algn="ctr" rtl="0"/>
                      <a:r>
                        <a:rPr lang="en-US" sz="1600" b="1" baseline="0" dirty="0">
                          <a:solidFill>
                            <a:schemeClr val="bg1"/>
                          </a:solidFill>
                        </a:rPr>
                        <a:t>(n=236)</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278526">
                <a:tc gridSpan="5">
                  <a:txBody>
                    <a:bodyPr/>
                    <a:lstStyle/>
                    <a:p>
                      <a:r>
                        <a:rPr lang="sv-SE" sz="14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Grade 3 </a:t>
                      </a:r>
                      <a:r>
                        <a:rPr lang="en-US" sz="1400" b="1" i="0" u="none" strike="noStrike" kern="1200" baseline="0" dirty="0" err="1">
                          <a:solidFill>
                            <a:schemeClr val="tx1"/>
                          </a:solidFill>
                          <a:latin typeface="+mn-lt"/>
                          <a:ea typeface="+mn-ea"/>
                          <a:cs typeface="+mn-cs"/>
                        </a:rPr>
                        <a:t>haematologic</a:t>
                      </a:r>
                      <a:r>
                        <a:rPr lang="en-US" sz="1400" b="1" i="0" u="none" strike="noStrike" kern="1200" baseline="0" dirty="0">
                          <a:solidFill>
                            <a:schemeClr val="tx1"/>
                          </a:solidFill>
                          <a:latin typeface="+mn-lt"/>
                          <a:ea typeface="+mn-ea"/>
                          <a:cs typeface="+mn-cs"/>
                        </a:rPr>
                        <a:t> AEs, %</a:t>
                      </a:r>
                    </a:p>
                  </a:txBody>
                  <a:tcPr marT="36576" marB="36576" anchor="ctr">
                    <a:lnT w="38100" cap="flat" cmpd="sng" algn="ctr">
                      <a:solidFill>
                        <a:schemeClr val="bg1"/>
                      </a:solidFill>
                      <a:prstDash val="solid"/>
                      <a:round/>
                      <a:headEnd type="none" w="med" len="med"/>
                      <a:tailEnd type="none" w="med" len="med"/>
                    </a:lnT>
                    <a:solidFill>
                      <a:srgbClr val="BFBFBF"/>
                    </a:solidFill>
                  </a:tcPr>
                </a:tc>
                <a:tc hMerge="1">
                  <a:txBody>
                    <a:bodyPr/>
                    <a:lstStyle/>
                    <a:p>
                      <a:pPr algn="ctr"/>
                      <a:endParaRPr lang="en-GB" sz="1100" dirty="0"/>
                    </a:p>
                  </a:txBody>
                  <a:tcPr marT="36576" marB="36576" anchor="ctr">
                    <a:lnT w="38100" cap="flat" cmpd="sng" algn="ctr">
                      <a:solidFill>
                        <a:schemeClr val="bg1"/>
                      </a:solidFill>
                      <a:prstDash val="solid"/>
                      <a:round/>
                      <a:headEnd type="none" w="med" len="med"/>
                      <a:tailEnd type="none" w="med" len="med"/>
                    </a:lnT>
                    <a:solidFill>
                      <a:srgbClr val="BFBFBF"/>
                    </a:solidFill>
                  </a:tcPr>
                </a:tc>
                <a:tc hMerge="1">
                  <a:txBody>
                    <a:bodyPr/>
                    <a:lstStyle/>
                    <a:p>
                      <a:pPr algn="ctr"/>
                      <a:endParaRPr lang="en-GB" sz="1100" dirty="0"/>
                    </a:p>
                  </a:txBody>
                  <a:tcPr marT="36576" marB="36576" anchor="ctr">
                    <a:lnT w="38100" cap="flat" cmpd="sng" algn="ctr">
                      <a:solidFill>
                        <a:schemeClr val="bg1"/>
                      </a:solidFill>
                      <a:prstDash val="solid"/>
                      <a:round/>
                      <a:headEnd type="none" w="med" len="med"/>
                      <a:tailEnd type="none" w="med" len="med"/>
                    </a:lnT>
                    <a:solidFill>
                      <a:srgbClr val="BFBFBF"/>
                    </a:solidFill>
                  </a:tcPr>
                </a:tc>
                <a:tc hMerge="1">
                  <a:txBody>
                    <a:bodyPr/>
                    <a:lstStyle/>
                    <a:p>
                      <a:pPr algn="ctr"/>
                      <a:endParaRPr lang="en-GB" sz="1100" dirty="0"/>
                    </a:p>
                  </a:txBody>
                  <a:tcPr marT="36576" marB="36576" anchor="ctr">
                    <a:lnT w="38100" cap="flat" cmpd="sng" algn="ctr">
                      <a:solidFill>
                        <a:schemeClr val="bg1"/>
                      </a:solidFill>
                      <a:prstDash val="solid"/>
                      <a:round/>
                      <a:headEnd type="none" w="med" len="med"/>
                      <a:tailEnd type="none" w="med" len="med"/>
                    </a:lnT>
                    <a:solidFill>
                      <a:srgbClr val="BFBFBF"/>
                    </a:solidFill>
                  </a:tcPr>
                </a:tc>
                <a:tc hMerge="1">
                  <a:txBody>
                    <a:bodyPr/>
                    <a:lstStyle/>
                    <a:p>
                      <a:pPr algn="ctr"/>
                      <a:endParaRPr lang="en-GB" sz="1100" dirty="0"/>
                    </a:p>
                  </a:txBody>
                  <a:tcPr marT="36576" marB="36576" anchor="ctr">
                    <a:lnT w="38100" cap="flat" cmpd="sng" algn="ctr">
                      <a:solidFill>
                        <a:schemeClr val="bg1"/>
                      </a:solidFill>
                      <a:prstDash val="solid"/>
                      <a:round/>
                      <a:headEnd type="none" w="med" len="med"/>
                      <a:tailEnd type="none" w="med" len="med"/>
                    </a:lnT>
                    <a:solidFill>
                      <a:srgbClr val="BFBFBF"/>
                    </a:solidFill>
                  </a:tcPr>
                </a:tc>
                <a:extLst>
                  <a:ext uri="{0D108BD9-81ED-4DB2-BD59-A6C34878D82A}">
                    <a16:rowId xmlns:a16="http://schemas.microsoft.com/office/drawing/2014/main" val="10005"/>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err="1">
                          <a:solidFill>
                            <a:schemeClr val="tx1"/>
                          </a:solidFill>
                          <a:latin typeface="+mn-lt"/>
                          <a:ea typeface="+mn-ea"/>
                          <a:cs typeface="+mn-cs"/>
                        </a:rPr>
                        <a:t>Anaemia</a:t>
                      </a:r>
                      <a:endParaRPr lang="en-US" sz="1400" b="0" i="0" u="none" strike="noStrike" kern="1200" baseline="0" dirty="0">
                        <a:solidFill>
                          <a:schemeClr val="tx1"/>
                        </a:solidFill>
                        <a:latin typeface="+mn-lt"/>
                        <a:ea typeface="+mn-ea"/>
                        <a:cs typeface="+mn-cs"/>
                      </a:endParaRPr>
                    </a:p>
                  </a:txBody>
                  <a:tcPr marT="36576" marB="36576" anchor="ctr">
                    <a:solidFill>
                      <a:srgbClr val="E3E2E3"/>
                    </a:solidFill>
                  </a:tcPr>
                </a:tc>
                <a:tc>
                  <a:txBody>
                    <a:bodyPr/>
                    <a:lstStyle/>
                    <a:p>
                      <a:pPr algn="ctr"/>
                      <a:r>
                        <a:rPr lang="en-GB" sz="1400" dirty="0"/>
                        <a:t>15.2</a:t>
                      </a:r>
                    </a:p>
                  </a:txBody>
                  <a:tcPr marT="36576" marB="36576" anchor="ctr">
                    <a:solidFill>
                      <a:srgbClr val="E3E2E3"/>
                    </a:solidFill>
                  </a:tcPr>
                </a:tc>
                <a:tc>
                  <a:txBody>
                    <a:bodyPr/>
                    <a:lstStyle/>
                    <a:p>
                      <a:pPr algn="ctr"/>
                      <a:r>
                        <a:rPr lang="en-GB" sz="1400" dirty="0"/>
                        <a:t>8.5</a:t>
                      </a:r>
                    </a:p>
                  </a:txBody>
                  <a:tcPr marT="36576" marB="36576" anchor="ctr">
                    <a:solidFill>
                      <a:srgbClr val="E3E2E3"/>
                    </a:solidFill>
                  </a:tcPr>
                </a:tc>
                <a:tc>
                  <a:txBody>
                    <a:bodyPr/>
                    <a:lstStyle/>
                    <a:p>
                      <a:pPr algn="ctr"/>
                      <a:r>
                        <a:rPr lang="en-GB" sz="1400" dirty="0"/>
                        <a:t>17.7</a:t>
                      </a:r>
                    </a:p>
                  </a:txBody>
                  <a:tcPr marT="36576" marB="36576" anchor="ctr">
                    <a:solidFill>
                      <a:srgbClr val="E3E2E3"/>
                    </a:solidFill>
                  </a:tcPr>
                </a:tc>
                <a:tc>
                  <a:txBody>
                    <a:bodyPr/>
                    <a:lstStyle/>
                    <a:p>
                      <a:pPr algn="ctr"/>
                      <a:r>
                        <a:rPr lang="en-GB" sz="1400" dirty="0"/>
                        <a:t>11.6</a:t>
                      </a:r>
                    </a:p>
                  </a:txBody>
                  <a:tcPr marT="36576" marB="36576" anchor="ctr">
                    <a:solidFill>
                      <a:srgbClr val="E3E2E3"/>
                    </a:solidFill>
                  </a:tcPr>
                </a:tc>
                <a:extLst>
                  <a:ext uri="{0D108BD9-81ED-4DB2-BD59-A6C34878D82A}">
                    <a16:rowId xmlns:a16="http://schemas.microsoft.com/office/drawing/2014/main" val="10003"/>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Thrombocytopenia</a:t>
                      </a:r>
                    </a:p>
                  </a:txBody>
                  <a:tcPr marT="36576" marB="36576" anchor="ctr">
                    <a:solidFill>
                      <a:srgbClr val="BFBFBF"/>
                    </a:solidFill>
                  </a:tcPr>
                </a:tc>
                <a:tc>
                  <a:txBody>
                    <a:bodyPr/>
                    <a:lstStyle/>
                    <a:p>
                      <a:pPr algn="ctr"/>
                      <a:r>
                        <a:rPr lang="en-GB" sz="1400" dirty="0"/>
                        <a:t>6.5</a:t>
                      </a:r>
                    </a:p>
                  </a:txBody>
                  <a:tcPr marT="36576" marB="36576" anchor="ctr">
                    <a:solidFill>
                      <a:srgbClr val="BFBFBF"/>
                    </a:solidFill>
                  </a:tcPr>
                </a:tc>
                <a:tc>
                  <a:txBody>
                    <a:bodyPr/>
                    <a:lstStyle/>
                    <a:p>
                      <a:pPr algn="ctr"/>
                      <a:r>
                        <a:rPr lang="en-GB" sz="1400" dirty="0"/>
                        <a:t>8.5</a:t>
                      </a:r>
                    </a:p>
                  </a:txBody>
                  <a:tcPr marT="36576" marB="36576" anchor="ctr">
                    <a:solidFill>
                      <a:srgbClr val="BFBFBF"/>
                    </a:solidFill>
                  </a:tcPr>
                </a:tc>
                <a:tc>
                  <a:txBody>
                    <a:bodyPr/>
                    <a:lstStyle/>
                    <a:p>
                      <a:pPr algn="ctr"/>
                      <a:r>
                        <a:rPr lang="en-GB" sz="1400" dirty="0"/>
                        <a:t>11.2</a:t>
                      </a:r>
                    </a:p>
                  </a:txBody>
                  <a:tcPr marT="36576" marB="36576" anchor="ctr">
                    <a:solidFill>
                      <a:srgbClr val="BFBFBF"/>
                    </a:solidFill>
                  </a:tcPr>
                </a:tc>
                <a:tc>
                  <a:txBody>
                    <a:bodyPr/>
                    <a:lstStyle/>
                    <a:p>
                      <a:pPr algn="ctr"/>
                      <a:r>
                        <a:rPr lang="en-GB" sz="1400" dirty="0"/>
                        <a:t>10.3</a:t>
                      </a:r>
                    </a:p>
                  </a:txBody>
                  <a:tcPr marT="36576" marB="36576" anchor="ctr">
                    <a:solidFill>
                      <a:srgbClr val="BFBFBF"/>
                    </a:solidFill>
                  </a:tcPr>
                </a:tc>
                <a:extLst>
                  <a:ext uri="{0D108BD9-81ED-4DB2-BD59-A6C34878D82A}">
                    <a16:rowId xmlns:a16="http://schemas.microsoft.com/office/drawing/2014/main" val="10004"/>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Neutropenia</a:t>
                      </a:r>
                    </a:p>
                  </a:txBody>
                  <a:tcPr marT="36576" marB="36576" anchor="ctr">
                    <a:solidFill>
                      <a:srgbClr val="E3E2E3"/>
                    </a:solidFill>
                  </a:tcPr>
                </a:tc>
                <a:tc>
                  <a:txBody>
                    <a:bodyPr/>
                    <a:lstStyle/>
                    <a:p>
                      <a:pPr algn="ctr"/>
                      <a:r>
                        <a:rPr lang="en-GB" sz="1400" dirty="0"/>
                        <a:t>0.9</a:t>
                      </a:r>
                    </a:p>
                  </a:txBody>
                  <a:tcPr marT="36576" marB="36576" anchor="ctr">
                    <a:solidFill>
                      <a:srgbClr val="E3E2E3"/>
                    </a:solidFill>
                  </a:tcPr>
                </a:tc>
                <a:tc>
                  <a:txBody>
                    <a:bodyPr/>
                    <a:lstStyle/>
                    <a:p>
                      <a:pPr algn="ctr"/>
                      <a:r>
                        <a:rPr lang="en-GB" sz="1400" dirty="0"/>
                        <a:t>1.8</a:t>
                      </a:r>
                    </a:p>
                  </a:txBody>
                  <a:tcPr marT="36576" marB="36576" anchor="ctr">
                    <a:solidFill>
                      <a:srgbClr val="E3E2E3"/>
                    </a:solidFill>
                  </a:tcPr>
                </a:tc>
                <a:tc>
                  <a:txBody>
                    <a:bodyPr/>
                    <a:lstStyle/>
                    <a:p>
                      <a:pPr algn="ctr"/>
                      <a:r>
                        <a:rPr lang="en-GB" sz="1400" dirty="0"/>
                        <a:t>3.9</a:t>
                      </a:r>
                    </a:p>
                  </a:txBody>
                  <a:tcPr marT="36576" marB="36576" anchor="ctr">
                    <a:solidFill>
                      <a:srgbClr val="E3E2E3"/>
                    </a:solidFill>
                  </a:tcPr>
                </a:tc>
                <a:tc>
                  <a:txBody>
                    <a:bodyPr/>
                    <a:lstStyle/>
                    <a:p>
                      <a:pPr algn="ctr"/>
                      <a:r>
                        <a:rPr lang="en-GB" sz="1400" dirty="0"/>
                        <a:t>2.6</a:t>
                      </a:r>
                    </a:p>
                  </a:txBody>
                  <a:tcPr marT="36576" marB="36576" anchor="ctr">
                    <a:solidFill>
                      <a:srgbClr val="E3E2E3"/>
                    </a:solidFill>
                  </a:tcPr>
                </a:tc>
                <a:extLst>
                  <a:ext uri="{0D108BD9-81ED-4DB2-BD59-A6C34878D82A}">
                    <a16:rowId xmlns:a16="http://schemas.microsoft.com/office/drawing/2014/main" val="10006"/>
                  </a:ext>
                </a:extLst>
              </a:tr>
              <a:tr h="27852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Grade 3 non-</a:t>
                      </a:r>
                      <a:r>
                        <a:rPr lang="en-US" sz="1400" b="1" i="0" u="none" strike="noStrike" kern="1200" baseline="0" dirty="0" err="1">
                          <a:solidFill>
                            <a:schemeClr val="tx1"/>
                          </a:solidFill>
                          <a:latin typeface="+mn-lt"/>
                          <a:ea typeface="+mn-ea"/>
                          <a:cs typeface="+mn-cs"/>
                        </a:rPr>
                        <a:t>haematologic</a:t>
                      </a:r>
                      <a:r>
                        <a:rPr lang="en-US" sz="1400" b="1" i="0" u="none" strike="noStrike" kern="1200" baseline="0" dirty="0">
                          <a:solidFill>
                            <a:schemeClr val="tx1"/>
                          </a:solidFill>
                          <a:latin typeface="+mn-lt"/>
                          <a:ea typeface="+mn-ea"/>
                          <a:cs typeface="+mn-cs"/>
                        </a:rPr>
                        <a:t> AEs, %</a:t>
                      </a:r>
                    </a:p>
                  </a:txBody>
                  <a:tcPr marT="36576" marB="36576" anchor="ctr">
                    <a:solidFill>
                      <a:srgbClr val="BFBFBF"/>
                    </a:solidFill>
                  </a:tcPr>
                </a:tc>
                <a:tc hMerge="1">
                  <a:txBody>
                    <a:bodyPr/>
                    <a:lstStyle/>
                    <a:p>
                      <a:pPr algn="ctr"/>
                      <a:endParaRPr lang="en-GB" sz="1100" dirty="0"/>
                    </a:p>
                  </a:txBody>
                  <a:tcPr marT="36576" marB="36576" anchor="ctr">
                    <a:solidFill>
                      <a:srgbClr val="BFBFBF"/>
                    </a:solidFill>
                  </a:tcPr>
                </a:tc>
                <a:tc hMerge="1">
                  <a:txBody>
                    <a:bodyPr/>
                    <a:lstStyle/>
                    <a:p>
                      <a:pPr algn="ctr"/>
                      <a:endParaRPr lang="en-GB" sz="1100" dirty="0"/>
                    </a:p>
                  </a:txBody>
                  <a:tcPr marT="36576" marB="36576" anchor="ctr">
                    <a:solidFill>
                      <a:srgbClr val="BFBFBF"/>
                    </a:solidFill>
                  </a:tcPr>
                </a:tc>
                <a:tc hMerge="1">
                  <a:txBody>
                    <a:bodyPr/>
                    <a:lstStyle/>
                    <a:p>
                      <a:pPr algn="ctr"/>
                      <a:endParaRPr lang="en-GB" sz="1100" dirty="0"/>
                    </a:p>
                  </a:txBody>
                  <a:tcPr marT="36576" marB="36576" anchor="ctr">
                    <a:solidFill>
                      <a:srgbClr val="BFBFBF"/>
                    </a:solidFill>
                  </a:tcPr>
                </a:tc>
                <a:tc hMerge="1">
                  <a:txBody>
                    <a:bodyPr/>
                    <a:lstStyle/>
                    <a:p>
                      <a:pPr algn="ctr"/>
                      <a:endParaRPr lang="en-GB" sz="1100" dirty="0"/>
                    </a:p>
                  </a:txBody>
                  <a:tcPr marT="36576" marB="36576" anchor="ctr">
                    <a:solidFill>
                      <a:srgbClr val="BFBFBF"/>
                    </a:solidFill>
                  </a:tcPr>
                </a:tc>
                <a:extLst>
                  <a:ext uri="{0D108BD9-81ED-4DB2-BD59-A6C34878D82A}">
                    <a16:rowId xmlns:a16="http://schemas.microsoft.com/office/drawing/2014/main" val="10007"/>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Pneumonia</a:t>
                      </a:r>
                    </a:p>
                  </a:txBody>
                  <a:tcPr marT="36576" marB="36576" anchor="ctr">
                    <a:solidFill>
                      <a:srgbClr val="E3E2E3"/>
                    </a:solidFill>
                  </a:tcPr>
                </a:tc>
                <a:tc>
                  <a:txBody>
                    <a:bodyPr/>
                    <a:lstStyle/>
                    <a:p>
                      <a:pPr algn="ctr"/>
                      <a:r>
                        <a:rPr lang="en-GB" sz="1400" dirty="0"/>
                        <a:t>8.7</a:t>
                      </a:r>
                    </a:p>
                  </a:txBody>
                  <a:tcPr marT="36576" marB="36576" anchor="ctr">
                    <a:solidFill>
                      <a:srgbClr val="E3E2E3"/>
                    </a:solidFill>
                  </a:tcPr>
                </a:tc>
                <a:tc>
                  <a:txBody>
                    <a:bodyPr/>
                    <a:lstStyle/>
                    <a:p>
                      <a:pPr algn="ctr"/>
                      <a:r>
                        <a:rPr lang="en-GB" sz="1400" dirty="0"/>
                        <a:t>7.1</a:t>
                      </a:r>
                    </a:p>
                  </a:txBody>
                  <a:tcPr marT="36576" marB="36576" anchor="ctr">
                    <a:solidFill>
                      <a:srgbClr val="E3E2E3"/>
                    </a:solidFill>
                  </a:tcPr>
                </a:tc>
                <a:tc>
                  <a:txBody>
                    <a:bodyPr/>
                    <a:lstStyle/>
                    <a:p>
                      <a:pPr algn="ctr"/>
                      <a:r>
                        <a:rPr lang="en-GB" sz="1400" dirty="0"/>
                        <a:t>9.5</a:t>
                      </a:r>
                    </a:p>
                  </a:txBody>
                  <a:tcPr marT="36576" marB="36576" anchor="ctr">
                    <a:solidFill>
                      <a:srgbClr val="E3E2E3"/>
                    </a:solidFill>
                  </a:tcPr>
                </a:tc>
                <a:tc>
                  <a:txBody>
                    <a:bodyPr/>
                    <a:lstStyle/>
                    <a:p>
                      <a:pPr algn="ctr"/>
                      <a:r>
                        <a:rPr lang="en-GB" sz="1400" dirty="0"/>
                        <a:t>9.9</a:t>
                      </a:r>
                    </a:p>
                  </a:txBody>
                  <a:tcPr marT="36576" marB="36576" anchor="ctr">
                    <a:solidFill>
                      <a:srgbClr val="E3E2E3"/>
                    </a:solidFill>
                  </a:tcPr>
                </a:tc>
                <a:extLst>
                  <a:ext uri="{0D108BD9-81ED-4DB2-BD59-A6C34878D82A}">
                    <a16:rowId xmlns:a16="http://schemas.microsoft.com/office/drawing/2014/main" val="10008"/>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Fatigue</a:t>
                      </a:r>
                    </a:p>
                  </a:txBody>
                  <a:tcPr marT="36576" marB="36576" anchor="ctr">
                    <a:solidFill>
                      <a:srgbClr val="BFBFBF"/>
                    </a:solidFill>
                  </a:tcPr>
                </a:tc>
                <a:tc>
                  <a:txBody>
                    <a:bodyPr/>
                    <a:lstStyle/>
                    <a:p>
                      <a:pPr algn="ctr"/>
                      <a:r>
                        <a:rPr lang="en-GB" sz="1400" dirty="0"/>
                        <a:t>7.4</a:t>
                      </a:r>
                    </a:p>
                  </a:txBody>
                  <a:tcPr marT="36576" marB="36576" anchor="ctr">
                    <a:solidFill>
                      <a:srgbClr val="BFBFBF"/>
                    </a:solidFill>
                  </a:tcPr>
                </a:tc>
                <a:tc>
                  <a:txBody>
                    <a:bodyPr/>
                    <a:lstStyle/>
                    <a:p>
                      <a:pPr algn="ctr"/>
                      <a:r>
                        <a:rPr lang="en-GB" sz="1400" dirty="0"/>
                        <a:t>8.5</a:t>
                      </a:r>
                    </a:p>
                  </a:txBody>
                  <a:tcPr marT="36576" marB="36576" anchor="ctr">
                    <a:solidFill>
                      <a:srgbClr val="BFBFBF"/>
                    </a:solidFill>
                  </a:tcPr>
                </a:tc>
                <a:tc>
                  <a:txBody>
                    <a:bodyPr/>
                    <a:lstStyle/>
                    <a:p>
                      <a:pPr algn="ctr"/>
                      <a:r>
                        <a:rPr lang="en-GB" sz="1400" dirty="0"/>
                        <a:t>6.0</a:t>
                      </a:r>
                    </a:p>
                  </a:txBody>
                  <a:tcPr marT="36576" marB="36576" anchor="ctr">
                    <a:solidFill>
                      <a:srgbClr val="BFBFBF"/>
                    </a:solidFill>
                  </a:tcPr>
                </a:tc>
                <a:tc>
                  <a:txBody>
                    <a:bodyPr/>
                    <a:lstStyle/>
                    <a:p>
                      <a:pPr algn="ctr"/>
                      <a:r>
                        <a:rPr lang="en-GB" sz="1400" dirty="0"/>
                        <a:t>6.9</a:t>
                      </a:r>
                    </a:p>
                  </a:txBody>
                  <a:tcPr marT="36576" marB="36576" anchor="ctr">
                    <a:solidFill>
                      <a:srgbClr val="BFBFBF"/>
                    </a:solidFill>
                  </a:tcPr>
                </a:tc>
                <a:extLst>
                  <a:ext uri="{0D108BD9-81ED-4DB2-BD59-A6C34878D82A}">
                    <a16:rowId xmlns:a16="http://schemas.microsoft.com/office/drawing/2014/main" val="10009"/>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err="1">
                          <a:solidFill>
                            <a:schemeClr val="tx1"/>
                          </a:solidFill>
                          <a:latin typeface="+mn-lt"/>
                          <a:ea typeface="+mn-ea"/>
                          <a:cs typeface="+mn-cs"/>
                        </a:rPr>
                        <a:t>Diarrhoea</a:t>
                      </a:r>
                      <a:endParaRPr lang="en-US" sz="1400" b="0" i="0" u="none" strike="noStrike" kern="1200" baseline="0" dirty="0">
                        <a:solidFill>
                          <a:schemeClr val="tx1"/>
                        </a:solidFill>
                        <a:latin typeface="+mn-lt"/>
                        <a:ea typeface="+mn-ea"/>
                        <a:cs typeface="+mn-cs"/>
                      </a:endParaRPr>
                    </a:p>
                  </a:txBody>
                  <a:tcPr marT="36576" marB="36576" anchor="ctr">
                    <a:solidFill>
                      <a:srgbClr val="E3E2E3"/>
                    </a:solidFill>
                  </a:tcPr>
                </a:tc>
                <a:tc>
                  <a:txBody>
                    <a:bodyPr/>
                    <a:lstStyle/>
                    <a:p>
                      <a:pPr algn="ctr"/>
                      <a:r>
                        <a:rPr lang="en-GB" sz="1400" dirty="0"/>
                        <a:t>2.2</a:t>
                      </a:r>
                    </a:p>
                  </a:txBody>
                  <a:tcPr marT="36576" marB="36576" anchor="ctr">
                    <a:solidFill>
                      <a:srgbClr val="E3E2E3"/>
                    </a:solidFill>
                  </a:tcPr>
                </a:tc>
                <a:tc>
                  <a:txBody>
                    <a:bodyPr/>
                    <a:lstStyle/>
                    <a:p>
                      <a:pPr algn="ctr"/>
                      <a:r>
                        <a:rPr lang="en-GB" sz="1400" dirty="0"/>
                        <a:t>5.8</a:t>
                      </a:r>
                    </a:p>
                  </a:txBody>
                  <a:tcPr marT="36576" marB="36576" anchor="ctr">
                    <a:solidFill>
                      <a:srgbClr val="E3E2E3"/>
                    </a:solidFill>
                  </a:tcPr>
                </a:tc>
                <a:tc>
                  <a:txBody>
                    <a:bodyPr/>
                    <a:lstStyle/>
                    <a:p>
                      <a:pPr algn="ctr"/>
                      <a:r>
                        <a:rPr lang="en-GB" sz="1400" dirty="0"/>
                        <a:t>5.6</a:t>
                      </a:r>
                    </a:p>
                  </a:txBody>
                  <a:tcPr marT="36576" marB="36576" anchor="ctr">
                    <a:solidFill>
                      <a:srgbClr val="E3E2E3"/>
                    </a:solidFill>
                  </a:tcPr>
                </a:tc>
                <a:tc>
                  <a:txBody>
                    <a:bodyPr/>
                    <a:lstStyle/>
                    <a:p>
                      <a:pPr algn="ctr"/>
                      <a:r>
                        <a:rPr lang="en-GB" sz="1400" dirty="0"/>
                        <a:t>11.2</a:t>
                      </a:r>
                    </a:p>
                  </a:txBody>
                  <a:tcPr marT="36576" marB="36576" anchor="ctr">
                    <a:solidFill>
                      <a:srgbClr val="E3E2E3"/>
                    </a:solidFill>
                  </a:tcPr>
                </a:tc>
                <a:extLst>
                  <a:ext uri="{0D108BD9-81ED-4DB2-BD59-A6C34878D82A}">
                    <a16:rowId xmlns:a16="http://schemas.microsoft.com/office/drawing/2014/main" val="10010"/>
                  </a:ext>
                </a:extLst>
              </a:tr>
              <a:tr h="278526">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4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Grade 3 AEs of interest, %</a:t>
                      </a:r>
                    </a:p>
                  </a:txBody>
                  <a:tcPr marT="36576" marB="36576" anchor="ctr">
                    <a:solidFill>
                      <a:srgbClr val="BFBFBF"/>
                    </a:solidFill>
                  </a:tcPr>
                </a:tc>
                <a:tc hMerge="1">
                  <a:txBody>
                    <a:bodyPr/>
                    <a:lstStyle/>
                    <a:p>
                      <a:pPr algn="ctr"/>
                      <a:endParaRPr lang="en-GB" sz="1100" dirty="0"/>
                    </a:p>
                  </a:txBody>
                  <a:tcPr marT="36576" marB="36576" anchor="ctr">
                    <a:solidFill>
                      <a:srgbClr val="BFBFBF"/>
                    </a:solidFill>
                  </a:tcPr>
                </a:tc>
                <a:tc hMerge="1">
                  <a:txBody>
                    <a:bodyPr/>
                    <a:lstStyle/>
                    <a:p>
                      <a:pPr algn="ctr"/>
                      <a:endParaRPr lang="en-GB" sz="1100" dirty="0"/>
                    </a:p>
                  </a:txBody>
                  <a:tcPr marT="36576" marB="36576" anchor="ctr">
                    <a:solidFill>
                      <a:srgbClr val="BFBFBF"/>
                    </a:solidFill>
                  </a:tcPr>
                </a:tc>
                <a:tc hMerge="1">
                  <a:txBody>
                    <a:bodyPr/>
                    <a:lstStyle/>
                    <a:p>
                      <a:pPr algn="ctr"/>
                      <a:endParaRPr lang="en-GB" sz="1100" dirty="0"/>
                    </a:p>
                  </a:txBody>
                  <a:tcPr marT="36576" marB="36576" anchor="ctr">
                    <a:solidFill>
                      <a:srgbClr val="BFBFBF"/>
                    </a:solidFill>
                  </a:tcPr>
                </a:tc>
                <a:tc hMerge="1">
                  <a:txBody>
                    <a:bodyPr/>
                    <a:lstStyle/>
                    <a:p>
                      <a:pPr algn="ctr"/>
                      <a:endParaRPr lang="en-GB" sz="1100" dirty="0"/>
                    </a:p>
                  </a:txBody>
                  <a:tcPr marT="36576" marB="36576" anchor="ctr">
                    <a:solidFill>
                      <a:srgbClr val="BFBFBF"/>
                    </a:solidFill>
                  </a:tcPr>
                </a:tc>
                <a:extLst>
                  <a:ext uri="{0D108BD9-81ED-4DB2-BD59-A6C34878D82A}">
                    <a16:rowId xmlns:a16="http://schemas.microsoft.com/office/drawing/2014/main" val="10011"/>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Hypertension</a:t>
                      </a:r>
                    </a:p>
                  </a:txBody>
                  <a:tcPr marT="36576" marB="36576" anchor="ctr">
                    <a:solidFill>
                      <a:srgbClr val="E3E2E3"/>
                    </a:solidFill>
                  </a:tcPr>
                </a:tc>
                <a:tc>
                  <a:txBody>
                    <a:bodyPr/>
                    <a:lstStyle/>
                    <a:p>
                      <a:pPr algn="ctr"/>
                      <a:r>
                        <a:rPr lang="en-GB" sz="1400" dirty="0"/>
                        <a:t>15.2</a:t>
                      </a:r>
                    </a:p>
                  </a:txBody>
                  <a:tcPr marT="36576" marB="36576" anchor="ctr">
                    <a:solidFill>
                      <a:srgbClr val="E3E2E3"/>
                    </a:solidFill>
                  </a:tcPr>
                </a:tc>
                <a:tc>
                  <a:txBody>
                    <a:bodyPr/>
                    <a:lstStyle/>
                    <a:p>
                      <a:pPr algn="ctr"/>
                      <a:r>
                        <a:rPr lang="en-GB" sz="1400" dirty="0"/>
                        <a:t>4.0</a:t>
                      </a:r>
                    </a:p>
                  </a:txBody>
                  <a:tcPr marT="36576" marB="36576" anchor="ctr">
                    <a:solidFill>
                      <a:srgbClr val="E3E2E3"/>
                    </a:solidFill>
                  </a:tcPr>
                </a:tc>
                <a:tc>
                  <a:txBody>
                    <a:bodyPr/>
                    <a:lstStyle/>
                    <a:p>
                      <a:pPr algn="ctr"/>
                      <a:r>
                        <a:rPr lang="en-GB" sz="1400" dirty="0"/>
                        <a:t>13.8</a:t>
                      </a:r>
                    </a:p>
                  </a:txBody>
                  <a:tcPr marT="36576" marB="36576" anchor="ctr">
                    <a:solidFill>
                      <a:srgbClr val="E3E2E3"/>
                    </a:solidFill>
                  </a:tcPr>
                </a:tc>
                <a:tc>
                  <a:txBody>
                    <a:bodyPr/>
                    <a:lstStyle/>
                    <a:p>
                      <a:pPr algn="ctr"/>
                      <a:r>
                        <a:rPr lang="en-GB" sz="1400" dirty="0"/>
                        <a:t>2.6</a:t>
                      </a:r>
                    </a:p>
                  </a:txBody>
                  <a:tcPr marT="36576" marB="36576" anchor="ctr">
                    <a:solidFill>
                      <a:srgbClr val="E3E2E3"/>
                    </a:solidFill>
                  </a:tcPr>
                </a:tc>
                <a:extLst>
                  <a:ext uri="{0D108BD9-81ED-4DB2-BD59-A6C34878D82A}">
                    <a16:rowId xmlns:a16="http://schemas.microsoft.com/office/drawing/2014/main" val="10012"/>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Cardiac failure</a:t>
                      </a:r>
                    </a:p>
                  </a:txBody>
                  <a:tcPr marT="36576" marB="36576" anchor="ctr">
                    <a:solidFill>
                      <a:srgbClr val="BFBFBF"/>
                    </a:solidFill>
                  </a:tcPr>
                </a:tc>
                <a:tc>
                  <a:txBody>
                    <a:bodyPr/>
                    <a:lstStyle/>
                    <a:p>
                      <a:pPr algn="ctr"/>
                      <a:r>
                        <a:rPr lang="en-GB" sz="1400" dirty="0"/>
                        <a:t>3.0</a:t>
                      </a:r>
                    </a:p>
                  </a:txBody>
                  <a:tcPr marT="36576" marB="36576" anchor="ctr">
                    <a:solidFill>
                      <a:srgbClr val="BFBFBF"/>
                    </a:solidFill>
                  </a:tcPr>
                </a:tc>
                <a:tc>
                  <a:txBody>
                    <a:bodyPr/>
                    <a:lstStyle/>
                    <a:p>
                      <a:pPr algn="ctr"/>
                      <a:r>
                        <a:rPr lang="en-GB" sz="1400" dirty="0"/>
                        <a:t>0.4</a:t>
                      </a:r>
                    </a:p>
                  </a:txBody>
                  <a:tcPr marT="36576" marB="36576" anchor="ctr">
                    <a:solidFill>
                      <a:srgbClr val="BFBFBF"/>
                    </a:solidFill>
                  </a:tcPr>
                </a:tc>
                <a:tc>
                  <a:txBody>
                    <a:bodyPr/>
                    <a:lstStyle/>
                    <a:p>
                      <a:pPr algn="ctr"/>
                      <a:r>
                        <a:rPr lang="en-GB" sz="1400" dirty="0"/>
                        <a:t>2.6</a:t>
                      </a:r>
                    </a:p>
                  </a:txBody>
                  <a:tcPr marT="36576" marB="36576" anchor="ctr">
                    <a:solidFill>
                      <a:srgbClr val="BFBFBF"/>
                    </a:solidFill>
                  </a:tcPr>
                </a:tc>
                <a:tc>
                  <a:txBody>
                    <a:bodyPr/>
                    <a:lstStyle/>
                    <a:p>
                      <a:pPr algn="ctr"/>
                      <a:r>
                        <a:rPr lang="en-GB" sz="1400" dirty="0"/>
                        <a:t>0.9</a:t>
                      </a:r>
                    </a:p>
                  </a:txBody>
                  <a:tcPr marT="36576" marB="36576" anchor="ctr">
                    <a:solidFill>
                      <a:srgbClr val="BFBFBF"/>
                    </a:solidFill>
                  </a:tcPr>
                </a:tc>
                <a:extLst>
                  <a:ext uri="{0D108BD9-81ED-4DB2-BD59-A6C34878D82A}">
                    <a16:rowId xmlns:a16="http://schemas.microsoft.com/office/drawing/2014/main" val="10013"/>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kern="1200" baseline="0" noProof="0" dirty="0">
                          <a:solidFill>
                            <a:schemeClr val="tx1"/>
                          </a:solidFill>
                          <a:latin typeface="+mn-lt"/>
                          <a:ea typeface="+mn-ea"/>
                          <a:cs typeface="+mn-cs"/>
                        </a:rPr>
                        <a:t>Dyspnoea</a:t>
                      </a:r>
                    </a:p>
                  </a:txBody>
                  <a:tcPr marT="36576" marB="36576" anchor="ctr">
                    <a:solidFill>
                      <a:srgbClr val="E3E2E3"/>
                    </a:solidFill>
                  </a:tcPr>
                </a:tc>
                <a:tc>
                  <a:txBody>
                    <a:bodyPr/>
                    <a:lstStyle/>
                    <a:p>
                      <a:pPr algn="ctr"/>
                      <a:r>
                        <a:rPr lang="en-GB" sz="1400" dirty="0"/>
                        <a:t>5.6</a:t>
                      </a:r>
                    </a:p>
                  </a:txBody>
                  <a:tcPr marT="36576" marB="36576" anchor="ctr">
                    <a:solidFill>
                      <a:srgbClr val="E3E2E3"/>
                    </a:solidFill>
                  </a:tcPr>
                </a:tc>
                <a:tc>
                  <a:txBody>
                    <a:bodyPr/>
                    <a:lstStyle/>
                    <a:p>
                      <a:pPr algn="ctr"/>
                      <a:r>
                        <a:rPr lang="en-GB" sz="1400" dirty="0"/>
                        <a:t>2.2</a:t>
                      </a:r>
                    </a:p>
                  </a:txBody>
                  <a:tcPr marT="36576" marB="36576" anchor="ctr">
                    <a:solidFill>
                      <a:srgbClr val="E3E2E3"/>
                    </a:solidFill>
                  </a:tcPr>
                </a:tc>
                <a:tc>
                  <a:txBody>
                    <a:bodyPr/>
                    <a:lstStyle/>
                    <a:p>
                      <a:pPr algn="ctr"/>
                      <a:r>
                        <a:rPr lang="en-GB" sz="1400" dirty="0"/>
                        <a:t>6.9</a:t>
                      </a:r>
                    </a:p>
                  </a:txBody>
                  <a:tcPr marT="36576" marB="36576" anchor="ctr">
                    <a:solidFill>
                      <a:srgbClr val="E3E2E3"/>
                    </a:solidFill>
                  </a:tcPr>
                </a:tc>
                <a:tc>
                  <a:txBody>
                    <a:bodyPr/>
                    <a:lstStyle/>
                    <a:p>
                      <a:pPr algn="ctr"/>
                      <a:r>
                        <a:rPr lang="en-GB" sz="1400" dirty="0"/>
                        <a:t>2.2</a:t>
                      </a:r>
                    </a:p>
                  </a:txBody>
                  <a:tcPr marT="36576" marB="36576" anchor="ctr">
                    <a:solidFill>
                      <a:srgbClr val="E3E2E3"/>
                    </a:solidFill>
                  </a:tcPr>
                </a:tc>
                <a:extLst>
                  <a:ext uri="{0D108BD9-81ED-4DB2-BD59-A6C34878D82A}">
                    <a16:rowId xmlns:a16="http://schemas.microsoft.com/office/drawing/2014/main" val="10014"/>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Peripheral neuropathy</a:t>
                      </a:r>
                    </a:p>
                  </a:txBody>
                  <a:tcPr marT="36576" marB="36576" anchor="ctr">
                    <a:solidFill>
                      <a:srgbClr val="BFBFBF"/>
                    </a:solidFill>
                  </a:tcPr>
                </a:tc>
                <a:tc>
                  <a:txBody>
                    <a:bodyPr/>
                    <a:lstStyle/>
                    <a:p>
                      <a:pPr algn="ctr"/>
                      <a:r>
                        <a:rPr lang="en-GB" sz="1400" dirty="0"/>
                        <a:t>2.2</a:t>
                      </a:r>
                    </a:p>
                  </a:txBody>
                  <a:tcPr marT="36576" marB="36576" anchor="ctr">
                    <a:solidFill>
                      <a:srgbClr val="BFBFBF"/>
                    </a:solidFill>
                  </a:tcPr>
                </a:tc>
                <a:tc>
                  <a:txBody>
                    <a:bodyPr/>
                    <a:lstStyle/>
                    <a:p>
                      <a:pPr algn="ctr"/>
                      <a:r>
                        <a:rPr lang="en-GB" sz="1400" dirty="0"/>
                        <a:t>6.3</a:t>
                      </a:r>
                    </a:p>
                  </a:txBody>
                  <a:tcPr marT="36576" marB="36576" anchor="ctr">
                    <a:solidFill>
                      <a:srgbClr val="BFBFBF"/>
                    </a:solidFill>
                  </a:tcPr>
                </a:tc>
                <a:tc>
                  <a:txBody>
                    <a:bodyPr/>
                    <a:lstStyle/>
                    <a:p>
                      <a:pPr algn="ctr"/>
                      <a:r>
                        <a:rPr lang="en-GB" sz="1400" dirty="0"/>
                        <a:t>0.4</a:t>
                      </a:r>
                    </a:p>
                  </a:txBody>
                  <a:tcPr marT="36576" marB="36576" anchor="ctr">
                    <a:solidFill>
                      <a:srgbClr val="BFBFBF"/>
                    </a:solidFill>
                  </a:tcPr>
                </a:tc>
                <a:tc>
                  <a:txBody>
                    <a:bodyPr/>
                    <a:lstStyle/>
                    <a:p>
                      <a:pPr algn="ctr"/>
                      <a:r>
                        <a:rPr lang="en-GB" sz="1400" dirty="0"/>
                        <a:t>6.0</a:t>
                      </a:r>
                    </a:p>
                  </a:txBody>
                  <a:tcPr marT="36576" marB="36576" anchor="ctr">
                    <a:solidFill>
                      <a:srgbClr val="BFBFBF"/>
                    </a:solidFill>
                  </a:tcPr>
                </a:tc>
                <a:extLst>
                  <a:ext uri="{0D108BD9-81ED-4DB2-BD59-A6C34878D82A}">
                    <a16:rowId xmlns:a16="http://schemas.microsoft.com/office/drawing/2014/main" val="10015"/>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Acute renal failure</a:t>
                      </a:r>
                    </a:p>
                  </a:txBody>
                  <a:tcPr marT="36576" marB="36576" anchor="ctr">
                    <a:solidFill>
                      <a:srgbClr val="E3E2E3"/>
                    </a:solidFill>
                  </a:tcPr>
                </a:tc>
                <a:tc>
                  <a:txBody>
                    <a:bodyPr/>
                    <a:lstStyle/>
                    <a:p>
                      <a:pPr algn="ctr"/>
                      <a:r>
                        <a:rPr lang="en-GB" sz="1400" dirty="0"/>
                        <a:t>1.3</a:t>
                      </a:r>
                    </a:p>
                  </a:txBody>
                  <a:tcPr marT="36576" marB="36576" anchor="ctr">
                    <a:solidFill>
                      <a:srgbClr val="E3E2E3"/>
                    </a:solidFill>
                  </a:tcPr>
                </a:tc>
                <a:tc>
                  <a:txBody>
                    <a:bodyPr/>
                    <a:lstStyle/>
                    <a:p>
                      <a:pPr algn="ctr"/>
                      <a:r>
                        <a:rPr lang="en-GB" sz="1400" dirty="0"/>
                        <a:t>2.2</a:t>
                      </a:r>
                    </a:p>
                  </a:txBody>
                  <a:tcPr marT="36576" marB="36576" anchor="ctr">
                    <a:solidFill>
                      <a:srgbClr val="E3E2E3"/>
                    </a:solidFill>
                  </a:tcPr>
                </a:tc>
                <a:tc>
                  <a:txBody>
                    <a:bodyPr/>
                    <a:lstStyle/>
                    <a:p>
                      <a:pPr algn="ctr"/>
                      <a:r>
                        <a:rPr lang="en-GB" sz="1400" dirty="0"/>
                        <a:t>3.9</a:t>
                      </a:r>
                    </a:p>
                  </a:txBody>
                  <a:tcPr marT="36576" marB="36576" anchor="ctr">
                    <a:solidFill>
                      <a:srgbClr val="E3E2E3"/>
                    </a:solidFill>
                  </a:tcPr>
                </a:tc>
                <a:tc>
                  <a:txBody>
                    <a:bodyPr/>
                    <a:lstStyle/>
                    <a:p>
                      <a:pPr algn="ctr"/>
                      <a:r>
                        <a:rPr lang="en-GB" sz="1400" dirty="0"/>
                        <a:t>0.9</a:t>
                      </a:r>
                    </a:p>
                  </a:txBody>
                  <a:tcPr marT="36576" marB="36576" anchor="ctr">
                    <a:solidFill>
                      <a:srgbClr val="E3E2E3"/>
                    </a:solidFill>
                  </a:tcPr>
                </a:tc>
                <a:extLst>
                  <a:ext uri="{0D108BD9-81ED-4DB2-BD59-A6C34878D82A}">
                    <a16:rowId xmlns:a16="http://schemas.microsoft.com/office/drawing/2014/main" val="10016"/>
                  </a:ext>
                </a:extLst>
              </a:tr>
            </a:tbl>
          </a:graphicData>
        </a:graphic>
      </p:graphicFrame>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8" name="Content Placeholder 2"/>
          <p:cNvSpPr txBox="1">
            <a:spLocks/>
          </p:cNvSpPr>
          <p:nvPr/>
        </p:nvSpPr>
        <p:spPr>
          <a:xfrm>
            <a:off x="505683" y="1288181"/>
            <a:ext cx="5978244" cy="308812"/>
          </a:xfrm>
          <a:prstGeom prst="rect">
            <a:avLst/>
          </a:prstGeom>
        </p:spPr>
        <p:txBody>
          <a:bodyPr anchor="t"/>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200" b="1" kern="0" dirty="0"/>
              <a:t>Median follow-up:</a:t>
            </a:r>
            <a:r>
              <a:rPr lang="en-US" sz="1200" kern="0" dirty="0"/>
              <a:t> </a:t>
            </a:r>
          </a:p>
          <a:p>
            <a:pPr marL="0" indent="0" defTabSz="914400">
              <a:buFontTx/>
              <a:buNone/>
            </a:pPr>
            <a:r>
              <a:rPr lang="en-US" sz="1200" kern="0" dirty="0"/>
              <a:t>37.5 months in the Kd arm, </a:t>
            </a:r>
            <a:br>
              <a:rPr lang="en-US" sz="1200" kern="0" dirty="0"/>
            </a:br>
            <a:r>
              <a:rPr lang="en-US" sz="1200" kern="0" dirty="0"/>
              <a:t>36.9 months in the Vd arm</a:t>
            </a:r>
            <a:endParaRPr lang="en-US" sz="1200" b="1" kern="0" dirty="0"/>
          </a:p>
        </p:txBody>
      </p:sp>
    </p:spTree>
    <p:extLst>
      <p:ext uri="{BB962C8B-B14F-4D97-AF65-F5344CB8AC3E}">
        <p14:creationId xmlns:p14="http://schemas.microsoft.com/office/powerpoint/2010/main" val="4101934905"/>
      </p:ext>
    </p:extLst>
  </p:cSld>
  <p:clrMapOvr>
    <a:masterClrMapping/>
  </p:clrMapOvr>
  <p:transition>
    <p:wipe dir="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763" y="0"/>
            <a:ext cx="8421687" cy="1109663"/>
          </a:xfrm>
        </p:spPr>
        <p:txBody>
          <a:bodyPr/>
          <a:lstStyle/>
          <a:p>
            <a:r>
              <a:rPr lang="en-US" dirty="0"/>
              <a:t>Adverse Events in Patients </a:t>
            </a:r>
            <a:br>
              <a:rPr lang="en-US" dirty="0"/>
            </a:br>
            <a:r>
              <a:rPr lang="en-US" dirty="0"/>
              <a:t>with ≥ 2 Prior Lines</a:t>
            </a:r>
          </a:p>
        </p:txBody>
      </p:sp>
      <p:sp>
        <p:nvSpPr>
          <p:cNvPr id="15" name="Rectangle 14"/>
          <p:cNvSpPr/>
          <p:nvPr/>
        </p:nvSpPr>
        <p:spPr>
          <a:xfrm>
            <a:off x="404466" y="6370279"/>
            <a:ext cx="4035079" cy="369332"/>
          </a:xfrm>
          <a:prstGeom prst="rect">
            <a:avLst/>
          </a:prstGeom>
        </p:spPr>
        <p:txBody>
          <a:bodyPr wrap="none" anchor="b">
            <a:spAutoFit/>
          </a:bodyPr>
          <a:lstStyle/>
          <a:p>
            <a:r>
              <a:rPr lang="en-US" sz="900" dirty="0">
                <a:latin typeface="Arial" panose="020B0604020202020204" pitchFamily="34" charset="0"/>
                <a:cs typeface="Arial" panose="020B0604020202020204" pitchFamily="34" charset="0"/>
              </a:rPr>
              <a:t>Kd, </a:t>
            </a:r>
            <a:r>
              <a:rPr lang="en-GB" altLang="en-US" sz="900" dirty="0" err="1"/>
              <a:t>carfilzomib</a:t>
            </a:r>
            <a:r>
              <a:rPr lang="en-GB" altLang="en-US" sz="900" dirty="0"/>
              <a:t> and dexamethasone; </a:t>
            </a:r>
            <a:r>
              <a:rPr lang="en-GB" altLang="en-US" sz="900" dirty="0" err="1"/>
              <a:t>Vd</a:t>
            </a:r>
            <a:r>
              <a:rPr lang="en-GB" altLang="en-US" sz="900" dirty="0"/>
              <a:t>, </a:t>
            </a:r>
            <a:r>
              <a:rPr lang="en-GB" altLang="en-US" sz="900" dirty="0" err="1"/>
              <a:t>bortezomib</a:t>
            </a:r>
            <a:r>
              <a:rPr lang="en-GB" altLang="en-US" sz="900" dirty="0"/>
              <a:t> and dexamethasone</a:t>
            </a:r>
            <a:r>
              <a:rPr lang="en-US" sz="900" dirty="0">
                <a:latin typeface="Arial" panose="020B0604020202020204" pitchFamily="34" charset="0"/>
                <a:cs typeface="Arial" panose="020B0604020202020204" pitchFamily="34" charset="0"/>
              </a:rPr>
              <a:t>.</a:t>
            </a:r>
            <a:br>
              <a:rPr lang="en-US" sz="900" dirty="0">
                <a:latin typeface="Arial" panose="020B0604020202020204" pitchFamily="34" charset="0"/>
                <a:cs typeface="Arial" panose="020B0604020202020204" pitchFamily="34" charset="0"/>
              </a:rPr>
            </a:br>
            <a:r>
              <a:rPr lang="en-US" sz="900" dirty="0">
                <a:latin typeface="Arial" panose="020B0604020202020204" pitchFamily="34" charset="0"/>
                <a:cs typeface="Arial" panose="020B0604020202020204" pitchFamily="34" charset="0"/>
              </a:rPr>
              <a:t>Moreau </a:t>
            </a:r>
            <a:r>
              <a:rPr lang="en-US" sz="900" i="1" dirty="0">
                <a:latin typeface="Arial" panose="020B0604020202020204" pitchFamily="34" charset="0"/>
                <a:cs typeface="Arial" panose="020B0604020202020204" pitchFamily="34" charset="0"/>
              </a:rPr>
              <a:t>et al., </a:t>
            </a:r>
            <a:r>
              <a:rPr lang="de-CH" sz="900" i="1" dirty="0"/>
              <a:t>Leukemia </a:t>
            </a:r>
            <a:r>
              <a:rPr lang="de-CH" sz="900" dirty="0"/>
              <a:t>2017;31:115-22.</a:t>
            </a:r>
            <a:endParaRPr lang="en-US" sz="900" dirty="0">
              <a:latin typeface="Arial" panose="020B0604020202020204" pitchFamily="34" charset="0"/>
              <a:cs typeface="Arial" panose="020B0604020202020204" pitchFamily="34"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910873969"/>
              </p:ext>
            </p:extLst>
          </p:nvPr>
        </p:nvGraphicFramePr>
        <p:xfrm>
          <a:off x="512763" y="1630918"/>
          <a:ext cx="8191329" cy="3711650"/>
        </p:xfrm>
        <a:graphic>
          <a:graphicData uri="http://schemas.openxmlformats.org/drawingml/2006/table">
            <a:tbl>
              <a:tblPr firstRow="1" bandRow="1">
                <a:tableStyleId>{5940675A-B579-460E-94D1-54222C63F5DA}</a:tableStyleId>
              </a:tblPr>
              <a:tblGrid>
                <a:gridCol w="5345735">
                  <a:extLst>
                    <a:ext uri="{9D8B030D-6E8A-4147-A177-3AD203B41FA5}">
                      <a16:colId xmlns:a16="http://schemas.microsoft.com/office/drawing/2014/main" val="20000"/>
                    </a:ext>
                  </a:extLst>
                </a:gridCol>
                <a:gridCol w="1422797">
                  <a:extLst>
                    <a:ext uri="{9D8B030D-6E8A-4147-A177-3AD203B41FA5}">
                      <a16:colId xmlns:a16="http://schemas.microsoft.com/office/drawing/2014/main" val="20001"/>
                    </a:ext>
                  </a:extLst>
                </a:gridCol>
                <a:gridCol w="1422797">
                  <a:extLst>
                    <a:ext uri="{9D8B030D-6E8A-4147-A177-3AD203B41FA5}">
                      <a16:colId xmlns:a16="http://schemas.microsoft.com/office/drawing/2014/main" val="20002"/>
                    </a:ext>
                  </a:extLst>
                </a:gridCol>
              </a:tblGrid>
              <a:tr h="290466">
                <a:tc rowSpan="2">
                  <a:txBody>
                    <a:bodyPr/>
                    <a:lstStyle/>
                    <a:p>
                      <a:pPr algn="l"/>
                      <a:r>
                        <a:rPr lang="en-US" sz="1600" b="1" dirty="0">
                          <a:solidFill>
                            <a:schemeClr val="bg1"/>
                          </a:solidFill>
                        </a:rPr>
                        <a:t>Adverse Events, n (%)</a:t>
                      </a:r>
                    </a:p>
                  </a:txBody>
                  <a:tcPr marT="34290" marB="3429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 2 Prior</a:t>
                      </a:r>
                      <a:r>
                        <a:rPr lang="en-US" sz="1600" b="1" baseline="0" dirty="0">
                          <a:solidFill>
                            <a:schemeClr val="bg1"/>
                          </a:solidFill>
                        </a:rPr>
                        <a:t> Lines</a:t>
                      </a:r>
                      <a:endParaRPr lang="en-US" sz="1600" b="1" dirty="0">
                        <a:solidFill>
                          <a:schemeClr val="bg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hMerge="1">
                  <a:txBody>
                    <a:bodyPr/>
                    <a:lstStyle/>
                    <a:p>
                      <a:endParaRPr lang="en-US"/>
                    </a:p>
                  </a:txBody>
                  <a:tcPr/>
                </a:tc>
                <a:extLst>
                  <a:ext uri="{0D108BD9-81ED-4DB2-BD59-A6C34878D82A}">
                    <a16:rowId xmlns:a16="http://schemas.microsoft.com/office/drawing/2014/main" val="10000"/>
                  </a:ext>
                </a:extLst>
              </a:tr>
              <a:tr h="510279">
                <a:tc vMerge="1">
                  <a:txBody>
                    <a:bodyPr/>
                    <a:lstStyle/>
                    <a:p>
                      <a:endParaRPr lang="en-US" sz="1200" b="1" dirty="0">
                        <a:solidFill>
                          <a:srgbClr val="FF0000"/>
                        </a:solidFill>
                      </a:endParaRPr>
                    </a:p>
                  </a:txBody>
                  <a:tcPr anchor="ctr">
                    <a:lnL w="28575" cap="flat" cmpd="sng" algn="ctr">
                      <a:solidFill>
                        <a:schemeClr val="accent3">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accent3">
                          <a:lumMod val="50000"/>
                        </a:schemeClr>
                      </a:solidFill>
                      <a:prstDash val="solid"/>
                      <a:round/>
                      <a:headEnd type="none" w="med" len="med"/>
                      <a:tailEnd type="none" w="med" len="med"/>
                    </a:lnT>
                    <a:lnB w="28575" cap="flat" cmpd="sng" algn="ctr">
                      <a:solidFill>
                        <a:schemeClr val="accent3">
                          <a:lumMod val="50000"/>
                        </a:schemeClr>
                      </a:solidFill>
                      <a:prstDash val="solid"/>
                      <a:round/>
                      <a:headEnd type="none" w="med" len="med"/>
                      <a:tailEnd type="none" w="med" len="med"/>
                    </a:lnB>
                    <a:solidFill>
                      <a:schemeClr val="accent3">
                        <a:lumMod val="7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Kd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(n = 231)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Vd</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a:solidFill>
                            <a:schemeClr val="bg1"/>
                          </a:solidFill>
                        </a:rPr>
                        <a:t>(n = 229)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284297">
                <a:tc>
                  <a:txBody>
                    <a:bodyPr/>
                    <a:lstStyle/>
                    <a:p>
                      <a:r>
                        <a:rPr lang="en-US" sz="1400" b="1" dirty="0">
                          <a:solidFill>
                            <a:schemeClr val="tx1"/>
                          </a:solidFill>
                        </a:rPr>
                        <a:t>Any grade adverse event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1" dirty="0">
                          <a:solidFill>
                            <a:schemeClr val="tx1"/>
                          </a:solidFill>
                        </a:rPr>
                        <a:t>229 (99.1)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1" dirty="0">
                          <a:solidFill>
                            <a:schemeClr val="tx1"/>
                          </a:solidFill>
                        </a:rPr>
                        <a:t>223 (97.4)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2"/>
                  </a:ext>
                </a:extLst>
              </a:tr>
              <a:tr h="284297">
                <a:tc>
                  <a:txBody>
                    <a:bodyPr/>
                    <a:lstStyle/>
                    <a:p>
                      <a:r>
                        <a:rPr lang="en-US" sz="1400" b="1" dirty="0">
                          <a:solidFill>
                            <a:schemeClr val="tx1"/>
                          </a:solidFill>
                        </a:rPr>
                        <a:t>Grade ≥ 3 adverse event</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1" dirty="0">
                          <a:solidFill>
                            <a:schemeClr val="tx1"/>
                          </a:solidFill>
                        </a:rPr>
                        <a:t>177 (76.6)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1" dirty="0">
                          <a:solidFill>
                            <a:schemeClr val="tx1"/>
                          </a:solidFill>
                        </a:rPr>
                        <a:t>160 (69.9)</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3"/>
                  </a:ext>
                </a:extLst>
              </a:tr>
              <a:tr h="284297">
                <a:tc>
                  <a:txBody>
                    <a:bodyPr/>
                    <a:lstStyle/>
                    <a:p>
                      <a:r>
                        <a:rPr lang="en-US" sz="1400" b="1" dirty="0">
                          <a:solidFill>
                            <a:schemeClr val="tx1"/>
                          </a:solidFill>
                        </a:rPr>
                        <a:t>Adverse event leading to treatment</a:t>
                      </a:r>
                      <a:r>
                        <a:rPr lang="en-US" sz="1400" b="1" baseline="0" dirty="0">
                          <a:solidFill>
                            <a:schemeClr val="tx1"/>
                          </a:solidFill>
                        </a:rPr>
                        <a:t> discontinuation</a:t>
                      </a:r>
                      <a:endParaRPr lang="en-US" sz="1400" b="1"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1" dirty="0">
                          <a:solidFill>
                            <a:schemeClr val="tx1"/>
                          </a:solidFill>
                        </a:rPr>
                        <a:t>52 (22.5)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1" dirty="0">
                          <a:solidFill>
                            <a:schemeClr val="tx1"/>
                          </a:solidFill>
                        </a:rPr>
                        <a:t>53</a:t>
                      </a:r>
                      <a:r>
                        <a:rPr lang="en-US" sz="1400" b="1" baseline="0" dirty="0">
                          <a:solidFill>
                            <a:schemeClr val="tx1"/>
                          </a:solidFill>
                        </a:rPr>
                        <a:t> (</a:t>
                      </a:r>
                      <a:r>
                        <a:rPr lang="en-US" sz="1400" b="1" dirty="0">
                          <a:solidFill>
                            <a:schemeClr val="tx1"/>
                          </a:solidFill>
                        </a:rPr>
                        <a:t>23.1)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4"/>
                  </a:ext>
                </a:extLst>
              </a:tr>
              <a:tr h="284297">
                <a:tc>
                  <a:txBody>
                    <a:bodyPr/>
                    <a:lstStyle/>
                    <a:p>
                      <a:r>
                        <a:rPr lang="en-US" sz="1400" b="1" dirty="0">
                          <a:solidFill>
                            <a:schemeClr val="tx1"/>
                          </a:solidFill>
                        </a:rPr>
                        <a:t>Adverse event leading to death</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1" dirty="0">
                          <a:solidFill>
                            <a:schemeClr val="tx1"/>
                          </a:solidFill>
                        </a:rPr>
                        <a:t>15 (6.5)</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1" dirty="0">
                          <a:solidFill>
                            <a:schemeClr val="tx1"/>
                          </a:solidFill>
                        </a:rPr>
                        <a:t>14 (6.1)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5"/>
                  </a:ext>
                </a:extLst>
              </a:tr>
              <a:tr h="284297">
                <a:tc gridSpan="3">
                  <a:txBody>
                    <a:bodyPr/>
                    <a:lstStyle/>
                    <a:p>
                      <a:r>
                        <a:rPr lang="en-US" sz="1400" b="1" dirty="0">
                          <a:solidFill>
                            <a:schemeClr val="tx1"/>
                          </a:solidFill>
                        </a:rPr>
                        <a:t>Grade ≥ 3 adverse events of interest, n (%)</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BFBFBF"/>
                    </a:solidFill>
                  </a:tcPr>
                </a:tc>
                <a:tc hMerge="1">
                  <a:txBody>
                    <a:bodyPr/>
                    <a:lstStyle/>
                    <a:p>
                      <a:pPr algn="ctr"/>
                      <a:endParaRPr lang="en-US" sz="1200" b="1" dirty="0">
                        <a:solidFill>
                          <a:srgbClr val="FF0000"/>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tc hMerge="1">
                  <a:txBody>
                    <a:bodyPr/>
                    <a:lstStyle/>
                    <a:p>
                      <a:pPr algn="ctr"/>
                      <a:endParaRPr lang="en-US" sz="1200" b="1" dirty="0">
                        <a:solidFill>
                          <a:srgbClr val="FF0000"/>
                        </a:solidFill>
                      </a:endParaRP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06"/>
                  </a:ext>
                </a:extLst>
              </a:tr>
              <a:tr h="284297">
                <a:tc>
                  <a:txBody>
                    <a:bodyPr/>
                    <a:lstStyle/>
                    <a:p>
                      <a:pPr marL="287338" indent="0" algn="l" defTabSz="914400" rtl="0" eaLnBrk="1" latinLnBrk="0" hangingPunct="1"/>
                      <a:r>
                        <a:rPr lang="en-US" sz="1400" b="0" kern="1200" dirty="0">
                          <a:solidFill>
                            <a:schemeClr val="tx1"/>
                          </a:solidFill>
                          <a:latin typeface="+mn-lt"/>
                          <a:ea typeface="+mn-ea"/>
                          <a:cs typeface="+mn-cs"/>
                        </a:rPr>
                        <a:t>Hypertension</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400" b="0" kern="1200" dirty="0">
                          <a:solidFill>
                            <a:schemeClr val="tx1"/>
                          </a:solidFill>
                          <a:latin typeface="+mn-lt"/>
                          <a:ea typeface="+mn-ea"/>
                          <a:cs typeface="+mn-cs"/>
                        </a:rPr>
                        <a:t>17 (7.4)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400" b="0" kern="1200" dirty="0">
                          <a:solidFill>
                            <a:schemeClr val="tx1"/>
                          </a:solidFill>
                          <a:latin typeface="+mn-lt"/>
                          <a:ea typeface="+mn-ea"/>
                          <a:cs typeface="+mn-cs"/>
                        </a:rPr>
                        <a:t>4 (1.7)</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7"/>
                  </a:ext>
                </a:extLst>
              </a:tr>
              <a:tr h="284297">
                <a:tc>
                  <a:txBody>
                    <a:bodyPr/>
                    <a:lstStyle/>
                    <a:p>
                      <a:pPr marL="287338" indent="0" algn="l" defTabSz="914400" rtl="0" eaLnBrk="1" latinLnBrk="0" hangingPunct="1"/>
                      <a:r>
                        <a:rPr lang="en-US" sz="1400" b="0" kern="1200" dirty="0" err="1">
                          <a:solidFill>
                            <a:schemeClr val="tx1"/>
                          </a:solidFill>
                          <a:latin typeface="+mn-lt"/>
                          <a:ea typeface="+mn-ea"/>
                          <a:cs typeface="+mn-cs"/>
                        </a:rPr>
                        <a:t>Dyspnoea</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400" b="0" kern="1200" dirty="0">
                          <a:solidFill>
                            <a:schemeClr val="tx1"/>
                          </a:solidFill>
                          <a:latin typeface="+mn-lt"/>
                          <a:ea typeface="+mn-ea"/>
                          <a:cs typeface="+mn-cs"/>
                        </a:rPr>
                        <a:t>13 (5.6)</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400" b="0" kern="1200" dirty="0">
                          <a:solidFill>
                            <a:schemeClr val="tx1"/>
                          </a:solidFill>
                          <a:latin typeface="+mn-lt"/>
                          <a:ea typeface="+mn-ea"/>
                          <a:cs typeface="+mn-cs"/>
                        </a:rPr>
                        <a:t>5 (2.2)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8"/>
                  </a:ext>
                </a:extLst>
              </a:tr>
              <a:tr h="284297">
                <a:tc>
                  <a:txBody>
                    <a:bodyPr/>
                    <a:lstStyle/>
                    <a:p>
                      <a:pPr marL="287338" indent="0" algn="l" defTabSz="914400" rtl="0" eaLnBrk="1" latinLnBrk="0" hangingPunct="1"/>
                      <a:r>
                        <a:rPr lang="en-US" sz="1400" b="0" kern="1200" dirty="0">
                          <a:solidFill>
                            <a:schemeClr val="tx1"/>
                          </a:solidFill>
                          <a:latin typeface="+mn-lt"/>
                          <a:ea typeface="+mn-ea"/>
                          <a:cs typeface="+mn-cs"/>
                        </a:rPr>
                        <a:t>Peripheral neuropathy</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kern="1200" dirty="0">
                          <a:solidFill>
                            <a:schemeClr val="tx1"/>
                          </a:solidFill>
                          <a:latin typeface="+mn-lt"/>
                          <a:ea typeface="+mn-ea"/>
                          <a:cs typeface="+mn-cs"/>
                        </a:rPr>
                        <a:t>1 (0.4)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400" b="0" kern="1200" dirty="0">
                          <a:solidFill>
                            <a:schemeClr val="tx1"/>
                          </a:solidFill>
                          <a:latin typeface="+mn-lt"/>
                          <a:ea typeface="+mn-ea"/>
                          <a:cs typeface="+mn-cs"/>
                        </a:rPr>
                        <a:t>14 (6.1)</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09"/>
                  </a:ext>
                </a:extLst>
              </a:tr>
              <a:tr h="284297">
                <a:tc>
                  <a:txBody>
                    <a:bodyPr/>
                    <a:lstStyle/>
                    <a:p>
                      <a:pPr marL="287338" indent="0" algn="l" defTabSz="914400" rtl="0" eaLnBrk="1" latinLnBrk="0" hangingPunct="1"/>
                      <a:r>
                        <a:rPr lang="en-US" sz="1400" b="0" kern="1200" dirty="0">
                          <a:solidFill>
                            <a:schemeClr val="tx1"/>
                          </a:solidFill>
                          <a:latin typeface="+mn-lt"/>
                          <a:ea typeface="+mn-ea"/>
                          <a:cs typeface="+mn-cs"/>
                        </a:rPr>
                        <a:t>Cardiac</a:t>
                      </a:r>
                      <a:r>
                        <a:rPr lang="en-US" sz="1400" b="0" kern="1200" baseline="0" dirty="0">
                          <a:solidFill>
                            <a:schemeClr val="tx1"/>
                          </a:solidFill>
                          <a:latin typeface="+mn-lt"/>
                          <a:ea typeface="+mn-ea"/>
                          <a:cs typeface="+mn-cs"/>
                        </a:rPr>
                        <a:t> failure</a:t>
                      </a:r>
                      <a:endParaRPr lang="en-US" sz="1400" b="0" kern="1200" dirty="0">
                        <a:solidFill>
                          <a:schemeClr val="tx1"/>
                        </a:solidFill>
                        <a:latin typeface="+mn-lt"/>
                        <a:ea typeface="+mn-ea"/>
                        <a:cs typeface="+mn-cs"/>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400" b="0" kern="1200" dirty="0">
                          <a:solidFill>
                            <a:schemeClr val="tx1"/>
                          </a:solidFill>
                          <a:latin typeface="+mn-lt"/>
                          <a:ea typeface="+mn-ea"/>
                          <a:cs typeface="+mn-cs"/>
                        </a:rPr>
                        <a:t>5 (2.2)</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400" b="0" kern="1200" dirty="0">
                          <a:solidFill>
                            <a:schemeClr val="tx1"/>
                          </a:solidFill>
                          <a:latin typeface="+mn-lt"/>
                          <a:ea typeface="+mn-ea"/>
                          <a:cs typeface="+mn-cs"/>
                        </a:rPr>
                        <a:t>1 (0.4)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0"/>
                  </a:ext>
                </a:extLst>
              </a:tr>
              <a:tr h="284297">
                <a:tc>
                  <a:txBody>
                    <a:bodyPr/>
                    <a:lstStyle/>
                    <a:p>
                      <a:pPr marL="287338" indent="0" algn="l"/>
                      <a:r>
                        <a:rPr lang="en-US" sz="1400" b="0" baseline="0" dirty="0">
                          <a:solidFill>
                            <a:schemeClr val="tx1"/>
                          </a:solidFill>
                        </a:rPr>
                        <a:t>Renal failure</a:t>
                      </a:r>
                      <a:endParaRPr lang="en-US" sz="1400" b="0" dirty="0">
                        <a:solidFill>
                          <a:schemeClr val="tx1"/>
                        </a:solidFill>
                      </a:endParaRP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marL="0" algn="ctr" defTabSz="914400" rtl="0" eaLnBrk="1" latinLnBrk="0" hangingPunct="1"/>
                      <a:r>
                        <a:rPr lang="en-US" sz="1400" b="0" kern="1200" dirty="0">
                          <a:solidFill>
                            <a:schemeClr val="tx1"/>
                          </a:solidFill>
                          <a:latin typeface="+mn-lt"/>
                          <a:ea typeface="+mn-ea"/>
                          <a:cs typeface="+mn-cs"/>
                        </a:rPr>
                        <a:t>1 (0.4)</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tc>
                  <a:txBody>
                    <a:bodyPr/>
                    <a:lstStyle/>
                    <a:p>
                      <a:pPr algn="ctr"/>
                      <a:r>
                        <a:rPr lang="en-US" sz="1400" b="0" dirty="0">
                          <a:solidFill>
                            <a:schemeClr val="tx1"/>
                          </a:solidFill>
                        </a:rPr>
                        <a:t>0</a:t>
                      </a:r>
                    </a:p>
                  </a:txBody>
                  <a:tcPr marT="34290" marB="3429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3E2E3"/>
                    </a:solidFill>
                  </a:tcPr>
                </a:tc>
                <a:extLst>
                  <a:ext uri="{0D108BD9-81ED-4DB2-BD59-A6C34878D82A}">
                    <a16:rowId xmlns:a16="http://schemas.microsoft.com/office/drawing/2014/main" val="10011"/>
                  </a:ext>
                </a:extLst>
              </a:tr>
            </a:tbl>
          </a:graphicData>
        </a:graphic>
      </p:graphicFrame>
      <p:sp>
        <p:nvSpPr>
          <p:cNvPr id="10" name="TextBox 9">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7" name="Content Placeholder 2"/>
          <p:cNvSpPr>
            <a:spLocks noGrp="1"/>
          </p:cNvSpPr>
          <p:nvPr>
            <p:ph idx="1"/>
          </p:nvPr>
        </p:nvSpPr>
        <p:spPr>
          <a:xfrm>
            <a:off x="505683" y="1288181"/>
            <a:ext cx="5978244" cy="308812"/>
          </a:xfrm>
        </p:spPr>
        <p:txBody>
          <a:bodyPr anchor="t"/>
          <a:lstStyle/>
          <a:p>
            <a:pPr marL="0" indent="0">
              <a:buNone/>
            </a:pPr>
            <a:r>
              <a:rPr lang="en-US" sz="1200" b="1" dirty="0"/>
              <a:t>Median follow-up:</a:t>
            </a:r>
            <a:r>
              <a:rPr lang="en-US" sz="1200" dirty="0"/>
              <a:t> 11.9 months in the Kd arm, 11.1 months in the Vd arm</a:t>
            </a:r>
            <a:endParaRPr lang="en-US" sz="1200" b="1" dirty="0"/>
          </a:p>
        </p:txBody>
      </p:sp>
    </p:spTree>
    <p:extLst>
      <p:ext uri="{BB962C8B-B14F-4D97-AF65-F5344CB8AC3E}">
        <p14:creationId xmlns:p14="http://schemas.microsoft.com/office/powerpoint/2010/main" val="2261594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Adverse Events Summary </a:t>
            </a:r>
            <a:br>
              <a:rPr lang="en-GB" dirty="0"/>
            </a:br>
            <a:r>
              <a:rPr lang="en-GB" dirty="0"/>
              <a:t>by Prior </a:t>
            </a:r>
            <a:r>
              <a:rPr lang="en-GB" dirty="0" err="1"/>
              <a:t>Bortezomib</a:t>
            </a:r>
            <a:endParaRPr lang="en-GB" dirty="0"/>
          </a:p>
        </p:txBody>
      </p:sp>
      <p:sp>
        <p:nvSpPr>
          <p:cNvPr id="4" name="Content Placeholder 3"/>
          <p:cNvSpPr>
            <a:spLocks noGrp="1"/>
          </p:cNvSpPr>
          <p:nvPr>
            <p:ph sz="quarter" idx="13"/>
          </p:nvPr>
        </p:nvSpPr>
        <p:spPr/>
        <p:txBody>
          <a:bodyPr/>
          <a:lstStyle/>
          <a:p>
            <a:endParaRPr lang="it-IT" dirty="0">
              <a:latin typeface="Arial" panose="020B0604020202020204" pitchFamily="34" charset="0"/>
              <a:cs typeface="Arial" panose="020B0604020202020204" pitchFamily="34" charset="0"/>
            </a:endParaRPr>
          </a:p>
          <a:p>
            <a:r>
              <a:rPr lang="en-GB" dirty="0"/>
              <a:t>AE, adverse event; Kd56, carfilzomib and dexamethasone, with 56 mg/m</a:t>
            </a:r>
            <a:r>
              <a:rPr lang="en-GB" baseline="30000" dirty="0"/>
              <a:t>2</a:t>
            </a:r>
            <a:r>
              <a:rPr lang="en-GB" dirty="0"/>
              <a:t> carfilzomib dose; </a:t>
            </a:r>
            <a:r>
              <a:rPr lang="en-GB" dirty="0" err="1"/>
              <a:t>Vd</a:t>
            </a:r>
            <a:r>
              <a:rPr lang="en-GB" dirty="0"/>
              <a:t>, </a:t>
            </a:r>
            <a:r>
              <a:rPr lang="en-GB" dirty="0" err="1"/>
              <a:t>bortezomib</a:t>
            </a:r>
            <a:r>
              <a:rPr lang="en-GB" dirty="0"/>
              <a:t> and dexamethasone.</a:t>
            </a:r>
            <a:br>
              <a:rPr lang="en-GB" dirty="0"/>
            </a:br>
            <a:r>
              <a:rPr lang="it-IT" dirty="0">
                <a:latin typeface="Arial" panose="020B0604020202020204" pitchFamily="34" charset="0"/>
                <a:cs typeface="Arial" panose="020B0604020202020204" pitchFamily="34" charset="0"/>
              </a:rPr>
              <a:t>Weisel et al. Presented at ASH 2017; Poster (Abstract 1850); </a:t>
            </a:r>
            <a:r>
              <a:rPr lang="en-US" dirty="0">
                <a:latin typeface="Arial" panose="020B0604020202020204" pitchFamily="34" charset="0"/>
                <a:cs typeface="Arial" panose="020B0604020202020204" pitchFamily="34" charset="0"/>
              </a:rPr>
              <a:t>Moreau </a:t>
            </a:r>
            <a:r>
              <a:rPr lang="en-US" i="1" dirty="0">
                <a:latin typeface="Arial" panose="020B0604020202020204" pitchFamily="34" charset="0"/>
                <a:cs typeface="Arial" panose="020B0604020202020204" pitchFamily="34" charset="0"/>
              </a:rPr>
              <a:t>et al., </a:t>
            </a:r>
            <a:r>
              <a:rPr lang="de-CH" i="1" dirty="0"/>
              <a:t>Leukemia </a:t>
            </a:r>
            <a:r>
              <a:rPr lang="de-CH" dirty="0"/>
              <a:t>2017;31:115-22.</a:t>
            </a:r>
            <a:endParaRPr lang="en-US" dirty="0">
              <a:latin typeface="Arial" panose="020B0604020202020204" pitchFamily="34" charset="0"/>
              <a:cs typeface="Arial" panose="020B0604020202020204" pitchFamily="34" charset="0"/>
            </a:endParaRP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3358666517"/>
              </p:ext>
            </p:extLst>
          </p:nvPr>
        </p:nvGraphicFramePr>
        <p:xfrm>
          <a:off x="417512" y="1678369"/>
          <a:ext cx="8212139" cy="2473187"/>
        </p:xfrm>
        <a:graphic>
          <a:graphicData uri="http://schemas.openxmlformats.org/drawingml/2006/table">
            <a:tbl>
              <a:tblPr firstRow="1" bandRow="1">
                <a:tableStyleId>{5C22544A-7EE6-4342-B048-85BDC9FD1C3A}</a:tableStyleId>
              </a:tblPr>
              <a:tblGrid>
                <a:gridCol w="2908499">
                  <a:extLst>
                    <a:ext uri="{9D8B030D-6E8A-4147-A177-3AD203B41FA5}">
                      <a16:colId xmlns:a16="http://schemas.microsoft.com/office/drawing/2014/main" val="20000"/>
                    </a:ext>
                  </a:extLst>
                </a:gridCol>
                <a:gridCol w="1325910">
                  <a:extLst>
                    <a:ext uri="{9D8B030D-6E8A-4147-A177-3AD203B41FA5}">
                      <a16:colId xmlns:a16="http://schemas.microsoft.com/office/drawing/2014/main" val="20001"/>
                    </a:ext>
                  </a:extLst>
                </a:gridCol>
                <a:gridCol w="1325910">
                  <a:extLst>
                    <a:ext uri="{9D8B030D-6E8A-4147-A177-3AD203B41FA5}">
                      <a16:colId xmlns:a16="http://schemas.microsoft.com/office/drawing/2014/main" val="20002"/>
                    </a:ext>
                  </a:extLst>
                </a:gridCol>
                <a:gridCol w="1325910">
                  <a:extLst>
                    <a:ext uri="{9D8B030D-6E8A-4147-A177-3AD203B41FA5}">
                      <a16:colId xmlns:a16="http://schemas.microsoft.com/office/drawing/2014/main" val="20003"/>
                    </a:ext>
                  </a:extLst>
                </a:gridCol>
                <a:gridCol w="1325910">
                  <a:extLst>
                    <a:ext uri="{9D8B030D-6E8A-4147-A177-3AD203B41FA5}">
                      <a16:colId xmlns:a16="http://schemas.microsoft.com/office/drawing/2014/main" val="20004"/>
                    </a:ext>
                  </a:extLst>
                </a:gridCol>
              </a:tblGrid>
              <a:tr h="331582">
                <a:tc rowSpan="2">
                  <a:txBody>
                    <a:bodyPr/>
                    <a:lstStyle/>
                    <a:p>
                      <a:pPr algn="ctr"/>
                      <a:endParaRPr lang="en-US" sz="1400" b="1" baseline="0" dirty="0">
                        <a:solidFill>
                          <a:schemeClr val="bg1"/>
                        </a:solidFill>
                      </a:endParaRPr>
                    </a:p>
                  </a:txBody>
                  <a:tcP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tc gridSpan="2">
                  <a:txBody>
                    <a:bodyPr/>
                    <a:lstStyle/>
                    <a:p>
                      <a:pPr algn="ctr" rtl="0"/>
                      <a:r>
                        <a:rPr lang="en-US" sz="1400" b="1" baseline="0" dirty="0">
                          <a:solidFill>
                            <a:schemeClr val="bg1"/>
                          </a:solidFill>
                        </a:rPr>
                        <a:t>No prior </a:t>
                      </a:r>
                      <a:r>
                        <a:rPr lang="en-US" sz="1400" b="1" baseline="0" dirty="0" err="1">
                          <a:solidFill>
                            <a:schemeClr val="bg1"/>
                          </a:solidFill>
                        </a:rPr>
                        <a:t>bortezomib</a:t>
                      </a:r>
                      <a:endParaRPr lang="en-US" sz="1400" b="1" baseline="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63C3"/>
                    </a:solidFill>
                  </a:tcPr>
                </a:tc>
                <a:tc hMerge="1">
                  <a:txBody>
                    <a:bodyPr/>
                    <a:lstStyle/>
                    <a:p>
                      <a:pPr algn="ctr" rtl="0"/>
                      <a:endParaRPr lang="en-US" sz="1000" b="1" baseline="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63C3"/>
                    </a:solidFill>
                  </a:tcPr>
                </a:tc>
                <a:tc gridSpan="2">
                  <a:txBody>
                    <a:bodyPr/>
                    <a:lstStyle/>
                    <a:p>
                      <a:pPr algn="ctr" rtl="0"/>
                      <a:r>
                        <a:rPr lang="en-US" sz="1400" b="1" baseline="0" dirty="0">
                          <a:solidFill>
                            <a:schemeClr val="bg1"/>
                          </a:solidFill>
                        </a:rPr>
                        <a:t>Prior </a:t>
                      </a:r>
                      <a:r>
                        <a:rPr lang="en-US" sz="1400" b="1" baseline="0" dirty="0" err="1">
                          <a:solidFill>
                            <a:schemeClr val="bg1"/>
                          </a:solidFill>
                        </a:rPr>
                        <a:t>bortezomib</a:t>
                      </a:r>
                      <a:endParaRPr lang="en-US" sz="1400" b="1" baseline="0" dirty="0">
                        <a:solidFill>
                          <a:schemeClr val="bg1"/>
                        </a:solidFill>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63C3"/>
                    </a:solidFill>
                  </a:tcPr>
                </a:tc>
                <a:tc hMerge="1">
                  <a:txBody>
                    <a:bodyPr/>
                    <a:lstStyle/>
                    <a:p>
                      <a:pPr algn="ctr" rtl="0"/>
                      <a:endParaRPr lang="en-US" sz="1000" b="1" baseline="0" dirty="0">
                        <a:solidFill>
                          <a:schemeClr val="bg1"/>
                        </a:solidFill>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331582">
                <a:tc vMerge="1">
                  <a:txBody>
                    <a:bodyPr/>
                    <a:lstStyle/>
                    <a:p>
                      <a:endParaRPr lang="en-US" sz="1200" baseline="0" dirty="0"/>
                    </a:p>
                  </a:txBody>
                  <a:tcPr>
                    <a:solidFill>
                      <a:schemeClr val="tx1"/>
                    </a:solidFill>
                  </a:tcPr>
                </a:tc>
                <a:tc>
                  <a:txBody>
                    <a:bodyPr/>
                    <a:lstStyle/>
                    <a:p>
                      <a:pPr algn="ctr" rtl="0"/>
                      <a:r>
                        <a:rPr lang="en-US" sz="1400" b="1" baseline="0" dirty="0">
                          <a:solidFill>
                            <a:schemeClr val="bg1"/>
                          </a:solidFill>
                        </a:rPr>
                        <a:t>Kd56</a:t>
                      </a:r>
                    </a:p>
                    <a:p>
                      <a:pPr algn="ctr" rtl="0"/>
                      <a:r>
                        <a:rPr lang="en-US" sz="1400" b="1" baseline="0" dirty="0">
                          <a:solidFill>
                            <a:schemeClr val="bg1"/>
                          </a:solidFill>
                        </a:rPr>
                        <a:t>(n=214)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400" b="1" baseline="0" dirty="0">
                          <a:solidFill>
                            <a:schemeClr val="bg1"/>
                          </a:solidFill>
                        </a:rPr>
                        <a:t>Vd</a:t>
                      </a:r>
                    </a:p>
                    <a:p>
                      <a:pPr algn="ctr" rtl="0"/>
                      <a:r>
                        <a:rPr lang="en-US" sz="1400" b="1" baseline="0" dirty="0">
                          <a:solidFill>
                            <a:schemeClr val="bg1"/>
                          </a:solidFill>
                        </a:rPr>
                        <a:t>(n=213)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400" b="1" baseline="0" dirty="0">
                          <a:solidFill>
                            <a:schemeClr val="bg1"/>
                          </a:solidFill>
                        </a:rPr>
                        <a:t>Kd56</a:t>
                      </a:r>
                    </a:p>
                    <a:p>
                      <a:pPr algn="ctr" rtl="0"/>
                      <a:r>
                        <a:rPr lang="en-US" sz="1400" b="1" baseline="0" dirty="0">
                          <a:solidFill>
                            <a:schemeClr val="bg1"/>
                          </a:solidFill>
                        </a:rPr>
                        <a:t>(n=250)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400" b="1" baseline="0" dirty="0">
                          <a:solidFill>
                            <a:schemeClr val="bg1"/>
                          </a:solidFill>
                        </a:rPr>
                        <a:t>Vd</a:t>
                      </a:r>
                    </a:p>
                    <a:p>
                      <a:pPr algn="ctr" rtl="0"/>
                      <a:r>
                        <a:rPr lang="en-US" sz="1400" b="1" baseline="0" dirty="0">
                          <a:solidFill>
                            <a:schemeClr val="bg1"/>
                          </a:solidFill>
                        </a:rPr>
                        <a:t>(n=252)</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2785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400" b="0" i="0" u="none" strike="noStrike" kern="1200" baseline="0" dirty="0">
                          <a:solidFill>
                            <a:schemeClr val="tx1"/>
                          </a:solidFill>
                          <a:latin typeface="+mn-lt"/>
                          <a:ea typeface="+mn-ea"/>
                          <a:cs typeface="+mn-cs"/>
                        </a:rPr>
                        <a:t>Treatment duration, </a:t>
                      </a:r>
                      <a:br>
                        <a:rPr lang="sv-SE" sz="1400" b="0" i="0" u="none" strike="noStrike" kern="1200" baseline="0" dirty="0">
                          <a:solidFill>
                            <a:schemeClr val="tx1"/>
                          </a:solidFill>
                          <a:latin typeface="+mn-lt"/>
                          <a:ea typeface="+mn-ea"/>
                          <a:cs typeface="+mn-cs"/>
                        </a:rPr>
                      </a:br>
                      <a:r>
                        <a:rPr lang="sv-SE" sz="1400" b="0" i="0" u="none" strike="noStrike" kern="1200" baseline="0" dirty="0">
                          <a:solidFill>
                            <a:schemeClr val="tx1"/>
                          </a:solidFill>
                          <a:latin typeface="+mn-lt"/>
                          <a:ea typeface="+mn-ea"/>
                          <a:cs typeface="+mn-cs"/>
                        </a:rPr>
                        <a:t>weeks, median </a:t>
                      </a:r>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algn="ctr"/>
                      <a:r>
                        <a:rPr lang="en-GB" sz="1400" dirty="0"/>
                        <a:t>54</a:t>
                      </a:r>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algn="ctr"/>
                      <a:r>
                        <a:rPr lang="en-GB" sz="1400" dirty="0"/>
                        <a:t>26</a:t>
                      </a:r>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algn="ctr"/>
                      <a:r>
                        <a:rPr lang="en-GB" sz="1400" dirty="0"/>
                        <a:t>44</a:t>
                      </a:r>
                    </a:p>
                  </a:txBody>
                  <a:tcPr marT="36576" marB="36576" anchor="ctr">
                    <a:lnT w="38100" cap="flat" cmpd="sng" algn="ctr">
                      <a:solidFill>
                        <a:schemeClr val="bg1"/>
                      </a:solidFill>
                      <a:prstDash val="solid"/>
                      <a:round/>
                      <a:headEnd type="none" w="med" len="med"/>
                      <a:tailEnd type="none" w="med" len="med"/>
                    </a:lnT>
                    <a:solidFill>
                      <a:srgbClr val="BFBFBF"/>
                    </a:solidFill>
                  </a:tcPr>
                </a:tc>
                <a:tc>
                  <a:txBody>
                    <a:bodyPr/>
                    <a:lstStyle/>
                    <a:p>
                      <a:pPr algn="ctr"/>
                      <a:r>
                        <a:rPr lang="en-GB" sz="1400" dirty="0"/>
                        <a:t>27</a:t>
                      </a:r>
                    </a:p>
                  </a:txBody>
                  <a:tcPr marT="36576" marB="36576" anchor="ctr">
                    <a:lnT w="38100" cap="flat" cmpd="sng" algn="ctr">
                      <a:solidFill>
                        <a:schemeClr val="bg1"/>
                      </a:solidFill>
                      <a:prstDash val="solid"/>
                      <a:round/>
                      <a:headEnd type="none" w="med" len="med"/>
                      <a:tailEnd type="none" w="med" len="med"/>
                    </a:lnT>
                    <a:solidFill>
                      <a:srgbClr val="BFBFBF"/>
                    </a:solidFill>
                  </a:tcPr>
                </a:tc>
                <a:extLst>
                  <a:ext uri="{0D108BD9-81ED-4DB2-BD59-A6C34878D82A}">
                    <a16:rowId xmlns:a16="http://schemas.microsoft.com/office/drawing/2014/main" val="10002"/>
                  </a:ext>
                </a:extLst>
              </a:tr>
              <a:tr h="33718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400" b="0" i="0" u="none" strike="noStrike" kern="1200" baseline="0" dirty="0">
                          <a:solidFill>
                            <a:schemeClr val="tx1"/>
                          </a:solidFill>
                          <a:latin typeface="+mn-lt"/>
                          <a:ea typeface="+mn-ea"/>
                          <a:cs typeface="+mn-cs"/>
                        </a:rPr>
                        <a:t>≥ Grade 3 AEs, % </a:t>
                      </a:r>
                    </a:p>
                  </a:txBody>
                  <a:tcPr marT="36576" marB="36576" anchor="ctr">
                    <a:solidFill>
                      <a:schemeClr val="bg2">
                        <a:lumMod val="20000"/>
                        <a:lumOff val="80000"/>
                      </a:schemeClr>
                    </a:solidFill>
                  </a:tcPr>
                </a:tc>
                <a:tc>
                  <a:txBody>
                    <a:bodyPr/>
                    <a:lstStyle/>
                    <a:p>
                      <a:pPr algn="ctr"/>
                      <a:r>
                        <a:rPr lang="en-GB" sz="1400" dirty="0"/>
                        <a:t>83.2</a:t>
                      </a:r>
                    </a:p>
                  </a:txBody>
                  <a:tcPr marT="36576" marB="36576" anchor="ctr">
                    <a:solidFill>
                      <a:schemeClr val="bg2">
                        <a:lumMod val="20000"/>
                        <a:lumOff val="80000"/>
                      </a:schemeClr>
                    </a:solidFill>
                  </a:tcPr>
                </a:tc>
                <a:tc>
                  <a:txBody>
                    <a:bodyPr/>
                    <a:lstStyle/>
                    <a:p>
                      <a:pPr algn="ctr"/>
                      <a:r>
                        <a:rPr lang="en-GB" sz="1400" dirty="0"/>
                        <a:t>77.3</a:t>
                      </a:r>
                    </a:p>
                  </a:txBody>
                  <a:tcPr marT="36576" marB="36576" anchor="ctr">
                    <a:solidFill>
                      <a:schemeClr val="bg2">
                        <a:lumMod val="20000"/>
                        <a:lumOff val="80000"/>
                      </a:schemeClr>
                    </a:solidFill>
                  </a:tcPr>
                </a:tc>
                <a:tc>
                  <a:txBody>
                    <a:bodyPr/>
                    <a:lstStyle/>
                    <a:p>
                      <a:pPr algn="ctr"/>
                      <a:r>
                        <a:rPr lang="en-GB" sz="1400" dirty="0"/>
                        <a:t>79.9</a:t>
                      </a:r>
                    </a:p>
                  </a:txBody>
                  <a:tcPr marT="36576" marB="36576" anchor="ctr">
                    <a:solidFill>
                      <a:schemeClr val="bg2">
                        <a:lumMod val="20000"/>
                        <a:lumOff val="80000"/>
                      </a:schemeClr>
                    </a:solidFill>
                  </a:tcPr>
                </a:tc>
                <a:tc>
                  <a:txBody>
                    <a:bodyPr/>
                    <a:lstStyle/>
                    <a:p>
                      <a:pPr algn="ctr"/>
                      <a:r>
                        <a:rPr lang="en-GB" sz="1400" dirty="0"/>
                        <a:t>65.7</a:t>
                      </a:r>
                    </a:p>
                  </a:txBody>
                  <a:tcPr marT="36576" marB="36576" anchor="ctr">
                    <a:solidFill>
                      <a:schemeClr val="bg2">
                        <a:lumMod val="20000"/>
                        <a:lumOff val="80000"/>
                      </a:schemeClr>
                    </a:solidFill>
                  </a:tcPr>
                </a:tc>
                <a:extLst>
                  <a:ext uri="{0D108BD9-81ED-4DB2-BD59-A6C34878D82A}">
                    <a16:rowId xmlns:a16="http://schemas.microsoft.com/office/drawing/2014/main" val="10003"/>
                  </a:ext>
                </a:extLst>
              </a:tr>
              <a:tr h="278526">
                <a:tc>
                  <a:txBody>
                    <a:bodyPr/>
                    <a:lstStyle/>
                    <a:p>
                      <a:r>
                        <a:rPr lang="en-US" sz="1400" b="0" i="0" u="none" strike="noStrike" kern="1200" baseline="0" dirty="0">
                          <a:solidFill>
                            <a:schemeClr val="tx1"/>
                          </a:solidFill>
                          <a:latin typeface="+mn-lt"/>
                          <a:ea typeface="+mn-ea"/>
                          <a:cs typeface="+mn-cs"/>
                        </a:rPr>
                        <a:t>AEs leading to treatment discontinuation, %</a:t>
                      </a:r>
                    </a:p>
                  </a:txBody>
                  <a:tcPr marT="36576" marB="36576" anchor="ctr">
                    <a:solidFill>
                      <a:srgbClr val="BFBFBF"/>
                    </a:solidFill>
                  </a:tcPr>
                </a:tc>
                <a:tc>
                  <a:txBody>
                    <a:bodyPr/>
                    <a:lstStyle/>
                    <a:p>
                      <a:pPr algn="ctr"/>
                      <a:r>
                        <a:rPr lang="en-GB" sz="1400" dirty="0"/>
                        <a:t>26.6</a:t>
                      </a:r>
                    </a:p>
                  </a:txBody>
                  <a:tcPr marT="36576" marB="36576" anchor="ctr">
                    <a:solidFill>
                      <a:srgbClr val="BFBFBF"/>
                    </a:solidFill>
                  </a:tcPr>
                </a:tc>
                <a:tc>
                  <a:txBody>
                    <a:bodyPr/>
                    <a:lstStyle/>
                    <a:p>
                      <a:pPr algn="ctr"/>
                      <a:r>
                        <a:rPr lang="en-GB" sz="1400" dirty="0"/>
                        <a:t>23.7</a:t>
                      </a:r>
                    </a:p>
                  </a:txBody>
                  <a:tcPr marT="36576" marB="36576" anchor="ctr">
                    <a:solidFill>
                      <a:srgbClr val="BFBFBF"/>
                    </a:solidFill>
                  </a:tcPr>
                </a:tc>
                <a:tc>
                  <a:txBody>
                    <a:bodyPr/>
                    <a:lstStyle/>
                    <a:p>
                      <a:pPr algn="ctr"/>
                      <a:r>
                        <a:rPr lang="en-GB" sz="1400" dirty="0"/>
                        <a:t>23.7</a:t>
                      </a:r>
                    </a:p>
                  </a:txBody>
                  <a:tcPr marT="36576" marB="36576" anchor="ctr">
                    <a:solidFill>
                      <a:srgbClr val="BFBFBF"/>
                    </a:solidFill>
                  </a:tcPr>
                </a:tc>
                <a:tc>
                  <a:txBody>
                    <a:bodyPr/>
                    <a:lstStyle/>
                    <a:p>
                      <a:pPr algn="ctr"/>
                      <a:r>
                        <a:rPr lang="en-GB" sz="1400" dirty="0"/>
                        <a:t>20.0</a:t>
                      </a:r>
                    </a:p>
                  </a:txBody>
                  <a:tcPr marT="36576" marB="36576" anchor="ctr">
                    <a:solidFill>
                      <a:srgbClr val="BFBFBF"/>
                    </a:solidFill>
                  </a:tcPr>
                </a:tc>
                <a:extLst>
                  <a:ext uri="{0D108BD9-81ED-4DB2-BD59-A6C34878D82A}">
                    <a16:rowId xmlns:a16="http://schemas.microsoft.com/office/drawing/2014/main" val="10005"/>
                  </a:ext>
                </a:extLst>
              </a:tr>
              <a:tr h="278526">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Grade 5 AEs, %</a:t>
                      </a:r>
                    </a:p>
                  </a:txBody>
                  <a:tcPr marT="36576" marB="36576" anchor="ctr">
                    <a:solidFill>
                      <a:srgbClr val="E3E2E3"/>
                    </a:solidFill>
                  </a:tcPr>
                </a:tc>
                <a:tc>
                  <a:txBody>
                    <a:bodyPr/>
                    <a:lstStyle/>
                    <a:p>
                      <a:pPr algn="ctr"/>
                      <a:r>
                        <a:rPr lang="en-GB" sz="1400" dirty="0"/>
                        <a:t>4.7</a:t>
                      </a:r>
                    </a:p>
                  </a:txBody>
                  <a:tcPr marT="36576" marB="36576" anchor="ctr">
                    <a:solidFill>
                      <a:srgbClr val="E3E2E3"/>
                    </a:solidFill>
                  </a:tcPr>
                </a:tc>
                <a:tc>
                  <a:txBody>
                    <a:bodyPr/>
                    <a:lstStyle/>
                    <a:p>
                      <a:pPr algn="ctr"/>
                      <a:r>
                        <a:rPr lang="en-GB" sz="1400" dirty="0"/>
                        <a:t>4.3</a:t>
                      </a:r>
                    </a:p>
                  </a:txBody>
                  <a:tcPr marT="36576" marB="36576" anchor="ctr">
                    <a:solidFill>
                      <a:srgbClr val="E3E2E3"/>
                    </a:solidFill>
                  </a:tcPr>
                </a:tc>
                <a:tc>
                  <a:txBody>
                    <a:bodyPr/>
                    <a:lstStyle/>
                    <a:p>
                      <a:pPr algn="ctr"/>
                      <a:r>
                        <a:rPr lang="en-GB" sz="1400" dirty="0"/>
                        <a:t>8.8</a:t>
                      </a:r>
                    </a:p>
                  </a:txBody>
                  <a:tcPr marT="36576" marB="36576" anchor="ctr">
                    <a:solidFill>
                      <a:srgbClr val="E3E2E3"/>
                    </a:solidFill>
                  </a:tcPr>
                </a:tc>
                <a:tc>
                  <a:txBody>
                    <a:bodyPr/>
                    <a:lstStyle/>
                    <a:p>
                      <a:pPr algn="ctr"/>
                      <a:r>
                        <a:rPr lang="en-GB" sz="1400" dirty="0"/>
                        <a:t>4.9</a:t>
                      </a:r>
                    </a:p>
                  </a:txBody>
                  <a:tcPr marT="36576" marB="36576" anchor="ctr">
                    <a:solidFill>
                      <a:srgbClr val="E3E2E3"/>
                    </a:solidFill>
                  </a:tcPr>
                </a:tc>
                <a:extLst>
                  <a:ext uri="{0D108BD9-81ED-4DB2-BD59-A6C34878D82A}">
                    <a16:rowId xmlns:a16="http://schemas.microsoft.com/office/drawing/2014/main" val="10006"/>
                  </a:ext>
                </a:extLst>
              </a:tr>
            </a:tbl>
          </a:graphicData>
        </a:graphic>
      </p:graphicFrame>
      <p:sp>
        <p:nvSpPr>
          <p:cNvPr id="11" name="Rectangle 10"/>
          <p:cNvSpPr/>
          <p:nvPr/>
        </p:nvSpPr>
        <p:spPr>
          <a:xfrm>
            <a:off x="417512" y="5261271"/>
            <a:ext cx="7895946" cy="584775"/>
          </a:xfrm>
          <a:prstGeom prst="rect">
            <a:avLst/>
          </a:prstGeom>
        </p:spPr>
        <p:txBody>
          <a:bodyPr wrap="square">
            <a:spAutoFit/>
          </a:bodyPr>
          <a:lstStyle/>
          <a:p>
            <a:pPr marL="285750" indent="-285750">
              <a:spcAft>
                <a:spcPts val="500"/>
              </a:spcAft>
              <a:buClr>
                <a:schemeClr val="accent1"/>
              </a:buClr>
              <a:buFont typeface="Arial" panose="020B0604020202020204" pitchFamily="34" charset="0"/>
              <a:buChar char="•"/>
            </a:pPr>
            <a:r>
              <a:rPr lang="en-GB" sz="1600" dirty="0">
                <a:latin typeface="ArialNarrow"/>
              </a:rPr>
              <a:t>Rates of AEs leading to treatment discontinuation and death were similar between the Kd56 and </a:t>
            </a:r>
            <a:r>
              <a:rPr lang="en-GB" sz="1600" dirty="0" err="1">
                <a:latin typeface="ArialNarrow"/>
              </a:rPr>
              <a:t>Vd</a:t>
            </a:r>
            <a:r>
              <a:rPr lang="en-GB" sz="1600" dirty="0">
                <a:latin typeface="ArialNarrow"/>
              </a:rPr>
              <a:t> treatment arms for subgroups</a:t>
            </a:r>
            <a:endParaRPr lang="en-GB" sz="1600" dirty="0"/>
          </a:p>
        </p:txBody>
      </p:sp>
      <p:sp>
        <p:nvSpPr>
          <p:cNvPr id="12" name="TextBox 11">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9" name="Content Placeholder 2"/>
          <p:cNvSpPr txBox="1">
            <a:spLocks/>
          </p:cNvSpPr>
          <p:nvPr/>
        </p:nvSpPr>
        <p:spPr>
          <a:xfrm>
            <a:off x="505683" y="1288181"/>
            <a:ext cx="5978244" cy="308812"/>
          </a:xfrm>
          <a:prstGeom prst="rect">
            <a:avLst/>
          </a:prstGeom>
        </p:spPr>
        <p:txBody>
          <a:bodyPr anchor="t"/>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200" b="1" kern="0" dirty="0"/>
              <a:t>Median follow-up:</a:t>
            </a:r>
            <a:r>
              <a:rPr lang="en-US" sz="1200" kern="0" dirty="0"/>
              <a:t> 37.5 months in the Kd arm, 36.9 months in the Vd arm</a:t>
            </a:r>
            <a:endParaRPr lang="en-US" sz="1200" b="1" kern="0" dirty="0"/>
          </a:p>
        </p:txBody>
      </p:sp>
    </p:spTree>
    <p:extLst>
      <p:ext uri="{BB962C8B-B14F-4D97-AF65-F5344CB8AC3E}">
        <p14:creationId xmlns:p14="http://schemas.microsoft.com/office/powerpoint/2010/main" val="2634777197"/>
      </p:ext>
    </p:extLst>
  </p:cSld>
  <p:clrMapOvr>
    <a:masterClrMapping/>
  </p:clrMapOvr>
  <p:transition>
    <p:wipe dir="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Grade 3 Adverse Events </a:t>
            </a:r>
            <a:br>
              <a:rPr lang="en-GB" dirty="0"/>
            </a:br>
            <a:r>
              <a:rPr lang="en-GB" dirty="0"/>
              <a:t>by Prior </a:t>
            </a:r>
            <a:r>
              <a:rPr lang="en-GB" dirty="0" err="1"/>
              <a:t>Bortezomib</a:t>
            </a:r>
            <a:endParaRPr lang="en-GB" dirty="0"/>
          </a:p>
        </p:txBody>
      </p:sp>
      <p:sp>
        <p:nvSpPr>
          <p:cNvPr id="4" name="Content Placeholder 3"/>
          <p:cNvSpPr>
            <a:spLocks noGrp="1"/>
          </p:cNvSpPr>
          <p:nvPr>
            <p:ph sz="quarter" idx="13"/>
          </p:nvPr>
        </p:nvSpPr>
        <p:spPr/>
        <p:txBody>
          <a:bodyPr/>
          <a:lstStyle/>
          <a:p>
            <a:br>
              <a:rPr lang="it-IT" dirty="0">
                <a:latin typeface="Arial" panose="020B0604020202020204" pitchFamily="34" charset="0"/>
                <a:cs typeface="Arial" panose="020B0604020202020204" pitchFamily="34" charset="0"/>
              </a:rPr>
            </a:br>
            <a:r>
              <a:rPr lang="it-IT" dirty="0">
                <a:latin typeface="Arial" panose="020B0604020202020204" pitchFamily="34" charset="0"/>
                <a:cs typeface="Arial" panose="020B0604020202020204" pitchFamily="34" charset="0"/>
              </a:rPr>
              <a:t>AE, adverse event; </a:t>
            </a:r>
            <a:r>
              <a:rPr lang="en-GB" dirty="0"/>
              <a:t>Kd56, carfilzomib and dexamethasone, with 56 mg/m</a:t>
            </a:r>
            <a:r>
              <a:rPr lang="en-GB" baseline="30000" dirty="0"/>
              <a:t>2</a:t>
            </a:r>
            <a:r>
              <a:rPr lang="en-GB" dirty="0"/>
              <a:t> carfilzomib dose; </a:t>
            </a:r>
            <a:r>
              <a:rPr lang="en-GB" dirty="0" err="1"/>
              <a:t>Vd</a:t>
            </a:r>
            <a:r>
              <a:rPr lang="en-GB" dirty="0"/>
              <a:t>, </a:t>
            </a:r>
            <a:r>
              <a:rPr lang="en-GB" dirty="0" err="1"/>
              <a:t>bortezomib</a:t>
            </a:r>
            <a:r>
              <a:rPr lang="en-GB" dirty="0"/>
              <a:t> and dexamethasone.</a:t>
            </a:r>
            <a:br>
              <a:rPr lang="it-IT" dirty="0">
                <a:latin typeface="Arial" panose="020B0604020202020204" pitchFamily="34" charset="0"/>
                <a:cs typeface="Arial" panose="020B0604020202020204" pitchFamily="34" charset="0"/>
              </a:rPr>
            </a:br>
            <a:r>
              <a:rPr lang="it-IT" dirty="0">
                <a:latin typeface="Arial" panose="020B0604020202020204" pitchFamily="34" charset="0"/>
                <a:cs typeface="Arial" panose="020B0604020202020204" pitchFamily="34" charset="0"/>
              </a:rPr>
              <a:t>Weisel K et al. Presented at ASH 2017; Poster (Abstract 1850).</a:t>
            </a:r>
            <a:endParaRPr lang="en-US" dirty="0">
              <a:latin typeface="Arial" panose="020B0604020202020204" pitchFamily="34" charset="0"/>
              <a:cs typeface="Arial" panose="020B0604020202020204" pitchFamily="34" charset="0"/>
            </a:endParaRPr>
          </a:p>
        </p:txBody>
      </p:sp>
      <p:graphicFrame>
        <p:nvGraphicFramePr>
          <p:cNvPr id="10" name="Content Placeholder 3"/>
          <p:cNvGraphicFramePr>
            <a:graphicFrameLocks noGrp="1"/>
          </p:cNvGraphicFramePr>
          <p:nvPr>
            <p:ph idx="1"/>
            <p:extLst>
              <p:ext uri="{D42A27DB-BD31-4B8C-83A1-F6EECF244321}">
                <p14:modId xmlns:p14="http://schemas.microsoft.com/office/powerpoint/2010/main" val="543074406"/>
              </p:ext>
            </p:extLst>
          </p:nvPr>
        </p:nvGraphicFramePr>
        <p:xfrm>
          <a:off x="510244" y="1460320"/>
          <a:ext cx="8193846" cy="4925568"/>
        </p:xfrm>
        <a:graphic>
          <a:graphicData uri="http://schemas.openxmlformats.org/drawingml/2006/table">
            <a:tbl>
              <a:tblPr firstRow="1" bandRow="1">
                <a:tableStyleId>{5C22544A-7EE6-4342-B048-85BDC9FD1C3A}</a:tableStyleId>
              </a:tblPr>
              <a:tblGrid>
                <a:gridCol w="2930646">
                  <a:extLst>
                    <a:ext uri="{9D8B030D-6E8A-4147-A177-3AD203B41FA5}">
                      <a16:colId xmlns:a16="http://schemas.microsoft.com/office/drawing/2014/main" val="20000"/>
                    </a:ext>
                  </a:extLst>
                </a:gridCol>
                <a:gridCol w="1315800">
                  <a:extLst>
                    <a:ext uri="{9D8B030D-6E8A-4147-A177-3AD203B41FA5}">
                      <a16:colId xmlns:a16="http://schemas.microsoft.com/office/drawing/2014/main" val="20001"/>
                    </a:ext>
                  </a:extLst>
                </a:gridCol>
                <a:gridCol w="1315800">
                  <a:extLst>
                    <a:ext uri="{9D8B030D-6E8A-4147-A177-3AD203B41FA5}">
                      <a16:colId xmlns:a16="http://schemas.microsoft.com/office/drawing/2014/main" val="20002"/>
                    </a:ext>
                  </a:extLst>
                </a:gridCol>
                <a:gridCol w="1315800">
                  <a:extLst>
                    <a:ext uri="{9D8B030D-6E8A-4147-A177-3AD203B41FA5}">
                      <a16:colId xmlns:a16="http://schemas.microsoft.com/office/drawing/2014/main" val="20003"/>
                    </a:ext>
                  </a:extLst>
                </a:gridCol>
                <a:gridCol w="1315800">
                  <a:extLst>
                    <a:ext uri="{9D8B030D-6E8A-4147-A177-3AD203B41FA5}">
                      <a16:colId xmlns:a16="http://schemas.microsoft.com/office/drawing/2014/main" val="20004"/>
                    </a:ext>
                  </a:extLst>
                </a:gridCol>
              </a:tblGrid>
              <a:tr h="331582">
                <a:tc rowSpan="2">
                  <a:txBody>
                    <a:bodyPr/>
                    <a:lstStyle/>
                    <a:p>
                      <a:pPr algn="ctr"/>
                      <a:endParaRPr lang="en-US" sz="1600" b="1" baseline="0" dirty="0">
                        <a:solidFill>
                          <a:schemeClr val="bg1"/>
                        </a:solidFill>
                      </a:endParaRPr>
                    </a:p>
                  </a:txBody>
                  <a:tcPr>
                    <a:lnR w="127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noFill/>
                  </a:tcPr>
                </a:tc>
                <a:tc gridSpan="2">
                  <a:txBody>
                    <a:bodyPr/>
                    <a:lstStyle/>
                    <a:p>
                      <a:pPr algn="ctr" rtl="0"/>
                      <a:r>
                        <a:rPr lang="en-US" sz="1600" b="1" baseline="0" dirty="0">
                          <a:solidFill>
                            <a:schemeClr val="bg1"/>
                          </a:solidFill>
                        </a:rPr>
                        <a:t>No prior </a:t>
                      </a:r>
                      <a:r>
                        <a:rPr lang="en-US" sz="1600" b="1" baseline="0" dirty="0" err="1">
                          <a:solidFill>
                            <a:schemeClr val="bg1"/>
                          </a:solidFill>
                        </a:rPr>
                        <a:t>bortezomib</a:t>
                      </a:r>
                      <a:endParaRPr lang="en-US" sz="1600" b="1" baseline="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63C3"/>
                    </a:solidFill>
                  </a:tcPr>
                </a:tc>
                <a:tc hMerge="1">
                  <a:txBody>
                    <a:bodyPr/>
                    <a:lstStyle/>
                    <a:p>
                      <a:pPr algn="ctr" rtl="0"/>
                      <a:endParaRPr lang="en-US" sz="1000" b="1" baseline="0"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63C3"/>
                    </a:solidFill>
                  </a:tcPr>
                </a:tc>
                <a:tc gridSpan="2">
                  <a:txBody>
                    <a:bodyPr/>
                    <a:lstStyle/>
                    <a:p>
                      <a:pPr algn="ctr" rtl="0"/>
                      <a:r>
                        <a:rPr lang="en-US" sz="1600" b="1" baseline="0" dirty="0">
                          <a:solidFill>
                            <a:schemeClr val="bg1"/>
                          </a:solidFill>
                        </a:rPr>
                        <a:t>Prior </a:t>
                      </a:r>
                      <a:r>
                        <a:rPr lang="en-US" sz="1600" b="1" baseline="0" dirty="0" err="1">
                          <a:solidFill>
                            <a:schemeClr val="bg1"/>
                          </a:solidFill>
                        </a:rPr>
                        <a:t>bortezomib</a:t>
                      </a:r>
                      <a:endParaRPr lang="en-US" sz="1600" b="1" baseline="0" dirty="0">
                        <a:solidFill>
                          <a:schemeClr val="bg1"/>
                        </a:solidFill>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63C3"/>
                    </a:solidFill>
                  </a:tcPr>
                </a:tc>
                <a:tc hMerge="1">
                  <a:txBody>
                    <a:bodyPr/>
                    <a:lstStyle/>
                    <a:p>
                      <a:pPr algn="ctr" rtl="0"/>
                      <a:endParaRPr lang="en-US" sz="1000" b="1" baseline="0" dirty="0">
                        <a:solidFill>
                          <a:schemeClr val="bg1"/>
                        </a:solidFill>
                      </a:endParaRPr>
                    </a:p>
                  </a:txBody>
                  <a:tcPr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0"/>
                  </a:ext>
                </a:extLst>
              </a:tr>
              <a:tr h="331582">
                <a:tc vMerge="1">
                  <a:txBody>
                    <a:bodyPr/>
                    <a:lstStyle/>
                    <a:p>
                      <a:endParaRPr lang="en-US" sz="1200" baseline="0" dirty="0"/>
                    </a:p>
                  </a:txBody>
                  <a:tcPr>
                    <a:solidFill>
                      <a:schemeClr val="tx1"/>
                    </a:solidFill>
                  </a:tcPr>
                </a:tc>
                <a:tc>
                  <a:txBody>
                    <a:bodyPr/>
                    <a:lstStyle/>
                    <a:p>
                      <a:pPr algn="ctr" rtl="0"/>
                      <a:r>
                        <a:rPr lang="en-US" sz="1600" b="1" baseline="0" dirty="0">
                          <a:solidFill>
                            <a:schemeClr val="bg1"/>
                          </a:solidFill>
                        </a:rPr>
                        <a:t>Kd56</a:t>
                      </a:r>
                    </a:p>
                    <a:p>
                      <a:pPr algn="ctr" rtl="0"/>
                      <a:r>
                        <a:rPr lang="en-US" sz="1600" b="1" baseline="0" dirty="0">
                          <a:solidFill>
                            <a:schemeClr val="bg1"/>
                          </a:solidFill>
                        </a:rPr>
                        <a:t>(n=214)</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600" b="1" baseline="0" dirty="0">
                          <a:solidFill>
                            <a:schemeClr val="bg1"/>
                          </a:solidFill>
                        </a:rPr>
                        <a:t>Vd</a:t>
                      </a:r>
                    </a:p>
                    <a:p>
                      <a:pPr algn="ctr" rtl="0"/>
                      <a:r>
                        <a:rPr lang="en-US" sz="1600" b="1" baseline="0" dirty="0">
                          <a:solidFill>
                            <a:schemeClr val="bg1"/>
                          </a:solidFill>
                        </a:rPr>
                        <a:t>(n=213)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600" b="1" baseline="0" dirty="0">
                          <a:solidFill>
                            <a:schemeClr val="bg1"/>
                          </a:solidFill>
                        </a:rPr>
                        <a:t>Kd56</a:t>
                      </a:r>
                    </a:p>
                    <a:p>
                      <a:pPr algn="ctr" rtl="0"/>
                      <a:r>
                        <a:rPr lang="en-US" sz="1600" b="1" baseline="0" dirty="0">
                          <a:solidFill>
                            <a:schemeClr val="bg1"/>
                          </a:solidFill>
                        </a:rPr>
                        <a:t>(n=250)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tc>
                  <a:txBody>
                    <a:bodyPr/>
                    <a:lstStyle/>
                    <a:p>
                      <a:pPr algn="ctr" rtl="0"/>
                      <a:r>
                        <a:rPr lang="en-US" sz="1600" b="1" baseline="0" dirty="0">
                          <a:solidFill>
                            <a:schemeClr val="bg1"/>
                          </a:solidFill>
                        </a:rPr>
                        <a:t>Vd</a:t>
                      </a:r>
                    </a:p>
                    <a:p>
                      <a:pPr algn="ctr" rtl="0"/>
                      <a:r>
                        <a:rPr lang="en-US" sz="1600" b="1" baseline="0" dirty="0">
                          <a:solidFill>
                            <a:schemeClr val="bg1"/>
                          </a:solidFill>
                        </a:rPr>
                        <a:t>(n=252)</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3C3"/>
                    </a:solidFill>
                  </a:tcPr>
                </a:tc>
                <a:extLst>
                  <a:ext uri="{0D108BD9-81ED-4DB2-BD59-A6C34878D82A}">
                    <a16:rowId xmlns:a16="http://schemas.microsoft.com/office/drawing/2014/main" val="10001"/>
                  </a:ext>
                </a:extLst>
              </a:tr>
              <a:tr h="278526">
                <a:tc gridSpan="5">
                  <a:txBody>
                    <a:bodyPr/>
                    <a:lstStyle/>
                    <a:p>
                      <a:r>
                        <a:rPr lang="sv-SE" sz="14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Grade 3 </a:t>
                      </a:r>
                      <a:r>
                        <a:rPr lang="en-US" sz="1400" b="1" i="0" u="none" strike="noStrike" kern="1200" baseline="0" dirty="0" err="1">
                          <a:solidFill>
                            <a:schemeClr val="tx1"/>
                          </a:solidFill>
                          <a:latin typeface="+mn-lt"/>
                          <a:ea typeface="+mn-ea"/>
                          <a:cs typeface="+mn-cs"/>
                        </a:rPr>
                        <a:t>haematologic</a:t>
                      </a:r>
                      <a:r>
                        <a:rPr lang="en-US" sz="1400" b="1" i="0" u="none" strike="noStrike" kern="1200" baseline="0" dirty="0">
                          <a:solidFill>
                            <a:schemeClr val="tx1"/>
                          </a:solidFill>
                          <a:latin typeface="+mn-lt"/>
                          <a:ea typeface="+mn-ea"/>
                          <a:cs typeface="+mn-cs"/>
                        </a:rPr>
                        <a:t> AEs, %</a:t>
                      </a:r>
                    </a:p>
                  </a:txBody>
                  <a:tcPr marT="36576" marB="36576" anchor="ctr">
                    <a:lnT w="38100" cap="flat" cmpd="sng" algn="ctr">
                      <a:solidFill>
                        <a:schemeClr val="bg1"/>
                      </a:solidFill>
                      <a:prstDash val="solid"/>
                      <a:round/>
                      <a:headEnd type="none" w="med" len="med"/>
                      <a:tailEnd type="none" w="med" len="med"/>
                    </a:lnT>
                    <a:solidFill>
                      <a:srgbClr val="BFBFBF"/>
                    </a:solidFill>
                  </a:tcPr>
                </a:tc>
                <a:tc hMerge="1">
                  <a:txBody>
                    <a:bodyPr/>
                    <a:lstStyle/>
                    <a:p>
                      <a:pPr algn="ctr"/>
                      <a:endParaRPr lang="en-GB" sz="1100" dirty="0"/>
                    </a:p>
                  </a:txBody>
                  <a:tcPr marT="36576" marB="36576" anchor="ctr">
                    <a:lnT w="38100" cap="flat" cmpd="sng" algn="ctr">
                      <a:solidFill>
                        <a:schemeClr val="bg1"/>
                      </a:solidFill>
                      <a:prstDash val="solid"/>
                      <a:round/>
                      <a:headEnd type="none" w="med" len="med"/>
                      <a:tailEnd type="none" w="med" len="med"/>
                    </a:lnT>
                    <a:solidFill>
                      <a:srgbClr val="BFBFBF"/>
                    </a:solidFill>
                  </a:tcPr>
                </a:tc>
                <a:tc hMerge="1">
                  <a:txBody>
                    <a:bodyPr/>
                    <a:lstStyle/>
                    <a:p>
                      <a:pPr algn="ctr"/>
                      <a:endParaRPr lang="en-GB" sz="1100" dirty="0"/>
                    </a:p>
                  </a:txBody>
                  <a:tcPr marT="36576" marB="36576" anchor="ctr">
                    <a:lnT w="38100" cap="flat" cmpd="sng" algn="ctr">
                      <a:solidFill>
                        <a:schemeClr val="bg1"/>
                      </a:solidFill>
                      <a:prstDash val="solid"/>
                      <a:round/>
                      <a:headEnd type="none" w="med" len="med"/>
                      <a:tailEnd type="none" w="med" len="med"/>
                    </a:lnT>
                    <a:solidFill>
                      <a:srgbClr val="BFBFBF"/>
                    </a:solidFill>
                  </a:tcPr>
                </a:tc>
                <a:tc hMerge="1">
                  <a:txBody>
                    <a:bodyPr/>
                    <a:lstStyle/>
                    <a:p>
                      <a:pPr algn="ctr"/>
                      <a:endParaRPr lang="en-GB" sz="1100" dirty="0"/>
                    </a:p>
                  </a:txBody>
                  <a:tcPr marT="36576" marB="36576" anchor="ctr">
                    <a:lnT w="38100" cap="flat" cmpd="sng" algn="ctr">
                      <a:solidFill>
                        <a:schemeClr val="bg1"/>
                      </a:solidFill>
                      <a:prstDash val="solid"/>
                      <a:round/>
                      <a:headEnd type="none" w="med" len="med"/>
                      <a:tailEnd type="none" w="med" len="med"/>
                    </a:lnT>
                    <a:solidFill>
                      <a:srgbClr val="BFBFBF"/>
                    </a:solidFill>
                  </a:tcPr>
                </a:tc>
                <a:tc hMerge="1">
                  <a:txBody>
                    <a:bodyPr/>
                    <a:lstStyle/>
                    <a:p>
                      <a:pPr algn="ctr"/>
                      <a:endParaRPr lang="en-GB" sz="1100" dirty="0"/>
                    </a:p>
                  </a:txBody>
                  <a:tcPr marT="36576" marB="36576" anchor="ctr">
                    <a:lnT w="38100" cap="flat" cmpd="sng" algn="ctr">
                      <a:solidFill>
                        <a:schemeClr val="bg1"/>
                      </a:solidFill>
                      <a:prstDash val="solid"/>
                      <a:round/>
                      <a:headEnd type="none" w="med" len="med"/>
                      <a:tailEnd type="none" w="med" len="med"/>
                    </a:lnT>
                    <a:solidFill>
                      <a:srgbClr val="BFBFBF"/>
                    </a:solidFill>
                  </a:tcPr>
                </a:tc>
                <a:extLst>
                  <a:ext uri="{0D108BD9-81ED-4DB2-BD59-A6C34878D82A}">
                    <a16:rowId xmlns:a16="http://schemas.microsoft.com/office/drawing/2014/main" val="10005"/>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err="1">
                          <a:solidFill>
                            <a:schemeClr val="tx1"/>
                          </a:solidFill>
                          <a:latin typeface="+mn-lt"/>
                          <a:ea typeface="+mn-ea"/>
                          <a:cs typeface="+mn-cs"/>
                        </a:rPr>
                        <a:t>Anaemia</a:t>
                      </a:r>
                      <a:endParaRPr lang="en-US" sz="1400" b="0" i="0" u="none" strike="noStrike" kern="1200" baseline="0" dirty="0">
                        <a:solidFill>
                          <a:schemeClr val="tx1"/>
                        </a:solidFill>
                        <a:latin typeface="+mn-lt"/>
                        <a:ea typeface="+mn-ea"/>
                        <a:cs typeface="+mn-cs"/>
                      </a:endParaRPr>
                    </a:p>
                  </a:txBody>
                  <a:tcPr marT="36576" marB="36576" anchor="ctr">
                    <a:solidFill>
                      <a:srgbClr val="E3E2E3"/>
                    </a:solidFill>
                  </a:tcPr>
                </a:tc>
                <a:tc>
                  <a:txBody>
                    <a:bodyPr/>
                    <a:lstStyle/>
                    <a:p>
                      <a:pPr algn="ctr"/>
                      <a:r>
                        <a:rPr lang="en-GB" sz="1400" dirty="0"/>
                        <a:t>14.0</a:t>
                      </a:r>
                    </a:p>
                  </a:txBody>
                  <a:tcPr marT="36576" marB="36576" anchor="ctr">
                    <a:solidFill>
                      <a:srgbClr val="E3E2E3"/>
                    </a:solidFill>
                  </a:tcPr>
                </a:tc>
                <a:tc>
                  <a:txBody>
                    <a:bodyPr/>
                    <a:lstStyle/>
                    <a:p>
                      <a:pPr algn="ctr"/>
                      <a:r>
                        <a:rPr lang="en-GB" sz="1400" dirty="0"/>
                        <a:t>11.4</a:t>
                      </a:r>
                    </a:p>
                  </a:txBody>
                  <a:tcPr marT="36576" marB="36576" anchor="ctr">
                    <a:solidFill>
                      <a:srgbClr val="E3E2E3"/>
                    </a:solidFill>
                  </a:tcPr>
                </a:tc>
                <a:tc>
                  <a:txBody>
                    <a:bodyPr/>
                    <a:lstStyle/>
                    <a:p>
                      <a:pPr algn="ctr"/>
                      <a:r>
                        <a:rPr lang="en-GB" sz="1400" dirty="0"/>
                        <a:t>18.5</a:t>
                      </a:r>
                    </a:p>
                  </a:txBody>
                  <a:tcPr marT="36576" marB="36576" anchor="ctr">
                    <a:solidFill>
                      <a:srgbClr val="E3E2E3"/>
                    </a:solidFill>
                  </a:tcPr>
                </a:tc>
                <a:tc>
                  <a:txBody>
                    <a:bodyPr/>
                    <a:lstStyle/>
                    <a:p>
                      <a:pPr algn="ctr"/>
                      <a:r>
                        <a:rPr lang="en-GB" sz="1400" dirty="0"/>
                        <a:t>9.0</a:t>
                      </a:r>
                    </a:p>
                  </a:txBody>
                  <a:tcPr marT="36576" marB="36576" anchor="ctr">
                    <a:solidFill>
                      <a:srgbClr val="E3E2E3"/>
                    </a:solidFill>
                  </a:tcPr>
                </a:tc>
                <a:extLst>
                  <a:ext uri="{0D108BD9-81ED-4DB2-BD59-A6C34878D82A}">
                    <a16:rowId xmlns:a16="http://schemas.microsoft.com/office/drawing/2014/main" val="10003"/>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Thrombocytopenia</a:t>
                      </a:r>
                    </a:p>
                  </a:txBody>
                  <a:tcPr marT="36576" marB="36576" anchor="ctr">
                    <a:solidFill>
                      <a:srgbClr val="BFBFBF"/>
                    </a:solidFill>
                  </a:tcPr>
                </a:tc>
                <a:tc>
                  <a:txBody>
                    <a:bodyPr/>
                    <a:lstStyle/>
                    <a:p>
                      <a:pPr algn="ctr"/>
                      <a:r>
                        <a:rPr lang="en-GB" sz="1400" dirty="0"/>
                        <a:t>6.5</a:t>
                      </a:r>
                    </a:p>
                  </a:txBody>
                  <a:tcPr marT="36576" marB="36576" anchor="ctr">
                    <a:solidFill>
                      <a:srgbClr val="BFBFBF"/>
                    </a:solidFill>
                  </a:tcPr>
                </a:tc>
                <a:tc>
                  <a:txBody>
                    <a:bodyPr/>
                    <a:lstStyle/>
                    <a:p>
                      <a:pPr algn="ctr"/>
                      <a:r>
                        <a:rPr lang="en-GB" sz="1400" dirty="0"/>
                        <a:t>10.9</a:t>
                      </a:r>
                    </a:p>
                  </a:txBody>
                  <a:tcPr marT="36576" marB="36576" anchor="ctr">
                    <a:solidFill>
                      <a:srgbClr val="BFBFBF"/>
                    </a:solidFill>
                  </a:tcPr>
                </a:tc>
                <a:tc>
                  <a:txBody>
                    <a:bodyPr/>
                    <a:lstStyle/>
                    <a:p>
                      <a:pPr algn="ctr"/>
                      <a:r>
                        <a:rPr lang="en-GB" sz="1400" dirty="0"/>
                        <a:t>10.8</a:t>
                      </a:r>
                    </a:p>
                  </a:txBody>
                  <a:tcPr marT="36576" marB="36576" anchor="ctr">
                    <a:solidFill>
                      <a:srgbClr val="BFBFBF"/>
                    </a:solidFill>
                  </a:tcPr>
                </a:tc>
                <a:tc>
                  <a:txBody>
                    <a:bodyPr/>
                    <a:lstStyle/>
                    <a:p>
                      <a:pPr algn="ctr"/>
                      <a:r>
                        <a:rPr lang="en-GB" sz="1400" dirty="0"/>
                        <a:t>8.2</a:t>
                      </a:r>
                    </a:p>
                  </a:txBody>
                  <a:tcPr marT="36576" marB="36576" anchor="ctr">
                    <a:solidFill>
                      <a:srgbClr val="BFBFBF"/>
                    </a:solidFill>
                  </a:tcPr>
                </a:tc>
                <a:extLst>
                  <a:ext uri="{0D108BD9-81ED-4DB2-BD59-A6C34878D82A}">
                    <a16:rowId xmlns:a16="http://schemas.microsoft.com/office/drawing/2014/main" val="10004"/>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Neutropenia</a:t>
                      </a:r>
                    </a:p>
                  </a:txBody>
                  <a:tcPr marT="36576" marB="36576" anchor="ctr">
                    <a:solidFill>
                      <a:srgbClr val="E3E2E3"/>
                    </a:solidFill>
                  </a:tcPr>
                </a:tc>
                <a:tc>
                  <a:txBody>
                    <a:bodyPr/>
                    <a:lstStyle/>
                    <a:p>
                      <a:pPr algn="ctr"/>
                      <a:r>
                        <a:rPr lang="en-GB" sz="1400" dirty="0"/>
                        <a:t>1.4</a:t>
                      </a:r>
                    </a:p>
                  </a:txBody>
                  <a:tcPr marT="36576" marB="36576" anchor="ctr">
                    <a:solidFill>
                      <a:srgbClr val="E3E2E3"/>
                    </a:solidFill>
                  </a:tcPr>
                </a:tc>
                <a:tc>
                  <a:txBody>
                    <a:bodyPr/>
                    <a:lstStyle/>
                    <a:p>
                      <a:pPr algn="ctr"/>
                      <a:r>
                        <a:rPr lang="en-GB" sz="1400" dirty="0"/>
                        <a:t>1.9</a:t>
                      </a:r>
                    </a:p>
                  </a:txBody>
                  <a:tcPr marT="36576" marB="36576" anchor="ctr">
                    <a:solidFill>
                      <a:srgbClr val="E3E2E3"/>
                    </a:solidFill>
                  </a:tcPr>
                </a:tc>
                <a:tc>
                  <a:txBody>
                    <a:bodyPr/>
                    <a:lstStyle/>
                    <a:p>
                      <a:pPr algn="ctr"/>
                      <a:r>
                        <a:rPr lang="en-GB" sz="1400" dirty="0"/>
                        <a:t>3.2</a:t>
                      </a:r>
                    </a:p>
                  </a:txBody>
                  <a:tcPr marT="36576" marB="36576" anchor="ctr">
                    <a:solidFill>
                      <a:srgbClr val="E3E2E3"/>
                    </a:solidFill>
                  </a:tcPr>
                </a:tc>
                <a:tc>
                  <a:txBody>
                    <a:bodyPr/>
                    <a:lstStyle/>
                    <a:p>
                      <a:pPr algn="ctr"/>
                      <a:r>
                        <a:rPr lang="en-GB" sz="1400" dirty="0"/>
                        <a:t>2.4</a:t>
                      </a:r>
                    </a:p>
                  </a:txBody>
                  <a:tcPr marT="36576" marB="36576" anchor="ctr">
                    <a:solidFill>
                      <a:srgbClr val="E3E2E3"/>
                    </a:solidFill>
                  </a:tcPr>
                </a:tc>
                <a:extLst>
                  <a:ext uri="{0D108BD9-81ED-4DB2-BD59-A6C34878D82A}">
                    <a16:rowId xmlns:a16="http://schemas.microsoft.com/office/drawing/2014/main" val="10006"/>
                  </a:ext>
                </a:extLst>
              </a:tr>
              <a:tr h="278526">
                <a:tc gridSpan="5">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sv-SE" sz="14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Grade 3 non-</a:t>
                      </a:r>
                      <a:r>
                        <a:rPr lang="en-US" sz="1400" b="1" i="0" u="none" strike="noStrike" kern="1200" baseline="0" dirty="0" err="1">
                          <a:solidFill>
                            <a:schemeClr val="tx1"/>
                          </a:solidFill>
                          <a:latin typeface="+mn-lt"/>
                          <a:ea typeface="+mn-ea"/>
                          <a:cs typeface="+mn-cs"/>
                        </a:rPr>
                        <a:t>haematologic</a:t>
                      </a:r>
                      <a:r>
                        <a:rPr lang="en-US" sz="1400" b="1" i="0" u="none" strike="noStrike" kern="1200" baseline="0" dirty="0">
                          <a:solidFill>
                            <a:schemeClr val="tx1"/>
                          </a:solidFill>
                          <a:latin typeface="+mn-lt"/>
                          <a:ea typeface="+mn-ea"/>
                          <a:cs typeface="+mn-cs"/>
                        </a:rPr>
                        <a:t> AEs, %</a:t>
                      </a:r>
                    </a:p>
                  </a:txBody>
                  <a:tcPr marT="36576" marB="36576" anchor="ctr">
                    <a:solidFill>
                      <a:srgbClr val="BFBFBF"/>
                    </a:solidFill>
                  </a:tcPr>
                </a:tc>
                <a:tc hMerge="1">
                  <a:txBody>
                    <a:bodyPr/>
                    <a:lstStyle/>
                    <a:p>
                      <a:pPr algn="ctr"/>
                      <a:endParaRPr lang="en-GB" sz="1100" dirty="0"/>
                    </a:p>
                  </a:txBody>
                  <a:tcPr marT="36576" marB="36576" anchor="ctr">
                    <a:solidFill>
                      <a:srgbClr val="BFBFBF"/>
                    </a:solidFill>
                  </a:tcPr>
                </a:tc>
                <a:tc hMerge="1">
                  <a:txBody>
                    <a:bodyPr/>
                    <a:lstStyle/>
                    <a:p>
                      <a:pPr algn="ctr"/>
                      <a:endParaRPr lang="en-GB" sz="1100" dirty="0"/>
                    </a:p>
                  </a:txBody>
                  <a:tcPr marT="36576" marB="36576" anchor="ctr">
                    <a:solidFill>
                      <a:srgbClr val="BFBFBF"/>
                    </a:solidFill>
                  </a:tcPr>
                </a:tc>
                <a:tc hMerge="1">
                  <a:txBody>
                    <a:bodyPr/>
                    <a:lstStyle/>
                    <a:p>
                      <a:pPr algn="ctr"/>
                      <a:endParaRPr lang="en-GB" sz="1100" dirty="0"/>
                    </a:p>
                  </a:txBody>
                  <a:tcPr marT="36576" marB="36576" anchor="ctr">
                    <a:solidFill>
                      <a:srgbClr val="BFBFBF"/>
                    </a:solidFill>
                  </a:tcPr>
                </a:tc>
                <a:tc hMerge="1">
                  <a:txBody>
                    <a:bodyPr/>
                    <a:lstStyle/>
                    <a:p>
                      <a:pPr algn="ctr"/>
                      <a:endParaRPr lang="en-GB" sz="1100" dirty="0"/>
                    </a:p>
                  </a:txBody>
                  <a:tcPr marT="36576" marB="36576" anchor="ctr">
                    <a:solidFill>
                      <a:srgbClr val="BFBFBF"/>
                    </a:solidFill>
                  </a:tcPr>
                </a:tc>
                <a:extLst>
                  <a:ext uri="{0D108BD9-81ED-4DB2-BD59-A6C34878D82A}">
                    <a16:rowId xmlns:a16="http://schemas.microsoft.com/office/drawing/2014/main" val="10007"/>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Pneumonia</a:t>
                      </a:r>
                    </a:p>
                  </a:txBody>
                  <a:tcPr marT="36576" marB="36576" anchor="ctr">
                    <a:solidFill>
                      <a:srgbClr val="E3E2E3"/>
                    </a:solidFill>
                  </a:tcPr>
                </a:tc>
                <a:tc>
                  <a:txBody>
                    <a:bodyPr/>
                    <a:lstStyle/>
                    <a:p>
                      <a:pPr algn="ctr"/>
                      <a:r>
                        <a:rPr lang="en-GB" sz="1400" dirty="0"/>
                        <a:t>7.9</a:t>
                      </a:r>
                    </a:p>
                  </a:txBody>
                  <a:tcPr marT="36576" marB="36576" anchor="ctr">
                    <a:solidFill>
                      <a:srgbClr val="E3E2E3"/>
                    </a:solidFill>
                  </a:tcPr>
                </a:tc>
                <a:tc>
                  <a:txBody>
                    <a:bodyPr/>
                    <a:lstStyle/>
                    <a:p>
                      <a:pPr algn="ctr"/>
                      <a:r>
                        <a:rPr lang="en-GB" sz="1400" dirty="0"/>
                        <a:t>9.0</a:t>
                      </a:r>
                    </a:p>
                  </a:txBody>
                  <a:tcPr marT="36576" marB="36576" anchor="ctr">
                    <a:solidFill>
                      <a:srgbClr val="E3E2E3"/>
                    </a:solidFill>
                  </a:tcPr>
                </a:tc>
                <a:tc>
                  <a:txBody>
                    <a:bodyPr/>
                    <a:lstStyle/>
                    <a:p>
                      <a:pPr algn="ctr"/>
                      <a:r>
                        <a:rPr lang="en-GB" sz="1400" dirty="0"/>
                        <a:t>10.0</a:t>
                      </a:r>
                    </a:p>
                  </a:txBody>
                  <a:tcPr marT="36576" marB="36576" anchor="ctr">
                    <a:solidFill>
                      <a:srgbClr val="E3E2E3"/>
                    </a:solidFill>
                  </a:tcPr>
                </a:tc>
                <a:tc>
                  <a:txBody>
                    <a:bodyPr/>
                    <a:lstStyle/>
                    <a:p>
                      <a:pPr algn="ctr"/>
                      <a:r>
                        <a:rPr lang="en-GB" sz="1400" dirty="0"/>
                        <a:t>8.2</a:t>
                      </a:r>
                    </a:p>
                  </a:txBody>
                  <a:tcPr marT="36576" marB="36576" anchor="ctr">
                    <a:solidFill>
                      <a:srgbClr val="E3E2E3"/>
                    </a:solidFill>
                  </a:tcPr>
                </a:tc>
                <a:extLst>
                  <a:ext uri="{0D108BD9-81ED-4DB2-BD59-A6C34878D82A}">
                    <a16:rowId xmlns:a16="http://schemas.microsoft.com/office/drawing/2014/main" val="10008"/>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Fatigue</a:t>
                      </a:r>
                    </a:p>
                  </a:txBody>
                  <a:tcPr marT="36576" marB="36576" anchor="ctr">
                    <a:solidFill>
                      <a:srgbClr val="BFBFBF"/>
                    </a:solidFill>
                  </a:tcPr>
                </a:tc>
                <a:tc>
                  <a:txBody>
                    <a:bodyPr/>
                    <a:lstStyle/>
                    <a:p>
                      <a:pPr algn="ctr"/>
                      <a:r>
                        <a:rPr lang="en-GB" sz="1400" dirty="0"/>
                        <a:t>9.3</a:t>
                      </a:r>
                    </a:p>
                  </a:txBody>
                  <a:tcPr marT="36576" marB="36576" anchor="ctr">
                    <a:solidFill>
                      <a:srgbClr val="BFBFBF"/>
                    </a:solidFill>
                  </a:tcPr>
                </a:tc>
                <a:tc>
                  <a:txBody>
                    <a:bodyPr/>
                    <a:lstStyle/>
                    <a:p>
                      <a:pPr algn="ctr"/>
                      <a:r>
                        <a:rPr lang="en-GB" sz="1400" dirty="0"/>
                        <a:t>9.5</a:t>
                      </a:r>
                    </a:p>
                  </a:txBody>
                  <a:tcPr marT="36576" marB="36576" anchor="ctr">
                    <a:solidFill>
                      <a:srgbClr val="BFBFBF"/>
                    </a:solidFill>
                  </a:tcPr>
                </a:tc>
                <a:tc>
                  <a:txBody>
                    <a:bodyPr/>
                    <a:lstStyle/>
                    <a:p>
                      <a:pPr algn="ctr"/>
                      <a:r>
                        <a:rPr lang="en-GB" sz="1400" dirty="0"/>
                        <a:t>4.4</a:t>
                      </a:r>
                    </a:p>
                  </a:txBody>
                  <a:tcPr marT="36576" marB="36576" anchor="ctr">
                    <a:solidFill>
                      <a:srgbClr val="BFBFBF"/>
                    </a:solidFill>
                  </a:tcPr>
                </a:tc>
                <a:tc>
                  <a:txBody>
                    <a:bodyPr/>
                    <a:lstStyle/>
                    <a:p>
                      <a:pPr algn="ctr"/>
                      <a:r>
                        <a:rPr lang="en-GB" sz="1400" dirty="0"/>
                        <a:t>6.1</a:t>
                      </a:r>
                    </a:p>
                  </a:txBody>
                  <a:tcPr marT="36576" marB="36576" anchor="ctr">
                    <a:solidFill>
                      <a:srgbClr val="BFBFBF"/>
                    </a:solidFill>
                  </a:tcPr>
                </a:tc>
                <a:extLst>
                  <a:ext uri="{0D108BD9-81ED-4DB2-BD59-A6C34878D82A}">
                    <a16:rowId xmlns:a16="http://schemas.microsoft.com/office/drawing/2014/main" val="10009"/>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err="1">
                          <a:solidFill>
                            <a:schemeClr val="tx1"/>
                          </a:solidFill>
                          <a:latin typeface="+mn-lt"/>
                          <a:ea typeface="+mn-ea"/>
                          <a:cs typeface="+mn-cs"/>
                        </a:rPr>
                        <a:t>Diarrhoea</a:t>
                      </a:r>
                      <a:endParaRPr lang="en-US" sz="1400" b="0" i="0" u="none" strike="noStrike" kern="1200" baseline="0" dirty="0">
                        <a:solidFill>
                          <a:schemeClr val="tx1"/>
                        </a:solidFill>
                        <a:latin typeface="+mn-lt"/>
                        <a:ea typeface="+mn-ea"/>
                        <a:cs typeface="+mn-cs"/>
                      </a:endParaRPr>
                    </a:p>
                  </a:txBody>
                  <a:tcPr marT="36576" marB="36576" anchor="ctr">
                    <a:solidFill>
                      <a:srgbClr val="E3E2E3"/>
                    </a:solidFill>
                  </a:tcPr>
                </a:tc>
                <a:tc>
                  <a:txBody>
                    <a:bodyPr/>
                    <a:lstStyle/>
                    <a:p>
                      <a:pPr algn="ctr"/>
                      <a:r>
                        <a:rPr lang="en-GB" sz="1400" dirty="0"/>
                        <a:t>3.7</a:t>
                      </a:r>
                    </a:p>
                  </a:txBody>
                  <a:tcPr marT="36576" marB="36576" anchor="ctr">
                    <a:solidFill>
                      <a:srgbClr val="E3E2E3"/>
                    </a:solidFill>
                  </a:tcPr>
                </a:tc>
                <a:tc>
                  <a:txBody>
                    <a:bodyPr/>
                    <a:lstStyle/>
                    <a:p>
                      <a:pPr algn="ctr"/>
                      <a:r>
                        <a:rPr lang="en-GB" sz="1400" dirty="0"/>
                        <a:t>10.9</a:t>
                      </a:r>
                    </a:p>
                  </a:txBody>
                  <a:tcPr marT="36576" marB="36576" anchor="ctr">
                    <a:solidFill>
                      <a:srgbClr val="E3E2E3"/>
                    </a:solidFill>
                  </a:tcPr>
                </a:tc>
                <a:tc>
                  <a:txBody>
                    <a:bodyPr/>
                    <a:lstStyle/>
                    <a:p>
                      <a:pPr algn="ctr"/>
                      <a:r>
                        <a:rPr lang="en-GB" sz="1400" dirty="0"/>
                        <a:t>4.0</a:t>
                      </a:r>
                    </a:p>
                  </a:txBody>
                  <a:tcPr marT="36576" marB="36576" anchor="ctr">
                    <a:solidFill>
                      <a:srgbClr val="E3E2E3"/>
                    </a:solidFill>
                  </a:tcPr>
                </a:tc>
                <a:tc>
                  <a:txBody>
                    <a:bodyPr/>
                    <a:lstStyle/>
                    <a:p>
                      <a:pPr algn="ctr"/>
                      <a:r>
                        <a:rPr lang="en-GB" sz="1400" dirty="0"/>
                        <a:t>6.5</a:t>
                      </a:r>
                    </a:p>
                  </a:txBody>
                  <a:tcPr marT="36576" marB="36576" anchor="ctr">
                    <a:solidFill>
                      <a:srgbClr val="E3E2E3"/>
                    </a:solidFill>
                  </a:tcPr>
                </a:tc>
                <a:extLst>
                  <a:ext uri="{0D108BD9-81ED-4DB2-BD59-A6C34878D82A}">
                    <a16:rowId xmlns:a16="http://schemas.microsoft.com/office/drawing/2014/main" val="10010"/>
                  </a:ext>
                </a:extLst>
              </a:tr>
              <a:tr h="278526">
                <a:tc gridSpan="5">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sv-SE" sz="1400" b="1" i="0" u="none" strike="noStrike" kern="1200" baseline="0" dirty="0">
                          <a:solidFill>
                            <a:schemeClr val="tx1"/>
                          </a:solidFill>
                          <a:latin typeface="+mn-lt"/>
                          <a:ea typeface="+mn-ea"/>
                          <a:cs typeface="+mn-cs"/>
                        </a:rPr>
                        <a:t>≥ </a:t>
                      </a:r>
                      <a:r>
                        <a:rPr lang="en-US" sz="1400" b="1" i="0" u="none" strike="noStrike" kern="1200" baseline="0" dirty="0">
                          <a:solidFill>
                            <a:schemeClr val="tx1"/>
                          </a:solidFill>
                          <a:latin typeface="+mn-lt"/>
                          <a:ea typeface="+mn-ea"/>
                          <a:cs typeface="+mn-cs"/>
                        </a:rPr>
                        <a:t>Grade 3 AEs of interest, %</a:t>
                      </a:r>
                    </a:p>
                  </a:txBody>
                  <a:tcPr marT="36576" marB="36576" anchor="ctr">
                    <a:solidFill>
                      <a:srgbClr val="BFBFBF"/>
                    </a:solidFill>
                  </a:tcPr>
                </a:tc>
                <a:tc hMerge="1">
                  <a:txBody>
                    <a:bodyPr/>
                    <a:lstStyle/>
                    <a:p>
                      <a:pPr algn="ctr"/>
                      <a:endParaRPr lang="en-GB" sz="1100" dirty="0"/>
                    </a:p>
                  </a:txBody>
                  <a:tcPr marT="36576" marB="36576" anchor="ctr">
                    <a:solidFill>
                      <a:srgbClr val="BFBFBF"/>
                    </a:solidFill>
                  </a:tcPr>
                </a:tc>
                <a:tc hMerge="1">
                  <a:txBody>
                    <a:bodyPr/>
                    <a:lstStyle/>
                    <a:p>
                      <a:pPr algn="ctr"/>
                      <a:endParaRPr lang="en-GB" sz="1100" dirty="0"/>
                    </a:p>
                  </a:txBody>
                  <a:tcPr marT="36576" marB="36576" anchor="ctr">
                    <a:solidFill>
                      <a:srgbClr val="BFBFBF"/>
                    </a:solidFill>
                  </a:tcPr>
                </a:tc>
                <a:tc hMerge="1">
                  <a:txBody>
                    <a:bodyPr/>
                    <a:lstStyle/>
                    <a:p>
                      <a:pPr algn="ctr"/>
                      <a:endParaRPr lang="en-GB" sz="1100" dirty="0"/>
                    </a:p>
                  </a:txBody>
                  <a:tcPr marT="36576" marB="36576" anchor="ctr">
                    <a:solidFill>
                      <a:srgbClr val="BFBFBF"/>
                    </a:solidFill>
                  </a:tcPr>
                </a:tc>
                <a:tc hMerge="1">
                  <a:txBody>
                    <a:bodyPr/>
                    <a:lstStyle/>
                    <a:p>
                      <a:pPr algn="ctr"/>
                      <a:endParaRPr lang="en-GB" sz="1100" dirty="0"/>
                    </a:p>
                  </a:txBody>
                  <a:tcPr marT="36576" marB="36576" anchor="ctr">
                    <a:solidFill>
                      <a:srgbClr val="BFBFBF"/>
                    </a:solidFill>
                  </a:tcPr>
                </a:tc>
                <a:extLst>
                  <a:ext uri="{0D108BD9-81ED-4DB2-BD59-A6C34878D82A}">
                    <a16:rowId xmlns:a16="http://schemas.microsoft.com/office/drawing/2014/main" val="10011"/>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Hypertension</a:t>
                      </a:r>
                    </a:p>
                  </a:txBody>
                  <a:tcPr marT="36576" marB="36576" anchor="ctr">
                    <a:solidFill>
                      <a:srgbClr val="E3E2E3"/>
                    </a:solidFill>
                  </a:tcPr>
                </a:tc>
                <a:tc>
                  <a:txBody>
                    <a:bodyPr/>
                    <a:lstStyle/>
                    <a:p>
                      <a:pPr algn="ctr"/>
                      <a:r>
                        <a:rPr lang="en-GB" sz="1400" dirty="0"/>
                        <a:t>19.2</a:t>
                      </a:r>
                    </a:p>
                  </a:txBody>
                  <a:tcPr marT="36576" marB="36576" anchor="ctr">
                    <a:solidFill>
                      <a:srgbClr val="E3E2E3"/>
                    </a:solidFill>
                  </a:tcPr>
                </a:tc>
                <a:tc>
                  <a:txBody>
                    <a:bodyPr/>
                    <a:lstStyle/>
                    <a:p>
                      <a:pPr algn="ctr"/>
                      <a:r>
                        <a:rPr lang="en-GB" sz="1400" dirty="0"/>
                        <a:t>5.2</a:t>
                      </a:r>
                    </a:p>
                  </a:txBody>
                  <a:tcPr marT="36576" marB="36576" anchor="ctr">
                    <a:solidFill>
                      <a:srgbClr val="E3E2E3"/>
                    </a:solidFill>
                  </a:tcPr>
                </a:tc>
                <a:tc>
                  <a:txBody>
                    <a:bodyPr/>
                    <a:lstStyle/>
                    <a:p>
                      <a:pPr algn="ctr"/>
                      <a:r>
                        <a:rPr lang="en-GB" sz="1400" dirty="0"/>
                        <a:t>10.4</a:t>
                      </a:r>
                    </a:p>
                  </a:txBody>
                  <a:tcPr marT="36576" marB="36576" anchor="ctr">
                    <a:solidFill>
                      <a:srgbClr val="E3E2E3"/>
                    </a:solidFill>
                  </a:tcPr>
                </a:tc>
                <a:tc>
                  <a:txBody>
                    <a:bodyPr/>
                    <a:lstStyle/>
                    <a:p>
                      <a:pPr algn="ctr"/>
                      <a:r>
                        <a:rPr lang="en-GB" sz="1400" dirty="0"/>
                        <a:t>1.6</a:t>
                      </a:r>
                    </a:p>
                  </a:txBody>
                  <a:tcPr marT="36576" marB="36576" anchor="ctr">
                    <a:solidFill>
                      <a:srgbClr val="E3E2E3"/>
                    </a:solidFill>
                  </a:tcPr>
                </a:tc>
                <a:extLst>
                  <a:ext uri="{0D108BD9-81ED-4DB2-BD59-A6C34878D82A}">
                    <a16:rowId xmlns:a16="http://schemas.microsoft.com/office/drawing/2014/main" val="10012"/>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Cardiac failure</a:t>
                      </a:r>
                    </a:p>
                  </a:txBody>
                  <a:tcPr marT="36576" marB="36576" anchor="ctr">
                    <a:solidFill>
                      <a:srgbClr val="BFBFBF"/>
                    </a:solidFill>
                  </a:tcPr>
                </a:tc>
                <a:tc>
                  <a:txBody>
                    <a:bodyPr/>
                    <a:lstStyle/>
                    <a:p>
                      <a:pPr algn="ctr"/>
                      <a:r>
                        <a:rPr lang="en-GB" sz="1400" dirty="0"/>
                        <a:t>3.3</a:t>
                      </a:r>
                    </a:p>
                  </a:txBody>
                  <a:tcPr marT="36576" marB="36576" anchor="ctr">
                    <a:solidFill>
                      <a:srgbClr val="BFBFBF"/>
                    </a:solidFill>
                  </a:tcPr>
                </a:tc>
                <a:tc>
                  <a:txBody>
                    <a:bodyPr/>
                    <a:lstStyle/>
                    <a:p>
                      <a:pPr algn="ctr"/>
                      <a:r>
                        <a:rPr lang="en-GB" sz="1400" dirty="0"/>
                        <a:t>0.5</a:t>
                      </a:r>
                    </a:p>
                  </a:txBody>
                  <a:tcPr marT="36576" marB="36576" anchor="ctr">
                    <a:solidFill>
                      <a:srgbClr val="BFBFBF"/>
                    </a:solidFill>
                  </a:tcPr>
                </a:tc>
                <a:tc>
                  <a:txBody>
                    <a:bodyPr/>
                    <a:lstStyle/>
                    <a:p>
                      <a:pPr algn="ctr"/>
                      <a:r>
                        <a:rPr lang="en-GB" sz="1400" dirty="0"/>
                        <a:t>2.4</a:t>
                      </a:r>
                    </a:p>
                  </a:txBody>
                  <a:tcPr marT="36576" marB="36576" anchor="ctr">
                    <a:solidFill>
                      <a:srgbClr val="BFBFBF"/>
                    </a:solidFill>
                  </a:tcPr>
                </a:tc>
                <a:tc>
                  <a:txBody>
                    <a:bodyPr/>
                    <a:lstStyle/>
                    <a:p>
                      <a:pPr algn="ctr"/>
                      <a:r>
                        <a:rPr lang="en-GB" sz="1400" dirty="0"/>
                        <a:t>0.8</a:t>
                      </a:r>
                    </a:p>
                  </a:txBody>
                  <a:tcPr marT="36576" marB="36576" anchor="ctr">
                    <a:solidFill>
                      <a:srgbClr val="BFBFBF"/>
                    </a:solidFill>
                  </a:tcPr>
                </a:tc>
                <a:extLst>
                  <a:ext uri="{0D108BD9-81ED-4DB2-BD59-A6C34878D82A}">
                    <a16:rowId xmlns:a16="http://schemas.microsoft.com/office/drawing/2014/main" val="10013"/>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GB" sz="1400" b="0" i="0" u="none" strike="noStrike" kern="1200" baseline="0" noProof="0" dirty="0">
                          <a:solidFill>
                            <a:schemeClr val="tx1"/>
                          </a:solidFill>
                          <a:latin typeface="+mn-lt"/>
                          <a:ea typeface="+mn-ea"/>
                          <a:cs typeface="+mn-cs"/>
                        </a:rPr>
                        <a:t>Dyspnoea</a:t>
                      </a:r>
                    </a:p>
                  </a:txBody>
                  <a:tcPr marT="36576" marB="36576" anchor="ctr">
                    <a:solidFill>
                      <a:srgbClr val="E3E2E3"/>
                    </a:solidFill>
                  </a:tcPr>
                </a:tc>
                <a:tc>
                  <a:txBody>
                    <a:bodyPr/>
                    <a:lstStyle/>
                    <a:p>
                      <a:pPr algn="ctr"/>
                      <a:r>
                        <a:rPr lang="en-GB" sz="1400" dirty="0"/>
                        <a:t>5.1</a:t>
                      </a:r>
                    </a:p>
                  </a:txBody>
                  <a:tcPr marT="36576" marB="36576" anchor="ctr">
                    <a:solidFill>
                      <a:srgbClr val="E3E2E3"/>
                    </a:solidFill>
                  </a:tcPr>
                </a:tc>
                <a:tc>
                  <a:txBody>
                    <a:bodyPr/>
                    <a:lstStyle/>
                    <a:p>
                      <a:pPr algn="ctr"/>
                      <a:r>
                        <a:rPr lang="en-GB" sz="1400" dirty="0"/>
                        <a:t>1.9</a:t>
                      </a:r>
                    </a:p>
                  </a:txBody>
                  <a:tcPr marT="36576" marB="36576" anchor="ctr">
                    <a:solidFill>
                      <a:srgbClr val="E3E2E3"/>
                    </a:solidFill>
                  </a:tcPr>
                </a:tc>
                <a:tc>
                  <a:txBody>
                    <a:bodyPr/>
                    <a:lstStyle/>
                    <a:p>
                      <a:pPr algn="ctr"/>
                      <a:r>
                        <a:rPr lang="en-GB" sz="1400" dirty="0"/>
                        <a:t>7.2</a:t>
                      </a:r>
                    </a:p>
                  </a:txBody>
                  <a:tcPr marT="36576" marB="36576" anchor="ctr">
                    <a:solidFill>
                      <a:srgbClr val="E3E2E3"/>
                    </a:solidFill>
                  </a:tcPr>
                </a:tc>
                <a:tc>
                  <a:txBody>
                    <a:bodyPr/>
                    <a:lstStyle/>
                    <a:p>
                      <a:pPr algn="ctr"/>
                      <a:r>
                        <a:rPr lang="en-GB" sz="1400" dirty="0"/>
                        <a:t>2.4</a:t>
                      </a:r>
                    </a:p>
                  </a:txBody>
                  <a:tcPr marT="36576" marB="36576" anchor="ctr">
                    <a:solidFill>
                      <a:srgbClr val="E3E2E3"/>
                    </a:solidFill>
                  </a:tcPr>
                </a:tc>
                <a:extLst>
                  <a:ext uri="{0D108BD9-81ED-4DB2-BD59-A6C34878D82A}">
                    <a16:rowId xmlns:a16="http://schemas.microsoft.com/office/drawing/2014/main" val="10014"/>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Peripheral neuropathy</a:t>
                      </a:r>
                    </a:p>
                  </a:txBody>
                  <a:tcPr marT="36576" marB="36576" anchor="ctr">
                    <a:solidFill>
                      <a:srgbClr val="BFBFBF"/>
                    </a:solidFill>
                  </a:tcPr>
                </a:tc>
                <a:tc>
                  <a:txBody>
                    <a:bodyPr/>
                    <a:lstStyle/>
                    <a:p>
                      <a:pPr algn="ctr"/>
                      <a:r>
                        <a:rPr lang="en-GB" sz="1400" dirty="0"/>
                        <a:t>1.9</a:t>
                      </a:r>
                    </a:p>
                  </a:txBody>
                  <a:tcPr marT="36576" marB="36576" anchor="ctr">
                    <a:solidFill>
                      <a:srgbClr val="BFBFBF"/>
                    </a:solidFill>
                  </a:tcPr>
                </a:tc>
                <a:tc>
                  <a:txBody>
                    <a:bodyPr/>
                    <a:lstStyle/>
                    <a:p>
                      <a:pPr algn="ctr"/>
                      <a:r>
                        <a:rPr lang="en-GB" sz="1400" dirty="0"/>
                        <a:t>8.5</a:t>
                      </a:r>
                    </a:p>
                  </a:txBody>
                  <a:tcPr marT="36576" marB="36576" anchor="ctr">
                    <a:solidFill>
                      <a:srgbClr val="BFBFBF"/>
                    </a:solidFill>
                  </a:tcPr>
                </a:tc>
                <a:tc>
                  <a:txBody>
                    <a:bodyPr/>
                    <a:lstStyle/>
                    <a:p>
                      <a:pPr algn="ctr"/>
                      <a:r>
                        <a:rPr lang="en-GB" sz="1400" dirty="0"/>
                        <a:t>0.8</a:t>
                      </a:r>
                    </a:p>
                  </a:txBody>
                  <a:tcPr marT="36576" marB="36576" anchor="ctr">
                    <a:solidFill>
                      <a:srgbClr val="BFBFBF"/>
                    </a:solidFill>
                  </a:tcPr>
                </a:tc>
                <a:tc>
                  <a:txBody>
                    <a:bodyPr/>
                    <a:lstStyle/>
                    <a:p>
                      <a:pPr algn="ctr"/>
                      <a:r>
                        <a:rPr lang="en-GB" sz="1400" dirty="0"/>
                        <a:t>4.1</a:t>
                      </a:r>
                    </a:p>
                  </a:txBody>
                  <a:tcPr marT="36576" marB="36576" anchor="ctr">
                    <a:solidFill>
                      <a:srgbClr val="BFBFBF"/>
                    </a:solidFill>
                  </a:tcPr>
                </a:tc>
                <a:extLst>
                  <a:ext uri="{0D108BD9-81ED-4DB2-BD59-A6C34878D82A}">
                    <a16:rowId xmlns:a16="http://schemas.microsoft.com/office/drawing/2014/main" val="10015"/>
                  </a:ext>
                </a:extLst>
              </a:tr>
              <a:tr h="278526">
                <a:tc>
                  <a:txBody>
                    <a:bodyPr/>
                    <a:lstStyle/>
                    <a:p>
                      <a:pPr marL="18000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kern="1200" baseline="0" dirty="0">
                          <a:solidFill>
                            <a:schemeClr val="tx1"/>
                          </a:solidFill>
                          <a:latin typeface="+mn-lt"/>
                          <a:ea typeface="+mn-ea"/>
                          <a:cs typeface="+mn-cs"/>
                        </a:rPr>
                        <a:t>Acute renal failure</a:t>
                      </a:r>
                    </a:p>
                  </a:txBody>
                  <a:tcPr marT="36576" marB="36576" anchor="ctr">
                    <a:solidFill>
                      <a:srgbClr val="E3E2E3"/>
                    </a:solidFill>
                  </a:tcPr>
                </a:tc>
                <a:tc>
                  <a:txBody>
                    <a:bodyPr/>
                    <a:lstStyle/>
                    <a:p>
                      <a:pPr algn="ctr"/>
                      <a:r>
                        <a:rPr lang="en-GB" sz="1400" dirty="0"/>
                        <a:t>2.3</a:t>
                      </a:r>
                    </a:p>
                  </a:txBody>
                  <a:tcPr marT="36576" marB="36576" anchor="ctr">
                    <a:solidFill>
                      <a:srgbClr val="E3E2E3"/>
                    </a:solidFill>
                  </a:tcPr>
                </a:tc>
                <a:tc>
                  <a:txBody>
                    <a:bodyPr/>
                    <a:lstStyle/>
                    <a:p>
                      <a:pPr algn="ctr"/>
                      <a:r>
                        <a:rPr lang="en-GB" sz="1400" dirty="0"/>
                        <a:t>2.8</a:t>
                      </a:r>
                    </a:p>
                  </a:txBody>
                  <a:tcPr marT="36576" marB="36576" anchor="ctr">
                    <a:solidFill>
                      <a:srgbClr val="E3E2E3"/>
                    </a:solidFill>
                  </a:tcPr>
                </a:tc>
                <a:tc>
                  <a:txBody>
                    <a:bodyPr/>
                    <a:lstStyle/>
                    <a:p>
                      <a:pPr algn="ctr"/>
                      <a:r>
                        <a:rPr lang="en-GB" sz="1400" dirty="0"/>
                        <a:t>2.8</a:t>
                      </a:r>
                    </a:p>
                  </a:txBody>
                  <a:tcPr marT="36576" marB="36576" anchor="ctr">
                    <a:solidFill>
                      <a:srgbClr val="E3E2E3"/>
                    </a:solidFill>
                  </a:tcPr>
                </a:tc>
                <a:tc>
                  <a:txBody>
                    <a:bodyPr/>
                    <a:lstStyle/>
                    <a:p>
                      <a:pPr algn="ctr"/>
                      <a:r>
                        <a:rPr lang="en-GB" sz="1400" dirty="0"/>
                        <a:t>0.4</a:t>
                      </a:r>
                    </a:p>
                  </a:txBody>
                  <a:tcPr marT="36576" marB="36576" anchor="ctr">
                    <a:solidFill>
                      <a:srgbClr val="E3E2E3"/>
                    </a:solidFill>
                  </a:tcPr>
                </a:tc>
                <a:extLst>
                  <a:ext uri="{0D108BD9-81ED-4DB2-BD59-A6C34878D82A}">
                    <a16:rowId xmlns:a16="http://schemas.microsoft.com/office/drawing/2014/main" val="10016"/>
                  </a:ext>
                </a:extLst>
              </a:tr>
            </a:tbl>
          </a:graphicData>
        </a:graphic>
      </p:graphicFrame>
      <p:sp>
        <p:nvSpPr>
          <p:cNvPr id="9" name="TextBox 8">
            <a:hlinkClick r:id="rId3" action="ppaction://hlinksldjump"/>
          </p:cNvPr>
          <p:cNvSpPr txBox="1"/>
          <p:nvPr/>
        </p:nvSpPr>
        <p:spPr>
          <a:xfrm>
            <a:off x="7395882" y="59862"/>
            <a:ext cx="1657140" cy="325759"/>
          </a:xfrm>
          <a:prstGeom prst="snip2DiagRect">
            <a:avLst>
              <a:gd name="adj1" fmla="val 0"/>
              <a:gd name="adj2" fmla="val 33906"/>
            </a:avLst>
          </a:prstGeom>
          <a:noFill/>
          <a:ln>
            <a:solidFill>
              <a:srgbClr val="005A9F"/>
            </a:solidFill>
          </a:ln>
          <a:effectLst/>
          <a:scene3d>
            <a:camera prst="orthographicFront">
              <a:rot lat="0" lon="0" rev="0"/>
            </a:camera>
            <a:lightRig rig="contrasting" dir="t">
              <a:rot lat="0" lon="0" rev="7800000"/>
            </a:lightRig>
          </a:scene3d>
          <a:sp3d>
            <a:bevelT w="139700" h="139700"/>
          </a:sp3d>
        </p:spPr>
        <p:style>
          <a:lnRef idx="2">
            <a:schemeClr val="accent1"/>
          </a:lnRef>
          <a:fillRef idx="1">
            <a:schemeClr val="lt1"/>
          </a:fillRef>
          <a:effectRef idx="0">
            <a:schemeClr val="accent1"/>
          </a:effectRef>
          <a:fontRef idx="minor">
            <a:schemeClr val="dk1"/>
          </a:fontRef>
        </p:style>
        <p:txBody>
          <a:bodyPr wrap="none" rtlCol="0" anchor="ctr" anchorCtr="0">
            <a:noAutofit/>
          </a:bodyPr>
          <a:lstStyle/>
          <a:p>
            <a:pPr algn="ctr"/>
            <a:r>
              <a:rPr lang="de-CH" sz="1100" b="1" dirty="0">
                <a:solidFill>
                  <a:srgbClr val="005A9F"/>
                </a:solidFill>
              </a:rPr>
              <a:t>ENDEAVOR TOC</a:t>
            </a:r>
          </a:p>
        </p:txBody>
      </p:sp>
      <p:sp>
        <p:nvSpPr>
          <p:cNvPr id="8" name="Content Placeholder 2"/>
          <p:cNvSpPr txBox="1">
            <a:spLocks/>
          </p:cNvSpPr>
          <p:nvPr/>
        </p:nvSpPr>
        <p:spPr>
          <a:xfrm>
            <a:off x="505683" y="1288181"/>
            <a:ext cx="5978244" cy="308812"/>
          </a:xfrm>
          <a:prstGeom prst="rect">
            <a:avLst/>
          </a:prstGeom>
        </p:spPr>
        <p:txBody>
          <a:bodyPr anchor="t"/>
          <a:lstStyle>
            <a:lvl1pPr marL="342900" indent="-342900" algn="l" rtl="0" eaLnBrk="1" fontAlgn="base" hangingPunct="1">
              <a:lnSpc>
                <a:spcPct val="95000"/>
              </a:lnSpc>
              <a:spcBef>
                <a:spcPct val="50000"/>
              </a:spcBef>
              <a:spcAft>
                <a:spcPct val="0"/>
              </a:spcAft>
              <a:buClr>
                <a:schemeClr val="accent1"/>
              </a:buClr>
              <a:buChar char="•"/>
              <a:defRPr sz="2400">
                <a:solidFill>
                  <a:schemeClr val="tx1"/>
                </a:solidFill>
                <a:latin typeface="+mn-lt"/>
                <a:ea typeface="+mn-ea"/>
                <a:cs typeface="+mn-cs"/>
              </a:defRPr>
            </a:lvl1pPr>
            <a:lvl2pPr marL="742950" indent="-285750" algn="l" rtl="0" eaLnBrk="1" fontAlgn="base" hangingPunct="1">
              <a:lnSpc>
                <a:spcPct val="95000"/>
              </a:lnSpc>
              <a:spcBef>
                <a:spcPct val="20000"/>
              </a:spcBef>
              <a:spcAft>
                <a:spcPct val="0"/>
              </a:spcAft>
              <a:buClr>
                <a:schemeClr val="accent1"/>
              </a:buClr>
              <a:buChar char="•"/>
              <a:defRPr sz="2000">
                <a:solidFill>
                  <a:schemeClr val="tx1"/>
                </a:solidFill>
                <a:latin typeface="+mn-lt"/>
              </a:defRPr>
            </a:lvl2pPr>
            <a:lvl3pPr marL="1143000" indent="-228600" algn="l" rtl="0" eaLnBrk="1" fontAlgn="base" hangingPunct="1">
              <a:lnSpc>
                <a:spcPct val="95000"/>
              </a:lnSpc>
              <a:spcBef>
                <a:spcPct val="20000"/>
              </a:spcBef>
              <a:spcAft>
                <a:spcPct val="0"/>
              </a:spcAft>
              <a:buClr>
                <a:schemeClr val="accent1"/>
              </a:buClr>
              <a:buChar char="•"/>
              <a:defRPr>
                <a:solidFill>
                  <a:schemeClr val="tx1"/>
                </a:solidFill>
                <a:latin typeface="+mn-lt"/>
              </a:defRPr>
            </a:lvl3pPr>
            <a:lvl4pPr marL="1600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4pPr>
            <a:lvl5pPr marL="20574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5pPr>
            <a:lvl6pPr marL="25146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6pPr>
            <a:lvl7pPr marL="29718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7pPr>
            <a:lvl8pPr marL="34290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8pPr>
            <a:lvl9pPr marL="3886200" indent="-228600" algn="l" rtl="0" eaLnBrk="1" fontAlgn="base" hangingPunct="1">
              <a:lnSpc>
                <a:spcPct val="95000"/>
              </a:lnSpc>
              <a:spcBef>
                <a:spcPct val="20000"/>
              </a:spcBef>
              <a:spcAft>
                <a:spcPct val="0"/>
              </a:spcAft>
              <a:buClr>
                <a:schemeClr val="accent1"/>
              </a:buClr>
              <a:buChar char="•"/>
              <a:defRPr sz="1600">
                <a:solidFill>
                  <a:schemeClr val="tx1"/>
                </a:solidFill>
                <a:latin typeface="+mn-lt"/>
              </a:defRPr>
            </a:lvl9pPr>
          </a:lstStyle>
          <a:p>
            <a:pPr marL="0" indent="0" defTabSz="914400">
              <a:buFontTx/>
              <a:buNone/>
            </a:pPr>
            <a:r>
              <a:rPr lang="en-US" sz="1200" b="1" kern="0" dirty="0"/>
              <a:t>Median follow-up:</a:t>
            </a:r>
            <a:r>
              <a:rPr lang="en-US" sz="1200" kern="0" dirty="0"/>
              <a:t> </a:t>
            </a:r>
          </a:p>
          <a:p>
            <a:pPr marL="0" indent="0" defTabSz="914400">
              <a:buFontTx/>
              <a:buNone/>
            </a:pPr>
            <a:r>
              <a:rPr lang="en-US" sz="1200" kern="0" dirty="0"/>
              <a:t>37.5 months in the Kd arm, </a:t>
            </a:r>
            <a:br>
              <a:rPr lang="en-US" sz="1200" kern="0" dirty="0"/>
            </a:br>
            <a:r>
              <a:rPr lang="en-US" sz="1200" kern="0" dirty="0"/>
              <a:t>36.9 months in the Vd arm</a:t>
            </a:r>
            <a:endParaRPr lang="en-US" sz="1200" b="1" kern="0" dirty="0"/>
          </a:p>
        </p:txBody>
      </p:sp>
    </p:spTree>
    <p:extLst>
      <p:ext uri="{BB962C8B-B14F-4D97-AF65-F5344CB8AC3E}">
        <p14:creationId xmlns:p14="http://schemas.microsoft.com/office/powerpoint/2010/main" val="3050871608"/>
      </p:ext>
    </p:extLst>
  </p:cSld>
  <p:clrMapOvr>
    <a:masterClrMapping/>
  </p:clrMapOvr>
  <p:transition>
    <p:wipe dir="r"/>
  </p:transition>
</p:sld>
</file>

<file path=ppt/theme/theme1.xml><?xml version="1.0" encoding="utf-8"?>
<a:theme xmlns:a="http://schemas.openxmlformats.org/drawingml/2006/main" name="Theme Amgen blue EU">
  <a:themeElements>
    <a:clrScheme name="Custom 6">
      <a:dk1>
        <a:srgbClr val="000000"/>
      </a:dk1>
      <a:lt1>
        <a:srgbClr val="FFFFFF"/>
      </a:lt1>
      <a:dk2>
        <a:srgbClr val="000000"/>
      </a:dk2>
      <a:lt2>
        <a:srgbClr val="777777"/>
      </a:lt2>
      <a:accent1>
        <a:srgbClr val="007CC2"/>
      </a:accent1>
      <a:accent2>
        <a:srgbClr val="FCC30C"/>
      </a:accent2>
      <a:accent3>
        <a:srgbClr val="FFFFFF"/>
      </a:accent3>
      <a:accent4>
        <a:srgbClr val="000000"/>
      </a:accent4>
      <a:accent5>
        <a:srgbClr val="AABFDD"/>
      </a:accent5>
      <a:accent6>
        <a:srgbClr val="E4B00A"/>
      </a:accent6>
      <a:hlink>
        <a:srgbClr val="000000"/>
      </a:hlink>
      <a:folHlink>
        <a:srgbClr val="000000"/>
      </a:folHlink>
    </a:clrScheme>
    <a:fontScheme name="Amgen Powerpoint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Amgen Powerpoint Template 1">
        <a:dk1>
          <a:srgbClr val="000000"/>
        </a:dk1>
        <a:lt1>
          <a:srgbClr val="FFFFFF"/>
        </a:lt1>
        <a:dk2>
          <a:srgbClr val="000000"/>
        </a:dk2>
        <a:lt2>
          <a:srgbClr val="777777"/>
        </a:lt2>
        <a:accent1>
          <a:srgbClr val="0063C3"/>
        </a:accent1>
        <a:accent2>
          <a:srgbClr val="FCC30C"/>
        </a:accent2>
        <a:accent3>
          <a:srgbClr val="FFFFFF"/>
        </a:accent3>
        <a:accent4>
          <a:srgbClr val="000000"/>
        </a:accent4>
        <a:accent5>
          <a:srgbClr val="AAB7DE"/>
        </a:accent5>
        <a:accent6>
          <a:srgbClr val="E4B00A"/>
        </a:accent6>
        <a:hlink>
          <a:srgbClr val="42865C"/>
        </a:hlink>
        <a:folHlink>
          <a:srgbClr val="C0362C"/>
        </a:folHlink>
      </a:clrScheme>
      <a:clrMap bg1="lt1" tx1="dk1" bg2="lt2" tx2="dk2" accent1="accent1" accent2="accent2" accent3="accent3" accent4="accent4" accent5="accent5" accent6="accent6" hlink="hlink" folHlink="folHlink"/>
    </a:extraClrScheme>
    <a:extraClrScheme>
      <a:clrScheme name="Amgen Powerpoint Template 2">
        <a:dk1>
          <a:srgbClr val="000000"/>
        </a:dk1>
        <a:lt1>
          <a:srgbClr val="FFFFFF"/>
        </a:lt1>
        <a:dk2>
          <a:srgbClr val="000000"/>
        </a:dk2>
        <a:lt2>
          <a:srgbClr val="777777"/>
        </a:lt2>
        <a:accent1>
          <a:srgbClr val="007CC2"/>
        </a:accent1>
        <a:accent2>
          <a:srgbClr val="FCC30C"/>
        </a:accent2>
        <a:accent3>
          <a:srgbClr val="FFFFFF"/>
        </a:accent3>
        <a:accent4>
          <a:srgbClr val="000000"/>
        </a:accent4>
        <a:accent5>
          <a:srgbClr val="AABFDD"/>
        </a:accent5>
        <a:accent6>
          <a:srgbClr val="E4B00A"/>
        </a:accent6>
        <a:hlink>
          <a:srgbClr val="42865C"/>
        </a:hlink>
        <a:folHlink>
          <a:srgbClr val="C0362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nyx Pharmaceuticals Publications - MIDNIGHT">
  <a:themeElements>
    <a:clrScheme name="Custom 54">
      <a:dk1>
        <a:srgbClr val="000000"/>
      </a:dk1>
      <a:lt1>
        <a:srgbClr val="FFFFFF"/>
      </a:lt1>
      <a:dk2>
        <a:srgbClr val="223B75"/>
      </a:dk2>
      <a:lt2>
        <a:srgbClr val="223B75"/>
      </a:lt2>
      <a:accent1>
        <a:srgbClr val="223B75"/>
      </a:accent1>
      <a:accent2>
        <a:srgbClr val="F08402"/>
      </a:accent2>
      <a:accent3>
        <a:srgbClr val="CCB750"/>
      </a:accent3>
      <a:accent4>
        <a:srgbClr val="939B5A"/>
      </a:accent4>
      <a:accent5>
        <a:srgbClr val="C00000"/>
      </a:accent5>
      <a:accent6>
        <a:srgbClr val="FFFFCC"/>
      </a:accent6>
      <a:hlink>
        <a:srgbClr val="188BCC"/>
      </a:hlink>
      <a:folHlink>
        <a:srgbClr val="ABAB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3A6E"/>
        </a:dk2>
        <a:lt2>
          <a:srgbClr val="585858"/>
        </a:lt2>
        <a:accent1>
          <a:srgbClr val="81A1D9"/>
        </a:accent1>
        <a:accent2>
          <a:srgbClr val="C80000"/>
        </a:accent2>
        <a:accent3>
          <a:srgbClr val="FFFFFF"/>
        </a:accent3>
        <a:accent4>
          <a:srgbClr val="000000"/>
        </a:accent4>
        <a:accent5>
          <a:srgbClr val="C1CDE9"/>
        </a:accent5>
        <a:accent6>
          <a:srgbClr val="B50000"/>
        </a:accent6>
        <a:hlink>
          <a:srgbClr val="FF9700"/>
        </a:hlink>
        <a:folHlink>
          <a:srgbClr val="66CBFF"/>
        </a:folHlink>
      </a:clrScheme>
      <a:clrMap bg1="lt1" tx1="dk1" bg2="lt2" tx2="dk2" accent1="accent1" accent2="accent2" accent3="accent3" accent4="accent4" accent5="accent5" accent6="accent6" hlink="hlink" folHlink="folHlink"/>
    </a:extraClrScheme>
    <a:extraClrScheme>
      <a:clrScheme name="Default Design 14">
        <a:dk1>
          <a:srgbClr val="585858"/>
        </a:dk1>
        <a:lt1>
          <a:srgbClr val="FFFFFF"/>
        </a:lt1>
        <a:dk2>
          <a:srgbClr val="003A6E"/>
        </a:dk2>
        <a:lt2>
          <a:srgbClr val="585858"/>
        </a:lt2>
        <a:accent1>
          <a:srgbClr val="81A1D9"/>
        </a:accent1>
        <a:accent2>
          <a:srgbClr val="C80000"/>
        </a:accent2>
        <a:accent3>
          <a:srgbClr val="FFFFFF"/>
        </a:accent3>
        <a:accent4>
          <a:srgbClr val="4A4A4A"/>
        </a:accent4>
        <a:accent5>
          <a:srgbClr val="C1CDE9"/>
        </a:accent5>
        <a:accent6>
          <a:srgbClr val="B50000"/>
        </a:accent6>
        <a:hlink>
          <a:srgbClr val="FF9700"/>
        </a:hlink>
        <a:folHlink>
          <a:srgbClr val="66CBFF"/>
        </a:folHlink>
      </a:clrScheme>
      <a:clrMap bg1="lt1" tx1="dk1" bg2="lt2" tx2="dk2" accent1="accent1" accent2="accent2" accent3="accent3" accent4="accent4" accent5="accent5" accent6="accent6" hlink="hlink" folHlink="folHlink"/>
    </a:extraClrScheme>
    <a:extraClrScheme>
      <a:clrScheme name="Default Design 15">
        <a:dk1>
          <a:srgbClr val="585858"/>
        </a:dk1>
        <a:lt1>
          <a:srgbClr val="FFFFFF"/>
        </a:lt1>
        <a:dk2>
          <a:srgbClr val="003A6E"/>
        </a:dk2>
        <a:lt2>
          <a:srgbClr val="55005A"/>
        </a:lt2>
        <a:accent1>
          <a:srgbClr val="81A1D9"/>
        </a:accent1>
        <a:accent2>
          <a:srgbClr val="C80000"/>
        </a:accent2>
        <a:accent3>
          <a:srgbClr val="FFFFFF"/>
        </a:accent3>
        <a:accent4>
          <a:srgbClr val="4A4A4A"/>
        </a:accent4>
        <a:accent5>
          <a:srgbClr val="C1CDE9"/>
        </a:accent5>
        <a:accent6>
          <a:srgbClr val="B50000"/>
        </a:accent6>
        <a:hlink>
          <a:srgbClr val="FF9700"/>
        </a:hlink>
        <a:folHlink>
          <a:srgbClr val="66CBFF"/>
        </a:folHlink>
      </a:clrScheme>
      <a:clrMap bg1="lt1" tx1="dk1" bg2="lt2" tx2="dk2" accent1="accent1" accent2="accent2" accent3="accent3" accent4="accent4" accent5="accent5" accent6="accent6" hlink="hlink" folHlink="folHlink"/>
    </a:extraClrScheme>
    <a:extraClrScheme>
      <a:clrScheme name="Default Design 16">
        <a:dk1>
          <a:srgbClr val="585858"/>
        </a:dk1>
        <a:lt1>
          <a:srgbClr val="FFFFFF"/>
        </a:lt1>
        <a:dk2>
          <a:srgbClr val="003A6E"/>
        </a:dk2>
        <a:lt2>
          <a:srgbClr val="81A1D9"/>
        </a:lt2>
        <a:accent1>
          <a:srgbClr val="66CBFF"/>
        </a:accent1>
        <a:accent2>
          <a:srgbClr val="C80000"/>
        </a:accent2>
        <a:accent3>
          <a:srgbClr val="FFFFFF"/>
        </a:accent3>
        <a:accent4>
          <a:srgbClr val="4A4A4A"/>
        </a:accent4>
        <a:accent5>
          <a:srgbClr val="B8E2FF"/>
        </a:accent5>
        <a:accent6>
          <a:srgbClr val="B50000"/>
        </a:accent6>
        <a:hlink>
          <a:srgbClr val="FF9700"/>
        </a:hlink>
        <a:folHlink>
          <a:srgbClr val="55005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nyx Pharmaceuticals Publications - MIDNIGHT Gradient">
  <a:themeElements>
    <a:clrScheme name="Custom 57">
      <a:dk1>
        <a:srgbClr val="000000"/>
      </a:dk1>
      <a:lt1>
        <a:srgbClr val="FFFFFF"/>
      </a:lt1>
      <a:dk2>
        <a:srgbClr val="223B75"/>
      </a:dk2>
      <a:lt2>
        <a:srgbClr val="223B75"/>
      </a:lt2>
      <a:accent1>
        <a:srgbClr val="223B75"/>
      </a:accent1>
      <a:accent2>
        <a:srgbClr val="F08402"/>
      </a:accent2>
      <a:accent3>
        <a:srgbClr val="CCB750"/>
      </a:accent3>
      <a:accent4>
        <a:srgbClr val="93A55A"/>
      </a:accent4>
      <a:accent5>
        <a:srgbClr val="C00000"/>
      </a:accent5>
      <a:accent6>
        <a:srgbClr val="FFFFCC"/>
      </a:accent6>
      <a:hlink>
        <a:srgbClr val="188BCC"/>
      </a:hlink>
      <a:folHlink>
        <a:srgbClr val="ABABA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3A6E"/>
        </a:dk2>
        <a:lt2>
          <a:srgbClr val="585858"/>
        </a:lt2>
        <a:accent1>
          <a:srgbClr val="81A1D9"/>
        </a:accent1>
        <a:accent2>
          <a:srgbClr val="C80000"/>
        </a:accent2>
        <a:accent3>
          <a:srgbClr val="FFFFFF"/>
        </a:accent3>
        <a:accent4>
          <a:srgbClr val="000000"/>
        </a:accent4>
        <a:accent5>
          <a:srgbClr val="C1CDE9"/>
        </a:accent5>
        <a:accent6>
          <a:srgbClr val="B50000"/>
        </a:accent6>
        <a:hlink>
          <a:srgbClr val="FF9700"/>
        </a:hlink>
        <a:folHlink>
          <a:srgbClr val="66CBFF"/>
        </a:folHlink>
      </a:clrScheme>
      <a:clrMap bg1="lt1" tx1="dk1" bg2="lt2" tx2="dk2" accent1="accent1" accent2="accent2" accent3="accent3" accent4="accent4" accent5="accent5" accent6="accent6" hlink="hlink" folHlink="folHlink"/>
    </a:extraClrScheme>
    <a:extraClrScheme>
      <a:clrScheme name="Default Design 14">
        <a:dk1>
          <a:srgbClr val="585858"/>
        </a:dk1>
        <a:lt1>
          <a:srgbClr val="FFFFFF"/>
        </a:lt1>
        <a:dk2>
          <a:srgbClr val="003A6E"/>
        </a:dk2>
        <a:lt2>
          <a:srgbClr val="585858"/>
        </a:lt2>
        <a:accent1>
          <a:srgbClr val="81A1D9"/>
        </a:accent1>
        <a:accent2>
          <a:srgbClr val="C80000"/>
        </a:accent2>
        <a:accent3>
          <a:srgbClr val="FFFFFF"/>
        </a:accent3>
        <a:accent4>
          <a:srgbClr val="4A4A4A"/>
        </a:accent4>
        <a:accent5>
          <a:srgbClr val="C1CDE9"/>
        </a:accent5>
        <a:accent6>
          <a:srgbClr val="B50000"/>
        </a:accent6>
        <a:hlink>
          <a:srgbClr val="FF9700"/>
        </a:hlink>
        <a:folHlink>
          <a:srgbClr val="66CBFF"/>
        </a:folHlink>
      </a:clrScheme>
      <a:clrMap bg1="lt1" tx1="dk1" bg2="lt2" tx2="dk2" accent1="accent1" accent2="accent2" accent3="accent3" accent4="accent4" accent5="accent5" accent6="accent6" hlink="hlink" folHlink="folHlink"/>
    </a:extraClrScheme>
    <a:extraClrScheme>
      <a:clrScheme name="Default Design 15">
        <a:dk1>
          <a:srgbClr val="585858"/>
        </a:dk1>
        <a:lt1>
          <a:srgbClr val="FFFFFF"/>
        </a:lt1>
        <a:dk2>
          <a:srgbClr val="003A6E"/>
        </a:dk2>
        <a:lt2>
          <a:srgbClr val="55005A"/>
        </a:lt2>
        <a:accent1>
          <a:srgbClr val="81A1D9"/>
        </a:accent1>
        <a:accent2>
          <a:srgbClr val="C80000"/>
        </a:accent2>
        <a:accent3>
          <a:srgbClr val="FFFFFF"/>
        </a:accent3>
        <a:accent4>
          <a:srgbClr val="4A4A4A"/>
        </a:accent4>
        <a:accent5>
          <a:srgbClr val="C1CDE9"/>
        </a:accent5>
        <a:accent6>
          <a:srgbClr val="B50000"/>
        </a:accent6>
        <a:hlink>
          <a:srgbClr val="FF9700"/>
        </a:hlink>
        <a:folHlink>
          <a:srgbClr val="66CBFF"/>
        </a:folHlink>
      </a:clrScheme>
      <a:clrMap bg1="lt1" tx1="dk1" bg2="lt2" tx2="dk2" accent1="accent1" accent2="accent2" accent3="accent3" accent4="accent4" accent5="accent5" accent6="accent6" hlink="hlink" folHlink="folHlink"/>
    </a:extraClrScheme>
    <a:extraClrScheme>
      <a:clrScheme name="Default Design 16">
        <a:dk1>
          <a:srgbClr val="585858"/>
        </a:dk1>
        <a:lt1>
          <a:srgbClr val="FFFFFF"/>
        </a:lt1>
        <a:dk2>
          <a:srgbClr val="003A6E"/>
        </a:dk2>
        <a:lt2>
          <a:srgbClr val="81A1D9"/>
        </a:lt2>
        <a:accent1>
          <a:srgbClr val="66CBFF"/>
        </a:accent1>
        <a:accent2>
          <a:srgbClr val="C80000"/>
        </a:accent2>
        <a:accent3>
          <a:srgbClr val="FFFFFF"/>
        </a:accent3>
        <a:accent4>
          <a:srgbClr val="4A4A4A"/>
        </a:accent4>
        <a:accent5>
          <a:srgbClr val="B8E2FF"/>
        </a:accent5>
        <a:accent6>
          <a:srgbClr val="B50000"/>
        </a:accent6>
        <a:hlink>
          <a:srgbClr val="FF9700"/>
        </a:hlink>
        <a:folHlink>
          <a:srgbClr val="55005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82ad3a63-90ad-4a46-a3cb-757f4658e205" origin="userSelected">
  <element uid="9036a7a1-5a4f-48d3-b24b-dfdab053dac9" value=""/>
  <element uid="03e9b10b-a1f9-4a88-9630-476473f62285" value=""/>
  <element uid="7349a702-6462-4442-88eb-c64cd513835c" value=""/>
</sisl>
</file>

<file path=customXml/itemProps1.xml><?xml version="1.0" encoding="utf-8"?>
<ds:datastoreItem xmlns:ds="http://schemas.openxmlformats.org/officeDocument/2006/customXml" ds:itemID="{AFD0D3ED-752F-4576-A245-FB280EE81D19}">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Theme Amgen blue EU</Template>
  <TotalTime>0</TotalTime>
  <Words>23288</Words>
  <Application>Microsoft Office PowerPoint</Application>
  <PresentationFormat>On-screen Show (4:3)</PresentationFormat>
  <Paragraphs>5387</Paragraphs>
  <Slides>120</Slides>
  <Notes>120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120</vt:i4>
      </vt:variant>
    </vt:vector>
  </HeadingPairs>
  <TitlesOfParts>
    <vt:vector size="134" baseType="lpstr">
      <vt:lpstr>MS Mincho</vt:lpstr>
      <vt:lpstr>MS PGothic</vt:lpstr>
      <vt:lpstr>Arial</vt:lpstr>
      <vt:lpstr>ArialNarrow</vt:lpstr>
      <vt:lpstr>Calibri</vt:lpstr>
      <vt:lpstr>Courier New</vt:lpstr>
      <vt:lpstr>Symbol</vt:lpstr>
      <vt:lpstr>Times New Roman</vt:lpstr>
      <vt:lpstr>Verdana</vt:lpstr>
      <vt:lpstr>Wingdings</vt:lpstr>
      <vt:lpstr>Wingdings 2</vt:lpstr>
      <vt:lpstr>Theme Amgen blue EU</vt:lpstr>
      <vt:lpstr>1_Onyx Pharmaceuticals Publications - MIDNIGHT</vt:lpstr>
      <vt:lpstr>Onyx Pharmaceuticals Publications - MIDNIGHT Gradient</vt:lpstr>
      <vt:lpstr>ENDEAVOR study: Kd vs Vd  PFS, OS and Safety subgroup analyses</vt:lpstr>
      <vt:lpstr>ENDEAVOR</vt:lpstr>
      <vt:lpstr>Table of Contents – ENDEAVOR (continued)</vt:lpstr>
      <vt:lpstr> ENDEAVOR  Study Overview</vt:lpstr>
      <vt:lpstr>Background</vt:lpstr>
      <vt:lpstr>Study Design:  Randomised, Open-label, Phase 3 Study</vt:lpstr>
      <vt:lpstr>Inclusion/Exclusion Criteria</vt:lpstr>
      <vt:lpstr>Patient Demographics and                                                    Baseline Characteristics (ITT) (1)</vt:lpstr>
      <vt:lpstr>Baseline Characteristics (ITT) (2)</vt:lpstr>
      <vt:lpstr>Baseline Characteristics (ITT) (3)</vt:lpstr>
      <vt:lpstr>Patient Demographics and Baseline Disease Characteristics by Cytogenetic Risk Status (1)</vt:lpstr>
      <vt:lpstr>Patient Demographics and Baseline Disease Characteristics by Cytogenetic Risk Status (2)</vt:lpstr>
      <vt:lpstr>Baseline Characteristics by Patient Age (1)</vt:lpstr>
      <vt:lpstr>Baseline Characteristics by Patient Age (2)</vt:lpstr>
      <vt:lpstr>Baseline Characteristics by Patient Age (3)</vt:lpstr>
      <vt:lpstr>Patient and Disease Characteristics at  Baseline by Prior Lines of Therapy  (Intent-to-treat Population) (N = 929) (1)</vt:lpstr>
      <vt:lpstr>Patient and Disease Characteristics at Baseline by Prior Lines of Therapy (2)</vt:lpstr>
      <vt:lpstr>Patient and Disease Characteristics at Baseline by Prior Lines of Therapy (3)</vt:lpstr>
      <vt:lpstr>Patient and Disease Characteristics at Baseline by Prior Bortezomib</vt:lpstr>
      <vt:lpstr>Patient and Disease Characteristics at Baseline by Prior Bortezomib</vt:lpstr>
      <vt:lpstr>Baseline Characteristics of Patients Treated  with 2nd-Line Carfilzomib by Prior Bortezomib</vt:lpstr>
      <vt:lpstr>Patient Demographics and Baseline Disease Characteristics by Prior ASCT (1)</vt:lpstr>
      <vt:lpstr>Patient Demographics and Baseline Disease Characteristics by Prior ASCT (2)</vt:lpstr>
      <vt:lpstr>Baseline Characteristics by  Renal Deficiency Status (1)</vt:lpstr>
      <vt:lpstr>Baseline Characteristics by  Renal Deficiency Status (2)</vt:lpstr>
      <vt:lpstr>Baseline Characteristics in  Early and Late Relapse Patients</vt:lpstr>
      <vt:lpstr>Refractory Patient Population (ITT)</vt:lpstr>
      <vt:lpstr>Patient Characteristics Substudy Kd vs SC Vd and Kd vs IV Vd</vt:lpstr>
      <vt:lpstr>History of Peripheral Neuropathy  at Baseline (ITT Population)</vt:lpstr>
      <vt:lpstr> ENDEAVOR  Primary Endpoint:                 Progression-free Survival</vt:lpstr>
      <vt:lpstr>Kaplan-Meier Curve and Median Progression-free Survival in the Intent-to-treat Population</vt:lpstr>
      <vt:lpstr>Progression-free Survival by Subgroup (1)</vt:lpstr>
      <vt:lpstr>Progression-free Survival by Subgroup (2)</vt:lpstr>
      <vt:lpstr>Progression-free Survival by Subgroup (3)</vt:lpstr>
      <vt:lpstr>Updated Results After an  Additional 6-7 Months of Follow-up </vt:lpstr>
      <vt:lpstr>PFS – Updated Results (ITT Population)</vt:lpstr>
      <vt:lpstr>TTP (ITT Population)</vt:lpstr>
      <vt:lpstr>PFS by Cytogenetic Risk Status at Baseline (1)</vt:lpstr>
      <vt:lpstr>Progression-free Survival by Specific Cytogenetic Abnormalities (2)</vt:lpstr>
      <vt:lpstr>Progression-free Survival by Cytogenetic Risk Status and Lines of Therapy (3)</vt:lpstr>
      <vt:lpstr>Kaplan-Meier PFS Curves by Age Subgroup</vt:lpstr>
      <vt:lpstr>Progression-free Survival by Prior Lines of Therapy (Intent-to-treat Population) (N = 929)</vt:lpstr>
      <vt:lpstr>Progression-free Survival by Prior Bortezomib Exposure (Intent-to-treat Population) (N = 929) (1)</vt:lpstr>
      <vt:lpstr>Progression-free Survival by Prior Bortezomib Exposure and Prior Lines of Therapy (Intent-to-treat Population) (N = 929) (2)</vt:lpstr>
      <vt:lpstr>PFS of Patients Treated  with 2nd-Line Carfilzomib by Prior Bortezomib</vt:lpstr>
      <vt:lpstr>Progression-free Survival by Prior Lenalidomide Exposure (Intent-to-treat Population) (N = 929) (1)</vt:lpstr>
      <vt:lpstr>Progression-free Survival by Prior  Lenalidomide Exposure and Prior Lines of Therapy (Intent-to-treat Population) (N = 929) (2)</vt:lpstr>
      <vt:lpstr>PFS by Route of BTZ Administration</vt:lpstr>
      <vt:lpstr>PFS by Route of BTZ Administration</vt:lpstr>
      <vt:lpstr>PFS by Route of BTZ Administration</vt:lpstr>
      <vt:lpstr>PFS by Route of BTZ Administration</vt:lpstr>
      <vt:lpstr>PFS by History of Peripheral  Neuropathy at Baseline (ITT Population)</vt:lpstr>
      <vt:lpstr>PFS by Prior ASCT (ITT Population)</vt:lpstr>
      <vt:lpstr>PFS in Early and Late Relapse Patients</vt:lpstr>
      <vt:lpstr>PFS in Renal Deficient Subgroups</vt:lpstr>
      <vt:lpstr>Progression-free Survival: Summary (1)</vt:lpstr>
      <vt:lpstr>Progression-free Survival: Summary (2)</vt:lpstr>
      <vt:lpstr>Progression-free Survival: Summary (3)</vt:lpstr>
      <vt:lpstr> ENDEAVOR  Secondary Endpoint:  Overall Survival</vt:lpstr>
      <vt:lpstr>Secondary Endpoint:  Final Overall Survival Analysis*</vt:lpstr>
      <vt:lpstr>Secondary Endpoint:  Final Overall Survival Analysis* (ITT)</vt:lpstr>
      <vt:lpstr>Secondary Endpoint:  Updated Overall Survival Analysis</vt:lpstr>
      <vt:lpstr>Overall Survival by Subgroups</vt:lpstr>
      <vt:lpstr>Overall Survival by Age</vt:lpstr>
      <vt:lpstr>Updated Overall Survival by Age</vt:lpstr>
      <vt:lpstr>Overall Survival by Prior Treatment –  1 or 2–3 Prior Lines of Therapy</vt:lpstr>
      <vt:lpstr>Updated Overall Survival by Prior  Treatment – 1 or 2-3 Prior Lines of Therapy</vt:lpstr>
      <vt:lpstr>Overall Survival by Prior Treatment –  Prior Exposure to Bortezomib </vt:lpstr>
      <vt:lpstr>Updated Overall Survival by Prior  Treatment –Prior Exposure to Bortezomib</vt:lpstr>
      <vt:lpstr>Overall Survival by Prior Treatment –  No Prior Exposure to Bortezomib </vt:lpstr>
      <vt:lpstr>Updated Overall Survival by Prior  Treatment – Prior Exposure to Lenalidomide</vt:lpstr>
      <vt:lpstr>Updated Overall Survival by  Cytogenetic Risk Status</vt:lpstr>
      <vt:lpstr>Overall Survival in Renal Deficient Subgroups</vt:lpstr>
      <vt:lpstr>Time to Next Treatment</vt:lpstr>
      <vt:lpstr>Subsequent Antimyeloma Therapies (1)</vt:lpstr>
      <vt:lpstr>Subsequent Antimyeloma Therapies (2)</vt:lpstr>
      <vt:lpstr>Survival from Time of Progressive Disease (Among Patients with Disease Progression Based on Investigator Assessment)</vt:lpstr>
      <vt:lpstr>Overall Survival: Summary</vt:lpstr>
      <vt:lpstr>Overall Survival: Summary</vt:lpstr>
      <vt:lpstr>ENDEAVOR Secondary Endpoint:  Grade ≥ 2 Peripheral Neuropathy</vt:lpstr>
      <vt:lpstr>Secondary Endpoint: Grade ≥ 2 Peripheral Neuropathy*</vt:lpstr>
      <vt:lpstr>Grade ≥ 2 Peripheral Neuropathy: Summary</vt:lpstr>
      <vt:lpstr>ENDEAVOR  Adverse Events</vt:lpstr>
      <vt:lpstr>Treatment Discontinuations and Deaths Intent-to-Treat Population (N = 929)1</vt:lpstr>
      <vt:lpstr>Adverse Events, Treatment  Discontinuations, and Dose Reductions Safety Population (N = 919)1 (1)</vt:lpstr>
      <vt:lpstr>Common Adverse Events                                                 (≥ 10% of Patients in Either Treatment Group) (2)</vt:lpstr>
      <vt:lpstr>Common Adverse Events  (≥ 10% of Patients in Either Treatment Group) (3)</vt:lpstr>
      <vt:lpstr>Adverse Events of Interest (4)</vt:lpstr>
      <vt:lpstr>Peripheral Neuropathy  (Safety Population)</vt:lpstr>
      <vt:lpstr>Adverse Events, Treatment Discontinuations, and Death by Cytogenetic Risk Status (1)</vt:lpstr>
      <vt:lpstr>Grade ≥ 3 Adverse Events Reported in  ≥ 5% of Patients in Any Subgroup by Cytogenetic Risk Status (2)</vt:lpstr>
      <vt:lpstr>Select Adverse Events of Interest by Cytogenetic Risk Status (3)</vt:lpstr>
      <vt:lpstr>Safety Profile by Patient Age (1)</vt:lpstr>
      <vt:lpstr>Safety Profile by Patient Age (2)</vt:lpstr>
      <vt:lpstr>Adverse Events Summary  by Prior Lines</vt:lpstr>
      <vt:lpstr>≥ Grade 3 Adverse Events  by Prior Lines</vt:lpstr>
      <vt:lpstr>Adverse Events in Patients  with ≥ 2 Prior Lines</vt:lpstr>
      <vt:lpstr>Adverse Events Summary  by Prior Bortezomib</vt:lpstr>
      <vt:lpstr>≥ Grade 3 Adverse Events  by Prior Bortezomib</vt:lpstr>
      <vt:lpstr>Adverse Events of 2nd-Line Carfilzomib  by Prior Exposure to Bortezomib</vt:lpstr>
      <vt:lpstr>Select Adverse Events, Treatment Discontinuations, and Deaths by Prior ASCT</vt:lpstr>
      <vt:lpstr>Select Grade ≥3 Adverse Events by  Prior ASCT</vt:lpstr>
      <vt:lpstr>Substudy Kd vs SC Vd and Kd vs IV Vd Adverse Events, Treatment Discontinuation, and Deaths</vt:lpstr>
      <vt:lpstr>Adverse Events Summary in Early  and Late Relapse Patients</vt:lpstr>
      <vt:lpstr>Adverse Events in Renal Deficiency Subgroups</vt:lpstr>
      <vt:lpstr>Adverse Events Summary Final OS Analysis</vt:lpstr>
      <vt:lpstr>Exposure-Adjusted Adverse Events   Final OS Analysis</vt:lpstr>
      <vt:lpstr>Most Common Haematological and  Non-hematological Adverse Events Final OS Analysis</vt:lpstr>
      <vt:lpstr>Exposure-Adjusted Grade ≥ 3 Adverse Events  with Higher Incidence in the Carfilzomib Group vs the Bortezomib Group (Safety Population)</vt:lpstr>
      <vt:lpstr>Adverse Events of Interest   Final OS Analysis</vt:lpstr>
      <vt:lpstr>Frequency and Time to Onset for Adverse Events of Interest (Safety Population)</vt:lpstr>
      <vt:lpstr>Time to First Onset of Cardiac or Vascular Events</vt:lpstr>
      <vt:lpstr>Time to First Onset of Non-haematological Events</vt:lpstr>
      <vt:lpstr>Time to First Onset of  Haematological Events</vt:lpstr>
      <vt:lpstr>Adverse Events Summary Part 1: Safety at the first (PFS) interim analysis‡</vt:lpstr>
      <vt:lpstr>Adverse Events: Summary Part 2: Safety at the final OS analysis* (1)</vt:lpstr>
      <vt:lpstr>Adverse Events: Summary Part 2: Safety at the final OS analysis* (2)</vt:lpstr>
      <vt:lpstr>Adverse Events: Summary Part 2: Safety at the final OS analysis (3)</vt:lpstr>
      <vt:lpstr>Adverse Events: Summary Part 3: Safety, Post-hoc analysis (1)</vt:lpstr>
      <vt:lpstr>Adverse Events: Summary Part 3: Safety, Post-hoc analysis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KYPROLIS (carfilzomib)  Core Clinical Data Deck</dc:title>
  <dc:creator>Brennan Bailey</dc:creator>
  <cp:keywords>*$%IU-*$%GenBus</cp:keywords>
  <cp:lastModifiedBy>Bast Deconinck, Carine</cp:lastModifiedBy>
  <cp:revision>2340</cp:revision>
  <cp:lastPrinted>2018-08-17T08:38:37Z</cp:lastPrinted>
  <dcterms:created xsi:type="dcterms:W3CDTF">2016-06-15T13:55:08Z</dcterms:created>
  <dcterms:modified xsi:type="dcterms:W3CDTF">2018-10-18T07:42:20Z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bf39621a-698d-476d-aeb8-408c8c2ee7ce</vt:lpwstr>
  </property>
  <property fmtid="{D5CDD505-2E9C-101B-9397-08002B2CF9AE}" pid="3" name="bjSaver">
    <vt:lpwstr>jyiBLltYCtVtf1FDp2RJe82u6EZ4hMcZ</vt:lpwstr>
  </property>
  <property fmtid="{D5CDD505-2E9C-101B-9397-08002B2CF9AE}" pid="4" name="bjDocumentLabelXML">
    <vt:lpwstr>&lt;?xml version="1.0" encoding="us-ascii"?&gt;&lt;sisl xmlns:xsi="http://www.w3.org/2001/XMLSchema-instance" xmlns:xsd="http://www.w3.org/2001/XMLSchema" sislVersion="0" policy="82ad3a63-90ad-4a46-a3cb-757f4658e205" origin="userSelected" xmlns="http://www.boldonj</vt:lpwstr>
  </property>
  <property fmtid="{D5CDD505-2E9C-101B-9397-08002B2CF9AE}" pid="5" name="bjDocumentLabelXML-0">
    <vt:lpwstr>ames.com/2008/01/sie/internal/label"&gt;&lt;element uid="9036a7a1-5a4f-48d3-b24b-dfdab053dac9" value="" /&gt;&lt;element uid="03e9b10b-a1f9-4a88-9630-476473f62285" value="" /&gt;&lt;element uid="7349a702-6462-4442-88eb-c64cd513835c" value="" /&gt;&lt;/sisl&gt;</vt:lpwstr>
  </property>
  <property fmtid="{D5CDD505-2E9C-101B-9397-08002B2CF9AE}" pid="6" name="bjDocumentSecurityLabel">
    <vt:lpwstr>Internal Use Only - General Business</vt:lpwstr>
  </property>
</Properties>
</file>