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5"/>
    <p:sldMasterId id="2147483687" r:id="rId6"/>
    <p:sldMasterId id="2147483697" r:id="rId7"/>
    <p:sldMasterId id="2147483698" r:id="rId8"/>
    <p:sldMasterId id="2147483700" r:id="rId9"/>
  </p:sldMasterIdLst>
  <p:notesMasterIdLst>
    <p:notesMasterId r:id="rId33"/>
  </p:notesMasterIdLst>
  <p:handoutMasterIdLst>
    <p:handoutMasterId r:id="rId34"/>
  </p:handoutMasterIdLst>
  <p:sldIdLst>
    <p:sldId id="270" r:id="rId10"/>
    <p:sldId id="309" r:id="rId11"/>
    <p:sldId id="291" r:id="rId12"/>
    <p:sldId id="271" r:id="rId13"/>
    <p:sldId id="273" r:id="rId14"/>
    <p:sldId id="298" r:id="rId15"/>
    <p:sldId id="304" r:id="rId16"/>
    <p:sldId id="302" r:id="rId17"/>
    <p:sldId id="303" r:id="rId18"/>
    <p:sldId id="279" r:id="rId19"/>
    <p:sldId id="305" r:id="rId20"/>
    <p:sldId id="296" r:id="rId21"/>
    <p:sldId id="306" r:id="rId22"/>
    <p:sldId id="300" r:id="rId23"/>
    <p:sldId id="282" r:id="rId24"/>
    <p:sldId id="281" r:id="rId25"/>
    <p:sldId id="284" r:id="rId26"/>
    <p:sldId id="285" r:id="rId27"/>
    <p:sldId id="286" r:id="rId28"/>
    <p:sldId id="287" r:id="rId29"/>
    <p:sldId id="288" r:id="rId30"/>
    <p:sldId id="308" r:id="rId31"/>
    <p:sldId id="437" r:id="rId32"/>
  </p:sldIdLst>
  <p:sldSz cx="12192000" cy="6858000"/>
  <p:notesSz cx="9296400" cy="7010400"/>
  <p:defaultTextStyle>
    <a:defPPr>
      <a:defRPr lang="en-US"/>
    </a:defPPr>
    <a:lvl1pPr marL="0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1pPr>
    <a:lvl2pPr marL="725714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2pPr>
    <a:lvl3pPr marL="1451427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3pPr>
    <a:lvl4pPr marL="2177141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4pPr>
    <a:lvl5pPr marL="2902854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5pPr>
    <a:lvl6pPr marL="3628568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6pPr>
    <a:lvl7pPr marL="4354281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7pPr>
    <a:lvl8pPr marL="5079995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8pPr>
    <a:lvl9pPr marL="5805708" algn="l" defTabSz="1451427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5" userDrawn="1">
          <p15:clr>
            <a:srgbClr val="A4A3A4"/>
          </p15:clr>
        </p15:guide>
        <p15:guide id="4" orient="horz" pos="1285" userDrawn="1">
          <p15:clr>
            <a:srgbClr val="A4A3A4"/>
          </p15:clr>
        </p15:guide>
        <p15:guide id="5" orient="horz" pos="2491" userDrawn="1">
          <p15:clr>
            <a:srgbClr val="A4A3A4"/>
          </p15:clr>
        </p15:guide>
        <p15:guide id="6" orient="horz" pos="4015" userDrawn="1">
          <p15:clr>
            <a:srgbClr val="A4A3A4"/>
          </p15:clr>
        </p15:guide>
        <p15:guide id="8" pos="2286" userDrawn="1">
          <p15:clr>
            <a:srgbClr val="A4A3A4"/>
          </p15:clr>
        </p15:guide>
        <p15:guide id="9" orient="horz" pos="2427" userDrawn="1">
          <p15:clr>
            <a:srgbClr val="A4A3A4"/>
          </p15:clr>
        </p15:guide>
        <p15:guide id="10" pos="50" userDrawn="1">
          <p15:clr>
            <a:srgbClr val="A4A3A4"/>
          </p15:clr>
        </p15:guide>
        <p15:guide id="11" orient="horz" pos="833">
          <p15:clr>
            <a:srgbClr val="A4A3A4"/>
          </p15:clr>
        </p15:guide>
        <p15:guide id="12" orient="horz" pos="3747">
          <p15:clr>
            <a:srgbClr val="A4A3A4"/>
          </p15:clr>
        </p15:guide>
        <p15:guide id="13" orient="horz" pos="2457">
          <p15:clr>
            <a:srgbClr val="A4A3A4"/>
          </p15:clr>
        </p15:guide>
        <p15:guide id="14" orient="horz" pos="1092">
          <p15:clr>
            <a:srgbClr val="A4A3A4"/>
          </p15:clr>
        </p15:guide>
        <p15:guide id="15" pos="335">
          <p15:clr>
            <a:srgbClr val="A4A3A4"/>
          </p15:clr>
        </p15:guide>
        <p15:guide id="16" pos="7396">
          <p15:clr>
            <a:srgbClr val="A4A3A4"/>
          </p15:clr>
        </p15:guide>
        <p15:guide id="17" pos="393">
          <p15:clr>
            <a:srgbClr val="A4A3A4"/>
          </p15:clr>
        </p15:guide>
        <p15:guide id="18" pos="27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ovic, Ana" initials="AM" lastIdx="2" clrIdx="0"/>
  <p:cmAuthor id="7" name="Editor," initials="CACTUS" lastIdx="16" clrIdx="7">
    <p:extLst>
      <p:ext uri="{19B8F6BF-5375-455C-9EA6-DF929625EA0E}">
        <p15:presenceInfo xmlns:p15="http://schemas.microsoft.com/office/powerpoint/2012/main" userId="Editor," providerId="None"/>
      </p:ext>
    </p:extLst>
  </p:cmAuthor>
  <p:cmAuthor id="1" name="Markovic, Ana" initials="MA" lastIdx="3" clrIdx="1">
    <p:extLst/>
  </p:cmAuthor>
  <p:cmAuthor id="8" name="Arkam, Karen" initials="AK" lastIdx="11" clrIdx="8">
    <p:extLst>
      <p:ext uri="{19B8F6BF-5375-455C-9EA6-DF929625EA0E}">
        <p15:presenceInfo xmlns:p15="http://schemas.microsoft.com/office/powerpoint/2012/main" userId="S-1-5-21-379614923-3435630508-3781305282-236831" providerId="AD"/>
      </p:ext>
    </p:extLst>
  </p:cmAuthor>
  <p:cmAuthor id="2" name="Nene Anadu, PhD (SciM)" initials="NAP(" lastIdx="99" clrIdx="2">
    <p:extLst/>
  </p:cmAuthor>
  <p:cmAuthor id="9" name="Nguyen, An" initials="NA" lastIdx="5" clrIdx="9">
    <p:extLst>
      <p:ext uri="{19B8F6BF-5375-455C-9EA6-DF929625EA0E}">
        <p15:presenceInfo xmlns:p15="http://schemas.microsoft.com/office/powerpoint/2012/main" userId="S-1-5-21-379614923-3435630508-3781305282-551048" providerId="AD"/>
      </p:ext>
    </p:extLst>
  </p:cmAuthor>
  <p:cmAuthor id="3" name="Jackie Stone, PhD (SciM)" initials="JSP(" lastIdx="125" clrIdx="3">
    <p:extLst/>
  </p:cmAuthor>
  <p:cmAuthor id="10" name="Elisabeth Pfeifer" initials="EP" lastIdx="1" clrIdx="10">
    <p:extLst>
      <p:ext uri="{19B8F6BF-5375-455C-9EA6-DF929625EA0E}">
        <p15:presenceInfo xmlns:p15="http://schemas.microsoft.com/office/powerpoint/2012/main" userId="a018209e-1bda-4667-a79a-6d1cee824424" providerId="Windows Live"/>
      </p:ext>
    </p:extLst>
  </p:cmAuthor>
  <p:cmAuthor id="4" name="Benjamin, Jonathan" initials="BJ" lastIdx="21" clrIdx="4">
    <p:extLst/>
  </p:cmAuthor>
  <p:cmAuthor id="5" name="Nikita Shchepin (SciM)" initials="NS(" lastIdx="7" clrIdx="5">
    <p:extLst/>
  </p:cmAuthor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5B0"/>
    <a:srgbClr val="C6C5C7"/>
    <a:srgbClr val="025580"/>
    <a:srgbClr val="E3E2E3"/>
    <a:srgbClr val="B4D3EE"/>
    <a:srgbClr val="073F62"/>
    <a:srgbClr val="88C767"/>
    <a:srgbClr val="F2C118"/>
    <a:srgbClr val="004568"/>
    <a:srgbClr val="00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4670" autoAdjust="0"/>
  </p:normalViewPr>
  <p:slideViewPr>
    <p:cSldViewPr snapToObjects="1">
      <p:cViewPr varScale="1">
        <p:scale>
          <a:sx n="60" d="100"/>
          <a:sy n="60" d="100"/>
        </p:scale>
        <p:origin x="1482" y="72"/>
      </p:cViewPr>
      <p:guideLst>
        <p:guide orient="horz" pos="4216"/>
        <p:guide pos="3840"/>
        <p:guide orient="horz" pos="1415"/>
        <p:guide orient="horz" pos="1285"/>
        <p:guide orient="horz" pos="2491"/>
        <p:guide orient="horz" pos="4015"/>
        <p:guide pos="2286"/>
        <p:guide orient="horz" pos="2427"/>
        <p:guide pos="50"/>
        <p:guide orient="horz" pos="833"/>
        <p:guide orient="horz" pos="3747"/>
        <p:guide orient="horz" pos="2457"/>
        <p:guide orient="horz" pos="1092"/>
        <p:guide pos="335"/>
        <p:guide pos="7396"/>
        <p:guide pos="393"/>
        <p:guide pos="27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15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10212148094068"/>
          <c:y val="4.4028735640694906E-2"/>
          <c:w val="0.81021942550124115"/>
          <c:h val="0.7680516661014514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Carilzomib Group</c:v>
                </c:pt>
              </c:strCache>
            </c:strRef>
          </c:tx>
          <c:spPr>
            <a:ln w="19050">
              <a:solidFill>
                <a:srgbClr val="0063C3"/>
              </a:solidFill>
            </a:ln>
          </c:spPr>
          <c:marker>
            <c:symbol val="none"/>
          </c:marker>
          <c:xVal>
            <c:numRef>
              <c:f>Sheet1!$A$2:$A$454</c:f>
              <c:numCache>
                <c:formatCode>General</c:formatCode>
                <c:ptCount val="453"/>
                <c:pt idx="0">
                  <c:v>0</c:v>
                </c:pt>
                <c:pt idx="1">
                  <c:v>0.26362388139999998</c:v>
                </c:pt>
                <c:pt idx="2">
                  <c:v>0.26362388139999998</c:v>
                </c:pt>
                <c:pt idx="3">
                  <c:v>0.63860612660000005</c:v>
                </c:pt>
                <c:pt idx="4">
                  <c:v>0.63860612660000005</c:v>
                </c:pt>
                <c:pt idx="5">
                  <c:v>0.75678234929999999</c:v>
                </c:pt>
                <c:pt idx="6">
                  <c:v>0.75678234929999999</c:v>
                </c:pt>
                <c:pt idx="7">
                  <c:v>1.2522134369</c:v>
                </c:pt>
                <c:pt idx="8">
                  <c:v>1.2522134369</c:v>
                </c:pt>
                <c:pt idx="9">
                  <c:v>1.7862790587999999</c:v>
                </c:pt>
                <c:pt idx="10">
                  <c:v>1.7862790587999999</c:v>
                </c:pt>
                <c:pt idx="11">
                  <c:v>2.7294162208000001</c:v>
                </c:pt>
                <c:pt idx="12">
                  <c:v>2.9157710336</c:v>
                </c:pt>
                <c:pt idx="13">
                  <c:v>2.9157710336</c:v>
                </c:pt>
                <c:pt idx="14">
                  <c:v>3.8589081956000002</c:v>
                </c:pt>
                <c:pt idx="15">
                  <c:v>3.8589081956000002</c:v>
                </c:pt>
                <c:pt idx="16">
                  <c:v>4.4134273945000002</c:v>
                </c:pt>
                <c:pt idx="17">
                  <c:v>4.4134273945000002</c:v>
                </c:pt>
                <c:pt idx="18">
                  <c:v>4.5270583779000004</c:v>
                </c:pt>
                <c:pt idx="19">
                  <c:v>4.5270583779000004</c:v>
                </c:pt>
                <c:pt idx="20">
                  <c:v>4.6997774727000001</c:v>
                </c:pt>
                <c:pt idx="21">
                  <c:v>4.6997774727000001</c:v>
                </c:pt>
                <c:pt idx="22">
                  <c:v>4.7929548789999998</c:v>
                </c:pt>
                <c:pt idx="23">
                  <c:v>4.7929548789999998</c:v>
                </c:pt>
                <c:pt idx="24">
                  <c:v>4.8997680034000002</c:v>
                </c:pt>
                <c:pt idx="25">
                  <c:v>4.8997680034000002</c:v>
                </c:pt>
                <c:pt idx="26">
                  <c:v>5.1747549831999997</c:v>
                </c:pt>
                <c:pt idx="27">
                  <c:v>5.1747549831999997</c:v>
                </c:pt>
                <c:pt idx="28">
                  <c:v>5.9565361488999997</c:v>
                </c:pt>
                <c:pt idx="29">
                  <c:v>5.9565361488999997</c:v>
                </c:pt>
                <c:pt idx="30">
                  <c:v>6.0701671321999999</c:v>
                </c:pt>
                <c:pt idx="31">
                  <c:v>6.0701671321999999</c:v>
                </c:pt>
                <c:pt idx="32">
                  <c:v>6.4906017706999997</c:v>
                </c:pt>
                <c:pt idx="33">
                  <c:v>6.4906017706999997</c:v>
                </c:pt>
                <c:pt idx="34">
                  <c:v>6.6565030065000004</c:v>
                </c:pt>
                <c:pt idx="35">
                  <c:v>6.6565030065000004</c:v>
                </c:pt>
                <c:pt idx="36">
                  <c:v>6.7769518488999996</c:v>
                </c:pt>
                <c:pt idx="37">
                  <c:v>6.7769518488999996</c:v>
                </c:pt>
                <c:pt idx="38">
                  <c:v>7.8928081057000004</c:v>
                </c:pt>
                <c:pt idx="39">
                  <c:v>7.8928081057000004</c:v>
                </c:pt>
                <c:pt idx="40">
                  <c:v>8.0859807773999997</c:v>
                </c:pt>
                <c:pt idx="41">
                  <c:v>8.0859807773999997</c:v>
                </c:pt>
                <c:pt idx="42">
                  <c:v>8.3541498981999993</c:v>
                </c:pt>
                <c:pt idx="43">
                  <c:v>8.3541498981999993</c:v>
                </c:pt>
                <c:pt idx="44">
                  <c:v>8.5405047110000005</c:v>
                </c:pt>
                <c:pt idx="45">
                  <c:v>8.5405047110000005</c:v>
                </c:pt>
                <c:pt idx="46">
                  <c:v>8.6155011600000009</c:v>
                </c:pt>
                <c:pt idx="47">
                  <c:v>8.6155011600000009</c:v>
                </c:pt>
                <c:pt idx="48">
                  <c:v>8.7018607073999998</c:v>
                </c:pt>
                <c:pt idx="49">
                  <c:v>8.7018607073999998</c:v>
                </c:pt>
                <c:pt idx="50">
                  <c:v>8.9223048151000004</c:v>
                </c:pt>
                <c:pt idx="51">
                  <c:v>8.9223048151000004</c:v>
                </c:pt>
                <c:pt idx="52">
                  <c:v>9.0745703328000005</c:v>
                </c:pt>
                <c:pt idx="53">
                  <c:v>9.0745703328000005</c:v>
                </c:pt>
                <c:pt idx="54">
                  <c:v>9.1700203589000004</c:v>
                </c:pt>
                <c:pt idx="55">
                  <c:v>9.1700203589000004</c:v>
                </c:pt>
                <c:pt idx="56">
                  <c:v>9.2950144405999993</c:v>
                </c:pt>
                <c:pt idx="57">
                  <c:v>9.2950144405999993</c:v>
                </c:pt>
                <c:pt idx="58">
                  <c:v>9.3768287485999995</c:v>
                </c:pt>
                <c:pt idx="59">
                  <c:v>9.3768287485999995</c:v>
                </c:pt>
                <c:pt idx="60">
                  <c:v>9.5040954499999994</c:v>
                </c:pt>
                <c:pt idx="61">
                  <c:v>9.5040954499999994</c:v>
                </c:pt>
                <c:pt idx="62">
                  <c:v>9.6290895317</c:v>
                </c:pt>
                <c:pt idx="63">
                  <c:v>9.6290895317</c:v>
                </c:pt>
                <c:pt idx="64">
                  <c:v>9.7836276690999995</c:v>
                </c:pt>
                <c:pt idx="65">
                  <c:v>9.7836276690999995</c:v>
                </c:pt>
                <c:pt idx="66">
                  <c:v>10.5381373988</c:v>
                </c:pt>
                <c:pt idx="67">
                  <c:v>10.5381373988</c:v>
                </c:pt>
                <c:pt idx="68">
                  <c:v>10.6404052838</c:v>
                </c:pt>
                <c:pt idx="69">
                  <c:v>10.6404052838</c:v>
                </c:pt>
                <c:pt idx="70">
                  <c:v>11.099474456699999</c:v>
                </c:pt>
                <c:pt idx="71">
                  <c:v>11.099474456699999</c:v>
                </c:pt>
                <c:pt idx="72">
                  <c:v>11.194924482699999</c:v>
                </c:pt>
                <c:pt idx="73">
                  <c:v>11.194924482699999</c:v>
                </c:pt>
                <c:pt idx="74">
                  <c:v>11.3085554661</c:v>
                </c:pt>
                <c:pt idx="75">
                  <c:v>11.3085554661</c:v>
                </c:pt>
                <c:pt idx="76">
                  <c:v>11.4267316888</c:v>
                </c:pt>
                <c:pt idx="77">
                  <c:v>11.4267316888</c:v>
                </c:pt>
                <c:pt idx="78">
                  <c:v>11.6949008096</c:v>
                </c:pt>
                <c:pt idx="79">
                  <c:v>11.6949008096</c:v>
                </c:pt>
                <c:pt idx="80">
                  <c:v>11.788078216000001</c:v>
                </c:pt>
                <c:pt idx="81">
                  <c:v>11.788078216000001</c:v>
                </c:pt>
                <c:pt idx="82">
                  <c:v>12.0903366318</c:v>
                </c:pt>
                <c:pt idx="83">
                  <c:v>12.0903366318</c:v>
                </c:pt>
                <c:pt idx="84">
                  <c:v>12.2221485725</c:v>
                </c:pt>
                <c:pt idx="85">
                  <c:v>12.2221485725</c:v>
                </c:pt>
                <c:pt idx="86">
                  <c:v>12.4903176933</c:v>
                </c:pt>
                <c:pt idx="87">
                  <c:v>12.4903176933</c:v>
                </c:pt>
                <c:pt idx="88">
                  <c:v>12.556223663700001</c:v>
                </c:pt>
                <c:pt idx="89">
                  <c:v>12.556223663700001</c:v>
                </c:pt>
                <c:pt idx="90">
                  <c:v>12.6175843947</c:v>
                </c:pt>
                <c:pt idx="91">
                  <c:v>12.6175843947</c:v>
                </c:pt>
                <c:pt idx="92">
                  <c:v>13.285734576999999</c:v>
                </c:pt>
                <c:pt idx="93">
                  <c:v>13.285734576999999</c:v>
                </c:pt>
                <c:pt idx="94">
                  <c:v>13.3993655603</c:v>
                </c:pt>
                <c:pt idx="95">
                  <c:v>13.3993655603</c:v>
                </c:pt>
                <c:pt idx="96">
                  <c:v>13.585720373099999</c:v>
                </c:pt>
                <c:pt idx="97">
                  <c:v>13.585720373099999</c:v>
                </c:pt>
                <c:pt idx="98">
                  <c:v>14.0606978836</c:v>
                </c:pt>
                <c:pt idx="99">
                  <c:v>14.0606978836</c:v>
                </c:pt>
                <c:pt idx="100">
                  <c:v>14.226599119399999</c:v>
                </c:pt>
                <c:pt idx="101">
                  <c:v>14.226599119399999</c:v>
                </c:pt>
                <c:pt idx="102">
                  <c:v>14.3947729748</c:v>
                </c:pt>
                <c:pt idx="103">
                  <c:v>14.3947729748</c:v>
                </c:pt>
                <c:pt idx="104">
                  <c:v>14.615217082499999</c:v>
                </c:pt>
                <c:pt idx="105">
                  <c:v>14.615217082499999</c:v>
                </c:pt>
                <c:pt idx="106">
                  <c:v>15.015198143999999</c:v>
                </c:pt>
                <c:pt idx="107">
                  <c:v>15.015198143999999</c:v>
                </c:pt>
                <c:pt idx="108">
                  <c:v>15.0833767341</c:v>
                </c:pt>
                <c:pt idx="109">
                  <c:v>15.0833767341</c:v>
                </c:pt>
                <c:pt idx="110">
                  <c:v>15.1970077174</c:v>
                </c:pt>
                <c:pt idx="111">
                  <c:v>15.1970077174</c:v>
                </c:pt>
                <c:pt idx="112">
                  <c:v>15.3288196582</c:v>
                </c:pt>
                <c:pt idx="113">
                  <c:v>15.3288196582</c:v>
                </c:pt>
                <c:pt idx="114">
                  <c:v>15.4833577956</c:v>
                </c:pt>
                <c:pt idx="115">
                  <c:v>15.4833577956</c:v>
                </c:pt>
                <c:pt idx="116">
                  <c:v>15.576535201900001</c:v>
                </c:pt>
                <c:pt idx="117">
                  <c:v>15.7515269163</c:v>
                </c:pt>
                <c:pt idx="118">
                  <c:v>15.7515269163</c:v>
                </c:pt>
                <c:pt idx="119">
                  <c:v>15.9719710241</c:v>
                </c:pt>
                <c:pt idx="120">
                  <c:v>15.9719710241</c:v>
                </c:pt>
                <c:pt idx="121">
                  <c:v>16.228777046499999</c:v>
                </c:pt>
                <c:pt idx="122">
                  <c:v>16.228777046499999</c:v>
                </c:pt>
                <c:pt idx="123">
                  <c:v>16.917380805800001</c:v>
                </c:pt>
                <c:pt idx="124">
                  <c:v>16.917380805800001</c:v>
                </c:pt>
                <c:pt idx="125">
                  <c:v>17.371904739400001</c:v>
                </c:pt>
                <c:pt idx="126">
                  <c:v>17.371904739400001</c:v>
                </c:pt>
                <c:pt idx="127">
                  <c:v>17.437810709699999</c:v>
                </c:pt>
                <c:pt idx="128">
                  <c:v>17.437810709699999</c:v>
                </c:pt>
                <c:pt idx="129">
                  <c:v>18.167321622999999</c:v>
                </c:pt>
                <c:pt idx="130">
                  <c:v>18.167321622999999</c:v>
                </c:pt>
                <c:pt idx="131">
                  <c:v>18.301406183400001</c:v>
                </c:pt>
                <c:pt idx="132">
                  <c:v>18.301406183400001</c:v>
                </c:pt>
                <c:pt idx="133">
                  <c:v>18.4264002651</c:v>
                </c:pt>
                <c:pt idx="134">
                  <c:v>18.4264002651</c:v>
                </c:pt>
                <c:pt idx="135">
                  <c:v>18.708205103899999</c:v>
                </c:pt>
                <c:pt idx="136">
                  <c:v>18.708205103899999</c:v>
                </c:pt>
                <c:pt idx="137">
                  <c:v>18.8082003693</c:v>
                </c:pt>
                <c:pt idx="138">
                  <c:v>18.987737323000001</c:v>
                </c:pt>
                <c:pt idx="139">
                  <c:v>18.987737323000001</c:v>
                </c:pt>
                <c:pt idx="140">
                  <c:v>19.1422754604</c:v>
                </c:pt>
                <c:pt idx="141">
                  <c:v>19.1422754604</c:v>
                </c:pt>
                <c:pt idx="142">
                  <c:v>19.789972065699999</c:v>
                </c:pt>
                <c:pt idx="143">
                  <c:v>19.789972065699999</c:v>
                </c:pt>
                <c:pt idx="144">
                  <c:v>19.889967331099999</c:v>
                </c:pt>
                <c:pt idx="145">
                  <c:v>19.889967331099999</c:v>
                </c:pt>
                <c:pt idx="146">
                  <c:v>20.0649590455</c:v>
                </c:pt>
                <c:pt idx="147">
                  <c:v>20.0649590455</c:v>
                </c:pt>
                <c:pt idx="148">
                  <c:v>20.144500733899999</c:v>
                </c:pt>
                <c:pt idx="149">
                  <c:v>20.144500733899999</c:v>
                </c:pt>
                <c:pt idx="150">
                  <c:v>20.217224563199998</c:v>
                </c:pt>
                <c:pt idx="151">
                  <c:v>20.217224563199998</c:v>
                </c:pt>
                <c:pt idx="152">
                  <c:v>20.8331044932</c:v>
                </c:pt>
                <c:pt idx="153">
                  <c:v>20.8331044932</c:v>
                </c:pt>
                <c:pt idx="154">
                  <c:v>21.267174849700002</c:v>
                </c:pt>
                <c:pt idx="155">
                  <c:v>21.267174849700002</c:v>
                </c:pt>
                <c:pt idx="156">
                  <c:v>21.694427347200001</c:v>
                </c:pt>
                <c:pt idx="157">
                  <c:v>21.694427347200001</c:v>
                </c:pt>
                <c:pt idx="158">
                  <c:v>21.780786894599999</c:v>
                </c:pt>
                <c:pt idx="159">
                  <c:v>21.780786894599999</c:v>
                </c:pt>
                <c:pt idx="160">
                  <c:v>21.848965484600001</c:v>
                </c:pt>
                <c:pt idx="161">
                  <c:v>21.848965484600001</c:v>
                </c:pt>
                <c:pt idx="162">
                  <c:v>21.9080535959</c:v>
                </c:pt>
                <c:pt idx="163">
                  <c:v>21.9080535959</c:v>
                </c:pt>
                <c:pt idx="164">
                  <c:v>22.344396572099999</c:v>
                </c:pt>
                <c:pt idx="165">
                  <c:v>22.344396572099999</c:v>
                </c:pt>
                <c:pt idx="166">
                  <c:v>22.730741915599999</c:v>
                </c:pt>
                <c:pt idx="167">
                  <c:v>22.730741915599999</c:v>
                </c:pt>
                <c:pt idx="168">
                  <c:v>22.985275318399999</c:v>
                </c:pt>
                <c:pt idx="169">
                  <c:v>22.985275318399999</c:v>
                </c:pt>
                <c:pt idx="170">
                  <c:v>23.246626580200001</c:v>
                </c:pt>
                <c:pt idx="171">
                  <c:v>23.246626580200001</c:v>
                </c:pt>
                <c:pt idx="172">
                  <c:v>23.392074238900001</c:v>
                </c:pt>
                <c:pt idx="173">
                  <c:v>23.392074238900001</c:v>
                </c:pt>
                <c:pt idx="174">
                  <c:v>23.805691018400001</c:v>
                </c:pt>
                <c:pt idx="175">
                  <c:v>23.805691018400001</c:v>
                </c:pt>
                <c:pt idx="176">
                  <c:v>23.953411296799999</c:v>
                </c:pt>
                <c:pt idx="177">
                  <c:v>23.953411296799999</c:v>
                </c:pt>
                <c:pt idx="178">
                  <c:v>24.053406562199999</c:v>
                </c:pt>
                <c:pt idx="179">
                  <c:v>24.053406562199999</c:v>
                </c:pt>
                <c:pt idx="180">
                  <c:v>24.221580417599998</c:v>
                </c:pt>
                <c:pt idx="181">
                  <c:v>24.221580417599998</c:v>
                </c:pt>
                <c:pt idx="182">
                  <c:v>24.314757824000001</c:v>
                </c:pt>
                <c:pt idx="183">
                  <c:v>24.314757824000001</c:v>
                </c:pt>
                <c:pt idx="184">
                  <c:v>24.676104351100001</c:v>
                </c:pt>
                <c:pt idx="185">
                  <c:v>24.676104351100001</c:v>
                </c:pt>
                <c:pt idx="186">
                  <c:v>25.016997301300002</c:v>
                </c:pt>
                <c:pt idx="187">
                  <c:v>25.016997301300002</c:v>
                </c:pt>
                <c:pt idx="188">
                  <c:v>25.496520051099999</c:v>
                </c:pt>
                <c:pt idx="189">
                  <c:v>25.496520051099999</c:v>
                </c:pt>
                <c:pt idx="190">
                  <c:v>25.864684437299999</c:v>
                </c:pt>
                <c:pt idx="191">
                  <c:v>25.864684437299999</c:v>
                </c:pt>
                <c:pt idx="192">
                  <c:v>26.0260404337</c:v>
                </c:pt>
                <c:pt idx="193">
                  <c:v>26.1987595284</c:v>
                </c:pt>
                <c:pt idx="194">
                  <c:v>26.1987595284</c:v>
                </c:pt>
                <c:pt idx="195">
                  <c:v>26.3646607642</c:v>
                </c:pt>
                <c:pt idx="196">
                  <c:v>26.3646607642</c:v>
                </c:pt>
                <c:pt idx="197">
                  <c:v>26.887363287700001</c:v>
                </c:pt>
                <c:pt idx="198">
                  <c:v>26.887363287700001</c:v>
                </c:pt>
                <c:pt idx="199">
                  <c:v>27.2350740969</c:v>
                </c:pt>
                <c:pt idx="200">
                  <c:v>27.2350740969</c:v>
                </c:pt>
                <c:pt idx="201">
                  <c:v>27.628237299399999</c:v>
                </c:pt>
                <c:pt idx="202">
                  <c:v>27.628237299399999</c:v>
                </c:pt>
                <c:pt idx="203">
                  <c:v>27.755504000799998</c:v>
                </c:pt>
                <c:pt idx="204">
                  <c:v>27.730505184399998</c:v>
                </c:pt>
                <c:pt idx="205">
                  <c:v>28.644098290799999</c:v>
                </c:pt>
                <c:pt idx="206">
                  <c:v>28.644098290799999</c:v>
                </c:pt>
                <c:pt idx="207">
                  <c:v>28.903176932899999</c:v>
                </c:pt>
                <c:pt idx="208">
                  <c:v>28.903176932899999</c:v>
                </c:pt>
                <c:pt idx="209">
                  <c:v>29.137256758700001</c:v>
                </c:pt>
                <c:pt idx="210">
                  <c:v>29.137256758700001</c:v>
                </c:pt>
                <c:pt idx="211">
                  <c:v>29.291794896100001</c:v>
                </c:pt>
                <c:pt idx="212">
                  <c:v>29.291794896100001</c:v>
                </c:pt>
                <c:pt idx="213">
                  <c:v>29.3645187254</c:v>
                </c:pt>
                <c:pt idx="214">
                  <c:v>29.3645187254</c:v>
                </c:pt>
                <c:pt idx="215">
                  <c:v>29.5054211448</c:v>
                </c:pt>
                <c:pt idx="216">
                  <c:v>29.5054211448</c:v>
                </c:pt>
                <c:pt idx="217">
                  <c:v>29.625869987200002</c:v>
                </c:pt>
                <c:pt idx="218">
                  <c:v>29.625869987200002</c:v>
                </c:pt>
                <c:pt idx="219">
                  <c:v>30.2735665925</c:v>
                </c:pt>
                <c:pt idx="220">
                  <c:v>30.2735665925</c:v>
                </c:pt>
                <c:pt idx="221">
                  <c:v>31.064438236800001</c:v>
                </c:pt>
                <c:pt idx="222">
                  <c:v>31.064438236800001</c:v>
                </c:pt>
                <c:pt idx="223">
                  <c:v>31.350788314900001</c:v>
                </c:pt>
                <c:pt idx="224">
                  <c:v>31.350788314900001</c:v>
                </c:pt>
                <c:pt idx="225">
                  <c:v>31.478055016300001</c:v>
                </c:pt>
                <c:pt idx="226">
                  <c:v>31.478055016300001</c:v>
                </c:pt>
                <c:pt idx="227">
                  <c:v>31.584868140699999</c:v>
                </c:pt>
                <c:pt idx="228">
                  <c:v>31.584868140699999</c:v>
                </c:pt>
                <c:pt idx="229">
                  <c:v>31.705316983100001</c:v>
                </c:pt>
                <c:pt idx="230">
                  <c:v>31.705316983100001</c:v>
                </c:pt>
                <c:pt idx="231">
                  <c:v>31.757587235500001</c:v>
                </c:pt>
                <c:pt idx="232">
                  <c:v>31.757587235500001</c:v>
                </c:pt>
                <c:pt idx="233">
                  <c:v>31.832583684500001</c:v>
                </c:pt>
                <c:pt idx="234">
                  <c:v>31.832583684500001</c:v>
                </c:pt>
                <c:pt idx="235">
                  <c:v>31.9530325269</c:v>
                </c:pt>
                <c:pt idx="236">
                  <c:v>31.9530325269</c:v>
                </c:pt>
                <c:pt idx="237">
                  <c:v>32.280289758999999</c:v>
                </c:pt>
                <c:pt idx="238">
                  <c:v>32.280289758999999</c:v>
                </c:pt>
                <c:pt idx="239">
                  <c:v>32.412101699700003</c:v>
                </c:pt>
                <c:pt idx="240">
                  <c:v>32.412101699700003</c:v>
                </c:pt>
                <c:pt idx="241">
                  <c:v>32.518914824100001</c:v>
                </c:pt>
                <c:pt idx="242">
                  <c:v>32.518914824100001</c:v>
                </c:pt>
                <c:pt idx="243">
                  <c:v>32.593911273099998</c:v>
                </c:pt>
                <c:pt idx="244">
                  <c:v>32.593911273099998</c:v>
                </c:pt>
                <c:pt idx="245">
                  <c:v>32.7393589319</c:v>
                </c:pt>
                <c:pt idx="246">
                  <c:v>32.7393589319</c:v>
                </c:pt>
                <c:pt idx="247">
                  <c:v>32.9734387576</c:v>
                </c:pt>
                <c:pt idx="248">
                  <c:v>32.9734387576</c:v>
                </c:pt>
                <c:pt idx="249">
                  <c:v>33.107523317999998</c:v>
                </c:pt>
                <c:pt idx="250">
                  <c:v>33.107523317999998</c:v>
                </c:pt>
                <c:pt idx="251">
                  <c:v>33.2552435964</c:v>
                </c:pt>
                <c:pt idx="252">
                  <c:v>33.2552435964</c:v>
                </c:pt>
                <c:pt idx="253">
                  <c:v>34.475640357899998</c:v>
                </c:pt>
                <c:pt idx="254">
                  <c:v>34.475640357899998</c:v>
                </c:pt>
                <c:pt idx="255">
                  <c:v>34.577908243000003</c:v>
                </c:pt>
                <c:pt idx="256">
                  <c:v>34.577908243000003</c:v>
                </c:pt>
                <c:pt idx="257">
                  <c:v>34.6779035084</c:v>
                </c:pt>
                <c:pt idx="258">
                  <c:v>34.6779035084</c:v>
                </c:pt>
                <c:pt idx="259">
                  <c:v>35.907390748499999</c:v>
                </c:pt>
                <c:pt idx="260">
                  <c:v>35.907390748499999</c:v>
                </c:pt>
                <c:pt idx="261">
                  <c:v>36.080109843300001</c:v>
                </c:pt>
                <c:pt idx="262">
                  <c:v>36.080109843300001</c:v>
                </c:pt>
                <c:pt idx="263">
                  <c:v>43.402490412399999</c:v>
                </c:pt>
                <c:pt idx="264">
                  <c:v>0</c:v>
                </c:pt>
                <c:pt idx="265">
                  <c:v>0.39543582220000001</c:v>
                </c:pt>
                <c:pt idx="266">
                  <c:v>0.39543582220000001</c:v>
                </c:pt>
                <c:pt idx="267">
                  <c:v>0.57724539559999999</c:v>
                </c:pt>
                <c:pt idx="268">
                  <c:v>0.57724539559999999</c:v>
                </c:pt>
                <c:pt idx="269">
                  <c:v>1.4999289806</c:v>
                </c:pt>
                <c:pt idx="270">
                  <c:v>1.4999289806</c:v>
                </c:pt>
                <c:pt idx="271">
                  <c:v>1.6385587803999999</c:v>
                </c:pt>
                <c:pt idx="272">
                  <c:v>1.6385587803999999</c:v>
                </c:pt>
                <c:pt idx="273">
                  <c:v>1.9203636191</c:v>
                </c:pt>
                <c:pt idx="274">
                  <c:v>1.9203636191</c:v>
                </c:pt>
                <c:pt idx="275">
                  <c:v>2.1408077268999999</c:v>
                </c:pt>
                <c:pt idx="276">
                  <c:v>2.1408077268999999</c:v>
                </c:pt>
                <c:pt idx="277">
                  <c:v>2.6544197718000002</c:v>
                </c:pt>
                <c:pt idx="278">
                  <c:v>2.6544197718000002</c:v>
                </c:pt>
                <c:pt idx="279">
                  <c:v>2.7612328962000001</c:v>
                </c:pt>
                <c:pt idx="280">
                  <c:v>2.7612328962000001</c:v>
                </c:pt>
                <c:pt idx="281">
                  <c:v>2.8748638795999999</c:v>
                </c:pt>
                <c:pt idx="282">
                  <c:v>2.8748638795999999</c:v>
                </c:pt>
                <c:pt idx="283">
                  <c:v>3.2566639837000002</c:v>
                </c:pt>
                <c:pt idx="284">
                  <c:v>3.2566639837000002</c:v>
                </c:pt>
                <c:pt idx="285">
                  <c:v>3.4498366555</c:v>
                </c:pt>
                <c:pt idx="286">
                  <c:v>3.4498366555</c:v>
                </c:pt>
                <c:pt idx="287">
                  <c:v>4.0179915723999997</c:v>
                </c:pt>
                <c:pt idx="288">
                  <c:v>4.0179915723999997</c:v>
                </c:pt>
                <c:pt idx="289">
                  <c:v>5.0133989868000004</c:v>
                </c:pt>
                <c:pt idx="290">
                  <c:v>5.0133989868000004</c:v>
                </c:pt>
                <c:pt idx="291">
                  <c:v>5.3338383598999997</c:v>
                </c:pt>
                <c:pt idx="292">
                  <c:v>5.3338383598999997</c:v>
                </c:pt>
                <c:pt idx="293">
                  <c:v>5.4270157663000003</c:v>
                </c:pt>
                <c:pt idx="294">
                  <c:v>5.4270157663000003</c:v>
                </c:pt>
                <c:pt idx="295">
                  <c:v>5.7815444343999998</c:v>
                </c:pt>
                <c:pt idx="296">
                  <c:v>5.7815444343999998</c:v>
                </c:pt>
                <c:pt idx="297">
                  <c:v>6.1088016665999998</c:v>
                </c:pt>
                <c:pt idx="298">
                  <c:v>6.1088016665999998</c:v>
                </c:pt>
                <c:pt idx="299">
                  <c:v>6.4565124757000003</c:v>
                </c:pt>
                <c:pt idx="300">
                  <c:v>6.4565124757000003</c:v>
                </c:pt>
                <c:pt idx="301">
                  <c:v>6.5633256000999998</c:v>
                </c:pt>
                <c:pt idx="302">
                  <c:v>6.5633256000999998</c:v>
                </c:pt>
                <c:pt idx="303">
                  <c:v>6.7633161308999998</c:v>
                </c:pt>
                <c:pt idx="304">
                  <c:v>6.7633161308999998</c:v>
                </c:pt>
                <c:pt idx="305">
                  <c:v>7.2451115004000002</c:v>
                </c:pt>
                <c:pt idx="306">
                  <c:v>7.2451115004000002</c:v>
                </c:pt>
                <c:pt idx="307">
                  <c:v>7.5678234931999997</c:v>
                </c:pt>
                <c:pt idx="308">
                  <c:v>7.5678234931999997</c:v>
                </c:pt>
                <c:pt idx="309">
                  <c:v>7.9973486103999996</c:v>
                </c:pt>
                <c:pt idx="310">
                  <c:v>7.9973486103999996</c:v>
                </c:pt>
                <c:pt idx="311">
                  <c:v>8.1018891151000005</c:v>
                </c:pt>
                <c:pt idx="312">
                  <c:v>8.1018891151000005</c:v>
                </c:pt>
                <c:pt idx="313">
                  <c:v>8.9450310117999994</c:v>
                </c:pt>
                <c:pt idx="314">
                  <c:v>8.9450310117999994</c:v>
                </c:pt>
                <c:pt idx="315">
                  <c:v>9.2222906112</c:v>
                </c:pt>
                <c:pt idx="316">
                  <c:v>9.2222906112</c:v>
                </c:pt>
                <c:pt idx="317">
                  <c:v>9.4995502107000007</c:v>
                </c:pt>
                <c:pt idx="318">
                  <c:v>9.4995502107000007</c:v>
                </c:pt>
                <c:pt idx="319">
                  <c:v>9.7177216988000001</c:v>
                </c:pt>
                <c:pt idx="320">
                  <c:v>9.7177216988000001</c:v>
                </c:pt>
                <c:pt idx="321">
                  <c:v>9.8449884002000001</c:v>
                </c:pt>
                <c:pt idx="322">
                  <c:v>9.8972586524999997</c:v>
                </c:pt>
                <c:pt idx="323">
                  <c:v>10.1767908716</c:v>
                </c:pt>
                <c:pt idx="324">
                  <c:v>10.1767908716</c:v>
                </c:pt>
                <c:pt idx="325">
                  <c:v>10.3336016287</c:v>
                </c:pt>
                <c:pt idx="326">
                  <c:v>10.3336016287</c:v>
                </c:pt>
                <c:pt idx="327">
                  <c:v>10.6131338478</c:v>
                </c:pt>
                <c:pt idx="328">
                  <c:v>10.6131338478</c:v>
                </c:pt>
                <c:pt idx="329">
                  <c:v>10.7335826902</c:v>
                </c:pt>
                <c:pt idx="330">
                  <c:v>10.7335826902</c:v>
                </c:pt>
                <c:pt idx="331">
                  <c:v>10.994933952</c:v>
                </c:pt>
                <c:pt idx="332">
                  <c:v>10.994933952</c:v>
                </c:pt>
                <c:pt idx="333">
                  <c:v>11.385824534799999</c:v>
                </c:pt>
                <c:pt idx="334">
                  <c:v>11.385824534799999</c:v>
                </c:pt>
                <c:pt idx="335">
                  <c:v>11.678992471899999</c:v>
                </c:pt>
                <c:pt idx="336">
                  <c:v>11.678992471899999</c:v>
                </c:pt>
                <c:pt idx="337">
                  <c:v>12.340324795200001</c:v>
                </c:pt>
                <c:pt idx="338">
                  <c:v>12.340324795200001</c:v>
                </c:pt>
                <c:pt idx="339">
                  <c:v>12.6812177454</c:v>
                </c:pt>
                <c:pt idx="340">
                  <c:v>12.6812177454</c:v>
                </c:pt>
                <c:pt idx="341">
                  <c:v>12.9902940202</c:v>
                </c:pt>
                <c:pt idx="342">
                  <c:v>12.9902940202</c:v>
                </c:pt>
                <c:pt idx="343">
                  <c:v>13.108470242899999</c:v>
                </c:pt>
                <c:pt idx="344">
                  <c:v>13.108470242899999</c:v>
                </c:pt>
                <c:pt idx="345">
                  <c:v>13.4107286587</c:v>
                </c:pt>
                <c:pt idx="346">
                  <c:v>13.4107286587</c:v>
                </c:pt>
                <c:pt idx="347">
                  <c:v>13.890251408599999</c:v>
                </c:pt>
                <c:pt idx="348">
                  <c:v>13.890251408599999</c:v>
                </c:pt>
                <c:pt idx="349">
                  <c:v>14.0334264476</c:v>
                </c:pt>
                <c:pt idx="350">
                  <c:v>14.0334264476</c:v>
                </c:pt>
                <c:pt idx="351">
                  <c:v>14.335684863399999</c:v>
                </c:pt>
                <c:pt idx="352">
                  <c:v>14.335684863399999</c:v>
                </c:pt>
                <c:pt idx="353">
                  <c:v>14.537948013799999</c:v>
                </c:pt>
                <c:pt idx="354">
                  <c:v>14.537948013799999</c:v>
                </c:pt>
                <c:pt idx="355">
                  <c:v>14.8152076133</c:v>
                </c:pt>
                <c:pt idx="356">
                  <c:v>14.8152076133</c:v>
                </c:pt>
                <c:pt idx="357">
                  <c:v>15.6810757066</c:v>
                </c:pt>
                <c:pt idx="358">
                  <c:v>15.6810757066</c:v>
                </c:pt>
                <c:pt idx="359">
                  <c:v>15.8901567161</c:v>
                </c:pt>
                <c:pt idx="360">
                  <c:v>15.8901567161</c:v>
                </c:pt>
                <c:pt idx="361">
                  <c:v>16.101510345200001</c:v>
                </c:pt>
                <c:pt idx="362">
                  <c:v>16.101510345200001</c:v>
                </c:pt>
                <c:pt idx="363">
                  <c:v>16.333317551299999</c:v>
                </c:pt>
                <c:pt idx="364">
                  <c:v>16.333317551299999</c:v>
                </c:pt>
                <c:pt idx="365">
                  <c:v>16.506036645999998</c:v>
                </c:pt>
                <c:pt idx="366">
                  <c:v>16.851474835499999</c:v>
                </c:pt>
                <c:pt idx="367">
                  <c:v>17.0401022679</c:v>
                </c:pt>
                <c:pt idx="368">
                  <c:v>17.0401022679</c:v>
                </c:pt>
                <c:pt idx="369">
                  <c:v>17.633256001100001</c:v>
                </c:pt>
                <c:pt idx="370">
                  <c:v>17.633256001100001</c:v>
                </c:pt>
                <c:pt idx="371">
                  <c:v>18.003693006999999</c:v>
                </c:pt>
                <c:pt idx="372">
                  <c:v>18.003693006999999</c:v>
                </c:pt>
                <c:pt idx="373">
                  <c:v>18.4082193078</c:v>
                </c:pt>
                <c:pt idx="374">
                  <c:v>18.4082193078</c:v>
                </c:pt>
                <c:pt idx="375">
                  <c:v>18.678661048199999</c:v>
                </c:pt>
                <c:pt idx="376">
                  <c:v>18.678661048199999</c:v>
                </c:pt>
                <c:pt idx="377">
                  <c:v>18.919558732999999</c:v>
                </c:pt>
                <c:pt idx="378">
                  <c:v>18.919558732999999</c:v>
                </c:pt>
                <c:pt idx="379">
                  <c:v>19.130912362099998</c:v>
                </c:pt>
                <c:pt idx="380">
                  <c:v>19.130912362099998</c:v>
                </c:pt>
                <c:pt idx="381">
                  <c:v>19.662705364299999</c:v>
                </c:pt>
                <c:pt idx="382">
                  <c:v>19.662705364299999</c:v>
                </c:pt>
                <c:pt idx="383">
                  <c:v>19.776336347699999</c:v>
                </c:pt>
                <c:pt idx="384">
                  <c:v>19.776336347699999</c:v>
                </c:pt>
                <c:pt idx="385">
                  <c:v>20.099048340500001</c:v>
                </c:pt>
                <c:pt idx="386">
                  <c:v>20.099048340500001</c:v>
                </c:pt>
                <c:pt idx="387">
                  <c:v>20.196770986200001</c:v>
                </c:pt>
                <c:pt idx="388">
                  <c:v>20.196770986200001</c:v>
                </c:pt>
                <c:pt idx="389">
                  <c:v>21.3762605937</c:v>
                </c:pt>
                <c:pt idx="390">
                  <c:v>21.3762605937</c:v>
                </c:pt>
                <c:pt idx="391">
                  <c:v>21.7580606979</c:v>
                </c:pt>
                <c:pt idx="392">
                  <c:v>21.7580606979</c:v>
                </c:pt>
                <c:pt idx="393">
                  <c:v>22.0216845793</c:v>
                </c:pt>
                <c:pt idx="394">
                  <c:v>22.0216845793</c:v>
                </c:pt>
                <c:pt idx="395">
                  <c:v>22.180767956099999</c:v>
                </c:pt>
                <c:pt idx="396">
                  <c:v>22.180767956099999</c:v>
                </c:pt>
                <c:pt idx="397">
                  <c:v>22.419393021200001</c:v>
                </c:pt>
                <c:pt idx="398">
                  <c:v>22.419393021200001</c:v>
                </c:pt>
                <c:pt idx="399">
                  <c:v>22.517115666900001</c:v>
                </c:pt>
                <c:pt idx="400">
                  <c:v>22.517115666900001</c:v>
                </c:pt>
                <c:pt idx="401">
                  <c:v>23.210264665499999</c:v>
                </c:pt>
                <c:pt idx="402">
                  <c:v>23.210264665499999</c:v>
                </c:pt>
                <c:pt idx="403">
                  <c:v>23.751148146399998</c:v>
                </c:pt>
                <c:pt idx="404">
                  <c:v>23.751148146399998</c:v>
                </c:pt>
                <c:pt idx="405">
                  <c:v>24.103404194900001</c:v>
                </c:pt>
                <c:pt idx="406">
                  <c:v>24.103404194900001</c:v>
                </c:pt>
                <c:pt idx="407">
                  <c:v>24.232943515900001</c:v>
                </c:pt>
                <c:pt idx="408">
                  <c:v>24.232943515900001</c:v>
                </c:pt>
                <c:pt idx="409">
                  <c:v>24.471568581</c:v>
                </c:pt>
                <c:pt idx="410">
                  <c:v>24.471568581</c:v>
                </c:pt>
                <c:pt idx="411">
                  <c:v>24.630651957800001</c:v>
                </c:pt>
                <c:pt idx="412">
                  <c:v>24.630651957800001</c:v>
                </c:pt>
                <c:pt idx="413">
                  <c:v>25.044268737300001</c:v>
                </c:pt>
                <c:pt idx="414">
                  <c:v>25.044268737300001</c:v>
                </c:pt>
                <c:pt idx="415">
                  <c:v>25.3147104777</c:v>
                </c:pt>
                <c:pt idx="416">
                  <c:v>25.3147104777</c:v>
                </c:pt>
                <c:pt idx="417">
                  <c:v>26.044221391000001</c:v>
                </c:pt>
                <c:pt idx="418">
                  <c:v>26.044221391000001</c:v>
                </c:pt>
                <c:pt idx="419">
                  <c:v>26.2237583448</c:v>
                </c:pt>
                <c:pt idx="420">
                  <c:v>26.2237583448</c:v>
                </c:pt>
                <c:pt idx="421">
                  <c:v>26.360115524800001</c:v>
                </c:pt>
                <c:pt idx="422">
                  <c:v>26.360115524800001</c:v>
                </c:pt>
                <c:pt idx="423">
                  <c:v>26.796458501</c:v>
                </c:pt>
                <c:pt idx="424">
                  <c:v>26.796458501</c:v>
                </c:pt>
                <c:pt idx="425">
                  <c:v>27.382794375300001</c:v>
                </c:pt>
                <c:pt idx="426">
                  <c:v>27.382794375300001</c:v>
                </c:pt>
                <c:pt idx="427">
                  <c:v>28.6077363761</c:v>
                </c:pt>
                <c:pt idx="428">
                  <c:v>28.6077363761</c:v>
                </c:pt>
                <c:pt idx="429">
                  <c:v>29.259978220699999</c:v>
                </c:pt>
                <c:pt idx="430">
                  <c:v>29.259978220699999</c:v>
                </c:pt>
                <c:pt idx="431">
                  <c:v>29.741773590299999</c:v>
                </c:pt>
                <c:pt idx="432">
                  <c:v>29.741773590299999</c:v>
                </c:pt>
                <c:pt idx="433">
                  <c:v>30.178116566500002</c:v>
                </c:pt>
                <c:pt idx="434">
                  <c:v>30.314473746499999</c:v>
                </c:pt>
                <c:pt idx="435">
                  <c:v>30.403105913499999</c:v>
                </c:pt>
                <c:pt idx="436">
                  <c:v>30.403105913499999</c:v>
                </c:pt>
                <c:pt idx="437">
                  <c:v>30.605369064000001</c:v>
                </c:pt>
                <c:pt idx="438">
                  <c:v>30.605369064000001</c:v>
                </c:pt>
                <c:pt idx="439">
                  <c:v>30.868992945399999</c:v>
                </c:pt>
                <c:pt idx="440">
                  <c:v>30.868992945399999</c:v>
                </c:pt>
                <c:pt idx="441">
                  <c:v>31.862127740199998</c:v>
                </c:pt>
                <c:pt idx="442">
                  <c:v>31.862127740199998</c:v>
                </c:pt>
                <c:pt idx="443">
                  <c:v>32.155295677300003</c:v>
                </c:pt>
                <c:pt idx="444">
                  <c:v>32.155295677300003</c:v>
                </c:pt>
                <c:pt idx="445">
                  <c:v>33.546138913900002</c:v>
                </c:pt>
                <c:pt idx="446">
                  <c:v>33.546138913900002</c:v>
                </c:pt>
                <c:pt idx="447">
                  <c:v>33.725675867600003</c:v>
                </c:pt>
                <c:pt idx="448">
                  <c:v>33.725675867600003</c:v>
                </c:pt>
                <c:pt idx="449">
                  <c:v>33.9983902277</c:v>
                </c:pt>
                <c:pt idx="450">
                  <c:v>33.9983902277</c:v>
                </c:pt>
                <c:pt idx="451">
                  <c:v>46.368259078599998</c:v>
                </c:pt>
                <c:pt idx="452">
                  <c:v>46.329624544300003</c:v>
                </c:pt>
              </c:numCache>
            </c:numRef>
          </c:xVal>
          <c:yVal>
            <c:numRef>
              <c:f>Sheet1!$B$2:$B$454</c:f>
              <c:numCache>
                <c:formatCode>General</c:formatCode>
                <c:ptCount val="453"/>
                <c:pt idx="0">
                  <c:v>1</c:v>
                </c:pt>
                <c:pt idx="1">
                  <c:v>1</c:v>
                </c:pt>
                <c:pt idx="2">
                  <c:v>0.99216340140000003</c:v>
                </c:pt>
                <c:pt idx="3">
                  <c:v>0.99216340140000003</c:v>
                </c:pt>
                <c:pt idx="4">
                  <c:v>0.98649437269999996</c:v>
                </c:pt>
                <c:pt idx="5">
                  <c:v>0.98649437269999996</c:v>
                </c:pt>
                <c:pt idx="6">
                  <c:v>0.98407669860000002</c:v>
                </c:pt>
                <c:pt idx="7">
                  <c:v>0.98407669860000002</c:v>
                </c:pt>
                <c:pt idx="8">
                  <c:v>0.98065860780000003</c:v>
                </c:pt>
                <c:pt idx="9">
                  <c:v>0.98065860780000003</c:v>
                </c:pt>
                <c:pt idx="10">
                  <c:v>0.97865777409999999</c:v>
                </c:pt>
                <c:pt idx="11">
                  <c:v>0.97865777409999999</c:v>
                </c:pt>
                <c:pt idx="12">
                  <c:v>0.97865777409999999</c:v>
                </c:pt>
                <c:pt idx="13">
                  <c:v>0.9764902043</c:v>
                </c:pt>
                <c:pt idx="14">
                  <c:v>0.9764902043</c:v>
                </c:pt>
                <c:pt idx="15">
                  <c:v>0.97498957900000005</c:v>
                </c:pt>
                <c:pt idx="16">
                  <c:v>0.97498957900000005</c:v>
                </c:pt>
                <c:pt idx="17">
                  <c:v>0.97182159229999998</c:v>
                </c:pt>
                <c:pt idx="18">
                  <c:v>0.97182159229999998</c:v>
                </c:pt>
                <c:pt idx="19">
                  <c:v>0.96665277199999999</c:v>
                </c:pt>
                <c:pt idx="20">
                  <c:v>0.96665277199999999</c:v>
                </c:pt>
                <c:pt idx="21">
                  <c:v>0.96348478530000004</c:v>
                </c:pt>
                <c:pt idx="22">
                  <c:v>0.96348478530000004</c:v>
                </c:pt>
                <c:pt idx="23">
                  <c:v>0.96081700709999995</c:v>
                </c:pt>
                <c:pt idx="24">
                  <c:v>0.96081700709999995</c:v>
                </c:pt>
                <c:pt idx="25">
                  <c:v>0.95856606919999998</c:v>
                </c:pt>
                <c:pt idx="26">
                  <c:v>0.95856606919999998</c:v>
                </c:pt>
                <c:pt idx="27">
                  <c:v>0.95564818669999996</c:v>
                </c:pt>
                <c:pt idx="28">
                  <c:v>0.95564818669999996</c:v>
                </c:pt>
                <c:pt idx="29">
                  <c:v>0.95323051270000003</c:v>
                </c:pt>
                <c:pt idx="30">
                  <c:v>0.95323051270000003</c:v>
                </c:pt>
                <c:pt idx="31">
                  <c:v>0.95022926220000004</c:v>
                </c:pt>
                <c:pt idx="32">
                  <c:v>0.95022926220000004</c:v>
                </c:pt>
                <c:pt idx="33">
                  <c:v>0.94756148399999995</c:v>
                </c:pt>
                <c:pt idx="34">
                  <c:v>0.94756148399999995</c:v>
                </c:pt>
                <c:pt idx="35">
                  <c:v>0.94514380990000002</c:v>
                </c:pt>
                <c:pt idx="36">
                  <c:v>0.94514380990000002</c:v>
                </c:pt>
                <c:pt idx="37">
                  <c:v>0.94314297619999998</c:v>
                </c:pt>
                <c:pt idx="38">
                  <c:v>0.94314297619999998</c:v>
                </c:pt>
                <c:pt idx="39">
                  <c:v>0.93897457269999995</c:v>
                </c:pt>
                <c:pt idx="40">
                  <c:v>0.93897457269999995</c:v>
                </c:pt>
                <c:pt idx="41">
                  <c:v>0.93680700289999996</c:v>
                </c:pt>
                <c:pt idx="42">
                  <c:v>0.93680700289999996</c:v>
                </c:pt>
                <c:pt idx="43">
                  <c:v>0.93555648189999996</c:v>
                </c:pt>
                <c:pt idx="44">
                  <c:v>0.93555648189999996</c:v>
                </c:pt>
                <c:pt idx="45">
                  <c:v>0.93313880780000003</c:v>
                </c:pt>
                <c:pt idx="46">
                  <c:v>0.93313880780000003</c:v>
                </c:pt>
                <c:pt idx="47">
                  <c:v>0.9293872447</c:v>
                </c:pt>
                <c:pt idx="48">
                  <c:v>0.9293872447</c:v>
                </c:pt>
                <c:pt idx="49">
                  <c:v>0.92721967490000001</c:v>
                </c:pt>
                <c:pt idx="50">
                  <c:v>0.92721967490000001</c:v>
                </c:pt>
                <c:pt idx="51">
                  <c:v>0.92546894540000002</c:v>
                </c:pt>
                <c:pt idx="52">
                  <c:v>0.92546894540000002</c:v>
                </c:pt>
                <c:pt idx="53">
                  <c:v>0.92280116720000005</c:v>
                </c:pt>
                <c:pt idx="54">
                  <c:v>0.92280116720000005</c:v>
                </c:pt>
                <c:pt idx="55">
                  <c:v>0.92088370149999998</c:v>
                </c:pt>
                <c:pt idx="56">
                  <c:v>0.92088370149999998</c:v>
                </c:pt>
                <c:pt idx="57">
                  <c:v>0.91813255520000003</c:v>
                </c:pt>
                <c:pt idx="58">
                  <c:v>0.91813255520000003</c:v>
                </c:pt>
                <c:pt idx="59">
                  <c:v>0.91546477699999995</c:v>
                </c:pt>
                <c:pt idx="60">
                  <c:v>0.91546477699999995</c:v>
                </c:pt>
                <c:pt idx="61">
                  <c:v>0.91229679029999999</c:v>
                </c:pt>
                <c:pt idx="62">
                  <c:v>0.91229679029999999</c:v>
                </c:pt>
                <c:pt idx="63">
                  <c:v>0.90879533140000002</c:v>
                </c:pt>
                <c:pt idx="64">
                  <c:v>0.90879533140000002</c:v>
                </c:pt>
                <c:pt idx="65">
                  <c:v>0.90587744889999999</c:v>
                </c:pt>
                <c:pt idx="66">
                  <c:v>0.90587744889999999</c:v>
                </c:pt>
                <c:pt idx="67">
                  <c:v>0.90337640679999998</c:v>
                </c:pt>
                <c:pt idx="68">
                  <c:v>0.90337640679999998</c:v>
                </c:pt>
                <c:pt idx="69">
                  <c:v>0.89995831599999998</c:v>
                </c:pt>
                <c:pt idx="70">
                  <c:v>0.89995831599999998</c:v>
                </c:pt>
                <c:pt idx="71">
                  <c:v>0.89654022509999998</c:v>
                </c:pt>
                <c:pt idx="72">
                  <c:v>0.89654022509999998</c:v>
                </c:pt>
                <c:pt idx="73">
                  <c:v>0.89462275950000003</c:v>
                </c:pt>
                <c:pt idx="74">
                  <c:v>0.89462275950000003</c:v>
                </c:pt>
                <c:pt idx="75">
                  <c:v>0.89287203000000004</c:v>
                </c:pt>
                <c:pt idx="76">
                  <c:v>0.89287203000000004</c:v>
                </c:pt>
                <c:pt idx="77">
                  <c:v>0.890454356</c:v>
                </c:pt>
                <c:pt idx="78">
                  <c:v>0.890454356</c:v>
                </c:pt>
                <c:pt idx="79">
                  <c:v>0.88820341810000003</c:v>
                </c:pt>
                <c:pt idx="80">
                  <c:v>0.88820341810000003</c:v>
                </c:pt>
                <c:pt idx="81">
                  <c:v>0.88578574409999999</c:v>
                </c:pt>
                <c:pt idx="82">
                  <c:v>0.88578574409999999</c:v>
                </c:pt>
                <c:pt idx="83">
                  <c:v>0.88303459770000003</c:v>
                </c:pt>
                <c:pt idx="84">
                  <c:v>0.88303459770000003</c:v>
                </c:pt>
                <c:pt idx="85">
                  <c:v>0.88111713209999998</c:v>
                </c:pt>
                <c:pt idx="86">
                  <c:v>0.88111713209999998</c:v>
                </c:pt>
                <c:pt idx="87">
                  <c:v>0.87769904129999998</c:v>
                </c:pt>
                <c:pt idx="88">
                  <c:v>0.87769904129999998</c:v>
                </c:pt>
                <c:pt idx="89">
                  <c:v>0.87594831179999999</c:v>
                </c:pt>
                <c:pt idx="90">
                  <c:v>0.87594831179999999</c:v>
                </c:pt>
                <c:pt idx="91">
                  <c:v>0.87328053360000002</c:v>
                </c:pt>
                <c:pt idx="92">
                  <c:v>0.87328053360000002</c:v>
                </c:pt>
                <c:pt idx="93">
                  <c:v>0.86986244270000002</c:v>
                </c:pt>
                <c:pt idx="94">
                  <c:v>0.86986244270000002</c:v>
                </c:pt>
                <c:pt idx="95">
                  <c:v>0.86786160899999998</c:v>
                </c:pt>
                <c:pt idx="96">
                  <c:v>0.86786160899999998</c:v>
                </c:pt>
                <c:pt idx="97">
                  <c:v>0.86519383080000001</c:v>
                </c:pt>
                <c:pt idx="98">
                  <c:v>0.86519383080000001</c:v>
                </c:pt>
                <c:pt idx="99">
                  <c:v>0.86202584410000005</c:v>
                </c:pt>
                <c:pt idx="100">
                  <c:v>0.86202584410000005</c:v>
                </c:pt>
                <c:pt idx="101">
                  <c:v>0.86002501040000001</c:v>
                </c:pt>
                <c:pt idx="102">
                  <c:v>0.86002501040000001</c:v>
                </c:pt>
                <c:pt idx="103">
                  <c:v>0.857107128</c:v>
                </c:pt>
                <c:pt idx="104">
                  <c:v>0.857107128</c:v>
                </c:pt>
                <c:pt idx="105">
                  <c:v>0.85510629429999996</c:v>
                </c:pt>
                <c:pt idx="106">
                  <c:v>0.85510629429999996</c:v>
                </c:pt>
                <c:pt idx="107">
                  <c:v>0.8506877866</c:v>
                </c:pt>
                <c:pt idx="108">
                  <c:v>0.8506877866</c:v>
                </c:pt>
                <c:pt idx="109">
                  <c:v>0.84601917469999999</c:v>
                </c:pt>
                <c:pt idx="110">
                  <c:v>0.84601917469999999</c:v>
                </c:pt>
                <c:pt idx="111">
                  <c:v>0.84043351399999999</c:v>
                </c:pt>
                <c:pt idx="112">
                  <c:v>0.84043351399999999</c:v>
                </c:pt>
                <c:pt idx="113">
                  <c:v>0.83818257610000002</c:v>
                </c:pt>
                <c:pt idx="114">
                  <c:v>0.83818257610000002</c:v>
                </c:pt>
                <c:pt idx="115">
                  <c:v>0.83259691540000003</c:v>
                </c:pt>
                <c:pt idx="116">
                  <c:v>0.83259691540000003</c:v>
                </c:pt>
                <c:pt idx="117">
                  <c:v>0.83259691540000003</c:v>
                </c:pt>
                <c:pt idx="118">
                  <c:v>0.82917882450000002</c:v>
                </c:pt>
                <c:pt idx="119">
                  <c:v>0.82917882450000002</c:v>
                </c:pt>
                <c:pt idx="120">
                  <c:v>0.82642767819999996</c:v>
                </c:pt>
                <c:pt idx="121">
                  <c:v>0.82642767819999996</c:v>
                </c:pt>
                <c:pt idx="122">
                  <c:v>0.82375989999999999</c:v>
                </c:pt>
                <c:pt idx="123">
                  <c:v>0.82375989999999999</c:v>
                </c:pt>
                <c:pt idx="124">
                  <c:v>0.82150896210000002</c:v>
                </c:pt>
                <c:pt idx="125">
                  <c:v>0.82150896210000002</c:v>
                </c:pt>
                <c:pt idx="126">
                  <c:v>0.81884118380000004</c:v>
                </c:pt>
                <c:pt idx="127">
                  <c:v>0.81884118380000004</c:v>
                </c:pt>
                <c:pt idx="128">
                  <c:v>0.81617340559999996</c:v>
                </c:pt>
                <c:pt idx="129">
                  <c:v>0.81617340559999996</c:v>
                </c:pt>
                <c:pt idx="130">
                  <c:v>0.81367236350000005</c:v>
                </c:pt>
                <c:pt idx="131">
                  <c:v>0.81367236350000005</c:v>
                </c:pt>
                <c:pt idx="132">
                  <c:v>0.8087536474</c:v>
                </c:pt>
                <c:pt idx="133">
                  <c:v>0.8087536474</c:v>
                </c:pt>
                <c:pt idx="134">
                  <c:v>0.80441850770000001</c:v>
                </c:pt>
                <c:pt idx="135">
                  <c:v>0.80441850770000001</c:v>
                </c:pt>
                <c:pt idx="136">
                  <c:v>0.80116715299999997</c:v>
                </c:pt>
                <c:pt idx="137">
                  <c:v>0.80116715299999997</c:v>
                </c:pt>
                <c:pt idx="138">
                  <c:v>0.80116715299999997</c:v>
                </c:pt>
                <c:pt idx="139">
                  <c:v>0.79383076279999998</c:v>
                </c:pt>
                <c:pt idx="140">
                  <c:v>0.79383076279999998</c:v>
                </c:pt>
                <c:pt idx="141">
                  <c:v>0.78916215089999997</c:v>
                </c:pt>
                <c:pt idx="142">
                  <c:v>0.78916215089999997</c:v>
                </c:pt>
                <c:pt idx="143">
                  <c:v>0.78499374740000005</c:v>
                </c:pt>
                <c:pt idx="144">
                  <c:v>0.78499374740000005</c:v>
                </c:pt>
                <c:pt idx="145">
                  <c:v>0.78382659440000002</c:v>
                </c:pt>
                <c:pt idx="146">
                  <c:v>0.78382659440000002</c:v>
                </c:pt>
                <c:pt idx="147">
                  <c:v>0.7813255523</c:v>
                </c:pt>
                <c:pt idx="148">
                  <c:v>0.7813255523</c:v>
                </c:pt>
                <c:pt idx="149">
                  <c:v>0.77890787829999997</c:v>
                </c:pt>
                <c:pt idx="150">
                  <c:v>0.77890787829999997</c:v>
                </c:pt>
                <c:pt idx="151">
                  <c:v>0.77615673200000002</c:v>
                </c:pt>
                <c:pt idx="152">
                  <c:v>0.77615673200000002</c:v>
                </c:pt>
                <c:pt idx="153">
                  <c:v>0.77373905789999997</c:v>
                </c:pt>
                <c:pt idx="154">
                  <c:v>0.77373905789999997</c:v>
                </c:pt>
                <c:pt idx="155">
                  <c:v>0.76957065440000005</c:v>
                </c:pt>
                <c:pt idx="156">
                  <c:v>0.76957065440000005</c:v>
                </c:pt>
                <c:pt idx="157">
                  <c:v>0.76565235509999996</c:v>
                </c:pt>
                <c:pt idx="158">
                  <c:v>0.76565235509999996</c:v>
                </c:pt>
                <c:pt idx="159">
                  <c:v>0.76248436850000001</c:v>
                </c:pt>
                <c:pt idx="160">
                  <c:v>0.76248436850000001</c:v>
                </c:pt>
                <c:pt idx="161">
                  <c:v>0.75831596499999998</c:v>
                </c:pt>
                <c:pt idx="162">
                  <c:v>0.75831596499999998</c:v>
                </c:pt>
                <c:pt idx="163">
                  <c:v>0.75656523549999999</c:v>
                </c:pt>
                <c:pt idx="164">
                  <c:v>0.75656523549999999</c:v>
                </c:pt>
                <c:pt idx="165">
                  <c:v>0.75389745730000002</c:v>
                </c:pt>
                <c:pt idx="166">
                  <c:v>0.75389745730000002</c:v>
                </c:pt>
                <c:pt idx="167">
                  <c:v>0.75047936640000001</c:v>
                </c:pt>
                <c:pt idx="168">
                  <c:v>0.75047936640000001</c:v>
                </c:pt>
                <c:pt idx="169">
                  <c:v>0.74772822009999995</c:v>
                </c:pt>
                <c:pt idx="170">
                  <c:v>0.74772822009999995</c:v>
                </c:pt>
                <c:pt idx="171">
                  <c:v>0.74214255939999996</c:v>
                </c:pt>
                <c:pt idx="172">
                  <c:v>0.74214255939999996</c:v>
                </c:pt>
                <c:pt idx="173">
                  <c:v>0.74039182989999996</c:v>
                </c:pt>
                <c:pt idx="174">
                  <c:v>0.74039182989999996</c:v>
                </c:pt>
                <c:pt idx="175">
                  <c:v>0.73772405169999999</c:v>
                </c:pt>
                <c:pt idx="176">
                  <c:v>0.73772405169999999</c:v>
                </c:pt>
                <c:pt idx="177">
                  <c:v>0.73430596079999999</c:v>
                </c:pt>
                <c:pt idx="178">
                  <c:v>0.73430596079999999</c:v>
                </c:pt>
                <c:pt idx="179">
                  <c:v>0.73230512709999995</c:v>
                </c:pt>
                <c:pt idx="180">
                  <c:v>0.73230512709999995</c:v>
                </c:pt>
                <c:pt idx="181">
                  <c:v>0.72938724470000005</c:v>
                </c:pt>
                <c:pt idx="182">
                  <c:v>0.72938724470000005</c:v>
                </c:pt>
                <c:pt idx="183">
                  <c:v>0.72713630679999997</c:v>
                </c:pt>
                <c:pt idx="184">
                  <c:v>0.72713630679999997</c:v>
                </c:pt>
                <c:pt idx="185">
                  <c:v>0.72421842430000005</c:v>
                </c:pt>
                <c:pt idx="186">
                  <c:v>0.72421842430000005</c:v>
                </c:pt>
                <c:pt idx="187">
                  <c:v>0.72155064609999997</c:v>
                </c:pt>
                <c:pt idx="188">
                  <c:v>0.72155064609999997</c:v>
                </c:pt>
                <c:pt idx="189">
                  <c:v>0.71854939559999997</c:v>
                </c:pt>
                <c:pt idx="190">
                  <c:v>0.71854939559999997</c:v>
                </c:pt>
                <c:pt idx="191">
                  <c:v>0.71588161729999999</c:v>
                </c:pt>
                <c:pt idx="192">
                  <c:v>0.71588161729999999</c:v>
                </c:pt>
                <c:pt idx="193">
                  <c:v>0.71588161729999999</c:v>
                </c:pt>
                <c:pt idx="194">
                  <c:v>0.71296373489999998</c:v>
                </c:pt>
                <c:pt idx="195">
                  <c:v>0.71296373489999998</c:v>
                </c:pt>
                <c:pt idx="196">
                  <c:v>0.71046269279999996</c:v>
                </c:pt>
                <c:pt idx="197">
                  <c:v>0.71046269279999996</c:v>
                </c:pt>
                <c:pt idx="198">
                  <c:v>0.70654439349999998</c:v>
                </c:pt>
                <c:pt idx="199">
                  <c:v>0.70654439349999998</c:v>
                </c:pt>
                <c:pt idx="200">
                  <c:v>0.70237598999999995</c:v>
                </c:pt>
                <c:pt idx="201">
                  <c:v>0.70237598999999995</c:v>
                </c:pt>
                <c:pt idx="202">
                  <c:v>0.69629012089999998</c:v>
                </c:pt>
                <c:pt idx="203">
                  <c:v>0.69629012089999998</c:v>
                </c:pt>
                <c:pt idx="204">
                  <c:v>0.69537307209999999</c:v>
                </c:pt>
                <c:pt idx="205">
                  <c:v>0.69537307209999999</c:v>
                </c:pt>
                <c:pt idx="206">
                  <c:v>0.69187161320000001</c:v>
                </c:pt>
                <c:pt idx="207">
                  <c:v>0.69187161320000001</c:v>
                </c:pt>
                <c:pt idx="208">
                  <c:v>0.68745310550000005</c:v>
                </c:pt>
                <c:pt idx="209">
                  <c:v>0.68745310550000005</c:v>
                </c:pt>
                <c:pt idx="210">
                  <c:v>0.68528553560000005</c:v>
                </c:pt>
                <c:pt idx="211">
                  <c:v>0.68528553560000005</c:v>
                </c:pt>
                <c:pt idx="212">
                  <c:v>0.68011671529999995</c:v>
                </c:pt>
                <c:pt idx="213">
                  <c:v>0.68011671529999995</c:v>
                </c:pt>
                <c:pt idx="214">
                  <c:v>0.67694872859999999</c:v>
                </c:pt>
                <c:pt idx="215">
                  <c:v>0.67694872859999999</c:v>
                </c:pt>
                <c:pt idx="216">
                  <c:v>0.6735306378</c:v>
                </c:pt>
                <c:pt idx="217">
                  <c:v>0.6735306378</c:v>
                </c:pt>
                <c:pt idx="218">
                  <c:v>0.66911213010000004</c:v>
                </c:pt>
                <c:pt idx="219">
                  <c:v>0.66911213010000004</c:v>
                </c:pt>
                <c:pt idx="220">
                  <c:v>0.66202584409999998</c:v>
                </c:pt>
                <c:pt idx="221">
                  <c:v>0.66202584409999998</c:v>
                </c:pt>
                <c:pt idx="222">
                  <c:v>0.65927469780000003</c:v>
                </c:pt>
                <c:pt idx="223">
                  <c:v>0.65927469780000003</c:v>
                </c:pt>
                <c:pt idx="224">
                  <c:v>0.65318882869999995</c:v>
                </c:pt>
                <c:pt idx="225">
                  <c:v>0.65318882869999995</c:v>
                </c:pt>
                <c:pt idx="226">
                  <c:v>0.64902042520000003</c:v>
                </c:pt>
                <c:pt idx="227">
                  <c:v>0.64902042520000003</c:v>
                </c:pt>
                <c:pt idx="228">
                  <c:v>0.64660275109999998</c:v>
                </c:pt>
                <c:pt idx="229">
                  <c:v>0.64660275109999998</c:v>
                </c:pt>
                <c:pt idx="230">
                  <c:v>0.64285118799999996</c:v>
                </c:pt>
                <c:pt idx="231">
                  <c:v>0.64285118799999996</c:v>
                </c:pt>
                <c:pt idx="232">
                  <c:v>0.63776573569999995</c:v>
                </c:pt>
                <c:pt idx="233">
                  <c:v>0.63776573569999995</c:v>
                </c:pt>
                <c:pt idx="234">
                  <c:v>0.6294289287</c:v>
                </c:pt>
                <c:pt idx="235">
                  <c:v>0.6294289287</c:v>
                </c:pt>
                <c:pt idx="236">
                  <c:v>0.6230095873</c:v>
                </c:pt>
                <c:pt idx="237">
                  <c:v>0.6230095873</c:v>
                </c:pt>
                <c:pt idx="238">
                  <c:v>0.61884118379999997</c:v>
                </c:pt>
                <c:pt idx="239">
                  <c:v>0.61884118379999997</c:v>
                </c:pt>
                <c:pt idx="240">
                  <c:v>0.61417257189999996</c:v>
                </c:pt>
                <c:pt idx="241">
                  <c:v>0.61417257189999996</c:v>
                </c:pt>
                <c:pt idx="242">
                  <c:v>0.61050437680000003</c:v>
                </c:pt>
                <c:pt idx="243">
                  <c:v>0.61050437680000003</c:v>
                </c:pt>
                <c:pt idx="244">
                  <c:v>0.60758649440000001</c:v>
                </c:pt>
                <c:pt idx="245">
                  <c:v>0.60758649440000001</c:v>
                </c:pt>
                <c:pt idx="246">
                  <c:v>0.60441850770000005</c:v>
                </c:pt>
                <c:pt idx="247">
                  <c:v>0.60441850770000005</c:v>
                </c:pt>
                <c:pt idx="248">
                  <c:v>0.60100041680000005</c:v>
                </c:pt>
                <c:pt idx="249">
                  <c:v>0.60100041680000005</c:v>
                </c:pt>
                <c:pt idx="250">
                  <c:v>0.59633180490000004</c:v>
                </c:pt>
                <c:pt idx="251">
                  <c:v>0.59633180490000004</c:v>
                </c:pt>
                <c:pt idx="252">
                  <c:v>0.5943309712</c:v>
                </c:pt>
                <c:pt idx="253">
                  <c:v>0.5943309712</c:v>
                </c:pt>
                <c:pt idx="254">
                  <c:v>0.59141308879999999</c:v>
                </c:pt>
                <c:pt idx="255">
                  <c:v>0.59141308879999999</c:v>
                </c:pt>
                <c:pt idx="256">
                  <c:v>0.58874531050000001</c:v>
                </c:pt>
                <c:pt idx="257">
                  <c:v>0.58874531050000001</c:v>
                </c:pt>
                <c:pt idx="258">
                  <c:v>0.58599416419999995</c:v>
                </c:pt>
                <c:pt idx="259">
                  <c:v>0.58599416419999995</c:v>
                </c:pt>
                <c:pt idx="260">
                  <c:v>0.58207586489999996</c:v>
                </c:pt>
                <c:pt idx="261">
                  <c:v>0.58207586489999996</c:v>
                </c:pt>
                <c:pt idx="262">
                  <c:v>0.57649020429999998</c:v>
                </c:pt>
                <c:pt idx="263">
                  <c:v>0.57649020429999998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8A8-4643-95A8-ACDD5C0EDB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19050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Sheet1!$A$2:$A$454</c:f>
              <c:numCache>
                <c:formatCode>General</c:formatCode>
                <c:ptCount val="453"/>
                <c:pt idx="0">
                  <c:v>0</c:v>
                </c:pt>
                <c:pt idx="1">
                  <c:v>0.26362388139999998</c:v>
                </c:pt>
                <c:pt idx="2">
                  <c:v>0.26362388139999998</c:v>
                </c:pt>
                <c:pt idx="3">
                  <c:v>0.63860612660000005</c:v>
                </c:pt>
                <c:pt idx="4">
                  <c:v>0.63860612660000005</c:v>
                </c:pt>
                <c:pt idx="5">
                  <c:v>0.75678234929999999</c:v>
                </c:pt>
                <c:pt idx="6">
                  <c:v>0.75678234929999999</c:v>
                </c:pt>
                <c:pt idx="7">
                  <c:v>1.2522134369</c:v>
                </c:pt>
                <c:pt idx="8">
                  <c:v>1.2522134369</c:v>
                </c:pt>
                <c:pt idx="9">
                  <c:v>1.7862790587999999</c:v>
                </c:pt>
                <c:pt idx="10">
                  <c:v>1.7862790587999999</c:v>
                </c:pt>
                <c:pt idx="11">
                  <c:v>2.7294162208000001</c:v>
                </c:pt>
                <c:pt idx="12">
                  <c:v>2.9157710336</c:v>
                </c:pt>
                <c:pt idx="13">
                  <c:v>2.9157710336</c:v>
                </c:pt>
                <c:pt idx="14">
                  <c:v>3.8589081956000002</c:v>
                </c:pt>
                <c:pt idx="15">
                  <c:v>3.8589081956000002</c:v>
                </c:pt>
                <c:pt idx="16">
                  <c:v>4.4134273945000002</c:v>
                </c:pt>
                <c:pt idx="17">
                  <c:v>4.4134273945000002</c:v>
                </c:pt>
                <c:pt idx="18">
                  <c:v>4.5270583779000004</c:v>
                </c:pt>
                <c:pt idx="19">
                  <c:v>4.5270583779000004</c:v>
                </c:pt>
                <c:pt idx="20">
                  <c:v>4.6997774727000001</c:v>
                </c:pt>
                <c:pt idx="21">
                  <c:v>4.6997774727000001</c:v>
                </c:pt>
                <c:pt idx="22">
                  <c:v>4.7929548789999998</c:v>
                </c:pt>
                <c:pt idx="23">
                  <c:v>4.7929548789999998</c:v>
                </c:pt>
                <c:pt idx="24">
                  <c:v>4.8997680034000002</c:v>
                </c:pt>
                <c:pt idx="25">
                  <c:v>4.8997680034000002</c:v>
                </c:pt>
                <c:pt idx="26">
                  <c:v>5.1747549831999997</c:v>
                </c:pt>
                <c:pt idx="27">
                  <c:v>5.1747549831999997</c:v>
                </c:pt>
                <c:pt idx="28">
                  <c:v>5.9565361488999997</c:v>
                </c:pt>
                <c:pt idx="29">
                  <c:v>5.9565361488999997</c:v>
                </c:pt>
                <c:pt idx="30">
                  <c:v>6.0701671321999999</c:v>
                </c:pt>
                <c:pt idx="31">
                  <c:v>6.0701671321999999</c:v>
                </c:pt>
                <c:pt idx="32">
                  <c:v>6.4906017706999997</c:v>
                </c:pt>
                <c:pt idx="33">
                  <c:v>6.4906017706999997</c:v>
                </c:pt>
                <c:pt idx="34">
                  <c:v>6.6565030065000004</c:v>
                </c:pt>
                <c:pt idx="35">
                  <c:v>6.6565030065000004</c:v>
                </c:pt>
                <c:pt idx="36">
                  <c:v>6.7769518488999996</c:v>
                </c:pt>
                <c:pt idx="37">
                  <c:v>6.7769518488999996</c:v>
                </c:pt>
                <c:pt idx="38">
                  <c:v>7.8928081057000004</c:v>
                </c:pt>
                <c:pt idx="39">
                  <c:v>7.8928081057000004</c:v>
                </c:pt>
                <c:pt idx="40">
                  <c:v>8.0859807773999997</c:v>
                </c:pt>
                <c:pt idx="41">
                  <c:v>8.0859807773999997</c:v>
                </c:pt>
                <c:pt idx="42">
                  <c:v>8.3541498981999993</c:v>
                </c:pt>
                <c:pt idx="43">
                  <c:v>8.3541498981999993</c:v>
                </c:pt>
                <c:pt idx="44">
                  <c:v>8.5405047110000005</c:v>
                </c:pt>
                <c:pt idx="45">
                  <c:v>8.5405047110000005</c:v>
                </c:pt>
                <c:pt idx="46">
                  <c:v>8.6155011600000009</c:v>
                </c:pt>
                <c:pt idx="47">
                  <c:v>8.6155011600000009</c:v>
                </c:pt>
                <c:pt idx="48">
                  <c:v>8.7018607073999998</c:v>
                </c:pt>
                <c:pt idx="49">
                  <c:v>8.7018607073999998</c:v>
                </c:pt>
                <c:pt idx="50">
                  <c:v>8.9223048151000004</c:v>
                </c:pt>
                <c:pt idx="51">
                  <c:v>8.9223048151000004</c:v>
                </c:pt>
                <c:pt idx="52">
                  <c:v>9.0745703328000005</c:v>
                </c:pt>
                <c:pt idx="53">
                  <c:v>9.0745703328000005</c:v>
                </c:pt>
                <c:pt idx="54">
                  <c:v>9.1700203589000004</c:v>
                </c:pt>
                <c:pt idx="55">
                  <c:v>9.1700203589000004</c:v>
                </c:pt>
                <c:pt idx="56">
                  <c:v>9.2950144405999993</c:v>
                </c:pt>
                <c:pt idx="57">
                  <c:v>9.2950144405999993</c:v>
                </c:pt>
                <c:pt idx="58">
                  <c:v>9.3768287485999995</c:v>
                </c:pt>
                <c:pt idx="59">
                  <c:v>9.3768287485999995</c:v>
                </c:pt>
                <c:pt idx="60">
                  <c:v>9.5040954499999994</c:v>
                </c:pt>
                <c:pt idx="61">
                  <c:v>9.5040954499999994</c:v>
                </c:pt>
                <c:pt idx="62">
                  <c:v>9.6290895317</c:v>
                </c:pt>
                <c:pt idx="63">
                  <c:v>9.6290895317</c:v>
                </c:pt>
                <c:pt idx="64">
                  <c:v>9.7836276690999995</c:v>
                </c:pt>
                <c:pt idx="65">
                  <c:v>9.7836276690999995</c:v>
                </c:pt>
                <c:pt idx="66">
                  <c:v>10.5381373988</c:v>
                </c:pt>
                <c:pt idx="67">
                  <c:v>10.5381373988</c:v>
                </c:pt>
                <c:pt idx="68">
                  <c:v>10.6404052838</c:v>
                </c:pt>
                <c:pt idx="69">
                  <c:v>10.6404052838</c:v>
                </c:pt>
                <c:pt idx="70">
                  <c:v>11.099474456699999</c:v>
                </c:pt>
                <c:pt idx="71">
                  <c:v>11.099474456699999</c:v>
                </c:pt>
                <c:pt idx="72">
                  <c:v>11.194924482699999</c:v>
                </c:pt>
                <c:pt idx="73">
                  <c:v>11.194924482699999</c:v>
                </c:pt>
                <c:pt idx="74">
                  <c:v>11.3085554661</c:v>
                </c:pt>
                <c:pt idx="75">
                  <c:v>11.3085554661</c:v>
                </c:pt>
                <c:pt idx="76">
                  <c:v>11.4267316888</c:v>
                </c:pt>
                <c:pt idx="77">
                  <c:v>11.4267316888</c:v>
                </c:pt>
                <c:pt idx="78">
                  <c:v>11.6949008096</c:v>
                </c:pt>
                <c:pt idx="79">
                  <c:v>11.6949008096</c:v>
                </c:pt>
                <c:pt idx="80">
                  <c:v>11.788078216000001</c:v>
                </c:pt>
                <c:pt idx="81">
                  <c:v>11.788078216000001</c:v>
                </c:pt>
                <c:pt idx="82">
                  <c:v>12.0903366318</c:v>
                </c:pt>
                <c:pt idx="83">
                  <c:v>12.0903366318</c:v>
                </c:pt>
                <c:pt idx="84">
                  <c:v>12.2221485725</c:v>
                </c:pt>
                <c:pt idx="85">
                  <c:v>12.2221485725</c:v>
                </c:pt>
                <c:pt idx="86">
                  <c:v>12.4903176933</c:v>
                </c:pt>
                <c:pt idx="87">
                  <c:v>12.4903176933</c:v>
                </c:pt>
                <c:pt idx="88">
                  <c:v>12.556223663700001</c:v>
                </c:pt>
                <c:pt idx="89">
                  <c:v>12.556223663700001</c:v>
                </c:pt>
                <c:pt idx="90">
                  <c:v>12.6175843947</c:v>
                </c:pt>
                <c:pt idx="91">
                  <c:v>12.6175843947</c:v>
                </c:pt>
                <c:pt idx="92">
                  <c:v>13.285734576999999</c:v>
                </c:pt>
                <c:pt idx="93">
                  <c:v>13.285734576999999</c:v>
                </c:pt>
                <c:pt idx="94">
                  <c:v>13.3993655603</c:v>
                </c:pt>
                <c:pt idx="95">
                  <c:v>13.3993655603</c:v>
                </c:pt>
                <c:pt idx="96">
                  <c:v>13.585720373099999</c:v>
                </c:pt>
                <c:pt idx="97">
                  <c:v>13.585720373099999</c:v>
                </c:pt>
                <c:pt idx="98">
                  <c:v>14.0606978836</c:v>
                </c:pt>
                <c:pt idx="99">
                  <c:v>14.0606978836</c:v>
                </c:pt>
                <c:pt idx="100">
                  <c:v>14.226599119399999</c:v>
                </c:pt>
                <c:pt idx="101">
                  <c:v>14.226599119399999</c:v>
                </c:pt>
                <c:pt idx="102">
                  <c:v>14.3947729748</c:v>
                </c:pt>
                <c:pt idx="103">
                  <c:v>14.3947729748</c:v>
                </c:pt>
                <c:pt idx="104">
                  <c:v>14.615217082499999</c:v>
                </c:pt>
                <c:pt idx="105">
                  <c:v>14.615217082499999</c:v>
                </c:pt>
                <c:pt idx="106">
                  <c:v>15.015198143999999</c:v>
                </c:pt>
                <c:pt idx="107">
                  <c:v>15.015198143999999</c:v>
                </c:pt>
                <c:pt idx="108">
                  <c:v>15.0833767341</c:v>
                </c:pt>
                <c:pt idx="109">
                  <c:v>15.0833767341</c:v>
                </c:pt>
                <c:pt idx="110">
                  <c:v>15.1970077174</c:v>
                </c:pt>
                <c:pt idx="111">
                  <c:v>15.1970077174</c:v>
                </c:pt>
                <c:pt idx="112">
                  <c:v>15.3288196582</c:v>
                </c:pt>
                <c:pt idx="113">
                  <c:v>15.3288196582</c:v>
                </c:pt>
                <c:pt idx="114">
                  <c:v>15.4833577956</c:v>
                </c:pt>
                <c:pt idx="115">
                  <c:v>15.4833577956</c:v>
                </c:pt>
                <c:pt idx="116">
                  <c:v>15.576535201900001</c:v>
                </c:pt>
                <c:pt idx="117">
                  <c:v>15.7515269163</c:v>
                </c:pt>
                <c:pt idx="118">
                  <c:v>15.7515269163</c:v>
                </c:pt>
                <c:pt idx="119">
                  <c:v>15.9719710241</c:v>
                </c:pt>
                <c:pt idx="120">
                  <c:v>15.9719710241</c:v>
                </c:pt>
                <c:pt idx="121">
                  <c:v>16.228777046499999</c:v>
                </c:pt>
                <c:pt idx="122">
                  <c:v>16.228777046499999</c:v>
                </c:pt>
                <c:pt idx="123">
                  <c:v>16.917380805800001</c:v>
                </c:pt>
                <c:pt idx="124">
                  <c:v>16.917380805800001</c:v>
                </c:pt>
                <c:pt idx="125">
                  <c:v>17.371904739400001</c:v>
                </c:pt>
                <c:pt idx="126">
                  <c:v>17.371904739400001</c:v>
                </c:pt>
                <c:pt idx="127">
                  <c:v>17.437810709699999</c:v>
                </c:pt>
                <c:pt idx="128">
                  <c:v>17.437810709699999</c:v>
                </c:pt>
                <c:pt idx="129">
                  <c:v>18.167321622999999</c:v>
                </c:pt>
                <c:pt idx="130">
                  <c:v>18.167321622999999</c:v>
                </c:pt>
                <c:pt idx="131">
                  <c:v>18.301406183400001</c:v>
                </c:pt>
                <c:pt idx="132">
                  <c:v>18.301406183400001</c:v>
                </c:pt>
                <c:pt idx="133">
                  <c:v>18.4264002651</c:v>
                </c:pt>
                <c:pt idx="134">
                  <c:v>18.4264002651</c:v>
                </c:pt>
                <c:pt idx="135">
                  <c:v>18.708205103899999</c:v>
                </c:pt>
                <c:pt idx="136">
                  <c:v>18.708205103899999</c:v>
                </c:pt>
                <c:pt idx="137">
                  <c:v>18.8082003693</c:v>
                </c:pt>
                <c:pt idx="138">
                  <c:v>18.987737323000001</c:v>
                </c:pt>
                <c:pt idx="139">
                  <c:v>18.987737323000001</c:v>
                </c:pt>
                <c:pt idx="140">
                  <c:v>19.1422754604</c:v>
                </c:pt>
                <c:pt idx="141">
                  <c:v>19.1422754604</c:v>
                </c:pt>
                <c:pt idx="142">
                  <c:v>19.789972065699999</c:v>
                </c:pt>
                <c:pt idx="143">
                  <c:v>19.789972065699999</c:v>
                </c:pt>
                <c:pt idx="144">
                  <c:v>19.889967331099999</c:v>
                </c:pt>
                <c:pt idx="145">
                  <c:v>19.889967331099999</c:v>
                </c:pt>
                <c:pt idx="146">
                  <c:v>20.0649590455</c:v>
                </c:pt>
                <c:pt idx="147">
                  <c:v>20.0649590455</c:v>
                </c:pt>
                <c:pt idx="148">
                  <c:v>20.144500733899999</c:v>
                </c:pt>
                <c:pt idx="149">
                  <c:v>20.144500733899999</c:v>
                </c:pt>
                <c:pt idx="150">
                  <c:v>20.217224563199998</c:v>
                </c:pt>
                <c:pt idx="151">
                  <c:v>20.217224563199998</c:v>
                </c:pt>
                <c:pt idx="152">
                  <c:v>20.8331044932</c:v>
                </c:pt>
                <c:pt idx="153">
                  <c:v>20.8331044932</c:v>
                </c:pt>
                <c:pt idx="154">
                  <c:v>21.267174849700002</c:v>
                </c:pt>
                <c:pt idx="155">
                  <c:v>21.267174849700002</c:v>
                </c:pt>
                <c:pt idx="156">
                  <c:v>21.694427347200001</c:v>
                </c:pt>
                <c:pt idx="157">
                  <c:v>21.694427347200001</c:v>
                </c:pt>
                <c:pt idx="158">
                  <c:v>21.780786894599999</c:v>
                </c:pt>
                <c:pt idx="159">
                  <c:v>21.780786894599999</c:v>
                </c:pt>
                <c:pt idx="160">
                  <c:v>21.848965484600001</c:v>
                </c:pt>
                <c:pt idx="161">
                  <c:v>21.848965484600001</c:v>
                </c:pt>
                <c:pt idx="162">
                  <c:v>21.9080535959</c:v>
                </c:pt>
                <c:pt idx="163">
                  <c:v>21.9080535959</c:v>
                </c:pt>
                <c:pt idx="164">
                  <c:v>22.344396572099999</c:v>
                </c:pt>
                <c:pt idx="165">
                  <c:v>22.344396572099999</c:v>
                </c:pt>
                <c:pt idx="166">
                  <c:v>22.730741915599999</c:v>
                </c:pt>
                <c:pt idx="167">
                  <c:v>22.730741915599999</c:v>
                </c:pt>
                <c:pt idx="168">
                  <c:v>22.985275318399999</c:v>
                </c:pt>
                <c:pt idx="169">
                  <c:v>22.985275318399999</c:v>
                </c:pt>
                <c:pt idx="170">
                  <c:v>23.246626580200001</c:v>
                </c:pt>
                <c:pt idx="171">
                  <c:v>23.246626580200001</c:v>
                </c:pt>
                <c:pt idx="172">
                  <c:v>23.392074238900001</c:v>
                </c:pt>
                <c:pt idx="173">
                  <c:v>23.392074238900001</c:v>
                </c:pt>
                <c:pt idx="174">
                  <c:v>23.805691018400001</c:v>
                </c:pt>
                <c:pt idx="175">
                  <c:v>23.805691018400001</c:v>
                </c:pt>
                <c:pt idx="176">
                  <c:v>23.953411296799999</c:v>
                </c:pt>
                <c:pt idx="177">
                  <c:v>23.953411296799999</c:v>
                </c:pt>
                <c:pt idx="178">
                  <c:v>24.053406562199999</c:v>
                </c:pt>
                <c:pt idx="179">
                  <c:v>24.053406562199999</c:v>
                </c:pt>
                <c:pt idx="180">
                  <c:v>24.221580417599998</c:v>
                </c:pt>
                <c:pt idx="181">
                  <c:v>24.221580417599998</c:v>
                </c:pt>
                <c:pt idx="182">
                  <c:v>24.314757824000001</c:v>
                </c:pt>
                <c:pt idx="183">
                  <c:v>24.314757824000001</c:v>
                </c:pt>
                <c:pt idx="184">
                  <c:v>24.676104351100001</c:v>
                </c:pt>
                <c:pt idx="185">
                  <c:v>24.676104351100001</c:v>
                </c:pt>
                <c:pt idx="186">
                  <c:v>25.016997301300002</c:v>
                </c:pt>
                <c:pt idx="187">
                  <c:v>25.016997301300002</c:v>
                </c:pt>
                <c:pt idx="188">
                  <c:v>25.496520051099999</c:v>
                </c:pt>
                <c:pt idx="189">
                  <c:v>25.496520051099999</c:v>
                </c:pt>
                <c:pt idx="190">
                  <c:v>25.864684437299999</c:v>
                </c:pt>
                <c:pt idx="191">
                  <c:v>25.864684437299999</c:v>
                </c:pt>
                <c:pt idx="192">
                  <c:v>26.0260404337</c:v>
                </c:pt>
                <c:pt idx="193">
                  <c:v>26.1987595284</c:v>
                </c:pt>
                <c:pt idx="194">
                  <c:v>26.1987595284</c:v>
                </c:pt>
                <c:pt idx="195">
                  <c:v>26.3646607642</c:v>
                </c:pt>
                <c:pt idx="196">
                  <c:v>26.3646607642</c:v>
                </c:pt>
                <c:pt idx="197">
                  <c:v>26.887363287700001</c:v>
                </c:pt>
                <c:pt idx="198">
                  <c:v>26.887363287700001</c:v>
                </c:pt>
                <c:pt idx="199">
                  <c:v>27.2350740969</c:v>
                </c:pt>
                <c:pt idx="200">
                  <c:v>27.2350740969</c:v>
                </c:pt>
                <c:pt idx="201">
                  <c:v>27.628237299399999</c:v>
                </c:pt>
                <c:pt idx="202">
                  <c:v>27.628237299399999</c:v>
                </c:pt>
                <c:pt idx="203">
                  <c:v>27.755504000799998</c:v>
                </c:pt>
                <c:pt idx="204">
                  <c:v>27.730505184399998</c:v>
                </c:pt>
                <c:pt idx="205">
                  <c:v>28.644098290799999</c:v>
                </c:pt>
                <c:pt idx="206">
                  <c:v>28.644098290799999</c:v>
                </c:pt>
                <c:pt idx="207">
                  <c:v>28.903176932899999</c:v>
                </c:pt>
                <c:pt idx="208">
                  <c:v>28.903176932899999</c:v>
                </c:pt>
                <c:pt idx="209">
                  <c:v>29.137256758700001</c:v>
                </c:pt>
                <c:pt idx="210">
                  <c:v>29.137256758700001</c:v>
                </c:pt>
                <c:pt idx="211">
                  <c:v>29.291794896100001</c:v>
                </c:pt>
                <c:pt idx="212">
                  <c:v>29.291794896100001</c:v>
                </c:pt>
                <c:pt idx="213">
                  <c:v>29.3645187254</c:v>
                </c:pt>
                <c:pt idx="214">
                  <c:v>29.3645187254</c:v>
                </c:pt>
                <c:pt idx="215">
                  <c:v>29.5054211448</c:v>
                </c:pt>
                <c:pt idx="216">
                  <c:v>29.5054211448</c:v>
                </c:pt>
                <c:pt idx="217">
                  <c:v>29.625869987200002</c:v>
                </c:pt>
                <c:pt idx="218">
                  <c:v>29.625869987200002</c:v>
                </c:pt>
                <c:pt idx="219">
                  <c:v>30.2735665925</c:v>
                </c:pt>
                <c:pt idx="220">
                  <c:v>30.2735665925</c:v>
                </c:pt>
                <c:pt idx="221">
                  <c:v>31.064438236800001</c:v>
                </c:pt>
                <c:pt idx="222">
                  <c:v>31.064438236800001</c:v>
                </c:pt>
                <c:pt idx="223">
                  <c:v>31.350788314900001</c:v>
                </c:pt>
                <c:pt idx="224">
                  <c:v>31.350788314900001</c:v>
                </c:pt>
                <c:pt idx="225">
                  <c:v>31.478055016300001</c:v>
                </c:pt>
                <c:pt idx="226">
                  <c:v>31.478055016300001</c:v>
                </c:pt>
                <c:pt idx="227">
                  <c:v>31.584868140699999</c:v>
                </c:pt>
                <c:pt idx="228">
                  <c:v>31.584868140699999</c:v>
                </c:pt>
                <c:pt idx="229">
                  <c:v>31.705316983100001</c:v>
                </c:pt>
                <c:pt idx="230">
                  <c:v>31.705316983100001</c:v>
                </c:pt>
                <c:pt idx="231">
                  <c:v>31.757587235500001</c:v>
                </c:pt>
                <c:pt idx="232">
                  <c:v>31.757587235500001</c:v>
                </c:pt>
                <c:pt idx="233">
                  <c:v>31.832583684500001</c:v>
                </c:pt>
                <c:pt idx="234">
                  <c:v>31.832583684500001</c:v>
                </c:pt>
                <c:pt idx="235">
                  <c:v>31.9530325269</c:v>
                </c:pt>
                <c:pt idx="236">
                  <c:v>31.9530325269</c:v>
                </c:pt>
                <c:pt idx="237">
                  <c:v>32.280289758999999</c:v>
                </c:pt>
                <c:pt idx="238">
                  <c:v>32.280289758999999</c:v>
                </c:pt>
                <c:pt idx="239">
                  <c:v>32.412101699700003</c:v>
                </c:pt>
                <c:pt idx="240">
                  <c:v>32.412101699700003</c:v>
                </c:pt>
                <c:pt idx="241">
                  <c:v>32.518914824100001</c:v>
                </c:pt>
                <c:pt idx="242">
                  <c:v>32.518914824100001</c:v>
                </c:pt>
                <c:pt idx="243">
                  <c:v>32.593911273099998</c:v>
                </c:pt>
                <c:pt idx="244">
                  <c:v>32.593911273099998</c:v>
                </c:pt>
                <c:pt idx="245">
                  <c:v>32.7393589319</c:v>
                </c:pt>
                <c:pt idx="246">
                  <c:v>32.7393589319</c:v>
                </c:pt>
                <c:pt idx="247">
                  <c:v>32.9734387576</c:v>
                </c:pt>
                <c:pt idx="248">
                  <c:v>32.9734387576</c:v>
                </c:pt>
                <c:pt idx="249">
                  <c:v>33.107523317999998</c:v>
                </c:pt>
                <c:pt idx="250">
                  <c:v>33.107523317999998</c:v>
                </c:pt>
                <c:pt idx="251">
                  <c:v>33.2552435964</c:v>
                </c:pt>
                <c:pt idx="252">
                  <c:v>33.2552435964</c:v>
                </c:pt>
                <c:pt idx="253">
                  <c:v>34.475640357899998</c:v>
                </c:pt>
                <c:pt idx="254">
                  <c:v>34.475640357899998</c:v>
                </c:pt>
                <c:pt idx="255">
                  <c:v>34.577908243000003</c:v>
                </c:pt>
                <c:pt idx="256">
                  <c:v>34.577908243000003</c:v>
                </c:pt>
                <c:pt idx="257">
                  <c:v>34.6779035084</c:v>
                </c:pt>
                <c:pt idx="258">
                  <c:v>34.6779035084</c:v>
                </c:pt>
                <c:pt idx="259">
                  <c:v>35.907390748499999</c:v>
                </c:pt>
                <c:pt idx="260">
                  <c:v>35.907390748499999</c:v>
                </c:pt>
                <c:pt idx="261">
                  <c:v>36.080109843300001</c:v>
                </c:pt>
                <c:pt idx="262">
                  <c:v>36.080109843300001</c:v>
                </c:pt>
                <c:pt idx="263">
                  <c:v>43.402490412399999</c:v>
                </c:pt>
                <c:pt idx="264">
                  <c:v>0</c:v>
                </c:pt>
                <c:pt idx="265">
                  <c:v>0.39543582220000001</c:v>
                </c:pt>
                <c:pt idx="266">
                  <c:v>0.39543582220000001</c:v>
                </c:pt>
                <c:pt idx="267">
                  <c:v>0.57724539559999999</c:v>
                </c:pt>
                <c:pt idx="268">
                  <c:v>0.57724539559999999</c:v>
                </c:pt>
                <c:pt idx="269">
                  <c:v>1.4999289806</c:v>
                </c:pt>
                <c:pt idx="270">
                  <c:v>1.4999289806</c:v>
                </c:pt>
                <c:pt idx="271">
                  <c:v>1.6385587803999999</c:v>
                </c:pt>
                <c:pt idx="272">
                  <c:v>1.6385587803999999</c:v>
                </c:pt>
                <c:pt idx="273">
                  <c:v>1.9203636191</c:v>
                </c:pt>
                <c:pt idx="274">
                  <c:v>1.9203636191</c:v>
                </c:pt>
                <c:pt idx="275">
                  <c:v>2.1408077268999999</c:v>
                </c:pt>
                <c:pt idx="276">
                  <c:v>2.1408077268999999</c:v>
                </c:pt>
                <c:pt idx="277">
                  <c:v>2.6544197718000002</c:v>
                </c:pt>
                <c:pt idx="278">
                  <c:v>2.6544197718000002</c:v>
                </c:pt>
                <c:pt idx="279">
                  <c:v>2.7612328962000001</c:v>
                </c:pt>
                <c:pt idx="280">
                  <c:v>2.7612328962000001</c:v>
                </c:pt>
                <c:pt idx="281">
                  <c:v>2.8748638795999999</c:v>
                </c:pt>
                <c:pt idx="282">
                  <c:v>2.8748638795999999</c:v>
                </c:pt>
                <c:pt idx="283">
                  <c:v>3.2566639837000002</c:v>
                </c:pt>
                <c:pt idx="284">
                  <c:v>3.2566639837000002</c:v>
                </c:pt>
                <c:pt idx="285">
                  <c:v>3.4498366555</c:v>
                </c:pt>
                <c:pt idx="286">
                  <c:v>3.4498366555</c:v>
                </c:pt>
                <c:pt idx="287">
                  <c:v>4.0179915723999997</c:v>
                </c:pt>
                <c:pt idx="288">
                  <c:v>4.0179915723999997</c:v>
                </c:pt>
                <c:pt idx="289">
                  <c:v>5.0133989868000004</c:v>
                </c:pt>
                <c:pt idx="290">
                  <c:v>5.0133989868000004</c:v>
                </c:pt>
                <c:pt idx="291">
                  <c:v>5.3338383598999997</c:v>
                </c:pt>
                <c:pt idx="292">
                  <c:v>5.3338383598999997</c:v>
                </c:pt>
                <c:pt idx="293">
                  <c:v>5.4270157663000003</c:v>
                </c:pt>
                <c:pt idx="294">
                  <c:v>5.4270157663000003</c:v>
                </c:pt>
                <c:pt idx="295">
                  <c:v>5.7815444343999998</c:v>
                </c:pt>
                <c:pt idx="296">
                  <c:v>5.7815444343999998</c:v>
                </c:pt>
                <c:pt idx="297">
                  <c:v>6.1088016665999998</c:v>
                </c:pt>
                <c:pt idx="298">
                  <c:v>6.1088016665999998</c:v>
                </c:pt>
                <c:pt idx="299">
                  <c:v>6.4565124757000003</c:v>
                </c:pt>
                <c:pt idx="300">
                  <c:v>6.4565124757000003</c:v>
                </c:pt>
                <c:pt idx="301">
                  <c:v>6.5633256000999998</c:v>
                </c:pt>
                <c:pt idx="302">
                  <c:v>6.5633256000999998</c:v>
                </c:pt>
                <c:pt idx="303">
                  <c:v>6.7633161308999998</c:v>
                </c:pt>
                <c:pt idx="304">
                  <c:v>6.7633161308999998</c:v>
                </c:pt>
                <c:pt idx="305">
                  <c:v>7.2451115004000002</c:v>
                </c:pt>
                <c:pt idx="306">
                  <c:v>7.2451115004000002</c:v>
                </c:pt>
                <c:pt idx="307">
                  <c:v>7.5678234931999997</c:v>
                </c:pt>
                <c:pt idx="308">
                  <c:v>7.5678234931999997</c:v>
                </c:pt>
                <c:pt idx="309">
                  <c:v>7.9973486103999996</c:v>
                </c:pt>
                <c:pt idx="310">
                  <c:v>7.9973486103999996</c:v>
                </c:pt>
                <c:pt idx="311">
                  <c:v>8.1018891151000005</c:v>
                </c:pt>
                <c:pt idx="312">
                  <c:v>8.1018891151000005</c:v>
                </c:pt>
                <c:pt idx="313">
                  <c:v>8.9450310117999994</c:v>
                </c:pt>
                <c:pt idx="314">
                  <c:v>8.9450310117999994</c:v>
                </c:pt>
                <c:pt idx="315">
                  <c:v>9.2222906112</c:v>
                </c:pt>
                <c:pt idx="316">
                  <c:v>9.2222906112</c:v>
                </c:pt>
                <c:pt idx="317">
                  <c:v>9.4995502107000007</c:v>
                </c:pt>
                <c:pt idx="318">
                  <c:v>9.4995502107000007</c:v>
                </c:pt>
                <c:pt idx="319">
                  <c:v>9.7177216988000001</c:v>
                </c:pt>
                <c:pt idx="320">
                  <c:v>9.7177216988000001</c:v>
                </c:pt>
                <c:pt idx="321">
                  <c:v>9.8449884002000001</c:v>
                </c:pt>
                <c:pt idx="322">
                  <c:v>9.8972586524999997</c:v>
                </c:pt>
                <c:pt idx="323">
                  <c:v>10.1767908716</c:v>
                </c:pt>
                <c:pt idx="324">
                  <c:v>10.1767908716</c:v>
                </c:pt>
                <c:pt idx="325">
                  <c:v>10.3336016287</c:v>
                </c:pt>
                <c:pt idx="326">
                  <c:v>10.3336016287</c:v>
                </c:pt>
                <c:pt idx="327">
                  <c:v>10.6131338478</c:v>
                </c:pt>
                <c:pt idx="328">
                  <c:v>10.6131338478</c:v>
                </c:pt>
                <c:pt idx="329">
                  <c:v>10.7335826902</c:v>
                </c:pt>
                <c:pt idx="330">
                  <c:v>10.7335826902</c:v>
                </c:pt>
                <c:pt idx="331">
                  <c:v>10.994933952</c:v>
                </c:pt>
                <c:pt idx="332">
                  <c:v>10.994933952</c:v>
                </c:pt>
                <c:pt idx="333">
                  <c:v>11.385824534799999</c:v>
                </c:pt>
                <c:pt idx="334">
                  <c:v>11.385824534799999</c:v>
                </c:pt>
                <c:pt idx="335">
                  <c:v>11.678992471899999</c:v>
                </c:pt>
                <c:pt idx="336">
                  <c:v>11.678992471899999</c:v>
                </c:pt>
                <c:pt idx="337">
                  <c:v>12.340324795200001</c:v>
                </c:pt>
                <c:pt idx="338">
                  <c:v>12.340324795200001</c:v>
                </c:pt>
                <c:pt idx="339">
                  <c:v>12.6812177454</c:v>
                </c:pt>
                <c:pt idx="340">
                  <c:v>12.6812177454</c:v>
                </c:pt>
                <c:pt idx="341">
                  <c:v>12.9902940202</c:v>
                </c:pt>
                <c:pt idx="342">
                  <c:v>12.9902940202</c:v>
                </c:pt>
                <c:pt idx="343">
                  <c:v>13.108470242899999</c:v>
                </c:pt>
                <c:pt idx="344">
                  <c:v>13.108470242899999</c:v>
                </c:pt>
                <c:pt idx="345">
                  <c:v>13.4107286587</c:v>
                </c:pt>
                <c:pt idx="346">
                  <c:v>13.4107286587</c:v>
                </c:pt>
                <c:pt idx="347">
                  <c:v>13.890251408599999</c:v>
                </c:pt>
                <c:pt idx="348">
                  <c:v>13.890251408599999</c:v>
                </c:pt>
                <c:pt idx="349">
                  <c:v>14.0334264476</c:v>
                </c:pt>
                <c:pt idx="350">
                  <c:v>14.0334264476</c:v>
                </c:pt>
                <c:pt idx="351">
                  <c:v>14.335684863399999</c:v>
                </c:pt>
                <c:pt idx="352">
                  <c:v>14.335684863399999</c:v>
                </c:pt>
                <c:pt idx="353">
                  <c:v>14.537948013799999</c:v>
                </c:pt>
                <c:pt idx="354">
                  <c:v>14.537948013799999</c:v>
                </c:pt>
                <c:pt idx="355">
                  <c:v>14.8152076133</c:v>
                </c:pt>
                <c:pt idx="356">
                  <c:v>14.8152076133</c:v>
                </c:pt>
                <c:pt idx="357">
                  <c:v>15.6810757066</c:v>
                </c:pt>
                <c:pt idx="358">
                  <c:v>15.6810757066</c:v>
                </c:pt>
                <c:pt idx="359">
                  <c:v>15.8901567161</c:v>
                </c:pt>
                <c:pt idx="360">
                  <c:v>15.8901567161</c:v>
                </c:pt>
                <c:pt idx="361">
                  <c:v>16.101510345200001</c:v>
                </c:pt>
                <c:pt idx="362">
                  <c:v>16.101510345200001</c:v>
                </c:pt>
                <c:pt idx="363">
                  <c:v>16.333317551299999</c:v>
                </c:pt>
                <c:pt idx="364">
                  <c:v>16.333317551299999</c:v>
                </c:pt>
                <c:pt idx="365">
                  <c:v>16.506036645999998</c:v>
                </c:pt>
                <c:pt idx="366">
                  <c:v>16.851474835499999</c:v>
                </c:pt>
                <c:pt idx="367">
                  <c:v>17.0401022679</c:v>
                </c:pt>
                <c:pt idx="368">
                  <c:v>17.0401022679</c:v>
                </c:pt>
                <c:pt idx="369">
                  <c:v>17.633256001100001</c:v>
                </c:pt>
                <c:pt idx="370">
                  <c:v>17.633256001100001</c:v>
                </c:pt>
                <c:pt idx="371">
                  <c:v>18.003693006999999</c:v>
                </c:pt>
                <c:pt idx="372">
                  <c:v>18.003693006999999</c:v>
                </c:pt>
                <c:pt idx="373">
                  <c:v>18.4082193078</c:v>
                </c:pt>
                <c:pt idx="374">
                  <c:v>18.4082193078</c:v>
                </c:pt>
                <c:pt idx="375">
                  <c:v>18.678661048199999</c:v>
                </c:pt>
                <c:pt idx="376">
                  <c:v>18.678661048199999</c:v>
                </c:pt>
                <c:pt idx="377">
                  <c:v>18.919558732999999</c:v>
                </c:pt>
                <c:pt idx="378">
                  <c:v>18.919558732999999</c:v>
                </c:pt>
                <c:pt idx="379">
                  <c:v>19.130912362099998</c:v>
                </c:pt>
                <c:pt idx="380">
                  <c:v>19.130912362099998</c:v>
                </c:pt>
                <c:pt idx="381">
                  <c:v>19.662705364299999</c:v>
                </c:pt>
                <c:pt idx="382">
                  <c:v>19.662705364299999</c:v>
                </c:pt>
                <c:pt idx="383">
                  <c:v>19.776336347699999</c:v>
                </c:pt>
                <c:pt idx="384">
                  <c:v>19.776336347699999</c:v>
                </c:pt>
                <c:pt idx="385">
                  <c:v>20.099048340500001</c:v>
                </c:pt>
                <c:pt idx="386">
                  <c:v>20.099048340500001</c:v>
                </c:pt>
                <c:pt idx="387">
                  <c:v>20.196770986200001</c:v>
                </c:pt>
                <c:pt idx="388">
                  <c:v>20.196770986200001</c:v>
                </c:pt>
                <c:pt idx="389">
                  <c:v>21.3762605937</c:v>
                </c:pt>
                <c:pt idx="390">
                  <c:v>21.3762605937</c:v>
                </c:pt>
                <c:pt idx="391">
                  <c:v>21.7580606979</c:v>
                </c:pt>
                <c:pt idx="392">
                  <c:v>21.7580606979</c:v>
                </c:pt>
                <c:pt idx="393">
                  <c:v>22.0216845793</c:v>
                </c:pt>
                <c:pt idx="394">
                  <c:v>22.0216845793</c:v>
                </c:pt>
                <c:pt idx="395">
                  <c:v>22.180767956099999</c:v>
                </c:pt>
                <c:pt idx="396">
                  <c:v>22.180767956099999</c:v>
                </c:pt>
                <c:pt idx="397">
                  <c:v>22.419393021200001</c:v>
                </c:pt>
                <c:pt idx="398">
                  <c:v>22.419393021200001</c:v>
                </c:pt>
                <c:pt idx="399">
                  <c:v>22.517115666900001</c:v>
                </c:pt>
                <c:pt idx="400">
                  <c:v>22.517115666900001</c:v>
                </c:pt>
                <c:pt idx="401">
                  <c:v>23.210264665499999</c:v>
                </c:pt>
                <c:pt idx="402">
                  <c:v>23.210264665499999</c:v>
                </c:pt>
                <c:pt idx="403">
                  <c:v>23.751148146399998</c:v>
                </c:pt>
                <c:pt idx="404">
                  <c:v>23.751148146399998</c:v>
                </c:pt>
                <c:pt idx="405">
                  <c:v>24.103404194900001</c:v>
                </c:pt>
                <c:pt idx="406">
                  <c:v>24.103404194900001</c:v>
                </c:pt>
                <c:pt idx="407">
                  <c:v>24.232943515900001</c:v>
                </c:pt>
                <c:pt idx="408">
                  <c:v>24.232943515900001</c:v>
                </c:pt>
                <c:pt idx="409">
                  <c:v>24.471568581</c:v>
                </c:pt>
                <c:pt idx="410">
                  <c:v>24.471568581</c:v>
                </c:pt>
                <c:pt idx="411">
                  <c:v>24.630651957800001</c:v>
                </c:pt>
                <c:pt idx="412">
                  <c:v>24.630651957800001</c:v>
                </c:pt>
                <c:pt idx="413">
                  <c:v>25.044268737300001</c:v>
                </c:pt>
                <c:pt idx="414">
                  <c:v>25.044268737300001</c:v>
                </c:pt>
                <c:pt idx="415">
                  <c:v>25.3147104777</c:v>
                </c:pt>
                <c:pt idx="416">
                  <c:v>25.3147104777</c:v>
                </c:pt>
                <c:pt idx="417">
                  <c:v>26.044221391000001</c:v>
                </c:pt>
                <c:pt idx="418">
                  <c:v>26.044221391000001</c:v>
                </c:pt>
                <c:pt idx="419">
                  <c:v>26.2237583448</c:v>
                </c:pt>
                <c:pt idx="420">
                  <c:v>26.2237583448</c:v>
                </c:pt>
                <c:pt idx="421">
                  <c:v>26.360115524800001</c:v>
                </c:pt>
                <c:pt idx="422">
                  <c:v>26.360115524800001</c:v>
                </c:pt>
                <c:pt idx="423">
                  <c:v>26.796458501</c:v>
                </c:pt>
                <c:pt idx="424">
                  <c:v>26.796458501</c:v>
                </c:pt>
                <c:pt idx="425">
                  <c:v>27.382794375300001</c:v>
                </c:pt>
                <c:pt idx="426">
                  <c:v>27.382794375300001</c:v>
                </c:pt>
                <c:pt idx="427">
                  <c:v>28.6077363761</c:v>
                </c:pt>
                <c:pt idx="428">
                  <c:v>28.6077363761</c:v>
                </c:pt>
                <c:pt idx="429">
                  <c:v>29.259978220699999</c:v>
                </c:pt>
                <c:pt idx="430">
                  <c:v>29.259978220699999</c:v>
                </c:pt>
                <c:pt idx="431">
                  <c:v>29.741773590299999</c:v>
                </c:pt>
                <c:pt idx="432">
                  <c:v>29.741773590299999</c:v>
                </c:pt>
                <c:pt idx="433">
                  <c:v>30.178116566500002</c:v>
                </c:pt>
                <c:pt idx="434">
                  <c:v>30.314473746499999</c:v>
                </c:pt>
                <c:pt idx="435">
                  <c:v>30.403105913499999</c:v>
                </c:pt>
                <c:pt idx="436">
                  <c:v>30.403105913499999</c:v>
                </c:pt>
                <c:pt idx="437">
                  <c:v>30.605369064000001</c:v>
                </c:pt>
                <c:pt idx="438">
                  <c:v>30.605369064000001</c:v>
                </c:pt>
                <c:pt idx="439">
                  <c:v>30.868992945399999</c:v>
                </c:pt>
                <c:pt idx="440">
                  <c:v>30.868992945399999</c:v>
                </c:pt>
                <c:pt idx="441">
                  <c:v>31.862127740199998</c:v>
                </c:pt>
                <c:pt idx="442">
                  <c:v>31.862127740199998</c:v>
                </c:pt>
                <c:pt idx="443">
                  <c:v>32.155295677300003</c:v>
                </c:pt>
                <c:pt idx="444">
                  <c:v>32.155295677300003</c:v>
                </c:pt>
                <c:pt idx="445">
                  <c:v>33.546138913900002</c:v>
                </c:pt>
                <c:pt idx="446">
                  <c:v>33.546138913900002</c:v>
                </c:pt>
                <c:pt idx="447">
                  <c:v>33.725675867600003</c:v>
                </c:pt>
                <c:pt idx="448">
                  <c:v>33.725675867600003</c:v>
                </c:pt>
                <c:pt idx="449">
                  <c:v>33.9983902277</c:v>
                </c:pt>
                <c:pt idx="450">
                  <c:v>33.9983902277</c:v>
                </c:pt>
                <c:pt idx="451">
                  <c:v>46.368259078599998</c:v>
                </c:pt>
                <c:pt idx="452">
                  <c:v>46.329624544300003</c:v>
                </c:pt>
              </c:numCache>
            </c:numRef>
          </c:xVal>
          <c:yVal>
            <c:numRef>
              <c:f>Sheet1!$C$2:$C$454</c:f>
              <c:numCache>
                <c:formatCode>General</c:formatCode>
                <c:ptCount val="453"/>
                <c:pt idx="264">
                  <c:v>1</c:v>
                </c:pt>
                <c:pt idx="265">
                  <c:v>1</c:v>
                </c:pt>
                <c:pt idx="266">
                  <c:v>0.99608170070000002</c:v>
                </c:pt>
                <c:pt idx="267">
                  <c:v>0.99608170070000002</c:v>
                </c:pt>
                <c:pt idx="268">
                  <c:v>0.99308045020000002</c:v>
                </c:pt>
                <c:pt idx="269">
                  <c:v>0.99308045020000002</c:v>
                </c:pt>
                <c:pt idx="270">
                  <c:v>0.99041267190000004</c:v>
                </c:pt>
                <c:pt idx="271">
                  <c:v>0.99041267190000004</c:v>
                </c:pt>
                <c:pt idx="272">
                  <c:v>0.98449353900000003</c:v>
                </c:pt>
                <c:pt idx="273">
                  <c:v>0.98449353900000003</c:v>
                </c:pt>
                <c:pt idx="274">
                  <c:v>0.98015839930000004</c:v>
                </c:pt>
                <c:pt idx="275">
                  <c:v>0.98015839930000004</c:v>
                </c:pt>
                <c:pt idx="276">
                  <c:v>0.97423926640000003</c:v>
                </c:pt>
                <c:pt idx="277">
                  <c:v>0.97423926640000003</c:v>
                </c:pt>
                <c:pt idx="278">
                  <c:v>0.97248853690000003</c:v>
                </c:pt>
                <c:pt idx="279">
                  <c:v>0.97248853690000003</c:v>
                </c:pt>
                <c:pt idx="280">
                  <c:v>0.96765318879999995</c:v>
                </c:pt>
                <c:pt idx="281">
                  <c:v>0.96765318879999995</c:v>
                </c:pt>
                <c:pt idx="282">
                  <c:v>0.96423509799999996</c:v>
                </c:pt>
                <c:pt idx="283">
                  <c:v>0.96423509799999996</c:v>
                </c:pt>
                <c:pt idx="284">
                  <c:v>0.95981659019999999</c:v>
                </c:pt>
                <c:pt idx="285">
                  <c:v>0.95981659019999999</c:v>
                </c:pt>
                <c:pt idx="286">
                  <c:v>0.95097957479999995</c:v>
                </c:pt>
                <c:pt idx="287">
                  <c:v>0.95097957479999995</c:v>
                </c:pt>
                <c:pt idx="288">
                  <c:v>0.94239266359999996</c:v>
                </c:pt>
                <c:pt idx="289">
                  <c:v>0.94239266359999996</c:v>
                </c:pt>
                <c:pt idx="290">
                  <c:v>0.9392246769</c:v>
                </c:pt>
                <c:pt idx="291">
                  <c:v>0.9392246769</c:v>
                </c:pt>
                <c:pt idx="292">
                  <c:v>0.93405585660000001</c:v>
                </c:pt>
                <c:pt idx="293">
                  <c:v>0.93405585660000001</c:v>
                </c:pt>
                <c:pt idx="294">
                  <c:v>0.92746977909999995</c:v>
                </c:pt>
                <c:pt idx="295">
                  <c:v>0.92746977909999995</c:v>
                </c:pt>
                <c:pt idx="296">
                  <c:v>0.92455189660000003</c:v>
                </c:pt>
                <c:pt idx="297">
                  <c:v>0.92455189660000003</c:v>
                </c:pt>
                <c:pt idx="298">
                  <c:v>0.91938307630000005</c:v>
                </c:pt>
                <c:pt idx="299">
                  <c:v>0.91938307630000005</c:v>
                </c:pt>
                <c:pt idx="300">
                  <c:v>0.91621508959999998</c:v>
                </c:pt>
                <c:pt idx="301">
                  <c:v>0.91621508959999998</c:v>
                </c:pt>
                <c:pt idx="302">
                  <c:v>0.91296373490000005</c:v>
                </c:pt>
                <c:pt idx="303">
                  <c:v>0.91296373490000005</c:v>
                </c:pt>
                <c:pt idx="304">
                  <c:v>0.9075448103</c:v>
                </c:pt>
                <c:pt idx="305">
                  <c:v>0.9075448103</c:v>
                </c:pt>
                <c:pt idx="306">
                  <c:v>0.89679032930000002</c:v>
                </c:pt>
                <c:pt idx="307">
                  <c:v>0.89679032930000002</c:v>
                </c:pt>
                <c:pt idx="308">
                  <c:v>0.89153814090000005</c:v>
                </c:pt>
                <c:pt idx="309">
                  <c:v>0.89153814090000005</c:v>
                </c:pt>
                <c:pt idx="310">
                  <c:v>0.88770320970000005</c:v>
                </c:pt>
                <c:pt idx="311">
                  <c:v>0.88770320970000005</c:v>
                </c:pt>
                <c:pt idx="312">
                  <c:v>0.88520216760000003</c:v>
                </c:pt>
                <c:pt idx="313">
                  <c:v>0.88520216760000003</c:v>
                </c:pt>
                <c:pt idx="314">
                  <c:v>0.88053355560000002</c:v>
                </c:pt>
                <c:pt idx="315">
                  <c:v>0.88053355560000002</c:v>
                </c:pt>
                <c:pt idx="316">
                  <c:v>0.87528136720000005</c:v>
                </c:pt>
                <c:pt idx="317">
                  <c:v>0.87528136720000005</c:v>
                </c:pt>
                <c:pt idx="318">
                  <c:v>0.87169654019999998</c:v>
                </c:pt>
                <c:pt idx="319">
                  <c:v>0.87169654019999998</c:v>
                </c:pt>
                <c:pt idx="320">
                  <c:v>0.86619424759999997</c:v>
                </c:pt>
                <c:pt idx="321">
                  <c:v>0.86619424759999997</c:v>
                </c:pt>
                <c:pt idx="322">
                  <c:v>0.86427678200000002</c:v>
                </c:pt>
                <c:pt idx="323">
                  <c:v>0.86427678200000002</c:v>
                </c:pt>
                <c:pt idx="324">
                  <c:v>0.86069195499999995</c:v>
                </c:pt>
                <c:pt idx="325">
                  <c:v>0.86069195499999995</c:v>
                </c:pt>
                <c:pt idx="326">
                  <c:v>0.85785744060000002</c:v>
                </c:pt>
                <c:pt idx="327">
                  <c:v>0.85785744060000002</c:v>
                </c:pt>
                <c:pt idx="328">
                  <c:v>0.84993747389999996</c:v>
                </c:pt>
                <c:pt idx="329">
                  <c:v>0.84993747389999996</c:v>
                </c:pt>
                <c:pt idx="330">
                  <c:v>0.84276781990000005</c:v>
                </c:pt>
                <c:pt idx="331">
                  <c:v>0.84276781990000005</c:v>
                </c:pt>
                <c:pt idx="332">
                  <c:v>0.83584827009999996</c:v>
                </c:pt>
                <c:pt idx="333">
                  <c:v>0.83584827009999996</c:v>
                </c:pt>
                <c:pt idx="334">
                  <c:v>0.83117965819999995</c:v>
                </c:pt>
                <c:pt idx="335">
                  <c:v>0.83117965819999995</c:v>
                </c:pt>
                <c:pt idx="336">
                  <c:v>0.82809503959999997</c:v>
                </c:pt>
                <c:pt idx="337">
                  <c:v>0.82809503959999997</c:v>
                </c:pt>
                <c:pt idx="338">
                  <c:v>0.82451021260000001</c:v>
                </c:pt>
                <c:pt idx="339">
                  <c:v>0.82451021260000001</c:v>
                </c:pt>
                <c:pt idx="340">
                  <c:v>0.82092538559999995</c:v>
                </c:pt>
                <c:pt idx="341">
                  <c:v>0.82092538559999995</c:v>
                </c:pt>
                <c:pt idx="342">
                  <c:v>0.81517298869999999</c:v>
                </c:pt>
                <c:pt idx="343">
                  <c:v>0.81517298869999999</c:v>
                </c:pt>
                <c:pt idx="344">
                  <c:v>0.81183826589999997</c:v>
                </c:pt>
                <c:pt idx="345">
                  <c:v>0.81183826589999997</c:v>
                </c:pt>
                <c:pt idx="346">
                  <c:v>0.80908711960000002</c:v>
                </c:pt>
                <c:pt idx="347">
                  <c:v>0.80908711960000002</c:v>
                </c:pt>
                <c:pt idx="348">
                  <c:v>0.80691954980000002</c:v>
                </c:pt>
                <c:pt idx="349">
                  <c:v>0.80691954980000002</c:v>
                </c:pt>
                <c:pt idx="350">
                  <c:v>0.80441850770000001</c:v>
                </c:pt>
                <c:pt idx="351">
                  <c:v>0.80441850770000001</c:v>
                </c:pt>
                <c:pt idx="352">
                  <c:v>0.80250104209999995</c:v>
                </c:pt>
                <c:pt idx="353">
                  <c:v>0.80250104209999995</c:v>
                </c:pt>
                <c:pt idx="354">
                  <c:v>0.79391413089999996</c:v>
                </c:pt>
                <c:pt idx="355">
                  <c:v>0.79391413089999996</c:v>
                </c:pt>
                <c:pt idx="356">
                  <c:v>0.7894956232</c:v>
                </c:pt>
                <c:pt idx="357">
                  <c:v>0.7894956232</c:v>
                </c:pt>
                <c:pt idx="358">
                  <c:v>0.7864943727</c:v>
                </c:pt>
                <c:pt idx="359">
                  <c:v>0.7864943727</c:v>
                </c:pt>
                <c:pt idx="360">
                  <c:v>0.77949145480000004</c:v>
                </c:pt>
                <c:pt idx="361">
                  <c:v>0.77949145480000004</c:v>
                </c:pt>
                <c:pt idx="362">
                  <c:v>0.77373905789999997</c:v>
                </c:pt>
                <c:pt idx="363">
                  <c:v>0.77373905789999997</c:v>
                </c:pt>
                <c:pt idx="364">
                  <c:v>0.76957065440000005</c:v>
                </c:pt>
                <c:pt idx="365">
                  <c:v>0.76957065440000005</c:v>
                </c:pt>
                <c:pt idx="366">
                  <c:v>0.75689870780000001</c:v>
                </c:pt>
                <c:pt idx="367">
                  <c:v>0.75689870780000001</c:v>
                </c:pt>
                <c:pt idx="368">
                  <c:v>0.74864526890000005</c:v>
                </c:pt>
                <c:pt idx="369">
                  <c:v>0.74864526890000005</c:v>
                </c:pt>
                <c:pt idx="370">
                  <c:v>0.74614422680000003</c:v>
                </c:pt>
                <c:pt idx="371">
                  <c:v>0.74614422680000003</c:v>
                </c:pt>
                <c:pt idx="372">
                  <c:v>0.74314297620000003</c:v>
                </c:pt>
                <c:pt idx="373">
                  <c:v>0.74314297620000003</c:v>
                </c:pt>
                <c:pt idx="374">
                  <c:v>0.73572321799999996</c:v>
                </c:pt>
                <c:pt idx="375">
                  <c:v>0.73572321799999996</c:v>
                </c:pt>
                <c:pt idx="376">
                  <c:v>0.73013755729999996</c:v>
                </c:pt>
                <c:pt idx="377">
                  <c:v>0.73013755729999996</c:v>
                </c:pt>
                <c:pt idx="378">
                  <c:v>0.72822009170000002</c:v>
                </c:pt>
                <c:pt idx="379">
                  <c:v>0.72822009170000002</c:v>
                </c:pt>
                <c:pt idx="380">
                  <c:v>0.72305127140000003</c:v>
                </c:pt>
                <c:pt idx="381">
                  <c:v>0.72305127140000003</c:v>
                </c:pt>
                <c:pt idx="382">
                  <c:v>0.71971654860000001</c:v>
                </c:pt>
                <c:pt idx="383">
                  <c:v>0.71971654860000001</c:v>
                </c:pt>
                <c:pt idx="384">
                  <c:v>0.71663193000000003</c:v>
                </c:pt>
                <c:pt idx="385">
                  <c:v>0.71663193000000003</c:v>
                </c:pt>
                <c:pt idx="386">
                  <c:v>0.71338057519999998</c:v>
                </c:pt>
                <c:pt idx="387">
                  <c:v>0.71338057519999998</c:v>
                </c:pt>
                <c:pt idx="388">
                  <c:v>0.70562734469999999</c:v>
                </c:pt>
                <c:pt idx="389">
                  <c:v>0.70562734469999999</c:v>
                </c:pt>
                <c:pt idx="390">
                  <c:v>0.69770737810000005</c:v>
                </c:pt>
                <c:pt idx="391">
                  <c:v>0.69770737810000005</c:v>
                </c:pt>
                <c:pt idx="392">
                  <c:v>0.68862025839999996</c:v>
                </c:pt>
                <c:pt idx="393">
                  <c:v>0.68862025839999996</c:v>
                </c:pt>
                <c:pt idx="394">
                  <c:v>0.68170070859999998</c:v>
                </c:pt>
                <c:pt idx="395">
                  <c:v>0.68170070859999998</c:v>
                </c:pt>
                <c:pt idx="396">
                  <c:v>0.67753230509999995</c:v>
                </c:pt>
                <c:pt idx="397">
                  <c:v>0.67753230509999995</c:v>
                </c:pt>
                <c:pt idx="398">
                  <c:v>0.67286369319999995</c:v>
                </c:pt>
                <c:pt idx="399">
                  <c:v>0.67286369319999995</c:v>
                </c:pt>
                <c:pt idx="400">
                  <c:v>0.66569403920000003</c:v>
                </c:pt>
                <c:pt idx="401">
                  <c:v>0.66569403920000003</c:v>
                </c:pt>
                <c:pt idx="402">
                  <c:v>0.65827428099999996</c:v>
                </c:pt>
                <c:pt idx="403">
                  <c:v>0.65827428099999996</c:v>
                </c:pt>
                <c:pt idx="404">
                  <c:v>0.65193830760000004</c:v>
                </c:pt>
                <c:pt idx="405">
                  <c:v>0.65193830760000004</c:v>
                </c:pt>
                <c:pt idx="406">
                  <c:v>0.64860358480000002</c:v>
                </c:pt>
                <c:pt idx="407">
                  <c:v>0.64860358480000002</c:v>
                </c:pt>
                <c:pt idx="408">
                  <c:v>0.64643601500000003</c:v>
                </c:pt>
                <c:pt idx="409">
                  <c:v>0.64643601500000003</c:v>
                </c:pt>
                <c:pt idx="410">
                  <c:v>0.64310129220000001</c:v>
                </c:pt>
                <c:pt idx="411">
                  <c:v>0.64310129220000001</c:v>
                </c:pt>
                <c:pt idx="412">
                  <c:v>0.64060025009999999</c:v>
                </c:pt>
                <c:pt idx="413">
                  <c:v>0.64060025009999999</c:v>
                </c:pt>
                <c:pt idx="414">
                  <c:v>0.63701542310000003</c:v>
                </c:pt>
                <c:pt idx="415">
                  <c:v>0.63701542310000003</c:v>
                </c:pt>
                <c:pt idx="416">
                  <c:v>0.63476448519999995</c:v>
                </c:pt>
                <c:pt idx="417">
                  <c:v>0.63476448519999995</c:v>
                </c:pt>
                <c:pt idx="418">
                  <c:v>0.63151313050000002</c:v>
                </c:pt>
                <c:pt idx="419">
                  <c:v>0.63151313050000002</c:v>
                </c:pt>
                <c:pt idx="420">
                  <c:v>0.62709462279999995</c:v>
                </c:pt>
                <c:pt idx="421">
                  <c:v>0.62709462279999995</c:v>
                </c:pt>
                <c:pt idx="422">
                  <c:v>0.62375990000000003</c:v>
                </c:pt>
                <c:pt idx="423">
                  <c:v>0.62375990000000003</c:v>
                </c:pt>
                <c:pt idx="424">
                  <c:v>0.62017507289999996</c:v>
                </c:pt>
                <c:pt idx="425">
                  <c:v>0.62017507289999996</c:v>
                </c:pt>
                <c:pt idx="426">
                  <c:v>0.6135889954</c:v>
                </c:pt>
                <c:pt idx="427">
                  <c:v>0.6135889954</c:v>
                </c:pt>
                <c:pt idx="428">
                  <c:v>0.61025427259999998</c:v>
                </c:pt>
                <c:pt idx="429">
                  <c:v>0.61025427259999998</c:v>
                </c:pt>
                <c:pt idx="430">
                  <c:v>0.59808253440000003</c:v>
                </c:pt>
                <c:pt idx="431">
                  <c:v>0.59808253440000003</c:v>
                </c:pt>
                <c:pt idx="432">
                  <c:v>0.58982909549999996</c:v>
                </c:pt>
                <c:pt idx="433">
                  <c:v>0.58982909549999996</c:v>
                </c:pt>
                <c:pt idx="434">
                  <c:v>0.58482701130000003</c:v>
                </c:pt>
                <c:pt idx="435">
                  <c:v>0.58482701130000003</c:v>
                </c:pt>
                <c:pt idx="436">
                  <c:v>0.58074197579999998</c:v>
                </c:pt>
                <c:pt idx="437">
                  <c:v>0.58074197579999998</c:v>
                </c:pt>
                <c:pt idx="438">
                  <c:v>0.57690704459999997</c:v>
                </c:pt>
                <c:pt idx="439">
                  <c:v>0.57690704459999997</c:v>
                </c:pt>
                <c:pt idx="440">
                  <c:v>0.57440600249999996</c:v>
                </c:pt>
                <c:pt idx="441">
                  <c:v>0.57440600249999996</c:v>
                </c:pt>
                <c:pt idx="442">
                  <c:v>0.56832013339999998</c:v>
                </c:pt>
                <c:pt idx="443">
                  <c:v>0.56832013339999998</c:v>
                </c:pt>
                <c:pt idx="444">
                  <c:v>0.55039599829999997</c:v>
                </c:pt>
                <c:pt idx="445">
                  <c:v>0.55039599829999997</c:v>
                </c:pt>
                <c:pt idx="446">
                  <c:v>0.54689453939999999</c:v>
                </c:pt>
                <c:pt idx="447">
                  <c:v>0.54689453939999999</c:v>
                </c:pt>
                <c:pt idx="448">
                  <c:v>0.54355981659999997</c:v>
                </c:pt>
                <c:pt idx="449">
                  <c:v>0.54355981659999997</c:v>
                </c:pt>
                <c:pt idx="450">
                  <c:v>0.53747394749999999</c:v>
                </c:pt>
                <c:pt idx="451">
                  <c:v>0.53747394749999999</c:v>
                </c:pt>
                <c:pt idx="452">
                  <c:v>0.53747394749999999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8A8-4643-95A8-ACDD5C0EDB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8386024"/>
        <c:axId val="1128386416"/>
      </c:scatterChart>
      <c:valAx>
        <c:axId val="1128386024"/>
        <c:scaling>
          <c:orientation val="minMax"/>
          <c:max val="48"/>
        </c:scaling>
        <c:delete val="0"/>
        <c:axPos val="b"/>
        <c:title>
          <c:tx>
            <c:rich>
              <a:bodyPr/>
              <a:lstStyle/>
              <a:p>
                <a:pPr>
                  <a:defRPr lang="en-CA"/>
                </a:pPr>
                <a:r>
                  <a:rPr lang="en-CA" dirty="0" err="1"/>
                  <a:t>Monate</a:t>
                </a:r>
                <a:r>
                  <a:rPr lang="en-CA" baseline="0" dirty="0"/>
                  <a:t> </a:t>
                </a:r>
                <a:r>
                  <a:rPr lang="en-CA" baseline="0" dirty="0" err="1"/>
                  <a:t>seit</a:t>
                </a:r>
                <a:r>
                  <a:rPr lang="en-CA" baseline="0" dirty="0"/>
                  <a:t> </a:t>
                </a:r>
                <a:r>
                  <a:rPr lang="en-CA" baseline="0" dirty="0" err="1"/>
                  <a:t>Randomsierung</a:t>
                </a:r>
                <a:endParaRPr lang="en-CA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lang="en-CA"/>
            </a:pPr>
            <a:endParaRPr lang="de-DE"/>
          </a:p>
        </c:txPr>
        <c:crossAx val="1128386416"/>
        <c:crosses val="autoZero"/>
        <c:crossBetween val="midCat"/>
        <c:majorUnit val="6"/>
      </c:valAx>
      <c:valAx>
        <c:axId val="112838641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CA"/>
                </a:pPr>
                <a:r>
                  <a:rPr lang="en-CA" dirty="0" err="1"/>
                  <a:t>Anteil</a:t>
                </a:r>
                <a:r>
                  <a:rPr lang="en-CA" dirty="0"/>
                  <a:t> </a:t>
                </a:r>
                <a:r>
                  <a:rPr lang="en-CA" dirty="0" err="1"/>
                  <a:t>überlebender</a:t>
                </a:r>
                <a:r>
                  <a:rPr lang="en-CA" dirty="0"/>
                  <a:t> </a:t>
                </a:r>
                <a:r>
                  <a:rPr lang="en-CA" dirty="0" err="1"/>
                  <a:t>Patienten</a:t>
                </a:r>
                <a:endParaRPr lang="en-CA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lang="en-CA"/>
            </a:pPr>
            <a:endParaRPr lang="de-DE"/>
          </a:p>
        </c:txPr>
        <c:crossAx val="1128386024"/>
        <c:crosses val="autoZero"/>
        <c:crossBetween val="midCat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0.53066</cdr:x>
      <cdr:y>0.15791</cdr:y>
    </cdr:from>
    <cdr:to>
      <cdr:x>0.63833</cdr:x>
      <cdr:y>0.22628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27164" y="710868"/>
          <a:ext cx="553357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CA" sz="1400" b="1" dirty="0" err="1">
              <a:solidFill>
                <a:srgbClr val="0063C3"/>
              </a:solidFill>
            </a:rPr>
            <a:t>KRd</a:t>
          </a:r>
          <a:endParaRPr lang="en-CA" sz="1400" b="1" dirty="0">
            <a:solidFill>
              <a:srgbClr val="0063C3"/>
            </a:solidFill>
          </a:endParaRPr>
        </a:p>
      </cdr:txBody>
    </cdr:sp>
  </cdr:relSizeAnchor>
  <cdr:relSizeAnchor xmlns:cdr="http://schemas.openxmlformats.org/drawingml/2006/chartDrawing">
    <cdr:from>
      <cdr:x>0.33368</cdr:x>
      <cdr:y>0.20797</cdr:y>
    </cdr:from>
    <cdr:to>
      <cdr:x>0.41609</cdr:x>
      <cdr:y>0.27634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14846" y="936224"/>
          <a:ext cx="42351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400" b="1" dirty="0">
              <a:solidFill>
                <a:srgbClr val="FFC000"/>
              </a:solidFill>
            </a:rPr>
            <a:t>Rd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81616E-4838-48DA-8C2A-E0CE91811A72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A418F3-3923-471A-9111-48742302B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3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9550" y="170497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4514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725714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1451427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2177141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2902854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3628568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4354281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5079995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5805708" algn="l" defTabSz="14514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8A925BB4-A5FF-4D66-A6D3-792A1FBB915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6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8A925BB4-A5FF-4D66-A6D3-792A1FBB9150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10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5674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66900" y="16684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3000" y="3258243"/>
            <a:ext cx="7940638" cy="3085946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1" y="0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513408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076" y="6513408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3CB8F0A1-DE81-4BE4-BB1B-463A6320CB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10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8A925BB4-A5FF-4D66-A6D3-792A1FBB9150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12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73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66900" y="1668463"/>
            <a:ext cx="6261100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3000" y="3258243"/>
            <a:ext cx="7940638" cy="3085946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1" y="0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513408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23076" y="6513408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3CB8F0A1-DE81-4BE4-BB1B-463A6320CB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9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8A925BB4-A5FF-4D66-A6D3-792A1FBB915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35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6550" y="690563"/>
            <a:ext cx="6135688" cy="3452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51A61204-9309-4507-92EE-53766E523A52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15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0510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6550" y="690563"/>
            <a:ext cx="6135688" cy="3452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51A61204-9309-4507-92EE-53766E523A52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16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2806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8A925BB4-A5FF-4D66-A6D3-792A1FBB915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1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79450"/>
            <a:ext cx="6037262" cy="33972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8A925BB4-A5FF-4D66-A6D3-792A1FBB915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8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6550" y="692150"/>
            <a:ext cx="6135688" cy="3452813"/>
          </a:xfrm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335B3885-DDA7-4DE6-B333-B5842B0C960A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50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34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170497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939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170497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37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1038" y="665163"/>
            <a:ext cx="5907087" cy="3322637"/>
          </a:xfrm>
        </p:spPr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>
          <a:xfrm>
            <a:off x="993000" y="3258243"/>
            <a:ext cx="7940638" cy="3085946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51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51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77813" y="144463"/>
            <a:ext cx="7364413" cy="4143375"/>
          </a:xfrm>
        </p:spPr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56951" y="4"/>
            <a:ext cx="2950638" cy="460756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A67E1EE3-EB23-4A4E-B158-A97778134A3F}" type="datetime1">
              <a:rPr lang="en-US" smtClean="0">
                <a:solidFill>
                  <a:prstClr val="black"/>
                </a:solidFill>
              </a:rPr>
              <a:pPr/>
              <a:t>10/18/2018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56951" y="8746490"/>
            <a:ext cx="2950638" cy="460756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373F93A4-B4A1-4177-B44F-EFB17916D89C}" type="slidenum">
              <a:rPr lang="en-US" altLang="ja-JP" smtClean="0">
                <a:solidFill>
                  <a:prstClr val="black"/>
                </a:solidFill>
              </a:rPr>
              <a:pPr/>
              <a:t>3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9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1704975"/>
            <a:ext cx="6400800" cy="36004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51A61204-9309-4507-92EE-53766E523A5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3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9550" y="170497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fld id="{3CB8F0A1-DE81-4BE4-BB1B-463A6320CB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6550" y="690563"/>
            <a:ext cx="6135688" cy="3452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9955" y="3330648"/>
            <a:ext cx="7436490" cy="3154523"/>
          </a:xfrm>
          <a:prstGeom prst="rect">
            <a:avLst/>
          </a:prstGeom>
        </p:spPr>
        <p:txBody>
          <a:bodyPr lIns="90690" tIns="45345" rIns="90690" bIns="45345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66069" y="6658151"/>
            <a:ext cx="4028755" cy="350678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51A61204-9309-4507-92EE-53766E523A52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6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858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9" y="4777959"/>
            <a:ext cx="5438140" cy="3909239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5923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1038" y="665163"/>
            <a:ext cx="5907087" cy="3322637"/>
          </a:xfrm>
        </p:spPr>
      </p:sp>
      <p:sp>
        <p:nvSpPr>
          <p:cNvPr id="4" name="Notes Placeholder 3"/>
          <p:cNvSpPr>
            <a:spLocks noGrp="1"/>
          </p:cNvSpPr>
          <p:nvPr>
            <p:ph type="body" sz="quarter" idx="10"/>
          </p:nvPr>
        </p:nvSpPr>
        <p:spPr>
          <a:xfrm>
            <a:off x="993000" y="3258243"/>
            <a:ext cx="7940638" cy="3085946"/>
          </a:xfrm>
          <a:prstGeom prst="rect">
            <a:avLst/>
          </a:prstGeom>
        </p:spPr>
        <p:txBody>
          <a:bodyPr lIns="90690" tIns="45345" rIns="90690" bIns="45345"/>
          <a:lstStyle/>
          <a:p>
            <a:r>
              <a:rPr lang="de-DE"/>
              <a:t>Präspezifiziert</a:t>
            </a:r>
          </a:p>
        </p:txBody>
      </p:sp>
    </p:spTree>
    <p:extLst>
      <p:ext uri="{BB962C8B-B14F-4D97-AF65-F5344CB8AC3E}">
        <p14:creationId xmlns:p14="http://schemas.microsoft.com/office/powerpoint/2010/main" val="1462893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3413" y="676275"/>
            <a:ext cx="6002337" cy="3376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3000" y="3258243"/>
            <a:ext cx="7940638" cy="3085946"/>
          </a:xfrm>
          <a:prstGeom prst="rect">
            <a:avLst/>
          </a:prstGeom>
        </p:spPr>
        <p:txBody>
          <a:bodyPr lIns="90690" tIns="45345" rIns="90690" bIns="45345"/>
          <a:lstStyle/>
          <a:p>
            <a:r>
              <a:rPr lang="de-DE"/>
              <a:t>513 Todesfälle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3076" y="6513408"/>
            <a:ext cx="4301879" cy="343055"/>
          </a:xfrm>
          <a:prstGeom prst="rect">
            <a:avLst/>
          </a:prstGeom>
        </p:spPr>
        <p:txBody>
          <a:bodyPr lIns="90690" tIns="45345" rIns="90690" bIns="45345"/>
          <a:lstStyle/>
          <a:p>
            <a:pPr algn="r" defTabSz="906902">
              <a:defRPr/>
            </a:pPr>
            <a:fld id="{51A61204-9309-4507-92EE-53766E523A52}" type="slidenum">
              <a:rPr lang="en-US" sz="1200">
                <a:solidFill>
                  <a:prstClr val="black"/>
                </a:solidFill>
                <a:latin typeface="Calibri"/>
              </a:rPr>
              <a:pPr algn="r" defTabSz="906902">
                <a:defRPr/>
              </a:pPr>
              <a:t>9</a:t>
            </a:fld>
            <a:endParaRPr lang="en-US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19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2241549"/>
            <a:ext cx="11184565" cy="1709739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1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28000" y="2241549"/>
            <a:ext cx="10822517" cy="1709739"/>
          </a:xfrm>
        </p:spPr>
        <p:txBody>
          <a:bodyPr anchor="ctr"/>
          <a:lstStyle>
            <a:lvl1pPr>
              <a:spcBef>
                <a:spcPct val="20000"/>
              </a:spcBef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16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528000" y="4570415"/>
            <a:ext cx="10822517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1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 bwMode="auto">
          <a:xfrm>
            <a:off x="11327904" y="2241550"/>
            <a:ext cx="864096" cy="17097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0534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1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83684" y="1773937"/>
            <a:ext cx="5315712" cy="1846659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190488" y="1773937"/>
            <a:ext cx="5315712" cy="1846659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3684" y="1280161"/>
            <a:ext cx="5315712" cy="4924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>
                <a:solidFill>
                  <a:schemeClr val="accent1"/>
                </a:solidFill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190488" y="1280161"/>
            <a:ext cx="5315712" cy="4924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>
                <a:solidFill>
                  <a:schemeClr val="accent1"/>
                </a:solidFill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85373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682752" y="1773937"/>
            <a:ext cx="10826496" cy="46166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3684" y="1280161"/>
            <a:ext cx="10826749" cy="4924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>
                <a:solidFill>
                  <a:schemeClr val="accent1"/>
                </a:solidFill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93710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682752" y="1773937"/>
            <a:ext cx="10826496" cy="46166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3684" y="1280161"/>
            <a:ext cx="10826749" cy="4924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>
                <a:solidFill>
                  <a:schemeClr val="accent1"/>
                </a:solidFill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60193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9929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1" y="2062458"/>
            <a:ext cx="9232592" cy="20597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9344484" y="2062458"/>
            <a:ext cx="1632181" cy="205973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1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43339" y="2062457"/>
            <a:ext cx="8928992" cy="2059735"/>
          </a:xfr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16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42436" y="4570415"/>
            <a:ext cx="10822517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1088555" y="2062459"/>
            <a:ext cx="1103445" cy="2059735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34" descr="AmgenTaglineBlue 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7248128" y="783664"/>
            <a:ext cx="4692046" cy="6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05564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3"/>
            <a:ext cx="11203200" cy="1109663"/>
          </a:xfrm>
        </p:spPr>
        <p:txBody>
          <a:bodyPr lIns="90000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idx="1"/>
          </p:nvPr>
        </p:nvSpPr>
        <p:spPr bwMode="gray">
          <a:xfrm>
            <a:off x="528000" y="1316765"/>
            <a:ext cx="11203200" cy="46268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655891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17777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yellowstone\CorpComm\Reputation &amp; Brand\CBC working files\CS_KMS Working Files\Amgen Logos Recolor\AmgenLogo_Blue_spot_1LineTag-0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1" t="23827" r="6968" b="23924"/>
          <a:stretch/>
        </p:blipFill>
        <p:spPr bwMode="auto">
          <a:xfrm>
            <a:off x="6912627" y="683909"/>
            <a:ext cx="4637424" cy="63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752" y="2240280"/>
            <a:ext cx="10826496" cy="170992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800" b="1" i="0" dirty="0" smtClean="0">
                <a:solidFill>
                  <a:schemeClr val="accent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752" y="4571999"/>
            <a:ext cx="10826496" cy="40011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None/>
              <a:defRPr lang="en-US" sz="2000" b="1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685800" y="1927225"/>
            <a:ext cx="10822517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857"/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685800" y="4265613"/>
            <a:ext cx="10822517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857"/>
          </a:p>
        </p:txBody>
      </p:sp>
      <p:sp>
        <p:nvSpPr>
          <p:cNvPr id="10" name="Line 19"/>
          <p:cNvSpPr>
            <a:spLocks noChangeShapeType="1"/>
          </p:cNvSpPr>
          <p:nvPr userDrawn="1"/>
        </p:nvSpPr>
        <p:spPr bwMode="auto">
          <a:xfrm>
            <a:off x="685800" y="1927225"/>
            <a:ext cx="10822517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857"/>
          </a:p>
        </p:txBody>
      </p:sp>
      <p:sp>
        <p:nvSpPr>
          <p:cNvPr id="11" name="Line 31"/>
          <p:cNvSpPr>
            <a:spLocks noChangeShapeType="1"/>
          </p:cNvSpPr>
          <p:nvPr userDrawn="1"/>
        </p:nvSpPr>
        <p:spPr bwMode="auto">
          <a:xfrm>
            <a:off x="685800" y="4265613"/>
            <a:ext cx="10822517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857"/>
          </a:p>
        </p:txBody>
      </p:sp>
    </p:spTree>
    <p:extLst>
      <p:ext uri="{BB962C8B-B14F-4D97-AF65-F5344CB8AC3E}">
        <p14:creationId xmlns:p14="http://schemas.microsoft.com/office/powerpoint/2010/main" val="36644892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626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1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52" y="1280159"/>
            <a:ext cx="10826496" cy="193899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gray">
          <a:xfrm>
            <a:off x="682752" y="6467062"/>
            <a:ext cx="5801979" cy="390939"/>
          </a:xfrm>
          <a:prstGeom prst="rect">
            <a:avLst/>
          </a:prstGeom>
          <a:solidFill>
            <a:schemeClr val="bg1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de-DE" sz="2857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3792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1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52" y="1772603"/>
            <a:ext cx="10826496" cy="193899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3684" y="1280161"/>
            <a:ext cx="10826749" cy="49244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0" b="1">
                <a:solidFill>
                  <a:schemeClr val="accent1"/>
                </a:solidFill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795682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3200" b="1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752" y="1280159"/>
            <a:ext cx="5315712" cy="1846659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15712" cy="1846659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8308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9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528000" y="3"/>
            <a:ext cx="11203200" cy="1109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80600" name="Rectangle 2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8000" y="1316765"/>
            <a:ext cx="11203200" cy="46268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6565803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783"/>
            <a:fld id="{1A043B0A-5740-4B74-8731-9730A0B481D5}" type="slidenum">
              <a:rPr lang="en-US" sz="800" smtClean="0">
                <a:solidFill>
                  <a:srgbClr val="000000"/>
                </a:solidFill>
              </a:rPr>
              <a:pPr defTabSz="685783"/>
              <a:t>‹#›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239350" y="1121421"/>
            <a:ext cx="10849205" cy="809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1145463" y="1121421"/>
            <a:ext cx="626777" cy="80931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1835699" y="1121421"/>
            <a:ext cx="354187" cy="80931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31051" y="6435967"/>
            <a:ext cx="1498457" cy="31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6" r:id="rId2"/>
    <p:sldLayoutId id="2147483684" r:id="rId3"/>
    <p:sldLayoutId id="2147483685" r:id="rId4"/>
  </p:sldLayoutIdLst>
  <p:transition>
    <p:wipe dir="r"/>
  </p:transition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34289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6857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02867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100000"/>
        </a:lnSpc>
        <a:spcBef>
          <a:spcPts val="9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4163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</a:defRPr>
      </a:lvl2pPr>
      <a:lvl3pPr marL="973138" indent="-287338" algn="l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</a:defRPr>
      </a:lvl3pPr>
      <a:lvl4pPr marL="1317625" indent="-288925" algn="l" rtl="0" eaLnBrk="1" fontAlgn="base" hangingPunct="1">
        <a:lnSpc>
          <a:spcPct val="100000"/>
        </a:lnSpc>
        <a:spcBef>
          <a:spcPts val="2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60525" indent="-288925" algn="l" rtl="0" eaLnBrk="1" fontAlgn="base" hangingPunct="1">
        <a:lnSpc>
          <a:spcPct val="100000"/>
        </a:lnSpc>
        <a:spcBef>
          <a:spcPts val="200"/>
        </a:spcBef>
        <a:spcAft>
          <a:spcPct val="0"/>
        </a:spcAft>
        <a:buClr>
          <a:schemeClr val="accent1"/>
        </a:buClr>
        <a:buSzPct val="75000"/>
        <a:buFont typeface="Courier New" panose="02070309020205020404" pitchFamily="49" charset="0"/>
        <a:buChar char="o"/>
        <a:defRPr sz="1400">
          <a:solidFill>
            <a:schemeClr val="tx1"/>
          </a:solidFill>
          <a:latin typeface="+mn-lt"/>
        </a:defRPr>
      </a:lvl5pPr>
      <a:lvl6pPr marL="1885904" indent="-171446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</a:defRPr>
      </a:lvl8pPr>
      <a:lvl9pPr marL="2914578" indent="-171446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yellowstone\CorpComm\Reputation &amp; Brand\CBC working files\CS_KMS Working Files\Amgen Logos Recolor\AmgenLogo_Blue_spot_WithoutTag-01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5" t="30657" r="14957" b="32413"/>
          <a:stretch/>
        </p:blipFill>
        <p:spPr bwMode="auto">
          <a:xfrm>
            <a:off x="10339908" y="6501384"/>
            <a:ext cx="1088616" cy="20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2752" y="36576"/>
            <a:ext cx="10826496" cy="1097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2" y="1280160"/>
            <a:ext cx="1082649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Line 38"/>
          <p:cNvSpPr>
            <a:spLocks noChangeShapeType="1"/>
          </p:cNvSpPr>
          <p:nvPr/>
        </p:nvSpPr>
        <p:spPr bwMode="auto">
          <a:xfrm>
            <a:off x="685800" y="1150938"/>
            <a:ext cx="10822517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lang="en-US" sz="2857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gray">
          <a:xfrm>
            <a:off x="4823884" y="6405901"/>
            <a:ext cx="2540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909AF01-7EFE-4A29-B021-8BA707099C41}" type="slidenum">
              <a:rPr lang="en-US" sz="1000" b="0">
                <a:solidFill>
                  <a:schemeClr val="tx2"/>
                </a:solidFill>
                <a:latin typeface="+mn-lt"/>
              </a:rPr>
              <a:pPr>
                <a:defRPr/>
              </a:pPr>
              <a:t>‹#›</a:t>
            </a:fld>
            <a:endParaRPr lang="en-US" sz="1000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gray">
          <a:xfrm>
            <a:off x="683684" y="6397626"/>
            <a:ext cx="3725333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000" b="0" dirty="0">
                <a:solidFill>
                  <a:schemeClr val="tx2"/>
                </a:solidFill>
              </a:rPr>
              <a:t>For Internal Use Only. Amgen Confidential.</a:t>
            </a:r>
          </a:p>
        </p:txBody>
      </p:sp>
    </p:spTree>
    <p:extLst>
      <p:ext uri="{BB962C8B-B14F-4D97-AF65-F5344CB8AC3E}">
        <p14:creationId xmlns:p14="http://schemas.microsoft.com/office/powerpoint/2010/main" val="176535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lang="en-US" sz="3200" b="1" kern="1200" smtClean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lang="en-US" sz="2400" b="1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lang="en-US" sz="2200" b="1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lang="en-US" sz="2000" b="1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lang="en-US" sz="1800" b="1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lang="en-US" sz="1600" b="1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pic>
        <p:nvPicPr>
          <p:cNvPr id="7" name="Picture 6" descr="Amgen_2_White_P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52384" y="6161943"/>
            <a:ext cx="2289637" cy="42262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flipV="1">
            <a:off x="527381" y="1124743"/>
            <a:ext cx="1132925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39349" y="1196752"/>
            <a:ext cx="288032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39349" y="116632"/>
            <a:ext cx="28803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8864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pic>
        <p:nvPicPr>
          <p:cNvPr id="7" name="Picture 6" descr="Amgen_2_White_P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52384" y="6161943"/>
            <a:ext cx="2289637" cy="42262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flipV="1">
            <a:off x="527381" y="1124743"/>
            <a:ext cx="11329259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39349" y="1196752"/>
            <a:ext cx="288032" cy="54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39349" y="116632"/>
            <a:ext cx="28803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5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364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16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  <a:endParaRPr lang="de-DE" altLang="de-DE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  <a:endParaRPr lang="de-DE" altLang="de-DE"/>
          </a:p>
        </p:txBody>
      </p:sp>
      <p:sp>
        <p:nvSpPr>
          <p:cNvPr id="8" name="Rectangle 7"/>
          <p:cNvSpPr/>
          <p:nvPr userDrawn="1"/>
        </p:nvSpPr>
        <p:spPr>
          <a:xfrm flipV="1">
            <a:off x="455184" y="1123488"/>
            <a:ext cx="11402383" cy="73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39184" y="1196976"/>
            <a:ext cx="216000" cy="5400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39184" y="115888"/>
            <a:ext cx="216000" cy="1009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6" descr="Amgen_2_White_P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892" y="6162675"/>
            <a:ext cx="17176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0658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ge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FA9CFA-2B90-457A-847E-90AF7FE46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45" y="2241549"/>
            <a:ext cx="10441160" cy="1709739"/>
          </a:xfrm>
        </p:spPr>
        <p:txBody>
          <a:bodyPr/>
          <a:lstStyle/>
          <a:p>
            <a:r>
              <a:rPr lang="de-DE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Verbesserung des Gesamtüberlebens mit Carfilzomib, </a:t>
            </a:r>
            <a:br>
              <a:rPr lang="de-DE" sz="2400" noProof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Lenalidomid und Dexamethason bei Patienten </a:t>
            </a:r>
            <a:br>
              <a:rPr lang="de-DE" sz="2400" noProof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noProof="0" dirty="0">
                <a:latin typeface="Arial" panose="020B0604020202020204" pitchFamily="34" charset="0"/>
                <a:cs typeface="Arial" panose="020B0604020202020204" pitchFamily="34" charset="0"/>
              </a:rPr>
              <a:t>mit rezidiviertem oder refraktärem multiplem Myelom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1400" noProof="0" dirty="0"/>
              <a:t>David S. Siegel, Meletios A. Dimopoulos, Heinz Ludwig, Thierry Facon, Hartmut Goldschmidt, Andrzej Jakubowiak, Jesus San-Miguel, Mihaela Obreja, Julie Blaedel, A. Keith Stewart</a:t>
            </a:r>
          </a:p>
          <a:p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John Theurer Cancer Center, Hackensack University Medical Center, Hackensack, NJ, USA;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National and Kapodistrian University of Athens, Athens, Griechenland;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Wilhelminen Cancer Research Institute, Wilhelminenspital, Vienna, Austria;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Hopital Claude Huriez, Centre Hospitalier Regional Universitaire de Lille, Lille, Frankreich;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Heidelberg Medical University and National Center of Tumor Diseases, Heidelberg, Deutschland;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University of Chicago Medicine, Chicago, IL,USA;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Clinica Universidad de Navarra – Centro de Investigacion Medica Aplicada, Instituto de Investigacion Sanitaria de Navarra, Centro de Investigacion Biomedica en Red de Cancer, Pamplona, Spanien;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Amgen, Thousand Oaks, CA; 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Mayo Clinic, Scottsdale, AZ, USA</a:t>
            </a:r>
          </a:p>
          <a:p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664520" y="6058922"/>
            <a:ext cx="10104504" cy="23083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e-DE" sz="900" dirty="0"/>
              <a:t>Siegel DS et al. J Clin Onc 2018, 36(8):728-734.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169" y="6581001"/>
            <a:ext cx="111846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/>
              <a:t>Amgen (Europe) GmbH Dammstrasse 23, CH-6301 Zug ,Schweiz, </a:t>
            </a:r>
            <a:r>
              <a:rPr lang="de-DE" sz="800" dirty="0">
                <a:hlinkClick r:id="rId3"/>
              </a:rPr>
              <a:t>www.amgen.com</a:t>
            </a:r>
            <a:r>
              <a:rPr lang="de-DE" sz="800" dirty="0"/>
              <a:t>  ©2018 Amgen Inc. Alle Rechte vorbehalten              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8EDAF7-E135-437C-A3F5-EC5FAF4D3EA1}"/>
              </a:ext>
            </a:extLst>
          </p:cNvPr>
          <p:cNvSpPr/>
          <p:nvPr/>
        </p:nvSpPr>
        <p:spPr>
          <a:xfrm>
            <a:off x="7684408" y="6519446"/>
            <a:ext cx="3096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200" dirty="0"/>
              <a:t>SC-CH-CARFILZOMI-00121-0218</a:t>
            </a:r>
          </a:p>
        </p:txBody>
      </p:sp>
    </p:spTree>
    <p:extLst>
      <p:ext uri="{BB962C8B-B14F-4D97-AF65-F5344CB8AC3E}">
        <p14:creationId xmlns:p14="http://schemas.microsoft.com/office/powerpoint/2010/main" val="179874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93"/>
    </mc:Choice>
    <mc:Fallback xmlns="">
      <p:transition xmlns:p14="http://schemas.microsoft.com/office/powerpoint/2010/main" spd="slow" advTm="1599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Subgruppenanalysen: Gesamtüberleben und progressionsfreies Überleben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9680C18-6BE0-4368-B360-B548F43DAFB9}"/>
              </a:ext>
            </a:extLst>
          </p:cNvPr>
          <p:cNvSpPr txBox="1"/>
          <p:nvPr/>
        </p:nvSpPr>
        <p:spPr>
          <a:xfrm>
            <a:off x="670957" y="1740727"/>
            <a:ext cx="2560766" cy="315471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Anzahl der Vortherapien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≥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latin typeface="Arial"/>
              </a:rPr>
              <a:t>Erstlinientherapie</a:t>
            </a:r>
            <a:endParaRPr kumimoji="0" lang="de-DE" sz="1200" b="1" i="0" u="none" strike="noStrike" cap="none" normalizeH="0" baseline="0" noProof="0" dirty="0">
              <a:ln>
                <a:noFill/>
              </a:ln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</a:t>
            </a:r>
            <a:r>
              <a:rPr lang="de-DE" sz="1200" dirty="0" err="1">
                <a:latin typeface="Arial"/>
              </a:rPr>
              <a:t>Bortezomib</a:t>
            </a:r>
            <a:endParaRPr lang="de-DE" sz="1200" dirty="0"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Transplantation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Beliebige Bortezomib-Vortherapie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Nein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Kein Ansprechen auf </a:t>
            </a:r>
            <a:r>
              <a:rPr kumimoji="0" lang="de-DE" sz="1200" b="1" i="0" u="none" strike="noStrike" cap="none" normalizeH="0" baseline="0" noProof="0" dirty="0" err="1">
                <a:ln>
                  <a:noFill/>
                </a:ln>
                <a:uLnTx/>
                <a:uFillTx/>
                <a:latin typeface="Arial"/>
              </a:rPr>
              <a:t>Bortezomib</a:t>
            </a:r>
            <a:endParaRPr kumimoji="0" lang="de-DE" sz="1200" b="1" i="0" u="none" strike="noStrike" cap="none" normalizeH="0" baseline="0" noProof="0" dirty="0">
              <a:ln>
                <a:noFill/>
              </a:ln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Nein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185BE9C4-DC37-474C-BE44-6822D4047DBF}"/>
              </a:ext>
            </a:extLst>
          </p:cNvPr>
          <p:cNvSpPr txBox="1"/>
          <p:nvPr/>
        </p:nvSpPr>
        <p:spPr>
          <a:xfrm>
            <a:off x="4395333" y="1746096"/>
            <a:ext cx="439544" cy="323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157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239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73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78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260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136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5</a:t>
            </a: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338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93FAE83-709B-49FB-9CB3-05ADC9C7DA07}"/>
              </a:ext>
            </a:extLst>
          </p:cNvPr>
          <p:cNvSpPr txBox="1"/>
          <p:nvPr/>
        </p:nvSpPr>
        <p:spPr>
          <a:xfrm>
            <a:off x="3446622" y="1746096"/>
            <a:ext cx="439544" cy="323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184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93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88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336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3A98EB1-8391-4EC5-8E5D-33C271D7E577}"/>
              </a:ext>
            </a:extLst>
          </p:cNvPr>
          <p:cNvGrpSpPr/>
          <p:nvPr/>
        </p:nvGrpSpPr>
        <p:grpSpPr>
          <a:xfrm>
            <a:off x="8752272" y="1741877"/>
            <a:ext cx="2827277" cy="3685457"/>
            <a:chOff x="6538567" y="2070638"/>
            <a:chExt cx="1962362" cy="3592007"/>
          </a:xfrm>
        </p:grpSpPr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3AC0A16-4C37-43B4-87F4-D97FCF6C6EC3}"/>
                </a:ext>
              </a:extLst>
            </p:cNvPr>
            <p:cNvCxnSpPr/>
            <p:nvPr/>
          </p:nvCxnSpPr>
          <p:spPr bwMode="auto">
            <a:xfrm flipV="1">
              <a:off x="7536875" y="2070638"/>
              <a:ext cx="250" cy="306179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570D83DD-2035-4133-800D-3760447332D7}"/>
                </a:ext>
              </a:extLst>
            </p:cNvPr>
            <p:cNvSpPr txBox="1"/>
            <p:nvPr/>
          </p:nvSpPr>
          <p:spPr>
            <a:xfrm>
              <a:off x="6787773" y="5408727"/>
              <a:ext cx="705962" cy="25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Vorteil für KRd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FC09932-2EE8-4DEF-89AC-14013845028C}"/>
                </a:ext>
              </a:extLst>
            </p:cNvPr>
            <p:cNvSpPr txBox="1"/>
            <p:nvPr/>
          </p:nvSpPr>
          <p:spPr>
            <a:xfrm>
              <a:off x="7605176" y="5408727"/>
              <a:ext cx="632626" cy="25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Vorteil für Rd</a:t>
              </a:r>
            </a:p>
          </p:txBody>
        </p: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918D6427-C66B-44AF-8CB1-0ADE8A0D4C78}"/>
                </a:ext>
              </a:extLst>
            </p:cNvPr>
            <p:cNvCxnSpPr/>
            <p:nvPr/>
          </p:nvCxnSpPr>
          <p:spPr bwMode="auto">
            <a:xfrm>
              <a:off x="7139214" y="2381126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1179FFE7-358D-49A3-91DC-A9F7D4747F9B}"/>
                </a:ext>
              </a:extLst>
            </p:cNvPr>
            <p:cNvCxnSpPr/>
            <p:nvPr/>
          </p:nvCxnSpPr>
          <p:spPr bwMode="auto">
            <a:xfrm>
              <a:off x="7501811" y="2381125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8E7625DA-482B-4480-8ED1-55B8C84E7D45}"/>
                </a:ext>
              </a:extLst>
            </p:cNvPr>
            <p:cNvCxnSpPr/>
            <p:nvPr/>
          </p:nvCxnSpPr>
          <p:spPr bwMode="auto">
            <a:xfrm>
              <a:off x="7135868" y="2435586"/>
              <a:ext cx="36328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BF366AB3-FCBC-4C6A-A7B0-4CC20F8BE865}"/>
                </a:ext>
              </a:extLst>
            </p:cNvPr>
            <p:cNvSpPr/>
            <p:nvPr/>
          </p:nvSpPr>
          <p:spPr bwMode="auto">
            <a:xfrm>
              <a:off x="7258963" y="2390863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121917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912B7646-F3F6-4A1D-A0A6-EB4C54713E9B}"/>
                </a:ext>
              </a:extLst>
            </p:cNvPr>
            <p:cNvCxnSpPr/>
            <p:nvPr/>
          </p:nvCxnSpPr>
          <p:spPr bwMode="auto">
            <a:xfrm>
              <a:off x="7166849" y="2611513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6AB34437-6085-4C8A-85D5-791572756A83}"/>
                </a:ext>
              </a:extLst>
            </p:cNvPr>
            <p:cNvCxnSpPr/>
            <p:nvPr/>
          </p:nvCxnSpPr>
          <p:spPr bwMode="auto">
            <a:xfrm>
              <a:off x="7471665" y="2611512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AFF1C8E7-2481-4311-9640-5BAF7F3B3C87}"/>
                </a:ext>
              </a:extLst>
            </p:cNvPr>
            <p:cNvCxnSpPr/>
            <p:nvPr/>
          </p:nvCxnSpPr>
          <p:spPr bwMode="auto">
            <a:xfrm>
              <a:off x="7163503" y="2665972"/>
              <a:ext cx="31052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73A0431F-AC83-4800-A6B3-0836DBCAD743}"/>
                </a:ext>
              </a:extLst>
            </p:cNvPr>
            <p:cNvSpPr/>
            <p:nvPr/>
          </p:nvSpPr>
          <p:spPr bwMode="auto">
            <a:xfrm>
              <a:off x="7269013" y="2621250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4C051725-F12F-4761-966F-68D3D6FE783F}"/>
                </a:ext>
              </a:extLst>
            </p:cNvPr>
            <p:cNvCxnSpPr/>
            <p:nvPr/>
          </p:nvCxnSpPr>
          <p:spPr bwMode="auto">
            <a:xfrm>
              <a:off x="7013603" y="3108571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F1AD2A10-147A-4E5A-A348-5A5A528FEBDE}"/>
                </a:ext>
              </a:extLst>
            </p:cNvPr>
            <p:cNvCxnSpPr/>
            <p:nvPr/>
          </p:nvCxnSpPr>
          <p:spPr bwMode="auto">
            <a:xfrm>
              <a:off x="7436493" y="3108570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A6F0B14A-A447-45D6-BB94-47442459A7D4}"/>
                </a:ext>
              </a:extLst>
            </p:cNvPr>
            <p:cNvCxnSpPr/>
            <p:nvPr/>
          </p:nvCxnSpPr>
          <p:spPr bwMode="auto">
            <a:xfrm>
              <a:off x="7010257" y="3163030"/>
              <a:ext cx="4235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A457179A-D7E2-4493-8F8F-6795BEACD63D}"/>
                </a:ext>
              </a:extLst>
            </p:cNvPr>
            <p:cNvSpPr/>
            <p:nvPr/>
          </p:nvSpPr>
          <p:spPr bwMode="auto">
            <a:xfrm>
              <a:off x="7148426" y="3118308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B9AC8FF8-E6E2-4478-9461-E4D1741FE95C}"/>
                </a:ext>
              </a:extLst>
            </p:cNvPr>
            <p:cNvCxnSpPr/>
            <p:nvPr/>
          </p:nvCxnSpPr>
          <p:spPr bwMode="auto">
            <a:xfrm>
              <a:off x="7096506" y="3360229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2C7278B8-C443-4A8A-9CEE-42BD36525149}"/>
                </a:ext>
              </a:extLst>
            </p:cNvPr>
            <p:cNvCxnSpPr/>
            <p:nvPr/>
          </p:nvCxnSpPr>
          <p:spPr bwMode="auto">
            <a:xfrm>
              <a:off x="7597274" y="3360228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5841425B-E785-4729-B18D-07165015E3B9}"/>
                </a:ext>
              </a:extLst>
            </p:cNvPr>
            <p:cNvCxnSpPr/>
            <p:nvPr/>
          </p:nvCxnSpPr>
          <p:spPr bwMode="auto">
            <a:xfrm>
              <a:off x="7093160" y="3414690"/>
              <a:ext cx="50396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5FED7CEA-2B8A-4A77-9B7E-760CB8A00A1F}"/>
                </a:ext>
              </a:extLst>
            </p:cNvPr>
            <p:cNvSpPr/>
            <p:nvPr/>
          </p:nvSpPr>
          <p:spPr bwMode="auto">
            <a:xfrm>
              <a:off x="7248914" y="3369967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4F789F83-0D80-4B4E-90F2-EF00E8BBE9AE}"/>
                </a:ext>
              </a:extLst>
            </p:cNvPr>
            <p:cNvCxnSpPr/>
            <p:nvPr/>
          </p:nvCxnSpPr>
          <p:spPr bwMode="auto">
            <a:xfrm>
              <a:off x="7166849" y="3852888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BD8F585A-BBA8-4144-866A-B271F0AFAF56}"/>
                </a:ext>
              </a:extLst>
            </p:cNvPr>
            <p:cNvCxnSpPr/>
            <p:nvPr/>
          </p:nvCxnSpPr>
          <p:spPr bwMode="auto">
            <a:xfrm>
              <a:off x="7433981" y="3852887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78F8F6B7-8072-447D-8329-4D703571AA3D}"/>
                </a:ext>
              </a:extLst>
            </p:cNvPr>
            <p:cNvCxnSpPr/>
            <p:nvPr/>
          </p:nvCxnSpPr>
          <p:spPr bwMode="auto">
            <a:xfrm>
              <a:off x="7168527" y="3907348"/>
              <a:ext cx="2653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FB4723FC-977E-4B8F-9295-24F4D6D1E039}"/>
                </a:ext>
              </a:extLst>
            </p:cNvPr>
            <p:cNvSpPr/>
            <p:nvPr/>
          </p:nvSpPr>
          <p:spPr bwMode="auto">
            <a:xfrm>
              <a:off x="7248914" y="3862626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DA4D0E7B-BEB6-4125-B1EE-69F9AD58C921}"/>
                </a:ext>
              </a:extLst>
            </p:cNvPr>
            <p:cNvCxnSpPr/>
            <p:nvPr/>
          </p:nvCxnSpPr>
          <p:spPr bwMode="auto">
            <a:xfrm>
              <a:off x="7131677" y="4096580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B4A2D550-5EAE-48F1-B0A9-54E2411FD71B}"/>
                </a:ext>
              </a:extLst>
            </p:cNvPr>
            <p:cNvCxnSpPr/>
            <p:nvPr/>
          </p:nvCxnSpPr>
          <p:spPr bwMode="auto">
            <a:xfrm>
              <a:off x="7554568" y="4096579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C8EA8CF0-A1AB-4972-8DBA-0E1B13C91A49}"/>
                </a:ext>
              </a:extLst>
            </p:cNvPr>
            <p:cNvCxnSpPr/>
            <p:nvPr/>
          </p:nvCxnSpPr>
          <p:spPr bwMode="auto">
            <a:xfrm>
              <a:off x="7133355" y="4151040"/>
              <a:ext cx="4235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4797F628-530A-444E-A9E7-54C52C1F16A6}"/>
                </a:ext>
              </a:extLst>
            </p:cNvPr>
            <p:cNvSpPr/>
            <p:nvPr/>
          </p:nvSpPr>
          <p:spPr bwMode="auto">
            <a:xfrm>
              <a:off x="7276549" y="4106315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CF4D346D-8F9A-427B-9932-2903F1557804}"/>
                </a:ext>
              </a:extLst>
            </p:cNvPr>
            <p:cNvCxnSpPr/>
            <p:nvPr/>
          </p:nvCxnSpPr>
          <p:spPr bwMode="auto">
            <a:xfrm>
              <a:off x="7106556" y="4589209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7FDCB193-A25F-4813-8AFC-8BF31B845C55}"/>
                </a:ext>
              </a:extLst>
            </p:cNvPr>
            <p:cNvCxnSpPr/>
            <p:nvPr/>
          </p:nvCxnSpPr>
          <p:spPr bwMode="auto">
            <a:xfrm>
              <a:off x="7793228" y="4589206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E3ED2CF3-3267-4011-909E-8F27BD2CF437}"/>
                </a:ext>
              </a:extLst>
            </p:cNvPr>
            <p:cNvCxnSpPr/>
            <p:nvPr/>
          </p:nvCxnSpPr>
          <p:spPr bwMode="auto">
            <a:xfrm>
              <a:off x="7108233" y="4643668"/>
              <a:ext cx="68484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1177B4A8-0486-4ABC-BE62-B990300F1F98}"/>
                </a:ext>
              </a:extLst>
            </p:cNvPr>
            <p:cNvSpPr/>
            <p:nvPr/>
          </p:nvSpPr>
          <p:spPr bwMode="auto">
            <a:xfrm>
              <a:off x="7334330" y="4598947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8BCBE494-523E-4A29-8349-A478726E0C69}"/>
                </a:ext>
              </a:extLst>
            </p:cNvPr>
            <p:cNvCxnSpPr/>
            <p:nvPr/>
          </p:nvCxnSpPr>
          <p:spPr bwMode="auto">
            <a:xfrm>
              <a:off x="7174385" y="4829706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676DA3C5-E350-4709-823C-1E8646DD1F7C}"/>
                </a:ext>
              </a:extLst>
            </p:cNvPr>
            <p:cNvCxnSpPr/>
            <p:nvPr/>
          </p:nvCxnSpPr>
          <p:spPr bwMode="auto">
            <a:xfrm>
              <a:off x="7418908" y="4829703"/>
              <a:ext cx="0" cy="1089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5F7B4A44-8A49-4E2A-B2AC-282BBEFE05AA}"/>
                </a:ext>
              </a:extLst>
            </p:cNvPr>
            <p:cNvCxnSpPr/>
            <p:nvPr/>
          </p:nvCxnSpPr>
          <p:spPr bwMode="auto">
            <a:xfrm>
              <a:off x="7176064" y="4884165"/>
              <a:ext cx="2426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329430BA-5B01-4D5A-B5B3-7385361E63DE}"/>
                </a:ext>
              </a:extLst>
            </p:cNvPr>
            <p:cNvSpPr/>
            <p:nvPr/>
          </p:nvSpPr>
          <p:spPr bwMode="auto">
            <a:xfrm>
              <a:off x="7248914" y="4839442"/>
              <a:ext cx="72352" cy="8183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21920" tIns="60960" rIns="121920" bIns="6096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b="1" dirty="0">
                <a:latin typeface="Arial"/>
              </a:endParaRP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CA98BE8C-932A-4B92-82A8-658A8CEED95E}"/>
                </a:ext>
              </a:extLst>
            </p:cNvPr>
            <p:cNvSpPr txBox="1"/>
            <p:nvPr/>
          </p:nvSpPr>
          <p:spPr>
            <a:xfrm>
              <a:off x="7510426" y="5230848"/>
              <a:ext cx="52899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9539162B-AC2C-4F5B-8BDE-136482E8BEB4}"/>
                </a:ext>
              </a:extLst>
            </p:cNvPr>
            <p:cNvSpPr txBox="1"/>
            <p:nvPr/>
          </p:nvSpPr>
          <p:spPr>
            <a:xfrm>
              <a:off x="6663808" y="5230848"/>
              <a:ext cx="52899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770D2F71-6ADD-47DC-9795-95FDC7A73429}"/>
                </a:ext>
              </a:extLst>
            </p:cNvPr>
            <p:cNvSpPr txBox="1"/>
            <p:nvPr/>
          </p:nvSpPr>
          <p:spPr>
            <a:xfrm>
              <a:off x="8359556" y="5230848"/>
              <a:ext cx="52899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3C3C4D18-6E62-42D4-97BB-5C7E488A48DB}"/>
                </a:ext>
              </a:extLst>
            </p:cNvPr>
            <p:cNvSpPr txBox="1"/>
            <p:nvPr/>
          </p:nvSpPr>
          <p:spPr>
            <a:xfrm>
              <a:off x="6809263" y="5230848"/>
              <a:ext cx="185147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0,25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1D8A361D-F7C4-40B7-A34B-370490A32FD9}"/>
                </a:ext>
              </a:extLst>
            </p:cNvPr>
            <p:cNvSpPr txBox="1"/>
            <p:nvPr/>
          </p:nvSpPr>
          <p:spPr>
            <a:xfrm>
              <a:off x="7051747" y="5230848"/>
              <a:ext cx="132248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0,5</a:t>
              </a: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8E1A3625-1940-4614-BCF4-0A0C5A75D386}"/>
                </a:ext>
              </a:extLst>
            </p:cNvPr>
            <p:cNvSpPr txBox="1"/>
            <p:nvPr/>
          </p:nvSpPr>
          <p:spPr>
            <a:xfrm>
              <a:off x="7254691" y="5230848"/>
              <a:ext cx="185147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0,75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B2F77634-507F-46F8-BA2D-D574B877C761}"/>
                </a:ext>
              </a:extLst>
            </p:cNvPr>
            <p:cNvSpPr txBox="1"/>
            <p:nvPr/>
          </p:nvSpPr>
          <p:spPr>
            <a:xfrm>
              <a:off x="7648892" y="5230848"/>
              <a:ext cx="185147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1,25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593E3AFB-6CDD-4D4E-9A58-4F787BF48083}"/>
                </a:ext>
              </a:extLst>
            </p:cNvPr>
            <p:cNvSpPr txBox="1"/>
            <p:nvPr/>
          </p:nvSpPr>
          <p:spPr>
            <a:xfrm>
              <a:off x="7891376" y="5230848"/>
              <a:ext cx="132248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1,5</a:t>
              </a: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681CE8DC-3F9F-46AD-AE22-80600091D75C}"/>
                </a:ext>
              </a:extLst>
            </p:cNvPr>
            <p:cNvSpPr txBox="1"/>
            <p:nvPr/>
          </p:nvSpPr>
          <p:spPr>
            <a:xfrm>
              <a:off x="8094320" y="5230848"/>
              <a:ext cx="185147" cy="15388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1,75</a:t>
              </a:r>
            </a:p>
          </p:txBody>
        </p:sp>
        <p:cxnSp>
          <p:nvCxnSpPr>
            <p:cNvPr id="237" name="Straight Arrow Connector 236">
              <a:extLst>
                <a:ext uri="{FF2B5EF4-FFF2-40B4-BE49-F238E27FC236}">
                  <a16:creationId xmlns:a16="http://schemas.microsoft.com/office/drawing/2014/main" id="{9495AB32-7620-4595-B052-18769D4152A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538567" y="5545109"/>
              <a:ext cx="289733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8" name="Straight Arrow Connector 237">
              <a:extLst>
                <a:ext uri="{FF2B5EF4-FFF2-40B4-BE49-F238E27FC236}">
                  <a16:creationId xmlns:a16="http://schemas.microsoft.com/office/drawing/2014/main" id="{B7CF7480-7379-47B2-A506-EBDE4092697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86604" y="5545112"/>
              <a:ext cx="31432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F1380DB-61AC-496D-85B0-8AB5D514471C}"/>
                </a:ext>
              </a:extLst>
            </p:cNvPr>
            <p:cNvGrpSpPr/>
            <p:nvPr/>
          </p:nvGrpSpPr>
          <p:grpSpPr>
            <a:xfrm>
              <a:off x="6687881" y="5133433"/>
              <a:ext cx="1701263" cy="60921"/>
              <a:chOff x="6557962" y="5280222"/>
              <a:chExt cx="1781175" cy="60921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517A50CF-DD9A-477A-9ABB-74F63118383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557962" y="5281489"/>
                <a:ext cx="178117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8A4C96D7-B88A-4BDA-9401-50D20127E3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47446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CDA803D7-01DC-4F13-800F-1EE05573D0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68468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42C1410A-6C9D-4023-B40B-0C7788F0A2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8734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1DF1AFCB-55A9-4637-BB7B-4F923A5001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9000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2474C8A-CBB7-47DD-8B83-927999B431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29264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4E424D4A-CFFB-4204-8646-E9EEB85CEA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5950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E3DA6499-A85F-460C-85D3-32D0FA07BC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86513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544AAF72-6723-483F-BF81-326AD31602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07076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196EB1D-3B68-42B1-97DF-908B58F832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27639" y="5280222"/>
                <a:ext cx="0" cy="6092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" name="Group 11"/>
          <p:cNvGrpSpPr/>
          <p:nvPr/>
        </p:nvGrpSpPr>
        <p:grpSpPr>
          <a:xfrm>
            <a:off x="5151886" y="1741877"/>
            <a:ext cx="2945805" cy="3685457"/>
            <a:chOff x="-6743681" y="2082882"/>
            <a:chExt cx="2726175" cy="3685457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C5D8725-16CB-4534-B800-FB1CED18C586}"/>
                </a:ext>
              </a:extLst>
            </p:cNvPr>
            <p:cNvCxnSpPr/>
            <p:nvPr/>
          </p:nvCxnSpPr>
          <p:spPr bwMode="auto">
            <a:xfrm flipH="1" flipV="1">
              <a:off x="-5414323" y="2082882"/>
              <a:ext cx="851" cy="31414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38C8A4E-BD81-4E64-9C07-648A101ECB04}"/>
                </a:ext>
              </a:extLst>
            </p:cNvPr>
            <p:cNvGrpSpPr/>
            <p:nvPr/>
          </p:nvGrpSpPr>
          <p:grpSpPr>
            <a:xfrm>
              <a:off x="-6743681" y="2401448"/>
              <a:ext cx="2726175" cy="3366891"/>
              <a:chOff x="4133192" y="2381103"/>
              <a:chExt cx="2044630" cy="3281490"/>
            </a:xfrm>
          </p:grpSpPr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DDCEF9AF-21CB-4B1C-B6BF-7344990651DB}"/>
                  </a:ext>
                </a:extLst>
              </p:cNvPr>
              <p:cNvSpPr txBox="1"/>
              <p:nvPr/>
            </p:nvSpPr>
            <p:spPr>
              <a:xfrm>
                <a:off x="4382399" y="5408677"/>
                <a:ext cx="70596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50" b="1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Vorteil für KRd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79067F30-00E7-48CF-BB17-CB0DB3F98A60}"/>
                  </a:ext>
                </a:extLst>
              </p:cNvPr>
              <p:cNvSpPr txBox="1"/>
              <p:nvPr/>
            </p:nvSpPr>
            <p:spPr>
              <a:xfrm>
                <a:off x="5199521" y="5408677"/>
                <a:ext cx="632626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50" b="1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Vorteil für Rd</a:t>
                </a:r>
              </a:p>
            </p:txBody>
          </p:sp>
          <p:cxnSp>
            <p:nvCxnSpPr>
              <p:cNvPr id="157" name="Straight Arrow Connector 156">
                <a:extLst>
                  <a:ext uri="{FF2B5EF4-FFF2-40B4-BE49-F238E27FC236}">
                    <a16:creationId xmlns:a16="http://schemas.microsoft.com/office/drawing/2014/main" id="{D27F5EFB-6DD5-43AE-A193-84A8585BE33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133192" y="5545071"/>
                <a:ext cx="276041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72FCE1A6-58CA-4E61-99C7-A0B37C84A8BD}"/>
                  </a:ext>
                </a:extLst>
              </p:cNvPr>
              <p:cNvCxnSpPr/>
              <p:nvPr/>
            </p:nvCxnSpPr>
            <p:spPr bwMode="auto">
              <a:xfrm>
                <a:off x="4806412" y="2381103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74AA36F7-6DC2-4852-A733-5E0D5A917313}"/>
                  </a:ext>
                </a:extLst>
              </p:cNvPr>
              <p:cNvCxnSpPr/>
              <p:nvPr/>
            </p:nvCxnSpPr>
            <p:spPr bwMode="auto">
              <a:xfrm>
                <a:off x="5179058" y="2381103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A9314B52-81EC-4FA4-AF2C-6EDF8FF6DC67}"/>
                  </a:ext>
                </a:extLst>
              </p:cNvPr>
              <p:cNvCxnSpPr/>
              <p:nvPr/>
            </p:nvCxnSpPr>
            <p:spPr bwMode="auto">
              <a:xfrm>
                <a:off x="4803066" y="2435563"/>
                <a:ext cx="37584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0FBC6FFC-98E8-4332-84D6-9B20CB1E7EBC}"/>
                  </a:ext>
                </a:extLst>
              </p:cNvPr>
              <p:cNvSpPr/>
              <p:nvPr/>
            </p:nvSpPr>
            <p:spPr bwMode="auto">
              <a:xfrm>
                <a:off x="4928674" y="2390841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E427FBE3-115B-43A9-A71A-50E14FE2E9E4}"/>
                  </a:ext>
                </a:extLst>
              </p:cNvPr>
              <p:cNvCxnSpPr/>
              <p:nvPr/>
            </p:nvCxnSpPr>
            <p:spPr bwMode="auto">
              <a:xfrm>
                <a:off x="4806412" y="2611489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95B28857-B798-40A2-B3E9-052DB664F948}"/>
                  </a:ext>
                </a:extLst>
              </p:cNvPr>
              <p:cNvCxnSpPr/>
              <p:nvPr/>
            </p:nvCxnSpPr>
            <p:spPr bwMode="auto">
              <a:xfrm>
                <a:off x="5113741" y="2611489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3C7A07FA-0902-4224-BE93-1F41075B1315}"/>
                  </a:ext>
                </a:extLst>
              </p:cNvPr>
              <p:cNvCxnSpPr/>
              <p:nvPr/>
            </p:nvCxnSpPr>
            <p:spPr bwMode="auto">
              <a:xfrm>
                <a:off x="4803066" y="2665949"/>
                <a:ext cx="31052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EDDB74D9-36CD-4B6A-9BF0-CFD79289307A}"/>
                  </a:ext>
                </a:extLst>
              </p:cNvPr>
              <p:cNvSpPr/>
              <p:nvPr/>
            </p:nvSpPr>
            <p:spPr bwMode="auto">
              <a:xfrm>
                <a:off x="4916114" y="2621227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A5DB2B5E-F763-4941-B6DA-7EFE9E3FEDEE}"/>
                  </a:ext>
                </a:extLst>
              </p:cNvPr>
              <p:cNvCxnSpPr/>
              <p:nvPr/>
            </p:nvCxnSpPr>
            <p:spPr bwMode="auto">
              <a:xfrm>
                <a:off x="4829023" y="3852856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2E491464-3F70-4580-AE53-B53C46148E4F}"/>
                  </a:ext>
                </a:extLst>
              </p:cNvPr>
              <p:cNvCxnSpPr/>
              <p:nvPr/>
            </p:nvCxnSpPr>
            <p:spPr bwMode="auto">
              <a:xfrm>
                <a:off x="5128814" y="3852856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21E1642C-C9FA-4F63-A10E-783A8B17EB63}"/>
                  </a:ext>
                </a:extLst>
              </p:cNvPr>
              <p:cNvCxnSpPr/>
              <p:nvPr/>
            </p:nvCxnSpPr>
            <p:spPr bwMode="auto">
              <a:xfrm>
                <a:off x="4830701" y="3907317"/>
                <a:ext cx="297964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DEF2C5B3-FA4B-40CC-AE64-8988420233B4}"/>
                  </a:ext>
                </a:extLst>
              </p:cNvPr>
              <p:cNvSpPr/>
              <p:nvPr/>
            </p:nvSpPr>
            <p:spPr bwMode="auto">
              <a:xfrm>
                <a:off x="4931186" y="3862594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89AE021A-36BE-49D7-8D50-7CCFA7B72776}"/>
                  </a:ext>
                </a:extLst>
              </p:cNvPr>
              <p:cNvCxnSpPr/>
              <p:nvPr/>
            </p:nvCxnSpPr>
            <p:spPr bwMode="auto">
              <a:xfrm>
                <a:off x="4771242" y="4096546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A871B7EC-73D1-48B0-9A20-7D2506A5B7B1}"/>
                  </a:ext>
                </a:extLst>
              </p:cNvPr>
              <p:cNvCxnSpPr/>
              <p:nvPr/>
            </p:nvCxnSpPr>
            <p:spPr bwMode="auto">
              <a:xfrm>
                <a:off x="5179058" y="4096546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549EB286-8ED6-43E6-9B06-08F8A3F44B04}"/>
                  </a:ext>
                </a:extLst>
              </p:cNvPr>
              <p:cNvCxnSpPr/>
              <p:nvPr/>
            </p:nvCxnSpPr>
            <p:spPr bwMode="auto">
              <a:xfrm>
                <a:off x="4772919" y="4151007"/>
                <a:ext cx="40599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531D39A4-4274-4FD3-95E6-4DC7CA93D057}"/>
                  </a:ext>
                </a:extLst>
              </p:cNvPr>
              <p:cNvSpPr/>
              <p:nvPr/>
            </p:nvSpPr>
            <p:spPr bwMode="auto">
              <a:xfrm>
                <a:off x="4911089" y="4106284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627F75E7-5371-46E7-829B-2113C9A54B7A}"/>
                  </a:ext>
                </a:extLst>
              </p:cNvPr>
              <p:cNvCxnSpPr/>
              <p:nvPr/>
            </p:nvCxnSpPr>
            <p:spPr bwMode="auto">
              <a:xfrm>
                <a:off x="4678289" y="458917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59B57E7E-C5B1-442D-B4B9-9577D7E66935}"/>
                  </a:ext>
                </a:extLst>
              </p:cNvPr>
              <p:cNvCxnSpPr/>
              <p:nvPr/>
            </p:nvCxnSpPr>
            <p:spPr bwMode="auto">
              <a:xfrm>
                <a:off x="5236840" y="458917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473D3471-F322-4EA9-AFB3-D9E4117CB449}"/>
                  </a:ext>
                </a:extLst>
              </p:cNvPr>
              <p:cNvCxnSpPr/>
              <p:nvPr/>
            </p:nvCxnSpPr>
            <p:spPr bwMode="auto">
              <a:xfrm>
                <a:off x="4679967" y="4643635"/>
                <a:ext cx="55672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CD98679F-4C02-46CA-B7DD-D55E2E660EA1}"/>
                  </a:ext>
                </a:extLst>
              </p:cNvPr>
              <p:cNvSpPr/>
              <p:nvPr/>
            </p:nvSpPr>
            <p:spPr bwMode="auto">
              <a:xfrm>
                <a:off x="4865868" y="4598912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43EF2C55-B7BF-4CBF-B4D8-FF2BBE480762}"/>
                  </a:ext>
                </a:extLst>
              </p:cNvPr>
              <p:cNvCxnSpPr/>
              <p:nvPr/>
            </p:nvCxnSpPr>
            <p:spPr bwMode="auto">
              <a:xfrm>
                <a:off x="4849120" y="4829670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863C283-3675-4849-96ED-4CDE651021FF}"/>
                  </a:ext>
                </a:extLst>
              </p:cNvPr>
              <p:cNvCxnSpPr/>
              <p:nvPr/>
            </p:nvCxnSpPr>
            <p:spPr bwMode="auto">
              <a:xfrm>
                <a:off x="5108716" y="4829670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DC9AE1C9-7CCD-4DC0-8C1C-AEC6AB029C80}"/>
                  </a:ext>
                </a:extLst>
              </p:cNvPr>
              <p:cNvCxnSpPr/>
              <p:nvPr/>
            </p:nvCxnSpPr>
            <p:spPr bwMode="auto">
              <a:xfrm>
                <a:off x="4850798" y="4884131"/>
                <a:ext cx="25776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F60A6F02-A530-4A8E-9349-7FECF7FB93A1}"/>
                  </a:ext>
                </a:extLst>
              </p:cNvPr>
              <p:cNvSpPr/>
              <p:nvPr/>
            </p:nvSpPr>
            <p:spPr bwMode="auto">
              <a:xfrm>
                <a:off x="4931186" y="4839408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6B9039D1-D543-4B6B-97F4-DCCF1A39C534}"/>
                  </a:ext>
                </a:extLst>
              </p:cNvPr>
              <p:cNvSpPr txBox="1"/>
              <p:nvPr/>
            </p:nvSpPr>
            <p:spPr>
              <a:xfrm>
                <a:off x="5104401" y="5230812"/>
                <a:ext cx="52899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7F73D169-047F-433B-B0EE-150048AA3DBB}"/>
                  </a:ext>
                </a:extLst>
              </p:cNvPr>
              <p:cNvSpPr txBox="1"/>
              <p:nvPr/>
            </p:nvSpPr>
            <p:spPr>
              <a:xfrm>
                <a:off x="4257783" y="5230812"/>
                <a:ext cx="52899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923B9F46-ED6A-4951-ADC8-C192F103C3B2}"/>
                  </a:ext>
                </a:extLst>
              </p:cNvPr>
              <p:cNvSpPr txBox="1"/>
              <p:nvPr/>
            </p:nvSpPr>
            <p:spPr>
              <a:xfrm>
                <a:off x="5953534" y="5230812"/>
                <a:ext cx="52899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F66379EC-0B1A-4AFC-9727-432508525B60}"/>
                  </a:ext>
                </a:extLst>
              </p:cNvPr>
              <p:cNvSpPr txBox="1"/>
              <p:nvPr/>
            </p:nvSpPr>
            <p:spPr>
              <a:xfrm>
                <a:off x="4403236" y="5230812"/>
                <a:ext cx="1851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0,25</a:t>
                </a:r>
              </a:p>
            </p:txBody>
          </p: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C7736E6E-4463-4877-9A36-31B1146D9CDF}"/>
                  </a:ext>
                </a:extLst>
              </p:cNvPr>
              <p:cNvSpPr txBox="1"/>
              <p:nvPr/>
            </p:nvSpPr>
            <p:spPr>
              <a:xfrm>
                <a:off x="4645721" y="5230812"/>
                <a:ext cx="13224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0,5</a:t>
                </a:r>
              </a:p>
            </p:txBody>
          </p: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A8E8B32E-9D33-455A-83A5-3E58BBA66F99}"/>
                  </a:ext>
                </a:extLst>
              </p:cNvPr>
              <p:cNvSpPr txBox="1"/>
              <p:nvPr/>
            </p:nvSpPr>
            <p:spPr>
              <a:xfrm>
                <a:off x="4848664" y="5230812"/>
                <a:ext cx="1851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0,75</a:t>
                </a:r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253119E0-6CBD-417A-BE3F-E4805E097F8C}"/>
                  </a:ext>
                </a:extLst>
              </p:cNvPr>
              <p:cNvSpPr txBox="1"/>
              <p:nvPr/>
            </p:nvSpPr>
            <p:spPr>
              <a:xfrm>
                <a:off x="5242865" y="5230812"/>
                <a:ext cx="1851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1,25</a:t>
                </a:r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E5B20AF6-FD76-4FE1-A4BC-3280CB3A1D05}"/>
                  </a:ext>
                </a:extLst>
              </p:cNvPr>
              <p:cNvSpPr txBox="1"/>
              <p:nvPr/>
            </p:nvSpPr>
            <p:spPr>
              <a:xfrm>
                <a:off x="5485350" y="5230812"/>
                <a:ext cx="132248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1,5</a:t>
                </a:r>
              </a:p>
            </p:txBody>
          </p: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34655C33-975C-4FD7-AA5D-62E24530BBAD}"/>
                  </a:ext>
                </a:extLst>
              </p:cNvPr>
              <p:cNvSpPr txBox="1"/>
              <p:nvPr/>
            </p:nvSpPr>
            <p:spPr>
              <a:xfrm>
                <a:off x="5688296" y="5230812"/>
                <a:ext cx="18514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000" b="0" i="0" u="none" strike="noStrike" cap="none" normalizeH="0" baseline="0" noProof="0">
                    <a:ln>
                      <a:noFill/>
                    </a:ln>
                    <a:uLnTx/>
                    <a:uFillTx/>
                    <a:latin typeface="Arial"/>
                    <a:ea typeface="+mn-ea"/>
                    <a:cs typeface="+mn-cs"/>
                  </a:rPr>
                  <a:t>1,75</a:t>
                </a:r>
              </a:p>
            </p:txBody>
          </p:sp>
          <p:cxnSp>
            <p:nvCxnSpPr>
              <p:cNvPr id="236" name="Straight Arrow Connector 235">
                <a:extLst>
                  <a:ext uri="{FF2B5EF4-FFF2-40B4-BE49-F238E27FC236}">
                    <a16:creationId xmlns:a16="http://schemas.microsoft.com/office/drawing/2014/main" id="{5DFF7FAF-64AA-4C7F-84FF-FDB32CCF27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805355" y="5545071"/>
                <a:ext cx="372467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4B7BC6D1-B374-4155-99BB-E20FE0F7400C}"/>
                  </a:ext>
                </a:extLst>
              </p:cNvPr>
              <p:cNvCxnSpPr/>
              <p:nvPr/>
            </p:nvCxnSpPr>
            <p:spPr bwMode="auto">
              <a:xfrm>
                <a:off x="4753656" y="310854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5D50A391-4224-43AF-9791-3D98D39F7432}"/>
                  </a:ext>
                </a:extLst>
              </p:cNvPr>
              <p:cNvCxnSpPr/>
              <p:nvPr/>
            </p:nvCxnSpPr>
            <p:spPr bwMode="auto">
              <a:xfrm>
                <a:off x="5287084" y="310854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6A72D335-7C53-498D-B8C0-E38230790966}"/>
                  </a:ext>
                </a:extLst>
              </p:cNvPr>
              <p:cNvCxnSpPr/>
              <p:nvPr/>
            </p:nvCxnSpPr>
            <p:spPr bwMode="auto">
              <a:xfrm>
                <a:off x="4750309" y="3163004"/>
                <a:ext cx="53662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2" name="Oval 241">
                <a:extLst>
                  <a:ext uri="{FF2B5EF4-FFF2-40B4-BE49-F238E27FC236}">
                    <a16:creationId xmlns:a16="http://schemas.microsoft.com/office/drawing/2014/main" id="{37E5740C-091D-4B23-8CA6-39D231D93CAC}"/>
                  </a:ext>
                </a:extLst>
              </p:cNvPr>
              <p:cNvSpPr/>
              <p:nvPr/>
            </p:nvSpPr>
            <p:spPr bwMode="auto">
              <a:xfrm>
                <a:off x="4941235" y="3118282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43E911B2-6CA4-4ED1-A41D-6B3B17F80E1C}"/>
                  </a:ext>
                </a:extLst>
              </p:cNvPr>
              <p:cNvCxnSpPr/>
              <p:nvPr/>
            </p:nvCxnSpPr>
            <p:spPr bwMode="auto">
              <a:xfrm>
                <a:off x="4690850" y="335545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6056CBFE-E878-4F04-94F1-0BFD5A795F36}"/>
                  </a:ext>
                </a:extLst>
              </p:cNvPr>
              <p:cNvCxnSpPr/>
              <p:nvPr/>
            </p:nvCxnSpPr>
            <p:spPr bwMode="auto">
              <a:xfrm>
                <a:off x="5171521" y="3355454"/>
                <a:ext cx="0" cy="10892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112A9BCD-C641-4EAB-9E11-B0C8C738A7C0}"/>
                  </a:ext>
                </a:extLst>
              </p:cNvPr>
              <p:cNvCxnSpPr/>
              <p:nvPr/>
            </p:nvCxnSpPr>
            <p:spPr bwMode="auto">
              <a:xfrm>
                <a:off x="4687504" y="3409915"/>
                <a:ext cx="48638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51527025-B21A-4230-8416-D297F75D403D}"/>
                  </a:ext>
                </a:extLst>
              </p:cNvPr>
              <p:cNvSpPr/>
              <p:nvPr/>
            </p:nvSpPr>
            <p:spPr bwMode="auto">
              <a:xfrm>
                <a:off x="4848283" y="3365192"/>
                <a:ext cx="72352" cy="81837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21920" tIns="60960" rIns="121920" bIns="6096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 b="1" dirty="0">
                  <a:latin typeface="Arial"/>
                </a:endParaRPr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C2B5CEAD-31A7-4BB0-9D60-7A24A88BC35F}"/>
                  </a:ext>
                </a:extLst>
              </p:cNvPr>
              <p:cNvGrpSpPr/>
              <p:nvPr/>
            </p:nvGrpSpPr>
            <p:grpSpPr>
              <a:xfrm>
                <a:off x="4280638" y="5133433"/>
                <a:ext cx="1701263" cy="60921"/>
                <a:chOff x="6557962" y="5280222"/>
                <a:chExt cx="1781175" cy="60921"/>
              </a:xfrm>
            </p:grpSpPr>
            <p:cxnSp>
              <p:nvCxnSpPr>
                <p:cNvPr id="125" name="Straight Connector 124">
                  <a:extLst>
                    <a:ext uri="{FF2B5EF4-FFF2-40B4-BE49-F238E27FC236}">
                      <a16:creationId xmlns:a16="http://schemas.microsoft.com/office/drawing/2014/main" id="{52A31931-3C63-4BBE-BD67-572A87377E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557962" y="5281489"/>
                  <a:ext cx="1781175" cy="0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FA3258C8-336D-4190-A0F8-E3C92783D6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47446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34C22FB9-CC3B-4960-A91B-75BF684928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68468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B982770-B0E1-4584-8279-C28EE4600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888734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D193AA46-E628-40C6-B086-941342E805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09000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A24D8D61-EF9E-42E8-BBDA-53E5426A8C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29264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74D3B7EB-1B2D-4ADB-97CD-01F4C2101D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65950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33093C70-6BEC-44A2-B20A-E7B919ED4D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86513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A91A3521-E07D-479E-BECB-FE1474F556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07076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619FF0A7-257E-4FD2-A919-710B355A50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227639" y="5280222"/>
                  <a:ext cx="0" cy="60921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FDBDA5AD-0BB3-4A5E-B8F0-CCE9B14E925D}"/>
              </a:ext>
            </a:extLst>
          </p:cNvPr>
          <p:cNvSpPr txBox="1"/>
          <p:nvPr/>
        </p:nvSpPr>
        <p:spPr>
          <a:xfrm>
            <a:off x="670957" y="1513845"/>
            <a:ext cx="137097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Subgruppe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851A97F-06F4-4EC9-9463-10893CFB9C12}"/>
              </a:ext>
            </a:extLst>
          </p:cNvPr>
          <p:cNvSpPr txBox="1"/>
          <p:nvPr/>
        </p:nvSpPr>
        <p:spPr>
          <a:xfrm>
            <a:off x="4512512" y="1296316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Rd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9FCDF464-DBA7-4F66-A9B2-578915581F9C}"/>
              </a:ext>
            </a:extLst>
          </p:cNvPr>
          <p:cNvSpPr txBox="1"/>
          <p:nvPr/>
        </p:nvSpPr>
        <p:spPr>
          <a:xfrm>
            <a:off x="3508495" y="1296316"/>
            <a:ext cx="31579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KRd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4944585-259D-4ED6-A1D5-4ABBBD2D02D2}"/>
              </a:ext>
            </a:extLst>
          </p:cNvPr>
          <p:cNvSpPr txBox="1"/>
          <p:nvPr/>
        </p:nvSpPr>
        <p:spPr>
          <a:xfrm>
            <a:off x="3451982" y="1513845"/>
            <a:ext cx="1410643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Anzahl der Patienten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F1DC865-7A9E-46E2-9590-28B8031172B1}"/>
              </a:ext>
            </a:extLst>
          </p:cNvPr>
          <p:cNvCxnSpPr>
            <a:cxnSpLocks/>
          </p:cNvCxnSpPr>
          <p:nvPr/>
        </p:nvCxnSpPr>
        <p:spPr bwMode="auto">
          <a:xfrm>
            <a:off x="623888" y="1734357"/>
            <a:ext cx="1110833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A1E6A9BC-FFCA-4EBE-9CD2-D487B2B087BD}"/>
              </a:ext>
            </a:extLst>
          </p:cNvPr>
          <p:cNvSpPr txBox="1"/>
          <p:nvPr/>
        </p:nvSpPr>
        <p:spPr>
          <a:xfrm>
            <a:off x="5942759" y="1513845"/>
            <a:ext cx="128080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OS HR (95 % KI)</a:t>
            </a:r>
            <a:r>
              <a:rPr kumimoji="0" lang="de-DE" sz="1200" b="1" i="0" u="none" strike="noStrike" cap="none" normalizeH="0" baseline="3000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1,2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F35303F-0635-41A1-92AE-AD18ACA1A9FC}"/>
              </a:ext>
            </a:extLst>
          </p:cNvPr>
          <p:cNvSpPr txBox="1"/>
          <p:nvPr/>
        </p:nvSpPr>
        <p:spPr>
          <a:xfrm>
            <a:off x="9488926" y="1513845"/>
            <a:ext cx="12711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PFS HR (95 % KI)</a:t>
            </a:r>
            <a:r>
              <a:rPr kumimoji="0" lang="de-DE" sz="1200" b="1" i="0" u="none" strike="noStrike" cap="none" normalizeH="0" baseline="3000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994429"/>
            <a:ext cx="10465726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/>
              <a:t>HR = Hazard Ratio; KI = Konfidenzintervall;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PFS = progressionsfreies 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1. Siegel DS et al. J Clin Onc 2018, 36(8):728-734.</a:t>
            </a:r>
          </a:p>
          <a:p>
            <a:r>
              <a:rPr lang="de-DE" sz="900" b="1" dirty="0"/>
              <a:t>2. Stewart AK, et al. Folien präsentiert auf dem: Annual Meeting of </a:t>
            </a:r>
            <a:r>
              <a:rPr lang="de-DE" sz="900" b="1" dirty="0" err="1"/>
              <a:t>the</a:t>
            </a:r>
            <a:r>
              <a:rPr lang="de-DE" sz="900" b="1" dirty="0"/>
              <a:t> American Society of </a:t>
            </a:r>
            <a:r>
              <a:rPr lang="de-DE" sz="900" b="1" dirty="0" err="1"/>
              <a:t>Hematology</a:t>
            </a:r>
            <a:r>
              <a:rPr lang="de-DE" sz="900" b="1" dirty="0"/>
              <a:t>; 9.–12. Dezember 2017; Atlanta, GA, USA.</a:t>
            </a:r>
          </a:p>
        </p:txBody>
      </p:sp>
    </p:spTree>
    <p:extLst>
      <p:ext uri="{BB962C8B-B14F-4D97-AF65-F5344CB8AC3E}">
        <p14:creationId xmlns:p14="http://schemas.microsoft.com/office/powerpoint/2010/main" val="14430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18"/>
    </mc:Choice>
    <mc:Fallback xmlns="">
      <p:transition spd="slow" advTm="6101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188640"/>
            <a:ext cx="11203200" cy="677615"/>
          </a:xfrm>
        </p:spPr>
        <p:txBody>
          <a:bodyPr/>
          <a:lstStyle/>
          <a:p>
            <a:r>
              <a:rPr lang="de-DE" noProof="0"/>
              <a:t>Subgruppen: Vortherapien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C4566-7CB7-4AEC-808F-520FFBEDC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07368" y="1399221"/>
            <a:ext cx="10801200" cy="2256168"/>
          </a:xfrm>
        </p:spPr>
        <p:txBody>
          <a:bodyPr/>
          <a:lstStyle/>
          <a:p>
            <a:r>
              <a:rPr lang="de-DE" sz="1800" noProof="0" dirty="0"/>
              <a:t>Bei Patienten, die bereits </a:t>
            </a:r>
            <a:r>
              <a:rPr lang="de-DE" sz="1800" b="1" noProof="0" dirty="0"/>
              <a:t>eine Vortherapie </a:t>
            </a:r>
            <a:r>
              <a:rPr lang="de-DE" sz="1800" noProof="0" dirty="0"/>
              <a:t>erhalten hatten, </a:t>
            </a:r>
            <a:r>
              <a:rPr lang="de-DE" sz="1800" dirty="0"/>
              <a:t>war das mediane OS mit </a:t>
            </a:r>
            <a:r>
              <a:rPr lang="de-DE" sz="1800" dirty="0" err="1"/>
              <a:t>KRd</a:t>
            </a:r>
            <a:r>
              <a:rPr lang="de-DE" sz="1800" dirty="0"/>
              <a:t> 11,4 Monate länger als mit </a:t>
            </a:r>
            <a:r>
              <a:rPr lang="de-DE" sz="1800" dirty="0" err="1"/>
              <a:t>Rd</a:t>
            </a:r>
            <a:r>
              <a:rPr lang="de-DE" sz="1800" dirty="0"/>
              <a:t> </a:t>
            </a:r>
            <a:r>
              <a:rPr lang="de-DE" sz="1800" noProof="0" dirty="0"/>
              <a:t>(47,3 vs. 35,9 Monate, HR 0,81).</a:t>
            </a:r>
          </a:p>
          <a:p>
            <a:pPr lvl="1"/>
            <a:r>
              <a:rPr lang="de-DE" dirty="0"/>
              <a:t>Bei Patienten, mit ≥ 2 Vortherapien war das OS 6,5 Monate länger </a:t>
            </a:r>
            <a:br>
              <a:rPr lang="de-DE" dirty="0"/>
            </a:br>
            <a:r>
              <a:rPr lang="de-DE" dirty="0"/>
              <a:t>(48,8 vs. 42,3 Monate, HR 0,79).</a:t>
            </a:r>
          </a:p>
          <a:p>
            <a:r>
              <a:rPr lang="de-DE" sz="1800" noProof="0" dirty="0"/>
              <a:t>Bei Patienten, die </a:t>
            </a:r>
            <a:r>
              <a:rPr lang="de-DE" sz="1800" b="1" dirty="0"/>
              <a:t>Bortezomib in </a:t>
            </a:r>
            <a:r>
              <a:rPr lang="de-DE" sz="1800" b="1" noProof="0" dirty="0"/>
              <a:t>der Erstlinientherapie </a:t>
            </a:r>
            <a:r>
              <a:rPr lang="de-DE" sz="1800" noProof="0" dirty="0"/>
              <a:t>erhalten hatten, war das mediane OS mit KRd 12 Monate länger als mit Rd (45,9 vs. 33,9 Monate, HR 0,82). </a:t>
            </a:r>
          </a:p>
          <a:p>
            <a:pPr lvl="1"/>
            <a:r>
              <a:rPr lang="de-DE" dirty="0"/>
              <a:t>Bei Patienten ohne </a:t>
            </a:r>
            <a:r>
              <a:rPr lang="de-DE" dirty="0" err="1"/>
              <a:t>Bortezomib</a:t>
            </a:r>
            <a:r>
              <a:rPr lang="de-DE" dirty="0"/>
              <a:t>-Vortherapie war das mediane OS 7,9 Monate länger </a:t>
            </a:r>
            <a:br>
              <a:rPr lang="de-DE" dirty="0"/>
            </a:br>
            <a:r>
              <a:rPr lang="de-DE" dirty="0"/>
              <a:t>(48,3 vs. 40,4 Monate; HR 0,80).</a:t>
            </a:r>
          </a:p>
          <a:p>
            <a:r>
              <a:rPr lang="de-DE" sz="1800" dirty="0"/>
              <a:t>Bei Patienten, die sich in der Erstlinientherapie einer </a:t>
            </a:r>
            <a:r>
              <a:rPr lang="de-DE" sz="1800" b="1" dirty="0"/>
              <a:t>Transplantation</a:t>
            </a:r>
            <a:r>
              <a:rPr lang="de-DE" sz="1800" dirty="0"/>
              <a:t> unterzogen, war das mediane OS mit KRd 18,6 Monate länger als mit Rd (57,2 vs. 38,6 Monate, HR 0,71).</a:t>
            </a:r>
          </a:p>
          <a:p>
            <a:pPr lvl="1"/>
            <a:r>
              <a:rPr lang="de-DE" dirty="0"/>
              <a:t>Bei Patienten im ersten Rezidiv ohne vorherige Transplantation wurde das OS nicht veröffentlicht.</a:t>
            </a:r>
          </a:p>
          <a:p>
            <a:pPr lvl="1"/>
            <a:r>
              <a:rPr lang="de-DE" dirty="0"/>
              <a:t>OS für nicht-transplantierte Patienten allgemein: 39,8 vs. 40,4 Mon., HR 0,92.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994429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  <a:p>
            <a:r>
              <a:rPr lang="de-DE" sz="900" b="1" dirty="0"/>
              <a:t>ASPIRE CSR vom </a:t>
            </a:r>
          </a:p>
        </p:txBody>
      </p:sp>
    </p:spTree>
    <p:extLst>
      <p:ext uri="{BB962C8B-B14F-4D97-AF65-F5344CB8AC3E}">
        <p14:creationId xmlns:p14="http://schemas.microsoft.com/office/powerpoint/2010/main" val="198537952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28000" y="3"/>
            <a:ext cx="11400648" cy="1109663"/>
          </a:xfrm>
        </p:spPr>
        <p:txBody>
          <a:bodyPr/>
          <a:lstStyle/>
          <a:p>
            <a:r>
              <a:rPr lang="de-DE" noProof="0"/>
              <a:t>Subgruppenanalysen: Gesamtüberleben und progressionsfreies Überleben</a:t>
            </a:r>
            <a:r>
              <a:rPr lang="de-DE"/>
              <a:t> (Forts.)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DBDA5AD-0BB3-4A5E-B8F0-CCE9B14E925D}"/>
              </a:ext>
            </a:extLst>
          </p:cNvPr>
          <p:cNvSpPr txBox="1"/>
          <p:nvPr/>
        </p:nvSpPr>
        <p:spPr>
          <a:xfrm>
            <a:off x="670957" y="1513845"/>
            <a:ext cx="137097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Subgruppe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851A97F-06F4-4EC9-9463-10893CFB9C12}"/>
              </a:ext>
            </a:extLst>
          </p:cNvPr>
          <p:cNvSpPr txBox="1"/>
          <p:nvPr/>
        </p:nvSpPr>
        <p:spPr>
          <a:xfrm>
            <a:off x="4512512" y="1296316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Rd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FCDF464-DBA7-4F66-A9B2-578915581F9C}"/>
              </a:ext>
            </a:extLst>
          </p:cNvPr>
          <p:cNvSpPr txBox="1"/>
          <p:nvPr/>
        </p:nvSpPr>
        <p:spPr>
          <a:xfrm>
            <a:off x="3508495" y="1296316"/>
            <a:ext cx="31579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KRd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4944585-259D-4ED6-A1D5-4ABBBD2D02D2}"/>
              </a:ext>
            </a:extLst>
          </p:cNvPr>
          <p:cNvSpPr txBox="1"/>
          <p:nvPr/>
        </p:nvSpPr>
        <p:spPr>
          <a:xfrm>
            <a:off x="3438581" y="1513845"/>
            <a:ext cx="143744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Anzahl der Patienten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0F1DC865-7A9E-46E2-9590-28B8031172B1}"/>
              </a:ext>
            </a:extLst>
          </p:cNvPr>
          <p:cNvCxnSpPr>
            <a:cxnSpLocks/>
          </p:cNvCxnSpPr>
          <p:nvPr/>
        </p:nvCxnSpPr>
        <p:spPr bwMode="auto">
          <a:xfrm>
            <a:off x="623888" y="1734357"/>
            <a:ext cx="1110833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9DF8A34F-C469-4185-BF85-1E6E861F0234}"/>
              </a:ext>
            </a:extLst>
          </p:cNvPr>
          <p:cNvSpPr txBox="1"/>
          <p:nvPr/>
        </p:nvSpPr>
        <p:spPr>
          <a:xfrm>
            <a:off x="670957" y="1740727"/>
            <a:ext cx="2724308" cy="3511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Alter, Jahre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18–74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≥ 75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latin typeface="Arial"/>
              </a:rPr>
              <a:t>Stadium</a:t>
            </a: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bei Diagnose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I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II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III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Risikogruppe (FISH)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Hoch</a:t>
            </a:r>
            <a:r>
              <a:rPr kumimoji="0" lang="de-DE" sz="1200" i="0" u="none" strike="noStrike" cap="none" normalizeH="0" baseline="30000" noProof="0" dirty="0">
                <a:ln>
                  <a:noFill/>
                </a:ln>
                <a:uLnTx/>
                <a:uFillTx/>
                <a:latin typeface="Arial"/>
              </a:rPr>
              <a:t>*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Standard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Unbekannt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R-ISS-Stadium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I</a:t>
            </a:r>
          </a:p>
          <a:p>
            <a:pPr marL="0" marR="0" lvl="0" indent="0" algn="l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 dirty="0">
                <a:ln>
                  <a:noFill/>
                </a:ln>
                <a:uLnTx/>
                <a:uFillTx/>
                <a:latin typeface="Arial"/>
              </a:rPr>
              <a:t>   II oder III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D18E79B5-735A-4455-AF87-65CFF8260DF4}"/>
              </a:ext>
            </a:extLst>
          </p:cNvPr>
          <p:cNvSpPr txBox="1"/>
          <p:nvPr/>
        </p:nvSpPr>
        <p:spPr>
          <a:xfrm>
            <a:off x="4395334" y="1746096"/>
            <a:ext cx="439543" cy="3511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343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53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74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94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161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52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170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174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46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242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0422F6AB-ECC4-4599-B016-492A555A3BCF}"/>
              </a:ext>
            </a:extLst>
          </p:cNvPr>
          <p:cNvSpPr txBox="1"/>
          <p:nvPr/>
        </p:nvSpPr>
        <p:spPr>
          <a:xfrm>
            <a:off x="3446622" y="1746096"/>
            <a:ext cx="439543" cy="3511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353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43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64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99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lang="de-DE" sz="1200">
                <a:latin typeface="Arial"/>
              </a:rPr>
              <a:t>185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48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147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201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42</a:t>
            </a:r>
          </a:p>
          <a:p>
            <a:pPr marL="0" marR="0" lvl="0" indent="0" algn="ctr" defTabSz="914400" rtl="0" eaLnBrk="1" fontAlgn="auto" latinLnBrk="0" hangingPunct="1">
              <a:spcBef>
                <a:spcPts val="500"/>
              </a:spcBef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cap="none" normalizeH="0" baseline="0" noProof="0">
                <a:ln>
                  <a:noFill/>
                </a:ln>
                <a:uLnTx/>
                <a:uFillTx/>
                <a:latin typeface="Arial"/>
              </a:rPr>
              <a:t>231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A1E6A9BC-FFCA-4EBE-9CD2-D487B2B087BD}"/>
              </a:ext>
            </a:extLst>
          </p:cNvPr>
          <p:cNvSpPr txBox="1"/>
          <p:nvPr/>
        </p:nvSpPr>
        <p:spPr>
          <a:xfrm>
            <a:off x="5911380" y="1513845"/>
            <a:ext cx="128080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OS HR (95 % KI)</a:t>
            </a:r>
            <a:r>
              <a:rPr kumimoji="0" lang="de-DE" sz="1200" b="1" i="0" u="none" strike="noStrike" cap="none" normalizeH="0" baseline="3000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1,2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8F35303F-0635-41A1-92AE-AD18ACA1A9FC}"/>
              </a:ext>
            </a:extLst>
          </p:cNvPr>
          <p:cNvSpPr txBox="1"/>
          <p:nvPr/>
        </p:nvSpPr>
        <p:spPr>
          <a:xfrm>
            <a:off x="9428735" y="1513845"/>
            <a:ext cx="12711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PFS HR (95 % KI)</a:t>
            </a:r>
            <a:r>
              <a:rPr kumimoji="0" lang="de-DE" sz="1200" b="1" i="0" u="none" strike="noStrike" cap="none" normalizeH="0" baseline="3000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282B996A-C493-4E67-A698-F7172A100CB0}"/>
              </a:ext>
            </a:extLst>
          </p:cNvPr>
          <p:cNvCxnSpPr/>
          <p:nvPr/>
        </p:nvCxnSpPr>
        <p:spPr bwMode="auto">
          <a:xfrm>
            <a:off x="6004532" y="404165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234C861E-87D1-46A3-857C-6CD71ED7025F}"/>
              </a:ext>
            </a:extLst>
          </p:cNvPr>
          <p:cNvCxnSpPr/>
          <p:nvPr/>
        </p:nvCxnSpPr>
        <p:spPr bwMode="auto">
          <a:xfrm flipH="1" flipV="1">
            <a:off x="6552710" y="1741877"/>
            <a:ext cx="1" cy="34934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57788E9-B904-40D3-A68E-306CC3F179F8}"/>
              </a:ext>
            </a:extLst>
          </p:cNvPr>
          <p:cNvGrpSpPr/>
          <p:nvPr/>
        </p:nvGrpSpPr>
        <p:grpSpPr>
          <a:xfrm>
            <a:off x="5018303" y="5498218"/>
            <a:ext cx="3059772" cy="270122"/>
            <a:chOff x="5149497" y="5960048"/>
            <a:chExt cx="2944806" cy="332312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1B10B8E0-2F51-4BD9-9343-8A9923FC5495}"/>
                </a:ext>
              </a:extLst>
            </p:cNvPr>
            <p:cNvSpPr txBox="1"/>
            <p:nvPr/>
          </p:nvSpPr>
          <p:spPr>
            <a:xfrm>
              <a:off x="5651309" y="5960048"/>
              <a:ext cx="1162032" cy="3323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Vorteil für KRd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EFF6ADE3-58BE-4B98-8B02-42226D26F18B}"/>
                </a:ext>
              </a:extLst>
            </p:cNvPr>
            <p:cNvSpPr txBox="1"/>
            <p:nvPr/>
          </p:nvSpPr>
          <p:spPr>
            <a:xfrm>
              <a:off x="6533213" y="5960048"/>
              <a:ext cx="1035667" cy="3323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  Vorteil für Rd</a:t>
              </a:r>
            </a:p>
          </p:txBody>
        </p:sp>
        <p:cxnSp>
          <p:nvCxnSpPr>
            <p:cNvPr id="308" name="Straight Arrow Connector 307">
              <a:extLst>
                <a:ext uri="{FF2B5EF4-FFF2-40B4-BE49-F238E27FC236}">
                  <a16:creationId xmlns:a16="http://schemas.microsoft.com/office/drawing/2014/main" id="{A4707C73-682A-424E-96D3-C2A1AA1A266C}"/>
                </a:ext>
              </a:extLst>
            </p:cNvPr>
            <p:cNvCxnSpPr/>
            <p:nvPr/>
          </p:nvCxnSpPr>
          <p:spPr bwMode="auto">
            <a:xfrm flipH="1">
              <a:off x="5149497" y="6113321"/>
              <a:ext cx="52125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9" name="Straight Arrow Connector 308">
              <a:extLst>
                <a:ext uri="{FF2B5EF4-FFF2-40B4-BE49-F238E27FC236}">
                  <a16:creationId xmlns:a16="http://schemas.microsoft.com/office/drawing/2014/main" id="{F399FA85-DB92-4E74-A929-A82EA8A14493}"/>
                </a:ext>
              </a:extLst>
            </p:cNvPr>
            <p:cNvCxnSpPr/>
            <p:nvPr/>
          </p:nvCxnSpPr>
          <p:spPr bwMode="auto">
            <a:xfrm>
              <a:off x="7523406" y="6113319"/>
              <a:ext cx="57089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569863B3-B927-4D91-BA96-BF4A97E65DE5}"/>
              </a:ext>
            </a:extLst>
          </p:cNvPr>
          <p:cNvCxnSpPr>
            <a:cxnSpLocks/>
          </p:cNvCxnSpPr>
          <p:nvPr/>
        </p:nvCxnSpPr>
        <p:spPr bwMode="auto">
          <a:xfrm>
            <a:off x="5321074" y="5244334"/>
            <a:ext cx="246241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57D6186D-CC4E-482A-A3AA-EF06A97ACE83}"/>
              </a:ext>
            </a:extLst>
          </p:cNvPr>
          <p:cNvSpPr txBox="1"/>
          <p:nvPr/>
        </p:nvSpPr>
        <p:spPr>
          <a:xfrm>
            <a:off x="6517445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0F7E1ECE-0568-4596-995F-3003BD969D56}"/>
              </a:ext>
            </a:extLst>
          </p:cNvPr>
          <p:cNvSpPr txBox="1"/>
          <p:nvPr/>
        </p:nvSpPr>
        <p:spPr>
          <a:xfrm>
            <a:off x="5295201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564CE92F-837F-471B-8EDE-A3AAE7C1BFB4}"/>
              </a:ext>
            </a:extLst>
          </p:cNvPr>
          <p:cNvSpPr txBox="1"/>
          <p:nvPr/>
        </p:nvSpPr>
        <p:spPr>
          <a:xfrm>
            <a:off x="7743316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39A1D625-E97C-4D23-90F4-1690BC41ED81}"/>
              </a:ext>
            </a:extLst>
          </p:cNvPr>
          <p:cNvCxnSpPr/>
          <p:nvPr/>
        </p:nvCxnSpPr>
        <p:spPr bwMode="auto">
          <a:xfrm>
            <a:off x="6127845" y="21119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5A933BC3-0192-43B6-907C-F37A06E6804A}"/>
              </a:ext>
            </a:extLst>
          </p:cNvPr>
          <p:cNvCxnSpPr/>
          <p:nvPr/>
        </p:nvCxnSpPr>
        <p:spPr bwMode="auto">
          <a:xfrm>
            <a:off x="6495365" y="21119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910F824-57A1-4847-9E7A-1C791460E7BD}"/>
              </a:ext>
            </a:extLst>
          </p:cNvPr>
          <p:cNvCxnSpPr/>
          <p:nvPr/>
        </p:nvCxnSpPr>
        <p:spPr bwMode="auto">
          <a:xfrm>
            <a:off x="6123017" y="2165323"/>
            <a:ext cx="3721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3" name="Oval 202">
            <a:extLst>
              <a:ext uri="{FF2B5EF4-FFF2-40B4-BE49-F238E27FC236}">
                <a16:creationId xmlns:a16="http://schemas.microsoft.com/office/drawing/2014/main" id="{4BB91BA6-0F46-4629-9056-D3945C4C8255}"/>
              </a:ext>
            </a:extLst>
          </p:cNvPr>
          <p:cNvSpPr/>
          <p:nvPr/>
        </p:nvSpPr>
        <p:spPr bwMode="auto">
          <a:xfrm>
            <a:off x="6246324" y="2121466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F3562D9-9FD6-4495-B787-1D62E4CC1AAF}"/>
              </a:ext>
            </a:extLst>
          </p:cNvPr>
          <p:cNvCxnSpPr/>
          <p:nvPr/>
        </p:nvCxnSpPr>
        <p:spPr bwMode="auto">
          <a:xfrm>
            <a:off x="5928371" y="2339062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1841196C-709F-4E9E-BA10-C55F0334AEB5}"/>
              </a:ext>
            </a:extLst>
          </p:cNvPr>
          <p:cNvCxnSpPr/>
          <p:nvPr/>
        </p:nvCxnSpPr>
        <p:spPr bwMode="auto">
          <a:xfrm>
            <a:off x="6912453" y="2339062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FE675ED3-327C-4F3F-91CD-B844A42F0230}"/>
              </a:ext>
            </a:extLst>
          </p:cNvPr>
          <p:cNvCxnSpPr/>
          <p:nvPr/>
        </p:nvCxnSpPr>
        <p:spPr bwMode="auto">
          <a:xfrm>
            <a:off x="5923541" y="2392469"/>
            <a:ext cx="9923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Oval 206">
            <a:extLst>
              <a:ext uri="{FF2B5EF4-FFF2-40B4-BE49-F238E27FC236}">
                <a16:creationId xmlns:a16="http://schemas.microsoft.com/office/drawing/2014/main" id="{3869966F-DBD6-4AC7-BC9C-AEAFFFE5B4FE}"/>
              </a:ext>
            </a:extLst>
          </p:cNvPr>
          <p:cNvSpPr/>
          <p:nvPr/>
        </p:nvSpPr>
        <p:spPr bwMode="auto">
          <a:xfrm>
            <a:off x="6249952" y="2348612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083A87EF-AD1F-46F0-93B9-65F97D56D1A0}"/>
              </a:ext>
            </a:extLst>
          </p:cNvPr>
          <p:cNvCxnSpPr/>
          <p:nvPr/>
        </p:nvCxnSpPr>
        <p:spPr bwMode="auto">
          <a:xfrm>
            <a:off x="6135100" y="378215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00051429-609B-413E-A775-61B42A0F5508}"/>
              </a:ext>
            </a:extLst>
          </p:cNvPr>
          <p:cNvCxnSpPr/>
          <p:nvPr/>
        </p:nvCxnSpPr>
        <p:spPr bwMode="auto">
          <a:xfrm>
            <a:off x="7445598" y="378215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730C8A33-ACBC-4868-BD3A-FDB35523BA78}"/>
              </a:ext>
            </a:extLst>
          </p:cNvPr>
          <p:cNvCxnSpPr/>
          <p:nvPr/>
        </p:nvCxnSpPr>
        <p:spPr bwMode="auto">
          <a:xfrm>
            <a:off x="6130271" y="3835564"/>
            <a:ext cx="131148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1" name="Oval 210">
            <a:extLst>
              <a:ext uri="{FF2B5EF4-FFF2-40B4-BE49-F238E27FC236}">
                <a16:creationId xmlns:a16="http://schemas.microsoft.com/office/drawing/2014/main" id="{55255645-4CF2-403D-9F8A-61151235BD6A}"/>
              </a:ext>
            </a:extLst>
          </p:cNvPr>
          <p:cNvSpPr/>
          <p:nvPr/>
        </p:nvSpPr>
        <p:spPr bwMode="auto">
          <a:xfrm>
            <a:off x="6590875" y="3791707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0E9BC2D2-7BE2-4769-B0D4-409DE2A84F9F}"/>
              </a:ext>
            </a:extLst>
          </p:cNvPr>
          <p:cNvCxnSpPr/>
          <p:nvPr/>
        </p:nvCxnSpPr>
        <p:spPr bwMode="auto">
          <a:xfrm>
            <a:off x="6506247" y="404165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8B5A6486-62D9-4A48-B156-1B9235046A36}"/>
              </a:ext>
            </a:extLst>
          </p:cNvPr>
          <p:cNvCxnSpPr/>
          <p:nvPr/>
        </p:nvCxnSpPr>
        <p:spPr bwMode="auto">
          <a:xfrm>
            <a:off x="5999704" y="4095060"/>
            <a:ext cx="50632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4" name="Oval 213">
            <a:extLst>
              <a:ext uri="{FF2B5EF4-FFF2-40B4-BE49-F238E27FC236}">
                <a16:creationId xmlns:a16="http://schemas.microsoft.com/office/drawing/2014/main" id="{921801B0-8C7F-4D3C-A2A8-B4F5E13FCDC8}"/>
              </a:ext>
            </a:extLst>
          </p:cNvPr>
          <p:cNvSpPr/>
          <p:nvPr/>
        </p:nvSpPr>
        <p:spPr bwMode="auto">
          <a:xfrm>
            <a:off x="6177415" y="4051203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3884D253-5B07-46C6-8EB7-E548706FC82C}"/>
              </a:ext>
            </a:extLst>
          </p:cNvPr>
          <p:cNvCxnSpPr/>
          <p:nvPr/>
        </p:nvCxnSpPr>
        <p:spPr bwMode="auto">
          <a:xfrm>
            <a:off x="5634598" y="47852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4E3A80F0-CBC0-4476-A92E-4BB0D4A0E2EC}"/>
              </a:ext>
            </a:extLst>
          </p:cNvPr>
          <p:cNvCxnSpPr/>
          <p:nvPr/>
        </p:nvCxnSpPr>
        <p:spPr bwMode="auto">
          <a:xfrm>
            <a:off x="6444591" y="47852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C9575DFB-C06A-4360-9B3F-E6C211456F87}"/>
              </a:ext>
            </a:extLst>
          </p:cNvPr>
          <p:cNvCxnSpPr/>
          <p:nvPr/>
        </p:nvCxnSpPr>
        <p:spPr bwMode="auto">
          <a:xfrm>
            <a:off x="5629768" y="4838624"/>
            <a:ext cx="81460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D4334173-01ED-462B-BCB3-C97FCA271112}"/>
              </a:ext>
            </a:extLst>
          </p:cNvPr>
          <p:cNvSpPr/>
          <p:nvPr/>
        </p:nvSpPr>
        <p:spPr bwMode="auto">
          <a:xfrm>
            <a:off x="5869135" y="4794767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C79A6956-7E7B-438D-9F6E-86F562426975}"/>
              </a:ext>
            </a:extLst>
          </p:cNvPr>
          <p:cNvCxnSpPr/>
          <p:nvPr/>
        </p:nvCxnSpPr>
        <p:spPr bwMode="auto">
          <a:xfrm>
            <a:off x="6164114" y="50326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858703A-2DE8-48B8-8D2C-5624A68D272F}"/>
              </a:ext>
            </a:extLst>
          </p:cNvPr>
          <p:cNvCxnSpPr/>
          <p:nvPr/>
        </p:nvCxnSpPr>
        <p:spPr bwMode="auto">
          <a:xfrm>
            <a:off x="6629559" y="50326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6C308C74-5902-4BE9-AD6E-0271BBFDA6AD}"/>
              </a:ext>
            </a:extLst>
          </p:cNvPr>
          <p:cNvCxnSpPr/>
          <p:nvPr/>
        </p:nvCxnSpPr>
        <p:spPr bwMode="auto">
          <a:xfrm>
            <a:off x="6159285" y="5086010"/>
            <a:ext cx="473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Oval 221">
            <a:extLst>
              <a:ext uri="{FF2B5EF4-FFF2-40B4-BE49-F238E27FC236}">
                <a16:creationId xmlns:a16="http://schemas.microsoft.com/office/drawing/2014/main" id="{65C97A2C-6009-4591-84A3-C2B951D787BA}"/>
              </a:ext>
            </a:extLst>
          </p:cNvPr>
          <p:cNvSpPr/>
          <p:nvPr/>
        </p:nvSpPr>
        <p:spPr bwMode="auto">
          <a:xfrm>
            <a:off x="6322489" y="5042152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E938619-33DE-413D-8547-D8CD7A4B398B}"/>
              </a:ext>
            </a:extLst>
          </p:cNvPr>
          <p:cNvCxnSpPr/>
          <p:nvPr/>
        </p:nvCxnSpPr>
        <p:spPr bwMode="auto">
          <a:xfrm>
            <a:off x="6092257" y="428393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B1ACDECE-9DE4-4563-A828-F751FE7AA9D6}"/>
              </a:ext>
            </a:extLst>
          </p:cNvPr>
          <p:cNvCxnSpPr/>
          <p:nvPr/>
        </p:nvCxnSpPr>
        <p:spPr bwMode="auto">
          <a:xfrm>
            <a:off x="6574625" y="428393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DC8F7DE-9A09-4CC3-96E4-B91887B19CCB}"/>
              </a:ext>
            </a:extLst>
          </p:cNvPr>
          <p:cNvCxnSpPr/>
          <p:nvPr/>
        </p:nvCxnSpPr>
        <p:spPr bwMode="auto">
          <a:xfrm>
            <a:off x="6094672" y="4337344"/>
            <a:ext cx="47973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1" name="Oval 230">
            <a:extLst>
              <a:ext uri="{FF2B5EF4-FFF2-40B4-BE49-F238E27FC236}">
                <a16:creationId xmlns:a16="http://schemas.microsoft.com/office/drawing/2014/main" id="{68105ACA-04C8-43B0-885B-0BC697933537}"/>
              </a:ext>
            </a:extLst>
          </p:cNvPr>
          <p:cNvSpPr/>
          <p:nvPr/>
        </p:nvSpPr>
        <p:spPr bwMode="auto">
          <a:xfrm>
            <a:off x="6236069" y="4293488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7C13861B-0275-457A-927D-6BBA940B2170}"/>
              </a:ext>
            </a:extLst>
          </p:cNvPr>
          <p:cNvCxnSpPr/>
          <p:nvPr/>
        </p:nvCxnSpPr>
        <p:spPr bwMode="auto">
          <a:xfrm>
            <a:off x="6064368" y="281978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2217D36-CD73-4308-8BF9-BC557D9E5190}"/>
              </a:ext>
            </a:extLst>
          </p:cNvPr>
          <p:cNvCxnSpPr/>
          <p:nvPr/>
        </p:nvCxnSpPr>
        <p:spPr bwMode="auto">
          <a:xfrm>
            <a:off x="7004865" y="281978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BB2121AC-C578-471D-92E6-314722A547CD}"/>
              </a:ext>
            </a:extLst>
          </p:cNvPr>
          <p:cNvCxnSpPr/>
          <p:nvPr/>
        </p:nvCxnSpPr>
        <p:spPr bwMode="auto">
          <a:xfrm>
            <a:off x="6070059" y="2873190"/>
            <a:ext cx="94007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5" name="Oval 234">
            <a:extLst>
              <a:ext uri="{FF2B5EF4-FFF2-40B4-BE49-F238E27FC236}">
                <a16:creationId xmlns:a16="http://schemas.microsoft.com/office/drawing/2014/main" id="{1FD675DC-FEBB-4F3F-A362-C0342748B84E}"/>
              </a:ext>
            </a:extLst>
          </p:cNvPr>
          <p:cNvSpPr/>
          <p:nvPr/>
        </p:nvSpPr>
        <p:spPr bwMode="auto">
          <a:xfrm>
            <a:off x="6381962" y="2829335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4DCCE93-C169-4A93-A1E2-01CC042DA983}"/>
              </a:ext>
            </a:extLst>
          </p:cNvPr>
          <p:cNvCxnSpPr/>
          <p:nvPr/>
        </p:nvCxnSpPr>
        <p:spPr bwMode="auto">
          <a:xfrm>
            <a:off x="5936602" y="30675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0FF9C40E-D860-421A-8297-FDBCE8490020}"/>
              </a:ext>
            </a:extLst>
          </p:cNvPr>
          <p:cNvCxnSpPr/>
          <p:nvPr/>
        </p:nvCxnSpPr>
        <p:spPr bwMode="auto">
          <a:xfrm>
            <a:off x="6584279" y="30675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D591AECE-47EE-474E-A87C-D5F845753C2F}"/>
              </a:ext>
            </a:extLst>
          </p:cNvPr>
          <p:cNvCxnSpPr/>
          <p:nvPr/>
        </p:nvCxnSpPr>
        <p:spPr bwMode="auto">
          <a:xfrm>
            <a:off x="5947169" y="3120910"/>
            <a:ext cx="63264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9" name="Oval 238">
            <a:extLst>
              <a:ext uri="{FF2B5EF4-FFF2-40B4-BE49-F238E27FC236}">
                <a16:creationId xmlns:a16="http://schemas.microsoft.com/office/drawing/2014/main" id="{C8715893-9BE7-415D-A23D-4D1CC1FE233F}"/>
              </a:ext>
            </a:extLst>
          </p:cNvPr>
          <p:cNvSpPr/>
          <p:nvPr/>
        </p:nvSpPr>
        <p:spPr bwMode="auto">
          <a:xfrm>
            <a:off x="6153894" y="3077052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4802E9C7-C175-4928-B706-C2176BEC5B62}"/>
              </a:ext>
            </a:extLst>
          </p:cNvPr>
          <p:cNvCxnSpPr/>
          <p:nvPr/>
        </p:nvCxnSpPr>
        <p:spPr bwMode="auto">
          <a:xfrm>
            <a:off x="6053129" y="3314360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E469A534-E531-4E70-8AD3-22AEF9BBB7AA}"/>
              </a:ext>
            </a:extLst>
          </p:cNvPr>
          <p:cNvCxnSpPr/>
          <p:nvPr/>
        </p:nvCxnSpPr>
        <p:spPr bwMode="auto">
          <a:xfrm>
            <a:off x="6604131" y="3314360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F4A4AD30-80F8-4C6E-93B5-CB48933023FB}"/>
              </a:ext>
            </a:extLst>
          </p:cNvPr>
          <p:cNvCxnSpPr/>
          <p:nvPr/>
        </p:nvCxnSpPr>
        <p:spPr bwMode="auto">
          <a:xfrm>
            <a:off x="6046814" y="3367767"/>
            <a:ext cx="5475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Oval 242">
            <a:extLst>
              <a:ext uri="{FF2B5EF4-FFF2-40B4-BE49-F238E27FC236}">
                <a16:creationId xmlns:a16="http://schemas.microsoft.com/office/drawing/2014/main" id="{2B5842A3-D695-4A6D-B4FB-4B1B6234E79B}"/>
              </a:ext>
            </a:extLst>
          </p:cNvPr>
          <p:cNvSpPr/>
          <p:nvPr/>
        </p:nvSpPr>
        <p:spPr bwMode="auto">
          <a:xfrm>
            <a:off x="6257164" y="3323909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36813021-B4AC-42AB-AC68-447D93FE8D19}"/>
              </a:ext>
            </a:extLst>
          </p:cNvPr>
          <p:cNvSpPr txBox="1"/>
          <p:nvPr/>
        </p:nvSpPr>
        <p:spPr>
          <a:xfrm>
            <a:off x="5512486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0,25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EB0F8139-8495-484C-9F13-F15434DEF735}"/>
              </a:ext>
            </a:extLst>
          </p:cNvPr>
          <p:cNvSpPr txBox="1"/>
          <p:nvPr/>
        </p:nvSpPr>
        <p:spPr>
          <a:xfrm>
            <a:off x="5859633" y="5343872"/>
            <a:ext cx="176331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0,5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780851E8-705A-44FA-98F5-4D40A2FD1D64}"/>
              </a:ext>
            </a:extLst>
          </p:cNvPr>
          <p:cNvSpPr txBox="1"/>
          <p:nvPr/>
        </p:nvSpPr>
        <p:spPr>
          <a:xfrm>
            <a:off x="6155540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0,75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8710124E-F3A8-468E-89CA-3ECC1DEC7A0F}"/>
              </a:ext>
            </a:extLst>
          </p:cNvPr>
          <p:cNvSpPr txBox="1"/>
          <p:nvPr/>
        </p:nvSpPr>
        <p:spPr>
          <a:xfrm>
            <a:off x="6724640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1,25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09B0DBFF-2B89-4DD3-A499-A917A510F0E9}"/>
              </a:ext>
            </a:extLst>
          </p:cNvPr>
          <p:cNvSpPr txBox="1"/>
          <p:nvPr/>
        </p:nvSpPr>
        <p:spPr>
          <a:xfrm>
            <a:off x="7071789" y="5343872"/>
            <a:ext cx="176331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1,5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13D249B-C194-4356-A57D-56F7A9BB0EF7}"/>
              </a:ext>
            </a:extLst>
          </p:cNvPr>
          <p:cNvSpPr txBox="1"/>
          <p:nvPr/>
        </p:nvSpPr>
        <p:spPr>
          <a:xfrm>
            <a:off x="7367694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1,75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5F0E1EFB-BE80-4063-9E8A-EDED7A9309DA}"/>
              </a:ext>
            </a:extLst>
          </p:cNvPr>
          <p:cNvCxnSpPr/>
          <p:nvPr/>
        </p:nvCxnSpPr>
        <p:spPr bwMode="auto">
          <a:xfrm flipV="1">
            <a:off x="10063432" y="1741877"/>
            <a:ext cx="0" cy="349340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801DCA7D-BADB-4026-A892-C00B21F885D6}"/>
              </a:ext>
            </a:extLst>
          </p:cNvPr>
          <p:cNvCxnSpPr/>
          <p:nvPr/>
        </p:nvCxnSpPr>
        <p:spPr bwMode="auto">
          <a:xfrm>
            <a:off x="9562403" y="21119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FDAAEE6D-53EF-4F20-A8C0-67DC46E702E5}"/>
              </a:ext>
            </a:extLst>
          </p:cNvPr>
          <p:cNvCxnSpPr/>
          <p:nvPr/>
        </p:nvCxnSpPr>
        <p:spPr bwMode="auto">
          <a:xfrm>
            <a:off x="9926296" y="21119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90A54357-6FCB-42E2-A188-27990862D5C9}"/>
              </a:ext>
            </a:extLst>
          </p:cNvPr>
          <p:cNvCxnSpPr/>
          <p:nvPr/>
        </p:nvCxnSpPr>
        <p:spPr bwMode="auto">
          <a:xfrm>
            <a:off x="9557573" y="2165323"/>
            <a:ext cx="3721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4" name="Oval 253">
            <a:extLst>
              <a:ext uri="{FF2B5EF4-FFF2-40B4-BE49-F238E27FC236}">
                <a16:creationId xmlns:a16="http://schemas.microsoft.com/office/drawing/2014/main" id="{BE1B0F2C-5644-4AC2-BE88-BB76BB27E80C}"/>
              </a:ext>
            </a:extLst>
          </p:cNvPr>
          <p:cNvSpPr/>
          <p:nvPr/>
        </p:nvSpPr>
        <p:spPr bwMode="auto">
          <a:xfrm>
            <a:off x="9684508" y="2121466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FCFEAA5D-0680-4662-8465-FB00F7A0336C}"/>
              </a:ext>
            </a:extLst>
          </p:cNvPr>
          <p:cNvCxnSpPr/>
          <p:nvPr/>
        </p:nvCxnSpPr>
        <p:spPr bwMode="auto">
          <a:xfrm>
            <a:off x="9279510" y="2339062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A208D13-CA7B-43E2-BF72-7DF25D06C37A}"/>
              </a:ext>
            </a:extLst>
          </p:cNvPr>
          <p:cNvCxnSpPr/>
          <p:nvPr/>
        </p:nvCxnSpPr>
        <p:spPr bwMode="auto">
          <a:xfrm>
            <a:off x="10158414" y="2339062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7A236E92-E62D-4EE0-A092-4A45D6DF6604}"/>
              </a:ext>
            </a:extLst>
          </p:cNvPr>
          <p:cNvCxnSpPr/>
          <p:nvPr/>
        </p:nvCxnSpPr>
        <p:spPr bwMode="auto">
          <a:xfrm>
            <a:off x="9274680" y="2392469"/>
            <a:ext cx="8798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8" name="Oval 257">
            <a:extLst>
              <a:ext uri="{FF2B5EF4-FFF2-40B4-BE49-F238E27FC236}">
                <a16:creationId xmlns:a16="http://schemas.microsoft.com/office/drawing/2014/main" id="{454D5418-4E87-4385-B1E7-661F7DF377BF}"/>
              </a:ext>
            </a:extLst>
          </p:cNvPr>
          <p:cNvSpPr/>
          <p:nvPr/>
        </p:nvSpPr>
        <p:spPr bwMode="auto">
          <a:xfrm>
            <a:off x="9550315" y="2348612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DCBF57BE-1CA4-4358-858B-EBCC49BEA1B3}"/>
              </a:ext>
            </a:extLst>
          </p:cNvPr>
          <p:cNvCxnSpPr/>
          <p:nvPr/>
        </p:nvCxnSpPr>
        <p:spPr bwMode="auto">
          <a:xfrm>
            <a:off x="9362929" y="378215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06F51CF4-147F-4760-9358-FEA7BB2F6246}"/>
              </a:ext>
            </a:extLst>
          </p:cNvPr>
          <p:cNvCxnSpPr/>
          <p:nvPr/>
        </p:nvCxnSpPr>
        <p:spPr bwMode="auto">
          <a:xfrm>
            <a:off x="10259965" y="378215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764B2319-656B-4C1D-B7BB-CFDCBCDD26B4}"/>
              </a:ext>
            </a:extLst>
          </p:cNvPr>
          <p:cNvCxnSpPr/>
          <p:nvPr/>
        </p:nvCxnSpPr>
        <p:spPr bwMode="auto">
          <a:xfrm>
            <a:off x="9358098" y="3835564"/>
            <a:ext cx="90527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2" name="Oval 261">
            <a:extLst>
              <a:ext uri="{FF2B5EF4-FFF2-40B4-BE49-F238E27FC236}">
                <a16:creationId xmlns:a16="http://schemas.microsoft.com/office/drawing/2014/main" id="{24E8E9A1-C75C-49DF-BFB5-D0EDAF3E11B2}"/>
              </a:ext>
            </a:extLst>
          </p:cNvPr>
          <p:cNvSpPr/>
          <p:nvPr/>
        </p:nvSpPr>
        <p:spPr bwMode="auto">
          <a:xfrm>
            <a:off x="9644613" y="3791707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4904C25-5022-429F-8078-C9EA5CA85552}"/>
              </a:ext>
            </a:extLst>
          </p:cNvPr>
          <p:cNvCxnSpPr/>
          <p:nvPr/>
        </p:nvCxnSpPr>
        <p:spPr bwMode="auto">
          <a:xfrm>
            <a:off x="9428213" y="404165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295957C-F91A-47D8-80C4-4599E8726F4B}"/>
              </a:ext>
            </a:extLst>
          </p:cNvPr>
          <p:cNvCxnSpPr/>
          <p:nvPr/>
        </p:nvCxnSpPr>
        <p:spPr bwMode="auto">
          <a:xfrm>
            <a:off x="9940804" y="4041654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9FEDD23F-C868-4705-8132-ED59911E1669}"/>
              </a:ext>
            </a:extLst>
          </p:cNvPr>
          <p:cNvCxnSpPr/>
          <p:nvPr/>
        </p:nvCxnSpPr>
        <p:spPr bwMode="auto">
          <a:xfrm>
            <a:off x="9423381" y="4095060"/>
            <a:ext cx="5208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F51E35D7-C336-46FA-A048-92B5982F0232}"/>
              </a:ext>
            </a:extLst>
          </p:cNvPr>
          <p:cNvSpPr/>
          <p:nvPr/>
        </p:nvSpPr>
        <p:spPr bwMode="auto">
          <a:xfrm>
            <a:off x="9597464" y="4051203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9BF3DC8E-6DED-48E3-883D-90877001BB6F}"/>
              </a:ext>
            </a:extLst>
          </p:cNvPr>
          <p:cNvCxnSpPr/>
          <p:nvPr/>
        </p:nvCxnSpPr>
        <p:spPr bwMode="auto">
          <a:xfrm>
            <a:off x="9512200" y="4299769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651CE138-F91E-4436-9DBA-8D5AFC495D55}"/>
              </a:ext>
            </a:extLst>
          </p:cNvPr>
          <p:cNvCxnSpPr/>
          <p:nvPr/>
        </p:nvCxnSpPr>
        <p:spPr bwMode="auto">
          <a:xfrm>
            <a:off x="10024793" y="4299769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98D3173-2BA6-42E8-A321-F05E8C13CF2D}"/>
              </a:ext>
            </a:extLst>
          </p:cNvPr>
          <p:cNvCxnSpPr/>
          <p:nvPr/>
        </p:nvCxnSpPr>
        <p:spPr bwMode="auto">
          <a:xfrm>
            <a:off x="9507371" y="4353175"/>
            <a:ext cx="5202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0" name="Oval 269">
            <a:extLst>
              <a:ext uri="{FF2B5EF4-FFF2-40B4-BE49-F238E27FC236}">
                <a16:creationId xmlns:a16="http://schemas.microsoft.com/office/drawing/2014/main" id="{28B03061-7841-4CB2-A3E6-8E78230C062F}"/>
              </a:ext>
            </a:extLst>
          </p:cNvPr>
          <p:cNvSpPr/>
          <p:nvPr/>
        </p:nvSpPr>
        <p:spPr bwMode="auto">
          <a:xfrm>
            <a:off x="9685081" y="4309319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2B9F5900-054A-43EB-BDE1-103BE5629723}"/>
              </a:ext>
            </a:extLst>
          </p:cNvPr>
          <p:cNvCxnSpPr/>
          <p:nvPr/>
        </p:nvCxnSpPr>
        <p:spPr bwMode="auto">
          <a:xfrm>
            <a:off x="9429304" y="308685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B5D0203-E656-4FCD-9B41-22E4251413E0}"/>
              </a:ext>
            </a:extLst>
          </p:cNvPr>
          <p:cNvCxnSpPr/>
          <p:nvPr/>
        </p:nvCxnSpPr>
        <p:spPr bwMode="auto">
          <a:xfrm>
            <a:off x="10118393" y="308685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B604A675-1D1C-4E61-A8A2-D7B37DBA85D6}"/>
              </a:ext>
            </a:extLst>
          </p:cNvPr>
          <p:cNvCxnSpPr/>
          <p:nvPr/>
        </p:nvCxnSpPr>
        <p:spPr bwMode="auto">
          <a:xfrm>
            <a:off x="9424474" y="3140260"/>
            <a:ext cx="69204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Oval 273">
            <a:extLst>
              <a:ext uri="{FF2B5EF4-FFF2-40B4-BE49-F238E27FC236}">
                <a16:creationId xmlns:a16="http://schemas.microsoft.com/office/drawing/2014/main" id="{67397417-7D89-4055-AE66-ECE3C05565D0}"/>
              </a:ext>
            </a:extLst>
          </p:cNvPr>
          <p:cNvSpPr/>
          <p:nvPr/>
        </p:nvSpPr>
        <p:spPr bwMode="auto">
          <a:xfrm>
            <a:off x="9662629" y="3096403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CFE8B0E6-C78B-4BF3-A394-B7A16BA544E2}"/>
              </a:ext>
            </a:extLst>
          </p:cNvPr>
          <p:cNvCxnSpPr/>
          <p:nvPr/>
        </p:nvCxnSpPr>
        <p:spPr bwMode="auto">
          <a:xfrm>
            <a:off x="9410678" y="3321658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8C96A76A-A856-48A0-BE54-30F328ADA49F}"/>
              </a:ext>
            </a:extLst>
          </p:cNvPr>
          <p:cNvCxnSpPr/>
          <p:nvPr/>
        </p:nvCxnSpPr>
        <p:spPr bwMode="auto">
          <a:xfrm>
            <a:off x="9891650" y="3321658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E4D204EB-968B-4BF1-93D1-46DB2E46B358}"/>
              </a:ext>
            </a:extLst>
          </p:cNvPr>
          <p:cNvCxnSpPr/>
          <p:nvPr/>
        </p:nvCxnSpPr>
        <p:spPr bwMode="auto">
          <a:xfrm>
            <a:off x="9400213" y="3375065"/>
            <a:ext cx="4914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8" name="Oval 277">
            <a:extLst>
              <a:ext uri="{FF2B5EF4-FFF2-40B4-BE49-F238E27FC236}">
                <a16:creationId xmlns:a16="http://schemas.microsoft.com/office/drawing/2014/main" id="{B3E232A2-151F-4393-A5E4-8E98E49D0F2C}"/>
              </a:ext>
            </a:extLst>
          </p:cNvPr>
          <p:cNvSpPr/>
          <p:nvPr/>
        </p:nvSpPr>
        <p:spPr bwMode="auto">
          <a:xfrm>
            <a:off x="9505492" y="3331208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771FD93D-296E-4D44-84A9-9F85CC18FC8C}"/>
              </a:ext>
            </a:extLst>
          </p:cNvPr>
          <p:cNvCxnSpPr/>
          <p:nvPr/>
        </p:nvCxnSpPr>
        <p:spPr bwMode="auto">
          <a:xfrm>
            <a:off x="9409282" y="2833986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D4DBEBC1-CCFF-455E-9EDE-2736568FD734}"/>
              </a:ext>
            </a:extLst>
          </p:cNvPr>
          <p:cNvCxnSpPr/>
          <p:nvPr/>
        </p:nvCxnSpPr>
        <p:spPr bwMode="auto">
          <a:xfrm>
            <a:off x="10427211" y="2833986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127C340C-3BEF-441A-B0A8-B1EBC3B1AEDF}"/>
              </a:ext>
            </a:extLst>
          </p:cNvPr>
          <p:cNvCxnSpPr/>
          <p:nvPr/>
        </p:nvCxnSpPr>
        <p:spPr bwMode="auto">
          <a:xfrm>
            <a:off x="9404451" y="2887393"/>
            <a:ext cx="10288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2" name="Oval 281">
            <a:extLst>
              <a:ext uri="{FF2B5EF4-FFF2-40B4-BE49-F238E27FC236}">
                <a16:creationId xmlns:a16="http://schemas.microsoft.com/office/drawing/2014/main" id="{CEDEA0C5-6FCB-45D4-8E88-E2713ABD778C}"/>
              </a:ext>
            </a:extLst>
          </p:cNvPr>
          <p:cNvSpPr/>
          <p:nvPr/>
        </p:nvSpPr>
        <p:spPr bwMode="auto">
          <a:xfrm>
            <a:off x="9750203" y="2843536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E20FA785-2AFA-4C18-B28E-B4753E67E5B8}"/>
              </a:ext>
            </a:extLst>
          </p:cNvPr>
          <p:cNvSpPr txBox="1"/>
          <p:nvPr/>
        </p:nvSpPr>
        <p:spPr>
          <a:xfrm>
            <a:off x="10028699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374E626B-6947-4441-9E23-5EEAE0722FFC}"/>
              </a:ext>
            </a:extLst>
          </p:cNvPr>
          <p:cNvSpPr txBox="1"/>
          <p:nvPr/>
        </p:nvSpPr>
        <p:spPr>
          <a:xfrm>
            <a:off x="8806455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29377047-976A-4D62-9882-DE1E32734386}"/>
              </a:ext>
            </a:extLst>
          </p:cNvPr>
          <p:cNvSpPr txBox="1"/>
          <p:nvPr/>
        </p:nvSpPr>
        <p:spPr>
          <a:xfrm>
            <a:off x="11254571" y="5343872"/>
            <a:ext cx="70533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427EAB61-3826-4A0F-9D31-5218772E943B}"/>
              </a:ext>
            </a:extLst>
          </p:cNvPr>
          <p:cNvSpPr txBox="1"/>
          <p:nvPr/>
        </p:nvSpPr>
        <p:spPr>
          <a:xfrm>
            <a:off x="9023740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0,25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D9939863-95C8-4F6E-8A7E-5284C89070F9}"/>
              </a:ext>
            </a:extLst>
          </p:cNvPr>
          <p:cNvSpPr txBox="1"/>
          <p:nvPr/>
        </p:nvSpPr>
        <p:spPr>
          <a:xfrm>
            <a:off x="9370888" y="5343872"/>
            <a:ext cx="176331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0,5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58A309C4-4B0C-42DC-840D-22E9772173FE}"/>
              </a:ext>
            </a:extLst>
          </p:cNvPr>
          <p:cNvSpPr txBox="1"/>
          <p:nvPr/>
        </p:nvSpPr>
        <p:spPr>
          <a:xfrm>
            <a:off x="9666795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0,75</a:t>
            </a:r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0EBF7D20-E146-4FA8-A0CB-C0759B223FE6}"/>
              </a:ext>
            </a:extLst>
          </p:cNvPr>
          <p:cNvSpPr txBox="1"/>
          <p:nvPr/>
        </p:nvSpPr>
        <p:spPr>
          <a:xfrm>
            <a:off x="10235894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1,25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A1C5AAD0-9654-4C91-9FAA-7CA778BAEDB8}"/>
              </a:ext>
            </a:extLst>
          </p:cNvPr>
          <p:cNvSpPr txBox="1"/>
          <p:nvPr/>
        </p:nvSpPr>
        <p:spPr>
          <a:xfrm>
            <a:off x="10583040" y="5343872"/>
            <a:ext cx="176331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1,5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164125BB-80A9-4BA5-9CAD-BEFC646FBF69}"/>
              </a:ext>
            </a:extLst>
          </p:cNvPr>
          <p:cNvSpPr txBox="1"/>
          <p:nvPr/>
        </p:nvSpPr>
        <p:spPr>
          <a:xfrm>
            <a:off x="10878949" y="5343872"/>
            <a:ext cx="246862" cy="1657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noProof="0">
                <a:ln>
                  <a:noFill/>
                </a:ln>
                <a:uLnTx/>
                <a:uFillTx/>
                <a:latin typeface="Arial"/>
                <a:ea typeface="+mn-ea"/>
                <a:cs typeface="+mn-cs"/>
              </a:rPr>
              <a:t>1,75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88E8FA-0C58-4443-B7CC-EAA5874EB403}"/>
              </a:ext>
            </a:extLst>
          </p:cNvPr>
          <p:cNvCxnSpPr/>
          <p:nvPr/>
        </p:nvCxnSpPr>
        <p:spPr bwMode="auto">
          <a:xfrm>
            <a:off x="9060224" y="47852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A2D2176F-BB31-4DC3-A31C-389FE5B199C2}"/>
              </a:ext>
            </a:extLst>
          </p:cNvPr>
          <p:cNvCxnSpPr/>
          <p:nvPr/>
        </p:nvCxnSpPr>
        <p:spPr bwMode="auto">
          <a:xfrm>
            <a:off x="9928094" y="4785217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C8C2FA45-16C8-40DD-8D07-9D18E7273B32}"/>
              </a:ext>
            </a:extLst>
          </p:cNvPr>
          <p:cNvCxnSpPr/>
          <p:nvPr/>
        </p:nvCxnSpPr>
        <p:spPr bwMode="auto">
          <a:xfrm>
            <a:off x="9055395" y="4838624"/>
            <a:ext cx="87602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8FFC3F20-BA7F-4E32-8445-63012043B339}"/>
              </a:ext>
            </a:extLst>
          </p:cNvPr>
          <p:cNvSpPr/>
          <p:nvPr/>
        </p:nvSpPr>
        <p:spPr bwMode="auto">
          <a:xfrm>
            <a:off x="9269038" y="4794767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BA6C3180-636D-48FE-A549-9CD1650D999C}"/>
              </a:ext>
            </a:extLst>
          </p:cNvPr>
          <p:cNvCxnSpPr/>
          <p:nvPr/>
        </p:nvCxnSpPr>
        <p:spPr bwMode="auto">
          <a:xfrm>
            <a:off x="9551161" y="50326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3F1E02C9-C48D-4AE7-8D92-2976B5820EED}"/>
              </a:ext>
            </a:extLst>
          </p:cNvPr>
          <p:cNvCxnSpPr/>
          <p:nvPr/>
        </p:nvCxnSpPr>
        <p:spPr bwMode="auto">
          <a:xfrm>
            <a:off x="9990881" y="5032603"/>
            <a:ext cx="0" cy="10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10588BEF-B6B8-47A9-96D0-BF10D04343DE}"/>
              </a:ext>
            </a:extLst>
          </p:cNvPr>
          <p:cNvCxnSpPr/>
          <p:nvPr/>
        </p:nvCxnSpPr>
        <p:spPr bwMode="auto">
          <a:xfrm>
            <a:off x="9546329" y="5086010"/>
            <a:ext cx="4429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0" name="Oval 299">
            <a:extLst>
              <a:ext uri="{FF2B5EF4-FFF2-40B4-BE49-F238E27FC236}">
                <a16:creationId xmlns:a16="http://schemas.microsoft.com/office/drawing/2014/main" id="{E85768F9-FB00-404C-ABB8-58E05007AA1E}"/>
              </a:ext>
            </a:extLst>
          </p:cNvPr>
          <p:cNvSpPr/>
          <p:nvPr/>
        </p:nvSpPr>
        <p:spPr bwMode="auto">
          <a:xfrm>
            <a:off x="9767407" y="5042152"/>
            <a:ext cx="104452" cy="802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/>
            </a:endParaRP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F079B6BB-5A0F-40D8-9989-0BC55EBE59FC}"/>
              </a:ext>
            </a:extLst>
          </p:cNvPr>
          <p:cNvGrpSpPr/>
          <p:nvPr/>
        </p:nvGrpSpPr>
        <p:grpSpPr>
          <a:xfrm>
            <a:off x="8543667" y="5498218"/>
            <a:ext cx="3057941" cy="270122"/>
            <a:chOff x="5150210" y="5960048"/>
            <a:chExt cx="2943047" cy="332312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3EF5D35E-936C-48B7-A49D-A8B643322DF2}"/>
                </a:ext>
              </a:extLst>
            </p:cNvPr>
            <p:cNvSpPr txBox="1"/>
            <p:nvPr/>
          </p:nvSpPr>
          <p:spPr>
            <a:xfrm>
              <a:off x="5652019" y="5960048"/>
              <a:ext cx="1162032" cy="3323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Vorteil für KRd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25CB1121-8E3A-4DE0-AFA7-F91E8EE67D96}"/>
                </a:ext>
              </a:extLst>
            </p:cNvPr>
            <p:cNvSpPr txBox="1"/>
            <p:nvPr/>
          </p:nvSpPr>
          <p:spPr>
            <a:xfrm>
              <a:off x="6540712" y="5960048"/>
              <a:ext cx="1035667" cy="3323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50" b="1" i="0" u="none" strike="noStrike" cap="none" normalizeH="0" baseline="0" noProof="0" dirty="0">
                  <a:ln>
                    <a:noFill/>
                  </a:ln>
                  <a:uLnTx/>
                  <a:uFillTx/>
                  <a:latin typeface="Arial"/>
                  <a:ea typeface="+mn-ea"/>
                  <a:cs typeface="+mn-cs"/>
                </a:rPr>
                <a:t>Vorteil für Rd</a:t>
              </a:r>
            </a:p>
          </p:txBody>
        </p:sp>
        <p:cxnSp>
          <p:nvCxnSpPr>
            <p:cNvPr id="304" name="Straight Arrow Connector 303">
              <a:extLst>
                <a:ext uri="{FF2B5EF4-FFF2-40B4-BE49-F238E27FC236}">
                  <a16:creationId xmlns:a16="http://schemas.microsoft.com/office/drawing/2014/main" id="{6467306C-D232-406E-915D-14204FB9F566}"/>
                </a:ext>
              </a:extLst>
            </p:cNvPr>
            <p:cNvCxnSpPr/>
            <p:nvPr/>
          </p:nvCxnSpPr>
          <p:spPr bwMode="auto">
            <a:xfrm flipH="1">
              <a:off x="5150210" y="6113321"/>
              <a:ext cx="521258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5" name="Straight Arrow Connector 304">
              <a:extLst>
                <a:ext uri="{FF2B5EF4-FFF2-40B4-BE49-F238E27FC236}">
                  <a16:creationId xmlns:a16="http://schemas.microsoft.com/office/drawing/2014/main" id="{6227AFD2-5783-4429-A149-C48752241523}"/>
                </a:ext>
              </a:extLst>
            </p:cNvPr>
            <p:cNvCxnSpPr/>
            <p:nvPr/>
          </p:nvCxnSpPr>
          <p:spPr bwMode="auto">
            <a:xfrm>
              <a:off x="7522360" y="6113319"/>
              <a:ext cx="57089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F888EF-2528-434B-BA2C-F3D463937A64}"/>
              </a:ext>
            </a:extLst>
          </p:cNvPr>
          <p:cNvCxnSpPr>
            <a:cxnSpLocks/>
          </p:cNvCxnSpPr>
          <p:nvPr/>
        </p:nvCxnSpPr>
        <p:spPr>
          <a:xfrm>
            <a:off x="6552709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D1A18B21-1590-4970-B7FD-DEA71B666F7A}"/>
              </a:ext>
            </a:extLst>
          </p:cNvPr>
          <p:cNvCxnSpPr>
            <a:cxnSpLocks/>
          </p:cNvCxnSpPr>
          <p:nvPr/>
        </p:nvCxnSpPr>
        <p:spPr>
          <a:xfrm>
            <a:off x="6857628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30F8EFDE-3B90-4B2B-8AAC-1B81F9F44669}"/>
              </a:ext>
            </a:extLst>
          </p:cNvPr>
          <p:cNvCxnSpPr>
            <a:cxnSpLocks/>
          </p:cNvCxnSpPr>
          <p:nvPr/>
        </p:nvCxnSpPr>
        <p:spPr>
          <a:xfrm>
            <a:off x="7162546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C4D53516-C156-40E1-AF3A-1711C275097F}"/>
              </a:ext>
            </a:extLst>
          </p:cNvPr>
          <p:cNvCxnSpPr>
            <a:cxnSpLocks/>
          </p:cNvCxnSpPr>
          <p:nvPr/>
        </p:nvCxnSpPr>
        <p:spPr>
          <a:xfrm>
            <a:off x="7467464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3F5F6A6C-5667-43B4-B0A6-B89C116EF027}"/>
              </a:ext>
            </a:extLst>
          </p:cNvPr>
          <p:cNvCxnSpPr>
            <a:cxnSpLocks/>
          </p:cNvCxnSpPr>
          <p:nvPr/>
        </p:nvCxnSpPr>
        <p:spPr>
          <a:xfrm>
            <a:off x="7772380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468E53C-24F4-42B2-8CB5-595F7D9DD5E6}"/>
              </a:ext>
            </a:extLst>
          </p:cNvPr>
          <p:cNvCxnSpPr>
            <a:cxnSpLocks/>
          </p:cNvCxnSpPr>
          <p:nvPr/>
        </p:nvCxnSpPr>
        <p:spPr>
          <a:xfrm>
            <a:off x="5331393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F30BAAE-6C58-4AB0-9867-59478843E9BD}"/>
              </a:ext>
            </a:extLst>
          </p:cNvPr>
          <p:cNvCxnSpPr>
            <a:cxnSpLocks/>
          </p:cNvCxnSpPr>
          <p:nvPr/>
        </p:nvCxnSpPr>
        <p:spPr>
          <a:xfrm>
            <a:off x="5636722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F26406AD-E3DB-4C83-B3BF-5E2066A633F0}"/>
              </a:ext>
            </a:extLst>
          </p:cNvPr>
          <p:cNvCxnSpPr>
            <a:cxnSpLocks/>
          </p:cNvCxnSpPr>
          <p:nvPr/>
        </p:nvCxnSpPr>
        <p:spPr>
          <a:xfrm>
            <a:off x="5942051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026447A-BB67-47A3-9505-654E14ABDAA8}"/>
              </a:ext>
            </a:extLst>
          </p:cNvPr>
          <p:cNvCxnSpPr>
            <a:cxnSpLocks/>
          </p:cNvCxnSpPr>
          <p:nvPr/>
        </p:nvCxnSpPr>
        <p:spPr>
          <a:xfrm>
            <a:off x="6247380" y="5242971"/>
            <a:ext cx="0" cy="656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4DEFE6-54DE-48A3-80E2-1ECE85BC044F}"/>
              </a:ext>
            </a:extLst>
          </p:cNvPr>
          <p:cNvGrpSpPr/>
          <p:nvPr/>
        </p:nvGrpSpPr>
        <p:grpSpPr>
          <a:xfrm>
            <a:off x="8832103" y="5242971"/>
            <a:ext cx="2465712" cy="65609"/>
            <a:chOff x="6557962" y="5280222"/>
            <a:chExt cx="1781175" cy="60921"/>
          </a:xfrm>
        </p:grpSpPr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ACAA7FB4-FA0F-4DC0-9234-3A8074D150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57962" y="5281489"/>
              <a:ext cx="17811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1C7E9693-8481-4CDD-B8DF-9A7E6FEDBC7B}"/>
                </a:ext>
              </a:extLst>
            </p:cNvPr>
            <p:cNvCxnSpPr>
              <a:cxnSpLocks/>
            </p:cNvCxnSpPr>
            <p:nvPr/>
          </p:nvCxnSpPr>
          <p:spPr>
            <a:xfrm>
              <a:off x="7447446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0826A30-F1D4-45C7-884A-532814B2F2C1}"/>
                </a:ext>
              </a:extLst>
            </p:cNvPr>
            <p:cNvCxnSpPr>
              <a:cxnSpLocks/>
            </p:cNvCxnSpPr>
            <p:nvPr/>
          </p:nvCxnSpPr>
          <p:spPr>
            <a:xfrm>
              <a:off x="7668468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914A7A79-BAC1-46AA-AD5F-29116BA46B48}"/>
                </a:ext>
              </a:extLst>
            </p:cNvPr>
            <p:cNvCxnSpPr>
              <a:cxnSpLocks/>
            </p:cNvCxnSpPr>
            <p:nvPr/>
          </p:nvCxnSpPr>
          <p:spPr>
            <a:xfrm>
              <a:off x="7888734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BE104A0E-774A-43B2-97EF-BDD4C4315C05}"/>
                </a:ext>
              </a:extLst>
            </p:cNvPr>
            <p:cNvCxnSpPr>
              <a:cxnSpLocks/>
            </p:cNvCxnSpPr>
            <p:nvPr/>
          </p:nvCxnSpPr>
          <p:spPr>
            <a:xfrm>
              <a:off x="8109000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689ACD3B-A013-4844-9AC1-A178BC7F1F07}"/>
                </a:ext>
              </a:extLst>
            </p:cNvPr>
            <p:cNvCxnSpPr>
              <a:cxnSpLocks/>
            </p:cNvCxnSpPr>
            <p:nvPr/>
          </p:nvCxnSpPr>
          <p:spPr>
            <a:xfrm>
              <a:off x="8329264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207E356-3055-4A80-8B0D-FC81F5F0E6D7}"/>
                </a:ext>
              </a:extLst>
            </p:cNvPr>
            <p:cNvCxnSpPr>
              <a:cxnSpLocks/>
            </p:cNvCxnSpPr>
            <p:nvPr/>
          </p:nvCxnSpPr>
          <p:spPr>
            <a:xfrm>
              <a:off x="6565950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9E829A3B-18BB-4F85-ABB4-D6AC0A7936E1}"/>
                </a:ext>
              </a:extLst>
            </p:cNvPr>
            <p:cNvCxnSpPr>
              <a:cxnSpLocks/>
            </p:cNvCxnSpPr>
            <p:nvPr/>
          </p:nvCxnSpPr>
          <p:spPr>
            <a:xfrm>
              <a:off x="6786513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D1BEBF11-913B-4A57-AF7C-362B1916C7A4}"/>
                </a:ext>
              </a:extLst>
            </p:cNvPr>
            <p:cNvCxnSpPr>
              <a:cxnSpLocks/>
            </p:cNvCxnSpPr>
            <p:nvPr/>
          </p:nvCxnSpPr>
          <p:spPr>
            <a:xfrm>
              <a:off x="7007076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654EA27-0C87-442D-A7CE-F1592ACB102E}"/>
                </a:ext>
              </a:extLst>
            </p:cNvPr>
            <p:cNvCxnSpPr>
              <a:cxnSpLocks/>
            </p:cNvCxnSpPr>
            <p:nvPr/>
          </p:nvCxnSpPr>
          <p:spPr>
            <a:xfrm>
              <a:off x="7227639" y="5280222"/>
              <a:ext cx="0" cy="6092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846058"/>
            <a:ext cx="10104504" cy="82330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e-DE" sz="900" dirty="0"/>
              <a:t>* Hochrisiko war definiert als t(4;14), t(14;16) oder </a:t>
            </a:r>
            <a:r>
              <a:rPr lang="de-DE" sz="900" dirty="0" err="1"/>
              <a:t>Deletion</a:t>
            </a:r>
            <a:r>
              <a:rPr lang="de-DE" sz="900" dirty="0"/>
              <a:t> 17p bei ≥ 60 % der Plasmazellen.</a:t>
            </a:r>
          </a:p>
          <a:p>
            <a:pPr>
              <a:spcAft>
                <a:spcPts val="300"/>
              </a:spcAft>
            </a:pPr>
            <a:r>
              <a:rPr lang="de-DE" sz="900" dirty="0"/>
              <a:t>FISH = Fluoreszenz-in-situ-Hybridisierung; HR = Hazard Ratio; KI = Konfidenzintervall;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</a:t>
            </a:r>
            <a:br>
              <a:rPr lang="de-DE" sz="900" dirty="0"/>
            </a:br>
            <a:r>
              <a:rPr lang="de-DE" sz="900" dirty="0"/>
              <a:t>PFS = progressionsfreies Überleben; R-ISS = </a:t>
            </a:r>
            <a:r>
              <a:rPr lang="de-DE" sz="900" dirty="0" err="1"/>
              <a:t>Revised</a:t>
            </a:r>
            <a:r>
              <a:rPr lang="de-DE" sz="900" dirty="0"/>
              <a:t> International </a:t>
            </a:r>
            <a:r>
              <a:rPr lang="de-DE" sz="900" dirty="0" err="1"/>
              <a:t>Staging</a:t>
            </a:r>
            <a:r>
              <a:rPr lang="de-DE" sz="900" dirty="0"/>
              <a:t> System;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1. Siegel DS et al. J Clin Onc 2018, 36(8):728-734.</a:t>
            </a:r>
          </a:p>
          <a:p>
            <a:r>
              <a:rPr lang="de-DE" sz="900" b="1" dirty="0"/>
              <a:t>2. Stewart AK, et al. Folien präsentiert auf dem: Annual Meeting of </a:t>
            </a:r>
            <a:r>
              <a:rPr lang="de-DE" sz="900" b="1" dirty="0" err="1"/>
              <a:t>the</a:t>
            </a:r>
            <a:r>
              <a:rPr lang="de-DE" sz="900" b="1" dirty="0"/>
              <a:t> American Society of </a:t>
            </a:r>
            <a:r>
              <a:rPr lang="de-DE" sz="900" b="1" dirty="0" err="1"/>
              <a:t>Hematology</a:t>
            </a:r>
            <a:r>
              <a:rPr lang="de-DE" sz="900" b="1" dirty="0"/>
              <a:t>; 9.–12. Dezember 2017; Atlanta, GA, USA.</a:t>
            </a:r>
          </a:p>
        </p:txBody>
      </p:sp>
    </p:spTree>
    <p:extLst>
      <p:ext uri="{BB962C8B-B14F-4D97-AF65-F5344CB8AC3E}">
        <p14:creationId xmlns:p14="http://schemas.microsoft.com/office/powerpoint/2010/main" val="67425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22"/>
    </mc:Choice>
    <mc:Fallback xmlns="">
      <p:transition spd="slow" advTm="5412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Subgruppen: Zytogenetik und R-ISS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45E1D-402D-4524-88DD-51DE591139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000" y="1316765"/>
            <a:ext cx="11203200" cy="4488499"/>
          </a:xfrm>
        </p:spPr>
        <p:txBody>
          <a:bodyPr/>
          <a:lstStyle/>
          <a:p>
            <a:r>
              <a:rPr lang="de-DE" sz="1800" noProof="0" dirty="0"/>
              <a:t>Hochrisiko war definiert als t(4;14), t(14;16) oder </a:t>
            </a:r>
            <a:r>
              <a:rPr lang="de-DE" sz="1800" noProof="0" dirty="0" err="1"/>
              <a:t>Deletion</a:t>
            </a:r>
            <a:r>
              <a:rPr lang="de-DE" sz="1800" noProof="0" dirty="0"/>
              <a:t> 17p bei ≥ 60 % der Plasmazellen.</a:t>
            </a:r>
            <a:r>
              <a:rPr lang="de-DE" sz="1800" baseline="30000" noProof="0" dirty="0"/>
              <a:t>1</a:t>
            </a:r>
          </a:p>
          <a:p>
            <a:r>
              <a:rPr lang="de-DE" sz="1800" noProof="0" dirty="0"/>
              <a:t>Nur 48 (</a:t>
            </a:r>
            <a:r>
              <a:rPr lang="de-DE" sz="1800" noProof="0" dirty="0" err="1"/>
              <a:t>KRd</a:t>
            </a:r>
            <a:r>
              <a:rPr lang="de-DE" sz="1800" noProof="0" dirty="0"/>
              <a:t>) bzw. 52 (</a:t>
            </a:r>
            <a:r>
              <a:rPr lang="de-DE" sz="1800" noProof="0" dirty="0" err="1"/>
              <a:t>Rd</a:t>
            </a:r>
            <a:r>
              <a:rPr lang="de-DE" sz="1800" noProof="0" dirty="0"/>
              <a:t>) Studienteilnehmer waren </a:t>
            </a:r>
            <a:r>
              <a:rPr lang="de-DE" sz="1800" b="1" noProof="0" dirty="0"/>
              <a:t>Hochrisiko-Patienten</a:t>
            </a:r>
            <a:r>
              <a:rPr lang="de-DE" sz="1800" noProof="0" dirty="0"/>
              <a:t>.</a:t>
            </a:r>
            <a:r>
              <a:rPr lang="de-DE" sz="1800" baseline="30000" noProof="0" dirty="0"/>
              <a:t>1</a:t>
            </a:r>
          </a:p>
          <a:p>
            <a:pPr lvl="1"/>
            <a:r>
              <a:rPr lang="de-DE" noProof="0" dirty="0"/>
              <a:t>Die ORR in der Hochrisikogruppe war im Vergleich zur KRd höher (79,2 % vs. 59,6 %).</a:t>
            </a:r>
            <a:r>
              <a:rPr lang="de-DE" baseline="30000" noProof="0" dirty="0"/>
              <a:t>2</a:t>
            </a:r>
          </a:p>
          <a:p>
            <a:pPr lvl="1"/>
            <a:r>
              <a:rPr lang="de-DE" noProof="0" dirty="0"/>
              <a:t>Bei </a:t>
            </a:r>
            <a:r>
              <a:rPr lang="de-DE" noProof="0" dirty="0" err="1"/>
              <a:t>zytogenetischen</a:t>
            </a:r>
            <a:r>
              <a:rPr lang="de-DE" noProof="0" dirty="0"/>
              <a:t> Hochrisiko-Patienten führte die Behandlung mit </a:t>
            </a:r>
            <a:r>
              <a:rPr lang="de-DE" noProof="0" dirty="0" err="1"/>
              <a:t>KRd</a:t>
            </a:r>
            <a:r>
              <a:rPr lang="de-DE" noProof="0" dirty="0"/>
              <a:t> im Vergleich zur </a:t>
            </a:r>
            <a:br>
              <a:rPr lang="de-DE" noProof="0" dirty="0"/>
            </a:br>
            <a:r>
              <a:rPr lang="de-DE" noProof="0" dirty="0" err="1"/>
              <a:t>Rd</a:t>
            </a:r>
            <a:r>
              <a:rPr lang="de-DE" noProof="0" dirty="0"/>
              <a:t>-Behandlung zu einer Verbesserung des medianen PFS von 9 Monaten (HR = 0,70).</a:t>
            </a:r>
            <a:r>
              <a:rPr lang="de-DE" baseline="30000" noProof="0" dirty="0"/>
              <a:t>2</a:t>
            </a:r>
          </a:p>
          <a:p>
            <a:pPr lvl="1"/>
            <a:r>
              <a:rPr lang="de-DE" dirty="0"/>
              <a:t>Das OS von Hochrisikopatienten war in beiden Gruppen ähnlich (</a:t>
            </a:r>
            <a:r>
              <a:rPr lang="de-DE" dirty="0" err="1"/>
              <a:t>KRd</a:t>
            </a:r>
            <a:r>
              <a:rPr lang="de-DE" dirty="0"/>
              <a:t>, </a:t>
            </a:r>
            <a:r>
              <a:rPr lang="de-DE" dirty="0" err="1"/>
              <a:t>n</a:t>
            </a:r>
            <a:r>
              <a:rPr lang="de-DE" dirty="0"/>
              <a:t> = 48; </a:t>
            </a:r>
            <a:r>
              <a:rPr lang="de-DE" dirty="0" err="1"/>
              <a:t>Rd</a:t>
            </a:r>
            <a:r>
              <a:rPr lang="de-DE" dirty="0"/>
              <a:t>, </a:t>
            </a:r>
            <a:r>
              <a:rPr lang="de-DE" dirty="0" err="1"/>
              <a:t>n</a:t>
            </a:r>
            <a:r>
              <a:rPr lang="de-DE" dirty="0"/>
              <a:t> = 52; </a:t>
            </a:r>
            <a:br>
              <a:rPr lang="de-DE" dirty="0"/>
            </a:br>
            <a:r>
              <a:rPr lang="de-DE" dirty="0"/>
              <a:t>Median 36,0 Monate in jeder Gruppe; HR 1,08; 95 % KI 0,67 bis 1,74).</a:t>
            </a:r>
            <a:r>
              <a:rPr lang="de-DE" baseline="30000" dirty="0"/>
              <a:t>1</a:t>
            </a:r>
          </a:p>
          <a:p>
            <a:r>
              <a:rPr lang="de-DE" sz="1800" noProof="0" dirty="0"/>
              <a:t>Eine geringere Anzahl </a:t>
            </a:r>
            <a:r>
              <a:rPr lang="de-DE" sz="1800" noProof="0" dirty="0" err="1"/>
              <a:t>zytogenetischer</a:t>
            </a:r>
            <a:r>
              <a:rPr lang="de-DE" sz="1800" noProof="0" dirty="0"/>
              <a:t> Hochrisikopatienten erhielt eine Folgetherapie </a:t>
            </a:r>
            <a:br>
              <a:rPr lang="de-DE" sz="1800" noProof="0" dirty="0"/>
            </a:br>
            <a:r>
              <a:rPr lang="de-DE" sz="1800" noProof="0" dirty="0"/>
              <a:t>(</a:t>
            </a:r>
            <a:r>
              <a:rPr lang="de-DE" sz="1800" noProof="0" dirty="0" err="1"/>
              <a:t>KRd</a:t>
            </a:r>
            <a:r>
              <a:rPr lang="de-DE" sz="1800" noProof="0" dirty="0"/>
              <a:t> 39,6 % vs. </a:t>
            </a:r>
            <a:r>
              <a:rPr lang="de-DE" sz="1800" noProof="0" dirty="0" err="1"/>
              <a:t>Rd</a:t>
            </a:r>
            <a:r>
              <a:rPr lang="de-DE" sz="1800" noProof="0" dirty="0"/>
              <a:t> 57,7 %).</a:t>
            </a:r>
            <a:r>
              <a:rPr lang="de-DE" sz="1800" baseline="30000" noProof="0" dirty="0"/>
              <a:t>1</a:t>
            </a:r>
          </a:p>
          <a:p>
            <a:r>
              <a:rPr lang="de-DE" sz="1800" dirty="0"/>
              <a:t>Bei Patienten mit R-ISS-Stadium II betrug das mediane OS 45,4 Monate mit </a:t>
            </a:r>
            <a:r>
              <a:rPr lang="de-DE" sz="1800" dirty="0" err="1"/>
              <a:t>KRd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vs. 41,2 Monate mit </a:t>
            </a:r>
            <a:r>
              <a:rPr lang="de-DE" sz="1800" dirty="0" err="1"/>
              <a:t>Rd</a:t>
            </a:r>
            <a:r>
              <a:rPr lang="de-DE" sz="1800" dirty="0"/>
              <a:t> (HR 0,86). </a:t>
            </a:r>
          </a:p>
          <a:p>
            <a:r>
              <a:rPr lang="de-DE" sz="1800" dirty="0"/>
              <a:t>Bei Patienten mit R-ISS-Stadium III betrug das mediane OS 23,3 Monate mit </a:t>
            </a:r>
            <a:r>
              <a:rPr lang="de-DE" sz="1800" dirty="0" err="1"/>
              <a:t>KRd</a:t>
            </a:r>
            <a:r>
              <a:rPr lang="de-DE" sz="1800" dirty="0"/>
              <a:t> </a:t>
            </a:r>
            <a:br>
              <a:rPr lang="de-DE" sz="1800" dirty="0"/>
            </a:br>
            <a:r>
              <a:rPr lang="de-DE" sz="1800" dirty="0"/>
              <a:t>vs. 18,8 Monate mit </a:t>
            </a:r>
            <a:r>
              <a:rPr lang="de-DE" sz="1800" dirty="0" err="1"/>
              <a:t>Rd</a:t>
            </a:r>
            <a:r>
              <a:rPr lang="de-DE" sz="1800" dirty="0"/>
              <a:t> (HR 1,05).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051049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/>
              <a:t>HR = Hazard Ratio;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ORR = Gesamtansprechen; PFS = progressionsfreies 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1. Siegel DS et al. J Clin Onc 2018, 36(8):728-734.</a:t>
            </a:r>
          </a:p>
          <a:p>
            <a:r>
              <a:rPr lang="de-DE" sz="900" b="1" dirty="0"/>
              <a:t>2. </a:t>
            </a:r>
            <a:r>
              <a:rPr lang="de-DE" sz="900" b="1" dirty="0" err="1"/>
              <a:t>Avet</a:t>
            </a:r>
            <a:r>
              <a:rPr lang="de-DE" sz="900" b="1" dirty="0"/>
              <a:t>-Loiseau H, et al. </a:t>
            </a:r>
            <a:r>
              <a:rPr lang="de-DE" sz="900" b="1" i="1" dirty="0"/>
              <a:t>Blood</a:t>
            </a:r>
            <a:r>
              <a:rPr lang="de-DE" sz="900" b="1" dirty="0"/>
              <a:t>. 2016;128:1174-1180.</a:t>
            </a:r>
          </a:p>
        </p:txBody>
      </p:sp>
    </p:spTree>
    <p:extLst>
      <p:ext uri="{BB962C8B-B14F-4D97-AF65-F5344CB8AC3E}">
        <p14:creationId xmlns:p14="http://schemas.microsoft.com/office/powerpoint/2010/main" val="266221041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159757"/>
              </p:ext>
            </p:extLst>
          </p:nvPr>
        </p:nvGraphicFramePr>
        <p:xfrm>
          <a:off x="623889" y="1307571"/>
          <a:ext cx="11088686" cy="4722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0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Therapie, n (%)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de-DE" sz="12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2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396)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4000"/>
                        </a:lnSpc>
                      </a:pPr>
                      <a:r>
                        <a:rPr lang="de-DE" sz="12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396)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Patienten, die mit ≥ 1 Folgetherapie behandelt wurden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182 (46,0)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211 (53,3)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874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Systemische Kortikosteroide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Dexamethason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Prednison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121 (30.6)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(2,0)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129 (32,6)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 (2,8)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Proteasominhibitoren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Bortezomib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Carfilzomib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67 (16,9)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 (2,5)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105 (26,5)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(2,0)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6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Immunmodulatorische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Substanzen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Lenalidomid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Pomalidomid</a:t>
                      </a:r>
                      <a:endParaRPr lang="de-DE" sz="1200" b="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Thalidomid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 (5,3)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 (4,0)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 (4,0)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 (5,6)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 (3,8)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 (2,5)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421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Antineoplastische Substanzen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Cyclophosphamid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Doxorubicin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Melphalan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Bendamustin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Cisplatin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 (13,6)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 (4,3)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 (4,0)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 (3,5)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(2,0)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68 (17,2)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 (3,8)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16 (4,0)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 (2,8)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 (1,8)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52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Blutersatz und Infusionslösungen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Blut und blutverwandte Produkte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 (2,3)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 (2,0)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47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Andere therapeutische Produkte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Prüfpräparat</a:t>
                      </a:r>
                    </a:p>
                  </a:txBody>
                  <a:tcPr marL="122995" marR="12299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 (2,5)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94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 (2,8)</a:t>
                      </a:r>
                    </a:p>
                  </a:txBody>
                  <a:tcPr marL="34165" marR="34165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99225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8000" y="3"/>
            <a:ext cx="11203200" cy="1109663"/>
          </a:xfrm>
        </p:spPr>
        <p:txBody>
          <a:bodyPr/>
          <a:lstStyle/>
          <a:p>
            <a:r>
              <a:rPr lang="de-DE" noProof="0" dirty="0"/>
              <a:t>Myelom-Folgetherapien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123057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Therapie wurde ≥ 2 % der Patienten in jeder Gruppe verabreicht.</a:t>
            </a:r>
          </a:p>
          <a:p>
            <a:pPr>
              <a:spcAft>
                <a:spcPts val="300"/>
              </a:spcAft>
            </a:pP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Carfilzomib, Lenalidomid und Dexamethason;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95325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79"/>
    </mc:Choice>
    <mc:Fallback xmlns="">
      <p:transition xmlns:p14="http://schemas.microsoft.com/office/powerpoint/2010/main" spd="slow" advTm="4917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Gesamtüberleben nach Progression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40611" y="6381328"/>
            <a:ext cx="10104504" cy="37702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dirty="0"/>
              <a:t>HR = Hazard Ratio; KI = Konfidenzintervall; </a:t>
            </a:r>
            <a:r>
              <a:rPr lang="de-DE" sz="800" dirty="0" err="1"/>
              <a:t>KRd</a:t>
            </a:r>
            <a:r>
              <a:rPr lang="de-DE" sz="800" dirty="0"/>
              <a:t> = Carfilzomib, Lenalidomid und Dexamethason; PD = Progression der Erkrankung; </a:t>
            </a:r>
            <a:r>
              <a:rPr lang="de-DE" sz="800" dirty="0" err="1"/>
              <a:t>Rd</a:t>
            </a:r>
            <a:r>
              <a:rPr lang="de-DE" sz="800" dirty="0"/>
              <a:t> = Lenalidomid und Dexamethason; SBP = Überleben nach Progression.</a:t>
            </a:r>
          </a:p>
          <a:p>
            <a:r>
              <a:rPr lang="de-DE" sz="800" b="1" dirty="0"/>
              <a:t>Siegel DS et al. J Clin Onc 2018, 36(8):728-734.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4934" y="5168003"/>
            <a:ext cx="3334676" cy="2699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1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Anzahl der Patienten mit Risiko: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066909" y="5437935"/>
            <a:ext cx="1224845" cy="5141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Post-KRd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Post-Rd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flipH="1">
            <a:off x="637136" y="5580440"/>
            <a:ext cx="41394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flipH="1">
            <a:off x="637136" y="5756884"/>
            <a:ext cx="41394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033409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167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200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58586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132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149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483762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91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108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208937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60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82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934113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48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65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59289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35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52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384466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38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09642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27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34818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23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559994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16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285172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10348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735516" y="5437935"/>
            <a:ext cx="866192" cy="5059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lang="de-DE" sz="1200"/>
              <a:t>0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75457" y="2997607"/>
            <a:ext cx="2727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rPr>
              <a:t>Anteil der </a:t>
            </a:r>
            <a:br>
              <a:rPr kumimoji="0" lang="de-DE" sz="1400" b="1" i="0" u="none" strike="noStrike" cap="none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rPr>
            </a:br>
            <a:r>
              <a:rPr kumimoji="0" lang="de-DE" sz="1400" b="1" i="0" u="none" strike="noStrike" cap="none" normalizeH="0" baseline="0" noProof="0" dirty="0">
                <a:ln>
                  <a:noFill/>
                </a:ln>
                <a:uLnTx/>
                <a:uFillTx/>
                <a:ea typeface="+mn-ea"/>
                <a:cs typeface="+mn-cs"/>
              </a:rPr>
              <a:t>überlebenden Patienten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536256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284651" y="5087867"/>
            <a:ext cx="1731768" cy="300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Monate seit PD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61798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438424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24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615049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42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066133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54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0242764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72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987339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12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12881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18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63965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30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889507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36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340591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48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791674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60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517216" y="4810949"/>
            <a:ext cx="522051" cy="27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66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89480" y="1562308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1,0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89480" y="2148035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0,8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89480" y="2733762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0,6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89480" y="3319489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0,4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89480" y="3905216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0,2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89480" y="4490943"/>
            <a:ext cx="631681" cy="2704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  <a:ea typeface="+mn-ea"/>
                <a:cs typeface="+mn-cs"/>
              </a:rPr>
              <a:t>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176297" y="3908865"/>
            <a:ext cx="1252619" cy="450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spcBef>
                <a:spcPts val="3833"/>
              </a:spcBef>
              <a:tabLst>
                <a:tab pos="1981150" algn="ctr"/>
                <a:tab pos="3742173" algn="ctr"/>
                <a:tab pos="5486263" algn="ctr"/>
                <a:tab pos="7247285" algn="ctr"/>
                <a:tab pos="8991375" algn="ctr"/>
              </a:tabLst>
              <a:defRPr/>
            </a:pPr>
            <a:r>
              <a:rPr lang="de-DE" sz="1200"/>
              <a:t>Post-KRd</a:t>
            </a:r>
            <a:br>
              <a:rPr lang="de-DE" sz="1200"/>
            </a:br>
            <a:r>
              <a:rPr lang="de-DE" sz="1200"/>
              <a:t>Post-Rd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flipH="1">
            <a:off x="1744865" y="4059752"/>
            <a:ext cx="43537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1744865" y="4234426"/>
            <a:ext cx="43537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542025" y="1582738"/>
            <a:ext cx="0" cy="3154363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532500" y="4737101"/>
            <a:ext cx="9528175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811900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410263" y="4622801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>
            <a:off x="1410263" y="4038601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1410263" y="3452813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1410263" y="2867026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1410263" y="2282826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1410263" y="1697038"/>
            <a:ext cx="131762" cy="0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527863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253350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974075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4702738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431400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6134663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860150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7588813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8309538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9035025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9758925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0506638" y="4737101"/>
            <a:ext cx="0" cy="90488"/>
          </a:xfrm>
          <a:prstGeom prst="line">
            <a:avLst/>
          </a:pr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4096" name="Group 4095"/>
          <p:cNvGrpSpPr/>
          <p:nvPr/>
        </p:nvGrpSpPr>
        <p:grpSpPr>
          <a:xfrm>
            <a:off x="1808633" y="1693911"/>
            <a:ext cx="8466137" cy="2709863"/>
            <a:chOff x="2478088" y="1679576"/>
            <a:chExt cx="8466137" cy="2709863"/>
          </a:xfrm>
        </p:grpSpPr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10874375" y="4295776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10482263" y="429895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10145713" y="429895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9848850" y="429895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9691688" y="429260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9629775" y="429260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9232900" y="429895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9180513" y="429895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9115425" y="4265613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9053513" y="4248151"/>
              <a:ext cx="0" cy="714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8485188" y="4217988"/>
              <a:ext cx="0" cy="73025"/>
            </a:xfrm>
            <a:prstGeom prst="line">
              <a:avLst/>
            </a:prstGeom>
            <a:noFill/>
            <a:ln w="12700">
              <a:solidFill>
                <a:srgbClr val="B4D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2508250" y="1679576"/>
              <a:ext cx="8435975" cy="2652713"/>
            </a:xfrm>
            <a:custGeom>
              <a:avLst/>
              <a:gdLst>
                <a:gd name="T0" fmla="*/ 4164 w 5314"/>
                <a:gd name="T1" fmla="*/ 1656 h 1671"/>
                <a:gd name="T2" fmla="*/ 3691 w 5314"/>
                <a:gd name="T3" fmla="*/ 1629 h 1671"/>
                <a:gd name="T4" fmla="*/ 3584 w 5314"/>
                <a:gd name="T5" fmla="*/ 1590 h 1671"/>
                <a:gd name="T6" fmla="*/ 3284 w 5314"/>
                <a:gd name="T7" fmla="*/ 1569 h 1671"/>
                <a:gd name="T8" fmla="*/ 3136 w 5314"/>
                <a:gd name="T9" fmla="*/ 1537 h 1671"/>
                <a:gd name="T10" fmla="*/ 2960 w 5314"/>
                <a:gd name="T11" fmla="*/ 1507 h 1671"/>
                <a:gd name="T12" fmla="*/ 2907 w 5314"/>
                <a:gd name="T13" fmla="*/ 1478 h 1671"/>
                <a:gd name="T14" fmla="*/ 2704 w 5314"/>
                <a:gd name="T15" fmla="*/ 1467 h 1671"/>
                <a:gd name="T16" fmla="*/ 2621 w 5314"/>
                <a:gd name="T17" fmla="*/ 1437 h 1671"/>
                <a:gd name="T18" fmla="*/ 2528 w 5314"/>
                <a:gd name="T19" fmla="*/ 1420 h 1671"/>
                <a:gd name="T20" fmla="*/ 2506 w 5314"/>
                <a:gd name="T21" fmla="*/ 1389 h 1671"/>
                <a:gd name="T22" fmla="*/ 2431 w 5314"/>
                <a:gd name="T23" fmla="*/ 1372 h 1671"/>
                <a:gd name="T24" fmla="*/ 2371 w 5314"/>
                <a:gd name="T25" fmla="*/ 1344 h 1671"/>
                <a:gd name="T26" fmla="*/ 2093 w 5314"/>
                <a:gd name="T27" fmla="*/ 1317 h 1671"/>
                <a:gd name="T28" fmla="*/ 1967 w 5314"/>
                <a:gd name="T29" fmla="*/ 1300 h 1671"/>
                <a:gd name="T30" fmla="*/ 1895 w 5314"/>
                <a:gd name="T31" fmla="*/ 1259 h 1671"/>
                <a:gd name="T32" fmla="*/ 1837 w 5314"/>
                <a:gd name="T33" fmla="*/ 1238 h 1671"/>
                <a:gd name="T34" fmla="*/ 1802 w 5314"/>
                <a:gd name="T35" fmla="*/ 1202 h 1671"/>
                <a:gd name="T36" fmla="*/ 1730 w 5314"/>
                <a:gd name="T37" fmla="*/ 1176 h 1671"/>
                <a:gd name="T38" fmla="*/ 1639 w 5314"/>
                <a:gd name="T39" fmla="*/ 1149 h 1671"/>
                <a:gd name="T40" fmla="*/ 1532 w 5314"/>
                <a:gd name="T41" fmla="*/ 1126 h 1671"/>
                <a:gd name="T42" fmla="*/ 1427 w 5314"/>
                <a:gd name="T43" fmla="*/ 1100 h 1671"/>
                <a:gd name="T44" fmla="*/ 1386 w 5314"/>
                <a:gd name="T45" fmla="*/ 1085 h 1671"/>
                <a:gd name="T46" fmla="*/ 1342 w 5314"/>
                <a:gd name="T47" fmla="*/ 1062 h 1671"/>
                <a:gd name="T48" fmla="*/ 1317 w 5314"/>
                <a:gd name="T49" fmla="*/ 1039 h 1671"/>
                <a:gd name="T50" fmla="*/ 1295 w 5314"/>
                <a:gd name="T51" fmla="*/ 1030 h 1671"/>
                <a:gd name="T52" fmla="*/ 1268 w 5314"/>
                <a:gd name="T53" fmla="*/ 996 h 1671"/>
                <a:gd name="T54" fmla="*/ 1205 w 5314"/>
                <a:gd name="T55" fmla="*/ 979 h 1671"/>
                <a:gd name="T56" fmla="*/ 1095 w 5314"/>
                <a:gd name="T57" fmla="*/ 941 h 1671"/>
                <a:gd name="T58" fmla="*/ 1037 w 5314"/>
                <a:gd name="T59" fmla="*/ 917 h 1671"/>
                <a:gd name="T60" fmla="*/ 990 w 5314"/>
                <a:gd name="T61" fmla="*/ 890 h 1671"/>
                <a:gd name="T62" fmla="*/ 957 w 5314"/>
                <a:gd name="T63" fmla="*/ 854 h 1671"/>
                <a:gd name="T64" fmla="*/ 886 w 5314"/>
                <a:gd name="T65" fmla="*/ 826 h 1671"/>
                <a:gd name="T66" fmla="*/ 839 w 5314"/>
                <a:gd name="T67" fmla="*/ 807 h 1671"/>
                <a:gd name="T68" fmla="*/ 811 w 5314"/>
                <a:gd name="T69" fmla="*/ 777 h 1671"/>
                <a:gd name="T70" fmla="*/ 765 w 5314"/>
                <a:gd name="T71" fmla="*/ 748 h 1671"/>
                <a:gd name="T72" fmla="*/ 704 w 5314"/>
                <a:gd name="T73" fmla="*/ 710 h 1671"/>
                <a:gd name="T74" fmla="*/ 682 w 5314"/>
                <a:gd name="T75" fmla="*/ 680 h 1671"/>
                <a:gd name="T76" fmla="*/ 646 w 5314"/>
                <a:gd name="T77" fmla="*/ 631 h 1671"/>
                <a:gd name="T78" fmla="*/ 605 w 5314"/>
                <a:gd name="T79" fmla="*/ 582 h 1671"/>
                <a:gd name="T80" fmla="*/ 566 w 5314"/>
                <a:gd name="T81" fmla="*/ 544 h 1671"/>
                <a:gd name="T82" fmla="*/ 533 w 5314"/>
                <a:gd name="T83" fmla="*/ 518 h 1671"/>
                <a:gd name="T84" fmla="*/ 467 w 5314"/>
                <a:gd name="T85" fmla="*/ 493 h 1671"/>
                <a:gd name="T86" fmla="*/ 437 w 5314"/>
                <a:gd name="T87" fmla="*/ 470 h 1671"/>
                <a:gd name="T88" fmla="*/ 421 w 5314"/>
                <a:gd name="T89" fmla="*/ 434 h 1671"/>
                <a:gd name="T90" fmla="*/ 352 w 5314"/>
                <a:gd name="T91" fmla="*/ 410 h 1671"/>
                <a:gd name="T92" fmla="*/ 297 w 5314"/>
                <a:gd name="T93" fmla="*/ 370 h 1671"/>
                <a:gd name="T94" fmla="*/ 269 w 5314"/>
                <a:gd name="T95" fmla="*/ 332 h 1671"/>
                <a:gd name="T96" fmla="*/ 228 w 5314"/>
                <a:gd name="T97" fmla="*/ 300 h 1671"/>
                <a:gd name="T98" fmla="*/ 198 w 5314"/>
                <a:gd name="T99" fmla="*/ 266 h 1671"/>
                <a:gd name="T100" fmla="*/ 184 w 5314"/>
                <a:gd name="T101" fmla="*/ 211 h 1671"/>
                <a:gd name="T102" fmla="*/ 154 w 5314"/>
                <a:gd name="T103" fmla="*/ 189 h 1671"/>
                <a:gd name="T104" fmla="*/ 129 w 5314"/>
                <a:gd name="T105" fmla="*/ 156 h 1671"/>
                <a:gd name="T106" fmla="*/ 99 w 5314"/>
                <a:gd name="T107" fmla="*/ 119 h 1671"/>
                <a:gd name="T108" fmla="*/ 80 w 5314"/>
                <a:gd name="T109" fmla="*/ 75 h 1671"/>
                <a:gd name="T110" fmla="*/ 16 w 5314"/>
                <a:gd name="T111" fmla="*/ 11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314" h="1671">
                  <a:moveTo>
                    <a:pt x="5314" y="1671"/>
                  </a:moveTo>
                  <a:lnTo>
                    <a:pt x="4244" y="1671"/>
                  </a:lnTo>
                  <a:lnTo>
                    <a:pt x="4200" y="1671"/>
                  </a:lnTo>
                  <a:lnTo>
                    <a:pt x="4200" y="1656"/>
                  </a:lnTo>
                  <a:lnTo>
                    <a:pt x="4164" y="1656"/>
                  </a:lnTo>
                  <a:lnTo>
                    <a:pt x="4164" y="1643"/>
                  </a:lnTo>
                  <a:lnTo>
                    <a:pt x="4013" y="1643"/>
                  </a:lnTo>
                  <a:lnTo>
                    <a:pt x="3774" y="1643"/>
                  </a:lnTo>
                  <a:lnTo>
                    <a:pt x="3774" y="1629"/>
                  </a:lnTo>
                  <a:lnTo>
                    <a:pt x="3691" y="1629"/>
                  </a:lnTo>
                  <a:lnTo>
                    <a:pt x="3691" y="1614"/>
                  </a:lnTo>
                  <a:lnTo>
                    <a:pt x="3672" y="1614"/>
                  </a:lnTo>
                  <a:lnTo>
                    <a:pt x="3672" y="1597"/>
                  </a:lnTo>
                  <a:lnTo>
                    <a:pt x="3584" y="1597"/>
                  </a:lnTo>
                  <a:lnTo>
                    <a:pt x="3584" y="1590"/>
                  </a:lnTo>
                  <a:lnTo>
                    <a:pt x="3444" y="1590"/>
                  </a:lnTo>
                  <a:lnTo>
                    <a:pt x="3444" y="1576"/>
                  </a:lnTo>
                  <a:lnTo>
                    <a:pt x="3356" y="1576"/>
                  </a:lnTo>
                  <a:lnTo>
                    <a:pt x="3356" y="1569"/>
                  </a:lnTo>
                  <a:lnTo>
                    <a:pt x="3284" y="1569"/>
                  </a:lnTo>
                  <a:lnTo>
                    <a:pt x="3284" y="1559"/>
                  </a:lnTo>
                  <a:lnTo>
                    <a:pt x="3158" y="1559"/>
                  </a:lnTo>
                  <a:lnTo>
                    <a:pt x="3158" y="1548"/>
                  </a:lnTo>
                  <a:lnTo>
                    <a:pt x="3136" y="1548"/>
                  </a:lnTo>
                  <a:lnTo>
                    <a:pt x="3136" y="1537"/>
                  </a:lnTo>
                  <a:lnTo>
                    <a:pt x="3064" y="1537"/>
                  </a:lnTo>
                  <a:lnTo>
                    <a:pt x="3064" y="1524"/>
                  </a:lnTo>
                  <a:lnTo>
                    <a:pt x="2984" y="1524"/>
                  </a:lnTo>
                  <a:lnTo>
                    <a:pt x="2984" y="1507"/>
                  </a:lnTo>
                  <a:lnTo>
                    <a:pt x="2960" y="1507"/>
                  </a:lnTo>
                  <a:lnTo>
                    <a:pt x="2960" y="1493"/>
                  </a:lnTo>
                  <a:lnTo>
                    <a:pt x="2924" y="1493"/>
                  </a:lnTo>
                  <a:lnTo>
                    <a:pt x="2924" y="1486"/>
                  </a:lnTo>
                  <a:lnTo>
                    <a:pt x="2907" y="1486"/>
                  </a:lnTo>
                  <a:lnTo>
                    <a:pt x="2907" y="1478"/>
                  </a:lnTo>
                  <a:lnTo>
                    <a:pt x="2844" y="1478"/>
                  </a:lnTo>
                  <a:lnTo>
                    <a:pt x="2844" y="1474"/>
                  </a:lnTo>
                  <a:lnTo>
                    <a:pt x="2828" y="1474"/>
                  </a:lnTo>
                  <a:lnTo>
                    <a:pt x="2828" y="1467"/>
                  </a:lnTo>
                  <a:lnTo>
                    <a:pt x="2704" y="1467"/>
                  </a:lnTo>
                  <a:lnTo>
                    <a:pt x="2704" y="1455"/>
                  </a:lnTo>
                  <a:lnTo>
                    <a:pt x="2684" y="1455"/>
                  </a:lnTo>
                  <a:lnTo>
                    <a:pt x="2684" y="1446"/>
                  </a:lnTo>
                  <a:lnTo>
                    <a:pt x="2621" y="1446"/>
                  </a:lnTo>
                  <a:lnTo>
                    <a:pt x="2621" y="1437"/>
                  </a:lnTo>
                  <a:lnTo>
                    <a:pt x="2588" y="1437"/>
                  </a:lnTo>
                  <a:lnTo>
                    <a:pt x="2588" y="1427"/>
                  </a:lnTo>
                  <a:lnTo>
                    <a:pt x="2569" y="1427"/>
                  </a:lnTo>
                  <a:lnTo>
                    <a:pt x="2569" y="1420"/>
                  </a:lnTo>
                  <a:lnTo>
                    <a:pt x="2528" y="1420"/>
                  </a:lnTo>
                  <a:lnTo>
                    <a:pt x="2528" y="1406"/>
                  </a:lnTo>
                  <a:lnTo>
                    <a:pt x="2519" y="1406"/>
                  </a:lnTo>
                  <a:lnTo>
                    <a:pt x="2519" y="1397"/>
                  </a:lnTo>
                  <a:lnTo>
                    <a:pt x="2506" y="1397"/>
                  </a:lnTo>
                  <a:lnTo>
                    <a:pt x="2506" y="1389"/>
                  </a:lnTo>
                  <a:lnTo>
                    <a:pt x="2462" y="1389"/>
                  </a:lnTo>
                  <a:lnTo>
                    <a:pt x="2462" y="1380"/>
                  </a:lnTo>
                  <a:lnTo>
                    <a:pt x="2442" y="1380"/>
                  </a:lnTo>
                  <a:lnTo>
                    <a:pt x="2442" y="1372"/>
                  </a:lnTo>
                  <a:lnTo>
                    <a:pt x="2431" y="1372"/>
                  </a:lnTo>
                  <a:lnTo>
                    <a:pt x="2431" y="1361"/>
                  </a:lnTo>
                  <a:lnTo>
                    <a:pt x="2385" y="1361"/>
                  </a:lnTo>
                  <a:lnTo>
                    <a:pt x="2385" y="1350"/>
                  </a:lnTo>
                  <a:lnTo>
                    <a:pt x="2371" y="1350"/>
                  </a:lnTo>
                  <a:lnTo>
                    <a:pt x="2371" y="1344"/>
                  </a:lnTo>
                  <a:lnTo>
                    <a:pt x="2341" y="1344"/>
                  </a:lnTo>
                  <a:lnTo>
                    <a:pt x="2129" y="1344"/>
                  </a:lnTo>
                  <a:lnTo>
                    <a:pt x="2129" y="1331"/>
                  </a:lnTo>
                  <a:lnTo>
                    <a:pt x="2093" y="1331"/>
                  </a:lnTo>
                  <a:lnTo>
                    <a:pt x="2093" y="1317"/>
                  </a:lnTo>
                  <a:lnTo>
                    <a:pt x="2071" y="1317"/>
                  </a:lnTo>
                  <a:lnTo>
                    <a:pt x="2071" y="1308"/>
                  </a:lnTo>
                  <a:lnTo>
                    <a:pt x="1994" y="1308"/>
                  </a:lnTo>
                  <a:lnTo>
                    <a:pt x="1994" y="1300"/>
                  </a:lnTo>
                  <a:lnTo>
                    <a:pt x="1967" y="1300"/>
                  </a:lnTo>
                  <a:lnTo>
                    <a:pt x="1967" y="1285"/>
                  </a:lnTo>
                  <a:lnTo>
                    <a:pt x="1956" y="1285"/>
                  </a:lnTo>
                  <a:lnTo>
                    <a:pt x="1956" y="1272"/>
                  </a:lnTo>
                  <a:lnTo>
                    <a:pt x="1895" y="1272"/>
                  </a:lnTo>
                  <a:lnTo>
                    <a:pt x="1895" y="1259"/>
                  </a:lnTo>
                  <a:lnTo>
                    <a:pt x="1879" y="1259"/>
                  </a:lnTo>
                  <a:lnTo>
                    <a:pt x="1879" y="1249"/>
                  </a:lnTo>
                  <a:lnTo>
                    <a:pt x="1854" y="1249"/>
                  </a:lnTo>
                  <a:lnTo>
                    <a:pt x="1854" y="1238"/>
                  </a:lnTo>
                  <a:lnTo>
                    <a:pt x="1837" y="1238"/>
                  </a:lnTo>
                  <a:lnTo>
                    <a:pt x="1837" y="1229"/>
                  </a:lnTo>
                  <a:lnTo>
                    <a:pt x="1821" y="1229"/>
                  </a:lnTo>
                  <a:lnTo>
                    <a:pt x="1821" y="1213"/>
                  </a:lnTo>
                  <a:lnTo>
                    <a:pt x="1802" y="1213"/>
                  </a:lnTo>
                  <a:lnTo>
                    <a:pt x="1802" y="1202"/>
                  </a:lnTo>
                  <a:lnTo>
                    <a:pt x="1780" y="1202"/>
                  </a:lnTo>
                  <a:lnTo>
                    <a:pt x="1780" y="1189"/>
                  </a:lnTo>
                  <a:lnTo>
                    <a:pt x="1769" y="1189"/>
                  </a:lnTo>
                  <a:lnTo>
                    <a:pt x="1769" y="1176"/>
                  </a:lnTo>
                  <a:lnTo>
                    <a:pt x="1730" y="1176"/>
                  </a:lnTo>
                  <a:lnTo>
                    <a:pt x="1730" y="1164"/>
                  </a:lnTo>
                  <a:lnTo>
                    <a:pt x="1653" y="1164"/>
                  </a:lnTo>
                  <a:lnTo>
                    <a:pt x="1653" y="1155"/>
                  </a:lnTo>
                  <a:lnTo>
                    <a:pt x="1639" y="1155"/>
                  </a:lnTo>
                  <a:lnTo>
                    <a:pt x="1639" y="1149"/>
                  </a:lnTo>
                  <a:lnTo>
                    <a:pt x="1609" y="1149"/>
                  </a:lnTo>
                  <a:lnTo>
                    <a:pt x="1609" y="1136"/>
                  </a:lnTo>
                  <a:lnTo>
                    <a:pt x="1537" y="1136"/>
                  </a:lnTo>
                  <a:lnTo>
                    <a:pt x="1537" y="1126"/>
                  </a:lnTo>
                  <a:lnTo>
                    <a:pt x="1532" y="1126"/>
                  </a:lnTo>
                  <a:lnTo>
                    <a:pt x="1532" y="1117"/>
                  </a:lnTo>
                  <a:lnTo>
                    <a:pt x="1455" y="1117"/>
                  </a:lnTo>
                  <a:lnTo>
                    <a:pt x="1455" y="1111"/>
                  </a:lnTo>
                  <a:lnTo>
                    <a:pt x="1427" y="1111"/>
                  </a:lnTo>
                  <a:lnTo>
                    <a:pt x="1427" y="1100"/>
                  </a:lnTo>
                  <a:lnTo>
                    <a:pt x="1411" y="1100"/>
                  </a:lnTo>
                  <a:lnTo>
                    <a:pt x="1411" y="1094"/>
                  </a:lnTo>
                  <a:lnTo>
                    <a:pt x="1403" y="1094"/>
                  </a:lnTo>
                  <a:lnTo>
                    <a:pt x="1403" y="1085"/>
                  </a:lnTo>
                  <a:lnTo>
                    <a:pt x="1386" y="1085"/>
                  </a:lnTo>
                  <a:lnTo>
                    <a:pt x="1386" y="1079"/>
                  </a:lnTo>
                  <a:lnTo>
                    <a:pt x="1372" y="1079"/>
                  </a:lnTo>
                  <a:lnTo>
                    <a:pt x="1372" y="1068"/>
                  </a:lnTo>
                  <a:lnTo>
                    <a:pt x="1342" y="1068"/>
                  </a:lnTo>
                  <a:lnTo>
                    <a:pt x="1342" y="1062"/>
                  </a:lnTo>
                  <a:lnTo>
                    <a:pt x="1328" y="1062"/>
                  </a:lnTo>
                  <a:lnTo>
                    <a:pt x="1328" y="1051"/>
                  </a:lnTo>
                  <a:lnTo>
                    <a:pt x="1317" y="1051"/>
                  </a:lnTo>
                  <a:lnTo>
                    <a:pt x="1317" y="1039"/>
                  </a:lnTo>
                  <a:lnTo>
                    <a:pt x="1317" y="1039"/>
                  </a:lnTo>
                  <a:lnTo>
                    <a:pt x="1312" y="1039"/>
                  </a:lnTo>
                  <a:lnTo>
                    <a:pt x="1312" y="1039"/>
                  </a:lnTo>
                  <a:lnTo>
                    <a:pt x="1312" y="1036"/>
                  </a:lnTo>
                  <a:lnTo>
                    <a:pt x="1312" y="1030"/>
                  </a:lnTo>
                  <a:lnTo>
                    <a:pt x="1295" y="1030"/>
                  </a:lnTo>
                  <a:lnTo>
                    <a:pt x="1295" y="1021"/>
                  </a:lnTo>
                  <a:lnTo>
                    <a:pt x="1279" y="1021"/>
                  </a:lnTo>
                  <a:lnTo>
                    <a:pt x="1279" y="1015"/>
                  </a:lnTo>
                  <a:lnTo>
                    <a:pt x="1268" y="1015"/>
                  </a:lnTo>
                  <a:lnTo>
                    <a:pt x="1268" y="996"/>
                  </a:lnTo>
                  <a:lnTo>
                    <a:pt x="1249" y="996"/>
                  </a:lnTo>
                  <a:lnTo>
                    <a:pt x="1249" y="988"/>
                  </a:lnTo>
                  <a:lnTo>
                    <a:pt x="1221" y="988"/>
                  </a:lnTo>
                  <a:lnTo>
                    <a:pt x="1221" y="979"/>
                  </a:lnTo>
                  <a:lnTo>
                    <a:pt x="1205" y="979"/>
                  </a:lnTo>
                  <a:lnTo>
                    <a:pt x="1205" y="968"/>
                  </a:lnTo>
                  <a:lnTo>
                    <a:pt x="1141" y="968"/>
                  </a:lnTo>
                  <a:lnTo>
                    <a:pt x="1141" y="954"/>
                  </a:lnTo>
                  <a:lnTo>
                    <a:pt x="1095" y="954"/>
                  </a:lnTo>
                  <a:lnTo>
                    <a:pt x="1095" y="941"/>
                  </a:lnTo>
                  <a:lnTo>
                    <a:pt x="1059" y="941"/>
                  </a:lnTo>
                  <a:lnTo>
                    <a:pt x="1059" y="932"/>
                  </a:lnTo>
                  <a:lnTo>
                    <a:pt x="1051" y="932"/>
                  </a:lnTo>
                  <a:lnTo>
                    <a:pt x="1051" y="917"/>
                  </a:lnTo>
                  <a:lnTo>
                    <a:pt x="1037" y="917"/>
                  </a:lnTo>
                  <a:lnTo>
                    <a:pt x="1037" y="903"/>
                  </a:lnTo>
                  <a:lnTo>
                    <a:pt x="1023" y="903"/>
                  </a:lnTo>
                  <a:lnTo>
                    <a:pt x="1023" y="896"/>
                  </a:lnTo>
                  <a:lnTo>
                    <a:pt x="998" y="896"/>
                  </a:lnTo>
                  <a:lnTo>
                    <a:pt x="990" y="890"/>
                  </a:lnTo>
                  <a:lnTo>
                    <a:pt x="990" y="877"/>
                  </a:lnTo>
                  <a:lnTo>
                    <a:pt x="979" y="877"/>
                  </a:lnTo>
                  <a:lnTo>
                    <a:pt x="979" y="862"/>
                  </a:lnTo>
                  <a:lnTo>
                    <a:pt x="957" y="862"/>
                  </a:lnTo>
                  <a:lnTo>
                    <a:pt x="957" y="854"/>
                  </a:lnTo>
                  <a:lnTo>
                    <a:pt x="941" y="854"/>
                  </a:lnTo>
                  <a:lnTo>
                    <a:pt x="941" y="845"/>
                  </a:lnTo>
                  <a:lnTo>
                    <a:pt x="908" y="845"/>
                  </a:lnTo>
                  <a:lnTo>
                    <a:pt x="908" y="826"/>
                  </a:lnTo>
                  <a:lnTo>
                    <a:pt x="886" y="826"/>
                  </a:lnTo>
                  <a:lnTo>
                    <a:pt x="886" y="816"/>
                  </a:lnTo>
                  <a:lnTo>
                    <a:pt x="875" y="816"/>
                  </a:lnTo>
                  <a:lnTo>
                    <a:pt x="875" y="807"/>
                  </a:lnTo>
                  <a:lnTo>
                    <a:pt x="850" y="807"/>
                  </a:lnTo>
                  <a:lnTo>
                    <a:pt x="839" y="807"/>
                  </a:lnTo>
                  <a:lnTo>
                    <a:pt x="839" y="799"/>
                  </a:lnTo>
                  <a:lnTo>
                    <a:pt x="820" y="799"/>
                  </a:lnTo>
                  <a:lnTo>
                    <a:pt x="820" y="786"/>
                  </a:lnTo>
                  <a:lnTo>
                    <a:pt x="811" y="786"/>
                  </a:lnTo>
                  <a:lnTo>
                    <a:pt x="811" y="777"/>
                  </a:lnTo>
                  <a:lnTo>
                    <a:pt x="800" y="777"/>
                  </a:lnTo>
                  <a:lnTo>
                    <a:pt x="800" y="758"/>
                  </a:lnTo>
                  <a:lnTo>
                    <a:pt x="789" y="758"/>
                  </a:lnTo>
                  <a:lnTo>
                    <a:pt x="789" y="748"/>
                  </a:lnTo>
                  <a:lnTo>
                    <a:pt x="765" y="748"/>
                  </a:lnTo>
                  <a:lnTo>
                    <a:pt x="765" y="735"/>
                  </a:lnTo>
                  <a:lnTo>
                    <a:pt x="734" y="735"/>
                  </a:lnTo>
                  <a:lnTo>
                    <a:pt x="734" y="720"/>
                  </a:lnTo>
                  <a:lnTo>
                    <a:pt x="704" y="720"/>
                  </a:lnTo>
                  <a:lnTo>
                    <a:pt x="704" y="710"/>
                  </a:lnTo>
                  <a:lnTo>
                    <a:pt x="698" y="710"/>
                  </a:lnTo>
                  <a:lnTo>
                    <a:pt x="698" y="695"/>
                  </a:lnTo>
                  <a:lnTo>
                    <a:pt x="690" y="695"/>
                  </a:lnTo>
                  <a:lnTo>
                    <a:pt x="690" y="680"/>
                  </a:lnTo>
                  <a:lnTo>
                    <a:pt x="682" y="680"/>
                  </a:lnTo>
                  <a:lnTo>
                    <a:pt x="682" y="661"/>
                  </a:lnTo>
                  <a:lnTo>
                    <a:pt x="674" y="661"/>
                  </a:lnTo>
                  <a:lnTo>
                    <a:pt x="674" y="642"/>
                  </a:lnTo>
                  <a:lnTo>
                    <a:pt x="674" y="631"/>
                  </a:lnTo>
                  <a:lnTo>
                    <a:pt x="646" y="631"/>
                  </a:lnTo>
                  <a:lnTo>
                    <a:pt x="646" y="614"/>
                  </a:lnTo>
                  <a:lnTo>
                    <a:pt x="630" y="614"/>
                  </a:lnTo>
                  <a:lnTo>
                    <a:pt x="630" y="605"/>
                  </a:lnTo>
                  <a:lnTo>
                    <a:pt x="605" y="605"/>
                  </a:lnTo>
                  <a:lnTo>
                    <a:pt x="605" y="582"/>
                  </a:lnTo>
                  <a:lnTo>
                    <a:pt x="588" y="582"/>
                  </a:lnTo>
                  <a:lnTo>
                    <a:pt x="588" y="571"/>
                  </a:lnTo>
                  <a:lnTo>
                    <a:pt x="566" y="571"/>
                  </a:lnTo>
                  <a:lnTo>
                    <a:pt x="566" y="559"/>
                  </a:lnTo>
                  <a:lnTo>
                    <a:pt x="566" y="544"/>
                  </a:lnTo>
                  <a:lnTo>
                    <a:pt x="547" y="544"/>
                  </a:lnTo>
                  <a:lnTo>
                    <a:pt x="547" y="531"/>
                  </a:lnTo>
                  <a:lnTo>
                    <a:pt x="542" y="531"/>
                  </a:lnTo>
                  <a:lnTo>
                    <a:pt x="542" y="518"/>
                  </a:lnTo>
                  <a:lnTo>
                    <a:pt x="533" y="518"/>
                  </a:lnTo>
                  <a:lnTo>
                    <a:pt x="533" y="506"/>
                  </a:lnTo>
                  <a:lnTo>
                    <a:pt x="520" y="506"/>
                  </a:lnTo>
                  <a:lnTo>
                    <a:pt x="520" y="501"/>
                  </a:lnTo>
                  <a:lnTo>
                    <a:pt x="467" y="501"/>
                  </a:lnTo>
                  <a:lnTo>
                    <a:pt x="467" y="493"/>
                  </a:lnTo>
                  <a:lnTo>
                    <a:pt x="454" y="493"/>
                  </a:lnTo>
                  <a:lnTo>
                    <a:pt x="454" y="482"/>
                  </a:lnTo>
                  <a:lnTo>
                    <a:pt x="445" y="482"/>
                  </a:lnTo>
                  <a:lnTo>
                    <a:pt x="445" y="470"/>
                  </a:lnTo>
                  <a:lnTo>
                    <a:pt x="437" y="470"/>
                  </a:lnTo>
                  <a:lnTo>
                    <a:pt x="437" y="457"/>
                  </a:lnTo>
                  <a:lnTo>
                    <a:pt x="429" y="457"/>
                  </a:lnTo>
                  <a:lnTo>
                    <a:pt x="429" y="446"/>
                  </a:lnTo>
                  <a:lnTo>
                    <a:pt x="421" y="446"/>
                  </a:lnTo>
                  <a:lnTo>
                    <a:pt x="421" y="434"/>
                  </a:lnTo>
                  <a:lnTo>
                    <a:pt x="404" y="434"/>
                  </a:lnTo>
                  <a:lnTo>
                    <a:pt x="404" y="421"/>
                  </a:lnTo>
                  <a:lnTo>
                    <a:pt x="382" y="421"/>
                  </a:lnTo>
                  <a:lnTo>
                    <a:pt x="382" y="410"/>
                  </a:lnTo>
                  <a:lnTo>
                    <a:pt x="352" y="410"/>
                  </a:lnTo>
                  <a:lnTo>
                    <a:pt x="352" y="400"/>
                  </a:lnTo>
                  <a:lnTo>
                    <a:pt x="335" y="400"/>
                  </a:lnTo>
                  <a:lnTo>
                    <a:pt x="335" y="393"/>
                  </a:lnTo>
                  <a:lnTo>
                    <a:pt x="297" y="393"/>
                  </a:lnTo>
                  <a:lnTo>
                    <a:pt x="297" y="370"/>
                  </a:lnTo>
                  <a:lnTo>
                    <a:pt x="291" y="370"/>
                  </a:lnTo>
                  <a:lnTo>
                    <a:pt x="291" y="349"/>
                  </a:lnTo>
                  <a:lnTo>
                    <a:pt x="283" y="349"/>
                  </a:lnTo>
                  <a:lnTo>
                    <a:pt x="283" y="332"/>
                  </a:lnTo>
                  <a:lnTo>
                    <a:pt x="269" y="332"/>
                  </a:lnTo>
                  <a:lnTo>
                    <a:pt x="269" y="323"/>
                  </a:lnTo>
                  <a:lnTo>
                    <a:pt x="253" y="323"/>
                  </a:lnTo>
                  <a:lnTo>
                    <a:pt x="253" y="311"/>
                  </a:lnTo>
                  <a:lnTo>
                    <a:pt x="228" y="311"/>
                  </a:lnTo>
                  <a:lnTo>
                    <a:pt x="228" y="300"/>
                  </a:lnTo>
                  <a:lnTo>
                    <a:pt x="220" y="300"/>
                  </a:lnTo>
                  <a:lnTo>
                    <a:pt x="220" y="287"/>
                  </a:lnTo>
                  <a:lnTo>
                    <a:pt x="214" y="287"/>
                  </a:lnTo>
                  <a:lnTo>
                    <a:pt x="214" y="266"/>
                  </a:lnTo>
                  <a:lnTo>
                    <a:pt x="198" y="266"/>
                  </a:lnTo>
                  <a:lnTo>
                    <a:pt x="198" y="249"/>
                  </a:lnTo>
                  <a:lnTo>
                    <a:pt x="187" y="249"/>
                  </a:lnTo>
                  <a:lnTo>
                    <a:pt x="187" y="236"/>
                  </a:lnTo>
                  <a:lnTo>
                    <a:pt x="184" y="236"/>
                  </a:lnTo>
                  <a:lnTo>
                    <a:pt x="184" y="211"/>
                  </a:lnTo>
                  <a:lnTo>
                    <a:pt x="176" y="211"/>
                  </a:lnTo>
                  <a:lnTo>
                    <a:pt x="176" y="200"/>
                  </a:lnTo>
                  <a:lnTo>
                    <a:pt x="165" y="200"/>
                  </a:lnTo>
                  <a:lnTo>
                    <a:pt x="165" y="189"/>
                  </a:lnTo>
                  <a:lnTo>
                    <a:pt x="154" y="189"/>
                  </a:lnTo>
                  <a:lnTo>
                    <a:pt x="154" y="177"/>
                  </a:lnTo>
                  <a:lnTo>
                    <a:pt x="148" y="177"/>
                  </a:lnTo>
                  <a:lnTo>
                    <a:pt x="148" y="162"/>
                  </a:lnTo>
                  <a:lnTo>
                    <a:pt x="129" y="162"/>
                  </a:lnTo>
                  <a:lnTo>
                    <a:pt x="129" y="156"/>
                  </a:lnTo>
                  <a:lnTo>
                    <a:pt x="113" y="156"/>
                  </a:lnTo>
                  <a:lnTo>
                    <a:pt x="113" y="139"/>
                  </a:lnTo>
                  <a:lnTo>
                    <a:pt x="110" y="139"/>
                  </a:lnTo>
                  <a:lnTo>
                    <a:pt x="110" y="119"/>
                  </a:lnTo>
                  <a:lnTo>
                    <a:pt x="99" y="119"/>
                  </a:lnTo>
                  <a:lnTo>
                    <a:pt x="99" y="102"/>
                  </a:lnTo>
                  <a:lnTo>
                    <a:pt x="99" y="86"/>
                  </a:lnTo>
                  <a:lnTo>
                    <a:pt x="91" y="86"/>
                  </a:lnTo>
                  <a:lnTo>
                    <a:pt x="91" y="75"/>
                  </a:lnTo>
                  <a:lnTo>
                    <a:pt x="80" y="75"/>
                  </a:lnTo>
                  <a:lnTo>
                    <a:pt x="80" y="58"/>
                  </a:lnTo>
                  <a:lnTo>
                    <a:pt x="71" y="58"/>
                  </a:lnTo>
                  <a:lnTo>
                    <a:pt x="71" y="43"/>
                  </a:lnTo>
                  <a:lnTo>
                    <a:pt x="16" y="43"/>
                  </a:lnTo>
                  <a:lnTo>
                    <a:pt x="16" y="11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7088188" y="3989388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>
              <a:off x="6861175" y="3965576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6324600" y="3797301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5284788" y="3506788"/>
              <a:ext cx="0" cy="714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4808538" y="3405188"/>
              <a:ext cx="0" cy="714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3740150" y="2816226"/>
              <a:ext cx="0" cy="730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10058400" y="430530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9599613" y="430530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9223375" y="431800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>
              <a:off x="8978900" y="431165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8809038" y="424815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8559800" y="4248151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8482013" y="420052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8459788" y="420052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8415338" y="420052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8210550" y="414337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7961313" y="414972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7891463" y="4092576"/>
              <a:ext cx="0" cy="714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7691438" y="4092576"/>
              <a:ext cx="0" cy="682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7621588" y="4092576"/>
              <a:ext cx="0" cy="682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7419975" y="4046538"/>
              <a:ext cx="0" cy="809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7394575" y="4041776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7350125" y="4041776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6856413" y="3995738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6778625" y="3989388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5245100" y="3654426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4887913" y="3570288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2478088" y="1679576"/>
              <a:ext cx="7627937" cy="2667000"/>
            </a:xfrm>
            <a:custGeom>
              <a:avLst/>
              <a:gdLst>
                <a:gd name="T0" fmla="*/ 3801 w 4805"/>
                <a:gd name="T1" fmla="*/ 1643 h 1680"/>
                <a:gd name="T2" fmla="*/ 3644 w 4805"/>
                <a:gd name="T3" fmla="*/ 1592 h 1680"/>
                <a:gd name="T4" fmla="*/ 3416 w 4805"/>
                <a:gd name="T5" fmla="*/ 1561 h 1680"/>
                <a:gd name="T6" fmla="*/ 2891 w 4805"/>
                <a:gd name="T7" fmla="*/ 1512 h 1680"/>
                <a:gd name="T8" fmla="*/ 2764 w 4805"/>
                <a:gd name="T9" fmla="*/ 1489 h 1680"/>
                <a:gd name="T10" fmla="*/ 2615 w 4805"/>
                <a:gd name="T11" fmla="*/ 1467 h 1680"/>
                <a:gd name="T12" fmla="*/ 2585 w 4805"/>
                <a:gd name="T13" fmla="*/ 1448 h 1680"/>
                <a:gd name="T14" fmla="*/ 2192 w 4805"/>
                <a:gd name="T15" fmla="*/ 1408 h 1680"/>
                <a:gd name="T16" fmla="*/ 2148 w 4805"/>
                <a:gd name="T17" fmla="*/ 1387 h 1680"/>
                <a:gd name="T18" fmla="*/ 2057 w 4805"/>
                <a:gd name="T19" fmla="*/ 1350 h 1680"/>
                <a:gd name="T20" fmla="*/ 1922 w 4805"/>
                <a:gd name="T21" fmla="*/ 1329 h 1680"/>
                <a:gd name="T22" fmla="*/ 1832 w 4805"/>
                <a:gd name="T23" fmla="*/ 1306 h 1680"/>
                <a:gd name="T24" fmla="*/ 1754 w 4805"/>
                <a:gd name="T25" fmla="*/ 1274 h 1680"/>
                <a:gd name="T26" fmla="*/ 1705 w 4805"/>
                <a:gd name="T27" fmla="*/ 1238 h 1680"/>
                <a:gd name="T28" fmla="*/ 1488 w 4805"/>
                <a:gd name="T29" fmla="*/ 1204 h 1680"/>
                <a:gd name="T30" fmla="*/ 1455 w 4805"/>
                <a:gd name="T31" fmla="*/ 1181 h 1680"/>
                <a:gd name="T32" fmla="*/ 1358 w 4805"/>
                <a:gd name="T33" fmla="*/ 1159 h 1680"/>
                <a:gd name="T34" fmla="*/ 1259 w 4805"/>
                <a:gd name="T35" fmla="*/ 1138 h 1680"/>
                <a:gd name="T36" fmla="*/ 1226 w 4805"/>
                <a:gd name="T37" fmla="*/ 1096 h 1680"/>
                <a:gd name="T38" fmla="*/ 1202 w 4805"/>
                <a:gd name="T39" fmla="*/ 1056 h 1680"/>
                <a:gd name="T40" fmla="*/ 1141 w 4805"/>
                <a:gd name="T41" fmla="*/ 1028 h 1680"/>
                <a:gd name="T42" fmla="*/ 1086 w 4805"/>
                <a:gd name="T43" fmla="*/ 985 h 1680"/>
                <a:gd name="T44" fmla="*/ 1053 w 4805"/>
                <a:gd name="T45" fmla="*/ 937 h 1680"/>
                <a:gd name="T46" fmla="*/ 1001 w 4805"/>
                <a:gd name="T47" fmla="*/ 881 h 1680"/>
                <a:gd name="T48" fmla="*/ 968 w 4805"/>
                <a:gd name="T49" fmla="*/ 852 h 1680"/>
                <a:gd name="T50" fmla="*/ 918 w 4805"/>
                <a:gd name="T51" fmla="*/ 830 h 1680"/>
                <a:gd name="T52" fmla="*/ 885 w 4805"/>
                <a:gd name="T53" fmla="*/ 792 h 1680"/>
                <a:gd name="T54" fmla="*/ 861 w 4805"/>
                <a:gd name="T55" fmla="*/ 769 h 1680"/>
                <a:gd name="T56" fmla="*/ 839 w 4805"/>
                <a:gd name="T57" fmla="*/ 727 h 1680"/>
                <a:gd name="T58" fmla="*/ 803 w 4805"/>
                <a:gd name="T59" fmla="*/ 697 h 1680"/>
                <a:gd name="T60" fmla="*/ 756 w 4805"/>
                <a:gd name="T61" fmla="*/ 676 h 1680"/>
                <a:gd name="T62" fmla="*/ 704 w 4805"/>
                <a:gd name="T63" fmla="*/ 631 h 1680"/>
                <a:gd name="T64" fmla="*/ 671 w 4805"/>
                <a:gd name="T65" fmla="*/ 589 h 1680"/>
                <a:gd name="T66" fmla="*/ 629 w 4805"/>
                <a:gd name="T67" fmla="*/ 559 h 1680"/>
                <a:gd name="T68" fmla="*/ 602 w 4805"/>
                <a:gd name="T69" fmla="*/ 489 h 1680"/>
                <a:gd name="T70" fmla="*/ 563 w 4805"/>
                <a:gd name="T71" fmla="*/ 440 h 1680"/>
                <a:gd name="T72" fmla="*/ 522 w 4805"/>
                <a:gd name="T73" fmla="*/ 423 h 1680"/>
                <a:gd name="T74" fmla="*/ 478 w 4805"/>
                <a:gd name="T75" fmla="*/ 397 h 1680"/>
                <a:gd name="T76" fmla="*/ 456 w 4805"/>
                <a:gd name="T77" fmla="*/ 368 h 1680"/>
                <a:gd name="T78" fmla="*/ 434 w 4805"/>
                <a:gd name="T79" fmla="*/ 321 h 1680"/>
                <a:gd name="T80" fmla="*/ 385 w 4805"/>
                <a:gd name="T81" fmla="*/ 308 h 1680"/>
                <a:gd name="T82" fmla="*/ 360 w 4805"/>
                <a:gd name="T83" fmla="*/ 259 h 1680"/>
                <a:gd name="T84" fmla="*/ 327 w 4805"/>
                <a:gd name="T85" fmla="*/ 223 h 1680"/>
                <a:gd name="T86" fmla="*/ 291 w 4805"/>
                <a:gd name="T87" fmla="*/ 183 h 1680"/>
                <a:gd name="T88" fmla="*/ 261 w 4805"/>
                <a:gd name="T89" fmla="*/ 151 h 1680"/>
                <a:gd name="T90" fmla="*/ 225 w 4805"/>
                <a:gd name="T91" fmla="*/ 98 h 1680"/>
                <a:gd name="T92" fmla="*/ 145 w 4805"/>
                <a:gd name="T93" fmla="*/ 71 h 1680"/>
                <a:gd name="T94" fmla="*/ 110 w 4805"/>
                <a:gd name="T95" fmla="*/ 41 h 1680"/>
                <a:gd name="T96" fmla="*/ 60 w 4805"/>
                <a:gd name="T97" fmla="*/ 24 h 1680"/>
                <a:gd name="T98" fmla="*/ 0 w 4805"/>
                <a:gd name="T99" fmla="*/ 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05" h="1680">
                  <a:moveTo>
                    <a:pt x="4805" y="1680"/>
                  </a:moveTo>
                  <a:lnTo>
                    <a:pt x="4027" y="1680"/>
                  </a:lnTo>
                  <a:lnTo>
                    <a:pt x="4027" y="1643"/>
                  </a:lnTo>
                  <a:lnTo>
                    <a:pt x="3801" y="1643"/>
                  </a:lnTo>
                  <a:lnTo>
                    <a:pt x="3801" y="1618"/>
                  </a:lnTo>
                  <a:lnTo>
                    <a:pt x="3699" y="1618"/>
                  </a:lnTo>
                  <a:lnTo>
                    <a:pt x="3699" y="1592"/>
                  </a:lnTo>
                  <a:lnTo>
                    <a:pt x="3644" y="1592"/>
                  </a:lnTo>
                  <a:lnTo>
                    <a:pt x="3644" y="1576"/>
                  </a:lnTo>
                  <a:lnTo>
                    <a:pt x="3454" y="1576"/>
                  </a:lnTo>
                  <a:lnTo>
                    <a:pt x="3454" y="1561"/>
                  </a:lnTo>
                  <a:lnTo>
                    <a:pt x="3416" y="1561"/>
                  </a:lnTo>
                  <a:lnTo>
                    <a:pt x="3416" y="1541"/>
                  </a:lnTo>
                  <a:lnTo>
                    <a:pt x="3193" y="1541"/>
                  </a:lnTo>
                  <a:lnTo>
                    <a:pt x="3193" y="1512"/>
                  </a:lnTo>
                  <a:lnTo>
                    <a:pt x="2891" y="1512"/>
                  </a:lnTo>
                  <a:lnTo>
                    <a:pt x="2891" y="1505"/>
                  </a:lnTo>
                  <a:lnTo>
                    <a:pt x="2780" y="1505"/>
                  </a:lnTo>
                  <a:lnTo>
                    <a:pt x="2780" y="1489"/>
                  </a:lnTo>
                  <a:lnTo>
                    <a:pt x="2764" y="1489"/>
                  </a:lnTo>
                  <a:lnTo>
                    <a:pt x="2764" y="1474"/>
                  </a:lnTo>
                  <a:lnTo>
                    <a:pt x="2690" y="1474"/>
                  </a:lnTo>
                  <a:lnTo>
                    <a:pt x="2690" y="1467"/>
                  </a:lnTo>
                  <a:lnTo>
                    <a:pt x="2615" y="1467"/>
                  </a:lnTo>
                  <a:lnTo>
                    <a:pt x="2615" y="1455"/>
                  </a:lnTo>
                  <a:lnTo>
                    <a:pt x="2591" y="1455"/>
                  </a:lnTo>
                  <a:lnTo>
                    <a:pt x="2591" y="1448"/>
                  </a:lnTo>
                  <a:lnTo>
                    <a:pt x="2585" y="1448"/>
                  </a:lnTo>
                  <a:lnTo>
                    <a:pt x="2585" y="1437"/>
                  </a:lnTo>
                  <a:lnTo>
                    <a:pt x="2244" y="1437"/>
                  </a:lnTo>
                  <a:lnTo>
                    <a:pt x="2244" y="1408"/>
                  </a:lnTo>
                  <a:lnTo>
                    <a:pt x="2192" y="1408"/>
                  </a:lnTo>
                  <a:lnTo>
                    <a:pt x="2192" y="1397"/>
                  </a:lnTo>
                  <a:lnTo>
                    <a:pt x="2178" y="1397"/>
                  </a:lnTo>
                  <a:lnTo>
                    <a:pt x="2178" y="1387"/>
                  </a:lnTo>
                  <a:lnTo>
                    <a:pt x="2148" y="1387"/>
                  </a:lnTo>
                  <a:lnTo>
                    <a:pt x="2148" y="1367"/>
                  </a:lnTo>
                  <a:lnTo>
                    <a:pt x="2071" y="1367"/>
                  </a:lnTo>
                  <a:lnTo>
                    <a:pt x="2071" y="1350"/>
                  </a:lnTo>
                  <a:lnTo>
                    <a:pt x="2057" y="1350"/>
                  </a:lnTo>
                  <a:lnTo>
                    <a:pt x="2057" y="1338"/>
                  </a:lnTo>
                  <a:lnTo>
                    <a:pt x="1933" y="1338"/>
                  </a:lnTo>
                  <a:lnTo>
                    <a:pt x="1933" y="1329"/>
                  </a:lnTo>
                  <a:lnTo>
                    <a:pt x="1922" y="1329"/>
                  </a:lnTo>
                  <a:lnTo>
                    <a:pt x="1922" y="1319"/>
                  </a:lnTo>
                  <a:lnTo>
                    <a:pt x="1859" y="1319"/>
                  </a:lnTo>
                  <a:lnTo>
                    <a:pt x="1859" y="1306"/>
                  </a:lnTo>
                  <a:lnTo>
                    <a:pt x="1832" y="1306"/>
                  </a:lnTo>
                  <a:lnTo>
                    <a:pt x="1832" y="1291"/>
                  </a:lnTo>
                  <a:lnTo>
                    <a:pt x="1832" y="1283"/>
                  </a:lnTo>
                  <a:lnTo>
                    <a:pt x="1754" y="1283"/>
                  </a:lnTo>
                  <a:lnTo>
                    <a:pt x="1754" y="1274"/>
                  </a:lnTo>
                  <a:lnTo>
                    <a:pt x="1713" y="1274"/>
                  </a:lnTo>
                  <a:lnTo>
                    <a:pt x="1713" y="1259"/>
                  </a:lnTo>
                  <a:lnTo>
                    <a:pt x="1705" y="1259"/>
                  </a:lnTo>
                  <a:lnTo>
                    <a:pt x="1705" y="1238"/>
                  </a:lnTo>
                  <a:lnTo>
                    <a:pt x="1661" y="1238"/>
                  </a:lnTo>
                  <a:lnTo>
                    <a:pt x="1661" y="1213"/>
                  </a:lnTo>
                  <a:lnTo>
                    <a:pt x="1488" y="1213"/>
                  </a:lnTo>
                  <a:lnTo>
                    <a:pt x="1488" y="1204"/>
                  </a:lnTo>
                  <a:lnTo>
                    <a:pt x="1477" y="1204"/>
                  </a:lnTo>
                  <a:lnTo>
                    <a:pt x="1477" y="1191"/>
                  </a:lnTo>
                  <a:lnTo>
                    <a:pt x="1455" y="1191"/>
                  </a:lnTo>
                  <a:lnTo>
                    <a:pt x="1455" y="1181"/>
                  </a:lnTo>
                  <a:lnTo>
                    <a:pt x="1400" y="1181"/>
                  </a:lnTo>
                  <a:lnTo>
                    <a:pt x="1400" y="1174"/>
                  </a:lnTo>
                  <a:lnTo>
                    <a:pt x="1358" y="1174"/>
                  </a:lnTo>
                  <a:lnTo>
                    <a:pt x="1358" y="1159"/>
                  </a:lnTo>
                  <a:lnTo>
                    <a:pt x="1328" y="1159"/>
                  </a:lnTo>
                  <a:lnTo>
                    <a:pt x="1328" y="1149"/>
                  </a:lnTo>
                  <a:lnTo>
                    <a:pt x="1259" y="1149"/>
                  </a:lnTo>
                  <a:lnTo>
                    <a:pt x="1259" y="1138"/>
                  </a:lnTo>
                  <a:lnTo>
                    <a:pt x="1237" y="1138"/>
                  </a:lnTo>
                  <a:lnTo>
                    <a:pt x="1237" y="1117"/>
                  </a:lnTo>
                  <a:lnTo>
                    <a:pt x="1226" y="1117"/>
                  </a:lnTo>
                  <a:lnTo>
                    <a:pt x="1226" y="1096"/>
                  </a:lnTo>
                  <a:lnTo>
                    <a:pt x="1213" y="1096"/>
                  </a:lnTo>
                  <a:lnTo>
                    <a:pt x="1213" y="1075"/>
                  </a:lnTo>
                  <a:lnTo>
                    <a:pt x="1202" y="1075"/>
                  </a:lnTo>
                  <a:lnTo>
                    <a:pt x="1202" y="1056"/>
                  </a:lnTo>
                  <a:lnTo>
                    <a:pt x="1182" y="1056"/>
                  </a:lnTo>
                  <a:lnTo>
                    <a:pt x="1182" y="1039"/>
                  </a:lnTo>
                  <a:lnTo>
                    <a:pt x="1141" y="1039"/>
                  </a:lnTo>
                  <a:lnTo>
                    <a:pt x="1141" y="1028"/>
                  </a:lnTo>
                  <a:lnTo>
                    <a:pt x="1108" y="1028"/>
                  </a:lnTo>
                  <a:lnTo>
                    <a:pt x="1108" y="1004"/>
                  </a:lnTo>
                  <a:lnTo>
                    <a:pt x="1086" y="1004"/>
                  </a:lnTo>
                  <a:lnTo>
                    <a:pt x="1086" y="985"/>
                  </a:lnTo>
                  <a:lnTo>
                    <a:pt x="1072" y="985"/>
                  </a:lnTo>
                  <a:lnTo>
                    <a:pt x="1072" y="968"/>
                  </a:lnTo>
                  <a:lnTo>
                    <a:pt x="1053" y="968"/>
                  </a:lnTo>
                  <a:lnTo>
                    <a:pt x="1053" y="937"/>
                  </a:lnTo>
                  <a:lnTo>
                    <a:pt x="1023" y="937"/>
                  </a:lnTo>
                  <a:lnTo>
                    <a:pt x="1023" y="915"/>
                  </a:lnTo>
                  <a:lnTo>
                    <a:pt x="1001" y="915"/>
                  </a:lnTo>
                  <a:lnTo>
                    <a:pt x="1001" y="881"/>
                  </a:lnTo>
                  <a:lnTo>
                    <a:pt x="987" y="881"/>
                  </a:lnTo>
                  <a:lnTo>
                    <a:pt x="987" y="871"/>
                  </a:lnTo>
                  <a:lnTo>
                    <a:pt x="968" y="871"/>
                  </a:lnTo>
                  <a:lnTo>
                    <a:pt x="968" y="852"/>
                  </a:lnTo>
                  <a:lnTo>
                    <a:pt x="949" y="852"/>
                  </a:lnTo>
                  <a:lnTo>
                    <a:pt x="949" y="845"/>
                  </a:lnTo>
                  <a:lnTo>
                    <a:pt x="918" y="845"/>
                  </a:lnTo>
                  <a:lnTo>
                    <a:pt x="918" y="830"/>
                  </a:lnTo>
                  <a:lnTo>
                    <a:pt x="902" y="830"/>
                  </a:lnTo>
                  <a:lnTo>
                    <a:pt x="902" y="813"/>
                  </a:lnTo>
                  <a:lnTo>
                    <a:pt x="885" y="813"/>
                  </a:lnTo>
                  <a:lnTo>
                    <a:pt x="885" y="792"/>
                  </a:lnTo>
                  <a:lnTo>
                    <a:pt x="872" y="792"/>
                  </a:lnTo>
                  <a:lnTo>
                    <a:pt x="872" y="779"/>
                  </a:lnTo>
                  <a:lnTo>
                    <a:pt x="861" y="779"/>
                  </a:lnTo>
                  <a:lnTo>
                    <a:pt x="861" y="769"/>
                  </a:lnTo>
                  <a:lnTo>
                    <a:pt x="850" y="769"/>
                  </a:lnTo>
                  <a:lnTo>
                    <a:pt x="850" y="750"/>
                  </a:lnTo>
                  <a:lnTo>
                    <a:pt x="839" y="750"/>
                  </a:lnTo>
                  <a:lnTo>
                    <a:pt x="839" y="727"/>
                  </a:lnTo>
                  <a:lnTo>
                    <a:pt x="828" y="727"/>
                  </a:lnTo>
                  <a:lnTo>
                    <a:pt x="828" y="714"/>
                  </a:lnTo>
                  <a:lnTo>
                    <a:pt x="803" y="714"/>
                  </a:lnTo>
                  <a:lnTo>
                    <a:pt x="803" y="697"/>
                  </a:lnTo>
                  <a:lnTo>
                    <a:pt x="784" y="697"/>
                  </a:lnTo>
                  <a:lnTo>
                    <a:pt x="784" y="684"/>
                  </a:lnTo>
                  <a:lnTo>
                    <a:pt x="756" y="684"/>
                  </a:lnTo>
                  <a:lnTo>
                    <a:pt x="756" y="676"/>
                  </a:lnTo>
                  <a:lnTo>
                    <a:pt x="726" y="676"/>
                  </a:lnTo>
                  <a:lnTo>
                    <a:pt x="726" y="663"/>
                  </a:lnTo>
                  <a:lnTo>
                    <a:pt x="704" y="663"/>
                  </a:lnTo>
                  <a:lnTo>
                    <a:pt x="704" y="631"/>
                  </a:lnTo>
                  <a:lnTo>
                    <a:pt x="687" y="631"/>
                  </a:lnTo>
                  <a:lnTo>
                    <a:pt x="687" y="610"/>
                  </a:lnTo>
                  <a:lnTo>
                    <a:pt x="671" y="610"/>
                  </a:lnTo>
                  <a:lnTo>
                    <a:pt x="671" y="589"/>
                  </a:lnTo>
                  <a:lnTo>
                    <a:pt x="654" y="589"/>
                  </a:lnTo>
                  <a:lnTo>
                    <a:pt x="654" y="574"/>
                  </a:lnTo>
                  <a:lnTo>
                    <a:pt x="629" y="574"/>
                  </a:lnTo>
                  <a:lnTo>
                    <a:pt x="629" y="559"/>
                  </a:lnTo>
                  <a:lnTo>
                    <a:pt x="618" y="559"/>
                  </a:lnTo>
                  <a:lnTo>
                    <a:pt x="618" y="512"/>
                  </a:lnTo>
                  <a:lnTo>
                    <a:pt x="602" y="512"/>
                  </a:lnTo>
                  <a:lnTo>
                    <a:pt x="602" y="489"/>
                  </a:lnTo>
                  <a:lnTo>
                    <a:pt x="585" y="489"/>
                  </a:lnTo>
                  <a:lnTo>
                    <a:pt x="585" y="470"/>
                  </a:lnTo>
                  <a:lnTo>
                    <a:pt x="563" y="470"/>
                  </a:lnTo>
                  <a:lnTo>
                    <a:pt x="563" y="440"/>
                  </a:lnTo>
                  <a:lnTo>
                    <a:pt x="555" y="440"/>
                  </a:lnTo>
                  <a:lnTo>
                    <a:pt x="555" y="433"/>
                  </a:lnTo>
                  <a:lnTo>
                    <a:pt x="522" y="433"/>
                  </a:lnTo>
                  <a:lnTo>
                    <a:pt x="522" y="423"/>
                  </a:lnTo>
                  <a:lnTo>
                    <a:pt x="489" y="423"/>
                  </a:lnTo>
                  <a:lnTo>
                    <a:pt x="489" y="410"/>
                  </a:lnTo>
                  <a:lnTo>
                    <a:pt x="478" y="410"/>
                  </a:lnTo>
                  <a:lnTo>
                    <a:pt x="478" y="397"/>
                  </a:lnTo>
                  <a:lnTo>
                    <a:pt x="470" y="397"/>
                  </a:lnTo>
                  <a:lnTo>
                    <a:pt x="470" y="387"/>
                  </a:lnTo>
                  <a:lnTo>
                    <a:pt x="456" y="387"/>
                  </a:lnTo>
                  <a:lnTo>
                    <a:pt x="456" y="368"/>
                  </a:lnTo>
                  <a:lnTo>
                    <a:pt x="442" y="368"/>
                  </a:lnTo>
                  <a:lnTo>
                    <a:pt x="442" y="344"/>
                  </a:lnTo>
                  <a:lnTo>
                    <a:pt x="434" y="344"/>
                  </a:lnTo>
                  <a:lnTo>
                    <a:pt x="434" y="321"/>
                  </a:lnTo>
                  <a:lnTo>
                    <a:pt x="418" y="321"/>
                  </a:lnTo>
                  <a:lnTo>
                    <a:pt x="418" y="308"/>
                  </a:lnTo>
                  <a:lnTo>
                    <a:pt x="409" y="308"/>
                  </a:lnTo>
                  <a:lnTo>
                    <a:pt x="385" y="308"/>
                  </a:lnTo>
                  <a:lnTo>
                    <a:pt x="385" y="276"/>
                  </a:lnTo>
                  <a:lnTo>
                    <a:pt x="376" y="276"/>
                  </a:lnTo>
                  <a:lnTo>
                    <a:pt x="376" y="259"/>
                  </a:lnTo>
                  <a:lnTo>
                    <a:pt x="360" y="259"/>
                  </a:lnTo>
                  <a:lnTo>
                    <a:pt x="360" y="236"/>
                  </a:lnTo>
                  <a:lnTo>
                    <a:pt x="338" y="236"/>
                  </a:lnTo>
                  <a:lnTo>
                    <a:pt x="338" y="223"/>
                  </a:lnTo>
                  <a:lnTo>
                    <a:pt x="327" y="223"/>
                  </a:lnTo>
                  <a:lnTo>
                    <a:pt x="327" y="198"/>
                  </a:lnTo>
                  <a:lnTo>
                    <a:pt x="313" y="198"/>
                  </a:lnTo>
                  <a:lnTo>
                    <a:pt x="313" y="183"/>
                  </a:lnTo>
                  <a:lnTo>
                    <a:pt x="291" y="183"/>
                  </a:lnTo>
                  <a:lnTo>
                    <a:pt x="291" y="164"/>
                  </a:lnTo>
                  <a:lnTo>
                    <a:pt x="269" y="164"/>
                  </a:lnTo>
                  <a:lnTo>
                    <a:pt x="269" y="151"/>
                  </a:lnTo>
                  <a:lnTo>
                    <a:pt x="261" y="151"/>
                  </a:lnTo>
                  <a:lnTo>
                    <a:pt x="261" y="139"/>
                  </a:lnTo>
                  <a:lnTo>
                    <a:pt x="225" y="139"/>
                  </a:lnTo>
                  <a:lnTo>
                    <a:pt x="225" y="117"/>
                  </a:lnTo>
                  <a:lnTo>
                    <a:pt x="225" y="98"/>
                  </a:lnTo>
                  <a:lnTo>
                    <a:pt x="206" y="98"/>
                  </a:lnTo>
                  <a:lnTo>
                    <a:pt x="206" y="86"/>
                  </a:lnTo>
                  <a:lnTo>
                    <a:pt x="145" y="86"/>
                  </a:lnTo>
                  <a:lnTo>
                    <a:pt x="145" y="71"/>
                  </a:lnTo>
                  <a:lnTo>
                    <a:pt x="123" y="71"/>
                  </a:lnTo>
                  <a:lnTo>
                    <a:pt x="123" y="62"/>
                  </a:lnTo>
                  <a:lnTo>
                    <a:pt x="110" y="62"/>
                  </a:lnTo>
                  <a:lnTo>
                    <a:pt x="110" y="41"/>
                  </a:lnTo>
                  <a:lnTo>
                    <a:pt x="90" y="41"/>
                  </a:lnTo>
                  <a:lnTo>
                    <a:pt x="90" y="32"/>
                  </a:lnTo>
                  <a:lnTo>
                    <a:pt x="60" y="32"/>
                  </a:lnTo>
                  <a:lnTo>
                    <a:pt x="60" y="24"/>
                  </a:lnTo>
                  <a:lnTo>
                    <a:pt x="19" y="24"/>
                  </a:lnTo>
                  <a:lnTo>
                    <a:pt x="19" y="11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949575" y="1900238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17800" y="1787526"/>
              <a:ext cx="0" cy="841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2887663" y="1943101"/>
              <a:ext cx="122237" cy="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0" name="Rectangle 43"/>
          <p:cNvSpPr>
            <a:spLocks noChangeArrowheads="1"/>
          </p:cNvSpPr>
          <p:nvPr/>
        </p:nvSpPr>
        <p:spPr bwMode="auto">
          <a:xfrm>
            <a:off x="637136" y="5874553"/>
            <a:ext cx="10852537" cy="511780"/>
          </a:xfrm>
          <a:prstGeom prst="roundRect">
            <a:avLst/>
          </a:prstGeom>
          <a:solidFill>
            <a:srgbClr val="002060"/>
          </a:solidFill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6" tIns="45719" rIns="91436" bIns="45719" anchor="ctr"/>
          <a:lstStyle/>
          <a:p>
            <a:pPr algn="ctr">
              <a:buClr>
                <a:srgbClr val="FFFFFF"/>
              </a:buClr>
            </a:pPr>
            <a:r>
              <a:rPr lang="de-DE" sz="1600" b="1">
                <a:solidFill>
                  <a:srgbClr val="FFFFFF"/>
                </a:solidFill>
              </a:rPr>
              <a:t>Nach einem Rezidiv beeinträchtigte KRd das Gesamtüberleben nicht.</a:t>
            </a: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93942"/>
              </p:ext>
            </p:extLst>
          </p:nvPr>
        </p:nvGraphicFramePr>
        <p:xfrm>
          <a:off x="6213443" y="1422766"/>
          <a:ext cx="529322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627">
                  <a:extLst>
                    <a:ext uri="{9D8B030D-6E8A-4147-A177-3AD203B41FA5}">
                      <a16:colId xmlns:a16="http://schemas.microsoft.com/office/drawing/2014/main" val="3965952264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4137629213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1607340629"/>
                    </a:ext>
                  </a:extLst>
                </a:gridCol>
              </a:tblGrid>
              <a:tr h="125516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b="1" dirty="0"/>
                        <a:t>post-KRd </a:t>
                      </a:r>
                    </a:p>
                    <a:p>
                      <a:pPr algn="ctr"/>
                      <a:r>
                        <a:rPr lang="de-AT" sz="1400" b="1" dirty="0"/>
                        <a:t>(n = 167)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/>
                        <a:t>post-Rd </a:t>
                      </a:r>
                    </a:p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/>
                        <a:t>(n = 200)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72058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Todesfälle, n (%)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143 (85,6)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175 (87,5)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6265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Medianes SBP</a:t>
                      </a:r>
                      <a:r>
                        <a:rPr lang="de-AT" sz="1400" baseline="0" dirty="0"/>
                        <a:t>, Mo.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13,5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14,0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23161"/>
                  </a:ext>
                </a:extLst>
              </a:tr>
              <a:tr h="313031">
                <a:tc>
                  <a:txBody>
                    <a:bodyPr/>
                    <a:lstStyle/>
                    <a:p>
                      <a:r>
                        <a:rPr lang="de-AT" sz="1400" dirty="0"/>
                        <a:t>HR (95% KI)</a:t>
                      </a:r>
                    </a:p>
                    <a:p>
                      <a:r>
                        <a:rPr lang="de-AT" sz="1400" dirty="0"/>
                        <a:t>p-Wert</a:t>
                      </a:r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1,015 (0,814-1,267)</a:t>
                      </a:r>
                    </a:p>
                    <a:p>
                      <a:pPr algn="ctr"/>
                      <a:r>
                        <a:rPr lang="de-AT" sz="1400" dirty="0"/>
                        <a:t>(einseitig) 0,4473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4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75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7491"/>
    </mc:Choice>
    <mc:Fallback xmlns="">
      <p:transition advTm="1749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3"/>
            <a:ext cx="11203200" cy="1109663"/>
          </a:xfrm>
        </p:spPr>
        <p:txBody>
          <a:bodyPr/>
          <a:lstStyle/>
          <a:p>
            <a:r>
              <a:rPr lang="de-DE" noProof="0" dirty="0"/>
              <a:t>OS nach Ansprechkategorie in der KRd-Gruppe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994429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defRPr/>
            </a:pPr>
            <a:r>
              <a:rPr lang="de-DE" sz="900" baseline="30000" dirty="0"/>
              <a:t>*</a:t>
            </a:r>
            <a:r>
              <a:rPr lang="de-DE" sz="900" dirty="0"/>
              <a:t> Mediane wurden nicht auf </a:t>
            </a:r>
            <a:r>
              <a:rPr lang="de-DE" sz="900" dirty="0" err="1"/>
              <a:t>Responder</a:t>
            </a:r>
            <a:r>
              <a:rPr lang="de-DE" sz="900" dirty="0"/>
              <a:t>-Bias adjustiert.</a:t>
            </a:r>
          </a:p>
          <a:p>
            <a:pPr>
              <a:spcAft>
                <a:spcPts val="300"/>
              </a:spcAft>
              <a:defRPr/>
            </a:pPr>
            <a:r>
              <a:rPr lang="de-DE" sz="900" dirty="0"/>
              <a:t>CR = komplettes Ansprechen;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PR = partielles Ansprechen; VGPR = sehr gutes partielles Ansprechen.</a:t>
            </a:r>
          </a:p>
          <a:p>
            <a:pPr>
              <a:defRPr/>
            </a:pPr>
            <a:r>
              <a:rPr lang="de-DE" sz="900" b="1" dirty="0"/>
              <a:t>Stewart AK, et al. Folien präsentiert auf dem: Annual Meeting of </a:t>
            </a:r>
            <a:r>
              <a:rPr lang="de-DE" sz="900" b="1" dirty="0" err="1"/>
              <a:t>the</a:t>
            </a:r>
            <a:r>
              <a:rPr lang="de-DE" sz="900" b="1" dirty="0"/>
              <a:t> American Society of </a:t>
            </a:r>
            <a:r>
              <a:rPr lang="de-DE" sz="900" b="1" dirty="0" err="1"/>
              <a:t>Hematology</a:t>
            </a:r>
            <a:r>
              <a:rPr lang="de-DE" sz="900" b="1" dirty="0"/>
              <a:t>; 9.–12. Dezember 2017; Atlanta, GA, USA.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10324" y="1601905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1,0</a:t>
            </a:r>
          </a:p>
        </p:txBody>
      </p:sp>
      <p:sp>
        <p:nvSpPr>
          <p:cNvPr id="72" name="TextBox 71"/>
          <p:cNvSpPr txBox="1"/>
          <p:nvPr/>
        </p:nvSpPr>
        <p:spPr>
          <a:xfrm rot="16200000">
            <a:off x="-629654" y="3130913"/>
            <a:ext cx="2879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 dirty="0">
                <a:ln>
                  <a:noFill/>
                </a:ln>
                <a:uLnTx/>
                <a:uFillTx/>
              </a:rPr>
              <a:t>Überlebenswahrscheinlichkeit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22720" y="5147197"/>
            <a:ext cx="48197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93382" y="5411704"/>
            <a:ext cx="848332" cy="3413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>
                <a:ln>
                  <a:noFill/>
                </a:ln>
                <a:uLnTx/>
                <a:uFillTx/>
              </a:rPr>
              <a:t>Monate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427348" y="5131054"/>
            <a:ext cx="694398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60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0730405" y="5131054"/>
            <a:ext cx="694398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80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874198" y="5131054"/>
            <a:ext cx="588467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20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124290" y="5131054"/>
            <a:ext cx="694398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833"/>
              </a:spcBef>
              <a:spcAft>
                <a:spcPts val="0"/>
              </a:spcAft>
              <a:buClrTx/>
              <a:buSzTx/>
              <a:buFontTx/>
              <a:buNone/>
              <a:tabLst>
                <a:tab pos="1750440" algn="ctr"/>
                <a:tab pos="3498763" algn="ctr"/>
                <a:tab pos="5333867" algn="ctr"/>
                <a:tab pos="7094889" algn="ctr"/>
                <a:tab pos="8838979" algn="ctr"/>
              </a:tabLst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40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369870" y="1394109"/>
            <a:ext cx="2361330" cy="1313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91440" rIns="91440" bIns="91440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cap="none" normalizeH="0" baseline="0" noProof="0" dirty="0">
                <a:ln>
                  <a:noFill/>
                </a:ln>
                <a:uLnTx/>
                <a:uFillTx/>
              </a:rPr>
              <a:t>Medianes OS, Monate</a:t>
            </a:r>
            <a:r>
              <a:rPr kumimoji="0" lang="de-DE" sz="1400" b="1" i="0" u="none" strike="noStrike" cap="none" normalizeH="0" baseline="30000" noProof="0" dirty="0">
                <a:ln>
                  <a:noFill/>
                </a:ln>
                <a:uLnTx/>
                <a:uFillTx/>
              </a:rPr>
              <a:t>*</a:t>
            </a:r>
          </a:p>
          <a:p>
            <a:pPr marL="11906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9063" algn="l"/>
              </a:tabLst>
              <a:defRPr/>
            </a:pPr>
            <a:r>
              <a:rPr kumimoji="0" lang="de-DE" sz="1400" b="0" i="0" u="none" strike="noStrike" cap="none" normalizeH="0" baseline="0" noProof="0" dirty="0">
                <a:ln>
                  <a:noFill/>
                </a:ln>
                <a:uLnTx/>
                <a:uFillTx/>
              </a:rPr>
              <a:t>CR oder besser: 67,0</a:t>
            </a:r>
          </a:p>
          <a:p>
            <a:pPr marL="11906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cap="none" normalizeH="0" baseline="0" noProof="0" dirty="0">
                <a:ln>
                  <a:noFill/>
                </a:ln>
                <a:uLnTx/>
                <a:uFillTx/>
              </a:rPr>
              <a:t>VGPR: 47,2</a:t>
            </a:r>
          </a:p>
          <a:p>
            <a:pPr marL="11906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cap="none" normalizeH="0" baseline="0" noProof="0" dirty="0">
                <a:ln>
                  <a:noFill/>
                </a:ln>
                <a:uLnTx/>
                <a:uFillTx/>
              </a:rPr>
              <a:t>PR: 31,6</a:t>
            </a:r>
          </a:p>
          <a:p>
            <a:pPr marL="11906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cap="none" normalizeH="0" baseline="0" noProof="0" dirty="0">
                <a:ln>
                  <a:noFill/>
                </a:ln>
                <a:uLnTx/>
                <a:uFillTx/>
              </a:rPr>
              <a:t>PR oder geringer: 14,6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10324" y="2237017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0,8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10324" y="2869033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0,6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10324" y="3504952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0,4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10324" y="4138276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0,2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10324" y="4774198"/>
            <a:ext cx="562310" cy="30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cap="none" normalizeH="0" baseline="0" noProof="0">
                <a:ln>
                  <a:noFill/>
                </a:ln>
                <a:uLnTx/>
                <a:uFillTx/>
              </a:rPr>
              <a:t>0,0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483435" y="1649917"/>
            <a:ext cx="0" cy="3407357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475219" y="5057274"/>
            <a:ext cx="10248503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879505" y="5057274"/>
            <a:ext cx="0" cy="9685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1361821" y="4934010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1361821" y="4301844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1361821" y="3669678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1361821" y="3037512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H="1">
            <a:off x="1361821" y="2405347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1361821" y="1773180"/>
            <a:ext cx="12161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177037" y="5057274"/>
            <a:ext cx="0" cy="9685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6482785" y="5057274"/>
            <a:ext cx="0" cy="9685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11081136" y="5057274"/>
            <a:ext cx="0" cy="9685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8791822" y="5057274"/>
            <a:ext cx="0" cy="9685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125" name="Group 3124"/>
          <p:cNvGrpSpPr/>
          <p:nvPr/>
        </p:nvGrpSpPr>
        <p:grpSpPr>
          <a:xfrm>
            <a:off x="1931596" y="3947391"/>
            <a:ext cx="2652236" cy="921769"/>
            <a:chOff x="1931596" y="3901669"/>
            <a:chExt cx="2187923" cy="921769"/>
          </a:xfrm>
        </p:grpSpPr>
        <p:sp>
          <p:nvSpPr>
            <p:cNvPr id="64" name="TextBox 63"/>
            <p:cNvSpPr txBox="1"/>
            <p:nvPr/>
          </p:nvSpPr>
          <p:spPr>
            <a:xfrm>
              <a:off x="2297731" y="3901669"/>
              <a:ext cx="1821788" cy="921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>
                  <a:tab pos="1981150" algn="ctr"/>
                  <a:tab pos="3742173" algn="ctr"/>
                  <a:tab pos="5486263" algn="ctr"/>
                  <a:tab pos="7247285" algn="ctr"/>
                  <a:tab pos="8991375" algn="ctr"/>
                </a:tabLst>
                <a:defRPr/>
              </a:pP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CR oder besser (</a:t>
              </a:r>
              <a:r>
                <a:rPr kumimoji="0" lang="de-DE" sz="1200" b="0" i="0" u="none" strike="noStrike" cap="none" normalizeH="0" baseline="0" noProof="0" dirty="0" err="1">
                  <a:ln>
                    <a:noFill/>
                  </a:ln>
                  <a:uLnTx/>
                  <a:uFillTx/>
                </a:rPr>
                <a:t>n</a:t>
              </a: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 = 126)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>
                  <a:tab pos="1981150" algn="ctr"/>
                  <a:tab pos="3742173" algn="ctr"/>
                  <a:tab pos="5486263" algn="ctr"/>
                  <a:tab pos="7247285" algn="ctr"/>
                  <a:tab pos="8991375" algn="ctr"/>
                </a:tabLst>
                <a:defRPr/>
              </a:pP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VGPR (</a:t>
              </a:r>
              <a:r>
                <a:rPr kumimoji="0" lang="de-DE" sz="1200" b="0" i="0" u="none" strike="noStrike" cap="none" normalizeH="0" baseline="0" noProof="0" dirty="0" err="1">
                  <a:ln>
                    <a:noFill/>
                  </a:ln>
                  <a:uLnTx/>
                  <a:uFillTx/>
                </a:rPr>
                <a:t>n</a:t>
              </a: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 = 151)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>
                  <a:tab pos="1981150" algn="ctr"/>
                  <a:tab pos="3742173" algn="ctr"/>
                  <a:tab pos="5486263" algn="ctr"/>
                  <a:tab pos="7247285" algn="ctr"/>
                  <a:tab pos="8991375" algn="ctr"/>
                </a:tabLst>
                <a:defRPr/>
              </a:pP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PR (</a:t>
              </a:r>
              <a:r>
                <a:rPr kumimoji="0" lang="de-DE" sz="1200" b="0" i="0" u="none" strike="noStrike" cap="none" normalizeH="0" baseline="0" noProof="0" dirty="0" err="1">
                  <a:ln>
                    <a:noFill/>
                  </a:ln>
                  <a:uLnTx/>
                  <a:uFillTx/>
                </a:rPr>
                <a:t>n</a:t>
              </a: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 = 68)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>
                  <a:tab pos="1981150" algn="ctr"/>
                  <a:tab pos="3742173" algn="ctr"/>
                  <a:tab pos="5486263" algn="ctr"/>
                  <a:tab pos="7247285" algn="ctr"/>
                  <a:tab pos="8991375" algn="ctr"/>
                </a:tabLst>
                <a:defRPr/>
              </a:pP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Geringer als PR (</a:t>
              </a:r>
              <a:r>
                <a:rPr kumimoji="0" lang="de-DE" sz="1200" b="0" i="0" u="none" strike="noStrike" cap="none" normalizeH="0" baseline="0" noProof="0" dirty="0" err="1">
                  <a:ln>
                    <a:noFill/>
                  </a:ln>
                  <a:uLnTx/>
                  <a:uFillTx/>
                </a:rPr>
                <a:t>n</a:t>
              </a:r>
              <a:r>
                <a:rPr kumimoji="0" lang="de-DE" sz="1200" b="0" i="0" u="none" strike="noStrike" cap="none" normalizeH="0" baseline="0" noProof="0" dirty="0">
                  <a:ln>
                    <a:noFill/>
                  </a:ln>
                  <a:uLnTx/>
                  <a:uFillTx/>
                </a:rPr>
                <a:t> = 51)</a:t>
              </a:r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1931596" y="4457168"/>
              <a:ext cx="392783" cy="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1931596" y="4661443"/>
              <a:ext cx="392783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1931596" y="4252894"/>
              <a:ext cx="392783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81"/>
            <p:cNvSpPr>
              <a:spLocks noChangeShapeType="1"/>
            </p:cNvSpPr>
            <p:nvPr/>
          </p:nvSpPr>
          <p:spPr bwMode="auto">
            <a:xfrm>
              <a:off x="1931596" y="4048620"/>
              <a:ext cx="392783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124" name="Group 3123"/>
          <p:cNvGrpSpPr/>
          <p:nvPr/>
        </p:nvGrpSpPr>
        <p:grpSpPr>
          <a:xfrm>
            <a:off x="1835132" y="1723875"/>
            <a:ext cx="9047148" cy="2882606"/>
            <a:chOff x="1835132" y="1723875"/>
            <a:chExt cx="9047148" cy="2882606"/>
          </a:xfrm>
        </p:grpSpPr>
        <p:sp>
          <p:nvSpPr>
            <p:cNvPr id="3075" name="Freeform 90"/>
            <p:cNvSpPr>
              <a:spLocks/>
            </p:cNvSpPr>
            <p:nvPr/>
          </p:nvSpPr>
          <p:spPr bwMode="auto">
            <a:xfrm>
              <a:off x="1932096" y="1763236"/>
              <a:ext cx="8950184" cy="1618274"/>
            </a:xfrm>
            <a:custGeom>
              <a:avLst/>
              <a:gdLst>
                <a:gd name="T0" fmla="*/ 4664 w 5446"/>
                <a:gd name="T1" fmla="*/ 919 h 919"/>
                <a:gd name="T2" fmla="*/ 4585 w 5446"/>
                <a:gd name="T3" fmla="*/ 893 h 919"/>
                <a:gd name="T4" fmla="*/ 4457 w 5446"/>
                <a:gd name="T5" fmla="*/ 871 h 919"/>
                <a:gd name="T6" fmla="*/ 4390 w 5446"/>
                <a:gd name="T7" fmla="*/ 851 h 919"/>
                <a:gd name="T8" fmla="*/ 4378 w 5446"/>
                <a:gd name="T9" fmla="*/ 832 h 919"/>
                <a:gd name="T10" fmla="*/ 4265 w 5446"/>
                <a:gd name="T11" fmla="*/ 818 h 919"/>
                <a:gd name="T12" fmla="*/ 4213 w 5446"/>
                <a:gd name="T13" fmla="*/ 803 h 919"/>
                <a:gd name="T14" fmla="*/ 3989 w 5446"/>
                <a:gd name="T15" fmla="*/ 786 h 919"/>
                <a:gd name="T16" fmla="*/ 3972 w 5446"/>
                <a:gd name="T17" fmla="*/ 773 h 919"/>
                <a:gd name="T18" fmla="*/ 3955 w 5446"/>
                <a:gd name="T19" fmla="*/ 757 h 919"/>
                <a:gd name="T20" fmla="*/ 3940 w 5446"/>
                <a:gd name="T21" fmla="*/ 744 h 919"/>
                <a:gd name="T22" fmla="*/ 3763 w 5446"/>
                <a:gd name="T23" fmla="*/ 727 h 919"/>
                <a:gd name="T24" fmla="*/ 3630 w 5446"/>
                <a:gd name="T25" fmla="*/ 715 h 919"/>
                <a:gd name="T26" fmla="*/ 3554 w 5446"/>
                <a:gd name="T27" fmla="*/ 696 h 919"/>
                <a:gd name="T28" fmla="*/ 3522 w 5446"/>
                <a:gd name="T29" fmla="*/ 685 h 919"/>
                <a:gd name="T30" fmla="*/ 3502 w 5446"/>
                <a:gd name="T31" fmla="*/ 665 h 919"/>
                <a:gd name="T32" fmla="*/ 3413 w 5446"/>
                <a:gd name="T33" fmla="*/ 656 h 919"/>
                <a:gd name="T34" fmla="*/ 3379 w 5446"/>
                <a:gd name="T35" fmla="*/ 643 h 919"/>
                <a:gd name="T36" fmla="*/ 3349 w 5446"/>
                <a:gd name="T37" fmla="*/ 626 h 919"/>
                <a:gd name="T38" fmla="*/ 3300 w 5446"/>
                <a:gd name="T39" fmla="*/ 611 h 919"/>
                <a:gd name="T40" fmla="*/ 3177 w 5446"/>
                <a:gd name="T41" fmla="*/ 595 h 919"/>
                <a:gd name="T42" fmla="*/ 3135 w 5446"/>
                <a:gd name="T43" fmla="*/ 584 h 919"/>
                <a:gd name="T44" fmla="*/ 3032 w 5446"/>
                <a:gd name="T45" fmla="*/ 569 h 919"/>
                <a:gd name="T46" fmla="*/ 2946 w 5446"/>
                <a:gd name="T47" fmla="*/ 553 h 919"/>
                <a:gd name="T48" fmla="*/ 2933 w 5446"/>
                <a:gd name="T49" fmla="*/ 540 h 919"/>
                <a:gd name="T50" fmla="*/ 2916 w 5446"/>
                <a:gd name="T51" fmla="*/ 521 h 919"/>
                <a:gd name="T52" fmla="*/ 2818 w 5446"/>
                <a:gd name="T53" fmla="*/ 512 h 919"/>
                <a:gd name="T54" fmla="*/ 2771 w 5446"/>
                <a:gd name="T55" fmla="*/ 494 h 919"/>
                <a:gd name="T56" fmla="*/ 2756 w 5446"/>
                <a:gd name="T57" fmla="*/ 481 h 919"/>
                <a:gd name="T58" fmla="*/ 2682 w 5446"/>
                <a:gd name="T59" fmla="*/ 464 h 919"/>
                <a:gd name="T60" fmla="*/ 2596 w 5446"/>
                <a:gd name="T61" fmla="*/ 451 h 919"/>
                <a:gd name="T62" fmla="*/ 2586 w 5446"/>
                <a:gd name="T63" fmla="*/ 437 h 919"/>
                <a:gd name="T64" fmla="*/ 2522 w 5446"/>
                <a:gd name="T65" fmla="*/ 422 h 919"/>
                <a:gd name="T66" fmla="*/ 2508 w 5446"/>
                <a:gd name="T67" fmla="*/ 407 h 919"/>
                <a:gd name="T68" fmla="*/ 2478 w 5446"/>
                <a:gd name="T69" fmla="*/ 392 h 919"/>
                <a:gd name="T70" fmla="*/ 2454 w 5446"/>
                <a:gd name="T71" fmla="*/ 378 h 919"/>
                <a:gd name="T72" fmla="*/ 2291 w 5446"/>
                <a:gd name="T73" fmla="*/ 367 h 919"/>
                <a:gd name="T74" fmla="*/ 2230 w 5446"/>
                <a:gd name="T75" fmla="*/ 346 h 919"/>
                <a:gd name="T76" fmla="*/ 2200 w 5446"/>
                <a:gd name="T77" fmla="*/ 335 h 919"/>
                <a:gd name="T78" fmla="*/ 2175 w 5446"/>
                <a:gd name="T79" fmla="*/ 319 h 919"/>
                <a:gd name="T80" fmla="*/ 2146 w 5446"/>
                <a:gd name="T81" fmla="*/ 304 h 919"/>
                <a:gd name="T82" fmla="*/ 2131 w 5446"/>
                <a:gd name="T83" fmla="*/ 293 h 919"/>
                <a:gd name="T84" fmla="*/ 2087 w 5446"/>
                <a:gd name="T85" fmla="*/ 273 h 919"/>
                <a:gd name="T86" fmla="*/ 2023 w 5446"/>
                <a:gd name="T87" fmla="*/ 262 h 919"/>
                <a:gd name="T88" fmla="*/ 1993 w 5446"/>
                <a:gd name="T89" fmla="*/ 247 h 919"/>
                <a:gd name="T90" fmla="*/ 1976 w 5446"/>
                <a:gd name="T91" fmla="*/ 232 h 919"/>
                <a:gd name="T92" fmla="*/ 1843 w 5446"/>
                <a:gd name="T93" fmla="*/ 217 h 919"/>
                <a:gd name="T94" fmla="*/ 1799 w 5446"/>
                <a:gd name="T95" fmla="*/ 203 h 919"/>
                <a:gd name="T96" fmla="*/ 1779 w 5446"/>
                <a:gd name="T97" fmla="*/ 188 h 919"/>
                <a:gd name="T98" fmla="*/ 1733 w 5446"/>
                <a:gd name="T99" fmla="*/ 173 h 919"/>
                <a:gd name="T100" fmla="*/ 1494 w 5446"/>
                <a:gd name="T101" fmla="*/ 162 h 919"/>
                <a:gd name="T102" fmla="*/ 1373 w 5446"/>
                <a:gd name="T103" fmla="*/ 149 h 919"/>
                <a:gd name="T104" fmla="*/ 1366 w 5446"/>
                <a:gd name="T105" fmla="*/ 131 h 919"/>
                <a:gd name="T106" fmla="*/ 1346 w 5446"/>
                <a:gd name="T107" fmla="*/ 114 h 919"/>
                <a:gd name="T108" fmla="*/ 1248 w 5446"/>
                <a:gd name="T109" fmla="*/ 100 h 919"/>
                <a:gd name="T110" fmla="*/ 1174 w 5446"/>
                <a:gd name="T111" fmla="*/ 89 h 919"/>
                <a:gd name="T112" fmla="*/ 1100 w 5446"/>
                <a:gd name="T113" fmla="*/ 76 h 919"/>
                <a:gd name="T114" fmla="*/ 1048 w 5446"/>
                <a:gd name="T115" fmla="*/ 59 h 919"/>
                <a:gd name="T116" fmla="*/ 1019 w 5446"/>
                <a:gd name="T117" fmla="*/ 44 h 919"/>
                <a:gd name="T118" fmla="*/ 618 w 5446"/>
                <a:gd name="T119" fmla="*/ 33 h 919"/>
                <a:gd name="T120" fmla="*/ 524 w 5446"/>
                <a:gd name="T121" fmla="*/ 17 h 919"/>
                <a:gd name="T122" fmla="*/ 0 w 5446"/>
                <a:gd name="T123" fmla="*/ 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46" h="919">
                  <a:moveTo>
                    <a:pt x="5446" y="919"/>
                  </a:moveTo>
                  <a:lnTo>
                    <a:pt x="4664" y="919"/>
                  </a:lnTo>
                  <a:lnTo>
                    <a:pt x="4664" y="893"/>
                  </a:lnTo>
                  <a:lnTo>
                    <a:pt x="4585" y="893"/>
                  </a:lnTo>
                  <a:lnTo>
                    <a:pt x="4585" y="871"/>
                  </a:lnTo>
                  <a:lnTo>
                    <a:pt x="4457" y="871"/>
                  </a:lnTo>
                  <a:lnTo>
                    <a:pt x="4457" y="851"/>
                  </a:lnTo>
                  <a:lnTo>
                    <a:pt x="4390" y="851"/>
                  </a:lnTo>
                  <a:lnTo>
                    <a:pt x="4390" y="832"/>
                  </a:lnTo>
                  <a:lnTo>
                    <a:pt x="4378" y="832"/>
                  </a:lnTo>
                  <a:lnTo>
                    <a:pt x="4378" y="818"/>
                  </a:lnTo>
                  <a:lnTo>
                    <a:pt x="4265" y="818"/>
                  </a:lnTo>
                  <a:lnTo>
                    <a:pt x="4265" y="803"/>
                  </a:lnTo>
                  <a:lnTo>
                    <a:pt x="4213" y="803"/>
                  </a:lnTo>
                  <a:lnTo>
                    <a:pt x="4213" y="786"/>
                  </a:lnTo>
                  <a:lnTo>
                    <a:pt x="3989" y="786"/>
                  </a:lnTo>
                  <a:lnTo>
                    <a:pt x="3989" y="773"/>
                  </a:lnTo>
                  <a:lnTo>
                    <a:pt x="3972" y="773"/>
                  </a:lnTo>
                  <a:lnTo>
                    <a:pt x="3972" y="757"/>
                  </a:lnTo>
                  <a:lnTo>
                    <a:pt x="3955" y="757"/>
                  </a:lnTo>
                  <a:lnTo>
                    <a:pt x="3955" y="744"/>
                  </a:lnTo>
                  <a:lnTo>
                    <a:pt x="3940" y="744"/>
                  </a:lnTo>
                  <a:lnTo>
                    <a:pt x="3940" y="727"/>
                  </a:lnTo>
                  <a:lnTo>
                    <a:pt x="3763" y="727"/>
                  </a:lnTo>
                  <a:lnTo>
                    <a:pt x="3763" y="715"/>
                  </a:lnTo>
                  <a:lnTo>
                    <a:pt x="3630" y="715"/>
                  </a:lnTo>
                  <a:lnTo>
                    <a:pt x="3630" y="696"/>
                  </a:lnTo>
                  <a:lnTo>
                    <a:pt x="3554" y="696"/>
                  </a:lnTo>
                  <a:lnTo>
                    <a:pt x="3554" y="685"/>
                  </a:lnTo>
                  <a:lnTo>
                    <a:pt x="3522" y="685"/>
                  </a:lnTo>
                  <a:lnTo>
                    <a:pt x="3522" y="665"/>
                  </a:lnTo>
                  <a:lnTo>
                    <a:pt x="3502" y="665"/>
                  </a:lnTo>
                  <a:lnTo>
                    <a:pt x="3502" y="656"/>
                  </a:lnTo>
                  <a:lnTo>
                    <a:pt x="3413" y="656"/>
                  </a:lnTo>
                  <a:lnTo>
                    <a:pt x="3413" y="643"/>
                  </a:lnTo>
                  <a:lnTo>
                    <a:pt x="3379" y="643"/>
                  </a:lnTo>
                  <a:lnTo>
                    <a:pt x="3379" y="626"/>
                  </a:lnTo>
                  <a:lnTo>
                    <a:pt x="3349" y="626"/>
                  </a:lnTo>
                  <a:lnTo>
                    <a:pt x="3349" y="611"/>
                  </a:lnTo>
                  <a:lnTo>
                    <a:pt x="3300" y="611"/>
                  </a:lnTo>
                  <a:lnTo>
                    <a:pt x="3300" y="595"/>
                  </a:lnTo>
                  <a:lnTo>
                    <a:pt x="3177" y="595"/>
                  </a:lnTo>
                  <a:lnTo>
                    <a:pt x="3177" y="584"/>
                  </a:lnTo>
                  <a:lnTo>
                    <a:pt x="3135" y="584"/>
                  </a:lnTo>
                  <a:lnTo>
                    <a:pt x="3135" y="569"/>
                  </a:lnTo>
                  <a:lnTo>
                    <a:pt x="3032" y="569"/>
                  </a:lnTo>
                  <a:lnTo>
                    <a:pt x="3032" y="553"/>
                  </a:lnTo>
                  <a:lnTo>
                    <a:pt x="2946" y="553"/>
                  </a:lnTo>
                  <a:lnTo>
                    <a:pt x="2946" y="540"/>
                  </a:lnTo>
                  <a:lnTo>
                    <a:pt x="2933" y="540"/>
                  </a:lnTo>
                  <a:lnTo>
                    <a:pt x="2933" y="521"/>
                  </a:lnTo>
                  <a:lnTo>
                    <a:pt x="2916" y="521"/>
                  </a:lnTo>
                  <a:lnTo>
                    <a:pt x="2916" y="512"/>
                  </a:lnTo>
                  <a:lnTo>
                    <a:pt x="2818" y="512"/>
                  </a:lnTo>
                  <a:lnTo>
                    <a:pt x="2818" y="494"/>
                  </a:lnTo>
                  <a:lnTo>
                    <a:pt x="2771" y="494"/>
                  </a:lnTo>
                  <a:lnTo>
                    <a:pt x="2771" y="481"/>
                  </a:lnTo>
                  <a:lnTo>
                    <a:pt x="2756" y="481"/>
                  </a:lnTo>
                  <a:lnTo>
                    <a:pt x="2756" y="464"/>
                  </a:lnTo>
                  <a:lnTo>
                    <a:pt x="2682" y="464"/>
                  </a:lnTo>
                  <a:lnTo>
                    <a:pt x="2682" y="451"/>
                  </a:lnTo>
                  <a:lnTo>
                    <a:pt x="2596" y="451"/>
                  </a:lnTo>
                  <a:lnTo>
                    <a:pt x="2596" y="437"/>
                  </a:lnTo>
                  <a:lnTo>
                    <a:pt x="2586" y="437"/>
                  </a:lnTo>
                  <a:lnTo>
                    <a:pt x="2586" y="422"/>
                  </a:lnTo>
                  <a:lnTo>
                    <a:pt x="2522" y="422"/>
                  </a:lnTo>
                  <a:lnTo>
                    <a:pt x="2522" y="407"/>
                  </a:lnTo>
                  <a:lnTo>
                    <a:pt x="2508" y="407"/>
                  </a:lnTo>
                  <a:lnTo>
                    <a:pt x="2508" y="392"/>
                  </a:lnTo>
                  <a:lnTo>
                    <a:pt x="2478" y="392"/>
                  </a:lnTo>
                  <a:lnTo>
                    <a:pt x="2478" y="378"/>
                  </a:lnTo>
                  <a:lnTo>
                    <a:pt x="2454" y="378"/>
                  </a:lnTo>
                  <a:lnTo>
                    <a:pt x="2454" y="367"/>
                  </a:lnTo>
                  <a:lnTo>
                    <a:pt x="2291" y="367"/>
                  </a:lnTo>
                  <a:lnTo>
                    <a:pt x="2291" y="346"/>
                  </a:lnTo>
                  <a:lnTo>
                    <a:pt x="2230" y="346"/>
                  </a:lnTo>
                  <a:lnTo>
                    <a:pt x="2230" y="335"/>
                  </a:lnTo>
                  <a:lnTo>
                    <a:pt x="2200" y="335"/>
                  </a:lnTo>
                  <a:lnTo>
                    <a:pt x="2200" y="319"/>
                  </a:lnTo>
                  <a:lnTo>
                    <a:pt x="2175" y="319"/>
                  </a:lnTo>
                  <a:lnTo>
                    <a:pt x="2175" y="304"/>
                  </a:lnTo>
                  <a:lnTo>
                    <a:pt x="2146" y="304"/>
                  </a:lnTo>
                  <a:lnTo>
                    <a:pt x="2146" y="293"/>
                  </a:lnTo>
                  <a:lnTo>
                    <a:pt x="2131" y="293"/>
                  </a:lnTo>
                  <a:lnTo>
                    <a:pt x="2131" y="273"/>
                  </a:lnTo>
                  <a:lnTo>
                    <a:pt x="2087" y="273"/>
                  </a:lnTo>
                  <a:lnTo>
                    <a:pt x="2087" y="262"/>
                  </a:lnTo>
                  <a:lnTo>
                    <a:pt x="2023" y="262"/>
                  </a:lnTo>
                  <a:lnTo>
                    <a:pt x="2023" y="247"/>
                  </a:lnTo>
                  <a:lnTo>
                    <a:pt x="1993" y="247"/>
                  </a:lnTo>
                  <a:lnTo>
                    <a:pt x="1993" y="232"/>
                  </a:lnTo>
                  <a:lnTo>
                    <a:pt x="1976" y="232"/>
                  </a:lnTo>
                  <a:lnTo>
                    <a:pt x="1976" y="217"/>
                  </a:lnTo>
                  <a:lnTo>
                    <a:pt x="1843" y="217"/>
                  </a:lnTo>
                  <a:lnTo>
                    <a:pt x="1843" y="203"/>
                  </a:lnTo>
                  <a:lnTo>
                    <a:pt x="1799" y="203"/>
                  </a:lnTo>
                  <a:lnTo>
                    <a:pt x="1799" y="188"/>
                  </a:lnTo>
                  <a:lnTo>
                    <a:pt x="1779" y="188"/>
                  </a:lnTo>
                  <a:lnTo>
                    <a:pt x="1779" y="173"/>
                  </a:lnTo>
                  <a:lnTo>
                    <a:pt x="1733" y="173"/>
                  </a:lnTo>
                  <a:lnTo>
                    <a:pt x="1733" y="162"/>
                  </a:lnTo>
                  <a:lnTo>
                    <a:pt x="1494" y="162"/>
                  </a:lnTo>
                  <a:lnTo>
                    <a:pt x="1494" y="149"/>
                  </a:lnTo>
                  <a:lnTo>
                    <a:pt x="1373" y="149"/>
                  </a:lnTo>
                  <a:lnTo>
                    <a:pt x="1373" y="131"/>
                  </a:lnTo>
                  <a:lnTo>
                    <a:pt x="1366" y="131"/>
                  </a:lnTo>
                  <a:lnTo>
                    <a:pt x="1366" y="114"/>
                  </a:lnTo>
                  <a:lnTo>
                    <a:pt x="1346" y="114"/>
                  </a:lnTo>
                  <a:lnTo>
                    <a:pt x="1346" y="100"/>
                  </a:lnTo>
                  <a:lnTo>
                    <a:pt x="1248" y="100"/>
                  </a:lnTo>
                  <a:lnTo>
                    <a:pt x="1248" y="89"/>
                  </a:lnTo>
                  <a:lnTo>
                    <a:pt x="1174" y="89"/>
                  </a:lnTo>
                  <a:lnTo>
                    <a:pt x="1174" y="76"/>
                  </a:lnTo>
                  <a:lnTo>
                    <a:pt x="1100" y="76"/>
                  </a:lnTo>
                  <a:lnTo>
                    <a:pt x="1100" y="59"/>
                  </a:lnTo>
                  <a:lnTo>
                    <a:pt x="1048" y="59"/>
                  </a:lnTo>
                  <a:lnTo>
                    <a:pt x="1048" y="44"/>
                  </a:lnTo>
                  <a:lnTo>
                    <a:pt x="1019" y="44"/>
                  </a:lnTo>
                  <a:lnTo>
                    <a:pt x="1019" y="33"/>
                  </a:lnTo>
                  <a:lnTo>
                    <a:pt x="618" y="33"/>
                  </a:lnTo>
                  <a:lnTo>
                    <a:pt x="618" y="17"/>
                  </a:lnTo>
                  <a:lnTo>
                    <a:pt x="524" y="17"/>
                  </a:lnTo>
                  <a:lnTo>
                    <a:pt x="524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7792609" y="3449564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10167382" y="4529001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9733514" y="4529001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9652985" y="4521957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9321010" y="4521957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9146805" y="4521957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2214768" y="2266234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2117804" y="2266234"/>
              <a:ext cx="0" cy="7748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10441838" y="4097578"/>
              <a:ext cx="0" cy="7748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10109862" y="4097578"/>
              <a:ext cx="0" cy="7748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10024403" y="4094056"/>
              <a:ext cx="0" cy="73958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9996464" y="4094056"/>
              <a:ext cx="0" cy="73958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Line 37"/>
            <p:cNvSpPr>
              <a:spLocks noChangeShapeType="1"/>
            </p:cNvSpPr>
            <p:nvPr/>
          </p:nvSpPr>
          <p:spPr bwMode="auto">
            <a:xfrm>
              <a:off x="9904432" y="4094056"/>
              <a:ext cx="0" cy="73958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Line 38"/>
            <p:cNvSpPr>
              <a:spLocks noChangeShapeType="1"/>
            </p:cNvSpPr>
            <p:nvPr/>
          </p:nvSpPr>
          <p:spPr bwMode="auto">
            <a:xfrm>
              <a:off x="9514936" y="4094056"/>
              <a:ext cx="0" cy="73958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Line 39"/>
            <p:cNvSpPr>
              <a:spLocks noChangeShapeType="1"/>
            </p:cNvSpPr>
            <p:nvPr/>
          </p:nvSpPr>
          <p:spPr bwMode="auto">
            <a:xfrm>
              <a:off x="9301289" y="4094056"/>
              <a:ext cx="0" cy="73958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>
              <a:off x="9123797" y="4009533"/>
              <a:ext cx="0" cy="7572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Line 41"/>
            <p:cNvSpPr>
              <a:spLocks noChangeShapeType="1"/>
            </p:cNvSpPr>
            <p:nvPr/>
          </p:nvSpPr>
          <p:spPr bwMode="auto">
            <a:xfrm>
              <a:off x="9085998" y="4002489"/>
              <a:ext cx="0" cy="79241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Line 42"/>
            <p:cNvSpPr>
              <a:spLocks noChangeShapeType="1"/>
            </p:cNvSpPr>
            <p:nvPr/>
          </p:nvSpPr>
          <p:spPr bwMode="auto">
            <a:xfrm>
              <a:off x="9058060" y="4002489"/>
              <a:ext cx="0" cy="79241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Line 43"/>
            <p:cNvSpPr>
              <a:spLocks noChangeShapeType="1"/>
            </p:cNvSpPr>
            <p:nvPr/>
          </p:nvSpPr>
          <p:spPr bwMode="auto">
            <a:xfrm>
              <a:off x="9021904" y="4002489"/>
              <a:ext cx="0" cy="79241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Line 44"/>
            <p:cNvSpPr>
              <a:spLocks noChangeShapeType="1"/>
            </p:cNvSpPr>
            <p:nvPr/>
          </p:nvSpPr>
          <p:spPr bwMode="auto">
            <a:xfrm>
              <a:off x="8216617" y="3708418"/>
              <a:ext cx="0" cy="7748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Line 45"/>
            <p:cNvSpPr>
              <a:spLocks noChangeShapeType="1"/>
            </p:cNvSpPr>
            <p:nvPr/>
          </p:nvSpPr>
          <p:spPr bwMode="auto">
            <a:xfrm>
              <a:off x="2206550" y="1780224"/>
              <a:ext cx="0" cy="7748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Line 46"/>
            <p:cNvSpPr>
              <a:spLocks noChangeShapeType="1"/>
            </p:cNvSpPr>
            <p:nvPr/>
          </p:nvSpPr>
          <p:spPr bwMode="auto">
            <a:xfrm>
              <a:off x="2158891" y="1818964"/>
              <a:ext cx="96964" cy="0"/>
            </a:xfrm>
            <a:prstGeom prst="line">
              <a:avLst/>
            </a:pr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1883615" y="1763236"/>
              <a:ext cx="8951006" cy="2216983"/>
            </a:xfrm>
            <a:custGeom>
              <a:avLst/>
              <a:gdLst>
                <a:gd name="T0" fmla="*/ 4966 w 5434"/>
                <a:gd name="T1" fmla="*/ 1218 h 1259"/>
                <a:gd name="T2" fmla="*/ 4821 w 5434"/>
                <a:gd name="T3" fmla="*/ 1187 h 1259"/>
                <a:gd name="T4" fmla="*/ 4796 w 5434"/>
                <a:gd name="T5" fmla="*/ 1132 h 1259"/>
                <a:gd name="T6" fmla="*/ 4208 w 5434"/>
                <a:gd name="T7" fmla="*/ 1117 h 1259"/>
                <a:gd name="T8" fmla="*/ 4198 w 5434"/>
                <a:gd name="T9" fmla="*/ 1089 h 1259"/>
                <a:gd name="T10" fmla="*/ 3996 w 5434"/>
                <a:gd name="T11" fmla="*/ 1080 h 1259"/>
                <a:gd name="T12" fmla="*/ 3881 w 5434"/>
                <a:gd name="T13" fmla="*/ 1054 h 1259"/>
                <a:gd name="T14" fmla="*/ 3780 w 5434"/>
                <a:gd name="T15" fmla="*/ 1043 h 1259"/>
                <a:gd name="T16" fmla="*/ 3731 w 5434"/>
                <a:gd name="T17" fmla="*/ 1018 h 1259"/>
                <a:gd name="T18" fmla="*/ 3647 w 5434"/>
                <a:gd name="T19" fmla="*/ 1005 h 1259"/>
                <a:gd name="T20" fmla="*/ 3600 w 5434"/>
                <a:gd name="T21" fmla="*/ 979 h 1259"/>
                <a:gd name="T22" fmla="*/ 3551 w 5434"/>
                <a:gd name="T23" fmla="*/ 968 h 1259"/>
                <a:gd name="T24" fmla="*/ 3509 w 5434"/>
                <a:gd name="T25" fmla="*/ 942 h 1259"/>
                <a:gd name="T26" fmla="*/ 3413 w 5434"/>
                <a:gd name="T27" fmla="*/ 933 h 1259"/>
                <a:gd name="T28" fmla="*/ 3366 w 5434"/>
                <a:gd name="T29" fmla="*/ 903 h 1259"/>
                <a:gd name="T30" fmla="*/ 3118 w 5434"/>
                <a:gd name="T31" fmla="*/ 891 h 1259"/>
                <a:gd name="T32" fmla="*/ 3083 w 5434"/>
                <a:gd name="T33" fmla="*/ 870 h 1259"/>
                <a:gd name="T34" fmla="*/ 3044 w 5434"/>
                <a:gd name="T35" fmla="*/ 856 h 1259"/>
                <a:gd name="T36" fmla="*/ 3037 w 5434"/>
                <a:gd name="T37" fmla="*/ 835 h 1259"/>
                <a:gd name="T38" fmla="*/ 2926 w 5434"/>
                <a:gd name="T39" fmla="*/ 822 h 1259"/>
                <a:gd name="T40" fmla="*/ 2879 w 5434"/>
                <a:gd name="T41" fmla="*/ 782 h 1259"/>
                <a:gd name="T42" fmla="*/ 2709 w 5434"/>
                <a:gd name="T43" fmla="*/ 769 h 1259"/>
                <a:gd name="T44" fmla="*/ 2601 w 5434"/>
                <a:gd name="T45" fmla="*/ 743 h 1259"/>
                <a:gd name="T46" fmla="*/ 2547 w 5434"/>
                <a:gd name="T47" fmla="*/ 736 h 1259"/>
                <a:gd name="T48" fmla="*/ 2515 w 5434"/>
                <a:gd name="T49" fmla="*/ 710 h 1259"/>
                <a:gd name="T50" fmla="*/ 2402 w 5434"/>
                <a:gd name="T51" fmla="*/ 697 h 1259"/>
                <a:gd name="T52" fmla="*/ 2370 w 5434"/>
                <a:gd name="T53" fmla="*/ 677 h 1259"/>
                <a:gd name="T54" fmla="*/ 2274 w 5434"/>
                <a:gd name="T55" fmla="*/ 668 h 1259"/>
                <a:gd name="T56" fmla="*/ 2261 w 5434"/>
                <a:gd name="T57" fmla="*/ 646 h 1259"/>
                <a:gd name="T58" fmla="*/ 2220 w 5434"/>
                <a:gd name="T59" fmla="*/ 637 h 1259"/>
                <a:gd name="T60" fmla="*/ 2210 w 5434"/>
                <a:gd name="T61" fmla="*/ 596 h 1259"/>
                <a:gd name="T62" fmla="*/ 2190 w 5434"/>
                <a:gd name="T63" fmla="*/ 585 h 1259"/>
                <a:gd name="T64" fmla="*/ 2094 w 5434"/>
                <a:gd name="T65" fmla="*/ 554 h 1259"/>
                <a:gd name="T66" fmla="*/ 2047 w 5434"/>
                <a:gd name="T67" fmla="*/ 541 h 1259"/>
                <a:gd name="T68" fmla="*/ 2033 w 5434"/>
                <a:gd name="T69" fmla="*/ 521 h 1259"/>
                <a:gd name="T70" fmla="*/ 1892 w 5434"/>
                <a:gd name="T71" fmla="*/ 504 h 1259"/>
                <a:gd name="T72" fmla="*/ 1759 w 5434"/>
                <a:gd name="T73" fmla="*/ 480 h 1259"/>
                <a:gd name="T74" fmla="*/ 1686 w 5434"/>
                <a:gd name="T75" fmla="*/ 469 h 1259"/>
                <a:gd name="T76" fmla="*/ 1673 w 5434"/>
                <a:gd name="T77" fmla="*/ 447 h 1259"/>
                <a:gd name="T78" fmla="*/ 1617 w 5434"/>
                <a:gd name="T79" fmla="*/ 432 h 1259"/>
                <a:gd name="T80" fmla="*/ 1548 w 5434"/>
                <a:gd name="T81" fmla="*/ 408 h 1259"/>
                <a:gd name="T82" fmla="*/ 1442 w 5434"/>
                <a:gd name="T83" fmla="*/ 397 h 1259"/>
                <a:gd name="T84" fmla="*/ 1385 w 5434"/>
                <a:gd name="T85" fmla="*/ 371 h 1259"/>
                <a:gd name="T86" fmla="*/ 1309 w 5434"/>
                <a:gd name="T87" fmla="*/ 357 h 1259"/>
                <a:gd name="T88" fmla="*/ 1284 w 5434"/>
                <a:gd name="T89" fmla="*/ 340 h 1259"/>
                <a:gd name="T90" fmla="*/ 1166 w 5434"/>
                <a:gd name="T91" fmla="*/ 322 h 1259"/>
                <a:gd name="T92" fmla="*/ 1068 w 5434"/>
                <a:gd name="T93" fmla="*/ 289 h 1259"/>
                <a:gd name="T94" fmla="*/ 1041 w 5434"/>
                <a:gd name="T95" fmla="*/ 279 h 1259"/>
                <a:gd name="T96" fmla="*/ 982 w 5434"/>
                <a:gd name="T97" fmla="*/ 239 h 1259"/>
                <a:gd name="T98" fmla="*/ 925 w 5434"/>
                <a:gd name="T99" fmla="*/ 232 h 1259"/>
                <a:gd name="T100" fmla="*/ 908 w 5434"/>
                <a:gd name="T101" fmla="*/ 211 h 1259"/>
                <a:gd name="T102" fmla="*/ 827 w 5434"/>
                <a:gd name="T103" fmla="*/ 182 h 1259"/>
                <a:gd name="T104" fmla="*/ 805 w 5434"/>
                <a:gd name="T105" fmla="*/ 160 h 1259"/>
                <a:gd name="T106" fmla="*/ 782 w 5434"/>
                <a:gd name="T107" fmla="*/ 151 h 1259"/>
                <a:gd name="T108" fmla="*/ 716 w 5434"/>
                <a:gd name="T109" fmla="*/ 119 h 1259"/>
                <a:gd name="T110" fmla="*/ 617 w 5434"/>
                <a:gd name="T111" fmla="*/ 114 h 1259"/>
                <a:gd name="T112" fmla="*/ 608 w 5434"/>
                <a:gd name="T113" fmla="*/ 88 h 1259"/>
                <a:gd name="T114" fmla="*/ 561 w 5434"/>
                <a:gd name="T115" fmla="*/ 77 h 1259"/>
                <a:gd name="T116" fmla="*/ 458 w 5434"/>
                <a:gd name="T117" fmla="*/ 51 h 1259"/>
                <a:gd name="T118" fmla="*/ 396 w 5434"/>
                <a:gd name="T119" fmla="*/ 42 h 1259"/>
                <a:gd name="T120" fmla="*/ 312 w 5434"/>
                <a:gd name="T121" fmla="*/ 31 h 1259"/>
                <a:gd name="T122" fmla="*/ 312 w 5434"/>
                <a:gd name="T123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34" h="1259">
                  <a:moveTo>
                    <a:pt x="5434" y="1259"/>
                  </a:moveTo>
                  <a:lnTo>
                    <a:pt x="4966" y="1259"/>
                  </a:lnTo>
                  <a:lnTo>
                    <a:pt x="4966" y="1218"/>
                  </a:lnTo>
                  <a:lnTo>
                    <a:pt x="4872" y="1218"/>
                  </a:lnTo>
                  <a:lnTo>
                    <a:pt x="4872" y="1187"/>
                  </a:lnTo>
                  <a:lnTo>
                    <a:pt x="4821" y="1187"/>
                  </a:lnTo>
                  <a:lnTo>
                    <a:pt x="4821" y="1158"/>
                  </a:lnTo>
                  <a:lnTo>
                    <a:pt x="4796" y="1158"/>
                  </a:lnTo>
                  <a:lnTo>
                    <a:pt x="4796" y="1132"/>
                  </a:lnTo>
                  <a:lnTo>
                    <a:pt x="4215" y="1132"/>
                  </a:lnTo>
                  <a:lnTo>
                    <a:pt x="4215" y="1117"/>
                  </a:lnTo>
                  <a:lnTo>
                    <a:pt x="4208" y="1117"/>
                  </a:lnTo>
                  <a:lnTo>
                    <a:pt x="4208" y="1099"/>
                  </a:lnTo>
                  <a:lnTo>
                    <a:pt x="4198" y="1099"/>
                  </a:lnTo>
                  <a:lnTo>
                    <a:pt x="4198" y="1089"/>
                  </a:lnTo>
                  <a:lnTo>
                    <a:pt x="4186" y="1089"/>
                  </a:lnTo>
                  <a:lnTo>
                    <a:pt x="4186" y="1080"/>
                  </a:lnTo>
                  <a:lnTo>
                    <a:pt x="3996" y="1080"/>
                  </a:lnTo>
                  <a:lnTo>
                    <a:pt x="3996" y="1067"/>
                  </a:lnTo>
                  <a:lnTo>
                    <a:pt x="3881" y="1067"/>
                  </a:lnTo>
                  <a:lnTo>
                    <a:pt x="3881" y="1054"/>
                  </a:lnTo>
                  <a:lnTo>
                    <a:pt x="3802" y="1054"/>
                  </a:lnTo>
                  <a:lnTo>
                    <a:pt x="3802" y="1043"/>
                  </a:lnTo>
                  <a:lnTo>
                    <a:pt x="3780" y="1043"/>
                  </a:lnTo>
                  <a:lnTo>
                    <a:pt x="3780" y="1029"/>
                  </a:lnTo>
                  <a:lnTo>
                    <a:pt x="3731" y="1029"/>
                  </a:lnTo>
                  <a:lnTo>
                    <a:pt x="3731" y="1018"/>
                  </a:lnTo>
                  <a:lnTo>
                    <a:pt x="3708" y="1018"/>
                  </a:lnTo>
                  <a:lnTo>
                    <a:pt x="3708" y="1005"/>
                  </a:lnTo>
                  <a:lnTo>
                    <a:pt x="3647" y="1005"/>
                  </a:lnTo>
                  <a:lnTo>
                    <a:pt x="3647" y="996"/>
                  </a:lnTo>
                  <a:lnTo>
                    <a:pt x="3600" y="996"/>
                  </a:lnTo>
                  <a:lnTo>
                    <a:pt x="3600" y="979"/>
                  </a:lnTo>
                  <a:lnTo>
                    <a:pt x="3573" y="979"/>
                  </a:lnTo>
                  <a:lnTo>
                    <a:pt x="3573" y="968"/>
                  </a:lnTo>
                  <a:lnTo>
                    <a:pt x="3551" y="968"/>
                  </a:lnTo>
                  <a:lnTo>
                    <a:pt x="3551" y="953"/>
                  </a:lnTo>
                  <a:lnTo>
                    <a:pt x="3509" y="953"/>
                  </a:lnTo>
                  <a:lnTo>
                    <a:pt x="3509" y="942"/>
                  </a:lnTo>
                  <a:lnTo>
                    <a:pt x="3443" y="942"/>
                  </a:lnTo>
                  <a:lnTo>
                    <a:pt x="3443" y="933"/>
                  </a:lnTo>
                  <a:lnTo>
                    <a:pt x="3413" y="933"/>
                  </a:lnTo>
                  <a:lnTo>
                    <a:pt x="3413" y="920"/>
                  </a:lnTo>
                  <a:lnTo>
                    <a:pt x="3366" y="920"/>
                  </a:lnTo>
                  <a:lnTo>
                    <a:pt x="3366" y="903"/>
                  </a:lnTo>
                  <a:lnTo>
                    <a:pt x="3288" y="903"/>
                  </a:lnTo>
                  <a:lnTo>
                    <a:pt x="3288" y="891"/>
                  </a:lnTo>
                  <a:lnTo>
                    <a:pt x="3118" y="891"/>
                  </a:lnTo>
                  <a:lnTo>
                    <a:pt x="3118" y="878"/>
                  </a:lnTo>
                  <a:lnTo>
                    <a:pt x="3083" y="878"/>
                  </a:lnTo>
                  <a:lnTo>
                    <a:pt x="3083" y="870"/>
                  </a:lnTo>
                  <a:lnTo>
                    <a:pt x="3074" y="870"/>
                  </a:lnTo>
                  <a:lnTo>
                    <a:pt x="3074" y="856"/>
                  </a:lnTo>
                  <a:lnTo>
                    <a:pt x="3044" y="856"/>
                  </a:lnTo>
                  <a:lnTo>
                    <a:pt x="3044" y="843"/>
                  </a:lnTo>
                  <a:lnTo>
                    <a:pt x="3037" y="843"/>
                  </a:lnTo>
                  <a:lnTo>
                    <a:pt x="3037" y="835"/>
                  </a:lnTo>
                  <a:lnTo>
                    <a:pt x="2992" y="835"/>
                  </a:lnTo>
                  <a:lnTo>
                    <a:pt x="2992" y="822"/>
                  </a:lnTo>
                  <a:lnTo>
                    <a:pt x="2926" y="822"/>
                  </a:lnTo>
                  <a:lnTo>
                    <a:pt x="2926" y="797"/>
                  </a:lnTo>
                  <a:lnTo>
                    <a:pt x="2879" y="797"/>
                  </a:lnTo>
                  <a:lnTo>
                    <a:pt x="2879" y="782"/>
                  </a:lnTo>
                  <a:lnTo>
                    <a:pt x="2832" y="782"/>
                  </a:lnTo>
                  <a:lnTo>
                    <a:pt x="2832" y="769"/>
                  </a:lnTo>
                  <a:lnTo>
                    <a:pt x="2709" y="769"/>
                  </a:lnTo>
                  <a:lnTo>
                    <a:pt x="2709" y="756"/>
                  </a:lnTo>
                  <a:lnTo>
                    <a:pt x="2601" y="756"/>
                  </a:lnTo>
                  <a:lnTo>
                    <a:pt x="2601" y="743"/>
                  </a:lnTo>
                  <a:lnTo>
                    <a:pt x="2576" y="743"/>
                  </a:lnTo>
                  <a:lnTo>
                    <a:pt x="2576" y="736"/>
                  </a:lnTo>
                  <a:lnTo>
                    <a:pt x="2547" y="736"/>
                  </a:lnTo>
                  <a:lnTo>
                    <a:pt x="2547" y="721"/>
                  </a:lnTo>
                  <a:lnTo>
                    <a:pt x="2515" y="721"/>
                  </a:lnTo>
                  <a:lnTo>
                    <a:pt x="2515" y="710"/>
                  </a:lnTo>
                  <a:lnTo>
                    <a:pt x="2498" y="710"/>
                  </a:lnTo>
                  <a:lnTo>
                    <a:pt x="2498" y="697"/>
                  </a:lnTo>
                  <a:lnTo>
                    <a:pt x="2402" y="697"/>
                  </a:lnTo>
                  <a:lnTo>
                    <a:pt x="2402" y="686"/>
                  </a:lnTo>
                  <a:lnTo>
                    <a:pt x="2370" y="686"/>
                  </a:lnTo>
                  <a:lnTo>
                    <a:pt x="2370" y="677"/>
                  </a:lnTo>
                  <a:lnTo>
                    <a:pt x="2293" y="677"/>
                  </a:lnTo>
                  <a:lnTo>
                    <a:pt x="2293" y="668"/>
                  </a:lnTo>
                  <a:lnTo>
                    <a:pt x="2274" y="668"/>
                  </a:lnTo>
                  <a:lnTo>
                    <a:pt x="2274" y="659"/>
                  </a:lnTo>
                  <a:lnTo>
                    <a:pt x="2261" y="659"/>
                  </a:lnTo>
                  <a:lnTo>
                    <a:pt x="2261" y="646"/>
                  </a:lnTo>
                  <a:lnTo>
                    <a:pt x="2254" y="646"/>
                  </a:lnTo>
                  <a:lnTo>
                    <a:pt x="2254" y="637"/>
                  </a:lnTo>
                  <a:lnTo>
                    <a:pt x="2220" y="637"/>
                  </a:lnTo>
                  <a:lnTo>
                    <a:pt x="2220" y="627"/>
                  </a:lnTo>
                  <a:lnTo>
                    <a:pt x="2210" y="627"/>
                  </a:lnTo>
                  <a:lnTo>
                    <a:pt x="2210" y="596"/>
                  </a:lnTo>
                  <a:lnTo>
                    <a:pt x="2200" y="596"/>
                  </a:lnTo>
                  <a:lnTo>
                    <a:pt x="2200" y="585"/>
                  </a:lnTo>
                  <a:lnTo>
                    <a:pt x="2190" y="585"/>
                  </a:lnTo>
                  <a:lnTo>
                    <a:pt x="2190" y="567"/>
                  </a:lnTo>
                  <a:lnTo>
                    <a:pt x="2094" y="567"/>
                  </a:lnTo>
                  <a:lnTo>
                    <a:pt x="2094" y="554"/>
                  </a:lnTo>
                  <a:lnTo>
                    <a:pt x="2084" y="554"/>
                  </a:lnTo>
                  <a:lnTo>
                    <a:pt x="2084" y="541"/>
                  </a:lnTo>
                  <a:lnTo>
                    <a:pt x="2047" y="541"/>
                  </a:lnTo>
                  <a:lnTo>
                    <a:pt x="2047" y="528"/>
                  </a:lnTo>
                  <a:lnTo>
                    <a:pt x="2033" y="528"/>
                  </a:lnTo>
                  <a:lnTo>
                    <a:pt x="2033" y="521"/>
                  </a:lnTo>
                  <a:lnTo>
                    <a:pt x="1922" y="521"/>
                  </a:lnTo>
                  <a:lnTo>
                    <a:pt x="1922" y="504"/>
                  </a:lnTo>
                  <a:lnTo>
                    <a:pt x="1892" y="504"/>
                  </a:lnTo>
                  <a:lnTo>
                    <a:pt x="1892" y="489"/>
                  </a:lnTo>
                  <a:lnTo>
                    <a:pt x="1759" y="489"/>
                  </a:lnTo>
                  <a:lnTo>
                    <a:pt x="1759" y="480"/>
                  </a:lnTo>
                  <a:lnTo>
                    <a:pt x="1732" y="480"/>
                  </a:lnTo>
                  <a:lnTo>
                    <a:pt x="1732" y="469"/>
                  </a:lnTo>
                  <a:lnTo>
                    <a:pt x="1686" y="469"/>
                  </a:lnTo>
                  <a:lnTo>
                    <a:pt x="1686" y="454"/>
                  </a:lnTo>
                  <a:lnTo>
                    <a:pt x="1673" y="454"/>
                  </a:lnTo>
                  <a:lnTo>
                    <a:pt x="1673" y="447"/>
                  </a:lnTo>
                  <a:lnTo>
                    <a:pt x="1654" y="447"/>
                  </a:lnTo>
                  <a:lnTo>
                    <a:pt x="1654" y="432"/>
                  </a:lnTo>
                  <a:lnTo>
                    <a:pt x="1617" y="432"/>
                  </a:lnTo>
                  <a:lnTo>
                    <a:pt x="1617" y="421"/>
                  </a:lnTo>
                  <a:lnTo>
                    <a:pt x="1548" y="421"/>
                  </a:lnTo>
                  <a:lnTo>
                    <a:pt x="1548" y="408"/>
                  </a:lnTo>
                  <a:lnTo>
                    <a:pt x="1479" y="408"/>
                  </a:lnTo>
                  <a:lnTo>
                    <a:pt x="1479" y="397"/>
                  </a:lnTo>
                  <a:lnTo>
                    <a:pt x="1442" y="397"/>
                  </a:lnTo>
                  <a:lnTo>
                    <a:pt x="1442" y="386"/>
                  </a:lnTo>
                  <a:lnTo>
                    <a:pt x="1385" y="386"/>
                  </a:lnTo>
                  <a:lnTo>
                    <a:pt x="1385" y="371"/>
                  </a:lnTo>
                  <a:lnTo>
                    <a:pt x="1326" y="371"/>
                  </a:lnTo>
                  <a:lnTo>
                    <a:pt x="1326" y="357"/>
                  </a:lnTo>
                  <a:lnTo>
                    <a:pt x="1309" y="357"/>
                  </a:lnTo>
                  <a:lnTo>
                    <a:pt x="1309" y="349"/>
                  </a:lnTo>
                  <a:lnTo>
                    <a:pt x="1284" y="349"/>
                  </a:lnTo>
                  <a:lnTo>
                    <a:pt x="1284" y="340"/>
                  </a:lnTo>
                  <a:lnTo>
                    <a:pt x="1198" y="340"/>
                  </a:lnTo>
                  <a:lnTo>
                    <a:pt x="1198" y="322"/>
                  </a:lnTo>
                  <a:lnTo>
                    <a:pt x="1166" y="322"/>
                  </a:lnTo>
                  <a:lnTo>
                    <a:pt x="1166" y="313"/>
                  </a:lnTo>
                  <a:lnTo>
                    <a:pt x="1068" y="313"/>
                  </a:lnTo>
                  <a:lnTo>
                    <a:pt x="1068" y="289"/>
                  </a:lnTo>
                  <a:lnTo>
                    <a:pt x="1051" y="289"/>
                  </a:lnTo>
                  <a:lnTo>
                    <a:pt x="1051" y="279"/>
                  </a:lnTo>
                  <a:lnTo>
                    <a:pt x="1041" y="279"/>
                  </a:lnTo>
                  <a:lnTo>
                    <a:pt x="1041" y="255"/>
                  </a:lnTo>
                  <a:lnTo>
                    <a:pt x="982" y="255"/>
                  </a:lnTo>
                  <a:lnTo>
                    <a:pt x="982" y="239"/>
                  </a:lnTo>
                  <a:lnTo>
                    <a:pt x="962" y="239"/>
                  </a:lnTo>
                  <a:lnTo>
                    <a:pt x="962" y="232"/>
                  </a:lnTo>
                  <a:lnTo>
                    <a:pt x="925" y="232"/>
                  </a:lnTo>
                  <a:lnTo>
                    <a:pt x="925" y="220"/>
                  </a:lnTo>
                  <a:lnTo>
                    <a:pt x="908" y="220"/>
                  </a:lnTo>
                  <a:lnTo>
                    <a:pt x="908" y="211"/>
                  </a:lnTo>
                  <a:lnTo>
                    <a:pt x="854" y="211"/>
                  </a:lnTo>
                  <a:lnTo>
                    <a:pt x="854" y="182"/>
                  </a:lnTo>
                  <a:lnTo>
                    <a:pt x="827" y="182"/>
                  </a:lnTo>
                  <a:lnTo>
                    <a:pt x="827" y="173"/>
                  </a:lnTo>
                  <a:lnTo>
                    <a:pt x="805" y="173"/>
                  </a:lnTo>
                  <a:lnTo>
                    <a:pt x="805" y="160"/>
                  </a:lnTo>
                  <a:lnTo>
                    <a:pt x="795" y="160"/>
                  </a:lnTo>
                  <a:lnTo>
                    <a:pt x="795" y="151"/>
                  </a:lnTo>
                  <a:lnTo>
                    <a:pt x="782" y="151"/>
                  </a:lnTo>
                  <a:lnTo>
                    <a:pt x="782" y="136"/>
                  </a:lnTo>
                  <a:lnTo>
                    <a:pt x="716" y="136"/>
                  </a:lnTo>
                  <a:lnTo>
                    <a:pt x="716" y="119"/>
                  </a:lnTo>
                  <a:lnTo>
                    <a:pt x="652" y="119"/>
                  </a:lnTo>
                  <a:lnTo>
                    <a:pt x="652" y="114"/>
                  </a:lnTo>
                  <a:lnTo>
                    <a:pt x="617" y="114"/>
                  </a:lnTo>
                  <a:lnTo>
                    <a:pt x="617" y="93"/>
                  </a:lnTo>
                  <a:lnTo>
                    <a:pt x="608" y="93"/>
                  </a:lnTo>
                  <a:lnTo>
                    <a:pt x="608" y="88"/>
                  </a:lnTo>
                  <a:lnTo>
                    <a:pt x="593" y="88"/>
                  </a:lnTo>
                  <a:lnTo>
                    <a:pt x="593" y="77"/>
                  </a:lnTo>
                  <a:lnTo>
                    <a:pt x="561" y="77"/>
                  </a:lnTo>
                  <a:lnTo>
                    <a:pt x="561" y="66"/>
                  </a:lnTo>
                  <a:lnTo>
                    <a:pt x="458" y="66"/>
                  </a:lnTo>
                  <a:lnTo>
                    <a:pt x="458" y="51"/>
                  </a:lnTo>
                  <a:lnTo>
                    <a:pt x="408" y="51"/>
                  </a:lnTo>
                  <a:lnTo>
                    <a:pt x="408" y="42"/>
                  </a:lnTo>
                  <a:lnTo>
                    <a:pt x="396" y="42"/>
                  </a:lnTo>
                  <a:lnTo>
                    <a:pt x="396" y="31"/>
                  </a:lnTo>
                  <a:lnTo>
                    <a:pt x="312" y="31"/>
                  </a:lnTo>
                  <a:lnTo>
                    <a:pt x="312" y="31"/>
                  </a:lnTo>
                  <a:lnTo>
                    <a:pt x="312" y="11"/>
                  </a:lnTo>
                  <a:lnTo>
                    <a:pt x="312" y="11"/>
                  </a:lnTo>
                  <a:lnTo>
                    <a:pt x="312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Line 48"/>
            <p:cNvSpPr>
              <a:spLocks noChangeShapeType="1"/>
            </p:cNvSpPr>
            <p:nvPr/>
          </p:nvSpPr>
          <p:spPr bwMode="auto">
            <a:xfrm>
              <a:off x="10773813" y="3935575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Line 49"/>
            <p:cNvSpPr>
              <a:spLocks noChangeShapeType="1"/>
            </p:cNvSpPr>
            <p:nvPr/>
          </p:nvSpPr>
          <p:spPr bwMode="auto">
            <a:xfrm>
              <a:off x="10676849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Line 50"/>
            <p:cNvSpPr>
              <a:spLocks noChangeShapeType="1"/>
            </p:cNvSpPr>
            <p:nvPr/>
          </p:nvSpPr>
          <p:spPr bwMode="auto">
            <a:xfrm>
              <a:off x="10563452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Line 51"/>
            <p:cNvSpPr>
              <a:spLocks noChangeShapeType="1"/>
            </p:cNvSpPr>
            <p:nvPr/>
          </p:nvSpPr>
          <p:spPr bwMode="auto">
            <a:xfrm>
              <a:off x="10522366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Line 52"/>
            <p:cNvSpPr>
              <a:spLocks noChangeShapeType="1"/>
            </p:cNvSpPr>
            <p:nvPr/>
          </p:nvSpPr>
          <p:spPr bwMode="auto">
            <a:xfrm>
              <a:off x="10453341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Line 53"/>
            <p:cNvSpPr>
              <a:spLocks noChangeShapeType="1"/>
            </p:cNvSpPr>
            <p:nvPr/>
          </p:nvSpPr>
          <p:spPr bwMode="auto">
            <a:xfrm>
              <a:off x="10428690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Line 54"/>
            <p:cNvSpPr>
              <a:spLocks noChangeShapeType="1"/>
            </p:cNvSpPr>
            <p:nvPr/>
          </p:nvSpPr>
          <p:spPr bwMode="auto">
            <a:xfrm>
              <a:off x="10400751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Line 55"/>
            <p:cNvSpPr>
              <a:spLocks noChangeShapeType="1"/>
            </p:cNvSpPr>
            <p:nvPr/>
          </p:nvSpPr>
          <p:spPr bwMode="auto">
            <a:xfrm>
              <a:off x="10353092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Line 56"/>
            <p:cNvSpPr>
              <a:spLocks noChangeShapeType="1"/>
            </p:cNvSpPr>
            <p:nvPr/>
          </p:nvSpPr>
          <p:spPr bwMode="auto">
            <a:xfrm>
              <a:off x="10308718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57"/>
            <p:cNvSpPr>
              <a:spLocks noChangeShapeType="1"/>
            </p:cNvSpPr>
            <p:nvPr/>
          </p:nvSpPr>
          <p:spPr bwMode="auto">
            <a:xfrm>
              <a:off x="10272563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58"/>
            <p:cNvSpPr>
              <a:spLocks noChangeShapeType="1"/>
            </p:cNvSpPr>
            <p:nvPr/>
          </p:nvSpPr>
          <p:spPr bwMode="auto">
            <a:xfrm>
              <a:off x="10167382" y="39426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59"/>
            <p:cNvSpPr>
              <a:spLocks noChangeShapeType="1"/>
            </p:cNvSpPr>
            <p:nvPr/>
          </p:nvSpPr>
          <p:spPr bwMode="auto">
            <a:xfrm>
              <a:off x="10137800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60"/>
            <p:cNvSpPr>
              <a:spLocks noChangeShapeType="1"/>
            </p:cNvSpPr>
            <p:nvPr/>
          </p:nvSpPr>
          <p:spPr bwMode="auto">
            <a:xfrm>
              <a:off x="10106575" y="3935575"/>
              <a:ext cx="0" cy="81002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61"/>
            <p:cNvSpPr>
              <a:spLocks noChangeShapeType="1"/>
            </p:cNvSpPr>
            <p:nvPr/>
          </p:nvSpPr>
          <p:spPr bwMode="auto">
            <a:xfrm>
              <a:off x="10045768" y="3870422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2"/>
            <p:cNvSpPr>
              <a:spLocks noChangeShapeType="1"/>
            </p:cNvSpPr>
            <p:nvPr/>
          </p:nvSpPr>
          <p:spPr bwMode="auto">
            <a:xfrm>
              <a:off x="10012899" y="3873944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3"/>
            <p:cNvSpPr>
              <a:spLocks noChangeShapeType="1"/>
            </p:cNvSpPr>
            <p:nvPr/>
          </p:nvSpPr>
          <p:spPr bwMode="auto">
            <a:xfrm>
              <a:off x="9871563" y="3808789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64"/>
            <p:cNvSpPr>
              <a:spLocks noChangeShapeType="1"/>
            </p:cNvSpPr>
            <p:nvPr/>
          </p:nvSpPr>
          <p:spPr bwMode="auto">
            <a:xfrm>
              <a:off x="9814043" y="3759484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65"/>
            <p:cNvSpPr>
              <a:spLocks noChangeShapeType="1"/>
            </p:cNvSpPr>
            <p:nvPr/>
          </p:nvSpPr>
          <p:spPr bwMode="auto">
            <a:xfrm>
              <a:off x="9802538" y="3759484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66"/>
            <p:cNvSpPr>
              <a:spLocks noChangeShapeType="1"/>
            </p:cNvSpPr>
            <p:nvPr/>
          </p:nvSpPr>
          <p:spPr bwMode="auto">
            <a:xfrm>
              <a:off x="9680923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67"/>
            <p:cNvSpPr>
              <a:spLocks noChangeShapeType="1"/>
            </p:cNvSpPr>
            <p:nvPr/>
          </p:nvSpPr>
          <p:spPr bwMode="auto">
            <a:xfrm>
              <a:off x="9616830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68"/>
            <p:cNvSpPr>
              <a:spLocks noChangeShapeType="1"/>
            </p:cNvSpPr>
            <p:nvPr/>
          </p:nvSpPr>
          <p:spPr bwMode="auto">
            <a:xfrm>
              <a:off x="9583961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69"/>
            <p:cNvSpPr>
              <a:spLocks noChangeShapeType="1"/>
            </p:cNvSpPr>
            <p:nvPr/>
          </p:nvSpPr>
          <p:spPr bwMode="auto">
            <a:xfrm>
              <a:off x="9373600" y="3715462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70"/>
            <p:cNvSpPr>
              <a:spLocks noChangeShapeType="1"/>
            </p:cNvSpPr>
            <p:nvPr/>
          </p:nvSpPr>
          <p:spPr bwMode="auto">
            <a:xfrm>
              <a:off x="9312792" y="3717222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71"/>
            <p:cNvSpPr>
              <a:spLocks noChangeShapeType="1"/>
            </p:cNvSpPr>
            <p:nvPr/>
          </p:nvSpPr>
          <p:spPr bwMode="auto">
            <a:xfrm>
              <a:off x="9273350" y="3717222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72"/>
            <p:cNvSpPr>
              <a:spLocks noChangeShapeType="1"/>
            </p:cNvSpPr>
            <p:nvPr/>
          </p:nvSpPr>
          <p:spPr bwMode="auto">
            <a:xfrm>
              <a:off x="9232264" y="3717222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73"/>
            <p:cNvSpPr>
              <a:spLocks noChangeShapeType="1"/>
            </p:cNvSpPr>
            <p:nvPr/>
          </p:nvSpPr>
          <p:spPr bwMode="auto">
            <a:xfrm>
              <a:off x="9155022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74"/>
            <p:cNvSpPr>
              <a:spLocks noChangeShapeType="1"/>
            </p:cNvSpPr>
            <p:nvPr/>
          </p:nvSpPr>
          <p:spPr bwMode="auto">
            <a:xfrm>
              <a:off x="9127084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75"/>
            <p:cNvSpPr>
              <a:spLocks noChangeShapeType="1"/>
            </p:cNvSpPr>
            <p:nvPr/>
          </p:nvSpPr>
          <p:spPr bwMode="auto">
            <a:xfrm>
              <a:off x="9071207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76"/>
            <p:cNvSpPr>
              <a:spLocks noChangeShapeType="1"/>
            </p:cNvSpPr>
            <p:nvPr/>
          </p:nvSpPr>
          <p:spPr bwMode="auto">
            <a:xfrm>
              <a:off x="9559309" y="3711940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77"/>
            <p:cNvSpPr>
              <a:spLocks noChangeShapeType="1"/>
            </p:cNvSpPr>
            <p:nvPr/>
          </p:nvSpPr>
          <p:spPr bwMode="auto">
            <a:xfrm>
              <a:off x="9467276" y="370841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78"/>
            <p:cNvSpPr>
              <a:spLocks noChangeShapeType="1"/>
            </p:cNvSpPr>
            <p:nvPr/>
          </p:nvSpPr>
          <p:spPr bwMode="auto">
            <a:xfrm>
              <a:off x="9741731" y="3717222"/>
              <a:ext cx="0" cy="79241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79"/>
            <p:cNvSpPr>
              <a:spLocks noChangeShapeType="1"/>
            </p:cNvSpPr>
            <p:nvPr/>
          </p:nvSpPr>
          <p:spPr bwMode="auto">
            <a:xfrm>
              <a:off x="9738444" y="3796464"/>
              <a:ext cx="133119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80"/>
            <p:cNvSpPr>
              <a:spLocks noChangeShapeType="1"/>
            </p:cNvSpPr>
            <p:nvPr/>
          </p:nvSpPr>
          <p:spPr bwMode="auto">
            <a:xfrm>
              <a:off x="7743306" y="3488304"/>
              <a:ext cx="96964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82"/>
            <p:cNvSpPr>
              <a:spLocks noChangeShapeType="1"/>
            </p:cNvSpPr>
            <p:nvPr/>
          </p:nvSpPr>
          <p:spPr bwMode="auto">
            <a:xfrm>
              <a:off x="7278211" y="3299888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83"/>
            <p:cNvSpPr>
              <a:spLocks noChangeShapeType="1"/>
            </p:cNvSpPr>
            <p:nvPr/>
          </p:nvSpPr>
          <p:spPr bwMode="auto">
            <a:xfrm>
              <a:off x="6352954" y="3083296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84"/>
            <p:cNvSpPr>
              <a:spLocks noChangeShapeType="1"/>
            </p:cNvSpPr>
            <p:nvPr/>
          </p:nvSpPr>
          <p:spPr bwMode="auto">
            <a:xfrm>
              <a:off x="5010262" y="2609612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85"/>
            <p:cNvSpPr>
              <a:spLocks noChangeShapeType="1"/>
            </p:cNvSpPr>
            <p:nvPr/>
          </p:nvSpPr>
          <p:spPr bwMode="auto">
            <a:xfrm>
              <a:off x="6344736" y="3083296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86"/>
            <p:cNvSpPr>
              <a:spLocks noChangeShapeType="1"/>
            </p:cNvSpPr>
            <p:nvPr/>
          </p:nvSpPr>
          <p:spPr bwMode="auto">
            <a:xfrm>
              <a:off x="6295433" y="3122035"/>
              <a:ext cx="96964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87"/>
            <p:cNvSpPr>
              <a:spLocks noChangeShapeType="1"/>
            </p:cNvSpPr>
            <p:nvPr/>
          </p:nvSpPr>
          <p:spPr bwMode="auto">
            <a:xfrm>
              <a:off x="4960958" y="2648352"/>
              <a:ext cx="96964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2" name="Line 88"/>
            <p:cNvSpPr>
              <a:spLocks noChangeShapeType="1"/>
            </p:cNvSpPr>
            <p:nvPr/>
          </p:nvSpPr>
          <p:spPr bwMode="auto">
            <a:xfrm>
              <a:off x="4071857" y="2363085"/>
              <a:ext cx="0" cy="7748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3" name="Line 89"/>
            <p:cNvSpPr>
              <a:spLocks noChangeShapeType="1"/>
            </p:cNvSpPr>
            <p:nvPr/>
          </p:nvSpPr>
          <p:spPr bwMode="auto">
            <a:xfrm>
              <a:off x="4022554" y="2401825"/>
              <a:ext cx="96964" cy="0"/>
            </a:xfrm>
            <a:prstGeom prst="line">
              <a:avLst/>
            </a:prstGeom>
            <a:noFill/>
            <a:ln w="19050">
              <a:solidFill>
                <a:srgbClr val="F2C11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6" name="Line 91"/>
            <p:cNvSpPr>
              <a:spLocks noChangeShapeType="1"/>
            </p:cNvSpPr>
            <p:nvPr/>
          </p:nvSpPr>
          <p:spPr bwMode="auto">
            <a:xfrm>
              <a:off x="10826403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7" name="Line 92"/>
            <p:cNvSpPr>
              <a:spLocks noChangeShapeType="1"/>
            </p:cNvSpPr>
            <p:nvPr/>
          </p:nvSpPr>
          <p:spPr bwMode="auto">
            <a:xfrm>
              <a:off x="10790247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8" name="Line 93"/>
            <p:cNvSpPr>
              <a:spLocks noChangeShapeType="1"/>
            </p:cNvSpPr>
            <p:nvPr/>
          </p:nvSpPr>
          <p:spPr bwMode="auto">
            <a:xfrm>
              <a:off x="10522366" y="3342149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79" name="Line 94"/>
            <p:cNvSpPr>
              <a:spLocks noChangeShapeType="1"/>
            </p:cNvSpPr>
            <p:nvPr/>
          </p:nvSpPr>
          <p:spPr bwMode="auto">
            <a:xfrm>
              <a:off x="10466489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0" name="Line 95"/>
            <p:cNvSpPr>
              <a:spLocks noChangeShapeType="1"/>
            </p:cNvSpPr>
            <p:nvPr/>
          </p:nvSpPr>
          <p:spPr bwMode="auto">
            <a:xfrm>
              <a:off x="10389247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1" name="Line 96"/>
            <p:cNvSpPr>
              <a:spLocks noChangeShapeType="1"/>
            </p:cNvSpPr>
            <p:nvPr/>
          </p:nvSpPr>
          <p:spPr bwMode="auto">
            <a:xfrm>
              <a:off x="10328440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2" name="Line 97"/>
            <p:cNvSpPr>
              <a:spLocks noChangeShapeType="1"/>
            </p:cNvSpPr>
            <p:nvPr/>
          </p:nvSpPr>
          <p:spPr bwMode="auto">
            <a:xfrm>
              <a:off x="10279136" y="3342149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3" name="Line 98"/>
            <p:cNvSpPr>
              <a:spLocks noChangeShapeType="1"/>
            </p:cNvSpPr>
            <p:nvPr/>
          </p:nvSpPr>
          <p:spPr bwMode="auto">
            <a:xfrm>
              <a:off x="10226546" y="3342149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4" name="Line 99"/>
            <p:cNvSpPr>
              <a:spLocks noChangeShapeType="1"/>
            </p:cNvSpPr>
            <p:nvPr/>
          </p:nvSpPr>
          <p:spPr bwMode="auto">
            <a:xfrm>
              <a:off x="10150948" y="3338628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5" name="Line 100"/>
            <p:cNvSpPr>
              <a:spLocks noChangeShapeType="1"/>
            </p:cNvSpPr>
            <p:nvPr/>
          </p:nvSpPr>
          <p:spPr bwMode="auto">
            <a:xfrm>
              <a:off x="10090141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6" name="Line 101"/>
            <p:cNvSpPr>
              <a:spLocks noChangeShapeType="1"/>
            </p:cNvSpPr>
            <p:nvPr/>
          </p:nvSpPr>
          <p:spPr bwMode="auto">
            <a:xfrm>
              <a:off x="10053985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7" name="Line 102"/>
            <p:cNvSpPr>
              <a:spLocks noChangeShapeType="1"/>
            </p:cNvSpPr>
            <p:nvPr/>
          </p:nvSpPr>
          <p:spPr bwMode="auto">
            <a:xfrm>
              <a:off x="10024403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8" name="Line 103"/>
            <p:cNvSpPr>
              <a:spLocks noChangeShapeType="1"/>
            </p:cNvSpPr>
            <p:nvPr/>
          </p:nvSpPr>
          <p:spPr bwMode="auto">
            <a:xfrm>
              <a:off x="9891284" y="3349193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89" name="Line 104"/>
            <p:cNvSpPr>
              <a:spLocks noChangeShapeType="1"/>
            </p:cNvSpPr>
            <p:nvPr/>
          </p:nvSpPr>
          <p:spPr bwMode="auto">
            <a:xfrm>
              <a:off x="9858415" y="3349193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0" name="Line 105"/>
            <p:cNvSpPr>
              <a:spLocks noChangeShapeType="1"/>
            </p:cNvSpPr>
            <p:nvPr/>
          </p:nvSpPr>
          <p:spPr bwMode="auto">
            <a:xfrm>
              <a:off x="9769669" y="3349193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1" name="Line 106"/>
            <p:cNvSpPr>
              <a:spLocks noChangeShapeType="1"/>
            </p:cNvSpPr>
            <p:nvPr/>
          </p:nvSpPr>
          <p:spPr bwMode="auto">
            <a:xfrm>
              <a:off x="9738444" y="3349193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2" name="Line 107"/>
            <p:cNvSpPr>
              <a:spLocks noChangeShapeType="1"/>
            </p:cNvSpPr>
            <p:nvPr/>
          </p:nvSpPr>
          <p:spPr bwMode="auto">
            <a:xfrm>
              <a:off x="9689141" y="3349193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3" name="Line 108"/>
            <p:cNvSpPr>
              <a:spLocks noChangeShapeType="1"/>
            </p:cNvSpPr>
            <p:nvPr/>
          </p:nvSpPr>
          <p:spPr bwMode="auto">
            <a:xfrm>
              <a:off x="9641481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4" name="Line 109"/>
            <p:cNvSpPr>
              <a:spLocks noChangeShapeType="1"/>
            </p:cNvSpPr>
            <p:nvPr/>
          </p:nvSpPr>
          <p:spPr bwMode="auto">
            <a:xfrm>
              <a:off x="9608612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5" name="Line 110"/>
            <p:cNvSpPr>
              <a:spLocks noChangeShapeType="1"/>
            </p:cNvSpPr>
            <p:nvPr/>
          </p:nvSpPr>
          <p:spPr bwMode="auto">
            <a:xfrm>
              <a:off x="9580674" y="3303410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6" name="Line 111"/>
            <p:cNvSpPr>
              <a:spLocks noChangeShapeType="1"/>
            </p:cNvSpPr>
            <p:nvPr/>
          </p:nvSpPr>
          <p:spPr bwMode="auto">
            <a:xfrm>
              <a:off x="9519866" y="3296366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7" name="Line 112"/>
            <p:cNvSpPr>
              <a:spLocks noChangeShapeType="1"/>
            </p:cNvSpPr>
            <p:nvPr/>
          </p:nvSpPr>
          <p:spPr bwMode="auto">
            <a:xfrm>
              <a:off x="9498502" y="3299888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8" name="Line 113"/>
            <p:cNvSpPr>
              <a:spLocks noChangeShapeType="1"/>
            </p:cNvSpPr>
            <p:nvPr/>
          </p:nvSpPr>
          <p:spPr bwMode="auto">
            <a:xfrm>
              <a:off x="9475494" y="3292844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99" name="Line 114"/>
            <p:cNvSpPr>
              <a:spLocks noChangeShapeType="1"/>
            </p:cNvSpPr>
            <p:nvPr/>
          </p:nvSpPr>
          <p:spPr bwMode="auto">
            <a:xfrm>
              <a:off x="9442625" y="3257626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0" name="Line 115"/>
            <p:cNvSpPr>
              <a:spLocks noChangeShapeType="1"/>
            </p:cNvSpPr>
            <p:nvPr/>
          </p:nvSpPr>
          <p:spPr bwMode="auto">
            <a:xfrm>
              <a:off x="9386748" y="3261148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1" name="Line 116"/>
            <p:cNvSpPr>
              <a:spLocks noChangeShapeType="1"/>
            </p:cNvSpPr>
            <p:nvPr/>
          </p:nvSpPr>
          <p:spPr bwMode="auto">
            <a:xfrm>
              <a:off x="9340732" y="3257626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2" name="Line 117"/>
            <p:cNvSpPr>
              <a:spLocks noChangeShapeType="1"/>
            </p:cNvSpPr>
            <p:nvPr/>
          </p:nvSpPr>
          <p:spPr bwMode="auto">
            <a:xfrm>
              <a:off x="9301289" y="3257626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3" name="Line 118"/>
            <p:cNvSpPr>
              <a:spLocks noChangeShapeType="1"/>
            </p:cNvSpPr>
            <p:nvPr/>
          </p:nvSpPr>
          <p:spPr bwMode="auto">
            <a:xfrm>
              <a:off x="9232264" y="3229451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4" name="Line 119"/>
            <p:cNvSpPr>
              <a:spLocks noChangeShapeType="1"/>
            </p:cNvSpPr>
            <p:nvPr/>
          </p:nvSpPr>
          <p:spPr bwMode="auto">
            <a:xfrm>
              <a:off x="9151735" y="3229451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5" name="Line 120"/>
            <p:cNvSpPr>
              <a:spLocks noChangeShapeType="1"/>
            </p:cNvSpPr>
            <p:nvPr/>
          </p:nvSpPr>
          <p:spPr bwMode="auto">
            <a:xfrm>
              <a:off x="9199396" y="3229451"/>
              <a:ext cx="0" cy="82763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6" name="Line 121"/>
            <p:cNvSpPr>
              <a:spLocks noChangeShapeType="1"/>
            </p:cNvSpPr>
            <p:nvPr/>
          </p:nvSpPr>
          <p:spPr bwMode="auto">
            <a:xfrm>
              <a:off x="9123797" y="3160775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7" name="Line 122"/>
            <p:cNvSpPr>
              <a:spLocks noChangeShapeType="1"/>
            </p:cNvSpPr>
            <p:nvPr/>
          </p:nvSpPr>
          <p:spPr bwMode="auto">
            <a:xfrm>
              <a:off x="9099145" y="3164297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8" name="Line 123"/>
            <p:cNvSpPr>
              <a:spLocks noChangeShapeType="1"/>
            </p:cNvSpPr>
            <p:nvPr/>
          </p:nvSpPr>
          <p:spPr bwMode="auto">
            <a:xfrm>
              <a:off x="9074494" y="3160775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09" name="Line 124"/>
            <p:cNvSpPr>
              <a:spLocks noChangeShapeType="1"/>
            </p:cNvSpPr>
            <p:nvPr/>
          </p:nvSpPr>
          <p:spPr bwMode="auto">
            <a:xfrm>
              <a:off x="9049842" y="3160775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0" name="Line 125"/>
            <p:cNvSpPr>
              <a:spLocks noChangeShapeType="1"/>
            </p:cNvSpPr>
            <p:nvPr/>
          </p:nvSpPr>
          <p:spPr bwMode="auto">
            <a:xfrm>
              <a:off x="9010399" y="3160775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1" name="Line 126"/>
            <p:cNvSpPr>
              <a:spLocks noChangeShapeType="1"/>
            </p:cNvSpPr>
            <p:nvPr/>
          </p:nvSpPr>
          <p:spPr bwMode="auto">
            <a:xfrm>
              <a:off x="8592965" y="3111470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2" name="Line 127"/>
            <p:cNvSpPr>
              <a:spLocks noChangeShapeType="1"/>
            </p:cNvSpPr>
            <p:nvPr/>
          </p:nvSpPr>
          <p:spPr bwMode="auto">
            <a:xfrm>
              <a:off x="8022691" y="2979403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3" name="Line 128"/>
            <p:cNvSpPr>
              <a:spLocks noChangeShapeType="1"/>
            </p:cNvSpPr>
            <p:nvPr/>
          </p:nvSpPr>
          <p:spPr bwMode="auto">
            <a:xfrm>
              <a:off x="9943874" y="3345671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4" name="Line 129"/>
            <p:cNvSpPr>
              <a:spLocks noChangeShapeType="1"/>
            </p:cNvSpPr>
            <p:nvPr/>
          </p:nvSpPr>
          <p:spPr bwMode="auto">
            <a:xfrm>
              <a:off x="9536301" y="3384411"/>
              <a:ext cx="105180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5" name="Line 130"/>
            <p:cNvSpPr>
              <a:spLocks noChangeShapeType="1"/>
            </p:cNvSpPr>
            <p:nvPr/>
          </p:nvSpPr>
          <p:spPr bwMode="auto">
            <a:xfrm>
              <a:off x="9406469" y="3338628"/>
              <a:ext cx="100250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6" name="Line 131"/>
            <p:cNvSpPr>
              <a:spLocks noChangeShapeType="1"/>
            </p:cNvSpPr>
            <p:nvPr/>
          </p:nvSpPr>
          <p:spPr bwMode="auto">
            <a:xfrm>
              <a:off x="9204325" y="3264670"/>
              <a:ext cx="105180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7" name="Line 132"/>
            <p:cNvSpPr>
              <a:spLocks noChangeShapeType="1"/>
            </p:cNvSpPr>
            <p:nvPr/>
          </p:nvSpPr>
          <p:spPr bwMode="auto">
            <a:xfrm>
              <a:off x="9090928" y="3268191"/>
              <a:ext cx="100250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8" name="Line 133"/>
            <p:cNvSpPr>
              <a:spLocks noChangeShapeType="1"/>
            </p:cNvSpPr>
            <p:nvPr/>
          </p:nvSpPr>
          <p:spPr bwMode="auto">
            <a:xfrm>
              <a:off x="5453991" y="2266234"/>
              <a:ext cx="0" cy="81002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19" name="Line 134"/>
            <p:cNvSpPr>
              <a:spLocks noChangeShapeType="1"/>
            </p:cNvSpPr>
            <p:nvPr/>
          </p:nvSpPr>
          <p:spPr bwMode="auto">
            <a:xfrm>
              <a:off x="4564889" y="2003860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20" name="Line 135"/>
            <p:cNvSpPr>
              <a:spLocks noChangeShapeType="1"/>
            </p:cNvSpPr>
            <p:nvPr/>
          </p:nvSpPr>
          <p:spPr bwMode="auto">
            <a:xfrm>
              <a:off x="2494153" y="1723875"/>
              <a:ext cx="0" cy="84524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21" name="Line 136"/>
            <p:cNvSpPr>
              <a:spLocks noChangeShapeType="1"/>
            </p:cNvSpPr>
            <p:nvPr/>
          </p:nvSpPr>
          <p:spPr bwMode="auto">
            <a:xfrm>
              <a:off x="5403045" y="2304974"/>
              <a:ext cx="103537" cy="0"/>
            </a:xfrm>
            <a:prstGeom prst="line">
              <a:avLst/>
            </a:prstGeom>
            <a:noFill/>
            <a:ln w="19050">
              <a:solidFill>
                <a:srgbClr val="2965B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1879505" y="1763236"/>
              <a:ext cx="8618209" cy="2366660"/>
            </a:xfrm>
            <a:custGeom>
              <a:avLst/>
              <a:gdLst>
                <a:gd name="T0" fmla="*/ 192 w 5244"/>
                <a:gd name="T1" fmla="*/ 0 h 1344"/>
                <a:gd name="T2" fmla="*/ 305 w 5244"/>
                <a:gd name="T3" fmla="*/ 26 h 1344"/>
                <a:gd name="T4" fmla="*/ 453 w 5244"/>
                <a:gd name="T5" fmla="*/ 55 h 1344"/>
                <a:gd name="T6" fmla="*/ 596 w 5244"/>
                <a:gd name="T7" fmla="*/ 85 h 1344"/>
                <a:gd name="T8" fmla="*/ 650 w 5244"/>
                <a:gd name="T9" fmla="*/ 111 h 1344"/>
                <a:gd name="T10" fmla="*/ 664 w 5244"/>
                <a:gd name="T11" fmla="*/ 135 h 1344"/>
                <a:gd name="T12" fmla="*/ 773 w 5244"/>
                <a:gd name="T13" fmla="*/ 166 h 1344"/>
                <a:gd name="T14" fmla="*/ 780 w 5244"/>
                <a:gd name="T15" fmla="*/ 190 h 1344"/>
                <a:gd name="T16" fmla="*/ 849 w 5244"/>
                <a:gd name="T17" fmla="*/ 216 h 1344"/>
                <a:gd name="T18" fmla="*/ 989 w 5244"/>
                <a:gd name="T19" fmla="*/ 243 h 1344"/>
                <a:gd name="T20" fmla="*/ 1043 w 5244"/>
                <a:gd name="T21" fmla="*/ 271 h 1344"/>
                <a:gd name="T22" fmla="*/ 1051 w 5244"/>
                <a:gd name="T23" fmla="*/ 297 h 1344"/>
                <a:gd name="T24" fmla="*/ 1095 w 5244"/>
                <a:gd name="T25" fmla="*/ 324 h 1344"/>
                <a:gd name="T26" fmla="*/ 1282 w 5244"/>
                <a:gd name="T27" fmla="*/ 350 h 1344"/>
                <a:gd name="T28" fmla="*/ 1309 w 5244"/>
                <a:gd name="T29" fmla="*/ 378 h 1344"/>
                <a:gd name="T30" fmla="*/ 1336 w 5244"/>
                <a:gd name="T31" fmla="*/ 403 h 1344"/>
                <a:gd name="T32" fmla="*/ 1386 w 5244"/>
                <a:gd name="T33" fmla="*/ 457 h 1344"/>
                <a:gd name="T34" fmla="*/ 1486 w 5244"/>
                <a:gd name="T35" fmla="*/ 484 h 1344"/>
                <a:gd name="T36" fmla="*/ 1509 w 5244"/>
                <a:gd name="T37" fmla="*/ 507 h 1344"/>
                <a:gd name="T38" fmla="*/ 1516 w 5244"/>
                <a:gd name="T39" fmla="*/ 534 h 1344"/>
                <a:gd name="T40" fmla="*/ 1528 w 5244"/>
                <a:gd name="T41" fmla="*/ 564 h 1344"/>
                <a:gd name="T42" fmla="*/ 1600 w 5244"/>
                <a:gd name="T43" fmla="*/ 589 h 1344"/>
                <a:gd name="T44" fmla="*/ 1624 w 5244"/>
                <a:gd name="T45" fmla="*/ 615 h 1344"/>
                <a:gd name="T46" fmla="*/ 1676 w 5244"/>
                <a:gd name="T47" fmla="*/ 672 h 1344"/>
                <a:gd name="T48" fmla="*/ 1826 w 5244"/>
                <a:gd name="T49" fmla="*/ 700 h 1344"/>
                <a:gd name="T50" fmla="*/ 1890 w 5244"/>
                <a:gd name="T51" fmla="*/ 726 h 1344"/>
                <a:gd name="T52" fmla="*/ 1915 w 5244"/>
                <a:gd name="T53" fmla="*/ 753 h 1344"/>
                <a:gd name="T54" fmla="*/ 2013 w 5244"/>
                <a:gd name="T55" fmla="*/ 779 h 1344"/>
                <a:gd name="T56" fmla="*/ 2048 w 5244"/>
                <a:gd name="T57" fmla="*/ 803 h 1344"/>
                <a:gd name="T58" fmla="*/ 2195 w 5244"/>
                <a:gd name="T59" fmla="*/ 829 h 1344"/>
                <a:gd name="T60" fmla="*/ 2203 w 5244"/>
                <a:gd name="T61" fmla="*/ 860 h 1344"/>
                <a:gd name="T62" fmla="*/ 2217 w 5244"/>
                <a:gd name="T63" fmla="*/ 886 h 1344"/>
                <a:gd name="T64" fmla="*/ 2761 w 5244"/>
                <a:gd name="T65" fmla="*/ 915 h 1344"/>
                <a:gd name="T66" fmla="*/ 3047 w 5244"/>
                <a:gd name="T67" fmla="*/ 939 h 1344"/>
                <a:gd name="T68" fmla="*/ 3192 w 5244"/>
                <a:gd name="T69" fmla="*/ 967 h 1344"/>
                <a:gd name="T70" fmla="*/ 3266 w 5244"/>
                <a:gd name="T71" fmla="*/ 996 h 1344"/>
                <a:gd name="T72" fmla="*/ 3344 w 5244"/>
                <a:gd name="T73" fmla="*/ 1018 h 1344"/>
                <a:gd name="T74" fmla="*/ 3381 w 5244"/>
                <a:gd name="T75" fmla="*/ 1048 h 1344"/>
                <a:gd name="T76" fmla="*/ 3455 w 5244"/>
                <a:gd name="T77" fmla="*/ 1075 h 1344"/>
                <a:gd name="T78" fmla="*/ 3554 w 5244"/>
                <a:gd name="T79" fmla="*/ 1101 h 1344"/>
                <a:gd name="T80" fmla="*/ 3984 w 5244"/>
                <a:gd name="T81" fmla="*/ 1123 h 1344"/>
                <a:gd name="T82" fmla="*/ 4009 w 5244"/>
                <a:gd name="T83" fmla="*/ 1156 h 1344"/>
                <a:gd name="T84" fmla="*/ 4031 w 5244"/>
                <a:gd name="T85" fmla="*/ 1184 h 1344"/>
                <a:gd name="T86" fmla="*/ 4159 w 5244"/>
                <a:gd name="T87" fmla="*/ 1206 h 1344"/>
                <a:gd name="T88" fmla="*/ 4181 w 5244"/>
                <a:gd name="T89" fmla="*/ 1236 h 1344"/>
                <a:gd name="T90" fmla="*/ 4223 w 5244"/>
                <a:gd name="T91" fmla="*/ 1267 h 1344"/>
                <a:gd name="T92" fmla="*/ 4462 w 5244"/>
                <a:gd name="T93" fmla="*/ 1298 h 1344"/>
                <a:gd name="T94" fmla="*/ 5244 w 5244"/>
                <a:gd name="T95" fmla="*/ 1344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44" h="1344">
                  <a:moveTo>
                    <a:pt x="0" y="0"/>
                  </a:moveTo>
                  <a:lnTo>
                    <a:pt x="192" y="0"/>
                  </a:lnTo>
                  <a:lnTo>
                    <a:pt x="192" y="26"/>
                  </a:lnTo>
                  <a:lnTo>
                    <a:pt x="305" y="26"/>
                  </a:lnTo>
                  <a:lnTo>
                    <a:pt x="305" y="55"/>
                  </a:lnTo>
                  <a:lnTo>
                    <a:pt x="453" y="55"/>
                  </a:lnTo>
                  <a:lnTo>
                    <a:pt x="453" y="85"/>
                  </a:lnTo>
                  <a:lnTo>
                    <a:pt x="596" y="85"/>
                  </a:lnTo>
                  <a:lnTo>
                    <a:pt x="596" y="111"/>
                  </a:lnTo>
                  <a:lnTo>
                    <a:pt x="650" y="111"/>
                  </a:lnTo>
                  <a:lnTo>
                    <a:pt x="650" y="135"/>
                  </a:lnTo>
                  <a:lnTo>
                    <a:pt x="664" y="135"/>
                  </a:lnTo>
                  <a:lnTo>
                    <a:pt x="664" y="166"/>
                  </a:lnTo>
                  <a:lnTo>
                    <a:pt x="773" y="166"/>
                  </a:lnTo>
                  <a:lnTo>
                    <a:pt x="773" y="190"/>
                  </a:lnTo>
                  <a:lnTo>
                    <a:pt x="780" y="190"/>
                  </a:lnTo>
                  <a:lnTo>
                    <a:pt x="780" y="216"/>
                  </a:lnTo>
                  <a:lnTo>
                    <a:pt x="849" y="216"/>
                  </a:lnTo>
                  <a:lnTo>
                    <a:pt x="849" y="243"/>
                  </a:lnTo>
                  <a:lnTo>
                    <a:pt x="989" y="243"/>
                  </a:lnTo>
                  <a:lnTo>
                    <a:pt x="989" y="271"/>
                  </a:lnTo>
                  <a:lnTo>
                    <a:pt x="1043" y="271"/>
                  </a:lnTo>
                  <a:lnTo>
                    <a:pt x="1043" y="297"/>
                  </a:lnTo>
                  <a:lnTo>
                    <a:pt x="1051" y="297"/>
                  </a:lnTo>
                  <a:lnTo>
                    <a:pt x="1051" y="324"/>
                  </a:lnTo>
                  <a:lnTo>
                    <a:pt x="1095" y="324"/>
                  </a:lnTo>
                  <a:lnTo>
                    <a:pt x="1095" y="350"/>
                  </a:lnTo>
                  <a:lnTo>
                    <a:pt x="1282" y="350"/>
                  </a:lnTo>
                  <a:lnTo>
                    <a:pt x="1282" y="378"/>
                  </a:lnTo>
                  <a:lnTo>
                    <a:pt x="1309" y="378"/>
                  </a:lnTo>
                  <a:lnTo>
                    <a:pt x="1309" y="403"/>
                  </a:lnTo>
                  <a:lnTo>
                    <a:pt x="1336" y="403"/>
                  </a:lnTo>
                  <a:lnTo>
                    <a:pt x="1336" y="457"/>
                  </a:lnTo>
                  <a:lnTo>
                    <a:pt x="1386" y="457"/>
                  </a:lnTo>
                  <a:lnTo>
                    <a:pt x="1386" y="484"/>
                  </a:lnTo>
                  <a:lnTo>
                    <a:pt x="1486" y="484"/>
                  </a:lnTo>
                  <a:lnTo>
                    <a:pt x="1486" y="507"/>
                  </a:lnTo>
                  <a:lnTo>
                    <a:pt x="1509" y="507"/>
                  </a:lnTo>
                  <a:lnTo>
                    <a:pt x="1509" y="534"/>
                  </a:lnTo>
                  <a:lnTo>
                    <a:pt x="1516" y="534"/>
                  </a:lnTo>
                  <a:lnTo>
                    <a:pt x="1516" y="564"/>
                  </a:lnTo>
                  <a:lnTo>
                    <a:pt x="1528" y="564"/>
                  </a:lnTo>
                  <a:lnTo>
                    <a:pt x="1528" y="589"/>
                  </a:lnTo>
                  <a:lnTo>
                    <a:pt x="1600" y="589"/>
                  </a:lnTo>
                  <a:lnTo>
                    <a:pt x="1600" y="615"/>
                  </a:lnTo>
                  <a:lnTo>
                    <a:pt x="1624" y="615"/>
                  </a:lnTo>
                  <a:lnTo>
                    <a:pt x="1624" y="672"/>
                  </a:lnTo>
                  <a:lnTo>
                    <a:pt x="1676" y="672"/>
                  </a:lnTo>
                  <a:lnTo>
                    <a:pt x="1676" y="700"/>
                  </a:lnTo>
                  <a:lnTo>
                    <a:pt x="1826" y="700"/>
                  </a:lnTo>
                  <a:lnTo>
                    <a:pt x="1826" y="726"/>
                  </a:lnTo>
                  <a:lnTo>
                    <a:pt x="1890" y="726"/>
                  </a:lnTo>
                  <a:lnTo>
                    <a:pt x="1890" y="753"/>
                  </a:lnTo>
                  <a:lnTo>
                    <a:pt x="1915" y="753"/>
                  </a:lnTo>
                  <a:lnTo>
                    <a:pt x="1915" y="779"/>
                  </a:lnTo>
                  <a:lnTo>
                    <a:pt x="2013" y="779"/>
                  </a:lnTo>
                  <a:lnTo>
                    <a:pt x="2013" y="803"/>
                  </a:lnTo>
                  <a:lnTo>
                    <a:pt x="2048" y="803"/>
                  </a:lnTo>
                  <a:lnTo>
                    <a:pt x="2048" y="829"/>
                  </a:lnTo>
                  <a:lnTo>
                    <a:pt x="2195" y="829"/>
                  </a:lnTo>
                  <a:lnTo>
                    <a:pt x="2195" y="860"/>
                  </a:lnTo>
                  <a:lnTo>
                    <a:pt x="2203" y="860"/>
                  </a:lnTo>
                  <a:lnTo>
                    <a:pt x="2203" y="886"/>
                  </a:lnTo>
                  <a:lnTo>
                    <a:pt x="2217" y="886"/>
                  </a:lnTo>
                  <a:lnTo>
                    <a:pt x="2217" y="915"/>
                  </a:lnTo>
                  <a:lnTo>
                    <a:pt x="2761" y="915"/>
                  </a:lnTo>
                  <a:lnTo>
                    <a:pt x="2761" y="939"/>
                  </a:lnTo>
                  <a:lnTo>
                    <a:pt x="3047" y="939"/>
                  </a:lnTo>
                  <a:lnTo>
                    <a:pt x="3047" y="967"/>
                  </a:lnTo>
                  <a:lnTo>
                    <a:pt x="3192" y="967"/>
                  </a:lnTo>
                  <a:lnTo>
                    <a:pt x="3192" y="996"/>
                  </a:lnTo>
                  <a:lnTo>
                    <a:pt x="3266" y="996"/>
                  </a:lnTo>
                  <a:lnTo>
                    <a:pt x="3266" y="1018"/>
                  </a:lnTo>
                  <a:lnTo>
                    <a:pt x="3344" y="1018"/>
                  </a:lnTo>
                  <a:lnTo>
                    <a:pt x="3344" y="1048"/>
                  </a:lnTo>
                  <a:lnTo>
                    <a:pt x="3381" y="1048"/>
                  </a:lnTo>
                  <a:lnTo>
                    <a:pt x="3381" y="1075"/>
                  </a:lnTo>
                  <a:lnTo>
                    <a:pt x="3455" y="1075"/>
                  </a:lnTo>
                  <a:lnTo>
                    <a:pt x="3455" y="1101"/>
                  </a:lnTo>
                  <a:lnTo>
                    <a:pt x="3554" y="1101"/>
                  </a:lnTo>
                  <a:lnTo>
                    <a:pt x="3554" y="1123"/>
                  </a:lnTo>
                  <a:lnTo>
                    <a:pt x="3984" y="1123"/>
                  </a:lnTo>
                  <a:lnTo>
                    <a:pt x="3984" y="1156"/>
                  </a:lnTo>
                  <a:lnTo>
                    <a:pt x="4009" y="1156"/>
                  </a:lnTo>
                  <a:lnTo>
                    <a:pt x="4009" y="1184"/>
                  </a:lnTo>
                  <a:lnTo>
                    <a:pt x="4031" y="1184"/>
                  </a:lnTo>
                  <a:lnTo>
                    <a:pt x="4031" y="1206"/>
                  </a:lnTo>
                  <a:lnTo>
                    <a:pt x="4159" y="1206"/>
                  </a:lnTo>
                  <a:lnTo>
                    <a:pt x="4159" y="1236"/>
                  </a:lnTo>
                  <a:lnTo>
                    <a:pt x="4181" y="1236"/>
                  </a:lnTo>
                  <a:lnTo>
                    <a:pt x="4181" y="1267"/>
                  </a:lnTo>
                  <a:lnTo>
                    <a:pt x="4223" y="1267"/>
                  </a:lnTo>
                  <a:lnTo>
                    <a:pt x="4223" y="1298"/>
                  </a:lnTo>
                  <a:lnTo>
                    <a:pt x="4462" y="1298"/>
                  </a:lnTo>
                  <a:lnTo>
                    <a:pt x="4462" y="1344"/>
                  </a:lnTo>
                  <a:lnTo>
                    <a:pt x="5244" y="1344"/>
                  </a:lnTo>
                </a:path>
              </a:pathLst>
            </a:custGeom>
            <a:noFill/>
            <a:ln w="19050">
              <a:solidFill>
                <a:srgbClr val="88C767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1882792" y="1741484"/>
              <a:ext cx="8340468" cy="2819213"/>
            </a:xfrm>
            <a:custGeom>
              <a:avLst/>
              <a:gdLst>
                <a:gd name="T0" fmla="*/ 4219 w 5075"/>
                <a:gd name="T1" fmla="*/ 1601 h 1601"/>
                <a:gd name="T2" fmla="*/ 4078 w 5075"/>
                <a:gd name="T3" fmla="*/ 1561 h 1601"/>
                <a:gd name="T4" fmla="*/ 3697 w 5075"/>
                <a:gd name="T5" fmla="*/ 1518 h 1601"/>
                <a:gd name="T6" fmla="*/ 3421 w 5075"/>
                <a:gd name="T7" fmla="*/ 1480 h 1601"/>
                <a:gd name="T8" fmla="*/ 3310 w 5075"/>
                <a:gd name="T9" fmla="*/ 1435 h 1601"/>
                <a:gd name="T10" fmla="*/ 3173 w 5075"/>
                <a:gd name="T11" fmla="*/ 1395 h 1601"/>
                <a:gd name="T12" fmla="*/ 2845 w 5075"/>
                <a:gd name="T13" fmla="*/ 1354 h 1601"/>
                <a:gd name="T14" fmla="*/ 2791 w 5075"/>
                <a:gd name="T15" fmla="*/ 1312 h 1601"/>
                <a:gd name="T16" fmla="*/ 1932 w 5075"/>
                <a:gd name="T17" fmla="*/ 1272 h 1601"/>
                <a:gd name="T18" fmla="*/ 1723 w 5075"/>
                <a:gd name="T19" fmla="*/ 1233 h 1601"/>
                <a:gd name="T20" fmla="*/ 1652 w 5075"/>
                <a:gd name="T21" fmla="*/ 1194 h 1601"/>
                <a:gd name="T22" fmla="*/ 1583 w 5075"/>
                <a:gd name="T23" fmla="*/ 1148 h 1601"/>
                <a:gd name="T24" fmla="*/ 1516 w 5075"/>
                <a:gd name="T25" fmla="*/ 1108 h 1601"/>
                <a:gd name="T26" fmla="*/ 1278 w 5075"/>
                <a:gd name="T27" fmla="*/ 1069 h 1601"/>
                <a:gd name="T28" fmla="*/ 1268 w 5075"/>
                <a:gd name="T29" fmla="*/ 1023 h 1601"/>
                <a:gd name="T30" fmla="*/ 1108 w 5075"/>
                <a:gd name="T31" fmla="*/ 981 h 1601"/>
                <a:gd name="T32" fmla="*/ 1014 w 5075"/>
                <a:gd name="T33" fmla="*/ 944 h 1601"/>
                <a:gd name="T34" fmla="*/ 936 w 5075"/>
                <a:gd name="T35" fmla="*/ 898 h 1601"/>
                <a:gd name="T36" fmla="*/ 874 w 5075"/>
                <a:gd name="T37" fmla="*/ 857 h 1601"/>
                <a:gd name="T38" fmla="*/ 786 w 5075"/>
                <a:gd name="T39" fmla="*/ 815 h 1601"/>
                <a:gd name="T40" fmla="*/ 726 w 5075"/>
                <a:gd name="T41" fmla="*/ 776 h 1601"/>
                <a:gd name="T42" fmla="*/ 687 w 5075"/>
                <a:gd name="T43" fmla="*/ 729 h 1601"/>
                <a:gd name="T44" fmla="*/ 613 w 5075"/>
                <a:gd name="T45" fmla="*/ 694 h 1601"/>
                <a:gd name="T46" fmla="*/ 591 w 5075"/>
                <a:gd name="T47" fmla="*/ 651 h 1601"/>
                <a:gd name="T48" fmla="*/ 552 w 5075"/>
                <a:gd name="T49" fmla="*/ 611 h 1601"/>
                <a:gd name="T50" fmla="*/ 456 w 5075"/>
                <a:gd name="T51" fmla="*/ 565 h 1601"/>
                <a:gd name="T52" fmla="*/ 352 w 5075"/>
                <a:gd name="T53" fmla="*/ 533 h 1601"/>
                <a:gd name="T54" fmla="*/ 335 w 5075"/>
                <a:gd name="T55" fmla="*/ 489 h 1601"/>
                <a:gd name="T56" fmla="*/ 308 w 5075"/>
                <a:gd name="T57" fmla="*/ 443 h 1601"/>
                <a:gd name="T58" fmla="*/ 261 w 5075"/>
                <a:gd name="T59" fmla="*/ 364 h 1601"/>
                <a:gd name="T60" fmla="*/ 116 w 5075"/>
                <a:gd name="T61" fmla="*/ 318 h 1601"/>
                <a:gd name="T62" fmla="*/ 82 w 5075"/>
                <a:gd name="T63" fmla="*/ 287 h 1601"/>
                <a:gd name="T64" fmla="*/ 42 w 5075"/>
                <a:gd name="T65" fmla="*/ 246 h 1601"/>
                <a:gd name="T66" fmla="*/ 32 w 5075"/>
                <a:gd name="T67" fmla="*/ 211 h 1601"/>
                <a:gd name="T68" fmla="*/ 23 w 5075"/>
                <a:gd name="T69" fmla="*/ 167 h 1601"/>
                <a:gd name="T70" fmla="*/ 13 w 5075"/>
                <a:gd name="T71" fmla="*/ 128 h 1601"/>
                <a:gd name="T72" fmla="*/ 0 w 5075"/>
                <a:gd name="T73" fmla="*/ 57 h 1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75" h="1601">
                  <a:moveTo>
                    <a:pt x="5075" y="1601"/>
                  </a:moveTo>
                  <a:lnTo>
                    <a:pt x="4219" y="1601"/>
                  </a:lnTo>
                  <a:lnTo>
                    <a:pt x="4219" y="1561"/>
                  </a:lnTo>
                  <a:lnTo>
                    <a:pt x="4078" y="1561"/>
                  </a:lnTo>
                  <a:lnTo>
                    <a:pt x="4078" y="1518"/>
                  </a:lnTo>
                  <a:lnTo>
                    <a:pt x="3697" y="1518"/>
                  </a:lnTo>
                  <a:lnTo>
                    <a:pt x="3697" y="1480"/>
                  </a:lnTo>
                  <a:lnTo>
                    <a:pt x="3421" y="1480"/>
                  </a:lnTo>
                  <a:lnTo>
                    <a:pt x="3421" y="1435"/>
                  </a:lnTo>
                  <a:lnTo>
                    <a:pt x="3310" y="1435"/>
                  </a:lnTo>
                  <a:lnTo>
                    <a:pt x="3310" y="1395"/>
                  </a:lnTo>
                  <a:lnTo>
                    <a:pt x="3173" y="1395"/>
                  </a:lnTo>
                  <a:lnTo>
                    <a:pt x="3173" y="1354"/>
                  </a:lnTo>
                  <a:lnTo>
                    <a:pt x="2845" y="1354"/>
                  </a:lnTo>
                  <a:lnTo>
                    <a:pt x="2845" y="1312"/>
                  </a:lnTo>
                  <a:lnTo>
                    <a:pt x="2791" y="1312"/>
                  </a:lnTo>
                  <a:lnTo>
                    <a:pt x="2791" y="1272"/>
                  </a:lnTo>
                  <a:lnTo>
                    <a:pt x="1932" y="1272"/>
                  </a:lnTo>
                  <a:lnTo>
                    <a:pt x="1932" y="1233"/>
                  </a:lnTo>
                  <a:lnTo>
                    <a:pt x="1723" y="1233"/>
                  </a:lnTo>
                  <a:lnTo>
                    <a:pt x="1723" y="1194"/>
                  </a:lnTo>
                  <a:lnTo>
                    <a:pt x="1652" y="1194"/>
                  </a:lnTo>
                  <a:lnTo>
                    <a:pt x="1652" y="1148"/>
                  </a:lnTo>
                  <a:lnTo>
                    <a:pt x="1583" y="1148"/>
                  </a:lnTo>
                  <a:lnTo>
                    <a:pt x="1583" y="1108"/>
                  </a:lnTo>
                  <a:lnTo>
                    <a:pt x="1516" y="1108"/>
                  </a:lnTo>
                  <a:lnTo>
                    <a:pt x="1516" y="1069"/>
                  </a:lnTo>
                  <a:lnTo>
                    <a:pt x="1278" y="1069"/>
                  </a:lnTo>
                  <a:lnTo>
                    <a:pt x="1278" y="1023"/>
                  </a:lnTo>
                  <a:lnTo>
                    <a:pt x="1268" y="1023"/>
                  </a:lnTo>
                  <a:lnTo>
                    <a:pt x="1268" y="981"/>
                  </a:lnTo>
                  <a:lnTo>
                    <a:pt x="1108" y="981"/>
                  </a:lnTo>
                  <a:lnTo>
                    <a:pt x="1108" y="944"/>
                  </a:lnTo>
                  <a:lnTo>
                    <a:pt x="1014" y="944"/>
                  </a:lnTo>
                  <a:lnTo>
                    <a:pt x="1014" y="898"/>
                  </a:lnTo>
                  <a:lnTo>
                    <a:pt x="936" y="898"/>
                  </a:lnTo>
                  <a:lnTo>
                    <a:pt x="936" y="857"/>
                  </a:lnTo>
                  <a:lnTo>
                    <a:pt x="874" y="857"/>
                  </a:lnTo>
                  <a:lnTo>
                    <a:pt x="874" y="815"/>
                  </a:lnTo>
                  <a:lnTo>
                    <a:pt x="786" y="815"/>
                  </a:lnTo>
                  <a:lnTo>
                    <a:pt x="786" y="776"/>
                  </a:lnTo>
                  <a:lnTo>
                    <a:pt x="726" y="776"/>
                  </a:lnTo>
                  <a:lnTo>
                    <a:pt x="726" y="729"/>
                  </a:lnTo>
                  <a:lnTo>
                    <a:pt x="687" y="729"/>
                  </a:lnTo>
                  <a:lnTo>
                    <a:pt x="687" y="694"/>
                  </a:lnTo>
                  <a:lnTo>
                    <a:pt x="613" y="694"/>
                  </a:lnTo>
                  <a:lnTo>
                    <a:pt x="613" y="651"/>
                  </a:lnTo>
                  <a:lnTo>
                    <a:pt x="591" y="651"/>
                  </a:lnTo>
                  <a:lnTo>
                    <a:pt x="591" y="611"/>
                  </a:lnTo>
                  <a:lnTo>
                    <a:pt x="552" y="611"/>
                  </a:lnTo>
                  <a:lnTo>
                    <a:pt x="552" y="565"/>
                  </a:lnTo>
                  <a:lnTo>
                    <a:pt x="456" y="565"/>
                  </a:lnTo>
                  <a:lnTo>
                    <a:pt x="456" y="533"/>
                  </a:lnTo>
                  <a:lnTo>
                    <a:pt x="352" y="533"/>
                  </a:lnTo>
                  <a:lnTo>
                    <a:pt x="352" y="489"/>
                  </a:lnTo>
                  <a:lnTo>
                    <a:pt x="335" y="489"/>
                  </a:lnTo>
                  <a:lnTo>
                    <a:pt x="335" y="443"/>
                  </a:lnTo>
                  <a:lnTo>
                    <a:pt x="308" y="443"/>
                  </a:lnTo>
                  <a:lnTo>
                    <a:pt x="308" y="364"/>
                  </a:lnTo>
                  <a:lnTo>
                    <a:pt x="261" y="364"/>
                  </a:lnTo>
                  <a:lnTo>
                    <a:pt x="261" y="318"/>
                  </a:lnTo>
                  <a:lnTo>
                    <a:pt x="116" y="318"/>
                  </a:lnTo>
                  <a:lnTo>
                    <a:pt x="116" y="287"/>
                  </a:lnTo>
                  <a:lnTo>
                    <a:pt x="82" y="287"/>
                  </a:lnTo>
                  <a:lnTo>
                    <a:pt x="82" y="246"/>
                  </a:lnTo>
                  <a:lnTo>
                    <a:pt x="42" y="246"/>
                  </a:lnTo>
                  <a:lnTo>
                    <a:pt x="42" y="211"/>
                  </a:lnTo>
                  <a:lnTo>
                    <a:pt x="32" y="211"/>
                  </a:lnTo>
                  <a:lnTo>
                    <a:pt x="32" y="167"/>
                  </a:lnTo>
                  <a:lnTo>
                    <a:pt x="23" y="167"/>
                  </a:lnTo>
                  <a:lnTo>
                    <a:pt x="23" y="128"/>
                  </a:lnTo>
                  <a:lnTo>
                    <a:pt x="13" y="128"/>
                  </a:lnTo>
                  <a:lnTo>
                    <a:pt x="13" y="57"/>
                  </a:lnTo>
                  <a:lnTo>
                    <a:pt x="0" y="57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1835132" y="1766137"/>
              <a:ext cx="96964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27"/>
            <p:cNvSpPr>
              <a:spLocks noChangeShapeType="1"/>
            </p:cNvSpPr>
            <p:nvPr/>
          </p:nvSpPr>
          <p:spPr bwMode="auto">
            <a:xfrm rot="5400000">
              <a:off x="1827332" y="1778042"/>
              <a:ext cx="96964" cy="0"/>
            </a:xfrm>
            <a:prstGeom prst="line">
              <a:avLst/>
            </a:prstGeom>
            <a:noFill/>
            <a:ln w="1905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0601029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859847"/>
              </p:ext>
            </p:extLst>
          </p:nvPr>
        </p:nvGraphicFramePr>
        <p:xfrm>
          <a:off x="623888" y="1469017"/>
          <a:ext cx="11107311" cy="3730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Kategorie</a:t>
                      </a:r>
                    </a:p>
                  </a:txBody>
                  <a:tcPr marL="122995" marR="12299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6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392)</a:t>
                      </a:r>
                    </a:p>
                  </a:txBody>
                  <a:tcPr marL="122995" marR="12299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389)</a:t>
                      </a:r>
                    </a:p>
                  </a:txBody>
                  <a:tcPr marL="122995" marR="12299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33363" marR="0" indent="-2333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Behandlungsdauer,</a:t>
                      </a:r>
                      <a:r>
                        <a:rPr lang="de-DE" sz="1600" b="1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 Wochen, Median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Carfilzomib</a:t>
                      </a:r>
                      <a:r>
                        <a:rPr lang="de-DE" sz="1600" b="0" baseline="300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Lenalidomid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Dexamethason</a:t>
                      </a:r>
                    </a:p>
                  </a:txBody>
                  <a:tcPr marL="122995" marR="12299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34165" marR="3416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34165" marR="3416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TEAE</a:t>
                      </a:r>
                      <a:r>
                        <a:rPr lang="de-DE" sz="1600" b="1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, %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UE (alle Schweregrade)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UE</a:t>
                      </a:r>
                      <a:r>
                        <a:rPr lang="de-DE" sz="16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, ≥ Grad 3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Schwere UE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UE, die zum Absetzen der Therapie führten</a:t>
                      </a:r>
                    </a:p>
                    <a:p>
                      <a:pPr marL="1698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mit Todesfolge</a:t>
                      </a:r>
                    </a:p>
                  </a:txBody>
                  <a:tcPr marL="122995" marR="12299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98,0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87,0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65,3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19,9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34165" marR="3416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97,9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83,3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56,8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21,5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34165" marR="34165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Zusammenfassung der unerwünschten Ereignisse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817457"/>
            <a:ext cx="10104504" cy="7232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Carfilzomib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-Behandlung wurde nach Zyklus 18 protokollgemäß abgebrochen. Anschließend erhielten die Patienten bis zur Progression Rd.</a:t>
            </a:r>
            <a:br>
              <a:rPr lang="de-DE" sz="900" baseline="30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Carfilzomib, Lenalidomid und Dexamethason;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Lenalidomid und Dexamethason; TEAE = während der Behandlung aufgetretenes UE; UE = unerwünschtes Ereignis.</a:t>
            </a:r>
          </a:p>
          <a:p>
            <a:pPr>
              <a:spcAft>
                <a:spcPts val="300"/>
              </a:spcAft>
            </a:pPr>
            <a:r>
              <a:rPr lang="de-DE" sz="900" b="1" dirty="0">
                <a:latin typeface="+mj-lt"/>
              </a:rPr>
              <a:t>Siegel DS et al. J Clin Onc 2018, 36(8):728-734.</a:t>
            </a:r>
          </a:p>
          <a:p>
            <a:pPr>
              <a:spcAft>
                <a:spcPts val="300"/>
              </a:spcAft>
            </a:pP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99059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79"/>
    </mc:Choice>
    <mc:Fallback xmlns="">
      <p:transition xmlns:p14="http://schemas.microsoft.com/office/powerpoint/2010/main" spd="slow" advTm="4917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392728"/>
              </p:ext>
            </p:extLst>
          </p:nvPr>
        </p:nvGraphicFramePr>
        <p:xfrm>
          <a:off x="335360" y="1307571"/>
          <a:ext cx="11805161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2770533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575577682"/>
                    </a:ext>
                  </a:extLst>
                </a:gridCol>
                <a:gridCol w="1147977">
                  <a:extLst>
                    <a:ext uri="{9D8B030D-6E8A-4147-A177-3AD203B41FA5}">
                      <a16:colId xmlns:a16="http://schemas.microsoft.com/office/drawing/2014/main" val="1476736479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6204" marR="116204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392)</a:t>
                      </a:r>
                    </a:p>
                  </a:txBody>
                  <a:tcPr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389)</a:t>
                      </a:r>
                      <a:endParaRPr lang="en-GB" dirty="0"/>
                    </a:p>
                  </a:txBody>
                  <a:tcPr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 sz="1550" baseline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Alle Schweregrade</a:t>
                      </a:r>
                    </a:p>
                  </a:txBody>
                  <a:tcPr marL="116204" marR="116204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Grad 3</a:t>
                      </a:r>
                    </a:p>
                  </a:txBody>
                  <a:tcPr marL="116204" marR="116204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Alle Schweregrade</a:t>
                      </a:r>
                    </a:p>
                  </a:txBody>
                  <a:tcPr marL="116204" marR="116204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Grad 3</a:t>
                      </a:r>
                    </a:p>
                  </a:txBody>
                  <a:tcPr marL="116204" marR="116204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Hämatologische TEAE, </a:t>
                      </a:r>
                      <a:r>
                        <a:rPr lang="de-DE" sz="1400" b="1" i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preferred term</a:t>
                      </a: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2159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Anämie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43,1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18,6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40,6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17,5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baseline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Neutropenie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40,1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31,1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35,0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27,5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3714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baseline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Thrombozytopenie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29,3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16,8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24,2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13,1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Nicht-hämatologisches TEAE (≥ 25 % in beiden Armen), </a:t>
                      </a:r>
                      <a:r>
                        <a:rPr lang="de-DE" sz="1200" b="1" i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preferred term</a:t>
                      </a:r>
                      <a:r>
                        <a:rPr lang="de-DE" sz="13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%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609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Diarrhoe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44,4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4,6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37,3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366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Fatigue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33,4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8,2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31,9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6,7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18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Husten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29,6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0,3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18,0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7719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Fieber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29,8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1,8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21,6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0,8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760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Infektionen der oberen Atemwege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30,1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20,8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469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Hypokaliämie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29,6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10,5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14,9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5,9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1512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228600" lvl="1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+mn-lt"/>
                        </a:rPr>
                        <a:t>Muskelkrämpfe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>
                          <a:solidFill>
                            <a:schemeClr val="tx1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1,3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21,1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1,0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89271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Unerwünschte Ereignisse: Hämatologisch und nicht-hämatologisch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453336"/>
            <a:ext cx="10104504" cy="40780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Carfilzomib, Lenalidomid und Dexamethason;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Lenalidomid und Dexamethason; TEAE = während der Behandlung aufgetretene unerwünschte Ereignisse.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538117513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327688"/>
              </p:ext>
            </p:extLst>
          </p:nvPr>
        </p:nvGraphicFramePr>
        <p:xfrm>
          <a:off x="623887" y="1307571"/>
          <a:ext cx="11107312" cy="321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UE (SMQN), %</a:t>
                      </a:r>
                    </a:p>
                  </a:txBody>
                  <a:tcPr marL="121920" marR="121920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6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392)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2C58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389)</a:t>
                      </a:r>
                    </a:p>
                  </a:txBody>
                  <a:tcPr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92C58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121" marR="116121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Alle Schweregrade</a:t>
                      </a:r>
                    </a:p>
                  </a:txBody>
                  <a:tcPr marL="121920" marR="121920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Grad 3</a:t>
                      </a:r>
                    </a:p>
                  </a:txBody>
                  <a:tcPr marL="121920" marR="121920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Alle Schweregrade</a:t>
                      </a:r>
                    </a:p>
                  </a:txBody>
                  <a:tcPr marL="121920" marR="121920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Grad 3</a:t>
                      </a:r>
                    </a:p>
                  </a:txBody>
                  <a:tcPr marL="121920" marR="121920" marT="64008" marB="64008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Akutes Nierenversagen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9,2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3,8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7,7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3,3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Herzinsuffizienz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7,1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4,3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4,1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2,1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Ischämische Herzerkrankung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6,9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3,8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4,6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2,3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Hypertonie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17,1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6,4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8,7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2,3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Hämatopoietische Thrombozytopenie</a:t>
                      </a:r>
                      <a:r>
                        <a:rPr lang="de-DE" sz="1600" b="1" baseline="300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32,7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20,2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26,2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14,9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65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Periphere Neuropathie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18,9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2,8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17,2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3,1</a:t>
                      </a:r>
                    </a:p>
                  </a:txBody>
                  <a:tcPr marL="121920" marR="121920" marT="64008" marB="6400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6484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Unerwünschte Ereignisse von Interesse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28000" y="5085184"/>
            <a:ext cx="11203200" cy="78640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1800" noProof="0" dirty="0"/>
              <a:t>Die Verträglichkeitsergebnisse waren mit dem zuvor berichteten Profil konsistent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692169"/>
            <a:ext cx="10104504" cy="97719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Hämatopoietische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Thrombozytopenie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ist definiert als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Thrombozytopenie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aufgrund von Störungen der Blutzellenproduktion.</a:t>
            </a:r>
            <a:r>
              <a:rPr lang="de-DE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Carfilzomib, Lenalidomid und Dexamethason;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Lenalidomid und Dexamethason; </a:t>
            </a:r>
            <a:r>
              <a:rPr lang="de-DE" sz="900" dirty="0"/>
              <a:t>SMQN = Standardisierte </a:t>
            </a:r>
            <a:r>
              <a:rPr lang="de-DE" sz="900" dirty="0" err="1"/>
              <a:t>MedDRA</a:t>
            </a:r>
            <a:r>
              <a:rPr lang="de-DE" sz="900" dirty="0"/>
              <a:t>-Abfrage, enge Suche; UE = unerwünschtes Ereignis.</a:t>
            </a:r>
          </a:p>
          <a:p>
            <a:r>
              <a:rPr lang="de-DE" sz="900" b="1" dirty="0"/>
              <a:t>1. Siegel DS et al. J Clin Onc 2018, 36(8):728-734.</a:t>
            </a:r>
          </a:p>
          <a:p>
            <a:r>
              <a:rPr lang="de-DE" sz="900" b="1" dirty="0"/>
              <a:t>2. Medical </a:t>
            </a:r>
            <a:r>
              <a:rPr lang="de-DE" sz="900" b="1" dirty="0" err="1"/>
              <a:t>Dictionary</a:t>
            </a:r>
            <a:r>
              <a:rPr lang="de-DE" sz="900" b="1" dirty="0"/>
              <a:t> for </a:t>
            </a:r>
            <a:r>
              <a:rPr lang="de-DE" sz="900" b="1" dirty="0" err="1"/>
              <a:t>Regulatory</a:t>
            </a:r>
            <a:r>
              <a:rPr lang="de-DE" sz="900" b="1" dirty="0"/>
              <a:t> </a:t>
            </a:r>
            <a:r>
              <a:rPr lang="de-DE" sz="900" b="1" dirty="0" err="1"/>
              <a:t>Activities</a:t>
            </a:r>
            <a:r>
              <a:rPr lang="de-DE" sz="900" b="1" dirty="0"/>
              <a:t> (</a:t>
            </a:r>
            <a:r>
              <a:rPr lang="de-DE" sz="900" b="1" dirty="0" err="1"/>
              <a:t>MedDRA</a:t>
            </a:r>
            <a:r>
              <a:rPr lang="de-DE" sz="900" b="1" dirty="0"/>
              <a:t>), Version 14.0. </a:t>
            </a:r>
            <a:r>
              <a:rPr lang="de-DE" sz="900" b="1" dirty="0" err="1"/>
              <a:t>MedDRA</a:t>
            </a:r>
            <a:r>
              <a:rPr lang="de-DE" sz="900" b="1" dirty="0"/>
              <a:t>®. </a:t>
            </a:r>
            <a:r>
              <a:rPr lang="de-DE" sz="900" b="1" dirty="0" err="1"/>
              <a:t>MedDRA</a:t>
            </a:r>
            <a:r>
              <a:rPr lang="de-DE" sz="900" b="1" dirty="0"/>
              <a:t>® ist eine Marke im Besitz von IFPMA im Namen der ICH. </a:t>
            </a:r>
          </a:p>
          <a:p>
            <a:br>
              <a:rPr lang="de-DE" sz="900" b="1" dirty="0"/>
            </a:br>
            <a:endParaRPr lang="de-DE" sz="900" b="1" dirty="0"/>
          </a:p>
        </p:txBody>
      </p:sp>
    </p:spTree>
    <p:extLst>
      <p:ext uri="{BB962C8B-B14F-4D97-AF65-F5344CB8AC3E}">
        <p14:creationId xmlns:p14="http://schemas.microsoft.com/office/powerpoint/2010/main" val="376489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8554"/>
    </mc:Choice>
    <mc:Fallback xmlns="">
      <p:transition xmlns:p14="http://schemas.microsoft.com/office/powerpoint/2010/main" advTm="485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Anwendungsgebiete (CH)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52" y="1280159"/>
            <a:ext cx="9473184" cy="4247317"/>
          </a:xfrm>
        </p:spPr>
        <p:txBody>
          <a:bodyPr/>
          <a:lstStyle/>
          <a:p>
            <a:pPr marL="0" indent="0">
              <a:buNone/>
            </a:pPr>
            <a:r>
              <a:rPr lang="de-DE" sz="2000" b="0" dirty="0"/>
              <a:t>Kyprolis ist in Kombination mit entweder Lenalidomid und Dexamethason oder Dexamethason allein zur Behandlung von erwachsenen Patienten mit multiplem Myelom indiziert, die mindestens eine vorangegangene Therapie erhalten haben.</a:t>
            </a:r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  <a:p>
            <a:pPr marL="0" indent="0">
              <a:buNone/>
            </a:pPr>
            <a:endParaRPr 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24160384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8292D-F6FE-474F-B082-20A3CBB4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/>
              <a:t>Während der Behandlung aufgetretene, tödliche kardiologische Erkrankungen (Verträglichkeitspopulation)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A8023A-476D-459C-8EFC-529ED846B7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051705"/>
              </p:ext>
            </p:extLst>
          </p:nvPr>
        </p:nvGraphicFramePr>
        <p:xfrm>
          <a:off x="623888" y="1307571"/>
          <a:ext cx="11107312" cy="4291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Kardiologische Erkrankung, </a:t>
                      </a:r>
                      <a:r>
                        <a:rPr lang="de-DE" sz="1600" b="1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</a:p>
                  </a:txBody>
                  <a:tcPr marL="116121" marR="116121" marT="73152" marB="73152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6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392)</a:t>
                      </a:r>
                    </a:p>
                  </a:txBody>
                  <a:tcPr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389)</a:t>
                      </a:r>
                    </a:p>
                  </a:txBody>
                  <a:tcPr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Gesamt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10 (2,6)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9 (2,3)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Myokardinfarkt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 (0,8)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 (0,5)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Herzstillstand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2 (0,5)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Herzversagen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3 (0,8)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Herz-Lungenversagen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Akuter Myokardinfarkt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0 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665098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Akutes Herzversagen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0 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564849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Linksventrikuläre Dysfunktion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0 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9713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Akutes Koronarsyndrom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0 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29015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Arrhythmie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0 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1 (0,3)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7975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032901"/>
            <a:ext cx="10104504" cy="507831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hangingPunct="0">
              <a:lnSpc>
                <a:spcPct val="150000"/>
              </a:lnSpc>
              <a:spcAft>
                <a:spcPts val="300"/>
              </a:spcAft>
            </a:pPr>
            <a:r>
              <a:rPr lang="de-DE" sz="900" dirty="0"/>
              <a:t>KRd = Carfilzomib, Lenalidomid und Dexamethason; Rd = Lenalidomid und Dexamethason.</a:t>
            </a:r>
            <a:br>
              <a:rPr lang="de-DE" sz="900" dirty="0"/>
            </a:br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61614803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D4EC-9932-47D4-AAEE-425F727C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/>
              <a:t>Expositionsadjustierte UE (Verträglichkeitspopulation)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321B7A-FC85-43B7-97E7-006C4BF3FF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349642"/>
              </p:ext>
            </p:extLst>
          </p:nvPr>
        </p:nvGraphicFramePr>
        <p:xfrm>
          <a:off x="623889" y="1307571"/>
          <a:ext cx="11107311" cy="234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0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9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UE</a:t>
                      </a:r>
                    </a:p>
                  </a:txBody>
                  <a:tcPr marL="116121" marR="116121" marT="73152" marB="73152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de-DE" sz="1600" b="1" baseline="300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(95 % KI)</a:t>
                      </a:r>
                    </a:p>
                  </a:txBody>
                  <a:tcPr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T="54864" marB="5486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100618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6121" marR="116121" marT="54864" marB="54864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KRd </a:t>
                      </a:r>
                      <a:r>
                        <a:rPr lang="de-DE" sz="16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(n = 392)</a:t>
                      </a:r>
                    </a:p>
                  </a:txBody>
                  <a:tcPr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Rd (n = 389)</a:t>
                      </a:r>
                    </a:p>
                  </a:txBody>
                  <a:tcPr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Alle Schweregrade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588,06 (532,08–649,91)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575,53 (520,55–636,32)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≥ Grad 3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115,67 (104,02–128,62)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128,27 (115,03–143,02)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Schwerwiegend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48,18 (42,63–54,46)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49,48 (43,37–56,46)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UE, Grad 5 (tödlich)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5,09 (3,80–6,82)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6,23 (4,61–8,43)</a:t>
                      </a:r>
                    </a:p>
                  </a:txBody>
                  <a:tcPr marL="68580" marR="68580" marT="73152" marB="7315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863624"/>
            <a:ext cx="9528440" cy="67710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000" baseline="30000" dirty="0"/>
              <a:t>*</a:t>
            </a:r>
            <a:r>
              <a:rPr lang="de-DE" sz="1000" dirty="0"/>
              <a:t> </a:t>
            </a:r>
            <a:r>
              <a:rPr lang="de-DE" sz="1000" dirty="0" err="1"/>
              <a:t>r</a:t>
            </a:r>
            <a:r>
              <a:rPr lang="de-DE" sz="1000" dirty="0"/>
              <a:t> ist die Expositions-adjustierte Patientenrate pro 100 Patientenjahre (Verhältnis der Gesamtzahl der Patienten mit Ereignissen und Gesamtzeit pro Person mit Risiko in Jahren, multipliziert mit 100).</a:t>
            </a:r>
            <a:br>
              <a:rPr lang="de-DE" sz="1000" dirty="0"/>
            </a:br>
            <a:r>
              <a:rPr lang="de-DE" sz="900" dirty="0"/>
              <a:t>KI = Konfidenzintervall; KRd = Carfilzomib, Lenalidomid und Dexamethason; Rd = Lenalidomid und Dexamethason.</a:t>
            </a:r>
            <a:br>
              <a:rPr lang="de-DE" sz="900" dirty="0"/>
            </a:br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1916346381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OS – Zusammenfassung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528000" y="1531056"/>
            <a:ext cx="10680568" cy="305007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de-DE" noProof="0" dirty="0"/>
              <a:t>Mit </a:t>
            </a:r>
            <a:r>
              <a:rPr lang="de-DE" noProof="0" dirty="0" err="1"/>
              <a:t>KRd</a:t>
            </a:r>
            <a:r>
              <a:rPr lang="de-DE" noProof="0" dirty="0"/>
              <a:t> zeigte sich im Vergleich zu </a:t>
            </a:r>
            <a:r>
              <a:rPr lang="de-DE" noProof="0" dirty="0" err="1"/>
              <a:t>Rd</a:t>
            </a:r>
            <a:r>
              <a:rPr lang="de-DE" noProof="0" dirty="0"/>
              <a:t> eine statistisch signifikante und klinisch relevante Reduktion des Risikos für Tod um 7,9 Monate (48,3 vs. 40,4 Monate; HR = 0,79; </a:t>
            </a:r>
            <a:br>
              <a:rPr lang="de-DE" noProof="0" dirty="0"/>
            </a:br>
            <a:r>
              <a:rPr lang="de-DE" i="1" noProof="0" dirty="0"/>
              <a:t>P </a:t>
            </a:r>
            <a:r>
              <a:rPr lang="de-DE" noProof="0" dirty="0"/>
              <a:t>= 0,0045). </a:t>
            </a:r>
          </a:p>
          <a:p>
            <a:pPr>
              <a:spcAft>
                <a:spcPts val="0"/>
              </a:spcAft>
            </a:pPr>
            <a:r>
              <a:rPr lang="de-DE" dirty="0"/>
              <a:t>Das mediane OS beim ersten Rezidiv verbesserte sich mit </a:t>
            </a:r>
            <a:r>
              <a:rPr lang="de-DE" dirty="0" err="1"/>
              <a:t>KRd</a:t>
            </a:r>
            <a:r>
              <a:rPr lang="de-DE" dirty="0"/>
              <a:t> um 11,4 Monate </a:t>
            </a:r>
            <a:br>
              <a:rPr lang="de-DE" dirty="0"/>
            </a:br>
            <a:r>
              <a:rPr lang="de-DE" dirty="0"/>
              <a:t>(47,3 vs. 35,9 Monate; HR = 0,81). </a:t>
            </a:r>
          </a:p>
          <a:p>
            <a:pPr>
              <a:spcAft>
                <a:spcPts val="0"/>
              </a:spcAft>
            </a:pPr>
            <a:r>
              <a:rPr lang="de-DE" noProof="0" dirty="0"/>
              <a:t>Nach einem Rezidiv beeinträchtigte </a:t>
            </a:r>
            <a:r>
              <a:rPr lang="de-DE" dirty="0"/>
              <a:t>die Behandlung mit </a:t>
            </a:r>
            <a:r>
              <a:rPr lang="de-DE" dirty="0" err="1"/>
              <a:t>KRd</a:t>
            </a:r>
            <a:r>
              <a:rPr lang="de-DE" dirty="0"/>
              <a:t> das Gesamtüberleben</a:t>
            </a:r>
            <a:r>
              <a:rPr lang="de-DE" noProof="0" dirty="0"/>
              <a:t> nicht.</a:t>
            </a:r>
          </a:p>
          <a:p>
            <a:pPr>
              <a:spcAft>
                <a:spcPts val="0"/>
              </a:spcAft>
            </a:pPr>
            <a:r>
              <a:rPr lang="de-DE" dirty="0"/>
              <a:t>Die Verträglichkeit war konsistent zu früheren Ergebnissen und nach dem verlängerten Follow-up-Zeitraum wurden keine neuen Verträglichkeitssignale mit KRd beobachtet.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132928"/>
            <a:ext cx="10104504" cy="40780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HR = Hazard Ratio;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Carfilzomib, Lenalidomid und Dexamethason;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= Lenalidomid und Dexamethason; OS = Gesamtüberleben.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3971680429"/>
      </p:ext>
    </p:extLst>
  </p:cSld>
  <p:clrMapOvr>
    <a:masterClrMapping/>
  </p:clrMapOvr>
  <p:transition advTm="30998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307F-9692-4EBB-8BBC-2148A754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A391FD-9451-4377-956E-717F50F8B057}"/>
              </a:ext>
            </a:extLst>
          </p:cNvPr>
          <p:cNvSpPr/>
          <p:nvPr/>
        </p:nvSpPr>
        <p:spPr>
          <a:xfrm>
            <a:off x="2280774" y="1890118"/>
            <a:ext cx="76808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/>
              <a:t>Diese Präsentation ist urheberrechtlich geschützt durch Amgen GmbH. Amgen GmbH stellt dieses Präsentationsmaterial für Angehörige des medizinischen Fachkreises mit Zugang zur Amgen Schweiz Webseite zur Verfügung. Es dient </a:t>
            </a:r>
            <a:r>
              <a:rPr lang="de-DE" sz="2400" dirty="0" err="1"/>
              <a:t>ausschliesslich</a:t>
            </a:r>
            <a:r>
              <a:rPr lang="de-DE" sz="2400" dirty="0"/>
              <a:t> zur eigenen Verwendung und darf nicht an Dritte weitergeleitet werden. Es dürfen keine inhaltlichen Änderungen vorgenommen werden.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306516290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/>
              <a:t>ASPIRE: Phase-3-Studie – Design</a:t>
            </a:r>
          </a:p>
        </p:txBody>
      </p:sp>
      <p:sp>
        <p:nvSpPr>
          <p:cNvPr id="31" name="Rounded Rectangle 21">
            <a:extLst>
              <a:ext uri="{FF2B5EF4-FFF2-40B4-BE49-F238E27FC236}">
                <a16:creationId xmlns:a16="http://schemas.microsoft.com/office/drawing/2014/main" id="{2BA1E6E5-033B-4D6A-B298-4D9B7FC94815}"/>
              </a:ext>
            </a:extLst>
          </p:cNvPr>
          <p:cNvSpPr/>
          <p:nvPr/>
        </p:nvSpPr>
        <p:spPr bwMode="auto">
          <a:xfrm>
            <a:off x="4162467" y="4320096"/>
            <a:ext cx="7580800" cy="1623503"/>
          </a:xfrm>
          <a:prstGeom prst="roundRect">
            <a:avLst/>
          </a:prstGeom>
          <a:solidFill>
            <a:srgbClr val="A6A6A6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 anchorCtr="0"/>
          <a:lstStyle/>
          <a:p>
            <a:pPr algn="ctr" eaLnBrk="0" fontAlgn="base" hangingPunct="0"/>
            <a:r>
              <a:rPr lang="de-DE" sz="16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1600" b="1" u="sng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algn="ctr" eaLnBrk="0" fontAlgn="base" hangingPunct="0">
              <a:spcBef>
                <a:spcPts val="1200"/>
              </a:spcBef>
            </a:pP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Lenalidomid 25 mg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 1–21</a:t>
            </a:r>
          </a:p>
          <a:p>
            <a:pPr algn="ctr" eaLnBrk="0" fontAlgn="base" hangingPunct="0">
              <a:spcBef>
                <a:spcPts val="300"/>
              </a:spcBef>
            </a:pP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 40 mg 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DE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 1, 8, 15, 22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58428F35-A6A7-4A0F-A842-2F4EB30CC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67" y="1729015"/>
            <a:ext cx="7580800" cy="1851597"/>
          </a:xfrm>
          <a:prstGeom prst="roundRect">
            <a:avLst>
              <a:gd name="adj" fmla="val 16667"/>
            </a:avLst>
          </a:prstGeom>
          <a:solidFill>
            <a:srgbClr val="215D90"/>
          </a:solidFill>
          <a:ln w="19050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27432" rIns="27432" anchor="ctr"/>
          <a:lstStyle/>
          <a:p>
            <a:pPr algn="ctr" eaLnBrk="0" fontAlgn="base" hangingPunct="0"/>
            <a:r>
              <a:rPr lang="de-DE" sz="1600" b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KRd</a:t>
            </a:r>
            <a:endParaRPr lang="de-DE" sz="16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1200"/>
              </a:spcBef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Carfilzomib 27 mg/m</a:t>
            </a:r>
            <a:r>
              <a:rPr lang="de-DE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 Minuten)</a:t>
            </a:r>
          </a:p>
          <a:p>
            <a:pPr algn="ctr" eaLnBrk="0" fontAlgn="base" hangingPunct="0">
              <a:spcBef>
                <a:spcPts val="300"/>
              </a:spcBef>
            </a:pPr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Tage 1, 2, 8, 9, 15, 16 (20 mg/m</a:t>
            </a:r>
            <a:r>
              <a:rPr lang="de-DE" sz="14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Tage 1, 2, nur Zyklus 1)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0" fontAlgn="base" hangingPunct="0">
              <a:spcBef>
                <a:spcPts val="300"/>
              </a:spcBef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Lenalidomid 25 mg </a:t>
            </a:r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Tage 1–21</a:t>
            </a:r>
          </a:p>
          <a:p>
            <a:pPr algn="ctr" eaLnBrk="0" fontAlgn="base" hangingPunct="0">
              <a:spcBef>
                <a:spcPts val="300"/>
              </a:spcBef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Lenalidomid 40 mg </a:t>
            </a:r>
            <a:r>
              <a:rPr lang="de-DE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Tage 1, 8, 15, 22</a:t>
            </a:r>
          </a:p>
        </p:txBody>
      </p:sp>
      <p:sp>
        <p:nvSpPr>
          <p:cNvPr id="34" name="Rounded Rectangle 5">
            <a:extLst>
              <a:ext uri="{FF2B5EF4-FFF2-40B4-BE49-F238E27FC236}">
                <a16:creationId xmlns:a16="http://schemas.microsoft.com/office/drawing/2014/main" id="{495BF72B-A127-4F22-9FD4-BEA65849D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59354"/>
            <a:ext cx="2931580" cy="4279482"/>
          </a:xfrm>
          <a:prstGeom prst="roundRect">
            <a:avLst>
              <a:gd name="adj" fmla="val 11075"/>
            </a:avLst>
          </a:prstGeom>
          <a:solidFill>
            <a:srgbClr val="003E61"/>
          </a:solidFill>
          <a:ln w="19050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45720" rIns="45720" anchor="ctr"/>
          <a:lstStyle/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mit rezidiviertem multiplem Myelom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Randomisierung</a:t>
            </a:r>
            <a:b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 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792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Stratifizierung: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de-DE" sz="1400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-Mikroglobulin 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Bortezomib-Vortherapie 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Lenalidomid-Vortherapie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201D27-A22C-4812-B5A2-758589CF2FB9}"/>
              </a:ext>
            </a:extLst>
          </p:cNvPr>
          <p:cNvSpPr/>
          <p:nvPr/>
        </p:nvSpPr>
        <p:spPr>
          <a:xfrm>
            <a:off x="7193684" y="1320800"/>
            <a:ext cx="15183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71450" algn="l"/>
              </a:tabLst>
              <a:defRPr/>
            </a:pPr>
            <a:r>
              <a:rPr kumimoji="0" lang="de-DE" sz="1600" b="1" i="1" u="none" strike="noStrike" cap="none" normalizeH="0" baseline="0" noProof="0">
                <a:ln>
                  <a:noFill/>
                </a:ln>
                <a:uLnTx/>
                <a:uFillTx/>
                <a:cs typeface="Arial" panose="020B0604020202020204" pitchFamily="34" charset="0"/>
              </a:rPr>
              <a:t>28-Tage-Zyklen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409144-C432-4508-851E-DE1FEE77D472}"/>
              </a:ext>
            </a:extLst>
          </p:cNvPr>
          <p:cNvSpPr/>
          <p:nvPr/>
        </p:nvSpPr>
        <p:spPr>
          <a:xfrm>
            <a:off x="5123120" y="3650272"/>
            <a:ext cx="557530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Aft>
                <a:spcPts val="600"/>
              </a:spcAft>
              <a:tabLst>
                <a:tab pos="171450" algn="l"/>
              </a:tabLst>
            </a:pPr>
            <a:r>
              <a:rPr lang="de-DE" sz="1400" b="1" i="1" dirty="0">
                <a:solidFill>
                  <a:srgbClr val="000000"/>
                </a:solidFill>
                <a:cs typeface="Arial" panose="020B0604020202020204" pitchFamily="34" charset="0"/>
              </a:rPr>
              <a:t>Nach Zyklus 12 wird Carfilzomib an Tag 1, 2, 15, 16 angewendet</a:t>
            </a:r>
          </a:p>
          <a:p>
            <a:pPr algn="ctr" eaLnBrk="0" fontAlgn="base" hangingPunct="0">
              <a:spcAft>
                <a:spcPts val="600"/>
              </a:spcAft>
              <a:tabLst>
                <a:tab pos="171450" algn="l"/>
              </a:tabLst>
            </a:pPr>
            <a:r>
              <a:rPr lang="de-DE" sz="1400" b="1" i="1" dirty="0">
                <a:solidFill>
                  <a:srgbClr val="2965B0"/>
                </a:solidFill>
                <a:cs typeface="Arial" panose="020B0604020202020204" pitchFamily="34" charset="0"/>
              </a:rPr>
              <a:t>Nach Zyklus 18 wird Carfilzomib abgesetzt</a:t>
            </a:r>
            <a:r>
              <a:rPr lang="de-DE" sz="1400" b="1" i="1" baseline="30000" dirty="0">
                <a:solidFill>
                  <a:srgbClr val="2965B0"/>
                </a:solidFill>
                <a:cs typeface="Arial" panose="020B0604020202020204" pitchFamily="34" charset="0"/>
              </a:rPr>
              <a:t>*</a:t>
            </a:r>
          </a:p>
        </p:txBody>
      </p:sp>
      <p:sp>
        <p:nvSpPr>
          <p:cNvPr id="15" name="Isosceles Triangle 14"/>
          <p:cNvSpPr/>
          <p:nvPr/>
        </p:nvSpPr>
        <p:spPr bwMode="auto">
          <a:xfrm rot="5400000">
            <a:off x="3590820" y="2548167"/>
            <a:ext cx="522007" cy="213293"/>
          </a:xfrm>
          <a:prstGeom prst="triangle">
            <a:avLst/>
          </a:prstGeom>
          <a:solidFill>
            <a:srgbClr val="81B5E2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6800" tIns="46800" rIns="46800" bIns="468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 typeface="Verdana" pitchFamily="84" charset="0"/>
              <a:buChar char="•"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6" name="Isosceles Triangle 15"/>
          <p:cNvSpPr/>
          <p:nvPr/>
        </p:nvSpPr>
        <p:spPr bwMode="auto">
          <a:xfrm rot="5400000">
            <a:off x="3590820" y="5025201"/>
            <a:ext cx="522009" cy="213293"/>
          </a:xfrm>
          <a:prstGeom prst="triangle">
            <a:avLst/>
          </a:prstGeom>
          <a:solidFill>
            <a:srgbClr val="FFFFFF">
              <a:lumMod val="6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6800" tIns="46800" rIns="46800" bIns="4680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0000"/>
              </a:buClr>
              <a:buSzTx/>
              <a:buFont typeface="Verdana" pitchFamily="84" charset="0"/>
              <a:buChar char="•"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165304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e-DE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Alle Patienten wurden bis zur Krankheitsprogression, Rücknahme des Einverständnisses oder Toxizität mit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behandelt.</a:t>
            </a:r>
            <a:r>
              <a:rPr lang="de-DE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de-DE" sz="900" dirty="0" err="1"/>
              <a:t>i.v.</a:t>
            </a:r>
            <a:r>
              <a:rPr lang="de-DE" sz="900" dirty="0"/>
              <a:t> = intravenös;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36315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651"/>
    </mc:Choice>
    <mc:Fallback xmlns="">
      <p:transition xmlns:p14="http://schemas.microsoft.com/office/powerpoint/2010/main" advTm="506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9A7407-A350-454E-9EF2-4DDA510AC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000" y="3"/>
            <a:ext cx="11203200" cy="1109663"/>
          </a:xfrm>
        </p:spPr>
        <p:txBody>
          <a:bodyPr/>
          <a:lstStyle/>
          <a:p>
            <a:r>
              <a:rPr lang="de-DE" noProof="0"/>
              <a:t>ASPIRE: KRd vs. 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15A7B-153C-4EEA-950E-9302B95E780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000" y="1316766"/>
            <a:ext cx="11203200" cy="876102"/>
          </a:xfrm>
        </p:spPr>
        <p:txBody>
          <a:bodyPr/>
          <a:lstStyle/>
          <a:p>
            <a:r>
              <a:rPr lang="de-DE" b="1" noProof="0"/>
              <a:t>Primärer Endpunkt:</a:t>
            </a:r>
            <a:r>
              <a:rPr lang="de-DE" noProof="0"/>
              <a:t> PFS</a:t>
            </a:r>
          </a:p>
          <a:p>
            <a:r>
              <a:rPr lang="de-DE" b="1" noProof="0"/>
              <a:t>Sekundäre Endpunkte:</a:t>
            </a:r>
            <a:r>
              <a:rPr lang="de-DE" noProof="0"/>
              <a:t> OS, ORR, DOR, DCR, HRQoL und Verträglichkeit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6113" y="2420888"/>
            <a:ext cx="11085088" cy="2884085"/>
            <a:chOff x="646113" y="2420888"/>
            <a:chExt cx="11085088" cy="2884085"/>
          </a:xfrm>
        </p:grpSpPr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9BAE6284-63D7-4BEA-BDE7-045E1814D2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113" y="2927533"/>
              <a:ext cx="4738687" cy="23774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91440" tIns="91440" rIns="91440">
              <a:noAutofit/>
            </a:bodyPr>
            <a:lstStyle>
              <a:defPPr>
                <a:defRPr lang="en-US"/>
              </a:defPPr>
              <a:lvl1pPr marL="344488" indent="-284163">
                <a:spcAft>
                  <a:spcPts val="300"/>
                </a:spcAft>
                <a:buClr>
                  <a:schemeClr val="accent1"/>
                </a:buClr>
                <a:buFont typeface="Arial" pitchFamily="34" charset="0"/>
                <a:buChar char="•"/>
                <a:defRPr sz="1600"/>
              </a:lvl1pPr>
              <a:lvl2pPr marL="630238" lvl="1" indent="-285750">
                <a:spcAft>
                  <a:spcPts val="300"/>
                </a:spcAft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/>
              </a:lvl2pPr>
            </a:lstStyle>
            <a:p>
              <a:pPr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de-DE" sz="2000"/>
                <a:t>Symptomatisches MM</a:t>
              </a:r>
            </a:p>
            <a:p>
              <a:pPr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de-DE" sz="2000"/>
                <a:t>Messbare Erkrankung</a:t>
              </a:r>
            </a:p>
            <a:p>
              <a:pPr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de-DE" sz="2000"/>
                <a:t>1–3 Vortherapien</a:t>
              </a:r>
            </a:p>
            <a:p>
              <a:pPr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de-DE" sz="2000"/>
                <a:t>Rezidivierte Erkrankung oder PD</a:t>
              </a:r>
              <a:r>
                <a:rPr lang="de-DE" sz="2000" baseline="30000"/>
                <a:t> </a:t>
              </a:r>
            </a:p>
            <a:p>
              <a:pPr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§"/>
              </a:pPr>
              <a:r>
                <a:rPr lang="de-DE" sz="2000"/>
                <a:t>≥ PR auf ≥ 1 Vortherapie</a:t>
              </a:r>
            </a:p>
          </p:txBody>
        </p:sp>
        <p:sp>
          <p:nvSpPr>
            <p:cNvPr id="15" name="Text Box 7">
              <a:extLst>
                <a:ext uri="{FF2B5EF4-FFF2-40B4-BE49-F238E27FC236}">
                  <a16:creationId xmlns:a16="http://schemas.microsoft.com/office/drawing/2014/main" id="{80EC1176-B9A4-4204-A0BC-73A33F11A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113" y="2420888"/>
              <a:ext cx="4738687" cy="48580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tIns="91440" bIns="91440" anchor="ctr" anchorCtr="0">
              <a:noAutofit/>
            </a:bodyPr>
            <a:lstStyle/>
            <a:p>
              <a:pPr algn="ctr">
                <a:spcBef>
                  <a:spcPct val="20000"/>
                </a:spcBef>
                <a:buClr>
                  <a:srgbClr val="007CC2"/>
                </a:buClr>
              </a:pPr>
              <a:r>
                <a:rPr lang="de-DE" sz="2000" b="1">
                  <a:solidFill>
                    <a:schemeClr val="bg1"/>
                  </a:solidFill>
                </a:rPr>
                <a:t>Wichtigste Einschlusskriterien</a:t>
              </a:r>
            </a:p>
          </p:txBody>
        </p:sp>
        <p:sp>
          <p:nvSpPr>
            <p:cNvPr id="16" name="Text Box 7">
              <a:extLst>
                <a:ext uri="{FF2B5EF4-FFF2-40B4-BE49-F238E27FC236}">
                  <a16:creationId xmlns:a16="http://schemas.microsoft.com/office/drawing/2014/main" id="{086BA6B0-01DF-4529-A5D2-58B5022BC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1133" y="2927533"/>
              <a:ext cx="6050067" cy="23774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91440" tIns="91440" rIns="91440">
              <a:noAutofit/>
            </a:bodyPr>
            <a:lstStyle/>
            <a:p>
              <a:pPr marL="346075" indent="-285750">
                <a:spcBef>
                  <a:spcPts val="6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de-DE" sz="1800" dirty="0"/>
                <a:t>Kreatinin-Clearance ≤ 50 ml/min</a:t>
              </a:r>
            </a:p>
            <a:p>
              <a:pPr marL="346075" indent="-285750">
                <a:spcBef>
                  <a:spcPts val="6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de-DE" sz="1800" dirty="0"/>
                <a:t>PD unter </a:t>
              </a:r>
              <a:r>
                <a:rPr lang="de-DE" sz="1800" dirty="0" err="1"/>
                <a:t>Bortezomib</a:t>
              </a:r>
              <a:endParaRPr lang="de-DE" sz="1800" dirty="0"/>
            </a:p>
            <a:p>
              <a:pPr marL="346075" indent="-285750">
                <a:spcBef>
                  <a:spcPts val="6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de-DE" sz="1800" dirty="0"/>
                <a:t>Falls </a:t>
              </a:r>
              <a:r>
                <a:rPr lang="de-DE" sz="1800" dirty="0" err="1"/>
                <a:t>Rd</a:t>
              </a:r>
              <a:r>
                <a:rPr lang="de-DE" sz="1800" dirty="0"/>
                <a:t>-Vortherapie:</a:t>
              </a:r>
            </a:p>
            <a:p>
              <a:pPr marL="630238" lvl="1" indent="-285750">
                <a:spcBef>
                  <a:spcPts val="3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de-DE" sz="1800" dirty="0"/>
                <a:t>PD während der ersten 3 Behandlungsmonate</a:t>
              </a:r>
            </a:p>
            <a:p>
              <a:pPr marL="630238" lvl="1" indent="-285750">
                <a:spcBef>
                  <a:spcPts val="3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de-DE" sz="1800" dirty="0"/>
                <a:t>PD zu einem beliebigen Zeitpunkt, falls </a:t>
              </a:r>
              <a:r>
                <a:rPr lang="de-DE" sz="1800" dirty="0" err="1"/>
                <a:t>Rd</a:t>
              </a:r>
              <a:r>
                <a:rPr lang="de-DE" sz="1800" dirty="0"/>
                <a:t> </a:t>
              </a:r>
              <a:br>
                <a:rPr lang="de-DE" sz="1800" dirty="0"/>
              </a:br>
              <a:r>
                <a:rPr lang="de-DE" sz="1800" dirty="0"/>
                <a:t>die letzte Therapie war</a:t>
              </a:r>
            </a:p>
            <a:p>
              <a:pPr marL="346075" indent="-285750">
                <a:spcBef>
                  <a:spcPts val="6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</a:pPr>
              <a:r>
                <a:rPr lang="de-DE" sz="1800" dirty="0" err="1"/>
                <a:t>Lenalidomid</a:t>
              </a:r>
              <a:r>
                <a:rPr lang="de-DE" sz="1800" dirty="0"/>
                <a:t>- oder </a:t>
              </a:r>
              <a:r>
                <a:rPr lang="de-DE" sz="1800" dirty="0" err="1"/>
                <a:t>Dexamethason</a:t>
              </a:r>
              <a:r>
                <a:rPr lang="de-DE" sz="1800" dirty="0"/>
                <a:t>-Unverträglichkeit</a:t>
              </a: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id="{F9EAE219-7E9F-497F-953B-6F444B165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1133" y="2420888"/>
              <a:ext cx="6050068" cy="485804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tIns="91440" bIns="91440" anchor="ctr" anchorCtr="0">
              <a:noAutofit/>
            </a:bodyPr>
            <a:lstStyle/>
            <a:p>
              <a:pPr algn="ctr">
                <a:spcBef>
                  <a:spcPct val="20000"/>
                </a:spcBef>
                <a:buClr>
                  <a:srgbClr val="007CC2"/>
                </a:buClr>
              </a:pPr>
              <a:r>
                <a:rPr lang="de-DE" sz="2000" b="1">
                  <a:solidFill>
                    <a:schemeClr val="bg1"/>
                  </a:solidFill>
                </a:rPr>
                <a:t>Wichtigste Ausschlusskriterien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994429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/>
              <a:t>DCR = Erkrankungs-Kontrollrate, DOR = Ansprechdauer; </a:t>
            </a:r>
            <a:r>
              <a:rPr lang="de-DE" sz="900" dirty="0" err="1"/>
              <a:t>HRQoL</a:t>
            </a:r>
            <a:r>
              <a:rPr lang="de-DE" sz="900" dirty="0"/>
              <a:t> = gesundheitsbezogene Lebensqualität;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MM = multiples Myelom; </a:t>
            </a:r>
            <a:br>
              <a:rPr lang="de-DE" sz="900" dirty="0"/>
            </a:br>
            <a:r>
              <a:rPr lang="de-DE" sz="900" dirty="0"/>
              <a:t>ORR = Gesamtansprechen; OS = Gesamtüberleben; PD = Progression der Erkrankung; PFS = progressionsfreies Überleben; PR = partielles Ansprechen;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55134760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544548"/>
              </p:ext>
            </p:extLst>
          </p:nvPr>
        </p:nvGraphicFramePr>
        <p:xfrm>
          <a:off x="575944" y="1227529"/>
          <a:ext cx="11155680" cy="498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7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chemeClr val="bg1"/>
                          </a:solidFill>
                        </a:rPr>
                        <a:t>Charakteristikum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u="none" strike="noStrike" baseline="0" dirty="0" err="1"/>
                        <a:t>KRd</a:t>
                      </a:r>
                      <a:r>
                        <a:rPr lang="de-DE" sz="1600" u="none" strike="noStrike" baseline="0" dirty="0"/>
                        <a:t> (</a:t>
                      </a:r>
                      <a:r>
                        <a:rPr lang="de-DE" sz="1600" u="none" strike="noStrike" baseline="0" dirty="0" err="1"/>
                        <a:t>n</a:t>
                      </a:r>
                      <a:r>
                        <a:rPr lang="de-DE" sz="1600" u="none" strike="noStrike" baseline="0" dirty="0"/>
                        <a:t> = 396)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u="none" strike="noStrike" baseline="0"/>
                        <a:t>Rd (n = 396)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baseline="0">
                          <a:solidFill>
                            <a:schemeClr val="bg1"/>
                          </a:solidFill>
                        </a:rPr>
                        <a:t>Alter, Jahre, Median</a:t>
                      </a:r>
                      <a:r>
                        <a:rPr lang="de-DE" sz="1300" b="1">
                          <a:solidFill>
                            <a:schemeClr val="bg1"/>
                          </a:solidFill>
                        </a:rPr>
                        <a:t> (Bereich)</a:t>
                      </a:r>
                    </a:p>
                    <a:p>
                      <a:pPr marL="171450" lvl="1" indent="31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chemeClr val="bg1"/>
                          </a:solidFill>
                        </a:rPr>
                        <a:t>≥ 65 Jahre, %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64 (38–87)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46,7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65 (31–91)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52,5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chemeClr val="bg1"/>
                          </a:solidFill>
                        </a:rPr>
                        <a:t>ECOG PS, %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chemeClr val="bg1"/>
                          </a:solidFill>
                        </a:rPr>
                        <a:t>0–1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89,9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/>
                        <a:t>10,1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/>
                        <a:t>91,2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/>
                        <a:t>8,8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10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baseline="0" dirty="0">
                          <a:solidFill>
                            <a:schemeClr val="bg1"/>
                          </a:solidFill>
                        </a:rPr>
                        <a:t>Vom Zentrum berichtetes Erkrankungsstadium bei der Anfangsdiagnose, %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chemeClr val="bg1"/>
                          </a:solidFill>
                        </a:rPr>
                        <a:t>II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chemeClr val="bg1"/>
                          </a:solidFill>
                        </a:rPr>
                        <a:t>III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16,2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25,0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46,7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18,7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23,7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40,7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baseline="0" dirty="0" err="1">
                          <a:solidFill>
                            <a:schemeClr val="bg1"/>
                          </a:solidFill>
                        </a:rPr>
                        <a:t>Zytogenetische</a:t>
                      </a:r>
                      <a:r>
                        <a:rPr lang="de-DE" sz="1300" b="1" baseline="0" dirty="0">
                          <a:solidFill>
                            <a:schemeClr val="bg1"/>
                          </a:solidFill>
                        </a:rPr>
                        <a:t> Risikokategorie (FISH) zu Studieneintritt, % 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chemeClr val="bg1"/>
                          </a:solidFill>
                        </a:rPr>
                        <a:t>Hoch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</a:rPr>
                        <a:t>Standard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Unbekannt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12,1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50,8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13,1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43,9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chemeClr val="bg1"/>
                          </a:solidFill>
                        </a:rPr>
                        <a:t>Anzahl der Vor</a:t>
                      </a:r>
                      <a:r>
                        <a:rPr lang="de-DE" sz="1300" b="1" baseline="0">
                          <a:solidFill>
                            <a:schemeClr val="bg1"/>
                          </a:solidFill>
                        </a:rPr>
                        <a:t>therapien, Median (Bereich)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>
                          <a:solidFill>
                            <a:schemeClr val="bg1"/>
                          </a:solidFill>
                        </a:rPr>
                        <a:t>1, %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>
                          <a:solidFill>
                            <a:schemeClr val="bg1"/>
                          </a:solidFill>
                        </a:rPr>
                        <a:t>2 oder 3, %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/>
                        <a:t>2 (1–3)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/>
                        <a:t>46,5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/>
                        <a:t>53,3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/>
                        <a:t>2 (1–3)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/>
                        <a:t>39,6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baseline="0"/>
                        <a:t>60,1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5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1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chemeClr val="bg1"/>
                          </a:solidFill>
                        </a:rPr>
                        <a:t>Vor</a:t>
                      </a:r>
                      <a:r>
                        <a:rPr lang="de-DE" sz="1300" b="1" baseline="0" dirty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de-DE" sz="1300" b="1" dirty="0">
                          <a:solidFill>
                            <a:schemeClr val="bg1"/>
                          </a:solidFill>
                        </a:rPr>
                        <a:t>herapien, %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 err="1">
                          <a:solidFill>
                            <a:schemeClr val="bg1"/>
                          </a:solidFill>
                        </a:rPr>
                        <a:t>Bortezomib</a:t>
                      </a:r>
                      <a:endParaRPr lang="de-DE" sz="1200" baseline="0" dirty="0">
                        <a:solidFill>
                          <a:schemeClr val="bg1"/>
                        </a:solidFill>
                      </a:endParaRP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aseline="0" dirty="0">
                          <a:solidFill>
                            <a:schemeClr val="bg1"/>
                          </a:solidFill>
                        </a:rPr>
                        <a:t>Lenalidomid</a:t>
                      </a:r>
                    </a:p>
                    <a:p>
                      <a:pPr marL="171450" indent="3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baseline="0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Transplantation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65,9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19,9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/>
                        <a:t>54,8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65,7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19,7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/>
                        <a:t>57,8</a:t>
                      </a:r>
                    </a:p>
                  </a:txBody>
                  <a:tcPr marL="128016" marR="1280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87" y="-23809"/>
            <a:ext cx="11203200" cy="1109663"/>
          </a:xfrm>
        </p:spPr>
        <p:txBody>
          <a:bodyPr/>
          <a:lstStyle/>
          <a:p>
            <a:r>
              <a:rPr lang="de-DE" noProof="0"/>
              <a:t>Patienten- und Erkrankungscharakteristika zu Studienbeginn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495946" y="6313239"/>
            <a:ext cx="10136558" cy="50013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dirty="0"/>
              <a:t>ASCT = </a:t>
            </a:r>
            <a:r>
              <a:rPr lang="de-DE" sz="800" dirty="0" err="1"/>
              <a:t>autologe</a:t>
            </a:r>
            <a:r>
              <a:rPr lang="de-DE" sz="800" dirty="0"/>
              <a:t> Stammzelltransplantation; ECOG PS = Eastern </a:t>
            </a:r>
            <a:r>
              <a:rPr lang="de-DE" sz="800" dirty="0" err="1"/>
              <a:t>Cooperative</a:t>
            </a:r>
            <a:r>
              <a:rPr lang="de-DE" sz="800" dirty="0"/>
              <a:t> Oncology Group Performance Status; FISH = Fluoreszenz-in-situ-Hybridisierung; </a:t>
            </a:r>
            <a:r>
              <a:rPr lang="de-DE" sz="800" dirty="0" err="1"/>
              <a:t>KRd</a:t>
            </a:r>
            <a:r>
              <a:rPr lang="de-DE" sz="800" dirty="0"/>
              <a:t> = Carfilzomib, Lenalidomid und Dexamethason; </a:t>
            </a:r>
            <a:br>
              <a:rPr lang="de-DE" sz="800" dirty="0"/>
            </a:br>
            <a:r>
              <a:rPr lang="de-DE" sz="800" dirty="0" err="1"/>
              <a:t>Rd</a:t>
            </a:r>
            <a:r>
              <a:rPr lang="de-DE" sz="800" dirty="0"/>
              <a:t> = Lenalidomid und Dexamethason.</a:t>
            </a:r>
          </a:p>
          <a:p>
            <a:r>
              <a:rPr lang="de-DE" sz="800" b="1" dirty="0"/>
              <a:t>Stewart AK, et al. </a:t>
            </a:r>
            <a:r>
              <a:rPr lang="de-DE" sz="800" b="1" i="1" dirty="0"/>
              <a:t>N Engl J Med</a:t>
            </a:r>
            <a:r>
              <a:rPr lang="de-DE" sz="800" b="1" dirty="0"/>
              <a:t>. 2015;372:142-152.</a:t>
            </a:r>
          </a:p>
        </p:txBody>
      </p:sp>
    </p:spTree>
    <p:extLst>
      <p:ext uri="{BB962C8B-B14F-4D97-AF65-F5344CB8AC3E}">
        <p14:creationId xmlns:p14="http://schemas.microsoft.com/office/powerpoint/2010/main" val="39781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84"/>
    </mc:Choice>
    <mc:Fallback xmlns="">
      <p:transition xmlns:p14="http://schemas.microsoft.com/office/powerpoint/2010/main" spd="slow" advTm="6628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ontent Placeholder 9"/>
          <p:cNvSpPr txBox="1">
            <a:spLocks/>
          </p:cNvSpPr>
          <p:nvPr/>
        </p:nvSpPr>
        <p:spPr bwMode="auto">
          <a:xfrm>
            <a:off x="623833" y="5511514"/>
            <a:ext cx="10943827" cy="34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1450" indent="-171450" algn="l" rtl="0" eaLnBrk="1" fontAlgn="base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95000"/>
              <a:buFont typeface="Wingdings 2" pitchFamily="18" charset="2"/>
              <a:buChar char=""/>
              <a:tabLst/>
              <a:defRPr sz="16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1488" indent="-185738" algn="l" rtl="0" eaLnBrk="1" fontAlgn="base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‒"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0075" indent="-134938" algn="l" rtl="0" eaLnBrk="1" fontAlgn="base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Char char="•"/>
              <a:tabLst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4400" indent="-174625" algn="l" rtl="0" eaLnBrk="1" fontAlgn="base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‒"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43000" indent="-120650" algn="l" rtl="0" eaLnBrk="1" fontAlgn="base" hangingPunct="1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itchFamily="34" charset="0"/>
              <a:buChar char="•"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11338" indent="-217488" algn="l" rtl="0" eaLnBrk="1" fontAlgn="base" hangingPunct="1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268538" indent="-217488" algn="l" rtl="0" eaLnBrk="1" fontAlgn="base" hangingPunct="1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725738" indent="-217488" algn="l" rtl="0" eaLnBrk="1" fontAlgn="base" hangingPunct="1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82938" indent="-217488" algn="l" rtl="0" eaLnBrk="1" fontAlgn="base" hangingPunct="1">
              <a:spcBef>
                <a:spcPct val="0"/>
              </a:spcBef>
              <a:spcAft>
                <a:spcPct val="2000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None/>
            </a:pPr>
            <a:endParaRPr lang="en-US" sz="1350" b="0" kern="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1813" y="5254584"/>
            <a:ext cx="11134853" cy="600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4320" indent="-27432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lang="en-US" b="1"/>
            </a:lvl1pPr>
            <a:lvl2pPr marL="548640" indent="-27432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–"/>
              <a:defRPr lang="en-US" sz="2200" b="0"/>
            </a:lvl2pPr>
            <a:lvl3pPr marL="822960" indent="-27432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lang="en-US" sz="2000" b="0"/>
            </a:lvl3pPr>
            <a:lvl4pPr marL="1097280" indent="-27432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–"/>
              <a:defRPr lang="en-US" b="0"/>
            </a:lvl4pPr>
            <a:lvl5pPr marL="1371600" indent="-27432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lang="en-US" sz="1600" b="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sz="1400" b="0" dirty="0"/>
              <a:t>Daten-Cut-off: 28. April 2017; mediane Follow-up-Dauer: 48,8 (KRd) und 48,0 (Rd) Monate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400" b="0" dirty="0"/>
              <a:t>Carfilzomib wurde nach 18 Zyklen abgesetzt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2B932D-9C99-48C8-A585-67229A97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75" y="205703"/>
            <a:ext cx="10376115" cy="1109663"/>
          </a:xfrm>
        </p:spPr>
        <p:txBody>
          <a:bodyPr/>
          <a:lstStyle/>
          <a:p>
            <a:br>
              <a:rPr lang="de-DE" dirty="0"/>
            </a:br>
            <a:br>
              <a:rPr lang="de-DE" dirty="0"/>
            </a:br>
            <a:r>
              <a:rPr lang="de-DE" dirty="0"/>
              <a:t>Unter </a:t>
            </a:r>
            <a:r>
              <a:rPr lang="de-DE" dirty="0" err="1"/>
              <a:t>KRd</a:t>
            </a:r>
            <a:r>
              <a:rPr lang="de-DE" dirty="0"/>
              <a:t> verlängerte sich das </a:t>
            </a:r>
            <a:r>
              <a:rPr lang="de-DE" noProof="0" dirty="0"/>
              <a:t>durch den Prüfarzt bewertete </a:t>
            </a:r>
            <a:br>
              <a:rPr lang="de-DE" noProof="0" dirty="0"/>
            </a:br>
            <a:r>
              <a:rPr lang="de-DE" noProof="0" dirty="0"/>
              <a:t>mediane PFS um 9,5 Monate</a:t>
            </a:r>
            <a:br>
              <a:rPr lang="de-DE" noProof="0" dirty="0"/>
            </a:br>
            <a:endParaRPr lang="de-DE" noProof="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01214" y="5901516"/>
            <a:ext cx="10104504" cy="40780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/>
              <a:t>HR = Hazard Ratio; KI = Konfidenzintervall;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PFS = progressionsfreies 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16980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396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396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64521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337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291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18097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282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211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672486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227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154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24988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178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118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79705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136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99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0477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109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81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84121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94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36290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65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85400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45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40048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893693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17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48341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196463" y="4628912"/>
            <a:ext cx="866261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75377" y="4628912"/>
            <a:ext cx="746174" cy="454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KRd</a:t>
            </a:r>
          </a:p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Rd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6467" y="4401538"/>
            <a:ext cx="3926283" cy="2274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 b="1">
                <a:latin typeface="Arial"/>
              </a:rPr>
              <a:t>Anzahl der Patienten mit Risiko: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flipH="1">
            <a:off x="633908" y="4768151"/>
            <a:ext cx="3830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633908" y="4944323"/>
            <a:ext cx="3830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6" name="Line 28"/>
          <p:cNvSpPr>
            <a:spLocks noChangeShapeType="1"/>
          </p:cNvSpPr>
          <p:nvPr/>
        </p:nvSpPr>
        <p:spPr bwMode="auto">
          <a:xfrm>
            <a:off x="4101359" y="2538467"/>
            <a:ext cx="0" cy="1353772"/>
          </a:xfrm>
          <a:prstGeom prst="line">
            <a:avLst/>
          </a:prstGeom>
          <a:noFill/>
          <a:ln w="25400">
            <a:solidFill>
              <a:srgbClr val="B4D3E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228174" y="2526972"/>
            <a:ext cx="2915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de-DE" sz="1300" b="1" dirty="0">
                <a:latin typeface="Arial"/>
              </a:rPr>
              <a:t>Anteil der überlebenden Patienten ohne Krankheitsprogression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0168" y="3924393"/>
            <a:ext cx="47988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4185" y="4231020"/>
            <a:ext cx="2784574" cy="3301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defTabSz="685800">
              <a:defRPr/>
            </a:pPr>
            <a:r>
              <a:rPr lang="de-DE" sz="1400" b="1" dirty="0">
                <a:latin typeface="Arial"/>
              </a:rPr>
              <a:t>Monate seit Randomisierung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67606" y="3278295"/>
            <a:ext cx="2424812" cy="495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defTabSz="685800">
              <a:spcBef>
                <a:spcPts val="2875"/>
              </a:spcBef>
              <a:tabLst>
                <a:tab pos="1485863" algn="ctr"/>
                <a:tab pos="2806630" algn="ctr"/>
                <a:tab pos="4114697" algn="ctr"/>
                <a:tab pos="5435464" algn="ctr"/>
                <a:tab pos="6743531" algn="ctr"/>
              </a:tabLst>
              <a:defRPr/>
            </a:pPr>
            <a:r>
              <a:rPr lang="de-DE" sz="1200">
                <a:latin typeface="Arial"/>
              </a:rPr>
              <a:t>KRd</a:t>
            </a:r>
            <a:br>
              <a:rPr lang="de-DE" sz="1200">
                <a:latin typeface="Arial"/>
              </a:rPr>
            </a:br>
            <a:r>
              <a:rPr lang="de-DE" sz="1200">
                <a:latin typeface="Arial"/>
              </a:rPr>
              <a:t>Rd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7709" y="3924393"/>
            <a:ext cx="47988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2421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1554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2833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54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83896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78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58265" y="3924393"/>
            <a:ext cx="585924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2655" y="3924393"/>
            <a:ext cx="585924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67138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17910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23722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327481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81126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635774" y="3924393"/>
            <a:ext cx="691395" cy="297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72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1903922" y="1728584"/>
            <a:ext cx="0" cy="2166362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1897322" y="3894946"/>
            <a:ext cx="928014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2151436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>
            <a:off x="1823068" y="3821713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 flipH="1">
            <a:off x="1823068" y="3419777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 flipH="1">
            <a:off x="1823068" y="3016139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 flipH="1">
            <a:off x="1823068" y="2612501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 flipH="1">
            <a:off x="1823068" y="2210566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Line 14"/>
          <p:cNvSpPr>
            <a:spLocks noChangeShapeType="1"/>
          </p:cNvSpPr>
          <p:nvPr/>
        </p:nvSpPr>
        <p:spPr bwMode="auto">
          <a:xfrm flipH="1">
            <a:off x="1823068" y="1806927"/>
            <a:ext cx="80854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Line 15"/>
          <p:cNvSpPr>
            <a:spLocks noChangeShapeType="1"/>
          </p:cNvSpPr>
          <p:nvPr/>
        </p:nvSpPr>
        <p:spPr bwMode="auto">
          <a:xfrm>
            <a:off x="2798275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Line 16"/>
          <p:cNvSpPr>
            <a:spLocks noChangeShapeType="1"/>
          </p:cNvSpPr>
          <p:nvPr/>
        </p:nvSpPr>
        <p:spPr bwMode="auto">
          <a:xfrm>
            <a:off x="3450064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6" name="Line 17"/>
          <p:cNvSpPr>
            <a:spLocks noChangeShapeType="1"/>
          </p:cNvSpPr>
          <p:nvPr/>
        </p:nvSpPr>
        <p:spPr bwMode="auto">
          <a:xfrm>
            <a:off x="4101852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7" name="Line 18"/>
          <p:cNvSpPr>
            <a:spLocks noChangeShapeType="1"/>
          </p:cNvSpPr>
          <p:nvPr/>
        </p:nvSpPr>
        <p:spPr bwMode="auto">
          <a:xfrm>
            <a:off x="4756941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8" name="Line 19"/>
          <p:cNvSpPr>
            <a:spLocks noChangeShapeType="1"/>
          </p:cNvSpPr>
          <p:nvPr/>
        </p:nvSpPr>
        <p:spPr bwMode="auto">
          <a:xfrm>
            <a:off x="5408729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9" name="Line 20"/>
          <p:cNvSpPr>
            <a:spLocks noChangeShapeType="1"/>
          </p:cNvSpPr>
          <p:nvPr/>
        </p:nvSpPr>
        <p:spPr bwMode="auto">
          <a:xfrm>
            <a:off x="6060518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>
            <a:off x="6715606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>
            <a:off x="7367395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2" name="Line 23"/>
          <p:cNvSpPr>
            <a:spLocks noChangeShapeType="1"/>
          </p:cNvSpPr>
          <p:nvPr/>
        </p:nvSpPr>
        <p:spPr bwMode="auto">
          <a:xfrm>
            <a:off x="8019183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3" name="Line 24"/>
          <p:cNvSpPr>
            <a:spLocks noChangeShapeType="1"/>
          </p:cNvSpPr>
          <p:nvPr/>
        </p:nvSpPr>
        <p:spPr bwMode="auto">
          <a:xfrm>
            <a:off x="8674272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4" name="Line 25"/>
          <p:cNvSpPr>
            <a:spLocks noChangeShapeType="1"/>
          </p:cNvSpPr>
          <p:nvPr/>
        </p:nvSpPr>
        <p:spPr bwMode="auto">
          <a:xfrm>
            <a:off x="9326060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>
            <a:off x="9977849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6" name="Line 27"/>
          <p:cNvSpPr>
            <a:spLocks noChangeShapeType="1"/>
          </p:cNvSpPr>
          <p:nvPr/>
        </p:nvSpPr>
        <p:spPr bwMode="auto">
          <a:xfrm>
            <a:off x="10632937" y="3891540"/>
            <a:ext cx="0" cy="63016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162" name="Group 1161"/>
          <p:cNvGrpSpPr/>
          <p:nvPr/>
        </p:nvGrpSpPr>
        <p:grpSpPr>
          <a:xfrm>
            <a:off x="2118435" y="1771162"/>
            <a:ext cx="8418797" cy="1757615"/>
            <a:chOff x="2260600" y="1960563"/>
            <a:chExt cx="8099425" cy="1638300"/>
          </a:xfrm>
        </p:grpSpPr>
        <p:sp>
          <p:nvSpPr>
            <p:cNvPr id="88" name="Freeform 29"/>
            <p:cNvSpPr>
              <a:spLocks/>
            </p:cNvSpPr>
            <p:nvPr/>
          </p:nvSpPr>
          <p:spPr bwMode="auto">
            <a:xfrm>
              <a:off x="2341563" y="1993900"/>
              <a:ext cx="7693025" cy="1581150"/>
            </a:xfrm>
            <a:custGeom>
              <a:avLst/>
              <a:gdLst>
                <a:gd name="T0" fmla="*/ 3696 w 4846"/>
                <a:gd name="T1" fmla="*/ 983 h 996"/>
                <a:gd name="T2" fmla="*/ 3607 w 4846"/>
                <a:gd name="T3" fmla="*/ 966 h 996"/>
                <a:gd name="T4" fmla="*/ 3362 w 4846"/>
                <a:gd name="T5" fmla="*/ 949 h 996"/>
                <a:gd name="T6" fmla="*/ 3217 w 4846"/>
                <a:gd name="T7" fmla="*/ 934 h 996"/>
                <a:gd name="T8" fmla="*/ 3121 w 4846"/>
                <a:gd name="T9" fmla="*/ 922 h 996"/>
                <a:gd name="T10" fmla="*/ 2864 w 4846"/>
                <a:gd name="T11" fmla="*/ 912 h 996"/>
                <a:gd name="T12" fmla="*/ 2717 w 4846"/>
                <a:gd name="T13" fmla="*/ 902 h 996"/>
                <a:gd name="T14" fmla="*/ 2653 w 4846"/>
                <a:gd name="T15" fmla="*/ 891 h 996"/>
                <a:gd name="T16" fmla="*/ 2469 w 4846"/>
                <a:gd name="T17" fmla="*/ 880 h 996"/>
                <a:gd name="T18" fmla="*/ 2407 w 4846"/>
                <a:gd name="T19" fmla="*/ 869 h 996"/>
                <a:gd name="T20" fmla="*/ 2360 w 4846"/>
                <a:gd name="T21" fmla="*/ 858 h 996"/>
                <a:gd name="T22" fmla="*/ 2224 w 4846"/>
                <a:gd name="T23" fmla="*/ 847 h 996"/>
                <a:gd name="T24" fmla="*/ 2159 w 4846"/>
                <a:gd name="T25" fmla="*/ 835 h 996"/>
                <a:gd name="T26" fmla="*/ 2113 w 4846"/>
                <a:gd name="T27" fmla="*/ 828 h 996"/>
                <a:gd name="T28" fmla="*/ 2088 w 4846"/>
                <a:gd name="T29" fmla="*/ 809 h 996"/>
                <a:gd name="T30" fmla="*/ 1996 w 4846"/>
                <a:gd name="T31" fmla="*/ 798 h 996"/>
                <a:gd name="T32" fmla="*/ 1847 w 4846"/>
                <a:gd name="T33" fmla="*/ 789 h 996"/>
                <a:gd name="T34" fmla="*/ 1793 w 4846"/>
                <a:gd name="T35" fmla="*/ 775 h 996"/>
                <a:gd name="T36" fmla="*/ 1682 w 4846"/>
                <a:gd name="T37" fmla="*/ 763 h 996"/>
                <a:gd name="T38" fmla="*/ 1657 w 4846"/>
                <a:gd name="T39" fmla="*/ 755 h 996"/>
                <a:gd name="T40" fmla="*/ 1591 w 4846"/>
                <a:gd name="T41" fmla="*/ 742 h 996"/>
                <a:gd name="T42" fmla="*/ 1521 w 4846"/>
                <a:gd name="T43" fmla="*/ 731 h 996"/>
                <a:gd name="T44" fmla="*/ 1468 w 4846"/>
                <a:gd name="T45" fmla="*/ 723 h 996"/>
                <a:gd name="T46" fmla="*/ 1437 w 4846"/>
                <a:gd name="T47" fmla="*/ 708 h 996"/>
                <a:gd name="T48" fmla="*/ 1405 w 4846"/>
                <a:gd name="T49" fmla="*/ 692 h 996"/>
                <a:gd name="T50" fmla="*/ 1368 w 4846"/>
                <a:gd name="T51" fmla="*/ 678 h 996"/>
                <a:gd name="T52" fmla="*/ 1272 w 4846"/>
                <a:gd name="T53" fmla="*/ 666 h 996"/>
                <a:gd name="T54" fmla="*/ 1243 w 4846"/>
                <a:gd name="T55" fmla="*/ 648 h 996"/>
                <a:gd name="T56" fmla="*/ 1178 w 4846"/>
                <a:gd name="T57" fmla="*/ 640 h 996"/>
                <a:gd name="T58" fmla="*/ 1135 w 4846"/>
                <a:gd name="T59" fmla="*/ 625 h 996"/>
                <a:gd name="T60" fmla="*/ 1069 w 4846"/>
                <a:gd name="T61" fmla="*/ 601 h 996"/>
                <a:gd name="T62" fmla="*/ 1048 w 4846"/>
                <a:gd name="T63" fmla="*/ 590 h 996"/>
                <a:gd name="T64" fmla="*/ 1026 w 4846"/>
                <a:gd name="T65" fmla="*/ 580 h 996"/>
                <a:gd name="T66" fmla="*/ 1002 w 4846"/>
                <a:gd name="T67" fmla="*/ 568 h 996"/>
                <a:gd name="T68" fmla="*/ 968 w 4846"/>
                <a:gd name="T69" fmla="*/ 560 h 996"/>
                <a:gd name="T70" fmla="*/ 944 w 4846"/>
                <a:gd name="T71" fmla="*/ 542 h 996"/>
                <a:gd name="T72" fmla="*/ 928 w 4846"/>
                <a:gd name="T73" fmla="*/ 531 h 996"/>
                <a:gd name="T74" fmla="*/ 894 w 4846"/>
                <a:gd name="T75" fmla="*/ 520 h 996"/>
                <a:gd name="T76" fmla="*/ 830 w 4846"/>
                <a:gd name="T77" fmla="*/ 496 h 996"/>
                <a:gd name="T78" fmla="*/ 805 w 4846"/>
                <a:gd name="T79" fmla="*/ 481 h 996"/>
                <a:gd name="T80" fmla="*/ 758 w 4846"/>
                <a:gd name="T81" fmla="*/ 454 h 996"/>
                <a:gd name="T82" fmla="*/ 692 w 4846"/>
                <a:gd name="T83" fmla="*/ 431 h 996"/>
                <a:gd name="T84" fmla="*/ 634 w 4846"/>
                <a:gd name="T85" fmla="*/ 407 h 996"/>
                <a:gd name="T86" fmla="*/ 576 w 4846"/>
                <a:gd name="T87" fmla="*/ 376 h 996"/>
                <a:gd name="T88" fmla="*/ 526 w 4846"/>
                <a:gd name="T89" fmla="*/ 345 h 996"/>
                <a:gd name="T90" fmla="*/ 491 w 4846"/>
                <a:gd name="T91" fmla="*/ 326 h 996"/>
                <a:gd name="T92" fmla="*/ 457 w 4846"/>
                <a:gd name="T93" fmla="*/ 307 h 996"/>
                <a:gd name="T94" fmla="*/ 430 w 4846"/>
                <a:gd name="T95" fmla="*/ 286 h 996"/>
                <a:gd name="T96" fmla="*/ 399 w 4846"/>
                <a:gd name="T97" fmla="*/ 270 h 996"/>
                <a:gd name="T98" fmla="*/ 370 w 4846"/>
                <a:gd name="T99" fmla="*/ 252 h 996"/>
                <a:gd name="T100" fmla="*/ 348 w 4846"/>
                <a:gd name="T101" fmla="*/ 232 h 996"/>
                <a:gd name="T102" fmla="*/ 332 w 4846"/>
                <a:gd name="T103" fmla="*/ 214 h 996"/>
                <a:gd name="T104" fmla="*/ 276 w 4846"/>
                <a:gd name="T105" fmla="*/ 200 h 996"/>
                <a:gd name="T106" fmla="*/ 259 w 4846"/>
                <a:gd name="T107" fmla="*/ 180 h 996"/>
                <a:gd name="T108" fmla="*/ 218 w 4846"/>
                <a:gd name="T109" fmla="*/ 157 h 996"/>
                <a:gd name="T110" fmla="*/ 167 w 4846"/>
                <a:gd name="T111" fmla="*/ 124 h 996"/>
                <a:gd name="T112" fmla="*/ 145 w 4846"/>
                <a:gd name="T113" fmla="*/ 104 h 996"/>
                <a:gd name="T114" fmla="*/ 113 w 4846"/>
                <a:gd name="T115" fmla="*/ 81 h 996"/>
                <a:gd name="T116" fmla="*/ 87 w 4846"/>
                <a:gd name="T117" fmla="*/ 59 h 996"/>
                <a:gd name="T118" fmla="*/ 73 w 4846"/>
                <a:gd name="T119" fmla="*/ 28 h 996"/>
                <a:gd name="T120" fmla="*/ 24 w 4846"/>
                <a:gd name="T121" fmla="*/ 7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46" h="996">
                  <a:moveTo>
                    <a:pt x="4846" y="996"/>
                  </a:moveTo>
                  <a:lnTo>
                    <a:pt x="4161" y="996"/>
                  </a:lnTo>
                  <a:lnTo>
                    <a:pt x="4161" y="983"/>
                  </a:lnTo>
                  <a:lnTo>
                    <a:pt x="3696" y="983"/>
                  </a:lnTo>
                  <a:lnTo>
                    <a:pt x="3696" y="972"/>
                  </a:lnTo>
                  <a:lnTo>
                    <a:pt x="3659" y="972"/>
                  </a:lnTo>
                  <a:lnTo>
                    <a:pt x="3659" y="966"/>
                  </a:lnTo>
                  <a:lnTo>
                    <a:pt x="3607" y="966"/>
                  </a:lnTo>
                  <a:lnTo>
                    <a:pt x="3607" y="955"/>
                  </a:lnTo>
                  <a:lnTo>
                    <a:pt x="3425" y="955"/>
                  </a:lnTo>
                  <a:lnTo>
                    <a:pt x="3425" y="949"/>
                  </a:lnTo>
                  <a:lnTo>
                    <a:pt x="3362" y="949"/>
                  </a:lnTo>
                  <a:lnTo>
                    <a:pt x="3362" y="944"/>
                  </a:lnTo>
                  <a:lnTo>
                    <a:pt x="3264" y="944"/>
                  </a:lnTo>
                  <a:lnTo>
                    <a:pt x="3264" y="934"/>
                  </a:lnTo>
                  <a:lnTo>
                    <a:pt x="3217" y="934"/>
                  </a:lnTo>
                  <a:lnTo>
                    <a:pt x="3217" y="927"/>
                  </a:lnTo>
                  <a:lnTo>
                    <a:pt x="3174" y="927"/>
                  </a:lnTo>
                  <a:lnTo>
                    <a:pt x="3174" y="922"/>
                  </a:lnTo>
                  <a:lnTo>
                    <a:pt x="3121" y="922"/>
                  </a:lnTo>
                  <a:lnTo>
                    <a:pt x="3121" y="918"/>
                  </a:lnTo>
                  <a:lnTo>
                    <a:pt x="2891" y="918"/>
                  </a:lnTo>
                  <a:lnTo>
                    <a:pt x="2891" y="912"/>
                  </a:lnTo>
                  <a:lnTo>
                    <a:pt x="2864" y="912"/>
                  </a:lnTo>
                  <a:lnTo>
                    <a:pt x="2864" y="907"/>
                  </a:lnTo>
                  <a:lnTo>
                    <a:pt x="2780" y="907"/>
                  </a:lnTo>
                  <a:lnTo>
                    <a:pt x="2780" y="902"/>
                  </a:lnTo>
                  <a:lnTo>
                    <a:pt x="2717" y="902"/>
                  </a:lnTo>
                  <a:lnTo>
                    <a:pt x="2717" y="896"/>
                  </a:lnTo>
                  <a:lnTo>
                    <a:pt x="2673" y="896"/>
                  </a:lnTo>
                  <a:lnTo>
                    <a:pt x="2673" y="891"/>
                  </a:lnTo>
                  <a:lnTo>
                    <a:pt x="2653" y="891"/>
                  </a:lnTo>
                  <a:lnTo>
                    <a:pt x="2653" y="884"/>
                  </a:lnTo>
                  <a:lnTo>
                    <a:pt x="2539" y="884"/>
                  </a:lnTo>
                  <a:lnTo>
                    <a:pt x="2539" y="880"/>
                  </a:lnTo>
                  <a:lnTo>
                    <a:pt x="2469" y="880"/>
                  </a:lnTo>
                  <a:lnTo>
                    <a:pt x="2469" y="874"/>
                  </a:lnTo>
                  <a:lnTo>
                    <a:pt x="2431" y="874"/>
                  </a:lnTo>
                  <a:lnTo>
                    <a:pt x="2431" y="869"/>
                  </a:lnTo>
                  <a:lnTo>
                    <a:pt x="2407" y="869"/>
                  </a:lnTo>
                  <a:lnTo>
                    <a:pt x="2407" y="861"/>
                  </a:lnTo>
                  <a:lnTo>
                    <a:pt x="2392" y="861"/>
                  </a:lnTo>
                  <a:lnTo>
                    <a:pt x="2392" y="858"/>
                  </a:lnTo>
                  <a:lnTo>
                    <a:pt x="2360" y="858"/>
                  </a:lnTo>
                  <a:lnTo>
                    <a:pt x="2360" y="853"/>
                  </a:lnTo>
                  <a:lnTo>
                    <a:pt x="2340" y="853"/>
                  </a:lnTo>
                  <a:lnTo>
                    <a:pt x="2340" y="847"/>
                  </a:lnTo>
                  <a:lnTo>
                    <a:pt x="2224" y="847"/>
                  </a:lnTo>
                  <a:lnTo>
                    <a:pt x="2224" y="840"/>
                  </a:lnTo>
                  <a:lnTo>
                    <a:pt x="2164" y="840"/>
                  </a:lnTo>
                  <a:lnTo>
                    <a:pt x="2164" y="835"/>
                  </a:lnTo>
                  <a:lnTo>
                    <a:pt x="2159" y="835"/>
                  </a:lnTo>
                  <a:lnTo>
                    <a:pt x="2159" y="831"/>
                  </a:lnTo>
                  <a:lnTo>
                    <a:pt x="2141" y="831"/>
                  </a:lnTo>
                  <a:lnTo>
                    <a:pt x="2141" y="828"/>
                  </a:lnTo>
                  <a:lnTo>
                    <a:pt x="2113" y="828"/>
                  </a:lnTo>
                  <a:lnTo>
                    <a:pt x="2113" y="819"/>
                  </a:lnTo>
                  <a:lnTo>
                    <a:pt x="2099" y="819"/>
                  </a:lnTo>
                  <a:lnTo>
                    <a:pt x="2099" y="809"/>
                  </a:lnTo>
                  <a:lnTo>
                    <a:pt x="2088" y="809"/>
                  </a:lnTo>
                  <a:lnTo>
                    <a:pt x="2088" y="804"/>
                  </a:lnTo>
                  <a:lnTo>
                    <a:pt x="2070" y="804"/>
                  </a:lnTo>
                  <a:lnTo>
                    <a:pt x="2070" y="798"/>
                  </a:lnTo>
                  <a:lnTo>
                    <a:pt x="1996" y="798"/>
                  </a:lnTo>
                  <a:lnTo>
                    <a:pt x="1996" y="791"/>
                  </a:lnTo>
                  <a:lnTo>
                    <a:pt x="1961" y="791"/>
                  </a:lnTo>
                  <a:lnTo>
                    <a:pt x="1961" y="789"/>
                  </a:lnTo>
                  <a:lnTo>
                    <a:pt x="1847" y="789"/>
                  </a:lnTo>
                  <a:lnTo>
                    <a:pt x="1847" y="780"/>
                  </a:lnTo>
                  <a:lnTo>
                    <a:pt x="1809" y="780"/>
                  </a:lnTo>
                  <a:lnTo>
                    <a:pt x="1809" y="775"/>
                  </a:lnTo>
                  <a:lnTo>
                    <a:pt x="1793" y="775"/>
                  </a:lnTo>
                  <a:lnTo>
                    <a:pt x="1793" y="770"/>
                  </a:lnTo>
                  <a:lnTo>
                    <a:pt x="1733" y="770"/>
                  </a:lnTo>
                  <a:lnTo>
                    <a:pt x="1733" y="763"/>
                  </a:lnTo>
                  <a:lnTo>
                    <a:pt x="1682" y="763"/>
                  </a:lnTo>
                  <a:lnTo>
                    <a:pt x="1682" y="759"/>
                  </a:lnTo>
                  <a:lnTo>
                    <a:pt x="1673" y="759"/>
                  </a:lnTo>
                  <a:lnTo>
                    <a:pt x="1673" y="755"/>
                  </a:lnTo>
                  <a:lnTo>
                    <a:pt x="1657" y="755"/>
                  </a:lnTo>
                  <a:lnTo>
                    <a:pt x="1657" y="749"/>
                  </a:lnTo>
                  <a:lnTo>
                    <a:pt x="1615" y="749"/>
                  </a:lnTo>
                  <a:lnTo>
                    <a:pt x="1615" y="742"/>
                  </a:lnTo>
                  <a:lnTo>
                    <a:pt x="1591" y="742"/>
                  </a:lnTo>
                  <a:lnTo>
                    <a:pt x="1591" y="738"/>
                  </a:lnTo>
                  <a:lnTo>
                    <a:pt x="1564" y="738"/>
                  </a:lnTo>
                  <a:lnTo>
                    <a:pt x="1564" y="731"/>
                  </a:lnTo>
                  <a:lnTo>
                    <a:pt x="1521" y="731"/>
                  </a:lnTo>
                  <a:lnTo>
                    <a:pt x="1521" y="727"/>
                  </a:lnTo>
                  <a:lnTo>
                    <a:pt x="1499" y="727"/>
                  </a:lnTo>
                  <a:lnTo>
                    <a:pt x="1499" y="723"/>
                  </a:lnTo>
                  <a:lnTo>
                    <a:pt x="1468" y="723"/>
                  </a:lnTo>
                  <a:lnTo>
                    <a:pt x="1468" y="715"/>
                  </a:lnTo>
                  <a:lnTo>
                    <a:pt x="1445" y="715"/>
                  </a:lnTo>
                  <a:lnTo>
                    <a:pt x="1437" y="715"/>
                  </a:lnTo>
                  <a:lnTo>
                    <a:pt x="1437" y="708"/>
                  </a:lnTo>
                  <a:lnTo>
                    <a:pt x="1419" y="708"/>
                  </a:lnTo>
                  <a:lnTo>
                    <a:pt x="1419" y="700"/>
                  </a:lnTo>
                  <a:lnTo>
                    <a:pt x="1405" y="700"/>
                  </a:lnTo>
                  <a:lnTo>
                    <a:pt x="1405" y="692"/>
                  </a:lnTo>
                  <a:lnTo>
                    <a:pt x="1383" y="692"/>
                  </a:lnTo>
                  <a:lnTo>
                    <a:pt x="1383" y="685"/>
                  </a:lnTo>
                  <a:lnTo>
                    <a:pt x="1368" y="685"/>
                  </a:lnTo>
                  <a:lnTo>
                    <a:pt x="1368" y="678"/>
                  </a:lnTo>
                  <a:lnTo>
                    <a:pt x="1292" y="678"/>
                  </a:lnTo>
                  <a:lnTo>
                    <a:pt x="1292" y="671"/>
                  </a:lnTo>
                  <a:lnTo>
                    <a:pt x="1272" y="671"/>
                  </a:lnTo>
                  <a:lnTo>
                    <a:pt x="1272" y="666"/>
                  </a:lnTo>
                  <a:lnTo>
                    <a:pt x="1251" y="666"/>
                  </a:lnTo>
                  <a:lnTo>
                    <a:pt x="1251" y="657"/>
                  </a:lnTo>
                  <a:lnTo>
                    <a:pt x="1243" y="657"/>
                  </a:lnTo>
                  <a:lnTo>
                    <a:pt x="1243" y="648"/>
                  </a:lnTo>
                  <a:lnTo>
                    <a:pt x="1229" y="648"/>
                  </a:lnTo>
                  <a:lnTo>
                    <a:pt x="1214" y="648"/>
                  </a:lnTo>
                  <a:lnTo>
                    <a:pt x="1214" y="640"/>
                  </a:lnTo>
                  <a:lnTo>
                    <a:pt x="1178" y="640"/>
                  </a:lnTo>
                  <a:lnTo>
                    <a:pt x="1178" y="635"/>
                  </a:lnTo>
                  <a:lnTo>
                    <a:pt x="1153" y="635"/>
                  </a:lnTo>
                  <a:lnTo>
                    <a:pt x="1153" y="625"/>
                  </a:lnTo>
                  <a:lnTo>
                    <a:pt x="1135" y="625"/>
                  </a:lnTo>
                  <a:lnTo>
                    <a:pt x="1135" y="620"/>
                  </a:lnTo>
                  <a:lnTo>
                    <a:pt x="1120" y="620"/>
                  </a:lnTo>
                  <a:lnTo>
                    <a:pt x="1120" y="601"/>
                  </a:lnTo>
                  <a:lnTo>
                    <a:pt x="1069" y="601"/>
                  </a:lnTo>
                  <a:lnTo>
                    <a:pt x="1069" y="595"/>
                  </a:lnTo>
                  <a:lnTo>
                    <a:pt x="1055" y="595"/>
                  </a:lnTo>
                  <a:lnTo>
                    <a:pt x="1055" y="590"/>
                  </a:lnTo>
                  <a:lnTo>
                    <a:pt x="1048" y="590"/>
                  </a:lnTo>
                  <a:lnTo>
                    <a:pt x="1048" y="584"/>
                  </a:lnTo>
                  <a:lnTo>
                    <a:pt x="1033" y="584"/>
                  </a:lnTo>
                  <a:lnTo>
                    <a:pt x="1033" y="580"/>
                  </a:lnTo>
                  <a:lnTo>
                    <a:pt x="1026" y="580"/>
                  </a:lnTo>
                  <a:lnTo>
                    <a:pt x="1015" y="580"/>
                  </a:lnTo>
                  <a:lnTo>
                    <a:pt x="1015" y="573"/>
                  </a:lnTo>
                  <a:lnTo>
                    <a:pt x="1002" y="573"/>
                  </a:lnTo>
                  <a:lnTo>
                    <a:pt x="1002" y="568"/>
                  </a:lnTo>
                  <a:lnTo>
                    <a:pt x="990" y="568"/>
                  </a:lnTo>
                  <a:lnTo>
                    <a:pt x="990" y="564"/>
                  </a:lnTo>
                  <a:lnTo>
                    <a:pt x="968" y="564"/>
                  </a:lnTo>
                  <a:lnTo>
                    <a:pt x="968" y="560"/>
                  </a:lnTo>
                  <a:lnTo>
                    <a:pt x="953" y="560"/>
                  </a:lnTo>
                  <a:lnTo>
                    <a:pt x="953" y="549"/>
                  </a:lnTo>
                  <a:lnTo>
                    <a:pt x="944" y="549"/>
                  </a:lnTo>
                  <a:lnTo>
                    <a:pt x="944" y="542"/>
                  </a:lnTo>
                  <a:lnTo>
                    <a:pt x="939" y="542"/>
                  </a:lnTo>
                  <a:lnTo>
                    <a:pt x="939" y="537"/>
                  </a:lnTo>
                  <a:lnTo>
                    <a:pt x="928" y="537"/>
                  </a:lnTo>
                  <a:lnTo>
                    <a:pt x="928" y="531"/>
                  </a:lnTo>
                  <a:lnTo>
                    <a:pt x="906" y="531"/>
                  </a:lnTo>
                  <a:lnTo>
                    <a:pt x="906" y="524"/>
                  </a:lnTo>
                  <a:lnTo>
                    <a:pt x="894" y="524"/>
                  </a:lnTo>
                  <a:lnTo>
                    <a:pt x="894" y="520"/>
                  </a:lnTo>
                  <a:lnTo>
                    <a:pt x="881" y="520"/>
                  </a:lnTo>
                  <a:lnTo>
                    <a:pt x="881" y="508"/>
                  </a:lnTo>
                  <a:lnTo>
                    <a:pt x="830" y="508"/>
                  </a:lnTo>
                  <a:lnTo>
                    <a:pt x="830" y="496"/>
                  </a:lnTo>
                  <a:lnTo>
                    <a:pt x="816" y="496"/>
                  </a:lnTo>
                  <a:lnTo>
                    <a:pt x="816" y="486"/>
                  </a:lnTo>
                  <a:lnTo>
                    <a:pt x="805" y="486"/>
                  </a:lnTo>
                  <a:lnTo>
                    <a:pt x="805" y="481"/>
                  </a:lnTo>
                  <a:lnTo>
                    <a:pt x="776" y="481"/>
                  </a:lnTo>
                  <a:lnTo>
                    <a:pt x="776" y="470"/>
                  </a:lnTo>
                  <a:lnTo>
                    <a:pt x="758" y="470"/>
                  </a:lnTo>
                  <a:lnTo>
                    <a:pt x="758" y="454"/>
                  </a:lnTo>
                  <a:lnTo>
                    <a:pt x="703" y="454"/>
                  </a:lnTo>
                  <a:lnTo>
                    <a:pt x="703" y="440"/>
                  </a:lnTo>
                  <a:lnTo>
                    <a:pt x="692" y="440"/>
                  </a:lnTo>
                  <a:lnTo>
                    <a:pt x="692" y="431"/>
                  </a:lnTo>
                  <a:lnTo>
                    <a:pt x="669" y="431"/>
                  </a:lnTo>
                  <a:lnTo>
                    <a:pt x="669" y="426"/>
                  </a:lnTo>
                  <a:lnTo>
                    <a:pt x="634" y="426"/>
                  </a:lnTo>
                  <a:lnTo>
                    <a:pt x="634" y="407"/>
                  </a:lnTo>
                  <a:lnTo>
                    <a:pt x="615" y="407"/>
                  </a:lnTo>
                  <a:lnTo>
                    <a:pt x="615" y="401"/>
                  </a:lnTo>
                  <a:lnTo>
                    <a:pt x="576" y="401"/>
                  </a:lnTo>
                  <a:lnTo>
                    <a:pt x="576" y="376"/>
                  </a:lnTo>
                  <a:lnTo>
                    <a:pt x="564" y="376"/>
                  </a:lnTo>
                  <a:lnTo>
                    <a:pt x="564" y="364"/>
                  </a:lnTo>
                  <a:lnTo>
                    <a:pt x="526" y="364"/>
                  </a:lnTo>
                  <a:lnTo>
                    <a:pt x="526" y="345"/>
                  </a:lnTo>
                  <a:lnTo>
                    <a:pt x="526" y="339"/>
                  </a:lnTo>
                  <a:lnTo>
                    <a:pt x="511" y="339"/>
                  </a:lnTo>
                  <a:lnTo>
                    <a:pt x="511" y="326"/>
                  </a:lnTo>
                  <a:lnTo>
                    <a:pt x="491" y="326"/>
                  </a:lnTo>
                  <a:lnTo>
                    <a:pt x="491" y="318"/>
                  </a:lnTo>
                  <a:lnTo>
                    <a:pt x="468" y="318"/>
                  </a:lnTo>
                  <a:lnTo>
                    <a:pt x="468" y="307"/>
                  </a:lnTo>
                  <a:lnTo>
                    <a:pt x="457" y="307"/>
                  </a:lnTo>
                  <a:lnTo>
                    <a:pt x="457" y="297"/>
                  </a:lnTo>
                  <a:lnTo>
                    <a:pt x="446" y="297"/>
                  </a:lnTo>
                  <a:lnTo>
                    <a:pt x="446" y="286"/>
                  </a:lnTo>
                  <a:lnTo>
                    <a:pt x="430" y="286"/>
                  </a:lnTo>
                  <a:lnTo>
                    <a:pt x="430" y="279"/>
                  </a:lnTo>
                  <a:lnTo>
                    <a:pt x="415" y="279"/>
                  </a:lnTo>
                  <a:lnTo>
                    <a:pt x="415" y="270"/>
                  </a:lnTo>
                  <a:lnTo>
                    <a:pt x="399" y="270"/>
                  </a:lnTo>
                  <a:lnTo>
                    <a:pt x="399" y="262"/>
                  </a:lnTo>
                  <a:lnTo>
                    <a:pt x="384" y="262"/>
                  </a:lnTo>
                  <a:lnTo>
                    <a:pt x="384" y="252"/>
                  </a:lnTo>
                  <a:lnTo>
                    <a:pt x="370" y="252"/>
                  </a:lnTo>
                  <a:lnTo>
                    <a:pt x="370" y="239"/>
                  </a:lnTo>
                  <a:lnTo>
                    <a:pt x="359" y="239"/>
                  </a:lnTo>
                  <a:lnTo>
                    <a:pt x="359" y="232"/>
                  </a:lnTo>
                  <a:lnTo>
                    <a:pt x="348" y="232"/>
                  </a:lnTo>
                  <a:lnTo>
                    <a:pt x="348" y="222"/>
                  </a:lnTo>
                  <a:lnTo>
                    <a:pt x="337" y="222"/>
                  </a:lnTo>
                  <a:lnTo>
                    <a:pt x="337" y="214"/>
                  </a:lnTo>
                  <a:lnTo>
                    <a:pt x="332" y="214"/>
                  </a:lnTo>
                  <a:lnTo>
                    <a:pt x="332" y="207"/>
                  </a:lnTo>
                  <a:lnTo>
                    <a:pt x="301" y="207"/>
                  </a:lnTo>
                  <a:lnTo>
                    <a:pt x="301" y="200"/>
                  </a:lnTo>
                  <a:lnTo>
                    <a:pt x="276" y="200"/>
                  </a:lnTo>
                  <a:lnTo>
                    <a:pt x="276" y="188"/>
                  </a:lnTo>
                  <a:lnTo>
                    <a:pt x="270" y="188"/>
                  </a:lnTo>
                  <a:lnTo>
                    <a:pt x="270" y="180"/>
                  </a:lnTo>
                  <a:lnTo>
                    <a:pt x="259" y="180"/>
                  </a:lnTo>
                  <a:lnTo>
                    <a:pt x="259" y="173"/>
                  </a:lnTo>
                  <a:lnTo>
                    <a:pt x="223" y="173"/>
                  </a:lnTo>
                  <a:lnTo>
                    <a:pt x="223" y="157"/>
                  </a:lnTo>
                  <a:lnTo>
                    <a:pt x="218" y="157"/>
                  </a:lnTo>
                  <a:lnTo>
                    <a:pt x="218" y="139"/>
                  </a:lnTo>
                  <a:lnTo>
                    <a:pt x="190" y="139"/>
                  </a:lnTo>
                  <a:lnTo>
                    <a:pt x="190" y="124"/>
                  </a:lnTo>
                  <a:lnTo>
                    <a:pt x="167" y="124"/>
                  </a:lnTo>
                  <a:lnTo>
                    <a:pt x="167" y="113"/>
                  </a:lnTo>
                  <a:lnTo>
                    <a:pt x="156" y="113"/>
                  </a:lnTo>
                  <a:lnTo>
                    <a:pt x="156" y="104"/>
                  </a:lnTo>
                  <a:lnTo>
                    <a:pt x="145" y="104"/>
                  </a:lnTo>
                  <a:lnTo>
                    <a:pt x="145" y="92"/>
                  </a:lnTo>
                  <a:lnTo>
                    <a:pt x="125" y="92"/>
                  </a:lnTo>
                  <a:lnTo>
                    <a:pt x="125" y="81"/>
                  </a:lnTo>
                  <a:lnTo>
                    <a:pt x="113" y="81"/>
                  </a:lnTo>
                  <a:lnTo>
                    <a:pt x="113" y="72"/>
                  </a:lnTo>
                  <a:lnTo>
                    <a:pt x="103" y="72"/>
                  </a:lnTo>
                  <a:lnTo>
                    <a:pt x="103" y="59"/>
                  </a:lnTo>
                  <a:lnTo>
                    <a:pt x="87" y="59"/>
                  </a:lnTo>
                  <a:lnTo>
                    <a:pt x="87" y="48"/>
                  </a:lnTo>
                  <a:lnTo>
                    <a:pt x="87" y="42"/>
                  </a:lnTo>
                  <a:lnTo>
                    <a:pt x="73" y="42"/>
                  </a:lnTo>
                  <a:lnTo>
                    <a:pt x="73" y="28"/>
                  </a:lnTo>
                  <a:lnTo>
                    <a:pt x="38" y="28"/>
                  </a:lnTo>
                  <a:lnTo>
                    <a:pt x="38" y="15"/>
                  </a:lnTo>
                  <a:lnTo>
                    <a:pt x="24" y="15"/>
                  </a:lnTo>
                  <a:lnTo>
                    <a:pt x="24" y="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30"/>
            <p:cNvSpPr>
              <a:spLocks noChangeShapeType="1"/>
            </p:cNvSpPr>
            <p:nvPr/>
          </p:nvSpPr>
          <p:spPr bwMode="auto">
            <a:xfrm>
              <a:off x="9991725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31"/>
            <p:cNvSpPr>
              <a:spLocks noChangeShapeType="1"/>
            </p:cNvSpPr>
            <p:nvPr/>
          </p:nvSpPr>
          <p:spPr bwMode="auto">
            <a:xfrm>
              <a:off x="9945688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32"/>
            <p:cNvSpPr>
              <a:spLocks noChangeShapeType="1"/>
            </p:cNvSpPr>
            <p:nvPr/>
          </p:nvSpPr>
          <p:spPr bwMode="auto">
            <a:xfrm>
              <a:off x="9813925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33"/>
            <p:cNvSpPr>
              <a:spLocks noChangeShapeType="1"/>
            </p:cNvSpPr>
            <p:nvPr/>
          </p:nvSpPr>
          <p:spPr bwMode="auto">
            <a:xfrm>
              <a:off x="9704388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34"/>
            <p:cNvSpPr>
              <a:spLocks noChangeShapeType="1"/>
            </p:cNvSpPr>
            <p:nvPr/>
          </p:nvSpPr>
          <p:spPr bwMode="auto">
            <a:xfrm>
              <a:off x="9612313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35"/>
            <p:cNvSpPr>
              <a:spLocks noChangeShapeType="1"/>
            </p:cNvSpPr>
            <p:nvPr/>
          </p:nvSpPr>
          <p:spPr bwMode="auto">
            <a:xfrm>
              <a:off x="9566275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36"/>
            <p:cNvSpPr>
              <a:spLocks noChangeShapeType="1"/>
            </p:cNvSpPr>
            <p:nvPr/>
          </p:nvSpPr>
          <p:spPr bwMode="auto">
            <a:xfrm>
              <a:off x="9526588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37"/>
            <p:cNvSpPr>
              <a:spLocks noChangeShapeType="1"/>
            </p:cNvSpPr>
            <p:nvPr/>
          </p:nvSpPr>
          <p:spPr bwMode="auto">
            <a:xfrm>
              <a:off x="9485313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38"/>
            <p:cNvSpPr>
              <a:spLocks noChangeShapeType="1"/>
            </p:cNvSpPr>
            <p:nvPr/>
          </p:nvSpPr>
          <p:spPr bwMode="auto">
            <a:xfrm>
              <a:off x="9353550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39"/>
            <p:cNvSpPr>
              <a:spLocks noChangeShapeType="1"/>
            </p:cNvSpPr>
            <p:nvPr/>
          </p:nvSpPr>
          <p:spPr bwMode="auto">
            <a:xfrm>
              <a:off x="9318625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40"/>
            <p:cNvSpPr>
              <a:spLocks noChangeShapeType="1"/>
            </p:cNvSpPr>
            <p:nvPr/>
          </p:nvSpPr>
          <p:spPr bwMode="auto">
            <a:xfrm>
              <a:off x="9226550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41"/>
            <p:cNvSpPr>
              <a:spLocks noChangeShapeType="1"/>
            </p:cNvSpPr>
            <p:nvPr/>
          </p:nvSpPr>
          <p:spPr bwMode="auto">
            <a:xfrm>
              <a:off x="9169400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42"/>
            <p:cNvSpPr>
              <a:spLocks noChangeShapeType="1"/>
            </p:cNvSpPr>
            <p:nvPr/>
          </p:nvSpPr>
          <p:spPr bwMode="auto">
            <a:xfrm>
              <a:off x="9146251" y="35480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43"/>
            <p:cNvSpPr>
              <a:spLocks noChangeShapeType="1"/>
            </p:cNvSpPr>
            <p:nvPr/>
          </p:nvSpPr>
          <p:spPr bwMode="auto">
            <a:xfrm>
              <a:off x="9070975" y="35464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44"/>
            <p:cNvSpPr>
              <a:spLocks noChangeShapeType="1"/>
            </p:cNvSpPr>
            <p:nvPr/>
          </p:nvSpPr>
          <p:spPr bwMode="auto">
            <a:xfrm>
              <a:off x="8943975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45"/>
            <p:cNvSpPr>
              <a:spLocks noChangeShapeType="1"/>
            </p:cNvSpPr>
            <p:nvPr/>
          </p:nvSpPr>
          <p:spPr bwMode="auto">
            <a:xfrm>
              <a:off x="8869363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46"/>
            <p:cNvSpPr>
              <a:spLocks noChangeShapeType="1"/>
            </p:cNvSpPr>
            <p:nvPr/>
          </p:nvSpPr>
          <p:spPr bwMode="auto">
            <a:xfrm>
              <a:off x="8743950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47"/>
            <p:cNvSpPr>
              <a:spLocks noChangeShapeType="1"/>
            </p:cNvSpPr>
            <p:nvPr/>
          </p:nvSpPr>
          <p:spPr bwMode="auto">
            <a:xfrm>
              <a:off x="8561388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48"/>
            <p:cNvSpPr>
              <a:spLocks noChangeShapeType="1"/>
            </p:cNvSpPr>
            <p:nvPr/>
          </p:nvSpPr>
          <p:spPr bwMode="auto">
            <a:xfrm>
              <a:off x="8340725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49"/>
            <p:cNvSpPr>
              <a:spLocks noChangeShapeType="1"/>
            </p:cNvSpPr>
            <p:nvPr/>
          </p:nvSpPr>
          <p:spPr bwMode="auto">
            <a:xfrm>
              <a:off x="8274050" y="35306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50"/>
            <p:cNvSpPr>
              <a:spLocks noChangeShapeType="1"/>
            </p:cNvSpPr>
            <p:nvPr/>
          </p:nvSpPr>
          <p:spPr bwMode="auto">
            <a:xfrm>
              <a:off x="8164513" y="35099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51"/>
            <p:cNvSpPr>
              <a:spLocks noChangeShapeType="1"/>
            </p:cNvSpPr>
            <p:nvPr/>
          </p:nvSpPr>
          <p:spPr bwMode="auto">
            <a:xfrm>
              <a:off x="8072438" y="34972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52"/>
            <p:cNvSpPr>
              <a:spLocks noChangeShapeType="1"/>
            </p:cNvSpPr>
            <p:nvPr/>
          </p:nvSpPr>
          <p:spPr bwMode="auto">
            <a:xfrm>
              <a:off x="8007350" y="34829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53"/>
            <p:cNvSpPr>
              <a:spLocks noChangeShapeType="1"/>
            </p:cNvSpPr>
            <p:nvPr/>
          </p:nvSpPr>
          <p:spPr bwMode="auto">
            <a:xfrm>
              <a:off x="7975600" y="34829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54"/>
            <p:cNvSpPr>
              <a:spLocks noChangeShapeType="1"/>
            </p:cNvSpPr>
            <p:nvPr/>
          </p:nvSpPr>
          <p:spPr bwMode="auto">
            <a:xfrm>
              <a:off x="7877175" y="34829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55"/>
            <p:cNvSpPr>
              <a:spLocks noChangeShapeType="1"/>
            </p:cNvSpPr>
            <p:nvPr/>
          </p:nvSpPr>
          <p:spPr bwMode="auto">
            <a:xfrm>
              <a:off x="7831138" y="34829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56"/>
            <p:cNvSpPr>
              <a:spLocks noChangeShapeType="1"/>
            </p:cNvSpPr>
            <p:nvPr/>
          </p:nvSpPr>
          <p:spPr bwMode="auto">
            <a:xfrm>
              <a:off x="7604125" y="346392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57"/>
            <p:cNvSpPr>
              <a:spLocks noChangeShapeType="1"/>
            </p:cNvSpPr>
            <p:nvPr/>
          </p:nvSpPr>
          <p:spPr bwMode="auto">
            <a:xfrm>
              <a:off x="7523163" y="346392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58"/>
            <p:cNvSpPr>
              <a:spLocks noChangeShapeType="1"/>
            </p:cNvSpPr>
            <p:nvPr/>
          </p:nvSpPr>
          <p:spPr bwMode="auto">
            <a:xfrm>
              <a:off x="7427913" y="34448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59"/>
            <p:cNvSpPr>
              <a:spLocks noChangeShapeType="1"/>
            </p:cNvSpPr>
            <p:nvPr/>
          </p:nvSpPr>
          <p:spPr bwMode="auto">
            <a:xfrm>
              <a:off x="7394575" y="34448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60"/>
            <p:cNvSpPr>
              <a:spLocks noChangeShapeType="1"/>
            </p:cNvSpPr>
            <p:nvPr/>
          </p:nvSpPr>
          <p:spPr bwMode="auto">
            <a:xfrm>
              <a:off x="7380288" y="344487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61"/>
            <p:cNvSpPr>
              <a:spLocks noChangeShapeType="1"/>
            </p:cNvSpPr>
            <p:nvPr/>
          </p:nvSpPr>
          <p:spPr bwMode="auto">
            <a:xfrm>
              <a:off x="7345363" y="343535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62"/>
            <p:cNvSpPr>
              <a:spLocks noChangeShapeType="1"/>
            </p:cNvSpPr>
            <p:nvPr/>
          </p:nvSpPr>
          <p:spPr bwMode="auto">
            <a:xfrm>
              <a:off x="7302500" y="343535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63"/>
            <p:cNvSpPr>
              <a:spLocks noChangeShapeType="1"/>
            </p:cNvSpPr>
            <p:nvPr/>
          </p:nvSpPr>
          <p:spPr bwMode="auto">
            <a:xfrm>
              <a:off x="7275513" y="342582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64"/>
            <p:cNvSpPr>
              <a:spLocks noChangeShapeType="1"/>
            </p:cNvSpPr>
            <p:nvPr/>
          </p:nvSpPr>
          <p:spPr bwMode="auto">
            <a:xfrm>
              <a:off x="7204075" y="342582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65"/>
            <p:cNvSpPr>
              <a:spLocks noChangeShapeType="1"/>
            </p:cNvSpPr>
            <p:nvPr/>
          </p:nvSpPr>
          <p:spPr bwMode="auto">
            <a:xfrm>
              <a:off x="7165975" y="342582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66"/>
            <p:cNvSpPr>
              <a:spLocks noChangeShapeType="1"/>
            </p:cNvSpPr>
            <p:nvPr/>
          </p:nvSpPr>
          <p:spPr bwMode="auto">
            <a:xfrm>
              <a:off x="6859588" y="3408363"/>
              <a:ext cx="0" cy="539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67"/>
            <p:cNvSpPr>
              <a:spLocks noChangeShapeType="1"/>
            </p:cNvSpPr>
            <p:nvPr/>
          </p:nvSpPr>
          <p:spPr bwMode="auto">
            <a:xfrm>
              <a:off x="6829425" y="340518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68"/>
            <p:cNvSpPr>
              <a:spLocks noChangeShapeType="1"/>
            </p:cNvSpPr>
            <p:nvPr/>
          </p:nvSpPr>
          <p:spPr bwMode="auto">
            <a:xfrm>
              <a:off x="6726238" y="33988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4" name="Line 69"/>
            <p:cNvSpPr>
              <a:spLocks noChangeShapeType="1"/>
            </p:cNvSpPr>
            <p:nvPr/>
          </p:nvSpPr>
          <p:spPr bwMode="auto">
            <a:xfrm>
              <a:off x="6680200" y="340201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" name="Line 70"/>
            <p:cNvSpPr>
              <a:spLocks noChangeShapeType="1"/>
            </p:cNvSpPr>
            <p:nvPr/>
          </p:nvSpPr>
          <p:spPr bwMode="auto">
            <a:xfrm>
              <a:off x="6623050" y="3390900"/>
              <a:ext cx="0" cy="539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7" name="Line 71"/>
            <p:cNvSpPr>
              <a:spLocks noChangeShapeType="1"/>
            </p:cNvSpPr>
            <p:nvPr/>
          </p:nvSpPr>
          <p:spPr bwMode="auto">
            <a:xfrm>
              <a:off x="6551613" y="337502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8" name="Line 72"/>
            <p:cNvSpPr>
              <a:spLocks noChangeShapeType="1"/>
            </p:cNvSpPr>
            <p:nvPr/>
          </p:nvSpPr>
          <p:spPr bwMode="auto">
            <a:xfrm>
              <a:off x="6499225" y="3368675"/>
              <a:ext cx="0" cy="539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Line 73"/>
            <p:cNvSpPr>
              <a:spLocks noChangeShapeType="1"/>
            </p:cNvSpPr>
            <p:nvPr/>
          </p:nvSpPr>
          <p:spPr bwMode="auto">
            <a:xfrm>
              <a:off x="6445250" y="3368675"/>
              <a:ext cx="0" cy="539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Line 74"/>
            <p:cNvSpPr>
              <a:spLocks noChangeShapeType="1"/>
            </p:cNvSpPr>
            <p:nvPr/>
          </p:nvSpPr>
          <p:spPr bwMode="auto">
            <a:xfrm>
              <a:off x="6329363" y="336391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Line 75"/>
            <p:cNvSpPr>
              <a:spLocks noChangeShapeType="1"/>
            </p:cNvSpPr>
            <p:nvPr/>
          </p:nvSpPr>
          <p:spPr bwMode="auto">
            <a:xfrm>
              <a:off x="6156325" y="33432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Line 76"/>
            <p:cNvSpPr>
              <a:spLocks noChangeShapeType="1"/>
            </p:cNvSpPr>
            <p:nvPr/>
          </p:nvSpPr>
          <p:spPr bwMode="auto">
            <a:xfrm>
              <a:off x="5740400" y="3282950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77"/>
            <p:cNvSpPr>
              <a:spLocks noChangeShapeType="1"/>
            </p:cNvSpPr>
            <p:nvPr/>
          </p:nvSpPr>
          <p:spPr bwMode="auto">
            <a:xfrm>
              <a:off x="5483225" y="32258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78"/>
            <p:cNvSpPr>
              <a:spLocks noChangeShapeType="1"/>
            </p:cNvSpPr>
            <p:nvPr/>
          </p:nvSpPr>
          <p:spPr bwMode="auto">
            <a:xfrm>
              <a:off x="5454650" y="321786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Line 79"/>
            <p:cNvSpPr>
              <a:spLocks noChangeShapeType="1"/>
            </p:cNvSpPr>
            <p:nvPr/>
          </p:nvSpPr>
          <p:spPr bwMode="auto">
            <a:xfrm>
              <a:off x="5402263" y="321786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Line 80"/>
            <p:cNvSpPr>
              <a:spLocks noChangeShapeType="1"/>
            </p:cNvSpPr>
            <p:nvPr/>
          </p:nvSpPr>
          <p:spPr bwMode="auto">
            <a:xfrm>
              <a:off x="5213350" y="32051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Line 81"/>
            <p:cNvSpPr>
              <a:spLocks noChangeShapeType="1"/>
            </p:cNvSpPr>
            <p:nvPr/>
          </p:nvSpPr>
          <p:spPr bwMode="auto">
            <a:xfrm>
              <a:off x="4876800" y="3141663"/>
              <a:ext cx="0" cy="52388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Line 82"/>
            <p:cNvSpPr>
              <a:spLocks noChangeShapeType="1"/>
            </p:cNvSpPr>
            <p:nvPr/>
          </p:nvSpPr>
          <p:spPr bwMode="auto">
            <a:xfrm>
              <a:off x="4752975" y="31242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Line 83"/>
            <p:cNvSpPr>
              <a:spLocks noChangeShapeType="1"/>
            </p:cNvSpPr>
            <p:nvPr/>
          </p:nvSpPr>
          <p:spPr bwMode="auto">
            <a:xfrm>
              <a:off x="4675188" y="31067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Line 84"/>
            <p:cNvSpPr>
              <a:spLocks noChangeShapeType="1"/>
            </p:cNvSpPr>
            <p:nvPr/>
          </p:nvSpPr>
          <p:spPr bwMode="auto">
            <a:xfrm>
              <a:off x="4635500" y="31067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Line 85"/>
            <p:cNvSpPr>
              <a:spLocks noChangeShapeType="1"/>
            </p:cNvSpPr>
            <p:nvPr/>
          </p:nvSpPr>
          <p:spPr bwMode="auto">
            <a:xfrm>
              <a:off x="4433888" y="304482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Line 86"/>
            <p:cNvSpPr>
              <a:spLocks noChangeShapeType="1"/>
            </p:cNvSpPr>
            <p:nvPr/>
          </p:nvSpPr>
          <p:spPr bwMode="auto">
            <a:xfrm>
              <a:off x="4235450" y="29845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Line 87"/>
            <p:cNvSpPr>
              <a:spLocks noChangeShapeType="1"/>
            </p:cNvSpPr>
            <p:nvPr/>
          </p:nvSpPr>
          <p:spPr bwMode="auto">
            <a:xfrm>
              <a:off x="4044950" y="291941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Line 88"/>
            <p:cNvSpPr>
              <a:spLocks noChangeShapeType="1"/>
            </p:cNvSpPr>
            <p:nvPr/>
          </p:nvSpPr>
          <p:spPr bwMode="auto">
            <a:xfrm>
              <a:off x="4037697" y="291941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5" name="Line 89"/>
            <p:cNvSpPr>
              <a:spLocks noChangeShapeType="1"/>
            </p:cNvSpPr>
            <p:nvPr/>
          </p:nvSpPr>
          <p:spPr bwMode="auto">
            <a:xfrm>
              <a:off x="4013200" y="29035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Line 90"/>
            <p:cNvSpPr>
              <a:spLocks noChangeShapeType="1"/>
            </p:cNvSpPr>
            <p:nvPr/>
          </p:nvSpPr>
          <p:spPr bwMode="auto">
            <a:xfrm>
              <a:off x="3852863" y="284321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7" name="Line 91"/>
            <p:cNvSpPr>
              <a:spLocks noChangeShapeType="1"/>
            </p:cNvSpPr>
            <p:nvPr/>
          </p:nvSpPr>
          <p:spPr bwMode="auto">
            <a:xfrm>
              <a:off x="3740150" y="279558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8" name="Line 92"/>
            <p:cNvSpPr>
              <a:spLocks noChangeShapeType="1"/>
            </p:cNvSpPr>
            <p:nvPr/>
          </p:nvSpPr>
          <p:spPr bwMode="auto">
            <a:xfrm>
              <a:off x="3665538" y="27717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9" name="Line 93"/>
            <p:cNvSpPr>
              <a:spLocks noChangeShapeType="1"/>
            </p:cNvSpPr>
            <p:nvPr/>
          </p:nvSpPr>
          <p:spPr bwMode="auto">
            <a:xfrm>
              <a:off x="3481388" y="2686050"/>
              <a:ext cx="0" cy="52388"/>
            </a:xfrm>
            <a:prstGeom prst="line">
              <a:avLst/>
            </a:prstGeom>
            <a:noFill/>
            <a:ln w="12700">
              <a:solidFill>
                <a:schemeClr val="accent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0" name="Line 94"/>
            <p:cNvSpPr>
              <a:spLocks noChangeShapeType="1"/>
            </p:cNvSpPr>
            <p:nvPr/>
          </p:nvSpPr>
          <p:spPr bwMode="auto">
            <a:xfrm>
              <a:off x="3375025" y="26447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1" name="Line 95"/>
            <p:cNvSpPr>
              <a:spLocks noChangeShapeType="1"/>
            </p:cNvSpPr>
            <p:nvPr/>
          </p:nvSpPr>
          <p:spPr bwMode="auto">
            <a:xfrm>
              <a:off x="3351213" y="2613025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2" name="Line 96"/>
            <p:cNvSpPr>
              <a:spLocks noChangeShapeType="1"/>
            </p:cNvSpPr>
            <p:nvPr/>
          </p:nvSpPr>
          <p:spPr bwMode="auto">
            <a:xfrm>
              <a:off x="3279775" y="26035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3" name="Line 97"/>
            <p:cNvSpPr>
              <a:spLocks noChangeShapeType="1"/>
            </p:cNvSpPr>
            <p:nvPr/>
          </p:nvSpPr>
          <p:spPr bwMode="auto">
            <a:xfrm>
              <a:off x="3181350" y="2535238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4" name="Line 98"/>
            <p:cNvSpPr>
              <a:spLocks noChangeShapeType="1"/>
            </p:cNvSpPr>
            <p:nvPr/>
          </p:nvSpPr>
          <p:spPr bwMode="auto">
            <a:xfrm>
              <a:off x="3117850" y="247808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5" name="Line 99"/>
            <p:cNvSpPr>
              <a:spLocks noChangeShapeType="1"/>
            </p:cNvSpPr>
            <p:nvPr/>
          </p:nvSpPr>
          <p:spPr bwMode="auto">
            <a:xfrm>
              <a:off x="3081338" y="24590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6" name="Line 100"/>
            <p:cNvSpPr>
              <a:spLocks noChangeShapeType="1"/>
            </p:cNvSpPr>
            <p:nvPr/>
          </p:nvSpPr>
          <p:spPr bwMode="auto">
            <a:xfrm>
              <a:off x="3049588" y="2441575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7" name="Line 101"/>
            <p:cNvSpPr>
              <a:spLocks noChangeShapeType="1"/>
            </p:cNvSpPr>
            <p:nvPr/>
          </p:nvSpPr>
          <p:spPr bwMode="auto">
            <a:xfrm>
              <a:off x="3021013" y="241935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8" name="Line 102"/>
            <p:cNvSpPr>
              <a:spLocks noChangeShapeType="1"/>
            </p:cNvSpPr>
            <p:nvPr/>
          </p:nvSpPr>
          <p:spPr bwMode="auto">
            <a:xfrm>
              <a:off x="2981325" y="24003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9" name="Line 103"/>
            <p:cNvSpPr>
              <a:spLocks noChangeShapeType="1"/>
            </p:cNvSpPr>
            <p:nvPr/>
          </p:nvSpPr>
          <p:spPr bwMode="auto">
            <a:xfrm>
              <a:off x="2954338" y="23796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0" name="Line 104"/>
            <p:cNvSpPr>
              <a:spLocks noChangeShapeType="1"/>
            </p:cNvSpPr>
            <p:nvPr/>
          </p:nvSpPr>
          <p:spPr bwMode="auto">
            <a:xfrm>
              <a:off x="2876550" y="2316163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1" name="Line 105"/>
            <p:cNvSpPr>
              <a:spLocks noChangeShapeType="1"/>
            </p:cNvSpPr>
            <p:nvPr/>
          </p:nvSpPr>
          <p:spPr bwMode="auto">
            <a:xfrm>
              <a:off x="2816225" y="228600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2" name="Line 106"/>
            <p:cNvSpPr>
              <a:spLocks noChangeShapeType="1"/>
            </p:cNvSpPr>
            <p:nvPr/>
          </p:nvSpPr>
          <p:spPr bwMode="auto">
            <a:xfrm>
              <a:off x="2794000" y="227488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3" name="Line 107"/>
            <p:cNvSpPr>
              <a:spLocks noChangeShapeType="1"/>
            </p:cNvSpPr>
            <p:nvPr/>
          </p:nvSpPr>
          <p:spPr bwMode="auto">
            <a:xfrm>
              <a:off x="2684463" y="2189163"/>
              <a:ext cx="0" cy="50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4" name="Line 108"/>
            <p:cNvSpPr>
              <a:spLocks noChangeShapeType="1"/>
            </p:cNvSpPr>
            <p:nvPr/>
          </p:nvSpPr>
          <p:spPr bwMode="auto">
            <a:xfrm>
              <a:off x="2617788" y="2165350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5" name="Line 109"/>
            <p:cNvSpPr>
              <a:spLocks noChangeShapeType="1"/>
            </p:cNvSpPr>
            <p:nvPr/>
          </p:nvSpPr>
          <p:spPr bwMode="auto">
            <a:xfrm>
              <a:off x="2390775" y="1990725"/>
              <a:ext cx="0" cy="539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6" name="Line 110"/>
            <p:cNvSpPr>
              <a:spLocks noChangeShapeType="1"/>
            </p:cNvSpPr>
            <p:nvPr/>
          </p:nvSpPr>
          <p:spPr bwMode="auto">
            <a:xfrm>
              <a:off x="2347913" y="198278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7" name="Line 111"/>
            <p:cNvSpPr>
              <a:spLocks noChangeShapeType="1"/>
            </p:cNvSpPr>
            <p:nvPr/>
          </p:nvSpPr>
          <p:spPr bwMode="auto">
            <a:xfrm>
              <a:off x="2511425" y="2136775"/>
              <a:ext cx="6985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8" name="Line 112"/>
            <p:cNvSpPr>
              <a:spLocks noChangeShapeType="1"/>
            </p:cNvSpPr>
            <p:nvPr/>
          </p:nvSpPr>
          <p:spPr bwMode="auto">
            <a:xfrm>
              <a:off x="2476500" y="2117725"/>
              <a:ext cx="6985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9" name="Line 113"/>
            <p:cNvSpPr>
              <a:spLocks noChangeShapeType="1"/>
            </p:cNvSpPr>
            <p:nvPr/>
          </p:nvSpPr>
          <p:spPr bwMode="auto">
            <a:xfrm>
              <a:off x="2457450" y="2089150"/>
              <a:ext cx="6826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0" name="Line 114"/>
            <p:cNvSpPr>
              <a:spLocks noChangeShapeType="1"/>
            </p:cNvSpPr>
            <p:nvPr/>
          </p:nvSpPr>
          <p:spPr bwMode="auto">
            <a:xfrm>
              <a:off x="2390775" y="2052638"/>
              <a:ext cx="6826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1" name="Line 115"/>
            <p:cNvSpPr>
              <a:spLocks noChangeShapeType="1"/>
            </p:cNvSpPr>
            <p:nvPr/>
          </p:nvSpPr>
          <p:spPr bwMode="auto">
            <a:xfrm>
              <a:off x="2376488" y="2044700"/>
              <a:ext cx="6826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2" name="Line 116"/>
            <p:cNvSpPr>
              <a:spLocks noChangeShapeType="1"/>
            </p:cNvSpPr>
            <p:nvPr/>
          </p:nvSpPr>
          <p:spPr bwMode="auto">
            <a:xfrm>
              <a:off x="2355056" y="2010937"/>
              <a:ext cx="7143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3" name="Line 117"/>
            <p:cNvSpPr>
              <a:spLocks noChangeShapeType="1"/>
            </p:cNvSpPr>
            <p:nvPr/>
          </p:nvSpPr>
          <p:spPr bwMode="auto">
            <a:xfrm>
              <a:off x="2663825" y="2255838"/>
              <a:ext cx="6985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4" name="Line 118"/>
            <p:cNvSpPr>
              <a:spLocks noChangeShapeType="1"/>
            </p:cNvSpPr>
            <p:nvPr/>
          </p:nvSpPr>
          <p:spPr bwMode="auto">
            <a:xfrm>
              <a:off x="3144890" y="2564844"/>
              <a:ext cx="6826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5" name="Line 119"/>
            <p:cNvSpPr>
              <a:spLocks noChangeShapeType="1"/>
            </p:cNvSpPr>
            <p:nvPr/>
          </p:nvSpPr>
          <p:spPr bwMode="auto">
            <a:xfrm>
              <a:off x="3233738" y="2616200"/>
              <a:ext cx="68262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6" name="Line 120"/>
            <p:cNvSpPr>
              <a:spLocks noChangeShapeType="1"/>
            </p:cNvSpPr>
            <p:nvPr/>
          </p:nvSpPr>
          <p:spPr bwMode="auto">
            <a:xfrm>
              <a:off x="3970338" y="2878138"/>
              <a:ext cx="0" cy="523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7" name="Freeform 121"/>
            <p:cNvSpPr>
              <a:spLocks/>
            </p:cNvSpPr>
            <p:nvPr/>
          </p:nvSpPr>
          <p:spPr bwMode="auto">
            <a:xfrm>
              <a:off x="2260600" y="1993900"/>
              <a:ext cx="8099425" cy="1422400"/>
            </a:xfrm>
            <a:custGeom>
              <a:avLst/>
              <a:gdLst>
                <a:gd name="T0" fmla="*/ 4122 w 5102"/>
                <a:gd name="T1" fmla="*/ 883 h 896"/>
                <a:gd name="T2" fmla="*/ 3781 w 5102"/>
                <a:gd name="T3" fmla="*/ 855 h 896"/>
                <a:gd name="T4" fmla="*/ 3589 w 5102"/>
                <a:gd name="T5" fmla="*/ 840 h 896"/>
                <a:gd name="T6" fmla="*/ 3317 w 5102"/>
                <a:gd name="T7" fmla="*/ 829 h 896"/>
                <a:gd name="T8" fmla="*/ 3074 w 5102"/>
                <a:gd name="T9" fmla="*/ 816 h 896"/>
                <a:gd name="T10" fmla="*/ 2996 w 5102"/>
                <a:gd name="T11" fmla="*/ 801 h 896"/>
                <a:gd name="T12" fmla="*/ 2822 w 5102"/>
                <a:gd name="T13" fmla="*/ 786 h 896"/>
                <a:gd name="T14" fmla="*/ 2686 w 5102"/>
                <a:gd name="T15" fmla="*/ 765 h 896"/>
                <a:gd name="T16" fmla="*/ 2630 w 5102"/>
                <a:gd name="T17" fmla="*/ 752 h 896"/>
                <a:gd name="T18" fmla="*/ 2512 w 5102"/>
                <a:gd name="T19" fmla="*/ 740 h 896"/>
                <a:gd name="T20" fmla="*/ 2347 w 5102"/>
                <a:gd name="T21" fmla="*/ 730 h 896"/>
                <a:gd name="T22" fmla="*/ 2266 w 5102"/>
                <a:gd name="T23" fmla="*/ 718 h 896"/>
                <a:gd name="T24" fmla="*/ 2170 w 5102"/>
                <a:gd name="T25" fmla="*/ 704 h 896"/>
                <a:gd name="T26" fmla="*/ 2152 w 5102"/>
                <a:gd name="T27" fmla="*/ 693 h 896"/>
                <a:gd name="T28" fmla="*/ 2101 w 5102"/>
                <a:gd name="T29" fmla="*/ 678 h 896"/>
                <a:gd name="T30" fmla="*/ 2025 w 5102"/>
                <a:gd name="T31" fmla="*/ 661 h 896"/>
                <a:gd name="T32" fmla="*/ 1981 w 5102"/>
                <a:gd name="T33" fmla="*/ 650 h 896"/>
                <a:gd name="T34" fmla="*/ 1947 w 5102"/>
                <a:gd name="T35" fmla="*/ 629 h 896"/>
                <a:gd name="T36" fmla="*/ 1802 w 5102"/>
                <a:gd name="T37" fmla="*/ 612 h 896"/>
                <a:gd name="T38" fmla="*/ 1749 w 5102"/>
                <a:gd name="T39" fmla="*/ 599 h 896"/>
                <a:gd name="T40" fmla="*/ 1722 w 5102"/>
                <a:gd name="T41" fmla="*/ 578 h 896"/>
                <a:gd name="T42" fmla="*/ 1679 w 5102"/>
                <a:gd name="T43" fmla="*/ 561 h 896"/>
                <a:gd name="T44" fmla="*/ 1612 w 5102"/>
                <a:gd name="T45" fmla="*/ 550 h 896"/>
                <a:gd name="T46" fmla="*/ 1546 w 5102"/>
                <a:gd name="T47" fmla="*/ 522 h 896"/>
                <a:gd name="T48" fmla="*/ 1508 w 5102"/>
                <a:gd name="T49" fmla="*/ 503 h 896"/>
                <a:gd name="T50" fmla="*/ 1458 w 5102"/>
                <a:gd name="T51" fmla="*/ 489 h 896"/>
                <a:gd name="T52" fmla="*/ 1407 w 5102"/>
                <a:gd name="T53" fmla="*/ 470 h 896"/>
                <a:gd name="T54" fmla="*/ 1376 w 5102"/>
                <a:gd name="T55" fmla="*/ 455 h 896"/>
                <a:gd name="T56" fmla="*/ 1298 w 5102"/>
                <a:gd name="T57" fmla="*/ 443 h 896"/>
                <a:gd name="T58" fmla="*/ 1245 w 5102"/>
                <a:gd name="T59" fmla="*/ 429 h 896"/>
                <a:gd name="T60" fmla="*/ 1202 w 5102"/>
                <a:gd name="T61" fmla="*/ 407 h 896"/>
                <a:gd name="T62" fmla="*/ 1171 w 5102"/>
                <a:gd name="T63" fmla="*/ 386 h 896"/>
                <a:gd name="T64" fmla="*/ 1133 w 5102"/>
                <a:gd name="T65" fmla="*/ 369 h 896"/>
                <a:gd name="T66" fmla="*/ 1099 w 5102"/>
                <a:gd name="T67" fmla="*/ 356 h 896"/>
                <a:gd name="T68" fmla="*/ 1053 w 5102"/>
                <a:gd name="T69" fmla="*/ 341 h 896"/>
                <a:gd name="T70" fmla="*/ 1004 w 5102"/>
                <a:gd name="T71" fmla="*/ 322 h 896"/>
                <a:gd name="T72" fmla="*/ 954 w 5102"/>
                <a:gd name="T73" fmla="*/ 308 h 896"/>
                <a:gd name="T74" fmla="*/ 890 w 5102"/>
                <a:gd name="T75" fmla="*/ 297 h 896"/>
                <a:gd name="T76" fmla="*/ 832 w 5102"/>
                <a:gd name="T77" fmla="*/ 281 h 896"/>
                <a:gd name="T78" fmla="*/ 801 w 5102"/>
                <a:gd name="T79" fmla="*/ 263 h 896"/>
                <a:gd name="T80" fmla="*/ 718 w 5102"/>
                <a:gd name="T81" fmla="*/ 256 h 896"/>
                <a:gd name="T82" fmla="*/ 680 w 5102"/>
                <a:gd name="T83" fmla="*/ 240 h 896"/>
                <a:gd name="T84" fmla="*/ 638 w 5102"/>
                <a:gd name="T85" fmla="*/ 224 h 896"/>
                <a:gd name="T86" fmla="*/ 615 w 5102"/>
                <a:gd name="T87" fmla="*/ 199 h 896"/>
                <a:gd name="T88" fmla="*/ 575 w 5102"/>
                <a:gd name="T89" fmla="*/ 180 h 896"/>
                <a:gd name="T90" fmla="*/ 512 w 5102"/>
                <a:gd name="T91" fmla="*/ 173 h 896"/>
                <a:gd name="T92" fmla="*/ 454 w 5102"/>
                <a:gd name="T93" fmla="*/ 153 h 896"/>
                <a:gd name="T94" fmla="*/ 403 w 5102"/>
                <a:gd name="T95" fmla="*/ 132 h 896"/>
                <a:gd name="T96" fmla="*/ 359 w 5102"/>
                <a:gd name="T97" fmla="*/ 106 h 896"/>
                <a:gd name="T98" fmla="*/ 305 w 5102"/>
                <a:gd name="T99" fmla="*/ 82 h 896"/>
                <a:gd name="T100" fmla="*/ 247 w 5102"/>
                <a:gd name="T101" fmla="*/ 64 h 896"/>
                <a:gd name="T102" fmla="*/ 216 w 5102"/>
                <a:gd name="T103" fmla="*/ 49 h 896"/>
                <a:gd name="T104" fmla="*/ 149 w 5102"/>
                <a:gd name="T105" fmla="*/ 30 h 896"/>
                <a:gd name="T106" fmla="*/ 84 w 5102"/>
                <a:gd name="T107" fmla="*/ 13 h 896"/>
                <a:gd name="T108" fmla="*/ 28 w 5102"/>
                <a:gd name="T109" fmla="*/ 7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02" h="896">
                  <a:moveTo>
                    <a:pt x="5102" y="896"/>
                  </a:moveTo>
                  <a:lnTo>
                    <a:pt x="4270" y="896"/>
                  </a:lnTo>
                  <a:lnTo>
                    <a:pt x="4270" y="883"/>
                  </a:lnTo>
                  <a:lnTo>
                    <a:pt x="4122" y="883"/>
                  </a:lnTo>
                  <a:lnTo>
                    <a:pt x="3794" y="883"/>
                  </a:lnTo>
                  <a:lnTo>
                    <a:pt x="3794" y="872"/>
                  </a:lnTo>
                  <a:lnTo>
                    <a:pt x="3781" y="872"/>
                  </a:lnTo>
                  <a:lnTo>
                    <a:pt x="3781" y="855"/>
                  </a:lnTo>
                  <a:lnTo>
                    <a:pt x="3625" y="855"/>
                  </a:lnTo>
                  <a:lnTo>
                    <a:pt x="3625" y="850"/>
                  </a:lnTo>
                  <a:lnTo>
                    <a:pt x="3589" y="850"/>
                  </a:lnTo>
                  <a:lnTo>
                    <a:pt x="3589" y="840"/>
                  </a:lnTo>
                  <a:lnTo>
                    <a:pt x="3525" y="840"/>
                  </a:lnTo>
                  <a:lnTo>
                    <a:pt x="3429" y="840"/>
                  </a:lnTo>
                  <a:lnTo>
                    <a:pt x="3429" y="829"/>
                  </a:lnTo>
                  <a:lnTo>
                    <a:pt x="3317" y="829"/>
                  </a:lnTo>
                  <a:lnTo>
                    <a:pt x="3317" y="820"/>
                  </a:lnTo>
                  <a:lnTo>
                    <a:pt x="3241" y="820"/>
                  </a:lnTo>
                  <a:lnTo>
                    <a:pt x="3241" y="816"/>
                  </a:lnTo>
                  <a:lnTo>
                    <a:pt x="3074" y="816"/>
                  </a:lnTo>
                  <a:lnTo>
                    <a:pt x="3074" y="804"/>
                  </a:lnTo>
                  <a:lnTo>
                    <a:pt x="3042" y="804"/>
                  </a:lnTo>
                  <a:lnTo>
                    <a:pt x="3042" y="801"/>
                  </a:lnTo>
                  <a:lnTo>
                    <a:pt x="2996" y="801"/>
                  </a:lnTo>
                  <a:lnTo>
                    <a:pt x="2996" y="791"/>
                  </a:lnTo>
                  <a:lnTo>
                    <a:pt x="2962" y="791"/>
                  </a:lnTo>
                  <a:lnTo>
                    <a:pt x="2962" y="786"/>
                  </a:lnTo>
                  <a:lnTo>
                    <a:pt x="2822" y="786"/>
                  </a:lnTo>
                  <a:lnTo>
                    <a:pt x="2822" y="775"/>
                  </a:lnTo>
                  <a:lnTo>
                    <a:pt x="2810" y="775"/>
                  </a:lnTo>
                  <a:lnTo>
                    <a:pt x="2810" y="765"/>
                  </a:lnTo>
                  <a:lnTo>
                    <a:pt x="2686" y="765"/>
                  </a:lnTo>
                  <a:lnTo>
                    <a:pt x="2686" y="760"/>
                  </a:lnTo>
                  <a:lnTo>
                    <a:pt x="2636" y="760"/>
                  </a:lnTo>
                  <a:lnTo>
                    <a:pt x="2636" y="752"/>
                  </a:lnTo>
                  <a:lnTo>
                    <a:pt x="2630" y="752"/>
                  </a:lnTo>
                  <a:lnTo>
                    <a:pt x="2630" y="749"/>
                  </a:lnTo>
                  <a:lnTo>
                    <a:pt x="2578" y="749"/>
                  </a:lnTo>
                  <a:lnTo>
                    <a:pt x="2578" y="740"/>
                  </a:lnTo>
                  <a:lnTo>
                    <a:pt x="2512" y="740"/>
                  </a:lnTo>
                  <a:lnTo>
                    <a:pt x="2512" y="737"/>
                  </a:lnTo>
                  <a:lnTo>
                    <a:pt x="2454" y="737"/>
                  </a:lnTo>
                  <a:lnTo>
                    <a:pt x="2454" y="730"/>
                  </a:lnTo>
                  <a:lnTo>
                    <a:pt x="2347" y="730"/>
                  </a:lnTo>
                  <a:lnTo>
                    <a:pt x="2347" y="725"/>
                  </a:lnTo>
                  <a:lnTo>
                    <a:pt x="2286" y="725"/>
                  </a:lnTo>
                  <a:lnTo>
                    <a:pt x="2286" y="718"/>
                  </a:lnTo>
                  <a:lnTo>
                    <a:pt x="2266" y="718"/>
                  </a:lnTo>
                  <a:lnTo>
                    <a:pt x="2266" y="712"/>
                  </a:lnTo>
                  <a:lnTo>
                    <a:pt x="2221" y="712"/>
                  </a:lnTo>
                  <a:lnTo>
                    <a:pt x="2221" y="704"/>
                  </a:lnTo>
                  <a:lnTo>
                    <a:pt x="2170" y="704"/>
                  </a:lnTo>
                  <a:lnTo>
                    <a:pt x="2170" y="700"/>
                  </a:lnTo>
                  <a:lnTo>
                    <a:pt x="2163" y="700"/>
                  </a:lnTo>
                  <a:lnTo>
                    <a:pt x="2163" y="693"/>
                  </a:lnTo>
                  <a:lnTo>
                    <a:pt x="2152" y="693"/>
                  </a:lnTo>
                  <a:lnTo>
                    <a:pt x="2152" y="688"/>
                  </a:lnTo>
                  <a:lnTo>
                    <a:pt x="2137" y="688"/>
                  </a:lnTo>
                  <a:lnTo>
                    <a:pt x="2137" y="678"/>
                  </a:lnTo>
                  <a:lnTo>
                    <a:pt x="2101" y="678"/>
                  </a:lnTo>
                  <a:lnTo>
                    <a:pt x="2101" y="667"/>
                  </a:lnTo>
                  <a:lnTo>
                    <a:pt x="2068" y="667"/>
                  </a:lnTo>
                  <a:lnTo>
                    <a:pt x="2068" y="661"/>
                  </a:lnTo>
                  <a:lnTo>
                    <a:pt x="2025" y="661"/>
                  </a:lnTo>
                  <a:lnTo>
                    <a:pt x="2025" y="657"/>
                  </a:lnTo>
                  <a:lnTo>
                    <a:pt x="2012" y="657"/>
                  </a:lnTo>
                  <a:lnTo>
                    <a:pt x="2012" y="650"/>
                  </a:lnTo>
                  <a:lnTo>
                    <a:pt x="1981" y="650"/>
                  </a:lnTo>
                  <a:lnTo>
                    <a:pt x="1969" y="650"/>
                  </a:lnTo>
                  <a:lnTo>
                    <a:pt x="1969" y="642"/>
                  </a:lnTo>
                  <a:lnTo>
                    <a:pt x="1947" y="642"/>
                  </a:lnTo>
                  <a:lnTo>
                    <a:pt x="1947" y="629"/>
                  </a:lnTo>
                  <a:lnTo>
                    <a:pt x="1887" y="629"/>
                  </a:lnTo>
                  <a:lnTo>
                    <a:pt x="1887" y="616"/>
                  </a:lnTo>
                  <a:lnTo>
                    <a:pt x="1802" y="616"/>
                  </a:lnTo>
                  <a:lnTo>
                    <a:pt x="1802" y="612"/>
                  </a:lnTo>
                  <a:lnTo>
                    <a:pt x="1780" y="612"/>
                  </a:lnTo>
                  <a:lnTo>
                    <a:pt x="1780" y="605"/>
                  </a:lnTo>
                  <a:lnTo>
                    <a:pt x="1749" y="605"/>
                  </a:lnTo>
                  <a:lnTo>
                    <a:pt x="1749" y="599"/>
                  </a:lnTo>
                  <a:lnTo>
                    <a:pt x="1737" y="599"/>
                  </a:lnTo>
                  <a:lnTo>
                    <a:pt x="1737" y="587"/>
                  </a:lnTo>
                  <a:lnTo>
                    <a:pt x="1722" y="587"/>
                  </a:lnTo>
                  <a:lnTo>
                    <a:pt x="1722" y="578"/>
                  </a:lnTo>
                  <a:lnTo>
                    <a:pt x="1713" y="578"/>
                  </a:lnTo>
                  <a:lnTo>
                    <a:pt x="1713" y="568"/>
                  </a:lnTo>
                  <a:lnTo>
                    <a:pt x="1679" y="568"/>
                  </a:lnTo>
                  <a:lnTo>
                    <a:pt x="1679" y="561"/>
                  </a:lnTo>
                  <a:lnTo>
                    <a:pt x="1653" y="561"/>
                  </a:lnTo>
                  <a:lnTo>
                    <a:pt x="1653" y="558"/>
                  </a:lnTo>
                  <a:lnTo>
                    <a:pt x="1612" y="558"/>
                  </a:lnTo>
                  <a:lnTo>
                    <a:pt x="1612" y="550"/>
                  </a:lnTo>
                  <a:lnTo>
                    <a:pt x="1599" y="550"/>
                  </a:lnTo>
                  <a:lnTo>
                    <a:pt x="1599" y="539"/>
                  </a:lnTo>
                  <a:lnTo>
                    <a:pt x="1546" y="539"/>
                  </a:lnTo>
                  <a:lnTo>
                    <a:pt x="1546" y="522"/>
                  </a:lnTo>
                  <a:lnTo>
                    <a:pt x="1526" y="522"/>
                  </a:lnTo>
                  <a:lnTo>
                    <a:pt x="1526" y="514"/>
                  </a:lnTo>
                  <a:lnTo>
                    <a:pt x="1508" y="514"/>
                  </a:lnTo>
                  <a:lnTo>
                    <a:pt x="1508" y="503"/>
                  </a:lnTo>
                  <a:lnTo>
                    <a:pt x="1481" y="503"/>
                  </a:lnTo>
                  <a:lnTo>
                    <a:pt x="1481" y="496"/>
                  </a:lnTo>
                  <a:lnTo>
                    <a:pt x="1458" y="496"/>
                  </a:lnTo>
                  <a:lnTo>
                    <a:pt x="1458" y="489"/>
                  </a:lnTo>
                  <a:lnTo>
                    <a:pt x="1419" y="489"/>
                  </a:lnTo>
                  <a:lnTo>
                    <a:pt x="1419" y="480"/>
                  </a:lnTo>
                  <a:lnTo>
                    <a:pt x="1407" y="480"/>
                  </a:lnTo>
                  <a:lnTo>
                    <a:pt x="1407" y="470"/>
                  </a:lnTo>
                  <a:lnTo>
                    <a:pt x="1389" y="470"/>
                  </a:lnTo>
                  <a:lnTo>
                    <a:pt x="1389" y="463"/>
                  </a:lnTo>
                  <a:lnTo>
                    <a:pt x="1376" y="463"/>
                  </a:lnTo>
                  <a:lnTo>
                    <a:pt x="1376" y="455"/>
                  </a:lnTo>
                  <a:lnTo>
                    <a:pt x="1363" y="455"/>
                  </a:lnTo>
                  <a:lnTo>
                    <a:pt x="1363" y="450"/>
                  </a:lnTo>
                  <a:lnTo>
                    <a:pt x="1298" y="450"/>
                  </a:lnTo>
                  <a:lnTo>
                    <a:pt x="1298" y="443"/>
                  </a:lnTo>
                  <a:lnTo>
                    <a:pt x="1276" y="443"/>
                  </a:lnTo>
                  <a:lnTo>
                    <a:pt x="1276" y="436"/>
                  </a:lnTo>
                  <a:lnTo>
                    <a:pt x="1245" y="436"/>
                  </a:lnTo>
                  <a:lnTo>
                    <a:pt x="1245" y="429"/>
                  </a:lnTo>
                  <a:lnTo>
                    <a:pt x="1222" y="429"/>
                  </a:lnTo>
                  <a:lnTo>
                    <a:pt x="1222" y="420"/>
                  </a:lnTo>
                  <a:lnTo>
                    <a:pt x="1202" y="420"/>
                  </a:lnTo>
                  <a:lnTo>
                    <a:pt x="1202" y="407"/>
                  </a:lnTo>
                  <a:lnTo>
                    <a:pt x="1180" y="407"/>
                  </a:lnTo>
                  <a:lnTo>
                    <a:pt x="1180" y="392"/>
                  </a:lnTo>
                  <a:lnTo>
                    <a:pt x="1171" y="392"/>
                  </a:lnTo>
                  <a:lnTo>
                    <a:pt x="1171" y="386"/>
                  </a:lnTo>
                  <a:lnTo>
                    <a:pt x="1153" y="386"/>
                  </a:lnTo>
                  <a:lnTo>
                    <a:pt x="1153" y="377"/>
                  </a:lnTo>
                  <a:lnTo>
                    <a:pt x="1133" y="377"/>
                  </a:lnTo>
                  <a:lnTo>
                    <a:pt x="1133" y="369"/>
                  </a:lnTo>
                  <a:lnTo>
                    <a:pt x="1117" y="369"/>
                  </a:lnTo>
                  <a:lnTo>
                    <a:pt x="1117" y="360"/>
                  </a:lnTo>
                  <a:lnTo>
                    <a:pt x="1099" y="360"/>
                  </a:lnTo>
                  <a:lnTo>
                    <a:pt x="1099" y="356"/>
                  </a:lnTo>
                  <a:lnTo>
                    <a:pt x="1064" y="356"/>
                  </a:lnTo>
                  <a:lnTo>
                    <a:pt x="1064" y="346"/>
                  </a:lnTo>
                  <a:lnTo>
                    <a:pt x="1053" y="346"/>
                  </a:lnTo>
                  <a:lnTo>
                    <a:pt x="1053" y="341"/>
                  </a:lnTo>
                  <a:lnTo>
                    <a:pt x="1023" y="341"/>
                  </a:lnTo>
                  <a:lnTo>
                    <a:pt x="1023" y="331"/>
                  </a:lnTo>
                  <a:lnTo>
                    <a:pt x="1004" y="331"/>
                  </a:lnTo>
                  <a:lnTo>
                    <a:pt x="1004" y="322"/>
                  </a:lnTo>
                  <a:lnTo>
                    <a:pt x="994" y="322"/>
                  </a:lnTo>
                  <a:lnTo>
                    <a:pt x="994" y="313"/>
                  </a:lnTo>
                  <a:lnTo>
                    <a:pt x="954" y="313"/>
                  </a:lnTo>
                  <a:lnTo>
                    <a:pt x="954" y="308"/>
                  </a:lnTo>
                  <a:lnTo>
                    <a:pt x="916" y="308"/>
                  </a:lnTo>
                  <a:lnTo>
                    <a:pt x="916" y="301"/>
                  </a:lnTo>
                  <a:lnTo>
                    <a:pt x="890" y="301"/>
                  </a:lnTo>
                  <a:lnTo>
                    <a:pt x="890" y="297"/>
                  </a:lnTo>
                  <a:lnTo>
                    <a:pt x="874" y="297"/>
                  </a:lnTo>
                  <a:lnTo>
                    <a:pt x="874" y="289"/>
                  </a:lnTo>
                  <a:lnTo>
                    <a:pt x="832" y="289"/>
                  </a:lnTo>
                  <a:lnTo>
                    <a:pt x="832" y="281"/>
                  </a:lnTo>
                  <a:lnTo>
                    <a:pt x="811" y="281"/>
                  </a:lnTo>
                  <a:lnTo>
                    <a:pt x="811" y="273"/>
                  </a:lnTo>
                  <a:lnTo>
                    <a:pt x="801" y="273"/>
                  </a:lnTo>
                  <a:lnTo>
                    <a:pt x="801" y="263"/>
                  </a:lnTo>
                  <a:lnTo>
                    <a:pt x="780" y="263"/>
                  </a:lnTo>
                  <a:lnTo>
                    <a:pt x="780" y="256"/>
                  </a:lnTo>
                  <a:lnTo>
                    <a:pt x="749" y="256"/>
                  </a:lnTo>
                  <a:lnTo>
                    <a:pt x="718" y="256"/>
                  </a:lnTo>
                  <a:lnTo>
                    <a:pt x="718" y="248"/>
                  </a:lnTo>
                  <a:lnTo>
                    <a:pt x="698" y="248"/>
                  </a:lnTo>
                  <a:lnTo>
                    <a:pt x="698" y="240"/>
                  </a:lnTo>
                  <a:lnTo>
                    <a:pt x="680" y="240"/>
                  </a:lnTo>
                  <a:lnTo>
                    <a:pt x="680" y="236"/>
                  </a:lnTo>
                  <a:lnTo>
                    <a:pt x="647" y="236"/>
                  </a:lnTo>
                  <a:lnTo>
                    <a:pt x="647" y="224"/>
                  </a:lnTo>
                  <a:lnTo>
                    <a:pt x="638" y="224"/>
                  </a:lnTo>
                  <a:lnTo>
                    <a:pt x="638" y="214"/>
                  </a:lnTo>
                  <a:lnTo>
                    <a:pt x="638" y="207"/>
                  </a:lnTo>
                  <a:lnTo>
                    <a:pt x="615" y="207"/>
                  </a:lnTo>
                  <a:lnTo>
                    <a:pt x="615" y="199"/>
                  </a:lnTo>
                  <a:lnTo>
                    <a:pt x="588" y="199"/>
                  </a:lnTo>
                  <a:lnTo>
                    <a:pt x="588" y="187"/>
                  </a:lnTo>
                  <a:lnTo>
                    <a:pt x="575" y="187"/>
                  </a:lnTo>
                  <a:lnTo>
                    <a:pt x="575" y="180"/>
                  </a:lnTo>
                  <a:lnTo>
                    <a:pt x="550" y="180"/>
                  </a:lnTo>
                  <a:lnTo>
                    <a:pt x="550" y="173"/>
                  </a:lnTo>
                  <a:lnTo>
                    <a:pt x="530" y="173"/>
                  </a:lnTo>
                  <a:lnTo>
                    <a:pt x="512" y="173"/>
                  </a:lnTo>
                  <a:lnTo>
                    <a:pt x="512" y="165"/>
                  </a:lnTo>
                  <a:lnTo>
                    <a:pt x="502" y="165"/>
                  </a:lnTo>
                  <a:lnTo>
                    <a:pt x="502" y="153"/>
                  </a:lnTo>
                  <a:lnTo>
                    <a:pt x="454" y="153"/>
                  </a:lnTo>
                  <a:lnTo>
                    <a:pt x="454" y="139"/>
                  </a:lnTo>
                  <a:lnTo>
                    <a:pt x="434" y="139"/>
                  </a:lnTo>
                  <a:lnTo>
                    <a:pt x="434" y="132"/>
                  </a:lnTo>
                  <a:lnTo>
                    <a:pt x="403" y="132"/>
                  </a:lnTo>
                  <a:lnTo>
                    <a:pt x="403" y="120"/>
                  </a:lnTo>
                  <a:lnTo>
                    <a:pt x="385" y="120"/>
                  </a:lnTo>
                  <a:lnTo>
                    <a:pt x="385" y="106"/>
                  </a:lnTo>
                  <a:lnTo>
                    <a:pt x="359" y="106"/>
                  </a:lnTo>
                  <a:lnTo>
                    <a:pt x="359" y="100"/>
                  </a:lnTo>
                  <a:lnTo>
                    <a:pt x="330" y="100"/>
                  </a:lnTo>
                  <a:lnTo>
                    <a:pt x="330" y="82"/>
                  </a:lnTo>
                  <a:lnTo>
                    <a:pt x="305" y="82"/>
                  </a:lnTo>
                  <a:lnTo>
                    <a:pt x="305" y="74"/>
                  </a:lnTo>
                  <a:lnTo>
                    <a:pt x="269" y="74"/>
                  </a:lnTo>
                  <a:lnTo>
                    <a:pt x="269" y="64"/>
                  </a:lnTo>
                  <a:lnTo>
                    <a:pt x="247" y="64"/>
                  </a:lnTo>
                  <a:lnTo>
                    <a:pt x="247" y="56"/>
                  </a:lnTo>
                  <a:lnTo>
                    <a:pt x="232" y="56"/>
                  </a:lnTo>
                  <a:lnTo>
                    <a:pt x="216" y="56"/>
                  </a:lnTo>
                  <a:lnTo>
                    <a:pt x="216" y="49"/>
                  </a:lnTo>
                  <a:lnTo>
                    <a:pt x="173" y="49"/>
                  </a:lnTo>
                  <a:lnTo>
                    <a:pt x="173" y="40"/>
                  </a:lnTo>
                  <a:lnTo>
                    <a:pt x="149" y="40"/>
                  </a:lnTo>
                  <a:lnTo>
                    <a:pt x="149" y="30"/>
                  </a:lnTo>
                  <a:lnTo>
                    <a:pt x="136" y="30"/>
                  </a:lnTo>
                  <a:lnTo>
                    <a:pt x="136" y="21"/>
                  </a:lnTo>
                  <a:lnTo>
                    <a:pt x="84" y="21"/>
                  </a:lnTo>
                  <a:lnTo>
                    <a:pt x="84" y="13"/>
                  </a:lnTo>
                  <a:lnTo>
                    <a:pt x="60" y="13"/>
                  </a:lnTo>
                  <a:lnTo>
                    <a:pt x="55" y="13"/>
                  </a:lnTo>
                  <a:lnTo>
                    <a:pt x="55" y="7"/>
                  </a:lnTo>
                  <a:lnTo>
                    <a:pt x="28" y="7"/>
                  </a:lnTo>
                  <a:lnTo>
                    <a:pt x="2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8" name="Line 122"/>
            <p:cNvSpPr>
              <a:spLocks noChangeShapeType="1"/>
            </p:cNvSpPr>
            <p:nvPr/>
          </p:nvSpPr>
          <p:spPr bwMode="auto">
            <a:xfrm>
              <a:off x="10328275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9" name="Line 123"/>
            <p:cNvSpPr>
              <a:spLocks noChangeShapeType="1"/>
            </p:cNvSpPr>
            <p:nvPr/>
          </p:nvSpPr>
          <p:spPr bwMode="auto">
            <a:xfrm>
              <a:off x="9945688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0" name="Line 124"/>
            <p:cNvSpPr>
              <a:spLocks noChangeShapeType="1"/>
            </p:cNvSpPr>
            <p:nvPr/>
          </p:nvSpPr>
          <p:spPr bwMode="auto">
            <a:xfrm>
              <a:off x="9509125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1" name="Line 125"/>
            <p:cNvSpPr>
              <a:spLocks noChangeShapeType="1"/>
            </p:cNvSpPr>
            <p:nvPr/>
          </p:nvSpPr>
          <p:spPr bwMode="auto">
            <a:xfrm>
              <a:off x="9180513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2" name="Line 126"/>
            <p:cNvSpPr>
              <a:spLocks noChangeShapeType="1"/>
            </p:cNvSpPr>
            <p:nvPr/>
          </p:nvSpPr>
          <p:spPr bwMode="auto">
            <a:xfrm>
              <a:off x="9036050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3" name="Line 127"/>
            <p:cNvSpPr>
              <a:spLocks noChangeShapeType="1"/>
            </p:cNvSpPr>
            <p:nvPr/>
          </p:nvSpPr>
          <p:spPr bwMode="auto">
            <a:xfrm>
              <a:off x="9020175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4" name="Line 128"/>
            <p:cNvSpPr>
              <a:spLocks noChangeShapeType="1"/>
            </p:cNvSpPr>
            <p:nvPr/>
          </p:nvSpPr>
          <p:spPr bwMode="auto">
            <a:xfrm>
              <a:off x="8858250" y="3363913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5" name="Line 129"/>
            <p:cNvSpPr>
              <a:spLocks noChangeShapeType="1"/>
            </p:cNvSpPr>
            <p:nvPr/>
          </p:nvSpPr>
          <p:spPr bwMode="auto">
            <a:xfrm>
              <a:off x="8791575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6" name="Line 130"/>
            <p:cNvSpPr>
              <a:spLocks noChangeShapeType="1"/>
            </p:cNvSpPr>
            <p:nvPr/>
          </p:nvSpPr>
          <p:spPr bwMode="auto">
            <a:xfrm>
              <a:off x="8751888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7" name="Line 131"/>
            <p:cNvSpPr>
              <a:spLocks noChangeShapeType="1"/>
            </p:cNvSpPr>
            <p:nvPr/>
          </p:nvSpPr>
          <p:spPr bwMode="auto">
            <a:xfrm>
              <a:off x="8731250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8" name="Line 132"/>
            <p:cNvSpPr>
              <a:spLocks noChangeShapeType="1"/>
            </p:cNvSpPr>
            <p:nvPr/>
          </p:nvSpPr>
          <p:spPr bwMode="auto">
            <a:xfrm>
              <a:off x="8542338" y="33686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9" name="Line 133"/>
            <p:cNvSpPr>
              <a:spLocks noChangeShapeType="1"/>
            </p:cNvSpPr>
            <p:nvPr/>
          </p:nvSpPr>
          <p:spPr bwMode="auto">
            <a:xfrm>
              <a:off x="8464550" y="33734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0" name="Line 134"/>
            <p:cNvSpPr>
              <a:spLocks noChangeShapeType="1"/>
            </p:cNvSpPr>
            <p:nvPr/>
          </p:nvSpPr>
          <p:spPr bwMode="auto">
            <a:xfrm>
              <a:off x="8404225" y="33734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1" name="Line 135"/>
            <p:cNvSpPr>
              <a:spLocks noChangeShapeType="1"/>
            </p:cNvSpPr>
            <p:nvPr/>
          </p:nvSpPr>
          <p:spPr bwMode="auto">
            <a:xfrm>
              <a:off x="8361363" y="33734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2" name="Line 136"/>
            <p:cNvSpPr>
              <a:spLocks noChangeShapeType="1"/>
            </p:cNvSpPr>
            <p:nvPr/>
          </p:nvSpPr>
          <p:spPr bwMode="auto">
            <a:xfrm>
              <a:off x="8164513" y="3330575"/>
              <a:ext cx="0" cy="4921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3" name="Line 137"/>
            <p:cNvSpPr>
              <a:spLocks noChangeShapeType="1"/>
            </p:cNvSpPr>
            <p:nvPr/>
          </p:nvSpPr>
          <p:spPr bwMode="auto">
            <a:xfrm>
              <a:off x="7883525" y="3303588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4" name="Line 138"/>
            <p:cNvSpPr>
              <a:spLocks noChangeShapeType="1"/>
            </p:cNvSpPr>
            <p:nvPr/>
          </p:nvSpPr>
          <p:spPr bwMode="auto">
            <a:xfrm>
              <a:off x="7635875" y="32797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5" name="Line 139"/>
            <p:cNvSpPr>
              <a:spLocks noChangeShapeType="1"/>
            </p:cNvSpPr>
            <p:nvPr/>
          </p:nvSpPr>
          <p:spPr bwMode="auto">
            <a:xfrm>
              <a:off x="7593013" y="32845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6" name="Line 140"/>
            <p:cNvSpPr>
              <a:spLocks noChangeShapeType="1"/>
            </p:cNvSpPr>
            <p:nvPr/>
          </p:nvSpPr>
          <p:spPr bwMode="auto">
            <a:xfrm>
              <a:off x="7523163" y="32734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7" name="Line 141"/>
            <p:cNvSpPr>
              <a:spLocks noChangeShapeType="1"/>
            </p:cNvSpPr>
            <p:nvPr/>
          </p:nvSpPr>
          <p:spPr bwMode="auto">
            <a:xfrm>
              <a:off x="7491413" y="327025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8" name="Line 142"/>
            <p:cNvSpPr>
              <a:spLocks noChangeShapeType="1"/>
            </p:cNvSpPr>
            <p:nvPr/>
          </p:nvSpPr>
          <p:spPr bwMode="auto">
            <a:xfrm>
              <a:off x="7394575" y="32607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9" name="Line 143"/>
            <p:cNvSpPr>
              <a:spLocks noChangeShapeType="1"/>
            </p:cNvSpPr>
            <p:nvPr/>
          </p:nvSpPr>
          <p:spPr bwMode="auto">
            <a:xfrm>
              <a:off x="7313613" y="32607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0" name="Line 144"/>
            <p:cNvSpPr>
              <a:spLocks noChangeShapeType="1"/>
            </p:cNvSpPr>
            <p:nvPr/>
          </p:nvSpPr>
          <p:spPr bwMode="auto">
            <a:xfrm>
              <a:off x="7278688" y="32607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1" name="Line 145"/>
            <p:cNvSpPr>
              <a:spLocks noChangeShapeType="1"/>
            </p:cNvSpPr>
            <p:nvPr/>
          </p:nvSpPr>
          <p:spPr bwMode="auto">
            <a:xfrm>
              <a:off x="7204075" y="32607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2" name="Line 146"/>
            <p:cNvSpPr>
              <a:spLocks noChangeShapeType="1"/>
            </p:cNvSpPr>
            <p:nvPr/>
          </p:nvSpPr>
          <p:spPr bwMode="auto">
            <a:xfrm>
              <a:off x="7118350" y="32480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3" name="Line 147"/>
            <p:cNvSpPr>
              <a:spLocks noChangeShapeType="1"/>
            </p:cNvSpPr>
            <p:nvPr/>
          </p:nvSpPr>
          <p:spPr bwMode="auto">
            <a:xfrm>
              <a:off x="7105650" y="32385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4" name="Line 148"/>
            <p:cNvSpPr>
              <a:spLocks noChangeShapeType="1"/>
            </p:cNvSpPr>
            <p:nvPr/>
          </p:nvSpPr>
          <p:spPr bwMode="auto">
            <a:xfrm>
              <a:off x="7045325" y="32353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5" name="Line 149"/>
            <p:cNvSpPr>
              <a:spLocks noChangeShapeType="1"/>
            </p:cNvSpPr>
            <p:nvPr/>
          </p:nvSpPr>
          <p:spPr bwMode="auto">
            <a:xfrm>
              <a:off x="6962775" y="32131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6" name="Line 150"/>
            <p:cNvSpPr>
              <a:spLocks noChangeShapeType="1"/>
            </p:cNvSpPr>
            <p:nvPr/>
          </p:nvSpPr>
          <p:spPr bwMode="auto">
            <a:xfrm>
              <a:off x="6889750" y="32131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7" name="Line 151"/>
            <p:cNvSpPr>
              <a:spLocks noChangeShapeType="1"/>
            </p:cNvSpPr>
            <p:nvPr/>
          </p:nvSpPr>
          <p:spPr bwMode="auto">
            <a:xfrm>
              <a:off x="6856413" y="32131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8" name="Line 152"/>
            <p:cNvSpPr>
              <a:spLocks noChangeShapeType="1"/>
            </p:cNvSpPr>
            <p:nvPr/>
          </p:nvSpPr>
          <p:spPr bwMode="auto">
            <a:xfrm>
              <a:off x="6829425" y="32131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9" name="Line 153"/>
            <p:cNvSpPr>
              <a:spLocks noChangeShapeType="1"/>
            </p:cNvSpPr>
            <p:nvPr/>
          </p:nvSpPr>
          <p:spPr bwMode="auto">
            <a:xfrm>
              <a:off x="6740525" y="320198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0" name="Line 154"/>
            <p:cNvSpPr>
              <a:spLocks noChangeShapeType="1"/>
            </p:cNvSpPr>
            <p:nvPr/>
          </p:nvSpPr>
          <p:spPr bwMode="auto">
            <a:xfrm>
              <a:off x="6718300" y="31956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1" name="Line 155"/>
            <p:cNvSpPr>
              <a:spLocks noChangeShapeType="1"/>
            </p:cNvSpPr>
            <p:nvPr/>
          </p:nvSpPr>
          <p:spPr bwMode="auto">
            <a:xfrm>
              <a:off x="6689725" y="318135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2" name="Line 156"/>
            <p:cNvSpPr>
              <a:spLocks noChangeShapeType="1"/>
            </p:cNvSpPr>
            <p:nvPr/>
          </p:nvSpPr>
          <p:spPr bwMode="auto">
            <a:xfrm>
              <a:off x="6445250" y="31654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3" name="Line 157"/>
            <p:cNvSpPr>
              <a:spLocks noChangeShapeType="1"/>
            </p:cNvSpPr>
            <p:nvPr/>
          </p:nvSpPr>
          <p:spPr bwMode="auto">
            <a:xfrm>
              <a:off x="6200775" y="31400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4" name="Line 158"/>
            <p:cNvSpPr>
              <a:spLocks noChangeShapeType="1"/>
            </p:cNvSpPr>
            <p:nvPr/>
          </p:nvSpPr>
          <p:spPr bwMode="auto">
            <a:xfrm>
              <a:off x="5861050" y="309721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5" name="Line 159"/>
            <p:cNvSpPr>
              <a:spLocks noChangeShapeType="1"/>
            </p:cNvSpPr>
            <p:nvPr/>
          </p:nvSpPr>
          <p:spPr bwMode="auto">
            <a:xfrm>
              <a:off x="5610225" y="30448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6" name="Line 160"/>
            <p:cNvSpPr>
              <a:spLocks noChangeShapeType="1"/>
            </p:cNvSpPr>
            <p:nvPr/>
          </p:nvSpPr>
          <p:spPr bwMode="auto">
            <a:xfrm>
              <a:off x="5540375" y="30194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7" name="Line 161"/>
            <p:cNvSpPr>
              <a:spLocks noChangeShapeType="1"/>
            </p:cNvSpPr>
            <p:nvPr/>
          </p:nvSpPr>
          <p:spPr bwMode="auto">
            <a:xfrm>
              <a:off x="5497513" y="30194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8" name="Line 162"/>
            <p:cNvSpPr>
              <a:spLocks noChangeShapeType="1"/>
            </p:cNvSpPr>
            <p:nvPr/>
          </p:nvSpPr>
          <p:spPr bwMode="auto">
            <a:xfrm>
              <a:off x="5437188" y="299878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9" name="Line 163"/>
            <p:cNvSpPr>
              <a:spLocks noChangeShapeType="1"/>
            </p:cNvSpPr>
            <p:nvPr/>
          </p:nvSpPr>
          <p:spPr bwMode="auto">
            <a:xfrm>
              <a:off x="5394325" y="29924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0" name="Line 164"/>
            <p:cNvSpPr>
              <a:spLocks noChangeShapeType="1"/>
            </p:cNvSpPr>
            <p:nvPr/>
          </p:nvSpPr>
          <p:spPr bwMode="auto">
            <a:xfrm>
              <a:off x="5345113" y="296545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1" name="Line 165"/>
            <p:cNvSpPr>
              <a:spLocks noChangeShapeType="1"/>
            </p:cNvSpPr>
            <p:nvPr/>
          </p:nvSpPr>
          <p:spPr bwMode="auto">
            <a:xfrm>
              <a:off x="5291138" y="29797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2" name="Line 166"/>
            <p:cNvSpPr>
              <a:spLocks noChangeShapeType="1"/>
            </p:cNvSpPr>
            <p:nvPr/>
          </p:nvSpPr>
          <p:spPr bwMode="auto">
            <a:xfrm>
              <a:off x="5280025" y="29559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3" name="Line 167"/>
            <p:cNvSpPr>
              <a:spLocks noChangeShapeType="1"/>
            </p:cNvSpPr>
            <p:nvPr/>
          </p:nvSpPr>
          <p:spPr bwMode="auto">
            <a:xfrm>
              <a:off x="5253038" y="2947988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4" name="Line 168"/>
            <p:cNvSpPr>
              <a:spLocks noChangeShapeType="1"/>
            </p:cNvSpPr>
            <p:nvPr/>
          </p:nvSpPr>
          <p:spPr bwMode="auto">
            <a:xfrm>
              <a:off x="5178425" y="2947988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5" name="Line 169"/>
            <p:cNvSpPr>
              <a:spLocks noChangeShapeType="1"/>
            </p:cNvSpPr>
            <p:nvPr/>
          </p:nvSpPr>
          <p:spPr bwMode="auto">
            <a:xfrm>
              <a:off x="5138738" y="2947988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6" name="Line 170"/>
            <p:cNvSpPr>
              <a:spLocks noChangeShapeType="1"/>
            </p:cNvSpPr>
            <p:nvPr/>
          </p:nvSpPr>
          <p:spPr bwMode="auto">
            <a:xfrm>
              <a:off x="4926013" y="28654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7" name="Line 171"/>
            <p:cNvSpPr>
              <a:spLocks noChangeShapeType="1"/>
            </p:cNvSpPr>
            <p:nvPr/>
          </p:nvSpPr>
          <p:spPr bwMode="auto">
            <a:xfrm>
              <a:off x="4884738" y="28543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8" name="Line 172"/>
            <p:cNvSpPr>
              <a:spLocks noChangeShapeType="1"/>
            </p:cNvSpPr>
            <p:nvPr/>
          </p:nvSpPr>
          <p:spPr bwMode="auto">
            <a:xfrm>
              <a:off x="4795838" y="282257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9" name="Line 173"/>
            <p:cNvSpPr>
              <a:spLocks noChangeShapeType="1"/>
            </p:cNvSpPr>
            <p:nvPr/>
          </p:nvSpPr>
          <p:spPr bwMode="auto">
            <a:xfrm>
              <a:off x="4764088" y="282575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0" name="Line 174"/>
            <p:cNvSpPr>
              <a:spLocks noChangeShapeType="1"/>
            </p:cNvSpPr>
            <p:nvPr/>
          </p:nvSpPr>
          <p:spPr bwMode="auto">
            <a:xfrm>
              <a:off x="4729163" y="2824163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1" name="Line 175"/>
            <p:cNvSpPr>
              <a:spLocks noChangeShapeType="1"/>
            </p:cNvSpPr>
            <p:nvPr/>
          </p:nvSpPr>
          <p:spPr bwMode="auto">
            <a:xfrm>
              <a:off x="4706938" y="280035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2" name="Line 176"/>
            <p:cNvSpPr>
              <a:spLocks noChangeShapeType="1"/>
            </p:cNvSpPr>
            <p:nvPr/>
          </p:nvSpPr>
          <p:spPr bwMode="auto">
            <a:xfrm>
              <a:off x="4678363" y="278765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3" name="Line 177"/>
            <p:cNvSpPr>
              <a:spLocks noChangeShapeType="1"/>
            </p:cNvSpPr>
            <p:nvPr/>
          </p:nvSpPr>
          <p:spPr bwMode="auto">
            <a:xfrm>
              <a:off x="4668838" y="277495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4" name="Line 178"/>
            <p:cNvSpPr>
              <a:spLocks noChangeShapeType="1"/>
            </p:cNvSpPr>
            <p:nvPr/>
          </p:nvSpPr>
          <p:spPr bwMode="auto">
            <a:xfrm>
              <a:off x="4522788" y="2741613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5" name="Line 179"/>
            <p:cNvSpPr>
              <a:spLocks noChangeShapeType="1"/>
            </p:cNvSpPr>
            <p:nvPr/>
          </p:nvSpPr>
          <p:spPr bwMode="auto">
            <a:xfrm>
              <a:off x="4421188" y="26844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6" name="Line 180"/>
            <p:cNvSpPr>
              <a:spLocks noChangeShapeType="1"/>
            </p:cNvSpPr>
            <p:nvPr/>
          </p:nvSpPr>
          <p:spPr bwMode="auto">
            <a:xfrm>
              <a:off x="4349750" y="26844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7" name="Line 181"/>
            <p:cNvSpPr>
              <a:spLocks noChangeShapeType="1"/>
            </p:cNvSpPr>
            <p:nvPr/>
          </p:nvSpPr>
          <p:spPr bwMode="auto">
            <a:xfrm>
              <a:off x="4243388" y="26638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8" name="Line 182"/>
            <p:cNvSpPr>
              <a:spLocks noChangeShapeType="1"/>
            </p:cNvSpPr>
            <p:nvPr/>
          </p:nvSpPr>
          <p:spPr bwMode="auto">
            <a:xfrm>
              <a:off x="4010025" y="25304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9" name="Line 183"/>
            <p:cNvSpPr>
              <a:spLocks noChangeShapeType="1"/>
            </p:cNvSpPr>
            <p:nvPr/>
          </p:nvSpPr>
          <p:spPr bwMode="auto">
            <a:xfrm>
              <a:off x="3886200" y="25114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0" name="Line 184"/>
            <p:cNvSpPr>
              <a:spLocks noChangeShapeType="1"/>
            </p:cNvSpPr>
            <p:nvPr/>
          </p:nvSpPr>
          <p:spPr bwMode="auto">
            <a:xfrm>
              <a:off x="3668713" y="244157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1" name="Line 185"/>
            <p:cNvSpPr>
              <a:spLocks noChangeShapeType="1"/>
            </p:cNvSpPr>
            <p:nvPr/>
          </p:nvSpPr>
          <p:spPr bwMode="auto">
            <a:xfrm>
              <a:off x="3495675" y="23796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2" name="Line 186"/>
            <p:cNvSpPr>
              <a:spLocks noChangeShapeType="1"/>
            </p:cNvSpPr>
            <p:nvPr/>
          </p:nvSpPr>
          <p:spPr bwMode="auto">
            <a:xfrm>
              <a:off x="3455988" y="237331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3" name="Line 187"/>
            <p:cNvSpPr>
              <a:spLocks noChangeShapeType="1"/>
            </p:cNvSpPr>
            <p:nvPr/>
          </p:nvSpPr>
          <p:spPr bwMode="auto">
            <a:xfrm>
              <a:off x="3363913" y="23590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4" name="Line 188"/>
            <p:cNvSpPr>
              <a:spLocks noChangeShapeType="1"/>
            </p:cNvSpPr>
            <p:nvPr/>
          </p:nvSpPr>
          <p:spPr bwMode="auto">
            <a:xfrm>
              <a:off x="3130550" y="2255838"/>
              <a:ext cx="0" cy="4921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5" name="Line 189"/>
            <p:cNvSpPr>
              <a:spLocks noChangeShapeType="1"/>
            </p:cNvSpPr>
            <p:nvPr/>
          </p:nvSpPr>
          <p:spPr bwMode="auto">
            <a:xfrm>
              <a:off x="3227388" y="228600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6" name="Line 190"/>
            <p:cNvSpPr>
              <a:spLocks noChangeShapeType="1"/>
            </p:cNvSpPr>
            <p:nvPr/>
          </p:nvSpPr>
          <p:spPr bwMode="auto">
            <a:xfrm>
              <a:off x="3070225" y="2239963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7" name="Line 191"/>
            <p:cNvSpPr>
              <a:spLocks noChangeShapeType="1"/>
            </p:cNvSpPr>
            <p:nvPr/>
          </p:nvSpPr>
          <p:spPr bwMode="auto">
            <a:xfrm>
              <a:off x="2946400" y="21764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8" name="Line 192"/>
            <p:cNvSpPr>
              <a:spLocks noChangeShapeType="1"/>
            </p:cNvSpPr>
            <p:nvPr/>
          </p:nvSpPr>
          <p:spPr bwMode="auto">
            <a:xfrm>
              <a:off x="2859088" y="2139950"/>
              <a:ext cx="0" cy="4921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9" name="Line 193"/>
            <p:cNvSpPr>
              <a:spLocks noChangeShapeType="1"/>
            </p:cNvSpPr>
            <p:nvPr/>
          </p:nvSpPr>
          <p:spPr bwMode="auto">
            <a:xfrm>
              <a:off x="2727325" y="208438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0" name="Line 194"/>
            <p:cNvSpPr>
              <a:spLocks noChangeShapeType="1"/>
            </p:cNvSpPr>
            <p:nvPr/>
          </p:nvSpPr>
          <p:spPr bwMode="auto">
            <a:xfrm>
              <a:off x="2589213" y="2052638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1" name="Line 195"/>
            <p:cNvSpPr>
              <a:spLocks noChangeShapeType="1"/>
            </p:cNvSpPr>
            <p:nvPr/>
          </p:nvSpPr>
          <p:spPr bwMode="auto">
            <a:xfrm>
              <a:off x="2295525" y="19605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2" name="Line 196"/>
            <p:cNvSpPr>
              <a:spLocks noChangeShapeType="1"/>
            </p:cNvSpPr>
            <p:nvPr/>
          </p:nvSpPr>
          <p:spPr bwMode="auto">
            <a:xfrm>
              <a:off x="5383213" y="2989263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3" name="Line 197"/>
            <p:cNvSpPr>
              <a:spLocks noChangeShapeType="1"/>
            </p:cNvSpPr>
            <p:nvPr/>
          </p:nvSpPr>
          <p:spPr bwMode="auto">
            <a:xfrm>
              <a:off x="5359400" y="2981325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4" name="Line 198"/>
            <p:cNvSpPr>
              <a:spLocks noChangeShapeType="1"/>
            </p:cNvSpPr>
            <p:nvPr/>
          </p:nvSpPr>
          <p:spPr bwMode="auto">
            <a:xfrm>
              <a:off x="6042025" y="3133725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5" name="Line 199"/>
            <p:cNvSpPr>
              <a:spLocks noChangeShapeType="1"/>
            </p:cNvSpPr>
            <p:nvPr/>
          </p:nvSpPr>
          <p:spPr bwMode="auto">
            <a:xfrm>
              <a:off x="6640513" y="318135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6" name="Line 200"/>
            <p:cNvSpPr>
              <a:spLocks noChangeShapeType="1"/>
            </p:cNvSpPr>
            <p:nvPr/>
          </p:nvSpPr>
          <p:spPr bwMode="auto">
            <a:xfrm>
              <a:off x="7788275" y="3295650"/>
              <a:ext cx="0" cy="5238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7" name="Line 201"/>
            <p:cNvSpPr>
              <a:spLocks noChangeShapeType="1"/>
            </p:cNvSpPr>
            <p:nvPr/>
          </p:nvSpPr>
          <p:spPr bwMode="auto">
            <a:xfrm>
              <a:off x="9428163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8" name="Line 202"/>
            <p:cNvSpPr>
              <a:spLocks noChangeShapeType="1"/>
            </p:cNvSpPr>
            <p:nvPr/>
          </p:nvSpPr>
          <p:spPr bwMode="auto">
            <a:xfrm>
              <a:off x="9388475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9" name="Line 203"/>
            <p:cNvSpPr>
              <a:spLocks noChangeShapeType="1"/>
            </p:cNvSpPr>
            <p:nvPr/>
          </p:nvSpPr>
          <p:spPr bwMode="auto">
            <a:xfrm>
              <a:off x="9318625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0" name="Line 204"/>
            <p:cNvSpPr>
              <a:spLocks noChangeShapeType="1"/>
            </p:cNvSpPr>
            <p:nvPr/>
          </p:nvSpPr>
          <p:spPr bwMode="auto">
            <a:xfrm>
              <a:off x="9128125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1" name="Line 205"/>
            <p:cNvSpPr>
              <a:spLocks noChangeShapeType="1"/>
            </p:cNvSpPr>
            <p:nvPr/>
          </p:nvSpPr>
          <p:spPr bwMode="auto">
            <a:xfrm>
              <a:off x="9244013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207"/>
            <p:cNvSpPr>
              <a:spLocks noChangeShapeType="1"/>
            </p:cNvSpPr>
            <p:nvPr/>
          </p:nvSpPr>
          <p:spPr bwMode="auto">
            <a:xfrm>
              <a:off x="9742488" y="3390900"/>
              <a:ext cx="0" cy="5080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Line 208"/>
            <p:cNvSpPr>
              <a:spLocks noChangeShapeType="1"/>
            </p:cNvSpPr>
            <p:nvPr/>
          </p:nvSpPr>
          <p:spPr bwMode="auto">
            <a:xfrm>
              <a:off x="8985250" y="3395663"/>
              <a:ext cx="77787" cy="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0" name="TextBox 269"/>
          <p:cNvSpPr txBox="1"/>
          <p:nvPr/>
        </p:nvSpPr>
        <p:spPr>
          <a:xfrm>
            <a:off x="1366838" y="1681222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1,0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366838" y="2082076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0,8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366838" y="2482930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0,6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366838" y="2883784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0,4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366838" y="3284638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0,2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366838" y="3685490"/>
            <a:ext cx="412751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</p:txBody>
      </p:sp>
      <p:cxnSp>
        <p:nvCxnSpPr>
          <p:cNvPr id="258" name="Straight Connector 257"/>
          <p:cNvCxnSpPr/>
          <p:nvPr/>
        </p:nvCxnSpPr>
        <p:spPr bwMode="auto">
          <a:xfrm flipH="1">
            <a:off x="2151304" y="3561637"/>
            <a:ext cx="3830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Straight Connector 258"/>
          <p:cNvCxnSpPr/>
          <p:nvPr/>
        </p:nvCxnSpPr>
        <p:spPr bwMode="auto">
          <a:xfrm flipH="1">
            <a:off x="2151304" y="3406615"/>
            <a:ext cx="3830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0" name="Rectangle 259"/>
          <p:cNvSpPr/>
          <p:nvPr/>
        </p:nvSpPr>
        <p:spPr>
          <a:xfrm>
            <a:off x="4136733" y="3492748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4514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cap="none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/>
                <a:ea typeface="+mn-ea"/>
                <a:cs typeface="+mn-cs"/>
              </a:rPr>
              <a:t>HR (95 % KI) nach 18 Monaten = 0,55 (0,44–0,69)</a:t>
            </a:r>
          </a:p>
        </p:txBody>
      </p:sp>
      <p:sp>
        <p:nvSpPr>
          <p:cNvPr id="2" name="Rectangle 1"/>
          <p:cNvSpPr/>
          <p:nvPr/>
        </p:nvSpPr>
        <p:spPr>
          <a:xfrm>
            <a:off x="496423" y="6516052"/>
            <a:ext cx="1035210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/>
              <a:t>Die auf dieser Folie dargestellten Ergebnisse für PFS stellen nicht die primäre Analyse des PFS dar. Die primäre Analyse des PFS finden Sie in Stewart AK, et al</a:t>
            </a:r>
            <a:r>
              <a:rPr lang="de-DE" sz="900" i="1" dirty="0"/>
              <a:t>. N Engl J </a:t>
            </a:r>
            <a:r>
              <a:rPr lang="de-DE" sz="900" i="1" dirty="0" err="1"/>
              <a:t>Med</a:t>
            </a:r>
            <a:r>
              <a:rPr lang="de-DE" sz="900" i="1" dirty="0"/>
              <a:t> </a:t>
            </a:r>
            <a:r>
              <a:rPr lang="de-DE" sz="900" dirty="0"/>
              <a:t>2015;372:142-152.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32225"/>
              </p:ext>
            </p:extLst>
          </p:nvPr>
        </p:nvGraphicFramePr>
        <p:xfrm>
          <a:off x="6243678" y="1327782"/>
          <a:ext cx="5293227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627">
                  <a:extLst>
                    <a:ext uri="{9D8B030D-6E8A-4147-A177-3AD203B41FA5}">
                      <a16:colId xmlns:a16="http://schemas.microsoft.com/office/drawing/2014/main" val="3965952264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4137629213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1607340629"/>
                    </a:ext>
                  </a:extLst>
                </a:gridCol>
              </a:tblGrid>
              <a:tr h="253903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b="1" dirty="0"/>
                        <a:t>KRd (n = 396)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/>
                        <a:t>Rd (n = 396)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72058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Todesfälle, n (%)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244 (61,6)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272 (68,1)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6265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Medianes</a:t>
                      </a:r>
                      <a:r>
                        <a:rPr lang="de-AT" sz="1400" baseline="0" dirty="0"/>
                        <a:t> PFS, Mo.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26,1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16,6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23161"/>
                  </a:ext>
                </a:extLst>
              </a:tr>
              <a:tr h="313031">
                <a:tc>
                  <a:txBody>
                    <a:bodyPr/>
                    <a:lstStyle/>
                    <a:p>
                      <a:r>
                        <a:rPr lang="de-AT" sz="1400" dirty="0"/>
                        <a:t>HR (95% KI)</a:t>
                      </a:r>
                    </a:p>
                    <a:p>
                      <a:r>
                        <a:rPr lang="de-AT" sz="1400" dirty="0"/>
                        <a:t>p-Wert</a:t>
                      </a:r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0,66 (0,55-0,78)</a:t>
                      </a:r>
                    </a:p>
                    <a:p>
                      <a:pPr algn="ctr"/>
                      <a:r>
                        <a:rPr lang="de-AT" sz="1400" dirty="0"/>
                        <a:t>(einseitig) &lt;0,001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4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46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467"/>
    </mc:Choice>
    <mc:Fallback xmlns="">
      <p:transition advTm="204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Initiales Gesamtüberleben (Cut-off-Datum 16. Juni 2014)</a:t>
            </a: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851921"/>
              </p:ext>
            </p:extLst>
          </p:nvPr>
        </p:nvGraphicFramePr>
        <p:xfrm>
          <a:off x="407368" y="1484784"/>
          <a:ext cx="5139193" cy="4501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30"/>
          <p:cNvSpPr txBox="1">
            <a:spLocks noChangeArrowheads="1"/>
          </p:cNvSpPr>
          <p:nvPr/>
        </p:nvSpPr>
        <p:spPr bwMode="auto">
          <a:xfrm>
            <a:off x="416073" y="5466216"/>
            <a:ext cx="95090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SzPct val="95000"/>
              <a:buFont typeface="Wingdings 2" pitchFamily="18" charset="2"/>
              <a:buChar char="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ts val="300"/>
              </a:spcAft>
              <a:buClr>
                <a:schemeClr val="bg1"/>
              </a:buClr>
              <a:buFont typeface="Arial" charset="0"/>
              <a:buChar char="‒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ts val="300"/>
              </a:spcAft>
              <a:buClr>
                <a:schemeClr val="bg1"/>
              </a:buClr>
              <a:buFont typeface="Arial" charset="0"/>
              <a:buChar char="‒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de-DE" sz="1100" b="1">
                <a:solidFill>
                  <a:schemeClr val="tx1"/>
                </a:solidFill>
                <a:ea typeface="MS PGothic" pitchFamily="34" charset="-128"/>
              </a:rPr>
              <a:t>Anzahl mit Risiko</a:t>
            </a:r>
            <a:r>
              <a:rPr lang="de-DE" sz="1100">
                <a:solidFill>
                  <a:schemeClr val="tx1"/>
                </a:solidFill>
                <a:ea typeface="MS PGothic" pitchFamily="34" charset="-128"/>
              </a:rPr>
              <a:t>:</a:t>
            </a: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de-DE" sz="1100">
                <a:solidFill>
                  <a:schemeClr val="tx1"/>
                </a:solidFill>
                <a:ea typeface="MS PGothic" pitchFamily="34" charset="-128"/>
              </a:rPr>
              <a:t>KRd</a:t>
            </a:r>
          </a:p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de-DE" sz="1100">
                <a:solidFill>
                  <a:schemeClr val="tx1"/>
                </a:solidFill>
                <a:ea typeface="MS PGothic" pitchFamily="34" charset="-128"/>
              </a:rPr>
              <a:t>Rd</a:t>
            </a:r>
          </a:p>
        </p:txBody>
      </p:sp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1366975" y="5612265"/>
            <a:ext cx="66860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SzPct val="95000"/>
              <a:buFont typeface="Wingdings 2" pitchFamily="18" charset="2"/>
              <a:buChar char="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Aft>
                <a:spcPts val="300"/>
              </a:spcAft>
              <a:buClr>
                <a:schemeClr val="bg1"/>
              </a:buClr>
              <a:buFont typeface="Arial" charset="0"/>
              <a:buChar char="‒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ts val="300"/>
              </a:spcAft>
              <a:buClr>
                <a:schemeClr val="bg1"/>
              </a:buClr>
              <a:buFont typeface="Arial" charset="0"/>
              <a:buChar char="‒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Clr>
                <a:srgbClr val="FFFFCC"/>
              </a:buClr>
              <a:buFont typeface="Arial" charset="0"/>
              <a:buChar char="•"/>
              <a:tabLst>
                <a:tab pos="914400" algn="ctr"/>
                <a:tab pos="1663700" algn="ctr"/>
                <a:tab pos="2400300" algn="ctr"/>
                <a:tab pos="3149600" algn="ctr"/>
                <a:tab pos="3949700" algn="ctr"/>
                <a:tab pos="4686300" algn="ctr"/>
                <a:tab pos="5435600" algn="ctr"/>
                <a:tab pos="6172200" algn="ctr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de-DE" sz="1100">
                <a:solidFill>
                  <a:schemeClr val="tx1"/>
                </a:solidFill>
                <a:ea typeface="MS PGothic" pitchFamily="34" charset="-128"/>
              </a:rPr>
              <a:t>396       369        343	       315        280        191        52           2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de-DE" sz="1100">
                <a:solidFill>
                  <a:schemeClr val="tx1"/>
                </a:solidFill>
                <a:ea typeface="MS PGothic" pitchFamily="34" charset="-128"/>
              </a:rPr>
              <a:t>396       356        313       281	        237        144        39           3</a:t>
            </a:r>
          </a:p>
        </p:txBody>
      </p:sp>
      <p:sp>
        <p:nvSpPr>
          <p:cNvPr id="8" name="Rectangle 7"/>
          <p:cNvSpPr/>
          <p:nvPr/>
        </p:nvSpPr>
        <p:spPr>
          <a:xfrm>
            <a:off x="675011" y="6100554"/>
            <a:ext cx="7423089" cy="78483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/>
            <a:r>
              <a:rPr lang="de-DE" sz="1200" dirty="0" err="1"/>
              <a:t>KRd</a:t>
            </a:r>
            <a:r>
              <a:rPr lang="de-DE" sz="1200" dirty="0"/>
              <a:t> = Carfilzomib, Lenalidomid und Dexamethason; </a:t>
            </a:r>
            <a:r>
              <a:rPr lang="de-DE" sz="1200" dirty="0" err="1"/>
              <a:t>Rd</a:t>
            </a:r>
            <a:r>
              <a:rPr lang="de-DE" sz="1200" dirty="0"/>
              <a:t> = Lenalidomid und Dexamethason; </a:t>
            </a:r>
            <a:br>
              <a:rPr lang="de-DE" sz="1200" dirty="0"/>
            </a:br>
            <a:r>
              <a:rPr lang="de-DE" sz="1200" dirty="0"/>
              <a:t>OS = Gesamtüberleben; NE = nicht abschätzbar; HR = Hazard Ratio. </a:t>
            </a:r>
          </a:p>
          <a:p>
            <a:pPr lvl="0"/>
            <a:endParaRPr lang="en-CA" sz="1200" dirty="0"/>
          </a:p>
          <a:p>
            <a:pPr lvl="0"/>
            <a:r>
              <a:rPr lang="de-DE" sz="900" dirty="0"/>
              <a:t>Stewart AK, et al</a:t>
            </a:r>
            <a:r>
              <a:rPr lang="de-DE" sz="900" i="1" dirty="0"/>
              <a:t>. N Engl J </a:t>
            </a:r>
            <a:r>
              <a:rPr lang="de-DE" sz="900" i="1" dirty="0" err="1"/>
              <a:t>Med</a:t>
            </a:r>
            <a:r>
              <a:rPr lang="de-DE" sz="900" i="1" dirty="0"/>
              <a:t> </a:t>
            </a:r>
            <a:r>
              <a:rPr lang="de-DE" sz="900" dirty="0"/>
              <a:t>2015;372:142-152.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28364" y="3497174"/>
            <a:ext cx="51201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CC"/>
              </a:buClr>
            </a:pPr>
            <a:r>
              <a:rPr lang="de-AT" sz="1400" dirty="0"/>
              <a:t>Die mediane Nachbeobachtung betrug 32,3 Monate im KRd- und  31,5 Monate im Rd-Arm.</a:t>
            </a:r>
            <a:endParaRPr lang="de-DE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CC"/>
              </a:buClr>
            </a:pPr>
            <a:r>
              <a:rPr lang="de-DE" sz="1400" dirty="0"/>
              <a:t>Das mediane OS wurde nicht erreicht. Die Ergebnisse überschritten bei der Interimsanalyse nicht die vorspezifizierte Stopping Boundary (p = 0,005).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22161"/>
              </p:ext>
            </p:extLst>
          </p:nvPr>
        </p:nvGraphicFramePr>
        <p:xfrm>
          <a:off x="5728364" y="1716397"/>
          <a:ext cx="5293227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627">
                  <a:extLst>
                    <a:ext uri="{9D8B030D-6E8A-4147-A177-3AD203B41FA5}">
                      <a16:colId xmlns:a16="http://schemas.microsoft.com/office/drawing/2014/main" val="3965952264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4137629213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1607340629"/>
                    </a:ext>
                  </a:extLst>
                </a:gridCol>
              </a:tblGrid>
              <a:tr h="253903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b="1" dirty="0"/>
                        <a:t>KRd (n = 396)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/>
                        <a:t>Rd (n = 396)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72058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Todesfälle, n (%)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143 (36,1)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162 (40,9)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6265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Medianes</a:t>
                      </a:r>
                      <a:r>
                        <a:rPr lang="de-AT" sz="1400" baseline="0" dirty="0"/>
                        <a:t> PFS, Mo.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NE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NE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23161"/>
                  </a:ext>
                </a:extLst>
              </a:tr>
              <a:tr h="313031">
                <a:tc>
                  <a:txBody>
                    <a:bodyPr/>
                    <a:lstStyle/>
                    <a:p>
                      <a:r>
                        <a:rPr lang="de-AT" sz="1400" dirty="0"/>
                        <a:t>HR (95% KI)</a:t>
                      </a:r>
                    </a:p>
                    <a:p>
                      <a:r>
                        <a:rPr lang="de-AT" sz="1400" dirty="0"/>
                        <a:t>p-Wert</a:t>
                      </a:r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0,79 (0,63-0,99)</a:t>
                      </a:r>
                    </a:p>
                    <a:p>
                      <a:pPr algn="ctr"/>
                      <a:r>
                        <a:rPr lang="de-AT" sz="1400" dirty="0"/>
                        <a:t>(zweiseitig) 0,04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49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79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Finale Analyse des OS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7F811D-BD74-4235-B3DA-F73A023396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9376" y="1628800"/>
            <a:ext cx="10513168" cy="2328259"/>
          </a:xfrm>
        </p:spPr>
        <p:txBody>
          <a:bodyPr/>
          <a:lstStyle/>
          <a:p>
            <a:r>
              <a:rPr lang="de-DE" sz="1800" noProof="0" dirty="0"/>
              <a:t>Die vorab geplante finale Analyse des OS sollte nach dem Auftreten von 510 Todesfällen durchgeführt werden. Dies bedeutet eine Power von 85% zum Nachweis einer 23,5%igen Reduktion des Risikos für Tod mit KRd vs. </a:t>
            </a:r>
            <a:r>
              <a:rPr lang="de-DE" sz="1800" noProof="0" dirty="0" err="1"/>
              <a:t>Rd</a:t>
            </a:r>
            <a:r>
              <a:rPr lang="de-DE" sz="1800" noProof="0" dirty="0"/>
              <a:t> bei einem einseitigen Signifikanzniveau von 0,025.</a:t>
            </a:r>
          </a:p>
          <a:p>
            <a:pPr lvl="1"/>
            <a:r>
              <a:rPr lang="de-DE" noProof="0" dirty="0"/>
              <a:t>Das Signifikanzniveau wurde auf Basis der tatsächlichen Zahl der Ereignisse mithilfe der </a:t>
            </a:r>
            <a:br>
              <a:rPr lang="de-DE" noProof="0" dirty="0"/>
            </a:br>
            <a:r>
              <a:rPr lang="de-DE" noProof="0" dirty="0"/>
              <a:t>alpha-Spending-Funktion vom O’Brien-Fleming-Typ (einseitiger </a:t>
            </a:r>
            <a:r>
              <a:rPr lang="de-DE" dirty="0"/>
              <a:t>p</a:t>
            </a:r>
            <a:r>
              <a:rPr lang="de-DE" noProof="0" dirty="0"/>
              <a:t>-Wert = 0,023) bestimmt.</a:t>
            </a:r>
          </a:p>
          <a:p>
            <a:r>
              <a:rPr lang="de-DE" sz="1800" noProof="0" dirty="0"/>
              <a:t>Der Daten-Cut-off war am 28. April 2017. </a:t>
            </a:r>
          </a:p>
          <a:p>
            <a:r>
              <a:rPr lang="de-DE" sz="1800" noProof="0" dirty="0"/>
              <a:t>Die mediane Follow-up-Dauer des OS</a:t>
            </a:r>
            <a:r>
              <a:rPr lang="de-DE" sz="1800" dirty="0"/>
              <a:t> betrug </a:t>
            </a:r>
            <a:r>
              <a:rPr lang="de-DE" sz="1800" noProof="0" dirty="0"/>
              <a:t>67,1 Monate.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6132928"/>
            <a:ext cx="10104504" cy="40780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</p:txBody>
      </p:sp>
    </p:spTree>
    <p:extLst>
      <p:ext uri="{BB962C8B-B14F-4D97-AF65-F5344CB8AC3E}">
        <p14:creationId xmlns:p14="http://schemas.microsoft.com/office/powerpoint/2010/main" val="325185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9918"/>
    </mc:Choice>
    <mc:Fallback xmlns="">
      <p:transition xmlns:p14="http://schemas.microsoft.com/office/powerpoint/2010/main" advTm="2991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00" y="3"/>
            <a:ext cx="9567767" cy="1109663"/>
          </a:xfrm>
        </p:spPr>
        <p:txBody>
          <a:bodyPr/>
          <a:lstStyle/>
          <a:p>
            <a:r>
              <a:rPr lang="de-DE" dirty="0" err="1"/>
              <a:t>KRd</a:t>
            </a:r>
            <a:r>
              <a:rPr lang="de-DE" dirty="0"/>
              <a:t> verlängerte das mediane Gesamtüberleben </a:t>
            </a:r>
            <a:r>
              <a:rPr lang="de-DE" noProof="0" dirty="0"/>
              <a:t>im Vergleich zu </a:t>
            </a:r>
            <a:r>
              <a:rPr lang="de-DE" noProof="0" dirty="0" err="1"/>
              <a:t>Rd</a:t>
            </a:r>
            <a:r>
              <a:rPr lang="de-DE" noProof="0" dirty="0"/>
              <a:t> um 7,9 Monate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B018945-1AF1-4AEB-B572-3D39FE623C9D}"/>
              </a:ext>
            </a:extLst>
          </p:cNvPr>
          <p:cNvSpPr/>
          <p:nvPr/>
        </p:nvSpPr>
        <p:spPr>
          <a:xfrm>
            <a:off x="528000" y="5994429"/>
            <a:ext cx="10104504" cy="54630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spcAft>
                <a:spcPts val="300"/>
              </a:spcAft>
            </a:pPr>
            <a:r>
              <a:rPr lang="de-DE" sz="900" dirty="0"/>
              <a:t>HR = Hazard Ratio; KI = Konfidenzintervall; </a:t>
            </a:r>
            <a:r>
              <a:rPr lang="de-DE" sz="900" dirty="0" err="1"/>
              <a:t>KRd</a:t>
            </a:r>
            <a:r>
              <a:rPr lang="de-DE" sz="900" dirty="0"/>
              <a:t> = Carfilzomib, Lenalidomid und Dexamethason; OS = Gesamtüberleben; </a:t>
            </a:r>
            <a:r>
              <a:rPr lang="de-DE" sz="900" dirty="0" err="1"/>
              <a:t>Rd</a:t>
            </a:r>
            <a:r>
              <a:rPr lang="de-DE" sz="900" dirty="0"/>
              <a:t> = Lenalidomid und Dexamethason.</a:t>
            </a:r>
          </a:p>
          <a:p>
            <a:r>
              <a:rPr lang="de-DE" sz="900" b="1" dirty="0"/>
              <a:t>Siegel DS et al. J Clin Onc 2018, 36(8):728-734.</a:t>
            </a:r>
          </a:p>
          <a:p>
            <a:r>
              <a:rPr lang="de-DE" sz="900" b="1" dirty="0"/>
              <a:t>Stewart AK, et al. Folien präsentiert auf dem: Annual Meeting of </a:t>
            </a:r>
            <a:r>
              <a:rPr lang="de-DE" sz="900" b="1" dirty="0" err="1"/>
              <a:t>the</a:t>
            </a:r>
            <a:r>
              <a:rPr lang="de-DE" sz="900" b="1" dirty="0"/>
              <a:t> American Society of </a:t>
            </a:r>
            <a:r>
              <a:rPr lang="de-DE" sz="900" b="1" dirty="0" err="1"/>
              <a:t>Hematology</a:t>
            </a:r>
            <a:r>
              <a:rPr lang="de-DE" sz="900" b="1" dirty="0"/>
              <a:t>; 9.–12. Dezember 2017; Atlanta, GA, USA.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8000" y="4830902"/>
            <a:ext cx="3064125" cy="2289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 b="1">
                <a:latin typeface="Arial"/>
              </a:rPr>
              <a:t>Anzahl der Patienten mit Risiko: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30260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396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396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421508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369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356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112757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343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313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04004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316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281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95252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282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243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86499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259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77747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232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199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68994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211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176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260242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190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149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1489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166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133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642737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149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113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333985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88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0025233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22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716479" y="5067844"/>
            <a:ext cx="866194" cy="4110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  <a:p>
            <a:pPr algn="ctr"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987697" y="5067844"/>
            <a:ext cx="654354" cy="4261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KRd</a:t>
            </a:r>
          </a:p>
          <a:p>
            <a:pPr defTabSz="685800"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Rd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634202" y="5204054"/>
            <a:ext cx="3482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>
            <a:off x="634202" y="5367100"/>
            <a:ext cx="3482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26750" y="3008952"/>
            <a:ext cx="247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de-DE" sz="1400" b="1" dirty="0">
                <a:latin typeface="Arial"/>
              </a:rPr>
              <a:t>Anteil der </a:t>
            </a:r>
            <a:br>
              <a:rPr lang="de-DE" sz="1400" b="1" dirty="0">
                <a:latin typeface="Arial"/>
              </a:rPr>
            </a:br>
            <a:r>
              <a:rPr lang="de-DE" sz="1400" b="1" dirty="0">
                <a:latin typeface="Arial"/>
              </a:rPr>
              <a:t>überlebenden Patienten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08486" y="4358609"/>
            <a:ext cx="509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27275" y="4634082"/>
            <a:ext cx="268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de-DE" sz="1400" b="1">
                <a:latin typeface="Arial"/>
              </a:rPr>
              <a:t>Monate seit Randomisierung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83652" y="3709338"/>
            <a:ext cx="721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defTabSz="685800">
              <a:spcBef>
                <a:spcPts val="2875"/>
              </a:spcBef>
              <a:tabLst>
                <a:tab pos="1485863" algn="ctr"/>
                <a:tab pos="2806630" algn="ctr"/>
                <a:tab pos="4114697" algn="ctr"/>
                <a:tab pos="5435464" algn="ctr"/>
                <a:tab pos="6743531" algn="ctr"/>
              </a:tabLst>
              <a:defRPr/>
            </a:pPr>
            <a:r>
              <a:rPr lang="de-DE" sz="1200">
                <a:latin typeface="Arial"/>
              </a:rPr>
              <a:t>KRd</a:t>
            </a:r>
            <a:br>
              <a:rPr lang="de-DE" sz="1200">
                <a:latin typeface="Arial"/>
              </a:rPr>
            </a:br>
            <a:r>
              <a:rPr lang="de-DE" sz="1200">
                <a:latin typeface="Arial"/>
              </a:rPr>
              <a:t>Rd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00166" y="4358609"/>
            <a:ext cx="509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9637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24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34668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13562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54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782370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78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36193" y="4358609"/>
            <a:ext cx="622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27871" y="4358609"/>
            <a:ext cx="622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18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60727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50163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36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23721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48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02616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397688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66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095768" y="4358609"/>
            <a:ext cx="73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72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flipH="1">
            <a:off x="2177020" y="3830225"/>
            <a:ext cx="36993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73F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>
            <a:off x="2177020" y="3992515"/>
            <a:ext cx="36993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1348841" y="1681222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1,0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348841" y="2158621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0,8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348841" y="2636020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0,6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348841" y="3113419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348841" y="3590818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0,2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348841" y="4068218"/>
            <a:ext cx="414254" cy="276999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 defTabSz="685800">
              <a:spcBef>
                <a:spcPts val="2875"/>
              </a:spcBef>
              <a:tabLst>
                <a:tab pos="1312830" algn="ctr"/>
                <a:tab pos="2624072" algn="ctr"/>
                <a:tab pos="4000400" algn="ctr"/>
                <a:tab pos="5321167" algn="ctr"/>
                <a:tab pos="6629234" algn="ctr"/>
              </a:tabLst>
              <a:defRPr/>
            </a:pPr>
            <a:r>
              <a:rPr lang="de-DE" sz="1200">
                <a:latin typeface="Arial"/>
              </a:rPr>
              <a:t>0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1906588" y="1735138"/>
            <a:ext cx="0" cy="255905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900238" y="4294188"/>
            <a:ext cx="98266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166938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811338" y="4202113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1811338" y="3725863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1811338" y="3249613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>
            <a:off x="1811338" y="2776538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>
            <a:off x="1811338" y="2300288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>
            <a:off x="1811338" y="1827213"/>
            <a:ext cx="952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2857501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3554413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4244976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4916488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5626101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6319838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7000876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>
            <a:off x="7694613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8391526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9085263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Line 25"/>
          <p:cNvSpPr>
            <a:spLocks noChangeShapeType="1"/>
          </p:cNvSpPr>
          <p:nvPr/>
        </p:nvSpPr>
        <p:spPr bwMode="auto">
          <a:xfrm>
            <a:off x="9779001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0" name="Line 26"/>
          <p:cNvSpPr>
            <a:spLocks noChangeShapeType="1"/>
          </p:cNvSpPr>
          <p:nvPr/>
        </p:nvSpPr>
        <p:spPr bwMode="auto">
          <a:xfrm>
            <a:off x="10460038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1" name="Line 27"/>
          <p:cNvSpPr>
            <a:spLocks noChangeShapeType="1"/>
          </p:cNvSpPr>
          <p:nvPr/>
        </p:nvSpPr>
        <p:spPr bwMode="auto">
          <a:xfrm>
            <a:off x="11156951" y="4294188"/>
            <a:ext cx="0" cy="73025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" name="Line 28"/>
          <p:cNvSpPr>
            <a:spLocks noChangeShapeType="1"/>
          </p:cNvSpPr>
          <p:nvPr/>
        </p:nvSpPr>
        <p:spPr bwMode="auto">
          <a:xfrm>
            <a:off x="4244976" y="2257426"/>
            <a:ext cx="0" cy="2036763"/>
          </a:xfrm>
          <a:prstGeom prst="line">
            <a:avLst/>
          </a:prstGeom>
          <a:noFill/>
          <a:ln w="25400">
            <a:solidFill>
              <a:srgbClr val="B4D3EE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128" name="Group 2127"/>
          <p:cNvGrpSpPr/>
          <p:nvPr/>
        </p:nvGrpSpPr>
        <p:grpSpPr>
          <a:xfrm>
            <a:off x="2136776" y="1785938"/>
            <a:ext cx="9455150" cy="1908175"/>
            <a:chOff x="2136776" y="1785938"/>
            <a:chExt cx="9455150" cy="1908175"/>
          </a:xfrm>
        </p:grpSpPr>
        <p:sp>
          <p:nvSpPr>
            <p:cNvPr id="103" name="Line 29"/>
            <p:cNvSpPr>
              <a:spLocks noChangeShapeType="1"/>
            </p:cNvSpPr>
            <p:nvPr/>
          </p:nvSpPr>
          <p:spPr bwMode="auto">
            <a:xfrm>
              <a:off x="11550651" y="3632201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11480801" y="3636963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31"/>
            <p:cNvSpPr>
              <a:spLocks/>
            </p:cNvSpPr>
            <p:nvPr/>
          </p:nvSpPr>
          <p:spPr bwMode="auto">
            <a:xfrm>
              <a:off x="2205038" y="1793876"/>
              <a:ext cx="9386888" cy="1866900"/>
            </a:xfrm>
            <a:custGeom>
              <a:avLst/>
              <a:gdLst>
                <a:gd name="T0" fmla="*/ 5353 w 5913"/>
                <a:gd name="T1" fmla="*/ 1116 h 1176"/>
                <a:gd name="T2" fmla="*/ 4967 w 5913"/>
                <a:gd name="T3" fmla="*/ 1095 h 1176"/>
                <a:gd name="T4" fmla="*/ 4485 w 5913"/>
                <a:gd name="T5" fmla="*/ 1063 h 1176"/>
                <a:gd name="T6" fmla="*/ 4373 w 5913"/>
                <a:gd name="T7" fmla="*/ 1040 h 1176"/>
                <a:gd name="T8" fmla="*/ 4294 w 5913"/>
                <a:gd name="T9" fmla="*/ 1028 h 1176"/>
                <a:gd name="T10" fmla="*/ 4171 w 5913"/>
                <a:gd name="T11" fmla="*/ 1006 h 1176"/>
                <a:gd name="T12" fmla="*/ 4046 w 5913"/>
                <a:gd name="T13" fmla="*/ 995 h 1176"/>
                <a:gd name="T14" fmla="*/ 3978 w 5913"/>
                <a:gd name="T15" fmla="*/ 965 h 1176"/>
                <a:gd name="T16" fmla="*/ 3851 w 5913"/>
                <a:gd name="T17" fmla="*/ 951 h 1176"/>
                <a:gd name="T18" fmla="*/ 3790 w 5913"/>
                <a:gd name="T19" fmla="*/ 940 h 1176"/>
                <a:gd name="T20" fmla="*/ 3631 w 5913"/>
                <a:gd name="T21" fmla="*/ 922 h 1176"/>
                <a:gd name="T22" fmla="*/ 3533 w 5913"/>
                <a:gd name="T23" fmla="*/ 905 h 1176"/>
                <a:gd name="T24" fmla="*/ 3450 w 5913"/>
                <a:gd name="T25" fmla="*/ 893 h 1176"/>
                <a:gd name="T26" fmla="*/ 3384 w 5913"/>
                <a:gd name="T27" fmla="*/ 875 h 1176"/>
                <a:gd name="T28" fmla="*/ 3325 w 5913"/>
                <a:gd name="T29" fmla="*/ 864 h 1176"/>
                <a:gd name="T30" fmla="*/ 3202 w 5913"/>
                <a:gd name="T31" fmla="*/ 839 h 1176"/>
                <a:gd name="T32" fmla="*/ 3138 w 5913"/>
                <a:gd name="T33" fmla="*/ 826 h 1176"/>
                <a:gd name="T34" fmla="*/ 3071 w 5913"/>
                <a:gd name="T35" fmla="*/ 810 h 1176"/>
                <a:gd name="T36" fmla="*/ 3031 w 5913"/>
                <a:gd name="T37" fmla="*/ 794 h 1176"/>
                <a:gd name="T38" fmla="*/ 2951 w 5913"/>
                <a:gd name="T39" fmla="*/ 780 h 1176"/>
                <a:gd name="T40" fmla="*/ 2904 w 5913"/>
                <a:gd name="T41" fmla="*/ 763 h 1176"/>
                <a:gd name="T42" fmla="*/ 2763 w 5913"/>
                <a:gd name="T43" fmla="*/ 751 h 1176"/>
                <a:gd name="T44" fmla="*/ 2725 w 5913"/>
                <a:gd name="T45" fmla="*/ 728 h 1176"/>
                <a:gd name="T46" fmla="*/ 2602 w 5913"/>
                <a:gd name="T47" fmla="*/ 716 h 1176"/>
                <a:gd name="T48" fmla="*/ 2437 w 5913"/>
                <a:gd name="T49" fmla="*/ 699 h 1176"/>
                <a:gd name="T50" fmla="*/ 2322 w 5913"/>
                <a:gd name="T51" fmla="*/ 680 h 1176"/>
                <a:gd name="T52" fmla="*/ 2235 w 5913"/>
                <a:gd name="T53" fmla="*/ 662 h 1176"/>
                <a:gd name="T54" fmla="*/ 2189 w 5913"/>
                <a:gd name="T55" fmla="*/ 634 h 1176"/>
                <a:gd name="T56" fmla="*/ 2076 w 5913"/>
                <a:gd name="T57" fmla="*/ 619 h 1176"/>
                <a:gd name="T58" fmla="*/ 2036 w 5913"/>
                <a:gd name="T59" fmla="*/ 590 h 1176"/>
                <a:gd name="T60" fmla="*/ 1879 w 5913"/>
                <a:gd name="T61" fmla="*/ 575 h 1176"/>
                <a:gd name="T62" fmla="*/ 1823 w 5913"/>
                <a:gd name="T63" fmla="*/ 563 h 1176"/>
                <a:gd name="T64" fmla="*/ 1724 w 5913"/>
                <a:gd name="T65" fmla="*/ 546 h 1176"/>
                <a:gd name="T66" fmla="*/ 1692 w 5913"/>
                <a:gd name="T67" fmla="*/ 532 h 1176"/>
                <a:gd name="T68" fmla="*/ 1611 w 5913"/>
                <a:gd name="T69" fmla="*/ 518 h 1176"/>
                <a:gd name="T70" fmla="*/ 1585 w 5913"/>
                <a:gd name="T71" fmla="*/ 491 h 1176"/>
                <a:gd name="T72" fmla="*/ 1529 w 5913"/>
                <a:gd name="T73" fmla="*/ 471 h 1176"/>
                <a:gd name="T74" fmla="*/ 1448 w 5913"/>
                <a:gd name="T75" fmla="*/ 456 h 1176"/>
                <a:gd name="T76" fmla="*/ 1424 w 5913"/>
                <a:gd name="T77" fmla="*/ 434 h 1176"/>
                <a:gd name="T78" fmla="*/ 1343 w 5913"/>
                <a:gd name="T79" fmla="*/ 423 h 1176"/>
                <a:gd name="T80" fmla="*/ 1313 w 5913"/>
                <a:gd name="T81" fmla="*/ 400 h 1176"/>
                <a:gd name="T82" fmla="*/ 1249 w 5913"/>
                <a:gd name="T83" fmla="*/ 388 h 1176"/>
                <a:gd name="T84" fmla="*/ 1176 w 5913"/>
                <a:gd name="T85" fmla="*/ 371 h 1176"/>
                <a:gd name="T86" fmla="*/ 1138 w 5913"/>
                <a:gd name="T87" fmla="*/ 342 h 1176"/>
                <a:gd name="T88" fmla="*/ 1104 w 5913"/>
                <a:gd name="T89" fmla="*/ 333 h 1176"/>
                <a:gd name="T90" fmla="*/ 1033 w 5913"/>
                <a:gd name="T91" fmla="*/ 310 h 1176"/>
                <a:gd name="T92" fmla="*/ 924 w 5913"/>
                <a:gd name="T93" fmla="*/ 299 h 1176"/>
                <a:gd name="T94" fmla="*/ 880 w 5913"/>
                <a:gd name="T95" fmla="*/ 275 h 1176"/>
                <a:gd name="T96" fmla="*/ 799 w 5913"/>
                <a:gd name="T97" fmla="*/ 269 h 1176"/>
                <a:gd name="T98" fmla="*/ 777 w 5913"/>
                <a:gd name="T99" fmla="*/ 251 h 1176"/>
                <a:gd name="T100" fmla="*/ 725 w 5913"/>
                <a:gd name="T101" fmla="*/ 234 h 1176"/>
                <a:gd name="T102" fmla="*/ 687 w 5913"/>
                <a:gd name="T103" fmla="*/ 206 h 1176"/>
                <a:gd name="T104" fmla="*/ 622 w 5913"/>
                <a:gd name="T105" fmla="*/ 189 h 1176"/>
                <a:gd name="T106" fmla="*/ 511 w 5913"/>
                <a:gd name="T107" fmla="*/ 162 h 1176"/>
                <a:gd name="T108" fmla="*/ 435 w 5913"/>
                <a:gd name="T109" fmla="*/ 137 h 1176"/>
                <a:gd name="T110" fmla="*/ 390 w 5913"/>
                <a:gd name="T111" fmla="*/ 119 h 1176"/>
                <a:gd name="T112" fmla="*/ 274 w 5913"/>
                <a:gd name="T113" fmla="*/ 99 h 1176"/>
                <a:gd name="T114" fmla="*/ 225 w 5913"/>
                <a:gd name="T115" fmla="*/ 75 h 1176"/>
                <a:gd name="T116" fmla="*/ 169 w 5913"/>
                <a:gd name="T117" fmla="*/ 61 h 1176"/>
                <a:gd name="T118" fmla="*/ 127 w 5913"/>
                <a:gd name="T119" fmla="*/ 36 h 1176"/>
                <a:gd name="T120" fmla="*/ 44 w 5913"/>
                <a:gd name="T121" fmla="*/ 23 h 1176"/>
                <a:gd name="T122" fmla="*/ 0 w 5913"/>
                <a:gd name="T123" fmla="*/ 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13" h="1176">
                  <a:moveTo>
                    <a:pt x="5913" y="1176"/>
                  </a:moveTo>
                  <a:lnTo>
                    <a:pt x="5376" y="1176"/>
                  </a:lnTo>
                  <a:lnTo>
                    <a:pt x="5376" y="1165"/>
                  </a:lnTo>
                  <a:lnTo>
                    <a:pt x="5353" y="1165"/>
                  </a:lnTo>
                  <a:lnTo>
                    <a:pt x="5353" y="1116"/>
                  </a:lnTo>
                  <a:lnTo>
                    <a:pt x="5047" y="1116"/>
                  </a:lnTo>
                  <a:lnTo>
                    <a:pt x="5047" y="1107"/>
                  </a:lnTo>
                  <a:lnTo>
                    <a:pt x="5007" y="1107"/>
                  </a:lnTo>
                  <a:lnTo>
                    <a:pt x="5007" y="1095"/>
                  </a:lnTo>
                  <a:lnTo>
                    <a:pt x="4967" y="1095"/>
                  </a:lnTo>
                  <a:lnTo>
                    <a:pt x="4967" y="1084"/>
                  </a:lnTo>
                  <a:lnTo>
                    <a:pt x="4771" y="1084"/>
                  </a:lnTo>
                  <a:lnTo>
                    <a:pt x="4560" y="1084"/>
                  </a:lnTo>
                  <a:lnTo>
                    <a:pt x="4560" y="1063"/>
                  </a:lnTo>
                  <a:lnTo>
                    <a:pt x="4485" y="1063"/>
                  </a:lnTo>
                  <a:lnTo>
                    <a:pt x="4485" y="1057"/>
                  </a:lnTo>
                  <a:lnTo>
                    <a:pt x="4427" y="1057"/>
                  </a:lnTo>
                  <a:lnTo>
                    <a:pt x="4427" y="1050"/>
                  </a:lnTo>
                  <a:lnTo>
                    <a:pt x="4373" y="1050"/>
                  </a:lnTo>
                  <a:lnTo>
                    <a:pt x="4373" y="1040"/>
                  </a:lnTo>
                  <a:lnTo>
                    <a:pt x="4342" y="1040"/>
                  </a:lnTo>
                  <a:lnTo>
                    <a:pt x="4342" y="1034"/>
                  </a:lnTo>
                  <a:lnTo>
                    <a:pt x="4312" y="1034"/>
                  </a:lnTo>
                  <a:lnTo>
                    <a:pt x="4312" y="1028"/>
                  </a:lnTo>
                  <a:lnTo>
                    <a:pt x="4294" y="1028"/>
                  </a:lnTo>
                  <a:lnTo>
                    <a:pt x="4294" y="1017"/>
                  </a:lnTo>
                  <a:lnTo>
                    <a:pt x="4230" y="1017"/>
                  </a:lnTo>
                  <a:lnTo>
                    <a:pt x="4230" y="1011"/>
                  </a:lnTo>
                  <a:lnTo>
                    <a:pt x="4171" y="1011"/>
                  </a:lnTo>
                  <a:lnTo>
                    <a:pt x="4171" y="1006"/>
                  </a:lnTo>
                  <a:lnTo>
                    <a:pt x="4153" y="1006"/>
                  </a:lnTo>
                  <a:lnTo>
                    <a:pt x="4153" y="1000"/>
                  </a:lnTo>
                  <a:lnTo>
                    <a:pt x="4119" y="1000"/>
                  </a:lnTo>
                  <a:lnTo>
                    <a:pt x="4119" y="995"/>
                  </a:lnTo>
                  <a:lnTo>
                    <a:pt x="4046" y="995"/>
                  </a:lnTo>
                  <a:lnTo>
                    <a:pt x="4046" y="982"/>
                  </a:lnTo>
                  <a:lnTo>
                    <a:pt x="4030" y="982"/>
                  </a:lnTo>
                  <a:lnTo>
                    <a:pt x="4030" y="977"/>
                  </a:lnTo>
                  <a:lnTo>
                    <a:pt x="3978" y="977"/>
                  </a:lnTo>
                  <a:lnTo>
                    <a:pt x="3978" y="965"/>
                  </a:lnTo>
                  <a:lnTo>
                    <a:pt x="3937" y="965"/>
                  </a:lnTo>
                  <a:lnTo>
                    <a:pt x="3903" y="965"/>
                  </a:lnTo>
                  <a:lnTo>
                    <a:pt x="3903" y="957"/>
                  </a:lnTo>
                  <a:lnTo>
                    <a:pt x="3851" y="957"/>
                  </a:lnTo>
                  <a:lnTo>
                    <a:pt x="3851" y="951"/>
                  </a:lnTo>
                  <a:lnTo>
                    <a:pt x="3829" y="951"/>
                  </a:lnTo>
                  <a:lnTo>
                    <a:pt x="3829" y="946"/>
                  </a:lnTo>
                  <a:lnTo>
                    <a:pt x="3813" y="946"/>
                  </a:lnTo>
                  <a:lnTo>
                    <a:pt x="3813" y="940"/>
                  </a:lnTo>
                  <a:lnTo>
                    <a:pt x="3790" y="940"/>
                  </a:lnTo>
                  <a:lnTo>
                    <a:pt x="3790" y="933"/>
                  </a:lnTo>
                  <a:lnTo>
                    <a:pt x="3728" y="933"/>
                  </a:lnTo>
                  <a:lnTo>
                    <a:pt x="3680" y="933"/>
                  </a:lnTo>
                  <a:lnTo>
                    <a:pt x="3680" y="922"/>
                  </a:lnTo>
                  <a:lnTo>
                    <a:pt x="3631" y="922"/>
                  </a:lnTo>
                  <a:lnTo>
                    <a:pt x="3631" y="919"/>
                  </a:lnTo>
                  <a:lnTo>
                    <a:pt x="3605" y="919"/>
                  </a:lnTo>
                  <a:lnTo>
                    <a:pt x="3605" y="913"/>
                  </a:lnTo>
                  <a:lnTo>
                    <a:pt x="3533" y="913"/>
                  </a:lnTo>
                  <a:lnTo>
                    <a:pt x="3533" y="905"/>
                  </a:lnTo>
                  <a:lnTo>
                    <a:pt x="3502" y="905"/>
                  </a:lnTo>
                  <a:lnTo>
                    <a:pt x="3502" y="899"/>
                  </a:lnTo>
                  <a:lnTo>
                    <a:pt x="3472" y="899"/>
                  </a:lnTo>
                  <a:lnTo>
                    <a:pt x="3472" y="893"/>
                  </a:lnTo>
                  <a:lnTo>
                    <a:pt x="3450" y="893"/>
                  </a:lnTo>
                  <a:lnTo>
                    <a:pt x="3450" y="888"/>
                  </a:lnTo>
                  <a:lnTo>
                    <a:pt x="3440" y="888"/>
                  </a:lnTo>
                  <a:lnTo>
                    <a:pt x="3440" y="882"/>
                  </a:lnTo>
                  <a:lnTo>
                    <a:pt x="3384" y="882"/>
                  </a:lnTo>
                  <a:lnTo>
                    <a:pt x="3384" y="875"/>
                  </a:lnTo>
                  <a:lnTo>
                    <a:pt x="3351" y="875"/>
                  </a:lnTo>
                  <a:lnTo>
                    <a:pt x="3351" y="870"/>
                  </a:lnTo>
                  <a:lnTo>
                    <a:pt x="3339" y="870"/>
                  </a:lnTo>
                  <a:lnTo>
                    <a:pt x="3339" y="864"/>
                  </a:lnTo>
                  <a:lnTo>
                    <a:pt x="3325" y="864"/>
                  </a:lnTo>
                  <a:lnTo>
                    <a:pt x="3325" y="858"/>
                  </a:lnTo>
                  <a:lnTo>
                    <a:pt x="3301" y="858"/>
                  </a:lnTo>
                  <a:lnTo>
                    <a:pt x="3301" y="849"/>
                  </a:lnTo>
                  <a:lnTo>
                    <a:pt x="3202" y="849"/>
                  </a:lnTo>
                  <a:lnTo>
                    <a:pt x="3202" y="839"/>
                  </a:lnTo>
                  <a:lnTo>
                    <a:pt x="3178" y="839"/>
                  </a:lnTo>
                  <a:lnTo>
                    <a:pt x="3178" y="832"/>
                  </a:lnTo>
                  <a:lnTo>
                    <a:pt x="3154" y="832"/>
                  </a:lnTo>
                  <a:lnTo>
                    <a:pt x="3154" y="826"/>
                  </a:lnTo>
                  <a:lnTo>
                    <a:pt x="3138" y="826"/>
                  </a:lnTo>
                  <a:lnTo>
                    <a:pt x="3116" y="826"/>
                  </a:lnTo>
                  <a:lnTo>
                    <a:pt x="3116" y="818"/>
                  </a:lnTo>
                  <a:lnTo>
                    <a:pt x="3077" y="818"/>
                  </a:lnTo>
                  <a:lnTo>
                    <a:pt x="3077" y="810"/>
                  </a:lnTo>
                  <a:lnTo>
                    <a:pt x="3071" y="810"/>
                  </a:lnTo>
                  <a:lnTo>
                    <a:pt x="3071" y="804"/>
                  </a:lnTo>
                  <a:lnTo>
                    <a:pt x="3053" y="804"/>
                  </a:lnTo>
                  <a:lnTo>
                    <a:pt x="3053" y="798"/>
                  </a:lnTo>
                  <a:lnTo>
                    <a:pt x="3031" y="798"/>
                  </a:lnTo>
                  <a:lnTo>
                    <a:pt x="3031" y="794"/>
                  </a:lnTo>
                  <a:lnTo>
                    <a:pt x="2975" y="794"/>
                  </a:lnTo>
                  <a:lnTo>
                    <a:pt x="2975" y="784"/>
                  </a:lnTo>
                  <a:lnTo>
                    <a:pt x="2963" y="784"/>
                  </a:lnTo>
                  <a:lnTo>
                    <a:pt x="2963" y="780"/>
                  </a:lnTo>
                  <a:lnTo>
                    <a:pt x="2951" y="780"/>
                  </a:lnTo>
                  <a:lnTo>
                    <a:pt x="2951" y="775"/>
                  </a:lnTo>
                  <a:lnTo>
                    <a:pt x="2930" y="775"/>
                  </a:lnTo>
                  <a:lnTo>
                    <a:pt x="2930" y="769"/>
                  </a:lnTo>
                  <a:lnTo>
                    <a:pt x="2904" y="769"/>
                  </a:lnTo>
                  <a:lnTo>
                    <a:pt x="2904" y="763"/>
                  </a:lnTo>
                  <a:lnTo>
                    <a:pt x="2824" y="763"/>
                  </a:lnTo>
                  <a:lnTo>
                    <a:pt x="2824" y="760"/>
                  </a:lnTo>
                  <a:lnTo>
                    <a:pt x="2801" y="760"/>
                  </a:lnTo>
                  <a:lnTo>
                    <a:pt x="2801" y="751"/>
                  </a:lnTo>
                  <a:lnTo>
                    <a:pt x="2763" y="751"/>
                  </a:lnTo>
                  <a:lnTo>
                    <a:pt x="2763" y="746"/>
                  </a:lnTo>
                  <a:lnTo>
                    <a:pt x="2733" y="746"/>
                  </a:lnTo>
                  <a:lnTo>
                    <a:pt x="2733" y="735"/>
                  </a:lnTo>
                  <a:lnTo>
                    <a:pt x="2725" y="735"/>
                  </a:lnTo>
                  <a:lnTo>
                    <a:pt x="2725" y="728"/>
                  </a:lnTo>
                  <a:lnTo>
                    <a:pt x="2669" y="728"/>
                  </a:lnTo>
                  <a:lnTo>
                    <a:pt x="2669" y="722"/>
                  </a:lnTo>
                  <a:lnTo>
                    <a:pt x="2650" y="722"/>
                  </a:lnTo>
                  <a:lnTo>
                    <a:pt x="2650" y="716"/>
                  </a:lnTo>
                  <a:lnTo>
                    <a:pt x="2602" y="716"/>
                  </a:lnTo>
                  <a:lnTo>
                    <a:pt x="2602" y="706"/>
                  </a:lnTo>
                  <a:lnTo>
                    <a:pt x="2584" y="706"/>
                  </a:lnTo>
                  <a:lnTo>
                    <a:pt x="2584" y="699"/>
                  </a:lnTo>
                  <a:lnTo>
                    <a:pt x="2570" y="699"/>
                  </a:lnTo>
                  <a:lnTo>
                    <a:pt x="2437" y="699"/>
                  </a:lnTo>
                  <a:lnTo>
                    <a:pt x="2437" y="691"/>
                  </a:lnTo>
                  <a:lnTo>
                    <a:pt x="2415" y="691"/>
                  </a:lnTo>
                  <a:lnTo>
                    <a:pt x="2415" y="685"/>
                  </a:lnTo>
                  <a:lnTo>
                    <a:pt x="2322" y="685"/>
                  </a:lnTo>
                  <a:lnTo>
                    <a:pt x="2322" y="680"/>
                  </a:lnTo>
                  <a:lnTo>
                    <a:pt x="2304" y="680"/>
                  </a:lnTo>
                  <a:lnTo>
                    <a:pt x="2304" y="671"/>
                  </a:lnTo>
                  <a:lnTo>
                    <a:pt x="2288" y="671"/>
                  </a:lnTo>
                  <a:lnTo>
                    <a:pt x="2288" y="662"/>
                  </a:lnTo>
                  <a:lnTo>
                    <a:pt x="2235" y="662"/>
                  </a:lnTo>
                  <a:lnTo>
                    <a:pt x="2235" y="651"/>
                  </a:lnTo>
                  <a:lnTo>
                    <a:pt x="2215" y="651"/>
                  </a:lnTo>
                  <a:lnTo>
                    <a:pt x="2215" y="641"/>
                  </a:lnTo>
                  <a:lnTo>
                    <a:pt x="2189" y="641"/>
                  </a:lnTo>
                  <a:lnTo>
                    <a:pt x="2189" y="634"/>
                  </a:lnTo>
                  <a:lnTo>
                    <a:pt x="2179" y="634"/>
                  </a:lnTo>
                  <a:lnTo>
                    <a:pt x="2179" y="625"/>
                  </a:lnTo>
                  <a:lnTo>
                    <a:pt x="2123" y="625"/>
                  </a:lnTo>
                  <a:lnTo>
                    <a:pt x="2123" y="619"/>
                  </a:lnTo>
                  <a:lnTo>
                    <a:pt x="2076" y="619"/>
                  </a:lnTo>
                  <a:lnTo>
                    <a:pt x="2076" y="607"/>
                  </a:lnTo>
                  <a:lnTo>
                    <a:pt x="2066" y="607"/>
                  </a:lnTo>
                  <a:lnTo>
                    <a:pt x="2066" y="599"/>
                  </a:lnTo>
                  <a:lnTo>
                    <a:pt x="2036" y="599"/>
                  </a:lnTo>
                  <a:lnTo>
                    <a:pt x="2036" y="590"/>
                  </a:lnTo>
                  <a:lnTo>
                    <a:pt x="1976" y="590"/>
                  </a:lnTo>
                  <a:lnTo>
                    <a:pt x="1976" y="586"/>
                  </a:lnTo>
                  <a:lnTo>
                    <a:pt x="1947" y="586"/>
                  </a:lnTo>
                  <a:lnTo>
                    <a:pt x="1947" y="575"/>
                  </a:lnTo>
                  <a:lnTo>
                    <a:pt x="1879" y="575"/>
                  </a:lnTo>
                  <a:lnTo>
                    <a:pt x="1879" y="570"/>
                  </a:lnTo>
                  <a:lnTo>
                    <a:pt x="1871" y="570"/>
                  </a:lnTo>
                  <a:lnTo>
                    <a:pt x="1871" y="563"/>
                  </a:lnTo>
                  <a:lnTo>
                    <a:pt x="1855" y="563"/>
                  </a:lnTo>
                  <a:lnTo>
                    <a:pt x="1823" y="563"/>
                  </a:lnTo>
                  <a:lnTo>
                    <a:pt x="1823" y="552"/>
                  </a:lnTo>
                  <a:lnTo>
                    <a:pt x="1780" y="552"/>
                  </a:lnTo>
                  <a:lnTo>
                    <a:pt x="1756" y="552"/>
                  </a:lnTo>
                  <a:lnTo>
                    <a:pt x="1756" y="546"/>
                  </a:lnTo>
                  <a:lnTo>
                    <a:pt x="1724" y="546"/>
                  </a:lnTo>
                  <a:lnTo>
                    <a:pt x="1724" y="541"/>
                  </a:lnTo>
                  <a:lnTo>
                    <a:pt x="1706" y="541"/>
                  </a:lnTo>
                  <a:lnTo>
                    <a:pt x="1706" y="538"/>
                  </a:lnTo>
                  <a:lnTo>
                    <a:pt x="1692" y="538"/>
                  </a:lnTo>
                  <a:lnTo>
                    <a:pt x="1692" y="532"/>
                  </a:lnTo>
                  <a:lnTo>
                    <a:pt x="1665" y="532"/>
                  </a:lnTo>
                  <a:lnTo>
                    <a:pt x="1665" y="524"/>
                  </a:lnTo>
                  <a:lnTo>
                    <a:pt x="1653" y="524"/>
                  </a:lnTo>
                  <a:lnTo>
                    <a:pt x="1653" y="518"/>
                  </a:lnTo>
                  <a:lnTo>
                    <a:pt x="1611" y="518"/>
                  </a:lnTo>
                  <a:lnTo>
                    <a:pt x="1611" y="508"/>
                  </a:lnTo>
                  <a:lnTo>
                    <a:pt x="1599" y="508"/>
                  </a:lnTo>
                  <a:lnTo>
                    <a:pt x="1599" y="497"/>
                  </a:lnTo>
                  <a:lnTo>
                    <a:pt x="1585" y="497"/>
                  </a:lnTo>
                  <a:lnTo>
                    <a:pt x="1585" y="491"/>
                  </a:lnTo>
                  <a:lnTo>
                    <a:pt x="1569" y="491"/>
                  </a:lnTo>
                  <a:lnTo>
                    <a:pt x="1569" y="482"/>
                  </a:lnTo>
                  <a:lnTo>
                    <a:pt x="1551" y="482"/>
                  </a:lnTo>
                  <a:lnTo>
                    <a:pt x="1551" y="471"/>
                  </a:lnTo>
                  <a:lnTo>
                    <a:pt x="1529" y="471"/>
                  </a:lnTo>
                  <a:lnTo>
                    <a:pt x="1529" y="463"/>
                  </a:lnTo>
                  <a:lnTo>
                    <a:pt x="1518" y="463"/>
                  </a:lnTo>
                  <a:lnTo>
                    <a:pt x="1518" y="456"/>
                  </a:lnTo>
                  <a:lnTo>
                    <a:pt x="1464" y="456"/>
                  </a:lnTo>
                  <a:lnTo>
                    <a:pt x="1448" y="456"/>
                  </a:lnTo>
                  <a:lnTo>
                    <a:pt x="1448" y="451"/>
                  </a:lnTo>
                  <a:lnTo>
                    <a:pt x="1440" y="451"/>
                  </a:lnTo>
                  <a:lnTo>
                    <a:pt x="1440" y="440"/>
                  </a:lnTo>
                  <a:lnTo>
                    <a:pt x="1424" y="440"/>
                  </a:lnTo>
                  <a:lnTo>
                    <a:pt x="1424" y="434"/>
                  </a:lnTo>
                  <a:lnTo>
                    <a:pt x="1400" y="434"/>
                  </a:lnTo>
                  <a:lnTo>
                    <a:pt x="1400" y="430"/>
                  </a:lnTo>
                  <a:lnTo>
                    <a:pt x="1377" y="430"/>
                  </a:lnTo>
                  <a:lnTo>
                    <a:pt x="1377" y="423"/>
                  </a:lnTo>
                  <a:lnTo>
                    <a:pt x="1343" y="423"/>
                  </a:lnTo>
                  <a:lnTo>
                    <a:pt x="1343" y="416"/>
                  </a:lnTo>
                  <a:lnTo>
                    <a:pt x="1329" y="416"/>
                  </a:lnTo>
                  <a:lnTo>
                    <a:pt x="1329" y="408"/>
                  </a:lnTo>
                  <a:lnTo>
                    <a:pt x="1313" y="408"/>
                  </a:lnTo>
                  <a:lnTo>
                    <a:pt x="1313" y="400"/>
                  </a:lnTo>
                  <a:lnTo>
                    <a:pt x="1291" y="400"/>
                  </a:lnTo>
                  <a:lnTo>
                    <a:pt x="1291" y="393"/>
                  </a:lnTo>
                  <a:lnTo>
                    <a:pt x="1273" y="393"/>
                  </a:lnTo>
                  <a:lnTo>
                    <a:pt x="1249" y="393"/>
                  </a:lnTo>
                  <a:lnTo>
                    <a:pt x="1249" y="388"/>
                  </a:lnTo>
                  <a:lnTo>
                    <a:pt x="1206" y="388"/>
                  </a:lnTo>
                  <a:lnTo>
                    <a:pt x="1206" y="379"/>
                  </a:lnTo>
                  <a:lnTo>
                    <a:pt x="1184" y="379"/>
                  </a:lnTo>
                  <a:lnTo>
                    <a:pt x="1184" y="371"/>
                  </a:lnTo>
                  <a:lnTo>
                    <a:pt x="1176" y="371"/>
                  </a:lnTo>
                  <a:lnTo>
                    <a:pt x="1176" y="359"/>
                  </a:lnTo>
                  <a:lnTo>
                    <a:pt x="1164" y="359"/>
                  </a:lnTo>
                  <a:lnTo>
                    <a:pt x="1164" y="350"/>
                  </a:lnTo>
                  <a:lnTo>
                    <a:pt x="1138" y="350"/>
                  </a:lnTo>
                  <a:lnTo>
                    <a:pt x="1138" y="342"/>
                  </a:lnTo>
                  <a:lnTo>
                    <a:pt x="1130" y="342"/>
                  </a:lnTo>
                  <a:lnTo>
                    <a:pt x="1130" y="339"/>
                  </a:lnTo>
                  <a:lnTo>
                    <a:pt x="1122" y="339"/>
                  </a:lnTo>
                  <a:lnTo>
                    <a:pt x="1122" y="333"/>
                  </a:lnTo>
                  <a:lnTo>
                    <a:pt x="1104" y="333"/>
                  </a:lnTo>
                  <a:lnTo>
                    <a:pt x="1104" y="327"/>
                  </a:lnTo>
                  <a:lnTo>
                    <a:pt x="1049" y="327"/>
                  </a:lnTo>
                  <a:lnTo>
                    <a:pt x="1049" y="321"/>
                  </a:lnTo>
                  <a:lnTo>
                    <a:pt x="1033" y="321"/>
                  </a:lnTo>
                  <a:lnTo>
                    <a:pt x="1033" y="310"/>
                  </a:lnTo>
                  <a:lnTo>
                    <a:pt x="1015" y="310"/>
                  </a:lnTo>
                  <a:lnTo>
                    <a:pt x="1015" y="304"/>
                  </a:lnTo>
                  <a:lnTo>
                    <a:pt x="975" y="304"/>
                  </a:lnTo>
                  <a:lnTo>
                    <a:pt x="975" y="299"/>
                  </a:lnTo>
                  <a:lnTo>
                    <a:pt x="924" y="299"/>
                  </a:lnTo>
                  <a:lnTo>
                    <a:pt x="924" y="295"/>
                  </a:lnTo>
                  <a:lnTo>
                    <a:pt x="910" y="295"/>
                  </a:lnTo>
                  <a:lnTo>
                    <a:pt x="910" y="283"/>
                  </a:lnTo>
                  <a:lnTo>
                    <a:pt x="880" y="283"/>
                  </a:lnTo>
                  <a:lnTo>
                    <a:pt x="880" y="275"/>
                  </a:lnTo>
                  <a:lnTo>
                    <a:pt x="870" y="275"/>
                  </a:lnTo>
                  <a:lnTo>
                    <a:pt x="870" y="272"/>
                  </a:lnTo>
                  <a:lnTo>
                    <a:pt x="813" y="272"/>
                  </a:lnTo>
                  <a:lnTo>
                    <a:pt x="813" y="269"/>
                  </a:lnTo>
                  <a:lnTo>
                    <a:pt x="799" y="269"/>
                  </a:lnTo>
                  <a:lnTo>
                    <a:pt x="799" y="261"/>
                  </a:lnTo>
                  <a:lnTo>
                    <a:pt x="789" y="261"/>
                  </a:lnTo>
                  <a:lnTo>
                    <a:pt x="789" y="257"/>
                  </a:lnTo>
                  <a:lnTo>
                    <a:pt x="777" y="257"/>
                  </a:lnTo>
                  <a:lnTo>
                    <a:pt x="777" y="251"/>
                  </a:lnTo>
                  <a:lnTo>
                    <a:pt x="765" y="251"/>
                  </a:lnTo>
                  <a:lnTo>
                    <a:pt x="765" y="243"/>
                  </a:lnTo>
                  <a:lnTo>
                    <a:pt x="743" y="243"/>
                  </a:lnTo>
                  <a:lnTo>
                    <a:pt x="743" y="234"/>
                  </a:lnTo>
                  <a:lnTo>
                    <a:pt x="725" y="234"/>
                  </a:lnTo>
                  <a:lnTo>
                    <a:pt x="725" y="220"/>
                  </a:lnTo>
                  <a:lnTo>
                    <a:pt x="713" y="220"/>
                  </a:lnTo>
                  <a:lnTo>
                    <a:pt x="713" y="214"/>
                  </a:lnTo>
                  <a:lnTo>
                    <a:pt x="687" y="214"/>
                  </a:lnTo>
                  <a:lnTo>
                    <a:pt x="687" y="206"/>
                  </a:lnTo>
                  <a:lnTo>
                    <a:pt x="670" y="206"/>
                  </a:lnTo>
                  <a:lnTo>
                    <a:pt x="648" y="206"/>
                  </a:lnTo>
                  <a:lnTo>
                    <a:pt x="648" y="199"/>
                  </a:lnTo>
                  <a:lnTo>
                    <a:pt x="622" y="199"/>
                  </a:lnTo>
                  <a:lnTo>
                    <a:pt x="622" y="189"/>
                  </a:lnTo>
                  <a:lnTo>
                    <a:pt x="622" y="183"/>
                  </a:lnTo>
                  <a:lnTo>
                    <a:pt x="552" y="183"/>
                  </a:lnTo>
                  <a:lnTo>
                    <a:pt x="552" y="179"/>
                  </a:lnTo>
                  <a:lnTo>
                    <a:pt x="511" y="179"/>
                  </a:lnTo>
                  <a:lnTo>
                    <a:pt x="511" y="162"/>
                  </a:lnTo>
                  <a:lnTo>
                    <a:pt x="489" y="162"/>
                  </a:lnTo>
                  <a:lnTo>
                    <a:pt x="489" y="150"/>
                  </a:lnTo>
                  <a:lnTo>
                    <a:pt x="463" y="150"/>
                  </a:lnTo>
                  <a:lnTo>
                    <a:pt x="463" y="137"/>
                  </a:lnTo>
                  <a:lnTo>
                    <a:pt x="435" y="137"/>
                  </a:lnTo>
                  <a:lnTo>
                    <a:pt x="435" y="128"/>
                  </a:lnTo>
                  <a:lnTo>
                    <a:pt x="419" y="128"/>
                  </a:lnTo>
                  <a:lnTo>
                    <a:pt x="419" y="122"/>
                  </a:lnTo>
                  <a:lnTo>
                    <a:pt x="390" y="122"/>
                  </a:lnTo>
                  <a:lnTo>
                    <a:pt x="390" y="119"/>
                  </a:lnTo>
                  <a:lnTo>
                    <a:pt x="360" y="119"/>
                  </a:lnTo>
                  <a:lnTo>
                    <a:pt x="360" y="105"/>
                  </a:lnTo>
                  <a:lnTo>
                    <a:pt x="344" y="105"/>
                  </a:lnTo>
                  <a:lnTo>
                    <a:pt x="344" y="99"/>
                  </a:lnTo>
                  <a:lnTo>
                    <a:pt x="274" y="99"/>
                  </a:lnTo>
                  <a:lnTo>
                    <a:pt x="274" y="91"/>
                  </a:lnTo>
                  <a:lnTo>
                    <a:pt x="254" y="91"/>
                  </a:lnTo>
                  <a:lnTo>
                    <a:pt x="254" y="85"/>
                  </a:lnTo>
                  <a:lnTo>
                    <a:pt x="225" y="85"/>
                  </a:lnTo>
                  <a:lnTo>
                    <a:pt x="225" y="75"/>
                  </a:lnTo>
                  <a:lnTo>
                    <a:pt x="207" y="75"/>
                  </a:lnTo>
                  <a:lnTo>
                    <a:pt x="207" y="69"/>
                  </a:lnTo>
                  <a:lnTo>
                    <a:pt x="183" y="69"/>
                  </a:lnTo>
                  <a:lnTo>
                    <a:pt x="183" y="61"/>
                  </a:lnTo>
                  <a:lnTo>
                    <a:pt x="169" y="61"/>
                  </a:lnTo>
                  <a:lnTo>
                    <a:pt x="169" y="50"/>
                  </a:lnTo>
                  <a:lnTo>
                    <a:pt x="149" y="50"/>
                  </a:lnTo>
                  <a:lnTo>
                    <a:pt x="149" y="43"/>
                  </a:lnTo>
                  <a:lnTo>
                    <a:pt x="127" y="43"/>
                  </a:lnTo>
                  <a:lnTo>
                    <a:pt x="127" y="36"/>
                  </a:lnTo>
                  <a:lnTo>
                    <a:pt x="106" y="36"/>
                  </a:lnTo>
                  <a:lnTo>
                    <a:pt x="106" y="29"/>
                  </a:lnTo>
                  <a:lnTo>
                    <a:pt x="78" y="29"/>
                  </a:lnTo>
                  <a:lnTo>
                    <a:pt x="44" y="29"/>
                  </a:lnTo>
                  <a:lnTo>
                    <a:pt x="44" y="23"/>
                  </a:lnTo>
                  <a:lnTo>
                    <a:pt x="12" y="23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10742613" y="3632201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33"/>
            <p:cNvSpPr>
              <a:spLocks noChangeShapeType="1"/>
            </p:cNvSpPr>
            <p:nvPr/>
          </p:nvSpPr>
          <p:spPr bwMode="auto">
            <a:xfrm>
              <a:off x="10699751" y="3632201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10706101" y="35337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35"/>
            <p:cNvSpPr>
              <a:spLocks noChangeShapeType="1"/>
            </p:cNvSpPr>
            <p:nvPr/>
          </p:nvSpPr>
          <p:spPr bwMode="auto">
            <a:xfrm>
              <a:off x="10674351" y="35337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0585451" y="3536951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10531476" y="3536951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38"/>
            <p:cNvSpPr>
              <a:spLocks noChangeShapeType="1"/>
            </p:cNvSpPr>
            <p:nvPr/>
          </p:nvSpPr>
          <p:spPr bwMode="auto">
            <a:xfrm>
              <a:off x="10482263" y="3536951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39"/>
            <p:cNvSpPr>
              <a:spLocks noChangeShapeType="1"/>
            </p:cNvSpPr>
            <p:nvPr/>
          </p:nvSpPr>
          <p:spPr bwMode="auto">
            <a:xfrm>
              <a:off x="10367963" y="3536951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40"/>
            <p:cNvSpPr>
              <a:spLocks noChangeShapeType="1"/>
            </p:cNvSpPr>
            <p:nvPr/>
          </p:nvSpPr>
          <p:spPr bwMode="auto">
            <a:xfrm>
              <a:off x="10320338" y="3536951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41"/>
            <p:cNvSpPr>
              <a:spLocks noChangeShapeType="1"/>
            </p:cNvSpPr>
            <p:nvPr/>
          </p:nvSpPr>
          <p:spPr bwMode="auto">
            <a:xfrm>
              <a:off x="10263188" y="3533776"/>
              <a:ext cx="0" cy="587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42"/>
            <p:cNvSpPr>
              <a:spLocks noChangeShapeType="1"/>
            </p:cNvSpPr>
            <p:nvPr/>
          </p:nvSpPr>
          <p:spPr bwMode="auto">
            <a:xfrm>
              <a:off x="10166351" y="3522663"/>
              <a:ext cx="0" cy="57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43"/>
            <p:cNvSpPr>
              <a:spLocks noChangeShapeType="1"/>
            </p:cNvSpPr>
            <p:nvPr/>
          </p:nvSpPr>
          <p:spPr bwMode="auto">
            <a:xfrm>
              <a:off x="10045701" y="3486151"/>
              <a:ext cx="0" cy="57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9885363" y="3482976"/>
              <a:ext cx="0" cy="5873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10648951" y="3536951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10415588" y="35337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47"/>
            <p:cNvSpPr>
              <a:spLocks noChangeShapeType="1"/>
            </p:cNvSpPr>
            <p:nvPr/>
          </p:nvSpPr>
          <p:spPr bwMode="auto">
            <a:xfrm>
              <a:off x="9967913" y="34829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48"/>
            <p:cNvSpPr>
              <a:spLocks noChangeShapeType="1"/>
            </p:cNvSpPr>
            <p:nvPr/>
          </p:nvSpPr>
          <p:spPr bwMode="auto">
            <a:xfrm>
              <a:off x="9825038" y="34829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49"/>
            <p:cNvSpPr>
              <a:spLocks noChangeShapeType="1"/>
            </p:cNvSpPr>
            <p:nvPr/>
          </p:nvSpPr>
          <p:spPr bwMode="auto">
            <a:xfrm>
              <a:off x="9715501" y="3476626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50"/>
            <p:cNvSpPr>
              <a:spLocks noChangeShapeType="1"/>
            </p:cNvSpPr>
            <p:nvPr/>
          </p:nvSpPr>
          <p:spPr bwMode="auto">
            <a:xfrm>
              <a:off x="9604376" y="3476626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51"/>
            <p:cNvSpPr>
              <a:spLocks noChangeShapeType="1"/>
            </p:cNvSpPr>
            <p:nvPr/>
          </p:nvSpPr>
          <p:spPr bwMode="auto">
            <a:xfrm>
              <a:off x="9548813" y="3476626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52"/>
            <p:cNvSpPr>
              <a:spLocks noChangeShapeType="1"/>
            </p:cNvSpPr>
            <p:nvPr/>
          </p:nvSpPr>
          <p:spPr bwMode="auto">
            <a:xfrm>
              <a:off x="9517063" y="3476626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9478963" y="3481388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8" name="Line 54"/>
            <p:cNvSpPr>
              <a:spLocks noChangeShapeType="1"/>
            </p:cNvSpPr>
            <p:nvPr/>
          </p:nvSpPr>
          <p:spPr bwMode="auto">
            <a:xfrm>
              <a:off x="9450388" y="3468688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9" name="Line 55"/>
            <p:cNvSpPr>
              <a:spLocks noChangeShapeType="1"/>
            </p:cNvSpPr>
            <p:nvPr/>
          </p:nvSpPr>
          <p:spPr bwMode="auto">
            <a:xfrm>
              <a:off x="9437030" y="3468688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1" name="Line 56"/>
            <p:cNvSpPr>
              <a:spLocks noChangeShapeType="1"/>
            </p:cNvSpPr>
            <p:nvPr/>
          </p:nvSpPr>
          <p:spPr bwMode="auto">
            <a:xfrm>
              <a:off x="9419568" y="3460751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2" name="Line 57"/>
            <p:cNvSpPr>
              <a:spLocks noChangeShapeType="1"/>
            </p:cNvSpPr>
            <p:nvPr/>
          </p:nvSpPr>
          <p:spPr bwMode="auto">
            <a:xfrm>
              <a:off x="9271001" y="3440113"/>
              <a:ext cx="0" cy="571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3" name="Line 58"/>
            <p:cNvSpPr>
              <a:spLocks noChangeShapeType="1"/>
            </p:cNvSpPr>
            <p:nvPr/>
          </p:nvSpPr>
          <p:spPr bwMode="auto">
            <a:xfrm>
              <a:off x="8964613" y="3378201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4" name="Line 59"/>
            <p:cNvSpPr>
              <a:spLocks noChangeShapeType="1"/>
            </p:cNvSpPr>
            <p:nvPr/>
          </p:nvSpPr>
          <p:spPr bwMode="auto">
            <a:xfrm>
              <a:off x="8551863" y="3311526"/>
              <a:ext cx="0" cy="571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5" name="Line 60"/>
            <p:cNvSpPr>
              <a:spLocks noChangeShapeType="1"/>
            </p:cNvSpPr>
            <p:nvPr/>
          </p:nvSpPr>
          <p:spPr bwMode="auto">
            <a:xfrm>
              <a:off x="7723188" y="3192463"/>
              <a:ext cx="0" cy="571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6" name="Line 61"/>
            <p:cNvSpPr>
              <a:spLocks noChangeShapeType="1"/>
            </p:cNvSpPr>
            <p:nvPr/>
          </p:nvSpPr>
          <p:spPr bwMode="auto">
            <a:xfrm>
              <a:off x="7445376" y="3116263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7" name="Line 62"/>
            <p:cNvSpPr>
              <a:spLocks noChangeShapeType="1"/>
            </p:cNvSpPr>
            <p:nvPr/>
          </p:nvSpPr>
          <p:spPr bwMode="auto">
            <a:xfrm>
              <a:off x="7272338" y="3101976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8" name="Line 63"/>
            <p:cNvSpPr>
              <a:spLocks noChangeShapeType="1"/>
            </p:cNvSpPr>
            <p:nvPr/>
          </p:nvSpPr>
          <p:spPr bwMode="auto">
            <a:xfrm>
              <a:off x="6777038" y="2978151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9" name="Line 64"/>
            <p:cNvSpPr>
              <a:spLocks noChangeShapeType="1"/>
            </p:cNvSpPr>
            <p:nvPr/>
          </p:nvSpPr>
          <p:spPr bwMode="auto">
            <a:xfrm>
              <a:off x="6102351" y="2868613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0" name="Line 65"/>
            <p:cNvSpPr>
              <a:spLocks noChangeShapeType="1"/>
            </p:cNvSpPr>
            <p:nvPr/>
          </p:nvSpPr>
          <p:spPr bwMode="auto">
            <a:xfrm>
              <a:off x="5964238" y="2857501"/>
              <a:ext cx="0" cy="571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1" name="Line 66"/>
            <p:cNvSpPr>
              <a:spLocks noChangeShapeType="1"/>
            </p:cNvSpPr>
            <p:nvPr/>
          </p:nvSpPr>
          <p:spPr bwMode="auto">
            <a:xfrm>
              <a:off x="5597526" y="2754313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2" name="Line 67"/>
            <p:cNvSpPr>
              <a:spLocks noChangeShapeType="1"/>
            </p:cNvSpPr>
            <p:nvPr/>
          </p:nvSpPr>
          <p:spPr bwMode="auto">
            <a:xfrm>
              <a:off x="5254626" y="2679701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3" name="Line 68"/>
            <p:cNvSpPr>
              <a:spLocks noChangeShapeType="1"/>
            </p:cNvSpPr>
            <p:nvPr/>
          </p:nvSpPr>
          <p:spPr bwMode="auto">
            <a:xfrm>
              <a:off x="4324351" y="2427288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4" name="Line 69"/>
            <p:cNvSpPr>
              <a:spLocks noChangeShapeType="1"/>
            </p:cNvSpPr>
            <p:nvPr/>
          </p:nvSpPr>
          <p:spPr bwMode="auto">
            <a:xfrm>
              <a:off x="4241801" y="2386013"/>
              <a:ext cx="0" cy="58738"/>
            </a:xfrm>
            <a:prstGeom prst="line">
              <a:avLst/>
            </a:prstGeom>
            <a:noFill/>
            <a:ln w="25400">
              <a:solidFill>
                <a:srgbClr val="B4D3E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5" name="Line 70"/>
            <p:cNvSpPr>
              <a:spLocks noChangeShapeType="1"/>
            </p:cNvSpPr>
            <p:nvPr/>
          </p:nvSpPr>
          <p:spPr bwMode="auto">
            <a:xfrm>
              <a:off x="3675063" y="2235201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6" name="Line 71"/>
            <p:cNvSpPr>
              <a:spLocks noChangeShapeType="1"/>
            </p:cNvSpPr>
            <p:nvPr/>
          </p:nvSpPr>
          <p:spPr bwMode="auto">
            <a:xfrm>
              <a:off x="3486151" y="2189163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67" name="Line 72"/>
            <p:cNvSpPr>
              <a:spLocks noChangeShapeType="1"/>
            </p:cNvSpPr>
            <p:nvPr/>
          </p:nvSpPr>
          <p:spPr bwMode="auto">
            <a:xfrm>
              <a:off x="3275013" y="2087563"/>
              <a:ext cx="0" cy="571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8" name="Line 73"/>
            <p:cNvSpPr>
              <a:spLocks noChangeShapeType="1"/>
            </p:cNvSpPr>
            <p:nvPr/>
          </p:nvSpPr>
          <p:spPr bwMode="auto">
            <a:xfrm>
              <a:off x="3217863" y="2087563"/>
              <a:ext cx="0" cy="571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9" name="Line 74"/>
            <p:cNvSpPr>
              <a:spLocks noChangeShapeType="1"/>
            </p:cNvSpPr>
            <p:nvPr/>
          </p:nvSpPr>
          <p:spPr bwMode="auto">
            <a:xfrm>
              <a:off x="3170238" y="2057401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70" name="Line 75"/>
            <p:cNvSpPr>
              <a:spLocks noChangeShapeType="1"/>
            </p:cNvSpPr>
            <p:nvPr/>
          </p:nvSpPr>
          <p:spPr bwMode="auto">
            <a:xfrm>
              <a:off x="2674938" y="1924051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1" name="Line 76"/>
            <p:cNvSpPr>
              <a:spLocks noChangeShapeType="1"/>
            </p:cNvSpPr>
            <p:nvPr/>
          </p:nvSpPr>
          <p:spPr bwMode="auto">
            <a:xfrm>
              <a:off x="2611438" y="1900238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72" name="Line 77"/>
            <p:cNvSpPr>
              <a:spLocks noChangeShapeType="1"/>
            </p:cNvSpPr>
            <p:nvPr/>
          </p:nvSpPr>
          <p:spPr bwMode="auto">
            <a:xfrm>
              <a:off x="2387601" y="1827213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3" name="Line 78"/>
            <p:cNvSpPr>
              <a:spLocks noChangeShapeType="1"/>
            </p:cNvSpPr>
            <p:nvPr/>
          </p:nvSpPr>
          <p:spPr bwMode="auto">
            <a:xfrm>
              <a:off x="2432051" y="1836738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4" name="Line 79"/>
            <p:cNvSpPr>
              <a:spLocks noChangeShapeType="1"/>
            </p:cNvSpPr>
            <p:nvPr/>
          </p:nvSpPr>
          <p:spPr bwMode="auto">
            <a:xfrm>
              <a:off x="2255838" y="1795463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5" name="Line 80"/>
            <p:cNvSpPr>
              <a:spLocks noChangeShapeType="1"/>
            </p:cNvSpPr>
            <p:nvPr/>
          </p:nvSpPr>
          <p:spPr bwMode="auto">
            <a:xfrm>
              <a:off x="2208213" y="1785938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6" name="Line 81"/>
            <p:cNvSpPr>
              <a:spLocks noChangeShapeType="1"/>
            </p:cNvSpPr>
            <p:nvPr/>
          </p:nvSpPr>
          <p:spPr bwMode="auto">
            <a:xfrm>
              <a:off x="9386888" y="3460751"/>
              <a:ext cx="0" cy="58738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7" name="Line 82"/>
            <p:cNvSpPr>
              <a:spLocks noChangeShapeType="1"/>
            </p:cNvSpPr>
            <p:nvPr/>
          </p:nvSpPr>
          <p:spPr bwMode="auto">
            <a:xfrm>
              <a:off x="9658351" y="3481388"/>
              <a:ext cx="0" cy="571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8" name="Line 83"/>
            <p:cNvSpPr>
              <a:spLocks noChangeShapeType="1"/>
            </p:cNvSpPr>
            <p:nvPr/>
          </p:nvSpPr>
          <p:spPr bwMode="auto">
            <a:xfrm>
              <a:off x="9769476" y="3482976"/>
              <a:ext cx="0" cy="587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9" name="Line 84"/>
            <p:cNvSpPr>
              <a:spLocks noChangeShapeType="1"/>
            </p:cNvSpPr>
            <p:nvPr/>
          </p:nvSpPr>
          <p:spPr bwMode="auto">
            <a:xfrm>
              <a:off x="10121901" y="3495676"/>
              <a:ext cx="0" cy="5873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0" name="Line 85"/>
            <p:cNvSpPr>
              <a:spLocks noChangeShapeType="1"/>
            </p:cNvSpPr>
            <p:nvPr/>
          </p:nvSpPr>
          <p:spPr bwMode="auto">
            <a:xfrm>
              <a:off x="10664825" y="3659984"/>
              <a:ext cx="777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1" name="Line 86"/>
            <p:cNvSpPr>
              <a:spLocks noChangeShapeType="1"/>
            </p:cNvSpPr>
            <p:nvPr/>
          </p:nvSpPr>
          <p:spPr bwMode="auto">
            <a:xfrm>
              <a:off x="10658476" y="3568701"/>
              <a:ext cx="777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2" name="Line 87"/>
            <p:cNvSpPr>
              <a:spLocks noChangeShapeType="1"/>
            </p:cNvSpPr>
            <p:nvPr/>
          </p:nvSpPr>
          <p:spPr bwMode="auto">
            <a:xfrm>
              <a:off x="11128376" y="3400426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3" name="Line 88"/>
            <p:cNvSpPr>
              <a:spLocks noChangeShapeType="1"/>
            </p:cNvSpPr>
            <p:nvPr/>
          </p:nvSpPr>
          <p:spPr bwMode="auto">
            <a:xfrm>
              <a:off x="10979151" y="3395663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4" name="Line 89"/>
            <p:cNvSpPr>
              <a:spLocks noChangeShapeType="1"/>
            </p:cNvSpPr>
            <p:nvPr/>
          </p:nvSpPr>
          <p:spPr bwMode="auto">
            <a:xfrm>
              <a:off x="10866438" y="3400426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5" name="Line 90"/>
            <p:cNvSpPr>
              <a:spLocks noChangeShapeType="1"/>
            </p:cNvSpPr>
            <p:nvPr/>
          </p:nvSpPr>
          <p:spPr bwMode="auto">
            <a:xfrm>
              <a:off x="10825163" y="3400426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6" name="Line 91"/>
            <p:cNvSpPr>
              <a:spLocks noChangeShapeType="1"/>
            </p:cNvSpPr>
            <p:nvPr/>
          </p:nvSpPr>
          <p:spPr bwMode="auto">
            <a:xfrm>
              <a:off x="10696576" y="3394076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7" name="Line 92"/>
            <p:cNvSpPr>
              <a:spLocks noChangeShapeType="1"/>
            </p:cNvSpPr>
            <p:nvPr/>
          </p:nvSpPr>
          <p:spPr bwMode="auto">
            <a:xfrm>
              <a:off x="10636251" y="3395663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8" name="Line 93"/>
            <p:cNvSpPr>
              <a:spLocks noChangeShapeType="1"/>
            </p:cNvSpPr>
            <p:nvPr/>
          </p:nvSpPr>
          <p:spPr bwMode="auto">
            <a:xfrm>
              <a:off x="10537826" y="3400426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9" name="Line 94"/>
            <p:cNvSpPr>
              <a:spLocks noChangeShapeType="1"/>
            </p:cNvSpPr>
            <p:nvPr/>
          </p:nvSpPr>
          <p:spPr bwMode="auto">
            <a:xfrm>
              <a:off x="10402888" y="3389313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0" name="Line 95"/>
            <p:cNvSpPr>
              <a:spLocks noChangeShapeType="1"/>
            </p:cNvSpPr>
            <p:nvPr/>
          </p:nvSpPr>
          <p:spPr bwMode="auto">
            <a:xfrm>
              <a:off x="10182226" y="3348038"/>
              <a:ext cx="0" cy="57150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1" name="Line 96"/>
            <p:cNvSpPr>
              <a:spLocks noChangeShapeType="1"/>
            </p:cNvSpPr>
            <p:nvPr/>
          </p:nvSpPr>
          <p:spPr bwMode="auto">
            <a:xfrm>
              <a:off x="10106026" y="3330576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2" name="Line 97"/>
            <p:cNvSpPr>
              <a:spLocks noChangeShapeType="1"/>
            </p:cNvSpPr>
            <p:nvPr/>
          </p:nvSpPr>
          <p:spPr bwMode="auto">
            <a:xfrm>
              <a:off x="10061576" y="3313113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3" name="Line 98"/>
            <p:cNvSpPr>
              <a:spLocks noChangeShapeType="1"/>
            </p:cNvSpPr>
            <p:nvPr/>
          </p:nvSpPr>
          <p:spPr bwMode="auto">
            <a:xfrm>
              <a:off x="9866313" y="3308351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4" name="Line 99"/>
            <p:cNvSpPr>
              <a:spLocks noChangeShapeType="1"/>
            </p:cNvSpPr>
            <p:nvPr/>
          </p:nvSpPr>
          <p:spPr bwMode="auto">
            <a:xfrm>
              <a:off x="9812338" y="3308351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5" name="Line 100"/>
            <p:cNvSpPr>
              <a:spLocks noChangeShapeType="1"/>
            </p:cNvSpPr>
            <p:nvPr/>
          </p:nvSpPr>
          <p:spPr bwMode="auto">
            <a:xfrm>
              <a:off x="9747251" y="3289301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6" name="Line 101"/>
            <p:cNvSpPr>
              <a:spLocks noChangeShapeType="1"/>
            </p:cNvSpPr>
            <p:nvPr/>
          </p:nvSpPr>
          <p:spPr bwMode="auto">
            <a:xfrm>
              <a:off x="9523413" y="3284538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7" name="Line 102"/>
            <p:cNvSpPr>
              <a:spLocks noChangeShapeType="1"/>
            </p:cNvSpPr>
            <p:nvPr/>
          </p:nvSpPr>
          <p:spPr bwMode="auto">
            <a:xfrm>
              <a:off x="9321801" y="3260726"/>
              <a:ext cx="0" cy="57150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8" name="Line 103"/>
            <p:cNvSpPr>
              <a:spLocks noChangeShapeType="1"/>
            </p:cNvSpPr>
            <p:nvPr/>
          </p:nvSpPr>
          <p:spPr bwMode="auto">
            <a:xfrm>
              <a:off x="9386888" y="3260726"/>
              <a:ext cx="0" cy="57150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9" name="Line 104"/>
            <p:cNvSpPr>
              <a:spLocks noChangeShapeType="1"/>
            </p:cNvSpPr>
            <p:nvPr/>
          </p:nvSpPr>
          <p:spPr bwMode="auto">
            <a:xfrm>
              <a:off x="9424988" y="3260726"/>
              <a:ext cx="0" cy="57150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0" name="Line 105"/>
            <p:cNvSpPr>
              <a:spLocks noChangeShapeType="1"/>
            </p:cNvSpPr>
            <p:nvPr/>
          </p:nvSpPr>
          <p:spPr bwMode="auto">
            <a:xfrm>
              <a:off x="9450388" y="3276601"/>
              <a:ext cx="0" cy="58738"/>
            </a:xfrm>
            <a:prstGeom prst="line">
              <a:avLst/>
            </a:prstGeom>
            <a:noFill/>
            <a:ln w="9525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1" name="Line 106"/>
            <p:cNvSpPr>
              <a:spLocks noChangeShapeType="1"/>
            </p:cNvSpPr>
            <p:nvPr/>
          </p:nvSpPr>
          <p:spPr bwMode="auto">
            <a:xfrm>
              <a:off x="9690101" y="32893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2" name="Line 107"/>
            <p:cNvSpPr>
              <a:spLocks noChangeShapeType="1"/>
            </p:cNvSpPr>
            <p:nvPr/>
          </p:nvSpPr>
          <p:spPr bwMode="auto">
            <a:xfrm>
              <a:off x="9658351" y="32893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3" name="Line 108"/>
            <p:cNvSpPr>
              <a:spLocks noChangeShapeType="1"/>
            </p:cNvSpPr>
            <p:nvPr/>
          </p:nvSpPr>
          <p:spPr bwMode="auto">
            <a:xfrm>
              <a:off x="9620251" y="32893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4" name="Line 109"/>
            <p:cNvSpPr>
              <a:spLocks noChangeShapeType="1"/>
            </p:cNvSpPr>
            <p:nvPr/>
          </p:nvSpPr>
          <p:spPr bwMode="auto">
            <a:xfrm>
              <a:off x="9577388" y="32893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5" name="Line 110"/>
            <p:cNvSpPr>
              <a:spLocks noChangeShapeType="1"/>
            </p:cNvSpPr>
            <p:nvPr/>
          </p:nvSpPr>
          <p:spPr bwMode="auto">
            <a:xfrm>
              <a:off x="9561513" y="32893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6" name="Line 111"/>
            <p:cNvSpPr>
              <a:spLocks noChangeShapeType="1"/>
            </p:cNvSpPr>
            <p:nvPr/>
          </p:nvSpPr>
          <p:spPr bwMode="auto">
            <a:xfrm>
              <a:off x="8896351" y="3197226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7" name="Line 112"/>
            <p:cNvSpPr>
              <a:spLocks noChangeShapeType="1"/>
            </p:cNvSpPr>
            <p:nvPr/>
          </p:nvSpPr>
          <p:spPr bwMode="auto">
            <a:xfrm>
              <a:off x="8513763" y="3136901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8" name="Line 113"/>
            <p:cNvSpPr>
              <a:spLocks noChangeShapeType="1"/>
            </p:cNvSpPr>
            <p:nvPr/>
          </p:nvSpPr>
          <p:spPr bwMode="auto">
            <a:xfrm>
              <a:off x="8331201" y="3111501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9" name="Line 114"/>
            <p:cNvSpPr>
              <a:spLocks noChangeShapeType="1"/>
            </p:cNvSpPr>
            <p:nvPr/>
          </p:nvSpPr>
          <p:spPr bwMode="auto">
            <a:xfrm>
              <a:off x="8088313" y="3073401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0" name="Line 115"/>
            <p:cNvSpPr>
              <a:spLocks noChangeShapeType="1"/>
            </p:cNvSpPr>
            <p:nvPr/>
          </p:nvSpPr>
          <p:spPr bwMode="auto">
            <a:xfrm>
              <a:off x="7580313" y="2951163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1" name="Line 116"/>
            <p:cNvSpPr>
              <a:spLocks noChangeShapeType="1"/>
            </p:cNvSpPr>
            <p:nvPr/>
          </p:nvSpPr>
          <p:spPr bwMode="auto">
            <a:xfrm>
              <a:off x="6659563" y="2784476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2" name="Line 117"/>
            <p:cNvSpPr>
              <a:spLocks noChangeShapeType="1"/>
            </p:cNvSpPr>
            <p:nvPr/>
          </p:nvSpPr>
          <p:spPr bwMode="auto">
            <a:xfrm>
              <a:off x="5761038" y="2589213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3" name="Line 118"/>
            <p:cNvSpPr>
              <a:spLocks noChangeShapeType="1"/>
            </p:cNvSpPr>
            <p:nvPr/>
          </p:nvSpPr>
          <p:spPr bwMode="auto">
            <a:xfrm>
              <a:off x="5313363" y="2495551"/>
              <a:ext cx="0" cy="57150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4" name="Line 119"/>
            <p:cNvSpPr>
              <a:spLocks noChangeShapeType="1"/>
            </p:cNvSpPr>
            <p:nvPr/>
          </p:nvSpPr>
          <p:spPr bwMode="auto">
            <a:xfrm>
              <a:off x="4856163" y="2405063"/>
              <a:ext cx="0" cy="555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5" name="Line 120"/>
            <p:cNvSpPr>
              <a:spLocks noChangeShapeType="1"/>
            </p:cNvSpPr>
            <p:nvPr/>
          </p:nvSpPr>
          <p:spPr bwMode="auto">
            <a:xfrm>
              <a:off x="4371976" y="2276476"/>
              <a:ext cx="0" cy="555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6" name="Line 121"/>
            <p:cNvSpPr>
              <a:spLocks noChangeShapeType="1"/>
            </p:cNvSpPr>
            <p:nvPr/>
          </p:nvSpPr>
          <p:spPr bwMode="auto">
            <a:xfrm>
              <a:off x="2789238" y="1890713"/>
              <a:ext cx="0" cy="55563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7" name="Line 122"/>
            <p:cNvSpPr>
              <a:spLocks noChangeShapeType="1"/>
            </p:cNvSpPr>
            <p:nvPr/>
          </p:nvSpPr>
          <p:spPr bwMode="auto">
            <a:xfrm>
              <a:off x="2508251" y="1836738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8" name="Line 123"/>
            <p:cNvSpPr>
              <a:spLocks noChangeShapeType="1"/>
            </p:cNvSpPr>
            <p:nvPr/>
          </p:nvSpPr>
          <p:spPr bwMode="auto">
            <a:xfrm>
              <a:off x="2418231" y="1831975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9" name="Line 124"/>
            <p:cNvSpPr>
              <a:spLocks noChangeShapeType="1"/>
            </p:cNvSpPr>
            <p:nvPr/>
          </p:nvSpPr>
          <p:spPr bwMode="auto">
            <a:xfrm>
              <a:off x="2176463" y="1785938"/>
              <a:ext cx="0" cy="58738"/>
            </a:xfrm>
            <a:prstGeom prst="line">
              <a:avLst/>
            </a:pr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0" name="Line 125"/>
            <p:cNvSpPr>
              <a:spLocks noChangeShapeType="1"/>
            </p:cNvSpPr>
            <p:nvPr/>
          </p:nvSpPr>
          <p:spPr bwMode="auto">
            <a:xfrm>
              <a:off x="9932988" y="3313113"/>
              <a:ext cx="0" cy="58738"/>
            </a:xfrm>
            <a:prstGeom prst="line">
              <a:avLst/>
            </a:prstGeom>
            <a:noFill/>
            <a:ln w="762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1" name="Line 126"/>
            <p:cNvSpPr>
              <a:spLocks noChangeShapeType="1"/>
            </p:cNvSpPr>
            <p:nvPr/>
          </p:nvSpPr>
          <p:spPr bwMode="auto">
            <a:xfrm>
              <a:off x="10239376" y="3371851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2" name="Line 127"/>
            <p:cNvSpPr>
              <a:spLocks noChangeShapeType="1"/>
            </p:cNvSpPr>
            <p:nvPr/>
          </p:nvSpPr>
          <p:spPr bwMode="auto">
            <a:xfrm>
              <a:off x="10326688" y="3371851"/>
              <a:ext cx="0" cy="58738"/>
            </a:xfrm>
            <a:prstGeom prst="line">
              <a:avLst/>
            </a:prstGeom>
            <a:noFill/>
            <a:ln w="762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3" name="Line 128"/>
            <p:cNvSpPr>
              <a:spLocks noChangeShapeType="1"/>
            </p:cNvSpPr>
            <p:nvPr/>
          </p:nvSpPr>
          <p:spPr bwMode="auto">
            <a:xfrm>
              <a:off x="10463213" y="3395663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4" name="Line 129"/>
            <p:cNvSpPr>
              <a:spLocks noChangeShapeType="1"/>
            </p:cNvSpPr>
            <p:nvPr/>
          </p:nvSpPr>
          <p:spPr bwMode="auto">
            <a:xfrm>
              <a:off x="10591801" y="3395663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5" name="Line 130"/>
            <p:cNvSpPr>
              <a:spLocks noChangeShapeType="1"/>
            </p:cNvSpPr>
            <p:nvPr/>
          </p:nvSpPr>
          <p:spPr bwMode="auto">
            <a:xfrm>
              <a:off x="10752138" y="3395663"/>
              <a:ext cx="0" cy="58738"/>
            </a:xfrm>
            <a:prstGeom prst="line">
              <a:avLst/>
            </a:prstGeom>
            <a:noFill/>
            <a:ln w="381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6" name="Line 131"/>
            <p:cNvSpPr>
              <a:spLocks noChangeShapeType="1"/>
            </p:cNvSpPr>
            <p:nvPr/>
          </p:nvSpPr>
          <p:spPr bwMode="auto">
            <a:xfrm>
              <a:off x="11083926" y="3400426"/>
              <a:ext cx="0" cy="58738"/>
            </a:xfrm>
            <a:prstGeom prst="line">
              <a:avLst/>
            </a:prstGeom>
            <a:noFill/>
            <a:ln w="254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7" name="Freeform 132"/>
            <p:cNvSpPr>
              <a:spLocks/>
            </p:cNvSpPr>
            <p:nvPr/>
          </p:nvSpPr>
          <p:spPr bwMode="auto">
            <a:xfrm>
              <a:off x="2136776" y="1809751"/>
              <a:ext cx="9034463" cy="1616075"/>
            </a:xfrm>
            <a:custGeom>
              <a:avLst/>
              <a:gdLst>
                <a:gd name="T0" fmla="*/ 5096 w 5691"/>
                <a:gd name="T1" fmla="*/ 1004 h 1018"/>
                <a:gd name="T2" fmla="*/ 4820 w 5691"/>
                <a:gd name="T3" fmla="*/ 964 h 1018"/>
                <a:gd name="T4" fmla="*/ 4641 w 5691"/>
                <a:gd name="T5" fmla="*/ 941 h 1018"/>
                <a:gd name="T6" fmla="*/ 4468 w 5691"/>
                <a:gd name="T7" fmla="*/ 930 h 1018"/>
                <a:gd name="T8" fmla="*/ 4407 w 5691"/>
                <a:gd name="T9" fmla="*/ 917 h 1018"/>
                <a:gd name="T10" fmla="*/ 4377 w 5691"/>
                <a:gd name="T11" fmla="*/ 900 h 1018"/>
                <a:gd name="T12" fmla="*/ 4198 w 5691"/>
                <a:gd name="T13" fmla="*/ 889 h 1018"/>
                <a:gd name="T14" fmla="*/ 4154 w 5691"/>
                <a:gd name="T15" fmla="*/ 869 h 1018"/>
                <a:gd name="T16" fmla="*/ 4053 w 5691"/>
                <a:gd name="T17" fmla="*/ 851 h 1018"/>
                <a:gd name="T18" fmla="*/ 3894 w 5691"/>
                <a:gd name="T19" fmla="*/ 834 h 1018"/>
                <a:gd name="T20" fmla="*/ 3809 w 5691"/>
                <a:gd name="T21" fmla="*/ 817 h 1018"/>
                <a:gd name="T22" fmla="*/ 3709 w 5691"/>
                <a:gd name="T23" fmla="*/ 799 h 1018"/>
                <a:gd name="T24" fmla="*/ 3602 w 5691"/>
                <a:gd name="T25" fmla="*/ 777 h 1018"/>
                <a:gd name="T26" fmla="*/ 3549 w 5691"/>
                <a:gd name="T27" fmla="*/ 771 h 1018"/>
                <a:gd name="T28" fmla="*/ 3487 w 5691"/>
                <a:gd name="T29" fmla="*/ 753 h 1018"/>
                <a:gd name="T30" fmla="*/ 3344 w 5691"/>
                <a:gd name="T31" fmla="*/ 735 h 1018"/>
                <a:gd name="T32" fmla="*/ 3265 w 5691"/>
                <a:gd name="T33" fmla="*/ 716 h 1018"/>
                <a:gd name="T34" fmla="*/ 3187 w 5691"/>
                <a:gd name="T35" fmla="*/ 706 h 1018"/>
                <a:gd name="T36" fmla="*/ 3094 w 5691"/>
                <a:gd name="T37" fmla="*/ 683 h 1018"/>
                <a:gd name="T38" fmla="*/ 3020 w 5691"/>
                <a:gd name="T39" fmla="*/ 666 h 1018"/>
                <a:gd name="T40" fmla="*/ 2925 w 5691"/>
                <a:gd name="T41" fmla="*/ 647 h 1018"/>
                <a:gd name="T42" fmla="*/ 2832 w 5691"/>
                <a:gd name="T43" fmla="*/ 632 h 1018"/>
                <a:gd name="T44" fmla="*/ 2726 w 5691"/>
                <a:gd name="T45" fmla="*/ 618 h 1018"/>
                <a:gd name="T46" fmla="*/ 2649 w 5691"/>
                <a:gd name="T47" fmla="*/ 602 h 1018"/>
                <a:gd name="T48" fmla="*/ 2520 w 5691"/>
                <a:gd name="T49" fmla="*/ 582 h 1018"/>
                <a:gd name="T50" fmla="*/ 2369 w 5691"/>
                <a:gd name="T51" fmla="*/ 566 h 1018"/>
                <a:gd name="T52" fmla="*/ 2313 w 5691"/>
                <a:gd name="T53" fmla="*/ 537 h 1018"/>
                <a:gd name="T54" fmla="*/ 2258 w 5691"/>
                <a:gd name="T55" fmla="*/ 508 h 1018"/>
                <a:gd name="T56" fmla="*/ 2154 w 5691"/>
                <a:gd name="T57" fmla="*/ 488 h 1018"/>
                <a:gd name="T58" fmla="*/ 2025 w 5691"/>
                <a:gd name="T59" fmla="*/ 465 h 1018"/>
                <a:gd name="T60" fmla="*/ 1972 w 5691"/>
                <a:gd name="T61" fmla="*/ 447 h 1018"/>
                <a:gd name="T62" fmla="*/ 1892 w 5691"/>
                <a:gd name="T63" fmla="*/ 432 h 1018"/>
                <a:gd name="T64" fmla="*/ 1827 w 5691"/>
                <a:gd name="T65" fmla="*/ 418 h 1018"/>
                <a:gd name="T66" fmla="*/ 1779 w 5691"/>
                <a:gd name="T67" fmla="*/ 403 h 1018"/>
                <a:gd name="T68" fmla="*/ 1719 w 5691"/>
                <a:gd name="T69" fmla="*/ 384 h 1018"/>
                <a:gd name="T70" fmla="*/ 1662 w 5691"/>
                <a:gd name="T71" fmla="*/ 372 h 1018"/>
                <a:gd name="T72" fmla="*/ 1586 w 5691"/>
                <a:gd name="T73" fmla="*/ 358 h 1018"/>
                <a:gd name="T74" fmla="*/ 1479 w 5691"/>
                <a:gd name="T75" fmla="*/ 340 h 1018"/>
                <a:gd name="T76" fmla="*/ 1406 w 5691"/>
                <a:gd name="T77" fmla="*/ 317 h 1018"/>
                <a:gd name="T78" fmla="*/ 1370 w 5691"/>
                <a:gd name="T79" fmla="*/ 300 h 1018"/>
                <a:gd name="T80" fmla="*/ 1338 w 5691"/>
                <a:gd name="T81" fmla="*/ 282 h 1018"/>
                <a:gd name="T82" fmla="*/ 1247 w 5691"/>
                <a:gd name="T83" fmla="*/ 274 h 1018"/>
                <a:gd name="T84" fmla="*/ 1163 w 5691"/>
                <a:gd name="T85" fmla="*/ 262 h 1018"/>
                <a:gd name="T86" fmla="*/ 1124 w 5691"/>
                <a:gd name="T87" fmla="*/ 244 h 1018"/>
                <a:gd name="T88" fmla="*/ 1088 w 5691"/>
                <a:gd name="T89" fmla="*/ 221 h 1018"/>
                <a:gd name="T90" fmla="*/ 1060 w 5691"/>
                <a:gd name="T91" fmla="*/ 211 h 1018"/>
                <a:gd name="T92" fmla="*/ 995 w 5691"/>
                <a:gd name="T93" fmla="*/ 193 h 1018"/>
                <a:gd name="T94" fmla="*/ 887 w 5691"/>
                <a:gd name="T95" fmla="*/ 169 h 1018"/>
                <a:gd name="T96" fmla="*/ 830 w 5691"/>
                <a:gd name="T97" fmla="*/ 152 h 1018"/>
                <a:gd name="T98" fmla="*/ 782 w 5691"/>
                <a:gd name="T99" fmla="*/ 152 h 1018"/>
                <a:gd name="T100" fmla="*/ 701 w 5691"/>
                <a:gd name="T101" fmla="*/ 132 h 1018"/>
                <a:gd name="T102" fmla="*/ 651 w 5691"/>
                <a:gd name="T103" fmla="*/ 114 h 1018"/>
                <a:gd name="T104" fmla="*/ 506 w 5691"/>
                <a:gd name="T105" fmla="*/ 94 h 1018"/>
                <a:gd name="T106" fmla="*/ 436 w 5691"/>
                <a:gd name="T107" fmla="*/ 72 h 1018"/>
                <a:gd name="T108" fmla="*/ 359 w 5691"/>
                <a:gd name="T109" fmla="*/ 51 h 1018"/>
                <a:gd name="T110" fmla="*/ 299 w 5691"/>
                <a:gd name="T111" fmla="*/ 36 h 1018"/>
                <a:gd name="T112" fmla="*/ 105 w 5691"/>
                <a:gd name="T113" fmla="*/ 29 h 1018"/>
                <a:gd name="T114" fmla="*/ 43 w 5691"/>
                <a:gd name="T115" fmla="*/ 17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91" h="1018">
                  <a:moveTo>
                    <a:pt x="5691" y="1018"/>
                  </a:moveTo>
                  <a:lnTo>
                    <a:pt x="5203" y="1018"/>
                  </a:lnTo>
                  <a:lnTo>
                    <a:pt x="5203" y="1004"/>
                  </a:lnTo>
                  <a:lnTo>
                    <a:pt x="5096" y="1004"/>
                  </a:lnTo>
                  <a:lnTo>
                    <a:pt x="5096" y="988"/>
                  </a:lnTo>
                  <a:lnTo>
                    <a:pt x="5016" y="988"/>
                  </a:lnTo>
                  <a:lnTo>
                    <a:pt x="5016" y="964"/>
                  </a:lnTo>
                  <a:lnTo>
                    <a:pt x="4820" y="964"/>
                  </a:lnTo>
                  <a:lnTo>
                    <a:pt x="4820" y="952"/>
                  </a:lnTo>
                  <a:lnTo>
                    <a:pt x="4675" y="952"/>
                  </a:lnTo>
                  <a:lnTo>
                    <a:pt x="4641" y="952"/>
                  </a:lnTo>
                  <a:lnTo>
                    <a:pt x="4641" y="941"/>
                  </a:lnTo>
                  <a:lnTo>
                    <a:pt x="4520" y="941"/>
                  </a:lnTo>
                  <a:lnTo>
                    <a:pt x="4520" y="935"/>
                  </a:lnTo>
                  <a:lnTo>
                    <a:pt x="4468" y="935"/>
                  </a:lnTo>
                  <a:lnTo>
                    <a:pt x="4468" y="930"/>
                  </a:lnTo>
                  <a:lnTo>
                    <a:pt x="4422" y="930"/>
                  </a:lnTo>
                  <a:lnTo>
                    <a:pt x="4422" y="924"/>
                  </a:lnTo>
                  <a:lnTo>
                    <a:pt x="4407" y="924"/>
                  </a:lnTo>
                  <a:lnTo>
                    <a:pt x="4407" y="917"/>
                  </a:lnTo>
                  <a:lnTo>
                    <a:pt x="4393" y="917"/>
                  </a:lnTo>
                  <a:lnTo>
                    <a:pt x="4393" y="906"/>
                  </a:lnTo>
                  <a:lnTo>
                    <a:pt x="4377" y="906"/>
                  </a:lnTo>
                  <a:lnTo>
                    <a:pt x="4377" y="900"/>
                  </a:lnTo>
                  <a:lnTo>
                    <a:pt x="4347" y="900"/>
                  </a:lnTo>
                  <a:lnTo>
                    <a:pt x="4258" y="900"/>
                  </a:lnTo>
                  <a:lnTo>
                    <a:pt x="4258" y="889"/>
                  </a:lnTo>
                  <a:lnTo>
                    <a:pt x="4198" y="889"/>
                  </a:lnTo>
                  <a:lnTo>
                    <a:pt x="4198" y="881"/>
                  </a:lnTo>
                  <a:lnTo>
                    <a:pt x="4180" y="881"/>
                  </a:lnTo>
                  <a:lnTo>
                    <a:pt x="4180" y="869"/>
                  </a:lnTo>
                  <a:lnTo>
                    <a:pt x="4154" y="869"/>
                  </a:lnTo>
                  <a:lnTo>
                    <a:pt x="4154" y="860"/>
                  </a:lnTo>
                  <a:lnTo>
                    <a:pt x="4132" y="860"/>
                  </a:lnTo>
                  <a:lnTo>
                    <a:pt x="4053" y="860"/>
                  </a:lnTo>
                  <a:lnTo>
                    <a:pt x="4053" y="851"/>
                  </a:lnTo>
                  <a:lnTo>
                    <a:pt x="3950" y="851"/>
                  </a:lnTo>
                  <a:lnTo>
                    <a:pt x="3950" y="842"/>
                  </a:lnTo>
                  <a:lnTo>
                    <a:pt x="3894" y="842"/>
                  </a:lnTo>
                  <a:lnTo>
                    <a:pt x="3894" y="834"/>
                  </a:lnTo>
                  <a:lnTo>
                    <a:pt x="3848" y="834"/>
                  </a:lnTo>
                  <a:lnTo>
                    <a:pt x="3848" y="825"/>
                  </a:lnTo>
                  <a:lnTo>
                    <a:pt x="3809" y="825"/>
                  </a:lnTo>
                  <a:lnTo>
                    <a:pt x="3809" y="817"/>
                  </a:lnTo>
                  <a:lnTo>
                    <a:pt x="3735" y="817"/>
                  </a:lnTo>
                  <a:lnTo>
                    <a:pt x="3735" y="810"/>
                  </a:lnTo>
                  <a:lnTo>
                    <a:pt x="3709" y="810"/>
                  </a:lnTo>
                  <a:lnTo>
                    <a:pt x="3709" y="799"/>
                  </a:lnTo>
                  <a:lnTo>
                    <a:pt x="3684" y="799"/>
                  </a:lnTo>
                  <a:lnTo>
                    <a:pt x="3684" y="791"/>
                  </a:lnTo>
                  <a:lnTo>
                    <a:pt x="3602" y="791"/>
                  </a:lnTo>
                  <a:lnTo>
                    <a:pt x="3602" y="777"/>
                  </a:lnTo>
                  <a:lnTo>
                    <a:pt x="3584" y="777"/>
                  </a:lnTo>
                  <a:lnTo>
                    <a:pt x="3584" y="771"/>
                  </a:lnTo>
                  <a:lnTo>
                    <a:pt x="3568" y="771"/>
                  </a:lnTo>
                  <a:lnTo>
                    <a:pt x="3549" y="771"/>
                  </a:lnTo>
                  <a:lnTo>
                    <a:pt x="3549" y="761"/>
                  </a:lnTo>
                  <a:lnTo>
                    <a:pt x="3527" y="761"/>
                  </a:lnTo>
                  <a:lnTo>
                    <a:pt x="3527" y="753"/>
                  </a:lnTo>
                  <a:lnTo>
                    <a:pt x="3487" y="753"/>
                  </a:lnTo>
                  <a:lnTo>
                    <a:pt x="3487" y="744"/>
                  </a:lnTo>
                  <a:lnTo>
                    <a:pt x="3455" y="744"/>
                  </a:lnTo>
                  <a:lnTo>
                    <a:pt x="3455" y="735"/>
                  </a:lnTo>
                  <a:lnTo>
                    <a:pt x="3344" y="735"/>
                  </a:lnTo>
                  <a:lnTo>
                    <a:pt x="3344" y="727"/>
                  </a:lnTo>
                  <a:lnTo>
                    <a:pt x="3308" y="727"/>
                  </a:lnTo>
                  <a:lnTo>
                    <a:pt x="3308" y="716"/>
                  </a:lnTo>
                  <a:lnTo>
                    <a:pt x="3265" y="716"/>
                  </a:lnTo>
                  <a:lnTo>
                    <a:pt x="3265" y="710"/>
                  </a:lnTo>
                  <a:lnTo>
                    <a:pt x="3221" y="710"/>
                  </a:lnTo>
                  <a:lnTo>
                    <a:pt x="3221" y="706"/>
                  </a:lnTo>
                  <a:lnTo>
                    <a:pt x="3187" y="706"/>
                  </a:lnTo>
                  <a:lnTo>
                    <a:pt x="3187" y="690"/>
                  </a:lnTo>
                  <a:lnTo>
                    <a:pt x="3135" y="690"/>
                  </a:lnTo>
                  <a:lnTo>
                    <a:pt x="3135" y="683"/>
                  </a:lnTo>
                  <a:lnTo>
                    <a:pt x="3094" y="683"/>
                  </a:lnTo>
                  <a:lnTo>
                    <a:pt x="3094" y="675"/>
                  </a:lnTo>
                  <a:lnTo>
                    <a:pt x="3058" y="675"/>
                  </a:lnTo>
                  <a:lnTo>
                    <a:pt x="3058" y="666"/>
                  </a:lnTo>
                  <a:lnTo>
                    <a:pt x="3020" y="666"/>
                  </a:lnTo>
                  <a:lnTo>
                    <a:pt x="3020" y="657"/>
                  </a:lnTo>
                  <a:lnTo>
                    <a:pt x="2973" y="657"/>
                  </a:lnTo>
                  <a:lnTo>
                    <a:pt x="2973" y="647"/>
                  </a:lnTo>
                  <a:lnTo>
                    <a:pt x="2925" y="647"/>
                  </a:lnTo>
                  <a:lnTo>
                    <a:pt x="2925" y="640"/>
                  </a:lnTo>
                  <a:lnTo>
                    <a:pt x="2895" y="640"/>
                  </a:lnTo>
                  <a:lnTo>
                    <a:pt x="2895" y="632"/>
                  </a:lnTo>
                  <a:lnTo>
                    <a:pt x="2832" y="632"/>
                  </a:lnTo>
                  <a:lnTo>
                    <a:pt x="2832" y="623"/>
                  </a:lnTo>
                  <a:lnTo>
                    <a:pt x="2744" y="623"/>
                  </a:lnTo>
                  <a:lnTo>
                    <a:pt x="2744" y="618"/>
                  </a:lnTo>
                  <a:lnTo>
                    <a:pt x="2726" y="618"/>
                  </a:lnTo>
                  <a:lnTo>
                    <a:pt x="2726" y="611"/>
                  </a:lnTo>
                  <a:lnTo>
                    <a:pt x="2673" y="611"/>
                  </a:lnTo>
                  <a:lnTo>
                    <a:pt x="2673" y="602"/>
                  </a:lnTo>
                  <a:lnTo>
                    <a:pt x="2649" y="602"/>
                  </a:lnTo>
                  <a:lnTo>
                    <a:pt x="2649" y="591"/>
                  </a:lnTo>
                  <a:lnTo>
                    <a:pt x="2621" y="591"/>
                  </a:lnTo>
                  <a:lnTo>
                    <a:pt x="2621" y="582"/>
                  </a:lnTo>
                  <a:lnTo>
                    <a:pt x="2520" y="582"/>
                  </a:lnTo>
                  <a:lnTo>
                    <a:pt x="2520" y="576"/>
                  </a:lnTo>
                  <a:lnTo>
                    <a:pt x="2424" y="576"/>
                  </a:lnTo>
                  <a:lnTo>
                    <a:pt x="2424" y="566"/>
                  </a:lnTo>
                  <a:lnTo>
                    <a:pt x="2369" y="566"/>
                  </a:lnTo>
                  <a:lnTo>
                    <a:pt x="2369" y="556"/>
                  </a:lnTo>
                  <a:lnTo>
                    <a:pt x="2327" y="556"/>
                  </a:lnTo>
                  <a:lnTo>
                    <a:pt x="2327" y="537"/>
                  </a:lnTo>
                  <a:lnTo>
                    <a:pt x="2313" y="537"/>
                  </a:lnTo>
                  <a:lnTo>
                    <a:pt x="2313" y="517"/>
                  </a:lnTo>
                  <a:lnTo>
                    <a:pt x="2295" y="517"/>
                  </a:lnTo>
                  <a:lnTo>
                    <a:pt x="2295" y="508"/>
                  </a:lnTo>
                  <a:lnTo>
                    <a:pt x="2258" y="508"/>
                  </a:lnTo>
                  <a:lnTo>
                    <a:pt x="2258" y="501"/>
                  </a:lnTo>
                  <a:lnTo>
                    <a:pt x="2208" y="501"/>
                  </a:lnTo>
                  <a:lnTo>
                    <a:pt x="2208" y="488"/>
                  </a:lnTo>
                  <a:lnTo>
                    <a:pt x="2154" y="488"/>
                  </a:lnTo>
                  <a:lnTo>
                    <a:pt x="2154" y="478"/>
                  </a:lnTo>
                  <a:lnTo>
                    <a:pt x="2119" y="478"/>
                  </a:lnTo>
                  <a:lnTo>
                    <a:pt x="2119" y="465"/>
                  </a:lnTo>
                  <a:lnTo>
                    <a:pt x="2025" y="465"/>
                  </a:lnTo>
                  <a:lnTo>
                    <a:pt x="2025" y="453"/>
                  </a:lnTo>
                  <a:lnTo>
                    <a:pt x="2001" y="453"/>
                  </a:lnTo>
                  <a:lnTo>
                    <a:pt x="2001" y="447"/>
                  </a:lnTo>
                  <a:lnTo>
                    <a:pt x="1972" y="447"/>
                  </a:lnTo>
                  <a:lnTo>
                    <a:pt x="1972" y="439"/>
                  </a:lnTo>
                  <a:lnTo>
                    <a:pt x="1916" y="439"/>
                  </a:lnTo>
                  <a:lnTo>
                    <a:pt x="1916" y="432"/>
                  </a:lnTo>
                  <a:lnTo>
                    <a:pt x="1892" y="432"/>
                  </a:lnTo>
                  <a:lnTo>
                    <a:pt x="1892" y="424"/>
                  </a:lnTo>
                  <a:lnTo>
                    <a:pt x="1862" y="424"/>
                  </a:lnTo>
                  <a:lnTo>
                    <a:pt x="1862" y="418"/>
                  </a:lnTo>
                  <a:lnTo>
                    <a:pt x="1827" y="418"/>
                  </a:lnTo>
                  <a:lnTo>
                    <a:pt x="1827" y="413"/>
                  </a:lnTo>
                  <a:lnTo>
                    <a:pt x="1797" y="413"/>
                  </a:lnTo>
                  <a:lnTo>
                    <a:pt x="1779" y="413"/>
                  </a:lnTo>
                  <a:lnTo>
                    <a:pt x="1779" y="403"/>
                  </a:lnTo>
                  <a:lnTo>
                    <a:pt x="1753" y="403"/>
                  </a:lnTo>
                  <a:lnTo>
                    <a:pt x="1753" y="392"/>
                  </a:lnTo>
                  <a:lnTo>
                    <a:pt x="1719" y="392"/>
                  </a:lnTo>
                  <a:lnTo>
                    <a:pt x="1719" y="384"/>
                  </a:lnTo>
                  <a:lnTo>
                    <a:pt x="1690" y="384"/>
                  </a:lnTo>
                  <a:lnTo>
                    <a:pt x="1690" y="377"/>
                  </a:lnTo>
                  <a:lnTo>
                    <a:pt x="1662" y="377"/>
                  </a:lnTo>
                  <a:lnTo>
                    <a:pt x="1662" y="372"/>
                  </a:lnTo>
                  <a:lnTo>
                    <a:pt x="1634" y="372"/>
                  </a:lnTo>
                  <a:lnTo>
                    <a:pt x="1598" y="372"/>
                  </a:lnTo>
                  <a:lnTo>
                    <a:pt x="1598" y="358"/>
                  </a:lnTo>
                  <a:lnTo>
                    <a:pt x="1586" y="358"/>
                  </a:lnTo>
                  <a:lnTo>
                    <a:pt x="1586" y="348"/>
                  </a:lnTo>
                  <a:lnTo>
                    <a:pt x="1567" y="348"/>
                  </a:lnTo>
                  <a:lnTo>
                    <a:pt x="1567" y="340"/>
                  </a:lnTo>
                  <a:lnTo>
                    <a:pt x="1479" y="340"/>
                  </a:lnTo>
                  <a:lnTo>
                    <a:pt x="1479" y="328"/>
                  </a:lnTo>
                  <a:lnTo>
                    <a:pt x="1457" y="328"/>
                  </a:lnTo>
                  <a:lnTo>
                    <a:pt x="1457" y="317"/>
                  </a:lnTo>
                  <a:lnTo>
                    <a:pt x="1406" y="317"/>
                  </a:lnTo>
                  <a:lnTo>
                    <a:pt x="1406" y="309"/>
                  </a:lnTo>
                  <a:lnTo>
                    <a:pt x="1388" y="309"/>
                  </a:lnTo>
                  <a:lnTo>
                    <a:pt x="1388" y="300"/>
                  </a:lnTo>
                  <a:lnTo>
                    <a:pt x="1370" y="300"/>
                  </a:lnTo>
                  <a:lnTo>
                    <a:pt x="1370" y="293"/>
                  </a:lnTo>
                  <a:lnTo>
                    <a:pt x="1348" y="293"/>
                  </a:lnTo>
                  <a:lnTo>
                    <a:pt x="1348" y="282"/>
                  </a:lnTo>
                  <a:lnTo>
                    <a:pt x="1338" y="282"/>
                  </a:lnTo>
                  <a:lnTo>
                    <a:pt x="1338" y="277"/>
                  </a:lnTo>
                  <a:lnTo>
                    <a:pt x="1273" y="277"/>
                  </a:lnTo>
                  <a:lnTo>
                    <a:pt x="1273" y="274"/>
                  </a:lnTo>
                  <a:lnTo>
                    <a:pt x="1247" y="274"/>
                  </a:lnTo>
                  <a:lnTo>
                    <a:pt x="1247" y="265"/>
                  </a:lnTo>
                  <a:lnTo>
                    <a:pt x="1193" y="265"/>
                  </a:lnTo>
                  <a:lnTo>
                    <a:pt x="1193" y="262"/>
                  </a:lnTo>
                  <a:lnTo>
                    <a:pt x="1163" y="262"/>
                  </a:lnTo>
                  <a:lnTo>
                    <a:pt x="1163" y="254"/>
                  </a:lnTo>
                  <a:lnTo>
                    <a:pt x="1136" y="254"/>
                  </a:lnTo>
                  <a:lnTo>
                    <a:pt x="1136" y="244"/>
                  </a:lnTo>
                  <a:lnTo>
                    <a:pt x="1124" y="244"/>
                  </a:lnTo>
                  <a:lnTo>
                    <a:pt x="1124" y="233"/>
                  </a:lnTo>
                  <a:lnTo>
                    <a:pt x="1112" y="233"/>
                  </a:lnTo>
                  <a:lnTo>
                    <a:pt x="1112" y="221"/>
                  </a:lnTo>
                  <a:lnTo>
                    <a:pt x="1088" y="221"/>
                  </a:lnTo>
                  <a:lnTo>
                    <a:pt x="1076" y="221"/>
                  </a:lnTo>
                  <a:lnTo>
                    <a:pt x="1076" y="216"/>
                  </a:lnTo>
                  <a:lnTo>
                    <a:pt x="1060" y="216"/>
                  </a:lnTo>
                  <a:lnTo>
                    <a:pt x="1060" y="211"/>
                  </a:lnTo>
                  <a:lnTo>
                    <a:pt x="1044" y="211"/>
                  </a:lnTo>
                  <a:lnTo>
                    <a:pt x="1044" y="204"/>
                  </a:lnTo>
                  <a:lnTo>
                    <a:pt x="995" y="204"/>
                  </a:lnTo>
                  <a:lnTo>
                    <a:pt x="995" y="193"/>
                  </a:lnTo>
                  <a:lnTo>
                    <a:pt x="931" y="193"/>
                  </a:lnTo>
                  <a:lnTo>
                    <a:pt x="931" y="179"/>
                  </a:lnTo>
                  <a:lnTo>
                    <a:pt x="887" y="179"/>
                  </a:lnTo>
                  <a:lnTo>
                    <a:pt x="887" y="169"/>
                  </a:lnTo>
                  <a:lnTo>
                    <a:pt x="865" y="169"/>
                  </a:lnTo>
                  <a:lnTo>
                    <a:pt x="865" y="159"/>
                  </a:lnTo>
                  <a:lnTo>
                    <a:pt x="830" y="159"/>
                  </a:lnTo>
                  <a:lnTo>
                    <a:pt x="830" y="152"/>
                  </a:lnTo>
                  <a:lnTo>
                    <a:pt x="830" y="152"/>
                  </a:lnTo>
                  <a:lnTo>
                    <a:pt x="796" y="152"/>
                  </a:lnTo>
                  <a:lnTo>
                    <a:pt x="796" y="152"/>
                  </a:lnTo>
                  <a:lnTo>
                    <a:pt x="782" y="152"/>
                  </a:lnTo>
                  <a:lnTo>
                    <a:pt x="782" y="141"/>
                  </a:lnTo>
                  <a:lnTo>
                    <a:pt x="713" y="141"/>
                  </a:lnTo>
                  <a:lnTo>
                    <a:pt x="713" y="132"/>
                  </a:lnTo>
                  <a:lnTo>
                    <a:pt x="701" y="132"/>
                  </a:lnTo>
                  <a:lnTo>
                    <a:pt x="701" y="124"/>
                  </a:lnTo>
                  <a:lnTo>
                    <a:pt x="681" y="124"/>
                  </a:lnTo>
                  <a:lnTo>
                    <a:pt x="681" y="114"/>
                  </a:lnTo>
                  <a:lnTo>
                    <a:pt x="651" y="114"/>
                  </a:lnTo>
                  <a:lnTo>
                    <a:pt x="651" y="106"/>
                  </a:lnTo>
                  <a:lnTo>
                    <a:pt x="623" y="106"/>
                  </a:lnTo>
                  <a:lnTo>
                    <a:pt x="623" y="94"/>
                  </a:lnTo>
                  <a:lnTo>
                    <a:pt x="506" y="94"/>
                  </a:lnTo>
                  <a:lnTo>
                    <a:pt x="506" y="80"/>
                  </a:lnTo>
                  <a:lnTo>
                    <a:pt x="488" y="80"/>
                  </a:lnTo>
                  <a:lnTo>
                    <a:pt x="488" y="72"/>
                  </a:lnTo>
                  <a:lnTo>
                    <a:pt x="436" y="72"/>
                  </a:lnTo>
                  <a:lnTo>
                    <a:pt x="389" y="72"/>
                  </a:lnTo>
                  <a:lnTo>
                    <a:pt x="389" y="62"/>
                  </a:lnTo>
                  <a:lnTo>
                    <a:pt x="359" y="62"/>
                  </a:lnTo>
                  <a:lnTo>
                    <a:pt x="359" y="51"/>
                  </a:lnTo>
                  <a:lnTo>
                    <a:pt x="347" y="51"/>
                  </a:lnTo>
                  <a:lnTo>
                    <a:pt x="347" y="42"/>
                  </a:lnTo>
                  <a:lnTo>
                    <a:pt x="299" y="42"/>
                  </a:lnTo>
                  <a:lnTo>
                    <a:pt x="299" y="36"/>
                  </a:lnTo>
                  <a:lnTo>
                    <a:pt x="210" y="36"/>
                  </a:lnTo>
                  <a:lnTo>
                    <a:pt x="210" y="29"/>
                  </a:lnTo>
                  <a:lnTo>
                    <a:pt x="139" y="29"/>
                  </a:lnTo>
                  <a:lnTo>
                    <a:pt x="105" y="29"/>
                  </a:lnTo>
                  <a:lnTo>
                    <a:pt x="105" y="25"/>
                  </a:lnTo>
                  <a:lnTo>
                    <a:pt x="67" y="25"/>
                  </a:lnTo>
                  <a:lnTo>
                    <a:pt x="67" y="17"/>
                  </a:lnTo>
                  <a:lnTo>
                    <a:pt x="43" y="17"/>
                  </a:lnTo>
                  <a:lnTo>
                    <a:pt x="43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73F6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4310988" y="358170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/>
              <a:t>Ereignisse nach 18 Monaten: KRd: 71 (17,9 %); Rd: 97 (24,5 %)</a:t>
            </a:r>
          </a:p>
          <a:p>
            <a:r>
              <a:rPr lang="de-DE" sz="1400"/>
              <a:t>HR (95 % KI) = 0,69 (0,51–0,93)</a:t>
            </a:r>
          </a:p>
        </p:txBody>
      </p:sp>
      <p:graphicFrame>
        <p:nvGraphicFramePr>
          <p:cNvPr id="182" name="Table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9505"/>
              </p:ext>
            </p:extLst>
          </p:nvPr>
        </p:nvGraphicFramePr>
        <p:xfrm>
          <a:off x="6612434" y="1268399"/>
          <a:ext cx="5293227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627">
                  <a:extLst>
                    <a:ext uri="{9D8B030D-6E8A-4147-A177-3AD203B41FA5}">
                      <a16:colId xmlns:a16="http://schemas.microsoft.com/office/drawing/2014/main" val="3965952264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4137629213"/>
                    </a:ext>
                  </a:extLst>
                </a:gridCol>
                <a:gridCol w="1741800">
                  <a:extLst>
                    <a:ext uri="{9D8B030D-6E8A-4147-A177-3AD203B41FA5}">
                      <a16:colId xmlns:a16="http://schemas.microsoft.com/office/drawing/2014/main" val="1607340629"/>
                    </a:ext>
                  </a:extLst>
                </a:gridCol>
              </a:tblGrid>
              <a:tr h="253903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b="1" dirty="0"/>
                        <a:t>KRd (n = 396)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1" dirty="0"/>
                        <a:t>Rd (n = 396)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672058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Todesfälle, n (%)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246 (62,1)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267 (67,4)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96265"/>
                  </a:ext>
                </a:extLst>
              </a:tr>
              <a:tr h="253903">
                <a:tc>
                  <a:txBody>
                    <a:bodyPr/>
                    <a:lstStyle/>
                    <a:p>
                      <a:r>
                        <a:rPr lang="de-AT" sz="1400" dirty="0"/>
                        <a:t>Medianes</a:t>
                      </a:r>
                      <a:r>
                        <a:rPr lang="de-AT" sz="1400" baseline="0" dirty="0"/>
                        <a:t> PFS, Mo.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48,3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40,4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23161"/>
                  </a:ext>
                </a:extLst>
              </a:tr>
              <a:tr h="313031">
                <a:tc>
                  <a:txBody>
                    <a:bodyPr/>
                    <a:lstStyle/>
                    <a:p>
                      <a:r>
                        <a:rPr lang="de-AT" sz="1400" dirty="0"/>
                        <a:t>HR (95% KI)</a:t>
                      </a:r>
                    </a:p>
                    <a:p>
                      <a:r>
                        <a:rPr lang="de-AT" sz="1400" dirty="0"/>
                        <a:t>p-Wert</a:t>
                      </a:r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AT" sz="1400" dirty="0"/>
                        <a:t>0,79 (0,55-0,95)</a:t>
                      </a:r>
                    </a:p>
                    <a:p>
                      <a:pPr algn="ctr"/>
                      <a:r>
                        <a:rPr lang="de-AT" sz="1400" dirty="0"/>
                        <a:t>(einseitig) &lt;0,0045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54921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7524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8861"/>
    </mc:Choice>
    <mc:Fallback xmlns="">
      <p:transition xmlns:p14="http://schemas.microsoft.com/office/powerpoint/2010/main" advTm="3886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"/>
</p:tagLst>
</file>

<file path=ppt/theme/theme1.xml><?xml version="1.0" encoding="utf-8"?>
<a:theme xmlns:a="http://schemas.openxmlformats.org/drawingml/2006/main" name="2016 Amgen Oncology">
  <a:themeElements>
    <a:clrScheme name="Amgen Standard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0063C3"/>
      </a:hlink>
      <a:folHlink>
        <a:srgbClr val="00BCE4"/>
      </a:folHlink>
    </a:clrScheme>
    <a:fontScheme name="Amge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gen Powerpoint Template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3C3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7DE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gen Powerpoint Templat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CC2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mgen Brand_Template_INTERNAL">
  <a:themeElements>
    <a:clrScheme name="Custom 1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0063C3"/>
      </a:hlink>
      <a:folHlink>
        <a:srgbClr val="00BCE4"/>
      </a:folHlink>
    </a:clrScheme>
    <a:fontScheme name="Amgen Corporat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6350" algn="ctr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</a:spDef>
    <a:lnDef>
      <a:spPr>
        <a:ln w="28575" cap="rnd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4cc8a8e3-a0ac-4c7a-bc35-568b5bfd2982">Edit Complete</Status>
    <TaskName xmlns="4cc8a8e3-a0ac-4c7a-bc35-568b5bfd2982">AMG01-DEK-182368 Draft 2 Edit</TaskName>
    <Comments xmlns="4cc8a8e3-a0ac-4c7a-bc35-568b5bfd298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0FFE600328B469690951498A2E0BA" ma:contentTypeVersion="4" ma:contentTypeDescription="Create a new document." ma:contentTypeScope="" ma:versionID="981f5afbc7dec561f58e8850cd8b25ec">
  <xsd:schema xmlns:xsd="http://www.w3.org/2001/XMLSchema" xmlns:xs="http://www.w3.org/2001/XMLSchema" xmlns:p="http://schemas.microsoft.com/office/2006/metadata/properties" xmlns:ns2="4cc8a8e3-a0ac-4c7a-bc35-568b5bfd2982" xmlns:ns3="c43e1e62-5814-4193-81a1-e9f4bb632658" targetNamespace="http://schemas.microsoft.com/office/2006/metadata/properties" ma:root="true" ma:fieldsID="542311a6b9443f41588ac0225f5f9c83" ns2:_="" ns3:_="">
    <xsd:import namespace="4cc8a8e3-a0ac-4c7a-bc35-568b5bfd2982"/>
    <xsd:import namespace="c43e1e62-5814-4193-81a1-e9f4bb632658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Status" minOccurs="0"/>
                <xsd:element ref="ns2:TaskNam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8a8e3-a0ac-4c7a-bc35-568b5bfd2982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  <xsd:element name="Status" ma:index="9" nillable="true" ma:displayName="Status" ma:default="Select one" ma:format="Dropdown" ma:internalName="Status">
      <xsd:simpleType>
        <xsd:union memberTypes="dms:Text">
          <xsd:simpleType>
            <xsd:restriction base="dms:Choice">
              <xsd:enumeration value="Select one"/>
              <xsd:enumeration value="For review"/>
              <xsd:enumeration value="For QC"/>
              <xsd:enumeration value="For review &amp; QC"/>
              <xsd:enumeration value="For Edit"/>
              <xsd:enumeration value="For client"/>
              <xsd:enumeration value="Review complete"/>
              <xsd:enumeration value="QC complete"/>
              <xsd:enumeration value="Edit complete"/>
              <xsd:enumeration value="Pub Sup"/>
            </xsd:restriction>
          </xsd:simpleType>
        </xsd:union>
      </xsd:simpleType>
    </xsd:element>
    <xsd:element name="TaskName" ma:index="10" nillable="true" ma:displayName="TaskName" ma:internalName="TaskNam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e1e62-5814-4193-81a1-e9f4bb63265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8490d18d-1e1f-4ae2-adbe-3f6683173bee" value=""/>
  <element uid="03e9b10b-a1f9-4a88-9630-476473f62285" value=""/>
  <element uid="7349a702-6462-4442-88eb-c64cd513835c" value=""/>
</sisl>
</file>

<file path=customXml/itemProps1.xml><?xml version="1.0" encoding="utf-8"?>
<ds:datastoreItem xmlns:ds="http://schemas.openxmlformats.org/officeDocument/2006/customXml" ds:itemID="{4EB35174-0033-4722-A642-475FDEA672BC}">
  <ds:schemaRefs>
    <ds:schemaRef ds:uri="http://purl.org/dc/elements/1.1/"/>
    <ds:schemaRef ds:uri="4cc8a8e3-a0ac-4c7a-bc35-568b5bfd2982"/>
    <ds:schemaRef ds:uri="http://purl.org/dc/terms/"/>
    <ds:schemaRef ds:uri="http://schemas.microsoft.com/office/2006/metadata/properties"/>
    <ds:schemaRef ds:uri="c43e1e62-5814-4193-81a1-e9f4bb632658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777E33-A034-45CB-A0EF-7902D708A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8a8e3-a0ac-4c7a-bc35-568b5bfd2982"/>
    <ds:schemaRef ds:uri="c43e1e62-5814-4193-81a1-e9f4bb632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C57D67-CD87-4481-8F02-A4A33FA24F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60A730-D449-4DF5-BA1E-0CC26B1EE282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 Amgen Corporate Template_16x9_EXTERNAL</Template>
  <TotalTime>0</TotalTime>
  <Words>2779</Words>
  <Application>Microsoft Office PowerPoint</Application>
  <PresentationFormat>Widescreen</PresentationFormat>
  <Paragraphs>851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ＭＳ Ｐゴシック</vt:lpstr>
      <vt:lpstr>ＭＳ Ｐゴシック</vt:lpstr>
      <vt:lpstr>Arial</vt:lpstr>
      <vt:lpstr>Calibri</vt:lpstr>
      <vt:lpstr>Courier New</vt:lpstr>
      <vt:lpstr>Verdana</vt:lpstr>
      <vt:lpstr>Wingdings</vt:lpstr>
      <vt:lpstr>Wingdings 2</vt:lpstr>
      <vt:lpstr>2016 Amgen Oncology</vt:lpstr>
      <vt:lpstr>Amgen Brand_Template_INTERNAL</vt:lpstr>
      <vt:lpstr>Custom Design</vt:lpstr>
      <vt:lpstr>1_Custom Design</vt:lpstr>
      <vt:lpstr>2_Custom Design</vt:lpstr>
      <vt:lpstr>Verbesserung des Gesamtüberlebens mit Carfilzomib,  Lenalidomid und Dexamethason bei Patienten  mit rezidiviertem oder refraktärem multiplem Myelom</vt:lpstr>
      <vt:lpstr>Anwendungsgebiete (CH)</vt:lpstr>
      <vt:lpstr>ASPIRE: Phase-3-Studie – Design</vt:lpstr>
      <vt:lpstr>ASPIRE: KRd vs. Rd</vt:lpstr>
      <vt:lpstr>Patienten- und Erkrankungscharakteristika zu Studienbeginn</vt:lpstr>
      <vt:lpstr>  Unter KRd verlängerte sich das durch den Prüfarzt bewertete  mediane PFS um 9,5 Monate </vt:lpstr>
      <vt:lpstr>Initiales Gesamtüberleben (Cut-off-Datum 16. Juni 2014)</vt:lpstr>
      <vt:lpstr>Finale Analyse des OS</vt:lpstr>
      <vt:lpstr>KRd verlängerte das mediane Gesamtüberleben im Vergleich zu Rd um 7,9 Monate</vt:lpstr>
      <vt:lpstr>Subgruppenanalysen: Gesamtüberleben und progressionsfreies Überleben</vt:lpstr>
      <vt:lpstr>Subgruppen: Vortherapien</vt:lpstr>
      <vt:lpstr>Subgruppenanalysen: Gesamtüberleben und progressionsfreies Überleben (Forts.)</vt:lpstr>
      <vt:lpstr>Subgruppen: Zytogenetik und R-ISS</vt:lpstr>
      <vt:lpstr>Myelom-Folgetherapien </vt:lpstr>
      <vt:lpstr>Gesamtüberleben nach Progression</vt:lpstr>
      <vt:lpstr>OS nach Ansprechkategorie in der KRd-Gruppe</vt:lpstr>
      <vt:lpstr>Zusammenfassung der unerwünschten Ereignisse</vt:lpstr>
      <vt:lpstr>Unerwünschte Ereignisse: Hämatologisch und nicht-hämatologisch </vt:lpstr>
      <vt:lpstr>Unerwünschte Ereignisse von Interesse</vt:lpstr>
      <vt:lpstr>Während der Behandlung aufgetretene, tödliche kardiologische Erkrankungen (Verträglichkeitspopulation)</vt:lpstr>
      <vt:lpstr>Expositionsadjustierte UE (Verträglichkeitspopulation)</vt:lpstr>
      <vt:lpstr>OS – Zusammenfassung</vt:lpstr>
      <vt:lpstr>PowerPoint Presentation</vt:lpstr>
    </vt:vector>
  </TitlesOfParts>
  <Company>Amgen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58th ASH Annual Meeting</dc:title>
  <dc:creator>Markovic, Ana</dc:creator>
  <cp:keywords>*$%PUB-*$%GenBus</cp:keywords>
  <cp:lastModifiedBy>Bast Deconinck, Carine</cp:lastModifiedBy>
  <cp:revision>1252</cp:revision>
  <cp:lastPrinted>2018-04-29T15:16:45Z</cp:lastPrinted>
  <dcterms:created xsi:type="dcterms:W3CDTF">2016-07-29T16:37:57Z</dcterms:created>
  <dcterms:modified xsi:type="dcterms:W3CDTF">2018-10-18T07:29:13Z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0x010100AA70FFE600328B469690951498A2E0BA</vt:lpwstr>
  </property>
  <property fmtid="{D5CDD505-2E9C-101B-9397-08002B2CF9AE}" pid="3" name="_dlc_DocIdItemGuid">
    <vt:lpwstr>e9baba56-6715-4b80-acc3-88fcb7fb19af</vt:lpwstr>
  </property>
  <property fmtid="{D5CDD505-2E9C-101B-9397-08002B2CF9AE}" pid="4" name="docIndexRef">
    <vt:lpwstr>2a01bf15-abca-4a9e-acdd-5420a454694a</vt:lpwstr>
  </property>
  <property fmtid="{D5CDD505-2E9C-101B-9397-08002B2CF9AE}" pid="5" name="bjSaver">
    <vt:lpwstr>n4u2LAnEJPSlPHcBQcf3QSOae4Whazdp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7" name="bjDocumentLabelXML-0">
    <vt:lpwstr>ames.com/2008/01/sie/internal/label"&gt;&lt;element uid="8490d18d-1e1f-4ae2-adbe-3f6683173bee" value="" /&gt;&lt;element uid="03e9b10b-a1f9-4a88-9630-476473f62285" value="" /&gt;&lt;element uid="7349a702-6462-4442-88eb-c64cd513835c" value="" /&gt;&lt;/sisl&gt;</vt:lpwstr>
  </property>
  <property fmtid="{D5CDD505-2E9C-101B-9397-08002B2CF9AE}" pid="8" name="bjDocumentSecurityLabel">
    <vt:lpwstr>Public - General Business</vt:lpwstr>
  </property>
</Properties>
</file>