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handoutMasterIdLst>
    <p:handoutMasterId r:id="rId29"/>
  </p:handoutMasterIdLst>
  <p:sldIdLst>
    <p:sldId id="329" r:id="rId3"/>
    <p:sldId id="541" r:id="rId4"/>
    <p:sldId id="257" r:id="rId5"/>
    <p:sldId id="283" r:id="rId6"/>
    <p:sldId id="318" r:id="rId7"/>
    <p:sldId id="323" r:id="rId8"/>
    <p:sldId id="261" r:id="rId9"/>
    <p:sldId id="263" r:id="rId10"/>
    <p:sldId id="264" r:id="rId11"/>
    <p:sldId id="265" r:id="rId12"/>
    <p:sldId id="286" r:id="rId13"/>
    <p:sldId id="326" r:id="rId14"/>
    <p:sldId id="306" r:id="rId15"/>
    <p:sldId id="322" r:id="rId16"/>
    <p:sldId id="327" r:id="rId17"/>
    <p:sldId id="256" r:id="rId18"/>
    <p:sldId id="321" r:id="rId19"/>
    <p:sldId id="280" r:id="rId20"/>
    <p:sldId id="305" r:id="rId21"/>
    <p:sldId id="274" r:id="rId22"/>
    <p:sldId id="319" r:id="rId23"/>
    <p:sldId id="325" r:id="rId24"/>
    <p:sldId id="308" r:id="rId25"/>
    <p:sldId id="278" r:id="rId26"/>
    <p:sldId id="279" r:id="rId27"/>
  </p:sldIdLst>
  <p:sldSz cx="12192000" cy="6858000"/>
  <p:notesSz cx="7010400" cy="92964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ankar, Priya" initials="SP" lastIdx="2" clrIdx="6">
    <p:extLst>
      <p:ext uri="{19B8F6BF-5375-455C-9EA6-DF929625EA0E}">
        <p15:presenceInfo xmlns:p15="http://schemas.microsoft.com/office/powerpoint/2012/main" userId="S-1-5-21-379614923-3435630508-3781305282-359440" providerId="AD"/>
      </p:ext>
    </p:extLst>
  </p:cmAuthor>
  <p:cmAuthor id="1" name="Kim, Mee Rhan" initials="KMR" lastIdx="163" clrIdx="0">
    <p:extLst>
      <p:ext uri="{19B8F6BF-5375-455C-9EA6-DF929625EA0E}">
        <p15:presenceInfo xmlns:p15="http://schemas.microsoft.com/office/powerpoint/2012/main" userId="S-1-5-21-379614923-3435630508-3781305282-23526" providerId="AD"/>
      </p:ext>
    </p:extLst>
  </p:cmAuthor>
  <p:cmAuthor id="8" name="Dummer Reinhard" initials="DR" lastIdx="6" clrIdx="7">
    <p:extLst>
      <p:ext uri="{19B8F6BF-5375-455C-9EA6-DF929625EA0E}">
        <p15:presenceInfo xmlns:p15="http://schemas.microsoft.com/office/powerpoint/2012/main" userId="Dummer Reinhard" providerId="None"/>
      </p:ext>
    </p:extLst>
  </p:cmAuthor>
  <p:cmAuthor id="2" name="Chan, Ed" initials="CE" lastIdx="26" clrIdx="1">
    <p:extLst>
      <p:ext uri="{19B8F6BF-5375-455C-9EA6-DF929625EA0E}">
        <p15:presenceInfo xmlns:p15="http://schemas.microsoft.com/office/powerpoint/2012/main" userId="S-1-5-21-379614923-3435630508-3781305282-487694" providerId="AD"/>
      </p:ext>
    </p:extLst>
  </p:cmAuthor>
  <p:cmAuthor id="9" name="Bhatta, Sumita" initials="BS" lastIdx="1" clrIdx="8">
    <p:extLst>
      <p:ext uri="{19B8F6BF-5375-455C-9EA6-DF929625EA0E}">
        <p15:presenceInfo xmlns:p15="http://schemas.microsoft.com/office/powerpoint/2012/main" userId="S-1-5-21-379614923-3435630508-3781305282-399902" providerId="AD"/>
      </p:ext>
    </p:extLst>
  </p:cmAuthor>
  <p:cmAuthor id="3" name="Treichel, Sheryl" initials="TS" lastIdx="48" clrIdx="2">
    <p:extLst>
      <p:ext uri="{19B8F6BF-5375-455C-9EA6-DF929625EA0E}">
        <p15:presenceInfo xmlns:p15="http://schemas.microsoft.com/office/powerpoint/2012/main" userId="S-1-5-21-379614923-3435630508-3781305282-96137" providerId="AD"/>
      </p:ext>
    </p:extLst>
  </p:cmAuthor>
  <p:cmAuthor id="10" name="Kim, Mee Rhan" initials="MRK" lastIdx="1" clrIdx="9">
    <p:extLst>
      <p:ext uri="{19B8F6BF-5375-455C-9EA6-DF929625EA0E}">
        <p15:presenceInfo xmlns:p15="http://schemas.microsoft.com/office/powerpoint/2012/main" userId="Kim, Mee Rhan" providerId="None"/>
      </p:ext>
    </p:extLst>
  </p:cmAuthor>
  <p:cmAuthor id="4" name="Sommermann, Erica" initials="SE" lastIdx="13" clrIdx="3">
    <p:extLst>
      <p:ext uri="{19B8F6BF-5375-455C-9EA6-DF929625EA0E}">
        <p15:presenceInfo xmlns:p15="http://schemas.microsoft.com/office/powerpoint/2012/main" userId="S-1-5-21-379614923-3435630508-3781305282-457956" providerId="AD"/>
      </p:ext>
    </p:extLst>
  </p:cmAuthor>
  <p:cmAuthor id="5" name="Cohan, David" initials="CD" lastIdx="1" clrIdx="4">
    <p:extLst>
      <p:ext uri="{19B8F6BF-5375-455C-9EA6-DF929625EA0E}">
        <p15:presenceInfo xmlns:p15="http://schemas.microsoft.com/office/powerpoint/2012/main" userId="S-1-5-21-379614923-3435630508-3781305282-521828" providerId="AD"/>
      </p:ext>
    </p:extLst>
  </p:cmAuthor>
  <p:cmAuthor id="6" name="Sharma, Anjali" initials="SA" lastIdx="3" clrIdx="5">
    <p:extLst>
      <p:ext uri="{19B8F6BF-5375-455C-9EA6-DF929625EA0E}">
        <p15:presenceInfo xmlns:p15="http://schemas.microsoft.com/office/powerpoint/2012/main" userId="S-1-5-21-379614923-3435630508-3781305282-4390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12AE"/>
    <a:srgbClr val="E9EBF5"/>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94" autoAdjust="0"/>
    <p:restoredTop sz="93457" autoAdjust="0"/>
  </p:normalViewPr>
  <p:slideViewPr>
    <p:cSldViewPr snapToGrid="0">
      <p:cViewPr varScale="1">
        <p:scale>
          <a:sx n="67" d="100"/>
          <a:sy n="67" d="100"/>
        </p:scale>
        <p:origin x="684" y="5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E18E62-B97D-4F57-95E2-570DBA3D7712}"/>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306C222-3E32-4AD6-8163-F9FE3C7D9C44}"/>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2F3538A-7960-46B1-ADA8-759E2B6F19B9}" type="datetimeFigureOut">
              <a:rPr lang="en-US" smtClean="0"/>
              <a:t>6/21/2019</a:t>
            </a:fld>
            <a:endParaRPr lang="en-US"/>
          </a:p>
        </p:txBody>
      </p:sp>
      <p:sp>
        <p:nvSpPr>
          <p:cNvPr id="4" name="Footer Placeholder 3">
            <a:extLst>
              <a:ext uri="{FF2B5EF4-FFF2-40B4-BE49-F238E27FC236}">
                <a16:creationId xmlns:a16="http://schemas.microsoft.com/office/drawing/2014/main" id="{CFA50987-2F2A-46AF-ACEC-247B2F516301}"/>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FD1E56C-5188-46DE-BDDE-1AEB08403B5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3BC7573-F63C-4238-85BC-732888B15EC4}" type="slidenum">
              <a:rPr lang="en-US" smtClean="0"/>
              <a:t>‹#›</a:t>
            </a:fld>
            <a:endParaRPr lang="en-US"/>
          </a:p>
        </p:txBody>
      </p:sp>
    </p:spTree>
    <p:extLst>
      <p:ext uri="{BB962C8B-B14F-4D97-AF65-F5344CB8AC3E}">
        <p14:creationId xmlns:p14="http://schemas.microsoft.com/office/powerpoint/2010/main" val="292418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442A4CB-884C-44DF-A341-D17B2941D7EF}" type="datetimeFigureOut">
              <a:rPr lang="en-US" smtClean="0"/>
              <a:t>6/21/2019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D44ADCC-1DC0-47CF-9647-0BDCBABF8964}" type="slidenum">
              <a:rPr lang="en-US" smtClean="0"/>
              <a:t>‹#›</a:t>
            </a:fld>
            <a:endParaRPr lang="en-US"/>
          </a:p>
        </p:txBody>
      </p:sp>
    </p:spTree>
    <p:extLst>
      <p:ext uri="{BB962C8B-B14F-4D97-AF65-F5344CB8AC3E}">
        <p14:creationId xmlns:p14="http://schemas.microsoft.com/office/powerpoint/2010/main" val="344885795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4ADCC-1DC0-47CF-9647-0BDCBABF8964}" type="slidenum">
              <a:rPr lang="en-US" smtClean="0"/>
              <a:t>1</a:t>
            </a:fld>
            <a:endParaRPr lang="en-US"/>
          </a:p>
        </p:txBody>
      </p:sp>
    </p:spTree>
    <p:extLst>
      <p:ext uri="{BB962C8B-B14F-4D97-AF65-F5344CB8AC3E}">
        <p14:creationId xmlns:p14="http://schemas.microsoft.com/office/powerpoint/2010/main" val="1674386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096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16DE897F-2D08-408F-BE4D-D557771144F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1252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5816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370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94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the 1-year analysis, the effect of the RFS specifications were realized.  Per protocol, our primary RFS definition specifies events at randomization for those subjects who do not have surgery, and also for those who do not achieve an R0 resection following surgery – hence the large step at baseline for both treatment arms.   The KM curves remaining reflect only R0 resection subjects. </a:t>
            </a:r>
          </a:p>
          <a:p>
            <a:endParaRPr lang="en-US" dirty="0"/>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0C00059-7630-4192-A471-92539FF1CE32}" type="slidenum">
              <a:rPr lang="en-US" smtClean="0"/>
              <a:t>15</a:t>
            </a:fld>
            <a:endParaRPr lang="en-US"/>
          </a:p>
        </p:txBody>
      </p:sp>
    </p:spTree>
    <p:extLst>
      <p:ext uri="{BB962C8B-B14F-4D97-AF65-F5344CB8AC3E}">
        <p14:creationId xmlns:p14="http://schemas.microsoft.com/office/powerpoint/2010/main" val="4226239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provide a more scientifically meaningful summary, we re-ran the RFS analysis and removed the events at baseline for those who did not achieve R0 resection following surgery – here in slide 14.  We chose to keep the RFS penalty at baseline for those subjects who did not have surgery.   In a future analysis, we certainly could take this further and remove this RFS baseline penalty for those who did not receive surgery and assess the effect on RFS.  That analysis has not yet been conducted.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0C00059-7630-4192-A471-92539FF1CE32}" type="slidenum">
              <a:rPr lang="en-US" smtClean="0"/>
              <a:t>16</a:t>
            </a:fld>
            <a:endParaRPr lang="en-US"/>
          </a:p>
        </p:txBody>
      </p:sp>
    </p:spTree>
    <p:extLst>
      <p:ext uri="{BB962C8B-B14F-4D97-AF65-F5344CB8AC3E}">
        <p14:creationId xmlns:p14="http://schemas.microsoft.com/office/powerpoint/2010/main" val="1558075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90C00059-7630-4192-A471-92539FF1CE32}" type="slidenum">
              <a:rPr lang="en-US" smtClean="0"/>
              <a:t>17</a:t>
            </a:fld>
            <a:endParaRPr lang="en-US"/>
          </a:p>
        </p:txBody>
      </p:sp>
    </p:spTree>
    <p:extLst>
      <p:ext uri="{BB962C8B-B14F-4D97-AF65-F5344CB8AC3E}">
        <p14:creationId xmlns:p14="http://schemas.microsoft.com/office/powerpoint/2010/main" val="4292136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723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0663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96428-B8DA-496E-9BD4-9E2309E7F60B}" type="slidenum">
              <a:rPr lang="en-US" smtClean="0"/>
              <a:t>2</a:t>
            </a:fld>
            <a:endParaRPr lang="en-US" dirty="0"/>
          </a:p>
        </p:txBody>
      </p:sp>
    </p:spTree>
    <p:extLst>
      <p:ext uri="{BB962C8B-B14F-4D97-AF65-F5344CB8AC3E}">
        <p14:creationId xmlns:p14="http://schemas.microsoft.com/office/powerpoint/2010/main" val="3317934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74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1AF356D-664C-411A-A403-4FBB4A018239}"/>
              </a:ext>
            </a:extLst>
          </p:cNvPr>
          <p:cNvSpPr>
            <a:spLocks noGrp="1"/>
          </p:cNvSpPr>
          <p:nvPr>
            <p:ph type="body" idx="1"/>
          </p:nvPr>
        </p:nvSpPr>
        <p:spPr/>
        <p:txBody>
          <a:bodyPr/>
          <a:lstStyle/>
          <a:p>
            <a:r>
              <a:rPr lang="en-US" sz="1200" dirty="0"/>
              <a:t>No protocol defined surgery due to progressive disease in arm 1 may be related to the underlying disease aggressiveness</a:t>
            </a:r>
          </a:p>
        </p:txBody>
      </p:sp>
    </p:spTree>
    <p:extLst>
      <p:ext uri="{BB962C8B-B14F-4D97-AF65-F5344CB8AC3E}">
        <p14:creationId xmlns:p14="http://schemas.microsoft.com/office/powerpoint/2010/main" val="1715463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87325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978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AED3EF-CE50-4A8B-8EA4-520B302431E2}" type="slidenum">
              <a:rPr lang="en-US" smtClean="0"/>
              <a:t>24</a:t>
            </a:fld>
            <a:endParaRPr lang="en-US" dirty="0"/>
          </a:p>
        </p:txBody>
      </p:sp>
    </p:spTree>
    <p:extLst>
      <p:ext uri="{BB962C8B-B14F-4D97-AF65-F5344CB8AC3E}">
        <p14:creationId xmlns:p14="http://schemas.microsoft.com/office/powerpoint/2010/main" val="2894717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AED3EF-CE50-4A8B-8EA4-520B302431E2}" type="slidenum">
              <a:rPr lang="en-US" smtClean="0"/>
              <a:t>25</a:t>
            </a:fld>
            <a:endParaRPr lang="en-US" dirty="0"/>
          </a:p>
        </p:txBody>
      </p:sp>
    </p:spTree>
    <p:extLst>
      <p:ext uri="{BB962C8B-B14F-4D97-AF65-F5344CB8AC3E}">
        <p14:creationId xmlns:p14="http://schemas.microsoft.com/office/powerpoint/2010/main" val="3798974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hidden="1"/>
          <p:cNvSpPr>
            <a:spLocks noGrp="1"/>
          </p:cNvSpPr>
          <p:nvPr>
            <p:ph type="ftr" sz="quarter" idx="11"/>
          </p:nvPr>
        </p:nvSpPr>
        <p:spPr>
          <a:xfrm>
            <a:off x="0" y="8829967"/>
            <a:ext cx="7010400" cy="466433"/>
          </a:xfrm>
        </p:spPr>
        <p:txBody>
          <a:bodyPr/>
          <a:lstStyle/>
          <a:p>
            <a:endParaRPr lang="en-US"/>
          </a:p>
        </p:txBody>
      </p:sp>
      <p:sp>
        <p:nvSpPr>
          <p:cNvPr id="6" name="Slide Number Placeholder 5"/>
          <p:cNvSpPr>
            <a:spLocks noGrp="1"/>
          </p:cNvSpPr>
          <p:nvPr>
            <p:ph type="sldNum" sz="quarter" idx="12"/>
          </p:nvPr>
        </p:nvSpPr>
        <p:spPr/>
        <p:txBody>
          <a:bodyPr/>
          <a:lstStyle/>
          <a:p>
            <a:fld id="{851FD3C4-761C-4CED-ACCA-7711484ED515}" type="slidenum">
              <a:rPr lang="en-US" smtClean="0"/>
              <a:t>3</a:t>
            </a:fld>
            <a:endParaRPr lang="en-US"/>
          </a:p>
        </p:txBody>
      </p:sp>
    </p:spTree>
    <p:extLst>
      <p:ext uri="{BB962C8B-B14F-4D97-AF65-F5344CB8AC3E}">
        <p14:creationId xmlns:p14="http://schemas.microsoft.com/office/powerpoint/2010/main" val="2996876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hidden="1"/>
          <p:cNvSpPr>
            <a:spLocks noGrp="1"/>
          </p:cNvSpPr>
          <p:nvPr>
            <p:ph type="ftr" sz="quarter" idx="11"/>
          </p:nvPr>
        </p:nvSpPr>
        <p:spPr>
          <a:xfrm>
            <a:off x="0" y="8829967"/>
            <a:ext cx="7010400" cy="466433"/>
          </a:xfrm>
        </p:spPr>
        <p:txBody>
          <a:bodyPr/>
          <a:lstStyle/>
          <a:p>
            <a:endParaRPr lang="en-US"/>
          </a:p>
        </p:txBody>
      </p:sp>
      <p:sp>
        <p:nvSpPr>
          <p:cNvPr id="6" name="Slide Number Placeholder 5"/>
          <p:cNvSpPr>
            <a:spLocks noGrp="1"/>
          </p:cNvSpPr>
          <p:nvPr>
            <p:ph type="sldNum" sz="quarter" idx="12"/>
          </p:nvPr>
        </p:nvSpPr>
        <p:spPr/>
        <p:txBody>
          <a:bodyPr/>
          <a:lstStyle/>
          <a:p>
            <a:fld id="{851FD3C4-761C-4CED-ACCA-7711484ED515}" type="slidenum">
              <a:rPr lang="en-US" smtClean="0"/>
              <a:t>4</a:t>
            </a:fld>
            <a:endParaRPr lang="en-US"/>
          </a:p>
        </p:txBody>
      </p:sp>
    </p:spTree>
    <p:extLst>
      <p:ext uri="{BB962C8B-B14F-4D97-AF65-F5344CB8AC3E}">
        <p14:creationId xmlns:p14="http://schemas.microsoft.com/office/powerpoint/2010/main" val="976673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largest randomized neoadjuvant study</a:t>
            </a:r>
          </a:p>
        </p:txBody>
      </p:sp>
      <p:sp>
        <p:nvSpPr>
          <p:cNvPr id="4" name="Header Placeholder 3"/>
          <p:cNvSpPr>
            <a:spLocks noGrp="1"/>
          </p:cNvSpPr>
          <p:nvPr>
            <p:ph type="hdr" sz="quarter" idx="10"/>
          </p:nvPr>
        </p:nvSpPr>
        <p:spPr/>
        <p:txBody>
          <a:bodyPr/>
          <a:lstStyle/>
          <a:p>
            <a:endParaRPr lang="en-US"/>
          </a:p>
        </p:txBody>
      </p:sp>
      <p:sp>
        <p:nvSpPr>
          <p:cNvPr id="5" name="Footer Placeholder 4" hidden="1"/>
          <p:cNvSpPr>
            <a:spLocks noGrp="1"/>
          </p:cNvSpPr>
          <p:nvPr>
            <p:ph type="ftr" sz="quarter" idx="11"/>
          </p:nvPr>
        </p:nvSpPr>
        <p:spPr>
          <a:xfrm>
            <a:off x="0" y="8685213"/>
            <a:ext cx="6858000" cy="458787"/>
          </a:xfrm>
        </p:spPr>
        <p:txBody>
          <a:bodyPr/>
          <a:lstStyle/>
          <a:p>
            <a:endParaRPr lang="en-US"/>
          </a:p>
        </p:txBody>
      </p:sp>
      <p:sp>
        <p:nvSpPr>
          <p:cNvPr id="6" name="Slide Number Placeholder 5"/>
          <p:cNvSpPr>
            <a:spLocks noGrp="1"/>
          </p:cNvSpPr>
          <p:nvPr>
            <p:ph type="sldNum" sz="quarter" idx="12"/>
          </p:nvPr>
        </p:nvSpPr>
        <p:spPr/>
        <p:txBody>
          <a:bodyPr/>
          <a:lstStyle/>
          <a:p>
            <a:fld id="{8D44ADCC-1DC0-47CF-9647-0BDCBABF8964}" type="slidenum">
              <a:rPr lang="en-US" smtClean="0"/>
              <a:t>5</a:t>
            </a:fld>
            <a:endParaRPr lang="en-US"/>
          </a:p>
        </p:txBody>
      </p:sp>
    </p:spTree>
    <p:extLst>
      <p:ext uri="{BB962C8B-B14F-4D97-AF65-F5344CB8AC3E}">
        <p14:creationId xmlns:p14="http://schemas.microsoft.com/office/powerpoint/2010/main" val="2123731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AED3EF-CE50-4A8B-8EA4-520B302431E2}" type="slidenum">
              <a:rPr lang="en-US" smtClean="0"/>
              <a:t>6</a:t>
            </a:fld>
            <a:endParaRPr lang="en-US" dirty="0"/>
          </a:p>
        </p:txBody>
      </p:sp>
    </p:spTree>
    <p:extLst>
      <p:ext uri="{BB962C8B-B14F-4D97-AF65-F5344CB8AC3E}">
        <p14:creationId xmlns:p14="http://schemas.microsoft.com/office/powerpoint/2010/main" val="764435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hidden="1"/>
          <p:cNvSpPr>
            <a:spLocks noGrp="1"/>
          </p:cNvSpPr>
          <p:nvPr>
            <p:ph type="ftr" sz="quarter" idx="11"/>
          </p:nvPr>
        </p:nvSpPr>
        <p:spPr>
          <a:xfrm>
            <a:off x="0" y="8829967"/>
            <a:ext cx="7010400" cy="466433"/>
          </a:xfrm>
        </p:spPr>
        <p:txBody>
          <a:bodyPr/>
          <a:lstStyle/>
          <a:p>
            <a:endParaRPr lang="en-US" dirty="0"/>
          </a:p>
        </p:txBody>
      </p:sp>
      <p:sp>
        <p:nvSpPr>
          <p:cNvPr id="6" name="Slide Number Placeholder 5"/>
          <p:cNvSpPr>
            <a:spLocks noGrp="1"/>
          </p:cNvSpPr>
          <p:nvPr>
            <p:ph type="sldNum" sz="quarter" idx="12"/>
          </p:nvPr>
        </p:nvSpPr>
        <p:spPr/>
        <p:txBody>
          <a:bodyPr/>
          <a:lstStyle/>
          <a:p>
            <a:fld id="{49AED3EF-CE50-4A8B-8EA4-520B302431E2}" type="slidenum">
              <a:rPr lang="en-US" smtClean="0"/>
              <a:t>7</a:t>
            </a:fld>
            <a:endParaRPr lang="en-US" dirty="0"/>
          </a:p>
        </p:txBody>
      </p:sp>
    </p:spTree>
    <p:extLst>
      <p:ext uri="{BB962C8B-B14F-4D97-AF65-F5344CB8AC3E}">
        <p14:creationId xmlns:p14="http://schemas.microsoft.com/office/powerpoint/2010/main" val="2876110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ED3EF-CE50-4A8B-8EA4-520B302431E2}" type="slidenum">
              <a:rPr lang="en-US" smtClean="0"/>
              <a:t>8</a:t>
            </a:fld>
            <a:endParaRPr lang="en-US" dirty="0"/>
          </a:p>
        </p:txBody>
      </p:sp>
    </p:spTree>
    <p:extLst>
      <p:ext uri="{BB962C8B-B14F-4D97-AF65-F5344CB8AC3E}">
        <p14:creationId xmlns:p14="http://schemas.microsoft.com/office/powerpoint/2010/main" val="3720808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AED3EF-CE50-4A8B-8EA4-520B302431E2}" type="slidenum">
              <a:rPr lang="en-US" smtClean="0"/>
              <a:t>9</a:t>
            </a:fld>
            <a:endParaRPr lang="en-US" dirty="0"/>
          </a:p>
        </p:txBody>
      </p:sp>
    </p:spTree>
    <p:extLst>
      <p:ext uri="{BB962C8B-B14F-4D97-AF65-F5344CB8AC3E}">
        <p14:creationId xmlns:p14="http://schemas.microsoft.com/office/powerpoint/2010/main" val="1157404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992-2D3A-4D3D-9DD5-37575A8CB1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248ED6-4413-4E82-ABD2-1132233A6D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4AB69B-C281-4902-84C3-B1AAD4663A2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B46979F-B5BB-45D8-A8F7-C02BAC95B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40F21-FF2C-4801-B6F2-F17E7BDA7317}"/>
              </a:ext>
            </a:extLst>
          </p:cNvPr>
          <p:cNvSpPr>
            <a:spLocks noGrp="1"/>
          </p:cNvSpPr>
          <p:nvPr>
            <p:ph type="sldNum" sz="quarter" idx="12"/>
          </p:nvPr>
        </p:nvSpPr>
        <p:spPr>
          <a:xfrm>
            <a:off x="9296400" y="6356349"/>
            <a:ext cx="2743200" cy="365125"/>
          </a:xfrm>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321601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7F61-CE03-4814-8DAA-B25F72DF7A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201479-C54C-4C2E-9598-72A3CF428E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CA8C7-5C7F-4764-816F-5FE32F6AE2F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3C51EC7-78BF-441A-AA39-A24EC9F78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249AF-CB72-4A60-8C66-56CC74F003C4}"/>
              </a:ext>
            </a:extLst>
          </p:cNvPr>
          <p:cNvSpPr>
            <a:spLocks noGrp="1"/>
          </p:cNvSpPr>
          <p:nvPr>
            <p:ph type="sldNum" sz="quarter" idx="12"/>
          </p:nvPr>
        </p:nvSpPr>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390985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6C6B2-02E1-404A-A035-898FB36E11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04283A-5EA2-4000-B9E4-E389CFD8D6A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F2AAA-AB31-4592-A900-1C7815940DF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8F06A18-6C35-4280-922B-978C8165D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6785EF-555A-444F-8DE8-11DFFCB485F1}"/>
              </a:ext>
            </a:extLst>
          </p:cNvPr>
          <p:cNvSpPr>
            <a:spLocks noGrp="1"/>
          </p:cNvSpPr>
          <p:nvPr>
            <p:ph type="sldNum" sz="quarter" idx="12"/>
          </p:nvPr>
        </p:nvSpPr>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87931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4984-4FBC-4D94-8DA3-821085971E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5C41A3-0417-4896-B5E5-CFB9BD92C9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7B37A2-414C-4F01-8B39-1D6152B22F3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6C67CF3-D162-4E7D-A424-7426B788EF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C42DA7-F026-4B4F-A1A8-4D4DAA97DF2A}"/>
              </a:ext>
            </a:extLst>
          </p:cNvPr>
          <p:cNvSpPr>
            <a:spLocks noGrp="1"/>
          </p:cNvSpPr>
          <p:nvPr>
            <p:ph type="sldNum" sz="quarter" idx="12"/>
          </p:nvPr>
        </p:nvSpPr>
        <p:spPr>
          <a:xfrm>
            <a:off x="9342120" y="6357620"/>
            <a:ext cx="2743200" cy="365125"/>
          </a:xfrm>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65487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5650D-1BD1-49A6-93D0-DB25401D20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A85F23-F4BF-45F9-9410-2571E9809D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1EA1547-F769-4F44-B9D8-6AF5BFAAEBA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98A7EE5-4D90-45E7-8912-3EE667829A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F8BAB8-6DA0-4DB0-9F75-57EEE2399478}"/>
              </a:ext>
            </a:extLst>
          </p:cNvPr>
          <p:cNvSpPr>
            <a:spLocks noGrp="1"/>
          </p:cNvSpPr>
          <p:nvPr>
            <p:ph type="sldNum" sz="quarter" idx="12"/>
          </p:nvPr>
        </p:nvSpPr>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196613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68532-B357-420E-9B7F-B1F7950F4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7A1F66-D7F3-496E-96E0-A8092E2DF4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1341A1-C1AF-41C0-9003-1CCD05AA0B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D0C05B-7DB9-4B49-B14E-FC892A80515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AF5F09A-5917-40F9-A74F-0EE274EE0D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082122-0D6D-466A-9DCF-4719B87B8747}"/>
              </a:ext>
            </a:extLst>
          </p:cNvPr>
          <p:cNvSpPr>
            <a:spLocks noGrp="1"/>
          </p:cNvSpPr>
          <p:nvPr>
            <p:ph type="sldNum" sz="quarter" idx="12"/>
          </p:nvPr>
        </p:nvSpPr>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401577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2A0A-B2F8-4282-8A1F-B2355EDE57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3BC123-8121-4F1D-8BBF-ED4AF64D36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36AAC1-6DF4-454F-AF39-AB6E6DD0A87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AABA2F-3827-4AEE-81DA-C69DC452D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386F01-473A-4BAA-9772-78F41C30D48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F640BA-E1FE-474B-9CC8-113BF3517ABB}"/>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35D95E16-6A5B-43B7-8D81-299C6BE7F4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D7A82D-03C7-49BC-80FD-1BA1C9245785}"/>
              </a:ext>
            </a:extLst>
          </p:cNvPr>
          <p:cNvSpPr>
            <a:spLocks noGrp="1"/>
          </p:cNvSpPr>
          <p:nvPr>
            <p:ph type="sldNum" sz="quarter" idx="12"/>
          </p:nvPr>
        </p:nvSpPr>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268899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6F5EC-A6F4-46C8-91AA-C5B5A25AD3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AFDD49-E8C2-416B-B677-98438979363B}"/>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2E2130A6-0D8A-4E4F-A75D-C97955B58A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EA0F13-8766-450B-84D8-6B2EEF17F974}"/>
              </a:ext>
            </a:extLst>
          </p:cNvPr>
          <p:cNvSpPr>
            <a:spLocks noGrp="1"/>
          </p:cNvSpPr>
          <p:nvPr>
            <p:ph type="sldNum" sz="quarter" idx="12"/>
          </p:nvPr>
        </p:nvSpPr>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1998518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737D42-C2BF-471C-A315-83830DBE2AF0}"/>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051FE27F-7825-4598-9592-FC687C026F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F526D6-345B-4D75-9A05-BC1481C48743}"/>
              </a:ext>
            </a:extLst>
          </p:cNvPr>
          <p:cNvSpPr>
            <a:spLocks noGrp="1"/>
          </p:cNvSpPr>
          <p:nvPr>
            <p:ph type="sldNum" sz="quarter" idx="12"/>
          </p:nvPr>
        </p:nvSpPr>
        <p:spPr>
          <a:xfrm>
            <a:off x="9330690" y="6356350"/>
            <a:ext cx="2743200" cy="365125"/>
          </a:xfrm>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289444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00522-16B8-4D38-9431-9F9174FFB2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4399A6-BE68-4740-8E6B-8916178F21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78B054-E7C4-4243-9066-C2E77DC218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4AC48E-9B8D-4D4E-A83B-657DCA37178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7EA4ADD-687D-42D5-9E38-0223E6FDB2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7BEFD-7F36-40D9-BF06-2B97FB5DA908}"/>
              </a:ext>
            </a:extLst>
          </p:cNvPr>
          <p:cNvSpPr>
            <a:spLocks noGrp="1"/>
          </p:cNvSpPr>
          <p:nvPr>
            <p:ph type="sldNum" sz="quarter" idx="12"/>
          </p:nvPr>
        </p:nvSpPr>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186154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B5F8-736E-4E58-B95D-8D2D927D2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4FDF9A-B0F2-4021-9257-4BBDEDF39C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C6923A-9A18-4495-B5FE-71BB30DEC3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778C3F-5A5C-4A74-888E-80A5E1D8281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52953AF-4882-47D1-B082-5FD78E63C5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93FFA1-F384-4C92-9BDC-8402CFC12665}"/>
              </a:ext>
            </a:extLst>
          </p:cNvPr>
          <p:cNvSpPr>
            <a:spLocks noGrp="1"/>
          </p:cNvSpPr>
          <p:nvPr>
            <p:ph type="sldNum" sz="quarter" idx="12"/>
          </p:nvPr>
        </p:nvSpPr>
        <p:spPr/>
        <p:txBody>
          <a:bodyPr/>
          <a:lstStyle/>
          <a:p>
            <a:fld id="{50471D34-38AA-4247-9CBC-A12BA3A98083}" type="slidenum">
              <a:rPr lang="en-US" smtClean="0"/>
              <a:t>‹#›</a:t>
            </a:fld>
            <a:endParaRPr lang="en-US"/>
          </a:p>
        </p:txBody>
      </p:sp>
    </p:spTree>
    <p:extLst>
      <p:ext uri="{BB962C8B-B14F-4D97-AF65-F5344CB8AC3E}">
        <p14:creationId xmlns:p14="http://schemas.microsoft.com/office/powerpoint/2010/main" val="358126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5CB508-9C31-458B-8DD3-AF386141A2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ACD13B-14DF-4A84-8EC0-27A9CEA7A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281DB-7016-474C-A9C9-D9AB373191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8555656A-C0B2-45E6-9A21-781AAD8BCE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A75397-850E-45A4-981C-E6C90F5BD8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71D34-38AA-4247-9CBC-A12BA3A98083}" type="slidenum">
              <a:rPr lang="en-US" smtClean="0"/>
              <a:t>‹#›</a:t>
            </a:fld>
            <a:endParaRPr lang="en-US"/>
          </a:p>
        </p:txBody>
      </p:sp>
    </p:spTree>
    <p:extLst>
      <p:ext uri="{BB962C8B-B14F-4D97-AF65-F5344CB8AC3E}">
        <p14:creationId xmlns:p14="http://schemas.microsoft.com/office/powerpoint/2010/main" val="331207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1.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2.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3.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4.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5.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6.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7.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8.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19.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21.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22.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25.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3.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4.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5.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6.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7.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8.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_rels/slide9.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2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25.xml"/><Relationship Id="rId4" Type="http://schemas.openxmlformats.org/officeDocument/2006/relationships/slide" Target="slide4.xml"/><Relationship Id="rId9" Type="http://schemas.openxmlformats.org/officeDocument/2006/relationships/slide" Target="slide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5F99D1C-50F4-4B3C-8740-A059691DA0FE}"/>
              </a:ext>
            </a:extLst>
          </p:cNvPr>
          <p:cNvPicPr>
            <a:picLocks noGrp="1" noChangeAspect="1"/>
          </p:cNvPicPr>
          <p:nvPr>
            <p:ph idx="1"/>
          </p:nvPr>
        </p:nvPicPr>
        <p:blipFill>
          <a:blip r:embed="rId3"/>
          <a:stretch>
            <a:fillRect/>
          </a:stretch>
        </p:blipFill>
        <p:spPr>
          <a:xfrm>
            <a:off x="41488" y="-1"/>
            <a:ext cx="12201312" cy="6858001"/>
          </a:xfrm>
          <a:prstGeom prst="rect">
            <a:avLst/>
          </a:prstGeom>
        </p:spPr>
      </p:pic>
      <p:sp>
        <p:nvSpPr>
          <p:cNvPr id="5" name="Slide Number Placeholder 4">
            <a:extLst>
              <a:ext uri="{FF2B5EF4-FFF2-40B4-BE49-F238E27FC236}">
                <a16:creationId xmlns:a16="http://schemas.microsoft.com/office/drawing/2014/main" id="{91F55152-43C5-4AC7-A9EC-201DC3BE75D0}"/>
              </a:ext>
            </a:extLst>
          </p:cNvPr>
          <p:cNvSpPr>
            <a:spLocks noGrp="1"/>
          </p:cNvSpPr>
          <p:nvPr>
            <p:ph type="sldNum" sz="quarter" idx="12"/>
          </p:nvPr>
        </p:nvSpPr>
        <p:spPr/>
        <p:txBody>
          <a:bodyPr/>
          <a:lstStyle/>
          <a:p>
            <a:fld id="{50471D34-38AA-4247-9CBC-A12BA3A98083}" type="slidenum">
              <a:rPr lang="en-US" smtClean="0"/>
              <a:t>1</a:t>
            </a:fld>
            <a:endParaRPr lang="en-US"/>
          </a:p>
        </p:txBody>
      </p:sp>
    </p:spTree>
    <p:extLst>
      <p:ext uri="{BB962C8B-B14F-4D97-AF65-F5344CB8AC3E}">
        <p14:creationId xmlns:p14="http://schemas.microsoft.com/office/powerpoint/2010/main" val="1841341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46B7543-A038-4DBD-92EC-521F84EA1722}"/>
              </a:ext>
            </a:extLst>
          </p:cNvPr>
          <p:cNvGraphicFramePr>
            <a:graphicFrameLocks noGrp="1"/>
          </p:cNvGraphicFramePr>
          <p:nvPr>
            <p:extLst>
              <p:ext uri="{D42A27DB-BD31-4B8C-83A1-F6EECF244321}">
                <p14:modId xmlns:p14="http://schemas.microsoft.com/office/powerpoint/2010/main" val="2530304918"/>
              </p:ext>
            </p:extLst>
          </p:nvPr>
        </p:nvGraphicFramePr>
        <p:xfrm>
          <a:off x="744277" y="1056272"/>
          <a:ext cx="10703442" cy="5284327"/>
        </p:xfrm>
        <a:graphic>
          <a:graphicData uri="http://schemas.openxmlformats.org/drawingml/2006/table">
            <a:tbl>
              <a:tblPr firstRow="1" bandRow="1">
                <a:tableStyleId>{5C22544A-7EE6-4342-B048-85BDC9FD1C3A}</a:tableStyleId>
              </a:tblPr>
              <a:tblGrid>
                <a:gridCol w="5552276">
                  <a:extLst>
                    <a:ext uri="{9D8B030D-6E8A-4147-A177-3AD203B41FA5}">
                      <a16:colId xmlns:a16="http://schemas.microsoft.com/office/drawing/2014/main" val="3905719931"/>
                    </a:ext>
                  </a:extLst>
                </a:gridCol>
                <a:gridCol w="2629454">
                  <a:extLst>
                    <a:ext uri="{9D8B030D-6E8A-4147-A177-3AD203B41FA5}">
                      <a16:colId xmlns:a16="http://schemas.microsoft.com/office/drawing/2014/main" val="4218730008"/>
                    </a:ext>
                  </a:extLst>
                </a:gridCol>
                <a:gridCol w="2521712">
                  <a:extLst>
                    <a:ext uri="{9D8B030D-6E8A-4147-A177-3AD203B41FA5}">
                      <a16:colId xmlns:a16="http://schemas.microsoft.com/office/drawing/2014/main" val="3069881260"/>
                    </a:ext>
                  </a:extLst>
                </a:gridCol>
              </a:tblGrid>
              <a:tr h="529447">
                <a:tc>
                  <a:txBody>
                    <a:bodyPr/>
                    <a:lstStyle/>
                    <a:p>
                      <a:pPr>
                        <a:lnSpc>
                          <a:spcPct val="90000"/>
                        </a:lnSpc>
                        <a:spcBef>
                          <a:spcPts val="0"/>
                        </a:spcBef>
                        <a:spcAft>
                          <a:spcPts val="0"/>
                        </a:spcAft>
                      </a:pPr>
                      <a:endParaRPr lang="en-US" sz="1500" dirty="0">
                        <a:latin typeface="Arial" panose="020B0604020202020204" pitchFamily="34" charset="0"/>
                        <a:cs typeface="Arial" panose="020B0604020202020204" pitchFamily="34" charset="0"/>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tcPr>
                </a:tc>
                <a:tc>
                  <a:txBody>
                    <a:bodyPr/>
                    <a:lstStyle/>
                    <a:p>
                      <a:pPr algn="ctr">
                        <a:lnSpc>
                          <a:spcPct val="90000"/>
                        </a:lnSpc>
                        <a:spcBef>
                          <a:spcPts val="0"/>
                        </a:spcBef>
                        <a:spcAft>
                          <a:spcPts val="0"/>
                        </a:spcAft>
                      </a:pPr>
                      <a:r>
                        <a:rPr lang="en-US" sz="1500" dirty="0">
                          <a:latin typeface="Arial" panose="020B0604020202020204" pitchFamily="34" charset="0"/>
                          <a:cs typeface="Arial" panose="020B0604020202020204" pitchFamily="34" charset="0"/>
                        </a:rPr>
                        <a:t>Arm 1: T-VEC + Surgery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(n = 76)</a:t>
                      </a:r>
                    </a:p>
                  </a:txBody>
                  <a:tcPr anchor="b">
                    <a:lnT w="12700" cap="flat" cmpd="sng" algn="ctr">
                      <a:solidFill>
                        <a:srgbClr val="0070C0"/>
                      </a:solidFill>
                      <a:prstDash val="solid"/>
                      <a:round/>
                      <a:headEnd type="none" w="med" len="med"/>
                      <a:tailEnd type="none" w="med" len="med"/>
                    </a:lnT>
                  </a:tcPr>
                </a:tc>
                <a:tc>
                  <a:txBody>
                    <a:bodyPr/>
                    <a:lstStyle/>
                    <a:p>
                      <a:pPr algn="ctr">
                        <a:lnSpc>
                          <a:spcPct val="90000"/>
                        </a:lnSpc>
                        <a:spcBef>
                          <a:spcPts val="0"/>
                        </a:spcBef>
                        <a:spcAft>
                          <a:spcPts val="0"/>
                        </a:spcAft>
                      </a:pPr>
                      <a:r>
                        <a:rPr lang="en-US" sz="1500" dirty="0">
                          <a:latin typeface="Arial" panose="020B0604020202020204" pitchFamily="34" charset="0"/>
                          <a:cs typeface="Arial" panose="020B0604020202020204" pitchFamily="34" charset="0"/>
                        </a:rPr>
                        <a:t>Arm 2: Surgery alone</a:t>
                      </a:r>
                    </a:p>
                    <a:p>
                      <a:pPr algn="ctr">
                        <a:lnSpc>
                          <a:spcPct val="90000"/>
                        </a:lnSpc>
                        <a:spcBef>
                          <a:spcPts val="0"/>
                        </a:spcBef>
                        <a:spcAft>
                          <a:spcPts val="0"/>
                        </a:spcAft>
                      </a:pPr>
                      <a:r>
                        <a:rPr lang="en-US" sz="1500" dirty="0">
                          <a:latin typeface="Arial" panose="020B0604020202020204" pitchFamily="34" charset="0"/>
                          <a:cs typeface="Arial" panose="020B0604020202020204" pitchFamily="34" charset="0"/>
                        </a:rPr>
                        <a:t>(n = 74)</a:t>
                      </a:r>
                    </a:p>
                  </a:txBody>
                  <a:tcPr anchor="b">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tcPr>
                </a:tc>
                <a:extLst>
                  <a:ext uri="{0D108BD9-81ED-4DB2-BD59-A6C34878D82A}">
                    <a16:rowId xmlns:a16="http://schemas.microsoft.com/office/drawing/2014/main" val="3700569392"/>
                  </a:ext>
                </a:extLst>
              </a:tr>
              <a:tr h="282806">
                <a:tc>
                  <a:txBody>
                    <a:bodyPr/>
                    <a:lstStyle/>
                    <a:p>
                      <a:pPr>
                        <a:lnSpc>
                          <a:spcPct val="90000"/>
                        </a:lnSpc>
                        <a:spcBef>
                          <a:spcPts val="0"/>
                        </a:spcBef>
                        <a:spcAft>
                          <a:spcPts val="0"/>
                        </a:spcAft>
                      </a:pPr>
                      <a:r>
                        <a:rPr lang="en-US" sz="1500" b="1" dirty="0">
                          <a:latin typeface="Arial" panose="020B0604020202020204" pitchFamily="34" charset="0"/>
                          <a:cs typeface="Arial" panose="020B0604020202020204" pitchFamily="34" charset="0"/>
                        </a:rPr>
                        <a:t>Age</a:t>
                      </a:r>
                      <a:r>
                        <a:rPr lang="en-US" sz="1500" dirty="0">
                          <a:latin typeface="Arial" panose="020B0604020202020204" pitchFamily="34" charset="0"/>
                          <a:cs typeface="Arial" panose="020B0604020202020204" pitchFamily="34" charset="0"/>
                        </a:rPr>
                        <a:t>, median – years (min, max)</a:t>
                      </a:r>
                    </a:p>
                  </a:txBody>
                  <a:tcPr anchor="ctr">
                    <a:lnL w="12700" cap="flat" cmpd="sng" algn="ctr">
                      <a:solidFill>
                        <a:srgbClr val="0070C0"/>
                      </a:solid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a:lnSpc>
                          <a:spcPct val="90000"/>
                        </a:lnSpc>
                        <a:spcBef>
                          <a:spcPts val="0"/>
                        </a:spcBef>
                        <a:spcAft>
                          <a:spcPts val="0"/>
                        </a:spcAft>
                      </a:pPr>
                      <a:r>
                        <a:rPr lang="en-US" sz="1500" dirty="0">
                          <a:latin typeface="Arial" panose="020B0604020202020204" pitchFamily="34" charset="0"/>
                          <a:cs typeface="Arial" panose="020B0604020202020204" pitchFamily="34" charset="0"/>
                        </a:rPr>
                        <a:t>63.5 (34, 85)</a:t>
                      </a:r>
                    </a:p>
                  </a:txBody>
                  <a:tcPr anchor="ctr">
                    <a:lnB w="12700" cap="flat" cmpd="sng" algn="ctr">
                      <a:noFill/>
                      <a:prstDash val="solid"/>
                      <a:round/>
                      <a:headEnd type="none" w="med" len="med"/>
                      <a:tailEnd type="none" w="med" len="med"/>
                    </a:lnB>
                  </a:tcPr>
                </a:tc>
                <a:tc>
                  <a:txBody>
                    <a:bodyPr/>
                    <a:lstStyle/>
                    <a:p>
                      <a:pPr algn="ctr">
                        <a:lnSpc>
                          <a:spcPct val="90000"/>
                        </a:lnSpc>
                        <a:spcBef>
                          <a:spcPts val="0"/>
                        </a:spcBef>
                        <a:spcAft>
                          <a:spcPts val="0"/>
                        </a:spcAft>
                      </a:pPr>
                      <a:r>
                        <a:rPr lang="en-US" sz="1500" dirty="0">
                          <a:latin typeface="Arial" panose="020B0604020202020204" pitchFamily="34" charset="0"/>
                          <a:cs typeface="Arial" panose="020B0604020202020204" pitchFamily="34" charset="0"/>
                        </a:rPr>
                        <a:t>59.0 (21, 85)</a:t>
                      </a:r>
                    </a:p>
                  </a:txBody>
                  <a:tcPr anchor="ctr">
                    <a:lnR w="12700" cap="flat" cmpd="sng" algn="ctr">
                      <a:solidFill>
                        <a:srgbClr val="0070C0"/>
                      </a:solid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3826889837"/>
                  </a:ext>
                </a:extLst>
              </a:tr>
              <a:tr h="282806">
                <a:tc>
                  <a:txBody>
                    <a:bodyPr/>
                    <a:lstStyle/>
                    <a:p>
                      <a:pPr>
                        <a:lnSpc>
                          <a:spcPct val="90000"/>
                        </a:lnSpc>
                        <a:spcBef>
                          <a:spcPts val="0"/>
                        </a:spcBef>
                        <a:spcAft>
                          <a:spcPts val="0"/>
                        </a:spcAft>
                      </a:pPr>
                      <a:r>
                        <a:rPr lang="en-US" sz="1500" b="1" dirty="0">
                          <a:latin typeface="Arial" panose="020B0604020202020204" pitchFamily="34" charset="0"/>
                          <a:cs typeface="Arial" panose="020B0604020202020204" pitchFamily="34" charset="0"/>
                        </a:rPr>
                        <a:t>Male</a:t>
                      </a:r>
                      <a:r>
                        <a:rPr lang="en-US" sz="1500" dirty="0">
                          <a:latin typeface="Arial" panose="020B0604020202020204" pitchFamily="34" charset="0"/>
                          <a:cs typeface="Arial" panose="020B0604020202020204" pitchFamily="34" charset="0"/>
                        </a:rPr>
                        <a:t> – n (%)</a:t>
                      </a:r>
                    </a:p>
                  </a:txBody>
                  <a:tcPr anchor="ctr">
                    <a:lnL w="12700" cap="flat" cmpd="sng" algn="ctr">
                      <a:solidFill>
                        <a:srgbClr val="0070C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spcBef>
                          <a:spcPts val="0"/>
                        </a:spcBef>
                        <a:spcAft>
                          <a:spcPts val="0"/>
                        </a:spcAft>
                      </a:pPr>
                      <a:r>
                        <a:rPr lang="en-US" sz="1500" kern="1200">
                          <a:solidFill>
                            <a:schemeClr val="dk1"/>
                          </a:solidFill>
                          <a:effectLst/>
                          <a:latin typeface="Arial" panose="020B0604020202020204" pitchFamily="34" charset="0"/>
                          <a:ea typeface="+mn-ea"/>
                          <a:cs typeface="Arial" panose="020B0604020202020204" pitchFamily="34" charset="0"/>
                        </a:rPr>
                        <a:t>49 (64.5)</a:t>
                      </a:r>
                      <a:endParaRPr lang="en-US" sz="1500">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spcBef>
                          <a:spcPts val="0"/>
                        </a:spcBef>
                        <a:spcAft>
                          <a:spcPts val="0"/>
                        </a:spcAft>
                      </a:pPr>
                      <a:r>
                        <a:rPr lang="en-US" sz="1500" kern="1200" dirty="0">
                          <a:solidFill>
                            <a:schemeClr val="dk1"/>
                          </a:solidFill>
                          <a:effectLst/>
                          <a:latin typeface="Arial" panose="020B0604020202020204" pitchFamily="34" charset="0"/>
                          <a:ea typeface="+mn-ea"/>
                          <a:cs typeface="Arial" panose="020B0604020202020204" pitchFamily="34" charset="0"/>
                        </a:rPr>
                        <a:t>47 (63.5)</a:t>
                      </a:r>
                      <a:endParaRPr lang="en-US" sz="1500" dirty="0">
                        <a:latin typeface="Arial" panose="020B0604020202020204" pitchFamily="34" charset="0"/>
                        <a:cs typeface="Arial" panose="020B0604020202020204" pitchFamily="34" charset="0"/>
                      </a:endParaRPr>
                    </a:p>
                  </a:txBody>
                  <a:tcPr anchor="ctr">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60624530"/>
                  </a:ext>
                </a:extLst>
              </a:tr>
              <a:tr h="674384">
                <a:tc>
                  <a:txBody>
                    <a:bodyPr/>
                    <a:lstStyle/>
                    <a:p>
                      <a:pPr>
                        <a:lnSpc>
                          <a:spcPct val="90000"/>
                        </a:lnSpc>
                        <a:spcBef>
                          <a:spcPts val="0"/>
                        </a:spcBef>
                        <a:spcAft>
                          <a:spcPts val="0"/>
                        </a:spcAft>
                      </a:pPr>
                      <a:r>
                        <a:rPr lang="en-US" sz="1500" b="1" dirty="0">
                          <a:latin typeface="Arial" panose="020B0604020202020204" pitchFamily="34" charset="0"/>
                          <a:cs typeface="Arial" panose="020B0604020202020204" pitchFamily="34" charset="0"/>
                        </a:rPr>
                        <a:t>ECOG performance status</a:t>
                      </a:r>
                      <a:r>
                        <a:rPr lang="en-US" sz="1500" dirty="0">
                          <a:latin typeface="Arial" panose="020B0604020202020204" pitchFamily="34" charset="0"/>
                          <a:cs typeface="Arial" panose="020B0604020202020204" pitchFamily="34" charset="0"/>
                        </a:rPr>
                        <a:t> – n (%)</a:t>
                      </a:r>
                    </a:p>
                    <a:p>
                      <a:pPr marL="117475" indent="236538">
                        <a:lnSpc>
                          <a:spcPct val="90000"/>
                        </a:lnSpc>
                        <a:spcBef>
                          <a:spcPts val="0"/>
                        </a:spcBef>
                        <a:spcAft>
                          <a:spcPts val="0"/>
                        </a:spcAft>
                      </a:pPr>
                      <a:r>
                        <a:rPr lang="en-US" sz="1500" dirty="0">
                          <a:latin typeface="Arial" panose="020B0604020202020204" pitchFamily="34" charset="0"/>
                          <a:cs typeface="Arial" panose="020B0604020202020204" pitchFamily="34" charset="0"/>
                        </a:rPr>
                        <a:t>0</a:t>
                      </a:r>
                    </a:p>
                    <a:p>
                      <a:pPr marL="117475" indent="236538">
                        <a:lnSpc>
                          <a:spcPct val="90000"/>
                        </a:lnSpc>
                        <a:spcBef>
                          <a:spcPts val="0"/>
                        </a:spcBef>
                        <a:spcAft>
                          <a:spcPts val="0"/>
                        </a:spcAft>
                      </a:pPr>
                      <a:r>
                        <a:rPr lang="en-US" sz="1500" dirty="0">
                          <a:latin typeface="Arial" panose="020B0604020202020204" pitchFamily="34" charset="0"/>
                          <a:cs typeface="Arial" panose="020B0604020202020204" pitchFamily="34" charset="0"/>
                        </a:rPr>
                        <a:t>1</a:t>
                      </a:r>
                    </a:p>
                  </a:txBody>
                  <a:tcPr anchor="ctr">
                    <a:lnL w="12700" cap="flat" cmpd="sng" algn="ctr">
                      <a:solidFill>
                        <a:srgbClr val="0070C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tc>
                  <a:txBody>
                    <a:bodyPr/>
                    <a:lstStyle/>
                    <a:p>
                      <a:pPr marL="0" marR="0" algn="ctr">
                        <a:lnSpc>
                          <a:spcPct val="90000"/>
                        </a:lnSpc>
                        <a:spcBef>
                          <a:spcPts val="0"/>
                        </a:spcBef>
                        <a:spcAft>
                          <a:spcPts val="0"/>
                        </a:spcAft>
                      </a:pP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67 (88.2)</a:t>
                      </a:r>
                    </a:p>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9 (11.8)</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tc>
                  <a:txBody>
                    <a:bodyPr/>
                    <a:lstStyle/>
                    <a:p>
                      <a:pPr marL="0" marR="0" algn="ctr">
                        <a:lnSpc>
                          <a:spcPct val="90000"/>
                        </a:lnSpc>
                        <a:spcBef>
                          <a:spcPts val="0"/>
                        </a:spcBef>
                        <a:spcAft>
                          <a:spcPts val="0"/>
                        </a:spcAft>
                      </a:pP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63 (85.1)</a:t>
                      </a:r>
                    </a:p>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11 (14.9)</a:t>
                      </a:r>
                    </a:p>
                  </a:txBody>
                  <a:tcPr anchor="ctr">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extLst>
                  <a:ext uri="{0D108BD9-81ED-4DB2-BD59-A6C34878D82A}">
                    <a16:rowId xmlns:a16="http://schemas.microsoft.com/office/drawing/2014/main" val="1612069328"/>
                  </a:ext>
                </a:extLst>
              </a:tr>
              <a:tr h="870173">
                <a:tc>
                  <a:txBody>
                    <a:bodyPr/>
                    <a:lstStyle/>
                    <a:p>
                      <a:pPr>
                        <a:lnSpc>
                          <a:spcPct val="90000"/>
                        </a:lnSpc>
                        <a:spcBef>
                          <a:spcPts val="0"/>
                        </a:spcBef>
                        <a:spcAft>
                          <a:spcPts val="0"/>
                        </a:spcAft>
                      </a:pPr>
                      <a:r>
                        <a:rPr lang="en-US" sz="1500" b="1" dirty="0">
                          <a:latin typeface="Arial" panose="020B0604020202020204" pitchFamily="34" charset="0"/>
                          <a:cs typeface="Arial" panose="020B0604020202020204" pitchFamily="34" charset="0"/>
                        </a:rPr>
                        <a:t>Disease stage (</a:t>
                      </a:r>
                      <a:r>
                        <a:rPr lang="en-US" sz="1500" b="1" dirty="0">
                          <a:solidFill>
                            <a:schemeClr val="tx1"/>
                          </a:solidFill>
                          <a:latin typeface="Arial" panose="020B0604020202020204" pitchFamily="34" charset="0"/>
                          <a:cs typeface="Arial" panose="020B0604020202020204" pitchFamily="34" charset="0"/>
                        </a:rPr>
                        <a:t>per current CRF</a:t>
                      </a:r>
                      <a:r>
                        <a:rPr lang="en-US" sz="1500" b="1" dirty="0">
                          <a:latin typeface="Arial" panose="020B0604020202020204" pitchFamily="34" charset="0"/>
                          <a:cs typeface="Arial" panose="020B0604020202020204" pitchFamily="34" charset="0"/>
                        </a:rPr>
                        <a:t>)</a:t>
                      </a:r>
                      <a:r>
                        <a:rPr lang="en-US" sz="1500" baseline="30000" dirty="0">
                          <a:latin typeface="Arial" panose="020B0604020202020204" pitchFamily="34" charset="0"/>
                          <a:cs typeface="Arial" panose="020B0604020202020204" pitchFamily="34" charset="0"/>
                        </a:rPr>
                        <a:t>a</a:t>
                      </a:r>
                      <a:r>
                        <a:rPr lang="en-US" sz="1500" dirty="0">
                          <a:latin typeface="Arial" panose="020B0604020202020204" pitchFamily="34" charset="0"/>
                          <a:cs typeface="Arial" panose="020B0604020202020204" pitchFamily="34" charset="0"/>
                        </a:rPr>
                        <a:t> – n (%)</a:t>
                      </a:r>
                    </a:p>
                    <a:p>
                      <a:pPr marL="169863" marR="0" indent="184150" algn="l">
                        <a:lnSpc>
                          <a:spcPct val="90000"/>
                        </a:lnSpc>
                        <a:spcBef>
                          <a:spcPts val="0"/>
                        </a:spcBef>
                        <a:spcAft>
                          <a:spcPts val="0"/>
                        </a:spcAft>
                      </a:pPr>
                      <a:r>
                        <a:rPr lang="en-US" sz="15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Stage IIIB</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169863" marR="0" lvl="0" indent="184150" algn="l" defTabSz="914400" rtl="0" eaLnBrk="1" fontAlgn="auto" latinLnBrk="0" hangingPunct="1">
                        <a:lnSpc>
                          <a:spcPct val="9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Stage IIIC</a:t>
                      </a:r>
                    </a:p>
                    <a:p>
                      <a:pPr marL="169863" marR="0" lvl="0" indent="184150" algn="l" defTabSz="914400" rtl="0" eaLnBrk="1" fontAlgn="auto" latinLnBrk="0" hangingPunct="1">
                        <a:lnSpc>
                          <a:spcPct val="9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rPr>
                        <a:t>Stage IVM1a</a:t>
                      </a:r>
                    </a:p>
                  </a:txBody>
                  <a:tcPr anchor="ctr">
                    <a:lnL w="12700" cap="flat" cmpd="sng" algn="ctr">
                      <a:solidFill>
                        <a:srgbClr val="0070C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tc>
                  <a:txBody>
                    <a:bodyPr/>
                    <a:lstStyle/>
                    <a:p>
                      <a:pPr marL="0" marR="0" algn="ctr">
                        <a:lnSpc>
                          <a:spcPct val="90000"/>
                        </a:lnSpc>
                        <a:spcBef>
                          <a:spcPts val="0"/>
                        </a:spcBef>
                        <a:spcAft>
                          <a:spcPts val="0"/>
                        </a:spcAft>
                      </a:pPr>
                      <a:endParaRPr lang="en-US"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90000"/>
                        </a:lnSpc>
                        <a:spcBef>
                          <a:spcPts val="0"/>
                        </a:spcBef>
                        <a:spcAft>
                          <a:spcPts val="0"/>
                        </a:spcAft>
                      </a:pPr>
                      <a:r>
                        <a:rPr lang="en-US"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 (36.8)</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90000"/>
                        </a:lnSpc>
                        <a:spcBef>
                          <a:spcPts val="0"/>
                        </a:spcBef>
                        <a:spcAft>
                          <a:spcPts val="0"/>
                        </a:spcAft>
                      </a:pPr>
                      <a:r>
                        <a:rPr lang="en-US"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 (39.5)</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90000"/>
                        </a:lnSpc>
                        <a:spcBef>
                          <a:spcPts val="0"/>
                        </a:spcBef>
                        <a:spcAft>
                          <a:spcPts val="0"/>
                        </a:spcAft>
                      </a:pPr>
                      <a:r>
                        <a:rPr lang="en-US"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 (22.4)</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tc>
                  <a:txBody>
                    <a:bodyPr/>
                    <a:lstStyle/>
                    <a:p>
                      <a:pPr marL="0" marR="0" algn="ctr">
                        <a:lnSpc>
                          <a:spcPct val="90000"/>
                        </a:lnSpc>
                        <a:spcBef>
                          <a:spcPts val="0"/>
                        </a:spcBef>
                        <a:spcAft>
                          <a:spcPts val="0"/>
                        </a:spcAft>
                      </a:pPr>
                      <a:endParaRPr lang="en-US"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90000"/>
                        </a:lnSpc>
                        <a:spcBef>
                          <a:spcPts val="0"/>
                        </a:spcBef>
                        <a:spcAft>
                          <a:spcPts val="0"/>
                        </a:spcAft>
                      </a:pPr>
                      <a:r>
                        <a:rPr lang="en-US"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 (35.1)</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90000"/>
                        </a:lnSpc>
                        <a:spcBef>
                          <a:spcPts val="0"/>
                        </a:spcBef>
                        <a:spcAft>
                          <a:spcPts val="0"/>
                        </a:spcAft>
                      </a:pPr>
                      <a:r>
                        <a:rPr lang="en-US"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 (47.3)</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90000"/>
                        </a:lnSpc>
                        <a:spcBef>
                          <a:spcPts val="0"/>
                        </a:spcBef>
                        <a:spcAft>
                          <a:spcPts val="0"/>
                        </a:spcAft>
                      </a:pPr>
                      <a:r>
                        <a:rPr lang="en-US"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 (17.6)</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nchor="ctr">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extLst>
                  <a:ext uri="{0D108BD9-81ED-4DB2-BD59-A6C34878D82A}">
                    <a16:rowId xmlns:a16="http://schemas.microsoft.com/office/drawing/2014/main" val="145258157"/>
                  </a:ext>
                </a:extLst>
              </a:tr>
              <a:tr h="783156">
                <a:tc>
                  <a:txBody>
                    <a:bodyPr/>
                    <a:lstStyle/>
                    <a:p>
                      <a:pPr marL="0" marR="0" indent="92075">
                        <a:lnSpc>
                          <a:spcPct val="90000"/>
                        </a:lnSpc>
                        <a:spcBef>
                          <a:spcPts val="0"/>
                        </a:spcBef>
                        <a:spcAft>
                          <a:spcPts val="0"/>
                        </a:spcAft>
                      </a:pPr>
                      <a:r>
                        <a:rPr lang="en-US" sz="1500" b="1" i="1" dirty="0">
                          <a:effectLst/>
                          <a:latin typeface="Arial" panose="020B0604020202020204" pitchFamily="34" charset="0"/>
                          <a:cs typeface="Arial" panose="020B0604020202020204" pitchFamily="34" charset="0"/>
                        </a:rPr>
                        <a:t>BRAF</a:t>
                      </a:r>
                      <a:r>
                        <a:rPr lang="en-US" sz="1500" b="1" dirty="0">
                          <a:effectLst/>
                          <a:latin typeface="Arial" panose="020B0604020202020204" pitchFamily="34" charset="0"/>
                          <a:cs typeface="Arial" panose="020B0604020202020204" pitchFamily="34" charset="0"/>
                        </a:rPr>
                        <a:t> mutation status</a:t>
                      </a:r>
                      <a:r>
                        <a:rPr lang="en-US" sz="1500" dirty="0">
                          <a:effectLst/>
                          <a:latin typeface="Arial" panose="020B0604020202020204" pitchFamily="34" charset="0"/>
                          <a:cs typeface="Arial" panose="020B0604020202020204" pitchFamily="34" charset="0"/>
                        </a:rPr>
                        <a:t> – n (%)</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127000" marR="0" indent="227013">
                        <a:lnSpc>
                          <a:spcPct val="90000"/>
                        </a:lnSpc>
                        <a:spcBef>
                          <a:spcPts val="0"/>
                        </a:spcBef>
                        <a:spcAft>
                          <a:spcPts val="0"/>
                        </a:spcAft>
                      </a:pPr>
                      <a:r>
                        <a:rPr lang="en-US" sz="1500" dirty="0">
                          <a:effectLst/>
                          <a:latin typeface="Arial" panose="020B0604020202020204" pitchFamily="34" charset="0"/>
                          <a:cs typeface="Arial" panose="020B0604020202020204" pitchFamily="34" charset="0"/>
                        </a:rPr>
                        <a:t>Mutation</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127000" marR="0" indent="227013">
                        <a:lnSpc>
                          <a:spcPct val="90000"/>
                        </a:lnSpc>
                        <a:spcBef>
                          <a:spcPts val="0"/>
                        </a:spcBef>
                        <a:spcAft>
                          <a:spcPts val="0"/>
                        </a:spcAft>
                      </a:pPr>
                      <a:r>
                        <a:rPr lang="en-US" sz="1500" dirty="0">
                          <a:effectLst/>
                          <a:latin typeface="Arial" panose="020B0604020202020204" pitchFamily="34" charset="0"/>
                          <a:cs typeface="Arial" panose="020B0604020202020204" pitchFamily="34" charset="0"/>
                        </a:rPr>
                        <a:t>Mutation not present</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127000" marR="0" indent="227013">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Missing</a:t>
                      </a:r>
                    </a:p>
                  </a:txBody>
                  <a:tcPr marL="12700" marR="12700" marT="0" marB="0" anchor="ctr">
                    <a:lnL w="12700" cap="flat" cmpd="sng" algn="ctr">
                      <a:solidFill>
                        <a:srgbClr val="0070C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tc>
                  <a:txBody>
                    <a:bodyPr/>
                    <a:lstStyle/>
                    <a:p>
                      <a:pPr marL="0" marR="0" algn="ctr">
                        <a:lnSpc>
                          <a:spcPct val="90000"/>
                        </a:lnSpc>
                        <a:spcBef>
                          <a:spcPts val="0"/>
                        </a:spcBef>
                        <a:spcAft>
                          <a:spcPts val="0"/>
                        </a:spcAft>
                      </a:pPr>
                      <a:endParaRPr lang="en-US" sz="1500" dirty="0">
                        <a:effectLst/>
                        <a:latin typeface="Arial" panose="020B0604020202020204" pitchFamily="34" charset="0"/>
                        <a:cs typeface="Arial" panose="020B0604020202020204" pitchFamily="34" charset="0"/>
                      </a:endParaRPr>
                    </a:p>
                    <a:p>
                      <a:pPr marL="0" marR="0" algn="ctr">
                        <a:lnSpc>
                          <a:spcPct val="90000"/>
                        </a:lnSpc>
                        <a:spcBef>
                          <a:spcPts val="0"/>
                        </a:spcBef>
                        <a:spcAft>
                          <a:spcPts val="0"/>
                        </a:spcAft>
                      </a:pPr>
                      <a:r>
                        <a:rPr lang="en-US" sz="1500" dirty="0">
                          <a:effectLst/>
                          <a:latin typeface="Arial" panose="020B0604020202020204" pitchFamily="34" charset="0"/>
                          <a:cs typeface="Arial" panose="020B0604020202020204" pitchFamily="34" charset="0"/>
                        </a:rPr>
                        <a:t>35 (46.1)</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90000"/>
                        </a:lnSpc>
                        <a:spcBef>
                          <a:spcPts val="0"/>
                        </a:spcBef>
                        <a:spcAft>
                          <a:spcPts val="0"/>
                        </a:spcAft>
                      </a:pPr>
                      <a:r>
                        <a:rPr lang="en-US" sz="1500" dirty="0">
                          <a:effectLst/>
                          <a:latin typeface="Arial" panose="020B0604020202020204" pitchFamily="34" charset="0"/>
                          <a:cs typeface="Arial" panose="020B0604020202020204" pitchFamily="34" charset="0"/>
                        </a:rPr>
                        <a:t>40 (52.6)</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1 (1.3)</a:t>
                      </a:r>
                    </a:p>
                  </a:txBody>
                  <a:tcPr marL="12700" marR="1270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tc>
                  <a:txBody>
                    <a:bodyPr/>
                    <a:lstStyle/>
                    <a:p>
                      <a:pPr marL="0" marR="0" algn="ctr">
                        <a:lnSpc>
                          <a:spcPct val="90000"/>
                        </a:lnSpc>
                        <a:spcBef>
                          <a:spcPts val="0"/>
                        </a:spcBef>
                        <a:spcAft>
                          <a:spcPts val="0"/>
                        </a:spcAft>
                      </a:pPr>
                      <a:endParaRPr lang="en-US" sz="1500" dirty="0">
                        <a:effectLst/>
                        <a:latin typeface="Arial" panose="020B0604020202020204" pitchFamily="34" charset="0"/>
                        <a:cs typeface="Arial" panose="020B0604020202020204" pitchFamily="34" charset="0"/>
                      </a:endParaRPr>
                    </a:p>
                    <a:p>
                      <a:pPr marL="0" marR="0" algn="ctr">
                        <a:lnSpc>
                          <a:spcPct val="90000"/>
                        </a:lnSpc>
                        <a:spcBef>
                          <a:spcPts val="0"/>
                        </a:spcBef>
                        <a:spcAft>
                          <a:spcPts val="0"/>
                        </a:spcAft>
                      </a:pPr>
                      <a:r>
                        <a:rPr lang="en-US" sz="1500" dirty="0">
                          <a:effectLst/>
                          <a:latin typeface="Arial" panose="020B0604020202020204" pitchFamily="34" charset="0"/>
                          <a:cs typeface="Arial" panose="020B0604020202020204" pitchFamily="34" charset="0"/>
                        </a:rPr>
                        <a:t>34 (45.9)</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90000"/>
                        </a:lnSpc>
                        <a:spcBef>
                          <a:spcPts val="0"/>
                        </a:spcBef>
                        <a:spcAft>
                          <a:spcPts val="0"/>
                        </a:spcAft>
                      </a:pPr>
                      <a:r>
                        <a:rPr lang="en-US" sz="1500" dirty="0">
                          <a:effectLst/>
                          <a:latin typeface="Arial" panose="020B0604020202020204" pitchFamily="34" charset="0"/>
                          <a:cs typeface="Arial" panose="020B0604020202020204" pitchFamily="34" charset="0"/>
                        </a:rPr>
                        <a:t>39 (52.7)</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1 (1.4)</a:t>
                      </a:r>
                    </a:p>
                  </a:txBody>
                  <a:tcPr marL="12700" marR="12700" marT="0" marB="0" anchor="ctr">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extLst>
                  <a:ext uri="{0D108BD9-81ED-4DB2-BD59-A6C34878D82A}">
                    <a16:rowId xmlns:a16="http://schemas.microsoft.com/office/drawing/2014/main" val="2269788282"/>
                  </a:ext>
                </a:extLst>
              </a:tr>
              <a:tr h="282806">
                <a:tc>
                  <a:txBody>
                    <a:bodyPr/>
                    <a:lstStyle/>
                    <a:p>
                      <a:pPr marL="52388" marR="0" indent="39688">
                        <a:lnSpc>
                          <a:spcPct val="90000"/>
                        </a:lnSpc>
                        <a:spcBef>
                          <a:spcPts val="0"/>
                        </a:spcBef>
                        <a:spcAft>
                          <a:spcPts val="0"/>
                        </a:spcAft>
                      </a:pPr>
                      <a:r>
                        <a:rPr lang="en-US" sz="1500" b="1" dirty="0">
                          <a:effectLst/>
                          <a:latin typeface="Arial" panose="020B0604020202020204" pitchFamily="34" charset="0"/>
                          <a:cs typeface="Arial" panose="020B0604020202020204" pitchFamily="34" charset="0"/>
                        </a:rPr>
                        <a:t>Received prior</a:t>
                      </a:r>
                      <a:r>
                        <a:rPr lang="en-US" sz="1500" b="1" baseline="0" dirty="0">
                          <a:effectLst/>
                          <a:latin typeface="Arial" panose="020B0604020202020204" pitchFamily="34" charset="0"/>
                          <a:cs typeface="Arial" panose="020B0604020202020204" pitchFamily="34" charset="0"/>
                        </a:rPr>
                        <a:t> surgery </a:t>
                      </a:r>
                      <a:r>
                        <a:rPr lang="en-US" sz="1500" dirty="0">
                          <a:effectLst/>
                          <a:latin typeface="Arial" panose="020B0604020202020204" pitchFamily="34" charset="0"/>
                          <a:cs typeface="Arial" panose="020B0604020202020204" pitchFamily="34" charset="0"/>
                        </a:rPr>
                        <a:t>– n (%)</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txBody>
                  <a:tcPr marL="12700" marR="12700" marT="0" marB="0" anchor="ctr">
                    <a:lnL w="12700" cap="flat" cmpd="sng" algn="ctr">
                      <a:solidFill>
                        <a:srgbClr val="0070C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tc>
                  <a:txBody>
                    <a:bodyPr/>
                    <a:lstStyle/>
                    <a:p>
                      <a:pPr algn="ctr">
                        <a:lnSpc>
                          <a:spcPct val="90000"/>
                        </a:lnSpc>
                        <a:spcBef>
                          <a:spcPts val="0"/>
                        </a:spcBef>
                        <a:spcAft>
                          <a:spcPts val="0"/>
                        </a:spcAft>
                      </a:pPr>
                      <a:r>
                        <a:rPr lang="en-US" sz="1500" kern="1200" dirty="0">
                          <a:solidFill>
                            <a:schemeClr val="dk1"/>
                          </a:solidFill>
                          <a:effectLst/>
                          <a:latin typeface="Arial" panose="020B0604020202020204" pitchFamily="34" charset="0"/>
                          <a:ea typeface="+mn-ea"/>
                          <a:cs typeface="Arial" panose="020B0604020202020204" pitchFamily="34" charset="0"/>
                        </a:rPr>
                        <a:t>71 (93.4)</a:t>
                      </a:r>
                      <a:endParaRPr lang="en-US" sz="1500" dirty="0">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tc>
                  <a:txBody>
                    <a:bodyPr/>
                    <a:lstStyle/>
                    <a:p>
                      <a:pPr algn="ctr">
                        <a:lnSpc>
                          <a:spcPct val="90000"/>
                        </a:lnSpc>
                        <a:spcBef>
                          <a:spcPts val="0"/>
                        </a:spcBef>
                        <a:spcAft>
                          <a:spcPts val="0"/>
                        </a:spcAft>
                      </a:pPr>
                      <a:r>
                        <a:rPr lang="en-US" sz="1500" kern="1200" dirty="0">
                          <a:solidFill>
                            <a:schemeClr val="dk1"/>
                          </a:solidFill>
                          <a:effectLst/>
                          <a:latin typeface="Arial" panose="020B0604020202020204" pitchFamily="34" charset="0"/>
                          <a:ea typeface="+mn-ea"/>
                          <a:cs typeface="Arial" panose="020B0604020202020204" pitchFamily="34" charset="0"/>
                        </a:rPr>
                        <a:t>66 (89.2)</a:t>
                      </a:r>
                      <a:endParaRPr lang="en-US" sz="1500" dirty="0">
                        <a:latin typeface="Arial" panose="020B0604020202020204" pitchFamily="34" charset="0"/>
                        <a:cs typeface="Arial" panose="020B0604020202020204" pitchFamily="34" charset="0"/>
                      </a:endParaRPr>
                    </a:p>
                  </a:txBody>
                  <a:tcPr anchor="ctr">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extLst>
                  <a:ext uri="{0D108BD9-81ED-4DB2-BD59-A6C34878D82A}">
                    <a16:rowId xmlns:a16="http://schemas.microsoft.com/office/drawing/2014/main" val="1287519651"/>
                  </a:ext>
                </a:extLst>
              </a:tr>
              <a:tr h="282806">
                <a:tc>
                  <a:txBody>
                    <a:bodyPr/>
                    <a:lstStyle/>
                    <a:p>
                      <a:pPr>
                        <a:lnSpc>
                          <a:spcPct val="90000"/>
                        </a:lnSpc>
                        <a:spcBef>
                          <a:spcPts val="0"/>
                        </a:spcBef>
                        <a:spcAft>
                          <a:spcPts val="0"/>
                        </a:spcAft>
                      </a:pPr>
                      <a:r>
                        <a:rPr lang="en-US" sz="1500" b="1" dirty="0">
                          <a:latin typeface="Arial" panose="020B0604020202020204" pitchFamily="34" charset="0"/>
                          <a:cs typeface="Arial" panose="020B0604020202020204" pitchFamily="34" charset="0"/>
                        </a:rPr>
                        <a:t>Received prior radiotherapy </a:t>
                      </a:r>
                      <a:r>
                        <a:rPr lang="en-US" sz="1500" dirty="0">
                          <a:latin typeface="Arial" panose="020B0604020202020204" pitchFamily="34" charset="0"/>
                          <a:cs typeface="Arial" panose="020B0604020202020204" pitchFamily="34" charset="0"/>
                        </a:rPr>
                        <a:t>– n (%)</a:t>
                      </a:r>
                    </a:p>
                  </a:txBody>
                  <a:tcPr anchor="ctr">
                    <a:lnL w="12700" cap="flat" cmpd="sng" algn="ctr">
                      <a:solidFill>
                        <a:srgbClr val="0070C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tc>
                  <a:txBody>
                    <a:bodyPr/>
                    <a:lstStyle/>
                    <a:p>
                      <a:pPr algn="ctr">
                        <a:lnSpc>
                          <a:spcPct val="90000"/>
                        </a:lnSpc>
                        <a:spcBef>
                          <a:spcPts val="0"/>
                        </a:spcBef>
                        <a:spcAft>
                          <a:spcPts val="0"/>
                        </a:spcAft>
                      </a:pPr>
                      <a:r>
                        <a:rPr lang="en-US" sz="1500" kern="1200" dirty="0">
                          <a:solidFill>
                            <a:schemeClr val="dk1"/>
                          </a:solidFill>
                          <a:effectLst/>
                          <a:latin typeface="Arial" panose="020B0604020202020204" pitchFamily="34" charset="0"/>
                          <a:ea typeface="+mn-ea"/>
                          <a:cs typeface="Arial" panose="020B0604020202020204" pitchFamily="34" charset="0"/>
                        </a:rPr>
                        <a:t>4 (5.3)</a:t>
                      </a:r>
                      <a:endParaRPr lang="en-US" sz="1500" dirty="0">
                        <a:latin typeface="Arial" panose="020B0604020202020204" pitchFamily="34" charset="0"/>
                        <a:cs typeface="Arial" panose="020B0604020202020204" pitchFamily="34" charset="0"/>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tc>
                  <a:txBody>
                    <a:bodyPr/>
                    <a:lstStyle/>
                    <a:p>
                      <a:pPr algn="ctr">
                        <a:lnSpc>
                          <a:spcPct val="90000"/>
                        </a:lnSpc>
                        <a:spcBef>
                          <a:spcPts val="0"/>
                        </a:spcBef>
                        <a:spcAft>
                          <a:spcPts val="0"/>
                        </a:spcAft>
                      </a:pPr>
                      <a:r>
                        <a:rPr lang="en-US" sz="1500" kern="1200" dirty="0">
                          <a:solidFill>
                            <a:schemeClr val="dk1"/>
                          </a:solidFill>
                          <a:effectLst/>
                          <a:latin typeface="Arial" panose="020B0604020202020204" pitchFamily="34" charset="0"/>
                          <a:ea typeface="+mn-ea"/>
                          <a:cs typeface="Arial" panose="020B0604020202020204" pitchFamily="34" charset="0"/>
                        </a:rPr>
                        <a:t>5 (6.8)</a:t>
                      </a:r>
                      <a:endParaRPr lang="en-US" sz="1500" dirty="0">
                        <a:latin typeface="Arial" panose="020B0604020202020204" pitchFamily="34" charset="0"/>
                        <a:cs typeface="Arial" panose="020B0604020202020204" pitchFamily="34" charset="0"/>
                      </a:endParaRPr>
                    </a:p>
                  </a:txBody>
                  <a:tcPr anchor="ctr">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FD5EA"/>
                    </a:solidFill>
                  </a:tcPr>
                </a:tc>
                <a:extLst>
                  <a:ext uri="{0D108BD9-81ED-4DB2-BD59-A6C34878D82A}">
                    <a16:rowId xmlns:a16="http://schemas.microsoft.com/office/drawing/2014/main" val="3158371850"/>
                  </a:ext>
                </a:extLst>
              </a:tr>
              <a:tr h="674384">
                <a:tc>
                  <a:txBody>
                    <a:bodyPr/>
                    <a:lstStyle/>
                    <a:p>
                      <a:pPr marL="0" marR="0" lvl="0" indent="0" algn="l" defTabSz="285707" rtl="0" eaLnBrk="1" fontAlgn="auto" latinLnBrk="0" hangingPunct="1">
                        <a:lnSpc>
                          <a:spcPct val="90000"/>
                        </a:lnSpc>
                        <a:spcBef>
                          <a:spcPts val="0"/>
                        </a:spcBef>
                        <a:spcAft>
                          <a:spcPts val="0"/>
                        </a:spcAft>
                        <a:buClrTx/>
                        <a:buSzTx/>
                        <a:buFontTx/>
                        <a:buNone/>
                        <a:tabLst/>
                        <a:defRPr/>
                      </a:pPr>
                      <a:r>
                        <a:rPr lang="en-US" sz="1500" b="1" dirty="0">
                          <a:effectLst/>
                          <a:latin typeface="Arial" panose="020B0604020202020204" pitchFamily="34" charset="0"/>
                          <a:cs typeface="Arial" panose="020B0604020202020204" pitchFamily="34" charset="0"/>
                        </a:rPr>
                        <a:t>Received prior</a:t>
                      </a:r>
                      <a:r>
                        <a:rPr lang="en-US" sz="1500" b="1" baseline="0" dirty="0">
                          <a:effectLst/>
                          <a:latin typeface="Arial" panose="020B0604020202020204" pitchFamily="34" charset="0"/>
                          <a:cs typeface="Arial" panose="020B0604020202020204" pitchFamily="34" charset="0"/>
                        </a:rPr>
                        <a:t> systemic therapy for current disease</a:t>
                      </a:r>
                      <a:r>
                        <a:rPr lang="en-US" sz="1500" baseline="0" dirty="0">
                          <a:effectLst/>
                          <a:latin typeface="Arial" panose="020B0604020202020204" pitchFamily="34" charset="0"/>
                          <a:cs typeface="Arial" panose="020B0604020202020204" pitchFamily="34" charset="0"/>
                        </a:rPr>
                        <a:t> </a:t>
                      </a:r>
                      <a:r>
                        <a:rPr lang="en-US" sz="1500" dirty="0">
                          <a:effectLst/>
                          <a:latin typeface="Arial" panose="020B0604020202020204" pitchFamily="34" charset="0"/>
                          <a:cs typeface="Arial" panose="020B0604020202020204" pitchFamily="34" charset="0"/>
                        </a:rPr>
                        <a:t>–</a:t>
                      </a:r>
                      <a:r>
                        <a:rPr lang="en-US" sz="1500" baseline="0" dirty="0">
                          <a:effectLst/>
                          <a:latin typeface="Arial" panose="020B0604020202020204" pitchFamily="34" charset="0"/>
                          <a:cs typeface="Arial" panose="020B0604020202020204" pitchFamily="34" charset="0"/>
                        </a:rPr>
                        <a:t> </a:t>
                      </a:r>
                      <a:r>
                        <a:rPr lang="en-US" sz="1500" dirty="0">
                          <a:effectLst/>
                          <a:latin typeface="Arial" panose="020B0604020202020204" pitchFamily="34" charset="0"/>
                          <a:cs typeface="Arial" panose="020B0604020202020204" pitchFamily="34" charset="0"/>
                        </a:rPr>
                        <a:t>n (%)</a:t>
                      </a:r>
                      <a:r>
                        <a:rPr lang="en-US" sz="1500" baseline="0" dirty="0">
                          <a:effectLst/>
                          <a:latin typeface="Arial" panose="020B0604020202020204" pitchFamily="34" charset="0"/>
                          <a:ea typeface="MS Mincho" panose="02020609040205080304" pitchFamily="49" charset="-128"/>
                          <a:cs typeface="Arial" panose="020B0604020202020204" pitchFamily="34" charset="0"/>
                        </a:rPr>
                        <a:t> </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287338" marR="0" lvl="0" indent="0" algn="l" defTabSz="285707" rtl="0" eaLnBrk="1" fontAlgn="auto" latinLnBrk="0" hangingPunct="1">
                        <a:lnSpc>
                          <a:spcPct val="9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Chemotherapy</a:t>
                      </a:r>
                    </a:p>
                    <a:p>
                      <a:pPr marL="287338" marR="0" lvl="0" indent="0" algn="l" defTabSz="285707" rtl="0" eaLnBrk="1" fontAlgn="auto" latinLnBrk="0" hangingPunct="1">
                        <a:lnSpc>
                          <a:spcPct val="9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Immunotherapy</a:t>
                      </a:r>
                    </a:p>
                  </a:txBody>
                  <a:tcPr anchor="ctr">
                    <a:lnL w="12700" cap="flat" cmpd="sng" algn="ctr">
                      <a:solidFill>
                        <a:srgbClr val="0070C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tc>
                  <a:txBody>
                    <a:bodyPr/>
                    <a:lstStyle/>
                    <a:p>
                      <a:pPr algn="ctr">
                        <a:lnSpc>
                          <a:spcPct val="90000"/>
                        </a:lnSpc>
                        <a:spcBef>
                          <a:spcPts val="0"/>
                        </a:spcBef>
                        <a:spcAft>
                          <a:spcPts val="0"/>
                        </a:spcAft>
                      </a:pPr>
                      <a:r>
                        <a:rPr lang="en-US" sz="1500" dirty="0">
                          <a:latin typeface="Arial" panose="020B0604020202020204" pitchFamily="34" charset="0"/>
                          <a:cs typeface="Arial" panose="020B0604020202020204" pitchFamily="34" charset="0"/>
                        </a:rPr>
                        <a:t>4 (5.3)</a:t>
                      </a:r>
                    </a:p>
                    <a:p>
                      <a:pPr algn="ctr">
                        <a:lnSpc>
                          <a:spcPct val="90000"/>
                        </a:lnSpc>
                        <a:spcBef>
                          <a:spcPts val="0"/>
                        </a:spcBef>
                        <a:spcAft>
                          <a:spcPts val="0"/>
                        </a:spcAft>
                      </a:pPr>
                      <a:r>
                        <a:rPr lang="en-US" sz="1500" dirty="0">
                          <a:latin typeface="Arial" panose="020B0604020202020204" pitchFamily="34" charset="0"/>
                          <a:cs typeface="Arial" panose="020B0604020202020204" pitchFamily="34" charset="0"/>
                        </a:rPr>
                        <a:t>2 (2.6)</a:t>
                      </a:r>
                    </a:p>
                    <a:p>
                      <a:pPr algn="ctr">
                        <a:lnSpc>
                          <a:spcPct val="90000"/>
                        </a:lnSpc>
                        <a:spcBef>
                          <a:spcPts val="0"/>
                        </a:spcBef>
                        <a:spcAft>
                          <a:spcPts val="0"/>
                        </a:spcAft>
                      </a:pPr>
                      <a:r>
                        <a:rPr lang="en-US" sz="1500" dirty="0">
                          <a:latin typeface="Arial" panose="020B0604020202020204" pitchFamily="34" charset="0"/>
                          <a:cs typeface="Arial" panose="020B0604020202020204" pitchFamily="34" charset="0"/>
                        </a:rPr>
                        <a:t>2 (2.6) </a:t>
                      </a: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tc>
                  <a:txBody>
                    <a:bodyPr/>
                    <a:lstStyle/>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3 (4.1)</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sz="1500" dirty="0">
                          <a:latin typeface="Arial" panose="020B0604020202020204" pitchFamily="34" charset="0"/>
                          <a:cs typeface="Arial" panose="020B0604020202020204" pitchFamily="34" charset="0"/>
                        </a:rPr>
                        <a:t>1 (1.4)</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sz="1500" dirty="0">
                          <a:latin typeface="Arial" panose="020B0604020202020204" pitchFamily="34" charset="0"/>
                          <a:cs typeface="Arial" panose="020B0604020202020204" pitchFamily="34" charset="0"/>
                        </a:rPr>
                        <a:t>2 (2.7)</a:t>
                      </a:r>
                    </a:p>
                  </a:txBody>
                  <a:tcPr marL="12700" marR="12700" marT="0" marB="0" anchor="ctr">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9EBF5"/>
                    </a:solidFill>
                  </a:tcPr>
                </a:tc>
                <a:extLst>
                  <a:ext uri="{0D108BD9-81ED-4DB2-BD59-A6C34878D82A}">
                    <a16:rowId xmlns:a16="http://schemas.microsoft.com/office/drawing/2014/main" val="331923483"/>
                  </a:ext>
                </a:extLst>
              </a:tr>
              <a:tr h="195789">
                <a:tc>
                  <a:txBody>
                    <a:bodyPr/>
                    <a:lstStyle/>
                    <a:p>
                      <a:pPr marL="57150" marR="0" indent="58738">
                        <a:lnSpc>
                          <a:spcPct val="90000"/>
                        </a:lnSpc>
                        <a:spcBef>
                          <a:spcPts val="0"/>
                        </a:spcBef>
                        <a:spcAft>
                          <a:spcPts val="0"/>
                        </a:spcAft>
                      </a:pPr>
                      <a:r>
                        <a:rPr lang="en-US" sz="1500" b="1" dirty="0">
                          <a:effectLst/>
                          <a:latin typeface="Arial" panose="020B0604020202020204" pitchFamily="34" charset="0"/>
                          <a:ea typeface="MS Mincho" panose="02020609040205080304" pitchFamily="49" charset="-128"/>
                          <a:cs typeface="Arial" panose="020B0604020202020204" pitchFamily="34" charset="0"/>
                        </a:rPr>
                        <a:t>No plans for adjuvant therapy </a:t>
                      </a:r>
                      <a:r>
                        <a:rPr lang="en-US" sz="1500" dirty="0">
                          <a:effectLst/>
                          <a:latin typeface="Arial" panose="020B0604020202020204" pitchFamily="34" charset="0"/>
                          <a:ea typeface="MS Mincho" panose="02020609040205080304" pitchFamily="49" charset="-128"/>
                          <a:cs typeface="Arial" panose="020B0604020202020204" pitchFamily="34" charset="0"/>
                        </a:rPr>
                        <a:t>(per IVRS) – n (%)</a:t>
                      </a:r>
                    </a:p>
                  </a:txBody>
                  <a:tcPr marL="12700" marR="12700" marT="0" marB="0" anchor="ctr">
                    <a:lnL w="12700" cap="flat" cmpd="sng" algn="ctr">
                      <a:solidFill>
                        <a:srgbClr val="0070C0"/>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CFD5EA"/>
                    </a:solidFill>
                  </a:tcPr>
                </a:tc>
                <a:tc>
                  <a:txBody>
                    <a:bodyPr/>
                    <a:lstStyle/>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64 (84.2)</a:t>
                      </a:r>
                    </a:p>
                  </a:txBody>
                  <a:tcPr marL="12700" marR="12700" marT="0" marB="0" anchor="ct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CFD5EA"/>
                    </a:solidFill>
                  </a:tcPr>
                </a:tc>
                <a:tc>
                  <a:txBody>
                    <a:bodyPr/>
                    <a:lstStyle/>
                    <a:p>
                      <a:pPr marL="0" marR="0" algn="ctr">
                        <a:lnSpc>
                          <a:spcPct val="90000"/>
                        </a:lnSpc>
                        <a:spcBef>
                          <a:spcPts val="0"/>
                        </a:spcBef>
                        <a:spcAft>
                          <a:spcPts val="0"/>
                        </a:spcAft>
                      </a:pPr>
                      <a:r>
                        <a:rPr lang="en-US" sz="1500" dirty="0">
                          <a:effectLst/>
                          <a:latin typeface="Arial" panose="020B0604020202020204" pitchFamily="34" charset="0"/>
                          <a:ea typeface="MS Mincho" panose="02020609040205080304" pitchFamily="49" charset="-128"/>
                          <a:cs typeface="Arial" panose="020B0604020202020204" pitchFamily="34" charset="0"/>
                        </a:rPr>
                        <a:t>62 (83.8)</a:t>
                      </a:r>
                    </a:p>
                  </a:txBody>
                  <a:tcPr marL="12700" marR="12700" marT="0" marB="0" anchor="ctr">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CFD5EA"/>
                    </a:solidFill>
                  </a:tcPr>
                </a:tc>
                <a:extLst>
                  <a:ext uri="{0D108BD9-81ED-4DB2-BD59-A6C34878D82A}">
                    <a16:rowId xmlns:a16="http://schemas.microsoft.com/office/drawing/2014/main" val="2021138082"/>
                  </a:ext>
                </a:extLst>
              </a:tr>
            </a:tbl>
          </a:graphicData>
        </a:graphic>
      </p:graphicFrame>
      <p:sp>
        <p:nvSpPr>
          <p:cNvPr id="5" name="TextBox 4">
            <a:extLst>
              <a:ext uri="{FF2B5EF4-FFF2-40B4-BE49-F238E27FC236}">
                <a16:creationId xmlns:a16="http://schemas.microsoft.com/office/drawing/2014/main" id="{CAA2B6A8-BC32-452B-902A-CD419402AB5C}"/>
              </a:ext>
            </a:extLst>
          </p:cNvPr>
          <p:cNvSpPr txBox="1"/>
          <p:nvPr/>
        </p:nvSpPr>
        <p:spPr>
          <a:xfrm>
            <a:off x="556435" y="6285018"/>
            <a:ext cx="7351986" cy="276999"/>
          </a:xfrm>
          <a:prstGeom prst="rect">
            <a:avLst/>
          </a:prstGeom>
          <a:noFill/>
        </p:spPr>
        <p:txBody>
          <a:bodyPr wrap="square" rtlCol="0">
            <a:spAutoFit/>
          </a:bodyPr>
          <a:lstStyle/>
          <a:p>
            <a:pPr marL="52388" indent="-52388"/>
            <a:r>
              <a:rPr lang="en-US" sz="1400" baseline="30000" dirty="0">
                <a:latin typeface="Arial" panose="020B0604020202020204" pitchFamily="34" charset="0"/>
                <a:ea typeface="MS Mincho" panose="02020609040205080304" pitchFamily="49" charset="-128"/>
                <a:cs typeface="Arial" panose="020B0604020202020204" pitchFamily="34" charset="0"/>
              </a:rPr>
              <a:t>a </a:t>
            </a:r>
            <a:r>
              <a:rPr lang="en-US" sz="1200" dirty="0"/>
              <a:t>One patient in Arm 1 was discovered to have stage IVM1c disease after randomization </a:t>
            </a:r>
          </a:p>
        </p:txBody>
      </p:sp>
      <p:sp>
        <p:nvSpPr>
          <p:cNvPr id="7" name="Title 1">
            <a:extLst>
              <a:ext uri="{FF2B5EF4-FFF2-40B4-BE49-F238E27FC236}">
                <a16:creationId xmlns:a16="http://schemas.microsoft.com/office/drawing/2014/main" id="{144DF15D-1EC6-43CA-B7E5-1FAA3488EF69}"/>
              </a:ext>
            </a:extLst>
          </p:cNvPr>
          <p:cNvSpPr txBox="1">
            <a:spLocks/>
          </p:cNvSpPr>
          <p:nvPr/>
        </p:nvSpPr>
        <p:spPr>
          <a:xfrm>
            <a:off x="1135060" y="388377"/>
            <a:ext cx="9921877" cy="7851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Baseline</a:t>
            </a:r>
            <a:r>
              <a:rPr lang="en-US" sz="3600" b="1" dirty="0">
                <a:solidFill>
                  <a:srgbClr val="FF0000"/>
                </a:solidFill>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Patient Characteristics</a:t>
            </a:r>
          </a:p>
        </p:txBody>
      </p:sp>
      <p:sp>
        <p:nvSpPr>
          <p:cNvPr id="8" name="Slide Number Placeholder 3">
            <a:extLst>
              <a:ext uri="{FF2B5EF4-FFF2-40B4-BE49-F238E27FC236}">
                <a16:creationId xmlns:a16="http://schemas.microsoft.com/office/drawing/2014/main" id="{0433C97E-3EBA-4EFD-B53F-4CB1DA1A6864}"/>
              </a:ext>
            </a:extLst>
          </p:cNvPr>
          <p:cNvSpPr txBox="1">
            <a:spLocks/>
          </p:cNvSpPr>
          <p:nvPr/>
        </p:nvSpPr>
        <p:spPr>
          <a:xfrm>
            <a:off x="11788456" y="6500037"/>
            <a:ext cx="325575" cy="29941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A045619-D4A7-43A7-8BA1-73C09E3E7720}" type="slidenum">
              <a:rPr lang="en-US" smtClean="0"/>
              <a:pPr/>
              <a:t>10</a:t>
            </a:fld>
            <a:endParaRPr lang="en-US" dirty="0"/>
          </a:p>
        </p:txBody>
      </p:sp>
      <p:sp>
        <p:nvSpPr>
          <p:cNvPr id="3" name="Slide Number Placeholder 2">
            <a:extLst>
              <a:ext uri="{FF2B5EF4-FFF2-40B4-BE49-F238E27FC236}">
                <a16:creationId xmlns:a16="http://schemas.microsoft.com/office/drawing/2014/main" id="{9F3B2BC1-9A8C-4EE0-B86F-B3B2718C865D}"/>
              </a:ext>
            </a:extLst>
          </p:cNvPr>
          <p:cNvSpPr>
            <a:spLocks noGrp="1"/>
          </p:cNvSpPr>
          <p:nvPr>
            <p:ph type="sldNum" sz="quarter" idx="12"/>
          </p:nvPr>
        </p:nvSpPr>
        <p:spPr/>
        <p:txBody>
          <a:bodyPr/>
          <a:lstStyle/>
          <a:p>
            <a:fld id="{50471D34-38AA-4247-9CBC-A12BA3A98083}" type="slidenum">
              <a:rPr lang="en-US" smtClean="0"/>
              <a:t>10</a:t>
            </a:fld>
            <a:endParaRPr lang="en-US"/>
          </a:p>
        </p:txBody>
      </p:sp>
      <p:sp>
        <p:nvSpPr>
          <p:cNvPr id="9" name="Date Placeholder 5">
            <a:extLst>
              <a:ext uri="{FF2B5EF4-FFF2-40B4-BE49-F238E27FC236}">
                <a16:creationId xmlns:a16="http://schemas.microsoft.com/office/drawing/2014/main" id="{3932332B-C1B6-413F-8B9D-D18DD66E277D}"/>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10" name="TextBox 9">
            <a:extLst>
              <a:ext uri="{FF2B5EF4-FFF2-40B4-BE49-F238E27FC236}">
                <a16:creationId xmlns:a16="http://schemas.microsoft.com/office/drawing/2014/main" id="{AF9FCE0D-1032-4A77-AC46-7D1BEF550B57}"/>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1" name="TextBox 10">
            <a:extLst>
              <a:ext uri="{FF2B5EF4-FFF2-40B4-BE49-F238E27FC236}">
                <a16:creationId xmlns:a16="http://schemas.microsoft.com/office/drawing/2014/main" id="{9759E085-64D0-4311-BB9C-C30870CB78CA}"/>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2" name="TextBox 11">
            <a:extLst>
              <a:ext uri="{FF2B5EF4-FFF2-40B4-BE49-F238E27FC236}">
                <a16:creationId xmlns:a16="http://schemas.microsoft.com/office/drawing/2014/main" id="{B5193BC0-1072-4EBA-88E6-2B5AB4127961}"/>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3" name="TextBox 12">
            <a:extLst>
              <a:ext uri="{FF2B5EF4-FFF2-40B4-BE49-F238E27FC236}">
                <a16:creationId xmlns:a16="http://schemas.microsoft.com/office/drawing/2014/main" id="{CFA5A889-8463-42C1-BC99-E8C3BF75A793}"/>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4" name="TextBox 13">
            <a:extLst>
              <a:ext uri="{FF2B5EF4-FFF2-40B4-BE49-F238E27FC236}">
                <a16:creationId xmlns:a16="http://schemas.microsoft.com/office/drawing/2014/main" id="{3CF531B5-35B4-4985-8F6E-F9DE2596D149}"/>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5" name="TextBox 14">
            <a:extLst>
              <a:ext uri="{FF2B5EF4-FFF2-40B4-BE49-F238E27FC236}">
                <a16:creationId xmlns:a16="http://schemas.microsoft.com/office/drawing/2014/main" id="{C555B99D-59EE-4AE3-856A-72E8B0D19746}"/>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6" name="TextBox 15">
            <a:extLst>
              <a:ext uri="{FF2B5EF4-FFF2-40B4-BE49-F238E27FC236}">
                <a16:creationId xmlns:a16="http://schemas.microsoft.com/office/drawing/2014/main" id="{08D0F70D-4226-4D16-9DF6-712ADD75814D}"/>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7" name="TextBox 16">
            <a:extLst>
              <a:ext uri="{FF2B5EF4-FFF2-40B4-BE49-F238E27FC236}">
                <a16:creationId xmlns:a16="http://schemas.microsoft.com/office/drawing/2014/main" id="{A7D2C8C5-4014-42FC-A810-44754E92B31C}"/>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3973503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46B7543-A038-4DBD-92EC-521F84EA1722}"/>
              </a:ext>
            </a:extLst>
          </p:cNvPr>
          <p:cNvGraphicFramePr>
            <a:graphicFrameLocks noGrp="1"/>
          </p:cNvGraphicFramePr>
          <p:nvPr>
            <p:extLst>
              <p:ext uri="{D42A27DB-BD31-4B8C-83A1-F6EECF244321}">
                <p14:modId xmlns:p14="http://schemas.microsoft.com/office/powerpoint/2010/main" val="3442152974"/>
              </p:ext>
            </p:extLst>
          </p:nvPr>
        </p:nvGraphicFramePr>
        <p:xfrm>
          <a:off x="609600" y="1032968"/>
          <a:ext cx="11146946" cy="5008926"/>
        </p:xfrm>
        <a:graphic>
          <a:graphicData uri="http://schemas.openxmlformats.org/drawingml/2006/table">
            <a:tbl>
              <a:tblPr firstRow="1" bandRow="1">
                <a:tableStyleId>{5C22544A-7EE6-4342-B048-85BDC9FD1C3A}</a:tableStyleId>
              </a:tblPr>
              <a:tblGrid>
                <a:gridCol w="5816734">
                  <a:extLst>
                    <a:ext uri="{9D8B030D-6E8A-4147-A177-3AD203B41FA5}">
                      <a16:colId xmlns:a16="http://schemas.microsoft.com/office/drawing/2014/main" val="3905719931"/>
                    </a:ext>
                  </a:extLst>
                </a:gridCol>
                <a:gridCol w="2665106">
                  <a:extLst>
                    <a:ext uri="{9D8B030D-6E8A-4147-A177-3AD203B41FA5}">
                      <a16:colId xmlns:a16="http://schemas.microsoft.com/office/drawing/2014/main" val="4218730008"/>
                    </a:ext>
                  </a:extLst>
                </a:gridCol>
                <a:gridCol w="2665106">
                  <a:extLst>
                    <a:ext uri="{9D8B030D-6E8A-4147-A177-3AD203B41FA5}">
                      <a16:colId xmlns:a16="http://schemas.microsoft.com/office/drawing/2014/main" val="3069881260"/>
                    </a:ext>
                  </a:extLst>
                </a:gridCol>
              </a:tblGrid>
              <a:tr h="615079">
                <a:tc>
                  <a:txBody>
                    <a:bodyPr/>
                    <a:lstStyle/>
                    <a:p>
                      <a:endParaRPr lang="en-US" sz="1500" dirty="0">
                        <a:latin typeface="Arial" panose="020B0604020202020204" pitchFamily="34" charset="0"/>
                        <a:cs typeface="Arial" panose="020B0604020202020204" pitchFamily="34" charset="0"/>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tcPr>
                </a:tc>
                <a:tc>
                  <a:txBody>
                    <a:bodyPr/>
                    <a:lstStyle/>
                    <a:p>
                      <a:pPr algn="ctr"/>
                      <a:r>
                        <a:rPr lang="en-US" sz="1500" dirty="0">
                          <a:latin typeface="Arial" panose="020B0604020202020204" pitchFamily="34" charset="0"/>
                          <a:cs typeface="Arial" panose="020B0604020202020204" pitchFamily="34" charset="0"/>
                        </a:rPr>
                        <a:t>Arm 1: T-VEC + Surgery</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n = </a:t>
                      </a:r>
                      <a:r>
                        <a:rPr lang="en-US" sz="1500" dirty="0">
                          <a:latin typeface="Arial" panose="020B0604020202020204" pitchFamily="34" charset="0"/>
                          <a:cs typeface="Arial" panose="020B0604020202020204" pitchFamily="34" charset="0"/>
                        </a:rPr>
                        <a:t>76)</a:t>
                      </a:r>
                    </a:p>
                  </a:txBody>
                  <a:tcPr anchor="b">
                    <a:lnT w="12700" cap="flat" cmpd="sng" algn="ctr">
                      <a:solidFill>
                        <a:srgbClr val="0070C0"/>
                      </a:solidFill>
                      <a:prstDash val="solid"/>
                      <a:round/>
                      <a:headEnd type="none" w="med" len="med"/>
                      <a:tailEnd type="none" w="med" len="med"/>
                    </a:lnT>
                  </a:tcPr>
                </a:tc>
                <a:tc>
                  <a:txBody>
                    <a:bodyPr/>
                    <a:lstStyle/>
                    <a:p>
                      <a:pPr algn="ctr"/>
                      <a:r>
                        <a:rPr lang="en-US" sz="1500" dirty="0">
                          <a:latin typeface="Arial" panose="020B0604020202020204" pitchFamily="34" charset="0"/>
                          <a:cs typeface="Arial" panose="020B0604020202020204" pitchFamily="34" charset="0"/>
                        </a:rPr>
                        <a:t>Arm 2: Surgery alone</a:t>
                      </a:r>
                    </a:p>
                    <a:p>
                      <a:pPr algn="ctr"/>
                      <a:r>
                        <a:rPr lang="en-US" sz="1500"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n = </a:t>
                      </a:r>
                      <a:r>
                        <a:rPr lang="en-US" sz="1500" dirty="0">
                          <a:latin typeface="Arial" panose="020B0604020202020204" pitchFamily="34" charset="0"/>
                          <a:cs typeface="Arial" panose="020B0604020202020204" pitchFamily="34" charset="0"/>
                        </a:rPr>
                        <a:t>74)</a:t>
                      </a:r>
                    </a:p>
                  </a:txBody>
                  <a:tcPr anchor="b">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tcPr>
                </a:tc>
                <a:extLst>
                  <a:ext uri="{0D108BD9-81ED-4DB2-BD59-A6C34878D82A}">
                    <a16:rowId xmlns:a16="http://schemas.microsoft.com/office/drawing/2014/main" val="3700569392"/>
                  </a:ext>
                </a:extLst>
              </a:tr>
              <a:tr h="484205">
                <a:tc>
                  <a:txBody>
                    <a:bodyPr/>
                    <a:lstStyle/>
                    <a:p>
                      <a:pPr marL="52388" marR="0" indent="0">
                        <a:lnSpc>
                          <a:spcPct val="107000"/>
                        </a:lnSpc>
                        <a:spcBef>
                          <a:spcPts val="100"/>
                        </a:spcBef>
                        <a:spcAft>
                          <a:spcPts val="100"/>
                        </a:spcAft>
                      </a:pPr>
                      <a:r>
                        <a:rPr lang="en-US" sz="1500" b="1" dirty="0">
                          <a:effectLst/>
                          <a:latin typeface="Arial" panose="020B0604020202020204" pitchFamily="34" charset="0"/>
                          <a:ea typeface="MS Mincho" panose="02020609040205080304" pitchFamily="49" charset="-128"/>
                          <a:cs typeface="Arial" panose="020B0604020202020204" pitchFamily="34" charset="0"/>
                        </a:rPr>
                        <a:t>Mean (SD) number of treatment visits where patients received T-VEC doses</a:t>
                      </a:r>
                    </a:p>
                  </a:txBody>
                  <a:tcPr marL="12700" marR="12700" marT="0" marB="0" anchor="ctr">
                    <a:lnL w="12700" cap="flat" cmpd="sng" algn="ctr">
                      <a:solidFill>
                        <a:srgbClr val="0070C0"/>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5.4</a:t>
                      </a:r>
                      <a:r>
                        <a:rPr lang="en-US" sz="15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sz="1500" dirty="0">
                          <a:effectLst/>
                          <a:latin typeface="Arial" panose="020B0604020202020204" pitchFamily="34" charset="0"/>
                          <a:ea typeface="MS Mincho" panose="02020609040205080304" pitchFamily="49" charset="-128"/>
                          <a:cs typeface="Arial" panose="020B0604020202020204" pitchFamily="34" charset="0"/>
                        </a:rPr>
                        <a:t>1.2)</a:t>
                      </a:r>
                    </a:p>
                  </a:txBody>
                  <a:tcPr anchor="ctr"/>
                </a:tc>
                <a:tc>
                  <a:txBody>
                    <a:bodyPr/>
                    <a:lstStyle/>
                    <a:p>
                      <a:pPr algn="ctr"/>
                      <a:r>
                        <a:rPr lang="en-US" sz="1500" dirty="0">
                          <a:latin typeface="Arial" panose="020B0604020202020204" pitchFamily="34" charset="0"/>
                          <a:cs typeface="Arial" panose="020B0604020202020204" pitchFamily="34" charset="0"/>
                        </a:rPr>
                        <a:t>N/A</a:t>
                      </a:r>
                    </a:p>
                  </a:txBody>
                  <a:tcPr anchor="ct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2996441105"/>
                  </a:ext>
                </a:extLst>
              </a:tr>
              <a:tr h="328717">
                <a:tc>
                  <a:txBody>
                    <a:bodyPr/>
                    <a:lstStyle/>
                    <a:p>
                      <a:pPr marL="52388" marR="0" indent="0">
                        <a:lnSpc>
                          <a:spcPct val="107000"/>
                        </a:lnSpc>
                        <a:spcBef>
                          <a:spcPts val="100"/>
                        </a:spcBef>
                        <a:spcAft>
                          <a:spcPts val="100"/>
                        </a:spcAft>
                      </a:pPr>
                      <a:r>
                        <a:rPr lang="en-US" sz="1500" b="1" dirty="0">
                          <a:effectLst/>
                          <a:latin typeface="Arial" panose="020B0604020202020204" pitchFamily="34" charset="0"/>
                          <a:ea typeface="MS Mincho" panose="02020609040205080304" pitchFamily="49" charset="-128"/>
                          <a:cs typeface="Arial" panose="020B0604020202020204" pitchFamily="34" charset="0"/>
                        </a:rPr>
                        <a:t>Patients who never received T-VEC </a:t>
                      </a:r>
                      <a:r>
                        <a:rPr lang="en-US" sz="1500" b="0" dirty="0">
                          <a:effectLst/>
                          <a:latin typeface="Arial" panose="020B0604020202020204" pitchFamily="34" charset="0"/>
                          <a:ea typeface="MS Mincho" panose="02020609040205080304" pitchFamily="49" charset="-128"/>
                          <a:cs typeface="Arial" panose="020B0604020202020204" pitchFamily="34" charset="0"/>
                        </a:rPr>
                        <a:t>– n (%)</a:t>
                      </a:r>
                    </a:p>
                  </a:txBody>
                  <a:tcPr marL="12700" marR="12700" marT="0" marB="0" anchor="ctr">
                    <a:lnL w="12700" cap="flat" cmpd="sng" algn="ctr">
                      <a:solidFill>
                        <a:srgbClr val="0070C0"/>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3 (3.9)</a:t>
                      </a:r>
                    </a:p>
                  </a:txBody>
                  <a:tcPr anchor="ctr"/>
                </a:tc>
                <a:tc>
                  <a:txBody>
                    <a:bodyPr/>
                    <a:lstStyle/>
                    <a:p>
                      <a:pPr algn="ctr"/>
                      <a:r>
                        <a:rPr lang="en-US" sz="1500" dirty="0">
                          <a:latin typeface="Arial" panose="020B0604020202020204" pitchFamily="34" charset="0"/>
                          <a:cs typeface="Arial" panose="020B0604020202020204" pitchFamily="34" charset="0"/>
                        </a:rPr>
                        <a:t>NA</a:t>
                      </a:r>
                    </a:p>
                  </a:txBody>
                  <a:tcPr anchor="ct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2743685221"/>
                  </a:ext>
                </a:extLst>
              </a:tr>
              <a:tr h="1896904">
                <a:tc>
                  <a:txBody>
                    <a:bodyPr/>
                    <a:lstStyle/>
                    <a:p>
                      <a:pPr marL="52388" marR="0" indent="0">
                        <a:lnSpc>
                          <a:spcPct val="107000"/>
                        </a:lnSpc>
                        <a:spcBef>
                          <a:spcPts val="100"/>
                        </a:spcBef>
                        <a:spcAft>
                          <a:spcPts val="100"/>
                        </a:spcAft>
                      </a:pPr>
                      <a:r>
                        <a:rPr lang="en-US" sz="1500" b="1" dirty="0">
                          <a:effectLst/>
                          <a:latin typeface="Arial" panose="020B0604020202020204" pitchFamily="34" charset="0"/>
                          <a:ea typeface="MS Mincho" panose="02020609040205080304" pitchFamily="49" charset="-128"/>
                          <a:cs typeface="Arial" panose="020B0604020202020204" pitchFamily="34" charset="0"/>
                        </a:rPr>
                        <a:t>Patients who discontinued T-VEC </a:t>
                      </a:r>
                      <a:r>
                        <a:rPr lang="en-US" sz="1500" dirty="0">
                          <a:effectLst/>
                          <a:latin typeface="Arial" panose="020B0604020202020204" pitchFamily="34" charset="0"/>
                          <a:ea typeface="MS Mincho" panose="02020609040205080304" pitchFamily="49" charset="-128"/>
                          <a:cs typeface="Arial" panose="020B0604020202020204" pitchFamily="34" charset="0"/>
                        </a:rPr>
                        <a:t>– n (%)</a:t>
                      </a: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Disease progression</a:t>
                      </a: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No injectable lesions</a:t>
                      </a: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Patient request</a:t>
                      </a: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Adverse event</a:t>
                      </a: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Ineligibility determined</a:t>
                      </a: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Requirement for alternative therapy</a:t>
                      </a:r>
                    </a:p>
                  </a:txBody>
                  <a:tcPr marL="12700" marR="12700" marT="0" marB="0" anchor="ctr">
                    <a:lnL w="12700" cap="flat" cmpd="sng" algn="ctr">
                      <a:solidFill>
                        <a:srgbClr val="0070C0"/>
                      </a:solidFill>
                      <a:prstDash val="solid"/>
                      <a:round/>
                      <a:headEnd type="none" w="med" len="med"/>
                      <a:tailEnd type="none" w="med" len="med"/>
                    </a:lnL>
                    <a:solidFill>
                      <a:srgbClr val="CFD5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16 (21.1)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7 (9.2)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4 (5.3)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2 (2.6)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1 (1.3)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rPr>
                        <a:t>1 (1.3)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S Mincho" panose="02020609040205080304" pitchFamily="49" charset="-128"/>
                          <a:cs typeface="Arial" panose="020B0604020202020204" pitchFamily="34" charset="0"/>
                        </a:rPr>
                        <a:t>1 (1.3)</a:t>
                      </a:r>
                    </a:p>
                  </a:txBody>
                  <a:tcPr anchor="ctr">
                    <a:solidFill>
                      <a:srgbClr val="CFD5EA"/>
                    </a:solidFill>
                  </a:tcPr>
                </a:tc>
                <a:tc>
                  <a:txBody>
                    <a:bodyPr/>
                    <a:lstStyle/>
                    <a:p>
                      <a:pPr algn="ctr"/>
                      <a:r>
                        <a:rPr lang="en-US" sz="1500" dirty="0">
                          <a:latin typeface="Arial" panose="020B0604020202020204" pitchFamily="34" charset="0"/>
                          <a:cs typeface="Arial" panose="020B0604020202020204" pitchFamily="34" charset="0"/>
                        </a:rPr>
                        <a:t>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algn="ctr"/>
                      <a:r>
                        <a:rPr lang="en-US" sz="1500" dirty="0">
                          <a:latin typeface="Arial" panose="020B0604020202020204" pitchFamily="34" charset="0"/>
                          <a:cs typeface="Arial" panose="020B0604020202020204" pitchFamily="34" charset="0"/>
                        </a:rPr>
                        <a:t>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a:t>
                      </a:r>
                    </a:p>
                  </a:txBody>
                  <a:tcPr anchor="ctr">
                    <a:lnR w="12700" cap="flat" cmpd="sng" algn="ctr">
                      <a:solidFill>
                        <a:srgbClr val="0070C0"/>
                      </a:solidFill>
                      <a:prstDash val="solid"/>
                      <a:round/>
                      <a:headEnd type="none" w="med" len="med"/>
                      <a:tailEnd type="none" w="med" len="med"/>
                    </a:lnR>
                    <a:solidFill>
                      <a:srgbClr val="CFD5EA"/>
                    </a:solidFill>
                  </a:tcPr>
                </a:tc>
                <a:extLst>
                  <a:ext uri="{0D108BD9-81ED-4DB2-BD59-A6C34878D82A}">
                    <a16:rowId xmlns:a16="http://schemas.microsoft.com/office/drawing/2014/main" val="37002870"/>
                  </a:ext>
                </a:extLst>
              </a:tr>
              <a:tr h="1684021">
                <a:tc>
                  <a:txBody>
                    <a:bodyPr/>
                    <a:lstStyle/>
                    <a:p>
                      <a:pPr marL="52388" marR="0" indent="0">
                        <a:lnSpc>
                          <a:spcPct val="107000"/>
                        </a:lnSpc>
                        <a:spcBef>
                          <a:spcPts val="100"/>
                        </a:spcBef>
                        <a:spcAft>
                          <a:spcPts val="100"/>
                        </a:spcAft>
                      </a:pPr>
                      <a:r>
                        <a:rPr lang="en-US" sz="1500" b="1" dirty="0">
                          <a:effectLst/>
                          <a:latin typeface="Arial" panose="020B0604020202020204" pitchFamily="34" charset="0"/>
                          <a:cs typeface="Arial" panose="020B0604020202020204" pitchFamily="34" charset="0"/>
                        </a:rPr>
                        <a:t>Patients who did not receive protocol defined surgery</a:t>
                      </a:r>
                      <a:r>
                        <a:rPr lang="en-US" sz="1500" dirty="0">
                          <a:effectLst/>
                          <a:latin typeface="Arial" panose="020B0604020202020204" pitchFamily="34" charset="0"/>
                          <a:cs typeface="Arial" panose="020B0604020202020204" pitchFamily="34" charset="0"/>
                        </a:rPr>
                        <a:t> – n (%)</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Disease progression</a:t>
                      </a: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Patient</a:t>
                      </a:r>
                      <a:r>
                        <a:rPr lang="en-US" sz="1500" baseline="0" dirty="0">
                          <a:effectLst/>
                          <a:latin typeface="Arial" panose="020B0604020202020204" pitchFamily="34" charset="0"/>
                          <a:ea typeface="MS Mincho" panose="02020609040205080304" pitchFamily="49" charset="-128"/>
                          <a:cs typeface="Arial" panose="020B0604020202020204" pitchFamily="34" charset="0"/>
                        </a:rPr>
                        <a:t> request</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Decision by sponsor</a:t>
                      </a:r>
                    </a:p>
                    <a:p>
                      <a:pPr marL="233363" marR="0" indent="0">
                        <a:lnSpc>
                          <a:spcPct val="107000"/>
                        </a:lnSpc>
                        <a:spcBef>
                          <a:spcPts val="100"/>
                        </a:spcBef>
                        <a:spcAft>
                          <a:spcPts val="100"/>
                        </a:spcAft>
                      </a:pPr>
                      <a:r>
                        <a:rPr lang="en-US" sz="1500" dirty="0">
                          <a:effectLst/>
                          <a:latin typeface="Arial" panose="020B0604020202020204" pitchFamily="34" charset="0"/>
                          <a:ea typeface="+mn-ea"/>
                          <a:cs typeface="Arial" panose="020B0604020202020204" pitchFamily="34" charset="0"/>
                        </a:rPr>
                        <a:t>Ineligibility</a:t>
                      </a:r>
                      <a:r>
                        <a:rPr lang="en-US" sz="1500" baseline="0" dirty="0">
                          <a:effectLst/>
                          <a:latin typeface="Arial" panose="020B0604020202020204" pitchFamily="34" charset="0"/>
                          <a:ea typeface="+mn-ea"/>
                          <a:cs typeface="Arial" panose="020B0604020202020204" pitchFamily="34" charset="0"/>
                        </a:rPr>
                        <a:t> determined</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233363" marR="0" indent="0">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Requirement for alternative therapy</a:t>
                      </a:r>
                    </a:p>
                  </a:txBody>
                  <a:tcPr marL="12700" marR="12700" marT="0" marB="0" anchor="ctr">
                    <a:lnL w="12700" cap="flat" cmpd="sng" algn="ctr">
                      <a:solidFill>
                        <a:srgbClr val="0070C0"/>
                      </a:solidFill>
                      <a:prstDash val="solid"/>
                      <a:round/>
                      <a:headEnd type="none" w="med" len="med"/>
                      <a:tailEnd type="none" w="med" len="med"/>
                    </a:lnL>
                    <a:lnB w="12700" cap="flat" cmpd="sng" algn="ctr">
                      <a:solidFill>
                        <a:srgbClr val="0070C0"/>
                      </a:solidFill>
                      <a:prstDash val="solid"/>
                      <a:round/>
                      <a:headEnd type="none" w="med" len="med"/>
                      <a:tailEnd type="none" w="med" len="med"/>
                    </a:lnB>
                    <a:solidFill>
                      <a:srgbClr val="E9EB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effectLst/>
                          <a:latin typeface="Arial" panose="020B0604020202020204" pitchFamily="34" charset="0"/>
                          <a:cs typeface="Arial" panose="020B0604020202020204" pitchFamily="34" charset="0"/>
                        </a:rPr>
                        <a:t>19 (25.0)</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11 (14.5)</a:t>
                      </a:r>
                    </a:p>
                    <a:p>
                      <a:pPr marL="0" marR="0" algn="ctr">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4 (5.3)</a:t>
                      </a:r>
                    </a:p>
                    <a:p>
                      <a:pPr marL="0" marR="0" algn="ctr">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 2 (2.6)</a:t>
                      </a:r>
                      <a:r>
                        <a:rPr lang="en-US" sz="1500" baseline="30000" dirty="0">
                          <a:effectLst/>
                          <a:latin typeface="Arial" panose="020B0604020202020204" pitchFamily="34" charset="0"/>
                          <a:ea typeface="MS Mincho" panose="02020609040205080304" pitchFamily="49" charset="-128"/>
                          <a:cs typeface="Arial" panose="020B0604020202020204" pitchFamily="34" charset="0"/>
                        </a:rPr>
                        <a:t>a</a:t>
                      </a:r>
                    </a:p>
                    <a:p>
                      <a:pPr marL="0" marR="0" algn="ctr">
                        <a:lnSpc>
                          <a:spcPct val="107000"/>
                        </a:lnSpc>
                        <a:spcBef>
                          <a:spcPts val="100"/>
                        </a:spcBef>
                        <a:spcAft>
                          <a:spcPts val="100"/>
                        </a:spcAft>
                      </a:pPr>
                      <a:r>
                        <a:rPr lang="en-US" sz="1500" dirty="0">
                          <a:effectLst/>
                          <a:latin typeface="Arial" panose="020B0604020202020204" pitchFamily="34" charset="0"/>
                          <a:cs typeface="Arial" panose="020B0604020202020204" pitchFamily="34" charset="0"/>
                        </a:rPr>
                        <a:t>1 (1.3)</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1 (1.3)</a:t>
                      </a:r>
                    </a:p>
                  </a:txBody>
                  <a:tcPr anchor="ctr">
                    <a:lnB w="12700" cap="flat" cmpd="sng" algn="ctr">
                      <a:solidFill>
                        <a:srgbClr val="0070C0"/>
                      </a:solidFill>
                      <a:prstDash val="solid"/>
                      <a:round/>
                      <a:headEnd type="none" w="med" len="med"/>
                      <a:tailEnd type="none" w="med" len="med"/>
                    </a:lnB>
                    <a:solidFill>
                      <a:srgbClr val="E9EBF5"/>
                    </a:solidFill>
                  </a:tcPr>
                </a:tc>
                <a:tc>
                  <a:txBody>
                    <a:bodyPr/>
                    <a:lstStyle/>
                    <a:p>
                      <a:pPr algn="ctr"/>
                      <a:r>
                        <a:rPr lang="en-US" sz="1500" dirty="0">
                          <a:latin typeface="Arial" panose="020B0604020202020204" pitchFamily="34" charset="0"/>
                          <a:cs typeface="Arial" panose="020B0604020202020204" pitchFamily="34" charset="0"/>
                        </a:rPr>
                        <a:t>5 (6.8)</a:t>
                      </a:r>
                    </a:p>
                    <a:p>
                      <a:pPr marL="0" marR="0" lvl="0" indent="0" algn="ctr" defTabSz="285707" rtl="0" eaLnBrk="1" fontAlgn="auto" latinLnBrk="0" hangingPunct="1">
                        <a:lnSpc>
                          <a:spcPct val="107000"/>
                        </a:lnSpc>
                        <a:spcBef>
                          <a:spcPts val="100"/>
                        </a:spcBef>
                        <a:spcAft>
                          <a:spcPts val="10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0 (0.0)</a:t>
                      </a:r>
                    </a:p>
                    <a:p>
                      <a:pPr marL="0" marR="0" algn="ctr">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4 (5.4)</a:t>
                      </a:r>
                    </a:p>
                    <a:p>
                      <a:pPr marL="0" marR="0" algn="ctr">
                        <a:lnSpc>
                          <a:spcPct val="107000"/>
                        </a:lnSpc>
                        <a:spcBef>
                          <a:spcPts val="100"/>
                        </a:spcBef>
                        <a:spcAft>
                          <a:spcPts val="100"/>
                        </a:spcAft>
                      </a:pPr>
                      <a:r>
                        <a:rPr lang="en-US" sz="1500" dirty="0">
                          <a:effectLst/>
                          <a:latin typeface="Arial" panose="020B0604020202020204" pitchFamily="34" charset="0"/>
                          <a:ea typeface="MS Mincho" panose="02020609040205080304" pitchFamily="49" charset="-128"/>
                          <a:cs typeface="Arial" panose="020B0604020202020204" pitchFamily="34" charset="0"/>
                        </a:rPr>
                        <a:t>0 (0.0)</a:t>
                      </a:r>
                    </a:p>
                    <a:p>
                      <a:pPr marL="0" marR="0" algn="ctr">
                        <a:lnSpc>
                          <a:spcPct val="107000"/>
                        </a:lnSpc>
                        <a:spcBef>
                          <a:spcPts val="100"/>
                        </a:spcBef>
                        <a:spcAft>
                          <a:spcPts val="100"/>
                        </a:spcAft>
                      </a:pPr>
                      <a:r>
                        <a:rPr lang="en-US" sz="1500" dirty="0">
                          <a:effectLst/>
                          <a:latin typeface="Arial" panose="020B0604020202020204" pitchFamily="34" charset="0"/>
                          <a:cs typeface="Arial" panose="020B0604020202020204" pitchFamily="34" charset="0"/>
                        </a:rPr>
                        <a:t>1 (1.4)</a:t>
                      </a:r>
                      <a:endParaRPr lang="en-US" sz="1500" dirty="0">
                        <a:effectLst/>
                        <a:latin typeface="Arial" panose="020B0604020202020204" pitchFamily="34" charset="0"/>
                        <a:ea typeface="MS Mincho" panose="02020609040205080304" pitchFamily="49" charset="-128"/>
                        <a:cs typeface="Arial" panose="020B0604020202020204" pitchFamily="34" charset="0"/>
                      </a:endParaRPr>
                    </a:p>
                    <a:p>
                      <a:pPr marL="0" marR="0" lvl="0" indent="0" algn="ctr" defTabSz="285707" rtl="0" eaLnBrk="1" fontAlgn="auto" latinLnBrk="0" hangingPunct="1">
                        <a:lnSpc>
                          <a:spcPct val="107000"/>
                        </a:lnSpc>
                        <a:spcBef>
                          <a:spcPts val="100"/>
                        </a:spcBef>
                        <a:spcAft>
                          <a:spcPts val="100"/>
                        </a:spcAft>
                        <a:buClrTx/>
                        <a:buSzTx/>
                        <a:buFontTx/>
                        <a:buNone/>
                        <a:tabLst/>
                        <a:defRPr/>
                      </a:pPr>
                      <a:r>
                        <a:rPr lang="en-US" sz="1500" dirty="0">
                          <a:effectLst/>
                          <a:latin typeface="Arial" panose="020B0604020202020204" pitchFamily="34" charset="0"/>
                          <a:ea typeface="MS Mincho" panose="02020609040205080304" pitchFamily="49" charset="-128"/>
                          <a:cs typeface="Arial" panose="020B0604020202020204" pitchFamily="34" charset="0"/>
                        </a:rPr>
                        <a:t>0 (0.0)</a:t>
                      </a:r>
                    </a:p>
                  </a:txBody>
                  <a:tcPr anchor="ctr">
                    <a:lnR w="12700" cap="flat" cmpd="sng" algn="ctr">
                      <a:solidFill>
                        <a:srgbClr val="0070C0"/>
                      </a:solidFill>
                      <a:prstDash val="solid"/>
                      <a:round/>
                      <a:headEnd type="none" w="med" len="med"/>
                      <a:tailEnd type="none" w="med" len="med"/>
                    </a:lnR>
                    <a:lnB w="12700" cap="flat" cmpd="sng" algn="ctr">
                      <a:solidFill>
                        <a:srgbClr val="0070C0"/>
                      </a:solidFill>
                      <a:prstDash val="solid"/>
                      <a:round/>
                      <a:headEnd type="none" w="med" len="med"/>
                      <a:tailEnd type="none" w="med" len="med"/>
                    </a:lnB>
                    <a:solidFill>
                      <a:srgbClr val="E9EBF5"/>
                    </a:solidFill>
                  </a:tcPr>
                </a:tc>
                <a:extLst>
                  <a:ext uri="{0D108BD9-81ED-4DB2-BD59-A6C34878D82A}">
                    <a16:rowId xmlns:a16="http://schemas.microsoft.com/office/drawing/2014/main" val="3826889837"/>
                  </a:ext>
                </a:extLst>
              </a:tr>
            </a:tbl>
          </a:graphicData>
        </a:graphic>
      </p:graphicFrame>
      <p:sp>
        <p:nvSpPr>
          <p:cNvPr id="3" name="TextBox 2">
            <a:extLst>
              <a:ext uri="{FF2B5EF4-FFF2-40B4-BE49-F238E27FC236}">
                <a16:creationId xmlns:a16="http://schemas.microsoft.com/office/drawing/2014/main" id="{AE3AD61B-700E-4BFD-9A4A-A89A4CFB5DD5}"/>
              </a:ext>
            </a:extLst>
          </p:cNvPr>
          <p:cNvSpPr txBox="1"/>
          <p:nvPr/>
        </p:nvSpPr>
        <p:spPr>
          <a:xfrm>
            <a:off x="567068" y="6028121"/>
            <a:ext cx="11213806" cy="461665"/>
          </a:xfrm>
          <a:prstGeom prst="rect">
            <a:avLst/>
          </a:prstGeom>
          <a:noFill/>
        </p:spPr>
        <p:txBody>
          <a:bodyPr wrap="square" rtlCol="0">
            <a:spAutoFit/>
          </a:bodyPr>
          <a:lstStyle/>
          <a:p>
            <a:pPr marL="117475" indent="-117475"/>
            <a:r>
              <a:rPr lang="en-US" sz="1200" baseline="30000" dirty="0">
                <a:latin typeface="Arial" panose="020B0604020202020204" pitchFamily="34" charset="0"/>
                <a:ea typeface="MS Mincho" panose="02020609040205080304" pitchFamily="49" charset="-128"/>
                <a:cs typeface="Arial" panose="020B0604020202020204" pitchFamily="34" charset="0"/>
              </a:rPr>
              <a:t>a </a:t>
            </a:r>
            <a:r>
              <a:rPr lang="en-US" sz="1200" dirty="0"/>
              <a:t>One was due to new diagnosis of glioblastoma multiforme during study treatment; the second was due to patient unable to be compliant with treatment visits and never received study drug</a:t>
            </a:r>
          </a:p>
        </p:txBody>
      </p:sp>
      <p:sp>
        <p:nvSpPr>
          <p:cNvPr id="5" name="Title 1">
            <a:extLst>
              <a:ext uri="{FF2B5EF4-FFF2-40B4-BE49-F238E27FC236}">
                <a16:creationId xmlns:a16="http://schemas.microsoft.com/office/drawing/2014/main" id="{D6A13E3D-893C-425F-9606-9D9564B12206}"/>
              </a:ext>
            </a:extLst>
          </p:cNvPr>
          <p:cNvSpPr txBox="1">
            <a:spLocks/>
          </p:cNvSpPr>
          <p:nvPr/>
        </p:nvSpPr>
        <p:spPr>
          <a:xfrm>
            <a:off x="652132" y="368214"/>
            <a:ext cx="10895634" cy="7448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Patient Treatment Status</a:t>
            </a:r>
          </a:p>
        </p:txBody>
      </p:sp>
      <p:sp>
        <p:nvSpPr>
          <p:cNvPr id="6" name="Slide Number Placeholder 3">
            <a:extLst>
              <a:ext uri="{FF2B5EF4-FFF2-40B4-BE49-F238E27FC236}">
                <a16:creationId xmlns:a16="http://schemas.microsoft.com/office/drawing/2014/main" id="{76292116-20F6-490E-8812-238638B2D93A}"/>
              </a:ext>
            </a:extLst>
          </p:cNvPr>
          <p:cNvSpPr>
            <a:spLocks noGrp="1"/>
          </p:cNvSpPr>
          <p:nvPr>
            <p:ph type="sldNum" sz="quarter" idx="12"/>
          </p:nvPr>
        </p:nvSpPr>
        <p:spPr>
          <a:xfrm>
            <a:off x="11636056" y="6453966"/>
            <a:ext cx="325575" cy="299410"/>
          </a:xfrm>
        </p:spPr>
        <p:txBody>
          <a:bodyPr/>
          <a:lstStyle/>
          <a:p>
            <a:fld id="{DA045619-D4A7-43A7-8BA1-73C09E3E7720}" type="slidenum">
              <a:rPr lang="en-US" smtClean="0"/>
              <a:t>11</a:t>
            </a:fld>
            <a:endParaRPr lang="en-US" dirty="0"/>
          </a:p>
        </p:txBody>
      </p:sp>
      <p:sp>
        <p:nvSpPr>
          <p:cNvPr id="7" name="Date Placeholder 5">
            <a:extLst>
              <a:ext uri="{FF2B5EF4-FFF2-40B4-BE49-F238E27FC236}">
                <a16:creationId xmlns:a16="http://schemas.microsoft.com/office/drawing/2014/main" id="{DA56169B-A81A-46B0-9D88-D585B28E8973}"/>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8" name="TextBox 7">
            <a:extLst>
              <a:ext uri="{FF2B5EF4-FFF2-40B4-BE49-F238E27FC236}">
                <a16:creationId xmlns:a16="http://schemas.microsoft.com/office/drawing/2014/main" id="{A0E71FF4-7B60-4E13-92A8-21B33E8D1AC2}"/>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9" name="TextBox 8">
            <a:extLst>
              <a:ext uri="{FF2B5EF4-FFF2-40B4-BE49-F238E27FC236}">
                <a16:creationId xmlns:a16="http://schemas.microsoft.com/office/drawing/2014/main" id="{DC4CFEC1-8F16-4115-B139-409B7E382D03}"/>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0" name="TextBox 9">
            <a:extLst>
              <a:ext uri="{FF2B5EF4-FFF2-40B4-BE49-F238E27FC236}">
                <a16:creationId xmlns:a16="http://schemas.microsoft.com/office/drawing/2014/main" id="{C0501E2F-E5C8-4F14-9427-3AF039E69508}"/>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1" name="TextBox 10">
            <a:extLst>
              <a:ext uri="{FF2B5EF4-FFF2-40B4-BE49-F238E27FC236}">
                <a16:creationId xmlns:a16="http://schemas.microsoft.com/office/drawing/2014/main" id="{E9E1258B-2AA5-4421-B66E-E19A0AF20895}"/>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2" name="TextBox 11">
            <a:extLst>
              <a:ext uri="{FF2B5EF4-FFF2-40B4-BE49-F238E27FC236}">
                <a16:creationId xmlns:a16="http://schemas.microsoft.com/office/drawing/2014/main" id="{218F1043-1992-4429-9F62-03B92F1C8BB5}"/>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3" name="TextBox 12">
            <a:extLst>
              <a:ext uri="{FF2B5EF4-FFF2-40B4-BE49-F238E27FC236}">
                <a16:creationId xmlns:a16="http://schemas.microsoft.com/office/drawing/2014/main" id="{7DEB801F-A923-4230-A567-50053F3EE95E}"/>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4" name="TextBox 13">
            <a:extLst>
              <a:ext uri="{FF2B5EF4-FFF2-40B4-BE49-F238E27FC236}">
                <a16:creationId xmlns:a16="http://schemas.microsoft.com/office/drawing/2014/main" id="{2EFBC21B-A98B-4CDC-ADAF-CDB4AA557020}"/>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5" name="TextBox 14">
            <a:extLst>
              <a:ext uri="{FF2B5EF4-FFF2-40B4-BE49-F238E27FC236}">
                <a16:creationId xmlns:a16="http://schemas.microsoft.com/office/drawing/2014/main" id="{4F17FA7A-6080-4027-8ED2-04411190F140}"/>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4257735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8204" y="829340"/>
            <a:ext cx="11095342" cy="867113"/>
          </a:xfrm>
        </p:spPr>
        <p:txBody>
          <a:bodyPr>
            <a:normAutofit/>
          </a:bodyPr>
          <a:lstStyle/>
          <a:p>
            <a:pPr algn="ctr"/>
            <a:r>
              <a:rPr lang="en-US" sz="3600" b="1" dirty="0">
                <a:latin typeface="Arial" panose="020B0604020202020204" pitchFamily="34" charset="0"/>
                <a:cs typeface="Arial" panose="020B0604020202020204" pitchFamily="34" charset="0"/>
              </a:rPr>
              <a:t>Pathological Complete Response Rate</a:t>
            </a:r>
          </a:p>
        </p:txBody>
      </p:sp>
      <p:sp>
        <p:nvSpPr>
          <p:cNvPr id="5" name="TextBox 4"/>
          <p:cNvSpPr txBox="1"/>
          <p:nvPr/>
        </p:nvSpPr>
        <p:spPr>
          <a:xfrm>
            <a:off x="471371" y="3793066"/>
            <a:ext cx="11288233" cy="307777"/>
          </a:xfrm>
          <a:prstGeom prst="rect">
            <a:avLst/>
          </a:prstGeom>
          <a:noFill/>
        </p:spPr>
        <p:txBody>
          <a:bodyPr wrap="square" rtlCol="0">
            <a:spAutoFit/>
          </a:bodyPr>
          <a:lstStyle/>
          <a:p>
            <a:pPr marL="52388" indent="-52388"/>
            <a:r>
              <a:rPr lang="en-US" sz="1400" baseline="30000" dirty="0">
                <a:latin typeface="Arial" panose="020B0604020202020204" pitchFamily="34" charset="0"/>
                <a:ea typeface="MS Mincho" panose="02020609040205080304" pitchFamily="49" charset="-128"/>
                <a:cs typeface="Arial" panose="020B0604020202020204" pitchFamily="34" charset="0"/>
              </a:rPr>
              <a:t>a </a:t>
            </a:r>
            <a:r>
              <a:rPr lang="en-US" sz="1400" dirty="0" err="1">
                <a:latin typeface="Arial" panose="020B0604020202020204" pitchFamily="34" charset="0"/>
                <a:cs typeface="Arial" panose="020B0604020202020204" pitchFamily="34" charset="0"/>
              </a:rPr>
              <a:t>pCR</a:t>
            </a:r>
            <a:r>
              <a:rPr lang="en-US" sz="1400" dirty="0">
                <a:latin typeface="Arial" panose="020B0604020202020204" pitchFamily="34" charset="0"/>
                <a:cs typeface="Arial" panose="020B0604020202020204" pitchFamily="34" charset="0"/>
              </a:rPr>
              <a:t> is defined as no evidence of viable tumor cells on complete pathological evaluation of the surgical specimen per institutional standards.</a:t>
            </a:r>
          </a:p>
        </p:txBody>
      </p:sp>
      <p:graphicFrame>
        <p:nvGraphicFramePr>
          <p:cNvPr id="6" name="Table 5">
            <a:extLst>
              <a:ext uri="{FF2B5EF4-FFF2-40B4-BE49-F238E27FC236}">
                <a16:creationId xmlns:a16="http://schemas.microsoft.com/office/drawing/2014/main" id="{38FC988E-7EAF-42F2-AC1D-4C1C123FE5C9}"/>
              </a:ext>
            </a:extLst>
          </p:cNvPr>
          <p:cNvGraphicFramePr>
            <a:graphicFrameLocks noGrp="1"/>
          </p:cNvGraphicFramePr>
          <p:nvPr>
            <p:extLst>
              <p:ext uri="{D42A27DB-BD31-4B8C-83A1-F6EECF244321}">
                <p14:modId xmlns:p14="http://schemas.microsoft.com/office/powerpoint/2010/main" val="249120184"/>
              </p:ext>
            </p:extLst>
          </p:nvPr>
        </p:nvGraphicFramePr>
        <p:xfrm>
          <a:off x="513903" y="1981200"/>
          <a:ext cx="11171542" cy="1811263"/>
        </p:xfrm>
        <a:graphic>
          <a:graphicData uri="http://schemas.openxmlformats.org/drawingml/2006/table">
            <a:tbl>
              <a:tblPr firstRow="1" bandRow="1">
                <a:tableStyleId>{5C22544A-7EE6-4342-B048-85BDC9FD1C3A}</a:tableStyleId>
              </a:tblPr>
              <a:tblGrid>
                <a:gridCol w="4480176">
                  <a:extLst>
                    <a:ext uri="{9D8B030D-6E8A-4147-A177-3AD203B41FA5}">
                      <a16:colId xmlns:a16="http://schemas.microsoft.com/office/drawing/2014/main" val="2864797318"/>
                    </a:ext>
                  </a:extLst>
                </a:gridCol>
                <a:gridCol w="3345683">
                  <a:extLst>
                    <a:ext uri="{9D8B030D-6E8A-4147-A177-3AD203B41FA5}">
                      <a16:colId xmlns:a16="http://schemas.microsoft.com/office/drawing/2014/main" val="3808314115"/>
                    </a:ext>
                  </a:extLst>
                </a:gridCol>
                <a:gridCol w="3345683">
                  <a:extLst>
                    <a:ext uri="{9D8B030D-6E8A-4147-A177-3AD203B41FA5}">
                      <a16:colId xmlns:a16="http://schemas.microsoft.com/office/drawing/2014/main" val="2303131785"/>
                    </a:ext>
                  </a:extLst>
                </a:gridCol>
              </a:tblGrid>
              <a:tr h="470747">
                <a:tc rowSpan="2">
                  <a:txBody>
                    <a:bodyPr/>
                    <a:lstStyle/>
                    <a:p>
                      <a:endParaRPr lang="en-US" sz="1800" dirty="0">
                        <a:latin typeface="Arial" panose="020B0604020202020204" pitchFamily="34" charset="0"/>
                        <a:cs typeface="Arial" panose="020B0604020202020204" pitchFamily="34" charset="0"/>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effectLst/>
                          <a:latin typeface="Arial" panose="020B0604020202020204" pitchFamily="34" charset="0"/>
                          <a:cs typeface="Arial" panose="020B0604020202020204" pitchFamily="34" charset="0"/>
                        </a:rPr>
                        <a:t>Arm 1: T-VEC </a:t>
                      </a:r>
                      <a:r>
                        <a:rPr lang="en-US" sz="1800" dirty="0">
                          <a:latin typeface="Arial" panose="020B0604020202020204" pitchFamily="34" charset="0"/>
                          <a:cs typeface="Arial" panose="020B0604020202020204" pitchFamily="34" charset="0"/>
                        </a:rPr>
                        <a:t>+ Surgery</a:t>
                      </a:r>
                    </a:p>
                  </a:txBody>
                  <a:tcPr>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29982771"/>
                  </a:ext>
                </a:extLst>
              </a:tr>
              <a:tr h="657013">
                <a:tc vMerge="1">
                  <a:txBody>
                    <a:bodyPr/>
                    <a:lstStyle/>
                    <a:p>
                      <a:endParaRPr lang="en-US" sz="1800"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effectLst/>
                          <a:latin typeface="Arial" panose="020B0604020202020204" pitchFamily="34" charset="0"/>
                          <a:cs typeface="Arial" panose="020B0604020202020204" pitchFamily="34" charset="0"/>
                        </a:rPr>
                        <a:t>Efficacy Analysis Set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effectLst/>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n = </a:t>
                      </a:r>
                      <a:r>
                        <a:rPr lang="en-US" sz="1800" b="0" dirty="0">
                          <a:solidFill>
                            <a:schemeClr val="tx1"/>
                          </a:solidFill>
                          <a:latin typeface="Arial" panose="020B0604020202020204" pitchFamily="34" charset="0"/>
                          <a:cs typeface="Arial" panose="020B0604020202020204" pitchFamily="34" charset="0"/>
                        </a:rPr>
                        <a:t>57</a:t>
                      </a:r>
                      <a:r>
                        <a:rPr lang="en-US" sz="1800" dirty="0">
                          <a:latin typeface="Arial" panose="020B0604020202020204" pitchFamily="34" charset="0"/>
                          <a:cs typeface="Arial" panose="020B0604020202020204" pitchFamily="34" charset="0"/>
                        </a:rPr>
                        <a:t>)</a:t>
                      </a:r>
                    </a:p>
                  </a:txBody>
                  <a:tcPr/>
                </a:tc>
                <a:tc>
                  <a:txBody>
                    <a:bodyPr/>
                    <a:lstStyle/>
                    <a:p>
                      <a:pPr algn="ctr"/>
                      <a:r>
                        <a:rPr lang="en-US" sz="1800" dirty="0">
                          <a:latin typeface="Arial" panose="020B0604020202020204" pitchFamily="34" charset="0"/>
                          <a:cs typeface="Arial" panose="020B0604020202020204" pitchFamily="34" charset="0"/>
                        </a:rPr>
                        <a:t>Intent-to-treat Analysis Set </a:t>
                      </a:r>
                    </a:p>
                    <a:p>
                      <a:pPr algn="ctr"/>
                      <a:r>
                        <a:rPr lang="en-US" sz="1800" dirty="0">
                          <a:latin typeface="Arial" panose="020B0604020202020204" pitchFamily="34" charset="0"/>
                          <a:cs typeface="Arial" panose="020B0604020202020204" pitchFamily="34" charset="0"/>
                        </a:rPr>
                        <a:t>(n = 76)</a:t>
                      </a:r>
                    </a:p>
                  </a:txBody>
                  <a:tcP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2546276481"/>
                  </a:ext>
                </a:extLst>
              </a:tr>
              <a:tr h="683503">
                <a:tc>
                  <a:txBody>
                    <a:bodyPr/>
                    <a:lstStyle/>
                    <a:p>
                      <a:pPr marL="0" marR="0">
                        <a:lnSpc>
                          <a:spcPct val="107000"/>
                        </a:lnSpc>
                        <a:spcBef>
                          <a:spcPts val="100"/>
                        </a:spcBef>
                        <a:spcAft>
                          <a:spcPts val="100"/>
                        </a:spcAft>
                      </a:pPr>
                      <a:r>
                        <a:rPr lang="en-US" sz="1800" dirty="0">
                          <a:effectLst/>
                          <a:latin typeface="Arial" panose="020B0604020202020204" pitchFamily="34" charset="0"/>
                          <a:ea typeface="MS Mincho" panose="02020609040205080304" pitchFamily="49" charset="-128"/>
                          <a:cs typeface="Arial" panose="020B0604020202020204" pitchFamily="34" charset="0"/>
                        </a:rPr>
                        <a:t>  Pathological complete</a:t>
                      </a:r>
                      <a:r>
                        <a:rPr lang="en-US" sz="1800" baseline="0" dirty="0">
                          <a:effectLst/>
                          <a:latin typeface="Arial" panose="020B0604020202020204" pitchFamily="34" charset="0"/>
                          <a:ea typeface="MS Mincho" panose="02020609040205080304" pitchFamily="49" charset="-128"/>
                          <a:cs typeface="Arial" panose="020B0604020202020204" pitchFamily="34" charset="0"/>
                        </a:rPr>
                        <a:t> response (</a:t>
                      </a:r>
                      <a:r>
                        <a:rPr lang="en-US" sz="1800" baseline="0" dirty="0" err="1">
                          <a:effectLst/>
                          <a:latin typeface="Arial" panose="020B0604020202020204" pitchFamily="34" charset="0"/>
                          <a:ea typeface="MS Mincho" panose="02020609040205080304" pitchFamily="49" charset="-128"/>
                          <a:cs typeface="Arial" panose="020B0604020202020204" pitchFamily="34" charset="0"/>
                        </a:rPr>
                        <a:t>pCR</a:t>
                      </a:r>
                      <a:r>
                        <a:rPr lang="en-US" sz="1800" baseline="0" dirty="0">
                          <a:effectLst/>
                          <a:latin typeface="Arial" panose="020B0604020202020204" pitchFamily="34" charset="0"/>
                          <a:ea typeface="MS Mincho" panose="02020609040205080304" pitchFamily="49" charset="-128"/>
                          <a:cs typeface="Arial" panose="020B0604020202020204" pitchFamily="34" charset="0"/>
                        </a:rPr>
                        <a:t>)</a:t>
                      </a:r>
                      <a:r>
                        <a:rPr lang="en-US" sz="1800" baseline="30000" dirty="0">
                          <a:effectLst/>
                          <a:latin typeface="Arial" panose="020B0604020202020204" pitchFamily="34" charset="0"/>
                          <a:ea typeface="MS Mincho" panose="02020609040205080304" pitchFamily="49" charset="-128"/>
                          <a:cs typeface="Arial" panose="020B0604020202020204" pitchFamily="34" charset="0"/>
                        </a:rPr>
                        <a:t>a</a:t>
                      </a:r>
                    </a:p>
                  </a:txBody>
                  <a:tcPr marL="12700" marR="12700" marT="0" marB="0" anchor="ctr">
                    <a:lnL w="12700" cap="flat" cmpd="sng" algn="ctr">
                      <a:solidFill>
                        <a:srgbClr val="0070C0"/>
                      </a:solidFill>
                      <a:prstDash val="solid"/>
                      <a:round/>
                      <a:headEnd type="none" w="med" len="med"/>
                      <a:tailEnd type="none" w="med" len="med"/>
                    </a:lnL>
                    <a:lnB w="12700" cap="flat" cmpd="sng" algn="ctr">
                      <a:solidFill>
                        <a:srgbClr val="0070C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latin typeface="+mn-lt"/>
                          <a:ea typeface="Times New Roman"/>
                          <a:cs typeface="Arial" panose="020B0604020202020204" pitchFamily="34" charset="0"/>
                        </a:rPr>
                        <a:t>13 (22.8)</a:t>
                      </a:r>
                    </a:p>
                  </a:txBody>
                  <a:tcPr marL="12700" marR="12700" marT="0" marB="0" anchor="ctr">
                    <a:lnB w="12700" cap="flat" cmpd="sng" algn="ctr">
                      <a:solidFill>
                        <a:srgbClr val="0070C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100"/>
                        </a:spcBef>
                        <a:spcAft>
                          <a:spcPts val="100"/>
                        </a:spcAft>
                        <a:buClrTx/>
                        <a:buSzTx/>
                        <a:buFontTx/>
                        <a:buNone/>
                        <a:tabLst/>
                        <a:defRPr/>
                      </a:pPr>
                      <a:r>
                        <a:rPr lang="en-US" sz="1800" baseline="0" dirty="0">
                          <a:solidFill>
                            <a:schemeClr val="tx1"/>
                          </a:solidFill>
                          <a:effectLst/>
                          <a:latin typeface="+mn-lt"/>
                          <a:ea typeface="Times New Roman"/>
                          <a:cs typeface="Arial" panose="020B0604020202020204" pitchFamily="34" charset="0"/>
                        </a:rPr>
                        <a:t>13 (17.1)</a:t>
                      </a:r>
                    </a:p>
                  </a:txBody>
                  <a:tcPr marL="12700" marR="12700" marT="0" marB="0" anchor="ctr">
                    <a:lnR w="12700" cap="flat" cmpd="sng" algn="ctr">
                      <a:solidFill>
                        <a:srgbClr val="0070C0"/>
                      </a:solidFill>
                      <a:prstDash val="solid"/>
                      <a:round/>
                      <a:headEnd type="none" w="med" len="med"/>
                      <a:tailEnd type="none" w="med" len="med"/>
                    </a:lnR>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384993061"/>
                  </a:ext>
                </a:extLst>
              </a:tr>
            </a:tbl>
          </a:graphicData>
        </a:graphic>
      </p:graphicFrame>
      <p:sp>
        <p:nvSpPr>
          <p:cNvPr id="4" name="Slide Number Placeholder 3">
            <a:extLst>
              <a:ext uri="{FF2B5EF4-FFF2-40B4-BE49-F238E27FC236}">
                <a16:creationId xmlns:a16="http://schemas.microsoft.com/office/drawing/2014/main" id="{2B13CCB1-9A97-4317-9C3B-A8458C96F52A}"/>
              </a:ext>
            </a:extLst>
          </p:cNvPr>
          <p:cNvSpPr>
            <a:spLocks noGrp="1"/>
          </p:cNvSpPr>
          <p:nvPr>
            <p:ph type="sldNum" sz="quarter" idx="12"/>
          </p:nvPr>
        </p:nvSpPr>
        <p:spPr/>
        <p:txBody>
          <a:bodyPr/>
          <a:lstStyle/>
          <a:p>
            <a:fld id="{50471D34-38AA-4247-9CBC-A12BA3A98083}" type="slidenum">
              <a:rPr lang="en-US" smtClean="0"/>
              <a:t>12</a:t>
            </a:fld>
            <a:endParaRPr lang="en-US"/>
          </a:p>
        </p:txBody>
      </p:sp>
      <p:sp>
        <p:nvSpPr>
          <p:cNvPr id="7" name="Date Placeholder 5">
            <a:extLst>
              <a:ext uri="{FF2B5EF4-FFF2-40B4-BE49-F238E27FC236}">
                <a16:creationId xmlns:a16="http://schemas.microsoft.com/office/drawing/2014/main" id="{E2D48526-7B6D-4EC6-8AD0-8CE27856B69D}"/>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8" name="TextBox 7">
            <a:extLst>
              <a:ext uri="{FF2B5EF4-FFF2-40B4-BE49-F238E27FC236}">
                <a16:creationId xmlns:a16="http://schemas.microsoft.com/office/drawing/2014/main" id="{EF701878-D574-4BD1-8A6D-6552341CD992}"/>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9" name="TextBox 8">
            <a:extLst>
              <a:ext uri="{FF2B5EF4-FFF2-40B4-BE49-F238E27FC236}">
                <a16:creationId xmlns:a16="http://schemas.microsoft.com/office/drawing/2014/main" id="{DC92808B-4422-4193-BC55-C952257920A9}"/>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0" name="TextBox 9">
            <a:extLst>
              <a:ext uri="{FF2B5EF4-FFF2-40B4-BE49-F238E27FC236}">
                <a16:creationId xmlns:a16="http://schemas.microsoft.com/office/drawing/2014/main" id="{6E53E7BF-C49B-4E38-B258-A3222705B2BD}"/>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1" name="TextBox 10">
            <a:extLst>
              <a:ext uri="{FF2B5EF4-FFF2-40B4-BE49-F238E27FC236}">
                <a16:creationId xmlns:a16="http://schemas.microsoft.com/office/drawing/2014/main" id="{0AB4B691-D116-43CB-B630-8B6730C0780B}"/>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2" name="TextBox 11">
            <a:extLst>
              <a:ext uri="{FF2B5EF4-FFF2-40B4-BE49-F238E27FC236}">
                <a16:creationId xmlns:a16="http://schemas.microsoft.com/office/drawing/2014/main" id="{E98F6638-149A-4238-AC6E-682D30B55E85}"/>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3" name="TextBox 12">
            <a:extLst>
              <a:ext uri="{FF2B5EF4-FFF2-40B4-BE49-F238E27FC236}">
                <a16:creationId xmlns:a16="http://schemas.microsoft.com/office/drawing/2014/main" id="{6F55799D-33FE-4A2F-9E49-F5419D595295}"/>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4" name="TextBox 13">
            <a:extLst>
              <a:ext uri="{FF2B5EF4-FFF2-40B4-BE49-F238E27FC236}">
                <a16:creationId xmlns:a16="http://schemas.microsoft.com/office/drawing/2014/main" id="{6E9B9C0C-57FB-40CE-8CD6-26DB8F550A72}"/>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5" name="TextBox 14">
            <a:extLst>
              <a:ext uri="{FF2B5EF4-FFF2-40B4-BE49-F238E27FC236}">
                <a16:creationId xmlns:a16="http://schemas.microsoft.com/office/drawing/2014/main" id="{B26C991D-1896-4E8B-8835-F1E7F4BF5A61}"/>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125478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8237" y="854168"/>
            <a:ext cx="11865935" cy="492125"/>
          </a:xfrm>
        </p:spPr>
        <p:txBody>
          <a:bodyPr>
            <a:noAutofit/>
          </a:bodyPr>
          <a:lstStyle/>
          <a:p>
            <a:pPr algn="ctr"/>
            <a:r>
              <a:rPr lang="en-US" sz="3600" b="1" dirty="0">
                <a:latin typeface="Arial" panose="020B0604020202020204" pitchFamily="34" charset="0"/>
                <a:cs typeface="Arial" panose="020B0604020202020204" pitchFamily="34" charset="0"/>
              </a:rPr>
              <a:t>Margin of Resection – R0, R1, R2 Rates</a:t>
            </a:r>
          </a:p>
        </p:txBody>
      </p:sp>
      <p:sp>
        <p:nvSpPr>
          <p:cNvPr id="5" name="TextBox 4"/>
          <p:cNvSpPr txBox="1"/>
          <p:nvPr/>
        </p:nvSpPr>
        <p:spPr>
          <a:xfrm>
            <a:off x="924497" y="4465183"/>
            <a:ext cx="10195405" cy="1200329"/>
          </a:xfrm>
          <a:prstGeom prst="rect">
            <a:avLst/>
          </a:prstGeom>
          <a:noFill/>
        </p:spPr>
        <p:txBody>
          <a:bodyPr wrap="square" rtlCol="0">
            <a:spAutoFit/>
          </a:bodyPr>
          <a:lstStyle/>
          <a:p>
            <a:r>
              <a:rPr lang="en-US" sz="1200" baseline="30000" dirty="0">
                <a:latin typeface="Arial" panose="020B0604020202020204" pitchFamily="34" charset="0"/>
                <a:cs typeface="Arial" panose="020B0604020202020204" pitchFamily="34" charset="0"/>
              </a:rPr>
              <a:t>a</a:t>
            </a:r>
            <a:r>
              <a:rPr lang="en-US" sz="1200" dirty="0">
                <a:latin typeface="Arial" panose="020B0604020202020204" pitchFamily="34" charset="0"/>
                <a:cs typeface="Arial" panose="020B0604020202020204" pitchFamily="34" charset="0"/>
              </a:rPr>
              <a:t> R0 surgical resection is defined by pathologist as absence of ink on all surfaces of the tumor. </a:t>
            </a:r>
          </a:p>
          <a:p>
            <a:r>
              <a:rPr lang="en-US" sz="1200" baseline="30000" dirty="0">
                <a:latin typeface="Arial" panose="020B0604020202020204" pitchFamily="34" charset="0"/>
                <a:cs typeface="Arial" panose="020B0604020202020204" pitchFamily="34" charset="0"/>
              </a:rPr>
              <a:t>b</a:t>
            </a:r>
            <a:r>
              <a:rPr lang="en-US" sz="1200" dirty="0">
                <a:latin typeface="Arial" panose="020B0604020202020204" pitchFamily="34" charset="0"/>
                <a:cs typeface="Arial" panose="020B0604020202020204" pitchFamily="34" charset="0"/>
              </a:rPr>
              <a:t> R1 surgical resection: complete resection with no grossly visible tumor left behind as defined by the surgeon.</a:t>
            </a:r>
          </a:p>
          <a:p>
            <a:r>
              <a:rPr lang="en-US" sz="1200" baseline="30000" dirty="0">
                <a:latin typeface="Arial" panose="020B0604020202020204" pitchFamily="34" charset="0"/>
                <a:cs typeface="Arial" panose="020B0604020202020204" pitchFamily="34" charset="0"/>
              </a:rPr>
              <a:t>c</a:t>
            </a:r>
            <a:r>
              <a:rPr lang="en-US" sz="1200" dirty="0">
                <a:latin typeface="Arial" panose="020B0604020202020204" pitchFamily="34" charset="0"/>
                <a:cs typeface="Arial" panose="020B0604020202020204" pitchFamily="34" charset="0"/>
              </a:rPr>
              <a:t> R2 surgical resection: partial resection with grossly visible tumor left behind as defined by the surgeon.</a:t>
            </a:r>
          </a:p>
          <a:p>
            <a:r>
              <a:rPr lang="en-US" sz="1200" baseline="30000" dirty="0">
                <a:latin typeface="Arial" panose="020B0604020202020204" pitchFamily="34" charset="0"/>
                <a:cs typeface="Arial" panose="020B0604020202020204" pitchFamily="34" charset="0"/>
              </a:rPr>
              <a:t>d</a:t>
            </a:r>
            <a:r>
              <a:rPr lang="en-US" sz="1200" dirty="0">
                <a:latin typeface="Arial" panose="020B0604020202020204" pitchFamily="34" charset="0"/>
                <a:cs typeface="Arial" panose="020B0604020202020204" pitchFamily="34" charset="0"/>
              </a:rPr>
              <a:t> 80% exact CI for binary rate of each arm is calculated using the Clopper-Pearson method. An 80% approximate exact CI for between-arm differences in binary rate is calculated using Wilson's score method with continuity correction.</a:t>
            </a:r>
          </a:p>
          <a:p>
            <a:r>
              <a:rPr lang="en-US" sz="1200" baseline="30000" dirty="0">
                <a:latin typeface="Arial" panose="020B0604020202020204" pitchFamily="34" charset="0"/>
                <a:cs typeface="Arial" panose="020B0604020202020204" pitchFamily="34" charset="0"/>
              </a:rPr>
              <a:t>e</a:t>
            </a:r>
            <a:r>
              <a:rPr lang="en-US" sz="1200" dirty="0">
                <a:latin typeface="Arial" panose="020B0604020202020204" pitchFamily="34" charset="0"/>
                <a:cs typeface="Arial" panose="020B0604020202020204" pitchFamily="34" charset="0"/>
              </a:rPr>
              <a:t> The two-sided </a:t>
            </a:r>
            <a:r>
              <a:rPr lang="en-US" sz="1200" i="1" dirty="0">
                <a:latin typeface="Arial" panose="020B0604020202020204" pitchFamily="34" charset="0"/>
                <a:cs typeface="Arial" panose="020B0604020202020204" pitchFamily="34" charset="0"/>
              </a:rPr>
              <a:t>P</a:t>
            </a:r>
            <a:r>
              <a:rPr lang="en-US" sz="1200" dirty="0">
                <a:latin typeface="Arial" panose="020B0604020202020204" pitchFamily="34" charset="0"/>
                <a:cs typeface="Arial" panose="020B0604020202020204" pitchFamily="34" charset="0"/>
              </a:rPr>
              <a:t>-value is based on the Pearson’s Chi-square test.</a:t>
            </a:r>
          </a:p>
        </p:txBody>
      </p:sp>
      <p:graphicFrame>
        <p:nvGraphicFramePr>
          <p:cNvPr id="3" name="Table 2">
            <a:extLst>
              <a:ext uri="{FF2B5EF4-FFF2-40B4-BE49-F238E27FC236}">
                <a16:creationId xmlns:a16="http://schemas.microsoft.com/office/drawing/2014/main" id="{61C8B92A-3BFA-4338-839C-492F9A8C4DFB}"/>
              </a:ext>
            </a:extLst>
          </p:cNvPr>
          <p:cNvGraphicFramePr>
            <a:graphicFrameLocks noGrp="1"/>
          </p:cNvGraphicFramePr>
          <p:nvPr>
            <p:extLst>
              <p:ext uri="{D42A27DB-BD31-4B8C-83A1-F6EECF244321}">
                <p14:modId xmlns:p14="http://schemas.microsoft.com/office/powerpoint/2010/main" val="2023848714"/>
              </p:ext>
            </p:extLst>
          </p:nvPr>
        </p:nvGraphicFramePr>
        <p:xfrm>
          <a:off x="924497" y="1535469"/>
          <a:ext cx="10190495" cy="2922411"/>
        </p:xfrm>
        <a:graphic>
          <a:graphicData uri="http://schemas.openxmlformats.org/drawingml/2006/table">
            <a:tbl>
              <a:tblPr firstRow="1" bandRow="1">
                <a:tableStyleId>{5C22544A-7EE6-4342-B048-85BDC9FD1C3A}</a:tableStyleId>
              </a:tblPr>
              <a:tblGrid>
                <a:gridCol w="3474720">
                  <a:extLst>
                    <a:ext uri="{9D8B030D-6E8A-4147-A177-3AD203B41FA5}">
                      <a16:colId xmlns:a16="http://schemas.microsoft.com/office/drawing/2014/main" val="3908973669"/>
                    </a:ext>
                  </a:extLst>
                </a:gridCol>
                <a:gridCol w="2249424">
                  <a:extLst>
                    <a:ext uri="{9D8B030D-6E8A-4147-A177-3AD203B41FA5}">
                      <a16:colId xmlns:a16="http://schemas.microsoft.com/office/drawing/2014/main" val="419565288"/>
                    </a:ext>
                  </a:extLst>
                </a:gridCol>
                <a:gridCol w="2054109">
                  <a:extLst>
                    <a:ext uri="{9D8B030D-6E8A-4147-A177-3AD203B41FA5}">
                      <a16:colId xmlns:a16="http://schemas.microsoft.com/office/drawing/2014/main" val="72254950"/>
                    </a:ext>
                  </a:extLst>
                </a:gridCol>
                <a:gridCol w="2412242">
                  <a:extLst>
                    <a:ext uri="{9D8B030D-6E8A-4147-A177-3AD203B41FA5}">
                      <a16:colId xmlns:a16="http://schemas.microsoft.com/office/drawing/2014/main" val="409201930"/>
                    </a:ext>
                  </a:extLst>
                </a:gridCol>
              </a:tblGrid>
              <a:tr h="855082">
                <a:tc>
                  <a:txBody>
                    <a:bodyPr/>
                    <a:lstStyle/>
                    <a:p>
                      <a:endParaRPr lang="en-US" dirty="0"/>
                    </a:p>
                  </a:txBody>
                  <a:tcPr>
                    <a:lnL w="12700"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tcPr>
                </a:tc>
                <a:tc>
                  <a:txBody>
                    <a:bodyPr/>
                    <a:lstStyle/>
                    <a:p>
                      <a:pPr algn="ctr"/>
                      <a:r>
                        <a:rPr lang="en-US" sz="1600" b="1" dirty="0">
                          <a:solidFill>
                            <a:schemeClr val="bg1"/>
                          </a:solidFill>
                          <a:effectLst/>
                          <a:latin typeface="Arial" panose="020B0604020202020204" pitchFamily="34" charset="0"/>
                          <a:cs typeface="Arial" panose="020B0604020202020204" pitchFamily="34" charset="0"/>
                        </a:rPr>
                        <a:t>Arm 1: </a:t>
                      </a:r>
                      <a:br>
                        <a:rPr lang="en-US" sz="1600" b="1" dirty="0">
                          <a:solidFill>
                            <a:schemeClr val="bg1"/>
                          </a:solidFill>
                          <a:effectLst/>
                          <a:latin typeface="Arial" panose="020B0604020202020204" pitchFamily="34" charset="0"/>
                          <a:cs typeface="Arial" panose="020B0604020202020204" pitchFamily="34" charset="0"/>
                        </a:rPr>
                      </a:br>
                      <a:r>
                        <a:rPr lang="en-US" sz="1600" b="1" dirty="0">
                          <a:solidFill>
                            <a:schemeClr val="bg1"/>
                          </a:solidFill>
                          <a:effectLst/>
                          <a:latin typeface="Arial" panose="020B0604020202020204" pitchFamily="34" charset="0"/>
                          <a:cs typeface="Arial" panose="020B0604020202020204" pitchFamily="34" charset="0"/>
                        </a:rPr>
                        <a:t>T-VEC </a:t>
                      </a:r>
                      <a:r>
                        <a:rPr lang="en-US" sz="1600" b="1" dirty="0">
                          <a:solidFill>
                            <a:schemeClr val="bg1"/>
                          </a:solidFill>
                          <a:latin typeface="Arial" panose="020B0604020202020204" pitchFamily="34" charset="0"/>
                          <a:cs typeface="Arial" panose="020B0604020202020204" pitchFamily="34" charset="0"/>
                        </a:rPr>
                        <a:t>+ Surgery </a:t>
                      </a:r>
                      <a:br>
                        <a:rPr lang="en-US" sz="1600" b="1" dirty="0">
                          <a:solidFill>
                            <a:schemeClr val="bg1"/>
                          </a:solidFill>
                          <a:latin typeface="Arial" panose="020B0604020202020204" pitchFamily="34" charset="0"/>
                          <a:cs typeface="Arial" panose="020B0604020202020204" pitchFamily="34" charset="0"/>
                        </a:rPr>
                      </a:br>
                      <a:r>
                        <a:rPr lang="en-US" sz="1600" b="1" dirty="0">
                          <a:solidFill>
                            <a:schemeClr val="bg1"/>
                          </a:solidFill>
                          <a:latin typeface="Arial" panose="020B0604020202020204" pitchFamily="34" charset="0"/>
                          <a:cs typeface="Arial" panose="020B0604020202020204" pitchFamily="34" charset="0"/>
                        </a:rPr>
                        <a:t>(n = 57)</a:t>
                      </a:r>
                    </a:p>
                  </a:txBody>
                  <a:tcPr anchor="ctr">
                    <a:lnT w="12700" cap="flat" cmpd="sng" algn="ctr">
                      <a:solidFill>
                        <a:srgbClr val="0070C0"/>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rial" panose="020B0604020202020204" pitchFamily="34" charset="0"/>
                          <a:cs typeface="Arial" panose="020B0604020202020204" pitchFamily="34" charset="0"/>
                        </a:rPr>
                        <a:t>Arm 2: </a:t>
                      </a:r>
                      <a:br>
                        <a:rPr lang="en-US" sz="1600" b="1" dirty="0">
                          <a:solidFill>
                            <a:schemeClr val="bg1"/>
                          </a:solidFill>
                          <a:latin typeface="Arial" panose="020B0604020202020204" pitchFamily="34" charset="0"/>
                          <a:cs typeface="Arial" panose="020B0604020202020204" pitchFamily="34" charset="0"/>
                        </a:rPr>
                      </a:br>
                      <a:r>
                        <a:rPr lang="en-US" sz="1600" b="1" dirty="0">
                          <a:solidFill>
                            <a:schemeClr val="bg1"/>
                          </a:solidFill>
                          <a:latin typeface="Arial" panose="020B0604020202020204" pitchFamily="34" charset="0"/>
                          <a:cs typeface="Arial" panose="020B0604020202020204" pitchFamily="34" charset="0"/>
                        </a:rPr>
                        <a:t>Surgery</a:t>
                      </a:r>
                      <a:r>
                        <a:rPr lang="en-US" sz="1600" b="1" baseline="0" dirty="0">
                          <a:solidFill>
                            <a:schemeClr val="bg1"/>
                          </a:solidFill>
                          <a:latin typeface="Arial" panose="020B0604020202020204" pitchFamily="34" charset="0"/>
                          <a:cs typeface="Arial" panose="020B0604020202020204" pitchFamily="34" charset="0"/>
                        </a:rPr>
                        <a:t> Alone </a:t>
                      </a:r>
                      <a:br>
                        <a:rPr lang="en-US" sz="1600" b="1" baseline="0" dirty="0">
                          <a:solidFill>
                            <a:schemeClr val="bg1"/>
                          </a:solidFill>
                          <a:latin typeface="Arial" panose="020B0604020202020204" pitchFamily="34" charset="0"/>
                          <a:cs typeface="Arial" panose="020B0604020202020204" pitchFamily="34" charset="0"/>
                        </a:rPr>
                      </a:br>
                      <a:r>
                        <a:rPr lang="en-US" sz="1600" b="1" baseline="0" dirty="0">
                          <a:solidFill>
                            <a:schemeClr val="bg1"/>
                          </a:solidFill>
                          <a:latin typeface="Arial" panose="020B0604020202020204" pitchFamily="34" charset="0"/>
                          <a:cs typeface="Arial" panose="020B0604020202020204" pitchFamily="34" charset="0"/>
                        </a:rPr>
                        <a:t>(</a:t>
                      </a:r>
                      <a:r>
                        <a:rPr lang="en-US" sz="1600" b="1" dirty="0">
                          <a:solidFill>
                            <a:schemeClr val="bg1"/>
                          </a:solidFill>
                          <a:latin typeface="Arial" panose="020B0604020202020204" pitchFamily="34" charset="0"/>
                          <a:cs typeface="Arial" panose="020B0604020202020204" pitchFamily="34" charset="0"/>
                        </a:rPr>
                        <a:t>n = 69)</a:t>
                      </a:r>
                    </a:p>
                  </a:txBody>
                  <a:tcPr anchor="ctr">
                    <a:lnT w="12700" cap="flat" cmpd="sng" algn="ctr">
                      <a:solidFill>
                        <a:srgbClr val="0070C0"/>
                      </a:solidFill>
                      <a:prstDash val="solid"/>
                      <a:round/>
                      <a:headEnd type="none" w="med" len="med"/>
                      <a:tailEnd type="none" w="med" len="med"/>
                    </a:lnT>
                  </a:tcPr>
                </a:tc>
                <a:tc>
                  <a:txBody>
                    <a:bodyPr/>
                    <a:lstStyle/>
                    <a:p>
                      <a:pPr marL="0" marR="0" lvl="0" indent="0" algn="ctr" defTabSz="285707" rtl="0" eaLnBrk="1" fontAlgn="auto" latinLnBrk="0" hangingPunct="1">
                        <a:lnSpc>
                          <a:spcPct val="100000"/>
                        </a:lnSpc>
                        <a:spcBef>
                          <a:spcPts val="0"/>
                        </a:spcBef>
                        <a:spcAft>
                          <a:spcPts val="0"/>
                        </a:spcAft>
                        <a:buClrTx/>
                        <a:buSzTx/>
                        <a:buFontTx/>
                        <a:buNone/>
                        <a:tabLst/>
                        <a:defRPr/>
                      </a:pPr>
                      <a:r>
                        <a:rPr lang="en-US" sz="1600" b="1" dirty="0">
                          <a:solidFill>
                            <a:schemeClr val="bg1"/>
                          </a:solidFill>
                          <a:effectLst/>
                          <a:latin typeface="Arial" panose="020B0604020202020204" pitchFamily="34" charset="0"/>
                          <a:cs typeface="Arial" panose="020B0604020202020204" pitchFamily="34" charset="0"/>
                        </a:rPr>
                        <a:t>Treatment Difference </a:t>
                      </a:r>
                      <a:br>
                        <a:rPr lang="en-US" sz="1600" b="1" dirty="0">
                          <a:solidFill>
                            <a:schemeClr val="bg1"/>
                          </a:solidFill>
                          <a:effectLst/>
                          <a:latin typeface="Arial" panose="020B0604020202020204" pitchFamily="34" charset="0"/>
                          <a:cs typeface="Arial" panose="020B0604020202020204" pitchFamily="34" charset="0"/>
                        </a:rPr>
                      </a:br>
                      <a:r>
                        <a:rPr lang="en-US" sz="1600" b="1" dirty="0">
                          <a:solidFill>
                            <a:schemeClr val="bg1"/>
                          </a:solidFill>
                          <a:effectLst/>
                          <a:latin typeface="Arial" panose="020B0604020202020204" pitchFamily="34" charset="0"/>
                          <a:cs typeface="Arial" panose="020B0604020202020204" pitchFamily="34" charset="0"/>
                        </a:rPr>
                        <a:t>(Arm 1</a:t>
                      </a:r>
                      <a:r>
                        <a:rPr lang="en-US" sz="1600" b="1" baseline="0" dirty="0">
                          <a:solidFill>
                            <a:schemeClr val="bg1"/>
                          </a:solidFill>
                          <a:effectLst/>
                          <a:latin typeface="Arial" panose="020B0604020202020204" pitchFamily="34" charset="0"/>
                          <a:cs typeface="Arial" panose="020B0604020202020204" pitchFamily="34" charset="0"/>
                        </a:rPr>
                        <a:t> – 2) </a:t>
                      </a:r>
                      <a:endParaRPr lang="en-US" sz="1600" b="1" dirty="0">
                        <a:solidFill>
                          <a:schemeClr val="bg1"/>
                        </a:solidFill>
                        <a:effectLst/>
                        <a:latin typeface="Arial" panose="020B0604020202020204" pitchFamily="34" charset="0"/>
                        <a:cs typeface="Arial" panose="020B0604020202020204" pitchFamily="34" charset="0"/>
                      </a:endParaRPr>
                    </a:p>
                  </a:txBody>
                  <a:tcPr anchor="ctr">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tcPr>
                </a:tc>
                <a:extLst>
                  <a:ext uri="{0D108BD9-81ED-4DB2-BD59-A6C34878D82A}">
                    <a16:rowId xmlns:a16="http://schemas.microsoft.com/office/drawing/2014/main" val="2917983434"/>
                  </a:ext>
                </a:extLst>
              </a:tr>
              <a:tr h="385315">
                <a:tc>
                  <a:txBody>
                    <a:bodyPr/>
                    <a:lstStyle/>
                    <a:p>
                      <a:r>
                        <a:rPr lang="en-US" b="1" dirty="0"/>
                        <a:t>R0 Surgical Resection, n (%)</a:t>
                      </a:r>
                      <a:r>
                        <a:rPr lang="en-US" b="1" baseline="30000" dirty="0"/>
                        <a:t>a</a:t>
                      </a:r>
                    </a:p>
                  </a:txBody>
                  <a:tcPr>
                    <a:lnL w="12700" cap="flat" cmpd="sng" algn="ctr">
                      <a:solidFill>
                        <a:srgbClr val="0070C0"/>
                      </a:solidFill>
                      <a:prstDash val="solid"/>
                      <a:round/>
                      <a:headEnd type="none" w="med" len="med"/>
                      <a:tailEnd type="none" w="med" len="med"/>
                    </a:lnL>
                  </a:tcPr>
                </a:tc>
                <a:tc>
                  <a:txBody>
                    <a:bodyPr/>
                    <a:lstStyle/>
                    <a:p>
                      <a:pPr algn="ctr"/>
                      <a:r>
                        <a:rPr lang="en-US" dirty="0">
                          <a:solidFill>
                            <a:schemeClr val="tx1"/>
                          </a:solidFill>
                        </a:rPr>
                        <a:t>32 (56.1)</a:t>
                      </a:r>
                    </a:p>
                  </a:txBody>
                  <a:tcPr/>
                </a:tc>
                <a:tc>
                  <a:txBody>
                    <a:bodyPr/>
                    <a:lstStyle/>
                    <a:p>
                      <a:pPr algn="ctr"/>
                      <a:r>
                        <a:rPr lang="en-US" dirty="0"/>
                        <a:t>28 (40.6)</a:t>
                      </a:r>
                    </a:p>
                  </a:txBody>
                  <a:tcPr/>
                </a:tc>
                <a:tc>
                  <a:txBody>
                    <a:bodyPr/>
                    <a:lstStyle/>
                    <a:p>
                      <a:pPr algn="ctr"/>
                      <a:r>
                        <a:rPr lang="it-IT" dirty="0"/>
                        <a:t>4 (15.6%)</a:t>
                      </a:r>
                    </a:p>
                  </a:txBody>
                  <a:tcP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3374393468"/>
                  </a:ext>
                </a:extLst>
              </a:tr>
              <a:tr h="385315">
                <a:tc>
                  <a:txBody>
                    <a:bodyPr/>
                    <a:lstStyle/>
                    <a:p>
                      <a:pPr marL="284163" indent="0"/>
                      <a:r>
                        <a:rPr lang="en-US" b="0" dirty="0"/>
                        <a:t>80% </a:t>
                      </a:r>
                      <a:r>
                        <a:rPr lang="en-US" b="0" dirty="0" err="1"/>
                        <a:t>CI</a:t>
                      </a:r>
                      <a:r>
                        <a:rPr lang="en-US" b="0" baseline="30000" dirty="0" err="1"/>
                        <a:t>d</a:t>
                      </a:r>
                      <a:endParaRPr lang="en-US" b="0" dirty="0"/>
                    </a:p>
                  </a:txBody>
                  <a:tcPr>
                    <a:lnL w="12700" cap="flat" cmpd="sng" algn="ctr">
                      <a:solidFill>
                        <a:srgbClr val="0070C0"/>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spc="5"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46.8, 65.2</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r>
                        <a:rPr lang="en-US" sz="1800" dirty="0">
                          <a:effectLst/>
                          <a:latin typeface="Arial" panose="020B0604020202020204" pitchFamily="34" charset="0"/>
                          <a:ea typeface="Arial" panose="020B0604020202020204" pitchFamily="34" charset="0"/>
                          <a:cs typeface="Times New Roman" panose="02020603050405020304" pitchFamily="18" charset="0"/>
                        </a:rPr>
                        <a:t>32.6, 49.0</a:t>
                      </a:r>
                      <a:endParaRPr lang="en-US" dirty="0"/>
                    </a:p>
                  </a:txBody>
                  <a:tcPr/>
                </a:tc>
                <a:tc>
                  <a:txBody>
                    <a:bodyPr/>
                    <a:lstStyle/>
                    <a:p>
                      <a:pPr algn="ctr"/>
                      <a:r>
                        <a:rPr lang="it-IT" dirty="0"/>
                        <a:t>3.0, 27.6</a:t>
                      </a:r>
                      <a:endParaRPr lang="en-US" dirty="0"/>
                    </a:p>
                  </a:txBody>
                  <a:tcP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2135397982"/>
                  </a:ext>
                </a:extLst>
              </a:tr>
              <a:tr h="385315">
                <a:tc>
                  <a:txBody>
                    <a:bodyPr/>
                    <a:lstStyle/>
                    <a:p>
                      <a:pPr marL="284163" indent="0"/>
                      <a:r>
                        <a:rPr lang="en-US" b="0" i="1" dirty="0"/>
                        <a:t>P</a:t>
                      </a:r>
                      <a:r>
                        <a:rPr lang="en-US" b="0" dirty="0"/>
                        <a:t>-</a:t>
                      </a:r>
                      <a:r>
                        <a:rPr lang="en-US" b="0" dirty="0" err="1"/>
                        <a:t>value</a:t>
                      </a:r>
                      <a:r>
                        <a:rPr lang="en-US" b="0" baseline="30000" dirty="0" err="1"/>
                        <a:t>e</a:t>
                      </a:r>
                      <a:endParaRPr lang="en-US" b="0" dirty="0"/>
                    </a:p>
                  </a:txBody>
                  <a:tcPr>
                    <a:lnL w="12700" cap="flat" cmpd="sng" algn="ctr">
                      <a:solidFill>
                        <a:srgbClr val="0070C0"/>
                      </a:solidFill>
                      <a:prstDash val="solid"/>
                      <a:round/>
                      <a:headEnd type="none" w="med" len="med"/>
                      <a:tailEnd type="none" w="med" len="med"/>
                    </a:lnL>
                  </a:tcPr>
                </a:tc>
                <a:tc gridSpan="2">
                  <a:txBody>
                    <a:bodyPr/>
                    <a:lstStyle/>
                    <a:p>
                      <a:pPr algn="ctr"/>
                      <a:r>
                        <a:rPr lang="en-US" sz="1800" baseline="0" dirty="0">
                          <a:effectLst/>
                          <a:latin typeface="Arial" panose="020B0604020202020204" pitchFamily="34" charset="0"/>
                          <a:cs typeface="Arial" panose="020B0604020202020204" pitchFamily="34" charset="0"/>
                        </a:rPr>
                        <a:t>0.082</a:t>
                      </a:r>
                      <a:endParaRPr lang="en-US" dirty="0"/>
                    </a:p>
                  </a:txBody>
                  <a:tcPr/>
                </a:tc>
                <a:tc hMerge="1">
                  <a:txBody>
                    <a:bodyPr/>
                    <a:lstStyle/>
                    <a:p>
                      <a:endParaRPr lang="en-US" dirty="0"/>
                    </a:p>
                  </a:txBody>
                  <a:tcPr/>
                </a:tc>
                <a:tc>
                  <a:txBody>
                    <a:bodyPr/>
                    <a:lstStyle/>
                    <a:p>
                      <a:endParaRPr lang="en-US"/>
                    </a:p>
                  </a:txBody>
                  <a:tcP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3505243608"/>
                  </a:ext>
                </a:extLst>
              </a:tr>
              <a:tr h="455692">
                <a:tc>
                  <a:txBody>
                    <a:bodyPr/>
                    <a:lstStyle/>
                    <a:p>
                      <a:r>
                        <a:rPr lang="en-US" b="1" dirty="0"/>
                        <a:t>R1 Surgical Resection, n (%)</a:t>
                      </a:r>
                      <a:r>
                        <a:rPr lang="en-US" b="1" baseline="30000" dirty="0"/>
                        <a:t>b</a:t>
                      </a:r>
                    </a:p>
                  </a:txBody>
                  <a:tcPr>
                    <a:lnL w="12700" cap="flat" cmpd="sng" algn="ctr">
                      <a:solidFill>
                        <a:srgbClr val="0070C0"/>
                      </a:solidFill>
                      <a:prstDash val="solid"/>
                      <a:round/>
                      <a:headEnd type="none" w="med" len="med"/>
                      <a:tailEnd type="none" w="med" len="med"/>
                    </a:lnL>
                  </a:tcPr>
                </a:tc>
                <a:tc>
                  <a:txBody>
                    <a:bodyPr/>
                    <a:lstStyle/>
                    <a:p>
                      <a:pPr algn="ctr"/>
                      <a:r>
                        <a:rPr lang="en-US" dirty="0"/>
                        <a:t>24 (42.1)</a:t>
                      </a:r>
                    </a:p>
                  </a:txBody>
                  <a:tcPr/>
                </a:tc>
                <a:tc>
                  <a:txBody>
                    <a:bodyPr/>
                    <a:lstStyle/>
                    <a:p>
                      <a:pPr algn="ctr"/>
                      <a:r>
                        <a:rPr lang="en-US" dirty="0"/>
                        <a:t>38 (55.1)</a:t>
                      </a:r>
                    </a:p>
                  </a:txBody>
                  <a:tcPr/>
                </a:tc>
                <a:tc>
                  <a:txBody>
                    <a:bodyPr/>
                    <a:lstStyle/>
                    <a:p>
                      <a:pPr algn="ctr"/>
                      <a:r>
                        <a:rPr lang="en-US" dirty="0"/>
                        <a:t>-14 (-13%)</a:t>
                      </a:r>
                    </a:p>
                  </a:txBody>
                  <a:tcP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3867260030"/>
                  </a:ext>
                </a:extLst>
              </a:tr>
              <a:tr h="455692">
                <a:tc>
                  <a:txBody>
                    <a:bodyPr/>
                    <a:lstStyle/>
                    <a:p>
                      <a:r>
                        <a:rPr lang="en-US" b="1" dirty="0"/>
                        <a:t>R2 Surgical Resection, n (%)</a:t>
                      </a:r>
                      <a:r>
                        <a:rPr lang="en-US" b="1" baseline="30000" dirty="0"/>
                        <a:t>c</a:t>
                      </a:r>
                    </a:p>
                  </a:txBody>
                  <a:tcPr>
                    <a:lnL w="12700" cap="flat" cmpd="sng" algn="ctr">
                      <a:solidFill>
                        <a:srgbClr val="0070C0"/>
                      </a:solidFill>
                      <a:prstDash val="solid"/>
                      <a:round/>
                      <a:headEnd type="none" w="med" len="med"/>
                      <a:tailEnd type="none" w="med" len="med"/>
                    </a:lnL>
                    <a:lnB w="12700" cap="flat" cmpd="sng" algn="ctr">
                      <a:solidFill>
                        <a:srgbClr val="0070C0"/>
                      </a:solidFill>
                      <a:prstDash val="solid"/>
                      <a:round/>
                      <a:headEnd type="none" w="med" len="med"/>
                      <a:tailEnd type="none" w="med" len="med"/>
                    </a:lnB>
                  </a:tcPr>
                </a:tc>
                <a:tc>
                  <a:txBody>
                    <a:bodyPr/>
                    <a:lstStyle/>
                    <a:p>
                      <a:pPr algn="ctr"/>
                      <a:r>
                        <a:rPr lang="en-US" dirty="0"/>
                        <a:t>1 (1.8)</a:t>
                      </a:r>
                    </a:p>
                  </a:txBody>
                  <a:tcPr>
                    <a:lnB w="12700" cap="flat" cmpd="sng" algn="ctr">
                      <a:solidFill>
                        <a:srgbClr val="0070C0"/>
                      </a:solidFill>
                      <a:prstDash val="solid"/>
                      <a:round/>
                      <a:headEnd type="none" w="med" len="med"/>
                      <a:tailEnd type="none" w="med" len="med"/>
                    </a:lnB>
                  </a:tcPr>
                </a:tc>
                <a:tc>
                  <a:txBody>
                    <a:bodyPr/>
                    <a:lstStyle/>
                    <a:p>
                      <a:pPr algn="ctr"/>
                      <a:r>
                        <a:rPr lang="en-US" dirty="0"/>
                        <a:t>3 (4.3)</a:t>
                      </a:r>
                    </a:p>
                  </a:txBody>
                  <a:tcPr>
                    <a:lnB w="12700" cap="flat" cmpd="sng" algn="ctr">
                      <a:solidFill>
                        <a:srgbClr val="0070C0"/>
                      </a:solidFill>
                      <a:prstDash val="solid"/>
                      <a:round/>
                      <a:headEnd type="none" w="med" len="med"/>
                      <a:tailEnd type="none" w="med" len="med"/>
                    </a:lnB>
                  </a:tcPr>
                </a:tc>
                <a:tc>
                  <a:txBody>
                    <a:bodyPr/>
                    <a:lstStyle/>
                    <a:p>
                      <a:pPr algn="ctr"/>
                      <a:r>
                        <a:rPr lang="en-US" dirty="0"/>
                        <a:t>-2 (-2.6%)</a:t>
                      </a:r>
                    </a:p>
                  </a:txBody>
                  <a:tcPr>
                    <a:lnR w="12700" cap="flat" cmpd="sng" algn="ctr">
                      <a:solidFill>
                        <a:srgbClr val="0070C0"/>
                      </a:solidFill>
                      <a:prstDash val="solid"/>
                      <a:round/>
                      <a:headEnd type="none" w="med" len="med"/>
                      <a:tailEnd type="none" w="med" len="med"/>
                    </a:lnR>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003066306"/>
                  </a:ext>
                </a:extLst>
              </a:tr>
            </a:tbl>
          </a:graphicData>
        </a:graphic>
      </p:graphicFrame>
      <p:sp>
        <p:nvSpPr>
          <p:cNvPr id="6" name="Slide Number Placeholder 3">
            <a:extLst>
              <a:ext uri="{FF2B5EF4-FFF2-40B4-BE49-F238E27FC236}">
                <a16:creationId xmlns:a16="http://schemas.microsoft.com/office/drawing/2014/main" id="{A483FF07-D0EB-4BC8-BAA2-C41F377B5D2D}"/>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13</a:t>
            </a:fld>
            <a:endParaRPr lang="en-US" dirty="0"/>
          </a:p>
        </p:txBody>
      </p:sp>
      <p:sp>
        <p:nvSpPr>
          <p:cNvPr id="7" name="Date Placeholder 5">
            <a:extLst>
              <a:ext uri="{FF2B5EF4-FFF2-40B4-BE49-F238E27FC236}">
                <a16:creationId xmlns:a16="http://schemas.microsoft.com/office/drawing/2014/main" id="{840F757C-6300-4D89-B0AE-04EE16424A5B}"/>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9" name="TextBox 8">
            <a:extLst>
              <a:ext uri="{FF2B5EF4-FFF2-40B4-BE49-F238E27FC236}">
                <a16:creationId xmlns:a16="http://schemas.microsoft.com/office/drawing/2014/main" id="{CDF70447-7543-402F-A040-4CEA2934C817}"/>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0" name="TextBox 9">
            <a:extLst>
              <a:ext uri="{FF2B5EF4-FFF2-40B4-BE49-F238E27FC236}">
                <a16:creationId xmlns:a16="http://schemas.microsoft.com/office/drawing/2014/main" id="{48E1D523-7571-4D4C-A274-5F0676119649}"/>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3926CA6C-B962-43E3-90D2-4B1F39C791B2}"/>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8B7186C7-B535-4307-A724-FB0077E56B81}"/>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 name="TextBox 12">
            <a:extLst>
              <a:ext uri="{FF2B5EF4-FFF2-40B4-BE49-F238E27FC236}">
                <a16:creationId xmlns:a16="http://schemas.microsoft.com/office/drawing/2014/main" id="{6E3FB8F1-79C4-41A9-BA0B-6C031C548A82}"/>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4" name="TextBox 13">
            <a:extLst>
              <a:ext uri="{FF2B5EF4-FFF2-40B4-BE49-F238E27FC236}">
                <a16:creationId xmlns:a16="http://schemas.microsoft.com/office/drawing/2014/main" id="{055F4BFD-44F6-479A-9B10-E7558047C665}"/>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5" name="TextBox 14">
            <a:extLst>
              <a:ext uri="{FF2B5EF4-FFF2-40B4-BE49-F238E27FC236}">
                <a16:creationId xmlns:a16="http://schemas.microsoft.com/office/drawing/2014/main" id="{F9D75BE1-B38B-475C-AE0A-BADDDA20F383}"/>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6" name="TextBox 15">
            <a:extLst>
              <a:ext uri="{FF2B5EF4-FFF2-40B4-BE49-F238E27FC236}">
                <a16:creationId xmlns:a16="http://schemas.microsoft.com/office/drawing/2014/main" id="{BD03E499-8086-4042-92AE-4F1C11A2709C}"/>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404503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70176" y="490924"/>
            <a:ext cx="10589090" cy="885037"/>
          </a:xfrm>
        </p:spPr>
        <p:txBody>
          <a:bodyPr>
            <a:noAutofit/>
          </a:bodyPr>
          <a:lstStyle/>
          <a:p>
            <a:pPr algn="ctr"/>
            <a:r>
              <a:rPr lang="en-US" sz="3200" b="1" dirty="0">
                <a:latin typeface="Arial" panose="020B0604020202020204" pitchFamily="34" charset="0"/>
                <a:cs typeface="Arial" panose="020B0604020202020204" pitchFamily="34" charset="0"/>
              </a:rPr>
              <a:t>Clinical Response to T-VEC at Week 12 Is Not Correlated With </a:t>
            </a:r>
            <a:r>
              <a:rPr lang="en-US" sz="3200" b="1" dirty="0" err="1">
                <a:latin typeface="Arial" panose="020B0604020202020204" pitchFamily="34" charset="0"/>
                <a:cs typeface="Arial" panose="020B0604020202020204" pitchFamily="34" charset="0"/>
              </a:rPr>
              <a:t>pCR</a:t>
            </a:r>
            <a:r>
              <a:rPr lang="en-US" sz="3200" b="1" dirty="0">
                <a:latin typeface="Arial" panose="020B0604020202020204" pitchFamily="34" charset="0"/>
                <a:cs typeface="Arial" panose="020B0604020202020204" pitchFamily="34" charset="0"/>
              </a:rPr>
              <a:t> Status</a:t>
            </a:r>
            <a:endParaRPr lang="en-US" sz="3200" b="1" dirty="0">
              <a:highlight>
                <a:srgbClr val="FFFF00"/>
              </a:highlight>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76473654"/>
              </p:ext>
            </p:extLst>
          </p:nvPr>
        </p:nvGraphicFramePr>
        <p:xfrm>
          <a:off x="754835" y="1588612"/>
          <a:ext cx="10589090" cy="4225481"/>
        </p:xfrm>
        <a:graphic>
          <a:graphicData uri="http://schemas.openxmlformats.org/drawingml/2006/table">
            <a:tbl>
              <a:tblPr firstRow="1" bandRow="1">
                <a:tableStyleId>{5C22544A-7EE6-4342-B048-85BDC9FD1C3A}</a:tableStyleId>
              </a:tblPr>
              <a:tblGrid>
                <a:gridCol w="4711924">
                  <a:extLst>
                    <a:ext uri="{9D8B030D-6E8A-4147-A177-3AD203B41FA5}">
                      <a16:colId xmlns:a16="http://schemas.microsoft.com/office/drawing/2014/main" val="20000"/>
                    </a:ext>
                  </a:extLst>
                </a:gridCol>
                <a:gridCol w="1843117">
                  <a:extLst>
                    <a:ext uri="{9D8B030D-6E8A-4147-A177-3AD203B41FA5}">
                      <a16:colId xmlns:a16="http://schemas.microsoft.com/office/drawing/2014/main" val="2193058146"/>
                    </a:ext>
                  </a:extLst>
                </a:gridCol>
                <a:gridCol w="2017025">
                  <a:extLst>
                    <a:ext uri="{9D8B030D-6E8A-4147-A177-3AD203B41FA5}">
                      <a16:colId xmlns:a16="http://schemas.microsoft.com/office/drawing/2014/main" val="20001"/>
                    </a:ext>
                  </a:extLst>
                </a:gridCol>
                <a:gridCol w="2017024">
                  <a:extLst>
                    <a:ext uri="{9D8B030D-6E8A-4147-A177-3AD203B41FA5}">
                      <a16:colId xmlns:a16="http://schemas.microsoft.com/office/drawing/2014/main" val="2694827362"/>
                    </a:ext>
                  </a:extLst>
                </a:gridCol>
              </a:tblGrid>
              <a:tr h="319402">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tcPr>
                </a:tc>
                <a:tc gridSpan="3">
                  <a:txBody>
                    <a:bodyPr/>
                    <a:lstStyle/>
                    <a:p>
                      <a:pPr algn="ctr"/>
                      <a:r>
                        <a:rPr lang="en-US" sz="1600" b="1" dirty="0">
                          <a:solidFill>
                            <a:schemeClr val="bg1"/>
                          </a:solidFill>
                          <a:effectLst/>
                          <a:latin typeface="Arial" panose="020B0604020202020204" pitchFamily="34" charset="0"/>
                          <a:cs typeface="Arial" panose="020B0604020202020204" pitchFamily="34" charset="0"/>
                        </a:rPr>
                        <a:t>Arm 1: T-VEC </a:t>
                      </a:r>
                      <a:r>
                        <a:rPr lang="en-US" sz="1600" dirty="0">
                          <a:latin typeface="Arial" panose="020B0604020202020204" pitchFamily="34" charset="0"/>
                          <a:cs typeface="Arial" panose="020B0604020202020204" pitchFamily="34" charset="0"/>
                        </a:rPr>
                        <a:t>+ Surgery</a:t>
                      </a:r>
                      <a:endParaRPr lang="en-GB" dirty="0"/>
                    </a:p>
                  </a:txBody>
                  <a:tcPr>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tcPr>
                </a:tc>
                <a:tc hMerge="1">
                  <a:txBody>
                    <a:bodyPr/>
                    <a:lstStyle/>
                    <a:p>
                      <a:pPr algn="ctr"/>
                      <a:endParaRPr lang="en-US" sz="1800" dirty="0">
                        <a:latin typeface="Arial" panose="020B0604020202020204" pitchFamily="34" charset="0"/>
                        <a:cs typeface="Arial" panose="020B0604020202020204" pitchFamily="34" charset="0"/>
                      </a:endParaRPr>
                    </a:p>
                  </a:txBody>
                  <a:tcPr/>
                </a:tc>
                <a:tc hMerge="1">
                  <a:txBody>
                    <a:bodyPr/>
                    <a:lstStyle/>
                    <a:p>
                      <a:endParaRPr lang="en-US"/>
                    </a:p>
                  </a:txBody>
                  <a:tcPr/>
                </a:tc>
                <a:extLst>
                  <a:ext uri="{0D108BD9-81ED-4DB2-BD59-A6C34878D82A}">
                    <a16:rowId xmlns:a16="http://schemas.microsoft.com/office/drawing/2014/main" val="10000"/>
                  </a:ext>
                </a:extLst>
              </a:tr>
              <a:tr h="783988">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rgbClr val="0070C0"/>
                      </a:solidFill>
                      <a:prstDash val="solid"/>
                      <a:round/>
                      <a:headEnd type="none" w="med" len="med"/>
                      <a:tailEnd type="none" w="med" len="med"/>
                    </a:lnL>
                    <a:solidFill>
                      <a:schemeClr val="accent1"/>
                    </a:solidFill>
                  </a:tcPr>
                </a:tc>
                <a:tc>
                  <a:txBody>
                    <a:bodyPr/>
                    <a:lstStyle/>
                    <a:p>
                      <a:pPr algn="ctr"/>
                      <a:r>
                        <a:rPr lang="en-US" sz="1600" b="1" dirty="0">
                          <a:solidFill>
                            <a:schemeClr val="bg1"/>
                          </a:solidFill>
                          <a:latin typeface="Arial" panose="020B0604020202020204" pitchFamily="34" charset="0"/>
                          <a:cs typeface="Arial" panose="020B0604020202020204" pitchFamily="34" charset="0"/>
                        </a:rPr>
                        <a:t>Overall </a:t>
                      </a:r>
                      <a:br>
                        <a:rPr lang="en-US" sz="1600" b="1" dirty="0">
                          <a:solidFill>
                            <a:schemeClr val="bg1"/>
                          </a:solidFill>
                          <a:latin typeface="Arial" panose="020B0604020202020204" pitchFamily="34" charset="0"/>
                          <a:cs typeface="Arial" panose="020B0604020202020204" pitchFamily="34" charset="0"/>
                        </a:rPr>
                      </a:br>
                      <a:r>
                        <a:rPr lang="en-US" sz="1600" b="1" dirty="0">
                          <a:solidFill>
                            <a:schemeClr val="bg1"/>
                          </a:solidFill>
                          <a:latin typeface="Arial" panose="020B0604020202020204" pitchFamily="34" charset="0"/>
                          <a:cs typeface="Arial" panose="020B0604020202020204" pitchFamily="34" charset="0"/>
                        </a:rPr>
                        <a:t>(n = 76)</a:t>
                      </a:r>
                    </a:p>
                  </a:txBody>
                  <a:tcPr anchor="ctr">
                    <a:solidFill>
                      <a:schemeClr val="accent1"/>
                    </a:solidFill>
                  </a:tcPr>
                </a:tc>
                <a:tc>
                  <a:txBody>
                    <a:bodyPr/>
                    <a:lstStyle/>
                    <a:p>
                      <a:pPr algn="ctr"/>
                      <a:r>
                        <a:rPr lang="en-US" sz="1600" b="1" dirty="0">
                          <a:solidFill>
                            <a:schemeClr val="bg1"/>
                          </a:solidFill>
                          <a:latin typeface="Arial" panose="020B0604020202020204" pitchFamily="34" charset="0"/>
                          <a:cs typeface="Arial" panose="020B0604020202020204" pitchFamily="34" charset="0"/>
                        </a:rPr>
                        <a:t>Patients Who Achieved </a:t>
                      </a:r>
                      <a:r>
                        <a:rPr lang="en-US" sz="1600" b="1" dirty="0" err="1">
                          <a:solidFill>
                            <a:schemeClr val="bg1"/>
                          </a:solidFill>
                          <a:latin typeface="Arial" panose="020B0604020202020204" pitchFamily="34" charset="0"/>
                          <a:cs typeface="Arial" panose="020B0604020202020204" pitchFamily="34" charset="0"/>
                        </a:rPr>
                        <a:t>pCR</a:t>
                      </a:r>
                      <a:r>
                        <a:rPr lang="en-US" sz="1600" b="1" dirty="0">
                          <a:solidFill>
                            <a:schemeClr val="bg1"/>
                          </a:solidFill>
                          <a:latin typeface="Arial" panose="020B0604020202020204" pitchFamily="34" charset="0"/>
                          <a:cs typeface="Arial" panose="020B0604020202020204" pitchFamily="34" charset="0"/>
                        </a:rPr>
                        <a:t> </a:t>
                      </a:r>
                      <a:br>
                        <a:rPr lang="en-US" sz="1600" b="1" dirty="0">
                          <a:solidFill>
                            <a:schemeClr val="bg1"/>
                          </a:solidFill>
                          <a:latin typeface="Arial" panose="020B0604020202020204" pitchFamily="34" charset="0"/>
                          <a:cs typeface="Arial" panose="020B0604020202020204" pitchFamily="34" charset="0"/>
                        </a:rPr>
                      </a:br>
                      <a:r>
                        <a:rPr lang="en-US" sz="1600" b="1" dirty="0">
                          <a:solidFill>
                            <a:schemeClr val="bg1"/>
                          </a:solidFill>
                          <a:latin typeface="Arial" panose="020B0604020202020204" pitchFamily="34" charset="0"/>
                          <a:cs typeface="Arial" panose="020B0604020202020204" pitchFamily="34" charset="0"/>
                        </a:rPr>
                        <a:t>(n = 13)</a:t>
                      </a:r>
                    </a:p>
                  </a:txBody>
                  <a:tcPr anchor="ctr">
                    <a:solidFill>
                      <a:schemeClr val="accent1"/>
                    </a:solidFill>
                  </a:tcPr>
                </a:tc>
                <a:tc>
                  <a:txBody>
                    <a:bodyPr/>
                    <a:lstStyle/>
                    <a:p>
                      <a:pPr algn="ctr"/>
                      <a:r>
                        <a:rPr lang="en-US" sz="1600" b="1" dirty="0">
                          <a:solidFill>
                            <a:schemeClr val="bg1"/>
                          </a:solidFill>
                          <a:latin typeface="Arial" panose="020B0604020202020204" pitchFamily="34" charset="0"/>
                          <a:cs typeface="Arial" panose="020B0604020202020204" pitchFamily="34" charset="0"/>
                        </a:rPr>
                        <a:t>Patients Who Did Not Achieve </a:t>
                      </a:r>
                      <a:r>
                        <a:rPr lang="en-US" sz="1600" b="1" dirty="0" err="1">
                          <a:solidFill>
                            <a:schemeClr val="bg1"/>
                          </a:solidFill>
                          <a:latin typeface="Arial" panose="020B0604020202020204" pitchFamily="34" charset="0"/>
                          <a:cs typeface="Arial" panose="020B0604020202020204" pitchFamily="34" charset="0"/>
                        </a:rPr>
                        <a:t>pCR</a:t>
                      </a:r>
                      <a:r>
                        <a:rPr lang="en-US" sz="1600" b="1" dirty="0">
                          <a:solidFill>
                            <a:schemeClr val="bg1"/>
                          </a:solidFill>
                          <a:latin typeface="Arial" panose="020B0604020202020204" pitchFamily="34" charset="0"/>
                          <a:cs typeface="Arial" panose="020B0604020202020204" pitchFamily="34" charset="0"/>
                        </a:rPr>
                        <a:t> </a:t>
                      </a:r>
                      <a:br>
                        <a:rPr lang="en-US" sz="1600" b="1" dirty="0">
                          <a:solidFill>
                            <a:schemeClr val="bg1"/>
                          </a:solidFill>
                          <a:latin typeface="Arial" panose="020B0604020202020204" pitchFamily="34" charset="0"/>
                          <a:cs typeface="Arial" panose="020B0604020202020204" pitchFamily="34" charset="0"/>
                        </a:rPr>
                      </a:br>
                      <a:r>
                        <a:rPr lang="en-US" sz="1600" b="1" dirty="0">
                          <a:solidFill>
                            <a:schemeClr val="bg1"/>
                          </a:solidFill>
                          <a:latin typeface="Arial" panose="020B0604020202020204" pitchFamily="34" charset="0"/>
                          <a:cs typeface="Arial" panose="020B0604020202020204" pitchFamily="34" charset="0"/>
                        </a:rPr>
                        <a:t>(n = 63)</a:t>
                      </a:r>
                    </a:p>
                  </a:txBody>
                  <a:tcPr anchor="ctr">
                    <a:lnR w="12700" cap="flat" cmpd="sng" algn="ctr">
                      <a:solidFill>
                        <a:srgbClr val="0070C0"/>
                      </a:solidFill>
                      <a:prstDash val="solid"/>
                      <a:round/>
                      <a:headEnd type="none" w="med" len="med"/>
                      <a:tailEnd type="none" w="med" len="med"/>
                    </a:lnR>
                    <a:solidFill>
                      <a:schemeClr val="accent1"/>
                    </a:solidFill>
                  </a:tcPr>
                </a:tc>
                <a:extLst>
                  <a:ext uri="{0D108BD9-81ED-4DB2-BD59-A6C34878D82A}">
                    <a16:rowId xmlns:a16="http://schemas.microsoft.com/office/drawing/2014/main" val="1554371226"/>
                  </a:ext>
                </a:extLst>
              </a:tr>
              <a:tr h="551695">
                <a:tc>
                  <a:txBody>
                    <a:bodyPr/>
                    <a:lstStyle/>
                    <a:p>
                      <a:pPr marL="55563" marR="0" lvl="0" indent="36513" algn="l" defTabSz="914400" rtl="0" eaLnBrk="1" fontAlgn="auto" latinLnBrk="0" hangingPunct="1">
                        <a:lnSpc>
                          <a:spcPct val="107000"/>
                        </a:lnSpc>
                        <a:spcBef>
                          <a:spcPts val="100"/>
                        </a:spcBef>
                        <a:spcAft>
                          <a:spcPts val="10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Response rate </a:t>
                      </a:r>
                      <a:r>
                        <a:rPr lang="en-US" sz="1600" b="1" baseline="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per investigator </a:t>
                      </a: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(CR/PR)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n (%)</a:t>
                      </a:r>
                    </a:p>
                    <a:p>
                      <a:pPr marL="0" marR="0" lvl="0" indent="0" algn="l" defTabSz="914400" rtl="0" eaLnBrk="1" fontAlgn="auto" latinLnBrk="0" hangingPunct="1">
                        <a:lnSpc>
                          <a:spcPct val="107000"/>
                        </a:lnSpc>
                        <a:spcBef>
                          <a:spcPts val="100"/>
                        </a:spcBef>
                        <a:spcAft>
                          <a:spcPts val="1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80%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CI</a:t>
                      </a:r>
                      <a:r>
                        <a:rPr kumimoji="0" lang="en-US" sz="1600" b="0" i="0" u="none" strike="noStrike" kern="1200" cap="none" spc="0" normalizeH="0" baseline="30000" noProof="0" dirty="0" err="1">
                          <a:ln>
                            <a:noFill/>
                          </a:ln>
                          <a:solidFill>
                            <a:srgbClr val="000000"/>
                          </a:solidFill>
                          <a:effectLst/>
                          <a:uLnTx/>
                          <a:uFillTx/>
                          <a:latin typeface="Arial" panose="020B0604020202020204" pitchFamily="34" charset="0"/>
                          <a:ea typeface="+mn-ea"/>
                          <a:cs typeface="Arial" panose="020B0604020202020204" pitchFamily="34" charset="0"/>
                        </a:rPr>
                        <a:t>a</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endParaRPr>
                    </a:p>
                  </a:txBody>
                  <a:tcPr marL="12700" marR="12700" marT="0" marB="0" anchor="ctr">
                    <a:lnL w="12700" cap="flat" cmpd="sng" algn="ctr">
                      <a:solidFill>
                        <a:srgbClr val="0070C0"/>
                      </a:solidFill>
                      <a:prstDash val="solid"/>
                      <a:round/>
                      <a:headEnd type="none" w="med" len="med"/>
                      <a:tailEnd type="none" w="med" len="med"/>
                    </a:lnL>
                    <a:solidFill>
                      <a:srgbClr val="E9EB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Arial" panose="020B0604020202020204" pitchFamily="34" charset="0"/>
                          <a:ea typeface="MS Mincho" panose="02020609040205080304" pitchFamily="49" charset="-128"/>
                          <a:cs typeface="Arial" panose="020B0604020202020204" pitchFamily="34" charset="0"/>
                        </a:rPr>
                        <a:t>10 (13.2)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Arial" panose="020B0604020202020204" pitchFamily="34" charset="0"/>
                          <a:ea typeface="MS Mincho" panose="02020609040205080304" pitchFamily="49" charset="-128"/>
                          <a:cs typeface="Arial" panose="020B0604020202020204" pitchFamily="34" charset="0"/>
                        </a:rPr>
                        <a:t>(8.3, 19.5)</a:t>
                      </a:r>
                    </a:p>
                  </a:txBody>
                  <a:tcPr anchor="ctr">
                    <a:solidFill>
                      <a:srgbClr val="E9EB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(38.5)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(20.1, 59.8)</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endParaRPr>
                    </a:p>
                  </a:txBody>
                  <a:tcPr anchor="ctr">
                    <a:solidFill>
                      <a:srgbClr val="E9EB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 (7.9)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(3.9, 14.2)</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endParaRPr>
                    </a:p>
                  </a:txBody>
                  <a:tcPr anchor="ctr">
                    <a:lnR w="12700" cap="flat" cmpd="sng" algn="ctr">
                      <a:solidFill>
                        <a:srgbClr val="0070C0"/>
                      </a:solidFill>
                      <a:prstDash val="solid"/>
                      <a:round/>
                      <a:headEnd type="none" w="med" len="med"/>
                      <a:tailEnd type="none" w="med" len="med"/>
                    </a:lnR>
                    <a:solidFill>
                      <a:srgbClr val="E9EBF5"/>
                    </a:solidFill>
                  </a:tcPr>
                </a:tc>
                <a:extLst>
                  <a:ext uri="{0D108BD9-81ED-4DB2-BD59-A6C34878D82A}">
                    <a16:rowId xmlns:a16="http://schemas.microsoft.com/office/drawing/2014/main" val="2283954941"/>
                  </a:ext>
                </a:extLst>
              </a:tr>
              <a:tr h="1867053">
                <a:tc>
                  <a:txBody>
                    <a:bodyPr/>
                    <a:lstStyle/>
                    <a:p>
                      <a:pPr marL="0" marR="0" indent="92075">
                        <a:lnSpc>
                          <a:spcPct val="107000"/>
                        </a:lnSpc>
                        <a:spcBef>
                          <a:spcPts val="100"/>
                        </a:spcBef>
                        <a:spcAft>
                          <a:spcPts val="100"/>
                        </a:spcAft>
                      </a:pPr>
                      <a:r>
                        <a:rPr lang="en-US" sz="1600" b="1" dirty="0">
                          <a:effectLst/>
                          <a:latin typeface="Arial" panose="020B0604020202020204" pitchFamily="34" charset="0"/>
                          <a:cs typeface="Arial" panose="020B0604020202020204" pitchFamily="34" charset="0"/>
                        </a:rPr>
                        <a:t>Best</a:t>
                      </a:r>
                      <a:r>
                        <a:rPr lang="en-US" sz="1600" b="1" baseline="0" dirty="0">
                          <a:effectLst/>
                          <a:latin typeface="Arial" panose="020B0604020202020204" pitchFamily="34" charset="0"/>
                          <a:cs typeface="Arial" panose="020B0604020202020204" pitchFamily="34" charset="0"/>
                        </a:rPr>
                        <a:t> overall tumor response </a:t>
                      </a:r>
                      <a:r>
                        <a:rPr lang="en-US" sz="1600" baseline="0" dirty="0">
                          <a:effectLst/>
                          <a:latin typeface="Arial" panose="020B0604020202020204" pitchFamily="34" charset="0"/>
                          <a:cs typeface="Arial" panose="020B0604020202020204" pitchFamily="34" charset="0"/>
                        </a:rPr>
                        <a:t>– n (%)</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461963" marR="0" indent="0">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Complete</a:t>
                      </a:r>
                      <a:r>
                        <a:rPr lang="en-US" sz="1600" baseline="0" dirty="0">
                          <a:effectLst/>
                          <a:latin typeface="Arial" panose="020B0604020202020204" pitchFamily="34" charset="0"/>
                          <a:cs typeface="Arial" panose="020B0604020202020204" pitchFamily="34" charset="0"/>
                        </a:rPr>
                        <a:t> response (CR)</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461963" marR="0" indent="0">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Partial</a:t>
                      </a:r>
                      <a:r>
                        <a:rPr lang="en-US" sz="1600" baseline="0" dirty="0">
                          <a:effectLst/>
                          <a:latin typeface="Arial" panose="020B0604020202020204" pitchFamily="34" charset="0"/>
                          <a:cs typeface="Arial" panose="020B0604020202020204" pitchFamily="34" charset="0"/>
                        </a:rPr>
                        <a:t> response (PR)</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461963" marR="0" indent="0">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Stable</a:t>
                      </a:r>
                      <a:r>
                        <a:rPr lang="en-US" sz="1600" baseline="0" dirty="0">
                          <a:effectLst/>
                          <a:latin typeface="Arial" panose="020B0604020202020204" pitchFamily="34" charset="0"/>
                          <a:cs typeface="Arial" panose="020B0604020202020204" pitchFamily="34" charset="0"/>
                        </a:rPr>
                        <a:t> disease (SD)</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461963" marR="0" indent="0">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Progressive</a:t>
                      </a:r>
                      <a:r>
                        <a:rPr lang="en-US" sz="1600" baseline="0" dirty="0">
                          <a:effectLst/>
                          <a:latin typeface="Arial" panose="020B0604020202020204" pitchFamily="34" charset="0"/>
                          <a:cs typeface="Arial" panose="020B0604020202020204" pitchFamily="34" charset="0"/>
                        </a:rPr>
                        <a:t> disease (PD)</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461963" marR="0" lvl="0" indent="0" algn="l" defTabSz="285707" rtl="0" eaLnBrk="1" fontAlgn="auto" latinLnBrk="0" hangingPunct="1">
                        <a:lnSpc>
                          <a:spcPct val="107000"/>
                        </a:lnSpc>
                        <a:spcBef>
                          <a:spcPts val="100"/>
                        </a:spcBef>
                        <a:spcAft>
                          <a:spcPts val="100"/>
                        </a:spcAft>
                        <a:buClrTx/>
                        <a:buSzTx/>
                        <a:buFontTx/>
                        <a:buNone/>
                        <a:tabLst/>
                        <a:defRPr/>
                      </a:pPr>
                      <a:r>
                        <a:rPr lang="en-US" sz="1600" dirty="0">
                          <a:effectLst/>
                          <a:latin typeface="Arial" panose="020B0604020202020204" pitchFamily="34" charset="0"/>
                          <a:cs typeface="Arial" panose="020B0604020202020204" pitchFamily="34" charset="0"/>
                        </a:rPr>
                        <a:t>Unable</a:t>
                      </a:r>
                      <a:r>
                        <a:rPr lang="en-US" sz="1600" baseline="0" dirty="0">
                          <a:effectLst/>
                          <a:latin typeface="Arial" panose="020B0604020202020204" pitchFamily="34" charset="0"/>
                          <a:cs typeface="Arial" panose="020B0604020202020204" pitchFamily="34" charset="0"/>
                        </a:rPr>
                        <a:t> to evaluate (UE)</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461963" marR="0" indent="0">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Not </a:t>
                      </a:r>
                      <a:r>
                        <a:rPr lang="en-US" sz="1600" dirty="0" err="1">
                          <a:effectLst/>
                          <a:latin typeface="Arial" panose="020B0604020202020204" pitchFamily="34" charset="0"/>
                          <a:cs typeface="Arial" panose="020B0604020202020204" pitchFamily="34" charset="0"/>
                        </a:rPr>
                        <a:t>assessed</a:t>
                      </a:r>
                      <a:r>
                        <a:rPr lang="en-US" sz="1600" baseline="30000" dirty="0" err="1">
                          <a:effectLst/>
                          <a:latin typeface="Arial" panose="020B0604020202020204" pitchFamily="34" charset="0"/>
                          <a:cs typeface="Arial" panose="020B0604020202020204" pitchFamily="34" charset="0"/>
                        </a:rPr>
                        <a:t>b</a:t>
                      </a:r>
                      <a:endParaRPr lang="en-US" sz="1600" baseline="30000" dirty="0">
                        <a:effectLst/>
                        <a:latin typeface="Arial" panose="020B0604020202020204" pitchFamily="34" charset="0"/>
                        <a:ea typeface="MS Mincho" panose="02020609040205080304" pitchFamily="49" charset="-128"/>
                        <a:cs typeface="Arial" panose="020B0604020202020204" pitchFamily="34" charset="0"/>
                      </a:endParaRPr>
                    </a:p>
                  </a:txBody>
                  <a:tcPr marL="12700" marR="12700" marT="0" marB="0" anchor="ctr">
                    <a:lnL w="12700" cap="flat" cmpd="sng" algn="ctr">
                      <a:solidFill>
                        <a:srgbClr val="0070C0"/>
                      </a:solidFill>
                      <a:prstDash val="solid"/>
                      <a:round/>
                      <a:headEnd type="none" w="med" len="med"/>
                      <a:tailEnd type="none" w="med" len="med"/>
                    </a:lnL>
                    <a:solidFill>
                      <a:srgbClr val="CFD5EA"/>
                    </a:solidFill>
                  </a:tcPr>
                </a:tc>
                <a:tc>
                  <a:txBody>
                    <a:bodyPr/>
                    <a:lstStyle/>
                    <a:p>
                      <a:pPr marL="0" marR="0" algn="ctr">
                        <a:lnSpc>
                          <a:spcPct val="107000"/>
                        </a:lnSpc>
                        <a:spcBef>
                          <a:spcPts val="100"/>
                        </a:spcBef>
                        <a:spcAft>
                          <a:spcPts val="100"/>
                        </a:spcAft>
                      </a:pP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3 (3.9)</a:t>
                      </a:r>
                    </a:p>
                    <a:p>
                      <a:pPr marL="0" marR="0" algn="ctr">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  7 (9.2)</a:t>
                      </a:r>
                    </a:p>
                    <a:p>
                      <a:pPr marL="0" marR="0" algn="ctr">
                        <a:lnSpc>
                          <a:spcPct val="107000"/>
                        </a:lnSpc>
                        <a:spcBef>
                          <a:spcPts val="100"/>
                        </a:spcBef>
                        <a:spcAft>
                          <a:spcPts val="100"/>
                        </a:spcAft>
                      </a:pPr>
                      <a:r>
                        <a:rPr lang="en-US"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21 (27.6)</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35 (46.1)</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2 (2.6)</a:t>
                      </a:r>
                    </a:p>
                    <a:p>
                      <a:pPr marL="0" marR="0" algn="ctr">
                        <a:lnSpc>
                          <a:spcPct val="107000"/>
                        </a:lnSpc>
                        <a:spcBef>
                          <a:spcPts val="100"/>
                        </a:spcBef>
                        <a:spcAft>
                          <a:spcPts val="100"/>
                        </a:spcAft>
                      </a:pPr>
                      <a:r>
                        <a:rPr lang="en-US"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8 (10.5)</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txBody>
                  <a:tcPr marL="12700" marR="12700" marT="0" marB="0" anchor="ctr">
                    <a:solidFill>
                      <a:srgbClr val="CFD5EA"/>
                    </a:solidFill>
                  </a:tcPr>
                </a:tc>
                <a:tc>
                  <a:txBody>
                    <a:bodyPr/>
                    <a:lstStyle/>
                    <a:p>
                      <a:pPr marL="0" marR="0" algn="ctr">
                        <a:lnSpc>
                          <a:spcPct val="107000"/>
                        </a:lnSpc>
                        <a:spcBef>
                          <a:spcPts val="100"/>
                        </a:spcBef>
                        <a:spcAft>
                          <a:spcPts val="100"/>
                        </a:spcAft>
                      </a:pPr>
                      <a:endParaRPr lang="en-US" sz="1600" dirty="0">
                        <a:effectLst/>
                        <a:latin typeface="Arial" panose="020B0604020202020204" pitchFamily="34" charset="0"/>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3 (</a:t>
                      </a:r>
                      <a:r>
                        <a:rPr lang="en-US" sz="1600" b="0" dirty="0">
                          <a:solidFill>
                            <a:schemeClr val="tx1"/>
                          </a:solidFill>
                          <a:effectLst/>
                          <a:latin typeface="Arial" panose="020B0604020202020204" pitchFamily="34" charset="0"/>
                          <a:cs typeface="Arial" panose="020B0604020202020204" pitchFamily="34" charset="0"/>
                        </a:rPr>
                        <a:t>23.1</a:t>
                      </a:r>
                      <a:r>
                        <a:rPr lang="en-US" sz="1600" dirty="0">
                          <a:effectLst/>
                          <a:latin typeface="Arial" panose="020B0604020202020204" pitchFamily="34" charset="0"/>
                          <a:cs typeface="Arial" panose="020B0604020202020204" pitchFamily="34" charset="0"/>
                        </a:rPr>
                        <a:t>)</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2 (15.4)</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6 (46.2)</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2 (15.4)</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lvl="0" indent="0" algn="ctr" defTabSz="285707" rtl="0" eaLnBrk="1" fontAlgn="auto" latinLnBrk="0" hangingPunct="1">
                        <a:lnSpc>
                          <a:spcPct val="107000"/>
                        </a:lnSpc>
                        <a:spcBef>
                          <a:spcPts val="100"/>
                        </a:spcBef>
                        <a:spcAft>
                          <a:spcPts val="100"/>
                        </a:spcAft>
                        <a:buClrTx/>
                        <a:buSzTx/>
                        <a:buFontTx/>
                        <a:buNone/>
                        <a:tabLst/>
                        <a:defRPr/>
                      </a:pPr>
                      <a:r>
                        <a:rPr lang="en-US" sz="1600" dirty="0">
                          <a:effectLst/>
                          <a:latin typeface="Arial" panose="020B0604020202020204" pitchFamily="34" charset="0"/>
                          <a:cs typeface="Arial" panose="020B0604020202020204" pitchFamily="34" charset="0"/>
                        </a:rPr>
                        <a:t>0 (0.0)</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0 (0.0)</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txBody>
                  <a:tcPr marL="12700" marR="12700" marT="0" marB="0" anchor="ctr">
                    <a:lnR w="12700" cap="flat" cmpd="sng" algn="ctr">
                      <a:solidFill>
                        <a:schemeClr val="bg1"/>
                      </a:solidFill>
                      <a:prstDash val="solid"/>
                      <a:round/>
                      <a:headEnd type="none" w="med" len="med"/>
                      <a:tailEnd type="none" w="med" len="med"/>
                    </a:lnR>
                    <a:solidFill>
                      <a:srgbClr val="CFD5EA"/>
                    </a:solidFill>
                  </a:tcPr>
                </a:tc>
                <a:tc>
                  <a:txBody>
                    <a:bodyPr/>
                    <a:lstStyle/>
                    <a:p>
                      <a:pPr marL="0" marR="0" algn="ctr">
                        <a:lnSpc>
                          <a:spcPct val="107000"/>
                        </a:lnSpc>
                        <a:spcBef>
                          <a:spcPts val="100"/>
                        </a:spcBef>
                        <a:spcAft>
                          <a:spcPts val="100"/>
                        </a:spcAft>
                      </a:pPr>
                      <a:endParaRPr lang="en-US" sz="1600" dirty="0">
                        <a:effectLst/>
                        <a:latin typeface="Arial" panose="020B0604020202020204" pitchFamily="34" charset="0"/>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0 (0.0)</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5 (7.9)</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15 (23.8)</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33 (52.4)</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2 (3.2)</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p>
                      <a:pPr marL="0" marR="0" algn="ctr">
                        <a:lnSpc>
                          <a:spcPct val="107000"/>
                        </a:lnSpc>
                        <a:spcBef>
                          <a:spcPts val="100"/>
                        </a:spcBef>
                        <a:spcAft>
                          <a:spcPts val="100"/>
                        </a:spcAft>
                      </a:pPr>
                      <a:r>
                        <a:rPr lang="en-US" sz="1600" dirty="0">
                          <a:effectLst/>
                          <a:latin typeface="Arial" panose="020B0604020202020204" pitchFamily="34" charset="0"/>
                          <a:cs typeface="Arial" panose="020B0604020202020204" pitchFamily="34" charset="0"/>
                        </a:rPr>
                        <a:t>8 (12.7)</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txBody>
                  <a:tcPr marL="12700" marR="12700" marT="0" marB="0" anchor="ctr">
                    <a:lnL w="12700" cap="flat" cmpd="sng" algn="ctr">
                      <a:solidFill>
                        <a:schemeClr val="bg1"/>
                      </a:solidFill>
                      <a:prstDash val="solid"/>
                      <a:round/>
                      <a:headEnd type="none" w="med" len="med"/>
                      <a:tailEnd type="none" w="med" len="med"/>
                    </a:lnL>
                    <a:lnR w="12700" cap="flat" cmpd="sng" algn="ctr">
                      <a:solidFill>
                        <a:srgbClr val="0070C0"/>
                      </a:solidFill>
                      <a:prstDash val="solid"/>
                      <a:round/>
                      <a:headEnd type="none" w="med" len="med"/>
                      <a:tailEnd type="none" w="med" len="med"/>
                    </a:lnR>
                    <a:solidFill>
                      <a:srgbClr val="CFD5EA"/>
                    </a:solidFill>
                  </a:tcPr>
                </a:tc>
                <a:extLst>
                  <a:ext uri="{0D108BD9-81ED-4DB2-BD59-A6C34878D82A}">
                    <a16:rowId xmlns:a16="http://schemas.microsoft.com/office/drawing/2014/main" val="10001"/>
                  </a:ext>
                </a:extLst>
              </a:tr>
              <a:tr h="503241">
                <a:tc>
                  <a:txBody>
                    <a:bodyPr/>
                    <a:lstStyle/>
                    <a:p>
                      <a:pPr marL="55563" marR="0" lvl="0" indent="36513" algn="l" defTabSz="285707" rtl="0" eaLnBrk="1" fontAlgn="auto" latinLnBrk="0" hangingPunct="1">
                        <a:lnSpc>
                          <a:spcPct val="107000"/>
                        </a:lnSpc>
                        <a:spcBef>
                          <a:spcPts val="100"/>
                        </a:spcBef>
                        <a:spcAft>
                          <a:spcPts val="10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Disease control rate (CR/PR/SD)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n (%)</a:t>
                      </a:r>
                    </a:p>
                    <a:p>
                      <a:pPr marL="225425" marR="0" lvl="0" indent="0" algn="l" defTabSz="285707" rtl="0" eaLnBrk="1" fontAlgn="auto" latinLnBrk="0" hangingPunct="1">
                        <a:lnSpc>
                          <a:spcPct val="107000"/>
                        </a:lnSpc>
                        <a:spcBef>
                          <a:spcPts val="100"/>
                        </a:spcBef>
                        <a:spcAft>
                          <a:spcPts val="1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80%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CI</a:t>
                      </a:r>
                      <a:r>
                        <a:rPr kumimoji="0" lang="en-US" sz="1600" b="0" i="0" u="none" strike="noStrike" kern="1200" cap="none" spc="0" normalizeH="0" baseline="30000" noProof="0" dirty="0" err="1">
                          <a:ln>
                            <a:noFill/>
                          </a:ln>
                          <a:solidFill>
                            <a:srgbClr val="000000"/>
                          </a:solidFill>
                          <a:effectLst/>
                          <a:uLnTx/>
                          <a:uFillTx/>
                          <a:latin typeface="Arial" panose="020B0604020202020204" pitchFamily="34" charset="0"/>
                          <a:ea typeface="+mn-ea"/>
                          <a:cs typeface="Arial" panose="020B0604020202020204" pitchFamily="34" charset="0"/>
                        </a:rPr>
                        <a:t>a</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S Mincho" panose="02020609040205080304" pitchFamily="49" charset="-128"/>
                        <a:cs typeface="Arial" panose="020B0604020202020204" pitchFamily="34" charset="0"/>
                      </a:endParaRPr>
                    </a:p>
                  </a:txBody>
                  <a:tcPr marL="12700" marR="12700" marT="0" marB="0" anchor="ctr">
                    <a:lnL w="12700" cap="flat" cmpd="sng" algn="ctr">
                      <a:solidFill>
                        <a:srgbClr val="0070C0"/>
                      </a:solidFill>
                      <a:prstDash val="solid"/>
                      <a:round/>
                      <a:headEnd type="none" w="med" len="med"/>
                      <a:tailEnd type="none" w="med" len="med"/>
                    </a:lnL>
                    <a:lnB w="12700" cap="flat" cmpd="sng" algn="ctr">
                      <a:solidFill>
                        <a:srgbClr val="0070C0"/>
                      </a:solidFill>
                      <a:prstDash val="solid"/>
                      <a:round/>
                      <a:headEnd type="none" w="med" len="med"/>
                      <a:tailEnd type="none" w="med" len="med"/>
                    </a:lnB>
                    <a:solidFill>
                      <a:srgbClr val="E9EBF5"/>
                    </a:solidFill>
                  </a:tcPr>
                </a:tc>
                <a:tc>
                  <a:txBody>
                    <a:bodyPr/>
                    <a:lstStyle/>
                    <a:p>
                      <a:pPr marL="0" marR="0" algn="ctr">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31 (40.8)</a:t>
                      </a:r>
                    </a:p>
                    <a:p>
                      <a:pPr marL="0" marR="0" algn="ctr">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(33.2, 48.8)</a:t>
                      </a:r>
                    </a:p>
                  </a:txBody>
                  <a:tcPr marL="12700" marR="12700" marT="0" marB="0" anchor="ctr">
                    <a:lnB w="12700" cap="flat" cmpd="sng" algn="ctr">
                      <a:solidFill>
                        <a:srgbClr val="0070C0"/>
                      </a:solidFill>
                      <a:prstDash val="solid"/>
                      <a:round/>
                      <a:headEnd type="none" w="med" len="med"/>
                      <a:tailEnd type="none" w="med" len="med"/>
                    </a:lnB>
                    <a:solidFill>
                      <a:srgbClr val="E9EBF5"/>
                    </a:solidFill>
                  </a:tcPr>
                </a:tc>
                <a:tc>
                  <a:txBody>
                    <a:bodyPr/>
                    <a:lstStyle/>
                    <a:p>
                      <a:pPr marL="0" marR="0" lvl="0" indent="0" algn="ctr" defTabSz="285707" rtl="0" eaLnBrk="1" fontAlgn="auto" latinLnBrk="0" hangingPunct="1">
                        <a:lnSpc>
                          <a:spcPct val="107000"/>
                        </a:lnSpc>
                        <a:spcBef>
                          <a:spcPts val="100"/>
                        </a:spcBef>
                        <a:spcAft>
                          <a:spcPts val="1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 (84.6) </a:t>
                      </a:r>
                    </a:p>
                    <a:p>
                      <a:pPr marL="0" marR="0" lvl="0" indent="0" algn="ctr" defTabSz="285707" rtl="0" eaLnBrk="1" fontAlgn="auto" latinLnBrk="0" hangingPunct="1">
                        <a:lnSpc>
                          <a:spcPct val="107000"/>
                        </a:lnSpc>
                        <a:spcBef>
                          <a:spcPts val="100"/>
                        </a:spcBef>
                        <a:spcAft>
                          <a:spcPts val="100"/>
                        </a:spcAft>
                        <a:buClrTx/>
                        <a:buSzTx/>
                        <a:buFontTx/>
                        <a:buNone/>
                        <a:tabLst/>
                        <a:defRPr/>
                      </a:pPr>
                      <a:r>
                        <a:rPr lang="en-US" sz="1600" dirty="0">
                          <a:effectLst/>
                          <a:latin typeface="Arial" panose="020B0604020202020204" pitchFamily="34" charset="0"/>
                          <a:ea typeface="MS Mincho" panose="02020609040205080304" pitchFamily="49" charset="-128"/>
                          <a:cs typeface="Arial" panose="020B0604020202020204" pitchFamily="34" charset="0"/>
                        </a:rPr>
                        <a:t>(64.0, 95.8)</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700" marR="12700" marT="0" marB="0" anchor="ctr">
                    <a:lnB w="12700" cap="flat" cmpd="sng" algn="ctr">
                      <a:solidFill>
                        <a:srgbClr val="0070C0"/>
                      </a:solidFill>
                      <a:prstDash val="solid"/>
                      <a:round/>
                      <a:headEnd type="none" w="med" len="med"/>
                      <a:tailEnd type="none" w="med" len="med"/>
                    </a:lnB>
                    <a:solidFill>
                      <a:srgbClr val="E9EBF5"/>
                    </a:solidFill>
                  </a:tcPr>
                </a:tc>
                <a:tc>
                  <a:txBody>
                    <a:bodyPr/>
                    <a:lstStyle/>
                    <a:p>
                      <a:pPr marL="0" marR="0" lvl="0" indent="0" algn="ctr" defTabSz="285707" rtl="0" eaLnBrk="1" fontAlgn="auto" latinLnBrk="0" hangingPunct="1">
                        <a:lnSpc>
                          <a:spcPct val="107000"/>
                        </a:lnSpc>
                        <a:spcBef>
                          <a:spcPts val="100"/>
                        </a:spcBef>
                        <a:spcAft>
                          <a:spcPts val="1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 (31.7)</a:t>
                      </a:r>
                    </a:p>
                    <a:p>
                      <a:pPr marL="0" marR="0" lvl="0" indent="0" algn="ctr" defTabSz="285707" rtl="0" eaLnBrk="1" fontAlgn="auto" latinLnBrk="0" hangingPunct="1">
                        <a:lnSpc>
                          <a:spcPct val="107000"/>
                        </a:lnSpc>
                        <a:spcBef>
                          <a:spcPts val="100"/>
                        </a:spcBef>
                        <a:spcAft>
                          <a:spcPts val="100"/>
                        </a:spcAft>
                        <a:buClrTx/>
                        <a:buSzTx/>
                        <a:buFontTx/>
                        <a:buNone/>
                        <a:tabLst/>
                        <a:defRPr/>
                      </a:pPr>
                      <a:r>
                        <a:rPr lang="en-US" sz="1600" dirty="0">
                          <a:effectLst/>
                          <a:latin typeface="Arial" panose="020B0604020202020204" pitchFamily="34" charset="0"/>
                          <a:ea typeface="MS Mincho" panose="02020609040205080304" pitchFamily="49" charset="-128"/>
                          <a:cs typeface="Arial" panose="020B0604020202020204" pitchFamily="34" charset="0"/>
                        </a:rPr>
                        <a:t>(24.0, 40.4)</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700" marR="12700" marT="0" marB="0" anchor="ctr">
                    <a:lnR w="12700" cap="flat" cmpd="sng" algn="ctr">
                      <a:solidFill>
                        <a:srgbClr val="0070C0"/>
                      </a:solidFill>
                      <a:prstDash val="solid"/>
                      <a:round/>
                      <a:headEnd type="none" w="med" len="med"/>
                      <a:tailEnd type="none" w="med" len="med"/>
                    </a:lnR>
                    <a:lnB w="12700" cap="flat" cmpd="sng" algn="ctr">
                      <a:solidFill>
                        <a:srgbClr val="0070C0"/>
                      </a:solidFill>
                      <a:prstDash val="solid"/>
                      <a:round/>
                      <a:headEnd type="none" w="med" len="med"/>
                      <a:tailEnd type="none" w="med" len="med"/>
                    </a:lnB>
                    <a:solidFill>
                      <a:srgbClr val="E9EBF5"/>
                    </a:solidFill>
                  </a:tcPr>
                </a:tc>
                <a:extLst>
                  <a:ext uri="{0D108BD9-81ED-4DB2-BD59-A6C34878D82A}">
                    <a16:rowId xmlns:a16="http://schemas.microsoft.com/office/drawing/2014/main" val="936486658"/>
                  </a:ext>
                </a:extLst>
              </a:tr>
            </a:tbl>
          </a:graphicData>
        </a:graphic>
      </p:graphicFrame>
      <p:sp>
        <p:nvSpPr>
          <p:cNvPr id="5" name="TextBox 4"/>
          <p:cNvSpPr txBox="1"/>
          <p:nvPr/>
        </p:nvSpPr>
        <p:spPr>
          <a:xfrm>
            <a:off x="758861" y="5933152"/>
            <a:ext cx="5773303" cy="400110"/>
          </a:xfrm>
          <a:prstGeom prst="rect">
            <a:avLst/>
          </a:prstGeom>
          <a:noFill/>
        </p:spPr>
        <p:txBody>
          <a:bodyPr wrap="square" rtlCol="0">
            <a:spAutoFit/>
          </a:bodyPr>
          <a:lstStyle/>
          <a:p>
            <a:r>
              <a:rPr lang="en-US" sz="1000" baseline="30000" dirty="0">
                <a:latin typeface="Arial" panose="020B0604020202020204" pitchFamily="34" charset="0"/>
                <a:cs typeface="Arial" panose="020B0604020202020204" pitchFamily="34" charset="0"/>
              </a:rPr>
              <a:t>a</a:t>
            </a:r>
            <a:r>
              <a:rPr lang="en-US" sz="1000" dirty="0">
                <a:latin typeface="Arial" panose="020B0604020202020204" pitchFamily="34" charset="0"/>
                <a:cs typeface="Arial" panose="020B0604020202020204" pitchFamily="34" charset="0"/>
              </a:rPr>
              <a:t> CI for response rate is calculated using the Clopper-Pearson method.</a:t>
            </a:r>
          </a:p>
          <a:p>
            <a:r>
              <a:rPr lang="en-US" sz="1000" baseline="30000" dirty="0">
                <a:latin typeface="Arial" panose="020B0604020202020204" pitchFamily="34" charset="0"/>
                <a:cs typeface="Arial" panose="020B0604020202020204" pitchFamily="34" charset="0"/>
              </a:rPr>
              <a:t>b</a:t>
            </a:r>
            <a:r>
              <a:rPr lang="en-US" sz="1000" dirty="0">
                <a:latin typeface="Arial" panose="020B0604020202020204" pitchFamily="34" charset="0"/>
                <a:cs typeface="Arial" panose="020B0604020202020204" pitchFamily="34" charset="0"/>
              </a:rPr>
              <a:t> 8/76 patients in Arm 1 did not have tumor response assessed</a:t>
            </a:r>
          </a:p>
        </p:txBody>
      </p:sp>
      <p:sp>
        <p:nvSpPr>
          <p:cNvPr id="8" name="Slide Number Placeholder 3">
            <a:extLst>
              <a:ext uri="{FF2B5EF4-FFF2-40B4-BE49-F238E27FC236}">
                <a16:creationId xmlns:a16="http://schemas.microsoft.com/office/drawing/2014/main" id="{CD90C5A6-DEFA-469A-8AAF-1C50CCB086E7}"/>
              </a:ext>
            </a:extLst>
          </p:cNvPr>
          <p:cNvSpPr>
            <a:spLocks noGrp="1"/>
          </p:cNvSpPr>
          <p:nvPr>
            <p:ph type="sldNum" sz="quarter" idx="12"/>
          </p:nvPr>
        </p:nvSpPr>
        <p:spPr>
          <a:xfrm>
            <a:off x="11529726" y="6390174"/>
            <a:ext cx="555944" cy="405735"/>
          </a:xfrm>
        </p:spPr>
        <p:txBody>
          <a:bodyPr/>
          <a:lstStyle/>
          <a:p>
            <a:fld id="{DA045619-D4A7-43A7-8BA1-73C09E3E7720}" type="slidenum">
              <a:rPr lang="en-US" smtClean="0"/>
              <a:t>14</a:t>
            </a:fld>
            <a:endParaRPr lang="en-US" dirty="0"/>
          </a:p>
        </p:txBody>
      </p:sp>
      <p:sp>
        <p:nvSpPr>
          <p:cNvPr id="7" name="Date Placeholder 5">
            <a:extLst>
              <a:ext uri="{FF2B5EF4-FFF2-40B4-BE49-F238E27FC236}">
                <a16:creationId xmlns:a16="http://schemas.microsoft.com/office/drawing/2014/main" id="{C7DD324A-624E-4534-A7C4-8105B627230F}"/>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9" name="TextBox 8">
            <a:extLst>
              <a:ext uri="{FF2B5EF4-FFF2-40B4-BE49-F238E27FC236}">
                <a16:creationId xmlns:a16="http://schemas.microsoft.com/office/drawing/2014/main" id="{D27A5218-2A94-430B-ACED-31A2668BD5B4}"/>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0" name="TextBox 9">
            <a:extLst>
              <a:ext uri="{FF2B5EF4-FFF2-40B4-BE49-F238E27FC236}">
                <a16:creationId xmlns:a16="http://schemas.microsoft.com/office/drawing/2014/main" id="{4A369BF7-CBD0-4602-9260-678370FD4387}"/>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F7AE77E8-8BE9-430F-A6EC-C58F7EDC7B00}"/>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D3A95906-1250-411E-ACB8-FE2559FB7359}"/>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 name="TextBox 12">
            <a:extLst>
              <a:ext uri="{FF2B5EF4-FFF2-40B4-BE49-F238E27FC236}">
                <a16:creationId xmlns:a16="http://schemas.microsoft.com/office/drawing/2014/main" id="{42E7C9BD-EDDE-4834-9442-61DA6727940E}"/>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4" name="TextBox 13">
            <a:extLst>
              <a:ext uri="{FF2B5EF4-FFF2-40B4-BE49-F238E27FC236}">
                <a16:creationId xmlns:a16="http://schemas.microsoft.com/office/drawing/2014/main" id="{64132B83-5878-44F8-BE40-54DA5B05C989}"/>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5" name="TextBox 14">
            <a:extLst>
              <a:ext uri="{FF2B5EF4-FFF2-40B4-BE49-F238E27FC236}">
                <a16:creationId xmlns:a16="http://schemas.microsoft.com/office/drawing/2014/main" id="{D8FD7A9B-AC30-4170-904D-F7EEDDC35A4E}"/>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6" name="TextBox 15">
            <a:extLst>
              <a:ext uri="{FF2B5EF4-FFF2-40B4-BE49-F238E27FC236}">
                <a16:creationId xmlns:a16="http://schemas.microsoft.com/office/drawing/2014/main" id="{A9684F4D-B319-4D3E-9525-61DE659FF5DF}"/>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163266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01A4180A-CB0D-48CE-984F-A75D1C37A2DB}"/>
              </a:ext>
            </a:extLst>
          </p:cNvPr>
          <p:cNvGrpSpPr/>
          <p:nvPr/>
        </p:nvGrpSpPr>
        <p:grpSpPr>
          <a:xfrm>
            <a:off x="996193" y="5454400"/>
            <a:ext cx="10653891" cy="256271"/>
            <a:chOff x="996193" y="5433134"/>
            <a:chExt cx="10653891" cy="256271"/>
          </a:xfrm>
        </p:grpSpPr>
        <p:sp>
          <p:nvSpPr>
            <p:cNvPr id="46" name="Rectangle 46">
              <a:extLst>
                <a:ext uri="{FF2B5EF4-FFF2-40B4-BE49-F238E27FC236}">
                  <a16:creationId xmlns:a16="http://schemas.microsoft.com/office/drawing/2014/main" id="{81DEDACF-3BC3-4B74-AFBE-AB6CA567AAF9}"/>
                </a:ext>
              </a:extLst>
            </p:cNvPr>
            <p:cNvSpPr>
              <a:spLocks noChangeArrowheads="1"/>
            </p:cNvSpPr>
            <p:nvPr/>
          </p:nvSpPr>
          <p:spPr bwMode="auto">
            <a:xfrm>
              <a:off x="1688499" y="5433134"/>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74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47">
              <a:extLst>
                <a:ext uri="{FF2B5EF4-FFF2-40B4-BE49-F238E27FC236}">
                  <a16:creationId xmlns:a16="http://schemas.microsoft.com/office/drawing/2014/main" id="{B480249C-A702-4587-A721-09F3345704BE}"/>
                </a:ext>
              </a:extLst>
            </p:cNvPr>
            <p:cNvSpPr>
              <a:spLocks noChangeArrowheads="1"/>
            </p:cNvSpPr>
            <p:nvPr/>
          </p:nvSpPr>
          <p:spPr bwMode="auto">
            <a:xfrm>
              <a:off x="2465304" y="5433134"/>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8">
              <a:extLst>
                <a:ext uri="{FF2B5EF4-FFF2-40B4-BE49-F238E27FC236}">
                  <a16:creationId xmlns:a16="http://schemas.microsoft.com/office/drawing/2014/main" id="{FC23E421-CEA6-42E4-A831-1CD180B5B722}"/>
                </a:ext>
              </a:extLst>
            </p:cNvPr>
            <p:cNvSpPr>
              <a:spLocks noChangeArrowheads="1"/>
            </p:cNvSpPr>
            <p:nvPr/>
          </p:nvSpPr>
          <p:spPr bwMode="auto">
            <a:xfrm>
              <a:off x="3280226" y="5433134"/>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A25D9"/>
                  </a:solidFill>
                  <a:effectLst/>
                  <a:latin typeface="Arial" panose="020B0604020202020204" pitchFamily="34" charset="0"/>
                </a:rPr>
                <a:t>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9">
              <a:extLst>
                <a:ext uri="{FF2B5EF4-FFF2-40B4-BE49-F238E27FC236}">
                  <a16:creationId xmlns:a16="http://schemas.microsoft.com/office/drawing/2014/main" id="{5B4B341C-4789-4753-9228-B1675EE1820C}"/>
                </a:ext>
              </a:extLst>
            </p:cNvPr>
            <p:cNvSpPr>
              <a:spLocks noChangeArrowheads="1"/>
            </p:cNvSpPr>
            <p:nvPr/>
          </p:nvSpPr>
          <p:spPr bwMode="auto">
            <a:xfrm>
              <a:off x="4087963" y="5433134"/>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50">
              <a:extLst>
                <a:ext uri="{FF2B5EF4-FFF2-40B4-BE49-F238E27FC236}">
                  <a16:creationId xmlns:a16="http://schemas.microsoft.com/office/drawing/2014/main" id="{88D1FB4A-B9CF-4CF7-BB63-0E1C04A733EE}"/>
                </a:ext>
              </a:extLst>
            </p:cNvPr>
            <p:cNvSpPr>
              <a:spLocks noChangeArrowheads="1"/>
            </p:cNvSpPr>
            <p:nvPr/>
          </p:nvSpPr>
          <p:spPr bwMode="auto">
            <a:xfrm>
              <a:off x="4949961" y="5433134"/>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51">
              <a:extLst>
                <a:ext uri="{FF2B5EF4-FFF2-40B4-BE49-F238E27FC236}">
                  <a16:creationId xmlns:a16="http://schemas.microsoft.com/office/drawing/2014/main" id="{235AC54E-0DF7-4591-97DB-4EB6164FC8A1}"/>
                </a:ext>
              </a:extLst>
            </p:cNvPr>
            <p:cNvSpPr>
              <a:spLocks noChangeArrowheads="1"/>
            </p:cNvSpPr>
            <p:nvPr/>
          </p:nvSpPr>
          <p:spPr bwMode="auto">
            <a:xfrm>
              <a:off x="5766841" y="5433134"/>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52">
              <a:extLst>
                <a:ext uri="{FF2B5EF4-FFF2-40B4-BE49-F238E27FC236}">
                  <a16:creationId xmlns:a16="http://schemas.microsoft.com/office/drawing/2014/main" id="{349E078C-E00C-45A6-A758-6A56F50DA505}"/>
                </a:ext>
              </a:extLst>
            </p:cNvPr>
            <p:cNvSpPr>
              <a:spLocks noChangeArrowheads="1"/>
            </p:cNvSpPr>
            <p:nvPr/>
          </p:nvSpPr>
          <p:spPr bwMode="auto">
            <a:xfrm>
              <a:off x="6626167" y="5433134"/>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53">
              <a:extLst>
                <a:ext uri="{FF2B5EF4-FFF2-40B4-BE49-F238E27FC236}">
                  <a16:creationId xmlns:a16="http://schemas.microsoft.com/office/drawing/2014/main" id="{CF453AE0-3D58-49FA-BCF8-24282BB98F55}"/>
                </a:ext>
              </a:extLst>
            </p:cNvPr>
            <p:cNvSpPr>
              <a:spLocks noChangeArrowheads="1"/>
            </p:cNvSpPr>
            <p:nvPr/>
          </p:nvSpPr>
          <p:spPr bwMode="auto">
            <a:xfrm>
              <a:off x="7441089" y="5433134"/>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54">
              <a:extLst>
                <a:ext uri="{FF2B5EF4-FFF2-40B4-BE49-F238E27FC236}">
                  <a16:creationId xmlns:a16="http://schemas.microsoft.com/office/drawing/2014/main" id="{5ACB8FDE-C31A-463F-9BDF-0BD604E127E1}"/>
                </a:ext>
              </a:extLst>
            </p:cNvPr>
            <p:cNvSpPr>
              <a:spLocks noChangeArrowheads="1"/>
            </p:cNvSpPr>
            <p:nvPr/>
          </p:nvSpPr>
          <p:spPr bwMode="auto">
            <a:xfrm>
              <a:off x="8256010" y="5433134"/>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55">
              <a:extLst>
                <a:ext uri="{FF2B5EF4-FFF2-40B4-BE49-F238E27FC236}">
                  <a16:creationId xmlns:a16="http://schemas.microsoft.com/office/drawing/2014/main" id="{14B0D9F0-3C45-4B69-BA4F-712003810163}"/>
                </a:ext>
              </a:extLst>
            </p:cNvPr>
            <p:cNvSpPr>
              <a:spLocks noChangeArrowheads="1"/>
            </p:cNvSpPr>
            <p:nvPr/>
          </p:nvSpPr>
          <p:spPr bwMode="auto">
            <a:xfrm>
              <a:off x="9072892" y="5433134"/>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56">
              <a:extLst>
                <a:ext uri="{FF2B5EF4-FFF2-40B4-BE49-F238E27FC236}">
                  <a16:creationId xmlns:a16="http://schemas.microsoft.com/office/drawing/2014/main" id="{E5E84C01-1FFF-4810-A2A1-39ACF0CA385E}"/>
                </a:ext>
              </a:extLst>
            </p:cNvPr>
            <p:cNvSpPr>
              <a:spLocks noChangeArrowheads="1"/>
            </p:cNvSpPr>
            <p:nvPr/>
          </p:nvSpPr>
          <p:spPr bwMode="auto">
            <a:xfrm>
              <a:off x="9887813" y="5433134"/>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57">
              <a:extLst>
                <a:ext uri="{FF2B5EF4-FFF2-40B4-BE49-F238E27FC236}">
                  <a16:creationId xmlns:a16="http://schemas.microsoft.com/office/drawing/2014/main" id="{61D4D099-EE43-498E-8660-090B8FDD4541}"/>
                </a:ext>
              </a:extLst>
            </p:cNvPr>
            <p:cNvSpPr>
              <a:spLocks noChangeArrowheads="1"/>
            </p:cNvSpPr>
            <p:nvPr/>
          </p:nvSpPr>
          <p:spPr bwMode="auto">
            <a:xfrm>
              <a:off x="10702736" y="5433134"/>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58">
              <a:extLst>
                <a:ext uri="{FF2B5EF4-FFF2-40B4-BE49-F238E27FC236}">
                  <a16:creationId xmlns:a16="http://schemas.microsoft.com/office/drawing/2014/main" id="{B5A50B26-DF39-4986-A597-3CAAA57B6C62}"/>
                </a:ext>
              </a:extLst>
            </p:cNvPr>
            <p:cNvSpPr>
              <a:spLocks noChangeArrowheads="1"/>
            </p:cNvSpPr>
            <p:nvPr/>
          </p:nvSpPr>
          <p:spPr bwMode="auto">
            <a:xfrm>
              <a:off x="11561275" y="5433134"/>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112">
              <a:extLst>
                <a:ext uri="{FF2B5EF4-FFF2-40B4-BE49-F238E27FC236}">
                  <a16:creationId xmlns:a16="http://schemas.microsoft.com/office/drawing/2014/main" id="{C74A9062-EC7D-4E88-92C9-E98D3D8C7B4B}"/>
                </a:ext>
              </a:extLst>
            </p:cNvPr>
            <p:cNvSpPr>
              <a:spLocks noChangeArrowheads="1"/>
            </p:cNvSpPr>
            <p:nvPr/>
          </p:nvSpPr>
          <p:spPr bwMode="auto">
            <a:xfrm>
              <a:off x="996193" y="5433134"/>
              <a:ext cx="632239" cy="256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A25D9"/>
                  </a:solidFill>
                  <a:effectLst/>
                  <a:latin typeface="Arial" panose="020B0604020202020204" pitchFamily="34" charset="0"/>
                </a:rPr>
                <a:t>Surgery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08" name="Group 107">
            <a:extLst>
              <a:ext uri="{FF2B5EF4-FFF2-40B4-BE49-F238E27FC236}">
                <a16:creationId xmlns:a16="http://schemas.microsoft.com/office/drawing/2014/main" id="{D90CCFF3-AB32-452F-8859-B51CF27CDA0A}"/>
              </a:ext>
            </a:extLst>
          </p:cNvPr>
          <p:cNvGrpSpPr/>
          <p:nvPr/>
        </p:nvGrpSpPr>
        <p:grpSpPr>
          <a:xfrm>
            <a:off x="371473" y="5225328"/>
            <a:ext cx="10420072" cy="256271"/>
            <a:chOff x="371473" y="5214695"/>
            <a:chExt cx="10420072" cy="256271"/>
          </a:xfrm>
        </p:grpSpPr>
        <p:sp>
          <p:nvSpPr>
            <p:cNvPr id="59" name="Rectangle 59">
              <a:extLst>
                <a:ext uri="{FF2B5EF4-FFF2-40B4-BE49-F238E27FC236}">
                  <a16:creationId xmlns:a16="http://schemas.microsoft.com/office/drawing/2014/main" id="{EC50DDD7-F98A-43A0-B1BB-7F951509F5F4}"/>
                </a:ext>
              </a:extLst>
            </p:cNvPr>
            <p:cNvSpPr>
              <a:spLocks noChangeArrowheads="1"/>
            </p:cNvSpPr>
            <p:nvPr/>
          </p:nvSpPr>
          <p:spPr bwMode="auto">
            <a:xfrm>
              <a:off x="1688499" y="5214695"/>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76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Rectangle 60">
              <a:extLst>
                <a:ext uri="{FF2B5EF4-FFF2-40B4-BE49-F238E27FC236}">
                  <a16:creationId xmlns:a16="http://schemas.microsoft.com/office/drawing/2014/main" id="{A7EC05A7-3672-42EB-989D-EBC79AE418C4}"/>
                </a:ext>
              </a:extLst>
            </p:cNvPr>
            <p:cNvSpPr>
              <a:spLocks noChangeArrowheads="1"/>
            </p:cNvSpPr>
            <p:nvPr/>
          </p:nvSpPr>
          <p:spPr bwMode="auto">
            <a:xfrm>
              <a:off x="2465304" y="5214695"/>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32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Rectangle 61">
              <a:extLst>
                <a:ext uri="{FF2B5EF4-FFF2-40B4-BE49-F238E27FC236}">
                  <a16:creationId xmlns:a16="http://schemas.microsoft.com/office/drawing/2014/main" id="{1030AB53-6514-4AA6-857B-46C5A2BF5D0E}"/>
                </a:ext>
              </a:extLst>
            </p:cNvPr>
            <p:cNvSpPr>
              <a:spLocks noChangeArrowheads="1"/>
            </p:cNvSpPr>
            <p:nvPr/>
          </p:nvSpPr>
          <p:spPr bwMode="auto">
            <a:xfrm>
              <a:off x="3280226" y="5214695"/>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32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Rectangle 62">
              <a:extLst>
                <a:ext uri="{FF2B5EF4-FFF2-40B4-BE49-F238E27FC236}">
                  <a16:creationId xmlns:a16="http://schemas.microsoft.com/office/drawing/2014/main" id="{B1666C26-320C-42EA-9A38-D4F6894FBF9B}"/>
                </a:ext>
              </a:extLst>
            </p:cNvPr>
            <p:cNvSpPr>
              <a:spLocks noChangeArrowheads="1"/>
            </p:cNvSpPr>
            <p:nvPr/>
          </p:nvSpPr>
          <p:spPr bwMode="auto">
            <a:xfrm>
              <a:off x="4087963" y="5214695"/>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63">
              <a:extLst>
                <a:ext uri="{FF2B5EF4-FFF2-40B4-BE49-F238E27FC236}">
                  <a16:creationId xmlns:a16="http://schemas.microsoft.com/office/drawing/2014/main" id="{26458AB3-464C-474B-AD7D-BEB1E190FE93}"/>
                </a:ext>
              </a:extLst>
            </p:cNvPr>
            <p:cNvSpPr>
              <a:spLocks noChangeArrowheads="1"/>
            </p:cNvSpPr>
            <p:nvPr/>
          </p:nvSpPr>
          <p:spPr bwMode="auto">
            <a:xfrm>
              <a:off x="4949961" y="5214695"/>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22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4" name="Rectangle 64">
              <a:extLst>
                <a:ext uri="{FF2B5EF4-FFF2-40B4-BE49-F238E27FC236}">
                  <a16:creationId xmlns:a16="http://schemas.microsoft.com/office/drawing/2014/main" id="{B6695495-B637-40E1-8002-F5E4DAF44C59}"/>
                </a:ext>
              </a:extLst>
            </p:cNvPr>
            <p:cNvSpPr>
              <a:spLocks noChangeArrowheads="1"/>
            </p:cNvSpPr>
            <p:nvPr/>
          </p:nvSpPr>
          <p:spPr bwMode="auto">
            <a:xfrm>
              <a:off x="5766841" y="5214695"/>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65">
              <a:extLst>
                <a:ext uri="{FF2B5EF4-FFF2-40B4-BE49-F238E27FC236}">
                  <a16:creationId xmlns:a16="http://schemas.microsoft.com/office/drawing/2014/main" id="{360EFF90-1F3B-4CCC-AFD4-C9F6E179FD0D}"/>
                </a:ext>
              </a:extLst>
            </p:cNvPr>
            <p:cNvSpPr>
              <a:spLocks noChangeArrowheads="1"/>
            </p:cNvSpPr>
            <p:nvPr/>
          </p:nvSpPr>
          <p:spPr bwMode="auto">
            <a:xfrm>
              <a:off x="6581763" y="5214695"/>
              <a:ext cx="17761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66">
              <a:extLst>
                <a:ext uri="{FF2B5EF4-FFF2-40B4-BE49-F238E27FC236}">
                  <a16:creationId xmlns:a16="http://schemas.microsoft.com/office/drawing/2014/main" id="{CA22D91B-E8B8-4548-937F-B0D96F90AA8B}"/>
                </a:ext>
              </a:extLst>
            </p:cNvPr>
            <p:cNvSpPr>
              <a:spLocks noChangeArrowheads="1"/>
            </p:cNvSpPr>
            <p:nvPr/>
          </p:nvSpPr>
          <p:spPr bwMode="auto">
            <a:xfrm>
              <a:off x="7402650" y="5214695"/>
              <a:ext cx="165686"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67">
              <a:extLst>
                <a:ext uri="{FF2B5EF4-FFF2-40B4-BE49-F238E27FC236}">
                  <a16:creationId xmlns:a16="http://schemas.microsoft.com/office/drawing/2014/main" id="{5136BA3B-1080-434D-95A8-13863CAD58BD}"/>
                </a:ext>
              </a:extLst>
            </p:cNvPr>
            <p:cNvSpPr>
              <a:spLocks noChangeArrowheads="1"/>
            </p:cNvSpPr>
            <p:nvPr/>
          </p:nvSpPr>
          <p:spPr bwMode="auto">
            <a:xfrm>
              <a:off x="8256010" y="5214695"/>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8">
              <a:extLst>
                <a:ext uri="{FF2B5EF4-FFF2-40B4-BE49-F238E27FC236}">
                  <a16:creationId xmlns:a16="http://schemas.microsoft.com/office/drawing/2014/main" id="{97107D1E-CCBF-4194-B87E-D40D9F312BF4}"/>
                </a:ext>
              </a:extLst>
            </p:cNvPr>
            <p:cNvSpPr>
              <a:spLocks noChangeArrowheads="1"/>
            </p:cNvSpPr>
            <p:nvPr/>
          </p:nvSpPr>
          <p:spPr bwMode="auto">
            <a:xfrm>
              <a:off x="9072892" y="5214695"/>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9">
              <a:extLst>
                <a:ext uri="{FF2B5EF4-FFF2-40B4-BE49-F238E27FC236}">
                  <a16:creationId xmlns:a16="http://schemas.microsoft.com/office/drawing/2014/main" id="{28A85850-BAB7-47A3-9E21-8163689DFDC2}"/>
                </a:ext>
              </a:extLst>
            </p:cNvPr>
            <p:cNvSpPr>
              <a:spLocks noChangeArrowheads="1"/>
            </p:cNvSpPr>
            <p:nvPr/>
          </p:nvSpPr>
          <p:spPr bwMode="auto">
            <a:xfrm>
              <a:off x="9887813" y="5214695"/>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70">
              <a:extLst>
                <a:ext uri="{FF2B5EF4-FFF2-40B4-BE49-F238E27FC236}">
                  <a16:creationId xmlns:a16="http://schemas.microsoft.com/office/drawing/2014/main" id="{000E7C98-A3B0-463B-88D9-76E983B99B36}"/>
                </a:ext>
              </a:extLst>
            </p:cNvPr>
            <p:cNvSpPr>
              <a:spLocks noChangeArrowheads="1"/>
            </p:cNvSpPr>
            <p:nvPr/>
          </p:nvSpPr>
          <p:spPr bwMode="auto">
            <a:xfrm>
              <a:off x="10702736" y="5214695"/>
              <a:ext cx="88809"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3" name="Rectangle 113">
              <a:extLst>
                <a:ext uri="{FF2B5EF4-FFF2-40B4-BE49-F238E27FC236}">
                  <a16:creationId xmlns:a16="http://schemas.microsoft.com/office/drawing/2014/main" id="{497C99B1-C96E-453A-983C-22F619CFD6F9}"/>
                </a:ext>
              </a:extLst>
            </p:cNvPr>
            <p:cNvSpPr>
              <a:spLocks noChangeArrowheads="1"/>
            </p:cNvSpPr>
            <p:nvPr/>
          </p:nvSpPr>
          <p:spPr bwMode="auto">
            <a:xfrm>
              <a:off x="371473" y="5214695"/>
              <a:ext cx="1299326" cy="256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T-VEC + Surgery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16" name="Rectangle 116">
            <a:extLst>
              <a:ext uri="{FF2B5EF4-FFF2-40B4-BE49-F238E27FC236}">
                <a16:creationId xmlns:a16="http://schemas.microsoft.com/office/drawing/2014/main" id="{AD9B99FD-0E86-45CE-8662-0BD2DC7CE6CC}"/>
              </a:ext>
            </a:extLst>
          </p:cNvPr>
          <p:cNvSpPr>
            <a:spLocks noChangeArrowheads="1"/>
          </p:cNvSpPr>
          <p:nvPr/>
        </p:nvSpPr>
        <p:spPr bwMode="auto">
          <a:xfrm>
            <a:off x="383089" y="4966880"/>
            <a:ext cx="1955455" cy="2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Number of Patients at Risk:</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Freeform 5">
            <a:extLst>
              <a:ext uri="{FF2B5EF4-FFF2-40B4-BE49-F238E27FC236}">
                <a16:creationId xmlns:a16="http://schemas.microsoft.com/office/drawing/2014/main" id="{60F0B9BE-A32E-4A22-A1A0-D74124773DF0}"/>
              </a:ext>
            </a:extLst>
          </p:cNvPr>
          <p:cNvSpPr>
            <a:spLocks/>
          </p:cNvSpPr>
          <p:nvPr/>
        </p:nvSpPr>
        <p:spPr bwMode="auto">
          <a:xfrm>
            <a:off x="1776742" y="1496740"/>
            <a:ext cx="9105183" cy="2313992"/>
          </a:xfrm>
          <a:custGeom>
            <a:avLst/>
            <a:gdLst>
              <a:gd name="T0" fmla="*/ 0 w 4648"/>
              <a:gd name="T1" fmla="*/ 0 h 1002"/>
              <a:gd name="T2" fmla="*/ 4 w 4648"/>
              <a:gd name="T3" fmla="*/ 0 h 1002"/>
              <a:gd name="T4" fmla="*/ 4 w 4648"/>
              <a:gd name="T5" fmla="*/ 725 h 1002"/>
              <a:gd name="T6" fmla="*/ 4 w 4648"/>
              <a:gd name="T7" fmla="*/ 725 h 1002"/>
              <a:gd name="T8" fmla="*/ 168 w 4648"/>
              <a:gd name="T9" fmla="*/ 725 h 1002"/>
              <a:gd name="T10" fmla="*/ 168 w 4648"/>
              <a:gd name="T11" fmla="*/ 744 h 1002"/>
              <a:gd name="T12" fmla="*/ 168 w 4648"/>
              <a:gd name="T13" fmla="*/ 744 h 1002"/>
              <a:gd name="T14" fmla="*/ 217 w 4648"/>
              <a:gd name="T15" fmla="*/ 744 h 1002"/>
              <a:gd name="T16" fmla="*/ 217 w 4648"/>
              <a:gd name="T17" fmla="*/ 761 h 1002"/>
              <a:gd name="T18" fmla="*/ 217 w 4648"/>
              <a:gd name="T19" fmla="*/ 761 h 1002"/>
              <a:gd name="T20" fmla="*/ 272 w 4648"/>
              <a:gd name="T21" fmla="*/ 761 h 1002"/>
              <a:gd name="T22" fmla="*/ 272 w 4648"/>
              <a:gd name="T23" fmla="*/ 780 h 1002"/>
              <a:gd name="T24" fmla="*/ 272 w 4648"/>
              <a:gd name="T25" fmla="*/ 780 h 1002"/>
              <a:gd name="T26" fmla="*/ 326 w 4648"/>
              <a:gd name="T27" fmla="*/ 780 h 1002"/>
              <a:gd name="T28" fmla="*/ 326 w 4648"/>
              <a:gd name="T29" fmla="*/ 799 h 1002"/>
              <a:gd name="T30" fmla="*/ 326 w 4648"/>
              <a:gd name="T31" fmla="*/ 799 h 1002"/>
              <a:gd name="T32" fmla="*/ 336 w 4648"/>
              <a:gd name="T33" fmla="*/ 799 h 1002"/>
              <a:gd name="T34" fmla="*/ 336 w 4648"/>
              <a:gd name="T35" fmla="*/ 818 h 1002"/>
              <a:gd name="T36" fmla="*/ 336 w 4648"/>
              <a:gd name="T37" fmla="*/ 818 h 1002"/>
              <a:gd name="T38" fmla="*/ 378 w 4648"/>
              <a:gd name="T39" fmla="*/ 818 h 1002"/>
              <a:gd name="T40" fmla="*/ 378 w 4648"/>
              <a:gd name="T41" fmla="*/ 836 h 1002"/>
              <a:gd name="T42" fmla="*/ 378 w 4648"/>
              <a:gd name="T43" fmla="*/ 836 h 1002"/>
              <a:gd name="T44" fmla="*/ 395 w 4648"/>
              <a:gd name="T45" fmla="*/ 836 h 1002"/>
              <a:gd name="T46" fmla="*/ 395 w 4648"/>
              <a:gd name="T47" fmla="*/ 855 h 1002"/>
              <a:gd name="T48" fmla="*/ 395 w 4648"/>
              <a:gd name="T49" fmla="*/ 855 h 1002"/>
              <a:gd name="T50" fmla="*/ 454 w 4648"/>
              <a:gd name="T51" fmla="*/ 855 h 1002"/>
              <a:gd name="T52" fmla="*/ 454 w 4648"/>
              <a:gd name="T53" fmla="*/ 874 h 1002"/>
              <a:gd name="T54" fmla="*/ 454 w 4648"/>
              <a:gd name="T55" fmla="*/ 874 h 1002"/>
              <a:gd name="T56" fmla="*/ 546 w 4648"/>
              <a:gd name="T57" fmla="*/ 874 h 1002"/>
              <a:gd name="T58" fmla="*/ 546 w 4648"/>
              <a:gd name="T59" fmla="*/ 893 h 1002"/>
              <a:gd name="T60" fmla="*/ 546 w 4648"/>
              <a:gd name="T61" fmla="*/ 893 h 1002"/>
              <a:gd name="T62" fmla="*/ 664 w 4648"/>
              <a:gd name="T63" fmla="*/ 893 h 1002"/>
              <a:gd name="T64" fmla="*/ 664 w 4648"/>
              <a:gd name="T65" fmla="*/ 912 h 1002"/>
              <a:gd name="T66" fmla="*/ 664 w 4648"/>
              <a:gd name="T67" fmla="*/ 912 h 1002"/>
              <a:gd name="T68" fmla="*/ 747 w 4648"/>
              <a:gd name="T69" fmla="*/ 912 h 1002"/>
              <a:gd name="T70" fmla="*/ 747 w 4648"/>
              <a:gd name="T71" fmla="*/ 931 h 1002"/>
              <a:gd name="T72" fmla="*/ 747 w 4648"/>
              <a:gd name="T73" fmla="*/ 931 h 1002"/>
              <a:gd name="T74" fmla="*/ 1696 w 4648"/>
              <a:gd name="T75" fmla="*/ 931 h 1002"/>
              <a:gd name="T76" fmla="*/ 1696 w 4648"/>
              <a:gd name="T77" fmla="*/ 953 h 1002"/>
              <a:gd name="T78" fmla="*/ 1696 w 4648"/>
              <a:gd name="T79" fmla="*/ 953 h 1002"/>
              <a:gd name="T80" fmla="*/ 2275 w 4648"/>
              <a:gd name="T81" fmla="*/ 953 h 1002"/>
              <a:gd name="T82" fmla="*/ 2275 w 4648"/>
              <a:gd name="T83" fmla="*/ 976 h 1002"/>
              <a:gd name="T84" fmla="*/ 2275 w 4648"/>
              <a:gd name="T85" fmla="*/ 976 h 1002"/>
              <a:gd name="T86" fmla="*/ 2521 w 4648"/>
              <a:gd name="T87" fmla="*/ 976 h 1002"/>
              <a:gd name="T88" fmla="*/ 2521 w 4648"/>
              <a:gd name="T89" fmla="*/ 1002 h 1002"/>
              <a:gd name="T90" fmla="*/ 2521 w 4648"/>
              <a:gd name="T91" fmla="*/ 1002 h 1002"/>
              <a:gd name="T92" fmla="*/ 4648 w 4648"/>
              <a:gd name="T93" fmla="*/ 1002 h 1002"/>
              <a:gd name="T94" fmla="*/ 4648 w 4648"/>
              <a:gd name="T95" fmla="*/ 1002 h 1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48" h="1002">
                <a:moveTo>
                  <a:pt x="0" y="0"/>
                </a:moveTo>
                <a:lnTo>
                  <a:pt x="4" y="0"/>
                </a:lnTo>
                <a:lnTo>
                  <a:pt x="4" y="725"/>
                </a:lnTo>
                <a:lnTo>
                  <a:pt x="4" y="725"/>
                </a:lnTo>
                <a:lnTo>
                  <a:pt x="168" y="725"/>
                </a:lnTo>
                <a:lnTo>
                  <a:pt x="168" y="744"/>
                </a:lnTo>
                <a:lnTo>
                  <a:pt x="168" y="744"/>
                </a:lnTo>
                <a:lnTo>
                  <a:pt x="217" y="744"/>
                </a:lnTo>
                <a:lnTo>
                  <a:pt x="217" y="761"/>
                </a:lnTo>
                <a:lnTo>
                  <a:pt x="217" y="761"/>
                </a:lnTo>
                <a:lnTo>
                  <a:pt x="272" y="761"/>
                </a:lnTo>
                <a:lnTo>
                  <a:pt x="272" y="780"/>
                </a:lnTo>
                <a:lnTo>
                  <a:pt x="272" y="780"/>
                </a:lnTo>
                <a:lnTo>
                  <a:pt x="326" y="780"/>
                </a:lnTo>
                <a:lnTo>
                  <a:pt x="326" y="799"/>
                </a:lnTo>
                <a:lnTo>
                  <a:pt x="326" y="799"/>
                </a:lnTo>
                <a:lnTo>
                  <a:pt x="336" y="799"/>
                </a:lnTo>
                <a:lnTo>
                  <a:pt x="336" y="818"/>
                </a:lnTo>
                <a:lnTo>
                  <a:pt x="336" y="818"/>
                </a:lnTo>
                <a:lnTo>
                  <a:pt x="378" y="818"/>
                </a:lnTo>
                <a:lnTo>
                  <a:pt x="378" y="836"/>
                </a:lnTo>
                <a:lnTo>
                  <a:pt x="378" y="836"/>
                </a:lnTo>
                <a:lnTo>
                  <a:pt x="395" y="836"/>
                </a:lnTo>
                <a:lnTo>
                  <a:pt x="395" y="855"/>
                </a:lnTo>
                <a:lnTo>
                  <a:pt x="395" y="855"/>
                </a:lnTo>
                <a:lnTo>
                  <a:pt x="454" y="855"/>
                </a:lnTo>
                <a:lnTo>
                  <a:pt x="454" y="874"/>
                </a:lnTo>
                <a:lnTo>
                  <a:pt x="454" y="874"/>
                </a:lnTo>
                <a:lnTo>
                  <a:pt x="546" y="874"/>
                </a:lnTo>
                <a:lnTo>
                  <a:pt x="546" y="893"/>
                </a:lnTo>
                <a:lnTo>
                  <a:pt x="546" y="893"/>
                </a:lnTo>
                <a:lnTo>
                  <a:pt x="664" y="893"/>
                </a:lnTo>
                <a:lnTo>
                  <a:pt x="664" y="912"/>
                </a:lnTo>
                <a:lnTo>
                  <a:pt x="664" y="912"/>
                </a:lnTo>
                <a:lnTo>
                  <a:pt x="747" y="912"/>
                </a:lnTo>
                <a:lnTo>
                  <a:pt x="747" y="931"/>
                </a:lnTo>
                <a:lnTo>
                  <a:pt x="747" y="931"/>
                </a:lnTo>
                <a:lnTo>
                  <a:pt x="1696" y="931"/>
                </a:lnTo>
                <a:lnTo>
                  <a:pt x="1696" y="953"/>
                </a:lnTo>
                <a:lnTo>
                  <a:pt x="1696" y="953"/>
                </a:lnTo>
                <a:lnTo>
                  <a:pt x="2275" y="953"/>
                </a:lnTo>
                <a:lnTo>
                  <a:pt x="2275" y="976"/>
                </a:lnTo>
                <a:lnTo>
                  <a:pt x="2275" y="976"/>
                </a:lnTo>
                <a:lnTo>
                  <a:pt x="2521" y="976"/>
                </a:lnTo>
                <a:lnTo>
                  <a:pt x="2521" y="1002"/>
                </a:lnTo>
                <a:lnTo>
                  <a:pt x="2521" y="1002"/>
                </a:lnTo>
                <a:lnTo>
                  <a:pt x="4648" y="1002"/>
                </a:lnTo>
                <a:lnTo>
                  <a:pt x="4648" y="1002"/>
                </a:lnTo>
              </a:path>
            </a:pathLst>
          </a:custGeom>
          <a:noFill/>
          <a:ln w="30163" cap="flat">
            <a:solidFill>
              <a:srgbClr val="2A25D9"/>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450C9B40-584F-48ED-8A9E-0137403CB12E}"/>
              </a:ext>
            </a:extLst>
          </p:cNvPr>
          <p:cNvSpPr>
            <a:spLocks/>
          </p:cNvSpPr>
          <p:nvPr/>
        </p:nvSpPr>
        <p:spPr bwMode="auto">
          <a:xfrm>
            <a:off x="1776742" y="1496740"/>
            <a:ext cx="8756491" cy="1921399"/>
          </a:xfrm>
          <a:custGeom>
            <a:avLst/>
            <a:gdLst>
              <a:gd name="T0" fmla="*/ 0 w 4470"/>
              <a:gd name="T1" fmla="*/ 0 h 832"/>
              <a:gd name="T2" fmla="*/ 4 w 4470"/>
              <a:gd name="T3" fmla="*/ 0 h 832"/>
              <a:gd name="T4" fmla="*/ 4 w 4470"/>
              <a:gd name="T5" fmla="*/ 673 h 832"/>
              <a:gd name="T6" fmla="*/ 4 w 4470"/>
              <a:gd name="T7" fmla="*/ 673 h 832"/>
              <a:gd name="T8" fmla="*/ 906 w 4470"/>
              <a:gd name="T9" fmla="*/ 673 h 832"/>
              <a:gd name="T10" fmla="*/ 906 w 4470"/>
              <a:gd name="T11" fmla="*/ 690 h 832"/>
              <a:gd name="T12" fmla="*/ 906 w 4470"/>
              <a:gd name="T13" fmla="*/ 690 h 832"/>
              <a:gd name="T14" fmla="*/ 979 w 4470"/>
              <a:gd name="T15" fmla="*/ 690 h 832"/>
              <a:gd name="T16" fmla="*/ 979 w 4470"/>
              <a:gd name="T17" fmla="*/ 706 h 832"/>
              <a:gd name="T18" fmla="*/ 979 w 4470"/>
              <a:gd name="T19" fmla="*/ 706 h 832"/>
              <a:gd name="T20" fmla="*/ 988 w 4470"/>
              <a:gd name="T21" fmla="*/ 706 h 832"/>
              <a:gd name="T22" fmla="*/ 988 w 4470"/>
              <a:gd name="T23" fmla="*/ 723 h 832"/>
              <a:gd name="T24" fmla="*/ 988 w 4470"/>
              <a:gd name="T25" fmla="*/ 723 h 832"/>
              <a:gd name="T26" fmla="*/ 1057 w 4470"/>
              <a:gd name="T27" fmla="*/ 723 h 832"/>
              <a:gd name="T28" fmla="*/ 1057 w 4470"/>
              <a:gd name="T29" fmla="*/ 739 h 832"/>
              <a:gd name="T30" fmla="*/ 1057 w 4470"/>
              <a:gd name="T31" fmla="*/ 739 h 832"/>
              <a:gd name="T32" fmla="*/ 1149 w 4470"/>
              <a:gd name="T33" fmla="*/ 739 h 832"/>
              <a:gd name="T34" fmla="*/ 1149 w 4470"/>
              <a:gd name="T35" fmla="*/ 756 h 832"/>
              <a:gd name="T36" fmla="*/ 1149 w 4470"/>
              <a:gd name="T37" fmla="*/ 756 h 832"/>
              <a:gd name="T38" fmla="*/ 1568 w 4470"/>
              <a:gd name="T39" fmla="*/ 756 h 832"/>
              <a:gd name="T40" fmla="*/ 1568 w 4470"/>
              <a:gd name="T41" fmla="*/ 775 h 832"/>
              <a:gd name="T42" fmla="*/ 1568 w 4470"/>
              <a:gd name="T43" fmla="*/ 775 h 832"/>
              <a:gd name="T44" fmla="*/ 1641 w 4470"/>
              <a:gd name="T45" fmla="*/ 775 h 832"/>
              <a:gd name="T46" fmla="*/ 1641 w 4470"/>
              <a:gd name="T47" fmla="*/ 791 h 832"/>
              <a:gd name="T48" fmla="*/ 1641 w 4470"/>
              <a:gd name="T49" fmla="*/ 791 h 832"/>
              <a:gd name="T50" fmla="*/ 1788 w 4470"/>
              <a:gd name="T51" fmla="*/ 791 h 832"/>
              <a:gd name="T52" fmla="*/ 1788 w 4470"/>
              <a:gd name="T53" fmla="*/ 810 h 832"/>
              <a:gd name="T54" fmla="*/ 1788 w 4470"/>
              <a:gd name="T55" fmla="*/ 810 h 832"/>
              <a:gd name="T56" fmla="*/ 2580 w 4470"/>
              <a:gd name="T57" fmla="*/ 810 h 832"/>
              <a:gd name="T58" fmla="*/ 2580 w 4470"/>
              <a:gd name="T59" fmla="*/ 832 h 832"/>
              <a:gd name="T60" fmla="*/ 2580 w 4470"/>
              <a:gd name="T61" fmla="*/ 832 h 832"/>
              <a:gd name="T62" fmla="*/ 4470 w 4470"/>
              <a:gd name="T63" fmla="*/ 832 h 832"/>
              <a:gd name="T64" fmla="*/ 4470 w 4470"/>
              <a:gd name="T65" fmla="*/ 83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70" h="832">
                <a:moveTo>
                  <a:pt x="0" y="0"/>
                </a:moveTo>
                <a:lnTo>
                  <a:pt x="4" y="0"/>
                </a:lnTo>
                <a:lnTo>
                  <a:pt x="4" y="673"/>
                </a:lnTo>
                <a:lnTo>
                  <a:pt x="4" y="673"/>
                </a:lnTo>
                <a:lnTo>
                  <a:pt x="906" y="673"/>
                </a:lnTo>
                <a:lnTo>
                  <a:pt x="906" y="690"/>
                </a:lnTo>
                <a:lnTo>
                  <a:pt x="906" y="690"/>
                </a:lnTo>
                <a:lnTo>
                  <a:pt x="979" y="690"/>
                </a:lnTo>
                <a:lnTo>
                  <a:pt x="979" y="706"/>
                </a:lnTo>
                <a:lnTo>
                  <a:pt x="979" y="706"/>
                </a:lnTo>
                <a:lnTo>
                  <a:pt x="988" y="706"/>
                </a:lnTo>
                <a:lnTo>
                  <a:pt x="988" y="723"/>
                </a:lnTo>
                <a:lnTo>
                  <a:pt x="988" y="723"/>
                </a:lnTo>
                <a:lnTo>
                  <a:pt x="1057" y="723"/>
                </a:lnTo>
                <a:lnTo>
                  <a:pt x="1057" y="739"/>
                </a:lnTo>
                <a:lnTo>
                  <a:pt x="1057" y="739"/>
                </a:lnTo>
                <a:lnTo>
                  <a:pt x="1149" y="739"/>
                </a:lnTo>
                <a:lnTo>
                  <a:pt x="1149" y="756"/>
                </a:lnTo>
                <a:lnTo>
                  <a:pt x="1149" y="756"/>
                </a:lnTo>
                <a:lnTo>
                  <a:pt x="1568" y="756"/>
                </a:lnTo>
                <a:lnTo>
                  <a:pt x="1568" y="775"/>
                </a:lnTo>
                <a:lnTo>
                  <a:pt x="1568" y="775"/>
                </a:lnTo>
                <a:lnTo>
                  <a:pt x="1641" y="775"/>
                </a:lnTo>
                <a:lnTo>
                  <a:pt x="1641" y="791"/>
                </a:lnTo>
                <a:lnTo>
                  <a:pt x="1641" y="791"/>
                </a:lnTo>
                <a:lnTo>
                  <a:pt x="1788" y="791"/>
                </a:lnTo>
                <a:lnTo>
                  <a:pt x="1788" y="810"/>
                </a:lnTo>
                <a:lnTo>
                  <a:pt x="1788" y="810"/>
                </a:lnTo>
                <a:lnTo>
                  <a:pt x="2580" y="810"/>
                </a:lnTo>
                <a:lnTo>
                  <a:pt x="2580" y="832"/>
                </a:lnTo>
                <a:lnTo>
                  <a:pt x="2580" y="832"/>
                </a:lnTo>
                <a:lnTo>
                  <a:pt x="4470" y="832"/>
                </a:lnTo>
                <a:lnTo>
                  <a:pt x="4470" y="832"/>
                </a:lnTo>
              </a:path>
            </a:pathLst>
          </a:custGeom>
          <a:noFill/>
          <a:ln w="30163" cap="flat">
            <a:solidFill>
              <a:srgbClr val="B2182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7">
            <a:extLst>
              <a:ext uri="{FF2B5EF4-FFF2-40B4-BE49-F238E27FC236}">
                <a16:creationId xmlns:a16="http://schemas.microsoft.com/office/drawing/2014/main" id="{471B04D1-1F0E-4BED-80FC-931604551D6F}"/>
              </a:ext>
            </a:extLst>
          </p:cNvPr>
          <p:cNvSpPr>
            <a:spLocks noChangeArrowheads="1"/>
          </p:cNvSpPr>
          <p:nvPr/>
        </p:nvSpPr>
        <p:spPr bwMode="auto">
          <a:xfrm>
            <a:off x="1763030" y="3000141"/>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8">
            <a:extLst>
              <a:ext uri="{FF2B5EF4-FFF2-40B4-BE49-F238E27FC236}">
                <a16:creationId xmlns:a16="http://schemas.microsoft.com/office/drawing/2014/main" id="{EEA5BCF0-0F1F-4020-9137-971B548C4DD9}"/>
              </a:ext>
            </a:extLst>
          </p:cNvPr>
          <p:cNvSpPr>
            <a:spLocks noChangeArrowheads="1"/>
          </p:cNvSpPr>
          <p:nvPr/>
        </p:nvSpPr>
        <p:spPr bwMode="auto">
          <a:xfrm>
            <a:off x="1757152" y="3000141"/>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9">
            <a:extLst>
              <a:ext uri="{FF2B5EF4-FFF2-40B4-BE49-F238E27FC236}">
                <a16:creationId xmlns:a16="http://schemas.microsoft.com/office/drawing/2014/main" id="{57FBE8F3-0CEE-410A-84D7-400DF8E190D3}"/>
              </a:ext>
            </a:extLst>
          </p:cNvPr>
          <p:cNvSpPr>
            <a:spLocks noChangeArrowheads="1"/>
          </p:cNvSpPr>
          <p:nvPr/>
        </p:nvSpPr>
        <p:spPr bwMode="auto">
          <a:xfrm>
            <a:off x="1753234" y="3000141"/>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10">
            <a:extLst>
              <a:ext uri="{FF2B5EF4-FFF2-40B4-BE49-F238E27FC236}">
                <a16:creationId xmlns:a16="http://schemas.microsoft.com/office/drawing/2014/main" id="{88FE8D9F-AB51-4096-A6AF-EE34E5C3D2F1}"/>
              </a:ext>
            </a:extLst>
          </p:cNvPr>
          <p:cNvSpPr>
            <a:spLocks noChangeArrowheads="1"/>
          </p:cNvSpPr>
          <p:nvPr/>
        </p:nvSpPr>
        <p:spPr bwMode="auto">
          <a:xfrm>
            <a:off x="1763030" y="2884673"/>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11">
            <a:extLst>
              <a:ext uri="{FF2B5EF4-FFF2-40B4-BE49-F238E27FC236}">
                <a16:creationId xmlns:a16="http://schemas.microsoft.com/office/drawing/2014/main" id="{9B72B700-CE5A-4BB7-8754-CB7919E1846A}"/>
              </a:ext>
            </a:extLst>
          </p:cNvPr>
          <p:cNvSpPr>
            <a:spLocks noChangeArrowheads="1"/>
          </p:cNvSpPr>
          <p:nvPr/>
        </p:nvSpPr>
        <p:spPr bwMode="auto">
          <a:xfrm>
            <a:off x="1770865" y="3000141"/>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2">
            <a:extLst>
              <a:ext uri="{FF2B5EF4-FFF2-40B4-BE49-F238E27FC236}">
                <a16:creationId xmlns:a16="http://schemas.microsoft.com/office/drawing/2014/main" id="{5A8A3BAE-165E-4ABD-A283-9F8F85704A17}"/>
              </a:ext>
            </a:extLst>
          </p:cNvPr>
          <p:cNvSpPr>
            <a:spLocks noChangeArrowheads="1"/>
          </p:cNvSpPr>
          <p:nvPr/>
        </p:nvSpPr>
        <p:spPr bwMode="auto">
          <a:xfrm>
            <a:off x="3755278" y="3038055"/>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3">
            <a:extLst>
              <a:ext uri="{FF2B5EF4-FFF2-40B4-BE49-F238E27FC236}">
                <a16:creationId xmlns:a16="http://schemas.microsoft.com/office/drawing/2014/main" id="{F023E43F-9701-48E7-AF0F-1C6A5F5A74C4}"/>
              </a:ext>
            </a:extLst>
          </p:cNvPr>
          <p:cNvSpPr>
            <a:spLocks noChangeArrowheads="1"/>
          </p:cNvSpPr>
          <p:nvPr/>
        </p:nvSpPr>
        <p:spPr bwMode="auto">
          <a:xfrm>
            <a:off x="4245015" y="3518404"/>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4">
            <a:extLst>
              <a:ext uri="{FF2B5EF4-FFF2-40B4-BE49-F238E27FC236}">
                <a16:creationId xmlns:a16="http://schemas.microsoft.com/office/drawing/2014/main" id="{4E03B63E-2D84-4C00-BD63-C39771204CF7}"/>
              </a:ext>
            </a:extLst>
          </p:cNvPr>
          <p:cNvSpPr>
            <a:spLocks noChangeArrowheads="1"/>
          </p:cNvSpPr>
          <p:nvPr/>
        </p:nvSpPr>
        <p:spPr bwMode="auto">
          <a:xfrm>
            <a:off x="4397812" y="3114265"/>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5">
            <a:extLst>
              <a:ext uri="{FF2B5EF4-FFF2-40B4-BE49-F238E27FC236}">
                <a16:creationId xmlns:a16="http://schemas.microsoft.com/office/drawing/2014/main" id="{CC5A3F63-2FB1-4A40-AB95-71042EE120D6}"/>
              </a:ext>
            </a:extLst>
          </p:cNvPr>
          <p:cNvSpPr>
            <a:spLocks noChangeArrowheads="1"/>
          </p:cNvSpPr>
          <p:nvPr/>
        </p:nvSpPr>
        <p:spPr bwMode="auto">
          <a:xfrm>
            <a:off x="4732793" y="3518404"/>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6">
            <a:extLst>
              <a:ext uri="{FF2B5EF4-FFF2-40B4-BE49-F238E27FC236}">
                <a16:creationId xmlns:a16="http://schemas.microsoft.com/office/drawing/2014/main" id="{3C5DF149-0D61-4094-9E5A-F8E64F25A505}"/>
              </a:ext>
            </a:extLst>
          </p:cNvPr>
          <p:cNvSpPr>
            <a:spLocks noChangeArrowheads="1"/>
          </p:cNvSpPr>
          <p:nvPr/>
        </p:nvSpPr>
        <p:spPr bwMode="auto">
          <a:xfrm>
            <a:off x="4756301" y="3114265"/>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7">
            <a:extLst>
              <a:ext uri="{FF2B5EF4-FFF2-40B4-BE49-F238E27FC236}">
                <a16:creationId xmlns:a16="http://schemas.microsoft.com/office/drawing/2014/main" id="{4CBB166D-6304-4D6B-BE6E-AB6DBAB1659B}"/>
              </a:ext>
            </a:extLst>
          </p:cNvPr>
          <p:cNvSpPr>
            <a:spLocks noChangeArrowheads="1"/>
          </p:cNvSpPr>
          <p:nvPr/>
        </p:nvSpPr>
        <p:spPr bwMode="auto">
          <a:xfrm>
            <a:off x="5120665" y="3569211"/>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8">
            <a:extLst>
              <a:ext uri="{FF2B5EF4-FFF2-40B4-BE49-F238E27FC236}">
                <a16:creationId xmlns:a16="http://schemas.microsoft.com/office/drawing/2014/main" id="{D199B951-8E16-443E-BD85-E82C9C130B66}"/>
              </a:ext>
            </a:extLst>
          </p:cNvPr>
          <p:cNvSpPr>
            <a:spLocks noChangeArrowheads="1"/>
          </p:cNvSpPr>
          <p:nvPr/>
        </p:nvSpPr>
        <p:spPr bwMode="auto">
          <a:xfrm>
            <a:off x="5849393" y="32389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9">
            <a:extLst>
              <a:ext uri="{FF2B5EF4-FFF2-40B4-BE49-F238E27FC236}">
                <a16:creationId xmlns:a16="http://schemas.microsoft.com/office/drawing/2014/main" id="{ACDE9B51-4189-4240-B46F-332D131AC495}"/>
              </a:ext>
            </a:extLst>
          </p:cNvPr>
          <p:cNvSpPr>
            <a:spLocks noChangeArrowheads="1"/>
          </p:cNvSpPr>
          <p:nvPr/>
        </p:nvSpPr>
        <p:spPr bwMode="auto">
          <a:xfrm>
            <a:off x="5947340" y="32389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20">
            <a:extLst>
              <a:ext uri="{FF2B5EF4-FFF2-40B4-BE49-F238E27FC236}">
                <a16:creationId xmlns:a16="http://schemas.microsoft.com/office/drawing/2014/main" id="{DC50D896-98F0-4BB8-8959-81A295F20BD7}"/>
              </a:ext>
            </a:extLst>
          </p:cNvPr>
          <p:cNvSpPr>
            <a:spLocks noChangeArrowheads="1"/>
          </p:cNvSpPr>
          <p:nvPr/>
        </p:nvSpPr>
        <p:spPr bwMode="auto">
          <a:xfrm>
            <a:off x="6233346" y="32389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21">
            <a:extLst>
              <a:ext uri="{FF2B5EF4-FFF2-40B4-BE49-F238E27FC236}">
                <a16:creationId xmlns:a16="http://schemas.microsoft.com/office/drawing/2014/main" id="{521AFDEA-2130-4A7D-B2AB-9E04169FC6E0}"/>
              </a:ext>
            </a:extLst>
          </p:cNvPr>
          <p:cNvSpPr>
            <a:spLocks noChangeArrowheads="1"/>
          </p:cNvSpPr>
          <p:nvPr/>
        </p:nvSpPr>
        <p:spPr bwMode="auto">
          <a:xfrm>
            <a:off x="6582039" y="3622326"/>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22">
            <a:extLst>
              <a:ext uri="{FF2B5EF4-FFF2-40B4-BE49-F238E27FC236}">
                <a16:creationId xmlns:a16="http://schemas.microsoft.com/office/drawing/2014/main" id="{49B9BDC1-4F04-446C-BDF3-F7A18B7B1774}"/>
              </a:ext>
            </a:extLst>
          </p:cNvPr>
          <p:cNvSpPr>
            <a:spLocks noChangeArrowheads="1"/>
          </p:cNvSpPr>
          <p:nvPr/>
        </p:nvSpPr>
        <p:spPr bwMode="auto">
          <a:xfrm>
            <a:off x="6873920"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3">
            <a:extLst>
              <a:ext uri="{FF2B5EF4-FFF2-40B4-BE49-F238E27FC236}">
                <a16:creationId xmlns:a16="http://schemas.microsoft.com/office/drawing/2014/main" id="{874FF7B4-AA4A-495E-ADB0-D17BFAA1FCC8}"/>
              </a:ext>
            </a:extLst>
          </p:cNvPr>
          <p:cNvSpPr>
            <a:spLocks noChangeArrowheads="1"/>
          </p:cNvSpPr>
          <p:nvPr/>
        </p:nvSpPr>
        <p:spPr bwMode="auto">
          <a:xfrm>
            <a:off x="6975786" y="36823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4">
            <a:extLst>
              <a:ext uri="{FF2B5EF4-FFF2-40B4-BE49-F238E27FC236}">
                <a16:creationId xmlns:a16="http://schemas.microsoft.com/office/drawing/2014/main" id="{4F2E903C-413D-4427-9D8A-7380E5E8F39A}"/>
              </a:ext>
            </a:extLst>
          </p:cNvPr>
          <p:cNvSpPr>
            <a:spLocks noChangeArrowheads="1"/>
          </p:cNvSpPr>
          <p:nvPr/>
        </p:nvSpPr>
        <p:spPr bwMode="auto">
          <a:xfrm>
            <a:off x="7081569"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5">
            <a:extLst>
              <a:ext uri="{FF2B5EF4-FFF2-40B4-BE49-F238E27FC236}">
                <a16:creationId xmlns:a16="http://schemas.microsoft.com/office/drawing/2014/main" id="{368C7425-28B4-461A-BDCD-48747D86F63D}"/>
              </a:ext>
            </a:extLst>
          </p:cNvPr>
          <p:cNvSpPr>
            <a:spLocks noChangeArrowheads="1"/>
          </p:cNvSpPr>
          <p:nvPr/>
        </p:nvSpPr>
        <p:spPr bwMode="auto">
          <a:xfrm>
            <a:off x="7142296"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6">
            <a:extLst>
              <a:ext uri="{FF2B5EF4-FFF2-40B4-BE49-F238E27FC236}">
                <a16:creationId xmlns:a16="http://schemas.microsoft.com/office/drawing/2014/main" id="{63BBC2BB-C450-4762-B62F-81E42C2FB1D6}"/>
              </a:ext>
            </a:extLst>
          </p:cNvPr>
          <p:cNvSpPr>
            <a:spLocks noChangeArrowheads="1"/>
          </p:cNvSpPr>
          <p:nvPr/>
        </p:nvSpPr>
        <p:spPr bwMode="auto">
          <a:xfrm>
            <a:off x="7152091"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7">
            <a:extLst>
              <a:ext uri="{FF2B5EF4-FFF2-40B4-BE49-F238E27FC236}">
                <a16:creationId xmlns:a16="http://schemas.microsoft.com/office/drawing/2014/main" id="{EF33AC71-78C7-42D7-B09B-C2E785B77B35}"/>
              </a:ext>
            </a:extLst>
          </p:cNvPr>
          <p:cNvSpPr>
            <a:spLocks noChangeArrowheads="1"/>
          </p:cNvSpPr>
          <p:nvPr/>
        </p:nvSpPr>
        <p:spPr bwMode="auto">
          <a:xfrm>
            <a:off x="7234367"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8">
            <a:extLst>
              <a:ext uri="{FF2B5EF4-FFF2-40B4-BE49-F238E27FC236}">
                <a16:creationId xmlns:a16="http://schemas.microsoft.com/office/drawing/2014/main" id="{409F4DD1-FCD5-45C2-9E55-3A57579E15A2}"/>
              </a:ext>
            </a:extLst>
          </p:cNvPr>
          <p:cNvSpPr>
            <a:spLocks noChangeArrowheads="1"/>
          </p:cNvSpPr>
          <p:nvPr/>
        </p:nvSpPr>
        <p:spPr bwMode="auto">
          <a:xfrm>
            <a:off x="7295095" y="36823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9">
            <a:extLst>
              <a:ext uri="{FF2B5EF4-FFF2-40B4-BE49-F238E27FC236}">
                <a16:creationId xmlns:a16="http://schemas.microsoft.com/office/drawing/2014/main" id="{F878B547-0704-4A4C-BF1D-EFD2E2DF564B}"/>
              </a:ext>
            </a:extLst>
          </p:cNvPr>
          <p:cNvSpPr>
            <a:spLocks noChangeArrowheads="1"/>
          </p:cNvSpPr>
          <p:nvPr/>
        </p:nvSpPr>
        <p:spPr bwMode="auto">
          <a:xfrm>
            <a:off x="7312724" y="36823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30">
            <a:extLst>
              <a:ext uri="{FF2B5EF4-FFF2-40B4-BE49-F238E27FC236}">
                <a16:creationId xmlns:a16="http://schemas.microsoft.com/office/drawing/2014/main" id="{62B2B566-EFEE-4792-89E5-324C9F52305C}"/>
              </a:ext>
            </a:extLst>
          </p:cNvPr>
          <p:cNvSpPr>
            <a:spLocks noChangeArrowheads="1"/>
          </p:cNvSpPr>
          <p:nvPr/>
        </p:nvSpPr>
        <p:spPr bwMode="auto">
          <a:xfrm>
            <a:off x="7312724"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31">
            <a:extLst>
              <a:ext uri="{FF2B5EF4-FFF2-40B4-BE49-F238E27FC236}">
                <a16:creationId xmlns:a16="http://schemas.microsoft.com/office/drawing/2014/main" id="{69D68F23-2A41-4D44-93DE-46B8279763C6}"/>
              </a:ext>
            </a:extLst>
          </p:cNvPr>
          <p:cNvSpPr>
            <a:spLocks noChangeArrowheads="1"/>
          </p:cNvSpPr>
          <p:nvPr/>
        </p:nvSpPr>
        <p:spPr bwMode="auto">
          <a:xfrm>
            <a:off x="7545840"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32">
            <a:extLst>
              <a:ext uri="{FF2B5EF4-FFF2-40B4-BE49-F238E27FC236}">
                <a16:creationId xmlns:a16="http://schemas.microsoft.com/office/drawing/2014/main" id="{DCEF87EA-A6B1-48E8-B8FD-76CFECECA37E}"/>
              </a:ext>
            </a:extLst>
          </p:cNvPr>
          <p:cNvSpPr>
            <a:spLocks noChangeArrowheads="1"/>
          </p:cNvSpPr>
          <p:nvPr/>
        </p:nvSpPr>
        <p:spPr bwMode="auto">
          <a:xfrm>
            <a:off x="7841641"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33">
            <a:extLst>
              <a:ext uri="{FF2B5EF4-FFF2-40B4-BE49-F238E27FC236}">
                <a16:creationId xmlns:a16="http://schemas.microsoft.com/office/drawing/2014/main" id="{6CD9B0CD-6C6E-4C09-8FDA-95A83C6D402D}"/>
              </a:ext>
            </a:extLst>
          </p:cNvPr>
          <p:cNvSpPr>
            <a:spLocks noChangeArrowheads="1"/>
          </p:cNvSpPr>
          <p:nvPr/>
        </p:nvSpPr>
        <p:spPr bwMode="auto">
          <a:xfrm>
            <a:off x="7874943"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4">
            <a:extLst>
              <a:ext uri="{FF2B5EF4-FFF2-40B4-BE49-F238E27FC236}">
                <a16:creationId xmlns:a16="http://schemas.microsoft.com/office/drawing/2014/main" id="{728D6189-C9DC-4BBD-B51E-373905ADB352}"/>
              </a:ext>
            </a:extLst>
          </p:cNvPr>
          <p:cNvSpPr>
            <a:spLocks noChangeArrowheads="1"/>
          </p:cNvSpPr>
          <p:nvPr/>
        </p:nvSpPr>
        <p:spPr bwMode="auto">
          <a:xfrm>
            <a:off x="8008152"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5">
            <a:extLst>
              <a:ext uri="{FF2B5EF4-FFF2-40B4-BE49-F238E27FC236}">
                <a16:creationId xmlns:a16="http://schemas.microsoft.com/office/drawing/2014/main" id="{B96625B7-D71F-4D66-9A3D-750A75872FC1}"/>
              </a:ext>
            </a:extLst>
          </p:cNvPr>
          <p:cNvSpPr>
            <a:spLocks noChangeArrowheads="1"/>
          </p:cNvSpPr>
          <p:nvPr/>
        </p:nvSpPr>
        <p:spPr bwMode="auto">
          <a:xfrm>
            <a:off x="8143318" y="36823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6">
            <a:extLst>
              <a:ext uri="{FF2B5EF4-FFF2-40B4-BE49-F238E27FC236}">
                <a16:creationId xmlns:a16="http://schemas.microsoft.com/office/drawing/2014/main" id="{5F694FDD-6EEC-4BEC-B0A7-DD364CA3F75A}"/>
              </a:ext>
            </a:extLst>
          </p:cNvPr>
          <p:cNvSpPr>
            <a:spLocks noChangeArrowheads="1"/>
          </p:cNvSpPr>
          <p:nvPr/>
        </p:nvSpPr>
        <p:spPr bwMode="auto">
          <a:xfrm>
            <a:off x="8313747" y="36823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7">
            <a:extLst>
              <a:ext uri="{FF2B5EF4-FFF2-40B4-BE49-F238E27FC236}">
                <a16:creationId xmlns:a16="http://schemas.microsoft.com/office/drawing/2014/main" id="{192B7360-A62B-4F0B-9A72-96EC708C45AE}"/>
              </a:ext>
            </a:extLst>
          </p:cNvPr>
          <p:cNvSpPr>
            <a:spLocks noChangeArrowheads="1"/>
          </p:cNvSpPr>
          <p:nvPr/>
        </p:nvSpPr>
        <p:spPr bwMode="auto">
          <a:xfrm>
            <a:off x="8309829" y="36823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8">
            <a:extLst>
              <a:ext uri="{FF2B5EF4-FFF2-40B4-BE49-F238E27FC236}">
                <a16:creationId xmlns:a16="http://schemas.microsoft.com/office/drawing/2014/main" id="{4E72C961-85A3-483F-90B4-41F11F9645DF}"/>
              </a:ext>
            </a:extLst>
          </p:cNvPr>
          <p:cNvSpPr>
            <a:spLocks noChangeArrowheads="1"/>
          </p:cNvSpPr>
          <p:nvPr/>
        </p:nvSpPr>
        <p:spPr bwMode="auto">
          <a:xfrm>
            <a:off x="8401899"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9">
            <a:extLst>
              <a:ext uri="{FF2B5EF4-FFF2-40B4-BE49-F238E27FC236}">
                <a16:creationId xmlns:a16="http://schemas.microsoft.com/office/drawing/2014/main" id="{948A8830-F821-433B-A282-8F9DC8AB518D}"/>
              </a:ext>
            </a:extLst>
          </p:cNvPr>
          <p:cNvSpPr>
            <a:spLocks noChangeArrowheads="1"/>
          </p:cNvSpPr>
          <p:nvPr/>
        </p:nvSpPr>
        <p:spPr bwMode="auto">
          <a:xfrm>
            <a:off x="8758427"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40">
            <a:extLst>
              <a:ext uri="{FF2B5EF4-FFF2-40B4-BE49-F238E27FC236}">
                <a16:creationId xmlns:a16="http://schemas.microsoft.com/office/drawing/2014/main" id="{5811CC1A-F841-43C2-BDCD-3D52BF15C5B9}"/>
              </a:ext>
            </a:extLst>
          </p:cNvPr>
          <p:cNvSpPr>
            <a:spLocks noChangeArrowheads="1"/>
          </p:cNvSpPr>
          <p:nvPr/>
        </p:nvSpPr>
        <p:spPr bwMode="auto">
          <a:xfrm>
            <a:off x="8911226"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41">
            <a:extLst>
              <a:ext uri="{FF2B5EF4-FFF2-40B4-BE49-F238E27FC236}">
                <a16:creationId xmlns:a16="http://schemas.microsoft.com/office/drawing/2014/main" id="{BEFB75E5-9864-4717-A2DC-3EE9C6795BC9}"/>
              </a:ext>
            </a:extLst>
          </p:cNvPr>
          <p:cNvSpPr>
            <a:spLocks noChangeArrowheads="1"/>
          </p:cNvSpPr>
          <p:nvPr/>
        </p:nvSpPr>
        <p:spPr bwMode="auto">
          <a:xfrm>
            <a:off x="8948446"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42">
            <a:extLst>
              <a:ext uri="{FF2B5EF4-FFF2-40B4-BE49-F238E27FC236}">
                <a16:creationId xmlns:a16="http://schemas.microsoft.com/office/drawing/2014/main" id="{453BFFB7-1678-44DD-8C7D-8A62B702B686}"/>
              </a:ext>
            </a:extLst>
          </p:cNvPr>
          <p:cNvSpPr>
            <a:spLocks noChangeArrowheads="1"/>
          </p:cNvSpPr>
          <p:nvPr/>
        </p:nvSpPr>
        <p:spPr bwMode="auto">
          <a:xfrm>
            <a:off x="9171766"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43">
            <a:extLst>
              <a:ext uri="{FF2B5EF4-FFF2-40B4-BE49-F238E27FC236}">
                <a16:creationId xmlns:a16="http://schemas.microsoft.com/office/drawing/2014/main" id="{CBA3112D-89CB-4C19-923F-35156495E211}"/>
              </a:ext>
            </a:extLst>
          </p:cNvPr>
          <p:cNvSpPr>
            <a:spLocks noChangeArrowheads="1"/>
          </p:cNvSpPr>
          <p:nvPr/>
        </p:nvSpPr>
        <p:spPr bwMode="auto">
          <a:xfrm>
            <a:off x="9393126"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44">
            <a:extLst>
              <a:ext uri="{FF2B5EF4-FFF2-40B4-BE49-F238E27FC236}">
                <a16:creationId xmlns:a16="http://schemas.microsoft.com/office/drawing/2014/main" id="{C7198EAD-2A57-4622-9292-BDCFF7A3B4B6}"/>
              </a:ext>
            </a:extLst>
          </p:cNvPr>
          <p:cNvSpPr>
            <a:spLocks noChangeArrowheads="1"/>
          </p:cNvSpPr>
          <p:nvPr/>
        </p:nvSpPr>
        <p:spPr bwMode="auto">
          <a:xfrm>
            <a:off x="10501889" y="3289777"/>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45">
            <a:extLst>
              <a:ext uri="{FF2B5EF4-FFF2-40B4-BE49-F238E27FC236}">
                <a16:creationId xmlns:a16="http://schemas.microsoft.com/office/drawing/2014/main" id="{66052304-73DA-41DF-A22B-0398B49F98A2}"/>
              </a:ext>
            </a:extLst>
          </p:cNvPr>
          <p:cNvSpPr>
            <a:spLocks noChangeArrowheads="1"/>
          </p:cNvSpPr>
          <p:nvPr/>
        </p:nvSpPr>
        <p:spPr bwMode="auto">
          <a:xfrm>
            <a:off x="10852542" y="3682370"/>
            <a:ext cx="115578" cy="27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71">
            <a:extLst>
              <a:ext uri="{FF2B5EF4-FFF2-40B4-BE49-F238E27FC236}">
                <a16:creationId xmlns:a16="http://schemas.microsoft.com/office/drawing/2014/main" id="{1E905FC8-1782-4164-AAF1-00911A06302F}"/>
              </a:ext>
            </a:extLst>
          </p:cNvPr>
          <p:cNvSpPr>
            <a:spLocks noChangeShapeType="1"/>
          </p:cNvSpPr>
          <p:nvPr/>
        </p:nvSpPr>
        <p:spPr bwMode="auto">
          <a:xfrm>
            <a:off x="1386912" y="4489688"/>
            <a:ext cx="10554804"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Line 72">
            <a:extLst>
              <a:ext uri="{FF2B5EF4-FFF2-40B4-BE49-F238E27FC236}">
                <a16:creationId xmlns:a16="http://schemas.microsoft.com/office/drawing/2014/main" id="{12A477BF-DD03-48D4-A48C-7C5DF0169D60}"/>
              </a:ext>
            </a:extLst>
          </p:cNvPr>
          <p:cNvSpPr>
            <a:spLocks noChangeShapeType="1"/>
          </p:cNvSpPr>
          <p:nvPr/>
        </p:nvSpPr>
        <p:spPr bwMode="auto">
          <a:xfrm>
            <a:off x="1386912" y="4489688"/>
            <a:ext cx="10554804"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Line 73">
            <a:extLst>
              <a:ext uri="{FF2B5EF4-FFF2-40B4-BE49-F238E27FC236}">
                <a16:creationId xmlns:a16="http://schemas.microsoft.com/office/drawing/2014/main" id="{ACEB8E2F-5734-4F0E-B49C-7ADC9F09B61F}"/>
              </a:ext>
            </a:extLst>
          </p:cNvPr>
          <p:cNvSpPr>
            <a:spLocks noChangeShapeType="1"/>
          </p:cNvSpPr>
          <p:nvPr/>
        </p:nvSpPr>
        <p:spPr bwMode="auto">
          <a:xfrm>
            <a:off x="1776742"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Rectangle 74">
            <a:extLst>
              <a:ext uri="{FF2B5EF4-FFF2-40B4-BE49-F238E27FC236}">
                <a16:creationId xmlns:a16="http://schemas.microsoft.com/office/drawing/2014/main" id="{388FD13F-09CD-412D-94BC-D1AD697E0DCB}"/>
              </a:ext>
            </a:extLst>
          </p:cNvPr>
          <p:cNvSpPr>
            <a:spLocks noChangeArrowheads="1"/>
          </p:cNvSpPr>
          <p:nvPr/>
        </p:nvSpPr>
        <p:spPr bwMode="auto">
          <a:xfrm>
            <a:off x="1724198" y="462132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0</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75" name="Line 75">
            <a:extLst>
              <a:ext uri="{FF2B5EF4-FFF2-40B4-BE49-F238E27FC236}">
                <a16:creationId xmlns:a16="http://schemas.microsoft.com/office/drawing/2014/main" id="{58795EF4-9C91-4212-A4B2-291B4DF4A590}"/>
              </a:ext>
            </a:extLst>
          </p:cNvPr>
          <p:cNvSpPr>
            <a:spLocks noChangeShapeType="1"/>
          </p:cNvSpPr>
          <p:nvPr/>
        </p:nvSpPr>
        <p:spPr bwMode="auto">
          <a:xfrm>
            <a:off x="2591664"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Rectangle 76">
            <a:extLst>
              <a:ext uri="{FF2B5EF4-FFF2-40B4-BE49-F238E27FC236}">
                <a16:creationId xmlns:a16="http://schemas.microsoft.com/office/drawing/2014/main" id="{EDF6DF72-1EDC-4A4A-B5FF-298C6137EC1C}"/>
              </a:ext>
            </a:extLst>
          </p:cNvPr>
          <p:cNvSpPr>
            <a:spLocks noChangeArrowheads="1"/>
          </p:cNvSpPr>
          <p:nvPr/>
        </p:nvSpPr>
        <p:spPr bwMode="auto">
          <a:xfrm>
            <a:off x="2539119" y="462132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3</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77" name="Line 77">
            <a:extLst>
              <a:ext uri="{FF2B5EF4-FFF2-40B4-BE49-F238E27FC236}">
                <a16:creationId xmlns:a16="http://schemas.microsoft.com/office/drawing/2014/main" id="{CFFAFF9E-24CD-47F5-A40C-9978F2367471}"/>
              </a:ext>
            </a:extLst>
          </p:cNvPr>
          <p:cNvSpPr>
            <a:spLocks noChangeShapeType="1"/>
          </p:cNvSpPr>
          <p:nvPr/>
        </p:nvSpPr>
        <p:spPr bwMode="auto">
          <a:xfrm>
            <a:off x="3406585"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Rectangle 78">
            <a:extLst>
              <a:ext uri="{FF2B5EF4-FFF2-40B4-BE49-F238E27FC236}">
                <a16:creationId xmlns:a16="http://schemas.microsoft.com/office/drawing/2014/main" id="{6414A413-DD41-4679-AD4A-DF4267E2161E}"/>
              </a:ext>
            </a:extLst>
          </p:cNvPr>
          <p:cNvSpPr>
            <a:spLocks noChangeArrowheads="1"/>
          </p:cNvSpPr>
          <p:nvPr/>
        </p:nvSpPr>
        <p:spPr bwMode="auto">
          <a:xfrm>
            <a:off x="3354041" y="462132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6</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79" name="Line 79">
            <a:extLst>
              <a:ext uri="{FF2B5EF4-FFF2-40B4-BE49-F238E27FC236}">
                <a16:creationId xmlns:a16="http://schemas.microsoft.com/office/drawing/2014/main" id="{35817337-017A-4DF5-A807-0B6965887F95}"/>
              </a:ext>
            </a:extLst>
          </p:cNvPr>
          <p:cNvSpPr>
            <a:spLocks noChangeShapeType="1"/>
          </p:cNvSpPr>
          <p:nvPr/>
        </p:nvSpPr>
        <p:spPr bwMode="auto">
          <a:xfrm>
            <a:off x="4223467"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Rectangle 80">
            <a:extLst>
              <a:ext uri="{FF2B5EF4-FFF2-40B4-BE49-F238E27FC236}">
                <a16:creationId xmlns:a16="http://schemas.microsoft.com/office/drawing/2014/main" id="{25FE57FB-0B83-4354-9897-F7F01DC0D1AE}"/>
              </a:ext>
            </a:extLst>
          </p:cNvPr>
          <p:cNvSpPr>
            <a:spLocks noChangeArrowheads="1"/>
          </p:cNvSpPr>
          <p:nvPr/>
        </p:nvSpPr>
        <p:spPr bwMode="auto">
          <a:xfrm>
            <a:off x="4161778" y="4621321"/>
            <a:ext cx="849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9</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81" name="Line 81">
            <a:extLst>
              <a:ext uri="{FF2B5EF4-FFF2-40B4-BE49-F238E27FC236}">
                <a16:creationId xmlns:a16="http://schemas.microsoft.com/office/drawing/2014/main" id="{BD82CCDD-4743-46EE-8860-C280CC7E6A4D}"/>
              </a:ext>
            </a:extLst>
          </p:cNvPr>
          <p:cNvSpPr>
            <a:spLocks noChangeShapeType="1"/>
          </p:cNvSpPr>
          <p:nvPr/>
        </p:nvSpPr>
        <p:spPr bwMode="auto">
          <a:xfrm>
            <a:off x="5038388"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Rectangle 82">
            <a:extLst>
              <a:ext uri="{FF2B5EF4-FFF2-40B4-BE49-F238E27FC236}">
                <a16:creationId xmlns:a16="http://schemas.microsoft.com/office/drawing/2014/main" id="{757D7278-0E75-4F1E-8677-BA511C7BEB43}"/>
              </a:ext>
            </a:extLst>
          </p:cNvPr>
          <p:cNvSpPr>
            <a:spLocks noChangeArrowheads="1"/>
          </p:cNvSpPr>
          <p:nvPr/>
        </p:nvSpPr>
        <p:spPr bwMode="auto">
          <a:xfrm>
            <a:off x="4953810"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12</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83" name="Line 83">
            <a:extLst>
              <a:ext uri="{FF2B5EF4-FFF2-40B4-BE49-F238E27FC236}">
                <a16:creationId xmlns:a16="http://schemas.microsoft.com/office/drawing/2014/main" id="{615AF70D-75A0-4EF5-938B-AF7344034DB5}"/>
              </a:ext>
            </a:extLst>
          </p:cNvPr>
          <p:cNvSpPr>
            <a:spLocks noChangeShapeType="1"/>
          </p:cNvSpPr>
          <p:nvPr/>
        </p:nvSpPr>
        <p:spPr bwMode="auto">
          <a:xfrm>
            <a:off x="5853310"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Rectangle 84">
            <a:extLst>
              <a:ext uri="{FF2B5EF4-FFF2-40B4-BE49-F238E27FC236}">
                <a16:creationId xmlns:a16="http://schemas.microsoft.com/office/drawing/2014/main" id="{866349DB-6FAB-4ED8-A689-0FAE6AF9BBB7}"/>
              </a:ext>
            </a:extLst>
          </p:cNvPr>
          <p:cNvSpPr>
            <a:spLocks noChangeArrowheads="1"/>
          </p:cNvSpPr>
          <p:nvPr/>
        </p:nvSpPr>
        <p:spPr bwMode="auto">
          <a:xfrm>
            <a:off x="5770690"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15</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85" name="Line 85">
            <a:extLst>
              <a:ext uri="{FF2B5EF4-FFF2-40B4-BE49-F238E27FC236}">
                <a16:creationId xmlns:a16="http://schemas.microsoft.com/office/drawing/2014/main" id="{7C581CEC-C9BE-4B02-9C5C-086592F22413}"/>
              </a:ext>
            </a:extLst>
          </p:cNvPr>
          <p:cNvSpPr>
            <a:spLocks noChangeShapeType="1"/>
          </p:cNvSpPr>
          <p:nvPr/>
        </p:nvSpPr>
        <p:spPr bwMode="auto">
          <a:xfrm>
            <a:off x="6670190"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Rectangle 86">
            <a:extLst>
              <a:ext uri="{FF2B5EF4-FFF2-40B4-BE49-F238E27FC236}">
                <a16:creationId xmlns:a16="http://schemas.microsoft.com/office/drawing/2014/main" id="{0DB999B4-D53E-496C-8F92-2772E9C925F7}"/>
              </a:ext>
            </a:extLst>
          </p:cNvPr>
          <p:cNvSpPr>
            <a:spLocks noChangeArrowheads="1"/>
          </p:cNvSpPr>
          <p:nvPr/>
        </p:nvSpPr>
        <p:spPr bwMode="auto">
          <a:xfrm>
            <a:off x="6585612"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18</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87" name="Line 87">
            <a:extLst>
              <a:ext uri="{FF2B5EF4-FFF2-40B4-BE49-F238E27FC236}">
                <a16:creationId xmlns:a16="http://schemas.microsoft.com/office/drawing/2014/main" id="{0633FAE4-5E9D-4043-BE2C-DFD439E43FDF}"/>
              </a:ext>
            </a:extLst>
          </p:cNvPr>
          <p:cNvSpPr>
            <a:spLocks noChangeShapeType="1"/>
          </p:cNvSpPr>
          <p:nvPr/>
        </p:nvSpPr>
        <p:spPr bwMode="auto">
          <a:xfrm>
            <a:off x="7485112"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Rectangle 88">
            <a:extLst>
              <a:ext uri="{FF2B5EF4-FFF2-40B4-BE49-F238E27FC236}">
                <a16:creationId xmlns:a16="http://schemas.microsoft.com/office/drawing/2014/main" id="{76C71C01-E920-4D8C-8DB2-16F661C934F8}"/>
              </a:ext>
            </a:extLst>
          </p:cNvPr>
          <p:cNvSpPr>
            <a:spLocks noChangeArrowheads="1"/>
          </p:cNvSpPr>
          <p:nvPr/>
        </p:nvSpPr>
        <p:spPr bwMode="auto">
          <a:xfrm>
            <a:off x="7400534"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21</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89" name="Line 89">
            <a:extLst>
              <a:ext uri="{FF2B5EF4-FFF2-40B4-BE49-F238E27FC236}">
                <a16:creationId xmlns:a16="http://schemas.microsoft.com/office/drawing/2014/main" id="{CCDC7F11-DAD9-41A4-A060-AEBB91B3E4DF}"/>
              </a:ext>
            </a:extLst>
          </p:cNvPr>
          <p:cNvSpPr>
            <a:spLocks noChangeShapeType="1"/>
          </p:cNvSpPr>
          <p:nvPr/>
        </p:nvSpPr>
        <p:spPr bwMode="auto">
          <a:xfrm>
            <a:off x="8300034"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90">
            <a:extLst>
              <a:ext uri="{FF2B5EF4-FFF2-40B4-BE49-F238E27FC236}">
                <a16:creationId xmlns:a16="http://schemas.microsoft.com/office/drawing/2014/main" id="{5475542E-217E-4999-80DB-9E79DEB39110}"/>
              </a:ext>
            </a:extLst>
          </p:cNvPr>
          <p:cNvSpPr>
            <a:spLocks noChangeArrowheads="1"/>
          </p:cNvSpPr>
          <p:nvPr/>
        </p:nvSpPr>
        <p:spPr bwMode="auto">
          <a:xfrm>
            <a:off x="8215455"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24</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91" name="Line 91">
            <a:extLst>
              <a:ext uri="{FF2B5EF4-FFF2-40B4-BE49-F238E27FC236}">
                <a16:creationId xmlns:a16="http://schemas.microsoft.com/office/drawing/2014/main" id="{FC2782AB-E043-49D9-8A95-5122F07A4EBC}"/>
              </a:ext>
            </a:extLst>
          </p:cNvPr>
          <p:cNvSpPr>
            <a:spLocks noChangeShapeType="1"/>
          </p:cNvSpPr>
          <p:nvPr/>
        </p:nvSpPr>
        <p:spPr bwMode="auto">
          <a:xfrm>
            <a:off x="9120833"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92">
            <a:extLst>
              <a:ext uri="{FF2B5EF4-FFF2-40B4-BE49-F238E27FC236}">
                <a16:creationId xmlns:a16="http://schemas.microsoft.com/office/drawing/2014/main" id="{4346639B-8850-4B99-8B9F-3452ADD27D3E}"/>
              </a:ext>
            </a:extLst>
          </p:cNvPr>
          <p:cNvSpPr>
            <a:spLocks noChangeArrowheads="1"/>
          </p:cNvSpPr>
          <p:nvPr/>
        </p:nvSpPr>
        <p:spPr bwMode="auto">
          <a:xfrm>
            <a:off x="9032337"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27</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93" name="Line 93">
            <a:extLst>
              <a:ext uri="{FF2B5EF4-FFF2-40B4-BE49-F238E27FC236}">
                <a16:creationId xmlns:a16="http://schemas.microsoft.com/office/drawing/2014/main" id="{6AFEB4D4-7A70-4FC8-9237-1680BBABDCB4}"/>
              </a:ext>
            </a:extLst>
          </p:cNvPr>
          <p:cNvSpPr>
            <a:spLocks noChangeShapeType="1"/>
          </p:cNvSpPr>
          <p:nvPr/>
        </p:nvSpPr>
        <p:spPr bwMode="auto">
          <a:xfrm>
            <a:off x="9935755"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Rectangle 94">
            <a:extLst>
              <a:ext uri="{FF2B5EF4-FFF2-40B4-BE49-F238E27FC236}">
                <a16:creationId xmlns:a16="http://schemas.microsoft.com/office/drawing/2014/main" id="{D6ECCE08-13F5-4A85-B9ED-FF936B821B5A}"/>
              </a:ext>
            </a:extLst>
          </p:cNvPr>
          <p:cNvSpPr>
            <a:spLocks noChangeArrowheads="1"/>
          </p:cNvSpPr>
          <p:nvPr/>
        </p:nvSpPr>
        <p:spPr bwMode="auto">
          <a:xfrm>
            <a:off x="9847258"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30</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98F9C851-EB69-40F7-80A9-E03A46BA5AFA}"/>
              </a:ext>
            </a:extLst>
          </p:cNvPr>
          <p:cNvSpPr>
            <a:spLocks noChangeShapeType="1"/>
          </p:cNvSpPr>
          <p:nvPr/>
        </p:nvSpPr>
        <p:spPr bwMode="auto">
          <a:xfrm>
            <a:off x="10750677"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96">
            <a:extLst>
              <a:ext uri="{FF2B5EF4-FFF2-40B4-BE49-F238E27FC236}">
                <a16:creationId xmlns:a16="http://schemas.microsoft.com/office/drawing/2014/main" id="{1FEDC835-15FE-4CDB-92B4-9452DCA4ED8A}"/>
              </a:ext>
            </a:extLst>
          </p:cNvPr>
          <p:cNvSpPr>
            <a:spLocks noChangeArrowheads="1"/>
          </p:cNvSpPr>
          <p:nvPr/>
        </p:nvSpPr>
        <p:spPr bwMode="auto">
          <a:xfrm>
            <a:off x="10662181"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33</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97" name="Line 97">
            <a:extLst>
              <a:ext uri="{FF2B5EF4-FFF2-40B4-BE49-F238E27FC236}">
                <a16:creationId xmlns:a16="http://schemas.microsoft.com/office/drawing/2014/main" id="{F0149EE8-C126-4199-BCCC-84067031C126}"/>
              </a:ext>
            </a:extLst>
          </p:cNvPr>
          <p:cNvSpPr>
            <a:spLocks noChangeShapeType="1"/>
          </p:cNvSpPr>
          <p:nvPr/>
        </p:nvSpPr>
        <p:spPr bwMode="auto">
          <a:xfrm>
            <a:off x="11567556" y="4489688"/>
            <a:ext cx="0" cy="99304"/>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Rectangle 98">
            <a:extLst>
              <a:ext uri="{FF2B5EF4-FFF2-40B4-BE49-F238E27FC236}">
                <a16:creationId xmlns:a16="http://schemas.microsoft.com/office/drawing/2014/main" id="{2344A8D1-0A26-45C8-B71B-1D89CD7A8D47}"/>
              </a:ext>
            </a:extLst>
          </p:cNvPr>
          <p:cNvSpPr>
            <a:spLocks noChangeArrowheads="1"/>
          </p:cNvSpPr>
          <p:nvPr/>
        </p:nvSpPr>
        <p:spPr bwMode="auto">
          <a:xfrm>
            <a:off x="11479060" y="4621321"/>
            <a:ext cx="16991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36</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99" name="Rectangle 99">
            <a:extLst>
              <a:ext uri="{FF2B5EF4-FFF2-40B4-BE49-F238E27FC236}">
                <a16:creationId xmlns:a16="http://schemas.microsoft.com/office/drawing/2014/main" id="{B9C28BE0-4AA8-455B-AFF2-F611B79D4873}"/>
              </a:ext>
            </a:extLst>
          </p:cNvPr>
          <p:cNvSpPr>
            <a:spLocks noChangeArrowheads="1"/>
          </p:cNvSpPr>
          <p:nvPr/>
        </p:nvSpPr>
        <p:spPr bwMode="auto">
          <a:xfrm>
            <a:off x="6064158" y="4939052"/>
            <a:ext cx="1240253" cy="313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Study Month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100">
            <a:extLst>
              <a:ext uri="{FF2B5EF4-FFF2-40B4-BE49-F238E27FC236}">
                <a16:creationId xmlns:a16="http://schemas.microsoft.com/office/drawing/2014/main" id="{712AA23E-AAFD-4C74-9CCC-ABB5C0F38322}"/>
              </a:ext>
            </a:extLst>
          </p:cNvPr>
          <p:cNvSpPr>
            <a:spLocks noChangeShapeType="1"/>
          </p:cNvSpPr>
          <p:nvPr/>
        </p:nvSpPr>
        <p:spPr bwMode="auto">
          <a:xfrm flipV="1">
            <a:off x="1386912" y="1201140"/>
            <a:ext cx="0" cy="3288548"/>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Line 101">
            <a:extLst>
              <a:ext uri="{FF2B5EF4-FFF2-40B4-BE49-F238E27FC236}">
                <a16:creationId xmlns:a16="http://schemas.microsoft.com/office/drawing/2014/main" id="{118526A4-C005-439F-8A0B-06F7AD10B5A4}"/>
              </a:ext>
            </a:extLst>
          </p:cNvPr>
          <p:cNvSpPr>
            <a:spLocks noChangeShapeType="1"/>
          </p:cNvSpPr>
          <p:nvPr/>
        </p:nvSpPr>
        <p:spPr bwMode="auto">
          <a:xfrm flipH="1">
            <a:off x="1302677" y="4249513"/>
            <a:ext cx="84236"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Line 103">
            <a:extLst>
              <a:ext uri="{FF2B5EF4-FFF2-40B4-BE49-F238E27FC236}">
                <a16:creationId xmlns:a16="http://schemas.microsoft.com/office/drawing/2014/main" id="{79B8E716-CDE6-4A52-A54F-33B08D1AFDFD}"/>
              </a:ext>
            </a:extLst>
          </p:cNvPr>
          <p:cNvSpPr>
            <a:spLocks noChangeShapeType="1"/>
          </p:cNvSpPr>
          <p:nvPr/>
        </p:nvSpPr>
        <p:spPr bwMode="auto">
          <a:xfrm flipH="1">
            <a:off x="1302677" y="3559009"/>
            <a:ext cx="84236"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Line 105">
            <a:extLst>
              <a:ext uri="{FF2B5EF4-FFF2-40B4-BE49-F238E27FC236}">
                <a16:creationId xmlns:a16="http://schemas.microsoft.com/office/drawing/2014/main" id="{95C2B348-E6C7-472D-BA56-541686968C41}"/>
              </a:ext>
            </a:extLst>
          </p:cNvPr>
          <p:cNvSpPr>
            <a:spLocks noChangeShapeType="1"/>
          </p:cNvSpPr>
          <p:nvPr/>
        </p:nvSpPr>
        <p:spPr bwMode="auto">
          <a:xfrm flipH="1">
            <a:off x="1302677" y="2870816"/>
            <a:ext cx="84236"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Line 107">
            <a:extLst>
              <a:ext uri="{FF2B5EF4-FFF2-40B4-BE49-F238E27FC236}">
                <a16:creationId xmlns:a16="http://schemas.microsoft.com/office/drawing/2014/main" id="{F1457F9A-B66C-49AB-BF07-1CFDF81BC573}"/>
              </a:ext>
            </a:extLst>
          </p:cNvPr>
          <p:cNvSpPr>
            <a:spLocks noChangeShapeType="1"/>
          </p:cNvSpPr>
          <p:nvPr/>
        </p:nvSpPr>
        <p:spPr bwMode="auto">
          <a:xfrm flipH="1">
            <a:off x="1302677" y="2180315"/>
            <a:ext cx="84236"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Line 109">
            <a:extLst>
              <a:ext uri="{FF2B5EF4-FFF2-40B4-BE49-F238E27FC236}">
                <a16:creationId xmlns:a16="http://schemas.microsoft.com/office/drawing/2014/main" id="{148C6CDB-78D8-4A50-B41E-7837280BABE5}"/>
              </a:ext>
            </a:extLst>
          </p:cNvPr>
          <p:cNvSpPr>
            <a:spLocks noChangeShapeType="1"/>
          </p:cNvSpPr>
          <p:nvPr/>
        </p:nvSpPr>
        <p:spPr bwMode="auto">
          <a:xfrm flipH="1">
            <a:off x="1302677" y="1496740"/>
            <a:ext cx="84236"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11">
            <a:extLst>
              <a:ext uri="{FF2B5EF4-FFF2-40B4-BE49-F238E27FC236}">
                <a16:creationId xmlns:a16="http://schemas.microsoft.com/office/drawing/2014/main" id="{2D5B4849-D503-4BDD-BFAC-DF665CFE45DD}"/>
              </a:ext>
            </a:extLst>
          </p:cNvPr>
          <p:cNvSpPr>
            <a:spLocks noChangeArrowheads="1"/>
          </p:cNvSpPr>
          <p:nvPr/>
        </p:nvSpPr>
        <p:spPr bwMode="auto">
          <a:xfrm rot="16200000">
            <a:off x="-650316" y="2785410"/>
            <a:ext cx="2350582" cy="246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Kaplan-Meier Percent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4" name="Rectangle 114">
            <a:extLst>
              <a:ext uri="{FF2B5EF4-FFF2-40B4-BE49-F238E27FC236}">
                <a16:creationId xmlns:a16="http://schemas.microsoft.com/office/drawing/2014/main" id="{38312E50-A0EC-4DF0-A316-98F5470CA929}"/>
              </a:ext>
            </a:extLst>
          </p:cNvPr>
          <p:cNvSpPr>
            <a:spLocks noChangeArrowheads="1"/>
          </p:cNvSpPr>
          <p:nvPr/>
        </p:nvSpPr>
        <p:spPr bwMode="auto">
          <a:xfrm>
            <a:off x="2044241" y="1300489"/>
            <a:ext cx="1711037" cy="2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Log Rank: p = 0.048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5" name="Rectangle 115">
            <a:extLst>
              <a:ext uri="{FF2B5EF4-FFF2-40B4-BE49-F238E27FC236}">
                <a16:creationId xmlns:a16="http://schemas.microsoft.com/office/drawing/2014/main" id="{CF8AC983-39F4-4635-8CBC-E06854FE9B27}"/>
              </a:ext>
            </a:extLst>
          </p:cNvPr>
          <p:cNvSpPr>
            <a:spLocks noChangeArrowheads="1"/>
          </p:cNvSpPr>
          <p:nvPr/>
        </p:nvSpPr>
        <p:spPr bwMode="auto">
          <a:xfrm>
            <a:off x="2025469" y="1509698"/>
            <a:ext cx="3402292" cy="2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Hazard Ratio (80% CI): 0.73 (0.56, 0.93)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7" name="Rectangle 117">
            <a:extLst>
              <a:ext uri="{FF2B5EF4-FFF2-40B4-BE49-F238E27FC236}">
                <a16:creationId xmlns:a16="http://schemas.microsoft.com/office/drawing/2014/main" id="{CA2BE4D8-8AA4-4142-8937-D16E44CB1BCB}"/>
              </a:ext>
            </a:extLst>
          </p:cNvPr>
          <p:cNvSpPr>
            <a:spLocks noChangeArrowheads="1"/>
          </p:cNvSpPr>
          <p:nvPr/>
        </p:nvSpPr>
        <p:spPr bwMode="auto">
          <a:xfrm>
            <a:off x="2266478" y="3985425"/>
            <a:ext cx="4029342" cy="22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T-VEC + Surgery (N = 76) Median (80% CI)  0.0 (0.0, 6.5)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Line 118">
            <a:extLst>
              <a:ext uri="{FF2B5EF4-FFF2-40B4-BE49-F238E27FC236}">
                <a16:creationId xmlns:a16="http://schemas.microsoft.com/office/drawing/2014/main" id="{BBEC532E-2BD7-40A6-B6FF-9B71D23E6C53}"/>
              </a:ext>
            </a:extLst>
          </p:cNvPr>
          <p:cNvSpPr>
            <a:spLocks noChangeShapeType="1"/>
          </p:cNvSpPr>
          <p:nvPr/>
        </p:nvSpPr>
        <p:spPr bwMode="auto">
          <a:xfrm>
            <a:off x="1549505" y="4084732"/>
            <a:ext cx="624904" cy="0"/>
          </a:xfrm>
          <a:prstGeom prst="line">
            <a:avLst/>
          </a:prstGeom>
          <a:noFill/>
          <a:ln w="30163" cap="sq">
            <a:solidFill>
              <a:srgbClr val="B2182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Rectangle 119">
            <a:extLst>
              <a:ext uri="{FF2B5EF4-FFF2-40B4-BE49-F238E27FC236}">
                <a16:creationId xmlns:a16="http://schemas.microsoft.com/office/drawing/2014/main" id="{5C666CF5-29A8-4690-8F35-CF3E1651E153}"/>
              </a:ext>
            </a:extLst>
          </p:cNvPr>
          <p:cNvSpPr>
            <a:spLocks noChangeArrowheads="1"/>
          </p:cNvSpPr>
          <p:nvPr/>
        </p:nvSpPr>
        <p:spPr bwMode="auto">
          <a:xfrm>
            <a:off x="2266478" y="4190817"/>
            <a:ext cx="3422073" cy="22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Surgery (N = 74)  Median (80% CI)  0.0 (NE, NE)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Line 120">
            <a:extLst>
              <a:ext uri="{FF2B5EF4-FFF2-40B4-BE49-F238E27FC236}">
                <a16:creationId xmlns:a16="http://schemas.microsoft.com/office/drawing/2014/main" id="{974A1FAE-A52F-42F7-AA4C-2C0D9C9F4E97}"/>
              </a:ext>
            </a:extLst>
          </p:cNvPr>
          <p:cNvSpPr>
            <a:spLocks noChangeShapeType="1"/>
          </p:cNvSpPr>
          <p:nvPr/>
        </p:nvSpPr>
        <p:spPr bwMode="auto">
          <a:xfrm>
            <a:off x="1549503" y="4283190"/>
            <a:ext cx="624904" cy="0"/>
          </a:xfrm>
          <a:prstGeom prst="line">
            <a:avLst/>
          </a:prstGeom>
          <a:noFill/>
          <a:ln w="30163" cap="sq">
            <a:solidFill>
              <a:srgbClr val="2A25D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Rectangle 135">
            <a:extLst>
              <a:ext uri="{FF2B5EF4-FFF2-40B4-BE49-F238E27FC236}">
                <a16:creationId xmlns:a16="http://schemas.microsoft.com/office/drawing/2014/main" id="{0AADD995-08BA-4BFB-A162-913E08337518}"/>
              </a:ext>
            </a:extLst>
          </p:cNvPr>
          <p:cNvSpPr>
            <a:spLocks noChangeArrowheads="1"/>
          </p:cNvSpPr>
          <p:nvPr/>
        </p:nvSpPr>
        <p:spPr bwMode="auto">
          <a:xfrm>
            <a:off x="989848" y="4140820"/>
            <a:ext cx="296711" cy="29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137">
            <a:extLst>
              <a:ext uri="{FF2B5EF4-FFF2-40B4-BE49-F238E27FC236}">
                <a16:creationId xmlns:a16="http://schemas.microsoft.com/office/drawing/2014/main" id="{D4ADBE6D-7C0F-4F05-B2A4-664B5741FF57}"/>
              </a:ext>
            </a:extLst>
          </p:cNvPr>
          <p:cNvSpPr>
            <a:spLocks noChangeArrowheads="1"/>
          </p:cNvSpPr>
          <p:nvPr/>
        </p:nvSpPr>
        <p:spPr bwMode="auto">
          <a:xfrm>
            <a:off x="875119" y="3446612"/>
            <a:ext cx="411440" cy="29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Rectangle 139">
            <a:extLst>
              <a:ext uri="{FF2B5EF4-FFF2-40B4-BE49-F238E27FC236}">
                <a16:creationId xmlns:a16="http://schemas.microsoft.com/office/drawing/2014/main" id="{D4CE806A-7F65-4FC6-9BB1-085A682DD677}"/>
              </a:ext>
            </a:extLst>
          </p:cNvPr>
          <p:cNvSpPr>
            <a:spLocks noChangeArrowheads="1"/>
          </p:cNvSpPr>
          <p:nvPr/>
        </p:nvSpPr>
        <p:spPr bwMode="auto">
          <a:xfrm>
            <a:off x="875119" y="2756109"/>
            <a:ext cx="411440" cy="29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50%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4" name="Rectangle 141">
            <a:extLst>
              <a:ext uri="{FF2B5EF4-FFF2-40B4-BE49-F238E27FC236}">
                <a16:creationId xmlns:a16="http://schemas.microsoft.com/office/drawing/2014/main" id="{E9B726FB-4525-4908-AF8F-DEAD76E62013}"/>
              </a:ext>
            </a:extLst>
          </p:cNvPr>
          <p:cNvSpPr>
            <a:spLocks noChangeArrowheads="1"/>
          </p:cNvSpPr>
          <p:nvPr/>
        </p:nvSpPr>
        <p:spPr bwMode="auto">
          <a:xfrm>
            <a:off x="875119" y="2065607"/>
            <a:ext cx="411440" cy="29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75%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Rectangle 143">
            <a:extLst>
              <a:ext uri="{FF2B5EF4-FFF2-40B4-BE49-F238E27FC236}">
                <a16:creationId xmlns:a16="http://schemas.microsoft.com/office/drawing/2014/main" id="{5B03C713-BBBA-4A5F-AEA0-DCB46FC23179}"/>
              </a:ext>
            </a:extLst>
          </p:cNvPr>
          <p:cNvSpPr>
            <a:spLocks noChangeArrowheads="1"/>
          </p:cNvSpPr>
          <p:nvPr/>
        </p:nvSpPr>
        <p:spPr bwMode="auto">
          <a:xfrm>
            <a:off x="760390" y="1376018"/>
            <a:ext cx="526168" cy="29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6" name="TextBox 125">
            <a:extLst>
              <a:ext uri="{FF2B5EF4-FFF2-40B4-BE49-F238E27FC236}">
                <a16:creationId xmlns:a16="http://schemas.microsoft.com/office/drawing/2014/main" id="{0C75FB4C-BFA1-4393-9A96-B5E4DB6E7A54}"/>
              </a:ext>
            </a:extLst>
          </p:cNvPr>
          <p:cNvSpPr txBox="1"/>
          <p:nvPr/>
        </p:nvSpPr>
        <p:spPr>
          <a:xfrm>
            <a:off x="524974" y="5750617"/>
            <a:ext cx="10811856" cy="400110"/>
          </a:xfrm>
          <a:prstGeom prst="rect">
            <a:avLst/>
          </a:prstGeom>
          <a:noFill/>
        </p:spPr>
        <p:txBody>
          <a:bodyPr wrap="square" rtlCol="0">
            <a:spAutoFit/>
          </a:bodyPr>
          <a:lstStyle/>
          <a:p>
            <a:pPr lvl="1"/>
            <a:r>
              <a:rPr lang="en-US" sz="1000" i="1" baseline="30000" dirty="0"/>
              <a:t>#</a:t>
            </a:r>
            <a:r>
              <a:rPr lang="en-US" sz="1000" i="1" dirty="0"/>
              <a:t>Two additional patients, one from each arm, neither of whom received surgery, are censored at the day after randomization </a:t>
            </a:r>
            <a:r>
              <a:rPr lang="en-US" sz="1000" i="1" dirty="0">
                <a:solidFill>
                  <a:srgbClr val="FF0000"/>
                </a:solidFill>
              </a:rPr>
              <a:t>due to identification of non-melanoma </a:t>
            </a:r>
            <a:r>
              <a:rPr lang="en-US" sz="1000" i="1" dirty="0"/>
              <a:t>following enrollment into the study. *RFS was defined per protocol.</a:t>
            </a:r>
          </a:p>
        </p:txBody>
      </p:sp>
      <p:graphicFrame>
        <p:nvGraphicFramePr>
          <p:cNvPr id="128" name="Table 127">
            <a:extLst>
              <a:ext uri="{FF2B5EF4-FFF2-40B4-BE49-F238E27FC236}">
                <a16:creationId xmlns:a16="http://schemas.microsoft.com/office/drawing/2014/main" id="{5480B1C3-3C43-439A-AC22-365C1225778B}"/>
              </a:ext>
            </a:extLst>
          </p:cNvPr>
          <p:cNvGraphicFramePr>
            <a:graphicFrameLocks noGrp="1"/>
          </p:cNvGraphicFramePr>
          <p:nvPr>
            <p:extLst>
              <p:ext uri="{D42A27DB-BD31-4B8C-83A1-F6EECF244321}">
                <p14:modId xmlns:p14="http://schemas.microsoft.com/office/powerpoint/2010/main" val="3224251302"/>
              </p:ext>
            </p:extLst>
          </p:nvPr>
        </p:nvGraphicFramePr>
        <p:xfrm>
          <a:off x="7121500" y="1322918"/>
          <a:ext cx="4535286" cy="1706880"/>
        </p:xfrm>
        <a:graphic>
          <a:graphicData uri="http://schemas.openxmlformats.org/drawingml/2006/table">
            <a:tbl>
              <a:tblPr firstRow="1" bandRow="1">
                <a:tableStyleId>{5C22544A-7EE6-4342-B048-85BDC9FD1C3A}</a:tableStyleId>
              </a:tblPr>
              <a:tblGrid>
                <a:gridCol w="1571631">
                  <a:extLst>
                    <a:ext uri="{9D8B030D-6E8A-4147-A177-3AD203B41FA5}">
                      <a16:colId xmlns:a16="http://schemas.microsoft.com/office/drawing/2014/main" val="1709152940"/>
                    </a:ext>
                  </a:extLst>
                </a:gridCol>
                <a:gridCol w="1553074">
                  <a:extLst>
                    <a:ext uri="{9D8B030D-6E8A-4147-A177-3AD203B41FA5}">
                      <a16:colId xmlns:a16="http://schemas.microsoft.com/office/drawing/2014/main" val="1299502318"/>
                    </a:ext>
                  </a:extLst>
                </a:gridCol>
                <a:gridCol w="1410581">
                  <a:extLst>
                    <a:ext uri="{9D8B030D-6E8A-4147-A177-3AD203B41FA5}">
                      <a16:colId xmlns:a16="http://schemas.microsoft.com/office/drawing/2014/main" val="3605945521"/>
                    </a:ext>
                  </a:extLst>
                </a:gridCol>
              </a:tblGrid>
              <a:tr h="423808">
                <a:tc>
                  <a:txBody>
                    <a:bodyPr/>
                    <a:lstStyle/>
                    <a:p>
                      <a:pPr algn="ctr"/>
                      <a:r>
                        <a:rPr lang="en-US" sz="1100" dirty="0"/>
                        <a:t>Type of RFS Event At Baseline</a:t>
                      </a:r>
                    </a:p>
                  </a:txBody>
                  <a:tcPr anchor="b">
                    <a:lnL w="12700"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tcPr>
                </a:tc>
                <a:tc>
                  <a:txBody>
                    <a:bodyPr/>
                    <a:lstStyle/>
                    <a:p>
                      <a:pPr algn="ctr"/>
                      <a:r>
                        <a:rPr lang="en-US" sz="1100" dirty="0"/>
                        <a:t>Arm 1</a:t>
                      </a:r>
                    </a:p>
                    <a:p>
                      <a:pPr algn="ctr"/>
                      <a:r>
                        <a:rPr lang="en-US" sz="1100" dirty="0"/>
                        <a:t>TVEC + Surgery </a:t>
                      </a:r>
                    </a:p>
                    <a:p>
                      <a:pPr algn="ctr"/>
                      <a:r>
                        <a:rPr lang="en-US" sz="1100" dirty="0"/>
                        <a:t>(n=76)</a:t>
                      </a:r>
                    </a:p>
                  </a:txBody>
                  <a:tcPr anchor="b">
                    <a:lnT w="12700" cap="flat" cmpd="sng" algn="ctr">
                      <a:solidFill>
                        <a:srgbClr val="0070C0"/>
                      </a:solidFill>
                      <a:prstDash val="solid"/>
                      <a:round/>
                      <a:headEnd type="none" w="med" len="med"/>
                      <a:tailEnd type="none" w="med" len="med"/>
                    </a:lnT>
                  </a:tcPr>
                </a:tc>
                <a:tc>
                  <a:txBody>
                    <a:bodyPr/>
                    <a:lstStyle/>
                    <a:p>
                      <a:pPr algn="ctr"/>
                      <a:r>
                        <a:rPr lang="en-US" sz="1100" dirty="0"/>
                        <a:t>Arm 2</a:t>
                      </a:r>
                    </a:p>
                    <a:p>
                      <a:pPr algn="ctr"/>
                      <a:r>
                        <a:rPr lang="en-US" sz="1100" dirty="0"/>
                        <a:t>Surgery  Alone</a:t>
                      </a:r>
                    </a:p>
                    <a:p>
                      <a:pPr algn="ctr"/>
                      <a:r>
                        <a:rPr lang="en-US" sz="1100" dirty="0"/>
                        <a:t>(n=74)</a:t>
                      </a:r>
                    </a:p>
                  </a:txBody>
                  <a:tcPr anchor="b">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tcPr>
                </a:tc>
                <a:extLst>
                  <a:ext uri="{0D108BD9-81ED-4DB2-BD59-A6C34878D82A}">
                    <a16:rowId xmlns:a16="http://schemas.microsoft.com/office/drawing/2014/main" val="66114560"/>
                  </a:ext>
                </a:extLst>
              </a:tr>
              <a:tr h="184737">
                <a:tc>
                  <a:txBody>
                    <a:bodyPr/>
                    <a:lstStyle/>
                    <a:p>
                      <a:r>
                        <a:rPr lang="en-US" sz="1100" dirty="0"/>
                        <a:t>No Surgery</a:t>
                      </a:r>
                    </a:p>
                  </a:txBody>
                  <a:tcPr>
                    <a:lnL w="12700" cap="flat" cmpd="sng" algn="ctr">
                      <a:solidFill>
                        <a:srgbClr val="0070C0"/>
                      </a:solidFill>
                      <a:prstDash val="solid"/>
                      <a:round/>
                      <a:headEnd type="none" w="med" len="med"/>
                      <a:tailEnd type="none" w="med" len="med"/>
                    </a:lnL>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cs typeface="Arial" panose="020B0604020202020204" pitchFamily="34" charset="0"/>
                        </a:rPr>
                        <a:t>18 (23.7%)</a:t>
                      </a:r>
                      <a:r>
                        <a:rPr lang="en-US" sz="1100" baseline="3000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US" sz="105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cs typeface="Arial" panose="020B0604020202020204" pitchFamily="34" charset="0"/>
                        </a:rPr>
                        <a:t>4 (5.4%)</a:t>
                      </a:r>
                      <a:r>
                        <a:rPr lang="en-US" sz="1100" baseline="3000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US" sz="1050">
                        <a:effectLst/>
                        <a:latin typeface="Arial" panose="020B0604020202020204" pitchFamily="34" charset="0"/>
                        <a:ea typeface="Calibri" panose="020F0502020204030204" pitchFamily="34" charset="0"/>
                        <a:cs typeface="Arial" panose="020B0604020202020204" pitchFamily="34" charset="0"/>
                      </a:endParaRPr>
                    </a:p>
                  </a:txBody>
                  <a:tcP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3708531770"/>
                  </a:ext>
                </a:extLst>
              </a:tr>
              <a:tr h="409303">
                <a:tc>
                  <a:txBody>
                    <a:bodyPr/>
                    <a:lstStyle/>
                    <a:p>
                      <a:r>
                        <a:rPr lang="en-US" sz="1100" dirty="0"/>
                        <a:t>Lack of R0 Resection Following Surgery</a:t>
                      </a:r>
                    </a:p>
                  </a:txBody>
                  <a:tcPr>
                    <a:lnL w="12700" cap="flat" cmpd="sng" algn="ctr">
                      <a:solidFill>
                        <a:srgbClr val="0070C0"/>
                      </a:solidFill>
                      <a:prstDash val="solid"/>
                      <a:round/>
                      <a:headEnd type="none" w="med" len="med"/>
                      <a:tailEnd type="none" w="med" len="med"/>
                    </a:lnL>
                  </a:tcPr>
                </a:tc>
                <a:tc>
                  <a:txBody>
                    <a:bodyPr/>
                    <a:lstStyle/>
                    <a:p>
                      <a:pPr marL="0" marR="0" algn="ctr">
                        <a:spcBef>
                          <a:spcPts val="0"/>
                        </a:spcBef>
                        <a:spcAft>
                          <a:spcPts val="0"/>
                        </a:spcAft>
                      </a:pPr>
                      <a:r>
                        <a:rPr lang="en-US" sz="1100">
                          <a:solidFill>
                            <a:srgbClr val="000000"/>
                          </a:solidFill>
                          <a:effectLst/>
                          <a:latin typeface="Arial" panose="020B0604020202020204" pitchFamily="34" charset="0"/>
                          <a:ea typeface="Calibri" panose="020F0502020204030204" pitchFamily="34" charset="0"/>
                          <a:cs typeface="Arial" panose="020B0604020202020204" pitchFamily="34" charset="0"/>
                        </a:rPr>
                        <a:t>25 (32.3%)</a:t>
                      </a:r>
                      <a:endParaRPr lang="en-US" sz="1050">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0" marR="0" algn="ctr">
                        <a:spcBef>
                          <a:spcPts val="0"/>
                        </a:spcBef>
                        <a:spcAft>
                          <a:spcPts val="0"/>
                        </a:spcAft>
                      </a:pPr>
                      <a:r>
                        <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41 (55.4%)</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a:lnR w="12700"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2104207944"/>
                  </a:ext>
                </a:extLst>
              </a:tr>
              <a:tr h="304272">
                <a:tc>
                  <a:txBody>
                    <a:bodyPr/>
                    <a:lstStyle/>
                    <a:p>
                      <a:r>
                        <a:rPr lang="en-US" sz="1100" dirty="0"/>
                        <a:t>Total Events at Baseline</a:t>
                      </a:r>
                    </a:p>
                  </a:txBody>
                  <a:tcPr>
                    <a:lnL w="12700" cap="flat" cmpd="sng" algn="ctr">
                      <a:solidFill>
                        <a:srgbClr val="0070C0"/>
                      </a:solidFill>
                      <a:prstDash val="solid"/>
                      <a:round/>
                      <a:headEnd type="none" w="med" len="med"/>
                      <a:tailEnd type="none" w="med" len="med"/>
                    </a:lnL>
                    <a:lnB w="12700" cap="flat" cmpd="sng" algn="ctr">
                      <a:solidFill>
                        <a:srgbClr val="0070C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43 (56.6%)</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a:lnB w="12700" cap="flat" cmpd="sng" algn="ctr">
                      <a:solidFill>
                        <a:srgbClr val="0070C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45 (60.8%)</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a:lnR w="12700" cap="flat" cmpd="sng" algn="ctr">
                      <a:solidFill>
                        <a:srgbClr val="0070C0"/>
                      </a:solidFill>
                      <a:prstDash val="solid"/>
                      <a:round/>
                      <a:headEnd type="none" w="med" len="med"/>
                      <a:tailEnd type="none" w="med" len="med"/>
                    </a:lnR>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084698879"/>
                  </a:ext>
                </a:extLst>
              </a:tr>
            </a:tbl>
          </a:graphicData>
        </a:graphic>
      </p:graphicFrame>
      <p:sp>
        <p:nvSpPr>
          <p:cNvPr id="3" name="TextBox 2">
            <a:extLst>
              <a:ext uri="{FF2B5EF4-FFF2-40B4-BE49-F238E27FC236}">
                <a16:creationId xmlns:a16="http://schemas.microsoft.com/office/drawing/2014/main" id="{562333B1-E6DF-4AFD-BCEC-5210F2F29BB0}"/>
              </a:ext>
            </a:extLst>
          </p:cNvPr>
          <p:cNvSpPr txBox="1"/>
          <p:nvPr/>
        </p:nvSpPr>
        <p:spPr>
          <a:xfrm>
            <a:off x="302209" y="6086039"/>
            <a:ext cx="11587580" cy="369332"/>
          </a:xfrm>
          <a:prstGeom prst="rect">
            <a:avLst/>
          </a:prstGeom>
          <a:noFill/>
        </p:spPr>
        <p:txBody>
          <a:bodyPr wrap="square" rtlCol="0">
            <a:spAutoFit/>
          </a:bodyPr>
          <a:lstStyle/>
          <a:p>
            <a:pPr marL="285750" indent="-285750">
              <a:buFont typeface="Arial" panose="020B0604020202020204" pitchFamily="34" charset="0"/>
              <a:buChar char="•"/>
            </a:pPr>
            <a:r>
              <a:rPr lang="en-US" dirty="0"/>
              <a:t>At 1 year, 33.5% of pts in Arm 1 (T-VEC + surgery) and 21.9% in Arm 2 (surgery) remained recurrence-free</a:t>
            </a:r>
          </a:p>
        </p:txBody>
      </p:sp>
      <p:sp>
        <p:nvSpPr>
          <p:cNvPr id="129" name="Slide Number Placeholder 3">
            <a:extLst>
              <a:ext uri="{FF2B5EF4-FFF2-40B4-BE49-F238E27FC236}">
                <a16:creationId xmlns:a16="http://schemas.microsoft.com/office/drawing/2014/main" id="{8D11C3A3-DC6F-4E30-9BC9-1DF2694E8061}"/>
              </a:ext>
            </a:extLst>
          </p:cNvPr>
          <p:cNvSpPr>
            <a:spLocks noGrp="1"/>
          </p:cNvSpPr>
          <p:nvPr>
            <p:ph type="sldNum" sz="quarter" idx="12"/>
          </p:nvPr>
        </p:nvSpPr>
        <p:spPr>
          <a:xfrm>
            <a:off x="11529726" y="6432705"/>
            <a:ext cx="555944" cy="448266"/>
          </a:xfrm>
        </p:spPr>
        <p:txBody>
          <a:bodyPr/>
          <a:lstStyle/>
          <a:p>
            <a:fld id="{DA045619-D4A7-43A7-8BA1-73C09E3E7720}" type="slidenum">
              <a:rPr lang="en-US" smtClean="0"/>
              <a:t>15</a:t>
            </a:fld>
            <a:endParaRPr lang="en-US" dirty="0"/>
          </a:p>
        </p:txBody>
      </p:sp>
      <p:sp>
        <p:nvSpPr>
          <p:cNvPr id="131" name="Title 1">
            <a:extLst>
              <a:ext uri="{FF2B5EF4-FFF2-40B4-BE49-F238E27FC236}">
                <a16:creationId xmlns:a16="http://schemas.microsoft.com/office/drawing/2014/main" id="{075397FC-BCCE-49FA-A90B-BA2B4981564C}"/>
              </a:ext>
            </a:extLst>
          </p:cNvPr>
          <p:cNvSpPr txBox="1">
            <a:spLocks/>
          </p:cNvSpPr>
          <p:nvPr/>
        </p:nvSpPr>
        <p:spPr>
          <a:xfrm>
            <a:off x="-23734" y="570861"/>
            <a:ext cx="12109404" cy="64111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2800"/>
              </a:lnSpc>
            </a:pPr>
            <a:r>
              <a:rPr lang="en-US" sz="2600" b="1" dirty="0"/>
              <a:t>Recurrence-Free Survival* (ITT Analysis Population) After Randomization</a:t>
            </a:r>
          </a:p>
        </p:txBody>
      </p:sp>
      <p:sp>
        <p:nvSpPr>
          <p:cNvPr id="127" name="Date Placeholder 5">
            <a:extLst>
              <a:ext uri="{FF2B5EF4-FFF2-40B4-BE49-F238E27FC236}">
                <a16:creationId xmlns:a16="http://schemas.microsoft.com/office/drawing/2014/main" id="{BD07D42A-B972-4AD8-9691-089C292B23DE}"/>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130" name="TextBox 129">
            <a:extLst>
              <a:ext uri="{FF2B5EF4-FFF2-40B4-BE49-F238E27FC236}">
                <a16:creationId xmlns:a16="http://schemas.microsoft.com/office/drawing/2014/main" id="{1C726D47-3F93-45BA-94A9-D2EA66196366}"/>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32" name="TextBox 131">
            <a:extLst>
              <a:ext uri="{FF2B5EF4-FFF2-40B4-BE49-F238E27FC236}">
                <a16:creationId xmlns:a16="http://schemas.microsoft.com/office/drawing/2014/main" id="{FB53B6FC-CE80-4E64-89B7-C07067C84356}"/>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33" name="TextBox 132">
            <a:extLst>
              <a:ext uri="{FF2B5EF4-FFF2-40B4-BE49-F238E27FC236}">
                <a16:creationId xmlns:a16="http://schemas.microsoft.com/office/drawing/2014/main" id="{9B0FF4D8-C65F-4311-8833-AF5213D66948}"/>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34" name="TextBox 133">
            <a:extLst>
              <a:ext uri="{FF2B5EF4-FFF2-40B4-BE49-F238E27FC236}">
                <a16:creationId xmlns:a16="http://schemas.microsoft.com/office/drawing/2014/main" id="{889786B9-F32D-4E97-A231-38694F647EDE}"/>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5" name="TextBox 134">
            <a:extLst>
              <a:ext uri="{FF2B5EF4-FFF2-40B4-BE49-F238E27FC236}">
                <a16:creationId xmlns:a16="http://schemas.microsoft.com/office/drawing/2014/main" id="{35B8AB4A-C4F8-4EB8-A62B-B5A48E3BAFBE}"/>
              </a:ext>
            </a:extLst>
          </p:cNvPr>
          <p:cNvSpPr txBox="1"/>
          <p:nvPr/>
        </p:nvSpPr>
        <p:spPr>
          <a:xfrm>
            <a:off x="4832113" y="6491942"/>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36" name="TextBox 135">
            <a:extLst>
              <a:ext uri="{FF2B5EF4-FFF2-40B4-BE49-F238E27FC236}">
                <a16:creationId xmlns:a16="http://schemas.microsoft.com/office/drawing/2014/main" id="{0198D22B-4842-49E7-A386-3D2E93A331B6}"/>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37" name="TextBox 136">
            <a:extLst>
              <a:ext uri="{FF2B5EF4-FFF2-40B4-BE49-F238E27FC236}">
                <a16:creationId xmlns:a16="http://schemas.microsoft.com/office/drawing/2014/main" id="{2D51C867-F326-43B0-ABD0-7926FE8FD4D8}"/>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38" name="TextBox 137">
            <a:extLst>
              <a:ext uri="{FF2B5EF4-FFF2-40B4-BE49-F238E27FC236}">
                <a16:creationId xmlns:a16="http://schemas.microsoft.com/office/drawing/2014/main" id="{F0DDA21D-B964-4F71-87D4-E35A9375C1B1}"/>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3071702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6" name="Group 145">
            <a:extLst>
              <a:ext uri="{FF2B5EF4-FFF2-40B4-BE49-F238E27FC236}">
                <a16:creationId xmlns:a16="http://schemas.microsoft.com/office/drawing/2014/main" id="{D2A9CA58-84E7-4203-985D-8571B9C34B72}"/>
              </a:ext>
            </a:extLst>
          </p:cNvPr>
          <p:cNvGrpSpPr/>
          <p:nvPr/>
        </p:nvGrpSpPr>
        <p:grpSpPr>
          <a:xfrm>
            <a:off x="282966" y="1410460"/>
            <a:ext cx="11474619" cy="4164039"/>
            <a:chOff x="282966" y="1410460"/>
            <a:chExt cx="11474619" cy="4164039"/>
          </a:xfrm>
        </p:grpSpPr>
        <p:sp>
          <p:nvSpPr>
            <p:cNvPr id="7" name="Freeform 5">
              <a:extLst>
                <a:ext uri="{FF2B5EF4-FFF2-40B4-BE49-F238E27FC236}">
                  <a16:creationId xmlns:a16="http://schemas.microsoft.com/office/drawing/2014/main" id="{34EA1BE6-C755-4AAD-8F09-2A04C744B9CB}"/>
                </a:ext>
              </a:extLst>
            </p:cNvPr>
            <p:cNvSpPr>
              <a:spLocks/>
            </p:cNvSpPr>
            <p:nvPr/>
          </p:nvSpPr>
          <p:spPr bwMode="auto">
            <a:xfrm>
              <a:off x="1927068" y="1708863"/>
              <a:ext cx="8127697" cy="1597096"/>
            </a:xfrm>
            <a:custGeom>
              <a:avLst/>
              <a:gdLst>
                <a:gd name="T0" fmla="*/ 5 w 4291"/>
                <a:gd name="T1" fmla="*/ 0 h 809"/>
                <a:gd name="T2" fmla="*/ 5 w 4291"/>
                <a:gd name="T3" fmla="*/ 64 h 809"/>
                <a:gd name="T4" fmla="*/ 43 w 4291"/>
                <a:gd name="T5" fmla="*/ 81 h 809"/>
                <a:gd name="T6" fmla="*/ 156 w 4291"/>
                <a:gd name="T7" fmla="*/ 81 h 809"/>
                <a:gd name="T8" fmla="*/ 156 w 4291"/>
                <a:gd name="T9" fmla="*/ 98 h 809"/>
                <a:gd name="T10" fmla="*/ 201 w 4291"/>
                <a:gd name="T11" fmla="*/ 117 h 809"/>
                <a:gd name="T12" fmla="*/ 253 w 4291"/>
                <a:gd name="T13" fmla="*/ 117 h 809"/>
                <a:gd name="T14" fmla="*/ 253 w 4291"/>
                <a:gd name="T15" fmla="*/ 133 h 809"/>
                <a:gd name="T16" fmla="*/ 296 w 4291"/>
                <a:gd name="T17" fmla="*/ 150 h 809"/>
                <a:gd name="T18" fmla="*/ 303 w 4291"/>
                <a:gd name="T19" fmla="*/ 150 h 809"/>
                <a:gd name="T20" fmla="*/ 303 w 4291"/>
                <a:gd name="T21" fmla="*/ 166 h 809"/>
                <a:gd name="T22" fmla="*/ 312 w 4291"/>
                <a:gd name="T23" fmla="*/ 185 h 809"/>
                <a:gd name="T24" fmla="*/ 350 w 4291"/>
                <a:gd name="T25" fmla="*/ 185 h 809"/>
                <a:gd name="T26" fmla="*/ 350 w 4291"/>
                <a:gd name="T27" fmla="*/ 202 h 809"/>
                <a:gd name="T28" fmla="*/ 367 w 4291"/>
                <a:gd name="T29" fmla="*/ 219 h 809"/>
                <a:gd name="T30" fmla="*/ 383 w 4291"/>
                <a:gd name="T31" fmla="*/ 219 h 809"/>
                <a:gd name="T32" fmla="*/ 383 w 4291"/>
                <a:gd name="T33" fmla="*/ 237 h 809"/>
                <a:gd name="T34" fmla="*/ 412 w 4291"/>
                <a:gd name="T35" fmla="*/ 254 h 809"/>
                <a:gd name="T36" fmla="*/ 416 w 4291"/>
                <a:gd name="T37" fmla="*/ 254 h 809"/>
                <a:gd name="T38" fmla="*/ 416 w 4291"/>
                <a:gd name="T39" fmla="*/ 271 h 809"/>
                <a:gd name="T40" fmla="*/ 421 w 4291"/>
                <a:gd name="T41" fmla="*/ 287 h 809"/>
                <a:gd name="T42" fmla="*/ 426 w 4291"/>
                <a:gd name="T43" fmla="*/ 287 h 809"/>
                <a:gd name="T44" fmla="*/ 426 w 4291"/>
                <a:gd name="T45" fmla="*/ 306 h 809"/>
                <a:gd name="T46" fmla="*/ 449 w 4291"/>
                <a:gd name="T47" fmla="*/ 339 h 809"/>
                <a:gd name="T48" fmla="*/ 475 w 4291"/>
                <a:gd name="T49" fmla="*/ 339 h 809"/>
                <a:gd name="T50" fmla="*/ 475 w 4291"/>
                <a:gd name="T51" fmla="*/ 358 h 809"/>
                <a:gd name="T52" fmla="*/ 506 w 4291"/>
                <a:gd name="T53" fmla="*/ 375 h 809"/>
                <a:gd name="T54" fmla="*/ 530 w 4291"/>
                <a:gd name="T55" fmla="*/ 375 h 809"/>
                <a:gd name="T56" fmla="*/ 530 w 4291"/>
                <a:gd name="T57" fmla="*/ 408 h 809"/>
                <a:gd name="T58" fmla="*/ 535 w 4291"/>
                <a:gd name="T59" fmla="*/ 427 h 809"/>
                <a:gd name="T60" fmla="*/ 539 w 4291"/>
                <a:gd name="T61" fmla="*/ 427 h 809"/>
                <a:gd name="T62" fmla="*/ 539 w 4291"/>
                <a:gd name="T63" fmla="*/ 444 h 809"/>
                <a:gd name="T64" fmla="*/ 568 w 4291"/>
                <a:gd name="T65" fmla="*/ 477 h 809"/>
                <a:gd name="T66" fmla="*/ 572 w 4291"/>
                <a:gd name="T67" fmla="*/ 477 h 809"/>
                <a:gd name="T68" fmla="*/ 572 w 4291"/>
                <a:gd name="T69" fmla="*/ 496 h 809"/>
                <a:gd name="T70" fmla="*/ 594 w 4291"/>
                <a:gd name="T71" fmla="*/ 513 h 809"/>
                <a:gd name="T72" fmla="*/ 615 w 4291"/>
                <a:gd name="T73" fmla="*/ 513 h 809"/>
                <a:gd name="T74" fmla="*/ 615 w 4291"/>
                <a:gd name="T75" fmla="*/ 529 h 809"/>
                <a:gd name="T76" fmla="*/ 622 w 4291"/>
                <a:gd name="T77" fmla="*/ 548 h 809"/>
                <a:gd name="T78" fmla="*/ 627 w 4291"/>
                <a:gd name="T79" fmla="*/ 548 h 809"/>
                <a:gd name="T80" fmla="*/ 627 w 4291"/>
                <a:gd name="T81" fmla="*/ 581 h 809"/>
                <a:gd name="T82" fmla="*/ 632 w 4291"/>
                <a:gd name="T83" fmla="*/ 598 h 809"/>
                <a:gd name="T84" fmla="*/ 691 w 4291"/>
                <a:gd name="T85" fmla="*/ 598 h 809"/>
                <a:gd name="T86" fmla="*/ 691 w 4291"/>
                <a:gd name="T87" fmla="*/ 617 h 809"/>
                <a:gd name="T88" fmla="*/ 800 w 4291"/>
                <a:gd name="T89" fmla="*/ 633 h 809"/>
                <a:gd name="T90" fmla="*/ 859 w 4291"/>
                <a:gd name="T91" fmla="*/ 633 h 809"/>
                <a:gd name="T92" fmla="*/ 859 w 4291"/>
                <a:gd name="T93" fmla="*/ 650 h 809"/>
                <a:gd name="T94" fmla="*/ 901 w 4291"/>
                <a:gd name="T95" fmla="*/ 669 h 809"/>
                <a:gd name="T96" fmla="*/ 949 w 4291"/>
                <a:gd name="T97" fmla="*/ 669 h 809"/>
                <a:gd name="T98" fmla="*/ 949 w 4291"/>
                <a:gd name="T99" fmla="*/ 686 h 809"/>
                <a:gd name="T100" fmla="*/ 1003 w 4291"/>
                <a:gd name="T101" fmla="*/ 702 h 809"/>
                <a:gd name="T102" fmla="*/ 1133 w 4291"/>
                <a:gd name="T103" fmla="*/ 702 h 809"/>
                <a:gd name="T104" fmla="*/ 1133 w 4291"/>
                <a:gd name="T105" fmla="*/ 719 h 809"/>
                <a:gd name="T106" fmla="*/ 1566 w 4291"/>
                <a:gd name="T107" fmla="*/ 740 h 809"/>
                <a:gd name="T108" fmla="*/ 1571 w 4291"/>
                <a:gd name="T109" fmla="*/ 740 h 809"/>
                <a:gd name="T110" fmla="*/ 1571 w 4291"/>
                <a:gd name="T111" fmla="*/ 759 h 809"/>
                <a:gd name="T112" fmla="*/ 2100 w 4291"/>
                <a:gd name="T113" fmla="*/ 783 h 809"/>
                <a:gd name="T114" fmla="*/ 2330 w 4291"/>
                <a:gd name="T115" fmla="*/ 783 h 809"/>
                <a:gd name="T116" fmla="*/ 2330 w 4291"/>
                <a:gd name="T117" fmla="*/ 809 h 809"/>
                <a:gd name="T118" fmla="*/ 4291 w 4291"/>
                <a:gd name="T119" fmla="*/ 809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91" h="809">
                  <a:moveTo>
                    <a:pt x="0" y="0"/>
                  </a:moveTo>
                  <a:lnTo>
                    <a:pt x="5" y="0"/>
                  </a:lnTo>
                  <a:lnTo>
                    <a:pt x="5" y="64"/>
                  </a:lnTo>
                  <a:lnTo>
                    <a:pt x="5" y="64"/>
                  </a:lnTo>
                  <a:lnTo>
                    <a:pt x="43" y="64"/>
                  </a:lnTo>
                  <a:lnTo>
                    <a:pt x="43" y="81"/>
                  </a:lnTo>
                  <a:lnTo>
                    <a:pt x="43" y="81"/>
                  </a:lnTo>
                  <a:lnTo>
                    <a:pt x="156" y="81"/>
                  </a:lnTo>
                  <a:lnTo>
                    <a:pt x="156" y="98"/>
                  </a:lnTo>
                  <a:lnTo>
                    <a:pt x="156" y="98"/>
                  </a:lnTo>
                  <a:lnTo>
                    <a:pt x="201" y="98"/>
                  </a:lnTo>
                  <a:lnTo>
                    <a:pt x="201" y="117"/>
                  </a:lnTo>
                  <a:lnTo>
                    <a:pt x="201" y="117"/>
                  </a:lnTo>
                  <a:lnTo>
                    <a:pt x="253" y="117"/>
                  </a:lnTo>
                  <a:lnTo>
                    <a:pt x="253" y="133"/>
                  </a:lnTo>
                  <a:lnTo>
                    <a:pt x="253" y="133"/>
                  </a:lnTo>
                  <a:lnTo>
                    <a:pt x="296" y="133"/>
                  </a:lnTo>
                  <a:lnTo>
                    <a:pt x="296" y="150"/>
                  </a:lnTo>
                  <a:lnTo>
                    <a:pt x="296" y="150"/>
                  </a:lnTo>
                  <a:lnTo>
                    <a:pt x="303" y="150"/>
                  </a:lnTo>
                  <a:lnTo>
                    <a:pt x="303" y="166"/>
                  </a:lnTo>
                  <a:lnTo>
                    <a:pt x="303" y="166"/>
                  </a:lnTo>
                  <a:lnTo>
                    <a:pt x="312" y="166"/>
                  </a:lnTo>
                  <a:lnTo>
                    <a:pt x="312" y="185"/>
                  </a:lnTo>
                  <a:lnTo>
                    <a:pt x="312" y="185"/>
                  </a:lnTo>
                  <a:lnTo>
                    <a:pt x="350" y="185"/>
                  </a:lnTo>
                  <a:lnTo>
                    <a:pt x="350" y="202"/>
                  </a:lnTo>
                  <a:lnTo>
                    <a:pt x="350" y="202"/>
                  </a:lnTo>
                  <a:lnTo>
                    <a:pt x="367" y="202"/>
                  </a:lnTo>
                  <a:lnTo>
                    <a:pt x="367" y="219"/>
                  </a:lnTo>
                  <a:lnTo>
                    <a:pt x="367" y="219"/>
                  </a:lnTo>
                  <a:lnTo>
                    <a:pt x="383" y="219"/>
                  </a:lnTo>
                  <a:lnTo>
                    <a:pt x="383" y="237"/>
                  </a:lnTo>
                  <a:lnTo>
                    <a:pt x="383" y="237"/>
                  </a:lnTo>
                  <a:lnTo>
                    <a:pt x="412" y="237"/>
                  </a:lnTo>
                  <a:lnTo>
                    <a:pt x="412" y="254"/>
                  </a:lnTo>
                  <a:lnTo>
                    <a:pt x="412" y="254"/>
                  </a:lnTo>
                  <a:lnTo>
                    <a:pt x="416" y="254"/>
                  </a:lnTo>
                  <a:lnTo>
                    <a:pt x="416" y="271"/>
                  </a:lnTo>
                  <a:lnTo>
                    <a:pt x="416" y="271"/>
                  </a:lnTo>
                  <a:lnTo>
                    <a:pt x="421" y="271"/>
                  </a:lnTo>
                  <a:lnTo>
                    <a:pt x="421" y="287"/>
                  </a:lnTo>
                  <a:lnTo>
                    <a:pt x="421" y="287"/>
                  </a:lnTo>
                  <a:lnTo>
                    <a:pt x="426" y="287"/>
                  </a:lnTo>
                  <a:lnTo>
                    <a:pt x="426" y="306"/>
                  </a:lnTo>
                  <a:lnTo>
                    <a:pt x="426" y="306"/>
                  </a:lnTo>
                  <a:lnTo>
                    <a:pt x="449" y="306"/>
                  </a:lnTo>
                  <a:lnTo>
                    <a:pt x="449" y="339"/>
                  </a:lnTo>
                  <a:lnTo>
                    <a:pt x="449" y="339"/>
                  </a:lnTo>
                  <a:lnTo>
                    <a:pt x="475" y="339"/>
                  </a:lnTo>
                  <a:lnTo>
                    <a:pt x="475" y="358"/>
                  </a:lnTo>
                  <a:lnTo>
                    <a:pt x="475" y="358"/>
                  </a:lnTo>
                  <a:lnTo>
                    <a:pt x="506" y="358"/>
                  </a:lnTo>
                  <a:lnTo>
                    <a:pt x="506" y="375"/>
                  </a:lnTo>
                  <a:lnTo>
                    <a:pt x="506" y="375"/>
                  </a:lnTo>
                  <a:lnTo>
                    <a:pt x="530" y="375"/>
                  </a:lnTo>
                  <a:lnTo>
                    <a:pt x="530" y="408"/>
                  </a:lnTo>
                  <a:lnTo>
                    <a:pt x="530" y="408"/>
                  </a:lnTo>
                  <a:lnTo>
                    <a:pt x="535" y="408"/>
                  </a:lnTo>
                  <a:lnTo>
                    <a:pt x="535" y="427"/>
                  </a:lnTo>
                  <a:lnTo>
                    <a:pt x="535" y="427"/>
                  </a:lnTo>
                  <a:lnTo>
                    <a:pt x="539" y="427"/>
                  </a:lnTo>
                  <a:lnTo>
                    <a:pt x="539" y="444"/>
                  </a:lnTo>
                  <a:lnTo>
                    <a:pt x="539" y="444"/>
                  </a:lnTo>
                  <a:lnTo>
                    <a:pt x="568" y="444"/>
                  </a:lnTo>
                  <a:lnTo>
                    <a:pt x="568" y="477"/>
                  </a:lnTo>
                  <a:lnTo>
                    <a:pt x="568" y="477"/>
                  </a:lnTo>
                  <a:lnTo>
                    <a:pt x="572" y="477"/>
                  </a:lnTo>
                  <a:lnTo>
                    <a:pt x="572" y="496"/>
                  </a:lnTo>
                  <a:lnTo>
                    <a:pt x="572" y="496"/>
                  </a:lnTo>
                  <a:lnTo>
                    <a:pt x="594" y="496"/>
                  </a:lnTo>
                  <a:lnTo>
                    <a:pt x="594" y="513"/>
                  </a:lnTo>
                  <a:lnTo>
                    <a:pt x="594" y="513"/>
                  </a:lnTo>
                  <a:lnTo>
                    <a:pt x="615" y="513"/>
                  </a:lnTo>
                  <a:lnTo>
                    <a:pt x="615" y="529"/>
                  </a:lnTo>
                  <a:lnTo>
                    <a:pt x="615" y="529"/>
                  </a:lnTo>
                  <a:lnTo>
                    <a:pt x="622" y="529"/>
                  </a:lnTo>
                  <a:lnTo>
                    <a:pt x="622" y="548"/>
                  </a:lnTo>
                  <a:lnTo>
                    <a:pt x="622" y="548"/>
                  </a:lnTo>
                  <a:lnTo>
                    <a:pt x="627" y="548"/>
                  </a:lnTo>
                  <a:lnTo>
                    <a:pt x="627" y="581"/>
                  </a:lnTo>
                  <a:lnTo>
                    <a:pt x="627" y="581"/>
                  </a:lnTo>
                  <a:lnTo>
                    <a:pt x="632" y="581"/>
                  </a:lnTo>
                  <a:lnTo>
                    <a:pt x="632" y="598"/>
                  </a:lnTo>
                  <a:lnTo>
                    <a:pt x="632" y="598"/>
                  </a:lnTo>
                  <a:lnTo>
                    <a:pt x="691" y="598"/>
                  </a:lnTo>
                  <a:lnTo>
                    <a:pt x="691" y="617"/>
                  </a:lnTo>
                  <a:lnTo>
                    <a:pt x="691" y="617"/>
                  </a:lnTo>
                  <a:lnTo>
                    <a:pt x="800" y="617"/>
                  </a:lnTo>
                  <a:lnTo>
                    <a:pt x="800" y="633"/>
                  </a:lnTo>
                  <a:lnTo>
                    <a:pt x="800" y="633"/>
                  </a:lnTo>
                  <a:lnTo>
                    <a:pt x="859" y="633"/>
                  </a:lnTo>
                  <a:lnTo>
                    <a:pt x="859" y="650"/>
                  </a:lnTo>
                  <a:lnTo>
                    <a:pt x="859" y="650"/>
                  </a:lnTo>
                  <a:lnTo>
                    <a:pt x="901" y="650"/>
                  </a:lnTo>
                  <a:lnTo>
                    <a:pt x="901" y="669"/>
                  </a:lnTo>
                  <a:lnTo>
                    <a:pt x="901" y="669"/>
                  </a:lnTo>
                  <a:lnTo>
                    <a:pt x="949" y="669"/>
                  </a:lnTo>
                  <a:lnTo>
                    <a:pt x="949" y="686"/>
                  </a:lnTo>
                  <a:lnTo>
                    <a:pt x="949" y="686"/>
                  </a:lnTo>
                  <a:lnTo>
                    <a:pt x="1003" y="686"/>
                  </a:lnTo>
                  <a:lnTo>
                    <a:pt x="1003" y="702"/>
                  </a:lnTo>
                  <a:lnTo>
                    <a:pt x="1003" y="702"/>
                  </a:lnTo>
                  <a:lnTo>
                    <a:pt x="1133" y="702"/>
                  </a:lnTo>
                  <a:lnTo>
                    <a:pt x="1133" y="719"/>
                  </a:lnTo>
                  <a:lnTo>
                    <a:pt x="1133" y="719"/>
                  </a:lnTo>
                  <a:lnTo>
                    <a:pt x="1566" y="719"/>
                  </a:lnTo>
                  <a:lnTo>
                    <a:pt x="1566" y="740"/>
                  </a:lnTo>
                  <a:lnTo>
                    <a:pt x="1566" y="740"/>
                  </a:lnTo>
                  <a:lnTo>
                    <a:pt x="1571" y="740"/>
                  </a:lnTo>
                  <a:lnTo>
                    <a:pt x="1571" y="759"/>
                  </a:lnTo>
                  <a:lnTo>
                    <a:pt x="1571" y="759"/>
                  </a:lnTo>
                  <a:lnTo>
                    <a:pt x="2100" y="759"/>
                  </a:lnTo>
                  <a:lnTo>
                    <a:pt x="2100" y="783"/>
                  </a:lnTo>
                  <a:lnTo>
                    <a:pt x="2100" y="783"/>
                  </a:lnTo>
                  <a:lnTo>
                    <a:pt x="2330" y="783"/>
                  </a:lnTo>
                  <a:lnTo>
                    <a:pt x="2330" y="809"/>
                  </a:lnTo>
                  <a:lnTo>
                    <a:pt x="2330" y="809"/>
                  </a:lnTo>
                  <a:lnTo>
                    <a:pt x="4291" y="809"/>
                  </a:lnTo>
                  <a:lnTo>
                    <a:pt x="4291" y="809"/>
                  </a:lnTo>
                </a:path>
              </a:pathLst>
            </a:custGeom>
            <a:noFill/>
            <a:ln w="30163" cap="flat">
              <a:solidFill>
                <a:srgbClr val="2A25D9"/>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6">
              <a:extLst>
                <a:ext uri="{FF2B5EF4-FFF2-40B4-BE49-F238E27FC236}">
                  <a16:creationId xmlns:a16="http://schemas.microsoft.com/office/drawing/2014/main" id="{4991DFAE-4611-4015-A46B-BA3AEE56C08A}"/>
                </a:ext>
              </a:extLst>
            </p:cNvPr>
            <p:cNvSpPr>
              <a:spLocks/>
            </p:cNvSpPr>
            <p:nvPr/>
          </p:nvSpPr>
          <p:spPr bwMode="auto">
            <a:xfrm>
              <a:off x="1927068" y="1708863"/>
              <a:ext cx="9341832" cy="1139091"/>
            </a:xfrm>
            <a:custGeom>
              <a:avLst/>
              <a:gdLst>
                <a:gd name="T0" fmla="*/ 0 w 4932"/>
                <a:gd name="T1" fmla="*/ 0 h 577"/>
                <a:gd name="T2" fmla="*/ 5 w 4932"/>
                <a:gd name="T3" fmla="*/ 0 h 577"/>
                <a:gd name="T4" fmla="*/ 5 w 4932"/>
                <a:gd name="T5" fmla="*/ 280 h 577"/>
                <a:gd name="T6" fmla="*/ 5 w 4932"/>
                <a:gd name="T7" fmla="*/ 280 h 577"/>
                <a:gd name="T8" fmla="*/ 189 w 4932"/>
                <a:gd name="T9" fmla="*/ 280 h 577"/>
                <a:gd name="T10" fmla="*/ 189 w 4932"/>
                <a:gd name="T11" fmla="*/ 297 h 577"/>
                <a:gd name="T12" fmla="*/ 189 w 4932"/>
                <a:gd name="T13" fmla="*/ 297 h 577"/>
                <a:gd name="T14" fmla="*/ 826 w 4932"/>
                <a:gd name="T15" fmla="*/ 297 h 577"/>
                <a:gd name="T16" fmla="*/ 826 w 4932"/>
                <a:gd name="T17" fmla="*/ 313 h 577"/>
                <a:gd name="T18" fmla="*/ 826 w 4932"/>
                <a:gd name="T19" fmla="*/ 313 h 577"/>
                <a:gd name="T20" fmla="*/ 837 w 4932"/>
                <a:gd name="T21" fmla="*/ 313 h 577"/>
                <a:gd name="T22" fmla="*/ 837 w 4932"/>
                <a:gd name="T23" fmla="*/ 328 h 577"/>
                <a:gd name="T24" fmla="*/ 837 w 4932"/>
                <a:gd name="T25" fmla="*/ 328 h 577"/>
                <a:gd name="T26" fmla="*/ 906 w 4932"/>
                <a:gd name="T27" fmla="*/ 328 h 577"/>
                <a:gd name="T28" fmla="*/ 906 w 4932"/>
                <a:gd name="T29" fmla="*/ 344 h 577"/>
                <a:gd name="T30" fmla="*/ 906 w 4932"/>
                <a:gd name="T31" fmla="*/ 344 h 577"/>
                <a:gd name="T32" fmla="*/ 913 w 4932"/>
                <a:gd name="T33" fmla="*/ 344 h 577"/>
                <a:gd name="T34" fmla="*/ 913 w 4932"/>
                <a:gd name="T35" fmla="*/ 361 h 577"/>
                <a:gd name="T36" fmla="*/ 913 w 4932"/>
                <a:gd name="T37" fmla="*/ 361 h 577"/>
                <a:gd name="T38" fmla="*/ 939 w 4932"/>
                <a:gd name="T39" fmla="*/ 361 h 577"/>
                <a:gd name="T40" fmla="*/ 939 w 4932"/>
                <a:gd name="T41" fmla="*/ 375 h 577"/>
                <a:gd name="T42" fmla="*/ 939 w 4932"/>
                <a:gd name="T43" fmla="*/ 375 h 577"/>
                <a:gd name="T44" fmla="*/ 949 w 4932"/>
                <a:gd name="T45" fmla="*/ 375 h 577"/>
                <a:gd name="T46" fmla="*/ 949 w 4932"/>
                <a:gd name="T47" fmla="*/ 392 h 577"/>
                <a:gd name="T48" fmla="*/ 949 w 4932"/>
                <a:gd name="T49" fmla="*/ 392 h 577"/>
                <a:gd name="T50" fmla="*/ 977 w 4932"/>
                <a:gd name="T51" fmla="*/ 392 h 577"/>
                <a:gd name="T52" fmla="*/ 977 w 4932"/>
                <a:gd name="T53" fmla="*/ 408 h 577"/>
                <a:gd name="T54" fmla="*/ 977 w 4932"/>
                <a:gd name="T55" fmla="*/ 408 h 577"/>
                <a:gd name="T56" fmla="*/ 1062 w 4932"/>
                <a:gd name="T57" fmla="*/ 408 h 577"/>
                <a:gd name="T58" fmla="*/ 1062 w 4932"/>
                <a:gd name="T59" fmla="*/ 425 h 577"/>
                <a:gd name="T60" fmla="*/ 1062 w 4932"/>
                <a:gd name="T61" fmla="*/ 425 h 577"/>
                <a:gd name="T62" fmla="*/ 1074 w 4932"/>
                <a:gd name="T63" fmla="*/ 425 h 577"/>
                <a:gd name="T64" fmla="*/ 1074 w 4932"/>
                <a:gd name="T65" fmla="*/ 441 h 577"/>
                <a:gd name="T66" fmla="*/ 1074 w 4932"/>
                <a:gd name="T67" fmla="*/ 441 h 577"/>
                <a:gd name="T68" fmla="*/ 1128 w 4932"/>
                <a:gd name="T69" fmla="*/ 441 h 577"/>
                <a:gd name="T70" fmla="*/ 1128 w 4932"/>
                <a:gd name="T71" fmla="*/ 456 h 577"/>
                <a:gd name="T72" fmla="*/ 1128 w 4932"/>
                <a:gd name="T73" fmla="*/ 456 h 577"/>
                <a:gd name="T74" fmla="*/ 1133 w 4932"/>
                <a:gd name="T75" fmla="*/ 456 h 577"/>
                <a:gd name="T76" fmla="*/ 1133 w 4932"/>
                <a:gd name="T77" fmla="*/ 472 h 577"/>
                <a:gd name="T78" fmla="*/ 1133 w 4932"/>
                <a:gd name="T79" fmla="*/ 472 h 577"/>
                <a:gd name="T80" fmla="*/ 1448 w 4932"/>
                <a:gd name="T81" fmla="*/ 472 h 577"/>
                <a:gd name="T82" fmla="*/ 1448 w 4932"/>
                <a:gd name="T83" fmla="*/ 489 h 577"/>
                <a:gd name="T84" fmla="*/ 1448 w 4932"/>
                <a:gd name="T85" fmla="*/ 489 h 577"/>
                <a:gd name="T86" fmla="*/ 1516 w 4932"/>
                <a:gd name="T87" fmla="*/ 489 h 577"/>
                <a:gd name="T88" fmla="*/ 1516 w 4932"/>
                <a:gd name="T89" fmla="*/ 508 h 577"/>
                <a:gd name="T90" fmla="*/ 1516 w 4932"/>
                <a:gd name="T91" fmla="*/ 508 h 577"/>
                <a:gd name="T92" fmla="*/ 1533 w 4932"/>
                <a:gd name="T93" fmla="*/ 508 h 577"/>
                <a:gd name="T94" fmla="*/ 1533 w 4932"/>
                <a:gd name="T95" fmla="*/ 524 h 577"/>
                <a:gd name="T96" fmla="*/ 1533 w 4932"/>
                <a:gd name="T97" fmla="*/ 524 h 577"/>
                <a:gd name="T98" fmla="*/ 1651 w 4932"/>
                <a:gd name="T99" fmla="*/ 524 h 577"/>
                <a:gd name="T100" fmla="*/ 1651 w 4932"/>
                <a:gd name="T101" fmla="*/ 541 h 577"/>
                <a:gd name="T102" fmla="*/ 1651 w 4932"/>
                <a:gd name="T103" fmla="*/ 541 h 577"/>
                <a:gd name="T104" fmla="*/ 1921 w 4932"/>
                <a:gd name="T105" fmla="*/ 541 h 577"/>
                <a:gd name="T106" fmla="*/ 1921 w 4932"/>
                <a:gd name="T107" fmla="*/ 558 h 577"/>
                <a:gd name="T108" fmla="*/ 1921 w 4932"/>
                <a:gd name="T109" fmla="*/ 558 h 577"/>
                <a:gd name="T110" fmla="*/ 2384 w 4932"/>
                <a:gd name="T111" fmla="*/ 558 h 577"/>
                <a:gd name="T112" fmla="*/ 2384 w 4932"/>
                <a:gd name="T113" fmla="*/ 577 h 577"/>
                <a:gd name="T114" fmla="*/ 2384 w 4932"/>
                <a:gd name="T115" fmla="*/ 577 h 577"/>
                <a:gd name="T116" fmla="*/ 4932 w 4932"/>
                <a:gd name="T117" fmla="*/ 577 h 577"/>
                <a:gd name="T118" fmla="*/ 4932 w 4932"/>
                <a:gd name="T119" fmla="*/ 57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32" h="577">
                  <a:moveTo>
                    <a:pt x="0" y="0"/>
                  </a:moveTo>
                  <a:lnTo>
                    <a:pt x="5" y="0"/>
                  </a:lnTo>
                  <a:lnTo>
                    <a:pt x="5" y="280"/>
                  </a:lnTo>
                  <a:lnTo>
                    <a:pt x="5" y="280"/>
                  </a:lnTo>
                  <a:lnTo>
                    <a:pt x="189" y="280"/>
                  </a:lnTo>
                  <a:lnTo>
                    <a:pt x="189" y="297"/>
                  </a:lnTo>
                  <a:lnTo>
                    <a:pt x="189" y="297"/>
                  </a:lnTo>
                  <a:lnTo>
                    <a:pt x="826" y="297"/>
                  </a:lnTo>
                  <a:lnTo>
                    <a:pt x="826" y="313"/>
                  </a:lnTo>
                  <a:lnTo>
                    <a:pt x="826" y="313"/>
                  </a:lnTo>
                  <a:lnTo>
                    <a:pt x="837" y="313"/>
                  </a:lnTo>
                  <a:lnTo>
                    <a:pt x="837" y="328"/>
                  </a:lnTo>
                  <a:lnTo>
                    <a:pt x="837" y="328"/>
                  </a:lnTo>
                  <a:lnTo>
                    <a:pt x="906" y="328"/>
                  </a:lnTo>
                  <a:lnTo>
                    <a:pt x="906" y="344"/>
                  </a:lnTo>
                  <a:lnTo>
                    <a:pt x="906" y="344"/>
                  </a:lnTo>
                  <a:lnTo>
                    <a:pt x="913" y="344"/>
                  </a:lnTo>
                  <a:lnTo>
                    <a:pt x="913" y="361"/>
                  </a:lnTo>
                  <a:lnTo>
                    <a:pt x="913" y="361"/>
                  </a:lnTo>
                  <a:lnTo>
                    <a:pt x="939" y="361"/>
                  </a:lnTo>
                  <a:lnTo>
                    <a:pt x="939" y="375"/>
                  </a:lnTo>
                  <a:lnTo>
                    <a:pt x="939" y="375"/>
                  </a:lnTo>
                  <a:lnTo>
                    <a:pt x="949" y="375"/>
                  </a:lnTo>
                  <a:lnTo>
                    <a:pt x="949" y="392"/>
                  </a:lnTo>
                  <a:lnTo>
                    <a:pt x="949" y="392"/>
                  </a:lnTo>
                  <a:lnTo>
                    <a:pt x="977" y="392"/>
                  </a:lnTo>
                  <a:lnTo>
                    <a:pt x="977" y="408"/>
                  </a:lnTo>
                  <a:lnTo>
                    <a:pt x="977" y="408"/>
                  </a:lnTo>
                  <a:lnTo>
                    <a:pt x="1062" y="408"/>
                  </a:lnTo>
                  <a:lnTo>
                    <a:pt x="1062" y="425"/>
                  </a:lnTo>
                  <a:lnTo>
                    <a:pt x="1062" y="425"/>
                  </a:lnTo>
                  <a:lnTo>
                    <a:pt x="1074" y="425"/>
                  </a:lnTo>
                  <a:lnTo>
                    <a:pt x="1074" y="441"/>
                  </a:lnTo>
                  <a:lnTo>
                    <a:pt x="1074" y="441"/>
                  </a:lnTo>
                  <a:lnTo>
                    <a:pt x="1128" y="441"/>
                  </a:lnTo>
                  <a:lnTo>
                    <a:pt x="1128" y="456"/>
                  </a:lnTo>
                  <a:lnTo>
                    <a:pt x="1128" y="456"/>
                  </a:lnTo>
                  <a:lnTo>
                    <a:pt x="1133" y="456"/>
                  </a:lnTo>
                  <a:lnTo>
                    <a:pt x="1133" y="472"/>
                  </a:lnTo>
                  <a:lnTo>
                    <a:pt x="1133" y="472"/>
                  </a:lnTo>
                  <a:lnTo>
                    <a:pt x="1448" y="472"/>
                  </a:lnTo>
                  <a:lnTo>
                    <a:pt x="1448" y="489"/>
                  </a:lnTo>
                  <a:lnTo>
                    <a:pt x="1448" y="489"/>
                  </a:lnTo>
                  <a:lnTo>
                    <a:pt x="1516" y="489"/>
                  </a:lnTo>
                  <a:lnTo>
                    <a:pt x="1516" y="508"/>
                  </a:lnTo>
                  <a:lnTo>
                    <a:pt x="1516" y="508"/>
                  </a:lnTo>
                  <a:lnTo>
                    <a:pt x="1533" y="508"/>
                  </a:lnTo>
                  <a:lnTo>
                    <a:pt x="1533" y="524"/>
                  </a:lnTo>
                  <a:lnTo>
                    <a:pt x="1533" y="524"/>
                  </a:lnTo>
                  <a:lnTo>
                    <a:pt x="1651" y="524"/>
                  </a:lnTo>
                  <a:lnTo>
                    <a:pt x="1651" y="541"/>
                  </a:lnTo>
                  <a:lnTo>
                    <a:pt x="1651" y="541"/>
                  </a:lnTo>
                  <a:lnTo>
                    <a:pt x="1921" y="541"/>
                  </a:lnTo>
                  <a:lnTo>
                    <a:pt x="1921" y="558"/>
                  </a:lnTo>
                  <a:lnTo>
                    <a:pt x="1921" y="558"/>
                  </a:lnTo>
                  <a:lnTo>
                    <a:pt x="2384" y="558"/>
                  </a:lnTo>
                  <a:lnTo>
                    <a:pt x="2384" y="577"/>
                  </a:lnTo>
                  <a:lnTo>
                    <a:pt x="2384" y="577"/>
                  </a:lnTo>
                  <a:lnTo>
                    <a:pt x="4932" y="577"/>
                  </a:lnTo>
                  <a:lnTo>
                    <a:pt x="4932" y="577"/>
                  </a:lnTo>
                </a:path>
              </a:pathLst>
            </a:custGeom>
            <a:noFill/>
            <a:ln w="30163" cap="flat">
              <a:solidFill>
                <a:srgbClr val="B2182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7">
              <a:extLst>
                <a:ext uri="{FF2B5EF4-FFF2-40B4-BE49-F238E27FC236}">
                  <a16:creationId xmlns:a16="http://schemas.microsoft.com/office/drawing/2014/main" id="{1C743D8D-3D9F-42F5-8AA3-61BB499A6A73}"/>
                </a:ext>
              </a:extLst>
            </p:cNvPr>
            <p:cNvSpPr>
              <a:spLocks noChangeArrowheads="1"/>
            </p:cNvSpPr>
            <p:nvPr/>
          </p:nvSpPr>
          <p:spPr bwMode="auto">
            <a:xfrm>
              <a:off x="1913809" y="1683200"/>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2A07C6B0-794E-4FAE-BA4B-38050BB065DD}"/>
                </a:ext>
              </a:extLst>
            </p:cNvPr>
            <p:cNvSpPr>
              <a:spLocks noChangeArrowheads="1"/>
            </p:cNvSpPr>
            <p:nvPr/>
          </p:nvSpPr>
          <p:spPr bwMode="auto">
            <a:xfrm>
              <a:off x="1910021" y="1683200"/>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9">
              <a:extLst>
                <a:ext uri="{FF2B5EF4-FFF2-40B4-BE49-F238E27FC236}">
                  <a16:creationId xmlns:a16="http://schemas.microsoft.com/office/drawing/2014/main" id="{F0CF87BF-7637-4845-9E28-A2E6D3601310}"/>
                </a:ext>
              </a:extLst>
            </p:cNvPr>
            <p:cNvSpPr>
              <a:spLocks noChangeArrowheads="1"/>
            </p:cNvSpPr>
            <p:nvPr/>
          </p:nvSpPr>
          <p:spPr bwMode="auto">
            <a:xfrm>
              <a:off x="1904338" y="1683200"/>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0">
              <a:extLst>
                <a:ext uri="{FF2B5EF4-FFF2-40B4-BE49-F238E27FC236}">
                  <a16:creationId xmlns:a16="http://schemas.microsoft.com/office/drawing/2014/main" id="{2595F11D-0926-4B05-B3B3-365942E882D8}"/>
                </a:ext>
              </a:extLst>
            </p:cNvPr>
            <p:cNvSpPr>
              <a:spLocks noChangeArrowheads="1"/>
            </p:cNvSpPr>
            <p:nvPr/>
          </p:nvSpPr>
          <p:spPr bwMode="auto">
            <a:xfrm>
              <a:off x="1913809" y="2113566"/>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1">
              <a:extLst>
                <a:ext uri="{FF2B5EF4-FFF2-40B4-BE49-F238E27FC236}">
                  <a16:creationId xmlns:a16="http://schemas.microsoft.com/office/drawing/2014/main" id="{6B9EF635-9F04-4BFC-99B7-99B0748AC083}"/>
                </a:ext>
              </a:extLst>
            </p:cNvPr>
            <p:cNvSpPr>
              <a:spLocks noChangeArrowheads="1"/>
            </p:cNvSpPr>
            <p:nvPr/>
          </p:nvSpPr>
          <p:spPr bwMode="auto">
            <a:xfrm>
              <a:off x="1923279" y="1683200"/>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2">
              <a:extLst>
                <a:ext uri="{FF2B5EF4-FFF2-40B4-BE49-F238E27FC236}">
                  <a16:creationId xmlns:a16="http://schemas.microsoft.com/office/drawing/2014/main" id="{CA359168-3A8A-4B74-95CB-839C74A720E9}"/>
                </a:ext>
              </a:extLst>
            </p:cNvPr>
            <p:cNvSpPr>
              <a:spLocks noChangeArrowheads="1"/>
            </p:cNvSpPr>
            <p:nvPr/>
          </p:nvSpPr>
          <p:spPr bwMode="auto">
            <a:xfrm>
              <a:off x="2052080" y="172070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3">
              <a:extLst>
                <a:ext uri="{FF2B5EF4-FFF2-40B4-BE49-F238E27FC236}">
                  <a16:creationId xmlns:a16="http://schemas.microsoft.com/office/drawing/2014/main" id="{5914FCCD-14DE-41C9-A711-537FF88B5D97}"/>
                </a:ext>
              </a:extLst>
            </p:cNvPr>
            <p:cNvSpPr>
              <a:spLocks noChangeArrowheads="1"/>
            </p:cNvSpPr>
            <p:nvPr/>
          </p:nvSpPr>
          <p:spPr bwMode="auto">
            <a:xfrm>
              <a:off x="3692394" y="2332698"/>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4">
              <a:extLst>
                <a:ext uri="{FF2B5EF4-FFF2-40B4-BE49-F238E27FC236}">
                  <a16:creationId xmlns:a16="http://schemas.microsoft.com/office/drawing/2014/main" id="{0B4C96FD-977D-4A2B-9A5E-96B3C48AA3D0}"/>
                </a:ext>
              </a:extLst>
            </p:cNvPr>
            <p:cNvSpPr>
              <a:spLocks noChangeArrowheads="1"/>
            </p:cNvSpPr>
            <p:nvPr/>
          </p:nvSpPr>
          <p:spPr bwMode="auto">
            <a:xfrm>
              <a:off x="4131831" y="2999515"/>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5">
              <a:extLst>
                <a:ext uri="{FF2B5EF4-FFF2-40B4-BE49-F238E27FC236}">
                  <a16:creationId xmlns:a16="http://schemas.microsoft.com/office/drawing/2014/main" id="{63F01662-6D36-491E-9FA6-A02C7C1B435E}"/>
                </a:ext>
              </a:extLst>
            </p:cNvPr>
            <p:cNvSpPr>
              <a:spLocks noChangeArrowheads="1"/>
            </p:cNvSpPr>
            <p:nvPr/>
          </p:nvSpPr>
          <p:spPr bwMode="auto">
            <a:xfrm>
              <a:off x="4270103" y="2513871"/>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6">
              <a:extLst>
                <a:ext uri="{FF2B5EF4-FFF2-40B4-BE49-F238E27FC236}">
                  <a16:creationId xmlns:a16="http://schemas.microsoft.com/office/drawing/2014/main" id="{6808D564-9367-4506-87A0-6C78134FC5F9}"/>
                </a:ext>
              </a:extLst>
            </p:cNvPr>
            <p:cNvSpPr>
              <a:spLocks noChangeArrowheads="1"/>
            </p:cNvSpPr>
            <p:nvPr/>
          </p:nvSpPr>
          <p:spPr bwMode="auto">
            <a:xfrm>
              <a:off x="4565586" y="2999515"/>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7">
              <a:extLst>
                <a:ext uri="{FF2B5EF4-FFF2-40B4-BE49-F238E27FC236}">
                  <a16:creationId xmlns:a16="http://schemas.microsoft.com/office/drawing/2014/main" id="{0D319125-B8F2-4290-A3F6-FBC3854EAA6A}"/>
                </a:ext>
              </a:extLst>
            </p:cNvPr>
            <p:cNvSpPr>
              <a:spLocks noChangeArrowheads="1"/>
            </p:cNvSpPr>
            <p:nvPr/>
          </p:nvSpPr>
          <p:spPr bwMode="auto">
            <a:xfrm>
              <a:off x="4588315" y="2513871"/>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8">
              <a:extLst>
                <a:ext uri="{FF2B5EF4-FFF2-40B4-BE49-F238E27FC236}">
                  <a16:creationId xmlns:a16="http://schemas.microsoft.com/office/drawing/2014/main" id="{8968CF75-94B3-4ADA-B8EC-3EB830DF333F}"/>
                </a:ext>
              </a:extLst>
            </p:cNvPr>
            <p:cNvSpPr>
              <a:spLocks noChangeArrowheads="1"/>
            </p:cNvSpPr>
            <p:nvPr/>
          </p:nvSpPr>
          <p:spPr bwMode="auto">
            <a:xfrm>
              <a:off x="4857282" y="2999515"/>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9">
              <a:extLst>
                <a:ext uri="{FF2B5EF4-FFF2-40B4-BE49-F238E27FC236}">
                  <a16:creationId xmlns:a16="http://schemas.microsoft.com/office/drawing/2014/main" id="{B7088FE9-1C51-4D45-95B1-B043973DEC79}"/>
                </a:ext>
              </a:extLst>
            </p:cNvPr>
            <p:cNvSpPr>
              <a:spLocks noChangeArrowheads="1"/>
            </p:cNvSpPr>
            <p:nvPr/>
          </p:nvSpPr>
          <p:spPr bwMode="auto">
            <a:xfrm>
              <a:off x="4915999" y="3074532"/>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20">
              <a:extLst>
                <a:ext uri="{FF2B5EF4-FFF2-40B4-BE49-F238E27FC236}">
                  <a16:creationId xmlns:a16="http://schemas.microsoft.com/office/drawing/2014/main" id="{D57F0177-354B-4995-9EF7-7EA3CEA0BB99}"/>
                </a:ext>
              </a:extLst>
            </p:cNvPr>
            <p:cNvSpPr>
              <a:spLocks noChangeArrowheads="1"/>
            </p:cNvSpPr>
            <p:nvPr/>
          </p:nvSpPr>
          <p:spPr bwMode="auto">
            <a:xfrm>
              <a:off x="5112989" y="3074532"/>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1">
              <a:extLst>
                <a:ext uri="{FF2B5EF4-FFF2-40B4-BE49-F238E27FC236}">
                  <a16:creationId xmlns:a16="http://schemas.microsoft.com/office/drawing/2014/main" id="{0C29AEE5-A39E-42DC-AB7E-A15926B156E0}"/>
                </a:ext>
              </a:extLst>
            </p:cNvPr>
            <p:cNvSpPr>
              <a:spLocks noChangeArrowheads="1"/>
            </p:cNvSpPr>
            <p:nvPr/>
          </p:nvSpPr>
          <p:spPr bwMode="auto">
            <a:xfrm>
              <a:off x="5323237" y="3074532"/>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2">
              <a:extLst>
                <a:ext uri="{FF2B5EF4-FFF2-40B4-BE49-F238E27FC236}">
                  <a16:creationId xmlns:a16="http://schemas.microsoft.com/office/drawing/2014/main" id="{2416BB24-A54F-428A-BDC7-730F272220AD}"/>
                </a:ext>
              </a:extLst>
            </p:cNvPr>
            <p:cNvSpPr>
              <a:spLocks noChangeArrowheads="1"/>
            </p:cNvSpPr>
            <p:nvPr/>
          </p:nvSpPr>
          <p:spPr bwMode="auto">
            <a:xfrm>
              <a:off x="5560003" y="2681675"/>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3">
              <a:extLst>
                <a:ext uri="{FF2B5EF4-FFF2-40B4-BE49-F238E27FC236}">
                  <a16:creationId xmlns:a16="http://schemas.microsoft.com/office/drawing/2014/main" id="{5BA071CB-547D-4258-AAE4-F9D3945313D5}"/>
                </a:ext>
              </a:extLst>
            </p:cNvPr>
            <p:cNvSpPr>
              <a:spLocks noChangeArrowheads="1"/>
            </p:cNvSpPr>
            <p:nvPr/>
          </p:nvSpPr>
          <p:spPr bwMode="auto">
            <a:xfrm>
              <a:off x="5650920" y="2681675"/>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4">
              <a:extLst>
                <a:ext uri="{FF2B5EF4-FFF2-40B4-BE49-F238E27FC236}">
                  <a16:creationId xmlns:a16="http://schemas.microsoft.com/office/drawing/2014/main" id="{C20F3FFC-B4E5-4307-8BBE-CFDB88BF1829}"/>
                </a:ext>
              </a:extLst>
            </p:cNvPr>
            <p:cNvSpPr>
              <a:spLocks noChangeArrowheads="1"/>
            </p:cNvSpPr>
            <p:nvPr/>
          </p:nvSpPr>
          <p:spPr bwMode="auto">
            <a:xfrm>
              <a:off x="5671756" y="2681675"/>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5">
              <a:extLst>
                <a:ext uri="{FF2B5EF4-FFF2-40B4-BE49-F238E27FC236}">
                  <a16:creationId xmlns:a16="http://schemas.microsoft.com/office/drawing/2014/main" id="{E85FB5CA-9F0B-4AB2-9141-915C23281A60}"/>
                </a:ext>
              </a:extLst>
            </p:cNvPr>
            <p:cNvSpPr>
              <a:spLocks noChangeArrowheads="1"/>
            </p:cNvSpPr>
            <p:nvPr/>
          </p:nvSpPr>
          <p:spPr bwMode="auto">
            <a:xfrm>
              <a:off x="5736157" y="2681675"/>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6">
              <a:extLst>
                <a:ext uri="{FF2B5EF4-FFF2-40B4-BE49-F238E27FC236}">
                  <a16:creationId xmlns:a16="http://schemas.microsoft.com/office/drawing/2014/main" id="{07914B1C-D4CE-4C07-8837-5B2D75314E83}"/>
                </a:ext>
              </a:extLst>
            </p:cNvPr>
            <p:cNvSpPr>
              <a:spLocks noChangeArrowheads="1"/>
            </p:cNvSpPr>
            <p:nvPr/>
          </p:nvSpPr>
          <p:spPr bwMode="auto">
            <a:xfrm>
              <a:off x="5762674" y="3074532"/>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7">
              <a:extLst>
                <a:ext uri="{FF2B5EF4-FFF2-40B4-BE49-F238E27FC236}">
                  <a16:creationId xmlns:a16="http://schemas.microsoft.com/office/drawing/2014/main" id="{BFB1CF40-1415-4ACF-8483-A5346C62F38D}"/>
                </a:ext>
              </a:extLst>
            </p:cNvPr>
            <p:cNvSpPr>
              <a:spLocks noChangeArrowheads="1"/>
            </p:cNvSpPr>
            <p:nvPr/>
          </p:nvSpPr>
          <p:spPr bwMode="auto">
            <a:xfrm>
              <a:off x="5904733" y="2681675"/>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8">
              <a:extLst>
                <a:ext uri="{FF2B5EF4-FFF2-40B4-BE49-F238E27FC236}">
                  <a16:creationId xmlns:a16="http://schemas.microsoft.com/office/drawing/2014/main" id="{C27E474B-9FCC-4405-B992-E30FCB5EBD49}"/>
                </a:ext>
              </a:extLst>
            </p:cNvPr>
            <p:cNvSpPr>
              <a:spLocks noChangeArrowheads="1"/>
            </p:cNvSpPr>
            <p:nvPr/>
          </p:nvSpPr>
          <p:spPr bwMode="auto">
            <a:xfrm>
              <a:off x="5946404" y="3121912"/>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9">
              <a:extLst>
                <a:ext uri="{FF2B5EF4-FFF2-40B4-BE49-F238E27FC236}">
                  <a16:creationId xmlns:a16="http://schemas.microsoft.com/office/drawing/2014/main" id="{0CAC31D9-454F-464F-BA72-6A47AFE0B0C2}"/>
                </a:ext>
              </a:extLst>
            </p:cNvPr>
            <p:cNvSpPr>
              <a:spLocks noChangeArrowheads="1"/>
            </p:cNvSpPr>
            <p:nvPr/>
          </p:nvSpPr>
          <p:spPr bwMode="auto">
            <a:xfrm>
              <a:off x="6215370" y="3121912"/>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30">
              <a:extLst>
                <a:ext uri="{FF2B5EF4-FFF2-40B4-BE49-F238E27FC236}">
                  <a16:creationId xmlns:a16="http://schemas.microsoft.com/office/drawing/2014/main" id="{D4CBD4F8-BA32-451E-812E-A38DD3E6B4C6}"/>
                </a:ext>
              </a:extLst>
            </p:cNvPr>
            <p:cNvSpPr>
              <a:spLocks noChangeArrowheads="1"/>
            </p:cNvSpPr>
            <p:nvPr/>
          </p:nvSpPr>
          <p:spPr bwMode="auto">
            <a:xfrm>
              <a:off x="647865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31">
              <a:extLst>
                <a:ext uri="{FF2B5EF4-FFF2-40B4-BE49-F238E27FC236}">
                  <a16:creationId xmlns:a16="http://schemas.microsoft.com/office/drawing/2014/main" id="{9F43B4C1-2F79-425C-94D1-E33654ACC06A}"/>
                </a:ext>
              </a:extLst>
            </p:cNvPr>
            <p:cNvSpPr>
              <a:spLocks noChangeArrowheads="1"/>
            </p:cNvSpPr>
            <p:nvPr/>
          </p:nvSpPr>
          <p:spPr bwMode="auto">
            <a:xfrm>
              <a:off x="6488125"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2">
              <a:extLst>
                <a:ext uri="{FF2B5EF4-FFF2-40B4-BE49-F238E27FC236}">
                  <a16:creationId xmlns:a16="http://schemas.microsoft.com/office/drawing/2014/main" id="{48A4200A-6C4E-4BA3-8C0D-F7549E5D5788}"/>
                </a:ext>
              </a:extLst>
            </p:cNvPr>
            <p:cNvSpPr>
              <a:spLocks noChangeArrowheads="1"/>
            </p:cNvSpPr>
            <p:nvPr/>
          </p:nvSpPr>
          <p:spPr bwMode="auto">
            <a:xfrm>
              <a:off x="6563889"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3">
              <a:extLst>
                <a:ext uri="{FF2B5EF4-FFF2-40B4-BE49-F238E27FC236}">
                  <a16:creationId xmlns:a16="http://schemas.microsoft.com/office/drawing/2014/main" id="{65DB6D57-29BB-4FF4-BF0C-22F39803F8A1}"/>
                </a:ext>
              </a:extLst>
            </p:cNvPr>
            <p:cNvSpPr>
              <a:spLocks noChangeArrowheads="1"/>
            </p:cNvSpPr>
            <p:nvPr/>
          </p:nvSpPr>
          <p:spPr bwMode="auto">
            <a:xfrm>
              <a:off x="666238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4">
              <a:extLst>
                <a:ext uri="{FF2B5EF4-FFF2-40B4-BE49-F238E27FC236}">
                  <a16:creationId xmlns:a16="http://schemas.microsoft.com/office/drawing/2014/main" id="{C4D52452-B831-474B-82F3-37C97E1B05A1}"/>
                </a:ext>
              </a:extLst>
            </p:cNvPr>
            <p:cNvSpPr>
              <a:spLocks noChangeArrowheads="1"/>
            </p:cNvSpPr>
            <p:nvPr/>
          </p:nvSpPr>
          <p:spPr bwMode="auto">
            <a:xfrm>
              <a:off x="671731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5">
              <a:extLst>
                <a:ext uri="{FF2B5EF4-FFF2-40B4-BE49-F238E27FC236}">
                  <a16:creationId xmlns:a16="http://schemas.microsoft.com/office/drawing/2014/main" id="{849D08B6-1D19-46E2-8E5C-F1A0C69BFBB7}"/>
                </a:ext>
              </a:extLst>
            </p:cNvPr>
            <p:cNvSpPr>
              <a:spLocks noChangeArrowheads="1"/>
            </p:cNvSpPr>
            <p:nvPr/>
          </p:nvSpPr>
          <p:spPr bwMode="auto">
            <a:xfrm>
              <a:off x="6724891"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6">
              <a:extLst>
                <a:ext uri="{FF2B5EF4-FFF2-40B4-BE49-F238E27FC236}">
                  <a16:creationId xmlns:a16="http://schemas.microsoft.com/office/drawing/2014/main" id="{74ADF427-2565-45F9-8FB8-A1001A72A200}"/>
                </a:ext>
              </a:extLst>
            </p:cNvPr>
            <p:cNvSpPr>
              <a:spLocks noChangeArrowheads="1"/>
            </p:cNvSpPr>
            <p:nvPr/>
          </p:nvSpPr>
          <p:spPr bwMode="auto">
            <a:xfrm>
              <a:off x="6779820"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7">
              <a:extLst>
                <a:ext uri="{FF2B5EF4-FFF2-40B4-BE49-F238E27FC236}">
                  <a16:creationId xmlns:a16="http://schemas.microsoft.com/office/drawing/2014/main" id="{0DABE53C-9ACE-4E53-AB3E-6FC4B76B945E}"/>
                </a:ext>
              </a:extLst>
            </p:cNvPr>
            <p:cNvSpPr>
              <a:spLocks noChangeArrowheads="1"/>
            </p:cNvSpPr>
            <p:nvPr/>
          </p:nvSpPr>
          <p:spPr bwMode="auto">
            <a:xfrm>
              <a:off x="6796867"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8">
              <a:extLst>
                <a:ext uri="{FF2B5EF4-FFF2-40B4-BE49-F238E27FC236}">
                  <a16:creationId xmlns:a16="http://schemas.microsoft.com/office/drawing/2014/main" id="{EF70CF42-02F1-4354-AF24-A38FD7C74BAC}"/>
                </a:ext>
              </a:extLst>
            </p:cNvPr>
            <p:cNvSpPr>
              <a:spLocks noChangeArrowheads="1"/>
            </p:cNvSpPr>
            <p:nvPr/>
          </p:nvSpPr>
          <p:spPr bwMode="auto">
            <a:xfrm>
              <a:off x="6855584"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9">
              <a:extLst>
                <a:ext uri="{FF2B5EF4-FFF2-40B4-BE49-F238E27FC236}">
                  <a16:creationId xmlns:a16="http://schemas.microsoft.com/office/drawing/2014/main" id="{D10F4301-953D-4616-941D-C0D10627264F}"/>
                </a:ext>
              </a:extLst>
            </p:cNvPr>
            <p:cNvSpPr>
              <a:spLocks noChangeArrowheads="1"/>
            </p:cNvSpPr>
            <p:nvPr/>
          </p:nvSpPr>
          <p:spPr bwMode="auto">
            <a:xfrm>
              <a:off x="6859373"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40">
              <a:extLst>
                <a:ext uri="{FF2B5EF4-FFF2-40B4-BE49-F238E27FC236}">
                  <a16:creationId xmlns:a16="http://schemas.microsoft.com/office/drawing/2014/main" id="{3D1618CE-9D2B-4EBC-973A-39DA47ACE0B9}"/>
                </a:ext>
              </a:extLst>
            </p:cNvPr>
            <p:cNvSpPr>
              <a:spLocks noChangeArrowheads="1"/>
            </p:cNvSpPr>
            <p:nvPr/>
          </p:nvSpPr>
          <p:spPr bwMode="auto">
            <a:xfrm>
              <a:off x="6868844"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41">
              <a:extLst>
                <a:ext uri="{FF2B5EF4-FFF2-40B4-BE49-F238E27FC236}">
                  <a16:creationId xmlns:a16="http://schemas.microsoft.com/office/drawing/2014/main" id="{97CD3661-CB79-4065-9E99-EB90CDB5C1BE}"/>
                </a:ext>
              </a:extLst>
            </p:cNvPr>
            <p:cNvSpPr>
              <a:spLocks noChangeArrowheads="1"/>
            </p:cNvSpPr>
            <p:nvPr/>
          </p:nvSpPr>
          <p:spPr bwMode="auto">
            <a:xfrm>
              <a:off x="686884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42">
              <a:extLst>
                <a:ext uri="{FF2B5EF4-FFF2-40B4-BE49-F238E27FC236}">
                  <a16:creationId xmlns:a16="http://schemas.microsoft.com/office/drawing/2014/main" id="{2E693C24-0823-4663-B15E-FC4BFBFAAD43}"/>
                </a:ext>
              </a:extLst>
            </p:cNvPr>
            <p:cNvSpPr>
              <a:spLocks noChangeArrowheads="1"/>
            </p:cNvSpPr>
            <p:nvPr/>
          </p:nvSpPr>
          <p:spPr bwMode="auto">
            <a:xfrm>
              <a:off x="707530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43">
              <a:extLst>
                <a:ext uri="{FF2B5EF4-FFF2-40B4-BE49-F238E27FC236}">
                  <a16:creationId xmlns:a16="http://schemas.microsoft.com/office/drawing/2014/main" id="{6D454254-9A34-4E35-BC42-0AA4FC48741D}"/>
                </a:ext>
              </a:extLst>
            </p:cNvPr>
            <p:cNvSpPr>
              <a:spLocks noChangeArrowheads="1"/>
            </p:cNvSpPr>
            <p:nvPr/>
          </p:nvSpPr>
          <p:spPr bwMode="auto">
            <a:xfrm>
              <a:off x="7105609"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4">
              <a:extLst>
                <a:ext uri="{FF2B5EF4-FFF2-40B4-BE49-F238E27FC236}">
                  <a16:creationId xmlns:a16="http://schemas.microsoft.com/office/drawing/2014/main" id="{C1FEC168-C136-4993-A56B-1BD614BF2CA9}"/>
                </a:ext>
              </a:extLst>
            </p:cNvPr>
            <p:cNvSpPr>
              <a:spLocks noChangeArrowheads="1"/>
            </p:cNvSpPr>
            <p:nvPr/>
          </p:nvSpPr>
          <p:spPr bwMode="auto">
            <a:xfrm>
              <a:off x="720410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45">
              <a:extLst>
                <a:ext uri="{FF2B5EF4-FFF2-40B4-BE49-F238E27FC236}">
                  <a16:creationId xmlns:a16="http://schemas.microsoft.com/office/drawing/2014/main" id="{80389821-D203-474E-928F-64FFA70D2B66}"/>
                </a:ext>
              </a:extLst>
            </p:cNvPr>
            <p:cNvSpPr>
              <a:spLocks noChangeArrowheads="1"/>
            </p:cNvSpPr>
            <p:nvPr/>
          </p:nvSpPr>
          <p:spPr bwMode="auto">
            <a:xfrm>
              <a:off x="721736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6">
              <a:extLst>
                <a:ext uri="{FF2B5EF4-FFF2-40B4-BE49-F238E27FC236}">
                  <a16:creationId xmlns:a16="http://schemas.microsoft.com/office/drawing/2014/main" id="{9CAA4023-FA07-4644-AB0A-707071D6B6D3}"/>
                </a:ext>
              </a:extLst>
            </p:cNvPr>
            <p:cNvSpPr>
              <a:spLocks noChangeArrowheads="1"/>
            </p:cNvSpPr>
            <p:nvPr/>
          </p:nvSpPr>
          <p:spPr bwMode="auto">
            <a:xfrm>
              <a:off x="7289340"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7">
              <a:extLst>
                <a:ext uri="{FF2B5EF4-FFF2-40B4-BE49-F238E27FC236}">
                  <a16:creationId xmlns:a16="http://schemas.microsoft.com/office/drawing/2014/main" id="{5B30AFE4-65FC-4392-9FEA-543557030889}"/>
                </a:ext>
              </a:extLst>
            </p:cNvPr>
            <p:cNvSpPr>
              <a:spLocks noChangeArrowheads="1"/>
            </p:cNvSpPr>
            <p:nvPr/>
          </p:nvSpPr>
          <p:spPr bwMode="auto">
            <a:xfrm>
              <a:off x="7289340"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8">
              <a:extLst>
                <a:ext uri="{FF2B5EF4-FFF2-40B4-BE49-F238E27FC236}">
                  <a16:creationId xmlns:a16="http://schemas.microsoft.com/office/drawing/2014/main" id="{4F301CA2-418D-44F3-AB12-C03AA276AF89}"/>
                </a:ext>
              </a:extLst>
            </p:cNvPr>
            <p:cNvSpPr>
              <a:spLocks noChangeArrowheads="1"/>
            </p:cNvSpPr>
            <p:nvPr/>
          </p:nvSpPr>
          <p:spPr bwMode="auto">
            <a:xfrm>
              <a:off x="7338587"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49">
              <a:extLst>
                <a:ext uri="{FF2B5EF4-FFF2-40B4-BE49-F238E27FC236}">
                  <a16:creationId xmlns:a16="http://schemas.microsoft.com/office/drawing/2014/main" id="{0E6537D5-EBDD-429C-887B-8FCD647BA058}"/>
                </a:ext>
              </a:extLst>
            </p:cNvPr>
            <p:cNvSpPr>
              <a:spLocks noChangeArrowheads="1"/>
            </p:cNvSpPr>
            <p:nvPr/>
          </p:nvSpPr>
          <p:spPr bwMode="auto">
            <a:xfrm>
              <a:off x="7370787"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50">
              <a:extLst>
                <a:ext uri="{FF2B5EF4-FFF2-40B4-BE49-F238E27FC236}">
                  <a16:creationId xmlns:a16="http://schemas.microsoft.com/office/drawing/2014/main" id="{ACD08DF5-E64C-4E08-9F1E-333302789606}"/>
                </a:ext>
              </a:extLst>
            </p:cNvPr>
            <p:cNvSpPr>
              <a:spLocks noChangeArrowheads="1"/>
            </p:cNvSpPr>
            <p:nvPr/>
          </p:nvSpPr>
          <p:spPr bwMode="auto">
            <a:xfrm>
              <a:off x="7442763"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51">
              <a:extLst>
                <a:ext uri="{FF2B5EF4-FFF2-40B4-BE49-F238E27FC236}">
                  <a16:creationId xmlns:a16="http://schemas.microsoft.com/office/drawing/2014/main" id="{74CE6FA6-FD2D-43D0-A955-05541F6436A6}"/>
                </a:ext>
              </a:extLst>
            </p:cNvPr>
            <p:cNvSpPr>
              <a:spLocks noChangeArrowheads="1"/>
            </p:cNvSpPr>
            <p:nvPr/>
          </p:nvSpPr>
          <p:spPr bwMode="auto">
            <a:xfrm>
              <a:off x="7492011"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52">
              <a:extLst>
                <a:ext uri="{FF2B5EF4-FFF2-40B4-BE49-F238E27FC236}">
                  <a16:creationId xmlns:a16="http://schemas.microsoft.com/office/drawing/2014/main" id="{0E199CF7-6D7F-42B6-BA7D-30708D4F6898}"/>
                </a:ext>
              </a:extLst>
            </p:cNvPr>
            <p:cNvSpPr>
              <a:spLocks noChangeArrowheads="1"/>
            </p:cNvSpPr>
            <p:nvPr/>
          </p:nvSpPr>
          <p:spPr bwMode="auto">
            <a:xfrm>
              <a:off x="7554518"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53">
              <a:extLst>
                <a:ext uri="{FF2B5EF4-FFF2-40B4-BE49-F238E27FC236}">
                  <a16:creationId xmlns:a16="http://schemas.microsoft.com/office/drawing/2014/main" id="{195039DA-45F0-482F-BF4E-70E9B240719E}"/>
                </a:ext>
              </a:extLst>
            </p:cNvPr>
            <p:cNvSpPr>
              <a:spLocks noChangeArrowheads="1"/>
            </p:cNvSpPr>
            <p:nvPr/>
          </p:nvSpPr>
          <p:spPr bwMode="auto">
            <a:xfrm>
              <a:off x="7613235"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54">
              <a:extLst>
                <a:ext uri="{FF2B5EF4-FFF2-40B4-BE49-F238E27FC236}">
                  <a16:creationId xmlns:a16="http://schemas.microsoft.com/office/drawing/2014/main" id="{52AA110B-30BA-4A8F-A3A8-38AE1AE701D4}"/>
                </a:ext>
              </a:extLst>
            </p:cNvPr>
            <p:cNvSpPr>
              <a:spLocks noChangeArrowheads="1"/>
            </p:cNvSpPr>
            <p:nvPr/>
          </p:nvSpPr>
          <p:spPr bwMode="auto">
            <a:xfrm>
              <a:off x="7760977"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55">
              <a:extLst>
                <a:ext uri="{FF2B5EF4-FFF2-40B4-BE49-F238E27FC236}">
                  <a16:creationId xmlns:a16="http://schemas.microsoft.com/office/drawing/2014/main" id="{998E9497-B4F4-4F37-8E29-D372765A6AC0}"/>
                </a:ext>
              </a:extLst>
            </p:cNvPr>
            <p:cNvSpPr>
              <a:spLocks noChangeArrowheads="1"/>
            </p:cNvSpPr>
            <p:nvPr/>
          </p:nvSpPr>
          <p:spPr bwMode="auto">
            <a:xfrm>
              <a:off x="7755296"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56">
              <a:extLst>
                <a:ext uri="{FF2B5EF4-FFF2-40B4-BE49-F238E27FC236}">
                  <a16:creationId xmlns:a16="http://schemas.microsoft.com/office/drawing/2014/main" id="{DEB6DC61-3FB7-4E9E-810D-D449781EC2E8}"/>
                </a:ext>
              </a:extLst>
            </p:cNvPr>
            <p:cNvSpPr>
              <a:spLocks noChangeArrowheads="1"/>
            </p:cNvSpPr>
            <p:nvPr/>
          </p:nvSpPr>
          <p:spPr bwMode="auto">
            <a:xfrm>
              <a:off x="776855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7">
              <a:extLst>
                <a:ext uri="{FF2B5EF4-FFF2-40B4-BE49-F238E27FC236}">
                  <a16:creationId xmlns:a16="http://schemas.microsoft.com/office/drawing/2014/main" id="{62E08FEC-5F82-4494-8DAA-AE5A356288A3}"/>
                </a:ext>
              </a:extLst>
            </p:cNvPr>
            <p:cNvSpPr>
              <a:spLocks noChangeArrowheads="1"/>
            </p:cNvSpPr>
            <p:nvPr/>
          </p:nvSpPr>
          <p:spPr bwMode="auto">
            <a:xfrm>
              <a:off x="7840530"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58">
              <a:extLst>
                <a:ext uri="{FF2B5EF4-FFF2-40B4-BE49-F238E27FC236}">
                  <a16:creationId xmlns:a16="http://schemas.microsoft.com/office/drawing/2014/main" id="{3BE42B79-1BB9-42A1-96A0-7AA71455C8A6}"/>
                </a:ext>
              </a:extLst>
            </p:cNvPr>
            <p:cNvSpPr>
              <a:spLocks noChangeArrowheads="1"/>
            </p:cNvSpPr>
            <p:nvPr/>
          </p:nvSpPr>
          <p:spPr bwMode="auto">
            <a:xfrm>
              <a:off x="8164427"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59">
              <a:extLst>
                <a:ext uri="{FF2B5EF4-FFF2-40B4-BE49-F238E27FC236}">
                  <a16:creationId xmlns:a16="http://schemas.microsoft.com/office/drawing/2014/main" id="{D6FC3460-C45B-4EA2-A4CB-7EEFEA5D4551}"/>
                </a:ext>
              </a:extLst>
            </p:cNvPr>
            <p:cNvSpPr>
              <a:spLocks noChangeArrowheads="1"/>
            </p:cNvSpPr>
            <p:nvPr/>
          </p:nvSpPr>
          <p:spPr bwMode="auto">
            <a:xfrm>
              <a:off x="8221250"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60">
              <a:extLst>
                <a:ext uri="{FF2B5EF4-FFF2-40B4-BE49-F238E27FC236}">
                  <a16:creationId xmlns:a16="http://schemas.microsoft.com/office/drawing/2014/main" id="{43410A1C-11BF-411D-A1C9-67775A70F366}"/>
                </a:ext>
              </a:extLst>
            </p:cNvPr>
            <p:cNvSpPr>
              <a:spLocks noChangeArrowheads="1"/>
            </p:cNvSpPr>
            <p:nvPr/>
          </p:nvSpPr>
          <p:spPr bwMode="auto">
            <a:xfrm>
              <a:off x="8298909"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61">
              <a:extLst>
                <a:ext uri="{FF2B5EF4-FFF2-40B4-BE49-F238E27FC236}">
                  <a16:creationId xmlns:a16="http://schemas.microsoft.com/office/drawing/2014/main" id="{3F17BC83-A568-4229-8578-FBF68344E7AD}"/>
                </a:ext>
              </a:extLst>
            </p:cNvPr>
            <p:cNvSpPr>
              <a:spLocks noChangeArrowheads="1"/>
            </p:cNvSpPr>
            <p:nvPr/>
          </p:nvSpPr>
          <p:spPr bwMode="auto">
            <a:xfrm>
              <a:off x="8329215"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62">
              <a:extLst>
                <a:ext uri="{FF2B5EF4-FFF2-40B4-BE49-F238E27FC236}">
                  <a16:creationId xmlns:a16="http://schemas.microsoft.com/office/drawing/2014/main" id="{7895E2AC-9F55-4B9F-870E-E5393E3DF5AC}"/>
                </a:ext>
              </a:extLst>
            </p:cNvPr>
            <p:cNvSpPr>
              <a:spLocks noChangeArrowheads="1"/>
            </p:cNvSpPr>
            <p:nvPr/>
          </p:nvSpPr>
          <p:spPr bwMode="auto">
            <a:xfrm>
              <a:off x="8431498"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63">
              <a:extLst>
                <a:ext uri="{FF2B5EF4-FFF2-40B4-BE49-F238E27FC236}">
                  <a16:creationId xmlns:a16="http://schemas.microsoft.com/office/drawing/2014/main" id="{E6D36DC5-1A7D-475D-84D2-9A40B0B9A6BC}"/>
                </a:ext>
              </a:extLst>
            </p:cNvPr>
            <p:cNvSpPr>
              <a:spLocks noChangeArrowheads="1"/>
            </p:cNvSpPr>
            <p:nvPr/>
          </p:nvSpPr>
          <p:spPr bwMode="auto">
            <a:xfrm>
              <a:off x="8490216"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64">
              <a:extLst>
                <a:ext uri="{FF2B5EF4-FFF2-40B4-BE49-F238E27FC236}">
                  <a16:creationId xmlns:a16="http://schemas.microsoft.com/office/drawing/2014/main" id="{F0009C3B-F4F7-4B77-B530-E577D97EE14F}"/>
                </a:ext>
              </a:extLst>
            </p:cNvPr>
            <p:cNvSpPr>
              <a:spLocks noChangeArrowheads="1"/>
            </p:cNvSpPr>
            <p:nvPr/>
          </p:nvSpPr>
          <p:spPr bwMode="auto">
            <a:xfrm>
              <a:off x="852620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65">
              <a:extLst>
                <a:ext uri="{FF2B5EF4-FFF2-40B4-BE49-F238E27FC236}">
                  <a16:creationId xmlns:a16="http://schemas.microsoft.com/office/drawing/2014/main" id="{A9EF2CF0-65BE-4B56-AD8C-69D3A7313B44}"/>
                </a:ext>
              </a:extLst>
            </p:cNvPr>
            <p:cNvSpPr>
              <a:spLocks noChangeArrowheads="1"/>
            </p:cNvSpPr>
            <p:nvPr/>
          </p:nvSpPr>
          <p:spPr bwMode="auto">
            <a:xfrm>
              <a:off x="870993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6">
              <a:extLst>
                <a:ext uri="{FF2B5EF4-FFF2-40B4-BE49-F238E27FC236}">
                  <a16:creationId xmlns:a16="http://schemas.microsoft.com/office/drawing/2014/main" id="{F96D8EA5-50D2-4B28-A142-DAFA23799F61}"/>
                </a:ext>
              </a:extLst>
            </p:cNvPr>
            <p:cNvSpPr>
              <a:spLocks noChangeArrowheads="1"/>
            </p:cNvSpPr>
            <p:nvPr/>
          </p:nvSpPr>
          <p:spPr bwMode="auto">
            <a:xfrm>
              <a:off x="8728876"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7">
              <a:extLst>
                <a:ext uri="{FF2B5EF4-FFF2-40B4-BE49-F238E27FC236}">
                  <a16:creationId xmlns:a16="http://schemas.microsoft.com/office/drawing/2014/main" id="{22C97AF5-8DD8-45AC-8809-C7AF728A0AC6}"/>
                </a:ext>
              </a:extLst>
            </p:cNvPr>
            <p:cNvSpPr>
              <a:spLocks noChangeArrowheads="1"/>
            </p:cNvSpPr>
            <p:nvPr/>
          </p:nvSpPr>
          <p:spPr bwMode="auto">
            <a:xfrm>
              <a:off x="8942912"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8">
              <a:extLst>
                <a:ext uri="{FF2B5EF4-FFF2-40B4-BE49-F238E27FC236}">
                  <a16:creationId xmlns:a16="http://schemas.microsoft.com/office/drawing/2014/main" id="{BC243B26-51D7-4926-8346-FFE8E2217458}"/>
                </a:ext>
              </a:extLst>
            </p:cNvPr>
            <p:cNvSpPr>
              <a:spLocks noChangeArrowheads="1"/>
            </p:cNvSpPr>
            <p:nvPr/>
          </p:nvSpPr>
          <p:spPr bwMode="auto">
            <a:xfrm>
              <a:off x="9251655"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9">
              <a:extLst>
                <a:ext uri="{FF2B5EF4-FFF2-40B4-BE49-F238E27FC236}">
                  <a16:creationId xmlns:a16="http://schemas.microsoft.com/office/drawing/2014/main" id="{0BFAAD32-7833-4206-B153-02A12E6766A7}"/>
                </a:ext>
              </a:extLst>
            </p:cNvPr>
            <p:cNvSpPr>
              <a:spLocks noChangeArrowheads="1"/>
            </p:cNvSpPr>
            <p:nvPr/>
          </p:nvSpPr>
          <p:spPr bwMode="auto">
            <a:xfrm>
              <a:off x="9484632"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70">
              <a:extLst>
                <a:ext uri="{FF2B5EF4-FFF2-40B4-BE49-F238E27FC236}">
                  <a16:creationId xmlns:a16="http://schemas.microsoft.com/office/drawing/2014/main" id="{ADF34920-46C5-423D-BAD8-5CC113D6FE01}"/>
                </a:ext>
              </a:extLst>
            </p:cNvPr>
            <p:cNvSpPr>
              <a:spLocks noChangeArrowheads="1"/>
            </p:cNvSpPr>
            <p:nvPr/>
          </p:nvSpPr>
          <p:spPr bwMode="auto">
            <a:xfrm>
              <a:off x="9503574"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71">
              <a:extLst>
                <a:ext uri="{FF2B5EF4-FFF2-40B4-BE49-F238E27FC236}">
                  <a16:creationId xmlns:a16="http://schemas.microsoft.com/office/drawing/2014/main" id="{04A5899D-3550-4145-A7C8-05D825343B01}"/>
                </a:ext>
              </a:extLst>
            </p:cNvPr>
            <p:cNvSpPr>
              <a:spLocks noChangeArrowheads="1"/>
            </p:cNvSpPr>
            <p:nvPr/>
          </p:nvSpPr>
          <p:spPr bwMode="auto">
            <a:xfrm>
              <a:off x="9575550"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72">
              <a:extLst>
                <a:ext uri="{FF2B5EF4-FFF2-40B4-BE49-F238E27FC236}">
                  <a16:creationId xmlns:a16="http://schemas.microsoft.com/office/drawing/2014/main" id="{116E8833-937A-4B6D-BBAD-05B53BEC527D}"/>
                </a:ext>
              </a:extLst>
            </p:cNvPr>
            <p:cNvSpPr>
              <a:spLocks noChangeArrowheads="1"/>
            </p:cNvSpPr>
            <p:nvPr/>
          </p:nvSpPr>
          <p:spPr bwMode="auto">
            <a:xfrm>
              <a:off x="9717611"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73">
              <a:extLst>
                <a:ext uri="{FF2B5EF4-FFF2-40B4-BE49-F238E27FC236}">
                  <a16:creationId xmlns:a16="http://schemas.microsoft.com/office/drawing/2014/main" id="{046C9A78-9038-43EB-A83C-7DFA0128620B}"/>
                </a:ext>
              </a:extLst>
            </p:cNvPr>
            <p:cNvSpPr>
              <a:spLocks noChangeArrowheads="1"/>
            </p:cNvSpPr>
            <p:nvPr/>
          </p:nvSpPr>
          <p:spPr bwMode="auto">
            <a:xfrm>
              <a:off x="10028247" y="3177189"/>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74">
              <a:extLst>
                <a:ext uri="{FF2B5EF4-FFF2-40B4-BE49-F238E27FC236}">
                  <a16:creationId xmlns:a16="http://schemas.microsoft.com/office/drawing/2014/main" id="{0976BE5D-A66C-4B3B-8342-065E389B9676}"/>
                </a:ext>
              </a:extLst>
            </p:cNvPr>
            <p:cNvSpPr>
              <a:spLocks noChangeArrowheads="1"/>
            </p:cNvSpPr>
            <p:nvPr/>
          </p:nvSpPr>
          <p:spPr bwMode="auto">
            <a:xfrm>
              <a:off x="11242382" y="2719184"/>
              <a:ext cx="111755" cy="23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102">
              <a:extLst>
                <a:ext uri="{FF2B5EF4-FFF2-40B4-BE49-F238E27FC236}">
                  <a16:creationId xmlns:a16="http://schemas.microsoft.com/office/drawing/2014/main" id="{A3BD72FF-4D72-4D5B-A37F-1CC0D43504E3}"/>
                </a:ext>
              </a:extLst>
            </p:cNvPr>
            <p:cNvSpPr>
              <a:spLocks noChangeShapeType="1"/>
            </p:cNvSpPr>
            <p:nvPr/>
          </p:nvSpPr>
          <p:spPr bwMode="auto">
            <a:xfrm>
              <a:off x="1550137" y="4265400"/>
              <a:ext cx="10207448" cy="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Line 103">
              <a:extLst>
                <a:ext uri="{FF2B5EF4-FFF2-40B4-BE49-F238E27FC236}">
                  <a16:creationId xmlns:a16="http://schemas.microsoft.com/office/drawing/2014/main" id="{C510E227-A43F-4EF9-B569-B10139DA45E4}"/>
                </a:ext>
              </a:extLst>
            </p:cNvPr>
            <p:cNvSpPr>
              <a:spLocks noChangeShapeType="1"/>
            </p:cNvSpPr>
            <p:nvPr/>
          </p:nvSpPr>
          <p:spPr bwMode="auto">
            <a:xfrm>
              <a:off x="1550137" y="4265400"/>
              <a:ext cx="10207448" cy="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Line 104">
              <a:extLst>
                <a:ext uri="{FF2B5EF4-FFF2-40B4-BE49-F238E27FC236}">
                  <a16:creationId xmlns:a16="http://schemas.microsoft.com/office/drawing/2014/main" id="{EDBAEE4C-C021-4794-AF91-C9923FD3461D}"/>
                </a:ext>
              </a:extLst>
            </p:cNvPr>
            <p:cNvSpPr>
              <a:spLocks noChangeShapeType="1"/>
            </p:cNvSpPr>
            <p:nvPr/>
          </p:nvSpPr>
          <p:spPr bwMode="auto">
            <a:xfrm>
              <a:off x="1927068"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5">
              <a:extLst>
                <a:ext uri="{FF2B5EF4-FFF2-40B4-BE49-F238E27FC236}">
                  <a16:creationId xmlns:a16="http://schemas.microsoft.com/office/drawing/2014/main" id="{68EF1714-96E2-45D7-A030-F68826A2503C}"/>
                </a:ext>
              </a:extLst>
            </p:cNvPr>
            <p:cNvSpPr>
              <a:spLocks noChangeArrowheads="1"/>
            </p:cNvSpPr>
            <p:nvPr/>
          </p:nvSpPr>
          <p:spPr bwMode="auto">
            <a:xfrm>
              <a:off x="1876230" y="4377928"/>
              <a:ext cx="118582"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Line 106">
              <a:extLst>
                <a:ext uri="{FF2B5EF4-FFF2-40B4-BE49-F238E27FC236}">
                  <a16:creationId xmlns:a16="http://schemas.microsoft.com/office/drawing/2014/main" id="{32EC1E2E-B39C-44B0-AE2A-579237E587F1}"/>
                </a:ext>
              </a:extLst>
            </p:cNvPr>
            <p:cNvSpPr>
              <a:spLocks noChangeShapeType="1"/>
            </p:cNvSpPr>
            <p:nvPr/>
          </p:nvSpPr>
          <p:spPr bwMode="auto">
            <a:xfrm>
              <a:off x="2658201"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7">
              <a:extLst>
                <a:ext uri="{FF2B5EF4-FFF2-40B4-BE49-F238E27FC236}">
                  <a16:creationId xmlns:a16="http://schemas.microsoft.com/office/drawing/2014/main" id="{E1E6063D-14F6-4B82-92BE-93A118094970}"/>
                </a:ext>
              </a:extLst>
            </p:cNvPr>
            <p:cNvSpPr>
              <a:spLocks noChangeArrowheads="1"/>
            </p:cNvSpPr>
            <p:nvPr/>
          </p:nvSpPr>
          <p:spPr bwMode="auto">
            <a:xfrm>
              <a:off x="2607363" y="4377928"/>
              <a:ext cx="118582"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Line 108">
              <a:extLst>
                <a:ext uri="{FF2B5EF4-FFF2-40B4-BE49-F238E27FC236}">
                  <a16:creationId xmlns:a16="http://schemas.microsoft.com/office/drawing/2014/main" id="{2C5E1045-4ADE-47E2-BCAC-A8EE31901992}"/>
                </a:ext>
              </a:extLst>
            </p:cNvPr>
            <p:cNvSpPr>
              <a:spLocks noChangeShapeType="1"/>
            </p:cNvSpPr>
            <p:nvPr/>
          </p:nvSpPr>
          <p:spPr bwMode="auto">
            <a:xfrm>
              <a:off x="3383652"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09">
              <a:extLst>
                <a:ext uri="{FF2B5EF4-FFF2-40B4-BE49-F238E27FC236}">
                  <a16:creationId xmlns:a16="http://schemas.microsoft.com/office/drawing/2014/main" id="{62C8C7A3-984C-44FD-A3B7-FE3134C08752}"/>
                </a:ext>
              </a:extLst>
            </p:cNvPr>
            <p:cNvSpPr>
              <a:spLocks noChangeArrowheads="1"/>
            </p:cNvSpPr>
            <p:nvPr/>
          </p:nvSpPr>
          <p:spPr bwMode="auto">
            <a:xfrm>
              <a:off x="3332814" y="4377928"/>
              <a:ext cx="118582"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Line 110">
              <a:extLst>
                <a:ext uri="{FF2B5EF4-FFF2-40B4-BE49-F238E27FC236}">
                  <a16:creationId xmlns:a16="http://schemas.microsoft.com/office/drawing/2014/main" id="{E786258C-1711-4A37-8BC3-556330072836}"/>
                </a:ext>
              </a:extLst>
            </p:cNvPr>
            <p:cNvSpPr>
              <a:spLocks noChangeShapeType="1"/>
            </p:cNvSpPr>
            <p:nvPr/>
          </p:nvSpPr>
          <p:spPr bwMode="auto">
            <a:xfrm>
              <a:off x="4112890"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Rectangle 111">
              <a:extLst>
                <a:ext uri="{FF2B5EF4-FFF2-40B4-BE49-F238E27FC236}">
                  <a16:creationId xmlns:a16="http://schemas.microsoft.com/office/drawing/2014/main" id="{58F28A1E-2D9C-47C7-ADC7-45694E8494EF}"/>
                </a:ext>
              </a:extLst>
            </p:cNvPr>
            <p:cNvSpPr>
              <a:spLocks noChangeArrowheads="1"/>
            </p:cNvSpPr>
            <p:nvPr/>
          </p:nvSpPr>
          <p:spPr bwMode="auto">
            <a:xfrm>
              <a:off x="4062052" y="4377928"/>
              <a:ext cx="118582"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Line 112">
              <a:extLst>
                <a:ext uri="{FF2B5EF4-FFF2-40B4-BE49-F238E27FC236}">
                  <a16:creationId xmlns:a16="http://schemas.microsoft.com/office/drawing/2014/main" id="{22F3C58B-199D-4980-B654-94D356F07730}"/>
                </a:ext>
              </a:extLst>
            </p:cNvPr>
            <p:cNvSpPr>
              <a:spLocks noChangeShapeType="1"/>
            </p:cNvSpPr>
            <p:nvPr/>
          </p:nvSpPr>
          <p:spPr bwMode="auto">
            <a:xfrm>
              <a:off x="4840234"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Rectangle 113">
              <a:extLst>
                <a:ext uri="{FF2B5EF4-FFF2-40B4-BE49-F238E27FC236}">
                  <a16:creationId xmlns:a16="http://schemas.microsoft.com/office/drawing/2014/main" id="{2C305E6A-BB3A-4AE1-8095-6B6D72EED92D}"/>
                </a:ext>
              </a:extLst>
            </p:cNvPr>
            <p:cNvSpPr>
              <a:spLocks noChangeArrowheads="1"/>
            </p:cNvSpPr>
            <p:nvPr/>
          </p:nvSpPr>
          <p:spPr bwMode="auto">
            <a:xfrm>
              <a:off x="4722020"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114">
              <a:extLst>
                <a:ext uri="{FF2B5EF4-FFF2-40B4-BE49-F238E27FC236}">
                  <a16:creationId xmlns:a16="http://schemas.microsoft.com/office/drawing/2014/main" id="{C12DEB2F-8E66-4699-816D-9B9DD9531D4E}"/>
                </a:ext>
              </a:extLst>
            </p:cNvPr>
            <p:cNvSpPr>
              <a:spLocks noChangeShapeType="1"/>
            </p:cNvSpPr>
            <p:nvPr/>
          </p:nvSpPr>
          <p:spPr bwMode="auto">
            <a:xfrm>
              <a:off x="5569474"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Rectangle 115">
              <a:extLst>
                <a:ext uri="{FF2B5EF4-FFF2-40B4-BE49-F238E27FC236}">
                  <a16:creationId xmlns:a16="http://schemas.microsoft.com/office/drawing/2014/main" id="{49A250F3-564C-4FC7-B1B5-1A1F9E656E8D}"/>
                </a:ext>
              </a:extLst>
            </p:cNvPr>
            <p:cNvSpPr>
              <a:spLocks noChangeArrowheads="1"/>
            </p:cNvSpPr>
            <p:nvPr/>
          </p:nvSpPr>
          <p:spPr bwMode="auto">
            <a:xfrm>
              <a:off x="5447471"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116">
              <a:extLst>
                <a:ext uri="{FF2B5EF4-FFF2-40B4-BE49-F238E27FC236}">
                  <a16:creationId xmlns:a16="http://schemas.microsoft.com/office/drawing/2014/main" id="{BB81A157-BDEA-4918-BAAF-EB1C141D4937}"/>
                </a:ext>
              </a:extLst>
            </p:cNvPr>
            <p:cNvSpPr>
              <a:spLocks noChangeShapeType="1"/>
            </p:cNvSpPr>
            <p:nvPr/>
          </p:nvSpPr>
          <p:spPr bwMode="auto">
            <a:xfrm>
              <a:off x="6294923"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Rectangle 117">
              <a:extLst>
                <a:ext uri="{FF2B5EF4-FFF2-40B4-BE49-F238E27FC236}">
                  <a16:creationId xmlns:a16="http://schemas.microsoft.com/office/drawing/2014/main" id="{3E44BD23-E304-4A2C-8890-571B765E1E15}"/>
                </a:ext>
              </a:extLst>
            </p:cNvPr>
            <p:cNvSpPr>
              <a:spLocks noChangeArrowheads="1"/>
            </p:cNvSpPr>
            <p:nvPr/>
          </p:nvSpPr>
          <p:spPr bwMode="auto">
            <a:xfrm>
              <a:off x="6178604"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Line 118">
              <a:extLst>
                <a:ext uri="{FF2B5EF4-FFF2-40B4-BE49-F238E27FC236}">
                  <a16:creationId xmlns:a16="http://schemas.microsoft.com/office/drawing/2014/main" id="{64BC36B2-48E5-44E7-993F-630B737DD66F}"/>
                </a:ext>
              </a:extLst>
            </p:cNvPr>
            <p:cNvSpPr>
              <a:spLocks noChangeShapeType="1"/>
            </p:cNvSpPr>
            <p:nvPr/>
          </p:nvSpPr>
          <p:spPr bwMode="auto">
            <a:xfrm>
              <a:off x="7026056"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Rectangle 119">
              <a:extLst>
                <a:ext uri="{FF2B5EF4-FFF2-40B4-BE49-F238E27FC236}">
                  <a16:creationId xmlns:a16="http://schemas.microsoft.com/office/drawing/2014/main" id="{60B237A8-E177-4E83-8C53-A03D3FB5B8FA}"/>
                </a:ext>
              </a:extLst>
            </p:cNvPr>
            <p:cNvSpPr>
              <a:spLocks noChangeArrowheads="1"/>
            </p:cNvSpPr>
            <p:nvPr/>
          </p:nvSpPr>
          <p:spPr bwMode="auto">
            <a:xfrm>
              <a:off x="6907842"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Line 120">
              <a:extLst>
                <a:ext uri="{FF2B5EF4-FFF2-40B4-BE49-F238E27FC236}">
                  <a16:creationId xmlns:a16="http://schemas.microsoft.com/office/drawing/2014/main" id="{2FCFE21E-BF9B-47B3-AC01-267C5501D3D2}"/>
                </a:ext>
              </a:extLst>
            </p:cNvPr>
            <p:cNvSpPr>
              <a:spLocks noChangeShapeType="1"/>
            </p:cNvSpPr>
            <p:nvPr/>
          </p:nvSpPr>
          <p:spPr bwMode="auto">
            <a:xfrm>
              <a:off x="7755296"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Rectangle 121">
              <a:extLst>
                <a:ext uri="{FF2B5EF4-FFF2-40B4-BE49-F238E27FC236}">
                  <a16:creationId xmlns:a16="http://schemas.microsoft.com/office/drawing/2014/main" id="{B208199E-7F69-4DAA-AD63-8AF032E26728}"/>
                </a:ext>
              </a:extLst>
            </p:cNvPr>
            <p:cNvSpPr>
              <a:spLocks noChangeArrowheads="1"/>
            </p:cNvSpPr>
            <p:nvPr/>
          </p:nvSpPr>
          <p:spPr bwMode="auto">
            <a:xfrm>
              <a:off x="7633293"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24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122">
              <a:extLst>
                <a:ext uri="{FF2B5EF4-FFF2-40B4-BE49-F238E27FC236}">
                  <a16:creationId xmlns:a16="http://schemas.microsoft.com/office/drawing/2014/main" id="{4AD063F7-8CD6-42EE-9212-1A472FD270B3}"/>
                </a:ext>
              </a:extLst>
            </p:cNvPr>
            <p:cNvSpPr>
              <a:spLocks noChangeShapeType="1"/>
            </p:cNvSpPr>
            <p:nvPr/>
          </p:nvSpPr>
          <p:spPr bwMode="auto">
            <a:xfrm>
              <a:off x="8480745"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Rectangle 123">
              <a:extLst>
                <a:ext uri="{FF2B5EF4-FFF2-40B4-BE49-F238E27FC236}">
                  <a16:creationId xmlns:a16="http://schemas.microsoft.com/office/drawing/2014/main" id="{4FE21FC0-3E50-41F7-9843-A305F0E51F3D}"/>
                </a:ext>
              </a:extLst>
            </p:cNvPr>
            <p:cNvSpPr>
              <a:spLocks noChangeArrowheads="1"/>
            </p:cNvSpPr>
            <p:nvPr/>
          </p:nvSpPr>
          <p:spPr bwMode="auto">
            <a:xfrm>
              <a:off x="8364426"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Line 124">
              <a:extLst>
                <a:ext uri="{FF2B5EF4-FFF2-40B4-BE49-F238E27FC236}">
                  <a16:creationId xmlns:a16="http://schemas.microsoft.com/office/drawing/2014/main" id="{9D1C2D0A-60D1-4169-8961-09E4B2F93F0A}"/>
                </a:ext>
              </a:extLst>
            </p:cNvPr>
            <p:cNvSpPr>
              <a:spLocks noChangeShapeType="1"/>
            </p:cNvSpPr>
            <p:nvPr/>
          </p:nvSpPr>
          <p:spPr bwMode="auto">
            <a:xfrm>
              <a:off x="9211878"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Rectangle 125">
              <a:extLst>
                <a:ext uri="{FF2B5EF4-FFF2-40B4-BE49-F238E27FC236}">
                  <a16:creationId xmlns:a16="http://schemas.microsoft.com/office/drawing/2014/main" id="{FF0757FC-6DDB-48CF-B3B0-E74FC799665B}"/>
                </a:ext>
              </a:extLst>
            </p:cNvPr>
            <p:cNvSpPr>
              <a:spLocks noChangeArrowheads="1"/>
            </p:cNvSpPr>
            <p:nvPr/>
          </p:nvSpPr>
          <p:spPr bwMode="auto">
            <a:xfrm>
              <a:off x="9089876"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126">
              <a:extLst>
                <a:ext uri="{FF2B5EF4-FFF2-40B4-BE49-F238E27FC236}">
                  <a16:creationId xmlns:a16="http://schemas.microsoft.com/office/drawing/2014/main" id="{76109F75-21D3-4356-BB25-9B3C1B7DC3F8}"/>
                </a:ext>
              </a:extLst>
            </p:cNvPr>
            <p:cNvSpPr>
              <a:spLocks noChangeShapeType="1"/>
            </p:cNvSpPr>
            <p:nvPr/>
          </p:nvSpPr>
          <p:spPr bwMode="auto">
            <a:xfrm>
              <a:off x="9937329"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27">
              <a:extLst>
                <a:ext uri="{FF2B5EF4-FFF2-40B4-BE49-F238E27FC236}">
                  <a16:creationId xmlns:a16="http://schemas.microsoft.com/office/drawing/2014/main" id="{3E3AE9D3-D042-4AA0-8DA5-087B5D7F72B1}"/>
                </a:ext>
              </a:extLst>
            </p:cNvPr>
            <p:cNvSpPr>
              <a:spLocks noChangeArrowheads="1"/>
            </p:cNvSpPr>
            <p:nvPr/>
          </p:nvSpPr>
          <p:spPr bwMode="auto">
            <a:xfrm>
              <a:off x="9821009"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128">
              <a:extLst>
                <a:ext uri="{FF2B5EF4-FFF2-40B4-BE49-F238E27FC236}">
                  <a16:creationId xmlns:a16="http://schemas.microsoft.com/office/drawing/2014/main" id="{5E338C11-F5CE-425D-B37B-6EAE195F6C9B}"/>
                </a:ext>
              </a:extLst>
            </p:cNvPr>
            <p:cNvSpPr>
              <a:spLocks noChangeShapeType="1"/>
            </p:cNvSpPr>
            <p:nvPr/>
          </p:nvSpPr>
          <p:spPr bwMode="auto">
            <a:xfrm>
              <a:off x="10668462"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Rectangle 129">
              <a:extLst>
                <a:ext uri="{FF2B5EF4-FFF2-40B4-BE49-F238E27FC236}">
                  <a16:creationId xmlns:a16="http://schemas.microsoft.com/office/drawing/2014/main" id="{1E5AFE67-CCE9-49FF-AC82-72DEB0D8ECC1}"/>
                </a:ext>
              </a:extLst>
            </p:cNvPr>
            <p:cNvSpPr>
              <a:spLocks noChangeArrowheads="1"/>
            </p:cNvSpPr>
            <p:nvPr/>
          </p:nvSpPr>
          <p:spPr bwMode="auto">
            <a:xfrm>
              <a:off x="10546460"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130">
              <a:extLst>
                <a:ext uri="{FF2B5EF4-FFF2-40B4-BE49-F238E27FC236}">
                  <a16:creationId xmlns:a16="http://schemas.microsoft.com/office/drawing/2014/main" id="{BB9D5532-5B49-4393-8BAE-3B30C6D5B533}"/>
                </a:ext>
              </a:extLst>
            </p:cNvPr>
            <p:cNvSpPr>
              <a:spLocks noChangeShapeType="1"/>
            </p:cNvSpPr>
            <p:nvPr/>
          </p:nvSpPr>
          <p:spPr bwMode="auto">
            <a:xfrm>
              <a:off x="11393912" y="4265400"/>
              <a:ext cx="0" cy="8489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Rectangle 131">
              <a:extLst>
                <a:ext uri="{FF2B5EF4-FFF2-40B4-BE49-F238E27FC236}">
                  <a16:creationId xmlns:a16="http://schemas.microsoft.com/office/drawing/2014/main" id="{2096EF68-B727-4437-9EDB-A7EDAE681DFF}"/>
                </a:ext>
              </a:extLst>
            </p:cNvPr>
            <p:cNvSpPr>
              <a:spLocks noChangeArrowheads="1"/>
            </p:cNvSpPr>
            <p:nvPr/>
          </p:nvSpPr>
          <p:spPr bwMode="auto">
            <a:xfrm>
              <a:off x="11275698" y="4377928"/>
              <a:ext cx="237165"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132">
              <a:extLst>
                <a:ext uri="{FF2B5EF4-FFF2-40B4-BE49-F238E27FC236}">
                  <a16:creationId xmlns:a16="http://schemas.microsoft.com/office/drawing/2014/main" id="{59433DCE-4748-44B4-AF6B-CA95C52C3E53}"/>
                </a:ext>
              </a:extLst>
            </p:cNvPr>
            <p:cNvSpPr>
              <a:spLocks noChangeArrowheads="1"/>
            </p:cNvSpPr>
            <p:nvPr/>
          </p:nvSpPr>
          <p:spPr bwMode="auto">
            <a:xfrm>
              <a:off x="6068828" y="4685896"/>
              <a:ext cx="1199214" cy="26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Study Month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133">
              <a:extLst>
                <a:ext uri="{FF2B5EF4-FFF2-40B4-BE49-F238E27FC236}">
                  <a16:creationId xmlns:a16="http://schemas.microsoft.com/office/drawing/2014/main" id="{B83C6E49-EB8E-450A-95CA-37EA5A142D5E}"/>
                </a:ext>
              </a:extLst>
            </p:cNvPr>
            <p:cNvSpPr>
              <a:spLocks noChangeShapeType="1"/>
            </p:cNvSpPr>
            <p:nvPr/>
          </p:nvSpPr>
          <p:spPr bwMode="auto">
            <a:xfrm flipV="1">
              <a:off x="1550137" y="1479861"/>
              <a:ext cx="0" cy="278554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Line 134">
              <a:extLst>
                <a:ext uri="{FF2B5EF4-FFF2-40B4-BE49-F238E27FC236}">
                  <a16:creationId xmlns:a16="http://schemas.microsoft.com/office/drawing/2014/main" id="{9BA76A20-FE6B-4BE8-9FE3-45DEC509A734}"/>
                </a:ext>
              </a:extLst>
            </p:cNvPr>
            <p:cNvSpPr>
              <a:spLocks noChangeShapeType="1"/>
            </p:cNvSpPr>
            <p:nvPr/>
          </p:nvSpPr>
          <p:spPr bwMode="auto">
            <a:xfrm flipH="1">
              <a:off x="1470584" y="4050217"/>
              <a:ext cx="79553" cy="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Rectangle 135">
              <a:extLst>
                <a:ext uri="{FF2B5EF4-FFF2-40B4-BE49-F238E27FC236}">
                  <a16:creationId xmlns:a16="http://schemas.microsoft.com/office/drawing/2014/main" id="{BD2B7317-32D5-4B1B-8459-57B36E3616F0}"/>
                </a:ext>
              </a:extLst>
            </p:cNvPr>
            <p:cNvSpPr>
              <a:spLocks noChangeArrowheads="1"/>
            </p:cNvSpPr>
            <p:nvPr/>
          </p:nvSpPr>
          <p:spPr bwMode="auto">
            <a:xfrm>
              <a:off x="1162423" y="3939824"/>
              <a:ext cx="286892" cy="24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8" name="Line 136">
              <a:extLst>
                <a:ext uri="{FF2B5EF4-FFF2-40B4-BE49-F238E27FC236}">
                  <a16:creationId xmlns:a16="http://schemas.microsoft.com/office/drawing/2014/main" id="{98F942CF-EB7B-49A7-9BFC-5EA71E0ADF99}"/>
                </a:ext>
              </a:extLst>
            </p:cNvPr>
            <p:cNvSpPr>
              <a:spLocks noChangeShapeType="1"/>
            </p:cNvSpPr>
            <p:nvPr/>
          </p:nvSpPr>
          <p:spPr bwMode="auto">
            <a:xfrm flipH="1">
              <a:off x="1470584" y="3463892"/>
              <a:ext cx="79553" cy="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Rectangle 137">
              <a:extLst>
                <a:ext uri="{FF2B5EF4-FFF2-40B4-BE49-F238E27FC236}">
                  <a16:creationId xmlns:a16="http://schemas.microsoft.com/office/drawing/2014/main" id="{40E72A38-26FD-4544-93BF-2F4F966C9636}"/>
                </a:ext>
              </a:extLst>
            </p:cNvPr>
            <p:cNvSpPr>
              <a:spLocks noChangeArrowheads="1"/>
            </p:cNvSpPr>
            <p:nvPr/>
          </p:nvSpPr>
          <p:spPr bwMode="auto">
            <a:xfrm>
              <a:off x="1051490" y="3344840"/>
              <a:ext cx="397826" cy="24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25%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Line 138">
              <a:extLst>
                <a:ext uri="{FF2B5EF4-FFF2-40B4-BE49-F238E27FC236}">
                  <a16:creationId xmlns:a16="http://schemas.microsoft.com/office/drawing/2014/main" id="{FFDCCC6B-5D2B-4698-8183-7E5C4FB7672E}"/>
                </a:ext>
              </a:extLst>
            </p:cNvPr>
            <p:cNvSpPr>
              <a:spLocks noChangeShapeType="1"/>
            </p:cNvSpPr>
            <p:nvPr/>
          </p:nvSpPr>
          <p:spPr bwMode="auto">
            <a:xfrm flipH="1">
              <a:off x="1470584" y="2879541"/>
              <a:ext cx="79553" cy="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Rectangle 139">
              <a:extLst>
                <a:ext uri="{FF2B5EF4-FFF2-40B4-BE49-F238E27FC236}">
                  <a16:creationId xmlns:a16="http://schemas.microsoft.com/office/drawing/2014/main" id="{0E6CE0F6-7BB5-4F08-A8FF-3DB583F0C723}"/>
                </a:ext>
              </a:extLst>
            </p:cNvPr>
            <p:cNvSpPr>
              <a:spLocks noChangeArrowheads="1"/>
            </p:cNvSpPr>
            <p:nvPr/>
          </p:nvSpPr>
          <p:spPr bwMode="auto">
            <a:xfrm>
              <a:off x="1051490" y="2765198"/>
              <a:ext cx="397826" cy="24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50%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2" name="Line 140">
              <a:extLst>
                <a:ext uri="{FF2B5EF4-FFF2-40B4-BE49-F238E27FC236}">
                  <a16:creationId xmlns:a16="http://schemas.microsoft.com/office/drawing/2014/main" id="{95A98FEC-68BF-40AB-A3F0-7DCE45677720}"/>
                </a:ext>
              </a:extLst>
            </p:cNvPr>
            <p:cNvSpPr>
              <a:spLocks noChangeShapeType="1"/>
            </p:cNvSpPr>
            <p:nvPr/>
          </p:nvSpPr>
          <p:spPr bwMode="auto">
            <a:xfrm flipH="1">
              <a:off x="1470584" y="2295189"/>
              <a:ext cx="79553" cy="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Rectangle 141">
              <a:extLst>
                <a:ext uri="{FF2B5EF4-FFF2-40B4-BE49-F238E27FC236}">
                  <a16:creationId xmlns:a16="http://schemas.microsoft.com/office/drawing/2014/main" id="{75EAA5C6-050B-4CFC-97B5-DF3F014E8805}"/>
                </a:ext>
              </a:extLst>
            </p:cNvPr>
            <p:cNvSpPr>
              <a:spLocks noChangeArrowheads="1"/>
            </p:cNvSpPr>
            <p:nvPr/>
          </p:nvSpPr>
          <p:spPr bwMode="auto">
            <a:xfrm>
              <a:off x="1051490" y="2174926"/>
              <a:ext cx="397826" cy="24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75%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Line 142">
              <a:extLst>
                <a:ext uri="{FF2B5EF4-FFF2-40B4-BE49-F238E27FC236}">
                  <a16:creationId xmlns:a16="http://schemas.microsoft.com/office/drawing/2014/main" id="{81C9D634-4DCA-48A6-B628-38ED04D36030}"/>
                </a:ext>
              </a:extLst>
            </p:cNvPr>
            <p:cNvSpPr>
              <a:spLocks noChangeShapeType="1"/>
            </p:cNvSpPr>
            <p:nvPr/>
          </p:nvSpPr>
          <p:spPr bwMode="auto">
            <a:xfrm flipH="1">
              <a:off x="1470584" y="1708863"/>
              <a:ext cx="79553" cy="0"/>
            </a:xfrm>
            <a:prstGeom prst="line">
              <a:avLst/>
            </a:prstGeom>
            <a:noFill/>
            <a:ln w="14288"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Rectangle 143">
              <a:extLst>
                <a:ext uri="{FF2B5EF4-FFF2-40B4-BE49-F238E27FC236}">
                  <a16:creationId xmlns:a16="http://schemas.microsoft.com/office/drawing/2014/main" id="{F53609D2-C512-4785-803E-EFD455244A2F}"/>
                </a:ext>
              </a:extLst>
            </p:cNvPr>
            <p:cNvSpPr>
              <a:spLocks noChangeArrowheads="1"/>
            </p:cNvSpPr>
            <p:nvPr/>
          </p:nvSpPr>
          <p:spPr bwMode="auto">
            <a:xfrm>
              <a:off x="940557" y="1594523"/>
              <a:ext cx="508758" cy="248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5" name="Group 4">
              <a:extLst>
                <a:ext uri="{FF2B5EF4-FFF2-40B4-BE49-F238E27FC236}">
                  <a16:creationId xmlns:a16="http://schemas.microsoft.com/office/drawing/2014/main" id="{A705F9FB-25AD-4FF7-8C20-7DD7A16F42B4}"/>
                </a:ext>
              </a:extLst>
            </p:cNvPr>
            <p:cNvGrpSpPr/>
            <p:nvPr/>
          </p:nvGrpSpPr>
          <p:grpSpPr>
            <a:xfrm>
              <a:off x="966812" y="5321807"/>
              <a:ext cx="9834240" cy="252692"/>
              <a:chOff x="1789162" y="5038185"/>
              <a:chExt cx="8911172" cy="228974"/>
            </a:xfrm>
          </p:grpSpPr>
          <p:sp>
            <p:nvSpPr>
              <p:cNvPr id="77" name="Rectangle 75">
                <a:extLst>
                  <a:ext uri="{FF2B5EF4-FFF2-40B4-BE49-F238E27FC236}">
                    <a16:creationId xmlns:a16="http://schemas.microsoft.com/office/drawing/2014/main" id="{21161A51-6C5C-400D-BC5A-99DABB5AD0EB}"/>
                  </a:ext>
                </a:extLst>
              </p:cNvPr>
              <p:cNvSpPr>
                <a:spLocks noChangeArrowheads="1"/>
              </p:cNvSpPr>
              <p:nvPr/>
            </p:nvSpPr>
            <p:spPr bwMode="auto">
              <a:xfrm>
                <a:off x="2582051" y="5038185"/>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74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76">
                <a:extLst>
                  <a:ext uri="{FF2B5EF4-FFF2-40B4-BE49-F238E27FC236}">
                    <a16:creationId xmlns:a16="http://schemas.microsoft.com/office/drawing/2014/main" id="{6CE1D02A-A8AD-4335-8FDB-928D0EAA7682}"/>
                  </a:ext>
                </a:extLst>
              </p:cNvPr>
              <p:cNvSpPr>
                <a:spLocks noChangeArrowheads="1"/>
              </p:cNvSpPr>
              <p:nvPr/>
            </p:nvSpPr>
            <p:spPr bwMode="auto">
              <a:xfrm>
                <a:off x="3244558" y="5038185"/>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55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7">
                <a:extLst>
                  <a:ext uri="{FF2B5EF4-FFF2-40B4-BE49-F238E27FC236}">
                    <a16:creationId xmlns:a16="http://schemas.microsoft.com/office/drawing/2014/main" id="{3606A8B9-AFD1-4FC4-A768-DA71E548E64C}"/>
                  </a:ext>
                </a:extLst>
              </p:cNvPr>
              <p:cNvSpPr>
                <a:spLocks noChangeArrowheads="1"/>
              </p:cNvSpPr>
              <p:nvPr/>
            </p:nvSpPr>
            <p:spPr bwMode="auto">
              <a:xfrm>
                <a:off x="3905348" y="5038185"/>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33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78">
                <a:extLst>
                  <a:ext uri="{FF2B5EF4-FFF2-40B4-BE49-F238E27FC236}">
                    <a16:creationId xmlns:a16="http://schemas.microsoft.com/office/drawing/2014/main" id="{9AA8E08D-F919-4D77-9BD3-DFE10E774A7D}"/>
                  </a:ext>
                </a:extLst>
              </p:cNvPr>
              <p:cNvSpPr>
                <a:spLocks noChangeArrowheads="1"/>
              </p:cNvSpPr>
              <p:nvPr/>
            </p:nvSpPr>
            <p:spPr bwMode="auto">
              <a:xfrm>
                <a:off x="4562706" y="5038185"/>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79">
                <a:extLst>
                  <a:ext uri="{FF2B5EF4-FFF2-40B4-BE49-F238E27FC236}">
                    <a16:creationId xmlns:a16="http://schemas.microsoft.com/office/drawing/2014/main" id="{8F882D63-7056-4C5F-93E0-78A874A5CB19}"/>
                  </a:ext>
                </a:extLst>
              </p:cNvPr>
              <p:cNvSpPr>
                <a:spLocks noChangeArrowheads="1"/>
              </p:cNvSpPr>
              <p:nvPr/>
            </p:nvSpPr>
            <p:spPr bwMode="auto">
              <a:xfrm>
                <a:off x="5225213" y="5038185"/>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80">
                <a:extLst>
                  <a:ext uri="{FF2B5EF4-FFF2-40B4-BE49-F238E27FC236}">
                    <a16:creationId xmlns:a16="http://schemas.microsoft.com/office/drawing/2014/main" id="{10A5D985-BFF4-425A-BF8E-827875410112}"/>
                  </a:ext>
                </a:extLst>
              </p:cNvPr>
              <p:cNvSpPr>
                <a:spLocks noChangeArrowheads="1"/>
              </p:cNvSpPr>
              <p:nvPr/>
            </p:nvSpPr>
            <p:spPr bwMode="auto">
              <a:xfrm>
                <a:off x="5882570" y="5038185"/>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81">
                <a:extLst>
                  <a:ext uri="{FF2B5EF4-FFF2-40B4-BE49-F238E27FC236}">
                    <a16:creationId xmlns:a16="http://schemas.microsoft.com/office/drawing/2014/main" id="{FDEB0566-22C4-4211-B2B8-987992082BD6}"/>
                  </a:ext>
                </a:extLst>
              </p:cNvPr>
              <p:cNvSpPr>
                <a:spLocks noChangeArrowheads="1"/>
              </p:cNvSpPr>
              <p:nvPr/>
            </p:nvSpPr>
            <p:spPr bwMode="auto">
              <a:xfrm>
                <a:off x="6545077" y="5038185"/>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82">
                <a:extLst>
                  <a:ext uri="{FF2B5EF4-FFF2-40B4-BE49-F238E27FC236}">
                    <a16:creationId xmlns:a16="http://schemas.microsoft.com/office/drawing/2014/main" id="{C83860B7-63D3-46F8-B998-842324E5B8F4}"/>
                  </a:ext>
                </a:extLst>
              </p:cNvPr>
              <p:cNvSpPr>
                <a:spLocks noChangeArrowheads="1"/>
              </p:cNvSpPr>
              <p:nvPr/>
            </p:nvSpPr>
            <p:spPr bwMode="auto">
              <a:xfrm>
                <a:off x="7205868" y="5038185"/>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83">
                <a:extLst>
                  <a:ext uri="{FF2B5EF4-FFF2-40B4-BE49-F238E27FC236}">
                    <a16:creationId xmlns:a16="http://schemas.microsoft.com/office/drawing/2014/main" id="{749767E6-6A02-4086-A7B3-5CA315C5CD87}"/>
                  </a:ext>
                </a:extLst>
              </p:cNvPr>
              <p:cNvSpPr>
                <a:spLocks noChangeArrowheads="1"/>
              </p:cNvSpPr>
              <p:nvPr/>
            </p:nvSpPr>
            <p:spPr bwMode="auto">
              <a:xfrm>
                <a:off x="7900984" y="5038185"/>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84">
                <a:extLst>
                  <a:ext uri="{FF2B5EF4-FFF2-40B4-BE49-F238E27FC236}">
                    <a16:creationId xmlns:a16="http://schemas.microsoft.com/office/drawing/2014/main" id="{9FD15773-BEDB-4FF3-AEE7-79E23EFF875A}"/>
                  </a:ext>
                </a:extLst>
              </p:cNvPr>
              <p:cNvSpPr>
                <a:spLocks noChangeArrowheads="1"/>
              </p:cNvSpPr>
              <p:nvPr/>
            </p:nvSpPr>
            <p:spPr bwMode="auto">
              <a:xfrm>
                <a:off x="8561775" y="5038185"/>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85">
                <a:extLst>
                  <a:ext uri="{FF2B5EF4-FFF2-40B4-BE49-F238E27FC236}">
                    <a16:creationId xmlns:a16="http://schemas.microsoft.com/office/drawing/2014/main" id="{5D27B2F8-195B-440A-A279-FF729163B6E2}"/>
                  </a:ext>
                </a:extLst>
              </p:cNvPr>
              <p:cNvSpPr>
                <a:spLocks noChangeArrowheads="1"/>
              </p:cNvSpPr>
              <p:nvPr/>
            </p:nvSpPr>
            <p:spPr bwMode="auto">
              <a:xfrm>
                <a:off x="9219133" y="5038185"/>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86">
                <a:extLst>
                  <a:ext uri="{FF2B5EF4-FFF2-40B4-BE49-F238E27FC236}">
                    <a16:creationId xmlns:a16="http://schemas.microsoft.com/office/drawing/2014/main" id="{6A411230-15D4-4787-BB70-F426FE81777F}"/>
                  </a:ext>
                </a:extLst>
              </p:cNvPr>
              <p:cNvSpPr>
                <a:spLocks noChangeArrowheads="1"/>
              </p:cNvSpPr>
              <p:nvPr/>
            </p:nvSpPr>
            <p:spPr bwMode="auto">
              <a:xfrm>
                <a:off x="9881639" y="5038185"/>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87">
                <a:extLst>
                  <a:ext uri="{FF2B5EF4-FFF2-40B4-BE49-F238E27FC236}">
                    <a16:creationId xmlns:a16="http://schemas.microsoft.com/office/drawing/2014/main" id="{6FF3857D-8ED0-4BBB-9703-7DC22824CADE}"/>
                  </a:ext>
                </a:extLst>
              </p:cNvPr>
              <p:cNvSpPr>
                <a:spLocks noChangeArrowheads="1"/>
              </p:cNvSpPr>
              <p:nvPr/>
            </p:nvSpPr>
            <p:spPr bwMode="auto">
              <a:xfrm>
                <a:off x="10538998" y="5038185"/>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145">
                <a:extLst>
                  <a:ext uri="{FF2B5EF4-FFF2-40B4-BE49-F238E27FC236}">
                    <a16:creationId xmlns:a16="http://schemas.microsoft.com/office/drawing/2014/main" id="{349AC540-023C-4838-8AF3-F04528A0465A}"/>
                  </a:ext>
                </a:extLst>
              </p:cNvPr>
              <p:cNvSpPr>
                <a:spLocks noChangeArrowheads="1"/>
              </p:cNvSpPr>
              <p:nvPr/>
            </p:nvSpPr>
            <p:spPr bwMode="auto">
              <a:xfrm>
                <a:off x="1789162" y="5038185"/>
                <a:ext cx="64019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A25D9"/>
                    </a:solidFill>
                    <a:effectLst/>
                    <a:latin typeface="Arial" panose="020B0604020202020204" pitchFamily="34" charset="0"/>
                  </a:rPr>
                  <a:t>Surgery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4" name="Group 3">
              <a:extLst>
                <a:ext uri="{FF2B5EF4-FFF2-40B4-BE49-F238E27FC236}">
                  <a16:creationId xmlns:a16="http://schemas.microsoft.com/office/drawing/2014/main" id="{1F265D4F-5985-4AFC-A835-B3594478F969}"/>
                </a:ext>
              </a:extLst>
            </p:cNvPr>
            <p:cNvGrpSpPr/>
            <p:nvPr/>
          </p:nvGrpSpPr>
          <p:grpSpPr>
            <a:xfrm>
              <a:off x="282966" y="5128191"/>
              <a:ext cx="11249217" cy="252692"/>
              <a:chOff x="1169504" y="5246791"/>
              <a:chExt cx="10193336" cy="228974"/>
            </a:xfrm>
          </p:grpSpPr>
          <p:sp>
            <p:nvSpPr>
              <p:cNvPr id="90" name="Rectangle 88">
                <a:extLst>
                  <a:ext uri="{FF2B5EF4-FFF2-40B4-BE49-F238E27FC236}">
                    <a16:creationId xmlns:a16="http://schemas.microsoft.com/office/drawing/2014/main" id="{C0A6CCF3-E49A-4B74-B7C1-EF69446B9D8E}"/>
                  </a:ext>
                </a:extLst>
              </p:cNvPr>
              <p:cNvSpPr>
                <a:spLocks noChangeArrowheads="1"/>
              </p:cNvSpPr>
              <p:nvPr/>
            </p:nvSpPr>
            <p:spPr bwMode="auto">
              <a:xfrm>
                <a:off x="2582051"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76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9">
                <a:extLst>
                  <a:ext uri="{FF2B5EF4-FFF2-40B4-BE49-F238E27FC236}">
                    <a16:creationId xmlns:a16="http://schemas.microsoft.com/office/drawing/2014/main" id="{71F65DFF-FE9D-4481-BE3E-955647627C6B}"/>
                  </a:ext>
                </a:extLst>
              </p:cNvPr>
              <p:cNvSpPr>
                <a:spLocks noChangeArrowheads="1"/>
              </p:cNvSpPr>
              <p:nvPr/>
            </p:nvSpPr>
            <p:spPr bwMode="auto">
              <a:xfrm>
                <a:off x="3244558"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90">
                <a:extLst>
                  <a:ext uri="{FF2B5EF4-FFF2-40B4-BE49-F238E27FC236}">
                    <a16:creationId xmlns:a16="http://schemas.microsoft.com/office/drawing/2014/main" id="{7E3AD692-B6A0-42C4-9983-96667F5A6F47}"/>
                  </a:ext>
                </a:extLst>
              </p:cNvPr>
              <p:cNvSpPr>
                <a:spLocks noChangeArrowheads="1"/>
              </p:cNvSpPr>
              <p:nvPr/>
            </p:nvSpPr>
            <p:spPr bwMode="auto">
              <a:xfrm>
                <a:off x="3905348"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91">
                <a:extLst>
                  <a:ext uri="{FF2B5EF4-FFF2-40B4-BE49-F238E27FC236}">
                    <a16:creationId xmlns:a16="http://schemas.microsoft.com/office/drawing/2014/main" id="{55D2883F-DB55-46D3-8EC4-EBE7ABD3903F}"/>
                  </a:ext>
                </a:extLst>
              </p:cNvPr>
              <p:cNvSpPr>
                <a:spLocks noChangeArrowheads="1"/>
              </p:cNvSpPr>
              <p:nvPr/>
            </p:nvSpPr>
            <p:spPr bwMode="auto">
              <a:xfrm>
                <a:off x="4562706"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Rectangle 92">
                <a:extLst>
                  <a:ext uri="{FF2B5EF4-FFF2-40B4-BE49-F238E27FC236}">
                    <a16:creationId xmlns:a16="http://schemas.microsoft.com/office/drawing/2014/main" id="{087C8A8C-E609-45A0-87DD-1704732AB2F2}"/>
                  </a:ext>
                </a:extLst>
              </p:cNvPr>
              <p:cNvSpPr>
                <a:spLocks noChangeArrowheads="1"/>
              </p:cNvSpPr>
              <p:nvPr/>
            </p:nvSpPr>
            <p:spPr bwMode="auto">
              <a:xfrm>
                <a:off x="5225213"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93">
                <a:extLst>
                  <a:ext uri="{FF2B5EF4-FFF2-40B4-BE49-F238E27FC236}">
                    <a16:creationId xmlns:a16="http://schemas.microsoft.com/office/drawing/2014/main" id="{8DF58522-3059-46F1-9869-521F1597C041}"/>
                  </a:ext>
                </a:extLst>
              </p:cNvPr>
              <p:cNvSpPr>
                <a:spLocks noChangeArrowheads="1"/>
              </p:cNvSpPr>
              <p:nvPr/>
            </p:nvSpPr>
            <p:spPr bwMode="auto">
              <a:xfrm>
                <a:off x="5882570"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37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94">
                <a:extLst>
                  <a:ext uri="{FF2B5EF4-FFF2-40B4-BE49-F238E27FC236}">
                    <a16:creationId xmlns:a16="http://schemas.microsoft.com/office/drawing/2014/main" id="{52FA3F1A-6793-4E21-847E-FE1D3A010F11}"/>
                  </a:ext>
                </a:extLst>
              </p:cNvPr>
              <p:cNvSpPr>
                <a:spLocks noChangeArrowheads="1"/>
              </p:cNvSpPr>
              <p:nvPr/>
            </p:nvSpPr>
            <p:spPr bwMode="auto">
              <a:xfrm>
                <a:off x="6545077"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32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95">
                <a:extLst>
                  <a:ext uri="{FF2B5EF4-FFF2-40B4-BE49-F238E27FC236}">
                    <a16:creationId xmlns:a16="http://schemas.microsoft.com/office/drawing/2014/main" id="{77D7657B-6DBF-4062-A590-6ADD663B9D58}"/>
                  </a:ext>
                </a:extLst>
              </p:cNvPr>
              <p:cNvSpPr>
                <a:spLocks noChangeArrowheads="1"/>
              </p:cNvSpPr>
              <p:nvPr/>
            </p:nvSpPr>
            <p:spPr bwMode="auto">
              <a:xfrm>
                <a:off x="7205868"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96">
                <a:extLst>
                  <a:ext uri="{FF2B5EF4-FFF2-40B4-BE49-F238E27FC236}">
                    <a16:creationId xmlns:a16="http://schemas.microsoft.com/office/drawing/2014/main" id="{5BBFB596-95E7-484E-8866-8DBBD8B1AE9C}"/>
                  </a:ext>
                </a:extLst>
              </p:cNvPr>
              <p:cNvSpPr>
                <a:spLocks noChangeArrowheads="1"/>
              </p:cNvSpPr>
              <p:nvPr/>
            </p:nvSpPr>
            <p:spPr bwMode="auto">
              <a:xfrm>
                <a:off x="7863225" y="5246791"/>
                <a:ext cx="25573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13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97">
                <a:extLst>
                  <a:ext uri="{FF2B5EF4-FFF2-40B4-BE49-F238E27FC236}">
                    <a16:creationId xmlns:a16="http://schemas.microsoft.com/office/drawing/2014/main" id="{764ECB20-6F3B-40D1-9920-9238E3254184}"/>
                  </a:ext>
                </a:extLst>
              </p:cNvPr>
              <p:cNvSpPr>
                <a:spLocks noChangeArrowheads="1"/>
              </p:cNvSpPr>
              <p:nvPr/>
            </p:nvSpPr>
            <p:spPr bwMode="auto">
              <a:xfrm>
                <a:off x="8561775" y="5246791"/>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98">
                <a:extLst>
                  <a:ext uri="{FF2B5EF4-FFF2-40B4-BE49-F238E27FC236}">
                    <a16:creationId xmlns:a16="http://schemas.microsoft.com/office/drawing/2014/main" id="{717A3374-E05D-4B8A-8B72-D3B108170FD1}"/>
                  </a:ext>
                </a:extLst>
              </p:cNvPr>
              <p:cNvSpPr>
                <a:spLocks noChangeArrowheads="1"/>
              </p:cNvSpPr>
              <p:nvPr/>
            </p:nvSpPr>
            <p:spPr bwMode="auto">
              <a:xfrm>
                <a:off x="9219133" y="5246791"/>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99">
                <a:extLst>
                  <a:ext uri="{FF2B5EF4-FFF2-40B4-BE49-F238E27FC236}">
                    <a16:creationId xmlns:a16="http://schemas.microsoft.com/office/drawing/2014/main" id="{D100BDCD-04B1-41A8-861C-12077F2A75F4}"/>
                  </a:ext>
                </a:extLst>
              </p:cNvPr>
              <p:cNvSpPr>
                <a:spLocks noChangeArrowheads="1"/>
              </p:cNvSpPr>
              <p:nvPr/>
            </p:nvSpPr>
            <p:spPr bwMode="auto">
              <a:xfrm>
                <a:off x="9881639" y="5246791"/>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100">
                <a:extLst>
                  <a:ext uri="{FF2B5EF4-FFF2-40B4-BE49-F238E27FC236}">
                    <a16:creationId xmlns:a16="http://schemas.microsoft.com/office/drawing/2014/main" id="{E4AF26EA-2CC0-4F28-B82C-B0E2B3D8A914}"/>
                  </a:ext>
                </a:extLst>
              </p:cNvPr>
              <p:cNvSpPr>
                <a:spLocks noChangeArrowheads="1"/>
              </p:cNvSpPr>
              <p:nvPr/>
            </p:nvSpPr>
            <p:spPr bwMode="auto">
              <a:xfrm>
                <a:off x="10538998" y="5246791"/>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101">
                <a:extLst>
                  <a:ext uri="{FF2B5EF4-FFF2-40B4-BE49-F238E27FC236}">
                    <a16:creationId xmlns:a16="http://schemas.microsoft.com/office/drawing/2014/main" id="{480780AF-4575-4609-99D8-4F043884B84E}"/>
                  </a:ext>
                </a:extLst>
              </p:cNvPr>
              <p:cNvSpPr>
                <a:spLocks noChangeArrowheads="1"/>
              </p:cNvSpPr>
              <p:nvPr/>
            </p:nvSpPr>
            <p:spPr bwMode="auto">
              <a:xfrm>
                <a:off x="11201504" y="5246791"/>
                <a:ext cx="161336"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146">
                <a:extLst>
                  <a:ext uri="{FF2B5EF4-FFF2-40B4-BE49-F238E27FC236}">
                    <a16:creationId xmlns:a16="http://schemas.microsoft.com/office/drawing/2014/main" id="{05DA90B7-D1AB-4C6B-97C8-9ACE11EDF962}"/>
                  </a:ext>
                </a:extLst>
              </p:cNvPr>
              <p:cNvSpPr>
                <a:spLocks noChangeArrowheads="1"/>
              </p:cNvSpPr>
              <p:nvPr/>
            </p:nvSpPr>
            <p:spPr bwMode="auto">
              <a:xfrm>
                <a:off x="1169504" y="5246791"/>
                <a:ext cx="1314715" cy="22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T-VEC + Surgery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49" name="Rectangle 147">
              <a:extLst>
                <a:ext uri="{FF2B5EF4-FFF2-40B4-BE49-F238E27FC236}">
                  <a16:creationId xmlns:a16="http://schemas.microsoft.com/office/drawing/2014/main" id="{1701E374-3318-4442-A22E-A2C3079B1253}"/>
                </a:ext>
              </a:extLst>
            </p:cNvPr>
            <p:cNvSpPr>
              <a:spLocks noChangeArrowheads="1"/>
            </p:cNvSpPr>
            <p:nvPr/>
          </p:nvSpPr>
          <p:spPr bwMode="auto">
            <a:xfrm>
              <a:off x="8461197" y="1410460"/>
              <a:ext cx="1654420" cy="22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Log Rank: p = 0.024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148">
              <a:extLst>
                <a:ext uri="{FF2B5EF4-FFF2-40B4-BE49-F238E27FC236}">
                  <a16:creationId xmlns:a16="http://schemas.microsoft.com/office/drawing/2014/main" id="{C45D3C3A-BA05-483C-AA41-F40397E19EB1}"/>
                </a:ext>
              </a:extLst>
            </p:cNvPr>
            <p:cNvSpPr>
              <a:spLocks noChangeArrowheads="1"/>
            </p:cNvSpPr>
            <p:nvPr/>
          </p:nvSpPr>
          <p:spPr bwMode="auto">
            <a:xfrm>
              <a:off x="8461197" y="1629730"/>
              <a:ext cx="3289713" cy="22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Hazard Ratio (80% CI): 0.63 (0.47, 0.83)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1" name="Rectangle 149">
              <a:extLst>
                <a:ext uri="{FF2B5EF4-FFF2-40B4-BE49-F238E27FC236}">
                  <a16:creationId xmlns:a16="http://schemas.microsoft.com/office/drawing/2014/main" id="{FF06F539-4BFE-4C9D-BA7F-7A715966ACCC}"/>
                </a:ext>
              </a:extLst>
            </p:cNvPr>
            <p:cNvSpPr>
              <a:spLocks noChangeArrowheads="1"/>
            </p:cNvSpPr>
            <p:nvPr/>
          </p:nvSpPr>
          <p:spPr bwMode="auto">
            <a:xfrm>
              <a:off x="300014" y="4794693"/>
              <a:ext cx="2161374" cy="21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Number of Patients at Risk:</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2" name="Rectangle 150">
              <a:extLst>
                <a:ext uri="{FF2B5EF4-FFF2-40B4-BE49-F238E27FC236}">
                  <a16:creationId xmlns:a16="http://schemas.microsoft.com/office/drawing/2014/main" id="{C4FBB4B8-A8A8-4820-A9C6-32785D4D1945}"/>
                </a:ext>
              </a:extLst>
            </p:cNvPr>
            <p:cNvSpPr>
              <a:spLocks noChangeArrowheads="1"/>
            </p:cNvSpPr>
            <p:nvPr/>
          </p:nvSpPr>
          <p:spPr bwMode="auto">
            <a:xfrm>
              <a:off x="2402495" y="3750558"/>
              <a:ext cx="3247636" cy="19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anose="020B0604020202020204" pitchFamily="34" charset="0"/>
                </a:rPr>
                <a:t>T-VEC + Surgery (N = 76) Median (80% CI)  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Line 151">
              <a:extLst>
                <a:ext uri="{FF2B5EF4-FFF2-40B4-BE49-F238E27FC236}">
                  <a16:creationId xmlns:a16="http://schemas.microsoft.com/office/drawing/2014/main" id="{306CD94A-A5D5-4FE5-AAF1-931E0E58F020}"/>
                </a:ext>
              </a:extLst>
            </p:cNvPr>
            <p:cNvSpPr>
              <a:spLocks noChangeShapeType="1"/>
            </p:cNvSpPr>
            <p:nvPr/>
          </p:nvSpPr>
          <p:spPr bwMode="auto">
            <a:xfrm>
              <a:off x="1703561" y="3835446"/>
              <a:ext cx="604227" cy="0"/>
            </a:xfrm>
            <a:prstGeom prst="line">
              <a:avLst/>
            </a:prstGeom>
            <a:noFill/>
            <a:ln w="30163" cap="sq">
              <a:solidFill>
                <a:srgbClr val="B2182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Rectangle 152">
              <a:extLst>
                <a:ext uri="{FF2B5EF4-FFF2-40B4-BE49-F238E27FC236}">
                  <a16:creationId xmlns:a16="http://schemas.microsoft.com/office/drawing/2014/main" id="{0AAF57F3-D81F-411C-98CD-4D1E05AD8003}"/>
                </a:ext>
              </a:extLst>
            </p:cNvPr>
            <p:cNvSpPr>
              <a:spLocks noChangeArrowheads="1"/>
            </p:cNvSpPr>
            <p:nvPr/>
          </p:nvSpPr>
          <p:spPr bwMode="auto">
            <a:xfrm>
              <a:off x="2402495" y="3932882"/>
              <a:ext cx="3305013" cy="19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Surgery (N = 74)  Median (80% CI)  4.9 (4.6, 7.4)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5" name="Line 153">
              <a:extLst>
                <a:ext uri="{FF2B5EF4-FFF2-40B4-BE49-F238E27FC236}">
                  <a16:creationId xmlns:a16="http://schemas.microsoft.com/office/drawing/2014/main" id="{82A37CF8-9D88-4DD0-AD3F-F244C7CE3AF4}"/>
                </a:ext>
              </a:extLst>
            </p:cNvPr>
            <p:cNvSpPr>
              <a:spLocks noChangeShapeType="1"/>
            </p:cNvSpPr>
            <p:nvPr/>
          </p:nvSpPr>
          <p:spPr bwMode="auto">
            <a:xfrm>
              <a:off x="1703561" y="4017768"/>
              <a:ext cx="604227" cy="0"/>
            </a:xfrm>
            <a:prstGeom prst="line">
              <a:avLst/>
            </a:prstGeom>
            <a:noFill/>
            <a:ln w="30163" cap="sq">
              <a:solidFill>
                <a:srgbClr val="2A25D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Rectangle 111">
              <a:extLst>
                <a:ext uri="{FF2B5EF4-FFF2-40B4-BE49-F238E27FC236}">
                  <a16:creationId xmlns:a16="http://schemas.microsoft.com/office/drawing/2014/main" id="{776180F5-878E-4313-9910-5836223668E9}"/>
                </a:ext>
              </a:extLst>
            </p:cNvPr>
            <p:cNvSpPr>
              <a:spLocks noChangeArrowheads="1"/>
            </p:cNvSpPr>
            <p:nvPr/>
          </p:nvSpPr>
          <p:spPr bwMode="auto">
            <a:xfrm rot="16200000">
              <a:off x="-291760" y="2800596"/>
              <a:ext cx="2009386" cy="238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Kaplan-Meier Percent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57" name="Title 5">
            <a:extLst>
              <a:ext uri="{FF2B5EF4-FFF2-40B4-BE49-F238E27FC236}">
                <a16:creationId xmlns:a16="http://schemas.microsoft.com/office/drawing/2014/main" id="{88FB05EF-5A7D-46C1-A23B-36147E4336C5}"/>
              </a:ext>
            </a:extLst>
          </p:cNvPr>
          <p:cNvSpPr txBox="1">
            <a:spLocks/>
          </p:cNvSpPr>
          <p:nvPr/>
        </p:nvSpPr>
        <p:spPr>
          <a:xfrm>
            <a:off x="435859" y="489006"/>
            <a:ext cx="11515046"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t>Recurrence-Free Survival – Sensitivity Analysis* </a:t>
            </a:r>
            <a:br>
              <a:rPr lang="en-US" sz="2800" b="1" dirty="0"/>
            </a:br>
            <a:r>
              <a:rPr lang="en-US" sz="2800" b="1" dirty="0"/>
              <a:t>(ITT Analysis Population)</a:t>
            </a:r>
          </a:p>
        </p:txBody>
      </p:sp>
      <p:sp>
        <p:nvSpPr>
          <p:cNvPr id="158" name="TextBox 157">
            <a:extLst>
              <a:ext uri="{FF2B5EF4-FFF2-40B4-BE49-F238E27FC236}">
                <a16:creationId xmlns:a16="http://schemas.microsoft.com/office/drawing/2014/main" id="{8D1A76E9-65FB-43A6-A491-26A714D7B00D}"/>
              </a:ext>
            </a:extLst>
          </p:cNvPr>
          <p:cNvSpPr txBox="1"/>
          <p:nvPr/>
        </p:nvSpPr>
        <p:spPr>
          <a:xfrm>
            <a:off x="508789" y="5946338"/>
            <a:ext cx="11339629" cy="369332"/>
          </a:xfrm>
          <a:prstGeom prst="rect">
            <a:avLst/>
          </a:prstGeom>
          <a:noFill/>
        </p:spPr>
        <p:txBody>
          <a:bodyPr wrap="square" rtlCol="0">
            <a:spAutoFit/>
          </a:bodyPr>
          <a:lstStyle/>
          <a:p>
            <a:pPr marL="285750" indent="-285750">
              <a:buFont typeface="Arial" panose="020B0604020202020204" pitchFamily="34" charset="0"/>
              <a:buChar char="•"/>
            </a:pPr>
            <a:r>
              <a:rPr lang="en-US" dirty="0"/>
              <a:t>At 1 year, 55.8% of pts in Arm 1 (T-VEC + surgery) and 39.3 % in Arm 2 (surgery) remained recurrence-free</a:t>
            </a:r>
          </a:p>
        </p:txBody>
      </p:sp>
      <p:sp>
        <p:nvSpPr>
          <p:cNvPr id="3" name="TextBox 2">
            <a:extLst>
              <a:ext uri="{FF2B5EF4-FFF2-40B4-BE49-F238E27FC236}">
                <a16:creationId xmlns:a16="http://schemas.microsoft.com/office/drawing/2014/main" id="{C7E3F448-E30C-4E30-AB06-6B399F8CAC9C}"/>
              </a:ext>
            </a:extLst>
          </p:cNvPr>
          <p:cNvSpPr txBox="1"/>
          <p:nvPr/>
        </p:nvSpPr>
        <p:spPr>
          <a:xfrm>
            <a:off x="1188182" y="5667659"/>
            <a:ext cx="2313454" cy="261610"/>
          </a:xfrm>
          <a:prstGeom prst="rect">
            <a:avLst/>
          </a:prstGeom>
          <a:noFill/>
        </p:spPr>
        <p:txBody>
          <a:bodyPr wrap="none" rtlCol="0">
            <a:spAutoFit/>
          </a:bodyPr>
          <a:lstStyle/>
          <a:p>
            <a:r>
              <a:rPr lang="en-US" sz="1100" dirty="0"/>
              <a:t>* Surgery outcome not considered</a:t>
            </a:r>
          </a:p>
        </p:txBody>
      </p:sp>
      <p:sp>
        <p:nvSpPr>
          <p:cNvPr id="159" name="Slide Number Placeholder 3">
            <a:extLst>
              <a:ext uri="{FF2B5EF4-FFF2-40B4-BE49-F238E27FC236}">
                <a16:creationId xmlns:a16="http://schemas.microsoft.com/office/drawing/2014/main" id="{420659D1-789E-4C83-B5B7-FB8F27DC688A}"/>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16</a:t>
            </a:fld>
            <a:endParaRPr lang="en-US" dirty="0"/>
          </a:p>
        </p:txBody>
      </p:sp>
      <p:sp>
        <p:nvSpPr>
          <p:cNvPr id="160" name="Date Placeholder 5">
            <a:extLst>
              <a:ext uri="{FF2B5EF4-FFF2-40B4-BE49-F238E27FC236}">
                <a16:creationId xmlns:a16="http://schemas.microsoft.com/office/drawing/2014/main" id="{26D8827F-B49A-4B36-AE8A-C5BDFFF71E62}"/>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161" name="TextBox 160">
            <a:extLst>
              <a:ext uri="{FF2B5EF4-FFF2-40B4-BE49-F238E27FC236}">
                <a16:creationId xmlns:a16="http://schemas.microsoft.com/office/drawing/2014/main" id="{CC1A6AFD-D5BF-4862-AF67-52764EE9B6A4}"/>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62" name="TextBox 161">
            <a:extLst>
              <a:ext uri="{FF2B5EF4-FFF2-40B4-BE49-F238E27FC236}">
                <a16:creationId xmlns:a16="http://schemas.microsoft.com/office/drawing/2014/main" id="{617DA80D-8D31-4A95-B20F-5FC015C9A0A6}"/>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63" name="TextBox 162">
            <a:extLst>
              <a:ext uri="{FF2B5EF4-FFF2-40B4-BE49-F238E27FC236}">
                <a16:creationId xmlns:a16="http://schemas.microsoft.com/office/drawing/2014/main" id="{839B3BB1-7852-491E-AF8F-6E1750B61521}"/>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64" name="TextBox 163">
            <a:extLst>
              <a:ext uri="{FF2B5EF4-FFF2-40B4-BE49-F238E27FC236}">
                <a16:creationId xmlns:a16="http://schemas.microsoft.com/office/drawing/2014/main" id="{472803B0-24EB-40AC-AE58-0E6C757C7D4F}"/>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65" name="TextBox 164">
            <a:extLst>
              <a:ext uri="{FF2B5EF4-FFF2-40B4-BE49-F238E27FC236}">
                <a16:creationId xmlns:a16="http://schemas.microsoft.com/office/drawing/2014/main" id="{C0891C8A-31AF-4B54-BCC8-DCAB33CC2D0D}"/>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66" name="TextBox 165">
            <a:extLst>
              <a:ext uri="{FF2B5EF4-FFF2-40B4-BE49-F238E27FC236}">
                <a16:creationId xmlns:a16="http://schemas.microsoft.com/office/drawing/2014/main" id="{F6BE298D-781D-42E0-9C51-D852D68D0985}"/>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67" name="TextBox 166">
            <a:extLst>
              <a:ext uri="{FF2B5EF4-FFF2-40B4-BE49-F238E27FC236}">
                <a16:creationId xmlns:a16="http://schemas.microsoft.com/office/drawing/2014/main" id="{D0C610FB-B11B-4A98-837F-3FEAF06C7844}"/>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68" name="TextBox 167">
            <a:extLst>
              <a:ext uri="{FF2B5EF4-FFF2-40B4-BE49-F238E27FC236}">
                <a16:creationId xmlns:a16="http://schemas.microsoft.com/office/drawing/2014/main" id="{C2BE92C5-1CA8-4024-9B68-7F15126C2BA6}"/>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4270089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3" name="Group 202">
            <a:extLst>
              <a:ext uri="{FF2B5EF4-FFF2-40B4-BE49-F238E27FC236}">
                <a16:creationId xmlns:a16="http://schemas.microsoft.com/office/drawing/2014/main" id="{71727FBB-A53B-487A-A83B-6893A71E18BE}"/>
              </a:ext>
            </a:extLst>
          </p:cNvPr>
          <p:cNvGrpSpPr/>
          <p:nvPr/>
        </p:nvGrpSpPr>
        <p:grpSpPr>
          <a:xfrm>
            <a:off x="552893" y="1254642"/>
            <a:ext cx="10707305" cy="4724316"/>
            <a:chOff x="552893" y="1254642"/>
            <a:chExt cx="10707305" cy="4724316"/>
          </a:xfrm>
        </p:grpSpPr>
        <p:sp>
          <p:nvSpPr>
            <p:cNvPr id="13" name="Freeform 5">
              <a:extLst>
                <a:ext uri="{FF2B5EF4-FFF2-40B4-BE49-F238E27FC236}">
                  <a16:creationId xmlns:a16="http://schemas.microsoft.com/office/drawing/2014/main" id="{287CE71C-F68E-40AF-BE36-9F0944BEAD65}"/>
                </a:ext>
              </a:extLst>
            </p:cNvPr>
            <p:cNvSpPr>
              <a:spLocks/>
            </p:cNvSpPr>
            <p:nvPr/>
          </p:nvSpPr>
          <p:spPr bwMode="auto">
            <a:xfrm>
              <a:off x="2087053" y="1523410"/>
              <a:ext cx="7985408" cy="819412"/>
            </a:xfrm>
            <a:custGeom>
              <a:avLst/>
              <a:gdLst>
                <a:gd name="T0" fmla="*/ 0 w 4518"/>
                <a:gd name="T1" fmla="*/ 0 h 375"/>
                <a:gd name="T2" fmla="*/ 729 w 4518"/>
                <a:gd name="T3" fmla="*/ 0 h 375"/>
                <a:gd name="T4" fmla="*/ 729 w 4518"/>
                <a:gd name="T5" fmla="*/ 17 h 375"/>
                <a:gd name="T6" fmla="*/ 729 w 4518"/>
                <a:gd name="T7" fmla="*/ 17 h 375"/>
                <a:gd name="T8" fmla="*/ 854 w 4518"/>
                <a:gd name="T9" fmla="*/ 17 h 375"/>
                <a:gd name="T10" fmla="*/ 854 w 4518"/>
                <a:gd name="T11" fmla="*/ 33 h 375"/>
                <a:gd name="T12" fmla="*/ 854 w 4518"/>
                <a:gd name="T13" fmla="*/ 33 h 375"/>
                <a:gd name="T14" fmla="*/ 906 w 4518"/>
                <a:gd name="T15" fmla="*/ 33 h 375"/>
                <a:gd name="T16" fmla="*/ 906 w 4518"/>
                <a:gd name="T17" fmla="*/ 50 h 375"/>
                <a:gd name="T18" fmla="*/ 906 w 4518"/>
                <a:gd name="T19" fmla="*/ 50 h 375"/>
                <a:gd name="T20" fmla="*/ 968 w 4518"/>
                <a:gd name="T21" fmla="*/ 50 h 375"/>
                <a:gd name="T22" fmla="*/ 968 w 4518"/>
                <a:gd name="T23" fmla="*/ 66 h 375"/>
                <a:gd name="T24" fmla="*/ 968 w 4518"/>
                <a:gd name="T25" fmla="*/ 66 h 375"/>
                <a:gd name="T26" fmla="*/ 1003 w 4518"/>
                <a:gd name="T27" fmla="*/ 66 h 375"/>
                <a:gd name="T28" fmla="*/ 1003 w 4518"/>
                <a:gd name="T29" fmla="*/ 83 h 375"/>
                <a:gd name="T30" fmla="*/ 1003 w 4518"/>
                <a:gd name="T31" fmla="*/ 83 h 375"/>
                <a:gd name="T32" fmla="*/ 1176 w 4518"/>
                <a:gd name="T33" fmla="*/ 83 h 375"/>
                <a:gd name="T34" fmla="*/ 1176 w 4518"/>
                <a:gd name="T35" fmla="*/ 100 h 375"/>
                <a:gd name="T36" fmla="*/ 1176 w 4518"/>
                <a:gd name="T37" fmla="*/ 100 h 375"/>
                <a:gd name="T38" fmla="*/ 1280 w 4518"/>
                <a:gd name="T39" fmla="*/ 100 h 375"/>
                <a:gd name="T40" fmla="*/ 1280 w 4518"/>
                <a:gd name="T41" fmla="*/ 133 h 375"/>
                <a:gd name="T42" fmla="*/ 1280 w 4518"/>
                <a:gd name="T43" fmla="*/ 133 h 375"/>
                <a:gd name="T44" fmla="*/ 1424 w 4518"/>
                <a:gd name="T45" fmla="*/ 133 h 375"/>
                <a:gd name="T46" fmla="*/ 1424 w 4518"/>
                <a:gd name="T47" fmla="*/ 152 h 375"/>
                <a:gd name="T48" fmla="*/ 1424 w 4518"/>
                <a:gd name="T49" fmla="*/ 152 h 375"/>
                <a:gd name="T50" fmla="*/ 1474 w 4518"/>
                <a:gd name="T51" fmla="*/ 152 h 375"/>
                <a:gd name="T52" fmla="*/ 1474 w 4518"/>
                <a:gd name="T53" fmla="*/ 168 h 375"/>
                <a:gd name="T54" fmla="*/ 1474 w 4518"/>
                <a:gd name="T55" fmla="*/ 168 h 375"/>
                <a:gd name="T56" fmla="*/ 1559 w 4518"/>
                <a:gd name="T57" fmla="*/ 168 h 375"/>
                <a:gd name="T58" fmla="*/ 1559 w 4518"/>
                <a:gd name="T59" fmla="*/ 185 h 375"/>
                <a:gd name="T60" fmla="*/ 1559 w 4518"/>
                <a:gd name="T61" fmla="*/ 185 h 375"/>
                <a:gd name="T62" fmla="*/ 1803 w 4518"/>
                <a:gd name="T63" fmla="*/ 185 h 375"/>
                <a:gd name="T64" fmla="*/ 1803 w 4518"/>
                <a:gd name="T65" fmla="*/ 204 h 375"/>
                <a:gd name="T66" fmla="*/ 1803 w 4518"/>
                <a:gd name="T67" fmla="*/ 204 h 375"/>
                <a:gd name="T68" fmla="*/ 2375 w 4518"/>
                <a:gd name="T69" fmla="*/ 204 h 375"/>
                <a:gd name="T70" fmla="*/ 2375 w 4518"/>
                <a:gd name="T71" fmla="*/ 228 h 375"/>
                <a:gd name="T72" fmla="*/ 2375 w 4518"/>
                <a:gd name="T73" fmla="*/ 228 h 375"/>
                <a:gd name="T74" fmla="*/ 2564 w 4518"/>
                <a:gd name="T75" fmla="*/ 228 h 375"/>
                <a:gd name="T76" fmla="*/ 2564 w 4518"/>
                <a:gd name="T77" fmla="*/ 251 h 375"/>
                <a:gd name="T78" fmla="*/ 2564 w 4518"/>
                <a:gd name="T79" fmla="*/ 251 h 375"/>
                <a:gd name="T80" fmla="*/ 2931 w 4518"/>
                <a:gd name="T81" fmla="*/ 251 h 375"/>
                <a:gd name="T82" fmla="*/ 2931 w 4518"/>
                <a:gd name="T83" fmla="*/ 285 h 375"/>
                <a:gd name="T84" fmla="*/ 2931 w 4518"/>
                <a:gd name="T85" fmla="*/ 285 h 375"/>
                <a:gd name="T86" fmla="*/ 3875 w 4518"/>
                <a:gd name="T87" fmla="*/ 285 h 375"/>
                <a:gd name="T88" fmla="*/ 3875 w 4518"/>
                <a:gd name="T89" fmla="*/ 375 h 375"/>
                <a:gd name="T90" fmla="*/ 3875 w 4518"/>
                <a:gd name="T91" fmla="*/ 375 h 375"/>
                <a:gd name="T92" fmla="*/ 4518 w 4518"/>
                <a:gd name="T93" fmla="*/ 375 h 375"/>
                <a:gd name="T94" fmla="*/ 4518 w 4518"/>
                <a:gd name="T95"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18" h="375">
                  <a:moveTo>
                    <a:pt x="0" y="0"/>
                  </a:moveTo>
                  <a:lnTo>
                    <a:pt x="729" y="0"/>
                  </a:lnTo>
                  <a:lnTo>
                    <a:pt x="729" y="17"/>
                  </a:lnTo>
                  <a:lnTo>
                    <a:pt x="729" y="17"/>
                  </a:lnTo>
                  <a:lnTo>
                    <a:pt x="854" y="17"/>
                  </a:lnTo>
                  <a:lnTo>
                    <a:pt x="854" y="33"/>
                  </a:lnTo>
                  <a:lnTo>
                    <a:pt x="854" y="33"/>
                  </a:lnTo>
                  <a:lnTo>
                    <a:pt x="906" y="33"/>
                  </a:lnTo>
                  <a:lnTo>
                    <a:pt x="906" y="50"/>
                  </a:lnTo>
                  <a:lnTo>
                    <a:pt x="906" y="50"/>
                  </a:lnTo>
                  <a:lnTo>
                    <a:pt x="968" y="50"/>
                  </a:lnTo>
                  <a:lnTo>
                    <a:pt x="968" y="66"/>
                  </a:lnTo>
                  <a:lnTo>
                    <a:pt x="968" y="66"/>
                  </a:lnTo>
                  <a:lnTo>
                    <a:pt x="1003" y="66"/>
                  </a:lnTo>
                  <a:lnTo>
                    <a:pt x="1003" y="83"/>
                  </a:lnTo>
                  <a:lnTo>
                    <a:pt x="1003" y="83"/>
                  </a:lnTo>
                  <a:lnTo>
                    <a:pt x="1176" y="83"/>
                  </a:lnTo>
                  <a:lnTo>
                    <a:pt x="1176" y="100"/>
                  </a:lnTo>
                  <a:lnTo>
                    <a:pt x="1176" y="100"/>
                  </a:lnTo>
                  <a:lnTo>
                    <a:pt x="1280" y="100"/>
                  </a:lnTo>
                  <a:lnTo>
                    <a:pt x="1280" y="133"/>
                  </a:lnTo>
                  <a:lnTo>
                    <a:pt x="1280" y="133"/>
                  </a:lnTo>
                  <a:lnTo>
                    <a:pt x="1424" y="133"/>
                  </a:lnTo>
                  <a:lnTo>
                    <a:pt x="1424" y="152"/>
                  </a:lnTo>
                  <a:lnTo>
                    <a:pt x="1424" y="152"/>
                  </a:lnTo>
                  <a:lnTo>
                    <a:pt x="1474" y="152"/>
                  </a:lnTo>
                  <a:lnTo>
                    <a:pt x="1474" y="168"/>
                  </a:lnTo>
                  <a:lnTo>
                    <a:pt x="1474" y="168"/>
                  </a:lnTo>
                  <a:lnTo>
                    <a:pt x="1559" y="168"/>
                  </a:lnTo>
                  <a:lnTo>
                    <a:pt x="1559" y="185"/>
                  </a:lnTo>
                  <a:lnTo>
                    <a:pt x="1559" y="185"/>
                  </a:lnTo>
                  <a:lnTo>
                    <a:pt x="1803" y="185"/>
                  </a:lnTo>
                  <a:lnTo>
                    <a:pt x="1803" y="204"/>
                  </a:lnTo>
                  <a:lnTo>
                    <a:pt x="1803" y="204"/>
                  </a:lnTo>
                  <a:lnTo>
                    <a:pt x="2375" y="204"/>
                  </a:lnTo>
                  <a:lnTo>
                    <a:pt x="2375" y="228"/>
                  </a:lnTo>
                  <a:lnTo>
                    <a:pt x="2375" y="228"/>
                  </a:lnTo>
                  <a:lnTo>
                    <a:pt x="2564" y="228"/>
                  </a:lnTo>
                  <a:lnTo>
                    <a:pt x="2564" y="251"/>
                  </a:lnTo>
                  <a:lnTo>
                    <a:pt x="2564" y="251"/>
                  </a:lnTo>
                  <a:lnTo>
                    <a:pt x="2931" y="251"/>
                  </a:lnTo>
                  <a:lnTo>
                    <a:pt x="2931" y="285"/>
                  </a:lnTo>
                  <a:lnTo>
                    <a:pt x="2931" y="285"/>
                  </a:lnTo>
                  <a:lnTo>
                    <a:pt x="3875" y="285"/>
                  </a:lnTo>
                  <a:lnTo>
                    <a:pt x="3875" y="375"/>
                  </a:lnTo>
                  <a:lnTo>
                    <a:pt x="3875" y="375"/>
                  </a:lnTo>
                  <a:lnTo>
                    <a:pt x="4518" y="375"/>
                  </a:lnTo>
                  <a:lnTo>
                    <a:pt x="4518" y="375"/>
                  </a:lnTo>
                </a:path>
              </a:pathLst>
            </a:custGeom>
            <a:noFill/>
            <a:ln w="30163" cap="flat">
              <a:solidFill>
                <a:srgbClr val="2A25D9"/>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6F9773B2-4919-47FC-8CC4-B86FD79E6CAC}"/>
                </a:ext>
              </a:extLst>
            </p:cNvPr>
            <p:cNvSpPr>
              <a:spLocks/>
            </p:cNvSpPr>
            <p:nvPr/>
          </p:nvSpPr>
          <p:spPr bwMode="auto">
            <a:xfrm>
              <a:off x="2087053" y="1523410"/>
              <a:ext cx="8717139" cy="408614"/>
            </a:xfrm>
            <a:custGeom>
              <a:avLst/>
              <a:gdLst>
                <a:gd name="T0" fmla="*/ 0 w 4932"/>
                <a:gd name="T1" fmla="*/ 0 h 187"/>
                <a:gd name="T2" fmla="*/ 421 w 4932"/>
                <a:gd name="T3" fmla="*/ 0 h 187"/>
                <a:gd name="T4" fmla="*/ 421 w 4932"/>
                <a:gd name="T5" fmla="*/ 14 h 187"/>
                <a:gd name="T6" fmla="*/ 421 w 4932"/>
                <a:gd name="T7" fmla="*/ 14 h 187"/>
                <a:gd name="T8" fmla="*/ 502 w 4932"/>
                <a:gd name="T9" fmla="*/ 14 h 187"/>
                <a:gd name="T10" fmla="*/ 502 w 4932"/>
                <a:gd name="T11" fmla="*/ 31 h 187"/>
                <a:gd name="T12" fmla="*/ 502 w 4932"/>
                <a:gd name="T13" fmla="*/ 31 h 187"/>
                <a:gd name="T14" fmla="*/ 939 w 4932"/>
                <a:gd name="T15" fmla="*/ 31 h 187"/>
                <a:gd name="T16" fmla="*/ 939 w 4932"/>
                <a:gd name="T17" fmla="*/ 47 h 187"/>
                <a:gd name="T18" fmla="*/ 939 w 4932"/>
                <a:gd name="T19" fmla="*/ 47 h 187"/>
                <a:gd name="T20" fmla="*/ 2262 w 4932"/>
                <a:gd name="T21" fmla="*/ 47 h 187"/>
                <a:gd name="T22" fmla="*/ 2262 w 4932"/>
                <a:gd name="T23" fmla="*/ 71 h 187"/>
                <a:gd name="T24" fmla="*/ 2262 w 4932"/>
                <a:gd name="T25" fmla="*/ 71 h 187"/>
                <a:gd name="T26" fmla="*/ 2342 w 4932"/>
                <a:gd name="T27" fmla="*/ 71 h 187"/>
                <a:gd name="T28" fmla="*/ 2342 w 4932"/>
                <a:gd name="T29" fmla="*/ 93 h 187"/>
                <a:gd name="T30" fmla="*/ 2342 w 4932"/>
                <a:gd name="T31" fmla="*/ 93 h 187"/>
                <a:gd name="T32" fmla="*/ 2548 w 4932"/>
                <a:gd name="T33" fmla="*/ 93 h 187"/>
                <a:gd name="T34" fmla="*/ 2548 w 4932"/>
                <a:gd name="T35" fmla="*/ 116 h 187"/>
                <a:gd name="T36" fmla="*/ 2548 w 4932"/>
                <a:gd name="T37" fmla="*/ 116 h 187"/>
                <a:gd name="T38" fmla="*/ 2569 w 4932"/>
                <a:gd name="T39" fmla="*/ 116 h 187"/>
                <a:gd name="T40" fmla="*/ 2569 w 4932"/>
                <a:gd name="T41" fmla="*/ 142 h 187"/>
                <a:gd name="T42" fmla="*/ 2569 w 4932"/>
                <a:gd name="T43" fmla="*/ 142 h 187"/>
                <a:gd name="T44" fmla="*/ 3075 w 4932"/>
                <a:gd name="T45" fmla="*/ 142 h 187"/>
                <a:gd name="T46" fmla="*/ 3075 w 4932"/>
                <a:gd name="T47" fmla="*/ 187 h 187"/>
                <a:gd name="T48" fmla="*/ 3075 w 4932"/>
                <a:gd name="T49" fmla="*/ 187 h 187"/>
                <a:gd name="T50" fmla="*/ 4932 w 4932"/>
                <a:gd name="T51" fmla="*/ 187 h 187"/>
                <a:gd name="T52" fmla="*/ 4932 w 4932"/>
                <a:gd name="T53" fmla="*/ 18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32" h="187">
                  <a:moveTo>
                    <a:pt x="0" y="0"/>
                  </a:moveTo>
                  <a:lnTo>
                    <a:pt x="421" y="0"/>
                  </a:lnTo>
                  <a:lnTo>
                    <a:pt x="421" y="14"/>
                  </a:lnTo>
                  <a:lnTo>
                    <a:pt x="421" y="14"/>
                  </a:lnTo>
                  <a:lnTo>
                    <a:pt x="502" y="14"/>
                  </a:lnTo>
                  <a:lnTo>
                    <a:pt x="502" y="31"/>
                  </a:lnTo>
                  <a:lnTo>
                    <a:pt x="502" y="31"/>
                  </a:lnTo>
                  <a:lnTo>
                    <a:pt x="939" y="31"/>
                  </a:lnTo>
                  <a:lnTo>
                    <a:pt x="939" y="47"/>
                  </a:lnTo>
                  <a:lnTo>
                    <a:pt x="939" y="47"/>
                  </a:lnTo>
                  <a:lnTo>
                    <a:pt x="2262" y="47"/>
                  </a:lnTo>
                  <a:lnTo>
                    <a:pt x="2262" y="71"/>
                  </a:lnTo>
                  <a:lnTo>
                    <a:pt x="2262" y="71"/>
                  </a:lnTo>
                  <a:lnTo>
                    <a:pt x="2342" y="71"/>
                  </a:lnTo>
                  <a:lnTo>
                    <a:pt x="2342" y="93"/>
                  </a:lnTo>
                  <a:lnTo>
                    <a:pt x="2342" y="93"/>
                  </a:lnTo>
                  <a:lnTo>
                    <a:pt x="2548" y="93"/>
                  </a:lnTo>
                  <a:lnTo>
                    <a:pt x="2548" y="116"/>
                  </a:lnTo>
                  <a:lnTo>
                    <a:pt x="2548" y="116"/>
                  </a:lnTo>
                  <a:lnTo>
                    <a:pt x="2569" y="116"/>
                  </a:lnTo>
                  <a:lnTo>
                    <a:pt x="2569" y="142"/>
                  </a:lnTo>
                  <a:lnTo>
                    <a:pt x="2569" y="142"/>
                  </a:lnTo>
                  <a:lnTo>
                    <a:pt x="3075" y="142"/>
                  </a:lnTo>
                  <a:lnTo>
                    <a:pt x="3075" y="187"/>
                  </a:lnTo>
                  <a:lnTo>
                    <a:pt x="3075" y="187"/>
                  </a:lnTo>
                  <a:lnTo>
                    <a:pt x="4932" y="187"/>
                  </a:lnTo>
                  <a:lnTo>
                    <a:pt x="4932" y="187"/>
                  </a:lnTo>
                </a:path>
              </a:pathLst>
            </a:custGeom>
            <a:noFill/>
            <a:ln w="30163" cap="flat">
              <a:solidFill>
                <a:srgbClr val="B2182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7">
              <a:extLst>
                <a:ext uri="{FF2B5EF4-FFF2-40B4-BE49-F238E27FC236}">
                  <a16:creationId xmlns:a16="http://schemas.microsoft.com/office/drawing/2014/main" id="{08B3E360-F894-4EC3-9D48-4D761A8F1CBC}"/>
                </a:ext>
              </a:extLst>
            </p:cNvPr>
            <p:cNvSpPr>
              <a:spLocks noChangeArrowheads="1"/>
            </p:cNvSpPr>
            <p:nvPr/>
          </p:nvSpPr>
          <p:spPr bwMode="auto">
            <a:xfrm>
              <a:off x="2074681" y="14020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8">
              <a:extLst>
                <a:ext uri="{FF2B5EF4-FFF2-40B4-BE49-F238E27FC236}">
                  <a16:creationId xmlns:a16="http://schemas.microsoft.com/office/drawing/2014/main" id="{EE4ED6BE-8C40-443F-9549-FB6E70464A2B}"/>
                </a:ext>
              </a:extLst>
            </p:cNvPr>
            <p:cNvSpPr>
              <a:spLocks noChangeArrowheads="1"/>
            </p:cNvSpPr>
            <p:nvPr/>
          </p:nvSpPr>
          <p:spPr bwMode="auto">
            <a:xfrm>
              <a:off x="2074681" y="14020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9">
              <a:extLst>
                <a:ext uri="{FF2B5EF4-FFF2-40B4-BE49-F238E27FC236}">
                  <a16:creationId xmlns:a16="http://schemas.microsoft.com/office/drawing/2014/main" id="{7A2BE0FB-66FD-4431-9C90-8920FC96E81C}"/>
                </a:ext>
              </a:extLst>
            </p:cNvPr>
            <p:cNvSpPr>
              <a:spLocks noChangeArrowheads="1"/>
            </p:cNvSpPr>
            <p:nvPr/>
          </p:nvSpPr>
          <p:spPr bwMode="auto">
            <a:xfrm>
              <a:off x="2092356" y="14020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0">
              <a:extLst>
                <a:ext uri="{FF2B5EF4-FFF2-40B4-BE49-F238E27FC236}">
                  <a16:creationId xmlns:a16="http://schemas.microsoft.com/office/drawing/2014/main" id="{BCE7FB4B-BF1E-4B9D-A92B-C1F0EB213E30}"/>
                </a:ext>
              </a:extLst>
            </p:cNvPr>
            <p:cNvSpPr>
              <a:spLocks noChangeArrowheads="1"/>
            </p:cNvSpPr>
            <p:nvPr/>
          </p:nvSpPr>
          <p:spPr bwMode="auto">
            <a:xfrm>
              <a:off x="2092356" y="14020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1">
              <a:extLst>
                <a:ext uri="{FF2B5EF4-FFF2-40B4-BE49-F238E27FC236}">
                  <a16:creationId xmlns:a16="http://schemas.microsoft.com/office/drawing/2014/main" id="{3A39849D-D1A7-40FB-8514-E9DC3DFDD20A}"/>
                </a:ext>
              </a:extLst>
            </p:cNvPr>
            <p:cNvSpPr>
              <a:spLocks noChangeArrowheads="1"/>
            </p:cNvSpPr>
            <p:nvPr/>
          </p:nvSpPr>
          <p:spPr bwMode="auto">
            <a:xfrm>
              <a:off x="2237288" y="14020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2">
              <a:extLst>
                <a:ext uri="{FF2B5EF4-FFF2-40B4-BE49-F238E27FC236}">
                  <a16:creationId xmlns:a16="http://schemas.microsoft.com/office/drawing/2014/main" id="{097D0805-752A-4FB0-90A3-527D00494547}"/>
                </a:ext>
              </a:extLst>
            </p:cNvPr>
            <p:cNvSpPr>
              <a:spLocks noChangeArrowheads="1"/>
            </p:cNvSpPr>
            <p:nvPr/>
          </p:nvSpPr>
          <p:spPr bwMode="auto">
            <a:xfrm>
              <a:off x="2396360" y="14020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3">
              <a:extLst>
                <a:ext uri="{FF2B5EF4-FFF2-40B4-BE49-F238E27FC236}">
                  <a16:creationId xmlns:a16="http://schemas.microsoft.com/office/drawing/2014/main" id="{D95A4B4E-F6FE-408D-B778-CDB508672375}"/>
                </a:ext>
              </a:extLst>
            </p:cNvPr>
            <p:cNvSpPr>
              <a:spLocks noChangeArrowheads="1"/>
            </p:cNvSpPr>
            <p:nvPr/>
          </p:nvSpPr>
          <p:spPr bwMode="auto">
            <a:xfrm>
              <a:off x="3734331"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4">
              <a:extLst>
                <a:ext uri="{FF2B5EF4-FFF2-40B4-BE49-F238E27FC236}">
                  <a16:creationId xmlns:a16="http://schemas.microsoft.com/office/drawing/2014/main" id="{CF817A2B-19DA-4544-9CF7-1093D57C9E2D}"/>
                </a:ext>
              </a:extLst>
            </p:cNvPr>
            <p:cNvSpPr>
              <a:spLocks noChangeArrowheads="1"/>
            </p:cNvSpPr>
            <p:nvPr/>
          </p:nvSpPr>
          <p:spPr bwMode="auto">
            <a:xfrm>
              <a:off x="4094894"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5">
              <a:extLst>
                <a:ext uri="{FF2B5EF4-FFF2-40B4-BE49-F238E27FC236}">
                  <a16:creationId xmlns:a16="http://schemas.microsoft.com/office/drawing/2014/main" id="{5C7F2D37-9FE5-4884-9B23-0D7CB652AEB8}"/>
                </a:ext>
              </a:extLst>
            </p:cNvPr>
            <p:cNvSpPr>
              <a:spLocks noChangeArrowheads="1"/>
            </p:cNvSpPr>
            <p:nvPr/>
          </p:nvSpPr>
          <p:spPr bwMode="auto">
            <a:xfrm>
              <a:off x="4236291" y="1618384"/>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6">
              <a:extLst>
                <a:ext uri="{FF2B5EF4-FFF2-40B4-BE49-F238E27FC236}">
                  <a16:creationId xmlns:a16="http://schemas.microsoft.com/office/drawing/2014/main" id="{7D522EE3-D130-4BE5-B7E7-7F131E09B6D4}"/>
                </a:ext>
              </a:extLst>
            </p:cNvPr>
            <p:cNvSpPr>
              <a:spLocks noChangeArrowheads="1"/>
            </p:cNvSpPr>
            <p:nvPr/>
          </p:nvSpPr>
          <p:spPr bwMode="auto">
            <a:xfrm>
              <a:off x="4257500"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17">
              <a:extLst>
                <a:ext uri="{FF2B5EF4-FFF2-40B4-BE49-F238E27FC236}">
                  <a16:creationId xmlns:a16="http://schemas.microsoft.com/office/drawing/2014/main" id="{DFDA6E87-18A8-4411-897F-CD9278A57F51}"/>
                </a:ext>
              </a:extLst>
            </p:cNvPr>
            <p:cNvSpPr>
              <a:spLocks noChangeArrowheads="1"/>
            </p:cNvSpPr>
            <p:nvPr/>
          </p:nvSpPr>
          <p:spPr bwMode="auto">
            <a:xfrm>
              <a:off x="4303454"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18">
              <a:extLst>
                <a:ext uri="{FF2B5EF4-FFF2-40B4-BE49-F238E27FC236}">
                  <a16:creationId xmlns:a16="http://schemas.microsoft.com/office/drawing/2014/main" id="{C8D64EF7-00AB-4762-ACA5-FE615F98B6D7}"/>
                </a:ext>
              </a:extLst>
            </p:cNvPr>
            <p:cNvSpPr>
              <a:spLocks noChangeArrowheads="1"/>
            </p:cNvSpPr>
            <p:nvPr/>
          </p:nvSpPr>
          <p:spPr bwMode="auto">
            <a:xfrm>
              <a:off x="4374153"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19">
              <a:extLst>
                <a:ext uri="{FF2B5EF4-FFF2-40B4-BE49-F238E27FC236}">
                  <a16:creationId xmlns:a16="http://schemas.microsoft.com/office/drawing/2014/main" id="{53A6E865-DCAF-4382-B085-A2BF7F50C47A}"/>
                </a:ext>
              </a:extLst>
            </p:cNvPr>
            <p:cNvSpPr>
              <a:spLocks noChangeArrowheads="1"/>
            </p:cNvSpPr>
            <p:nvPr/>
          </p:nvSpPr>
          <p:spPr bwMode="auto">
            <a:xfrm>
              <a:off x="4382991"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0">
              <a:extLst>
                <a:ext uri="{FF2B5EF4-FFF2-40B4-BE49-F238E27FC236}">
                  <a16:creationId xmlns:a16="http://schemas.microsoft.com/office/drawing/2014/main" id="{2D34CE37-CD65-4C5A-A2BA-18D5CD351AF4}"/>
                </a:ext>
              </a:extLst>
            </p:cNvPr>
            <p:cNvSpPr>
              <a:spLocks noChangeArrowheads="1"/>
            </p:cNvSpPr>
            <p:nvPr/>
          </p:nvSpPr>
          <p:spPr bwMode="auto">
            <a:xfrm>
              <a:off x="4524388" y="1697047"/>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1">
              <a:extLst>
                <a:ext uri="{FF2B5EF4-FFF2-40B4-BE49-F238E27FC236}">
                  <a16:creationId xmlns:a16="http://schemas.microsoft.com/office/drawing/2014/main" id="{09EAA18B-675B-4F33-B522-3C7E23BE7547}"/>
                </a:ext>
              </a:extLst>
            </p:cNvPr>
            <p:cNvSpPr>
              <a:spLocks noChangeArrowheads="1"/>
            </p:cNvSpPr>
            <p:nvPr/>
          </p:nvSpPr>
          <p:spPr bwMode="auto">
            <a:xfrm>
              <a:off x="4609227" y="173200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2">
              <a:extLst>
                <a:ext uri="{FF2B5EF4-FFF2-40B4-BE49-F238E27FC236}">
                  <a16:creationId xmlns:a16="http://schemas.microsoft.com/office/drawing/2014/main" id="{62B40B60-7C78-4AA6-A300-8C21B20EF2B6}"/>
                </a:ext>
              </a:extLst>
            </p:cNvPr>
            <p:cNvSpPr>
              <a:spLocks noChangeArrowheads="1"/>
            </p:cNvSpPr>
            <p:nvPr/>
          </p:nvSpPr>
          <p:spPr bwMode="auto">
            <a:xfrm>
              <a:off x="4808950"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3">
              <a:extLst>
                <a:ext uri="{FF2B5EF4-FFF2-40B4-BE49-F238E27FC236}">
                  <a16:creationId xmlns:a16="http://schemas.microsoft.com/office/drawing/2014/main" id="{29C39045-38A8-4320-9D59-F27504BCAB8A}"/>
                </a:ext>
              </a:extLst>
            </p:cNvPr>
            <p:cNvSpPr>
              <a:spLocks noChangeArrowheads="1"/>
            </p:cNvSpPr>
            <p:nvPr/>
          </p:nvSpPr>
          <p:spPr bwMode="auto">
            <a:xfrm>
              <a:off x="4851369"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4">
              <a:extLst>
                <a:ext uri="{FF2B5EF4-FFF2-40B4-BE49-F238E27FC236}">
                  <a16:creationId xmlns:a16="http://schemas.microsoft.com/office/drawing/2014/main" id="{4BD77FF1-C0BF-46B8-9B12-55A44B5DD312}"/>
                </a:ext>
              </a:extLst>
            </p:cNvPr>
            <p:cNvSpPr>
              <a:spLocks noChangeArrowheads="1"/>
            </p:cNvSpPr>
            <p:nvPr/>
          </p:nvSpPr>
          <p:spPr bwMode="auto">
            <a:xfrm>
              <a:off x="4860207"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5">
              <a:extLst>
                <a:ext uri="{FF2B5EF4-FFF2-40B4-BE49-F238E27FC236}">
                  <a16:creationId xmlns:a16="http://schemas.microsoft.com/office/drawing/2014/main" id="{754F5B11-0EE2-4072-A031-57C7320E1046}"/>
                </a:ext>
              </a:extLst>
            </p:cNvPr>
            <p:cNvSpPr>
              <a:spLocks noChangeArrowheads="1"/>
            </p:cNvSpPr>
            <p:nvPr/>
          </p:nvSpPr>
          <p:spPr bwMode="auto">
            <a:xfrm>
              <a:off x="4867276"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6">
              <a:extLst>
                <a:ext uri="{FF2B5EF4-FFF2-40B4-BE49-F238E27FC236}">
                  <a16:creationId xmlns:a16="http://schemas.microsoft.com/office/drawing/2014/main" id="{6A0CECA2-2B93-4304-913E-4B3D6FDD08C2}"/>
                </a:ext>
              </a:extLst>
            </p:cNvPr>
            <p:cNvSpPr>
              <a:spLocks noChangeArrowheads="1"/>
            </p:cNvSpPr>
            <p:nvPr/>
          </p:nvSpPr>
          <p:spPr bwMode="auto">
            <a:xfrm>
              <a:off x="4876113"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27">
              <a:extLst>
                <a:ext uri="{FF2B5EF4-FFF2-40B4-BE49-F238E27FC236}">
                  <a16:creationId xmlns:a16="http://schemas.microsoft.com/office/drawing/2014/main" id="{198E5726-D5D5-4E14-9BCA-EF5ACA2A495A}"/>
                </a:ext>
              </a:extLst>
            </p:cNvPr>
            <p:cNvSpPr>
              <a:spLocks noChangeArrowheads="1"/>
            </p:cNvSpPr>
            <p:nvPr/>
          </p:nvSpPr>
          <p:spPr bwMode="auto">
            <a:xfrm>
              <a:off x="4872578"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28">
              <a:extLst>
                <a:ext uri="{FF2B5EF4-FFF2-40B4-BE49-F238E27FC236}">
                  <a16:creationId xmlns:a16="http://schemas.microsoft.com/office/drawing/2014/main" id="{A2DE6C40-5C82-496E-9E75-6AEC731F6FFF}"/>
                </a:ext>
              </a:extLst>
            </p:cNvPr>
            <p:cNvSpPr>
              <a:spLocks noChangeArrowheads="1"/>
            </p:cNvSpPr>
            <p:nvPr/>
          </p:nvSpPr>
          <p:spPr bwMode="auto">
            <a:xfrm>
              <a:off x="5143001"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29">
              <a:extLst>
                <a:ext uri="{FF2B5EF4-FFF2-40B4-BE49-F238E27FC236}">
                  <a16:creationId xmlns:a16="http://schemas.microsoft.com/office/drawing/2014/main" id="{A702D798-743D-4BD7-805B-20E49E709086}"/>
                </a:ext>
              </a:extLst>
            </p:cNvPr>
            <p:cNvSpPr>
              <a:spLocks noChangeArrowheads="1"/>
            </p:cNvSpPr>
            <p:nvPr/>
          </p:nvSpPr>
          <p:spPr bwMode="auto">
            <a:xfrm>
              <a:off x="5155373"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0">
              <a:extLst>
                <a:ext uri="{FF2B5EF4-FFF2-40B4-BE49-F238E27FC236}">
                  <a16:creationId xmlns:a16="http://schemas.microsoft.com/office/drawing/2014/main" id="{ED1F72C5-6F58-414F-B6F2-5EDC206D4414}"/>
                </a:ext>
              </a:extLst>
            </p:cNvPr>
            <p:cNvSpPr>
              <a:spLocks noChangeArrowheads="1"/>
            </p:cNvSpPr>
            <p:nvPr/>
          </p:nvSpPr>
          <p:spPr bwMode="auto">
            <a:xfrm>
              <a:off x="5222536"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1">
              <a:extLst>
                <a:ext uri="{FF2B5EF4-FFF2-40B4-BE49-F238E27FC236}">
                  <a16:creationId xmlns:a16="http://schemas.microsoft.com/office/drawing/2014/main" id="{80A07146-7A19-48FE-B0C6-54B9A927897D}"/>
                </a:ext>
              </a:extLst>
            </p:cNvPr>
            <p:cNvSpPr>
              <a:spLocks noChangeArrowheads="1"/>
            </p:cNvSpPr>
            <p:nvPr/>
          </p:nvSpPr>
          <p:spPr bwMode="auto">
            <a:xfrm>
              <a:off x="5256119" y="1852188"/>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2">
              <a:extLst>
                <a:ext uri="{FF2B5EF4-FFF2-40B4-BE49-F238E27FC236}">
                  <a16:creationId xmlns:a16="http://schemas.microsoft.com/office/drawing/2014/main" id="{5CA30525-8184-4422-9365-2BD2B57EAD72}"/>
                </a:ext>
              </a:extLst>
            </p:cNvPr>
            <p:cNvSpPr>
              <a:spLocks noChangeArrowheads="1"/>
            </p:cNvSpPr>
            <p:nvPr/>
          </p:nvSpPr>
          <p:spPr bwMode="auto">
            <a:xfrm>
              <a:off x="5307375" y="1852188"/>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3">
              <a:extLst>
                <a:ext uri="{FF2B5EF4-FFF2-40B4-BE49-F238E27FC236}">
                  <a16:creationId xmlns:a16="http://schemas.microsoft.com/office/drawing/2014/main" id="{8CD77E7E-5F36-4038-A80B-66421058D9DA}"/>
                </a:ext>
              </a:extLst>
            </p:cNvPr>
            <p:cNvSpPr>
              <a:spLocks noChangeArrowheads="1"/>
            </p:cNvSpPr>
            <p:nvPr/>
          </p:nvSpPr>
          <p:spPr bwMode="auto">
            <a:xfrm>
              <a:off x="5307375"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4">
              <a:extLst>
                <a:ext uri="{FF2B5EF4-FFF2-40B4-BE49-F238E27FC236}">
                  <a16:creationId xmlns:a16="http://schemas.microsoft.com/office/drawing/2014/main" id="{BC20D2CD-5D62-4CC3-8E53-C940B58C67CF}"/>
                </a:ext>
              </a:extLst>
            </p:cNvPr>
            <p:cNvSpPr>
              <a:spLocks noChangeArrowheads="1"/>
            </p:cNvSpPr>
            <p:nvPr/>
          </p:nvSpPr>
          <p:spPr bwMode="auto">
            <a:xfrm>
              <a:off x="5356864" y="1852188"/>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35">
              <a:extLst>
                <a:ext uri="{FF2B5EF4-FFF2-40B4-BE49-F238E27FC236}">
                  <a16:creationId xmlns:a16="http://schemas.microsoft.com/office/drawing/2014/main" id="{1A435F79-AAF2-4A36-9E99-70ADCFFA1F48}"/>
                </a:ext>
              </a:extLst>
            </p:cNvPr>
            <p:cNvSpPr>
              <a:spLocks noChangeArrowheads="1"/>
            </p:cNvSpPr>
            <p:nvPr/>
          </p:nvSpPr>
          <p:spPr bwMode="auto">
            <a:xfrm>
              <a:off x="5491191"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36">
              <a:extLst>
                <a:ext uri="{FF2B5EF4-FFF2-40B4-BE49-F238E27FC236}">
                  <a16:creationId xmlns:a16="http://schemas.microsoft.com/office/drawing/2014/main" id="{E4426B75-8C14-4336-A732-30E4129BD2EF}"/>
                </a:ext>
              </a:extLst>
            </p:cNvPr>
            <p:cNvSpPr>
              <a:spLocks noChangeArrowheads="1"/>
            </p:cNvSpPr>
            <p:nvPr/>
          </p:nvSpPr>
          <p:spPr bwMode="auto">
            <a:xfrm>
              <a:off x="5611379"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7">
              <a:extLst>
                <a:ext uri="{FF2B5EF4-FFF2-40B4-BE49-F238E27FC236}">
                  <a16:creationId xmlns:a16="http://schemas.microsoft.com/office/drawing/2014/main" id="{F0C014F3-6E8C-4725-A0DD-FB2AF8EBF57A}"/>
                </a:ext>
              </a:extLst>
            </p:cNvPr>
            <p:cNvSpPr>
              <a:spLocks noChangeArrowheads="1"/>
            </p:cNvSpPr>
            <p:nvPr/>
          </p:nvSpPr>
          <p:spPr bwMode="auto">
            <a:xfrm>
              <a:off x="5607844"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38">
              <a:extLst>
                <a:ext uri="{FF2B5EF4-FFF2-40B4-BE49-F238E27FC236}">
                  <a16:creationId xmlns:a16="http://schemas.microsoft.com/office/drawing/2014/main" id="{D2F2AD0A-6382-4E99-BE67-DBF2CF563548}"/>
                </a:ext>
              </a:extLst>
            </p:cNvPr>
            <p:cNvSpPr>
              <a:spLocks noChangeArrowheads="1"/>
            </p:cNvSpPr>
            <p:nvPr/>
          </p:nvSpPr>
          <p:spPr bwMode="auto">
            <a:xfrm>
              <a:off x="5616682"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39">
              <a:extLst>
                <a:ext uri="{FF2B5EF4-FFF2-40B4-BE49-F238E27FC236}">
                  <a16:creationId xmlns:a16="http://schemas.microsoft.com/office/drawing/2014/main" id="{2B858164-2002-4665-B688-ACAACD023BBE}"/>
                </a:ext>
              </a:extLst>
            </p:cNvPr>
            <p:cNvSpPr>
              <a:spLocks noChangeArrowheads="1"/>
            </p:cNvSpPr>
            <p:nvPr/>
          </p:nvSpPr>
          <p:spPr bwMode="auto">
            <a:xfrm>
              <a:off x="5644961"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0">
              <a:extLst>
                <a:ext uri="{FF2B5EF4-FFF2-40B4-BE49-F238E27FC236}">
                  <a16:creationId xmlns:a16="http://schemas.microsoft.com/office/drawing/2014/main" id="{6FAC2058-4A18-44BD-8EF0-C60A0EA1C452}"/>
                </a:ext>
              </a:extLst>
            </p:cNvPr>
            <p:cNvSpPr>
              <a:spLocks noChangeArrowheads="1"/>
            </p:cNvSpPr>
            <p:nvPr/>
          </p:nvSpPr>
          <p:spPr bwMode="auto">
            <a:xfrm>
              <a:off x="5795195" y="1852188"/>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1">
              <a:extLst>
                <a:ext uri="{FF2B5EF4-FFF2-40B4-BE49-F238E27FC236}">
                  <a16:creationId xmlns:a16="http://schemas.microsoft.com/office/drawing/2014/main" id="{0C33BCA5-1F59-4335-8771-5FE8B204654C}"/>
                </a:ext>
              </a:extLst>
            </p:cNvPr>
            <p:cNvSpPr>
              <a:spLocks noChangeArrowheads="1"/>
            </p:cNvSpPr>
            <p:nvPr/>
          </p:nvSpPr>
          <p:spPr bwMode="auto">
            <a:xfrm>
              <a:off x="5791660"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2">
              <a:extLst>
                <a:ext uri="{FF2B5EF4-FFF2-40B4-BE49-F238E27FC236}">
                  <a16:creationId xmlns:a16="http://schemas.microsoft.com/office/drawing/2014/main" id="{3FB95A68-BB08-4E81-A91F-C84457CB79B2}"/>
                </a:ext>
              </a:extLst>
            </p:cNvPr>
            <p:cNvSpPr>
              <a:spLocks noChangeArrowheads="1"/>
            </p:cNvSpPr>
            <p:nvPr/>
          </p:nvSpPr>
          <p:spPr bwMode="auto">
            <a:xfrm>
              <a:off x="5828778" y="1852188"/>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43">
              <a:extLst>
                <a:ext uri="{FF2B5EF4-FFF2-40B4-BE49-F238E27FC236}">
                  <a16:creationId xmlns:a16="http://schemas.microsoft.com/office/drawing/2014/main" id="{5E1CF272-7D67-4333-AEF5-64DD394C329F}"/>
                </a:ext>
              </a:extLst>
            </p:cNvPr>
            <p:cNvSpPr>
              <a:spLocks noChangeArrowheads="1"/>
            </p:cNvSpPr>
            <p:nvPr/>
          </p:nvSpPr>
          <p:spPr bwMode="auto">
            <a:xfrm>
              <a:off x="5825243"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4">
              <a:extLst>
                <a:ext uri="{FF2B5EF4-FFF2-40B4-BE49-F238E27FC236}">
                  <a16:creationId xmlns:a16="http://schemas.microsoft.com/office/drawing/2014/main" id="{D3D7ABE5-0EDA-45B1-86B6-292874E4FE80}"/>
                </a:ext>
              </a:extLst>
            </p:cNvPr>
            <p:cNvSpPr>
              <a:spLocks noChangeArrowheads="1"/>
            </p:cNvSpPr>
            <p:nvPr/>
          </p:nvSpPr>
          <p:spPr bwMode="auto">
            <a:xfrm>
              <a:off x="5834079" y="1852188"/>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45">
              <a:extLst>
                <a:ext uri="{FF2B5EF4-FFF2-40B4-BE49-F238E27FC236}">
                  <a16:creationId xmlns:a16="http://schemas.microsoft.com/office/drawing/2014/main" id="{DEA21009-F467-45B7-A044-286E6C8D4CC4}"/>
                </a:ext>
              </a:extLst>
            </p:cNvPr>
            <p:cNvSpPr>
              <a:spLocks noChangeArrowheads="1"/>
            </p:cNvSpPr>
            <p:nvPr/>
          </p:nvSpPr>
          <p:spPr bwMode="auto">
            <a:xfrm>
              <a:off x="6009059" y="150475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46">
              <a:extLst>
                <a:ext uri="{FF2B5EF4-FFF2-40B4-BE49-F238E27FC236}">
                  <a16:creationId xmlns:a16="http://schemas.microsoft.com/office/drawing/2014/main" id="{563B1D28-E1D4-4A6F-BBBC-B0FA318D392A}"/>
                </a:ext>
              </a:extLst>
            </p:cNvPr>
            <p:cNvSpPr>
              <a:spLocks noChangeArrowheads="1"/>
            </p:cNvSpPr>
            <p:nvPr/>
          </p:nvSpPr>
          <p:spPr bwMode="auto">
            <a:xfrm>
              <a:off x="6079758" y="1852188"/>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47">
              <a:extLst>
                <a:ext uri="{FF2B5EF4-FFF2-40B4-BE49-F238E27FC236}">
                  <a16:creationId xmlns:a16="http://schemas.microsoft.com/office/drawing/2014/main" id="{1F5896AD-D469-4A27-AA7F-A3DC6B5AB0A2}"/>
                </a:ext>
              </a:extLst>
            </p:cNvPr>
            <p:cNvSpPr>
              <a:spLocks noChangeArrowheads="1"/>
            </p:cNvSpPr>
            <p:nvPr/>
          </p:nvSpPr>
          <p:spPr bwMode="auto">
            <a:xfrm>
              <a:off x="6088594" y="1852188"/>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48">
              <a:extLst>
                <a:ext uri="{FF2B5EF4-FFF2-40B4-BE49-F238E27FC236}">
                  <a16:creationId xmlns:a16="http://schemas.microsoft.com/office/drawing/2014/main" id="{C96E5E98-CF50-4695-B34B-2885E27C5213}"/>
                </a:ext>
              </a:extLst>
            </p:cNvPr>
            <p:cNvSpPr>
              <a:spLocks noChangeArrowheads="1"/>
            </p:cNvSpPr>
            <p:nvPr/>
          </p:nvSpPr>
          <p:spPr bwMode="auto">
            <a:xfrm>
              <a:off x="6281249" y="1609643"/>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49">
              <a:extLst>
                <a:ext uri="{FF2B5EF4-FFF2-40B4-BE49-F238E27FC236}">
                  <a16:creationId xmlns:a16="http://schemas.microsoft.com/office/drawing/2014/main" id="{239DBB2F-BD3C-4B39-98CC-6DD5BBCA622C}"/>
                </a:ext>
              </a:extLst>
            </p:cNvPr>
            <p:cNvSpPr>
              <a:spLocks noChangeArrowheads="1"/>
            </p:cNvSpPr>
            <p:nvPr/>
          </p:nvSpPr>
          <p:spPr bwMode="auto">
            <a:xfrm>
              <a:off x="6339575" y="189807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50">
              <a:extLst>
                <a:ext uri="{FF2B5EF4-FFF2-40B4-BE49-F238E27FC236}">
                  <a16:creationId xmlns:a16="http://schemas.microsoft.com/office/drawing/2014/main" id="{C0AD76C8-61F4-49D7-A3B2-2C428B4F42B4}"/>
                </a:ext>
              </a:extLst>
            </p:cNvPr>
            <p:cNvSpPr>
              <a:spLocks noChangeArrowheads="1"/>
            </p:cNvSpPr>
            <p:nvPr/>
          </p:nvSpPr>
          <p:spPr bwMode="auto">
            <a:xfrm>
              <a:off x="6348412" y="189807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1">
              <a:extLst>
                <a:ext uri="{FF2B5EF4-FFF2-40B4-BE49-F238E27FC236}">
                  <a16:creationId xmlns:a16="http://schemas.microsoft.com/office/drawing/2014/main" id="{77F1C506-BE94-4F7F-8D59-7A428A39888D}"/>
                </a:ext>
              </a:extLst>
            </p:cNvPr>
            <p:cNvSpPr>
              <a:spLocks noChangeArrowheads="1"/>
            </p:cNvSpPr>
            <p:nvPr/>
          </p:nvSpPr>
          <p:spPr bwMode="auto">
            <a:xfrm>
              <a:off x="6394366" y="189807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52">
              <a:extLst>
                <a:ext uri="{FF2B5EF4-FFF2-40B4-BE49-F238E27FC236}">
                  <a16:creationId xmlns:a16="http://schemas.microsoft.com/office/drawing/2014/main" id="{A2E1B2F6-06A4-410B-9C4E-3EFC0C09D561}"/>
                </a:ext>
              </a:extLst>
            </p:cNvPr>
            <p:cNvSpPr>
              <a:spLocks noChangeArrowheads="1"/>
            </p:cNvSpPr>
            <p:nvPr/>
          </p:nvSpPr>
          <p:spPr bwMode="auto">
            <a:xfrm>
              <a:off x="6401436" y="1609643"/>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53">
              <a:extLst>
                <a:ext uri="{FF2B5EF4-FFF2-40B4-BE49-F238E27FC236}">
                  <a16:creationId xmlns:a16="http://schemas.microsoft.com/office/drawing/2014/main" id="{88AA8145-84B2-457C-B5EF-161927D3328E}"/>
                </a:ext>
              </a:extLst>
            </p:cNvPr>
            <p:cNvSpPr>
              <a:spLocks noChangeArrowheads="1"/>
            </p:cNvSpPr>
            <p:nvPr/>
          </p:nvSpPr>
          <p:spPr bwMode="auto">
            <a:xfrm>
              <a:off x="6440321" y="189807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54">
              <a:extLst>
                <a:ext uri="{FF2B5EF4-FFF2-40B4-BE49-F238E27FC236}">
                  <a16:creationId xmlns:a16="http://schemas.microsoft.com/office/drawing/2014/main" id="{75B72AE7-C75D-4240-8594-12C268AE1579}"/>
                </a:ext>
              </a:extLst>
            </p:cNvPr>
            <p:cNvSpPr>
              <a:spLocks noChangeArrowheads="1"/>
            </p:cNvSpPr>
            <p:nvPr/>
          </p:nvSpPr>
          <p:spPr bwMode="auto">
            <a:xfrm>
              <a:off x="6548135" y="189807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55">
              <a:extLst>
                <a:ext uri="{FF2B5EF4-FFF2-40B4-BE49-F238E27FC236}">
                  <a16:creationId xmlns:a16="http://schemas.microsoft.com/office/drawing/2014/main" id="{14F62A85-BDE8-42F4-9B70-F1959F9E8EC5}"/>
                </a:ext>
              </a:extLst>
            </p:cNvPr>
            <p:cNvSpPr>
              <a:spLocks noChangeArrowheads="1"/>
            </p:cNvSpPr>
            <p:nvPr/>
          </p:nvSpPr>
          <p:spPr bwMode="auto">
            <a:xfrm>
              <a:off x="6565810" y="1659900"/>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56">
              <a:extLst>
                <a:ext uri="{FF2B5EF4-FFF2-40B4-BE49-F238E27FC236}">
                  <a16:creationId xmlns:a16="http://schemas.microsoft.com/office/drawing/2014/main" id="{B8C5107C-4B8D-441C-999D-E21BA15F4E64}"/>
                </a:ext>
              </a:extLst>
            </p:cNvPr>
            <p:cNvSpPr>
              <a:spLocks noChangeArrowheads="1"/>
            </p:cNvSpPr>
            <p:nvPr/>
          </p:nvSpPr>
          <p:spPr bwMode="auto">
            <a:xfrm>
              <a:off x="6578183" y="1659900"/>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57">
              <a:extLst>
                <a:ext uri="{FF2B5EF4-FFF2-40B4-BE49-F238E27FC236}">
                  <a16:creationId xmlns:a16="http://schemas.microsoft.com/office/drawing/2014/main" id="{2B49AEA3-1388-4472-8B46-1C22580B64BC}"/>
                </a:ext>
              </a:extLst>
            </p:cNvPr>
            <p:cNvSpPr>
              <a:spLocks noChangeArrowheads="1"/>
            </p:cNvSpPr>
            <p:nvPr/>
          </p:nvSpPr>
          <p:spPr bwMode="auto">
            <a:xfrm>
              <a:off x="6585253" y="1659900"/>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58">
              <a:extLst>
                <a:ext uri="{FF2B5EF4-FFF2-40B4-BE49-F238E27FC236}">
                  <a16:creationId xmlns:a16="http://schemas.microsoft.com/office/drawing/2014/main" id="{E74001ED-3552-4426-B8BC-8BB3C4B5722F}"/>
                </a:ext>
              </a:extLst>
            </p:cNvPr>
            <p:cNvSpPr>
              <a:spLocks noChangeArrowheads="1"/>
            </p:cNvSpPr>
            <p:nvPr/>
          </p:nvSpPr>
          <p:spPr bwMode="auto">
            <a:xfrm>
              <a:off x="6602927" y="195488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59">
              <a:extLst>
                <a:ext uri="{FF2B5EF4-FFF2-40B4-BE49-F238E27FC236}">
                  <a16:creationId xmlns:a16="http://schemas.microsoft.com/office/drawing/2014/main" id="{85BC8298-F70E-46BE-BDFF-8D3FDBB3A8D0}"/>
                </a:ext>
              </a:extLst>
            </p:cNvPr>
            <p:cNvSpPr>
              <a:spLocks noChangeArrowheads="1"/>
            </p:cNvSpPr>
            <p:nvPr/>
          </p:nvSpPr>
          <p:spPr bwMode="auto">
            <a:xfrm>
              <a:off x="6624137" y="195488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0">
              <a:extLst>
                <a:ext uri="{FF2B5EF4-FFF2-40B4-BE49-F238E27FC236}">
                  <a16:creationId xmlns:a16="http://schemas.microsoft.com/office/drawing/2014/main" id="{6435D32B-8704-4191-B4E0-4AB17B239520}"/>
                </a:ext>
              </a:extLst>
            </p:cNvPr>
            <p:cNvSpPr>
              <a:spLocks noChangeArrowheads="1"/>
            </p:cNvSpPr>
            <p:nvPr/>
          </p:nvSpPr>
          <p:spPr bwMode="auto">
            <a:xfrm>
              <a:off x="6670091" y="195488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1">
              <a:extLst>
                <a:ext uri="{FF2B5EF4-FFF2-40B4-BE49-F238E27FC236}">
                  <a16:creationId xmlns:a16="http://schemas.microsoft.com/office/drawing/2014/main" id="{07317771-BF05-49D7-BAC8-ED774A738DC2}"/>
                </a:ext>
              </a:extLst>
            </p:cNvPr>
            <p:cNvSpPr>
              <a:spLocks noChangeArrowheads="1"/>
            </p:cNvSpPr>
            <p:nvPr/>
          </p:nvSpPr>
          <p:spPr bwMode="auto">
            <a:xfrm>
              <a:off x="6682463" y="195488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2">
              <a:extLst>
                <a:ext uri="{FF2B5EF4-FFF2-40B4-BE49-F238E27FC236}">
                  <a16:creationId xmlns:a16="http://schemas.microsoft.com/office/drawing/2014/main" id="{15A6EF8A-65B9-4207-9DED-B0D2B7151E44}"/>
                </a:ext>
              </a:extLst>
            </p:cNvPr>
            <p:cNvSpPr>
              <a:spLocks noChangeArrowheads="1"/>
            </p:cNvSpPr>
            <p:nvPr/>
          </p:nvSpPr>
          <p:spPr bwMode="auto">
            <a:xfrm>
              <a:off x="6691301"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3">
              <a:extLst>
                <a:ext uri="{FF2B5EF4-FFF2-40B4-BE49-F238E27FC236}">
                  <a16:creationId xmlns:a16="http://schemas.microsoft.com/office/drawing/2014/main" id="{D3F2A7F9-D2FB-45F7-894E-24C83DB476B3}"/>
                </a:ext>
              </a:extLst>
            </p:cNvPr>
            <p:cNvSpPr>
              <a:spLocks noChangeArrowheads="1"/>
            </p:cNvSpPr>
            <p:nvPr/>
          </p:nvSpPr>
          <p:spPr bwMode="auto">
            <a:xfrm>
              <a:off x="6698371" y="195488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64">
              <a:extLst>
                <a:ext uri="{FF2B5EF4-FFF2-40B4-BE49-F238E27FC236}">
                  <a16:creationId xmlns:a16="http://schemas.microsoft.com/office/drawing/2014/main" id="{E270F3D0-E358-4FFC-9167-D1BB72155B78}"/>
                </a:ext>
              </a:extLst>
            </p:cNvPr>
            <p:cNvSpPr>
              <a:spLocks noChangeArrowheads="1"/>
            </p:cNvSpPr>
            <p:nvPr/>
          </p:nvSpPr>
          <p:spPr bwMode="auto">
            <a:xfrm>
              <a:off x="6698371"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65">
              <a:extLst>
                <a:ext uri="{FF2B5EF4-FFF2-40B4-BE49-F238E27FC236}">
                  <a16:creationId xmlns:a16="http://schemas.microsoft.com/office/drawing/2014/main" id="{F6B54A5E-E113-4366-BD35-90CB3E727237}"/>
                </a:ext>
              </a:extLst>
            </p:cNvPr>
            <p:cNvSpPr>
              <a:spLocks noChangeArrowheads="1"/>
            </p:cNvSpPr>
            <p:nvPr/>
          </p:nvSpPr>
          <p:spPr bwMode="auto">
            <a:xfrm>
              <a:off x="6710742"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66">
              <a:extLst>
                <a:ext uri="{FF2B5EF4-FFF2-40B4-BE49-F238E27FC236}">
                  <a16:creationId xmlns:a16="http://schemas.microsoft.com/office/drawing/2014/main" id="{B4A471E3-3FDA-482C-A033-B21FAAC29FF4}"/>
                </a:ext>
              </a:extLst>
            </p:cNvPr>
            <p:cNvSpPr>
              <a:spLocks noChangeArrowheads="1"/>
            </p:cNvSpPr>
            <p:nvPr/>
          </p:nvSpPr>
          <p:spPr bwMode="auto">
            <a:xfrm>
              <a:off x="6765534"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67">
              <a:extLst>
                <a:ext uri="{FF2B5EF4-FFF2-40B4-BE49-F238E27FC236}">
                  <a16:creationId xmlns:a16="http://schemas.microsoft.com/office/drawing/2014/main" id="{B4E0B57A-8E6F-4F69-92F9-BAC65CC89A58}"/>
                </a:ext>
              </a:extLst>
            </p:cNvPr>
            <p:cNvSpPr>
              <a:spLocks noChangeArrowheads="1"/>
            </p:cNvSpPr>
            <p:nvPr/>
          </p:nvSpPr>
          <p:spPr bwMode="auto">
            <a:xfrm>
              <a:off x="6832698"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68">
              <a:extLst>
                <a:ext uri="{FF2B5EF4-FFF2-40B4-BE49-F238E27FC236}">
                  <a16:creationId xmlns:a16="http://schemas.microsoft.com/office/drawing/2014/main" id="{E7DC88FB-B552-4A75-9262-2F6439986B4E}"/>
                </a:ext>
              </a:extLst>
            </p:cNvPr>
            <p:cNvSpPr>
              <a:spLocks noChangeArrowheads="1"/>
            </p:cNvSpPr>
            <p:nvPr/>
          </p:nvSpPr>
          <p:spPr bwMode="auto">
            <a:xfrm>
              <a:off x="6841535" y="195488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69">
              <a:extLst>
                <a:ext uri="{FF2B5EF4-FFF2-40B4-BE49-F238E27FC236}">
                  <a16:creationId xmlns:a16="http://schemas.microsoft.com/office/drawing/2014/main" id="{A3DD3E36-55CF-4EED-BB95-A1DCD7A6E0BF}"/>
                </a:ext>
              </a:extLst>
            </p:cNvPr>
            <p:cNvSpPr>
              <a:spLocks noChangeArrowheads="1"/>
            </p:cNvSpPr>
            <p:nvPr/>
          </p:nvSpPr>
          <p:spPr bwMode="auto">
            <a:xfrm>
              <a:off x="6882187" y="195488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70">
              <a:extLst>
                <a:ext uri="{FF2B5EF4-FFF2-40B4-BE49-F238E27FC236}">
                  <a16:creationId xmlns:a16="http://schemas.microsoft.com/office/drawing/2014/main" id="{2AB92A64-E7D3-41A1-8A4C-E1BCA359467F}"/>
                </a:ext>
              </a:extLst>
            </p:cNvPr>
            <p:cNvSpPr>
              <a:spLocks noChangeArrowheads="1"/>
            </p:cNvSpPr>
            <p:nvPr/>
          </p:nvSpPr>
          <p:spPr bwMode="auto">
            <a:xfrm>
              <a:off x="6891024"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1">
              <a:extLst>
                <a:ext uri="{FF2B5EF4-FFF2-40B4-BE49-F238E27FC236}">
                  <a16:creationId xmlns:a16="http://schemas.microsoft.com/office/drawing/2014/main" id="{0CC73C32-5D09-47A7-A9BB-1669A2015EEF}"/>
                </a:ext>
              </a:extLst>
            </p:cNvPr>
            <p:cNvSpPr>
              <a:spLocks noChangeArrowheads="1"/>
            </p:cNvSpPr>
            <p:nvPr/>
          </p:nvSpPr>
          <p:spPr bwMode="auto">
            <a:xfrm>
              <a:off x="6921071"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72">
              <a:extLst>
                <a:ext uri="{FF2B5EF4-FFF2-40B4-BE49-F238E27FC236}">
                  <a16:creationId xmlns:a16="http://schemas.microsoft.com/office/drawing/2014/main" id="{097B7A34-938A-4618-A93D-6C9409E9C7DF}"/>
                </a:ext>
              </a:extLst>
            </p:cNvPr>
            <p:cNvSpPr>
              <a:spLocks noChangeArrowheads="1"/>
            </p:cNvSpPr>
            <p:nvPr/>
          </p:nvSpPr>
          <p:spPr bwMode="auto">
            <a:xfrm>
              <a:off x="6949351"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73">
              <a:extLst>
                <a:ext uri="{FF2B5EF4-FFF2-40B4-BE49-F238E27FC236}">
                  <a16:creationId xmlns:a16="http://schemas.microsoft.com/office/drawing/2014/main" id="{90BD2EF5-235A-4B85-91F4-7E45B23967E9}"/>
                </a:ext>
              </a:extLst>
            </p:cNvPr>
            <p:cNvSpPr>
              <a:spLocks noChangeArrowheads="1"/>
            </p:cNvSpPr>
            <p:nvPr/>
          </p:nvSpPr>
          <p:spPr bwMode="auto">
            <a:xfrm>
              <a:off x="7025351"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74">
              <a:extLst>
                <a:ext uri="{FF2B5EF4-FFF2-40B4-BE49-F238E27FC236}">
                  <a16:creationId xmlns:a16="http://schemas.microsoft.com/office/drawing/2014/main" id="{45B9EAF7-45D8-4E15-B301-F709248D9227}"/>
                </a:ext>
              </a:extLst>
            </p:cNvPr>
            <p:cNvSpPr>
              <a:spLocks noChangeArrowheads="1"/>
            </p:cNvSpPr>
            <p:nvPr/>
          </p:nvSpPr>
          <p:spPr bwMode="auto">
            <a:xfrm>
              <a:off x="7092515" y="1954889"/>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75">
              <a:extLst>
                <a:ext uri="{FF2B5EF4-FFF2-40B4-BE49-F238E27FC236}">
                  <a16:creationId xmlns:a16="http://schemas.microsoft.com/office/drawing/2014/main" id="{7AD0F63E-8E2A-4131-B526-93AB2060ACCA}"/>
                </a:ext>
              </a:extLst>
            </p:cNvPr>
            <p:cNvSpPr>
              <a:spLocks noChangeArrowheads="1"/>
            </p:cNvSpPr>
            <p:nvPr/>
          </p:nvSpPr>
          <p:spPr bwMode="auto">
            <a:xfrm>
              <a:off x="7092515"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76">
              <a:extLst>
                <a:ext uri="{FF2B5EF4-FFF2-40B4-BE49-F238E27FC236}">
                  <a16:creationId xmlns:a16="http://schemas.microsoft.com/office/drawing/2014/main" id="{558DEEF6-4607-4B75-8F4D-1F46EB405A48}"/>
                </a:ext>
              </a:extLst>
            </p:cNvPr>
            <p:cNvSpPr>
              <a:spLocks noChangeArrowheads="1"/>
            </p:cNvSpPr>
            <p:nvPr/>
          </p:nvSpPr>
          <p:spPr bwMode="auto">
            <a:xfrm>
              <a:off x="7138469"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77">
              <a:extLst>
                <a:ext uri="{FF2B5EF4-FFF2-40B4-BE49-F238E27FC236}">
                  <a16:creationId xmlns:a16="http://schemas.microsoft.com/office/drawing/2014/main" id="{008C6A2E-EBEC-4572-B5DF-1149F4C9BDB2}"/>
                </a:ext>
              </a:extLst>
            </p:cNvPr>
            <p:cNvSpPr>
              <a:spLocks noChangeArrowheads="1"/>
            </p:cNvSpPr>
            <p:nvPr/>
          </p:nvSpPr>
          <p:spPr bwMode="auto">
            <a:xfrm>
              <a:off x="7133167"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78">
              <a:extLst>
                <a:ext uri="{FF2B5EF4-FFF2-40B4-BE49-F238E27FC236}">
                  <a16:creationId xmlns:a16="http://schemas.microsoft.com/office/drawing/2014/main" id="{DF8EC915-D8D5-4E87-B6D8-04DE66FFA6EC}"/>
                </a:ext>
              </a:extLst>
            </p:cNvPr>
            <p:cNvSpPr>
              <a:spLocks noChangeArrowheads="1"/>
            </p:cNvSpPr>
            <p:nvPr/>
          </p:nvSpPr>
          <p:spPr bwMode="auto">
            <a:xfrm>
              <a:off x="7163213"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79">
              <a:extLst>
                <a:ext uri="{FF2B5EF4-FFF2-40B4-BE49-F238E27FC236}">
                  <a16:creationId xmlns:a16="http://schemas.microsoft.com/office/drawing/2014/main" id="{5A25EA81-141B-429E-A8C7-16614AC71B06}"/>
                </a:ext>
              </a:extLst>
            </p:cNvPr>
            <p:cNvSpPr>
              <a:spLocks noChangeArrowheads="1"/>
            </p:cNvSpPr>
            <p:nvPr/>
          </p:nvSpPr>
          <p:spPr bwMode="auto">
            <a:xfrm>
              <a:off x="7184423"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80">
              <a:extLst>
                <a:ext uri="{FF2B5EF4-FFF2-40B4-BE49-F238E27FC236}">
                  <a16:creationId xmlns:a16="http://schemas.microsoft.com/office/drawing/2014/main" id="{2A24928F-3BC8-4CC9-8E88-9DEED3C142FB}"/>
                </a:ext>
              </a:extLst>
            </p:cNvPr>
            <p:cNvSpPr>
              <a:spLocks noChangeArrowheads="1"/>
            </p:cNvSpPr>
            <p:nvPr/>
          </p:nvSpPr>
          <p:spPr bwMode="auto">
            <a:xfrm>
              <a:off x="7230377"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81">
              <a:extLst>
                <a:ext uri="{FF2B5EF4-FFF2-40B4-BE49-F238E27FC236}">
                  <a16:creationId xmlns:a16="http://schemas.microsoft.com/office/drawing/2014/main" id="{900ADD6A-4875-437B-B8A9-5FEF3CA21389}"/>
                </a:ext>
              </a:extLst>
            </p:cNvPr>
            <p:cNvSpPr>
              <a:spLocks noChangeArrowheads="1"/>
            </p:cNvSpPr>
            <p:nvPr/>
          </p:nvSpPr>
          <p:spPr bwMode="auto">
            <a:xfrm>
              <a:off x="7276331"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2">
              <a:extLst>
                <a:ext uri="{FF2B5EF4-FFF2-40B4-BE49-F238E27FC236}">
                  <a16:creationId xmlns:a16="http://schemas.microsoft.com/office/drawing/2014/main" id="{B01C7694-D35C-4721-A45C-23BE65F17372}"/>
                </a:ext>
              </a:extLst>
            </p:cNvPr>
            <p:cNvSpPr>
              <a:spLocks noChangeArrowheads="1"/>
            </p:cNvSpPr>
            <p:nvPr/>
          </p:nvSpPr>
          <p:spPr bwMode="auto">
            <a:xfrm>
              <a:off x="7292239"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3">
              <a:extLst>
                <a:ext uri="{FF2B5EF4-FFF2-40B4-BE49-F238E27FC236}">
                  <a16:creationId xmlns:a16="http://schemas.microsoft.com/office/drawing/2014/main" id="{F6323F02-78AE-4A96-A79B-03AB599E1D06}"/>
                </a:ext>
              </a:extLst>
            </p:cNvPr>
            <p:cNvSpPr>
              <a:spLocks noChangeArrowheads="1"/>
            </p:cNvSpPr>
            <p:nvPr/>
          </p:nvSpPr>
          <p:spPr bwMode="auto">
            <a:xfrm>
              <a:off x="7309914"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84">
              <a:extLst>
                <a:ext uri="{FF2B5EF4-FFF2-40B4-BE49-F238E27FC236}">
                  <a16:creationId xmlns:a16="http://schemas.microsoft.com/office/drawing/2014/main" id="{64DD833D-FB9A-466A-9FE8-964F12252101}"/>
                </a:ext>
              </a:extLst>
            </p:cNvPr>
            <p:cNvSpPr>
              <a:spLocks noChangeArrowheads="1"/>
            </p:cNvSpPr>
            <p:nvPr/>
          </p:nvSpPr>
          <p:spPr bwMode="auto">
            <a:xfrm>
              <a:off x="7329355"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85">
              <a:extLst>
                <a:ext uri="{FF2B5EF4-FFF2-40B4-BE49-F238E27FC236}">
                  <a16:creationId xmlns:a16="http://schemas.microsoft.com/office/drawing/2014/main" id="{4718E70C-B934-41BA-AEBB-7FE4E8AC927A}"/>
                </a:ext>
              </a:extLst>
            </p:cNvPr>
            <p:cNvSpPr>
              <a:spLocks noChangeArrowheads="1"/>
            </p:cNvSpPr>
            <p:nvPr/>
          </p:nvSpPr>
          <p:spPr bwMode="auto">
            <a:xfrm>
              <a:off x="7334658" y="171234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Rectangle 86">
              <a:extLst>
                <a:ext uri="{FF2B5EF4-FFF2-40B4-BE49-F238E27FC236}">
                  <a16:creationId xmlns:a16="http://schemas.microsoft.com/office/drawing/2014/main" id="{84BC4EAE-5165-47CE-AD1B-172C89C3BE1F}"/>
                </a:ext>
              </a:extLst>
            </p:cNvPr>
            <p:cNvSpPr>
              <a:spLocks noChangeArrowheads="1"/>
            </p:cNvSpPr>
            <p:nvPr/>
          </p:nvSpPr>
          <p:spPr bwMode="auto">
            <a:xfrm>
              <a:off x="7359403"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87">
              <a:extLst>
                <a:ext uri="{FF2B5EF4-FFF2-40B4-BE49-F238E27FC236}">
                  <a16:creationId xmlns:a16="http://schemas.microsoft.com/office/drawing/2014/main" id="{59A69DE0-501D-4A61-89F0-016E793EB438}"/>
                </a:ext>
              </a:extLst>
            </p:cNvPr>
            <p:cNvSpPr>
              <a:spLocks noChangeArrowheads="1"/>
            </p:cNvSpPr>
            <p:nvPr/>
          </p:nvSpPr>
          <p:spPr bwMode="auto">
            <a:xfrm>
              <a:off x="7392984"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88">
              <a:extLst>
                <a:ext uri="{FF2B5EF4-FFF2-40B4-BE49-F238E27FC236}">
                  <a16:creationId xmlns:a16="http://schemas.microsoft.com/office/drawing/2014/main" id="{A1E53055-B2B5-40E2-86BA-AD2757938454}"/>
                </a:ext>
              </a:extLst>
            </p:cNvPr>
            <p:cNvSpPr>
              <a:spLocks noChangeArrowheads="1"/>
            </p:cNvSpPr>
            <p:nvPr/>
          </p:nvSpPr>
          <p:spPr bwMode="auto">
            <a:xfrm>
              <a:off x="7396519"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89">
              <a:extLst>
                <a:ext uri="{FF2B5EF4-FFF2-40B4-BE49-F238E27FC236}">
                  <a16:creationId xmlns:a16="http://schemas.microsoft.com/office/drawing/2014/main" id="{AC29C965-3210-4FC5-87B9-2B07984C6527}"/>
                </a:ext>
              </a:extLst>
            </p:cNvPr>
            <p:cNvSpPr>
              <a:spLocks noChangeArrowheads="1"/>
            </p:cNvSpPr>
            <p:nvPr/>
          </p:nvSpPr>
          <p:spPr bwMode="auto">
            <a:xfrm>
              <a:off x="7530846"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90">
              <a:extLst>
                <a:ext uri="{FF2B5EF4-FFF2-40B4-BE49-F238E27FC236}">
                  <a16:creationId xmlns:a16="http://schemas.microsoft.com/office/drawing/2014/main" id="{EB426444-AF7C-4048-8D93-A3476F3B63D2}"/>
                </a:ext>
              </a:extLst>
            </p:cNvPr>
            <p:cNvSpPr>
              <a:spLocks noChangeArrowheads="1"/>
            </p:cNvSpPr>
            <p:nvPr/>
          </p:nvSpPr>
          <p:spPr bwMode="auto">
            <a:xfrm>
              <a:off x="7527311"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91">
              <a:extLst>
                <a:ext uri="{FF2B5EF4-FFF2-40B4-BE49-F238E27FC236}">
                  <a16:creationId xmlns:a16="http://schemas.microsoft.com/office/drawing/2014/main" id="{F14F7914-791F-4EBE-AABB-FF6B2E34FABD}"/>
                </a:ext>
              </a:extLst>
            </p:cNvPr>
            <p:cNvSpPr>
              <a:spLocks noChangeArrowheads="1"/>
            </p:cNvSpPr>
            <p:nvPr/>
          </p:nvSpPr>
          <p:spPr bwMode="auto">
            <a:xfrm>
              <a:off x="7539684"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92">
              <a:extLst>
                <a:ext uri="{FF2B5EF4-FFF2-40B4-BE49-F238E27FC236}">
                  <a16:creationId xmlns:a16="http://schemas.microsoft.com/office/drawing/2014/main" id="{4B8187DD-CD46-4CCB-88A6-69D8A5760F45}"/>
                </a:ext>
              </a:extLst>
            </p:cNvPr>
            <p:cNvSpPr>
              <a:spLocks noChangeArrowheads="1"/>
            </p:cNvSpPr>
            <p:nvPr/>
          </p:nvSpPr>
          <p:spPr bwMode="auto">
            <a:xfrm>
              <a:off x="7592708"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93">
              <a:extLst>
                <a:ext uri="{FF2B5EF4-FFF2-40B4-BE49-F238E27FC236}">
                  <a16:creationId xmlns:a16="http://schemas.microsoft.com/office/drawing/2014/main" id="{3F49D024-CDC0-4479-9E1F-C66F5F3AEE07}"/>
                </a:ext>
              </a:extLst>
            </p:cNvPr>
            <p:cNvSpPr>
              <a:spLocks noChangeArrowheads="1"/>
            </p:cNvSpPr>
            <p:nvPr/>
          </p:nvSpPr>
          <p:spPr bwMode="auto">
            <a:xfrm>
              <a:off x="7606848"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94">
              <a:extLst>
                <a:ext uri="{FF2B5EF4-FFF2-40B4-BE49-F238E27FC236}">
                  <a16:creationId xmlns:a16="http://schemas.microsoft.com/office/drawing/2014/main" id="{CC8A4DA9-B9C3-480B-A54C-6E96A1B3CB82}"/>
                </a:ext>
              </a:extLst>
            </p:cNvPr>
            <p:cNvSpPr>
              <a:spLocks noChangeArrowheads="1"/>
            </p:cNvSpPr>
            <p:nvPr/>
          </p:nvSpPr>
          <p:spPr bwMode="auto">
            <a:xfrm>
              <a:off x="7723500"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Rectangle 95">
              <a:extLst>
                <a:ext uri="{FF2B5EF4-FFF2-40B4-BE49-F238E27FC236}">
                  <a16:creationId xmlns:a16="http://schemas.microsoft.com/office/drawing/2014/main" id="{60CC5F15-1322-4BE9-AC89-6241C1910E29}"/>
                </a:ext>
              </a:extLst>
            </p:cNvPr>
            <p:cNvSpPr>
              <a:spLocks noChangeArrowheads="1"/>
            </p:cNvSpPr>
            <p:nvPr/>
          </p:nvSpPr>
          <p:spPr bwMode="auto">
            <a:xfrm>
              <a:off x="7852525"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Rectangle 96">
              <a:extLst>
                <a:ext uri="{FF2B5EF4-FFF2-40B4-BE49-F238E27FC236}">
                  <a16:creationId xmlns:a16="http://schemas.microsoft.com/office/drawing/2014/main" id="{06FFBCA4-F41F-477E-B188-AFCC7AD7E2F9}"/>
                </a:ext>
              </a:extLst>
            </p:cNvPr>
            <p:cNvSpPr>
              <a:spLocks noChangeArrowheads="1"/>
            </p:cNvSpPr>
            <p:nvPr/>
          </p:nvSpPr>
          <p:spPr bwMode="auto">
            <a:xfrm>
              <a:off x="7861363"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Rectangle 97">
              <a:extLst>
                <a:ext uri="{FF2B5EF4-FFF2-40B4-BE49-F238E27FC236}">
                  <a16:creationId xmlns:a16="http://schemas.microsoft.com/office/drawing/2014/main" id="{6B9C1A91-36CA-4390-95F6-764B1EF71E05}"/>
                </a:ext>
              </a:extLst>
            </p:cNvPr>
            <p:cNvSpPr>
              <a:spLocks noChangeArrowheads="1"/>
            </p:cNvSpPr>
            <p:nvPr/>
          </p:nvSpPr>
          <p:spPr bwMode="auto">
            <a:xfrm>
              <a:off x="7889642"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Rectangle 98">
              <a:extLst>
                <a:ext uri="{FF2B5EF4-FFF2-40B4-BE49-F238E27FC236}">
                  <a16:creationId xmlns:a16="http://schemas.microsoft.com/office/drawing/2014/main" id="{403CEF70-B0D2-4F44-A433-8C8BAB52BC25}"/>
                </a:ext>
              </a:extLst>
            </p:cNvPr>
            <p:cNvSpPr>
              <a:spLocks noChangeArrowheads="1"/>
            </p:cNvSpPr>
            <p:nvPr/>
          </p:nvSpPr>
          <p:spPr bwMode="auto">
            <a:xfrm>
              <a:off x="7903782"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Rectangle 99">
              <a:extLst>
                <a:ext uri="{FF2B5EF4-FFF2-40B4-BE49-F238E27FC236}">
                  <a16:creationId xmlns:a16="http://schemas.microsoft.com/office/drawing/2014/main" id="{521E75C1-2923-48AD-B537-C8DA13A2427F}"/>
                </a:ext>
              </a:extLst>
            </p:cNvPr>
            <p:cNvSpPr>
              <a:spLocks noChangeArrowheads="1"/>
            </p:cNvSpPr>
            <p:nvPr/>
          </p:nvSpPr>
          <p:spPr bwMode="auto">
            <a:xfrm>
              <a:off x="7962108"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8" name="Rectangle 100">
              <a:extLst>
                <a:ext uri="{FF2B5EF4-FFF2-40B4-BE49-F238E27FC236}">
                  <a16:creationId xmlns:a16="http://schemas.microsoft.com/office/drawing/2014/main" id="{25812618-60E7-4CA2-83EF-A603A132057C}"/>
                </a:ext>
              </a:extLst>
            </p:cNvPr>
            <p:cNvSpPr>
              <a:spLocks noChangeArrowheads="1"/>
            </p:cNvSpPr>
            <p:nvPr/>
          </p:nvSpPr>
          <p:spPr bwMode="auto">
            <a:xfrm>
              <a:off x="8032806"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Rectangle 101">
              <a:extLst>
                <a:ext uri="{FF2B5EF4-FFF2-40B4-BE49-F238E27FC236}">
                  <a16:creationId xmlns:a16="http://schemas.microsoft.com/office/drawing/2014/main" id="{88ECC148-99F8-449F-AD7E-AD3724B617C4}"/>
                </a:ext>
              </a:extLst>
            </p:cNvPr>
            <p:cNvSpPr>
              <a:spLocks noChangeArrowheads="1"/>
            </p:cNvSpPr>
            <p:nvPr/>
          </p:nvSpPr>
          <p:spPr bwMode="auto">
            <a:xfrm>
              <a:off x="8099970"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Rectangle 102">
              <a:extLst>
                <a:ext uri="{FF2B5EF4-FFF2-40B4-BE49-F238E27FC236}">
                  <a16:creationId xmlns:a16="http://schemas.microsoft.com/office/drawing/2014/main" id="{9C5FF8D0-C31E-420F-AABA-91760FEE83F7}"/>
                </a:ext>
              </a:extLst>
            </p:cNvPr>
            <p:cNvSpPr>
              <a:spLocks noChangeArrowheads="1"/>
            </p:cNvSpPr>
            <p:nvPr/>
          </p:nvSpPr>
          <p:spPr bwMode="auto">
            <a:xfrm>
              <a:off x="8115878"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Rectangle 103">
              <a:extLst>
                <a:ext uri="{FF2B5EF4-FFF2-40B4-BE49-F238E27FC236}">
                  <a16:creationId xmlns:a16="http://schemas.microsoft.com/office/drawing/2014/main" id="{159DF752-621D-4D42-BFDF-98EEA5E862BE}"/>
                </a:ext>
              </a:extLst>
            </p:cNvPr>
            <p:cNvSpPr>
              <a:spLocks noChangeArrowheads="1"/>
            </p:cNvSpPr>
            <p:nvPr/>
          </p:nvSpPr>
          <p:spPr bwMode="auto">
            <a:xfrm>
              <a:off x="8216623"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Rectangle 104">
              <a:extLst>
                <a:ext uri="{FF2B5EF4-FFF2-40B4-BE49-F238E27FC236}">
                  <a16:creationId xmlns:a16="http://schemas.microsoft.com/office/drawing/2014/main" id="{A1C6D599-3F25-4819-A822-224E60DC60AD}"/>
                </a:ext>
              </a:extLst>
            </p:cNvPr>
            <p:cNvSpPr>
              <a:spLocks noChangeArrowheads="1"/>
            </p:cNvSpPr>
            <p:nvPr/>
          </p:nvSpPr>
          <p:spPr bwMode="auto">
            <a:xfrm>
              <a:off x="8244902"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Rectangle 105">
              <a:extLst>
                <a:ext uri="{FF2B5EF4-FFF2-40B4-BE49-F238E27FC236}">
                  <a16:creationId xmlns:a16="http://schemas.microsoft.com/office/drawing/2014/main" id="{66514EDA-FB02-47F1-A650-8B93F688ED74}"/>
                </a:ext>
              </a:extLst>
            </p:cNvPr>
            <p:cNvSpPr>
              <a:spLocks noChangeArrowheads="1"/>
            </p:cNvSpPr>
            <p:nvPr/>
          </p:nvSpPr>
          <p:spPr bwMode="auto">
            <a:xfrm>
              <a:off x="8253740"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Rectangle 106">
              <a:extLst>
                <a:ext uri="{FF2B5EF4-FFF2-40B4-BE49-F238E27FC236}">
                  <a16:creationId xmlns:a16="http://schemas.microsoft.com/office/drawing/2014/main" id="{FF1B661D-8A24-4155-8F3E-40A753BBE99E}"/>
                </a:ext>
              </a:extLst>
            </p:cNvPr>
            <p:cNvSpPr>
              <a:spLocks noChangeArrowheads="1"/>
            </p:cNvSpPr>
            <p:nvPr/>
          </p:nvSpPr>
          <p:spPr bwMode="auto">
            <a:xfrm>
              <a:off x="8358020"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Rectangle 107">
              <a:extLst>
                <a:ext uri="{FF2B5EF4-FFF2-40B4-BE49-F238E27FC236}">
                  <a16:creationId xmlns:a16="http://schemas.microsoft.com/office/drawing/2014/main" id="{18E655C9-D0D6-4145-A629-63B9511BCD41}"/>
                </a:ext>
              </a:extLst>
            </p:cNvPr>
            <p:cNvSpPr>
              <a:spLocks noChangeArrowheads="1"/>
            </p:cNvSpPr>
            <p:nvPr/>
          </p:nvSpPr>
          <p:spPr bwMode="auto">
            <a:xfrm>
              <a:off x="8396904"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108">
              <a:extLst>
                <a:ext uri="{FF2B5EF4-FFF2-40B4-BE49-F238E27FC236}">
                  <a16:creationId xmlns:a16="http://schemas.microsoft.com/office/drawing/2014/main" id="{70B8CE88-D704-49E6-9D2C-77CC70961CC4}"/>
                </a:ext>
              </a:extLst>
            </p:cNvPr>
            <p:cNvSpPr>
              <a:spLocks noChangeArrowheads="1"/>
            </p:cNvSpPr>
            <p:nvPr/>
          </p:nvSpPr>
          <p:spPr bwMode="auto">
            <a:xfrm>
              <a:off x="8416347"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Rectangle 109">
              <a:extLst>
                <a:ext uri="{FF2B5EF4-FFF2-40B4-BE49-F238E27FC236}">
                  <a16:creationId xmlns:a16="http://schemas.microsoft.com/office/drawing/2014/main" id="{8A6B086D-D862-41D0-A15B-AD6C5B2CEE44}"/>
                </a:ext>
              </a:extLst>
            </p:cNvPr>
            <p:cNvSpPr>
              <a:spLocks noChangeArrowheads="1"/>
            </p:cNvSpPr>
            <p:nvPr/>
          </p:nvSpPr>
          <p:spPr bwMode="auto">
            <a:xfrm>
              <a:off x="8425184"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Rectangle 110">
              <a:extLst>
                <a:ext uri="{FF2B5EF4-FFF2-40B4-BE49-F238E27FC236}">
                  <a16:creationId xmlns:a16="http://schemas.microsoft.com/office/drawing/2014/main" id="{DA7C69BD-77BF-4508-B071-9E3B9A515B41}"/>
                </a:ext>
              </a:extLst>
            </p:cNvPr>
            <p:cNvSpPr>
              <a:spLocks noChangeArrowheads="1"/>
            </p:cNvSpPr>
            <p:nvPr/>
          </p:nvSpPr>
          <p:spPr bwMode="auto">
            <a:xfrm>
              <a:off x="8434021"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Rectangle 111">
              <a:extLst>
                <a:ext uri="{FF2B5EF4-FFF2-40B4-BE49-F238E27FC236}">
                  <a16:creationId xmlns:a16="http://schemas.microsoft.com/office/drawing/2014/main" id="{ACAFAE25-84DD-41FA-87BF-22374AD6A956}"/>
                </a:ext>
              </a:extLst>
            </p:cNvPr>
            <p:cNvSpPr>
              <a:spLocks noChangeArrowheads="1"/>
            </p:cNvSpPr>
            <p:nvPr/>
          </p:nvSpPr>
          <p:spPr bwMode="auto">
            <a:xfrm>
              <a:off x="8483511" y="2022626"/>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Rectangle 112">
              <a:extLst>
                <a:ext uri="{FF2B5EF4-FFF2-40B4-BE49-F238E27FC236}">
                  <a16:creationId xmlns:a16="http://schemas.microsoft.com/office/drawing/2014/main" id="{A976771E-E138-4266-9E0A-AE552CDCA131}"/>
                </a:ext>
              </a:extLst>
            </p:cNvPr>
            <p:cNvSpPr>
              <a:spLocks noChangeArrowheads="1"/>
            </p:cNvSpPr>
            <p:nvPr/>
          </p:nvSpPr>
          <p:spPr bwMode="auto">
            <a:xfrm>
              <a:off x="8580721"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113">
              <a:extLst>
                <a:ext uri="{FF2B5EF4-FFF2-40B4-BE49-F238E27FC236}">
                  <a16:creationId xmlns:a16="http://schemas.microsoft.com/office/drawing/2014/main" id="{9E2A146D-6E45-44DA-96AF-0CF55EA88E31}"/>
                </a:ext>
              </a:extLst>
            </p:cNvPr>
            <p:cNvSpPr>
              <a:spLocks noChangeArrowheads="1"/>
            </p:cNvSpPr>
            <p:nvPr/>
          </p:nvSpPr>
          <p:spPr bwMode="auto">
            <a:xfrm>
              <a:off x="8939517"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114">
              <a:extLst>
                <a:ext uri="{FF2B5EF4-FFF2-40B4-BE49-F238E27FC236}">
                  <a16:creationId xmlns:a16="http://schemas.microsoft.com/office/drawing/2014/main" id="{EB9EA23C-DFCA-444A-A518-4ACD5B32436E}"/>
                </a:ext>
              </a:extLst>
            </p:cNvPr>
            <p:cNvSpPr>
              <a:spLocks noChangeArrowheads="1"/>
            </p:cNvSpPr>
            <p:nvPr/>
          </p:nvSpPr>
          <p:spPr bwMode="auto">
            <a:xfrm>
              <a:off x="9006680"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Rectangle 115">
              <a:extLst>
                <a:ext uri="{FF2B5EF4-FFF2-40B4-BE49-F238E27FC236}">
                  <a16:creationId xmlns:a16="http://schemas.microsoft.com/office/drawing/2014/main" id="{A4461640-7F1D-404F-93A0-5C7898E4084E}"/>
                </a:ext>
              </a:extLst>
            </p:cNvPr>
            <p:cNvSpPr>
              <a:spLocks noChangeArrowheads="1"/>
            </p:cNvSpPr>
            <p:nvPr/>
          </p:nvSpPr>
          <p:spPr bwMode="auto">
            <a:xfrm>
              <a:off x="9027890"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Rectangle 116">
              <a:extLst>
                <a:ext uri="{FF2B5EF4-FFF2-40B4-BE49-F238E27FC236}">
                  <a16:creationId xmlns:a16="http://schemas.microsoft.com/office/drawing/2014/main" id="{8705C647-3F16-4C37-A917-9FB99ED7871D}"/>
                </a:ext>
              </a:extLst>
            </p:cNvPr>
            <p:cNvSpPr>
              <a:spLocks noChangeArrowheads="1"/>
            </p:cNvSpPr>
            <p:nvPr/>
          </p:nvSpPr>
          <p:spPr bwMode="auto">
            <a:xfrm>
              <a:off x="9022587"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Rectangle 117">
              <a:extLst>
                <a:ext uri="{FF2B5EF4-FFF2-40B4-BE49-F238E27FC236}">
                  <a16:creationId xmlns:a16="http://schemas.microsoft.com/office/drawing/2014/main" id="{A5291D1A-E4F7-4EC8-A8C7-2A87E3CDDC20}"/>
                </a:ext>
              </a:extLst>
            </p:cNvPr>
            <p:cNvSpPr>
              <a:spLocks noChangeArrowheads="1"/>
            </p:cNvSpPr>
            <p:nvPr/>
          </p:nvSpPr>
          <p:spPr bwMode="auto">
            <a:xfrm>
              <a:off x="9040262"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Rectangle 118">
              <a:extLst>
                <a:ext uri="{FF2B5EF4-FFF2-40B4-BE49-F238E27FC236}">
                  <a16:creationId xmlns:a16="http://schemas.microsoft.com/office/drawing/2014/main" id="{6045E0B7-0B9E-4E6E-97BC-0F8142D8F946}"/>
                </a:ext>
              </a:extLst>
            </p:cNvPr>
            <p:cNvSpPr>
              <a:spLocks noChangeArrowheads="1"/>
            </p:cNvSpPr>
            <p:nvPr/>
          </p:nvSpPr>
          <p:spPr bwMode="auto">
            <a:xfrm>
              <a:off x="9148077"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Rectangle 119">
              <a:extLst>
                <a:ext uri="{FF2B5EF4-FFF2-40B4-BE49-F238E27FC236}">
                  <a16:creationId xmlns:a16="http://schemas.microsoft.com/office/drawing/2014/main" id="{4E31AEB3-3EAF-4F4E-8D1B-16F7EC4BC2DA}"/>
                </a:ext>
              </a:extLst>
            </p:cNvPr>
            <p:cNvSpPr>
              <a:spLocks noChangeArrowheads="1"/>
            </p:cNvSpPr>
            <p:nvPr/>
          </p:nvSpPr>
          <p:spPr bwMode="auto">
            <a:xfrm>
              <a:off x="9202868"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Rectangle 120">
              <a:extLst>
                <a:ext uri="{FF2B5EF4-FFF2-40B4-BE49-F238E27FC236}">
                  <a16:creationId xmlns:a16="http://schemas.microsoft.com/office/drawing/2014/main" id="{C73CC9AD-5DF9-47AA-A1B9-718D9F9DDB3F}"/>
                </a:ext>
              </a:extLst>
            </p:cNvPr>
            <p:cNvSpPr>
              <a:spLocks noChangeArrowheads="1"/>
            </p:cNvSpPr>
            <p:nvPr/>
          </p:nvSpPr>
          <p:spPr bwMode="auto">
            <a:xfrm>
              <a:off x="9211706"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Rectangle 121">
              <a:extLst>
                <a:ext uri="{FF2B5EF4-FFF2-40B4-BE49-F238E27FC236}">
                  <a16:creationId xmlns:a16="http://schemas.microsoft.com/office/drawing/2014/main" id="{0C39C1E3-6AA0-4383-A3B7-164BAD816DDC}"/>
                </a:ext>
              </a:extLst>
            </p:cNvPr>
            <p:cNvSpPr>
              <a:spLocks noChangeArrowheads="1"/>
            </p:cNvSpPr>
            <p:nvPr/>
          </p:nvSpPr>
          <p:spPr bwMode="auto">
            <a:xfrm>
              <a:off x="9227613"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Rectangle 122">
              <a:extLst>
                <a:ext uri="{FF2B5EF4-FFF2-40B4-BE49-F238E27FC236}">
                  <a16:creationId xmlns:a16="http://schemas.microsoft.com/office/drawing/2014/main" id="{A2ABD0FF-9375-4E70-86E3-C1808031E08D}"/>
                </a:ext>
              </a:extLst>
            </p:cNvPr>
            <p:cNvSpPr>
              <a:spLocks noChangeArrowheads="1"/>
            </p:cNvSpPr>
            <p:nvPr/>
          </p:nvSpPr>
          <p:spPr bwMode="auto">
            <a:xfrm>
              <a:off x="9224078"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123">
              <a:extLst>
                <a:ext uri="{FF2B5EF4-FFF2-40B4-BE49-F238E27FC236}">
                  <a16:creationId xmlns:a16="http://schemas.microsoft.com/office/drawing/2014/main" id="{77E34D9A-C302-414B-938F-5928BF781C16}"/>
                </a:ext>
              </a:extLst>
            </p:cNvPr>
            <p:cNvSpPr>
              <a:spLocks noChangeArrowheads="1"/>
            </p:cNvSpPr>
            <p:nvPr/>
          </p:nvSpPr>
          <p:spPr bwMode="auto">
            <a:xfrm>
              <a:off x="9358405"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Rectangle 124">
              <a:extLst>
                <a:ext uri="{FF2B5EF4-FFF2-40B4-BE49-F238E27FC236}">
                  <a16:creationId xmlns:a16="http://schemas.microsoft.com/office/drawing/2014/main" id="{3A20E4B5-8C2D-4BEA-BEF1-7BF1552788FD}"/>
                </a:ext>
              </a:extLst>
            </p:cNvPr>
            <p:cNvSpPr>
              <a:spLocks noChangeArrowheads="1"/>
            </p:cNvSpPr>
            <p:nvPr/>
          </p:nvSpPr>
          <p:spPr bwMode="auto">
            <a:xfrm>
              <a:off x="9646503"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Rectangle 125">
              <a:extLst>
                <a:ext uri="{FF2B5EF4-FFF2-40B4-BE49-F238E27FC236}">
                  <a16:creationId xmlns:a16="http://schemas.microsoft.com/office/drawing/2014/main" id="{43D8BD21-9A36-4883-9CB3-786DA730050C}"/>
                </a:ext>
              </a:extLst>
            </p:cNvPr>
            <p:cNvSpPr>
              <a:spLocks noChangeArrowheads="1"/>
            </p:cNvSpPr>
            <p:nvPr/>
          </p:nvSpPr>
          <p:spPr bwMode="auto">
            <a:xfrm>
              <a:off x="9674782"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126">
              <a:extLst>
                <a:ext uri="{FF2B5EF4-FFF2-40B4-BE49-F238E27FC236}">
                  <a16:creationId xmlns:a16="http://schemas.microsoft.com/office/drawing/2014/main" id="{942657B3-1DF7-41A1-944A-E7CE25D31B11}"/>
                </a:ext>
              </a:extLst>
            </p:cNvPr>
            <p:cNvSpPr>
              <a:spLocks noChangeArrowheads="1"/>
            </p:cNvSpPr>
            <p:nvPr/>
          </p:nvSpPr>
          <p:spPr bwMode="auto">
            <a:xfrm>
              <a:off x="9968181"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Rectangle 127">
              <a:extLst>
                <a:ext uri="{FF2B5EF4-FFF2-40B4-BE49-F238E27FC236}">
                  <a16:creationId xmlns:a16="http://schemas.microsoft.com/office/drawing/2014/main" id="{31348F7F-75BC-48A4-92A6-D71A89651204}"/>
                </a:ext>
              </a:extLst>
            </p:cNvPr>
            <p:cNvSpPr>
              <a:spLocks noChangeArrowheads="1"/>
            </p:cNvSpPr>
            <p:nvPr/>
          </p:nvSpPr>
          <p:spPr bwMode="auto">
            <a:xfrm>
              <a:off x="9971716"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128">
              <a:extLst>
                <a:ext uri="{FF2B5EF4-FFF2-40B4-BE49-F238E27FC236}">
                  <a16:creationId xmlns:a16="http://schemas.microsoft.com/office/drawing/2014/main" id="{5ADE210A-4371-427E-932B-AB8B707AFB41}"/>
                </a:ext>
              </a:extLst>
            </p:cNvPr>
            <p:cNvSpPr>
              <a:spLocks noChangeArrowheads="1"/>
            </p:cNvSpPr>
            <p:nvPr/>
          </p:nvSpPr>
          <p:spPr bwMode="auto">
            <a:xfrm>
              <a:off x="10017670"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129">
              <a:extLst>
                <a:ext uri="{FF2B5EF4-FFF2-40B4-BE49-F238E27FC236}">
                  <a16:creationId xmlns:a16="http://schemas.microsoft.com/office/drawing/2014/main" id="{402ADF1A-329F-416E-B785-29264C653B89}"/>
                </a:ext>
              </a:extLst>
            </p:cNvPr>
            <p:cNvSpPr>
              <a:spLocks noChangeArrowheads="1"/>
            </p:cNvSpPr>
            <p:nvPr/>
          </p:nvSpPr>
          <p:spPr bwMode="auto">
            <a:xfrm>
              <a:off x="10047717" y="2219285"/>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Rectangle 130">
              <a:extLst>
                <a:ext uri="{FF2B5EF4-FFF2-40B4-BE49-F238E27FC236}">
                  <a16:creationId xmlns:a16="http://schemas.microsoft.com/office/drawing/2014/main" id="{D65CA008-54CD-4021-BDF8-ABB49E01091E}"/>
                </a:ext>
              </a:extLst>
            </p:cNvPr>
            <p:cNvSpPr>
              <a:spLocks noChangeArrowheads="1"/>
            </p:cNvSpPr>
            <p:nvPr/>
          </p:nvSpPr>
          <p:spPr bwMode="auto">
            <a:xfrm>
              <a:off x="10273952"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Rectangle 131">
              <a:extLst>
                <a:ext uri="{FF2B5EF4-FFF2-40B4-BE49-F238E27FC236}">
                  <a16:creationId xmlns:a16="http://schemas.microsoft.com/office/drawing/2014/main" id="{4A66952A-7C6B-4C80-8CCD-A7B9854EF06D}"/>
                </a:ext>
              </a:extLst>
            </p:cNvPr>
            <p:cNvSpPr>
              <a:spLocks noChangeArrowheads="1"/>
            </p:cNvSpPr>
            <p:nvPr/>
          </p:nvSpPr>
          <p:spPr bwMode="auto">
            <a:xfrm>
              <a:off x="10724657"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Rectangle 132">
              <a:extLst>
                <a:ext uri="{FF2B5EF4-FFF2-40B4-BE49-F238E27FC236}">
                  <a16:creationId xmlns:a16="http://schemas.microsoft.com/office/drawing/2014/main" id="{2B2B7683-BD4C-4C8C-AA33-F86C84FD2F43}"/>
                </a:ext>
              </a:extLst>
            </p:cNvPr>
            <p:cNvSpPr>
              <a:spLocks noChangeArrowheads="1"/>
            </p:cNvSpPr>
            <p:nvPr/>
          </p:nvSpPr>
          <p:spPr bwMode="auto">
            <a:xfrm>
              <a:off x="10779447" y="1810672"/>
              <a:ext cx="104281" cy="26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a:ln>
                    <a:noFill/>
                  </a:ln>
                  <a:solidFill>
                    <a:srgbClr val="000000"/>
                  </a:solidFill>
                  <a:effectLst/>
                  <a:latin typeface="Arial Black" panose="020B0A0402010202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160">
              <a:extLst>
                <a:ext uri="{FF2B5EF4-FFF2-40B4-BE49-F238E27FC236}">
                  <a16:creationId xmlns:a16="http://schemas.microsoft.com/office/drawing/2014/main" id="{253E6436-CE2E-4899-ACBB-432E04A5021C}"/>
                </a:ext>
              </a:extLst>
            </p:cNvPr>
            <p:cNvSpPr>
              <a:spLocks noChangeShapeType="1"/>
            </p:cNvSpPr>
            <p:nvPr/>
          </p:nvSpPr>
          <p:spPr bwMode="auto">
            <a:xfrm>
              <a:off x="1737095" y="4357479"/>
              <a:ext cx="9523103"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Line 161">
              <a:extLst>
                <a:ext uri="{FF2B5EF4-FFF2-40B4-BE49-F238E27FC236}">
                  <a16:creationId xmlns:a16="http://schemas.microsoft.com/office/drawing/2014/main" id="{DD48FE23-407D-42DB-BD70-467A6E4A1C62}"/>
                </a:ext>
              </a:extLst>
            </p:cNvPr>
            <p:cNvSpPr>
              <a:spLocks noChangeShapeType="1"/>
            </p:cNvSpPr>
            <p:nvPr/>
          </p:nvSpPr>
          <p:spPr bwMode="auto">
            <a:xfrm>
              <a:off x="1737095" y="4357479"/>
              <a:ext cx="9523103"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Line 162">
              <a:extLst>
                <a:ext uri="{FF2B5EF4-FFF2-40B4-BE49-F238E27FC236}">
                  <a16:creationId xmlns:a16="http://schemas.microsoft.com/office/drawing/2014/main" id="{65BC48A9-A070-4310-8599-B412B94D29D7}"/>
                </a:ext>
              </a:extLst>
            </p:cNvPr>
            <p:cNvSpPr>
              <a:spLocks noChangeShapeType="1"/>
            </p:cNvSpPr>
            <p:nvPr/>
          </p:nvSpPr>
          <p:spPr bwMode="auto">
            <a:xfrm>
              <a:off x="2087053"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63">
              <a:extLst>
                <a:ext uri="{FF2B5EF4-FFF2-40B4-BE49-F238E27FC236}">
                  <a16:creationId xmlns:a16="http://schemas.microsoft.com/office/drawing/2014/main" id="{AFC0E1AC-C359-46AD-BAEF-BB7F6C929B08}"/>
                </a:ext>
              </a:extLst>
            </p:cNvPr>
            <p:cNvSpPr>
              <a:spLocks noChangeArrowheads="1"/>
            </p:cNvSpPr>
            <p:nvPr/>
          </p:nvSpPr>
          <p:spPr bwMode="auto">
            <a:xfrm>
              <a:off x="2031798" y="4482030"/>
              <a:ext cx="110653"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Line 164">
              <a:extLst>
                <a:ext uri="{FF2B5EF4-FFF2-40B4-BE49-F238E27FC236}">
                  <a16:creationId xmlns:a16="http://schemas.microsoft.com/office/drawing/2014/main" id="{8DEBD3B0-698D-4C42-9A83-1CB19E137683}"/>
                </a:ext>
              </a:extLst>
            </p:cNvPr>
            <p:cNvSpPr>
              <a:spLocks noChangeShapeType="1"/>
            </p:cNvSpPr>
            <p:nvPr/>
          </p:nvSpPr>
          <p:spPr bwMode="auto">
            <a:xfrm>
              <a:off x="2763993"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Rectangle 165">
              <a:extLst>
                <a:ext uri="{FF2B5EF4-FFF2-40B4-BE49-F238E27FC236}">
                  <a16:creationId xmlns:a16="http://schemas.microsoft.com/office/drawing/2014/main" id="{1A5D7696-D4F2-42E3-B27D-0C8E4E736224}"/>
                </a:ext>
              </a:extLst>
            </p:cNvPr>
            <p:cNvSpPr>
              <a:spLocks noChangeArrowheads="1"/>
            </p:cNvSpPr>
            <p:nvPr/>
          </p:nvSpPr>
          <p:spPr bwMode="auto">
            <a:xfrm>
              <a:off x="2708738" y="4482030"/>
              <a:ext cx="110653"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166">
              <a:extLst>
                <a:ext uri="{FF2B5EF4-FFF2-40B4-BE49-F238E27FC236}">
                  <a16:creationId xmlns:a16="http://schemas.microsoft.com/office/drawing/2014/main" id="{B5484AEA-CF5C-4FDE-A480-53D9134D5A55}"/>
                </a:ext>
              </a:extLst>
            </p:cNvPr>
            <p:cNvSpPr>
              <a:spLocks noChangeShapeType="1"/>
            </p:cNvSpPr>
            <p:nvPr/>
          </p:nvSpPr>
          <p:spPr bwMode="auto">
            <a:xfrm>
              <a:off x="3446234"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Rectangle 167">
              <a:extLst>
                <a:ext uri="{FF2B5EF4-FFF2-40B4-BE49-F238E27FC236}">
                  <a16:creationId xmlns:a16="http://schemas.microsoft.com/office/drawing/2014/main" id="{C117CB24-4684-44D4-8B43-2633F9057D13}"/>
                </a:ext>
              </a:extLst>
            </p:cNvPr>
            <p:cNvSpPr>
              <a:spLocks noChangeArrowheads="1"/>
            </p:cNvSpPr>
            <p:nvPr/>
          </p:nvSpPr>
          <p:spPr bwMode="auto">
            <a:xfrm>
              <a:off x="3390979" y="4482030"/>
              <a:ext cx="110653"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168">
              <a:extLst>
                <a:ext uri="{FF2B5EF4-FFF2-40B4-BE49-F238E27FC236}">
                  <a16:creationId xmlns:a16="http://schemas.microsoft.com/office/drawing/2014/main" id="{A3570495-A88E-4029-875D-45F04F718F0C}"/>
                </a:ext>
              </a:extLst>
            </p:cNvPr>
            <p:cNvSpPr>
              <a:spLocks noChangeShapeType="1"/>
            </p:cNvSpPr>
            <p:nvPr/>
          </p:nvSpPr>
          <p:spPr bwMode="auto">
            <a:xfrm>
              <a:off x="4128476"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Rectangle 169">
              <a:extLst>
                <a:ext uri="{FF2B5EF4-FFF2-40B4-BE49-F238E27FC236}">
                  <a16:creationId xmlns:a16="http://schemas.microsoft.com/office/drawing/2014/main" id="{7D79BC63-4BB1-4BAF-ACFE-4BAA850B7F15}"/>
                </a:ext>
              </a:extLst>
            </p:cNvPr>
            <p:cNvSpPr>
              <a:spLocks noChangeArrowheads="1"/>
            </p:cNvSpPr>
            <p:nvPr/>
          </p:nvSpPr>
          <p:spPr bwMode="auto">
            <a:xfrm>
              <a:off x="4073221" y="4482030"/>
              <a:ext cx="110653"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Line 170">
              <a:extLst>
                <a:ext uri="{FF2B5EF4-FFF2-40B4-BE49-F238E27FC236}">
                  <a16:creationId xmlns:a16="http://schemas.microsoft.com/office/drawing/2014/main" id="{71DAFDD7-E8E3-4C51-BCB9-8498DE4628B2}"/>
                </a:ext>
              </a:extLst>
            </p:cNvPr>
            <p:cNvSpPr>
              <a:spLocks noChangeShapeType="1"/>
            </p:cNvSpPr>
            <p:nvPr/>
          </p:nvSpPr>
          <p:spPr bwMode="auto">
            <a:xfrm>
              <a:off x="4805415"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Rectangle 171">
              <a:extLst>
                <a:ext uri="{FF2B5EF4-FFF2-40B4-BE49-F238E27FC236}">
                  <a16:creationId xmlns:a16="http://schemas.microsoft.com/office/drawing/2014/main" id="{3C3308CE-6C74-40E8-9443-A41C7A02268B}"/>
                </a:ext>
              </a:extLst>
            </p:cNvPr>
            <p:cNvSpPr>
              <a:spLocks noChangeArrowheads="1"/>
            </p:cNvSpPr>
            <p:nvPr/>
          </p:nvSpPr>
          <p:spPr bwMode="auto">
            <a:xfrm>
              <a:off x="4695106"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Line 172">
              <a:extLst>
                <a:ext uri="{FF2B5EF4-FFF2-40B4-BE49-F238E27FC236}">
                  <a16:creationId xmlns:a16="http://schemas.microsoft.com/office/drawing/2014/main" id="{7DB5BA83-FD55-47EF-A427-357ECFBD5023}"/>
                </a:ext>
              </a:extLst>
            </p:cNvPr>
            <p:cNvSpPr>
              <a:spLocks noChangeShapeType="1"/>
            </p:cNvSpPr>
            <p:nvPr/>
          </p:nvSpPr>
          <p:spPr bwMode="auto">
            <a:xfrm>
              <a:off x="5485889"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Rectangle 173">
              <a:extLst>
                <a:ext uri="{FF2B5EF4-FFF2-40B4-BE49-F238E27FC236}">
                  <a16:creationId xmlns:a16="http://schemas.microsoft.com/office/drawing/2014/main" id="{4DA07023-E394-4671-82F4-BF4FCE47518D}"/>
                </a:ext>
              </a:extLst>
            </p:cNvPr>
            <p:cNvSpPr>
              <a:spLocks noChangeArrowheads="1"/>
            </p:cNvSpPr>
            <p:nvPr/>
          </p:nvSpPr>
          <p:spPr bwMode="auto">
            <a:xfrm>
              <a:off x="5372046"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Line 174">
              <a:extLst>
                <a:ext uri="{FF2B5EF4-FFF2-40B4-BE49-F238E27FC236}">
                  <a16:creationId xmlns:a16="http://schemas.microsoft.com/office/drawing/2014/main" id="{3D9D56C9-30E1-4BA0-8C8A-89AAB1FDF28B}"/>
                </a:ext>
              </a:extLst>
            </p:cNvPr>
            <p:cNvSpPr>
              <a:spLocks noChangeShapeType="1"/>
            </p:cNvSpPr>
            <p:nvPr/>
          </p:nvSpPr>
          <p:spPr bwMode="auto">
            <a:xfrm>
              <a:off x="6164596"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75">
              <a:extLst>
                <a:ext uri="{FF2B5EF4-FFF2-40B4-BE49-F238E27FC236}">
                  <a16:creationId xmlns:a16="http://schemas.microsoft.com/office/drawing/2014/main" id="{FFD1FE5A-1352-410F-BB81-1EAD015706D7}"/>
                </a:ext>
              </a:extLst>
            </p:cNvPr>
            <p:cNvSpPr>
              <a:spLocks noChangeArrowheads="1"/>
            </p:cNvSpPr>
            <p:nvPr/>
          </p:nvSpPr>
          <p:spPr bwMode="auto">
            <a:xfrm>
              <a:off x="6054287"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176">
              <a:extLst>
                <a:ext uri="{FF2B5EF4-FFF2-40B4-BE49-F238E27FC236}">
                  <a16:creationId xmlns:a16="http://schemas.microsoft.com/office/drawing/2014/main" id="{F66F629B-B582-45FB-BCF8-70B017167216}"/>
                </a:ext>
              </a:extLst>
            </p:cNvPr>
            <p:cNvSpPr>
              <a:spLocks noChangeShapeType="1"/>
            </p:cNvSpPr>
            <p:nvPr/>
          </p:nvSpPr>
          <p:spPr bwMode="auto">
            <a:xfrm>
              <a:off x="6845070"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77">
              <a:extLst>
                <a:ext uri="{FF2B5EF4-FFF2-40B4-BE49-F238E27FC236}">
                  <a16:creationId xmlns:a16="http://schemas.microsoft.com/office/drawing/2014/main" id="{4F9B4F76-08D9-4895-8D08-AD1707E0498B}"/>
                </a:ext>
              </a:extLst>
            </p:cNvPr>
            <p:cNvSpPr>
              <a:spLocks noChangeArrowheads="1"/>
            </p:cNvSpPr>
            <p:nvPr/>
          </p:nvSpPr>
          <p:spPr bwMode="auto">
            <a:xfrm>
              <a:off x="6731226"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Line 178">
              <a:extLst>
                <a:ext uri="{FF2B5EF4-FFF2-40B4-BE49-F238E27FC236}">
                  <a16:creationId xmlns:a16="http://schemas.microsoft.com/office/drawing/2014/main" id="{4EEC928F-2141-49D5-8FBD-514B3463ABE0}"/>
                </a:ext>
              </a:extLst>
            </p:cNvPr>
            <p:cNvSpPr>
              <a:spLocks noChangeShapeType="1"/>
            </p:cNvSpPr>
            <p:nvPr/>
          </p:nvSpPr>
          <p:spPr bwMode="auto">
            <a:xfrm>
              <a:off x="7522009"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79">
              <a:extLst>
                <a:ext uri="{FF2B5EF4-FFF2-40B4-BE49-F238E27FC236}">
                  <a16:creationId xmlns:a16="http://schemas.microsoft.com/office/drawing/2014/main" id="{A7867B04-0F36-4550-AC56-51E896222DD2}"/>
                </a:ext>
              </a:extLst>
            </p:cNvPr>
            <p:cNvSpPr>
              <a:spLocks noChangeArrowheads="1"/>
            </p:cNvSpPr>
            <p:nvPr/>
          </p:nvSpPr>
          <p:spPr bwMode="auto">
            <a:xfrm>
              <a:off x="7413468"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24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Line 180">
              <a:extLst>
                <a:ext uri="{FF2B5EF4-FFF2-40B4-BE49-F238E27FC236}">
                  <a16:creationId xmlns:a16="http://schemas.microsoft.com/office/drawing/2014/main" id="{DDDC237A-5DC0-48FE-9EBA-E60EA1A1E7F7}"/>
                </a:ext>
              </a:extLst>
            </p:cNvPr>
            <p:cNvSpPr>
              <a:spLocks noChangeShapeType="1"/>
            </p:cNvSpPr>
            <p:nvPr/>
          </p:nvSpPr>
          <p:spPr bwMode="auto">
            <a:xfrm>
              <a:off x="8204251"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81">
              <a:extLst>
                <a:ext uri="{FF2B5EF4-FFF2-40B4-BE49-F238E27FC236}">
                  <a16:creationId xmlns:a16="http://schemas.microsoft.com/office/drawing/2014/main" id="{816CC443-9443-4274-9BEC-AA48B8BF6D03}"/>
                </a:ext>
              </a:extLst>
            </p:cNvPr>
            <p:cNvSpPr>
              <a:spLocks noChangeArrowheads="1"/>
            </p:cNvSpPr>
            <p:nvPr/>
          </p:nvSpPr>
          <p:spPr bwMode="auto">
            <a:xfrm>
              <a:off x="8093942"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Line 182">
              <a:extLst>
                <a:ext uri="{FF2B5EF4-FFF2-40B4-BE49-F238E27FC236}">
                  <a16:creationId xmlns:a16="http://schemas.microsoft.com/office/drawing/2014/main" id="{F4C34F29-131E-463E-A378-79A7850C7A67}"/>
                </a:ext>
              </a:extLst>
            </p:cNvPr>
            <p:cNvSpPr>
              <a:spLocks noChangeShapeType="1"/>
            </p:cNvSpPr>
            <p:nvPr/>
          </p:nvSpPr>
          <p:spPr bwMode="auto">
            <a:xfrm>
              <a:off x="8884725"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83">
              <a:extLst>
                <a:ext uri="{FF2B5EF4-FFF2-40B4-BE49-F238E27FC236}">
                  <a16:creationId xmlns:a16="http://schemas.microsoft.com/office/drawing/2014/main" id="{553C0774-4FC2-4405-B422-0F979E76D5C8}"/>
                </a:ext>
              </a:extLst>
            </p:cNvPr>
            <p:cNvSpPr>
              <a:spLocks noChangeArrowheads="1"/>
            </p:cNvSpPr>
            <p:nvPr/>
          </p:nvSpPr>
          <p:spPr bwMode="auto">
            <a:xfrm>
              <a:off x="8770881"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184">
              <a:extLst>
                <a:ext uri="{FF2B5EF4-FFF2-40B4-BE49-F238E27FC236}">
                  <a16:creationId xmlns:a16="http://schemas.microsoft.com/office/drawing/2014/main" id="{B416DF33-6295-4D74-BE62-96980DB590E7}"/>
                </a:ext>
              </a:extLst>
            </p:cNvPr>
            <p:cNvSpPr>
              <a:spLocks noChangeShapeType="1"/>
            </p:cNvSpPr>
            <p:nvPr/>
          </p:nvSpPr>
          <p:spPr bwMode="auto">
            <a:xfrm>
              <a:off x="9563431"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85">
              <a:extLst>
                <a:ext uri="{FF2B5EF4-FFF2-40B4-BE49-F238E27FC236}">
                  <a16:creationId xmlns:a16="http://schemas.microsoft.com/office/drawing/2014/main" id="{EB34E4D6-02B1-483D-B182-40F19A2136E5}"/>
                </a:ext>
              </a:extLst>
            </p:cNvPr>
            <p:cNvSpPr>
              <a:spLocks noChangeArrowheads="1"/>
            </p:cNvSpPr>
            <p:nvPr/>
          </p:nvSpPr>
          <p:spPr bwMode="auto">
            <a:xfrm>
              <a:off x="9453123"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186">
              <a:extLst>
                <a:ext uri="{FF2B5EF4-FFF2-40B4-BE49-F238E27FC236}">
                  <a16:creationId xmlns:a16="http://schemas.microsoft.com/office/drawing/2014/main" id="{D34C06C7-C255-45F7-A748-C8853E1EE7E5}"/>
                </a:ext>
              </a:extLst>
            </p:cNvPr>
            <p:cNvSpPr>
              <a:spLocks noChangeShapeType="1"/>
            </p:cNvSpPr>
            <p:nvPr/>
          </p:nvSpPr>
          <p:spPr bwMode="auto">
            <a:xfrm>
              <a:off x="10243906"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87">
              <a:extLst>
                <a:ext uri="{FF2B5EF4-FFF2-40B4-BE49-F238E27FC236}">
                  <a16:creationId xmlns:a16="http://schemas.microsoft.com/office/drawing/2014/main" id="{44E14AEA-F172-40E3-B566-BEB9BD9BEE1F}"/>
                </a:ext>
              </a:extLst>
            </p:cNvPr>
            <p:cNvSpPr>
              <a:spLocks noChangeArrowheads="1"/>
            </p:cNvSpPr>
            <p:nvPr/>
          </p:nvSpPr>
          <p:spPr bwMode="auto">
            <a:xfrm>
              <a:off x="10130062"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188">
              <a:extLst>
                <a:ext uri="{FF2B5EF4-FFF2-40B4-BE49-F238E27FC236}">
                  <a16:creationId xmlns:a16="http://schemas.microsoft.com/office/drawing/2014/main" id="{056ADA9B-9ED6-4B0F-80F5-7FE93A22FFF6}"/>
                </a:ext>
              </a:extLst>
            </p:cNvPr>
            <p:cNvSpPr>
              <a:spLocks noChangeShapeType="1"/>
            </p:cNvSpPr>
            <p:nvPr/>
          </p:nvSpPr>
          <p:spPr bwMode="auto">
            <a:xfrm>
              <a:off x="10920845" y="4357479"/>
              <a:ext cx="0" cy="9396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89">
              <a:extLst>
                <a:ext uri="{FF2B5EF4-FFF2-40B4-BE49-F238E27FC236}">
                  <a16:creationId xmlns:a16="http://schemas.microsoft.com/office/drawing/2014/main" id="{D5023452-8628-434D-9548-795BEEDC3676}"/>
                </a:ext>
              </a:extLst>
            </p:cNvPr>
            <p:cNvSpPr>
              <a:spLocks noChangeArrowheads="1"/>
            </p:cNvSpPr>
            <p:nvPr/>
          </p:nvSpPr>
          <p:spPr bwMode="auto">
            <a:xfrm>
              <a:off x="10812304" y="4482030"/>
              <a:ext cx="221306"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39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Rectangle 190">
              <a:extLst>
                <a:ext uri="{FF2B5EF4-FFF2-40B4-BE49-F238E27FC236}">
                  <a16:creationId xmlns:a16="http://schemas.microsoft.com/office/drawing/2014/main" id="{A3E36ED6-12B5-4723-A59E-C4588BBA629B}"/>
                </a:ext>
              </a:extLst>
            </p:cNvPr>
            <p:cNvSpPr>
              <a:spLocks noChangeArrowheads="1"/>
            </p:cNvSpPr>
            <p:nvPr/>
          </p:nvSpPr>
          <p:spPr bwMode="auto">
            <a:xfrm>
              <a:off x="5951852" y="4822905"/>
              <a:ext cx="1119022" cy="29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rPr>
                <a:t>Study Month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Line 191">
              <a:extLst>
                <a:ext uri="{FF2B5EF4-FFF2-40B4-BE49-F238E27FC236}">
                  <a16:creationId xmlns:a16="http://schemas.microsoft.com/office/drawing/2014/main" id="{5DF5F424-B8B3-4FE6-B1DC-70B14E767C27}"/>
                </a:ext>
              </a:extLst>
            </p:cNvPr>
            <p:cNvSpPr>
              <a:spLocks noChangeShapeType="1"/>
            </p:cNvSpPr>
            <p:nvPr/>
          </p:nvSpPr>
          <p:spPr bwMode="auto">
            <a:xfrm flipV="1">
              <a:off x="1737095" y="1254642"/>
              <a:ext cx="0" cy="3102837"/>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Line 192">
              <a:extLst>
                <a:ext uri="{FF2B5EF4-FFF2-40B4-BE49-F238E27FC236}">
                  <a16:creationId xmlns:a16="http://schemas.microsoft.com/office/drawing/2014/main" id="{97C5DF3D-5A08-4AE8-939F-621F849C50BE}"/>
                </a:ext>
              </a:extLst>
            </p:cNvPr>
            <p:cNvSpPr>
              <a:spLocks noChangeShapeType="1"/>
            </p:cNvSpPr>
            <p:nvPr/>
          </p:nvSpPr>
          <p:spPr bwMode="auto">
            <a:xfrm flipH="1">
              <a:off x="1661094" y="4119304"/>
              <a:ext cx="76002"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Line 194">
              <a:extLst>
                <a:ext uri="{FF2B5EF4-FFF2-40B4-BE49-F238E27FC236}">
                  <a16:creationId xmlns:a16="http://schemas.microsoft.com/office/drawing/2014/main" id="{F671DA73-7883-4CC2-91A5-2E0973ADC9E3}"/>
                </a:ext>
              </a:extLst>
            </p:cNvPr>
            <p:cNvSpPr>
              <a:spLocks noChangeShapeType="1"/>
            </p:cNvSpPr>
            <p:nvPr/>
          </p:nvSpPr>
          <p:spPr bwMode="auto">
            <a:xfrm flipH="1">
              <a:off x="1661094" y="3470330"/>
              <a:ext cx="76002"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Line 196">
              <a:extLst>
                <a:ext uri="{FF2B5EF4-FFF2-40B4-BE49-F238E27FC236}">
                  <a16:creationId xmlns:a16="http://schemas.microsoft.com/office/drawing/2014/main" id="{25FF7A4A-7C11-43C6-A98E-5DCB44E531A9}"/>
                </a:ext>
              </a:extLst>
            </p:cNvPr>
            <p:cNvSpPr>
              <a:spLocks noChangeShapeType="1"/>
            </p:cNvSpPr>
            <p:nvPr/>
          </p:nvSpPr>
          <p:spPr bwMode="auto">
            <a:xfrm flipH="1">
              <a:off x="1661094" y="2819171"/>
              <a:ext cx="76002"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Line 198">
              <a:extLst>
                <a:ext uri="{FF2B5EF4-FFF2-40B4-BE49-F238E27FC236}">
                  <a16:creationId xmlns:a16="http://schemas.microsoft.com/office/drawing/2014/main" id="{19065959-427A-409A-952C-D9056BAA2415}"/>
                </a:ext>
              </a:extLst>
            </p:cNvPr>
            <p:cNvSpPr>
              <a:spLocks noChangeShapeType="1"/>
            </p:cNvSpPr>
            <p:nvPr/>
          </p:nvSpPr>
          <p:spPr bwMode="auto">
            <a:xfrm flipH="1">
              <a:off x="1661094" y="2170198"/>
              <a:ext cx="76002"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Line 200">
              <a:extLst>
                <a:ext uri="{FF2B5EF4-FFF2-40B4-BE49-F238E27FC236}">
                  <a16:creationId xmlns:a16="http://schemas.microsoft.com/office/drawing/2014/main" id="{277CB010-6888-45B7-AF32-DF8A9297AF72}"/>
                </a:ext>
              </a:extLst>
            </p:cNvPr>
            <p:cNvSpPr>
              <a:spLocks noChangeShapeType="1"/>
            </p:cNvSpPr>
            <p:nvPr/>
          </p:nvSpPr>
          <p:spPr bwMode="auto">
            <a:xfrm flipH="1">
              <a:off x="1661094" y="1523410"/>
              <a:ext cx="76002" cy="0"/>
            </a:xfrm>
            <a:prstGeom prst="line">
              <a:avLst/>
            </a:prstGeom>
            <a:noFill/>
            <a:ln w="15875" cap="sq">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Rectangle 133">
              <a:extLst>
                <a:ext uri="{FF2B5EF4-FFF2-40B4-BE49-F238E27FC236}">
                  <a16:creationId xmlns:a16="http://schemas.microsoft.com/office/drawing/2014/main" id="{3000E5B1-FB87-4DC5-B3D0-C6698A27CB53}"/>
                </a:ext>
              </a:extLst>
            </p:cNvPr>
            <p:cNvSpPr>
              <a:spLocks noChangeArrowheads="1"/>
            </p:cNvSpPr>
            <p:nvPr/>
          </p:nvSpPr>
          <p:spPr bwMode="auto">
            <a:xfrm>
              <a:off x="1983697"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74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134">
              <a:extLst>
                <a:ext uri="{FF2B5EF4-FFF2-40B4-BE49-F238E27FC236}">
                  <a16:creationId xmlns:a16="http://schemas.microsoft.com/office/drawing/2014/main" id="{D1DBADFE-5D0E-46B9-9FCD-CD6C68959FAC}"/>
                </a:ext>
              </a:extLst>
            </p:cNvPr>
            <p:cNvSpPr>
              <a:spLocks noChangeArrowheads="1"/>
            </p:cNvSpPr>
            <p:nvPr/>
          </p:nvSpPr>
          <p:spPr bwMode="auto">
            <a:xfrm>
              <a:off x="2665939"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71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135">
              <a:extLst>
                <a:ext uri="{FF2B5EF4-FFF2-40B4-BE49-F238E27FC236}">
                  <a16:creationId xmlns:a16="http://schemas.microsoft.com/office/drawing/2014/main" id="{77589576-8DD9-4A6F-8069-50E3AB93E133}"/>
                </a:ext>
              </a:extLst>
            </p:cNvPr>
            <p:cNvSpPr>
              <a:spLocks noChangeArrowheads="1"/>
            </p:cNvSpPr>
            <p:nvPr/>
          </p:nvSpPr>
          <p:spPr bwMode="auto">
            <a:xfrm>
              <a:off x="3342877"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70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136">
              <a:extLst>
                <a:ext uri="{FF2B5EF4-FFF2-40B4-BE49-F238E27FC236}">
                  <a16:creationId xmlns:a16="http://schemas.microsoft.com/office/drawing/2014/main" id="{0FFF8029-C771-4C4A-8FA3-E8702E43B41D}"/>
                </a:ext>
              </a:extLst>
            </p:cNvPr>
            <p:cNvSpPr>
              <a:spLocks noChangeArrowheads="1"/>
            </p:cNvSpPr>
            <p:nvPr/>
          </p:nvSpPr>
          <p:spPr bwMode="auto">
            <a:xfrm>
              <a:off x="4025119"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66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137">
              <a:extLst>
                <a:ext uri="{FF2B5EF4-FFF2-40B4-BE49-F238E27FC236}">
                  <a16:creationId xmlns:a16="http://schemas.microsoft.com/office/drawing/2014/main" id="{651BC913-4D97-4B52-A573-95A9227BE3B0}"/>
                </a:ext>
              </a:extLst>
            </p:cNvPr>
            <p:cNvSpPr>
              <a:spLocks noChangeArrowheads="1"/>
            </p:cNvSpPr>
            <p:nvPr/>
          </p:nvSpPr>
          <p:spPr bwMode="auto">
            <a:xfrm>
              <a:off x="4705594"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58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138">
              <a:extLst>
                <a:ext uri="{FF2B5EF4-FFF2-40B4-BE49-F238E27FC236}">
                  <a16:creationId xmlns:a16="http://schemas.microsoft.com/office/drawing/2014/main" id="{BC3DC9DD-F95C-4DA6-9AA4-49CFD13ECDC2}"/>
                </a:ext>
              </a:extLst>
            </p:cNvPr>
            <p:cNvSpPr>
              <a:spLocks noChangeArrowheads="1"/>
            </p:cNvSpPr>
            <p:nvPr/>
          </p:nvSpPr>
          <p:spPr bwMode="auto">
            <a:xfrm>
              <a:off x="5382532"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49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139">
              <a:extLst>
                <a:ext uri="{FF2B5EF4-FFF2-40B4-BE49-F238E27FC236}">
                  <a16:creationId xmlns:a16="http://schemas.microsoft.com/office/drawing/2014/main" id="{3BBEC6C3-5929-4A73-B513-FE8425DDB696}"/>
                </a:ext>
              </a:extLst>
            </p:cNvPr>
            <p:cNvSpPr>
              <a:spLocks noChangeArrowheads="1"/>
            </p:cNvSpPr>
            <p:nvPr/>
          </p:nvSpPr>
          <p:spPr bwMode="auto">
            <a:xfrm>
              <a:off x="6064774"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A25D9"/>
                  </a:solidFill>
                  <a:effectLst/>
                  <a:latin typeface="Arial" panose="020B0604020202020204" pitchFamily="34" charset="0"/>
                </a:rPr>
                <a:t>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8" name="Rectangle 140">
              <a:extLst>
                <a:ext uri="{FF2B5EF4-FFF2-40B4-BE49-F238E27FC236}">
                  <a16:creationId xmlns:a16="http://schemas.microsoft.com/office/drawing/2014/main" id="{0154E8B3-F0F8-4F9A-A084-DC9FF06748B0}"/>
                </a:ext>
              </a:extLst>
            </p:cNvPr>
            <p:cNvSpPr>
              <a:spLocks noChangeArrowheads="1"/>
            </p:cNvSpPr>
            <p:nvPr/>
          </p:nvSpPr>
          <p:spPr bwMode="auto">
            <a:xfrm>
              <a:off x="6741714"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32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141">
              <a:extLst>
                <a:ext uri="{FF2B5EF4-FFF2-40B4-BE49-F238E27FC236}">
                  <a16:creationId xmlns:a16="http://schemas.microsoft.com/office/drawing/2014/main" id="{E995D9DB-A3B6-485B-AC83-605E53356FE1}"/>
                </a:ext>
              </a:extLst>
            </p:cNvPr>
            <p:cNvSpPr>
              <a:spLocks noChangeArrowheads="1"/>
            </p:cNvSpPr>
            <p:nvPr/>
          </p:nvSpPr>
          <p:spPr bwMode="auto">
            <a:xfrm>
              <a:off x="7423955"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142">
              <a:extLst>
                <a:ext uri="{FF2B5EF4-FFF2-40B4-BE49-F238E27FC236}">
                  <a16:creationId xmlns:a16="http://schemas.microsoft.com/office/drawing/2014/main" id="{EDC395B1-CACE-47CF-890E-A1969D5C0E9C}"/>
                </a:ext>
              </a:extLst>
            </p:cNvPr>
            <p:cNvSpPr>
              <a:spLocks noChangeArrowheads="1"/>
            </p:cNvSpPr>
            <p:nvPr/>
          </p:nvSpPr>
          <p:spPr bwMode="auto">
            <a:xfrm>
              <a:off x="8092072"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143">
              <a:extLst>
                <a:ext uri="{FF2B5EF4-FFF2-40B4-BE49-F238E27FC236}">
                  <a16:creationId xmlns:a16="http://schemas.microsoft.com/office/drawing/2014/main" id="{DD8B017F-8E8B-490C-AE28-CCC6653CF107}"/>
                </a:ext>
              </a:extLst>
            </p:cNvPr>
            <p:cNvSpPr>
              <a:spLocks noChangeArrowheads="1"/>
            </p:cNvSpPr>
            <p:nvPr/>
          </p:nvSpPr>
          <p:spPr bwMode="auto">
            <a:xfrm>
              <a:off x="8806083" y="569926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144">
              <a:extLst>
                <a:ext uri="{FF2B5EF4-FFF2-40B4-BE49-F238E27FC236}">
                  <a16:creationId xmlns:a16="http://schemas.microsoft.com/office/drawing/2014/main" id="{A2D2E35F-EB31-4AFD-86CB-E8C4D0E2272C}"/>
                </a:ext>
              </a:extLst>
            </p:cNvPr>
            <p:cNvSpPr>
              <a:spLocks noChangeArrowheads="1"/>
            </p:cNvSpPr>
            <p:nvPr/>
          </p:nvSpPr>
          <p:spPr bwMode="auto">
            <a:xfrm>
              <a:off x="9512657" y="5699266"/>
              <a:ext cx="94590"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145">
              <a:extLst>
                <a:ext uri="{FF2B5EF4-FFF2-40B4-BE49-F238E27FC236}">
                  <a16:creationId xmlns:a16="http://schemas.microsoft.com/office/drawing/2014/main" id="{BF03E052-2F34-402D-8142-B0D0F8817EA1}"/>
                </a:ext>
              </a:extLst>
            </p:cNvPr>
            <p:cNvSpPr>
              <a:spLocks noChangeArrowheads="1"/>
            </p:cNvSpPr>
            <p:nvPr/>
          </p:nvSpPr>
          <p:spPr bwMode="auto">
            <a:xfrm>
              <a:off x="10201954" y="5699266"/>
              <a:ext cx="94590"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2A25D9"/>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Rectangle 203">
              <a:extLst>
                <a:ext uri="{FF2B5EF4-FFF2-40B4-BE49-F238E27FC236}">
                  <a16:creationId xmlns:a16="http://schemas.microsoft.com/office/drawing/2014/main" id="{B68B3D22-41F9-4F4B-9AE3-78E360C9F8C8}"/>
                </a:ext>
              </a:extLst>
            </p:cNvPr>
            <p:cNvSpPr>
              <a:spLocks noChangeArrowheads="1"/>
            </p:cNvSpPr>
            <p:nvPr/>
          </p:nvSpPr>
          <p:spPr bwMode="auto">
            <a:xfrm>
              <a:off x="1247507" y="5699266"/>
              <a:ext cx="661032" cy="279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2A25D9"/>
                  </a:solidFill>
                  <a:effectLst/>
                  <a:latin typeface="Arial" panose="020B0604020202020204" pitchFamily="34" charset="0"/>
                </a:rPr>
                <a:t>Surgery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4" name="Rectangle 146">
              <a:extLst>
                <a:ext uri="{FF2B5EF4-FFF2-40B4-BE49-F238E27FC236}">
                  <a16:creationId xmlns:a16="http://schemas.microsoft.com/office/drawing/2014/main" id="{3271F1B9-99B7-40F8-9A64-5642DD7C2387}"/>
                </a:ext>
              </a:extLst>
            </p:cNvPr>
            <p:cNvSpPr>
              <a:spLocks noChangeArrowheads="1"/>
            </p:cNvSpPr>
            <p:nvPr/>
          </p:nvSpPr>
          <p:spPr bwMode="auto">
            <a:xfrm>
              <a:off x="1983697"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76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147">
              <a:extLst>
                <a:ext uri="{FF2B5EF4-FFF2-40B4-BE49-F238E27FC236}">
                  <a16:creationId xmlns:a16="http://schemas.microsoft.com/office/drawing/2014/main" id="{DA710ABE-C40F-4BD6-88BC-A7C27B9771D9}"/>
                </a:ext>
              </a:extLst>
            </p:cNvPr>
            <p:cNvSpPr>
              <a:spLocks noChangeArrowheads="1"/>
            </p:cNvSpPr>
            <p:nvPr/>
          </p:nvSpPr>
          <p:spPr bwMode="auto">
            <a:xfrm>
              <a:off x="2665939"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73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6" name="Rectangle 148">
              <a:extLst>
                <a:ext uri="{FF2B5EF4-FFF2-40B4-BE49-F238E27FC236}">
                  <a16:creationId xmlns:a16="http://schemas.microsoft.com/office/drawing/2014/main" id="{825BAC9B-C48F-4310-A34D-61BFE0C7DC52}"/>
                </a:ext>
              </a:extLst>
            </p:cNvPr>
            <p:cNvSpPr>
              <a:spLocks noChangeArrowheads="1"/>
            </p:cNvSpPr>
            <p:nvPr/>
          </p:nvSpPr>
          <p:spPr bwMode="auto">
            <a:xfrm>
              <a:off x="3342877"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71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Rectangle 149">
              <a:extLst>
                <a:ext uri="{FF2B5EF4-FFF2-40B4-BE49-F238E27FC236}">
                  <a16:creationId xmlns:a16="http://schemas.microsoft.com/office/drawing/2014/main" id="{237B96EE-CC17-4BA8-8956-D8FF67B3AFF7}"/>
                </a:ext>
              </a:extLst>
            </p:cNvPr>
            <p:cNvSpPr>
              <a:spLocks noChangeArrowheads="1"/>
            </p:cNvSpPr>
            <p:nvPr/>
          </p:nvSpPr>
          <p:spPr bwMode="auto">
            <a:xfrm>
              <a:off x="4025119"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68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Rectangle 150">
              <a:extLst>
                <a:ext uri="{FF2B5EF4-FFF2-40B4-BE49-F238E27FC236}">
                  <a16:creationId xmlns:a16="http://schemas.microsoft.com/office/drawing/2014/main" id="{31BF52FB-F184-4C93-A6BC-DA29EC44399A}"/>
                </a:ext>
              </a:extLst>
            </p:cNvPr>
            <p:cNvSpPr>
              <a:spLocks noChangeArrowheads="1"/>
            </p:cNvSpPr>
            <p:nvPr/>
          </p:nvSpPr>
          <p:spPr bwMode="auto">
            <a:xfrm>
              <a:off x="4705594"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64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Rectangle 151">
              <a:extLst>
                <a:ext uri="{FF2B5EF4-FFF2-40B4-BE49-F238E27FC236}">
                  <a16:creationId xmlns:a16="http://schemas.microsoft.com/office/drawing/2014/main" id="{29197E19-0361-4B9D-BD79-0010B91BADD5}"/>
                </a:ext>
              </a:extLst>
            </p:cNvPr>
            <p:cNvSpPr>
              <a:spLocks noChangeArrowheads="1"/>
            </p:cNvSpPr>
            <p:nvPr/>
          </p:nvSpPr>
          <p:spPr bwMode="auto">
            <a:xfrm>
              <a:off x="5382532"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58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Rectangle 152">
              <a:extLst>
                <a:ext uri="{FF2B5EF4-FFF2-40B4-BE49-F238E27FC236}">
                  <a16:creationId xmlns:a16="http://schemas.microsoft.com/office/drawing/2014/main" id="{3C523BCF-C6B9-465B-92B5-595684FCC14D}"/>
                </a:ext>
              </a:extLst>
            </p:cNvPr>
            <p:cNvSpPr>
              <a:spLocks noChangeArrowheads="1"/>
            </p:cNvSpPr>
            <p:nvPr/>
          </p:nvSpPr>
          <p:spPr bwMode="auto">
            <a:xfrm>
              <a:off x="6064774"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49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Rectangle 153">
              <a:extLst>
                <a:ext uri="{FF2B5EF4-FFF2-40B4-BE49-F238E27FC236}">
                  <a16:creationId xmlns:a16="http://schemas.microsoft.com/office/drawing/2014/main" id="{9BEA5F5C-DF51-45F8-A250-29CE945ADC51}"/>
                </a:ext>
              </a:extLst>
            </p:cNvPr>
            <p:cNvSpPr>
              <a:spLocks noChangeArrowheads="1"/>
            </p:cNvSpPr>
            <p:nvPr/>
          </p:nvSpPr>
          <p:spPr bwMode="auto">
            <a:xfrm>
              <a:off x="6741714"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37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154">
              <a:extLst>
                <a:ext uri="{FF2B5EF4-FFF2-40B4-BE49-F238E27FC236}">
                  <a16:creationId xmlns:a16="http://schemas.microsoft.com/office/drawing/2014/main" id="{21207457-F73C-4D32-9B89-E7C5081604B0}"/>
                </a:ext>
              </a:extLst>
            </p:cNvPr>
            <p:cNvSpPr>
              <a:spLocks noChangeArrowheads="1"/>
            </p:cNvSpPr>
            <p:nvPr/>
          </p:nvSpPr>
          <p:spPr bwMode="auto">
            <a:xfrm>
              <a:off x="7423955"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Rectangle 155">
              <a:extLst>
                <a:ext uri="{FF2B5EF4-FFF2-40B4-BE49-F238E27FC236}">
                  <a16:creationId xmlns:a16="http://schemas.microsoft.com/office/drawing/2014/main" id="{BDCE45A6-886C-405F-8BF2-F10FF1498CAF}"/>
                </a:ext>
              </a:extLst>
            </p:cNvPr>
            <p:cNvSpPr>
              <a:spLocks noChangeArrowheads="1"/>
            </p:cNvSpPr>
            <p:nvPr/>
          </p:nvSpPr>
          <p:spPr bwMode="auto">
            <a:xfrm>
              <a:off x="8092072" y="5435096"/>
              <a:ext cx="189181"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Rectangle 156">
              <a:extLst>
                <a:ext uri="{FF2B5EF4-FFF2-40B4-BE49-F238E27FC236}">
                  <a16:creationId xmlns:a16="http://schemas.microsoft.com/office/drawing/2014/main" id="{4090580B-DF74-4DD0-8C8B-1D6B71EF48CC}"/>
                </a:ext>
              </a:extLst>
            </p:cNvPr>
            <p:cNvSpPr>
              <a:spLocks noChangeArrowheads="1"/>
            </p:cNvSpPr>
            <p:nvPr/>
          </p:nvSpPr>
          <p:spPr bwMode="auto">
            <a:xfrm>
              <a:off x="8812436" y="5435096"/>
              <a:ext cx="176474"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11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5" name="Rectangle 157">
              <a:extLst>
                <a:ext uri="{FF2B5EF4-FFF2-40B4-BE49-F238E27FC236}">
                  <a16:creationId xmlns:a16="http://schemas.microsoft.com/office/drawing/2014/main" id="{153B77F7-0B5C-4B92-A6FA-95377DE5B781}"/>
                </a:ext>
              </a:extLst>
            </p:cNvPr>
            <p:cNvSpPr>
              <a:spLocks noChangeArrowheads="1"/>
            </p:cNvSpPr>
            <p:nvPr/>
          </p:nvSpPr>
          <p:spPr bwMode="auto">
            <a:xfrm>
              <a:off x="9512657" y="5435096"/>
              <a:ext cx="94590"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158">
              <a:extLst>
                <a:ext uri="{FF2B5EF4-FFF2-40B4-BE49-F238E27FC236}">
                  <a16:creationId xmlns:a16="http://schemas.microsoft.com/office/drawing/2014/main" id="{A460E60C-E6B5-4442-A594-C4EFCA521774}"/>
                </a:ext>
              </a:extLst>
            </p:cNvPr>
            <p:cNvSpPr>
              <a:spLocks noChangeArrowheads="1"/>
            </p:cNvSpPr>
            <p:nvPr/>
          </p:nvSpPr>
          <p:spPr bwMode="auto">
            <a:xfrm>
              <a:off x="10201954" y="5435096"/>
              <a:ext cx="94590"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159">
              <a:extLst>
                <a:ext uri="{FF2B5EF4-FFF2-40B4-BE49-F238E27FC236}">
                  <a16:creationId xmlns:a16="http://schemas.microsoft.com/office/drawing/2014/main" id="{C5244883-8ABB-491C-8BBC-5C39C89F48F6}"/>
                </a:ext>
              </a:extLst>
            </p:cNvPr>
            <p:cNvSpPr>
              <a:spLocks noChangeArrowheads="1"/>
            </p:cNvSpPr>
            <p:nvPr/>
          </p:nvSpPr>
          <p:spPr bwMode="auto">
            <a:xfrm>
              <a:off x="10896553" y="5435096"/>
              <a:ext cx="94590"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B2182B"/>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Rectangle 204">
              <a:extLst>
                <a:ext uri="{FF2B5EF4-FFF2-40B4-BE49-F238E27FC236}">
                  <a16:creationId xmlns:a16="http://schemas.microsoft.com/office/drawing/2014/main" id="{5BA46394-994E-4FCC-8A19-C0F598D01617}"/>
                </a:ext>
              </a:extLst>
            </p:cNvPr>
            <p:cNvSpPr>
              <a:spLocks noChangeArrowheads="1"/>
            </p:cNvSpPr>
            <p:nvPr/>
          </p:nvSpPr>
          <p:spPr bwMode="auto">
            <a:xfrm>
              <a:off x="552893" y="5435096"/>
              <a:ext cx="1355646" cy="279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B2182B"/>
                  </a:solidFill>
                  <a:effectLst/>
                  <a:latin typeface="Arial" panose="020B0604020202020204" pitchFamily="34" charset="0"/>
                </a:rPr>
                <a:t>T-VEC + Surgery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206">
              <a:extLst>
                <a:ext uri="{FF2B5EF4-FFF2-40B4-BE49-F238E27FC236}">
                  <a16:creationId xmlns:a16="http://schemas.microsoft.com/office/drawing/2014/main" id="{B40E788D-8E1F-4D1F-A930-3C67EC5149AF}"/>
                </a:ext>
              </a:extLst>
            </p:cNvPr>
            <p:cNvSpPr>
              <a:spLocks noChangeArrowheads="1"/>
            </p:cNvSpPr>
            <p:nvPr/>
          </p:nvSpPr>
          <p:spPr bwMode="auto">
            <a:xfrm>
              <a:off x="1885921" y="3237296"/>
              <a:ext cx="1543788"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Log Rank: p = 0.076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07">
              <a:extLst>
                <a:ext uri="{FF2B5EF4-FFF2-40B4-BE49-F238E27FC236}">
                  <a16:creationId xmlns:a16="http://schemas.microsoft.com/office/drawing/2014/main" id="{08E95304-FD33-4BE0-9987-E0A1FE39E443}"/>
                </a:ext>
              </a:extLst>
            </p:cNvPr>
            <p:cNvSpPr>
              <a:spLocks noChangeArrowheads="1"/>
            </p:cNvSpPr>
            <p:nvPr/>
          </p:nvSpPr>
          <p:spPr bwMode="auto">
            <a:xfrm>
              <a:off x="1885921" y="3483490"/>
              <a:ext cx="3069728" cy="25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Hazard Ratio (80% CI): 0.47 (0.27, 0.82)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208">
              <a:extLst>
                <a:ext uri="{FF2B5EF4-FFF2-40B4-BE49-F238E27FC236}">
                  <a16:creationId xmlns:a16="http://schemas.microsoft.com/office/drawing/2014/main" id="{1112AE44-ADCC-409F-8CC6-BDB4CD9ADF75}"/>
                </a:ext>
              </a:extLst>
            </p:cNvPr>
            <p:cNvSpPr>
              <a:spLocks noChangeArrowheads="1"/>
            </p:cNvSpPr>
            <p:nvPr/>
          </p:nvSpPr>
          <p:spPr bwMode="auto">
            <a:xfrm>
              <a:off x="565265" y="5155545"/>
              <a:ext cx="1969151" cy="212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Number of </a:t>
              </a:r>
              <a:r>
                <a:rPr lang="en-US" altLang="en-US" sz="1200" dirty="0">
                  <a:solidFill>
                    <a:srgbClr val="000000"/>
                  </a:solidFill>
                </a:rPr>
                <a:t>Patient</a:t>
              </a:r>
              <a:r>
                <a:rPr kumimoji="0" lang="en-US" altLang="en-US" sz="1200" b="0" i="0" u="none" strike="noStrike" cap="none" normalizeH="0" baseline="0" dirty="0">
                  <a:ln>
                    <a:noFill/>
                  </a:ln>
                  <a:solidFill>
                    <a:srgbClr val="000000"/>
                  </a:solidFill>
                  <a:effectLst/>
                  <a:latin typeface="Arial" panose="020B0604020202020204" pitchFamily="34" charset="0"/>
                </a:rPr>
                <a:t>s at Risk:</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209">
              <a:extLst>
                <a:ext uri="{FF2B5EF4-FFF2-40B4-BE49-F238E27FC236}">
                  <a16:creationId xmlns:a16="http://schemas.microsoft.com/office/drawing/2014/main" id="{2DC282D7-1003-458D-B66F-FC53EFF7A434}"/>
                </a:ext>
              </a:extLst>
            </p:cNvPr>
            <p:cNvSpPr>
              <a:spLocks noChangeArrowheads="1"/>
            </p:cNvSpPr>
            <p:nvPr/>
          </p:nvSpPr>
          <p:spPr bwMode="auto">
            <a:xfrm>
              <a:off x="2527151" y="3851324"/>
              <a:ext cx="3030464" cy="21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T-VEC + Surgery (N = 76) Median (80% CI)  NE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Line 210">
              <a:extLst>
                <a:ext uri="{FF2B5EF4-FFF2-40B4-BE49-F238E27FC236}">
                  <a16:creationId xmlns:a16="http://schemas.microsoft.com/office/drawing/2014/main" id="{D1848298-1B4A-43CE-A7F5-F30CA883FB13}"/>
                </a:ext>
              </a:extLst>
            </p:cNvPr>
            <p:cNvSpPr>
              <a:spLocks noChangeShapeType="1"/>
            </p:cNvSpPr>
            <p:nvPr/>
          </p:nvSpPr>
          <p:spPr bwMode="auto">
            <a:xfrm>
              <a:off x="1878492" y="3945286"/>
              <a:ext cx="563822" cy="0"/>
            </a:xfrm>
            <a:prstGeom prst="line">
              <a:avLst/>
            </a:prstGeom>
            <a:noFill/>
            <a:ln w="30163" cap="sq">
              <a:solidFill>
                <a:srgbClr val="B2182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211">
              <a:extLst>
                <a:ext uri="{FF2B5EF4-FFF2-40B4-BE49-F238E27FC236}">
                  <a16:creationId xmlns:a16="http://schemas.microsoft.com/office/drawing/2014/main" id="{BA95417A-D268-40EB-AA5D-8778F27D4436}"/>
                </a:ext>
              </a:extLst>
            </p:cNvPr>
            <p:cNvSpPr>
              <a:spLocks noChangeArrowheads="1"/>
            </p:cNvSpPr>
            <p:nvPr/>
          </p:nvSpPr>
          <p:spPr bwMode="auto">
            <a:xfrm>
              <a:off x="2527151" y="4032009"/>
              <a:ext cx="2478985" cy="21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Surgery (N = 74)  Median (80% CI)  NE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Line 212">
              <a:extLst>
                <a:ext uri="{FF2B5EF4-FFF2-40B4-BE49-F238E27FC236}">
                  <a16:creationId xmlns:a16="http://schemas.microsoft.com/office/drawing/2014/main" id="{7C9C92C8-2FD3-4FF0-8904-F5ADA52B8117}"/>
                </a:ext>
              </a:extLst>
            </p:cNvPr>
            <p:cNvSpPr>
              <a:spLocks noChangeShapeType="1"/>
            </p:cNvSpPr>
            <p:nvPr/>
          </p:nvSpPr>
          <p:spPr bwMode="auto">
            <a:xfrm>
              <a:off x="1878492" y="4121600"/>
              <a:ext cx="563822" cy="0"/>
            </a:xfrm>
            <a:prstGeom prst="line">
              <a:avLst/>
            </a:prstGeom>
            <a:noFill/>
            <a:ln w="30163" cap="sq">
              <a:solidFill>
                <a:srgbClr val="2A25D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 name="Rectangle 111">
              <a:extLst>
                <a:ext uri="{FF2B5EF4-FFF2-40B4-BE49-F238E27FC236}">
                  <a16:creationId xmlns:a16="http://schemas.microsoft.com/office/drawing/2014/main" id="{EF210087-9D96-4277-9E3A-D88E114A8DAB}"/>
                </a:ext>
              </a:extLst>
            </p:cNvPr>
            <p:cNvSpPr>
              <a:spLocks noChangeArrowheads="1"/>
            </p:cNvSpPr>
            <p:nvPr/>
          </p:nvSpPr>
          <p:spPr bwMode="auto">
            <a:xfrm rot="16200000">
              <a:off x="-149099" y="2756894"/>
              <a:ext cx="2224087" cy="222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Kaplan-Meier Percent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4" name="Rectangle 135">
              <a:extLst>
                <a:ext uri="{FF2B5EF4-FFF2-40B4-BE49-F238E27FC236}">
                  <a16:creationId xmlns:a16="http://schemas.microsoft.com/office/drawing/2014/main" id="{E9260793-9863-4CF3-9CDF-C00BCE082558}"/>
                </a:ext>
              </a:extLst>
            </p:cNvPr>
            <p:cNvSpPr>
              <a:spLocks noChangeArrowheads="1"/>
            </p:cNvSpPr>
            <p:nvPr/>
          </p:nvSpPr>
          <p:spPr bwMode="auto">
            <a:xfrm>
              <a:off x="1382377" y="3973576"/>
              <a:ext cx="267708" cy="27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Rectangle 137">
              <a:extLst>
                <a:ext uri="{FF2B5EF4-FFF2-40B4-BE49-F238E27FC236}">
                  <a16:creationId xmlns:a16="http://schemas.microsoft.com/office/drawing/2014/main" id="{9280BE34-363B-4E9B-9CF6-A3A08B4F7A4D}"/>
                </a:ext>
              </a:extLst>
            </p:cNvPr>
            <p:cNvSpPr>
              <a:spLocks noChangeArrowheads="1"/>
            </p:cNvSpPr>
            <p:nvPr/>
          </p:nvSpPr>
          <p:spPr bwMode="auto">
            <a:xfrm>
              <a:off x="1278862" y="3326788"/>
              <a:ext cx="371223" cy="27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Rectangle 139">
              <a:extLst>
                <a:ext uri="{FF2B5EF4-FFF2-40B4-BE49-F238E27FC236}">
                  <a16:creationId xmlns:a16="http://schemas.microsoft.com/office/drawing/2014/main" id="{B26C7F8D-F2C6-41F3-B7F3-010181FEAF9A}"/>
                </a:ext>
              </a:extLst>
            </p:cNvPr>
            <p:cNvSpPr>
              <a:spLocks noChangeArrowheads="1"/>
            </p:cNvSpPr>
            <p:nvPr/>
          </p:nvSpPr>
          <p:spPr bwMode="auto">
            <a:xfrm>
              <a:off x="1278862" y="2673443"/>
              <a:ext cx="371223" cy="27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Rectangle 141">
              <a:extLst>
                <a:ext uri="{FF2B5EF4-FFF2-40B4-BE49-F238E27FC236}">
                  <a16:creationId xmlns:a16="http://schemas.microsoft.com/office/drawing/2014/main" id="{1EB128ED-8325-4987-81DB-FD64459393A1}"/>
                </a:ext>
              </a:extLst>
            </p:cNvPr>
            <p:cNvSpPr>
              <a:spLocks noChangeArrowheads="1"/>
            </p:cNvSpPr>
            <p:nvPr/>
          </p:nvSpPr>
          <p:spPr bwMode="auto">
            <a:xfrm>
              <a:off x="1278862" y="2020100"/>
              <a:ext cx="371223" cy="27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75%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Rectangle 143">
              <a:extLst>
                <a:ext uri="{FF2B5EF4-FFF2-40B4-BE49-F238E27FC236}">
                  <a16:creationId xmlns:a16="http://schemas.microsoft.com/office/drawing/2014/main" id="{C16A172F-5925-4C84-9172-CE6D5D902F82}"/>
                </a:ext>
              </a:extLst>
            </p:cNvPr>
            <p:cNvSpPr>
              <a:spLocks noChangeArrowheads="1"/>
            </p:cNvSpPr>
            <p:nvPr/>
          </p:nvSpPr>
          <p:spPr bwMode="auto">
            <a:xfrm>
              <a:off x="1175348" y="1377682"/>
              <a:ext cx="474737" cy="27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100%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10" name="Title 1">
            <a:extLst>
              <a:ext uri="{FF2B5EF4-FFF2-40B4-BE49-F238E27FC236}">
                <a16:creationId xmlns:a16="http://schemas.microsoft.com/office/drawing/2014/main" id="{B5D58FAD-2347-46DA-82DB-C23A9B4E5367}"/>
              </a:ext>
            </a:extLst>
          </p:cNvPr>
          <p:cNvSpPr txBox="1">
            <a:spLocks/>
          </p:cNvSpPr>
          <p:nvPr/>
        </p:nvSpPr>
        <p:spPr>
          <a:xfrm>
            <a:off x="821957" y="660368"/>
            <a:ext cx="10515600" cy="7430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Overall Survival</a:t>
            </a:r>
          </a:p>
        </p:txBody>
      </p:sp>
      <p:sp>
        <p:nvSpPr>
          <p:cNvPr id="219" name="Slide Number Placeholder 3">
            <a:extLst>
              <a:ext uri="{FF2B5EF4-FFF2-40B4-BE49-F238E27FC236}">
                <a16:creationId xmlns:a16="http://schemas.microsoft.com/office/drawing/2014/main" id="{FE0D5299-5C89-47C3-BB5F-CE4140BCD994}"/>
              </a:ext>
            </a:extLst>
          </p:cNvPr>
          <p:cNvSpPr>
            <a:spLocks noGrp="1"/>
          </p:cNvSpPr>
          <p:nvPr>
            <p:ph type="sldNum" sz="quarter" idx="12"/>
          </p:nvPr>
        </p:nvSpPr>
        <p:spPr>
          <a:xfrm>
            <a:off x="11529726" y="6357177"/>
            <a:ext cx="555944" cy="405735"/>
          </a:xfrm>
        </p:spPr>
        <p:txBody>
          <a:bodyPr/>
          <a:lstStyle/>
          <a:p>
            <a:fld id="{DA045619-D4A7-43A7-8BA1-73C09E3E7720}" type="slidenum">
              <a:rPr lang="en-US" smtClean="0"/>
              <a:t>17</a:t>
            </a:fld>
            <a:endParaRPr lang="en-US" dirty="0"/>
          </a:p>
        </p:txBody>
      </p:sp>
      <p:sp>
        <p:nvSpPr>
          <p:cNvPr id="3" name="TextBox 2">
            <a:extLst>
              <a:ext uri="{FF2B5EF4-FFF2-40B4-BE49-F238E27FC236}">
                <a16:creationId xmlns:a16="http://schemas.microsoft.com/office/drawing/2014/main" id="{B0DCB93F-F516-4D6D-A9D8-E8F4A7AD0CA3}"/>
              </a:ext>
            </a:extLst>
          </p:cNvPr>
          <p:cNvSpPr txBox="1"/>
          <p:nvPr/>
        </p:nvSpPr>
        <p:spPr>
          <a:xfrm>
            <a:off x="438890" y="5947346"/>
            <a:ext cx="4525598" cy="369332"/>
          </a:xfrm>
          <a:prstGeom prst="rect">
            <a:avLst/>
          </a:prstGeom>
          <a:noFill/>
        </p:spPr>
        <p:txBody>
          <a:bodyPr wrap="none" rtlCol="0">
            <a:spAutoFit/>
          </a:bodyPr>
          <a:lstStyle/>
          <a:p>
            <a:pPr marL="285750" indent="-285750">
              <a:buFont typeface="Arial" panose="020B0604020202020204" pitchFamily="34" charset="0"/>
              <a:buChar char="•"/>
            </a:pPr>
            <a:r>
              <a:rPr lang="en-US" dirty="0"/>
              <a:t>Median follow-up time was 20.4 months</a:t>
            </a:r>
          </a:p>
        </p:txBody>
      </p:sp>
      <p:graphicFrame>
        <p:nvGraphicFramePr>
          <p:cNvPr id="4" name="Table 3">
            <a:extLst>
              <a:ext uri="{FF2B5EF4-FFF2-40B4-BE49-F238E27FC236}">
                <a16:creationId xmlns:a16="http://schemas.microsoft.com/office/drawing/2014/main" id="{F8D30422-ACD8-4D15-ACD9-D30DC01E01C5}"/>
              </a:ext>
            </a:extLst>
          </p:cNvPr>
          <p:cNvGraphicFramePr>
            <a:graphicFrameLocks noGrp="1"/>
          </p:cNvGraphicFramePr>
          <p:nvPr>
            <p:extLst>
              <p:ext uri="{D42A27DB-BD31-4B8C-83A1-F6EECF244321}">
                <p14:modId xmlns:p14="http://schemas.microsoft.com/office/powerpoint/2010/main" val="2084450596"/>
              </p:ext>
            </p:extLst>
          </p:nvPr>
        </p:nvGraphicFramePr>
        <p:xfrm>
          <a:off x="6468484" y="2683713"/>
          <a:ext cx="5087048" cy="1463040"/>
        </p:xfrm>
        <a:graphic>
          <a:graphicData uri="http://schemas.openxmlformats.org/drawingml/2006/table">
            <a:tbl>
              <a:tblPr firstRow="1" bandRow="1">
                <a:tableStyleId>{5C22544A-7EE6-4342-B048-85BDC9FD1C3A}</a:tableStyleId>
              </a:tblPr>
              <a:tblGrid>
                <a:gridCol w="1271762">
                  <a:extLst>
                    <a:ext uri="{9D8B030D-6E8A-4147-A177-3AD203B41FA5}">
                      <a16:colId xmlns:a16="http://schemas.microsoft.com/office/drawing/2014/main" val="113565808"/>
                    </a:ext>
                  </a:extLst>
                </a:gridCol>
                <a:gridCol w="1271762">
                  <a:extLst>
                    <a:ext uri="{9D8B030D-6E8A-4147-A177-3AD203B41FA5}">
                      <a16:colId xmlns:a16="http://schemas.microsoft.com/office/drawing/2014/main" val="3010542593"/>
                    </a:ext>
                  </a:extLst>
                </a:gridCol>
                <a:gridCol w="1271762">
                  <a:extLst>
                    <a:ext uri="{9D8B030D-6E8A-4147-A177-3AD203B41FA5}">
                      <a16:colId xmlns:a16="http://schemas.microsoft.com/office/drawing/2014/main" val="2150864021"/>
                    </a:ext>
                  </a:extLst>
                </a:gridCol>
                <a:gridCol w="1271762">
                  <a:extLst>
                    <a:ext uri="{9D8B030D-6E8A-4147-A177-3AD203B41FA5}">
                      <a16:colId xmlns:a16="http://schemas.microsoft.com/office/drawing/2014/main" val="4057181880"/>
                    </a:ext>
                  </a:extLst>
                </a:gridCol>
              </a:tblGrid>
              <a:tr h="318003">
                <a:tc>
                  <a:txBody>
                    <a:bodyPr/>
                    <a:lstStyle/>
                    <a:p>
                      <a:endParaRPr lang="en-US" sz="1200" dirty="0"/>
                    </a:p>
                  </a:txBody>
                  <a:tcPr>
                    <a:lnL w="12700" cap="flat" cmpd="sng" algn="ctr">
                      <a:solidFill>
                        <a:srgbClr val="0070C0"/>
                      </a:solidFill>
                      <a:prstDash val="solid"/>
                      <a:round/>
                      <a:headEnd type="none" w="med" len="med"/>
                      <a:tailEnd type="none" w="med" len="med"/>
                    </a:lnL>
                    <a:lnT w="12700" cap="flat" cmpd="sng" algn="ctr">
                      <a:solidFill>
                        <a:srgbClr val="0070C0"/>
                      </a:solidFill>
                      <a:prstDash val="solid"/>
                      <a:round/>
                      <a:headEnd type="none" w="med" len="med"/>
                      <a:tailEnd type="none" w="med" len="med"/>
                    </a:lnT>
                  </a:tcPr>
                </a:tc>
                <a:tc>
                  <a:txBody>
                    <a:bodyPr/>
                    <a:lstStyle/>
                    <a:p>
                      <a:pPr algn="ctr"/>
                      <a:r>
                        <a:rPr lang="en-US" sz="1200" dirty="0"/>
                        <a:t>Arm 1</a:t>
                      </a:r>
                      <a:br>
                        <a:rPr lang="en-US" sz="1200" dirty="0"/>
                      </a:br>
                      <a:r>
                        <a:rPr lang="en-US" sz="1200" dirty="0"/>
                        <a:t>T-VEC + surgery</a:t>
                      </a:r>
                      <a:br>
                        <a:rPr lang="en-US" sz="1200" dirty="0"/>
                      </a:br>
                      <a:r>
                        <a:rPr lang="en-US" sz="1200" dirty="0"/>
                        <a:t>KM Estimate</a:t>
                      </a:r>
                      <a:br>
                        <a:rPr lang="en-US" sz="1200" dirty="0"/>
                      </a:br>
                      <a:r>
                        <a:rPr lang="en-US" sz="1200" dirty="0"/>
                        <a:t>n = 76</a:t>
                      </a:r>
                    </a:p>
                  </a:txBody>
                  <a:tcPr>
                    <a:lnT w="12700" cap="flat" cmpd="sng" algn="ctr">
                      <a:solidFill>
                        <a:srgbClr val="0070C0"/>
                      </a:solidFill>
                      <a:prstDash val="solid"/>
                      <a:round/>
                      <a:headEnd type="none" w="med" len="med"/>
                      <a:tailEnd type="none" w="med" len="med"/>
                    </a:lnT>
                  </a:tcPr>
                </a:tc>
                <a:tc>
                  <a:txBody>
                    <a:bodyPr/>
                    <a:lstStyle/>
                    <a:p>
                      <a:pPr algn="ctr"/>
                      <a:r>
                        <a:rPr lang="en-US" sz="1200" dirty="0"/>
                        <a:t>Arm 2</a:t>
                      </a:r>
                      <a:br>
                        <a:rPr lang="en-US" sz="1200" dirty="0"/>
                      </a:br>
                      <a:r>
                        <a:rPr lang="en-US" sz="1200" dirty="0"/>
                        <a:t>surgery</a:t>
                      </a:r>
                      <a:br>
                        <a:rPr lang="en-US" sz="1200" dirty="0"/>
                      </a:br>
                      <a:r>
                        <a:rPr lang="en-US" sz="1200" dirty="0"/>
                        <a:t>KM Estimate</a:t>
                      </a:r>
                      <a:br>
                        <a:rPr lang="en-US" sz="1200" dirty="0"/>
                      </a:br>
                      <a:r>
                        <a:rPr lang="en-US" sz="1200" dirty="0"/>
                        <a:t>n = 74</a:t>
                      </a:r>
                    </a:p>
                  </a:txBody>
                  <a:tcPr anchor="b">
                    <a:lnT w="12700" cap="flat" cmpd="sng" algn="ctr">
                      <a:solidFill>
                        <a:srgbClr val="0070C0"/>
                      </a:solidFill>
                      <a:prstDash val="solid"/>
                      <a:round/>
                      <a:headEnd type="none" w="med" len="med"/>
                      <a:tailEnd type="none" w="med" len="med"/>
                    </a:lnT>
                  </a:tcPr>
                </a:tc>
                <a:tc>
                  <a:txBody>
                    <a:bodyPr/>
                    <a:lstStyle/>
                    <a:p>
                      <a:r>
                        <a:rPr lang="en-US" sz="1200" dirty="0"/>
                        <a:t>Treatment Difference</a:t>
                      </a:r>
                      <a:br>
                        <a:rPr lang="en-US" sz="1200" dirty="0"/>
                      </a:br>
                      <a:r>
                        <a:rPr lang="en-US" sz="1200" dirty="0"/>
                        <a:t>KM Estimate</a:t>
                      </a:r>
                      <a:br>
                        <a:rPr lang="en-US" sz="1200" dirty="0"/>
                      </a:br>
                      <a:r>
                        <a:rPr lang="en-US" sz="1200" dirty="0"/>
                        <a:t>(Arm 1- Arm 2)</a:t>
                      </a:r>
                    </a:p>
                    <a:p>
                      <a:r>
                        <a:rPr lang="en-US" sz="1200" dirty="0"/>
                        <a:t>(80% CI)</a:t>
                      </a:r>
                    </a:p>
                  </a:txBody>
                  <a:tcPr>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tcPr>
                </a:tc>
                <a:extLst>
                  <a:ext uri="{0D108BD9-81ED-4DB2-BD59-A6C34878D82A}">
                    <a16:rowId xmlns:a16="http://schemas.microsoft.com/office/drawing/2014/main" val="2385257998"/>
                  </a:ext>
                </a:extLst>
              </a:tr>
              <a:tr h="370840">
                <a:tc>
                  <a:txBody>
                    <a:bodyPr/>
                    <a:lstStyle/>
                    <a:p>
                      <a:r>
                        <a:rPr lang="en-US" sz="1200" dirty="0"/>
                        <a:t>Overall Survival at 1 year</a:t>
                      </a:r>
                    </a:p>
                  </a:txBody>
                  <a:tcPr>
                    <a:lnL w="12700" cap="flat" cmpd="sng" algn="ctr">
                      <a:solidFill>
                        <a:srgbClr val="0070C0"/>
                      </a:solidFill>
                      <a:prstDash val="solid"/>
                      <a:round/>
                      <a:headEnd type="none" w="med" len="med"/>
                      <a:tailEnd type="none" w="med" len="med"/>
                    </a:lnL>
                    <a:lnB w="12700" cap="flat" cmpd="sng" algn="ctr">
                      <a:solidFill>
                        <a:srgbClr val="0070C0"/>
                      </a:solidFill>
                      <a:prstDash val="solid"/>
                      <a:round/>
                      <a:headEnd type="none" w="med" len="med"/>
                      <a:tailEnd type="none" w="med" len="med"/>
                    </a:lnB>
                  </a:tcPr>
                </a:tc>
                <a:tc>
                  <a:txBody>
                    <a:bodyPr/>
                    <a:lstStyle/>
                    <a:p>
                      <a:pPr marL="0" marR="0" algn="ctr">
                        <a:lnSpc>
                          <a:spcPts val="1000"/>
                        </a:lnSpc>
                        <a:spcBef>
                          <a:spcPts val="0"/>
                        </a:spcBef>
                        <a:spcAft>
                          <a:spcPts val="1000"/>
                        </a:spcAft>
                      </a:pPr>
                      <a:r>
                        <a:rPr lang="en-US" sz="1050" i="0" dirty="0">
                          <a:effectLst/>
                          <a:latin typeface="Arial" panose="020B0604020202020204" pitchFamily="34" charset="0"/>
                          <a:ea typeface="Calibri" panose="020F0502020204030204" pitchFamily="34" charset="0"/>
                          <a:cs typeface="Arial" panose="020B0604020202020204" pitchFamily="34" charset="0"/>
                        </a:rPr>
                        <a:t>95.9%</a:t>
                      </a:r>
                    </a:p>
                  </a:txBody>
                  <a:tcPr marL="68580" marR="68580" marT="0" marB="0" anchor="ctr">
                    <a:lnB w="12700" cap="flat" cmpd="sng" algn="ctr">
                      <a:solidFill>
                        <a:srgbClr val="0070C0"/>
                      </a:solidFill>
                      <a:prstDash val="solid"/>
                      <a:round/>
                      <a:headEnd type="none" w="med" len="med"/>
                      <a:tailEnd type="none" w="med" len="med"/>
                    </a:lnB>
                  </a:tcPr>
                </a:tc>
                <a:tc>
                  <a:txBody>
                    <a:bodyPr/>
                    <a:lstStyle/>
                    <a:p>
                      <a:pPr marL="0" marR="0" algn="ctr">
                        <a:lnSpc>
                          <a:spcPts val="1000"/>
                        </a:lnSpc>
                        <a:spcBef>
                          <a:spcPts val="0"/>
                        </a:spcBef>
                        <a:spcAft>
                          <a:spcPts val="1000"/>
                        </a:spcAft>
                      </a:pPr>
                      <a:r>
                        <a:rPr lang="en-US" sz="1050" i="0" dirty="0">
                          <a:effectLst/>
                          <a:latin typeface="Arial" panose="020B0604020202020204" pitchFamily="34" charset="0"/>
                          <a:ea typeface="Calibri" panose="020F0502020204030204" pitchFamily="34" charset="0"/>
                          <a:cs typeface="Arial" panose="020B0604020202020204" pitchFamily="34" charset="0"/>
                        </a:rPr>
                        <a:t>85.8%</a:t>
                      </a:r>
                    </a:p>
                  </a:txBody>
                  <a:tcPr marL="68580" marR="68580" marT="0" marB="0" anchor="ctr">
                    <a:lnB w="12700" cap="flat" cmpd="sng" algn="ctr">
                      <a:solidFill>
                        <a:srgbClr val="0070C0"/>
                      </a:solidFill>
                      <a:prstDash val="solid"/>
                      <a:round/>
                      <a:headEnd type="none" w="med" len="med"/>
                      <a:tailEnd type="none" w="med" len="med"/>
                    </a:lnB>
                  </a:tcPr>
                </a:tc>
                <a:tc>
                  <a:txBody>
                    <a:bodyPr/>
                    <a:lstStyle/>
                    <a:p>
                      <a:pPr marL="0" marR="0" algn="ctr">
                        <a:lnSpc>
                          <a:spcPts val="1000"/>
                        </a:lnSpc>
                        <a:spcBef>
                          <a:spcPts val="0"/>
                        </a:spcBef>
                        <a:spcAft>
                          <a:spcPts val="1000"/>
                        </a:spcAft>
                      </a:pPr>
                      <a:r>
                        <a:rPr lang="en-US" sz="1050" i="0" dirty="0">
                          <a:effectLst/>
                          <a:latin typeface="Arial" panose="020B0604020202020204" pitchFamily="34" charset="0"/>
                          <a:ea typeface="Calibri" panose="020F0502020204030204" pitchFamily="34" charset="0"/>
                          <a:cs typeface="Arial" panose="020B0604020202020204" pitchFamily="34" charset="0"/>
                        </a:rPr>
                        <a:t>10.1% </a:t>
                      </a:r>
                      <a:br>
                        <a:rPr lang="en-US" sz="1050" i="0" dirty="0">
                          <a:effectLst/>
                          <a:latin typeface="Arial" panose="020B0604020202020204" pitchFamily="34" charset="0"/>
                          <a:ea typeface="Calibri" panose="020F0502020204030204" pitchFamily="34" charset="0"/>
                          <a:cs typeface="Arial" panose="020B0604020202020204" pitchFamily="34" charset="0"/>
                        </a:rPr>
                      </a:br>
                      <a:r>
                        <a:rPr lang="en-US" sz="1050" i="0" dirty="0">
                          <a:effectLst/>
                          <a:latin typeface="Arial" panose="020B0604020202020204" pitchFamily="34" charset="0"/>
                          <a:ea typeface="Calibri" panose="020F0502020204030204" pitchFamily="34" charset="0"/>
                          <a:cs typeface="Arial" panose="020B0604020202020204" pitchFamily="34" charset="0"/>
                        </a:rPr>
                        <a:t>(4.0%, 16.3%)</a:t>
                      </a:r>
                    </a:p>
                  </a:txBody>
                  <a:tcPr marL="68580" marR="68580" marT="0" marB="0" anchor="ctr">
                    <a:lnR w="12700" cap="flat" cmpd="sng" algn="ctr">
                      <a:solidFill>
                        <a:srgbClr val="0070C0"/>
                      </a:solidFill>
                      <a:prstDash val="solid"/>
                      <a:round/>
                      <a:headEnd type="none" w="med" len="med"/>
                      <a:tailEnd type="none" w="med" len="med"/>
                    </a:lnR>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548255118"/>
                  </a:ext>
                </a:extLst>
              </a:tr>
            </a:tbl>
          </a:graphicData>
        </a:graphic>
      </p:graphicFrame>
      <p:sp>
        <p:nvSpPr>
          <p:cNvPr id="220" name="Date Placeholder 5">
            <a:extLst>
              <a:ext uri="{FF2B5EF4-FFF2-40B4-BE49-F238E27FC236}">
                <a16:creationId xmlns:a16="http://schemas.microsoft.com/office/drawing/2014/main" id="{93BFC6CB-8C66-4EAE-9B4C-DD04C6760E20}"/>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221" name="TextBox 220">
            <a:extLst>
              <a:ext uri="{FF2B5EF4-FFF2-40B4-BE49-F238E27FC236}">
                <a16:creationId xmlns:a16="http://schemas.microsoft.com/office/drawing/2014/main" id="{3A0657DA-EA6C-45A3-9F6C-D624C131AE53}"/>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222" name="TextBox 221">
            <a:extLst>
              <a:ext uri="{FF2B5EF4-FFF2-40B4-BE49-F238E27FC236}">
                <a16:creationId xmlns:a16="http://schemas.microsoft.com/office/drawing/2014/main" id="{F48133C3-5E0E-424B-B0B6-19978F9E69F8}"/>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223" name="TextBox 222">
            <a:extLst>
              <a:ext uri="{FF2B5EF4-FFF2-40B4-BE49-F238E27FC236}">
                <a16:creationId xmlns:a16="http://schemas.microsoft.com/office/drawing/2014/main" id="{1AABC7BD-F200-4C5B-AD10-6432B352D0AC}"/>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224" name="TextBox 223">
            <a:extLst>
              <a:ext uri="{FF2B5EF4-FFF2-40B4-BE49-F238E27FC236}">
                <a16:creationId xmlns:a16="http://schemas.microsoft.com/office/drawing/2014/main" id="{C7810F65-D37F-42F3-9D8C-E4F8BF77B96E}"/>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225" name="TextBox 224">
            <a:extLst>
              <a:ext uri="{FF2B5EF4-FFF2-40B4-BE49-F238E27FC236}">
                <a16:creationId xmlns:a16="http://schemas.microsoft.com/office/drawing/2014/main" id="{ADC5608C-3F28-4584-AA50-B206334F1344}"/>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226" name="TextBox 225">
            <a:extLst>
              <a:ext uri="{FF2B5EF4-FFF2-40B4-BE49-F238E27FC236}">
                <a16:creationId xmlns:a16="http://schemas.microsoft.com/office/drawing/2014/main" id="{362A070A-ABEE-46F7-9B6B-1178482B6EFD}"/>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227" name="TextBox 226">
            <a:extLst>
              <a:ext uri="{FF2B5EF4-FFF2-40B4-BE49-F238E27FC236}">
                <a16:creationId xmlns:a16="http://schemas.microsoft.com/office/drawing/2014/main" id="{9F4E3B26-EF82-4F84-B424-C5B65B4E59CF}"/>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228" name="TextBox 227">
            <a:extLst>
              <a:ext uri="{FF2B5EF4-FFF2-40B4-BE49-F238E27FC236}">
                <a16:creationId xmlns:a16="http://schemas.microsoft.com/office/drawing/2014/main" id="{F5B41E00-CB4A-45B5-9FE9-B714F18DF1B4}"/>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3709694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863697E8-4C45-4140-B37C-4804E332E6B8}"/>
              </a:ext>
            </a:extLst>
          </p:cNvPr>
          <p:cNvGraphicFramePr>
            <a:graphicFrameLocks/>
          </p:cNvGraphicFramePr>
          <p:nvPr>
            <p:extLst>
              <p:ext uri="{D42A27DB-BD31-4B8C-83A1-F6EECF244321}">
                <p14:modId xmlns:p14="http://schemas.microsoft.com/office/powerpoint/2010/main" val="2163065719"/>
              </p:ext>
            </p:extLst>
          </p:nvPr>
        </p:nvGraphicFramePr>
        <p:xfrm>
          <a:off x="978730" y="1448743"/>
          <a:ext cx="9987271" cy="4314149"/>
        </p:xfrm>
        <a:graphic>
          <a:graphicData uri="http://schemas.openxmlformats.org/drawingml/2006/table">
            <a:tbl>
              <a:tblPr firstRow="1" bandRow="1">
                <a:tableStyleId>{5C22544A-7EE6-4342-B048-85BDC9FD1C3A}</a:tableStyleId>
              </a:tblPr>
              <a:tblGrid>
                <a:gridCol w="4490240">
                  <a:extLst>
                    <a:ext uri="{9D8B030D-6E8A-4147-A177-3AD203B41FA5}">
                      <a16:colId xmlns:a16="http://schemas.microsoft.com/office/drawing/2014/main" val="20000"/>
                    </a:ext>
                  </a:extLst>
                </a:gridCol>
                <a:gridCol w="2655270">
                  <a:extLst>
                    <a:ext uri="{9D8B030D-6E8A-4147-A177-3AD203B41FA5}">
                      <a16:colId xmlns:a16="http://schemas.microsoft.com/office/drawing/2014/main" val="20001"/>
                    </a:ext>
                  </a:extLst>
                </a:gridCol>
                <a:gridCol w="2841761">
                  <a:extLst>
                    <a:ext uri="{9D8B030D-6E8A-4147-A177-3AD203B41FA5}">
                      <a16:colId xmlns:a16="http://schemas.microsoft.com/office/drawing/2014/main" val="2734344010"/>
                    </a:ext>
                  </a:extLst>
                </a:gridCol>
              </a:tblGrid>
              <a:tr h="1121326">
                <a:tc>
                  <a:txBody>
                    <a:bodyPr/>
                    <a:lstStyle/>
                    <a:p>
                      <a:pPr>
                        <a:lnSpc>
                          <a:spcPct val="90000"/>
                        </a:lnSpc>
                      </a:pPr>
                      <a:endParaRPr lang="en-GB" sz="1800" b="0" dirty="0">
                        <a:solidFill>
                          <a:schemeClr val="bg1"/>
                        </a:solidFill>
                        <a:latin typeface="+mn-lt"/>
                        <a:cs typeface="Arial" panose="020B0604020202020204" pitchFamily="34" charset="0"/>
                      </a:endParaRPr>
                    </a:p>
                  </a:txBody>
                  <a:tcPr marL="68594" marR="68594" marT="34253" marB="34253" anchor="b">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90000"/>
                        </a:lnSpc>
                        <a:spcBef>
                          <a:spcPts val="0"/>
                        </a:spcBef>
                        <a:spcAft>
                          <a:spcPts val="0"/>
                        </a:spcAft>
                      </a:pPr>
                      <a:r>
                        <a:rPr lang="en-US" sz="1800" b="1" dirty="0">
                          <a:solidFill>
                            <a:schemeClr val="bg1"/>
                          </a:solidFill>
                          <a:effectLst/>
                          <a:latin typeface="+mn-lt"/>
                          <a:cs typeface="Arial" panose="020B0604020202020204" pitchFamily="34" charset="0"/>
                        </a:rPr>
                        <a:t>Arm 1</a:t>
                      </a:r>
                    </a:p>
                    <a:p>
                      <a:pPr algn="ctr">
                        <a:lnSpc>
                          <a:spcPct val="90000"/>
                        </a:lnSpc>
                        <a:spcBef>
                          <a:spcPts val="0"/>
                        </a:spcBef>
                        <a:spcAft>
                          <a:spcPts val="0"/>
                        </a:spcAft>
                      </a:pPr>
                      <a:r>
                        <a:rPr lang="en-US" sz="1800" b="1" dirty="0">
                          <a:solidFill>
                            <a:schemeClr val="bg1"/>
                          </a:solidFill>
                          <a:effectLst/>
                          <a:latin typeface="+mn-lt"/>
                          <a:cs typeface="Arial" panose="020B0604020202020204" pitchFamily="34" charset="0"/>
                        </a:rPr>
                        <a:t>T-VEC </a:t>
                      </a:r>
                      <a:r>
                        <a:rPr lang="en-US" sz="1800" dirty="0">
                          <a:solidFill>
                            <a:schemeClr val="bg1"/>
                          </a:solidFill>
                          <a:latin typeface="+mn-lt"/>
                          <a:cs typeface="Arial" panose="020B0604020202020204" pitchFamily="34" charset="0"/>
                        </a:rPr>
                        <a:t>+ Surgery</a:t>
                      </a:r>
                    </a:p>
                    <a:p>
                      <a:pPr algn="ctr">
                        <a:lnSpc>
                          <a:spcPct val="90000"/>
                        </a:lnSpc>
                        <a:spcBef>
                          <a:spcPts val="0"/>
                        </a:spcBef>
                        <a:spcAft>
                          <a:spcPts val="0"/>
                        </a:spcAft>
                      </a:pPr>
                      <a:r>
                        <a:rPr lang="en-US" sz="1800" dirty="0">
                          <a:solidFill>
                            <a:schemeClr val="bg1"/>
                          </a:solidFill>
                          <a:latin typeface="+mn-lt"/>
                          <a:cs typeface="Arial" panose="020B0604020202020204" pitchFamily="34" charset="0"/>
                        </a:rPr>
                        <a:t>(</a:t>
                      </a:r>
                      <a:r>
                        <a:rPr lang="en-US" sz="1800" dirty="0">
                          <a:latin typeface="+mn-lt"/>
                          <a:cs typeface="Arial" panose="020B0604020202020204" pitchFamily="34" charset="0"/>
                        </a:rPr>
                        <a:t>n = </a:t>
                      </a:r>
                      <a:r>
                        <a:rPr lang="en-US" sz="1800" b="1" dirty="0">
                          <a:solidFill>
                            <a:schemeClr val="bg1"/>
                          </a:solidFill>
                          <a:latin typeface="+mn-lt"/>
                          <a:cs typeface="Arial" panose="020B0604020202020204" pitchFamily="34" charset="0"/>
                        </a:rPr>
                        <a:t>73)</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90000"/>
                        </a:lnSpc>
                        <a:spcBef>
                          <a:spcPts val="0"/>
                        </a:spcBef>
                        <a:spcAft>
                          <a:spcPts val="0"/>
                        </a:spcAft>
                      </a:pPr>
                      <a:r>
                        <a:rPr lang="en-US" sz="1800" b="1" dirty="0">
                          <a:solidFill>
                            <a:schemeClr val="bg1"/>
                          </a:solidFill>
                          <a:latin typeface="+mn-lt"/>
                          <a:cs typeface="Arial" panose="020B0604020202020204" pitchFamily="34" charset="0"/>
                        </a:rPr>
                        <a:t>Arm 2</a:t>
                      </a:r>
                    </a:p>
                    <a:p>
                      <a:pPr algn="ctr">
                        <a:lnSpc>
                          <a:spcPct val="90000"/>
                        </a:lnSpc>
                        <a:spcBef>
                          <a:spcPts val="0"/>
                        </a:spcBef>
                        <a:spcAft>
                          <a:spcPts val="0"/>
                        </a:spcAft>
                      </a:pPr>
                      <a:r>
                        <a:rPr lang="en-US" sz="1800" b="1" dirty="0">
                          <a:solidFill>
                            <a:schemeClr val="bg1"/>
                          </a:solidFill>
                          <a:latin typeface="+mn-lt"/>
                          <a:cs typeface="Arial" panose="020B0604020202020204" pitchFamily="34" charset="0"/>
                        </a:rPr>
                        <a:t>Surgery Only</a:t>
                      </a:r>
                    </a:p>
                    <a:p>
                      <a:pPr algn="ctr">
                        <a:lnSpc>
                          <a:spcPct val="90000"/>
                        </a:lnSpc>
                        <a:spcBef>
                          <a:spcPts val="0"/>
                        </a:spcBef>
                        <a:spcAft>
                          <a:spcPts val="0"/>
                        </a:spcAft>
                      </a:pPr>
                      <a:r>
                        <a:rPr lang="en-US" sz="1800" b="1" dirty="0">
                          <a:solidFill>
                            <a:schemeClr val="bg1"/>
                          </a:solidFill>
                          <a:latin typeface="+mn-lt"/>
                          <a:cs typeface="Arial" panose="020B0604020202020204" pitchFamily="34" charset="0"/>
                        </a:rPr>
                        <a:t>(n = 69)</a:t>
                      </a:r>
                    </a:p>
                  </a:txBody>
                  <a:tcPr marL="68580" marR="68580" marT="34290" marB="34290" anchor="ct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89502">
                <a:tc>
                  <a:txBody>
                    <a:bodyPr/>
                    <a:lstStyle/>
                    <a:p>
                      <a:pPr marL="52388" indent="0">
                        <a:lnSpc>
                          <a:spcPct val="100000"/>
                        </a:lnSpc>
                      </a:pPr>
                      <a:r>
                        <a:rPr lang="en-US" sz="1800" b="0" baseline="0" dirty="0">
                          <a:solidFill>
                            <a:schemeClr val="tx1"/>
                          </a:solidFill>
                          <a:latin typeface="+mn-lt"/>
                          <a:cs typeface="Arial" panose="020B0604020202020204" pitchFamily="34" charset="0"/>
                        </a:rPr>
                        <a:t>Patients receiving subsequent anti-cancer adjuvant </a:t>
                      </a:r>
                      <a:r>
                        <a:rPr lang="en-US" sz="1800" b="0" baseline="0" dirty="0" err="1">
                          <a:solidFill>
                            <a:schemeClr val="tx1"/>
                          </a:solidFill>
                          <a:latin typeface="+mn-lt"/>
                          <a:cs typeface="Arial" panose="020B0604020202020204" pitchFamily="34" charset="0"/>
                        </a:rPr>
                        <a:t>tx</a:t>
                      </a:r>
                      <a:r>
                        <a:rPr lang="en-US" sz="1800" b="0" baseline="0" dirty="0">
                          <a:solidFill>
                            <a:schemeClr val="tx1"/>
                          </a:solidFill>
                          <a:latin typeface="+mn-lt"/>
                          <a:cs typeface="Arial" panose="020B0604020202020204" pitchFamily="34" charset="0"/>
                        </a:rPr>
                        <a:t>– n (%)</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300"/>
                        </a:spcBef>
                        <a:spcAft>
                          <a:spcPts val="300"/>
                        </a:spcAft>
                      </a:pPr>
                      <a:r>
                        <a:rPr lang="en-US" sz="1800" b="0" dirty="0">
                          <a:solidFill>
                            <a:schemeClr val="tx1"/>
                          </a:solidFill>
                          <a:effectLst/>
                          <a:latin typeface="+mn-lt"/>
                          <a:ea typeface="Times New Roman"/>
                          <a:cs typeface="Arial" panose="020B0604020202020204" pitchFamily="34" charset="0"/>
                        </a:rPr>
                        <a:t>8 (11)</a:t>
                      </a:r>
                    </a:p>
                  </a:txBody>
                  <a:tcPr marL="28575" marR="2857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300"/>
                        </a:spcBef>
                        <a:spcAft>
                          <a:spcPts val="300"/>
                        </a:spcAft>
                      </a:pPr>
                      <a:r>
                        <a:rPr lang="en-US" sz="1800" b="0" dirty="0">
                          <a:solidFill>
                            <a:schemeClr val="tx1"/>
                          </a:solidFill>
                          <a:effectLst/>
                          <a:latin typeface="+mn-lt"/>
                          <a:ea typeface="Times New Roman"/>
                          <a:cs typeface="Arial" panose="020B0604020202020204" pitchFamily="34" charset="0"/>
                        </a:rPr>
                        <a:t>20 (29)</a:t>
                      </a:r>
                    </a:p>
                  </a:txBody>
                  <a:tcPr marL="28575" marR="28575"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63603">
                <a:tc>
                  <a:txBody>
                    <a:bodyPr/>
                    <a:lstStyle/>
                    <a:p>
                      <a:pPr marL="287338" marR="0" lvl="0" indent="-23813"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Systemic with radiotherapy- with immunotherapy</a:t>
                      </a:r>
                      <a:endParaRPr lang="en-US" sz="1800" b="0" baseline="0" dirty="0">
                        <a:solidFill>
                          <a:schemeClr val="tx1"/>
                        </a:solidFill>
                        <a:latin typeface="+mn-lt"/>
                        <a:cs typeface="Arial" panose="020B0604020202020204" pitchFamily="34" charset="0"/>
                      </a:endParaRP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0 (0)</a:t>
                      </a:r>
                    </a:p>
                  </a:txBody>
                  <a:tcPr marL="12700" marR="127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1 (1.4)</a:t>
                      </a: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3468338"/>
                  </a:ext>
                </a:extLst>
              </a:tr>
              <a:tr h="339953">
                <a:tc>
                  <a:txBody>
                    <a:bodyPr/>
                    <a:lstStyle/>
                    <a:p>
                      <a:pPr marL="52388" indent="211138">
                        <a:lnSpc>
                          <a:spcPct val="100000"/>
                        </a:lnSpc>
                      </a:pPr>
                      <a:r>
                        <a:rPr lang="en-US" sz="1800" b="0" baseline="0" dirty="0">
                          <a:solidFill>
                            <a:schemeClr val="tx1"/>
                          </a:solidFill>
                          <a:latin typeface="+mn-lt"/>
                          <a:cs typeface="Arial" panose="020B0604020202020204" pitchFamily="34" charset="0"/>
                        </a:rPr>
                        <a:t>Systemic without radiotherapy</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6 (8.2)</a:t>
                      </a:r>
                    </a:p>
                  </a:txBody>
                  <a:tcPr marL="12700" marR="127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10 (14.5)</a:t>
                      </a: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6027801"/>
                  </a:ext>
                </a:extLst>
              </a:tr>
              <a:tr h="339953">
                <a:tc>
                  <a:txBody>
                    <a:bodyPr/>
                    <a:lstStyle/>
                    <a:p>
                      <a:pPr marL="574675" marR="0" lvl="0" indent="0" algn="l" defTabSz="914400" rtl="0" eaLnBrk="1" fontAlgn="auto" latinLnBrk="0" hangingPunct="1">
                        <a:lnSpc>
                          <a:spcPct val="100000"/>
                        </a:lnSpc>
                        <a:spcBef>
                          <a:spcPts val="0"/>
                        </a:spcBef>
                        <a:spcAft>
                          <a:spcPts val="0"/>
                        </a:spcAft>
                        <a:buClrTx/>
                        <a:buSzTx/>
                        <a:buFontTx/>
                        <a:buNone/>
                        <a:tabLst/>
                        <a:defRPr/>
                      </a:pPr>
                      <a:r>
                        <a:rPr lang="en-US" sz="1800" b="0" baseline="0" dirty="0">
                          <a:solidFill>
                            <a:schemeClr val="tx1"/>
                          </a:solidFill>
                          <a:latin typeface="+mn-lt"/>
                          <a:cs typeface="Arial" panose="020B0604020202020204" pitchFamily="34" charset="0"/>
                        </a:rPr>
                        <a:t>Immunotherapy</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6 (8.2)</a:t>
                      </a:r>
                    </a:p>
                  </a:txBody>
                  <a:tcPr marL="12700" marR="127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8 (11.6)</a:t>
                      </a: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6661976"/>
                  </a:ext>
                </a:extLst>
              </a:tr>
              <a:tr h="339953">
                <a:tc>
                  <a:txBody>
                    <a:bodyPr/>
                    <a:lstStyle/>
                    <a:p>
                      <a:pPr marL="574675" marR="0" lvl="0" indent="0" algn="l" defTabSz="914400" rtl="0" eaLnBrk="1" fontAlgn="auto" latinLnBrk="0" hangingPunct="1">
                        <a:lnSpc>
                          <a:spcPct val="100000"/>
                        </a:lnSpc>
                        <a:spcBef>
                          <a:spcPts val="0"/>
                        </a:spcBef>
                        <a:spcAft>
                          <a:spcPts val="0"/>
                        </a:spcAft>
                        <a:buClrTx/>
                        <a:buSzTx/>
                        <a:buFontTx/>
                        <a:buNone/>
                        <a:tabLst/>
                        <a:defRPr/>
                      </a:pPr>
                      <a:r>
                        <a:rPr lang="en-US" sz="1800" b="0" baseline="0" dirty="0">
                          <a:solidFill>
                            <a:schemeClr val="tx1"/>
                          </a:solidFill>
                          <a:latin typeface="+mn-lt"/>
                          <a:cs typeface="Arial" panose="020B0604020202020204" pitchFamily="34" charset="0"/>
                        </a:rPr>
                        <a:t>Chemotherapy</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0 (0)</a:t>
                      </a:r>
                    </a:p>
                  </a:txBody>
                  <a:tcPr marL="12700" marR="127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3 (4.3)</a:t>
                      </a: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4210804"/>
                  </a:ext>
                </a:extLst>
              </a:tr>
              <a:tr h="339953">
                <a:tc>
                  <a:txBody>
                    <a:bodyPr/>
                    <a:lstStyle/>
                    <a:p>
                      <a:pPr marL="574675" marR="0" lvl="0" indent="0" algn="l" defTabSz="914400" rtl="0" eaLnBrk="1" fontAlgn="auto" latinLnBrk="0" hangingPunct="1">
                        <a:lnSpc>
                          <a:spcPct val="100000"/>
                        </a:lnSpc>
                        <a:spcBef>
                          <a:spcPts val="0"/>
                        </a:spcBef>
                        <a:spcAft>
                          <a:spcPts val="0"/>
                        </a:spcAft>
                        <a:buClrTx/>
                        <a:buSzTx/>
                        <a:buFontTx/>
                        <a:buNone/>
                        <a:tabLst/>
                        <a:defRPr/>
                      </a:pPr>
                      <a:r>
                        <a:rPr lang="en-US" sz="1800" b="0" baseline="0" dirty="0">
                          <a:solidFill>
                            <a:schemeClr val="tx1"/>
                          </a:solidFill>
                          <a:latin typeface="+mn-lt"/>
                          <a:cs typeface="Arial" panose="020B0604020202020204" pitchFamily="34" charset="0"/>
                        </a:rPr>
                        <a:t>Targeted biologics</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0 (0)</a:t>
                      </a:r>
                    </a:p>
                  </a:txBody>
                  <a:tcPr marL="12700" marR="127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1 (1.4)</a:t>
                      </a: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9829774"/>
                  </a:ext>
                </a:extLst>
              </a:tr>
              <a:tr h="339953">
                <a:tc>
                  <a:txBody>
                    <a:bodyPr/>
                    <a:lstStyle/>
                    <a:p>
                      <a:pPr marL="52388" indent="211138">
                        <a:lnSpc>
                          <a:spcPct val="100000"/>
                        </a:lnSpc>
                      </a:pPr>
                      <a:r>
                        <a:rPr lang="en-US" sz="1800" b="0" baseline="0" dirty="0">
                          <a:solidFill>
                            <a:schemeClr val="tx1"/>
                          </a:solidFill>
                          <a:latin typeface="+mn-lt"/>
                          <a:cs typeface="Arial" panose="020B0604020202020204" pitchFamily="34" charset="0"/>
                        </a:rPr>
                        <a:t>Radiotherapy only</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1 (1.4)</a:t>
                      </a:r>
                    </a:p>
                  </a:txBody>
                  <a:tcPr marL="12700" marR="127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7 (10.1)</a:t>
                      </a: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8004873"/>
                  </a:ext>
                </a:extLst>
              </a:tr>
              <a:tr h="339953">
                <a:tc>
                  <a:txBody>
                    <a:bodyPr/>
                    <a:lstStyle/>
                    <a:p>
                      <a:pPr marL="52388" indent="211138">
                        <a:lnSpc>
                          <a:spcPct val="100000"/>
                        </a:lnSpc>
                      </a:pPr>
                      <a:r>
                        <a:rPr lang="en-US" sz="1800" b="0" baseline="0" dirty="0">
                          <a:solidFill>
                            <a:schemeClr val="tx1"/>
                          </a:solidFill>
                          <a:latin typeface="+mn-lt"/>
                          <a:cs typeface="Arial" panose="020B0604020202020204" pitchFamily="34" charset="0"/>
                        </a:rPr>
                        <a:t>Other</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1 (1.4)</a:t>
                      </a:r>
                    </a:p>
                  </a:txBody>
                  <a:tcPr marL="12700" marR="127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800" dirty="0">
                          <a:effectLst/>
                          <a:latin typeface="+mn-lt"/>
                          <a:ea typeface="Times New Roman" panose="02020603050405020304" pitchFamily="18" charset="0"/>
                          <a:cs typeface="Arial" panose="020B0604020202020204" pitchFamily="34" charset="0"/>
                        </a:rPr>
                        <a:t>2 (2.9)</a:t>
                      </a: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9189764"/>
                  </a:ext>
                </a:extLst>
              </a:tr>
            </a:tbl>
          </a:graphicData>
        </a:graphic>
      </p:graphicFrame>
      <p:sp>
        <p:nvSpPr>
          <p:cNvPr id="7" name="Title 1">
            <a:extLst>
              <a:ext uri="{FF2B5EF4-FFF2-40B4-BE49-F238E27FC236}">
                <a16:creationId xmlns:a16="http://schemas.microsoft.com/office/drawing/2014/main" id="{69D119EF-EDE5-4591-A7AF-603FD6CF2711}"/>
              </a:ext>
            </a:extLst>
          </p:cNvPr>
          <p:cNvSpPr txBox="1">
            <a:spLocks/>
          </p:cNvSpPr>
          <p:nvPr/>
        </p:nvSpPr>
        <p:spPr>
          <a:xfrm>
            <a:off x="174877" y="451531"/>
            <a:ext cx="10895634" cy="9340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Subsequent Adjuvant Treatment</a:t>
            </a:r>
            <a:endParaRPr lang="en-US" sz="20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F7E0ECC-21C0-493B-A88A-0D6CC55BF1B9}"/>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18</a:t>
            </a:fld>
            <a:endParaRPr lang="en-US" dirty="0"/>
          </a:p>
        </p:txBody>
      </p:sp>
      <p:sp>
        <p:nvSpPr>
          <p:cNvPr id="8" name="Date Placeholder 5">
            <a:extLst>
              <a:ext uri="{FF2B5EF4-FFF2-40B4-BE49-F238E27FC236}">
                <a16:creationId xmlns:a16="http://schemas.microsoft.com/office/drawing/2014/main" id="{ED215473-8370-4956-848F-8445E02432F4}"/>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9" name="TextBox 8">
            <a:extLst>
              <a:ext uri="{FF2B5EF4-FFF2-40B4-BE49-F238E27FC236}">
                <a16:creationId xmlns:a16="http://schemas.microsoft.com/office/drawing/2014/main" id="{F5237259-1C66-4429-94FB-C4B788AB7FDB}"/>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0" name="TextBox 9">
            <a:extLst>
              <a:ext uri="{FF2B5EF4-FFF2-40B4-BE49-F238E27FC236}">
                <a16:creationId xmlns:a16="http://schemas.microsoft.com/office/drawing/2014/main" id="{B762871F-D73D-403A-9681-EAC88F27F49D}"/>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B4A18267-A4AA-4FFF-A567-43939F58B676}"/>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8FF7909C-C730-43BD-A40C-D278CAED117B}"/>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 name="TextBox 12">
            <a:extLst>
              <a:ext uri="{FF2B5EF4-FFF2-40B4-BE49-F238E27FC236}">
                <a16:creationId xmlns:a16="http://schemas.microsoft.com/office/drawing/2014/main" id="{31D6CD0A-1688-469C-A404-BB6BF7E741B6}"/>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4" name="TextBox 13">
            <a:extLst>
              <a:ext uri="{FF2B5EF4-FFF2-40B4-BE49-F238E27FC236}">
                <a16:creationId xmlns:a16="http://schemas.microsoft.com/office/drawing/2014/main" id="{899EB830-0D15-43ED-BD0B-59B4AE294C3D}"/>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5" name="TextBox 14">
            <a:extLst>
              <a:ext uri="{FF2B5EF4-FFF2-40B4-BE49-F238E27FC236}">
                <a16:creationId xmlns:a16="http://schemas.microsoft.com/office/drawing/2014/main" id="{D9953A3A-6475-4981-A108-4814CBBDA804}"/>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6" name="TextBox 15">
            <a:extLst>
              <a:ext uri="{FF2B5EF4-FFF2-40B4-BE49-F238E27FC236}">
                <a16:creationId xmlns:a16="http://schemas.microsoft.com/office/drawing/2014/main" id="{EACD545C-A209-4EF0-9CB1-0BA65AAC87C8}"/>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1413410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863697E8-4C45-4140-B37C-4804E332E6B8}"/>
              </a:ext>
            </a:extLst>
          </p:cNvPr>
          <p:cNvGraphicFramePr>
            <a:graphicFrameLocks/>
          </p:cNvGraphicFramePr>
          <p:nvPr>
            <p:extLst>
              <p:ext uri="{D42A27DB-BD31-4B8C-83A1-F6EECF244321}">
                <p14:modId xmlns:p14="http://schemas.microsoft.com/office/powerpoint/2010/main" val="701042223"/>
              </p:ext>
            </p:extLst>
          </p:nvPr>
        </p:nvGraphicFramePr>
        <p:xfrm>
          <a:off x="499730" y="1792911"/>
          <a:ext cx="8687518" cy="4154663"/>
        </p:xfrm>
        <a:graphic>
          <a:graphicData uri="http://schemas.openxmlformats.org/drawingml/2006/table">
            <a:tbl>
              <a:tblPr firstRow="1" bandRow="1">
                <a:tableStyleId>{5C22544A-7EE6-4342-B048-85BDC9FD1C3A}</a:tableStyleId>
              </a:tblPr>
              <a:tblGrid>
                <a:gridCol w="4540431">
                  <a:extLst>
                    <a:ext uri="{9D8B030D-6E8A-4147-A177-3AD203B41FA5}">
                      <a16:colId xmlns:a16="http://schemas.microsoft.com/office/drawing/2014/main" val="20000"/>
                    </a:ext>
                  </a:extLst>
                </a:gridCol>
                <a:gridCol w="4147087">
                  <a:extLst>
                    <a:ext uri="{9D8B030D-6E8A-4147-A177-3AD203B41FA5}">
                      <a16:colId xmlns:a16="http://schemas.microsoft.com/office/drawing/2014/main" val="20001"/>
                    </a:ext>
                  </a:extLst>
                </a:gridCol>
              </a:tblGrid>
              <a:tr h="352823">
                <a:tc>
                  <a:txBody>
                    <a:bodyPr/>
                    <a:lstStyle/>
                    <a:p>
                      <a:pPr>
                        <a:lnSpc>
                          <a:spcPct val="90000"/>
                        </a:lnSpc>
                      </a:pPr>
                      <a:endParaRPr lang="en-GB" sz="1200" b="0" dirty="0">
                        <a:solidFill>
                          <a:schemeClr val="bg1"/>
                        </a:solidFill>
                        <a:latin typeface="Arial" panose="020B0604020202020204" pitchFamily="34" charset="0"/>
                        <a:cs typeface="Arial" panose="020B0604020202020204" pitchFamily="34" charset="0"/>
                      </a:endParaRPr>
                    </a:p>
                  </a:txBody>
                  <a:tcPr marL="68594" marR="68594" marT="34253" marB="34253" anchor="b">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90000"/>
                        </a:lnSpc>
                        <a:spcBef>
                          <a:spcPts val="0"/>
                        </a:spcBef>
                        <a:spcAft>
                          <a:spcPts val="0"/>
                        </a:spcAft>
                      </a:pPr>
                      <a:r>
                        <a:rPr lang="en-US" sz="1200" b="1" dirty="0">
                          <a:solidFill>
                            <a:schemeClr val="bg1"/>
                          </a:solidFill>
                          <a:effectLst/>
                          <a:latin typeface="Arial" panose="020B0604020202020204" pitchFamily="34" charset="0"/>
                          <a:cs typeface="Arial" panose="020B0604020202020204" pitchFamily="34" charset="0"/>
                        </a:rPr>
                        <a:t>Arm 1: T-VEC </a:t>
                      </a:r>
                      <a:r>
                        <a:rPr lang="en-US" sz="1200" dirty="0">
                          <a:solidFill>
                            <a:schemeClr val="bg1"/>
                          </a:solidFill>
                          <a:latin typeface="Arial" panose="020B0604020202020204" pitchFamily="34" charset="0"/>
                          <a:cs typeface="Arial" panose="020B0604020202020204" pitchFamily="34" charset="0"/>
                        </a:rPr>
                        <a:t>+ Surgery </a:t>
                      </a:r>
                      <a:r>
                        <a:rPr lang="en-US" sz="1200" b="1" dirty="0">
                          <a:solidFill>
                            <a:schemeClr val="bg1"/>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n = </a:t>
                      </a:r>
                      <a:r>
                        <a:rPr lang="en-US" sz="1200" b="1" dirty="0">
                          <a:solidFill>
                            <a:schemeClr val="bg1"/>
                          </a:solidFill>
                          <a:latin typeface="Arial" panose="020B0604020202020204" pitchFamily="34" charset="0"/>
                          <a:cs typeface="Arial" panose="020B0604020202020204" pitchFamily="34" charset="0"/>
                        </a:rPr>
                        <a:t>73)</a:t>
                      </a:r>
                    </a:p>
                  </a:txBody>
                  <a:tcPr marL="68580" marR="68580" marT="34290" marB="34290" anchor="ct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90092">
                <a:tc>
                  <a:txBody>
                    <a:bodyPr/>
                    <a:lstStyle/>
                    <a:p>
                      <a:pPr marL="52388" indent="0">
                        <a:lnSpc>
                          <a:spcPct val="100000"/>
                        </a:lnSpc>
                      </a:pPr>
                      <a:r>
                        <a:rPr lang="en-US" sz="1200" b="0" baseline="0" dirty="0">
                          <a:solidFill>
                            <a:schemeClr val="tx1"/>
                          </a:solidFill>
                          <a:latin typeface="Arial" panose="020B0604020202020204" pitchFamily="34" charset="0"/>
                          <a:cs typeface="Arial" panose="020B0604020202020204" pitchFamily="34" charset="0"/>
                        </a:rPr>
                        <a:t>Patients with any event of any grade – n (%)</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300"/>
                        </a:spcBef>
                        <a:spcAft>
                          <a:spcPts val="300"/>
                        </a:spcAft>
                      </a:pPr>
                      <a:r>
                        <a:rPr lang="en-US" sz="1200" kern="1200" dirty="0">
                          <a:solidFill>
                            <a:schemeClr val="dk1"/>
                          </a:solidFill>
                          <a:effectLst/>
                          <a:latin typeface="Arial" panose="020B0604020202020204" pitchFamily="34" charset="0"/>
                          <a:ea typeface="+mn-ea"/>
                          <a:cs typeface="Arial" panose="020B0604020202020204" pitchFamily="34" charset="0"/>
                        </a:rPr>
                        <a:t>70 (95.9)</a:t>
                      </a:r>
                      <a:endParaRPr lang="en-US" sz="1200" b="0" dirty="0">
                        <a:solidFill>
                          <a:schemeClr val="tx1"/>
                        </a:solidFill>
                        <a:effectLst/>
                        <a:latin typeface="Arial" panose="020B0604020202020204" pitchFamily="34" charset="0"/>
                        <a:ea typeface="Times New Roman"/>
                        <a:cs typeface="Arial" panose="020B0604020202020204" pitchFamily="34" charset="0"/>
                      </a:endParaRPr>
                    </a:p>
                  </a:txBody>
                  <a:tcPr marL="28575" marR="28575"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092">
                <a:tc>
                  <a:txBody>
                    <a:bodyPr/>
                    <a:lstStyle/>
                    <a:p>
                      <a:pPr marL="52388" marR="0" lvl="0" indent="211138" algn="l" defTabSz="914400" rtl="0" eaLnBrk="1" fontAlgn="auto" latinLnBrk="0" hangingPunct="1">
                        <a:lnSpc>
                          <a:spcPct val="100000"/>
                        </a:lnSpc>
                        <a:spcBef>
                          <a:spcPts val="0"/>
                        </a:spcBef>
                        <a:spcAft>
                          <a:spcPts val="0"/>
                        </a:spcAft>
                        <a:buClrTx/>
                        <a:buSzTx/>
                        <a:buFontTx/>
                        <a:buNone/>
                        <a:tabLst/>
                        <a:defRPr/>
                      </a:pPr>
                      <a:r>
                        <a:rPr lang="en-US" sz="1200" b="0" baseline="0" dirty="0">
                          <a:solidFill>
                            <a:schemeClr val="tx1"/>
                          </a:solidFill>
                          <a:latin typeface="Arial" panose="020B0604020202020204" pitchFamily="34" charset="0"/>
                          <a:cs typeface="Arial" panose="020B0604020202020204" pitchFamily="34" charset="0"/>
                        </a:rPr>
                        <a:t>Influenza-like illness</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 (35.6)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3468338"/>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Pyrexia</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 (32.9)</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6027801"/>
                  </a:ext>
                </a:extLst>
              </a:tr>
              <a:tr h="190092">
                <a:tc>
                  <a:txBody>
                    <a:bodyPr/>
                    <a:lstStyle/>
                    <a:p>
                      <a:pPr marL="52388" marR="0" lvl="0" indent="211138" algn="l" defTabSz="914400" rtl="0" eaLnBrk="1" fontAlgn="auto" latinLnBrk="0" hangingPunct="1">
                        <a:lnSpc>
                          <a:spcPct val="100000"/>
                        </a:lnSpc>
                        <a:spcBef>
                          <a:spcPts val="0"/>
                        </a:spcBef>
                        <a:spcAft>
                          <a:spcPts val="0"/>
                        </a:spcAft>
                        <a:buClrTx/>
                        <a:buSzTx/>
                        <a:buFontTx/>
                        <a:buNone/>
                        <a:tabLst/>
                        <a:defRPr/>
                      </a:pPr>
                      <a:r>
                        <a:rPr lang="en-US" sz="1200" b="0" baseline="0" dirty="0">
                          <a:solidFill>
                            <a:schemeClr val="tx1"/>
                          </a:solidFill>
                          <a:latin typeface="Arial" panose="020B0604020202020204" pitchFamily="34" charset="0"/>
                          <a:cs typeface="Arial" panose="020B0604020202020204" pitchFamily="34" charset="0"/>
                        </a:rPr>
                        <a:t>Fatigue</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 (27.4)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6661976"/>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Chills</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 (24.7)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8004873"/>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Headache</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 (23.3)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9189764"/>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Arthralgia</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(13.7)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9585998"/>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Myalgia</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(11.0)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1016696"/>
                  </a:ext>
                </a:extLst>
              </a:tr>
              <a:tr h="190092">
                <a:tc>
                  <a:txBody>
                    <a:bodyPr/>
                    <a:lstStyle/>
                    <a:p>
                      <a:pPr marL="52388" marR="0" lvl="0" indent="211138" algn="l" defTabSz="914400" rtl="0" eaLnBrk="1" fontAlgn="auto" latinLnBrk="0" hangingPunct="1">
                        <a:lnSpc>
                          <a:spcPct val="100000"/>
                        </a:lnSpc>
                        <a:spcBef>
                          <a:spcPts val="0"/>
                        </a:spcBef>
                        <a:spcAft>
                          <a:spcPts val="0"/>
                        </a:spcAft>
                        <a:buClrTx/>
                        <a:buSzTx/>
                        <a:buFontTx/>
                        <a:buNone/>
                        <a:tabLst/>
                        <a:defRPr/>
                      </a:pPr>
                      <a:r>
                        <a:rPr lang="en-US" sz="1200" b="0" baseline="0" dirty="0">
                          <a:solidFill>
                            <a:schemeClr val="tx1"/>
                          </a:solidFill>
                          <a:latin typeface="Arial" panose="020B0604020202020204" pitchFamily="34" charset="0"/>
                          <a:cs typeface="Arial" panose="020B0604020202020204" pitchFamily="34" charset="0"/>
                        </a:rPr>
                        <a:t>Nausea</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(11.0)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9897306"/>
                  </a:ext>
                </a:extLst>
              </a:tr>
              <a:tr h="190092">
                <a:tc>
                  <a:txBody>
                    <a:bodyPr/>
                    <a:lstStyle/>
                    <a:p>
                      <a:pPr marL="52388" marR="0" lvl="0" indent="211138" algn="l" defTabSz="914400" rtl="0" eaLnBrk="1" fontAlgn="auto" latinLnBrk="0" hangingPunct="1">
                        <a:lnSpc>
                          <a:spcPct val="100000"/>
                        </a:lnSpc>
                        <a:spcBef>
                          <a:spcPts val="0"/>
                        </a:spcBef>
                        <a:spcAft>
                          <a:spcPts val="0"/>
                        </a:spcAft>
                        <a:buClrTx/>
                        <a:buSzTx/>
                        <a:buFontTx/>
                        <a:buNone/>
                        <a:tabLst/>
                        <a:defRPr/>
                      </a:pPr>
                      <a:r>
                        <a:rPr lang="en-US" sz="1200" b="0" baseline="0" dirty="0">
                          <a:solidFill>
                            <a:schemeClr val="tx1"/>
                          </a:solidFill>
                          <a:latin typeface="Arial" panose="020B0604020202020204" pitchFamily="34" charset="0"/>
                          <a:cs typeface="Arial" panose="020B0604020202020204" pitchFamily="34" charset="0"/>
                        </a:rPr>
                        <a:t>Diarrhea</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(11.0)</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0129368"/>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Dizziness</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 (9.6)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19417888"/>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Vomiting</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 (9.6)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701386"/>
                  </a:ext>
                </a:extLst>
              </a:tr>
              <a:tr h="190092">
                <a:tc>
                  <a:txBody>
                    <a:bodyPr/>
                    <a:lstStyle/>
                    <a:p>
                      <a:pPr marL="52388" marR="0" lvl="0" indent="211138" algn="l" defTabSz="914400" rtl="0" eaLnBrk="1" fontAlgn="auto" latinLnBrk="0" hangingPunct="1">
                        <a:lnSpc>
                          <a:spcPct val="100000"/>
                        </a:lnSpc>
                        <a:spcBef>
                          <a:spcPts val="0"/>
                        </a:spcBef>
                        <a:spcAft>
                          <a:spcPts val="0"/>
                        </a:spcAft>
                        <a:buClrTx/>
                        <a:buSzTx/>
                        <a:buFontTx/>
                        <a:buNone/>
                        <a:tabLst/>
                        <a:defRPr/>
                      </a:pPr>
                      <a:r>
                        <a:rPr lang="en-US" sz="1200" b="0" baseline="0" dirty="0">
                          <a:solidFill>
                            <a:schemeClr val="tx1"/>
                          </a:solidFill>
                          <a:latin typeface="Arial" panose="020B0604020202020204" pitchFamily="34" charset="0"/>
                          <a:cs typeface="Arial" panose="020B0604020202020204" pitchFamily="34" charset="0"/>
                        </a:rPr>
                        <a:t>Injection-site pain</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100"/>
                        </a:spcBef>
                        <a:spcAft>
                          <a:spcPts val="100"/>
                        </a:spcAft>
                        <a:buClrTx/>
                        <a:buSzTx/>
                        <a:buFontTx/>
                        <a:buNone/>
                        <a:tabLst/>
                        <a:defRPr/>
                      </a:pPr>
                      <a:r>
                        <a:rPr lang="en-US"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 (8.2)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0074024"/>
                  </a:ext>
                </a:extLst>
              </a:tr>
              <a:tr h="190092">
                <a:tc>
                  <a:txBody>
                    <a:bodyPr/>
                    <a:lstStyle/>
                    <a:p>
                      <a:pPr marL="52388" marR="0" lvl="0" indent="211138" algn="l" defTabSz="914400" rtl="0" eaLnBrk="1" fontAlgn="auto" latinLnBrk="0" hangingPunct="1">
                        <a:lnSpc>
                          <a:spcPct val="100000"/>
                        </a:lnSpc>
                        <a:spcBef>
                          <a:spcPts val="0"/>
                        </a:spcBef>
                        <a:spcAft>
                          <a:spcPts val="0"/>
                        </a:spcAft>
                        <a:buClrTx/>
                        <a:buSzTx/>
                        <a:buFontTx/>
                        <a:buNone/>
                        <a:tabLst/>
                        <a:defRPr/>
                      </a:pPr>
                      <a:r>
                        <a:rPr lang="en-US" sz="1200" b="0" baseline="0" dirty="0">
                          <a:solidFill>
                            <a:schemeClr val="tx1"/>
                          </a:solidFill>
                          <a:latin typeface="Arial" panose="020B0604020202020204" pitchFamily="34" charset="0"/>
                          <a:cs typeface="Arial" panose="020B0604020202020204" pitchFamily="34" charset="0"/>
                        </a:rPr>
                        <a:t>Pain</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 (8.2)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9910951"/>
                  </a:ext>
                </a:extLst>
              </a:tr>
              <a:tr h="190092">
                <a:tc>
                  <a:txBody>
                    <a:bodyPr/>
                    <a:lstStyle/>
                    <a:p>
                      <a:pPr marL="52388" marR="0" lvl="0" indent="211138" algn="l" defTabSz="914400" rtl="0" eaLnBrk="1" fontAlgn="auto" latinLnBrk="0" hangingPunct="1">
                        <a:lnSpc>
                          <a:spcPct val="100000"/>
                        </a:lnSpc>
                        <a:spcBef>
                          <a:spcPts val="0"/>
                        </a:spcBef>
                        <a:spcAft>
                          <a:spcPts val="0"/>
                        </a:spcAft>
                        <a:buClrTx/>
                        <a:buSzTx/>
                        <a:buFontTx/>
                        <a:buNone/>
                        <a:tabLst/>
                        <a:defRPr/>
                      </a:pPr>
                      <a:r>
                        <a:rPr lang="en-US" sz="1200" b="0" baseline="0" dirty="0">
                          <a:solidFill>
                            <a:schemeClr val="tx1"/>
                          </a:solidFill>
                          <a:latin typeface="Arial" panose="020B0604020202020204" pitchFamily="34" charset="0"/>
                          <a:cs typeface="Arial" panose="020B0604020202020204" pitchFamily="34" charset="0"/>
                        </a:rPr>
                        <a:t>Pruritus</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 4 (5.5)</a:t>
                      </a: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022793"/>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Asthenia</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 (5.5)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993284"/>
                  </a:ext>
                </a:extLst>
              </a:tr>
              <a:tr h="190092">
                <a:tc>
                  <a:txBody>
                    <a:bodyPr/>
                    <a:lstStyle/>
                    <a:p>
                      <a:pPr marL="52388" indent="211138">
                        <a:lnSpc>
                          <a:spcPct val="100000"/>
                        </a:lnSpc>
                      </a:pPr>
                      <a:r>
                        <a:rPr lang="en-US" sz="1200" b="0" baseline="0" dirty="0">
                          <a:solidFill>
                            <a:schemeClr val="tx1"/>
                          </a:solidFill>
                          <a:latin typeface="Arial" panose="020B0604020202020204" pitchFamily="34" charset="0"/>
                          <a:cs typeface="Arial" panose="020B0604020202020204" pitchFamily="34" charset="0"/>
                        </a:rPr>
                        <a:t>Injection site erythema</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 (5.5)</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0217582"/>
                  </a:ext>
                </a:extLst>
              </a:tr>
              <a:tr h="190092">
                <a:tc>
                  <a:txBody>
                    <a:bodyPr/>
                    <a:lstStyle/>
                    <a:p>
                      <a:pPr marL="52388" marR="0" indent="211138">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Cough</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00" marR="12700"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100"/>
                        </a:spcBef>
                        <a:spcAft>
                          <a:spcPts val="1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4 (5.5)</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2231338"/>
                  </a:ext>
                </a:extLst>
              </a:tr>
              <a:tr h="190092">
                <a:tc>
                  <a:txBody>
                    <a:bodyPr/>
                    <a:lstStyle/>
                    <a:p>
                      <a:pPr marL="52388" marR="0" indent="211138">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Musculoskeletal pain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00" marR="12700"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100"/>
                        </a:spcBef>
                        <a:spcAft>
                          <a:spcPts val="1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4 (5.5)</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96133827"/>
                  </a:ext>
                </a:extLst>
              </a:tr>
              <a:tr h="190092">
                <a:tc>
                  <a:txBody>
                    <a:bodyPr/>
                    <a:lstStyle/>
                    <a:p>
                      <a:pPr marL="52388" marR="0" indent="211138">
                        <a:lnSpc>
                          <a:spcPct val="100000"/>
                        </a:lnSpc>
                        <a:spcBef>
                          <a:spcPts val="100"/>
                        </a:spcBef>
                        <a:spcAft>
                          <a:spcPts val="100"/>
                        </a:spcAft>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Injection-site reaction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00" marR="12700"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100"/>
                        </a:spcBef>
                        <a:spcAft>
                          <a:spcPts val="1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4 (5.5)</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txBody>
                  <a:tcPr marL="12700" marR="12700"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7977256"/>
                  </a:ext>
                </a:extLst>
              </a:tr>
            </a:tbl>
          </a:graphicData>
        </a:graphic>
      </p:graphicFrame>
      <p:sp>
        <p:nvSpPr>
          <p:cNvPr id="13" name="TextBox 12">
            <a:extLst>
              <a:ext uri="{FF2B5EF4-FFF2-40B4-BE49-F238E27FC236}">
                <a16:creationId xmlns:a16="http://schemas.microsoft.com/office/drawing/2014/main" id="{606F96B6-FA79-4181-9C3A-9482E7F20BBF}"/>
              </a:ext>
            </a:extLst>
          </p:cNvPr>
          <p:cNvSpPr txBox="1"/>
          <p:nvPr/>
        </p:nvSpPr>
        <p:spPr>
          <a:xfrm>
            <a:off x="9187248" y="1792911"/>
            <a:ext cx="3020208" cy="2215991"/>
          </a:xfrm>
          <a:prstGeom prst="rect">
            <a:avLst/>
          </a:prstGeom>
          <a:noFill/>
        </p:spPr>
        <p:txBody>
          <a:bodyPr wrap="square" rtlCol="0">
            <a:spAutoFit/>
          </a:bodyPr>
          <a:lstStyle/>
          <a:p>
            <a:pPr marL="182563" indent="-182563">
              <a:spcBef>
                <a:spcPts val="1200"/>
              </a:spcBef>
              <a:spcAft>
                <a:spcPts val="1200"/>
              </a:spcAft>
              <a:buFont typeface="Arial" panose="020B0604020202020204" pitchFamily="34" charset="0"/>
              <a:buChar char="•"/>
            </a:pPr>
            <a:r>
              <a:rPr lang="en-US" dirty="0"/>
              <a:t>One grade 3 TEAE of progression of a local necrotic leg ulcer</a:t>
            </a:r>
          </a:p>
          <a:p>
            <a:pPr marL="182563" indent="-182563">
              <a:spcBef>
                <a:spcPts val="1200"/>
              </a:spcBef>
              <a:spcAft>
                <a:spcPts val="1200"/>
              </a:spcAft>
              <a:buFont typeface="Arial" panose="020B0604020202020204" pitchFamily="34" charset="0"/>
              <a:buChar char="•"/>
            </a:pPr>
            <a:r>
              <a:rPr lang="en-US" dirty="0"/>
              <a:t>One grade 4 TEAE of pain</a:t>
            </a:r>
          </a:p>
          <a:p>
            <a:pPr marL="182563" indent="-182563">
              <a:spcAft>
                <a:spcPts val="1200"/>
              </a:spcAft>
              <a:buFont typeface="Arial" panose="020B0604020202020204" pitchFamily="34" charset="0"/>
              <a:buChar char="•"/>
            </a:pPr>
            <a:r>
              <a:rPr lang="en-US" dirty="0"/>
              <a:t>No grade 5 events</a:t>
            </a:r>
          </a:p>
        </p:txBody>
      </p:sp>
      <p:sp>
        <p:nvSpPr>
          <p:cNvPr id="7" name="Title 1">
            <a:extLst>
              <a:ext uri="{FF2B5EF4-FFF2-40B4-BE49-F238E27FC236}">
                <a16:creationId xmlns:a16="http://schemas.microsoft.com/office/drawing/2014/main" id="{69D119EF-EDE5-4591-A7AF-603FD6CF2711}"/>
              </a:ext>
            </a:extLst>
          </p:cNvPr>
          <p:cNvSpPr txBox="1">
            <a:spLocks/>
          </p:cNvSpPr>
          <p:nvPr/>
        </p:nvSpPr>
        <p:spPr>
          <a:xfrm>
            <a:off x="370564" y="690925"/>
            <a:ext cx="11159161" cy="9340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t>Treatment Emergent Adverse Events (TEAE) in &gt; 5% of Patients in the T-VEC Arm (Pre-surgery)</a:t>
            </a:r>
            <a:endParaRPr lang="en-US" sz="2800" b="1" dirty="0">
              <a:latin typeface="Arial" panose="020B0604020202020204" pitchFamily="34" charset="0"/>
              <a:cs typeface="Arial" panose="020B0604020202020204" pitchFamily="34" charset="0"/>
            </a:endParaRPr>
          </a:p>
        </p:txBody>
      </p:sp>
      <p:sp>
        <p:nvSpPr>
          <p:cNvPr id="5" name="Slide Number Placeholder 3">
            <a:extLst>
              <a:ext uri="{FF2B5EF4-FFF2-40B4-BE49-F238E27FC236}">
                <a16:creationId xmlns:a16="http://schemas.microsoft.com/office/drawing/2014/main" id="{80EB3C37-5AA4-4096-A941-D550F4F3B4BD}"/>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19</a:t>
            </a:fld>
            <a:endParaRPr lang="en-US" dirty="0"/>
          </a:p>
        </p:txBody>
      </p:sp>
      <p:sp>
        <p:nvSpPr>
          <p:cNvPr id="8" name="Date Placeholder 5">
            <a:extLst>
              <a:ext uri="{FF2B5EF4-FFF2-40B4-BE49-F238E27FC236}">
                <a16:creationId xmlns:a16="http://schemas.microsoft.com/office/drawing/2014/main" id="{A3173AE1-4C17-4AFE-8C17-03D20AE2B1F9}"/>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9" name="TextBox 8">
            <a:extLst>
              <a:ext uri="{FF2B5EF4-FFF2-40B4-BE49-F238E27FC236}">
                <a16:creationId xmlns:a16="http://schemas.microsoft.com/office/drawing/2014/main" id="{9594A700-03ED-4224-93DA-C54743B7F44D}"/>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0" name="TextBox 9">
            <a:extLst>
              <a:ext uri="{FF2B5EF4-FFF2-40B4-BE49-F238E27FC236}">
                <a16:creationId xmlns:a16="http://schemas.microsoft.com/office/drawing/2014/main" id="{24F908D7-E992-4052-879E-6E43180C2E1E}"/>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DEAF6B1A-5EFF-4051-8FB1-BDC16D839A35}"/>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4310E0B5-E419-4FB6-9B15-8679399F70E0}"/>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4" name="TextBox 13">
            <a:extLst>
              <a:ext uri="{FF2B5EF4-FFF2-40B4-BE49-F238E27FC236}">
                <a16:creationId xmlns:a16="http://schemas.microsoft.com/office/drawing/2014/main" id="{3F2633EE-7A11-4D79-A991-77186E94A69C}"/>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5" name="TextBox 14">
            <a:extLst>
              <a:ext uri="{FF2B5EF4-FFF2-40B4-BE49-F238E27FC236}">
                <a16:creationId xmlns:a16="http://schemas.microsoft.com/office/drawing/2014/main" id="{6D9058EF-9264-4E93-812A-9777EAB67F97}"/>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6" name="TextBox 15">
            <a:extLst>
              <a:ext uri="{FF2B5EF4-FFF2-40B4-BE49-F238E27FC236}">
                <a16:creationId xmlns:a16="http://schemas.microsoft.com/office/drawing/2014/main" id="{B329680A-C2A3-4ADC-AF11-4855EC5C1918}"/>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7" name="TextBox 16">
            <a:extLst>
              <a:ext uri="{FF2B5EF4-FFF2-40B4-BE49-F238E27FC236}">
                <a16:creationId xmlns:a16="http://schemas.microsoft.com/office/drawing/2014/main" id="{0C04E4D5-5AB3-4D7B-AD7B-93AD8E1FB819}"/>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3411216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636181" y="1795368"/>
            <a:ext cx="10919637" cy="1983907"/>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Ins="1463040" rtlCol="0" anchor="ctr"/>
          <a:lstStyle/>
          <a:p>
            <a:pPr lvl="7"/>
            <a:r>
              <a:rPr lang="en-US" b="1" dirty="0"/>
              <a:t>1-year Recurrence-free Survival (RFS) From a Randomized, Open-label Phase 2 Study of Neoadjuvant </a:t>
            </a:r>
            <a:r>
              <a:rPr lang="en-US" b="1" dirty="0" err="1"/>
              <a:t>Talimogene</a:t>
            </a:r>
            <a:r>
              <a:rPr lang="en-US" b="1" dirty="0"/>
              <a:t> </a:t>
            </a:r>
            <a:r>
              <a:rPr lang="en-US" b="1" dirty="0" err="1"/>
              <a:t>Laherparepvec</a:t>
            </a:r>
            <a:r>
              <a:rPr lang="en-US" b="1" dirty="0"/>
              <a:t> (T-VEC) Plus Surgery vs Surgery for </a:t>
            </a:r>
            <a:r>
              <a:rPr lang="en-US" b="1" dirty="0" err="1"/>
              <a:t>Resectable</a:t>
            </a:r>
            <a:r>
              <a:rPr lang="en-US" b="1" dirty="0"/>
              <a:t> Stage IIIB-IVM1a Melanoma</a:t>
            </a:r>
            <a:endParaRPr lang="en-US" sz="2200" dirty="0">
              <a:solidFill>
                <a:prstClr val="white"/>
              </a:solidFill>
            </a:endParaRPr>
          </a:p>
        </p:txBody>
      </p:sp>
      <p:sp>
        <p:nvSpPr>
          <p:cNvPr id="4" name="TextBox 3"/>
          <p:cNvSpPr txBox="1"/>
          <p:nvPr/>
        </p:nvSpPr>
        <p:spPr>
          <a:xfrm>
            <a:off x="0" y="29653"/>
            <a:ext cx="12192000" cy="338554"/>
          </a:xfrm>
          <a:prstGeom prst="rect">
            <a:avLst/>
          </a:prstGeom>
          <a:solidFill>
            <a:schemeClr val="accent5">
              <a:lumMod val="75000"/>
            </a:schemeClr>
          </a:solidFill>
        </p:spPr>
        <p:txBody>
          <a:bodyPr wrap="square" rtlCol="0">
            <a:spAutoFit/>
          </a:bodyPr>
          <a:lstStyle/>
          <a:p>
            <a:endParaRPr lang="en-US" sz="1600" dirty="0">
              <a:solidFill>
                <a:prstClr val="white"/>
              </a:solidFill>
            </a:endParaRPr>
          </a:p>
        </p:txBody>
      </p:sp>
      <p:sp>
        <p:nvSpPr>
          <p:cNvPr id="5" name="TextBox 4"/>
          <p:cNvSpPr txBox="1"/>
          <p:nvPr/>
        </p:nvSpPr>
        <p:spPr>
          <a:xfrm>
            <a:off x="0" y="6535105"/>
            <a:ext cx="12192000" cy="338554"/>
          </a:xfrm>
          <a:prstGeom prst="rect">
            <a:avLst/>
          </a:prstGeom>
          <a:solidFill>
            <a:schemeClr val="accent5">
              <a:lumMod val="75000"/>
            </a:schemeClr>
          </a:solidFill>
        </p:spPr>
        <p:txBody>
          <a:bodyPr wrap="square" rtlCol="0">
            <a:spAutoFit/>
          </a:bodyPr>
          <a:lstStyle/>
          <a:p>
            <a:endParaRPr lang="en-US" sz="1600" dirty="0">
              <a:solidFill>
                <a:prstClr val="white"/>
              </a:solidFill>
            </a:endParaRPr>
          </a:p>
        </p:txBody>
      </p:sp>
      <p:sp>
        <p:nvSpPr>
          <p:cNvPr id="6" name="Rectangle 5"/>
          <p:cNvSpPr/>
          <p:nvPr/>
        </p:nvSpPr>
        <p:spPr>
          <a:xfrm>
            <a:off x="-114" y="17390"/>
            <a:ext cx="11977255" cy="261610"/>
          </a:xfrm>
          <a:prstGeom prst="rect">
            <a:avLst/>
          </a:prstGeom>
        </p:spPr>
        <p:txBody>
          <a:bodyPr wrap="square">
            <a:spAutoFit/>
          </a:bodyPr>
          <a:lstStyle/>
          <a:p>
            <a:r>
              <a:rPr lang="en-US" sz="1100" dirty="0">
                <a:solidFill>
                  <a:prstClr val="white"/>
                </a:solidFill>
              </a:rPr>
              <a:t>American Society of Clinical Oncology 2019 Annual Meeting</a:t>
            </a:r>
            <a:r>
              <a:rPr lang="en-IN" sz="1100" dirty="0">
                <a:solidFill>
                  <a:prstClr val="white"/>
                </a:solidFill>
              </a:rPr>
              <a:t>, Chicago, IL; May 30</a:t>
            </a:r>
            <a:r>
              <a:rPr lang="en-IN" sz="1100" baseline="30000" dirty="0">
                <a:solidFill>
                  <a:prstClr val="white"/>
                </a:solidFill>
              </a:rPr>
              <a:t>th</a:t>
            </a:r>
            <a:r>
              <a:rPr lang="en-IN" sz="1100" dirty="0">
                <a:solidFill>
                  <a:prstClr val="white"/>
                </a:solidFill>
              </a:rPr>
              <a:t>- June 4th, 2019   </a:t>
            </a:r>
            <a:endParaRPr lang="en-US" sz="1100" dirty="0">
              <a:solidFill>
                <a:prstClr val="white"/>
              </a:solidFill>
            </a:endParaRPr>
          </a:p>
        </p:txBody>
      </p:sp>
      <p:sp>
        <p:nvSpPr>
          <p:cNvPr id="14" name="Rectangle 13"/>
          <p:cNvSpPr/>
          <p:nvPr/>
        </p:nvSpPr>
        <p:spPr>
          <a:xfrm>
            <a:off x="485253" y="966222"/>
            <a:ext cx="11221491" cy="338554"/>
          </a:xfrm>
          <a:prstGeom prst="rect">
            <a:avLst/>
          </a:prstGeom>
        </p:spPr>
        <p:txBody>
          <a:bodyPr wrap="square">
            <a:spAutoFit/>
          </a:bodyPr>
          <a:lstStyle/>
          <a:p>
            <a:r>
              <a:rPr lang="en-US" sz="1600" b="1" i="1" dirty="0">
                <a:solidFill>
                  <a:prstClr val="black"/>
                </a:solidFill>
              </a:rPr>
              <a:t>Poster presented at American Society of Clinical Oncology (ASCO) annual meeting, 2019</a:t>
            </a:r>
          </a:p>
        </p:txBody>
      </p:sp>
      <p:sp>
        <p:nvSpPr>
          <p:cNvPr id="20" name="Slide Number Placeholder 6"/>
          <p:cNvSpPr>
            <a:spLocks noGrp="1"/>
          </p:cNvSpPr>
          <p:nvPr>
            <p:ph type="sldNum" sz="quarter" idx="12"/>
          </p:nvPr>
        </p:nvSpPr>
        <p:spPr>
          <a:xfrm>
            <a:off x="11353800" y="6509982"/>
            <a:ext cx="507248" cy="348018"/>
          </a:xfrm>
          <a:prstGeom prst="rect">
            <a:avLst/>
          </a:prstGeom>
        </p:spPr>
        <p:txBody>
          <a:bodyPr anchor="ctr"/>
          <a:lstStyle>
            <a:lvl1pPr algn="r">
              <a:defRPr sz="1000">
                <a:solidFill>
                  <a:schemeClr val="bg1"/>
                </a:solidFill>
              </a:defRPr>
            </a:lvl1pPr>
          </a:lstStyle>
          <a:p>
            <a:fld id="{847090A8-2DF2-46FC-B215-DA445E3B7598}" type="slidenum">
              <a:rPr lang="en-US" smtClean="0">
                <a:solidFill>
                  <a:prstClr val="white"/>
                </a:solidFill>
              </a:rPr>
              <a:pPr/>
              <a:t>2</a:t>
            </a:fld>
            <a:endParaRPr lang="en-US" dirty="0">
              <a:solidFill>
                <a:prstClr val="white"/>
              </a:solidFill>
            </a:endParaRPr>
          </a:p>
        </p:txBody>
      </p:sp>
      <p:sp>
        <p:nvSpPr>
          <p:cNvPr id="12" name="TextBox 11"/>
          <p:cNvSpPr txBox="1"/>
          <p:nvPr/>
        </p:nvSpPr>
        <p:spPr>
          <a:xfrm>
            <a:off x="948506" y="2500852"/>
            <a:ext cx="2050561" cy="430887"/>
          </a:xfrm>
          <a:prstGeom prst="rect">
            <a:avLst/>
          </a:prstGeom>
          <a:noFill/>
        </p:spPr>
        <p:txBody>
          <a:bodyPr wrap="none" rtlCol="0">
            <a:spAutoFit/>
          </a:bodyPr>
          <a:lstStyle/>
          <a:p>
            <a:r>
              <a:rPr lang="en-US" sz="2200" b="1" dirty="0" err="1">
                <a:solidFill>
                  <a:prstClr val="white"/>
                </a:solidFill>
              </a:rPr>
              <a:t>Dummer</a:t>
            </a:r>
            <a:r>
              <a:rPr lang="en-US" sz="2200" b="1" dirty="0">
                <a:solidFill>
                  <a:prstClr val="white"/>
                </a:solidFill>
              </a:rPr>
              <a:t> et al.</a:t>
            </a:r>
          </a:p>
        </p:txBody>
      </p:sp>
      <p:sp>
        <p:nvSpPr>
          <p:cNvPr id="9" name="TextBox 8">
            <a:extLst>
              <a:ext uri="{FF2B5EF4-FFF2-40B4-BE49-F238E27FC236}">
                <a16:creationId xmlns:a16="http://schemas.microsoft.com/office/drawing/2014/main" id="{9705F264-F945-4AE4-B054-20A0806EE712}"/>
              </a:ext>
            </a:extLst>
          </p:cNvPr>
          <p:cNvSpPr txBox="1"/>
          <p:nvPr/>
        </p:nvSpPr>
        <p:spPr>
          <a:xfrm>
            <a:off x="92298" y="5802096"/>
            <a:ext cx="3156633" cy="707886"/>
          </a:xfrm>
          <a:prstGeom prst="rect">
            <a:avLst/>
          </a:prstGeom>
          <a:noFill/>
        </p:spPr>
        <p:txBody>
          <a:bodyPr wrap="none" rtlCol="0">
            <a:spAutoFit/>
          </a:bodyPr>
          <a:lstStyle/>
          <a:p>
            <a:pPr lvl="0">
              <a:defRPr/>
            </a:pPr>
            <a:r>
              <a:rPr lang="en-GB" sz="1000" dirty="0">
                <a:solidFill>
                  <a:srgbClr val="000000"/>
                </a:solidFill>
              </a:rPr>
              <a:t>SC-EU-AMG678-00469 SC-CH</a:t>
            </a:r>
            <a:r>
              <a:rPr lang="de-CH" sz="1000" dirty="0"/>
              <a:t>-AMG678-00146</a:t>
            </a:r>
            <a:endParaRPr kumimoji="0" lang="en-GB" sz="10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mn-cs"/>
              </a:rPr>
              <a:t>Date of preparation: June 2019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mn-cs"/>
              </a:rPr>
              <a:t>Amgen (Europe) GmbH, 6343 </a:t>
            </a:r>
            <a:r>
              <a:rPr kumimoji="0" lang="en-GB" sz="1000" b="0" i="0" u="none" strike="noStrike" kern="1200" cap="none" spc="0" normalizeH="0" baseline="0" noProof="0" dirty="0" err="1">
                <a:ln>
                  <a:noFill/>
                </a:ln>
                <a:solidFill>
                  <a:srgbClr val="000000"/>
                </a:solidFill>
                <a:effectLst/>
                <a:uLnTx/>
                <a:uFillTx/>
                <a:latin typeface="Arial"/>
                <a:ea typeface="+mn-ea"/>
                <a:cs typeface="+mn-cs"/>
              </a:rPr>
              <a:t>Rotkreuz</a:t>
            </a:r>
            <a:r>
              <a:rPr kumimoji="0" lang="en-GB" sz="1000" b="0" i="0" u="none" strike="noStrike" kern="1200" cap="none" spc="0" normalizeH="0" baseline="0" noProof="0" dirty="0">
                <a:ln>
                  <a:noFill/>
                </a:ln>
                <a:solidFill>
                  <a:srgbClr val="000000"/>
                </a:solidFill>
                <a:effectLst/>
                <a:uLnTx/>
                <a:uFillTx/>
                <a:latin typeface="Arial"/>
                <a:ea typeface="+mn-ea"/>
                <a:cs typeface="+mn-cs"/>
              </a:rPr>
              <a:t>, Switzerland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mn-cs"/>
              </a:rPr>
              <a:t>© 2019 Amgen Inc. All rights reserved.</a:t>
            </a:r>
          </a:p>
        </p:txBody>
      </p:sp>
    </p:spTree>
    <p:extLst>
      <p:ext uri="{BB962C8B-B14F-4D97-AF65-F5344CB8AC3E}">
        <p14:creationId xmlns:p14="http://schemas.microsoft.com/office/powerpoint/2010/main" val="1346384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8766504-757B-4E75-A463-D8AFE285FC0C}"/>
              </a:ext>
            </a:extLst>
          </p:cNvPr>
          <p:cNvSpPr txBox="1">
            <a:spLocks/>
          </p:cNvSpPr>
          <p:nvPr/>
        </p:nvSpPr>
        <p:spPr>
          <a:xfrm>
            <a:off x="634092" y="632281"/>
            <a:ext cx="10895634" cy="7950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Post-Surgery Serious Adverse Events (SAEs)</a:t>
            </a:r>
            <a:endParaRPr lang="en-US" sz="3600" b="1" dirty="0">
              <a:latin typeface="Arial" panose="020B0604020202020204" pitchFamily="34" charset="0"/>
              <a:cs typeface="Arial" panose="020B0604020202020204" pitchFamily="34" charset="0"/>
            </a:endParaRPr>
          </a:p>
        </p:txBody>
      </p:sp>
      <p:graphicFrame>
        <p:nvGraphicFramePr>
          <p:cNvPr id="14" name="Content Placeholder 3">
            <a:extLst>
              <a:ext uri="{FF2B5EF4-FFF2-40B4-BE49-F238E27FC236}">
                <a16:creationId xmlns:a16="http://schemas.microsoft.com/office/drawing/2014/main" id="{11C90D51-CD62-4054-998D-F3F06063CE60}"/>
              </a:ext>
            </a:extLst>
          </p:cNvPr>
          <p:cNvGraphicFramePr>
            <a:graphicFrameLocks/>
          </p:cNvGraphicFramePr>
          <p:nvPr>
            <p:extLst>
              <p:ext uri="{D42A27DB-BD31-4B8C-83A1-F6EECF244321}">
                <p14:modId xmlns:p14="http://schemas.microsoft.com/office/powerpoint/2010/main" val="1297363129"/>
              </p:ext>
            </p:extLst>
          </p:nvPr>
        </p:nvGraphicFramePr>
        <p:xfrm>
          <a:off x="821990" y="1509823"/>
          <a:ext cx="10534651" cy="3463234"/>
        </p:xfrm>
        <a:graphic>
          <a:graphicData uri="http://schemas.openxmlformats.org/drawingml/2006/table">
            <a:tbl>
              <a:tblPr firstRow="1" bandRow="1">
                <a:tableStyleId>{5C22544A-7EE6-4342-B048-85BDC9FD1C3A}</a:tableStyleId>
              </a:tblPr>
              <a:tblGrid>
                <a:gridCol w="5395402">
                  <a:extLst>
                    <a:ext uri="{9D8B030D-6E8A-4147-A177-3AD203B41FA5}">
                      <a16:colId xmlns:a16="http://schemas.microsoft.com/office/drawing/2014/main" val="20000"/>
                    </a:ext>
                  </a:extLst>
                </a:gridCol>
                <a:gridCol w="2808911">
                  <a:extLst>
                    <a:ext uri="{9D8B030D-6E8A-4147-A177-3AD203B41FA5}">
                      <a16:colId xmlns:a16="http://schemas.microsoft.com/office/drawing/2014/main" val="20002"/>
                    </a:ext>
                  </a:extLst>
                </a:gridCol>
                <a:gridCol w="2330338">
                  <a:extLst>
                    <a:ext uri="{9D8B030D-6E8A-4147-A177-3AD203B41FA5}">
                      <a16:colId xmlns:a16="http://schemas.microsoft.com/office/drawing/2014/main" val="2649190072"/>
                    </a:ext>
                  </a:extLst>
                </a:gridCol>
              </a:tblGrid>
              <a:tr h="728117">
                <a:tc>
                  <a:txBody>
                    <a:bodyPr/>
                    <a:lstStyle/>
                    <a:p>
                      <a:pPr>
                        <a:lnSpc>
                          <a:spcPct val="100000"/>
                        </a:lnSpc>
                      </a:pPr>
                      <a:endParaRPr lang="en-GB" sz="1400" b="0" dirty="0">
                        <a:solidFill>
                          <a:schemeClr val="bg1"/>
                        </a:solidFill>
                        <a:latin typeface="Arial" panose="020B0604020202020204" pitchFamily="34" charset="0"/>
                        <a:cs typeface="Arial" panose="020B0604020202020204" pitchFamily="34" charset="0"/>
                      </a:endParaRPr>
                    </a:p>
                  </a:txBody>
                  <a:tcPr marL="68594" marR="68594" marT="34253" marB="34253" anchor="b">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spcBef>
                          <a:spcPts val="0"/>
                        </a:spcBef>
                        <a:spcAft>
                          <a:spcPts val="0"/>
                        </a:spcAft>
                      </a:pPr>
                      <a:r>
                        <a:rPr lang="en-US" sz="1600" b="1" dirty="0">
                          <a:solidFill>
                            <a:schemeClr val="bg1"/>
                          </a:solidFill>
                          <a:effectLst/>
                          <a:latin typeface="Arial" panose="020B0604020202020204" pitchFamily="34" charset="0"/>
                          <a:cs typeface="Arial" panose="020B0604020202020204" pitchFamily="34" charset="0"/>
                        </a:rPr>
                        <a:t>Arm 1: T-VEC </a:t>
                      </a:r>
                      <a:r>
                        <a:rPr lang="en-US" sz="1600" dirty="0">
                          <a:solidFill>
                            <a:schemeClr val="bg1"/>
                          </a:solidFill>
                          <a:latin typeface="Arial" panose="020B0604020202020204" pitchFamily="34" charset="0"/>
                          <a:cs typeface="Arial" panose="020B0604020202020204" pitchFamily="34" charset="0"/>
                        </a:rPr>
                        <a:t>+ Surgery</a:t>
                      </a:r>
                      <a:endParaRPr lang="en-US" sz="1600" baseline="0" dirty="0">
                        <a:solidFill>
                          <a:schemeClr val="bg1"/>
                        </a:solidFill>
                        <a:latin typeface="Arial" panose="020B0604020202020204" pitchFamily="34" charset="0"/>
                        <a:cs typeface="Arial" panose="020B0604020202020204" pitchFamily="34" charset="0"/>
                      </a:endParaRPr>
                    </a:p>
                    <a:p>
                      <a:pPr algn="ctr">
                        <a:lnSpc>
                          <a:spcPct val="100000"/>
                        </a:lnSpc>
                        <a:spcBef>
                          <a:spcPts val="0"/>
                        </a:spcBef>
                        <a:spcAft>
                          <a:spcPts val="0"/>
                        </a:spcAft>
                      </a:pPr>
                      <a:r>
                        <a:rPr lang="en-US" sz="1600" dirty="0">
                          <a:latin typeface="Arial" panose="020B0604020202020204" pitchFamily="34" charset="0"/>
                          <a:cs typeface="Arial" panose="020B0604020202020204" pitchFamily="34" charset="0"/>
                        </a:rPr>
                        <a:t>n = </a:t>
                      </a:r>
                      <a:r>
                        <a:rPr lang="en-US" sz="1600" b="1" dirty="0">
                          <a:solidFill>
                            <a:schemeClr val="bg1"/>
                          </a:solidFill>
                          <a:latin typeface="Arial" panose="020B0604020202020204" pitchFamily="34" charset="0"/>
                          <a:cs typeface="Arial" panose="020B0604020202020204" pitchFamily="34" charset="0"/>
                        </a:rPr>
                        <a:t>57</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285707"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Arm 2: Surgery</a:t>
                      </a:r>
                      <a:r>
                        <a:rPr lang="en-US" sz="1600" baseline="0" dirty="0">
                          <a:latin typeface="Arial" panose="020B0604020202020204" pitchFamily="34" charset="0"/>
                          <a:cs typeface="Arial" panose="020B0604020202020204" pitchFamily="34" charset="0"/>
                        </a:rPr>
                        <a:t> Alone </a:t>
                      </a:r>
                      <a:r>
                        <a:rPr lang="en-US" sz="1600" dirty="0">
                          <a:latin typeface="Arial" panose="020B0604020202020204" pitchFamily="34" charset="0"/>
                          <a:cs typeface="Arial" panose="020B0604020202020204" pitchFamily="34" charset="0"/>
                        </a:rPr>
                        <a:t>n = 69</a:t>
                      </a:r>
                    </a:p>
                  </a:txBody>
                  <a:tcPr marL="68580" marR="68580" marT="34290" marB="34290" anchor="ct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20867">
                <a:tc>
                  <a:txBody>
                    <a:bodyPr/>
                    <a:lstStyle/>
                    <a:p>
                      <a:pPr marL="52388" indent="0">
                        <a:lnSpc>
                          <a:spcPts val="1600"/>
                        </a:lnSpc>
                      </a:pPr>
                      <a:r>
                        <a:rPr lang="en-US" sz="1600" b="0" baseline="0" dirty="0">
                          <a:solidFill>
                            <a:schemeClr val="tx1"/>
                          </a:solidFill>
                          <a:latin typeface="Arial" panose="020B0604020202020204" pitchFamily="34" charset="0"/>
                          <a:cs typeface="Arial" panose="020B0604020202020204" pitchFamily="34" charset="0"/>
                        </a:rPr>
                        <a:t>Patients with post-surgery serious adverse events – N (%)</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300"/>
                        </a:spcAft>
                      </a:pPr>
                      <a:r>
                        <a:rPr lang="en-US" sz="1600" b="0" baseline="0" dirty="0">
                          <a:solidFill>
                            <a:schemeClr val="tx1"/>
                          </a:solidFill>
                          <a:effectLst/>
                          <a:latin typeface="Arial" panose="020B0604020202020204" pitchFamily="34" charset="0"/>
                          <a:ea typeface="Times New Roman"/>
                          <a:cs typeface="Arial" panose="020B0604020202020204" pitchFamily="34" charset="0"/>
                        </a:rPr>
                        <a:t>8 </a:t>
                      </a:r>
                      <a:r>
                        <a:rPr lang="en-US" sz="1600" b="0" dirty="0">
                          <a:solidFill>
                            <a:schemeClr val="tx1"/>
                          </a:solidFill>
                          <a:effectLst/>
                          <a:latin typeface="Arial" panose="020B0604020202020204" pitchFamily="34" charset="0"/>
                          <a:ea typeface="Times New Roman"/>
                          <a:cs typeface="Arial" panose="020B0604020202020204" pitchFamily="34" charset="0"/>
                        </a:rPr>
                        <a:t>(14.0)</a:t>
                      </a:r>
                    </a:p>
                  </a:txBody>
                  <a:tcPr marL="28575" marR="2857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300"/>
                        </a:spcAft>
                      </a:pPr>
                      <a:r>
                        <a:rPr lang="en-US" sz="1600" b="0" dirty="0">
                          <a:solidFill>
                            <a:schemeClr val="tx1"/>
                          </a:solidFill>
                          <a:effectLst/>
                          <a:latin typeface="Arial" panose="020B0604020202020204" pitchFamily="34" charset="0"/>
                          <a:ea typeface="Times New Roman"/>
                          <a:cs typeface="Arial" panose="020B0604020202020204" pitchFamily="34" charset="0"/>
                        </a:rPr>
                        <a:t>2 (2.9)</a:t>
                      </a:r>
                    </a:p>
                  </a:txBody>
                  <a:tcPr marL="28575" marR="28575"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68250">
                <a:tc>
                  <a:txBody>
                    <a:bodyPr/>
                    <a:lstStyle/>
                    <a:p>
                      <a:pPr marL="166688" marR="0" indent="0">
                        <a:lnSpc>
                          <a:spcPct val="107000"/>
                        </a:lnSpc>
                        <a:spcBef>
                          <a:spcPts val="100"/>
                        </a:spcBef>
                        <a:spcAft>
                          <a:spcPts val="100"/>
                        </a:spcAft>
                      </a:pPr>
                      <a:r>
                        <a:rPr lang="en-US"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Grade 3</a:t>
                      </a:r>
                      <a:endParaRPr lang="en-US" sz="1600" dirty="0">
                        <a:effectLst/>
                        <a:latin typeface="Arial" panose="020B0604020202020204" pitchFamily="34" charset="0"/>
                        <a:ea typeface="MS Mincho" panose="02020609040205080304" pitchFamily="49" charset="-128"/>
                        <a:cs typeface="Arial" panose="020B0604020202020204" pitchFamily="34" charset="0"/>
                      </a:endParaRP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1600" dirty="0">
                          <a:effectLst/>
                          <a:latin typeface="Arial" panose="020B0604020202020204" pitchFamily="34" charset="0"/>
                          <a:ea typeface="Times New Roman"/>
                          <a:cs typeface="Arial" panose="020B0604020202020204" pitchFamily="34" charset="0"/>
                        </a:rPr>
                        <a:t>7 (12.3)</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2</a:t>
                      </a:r>
                      <a:r>
                        <a:rPr lang="en-US" sz="1600" baseline="0" dirty="0">
                          <a:effectLst/>
                          <a:latin typeface="Arial" panose="020B0604020202020204" pitchFamily="34" charset="0"/>
                          <a:ea typeface="Times New Roman"/>
                          <a:cs typeface="Arial" panose="020B0604020202020204" pitchFamily="34" charset="0"/>
                        </a:rPr>
                        <a:t> (2.9)</a:t>
                      </a:r>
                      <a:endParaRPr lang="en-US" sz="1600" dirty="0">
                        <a:effectLst/>
                        <a:latin typeface="Arial" panose="020B0604020202020204" pitchFamily="34" charset="0"/>
                        <a:ea typeface="Times New Roman"/>
                        <a:cs typeface="Arial" panose="020B0604020202020204" pitchFamily="34" charset="0"/>
                      </a:endParaRP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68250">
                <a:tc>
                  <a:txBody>
                    <a:bodyPr/>
                    <a:lstStyle/>
                    <a:p>
                      <a:pPr marL="288925" marR="0" indent="0">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Anembryonic gestation</a:t>
                      </a: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1600" dirty="0">
                          <a:effectLst/>
                          <a:latin typeface="Arial" panose="020B0604020202020204" pitchFamily="34" charset="0"/>
                          <a:ea typeface="Times New Roman"/>
                          <a:cs typeface="Arial" panose="020B0604020202020204" pitchFamily="34" charset="0"/>
                        </a:rPr>
                        <a:t>1 (1.8)</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0 (0.0)</a:t>
                      </a: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7388417"/>
                  </a:ext>
                </a:extLst>
              </a:tr>
              <a:tr h="268250">
                <a:tc>
                  <a:txBody>
                    <a:bodyPr/>
                    <a:lstStyle/>
                    <a:p>
                      <a:pPr marL="288925" marR="0" indent="0">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Cellulitis</a:t>
                      </a: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1600" dirty="0">
                          <a:effectLst/>
                          <a:latin typeface="Arial" panose="020B0604020202020204" pitchFamily="34" charset="0"/>
                          <a:ea typeface="Times New Roman"/>
                          <a:cs typeface="Arial" panose="020B0604020202020204" pitchFamily="34" charset="0"/>
                        </a:rPr>
                        <a:t>   2 (3.5)*</a:t>
                      </a:r>
                      <a:r>
                        <a:rPr lang="en-US" sz="1600" baseline="30000" dirty="0">
                          <a:effectLst/>
                          <a:latin typeface="Arial" panose="020B0604020202020204" pitchFamily="34" charset="0"/>
                          <a:ea typeface="Times New Roman"/>
                          <a:cs typeface="Arial" panose="020B0604020202020204" pitchFamily="34" charset="0"/>
                        </a:rPr>
                        <a:t>,#</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0 (0.0)</a:t>
                      </a: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9345541"/>
                  </a:ext>
                </a:extLst>
              </a:tr>
              <a:tr h="268250">
                <a:tc>
                  <a:txBody>
                    <a:bodyPr/>
                    <a:lstStyle/>
                    <a:p>
                      <a:pPr marL="288925" marR="0" lvl="0" indent="0" algn="l" defTabSz="285707" rtl="0" eaLnBrk="1" fontAlgn="auto" latinLnBrk="0" hangingPunct="1">
                        <a:lnSpc>
                          <a:spcPct val="107000"/>
                        </a:lnSpc>
                        <a:spcBef>
                          <a:spcPts val="100"/>
                        </a:spcBef>
                        <a:spcAft>
                          <a:spcPts val="100"/>
                        </a:spcAft>
                        <a:buClrTx/>
                        <a:buSzTx/>
                        <a:buFontTx/>
                        <a:buNone/>
                        <a:tabLst/>
                        <a:defRPr/>
                      </a:pPr>
                      <a:r>
                        <a:rPr lang="en-US" sz="1600" dirty="0">
                          <a:effectLst/>
                          <a:latin typeface="Arial" panose="020B0604020202020204" pitchFamily="34" charset="0"/>
                          <a:ea typeface="MS Mincho" panose="02020609040205080304" pitchFamily="49" charset="-128"/>
                          <a:cs typeface="Arial" panose="020B0604020202020204" pitchFamily="34" charset="0"/>
                        </a:rPr>
                        <a:t>Cholecystitis</a:t>
                      </a: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1600" dirty="0">
                          <a:effectLst/>
                          <a:latin typeface="Arial" panose="020B0604020202020204" pitchFamily="34" charset="0"/>
                          <a:ea typeface="Times New Roman"/>
                          <a:cs typeface="Arial" panose="020B0604020202020204" pitchFamily="34" charset="0"/>
                        </a:rPr>
                        <a:t>1 (1.8)</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0 (0.0)</a:t>
                      </a: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6421175"/>
                  </a:ext>
                </a:extLst>
              </a:tr>
              <a:tr h="268250">
                <a:tc>
                  <a:txBody>
                    <a:bodyPr/>
                    <a:lstStyle/>
                    <a:p>
                      <a:pPr marL="288925" marR="0" indent="0">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Device occlusion</a:t>
                      </a: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1600" dirty="0">
                          <a:effectLst/>
                          <a:latin typeface="Arial" panose="020B0604020202020204" pitchFamily="34" charset="0"/>
                          <a:ea typeface="Times New Roman"/>
                          <a:cs typeface="Arial" panose="020B0604020202020204" pitchFamily="34" charset="0"/>
                        </a:rPr>
                        <a:t> 1 (1.8)*</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0 (0.0)</a:t>
                      </a: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9662924"/>
                  </a:ext>
                </a:extLst>
              </a:tr>
              <a:tr h="268250">
                <a:tc>
                  <a:txBody>
                    <a:bodyPr/>
                    <a:lstStyle/>
                    <a:p>
                      <a:pPr marL="288925" marR="0" indent="0">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Influenza</a:t>
                      </a: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1600" dirty="0">
                          <a:effectLst/>
                          <a:latin typeface="Arial" panose="020B0604020202020204" pitchFamily="34" charset="0"/>
                          <a:ea typeface="Times New Roman"/>
                          <a:cs typeface="Arial" panose="020B0604020202020204" pitchFamily="34" charset="0"/>
                        </a:rPr>
                        <a:t>1 (1.8)</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0 (0.0)</a:t>
                      </a: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268250">
                <a:tc>
                  <a:txBody>
                    <a:bodyPr/>
                    <a:lstStyle/>
                    <a:p>
                      <a:pPr marL="288925" marR="0" indent="0">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Peripheral embolism</a:t>
                      </a: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0 (0.0)</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1600" dirty="0">
                          <a:effectLst/>
                          <a:latin typeface="Arial" panose="020B0604020202020204" pitchFamily="34" charset="0"/>
                          <a:ea typeface="Times New Roman"/>
                          <a:cs typeface="Arial" panose="020B0604020202020204" pitchFamily="34" charset="0"/>
                        </a:rPr>
                        <a:t> 1 (1.4)*</a:t>
                      </a: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2005119"/>
                  </a:ext>
                </a:extLst>
              </a:tr>
              <a:tr h="268250">
                <a:tc>
                  <a:txBody>
                    <a:bodyPr/>
                    <a:lstStyle/>
                    <a:p>
                      <a:pPr marL="288925" marR="0" indent="0">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Postop wound infection</a:t>
                      </a: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 1 (1.8)*</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0 (0.0)</a:t>
                      </a: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268250">
                <a:tc>
                  <a:txBody>
                    <a:bodyPr/>
                    <a:lstStyle/>
                    <a:p>
                      <a:pPr marL="288925" marR="0" indent="0">
                        <a:lnSpc>
                          <a:spcPct val="107000"/>
                        </a:lnSpc>
                        <a:spcBef>
                          <a:spcPts val="100"/>
                        </a:spcBef>
                        <a:spcAft>
                          <a:spcPts val="100"/>
                        </a:spcAft>
                      </a:pPr>
                      <a:r>
                        <a:rPr lang="en-US" sz="1600" dirty="0">
                          <a:effectLst/>
                          <a:latin typeface="Arial" panose="020B0604020202020204" pitchFamily="34" charset="0"/>
                          <a:ea typeface="MS Mincho" panose="02020609040205080304" pitchFamily="49" charset="-128"/>
                          <a:cs typeface="Arial" panose="020B0604020202020204" pitchFamily="34" charset="0"/>
                        </a:rPr>
                        <a:t>Wound abscess</a:t>
                      </a:r>
                    </a:p>
                  </a:txBody>
                  <a:tcPr marL="9525" marR="9525" marT="0" marB="0">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285707" rtl="0" eaLnBrk="1" fontAlgn="auto" latinLnBrk="0" hangingPunct="1">
                        <a:lnSpc>
                          <a:spcPct val="115000"/>
                        </a:lnSpc>
                        <a:spcBef>
                          <a:spcPts val="600"/>
                        </a:spcBef>
                        <a:spcAft>
                          <a:spcPts val="600"/>
                        </a:spcAft>
                        <a:buClrTx/>
                        <a:buSzTx/>
                        <a:buFontTx/>
                        <a:buNone/>
                        <a:tabLst/>
                        <a:defRPr/>
                      </a:pPr>
                      <a:r>
                        <a:rPr lang="en-US" sz="1600" dirty="0">
                          <a:effectLst/>
                          <a:latin typeface="Arial" panose="020B0604020202020204" pitchFamily="34" charset="0"/>
                          <a:ea typeface="Times New Roman"/>
                          <a:cs typeface="Arial" panose="020B0604020202020204" pitchFamily="34" charset="0"/>
                        </a:rPr>
                        <a:t>0 (0.0)</a:t>
                      </a:r>
                    </a:p>
                  </a:txBody>
                  <a:tcPr marL="20479" marR="2047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600"/>
                        </a:spcBef>
                        <a:spcAft>
                          <a:spcPts val="600"/>
                        </a:spcAft>
                      </a:pPr>
                      <a:r>
                        <a:rPr lang="en-US" sz="1600" dirty="0">
                          <a:effectLst/>
                          <a:latin typeface="Arial" panose="020B0604020202020204" pitchFamily="34" charset="0"/>
                          <a:ea typeface="Times New Roman"/>
                          <a:cs typeface="Arial" panose="020B0604020202020204" pitchFamily="34" charset="0"/>
                        </a:rPr>
                        <a:t> 1 (1.4)*</a:t>
                      </a:r>
                    </a:p>
                  </a:txBody>
                  <a:tcPr marL="20479" marR="20479" marT="0" marB="0">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3269644"/>
                  </a:ext>
                </a:extLst>
              </a:tr>
            </a:tbl>
          </a:graphicData>
        </a:graphic>
      </p:graphicFrame>
      <p:sp>
        <p:nvSpPr>
          <p:cNvPr id="25" name="TextBox 24">
            <a:extLst>
              <a:ext uri="{FF2B5EF4-FFF2-40B4-BE49-F238E27FC236}">
                <a16:creationId xmlns:a16="http://schemas.microsoft.com/office/drawing/2014/main" id="{385C477E-D8CB-4C29-9ABB-6BC93749303D}"/>
              </a:ext>
            </a:extLst>
          </p:cNvPr>
          <p:cNvSpPr txBox="1"/>
          <p:nvPr/>
        </p:nvSpPr>
        <p:spPr>
          <a:xfrm>
            <a:off x="705294" y="5692629"/>
            <a:ext cx="9609137"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FF0000"/>
                </a:solidFill>
              </a:rPr>
              <a:t>The incidence of any grade post-surgery AE was 33.3% in Arm 1 and 46.4% in Arm 2</a:t>
            </a:r>
          </a:p>
          <a:p>
            <a:pPr marL="285750" indent="-285750">
              <a:buFont typeface="Arial" panose="020B0604020202020204" pitchFamily="34" charset="0"/>
              <a:buChar char="•"/>
            </a:pPr>
            <a:r>
              <a:rPr lang="en-US" dirty="0"/>
              <a:t>No grade 4 or 5 post-surgery SAEs in either arm</a:t>
            </a:r>
          </a:p>
        </p:txBody>
      </p:sp>
      <p:sp>
        <p:nvSpPr>
          <p:cNvPr id="3" name="TextBox 2">
            <a:extLst>
              <a:ext uri="{FF2B5EF4-FFF2-40B4-BE49-F238E27FC236}">
                <a16:creationId xmlns:a16="http://schemas.microsoft.com/office/drawing/2014/main" id="{C90B5F3D-7642-492B-B004-2A1D591F1408}"/>
              </a:ext>
            </a:extLst>
          </p:cNvPr>
          <p:cNvSpPr txBox="1"/>
          <p:nvPr/>
        </p:nvSpPr>
        <p:spPr>
          <a:xfrm>
            <a:off x="758459" y="4996307"/>
            <a:ext cx="7975407" cy="461665"/>
          </a:xfrm>
          <a:prstGeom prst="rect">
            <a:avLst/>
          </a:prstGeom>
          <a:noFill/>
        </p:spPr>
        <p:txBody>
          <a:bodyPr wrap="square" rtlCol="0">
            <a:spAutoFit/>
          </a:bodyPr>
          <a:lstStyle/>
          <a:p>
            <a:r>
              <a:rPr lang="en-US" sz="1200" dirty="0"/>
              <a:t>*Deemed by investigators to be related to the protocol-defined surgery.</a:t>
            </a:r>
          </a:p>
          <a:p>
            <a:r>
              <a:rPr lang="en-US" sz="1200" baseline="30000" dirty="0"/>
              <a:t>#</a:t>
            </a:r>
            <a:r>
              <a:rPr lang="en-US" sz="1200" dirty="0"/>
              <a:t>Only 1 patient incidence was deemed related to the protocol-defined surgery.</a:t>
            </a:r>
          </a:p>
        </p:txBody>
      </p:sp>
      <p:sp>
        <p:nvSpPr>
          <p:cNvPr id="7" name="Slide Number Placeholder 3">
            <a:extLst>
              <a:ext uri="{FF2B5EF4-FFF2-40B4-BE49-F238E27FC236}">
                <a16:creationId xmlns:a16="http://schemas.microsoft.com/office/drawing/2014/main" id="{FA02547B-1F9C-4DCD-84A8-8F02760A915F}"/>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20</a:t>
            </a:fld>
            <a:endParaRPr lang="en-US" dirty="0"/>
          </a:p>
        </p:txBody>
      </p:sp>
      <p:sp>
        <p:nvSpPr>
          <p:cNvPr id="8" name="Date Placeholder 5">
            <a:extLst>
              <a:ext uri="{FF2B5EF4-FFF2-40B4-BE49-F238E27FC236}">
                <a16:creationId xmlns:a16="http://schemas.microsoft.com/office/drawing/2014/main" id="{476469CA-6576-43C9-BB9A-F150762C3083}"/>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9" name="TextBox 8">
            <a:extLst>
              <a:ext uri="{FF2B5EF4-FFF2-40B4-BE49-F238E27FC236}">
                <a16:creationId xmlns:a16="http://schemas.microsoft.com/office/drawing/2014/main" id="{CDAA7CB5-9E5F-402D-A685-576F9235605E}"/>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0" name="TextBox 9">
            <a:extLst>
              <a:ext uri="{FF2B5EF4-FFF2-40B4-BE49-F238E27FC236}">
                <a16:creationId xmlns:a16="http://schemas.microsoft.com/office/drawing/2014/main" id="{0251AFF6-6190-4E4D-913B-EE7BD6E9B90D}"/>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9BC0F07C-A54C-4F7D-B481-EB3DE74E5C07}"/>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7193277B-8CC6-476D-B165-0168463629B6}"/>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 name="TextBox 12">
            <a:extLst>
              <a:ext uri="{FF2B5EF4-FFF2-40B4-BE49-F238E27FC236}">
                <a16:creationId xmlns:a16="http://schemas.microsoft.com/office/drawing/2014/main" id="{630E5B82-B455-451F-95AF-9AD767AD4B4B}"/>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5" name="TextBox 14">
            <a:extLst>
              <a:ext uri="{FF2B5EF4-FFF2-40B4-BE49-F238E27FC236}">
                <a16:creationId xmlns:a16="http://schemas.microsoft.com/office/drawing/2014/main" id="{53BF9CFB-5901-4C3D-9229-290F4E3E1898}"/>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6" name="TextBox 15">
            <a:extLst>
              <a:ext uri="{FF2B5EF4-FFF2-40B4-BE49-F238E27FC236}">
                <a16:creationId xmlns:a16="http://schemas.microsoft.com/office/drawing/2014/main" id="{BFE16F1A-02AD-419D-B714-4BC4673D5DBC}"/>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7" name="TextBox 16">
            <a:extLst>
              <a:ext uri="{FF2B5EF4-FFF2-40B4-BE49-F238E27FC236}">
                <a16:creationId xmlns:a16="http://schemas.microsoft.com/office/drawing/2014/main" id="{CEF2A34B-2A3C-4B42-B782-E7857CABA8E6}"/>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1450599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5814" y="413378"/>
            <a:ext cx="12192000" cy="934057"/>
          </a:xfrm>
        </p:spPr>
        <p:txBody>
          <a:bodyPr>
            <a:noAutofit/>
          </a:bodyPr>
          <a:lstStyle/>
          <a:p>
            <a:pPr algn="ctr"/>
            <a:r>
              <a:rPr lang="en-US" sz="2400" b="1" dirty="0">
                <a:latin typeface="Arial" panose="020B0604020202020204" pitchFamily="34" charset="0"/>
                <a:cs typeface="Arial" panose="020B0604020202020204" pitchFamily="34" charset="0"/>
              </a:rPr>
              <a:t>No Surgery Due to Disease Progression (Arm 1)</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 or Early Recurrence Post-Surgery (Arm 2)</a:t>
            </a:r>
          </a:p>
        </p:txBody>
      </p:sp>
      <p:sp>
        <p:nvSpPr>
          <p:cNvPr id="6" name="Text Box 21">
            <a:extLst>
              <a:ext uri="{FF2B5EF4-FFF2-40B4-BE49-F238E27FC236}">
                <a16:creationId xmlns:a16="http://schemas.microsoft.com/office/drawing/2014/main" id="{0744FA2E-4CFF-45DF-9770-A516C80E2F0A}"/>
              </a:ext>
            </a:extLst>
          </p:cNvPr>
          <p:cNvSpPr txBox="1">
            <a:spLocks noChangeArrowheads="1"/>
          </p:cNvSpPr>
          <p:nvPr/>
        </p:nvSpPr>
        <p:spPr bwMode="auto">
          <a:xfrm>
            <a:off x="3072964" y="4083868"/>
            <a:ext cx="1650723" cy="1207872"/>
          </a:xfrm>
          <a:prstGeom prst="rect">
            <a:avLst/>
          </a:prstGeom>
          <a:solidFill>
            <a:srgbClr val="376092"/>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r>
              <a:rPr lang="en-US" sz="1600" b="1" dirty="0">
                <a:solidFill>
                  <a:schemeClr val="bg1"/>
                </a:solidFill>
              </a:rPr>
              <a:t>Arm 2:</a:t>
            </a:r>
          </a:p>
          <a:p>
            <a:pPr algn="ctr"/>
            <a:r>
              <a:rPr lang="en-US" sz="1600" b="1" dirty="0">
                <a:solidFill>
                  <a:schemeClr val="bg1"/>
                </a:solidFill>
              </a:rPr>
              <a:t>Upfront Surgery</a:t>
            </a:r>
          </a:p>
          <a:p>
            <a:pPr algn="ctr"/>
            <a:r>
              <a:rPr lang="en-US" sz="1600" b="1" dirty="0">
                <a:solidFill>
                  <a:schemeClr val="bg1"/>
                </a:solidFill>
              </a:rPr>
              <a:t>(n = 74)</a:t>
            </a:r>
          </a:p>
        </p:txBody>
      </p:sp>
      <p:sp>
        <p:nvSpPr>
          <p:cNvPr id="13" name="Rectangle 6">
            <a:extLst>
              <a:ext uri="{FF2B5EF4-FFF2-40B4-BE49-F238E27FC236}">
                <a16:creationId xmlns:a16="http://schemas.microsoft.com/office/drawing/2014/main" id="{99925DB5-8F4F-4E50-8CB3-643EC0452C8B}"/>
              </a:ext>
            </a:extLst>
          </p:cNvPr>
          <p:cNvSpPr>
            <a:spLocks noChangeArrowheads="1"/>
          </p:cNvSpPr>
          <p:nvPr/>
        </p:nvSpPr>
        <p:spPr bwMode="auto">
          <a:xfrm>
            <a:off x="7297281" y="3736626"/>
            <a:ext cx="14106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eaLnBrk="0" fontAlgn="base" hangingPunct="0">
              <a:spcBef>
                <a:spcPct val="0"/>
              </a:spcBef>
              <a:spcAft>
                <a:spcPct val="0"/>
              </a:spcAft>
            </a:pPr>
            <a:r>
              <a:rPr lang="en-US" altLang="en-US" sz="100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US" altLang="en-US" sz="1000">
              <a:latin typeface="Arial" panose="020B0604020202020204" pitchFamily="34" charset="0"/>
            </a:endParaRPr>
          </a:p>
        </p:txBody>
      </p:sp>
      <p:sp>
        <p:nvSpPr>
          <p:cNvPr id="14" name="Line 49">
            <a:extLst>
              <a:ext uri="{FF2B5EF4-FFF2-40B4-BE49-F238E27FC236}">
                <a16:creationId xmlns:a16="http://schemas.microsoft.com/office/drawing/2014/main" id="{8D8580BD-FD43-49F6-9731-447EC3DB8591}"/>
              </a:ext>
            </a:extLst>
          </p:cNvPr>
          <p:cNvSpPr>
            <a:spLocks noChangeShapeType="1"/>
          </p:cNvSpPr>
          <p:nvPr/>
        </p:nvSpPr>
        <p:spPr bwMode="auto">
          <a:xfrm flipV="1">
            <a:off x="2754405" y="5720020"/>
            <a:ext cx="6026549" cy="1255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000"/>
          </a:p>
        </p:txBody>
      </p:sp>
      <p:sp>
        <p:nvSpPr>
          <p:cNvPr id="15" name="Rectangle 16">
            <a:extLst>
              <a:ext uri="{FF2B5EF4-FFF2-40B4-BE49-F238E27FC236}">
                <a16:creationId xmlns:a16="http://schemas.microsoft.com/office/drawing/2014/main" id="{61970300-0C8A-447F-9DC4-F52D894936A8}"/>
              </a:ext>
            </a:extLst>
          </p:cNvPr>
          <p:cNvSpPr>
            <a:spLocks noChangeArrowheads="1"/>
          </p:cNvSpPr>
          <p:nvPr/>
        </p:nvSpPr>
        <p:spPr bwMode="auto">
          <a:xfrm>
            <a:off x="777076" y="2273289"/>
            <a:ext cx="533891" cy="1907274"/>
          </a:xfrm>
          <a:prstGeom prst="rect">
            <a:avLst/>
          </a:prstGeom>
          <a:solidFill>
            <a:srgbClr val="FFFFFF"/>
          </a:solidFill>
          <a:ln w="9525">
            <a:solidFill>
              <a:srgbClr val="000000"/>
            </a:solidFill>
            <a:miter lim="800000"/>
            <a:headEnd/>
            <a:tailEnd/>
          </a:ln>
        </p:spPr>
        <p:txBody>
          <a:bodyPr vert="vert270" wrap="square" lIns="91440" tIns="45720" rIns="91440" bIns="45720" numCol="1" anchor="ctr" anchorCtr="0" compatLnSpc="1">
            <a:prstTxWarp prst="textNoShape">
              <a:avLst/>
            </a:prstTxWarp>
          </a:bodyPr>
          <a:lstStyle/>
          <a:p>
            <a:pPr algn="ctr"/>
            <a:r>
              <a:rPr lang="en-US" sz="1600" b="1" dirty="0"/>
              <a:t>Screening </a:t>
            </a:r>
          </a:p>
          <a:p>
            <a:pPr algn="ctr"/>
            <a:r>
              <a:rPr lang="en-US" sz="1600" b="1" dirty="0"/>
              <a:t>(up to 28 days)</a:t>
            </a:r>
          </a:p>
        </p:txBody>
      </p:sp>
      <p:sp>
        <p:nvSpPr>
          <p:cNvPr id="16" name="Rectangle 30">
            <a:extLst>
              <a:ext uri="{FF2B5EF4-FFF2-40B4-BE49-F238E27FC236}">
                <a16:creationId xmlns:a16="http://schemas.microsoft.com/office/drawing/2014/main" id="{2A545212-A040-4753-9F2F-E55599F3789E}"/>
              </a:ext>
            </a:extLst>
          </p:cNvPr>
          <p:cNvSpPr>
            <a:spLocks noChangeArrowheads="1"/>
          </p:cNvSpPr>
          <p:nvPr/>
        </p:nvSpPr>
        <p:spPr bwMode="auto">
          <a:xfrm>
            <a:off x="1825682" y="1482131"/>
            <a:ext cx="485024" cy="3646026"/>
          </a:xfrm>
          <a:prstGeom prst="rect">
            <a:avLst/>
          </a:prstGeom>
          <a:solidFill>
            <a:srgbClr val="4BACC6"/>
          </a:solidFill>
          <a:ln w="1588" cap="rnd">
            <a:solidFill>
              <a:srgbClr val="000000"/>
            </a:solidFill>
            <a:round/>
            <a:headEnd/>
            <a:tailEnd/>
          </a:ln>
        </p:spPr>
        <p:txBody>
          <a:bodyPr vert="vert270" wrap="square" lIns="91440" tIns="45720" rIns="91440" bIns="45720" numCol="1" anchor="ctr" anchorCtr="0" compatLnSpc="1">
            <a:prstTxWarp prst="textNoShape">
              <a:avLst/>
            </a:prstTxWarp>
          </a:bodyPr>
          <a:lstStyle/>
          <a:p>
            <a:pPr algn="ctr"/>
            <a:r>
              <a:rPr lang="en-US" sz="1600" b="1" dirty="0">
                <a:solidFill>
                  <a:schemeClr val="bg1"/>
                </a:solidFill>
              </a:rPr>
              <a:t>Randomization  1:1</a:t>
            </a:r>
          </a:p>
        </p:txBody>
      </p:sp>
      <p:sp>
        <p:nvSpPr>
          <p:cNvPr id="18" name="Line 9">
            <a:extLst>
              <a:ext uri="{FF2B5EF4-FFF2-40B4-BE49-F238E27FC236}">
                <a16:creationId xmlns:a16="http://schemas.microsoft.com/office/drawing/2014/main" id="{F677E1E9-9476-4F4C-97E6-A088D78CA87C}"/>
              </a:ext>
            </a:extLst>
          </p:cNvPr>
          <p:cNvSpPr>
            <a:spLocks noChangeShapeType="1"/>
          </p:cNvSpPr>
          <p:nvPr/>
        </p:nvSpPr>
        <p:spPr bwMode="auto">
          <a:xfrm>
            <a:off x="2764345" y="5737653"/>
            <a:ext cx="0" cy="11655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19" name="Text Box 8">
            <a:extLst>
              <a:ext uri="{FF2B5EF4-FFF2-40B4-BE49-F238E27FC236}">
                <a16:creationId xmlns:a16="http://schemas.microsoft.com/office/drawing/2014/main" id="{37D3C6B5-9C4D-4312-A34E-E894A6A6F57B}"/>
              </a:ext>
            </a:extLst>
          </p:cNvPr>
          <p:cNvSpPr txBox="1">
            <a:spLocks noChangeArrowheads="1"/>
          </p:cNvSpPr>
          <p:nvPr/>
        </p:nvSpPr>
        <p:spPr bwMode="auto">
          <a:xfrm>
            <a:off x="2218495" y="5876068"/>
            <a:ext cx="10286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eaLnBrk="0" fontAlgn="base" hangingPunct="0">
              <a:spcBef>
                <a:spcPct val="0"/>
              </a:spcBef>
              <a:spcAft>
                <a:spcPct val="0"/>
              </a:spcAft>
            </a:pPr>
            <a:r>
              <a:rPr lang="en-US" altLang="en-US" sz="16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alt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Day 1</a:t>
            </a:r>
            <a:endParaRPr lang="en-US" altLang="en-US" sz="1600" dirty="0">
              <a:ea typeface="Times New Roman" panose="02020603050405020304" pitchFamily="18" charset="0"/>
            </a:endParaRPr>
          </a:p>
          <a:p>
            <a:pPr eaLnBrk="0" fontAlgn="base" hangingPunct="0">
              <a:spcBef>
                <a:spcPct val="0"/>
              </a:spcBef>
              <a:spcAft>
                <a:spcPct val="0"/>
              </a:spcAft>
            </a:pPr>
            <a:endParaRPr lang="en-US" altLang="en-US" sz="1600" dirty="0">
              <a:latin typeface="Arial" panose="020B0604020202020204" pitchFamily="34" charset="0"/>
            </a:endParaRPr>
          </a:p>
        </p:txBody>
      </p:sp>
      <p:sp>
        <p:nvSpPr>
          <p:cNvPr id="20" name="Right Arrow 45">
            <a:extLst>
              <a:ext uri="{FF2B5EF4-FFF2-40B4-BE49-F238E27FC236}">
                <a16:creationId xmlns:a16="http://schemas.microsoft.com/office/drawing/2014/main" id="{2F27864A-E4CA-4223-960E-6FCCE892DF5D}"/>
              </a:ext>
            </a:extLst>
          </p:cNvPr>
          <p:cNvSpPr>
            <a:spLocks noChangeArrowheads="1"/>
          </p:cNvSpPr>
          <p:nvPr/>
        </p:nvSpPr>
        <p:spPr bwMode="auto">
          <a:xfrm>
            <a:off x="1440020" y="2910663"/>
            <a:ext cx="278112" cy="611386"/>
          </a:xfrm>
          <a:prstGeom prst="rightArrow">
            <a:avLst>
              <a:gd name="adj1" fmla="val 50000"/>
              <a:gd name="adj2" fmla="val 50000"/>
            </a:avLst>
          </a:prstGeom>
          <a:solidFill>
            <a:srgbClr val="4F81BD"/>
          </a:solidFill>
          <a:ln w="9525">
            <a:solidFill>
              <a:srgbClr val="000000"/>
            </a:solidFill>
            <a:round/>
            <a:headEnd/>
            <a:tailEnd/>
          </a:ln>
        </p:spPr>
        <p:txBody>
          <a:bodyPr vert="horz" wrap="square" lIns="91440" tIns="45720" rIns="91440" bIns="45720" numCol="1" anchor="ctr" anchorCtr="0" compatLnSpc="1">
            <a:prstTxWarp prst="textNoShape">
              <a:avLst/>
            </a:prstTxWarp>
            <a:spAutoFit/>
          </a:bodyPr>
          <a:lstStyle/>
          <a:p>
            <a:endParaRPr lang="en-US" sz="1400"/>
          </a:p>
        </p:txBody>
      </p:sp>
      <p:sp>
        <p:nvSpPr>
          <p:cNvPr id="21" name="Line 7">
            <a:extLst>
              <a:ext uri="{FF2B5EF4-FFF2-40B4-BE49-F238E27FC236}">
                <a16:creationId xmlns:a16="http://schemas.microsoft.com/office/drawing/2014/main" id="{2715C732-FFA9-468A-A483-2D664A8196E8}"/>
              </a:ext>
            </a:extLst>
          </p:cNvPr>
          <p:cNvSpPr>
            <a:spLocks noChangeShapeType="1"/>
          </p:cNvSpPr>
          <p:nvPr/>
        </p:nvSpPr>
        <p:spPr bwMode="auto">
          <a:xfrm>
            <a:off x="6235661" y="5742304"/>
            <a:ext cx="0" cy="11655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22" name="Text Box 6">
            <a:extLst>
              <a:ext uri="{FF2B5EF4-FFF2-40B4-BE49-F238E27FC236}">
                <a16:creationId xmlns:a16="http://schemas.microsoft.com/office/drawing/2014/main" id="{53693B88-7BFE-4132-B677-0B6CFF78C129}"/>
              </a:ext>
            </a:extLst>
          </p:cNvPr>
          <p:cNvSpPr txBox="1">
            <a:spLocks noChangeArrowheads="1"/>
          </p:cNvSpPr>
          <p:nvPr/>
        </p:nvSpPr>
        <p:spPr bwMode="auto">
          <a:xfrm>
            <a:off x="5805258" y="5832546"/>
            <a:ext cx="8495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eaLnBrk="0" fontAlgn="base" hangingPunct="0">
              <a:spcBef>
                <a:spcPct val="0"/>
              </a:spcBef>
              <a:spcAft>
                <a:spcPct val="0"/>
              </a:spcAft>
            </a:pPr>
            <a:r>
              <a:rPr lang="en-US" alt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Week 13</a:t>
            </a:r>
            <a:endParaRPr lang="en-US" altLang="en-US" sz="1600" dirty="0">
              <a:latin typeface="Arial" panose="020B0604020202020204" pitchFamily="34" charset="0"/>
            </a:endParaRPr>
          </a:p>
        </p:txBody>
      </p:sp>
      <p:sp>
        <p:nvSpPr>
          <p:cNvPr id="23" name="Text Box 21">
            <a:extLst>
              <a:ext uri="{FF2B5EF4-FFF2-40B4-BE49-F238E27FC236}">
                <a16:creationId xmlns:a16="http://schemas.microsoft.com/office/drawing/2014/main" id="{7E02E05C-66F2-4C90-8728-22F88C53135F}"/>
              </a:ext>
            </a:extLst>
          </p:cNvPr>
          <p:cNvSpPr txBox="1">
            <a:spLocks noChangeArrowheads="1"/>
          </p:cNvSpPr>
          <p:nvPr/>
        </p:nvSpPr>
        <p:spPr bwMode="auto">
          <a:xfrm>
            <a:off x="3072964" y="1447405"/>
            <a:ext cx="2566648" cy="1580796"/>
          </a:xfrm>
          <a:prstGeom prst="rect">
            <a:avLst/>
          </a:prstGeom>
          <a:solidFill>
            <a:srgbClr val="376092"/>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r>
              <a:rPr lang="en-US" sz="1600" b="1" dirty="0">
                <a:solidFill>
                  <a:schemeClr val="bg1"/>
                </a:solidFill>
              </a:rPr>
              <a:t>Arm 1: T-VEC + Surgery, </a:t>
            </a:r>
          </a:p>
          <a:p>
            <a:pPr algn="ctr"/>
            <a:r>
              <a:rPr lang="en-US" sz="1600" b="1" dirty="0">
                <a:solidFill>
                  <a:schemeClr val="bg1"/>
                </a:solidFill>
              </a:rPr>
              <a:t>(n = 76)</a:t>
            </a:r>
          </a:p>
        </p:txBody>
      </p:sp>
      <p:sp>
        <p:nvSpPr>
          <p:cNvPr id="24" name="Text Box 43">
            <a:extLst>
              <a:ext uri="{FF2B5EF4-FFF2-40B4-BE49-F238E27FC236}">
                <a16:creationId xmlns:a16="http://schemas.microsoft.com/office/drawing/2014/main" id="{0493D3BC-4B99-467C-A9C2-9E96C136E5BE}"/>
              </a:ext>
            </a:extLst>
          </p:cNvPr>
          <p:cNvSpPr txBox="1">
            <a:spLocks noChangeArrowheads="1"/>
          </p:cNvSpPr>
          <p:nvPr/>
        </p:nvSpPr>
        <p:spPr bwMode="auto">
          <a:xfrm>
            <a:off x="4310958" y="5826057"/>
            <a:ext cx="8298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eaLnBrk="0" fontAlgn="base" hangingPunct="0">
              <a:spcBef>
                <a:spcPct val="0"/>
              </a:spcBef>
              <a:spcAft>
                <a:spcPct val="0"/>
              </a:spcAft>
            </a:pPr>
            <a:r>
              <a:rPr lang="en-US" alt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Week 6 </a:t>
            </a:r>
            <a:endParaRPr lang="en-US" altLang="en-US" sz="1600" dirty="0">
              <a:latin typeface="Arial" panose="020B0604020202020204" pitchFamily="34" charset="0"/>
            </a:endParaRPr>
          </a:p>
        </p:txBody>
      </p:sp>
      <p:sp>
        <p:nvSpPr>
          <p:cNvPr id="25" name="Line 4">
            <a:extLst>
              <a:ext uri="{FF2B5EF4-FFF2-40B4-BE49-F238E27FC236}">
                <a16:creationId xmlns:a16="http://schemas.microsoft.com/office/drawing/2014/main" id="{88289B6A-9697-42B8-BA7C-0375CD2AE9B3}"/>
              </a:ext>
            </a:extLst>
          </p:cNvPr>
          <p:cNvSpPr>
            <a:spLocks noChangeShapeType="1"/>
          </p:cNvSpPr>
          <p:nvPr/>
        </p:nvSpPr>
        <p:spPr bwMode="auto">
          <a:xfrm>
            <a:off x="4760762" y="5735671"/>
            <a:ext cx="0" cy="11655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27" name="Rectangle 37">
            <a:extLst>
              <a:ext uri="{FF2B5EF4-FFF2-40B4-BE49-F238E27FC236}">
                <a16:creationId xmlns:a16="http://schemas.microsoft.com/office/drawing/2014/main" id="{734F3AF8-24C8-498F-9F95-5BFF9F0C9AD9}"/>
              </a:ext>
            </a:extLst>
          </p:cNvPr>
          <p:cNvSpPr>
            <a:spLocks noChangeArrowheads="1"/>
          </p:cNvSpPr>
          <p:nvPr/>
        </p:nvSpPr>
        <p:spPr bwMode="auto">
          <a:xfrm>
            <a:off x="1736632" y="1482402"/>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1000"/>
          </a:p>
        </p:txBody>
      </p:sp>
      <p:sp>
        <p:nvSpPr>
          <p:cNvPr id="8" name="Right Arrow 45">
            <a:extLst>
              <a:ext uri="{FF2B5EF4-FFF2-40B4-BE49-F238E27FC236}">
                <a16:creationId xmlns:a16="http://schemas.microsoft.com/office/drawing/2014/main" id="{37013F96-ACE1-4D81-91C6-EFFE008C6C5C}"/>
              </a:ext>
            </a:extLst>
          </p:cNvPr>
          <p:cNvSpPr>
            <a:spLocks noChangeArrowheads="1"/>
          </p:cNvSpPr>
          <p:nvPr/>
        </p:nvSpPr>
        <p:spPr bwMode="auto">
          <a:xfrm>
            <a:off x="2452356" y="1521763"/>
            <a:ext cx="448823" cy="440759"/>
          </a:xfrm>
          <a:prstGeom prst="rightArrow">
            <a:avLst>
              <a:gd name="adj1" fmla="val 50000"/>
              <a:gd name="adj2" fmla="val 50000"/>
            </a:avLst>
          </a:prstGeom>
          <a:solidFill>
            <a:srgbClr val="4F81BD"/>
          </a:solidFill>
          <a:ln w="9525">
            <a:solidFill>
              <a:srgbClr val="000000"/>
            </a:solidFill>
            <a:round/>
            <a:headEnd/>
            <a:tailEnd/>
          </a:ln>
        </p:spPr>
        <p:txBody>
          <a:bodyPr vert="horz" wrap="square" lIns="91440" tIns="45720" rIns="91440" bIns="45720" numCol="1" anchor="ctr" anchorCtr="0" compatLnSpc="1">
            <a:prstTxWarp prst="textNoShape">
              <a:avLst/>
            </a:prstTxWarp>
            <a:spAutoFit/>
          </a:bodyPr>
          <a:lstStyle/>
          <a:p>
            <a:endParaRPr lang="en-US" sz="1000"/>
          </a:p>
        </p:txBody>
      </p:sp>
      <p:sp>
        <p:nvSpPr>
          <p:cNvPr id="30" name="Right Arrow 45">
            <a:extLst>
              <a:ext uri="{FF2B5EF4-FFF2-40B4-BE49-F238E27FC236}">
                <a16:creationId xmlns:a16="http://schemas.microsoft.com/office/drawing/2014/main" id="{4EBCC855-BE34-479B-BB50-D5CCB7579B7C}"/>
              </a:ext>
            </a:extLst>
          </p:cNvPr>
          <p:cNvSpPr>
            <a:spLocks noChangeArrowheads="1"/>
          </p:cNvSpPr>
          <p:nvPr/>
        </p:nvSpPr>
        <p:spPr bwMode="auto">
          <a:xfrm>
            <a:off x="2452355" y="4411511"/>
            <a:ext cx="448823" cy="440759"/>
          </a:xfrm>
          <a:prstGeom prst="rightArrow">
            <a:avLst>
              <a:gd name="adj1" fmla="val 50000"/>
              <a:gd name="adj2" fmla="val 50000"/>
            </a:avLst>
          </a:prstGeom>
          <a:solidFill>
            <a:srgbClr val="4F81BD"/>
          </a:solidFill>
          <a:ln w="9525">
            <a:solidFill>
              <a:srgbClr val="000000"/>
            </a:solidFill>
            <a:round/>
            <a:headEnd/>
            <a:tailEnd/>
          </a:ln>
        </p:spPr>
        <p:txBody>
          <a:bodyPr vert="horz" wrap="square" lIns="91440" tIns="45720" rIns="91440" bIns="45720" numCol="1" anchor="ctr" anchorCtr="0" compatLnSpc="1">
            <a:prstTxWarp prst="textNoShape">
              <a:avLst/>
            </a:prstTxWarp>
            <a:spAutoFit/>
          </a:bodyPr>
          <a:lstStyle/>
          <a:p>
            <a:endParaRPr lang="en-US" sz="1000"/>
          </a:p>
        </p:txBody>
      </p:sp>
      <p:sp>
        <p:nvSpPr>
          <p:cNvPr id="31" name="Line 7">
            <a:extLst>
              <a:ext uri="{FF2B5EF4-FFF2-40B4-BE49-F238E27FC236}">
                <a16:creationId xmlns:a16="http://schemas.microsoft.com/office/drawing/2014/main" id="{839BB8D1-D0ED-470B-B0C2-26B177F999F8}"/>
              </a:ext>
            </a:extLst>
          </p:cNvPr>
          <p:cNvSpPr>
            <a:spLocks noChangeShapeType="1"/>
          </p:cNvSpPr>
          <p:nvPr/>
        </p:nvSpPr>
        <p:spPr bwMode="auto">
          <a:xfrm>
            <a:off x="6962551" y="5732576"/>
            <a:ext cx="0" cy="11655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3" name="Right Arrow 45">
            <a:extLst>
              <a:ext uri="{FF2B5EF4-FFF2-40B4-BE49-F238E27FC236}">
                <a16:creationId xmlns:a16="http://schemas.microsoft.com/office/drawing/2014/main" id="{F178BF00-F251-45E8-96F4-3EE2A8E16114}"/>
              </a:ext>
            </a:extLst>
          </p:cNvPr>
          <p:cNvSpPr>
            <a:spLocks noChangeArrowheads="1"/>
          </p:cNvSpPr>
          <p:nvPr/>
        </p:nvSpPr>
        <p:spPr bwMode="auto">
          <a:xfrm>
            <a:off x="5736667" y="1516822"/>
            <a:ext cx="448823" cy="440759"/>
          </a:xfrm>
          <a:prstGeom prst="rightArrow">
            <a:avLst>
              <a:gd name="adj1" fmla="val 50000"/>
              <a:gd name="adj2" fmla="val 50000"/>
            </a:avLst>
          </a:prstGeom>
          <a:solidFill>
            <a:srgbClr val="4F81BD"/>
          </a:solidFill>
          <a:ln w="9525">
            <a:solidFill>
              <a:srgbClr val="000000"/>
            </a:solidFill>
            <a:round/>
            <a:headEnd/>
            <a:tailEnd/>
          </a:ln>
        </p:spPr>
        <p:txBody>
          <a:bodyPr vert="horz" wrap="square" lIns="91440" tIns="45720" rIns="91440" bIns="45720" numCol="1" anchor="ctr" anchorCtr="0" compatLnSpc="1">
            <a:prstTxWarp prst="textNoShape">
              <a:avLst/>
            </a:prstTxWarp>
            <a:spAutoFit/>
          </a:bodyPr>
          <a:lstStyle/>
          <a:p>
            <a:endParaRPr lang="en-US" sz="1000" dirty="0"/>
          </a:p>
        </p:txBody>
      </p:sp>
      <p:sp>
        <p:nvSpPr>
          <p:cNvPr id="34" name="Right Arrow 45">
            <a:extLst>
              <a:ext uri="{FF2B5EF4-FFF2-40B4-BE49-F238E27FC236}">
                <a16:creationId xmlns:a16="http://schemas.microsoft.com/office/drawing/2014/main" id="{23FB5BF2-1094-437F-BF5D-F14EB4C9541D}"/>
              </a:ext>
            </a:extLst>
          </p:cNvPr>
          <p:cNvSpPr>
            <a:spLocks noChangeArrowheads="1"/>
          </p:cNvSpPr>
          <p:nvPr/>
        </p:nvSpPr>
        <p:spPr bwMode="auto">
          <a:xfrm>
            <a:off x="4841290" y="4406570"/>
            <a:ext cx="476057" cy="440759"/>
          </a:xfrm>
          <a:prstGeom prst="rightArrow">
            <a:avLst>
              <a:gd name="adj1" fmla="val 50000"/>
              <a:gd name="adj2" fmla="val 50000"/>
            </a:avLst>
          </a:prstGeom>
          <a:solidFill>
            <a:srgbClr val="4F81BD"/>
          </a:solidFill>
          <a:ln w="9525">
            <a:solidFill>
              <a:srgbClr val="000000"/>
            </a:solidFill>
            <a:round/>
            <a:headEnd/>
            <a:tailEnd/>
          </a:ln>
        </p:spPr>
        <p:txBody>
          <a:bodyPr vert="horz" wrap="square" lIns="91440" tIns="45720" rIns="91440" bIns="45720" numCol="1" anchor="ctr" anchorCtr="0" compatLnSpc="1">
            <a:prstTxWarp prst="textNoShape">
              <a:avLst/>
            </a:prstTxWarp>
            <a:spAutoFit/>
          </a:bodyPr>
          <a:lstStyle/>
          <a:p>
            <a:endParaRPr lang="en-US" sz="1000"/>
          </a:p>
        </p:txBody>
      </p:sp>
      <p:sp>
        <p:nvSpPr>
          <p:cNvPr id="35" name="Text Box 6">
            <a:extLst>
              <a:ext uri="{FF2B5EF4-FFF2-40B4-BE49-F238E27FC236}">
                <a16:creationId xmlns:a16="http://schemas.microsoft.com/office/drawing/2014/main" id="{5635BA67-D71C-4F0F-970F-DAFD457196C3}"/>
              </a:ext>
            </a:extLst>
          </p:cNvPr>
          <p:cNvSpPr txBox="1">
            <a:spLocks noChangeArrowheads="1"/>
          </p:cNvSpPr>
          <p:nvPr/>
        </p:nvSpPr>
        <p:spPr bwMode="auto">
          <a:xfrm>
            <a:off x="6230015" y="1535621"/>
            <a:ext cx="59054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Surgery during weeks 13-18, n = 57/76 (75%)</a:t>
            </a:r>
          </a:p>
          <a:p>
            <a:pPr eaLnBrk="0" fontAlgn="base" hangingPunct="0">
              <a:spcBef>
                <a:spcPct val="0"/>
              </a:spcBef>
              <a:spcAft>
                <a:spcPct val="0"/>
              </a:spcAft>
            </a:pPr>
            <a:r>
              <a:rPr lang="en-US" alt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No surgery due to progressive disease,</a:t>
            </a:r>
            <a:r>
              <a:rPr lang="en-US" alt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alt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 n = 11/76 (14.5%)</a:t>
            </a:r>
          </a:p>
          <a:p>
            <a:pPr marL="285750" indent="-285750" eaLnBrk="0" fontAlgn="base" hangingPunct="0">
              <a:spcBef>
                <a:spcPct val="0"/>
              </a:spcBef>
              <a:spcAft>
                <a:spcPct val="0"/>
              </a:spcAft>
              <a:buFont typeface="Arial" panose="020B0604020202020204" pitchFamily="34" charset="0"/>
              <a:buChar char="•"/>
            </a:pPr>
            <a:r>
              <a:rPr lang="en-US" alt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1 local, 3 regional, 2 </a:t>
            </a:r>
            <a:r>
              <a:rPr lang="en-US" altLang="en-US" sz="1600" dirty="0">
                <a:latin typeface="Arial" panose="020B0604020202020204" pitchFamily="34" charset="0"/>
                <a:ea typeface="Times New Roman" panose="02020603050405020304" pitchFamily="18" charset="0"/>
                <a:cs typeface="Arial" panose="020B0604020202020204" pitchFamily="34" charset="0"/>
              </a:rPr>
              <a:t>local &amp; regional</a:t>
            </a:r>
            <a:r>
              <a:rPr lang="en-US" alt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5 metastatic </a:t>
            </a:r>
          </a:p>
        </p:txBody>
      </p:sp>
      <p:sp>
        <p:nvSpPr>
          <p:cNvPr id="38" name="Text Box 6">
            <a:extLst>
              <a:ext uri="{FF2B5EF4-FFF2-40B4-BE49-F238E27FC236}">
                <a16:creationId xmlns:a16="http://schemas.microsoft.com/office/drawing/2014/main" id="{5C522E38-566E-4FC5-8C83-3DB44994172A}"/>
              </a:ext>
            </a:extLst>
          </p:cNvPr>
          <p:cNvSpPr txBox="1">
            <a:spLocks noChangeArrowheads="1"/>
          </p:cNvSpPr>
          <p:nvPr/>
        </p:nvSpPr>
        <p:spPr bwMode="auto">
          <a:xfrm>
            <a:off x="5303835" y="4337375"/>
            <a:ext cx="642675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0" fontAlgn="base" hangingPunct="0">
              <a:spcBef>
                <a:spcPct val="0"/>
              </a:spcBef>
              <a:spcAft>
                <a:spcPct val="0"/>
              </a:spcAft>
            </a:pPr>
            <a:r>
              <a:rPr lang="en-US" alt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Surgery during weeks 1-6, n = </a:t>
            </a:r>
            <a:r>
              <a:rPr lang="en-US" altLang="en-US" sz="1600" b="1" dirty="0">
                <a:latin typeface="Arial" panose="020B0604020202020204" pitchFamily="34" charset="0"/>
                <a:ea typeface="Times New Roman" panose="02020603050405020304" pitchFamily="18" charset="0"/>
                <a:cs typeface="Arial" panose="020B0604020202020204" pitchFamily="34" charset="0"/>
              </a:rPr>
              <a:t>69/74</a:t>
            </a:r>
            <a:r>
              <a:rPr lang="en-US" alt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 (93%)</a:t>
            </a:r>
          </a:p>
          <a:p>
            <a:pPr eaLnBrk="0" fontAlgn="base" hangingPunct="0">
              <a:spcBef>
                <a:spcPct val="0"/>
              </a:spcBef>
              <a:spcAft>
                <a:spcPct val="0"/>
              </a:spcAft>
            </a:pPr>
            <a:r>
              <a:rPr lang="en-US" alt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Early recurrence (post-surgery before Week 14), n = 17/74 (23%)</a:t>
            </a:r>
          </a:p>
          <a:p>
            <a:pPr marL="285750" indent="-285750" eaLnBrk="0" fontAlgn="base" hangingPunct="0">
              <a:spcBef>
                <a:spcPct val="0"/>
              </a:spcBef>
              <a:spcAft>
                <a:spcPct val="0"/>
              </a:spcAft>
              <a:buFont typeface="Arial" panose="020B0604020202020204" pitchFamily="34" charset="0"/>
              <a:buChar char="•"/>
            </a:pPr>
            <a:r>
              <a:rPr lang="en-US" altLang="en-US" sz="1600" dirty="0">
                <a:latin typeface="Arial" panose="020B0604020202020204" pitchFamily="34" charset="0"/>
                <a:ea typeface="Times New Roman" panose="02020603050405020304" pitchFamily="18" charset="0"/>
                <a:cs typeface="Arial" panose="020B0604020202020204" pitchFamily="34" charset="0"/>
              </a:rPr>
              <a:t>3 local, 7 distant, 1 regional, 4 local &amp; distant, 1 local &amp; regional, 1 regional &amp; distant</a:t>
            </a:r>
          </a:p>
        </p:txBody>
      </p:sp>
      <p:sp>
        <p:nvSpPr>
          <p:cNvPr id="39" name="Text Box 6">
            <a:extLst>
              <a:ext uri="{FF2B5EF4-FFF2-40B4-BE49-F238E27FC236}">
                <a16:creationId xmlns:a16="http://schemas.microsoft.com/office/drawing/2014/main" id="{D95703AB-F6A8-4D50-9283-F87E6B4B317E}"/>
              </a:ext>
            </a:extLst>
          </p:cNvPr>
          <p:cNvSpPr txBox="1">
            <a:spLocks noChangeArrowheads="1"/>
          </p:cNvSpPr>
          <p:nvPr/>
        </p:nvSpPr>
        <p:spPr bwMode="auto">
          <a:xfrm>
            <a:off x="6545650" y="5832546"/>
            <a:ext cx="8495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eaLnBrk="0" fontAlgn="base" hangingPunct="0">
              <a:spcBef>
                <a:spcPct val="0"/>
              </a:spcBef>
              <a:spcAft>
                <a:spcPct val="0"/>
              </a:spcAft>
            </a:pPr>
            <a:r>
              <a:rPr lang="en-US" alt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Week 14</a:t>
            </a:r>
            <a:endParaRPr lang="en-US" altLang="en-US" sz="1600" dirty="0">
              <a:latin typeface="Arial" panose="020B0604020202020204" pitchFamily="34" charset="0"/>
            </a:endParaRPr>
          </a:p>
        </p:txBody>
      </p:sp>
      <p:sp>
        <p:nvSpPr>
          <p:cNvPr id="26" name="TextBox 25">
            <a:extLst>
              <a:ext uri="{FF2B5EF4-FFF2-40B4-BE49-F238E27FC236}">
                <a16:creationId xmlns:a16="http://schemas.microsoft.com/office/drawing/2014/main" id="{B1C57C3D-7E49-43B8-9282-CD7DA0512BF9}"/>
              </a:ext>
            </a:extLst>
          </p:cNvPr>
          <p:cNvSpPr txBox="1"/>
          <p:nvPr/>
        </p:nvSpPr>
        <p:spPr>
          <a:xfrm>
            <a:off x="51876" y="6256943"/>
            <a:ext cx="3097323" cy="246221"/>
          </a:xfrm>
          <a:prstGeom prst="rect">
            <a:avLst/>
          </a:prstGeom>
          <a:noFill/>
        </p:spPr>
        <p:txBody>
          <a:bodyPr wrap="none" rtlCol="0">
            <a:spAutoFit/>
          </a:bodyPr>
          <a:lstStyle/>
          <a:p>
            <a:r>
              <a:rPr lang="en-US" sz="1000" dirty="0"/>
              <a:t>*Data available after snapshot date of Sep 17, 2017</a:t>
            </a:r>
            <a:endParaRPr lang="en-US" sz="1400" dirty="0"/>
          </a:p>
        </p:txBody>
      </p:sp>
      <p:sp>
        <p:nvSpPr>
          <p:cNvPr id="28" name="Slide Number Placeholder 3">
            <a:extLst>
              <a:ext uri="{FF2B5EF4-FFF2-40B4-BE49-F238E27FC236}">
                <a16:creationId xmlns:a16="http://schemas.microsoft.com/office/drawing/2014/main" id="{FAA7576C-19AF-4F3F-A15C-FCC66A6436E2}"/>
              </a:ext>
            </a:extLst>
          </p:cNvPr>
          <p:cNvSpPr>
            <a:spLocks noGrp="1"/>
          </p:cNvSpPr>
          <p:nvPr>
            <p:ph type="sldNum" sz="quarter" idx="12"/>
          </p:nvPr>
        </p:nvSpPr>
        <p:spPr>
          <a:xfrm>
            <a:off x="11529726" y="6379537"/>
            <a:ext cx="555944" cy="405735"/>
          </a:xfrm>
        </p:spPr>
        <p:txBody>
          <a:bodyPr/>
          <a:lstStyle/>
          <a:p>
            <a:fld id="{DA045619-D4A7-43A7-8BA1-73C09E3E7720}" type="slidenum">
              <a:rPr lang="en-US" smtClean="0"/>
              <a:t>21</a:t>
            </a:fld>
            <a:endParaRPr lang="en-US" dirty="0"/>
          </a:p>
        </p:txBody>
      </p:sp>
      <p:sp>
        <p:nvSpPr>
          <p:cNvPr id="29" name="Date Placeholder 5">
            <a:extLst>
              <a:ext uri="{FF2B5EF4-FFF2-40B4-BE49-F238E27FC236}">
                <a16:creationId xmlns:a16="http://schemas.microsoft.com/office/drawing/2014/main" id="{982AEE7B-5D63-4628-9FEC-1D66E5BED901}"/>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32" name="TextBox 31">
            <a:extLst>
              <a:ext uri="{FF2B5EF4-FFF2-40B4-BE49-F238E27FC236}">
                <a16:creationId xmlns:a16="http://schemas.microsoft.com/office/drawing/2014/main" id="{FD73DEC4-1426-4C8E-B979-C36AD4D5E92D}"/>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36" name="TextBox 35">
            <a:extLst>
              <a:ext uri="{FF2B5EF4-FFF2-40B4-BE49-F238E27FC236}">
                <a16:creationId xmlns:a16="http://schemas.microsoft.com/office/drawing/2014/main" id="{BC30B74B-0523-4017-84A9-02BD1FD8B3B7}"/>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37" name="TextBox 36">
            <a:extLst>
              <a:ext uri="{FF2B5EF4-FFF2-40B4-BE49-F238E27FC236}">
                <a16:creationId xmlns:a16="http://schemas.microsoft.com/office/drawing/2014/main" id="{A79081D2-1E3C-451B-B68F-71B486089F1E}"/>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40" name="TextBox 39">
            <a:extLst>
              <a:ext uri="{FF2B5EF4-FFF2-40B4-BE49-F238E27FC236}">
                <a16:creationId xmlns:a16="http://schemas.microsoft.com/office/drawing/2014/main" id="{5BC46296-C363-41B6-832C-4E10807FE256}"/>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41" name="TextBox 40">
            <a:extLst>
              <a:ext uri="{FF2B5EF4-FFF2-40B4-BE49-F238E27FC236}">
                <a16:creationId xmlns:a16="http://schemas.microsoft.com/office/drawing/2014/main" id="{2D4B145B-064C-49C6-A4F0-722116970AA6}"/>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42" name="TextBox 41">
            <a:extLst>
              <a:ext uri="{FF2B5EF4-FFF2-40B4-BE49-F238E27FC236}">
                <a16:creationId xmlns:a16="http://schemas.microsoft.com/office/drawing/2014/main" id="{5B0D53A4-6874-40C6-B480-D6CAF5D04C22}"/>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43" name="TextBox 42">
            <a:extLst>
              <a:ext uri="{FF2B5EF4-FFF2-40B4-BE49-F238E27FC236}">
                <a16:creationId xmlns:a16="http://schemas.microsoft.com/office/drawing/2014/main" id="{33976C6E-A92D-4D0B-BE16-6554379FBE8C}"/>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44" name="TextBox 43">
            <a:extLst>
              <a:ext uri="{FF2B5EF4-FFF2-40B4-BE49-F238E27FC236}">
                <a16:creationId xmlns:a16="http://schemas.microsoft.com/office/drawing/2014/main" id="{729C7028-9EE3-4AF7-97EF-65388C2108F3}"/>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1912679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439184" y="1392610"/>
            <a:ext cx="11186160" cy="5624622"/>
          </a:xfrm>
        </p:spPr>
        <p:txBody>
          <a:bodyPr>
            <a:noAutofit/>
          </a:bodyPr>
          <a:lstStyle/>
          <a:p>
            <a:pPr>
              <a:lnSpc>
                <a:spcPct val="100000"/>
              </a:lnSpc>
              <a:spcAft>
                <a:spcPts val="300"/>
              </a:spcAft>
            </a:pPr>
            <a:r>
              <a:rPr lang="en-US" sz="1800" dirty="0">
                <a:latin typeface="Arial" panose="020B0604020202020204" pitchFamily="34" charset="0"/>
                <a:cs typeface="Arial" panose="020B0604020202020204" pitchFamily="34" charset="0"/>
              </a:rPr>
              <a:t>In the largest randomized neoadjuvant trial to date in </a:t>
            </a:r>
            <a:r>
              <a:rPr lang="en-US" sz="1800" dirty="0" err="1">
                <a:latin typeface="Arial" panose="020B0604020202020204" pitchFamily="34" charset="0"/>
                <a:cs typeface="Arial" panose="020B0604020202020204" pitchFamily="34" charset="0"/>
              </a:rPr>
              <a:t>resectable</a:t>
            </a:r>
            <a:r>
              <a:rPr lang="en-US" sz="1800" dirty="0">
                <a:latin typeface="Arial" panose="020B0604020202020204" pitchFamily="34" charset="0"/>
                <a:cs typeface="Arial" panose="020B0604020202020204" pitchFamily="34" charset="0"/>
              </a:rPr>
              <a:t> stage IIIB-IVM1a melanoma,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1 year RFS was improved with neoadjuvant T-VEC monotherapy plus surgery vs surgery alone (HR 0.73, </a:t>
            </a:r>
            <a:r>
              <a:rPr lang="en-US" sz="1800" i="1" dirty="0">
                <a:latin typeface="Arial" panose="020B0604020202020204" pitchFamily="34" charset="0"/>
                <a:cs typeface="Arial" panose="020B0604020202020204" pitchFamily="34" charset="0"/>
              </a:rPr>
              <a:t>P</a:t>
            </a:r>
            <a:r>
              <a:rPr lang="en-US" sz="1800" dirty="0">
                <a:latin typeface="Arial" panose="020B0604020202020204" pitchFamily="34" charset="0"/>
                <a:cs typeface="Arial" panose="020B0604020202020204" pitchFamily="34" charset="0"/>
              </a:rPr>
              <a:t>=0.048)</a:t>
            </a:r>
          </a:p>
          <a:p>
            <a:pPr lvl="1">
              <a:lnSpc>
                <a:spcPct val="100000"/>
              </a:lnSpc>
              <a:spcAft>
                <a:spcPts val="300"/>
              </a:spcAft>
            </a:pPr>
            <a:r>
              <a:rPr lang="en-US" sz="1800" dirty="0">
                <a:latin typeface="Arial" panose="020B0604020202020204" pitchFamily="34" charset="0"/>
                <a:cs typeface="Arial" panose="020B0604020202020204" pitchFamily="34" charset="0"/>
              </a:rPr>
              <a:t>In the sensitivity analysis that removed non-R0 events at baseline, 1-year RFS was further improved with T-VEC (HR 0.63, </a:t>
            </a:r>
            <a:r>
              <a:rPr lang="en-US" sz="1800" i="1" dirty="0">
                <a:latin typeface="Arial" panose="020B0604020202020204" pitchFamily="34" charset="0"/>
                <a:cs typeface="Arial" panose="020B0604020202020204" pitchFamily="34" charset="0"/>
              </a:rPr>
              <a:t>P</a:t>
            </a:r>
            <a:r>
              <a:rPr lang="en-US" sz="1800" dirty="0">
                <a:latin typeface="Arial" panose="020B0604020202020204" pitchFamily="34" charset="0"/>
                <a:cs typeface="Arial" panose="020B0604020202020204" pitchFamily="34" charset="0"/>
              </a:rPr>
              <a:t> = 0.024)</a:t>
            </a:r>
          </a:p>
          <a:p>
            <a:pPr>
              <a:lnSpc>
                <a:spcPct val="100000"/>
              </a:lnSpc>
              <a:spcAft>
                <a:spcPts val="300"/>
              </a:spcAft>
            </a:pPr>
            <a:r>
              <a:rPr lang="en-US" altLang="en-US" sz="1800" dirty="0">
                <a:latin typeface="Arial" panose="020B0604020202020204" pitchFamily="34" charset="0"/>
                <a:ea typeface="Times New Roman" panose="02020603050405020304" pitchFamily="18" charset="0"/>
                <a:cs typeface="Arial" panose="020B0604020202020204" pitchFamily="34" charset="0"/>
              </a:rPr>
              <a:t>A trend for improved survival at 1 year was observed in the T-VEC + surgery arm (95.9%) vs surgery alone (85.8%; HR 0.47, </a:t>
            </a:r>
            <a:r>
              <a:rPr lang="en-US" altLang="en-US" sz="1800" i="1" dirty="0">
                <a:latin typeface="Arial" panose="020B0604020202020204" pitchFamily="34" charset="0"/>
                <a:ea typeface="Times New Roman" panose="02020603050405020304" pitchFamily="18" charset="0"/>
                <a:cs typeface="Arial" panose="020B0604020202020204" pitchFamily="34" charset="0"/>
              </a:rPr>
              <a:t>P</a:t>
            </a:r>
            <a:r>
              <a:rPr lang="en-US" altLang="en-US" sz="1800" dirty="0">
                <a:latin typeface="Arial" panose="020B0604020202020204" pitchFamily="34" charset="0"/>
                <a:ea typeface="Times New Roman" panose="02020603050405020304" pitchFamily="18" charset="0"/>
                <a:cs typeface="Arial" panose="020B0604020202020204" pitchFamily="34" charset="0"/>
              </a:rPr>
              <a:t>=0.076)</a:t>
            </a:r>
          </a:p>
          <a:p>
            <a:pPr>
              <a:lnSpc>
                <a:spcPct val="100000"/>
              </a:lnSpc>
              <a:spcAft>
                <a:spcPts val="300"/>
              </a:spcAft>
            </a:pPr>
            <a:r>
              <a:rPr lang="en-US" sz="1800" dirty="0">
                <a:latin typeface="Arial" panose="020B0604020202020204" pitchFamily="34" charset="0"/>
                <a:cs typeface="Arial" panose="020B0604020202020204" pitchFamily="34" charset="0"/>
              </a:rPr>
              <a:t>No grade 5 TEAEs were reported in the study and no unexpected toxicities were identified in the T-VEC + surgery arm</a:t>
            </a:r>
          </a:p>
          <a:p>
            <a:pPr>
              <a:lnSpc>
                <a:spcPct val="100000"/>
              </a:lnSpc>
              <a:spcAft>
                <a:spcPts val="300"/>
              </a:spcAft>
            </a:pPr>
            <a:r>
              <a:rPr lang="en-US" sz="1800" dirty="0">
                <a:latin typeface="Arial" panose="020B0604020202020204" pitchFamily="34" charset="0"/>
                <a:cs typeface="Arial" panose="020B0604020202020204" pitchFamily="34" charset="0"/>
              </a:rPr>
              <a:t>Neoadjuvant T-VEC resulted in a higher </a:t>
            </a:r>
            <a:r>
              <a:rPr lang="en-US" sz="1800" dirty="0" err="1">
                <a:latin typeface="Arial" panose="020B0604020202020204" pitchFamily="34" charset="0"/>
                <a:cs typeface="Arial" panose="020B0604020202020204" pitchFamily="34" charset="0"/>
              </a:rPr>
              <a:t>pCR</a:t>
            </a:r>
            <a:r>
              <a:rPr lang="en-US" sz="1800" dirty="0">
                <a:latin typeface="Arial" panose="020B0604020202020204" pitchFamily="34" charset="0"/>
                <a:cs typeface="Arial" panose="020B0604020202020204" pitchFamily="34" charset="0"/>
              </a:rPr>
              <a:t> rate (23%) in </a:t>
            </a:r>
            <a:r>
              <a:rPr lang="en-US" sz="1800" dirty="0" err="1">
                <a:latin typeface="Arial" panose="020B0604020202020204" pitchFamily="34" charset="0"/>
                <a:cs typeface="Arial" panose="020B0604020202020204" pitchFamily="34" charset="0"/>
              </a:rPr>
              <a:t>resectable</a:t>
            </a:r>
            <a:r>
              <a:rPr lang="en-US" sz="1800" dirty="0">
                <a:latin typeface="Arial" panose="020B0604020202020204" pitchFamily="34" charset="0"/>
                <a:cs typeface="Arial" panose="020B0604020202020204" pitchFamily="34" charset="0"/>
              </a:rPr>
              <a:t> stage IIIB -  IVM1a melanoma than that observed by the overall clinical response rate (13%) and may account for the higher R0 resection rate in the T-VEC + surgery arm than the surgery alone arm</a:t>
            </a:r>
          </a:p>
          <a:p>
            <a:pPr lvl="1">
              <a:lnSpc>
                <a:spcPct val="100000"/>
              </a:lnSpc>
              <a:spcAft>
                <a:spcPts val="300"/>
              </a:spcAft>
            </a:pPr>
            <a:r>
              <a:rPr lang="en-US" sz="1800" dirty="0">
                <a:latin typeface="Arial" panose="020B0604020202020204" pitchFamily="34" charset="0"/>
                <a:cs typeface="Arial" panose="020B0604020202020204" pitchFamily="34" charset="0"/>
              </a:rPr>
              <a:t>Clinical response is not a predictor of </a:t>
            </a:r>
            <a:r>
              <a:rPr lang="en-US" sz="1800" dirty="0" err="1">
                <a:latin typeface="Arial" panose="020B0604020202020204" pitchFamily="34" charset="0"/>
                <a:cs typeface="Arial" panose="020B0604020202020204" pitchFamily="34" charset="0"/>
              </a:rPr>
              <a:t>pCR</a:t>
            </a:r>
            <a:r>
              <a:rPr lang="en-US" sz="1800" dirty="0">
                <a:latin typeface="Arial" panose="020B0604020202020204" pitchFamily="34" charset="0"/>
                <a:cs typeface="Arial" panose="020B0604020202020204" pitchFamily="34" charset="0"/>
              </a:rPr>
              <a:t> to neoadjuvant T-VEC treatment</a:t>
            </a:r>
          </a:p>
          <a:p>
            <a:pPr>
              <a:lnSpc>
                <a:spcPct val="100000"/>
              </a:lnSpc>
              <a:spcAft>
                <a:spcPts val="300"/>
              </a:spcAft>
            </a:pPr>
            <a:r>
              <a:rPr lang="en-US" sz="1800" dirty="0">
                <a:latin typeface="Arial" panose="020B0604020202020204" pitchFamily="34" charset="0"/>
                <a:cs typeface="Arial" panose="020B0604020202020204" pitchFamily="34" charset="0"/>
              </a:rPr>
              <a:t>The primary analysis of 2-year RFS is expected later in 2019</a:t>
            </a:r>
          </a:p>
        </p:txBody>
      </p:sp>
      <p:sp>
        <p:nvSpPr>
          <p:cNvPr id="6" name="Title 1">
            <a:extLst>
              <a:ext uri="{FF2B5EF4-FFF2-40B4-BE49-F238E27FC236}">
                <a16:creationId xmlns:a16="http://schemas.microsoft.com/office/drawing/2014/main" id="{9429A4AD-A7CB-412E-AB8B-AED029255CC5}"/>
              </a:ext>
            </a:extLst>
          </p:cNvPr>
          <p:cNvSpPr txBox="1">
            <a:spLocks/>
          </p:cNvSpPr>
          <p:nvPr/>
        </p:nvSpPr>
        <p:spPr>
          <a:xfrm>
            <a:off x="584447" y="678562"/>
            <a:ext cx="10895634" cy="5652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Conclusions</a:t>
            </a:r>
          </a:p>
        </p:txBody>
      </p:sp>
      <p:sp>
        <p:nvSpPr>
          <p:cNvPr id="4" name="Slide Number Placeholder 3">
            <a:extLst>
              <a:ext uri="{FF2B5EF4-FFF2-40B4-BE49-F238E27FC236}">
                <a16:creationId xmlns:a16="http://schemas.microsoft.com/office/drawing/2014/main" id="{D28AA6AF-DDC3-4F24-84E0-9AA3CB26A5D5}"/>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22</a:t>
            </a:fld>
            <a:endParaRPr lang="en-US" dirty="0"/>
          </a:p>
        </p:txBody>
      </p:sp>
      <p:sp>
        <p:nvSpPr>
          <p:cNvPr id="7" name="Date Placeholder 5">
            <a:extLst>
              <a:ext uri="{FF2B5EF4-FFF2-40B4-BE49-F238E27FC236}">
                <a16:creationId xmlns:a16="http://schemas.microsoft.com/office/drawing/2014/main" id="{733FAB15-AA21-4E0D-B191-C7302BB1D1CB}"/>
              </a:ext>
            </a:extLst>
          </p:cNvPr>
          <p:cNvSpPr txBox="1">
            <a:spLocks/>
          </p:cNvSpPr>
          <p:nvPr/>
        </p:nvSpPr>
        <p:spPr>
          <a:xfrm>
            <a:off x="0" y="6555"/>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8" name="TextBox 7">
            <a:extLst>
              <a:ext uri="{FF2B5EF4-FFF2-40B4-BE49-F238E27FC236}">
                <a16:creationId xmlns:a16="http://schemas.microsoft.com/office/drawing/2014/main" id="{753ECB1E-E993-4568-B537-05D2394E2357}"/>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9" name="TextBox 8">
            <a:extLst>
              <a:ext uri="{FF2B5EF4-FFF2-40B4-BE49-F238E27FC236}">
                <a16:creationId xmlns:a16="http://schemas.microsoft.com/office/drawing/2014/main" id="{10977B92-9B53-4299-BF41-13B126259E02}"/>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0" name="TextBox 9">
            <a:extLst>
              <a:ext uri="{FF2B5EF4-FFF2-40B4-BE49-F238E27FC236}">
                <a16:creationId xmlns:a16="http://schemas.microsoft.com/office/drawing/2014/main" id="{6C8E3F2F-F2C8-43E7-BA36-8ACD94B266D8}"/>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1" name="TextBox 10">
            <a:extLst>
              <a:ext uri="{FF2B5EF4-FFF2-40B4-BE49-F238E27FC236}">
                <a16:creationId xmlns:a16="http://schemas.microsoft.com/office/drawing/2014/main" id="{84B9892C-772A-4656-B537-337F0E807E5A}"/>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2" name="TextBox 11">
            <a:extLst>
              <a:ext uri="{FF2B5EF4-FFF2-40B4-BE49-F238E27FC236}">
                <a16:creationId xmlns:a16="http://schemas.microsoft.com/office/drawing/2014/main" id="{4EEA47FC-B8FC-4869-9EAF-7BE6ABF24FDD}"/>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3" name="TextBox 12">
            <a:extLst>
              <a:ext uri="{FF2B5EF4-FFF2-40B4-BE49-F238E27FC236}">
                <a16:creationId xmlns:a16="http://schemas.microsoft.com/office/drawing/2014/main" id="{A5A39EBE-7BD3-406A-9A35-22BE9B358DB3}"/>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4" name="TextBox 13">
            <a:extLst>
              <a:ext uri="{FF2B5EF4-FFF2-40B4-BE49-F238E27FC236}">
                <a16:creationId xmlns:a16="http://schemas.microsoft.com/office/drawing/2014/main" id="{3F016589-9CA4-45D6-B4C9-D23784CD2265}"/>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5" name="TextBox 14">
            <a:extLst>
              <a:ext uri="{FF2B5EF4-FFF2-40B4-BE49-F238E27FC236}">
                <a16:creationId xmlns:a16="http://schemas.microsoft.com/office/drawing/2014/main" id="{51AC9405-7F95-4CF5-BAB8-D0F807551AE4}"/>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1699606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429A4AD-A7CB-412E-AB8B-AED029255CC5}"/>
              </a:ext>
            </a:extLst>
          </p:cNvPr>
          <p:cNvSpPr txBox="1">
            <a:spLocks/>
          </p:cNvSpPr>
          <p:nvPr/>
        </p:nvSpPr>
        <p:spPr>
          <a:xfrm>
            <a:off x="609600" y="785077"/>
            <a:ext cx="10895634" cy="62905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References</a:t>
            </a:r>
          </a:p>
        </p:txBody>
      </p:sp>
      <p:sp>
        <p:nvSpPr>
          <p:cNvPr id="4" name="Rectangle 3">
            <a:extLst>
              <a:ext uri="{FF2B5EF4-FFF2-40B4-BE49-F238E27FC236}">
                <a16:creationId xmlns:a16="http://schemas.microsoft.com/office/drawing/2014/main" id="{0592727B-EC2B-44F3-95F8-3BC822CD3AE8}"/>
              </a:ext>
            </a:extLst>
          </p:cNvPr>
          <p:cNvSpPr/>
          <p:nvPr/>
        </p:nvSpPr>
        <p:spPr>
          <a:xfrm>
            <a:off x="609600" y="1810831"/>
            <a:ext cx="9012865" cy="2118529"/>
          </a:xfrm>
          <a:prstGeom prst="rect">
            <a:avLst/>
          </a:prstGeom>
        </p:spPr>
        <p:txBody>
          <a:bodyPr wrap="square">
            <a:spAutoFit/>
          </a:bodyPr>
          <a:lstStyle/>
          <a:p>
            <a:pPr marL="339725" indent="-339725">
              <a:lnSpc>
                <a:spcPct val="150000"/>
              </a:lnSpc>
              <a:buFont typeface="+mj-lt"/>
              <a:buAutoNum type="arabicPeriod"/>
            </a:pPr>
            <a:r>
              <a:rPr lang="en-US" dirty="0"/>
              <a:t>Liu BL et al. </a:t>
            </a:r>
            <a:r>
              <a:rPr lang="en-US" i="1" dirty="0"/>
              <a:t>Gene </a:t>
            </a:r>
            <a:r>
              <a:rPr lang="en-US" i="1" dirty="0" err="1"/>
              <a:t>Ther</a:t>
            </a:r>
            <a:r>
              <a:rPr lang="en-US" i="1" dirty="0"/>
              <a:t> </a:t>
            </a:r>
            <a:r>
              <a:rPr lang="en-US" dirty="0"/>
              <a:t>2003;10:292-303.</a:t>
            </a:r>
          </a:p>
          <a:p>
            <a:pPr marL="339725" indent="-339725">
              <a:lnSpc>
                <a:spcPct val="150000"/>
              </a:lnSpc>
              <a:buFont typeface="+mj-lt"/>
              <a:buAutoNum type="arabicPeriod"/>
            </a:pPr>
            <a:r>
              <a:rPr lang="en-US" dirty="0"/>
              <a:t>Hu JCC et al. </a:t>
            </a:r>
            <a:r>
              <a:rPr lang="en-US" i="1" dirty="0" err="1"/>
              <a:t>Clin</a:t>
            </a:r>
            <a:r>
              <a:rPr lang="en-US" i="1" dirty="0"/>
              <a:t> Cancer Res </a:t>
            </a:r>
            <a:r>
              <a:rPr lang="en-US" dirty="0"/>
              <a:t>2006;12:6737-6747.</a:t>
            </a:r>
          </a:p>
          <a:p>
            <a:pPr marL="339725" indent="-339725">
              <a:lnSpc>
                <a:spcPct val="150000"/>
              </a:lnSpc>
              <a:buFont typeface="+mj-lt"/>
              <a:buAutoNum type="arabicPeriod"/>
            </a:pPr>
            <a:r>
              <a:rPr lang="en-US" dirty="0"/>
              <a:t>Andtbacka RHI et al. </a:t>
            </a:r>
            <a:r>
              <a:rPr lang="en-US" i="1" dirty="0"/>
              <a:t>Ann </a:t>
            </a:r>
            <a:r>
              <a:rPr lang="en-US" i="1" dirty="0" err="1"/>
              <a:t>Surg</a:t>
            </a:r>
            <a:r>
              <a:rPr lang="en-US" i="1" dirty="0"/>
              <a:t> Oncol</a:t>
            </a:r>
            <a:r>
              <a:rPr lang="en-US" dirty="0"/>
              <a:t>. 2015:22 (suppl 1); S23</a:t>
            </a:r>
          </a:p>
          <a:p>
            <a:pPr marL="339725" indent="-339725">
              <a:lnSpc>
                <a:spcPct val="150000"/>
              </a:lnSpc>
              <a:buFont typeface="+mj-lt"/>
              <a:buAutoNum type="arabicPeriod"/>
            </a:pPr>
            <a:r>
              <a:rPr lang="en-US" dirty="0"/>
              <a:t>Andtbacka RHI et al. </a:t>
            </a:r>
            <a:r>
              <a:rPr lang="en-US" i="1" dirty="0"/>
              <a:t>J Clin Oncol</a:t>
            </a:r>
            <a:r>
              <a:rPr lang="en-US" dirty="0"/>
              <a:t>. 2018:15 (suppl). Abstract 9508.</a:t>
            </a:r>
          </a:p>
          <a:p>
            <a:pPr marL="339725" indent="-339725">
              <a:lnSpc>
                <a:spcPct val="150000"/>
              </a:lnSpc>
              <a:buFont typeface="+mj-lt"/>
              <a:buAutoNum type="arabicPeriod"/>
            </a:pPr>
            <a:r>
              <a:rPr lang="en-US" dirty="0"/>
              <a:t>AJCC Staging 7</a:t>
            </a:r>
            <a:r>
              <a:rPr lang="en-US" baseline="30000" dirty="0"/>
              <a:t>th</a:t>
            </a:r>
            <a:r>
              <a:rPr lang="en-US" dirty="0"/>
              <a:t> Edition. 2015.</a:t>
            </a:r>
            <a:endParaRPr lang="en-GB" dirty="0"/>
          </a:p>
        </p:txBody>
      </p:sp>
      <p:sp>
        <p:nvSpPr>
          <p:cNvPr id="5" name="Slide Number Placeholder 3">
            <a:extLst>
              <a:ext uri="{FF2B5EF4-FFF2-40B4-BE49-F238E27FC236}">
                <a16:creationId xmlns:a16="http://schemas.microsoft.com/office/drawing/2014/main" id="{40ACC4B3-F6DD-43FC-ABC1-27BB6AF0A70E}"/>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23</a:t>
            </a:fld>
            <a:endParaRPr lang="en-US" dirty="0"/>
          </a:p>
        </p:txBody>
      </p:sp>
      <p:sp>
        <p:nvSpPr>
          <p:cNvPr id="7" name="Date Placeholder 5">
            <a:extLst>
              <a:ext uri="{FF2B5EF4-FFF2-40B4-BE49-F238E27FC236}">
                <a16:creationId xmlns:a16="http://schemas.microsoft.com/office/drawing/2014/main" id="{69C36A54-8B06-435F-A277-EE2A4B07966E}"/>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pic>
        <p:nvPicPr>
          <p:cNvPr id="2" name="Picture 1">
            <a:extLst>
              <a:ext uri="{FF2B5EF4-FFF2-40B4-BE49-F238E27FC236}">
                <a16:creationId xmlns:a16="http://schemas.microsoft.com/office/drawing/2014/main" id="{82414C25-D81D-4971-9B16-0657B8325B06}"/>
              </a:ext>
            </a:extLst>
          </p:cNvPr>
          <p:cNvPicPr>
            <a:picLocks noChangeAspect="1"/>
          </p:cNvPicPr>
          <p:nvPr/>
        </p:nvPicPr>
        <p:blipFill>
          <a:blip r:embed="rId3"/>
          <a:stretch>
            <a:fillRect/>
          </a:stretch>
        </p:blipFill>
        <p:spPr>
          <a:xfrm>
            <a:off x="552425" y="6316543"/>
            <a:ext cx="10333616" cy="518205"/>
          </a:xfrm>
          <a:prstGeom prst="rect">
            <a:avLst/>
          </a:prstGeom>
        </p:spPr>
      </p:pic>
    </p:spTree>
    <p:extLst>
      <p:ext uri="{BB962C8B-B14F-4D97-AF65-F5344CB8AC3E}">
        <p14:creationId xmlns:p14="http://schemas.microsoft.com/office/powerpoint/2010/main" val="3522916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346992"/>
            <a:ext cx="10972800" cy="4894319"/>
          </a:xfrm>
        </p:spPr>
        <p:txBody>
          <a:bodyPr>
            <a:noAutofit/>
          </a:bodyPr>
          <a:lstStyle/>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R. Dummer</a:t>
            </a:r>
            <a:r>
              <a:rPr lang="en-US" sz="1600" dirty="0">
                <a:latin typeface="Arial" panose="020B0604020202020204" pitchFamily="34" charset="0"/>
                <a:cs typeface="Arial" panose="020B0604020202020204" pitchFamily="34" charset="0"/>
              </a:rPr>
              <a:t>: honoraria from and consultant/advisor for Roche, Novartis, BMS, MSD, Amgen, Takeda, Pierre Fabre, Sun Pharma; research funding for institution from Roche, BMS, Novartis, MSD, Amgen.</a:t>
            </a: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DE Gyorki</a:t>
            </a:r>
            <a:r>
              <a:rPr lang="en-US" sz="1600" dirty="0">
                <a:latin typeface="Arial" panose="020B0604020202020204" pitchFamily="34" charset="0"/>
                <a:cs typeface="Arial" panose="020B0604020202020204" pitchFamily="34" charset="0"/>
              </a:rPr>
              <a:t>: honoraria from, consultant/advisor for, and travel expenses from Amgen.</a:t>
            </a: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J. Hyngstrom</a:t>
            </a:r>
            <a:r>
              <a:rPr lang="en-US" sz="1600" dirty="0">
                <a:latin typeface="Arial" panose="020B0604020202020204" pitchFamily="34" charset="0"/>
                <a:cs typeface="Arial" panose="020B0604020202020204" pitchFamily="34" charset="0"/>
              </a:rPr>
              <a:t>: research funding for institution from </a:t>
            </a:r>
            <a:r>
              <a:rPr lang="en-US" sz="1600" dirty="0" err="1">
                <a:latin typeface="Arial" panose="020B0604020202020204" pitchFamily="34" charset="0"/>
                <a:cs typeface="Arial" panose="020B0604020202020204" pitchFamily="34" charset="0"/>
              </a:rPr>
              <a:t>Polynoma</a:t>
            </a:r>
            <a:r>
              <a:rPr lang="en-US" sz="1600" dirty="0">
                <a:latin typeface="Arial" panose="020B0604020202020204" pitchFamily="34" charset="0"/>
                <a:cs typeface="Arial" panose="020B0604020202020204" pitchFamily="34" charset="0"/>
              </a:rPr>
              <a:t>, Merck, Amgen Inc., Takara Bio Inc., Cancer Insight, LLC, </a:t>
            </a:r>
            <a:r>
              <a:rPr lang="en-US" sz="1600" dirty="0" err="1">
                <a:latin typeface="Arial" panose="020B0604020202020204" pitchFamily="34" charset="0"/>
                <a:cs typeface="Arial" panose="020B0604020202020204" pitchFamily="34" charset="0"/>
              </a:rPr>
              <a:t>Viralytics</a:t>
            </a:r>
            <a:endParaRPr lang="en-US" sz="1600" dirty="0">
              <a:latin typeface="Arial" panose="020B0604020202020204" pitchFamily="34" charset="0"/>
              <a:cs typeface="Arial" panose="020B0604020202020204" pitchFamily="34" charset="0"/>
            </a:endParaRP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A Berger</a:t>
            </a:r>
            <a:r>
              <a:rPr lang="en-US" sz="1600" dirty="0">
                <a:latin typeface="Arial" panose="020B0604020202020204" pitchFamily="34" charset="0"/>
                <a:cs typeface="Arial" panose="020B0604020202020204" pitchFamily="34" charset="0"/>
              </a:rPr>
              <a:t>: honoraria from Genomic Health, Castle Biosciences and Cardinal Health.</a:t>
            </a: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R Conry</a:t>
            </a:r>
            <a:r>
              <a:rPr lang="en-US" sz="1600" dirty="0">
                <a:latin typeface="Arial" panose="020B0604020202020204" pitchFamily="34" charset="0"/>
                <a:cs typeface="Arial" panose="020B0604020202020204" pitchFamily="34" charset="0"/>
              </a:rPr>
              <a:t>: honoraria from and speakers’ bureau for Merck, Amgen, BMS, Genentech; research funding from Amgen.</a:t>
            </a: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L Demidov</a:t>
            </a:r>
            <a:r>
              <a:rPr lang="en-US" sz="1600" dirty="0">
                <a:latin typeface="Arial" panose="020B0604020202020204" pitchFamily="34" charset="0"/>
                <a:cs typeface="Arial" panose="020B0604020202020204" pitchFamily="34" charset="0"/>
              </a:rPr>
              <a:t>: honoraria from, consultant/advisor for, and research funding from MSD, BMS, Roche, Novartis.</a:t>
            </a: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A Sharma</a:t>
            </a:r>
            <a:r>
              <a:rPr lang="en-US" sz="1600" dirty="0">
                <a:latin typeface="Arial" panose="020B0604020202020204" pitchFamily="34" charset="0"/>
                <a:cs typeface="Arial" panose="020B0604020202020204" pitchFamily="34" charset="0"/>
              </a:rPr>
              <a:t>: employed by and owns stock in Amgen Inc.</a:t>
            </a: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SA Treichel</a:t>
            </a:r>
            <a:r>
              <a:rPr lang="en-US" sz="1600" dirty="0">
                <a:latin typeface="Arial" panose="020B0604020202020204" pitchFamily="34" charset="0"/>
                <a:cs typeface="Arial" panose="020B0604020202020204" pitchFamily="34" charset="0"/>
              </a:rPr>
              <a:t>: employed by and owns stock in Amgen Inc.</a:t>
            </a: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M Faries</a:t>
            </a:r>
            <a:r>
              <a:rPr lang="en-US" sz="1600" dirty="0">
                <a:latin typeface="Arial" panose="020B0604020202020204" pitchFamily="34" charset="0"/>
                <a:cs typeface="Arial" panose="020B0604020202020204" pitchFamily="34" charset="0"/>
              </a:rPr>
              <a:t>: consultant/advisor for Novartis, </a:t>
            </a:r>
            <a:r>
              <a:rPr lang="en-US" sz="1600" dirty="0" err="1">
                <a:latin typeface="Arial" panose="020B0604020202020204" pitchFamily="34" charset="0"/>
                <a:cs typeface="Arial" panose="020B0604020202020204" pitchFamily="34" charset="0"/>
              </a:rPr>
              <a:t>Delcath</a:t>
            </a:r>
            <a:r>
              <a:rPr lang="en-US" sz="1600" dirty="0">
                <a:latin typeface="Arial" panose="020B0604020202020204" pitchFamily="34" charset="0"/>
                <a:cs typeface="Arial" panose="020B0604020202020204" pitchFamily="34" charset="0"/>
              </a:rPr>
              <a:t> Systems, Castle Biosciences, and Advisory Board for Pulse Biosciences.</a:t>
            </a:r>
          </a:p>
          <a:p>
            <a:pPr marL="0" indent="0">
              <a:lnSpc>
                <a:spcPct val="100000"/>
              </a:lnSpc>
              <a:spcBef>
                <a:spcPts val="1200"/>
              </a:spcBef>
              <a:buNone/>
            </a:pPr>
            <a:r>
              <a:rPr lang="en-US" sz="1600" b="1" dirty="0">
                <a:latin typeface="Arial" panose="020B0604020202020204" pitchFamily="34" charset="0"/>
                <a:cs typeface="Arial" panose="020B0604020202020204" pitchFamily="34" charset="0"/>
              </a:rPr>
              <a:t>MI Ross</a:t>
            </a:r>
            <a:r>
              <a:rPr lang="en-US" sz="1600" dirty="0">
                <a:latin typeface="Arial" panose="020B0604020202020204" pitchFamily="34" charset="0"/>
                <a:cs typeface="Arial" panose="020B0604020202020204" pitchFamily="34" charset="0"/>
              </a:rPr>
              <a:t>: honoraria from, consultant/advisor for, and travel expenses from Merck and Amgen; speakers’ bureau for Merck; research funding from Amgen.</a:t>
            </a:r>
          </a:p>
        </p:txBody>
      </p:sp>
      <p:sp>
        <p:nvSpPr>
          <p:cNvPr id="8" name="Title 1">
            <a:extLst>
              <a:ext uri="{FF2B5EF4-FFF2-40B4-BE49-F238E27FC236}">
                <a16:creationId xmlns:a16="http://schemas.microsoft.com/office/drawing/2014/main" id="{04955F8F-70AC-446B-8F95-7BCD50C583E5}"/>
              </a:ext>
            </a:extLst>
          </p:cNvPr>
          <p:cNvSpPr txBox="1">
            <a:spLocks/>
          </p:cNvSpPr>
          <p:nvPr/>
        </p:nvSpPr>
        <p:spPr>
          <a:xfrm>
            <a:off x="609600" y="412936"/>
            <a:ext cx="10895634" cy="9340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latin typeface="Arial" panose="020B0604020202020204" pitchFamily="34" charset="0"/>
                <a:cs typeface="Arial" panose="020B0604020202020204" pitchFamily="34" charset="0"/>
              </a:rPr>
              <a:t>Disclosures</a:t>
            </a:r>
          </a:p>
        </p:txBody>
      </p:sp>
      <p:sp>
        <p:nvSpPr>
          <p:cNvPr id="4" name="Slide Number Placeholder 3">
            <a:extLst>
              <a:ext uri="{FF2B5EF4-FFF2-40B4-BE49-F238E27FC236}">
                <a16:creationId xmlns:a16="http://schemas.microsoft.com/office/drawing/2014/main" id="{6E103BA8-16A7-4FF5-87B7-242191E48FE8}"/>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24</a:t>
            </a:fld>
            <a:endParaRPr lang="en-US" dirty="0"/>
          </a:p>
        </p:txBody>
      </p:sp>
      <p:sp>
        <p:nvSpPr>
          <p:cNvPr id="6" name="Date Placeholder 5">
            <a:extLst>
              <a:ext uri="{FF2B5EF4-FFF2-40B4-BE49-F238E27FC236}">
                <a16:creationId xmlns:a16="http://schemas.microsoft.com/office/drawing/2014/main" id="{09EC7706-8959-41C7-B5ED-9A42EA27F8F7}"/>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9" name="TextBox 8">
            <a:extLst>
              <a:ext uri="{FF2B5EF4-FFF2-40B4-BE49-F238E27FC236}">
                <a16:creationId xmlns:a16="http://schemas.microsoft.com/office/drawing/2014/main" id="{D3F55944-3BA3-46E9-AF93-DDAE865DBCD5}"/>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0" name="TextBox 9">
            <a:extLst>
              <a:ext uri="{FF2B5EF4-FFF2-40B4-BE49-F238E27FC236}">
                <a16:creationId xmlns:a16="http://schemas.microsoft.com/office/drawing/2014/main" id="{EDF559C6-C418-43C8-B26D-D5D5A505CEF4}"/>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F81EED96-2E98-4080-A4A2-FFA619B9D425}"/>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D3DE8341-16BF-463C-814F-48201D43B2E6}"/>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 name="TextBox 12">
            <a:extLst>
              <a:ext uri="{FF2B5EF4-FFF2-40B4-BE49-F238E27FC236}">
                <a16:creationId xmlns:a16="http://schemas.microsoft.com/office/drawing/2014/main" id="{D47E17CC-9001-49BE-91EA-F76E44D4DC00}"/>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4" name="TextBox 13">
            <a:extLst>
              <a:ext uri="{FF2B5EF4-FFF2-40B4-BE49-F238E27FC236}">
                <a16:creationId xmlns:a16="http://schemas.microsoft.com/office/drawing/2014/main" id="{0884F8DC-B8A4-4B68-9C31-EE6D4D5C7D3B}"/>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5" name="TextBox 14">
            <a:extLst>
              <a:ext uri="{FF2B5EF4-FFF2-40B4-BE49-F238E27FC236}">
                <a16:creationId xmlns:a16="http://schemas.microsoft.com/office/drawing/2014/main" id="{F8F504E4-5B32-48A5-93E4-AF2BCAD80DD0}"/>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6" name="TextBox 15">
            <a:extLst>
              <a:ext uri="{FF2B5EF4-FFF2-40B4-BE49-F238E27FC236}">
                <a16:creationId xmlns:a16="http://schemas.microsoft.com/office/drawing/2014/main" id="{066B6F83-934B-4D47-8A69-82DC314FC5BA}"/>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129566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873" y="563162"/>
            <a:ext cx="10668000" cy="1109663"/>
          </a:xfrm>
        </p:spPr>
        <p:txBody>
          <a:bodyPr>
            <a:normAutofit/>
          </a:bodyPr>
          <a:lstStyle/>
          <a:p>
            <a:pPr algn="ctr"/>
            <a:r>
              <a:rPr lang="en-US" sz="3600" b="1" dirty="0">
                <a:latin typeface="Arial" panose="020B0604020202020204" pitchFamily="34" charset="0"/>
                <a:cs typeface="Arial" panose="020B0604020202020204" pitchFamily="34" charset="0"/>
              </a:rPr>
              <a:t>Acknowledgments </a:t>
            </a:r>
          </a:p>
        </p:txBody>
      </p:sp>
      <p:sp>
        <p:nvSpPr>
          <p:cNvPr id="7" name="Content Placeholder 2"/>
          <p:cNvSpPr>
            <a:spLocks noGrp="1"/>
          </p:cNvSpPr>
          <p:nvPr>
            <p:ph idx="1"/>
          </p:nvPr>
        </p:nvSpPr>
        <p:spPr>
          <a:xfrm>
            <a:off x="683873" y="1680127"/>
            <a:ext cx="11064431" cy="4240281"/>
          </a:xfrm>
        </p:spPr>
        <p:txBody>
          <a:bodyPr>
            <a:normAutofit/>
          </a:bodyPr>
          <a:lstStyle/>
          <a:p>
            <a:pPr>
              <a:lnSpc>
                <a:spcPct val="100000"/>
              </a:lnSpc>
              <a:spcBef>
                <a:spcPts val="500"/>
              </a:spcBef>
            </a:pPr>
            <a:r>
              <a:rPr lang="en-US" sz="2000" dirty="0">
                <a:latin typeface="Arial" panose="020B0604020202020204" pitchFamily="34" charset="0"/>
                <a:cs typeface="Arial" panose="020B0604020202020204" pitchFamily="34" charset="0"/>
              </a:rPr>
              <a:t>The investigators, patients, and study staff who are contributing to this study</a:t>
            </a:r>
          </a:p>
          <a:p>
            <a:pPr>
              <a:lnSpc>
                <a:spcPct val="100000"/>
              </a:lnSpc>
              <a:spcBef>
                <a:spcPts val="500"/>
              </a:spcBef>
            </a:pPr>
            <a:r>
              <a:rPr lang="en-US" sz="2000" dirty="0">
                <a:latin typeface="Arial" panose="020B0604020202020204" pitchFamily="34" charset="0"/>
                <a:cs typeface="Arial" panose="020B0604020202020204" pitchFamily="34" charset="0"/>
              </a:rPr>
              <a:t>Medical writing support was provided by Mee Rhan Kim (Amgen Inc.)</a:t>
            </a:r>
          </a:p>
          <a:p>
            <a:pPr>
              <a:lnSpc>
                <a:spcPct val="100000"/>
              </a:lnSpc>
              <a:spcBef>
                <a:spcPts val="500"/>
              </a:spcBef>
            </a:pPr>
            <a:r>
              <a:rPr lang="en-US" sz="2000" dirty="0">
                <a:latin typeface="Arial" panose="020B0604020202020204" pitchFamily="34" charset="0"/>
                <a:cs typeface="Arial" panose="020B0604020202020204" pitchFamily="34" charset="0"/>
              </a:rPr>
              <a:t>The study is sponsored and funded by Amgen Inc. </a:t>
            </a:r>
          </a:p>
          <a:p>
            <a:pPr>
              <a:lnSpc>
                <a:spcPct val="100000"/>
              </a:lnSpc>
              <a:spcBef>
                <a:spcPts val="500"/>
              </a:spcBef>
            </a:pP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F382452-CD62-48BE-85E9-4CFD6364062D}"/>
              </a:ext>
            </a:extLst>
          </p:cNvPr>
          <p:cNvSpPr>
            <a:spLocks noGrp="1"/>
          </p:cNvSpPr>
          <p:nvPr>
            <p:ph type="sldNum" sz="quarter" idx="12"/>
          </p:nvPr>
        </p:nvSpPr>
        <p:spPr>
          <a:xfrm>
            <a:off x="11529726" y="6241312"/>
            <a:ext cx="555944" cy="405735"/>
          </a:xfrm>
        </p:spPr>
        <p:txBody>
          <a:bodyPr/>
          <a:lstStyle/>
          <a:p>
            <a:fld id="{DA045619-D4A7-43A7-8BA1-73C09E3E7720}" type="slidenum">
              <a:rPr lang="en-US" smtClean="0"/>
              <a:t>25</a:t>
            </a:fld>
            <a:endParaRPr lang="en-US" dirty="0"/>
          </a:p>
        </p:txBody>
      </p:sp>
      <p:sp>
        <p:nvSpPr>
          <p:cNvPr id="8" name="Date Placeholder 5">
            <a:extLst>
              <a:ext uri="{FF2B5EF4-FFF2-40B4-BE49-F238E27FC236}">
                <a16:creationId xmlns:a16="http://schemas.microsoft.com/office/drawing/2014/main" id="{E8A4031B-E61D-4CCC-8C75-870629DD5BCC}"/>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9" name="TextBox 8">
            <a:extLst>
              <a:ext uri="{FF2B5EF4-FFF2-40B4-BE49-F238E27FC236}">
                <a16:creationId xmlns:a16="http://schemas.microsoft.com/office/drawing/2014/main" id="{A0EB184F-AA80-4812-81BE-DCDD07629FAF}"/>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0" name="TextBox 9">
            <a:extLst>
              <a:ext uri="{FF2B5EF4-FFF2-40B4-BE49-F238E27FC236}">
                <a16:creationId xmlns:a16="http://schemas.microsoft.com/office/drawing/2014/main" id="{8AC8A97E-5903-4E0D-8DB6-09D16586F8E5}"/>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ECAE2641-38E7-4204-B991-6AA358F33E86}"/>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4DE74738-91B1-4380-9899-482C61503A8A}"/>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 name="TextBox 12">
            <a:extLst>
              <a:ext uri="{FF2B5EF4-FFF2-40B4-BE49-F238E27FC236}">
                <a16:creationId xmlns:a16="http://schemas.microsoft.com/office/drawing/2014/main" id="{0CA50C2C-5DCE-4269-8B93-53A7C0046290}"/>
              </a:ext>
            </a:extLst>
          </p:cNvPr>
          <p:cNvSpPr txBox="1"/>
          <p:nvPr/>
        </p:nvSpPr>
        <p:spPr>
          <a:xfrm>
            <a:off x="4878956" y="6496590"/>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4" name="TextBox 13">
            <a:extLst>
              <a:ext uri="{FF2B5EF4-FFF2-40B4-BE49-F238E27FC236}">
                <a16:creationId xmlns:a16="http://schemas.microsoft.com/office/drawing/2014/main" id="{AD77FFAC-1C6D-4476-8BC0-069D16B6D4EE}"/>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5" name="TextBox 14">
            <a:extLst>
              <a:ext uri="{FF2B5EF4-FFF2-40B4-BE49-F238E27FC236}">
                <a16:creationId xmlns:a16="http://schemas.microsoft.com/office/drawing/2014/main" id="{51DC16E5-0E2C-4606-9BBB-0890D872BDE2}"/>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6" name="TextBox 15">
            <a:extLst>
              <a:ext uri="{FF2B5EF4-FFF2-40B4-BE49-F238E27FC236}">
                <a16:creationId xmlns:a16="http://schemas.microsoft.com/office/drawing/2014/main" id="{C71A7A83-1A66-4FF1-B14B-0B69A37D494A}"/>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104182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047B-BB7C-4047-904F-D9F26BD0014F}"/>
              </a:ext>
            </a:extLst>
          </p:cNvPr>
          <p:cNvSpPr>
            <a:spLocks noGrp="1"/>
          </p:cNvSpPr>
          <p:nvPr>
            <p:ph type="ctrTitle"/>
          </p:nvPr>
        </p:nvSpPr>
        <p:spPr>
          <a:xfrm>
            <a:off x="236477" y="1036313"/>
            <a:ext cx="11725154" cy="1518603"/>
          </a:xfrm>
        </p:spPr>
        <p:txBody>
          <a:bodyPr>
            <a:noAutofit/>
          </a:bodyPr>
          <a:lstStyle/>
          <a:p>
            <a:r>
              <a:rPr lang="en-US" sz="3200" b="1" dirty="0"/>
              <a:t>1-year Recurrence-free Survival (RFS) From a Randomized, Open-label Phase 2 Study of Neoadjuvant </a:t>
            </a:r>
            <a:r>
              <a:rPr lang="en-US" sz="3200" b="1" dirty="0" err="1"/>
              <a:t>Talimogene</a:t>
            </a:r>
            <a:r>
              <a:rPr lang="en-US" sz="3200" b="1" dirty="0"/>
              <a:t> </a:t>
            </a:r>
            <a:r>
              <a:rPr lang="en-US" sz="3200" b="1" dirty="0" err="1"/>
              <a:t>Laherparepvec</a:t>
            </a:r>
            <a:r>
              <a:rPr lang="en-US" sz="3200" b="1" dirty="0"/>
              <a:t> (T-VEC) Plus Surgery vs Surgery for </a:t>
            </a:r>
            <a:r>
              <a:rPr lang="en-US" sz="3200" b="1" dirty="0" err="1"/>
              <a:t>Resectable</a:t>
            </a:r>
            <a:r>
              <a:rPr lang="en-US" sz="3200" b="1" dirty="0"/>
              <a:t> Stage IIIB-IVM1a Melanoma</a:t>
            </a:r>
            <a:endParaRPr lang="en-US" sz="3200" dirty="0"/>
          </a:p>
        </p:txBody>
      </p:sp>
      <p:sp>
        <p:nvSpPr>
          <p:cNvPr id="3" name="Subtitle 2">
            <a:extLst>
              <a:ext uri="{FF2B5EF4-FFF2-40B4-BE49-F238E27FC236}">
                <a16:creationId xmlns:a16="http://schemas.microsoft.com/office/drawing/2014/main" id="{9E868111-2A51-43B9-B00E-E15F37FB80E2}"/>
              </a:ext>
            </a:extLst>
          </p:cNvPr>
          <p:cNvSpPr>
            <a:spLocks noGrp="1"/>
          </p:cNvSpPr>
          <p:nvPr>
            <p:ph type="subTitle" idx="1"/>
          </p:nvPr>
        </p:nvSpPr>
        <p:spPr>
          <a:xfrm>
            <a:off x="340242" y="4763396"/>
            <a:ext cx="11493795" cy="1392856"/>
          </a:xfrm>
        </p:spPr>
        <p:txBody>
          <a:bodyPr>
            <a:normAutofit/>
          </a:bodyPr>
          <a:lstStyle/>
          <a:p>
            <a:pPr>
              <a:lnSpc>
                <a:spcPct val="100000"/>
              </a:lnSpc>
              <a:spcBef>
                <a:spcPts val="600"/>
              </a:spcBef>
            </a:pPr>
            <a:r>
              <a:rPr lang="en-US" sz="1700" baseline="30000" dirty="0">
                <a:latin typeface="Arial" panose="020B0604020202020204" pitchFamily="34" charset="0"/>
                <a:cs typeface="Arial" panose="020B0604020202020204" pitchFamily="34" charset="0"/>
              </a:rPr>
              <a:t>1</a:t>
            </a:r>
            <a:r>
              <a:rPr lang="en-US" sz="1700" dirty="0">
                <a:latin typeface="Arial" panose="020B0604020202020204" pitchFamily="34" charset="0"/>
                <a:cs typeface="Arial" panose="020B0604020202020204" pitchFamily="34" charset="0"/>
              </a:rPr>
              <a:t>University Hospital of Zurich, Zurich, Switzerland; </a:t>
            </a:r>
            <a:r>
              <a:rPr lang="en-US" sz="1700" baseline="30000" dirty="0">
                <a:latin typeface="Arial" panose="020B0604020202020204" pitchFamily="34" charset="0"/>
                <a:cs typeface="Arial" panose="020B0604020202020204" pitchFamily="34" charset="0"/>
              </a:rPr>
              <a:t>2</a:t>
            </a:r>
            <a:r>
              <a:rPr lang="en-US" sz="1700" dirty="0">
                <a:latin typeface="Arial" panose="020B0604020202020204" pitchFamily="34" charset="0"/>
                <a:cs typeface="Arial" panose="020B0604020202020204" pitchFamily="34" charset="0"/>
              </a:rPr>
              <a:t>Olivia Newton-John Cancer Centre, Austin Health, Melbourne, Australia; </a:t>
            </a:r>
            <a:r>
              <a:rPr lang="en-US" sz="1700" baseline="30000" dirty="0">
                <a:latin typeface="Arial" panose="020B0604020202020204" pitchFamily="34" charset="0"/>
                <a:cs typeface="Arial" panose="020B0604020202020204" pitchFamily="34" charset="0"/>
              </a:rPr>
              <a:t>3</a:t>
            </a:r>
            <a:r>
              <a:rPr lang="en-US" sz="1700" dirty="0">
                <a:latin typeface="Arial" panose="020B0604020202020204" pitchFamily="34" charset="0"/>
                <a:cs typeface="Arial" panose="020B0604020202020204" pitchFamily="34" charset="0"/>
              </a:rPr>
              <a:t>University of Utah Huntsman Cancer Institute, Salt Lake City, UT; </a:t>
            </a:r>
            <a:r>
              <a:rPr lang="en-US" sz="1700" baseline="30000" dirty="0">
                <a:latin typeface="Arial" panose="020B0604020202020204" pitchFamily="34" charset="0"/>
                <a:cs typeface="Arial" panose="020B0604020202020204" pitchFamily="34" charset="0"/>
              </a:rPr>
              <a:t>4</a:t>
            </a:r>
            <a:r>
              <a:rPr lang="en-US" sz="1700" dirty="0">
                <a:latin typeface="Arial" panose="020B0604020202020204" pitchFamily="34" charset="0"/>
                <a:cs typeface="Arial" panose="020B0604020202020204" pitchFamily="34" charset="0"/>
              </a:rPr>
              <a:t>Thomas Jefferson University Hospitals, Philadelphia, PA; </a:t>
            </a:r>
            <a:r>
              <a:rPr lang="en-US" sz="1700" baseline="30000" dirty="0">
                <a:latin typeface="Arial" panose="020B0604020202020204" pitchFamily="34" charset="0"/>
                <a:cs typeface="Arial" panose="020B0604020202020204" pitchFamily="34" charset="0"/>
              </a:rPr>
              <a:t>5</a:t>
            </a:r>
            <a:r>
              <a:rPr lang="en-US" sz="1700" dirty="0">
                <a:latin typeface="Arial" panose="020B0604020202020204" pitchFamily="34" charset="0"/>
                <a:cs typeface="Arial" panose="020B0604020202020204" pitchFamily="34" charset="0"/>
              </a:rPr>
              <a:t>University of Alabama School of Medicine, Birmingham, AL; </a:t>
            </a:r>
            <a:r>
              <a:rPr lang="en-US" sz="1700" baseline="30000" dirty="0">
                <a:latin typeface="Arial" panose="020B0604020202020204" pitchFamily="34" charset="0"/>
                <a:cs typeface="Arial" panose="020B0604020202020204" pitchFamily="34" charset="0"/>
              </a:rPr>
              <a:t>6</a:t>
            </a:r>
            <a:r>
              <a:rPr lang="en-US" sz="1700" dirty="0">
                <a:latin typeface="Arial" panose="020B0604020202020204" pitchFamily="34" charset="0"/>
                <a:cs typeface="Arial" panose="020B0604020202020204" pitchFamily="34" charset="0"/>
              </a:rPr>
              <a:t>N.N. </a:t>
            </a:r>
            <a:r>
              <a:rPr lang="en-US" sz="1700" dirty="0" err="1">
                <a:latin typeface="Arial" panose="020B0604020202020204" pitchFamily="34" charset="0"/>
                <a:cs typeface="Arial" panose="020B0604020202020204" pitchFamily="34" charset="0"/>
              </a:rPr>
              <a:t>Blokhin</a:t>
            </a:r>
            <a:r>
              <a:rPr lang="en-US" sz="1700" dirty="0">
                <a:latin typeface="Arial" panose="020B0604020202020204" pitchFamily="34" charset="0"/>
                <a:cs typeface="Arial" panose="020B0604020202020204" pitchFamily="34" charset="0"/>
              </a:rPr>
              <a:t> Russian Cancer Research Center, Moscow, Russia; </a:t>
            </a:r>
            <a:r>
              <a:rPr lang="en-US" sz="1700" baseline="30000" dirty="0">
                <a:latin typeface="Arial" panose="020B0604020202020204" pitchFamily="34" charset="0"/>
                <a:cs typeface="Arial" panose="020B0604020202020204" pitchFamily="34" charset="0"/>
              </a:rPr>
              <a:t>7</a:t>
            </a:r>
            <a:r>
              <a:rPr lang="en-US" sz="1700" dirty="0">
                <a:latin typeface="Arial" panose="020B0604020202020204" pitchFamily="34" charset="0"/>
                <a:cs typeface="Arial" panose="020B0604020202020204" pitchFamily="34" charset="0"/>
              </a:rPr>
              <a:t>Amgen Inc., Thousand Oaks, CA; </a:t>
            </a:r>
            <a:r>
              <a:rPr lang="en-US" sz="1700" baseline="30000" dirty="0">
                <a:latin typeface="Arial" panose="020B0604020202020204" pitchFamily="34" charset="0"/>
                <a:cs typeface="Arial" panose="020B0604020202020204" pitchFamily="34" charset="0"/>
              </a:rPr>
              <a:t>8</a:t>
            </a:r>
            <a:r>
              <a:rPr lang="en-US" sz="1700" dirty="0">
                <a:latin typeface="Arial" panose="020B0604020202020204" pitchFamily="34" charset="0"/>
                <a:cs typeface="Arial" panose="020B0604020202020204" pitchFamily="34" charset="0"/>
              </a:rPr>
              <a:t>The Angeles Clinic and Research Institute, </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Los Angeles, CA; </a:t>
            </a:r>
            <a:r>
              <a:rPr lang="en-US" sz="1700" baseline="30000" dirty="0">
                <a:latin typeface="Arial" panose="020B0604020202020204" pitchFamily="34" charset="0"/>
                <a:cs typeface="Arial" panose="020B0604020202020204" pitchFamily="34" charset="0"/>
              </a:rPr>
              <a:t>9</a:t>
            </a:r>
            <a:r>
              <a:rPr lang="en-US" sz="1700" dirty="0">
                <a:latin typeface="Arial" panose="020B0604020202020204" pitchFamily="34" charset="0"/>
                <a:cs typeface="Arial" panose="020B0604020202020204" pitchFamily="34" charset="0"/>
              </a:rPr>
              <a:t>University of Texas MD Anderson Cancer Center, Houston, TX</a:t>
            </a:r>
            <a:endParaRPr lang="en-US" sz="1700" dirty="0"/>
          </a:p>
        </p:txBody>
      </p:sp>
      <p:sp>
        <p:nvSpPr>
          <p:cNvPr id="4" name="Slide Number Placeholder 3">
            <a:extLst>
              <a:ext uri="{FF2B5EF4-FFF2-40B4-BE49-F238E27FC236}">
                <a16:creationId xmlns:a16="http://schemas.microsoft.com/office/drawing/2014/main" id="{3A31B9AC-0BEC-487F-9EFA-1E4D2DCE85DB}"/>
              </a:ext>
            </a:extLst>
          </p:cNvPr>
          <p:cNvSpPr>
            <a:spLocks noGrp="1"/>
          </p:cNvSpPr>
          <p:nvPr>
            <p:ph type="sldNum" sz="quarter" idx="12"/>
          </p:nvPr>
        </p:nvSpPr>
        <p:spPr>
          <a:xfrm>
            <a:off x="11636056" y="6347637"/>
            <a:ext cx="325575" cy="299410"/>
          </a:xfrm>
        </p:spPr>
        <p:txBody>
          <a:bodyPr/>
          <a:lstStyle/>
          <a:p>
            <a:fld id="{DA045619-D4A7-43A7-8BA1-73C09E3E7720}" type="slidenum">
              <a:rPr lang="en-US" smtClean="0"/>
              <a:t>3</a:t>
            </a:fld>
            <a:endParaRPr lang="en-US" dirty="0"/>
          </a:p>
        </p:txBody>
      </p:sp>
      <p:sp>
        <p:nvSpPr>
          <p:cNvPr id="7" name="TextBox 6">
            <a:extLst>
              <a:ext uri="{FF2B5EF4-FFF2-40B4-BE49-F238E27FC236}">
                <a16:creationId xmlns:a16="http://schemas.microsoft.com/office/drawing/2014/main" id="{31B7FB6D-F6CF-43DD-84BD-EDB12BF140EF}"/>
              </a:ext>
            </a:extLst>
          </p:cNvPr>
          <p:cNvSpPr txBox="1"/>
          <p:nvPr/>
        </p:nvSpPr>
        <p:spPr>
          <a:xfrm>
            <a:off x="1038843" y="3088613"/>
            <a:ext cx="10120423" cy="1107996"/>
          </a:xfrm>
          <a:prstGeom prst="rect">
            <a:avLst/>
          </a:prstGeom>
          <a:noFill/>
        </p:spPr>
        <p:txBody>
          <a:bodyPr wrap="square" rtlCol="0">
            <a:spAutoFit/>
          </a:bodyPr>
          <a:lstStyle/>
          <a:p>
            <a:pPr algn="ctr"/>
            <a:r>
              <a:rPr lang="en-US" sz="2200" dirty="0">
                <a:latin typeface="Arial" panose="020B0604020202020204" pitchFamily="34" charset="0"/>
                <a:cs typeface="Arial" panose="020B0604020202020204" pitchFamily="34" charset="0"/>
              </a:rPr>
              <a:t>Reinhard Dummer,</a:t>
            </a:r>
            <a:r>
              <a:rPr lang="en-US" sz="2200" baseline="30000" dirty="0">
                <a:latin typeface="Arial" panose="020B0604020202020204" pitchFamily="34" charset="0"/>
                <a:cs typeface="Arial" panose="020B0604020202020204" pitchFamily="34" charset="0"/>
              </a:rPr>
              <a:t>1</a:t>
            </a:r>
            <a:r>
              <a:rPr lang="en-US" sz="2200" dirty="0">
                <a:latin typeface="Arial" panose="020B0604020202020204" pitchFamily="34" charset="0"/>
                <a:cs typeface="Arial" panose="020B0604020202020204" pitchFamily="34" charset="0"/>
              </a:rPr>
              <a:t> David E Gyorki,</a:t>
            </a:r>
            <a:r>
              <a:rPr lang="en-US" sz="2200" baseline="30000" dirty="0">
                <a:latin typeface="Arial" panose="020B0604020202020204" pitchFamily="34" charset="0"/>
                <a:cs typeface="Arial" panose="020B0604020202020204" pitchFamily="34" charset="0"/>
              </a:rPr>
              <a:t>2</a:t>
            </a:r>
            <a:r>
              <a:rPr lang="en-US" sz="2200" dirty="0">
                <a:latin typeface="Arial" panose="020B0604020202020204" pitchFamily="34" charset="0"/>
                <a:cs typeface="Arial" panose="020B0604020202020204" pitchFamily="34" charset="0"/>
              </a:rPr>
              <a:t> John Hyngstrom,</a:t>
            </a:r>
            <a:r>
              <a:rPr lang="en-US" sz="2200" baseline="30000" dirty="0">
                <a:latin typeface="Arial" panose="020B0604020202020204" pitchFamily="34" charset="0"/>
                <a:cs typeface="Arial" panose="020B0604020202020204" pitchFamily="34" charset="0"/>
              </a:rPr>
              <a:t>3</a:t>
            </a:r>
            <a:r>
              <a:rPr lang="en-US" sz="2200" dirty="0">
                <a:latin typeface="Arial" panose="020B0604020202020204" pitchFamily="34" charset="0"/>
                <a:cs typeface="Arial" panose="020B0604020202020204" pitchFamily="34" charset="0"/>
              </a:rPr>
              <a:t> Adam Berger,</a:t>
            </a:r>
            <a:r>
              <a:rPr lang="en-US" sz="2200" baseline="30000" dirty="0">
                <a:latin typeface="Arial" panose="020B0604020202020204" pitchFamily="34" charset="0"/>
                <a:cs typeface="Arial" panose="020B0604020202020204" pitchFamily="34" charset="0"/>
              </a:rPr>
              <a:t>4</a:t>
            </a:r>
            <a:r>
              <a:rPr lang="en-US" sz="2200" dirty="0">
                <a:latin typeface="Arial" panose="020B0604020202020204" pitchFamily="34" charset="0"/>
                <a:cs typeface="Arial" panose="020B0604020202020204" pitchFamily="34" charset="0"/>
              </a:rPr>
              <a:t> </a:t>
            </a:r>
          </a:p>
          <a:p>
            <a:pPr algn="ctr"/>
            <a:r>
              <a:rPr lang="en-US" sz="2200" dirty="0">
                <a:latin typeface="Arial" panose="020B0604020202020204" pitchFamily="34" charset="0"/>
                <a:cs typeface="Arial" panose="020B0604020202020204" pitchFamily="34" charset="0"/>
              </a:rPr>
              <a:t>Robert Conry,</a:t>
            </a:r>
            <a:r>
              <a:rPr lang="en-US" sz="2200" baseline="30000" dirty="0">
                <a:latin typeface="Arial" panose="020B0604020202020204" pitchFamily="34" charset="0"/>
                <a:cs typeface="Arial" panose="020B0604020202020204" pitchFamily="34" charset="0"/>
              </a:rPr>
              <a:t>5</a:t>
            </a:r>
            <a:r>
              <a:rPr lang="en-US" sz="2200" dirty="0">
                <a:latin typeface="Arial" panose="020B0604020202020204" pitchFamily="34" charset="0"/>
                <a:cs typeface="Arial" panose="020B0604020202020204" pitchFamily="34" charset="0"/>
              </a:rPr>
              <a:t> Lev Demidov,</a:t>
            </a:r>
            <a:r>
              <a:rPr lang="en-US" sz="2200" baseline="30000" dirty="0">
                <a:latin typeface="Arial" panose="020B0604020202020204" pitchFamily="34" charset="0"/>
                <a:cs typeface="Arial" panose="020B0604020202020204" pitchFamily="34" charset="0"/>
              </a:rPr>
              <a:t>6</a:t>
            </a:r>
            <a:r>
              <a:rPr lang="en-US" sz="2200" dirty="0">
                <a:latin typeface="Arial" panose="020B0604020202020204" pitchFamily="34" charset="0"/>
                <a:cs typeface="Arial" panose="020B0604020202020204" pitchFamily="34" charset="0"/>
              </a:rPr>
              <a:t> Anjali Sharma,</a:t>
            </a:r>
            <a:r>
              <a:rPr lang="en-US" sz="2200" baseline="30000" dirty="0">
                <a:latin typeface="Arial" panose="020B0604020202020204" pitchFamily="34" charset="0"/>
                <a:cs typeface="Arial" panose="020B0604020202020204" pitchFamily="34" charset="0"/>
              </a:rPr>
              <a:t>7</a:t>
            </a:r>
            <a:r>
              <a:rPr lang="en-US" sz="2200" dirty="0">
                <a:latin typeface="Arial" panose="020B0604020202020204" pitchFamily="34" charset="0"/>
                <a:cs typeface="Arial" panose="020B0604020202020204" pitchFamily="34" charset="0"/>
              </a:rPr>
              <a:t> Sheryl A Treichel,</a:t>
            </a:r>
            <a:r>
              <a:rPr lang="en-US" sz="2200" baseline="30000" dirty="0">
                <a:latin typeface="Arial" panose="020B0604020202020204" pitchFamily="34" charset="0"/>
                <a:cs typeface="Arial" panose="020B0604020202020204" pitchFamily="34" charset="0"/>
              </a:rPr>
              <a:t>7</a:t>
            </a:r>
            <a:r>
              <a:rPr lang="en-US" sz="2200" dirty="0">
                <a:latin typeface="Arial" panose="020B0604020202020204" pitchFamily="34" charset="0"/>
                <a:cs typeface="Arial" panose="020B0604020202020204" pitchFamily="34" charset="0"/>
              </a:rPr>
              <a:t> </a:t>
            </a:r>
          </a:p>
          <a:p>
            <a:pPr algn="ctr"/>
            <a:r>
              <a:rPr lang="en-US" sz="2200" dirty="0">
                <a:latin typeface="Arial" panose="020B0604020202020204" pitchFamily="34" charset="0"/>
                <a:cs typeface="Arial" panose="020B0604020202020204" pitchFamily="34" charset="0"/>
              </a:rPr>
              <a:t>Mark Faries,</a:t>
            </a:r>
            <a:r>
              <a:rPr lang="en-US" sz="2200" baseline="30000" dirty="0">
                <a:latin typeface="Arial" panose="020B0604020202020204" pitchFamily="34" charset="0"/>
                <a:cs typeface="Arial" panose="020B0604020202020204" pitchFamily="34" charset="0"/>
              </a:rPr>
              <a:t>8</a:t>
            </a:r>
            <a:r>
              <a:rPr lang="en-US" sz="2200" dirty="0">
                <a:latin typeface="Arial" panose="020B0604020202020204" pitchFamily="34" charset="0"/>
                <a:cs typeface="Arial" panose="020B0604020202020204" pitchFamily="34" charset="0"/>
              </a:rPr>
              <a:t> Merrick I Ross</a:t>
            </a:r>
            <a:r>
              <a:rPr lang="en-US" sz="2200" baseline="30000" dirty="0">
                <a:latin typeface="Arial" panose="020B0604020202020204" pitchFamily="34" charset="0"/>
                <a:cs typeface="Arial" panose="020B0604020202020204" pitchFamily="34" charset="0"/>
              </a:rPr>
              <a:t>9</a:t>
            </a:r>
            <a:endParaRPr lang="en-US" sz="2200" dirty="0">
              <a:latin typeface="Arial" panose="020B0604020202020204" pitchFamily="34" charset="0"/>
              <a:cs typeface="Arial" panose="020B0604020202020204" pitchFamily="34" charset="0"/>
            </a:endParaRPr>
          </a:p>
        </p:txBody>
      </p:sp>
      <p:sp>
        <p:nvSpPr>
          <p:cNvPr id="6" name="Date Placeholder 5">
            <a:extLst>
              <a:ext uri="{FF2B5EF4-FFF2-40B4-BE49-F238E27FC236}">
                <a16:creationId xmlns:a16="http://schemas.microsoft.com/office/drawing/2014/main" id="{1A939E6F-EC2C-41F0-8CC8-E40840026566}"/>
              </a:ext>
            </a:extLst>
          </p:cNvPr>
          <p:cNvSpPr>
            <a:spLocks noGrp="1"/>
          </p:cNvSpPr>
          <p:nvPr>
            <p:ph type="dt" sz="half" idx="10"/>
          </p:nvPr>
        </p:nvSpPr>
        <p:spPr>
          <a:xfrm>
            <a:off x="0" y="0"/>
            <a:ext cx="12191999" cy="382772"/>
          </a:xfrm>
          <a:solidFill>
            <a:schemeClr val="accent5">
              <a:lumMod val="75000"/>
            </a:schemeClr>
          </a:solidFill>
          <a:ln>
            <a:solidFill>
              <a:srgbClr val="0070C0"/>
            </a:solidFill>
          </a:ln>
        </p:spPr>
        <p:txBody>
          <a:bodyPr/>
          <a:lstStyle/>
          <a:p>
            <a:endParaRPr lang="en-US" dirty="0">
              <a:solidFill>
                <a:schemeClr val="bg1"/>
              </a:solidFill>
            </a:endParaRPr>
          </a:p>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    </a:t>
            </a:r>
            <a:r>
              <a:rPr lang="en-US" dirty="0">
                <a:solidFill>
                  <a:prstClr val="white"/>
                </a:solidFill>
              </a:rPr>
              <a:t>American Society of Clinical Oncology 2019 Annual Meeting</a:t>
            </a:r>
            <a:r>
              <a:rPr lang="en-IN" dirty="0">
                <a:solidFill>
                  <a:prstClr val="white"/>
                </a:solidFill>
              </a:rPr>
              <a:t>, Chicago, IL; May 30</a:t>
            </a:r>
            <a:r>
              <a:rPr lang="en-IN" baseline="30000" dirty="0">
                <a:solidFill>
                  <a:prstClr val="white"/>
                </a:solidFill>
              </a:rPr>
              <a:t>th</a:t>
            </a:r>
            <a:r>
              <a:rPr lang="en-IN" dirty="0">
                <a:solidFill>
                  <a:prstClr val="white"/>
                </a:solidFill>
              </a:rPr>
              <a:t>- June 4th, 2019   </a:t>
            </a:r>
            <a:endParaRPr lang="en-US" dirty="0">
              <a:solidFill>
                <a:schemeClr val="bg1"/>
              </a:solidFill>
            </a:endParaRPr>
          </a:p>
          <a:p>
            <a:endParaRPr lang="en-US" dirty="0">
              <a:solidFill>
                <a:schemeClr val="bg1"/>
              </a:solidFill>
            </a:endParaRPr>
          </a:p>
        </p:txBody>
      </p:sp>
      <p:sp>
        <p:nvSpPr>
          <p:cNvPr id="5" name="TextBox 4">
            <a:extLst>
              <a:ext uri="{FF2B5EF4-FFF2-40B4-BE49-F238E27FC236}">
                <a16:creationId xmlns:a16="http://schemas.microsoft.com/office/drawing/2014/main" id="{BA8B5821-ECF4-4F5F-9F68-58C160F8A572}"/>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8" name="TextBox 7">
            <a:extLst>
              <a:ext uri="{FF2B5EF4-FFF2-40B4-BE49-F238E27FC236}">
                <a16:creationId xmlns:a16="http://schemas.microsoft.com/office/drawing/2014/main" id="{D4DBBDC1-1E2E-49B6-B667-1595B7D115E1}"/>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9" name="TextBox 8">
            <a:extLst>
              <a:ext uri="{FF2B5EF4-FFF2-40B4-BE49-F238E27FC236}">
                <a16:creationId xmlns:a16="http://schemas.microsoft.com/office/drawing/2014/main" id="{559659E8-D748-4356-A082-B8CE3DB9814A}"/>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0" name="TextBox 9">
            <a:extLst>
              <a:ext uri="{FF2B5EF4-FFF2-40B4-BE49-F238E27FC236}">
                <a16:creationId xmlns:a16="http://schemas.microsoft.com/office/drawing/2014/main" id="{D4D0439A-2B90-4BB6-A04B-899C1D0CFA27}"/>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1" name="TextBox 10">
            <a:extLst>
              <a:ext uri="{FF2B5EF4-FFF2-40B4-BE49-F238E27FC236}">
                <a16:creationId xmlns:a16="http://schemas.microsoft.com/office/drawing/2014/main" id="{83933319-C89F-43C1-99ED-CCE10628E996}"/>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2" name="TextBox 11">
            <a:extLst>
              <a:ext uri="{FF2B5EF4-FFF2-40B4-BE49-F238E27FC236}">
                <a16:creationId xmlns:a16="http://schemas.microsoft.com/office/drawing/2014/main" id="{B79A97F1-D552-412C-980C-F32720DC782E}"/>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3" name="TextBox 12">
            <a:extLst>
              <a:ext uri="{FF2B5EF4-FFF2-40B4-BE49-F238E27FC236}">
                <a16:creationId xmlns:a16="http://schemas.microsoft.com/office/drawing/2014/main" id="{E97A5193-D270-43FC-91E1-CC164CE5202C}"/>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4" name="TextBox 13">
            <a:extLst>
              <a:ext uri="{FF2B5EF4-FFF2-40B4-BE49-F238E27FC236}">
                <a16:creationId xmlns:a16="http://schemas.microsoft.com/office/drawing/2014/main" id="{8DEEDD18-ECA4-4579-A061-9A7B8F858414}"/>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3491037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7B764-FBB0-4C89-9E03-AFBF4200AE0F}"/>
              </a:ext>
            </a:extLst>
          </p:cNvPr>
          <p:cNvSpPr>
            <a:spLocks noGrp="1"/>
          </p:cNvSpPr>
          <p:nvPr>
            <p:ph type="title"/>
          </p:nvPr>
        </p:nvSpPr>
        <p:spPr>
          <a:xfrm>
            <a:off x="213125" y="684912"/>
            <a:ext cx="11184980" cy="691186"/>
          </a:xfrm>
        </p:spPr>
        <p:txBody>
          <a:bodyPr>
            <a:normAutofit/>
          </a:bodyPr>
          <a:lstStyle/>
          <a:p>
            <a:pPr algn="ctr"/>
            <a:r>
              <a:rPr lang="en-US" sz="3600" b="1" dirty="0"/>
              <a:t>Introduction</a:t>
            </a:r>
            <a:endParaRPr lang="en-US" sz="4000" b="1" dirty="0"/>
          </a:p>
        </p:txBody>
      </p:sp>
      <p:sp>
        <p:nvSpPr>
          <p:cNvPr id="6" name="Content Placeholder 2">
            <a:extLst>
              <a:ext uri="{FF2B5EF4-FFF2-40B4-BE49-F238E27FC236}">
                <a16:creationId xmlns:a16="http://schemas.microsoft.com/office/drawing/2014/main" id="{DF6815A6-A985-4257-89F2-B91F755C5574}"/>
              </a:ext>
            </a:extLst>
          </p:cNvPr>
          <p:cNvSpPr>
            <a:spLocks noGrp="1"/>
          </p:cNvSpPr>
          <p:nvPr>
            <p:ph idx="1"/>
          </p:nvPr>
        </p:nvSpPr>
        <p:spPr>
          <a:xfrm>
            <a:off x="489571" y="1578643"/>
            <a:ext cx="11450792" cy="4941557"/>
          </a:xfrm>
        </p:spPr>
        <p:txBody>
          <a:bodyPr>
            <a:noAutofit/>
          </a:bodyPr>
          <a:lstStyle/>
          <a:p>
            <a:pPr>
              <a:lnSpc>
                <a:spcPct val="100000"/>
              </a:lnSpc>
              <a:spcBef>
                <a:spcPts val="300"/>
              </a:spcBef>
              <a:spcAft>
                <a:spcPts val="600"/>
              </a:spcAft>
            </a:pPr>
            <a:r>
              <a:rPr lang="en-US" sz="1800" dirty="0"/>
              <a:t>T-VEC </a:t>
            </a:r>
            <a:r>
              <a:rPr lang="en-US" sz="1800" dirty="0">
                <a:cs typeface="Arial" panose="020B0604020202020204" pitchFamily="34" charset="0"/>
              </a:rPr>
              <a:t>is a genetically modified herpes simplex virus-1–based oncolytic immunotherapy designed to preferentially replicate in tumors, produce granulocyte-macrophage colony-stimulating factor and stimulate an anti-tumor immune response</a:t>
            </a:r>
            <a:r>
              <a:rPr lang="en-US" sz="1800" baseline="30000" dirty="0">
                <a:cs typeface="Arial" panose="020B0604020202020204" pitchFamily="34" charset="0"/>
              </a:rPr>
              <a:t>1,2</a:t>
            </a:r>
            <a:endParaRPr lang="en-US" sz="1800" dirty="0">
              <a:cs typeface="Arial" panose="020B0604020202020204" pitchFamily="34" charset="0"/>
            </a:endParaRPr>
          </a:p>
          <a:p>
            <a:pPr>
              <a:lnSpc>
                <a:spcPct val="100000"/>
              </a:lnSpc>
              <a:spcBef>
                <a:spcPts val="300"/>
              </a:spcBef>
              <a:spcAft>
                <a:spcPts val="600"/>
              </a:spcAft>
            </a:pPr>
            <a:r>
              <a:rPr lang="en-US" sz="1800" dirty="0"/>
              <a:t>T-VEC </a:t>
            </a:r>
            <a:r>
              <a:rPr lang="en-US" sz="1800" dirty="0">
                <a:ea typeface="Calibri" panose="020F0502020204030204" pitchFamily="34" charset="0"/>
                <a:cs typeface="Arial" panose="020B0604020202020204" pitchFamily="34" charset="0"/>
              </a:rPr>
              <a:t>may reduce the risk of developing visceral and bone metastases in unresectable Stage IIIB – IVM1a melanoma, as has been shown in the </a:t>
            </a:r>
            <a:r>
              <a:rPr lang="en-US" sz="1800" dirty="0" err="1">
                <a:ea typeface="Calibri" panose="020F0502020204030204" pitchFamily="34" charset="0"/>
                <a:cs typeface="Arial" panose="020B0604020202020204" pitchFamily="34" charset="0"/>
              </a:rPr>
              <a:t>OPTiM</a:t>
            </a:r>
            <a:r>
              <a:rPr lang="en-US" sz="1800" dirty="0">
                <a:ea typeface="Calibri" panose="020F0502020204030204" pitchFamily="34" charset="0"/>
                <a:cs typeface="Arial" panose="020B0604020202020204" pitchFamily="34" charset="0"/>
              </a:rPr>
              <a:t> phase 3 trial</a:t>
            </a:r>
            <a:r>
              <a:rPr lang="en-US" sz="1800" baseline="30000" dirty="0">
                <a:ea typeface="Calibri" panose="020F0502020204030204" pitchFamily="34" charset="0"/>
                <a:cs typeface="Arial" panose="020B0604020202020204" pitchFamily="34" charset="0"/>
              </a:rPr>
              <a:t>3</a:t>
            </a:r>
            <a:endParaRPr lang="en-US" sz="1800" strike="sngStrike" dirty="0">
              <a:ea typeface="Calibri" panose="020F0502020204030204" pitchFamily="34" charset="0"/>
              <a:cs typeface="Arial" panose="020B0604020202020204" pitchFamily="34" charset="0"/>
            </a:endParaRPr>
          </a:p>
          <a:p>
            <a:pPr>
              <a:lnSpc>
                <a:spcPct val="100000"/>
              </a:lnSpc>
              <a:spcBef>
                <a:spcPts val="300"/>
              </a:spcBef>
              <a:spcAft>
                <a:spcPts val="600"/>
              </a:spcAft>
            </a:pPr>
            <a:r>
              <a:rPr lang="en-US" sz="1800" dirty="0"/>
              <a:t>T-VEC </a:t>
            </a:r>
            <a:r>
              <a:rPr lang="en-US" sz="1800" dirty="0">
                <a:cs typeface="Arial" panose="020B0604020202020204" pitchFamily="34" charset="0"/>
              </a:rPr>
              <a:t>may be suitable for use in the neoadjuvant setting because its mode of administration (intralesional injection) and mechanism of action (invokes immune surveillance) requires injection in tumors</a:t>
            </a:r>
          </a:p>
          <a:p>
            <a:pPr>
              <a:lnSpc>
                <a:spcPct val="100000"/>
              </a:lnSpc>
              <a:spcBef>
                <a:spcPts val="300"/>
              </a:spcBef>
              <a:spcAft>
                <a:spcPts val="600"/>
              </a:spcAft>
            </a:pPr>
            <a:r>
              <a:rPr lang="en-US" sz="1800" dirty="0">
                <a:cs typeface="Arial" panose="020B0604020202020204" pitchFamily="34" charset="0"/>
              </a:rPr>
              <a:t>This randomized, open-label, phase 2 study </a:t>
            </a:r>
            <a:r>
              <a:rPr lang="en-GB" sz="1800" dirty="0">
                <a:ea typeface="Times New Roman" panose="02020603050405020304" pitchFamily="18" charset="0"/>
                <a:cs typeface="Arial" panose="020B0604020202020204" pitchFamily="34" charset="0"/>
              </a:rPr>
              <a:t>evaluates the effect of neoadjuvant </a:t>
            </a:r>
            <a:r>
              <a:rPr lang="en-US" sz="1800" dirty="0"/>
              <a:t>T-VEC </a:t>
            </a:r>
            <a:r>
              <a:rPr lang="en-US" sz="1800" dirty="0">
                <a:ea typeface="Calibri" panose="020F0502020204030204" pitchFamily="34" charset="0"/>
                <a:cs typeface="Arial" panose="020B0604020202020204" pitchFamily="34" charset="0"/>
              </a:rPr>
              <a:t>in high risk </a:t>
            </a:r>
            <a:r>
              <a:rPr lang="en-US" sz="1800" dirty="0" err="1">
                <a:ea typeface="Calibri" panose="020F0502020204030204" pitchFamily="34" charset="0"/>
                <a:cs typeface="Arial" panose="020B0604020202020204" pitchFamily="34" charset="0"/>
              </a:rPr>
              <a:t>resectable</a:t>
            </a:r>
            <a:r>
              <a:rPr lang="en-US" sz="1800" dirty="0">
                <a:ea typeface="Calibri" panose="020F0502020204030204" pitchFamily="34" charset="0"/>
                <a:cs typeface="Arial" panose="020B0604020202020204" pitchFamily="34" charset="0"/>
              </a:rPr>
              <a:t> Stage IIIB – IVM1a melanoma  (NCT02211131)</a:t>
            </a:r>
            <a:endParaRPr lang="en-US" sz="1800" baseline="30000" dirty="0">
              <a:cs typeface="Arial" panose="020B0604020202020204" pitchFamily="34" charset="0"/>
            </a:endParaRPr>
          </a:p>
          <a:p>
            <a:pPr>
              <a:lnSpc>
                <a:spcPct val="100000"/>
              </a:lnSpc>
              <a:spcBef>
                <a:spcPts val="300"/>
              </a:spcBef>
              <a:spcAft>
                <a:spcPts val="600"/>
              </a:spcAft>
            </a:pPr>
            <a:r>
              <a:rPr lang="en-US" sz="1800" dirty="0">
                <a:ea typeface="Calibri" panose="020F0502020204030204" pitchFamily="34" charset="0"/>
                <a:cs typeface="Arial" panose="020B0604020202020204" pitchFamily="34" charset="0"/>
              </a:rPr>
              <a:t>We previously reported that neoadjuvant T-VEC + surgery resulted in a pathologic CR rate of 21% and an OR rate of 14.7% in a randomized trial of neoadjuvant T-VEC + surgery vs upfront surgery in patients with </a:t>
            </a:r>
            <a:r>
              <a:rPr lang="en-US" sz="1800" dirty="0" err="1">
                <a:ea typeface="Calibri" panose="020F0502020204030204" pitchFamily="34" charset="0"/>
                <a:cs typeface="Arial" panose="020B0604020202020204" pitchFamily="34" charset="0"/>
              </a:rPr>
              <a:t>resectable</a:t>
            </a:r>
            <a:r>
              <a:rPr lang="en-US" sz="1800" dirty="0">
                <a:ea typeface="Calibri" panose="020F0502020204030204" pitchFamily="34" charset="0"/>
                <a:cs typeface="Arial" panose="020B0604020202020204" pitchFamily="34" charset="0"/>
              </a:rPr>
              <a:t> stage IIIB/C/IVM1a melanoma.</a:t>
            </a:r>
            <a:r>
              <a:rPr lang="en-US" sz="1800" baseline="30000" dirty="0">
                <a:ea typeface="Calibri" panose="020F0502020204030204" pitchFamily="34" charset="0"/>
                <a:cs typeface="Arial" panose="020B0604020202020204" pitchFamily="34" charset="0"/>
              </a:rPr>
              <a:t>4</a:t>
            </a:r>
            <a:r>
              <a:rPr lang="en-US" sz="1800" dirty="0">
                <a:ea typeface="Calibri" panose="020F0502020204030204" pitchFamily="34" charset="0"/>
                <a:cs typeface="Arial" panose="020B0604020202020204" pitchFamily="34" charset="0"/>
              </a:rPr>
              <a:t> Here, we present results from an interim 1-year analysis of RFS</a:t>
            </a:r>
          </a:p>
        </p:txBody>
      </p:sp>
      <p:sp>
        <p:nvSpPr>
          <p:cNvPr id="10" name="Slide Number Placeholder 9">
            <a:extLst>
              <a:ext uri="{FF2B5EF4-FFF2-40B4-BE49-F238E27FC236}">
                <a16:creationId xmlns:a16="http://schemas.microsoft.com/office/drawing/2014/main" id="{068A809C-DD2A-443A-A40D-94199684AF00}"/>
              </a:ext>
            </a:extLst>
          </p:cNvPr>
          <p:cNvSpPr>
            <a:spLocks noGrp="1"/>
          </p:cNvSpPr>
          <p:nvPr>
            <p:ph type="sldNum" sz="quarter" idx="12"/>
          </p:nvPr>
        </p:nvSpPr>
        <p:spPr/>
        <p:txBody>
          <a:bodyPr/>
          <a:lstStyle/>
          <a:p>
            <a:fld id="{DA045619-D4A7-43A7-8BA1-73C09E3E7720}" type="slidenum">
              <a:rPr lang="en-US" smtClean="0"/>
              <a:t>4</a:t>
            </a:fld>
            <a:endParaRPr lang="en-US"/>
          </a:p>
        </p:txBody>
      </p:sp>
      <p:sp>
        <p:nvSpPr>
          <p:cNvPr id="7" name="Date Placeholder 5">
            <a:extLst>
              <a:ext uri="{FF2B5EF4-FFF2-40B4-BE49-F238E27FC236}">
                <a16:creationId xmlns:a16="http://schemas.microsoft.com/office/drawing/2014/main" id="{9BC1D279-E9DE-44BD-B333-B5F665E1990B}"/>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8" name="TextBox 7">
            <a:extLst>
              <a:ext uri="{FF2B5EF4-FFF2-40B4-BE49-F238E27FC236}">
                <a16:creationId xmlns:a16="http://schemas.microsoft.com/office/drawing/2014/main" id="{CA1C4C9C-1896-4A94-B6FE-D140085DD54E}"/>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9" name="TextBox 8">
            <a:extLst>
              <a:ext uri="{FF2B5EF4-FFF2-40B4-BE49-F238E27FC236}">
                <a16:creationId xmlns:a16="http://schemas.microsoft.com/office/drawing/2014/main" id="{D19C6B8B-3F86-46F6-87E0-63F794A142E1}"/>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2A4AB1B1-61C4-4209-B111-60E392AC17FB}"/>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CD71A511-0A1B-4AA9-9264-ADD7105824C3}"/>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 name="TextBox 12">
            <a:extLst>
              <a:ext uri="{FF2B5EF4-FFF2-40B4-BE49-F238E27FC236}">
                <a16:creationId xmlns:a16="http://schemas.microsoft.com/office/drawing/2014/main" id="{749D2053-AA41-448D-8619-1078863EFBB7}"/>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4" name="TextBox 13">
            <a:extLst>
              <a:ext uri="{FF2B5EF4-FFF2-40B4-BE49-F238E27FC236}">
                <a16:creationId xmlns:a16="http://schemas.microsoft.com/office/drawing/2014/main" id="{5F005807-3CB5-4910-9B9C-766819DDF3F5}"/>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5" name="TextBox 14">
            <a:extLst>
              <a:ext uri="{FF2B5EF4-FFF2-40B4-BE49-F238E27FC236}">
                <a16:creationId xmlns:a16="http://schemas.microsoft.com/office/drawing/2014/main" id="{848C7CA6-2E65-474C-97DE-5EAF581AD94B}"/>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6" name="TextBox 15">
            <a:extLst>
              <a:ext uri="{FF2B5EF4-FFF2-40B4-BE49-F238E27FC236}">
                <a16:creationId xmlns:a16="http://schemas.microsoft.com/office/drawing/2014/main" id="{3413305A-32F6-4CDA-A594-67DB4CA9412B}"/>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337392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6679BC-EEFE-466B-AFDC-7C0B344BE9ED}"/>
              </a:ext>
            </a:extLst>
          </p:cNvPr>
          <p:cNvSpPr txBox="1"/>
          <p:nvPr/>
        </p:nvSpPr>
        <p:spPr>
          <a:xfrm>
            <a:off x="459890" y="4943969"/>
            <a:ext cx="11590481" cy="968760"/>
          </a:xfrm>
          <a:prstGeom prst="roundRect">
            <a:avLst/>
          </a:prstGeom>
          <a:solidFill>
            <a:schemeClr val="accent1"/>
          </a:solidFill>
          <a:ln w="9525">
            <a:noFill/>
            <a:miter lim="800000"/>
            <a:headEnd/>
            <a:tailEnd/>
          </a:ln>
          <a:effectLst>
            <a:outerShdw blurRad="50800" dist="38100" dir="2700000" algn="tl" rotWithShape="0">
              <a:prstClr val="black">
                <a:alpha val="40000"/>
              </a:prstClr>
            </a:outerShdw>
          </a:effectLst>
        </p:spPr>
        <p:txBody>
          <a:bodyPr wrap="square" lIns="91440" tIns="0" rIns="0" bIns="0" anchor="ctr">
            <a:noAutofit/>
          </a:bodyPr>
          <a:lstStyle/>
          <a:p>
            <a:pPr marL="2574925" indent="-2574925" eaLnBrk="0" fontAlgn="base" hangingPunct="0">
              <a:lnSpc>
                <a:spcPct val="95000"/>
              </a:lnSpc>
              <a:spcBef>
                <a:spcPts val="600"/>
              </a:spcBef>
              <a:buClr>
                <a:srgbClr val="6699FF"/>
              </a:buClr>
              <a:buSzPct val="125000"/>
              <a:tabLst>
                <a:tab pos="2689225" algn="l"/>
              </a:tabLst>
              <a:defRPr/>
            </a:pPr>
            <a:r>
              <a:rPr lang="en-US" sz="1600" kern="0" dirty="0">
                <a:solidFill>
                  <a:srgbClr val="FFFFFF"/>
                </a:solidFill>
                <a:latin typeface="Arial" panose="020B0604020202020204" pitchFamily="34" charset="0"/>
                <a:ea typeface="ＭＳ Ｐゴシック" pitchFamily="-72" charset="-128"/>
                <a:cs typeface="Arial" panose="020B0604020202020204" pitchFamily="34" charset="0"/>
              </a:rPr>
              <a:t>Primary Endpoint:	Recurrence-free survival (RFS)</a:t>
            </a:r>
            <a:endParaRPr lang="en-US" sz="1600" kern="0" baseline="30000" dirty="0">
              <a:solidFill>
                <a:srgbClr val="FFFFFF"/>
              </a:solidFill>
              <a:latin typeface="Arial" panose="020B0604020202020204" pitchFamily="34" charset="0"/>
              <a:ea typeface="ＭＳ Ｐゴシック" pitchFamily="-72" charset="-128"/>
              <a:cs typeface="Arial" panose="020B0604020202020204" pitchFamily="34" charset="0"/>
            </a:endParaRPr>
          </a:p>
          <a:p>
            <a:pPr marL="2574925" indent="-2574925" fontAlgn="base">
              <a:lnSpc>
                <a:spcPct val="95000"/>
              </a:lnSpc>
              <a:spcBef>
                <a:spcPts val="600"/>
              </a:spcBef>
            </a:pPr>
            <a:r>
              <a:rPr lang="en-US" sz="1600" kern="0" dirty="0">
                <a:solidFill>
                  <a:srgbClr val="FFFFFF"/>
                </a:solidFill>
                <a:latin typeface="Arial" panose="020B0604020202020204" pitchFamily="34" charset="0"/>
                <a:ea typeface="ＭＳ Ｐゴシック" pitchFamily="-72" charset="-128"/>
                <a:cs typeface="Arial" panose="020B0604020202020204" pitchFamily="34" charset="0"/>
              </a:rPr>
              <a:t>Key Secondary Endpoints:	</a:t>
            </a:r>
            <a:r>
              <a:rPr lang="en-US" sz="1600" kern="0" dirty="0" err="1">
                <a:solidFill>
                  <a:srgbClr val="FFFFFF"/>
                </a:solidFill>
                <a:latin typeface="Arial" panose="020B0604020202020204" pitchFamily="34" charset="0"/>
                <a:ea typeface="ＭＳ Ｐゴシック" pitchFamily="-72" charset="-128"/>
                <a:cs typeface="Arial" panose="020B0604020202020204" pitchFamily="34" charset="0"/>
              </a:rPr>
              <a:t>RFS,</a:t>
            </a:r>
            <a:r>
              <a:rPr lang="en-US" sz="1600" kern="0" baseline="30000" dirty="0" err="1">
                <a:solidFill>
                  <a:srgbClr val="FFFFFF"/>
                </a:solidFill>
                <a:latin typeface="Arial" panose="020B0604020202020204" pitchFamily="34" charset="0"/>
                <a:ea typeface="ＭＳ Ｐゴシック" pitchFamily="-72" charset="-128"/>
                <a:cs typeface="Arial" panose="020B0604020202020204" pitchFamily="34" charset="0"/>
              </a:rPr>
              <a:t>b</a:t>
            </a:r>
            <a:r>
              <a:rPr lang="en-US" sz="1600" kern="0" dirty="0">
                <a:solidFill>
                  <a:srgbClr val="FFFFFF"/>
                </a:solidFill>
                <a:latin typeface="Arial" panose="020B0604020202020204" pitchFamily="34" charset="0"/>
                <a:ea typeface="ＭＳ Ｐゴシック" pitchFamily="-72" charset="-128"/>
                <a:cs typeface="Arial" panose="020B0604020202020204" pitchFamily="34" charset="0"/>
              </a:rPr>
              <a:t> overall </a:t>
            </a:r>
            <a:r>
              <a:rPr lang="en-US" sz="1600" kern="0" dirty="0" err="1">
                <a:solidFill>
                  <a:schemeClr val="bg1"/>
                </a:solidFill>
                <a:latin typeface="Arial" panose="020B0604020202020204" pitchFamily="34" charset="0"/>
                <a:ea typeface="ＭＳ Ｐゴシック" pitchFamily="-72" charset="-128"/>
                <a:cs typeface="Arial" panose="020B0604020202020204" pitchFamily="34" charset="0"/>
              </a:rPr>
              <a:t>survival,</a:t>
            </a:r>
            <a:r>
              <a:rPr lang="en-US" sz="1600" kern="0" baseline="30000" dirty="0" err="1">
                <a:solidFill>
                  <a:schemeClr val="bg1"/>
                </a:solidFill>
                <a:latin typeface="Arial" panose="020B0604020202020204" pitchFamily="34" charset="0"/>
                <a:ea typeface="ＭＳ Ｐゴシック" pitchFamily="-72" charset="-128"/>
                <a:cs typeface="Arial" panose="020B0604020202020204" pitchFamily="34" charset="0"/>
              </a:rPr>
              <a:t>b</a:t>
            </a:r>
            <a:r>
              <a:rPr lang="en-US" sz="1600" kern="0" dirty="0">
                <a:solidFill>
                  <a:schemeClr val="bg1"/>
                </a:solidFill>
                <a:latin typeface="Arial" panose="020B0604020202020204" pitchFamily="34" charset="0"/>
                <a:ea typeface="ＭＳ Ｐゴシック" pitchFamily="-72" charset="-128"/>
                <a:cs typeface="Arial" panose="020B0604020202020204" pitchFamily="34" charset="0"/>
              </a:rPr>
              <a:t> overall tumor response, </a:t>
            </a:r>
            <a:r>
              <a:rPr lang="en-US" sz="1600" kern="0" dirty="0" err="1">
                <a:solidFill>
                  <a:schemeClr val="bg1"/>
                </a:solidFill>
                <a:latin typeface="Arial" panose="020B0604020202020204" pitchFamily="34" charset="0"/>
                <a:ea typeface="ＭＳ Ｐゴシック" pitchFamily="-72" charset="-128"/>
                <a:cs typeface="Arial" panose="020B0604020202020204" pitchFamily="34" charset="0"/>
              </a:rPr>
              <a:t>pCR</a:t>
            </a:r>
            <a:r>
              <a:rPr lang="en-US" sz="1600" kern="0" dirty="0">
                <a:solidFill>
                  <a:schemeClr val="bg1"/>
                </a:solidFill>
                <a:latin typeface="Arial" panose="020B0604020202020204" pitchFamily="34" charset="0"/>
                <a:ea typeface="ＭＳ Ｐゴシック" pitchFamily="-72" charset="-128"/>
                <a:cs typeface="Arial" panose="020B0604020202020204" pitchFamily="34" charset="0"/>
              </a:rPr>
              <a:t> (in Arm 1), rates of histopathological tumor-free margin (R0) resection, local RFS, regional RFS, distant metastases-free survival, safety</a:t>
            </a:r>
            <a:endParaRPr lang="en-US" sz="1600" baseline="30000" dirty="0">
              <a:solidFill>
                <a:schemeClr val="bg1"/>
              </a:solidFill>
              <a:latin typeface="Arial" panose="020B0604020202020204" pitchFamily="34" charset="0"/>
              <a:cs typeface="Arial" panose="020B0604020202020204" pitchFamily="34" charset="0"/>
              <a:sym typeface="Arial Bold" charset="0"/>
            </a:endParaRPr>
          </a:p>
        </p:txBody>
      </p:sp>
      <p:sp>
        <p:nvSpPr>
          <p:cNvPr id="5" name="TextBox 4">
            <a:extLst>
              <a:ext uri="{FF2B5EF4-FFF2-40B4-BE49-F238E27FC236}">
                <a16:creationId xmlns:a16="http://schemas.microsoft.com/office/drawing/2014/main" id="{75554B23-FBAC-41EA-89DC-3EB44B873B81}"/>
              </a:ext>
            </a:extLst>
          </p:cNvPr>
          <p:cNvSpPr txBox="1"/>
          <p:nvPr/>
        </p:nvSpPr>
        <p:spPr>
          <a:xfrm>
            <a:off x="1824389" y="6023362"/>
            <a:ext cx="8305800" cy="175433"/>
          </a:xfrm>
          <a:prstGeom prst="rect">
            <a:avLst/>
          </a:prstGeom>
          <a:noFill/>
        </p:spPr>
        <p:txBody>
          <a:bodyPr wrap="square" lIns="0" tIns="0" rIns="0" bIns="0" rtlCol="0" anchor="b" anchorCtr="0">
            <a:spAutoFit/>
          </a:bodyPr>
          <a:lstStyle/>
          <a:p>
            <a:pPr marL="63500" indent="-63500" defTabSz="457200" fontAlgn="base">
              <a:lnSpc>
                <a:spcPct val="95000"/>
              </a:lnSpc>
              <a:spcBef>
                <a:spcPct val="0"/>
              </a:spcBef>
              <a:spcAft>
                <a:spcPct val="0"/>
              </a:spcAft>
            </a:pPr>
            <a:r>
              <a:rPr lang="en-US" sz="1200" kern="0" baseline="30000" dirty="0">
                <a:latin typeface="Arial" panose="020B0604020202020204" pitchFamily="34" charset="0"/>
                <a:ea typeface="ＭＳ Ｐゴシック" pitchFamily="-72" charset="-128"/>
                <a:cs typeface="Arial" panose="020B0604020202020204" pitchFamily="34" charset="0"/>
                <a:sym typeface="Arial Bold" charset="0"/>
              </a:rPr>
              <a:t>a </a:t>
            </a:r>
            <a:r>
              <a:rPr lang="en-US" sz="1200" kern="0" dirty="0">
                <a:latin typeface="Arial" panose="020B0604020202020204" pitchFamily="34" charset="0"/>
                <a:ea typeface="ＭＳ Ｐゴシック" pitchFamily="-72" charset="-128"/>
                <a:cs typeface="Arial" panose="020B0604020202020204" pitchFamily="34" charset="0"/>
                <a:sym typeface="Arial Bold" charset="0"/>
              </a:rPr>
              <a:t>AJCC Staging, 7th Edition</a:t>
            </a:r>
            <a:r>
              <a:rPr lang="en-US" sz="1200" kern="0" baseline="30000" dirty="0">
                <a:latin typeface="Arial" panose="020B0604020202020204" pitchFamily="34" charset="0"/>
                <a:ea typeface="ＭＳ Ｐゴシック" pitchFamily="-72" charset="-128"/>
                <a:cs typeface="Arial" panose="020B0604020202020204" pitchFamily="34" charset="0"/>
                <a:sym typeface="Arial Bold" charset="0"/>
              </a:rPr>
              <a:t>; </a:t>
            </a:r>
            <a:r>
              <a:rPr lang="en-US" sz="1200" baseline="30000" dirty="0">
                <a:solidFill>
                  <a:srgbClr val="000000"/>
                </a:solidFill>
                <a:latin typeface="Arial" panose="020B0604020202020204" pitchFamily="34" charset="0"/>
                <a:cs typeface="Arial" panose="020B0604020202020204" pitchFamily="34" charset="0"/>
                <a:sym typeface="Arial Bold" charset="0"/>
              </a:rPr>
              <a:t>b </a:t>
            </a:r>
            <a:r>
              <a:rPr lang="en-US" sz="1200" dirty="0">
                <a:solidFill>
                  <a:srgbClr val="000000"/>
                </a:solidFill>
                <a:latin typeface="Arial" panose="020B0604020202020204" pitchFamily="34" charset="0"/>
                <a:cs typeface="Arial" panose="020B0604020202020204" pitchFamily="34" charset="0"/>
                <a:sym typeface="Arial Bold" charset="0"/>
              </a:rPr>
              <a:t>RFS and OS at 2 years, 3 years, and 5 years</a:t>
            </a:r>
            <a:endParaRPr lang="en-US" sz="1200" kern="0" dirty="0">
              <a:latin typeface="Arial" panose="020B0604020202020204" pitchFamily="34" charset="0"/>
              <a:ea typeface="ＭＳ Ｐゴシック" pitchFamily="-72" charset="-128"/>
              <a:cs typeface="Arial" panose="020B0604020202020204" pitchFamily="34" charset="0"/>
            </a:endParaRPr>
          </a:p>
        </p:txBody>
      </p:sp>
      <p:sp>
        <p:nvSpPr>
          <p:cNvPr id="6" name="Rectangle 10">
            <a:extLst>
              <a:ext uri="{FF2B5EF4-FFF2-40B4-BE49-F238E27FC236}">
                <a16:creationId xmlns:a16="http://schemas.microsoft.com/office/drawing/2014/main" id="{6B5E890F-C4AD-43BE-B283-5F8AE13436A4}"/>
              </a:ext>
            </a:extLst>
          </p:cNvPr>
          <p:cNvSpPr>
            <a:spLocks noChangeArrowheads="1"/>
          </p:cNvSpPr>
          <p:nvPr/>
        </p:nvSpPr>
        <p:spPr bwMode="auto">
          <a:xfrm>
            <a:off x="7676719" y="2047036"/>
            <a:ext cx="1606402" cy="533400"/>
          </a:xfrm>
          <a:prstGeom prst="rect">
            <a:avLst/>
          </a:prstGeom>
          <a:noFill/>
          <a:ln w="9525">
            <a:noFill/>
            <a:miter lim="800000"/>
            <a:headEnd/>
            <a:tailEnd type="none" w="sm" len="sm"/>
          </a:ln>
        </p:spPr>
        <p:txBody>
          <a:bodyPr wrap="square" lIns="0" tIns="0" rIns="0" bIns="0">
            <a:noAutofit/>
          </a:bodyPr>
          <a:lstStyle/>
          <a:p>
            <a:pPr algn="ctr" defTabSz="862013" fontAlgn="base">
              <a:spcBef>
                <a:spcPct val="0"/>
              </a:spcBef>
              <a:spcAft>
                <a:spcPct val="0"/>
              </a:spcAft>
            </a:pPr>
            <a:r>
              <a:rPr lang="en-US" sz="1600" b="1" dirty="0">
                <a:solidFill>
                  <a:srgbClr val="000000">
                    <a:lumMod val="10000"/>
                  </a:srgbClr>
                </a:solidFill>
                <a:latin typeface="Arial" panose="020B0604020202020204" pitchFamily="34" charset="0"/>
                <a:ea typeface="ＭＳ Ｐゴシック" pitchFamily="-72" charset="-128"/>
                <a:cs typeface="Arial" panose="020B0604020202020204" pitchFamily="34" charset="0"/>
              </a:rPr>
              <a:t>Surgical resection</a:t>
            </a:r>
          </a:p>
        </p:txBody>
      </p:sp>
      <p:sp>
        <p:nvSpPr>
          <p:cNvPr id="7" name="Rectangle 6">
            <a:extLst>
              <a:ext uri="{FF2B5EF4-FFF2-40B4-BE49-F238E27FC236}">
                <a16:creationId xmlns:a16="http://schemas.microsoft.com/office/drawing/2014/main" id="{6E316A63-8AC5-454B-88D7-DE041A2D0934}"/>
              </a:ext>
            </a:extLst>
          </p:cNvPr>
          <p:cNvSpPr/>
          <p:nvPr/>
        </p:nvSpPr>
        <p:spPr>
          <a:xfrm>
            <a:off x="1824389" y="1368925"/>
            <a:ext cx="909223" cy="338554"/>
          </a:xfrm>
          <a:prstGeom prst="rect">
            <a:avLst/>
          </a:prstGeom>
          <a:solidFill>
            <a:schemeClr val="accent1"/>
          </a:solidFill>
        </p:spPr>
        <p:txBody>
          <a:bodyPr wrap="none">
            <a:spAutoFit/>
          </a:bodyPr>
          <a:lstStyle/>
          <a:p>
            <a:pPr defTabSz="862013" fontAlgn="base">
              <a:spcBef>
                <a:spcPct val="0"/>
              </a:spcBef>
              <a:spcAft>
                <a:spcPct val="0"/>
              </a:spcAft>
            </a:pPr>
            <a:r>
              <a:rPr lang="en-US" sz="1600" b="1" dirty="0">
                <a:solidFill>
                  <a:schemeClr val="bg1"/>
                </a:solidFill>
                <a:latin typeface="Arial" panose="020B0604020202020204" pitchFamily="34" charset="0"/>
                <a:ea typeface="ＭＳ Ｐゴシック" pitchFamily="-72" charset="-128"/>
                <a:cs typeface="Arial" panose="020B0604020202020204" pitchFamily="34" charset="0"/>
              </a:rPr>
              <a:t>N = 150</a:t>
            </a:r>
          </a:p>
        </p:txBody>
      </p:sp>
      <p:sp>
        <p:nvSpPr>
          <p:cNvPr id="8" name="Rectangle 7">
            <a:extLst>
              <a:ext uri="{FF2B5EF4-FFF2-40B4-BE49-F238E27FC236}">
                <a16:creationId xmlns:a16="http://schemas.microsoft.com/office/drawing/2014/main" id="{D699A886-C012-4FC1-A403-E99DFE992A69}"/>
              </a:ext>
            </a:extLst>
          </p:cNvPr>
          <p:cNvSpPr/>
          <p:nvPr/>
        </p:nvSpPr>
        <p:spPr>
          <a:xfrm>
            <a:off x="1054380" y="2017886"/>
            <a:ext cx="3272194" cy="1625207"/>
          </a:xfrm>
          <a:prstGeom prst="rect">
            <a:avLst/>
          </a:prstGeom>
        </p:spPr>
        <p:txBody>
          <a:bodyPr wrap="square" lIns="0" tIns="0" rIns="0" bIns="0">
            <a:noAutofit/>
          </a:bodyPr>
          <a:lstStyle/>
          <a:p>
            <a:pPr fontAlgn="base">
              <a:spcBef>
                <a:spcPct val="0"/>
              </a:spcBef>
              <a:spcAft>
                <a:spcPct val="0"/>
              </a:spcAft>
            </a:pPr>
            <a:r>
              <a:rPr lang="en-US" sz="1600" b="1" dirty="0">
                <a:solidFill>
                  <a:srgbClr val="000000">
                    <a:lumMod val="10000"/>
                  </a:srgbClr>
                </a:solidFill>
                <a:latin typeface="Arial" panose="020B0604020202020204" pitchFamily="34" charset="0"/>
                <a:cs typeface="Arial" panose="020B0604020202020204" pitchFamily="34" charset="0"/>
                <a:sym typeface="Arial Bold" charset="0"/>
              </a:rPr>
              <a:t>Resectable Stage</a:t>
            </a:r>
            <a:r>
              <a:rPr lang="en-US" sz="1600" dirty="0">
                <a:solidFill>
                  <a:srgbClr val="000000">
                    <a:lumMod val="10000"/>
                  </a:srgbClr>
                </a:solidFill>
                <a:latin typeface="Arial" panose="020B0604020202020204" pitchFamily="34" charset="0"/>
                <a:cs typeface="Arial" panose="020B0604020202020204" pitchFamily="34" charset="0"/>
                <a:sym typeface="Arial Bold" charset="0"/>
              </a:rPr>
              <a:t> </a:t>
            </a:r>
            <a:r>
              <a:rPr lang="de-CH" sz="1600" b="1" dirty="0">
                <a:solidFill>
                  <a:srgbClr val="000000">
                    <a:lumMod val="10000"/>
                  </a:srgbClr>
                </a:solidFill>
                <a:latin typeface="Arial" panose="020B0604020202020204" pitchFamily="34" charset="0"/>
                <a:cs typeface="Arial" panose="020B0604020202020204" pitchFamily="34" charset="0"/>
                <a:sym typeface="Arial Bold" charset="0"/>
              </a:rPr>
              <a:t>IIIB-IVM1a</a:t>
            </a:r>
            <a:r>
              <a:rPr lang="de-CH" sz="1600" b="1" baseline="30000" dirty="0">
                <a:latin typeface="Arial" panose="020B0604020202020204" pitchFamily="34" charset="0"/>
                <a:cs typeface="Arial" panose="020B0604020202020204" pitchFamily="34" charset="0"/>
                <a:sym typeface="Arial Bold" charset="0"/>
              </a:rPr>
              <a:t>a</a:t>
            </a:r>
          </a:p>
          <a:p>
            <a:pPr fontAlgn="base">
              <a:spcBef>
                <a:spcPct val="0"/>
              </a:spcBef>
              <a:spcAft>
                <a:spcPct val="0"/>
              </a:spcAft>
            </a:pPr>
            <a:r>
              <a:rPr lang="de-CH" sz="1600" b="1" dirty="0">
                <a:solidFill>
                  <a:srgbClr val="000000">
                    <a:lumMod val="10000"/>
                  </a:srgbClr>
                </a:solidFill>
                <a:latin typeface="Arial" panose="020B0604020202020204" pitchFamily="34" charset="0"/>
                <a:cs typeface="Arial" panose="020B0604020202020204" pitchFamily="34" charset="0"/>
                <a:sym typeface="Arial Bold" charset="0"/>
              </a:rPr>
              <a:t>Melanoma</a:t>
            </a:r>
            <a:endParaRPr lang="en-US" sz="1600" b="1" dirty="0">
              <a:solidFill>
                <a:srgbClr val="000000">
                  <a:lumMod val="10000"/>
                </a:srgbClr>
              </a:solidFill>
              <a:latin typeface="Arial" panose="020B0604020202020204" pitchFamily="34" charset="0"/>
              <a:cs typeface="Arial" panose="020B0604020202020204" pitchFamily="34" charset="0"/>
              <a:sym typeface="Arial Bold" charset="0"/>
            </a:endParaRPr>
          </a:p>
          <a:p>
            <a:pPr marL="285750" indent="-285750" fontAlgn="base">
              <a:spcBef>
                <a:spcPct val="0"/>
              </a:spcBef>
              <a:spcAft>
                <a:spcPct val="0"/>
              </a:spcAft>
              <a:buClr>
                <a:srgbClr val="007CC2"/>
              </a:buClr>
              <a:buFont typeface="Arial" panose="020B0604020202020204" pitchFamily="34" charset="0"/>
              <a:buChar char="•"/>
            </a:pPr>
            <a:r>
              <a:rPr lang="de-CH" sz="1400" b="1" dirty="0">
                <a:solidFill>
                  <a:srgbClr val="000000">
                    <a:lumMod val="10000"/>
                  </a:srgbClr>
                </a:solidFill>
                <a:latin typeface="Arial" panose="020B0604020202020204" pitchFamily="34" charset="0"/>
                <a:cs typeface="Arial" panose="020B0604020202020204" pitchFamily="34" charset="0"/>
                <a:sym typeface="Arial Bold" charset="0"/>
              </a:rPr>
              <a:t>Injectable and measurable</a:t>
            </a:r>
            <a:endParaRPr lang="en-US" sz="1400" b="1" dirty="0">
              <a:solidFill>
                <a:srgbClr val="000000">
                  <a:lumMod val="10000"/>
                </a:srgbClr>
              </a:solidFill>
              <a:latin typeface="Arial" panose="020B0604020202020204" pitchFamily="34" charset="0"/>
              <a:cs typeface="Arial" panose="020B0604020202020204" pitchFamily="34" charset="0"/>
              <a:sym typeface="Arial Bold" charset="0"/>
            </a:endParaRPr>
          </a:p>
          <a:p>
            <a:pPr marL="285750" indent="-285750" fontAlgn="base">
              <a:spcBef>
                <a:spcPct val="0"/>
              </a:spcBef>
              <a:spcAft>
                <a:spcPct val="0"/>
              </a:spcAft>
              <a:buClr>
                <a:schemeClr val="accent1"/>
              </a:buClr>
              <a:buFont typeface="Arial" panose="020B0604020202020204" pitchFamily="34" charset="0"/>
              <a:buChar char="•"/>
            </a:pPr>
            <a:r>
              <a:rPr lang="en-US" sz="1400" b="1" dirty="0">
                <a:solidFill>
                  <a:srgbClr val="000000">
                    <a:lumMod val="10000"/>
                  </a:srgbClr>
                </a:solidFill>
                <a:latin typeface="Arial" panose="020B0604020202020204" pitchFamily="34" charset="0"/>
                <a:cs typeface="Arial" panose="020B0604020202020204" pitchFamily="34" charset="0"/>
                <a:sym typeface="Arial Bold" charset="0"/>
              </a:rPr>
              <a:t>LDH </a:t>
            </a:r>
            <a:r>
              <a:rPr lang="en-US" sz="1400" b="1" dirty="0">
                <a:solidFill>
                  <a:srgbClr val="000000">
                    <a:lumMod val="10000"/>
                  </a:srgbClr>
                </a:solidFill>
                <a:latin typeface="Arial" panose="020B0604020202020204" pitchFamily="34" charset="0"/>
                <a:cs typeface="Arial" panose="020B0604020202020204" pitchFamily="34" charset="0"/>
                <a:sym typeface="Symbol"/>
              </a:rPr>
              <a:t></a:t>
            </a:r>
            <a:r>
              <a:rPr lang="en-US" sz="1400" b="1" dirty="0">
                <a:solidFill>
                  <a:srgbClr val="000000">
                    <a:lumMod val="10000"/>
                  </a:srgbClr>
                </a:solidFill>
                <a:latin typeface="Arial" panose="020B0604020202020204" pitchFamily="34" charset="0"/>
                <a:cs typeface="Arial" panose="020B0604020202020204" pitchFamily="34" charset="0"/>
                <a:sym typeface="Arial Bold" charset="0"/>
              </a:rPr>
              <a:t> 1.5 x ULN for IIIB/C and</a:t>
            </a:r>
          </a:p>
          <a:p>
            <a:pPr marL="690563" fontAlgn="base">
              <a:spcBef>
                <a:spcPct val="0"/>
              </a:spcBef>
              <a:spcAft>
                <a:spcPct val="0"/>
              </a:spcAft>
              <a:buClr>
                <a:schemeClr val="accent1"/>
              </a:buClr>
            </a:pPr>
            <a:r>
              <a:rPr lang="en-US" sz="1400" b="1" dirty="0">
                <a:solidFill>
                  <a:srgbClr val="000000">
                    <a:lumMod val="10000"/>
                  </a:srgbClr>
                </a:solidFill>
                <a:latin typeface="Arial" panose="020B0604020202020204" pitchFamily="34" charset="0"/>
                <a:cs typeface="Arial" panose="020B0604020202020204" pitchFamily="34" charset="0"/>
                <a:sym typeface="Symbol"/>
              </a:rPr>
              <a:t></a:t>
            </a:r>
            <a:r>
              <a:rPr lang="en-US" sz="1400" b="1" dirty="0">
                <a:solidFill>
                  <a:srgbClr val="000000">
                    <a:lumMod val="10000"/>
                  </a:srgbClr>
                </a:solidFill>
                <a:latin typeface="Arial" panose="020B0604020202020204" pitchFamily="34" charset="0"/>
                <a:cs typeface="Arial" panose="020B0604020202020204" pitchFamily="34" charset="0"/>
                <a:sym typeface="Arial Bold" charset="0"/>
              </a:rPr>
              <a:t> 1 x ULN for IVM1a</a:t>
            </a:r>
          </a:p>
          <a:p>
            <a:pPr marL="285750" indent="-285750" fontAlgn="base">
              <a:spcBef>
                <a:spcPct val="0"/>
              </a:spcBef>
              <a:spcAft>
                <a:spcPct val="0"/>
              </a:spcAft>
              <a:buClr>
                <a:schemeClr val="accent1"/>
              </a:buClr>
              <a:buFont typeface="Arial" panose="020B0604020202020204" pitchFamily="34" charset="0"/>
              <a:buChar char="•"/>
            </a:pPr>
            <a:r>
              <a:rPr lang="en-US" sz="1400" b="1" dirty="0">
                <a:solidFill>
                  <a:srgbClr val="000000">
                    <a:lumMod val="10000"/>
                  </a:srgbClr>
                </a:solidFill>
                <a:latin typeface="Arial" panose="020B0604020202020204" pitchFamily="34" charset="0"/>
                <a:cs typeface="Arial" panose="020B0604020202020204" pitchFamily="34" charset="0"/>
                <a:sym typeface="Arial Bold" charset="0"/>
              </a:rPr>
              <a:t>ECOG PS 0 or 1</a:t>
            </a:r>
          </a:p>
          <a:p>
            <a:pPr marL="285750" indent="-285750" fontAlgn="base">
              <a:spcBef>
                <a:spcPct val="0"/>
              </a:spcBef>
              <a:spcAft>
                <a:spcPct val="0"/>
              </a:spcAft>
              <a:buClr>
                <a:schemeClr val="accent1"/>
              </a:buClr>
              <a:buFont typeface="Arial" panose="020B0604020202020204" pitchFamily="34" charset="0"/>
              <a:buChar char="•"/>
            </a:pPr>
            <a:r>
              <a:rPr lang="en-US" sz="1400" b="1" dirty="0">
                <a:solidFill>
                  <a:srgbClr val="000000">
                    <a:lumMod val="10000"/>
                  </a:srgbClr>
                </a:solidFill>
                <a:latin typeface="Arial" panose="020B0604020202020204" pitchFamily="34" charset="0"/>
                <a:cs typeface="Arial" panose="020B0604020202020204" pitchFamily="34" charset="0"/>
                <a:sym typeface="Arial Bold" charset="0"/>
              </a:rPr>
              <a:t>Prior treatment completed ≥ 3 months prior</a:t>
            </a:r>
          </a:p>
        </p:txBody>
      </p:sp>
      <p:sp>
        <p:nvSpPr>
          <p:cNvPr id="10" name="TextBox 9">
            <a:extLst>
              <a:ext uri="{FF2B5EF4-FFF2-40B4-BE49-F238E27FC236}">
                <a16:creationId xmlns:a16="http://schemas.microsoft.com/office/drawing/2014/main" id="{E674A5D8-8155-4AF0-91A2-6379EEE86736}"/>
              </a:ext>
            </a:extLst>
          </p:cNvPr>
          <p:cNvSpPr txBox="1"/>
          <p:nvPr/>
        </p:nvSpPr>
        <p:spPr>
          <a:xfrm>
            <a:off x="6348615" y="3466197"/>
            <a:ext cx="914400" cy="914400"/>
          </a:xfrm>
          <a:prstGeom prst="rect">
            <a:avLst/>
          </a:prstGeom>
          <a:noFill/>
        </p:spPr>
        <p:txBody>
          <a:bodyPr wrap="none" lIns="0" tIns="0" rIns="0" bIns="0" rtlCol="0" anchor="ctr" anchorCtr="0">
            <a:noAutofit/>
          </a:bodyPr>
          <a:lstStyle/>
          <a:p>
            <a:r>
              <a:rPr lang="de-CH" sz="1400" b="1" dirty="0">
                <a:solidFill>
                  <a:srgbClr val="000000"/>
                </a:solidFill>
                <a:latin typeface="Arial" panose="020B0604020202020204" pitchFamily="34" charset="0"/>
                <a:cs typeface="Arial" panose="020B0604020202020204" pitchFamily="34" charset="0"/>
              </a:rPr>
              <a:t>Week 6</a:t>
            </a:r>
            <a:endParaRPr lang="en-US" sz="1400" b="1" dirty="0">
              <a:solidFill>
                <a:srgbClr val="000000"/>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9498003-005A-4C95-A93D-615B471D084F}"/>
              </a:ext>
            </a:extLst>
          </p:cNvPr>
          <p:cNvSpPr txBox="1"/>
          <p:nvPr/>
        </p:nvSpPr>
        <p:spPr>
          <a:xfrm>
            <a:off x="1022571" y="3940741"/>
            <a:ext cx="2512860" cy="646331"/>
          </a:xfrm>
          <a:prstGeom prst="rect">
            <a:avLst/>
          </a:prstGeom>
          <a:noFill/>
        </p:spPr>
        <p:txBody>
          <a:bodyPr wrap="square" rtlCol="0">
            <a:spAutoFit/>
          </a:bodyPr>
          <a:lstStyle/>
          <a:p>
            <a:r>
              <a:rPr lang="en-US" sz="1200" b="1" i="1" u="sng" dirty="0">
                <a:latin typeface="Arial" panose="020B0604020202020204" pitchFamily="34" charset="0"/>
                <a:cs typeface="Arial" panose="020B0604020202020204" pitchFamily="34" charset="0"/>
              </a:rPr>
              <a:t>S</a:t>
            </a:r>
            <a:r>
              <a:rPr lang="x-none" sz="1200" b="1" i="1" u="sng" dirty="0">
                <a:latin typeface="Arial" panose="020B0604020202020204" pitchFamily="34" charset="0"/>
                <a:cs typeface="Arial" panose="020B0604020202020204" pitchFamily="34" charset="0"/>
              </a:rPr>
              <a:t>tratifi</a:t>
            </a:r>
            <a:r>
              <a:rPr lang="en-US" sz="1200" b="1" i="1" u="sng" dirty="0" err="1">
                <a:latin typeface="Arial" panose="020B0604020202020204" pitchFamily="34" charset="0"/>
                <a:cs typeface="Arial" panose="020B0604020202020204" pitchFamily="34" charset="0"/>
              </a:rPr>
              <a:t>cation</a:t>
            </a:r>
            <a:r>
              <a:rPr lang="en-US" sz="1200" b="1" i="1" u="sng" dirty="0">
                <a:latin typeface="Arial" panose="020B0604020202020204" pitchFamily="34" charset="0"/>
                <a:cs typeface="Arial" panose="020B0604020202020204" pitchFamily="34" charset="0"/>
              </a:rPr>
              <a:t>:</a:t>
            </a:r>
          </a:p>
          <a:p>
            <a:r>
              <a:rPr lang="en-US" sz="1200" b="1" i="1" dirty="0">
                <a:latin typeface="Arial" panose="020B0604020202020204" pitchFamily="34" charset="0"/>
                <a:cs typeface="Arial" panose="020B0604020202020204" pitchFamily="34" charset="0"/>
              </a:rPr>
              <a:t>D</a:t>
            </a:r>
            <a:r>
              <a:rPr lang="x-none" sz="1200" b="1" i="1" dirty="0">
                <a:latin typeface="Arial" panose="020B0604020202020204" pitchFamily="34" charset="0"/>
                <a:cs typeface="Arial" panose="020B0604020202020204" pitchFamily="34" charset="0"/>
              </a:rPr>
              <a:t>isease stage</a:t>
            </a:r>
            <a:endParaRPr lang="en-US" sz="1200" b="1" i="1" dirty="0">
              <a:latin typeface="Arial" panose="020B0604020202020204" pitchFamily="34" charset="0"/>
              <a:cs typeface="Arial" panose="020B0604020202020204" pitchFamily="34" charset="0"/>
            </a:endParaRPr>
          </a:p>
          <a:p>
            <a:r>
              <a:rPr lang="en-US" sz="1200" b="1" i="1" dirty="0">
                <a:latin typeface="Arial" panose="020B0604020202020204" pitchFamily="34" charset="0"/>
                <a:cs typeface="Arial" panose="020B0604020202020204" pitchFamily="34" charset="0"/>
              </a:rPr>
              <a:t>P</a:t>
            </a:r>
            <a:r>
              <a:rPr lang="x-none" sz="1200" b="1" i="1" dirty="0">
                <a:latin typeface="Arial" panose="020B0604020202020204" pitchFamily="34" charset="0"/>
                <a:cs typeface="Arial" panose="020B0604020202020204" pitchFamily="34" charset="0"/>
              </a:rPr>
              <a:t>lanned adjuvant therapy</a:t>
            </a:r>
            <a:endParaRPr lang="en-US" sz="1200" b="1" i="1"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1F13AF1-4197-428B-BBF3-EA78BDA9B962}"/>
              </a:ext>
            </a:extLst>
          </p:cNvPr>
          <p:cNvSpPr txBox="1"/>
          <p:nvPr/>
        </p:nvSpPr>
        <p:spPr>
          <a:xfrm>
            <a:off x="8958091" y="871292"/>
            <a:ext cx="795411" cy="338554"/>
          </a:xfrm>
          <a:prstGeom prst="rect">
            <a:avLst/>
          </a:prstGeom>
          <a:solidFill>
            <a:srgbClr val="0070C0"/>
          </a:solidFill>
        </p:spPr>
        <p:txBody>
          <a:bodyPr wrap="none" rtlCol="0">
            <a:spAutoFit/>
          </a:bodyPr>
          <a:lstStyle/>
          <a:p>
            <a:r>
              <a:rPr lang="de-CH" sz="1600" b="1" dirty="0">
                <a:solidFill>
                  <a:schemeClr val="bg1"/>
                </a:solidFill>
                <a:latin typeface="Arial" panose="020B0604020202020204" pitchFamily="34" charset="0"/>
                <a:cs typeface="Arial" panose="020B0604020202020204" pitchFamily="34" charset="0"/>
              </a:rPr>
              <a:t>n = 75</a:t>
            </a:r>
            <a:endParaRPr lang="en-US" sz="1600" b="1" dirty="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F2202A2-827D-40F5-AFAA-1D7C04BB5903}"/>
              </a:ext>
            </a:extLst>
          </p:cNvPr>
          <p:cNvSpPr txBox="1"/>
          <p:nvPr/>
        </p:nvSpPr>
        <p:spPr>
          <a:xfrm>
            <a:off x="7149767" y="2274978"/>
            <a:ext cx="914400" cy="914400"/>
          </a:xfrm>
          <a:prstGeom prst="rect">
            <a:avLst/>
          </a:prstGeom>
          <a:noFill/>
        </p:spPr>
        <p:txBody>
          <a:bodyPr wrap="none" lIns="0" tIns="0" rIns="0" bIns="0" rtlCol="0" anchor="ctr" anchorCtr="0">
            <a:noAutofit/>
          </a:bodyPr>
          <a:lstStyle/>
          <a:p>
            <a:r>
              <a:rPr lang="de-CH" sz="1400" b="1" dirty="0">
                <a:solidFill>
                  <a:srgbClr val="000000"/>
                </a:solidFill>
                <a:latin typeface="Arial" panose="020B0604020202020204" pitchFamily="34" charset="0"/>
                <a:cs typeface="Arial" panose="020B0604020202020204" pitchFamily="34" charset="0"/>
              </a:rPr>
              <a:t>Week 13</a:t>
            </a:r>
            <a:endParaRPr lang="en-US" sz="1400" b="1" dirty="0">
              <a:solidFill>
                <a:srgbClr val="000000"/>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9DC6510E-FDA7-4FB4-B4E3-BEDACB785385}"/>
              </a:ext>
            </a:extLst>
          </p:cNvPr>
          <p:cNvGrpSpPr/>
          <p:nvPr/>
        </p:nvGrpSpPr>
        <p:grpSpPr>
          <a:xfrm>
            <a:off x="7541686" y="2063500"/>
            <a:ext cx="1836296" cy="520200"/>
            <a:chOff x="5662154" y="2191102"/>
            <a:chExt cx="1836296" cy="763748"/>
          </a:xfrm>
        </p:grpSpPr>
        <p:cxnSp>
          <p:nvCxnSpPr>
            <p:cNvPr id="17" name="Straight Connector 16">
              <a:extLst>
                <a:ext uri="{FF2B5EF4-FFF2-40B4-BE49-F238E27FC236}">
                  <a16:creationId xmlns:a16="http://schemas.microsoft.com/office/drawing/2014/main" id="{8ED0B6FB-2B28-46EC-A031-10CF211EB824}"/>
                </a:ext>
              </a:extLst>
            </p:cNvPr>
            <p:cNvCxnSpPr/>
            <p:nvPr/>
          </p:nvCxnSpPr>
          <p:spPr>
            <a:xfrm flipV="1">
              <a:off x="5662154" y="2191102"/>
              <a:ext cx="0" cy="75715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FBFAA7-E37A-412F-9A3B-1B532893D739}"/>
                </a:ext>
              </a:extLst>
            </p:cNvPr>
            <p:cNvCxnSpPr/>
            <p:nvPr/>
          </p:nvCxnSpPr>
          <p:spPr>
            <a:xfrm flipV="1">
              <a:off x="7498450" y="2197696"/>
              <a:ext cx="0" cy="75715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89B55D5C-154D-4F7B-A870-F331BF010BC1}"/>
              </a:ext>
            </a:extLst>
          </p:cNvPr>
          <p:cNvSpPr txBox="1"/>
          <p:nvPr/>
        </p:nvSpPr>
        <p:spPr>
          <a:xfrm>
            <a:off x="8889991" y="2274978"/>
            <a:ext cx="914400" cy="914400"/>
          </a:xfrm>
          <a:prstGeom prst="rect">
            <a:avLst/>
          </a:prstGeom>
          <a:noFill/>
        </p:spPr>
        <p:txBody>
          <a:bodyPr wrap="none" lIns="0" tIns="0" rIns="0" bIns="0" rtlCol="0" anchor="ctr" anchorCtr="0">
            <a:noAutofit/>
          </a:bodyPr>
          <a:lstStyle/>
          <a:p>
            <a:pPr algn="ctr"/>
            <a:r>
              <a:rPr lang="de-CH" sz="1400" b="1" dirty="0">
                <a:solidFill>
                  <a:srgbClr val="000000"/>
                </a:solidFill>
                <a:latin typeface="Arial" panose="020B0604020202020204" pitchFamily="34" charset="0"/>
                <a:cs typeface="Arial" panose="020B0604020202020204" pitchFamily="34" charset="0"/>
              </a:rPr>
              <a:t>Week 18</a:t>
            </a:r>
            <a:endParaRPr lang="en-US" sz="1400" b="1" dirty="0">
              <a:solidFill>
                <a:srgbClr val="000000"/>
              </a:solidFill>
              <a:latin typeface="Arial" panose="020B0604020202020204" pitchFamily="34" charset="0"/>
              <a:cs typeface="Arial" panose="020B0604020202020204" pitchFamily="34" charset="0"/>
            </a:endParaRPr>
          </a:p>
        </p:txBody>
      </p:sp>
      <p:grpSp>
        <p:nvGrpSpPr>
          <p:cNvPr id="20" name="Group 19">
            <a:extLst>
              <a:ext uri="{FF2B5EF4-FFF2-40B4-BE49-F238E27FC236}">
                <a16:creationId xmlns:a16="http://schemas.microsoft.com/office/drawing/2014/main" id="{3AEC67A6-59D3-4756-B3D7-138A97B965FC}"/>
              </a:ext>
            </a:extLst>
          </p:cNvPr>
          <p:cNvGrpSpPr/>
          <p:nvPr/>
        </p:nvGrpSpPr>
        <p:grpSpPr>
          <a:xfrm>
            <a:off x="9404282" y="1991910"/>
            <a:ext cx="1204731" cy="584775"/>
            <a:chOff x="7543800" y="2107772"/>
            <a:chExt cx="1204731" cy="584775"/>
          </a:xfrm>
        </p:grpSpPr>
        <p:cxnSp>
          <p:nvCxnSpPr>
            <p:cNvPr id="21" name="Straight Arrow Connector 20">
              <a:extLst>
                <a:ext uri="{FF2B5EF4-FFF2-40B4-BE49-F238E27FC236}">
                  <a16:creationId xmlns:a16="http://schemas.microsoft.com/office/drawing/2014/main" id="{34AB0B61-7987-4E17-9210-69C1216F00F3}"/>
                </a:ext>
              </a:extLst>
            </p:cNvPr>
            <p:cNvCxnSpPr/>
            <p:nvPr/>
          </p:nvCxnSpPr>
          <p:spPr>
            <a:xfrm>
              <a:off x="7543800" y="2120900"/>
              <a:ext cx="1143000" cy="0"/>
            </a:xfrm>
            <a:prstGeom prst="straightConnector1">
              <a:avLst/>
            </a:prstGeom>
            <a:ln w="38100">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A2704C8-EADC-43AF-B452-AB333E6A0173}"/>
                </a:ext>
              </a:extLst>
            </p:cNvPr>
            <p:cNvSpPr txBox="1"/>
            <p:nvPr/>
          </p:nvSpPr>
          <p:spPr>
            <a:xfrm>
              <a:off x="7580131" y="2107772"/>
              <a:ext cx="1168400" cy="584775"/>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Follow-up</a:t>
              </a:r>
            </a:p>
            <a:p>
              <a:pPr algn="ctr"/>
              <a:r>
                <a:rPr lang="en-US" sz="1600" b="1" dirty="0">
                  <a:latin typeface="Arial" panose="020B0604020202020204" pitchFamily="34" charset="0"/>
                  <a:cs typeface="Arial" panose="020B0604020202020204" pitchFamily="34" charset="0"/>
                </a:rPr>
                <a:t>~5 y</a:t>
              </a:r>
            </a:p>
          </p:txBody>
        </p:sp>
      </p:grpSp>
      <p:sp>
        <p:nvSpPr>
          <p:cNvPr id="23" name="Rectangle 15">
            <a:extLst>
              <a:ext uri="{FF2B5EF4-FFF2-40B4-BE49-F238E27FC236}">
                <a16:creationId xmlns:a16="http://schemas.microsoft.com/office/drawing/2014/main" id="{BF9740B7-9B04-4A77-881A-64A10289799D}"/>
              </a:ext>
            </a:extLst>
          </p:cNvPr>
          <p:cNvSpPr>
            <a:spLocks/>
          </p:cNvSpPr>
          <p:nvPr/>
        </p:nvSpPr>
        <p:spPr bwMode="auto">
          <a:xfrm>
            <a:off x="4662831" y="2139348"/>
            <a:ext cx="712133" cy="1059618"/>
          </a:xfrm>
          <a:prstGeom prst="rect">
            <a:avLst/>
          </a:prstGeom>
          <a:noFill/>
          <a:ln w="9525" cap="flat">
            <a:noFill/>
            <a:round/>
            <a:headEnd type="none" w="med" len="med"/>
            <a:tailEnd type="none" w="med" len="med"/>
          </a:ln>
        </p:spPr>
        <p:txBody>
          <a:bodyPr wrap="square" lIns="0" tIns="0" rIns="0" bIns="0" anchor="b" anchorCtr="0">
            <a:noAutofit/>
          </a:bodyPr>
          <a:lstStyle/>
          <a:p>
            <a:pPr algn="ctr" fontAlgn="base">
              <a:lnSpc>
                <a:spcPct val="150000"/>
              </a:lnSpc>
              <a:spcBef>
                <a:spcPct val="0"/>
              </a:spcBef>
              <a:spcAft>
                <a:spcPct val="0"/>
              </a:spcAft>
            </a:pPr>
            <a:r>
              <a:rPr lang="en-US" sz="1600" b="1" dirty="0">
                <a:solidFill>
                  <a:srgbClr val="000000"/>
                </a:solidFill>
                <a:latin typeface="Arial" panose="020B0604020202020204" pitchFamily="34" charset="0"/>
                <a:cs typeface="Arial" panose="020B0604020202020204" pitchFamily="34" charset="0"/>
                <a:sym typeface="Arial Bold" charset="0"/>
              </a:rPr>
              <a:t>1 </a:t>
            </a:r>
          </a:p>
          <a:p>
            <a:pPr algn="ctr" fontAlgn="base">
              <a:lnSpc>
                <a:spcPct val="150000"/>
              </a:lnSpc>
              <a:spcBef>
                <a:spcPct val="0"/>
              </a:spcBef>
              <a:spcAft>
                <a:spcPct val="0"/>
              </a:spcAft>
            </a:pPr>
            <a:r>
              <a:rPr lang="en-US" sz="1600" b="1" dirty="0">
                <a:solidFill>
                  <a:srgbClr val="000000"/>
                </a:solidFill>
                <a:latin typeface="Arial" panose="020B0604020202020204" pitchFamily="34" charset="0"/>
                <a:cs typeface="Arial" panose="020B0604020202020204" pitchFamily="34" charset="0"/>
                <a:sym typeface="Arial Bold" charset="0"/>
              </a:rPr>
              <a:t>: </a:t>
            </a:r>
          </a:p>
          <a:p>
            <a:pPr algn="ctr" fontAlgn="base">
              <a:lnSpc>
                <a:spcPct val="150000"/>
              </a:lnSpc>
              <a:spcBef>
                <a:spcPct val="0"/>
              </a:spcBef>
              <a:spcAft>
                <a:spcPct val="0"/>
              </a:spcAft>
            </a:pPr>
            <a:r>
              <a:rPr lang="en-US" sz="1600" b="1" dirty="0">
                <a:solidFill>
                  <a:srgbClr val="000000"/>
                </a:solidFill>
                <a:latin typeface="Arial" panose="020B0604020202020204" pitchFamily="34" charset="0"/>
                <a:cs typeface="Arial" panose="020B0604020202020204" pitchFamily="34" charset="0"/>
                <a:sym typeface="Arial Bold" charset="0"/>
              </a:rPr>
              <a:t>1</a:t>
            </a:r>
          </a:p>
        </p:txBody>
      </p:sp>
      <p:grpSp>
        <p:nvGrpSpPr>
          <p:cNvPr id="24" name="Group 23">
            <a:extLst>
              <a:ext uri="{FF2B5EF4-FFF2-40B4-BE49-F238E27FC236}">
                <a16:creationId xmlns:a16="http://schemas.microsoft.com/office/drawing/2014/main" id="{F66040AF-F6C1-4E5B-A639-963EE6B2B0D7}"/>
              </a:ext>
            </a:extLst>
          </p:cNvPr>
          <p:cNvGrpSpPr/>
          <p:nvPr/>
        </p:nvGrpSpPr>
        <p:grpSpPr>
          <a:xfrm>
            <a:off x="4422464" y="2003192"/>
            <a:ext cx="3721216" cy="1364880"/>
            <a:chOff x="2590557" y="1921245"/>
            <a:chExt cx="3721216" cy="1097348"/>
          </a:xfrm>
        </p:grpSpPr>
        <p:sp>
          <p:nvSpPr>
            <p:cNvPr id="25" name="Freeform 12">
              <a:extLst>
                <a:ext uri="{FF2B5EF4-FFF2-40B4-BE49-F238E27FC236}">
                  <a16:creationId xmlns:a16="http://schemas.microsoft.com/office/drawing/2014/main" id="{686A76A5-939A-4E73-8011-776D2DA6884D}"/>
                </a:ext>
              </a:extLst>
            </p:cNvPr>
            <p:cNvSpPr>
              <a:spLocks/>
            </p:cNvSpPr>
            <p:nvPr/>
          </p:nvSpPr>
          <p:spPr bwMode="auto">
            <a:xfrm>
              <a:off x="2849636" y="2491792"/>
              <a:ext cx="3462137" cy="526801"/>
            </a:xfrm>
            <a:custGeom>
              <a:avLst/>
              <a:gdLst>
                <a:gd name="T0" fmla="*/ 0 w 3982"/>
                <a:gd name="T1" fmla="*/ 0 h 1133"/>
                <a:gd name="T2" fmla="*/ 346006 w 3982"/>
                <a:gd name="T3" fmla="*/ 542925 h 1133"/>
                <a:gd name="T4" fmla="*/ 4851400 w 3982"/>
                <a:gd name="T5" fmla="*/ 542925 h 1133"/>
                <a:gd name="T6" fmla="*/ 0 60000 65536"/>
                <a:gd name="T7" fmla="*/ 0 60000 65536"/>
                <a:gd name="T8" fmla="*/ 0 60000 65536"/>
                <a:gd name="T9" fmla="*/ 0 w 3982"/>
                <a:gd name="T10" fmla="*/ 0 h 1133"/>
                <a:gd name="T11" fmla="*/ 3982 w 3982"/>
                <a:gd name="T12" fmla="*/ 1133 h 1133"/>
              </a:gdLst>
              <a:ahLst/>
              <a:cxnLst>
                <a:cxn ang="T6">
                  <a:pos x="T0" y="T1"/>
                </a:cxn>
                <a:cxn ang="T7">
                  <a:pos x="T2" y="T3"/>
                </a:cxn>
                <a:cxn ang="T8">
                  <a:pos x="T4" y="T5"/>
                </a:cxn>
              </a:cxnLst>
              <a:rect l="T9" t="T10" r="T11" b="T12"/>
              <a:pathLst>
                <a:path w="3982" h="1133">
                  <a:moveTo>
                    <a:pt x="0" y="0"/>
                  </a:moveTo>
                  <a:lnTo>
                    <a:pt x="284" y="1133"/>
                  </a:lnTo>
                  <a:lnTo>
                    <a:pt x="3982" y="1133"/>
                  </a:lnTo>
                </a:path>
              </a:pathLst>
            </a:custGeom>
            <a:noFill/>
            <a:ln w="57150" cmpd="sng">
              <a:solidFill>
                <a:srgbClr val="0063C3"/>
              </a:solidFill>
              <a:prstDash val="solid"/>
              <a:round/>
              <a:headEnd/>
              <a:tailEnd/>
            </a:ln>
          </p:spPr>
          <p:txBody>
            <a:bodyPr wrap="square" lIns="0" tIns="0" rIns="0" bIns="0"/>
            <a:lstStyle/>
            <a:p>
              <a:pPr fontAlgn="base">
                <a:spcBef>
                  <a:spcPct val="0"/>
                </a:spcBef>
                <a:spcAft>
                  <a:spcPct val="0"/>
                </a:spcAft>
              </a:pPr>
              <a:endParaRPr lang="en-US" sz="1600" dirty="0">
                <a:solidFill>
                  <a:prstClr val="black"/>
                </a:solidFill>
                <a:latin typeface="Arial" panose="020B0604020202020204" pitchFamily="34" charset="0"/>
                <a:ea typeface="ＭＳ Ｐゴシック" pitchFamily="-72" charset="-128"/>
                <a:cs typeface="Arial" panose="020B0604020202020204" pitchFamily="34" charset="0"/>
              </a:endParaRPr>
            </a:p>
          </p:txBody>
        </p:sp>
        <p:sp>
          <p:nvSpPr>
            <p:cNvPr id="26" name="Freeform 13">
              <a:extLst>
                <a:ext uri="{FF2B5EF4-FFF2-40B4-BE49-F238E27FC236}">
                  <a16:creationId xmlns:a16="http://schemas.microsoft.com/office/drawing/2014/main" id="{1BA77D24-15C8-4866-A07F-FEBF430AFDF8}"/>
                </a:ext>
              </a:extLst>
            </p:cNvPr>
            <p:cNvSpPr>
              <a:spLocks/>
            </p:cNvSpPr>
            <p:nvPr/>
          </p:nvSpPr>
          <p:spPr bwMode="auto">
            <a:xfrm>
              <a:off x="2849638" y="1921245"/>
              <a:ext cx="3462135" cy="574552"/>
            </a:xfrm>
            <a:custGeom>
              <a:avLst/>
              <a:gdLst>
                <a:gd name="T0" fmla="*/ 0 w 4373"/>
                <a:gd name="T1" fmla="*/ 592137 h 1133"/>
                <a:gd name="T2" fmla="*/ 477777 w 4373"/>
                <a:gd name="T3" fmla="*/ 592137 h 1133"/>
                <a:gd name="T4" fmla="*/ 824807 w 4373"/>
                <a:gd name="T5" fmla="*/ 0 h 1133"/>
                <a:gd name="T6" fmla="*/ 5343525 w 4373"/>
                <a:gd name="T7" fmla="*/ 0 h 1133"/>
                <a:gd name="T8" fmla="*/ 0 60000 65536"/>
                <a:gd name="T9" fmla="*/ 0 60000 65536"/>
                <a:gd name="T10" fmla="*/ 0 60000 65536"/>
                <a:gd name="T11" fmla="*/ 0 60000 65536"/>
                <a:gd name="T12" fmla="*/ 0 w 4373"/>
                <a:gd name="T13" fmla="*/ 0 h 1133"/>
                <a:gd name="T14" fmla="*/ 4373 w 4373"/>
                <a:gd name="T15" fmla="*/ 1133 h 1133"/>
                <a:gd name="connsiteX0" fmla="*/ 0 w 9106"/>
                <a:gd name="connsiteY0" fmla="*/ 10000 h 10000"/>
                <a:gd name="connsiteX1" fmla="*/ 650 w 9106"/>
                <a:gd name="connsiteY1" fmla="*/ 0 h 10000"/>
                <a:gd name="connsiteX2" fmla="*/ 9106 w 9106"/>
                <a:gd name="connsiteY2" fmla="*/ 0 h 10000"/>
              </a:gdLst>
              <a:ahLst/>
              <a:cxnLst>
                <a:cxn ang="0">
                  <a:pos x="connsiteX0" y="connsiteY0"/>
                </a:cxn>
                <a:cxn ang="0">
                  <a:pos x="connsiteX1" y="connsiteY1"/>
                </a:cxn>
                <a:cxn ang="0">
                  <a:pos x="connsiteX2" y="connsiteY2"/>
                </a:cxn>
              </a:cxnLst>
              <a:rect l="l" t="t" r="r" b="b"/>
              <a:pathLst>
                <a:path w="9106" h="10000">
                  <a:moveTo>
                    <a:pt x="0" y="10000"/>
                  </a:moveTo>
                  <a:cubicBezTo>
                    <a:pt x="217" y="6667"/>
                    <a:pt x="433" y="3333"/>
                    <a:pt x="650" y="0"/>
                  </a:cubicBezTo>
                  <a:lnTo>
                    <a:pt x="9106" y="0"/>
                  </a:lnTo>
                </a:path>
              </a:pathLst>
            </a:custGeom>
            <a:noFill/>
            <a:ln w="57150" cmpd="sng">
              <a:solidFill>
                <a:srgbClr val="0063C3"/>
              </a:solidFill>
              <a:prstDash val="solid"/>
              <a:round/>
              <a:headEnd/>
              <a:tailEnd/>
            </a:ln>
          </p:spPr>
          <p:txBody>
            <a:bodyPr wrap="square" lIns="0" tIns="0" rIns="0" bIns="0"/>
            <a:lstStyle/>
            <a:p>
              <a:pPr fontAlgn="base">
                <a:spcBef>
                  <a:spcPct val="0"/>
                </a:spcBef>
                <a:spcAft>
                  <a:spcPct val="0"/>
                </a:spcAft>
              </a:pPr>
              <a:endParaRPr lang="en-US" sz="1600" dirty="0">
                <a:solidFill>
                  <a:prstClr val="black"/>
                </a:solidFill>
                <a:latin typeface="Arial" panose="020B0604020202020204" pitchFamily="34" charset="0"/>
                <a:ea typeface="ＭＳ Ｐゴシック" pitchFamily="-72" charset="-128"/>
                <a:cs typeface="Arial" panose="020B0604020202020204" pitchFamily="34" charset="0"/>
              </a:endParaRPr>
            </a:p>
          </p:txBody>
        </p:sp>
        <p:cxnSp>
          <p:nvCxnSpPr>
            <p:cNvPr id="27" name="Straight Connector 26">
              <a:extLst>
                <a:ext uri="{FF2B5EF4-FFF2-40B4-BE49-F238E27FC236}">
                  <a16:creationId xmlns:a16="http://schemas.microsoft.com/office/drawing/2014/main" id="{637F9CCC-389F-42CD-A327-A6FD1AB7788C}"/>
                </a:ext>
              </a:extLst>
            </p:cNvPr>
            <p:cNvCxnSpPr/>
            <p:nvPr/>
          </p:nvCxnSpPr>
          <p:spPr bwMode="auto">
            <a:xfrm flipH="1" flipV="1">
              <a:off x="2590557" y="2491791"/>
              <a:ext cx="274320" cy="1"/>
            </a:xfrm>
            <a:prstGeom prst="line">
              <a:avLst/>
            </a:prstGeom>
            <a:ln w="57150">
              <a:solidFill>
                <a:srgbClr val="0063C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8" name="Pentagon 22">
            <a:extLst>
              <a:ext uri="{FF2B5EF4-FFF2-40B4-BE49-F238E27FC236}">
                <a16:creationId xmlns:a16="http://schemas.microsoft.com/office/drawing/2014/main" id="{4AC717F2-9B4F-4752-9828-E68CD05BB0AD}"/>
              </a:ext>
            </a:extLst>
          </p:cNvPr>
          <p:cNvSpPr/>
          <p:nvPr/>
        </p:nvSpPr>
        <p:spPr>
          <a:xfrm>
            <a:off x="7583827" y="1958372"/>
            <a:ext cx="1779654" cy="84019"/>
          </a:xfrm>
          <a:prstGeom prst="homePlat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93A395A7-EF45-4D1D-A024-BF3B759A39F0}"/>
              </a:ext>
            </a:extLst>
          </p:cNvPr>
          <p:cNvSpPr/>
          <p:nvPr/>
        </p:nvSpPr>
        <p:spPr>
          <a:xfrm>
            <a:off x="6765857" y="3301397"/>
            <a:ext cx="1590675" cy="142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entagon 51">
            <a:extLst>
              <a:ext uri="{FF2B5EF4-FFF2-40B4-BE49-F238E27FC236}">
                <a16:creationId xmlns:a16="http://schemas.microsoft.com/office/drawing/2014/main" id="{A4F33CA1-FA54-4217-8A05-9024792E6BEE}"/>
              </a:ext>
            </a:extLst>
          </p:cNvPr>
          <p:cNvSpPr/>
          <p:nvPr/>
        </p:nvSpPr>
        <p:spPr>
          <a:xfrm>
            <a:off x="4948103" y="3324570"/>
            <a:ext cx="1803680" cy="75774"/>
          </a:xfrm>
          <a:prstGeom prst="homePlat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grpSp>
        <p:nvGrpSpPr>
          <p:cNvPr id="31" name="Group 30">
            <a:extLst>
              <a:ext uri="{FF2B5EF4-FFF2-40B4-BE49-F238E27FC236}">
                <a16:creationId xmlns:a16="http://schemas.microsoft.com/office/drawing/2014/main" id="{CD951620-12E3-491A-82CF-E48F8762AC85}"/>
              </a:ext>
            </a:extLst>
          </p:cNvPr>
          <p:cNvGrpSpPr/>
          <p:nvPr/>
        </p:nvGrpSpPr>
        <p:grpSpPr>
          <a:xfrm>
            <a:off x="6750892" y="2989559"/>
            <a:ext cx="1681840" cy="374864"/>
            <a:chOff x="7511064" y="1746036"/>
            <a:chExt cx="1175736" cy="374864"/>
          </a:xfrm>
        </p:grpSpPr>
        <p:cxnSp>
          <p:nvCxnSpPr>
            <p:cNvPr id="32" name="Straight Arrow Connector 31">
              <a:extLst>
                <a:ext uri="{FF2B5EF4-FFF2-40B4-BE49-F238E27FC236}">
                  <a16:creationId xmlns:a16="http://schemas.microsoft.com/office/drawing/2014/main" id="{CE858E53-4BFF-430C-AC7B-6EAFECDA7890}"/>
                </a:ext>
              </a:extLst>
            </p:cNvPr>
            <p:cNvCxnSpPr/>
            <p:nvPr/>
          </p:nvCxnSpPr>
          <p:spPr>
            <a:xfrm>
              <a:off x="7543800" y="2120900"/>
              <a:ext cx="1143000" cy="0"/>
            </a:xfrm>
            <a:prstGeom prst="straightConnector1">
              <a:avLst/>
            </a:prstGeom>
            <a:ln w="38100">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355E685-8E2F-45AB-8F98-2ADEC74F24F7}"/>
                </a:ext>
              </a:extLst>
            </p:cNvPr>
            <p:cNvSpPr txBox="1"/>
            <p:nvPr/>
          </p:nvSpPr>
          <p:spPr>
            <a:xfrm>
              <a:off x="7511064" y="1746036"/>
              <a:ext cx="1168400"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Follow-up ~5 y</a:t>
              </a:r>
            </a:p>
          </p:txBody>
        </p:sp>
      </p:grpSp>
      <p:cxnSp>
        <p:nvCxnSpPr>
          <p:cNvPr id="34" name="Straight Connector 33">
            <a:extLst>
              <a:ext uri="{FF2B5EF4-FFF2-40B4-BE49-F238E27FC236}">
                <a16:creationId xmlns:a16="http://schemas.microsoft.com/office/drawing/2014/main" id="{C754F2F8-604C-4B7B-88CA-27BA79DEDEB9}"/>
              </a:ext>
            </a:extLst>
          </p:cNvPr>
          <p:cNvCxnSpPr>
            <a:cxnSpLocks/>
          </p:cNvCxnSpPr>
          <p:nvPr/>
        </p:nvCxnSpPr>
        <p:spPr>
          <a:xfrm flipH="1" flipV="1">
            <a:off x="6725024" y="3381995"/>
            <a:ext cx="8934" cy="395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4E5E99C1-924F-4527-A678-08744D2D3A6C}"/>
              </a:ext>
            </a:extLst>
          </p:cNvPr>
          <p:cNvSpPr txBox="1"/>
          <p:nvPr/>
        </p:nvSpPr>
        <p:spPr>
          <a:xfrm>
            <a:off x="4185660" y="2538879"/>
            <a:ext cx="233427" cy="343892"/>
          </a:xfrm>
          <a:prstGeom prst="rect">
            <a:avLst/>
          </a:prstGeom>
          <a:noFill/>
        </p:spPr>
        <p:txBody>
          <a:bodyPr wrap="none" lIns="0" tIns="0" rIns="0" bIns="0" rtlCol="0" anchor="ctr" anchorCtr="0">
            <a:noAutofit/>
          </a:bodyPr>
          <a:lstStyle/>
          <a:p>
            <a:r>
              <a:rPr lang="de-CH" sz="2000" b="1" dirty="0">
                <a:solidFill>
                  <a:srgbClr val="0063C3"/>
                </a:solidFill>
                <a:latin typeface="Arial" panose="020B0604020202020204" pitchFamily="34" charset="0"/>
                <a:cs typeface="Arial" panose="020B0604020202020204" pitchFamily="34" charset="0"/>
              </a:rPr>
              <a:t>R</a:t>
            </a:r>
            <a:endParaRPr lang="en-US" sz="2000" b="1" dirty="0">
              <a:solidFill>
                <a:srgbClr val="0063C3"/>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C8ABD468-BB5B-49D7-98F7-EFAFDDB33E8B}"/>
              </a:ext>
            </a:extLst>
          </p:cNvPr>
          <p:cNvSpPr txBox="1"/>
          <p:nvPr/>
        </p:nvSpPr>
        <p:spPr>
          <a:xfrm>
            <a:off x="8958090" y="3658296"/>
            <a:ext cx="795411" cy="338554"/>
          </a:xfrm>
          <a:prstGeom prst="rect">
            <a:avLst/>
          </a:prstGeom>
          <a:solidFill>
            <a:srgbClr val="0070C0"/>
          </a:solidFill>
        </p:spPr>
        <p:txBody>
          <a:bodyPr wrap="none" rtlCol="0">
            <a:spAutoFit/>
          </a:bodyPr>
          <a:lstStyle/>
          <a:p>
            <a:r>
              <a:rPr lang="de-CH" sz="1600" b="1" dirty="0">
                <a:solidFill>
                  <a:schemeClr val="bg1"/>
                </a:solidFill>
                <a:latin typeface="Arial" panose="020B0604020202020204" pitchFamily="34" charset="0"/>
                <a:cs typeface="Arial" panose="020B0604020202020204" pitchFamily="34" charset="0"/>
              </a:rPr>
              <a:t>n = 75</a:t>
            </a:r>
            <a:endParaRPr lang="en-US" sz="16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F61BA715-0AB6-41C1-A763-191B37A2A767}"/>
              </a:ext>
            </a:extLst>
          </p:cNvPr>
          <p:cNvSpPr txBox="1"/>
          <p:nvPr/>
        </p:nvSpPr>
        <p:spPr>
          <a:xfrm>
            <a:off x="4543590" y="4113052"/>
            <a:ext cx="1575368" cy="830997"/>
          </a:xfrm>
          <a:prstGeom prst="rect">
            <a:avLst/>
          </a:prstGeom>
          <a:noFill/>
        </p:spPr>
        <p:txBody>
          <a:bodyPr wrap="square" rtlCol="0">
            <a:spAutoFit/>
          </a:bodyPr>
          <a:lstStyle/>
          <a:p>
            <a:r>
              <a:rPr lang="en-US" sz="1600" b="1" dirty="0"/>
              <a:t>Arm 2</a:t>
            </a:r>
          </a:p>
          <a:p>
            <a:r>
              <a:rPr lang="en-US" sz="1600" b="1" dirty="0"/>
              <a:t>Surgical Resection</a:t>
            </a:r>
          </a:p>
        </p:txBody>
      </p:sp>
      <p:sp>
        <p:nvSpPr>
          <p:cNvPr id="38" name="TextBox 37">
            <a:extLst>
              <a:ext uri="{FF2B5EF4-FFF2-40B4-BE49-F238E27FC236}">
                <a16:creationId xmlns:a16="http://schemas.microsoft.com/office/drawing/2014/main" id="{2FB8ADD5-90CF-4104-9694-124CCCC69C68}"/>
              </a:ext>
            </a:extLst>
          </p:cNvPr>
          <p:cNvSpPr txBox="1"/>
          <p:nvPr/>
        </p:nvSpPr>
        <p:spPr>
          <a:xfrm>
            <a:off x="4559624" y="755800"/>
            <a:ext cx="4330801" cy="1323439"/>
          </a:xfrm>
          <a:prstGeom prst="rect">
            <a:avLst/>
          </a:prstGeom>
          <a:noFill/>
        </p:spPr>
        <p:txBody>
          <a:bodyPr wrap="none" rtlCol="0">
            <a:spAutoFit/>
          </a:bodyPr>
          <a:lstStyle/>
          <a:p>
            <a:r>
              <a:rPr lang="en-US" sz="1600" b="1" dirty="0"/>
              <a:t>Arm 1</a:t>
            </a:r>
          </a:p>
          <a:p>
            <a:r>
              <a:rPr lang="en-US" sz="1600" b="1" dirty="0"/>
              <a:t>T-VEC Intralesional</a:t>
            </a:r>
          </a:p>
          <a:p>
            <a:r>
              <a:rPr lang="en-US" sz="1600" dirty="0"/>
              <a:t>≤ 4 mL x10</a:t>
            </a:r>
            <a:r>
              <a:rPr lang="en-US" sz="1600" baseline="30000" dirty="0"/>
              <a:t>6</a:t>
            </a:r>
            <a:r>
              <a:rPr lang="en-US" sz="1600" dirty="0"/>
              <a:t> PFU/mL, </a:t>
            </a:r>
          </a:p>
          <a:p>
            <a:r>
              <a:rPr lang="en-US" sz="1600" dirty="0"/>
              <a:t>then after 3 weeks ≤ 4 mL x10</a:t>
            </a:r>
            <a:r>
              <a:rPr lang="en-US" sz="1600" baseline="30000" dirty="0"/>
              <a:t>8</a:t>
            </a:r>
            <a:r>
              <a:rPr lang="en-US" sz="1600" dirty="0"/>
              <a:t> PFU/mL Q2W</a:t>
            </a:r>
          </a:p>
          <a:p>
            <a:endParaRPr lang="en-US" sz="1600" dirty="0"/>
          </a:p>
        </p:txBody>
      </p:sp>
      <p:sp>
        <p:nvSpPr>
          <p:cNvPr id="37" name="Title 1">
            <a:extLst>
              <a:ext uri="{FF2B5EF4-FFF2-40B4-BE49-F238E27FC236}">
                <a16:creationId xmlns:a16="http://schemas.microsoft.com/office/drawing/2014/main" id="{03F7E0C6-C060-4FEA-ABC8-C4A704CC510E}"/>
              </a:ext>
            </a:extLst>
          </p:cNvPr>
          <p:cNvSpPr txBox="1">
            <a:spLocks/>
          </p:cNvSpPr>
          <p:nvPr/>
        </p:nvSpPr>
        <p:spPr>
          <a:xfrm>
            <a:off x="360230" y="682056"/>
            <a:ext cx="10895634" cy="3082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Arial" panose="020B0604020202020204" pitchFamily="34" charset="0"/>
                <a:cs typeface="Arial" panose="020B0604020202020204" pitchFamily="34" charset="0"/>
              </a:rPr>
              <a:t>Study Schema</a:t>
            </a:r>
          </a:p>
        </p:txBody>
      </p:sp>
      <p:sp>
        <p:nvSpPr>
          <p:cNvPr id="39" name="Rectangle 38">
            <a:extLst>
              <a:ext uri="{FF2B5EF4-FFF2-40B4-BE49-F238E27FC236}">
                <a16:creationId xmlns:a16="http://schemas.microsoft.com/office/drawing/2014/main" id="{0F23BE9A-0D9D-42BC-B464-51D0026AD62E}"/>
              </a:ext>
            </a:extLst>
          </p:cNvPr>
          <p:cNvSpPr/>
          <p:nvPr/>
        </p:nvSpPr>
        <p:spPr>
          <a:xfrm>
            <a:off x="175582" y="6220503"/>
            <a:ext cx="11348722" cy="261610"/>
          </a:xfrm>
          <a:prstGeom prst="rect">
            <a:avLst/>
          </a:prstGeom>
        </p:spPr>
        <p:txBody>
          <a:bodyPr wrap="square">
            <a:spAutoFit/>
          </a:bodyPr>
          <a:lstStyle/>
          <a:p>
            <a:r>
              <a:rPr lang="en-US" sz="1100" b="1" dirty="0"/>
              <a:t>NCT02211131</a:t>
            </a:r>
            <a:endParaRPr lang="en-US" sz="1100" dirty="0"/>
          </a:p>
        </p:txBody>
      </p:sp>
      <p:sp>
        <p:nvSpPr>
          <p:cNvPr id="40" name="Slide Number Placeholder 3">
            <a:extLst>
              <a:ext uri="{FF2B5EF4-FFF2-40B4-BE49-F238E27FC236}">
                <a16:creationId xmlns:a16="http://schemas.microsoft.com/office/drawing/2014/main" id="{EBA3C23B-D938-4092-A7A4-FD0BE379B3FB}"/>
              </a:ext>
            </a:extLst>
          </p:cNvPr>
          <p:cNvSpPr>
            <a:spLocks noGrp="1"/>
          </p:cNvSpPr>
          <p:nvPr>
            <p:ph type="sldNum" sz="quarter" idx="12"/>
          </p:nvPr>
        </p:nvSpPr>
        <p:spPr>
          <a:xfrm>
            <a:off x="11636056" y="6347637"/>
            <a:ext cx="325575" cy="299410"/>
          </a:xfrm>
        </p:spPr>
        <p:txBody>
          <a:bodyPr/>
          <a:lstStyle/>
          <a:p>
            <a:fld id="{DA045619-D4A7-43A7-8BA1-73C09E3E7720}" type="slidenum">
              <a:rPr lang="en-US" smtClean="0"/>
              <a:t>5</a:t>
            </a:fld>
            <a:endParaRPr lang="en-US" dirty="0"/>
          </a:p>
        </p:txBody>
      </p:sp>
      <p:sp>
        <p:nvSpPr>
          <p:cNvPr id="44" name="TextBox 43">
            <a:extLst>
              <a:ext uri="{FF2B5EF4-FFF2-40B4-BE49-F238E27FC236}">
                <a16:creationId xmlns:a16="http://schemas.microsoft.com/office/drawing/2014/main" id="{99C8B8BB-4AC2-4795-BFE4-523E3CA2F255}"/>
              </a:ext>
            </a:extLst>
          </p:cNvPr>
          <p:cNvSpPr txBox="1"/>
          <p:nvPr/>
        </p:nvSpPr>
        <p:spPr>
          <a:xfrm>
            <a:off x="4627984" y="3484009"/>
            <a:ext cx="914400" cy="914400"/>
          </a:xfrm>
          <a:prstGeom prst="rect">
            <a:avLst/>
          </a:prstGeom>
          <a:noFill/>
        </p:spPr>
        <p:txBody>
          <a:bodyPr wrap="none" lIns="0" tIns="0" rIns="0" bIns="0" rtlCol="0" anchor="ctr" anchorCtr="0">
            <a:noAutofit/>
          </a:bodyPr>
          <a:lstStyle/>
          <a:p>
            <a:r>
              <a:rPr lang="de-CH" sz="1400" b="1" dirty="0">
                <a:solidFill>
                  <a:srgbClr val="000000"/>
                </a:solidFill>
                <a:latin typeface="Arial" panose="020B0604020202020204" pitchFamily="34" charset="0"/>
                <a:cs typeface="Arial" panose="020B0604020202020204" pitchFamily="34" charset="0"/>
              </a:rPr>
              <a:t>Week 1</a:t>
            </a:r>
            <a:endParaRPr lang="en-US" sz="1400" b="1" dirty="0">
              <a:solidFill>
                <a:srgbClr val="000000"/>
              </a:solidFill>
              <a:latin typeface="Arial" panose="020B0604020202020204" pitchFamily="34" charset="0"/>
              <a:cs typeface="Arial" panose="020B0604020202020204" pitchFamily="34" charset="0"/>
            </a:endParaRPr>
          </a:p>
        </p:txBody>
      </p:sp>
      <p:cxnSp>
        <p:nvCxnSpPr>
          <p:cNvPr id="45" name="Straight Connector 44">
            <a:extLst>
              <a:ext uri="{FF2B5EF4-FFF2-40B4-BE49-F238E27FC236}">
                <a16:creationId xmlns:a16="http://schemas.microsoft.com/office/drawing/2014/main" id="{9AEAFD90-1649-4508-9D00-920121A27BF7}"/>
              </a:ext>
            </a:extLst>
          </p:cNvPr>
          <p:cNvCxnSpPr>
            <a:cxnSpLocks/>
          </p:cNvCxnSpPr>
          <p:nvPr/>
        </p:nvCxnSpPr>
        <p:spPr>
          <a:xfrm flipH="1" flipV="1">
            <a:off x="4929962" y="3410440"/>
            <a:ext cx="8934" cy="3952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Date Placeholder 5">
            <a:extLst>
              <a:ext uri="{FF2B5EF4-FFF2-40B4-BE49-F238E27FC236}">
                <a16:creationId xmlns:a16="http://schemas.microsoft.com/office/drawing/2014/main" id="{5A263085-6834-4CAE-8085-9CAB960C59D8}"/>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42" name="TextBox 41">
            <a:extLst>
              <a:ext uri="{FF2B5EF4-FFF2-40B4-BE49-F238E27FC236}">
                <a16:creationId xmlns:a16="http://schemas.microsoft.com/office/drawing/2014/main" id="{6C92F603-FE15-4516-B27B-D293C2F21820}"/>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43" name="TextBox 42">
            <a:extLst>
              <a:ext uri="{FF2B5EF4-FFF2-40B4-BE49-F238E27FC236}">
                <a16:creationId xmlns:a16="http://schemas.microsoft.com/office/drawing/2014/main" id="{9909393C-D87D-4FF5-960F-534F479B2A24}"/>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46" name="TextBox 45">
            <a:extLst>
              <a:ext uri="{FF2B5EF4-FFF2-40B4-BE49-F238E27FC236}">
                <a16:creationId xmlns:a16="http://schemas.microsoft.com/office/drawing/2014/main" id="{1D2BF215-F245-4C37-9B84-F7750AF3C19F}"/>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47" name="TextBox 46">
            <a:extLst>
              <a:ext uri="{FF2B5EF4-FFF2-40B4-BE49-F238E27FC236}">
                <a16:creationId xmlns:a16="http://schemas.microsoft.com/office/drawing/2014/main" id="{1CCEF125-1CDB-407B-BA22-E5EDE8724434}"/>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48" name="TextBox 47">
            <a:extLst>
              <a:ext uri="{FF2B5EF4-FFF2-40B4-BE49-F238E27FC236}">
                <a16:creationId xmlns:a16="http://schemas.microsoft.com/office/drawing/2014/main" id="{78538997-A6F1-4675-BD59-3DAFAA0BFE8D}"/>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49" name="TextBox 48">
            <a:extLst>
              <a:ext uri="{FF2B5EF4-FFF2-40B4-BE49-F238E27FC236}">
                <a16:creationId xmlns:a16="http://schemas.microsoft.com/office/drawing/2014/main" id="{E8549E73-129C-4C9E-A0F3-E8324E24FFC6}"/>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50" name="TextBox 49">
            <a:extLst>
              <a:ext uri="{FF2B5EF4-FFF2-40B4-BE49-F238E27FC236}">
                <a16:creationId xmlns:a16="http://schemas.microsoft.com/office/drawing/2014/main" id="{B7C78F51-C69C-45F3-AE24-DB34D0C2BC3B}"/>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51" name="TextBox 50">
            <a:extLst>
              <a:ext uri="{FF2B5EF4-FFF2-40B4-BE49-F238E27FC236}">
                <a16:creationId xmlns:a16="http://schemas.microsoft.com/office/drawing/2014/main" id="{2350D0CC-0B55-42CB-97F4-5B7C45B43EC2}"/>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2039386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519" y="305149"/>
            <a:ext cx="10515600" cy="1073888"/>
          </a:xfrm>
        </p:spPr>
        <p:txBody>
          <a:bodyPr>
            <a:normAutofit/>
          </a:bodyPr>
          <a:lstStyle/>
          <a:p>
            <a:pPr algn="ctr"/>
            <a:r>
              <a:rPr lang="en-US" sz="3600" b="1" dirty="0"/>
              <a:t>Key Eligibility Criteria</a:t>
            </a:r>
          </a:p>
        </p:txBody>
      </p:sp>
      <p:sp>
        <p:nvSpPr>
          <p:cNvPr id="18" name="Content Placeholder 2"/>
          <p:cNvSpPr>
            <a:spLocks noGrp="1"/>
          </p:cNvSpPr>
          <p:nvPr>
            <p:ph idx="1"/>
          </p:nvPr>
        </p:nvSpPr>
        <p:spPr>
          <a:xfrm>
            <a:off x="719676" y="1418656"/>
            <a:ext cx="11201400" cy="5265122"/>
          </a:xfrm>
        </p:spPr>
        <p:txBody>
          <a:bodyPr>
            <a:normAutofit/>
          </a:bodyPr>
          <a:lstStyle/>
          <a:p>
            <a:pPr>
              <a:lnSpc>
                <a:spcPct val="110000"/>
              </a:lnSpc>
              <a:spcBef>
                <a:spcPts val="600"/>
              </a:spcBef>
            </a:pPr>
            <a:r>
              <a:rPr lang="en-US" sz="1600" dirty="0"/>
              <a:t>Age ≥ 18 years old</a:t>
            </a:r>
          </a:p>
          <a:p>
            <a:pPr>
              <a:lnSpc>
                <a:spcPct val="110000"/>
              </a:lnSpc>
              <a:spcBef>
                <a:spcPts val="600"/>
              </a:spcBef>
            </a:pPr>
            <a:r>
              <a:rPr lang="en-US" sz="1600" dirty="0"/>
              <a:t>Histologically confirmed stage IIIB/C/IVM1a melanoma per AJCC Staging 7</a:t>
            </a:r>
            <a:r>
              <a:rPr lang="en-US" sz="1600" baseline="30000" dirty="0"/>
              <a:t>th</a:t>
            </a:r>
            <a:r>
              <a:rPr lang="en-US" sz="1600" dirty="0"/>
              <a:t> Edition</a:t>
            </a:r>
            <a:r>
              <a:rPr lang="en-US" sz="1600" baseline="30000" dirty="0"/>
              <a:t>5</a:t>
            </a:r>
            <a:r>
              <a:rPr lang="en-US" sz="1600" dirty="0"/>
              <a:t> eligible for complete surgical resection</a:t>
            </a:r>
          </a:p>
          <a:p>
            <a:pPr>
              <a:lnSpc>
                <a:spcPct val="110000"/>
              </a:lnSpc>
              <a:spcBef>
                <a:spcPts val="600"/>
              </a:spcBef>
            </a:pPr>
            <a:r>
              <a:rPr lang="en-US" sz="1600" dirty="0"/>
              <a:t>Measurable disease with at least one injectable cutaneous, subcutaneous, or nodal melanoma lesion (≥ 10 mm in at least 2 dimensions) or with multiple injectable lesions which in aggregate have a total diameter of ≥ 10 mm in at least 2 dimensions</a:t>
            </a:r>
          </a:p>
          <a:p>
            <a:pPr>
              <a:lnSpc>
                <a:spcPct val="110000"/>
              </a:lnSpc>
              <a:spcBef>
                <a:spcPts val="600"/>
              </a:spcBef>
            </a:pPr>
            <a:r>
              <a:rPr lang="en-US" sz="1600" dirty="0"/>
              <a:t>ECOG performance status of 0 or 1</a:t>
            </a:r>
          </a:p>
          <a:p>
            <a:pPr>
              <a:lnSpc>
                <a:spcPct val="110000"/>
              </a:lnSpc>
              <a:spcBef>
                <a:spcPts val="600"/>
              </a:spcBef>
            </a:pPr>
            <a:r>
              <a:rPr lang="en-US" sz="1600" dirty="0"/>
              <a:t>Prior systemic, regional, and radiation therapies for melanoma must have been completed ≥ 3 months prior to randomization</a:t>
            </a:r>
          </a:p>
          <a:p>
            <a:pPr>
              <a:lnSpc>
                <a:spcPct val="110000"/>
              </a:lnSpc>
              <a:spcBef>
                <a:spcPts val="600"/>
              </a:spcBef>
            </a:pPr>
            <a:r>
              <a:rPr lang="en-US" sz="1600" dirty="0"/>
              <a:t>Adequate hematologic, hepatic, renal, and coagulation function</a:t>
            </a:r>
          </a:p>
          <a:p>
            <a:pPr>
              <a:lnSpc>
                <a:spcPct val="110000"/>
              </a:lnSpc>
              <a:spcBef>
                <a:spcPts val="600"/>
              </a:spcBef>
            </a:pPr>
            <a:r>
              <a:rPr lang="en-US" sz="1600" dirty="0"/>
              <a:t>No primary ocular or mucosal melanoma</a:t>
            </a:r>
          </a:p>
          <a:p>
            <a:pPr>
              <a:lnSpc>
                <a:spcPct val="110000"/>
              </a:lnSpc>
              <a:spcBef>
                <a:spcPts val="600"/>
              </a:spcBef>
            </a:pPr>
            <a:r>
              <a:rPr lang="en-US" sz="1600" dirty="0"/>
              <a:t>No evidence of clinically significant immunosuppression</a:t>
            </a:r>
          </a:p>
          <a:p>
            <a:pPr>
              <a:lnSpc>
                <a:spcPct val="110000"/>
              </a:lnSpc>
              <a:spcBef>
                <a:spcPts val="600"/>
              </a:spcBef>
            </a:pPr>
            <a:r>
              <a:rPr lang="en-US" sz="1600" dirty="0"/>
              <a:t>No active herpetic skin lesions or prior complications of HSV-1 infection</a:t>
            </a:r>
          </a:p>
          <a:p>
            <a:pPr>
              <a:lnSpc>
                <a:spcPct val="110000"/>
              </a:lnSpc>
              <a:spcBef>
                <a:spcPts val="600"/>
              </a:spcBef>
            </a:pPr>
            <a:r>
              <a:rPr lang="en-US" sz="1600" dirty="0"/>
              <a:t>No intermittent/chronic systemic treatment with antiherpetic drugs</a:t>
            </a:r>
          </a:p>
        </p:txBody>
      </p:sp>
      <p:sp>
        <p:nvSpPr>
          <p:cNvPr id="4" name="Slide Number Placeholder 3">
            <a:extLst>
              <a:ext uri="{FF2B5EF4-FFF2-40B4-BE49-F238E27FC236}">
                <a16:creationId xmlns:a16="http://schemas.microsoft.com/office/drawing/2014/main" id="{63BF4942-8BE8-4150-9651-DF36B693A316}"/>
              </a:ext>
            </a:extLst>
          </p:cNvPr>
          <p:cNvSpPr>
            <a:spLocks noGrp="1"/>
          </p:cNvSpPr>
          <p:nvPr>
            <p:ph type="sldNum" sz="quarter" idx="12"/>
          </p:nvPr>
        </p:nvSpPr>
        <p:spPr>
          <a:xfrm>
            <a:off x="11636056" y="6347637"/>
            <a:ext cx="325575" cy="299410"/>
          </a:xfrm>
        </p:spPr>
        <p:txBody>
          <a:bodyPr/>
          <a:lstStyle/>
          <a:p>
            <a:fld id="{DA045619-D4A7-43A7-8BA1-73C09E3E7720}" type="slidenum">
              <a:rPr lang="en-US" smtClean="0"/>
              <a:t>6</a:t>
            </a:fld>
            <a:endParaRPr lang="en-US" dirty="0"/>
          </a:p>
        </p:txBody>
      </p:sp>
      <p:sp>
        <p:nvSpPr>
          <p:cNvPr id="6" name="Date Placeholder 5">
            <a:extLst>
              <a:ext uri="{FF2B5EF4-FFF2-40B4-BE49-F238E27FC236}">
                <a16:creationId xmlns:a16="http://schemas.microsoft.com/office/drawing/2014/main" id="{050435B8-722F-4186-BCE4-106806F9297B}"/>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7" name="TextBox 6">
            <a:extLst>
              <a:ext uri="{FF2B5EF4-FFF2-40B4-BE49-F238E27FC236}">
                <a16:creationId xmlns:a16="http://schemas.microsoft.com/office/drawing/2014/main" id="{DDB02381-4A7A-438C-AE65-73AB615D6F9E}"/>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8" name="TextBox 7">
            <a:extLst>
              <a:ext uri="{FF2B5EF4-FFF2-40B4-BE49-F238E27FC236}">
                <a16:creationId xmlns:a16="http://schemas.microsoft.com/office/drawing/2014/main" id="{6C408047-33A5-4BEB-B6A4-A9E92F92BC8C}"/>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9" name="TextBox 8">
            <a:extLst>
              <a:ext uri="{FF2B5EF4-FFF2-40B4-BE49-F238E27FC236}">
                <a16:creationId xmlns:a16="http://schemas.microsoft.com/office/drawing/2014/main" id="{F0479CB8-F899-477C-8643-5B7DCC58AC0B}"/>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0" name="TextBox 9">
            <a:extLst>
              <a:ext uri="{FF2B5EF4-FFF2-40B4-BE49-F238E27FC236}">
                <a16:creationId xmlns:a16="http://schemas.microsoft.com/office/drawing/2014/main" id="{70BB2DBA-7AC7-4091-BE5A-7B72AA2B78C8}"/>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1" name="TextBox 10">
            <a:extLst>
              <a:ext uri="{FF2B5EF4-FFF2-40B4-BE49-F238E27FC236}">
                <a16:creationId xmlns:a16="http://schemas.microsoft.com/office/drawing/2014/main" id="{3935D51A-7C03-4006-8E23-13DCE8FE4DE4}"/>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2" name="TextBox 11">
            <a:extLst>
              <a:ext uri="{FF2B5EF4-FFF2-40B4-BE49-F238E27FC236}">
                <a16:creationId xmlns:a16="http://schemas.microsoft.com/office/drawing/2014/main" id="{2E00FE6E-7FD7-4F73-8750-BFDB221B4D4D}"/>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3" name="TextBox 12">
            <a:extLst>
              <a:ext uri="{FF2B5EF4-FFF2-40B4-BE49-F238E27FC236}">
                <a16:creationId xmlns:a16="http://schemas.microsoft.com/office/drawing/2014/main" id="{7772A47F-736A-4293-A540-DD3FF845CD72}"/>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4" name="TextBox 13">
            <a:extLst>
              <a:ext uri="{FF2B5EF4-FFF2-40B4-BE49-F238E27FC236}">
                <a16:creationId xmlns:a16="http://schemas.microsoft.com/office/drawing/2014/main" id="{7B606B4A-32BB-47B3-9D9A-30038EB5E789}"/>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412757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666" y="516983"/>
            <a:ext cx="10515600" cy="680541"/>
          </a:xfrm>
        </p:spPr>
        <p:txBody>
          <a:bodyPr>
            <a:normAutofit/>
          </a:bodyPr>
          <a:lstStyle/>
          <a:p>
            <a:pPr algn="ctr"/>
            <a:r>
              <a:rPr lang="en-US" sz="3600" b="1" dirty="0"/>
              <a:t>Methods</a:t>
            </a:r>
            <a:endParaRPr lang="en-US" sz="3600" b="1" i="1" dirty="0">
              <a:solidFill>
                <a:schemeClr val="accent1"/>
              </a:solidFill>
            </a:endParaRPr>
          </a:p>
        </p:txBody>
      </p:sp>
      <p:sp>
        <p:nvSpPr>
          <p:cNvPr id="3" name="Content Placeholder 2"/>
          <p:cNvSpPr>
            <a:spLocks noGrp="1"/>
          </p:cNvSpPr>
          <p:nvPr>
            <p:ph idx="1"/>
          </p:nvPr>
        </p:nvSpPr>
        <p:spPr>
          <a:xfrm>
            <a:off x="748984" y="1272391"/>
            <a:ext cx="11127315" cy="5467663"/>
          </a:xfrm>
        </p:spPr>
        <p:txBody>
          <a:bodyPr>
            <a:normAutofit/>
          </a:bodyPr>
          <a:lstStyle/>
          <a:p>
            <a:pPr>
              <a:lnSpc>
                <a:spcPct val="110000"/>
              </a:lnSpc>
            </a:pPr>
            <a:r>
              <a:rPr lang="en-US" sz="1600" dirty="0"/>
              <a:t>Patients with </a:t>
            </a:r>
            <a:r>
              <a:rPr lang="en-US" sz="1600" dirty="0" err="1"/>
              <a:t>resectable</a:t>
            </a:r>
            <a:r>
              <a:rPr lang="en-US" sz="1600" dirty="0"/>
              <a:t> stage IIIB, IIIC, or IVM1a melanoma (AJCC Staging 7</a:t>
            </a:r>
            <a:r>
              <a:rPr lang="en-US" sz="1600" baseline="30000" dirty="0"/>
              <a:t>th</a:t>
            </a:r>
            <a:r>
              <a:rPr lang="en-US" sz="1600" dirty="0"/>
              <a:t> Edition)</a:t>
            </a:r>
            <a:r>
              <a:rPr lang="en-US" sz="1600" baseline="30000" dirty="0"/>
              <a:t>4</a:t>
            </a:r>
            <a:r>
              <a:rPr lang="en-US" sz="1600" dirty="0"/>
              <a:t> were stratified by disease stage as well as planned adjuvant therapy and randomized 1:1 to receive the following:</a:t>
            </a:r>
          </a:p>
          <a:p>
            <a:pPr lvl="1">
              <a:lnSpc>
                <a:spcPct val="110000"/>
              </a:lnSpc>
            </a:pPr>
            <a:r>
              <a:rPr lang="en-US" sz="1600" dirty="0"/>
              <a:t>Arm 1: T-VEC for 6 doses followed by surgical resection of melanoma tumor lesion(s)</a:t>
            </a:r>
          </a:p>
          <a:p>
            <a:pPr lvl="1">
              <a:lnSpc>
                <a:spcPct val="110000"/>
              </a:lnSpc>
            </a:pPr>
            <a:r>
              <a:rPr lang="en-US" sz="1600" dirty="0"/>
              <a:t>Arm 2: Surgical resection of melanoma tumor lesion(s)</a:t>
            </a:r>
          </a:p>
          <a:p>
            <a:pPr>
              <a:lnSpc>
                <a:spcPct val="110000"/>
              </a:lnSpc>
            </a:pPr>
            <a:r>
              <a:rPr lang="en-US" sz="1600" dirty="0"/>
              <a:t>T-VEC was administered by intralesional injection into cutaneous, subcutaneous, and nodal lesions with or without ultrasound guidance</a:t>
            </a:r>
          </a:p>
          <a:p>
            <a:pPr>
              <a:lnSpc>
                <a:spcPct val="110000"/>
              </a:lnSpc>
            </a:pPr>
            <a:r>
              <a:rPr lang="en-US" sz="1600" dirty="0"/>
              <a:t>Surgical radical resection of melanoma lesion(s) aimed to achieve both clinically and microscopically tumor-free margins according to the </a:t>
            </a:r>
            <a:r>
              <a:rPr lang="en-US" sz="1600" i="1" dirty="0"/>
              <a:t>Protocol Surgery Guidelines</a:t>
            </a:r>
            <a:r>
              <a:rPr lang="en-US" sz="1600" dirty="0"/>
              <a:t> was performed at any time during weeks 13 – 18 (Arm 1) or weeks 1 – 6 (Arm 2)</a:t>
            </a:r>
          </a:p>
          <a:p>
            <a:pPr>
              <a:lnSpc>
                <a:spcPct val="110000"/>
              </a:lnSpc>
            </a:pPr>
            <a:r>
              <a:rPr lang="en-US" sz="1600" dirty="0"/>
              <a:t>Patients in Arm 1 who ended T-VEC prior to week 12 due to disappearance of all injectable tumor lesions, intolerance to T-VEC, or for any other reason, were scheduled to undergo surgical resection of melanoma lesion(s) or tissue where melanoma was present before achieving CR within 1 – 6 weeks after the last dose of T-VEC </a:t>
            </a:r>
          </a:p>
          <a:p>
            <a:pPr>
              <a:lnSpc>
                <a:spcPct val="110000"/>
              </a:lnSpc>
            </a:pPr>
            <a:r>
              <a:rPr lang="en-US" sz="1600" dirty="0"/>
              <a:t>The following treatments and/or procedures were excluded during treatment period: other investigational agents, antitumor therapies other than study drug, chronic steroid medication at &gt; 10mg/day prednisone equivalent, antiherpetic drugs, and elective operations</a:t>
            </a:r>
          </a:p>
        </p:txBody>
      </p:sp>
      <p:sp>
        <p:nvSpPr>
          <p:cNvPr id="5" name="Slide Number Placeholder 10">
            <a:extLst>
              <a:ext uri="{FF2B5EF4-FFF2-40B4-BE49-F238E27FC236}">
                <a16:creationId xmlns:a16="http://schemas.microsoft.com/office/drawing/2014/main" id="{B36D1816-F06B-46CE-B57D-E0DBECF5A7B3}"/>
              </a:ext>
            </a:extLst>
          </p:cNvPr>
          <p:cNvSpPr>
            <a:spLocks noGrp="1"/>
          </p:cNvSpPr>
          <p:nvPr>
            <p:ph type="sldNum" sz="quarter" idx="12"/>
          </p:nvPr>
        </p:nvSpPr>
        <p:spPr>
          <a:xfrm>
            <a:off x="11667280" y="6357621"/>
            <a:ext cx="418039" cy="349222"/>
          </a:xfrm>
        </p:spPr>
        <p:txBody>
          <a:bodyPr/>
          <a:lstStyle/>
          <a:p>
            <a:fld id="{DA045619-D4A7-43A7-8BA1-73C09E3E7720}" type="slidenum">
              <a:rPr lang="en-US" smtClean="0"/>
              <a:t>7</a:t>
            </a:fld>
            <a:endParaRPr lang="en-US"/>
          </a:p>
        </p:txBody>
      </p:sp>
      <p:sp>
        <p:nvSpPr>
          <p:cNvPr id="8" name="Date Placeholder 5">
            <a:extLst>
              <a:ext uri="{FF2B5EF4-FFF2-40B4-BE49-F238E27FC236}">
                <a16:creationId xmlns:a16="http://schemas.microsoft.com/office/drawing/2014/main" id="{F3279823-76D1-4447-8165-99FC640030DE}"/>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7" name="TextBox 6">
            <a:extLst>
              <a:ext uri="{FF2B5EF4-FFF2-40B4-BE49-F238E27FC236}">
                <a16:creationId xmlns:a16="http://schemas.microsoft.com/office/drawing/2014/main" id="{3A4F97B3-5E09-46FF-887B-8E6AFB022433}"/>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10" name="TextBox 9">
            <a:extLst>
              <a:ext uri="{FF2B5EF4-FFF2-40B4-BE49-F238E27FC236}">
                <a16:creationId xmlns:a16="http://schemas.microsoft.com/office/drawing/2014/main" id="{06DD3E39-3315-4628-B4FE-2FD541F7B46E}"/>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1" name="TextBox 10">
            <a:extLst>
              <a:ext uri="{FF2B5EF4-FFF2-40B4-BE49-F238E27FC236}">
                <a16:creationId xmlns:a16="http://schemas.microsoft.com/office/drawing/2014/main" id="{72F2294B-9287-4614-9E85-38DB512A6E1A}"/>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2" name="TextBox 11">
            <a:extLst>
              <a:ext uri="{FF2B5EF4-FFF2-40B4-BE49-F238E27FC236}">
                <a16:creationId xmlns:a16="http://schemas.microsoft.com/office/drawing/2014/main" id="{42EED1B4-2807-41D5-B4E5-08A589B7EAEE}"/>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3" name="TextBox 12">
            <a:extLst>
              <a:ext uri="{FF2B5EF4-FFF2-40B4-BE49-F238E27FC236}">
                <a16:creationId xmlns:a16="http://schemas.microsoft.com/office/drawing/2014/main" id="{5958B3AD-DAC3-49AB-BC98-D38E6B1096D6}"/>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4" name="TextBox 13">
            <a:extLst>
              <a:ext uri="{FF2B5EF4-FFF2-40B4-BE49-F238E27FC236}">
                <a16:creationId xmlns:a16="http://schemas.microsoft.com/office/drawing/2014/main" id="{1612A39F-F010-4464-8B89-0E91506CF18A}"/>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5" name="TextBox 14">
            <a:extLst>
              <a:ext uri="{FF2B5EF4-FFF2-40B4-BE49-F238E27FC236}">
                <a16:creationId xmlns:a16="http://schemas.microsoft.com/office/drawing/2014/main" id="{332EAD01-CB23-4553-9AC4-D5869987C194}"/>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6" name="TextBox 15">
            <a:extLst>
              <a:ext uri="{FF2B5EF4-FFF2-40B4-BE49-F238E27FC236}">
                <a16:creationId xmlns:a16="http://schemas.microsoft.com/office/drawing/2014/main" id="{CF1C897D-15F3-49F4-BBF2-6758BC48A30B}"/>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3699277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014" y="608869"/>
            <a:ext cx="10515600" cy="563406"/>
          </a:xfrm>
        </p:spPr>
        <p:txBody>
          <a:bodyPr>
            <a:normAutofit/>
          </a:bodyPr>
          <a:lstStyle/>
          <a:p>
            <a:pPr algn="ctr"/>
            <a:r>
              <a:rPr lang="en-US" sz="3400" b="1" dirty="0"/>
              <a:t>Methods: Statistical Considerations</a:t>
            </a:r>
            <a:endParaRPr lang="en-US" sz="3400" b="1" dirty="0">
              <a:highlight>
                <a:srgbClr val="FFFF00"/>
              </a:highlight>
            </a:endParaRPr>
          </a:p>
        </p:txBody>
      </p:sp>
      <p:sp>
        <p:nvSpPr>
          <p:cNvPr id="3" name="Content Placeholder 2"/>
          <p:cNvSpPr>
            <a:spLocks noGrp="1"/>
          </p:cNvSpPr>
          <p:nvPr>
            <p:ph idx="1"/>
          </p:nvPr>
        </p:nvSpPr>
        <p:spPr>
          <a:xfrm>
            <a:off x="588014" y="1334337"/>
            <a:ext cx="11048042" cy="5349441"/>
          </a:xfrm>
        </p:spPr>
        <p:txBody>
          <a:bodyPr>
            <a:noAutofit/>
          </a:bodyPr>
          <a:lstStyle/>
          <a:p>
            <a:pPr>
              <a:lnSpc>
                <a:spcPct val="100000"/>
              </a:lnSpc>
            </a:pPr>
            <a:r>
              <a:rPr lang="en-US" sz="1600" dirty="0"/>
              <a:t>Planned sample size: 150 patients</a:t>
            </a:r>
          </a:p>
          <a:p>
            <a:pPr>
              <a:lnSpc>
                <a:spcPct val="100000"/>
              </a:lnSpc>
            </a:pPr>
            <a:r>
              <a:rPr lang="en-US" sz="1600" dirty="0"/>
              <a:t>This analysis was conducted on the ITT set to estimate a between-group difference in 1-year RFS per protocol</a:t>
            </a:r>
          </a:p>
          <a:p>
            <a:pPr>
              <a:lnSpc>
                <a:spcPct val="100000"/>
              </a:lnSpc>
            </a:pPr>
            <a:r>
              <a:rPr lang="en-US" sz="1600" dirty="0"/>
              <a:t>An RFS event was defined as the first of local, regional or distant recurrence or death due to any cause after surgery</a:t>
            </a:r>
          </a:p>
          <a:p>
            <a:pPr lvl="1">
              <a:lnSpc>
                <a:spcPct val="100000"/>
              </a:lnSpc>
            </a:pPr>
            <a:r>
              <a:rPr lang="en-US" sz="1600" dirty="0"/>
              <a:t>Pts without a R0 surgical outcome or withdrew prior to surgery were considered an event at randomization for RFS</a:t>
            </a:r>
          </a:p>
          <a:p>
            <a:pPr>
              <a:lnSpc>
                <a:spcPct val="100000"/>
              </a:lnSpc>
            </a:pPr>
            <a:r>
              <a:rPr lang="en-US" sz="1600" dirty="0"/>
              <a:t>In a sensitivity analysis, RFS was calculated from randomization to the date of the first post-surgical event regardless of surgical outcome</a:t>
            </a:r>
          </a:p>
          <a:p>
            <a:pPr>
              <a:lnSpc>
                <a:spcPct val="100000"/>
              </a:lnSpc>
            </a:pPr>
            <a:r>
              <a:rPr lang="en-US" sz="1600" dirty="0"/>
              <a:t>Additional key efficacy endpoints included were:</a:t>
            </a:r>
          </a:p>
          <a:p>
            <a:pPr lvl="1">
              <a:lnSpc>
                <a:spcPct val="100000"/>
              </a:lnSpc>
            </a:pPr>
            <a:r>
              <a:rPr lang="en-US" sz="1600" dirty="0"/>
              <a:t>Objective response rate (tumor response per modified WHO criteria) in Arm 1</a:t>
            </a:r>
          </a:p>
          <a:p>
            <a:pPr lvl="1">
              <a:lnSpc>
                <a:spcPct val="100000"/>
              </a:lnSpc>
            </a:pPr>
            <a:r>
              <a:rPr lang="en-US" sz="1600" dirty="0"/>
              <a:t>R0 resection rate (resection resulted in negative margin as defined </a:t>
            </a:r>
            <a:r>
              <a:rPr lang="en-US" sz="1600" dirty="0">
                <a:latin typeface="Arial" panose="020B0604020202020204" pitchFamily="34" charset="0"/>
                <a:cs typeface="Arial" panose="020B0604020202020204" pitchFamily="34" charset="0"/>
              </a:rPr>
              <a:t>by the pathologist as absence of ink on the tumor in the resection specimen</a:t>
            </a:r>
            <a:r>
              <a:rPr lang="en-US" sz="1600" dirty="0"/>
              <a:t>)</a:t>
            </a:r>
          </a:p>
          <a:p>
            <a:pPr lvl="1">
              <a:lnSpc>
                <a:spcPct val="100000"/>
              </a:lnSpc>
            </a:pPr>
            <a:r>
              <a:rPr lang="en-US" sz="1600" dirty="0"/>
              <a:t>Pathologic complete response (</a:t>
            </a:r>
            <a:r>
              <a:rPr lang="en-US" sz="1600" dirty="0" err="1"/>
              <a:t>pCR</a:t>
            </a:r>
            <a:r>
              <a:rPr lang="en-US" sz="1600" dirty="0"/>
              <a:t>) rate (defined as no evidence of viable tumor cells on complete pathological evaluation of the surgical specimen per institutional standards)</a:t>
            </a:r>
            <a:endParaRPr lang="en-US" sz="1600" dirty="0">
              <a:highlight>
                <a:srgbClr val="FFFF00"/>
              </a:highlight>
            </a:endParaRPr>
          </a:p>
          <a:p>
            <a:pPr>
              <a:lnSpc>
                <a:spcPct val="100000"/>
              </a:lnSpc>
            </a:pPr>
            <a:r>
              <a:rPr lang="en-US" sz="1600" dirty="0"/>
              <a:t>All efficacy analyses were descriptive</a:t>
            </a:r>
          </a:p>
        </p:txBody>
      </p:sp>
      <p:sp>
        <p:nvSpPr>
          <p:cNvPr id="4" name="Slide Number Placeholder 3">
            <a:extLst>
              <a:ext uri="{FF2B5EF4-FFF2-40B4-BE49-F238E27FC236}">
                <a16:creationId xmlns:a16="http://schemas.microsoft.com/office/drawing/2014/main" id="{D892A223-DDEB-49BA-85A3-3F15C7CF87EA}"/>
              </a:ext>
            </a:extLst>
          </p:cNvPr>
          <p:cNvSpPr>
            <a:spLocks noGrp="1"/>
          </p:cNvSpPr>
          <p:nvPr>
            <p:ph type="sldNum" sz="quarter" idx="12"/>
          </p:nvPr>
        </p:nvSpPr>
        <p:spPr>
          <a:xfrm>
            <a:off x="11636056" y="6347637"/>
            <a:ext cx="325575" cy="299410"/>
          </a:xfrm>
        </p:spPr>
        <p:txBody>
          <a:bodyPr/>
          <a:lstStyle/>
          <a:p>
            <a:fld id="{DA045619-D4A7-43A7-8BA1-73C09E3E7720}" type="slidenum">
              <a:rPr lang="en-US" smtClean="0"/>
              <a:t>8</a:t>
            </a:fld>
            <a:endParaRPr lang="en-US" dirty="0"/>
          </a:p>
        </p:txBody>
      </p:sp>
      <p:sp>
        <p:nvSpPr>
          <p:cNvPr id="6" name="Date Placeholder 5">
            <a:extLst>
              <a:ext uri="{FF2B5EF4-FFF2-40B4-BE49-F238E27FC236}">
                <a16:creationId xmlns:a16="http://schemas.microsoft.com/office/drawing/2014/main" id="{F4C9F8AB-8B46-4D08-A6A6-0E6A0A2AC13A}"/>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8" name="TextBox 7">
            <a:extLst>
              <a:ext uri="{FF2B5EF4-FFF2-40B4-BE49-F238E27FC236}">
                <a16:creationId xmlns:a16="http://schemas.microsoft.com/office/drawing/2014/main" id="{3A446C73-941D-46CA-AB5D-BE3E77225C88}"/>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9" name="TextBox 8">
            <a:extLst>
              <a:ext uri="{FF2B5EF4-FFF2-40B4-BE49-F238E27FC236}">
                <a16:creationId xmlns:a16="http://schemas.microsoft.com/office/drawing/2014/main" id="{24944583-F328-402E-8142-64DD0AA770F4}"/>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10" name="TextBox 9">
            <a:extLst>
              <a:ext uri="{FF2B5EF4-FFF2-40B4-BE49-F238E27FC236}">
                <a16:creationId xmlns:a16="http://schemas.microsoft.com/office/drawing/2014/main" id="{6BB95981-5B4A-4805-8AE4-6312FA530AC7}"/>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1" name="TextBox 10">
            <a:extLst>
              <a:ext uri="{FF2B5EF4-FFF2-40B4-BE49-F238E27FC236}">
                <a16:creationId xmlns:a16="http://schemas.microsoft.com/office/drawing/2014/main" id="{1C577F50-A6B1-467A-A4C0-7D93ED03E4BF}"/>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2" name="TextBox 11">
            <a:extLst>
              <a:ext uri="{FF2B5EF4-FFF2-40B4-BE49-F238E27FC236}">
                <a16:creationId xmlns:a16="http://schemas.microsoft.com/office/drawing/2014/main" id="{BA76C736-B34E-4F0D-885D-6F6E6DF9CE2D}"/>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3" name="TextBox 12">
            <a:extLst>
              <a:ext uri="{FF2B5EF4-FFF2-40B4-BE49-F238E27FC236}">
                <a16:creationId xmlns:a16="http://schemas.microsoft.com/office/drawing/2014/main" id="{3B8F5DF0-B4CA-4810-BEC9-D9AA23A8D105}"/>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4" name="TextBox 13">
            <a:extLst>
              <a:ext uri="{FF2B5EF4-FFF2-40B4-BE49-F238E27FC236}">
                <a16:creationId xmlns:a16="http://schemas.microsoft.com/office/drawing/2014/main" id="{171E33F4-DD3D-4352-A0FB-A43C76D5879F}"/>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5" name="TextBox 14">
            <a:extLst>
              <a:ext uri="{FF2B5EF4-FFF2-40B4-BE49-F238E27FC236}">
                <a16:creationId xmlns:a16="http://schemas.microsoft.com/office/drawing/2014/main" id="{CA61F59D-C4A8-4BAE-8802-F6D5D19A82A2}"/>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855224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429" y="520995"/>
            <a:ext cx="10515600" cy="821624"/>
          </a:xfrm>
        </p:spPr>
        <p:txBody>
          <a:bodyPr>
            <a:normAutofit/>
          </a:bodyPr>
          <a:lstStyle/>
          <a:p>
            <a:pPr algn="ctr"/>
            <a:r>
              <a:rPr lang="en-US" sz="3600" b="1" dirty="0">
                <a:latin typeface="Arial" panose="020B0604020202020204" pitchFamily="34" charset="0"/>
                <a:cs typeface="Arial" panose="020B0604020202020204" pitchFamily="34" charset="0"/>
              </a:rPr>
              <a:t>Results: Patients</a:t>
            </a:r>
            <a:endParaRPr lang="en-US" sz="3600" b="1" dirty="0">
              <a:highlight>
                <a:srgbClr val="FFFF00"/>
              </a:highlight>
              <a:latin typeface="Arial" panose="020B0604020202020204" pitchFamily="34" charset="0"/>
              <a:cs typeface="Arial" panose="020B0604020202020204" pitchFamily="34" charset="0"/>
            </a:endParaRPr>
          </a:p>
        </p:txBody>
      </p:sp>
      <p:sp>
        <p:nvSpPr>
          <p:cNvPr id="18" name="Content Placeholder 2"/>
          <p:cNvSpPr>
            <a:spLocks noGrp="1"/>
          </p:cNvSpPr>
          <p:nvPr>
            <p:ph idx="1"/>
          </p:nvPr>
        </p:nvSpPr>
        <p:spPr>
          <a:xfrm>
            <a:off x="570441" y="1673011"/>
            <a:ext cx="11051115" cy="4569088"/>
          </a:xfrm>
        </p:spPr>
        <p:txBody>
          <a:bodyPr>
            <a:normAutofit/>
          </a:bodyPr>
          <a:lstStyle/>
          <a:p>
            <a:pPr>
              <a:lnSpc>
                <a:spcPts val="1900"/>
              </a:lnSpc>
              <a:spcBef>
                <a:spcPts val="0"/>
              </a:spcBef>
              <a:spcAft>
                <a:spcPts val="900"/>
              </a:spcAft>
            </a:pPr>
            <a:r>
              <a:rPr lang="en-US" sz="2000" dirty="0">
                <a:latin typeface="Arial" panose="020B0604020202020204" pitchFamily="34" charset="0"/>
                <a:cs typeface="Arial" panose="020B0604020202020204" pitchFamily="34" charset="0"/>
              </a:rPr>
              <a:t>The data cutoff date for this analysis was 30 April 2018 </a:t>
            </a:r>
          </a:p>
          <a:p>
            <a:pPr>
              <a:lnSpc>
                <a:spcPts val="1900"/>
              </a:lnSpc>
              <a:spcBef>
                <a:spcPts val="0"/>
              </a:spcBef>
              <a:spcAft>
                <a:spcPts val="900"/>
              </a:spcAft>
            </a:pPr>
            <a:r>
              <a:rPr lang="en-US" sz="2000" dirty="0">
                <a:latin typeface="Arial" panose="020B0604020202020204" pitchFamily="34" charset="0"/>
                <a:cs typeface="Arial" panose="020B0604020202020204" pitchFamily="34" charset="0"/>
              </a:rPr>
              <a:t>The study included 48 activated sites from 9 countries (USA, </a:t>
            </a:r>
            <a:r>
              <a:rPr lang="it-IT" sz="2000" dirty="0">
                <a:latin typeface="Arial" panose="020B0604020202020204" pitchFamily="34" charset="0"/>
                <a:cs typeface="Arial" panose="020B0604020202020204" pitchFamily="34" charset="0"/>
              </a:rPr>
              <a:t>Switzerland, Russia, Brazil, France, Australia, Poland, Greece, Spain)</a:t>
            </a:r>
            <a:endParaRPr lang="en-US" sz="2000" dirty="0">
              <a:latin typeface="Arial" panose="020B0604020202020204" pitchFamily="34" charset="0"/>
              <a:cs typeface="Arial" panose="020B0604020202020204" pitchFamily="34" charset="0"/>
            </a:endParaRPr>
          </a:p>
          <a:p>
            <a:pPr>
              <a:lnSpc>
                <a:spcPts val="1900"/>
              </a:lnSpc>
              <a:spcBef>
                <a:spcPts val="0"/>
              </a:spcBef>
              <a:spcAft>
                <a:spcPts val="900"/>
              </a:spcAft>
            </a:pPr>
            <a:r>
              <a:rPr lang="en-US" sz="2000" dirty="0">
                <a:latin typeface="Arial" panose="020B0604020202020204" pitchFamily="34" charset="0"/>
                <a:cs typeface="Arial" panose="020B0604020202020204" pitchFamily="34" charset="0"/>
              </a:rPr>
              <a:t>150 patients were enrolled and randomized and comprised the ITT analysis set:</a:t>
            </a:r>
          </a:p>
          <a:p>
            <a:pPr lvl="1">
              <a:lnSpc>
                <a:spcPts val="1900"/>
              </a:lnSpc>
              <a:spcBef>
                <a:spcPts val="0"/>
              </a:spcBef>
              <a:spcAft>
                <a:spcPts val="900"/>
              </a:spcAft>
            </a:pPr>
            <a:r>
              <a:rPr lang="en-US" sz="2000" dirty="0">
                <a:latin typeface="Arial" panose="020B0604020202020204" pitchFamily="34" charset="0"/>
                <a:cs typeface="Arial" panose="020B0604020202020204" pitchFamily="34" charset="0"/>
              </a:rPr>
              <a:t>Arm 1: n = 76</a:t>
            </a:r>
          </a:p>
          <a:p>
            <a:pPr lvl="1">
              <a:lnSpc>
                <a:spcPts val="1900"/>
              </a:lnSpc>
              <a:spcBef>
                <a:spcPts val="0"/>
              </a:spcBef>
              <a:spcAft>
                <a:spcPts val="900"/>
              </a:spcAft>
            </a:pPr>
            <a:r>
              <a:rPr lang="en-US" sz="2000" dirty="0">
                <a:latin typeface="Arial" panose="020B0604020202020204" pitchFamily="34" charset="0"/>
                <a:cs typeface="Arial" panose="020B0604020202020204" pitchFamily="34" charset="0"/>
              </a:rPr>
              <a:t>Arm 2: n = 74</a:t>
            </a:r>
          </a:p>
          <a:p>
            <a:pPr>
              <a:lnSpc>
                <a:spcPts val="1900"/>
              </a:lnSpc>
              <a:spcBef>
                <a:spcPts val="0"/>
              </a:spcBef>
              <a:spcAft>
                <a:spcPts val="900"/>
              </a:spcAft>
            </a:pPr>
            <a:r>
              <a:rPr lang="en-US" sz="2000" dirty="0">
                <a:latin typeface="Arial" panose="020B0604020202020204" pitchFamily="34" charset="0"/>
                <a:cs typeface="Arial" panose="020B0604020202020204" pitchFamily="34" charset="0"/>
              </a:rPr>
              <a:t>Efficacy Analysis Set: </a:t>
            </a:r>
          </a:p>
          <a:p>
            <a:pPr lvl="1">
              <a:lnSpc>
                <a:spcPts val="1900"/>
              </a:lnSpc>
              <a:spcBef>
                <a:spcPts val="0"/>
              </a:spcBef>
              <a:spcAft>
                <a:spcPts val="900"/>
              </a:spcAft>
            </a:pPr>
            <a:r>
              <a:rPr lang="en-US" sz="2000" dirty="0">
                <a:latin typeface="Arial" panose="020B0604020202020204" pitchFamily="34" charset="0"/>
                <a:cs typeface="Arial" panose="020B0604020202020204" pitchFamily="34" charset="0"/>
              </a:rPr>
              <a:t>Arm 1: n = 57, patients who received at least one dose of T-VEC and surgical resection of melanoma tumor lesion(s) </a:t>
            </a:r>
          </a:p>
          <a:p>
            <a:pPr lvl="1">
              <a:lnSpc>
                <a:spcPts val="1900"/>
              </a:lnSpc>
              <a:spcBef>
                <a:spcPts val="0"/>
              </a:spcBef>
              <a:spcAft>
                <a:spcPts val="900"/>
              </a:spcAft>
            </a:pPr>
            <a:r>
              <a:rPr lang="en-US" sz="2000" dirty="0">
                <a:latin typeface="Arial" panose="020B0604020202020204" pitchFamily="34" charset="0"/>
                <a:cs typeface="Arial" panose="020B0604020202020204" pitchFamily="34" charset="0"/>
              </a:rPr>
              <a:t>Arm 2: n = 69, patients who received surgical resection of melanoma tumor lesion(s)</a:t>
            </a:r>
          </a:p>
          <a:p>
            <a:pPr>
              <a:lnSpc>
                <a:spcPts val="1900"/>
              </a:lnSpc>
              <a:spcBef>
                <a:spcPts val="0"/>
              </a:spcBef>
              <a:spcAft>
                <a:spcPts val="900"/>
              </a:spcAft>
            </a:pPr>
            <a:r>
              <a:rPr lang="en-US" sz="2000" dirty="0">
                <a:latin typeface="Arial" panose="020B0604020202020204" pitchFamily="34" charset="0"/>
                <a:cs typeface="Arial" panose="020B0604020202020204" pitchFamily="34" charset="0"/>
              </a:rPr>
              <a:t>Safety Analysis Set: patients who received at least 1 dose of T-VEC or surgical resection </a:t>
            </a:r>
          </a:p>
          <a:p>
            <a:pPr lvl="1">
              <a:lnSpc>
                <a:spcPts val="1900"/>
              </a:lnSpc>
              <a:spcBef>
                <a:spcPts val="0"/>
              </a:spcBef>
              <a:spcAft>
                <a:spcPts val="900"/>
              </a:spcAft>
            </a:pPr>
            <a:r>
              <a:rPr lang="en-US" sz="2000" dirty="0">
                <a:latin typeface="Arial" panose="020B0604020202020204" pitchFamily="34" charset="0"/>
                <a:cs typeface="Arial" panose="020B0604020202020204" pitchFamily="34" charset="0"/>
              </a:rPr>
              <a:t>Arm 1: n = 73 </a:t>
            </a:r>
          </a:p>
          <a:p>
            <a:pPr lvl="1">
              <a:lnSpc>
                <a:spcPts val="1900"/>
              </a:lnSpc>
              <a:spcBef>
                <a:spcPts val="0"/>
              </a:spcBef>
              <a:spcAft>
                <a:spcPts val="900"/>
              </a:spcAft>
            </a:pPr>
            <a:r>
              <a:rPr lang="en-US" sz="2000" dirty="0">
                <a:latin typeface="Arial" panose="020B0604020202020204" pitchFamily="34" charset="0"/>
                <a:cs typeface="Arial" panose="020B0604020202020204" pitchFamily="34" charset="0"/>
              </a:rPr>
              <a:t>Arm 2: n = 69</a:t>
            </a:r>
          </a:p>
        </p:txBody>
      </p:sp>
      <p:sp>
        <p:nvSpPr>
          <p:cNvPr id="4" name="Slide Number Placeholder 3">
            <a:extLst>
              <a:ext uri="{FF2B5EF4-FFF2-40B4-BE49-F238E27FC236}">
                <a16:creationId xmlns:a16="http://schemas.microsoft.com/office/drawing/2014/main" id="{2C3FE50D-C567-4146-8CC1-61C66343D6C3}"/>
              </a:ext>
            </a:extLst>
          </p:cNvPr>
          <p:cNvSpPr>
            <a:spLocks noGrp="1"/>
          </p:cNvSpPr>
          <p:nvPr>
            <p:ph type="sldNum" sz="quarter" idx="12"/>
          </p:nvPr>
        </p:nvSpPr>
        <p:spPr>
          <a:xfrm>
            <a:off x="11636056" y="6347637"/>
            <a:ext cx="325575" cy="299410"/>
          </a:xfrm>
        </p:spPr>
        <p:txBody>
          <a:bodyPr/>
          <a:lstStyle/>
          <a:p>
            <a:fld id="{DA045619-D4A7-43A7-8BA1-73C09E3E7720}" type="slidenum">
              <a:rPr lang="en-US" smtClean="0"/>
              <a:t>9</a:t>
            </a:fld>
            <a:endParaRPr lang="en-US" dirty="0"/>
          </a:p>
        </p:txBody>
      </p:sp>
      <p:sp>
        <p:nvSpPr>
          <p:cNvPr id="6" name="Date Placeholder 5">
            <a:extLst>
              <a:ext uri="{FF2B5EF4-FFF2-40B4-BE49-F238E27FC236}">
                <a16:creationId xmlns:a16="http://schemas.microsoft.com/office/drawing/2014/main" id="{72C41AB9-F9FA-48C7-A66C-91D208615A37}"/>
              </a:ext>
            </a:extLst>
          </p:cNvPr>
          <p:cNvSpPr txBox="1">
            <a:spLocks/>
          </p:cNvSpPr>
          <p:nvPr/>
        </p:nvSpPr>
        <p:spPr>
          <a:xfrm>
            <a:off x="0" y="23252"/>
            <a:ext cx="12191999" cy="365125"/>
          </a:xfrm>
          <a:prstGeom prst="rect">
            <a:avLst/>
          </a:prstGeom>
          <a:solidFill>
            <a:schemeClr val="accent5">
              <a:lumMod val="75000"/>
            </a:schemeClr>
          </a:solidFill>
          <a:ln>
            <a:solidFill>
              <a:srgbClr val="0070C0"/>
            </a:solid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1-year Recurrence-free Survival (RFS) From a Randomized, Open-label Phase 2 Study of Neoadjuvant </a:t>
            </a:r>
            <a:r>
              <a:rPr lang="en-US" dirty="0" err="1">
                <a:solidFill>
                  <a:schemeClr val="bg1"/>
                </a:solidFill>
              </a:rPr>
              <a:t>Talimogene</a:t>
            </a:r>
            <a:r>
              <a:rPr lang="en-US" dirty="0">
                <a:solidFill>
                  <a:schemeClr val="bg1"/>
                </a:solidFill>
              </a:rPr>
              <a:t> </a:t>
            </a:r>
            <a:r>
              <a:rPr lang="en-US" dirty="0" err="1">
                <a:solidFill>
                  <a:schemeClr val="bg1"/>
                </a:solidFill>
              </a:rPr>
              <a:t>Laherparepvec</a:t>
            </a:r>
            <a:r>
              <a:rPr lang="en-US" dirty="0">
                <a:solidFill>
                  <a:schemeClr val="bg1"/>
                </a:solidFill>
              </a:rPr>
              <a:t> (T-VEC) Plus Surgery vs Surgery for </a:t>
            </a:r>
            <a:r>
              <a:rPr lang="en-US" dirty="0" err="1">
                <a:solidFill>
                  <a:schemeClr val="bg1"/>
                </a:solidFill>
              </a:rPr>
              <a:t>Resectable</a:t>
            </a:r>
            <a:r>
              <a:rPr lang="en-US" dirty="0">
                <a:solidFill>
                  <a:schemeClr val="bg1"/>
                </a:solidFill>
              </a:rPr>
              <a:t> Stage IIIB-IVM1a Melanoma</a:t>
            </a:r>
          </a:p>
        </p:txBody>
      </p:sp>
      <p:sp>
        <p:nvSpPr>
          <p:cNvPr id="7" name="TextBox 6">
            <a:extLst>
              <a:ext uri="{FF2B5EF4-FFF2-40B4-BE49-F238E27FC236}">
                <a16:creationId xmlns:a16="http://schemas.microsoft.com/office/drawing/2014/main" id="{2A005004-7425-4194-918C-A3238F86D279}"/>
              </a:ext>
            </a:extLst>
          </p:cNvPr>
          <p:cNvSpPr txBox="1"/>
          <p:nvPr/>
        </p:nvSpPr>
        <p:spPr>
          <a:xfrm>
            <a:off x="924497" y="6499112"/>
            <a:ext cx="612091" cy="369332"/>
          </a:xfrm>
          <a:prstGeom prst="rect">
            <a:avLst/>
          </a:prstGeom>
          <a:noFill/>
        </p:spPr>
        <p:txBody>
          <a:bodyPr wrap="none" rtlCol="0">
            <a:spAutoFit/>
          </a:bodyPr>
          <a:lstStyle/>
          <a:p>
            <a:r>
              <a:rPr lang="en-US" dirty="0">
                <a:hlinkClick r:id="rId3" action="ppaction://hlinksldjump"/>
              </a:rPr>
              <a:t>Title</a:t>
            </a:r>
            <a:endParaRPr lang="en-US" dirty="0"/>
          </a:p>
        </p:txBody>
      </p:sp>
      <p:sp>
        <p:nvSpPr>
          <p:cNvPr id="8" name="TextBox 7">
            <a:extLst>
              <a:ext uri="{FF2B5EF4-FFF2-40B4-BE49-F238E27FC236}">
                <a16:creationId xmlns:a16="http://schemas.microsoft.com/office/drawing/2014/main" id="{1259195E-35C2-4C08-AF53-A69972FB420C}"/>
              </a:ext>
            </a:extLst>
          </p:cNvPr>
          <p:cNvSpPr txBox="1"/>
          <p:nvPr/>
        </p:nvSpPr>
        <p:spPr>
          <a:xfrm>
            <a:off x="1537019" y="6496590"/>
            <a:ext cx="1390124" cy="369332"/>
          </a:xfrm>
          <a:prstGeom prst="rect">
            <a:avLst/>
          </a:prstGeom>
          <a:noFill/>
        </p:spPr>
        <p:txBody>
          <a:bodyPr wrap="none" rtlCol="0">
            <a:spAutoFit/>
          </a:bodyPr>
          <a:lstStyle/>
          <a:p>
            <a:r>
              <a:rPr lang="en-US" dirty="0">
                <a:hlinkClick r:id="rId4" action="ppaction://hlinksldjump"/>
              </a:rPr>
              <a:t>Introduction</a:t>
            </a:r>
            <a:endParaRPr lang="en-US" dirty="0"/>
          </a:p>
        </p:txBody>
      </p:sp>
      <p:sp>
        <p:nvSpPr>
          <p:cNvPr id="9" name="TextBox 8">
            <a:extLst>
              <a:ext uri="{FF2B5EF4-FFF2-40B4-BE49-F238E27FC236}">
                <a16:creationId xmlns:a16="http://schemas.microsoft.com/office/drawing/2014/main" id="{7D1C414A-F80D-4D5A-B661-4CCBB005750A}"/>
              </a:ext>
            </a:extLst>
          </p:cNvPr>
          <p:cNvSpPr txBox="1"/>
          <p:nvPr/>
        </p:nvSpPr>
        <p:spPr>
          <a:xfrm>
            <a:off x="2863022" y="6503893"/>
            <a:ext cx="1069524" cy="369332"/>
          </a:xfrm>
          <a:prstGeom prst="rect">
            <a:avLst/>
          </a:prstGeom>
          <a:noFill/>
        </p:spPr>
        <p:txBody>
          <a:bodyPr wrap="none" rtlCol="0">
            <a:spAutoFit/>
          </a:bodyPr>
          <a:lstStyle/>
          <a:p>
            <a:r>
              <a:rPr lang="en-US" dirty="0">
                <a:hlinkClick r:id="rId5" action="ppaction://hlinksldjump"/>
              </a:rPr>
              <a:t>Methods</a:t>
            </a:r>
            <a:endParaRPr lang="en-US" dirty="0"/>
          </a:p>
        </p:txBody>
      </p:sp>
      <p:sp>
        <p:nvSpPr>
          <p:cNvPr id="10" name="TextBox 9">
            <a:extLst>
              <a:ext uri="{FF2B5EF4-FFF2-40B4-BE49-F238E27FC236}">
                <a16:creationId xmlns:a16="http://schemas.microsoft.com/office/drawing/2014/main" id="{682AF719-D439-4741-BA20-99839F3C23B7}"/>
              </a:ext>
            </a:extLst>
          </p:cNvPr>
          <p:cNvSpPr txBox="1"/>
          <p:nvPr/>
        </p:nvSpPr>
        <p:spPr>
          <a:xfrm>
            <a:off x="3924849" y="6496590"/>
            <a:ext cx="954107" cy="369332"/>
          </a:xfrm>
          <a:prstGeom prst="rect">
            <a:avLst/>
          </a:prstGeom>
          <a:noFill/>
        </p:spPr>
        <p:txBody>
          <a:bodyPr wrap="none" rtlCol="0">
            <a:spAutoFit/>
          </a:bodyPr>
          <a:lstStyle/>
          <a:p>
            <a:r>
              <a:rPr lang="en-US" dirty="0">
                <a:hlinkClick r:id="rId6" action="ppaction://hlinksldjump"/>
              </a:rPr>
              <a:t>Results</a:t>
            </a:r>
            <a:endParaRPr lang="en-US" dirty="0"/>
          </a:p>
        </p:txBody>
      </p:sp>
      <p:sp>
        <p:nvSpPr>
          <p:cNvPr id="11" name="TextBox 10">
            <a:extLst>
              <a:ext uri="{FF2B5EF4-FFF2-40B4-BE49-F238E27FC236}">
                <a16:creationId xmlns:a16="http://schemas.microsoft.com/office/drawing/2014/main" id="{9B70BCEA-3F61-4EB9-889E-C6EB35051298}"/>
              </a:ext>
            </a:extLst>
          </p:cNvPr>
          <p:cNvSpPr txBox="1"/>
          <p:nvPr/>
        </p:nvSpPr>
        <p:spPr>
          <a:xfrm>
            <a:off x="4813711" y="6503893"/>
            <a:ext cx="1441420" cy="369332"/>
          </a:xfrm>
          <a:prstGeom prst="rect">
            <a:avLst/>
          </a:prstGeom>
          <a:noFill/>
        </p:spPr>
        <p:txBody>
          <a:bodyPr wrap="none" rtlCol="0">
            <a:spAutoFit/>
          </a:bodyPr>
          <a:lstStyle/>
          <a:p>
            <a:r>
              <a:rPr lang="en-US" dirty="0">
                <a:hlinkClick r:id="rId7" action="ppaction://hlinksldjump"/>
              </a:rPr>
              <a:t>Conclusions</a:t>
            </a:r>
            <a:endParaRPr lang="en-US" dirty="0"/>
          </a:p>
        </p:txBody>
      </p:sp>
      <p:sp>
        <p:nvSpPr>
          <p:cNvPr id="12" name="TextBox 11">
            <a:extLst>
              <a:ext uri="{FF2B5EF4-FFF2-40B4-BE49-F238E27FC236}">
                <a16:creationId xmlns:a16="http://schemas.microsoft.com/office/drawing/2014/main" id="{4660C710-0CBF-41F7-955B-D32ADAE14B0D}"/>
              </a:ext>
            </a:extLst>
          </p:cNvPr>
          <p:cNvSpPr txBox="1"/>
          <p:nvPr/>
        </p:nvSpPr>
        <p:spPr>
          <a:xfrm>
            <a:off x="6320376" y="6497342"/>
            <a:ext cx="1364476" cy="369332"/>
          </a:xfrm>
          <a:prstGeom prst="rect">
            <a:avLst/>
          </a:prstGeom>
          <a:noFill/>
        </p:spPr>
        <p:txBody>
          <a:bodyPr wrap="none" rtlCol="0">
            <a:spAutoFit/>
          </a:bodyPr>
          <a:lstStyle/>
          <a:p>
            <a:r>
              <a:rPr lang="en-US" dirty="0">
                <a:hlinkClick r:id="rId8" action="ppaction://hlinksldjump"/>
              </a:rPr>
              <a:t>References</a:t>
            </a:r>
            <a:endParaRPr lang="en-US" dirty="0"/>
          </a:p>
        </p:txBody>
      </p:sp>
      <p:sp>
        <p:nvSpPr>
          <p:cNvPr id="13" name="TextBox 12">
            <a:extLst>
              <a:ext uri="{FF2B5EF4-FFF2-40B4-BE49-F238E27FC236}">
                <a16:creationId xmlns:a16="http://schemas.microsoft.com/office/drawing/2014/main" id="{110E86AF-472E-47BF-977B-201A03BFEDD4}"/>
              </a:ext>
            </a:extLst>
          </p:cNvPr>
          <p:cNvSpPr txBox="1"/>
          <p:nvPr/>
        </p:nvSpPr>
        <p:spPr>
          <a:xfrm>
            <a:off x="7696551" y="6491942"/>
            <a:ext cx="1377300" cy="369332"/>
          </a:xfrm>
          <a:prstGeom prst="rect">
            <a:avLst/>
          </a:prstGeom>
          <a:noFill/>
        </p:spPr>
        <p:txBody>
          <a:bodyPr wrap="none" rtlCol="0">
            <a:spAutoFit/>
          </a:bodyPr>
          <a:lstStyle/>
          <a:p>
            <a:r>
              <a:rPr lang="en-US" dirty="0">
                <a:hlinkClick r:id="rId9" action="ppaction://hlinksldjump"/>
              </a:rPr>
              <a:t>Disclosures</a:t>
            </a:r>
            <a:endParaRPr lang="en-US" dirty="0"/>
          </a:p>
        </p:txBody>
      </p:sp>
      <p:sp>
        <p:nvSpPr>
          <p:cNvPr id="14" name="TextBox 13">
            <a:extLst>
              <a:ext uri="{FF2B5EF4-FFF2-40B4-BE49-F238E27FC236}">
                <a16:creationId xmlns:a16="http://schemas.microsoft.com/office/drawing/2014/main" id="{E5A6897F-5CF8-465A-AA3E-76E41C67FCFA}"/>
              </a:ext>
            </a:extLst>
          </p:cNvPr>
          <p:cNvSpPr txBox="1"/>
          <p:nvPr/>
        </p:nvSpPr>
        <p:spPr>
          <a:xfrm>
            <a:off x="9089469" y="6482113"/>
            <a:ext cx="2069797" cy="369332"/>
          </a:xfrm>
          <a:prstGeom prst="rect">
            <a:avLst/>
          </a:prstGeom>
          <a:noFill/>
        </p:spPr>
        <p:txBody>
          <a:bodyPr wrap="none" rtlCol="0">
            <a:spAutoFit/>
          </a:bodyPr>
          <a:lstStyle/>
          <a:p>
            <a:r>
              <a:rPr lang="en-US" dirty="0">
                <a:hlinkClick r:id="rId10" action="ppaction://hlinksldjump"/>
              </a:rPr>
              <a:t>Acknowledgement</a:t>
            </a:r>
            <a:endParaRPr lang="en-US" dirty="0"/>
          </a:p>
        </p:txBody>
      </p:sp>
    </p:spTree>
    <p:extLst>
      <p:ext uri="{BB962C8B-B14F-4D97-AF65-F5344CB8AC3E}">
        <p14:creationId xmlns:p14="http://schemas.microsoft.com/office/powerpoint/2010/main" val="7683752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b4379ebf-8b2f-4e73-998d-6e1286bdec2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82ad3a63-90ad-4a46-a3cb-757f4658e205" origin="userSelected">
  <element uid="ba0343df-3220-4244-9388-1298e2abc028" value=""/>
  <element uid="96dc6479-e616-4b57-91d9-9a433fe4fcdb" value=""/>
  <element uid="7349a702-6462-4442-88eb-c64cd513835c" value=""/>
</sisl>
</file>

<file path=customXml/itemProps1.xml><?xml version="1.0" encoding="utf-8"?>
<ds:datastoreItem xmlns:ds="http://schemas.openxmlformats.org/officeDocument/2006/customXml" ds:itemID="{08521901-E1A0-40E9-99FC-94520F5B4885}">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4989</Words>
  <Application>Microsoft Office PowerPoint</Application>
  <PresentationFormat>Widescreen</PresentationFormat>
  <Paragraphs>1132</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MS Mincho</vt:lpstr>
      <vt:lpstr>ＭＳ Ｐゴシック</vt:lpstr>
      <vt:lpstr>Arial</vt:lpstr>
      <vt:lpstr>Arial Black</vt:lpstr>
      <vt:lpstr>Arial Bold</vt:lpstr>
      <vt:lpstr>Calibri</vt:lpstr>
      <vt:lpstr>Symbol</vt:lpstr>
      <vt:lpstr>Times New Roman</vt:lpstr>
      <vt:lpstr>Office Theme</vt:lpstr>
      <vt:lpstr>PowerPoint Presentation</vt:lpstr>
      <vt:lpstr>PowerPoint Presentation</vt:lpstr>
      <vt:lpstr>1-year Recurrence-free Survival (RFS) From a Randomized, Open-label Phase 2 Study of Neoadjuvant Talimogene Laherparepvec (T-VEC) Plus Surgery vs Surgery for Resectable Stage IIIB-IVM1a Melanoma</vt:lpstr>
      <vt:lpstr>Introduction</vt:lpstr>
      <vt:lpstr>PowerPoint Presentation</vt:lpstr>
      <vt:lpstr>Key Eligibility Criteria</vt:lpstr>
      <vt:lpstr>Methods</vt:lpstr>
      <vt:lpstr>Methods: Statistical Considerations</vt:lpstr>
      <vt:lpstr>Results: Patients</vt:lpstr>
      <vt:lpstr>PowerPoint Presentation</vt:lpstr>
      <vt:lpstr>PowerPoint Presentation</vt:lpstr>
      <vt:lpstr>Pathological Complete Response Rate</vt:lpstr>
      <vt:lpstr>Margin of Resection – R0, R1, R2 Rates</vt:lpstr>
      <vt:lpstr>Clinical Response to T-VEC at Week 12 Is Not Correlated With pCR Status</vt:lpstr>
      <vt:lpstr>PowerPoint Presentation</vt:lpstr>
      <vt:lpstr>PowerPoint Presentation</vt:lpstr>
      <vt:lpstr>PowerPoint Presentation</vt:lpstr>
      <vt:lpstr>PowerPoint Presentation</vt:lpstr>
      <vt:lpstr>PowerPoint Presentation</vt:lpstr>
      <vt:lpstr>PowerPoint Presentation</vt:lpstr>
      <vt:lpstr>No Surgery Due to Disease Progression (Arm 1)  or Early Recurrence Post-Surgery (Arm 2)</vt:lpstr>
      <vt:lpstr>PowerPoint Presentation</vt:lpstr>
      <vt:lpstr>PowerPoint Presentation</vt:lpstr>
      <vt:lpstr>PowerPoint Presentation</vt:lpstr>
      <vt:lpstr>Acknowledgments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Interim analysis of a randomized, open-label phase 2 study of talimogene laherparepvec neoadjuvant treatment (neotx) plus surgery (surgx) vs surgery for resectable stage IIIB-IVM1a melanoma</dc:title>
  <dc:creator>Kim, Mee Rhan</dc:creator>
  <cp:keywords>*$%CON-*$%ClinTrials</cp:keywords>
  <cp:lastModifiedBy>Bast Deconinck, Carine</cp:lastModifiedBy>
  <cp:revision>643</cp:revision>
  <cp:lastPrinted>2019-04-16T18:16:06Z</cp:lastPrinted>
  <dcterms:created xsi:type="dcterms:W3CDTF">2018-04-11T23:05:37Z</dcterms:created>
  <dcterms:modified xsi:type="dcterms:W3CDTF">2019-06-21T13:53:42Z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f925b9bc-1ada-43cd-8275-7b3975c96f34</vt:lpwstr>
  </property>
  <property fmtid="{D5CDD505-2E9C-101B-9397-08002B2CF9AE}" pid="3" name="bjSaver">
    <vt:lpwstr>P/ydltbuSRvBKLeQMmOendiOayCHDxn6</vt:lpwstr>
  </property>
  <property fmtid="{D5CDD505-2E9C-101B-9397-08002B2CF9AE}" pid="4" name="bjDocumentLabelXML">
    <vt:lpwstr>&lt;?xml version="1.0" encoding="us-ascii"?&gt;&lt;sisl xmlns:xsi="http://www.w3.org/2001/XMLSchema-instance" xmlns:xsd="http://www.w3.org/2001/XMLSchema" sislVersion="0" policy="82ad3a63-90ad-4a46-a3cb-757f4658e205" origin="userSelected" xmlns="http://www.boldonj</vt:lpwstr>
  </property>
  <property fmtid="{D5CDD505-2E9C-101B-9397-08002B2CF9AE}" pid="5" name="bjDocumentLabelXML-0">
    <vt:lpwstr>ames.com/2008/01/sie/internal/label"&gt;&lt;element uid="ba0343df-3220-4244-9388-1298e2abc028" value="" /&gt;&lt;element uid="96dc6479-e616-4b57-91d9-9a433fe4fcdb" value="" /&gt;&lt;element uid="7349a702-6462-4442-88eb-c64cd513835c" value="" /&gt;&lt;/sisl&gt;</vt:lpwstr>
  </property>
  <property fmtid="{D5CDD505-2E9C-101B-9397-08002B2CF9AE}" pid="6" name="bjDocumentSecurityLabel">
    <vt:lpwstr>Confidential - Clinical Trials</vt:lpwstr>
  </property>
</Properties>
</file>