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tiff" ContentType="image/tiff"/>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0"/>
  </p:notesMasterIdLst>
  <p:handoutMasterIdLst>
    <p:handoutMasterId r:id="rId21"/>
  </p:handoutMasterIdLst>
  <p:sldIdLst>
    <p:sldId id="256" r:id="rId3"/>
    <p:sldId id="257" r:id="rId4"/>
    <p:sldId id="258" r:id="rId5"/>
    <p:sldId id="259" r:id="rId6"/>
    <p:sldId id="260" r:id="rId7"/>
    <p:sldId id="261" r:id="rId8"/>
    <p:sldId id="283" r:id="rId9"/>
    <p:sldId id="280" r:id="rId10"/>
    <p:sldId id="285" r:id="rId11"/>
    <p:sldId id="279" r:id="rId12"/>
    <p:sldId id="287" r:id="rId13"/>
    <p:sldId id="284" r:id="rId14"/>
    <p:sldId id="271" r:id="rId15"/>
    <p:sldId id="263" r:id="rId16"/>
    <p:sldId id="265" r:id="rId17"/>
    <p:sldId id="266" r:id="rId18"/>
    <p:sldId id="267"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92456C1-1C2E-4456-B9E9-1F46AC5A0E2E}">
          <p14:sldIdLst>
            <p14:sldId id="256"/>
          </p14:sldIdLst>
        </p14:section>
        <p14:section name="Untitled Section" id="{C904C4F2-9E70-4F88-8DFB-C9E8D65D5661}">
          <p14:sldIdLst>
            <p14:sldId id="257"/>
            <p14:sldId id="258"/>
            <p14:sldId id="259"/>
            <p14:sldId id="260"/>
            <p14:sldId id="261"/>
            <p14:sldId id="283"/>
            <p14:sldId id="280"/>
            <p14:sldId id="285"/>
            <p14:sldId id="279"/>
            <p14:sldId id="287"/>
            <p14:sldId id="284"/>
            <p14:sldId id="271"/>
            <p14:sldId id="263"/>
            <p14:sldId id="265"/>
            <p14:sldId id="266"/>
            <p14:sldId id="26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 Susanna" initials="MS" lastIdx="27" clrIdx="0">
    <p:extLst>
      <p:ext uri="{19B8F6BF-5375-455C-9EA6-DF929625EA0E}">
        <p15:presenceInfo xmlns:p15="http://schemas.microsoft.com/office/powerpoint/2012/main" userId="S-1-5-21-379614923-3435630508-3781305282-2213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A0FB"/>
    <a:srgbClr val="0000FF"/>
    <a:srgbClr val="A0A0A4"/>
    <a:srgbClr val="D4D4D4"/>
    <a:srgbClr val="808080"/>
    <a:srgbClr val="CFD5EA"/>
    <a:srgbClr val="E3E2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8A5BCF-C7C0-4855-82D1-D97D29959C98}" v="55" dt="2019-06-02T18:24:56.1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84708" autoAdjust="0"/>
  </p:normalViewPr>
  <p:slideViewPr>
    <p:cSldViewPr snapToGrid="0">
      <p:cViewPr varScale="1">
        <p:scale>
          <a:sx n="57" d="100"/>
          <a:sy n="57" d="100"/>
        </p:scale>
        <p:origin x="1036" y="40"/>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3" d="100"/>
          <a:sy n="53" d="100"/>
        </p:scale>
        <p:origin x="129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 Id="rId27"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9284FF9-DA19-4677-9B67-91FF1D1DFB34}"/>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76B3C86A-89F4-4B5D-AD6D-C3101E77F444}"/>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620B1A4-E35E-474F-B049-A212195AE53F}" type="datetimeFigureOut">
              <a:rPr lang="en-US" smtClean="0"/>
              <a:t>6/19/2019</a:t>
            </a:fld>
            <a:endParaRPr lang="en-US"/>
          </a:p>
        </p:txBody>
      </p:sp>
      <p:sp>
        <p:nvSpPr>
          <p:cNvPr id="4" name="Footer Placeholder 3">
            <a:extLst>
              <a:ext uri="{FF2B5EF4-FFF2-40B4-BE49-F238E27FC236}">
                <a16:creationId xmlns:a16="http://schemas.microsoft.com/office/drawing/2014/main" id="{3FBA8EDD-2F5E-4E0D-827E-0463793DA81F}"/>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97A1A66-AC15-4CDE-A059-DA0F4736C0E0}"/>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8AE83D0-5F6A-4BFF-A14B-B4BE3EB73B7C}" type="slidenum">
              <a:rPr lang="en-US" smtClean="0"/>
              <a:t>‹#›</a:t>
            </a:fld>
            <a:endParaRPr lang="en-US"/>
          </a:p>
        </p:txBody>
      </p:sp>
    </p:spTree>
    <p:extLst>
      <p:ext uri="{BB962C8B-B14F-4D97-AF65-F5344CB8AC3E}">
        <p14:creationId xmlns:p14="http://schemas.microsoft.com/office/powerpoint/2010/main" val="357648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76972BD-AB17-4F9F-84E0-FE9FF7C89309}" type="datetimeFigureOut">
              <a:rPr lang="en-US" smtClean="0"/>
              <a:t>6/19/2019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93DECF5-542B-42ED-8F94-61C29A16F5A8}" type="slidenum">
              <a:rPr lang="en-US" smtClean="0"/>
              <a:t>‹#›</a:t>
            </a:fld>
            <a:endParaRPr lang="en-US"/>
          </a:p>
        </p:txBody>
      </p:sp>
    </p:spTree>
    <p:extLst>
      <p:ext uri="{BB962C8B-B14F-4D97-AF65-F5344CB8AC3E}">
        <p14:creationId xmlns:p14="http://schemas.microsoft.com/office/powerpoint/2010/main" val="309964215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1</a:t>
            </a:fld>
            <a:endParaRPr lang="en-US"/>
          </a:p>
        </p:txBody>
      </p:sp>
    </p:spTree>
    <p:extLst>
      <p:ext uri="{BB962C8B-B14F-4D97-AF65-F5344CB8AC3E}">
        <p14:creationId xmlns:p14="http://schemas.microsoft.com/office/powerpoint/2010/main" val="852573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10</a:t>
            </a:fld>
            <a:endParaRPr lang="en-US"/>
          </a:p>
        </p:txBody>
      </p:sp>
    </p:spTree>
    <p:extLst>
      <p:ext uri="{BB962C8B-B14F-4D97-AF65-F5344CB8AC3E}">
        <p14:creationId xmlns:p14="http://schemas.microsoft.com/office/powerpoint/2010/main" val="4244050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11</a:t>
            </a:fld>
            <a:endParaRPr lang="en-US"/>
          </a:p>
        </p:txBody>
      </p:sp>
    </p:spTree>
    <p:extLst>
      <p:ext uri="{BB962C8B-B14F-4D97-AF65-F5344CB8AC3E}">
        <p14:creationId xmlns:p14="http://schemas.microsoft.com/office/powerpoint/2010/main" val="437900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latin typeface="Times New Roman" panose="02020603050405020304" pitchFamily="18" charset="0"/>
              <a:cs typeface="Times New Roman" panose="02020603050405020304" pitchFamily="18" charset="0"/>
            </a:endParaRPr>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12</a:t>
            </a:fld>
            <a:endParaRPr lang="en-US"/>
          </a:p>
        </p:txBody>
      </p:sp>
    </p:spTree>
    <p:extLst>
      <p:ext uri="{BB962C8B-B14F-4D97-AF65-F5344CB8AC3E}">
        <p14:creationId xmlns:p14="http://schemas.microsoft.com/office/powerpoint/2010/main" val="1680285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latin typeface="Times New Roman" panose="02020603050405020304" pitchFamily="18" charset="0"/>
              <a:cs typeface="Times New Roman" panose="02020603050405020304" pitchFamily="18" charset="0"/>
            </a:endParaRPr>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13</a:t>
            </a:fld>
            <a:endParaRPr lang="en-US"/>
          </a:p>
        </p:txBody>
      </p:sp>
    </p:spTree>
    <p:extLst>
      <p:ext uri="{BB962C8B-B14F-4D97-AF65-F5344CB8AC3E}">
        <p14:creationId xmlns:p14="http://schemas.microsoft.com/office/powerpoint/2010/main" val="12050616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14</a:t>
            </a:fld>
            <a:endParaRPr lang="en-US"/>
          </a:p>
        </p:txBody>
      </p:sp>
    </p:spTree>
    <p:extLst>
      <p:ext uri="{BB962C8B-B14F-4D97-AF65-F5344CB8AC3E}">
        <p14:creationId xmlns:p14="http://schemas.microsoft.com/office/powerpoint/2010/main" val="38111115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15</a:t>
            </a:fld>
            <a:endParaRPr lang="en-US"/>
          </a:p>
        </p:txBody>
      </p:sp>
    </p:spTree>
    <p:extLst>
      <p:ext uri="{BB962C8B-B14F-4D97-AF65-F5344CB8AC3E}">
        <p14:creationId xmlns:p14="http://schemas.microsoft.com/office/powerpoint/2010/main" val="4189934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16</a:t>
            </a:fld>
            <a:endParaRPr lang="en-US"/>
          </a:p>
        </p:txBody>
      </p:sp>
    </p:spTree>
    <p:extLst>
      <p:ext uri="{BB962C8B-B14F-4D97-AF65-F5344CB8AC3E}">
        <p14:creationId xmlns:p14="http://schemas.microsoft.com/office/powerpoint/2010/main" val="2822620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17</a:t>
            </a:fld>
            <a:endParaRPr lang="en-US"/>
          </a:p>
        </p:txBody>
      </p:sp>
    </p:spTree>
    <p:extLst>
      <p:ext uri="{BB962C8B-B14F-4D97-AF65-F5344CB8AC3E}">
        <p14:creationId xmlns:p14="http://schemas.microsoft.com/office/powerpoint/2010/main" val="3877647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2</a:t>
            </a:fld>
            <a:endParaRPr lang="en-US"/>
          </a:p>
        </p:txBody>
      </p:sp>
    </p:spTree>
    <p:extLst>
      <p:ext uri="{BB962C8B-B14F-4D97-AF65-F5344CB8AC3E}">
        <p14:creationId xmlns:p14="http://schemas.microsoft.com/office/powerpoint/2010/main" val="406245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3</a:t>
            </a:fld>
            <a:endParaRPr lang="en-US"/>
          </a:p>
        </p:txBody>
      </p:sp>
    </p:spTree>
    <p:extLst>
      <p:ext uri="{BB962C8B-B14F-4D97-AF65-F5344CB8AC3E}">
        <p14:creationId xmlns:p14="http://schemas.microsoft.com/office/powerpoint/2010/main" val="4099093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4</a:t>
            </a:fld>
            <a:endParaRPr lang="en-US"/>
          </a:p>
        </p:txBody>
      </p:sp>
    </p:spTree>
    <p:extLst>
      <p:ext uri="{BB962C8B-B14F-4D97-AF65-F5344CB8AC3E}">
        <p14:creationId xmlns:p14="http://schemas.microsoft.com/office/powerpoint/2010/main" val="1832402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5</a:t>
            </a:fld>
            <a:endParaRPr lang="en-US"/>
          </a:p>
        </p:txBody>
      </p:sp>
    </p:spTree>
    <p:extLst>
      <p:ext uri="{BB962C8B-B14F-4D97-AF65-F5344CB8AC3E}">
        <p14:creationId xmlns:p14="http://schemas.microsoft.com/office/powerpoint/2010/main" val="2466093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6</a:t>
            </a:fld>
            <a:endParaRPr lang="en-US"/>
          </a:p>
        </p:txBody>
      </p:sp>
    </p:spTree>
    <p:extLst>
      <p:ext uri="{BB962C8B-B14F-4D97-AF65-F5344CB8AC3E}">
        <p14:creationId xmlns:p14="http://schemas.microsoft.com/office/powerpoint/2010/main" val="3898746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7</a:t>
            </a:fld>
            <a:endParaRPr lang="en-US"/>
          </a:p>
        </p:txBody>
      </p:sp>
    </p:spTree>
    <p:extLst>
      <p:ext uri="{BB962C8B-B14F-4D97-AF65-F5344CB8AC3E}">
        <p14:creationId xmlns:p14="http://schemas.microsoft.com/office/powerpoint/2010/main" val="2257705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8</a:t>
            </a:fld>
            <a:endParaRPr lang="en-US"/>
          </a:p>
        </p:txBody>
      </p:sp>
    </p:spTree>
    <p:extLst>
      <p:ext uri="{BB962C8B-B14F-4D97-AF65-F5344CB8AC3E}">
        <p14:creationId xmlns:p14="http://schemas.microsoft.com/office/powerpoint/2010/main" val="2572854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DECF5-542B-42ED-8F94-61C29A16F5A8}" type="slidenum">
              <a:rPr lang="en-US" smtClean="0"/>
              <a:t>9</a:t>
            </a:fld>
            <a:endParaRPr lang="en-US"/>
          </a:p>
        </p:txBody>
      </p:sp>
    </p:spTree>
    <p:extLst>
      <p:ext uri="{BB962C8B-B14F-4D97-AF65-F5344CB8AC3E}">
        <p14:creationId xmlns:p14="http://schemas.microsoft.com/office/powerpoint/2010/main" val="379016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C2ECE-8FE8-405C-AA08-6877840AD2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E2A54B-B999-4BE6-A577-48BB3365D6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A63A76-B8EE-48ED-B3FA-9898847B2617}"/>
              </a:ext>
            </a:extLst>
          </p:cNvPr>
          <p:cNvSpPr>
            <a:spLocks noGrp="1"/>
          </p:cNvSpPr>
          <p:nvPr>
            <p:ph type="dt" sz="half" idx="10"/>
          </p:nvPr>
        </p:nvSpPr>
        <p:spPr/>
        <p:txBody>
          <a:bodyPr/>
          <a:lstStyle/>
          <a:p>
            <a:fld id="{A5397EB8-B40B-486B-931E-FBB66AF1DE79}" type="datetime1">
              <a:rPr lang="en-US" smtClean="0"/>
              <a:t>6/19/2019</a:t>
            </a:fld>
            <a:endParaRPr lang="en-US"/>
          </a:p>
        </p:txBody>
      </p:sp>
      <p:sp>
        <p:nvSpPr>
          <p:cNvPr id="5" name="Footer Placeholder 4">
            <a:extLst>
              <a:ext uri="{FF2B5EF4-FFF2-40B4-BE49-F238E27FC236}">
                <a16:creationId xmlns:a16="http://schemas.microsoft.com/office/drawing/2014/main" id="{C3207E77-0AC6-4F12-9CA3-767A7A7E6650}"/>
              </a:ext>
            </a:extLst>
          </p:cNvPr>
          <p:cNvSpPr>
            <a:spLocks noGrp="1"/>
          </p:cNvSpPr>
          <p:nvPr>
            <p:ph type="ftr" sz="quarter" idx="11"/>
          </p:nvPr>
        </p:nvSpPr>
        <p:spPr/>
        <p:txBody>
          <a:bodyPr/>
          <a:lstStyle/>
          <a:p>
            <a:r>
              <a:rPr lang="en-US"/>
              <a:t>Amgen Proprietary – Do Not Distribute</a:t>
            </a:r>
          </a:p>
        </p:txBody>
      </p:sp>
      <p:sp>
        <p:nvSpPr>
          <p:cNvPr id="6" name="Slide Number Placeholder 5">
            <a:extLst>
              <a:ext uri="{FF2B5EF4-FFF2-40B4-BE49-F238E27FC236}">
                <a16:creationId xmlns:a16="http://schemas.microsoft.com/office/drawing/2014/main" id="{9B066B4C-A00B-4CBE-AC1B-4716E7D374D7}"/>
              </a:ext>
            </a:extLst>
          </p:cNvPr>
          <p:cNvSpPr>
            <a:spLocks noGrp="1"/>
          </p:cNvSpPr>
          <p:nvPr>
            <p:ph type="sldNum" sz="quarter" idx="12"/>
          </p:nvPr>
        </p:nvSpPr>
        <p:spPr/>
        <p:txBody>
          <a:bodyPr/>
          <a:lstStyle/>
          <a:p>
            <a:fld id="{FA8F93EF-E6A1-4CE6-9D9E-760B88E8B65B}" type="slidenum">
              <a:rPr lang="en-US" smtClean="0"/>
              <a:t>‹#›</a:t>
            </a:fld>
            <a:endParaRPr lang="en-US"/>
          </a:p>
        </p:txBody>
      </p:sp>
    </p:spTree>
    <p:extLst>
      <p:ext uri="{BB962C8B-B14F-4D97-AF65-F5344CB8AC3E}">
        <p14:creationId xmlns:p14="http://schemas.microsoft.com/office/powerpoint/2010/main" val="3565221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97DF-4E4B-4A25-83F3-C7C9B92AAA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FEBD4E-68FE-41CA-8D22-94A5DA6470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825070-EFE0-4C8A-8B7E-5C9E0854AC69}"/>
              </a:ext>
            </a:extLst>
          </p:cNvPr>
          <p:cNvSpPr>
            <a:spLocks noGrp="1"/>
          </p:cNvSpPr>
          <p:nvPr>
            <p:ph type="dt" sz="half" idx="10"/>
          </p:nvPr>
        </p:nvSpPr>
        <p:spPr/>
        <p:txBody>
          <a:bodyPr/>
          <a:lstStyle/>
          <a:p>
            <a:fld id="{63A0C4FE-9D6A-49FD-8563-6F5E90791CF7}" type="datetime1">
              <a:rPr lang="en-US" smtClean="0"/>
              <a:t>6/19/2019</a:t>
            </a:fld>
            <a:endParaRPr lang="en-US"/>
          </a:p>
        </p:txBody>
      </p:sp>
      <p:sp>
        <p:nvSpPr>
          <p:cNvPr id="5" name="Footer Placeholder 4">
            <a:extLst>
              <a:ext uri="{FF2B5EF4-FFF2-40B4-BE49-F238E27FC236}">
                <a16:creationId xmlns:a16="http://schemas.microsoft.com/office/drawing/2014/main" id="{74F6D68E-B1CD-40B5-93D7-BBB2F0623DEC}"/>
              </a:ext>
            </a:extLst>
          </p:cNvPr>
          <p:cNvSpPr>
            <a:spLocks noGrp="1"/>
          </p:cNvSpPr>
          <p:nvPr>
            <p:ph type="ftr" sz="quarter" idx="11"/>
          </p:nvPr>
        </p:nvSpPr>
        <p:spPr/>
        <p:txBody>
          <a:bodyPr/>
          <a:lstStyle/>
          <a:p>
            <a:r>
              <a:rPr lang="en-US"/>
              <a:t>Amgen Proprietary – Do Not Distribute</a:t>
            </a:r>
          </a:p>
        </p:txBody>
      </p:sp>
      <p:sp>
        <p:nvSpPr>
          <p:cNvPr id="6" name="Slide Number Placeholder 5">
            <a:extLst>
              <a:ext uri="{FF2B5EF4-FFF2-40B4-BE49-F238E27FC236}">
                <a16:creationId xmlns:a16="http://schemas.microsoft.com/office/drawing/2014/main" id="{6562B89D-BE12-414C-B690-FD6F51928AF0}"/>
              </a:ext>
            </a:extLst>
          </p:cNvPr>
          <p:cNvSpPr>
            <a:spLocks noGrp="1"/>
          </p:cNvSpPr>
          <p:nvPr>
            <p:ph type="sldNum" sz="quarter" idx="12"/>
          </p:nvPr>
        </p:nvSpPr>
        <p:spPr/>
        <p:txBody>
          <a:bodyPr/>
          <a:lstStyle/>
          <a:p>
            <a:fld id="{FA8F93EF-E6A1-4CE6-9D9E-760B88E8B65B}" type="slidenum">
              <a:rPr lang="en-US" smtClean="0"/>
              <a:t>‹#›</a:t>
            </a:fld>
            <a:endParaRPr lang="en-US"/>
          </a:p>
        </p:txBody>
      </p:sp>
    </p:spTree>
    <p:extLst>
      <p:ext uri="{BB962C8B-B14F-4D97-AF65-F5344CB8AC3E}">
        <p14:creationId xmlns:p14="http://schemas.microsoft.com/office/powerpoint/2010/main" val="208698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85EFD6-8EFE-4B89-89A7-5C8A0DB332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F0B188-FD9C-40FA-B262-E32E2B3A43B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65872B-9900-4252-8281-861A2383772C}"/>
              </a:ext>
            </a:extLst>
          </p:cNvPr>
          <p:cNvSpPr>
            <a:spLocks noGrp="1"/>
          </p:cNvSpPr>
          <p:nvPr>
            <p:ph type="dt" sz="half" idx="10"/>
          </p:nvPr>
        </p:nvSpPr>
        <p:spPr/>
        <p:txBody>
          <a:bodyPr/>
          <a:lstStyle/>
          <a:p>
            <a:fld id="{63C6A3ED-9B11-4694-9E27-41E076CD791C}" type="datetime1">
              <a:rPr lang="en-US" smtClean="0"/>
              <a:t>6/19/2019</a:t>
            </a:fld>
            <a:endParaRPr lang="en-US"/>
          </a:p>
        </p:txBody>
      </p:sp>
      <p:sp>
        <p:nvSpPr>
          <p:cNvPr id="5" name="Footer Placeholder 4">
            <a:extLst>
              <a:ext uri="{FF2B5EF4-FFF2-40B4-BE49-F238E27FC236}">
                <a16:creationId xmlns:a16="http://schemas.microsoft.com/office/drawing/2014/main" id="{966A81B7-8495-415F-A4AD-C5AAAEDF0EC6}"/>
              </a:ext>
            </a:extLst>
          </p:cNvPr>
          <p:cNvSpPr>
            <a:spLocks noGrp="1"/>
          </p:cNvSpPr>
          <p:nvPr>
            <p:ph type="ftr" sz="quarter" idx="11"/>
          </p:nvPr>
        </p:nvSpPr>
        <p:spPr/>
        <p:txBody>
          <a:bodyPr/>
          <a:lstStyle/>
          <a:p>
            <a:r>
              <a:rPr lang="en-US"/>
              <a:t>Amgen Proprietary – Do Not Distribute</a:t>
            </a:r>
          </a:p>
        </p:txBody>
      </p:sp>
      <p:sp>
        <p:nvSpPr>
          <p:cNvPr id="6" name="Slide Number Placeholder 5">
            <a:extLst>
              <a:ext uri="{FF2B5EF4-FFF2-40B4-BE49-F238E27FC236}">
                <a16:creationId xmlns:a16="http://schemas.microsoft.com/office/drawing/2014/main" id="{E89160F4-0047-4CA7-8BB7-330A2364EB1D}"/>
              </a:ext>
            </a:extLst>
          </p:cNvPr>
          <p:cNvSpPr>
            <a:spLocks noGrp="1"/>
          </p:cNvSpPr>
          <p:nvPr>
            <p:ph type="sldNum" sz="quarter" idx="12"/>
          </p:nvPr>
        </p:nvSpPr>
        <p:spPr/>
        <p:txBody>
          <a:bodyPr/>
          <a:lstStyle/>
          <a:p>
            <a:fld id="{FA8F93EF-E6A1-4CE6-9D9E-760B88E8B65B}" type="slidenum">
              <a:rPr lang="en-US" smtClean="0"/>
              <a:t>‹#›</a:t>
            </a:fld>
            <a:endParaRPr lang="en-US"/>
          </a:p>
        </p:txBody>
      </p:sp>
    </p:spTree>
    <p:extLst>
      <p:ext uri="{BB962C8B-B14F-4D97-AF65-F5344CB8AC3E}">
        <p14:creationId xmlns:p14="http://schemas.microsoft.com/office/powerpoint/2010/main" val="937126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BDAEC8-1ECE-41D8-8CB8-411F8F1314B8}"/>
              </a:ext>
            </a:extLst>
          </p:cNvPr>
          <p:cNvSpPr/>
          <p:nvPr userDrawn="1"/>
        </p:nvSpPr>
        <p:spPr>
          <a:xfrm>
            <a:off x="0" y="1"/>
            <a:ext cx="12192000" cy="5990896"/>
          </a:xfrm>
          <a:prstGeom prst="rect">
            <a:avLst/>
          </a:prstGeom>
          <a:solidFill>
            <a:srgbClr val="E3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45">
              <a:defRPr/>
            </a:pPr>
            <a:endParaRPr lang="en-US" sz="521" dirty="0">
              <a:solidFill>
                <a:srgbClr val="FFFFFF"/>
              </a:solidFill>
            </a:endParaRPr>
          </a:p>
        </p:txBody>
      </p:sp>
      <p:sp>
        <p:nvSpPr>
          <p:cNvPr id="2" name="Title 1">
            <a:extLst>
              <a:ext uri="{FF2B5EF4-FFF2-40B4-BE49-F238E27FC236}">
                <a16:creationId xmlns:a16="http://schemas.microsoft.com/office/drawing/2014/main" id="{F7582C6A-0E72-483A-BD1D-1E096644BD98}"/>
              </a:ext>
            </a:extLst>
          </p:cNvPr>
          <p:cNvSpPr>
            <a:spLocks noGrp="1"/>
          </p:cNvSpPr>
          <p:nvPr>
            <p:ph type="title"/>
          </p:nvPr>
        </p:nvSpPr>
        <p:spPr>
          <a:xfrm>
            <a:off x="838200" y="186640"/>
            <a:ext cx="10515600" cy="1325563"/>
          </a:xfrm>
        </p:spPr>
        <p:txBody>
          <a:bodyPr/>
          <a:lstStyle>
            <a:lvl1pPr>
              <a:defRPr>
                <a:solidFill>
                  <a:srgbClr val="0070C0"/>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CA8120FC-ECD3-49AA-B671-02F28604C8A6}"/>
              </a:ext>
            </a:extLst>
          </p:cNvPr>
          <p:cNvSpPr>
            <a:spLocks noGrp="1"/>
          </p:cNvSpPr>
          <p:nvPr>
            <p:ph idx="1"/>
          </p:nvPr>
        </p:nvSpPr>
        <p:spPr>
          <a:xfrm>
            <a:off x="838200" y="1553655"/>
            <a:ext cx="10515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B98DF4-6E35-40E5-AE30-FC5DC10FF33A}"/>
              </a:ext>
            </a:extLst>
          </p:cNvPr>
          <p:cNvSpPr>
            <a:spLocks noGrp="1"/>
          </p:cNvSpPr>
          <p:nvPr>
            <p:ph type="dt" sz="half" idx="10"/>
          </p:nvPr>
        </p:nvSpPr>
        <p:spPr/>
        <p:txBody>
          <a:bodyPr/>
          <a:lstStyle/>
          <a:p>
            <a:fld id="{64F68F10-0A4E-45AA-86BA-3019806A62A7}" type="datetime1">
              <a:rPr lang="en-US" smtClean="0"/>
              <a:t>6/19/2019</a:t>
            </a:fld>
            <a:endParaRPr lang="en-US"/>
          </a:p>
        </p:txBody>
      </p:sp>
      <p:sp>
        <p:nvSpPr>
          <p:cNvPr id="5" name="Footer Placeholder 4">
            <a:extLst>
              <a:ext uri="{FF2B5EF4-FFF2-40B4-BE49-F238E27FC236}">
                <a16:creationId xmlns:a16="http://schemas.microsoft.com/office/drawing/2014/main" id="{B1A0533E-3F60-45E0-B9D6-21CFAF7B0129}"/>
              </a:ext>
            </a:extLst>
          </p:cNvPr>
          <p:cNvSpPr>
            <a:spLocks noGrp="1"/>
          </p:cNvSpPr>
          <p:nvPr>
            <p:ph type="ftr" sz="quarter" idx="11"/>
          </p:nvPr>
        </p:nvSpPr>
        <p:spPr/>
        <p:txBody>
          <a:bodyPr/>
          <a:lstStyle/>
          <a:p>
            <a:r>
              <a:rPr lang="en-US"/>
              <a:t>Amgen Proprietary – Do Not Distribute</a:t>
            </a:r>
          </a:p>
        </p:txBody>
      </p:sp>
      <p:sp>
        <p:nvSpPr>
          <p:cNvPr id="6" name="Slide Number Placeholder 5">
            <a:extLst>
              <a:ext uri="{FF2B5EF4-FFF2-40B4-BE49-F238E27FC236}">
                <a16:creationId xmlns:a16="http://schemas.microsoft.com/office/drawing/2014/main" id="{E6389728-AFE7-4586-89EB-BF781231DBB5}"/>
              </a:ext>
            </a:extLst>
          </p:cNvPr>
          <p:cNvSpPr>
            <a:spLocks noGrp="1"/>
          </p:cNvSpPr>
          <p:nvPr>
            <p:ph type="sldNum" sz="quarter" idx="12"/>
          </p:nvPr>
        </p:nvSpPr>
        <p:spPr/>
        <p:txBody>
          <a:bodyPr/>
          <a:lstStyle/>
          <a:p>
            <a:fld id="{FA8F93EF-E6A1-4CE6-9D9E-760B88E8B65B}" type="slidenum">
              <a:rPr lang="en-US" smtClean="0"/>
              <a:t>‹#›</a:t>
            </a:fld>
            <a:endParaRPr lang="en-US"/>
          </a:p>
        </p:txBody>
      </p:sp>
    </p:spTree>
    <p:extLst>
      <p:ext uri="{BB962C8B-B14F-4D97-AF65-F5344CB8AC3E}">
        <p14:creationId xmlns:p14="http://schemas.microsoft.com/office/powerpoint/2010/main" val="4196587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D306C-0F78-4927-84E5-D2914CE442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BFF5F5-DCAF-4A04-BEFD-6B5DEF9BB0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6F6489E-26E2-4165-9F07-C4E8E3DB4CFE}"/>
              </a:ext>
            </a:extLst>
          </p:cNvPr>
          <p:cNvSpPr>
            <a:spLocks noGrp="1"/>
          </p:cNvSpPr>
          <p:nvPr>
            <p:ph type="dt" sz="half" idx="10"/>
          </p:nvPr>
        </p:nvSpPr>
        <p:spPr/>
        <p:txBody>
          <a:bodyPr/>
          <a:lstStyle/>
          <a:p>
            <a:fld id="{DE83548F-82C4-4B06-9DEC-F1CA035663F5}" type="datetime1">
              <a:rPr lang="en-US" smtClean="0"/>
              <a:t>6/19/2019</a:t>
            </a:fld>
            <a:endParaRPr lang="en-US"/>
          </a:p>
        </p:txBody>
      </p:sp>
      <p:sp>
        <p:nvSpPr>
          <p:cNvPr id="5" name="Footer Placeholder 4">
            <a:extLst>
              <a:ext uri="{FF2B5EF4-FFF2-40B4-BE49-F238E27FC236}">
                <a16:creationId xmlns:a16="http://schemas.microsoft.com/office/drawing/2014/main" id="{D38CBC6C-5C2F-4D5D-8E92-E8941146EF00}"/>
              </a:ext>
            </a:extLst>
          </p:cNvPr>
          <p:cNvSpPr>
            <a:spLocks noGrp="1"/>
          </p:cNvSpPr>
          <p:nvPr>
            <p:ph type="ftr" sz="quarter" idx="11"/>
          </p:nvPr>
        </p:nvSpPr>
        <p:spPr/>
        <p:txBody>
          <a:bodyPr/>
          <a:lstStyle/>
          <a:p>
            <a:r>
              <a:rPr lang="en-US"/>
              <a:t>Amgen Proprietary – Do Not Distribute</a:t>
            </a:r>
          </a:p>
        </p:txBody>
      </p:sp>
      <p:sp>
        <p:nvSpPr>
          <p:cNvPr id="6" name="Slide Number Placeholder 5">
            <a:extLst>
              <a:ext uri="{FF2B5EF4-FFF2-40B4-BE49-F238E27FC236}">
                <a16:creationId xmlns:a16="http://schemas.microsoft.com/office/drawing/2014/main" id="{ED531DEF-9FE1-4EDA-97D4-2FC1C09B3503}"/>
              </a:ext>
            </a:extLst>
          </p:cNvPr>
          <p:cNvSpPr>
            <a:spLocks noGrp="1"/>
          </p:cNvSpPr>
          <p:nvPr>
            <p:ph type="sldNum" sz="quarter" idx="12"/>
          </p:nvPr>
        </p:nvSpPr>
        <p:spPr/>
        <p:txBody>
          <a:bodyPr/>
          <a:lstStyle/>
          <a:p>
            <a:fld id="{FA8F93EF-E6A1-4CE6-9D9E-760B88E8B65B}" type="slidenum">
              <a:rPr lang="en-US" smtClean="0"/>
              <a:t>‹#›</a:t>
            </a:fld>
            <a:endParaRPr lang="en-US"/>
          </a:p>
        </p:txBody>
      </p:sp>
    </p:spTree>
    <p:extLst>
      <p:ext uri="{BB962C8B-B14F-4D97-AF65-F5344CB8AC3E}">
        <p14:creationId xmlns:p14="http://schemas.microsoft.com/office/powerpoint/2010/main" val="3394959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3C4EE-CDE7-467B-9D7E-0AC707AA37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6EBFA1-F69C-45D5-B9FB-86E8277A8F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6CE1CE-B1F8-43D1-9841-8FE23A9D809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27ADA3-038F-4F7E-813F-1F39D375570F}"/>
              </a:ext>
            </a:extLst>
          </p:cNvPr>
          <p:cNvSpPr>
            <a:spLocks noGrp="1"/>
          </p:cNvSpPr>
          <p:nvPr>
            <p:ph type="dt" sz="half" idx="10"/>
          </p:nvPr>
        </p:nvSpPr>
        <p:spPr/>
        <p:txBody>
          <a:bodyPr/>
          <a:lstStyle/>
          <a:p>
            <a:fld id="{369C1211-72A8-46EE-9EE6-07A2A20453D5}" type="datetime1">
              <a:rPr lang="en-US" smtClean="0"/>
              <a:t>6/19/2019</a:t>
            </a:fld>
            <a:endParaRPr lang="en-US"/>
          </a:p>
        </p:txBody>
      </p:sp>
      <p:sp>
        <p:nvSpPr>
          <p:cNvPr id="6" name="Footer Placeholder 5">
            <a:extLst>
              <a:ext uri="{FF2B5EF4-FFF2-40B4-BE49-F238E27FC236}">
                <a16:creationId xmlns:a16="http://schemas.microsoft.com/office/drawing/2014/main" id="{2F4CD103-2A4A-45D1-90D4-177B08FE3B90}"/>
              </a:ext>
            </a:extLst>
          </p:cNvPr>
          <p:cNvSpPr>
            <a:spLocks noGrp="1"/>
          </p:cNvSpPr>
          <p:nvPr>
            <p:ph type="ftr" sz="quarter" idx="11"/>
          </p:nvPr>
        </p:nvSpPr>
        <p:spPr/>
        <p:txBody>
          <a:bodyPr/>
          <a:lstStyle/>
          <a:p>
            <a:r>
              <a:rPr lang="en-US"/>
              <a:t>Amgen Proprietary – Do Not Distribute</a:t>
            </a:r>
          </a:p>
        </p:txBody>
      </p:sp>
      <p:sp>
        <p:nvSpPr>
          <p:cNvPr id="7" name="Slide Number Placeholder 6">
            <a:extLst>
              <a:ext uri="{FF2B5EF4-FFF2-40B4-BE49-F238E27FC236}">
                <a16:creationId xmlns:a16="http://schemas.microsoft.com/office/drawing/2014/main" id="{FDD86CEA-687E-4BE3-9C34-0486A7450EEE}"/>
              </a:ext>
            </a:extLst>
          </p:cNvPr>
          <p:cNvSpPr>
            <a:spLocks noGrp="1"/>
          </p:cNvSpPr>
          <p:nvPr>
            <p:ph type="sldNum" sz="quarter" idx="12"/>
          </p:nvPr>
        </p:nvSpPr>
        <p:spPr/>
        <p:txBody>
          <a:bodyPr/>
          <a:lstStyle/>
          <a:p>
            <a:fld id="{FA8F93EF-E6A1-4CE6-9D9E-760B88E8B65B}" type="slidenum">
              <a:rPr lang="en-US" smtClean="0"/>
              <a:t>‹#›</a:t>
            </a:fld>
            <a:endParaRPr lang="en-US"/>
          </a:p>
        </p:txBody>
      </p:sp>
    </p:spTree>
    <p:extLst>
      <p:ext uri="{BB962C8B-B14F-4D97-AF65-F5344CB8AC3E}">
        <p14:creationId xmlns:p14="http://schemas.microsoft.com/office/powerpoint/2010/main" val="309932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D91BF-C72E-4ED2-B134-60BFD476D0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49A4DD-B56C-4F91-B79E-DEF24E6518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2B84C75-1A5C-4381-AD75-B31379D2F74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1DB8D23-9F71-4C12-A81B-3043ACDCF3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CD13EE-DB3D-41B9-8152-263B4BD19F3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A474EC-B131-42C7-8926-0B3AA43E3FF1}"/>
              </a:ext>
            </a:extLst>
          </p:cNvPr>
          <p:cNvSpPr>
            <a:spLocks noGrp="1"/>
          </p:cNvSpPr>
          <p:nvPr>
            <p:ph type="dt" sz="half" idx="10"/>
          </p:nvPr>
        </p:nvSpPr>
        <p:spPr/>
        <p:txBody>
          <a:bodyPr/>
          <a:lstStyle/>
          <a:p>
            <a:fld id="{F95A8812-F0B2-47F3-B4D2-8EA5CD7C9C2A}" type="datetime1">
              <a:rPr lang="en-US" smtClean="0"/>
              <a:t>6/19/2019</a:t>
            </a:fld>
            <a:endParaRPr lang="en-US"/>
          </a:p>
        </p:txBody>
      </p:sp>
      <p:sp>
        <p:nvSpPr>
          <p:cNvPr id="8" name="Footer Placeholder 7">
            <a:extLst>
              <a:ext uri="{FF2B5EF4-FFF2-40B4-BE49-F238E27FC236}">
                <a16:creationId xmlns:a16="http://schemas.microsoft.com/office/drawing/2014/main" id="{4979CE85-F1D2-4AEF-B398-5E11F10AB15C}"/>
              </a:ext>
            </a:extLst>
          </p:cNvPr>
          <p:cNvSpPr>
            <a:spLocks noGrp="1"/>
          </p:cNvSpPr>
          <p:nvPr>
            <p:ph type="ftr" sz="quarter" idx="11"/>
          </p:nvPr>
        </p:nvSpPr>
        <p:spPr/>
        <p:txBody>
          <a:bodyPr/>
          <a:lstStyle/>
          <a:p>
            <a:r>
              <a:rPr lang="en-US"/>
              <a:t>Amgen Proprietary – Do Not Distribute</a:t>
            </a:r>
          </a:p>
        </p:txBody>
      </p:sp>
      <p:sp>
        <p:nvSpPr>
          <p:cNvPr id="9" name="Slide Number Placeholder 8">
            <a:extLst>
              <a:ext uri="{FF2B5EF4-FFF2-40B4-BE49-F238E27FC236}">
                <a16:creationId xmlns:a16="http://schemas.microsoft.com/office/drawing/2014/main" id="{6AB1310A-969F-4B3A-A682-F8FDADA58745}"/>
              </a:ext>
            </a:extLst>
          </p:cNvPr>
          <p:cNvSpPr>
            <a:spLocks noGrp="1"/>
          </p:cNvSpPr>
          <p:nvPr>
            <p:ph type="sldNum" sz="quarter" idx="12"/>
          </p:nvPr>
        </p:nvSpPr>
        <p:spPr/>
        <p:txBody>
          <a:bodyPr/>
          <a:lstStyle/>
          <a:p>
            <a:fld id="{FA8F93EF-E6A1-4CE6-9D9E-760B88E8B65B}" type="slidenum">
              <a:rPr lang="en-US" smtClean="0"/>
              <a:t>‹#›</a:t>
            </a:fld>
            <a:endParaRPr lang="en-US"/>
          </a:p>
        </p:txBody>
      </p:sp>
    </p:spTree>
    <p:extLst>
      <p:ext uri="{BB962C8B-B14F-4D97-AF65-F5344CB8AC3E}">
        <p14:creationId xmlns:p14="http://schemas.microsoft.com/office/powerpoint/2010/main" val="3633780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EA480-7E82-4811-AB71-E17A572CE9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F594CF-F616-42F8-A8DE-0B20E4CFBECF}"/>
              </a:ext>
            </a:extLst>
          </p:cNvPr>
          <p:cNvSpPr>
            <a:spLocks noGrp="1"/>
          </p:cNvSpPr>
          <p:nvPr>
            <p:ph type="dt" sz="half" idx="10"/>
          </p:nvPr>
        </p:nvSpPr>
        <p:spPr/>
        <p:txBody>
          <a:bodyPr/>
          <a:lstStyle/>
          <a:p>
            <a:fld id="{F7374A4F-29C9-4584-B64C-C8770AC4D5C2}" type="datetime1">
              <a:rPr lang="en-US" smtClean="0"/>
              <a:t>6/19/2019</a:t>
            </a:fld>
            <a:endParaRPr lang="en-US"/>
          </a:p>
        </p:txBody>
      </p:sp>
      <p:sp>
        <p:nvSpPr>
          <p:cNvPr id="4" name="Footer Placeholder 3">
            <a:extLst>
              <a:ext uri="{FF2B5EF4-FFF2-40B4-BE49-F238E27FC236}">
                <a16:creationId xmlns:a16="http://schemas.microsoft.com/office/drawing/2014/main" id="{59472868-64EA-4BC9-B063-3A60C5DA966F}"/>
              </a:ext>
            </a:extLst>
          </p:cNvPr>
          <p:cNvSpPr>
            <a:spLocks noGrp="1"/>
          </p:cNvSpPr>
          <p:nvPr>
            <p:ph type="ftr" sz="quarter" idx="11"/>
          </p:nvPr>
        </p:nvSpPr>
        <p:spPr/>
        <p:txBody>
          <a:bodyPr/>
          <a:lstStyle/>
          <a:p>
            <a:r>
              <a:rPr lang="en-US"/>
              <a:t>Amgen Proprietary – Do Not Distribute</a:t>
            </a:r>
          </a:p>
        </p:txBody>
      </p:sp>
      <p:sp>
        <p:nvSpPr>
          <p:cNvPr id="5" name="Slide Number Placeholder 4">
            <a:extLst>
              <a:ext uri="{FF2B5EF4-FFF2-40B4-BE49-F238E27FC236}">
                <a16:creationId xmlns:a16="http://schemas.microsoft.com/office/drawing/2014/main" id="{BD9550ED-55DB-407B-8822-58BAF10EE425}"/>
              </a:ext>
            </a:extLst>
          </p:cNvPr>
          <p:cNvSpPr>
            <a:spLocks noGrp="1"/>
          </p:cNvSpPr>
          <p:nvPr>
            <p:ph type="sldNum" sz="quarter" idx="12"/>
          </p:nvPr>
        </p:nvSpPr>
        <p:spPr/>
        <p:txBody>
          <a:bodyPr/>
          <a:lstStyle/>
          <a:p>
            <a:fld id="{FA8F93EF-E6A1-4CE6-9D9E-760B88E8B65B}" type="slidenum">
              <a:rPr lang="en-US" smtClean="0"/>
              <a:t>‹#›</a:t>
            </a:fld>
            <a:endParaRPr lang="en-US"/>
          </a:p>
        </p:txBody>
      </p:sp>
    </p:spTree>
    <p:extLst>
      <p:ext uri="{BB962C8B-B14F-4D97-AF65-F5344CB8AC3E}">
        <p14:creationId xmlns:p14="http://schemas.microsoft.com/office/powerpoint/2010/main" val="3551783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C6636D-F484-4F7E-92C1-9D243247DE54}"/>
              </a:ext>
            </a:extLst>
          </p:cNvPr>
          <p:cNvSpPr>
            <a:spLocks noGrp="1"/>
          </p:cNvSpPr>
          <p:nvPr>
            <p:ph type="dt" sz="half" idx="10"/>
          </p:nvPr>
        </p:nvSpPr>
        <p:spPr/>
        <p:txBody>
          <a:bodyPr/>
          <a:lstStyle/>
          <a:p>
            <a:fld id="{E0F7A268-4D4D-4300-9FF1-E10D8EAEF044}" type="datetime1">
              <a:rPr lang="en-US" smtClean="0"/>
              <a:t>6/19/2019</a:t>
            </a:fld>
            <a:endParaRPr lang="en-US"/>
          </a:p>
        </p:txBody>
      </p:sp>
      <p:sp>
        <p:nvSpPr>
          <p:cNvPr id="3" name="Footer Placeholder 2">
            <a:extLst>
              <a:ext uri="{FF2B5EF4-FFF2-40B4-BE49-F238E27FC236}">
                <a16:creationId xmlns:a16="http://schemas.microsoft.com/office/drawing/2014/main" id="{81938948-1A11-491B-9128-77E56829CBDE}"/>
              </a:ext>
            </a:extLst>
          </p:cNvPr>
          <p:cNvSpPr>
            <a:spLocks noGrp="1"/>
          </p:cNvSpPr>
          <p:nvPr>
            <p:ph type="ftr" sz="quarter" idx="11"/>
          </p:nvPr>
        </p:nvSpPr>
        <p:spPr/>
        <p:txBody>
          <a:bodyPr/>
          <a:lstStyle/>
          <a:p>
            <a:r>
              <a:rPr lang="en-US"/>
              <a:t>Amgen Proprietary – Do Not Distribute</a:t>
            </a:r>
          </a:p>
        </p:txBody>
      </p:sp>
      <p:sp>
        <p:nvSpPr>
          <p:cNvPr id="4" name="Slide Number Placeholder 3">
            <a:extLst>
              <a:ext uri="{FF2B5EF4-FFF2-40B4-BE49-F238E27FC236}">
                <a16:creationId xmlns:a16="http://schemas.microsoft.com/office/drawing/2014/main" id="{CC5D8923-F6EE-4E11-9747-02A55D580B48}"/>
              </a:ext>
            </a:extLst>
          </p:cNvPr>
          <p:cNvSpPr>
            <a:spLocks noGrp="1"/>
          </p:cNvSpPr>
          <p:nvPr>
            <p:ph type="sldNum" sz="quarter" idx="12"/>
          </p:nvPr>
        </p:nvSpPr>
        <p:spPr/>
        <p:txBody>
          <a:bodyPr/>
          <a:lstStyle/>
          <a:p>
            <a:fld id="{FA8F93EF-E6A1-4CE6-9D9E-760B88E8B65B}" type="slidenum">
              <a:rPr lang="en-US" smtClean="0"/>
              <a:t>‹#›</a:t>
            </a:fld>
            <a:endParaRPr lang="en-US"/>
          </a:p>
        </p:txBody>
      </p:sp>
    </p:spTree>
    <p:extLst>
      <p:ext uri="{BB962C8B-B14F-4D97-AF65-F5344CB8AC3E}">
        <p14:creationId xmlns:p14="http://schemas.microsoft.com/office/powerpoint/2010/main" val="3135016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1588F-3657-4DE3-AB06-02271B4976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6C1754-A001-4D55-ABFB-B2B8396973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2F1EF7-54AD-4042-A058-1F232284EC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0631604-CE2D-4AA5-9EA0-EFC0469B5275}"/>
              </a:ext>
            </a:extLst>
          </p:cNvPr>
          <p:cNvSpPr>
            <a:spLocks noGrp="1"/>
          </p:cNvSpPr>
          <p:nvPr>
            <p:ph type="dt" sz="half" idx="10"/>
          </p:nvPr>
        </p:nvSpPr>
        <p:spPr/>
        <p:txBody>
          <a:bodyPr/>
          <a:lstStyle/>
          <a:p>
            <a:fld id="{21D0D56E-BC43-476A-B6E6-34EFC35730A5}" type="datetime1">
              <a:rPr lang="en-US" smtClean="0"/>
              <a:t>6/19/2019</a:t>
            </a:fld>
            <a:endParaRPr lang="en-US"/>
          </a:p>
        </p:txBody>
      </p:sp>
      <p:sp>
        <p:nvSpPr>
          <p:cNvPr id="6" name="Footer Placeholder 5">
            <a:extLst>
              <a:ext uri="{FF2B5EF4-FFF2-40B4-BE49-F238E27FC236}">
                <a16:creationId xmlns:a16="http://schemas.microsoft.com/office/drawing/2014/main" id="{D76E7D51-C1CF-46DB-A459-3B4687396934}"/>
              </a:ext>
            </a:extLst>
          </p:cNvPr>
          <p:cNvSpPr>
            <a:spLocks noGrp="1"/>
          </p:cNvSpPr>
          <p:nvPr>
            <p:ph type="ftr" sz="quarter" idx="11"/>
          </p:nvPr>
        </p:nvSpPr>
        <p:spPr/>
        <p:txBody>
          <a:bodyPr/>
          <a:lstStyle/>
          <a:p>
            <a:r>
              <a:rPr lang="en-US"/>
              <a:t>Amgen Proprietary – Do Not Distribute</a:t>
            </a:r>
          </a:p>
        </p:txBody>
      </p:sp>
      <p:sp>
        <p:nvSpPr>
          <p:cNvPr id="7" name="Slide Number Placeholder 6">
            <a:extLst>
              <a:ext uri="{FF2B5EF4-FFF2-40B4-BE49-F238E27FC236}">
                <a16:creationId xmlns:a16="http://schemas.microsoft.com/office/drawing/2014/main" id="{8C983E82-0811-470C-8EBD-283F120F31BA}"/>
              </a:ext>
            </a:extLst>
          </p:cNvPr>
          <p:cNvSpPr>
            <a:spLocks noGrp="1"/>
          </p:cNvSpPr>
          <p:nvPr>
            <p:ph type="sldNum" sz="quarter" idx="12"/>
          </p:nvPr>
        </p:nvSpPr>
        <p:spPr/>
        <p:txBody>
          <a:bodyPr/>
          <a:lstStyle/>
          <a:p>
            <a:fld id="{FA8F93EF-E6A1-4CE6-9D9E-760B88E8B65B}" type="slidenum">
              <a:rPr lang="en-US" smtClean="0"/>
              <a:t>‹#›</a:t>
            </a:fld>
            <a:endParaRPr lang="en-US"/>
          </a:p>
        </p:txBody>
      </p:sp>
    </p:spTree>
    <p:extLst>
      <p:ext uri="{BB962C8B-B14F-4D97-AF65-F5344CB8AC3E}">
        <p14:creationId xmlns:p14="http://schemas.microsoft.com/office/powerpoint/2010/main" val="3864149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5C881-FB88-467A-90EF-DD8FCE4440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827C96-CD8D-4ADF-A43A-2E3C58A621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2797EF-5087-4E25-B43D-6C66473358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205D67-77B4-410F-97E2-7F7F1AA5BFBF}"/>
              </a:ext>
            </a:extLst>
          </p:cNvPr>
          <p:cNvSpPr>
            <a:spLocks noGrp="1"/>
          </p:cNvSpPr>
          <p:nvPr>
            <p:ph type="dt" sz="half" idx="10"/>
          </p:nvPr>
        </p:nvSpPr>
        <p:spPr/>
        <p:txBody>
          <a:bodyPr/>
          <a:lstStyle/>
          <a:p>
            <a:fld id="{C9ECCFDE-4D88-4969-81D4-CA2648369B56}" type="datetime1">
              <a:rPr lang="en-US" smtClean="0"/>
              <a:t>6/19/2019</a:t>
            </a:fld>
            <a:endParaRPr lang="en-US"/>
          </a:p>
        </p:txBody>
      </p:sp>
      <p:sp>
        <p:nvSpPr>
          <p:cNvPr id="6" name="Footer Placeholder 5">
            <a:extLst>
              <a:ext uri="{FF2B5EF4-FFF2-40B4-BE49-F238E27FC236}">
                <a16:creationId xmlns:a16="http://schemas.microsoft.com/office/drawing/2014/main" id="{35D07C58-E387-4578-B9E6-7FDE0B50468B}"/>
              </a:ext>
            </a:extLst>
          </p:cNvPr>
          <p:cNvSpPr>
            <a:spLocks noGrp="1"/>
          </p:cNvSpPr>
          <p:nvPr>
            <p:ph type="ftr" sz="quarter" idx="11"/>
          </p:nvPr>
        </p:nvSpPr>
        <p:spPr/>
        <p:txBody>
          <a:bodyPr/>
          <a:lstStyle/>
          <a:p>
            <a:r>
              <a:rPr lang="en-US"/>
              <a:t>Amgen Proprietary – Do Not Distribute</a:t>
            </a:r>
          </a:p>
        </p:txBody>
      </p:sp>
      <p:sp>
        <p:nvSpPr>
          <p:cNvPr id="7" name="Slide Number Placeholder 6">
            <a:extLst>
              <a:ext uri="{FF2B5EF4-FFF2-40B4-BE49-F238E27FC236}">
                <a16:creationId xmlns:a16="http://schemas.microsoft.com/office/drawing/2014/main" id="{50D55B32-2BD6-4978-B961-56BAE5AD6990}"/>
              </a:ext>
            </a:extLst>
          </p:cNvPr>
          <p:cNvSpPr>
            <a:spLocks noGrp="1"/>
          </p:cNvSpPr>
          <p:nvPr>
            <p:ph type="sldNum" sz="quarter" idx="12"/>
          </p:nvPr>
        </p:nvSpPr>
        <p:spPr/>
        <p:txBody>
          <a:bodyPr/>
          <a:lstStyle/>
          <a:p>
            <a:fld id="{FA8F93EF-E6A1-4CE6-9D9E-760B88E8B65B}" type="slidenum">
              <a:rPr lang="en-US" smtClean="0"/>
              <a:t>‹#›</a:t>
            </a:fld>
            <a:endParaRPr lang="en-US"/>
          </a:p>
        </p:txBody>
      </p:sp>
    </p:spTree>
    <p:extLst>
      <p:ext uri="{BB962C8B-B14F-4D97-AF65-F5344CB8AC3E}">
        <p14:creationId xmlns:p14="http://schemas.microsoft.com/office/powerpoint/2010/main" val="2918741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CFE328-87ED-49DA-A7D5-D8D814A76C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9B2EA4-27BA-4BFA-B108-3C44C3A0E6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C11BB0-ACC7-4ACD-A7D8-49BC0B0DB4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880BA6-D8DF-4DB5-ACB3-9C5D43E8682B}" type="datetime1">
              <a:rPr lang="en-US" smtClean="0"/>
              <a:t>6/19/2019</a:t>
            </a:fld>
            <a:endParaRPr lang="en-US"/>
          </a:p>
        </p:txBody>
      </p:sp>
      <p:sp>
        <p:nvSpPr>
          <p:cNvPr id="5" name="Footer Placeholder 4">
            <a:extLst>
              <a:ext uri="{FF2B5EF4-FFF2-40B4-BE49-F238E27FC236}">
                <a16:creationId xmlns:a16="http://schemas.microsoft.com/office/drawing/2014/main" id="{752B7E94-7FF1-4CB1-BC25-4CE9BCDDD8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Amgen Proprietary – Do Not Distribute</a:t>
            </a:r>
          </a:p>
        </p:txBody>
      </p:sp>
      <p:sp>
        <p:nvSpPr>
          <p:cNvPr id="6" name="Slide Number Placeholder 5">
            <a:extLst>
              <a:ext uri="{FF2B5EF4-FFF2-40B4-BE49-F238E27FC236}">
                <a16:creationId xmlns:a16="http://schemas.microsoft.com/office/drawing/2014/main" id="{BEB8F9A1-1AE4-4DF7-84A2-1907D33C63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F93EF-E6A1-4CE6-9D9E-760B88E8B65B}" type="slidenum">
              <a:rPr lang="en-US" smtClean="0"/>
              <a:t>‹#›</a:t>
            </a:fld>
            <a:endParaRPr lang="en-US"/>
          </a:p>
        </p:txBody>
      </p:sp>
    </p:spTree>
    <p:extLst>
      <p:ext uri="{BB962C8B-B14F-4D97-AF65-F5344CB8AC3E}">
        <p14:creationId xmlns:p14="http://schemas.microsoft.com/office/powerpoint/2010/main" val="63230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edinfo@amgen.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tiff"/><Relationship Id="rId4" Type="http://schemas.openxmlformats.org/officeDocument/2006/relationships/image" Target="../media/image2.tif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1193FC7-B0D9-4B1D-81EA-3421ED0D55C6}"/>
              </a:ext>
            </a:extLst>
          </p:cNvPr>
          <p:cNvSpPr/>
          <p:nvPr/>
        </p:nvSpPr>
        <p:spPr>
          <a:xfrm>
            <a:off x="0" y="1"/>
            <a:ext cx="12192000" cy="5990752"/>
          </a:xfrm>
          <a:prstGeom prst="rect">
            <a:avLst/>
          </a:prstGeom>
          <a:solidFill>
            <a:srgbClr val="E3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82045">
              <a:defRPr/>
            </a:pPr>
            <a:r>
              <a:rPr lang="en-US" sz="521" dirty="0">
                <a:solidFill>
                  <a:srgbClr val="FFFFFF"/>
                </a:solidFill>
                <a:latin typeface="Arial" panose="020B0604020202020204" pitchFamily="34" charset="0"/>
                <a:cs typeface="Arial" panose="020B0604020202020204" pitchFamily="34" charset="0"/>
              </a:rPr>
              <a:t>St</a:t>
            </a:r>
          </a:p>
        </p:txBody>
      </p:sp>
      <p:sp>
        <p:nvSpPr>
          <p:cNvPr id="2" name="Title 1">
            <a:extLst>
              <a:ext uri="{FF2B5EF4-FFF2-40B4-BE49-F238E27FC236}">
                <a16:creationId xmlns:a16="http://schemas.microsoft.com/office/drawing/2014/main" id="{8916FDE4-81E9-4B12-938B-39FF42600CEF}"/>
              </a:ext>
            </a:extLst>
          </p:cNvPr>
          <p:cNvSpPr>
            <a:spLocks noGrp="1"/>
          </p:cNvSpPr>
          <p:nvPr>
            <p:ph type="ctrTitle"/>
          </p:nvPr>
        </p:nvSpPr>
        <p:spPr>
          <a:xfrm>
            <a:off x="734291" y="854372"/>
            <a:ext cx="10448059" cy="1901599"/>
          </a:xfrm>
        </p:spPr>
        <p:txBody>
          <a:bodyPr>
            <a:noAutofit/>
          </a:bodyPr>
          <a:lstStyle/>
          <a:p>
            <a:r>
              <a:rPr lang="en-US" sz="3600" dirty="0">
                <a:solidFill>
                  <a:schemeClr val="accent1"/>
                </a:solidFill>
                <a:latin typeface="Arial" panose="020B0604020202020204" pitchFamily="34" charset="0"/>
                <a:cs typeface="Arial" panose="020B0604020202020204" pitchFamily="34" charset="0"/>
              </a:rPr>
              <a:t>AMG 420, an Anti-BCMA Bispecific T-cell Engager (BiTE</a:t>
            </a:r>
            <a:r>
              <a:rPr lang="en-US" sz="3600" baseline="30000" dirty="0">
                <a:solidFill>
                  <a:schemeClr val="accent1"/>
                </a:solidFill>
                <a:latin typeface="Arial" panose="020B0604020202020204" pitchFamily="34" charset="0"/>
                <a:cs typeface="Arial" panose="020B0604020202020204" pitchFamily="34" charset="0"/>
              </a:rPr>
              <a:t>®</a:t>
            </a:r>
            <a:r>
              <a:rPr lang="en-US" sz="3600" dirty="0">
                <a:solidFill>
                  <a:schemeClr val="accent1"/>
                </a:solidFill>
                <a:latin typeface="Arial" panose="020B0604020202020204" pitchFamily="34" charset="0"/>
                <a:cs typeface="Arial" panose="020B0604020202020204" pitchFamily="34" charset="0"/>
              </a:rPr>
              <a:t>) Molecule, in Patients with R/R Multiple Myeloma: Updated Results of a First-in-Human Phase 1 Dose Escalation Study </a:t>
            </a:r>
          </a:p>
        </p:txBody>
      </p:sp>
      <p:sp>
        <p:nvSpPr>
          <p:cNvPr id="3" name="Subtitle 2">
            <a:extLst>
              <a:ext uri="{FF2B5EF4-FFF2-40B4-BE49-F238E27FC236}">
                <a16:creationId xmlns:a16="http://schemas.microsoft.com/office/drawing/2014/main" id="{5B837A17-1F62-4E9A-BFF6-AB333D10C4C8}"/>
              </a:ext>
            </a:extLst>
          </p:cNvPr>
          <p:cNvSpPr>
            <a:spLocks noGrp="1"/>
          </p:cNvSpPr>
          <p:nvPr>
            <p:ph type="subTitle" idx="1"/>
          </p:nvPr>
        </p:nvSpPr>
        <p:spPr>
          <a:xfrm>
            <a:off x="274320" y="2923920"/>
            <a:ext cx="11506200" cy="2311757"/>
          </a:xfrm>
        </p:spPr>
        <p:txBody>
          <a:bodyPr>
            <a:noAutofit/>
          </a:bodyPr>
          <a:lstStyle/>
          <a:p>
            <a:r>
              <a:rPr lang="en-US" sz="2000" dirty="0">
                <a:latin typeface="Arial" panose="020B0604020202020204" pitchFamily="34" charset="0"/>
                <a:cs typeface="Arial" panose="020B0604020202020204" pitchFamily="34" charset="0"/>
              </a:rPr>
              <a:t>Max S Topp,</a:t>
            </a:r>
            <a:r>
              <a:rPr lang="en-US" sz="2000" baseline="30000" dirty="0">
                <a:latin typeface="Arial" panose="020B0604020202020204" pitchFamily="34" charset="0"/>
                <a:cs typeface="Arial" panose="020B0604020202020204" pitchFamily="34" charset="0"/>
              </a:rPr>
              <a:t>1</a:t>
            </a:r>
            <a:r>
              <a:rPr lang="en-US" sz="2000" dirty="0">
                <a:latin typeface="Arial" panose="020B0604020202020204" pitchFamily="34" charset="0"/>
                <a:cs typeface="Arial" panose="020B0604020202020204" pitchFamily="34" charset="0"/>
              </a:rPr>
              <a:t> </a:t>
            </a:r>
            <a:r>
              <a:rPr lang="en-US" sz="2000">
                <a:latin typeface="Arial" panose="020B0604020202020204" pitchFamily="34" charset="0"/>
                <a:cs typeface="Arial" panose="020B0604020202020204" pitchFamily="34" charset="0"/>
              </a:rPr>
              <a:t>Johannes Duell</a:t>
            </a:r>
            <a:r>
              <a:rPr lang="en-US" sz="2000" dirty="0">
                <a:latin typeface="Arial" panose="020B0604020202020204" pitchFamily="34" charset="0"/>
                <a:cs typeface="Arial" panose="020B0604020202020204" pitchFamily="34" charset="0"/>
              </a:rPr>
              <a:t>,</a:t>
            </a:r>
            <a:r>
              <a:rPr lang="en-US" sz="2000" baseline="30000" dirty="0">
                <a:latin typeface="Arial" panose="020B0604020202020204" pitchFamily="34" charset="0"/>
                <a:cs typeface="Arial" panose="020B0604020202020204" pitchFamily="34" charset="0"/>
              </a:rPr>
              <a:t>1</a:t>
            </a:r>
            <a:r>
              <a:rPr lang="en-US" sz="2000" dirty="0">
                <a:latin typeface="Arial" panose="020B0604020202020204" pitchFamily="34" charset="0"/>
                <a:cs typeface="Arial" panose="020B0604020202020204" pitchFamily="34" charset="0"/>
              </a:rPr>
              <a:t> Gerhard Zugmaier,</a:t>
            </a:r>
            <a:r>
              <a:rPr lang="en-US" sz="2000" baseline="30000" dirty="0">
                <a:latin typeface="Arial" panose="020B0604020202020204" pitchFamily="34" charset="0"/>
                <a:cs typeface="Arial" panose="020B0604020202020204" pitchFamily="34" charset="0"/>
              </a:rPr>
              <a:t>2</a:t>
            </a:r>
            <a:r>
              <a:rPr lang="en-US" sz="2000" dirty="0">
                <a:latin typeface="Arial" panose="020B0604020202020204" pitchFamily="34" charset="0"/>
                <a:cs typeface="Arial" panose="020B0604020202020204" pitchFamily="34" charset="0"/>
              </a:rPr>
              <a:t> Michel Attal,</a:t>
            </a:r>
            <a:r>
              <a:rPr lang="en-US" sz="2000" baseline="30000" dirty="0">
                <a:latin typeface="Arial" panose="020B0604020202020204" pitchFamily="34" charset="0"/>
                <a:cs typeface="Arial" panose="020B0604020202020204" pitchFamily="34" charset="0"/>
              </a:rPr>
              <a:t>3</a:t>
            </a:r>
            <a:r>
              <a:rPr lang="en-US" sz="2000" dirty="0">
                <a:latin typeface="Arial" panose="020B0604020202020204" pitchFamily="34" charset="0"/>
                <a:cs typeface="Arial" panose="020B0604020202020204" pitchFamily="34" charset="0"/>
              </a:rPr>
              <a:t> Philippe Moreau,</a:t>
            </a:r>
            <a:r>
              <a:rPr lang="en-US" sz="2000" baseline="30000" dirty="0">
                <a:latin typeface="Arial" panose="020B0604020202020204" pitchFamily="34" charset="0"/>
                <a:cs typeface="Arial" panose="020B0604020202020204" pitchFamily="34" charset="0"/>
              </a:rPr>
              <a:t>4</a:t>
            </a:r>
            <a:r>
              <a:rPr lang="en-US" sz="2000" dirty="0">
                <a:latin typeface="Arial" panose="020B0604020202020204" pitchFamily="34" charset="0"/>
                <a:cs typeface="Arial" panose="020B0604020202020204" pitchFamily="34" charset="0"/>
              </a:rPr>
              <a:t> Christian Langer,</a:t>
            </a:r>
            <a:r>
              <a:rPr lang="en-US" sz="2000" baseline="30000" dirty="0">
                <a:latin typeface="Arial" panose="020B0604020202020204" pitchFamily="34" charset="0"/>
                <a:cs typeface="Arial" panose="020B0604020202020204" pitchFamily="34" charset="0"/>
              </a:rPr>
              <a:t>5</a:t>
            </a:r>
            <a:r>
              <a:rPr lang="en-US" sz="2000" dirty="0">
                <a:latin typeface="Arial" panose="020B0604020202020204" pitchFamily="34" charset="0"/>
                <a:cs typeface="Arial" panose="020B0604020202020204" pitchFamily="34" charset="0"/>
              </a:rPr>
              <a:t> Jan Krönke,</a:t>
            </a:r>
            <a:r>
              <a:rPr lang="en-US" sz="2000" baseline="30000" dirty="0">
                <a:latin typeface="Arial" panose="020B0604020202020204" pitchFamily="34" charset="0"/>
                <a:cs typeface="Arial" panose="020B0604020202020204" pitchFamily="34" charset="0"/>
              </a:rPr>
              <a:t>6</a:t>
            </a:r>
            <a:r>
              <a:rPr lang="en-US" sz="2000" dirty="0">
                <a:latin typeface="Arial" panose="020B0604020202020204" pitchFamily="34" charset="0"/>
                <a:cs typeface="Arial" panose="020B0604020202020204" pitchFamily="34" charset="0"/>
              </a:rPr>
              <a:t> Thierry Facon,</a:t>
            </a:r>
            <a:r>
              <a:rPr lang="en-US" sz="2000" baseline="30000" dirty="0">
                <a:latin typeface="Arial" panose="020B0604020202020204" pitchFamily="34" charset="0"/>
                <a:cs typeface="Arial" panose="020B0604020202020204" pitchFamily="34" charset="0"/>
              </a:rPr>
              <a:t>7</a:t>
            </a:r>
            <a:r>
              <a:rPr lang="en-US" sz="2000" dirty="0">
                <a:latin typeface="Arial" panose="020B0604020202020204" pitchFamily="34" charset="0"/>
                <a:cs typeface="Arial" panose="020B0604020202020204" pitchFamily="34" charset="0"/>
              </a:rPr>
              <a:t> Alexey V Salnikov,</a:t>
            </a:r>
            <a:r>
              <a:rPr lang="en-US" sz="2000" baseline="30000" dirty="0">
                <a:latin typeface="Arial" panose="020B0604020202020204" pitchFamily="34" charset="0"/>
                <a:cs typeface="Arial" panose="020B0604020202020204" pitchFamily="34" charset="0"/>
              </a:rPr>
              <a:t>8 </a:t>
            </a:r>
            <a:r>
              <a:rPr lang="en-US" sz="2000" dirty="0">
                <a:latin typeface="Arial" panose="020B0604020202020204" pitchFamily="34" charset="0"/>
                <a:cs typeface="Arial" panose="020B0604020202020204" pitchFamily="34" charset="0"/>
              </a:rPr>
              <a:t>Robin Lesley,</a:t>
            </a:r>
            <a:r>
              <a:rPr lang="en-US" sz="2000" baseline="30000" dirty="0">
                <a:latin typeface="Arial" panose="020B0604020202020204" pitchFamily="34" charset="0"/>
                <a:cs typeface="Arial" panose="020B0604020202020204" pitchFamily="34" charset="0"/>
              </a:rPr>
              <a:t>9</a:t>
            </a:r>
            <a:r>
              <a:rPr lang="en-US" sz="2000" dirty="0">
                <a:latin typeface="Arial" panose="020B0604020202020204" pitchFamily="34" charset="0"/>
                <a:cs typeface="Arial" panose="020B0604020202020204" pitchFamily="34" charset="0"/>
              </a:rPr>
              <a:t> Karl Beutner,</a:t>
            </a:r>
            <a:r>
              <a:rPr lang="en-US" sz="2000" baseline="30000" dirty="0">
                <a:latin typeface="Arial" panose="020B0604020202020204" pitchFamily="34" charset="0"/>
                <a:cs typeface="Arial" panose="020B0604020202020204" pitchFamily="34" charset="0"/>
              </a:rPr>
              <a:t>10 </a:t>
            </a:r>
            <a:r>
              <a:rPr lang="en-US" sz="2000" dirty="0">
                <a:latin typeface="Arial" panose="020B0604020202020204" pitchFamily="34" charset="0"/>
                <a:cs typeface="Arial" panose="020B0604020202020204" pitchFamily="34" charset="0"/>
              </a:rPr>
              <a:t>James Kalabus,</a:t>
            </a:r>
            <a:r>
              <a:rPr lang="en-US" sz="2000" baseline="30000" dirty="0">
                <a:latin typeface="Arial" panose="020B0604020202020204" pitchFamily="34" charset="0"/>
                <a:cs typeface="Arial" panose="020B0604020202020204" pitchFamily="34" charset="0"/>
              </a:rPr>
              <a:t>9</a:t>
            </a:r>
            <a:r>
              <a:rPr lang="en-US" sz="2000" dirty="0">
                <a:latin typeface="Arial" panose="020B0604020202020204" pitchFamily="34" charset="0"/>
                <a:cs typeface="Arial" panose="020B0604020202020204" pitchFamily="34" charset="0"/>
              </a:rPr>
              <a:t> Erik Rasmussen,</a:t>
            </a:r>
            <a:r>
              <a:rPr lang="en-US" sz="2000" baseline="30000" dirty="0">
                <a:latin typeface="Arial" panose="020B0604020202020204" pitchFamily="34" charset="0"/>
                <a:cs typeface="Arial" panose="020B0604020202020204" pitchFamily="34" charset="0"/>
              </a:rPr>
              <a:t>10 </a:t>
            </a:r>
            <a:r>
              <a:rPr lang="en-US" sz="2000" dirty="0">
                <a:latin typeface="Arial" panose="020B0604020202020204" pitchFamily="34" charset="0"/>
                <a:cs typeface="Arial" panose="020B0604020202020204" pitchFamily="34" charset="0"/>
              </a:rPr>
              <a:t>Kathrin Riemann,</a:t>
            </a:r>
            <a:r>
              <a:rPr lang="en-US" sz="2000" baseline="30000" dirty="0">
                <a:latin typeface="Arial" panose="020B0604020202020204" pitchFamily="34" charset="0"/>
                <a:cs typeface="Arial" panose="020B0604020202020204" pitchFamily="34" charset="0"/>
              </a:rPr>
              <a:t>8 </a:t>
            </a:r>
            <a:r>
              <a:rPr lang="en-US" sz="2000" dirty="0">
                <a:latin typeface="Arial" panose="020B0604020202020204" pitchFamily="34" charset="0"/>
                <a:cs typeface="Arial" panose="020B0604020202020204" pitchFamily="34" charset="0"/>
              </a:rPr>
              <a:t>Alex C Minella,</a:t>
            </a:r>
            <a:r>
              <a:rPr lang="en-US" sz="2000" baseline="30000" dirty="0">
                <a:latin typeface="Arial" panose="020B0604020202020204" pitchFamily="34" charset="0"/>
                <a:cs typeface="Arial" panose="020B0604020202020204" pitchFamily="34" charset="0"/>
              </a:rPr>
              <a:t>10 </a:t>
            </a:r>
            <a:r>
              <a:rPr lang="en-US" sz="2000" dirty="0">
                <a:latin typeface="Arial" panose="020B0604020202020204" pitchFamily="34" charset="0"/>
                <a:cs typeface="Arial" panose="020B0604020202020204" pitchFamily="34" charset="0"/>
              </a:rPr>
              <a:t>Gerd Munzert,</a:t>
            </a:r>
            <a:r>
              <a:rPr lang="en-US" sz="2000" baseline="30000" dirty="0">
                <a:latin typeface="Arial" panose="020B0604020202020204" pitchFamily="34" charset="0"/>
                <a:cs typeface="Arial" panose="020B0604020202020204" pitchFamily="34" charset="0"/>
              </a:rPr>
              <a:t>8*</a:t>
            </a:r>
            <a:r>
              <a:rPr lang="en-US" sz="2000" dirty="0">
                <a:latin typeface="Arial" panose="020B0604020202020204" pitchFamily="34" charset="0"/>
                <a:cs typeface="Arial" panose="020B0604020202020204" pitchFamily="34" charset="0"/>
              </a:rPr>
              <a:t> Hermann Einsele</a:t>
            </a:r>
            <a:r>
              <a:rPr lang="en-US" sz="2000" baseline="30000" dirty="0">
                <a:latin typeface="Arial" panose="020B0604020202020204" pitchFamily="34" charset="0"/>
                <a:cs typeface="Arial" panose="020B0604020202020204" pitchFamily="34" charset="0"/>
              </a:rPr>
              <a:t>1</a:t>
            </a:r>
            <a:r>
              <a:rPr lang="en-US" sz="1600" baseline="30000" dirty="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r>
              <a:rPr lang="en-US" sz="1600" baseline="30000" dirty="0">
                <a:latin typeface="Arial" panose="020B0604020202020204" pitchFamily="34" charset="0"/>
                <a:cs typeface="Arial" panose="020B0604020202020204" pitchFamily="34" charset="0"/>
              </a:rPr>
              <a:t>1</a:t>
            </a:r>
            <a:r>
              <a:rPr lang="en-US" sz="1600" dirty="0">
                <a:latin typeface="Arial" panose="020B0604020202020204" pitchFamily="34" charset="0"/>
                <a:cs typeface="Arial" panose="020B0604020202020204" pitchFamily="34" charset="0"/>
              </a:rPr>
              <a:t>Department of Internal Medicine II, University Hospital Würzburg, Würzburg, Germany, </a:t>
            </a:r>
            <a:r>
              <a:rPr lang="en-US" sz="1600" baseline="30000" dirty="0">
                <a:latin typeface="Arial" panose="020B0604020202020204" pitchFamily="34" charset="0"/>
                <a:cs typeface="Arial" panose="020B0604020202020204" pitchFamily="34" charset="0"/>
              </a:rPr>
              <a:t>2</a:t>
            </a:r>
            <a:r>
              <a:rPr lang="en-US" sz="1600" dirty="0">
                <a:latin typeface="Arial" panose="020B0604020202020204" pitchFamily="34" charset="0"/>
                <a:cs typeface="Arial" panose="020B0604020202020204" pitchFamily="34" charset="0"/>
              </a:rPr>
              <a:t>Amgen Research (Munich), Munich, Germany, </a:t>
            </a:r>
            <a:r>
              <a:rPr lang="en-US" sz="1600" baseline="30000" dirty="0">
                <a:latin typeface="Arial" panose="020B0604020202020204" pitchFamily="34" charset="0"/>
                <a:cs typeface="Arial" panose="020B0604020202020204" pitchFamily="34" charset="0"/>
              </a:rPr>
              <a:t>3</a:t>
            </a:r>
            <a:r>
              <a:rPr lang="en-US" sz="1600" dirty="0">
                <a:latin typeface="Arial" panose="020B0604020202020204" pitchFamily="34" charset="0"/>
                <a:cs typeface="Arial" panose="020B0604020202020204" pitchFamily="34" charset="0"/>
              </a:rPr>
              <a:t>University of Toulouse, Toulouse, France, </a:t>
            </a:r>
            <a:r>
              <a:rPr lang="en-US" sz="1600" baseline="30000" dirty="0">
                <a:latin typeface="Arial" panose="020B0604020202020204" pitchFamily="34" charset="0"/>
                <a:cs typeface="Arial" panose="020B0604020202020204" pitchFamily="34" charset="0"/>
              </a:rPr>
              <a:t>4</a:t>
            </a:r>
            <a:r>
              <a:rPr lang="en-US" sz="1600" dirty="0">
                <a:latin typeface="Arial" panose="020B0604020202020204" pitchFamily="34" charset="0"/>
                <a:cs typeface="Arial" panose="020B0604020202020204" pitchFamily="34" charset="0"/>
              </a:rPr>
              <a:t>Hematology Department Chair, University Hospital Center of Nantes, Nantes, France, </a:t>
            </a:r>
            <a:r>
              <a:rPr lang="en-US" sz="1600" baseline="30000" dirty="0">
                <a:latin typeface="Arial" panose="020B0604020202020204" pitchFamily="34" charset="0"/>
                <a:cs typeface="Arial" panose="020B0604020202020204" pitchFamily="34" charset="0"/>
              </a:rPr>
              <a:t>5</a:t>
            </a:r>
            <a:r>
              <a:rPr lang="en-US" sz="1600" dirty="0">
                <a:latin typeface="Arial" panose="020B0604020202020204" pitchFamily="34" charset="0"/>
                <a:cs typeface="Arial" panose="020B0604020202020204" pitchFamily="34" charset="0"/>
              </a:rPr>
              <a:t>Kempten Clinic, Kempten, Germany, </a:t>
            </a:r>
            <a:r>
              <a:rPr lang="en-US" sz="1600" baseline="30000" dirty="0">
                <a:latin typeface="Arial" panose="020B0604020202020204" pitchFamily="34" charset="0"/>
                <a:cs typeface="Arial" panose="020B0604020202020204" pitchFamily="34" charset="0"/>
              </a:rPr>
              <a:t>6</a:t>
            </a:r>
            <a:r>
              <a:rPr lang="en-US" sz="1600" dirty="0">
                <a:latin typeface="Arial" panose="020B0604020202020204" pitchFamily="34" charset="0"/>
                <a:cs typeface="Arial" panose="020B0604020202020204" pitchFamily="34" charset="0"/>
              </a:rPr>
              <a:t>Ulm University, Ulm, Germany, </a:t>
            </a:r>
            <a:r>
              <a:rPr lang="en-US" sz="1600" baseline="30000" dirty="0">
                <a:latin typeface="Arial" panose="020B0604020202020204" pitchFamily="34" charset="0"/>
                <a:cs typeface="Arial" panose="020B0604020202020204" pitchFamily="34" charset="0"/>
              </a:rPr>
              <a:t>7</a:t>
            </a:r>
            <a:r>
              <a:rPr lang="en-US" sz="1600" dirty="0">
                <a:latin typeface="Arial" panose="020B0604020202020204" pitchFamily="34" charset="0"/>
                <a:cs typeface="Arial" panose="020B0604020202020204" pitchFamily="34" charset="0"/>
              </a:rPr>
              <a:t>Regional University Hospital of Lille, Lille, France, </a:t>
            </a:r>
            <a:r>
              <a:rPr lang="en-US" sz="1600" baseline="30000" dirty="0">
                <a:latin typeface="Arial" panose="020B0604020202020204" pitchFamily="34" charset="0"/>
                <a:cs typeface="Arial" panose="020B0604020202020204" pitchFamily="34" charset="0"/>
              </a:rPr>
              <a:t>8</a:t>
            </a:r>
            <a:r>
              <a:rPr lang="en-US" sz="1600" dirty="0">
                <a:latin typeface="Arial" panose="020B0604020202020204" pitchFamily="34" charset="0"/>
                <a:cs typeface="Arial" panose="020B0604020202020204" pitchFamily="34" charset="0"/>
              </a:rPr>
              <a:t>Boehringer Ingelheim, </a:t>
            </a:r>
            <a:r>
              <a:rPr lang="en-US" sz="1600" dirty="0" err="1">
                <a:latin typeface="Arial" panose="020B0604020202020204" pitchFamily="34" charset="0"/>
                <a:cs typeface="Arial" panose="020B0604020202020204" pitchFamily="34" charset="0"/>
              </a:rPr>
              <a:t>Biberach</a:t>
            </a:r>
            <a:r>
              <a:rPr lang="en-US" sz="1600" dirty="0">
                <a:latin typeface="Arial" panose="020B0604020202020204" pitchFamily="34" charset="0"/>
                <a:cs typeface="Arial" panose="020B0604020202020204" pitchFamily="34" charset="0"/>
              </a:rPr>
              <a:t>, Germany, </a:t>
            </a:r>
            <a:r>
              <a:rPr lang="en-US" sz="1600" baseline="30000" dirty="0">
                <a:latin typeface="Arial" panose="020B0604020202020204" pitchFamily="34" charset="0"/>
                <a:cs typeface="Arial" panose="020B0604020202020204" pitchFamily="34" charset="0"/>
              </a:rPr>
              <a:t>9</a:t>
            </a:r>
            <a:r>
              <a:rPr lang="en-US" sz="1600" dirty="0">
                <a:latin typeface="Arial" panose="020B0604020202020204" pitchFamily="34" charset="0"/>
                <a:cs typeface="Arial" panose="020B0604020202020204" pitchFamily="34" charset="0"/>
              </a:rPr>
              <a:t>Amgen Inc., South San Francisco, California, US, </a:t>
            </a:r>
            <a:r>
              <a:rPr lang="en-US" sz="1600" baseline="30000" dirty="0">
                <a:latin typeface="Arial" panose="020B0604020202020204" pitchFamily="34" charset="0"/>
                <a:cs typeface="Arial" panose="020B0604020202020204" pitchFamily="34" charset="0"/>
              </a:rPr>
              <a:t>10</a:t>
            </a:r>
            <a:r>
              <a:rPr lang="en-US" sz="1600" dirty="0">
                <a:latin typeface="Arial" panose="020B0604020202020204" pitchFamily="34" charset="0"/>
                <a:cs typeface="Arial" panose="020B0604020202020204" pitchFamily="34" charset="0"/>
              </a:rPr>
              <a:t>Amgen Inc., Thousand Oaks, California, US, *contributed equally</a:t>
            </a:r>
          </a:p>
        </p:txBody>
      </p:sp>
      <p:sp>
        <p:nvSpPr>
          <p:cNvPr id="10" name="TextBox 9">
            <a:extLst>
              <a:ext uri="{FF2B5EF4-FFF2-40B4-BE49-F238E27FC236}">
                <a16:creationId xmlns:a16="http://schemas.microsoft.com/office/drawing/2014/main" id="{3A598B1A-1F80-432D-A6E3-1A1244CAF921}"/>
              </a:ext>
            </a:extLst>
          </p:cNvPr>
          <p:cNvSpPr txBox="1"/>
          <p:nvPr/>
        </p:nvSpPr>
        <p:spPr>
          <a:xfrm>
            <a:off x="8702851" y="6003628"/>
            <a:ext cx="3437736" cy="369332"/>
          </a:xfrm>
          <a:prstGeom prst="rect">
            <a:avLst/>
          </a:prstGeom>
          <a:noFill/>
        </p:spPr>
        <p:txBody>
          <a:bodyPr wrap="none" rtlCol="0">
            <a:spAutoFit/>
          </a:bodyPr>
          <a:lstStyle/>
          <a:p>
            <a:r>
              <a:rPr lang="en-US" cap="small" dirty="0">
                <a:latin typeface="Arial" panose="020B0604020202020204" pitchFamily="34" charset="0"/>
                <a:cs typeface="Arial" panose="020B0604020202020204" pitchFamily="34" charset="0"/>
              </a:rPr>
              <a:t>presented by: Prof Max Topp </a:t>
            </a:r>
          </a:p>
        </p:txBody>
      </p:sp>
      <p:sp>
        <p:nvSpPr>
          <p:cNvPr id="8" name="TextBox 7">
            <a:extLst>
              <a:ext uri="{FF2B5EF4-FFF2-40B4-BE49-F238E27FC236}">
                <a16:creationId xmlns:a16="http://schemas.microsoft.com/office/drawing/2014/main" id="{84149C3E-2DDB-4C4B-9FAC-0DBAC1E7D7F5}"/>
              </a:ext>
            </a:extLst>
          </p:cNvPr>
          <p:cNvSpPr txBox="1"/>
          <p:nvPr/>
        </p:nvSpPr>
        <p:spPr>
          <a:xfrm>
            <a:off x="0" y="6337328"/>
            <a:ext cx="8033657" cy="246221"/>
          </a:xfrm>
          <a:prstGeom prst="rect">
            <a:avLst/>
          </a:prstGeom>
          <a:noFill/>
        </p:spPr>
        <p:txBody>
          <a:bodyPr wrap="square" rtlCol="0">
            <a:spAutoFit/>
          </a:bodyPr>
          <a:lstStyle/>
          <a:p>
            <a:r>
              <a:rPr lang="en-US" sz="1000" dirty="0" err="1">
                <a:latin typeface="Arial" panose="020B0604020202020204" pitchFamily="34" charset="0"/>
                <a:cs typeface="Arial" panose="020B0604020202020204" pitchFamily="34" charset="0"/>
              </a:rPr>
              <a:t>Topp</a:t>
            </a:r>
            <a:r>
              <a:rPr lang="en-US" sz="1000" dirty="0">
                <a:latin typeface="Arial" panose="020B0604020202020204" pitchFamily="34" charset="0"/>
                <a:cs typeface="Arial" panose="020B0604020202020204" pitchFamily="34" charset="0"/>
              </a:rPr>
              <a:t> MS, et al. Presented at: American Society for Clinical Oncology Annual Meeting. May 31 – June 3, 2019; Chicago, IL. Abstract 8007. </a:t>
            </a:r>
          </a:p>
        </p:txBody>
      </p:sp>
    </p:spTree>
    <p:extLst>
      <p:ext uri="{BB962C8B-B14F-4D97-AF65-F5344CB8AC3E}">
        <p14:creationId xmlns:p14="http://schemas.microsoft.com/office/powerpoint/2010/main" val="2964643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45E4F-3BB0-4A3D-97E8-AD3CE61DC6E8}"/>
              </a:ext>
            </a:extLst>
          </p:cNvPr>
          <p:cNvSpPr>
            <a:spLocks noGrp="1"/>
          </p:cNvSpPr>
          <p:nvPr>
            <p:ph type="title"/>
          </p:nvPr>
        </p:nvSpPr>
        <p:spPr>
          <a:xfrm>
            <a:off x="489859" y="264790"/>
            <a:ext cx="10515600" cy="1325563"/>
          </a:xfrm>
        </p:spPr>
        <p:txBody>
          <a:bodyPr>
            <a:normAutofit/>
          </a:bodyPr>
          <a:lstStyle/>
          <a:p>
            <a:r>
              <a:rPr lang="en-US" dirty="0">
                <a:solidFill>
                  <a:schemeClr val="accent1"/>
                </a:solidFill>
              </a:rPr>
              <a:t>Patient Disposition and Exposure</a:t>
            </a:r>
            <a:endParaRPr lang="en-US" sz="2800" dirty="0">
              <a:solidFill>
                <a:schemeClr val="accent1"/>
              </a:solidFill>
            </a:endParaRPr>
          </a:p>
        </p:txBody>
      </p:sp>
      <p:graphicFrame>
        <p:nvGraphicFramePr>
          <p:cNvPr id="4" name="Table 3">
            <a:extLst>
              <a:ext uri="{FF2B5EF4-FFF2-40B4-BE49-F238E27FC236}">
                <a16:creationId xmlns:a16="http://schemas.microsoft.com/office/drawing/2014/main" id="{2AD93E98-AA64-45D6-A9FD-7137891955D6}"/>
              </a:ext>
            </a:extLst>
          </p:cNvPr>
          <p:cNvGraphicFramePr>
            <a:graphicFrameLocks noGrp="1"/>
          </p:cNvGraphicFramePr>
          <p:nvPr>
            <p:extLst>
              <p:ext uri="{D42A27DB-BD31-4B8C-83A1-F6EECF244321}">
                <p14:modId xmlns:p14="http://schemas.microsoft.com/office/powerpoint/2010/main" val="3869534402"/>
              </p:ext>
            </p:extLst>
          </p:nvPr>
        </p:nvGraphicFramePr>
        <p:xfrm>
          <a:off x="391881" y="1626561"/>
          <a:ext cx="11451772" cy="3238819"/>
        </p:xfrm>
        <a:graphic>
          <a:graphicData uri="http://schemas.openxmlformats.org/drawingml/2006/table">
            <a:tbl>
              <a:tblPr firstRow="1" bandRow="1">
                <a:tableStyleId>{5C22544A-7EE6-4342-B048-85BDC9FD1C3A}</a:tableStyleId>
              </a:tblPr>
              <a:tblGrid>
                <a:gridCol w="2033957">
                  <a:extLst>
                    <a:ext uri="{9D8B030D-6E8A-4147-A177-3AD203B41FA5}">
                      <a16:colId xmlns:a16="http://schemas.microsoft.com/office/drawing/2014/main" val="1511871790"/>
                    </a:ext>
                  </a:extLst>
                </a:gridCol>
                <a:gridCol w="6699738">
                  <a:extLst>
                    <a:ext uri="{9D8B030D-6E8A-4147-A177-3AD203B41FA5}">
                      <a16:colId xmlns:a16="http://schemas.microsoft.com/office/drawing/2014/main" val="3570272127"/>
                    </a:ext>
                  </a:extLst>
                </a:gridCol>
                <a:gridCol w="2718077">
                  <a:extLst>
                    <a:ext uri="{9D8B030D-6E8A-4147-A177-3AD203B41FA5}">
                      <a16:colId xmlns:a16="http://schemas.microsoft.com/office/drawing/2014/main" val="2911654311"/>
                    </a:ext>
                  </a:extLst>
                </a:gridCol>
              </a:tblGrid>
              <a:tr h="408913">
                <a:tc>
                  <a:txBody>
                    <a:bodyPr/>
                    <a:lstStyle/>
                    <a:p>
                      <a:pPr>
                        <a:lnSpc>
                          <a:spcPct val="85000"/>
                        </a:lnSpc>
                      </a:pPr>
                      <a:endParaRPr lang="en-US" sz="2200" dirty="0">
                        <a:latin typeface="Arial" panose="020B0604020202020204" pitchFamily="34" charset="0"/>
                        <a:cs typeface="Arial" panose="020B0604020202020204" pitchFamily="34" charset="0"/>
                      </a:endParaRPr>
                    </a:p>
                  </a:txBody>
                  <a:tcPr anchor="ctr"/>
                </a:tc>
                <a:tc>
                  <a:txBody>
                    <a:bodyPr/>
                    <a:lstStyle/>
                    <a:p>
                      <a:pPr>
                        <a:lnSpc>
                          <a:spcPct val="85000"/>
                        </a:lnSpc>
                      </a:pPr>
                      <a:endParaRPr lang="en-US" sz="2200" dirty="0">
                        <a:latin typeface="Arial" panose="020B0604020202020204" pitchFamily="34" charset="0"/>
                        <a:cs typeface="Arial" panose="020B0604020202020204" pitchFamily="34" charset="0"/>
                      </a:endParaRPr>
                    </a:p>
                  </a:txBody>
                  <a:tcPr anchor="ctr"/>
                </a:tc>
                <a:tc>
                  <a:txBody>
                    <a:bodyPr/>
                    <a:lstStyle/>
                    <a:p>
                      <a:pPr algn="ctr">
                        <a:lnSpc>
                          <a:spcPct val="85000"/>
                        </a:lnSpc>
                      </a:pPr>
                      <a:r>
                        <a:rPr lang="en-US" sz="2200" dirty="0">
                          <a:latin typeface="Arial" panose="020B0604020202020204" pitchFamily="34" charset="0"/>
                          <a:cs typeface="Arial" panose="020B0604020202020204" pitchFamily="34" charset="0"/>
                        </a:rPr>
                        <a:t>N=42</a:t>
                      </a:r>
                    </a:p>
                  </a:txBody>
                  <a:tcPr anchor="ctr"/>
                </a:tc>
                <a:extLst>
                  <a:ext uri="{0D108BD9-81ED-4DB2-BD59-A6C34878D82A}">
                    <a16:rowId xmlns:a16="http://schemas.microsoft.com/office/drawing/2014/main" val="2606665529"/>
                  </a:ext>
                </a:extLst>
              </a:tr>
              <a:tr h="408913">
                <a:tc rowSpan="5">
                  <a:txBody>
                    <a:bodyPr/>
                    <a:lstStyle/>
                    <a:p>
                      <a:pPr>
                        <a:lnSpc>
                          <a:spcPct val="85000"/>
                        </a:lnSpc>
                      </a:pPr>
                      <a:r>
                        <a:rPr lang="en-US" sz="2200" dirty="0">
                          <a:latin typeface="Arial" panose="020B0604020202020204" pitchFamily="34" charset="0"/>
                          <a:cs typeface="Arial" panose="020B0604020202020204" pitchFamily="34" charset="0"/>
                        </a:rPr>
                        <a:t>Reason for discontinuing AMG 420, </a:t>
                      </a:r>
                    </a:p>
                    <a:p>
                      <a:pPr>
                        <a:lnSpc>
                          <a:spcPct val="85000"/>
                        </a:lnSpc>
                      </a:pPr>
                      <a:r>
                        <a:rPr lang="en-US" sz="2200" dirty="0">
                          <a:latin typeface="Arial" panose="020B0604020202020204" pitchFamily="34" charset="0"/>
                          <a:cs typeface="Arial" panose="020B0604020202020204" pitchFamily="34" charset="0"/>
                        </a:rPr>
                        <a:t>n (%)</a:t>
                      </a:r>
                      <a:endParaRPr lang="en-US" sz="2200" baseline="30000" dirty="0">
                        <a:latin typeface="Arial" panose="020B0604020202020204" pitchFamily="34" charset="0"/>
                        <a:cs typeface="Arial" panose="020B0604020202020204" pitchFamily="34" charset="0"/>
                      </a:endParaRPr>
                    </a:p>
                  </a:txBody>
                  <a:tcPr anchor="ctr"/>
                </a:tc>
                <a:tc>
                  <a:txBody>
                    <a:bodyPr/>
                    <a:lstStyle/>
                    <a:p>
                      <a:pPr>
                        <a:lnSpc>
                          <a:spcPct val="85000"/>
                        </a:lnSpc>
                      </a:pPr>
                      <a:r>
                        <a:rPr lang="en-US" sz="2200" dirty="0">
                          <a:latin typeface="Arial" panose="020B0604020202020204" pitchFamily="34" charset="0"/>
                          <a:cs typeface="Arial" panose="020B0604020202020204" pitchFamily="34" charset="0"/>
                        </a:rPr>
                        <a:t>Progressive </a:t>
                      </a:r>
                      <a:r>
                        <a:rPr lang="en-US" sz="2200" dirty="0">
                          <a:solidFill>
                            <a:schemeClr val="tx1"/>
                          </a:solidFill>
                          <a:latin typeface="Arial" panose="020B0604020202020204" pitchFamily="34" charset="0"/>
                          <a:cs typeface="Arial" panose="020B0604020202020204" pitchFamily="34" charset="0"/>
                        </a:rPr>
                        <a:t>disease (per IMWG)</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25 (60%)</a:t>
                      </a:r>
                    </a:p>
                  </a:txBody>
                  <a:tcPr anchor="ctr"/>
                </a:tc>
                <a:extLst>
                  <a:ext uri="{0D108BD9-81ED-4DB2-BD59-A6C34878D82A}">
                    <a16:rowId xmlns:a16="http://schemas.microsoft.com/office/drawing/2014/main" val="2054427560"/>
                  </a:ext>
                </a:extLst>
              </a:tr>
              <a:tr h="408913">
                <a:tc vMerge="1">
                  <a:txBody>
                    <a:bodyPr/>
                    <a:lstStyle/>
                    <a:p>
                      <a:endParaRPr lang="en-US"/>
                    </a:p>
                  </a:txBody>
                  <a:tcPr/>
                </a:tc>
                <a:tc>
                  <a:txBody>
                    <a:bodyPr/>
                    <a:lstStyle/>
                    <a:p>
                      <a:pPr>
                        <a:lnSpc>
                          <a:spcPct val="85000"/>
                        </a:lnSpc>
                      </a:pPr>
                      <a:r>
                        <a:rPr lang="en-US" sz="2200" dirty="0">
                          <a:latin typeface="Arial" panose="020B0604020202020204" pitchFamily="34" charset="0"/>
                          <a:cs typeface="Arial" panose="020B0604020202020204" pitchFamily="34" charset="0"/>
                        </a:rPr>
                        <a:t>Adverse events, including 3 dose-limiting toxicities</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7 (17%)</a:t>
                      </a:r>
                    </a:p>
                  </a:txBody>
                  <a:tcPr anchor="ctr"/>
                </a:tc>
                <a:extLst>
                  <a:ext uri="{0D108BD9-81ED-4DB2-BD59-A6C34878D82A}">
                    <a16:rowId xmlns:a16="http://schemas.microsoft.com/office/drawing/2014/main" val="1498545422"/>
                  </a:ext>
                </a:extLst>
              </a:tr>
              <a:tr h="408913">
                <a:tc vMerge="1">
                  <a:txBody>
                    <a:bodyPr/>
                    <a:lstStyle/>
                    <a:p>
                      <a:endParaRPr lang="en-US" sz="1600" dirty="0">
                        <a:latin typeface="Arial" panose="020B0604020202020204" pitchFamily="34" charset="0"/>
                        <a:cs typeface="Arial" panose="020B0604020202020204" pitchFamily="34" charset="0"/>
                      </a:endParaRPr>
                    </a:p>
                  </a:txBody>
                  <a:tcPr anchor="ctr"/>
                </a:tc>
                <a:tc>
                  <a:txBody>
                    <a:bodyPr/>
                    <a:lstStyle/>
                    <a:p>
                      <a:pPr>
                        <a:lnSpc>
                          <a:spcPct val="85000"/>
                        </a:lnSpc>
                      </a:pPr>
                      <a:r>
                        <a:rPr lang="en-US" sz="2200" dirty="0">
                          <a:latin typeface="Arial" panose="020B0604020202020204" pitchFamily="34" charset="0"/>
                          <a:cs typeface="Arial" panose="020B0604020202020204" pitchFamily="34" charset="0"/>
                        </a:rPr>
                        <a:t>Death*</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4 (10%)</a:t>
                      </a:r>
                    </a:p>
                  </a:txBody>
                  <a:tcPr anchor="ctr"/>
                </a:tc>
                <a:extLst>
                  <a:ext uri="{0D108BD9-81ED-4DB2-BD59-A6C34878D82A}">
                    <a16:rowId xmlns:a16="http://schemas.microsoft.com/office/drawing/2014/main" val="812864612"/>
                  </a:ext>
                </a:extLst>
              </a:tr>
              <a:tr h="0">
                <a:tc vMerge="1">
                  <a:txBody>
                    <a:bodyPr/>
                    <a:lstStyle/>
                    <a:p>
                      <a:endParaRPr lang="en-US"/>
                    </a:p>
                  </a:txBody>
                  <a:tcPr/>
                </a:tc>
                <a:tc>
                  <a:txBody>
                    <a:bodyPr/>
                    <a:lstStyle/>
                    <a:p>
                      <a:pPr>
                        <a:lnSpc>
                          <a:spcPct val="85000"/>
                        </a:lnSpc>
                      </a:pPr>
                      <a:r>
                        <a:rPr lang="en-US" sz="2200" dirty="0">
                          <a:latin typeface="Arial" panose="020B0604020202020204" pitchFamily="34" charset="0"/>
                          <a:cs typeface="Arial" panose="020B0604020202020204" pitchFamily="34" charset="0"/>
                        </a:rPr>
                        <a:t>Completed 10 cycles</a:t>
                      </a:r>
                      <a:r>
                        <a:rPr lang="en-US" sz="2200" baseline="30000" dirty="0">
                          <a:latin typeface="Calibri" panose="020F0502020204030204" pitchFamily="34" charset="0"/>
                          <a:cs typeface="Calibri" panose="020F0502020204030204" pitchFamily="34" charset="0"/>
                        </a:rPr>
                        <a:t>‡</a:t>
                      </a:r>
                      <a:endParaRPr lang="en-US" sz="2200" baseline="30000" dirty="0">
                        <a:latin typeface="Arial" panose="020B0604020202020204" pitchFamily="34" charset="0"/>
                        <a:cs typeface="Arial" panose="020B0604020202020204" pitchFamily="34" charset="0"/>
                      </a:endParaRP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3 (7%)</a:t>
                      </a:r>
                    </a:p>
                  </a:txBody>
                  <a:tcPr anchor="ctr"/>
                </a:tc>
                <a:extLst>
                  <a:ext uri="{0D108BD9-81ED-4DB2-BD59-A6C34878D82A}">
                    <a16:rowId xmlns:a16="http://schemas.microsoft.com/office/drawing/2014/main" val="2002586436"/>
                  </a:ext>
                </a:extLst>
              </a:tr>
              <a:tr h="408913">
                <a:tc vMerge="1">
                  <a:txBody>
                    <a:bodyPr/>
                    <a:lstStyle/>
                    <a:p>
                      <a:endParaRPr lang="en-US" sz="1600" dirty="0">
                        <a:latin typeface="Arial" panose="020B0604020202020204" pitchFamily="34" charset="0"/>
                        <a:cs typeface="Arial" panose="020B0604020202020204" pitchFamily="34" charset="0"/>
                      </a:endParaRPr>
                    </a:p>
                  </a:txBody>
                  <a:tcPr anchor="ctr"/>
                </a:tc>
                <a:tc>
                  <a:txBody>
                    <a:bodyPr/>
                    <a:lstStyle/>
                    <a:p>
                      <a:pPr>
                        <a:lnSpc>
                          <a:spcPct val="85000"/>
                        </a:lnSpc>
                      </a:pPr>
                      <a:r>
                        <a:rPr lang="en-US" sz="2200" dirty="0">
                          <a:latin typeface="Arial" panose="020B0604020202020204" pitchFamily="34" charset="0"/>
                          <a:cs typeface="Arial" panose="020B0604020202020204" pitchFamily="34" charset="0"/>
                        </a:rPr>
                        <a:t>Withdrew consent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1 (2%)</a:t>
                      </a:r>
                    </a:p>
                  </a:txBody>
                  <a:tcPr anchor="ctr"/>
                </a:tc>
                <a:extLst>
                  <a:ext uri="{0D108BD9-81ED-4DB2-BD59-A6C34878D82A}">
                    <a16:rowId xmlns:a16="http://schemas.microsoft.com/office/drawing/2014/main" val="2804538785"/>
                  </a:ext>
                </a:extLst>
              </a:tr>
              <a:tr h="408913">
                <a:tc rowSpan="2">
                  <a:txBody>
                    <a:bodyPr/>
                    <a:lstStyle/>
                    <a:p>
                      <a:pPr marL="0" marR="0" algn="l">
                        <a:lnSpc>
                          <a:spcPct val="85000"/>
                        </a:lnSpc>
                        <a:spcBef>
                          <a:spcPts val="0"/>
                        </a:spcBef>
                        <a:spcAft>
                          <a:spcPts val="0"/>
                        </a:spcAft>
                      </a:pPr>
                      <a:r>
                        <a:rPr lang="en-US" sz="2200" dirty="0">
                          <a:effectLst/>
                          <a:latin typeface="Arial" panose="020B0604020202020204" pitchFamily="34" charset="0"/>
                          <a:ea typeface="Calibri" panose="020F0502020204030204" pitchFamily="34" charset="0"/>
                          <a:cs typeface="Arial" panose="020B0604020202020204" pitchFamily="34" charset="0"/>
                        </a:rPr>
                        <a:t>Exposure, # cycles started</a:t>
                      </a:r>
                    </a:p>
                  </a:txBody>
                  <a:tcPr marL="68580" marR="68580" marT="0" marB="0" anchor="ctr">
                    <a:solidFill>
                      <a:srgbClr val="CFD5EA"/>
                    </a:solidFill>
                  </a:tcPr>
                </a:tc>
                <a:tc>
                  <a:txBody>
                    <a:bodyPr/>
                    <a:lstStyle/>
                    <a:p>
                      <a:pPr marL="0" marR="0" algn="l">
                        <a:lnSpc>
                          <a:spcPct val="85000"/>
                        </a:lnSpc>
                        <a:spcBef>
                          <a:spcPts val="0"/>
                        </a:spcBef>
                        <a:spcAft>
                          <a:spcPts val="0"/>
                        </a:spcAft>
                      </a:pPr>
                      <a:r>
                        <a:rPr lang="en-US" sz="2200" dirty="0">
                          <a:effectLst/>
                          <a:latin typeface="Arial" panose="020B0604020202020204" pitchFamily="34" charset="0"/>
                          <a:ea typeface="Calibri" panose="020F0502020204030204" pitchFamily="34" charset="0"/>
                          <a:cs typeface="Arial" panose="020B0604020202020204" pitchFamily="34" charset="0"/>
                        </a:rPr>
                        <a:t>All, mean (SD), median (range), cycles</a:t>
                      </a:r>
                    </a:p>
                  </a:txBody>
                  <a:tcPr marL="68580" marR="68580" marT="0" marB="0"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2.7 (2.8), 1 (1-10)**</a:t>
                      </a:r>
                    </a:p>
                  </a:txBody>
                  <a:tcPr anchor="ctr"/>
                </a:tc>
                <a:extLst>
                  <a:ext uri="{0D108BD9-81ED-4DB2-BD59-A6C34878D82A}">
                    <a16:rowId xmlns:a16="http://schemas.microsoft.com/office/drawing/2014/main" val="933916593"/>
                  </a:ext>
                </a:extLst>
              </a:tr>
              <a:tr h="408913">
                <a:tc vMerge="1">
                  <a:txBody>
                    <a:bodyPr/>
                    <a:lstStyle/>
                    <a:p>
                      <a:pPr marL="0" marR="0" algn="l">
                        <a:lnSpc>
                          <a:spcPct val="90000"/>
                        </a:lnSpc>
                        <a:spcBef>
                          <a:spcPts val="0"/>
                        </a:spcBef>
                        <a:spcAft>
                          <a:spcPts val="0"/>
                        </a:spcAft>
                      </a:pP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l">
                        <a:lnSpc>
                          <a:spcPct val="85000"/>
                        </a:lnSpc>
                        <a:spcBef>
                          <a:spcPts val="0"/>
                        </a:spcBef>
                        <a:spcAft>
                          <a:spcPts val="0"/>
                        </a:spcAft>
                      </a:pPr>
                      <a:r>
                        <a:rPr lang="en-US" sz="2200" dirty="0">
                          <a:effectLst/>
                          <a:latin typeface="Arial" panose="020B0604020202020204" pitchFamily="34" charset="0"/>
                          <a:ea typeface="Calibri" panose="020F0502020204030204" pitchFamily="34" charset="0"/>
                          <a:cs typeface="Arial" panose="020B0604020202020204" pitchFamily="34" charset="0"/>
                        </a:rPr>
                        <a:t>Responders, mean (SD), median (range), cycles</a:t>
                      </a:r>
                      <a:r>
                        <a:rPr lang="en-US" sz="2200" baseline="30000" dirty="0">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nchor="ctr"/>
                </a:tc>
                <a:tc>
                  <a:txBody>
                    <a:bodyPr/>
                    <a:lstStyle/>
                    <a:p>
                      <a:pPr algn="ctr">
                        <a:lnSpc>
                          <a:spcPct val="85000"/>
                        </a:lnSpc>
                      </a:pPr>
                      <a:r>
                        <a:rPr lang="en-US" sz="2200" dirty="0">
                          <a:solidFill>
                            <a:srgbClr val="FF0000"/>
                          </a:solidFill>
                          <a:latin typeface="Arial" panose="020B0604020202020204" pitchFamily="34" charset="0"/>
                          <a:cs typeface="Arial" panose="020B0604020202020204" pitchFamily="34" charset="0"/>
                        </a:rPr>
                        <a:t> </a:t>
                      </a:r>
                      <a:r>
                        <a:rPr lang="en-US" sz="2200" dirty="0">
                          <a:solidFill>
                            <a:schemeClr val="tx1"/>
                          </a:solidFill>
                          <a:latin typeface="Arial" panose="020B0604020202020204" pitchFamily="34" charset="0"/>
                          <a:cs typeface="Arial" panose="020B0604020202020204" pitchFamily="34" charset="0"/>
                        </a:rPr>
                        <a:t>6.4 (3.1), 7 (1-10)</a:t>
                      </a:r>
                    </a:p>
                  </a:txBody>
                  <a:tcPr anchor="ctr"/>
                </a:tc>
                <a:extLst>
                  <a:ext uri="{0D108BD9-81ED-4DB2-BD59-A6C34878D82A}">
                    <a16:rowId xmlns:a16="http://schemas.microsoft.com/office/drawing/2014/main" val="907950090"/>
                  </a:ext>
                </a:extLst>
              </a:tr>
            </a:tbl>
          </a:graphicData>
        </a:graphic>
      </p:graphicFrame>
      <p:sp>
        <p:nvSpPr>
          <p:cNvPr id="6" name="Footer Placeholder 4">
            <a:extLst>
              <a:ext uri="{FF2B5EF4-FFF2-40B4-BE49-F238E27FC236}">
                <a16:creationId xmlns:a16="http://schemas.microsoft.com/office/drawing/2014/main" id="{387B762A-64EF-4EEA-A649-B29F25C2EB9D}"/>
              </a:ext>
            </a:extLst>
          </p:cNvPr>
          <p:cNvSpPr>
            <a:spLocks noGrp="1"/>
          </p:cNvSpPr>
          <p:nvPr>
            <p:ph type="ftr" sz="quarter" idx="11"/>
          </p:nvPr>
        </p:nvSpPr>
        <p:spPr>
          <a:xfrm>
            <a:off x="4038600" y="6490162"/>
            <a:ext cx="4114800" cy="365125"/>
          </a:xfrm>
        </p:spPr>
        <p:txBody>
          <a:bodyPr/>
          <a:lstStyle/>
          <a:p>
            <a:r>
              <a:rPr lang="en-US" dirty="0"/>
              <a:t>Amgen Proprietary – Do Not Distribute</a:t>
            </a:r>
          </a:p>
        </p:txBody>
      </p:sp>
      <p:sp>
        <p:nvSpPr>
          <p:cNvPr id="7" name="Slide Number Placeholder 6">
            <a:extLst>
              <a:ext uri="{FF2B5EF4-FFF2-40B4-BE49-F238E27FC236}">
                <a16:creationId xmlns:a16="http://schemas.microsoft.com/office/drawing/2014/main" id="{1CAB0113-D504-40FA-AAEC-5B41C409C458}"/>
              </a:ext>
            </a:extLst>
          </p:cNvPr>
          <p:cNvSpPr>
            <a:spLocks noGrp="1"/>
          </p:cNvSpPr>
          <p:nvPr>
            <p:ph type="sldNum" sz="quarter" idx="12"/>
          </p:nvPr>
        </p:nvSpPr>
        <p:spPr/>
        <p:txBody>
          <a:bodyPr/>
          <a:lstStyle/>
          <a:p>
            <a:fld id="{FA8F93EF-E6A1-4CE6-9D9E-760B88E8B65B}" type="slidenum">
              <a:rPr lang="en-US" smtClean="0"/>
              <a:t>10</a:t>
            </a:fld>
            <a:endParaRPr lang="en-US"/>
          </a:p>
        </p:txBody>
      </p:sp>
      <p:sp>
        <p:nvSpPr>
          <p:cNvPr id="8" name="TextBox 7">
            <a:extLst>
              <a:ext uri="{FF2B5EF4-FFF2-40B4-BE49-F238E27FC236}">
                <a16:creationId xmlns:a16="http://schemas.microsoft.com/office/drawing/2014/main" id="{C500143F-F88E-4DAD-85DE-2CF42DEC3364}"/>
              </a:ext>
            </a:extLst>
          </p:cNvPr>
          <p:cNvSpPr txBox="1"/>
          <p:nvPr/>
        </p:nvSpPr>
        <p:spPr>
          <a:xfrm>
            <a:off x="304797" y="4828254"/>
            <a:ext cx="11451771" cy="1031051"/>
          </a:xfrm>
          <a:prstGeom prst="rect">
            <a:avLst/>
          </a:prstGeom>
          <a:noFill/>
        </p:spPr>
        <p:txBody>
          <a:bodyPr wrap="square" rtlCol="0">
            <a:spAutoFit/>
          </a:bodyPr>
          <a:lstStyle/>
          <a:p>
            <a:r>
              <a:rPr lang="en-US" sz="1500" dirty="0">
                <a:latin typeface="Arial" panose="020B0604020202020204" pitchFamily="34" charset="0"/>
                <a:cs typeface="Arial" panose="020B0604020202020204" pitchFamily="34" charset="0"/>
              </a:rPr>
              <a:t>2 patients are ongoing. * Causes of death were disease progression for 2 patients and AEs for 2 patients (aspergillosis/flu in one and fulminant hepatitis related to adenovirus infection in the other).  While death occurred from 1-10 days after last treatment, death was deemed the proximal cause of discontinuation. </a:t>
            </a:r>
            <a:r>
              <a:rPr lang="en-US" sz="1500" baseline="30000" dirty="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After the first 5 cycles, 5 more cycles could be given for perceived benefit. </a:t>
            </a:r>
            <a:r>
              <a:rPr lang="en-US" sz="1500" baseline="30000" dirty="0">
                <a:latin typeface="Arial" panose="020B0604020202020204" pitchFamily="34" charset="0"/>
                <a:ea typeface="Calibri" panose="020F050202020403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Includes those with treatment ongoing.  ** Of the 24 patients starting only 1 cycle, 17 were at doses of ≤200 µg/day.</a:t>
            </a:r>
          </a:p>
        </p:txBody>
      </p:sp>
      <p:sp>
        <p:nvSpPr>
          <p:cNvPr id="9" name="Rectangle 8">
            <a:extLst>
              <a:ext uri="{FF2B5EF4-FFF2-40B4-BE49-F238E27FC236}">
                <a16:creationId xmlns:a16="http://schemas.microsoft.com/office/drawing/2014/main" id="{D63CB033-11DF-4FCE-BB6C-4D8066250B92}"/>
              </a:ext>
            </a:extLst>
          </p:cNvPr>
          <p:cNvSpPr/>
          <p:nvPr/>
        </p:nvSpPr>
        <p:spPr>
          <a:xfrm>
            <a:off x="87084" y="6048158"/>
            <a:ext cx="4501541" cy="276999"/>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Disposition as of Apr 8, 2019, exposure as of Feb 27, 2019.</a:t>
            </a:r>
            <a:endParaRPr lang="en-US" sz="1200" dirty="0"/>
          </a:p>
        </p:txBody>
      </p:sp>
      <p:sp>
        <p:nvSpPr>
          <p:cNvPr id="10" name="TextBox 9">
            <a:extLst>
              <a:ext uri="{FF2B5EF4-FFF2-40B4-BE49-F238E27FC236}">
                <a16:creationId xmlns:a16="http://schemas.microsoft.com/office/drawing/2014/main" id="{2340F44B-0270-4431-8B6D-84533FFAC55A}"/>
              </a:ext>
            </a:extLst>
          </p:cNvPr>
          <p:cNvSpPr txBox="1"/>
          <p:nvPr/>
        </p:nvSpPr>
        <p:spPr>
          <a:xfrm>
            <a:off x="0" y="6337328"/>
            <a:ext cx="8033657" cy="246221"/>
          </a:xfrm>
          <a:prstGeom prst="rect">
            <a:avLst/>
          </a:prstGeom>
          <a:noFill/>
        </p:spPr>
        <p:txBody>
          <a:bodyPr wrap="square" rtlCol="0">
            <a:spAutoFit/>
          </a:bodyPr>
          <a:lstStyle/>
          <a:p>
            <a:r>
              <a:rPr lang="en-US" sz="1000" dirty="0" err="1">
                <a:latin typeface="Arial" panose="020B0604020202020204" pitchFamily="34" charset="0"/>
                <a:cs typeface="Arial" panose="020B0604020202020204" pitchFamily="34" charset="0"/>
              </a:rPr>
              <a:t>Topp</a:t>
            </a:r>
            <a:r>
              <a:rPr lang="en-US" sz="1000" dirty="0">
                <a:latin typeface="Arial" panose="020B0604020202020204" pitchFamily="34" charset="0"/>
                <a:cs typeface="Arial" panose="020B0604020202020204" pitchFamily="34" charset="0"/>
              </a:rPr>
              <a:t> MS, et al. Presented at: American Society for Clinical Oncology Annual Meeting. May 31 – June 3, 2019; Chicago, IL. Abstract 8007. </a:t>
            </a:r>
          </a:p>
        </p:txBody>
      </p:sp>
    </p:spTree>
    <p:extLst>
      <p:ext uri="{BB962C8B-B14F-4D97-AF65-F5344CB8AC3E}">
        <p14:creationId xmlns:p14="http://schemas.microsoft.com/office/powerpoint/2010/main" val="1469607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7F61B-B228-4392-9A3F-54A39C044EE6}"/>
              </a:ext>
            </a:extLst>
          </p:cNvPr>
          <p:cNvSpPr>
            <a:spLocks noGrp="1"/>
          </p:cNvSpPr>
          <p:nvPr>
            <p:ph type="title"/>
          </p:nvPr>
        </p:nvSpPr>
        <p:spPr>
          <a:xfrm>
            <a:off x="504373" y="273724"/>
            <a:ext cx="10880188" cy="1325563"/>
          </a:xfrm>
        </p:spPr>
        <p:txBody>
          <a:bodyPr/>
          <a:lstStyle/>
          <a:p>
            <a:r>
              <a:rPr lang="en-US" dirty="0">
                <a:solidFill>
                  <a:schemeClr val="accent1"/>
                </a:solidFill>
              </a:rPr>
              <a:t>Pharmacokinetics</a:t>
            </a:r>
            <a:endParaRPr lang="en-US" dirty="0">
              <a:solidFill>
                <a:srgbClr val="FF0000"/>
              </a:solidFill>
            </a:endParaRPr>
          </a:p>
        </p:txBody>
      </p:sp>
      <p:sp>
        <p:nvSpPr>
          <p:cNvPr id="3" name="Content Placeholder 2">
            <a:extLst>
              <a:ext uri="{FF2B5EF4-FFF2-40B4-BE49-F238E27FC236}">
                <a16:creationId xmlns:a16="http://schemas.microsoft.com/office/drawing/2014/main" id="{F9699826-06BA-410A-A50B-EFF481147093}"/>
              </a:ext>
            </a:extLst>
          </p:cNvPr>
          <p:cNvSpPr>
            <a:spLocks noGrp="1"/>
          </p:cNvSpPr>
          <p:nvPr>
            <p:ph idx="1"/>
          </p:nvPr>
        </p:nvSpPr>
        <p:spPr>
          <a:xfrm>
            <a:off x="1521071" y="5211248"/>
            <a:ext cx="10451991" cy="565719"/>
          </a:xfrm>
        </p:spPr>
        <p:txBody>
          <a:bodyPr>
            <a:noAutofit/>
          </a:bodyPr>
          <a:lstStyle/>
          <a:p>
            <a:pPr>
              <a:lnSpc>
                <a:spcPct val="100000"/>
              </a:lnSpc>
              <a:spcBef>
                <a:spcPts val="600"/>
              </a:spcBef>
            </a:pPr>
            <a:r>
              <a:rPr lang="en-US" sz="2000" dirty="0"/>
              <a:t>On average, free AMG 420 concentrations increased with increasing dose.</a:t>
            </a:r>
          </a:p>
          <a:p>
            <a:pPr>
              <a:lnSpc>
                <a:spcPct val="100000"/>
              </a:lnSpc>
              <a:spcBef>
                <a:spcPts val="600"/>
              </a:spcBef>
            </a:pPr>
            <a:r>
              <a:rPr lang="en-US" sz="2000" dirty="0"/>
              <a:t>No anti-AMG 420 antibodies were detected up to 800 μg/day.</a:t>
            </a:r>
          </a:p>
          <a:p>
            <a:pPr>
              <a:lnSpc>
                <a:spcPct val="100000"/>
              </a:lnSpc>
              <a:spcBef>
                <a:spcPts val="600"/>
              </a:spcBef>
            </a:pPr>
            <a:endParaRPr lang="en-US" sz="2000" dirty="0"/>
          </a:p>
        </p:txBody>
      </p:sp>
      <p:sp>
        <p:nvSpPr>
          <p:cNvPr id="6" name="Footer Placeholder 4">
            <a:extLst>
              <a:ext uri="{FF2B5EF4-FFF2-40B4-BE49-F238E27FC236}">
                <a16:creationId xmlns:a16="http://schemas.microsoft.com/office/drawing/2014/main" id="{B1B5EBD3-06EE-49BA-ABCA-07B70A0DDFF7}"/>
              </a:ext>
            </a:extLst>
          </p:cNvPr>
          <p:cNvSpPr>
            <a:spLocks noGrp="1"/>
          </p:cNvSpPr>
          <p:nvPr>
            <p:ph type="ftr" sz="quarter" idx="11"/>
          </p:nvPr>
        </p:nvSpPr>
        <p:spPr>
          <a:xfrm>
            <a:off x="4038600" y="6490162"/>
            <a:ext cx="4114800" cy="365125"/>
          </a:xfrm>
        </p:spPr>
        <p:txBody>
          <a:bodyPr/>
          <a:lstStyle/>
          <a:p>
            <a:r>
              <a:rPr lang="en-US" dirty="0"/>
              <a:t>Amgen Proprietary – Do Not Distribute</a:t>
            </a:r>
          </a:p>
        </p:txBody>
      </p:sp>
      <p:sp>
        <p:nvSpPr>
          <p:cNvPr id="5" name="Slide Number Placeholder 4">
            <a:extLst>
              <a:ext uri="{FF2B5EF4-FFF2-40B4-BE49-F238E27FC236}">
                <a16:creationId xmlns:a16="http://schemas.microsoft.com/office/drawing/2014/main" id="{22890545-1B93-4285-B033-006DD498EA63}"/>
              </a:ext>
            </a:extLst>
          </p:cNvPr>
          <p:cNvSpPr>
            <a:spLocks noGrp="1"/>
          </p:cNvSpPr>
          <p:nvPr>
            <p:ph type="sldNum" sz="quarter" idx="12"/>
          </p:nvPr>
        </p:nvSpPr>
        <p:spPr/>
        <p:txBody>
          <a:bodyPr/>
          <a:lstStyle/>
          <a:p>
            <a:fld id="{FA8F93EF-E6A1-4CE6-9D9E-760B88E8B65B}" type="slidenum">
              <a:rPr lang="en-US" smtClean="0"/>
              <a:t>11</a:t>
            </a:fld>
            <a:endParaRPr lang="en-US"/>
          </a:p>
        </p:txBody>
      </p:sp>
      <p:sp>
        <p:nvSpPr>
          <p:cNvPr id="7" name="TextBox 6">
            <a:extLst>
              <a:ext uri="{FF2B5EF4-FFF2-40B4-BE49-F238E27FC236}">
                <a16:creationId xmlns:a16="http://schemas.microsoft.com/office/drawing/2014/main" id="{A6074F54-8D0C-4B18-A46A-5DB498F7E60A}"/>
              </a:ext>
            </a:extLst>
          </p:cNvPr>
          <p:cNvSpPr txBox="1"/>
          <p:nvPr/>
        </p:nvSpPr>
        <p:spPr>
          <a:xfrm>
            <a:off x="-20778" y="6013461"/>
            <a:ext cx="1526380" cy="276999"/>
          </a:xfrm>
          <a:prstGeom prst="rect">
            <a:avLst/>
          </a:prstGeom>
          <a:noFill/>
        </p:spPr>
        <p:txBody>
          <a:bodyPr wrap="none" rtlCol="0">
            <a:spAutoFit/>
          </a:bodyPr>
          <a:lstStyle/>
          <a:p>
            <a:r>
              <a:rPr lang="en-US" sz="1200" dirty="0">
                <a:latin typeface="Arial" panose="020B0604020202020204" pitchFamily="34" charset="0"/>
                <a:cs typeface="Arial" panose="020B0604020202020204" pitchFamily="34" charset="0"/>
              </a:rPr>
              <a:t>As of Feb 27, 2019.</a:t>
            </a:r>
          </a:p>
        </p:txBody>
      </p:sp>
      <p:graphicFrame>
        <p:nvGraphicFramePr>
          <p:cNvPr id="4" name="Object 3">
            <a:extLst>
              <a:ext uri="{FF2B5EF4-FFF2-40B4-BE49-F238E27FC236}">
                <a16:creationId xmlns:a16="http://schemas.microsoft.com/office/drawing/2014/main" id="{09200EE3-C8DD-48E8-861B-BC83F24D2828}"/>
              </a:ext>
            </a:extLst>
          </p:cNvPr>
          <p:cNvGraphicFramePr>
            <a:graphicFrameLocks noChangeAspect="1"/>
          </p:cNvGraphicFramePr>
          <p:nvPr>
            <p:extLst>
              <p:ext uri="{D42A27DB-BD31-4B8C-83A1-F6EECF244321}">
                <p14:modId xmlns:p14="http://schemas.microsoft.com/office/powerpoint/2010/main" val="683460007"/>
              </p:ext>
            </p:extLst>
          </p:nvPr>
        </p:nvGraphicFramePr>
        <p:xfrm>
          <a:off x="1667048" y="1140487"/>
          <a:ext cx="7880481" cy="4282486"/>
        </p:xfrm>
        <a:graphic>
          <a:graphicData uri="http://schemas.openxmlformats.org/presentationml/2006/ole">
            <mc:AlternateContent xmlns:mc="http://schemas.openxmlformats.org/markup-compatibility/2006">
              <mc:Choice xmlns:v="urn:schemas-microsoft-com:vml" Requires="v">
                <p:oleObj spid="_x0000_s1029" name="Prism 7" r:id="rId4" imgW="8481196" imgH="4608891" progId="Prism7.Document">
                  <p:embed/>
                </p:oleObj>
              </mc:Choice>
              <mc:Fallback>
                <p:oleObj name="Prism 7" r:id="rId4" imgW="8481196" imgH="4608891" progId="Prism7.Document">
                  <p:embed/>
                  <p:pic>
                    <p:nvPicPr>
                      <p:cNvPr id="4" name="Object 3">
                        <a:extLst>
                          <a:ext uri="{FF2B5EF4-FFF2-40B4-BE49-F238E27FC236}">
                            <a16:creationId xmlns:a16="http://schemas.microsoft.com/office/drawing/2014/main" id="{09200EE3-C8DD-48E8-861B-BC83F24D2828}"/>
                          </a:ext>
                        </a:extLst>
                      </p:cNvPr>
                      <p:cNvPicPr/>
                      <p:nvPr/>
                    </p:nvPicPr>
                    <p:blipFill>
                      <a:blip r:embed="rId5"/>
                      <a:stretch>
                        <a:fillRect/>
                      </a:stretch>
                    </p:blipFill>
                    <p:spPr>
                      <a:xfrm>
                        <a:off x="1667048" y="1140487"/>
                        <a:ext cx="7880481" cy="4282486"/>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6F01D8A1-1719-49EB-A36D-FF8E0A128BDD}"/>
              </a:ext>
            </a:extLst>
          </p:cNvPr>
          <p:cNvSpPr txBox="1"/>
          <p:nvPr/>
        </p:nvSpPr>
        <p:spPr>
          <a:xfrm>
            <a:off x="0" y="6337328"/>
            <a:ext cx="8033657" cy="246221"/>
          </a:xfrm>
          <a:prstGeom prst="rect">
            <a:avLst/>
          </a:prstGeom>
          <a:noFill/>
        </p:spPr>
        <p:txBody>
          <a:bodyPr wrap="square" rtlCol="0">
            <a:spAutoFit/>
          </a:bodyPr>
          <a:lstStyle/>
          <a:p>
            <a:r>
              <a:rPr lang="en-US" sz="1000" dirty="0" err="1">
                <a:latin typeface="Arial" panose="020B0604020202020204" pitchFamily="34" charset="0"/>
                <a:cs typeface="Arial" panose="020B0604020202020204" pitchFamily="34" charset="0"/>
              </a:rPr>
              <a:t>Topp</a:t>
            </a:r>
            <a:r>
              <a:rPr lang="en-US" sz="1000" dirty="0">
                <a:latin typeface="Arial" panose="020B0604020202020204" pitchFamily="34" charset="0"/>
                <a:cs typeface="Arial" panose="020B0604020202020204" pitchFamily="34" charset="0"/>
              </a:rPr>
              <a:t> MS, et al. Presented at: American Society for Clinical Oncology Annual Meeting. May 31 – June 3, 2019; Chicago, IL. Abstract 8007. </a:t>
            </a:r>
          </a:p>
        </p:txBody>
      </p:sp>
    </p:spTree>
    <p:extLst>
      <p:ext uri="{BB962C8B-B14F-4D97-AF65-F5344CB8AC3E}">
        <p14:creationId xmlns:p14="http://schemas.microsoft.com/office/powerpoint/2010/main" val="9922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CE1BC-C918-4B45-A066-048F2491A542}"/>
              </a:ext>
            </a:extLst>
          </p:cNvPr>
          <p:cNvSpPr>
            <a:spLocks noGrp="1"/>
          </p:cNvSpPr>
          <p:nvPr>
            <p:ph type="title"/>
          </p:nvPr>
        </p:nvSpPr>
        <p:spPr>
          <a:xfrm>
            <a:off x="504373" y="243806"/>
            <a:ext cx="10515600" cy="1325563"/>
          </a:xfrm>
        </p:spPr>
        <p:txBody>
          <a:bodyPr/>
          <a:lstStyle/>
          <a:p>
            <a:r>
              <a:rPr lang="en-US" dirty="0">
                <a:solidFill>
                  <a:schemeClr val="accent1"/>
                </a:solidFill>
              </a:rPr>
              <a:t>Responding Patients </a:t>
            </a:r>
            <a:endParaRPr lang="en-US" sz="2800" dirty="0">
              <a:solidFill>
                <a:schemeClr val="accent1"/>
              </a:solidFill>
            </a:endParaRPr>
          </a:p>
        </p:txBody>
      </p:sp>
      <p:sp>
        <p:nvSpPr>
          <p:cNvPr id="5" name="Footer Placeholder 4">
            <a:extLst>
              <a:ext uri="{FF2B5EF4-FFF2-40B4-BE49-F238E27FC236}">
                <a16:creationId xmlns:a16="http://schemas.microsoft.com/office/drawing/2014/main" id="{7E1DE70C-2D1F-408C-A111-72191B76C001}"/>
              </a:ext>
            </a:extLst>
          </p:cNvPr>
          <p:cNvSpPr>
            <a:spLocks noGrp="1"/>
          </p:cNvSpPr>
          <p:nvPr>
            <p:ph type="ftr" sz="quarter" idx="11"/>
          </p:nvPr>
        </p:nvSpPr>
        <p:spPr>
          <a:xfrm>
            <a:off x="4038600" y="6490162"/>
            <a:ext cx="4114800" cy="365125"/>
          </a:xfrm>
        </p:spPr>
        <p:txBody>
          <a:bodyPr/>
          <a:lstStyle/>
          <a:p>
            <a:r>
              <a:rPr lang="en-US" dirty="0"/>
              <a:t>Amgen Proprietary – Do Not Distribute</a:t>
            </a:r>
          </a:p>
        </p:txBody>
      </p:sp>
      <p:sp>
        <p:nvSpPr>
          <p:cNvPr id="6" name="Slide Number Placeholder 5">
            <a:extLst>
              <a:ext uri="{FF2B5EF4-FFF2-40B4-BE49-F238E27FC236}">
                <a16:creationId xmlns:a16="http://schemas.microsoft.com/office/drawing/2014/main" id="{A89A1089-DB5F-479F-B6C0-DBBFACC33030}"/>
              </a:ext>
            </a:extLst>
          </p:cNvPr>
          <p:cNvSpPr>
            <a:spLocks noGrp="1"/>
          </p:cNvSpPr>
          <p:nvPr>
            <p:ph type="sldNum" sz="quarter" idx="12"/>
          </p:nvPr>
        </p:nvSpPr>
        <p:spPr>
          <a:xfrm>
            <a:off x="10656874" y="6356350"/>
            <a:ext cx="696925" cy="365125"/>
          </a:xfrm>
        </p:spPr>
        <p:txBody>
          <a:bodyPr/>
          <a:lstStyle/>
          <a:p>
            <a:fld id="{FA8F93EF-E6A1-4CE6-9D9E-760B88E8B65B}" type="slidenum">
              <a:rPr lang="en-US" smtClean="0"/>
              <a:t>12</a:t>
            </a:fld>
            <a:endParaRPr lang="en-US"/>
          </a:p>
        </p:txBody>
      </p:sp>
      <p:sp>
        <p:nvSpPr>
          <p:cNvPr id="17" name="Rectangle 16">
            <a:extLst>
              <a:ext uri="{FF2B5EF4-FFF2-40B4-BE49-F238E27FC236}">
                <a16:creationId xmlns:a16="http://schemas.microsoft.com/office/drawing/2014/main" id="{62BE7284-9551-47AB-BD88-062A115FA652}"/>
              </a:ext>
            </a:extLst>
          </p:cNvPr>
          <p:cNvSpPr/>
          <p:nvPr/>
        </p:nvSpPr>
        <p:spPr>
          <a:xfrm>
            <a:off x="133877" y="6011840"/>
            <a:ext cx="11772739" cy="276999"/>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As of Apr 8, 2019. CR, complete response; EOT, end of treatment; PD, progressive disease; PR, partial response. </a:t>
            </a:r>
          </a:p>
        </p:txBody>
      </p:sp>
      <p:sp>
        <p:nvSpPr>
          <p:cNvPr id="8" name="Rectangle 7">
            <a:extLst>
              <a:ext uri="{FF2B5EF4-FFF2-40B4-BE49-F238E27FC236}">
                <a16:creationId xmlns:a16="http://schemas.microsoft.com/office/drawing/2014/main" id="{B13F7C78-199C-4778-949E-8E01CF454CEF}"/>
              </a:ext>
            </a:extLst>
          </p:cNvPr>
          <p:cNvSpPr/>
          <p:nvPr/>
        </p:nvSpPr>
        <p:spPr>
          <a:xfrm>
            <a:off x="781474" y="5569467"/>
            <a:ext cx="10288318" cy="400110"/>
          </a:xfrm>
          <a:prstGeom prst="rect">
            <a:avLst/>
          </a:prstGeom>
        </p:spPr>
        <p:txBody>
          <a:bodyPr wrap="square">
            <a:spAutoFit/>
          </a:bodyPr>
          <a:lstStyle/>
          <a:p>
            <a:r>
              <a:rPr lang="en-US" sz="2000" dirty="0">
                <a:latin typeface="Arial" panose="020B0604020202020204" pitchFamily="34" charset="0"/>
                <a:ea typeface="Calibri" panose="020F0502020204030204" pitchFamily="34" charset="0"/>
                <a:cs typeface="Arial" panose="020B0604020202020204" pitchFamily="34" charset="0"/>
              </a:rPr>
              <a:t>Unless PD was the last response indicated, patients were responding at last evaluation.</a:t>
            </a:r>
            <a:endParaRPr lang="en-US" sz="20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046618A3-3C1B-4BC4-B839-21BDF03661A1}"/>
              </a:ext>
            </a:extLst>
          </p:cNvPr>
          <p:cNvPicPr>
            <a:picLocks noChangeAspect="1"/>
          </p:cNvPicPr>
          <p:nvPr/>
        </p:nvPicPr>
        <p:blipFill>
          <a:blip r:embed="rId3"/>
          <a:stretch>
            <a:fillRect/>
          </a:stretch>
        </p:blipFill>
        <p:spPr>
          <a:xfrm rot="5400000">
            <a:off x="3677369" y="-866570"/>
            <a:ext cx="4469906" cy="8689557"/>
          </a:xfrm>
          <a:prstGeom prst="rect">
            <a:avLst/>
          </a:prstGeom>
        </p:spPr>
      </p:pic>
      <p:sp>
        <p:nvSpPr>
          <p:cNvPr id="9" name="TextBox 8">
            <a:extLst>
              <a:ext uri="{FF2B5EF4-FFF2-40B4-BE49-F238E27FC236}">
                <a16:creationId xmlns:a16="http://schemas.microsoft.com/office/drawing/2014/main" id="{A0D95F7B-9674-4020-833A-70C09EE58A32}"/>
              </a:ext>
            </a:extLst>
          </p:cNvPr>
          <p:cNvSpPr txBox="1"/>
          <p:nvPr/>
        </p:nvSpPr>
        <p:spPr>
          <a:xfrm>
            <a:off x="0" y="6337328"/>
            <a:ext cx="8033657" cy="246221"/>
          </a:xfrm>
          <a:prstGeom prst="rect">
            <a:avLst/>
          </a:prstGeom>
          <a:noFill/>
        </p:spPr>
        <p:txBody>
          <a:bodyPr wrap="square" rtlCol="0">
            <a:spAutoFit/>
          </a:bodyPr>
          <a:lstStyle/>
          <a:p>
            <a:r>
              <a:rPr lang="en-US" sz="1000" dirty="0" err="1">
                <a:latin typeface="Arial" panose="020B0604020202020204" pitchFamily="34" charset="0"/>
                <a:cs typeface="Arial" panose="020B0604020202020204" pitchFamily="34" charset="0"/>
              </a:rPr>
              <a:t>Topp</a:t>
            </a:r>
            <a:r>
              <a:rPr lang="en-US" sz="1000" dirty="0">
                <a:latin typeface="Arial" panose="020B0604020202020204" pitchFamily="34" charset="0"/>
                <a:cs typeface="Arial" panose="020B0604020202020204" pitchFamily="34" charset="0"/>
              </a:rPr>
              <a:t> MS, et al. Presented at: American Society for Clinical Oncology Annual Meeting. May 31 – June 3, 2019; Chicago, IL. Abstract 8007. </a:t>
            </a:r>
          </a:p>
        </p:txBody>
      </p:sp>
    </p:spTree>
    <p:extLst>
      <p:ext uri="{BB962C8B-B14F-4D97-AF65-F5344CB8AC3E}">
        <p14:creationId xmlns:p14="http://schemas.microsoft.com/office/powerpoint/2010/main" val="3499260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5764B-C5BF-4157-8922-CAB0B399503D}"/>
              </a:ext>
            </a:extLst>
          </p:cNvPr>
          <p:cNvSpPr>
            <a:spLocks noGrp="1"/>
          </p:cNvSpPr>
          <p:nvPr>
            <p:ph type="title"/>
          </p:nvPr>
        </p:nvSpPr>
        <p:spPr>
          <a:xfrm>
            <a:off x="478971" y="244696"/>
            <a:ext cx="11528669" cy="1325563"/>
          </a:xfrm>
        </p:spPr>
        <p:txBody>
          <a:bodyPr>
            <a:noAutofit/>
          </a:bodyPr>
          <a:lstStyle/>
          <a:p>
            <a:r>
              <a:rPr lang="en-US" dirty="0">
                <a:solidFill>
                  <a:schemeClr val="accent1"/>
                </a:solidFill>
              </a:rPr>
              <a:t>Responding Patients’ Characteristics</a:t>
            </a:r>
          </a:p>
        </p:txBody>
      </p:sp>
      <p:graphicFrame>
        <p:nvGraphicFramePr>
          <p:cNvPr id="4" name="Table 3">
            <a:extLst>
              <a:ext uri="{FF2B5EF4-FFF2-40B4-BE49-F238E27FC236}">
                <a16:creationId xmlns:a16="http://schemas.microsoft.com/office/drawing/2014/main" id="{169E4767-6133-40B4-88D1-49F9A925B7EA}"/>
              </a:ext>
            </a:extLst>
          </p:cNvPr>
          <p:cNvGraphicFramePr>
            <a:graphicFrameLocks noGrp="1"/>
          </p:cNvGraphicFramePr>
          <p:nvPr>
            <p:extLst>
              <p:ext uri="{D42A27DB-BD31-4B8C-83A1-F6EECF244321}">
                <p14:modId xmlns:p14="http://schemas.microsoft.com/office/powerpoint/2010/main" val="3021003930"/>
              </p:ext>
            </p:extLst>
          </p:nvPr>
        </p:nvGraphicFramePr>
        <p:xfrm>
          <a:off x="336413" y="1413979"/>
          <a:ext cx="11418181" cy="4555172"/>
        </p:xfrm>
        <a:graphic>
          <a:graphicData uri="http://schemas.openxmlformats.org/drawingml/2006/table">
            <a:tbl>
              <a:tblPr firstRow="1" bandRow="1">
                <a:tableStyleId>{5C22544A-7EE6-4342-B048-85BDC9FD1C3A}</a:tableStyleId>
              </a:tblPr>
              <a:tblGrid>
                <a:gridCol w="428162">
                  <a:extLst>
                    <a:ext uri="{9D8B030D-6E8A-4147-A177-3AD203B41FA5}">
                      <a16:colId xmlns:a16="http://schemas.microsoft.com/office/drawing/2014/main" val="867349899"/>
                    </a:ext>
                  </a:extLst>
                </a:gridCol>
                <a:gridCol w="1867790">
                  <a:extLst>
                    <a:ext uri="{9D8B030D-6E8A-4147-A177-3AD203B41FA5}">
                      <a16:colId xmlns:a16="http://schemas.microsoft.com/office/drawing/2014/main" val="876556749"/>
                    </a:ext>
                  </a:extLst>
                </a:gridCol>
                <a:gridCol w="789709">
                  <a:extLst>
                    <a:ext uri="{9D8B030D-6E8A-4147-A177-3AD203B41FA5}">
                      <a16:colId xmlns:a16="http://schemas.microsoft.com/office/drawing/2014/main" val="3847189474"/>
                    </a:ext>
                  </a:extLst>
                </a:gridCol>
                <a:gridCol w="2078182">
                  <a:extLst>
                    <a:ext uri="{9D8B030D-6E8A-4147-A177-3AD203B41FA5}">
                      <a16:colId xmlns:a16="http://schemas.microsoft.com/office/drawing/2014/main" val="228873708"/>
                    </a:ext>
                  </a:extLst>
                </a:gridCol>
                <a:gridCol w="2050473">
                  <a:extLst>
                    <a:ext uri="{9D8B030D-6E8A-4147-A177-3AD203B41FA5}">
                      <a16:colId xmlns:a16="http://schemas.microsoft.com/office/drawing/2014/main" val="1897513379"/>
                    </a:ext>
                  </a:extLst>
                </a:gridCol>
                <a:gridCol w="4203865">
                  <a:extLst>
                    <a:ext uri="{9D8B030D-6E8A-4147-A177-3AD203B41FA5}">
                      <a16:colId xmlns:a16="http://schemas.microsoft.com/office/drawing/2014/main" val="616835804"/>
                    </a:ext>
                  </a:extLst>
                </a:gridCol>
              </a:tblGrid>
              <a:tr h="622482">
                <a:tc>
                  <a:txBody>
                    <a:bodyPr/>
                    <a:lstStyle/>
                    <a:p>
                      <a:pPr marL="0" marR="0" algn="ctr">
                        <a:lnSpc>
                          <a:spcPct val="107000"/>
                        </a:lnSpc>
                        <a:spcBef>
                          <a:spcPts val="0"/>
                        </a:spcBef>
                        <a:spcAft>
                          <a:spcPts val="0"/>
                        </a:spcAft>
                      </a:pPr>
                      <a:r>
                        <a:rPr lang="en-US" sz="1600" baseline="0" dirty="0">
                          <a:solidFill>
                            <a:schemeClr val="bg1"/>
                          </a:solidFill>
                          <a:effectLst/>
                          <a:latin typeface="Arial" panose="020B0604020202020204" pitchFamily="34" charset="0"/>
                          <a:ea typeface="Calibri" panose="020F0502020204030204" pitchFamily="34" charset="0"/>
                          <a:cs typeface="Arial" panose="020B0604020202020204" pitchFamily="34" charset="0"/>
                        </a:rPr>
                        <a:t>Pt</a:t>
                      </a:r>
                    </a:p>
                  </a:txBody>
                  <a:tcPr marL="68580" marR="68580" marT="0" marB="0" anchor="b"/>
                </a:tc>
                <a:tc>
                  <a:txBody>
                    <a:bodyPr/>
                    <a:lstStyle/>
                    <a:p>
                      <a:pPr marL="0" marR="0" algn="ctr">
                        <a:lnSpc>
                          <a:spcPct val="107000"/>
                        </a:lnSpc>
                        <a:spcBef>
                          <a:spcPts val="0"/>
                        </a:spcBef>
                        <a:spcAft>
                          <a:spcPts val="0"/>
                        </a:spcAft>
                      </a:pPr>
                      <a:r>
                        <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Prior lines</a:t>
                      </a:r>
                      <a:r>
                        <a:rPr lang="en-US" sz="1600" baseline="0" dirty="0">
                          <a:solidFill>
                            <a:schemeClr val="bg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nchor="b"/>
                </a:tc>
                <a:tc>
                  <a:txBody>
                    <a:bodyPr/>
                    <a:lstStyle/>
                    <a:p>
                      <a:pPr marL="0" marR="0" algn="ctr">
                        <a:lnSpc>
                          <a:spcPct val="107000"/>
                        </a:lnSpc>
                        <a:spcBef>
                          <a:spcPts val="0"/>
                        </a:spcBef>
                        <a:spcAft>
                          <a:spcPts val="0"/>
                        </a:spcAft>
                      </a:pPr>
                      <a:r>
                        <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BL BM PC%</a:t>
                      </a:r>
                      <a:r>
                        <a:rPr lang="en-US" sz="1600" kern="1200" baseline="30000" dirty="0">
                          <a:effectLst/>
                          <a:latin typeface="Arial" panose="020B0604020202020204" pitchFamily="34" charset="0"/>
                          <a:ea typeface="Calibri" panose="020F0502020204030204" pitchFamily="34" charset="0"/>
                          <a:cs typeface="Arial" panose="020B0604020202020204" pitchFamily="34" charset="0"/>
                        </a:rPr>
                        <a:t>†</a:t>
                      </a:r>
                      <a:endPar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lnSpc>
                          <a:spcPct val="107000"/>
                        </a:lnSpc>
                        <a:spcBef>
                          <a:spcPts val="0"/>
                        </a:spcBef>
                        <a:spcAft>
                          <a:spcPts val="0"/>
                        </a:spcAft>
                      </a:pPr>
                      <a:r>
                        <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Dose μg/d </a:t>
                      </a:r>
                      <a:r>
                        <a:rPr lang="en-US" sz="1600" kern="1200" dirty="0">
                          <a:effectLst/>
                          <a:latin typeface="Arial" panose="020B0604020202020204" pitchFamily="34" charset="0"/>
                          <a:ea typeface="Calibri" panose="020F0502020204030204" pitchFamily="34" charset="0"/>
                          <a:cs typeface="Arial" panose="020B0604020202020204" pitchFamily="34" charset="0"/>
                        </a:rPr>
                        <a:t>×</a:t>
                      </a:r>
                      <a:r>
                        <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 # cycles</a:t>
                      </a:r>
                    </a:p>
                  </a:txBody>
                  <a:tcPr marL="68580" marR="68580" marT="0" marB="0" anchor="b"/>
                </a:tc>
                <a:tc>
                  <a:txBody>
                    <a:bodyPr/>
                    <a:lstStyle/>
                    <a:p>
                      <a:pPr marL="0" marR="0" algn="ctr">
                        <a:lnSpc>
                          <a:spcPct val="107000"/>
                        </a:lnSpc>
                        <a:spcBef>
                          <a:spcPts val="0"/>
                        </a:spcBef>
                        <a:spcAft>
                          <a:spcPts val="0"/>
                        </a:spcAft>
                      </a:pPr>
                      <a:r>
                        <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Discontinued </a:t>
                      </a:r>
                    </a:p>
                    <a:p>
                      <a:pPr marL="0" marR="0" algn="ctr">
                        <a:lnSpc>
                          <a:spcPct val="107000"/>
                        </a:lnSpc>
                        <a:spcBef>
                          <a:spcPts val="0"/>
                        </a:spcBef>
                        <a:spcAft>
                          <a:spcPts val="0"/>
                        </a:spcAft>
                      </a:pPr>
                      <a:r>
                        <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due to</a:t>
                      </a:r>
                    </a:p>
                  </a:txBody>
                  <a:tcPr marL="68580" marR="68580" marT="0" marB="0" anchor="b"/>
                </a:tc>
                <a:tc>
                  <a:txBody>
                    <a:bodyPr/>
                    <a:lstStyle/>
                    <a:p>
                      <a:pPr marL="0" marR="0" algn="ctr">
                        <a:lnSpc>
                          <a:spcPct val="107000"/>
                        </a:lnSpc>
                        <a:spcBef>
                          <a:spcPts val="0"/>
                        </a:spcBef>
                        <a:spcAft>
                          <a:spcPts val="0"/>
                        </a:spcAft>
                      </a:pPr>
                      <a:r>
                        <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rPr>
                        <a:t>Best response (cycle) </a:t>
                      </a:r>
                    </a:p>
                  </a:txBody>
                  <a:tcPr marL="68580" marR="68580" marT="0" marB="0" anchor="b"/>
                </a:tc>
                <a:extLst>
                  <a:ext uri="{0D108BD9-81ED-4DB2-BD59-A6C34878D82A}">
                    <a16:rowId xmlns:a16="http://schemas.microsoft.com/office/drawing/2014/main" val="187846225"/>
                  </a:ext>
                </a:extLst>
              </a:tr>
              <a:tr h="306664">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nchor="ctr"/>
                </a:tc>
                <a:tc>
                  <a:txBody>
                    <a:bodyPr/>
                    <a:lstStyle/>
                    <a:p>
                      <a:pPr marL="0" marR="0">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2 incl SCT×2</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a:effectLst/>
                          <a:latin typeface="Arial" panose="020B0604020202020204" pitchFamily="34" charset="0"/>
                          <a:ea typeface="Calibri" panose="020F0502020204030204" pitchFamily="34" charset="0"/>
                          <a:cs typeface="Arial" panose="020B0604020202020204" pitchFamily="34" charset="0"/>
                        </a:rPr>
                        <a:t>10</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6.5 × 10</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NA (10 cycles)</a:t>
                      </a: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CR (C8)</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4099396"/>
                  </a:ext>
                </a:extLst>
              </a:tr>
              <a:tr h="306664">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nchor="ctr"/>
                </a:tc>
                <a:tc>
                  <a:txBody>
                    <a:bodyPr/>
                    <a:lstStyle/>
                    <a:p>
                      <a:pPr marL="0" marR="0">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3 incl SCT×2</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a:effectLst/>
                          <a:latin typeface="Arial" panose="020B0604020202020204" pitchFamily="34" charset="0"/>
                          <a:ea typeface="Calibri" panose="020F0502020204030204" pitchFamily="34" charset="0"/>
                          <a:cs typeface="Arial" panose="020B0604020202020204" pitchFamily="34" charset="0"/>
                        </a:rPr>
                        <a:t>2</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50 × 10</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NA (10 cycles)</a:t>
                      </a: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PR (C2-C5)</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91046152"/>
                  </a:ext>
                </a:extLst>
              </a:tr>
              <a:tr h="306664">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nchor="ctr"/>
                </a:tc>
                <a:tc>
                  <a:txBody>
                    <a:bodyPr/>
                    <a:lstStyle/>
                    <a:p>
                      <a:pPr marL="0" marR="0">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3 </a:t>
                      </a:r>
                      <a:r>
                        <a:rPr lang="en-US" sz="1600" kern="1200" dirty="0" err="1">
                          <a:effectLst/>
                          <a:latin typeface="Arial" panose="020B0604020202020204" pitchFamily="34" charset="0"/>
                          <a:ea typeface="Calibri" panose="020F0502020204030204" pitchFamily="34" charset="0"/>
                          <a:cs typeface="Arial" panose="020B0604020202020204" pitchFamily="34" charset="0"/>
                        </a:rPr>
                        <a:t>incl</a:t>
                      </a:r>
                      <a:r>
                        <a:rPr lang="en-US" sz="1600" kern="1200" dirty="0">
                          <a:effectLst/>
                          <a:latin typeface="Arial" panose="020B0604020202020204" pitchFamily="34" charset="0"/>
                          <a:ea typeface="Calibri" panose="020F0502020204030204" pitchFamily="34" charset="0"/>
                          <a:cs typeface="Arial" panose="020B0604020202020204" pitchFamily="34" charset="0"/>
                        </a:rPr>
                        <a:t> SCT</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2</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100 × 8</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PD</a:t>
                      </a: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CR (C4-C5)</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66330570"/>
                  </a:ext>
                </a:extLst>
              </a:tr>
              <a:tr h="265482">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4</a:t>
                      </a:r>
                    </a:p>
                  </a:txBody>
                  <a:tcPr marL="68580" marR="68580" marT="0" marB="0" anchor="ctr"/>
                </a:tc>
                <a:tc>
                  <a:txBody>
                    <a:bodyPr/>
                    <a:lstStyle/>
                    <a:p>
                      <a:pPr marL="0" marR="0">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6 </a:t>
                      </a:r>
                      <a:r>
                        <a:rPr lang="en-US" sz="1600" kern="1200" dirty="0" err="1">
                          <a:effectLst/>
                          <a:latin typeface="Arial" panose="020B0604020202020204" pitchFamily="34" charset="0"/>
                          <a:ea typeface="Calibri" panose="020F0502020204030204" pitchFamily="34" charset="0"/>
                          <a:cs typeface="Arial" panose="020B0604020202020204" pitchFamily="34" charset="0"/>
                        </a:rPr>
                        <a:t>incl</a:t>
                      </a:r>
                      <a:r>
                        <a:rPr lang="en-US" sz="1600" kern="1200" dirty="0">
                          <a:effectLst/>
                          <a:latin typeface="Arial" panose="020B0604020202020204" pitchFamily="34" charset="0"/>
                          <a:ea typeface="Calibri" panose="020F0502020204030204" pitchFamily="34" charset="0"/>
                          <a:cs typeface="Arial" panose="020B0604020202020204" pitchFamily="34" charset="0"/>
                        </a:rPr>
                        <a:t> Dara</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6</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200 × 4</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Port infection</a:t>
                      </a: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MRD- CR (C3-C4 to ~11 months post EOT)</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66222263"/>
                  </a:ext>
                </a:extLst>
              </a:tr>
              <a:tr h="306664">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nchor="ctr"/>
                </a:tc>
                <a:tc>
                  <a:txBody>
                    <a:bodyPr/>
                    <a:lstStyle/>
                    <a:p>
                      <a:pPr marL="0" marR="0">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3 incl SCT×2 </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8</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400 × 7</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NA (ongoing) </a:t>
                      </a: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MRD- CR (C3-C7)</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867275443"/>
                  </a:ext>
                </a:extLst>
              </a:tr>
              <a:tr h="306664">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nchor="ctr"/>
                </a:tc>
                <a:tc>
                  <a:txBody>
                    <a:bodyPr/>
                    <a:lstStyle/>
                    <a:p>
                      <a:pPr marL="0" marR="0">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4 incl SCT×2</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a:effectLst/>
                          <a:latin typeface="Arial" panose="020B0604020202020204" pitchFamily="34" charset="0"/>
                          <a:ea typeface="Calibri" panose="020F0502020204030204" pitchFamily="34" charset="0"/>
                          <a:cs typeface="Arial" panose="020B0604020202020204" pitchFamily="34" charset="0"/>
                        </a:rPr>
                        <a:t>25</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400 × 10</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NA (10 cycles)</a:t>
                      </a: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MRD- CR (C3-C10)</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333777462"/>
                  </a:ext>
                </a:extLst>
              </a:tr>
              <a:tr h="306664">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7</a:t>
                      </a:r>
                    </a:p>
                  </a:txBody>
                  <a:tcPr marL="68580" marR="68580" marT="0" marB="0" anchor="ctr"/>
                </a:tc>
                <a:tc>
                  <a:txBody>
                    <a:bodyPr/>
                    <a:lstStyle/>
                    <a:p>
                      <a:pPr marL="0" marR="0">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6 incl SCT×2</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60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400 × 8</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PD</a:t>
                      </a: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MRD- CR (C1-C7)</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54352123"/>
                  </a:ext>
                </a:extLst>
              </a:tr>
              <a:tr h="306664">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8</a:t>
                      </a:r>
                    </a:p>
                  </a:txBody>
                  <a:tcPr marL="68580" marR="68580" marT="0" marB="0" anchor="ctr"/>
                </a:tc>
                <a:tc>
                  <a:txBody>
                    <a:bodyPr/>
                    <a:lstStyle/>
                    <a:p>
                      <a:pPr marL="0" marR="0">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2 incl SCT×2</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a:effectLst/>
                          <a:latin typeface="Arial" panose="020B0604020202020204" pitchFamily="34" charset="0"/>
                          <a:ea typeface="Calibri" panose="020F0502020204030204" pitchFamily="34" charset="0"/>
                          <a:cs typeface="Arial" panose="020B0604020202020204" pitchFamily="34" charset="0"/>
                        </a:rPr>
                        <a:t>80</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400 × 10</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NA (completing C10) </a:t>
                      </a: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MRD- CR (C1-C10)</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27826071"/>
                  </a:ext>
                </a:extLst>
              </a:tr>
              <a:tr h="306664">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9</a:t>
                      </a:r>
                    </a:p>
                  </a:txBody>
                  <a:tcPr marL="68580" marR="68580" marT="0" marB="0" anchor="ctr"/>
                </a:tc>
                <a:tc>
                  <a:txBody>
                    <a:bodyPr/>
                    <a:lstStyle/>
                    <a:p>
                      <a:pPr marL="0" marR="0">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5 </a:t>
                      </a:r>
                      <a:r>
                        <a:rPr lang="en-US" sz="1600" kern="1200" dirty="0" err="1">
                          <a:effectLst/>
                          <a:latin typeface="Arial" panose="020B0604020202020204" pitchFamily="34" charset="0"/>
                          <a:ea typeface="Calibri" panose="020F0502020204030204" pitchFamily="34" charset="0"/>
                          <a:cs typeface="Arial" panose="020B0604020202020204" pitchFamily="34" charset="0"/>
                        </a:rPr>
                        <a:t>incl</a:t>
                      </a:r>
                      <a:r>
                        <a:rPr lang="en-US" sz="1600" kern="1200" dirty="0">
                          <a:effectLst/>
                          <a:latin typeface="Arial" panose="020B0604020202020204" pitchFamily="34" charset="0"/>
                          <a:ea typeface="Calibri" panose="020F0502020204030204" pitchFamily="34" charset="0"/>
                          <a:cs typeface="Arial" panose="020B0604020202020204" pitchFamily="34" charset="0"/>
                        </a:rPr>
                        <a:t> SCT, Dara</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5</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400 × 5</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PD</a:t>
                      </a: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MRD- CR (C3-C4)</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44718799"/>
                  </a:ext>
                </a:extLst>
              </a:tr>
              <a:tr h="265482">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10</a:t>
                      </a:r>
                    </a:p>
                  </a:txBody>
                  <a:tcPr marL="68580" marR="68580" marT="0" marB="0" anchor="ctr"/>
                </a:tc>
                <a:tc>
                  <a:txBody>
                    <a:bodyPr/>
                    <a:lstStyle/>
                    <a:p>
                      <a:pPr marL="0" marR="0">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5 </a:t>
                      </a:r>
                      <a:r>
                        <a:rPr lang="en-US" sz="1600" kern="1200" dirty="0" err="1">
                          <a:effectLst/>
                          <a:latin typeface="Arial" panose="020B0604020202020204" pitchFamily="34" charset="0"/>
                          <a:ea typeface="Calibri" panose="020F0502020204030204" pitchFamily="34" charset="0"/>
                          <a:cs typeface="Arial" panose="020B0604020202020204" pitchFamily="34" charset="0"/>
                        </a:rPr>
                        <a:t>incl</a:t>
                      </a:r>
                      <a:r>
                        <a:rPr lang="en-US" sz="1600" kern="1200" dirty="0">
                          <a:effectLst/>
                          <a:latin typeface="Arial" panose="020B0604020202020204" pitchFamily="34" charset="0"/>
                          <a:ea typeface="Calibri" panose="020F0502020204030204" pitchFamily="34" charset="0"/>
                          <a:cs typeface="Arial" panose="020B0604020202020204" pitchFamily="34" charset="0"/>
                        </a:rPr>
                        <a:t> SCT, Dara</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a:effectLst/>
                          <a:latin typeface="Arial" panose="020B0604020202020204" pitchFamily="34" charset="0"/>
                          <a:ea typeface="Calibri" panose="020F0502020204030204" pitchFamily="34" charset="0"/>
                          <a:cs typeface="Arial" panose="020B0604020202020204" pitchFamily="34" charset="0"/>
                        </a:rPr>
                        <a:t>80</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400 × 1</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Polyneuropathy</a:t>
                      </a: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VGPR (EOT to ~7 months post EOT)</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460544818"/>
                  </a:ext>
                </a:extLst>
              </a:tr>
              <a:tr h="306664">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11</a:t>
                      </a:r>
                    </a:p>
                  </a:txBody>
                  <a:tcPr marL="68580" marR="68580" marT="0" marB="0" anchor="ctr"/>
                </a:tc>
                <a:tc>
                  <a:txBody>
                    <a:bodyPr/>
                    <a:lstStyle/>
                    <a:p>
                      <a:pPr marL="0" marR="0">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5 </a:t>
                      </a:r>
                      <a:r>
                        <a:rPr lang="en-US" sz="1600" kern="1200" dirty="0" err="1">
                          <a:effectLst/>
                          <a:latin typeface="Arial" panose="020B0604020202020204" pitchFamily="34" charset="0"/>
                          <a:ea typeface="Calibri" panose="020F0502020204030204" pitchFamily="34" charset="0"/>
                          <a:cs typeface="Arial" panose="020B0604020202020204" pitchFamily="34" charset="0"/>
                        </a:rPr>
                        <a:t>incl</a:t>
                      </a:r>
                      <a:r>
                        <a:rPr lang="en-US" sz="1600" kern="1200" dirty="0">
                          <a:effectLst/>
                          <a:latin typeface="Arial" panose="020B0604020202020204" pitchFamily="34" charset="0"/>
                          <a:ea typeface="Calibri" panose="020F0502020204030204" pitchFamily="34" charset="0"/>
                          <a:cs typeface="Arial" panose="020B0604020202020204" pitchFamily="34" charset="0"/>
                        </a:rPr>
                        <a:t> Dara</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12</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400 × 1</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Death</a:t>
                      </a:r>
                      <a:r>
                        <a:rPr lang="en-US" sz="1600" baseline="300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PR (C1)**</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65725874"/>
                  </a:ext>
                </a:extLst>
              </a:tr>
              <a:tr h="301798">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12</a:t>
                      </a:r>
                    </a:p>
                  </a:txBody>
                  <a:tcPr marL="68580" marR="68580" marT="0" marB="0" anchor="ctr"/>
                </a:tc>
                <a:tc>
                  <a:txBody>
                    <a:bodyPr/>
                    <a:lstStyle/>
                    <a:p>
                      <a:pPr marL="0" marR="0">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5 incl SCT×3</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a:effectLst/>
                          <a:latin typeface="Arial" panose="020B0604020202020204" pitchFamily="34" charset="0"/>
                          <a:ea typeface="Calibri" panose="020F0502020204030204" pitchFamily="34" charset="0"/>
                          <a:cs typeface="Arial" panose="020B0604020202020204" pitchFamily="34" charset="0"/>
                        </a:rPr>
                        <a:t>28</a:t>
                      </a:r>
                      <a:endParaRPr lang="en-US"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800 × 2, then 400 × 1</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Withdrew consent</a:t>
                      </a: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VGPR (C2-C3)</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68123595"/>
                  </a:ext>
                </a:extLst>
              </a:tr>
              <a:tr h="339952">
                <a:tc>
                  <a:txBody>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13</a:t>
                      </a:r>
                    </a:p>
                  </a:txBody>
                  <a:tcPr marL="68580" marR="68580" marT="0" marB="0" anchor="ctr"/>
                </a:tc>
                <a:tc>
                  <a:txBody>
                    <a:bodyPr/>
                    <a:lstStyle/>
                    <a:p>
                      <a:pPr marL="0" marR="0">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5 incl SCT×2, Dara</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effectLst/>
                          <a:latin typeface="Arial" panose="020B0604020202020204" pitchFamily="34" charset="0"/>
                          <a:ea typeface="Calibri" panose="020F0502020204030204" pitchFamily="34" charset="0"/>
                          <a:cs typeface="Arial" panose="020B0604020202020204" pitchFamily="34" charset="0"/>
                        </a:rPr>
                        <a:t>90</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800 × 0.5</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Polyneuropathy</a:t>
                      </a:r>
                    </a:p>
                  </a:txBody>
                  <a:tcPr marL="68580" marR="68580" marT="0" marB="0" anchor="ctr"/>
                </a:tc>
                <a:tc>
                  <a:txBody>
                    <a:bodyPr/>
                    <a:lstStyle/>
                    <a:p>
                      <a:pPr marL="0" marR="0" algn="ctr">
                        <a:lnSpc>
                          <a:spcPct val="107000"/>
                        </a:lnSpc>
                        <a:spcBef>
                          <a:spcPts val="0"/>
                        </a:spcBef>
                        <a:spcAft>
                          <a:spcPts val="0"/>
                        </a:spcAft>
                      </a:pPr>
                      <a:r>
                        <a:rPr lang="en-US" sz="160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PR (C1), CR (~9 months post EOT)</a:t>
                      </a:r>
                      <a:endParaRPr lang="en-US"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39052197"/>
                  </a:ext>
                </a:extLst>
              </a:tr>
            </a:tbl>
          </a:graphicData>
        </a:graphic>
      </p:graphicFrame>
      <p:sp>
        <p:nvSpPr>
          <p:cNvPr id="5" name="TextBox 4">
            <a:extLst>
              <a:ext uri="{FF2B5EF4-FFF2-40B4-BE49-F238E27FC236}">
                <a16:creationId xmlns:a16="http://schemas.microsoft.com/office/drawing/2014/main" id="{95450F6B-541F-4FFA-BD0F-1DC1C75AA7E2}"/>
              </a:ext>
            </a:extLst>
          </p:cNvPr>
          <p:cNvSpPr txBox="1"/>
          <p:nvPr/>
        </p:nvSpPr>
        <p:spPr>
          <a:xfrm>
            <a:off x="67236" y="5938555"/>
            <a:ext cx="12033205" cy="646331"/>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As of Apr 8, 2019</a:t>
            </a:r>
            <a:r>
              <a:rPr lang="en-US" sz="1200" dirty="0">
                <a:latin typeface="Arial" panose="020B0604020202020204" pitchFamily="34" charset="0"/>
                <a:ea typeface="Calibri" panose="020F0502020204030204" pitchFamily="34" charset="0"/>
                <a:cs typeface="Arial" panose="020B0604020202020204" pitchFamily="34" charset="0"/>
              </a:rPr>
              <a:t>. BL, baseline; BM, bone marrow; C, cycle; </a:t>
            </a:r>
            <a:r>
              <a:rPr lang="en-US" sz="1200" dirty="0">
                <a:latin typeface="Arial" panose="020B0604020202020204" pitchFamily="34" charset="0"/>
                <a:cs typeface="Arial" panose="020B0604020202020204" pitchFamily="34" charset="0"/>
              </a:rPr>
              <a:t>CR, complete response; EOT, end of treatment; NA; not applicable; PC, plasma cell; PD, progressive disease; PR, partial response; SCT, stem cell transplant; VGPR, very good PR. All responders were white. * </a:t>
            </a:r>
            <a:r>
              <a:rPr lang="en-US" sz="1200" dirty="0">
                <a:latin typeface="Arial" panose="020B0604020202020204" pitchFamily="34" charset="0"/>
                <a:ea typeface="Calibri" panose="020F0502020204030204" pitchFamily="34" charset="0"/>
                <a:cs typeface="Arial" panose="020B0604020202020204" pitchFamily="34" charset="0"/>
              </a:rPr>
              <a:t>Overall for the study, daratumumab treatment was reported for 11/42 patients (26%).  </a:t>
            </a:r>
            <a:r>
              <a:rPr lang="en-US" sz="1200" baseline="30000" dirty="0">
                <a:latin typeface="Arial" panose="020B0604020202020204" pitchFamily="34" charset="0"/>
                <a:ea typeface="Calibri" panose="020F050202020403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By morphology. </a:t>
            </a:r>
            <a:r>
              <a:rPr lang="en-US" sz="1200" baseline="30000" dirty="0">
                <a:latin typeface="Calibri" panose="020F0502020204030204" pitchFamily="34" charset="0"/>
                <a:ea typeface="Calibri" panose="020F0502020204030204" pitchFamily="34" charset="0"/>
                <a:cs typeface="Calibri" panose="020F0502020204030204" pitchFamily="34" charset="0"/>
              </a:rPr>
              <a:t>‡ </a:t>
            </a:r>
            <a:r>
              <a:rPr lang="en-US" sz="1200" dirty="0">
                <a:latin typeface="Arial" panose="020B0604020202020204" pitchFamily="34" charset="0"/>
                <a:cs typeface="Arial" panose="020B0604020202020204" pitchFamily="34" charset="0"/>
              </a:rPr>
              <a:t>Due to hepatitis related to adenovirus infection. ** Patient died 1 day after PR, hence no duration of response.</a:t>
            </a:r>
          </a:p>
        </p:txBody>
      </p:sp>
      <p:sp>
        <p:nvSpPr>
          <p:cNvPr id="6" name="Footer Placeholder 4">
            <a:extLst>
              <a:ext uri="{FF2B5EF4-FFF2-40B4-BE49-F238E27FC236}">
                <a16:creationId xmlns:a16="http://schemas.microsoft.com/office/drawing/2014/main" id="{C337C430-CB10-4128-90E7-E09B1F8FFFE7}"/>
              </a:ext>
            </a:extLst>
          </p:cNvPr>
          <p:cNvSpPr>
            <a:spLocks noGrp="1"/>
          </p:cNvSpPr>
          <p:nvPr>
            <p:ph type="ftr" sz="quarter" idx="11"/>
          </p:nvPr>
        </p:nvSpPr>
        <p:spPr>
          <a:xfrm>
            <a:off x="4038600" y="6601672"/>
            <a:ext cx="4114800" cy="365125"/>
          </a:xfrm>
        </p:spPr>
        <p:txBody>
          <a:bodyPr/>
          <a:lstStyle/>
          <a:p>
            <a:r>
              <a:rPr lang="en-US" dirty="0"/>
              <a:t>Amgen Proprietary – Do Not Distribute</a:t>
            </a:r>
          </a:p>
        </p:txBody>
      </p:sp>
      <p:sp>
        <p:nvSpPr>
          <p:cNvPr id="7" name="Slide Number Placeholder 6">
            <a:extLst>
              <a:ext uri="{FF2B5EF4-FFF2-40B4-BE49-F238E27FC236}">
                <a16:creationId xmlns:a16="http://schemas.microsoft.com/office/drawing/2014/main" id="{6A1EC02B-7A08-48D9-AB4B-D601A5646248}"/>
              </a:ext>
            </a:extLst>
          </p:cNvPr>
          <p:cNvSpPr>
            <a:spLocks noGrp="1"/>
          </p:cNvSpPr>
          <p:nvPr>
            <p:ph type="sldNum" sz="quarter" idx="12"/>
          </p:nvPr>
        </p:nvSpPr>
        <p:spPr/>
        <p:txBody>
          <a:bodyPr/>
          <a:lstStyle/>
          <a:p>
            <a:fld id="{FA8F93EF-E6A1-4CE6-9D9E-760B88E8B65B}" type="slidenum">
              <a:rPr lang="en-US" smtClean="0"/>
              <a:t>13</a:t>
            </a:fld>
            <a:endParaRPr lang="en-US"/>
          </a:p>
        </p:txBody>
      </p:sp>
      <p:sp>
        <p:nvSpPr>
          <p:cNvPr id="8" name="TextBox 7">
            <a:extLst>
              <a:ext uri="{FF2B5EF4-FFF2-40B4-BE49-F238E27FC236}">
                <a16:creationId xmlns:a16="http://schemas.microsoft.com/office/drawing/2014/main" id="{FAAB23B7-D197-4954-A353-A21A449B80BA}"/>
              </a:ext>
            </a:extLst>
          </p:cNvPr>
          <p:cNvSpPr txBox="1"/>
          <p:nvPr/>
        </p:nvSpPr>
        <p:spPr>
          <a:xfrm>
            <a:off x="0" y="6522384"/>
            <a:ext cx="8033657" cy="246221"/>
          </a:xfrm>
          <a:prstGeom prst="rect">
            <a:avLst/>
          </a:prstGeom>
          <a:noFill/>
        </p:spPr>
        <p:txBody>
          <a:bodyPr wrap="square" rtlCol="0">
            <a:spAutoFit/>
          </a:bodyPr>
          <a:lstStyle/>
          <a:p>
            <a:r>
              <a:rPr lang="en-US" sz="1000" dirty="0" err="1">
                <a:latin typeface="Arial" panose="020B0604020202020204" pitchFamily="34" charset="0"/>
                <a:cs typeface="Arial" panose="020B0604020202020204" pitchFamily="34" charset="0"/>
              </a:rPr>
              <a:t>Topp</a:t>
            </a:r>
            <a:r>
              <a:rPr lang="en-US" sz="1000" dirty="0">
                <a:latin typeface="Arial" panose="020B0604020202020204" pitchFamily="34" charset="0"/>
                <a:cs typeface="Arial" panose="020B0604020202020204" pitchFamily="34" charset="0"/>
              </a:rPr>
              <a:t> MS, et al. Presented at: American Society for Clinical Oncology Annual Meeting. May 31 – June 3, 2019; Chicago, IL. Abstract 8007. </a:t>
            </a:r>
          </a:p>
        </p:txBody>
      </p:sp>
    </p:spTree>
    <p:extLst>
      <p:ext uri="{BB962C8B-B14F-4D97-AF65-F5344CB8AC3E}">
        <p14:creationId xmlns:p14="http://schemas.microsoft.com/office/powerpoint/2010/main" val="3264534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DDA2A-9E46-4D31-8DC5-A63FEAE09B0C}"/>
              </a:ext>
            </a:extLst>
          </p:cNvPr>
          <p:cNvSpPr>
            <a:spLocks noGrp="1"/>
          </p:cNvSpPr>
          <p:nvPr>
            <p:ph type="title"/>
          </p:nvPr>
        </p:nvSpPr>
        <p:spPr>
          <a:xfrm>
            <a:off x="475341" y="190594"/>
            <a:ext cx="10515600" cy="1325563"/>
          </a:xfrm>
        </p:spPr>
        <p:txBody>
          <a:bodyPr>
            <a:normAutofit/>
          </a:bodyPr>
          <a:lstStyle/>
          <a:p>
            <a:r>
              <a:rPr lang="en-US" dirty="0">
                <a:solidFill>
                  <a:schemeClr val="accent1"/>
                </a:solidFill>
              </a:rPr>
              <a:t>Efficacy Summary</a:t>
            </a:r>
          </a:p>
        </p:txBody>
      </p:sp>
      <p:sp>
        <p:nvSpPr>
          <p:cNvPr id="3" name="Content Placeholder 2">
            <a:extLst>
              <a:ext uri="{FF2B5EF4-FFF2-40B4-BE49-F238E27FC236}">
                <a16:creationId xmlns:a16="http://schemas.microsoft.com/office/drawing/2014/main" id="{C6F92BF9-1029-4A10-AC91-C03189363267}"/>
              </a:ext>
            </a:extLst>
          </p:cNvPr>
          <p:cNvSpPr>
            <a:spLocks noGrp="1"/>
          </p:cNvSpPr>
          <p:nvPr>
            <p:ph idx="1"/>
          </p:nvPr>
        </p:nvSpPr>
        <p:spPr>
          <a:xfrm>
            <a:off x="493762" y="1056327"/>
            <a:ext cx="11524068" cy="4351338"/>
          </a:xfrm>
        </p:spPr>
        <p:txBody>
          <a:bodyPr>
            <a:noAutofit/>
          </a:bodyPr>
          <a:lstStyle/>
          <a:p>
            <a:pPr marL="0" indent="0">
              <a:lnSpc>
                <a:spcPct val="120000"/>
              </a:lnSpc>
              <a:spcBef>
                <a:spcPts val="0"/>
              </a:spcBef>
              <a:buNone/>
            </a:pPr>
            <a:r>
              <a:rPr lang="en-US" sz="2400" u="sng" dirty="0"/>
              <a:t>At 400 µg/d</a:t>
            </a:r>
          </a:p>
          <a:p>
            <a:pPr>
              <a:lnSpc>
                <a:spcPct val="120000"/>
              </a:lnSpc>
              <a:spcBef>
                <a:spcPts val="0"/>
              </a:spcBef>
            </a:pPr>
            <a:r>
              <a:rPr lang="en-US" sz="2400" dirty="0"/>
              <a:t>There were 5 minimal residual disease (MRD)-negative CRs, 1 VGPR, and 1 PR, for a response rate of 7/10 (70%); as of April 8, responses lasted for a median of 9.0 months (range: 5.8-13.6 months)*, with 2 patients ongoing on treatment.  </a:t>
            </a:r>
          </a:p>
          <a:p>
            <a:pPr marL="0" indent="0">
              <a:lnSpc>
                <a:spcPct val="120000"/>
              </a:lnSpc>
              <a:spcBef>
                <a:spcPts val="0"/>
              </a:spcBef>
              <a:buNone/>
            </a:pPr>
            <a:endParaRPr lang="en-US" sz="600" dirty="0">
              <a:solidFill>
                <a:srgbClr val="FF0000"/>
              </a:solidFill>
            </a:endParaRPr>
          </a:p>
          <a:p>
            <a:pPr marL="0" indent="0">
              <a:lnSpc>
                <a:spcPct val="120000"/>
              </a:lnSpc>
              <a:spcBef>
                <a:spcPts val="0"/>
              </a:spcBef>
              <a:buNone/>
            </a:pPr>
            <a:r>
              <a:rPr lang="en-US" sz="2400" u="sng" dirty="0"/>
              <a:t>Overall</a:t>
            </a:r>
          </a:p>
          <a:p>
            <a:pPr>
              <a:lnSpc>
                <a:spcPct val="120000"/>
              </a:lnSpc>
              <a:spcBef>
                <a:spcPts val="0"/>
              </a:spcBef>
            </a:pPr>
            <a:r>
              <a:rPr lang="en-US" sz="2400" dirty="0"/>
              <a:t>There were 13/42 responders (6 MRD-negative CRs, 3 CRs, 2 VGPRs, 2 PRs).  Median time to any response was 1 month, with 11 of 13 patients responding in the first cycle. </a:t>
            </a:r>
          </a:p>
          <a:p>
            <a:pPr>
              <a:lnSpc>
                <a:spcPct val="120000"/>
              </a:lnSpc>
              <a:spcBef>
                <a:spcPts val="0"/>
              </a:spcBef>
            </a:pPr>
            <a:r>
              <a:rPr lang="en-US" sz="2400" dirty="0"/>
              <a:t>Responses lasted for a median of 8.4 months (range: 2.5-15.5 months).</a:t>
            </a:r>
          </a:p>
          <a:p>
            <a:pPr>
              <a:lnSpc>
                <a:spcPct val="120000"/>
              </a:lnSpc>
              <a:spcBef>
                <a:spcPts val="0"/>
              </a:spcBef>
            </a:pPr>
            <a:r>
              <a:rPr lang="en-US" sz="2400" dirty="0"/>
              <a:t>MRD-negative CRs lasted for a median of 9.6 months (range: 2.8-12.8 months); all but one of these 6 patients were in the 400 µg/d cohort.</a:t>
            </a:r>
          </a:p>
          <a:p>
            <a:pPr marL="0" indent="0">
              <a:lnSpc>
                <a:spcPct val="120000"/>
              </a:lnSpc>
              <a:spcBef>
                <a:spcPts val="0"/>
              </a:spcBef>
              <a:buNone/>
            </a:pPr>
            <a:endParaRPr lang="en-US" sz="2400" dirty="0">
              <a:solidFill>
                <a:srgbClr val="FF0000"/>
              </a:solidFill>
            </a:endParaRPr>
          </a:p>
        </p:txBody>
      </p:sp>
      <p:sp>
        <p:nvSpPr>
          <p:cNvPr id="4" name="Footer Placeholder 4">
            <a:extLst>
              <a:ext uri="{FF2B5EF4-FFF2-40B4-BE49-F238E27FC236}">
                <a16:creationId xmlns:a16="http://schemas.microsoft.com/office/drawing/2014/main" id="{DD10DCC1-5367-4B93-B60C-3DD94267D7A9}"/>
              </a:ext>
            </a:extLst>
          </p:cNvPr>
          <p:cNvSpPr>
            <a:spLocks noGrp="1"/>
          </p:cNvSpPr>
          <p:nvPr>
            <p:ph type="ftr" sz="quarter" idx="11"/>
          </p:nvPr>
        </p:nvSpPr>
        <p:spPr>
          <a:xfrm>
            <a:off x="4038600" y="6490162"/>
            <a:ext cx="4114800" cy="365125"/>
          </a:xfrm>
        </p:spPr>
        <p:txBody>
          <a:bodyPr/>
          <a:lstStyle/>
          <a:p>
            <a:r>
              <a:rPr lang="en-US" dirty="0"/>
              <a:t>Amgen Proprietary – Do Not Distribute</a:t>
            </a:r>
          </a:p>
        </p:txBody>
      </p:sp>
      <p:sp>
        <p:nvSpPr>
          <p:cNvPr id="5" name="Slide Number Placeholder 4">
            <a:extLst>
              <a:ext uri="{FF2B5EF4-FFF2-40B4-BE49-F238E27FC236}">
                <a16:creationId xmlns:a16="http://schemas.microsoft.com/office/drawing/2014/main" id="{E116A455-D408-4B30-A28B-38051D4A0633}"/>
              </a:ext>
            </a:extLst>
          </p:cNvPr>
          <p:cNvSpPr>
            <a:spLocks noGrp="1"/>
          </p:cNvSpPr>
          <p:nvPr>
            <p:ph type="sldNum" sz="quarter" idx="12"/>
          </p:nvPr>
        </p:nvSpPr>
        <p:spPr/>
        <p:txBody>
          <a:bodyPr/>
          <a:lstStyle/>
          <a:p>
            <a:fld id="{FA8F93EF-E6A1-4CE6-9D9E-760B88E8B65B}" type="slidenum">
              <a:rPr lang="en-US" smtClean="0"/>
              <a:t>14</a:t>
            </a:fld>
            <a:endParaRPr lang="en-US"/>
          </a:p>
        </p:txBody>
      </p:sp>
      <p:sp>
        <p:nvSpPr>
          <p:cNvPr id="7" name="TextBox 6">
            <a:extLst>
              <a:ext uri="{FF2B5EF4-FFF2-40B4-BE49-F238E27FC236}">
                <a16:creationId xmlns:a16="http://schemas.microsoft.com/office/drawing/2014/main" id="{896E657A-1F07-44CB-9E0F-39047A39E4F9}"/>
              </a:ext>
            </a:extLst>
          </p:cNvPr>
          <p:cNvSpPr txBox="1"/>
          <p:nvPr/>
        </p:nvSpPr>
        <p:spPr>
          <a:xfrm>
            <a:off x="637309" y="6030299"/>
            <a:ext cx="7744691"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 Excludes patient 11; death 1 day following PR assessment. </a:t>
            </a:r>
          </a:p>
        </p:txBody>
      </p:sp>
      <p:sp>
        <p:nvSpPr>
          <p:cNvPr id="8" name="TextBox 7">
            <a:extLst>
              <a:ext uri="{FF2B5EF4-FFF2-40B4-BE49-F238E27FC236}">
                <a16:creationId xmlns:a16="http://schemas.microsoft.com/office/drawing/2014/main" id="{1570A14A-4FBE-41C0-AEC9-D48A446C6DE5}"/>
              </a:ext>
            </a:extLst>
          </p:cNvPr>
          <p:cNvSpPr txBox="1"/>
          <p:nvPr/>
        </p:nvSpPr>
        <p:spPr>
          <a:xfrm>
            <a:off x="0" y="6337328"/>
            <a:ext cx="8033657" cy="246221"/>
          </a:xfrm>
          <a:prstGeom prst="rect">
            <a:avLst/>
          </a:prstGeom>
          <a:noFill/>
        </p:spPr>
        <p:txBody>
          <a:bodyPr wrap="square" rtlCol="0">
            <a:spAutoFit/>
          </a:bodyPr>
          <a:lstStyle/>
          <a:p>
            <a:r>
              <a:rPr lang="en-US" sz="1000" dirty="0" err="1">
                <a:latin typeface="Arial" panose="020B0604020202020204" pitchFamily="34" charset="0"/>
                <a:cs typeface="Arial" panose="020B0604020202020204" pitchFamily="34" charset="0"/>
              </a:rPr>
              <a:t>Topp</a:t>
            </a:r>
            <a:r>
              <a:rPr lang="en-US" sz="1000" dirty="0">
                <a:latin typeface="Arial" panose="020B0604020202020204" pitchFamily="34" charset="0"/>
                <a:cs typeface="Arial" panose="020B0604020202020204" pitchFamily="34" charset="0"/>
              </a:rPr>
              <a:t> MS, et al. Presented at: American Society for Clinical Oncology Annual Meeting. May 31 – June 3, 2019; Chicago, IL. Abstract 8007. </a:t>
            </a:r>
          </a:p>
        </p:txBody>
      </p:sp>
    </p:spTree>
    <p:extLst>
      <p:ext uri="{BB962C8B-B14F-4D97-AF65-F5344CB8AC3E}">
        <p14:creationId xmlns:p14="http://schemas.microsoft.com/office/powerpoint/2010/main" val="1118780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A1161-B449-48E2-A025-C3A7FABC0DEC}"/>
              </a:ext>
            </a:extLst>
          </p:cNvPr>
          <p:cNvSpPr>
            <a:spLocks noGrp="1"/>
          </p:cNvSpPr>
          <p:nvPr>
            <p:ph type="title"/>
          </p:nvPr>
        </p:nvSpPr>
        <p:spPr>
          <a:xfrm>
            <a:off x="346023" y="291779"/>
            <a:ext cx="10515600" cy="1325563"/>
          </a:xfrm>
        </p:spPr>
        <p:txBody>
          <a:bodyPr/>
          <a:lstStyle/>
          <a:p>
            <a:r>
              <a:rPr lang="en-US" dirty="0">
                <a:solidFill>
                  <a:schemeClr val="accent1"/>
                </a:solidFill>
              </a:rPr>
              <a:t>Conclusions</a:t>
            </a:r>
          </a:p>
        </p:txBody>
      </p:sp>
      <p:sp>
        <p:nvSpPr>
          <p:cNvPr id="3" name="Content Placeholder 2">
            <a:extLst>
              <a:ext uri="{FF2B5EF4-FFF2-40B4-BE49-F238E27FC236}">
                <a16:creationId xmlns:a16="http://schemas.microsoft.com/office/drawing/2014/main" id="{E4FE1AB4-FF4F-4EF9-AD38-B64E3945D1A0}"/>
              </a:ext>
            </a:extLst>
          </p:cNvPr>
          <p:cNvSpPr>
            <a:spLocks noGrp="1"/>
          </p:cNvSpPr>
          <p:nvPr>
            <p:ph idx="1"/>
          </p:nvPr>
        </p:nvSpPr>
        <p:spPr>
          <a:xfrm>
            <a:off x="238539" y="1242187"/>
            <a:ext cx="11754678" cy="4423358"/>
          </a:xfrm>
        </p:spPr>
        <p:txBody>
          <a:bodyPr>
            <a:noAutofit/>
          </a:bodyPr>
          <a:lstStyle/>
          <a:p>
            <a:pPr marL="0" indent="0">
              <a:lnSpc>
                <a:spcPct val="100000"/>
              </a:lnSpc>
              <a:buNone/>
            </a:pPr>
            <a:r>
              <a:rPr lang="en-US" sz="2200" dirty="0"/>
              <a:t>In this FIH dose escalation study, AMG 420, a short half-life BiTE</a:t>
            </a:r>
            <a:r>
              <a:rPr lang="en-US" sz="2200" baseline="30000" dirty="0"/>
              <a:t>®</a:t>
            </a:r>
            <a:r>
              <a:rPr lang="en-US" sz="2200" dirty="0"/>
              <a:t> molecule targeting BCMA, demonstrated clinical activity in patients with heavily pretreated multiple myeloma:</a:t>
            </a:r>
          </a:p>
          <a:p>
            <a:pPr>
              <a:lnSpc>
                <a:spcPct val="100000"/>
              </a:lnSpc>
            </a:pPr>
            <a:r>
              <a:rPr lang="en-US" sz="2200" dirty="0"/>
              <a:t>No major toxicities prior to DLTs at 800 µg/d of CRS and polyneuropathy; a patient in the subsequent 400 µg/d dose group also had a DLT of polyneuropathy, which resolved. </a:t>
            </a:r>
          </a:p>
          <a:p>
            <a:pPr>
              <a:lnSpc>
                <a:spcPct val="100000"/>
              </a:lnSpc>
            </a:pPr>
            <a:r>
              <a:rPr lang="en-US" sz="2200" dirty="0"/>
              <a:t>Careful evaluation of infections should be conducted in future clinical trials to enable development of optimal management guidelines.</a:t>
            </a:r>
          </a:p>
          <a:p>
            <a:pPr>
              <a:lnSpc>
                <a:spcPct val="100000"/>
              </a:lnSpc>
            </a:pPr>
            <a:r>
              <a:rPr lang="en-US" sz="2200" dirty="0"/>
              <a:t>Of doses tested in this study, 400 µg/d was the MTD; other doses may be tested in the future.</a:t>
            </a:r>
          </a:p>
          <a:p>
            <a:pPr lvl="1">
              <a:lnSpc>
                <a:spcPct val="100000"/>
              </a:lnSpc>
              <a:buFont typeface="Wingdings" panose="05000000000000000000" pitchFamily="2" charset="2"/>
              <a:buChar char="§"/>
            </a:pPr>
            <a:r>
              <a:rPr lang="en-US" sz="2200" dirty="0"/>
              <a:t>There was a 70% response rate (7/10) with 5 out of 7 responders achieving a MRD-negative CR at 400 µg/d, a recommended dose for further investigation.</a:t>
            </a:r>
          </a:p>
          <a:p>
            <a:pPr lvl="1">
              <a:lnSpc>
                <a:spcPct val="100000"/>
              </a:lnSpc>
              <a:buFont typeface="Wingdings" panose="05000000000000000000" pitchFamily="2" charset="2"/>
              <a:buChar char="§"/>
            </a:pPr>
            <a:r>
              <a:rPr lang="en-US" sz="2200" dirty="0"/>
              <a:t>All (7/7) responses at this dose started in the first cycle.</a:t>
            </a:r>
          </a:p>
          <a:p>
            <a:pPr>
              <a:lnSpc>
                <a:spcPct val="100000"/>
              </a:lnSpc>
            </a:pPr>
            <a:r>
              <a:rPr lang="en-US" sz="2200" dirty="0"/>
              <a:t>These data warrant further clinical investigation of AMG 420; a phase 1b/2 trial is underway.</a:t>
            </a:r>
          </a:p>
          <a:p>
            <a:pPr marL="457200" lvl="1" indent="0">
              <a:lnSpc>
                <a:spcPct val="100000"/>
              </a:lnSpc>
              <a:spcBef>
                <a:spcPts val="1000"/>
              </a:spcBef>
              <a:buNone/>
            </a:pPr>
            <a:r>
              <a:rPr lang="en-US" sz="2200" dirty="0">
                <a:solidFill>
                  <a:srgbClr val="FF0000"/>
                </a:solidFill>
              </a:rPr>
              <a:t>  </a:t>
            </a:r>
          </a:p>
          <a:p>
            <a:pPr>
              <a:lnSpc>
                <a:spcPct val="100000"/>
              </a:lnSpc>
            </a:pPr>
            <a:endParaRPr lang="en-US" sz="2200" dirty="0">
              <a:solidFill>
                <a:srgbClr val="FF0000"/>
              </a:solidFill>
            </a:endParaRPr>
          </a:p>
        </p:txBody>
      </p:sp>
      <p:sp>
        <p:nvSpPr>
          <p:cNvPr id="4" name="Footer Placeholder 4">
            <a:extLst>
              <a:ext uri="{FF2B5EF4-FFF2-40B4-BE49-F238E27FC236}">
                <a16:creationId xmlns:a16="http://schemas.microsoft.com/office/drawing/2014/main" id="{EBFF71AB-E573-43E4-8ECA-9E86F875CE0A}"/>
              </a:ext>
            </a:extLst>
          </p:cNvPr>
          <p:cNvSpPr>
            <a:spLocks noGrp="1"/>
          </p:cNvSpPr>
          <p:nvPr>
            <p:ph type="ftr" sz="quarter" idx="11"/>
          </p:nvPr>
        </p:nvSpPr>
        <p:spPr>
          <a:xfrm>
            <a:off x="4038600" y="6490162"/>
            <a:ext cx="4114800" cy="365125"/>
          </a:xfrm>
        </p:spPr>
        <p:txBody>
          <a:bodyPr/>
          <a:lstStyle/>
          <a:p>
            <a:r>
              <a:rPr lang="en-US" dirty="0"/>
              <a:t>Amgen Proprietary – Do Not Distribute</a:t>
            </a:r>
          </a:p>
        </p:txBody>
      </p:sp>
      <p:sp>
        <p:nvSpPr>
          <p:cNvPr id="6" name="Slide Number Placeholder 5">
            <a:extLst>
              <a:ext uri="{FF2B5EF4-FFF2-40B4-BE49-F238E27FC236}">
                <a16:creationId xmlns:a16="http://schemas.microsoft.com/office/drawing/2014/main" id="{0A981EB9-CD58-4403-994E-96E3F25DCDFB}"/>
              </a:ext>
            </a:extLst>
          </p:cNvPr>
          <p:cNvSpPr>
            <a:spLocks noGrp="1"/>
          </p:cNvSpPr>
          <p:nvPr>
            <p:ph type="sldNum" sz="quarter" idx="12"/>
          </p:nvPr>
        </p:nvSpPr>
        <p:spPr/>
        <p:txBody>
          <a:bodyPr/>
          <a:lstStyle/>
          <a:p>
            <a:fld id="{FA8F93EF-E6A1-4CE6-9D9E-760B88E8B65B}" type="slidenum">
              <a:rPr lang="en-US" smtClean="0"/>
              <a:t>15</a:t>
            </a:fld>
            <a:endParaRPr lang="en-US"/>
          </a:p>
        </p:txBody>
      </p:sp>
      <p:sp>
        <p:nvSpPr>
          <p:cNvPr id="7" name="TextBox 6">
            <a:extLst>
              <a:ext uri="{FF2B5EF4-FFF2-40B4-BE49-F238E27FC236}">
                <a16:creationId xmlns:a16="http://schemas.microsoft.com/office/drawing/2014/main" id="{CD207706-AE59-4D02-97B6-9A93318D7439}"/>
              </a:ext>
            </a:extLst>
          </p:cNvPr>
          <p:cNvSpPr txBox="1"/>
          <p:nvPr/>
        </p:nvSpPr>
        <p:spPr>
          <a:xfrm>
            <a:off x="0" y="6337328"/>
            <a:ext cx="8033657" cy="246221"/>
          </a:xfrm>
          <a:prstGeom prst="rect">
            <a:avLst/>
          </a:prstGeom>
          <a:noFill/>
        </p:spPr>
        <p:txBody>
          <a:bodyPr wrap="square" rtlCol="0">
            <a:spAutoFit/>
          </a:bodyPr>
          <a:lstStyle/>
          <a:p>
            <a:r>
              <a:rPr lang="en-US" sz="1000" dirty="0" err="1">
                <a:latin typeface="Arial" panose="020B0604020202020204" pitchFamily="34" charset="0"/>
                <a:cs typeface="Arial" panose="020B0604020202020204" pitchFamily="34" charset="0"/>
              </a:rPr>
              <a:t>Topp</a:t>
            </a:r>
            <a:r>
              <a:rPr lang="en-US" sz="1000" dirty="0">
                <a:latin typeface="Arial" panose="020B0604020202020204" pitchFamily="34" charset="0"/>
                <a:cs typeface="Arial" panose="020B0604020202020204" pitchFamily="34" charset="0"/>
              </a:rPr>
              <a:t> MS, et al. Presented at: American Society for Clinical Oncology Annual Meeting. May 31 – June 3, 2019; Chicago, IL. Abstract 8007. </a:t>
            </a:r>
          </a:p>
        </p:txBody>
      </p:sp>
    </p:spTree>
    <p:extLst>
      <p:ext uri="{BB962C8B-B14F-4D97-AF65-F5344CB8AC3E}">
        <p14:creationId xmlns:p14="http://schemas.microsoft.com/office/powerpoint/2010/main" val="2371788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FF082-B168-4FC6-8A1D-97C98735CC0D}"/>
              </a:ext>
            </a:extLst>
          </p:cNvPr>
          <p:cNvSpPr>
            <a:spLocks noGrp="1"/>
          </p:cNvSpPr>
          <p:nvPr>
            <p:ph type="title"/>
          </p:nvPr>
        </p:nvSpPr>
        <p:spPr>
          <a:xfrm>
            <a:off x="504374" y="244696"/>
            <a:ext cx="10515600" cy="1325563"/>
          </a:xfrm>
        </p:spPr>
        <p:txBody>
          <a:bodyPr/>
          <a:lstStyle/>
          <a:p>
            <a:r>
              <a:rPr lang="en-US" dirty="0">
                <a:solidFill>
                  <a:schemeClr val="accent1"/>
                </a:solidFill>
              </a:rPr>
              <a:t>Disclosures</a:t>
            </a:r>
          </a:p>
        </p:txBody>
      </p:sp>
      <p:sp>
        <p:nvSpPr>
          <p:cNvPr id="3" name="Content Placeholder 2">
            <a:extLst>
              <a:ext uri="{FF2B5EF4-FFF2-40B4-BE49-F238E27FC236}">
                <a16:creationId xmlns:a16="http://schemas.microsoft.com/office/drawing/2014/main" id="{B50E30F2-965C-4646-BB00-0DFFEB332957}"/>
              </a:ext>
            </a:extLst>
          </p:cNvPr>
          <p:cNvSpPr>
            <a:spLocks noGrp="1"/>
          </p:cNvSpPr>
          <p:nvPr>
            <p:ph idx="1"/>
          </p:nvPr>
        </p:nvSpPr>
        <p:spPr>
          <a:xfrm>
            <a:off x="571072" y="1203734"/>
            <a:ext cx="11254484" cy="4818743"/>
          </a:xfrm>
        </p:spPr>
        <p:txBody>
          <a:bodyPr>
            <a:normAutofit fontScale="62500" lnSpcReduction="20000"/>
          </a:bodyPr>
          <a:lstStyle/>
          <a:p>
            <a:pPr lvl="0">
              <a:lnSpc>
                <a:spcPct val="120000"/>
              </a:lnSpc>
              <a:spcBef>
                <a:spcPts val="600"/>
              </a:spcBef>
            </a:pPr>
            <a:r>
              <a:rPr lang="en-US" dirty="0"/>
              <a:t>MT: Honoraria: Amgen, Advisory: Amgen, Roche, </a:t>
            </a:r>
            <a:r>
              <a:rPr lang="en-US" dirty="0" err="1"/>
              <a:t>Affimed</a:t>
            </a:r>
            <a:r>
              <a:rPr lang="en-US" dirty="0"/>
              <a:t>, Regeneron, Jazz, Gilead, Research funding: </a:t>
            </a:r>
            <a:r>
              <a:rPr lang="en-US" dirty="0" err="1"/>
              <a:t>Affimed</a:t>
            </a:r>
            <a:r>
              <a:rPr lang="en-US" dirty="0"/>
              <a:t>, Amgen, Regeneron, Roche, Travel: Amgen, Roche, </a:t>
            </a:r>
            <a:r>
              <a:rPr lang="en-US" dirty="0" err="1"/>
              <a:t>Affimed</a:t>
            </a:r>
            <a:r>
              <a:rPr lang="en-US" dirty="0"/>
              <a:t>, Speaker: Amgen, Expert testimony: Amgen, Boehringer Ingelheim, </a:t>
            </a:r>
            <a:r>
              <a:rPr lang="en-US" dirty="0" err="1"/>
              <a:t>Affimed</a:t>
            </a:r>
            <a:r>
              <a:rPr lang="en-US" dirty="0"/>
              <a:t>, Regeneron, Patents/royalties/other IP: Biomarkers for immunotherapies</a:t>
            </a:r>
          </a:p>
          <a:p>
            <a:pPr lvl="0">
              <a:lnSpc>
                <a:spcPct val="120000"/>
              </a:lnSpc>
              <a:spcBef>
                <a:spcPts val="600"/>
              </a:spcBef>
            </a:pPr>
            <a:r>
              <a:rPr lang="en-US" dirty="0"/>
              <a:t>JD, MA, CL, and TF: No disclosures.</a:t>
            </a:r>
          </a:p>
          <a:p>
            <a:pPr lvl="0">
              <a:lnSpc>
                <a:spcPct val="120000"/>
              </a:lnSpc>
              <a:spcBef>
                <a:spcPts val="600"/>
              </a:spcBef>
            </a:pPr>
            <a:r>
              <a:rPr lang="en-US" dirty="0"/>
              <a:t>GZ: Employee and stockholder of Amgen Inc.; patents, royalties, other intellectual property with Amgen Inc.</a:t>
            </a:r>
          </a:p>
          <a:p>
            <a:pPr lvl="0">
              <a:lnSpc>
                <a:spcPct val="120000"/>
              </a:lnSpc>
              <a:spcBef>
                <a:spcPts val="600"/>
              </a:spcBef>
            </a:pPr>
            <a:r>
              <a:rPr lang="en-US" dirty="0"/>
              <a:t>PM: Honoraria: Amgen, Celgene, Janssen-</a:t>
            </a:r>
            <a:r>
              <a:rPr lang="en-US" dirty="0" err="1"/>
              <a:t>Cilag</a:t>
            </a:r>
            <a:r>
              <a:rPr lang="en-US" dirty="0"/>
              <a:t>, Novartis, Takeda, Advisory: Amgen, Celgene, Janssen, Novartis, Takeda</a:t>
            </a:r>
          </a:p>
          <a:p>
            <a:pPr lvl="0">
              <a:lnSpc>
                <a:spcPct val="120000"/>
              </a:lnSpc>
              <a:spcBef>
                <a:spcPts val="600"/>
              </a:spcBef>
            </a:pPr>
            <a:r>
              <a:rPr lang="en-US" dirty="0" err="1"/>
              <a:t>JKroenke</a:t>
            </a:r>
            <a:r>
              <a:rPr lang="en-US" dirty="0"/>
              <a:t>: Amgen honoraria for speakers’ bureau</a:t>
            </a:r>
          </a:p>
          <a:p>
            <a:pPr lvl="0">
              <a:lnSpc>
                <a:spcPct val="120000"/>
              </a:lnSpc>
              <a:spcBef>
                <a:spcPts val="600"/>
              </a:spcBef>
            </a:pPr>
            <a:r>
              <a:rPr lang="en-US" dirty="0"/>
              <a:t>AS and KR: Employees of Boehringer Ingelheim</a:t>
            </a:r>
          </a:p>
          <a:p>
            <a:pPr lvl="0">
              <a:lnSpc>
                <a:spcPct val="120000"/>
              </a:lnSpc>
              <a:spcBef>
                <a:spcPts val="600"/>
              </a:spcBef>
            </a:pPr>
            <a:r>
              <a:rPr lang="en-US" dirty="0"/>
              <a:t>RL, KB, </a:t>
            </a:r>
            <a:r>
              <a:rPr lang="en-US" dirty="0" err="1"/>
              <a:t>JKalabus</a:t>
            </a:r>
            <a:r>
              <a:rPr lang="en-US" dirty="0"/>
              <a:t>, ER, and AM: Employees of and stockholders in Amgen.</a:t>
            </a:r>
          </a:p>
          <a:p>
            <a:pPr lvl="0">
              <a:lnSpc>
                <a:spcPct val="120000"/>
              </a:lnSpc>
              <a:spcBef>
                <a:spcPts val="600"/>
              </a:spcBef>
            </a:pPr>
            <a:r>
              <a:rPr lang="en-US" dirty="0"/>
              <a:t>GM: Employee of Boehringer Ingelheim; patents, royalties, other intellectual property with Boehringer Ingelheim. </a:t>
            </a:r>
          </a:p>
          <a:p>
            <a:pPr lvl="0">
              <a:lnSpc>
                <a:spcPct val="120000"/>
              </a:lnSpc>
              <a:spcBef>
                <a:spcPts val="600"/>
              </a:spcBef>
            </a:pPr>
            <a:r>
              <a:rPr lang="en-US" dirty="0"/>
              <a:t>HE: Consulting or Advisory Role - Amgen; Celgene; Janssen; Novartis; Takeda</a:t>
            </a:r>
          </a:p>
          <a:p>
            <a:pPr lvl="0">
              <a:lnSpc>
                <a:spcPct val="120000"/>
              </a:lnSpc>
              <a:spcBef>
                <a:spcPts val="600"/>
              </a:spcBef>
            </a:pPr>
            <a:endParaRPr lang="en-US" dirty="0"/>
          </a:p>
        </p:txBody>
      </p:sp>
      <p:sp>
        <p:nvSpPr>
          <p:cNvPr id="4" name="Footer Placeholder 4">
            <a:extLst>
              <a:ext uri="{FF2B5EF4-FFF2-40B4-BE49-F238E27FC236}">
                <a16:creationId xmlns:a16="http://schemas.microsoft.com/office/drawing/2014/main" id="{76EC1AC4-55AB-4092-A78F-845EF0837847}"/>
              </a:ext>
            </a:extLst>
          </p:cNvPr>
          <p:cNvSpPr>
            <a:spLocks noGrp="1"/>
          </p:cNvSpPr>
          <p:nvPr>
            <p:ph type="ftr" sz="quarter" idx="11"/>
          </p:nvPr>
        </p:nvSpPr>
        <p:spPr>
          <a:xfrm>
            <a:off x="4038600" y="6490162"/>
            <a:ext cx="4114800" cy="365125"/>
          </a:xfrm>
        </p:spPr>
        <p:txBody>
          <a:bodyPr/>
          <a:lstStyle/>
          <a:p>
            <a:r>
              <a:rPr lang="en-US" dirty="0"/>
              <a:t>Amgen Proprietary – Do Not Distribute</a:t>
            </a:r>
          </a:p>
        </p:txBody>
      </p:sp>
      <p:sp>
        <p:nvSpPr>
          <p:cNvPr id="5" name="Slide Number Placeholder 4">
            <a:extLst>
              <a:ext uri="{FF2B5EF4-FFF2-40B4-BE49-F238E27FC236}">
                <a16:creationId xmlns:a16="http://schemas.microsoft.com/office/drawing/2014/main" id="{DB3341E3-7C99-4400-AAC1-30CD38D4EA06}"/>
              </a:ext>
            </a:extLst>
          </p:cNvPr>
          <p:cNvSpPr>
            <a:spLocks noGrp="1"/>
          </p:cNvSpPr>
          <p:nvPr>
            <p:ph type="sldNum" sz="quarter" idx="12"/>
          </p:nvPr>
        </p:nvSpPr>
        <p:spPr/>
        <p:txBody>
          <a:bodyPr/>
          <a:lstStyle/>
          <a:p>
            <a:fld id="{FA8F93EF-E6A1-4CE6-9D9E-760B88E8B65B}" type="slidenum">
              <a:rPr lang="en-US" smtClean="0"/>
              <a:t>16</a:t>
            </a:fld>
            <a:endParaRPr lang="en-US"/>
          </a:p>
        </p:txBody>
      </p:sp>
    </p:spTree>
    <p:extLst>
      <p:ext uri="{BB962C8B-B14F-4D97-AF65-F5344CB8AC3E}">
        <p14:creationId xmlns:p14="http://schemas.microsoft.com/office/powerpoint/2010/main" val="1788866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BB6D0-3E75-49B2-A92A-415DEB7C1960}"/>
              </a:ext>
            </a:extLst>
          </p:cNvPr>
          <p:cNvSpPr>
            <a:spLocks noGrp="1"/>
          </p:cNvSpPr>
          <p:nvPr>
            <p:ph type="title"/>
          </p:nvPr>
        </p:nvSpPr>
        <p:spPr>
          <a:xfrm>
            <a:off x="562432" y="273724"/>
            <a:ext cx="10515600" cy="1325563"/>
          </a:xfrm>
        </p:spPr>
        <p:txBody>
          <a:bodyPr/>
          <a:lstStyle/>
          <a:p>
            <a:r>
              <a:rPr lang="en-US" dirty="0">
                <a:solidFill>
                  <a:schemeClr val="accent1"/>
                </a:solidFill>
              </a:rPr>
              <a:t>Acknowledgments</a:t>
            </a:r>
          </a:p>
        </p:txBody>
      </p:sp>
      <p:sp>
        <p:nvSpPr>
          <p:cNvPr id="3" name="Content Placeholder 2">
            <a:extLst>
              <a:ext uri="{FF2B5EF4-FFF2-40B4-BE49-F238E27FC236}">
                <a16:creationId xmlns:a16="http://schemas.microsoft.com/office/drawing/2014/main" id="{C631BC02-DCE9-41F3-B9ED-B6F063DC9257}"/>
              </a:ext>
            </a:extLst>
          </p:cNvPr>
          <p:cNvSpPr>
            <a:spLocks noGrp="1"/>
          </p:cNvSpPr>
          <p:nvPr>
            <p:ph idx="1"/>
          </p:nvPr>
        </p:nvSpPr>
        <p:spPr>
          <a:xfrm>
            <a:off x="838200" y="1684288"/>
            <a:ext cx="10515600" cy="3774483"/>
          </a:xfrm>
        </p:spPr>
        <p:txBody>
          <a:bodyPr>
            <a:normAutofit/>
          </a:bodyPr>
          <a:lstStyle/>
          <a:p>
            <a:pPr marL="0" indent="0">
              <a:lnSpc>
                <a:spcPct val="100000"/>
              </a:lnSpc>
              <a:buNone/>
            </a:pPr>
            <a:r>
              <a:rPr lang="en-US" dirty="0"/>
              <a:t>The authors would like to thank the patients, their families, and study site staff.</a:t>
            </a:r>
          </a:p>
          <a:p>
            <a:pPr marL="0" indent="0">
              <a:lnSpc>
                <a:spcPct val="100000"/>
              </a:lnSpc>
              <a:buNone/>
            </a:pPr>
            <a:r>
              <a:rPr lang="en-US" dirty="0"/>
              <a:t>Others who have contributed to this work include Peter Kufer, Francesco Galimi, and Agnes Ang. </a:t>
            </a:r>
          </a:p>
          <a:p>
            <a:pPr marL="0" indent="0">
              <a:lnSpc>
                <a:spcPct val="100000"/>
              </a:lnSpc>
              <a:buNone/>
            </a:pPr>
            <a:r>
              <a:rPr lang="en-US" dirty="0"/>
              <a:t>Medical writing support was provided by Susanna Mac of Amgen Inc., and this study and analyses were funded by Amgen Inc. </a:t>
            </a:r>
          </a:p>
          <a:p>
            <a:pPr marL="0" indent="0">
              <a:lnSpc>
                <a:spcPct val="100000"/>
              </a:lnSpc>
              <a:buNone/>
            </a:pPr>
            <a:r>
              <a:rPr lang="en-US" dirty="0"/>
              <a:t>Please send requests for slides to: </a:t>
            </a:r>
            <a:r>
              <a:rPr lang="en-US" cap="small" dirty="0">
                <a:hlinkClick r:id="rId3"/>
              </a:rPr>
              <a:t>medinfo@amgen.com</a:t>
            </a:r>
            <a:endParaRPr lang="en-US" cap="small" dirty="0"/>
          </a:p>
          <a:p>
            <a:pPr marL="0" indent="0">
              <a:lnSpc>
                <a:spcPct val="100000"/>
              </a:lnSpc>
              <a:buNone/>
            </a:pPr>
            <a:endParaRPr lang="en-US" dirty="0"/>
          </a:p>
        </p:txBody>
      </p:sp>
      <p:sp>
        <p:nvSpPr>
          <p:cNvPr id="4" name="Footer Placeholder 4">
            <a:extLst>
              <a:ext uri="{FF2B5EF4-FFF2-40B4-BE49-F238E27FC236}">
                <a16:creationId xmlns:a16="http://schemas.microsoft.com/office/drawing/2014/main" id="{53BF66C0-75C4-4722-BDA8-C811072A85A2}"/>
              </a:ext>
            </a:extLst>
          </p:cNvPr>
          <p:cNvSpPr>
            <a:spLocks noGrp="1"/>
          </p:cNvSpPr>
          <p:nvPr>
            <p:ph type="ftr" sz="quarter" idx="11"/>
          </p:nvPr>
        </p:nvSpPr>
        <p:spPr>
          <a:xfrm>
            <a:off x="4038600" y="6490162"/>
            <a:ext cx="4114800" cy="365125"/>
          </a:xfrm>
        </p:spPr>
        <p:txBody>
          <a:bodyPr/>
          <a:lstStyle/>
          <a:p>
            <a:r>
              <a:rPr lang="en-US" dirty="0"/>
              <a:t>Amgen Proprietary – Do Not Distribute</a:t>
            </a:r>
          </a:p>
        </p:txBody>
      </p:sp>
      <p:sp>
        <p:nvSpPr>
          <p:cNvPr id="5" name="Slide Number Placeholder 4">
            <a:extLst>
              <a:ext uri="{FF2B5EF4-FFF2-40B4-BE49-F238E27FC236}">
                <a16:creationId xmlns:a16="http://schemas.microsoft.com/office/drawing/2014/main" id="{2C2176B5-ABA2-4D6F-9BA1-46148E805F0E}"/>
              </a:ext>
            </a:extLst>
          </p:cNvPr>
          <p:cNvSpPr>
            <a:spLocks noGrp="1"/>
          </p:cNvSpPr>
          <p:nvPr>
            <p:ph type="sldNum" sz="quarter" idx="12"/>
          </p:nvPr>
        </p:nvSpPr>
        <p:spPr/>
        <p:txBody>
          <a:bodyPr/>
          <a:lstStyle/>
          <a:p>
            <a:fld id="{FA8F93EF-E6A1-4CE6-9D9E-760B88E8B65B}" type="slidenum">
              <a:rPr lang="en-US" smtClean="0"/>
              <a:t>17</a:t>
            </a:fld>
            <a:endParaRPr lang="en-US" dirty="0"/>
          </a:p>
        </p:txBody>
      </p:sp>
    </p:spTree>
    <p:extLst>
      <p:ext uri="{BB962C8B-B14F-4D97-AF65-F5344CB8AC3E}">
        <p14:creationId xmlns:p14="http://schemas.microsoft.com/office/powerpoint/2010/main" val="3689914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C707-426D-48A1-AE7C-52DEEA6ED8EC}"/>
              </a:ext>
            </a:extLst>
          </p:cNvPr>
          <p:cNvSpPr>
            <a:spLocks noGrp="1"/>
          </p:cNvSpPr>
          <p:nvPr>
            <p:ph type="title"/>
          </p:nvPr>
        </p:nvSpPr>
        <p:spPr>
          <a:xfrm>
            <a:off x="504376" y="259210"/>
            <a:ext cx="3861057" cy="1325563"/>
          </a:xfrm>
        </p:spPr>
        <p:txBody>
          <a:bodyPr>
            <a:normAutofit/>
          </a:bodyPr>
          <a:lstStyle/>
          <a:p>
            <a:r>
              <a:rPr lang="en-US" dirty="0">
                <a:solidFill>
                  <a:schemeClr val="accent1"/>
                </a:solidFill>
              </a:rPr>
              <a:t>Background</a:t>
            </a:r>
          </a:p>
        </p:txBody>
      </p:sp>
      <p:sp>
        <p:nvSpPr>
          <p:cNvPr id="3" name="Content Placeholder 2">
            <a:extLst>
              <a:ext uri="{FF2B5EF4-FFF2-40B4-BE49-F238E27FC236}">
                <a16:creationId xmlns:a16="http://schemas.microsoft.com/office/drawing/2014/main" id="{17588CE3-B3A9-4FBB-AB77-EE36065826BB}"/>
              </a:ext>
            </a:extLst>
          </p:cNvPr>
          <p:cNvSpPr>
            <a:spLocks noGrp="1"/>
          </p:cNvSpPr>
          <p:nvPr>
            <p:ph idx="1"/>
          </p:nvPr>
        </p:nvSpPr>
        <p:spPr>
          <a:xfrm>
            <a:off x="108488" y="4059843"/>
            <a:ext cx="11819391" cy="1786033"/>
          </a:xfrm>
        </p:spPr>
        <p:txBody>
          <a:bodyPr>
            <a:normAutofit fontScale="92500" lnSpcReduction="20000"/>
          </a:bodyPr>
          <a:lstStyle/>
          <a:p>
            <a:pPr>
              <a:lnSpc>
                <a:spcPct val="110000"/>
              </a:lnSpc>
              <a:spcBef>
                <a:spcPts val="0"/>
              </a:spcBef>
              <a:spcAft>
                <a:spcPts val="800"/>
              </a:spcAft>
            </a:pPr>
            <a:r>
              <a:rPr lang="en-US" sz="2400" dirty="0"/>
              <a:t>B-Cell Maturation Antigen (BCMA), or TNFRSF17, is expressed on multiple myeloma (MM) cells, plasma cells, and mature B cells.</a:t>
            </a:r>
            <a:r>
              <a:rPr lang="en-US" sz="2400" baseline="30000" dirty="0"/>
              <a:t>1-4  </a:t>
            </a:r>
          </a:p>
          <a:p>
            <a:pPr>
              <a:lnSpc>
                <a:spcPct val="110000"/>
              </a:lnSpc>
              <a:spcBef>
                <a:spcPts val="0"/>
              </a:spcBef>
              <a:spcAft>
                <a:spcPts val="800"/>
              </a:spcAft>
            </a:pPr>
            <a:r>
              <a:rPr lang="en-US" sz="2400" dirty="0"/>
              <a:t>AMG 420* binds BCMA on tumor cells and plasma cells and CD3 on T cells, engaging T cells to malignant cells and hence resulting in T-cell mediated lysis of BCMA+ cells,</a:t>
            </a:r>
            <a:r>
              <a:rPr lang="en-US" sz="2400" baseline="30000" dirty="0"/>
              <a:t>5</a:t>
            </a:r>
            <a:r>
              <a:rPr lang="en-US" sz="2400" dirty="0"/>
              <a:t> at least in part through a </a:t>
            </a:r>
            <a:r>
              <a:rPr lang="en-US" sz="2400" dirty="0" err="1"/>
              <a:t>Fas</a:t>
            </a:r>
            <a:r>
              <a:rPr lang="en-US" sz="2400" dirty="0"/>
              <a:t>-mediated mechanism.</a:t>
            </a:r>
            <a:r>
              <a:rPr lang="en-US" sz="2400" baseline="30000" dirty="0"/>
              <a:t>6</a:t>
            </a:r>
            <a:r>
              <a:rPr lang="en-US" sz="2400" dirty="0"/>
              <a:t>  </a:t>
            </a:r>
          </a:p>
        </p:txBody>
      </p:sp>
      <p:sp>
        <p:nvSpPr>
          <p:cNvPr id="5" name="TextBox 4">
            <a:extLst>
              <a:ext uri="{FF2B5EF4-FFF2-40B4-BE49-F238E27FC236}">
                <a16:creationId xmlns:a16="http://schemas.microsoft.com/office/drawing/2014/main" id="{1F405298-B351-42F1-9446-B4833BF997B6}"/>
              </a:ext>
            </a:extLst>
          </p:cNvPr>
          <p:cNvSpPr txBox="1"/>
          <p:nvPr/>
        </p:nvSpPr>
        <p:spPr>
          <a:xfrm>
            <a:off x="0" y="5970563"/>
            <a:ext cx="12048786" cy="738664"/>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 Formerly BI 836909. 1. </a:t>
            </a:r>
            <a:r>
              <a:rPr lang="en-US" sz="1400" dirty="0" err="1">
                <a:latin typeface="Arial" panose="020B0604020202020204" pitchFamily="34" charset="0"/>
                <a:cs typeface="Arial" panose="020B0604020202020204" pitchFamily="34" charset="0"/>
              </a:rPr>
              <a:t>Madry</a:t>
            </a:r>
            <a:r>
              <a:rPr lang="en-US" sz="1400" dirty="0">
                <a:latin typeface="Arial" panose="020B0604020202020204" pitchFamily="34" charset="0"/>
                <a:cs typeface="Arial" panose="020B0604020202020204" pitchFamily="34" charset="0"/>
              </a:rPr>
              <a:t> C, et al. </a:t>
            </a:r>
            <a:r>
              <a:rPr lang="en-US" sz="1400" i="1" dirty="0" err="1">
                <a:latin typeface="Arial" panose="020B0604020202020204" pitchFamily="34" charset="0"/>
                <a:cs typeface="Arial" panose="020B0604020202020204" pitchFamily="34" charset="0"/>
              </a:rPr>
              <a:t>Int</a:t>
            </a:r>
            <a:r>
              <a:rPr lang="en-US" sz="1400" i="1" dirty="0">
                <a:latin typeface="Arial" panose="020B0604020202020204" pitchFamily="34" charset="0"/>
                <a:cs typeface="Arial" panose="020B0604020202020204" pitchFamily="34" charset="0"/>
              </a:rPr>
              <a:t> Immunol. </a:t>
            </a:r>
            <a:r>
              <a:rPr lang="en-US" sz="1400" dirty="0">
                <a:latin typeface="Arial" panose="020B0604020202020204" pitchFamily="34" charset="0"/>
                <a:cs typeface="Arial" panose="020B0604020202020204" pitchFamily="34" charset="0"/>
              </a:rPr>
              <a:t>1998;10:1693-1702. 2. </a:t>
            </a:r>
            <a:r>
              <a:rPr lang="en-US" sz="1400" dirty="0" err="1">
                <a:latin typeface="Arial" panose="020B0604020202020204" pitchFamily="34" charset="0"/>
                <a:cs typeface="Arial" panose="020B0604020202020204" pitchFamily="34" charset="0"/>
              </a:rPr>
              <a:t>Coquery</a:t>
            </a:r>
            <a:r>
              <a:rPr lang="en-US" sz="1400" dirty="0">
                <a:latin typeface="Arial" panose="020B0604020202020204" pitchFamily="34" charset="0"/>
                <a:cs typeface="Arial" panose="020B0604020202020204" pitchFamily="34" charset="0"/>
              </a:rPr>
              <a:t> CM, Erickson LD. </a:t>
            </a:r>
            <a:r>
              <a:rPr lang="en-US" sz="1400" i="1" dirty="0" err="1">
                <a:latin typeface="Arial" panose="020B0604020202020204" pitchFamily="34" charset="0"/>
                <a:cs typeface="Arial" panose="020B0604020202020204" pitchFamily="34" charset="0"/>
              </a:rPr>
              <a:t>Crit</a:t>
            </a:r>
            <a:r>
              <a:rPr lang="en-US" sz="1400" i="1" dirty="0">
                <a:latin typeface="Arial" panose="020B0604020202020204" pitchFamily="34" charset="0"/>
                <a:cs typeface="Arial" panose="020B0604020202020204" pitchFamily="34" charset="0"/>
              </a:rPr>
              <a:t> Rev Immunol. </a:t>
            </a:r>
            <a:r>
              <a:rPr lang="en-US" sz="1400" dirty="0">
                <a:latin typeface="Arial" panose="020B0604020202020204" pitchFamily="34" charset="0"/>
                <a:cs typeface="Arial" panose="020B0604020202020204" pitchFamily="34" charset="0"/>
              </a:rPr>
              <a:t>2012;32:287-305. 3. </a:t>
            </a:r>
            <a:r>
              <a:rPr lang="en-US" sz="1400" dirty="0" err="1">
                <a:latin typeface="Arial" panose="020B0604020202020204" pitchFamily="34" charset="0"/>
                <a:cs typeface="Arial" panose="020B0604020202020204" pitchFamily="34" charset="0"/>
              </a:rPr>
              <a:t>Laabi</a:t>
            </a:r>
            <a:r>
              <a:rPr lang="en-US" sz="1400" dirty="0">
                <a:latin typeface="Arial" panose="020B0604020202020204" pitchFamily="34" charset="0"/>
                <a:cs typeface="Arial" panose="020B0604020202020204" pitchFamily="34" charset="0"/>
              </a:rPr>
              <a:t>  Y, et al. </a:t>
            </a:r>
            <a:r>
              <a:rPr lang="en-US" sz="1400" i="1" dirty="0">
                <a:latin typeface="Arial" panose="020B0604020202020204" pitchFamily="34" charset="0"/>
                <a:cs typeface="Arial" panose="020B0604020202020204" pitchFamily="34" charset="0"/>
              </a:rPr>
              <a:t>Nucleic Acids Res</a:t>
            </a:r>
            <a:r>
              <a:rPr lang="en-US" sz="1400" dirty="0">
                <a:latin typeface="Arial" panose="020B0604020202020204" pitchFamily="34" charset="0"/>
                <a:cs typeface="Arial" panose="020B0604020202020204" pitchFamily="34" charset="0"/>
              </a:rPr>
              <a:t>. 1994;22:1147-54. 4.   Gras MP, et al. </a:t>
            </a:r>
            <a:r>
              <a:rPr lang="en-US" sz="1400" i="1" dirty="0" err="1">
                <a:latin typeface="Arial" panose="020B0604020202020204" pitchFamily="34" charset="0"/>
                <a:cs typeface="Arial" panose="020B0604020202020204" pitchFamily="34" charset="0"/>
              </a:rPr>
              <a:t>Int</a:t>
            </a:r>
            <a:r>
              <a:rPr lang="en-US" sz="1400" i="1" dirty="0">
                <a:latin typeface="Arial" panose="020B0604020202020204" pitchFamily="34" charset="0"/>
                <a:cs typeface="Arial" panose="020B0604020202020204" pitchFamily="34" charset="0"/>
              </a:rPr>
              <a:t> Immunol</a:t>
            </a:r>
            <a:r>
              <a:rPr lang="en-US" sz="1400" dirty="0">
                <a:latin typeface="Arial" panose="020B0604020202020204" pitchFamily="34" charset="0"/>
                <a:cs typeface="Arial" panose="020B0604020202020204" pitchFamily="34" charset="0"/>
              </a:rPr>
              <a:t>. 1995;7:1093-1106. 5. Topp MS et al. </a:t>
            </a:r>
            <a:r>
              <a:rPr lang="en-US" sz="1400" i="1" dirty="0">
                <a:latin typeface="Arial" panose="020B0604020202020204" pitchFamily="34" charset="0"/>
                <a:cs typeface="Arial" panose="020B0604020202020204" pitchFamily="34" charset="0"/>
              </a:rPr>
              <a:t>J </a:t>
            </a:r>
            <a:r>
              <a:rPr lang="en-US" sz="1400" i="1" dirty="0" err="1">
                <a:latin typeface="Arial" panose="020B0604020202020204" pitchFamily="34" charset="0"/>
                <a:cs typeface="Arial" panose="020B0604020202020204" pitchFamily="34" charset="0"/>
              </a:rPr>
              <a:t>Clin</a:t>
            </a:r>
            <a:r>
              <a:rPr lang="en-US" sz="1400" i="1" dirty="0">
                <a:latin typeface="Arial" panose="020B0604020202020204" pitchFamily="34" charset="0"/>
                <a:cs typeface="Arial" panose="020B0604020202020204" pitchFamily="34" charset="0"/>
              </a:rPr>
              <a:t> Oncol. </a:t>
            </a:r>
            <a:r>
              <a:rPr lang="en-US" sz="1400" dirty="0">
                <a:latin typeface="Arial" panose="020B0604020202020204" pitchFamily="34" charset="0"/>
                <a:cs typeface="Arial" panose="020B0604020202020204" pitchFamily="34" charset="0"/>
              </a:rPr>
              <a:t>2016;34:8067 (Abs). </a:t>
            </a:r>
          </a:p>
          <a:p>
            <a:r>
              <a:rPr lang="en-US" sz="1400" dirty="0">
                <a:latin typeface="Arial" panose="020B0604020202020204" pitchFamily="34" charset="0"/>
                <a:cs typeface="Arial" panose="020B0604020202020204" pitchFamily="34" charset="0"/>
              </a:rPr>
              <a:t>6. Ross SL, et al. </a:t>
            </a:r>
            <a:r>
              <a:rPr lang="en-US" sz="1400" i="1" dirty="0" err="1">
                <a:latin typeface="Arial" panose="020B0604020202020204" pitchFamily="34" charset="0"/>
                <a:cs typeface="Arial" panose="020B0604020202020204" pitchFamily="34" charset="0"/>
              </a:rPr>
              <a:t>PLoS</a:t>
            </a:r>
            <a:r>
              <a:rPr lang="en-US" sz="1400" i="1" dirty="0">
                <a:latin typeface="Arial" panose="020B0604020202020204" pitchFamily="34" charset="0"/>
                <a:cs typeface="Arial" panose="020B0604020202020204" pitchFamily="34" charset="0"/>
              </a:rPr>
              <a:t> One</a:t>
            </a:r>
            <a:r>
              <a:rPr lang="en-US" sz="1400" dirty="0">
                <a:latin typeface="Arial" panose="020B0604020202020204" pitchFamily="34" charset="0"/>
                <a:cs typeface="Arial" panose="020B0604020202020204" pitchFamily="34" charset="0"/>
              </a:rPr>
              <a:t>. 2017;12:e0183390.</a:t>
            </a:r>
          </a:p>
        </p:txBody>
      </p:sp>
      <p:sp>
        <p:nvSpPr>
          <p:cNvPr id="7" name="Slide Number Placeholder 6">
            <a:extLst>
              <a:ext uri="{FF2B5EF4-FFF2-40B4-BE49-F238E27FC236}">
                <a16:creationId xmlns:a16="http://schemas.microsoft.com/office/drawing/2014/main" id="{BE109F0B-47A9-49E9-8F2E-604FF14E4A2D}"/>
              </a:ext>
            </a:extLst>
          </p:cNvPr>
          <p:cNvSpPr>
            <a:spLocks noGrp="1"/>
          </p:cNvSpPr>
          <p:nvPr>
            <p:ph type="sldNum" sz="quarter" idx="12"/>
          </p:nvPr>
        </p:nvSpPr>
        <p:spPr/>
        <p:txBody>
          <a:bodyPr/>
          <a:lstStyle/>
          <a:p>
            <a:fld id="{FA8F93EF-E6A1-4CE6-9D9E-760B88E8B65B}" type="slidenum">
              <a:rPr lang="en-US" smtClean="0">
                <a:latin typeface="Arial" panose="020B0604020202020204" pitchFamily="34" charset="0"/>
                <a:cs typeface="Arial" panose="020B0604020202020204" pitchFamily="34" charset="0"/>
              </a:rPr>
              <a:t>2</a:t>
            </a:fld>
            <a:endParaRPr lang="en-US">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F5E5B61C-EA91-4D81-8AF0-2F7B461D53FA}"/>
              </a:ext>
            </a:extLst>
          </p:cNvPr>
          <p:cNvSpPr txBox="1"/>
          <p:nvPr/>
        </p:nvSpPr>
        <p:spPr>
          <a:xfrm>
            <a:off x="518123" y="3351997"/>
            <a:ext cx="720080" cy="504000"/>
          </a:xfrm>
          <a:prstGeom prst="rect">
            <a:avLst/>
          </a:prstGeom>
          <a:noFill/>
          <a:ln>
            <a:noFill/>
          </a:ln>
        </p:spPr>
        <p:txBody>
          <a:bodyPr wrap="square" lIns="0" tIns="0" rIns="0" bIns="0" rtlCol="0" anchor="ctr">
            <a:noAutofit/>
          </a:bodyPr>
          <a:lstStyle/>
          <a:p>
            <a:pPr algn="ctr"/>
            <a:r>
              <a:rPr lang="en-US" sz="1600" dirty="0">
                <a:latin typeface="Arial" panose="020B0604020202020204" pitchFamily="34" charset="0"/>
                <a:cs typeface="Arial" panose="020B0604020202020204" pitchFamily="34" charset="0"/>
              </a:rPr>
              <a:t>mAb</a:t>
            </a:r>
          </a:p>
          <a:p>
            <a:pPr algn="ctr"/>
            <a:r>
              <a:rPr lang="en-US" sz="1600" dirty="0">
                <a:latin typeface="Arial" panose="020B0604020202020204" pitchFamily="34" charset="0"/>
                <a:cs typeface="Arial" panose="020B0604020202020204" pitchFamily="34" charset="0"/>
              </a:rPr>
              <a:t>for CD3</a:t>
            </a:r>
          </a:p>
        </p:txBody>
      </p:sp>
      <p:sp>
        <p:nvSpPr>
          <p:cNvPr id="10" name="TextBox 9">
            <a:extLst>
              <a:ext uri="{FF2B5EF4-FFF2-40B4-BE49-F238E27FC236}">
                <a16:creationId xmlns:a16="http://schemas.microsoft.com/office/drawing/2014/main" id="{26D97B81-2F73-4C56-8E55-A33F88E54287}"/>
              </a:ext>
            </a:extLst>
          </p:cNvPr>
          <p:cNvSpPr txBox="1"/>
          <p:nvPr/>
        </p:nvSpPr>
        <p:spPr>
          <a:xfrm>
            <a:off x="3881385" y="1863258"/>
            <a:ext cx="612000" cy="593637"/>
          </a:xfrm>
          <a:prstGeom prst="rect">
            <a:avLst/>
          </a:prstGeom>
          <a:noFill/>
          <a:ln>
            <a:noFill/>
          </a:ln>
        </p:spPr>
        <p:txBody>
          <a:bodyPr wrap="square" lIns="0" tIns="0" rIns="0" bIns="0" rtlCol="0" anchor="ctr">
            <a:noAutofit/>
          </a:bodyPr>
          <a:lstStyle/>
          <a:p>
            <a:pPr algn="ctr"/>
            <a:r>
              <a:rPr lang="en-US" sz="1600" dirty="0">
                <a:latin typeface="Arial" panose="020B0604020202020204" pitchFamily="34" charset="0"/>
                <a:cs typeface="Arial" panose="020B0604020202020204" pitchFamily="34" charset="0"/>
              </a:rPr>
              <a:t>mAb</a:t>
            </a:r>
          </a:p>
          <a:p>
            <a:pPr algn="ctr"/>
            <a:r>
              <a:rPr lang="en-US" sz="1600" dirty="0">
                <a:latin typeface="Arial" panose="020B0604020202020204" pitchFamily="34" charset="0"/>
                <a:cs typeface="Arial" panose="020B0604020202020204" pitchFamily="34" charset="0"/>
              </a:rPr>
              <a:t>for BCMA</a:t>
            </a:r>
          </a:p>
        </p:txBody>
      </p:sp>
      <p:sp>
        <p:nvSpPr>
          <p:cNvPr id="11" name="TextBox 10">
            <a:extLst>
              <a:ext uri="{FF2B5EF4-FFF2-40B4-BE49-F238E27FC236}">
                <a16:creationId xmlns:a16="http://schemas.microsoft.com/office/drawing/2014/main" id="{21B86830-D4F1-40EA-9DE7-A4379AA3CC44}"/>
              </a:ext>
            </a:extLst>
          </p:cNvPr>
          <p:cNvSpPr txBox="1"/>
          <p:nvPr/>
        </p:nvSpPr>
        <p:spPr>
          <a:xfrm>
            <a:off x="1154616" y="2988488"/>
            <a:ext cx="1470405" cy="648000"/>
          </a:xfrm>
          <a:prstGeom prst="rect">
            <a:avLst/>
          </a:prstGeom>
          <a:noFill/>
          <a:ln>
            <a:noFill/>
          </a:ln>
        </p:spPr>
        <p:txBody>
          <a:bodyPr wrap="square" lIns="0" tIns="0" rIns="0" bIns="0" rtlCol="0" anchor="ctr">
            <a:noAutofit/>
          </a:bodyPr>
          <a:lstStyle/>
          <a:p>
            <a:pPr algn="ctr"/>
            <a:r>
              <a:rPr lang="en-US" sz="1600" dirty="0">
                <a:latin typeface="Arial" panose="020B0604020202020204" pitchFamily="34" charset="0"/>
                <a:cs typeface="Arial" panose="020B0604020202020204" pitchFamily="34" charset="0"/>
              </a:rPr>
              <a:t>flexible </a:t>
            </a:r>
          </a:p>
          <a:p>
            <a:pPr algn="ctr"/>
            <a:r>
              <a:rPr lang="en-US" sz="1600" dirty="0">
                <a:latin typeface="Arial" panose="020B0604020202020204" pitchFamily="34" charset="0"/>
                <a:cs typeface="Arial" panose="020B0604020202020204" pitchFamily="34" charset="0"/>
              </a:rPr>
              <a:t>linker</a:t>
            </a:r>
          </a:p>
        </p:txBody>
      </p:sp>
      <p:cxnSp>
        <p:nvCxnSpPr>
          <p:cNvPr id="12" name="Straight Arrow Connector 11">
            <a:extLst>
              <a:ext uri="{FF2B5EF4-FFF2-40B4-BE49-F238E27FC236}">
                <a16:creationId xmlns:a16="http://schemas.microsoft.com/office/drawing/2014/main" id="{49984F4B-7ABF-4803-88AF-7C9D7576F941}"/>
              </a:ext>
            </a:extLst>
          </p:cNvPr>
          <p:cNvCxnSpPr>
            <a:cxnSpLocks/>
          </p:cNvCxnSpPr>
          <p:nvPr/>
        </p:nvCxnSpPr>
        <p:spPr bwMode="auto">
          <a:xfrm flipV="1">
            <a:off x="1889819" y="2759023"/>
            <a:ext cx="172438" cy="21096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pic>
        <p:nvPicPr>
          <p:cNvPr id="13" name="Picture 12" descr="\\192.168.2.104\Medical Writing Jobs\MedComGraphics\WIP\2016\237_AMG-ANT-170109(Blin MOA Deck)_Angila\Draft\Blinatumomab_MOA_slide1_26May16.tif">
            <a:extLst>
              <a:ext uri="{FF2B5EF4-FFF2-40B4-BE49-F238E27FC236}">
                <a16:creationId xmlns:a16="http://schemas.microsoft.com/office/drawing/2014/main" id="{3167D75C-79AF-4F1B-8E15-17ECC7E1D218}"/>
              </a:ext>
            </a:extLst>
          </p:cNvPr>
          <p:cNvPicPr/>
          <p:nvPr/>
        </p:nvPicPr>
        <p:blipFill rotWithShape="1">
          <a:blip r:embed="rId3" cstate="print">
            <a:extLst>
              <a:ext uri="{28A0092B-C50C-407E-A947-70E740481C1C}">
                <a14:useLocalDpi xmlns:a14="http://schemas.microsoft.com/office/drawing/2010/main" val="0"/>
              </a:ext>
            </a:extLst>
          </a:blip>
          <a:srcRect l="12261" t="14195" r="12574" b="7717"/>
          <a:stretch/>
        </p:blipFill>
        <p:spPr bwMode="auto">
          <a:xfrm>
            <a:off x="533305" y="1503363"/>
            <a:ext cx="3381470" cy="1979132"/>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5" descr="\\192.168.2.104\Medical Writing Jobs\MedComGraphics\WIP\2016\237_AMG-ANT-170109(Blin MOA Deck)_Angila\Draft\Blinatumomab_MOA_slide8b.tif">
            <a:extLst>
              <a:ext uri="{FF2B5EF4-FFF2-40B4-BE49-F238E27FC236}">
                <a16:creationId xmlns:a16="http://schemas.microsoft.com/office/drawing/2014/main" id="{E5735D9B-1597-42E4-8F82-333D56BC88F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48373" y="1910765"/>
            <a:ext cx="2103300" cy="1964699"/>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4" descr="\\192.168.2.104\Medical Writing Jobs\MedComGraphics\WIP\2016\237_AMG-ANT-170109(Blin MOA Deck)_Angila\Draft\Blinatumomab_MOA_slide8a.tif">
            <a:extLst>
              <a:ext uri="{FF2B5EF4-FFF2-40B4-BE49-F238E27FC236}">
                <a16:creationId xmlns:a16="http://schemas.microsoft.com/office/drawing/2014/main" id="{22B4F595-6C41-4480-994F-DFB9CBD16473}"/>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4940" r="16212" b="22706"/>
          <a:stretch/>
        </p:blipFill>
        <p:spPr bwMode="auto">
          <a:xfrm>
            <a:off x="5848641" y="1985103"/>
            <a:ext cx="1216670" cy="1192692"/>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a:extLst>
              <a:ext uri="{FF2B5EF4-FFF2-40B4-BE49-F238E27FC236}">
                <a16:creationId xmlns:a16="http://schemas.microsoft.com/office/drawing/2014/main" id="{605CDEF2-4110-4D74-8692-1B2939A56C58}"/>
              </a:ext>
            </a:extLst>
          </p:cNvPr>
          <p:cNvSpPr txBox="1"/>
          <p:nvPr/>
        </p:nvSpPr>
        <p:spPr>
          <a:xfrm>
            <a:off x="9235586" y="1281849"/>
            <a:ext cx="2110638" cy="400110"/>
          </a:xfrm>
          <a:prstGeom prst="rect">
            <a:avLst/>
          </a:prstGeom>
          <a:noFill/>
        </p:spPr>
        <p:txBody>
          <a:bodyPr wrap="square" rtlCol="0">
            <a:spAutoFit/>
          </a:bodyPr>
          <a:lstStyle/>
          <a:p>
            <a:pPr algn="ctr"/>
            <a:r>
              <a:rPr lang="en-US" sz="2000" b="1" dirty="0">
                <a:solidFill>
                  <a:srgbClr val="000000"/>
                </a:solidFill>
                <a:latin typeface="Arial" panose="020B0604020202020204" pitchFamily="34" charset="0"/>
                <a:cs typeface="Arial" panose="020B0604020202020204" pitchFamily="34" charset="0"/>
              </a:rPr>
              <a:t>T-cell activation</a:t>
            </a:r>
          </a:p>
        </p:txBody>
      </p:sp>
      <p:cxnSp>
        <p:nvCxnSpPr>
          <p:cNvPr id="33" name="Straight Connector 32">
            <a:extLst>
              <a:ext uri="{FF2B5EF4-FFF2-40B4-BE49-F238E27FC236}">
                <a16:creationId xmlns:a16="http://schemas.microsoft.com/office/drawing/2014/main" id="{0C9B38E0-C34A-4EA0-88AE-D7FCC4313D84}"/>
              </a:ext>
            </a:extLst>
          </p:cNvPr>
          <p:cNvCxnSpPr/>
          <p:nvPr/>
        </p:nvCxnSpPr>
        <p:spPr>
          <a:xfrm>
            <a:off x="8469320" y="1744152"/>
            <a:ext cx="0" cy="209699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E823CE8-2ED7-435C-B039-955083DBF1FA}"/>
              </a:ext>
            </a:extLst>
          </p:cNvPr>
          <p:cNvSpPr txBox="1"/>
          <p:nvPr/>
        </p:nvSpPr>
        <p:spPr>
          <a:xfrm>
            <a:off x="7076465" y="2693886"/>
            <a:ext cx="999000" cy="523220"/>
          </a:xfrm>
          <a:prstGeom prst="rect">
            <a:avLst/>
          </a:prstGeom>
          <a:noFill/>
        </p:spPr>
        <p:txBody>
          <a:bodyPr wrap="square" rtlCol="0" anchor="ctr">
            <a:spAutoFit/>
          </a:bodyPr>
          <a:lstStyle/>
          <a:p>
            <a:r>
              <a:rPr lang="en-US" sz="1400" b="1" dirty="0">
                <a:solidFill>
                  <a:srgbClr val="000000"/>
                </a:solidFill>
                <a:latin typeface="Arial" panose="020B0604020202020204" pitchFamily="34" charset="0"/>
                <a:cs typeface="Arial" panose="020B0604020202020204" pitchFamily="34" charset="0"/>
              </a:rPr>
              <a:t>BiTE</a:t>
            </a:r>
            <a:r>
              <a:rPr lang="en-US" sz="1400" b="1" baseline="30000" dirty="0">
                <a:solidFill>
                  <a:srgbClr val="000000"/>
                </a:solidFill>
                <a:latin typeface="Arial" panose="020B0604020202020204" pitchFamily="34" charset="0"/>
                <a:cs typeface="Arial" panose="020B0604020202020204" pitchFamily="34" charset="0"/>
              </a:rPr>
              <a:t>® </a:t>
            </a:r>
            <a:r>
              <a:rPr lang="en-US" sz="1400" b="1" dirty="0">
                <a:solidFill>
                  <a:srgbClr val="000000"/>
                </a:solidFill>
                <a:latin typeface="Arial" panose="020B0604020202020204" pitchFamily="34" charset="0"/>
                <a:cs typeface="Arial" panose="020B0604020202020204" pitchFamily="34" charset="0"/>
              </a:rPr>
              <a:t>molecule</a:t>
            </a:r>
          </a:p>
        </p:txBody>
      </p:sp>
      <p:cxnSp>
        <p:nvCxnSpPr>
          <p:cNvPr id="35" name="Straight Connector 34">
            <a:extLst>
              <a:ext uri="{FF2B5EF4-FFF2-40B4-BE49-F238E27FC236}">
                <a16:creationId xmlns:a16="http://schemas.microsoft.com/office/drawing/2014/main" id="{A1B148FC-D2BB-47E8-BA8D-E72E8CA6CA3E}"/>
              </a:ext>
            </a:extLst>
          </p:cNvPr>
          <p:cNvCxnSpPr/>
          <p:nvPr/>
        </p:nvCxnSpPr>
        <p:spPr>
          <a:xfrm flipH="1">
            <a:off x="6059719" y="3078636"/>
            <a:ext cx="171897" cy="323758"/>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89404AB2-8050-4884-8A23-7AEB5CB86A00}"/>
              </a:ext>
            </a:extLst>
          </p:cNvPr>
          <p:cNvSpPr txBox="1"/>
          <p:nvPr/>
        </p:nvSpPr>
        <p:spPr>
          <a:xfrm>
            <a:off x="5454340" y="3375849"/>
            <a:ext cx="1137199" cy="523220"/>
          </a:xfrm>
          <a:prstGeom prst="rect">
            <a:avLst/>
          </a:prstGeom>
          <a:noFill/>
        </p:spPr>
        <p:txBody>
          <a:bodyPr wrap="square" rtlCol="0">
            <a:spAutoFit/>
          </a:bodyPr>
          <a:lstStyle/>
          <a:p>
            <a:r>
              <a:rPr lang="en-US" sz="1400" b="1" dirty="0">
                <a:solidFill>
                  <a:srgbClr val="000000"/>
                </a:solidFill>
                <a:latin typeface="Arial" panose="020B0604020202020204" pitchFamily="34" charset="0"/>
                <a:cs typeface="Arial" panose="020B0604020202020204" pitchFamily="34" charset="0"/>
              </a:rPr>
              <a:t>Cytotoxic granule</a:t>
            </a:r>
          </a:p>
        </p:txBody>
      </p:sp>
      <p:cxnSp>
        <p:nvCxnSpPr>
          <p:cNvPr id="37" name="Straight Connector 36">
            <a:extLst>
              <a:ext uri="{FF2B5EF4-FFF2-40B4-BE49-F238E27FC236}">
                <a16:creationId xmlns:a16="http://schemas.microsoft.com/office/drawing/2014/main" id="{6D001362-A218-41AD-BCC6-B6F7E2FB7B2E}"/>
              </a:ext>
            </a:extLst>
          </p:cNvPr>
          <p:cNvCxnSpPr/>
          <p:nvPr/>
        </p:nvCxnSpPr>
        <p:spPr>
          <a:xfrm flipH="1">
            <a:off x="6954578" y="3011746"/>
            <a:ext cx="171066" cy="1660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40A068A1-EC99-45AB-831D-A0A815FE60E8}"/>
              </a:ext>
            </a:extLst>
          </p:cNvPr>
          <p:cNvSpPr txBox="1"/>
          <p:nvPr/>
        </p:nvSpPr>
        <p:spPr>
          <a:xfrm>
            <a:off x="9692307" y="2286770"/>
            <a:ext cx="773695" cy="307777"/>
          </a:xfrm>
          <a:prstGeom prst="rect">
            <a:avLst/>
          </a:prstGeom>
          <a:noFill/>
        </p:spPr>
        <p:txBody>
          <a:bodyPr wrap="square" rtlCol="0">
            <a:spAutoFit/>
          </a:bodyPr>
          <a:lstStyle/>
          <a:p>
            <a:r>
              <a:rPr lang="en-US" sz="1400" b="1" dirty="0">
                <a:solidFill>
                  <a:srgbClr val="FFFFFF"/>
                </a:solidFill>
                <a:latin typeface="Arial" panose="020B0604020202020204" pitchFamily="34" charset="0"/>
                <a:cs typeface="Arial" panose="020B0604020202020204" pitchFamily="34" charset="0"/>
              </a:rPr>
              <a:t>T cell</a:t>
            </a:r>
          </a:p>
        </p:txBody>
      </p:sp>
      <p:sp>
        <p:nvSpPr>
          <p:cNvPr id="39" name="TextBox 38">
            <a:extLst>
              <a:ext uri="{FF2B5EF4-FFF2-40B4-BE49-F238E27FC236}">
                <a16:creationId xmlns:a16="http://schemas.microsoft.com/office/drawing/2014/main" id="{E4F6D1B1-95CD-46FB-B098-2408656E4C98}"/>
              </a:ext>
            </a:extLst>
          </p:cNvPr>
          <p:cNvSpPr txBox="1"/>
          <p:nvPr/>
        </p:nvSpPr>
        <p:spPr>
          <a:xfrm>
            <a:off x="10752051" y="3309629"/>
            <a:ext cx="884693" cy="523220"/>
          </a:xfrm>
          <a:prstGeom prst="rect">
            <a:avLst/>
          </a:prstGeom>
          <a:noFill/>
        </p:spPr>
        <p:txBody>
          <a:bodyPr wrap="square" rtlCol="0">
            <a:spAutoFit/>
          </a:bodyPr>
          <a:lstStyle/>
          <a:p>
            <a:pPr algn="ctr"/>
            <a:r>
              <a:rPr lang="en-US" sz="1400" b="1" dirty="0">
                <a:solidFill>
                  <a:srgbClr val="FFFFFF"/>
                </a:solidFill>
                <a:latin typeface="Arial" panose="020B0604020202020204" pitchFamily="34" charset="0"/>
                <a:cs typeface="Arial" panose="020B0604020202020204" pitchFamily="34" charset="0"/>
              </a:rPr>
              <a:t>Plasma cell</a:t>
            </a:r>
          </a:p>
        </p:txBody>
      </p:sp>
      <p:sp>
        <p:nvSpPr>
          <p:cNvPr id="40" name="Right Brace 39">
            <a:extLst>
              <a:ext uri="{FF2B5EF4-FFF2-40B4-BE49-F238E27FC236}">
                <a16:creationId xmlns:a16="http://schemas.microsoft.com/office/drawing/2014/main" id="{98849079-1400-4CDD-9397-F1778BB0D582}"/>
              </a:ext>
            </a:extLst>
          </p:cNvPr>
          <p:cNvSpPr/>
          <p:nvPr/>
        </p:nvSpPr>
        <p:spPr>
          <a:xfrm rot="8861964" flipV="1">
            <a:off x="10239766" y="2862663"/>
            <a:ext cx="161197" cy="415622"/>
          </a:xfrm>
          <a:prstGeom prst="rightBrace">
            <a:avLst>
              <a:gd name="adj1" fmla="val 8333"/>
              <a:gd name="adj2" fmla="val 48132"/>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dirty="0">
              <a:solidFill>
                <a:srgbClr val="000000"/>
              </a:solidFill>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3DE2EBD7-B60C-4ADE-B6F4-84EB8443AFB4}"/>
              </a:ext>
            </a:extLst>
          </p:cNvPr>
          <p:cNvSpPr txBox="1"/>
          <p:nvPr/>
        </p:nvSpPr>
        <p:spPr>
          <a:xfrm>
            <a:off x="9213398" y="3234852"/>
            <a:ext cx="1233758" cy="523220"/>
          </a:xfrm>
          <a:prstGeom prst="rect">
            <a:avLst/>
          </a:prstGeom>
          <a:noFill/>
        </p:spPr>
        <p:txBody>
          <a:bodyPr wrap="square" rtlCol="0">
            <a:spAutoFit/>
          </a:bodyPr>
          <a:lstStyle/>
          <a:p>
            <a:r>
              <a:rPr lang="en-US" sz="1400" b="1" dirty="0">
                <a:solidFill>
                  <a:srgbClr val="000000"/>
                </a:solidFill>
                <a:latin typeface="Arial" panose="020B0604020202020204" pitchFamily="34" charset="0"/>
                <a:cs typeface="Arial" panose="020B0604020202020204" pitchFamily="34" charset="0"/>
              </a:rPr>
              <a:t>Cytolytic synapse</a:t>
            </a:r>
          </a:p>
        </p:txBody>
      </p:sp>
      <p:cxnSp>
        <p:nvCxnSpPr>
          <p:cNvPr id="42" name="Straight Connector 41">
            <a:extLst>
              <a:ext uri="{FF2B5EF4-FFF2-40B4-BE49-F238E27FC236}">
                <a16:creationId xmlns:a16="http://schemas.microsoft.com/office/drawing/2014/main" id="{69EFCDEC-DE04-46A2-963E-292173672E10}"/>
              </a:ext>
            </a:extLst>
          </p:cNvPr>
          <p:cNvCxnSpPr/>
          <p:nvPr/>
        </p:nvCxnSpPr>
        <p:spPr>
          <a:xfrm flipH="1">
            <a:off x="9331102" y="2578268"/>
            <a:ext cx="216024" cy="268639"/>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F85AE1C3-8BC6-4501-B005-A1191306C917}"/>
              </a:ext>
            </a:extLst>
          </p:cNvPr>
          <p:cNvSpPr txBox="1"/>
          <p:nvPr/>
        </p:nvSpPr>
        <p:spPr>
          <a:xfrm>
            <a:off x="8605642" y="2841312"/>
            <a:ext cx="1319527" cy="523220"/>
          </a:xfrm>
          <a:prstGeom prst="rect">
            <a:avLst/>
          </a:prstGeom>
          <a:noFill/>
        </p:spPr>
        <p:txBody>
          <a:bodyPr wrap="square" rtlCol="0">
            <a:spAutoFit/>
          </a:bodyPr>
          <a:lstStyle/>
          <a:p>
            <a:r>
              <a:rPr lang="en-US" sz="1400" b="1" dirty="0">
                <a:solidFill>
                  <a:srgbClr val="000000"/>
                </a:solidFill>
                <a:latin typeface="Arial" panose="020B0604020202020204" pitchFamily="34" charset="0"/>
                <a:cs typeface="Arial" panose="020B0604020202020204" pitchFamily="34" charset="0"/>
              </a:rPr>
              <a:t>Cytotoxic granule</a:t>
            </a:r>
          </a:p>
        </p:txBody>
      </p:sp>
      <p:cxnSp>
        <p:nvCxnSpPr>
          <p:cNvPr id="44" name="Straight Connector 43">
            <a:extLst>
              <a:ext uri="{FF2B5EF4-FFF2-40B4-BE49-F238E27FC236}">
                <a16:creationId xmlns:a16="http://schemas.microsoft.com/office/drawing/2014/main" id="{3C0E7615-6196-40C5-B208-575AF9DB4A34}"/>
              </a:ext>
            </a:extLst>
          </p:cNvPr>
          <p:cNvCxnSpPr/>
          <p:nvPr/>
        </p:nvCxnSpPr>
        <p:spPr>
          <a:xfrm flipH="1">
            <a:off x="9994434" y="3111825"/>
            <a:ext cx="231711" cy="1359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88A5867E-1651-4BB0-8444-D1164EF55192}"/>
              </a:ext>
            </a:extLst>
          </p:cNvPr>
          <p:cNvSpPr txBox="1"/>
          <p:nvPr/>
        </p:nvSpPr>
        <p:spPr>
          <a:xfrm>
            <a:off x="10734772" y="1661742"/>
            <a:ext cx="1314007" cy="523220"/>
          </a:xfrm>
          <a:prstGeom prst="rect">
            <a:avLst/>
          </a:prstGeom>
          <a:noFill/>
        </p:spPr>
        <p:txBody>
          <a:bodyPr wrap="square" rtlCol="0" anchor="ctr">
            <a:spAutoFit/>
          </a:bodyPr>
          <a:lstStyle/>
          <a:p>
            <a:r>
              <a:rPr lang="en-US" sz="1400" b="1" dirty="0">
                <a:solidFill>
                  <a:srgbClr val="000000"/>
                </a:solidFill>
                <a:latin typeface="Arial" panose="020B0604020202020204" pitchFamily="34" charset="0"/>
                <a:cs typeface="Arial" panose="020B0604020202020204" pitchFamily="34" charset="0"/>
              </a:rPr>
              <a:t>BCMA BiTE</a:t>
            </a:r>
            <a:r>
              <a:rPr lang="en-US" sz="1400" b="1" baseline="30000" dirty="0">
                <a:solidFill>
                  <a:srgbClr val="000000"/>
                </a:solidFill>
                <a:latin typeface="Arial" panose="020B0604020202020204" pitchFamily="34" charset="0"/>
                <a:cs typeface="Arial" panose="020B0604020202020204" pitchFamily="34" charset="0"/>
              </a:rPr>
              <a:t>®</a:t>
            </a:r>
          </a:p>
          <a:p>
            <a:r>
              <a:rPr lang="en-US" sz="1400" b="1" dirty="0">
                <a:solidFill>
                  <a:srgbClr val="000000"/>
                </a:solidFill>
                <a:latin typeface="Arial" panose="020B0604020202020204" pitchFamily="34" charset="0"/>
                <a:cs typeface="Arial" panose="020B0604020202020204" pitchFamily="34" charset="0"/>
              </a:rPr>
              <a:t>molecule</a:t>
            </a:r>
          </a:p>
        </p:txBody>
      </p:sp>
      <p:cxnSp>
        <p:nvCxnSpPr>
          <p:cNvPr id="46" name="Straight Connector 45">
            <a:extLst>
              <a:ext uri="{FF2B5EF4-FFF2-40B4-BE49-F238E27FC236}">
                <a16:creationId xmlns:a16="http://schemas.microsoft.com/office/drawing/2014/main" id="{20799408-357B-4FEA-B135-70BE1BBCDBEE}"/>
              </a:ext>
            </a:extLst>
          </p:cNvPr>
          <p:cNvCxnSpPr/>
          <p:nvPr/>
        </p:nvCxnSpPr>
        <p:spPr>
          <a:xfrm flipH="1">
            <a:off x="10500023" y="2207447"/>
            <a:ext cx="397253" cy="7648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E075A61-DA66-4487-81C6-B3242E9CE64D}"/>
              </a:ext>
            </a:extLst>
          </p:cNvPr>
          <p:cNvCxnSpPr/>
          <p:nvPr/>
        </p:nvCxnSpPr>
        <p:spPr>
          <a:xfrm flipH="1">
            <a:off x="11012403" y="2479647"/>
            <a:ext cx="273261" cy="2399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01DFC82B-BF96-4583-8524-5B27BE3B7D8B}"/>
              </a:ext>
            </a:extLst>
          </p:cNvPr>
          <p:cNvSpPr txBox="1"/>
          <p:nvPr/>
        </p:nvSpPr>
        <p:spPr>
          <a:xfrm>
            <a:off x="11173259" y="2203563"/>
            <a:ext cx="754629" cy="307777"/>
          </a:xfrm>
          <a:prstGeom prst="rect">
            <a:avLst/>
          </a:prstGeom>
          <a:noFill/>
        </p:spPr>
        <p:txBody>
          <a:bodyPr wrap="square" rtlCol="0">
            <a:spAutoFit/>
          </a:bodyPr>
          <a:lstStyle/>
          <a:p>
            <a:pPr algn="ctr"/>
            <a:r>
              <a:rPr lang="en-US" sz="1400" b="1" dirty="0">
                <a:solidFill>
                  <a:srgbClr val="000000"/>
                </a:solidFill>
                <a:latin typeface="Arial" panose="020B0604020202020204" pitchFamily="34" charset="0"/>
                <a:cs typeface="Arial" panose="020B0604020202020204" pitchFamily="34" charset="0"/>
              </a:rPr>
              <a:t>BCMA</a:t>
            </a:r>
          </a:p>
        </p:txBody>
      </p:sp>
      <p:sp>
        <p:nvSpPr>
          <p:cNvPr id="49" name="TextBox 48">
            <a:extLst>
              <a:ext uri="{FF2B5EF4-FFF2-40B4-BE49-F238E27FC236}">
                <a16:creationId xmlns:a16="http://schemas.microsoft.com/office/drawing/2014/main" id="{08A6C2F1-7D37-4CD9-8E17-F3E72A29A2DA}"/>
              </a:ext>
            </a:extLst>
          </p:cNvPr>
          <p:cNvSpPr txBox="1"/>
          <p:nvPr/>
        </p:nvSpPr>
        <p:spPr>
          <a:xfrm>
            <a:off x="6153536" y="2425085"/>
            <a:ext cx="911777" cy="307777"/>
          </a:xfrm>
          <a:prstGeom prst="rect">
            <a:avLst/>
          </a:prstGeom>
          <a:noFill/>
        </p:spPr>
        <p:txBody>
          <a:bodyPr wrap="square" rtlCol="0">
            <a:spAutoFit/>
          </a:bodyPr>
          <a:lstStyle/>
          <a:p>
            <a:r>
              <a:rPr lang="en-US" sz="1400" b="1" dirty="0">
                <a:solidFill>
                  <a:srgbClr val="FFFFFF"/>
                </a:solidFill>
                <a:latin typeface="Arial" panose="020B0604020202020204" pitchFamily="34" charset="0"/>
                <a:cs typeface="Arial" panose="020B0604020202020204" pitchFamily="34" charset="0"/>
              </a:rPr>
              <a:t>T cell</a:t>
            </a:r>
          </a:p>
        </p:txBody>
      </p:sp>
      <p:sp>
        <p:nvSpPr>
          <p:cNvPr id="50" name="TextBox 49">
            <a:extLst>
              <a:ext uri="{FF2B5EF4-FFF2-40B4-BE49-F238E27FC236}">
                <a16:creationId xmlns:a16="http://schemas.microsoft.com/office/drawing/2014/main" id="{9B793D18-1978-4A02-A30F-27A288AC8947}"/>
              </a:ext>
            </a:extLst>
          </p:cNvPr>
          <p:cNvSpPr txBox="1"/>
          <p:nvPr/>
        </p:nvSpPr>
        <p:spPr>
          <a:xfrm>
            <a:off x="5181638" y="1281849"/>
            <a:ext cx="2743200" cy="400110"/>
          </a:xfrm>
          <a:prstGeom prst="rect">
            <a:avLst/>
          </a:prstGeom>
          <a:noFill/>
        </p:spPr>
        <p:txBody>
          <a:bodyPr wrap="square" rtlCol="0">
            <a:spAutoFit/>
          </a:bodyPr>
          <a:lstStyle/>
          <a:p>
            <a:pPr algn="ctr"/>
            <a:r>
              <a:rPr lang="en-US" sz="2000" b="1" dirty="0">
                <a:solidFill>
                  <a:srgbClr val="000000"/>
                </a:solidFill>
                <a:latin typeface="Arial" panose="020B0604020202020204" pitchFamily="34" charset="0"/>
                <a:cs typeface="Arial" panose="020B0604020202020204" pitchFamily="34" charset="0"/>
              </a:rPr>
              <a:t>No T-cell activation</a:t>
            </a:r>
          </a:p>
        </p:txBody>
      </p:sp>
    </p:spTree>
    <p:extLst>
      <p:ext uri="{BB962C8B-B14F-4D97-AF65-F5344CB8AC3E}">
        <p14:creationId xmlns:p14="http://schemas.microsoft.com/office/powerpoint/2010/main" val="388670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9F696-2CC1-4BA0-A2A1-E39B324B9433}"/>
              </a:ext>
            </a:extLst>
          </p:cNvPr>
          <p:cNvSpPr>
            <a:spLocks noGrp="1"/>
          </p:cNvSpPr>
          <p:nvPr>
            <p:ph type="title"/>
          </p:nvPr>
        </p:nvSpPr>
        <p:spPr>
          <a:xfrm>
            <a:off x="526965" y="256677"/>
            <a:ext cx="11353800" cy="1325563"/>
          </a:xfrm>
        </p:spPr>
        <p:txBody>
          <a:bodyPr/>
          <a:lstStyle/>
          <a:p>
            <a:r>
              <a:rPr lang="en-US" dirty="0">
                <a:solidFill>
                  <a:schemeClr val="accent1"/>
                </a:solidFill>
              </a:rPr>
              <a:t>Study Schematic / Objectives</a:t>
            </a:r>
          </a:p>
        </p:txBody>
      </p:sp>
      <p:sp>
        <p:nvSpPr>
          <p:cNvPr id="3" name="Content Placeholder 2">
            <a:extLst>
              <a:ext uri="{FF2B5EF4-FFF2-40B4-BE49-F238E27FC236}">
                <a16:creationId xmlns:a16="http://schemas.microsoft.com/office/drawing/2014/main" id="{939BB539-96CE-45C9-A581-36ECF6232F2F}"/>
              </a:ext>
            </a:extLst>
          </p:cNvPr>
          <p:cNvSpPr>
            <a:spLocks noGrp="1"/>
          </p:cNvSpPr>
          <p:nvPr>
            <p:ph idx="1"/>
          </p:nvPr>
        </p:nvSpPr>
        <p:spPr>
          <a:xfrm>
            <a:off x="5770261" y="1551240"/>
            <a:ext cx="6464743" cy="3193032"/>
          </a:xfrm>
        </p:spPr>
        <p:txBody>
          <a:bodyPr>
            <a:noAutofit/>
          </a:bodyPr>
          <a:lstStyle/>
          <a:p>
            <a:pPr>
              <a:lnSpc>
                <a:spcPct val="100000"/>
              </a:lnSpc>
              <a:spcBef>
                <a:spcPts val="0"/>
              </a:spcBef>
              <a:spcAft>
                <a:spcPts val="1000"/>
              </a:spcAft>
            </a:pPr>
            <a:r>
              <a:rPr lang="en-US" sz="2000" dirty="0"/>
              <a:t>First-in-human (FIH) phase 1 dose escalation study* of AMG 420 for up to 10 cycles, depending on response.  </a:t>
            </a:r>
          </a:p>
          <a:p>
            <a:pPr>
              <a:lnSpc>
                <a:spcPct val="100000"/>
              </a:lnSpc>
              <a:spcBef>
                <a:spcPts val="0"/>
              </a:spcBef>
              <a:spcAft>
                <a:spcPts val="1000"/>
              </a:spcAft>
            </a:pPr>
            <a:r>
              <a:rPr lang="en-US" sz="2000" dirty="0"/>
              <a:t>Single-patient cohorts [0.2-1.6 µg/day (d)] were followed by cohorts of 3-6 patients (3.2-800 µg/d). </a:t>
            </a:r>
          </a:p>
          <a:p>
            <a:pPr>
              <a:lnSpc>
                <a:spcPct val="100000"/>
              </a:lnSpc>
              <a:spcBef>
                <a:spcPts val="0"/>
              </a:spcBef>
              <a:spcAft>
                <a:spcPts val="1000"/>
              </a:spcAft>
            </a:pPr>
            <a:r>
              <a:rPr lang="en-US" sz="2000" dirty="0"/>
              <a:t>Objectives of this phase 1 study of AMG 420 in patients with relapsed and/or refractory (R/R) MM included:</a:t>
            </a:r>
          </a:p>
          <a:p>
            <a:pPr marL="457200" lvl="1" indent="0">
              <a:lnSpc>
                <a:spcPct val="100000"/>
              </a:lnSpc>
              <a:spcBef>
                <a:spcPts val="0"/>
              </a:spcBef>
              <a:spcAft>
                <a:spcPts val="1000"/>
              </a:spcAft>
              <a:buNone/>
            </a:pPr>
            <a:r>
              <a:rPr lang="en-US" sz="2000" dirty="0"/>
              <a:t>- Assessing safety and tolerability per CTCAE 4.03</a:t>
            </a:r>
          </a:p>
          <a:p>
            <a:pPr marL="457200" lvl="1" indent="0">
              <a:lnSpc>
                <a:spcPct val="100000"/>
              </a:lnSpc>
              <a:spcBef>
                <a:spcPts val="0"/>
              </a:spcBef>
              <a:spcAft>
                <a:spcPts val="1000"/>
              </a:spcAft>
              <a:buNone/>
            </a:pPr>
            <a:r>
              <a:rPr lang="en-US" sz="2000" dirty="0"/>
              <a:t>- Determining the maximum tolerated dose (MTD)</a:t>
            </a:r>
          </a:p>
          <a:p>
            <a:pPr marL="457200" lvl="1" indent="0">
              <a:lnSpc>
                <a:spcPct val="100000"/>
              </a:lnSpc>
              <a:spcBef>
                <a:spcPts val="0"/>
              </a:spcBef>
              <a:spcAft>
                <a:spcPts val="1000"/>
              </a:spcAft>
              <a:buNone/>
            </a:pPr>
            <a:r>
              <a:rPr lang="en-US" sz="2000" dirty="0"/>
              <a:t>- Assessing anti‑tumor activity</a:t>
            </a:r>
            <a:r>
              <a:rPr lang="en-US" sz="2000" strike="sngStrike" dirty="0">
                <a:solidFill>
                  <a:srgbClr val="FF0000"/>
                </a:solidFill>
              </a:rPr>
              <a:t> </a:t>
            </a:r>
          </a:p>
          <a:p>
            <a:pPr>
              <a:lnSpc>
                <a:spcPct val="100000"/>
              </a:lnSpc>
              <a:spcBef>
                <a:spcPts val="0"/>
              </a:spcBef>
              <a:spcAft>
                <a:spcPts val="1000"/>
              </a:spcAft>
            </a:pPr>
            <a:endParaRPr lang="en-US" sz="2000" dirty="0"/>
          </a:p>
        </p:txBody>
      </p:sp>
      <p:sp>
        <p:nvSpPr>
          <p:cNvPr id="53" name="TextBox 52">
            <a:extLst>
              <a:ext uri="{FF2B5EF4-FFF2-40B4-BE49-F238E27FC236}">
                <a16:creationId xmlns:a16="http://schemas.microsoft.com/office/drawing/2014/main" id="{5A1938B7-1A8A-4840-ADB7-96C4E735A262}"/>
              </a:ext>
            </a:extLst>
          </p:cNvPr>
          <p:cNvSpPr txBox="1"/>
          <p:nvPr/>
        </p:nvSpPr>
        <p:spPr>
          <a:xfrm>
            <a:off x="192539" y="2213627"/>
            <a:ext cx="833883" cy="338554"/>
          </a:xfrm>
          <a:prstGeom prst="rect">
            <a:avLst/>
          </a:prstGeom>
          <a:noFill/>
        </p:spPr>
        <p:txBody>
          <a:bodyPr wrap="none" rtlCol="0">
            <a:spAutoFit/>
          </a:bodyPr>
          <a:lstStyle/>
          <a:p>
            <a:r>
              <a:rPr lang="en-US" sz="1600" dirty="0">
                <a:latin typeface="Arial" panose="020B0604020202020204" pitchFamily="34" charset="0"/>
                <a:cs typeface="Arial" panose="020B0604020202020204" pitchFamily="34" charset="0"/>
              </a:rPr>
              <a:t>Screen</a:t>
            </a:r>
          </a:p>
        </p:txBody>
      </p:sp>
      <p:sp>
        <p:nvSpPr>
          <p:cNvPr id="54" name="TextBox 53">
            <a:extLst>
              <a:ext uri="{FF2B5EF4-FFF2-40B4-BE49-F238E27FC236}">
                <a16:creationId xmlns:a16="http://schemas.microsoft.com/office/drawing/2014/main" id="{4A04AA7E-A340-49A0-8472-DEA48C9CB5A1}"/>
              </a:ext>
            </a:extLst>
          </p:cNvPr>
          <p:cNvSpPr txBox="1"/>
          <p:nvPr/>
        </p:nvSpPr>
        <p:spPr>
          <a:xfrm>
            <a:off x="1135438" y="1886855"/>
            <a:ext cx="867545" cy="338554"/>
          </a:xfrm>
          <a:prstGeom prst="rect">
            <a:avLst/>
          </a:prstGeom>
          <a:noFill/>
        </p:spPr>
        <p:txBody>
          <a:bodyPr wrap="none" rtlCol="0">
            <a:spAutoFit/>
          </a:bodyPr>
          <a:lstStyle/>
          <a:p>
            <a:r>
              <a:rPr lang="en-US" sz="1600" dirty="0">
                <a:latin typeface="Arial" panose="020B0604020202020204" pitchFamily="34" charset="0"/>
                <a:cs typeface="Arial" panose="020B0604020202020204" pitchFamily="34" charset="0"/>
              </a:rPr>
              <a:t>Cycle 1</a:t>
            </a:r>
          </a:p>
        </p:txBody>
      </p:sp>
      <p:sp>
        <p:nvSpPr>
          <p:cNvPr id="55" name="TextBox 54">
            <a:extLst>
              <a:ext uri="{FF2B5EF4-FFF2-40B4-BE49-F238E27FC236}">
                <a16:creationId xmlns:a16="http://schemas.microsoft.com/office/drawing/2014/main" id="{6CFC38FE-936E-433E-A72F-03DC3DD3BA7B}"/>
              </a:ext>
            </a:extLst>
          </p:cNvPr>
          <p:cNvSpPr txBox="1"/>
          <p:nvPr/>
        </p:nvSpPr>
        <p:spPr>
          <a:xfrm>
            <a:off x="2207992" y="1886855"/>
            <a:ext cx="867545" cy="338554"/>
          </a:xfrm>
          <a:prstGeom prst="rect">
            <a:avLst/>
          </a:prstGeom>
          <a:noFill/>
        </p:spPr>
        <p:txBody>
          <a:bodyPr wrap="none" rtlCol="0">
            <a:spAutoFit/>
          </a:bodyPr>
          <a:lstStyle/>
          <a:p>
            <a:r>
              <a:rPr lang="en-US" sz="1600" dirty="0">
                <a:latin typeface="Arial" panose="020B0604020202020204" pitchFamily="34" charset="0"/>
                <a:cs typeface="Arial" panose="020B0604020202020204" pitchFamily="34" charset="0"/>
              </a:rPr>
              <a:t>Cycle 2</a:t>
            </a:r>
          </a:p>
        </p:txBody>
      </p:sp>
      <p:sp>
        <p:nvSpPr>
          <p:cNvPr id="56" name="TextBox 55">
            <a:extLst>
              <a:ext uri="{FF2B5EF4-FFF2-40B4-BE49-F238E27FC236}">
                <a16:creationId xmlns:a16="http://schemas.microsoft.com/office/drawing/2014/main" id="{FD103702-00CE-45A0-9B75-4561684E8414}"/>
              </a:ext>
            </a:extLst>
          </p:cNvPr>
          <p:cNvSpPr txBox="1"/>
          <p:nvPr/>
        </p:nvSpPr>
        <p:spPr>
          <a:xfrm>
            <a:off x="2924919" y="1886855"/>
            <a:ext cx="1691489" cy="584775"/>
          </a:xfrm>
          <a:prstGeom prst="rect">
            <a:avLst/>
          </a:prstGeom>
          <a:noFill/>
        </p:spPr>
        <p:txBody>
          <a:bodyPr wrap="none" rtlCol="0">
            <a:spAutoFit/>
          </a:bodyPr>
          <a:lstStyle/>
          <a:p>
            <a:pPr algn="ctr"/>
            <a:r>
              <a:rPr lang="en-US" sz="1600" dirty="0">
                <a:latin typeface="Arial" panose="020B0604020202020204" pitchFamily="34" charset="0"/>
                <a:cs typeface="Arial" panose="020B0604020202020204" pitchFamily="34" charset="0"/>
              </a:rPr>
              <a:t>Cycle 3 on </a:t>
            </a:r>
          </a:p>
          <a:p>
            <a:pPr algn="ctr"/>
            <a:r>
              <a:rPr lang="en-US" sz="1600" dirty="0">
                <a:latin typeface="Arial" panose="020B0604020202020204" pitchFamily="34" charset="0"/>
                <a:cs typeface="Arial" panose="020B0604020202020204" pitchFamily="34" charset="0"/>
              </a:rPr>
              <a:t>(up to 10 cycles)</a:t>
            </a:r>
          </a:p>
        </p:txBody>
      </p:sp>
      <p:sp>
        <p:nvSpPr>
          <p:cNvPr id="57" name="TextBox 56">
            <a:extLst>
              <a:ext uri="{FF2B5EF4-FFF2-40B4-BE49-F238E27FC236}">
                <a16:creationId xmlns:a16="http://schemas.microsoft.com/office/drawing/2014/main" id="{76FEFB07-3C61-4248-A037-B166379624F1}"/>
              </a:ext>
            </a:extLst>
          </p:cNvPr>
          <p:cNvSpPr txBox="1"/>
          <p:nvPr/>
        </p:nvSpPr>
        <p:spPr>
          <a:xfrm>
            <a:off x="4284712" y="1994594"/>
            <a:ext cx="1880896" cy="584775"/>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Safety </a:t>
            </a:r>
          </a:p>
          <a:p>
            <a:pPr algn="ctr"/>
            <a:r>
              <a:rPr lang="en-US" sz="1600" dirty="0">
                <a:latin typeface="Arial" panose="020B0604020202020204" pitchFamily="34" charset="0"/>
                <a:cs typeface="Arial" panose="020B0604020202020204" pitchFamily="34" charset="0"/>
              </a:rPr>
              <a:t>FU Visit</a:t>
            </a:r>
          </a:p>
        </p:txBody>
      </p:sp>
      <p:cxnSp>
        <p:nvCxnSpPr>
          <p:cNvPr id="58" name="Straight Connector 57">
            <a:extLst>
              <a:ext uri="{FF2B5EF4-FFF2-40B4-BE49-F238E27FC236}">
                <a16:creationId xmlns:a16="http://schemas.microsoft.com/office/drawing/2014/main" id="{BC9DB8C2-37BD-4156-8CF7-5CD8EF179BD6}"/>
              </a:ext>
            </a:extLst>
          </p:cNvPr>
          <p:cNvCxnSpPr>
            <a:cxnSpLocks/>
          </p:cNvCxnSpPr>
          <p:nvPr/>
        </p:nvCxnSpPr>
        <p:spPr>
          <a:xfrm>
            <a:off x="179019" y="2609049"/>
            <a:ext cx="508928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5DA635C-49A2-4DDD-9707-2C04F69D517D}"/>
              </a:ext>
            </a:extLst>
          </p:cNvPr>
          <p:cNvCxnSpPr/>
          <p:nvPr/>
        </p:nvCxnSpPr>
        <p:spPr>
          <a:xfrm>
            <a:off x="261816" y="2520991"/>
            <a:ext cx="0" cy="18059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0D185EE7-F130-470B-B01C-E37AB6AF269A}"/>
              </a:ext>
            </a:extLst>
          </p:cNvPr>
          <p:cNvCxnSpPr/>
          <p:nvPr/>
        </p:nvCxnSpPr>
        <p:spPr>
          <a:xfrm>
            <a:off x="965765" y="2520991"/>
            <a:ext cx="0" cy="18059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F94ABD2-2CAE-4B90-AE66-2070920EA2FB}"/>
              </a:ext>
            </a:extLst>
          </p:cNvPr>
          <p:cNvCxnSpPr/>
          <p:nvPr/>
        </p:nvCxnSpPr>
        <p:spPr>
          <a:xfrm>
            <a:off x="2171597" y="2520991"/>
            <a:ext cx="0" cy="18059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84C6477F-2FEB-4399-8651-B987A19EB968}"/>
              </a:ext>
            </a:extLst>
          </p:cNvPr>
          <p:cNvCxnSpPr/>
          <p:nvPr/>
        </p:nvCxnSpPr>
        <p:spPr>
          <a:xfrm>
            <a:off x="3322615" y="2520991"/>
            <a:ext cx="0" cy="18059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D56F1CE1-C9F7-4588-9903-22D4C6AB46D6}"/>
              </a:ext>
            </a:extLst>
          </p:cNvPr>
          <p:cNvCxnSpPr/>
          <p:nvPr/>
        </p:nvCxnSpPr>
        <p:spPr>
          <a:xfrm>
            <a:off x="5277611" y="2526961"/>
            <a:ext cx="0" cy="18059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86FA37E7-CD83-4B08-801A-D0120631FFF5}"/>
              </a:ext>
            </a:extLst>
          </p:cNvPr>
          <p:cNvSpPr txBox="1"/>
          <p:nvPr/>
        </p:nvSpPr>
        <p:spPr>
          <a:xfrm>
            <a:off x="4342268" y="2651283"/>
            <a:ext cx="1880895" cy="584775"/>
          </a:xfrm>
          <a:prstGeom prst="rect">
            <a:avLst/>
          </a:prstGeom>
          <a:noFill/>
        </p:spPr>
        <p:txBody>
          <a:bodyPr wrap="square" rtlCol="0">
            <a:spAutoFit/>
          </a:bodyPr>
          <a:lstStyle/>
          <a:p>
            <a:pPr algn="ctr"/>
            <a:r>
              <a:rPr lang="en-US" sz="1600" dirty="0">
                <a:latin typeface="Arial" panose="020B0604020202020204" pitchFamily="34" charset="0"/>
                <a:cs typeface="Arial" panose="020B0604020202020204" pitchFamily="34" charset="0"/>
              </a:rPr>
              <a:t>30 days </a:t>
            </a:r>
          </a:p>
          <a:p>
            <a:pPr algn="ctr"/>
            <a:r>
              <a:rPr lang="en-US" sz="1600" dirty="0">
                <a:latin typeface="Arial" panose="020B0604020202020204" pitchFamily="34" charset="0"/>
                <a:cs typeface="Arial" panose="020B0604020202020204" pitchFamily="34" charset="0"/>
              </a:rPr>
              <a:t>after EOT</a:t>
            </a:r>
          </a:p>
        </p:txBody>
      </p:sp>
      <p:cxnSp>
        <p:nvCxnSpPr>
          <p:cNvPr id="69" name="Straight Arrow Connector 68">
            <a:extLst>
              <a:ext uri="{FF2B5EF4-FFF2-40B4-BE49-F238E27FC236}">
                <a16:creationId xmlns:a16="http://schemas.microsoft.com/office/drawing/2014/main" id="{9889816A-FA36-4010-A819-E906600C5178}"/>
              </a:ext>
            </a:extLst>
          </p:cNvPr>
          <p:cNvCxnSpPr>
            <a:cxnSpLocks/>
          </p:cNvCxnSpPr>
          <p:nvPr/>
        </p:nvCxnSpPr>
        <p:spPr>
          <a:xfrm>
            <a:off x="113394" y="5633635"/>
            <a:ext cx="5759339" cy="0"/>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85BE4C55-36DA-4E9F-AB83-94734D071B94}"/>
              </a:ext>
            </a:extLst>
          </p:cNvPr>
          <p:cNvCxnSpPr/>
          <p:nvPr/>
        </p:nvCxnSpPr>
        <p:spPr>
          <a:xfrm flipH="1">
            <a:off x="4756558" y="5518713"/>
            <a:ext cx="94998" cy="2353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C918490E-C436-4C12-9161-9E8CEDB2BEFA}"/>
              </a:ext>
            </a:extLst>
          </p:cNvPr>
          <p:cNvCxnSpPr/>
          <p:nvPr/>
        </p:nvCxnSpPr>
        <p:spPr>
          <a:xfrm flipH="1">
            <a:off x="4821690" y="5535130"/>
            <a:ext cx="94998" cy="2353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6FF397BE-46D1-4013-AD08-0C7FC8B43C4A}"/>
              </a:ext>
            </a:extLst>
          </p:cNvPr>
          <p:cNvSpPr/>
          <p:nvPr/>
        </p:nvSpPr>
        <p:spPr>
          <a:xfrm>
            <a:off x="965766" y="3577934"/>
            <a:ext cx="575253" cy="1738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dirty="0">
                <a:latin typeface="Arial" panose="020B0604020202020204" pitchFamily="34" charset="0"/>
                <a:cs typeface="Arial" panose="020B0604020202020204" pitchFamily="34" charset="0"/>
              </a:rPr>
              <a:t>Continuous infusion AMG 420</a:t>
            </a:r>
          </a:p>
        </p:txBody>
      </p:sp>
      <p:sp>
        <p:nvSpPr>
          <p:cNvPr id="73" name="TextBox 72">
            <a:extLst>
              <a:ext uri="{FF2B5EF4-FFF2-40B4-BE49-F238E27FC236}">
                <a16:creationId xmlns:a16="http://schemas.microsoft.com/office/drawing/2014/main" id="{623886F4-0434-4526-99EC-6E0F67507D42}"/>
              </a:ext>
            </a:extLst>
          </p:cNvPr>
          <p:cNvSpPr txBox="1"/>
          <p:nvPr/>
        </p:nvSpPr>
        <p:spPr>
          <a:xfrm rot="16200000">
            <a:off x="-96092" y="4226370"/>
            <a:ext cx="1790875" cy="338554"/>
          </a:xfrm>
          <a:prstGeom prst="rect">
            <a:avLst/>
          </a:prstGeom>
          <a:noFill/>
        </p:spPr>
        <p:txBody>
          <a:bodyPr wrap="none" rtlCol="0">
            <a:spAutoFit/>
          </a:bodyPr>
          <a:lstStyle/>
          <a:p>
            <a:r>
              <a:rPr lang="en-US" sz="1600" dirty="0">
                <a:latin typeface="Arial" panose="020B0604020202020204" pitchFamily="34" charset="0"/>
                <a:cs typeface="Arial" panose="020B0604020202020204" pitchFamily="34" charset="0"/>
              </a:rPr>
              <a:t>Screening Exams</a:t>
            </a:r>
          </a:p>
        </p:txBody>
      </p:sp>
      <p:sp>
        <p:nvSpPr>
          <p:cNvPr id="74" name="TextBox 73">
            <a:extLst>
              <a:ext uri="{FF2B5EF4-FFF2-40B4-BE49-F238E27FC236}">
                <a16:creationId xmlns:a16="http://schemas.microsoft.com/office/drawing/2014/main" id="{071E92F3-B907-482C-8843-9F6F4A1E7240}"/>
              </a:ext>
            </a:extLst>
          </p:cNvPr>
          <p:cNvSpPr txBox="1"/>
          <p:nvPr/>
        </p:nvSpPr>
        <p:spPr>
          <a:xfrm rot="16200000">
            <a:off x="898920" y="4195829"/>
            <a:ext cx="2163156" cy="338554"/>
          </a:xfrm>
          <a:prstGeom prst="rect">
            <a:avLst/>
          </a:prstGeom>
          <a:noFill/>
        </p:spPr>
        <p:txBody>
          <a:bodyPr wrap="none" rtlCol="0">
            <a:spAutoFit/>
          </a:bodyPr>
          <a:lstStyle/>
          <a:p>
            <a:r>
              <a:rPr lang="en-US" sz="1600" dirty="0">
                <a:latin typeface="Arial" panose="020B0604020202020204" pitchFamily="34" charset="0"/>
                <a:cs typeface="Arial" panose="020B0604020202020204" pitchFamily="34" charset="0"/>
              </a:rPr>
              <a:t>Treatment-free period</a:t>
            </a:r>
          </a:p>
        </p:txBody>
      </p:sp>
      <p:sp>
        <p:nvSpPr>
          <p:cNvPr id="75" name="Rectangle 74">
            <a:extLst>
              <a:ext uri="{FF2B5EF4-FFF2-40B4-BE49-F238E27FC236}">
                <a16:creationId xmlns:a16="http://schemas.microsoft.com/office/drawing/2014/main" id="{E8784203-11BE-4629-8550-561C18372556}"/>
              </a:ext>
            </a:extLst>
          </p:cNvPr>
          <p:cNvSpPr/>
          <p:nvPr/>
        </p:nvSpPr>
        <p:spPr>
          <a:xfrm>
            <a:off x="2210343" y="3544346"/>
            <a:ext cx="575253" cy="17719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dirty="0">
                <a:latin typeface="Arial" panose="020B0604020202020204" pitchFamily="34" charset="0"/>
                <a:cs typeface="Arial" panose="020B0604020202020204" pitchFamily="34" charset="0"/>
              </a:rPr>
              <a:t>Continuous infusion  AMG 420</a:t>
            </a:r>
          </a:p>
        </p:txBody>
      </p:sp>
      <p:sp>
        <p:nvSpPr>
          <p:cNvPr id="76" name="TextBox 75">
            <a:extLst>
              <a:ext uri="{FF2B5EF4-FFF2-40B4-BE49-F238E27FC236}">
                <a16:creationId xmlns:a16="http://schemas.microsoft.com/office/drawing/2014/main" id="{9A9D638B-92C0-48F7-8F48-E5A82D9CE1DD}"/>
              </a:ext>
            </a:extLst>
          </p:cNvPr>
          <p:cNvSpPr txBox="1"/>
          <p:nvPr/>
        </p:nvSpPr>
        <p:spPr>
          <a:xfrm rot="16200000">
            <a:off x="2095873" y="4195829"/>
            <a:ext cx="2163156" cy="338554"/>
          </a:xfrm>
          <a:prstGeom prst="rect">
            <a:avLst/>
          </a:prstGeom>
          <a:noFill/>
        </p:spPr>
        <p:txBody>
          <a:bodyPr wrap="none" rtlCol="0">
            <a:spAutoFit/>
          </a:bodyPr>
          <a:lstStyle/>
          <a:p>
            <a:r>
              <a:rPr lang="en-US" sz="1600" dirty="0">
                <a:latin typeface="Arial" panose="020B0604020202020204" pitchFamily="34" charset="0"/>
                <a:cs typeface="Arial" panose="020B0604020202020204" pitchFamily="34" charset="0"/>
              </a:rPr>
              <a:t>Treatment-free period</a:t>
            </a:r>
          </a:p>
        </p:txBody>
      </p:sp>
      <p:sp>
        <p:nvSpPr>
          <p:cNvPr id="77" name="Rectangle 76">
            <a:extLst>
              <a:ext uri="{FF2B5EF4-FFF2-40B4-BE49-F238E27FC236}">
                <a16:creationId xmlns:a16="http://schemas.microsoft.com/office/drawing/2014/main" id="{6F37C027-CFBB-48EA-B6D3-128A27345E46}"/>
              </a:ext>
            </a:extLst>
          </p:cNvPr>
          <p:cNvSpPr/>
          <p:nvPr/>
        </p:nvSpPr>
        <p:spPr>
          <a:xfrm>
            <a:off x="3362345" y="3577934"/>
            <a:ext cx="575253" cy="1738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dirty="0">
                <a:latin typeface="Arial" panose="020B0604020202020204" pitchFamily="34" charset="0"/>
                <a:cs typeface="Arial" panose="020B0604020202020204" pitchFamily="34" charset="0"/>
              </a:rPr>
              <a:t>Continuous infusion AMG 420</a:t>
            </a:r>
          </a:p>
        </p:txBody>
      </p:sp>
      <p:sp>
        <p:nvSpPr>
          <p:cNvPr id="79" name="Rectangle 78">
            <a:extLst>
              <a:ext uri="{FF2B5EF4-FFF2-40B4-BE49-F238E27FC236}">
                <a16:creationId xmlns:a16="http://schemas.microsoft.com/office/drawing/2014/main" id="{4A54C987-E287-4E8C-BD7A-8D7BD76A0E2B}"/>
              </a:ext>
            </a:extLst>
          </p:cNvPr>
          <p:cNvSpPr/>
          <p:nvPr/>
        </p:nvSpPr>
        <p:spPr>
          <a:xfrm>
            <a:off x="965765" y="2826577"/>
            <a:ext cx="399147" cy="76616"/>
          </a:xfrm>
          <a:prstGeom prst="rect">
            <a:avLst/>
          </a:prstGeom>
          <a:solidFill>
            <a:srgbClr val="C00000"/>
          </a:solidFill>
          <a:ln w="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p:txBody>
      </p:sp>
      <p:sp>
        <p:nvSpPr>
          <p:cNvPr id="80" name="TextBox 79">
            <a:extLst>
              <a:ext uri="{FF2B5EF4-FFF2-40B4-BE49-F238E27FC236}">
                <a16:creationId xmlns:a16="http://schemas.microsoft.com/office/drawing/2014/main" id="{F36F1950-D523-424C-BDB6-3B7A306952AA}"/>
              </a:ext>
            </a:extLst>
          </p:cNvPr>
          <p:cNvSpPr txBox="1"/>
          <p:nvPr/>
        </p:nvSpPr>
        <p:spPr>
          <a:xfrm>
            <a:off x="869760" y="2859454"/>
            <a:ext cx="896856" cy="584775"/>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≤4 days </a:t>
            </a:r>
          </a:p>
          <a:p>
            <a:r>
              <a:rPr lang="en-US" sz="1600" dirty="0">
                <a:latin typeface="Arial" panose="020B0604020202020204" pitchFamily="34" charset="0"/>
                <a:cs typeface="Arial" panose="020B0604020202020204" pitchFamily="34" charset="0"/>
              </a:rPr>
              <a:t>in clinic</a:t>
            </a:r>
          </a:p>
        </p:txBody>
      </p:sp>
      <p:sp>
        <p:nvSpPr>
          <p:cNvPr id="81" name="Rectangle 80">
            <a:extLst>
              <a:ext uri="{FF2B5EF4-FFF2-40B4-BE49-F238E27FC236}">
                <a16:creationId xmlns:a16="http://schemas.microsoft.com/office/drawing/2014/main" id="{70DF01CB-FBEA-4D11-B7A8-D89A4AA033A1}"/>
              </a:ext>
            </a:extLst>
          </p:cNvPr>
          <p:cNvSpPr/>
          <p:nvPr/>
        </p:nvSpPr>
        <p:spPr>
          <a:xfrm>
            <a:off x="2210342" y="2837622"/>
            <a:ext cx="188586" cy="65570"/>
          </a:xfrm>
          <a:prstGeom prst="rect">
            <a:avLst/>
          </a:prstGeom>
          <a:solidFill>
            <a:srgbClr val="C00000"/>
          </a:solidFill>
          <a:ln w="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p:txBody>
      </p:sp>
      <p:sp>
        <p:nvSpPr>
          <p:cNvPr id="82" name="TextBox 81">
            <a:extLst>
              <a:ext uri="{FF2B5EF4-FFF2-40B4-BE49-F238E27FC236}">
                <a16:creationId xmlns:a16="http://schemas.microsoft.com/office/drawing/2014/main" id="{D2FAFB79-0261-4EC1-840D-EF0165389737}"/>
              </a:ext>
            </a:extLst>
          </p:cNvPr>
          <p:cNvSpPr txBox="1"/>
          <p:nvPr/>
        </p:nvSpPr>
        <p:spPr>
          <a:xfrm>
            <a:off x="2111961" y="2878438"/>
            <a:ext cx="1081359" cy="584775"/>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24 </a:t>
            </a:r>
            <a:r>
              <a:rPr lang="en-US" sz="1600" dirty="0" err="1">
                <a:latin typeface="Arial" panose="020B0604020202020204" pitchFamily="34" charset="0"/>
                <a:cs typeface="Arial" panose="020B0604020202020204" pitchFamily="34" charset="0"/>
              </a:rPr>
              <a:t>hrs</a:t>
            </a:r>
            <a:r>
              <a:rPr lang="en-US" sz="1600" dirty="0">
                <a:latin typeface="Arial" panose="020B0604020202020204" pitchFamily="34" charset="0"/>
                <a:cs typeface="Arial" panose="020B0604020202020204" pitchFamily="34" charset="0"/>
              </a:rPr>
              <a:t> in clinic</a:t>
            </a:r>
          </a:p>
        </p:txBody>
      </p:sp>
      <p:sp>
        <p:nvSpPr>
          <p:cNvPr id="83" name="Rectangle 82">
            <a:extLst>
              <a:ext uri="{FF2B5EF4-FFF2-40B4-BE49-F238E27FC236}">
                <a16:creationId xmlns:a16="http://schemas.microsoft.com/office/drawing/2014/main" id="{2C2DDA61-FDC3-4255-B1B7-F2F2F93B8A9B}"/>
              </a:ext>
            </a:extLst>
          </p:cNvPr>
          <p:cNvSpPr/>
          <p:nvPr/>
        </p:nvSpPr>
        <p:spPr>
          <a:xfrm>
            <a:off x="3358068" y="2837622"/>
            <a:ext cx="74876" cy="65570"/>
          </a:xfrm>
          <a:prstGeom prst="rect">
            <a:avLst/>
          </a:prstGeom>
          <a:solidFill>
            <a:srgbClr val="C00000"/>
          </a:solidFill>
          <a:ln w="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p:txBody>
      </p:sp>
      <p:sp>
        <p:nvSpPr>
          <p:cNvPr id="84" name="TextBox 83">
            <a:extLst>
              <a:ext uri="{FF2B5EF4-FFF2-40B4-BE49-F238E27FC236}">
                <a16:creationId xmlns:a16="http://schemas.microsoft.com/office/drawing/2014/main" id="{B9C41F21-E8DD-4638-B40D-DF1BCB282F63}"/>
              </a:ext>
            </a:extLst>
          </p:cNvPr>
          <p:cNvSpPr txBox="1"/>
          <p:nvPr/>
        </p:nvSpPr>
        <p:spPr>
          <a:xfrm>
            <a:off x="3272044" y="2870499"/>
            <a:ext cx="936476" cy="584775"/>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8 </a:t>
            </a:r>
            <a:r>
              <a:rPr lang="en-US" sz="1600" dirty="0" err="1">
                <a:latin typeface="Arial" panose="020B0604020202020204" pitchFamily="34" charset="0"/>
                <a:cs typeface="Arial" panose="020B0604020202020204" pitchFamily="34" charset="0"/>
              </a:rPr>
              <a:t>hrs</a:t>
            </a:r>
            <a:r>
              <a:rPr lang="en-US" sz="1600" dirty="0">
                <a:latin typeface="Arial" panose="020B0604020202020204" pitchFamily="34" charset="0"/>
                <a:cs typeface="Arial" panose="020B0604020202020204" pitchFamily="34" charset="0"/>
              </a:rPr>
              <a:t> in clinic</a:t>
            </a:r>
          </a:p>
        </p:txBody>
      </p:sp>
      <p:sp>
        <p:nvSpPr>
          <p:cNvPr id="36" name="Footer Placeholder 4">
            <a:extLst>
              <a:ext uri="{FF2B5EF4-FFF2-40B4-BE49-F238E27FC236}">
                <a16:creationId xmlns:a16="http://schemas.microsoft.com/office/drawing/2014/main" id="{9340063C-80F6-4CF2-9A2E-20B60AE4B6B4}"/>
              </a:ext>
            </a:extLst>
          </p:cNvPr>
          <p:cNvSpPr>
            <a:spLocks noGrp="1"/>
          </p:cNvSpPr>
          <p:nvPr>
            <p:ph type="ftr" sz="quarter" idx="11"/>
          </p:nvPr>
        </p:nvSpPr>
        <p:spPr>
          <a:xfrm>
            <a:off x="4038600" y="6490162"/>
            <a:ext cx="4114800" cy="365125"/>
          </a:xfrm>
        </p:spPr>
        <p:txBody>
          <a:bodyPr/>
          <a:lstStyle/>
          <a:p>
            <a:r>
              <a:rPr lang="en-US" dirty="0"/>
              <a:t>Amgen Proprietary – Do Not Distribute</a:t>
            </a:r>
          </a:p>
        </p:txBody>
      </p:sp>
      <p:sp>
        <p:nvSpPr>
          <p:cNvPr id="4" name="Rectangle 3">
            <a:extLst>
              <a:ext uri="{FF2B5EF4-FFF2-40B4-BE49-F238E27FC236}">
                <a16:creationId xmlns:a16="http://schemas.microsoft.com/office/drawing/2014/main" id="{13457B3F-D510-418E-823B-F9E3DC54A12B}"/>
              </a:ext>
            </a:extLst>
          </p:cNvPr>
          <p:cNvSpPr/>
          <p:nvPr/>
        </p:nvSpPr>
        <p:spPr>
          <a:xfrm>
            <a:off x="981263" y="2514311"/>
            <a:ext cx="867541" cy="24408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4 </a:t>
            </a:r>
            <a:r>
              <a:rPr lang="en-US" sz="1600" dirty="0" err="1">
                <a:latin typeface="Arial" panose="020B0604020202020204" pitchFamily="34" charset="0"/>
                <a:cs typeface="Arial" panose="020B0604020202020204" pitchFamily="34" charset="0"/>
              </a:rPr>
              <a:t>wk</a:t>
            </a:r>
            <a:r>
              <a:rPr lang="en-US" sz="1600" dirty="0">
                <a:latin typeface="Arial" panose="020B0604020202020204" pitchFamily="34" charset="0"/>
                <a:cs typeface="Arial" panose="020B0604020202020204" pitchFamily="34" charset="0"/>
              </a:rPr>
              <a:t> IP</a:t>
            </a:r>
          </a:p>
        </p:txBody>
      </p:sp>
      <p:sp>
        <p:nvSpPr>
          <p:cNvPr id="38" name="Rectangle 37">
            <a:extLst>
              <a:ext uri="{FF2B5EF4-FFF2-40B4-BE49-F238E27FC236}">
                <a16:creationId xmlns:a16="http://schemas.microsoft.com/office/drawing/2014/main" id="{192F3B11-8D38-47DF-980D-E6E8DAC56061}"/>
              </a:ext>
            </a:extLst>
          </p:cNvPr>
          <p:cNvSpPr/>
          <p:nvPr/>
        </p:nvSpPr>
        <p:spPr>
          <a:xfrm>
            <a:off x="2203043" y="2511731"/>
            <a:ext cx="867541" cy="24408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4 </a:t>
            </a:r>
            <a:r>
              <a:rPr lang="en-US" sz="1600" dirty="0" err="1">
                <a:latin typeface="Arial" panose="020B0604020202020204" pitchFamily="34" charset="0"/>
                <a:cs typeface="Arial" panose="020B0604020202020204" pitchFamily="34" charset="0"/>
              </a:rPr>
              <a:t>wk</a:t>
            </a:r>
            <a:r>
              <a:rPr lang="en-US" sz="1600" dirty="0">
                <a:latin typeface="Arial" panose="020B0604020202020204" pitchFamily="34" charset="0"/>
                <a:cs typeface="Arial" panose="020B0604020202020204" pitchFamily="34" charset="0"/>
              </a:rPr>
              <a:t> IP</a:t>
            </a:r>
          </a:p>
        </p:txBody>
      </p:sp>
      <p:sp>
        <p:nvSpPr>
          <p:cNvPr id="39" name="Rectangle 38">
            <a:extLst>
              <a:ext uri="{FF2B5EF4-FFF2-40B4-BE49-F238E27FC236}">
                <a16:creationId xmlns:a16="http://schemas.microsoft.com/office/drawing/2014/main" id="{A31B0739-FD4C-4A84-BA50-6B2AF6FAB219}"/>
              </a:ext>
            </a:extLst>
          </p:cNvPr>
          <p:cNvSpPr/>
          <p:nvPr/>
        </p:nvSpPr>
        <p:spPr>
          <a:xfrm>
            <a:off x="3355082" y="2494158"/>
            <a:ext cx="867541" cy="24408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panose="020B0604020202020204" pitchFamily="34" charset="0"/>
                <a:cs typeface="Arial" panose="020B0604020202020204" pitchFamily="34" charset="0"/>
              </a:rPr>
              <a:t>4 </a:t>
            </a:r>
            <a:r>
              <a:rPr lang="en-US" sz="1600" dirty="0" err="1">
                <a:latin typeface="Arial" panose="020B0604020202020204" pitchFamily="34" charset="0"/>
                <a:cs typeface="Arial" panose="020B0604020202020204" pitchFamily="34" charset="0"/>
              </a:rPr>
              <a:t>wk</a:t>
            </a:r>
            <a:r>
              <a:rPr lang="en-US" sz="1600" dirty="0">
                <a:latin typeface="Arial" panose="020B0604020202020204" pitchFamily="34" charset="0"/>
                <a:cs typeface="Arial" panose="020B0604020202020204" pitchFamily="34" charset="0"/>
              </a:rPr>
              <a:t> IP</a:t>
            </a:r>
          </a:p>
        </p:txBody>
      </p:sp>
      <p:sp>
        <p:nvSpPr>
          <p:cNvPr id="5" name="Left Brace 4">
            <a:extLst>
              <a:ext uri="{FF2B5EF4-FFF2-40B4-BE49-F238E27FC236}">
                <a16:creationId xmlns:a16="http://schemas.microsoft.com/office/drawing/2014/main" id="{48A97F59-12A7-4E57-A8BE-1A742F7A96AB}"/>
              </a:ext>
            </a:extLst>
          </p:cNvPr>
          <p:cNvSpPr/>
          <p:nvPr/>
        </p:nvSpPr>
        <p:spPr>
          <a:xfrm rot="5400000">
            <a:off x="1525300" y="1269661"/>
            <a:ext cx="86756" cy="1205826"/>
          </a:xfrm>
          <a:prstGeom prst="leftBrace">
            <a:avLst/>
          </a:prstGeom>
          <a:ln w="25400">
            <a:solidFill>
              <a:schemeClr val="tx1">
                <a:alpha val="96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00"/>
          </a:p>
        </p:txBody>
      </p:sp>
      <p:sp>
        <p:nvSpPr>
          <p:cNvPr id="41" name="TextBox 40">
            <a:extLst>
              <a:ext uri="{FF2B5EF4-FFF2-40B4-BE49-F238E27FC236}">
                <a16:creationId xmlns:a16="http://schemas.microsoft.com/office/drawing/2014/main" id="{01894DB4-07B7-4792-B2E9-D928C07F4B2E}"/>
              </a:ext>
            </a:extLst>
          </p:cNvPr>
          <p:cNvSpPr txBox="1"/>
          <p:nvPr/>
        </p:nvSpPr>
        <p:spPr>
          <a:xfrm>
            <a:off x="985439" y="1384231"/>
            <a:ext cx="1244251" cy="338554"/>
          </a:xfrm>
          <a:prstGeom prst="rect">
            <a:avLst/>
          </a:prstGeom>
          <a:noFill/>
        </p:spPr>
        <p:txBody>
          <a:bodyPr wrap="none" rtlCol="0">
            <a:spAutoFit/>
          </a:bodyPr>
          <a:lstStyle/>
          <a:p>
            <a:r>
              <a:rPr lang="en-US" sz="1600" dirty="0">
                <a:latin typeface="Arial" panose="020B0604020202020204" pitchFamily="34" charset="0"/>
                <a:cs typeface="Arial" panose="020B0604020202020204" pitchFamily="34" charset="0"/>
              </a:rPr>
              <a:t>6-wk cycles</a:t>
            </a:r>
          </a:p>
        </p:txBody>
      </p:sp>
      <p:sp>
        <p:nvSpPr>
          <p:cNvPr id="6" name="Slide Number Placeholder 5">
            <a:extLst>
              <a:ext uri="{FF2B5EF4-FFF2-40B4-BE49-F238E27FC236}">
                <a16:creationId xmlns:a16="http://schemas.microsoft.com/office/drawing/2014/main" id="{6CF62594-6269-4B99-9199-1A7875AF5BCF}"/>
              </a:ext>
            </a:extLst>
          </p:cNvPr>
          <p:cNvSpPr>
            <a:spLocks noGrp="1"/>
          </p:cNvSpPr>
          <p:nvPr>
            <p:ph type="sldNum" sz="quarter" idx="12"/>
          </p:nvPr>
        </p:nvSpPr>
        <p:spPr/>
        <p:txBody>
          <a:bodyPr/>
          <a:lstStyle/>
          <a:p>
            <a:fld id="{FA8F93EF-E6A1-4CE6-9D9E-760B88E8B65B}" type="slidenum">
              <a:rPr lang="en-US" smtClean="0"/>
              <a:t>3</a:t>
            </a:fld>
            <a:endParaRPr lang="en-US"/>
          </a:p>
        </p:txBody>
      </p:sp>
      <p:sp>
        <p:nvSpPr>
          <p:cNvPr id="43" name="TextBox 42">
            <a:extLst>
              <a:ext uri="{FF2B5EF4-FFF2-40B4-BE49-F238E27FC236}">
                <a16:creationId xmlns:a16="http://schemas.microsoft.com/office/drawing/2014/main" id="{DDDBF6AE-49AE-4CB2-929B-A5A37EEE8B20}"/>
              </a:ext>
            </a:extLst>
          </p:cNvPr>
          <p:cNvSpPr txBox="1"/>
          <p:nvPr/>
        </p:nvSpPr>
        <p:spPr>
          <a:xfrm>
            <a:off x="30329" y="5982008"/>
            <a:ext cx="6824113"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 NCT02514239.  EOT, end of treatment; FU, follow-up; IP, investigational product. </a:t>
            </a:r>
          </a:p>
        </p:txBody>
      </p:sp>
      <p:sp>
        <p:nvSpPr>
          <p:cNvPr id="40" name="TextBox 39">
            <a:extLst>
              <a:ext uri="{FF2B5EF4-FFF2-40B4-BE49-F238E27FC236}">
                <a16:creationId xmlns:a16="http://schemas.microsoft.com/office/drawing/2014/main" id="{98A557D2-F47C-4533-AA19-284ABFC00B37}"/>
              </a:ext>
            </a:extLst>
          </p:cNvPr>
          <p:cNvSpPr txBox="1"/>
          <p:nvPr/>
        </p:nvSpPr>
        <p:spPr>
          <a:xfrm>
            <a:off x="0" y="6337328"/>
            <a:ext cx="8033657" cy="246221"/>
          </a:xfrm>
          <a:prstGeom prst="rect">
            <a:avLst/>
          </a:prstGeom>
          <a:noFill/>
        </p:spPr>
        <p:txBody>
          <a:bodyPr wrap="square" rtlCol="0">
            <a:spAutoFit/>
          </a:bodyPr>
          <a:lstStyle/>
          <a:p>
            <a:r>
              <a:rPr lang="en-US" sz="1000" dirty="0" err="1">
                <a:latin typeface="Arial" panose="020B0604020202020204" pitchFamily="34" charset="0"/>
                <a:cs typeface="Arial" panose="020B0604020202020204" pitchFamily="34" charset="0"/>
              </a:rPr>
              <a:t>Topp</a:t>
            </a:r>
            <a:r>
              <a:rPr lang="en-US" sz="1000" dirty="0">
                <a:latin typeface="Arial" panose="020B0604020202020204" pitchFamily="34" charset="0"/>
                <a:cs typeface="Arial" panose="020B0604020202020204" pitchFamily="34" charset="0"/>
              </a:rPr>
              <a:t> MS, et al. Presented at: American Society for Clinical Oncology Annual Meeting. May 31 – June 3, 2019; Chicago, IL. Abstract 8007. </a:t>
            </a:r>
          </a:p>
        </p:txBody>
      </p:sp>
    </p:spTree>
    <p:extLst>
      <p:ext uri="{BB962C8B-B14F-4D97-AF65-F5344CB8AC3E}">
        <p14:creationId xmlns:p14="http://schemas.microsoft.com/office/powerpoint/2010/main" val="2720255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9F696-2CC1-4BA0-A2A1-E39B324B9433}"/>
              </a:ext>
            </a:extLst>
          </p:cNvPr>
          <p:cNvSpPr>
            <a:spLocks noGrp="1"/>
          </p:cNvSpPr>
          <p:nvPr>
            <p:ph type="title"/>
          </p:nvPr>
        </p:nvSpPr>
        <p:spPr>
          <a:xfrm>
            <a:off x="547918" y="259210"/>
            <a:ext cx="10515600" cy="1325563"/>
          </a:xfrm>
        </p:spPr>
        <p:txBody>
          <a:bodyPr/>
          <a:lstStyle/>
          <a:p>
            <a:r>
              <a:rPr lang="en-US" dirty="0">
                <a:solidFill>
                  <a:schemeClr val="accent1"/>
                </a:solidFill>
              </a:rPr>
              <a:t>Eligibility and Endpoints</a:t>
            </a:r>
            <a:endParaRPr lang="en-US" strike="sngStrike" dirty="0">
              <a:solidFill>
                <a:schemeClr val="accent1"/>
              </a:solidFill>
            </a:endParaRPr>
          </a:p>
        </p:txBody>
      </p:sp>
      <p:sp>
        <p:nvSpPr>
          <p:cNvPr id="4" name="Footer Placeholder 4">
            <a:extLst>
              <a:ext uri="{FF2B5EF4-FFF2-40B4-BE49-F238E27FC236}">
                <a16:creationId xmlns:a16="http://schemas.microsoft.com/office/drawing/2014/main" id="{504FD1D9-FB1B-4E87-A8D9-7C734AE5C7AE}"/>
              </a:ext>
            </a:extLst>
          </p:cNvPr>
          <p:cNvSpPr>
            <a:spLocks noGrp="1"/>
          </p:cNvSpPr>
          <p:nvPr>
            <p:ph type="ftr" sz="quarter" idx="11"/>
          </p:nvPr>
        </p:nvSpPr>
        <p:spPr>
          <a:xfrm>
            <a:off x="4038600" y="6490162"/>
            <a:ext cx="4114800" cy="365125"/>
          </a:xfrm>
        </p:spPr>
        <p:txBody>
          <a:bodyPr/>
          <a:lstStyle/>
          <a:p>
            <a:r>
              <a:rPr lang="en-US" dirty="0"/>
              <a:t>Amgen Proprietary – Do Not Distribute</a:t>
            </a:r>
          </a:p>
        </p:txBody>
      </p:sp>
      <p:sp>
        <p:nvSpPr>
          <p:cNvPr id="5" name="Slide Number Placeholder 4">
            <a:extLst>
              <a:ext uri="{FF2B5EF4-FFF2-40B4-BE49-F238E27FC236}">
                <a16:creationId xmlns:a16="http://schemas.microsoft.com/office/drawing/2014/main" id="{C03CEBEA-CD6C-43F2-8F43-F85C6A9907B6}"/>
              </a:ext>
            </a:extLst>
          </p:cNvPr>
          <p:cNvSpPr>
            <a:spLocks noGrp="1"/>
          </p:cNvSpPr>
          <p:nvPr>
            <p:ph type="sldNum" sz="quarter" idx="12"/>
          </p:nvPr>
        </p:nvSpPr>
        <p:spPr/>
        <p:txBody>
          <a:bodyPr/>
          <a:lstStyle/>
          <a:p>
            <a:fld id="{FA8F93EF-E6A1-4CE6-9D9E-760B88E8B65B}" type="slidenum">
              <a:rPr lang="en-US" smtClean="0"/>
              <a:t>4</a:t>
            </a:fld>
            <a:endParaRPr lang="en-US"/>
          </a:p>
        </p:txBody>
      </p:sp>
      <p:sp>
        <p:nvSpPr>
          <p:cNvPr id="6" name="TextBox 5">
            <a:extLst>
              <a:ext uri="{FF2B5EF4-FFF2-40B4-BE49-F238E27FC236}">
                <a16:creationId xmlns:a16="http://schemas.microsoft.com/office/drawing/2014/main" id="{3CC4B723-FE54-49BA-90C6-1CD90DF1756A}"/>
              </a:ext>
            </a:extLst>
          </p:cNvPr>
          <p:cNvSpPr txBox="1"/>
          <p:nvPr/>
        </p:nvSpPr>
        <p:spPr>
          <a:xfrm>
            <a:off x="160955" y="5982008"/>
            <a:ext cx="6941971"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 Using antibodies to </a:t>
            </a:r>
            <a:r>
              <a:rPr lang="en-US" sz="1400" dirty="0" err="1">
                <a:latin typeface="Arial" panose="020B0604020202020204" pitchFamily="34" charset="0"/>
                <a:cs typeface="Arial" panose="020B0604020202020204" pitchFamily="34" charset="0"/>
              </a:rPr>
              <a:t>cytIgλ</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cytIgκ</a:t>
            </a:r>
            <a:r>
              <a:rPr lang="en-US" sz="1400" dirty="0">
                <a:latin typeface="Arial" panose="020B0604020202020204" pitchFamily="34" charset="0"/>
                <a:cs typeface="Arial" panose="020B0604020202020204" pitchFamily="34" charset="0"/>
              </a:rPr>
              <a:t>, CD19, CD56 or CD138, CD38, and CD45</a:t>
            </a:r>
          </a:p>
        </p:txBody>
      </p:sp>
      <p:graphicFrame>
        <p:nvGraphicFramePr>
          <p:cNvPr id="7" name="Table 6">
            <a:extLst>
              <a:ext uri="{FF2B5EF4-FFF2-40B4-BE49-F238E27FC236}">
                <a16:creationId xmlns:a16="http://schemas.microsoft.com/office/drawing/2014/main" id="{E05CDDE0-1C44-467A-9DA8-9E631688ABC1}"/>
              </a:ext>
            </a:extLst>
          </p:cNvPr>
          <p:cNvGraphicFramePr>
            <a:graphicFrameLocks noGrp="1"/>
          </p:cNvGraphicFramePr>
          <p:nvPr>
            <p:extLst>
              <p:ext uri="{D42A27DB-BD31-4B8C-83A1-F6EECF244321}">
                <p14:modId xmlns:p14="http://schemas.microsoft.com/office/powerpoint/2010/main" val="3612674959"/>
              </p:ext>
            </p:extLst>
          </p:nvPr>
        </p:nvGraphicFramePr>
        <p:xfrm>
          <a:off x="271988" y="1396971"/>
          <a:ext cx="11636037" cy="4572000"/>
        </p:xfrm>
        <a:graphic>
          <a:graphicData uri="http://schemas.openxmlformats.org/drawingml/2006/table">
            <a:tbl>
              <a:tblPr firstRow="1" bandRow="1">
                <a:tableStyleId>{5C22544A-7EE6-4342-B048-85BDC9FD1C3A}</a:tableStyleId>
              </a:tblPr>
              <a:tblGrid>
                <a:gridCol w="2158209">
                  <a:extLst>
                    <a:ext uri="{9D8B030D-6E8A-4147-A177-3AD203B41FA5}">
                      <a16:colId xmlns:a16="http://schemas.microsoft.com/office/drawing/2014/main" val="2341111564"/>
                    </a:ext>
                  </a:extLst>
                </a:gridCol>
                <a:gridCol w="9477828">
                  <a:extLst>
                    <a:ext uri="{9D8B030D-6E8A-4147-A177-3AD203B41FA5}">
                      <a16:colId xmlns:a16="http://schemas.microsoft.com/office/drawing/2014/main" val="3073162467"/>
                    </a:ext>
                  </a:extLst>
                </a:gridCol>
              </a:tblGrid>
              <a:tr h="0">
                <a:tc>
                  <a:txBody>
                    <a:bodyPr/>
                    <a:lstStyle/>
                    <a:p>
                      <a:r>
                        <a:rPr lang="en-US" sz="2200" dirty="0">
                          <a:latin typeface="Arial" panose="020B0604020202020204" pitchFamily="34" charset="0"/>
                          <a:cs typeface="Arial" panose="020B0604020202020204" pitchFamily="34" charset="0"/>
                        </a:rPr>
                        <a:t>Element</a:t>
                      </a:r>
                    </a:p>
                  </a:txBody>
                  <a:tcPr/>
                </a:tc>
                <a:tc>
                  <a:txBody>
                    <a:bodyPr/>
                    <a:lstStyle/>
                    <a:p>
                      <a:r>
                        <a:rPr lang="en-US" sz="2200" dirty="0">
                          <a:latin typeface="Arial" panose="020B0604020202020204" pitchFamily="34" charset="0"/>
                          <a:cs typeface="Arial" panose="020B0604020202020204" pitchFamily="34" charset="0"/>
                        </a:rPr>
                        <a:t>Description</a:t>
                      </a:r>
                    </a:p>
                  </a:txBody>
                  <a:tcPr/>
                </a:tc>
                <a:extLst>
                  <a:ext uri="{0D108BD9-81ED-4DB2-BD59-A6C34878D82A}">
                    <a16:rowId xmlns:a16="http://schemas.microsoft.com/office/drawing/2014/main" val="1177309844"/>
                  </a:ext>
                </a:extLst>
              </a:tr>
              <a:tr h="370840">
                <a:tc>
                  <a:txBody>
                    <a:bodyPr/>
                    <a:lstStyle/>
                    <a:p>
                      <a:r>
                        <a:rPr lang="en-US" sz="2200" dirty="0">
                          <a:latin typeface="Arial" panose="020B0604020202020204" pitchFamily="34" charset="0"/>
                          <a:cs typeface="Arial" panose="020B0604020202020204" pitchFamily="34" charset="0"/>
                        </a:rPr>
                        <a:t>Key inclusion criteria</a:t>
                      </a:r>
                    </a:p>
                  </a:txBody>
                  <a:tcPr/>
                </a:tc>
                <a:tc>
                  <a:txBody>
                    <a:bodyPr/>
                    <a:lstStyle/>
                    <a:p>
                      <a:r>
                        <a:rPr lang="en-US" sz="2200" dirty="0">
                          <a:latin typeface="Arial" panose="020B0604020202020204" pitchFamily="34" charset="0"/>
                          <a:cs typeface="Arial" panose="020B0604020202020204" pitchFamily="34" charset="0"/>
                        </a:rPr>
                        <a:t>R/R MM, progression after ≥2 prior treatment lines, which included both ≥1 proteasome inhibitor and ≥1 immunomodulatory imide drug </a:t>
                      </a:r>
                    </a:p>
                  </a:txBody>
                  <a:tcPr/>
                </a:tc>
                <a:extLst>
                  <a:ext uri="{0D108BD9-81ED-4DB2-BD59-A6C34878D82A}">
                    <a16:rowId xmlns:a16="http://schemas.microsoft.com/office/drawing/2014/main" val="1013526824"/>
                  </a:ext>
                </a:extLst>
              </a:tr>
              <a:tr h="370840">
                <a:tc>
                  <a:txBody>
                    <a:bodyPr/>
                    <a:lstStyle/>
                    <a:p>
                      <a:r>
                        <a:rPr lang="en-US" sz="2200" dirty="0">
                          <a:latin typeface="Arial" panose="020B0604020202020204" pitchFamily="34" charset="0"/>
                          <a:cs typeface="Arial" panose="020B0604020202020204" pitchFamily="34" charset="0"/>
                        </a:rPr>
                        <a:t>Key exclusion criteria</a:t>
                      </a:r>
                    </a:p>
                  </a:txBody>
                  <a:tcPr/>
                </a:tc>
                <a:tc>
                  <a:txBody>
                    <a:bodyPr/>
                    <a:lstStyle/>
                    <a:p>
                      <a:r>
                        <a:rPr lang="en-US" sz="2200" dirty="0">
                          <a:latin typeface="Arial" panose="020B0604020202020204" pitchFamily="34" charset="0"/>
                          <a:cs typeface="Arial" panose="020B0604020202020204" pitchFamily="34" charset="0"/>
                        </a:rPr>
                        <a:t>Plasma cell leukemia, extramedullary relapse, known CNS involvement, or prior allogeneic stem cell transplant</a:t>
                      </a:r>
                    </a:p>
                  </a:txBody>
                  <a:tcPr/>
                </a:tc>
                <a:extLst>
                  <a:ext uri="{0D108BD9-81ED-4DB2-BD59-A6C34878D82A}">
                    <a16:rowId xmlns:a16="http://schemas.microsoft.com/office/drawing/2014/main" val="1474557792"/>
                  </a:ext>
                </a:extLst>
              </a:tr>
              <a:tr h="370840">
                <a:tc>
                  <a:txBody>
                    <a:bodyPr/>
                    <a:lstStyle/>
                    <a:p>
                      <a:r>
                        <a:rPr lang="en-US" sz="2200" dirty="0">
                          <a:solidFill>
                            <a:schemeClr val="tx1"/>
                          </a:solidFill>
                          <a:latin typeface="Arial" panose="020B0604020202020204" pitchFamily="34" charset="0"/>
                          <a:cs typeface="Arial" panose="020B0604020202020204" pitchFamily="34" charset="0"/>
                        </a:rPr>
                        <a:t>Treatment </a:t>
                      </a:r>
                    </a:p>
                  </a:txBody>
                  <a:tcPr/>
                </a:tc>
                <a:tc>
                  <a:txBody>
                    <a:bodyPr/>
                    <a:lstStyle/>
                    <a:p>
                      <a:r>
                        <a:rPr lang="en-US" sz="2200" dirty="0">
                          <a:latin typeface="Arial" panose="020B0604020202020204" pitchFamily="34" charset="0"/>
                          <a:cs typeface="Arial" panose="020B0604020202020204" pitchFamily="34" charset="0"/>
                        </a:rPr>
                        <a:t>For up to 5 cycles or until progressive disease (PD), toxicity, withdrawal of consent, or investigator decision; 5 more cycles could be given per investigator for perceived benefit for up to a possible total of 10 cycles. </a:t>
                      </a:r>
                    </a:p>
                  </a:txBody>
                  <a:tcPr/>
                </a:tc>
                <a:extLst>
                  <a:ext uri="{0D108BD9-81ED-4DB2-BD59-A6C34878D82A}">
                    <a16:rowId xmlns:a16="http://schemas.microsoft.com/office/drawing/2014/main" val="1380649635"/>
                  </a:ext>
                </a:extLst>
              </a:tr>
              <a:tr h="370840">
                <a:tc>
                  <a:txBody>
                    <a:bodyPr/>
                    <a:lstStyle/>
                    <a:p>
                      <a:r>
                        <a:rPr lang="en-US" sz="2200" dirty="0">
                          <a:solidFill>
                            <a:schemeClr val="tx1"/>
                          </a:solidFill>
                          <a:latin typeface="Arial" panose="020B0604020202020204" pitchFamily="34" charset="0"/>
                          <a:cs typeface="Arial" panose="020B0604020202020204" pitchFamily="34" charset="0"/>
                        </a:rPr>
                        <a:t>1° objectives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latin typeface="Arial" panose="020B0604020202020204" pitchFamily="34" charset="0"/>
                          <a:cs typeface="Arial" panose="020B0604020202020204" pitchFamily="34" charset="0"/>
                        </a:rPr>
                        <a:t>Determine MTD for this study, dose-limiting toxicities </a:t>
                      </a:r>
                    </a:p>
                  </a:txBody>
                  <a:tcPr/>
                </a:tc>
                <a:extLst>
                  <a:ext uri="{0D108BD9-81ED-4DB2-BD59-A6C34878D82A}">
                    <a16:rowId xmlns:a16="http://schemas.microsoft.com/office/drawing/2014/main" val="3728358418"/>
                  </a:ext>
                </a:extLst>
              </a:tr>
              <a:tr h="370840">
                <a:tc>
                  <a:txBody>
                    <a:bodyPr/>
                    <a:lstStyle/>
                    <a:p>
                      <a:r>
                        <a:rPr lang="en-US" sz="2200" dirty="0">
                          <a:solidFill>
                            <a:schemeClr val="tx1"/>
                          </a:solidFill>
                          <a:latin typeface="Arial" panose="020B0604020202020204" pitchFamily="34" charset="0"/>
                          <a:cs typeface="Arial" panose="020B0604020202020204" pitchFamily="34" charset="0"/>
                        </a:rPr>
                        <a:t>Also assessed</a:t>
                      </a:r>
                    </a:p>
                  </a:txBody>
                  <a:tcPr/>
                </a:tc>
                <a:tc>
                  <a:txBody>
                    <a:bodyPr/>
                    <a:lstStyle/>
                    <a:p>
                      <a:r>
                        <a:rPr lang="en-US" sz="2200" dirty="0">
                          <a:solidFill>
                            <a:schemeClr val="tx1"/>
                          </a:solidFill>
                          <a:latin typeface="Arial" panose="020B0604020202020204" pitchFamily="34" charset="0"/>
                          <a:cs typeface="Arial" panose="020B0604020202020204" pitchFamily="34" charset="0"/>
                        </a:rPr>
                        <a:t>Response per IMWG 2006, including </a:t>
                      </a:r>
                      <a:r>
                        <a:rPr lang="en-US" sz="2200" dirty="0">
                          <a:latin typeface="Arial" panose="020B0604020202020204" pitchFamily="34" charset="0"/>
                          <a:cs typeface="Arial" panose="020B0604020202020204" pitchFamily="34" charset="0"/>
                        </a:rPr>
                        <a:t>minimal residual disease (MRD) negative response, defined for this study as &lt;1 tumor cell / 10</a:t>
                      </a:r>
                      <a:r>
                        <a:rPr lang="en-US" sz="2200" baseline="30000" dirty="0">
                          <a:latin typeface="Arial" panose="020B0604020202020204" pitchFamily="34" charset="0"/>
                          <a:cs typeface="Arial" panose="020B0604020202020204" pitchFamily="34" charset="0"/>
                        </a:rPr>
                        <a:t>4</a:t>
                      </a:r>
                      <a:r>
                        <a:rPr lang="en-US" sz="2200" dirty="0">
                          <a:latin typeface="Arial" panose="020B0604020202020204" pitchFamily="34" charset="0"/>
                          <a:cs typeface="Arial" panose="020B0604020202020204" pitchFamily="34" charset="0"/>
                        </a:rPr>
                        <a:t> normal cells in the bone marrow per FACS*</a:t>
                      </a:r>
                    </a:p>
                  </a:txBody>
                  <a:tcPr/>
                </a:tc>
                <a:extLst>
                  <a:ext uri="{0D108BD9-81ED-4DB2-BD59-A6C34878D82A}">
                    <a16:rowId xmlns:a16="http://schemas.microsoft.com/office/drawing/2014/main" val="3442027908"/>
                  </a:ext>
                </a:extLst>
              </a:tr>
            </a:tbl>
          </a:graphicData>
        </a:graphic>
      </p:graphicFrame>
      <p:sp>
        <p:nvSpPr>
          <p:cNvPr id="8" name="TextBox 7">
            <a:extLst>
              <a:ext uri="{FF2B5EF4-FFF2-40B4-BE49-F238E27FC236}">
                <a16:creationId xmlns:a16="http://schemas.microsoft.com/office/drawing/2014/main" id="{78B8A9A0-1E2A-49A3-B931-8EC000A10DB4}"/>
              </a:ext>
            </a:extLst>
          </p:cNvPr>
          <p:cNvSpPr txBox="1"/>
          <p:nvPr/>
        </p:nvSpPr>
        <p:spPr>
          <a:xfrm>
            <a:off x="0" y="6337328"/>
            <a:ext cx="8033657" cy="246221"/>
          </a:xfrm>
          <a:prstGeom prst="rect">
            <a:avLst/>
          </a:prstGeom>
          <a:noFill/>
        </p:spPr>
        <p:txBody>
          <a:bodyPr wrap="square" rtlCol="0">
            <a:spAutoFit/>
          </a:bodyPr>
          <a:lstStyle/>
          <a:p>
            <a:r>
              <a:rPr lang="en-US" sz="1000" dirty="0" err="1">
                <a:latin typeface="Arial" panose="020B0604020202020204" pitchFamily="34" charset="0"/>
                <a:cs typeface="Arial" panose="020B0604020202020204" pitchFamily="34" charset="0"/>
              </a:rPr>
              <a:t>Topp</a:t>
            </a:r>
            <a:r>
              <a:rPr lang="en-US" sz="1000" dirty="0">
                <a:latin typeface="Arial" panose="020B0604020202020204" pitchFamily="34" charset="0"/>
                <a:cs typeface="Arial" panose="020B0604020202020204" pitchFamily="34" charset="0"/>
              </a:rPr>
              <a:t> MS, et al. Presented at: American Society for Clinical Oncology Annual Meeting. May 31 – June 3, 2019; Chicago, IL. Abstract 8007. </a:t>
            </a:r>
          </a:p>
        </p:txBody>
      </p:sp>
    </p:spTree>
    <p:extLst>
      <p:ext uri="{BB962C8B-B14F-4D97-AF65-F5344CB8AC3E}">
        <p14:creationId xmlns:p14="http://schemas.microsoft.com/office/powerpoint/2010/main" val="1143505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45E4F-3BB0-4A3D-97E8-AD3CE61DC6E8}"/>
              </a:ext>
            </a:extLst>
          </p:cNvPr>
          <p:cNvSpPr>
            <a:spLocks noGrp="1"/>
          </p:cNvSpPr>
          <p:nvPr>
            <p:ph type="title"/>
          </p:nvPr>
        </p:nvSpPr>
        <p:spPr>
          <a:xfrm>
            <a:off x="526399" y="293823"/>
            <a:ext cx="9377851" cy="1325563"/>
          </a:xfrm>
        </p:spPr>
        <p:txBody>
          <a:bodyPr>
            <a:normAutofit/>
          </a:bodyPr>
          <a:lstStyle/>
          <a:p>
            <a:r>
              <a:rPr lang="en-US" dirty="0">
                <a:solidFill>
                  <a:schemeClr val="accent1"/>
                </a:solidFill>
              </a:rPr>
              <a:t>Patient Baseline Characteristics</a:t>
            </a:r>
            <a:endParaRPr lang="en-US" sz="2800" dirty="0">
              <a:solidFill>
                <a:schemeClr val="accent1"/>
              </a:solidFill>
            </a:endParaRPr>
          </a:p>
        </p:txBody>
      </p:sp>
      <p:graphicFrame>
        <p:nvGraphicFramePr>
          <p:cNvPr id="4" name="Table 3">
            <a:extLst>
              <a:ext uri="{FF2B5EF4-FFF2-40B4-BE49-F238E27FC236}">
                <a16:creationId xmlns:a16="http://schemas.microsoft.com/office/drawing/2014/main" id="{2AD93E98-AA64-45D6-A9FD-7137891955D6}"/>
              </a:ext>
            </a:extLst>
          </p:cNvPr>
          <p:cNvGraphicFramePr>
            <a:graphicFrameLocks noGrp="1"/>
          </p:cNvGraphicFramePr>
          <p:nvPr>
            <p:extLst>
              <p:ext uri="{D42A27DB-BD31-4B8C-83A1-F6EECF244321}">
                <p14:modId xmlns:p14="http://schemas.microsoft.com/office/powerpoint/2010/main" val="1800578461"/>
              </p:ext>
            </p:extLst>
          </p:nvPr>
        </p:nvGraphicFramePr>
        <p:xfrm>
          <a:off x="649315" y="1434555"/>
          <a:ext cx="10270476" cy="4544568"/>
        </p:xfrm>
        <a:graphic>
          <a:graphicData uri="http://schemas.openxmlformats.org/drawingml/2006/table">
            <a:tbl>
              <a:tblPr firstRow="1" bandRow="1">
                <a:tableStyleId>{5C22544A-7EE6-4342-B048-85BDC9FD1C3A}</a:tableStyleId>
              </a:tblPr>
              <a:tblGrid>
                <a:gridCol w="6870908">
                  <a:extLst>
                    <a:ext uri="{9D8B030D-6E8A-4147-A177-3AD203B41FA5}">
                      <a16:colId xmlns:a16="http://schemas.microsoft.com/office/drawing/2014/main" val="3570272127"/>
                    </a:ext>
                  </a:extLst>
                </a:gridCol>
                <a:gridCol w="3399568">
                  <a:extLst>
                    <a:ext uri="{9D8B030D-6E8A-4147-A177-3AD203B41FA5}">
                      <a16:colId xmlns:a16="http://schemas.microsoft.com/office/drawing/2014/main" val="2911654311"/>
                    </a:ext>
                  </a:extLst>
                </a:gridCol>
              </a:tblGrid>
              <a:tr h="315197">
                <a:tc>
                  <a:txBody>
                    <a:bodyPr/>
                    <a:lstStyle/>
                    <a:p>
                      <a:pPr>
                        <a:lnSpc>
                          <a:spcPct val="85000"/>
                        </a:lnSpc>
                      </a:pPr>
                      <a:endParaRPr lang="en-US" sz="1800" dirty="0">
                        <a:latin typeface="Arial" panose="020B0604020202020204" pitchFamily="34" charset="0"/>
                        <a:cs typeface="Arial" panose="020B0604020202020204" pitchFamily="34" charset="0"/>
                      </a:endParaRPr>
                    </a:p>
                  </a:txBody>
                  <a:tcPr marL="182880" anchor="ctr"/>
                </a:tc>
                <a:tc>
                  <a:txBody>
                    <a:bodyPr/>
                    <a:lstStyle/>
                    <a:p>
                      <a:pPr algn="ctr">
                        <a:lnSpc>
                          <a:spcPct val="85000"/>
                        </a:lnSpc>
                      </a:pPr>
                      <a:r>
                        <a:rPr lang="en-US" sz="1800" dirty="0">
                          <a:latin typeface="Arial" panose="020B0604020202020204" pitchFamily="34" charset="0"/>
                          <a:cs typeface="Arial" panose="020B0604020202020204" pitchFamily="34" charset="0"/>
                        </a:rPr>
                        <a:t>N=42</a:t>
                      </a:r>
                    </a:p>
                  </a:txBody>
                  <a:tcPr anchor="ctr"/>
                </a:tc>
                <a:extLst>
                  <a:ext uri="{0D108BD9-81ED-4DB2-BD59-A6C34878D82A}">
                    <a16:rowId xmlns:a16="http://schemas.microsoft.com/office/drawing/2014/main" val="2606665529"/>
                  </a:ext>
                </a:extLst>
              </a:tr>
              <a:tr h="315197">
                <a:tc>
                  <a:txBody>
                    <a:bodyPr/>
                    <a:lstStyle/>
                    <a:p>
                      <a:pPr marL="0" marR="0" algn="l">
                        <a:lnSpc>
                          <a:spcPct val="85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Male, n (%)</a:t>
                      </a:r>
                    </a:p>
                  </a:txBody>
                  <a:tcPr marL="182880" marR="68580" marT="0" marB="0" anchor="ctr"/>
                </a:tc>
                <a:tc>
                  <a:txBody>
                    <a:bodyPr/>
                    <a:lstStyle/>
                    <a:p>
                      <a:pPr algn="ctr">
                        <a:lnSpc>
                          <a:spcPct val="85000"/>
                        </a:lnSpc>
                      </a:pPr>
                      <a:r>
                        <a:rPr lang="en-US" sz="1800" dirty="0">
                          <a:solidFill>
                            <a:schemeClr val="tx1"/>
                          </a:solidFill>
                          <a:latin typeface="Arial" panose="020B0604020202020204" pitchFamily="34" charset="0"/>
                          <a:cs typeface="Arial" panose="020B0604020202020204" pitchFamily="34" charset="0"/>
                        </a:rPr>
                        <a:t>27 (64%)</a:t>
                      </a:r>
                    </a:p>
                  </a:txBody>
                  <a:tcPr anchor="ctr"/>
                </a:tc>
                <a:extLst>
                  <a:ext uri="{0D108BD9-81ED-4DB2-BD59-A6C34878D82A}">
                    <a16:rowId xmlns:a16="http://schemas.microsoft.com/office/drawing/2014/main" val="1010551676"/>
                  </a:ext>
                </a:extLst>
              </a:tr>
              <a:tr h="315197">
                <a:tc>
                  <a:txBody>
                    <a:bodyPr/>
                    <a:lstStyle/>
                    <a:p>
                      <a:pPr marL="0" marR="0" algn="l">
                        <a:lnSpc>
                          <a:spcPct val="85000"/>
                        </a:lnSpc>
                        <a:spcBef>
                          <a:spcPts val="0"/>
                        </a:spcBef>
                        <a:spcAft>
                          <a:spcPts val="0"/>
                        </a:spcAft>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Age, median (range), year</a:t>
                      </a:r>
                    </a:p>
                  </a:txBody>
                  <a:tcPr marL="182880" marR="68580" marT="0" marB="0" anchor="ctr"/>
                </a:tc>
                <a:tc>
                  <a:txBody>
                    <a:bodyPr/>
                    <a:lstStyle/>
                    <a:p>
                      <a:pPr algn="ctr">
                        <a:lnSpc>
                          <a:spcPct val="85000"/>
                        </a:lnSpc>
                      </a:pPr>
                      <a:r>
                        <a:rPr lang="en-US" sz="1800" dirty="0">
                          <a:solidFill>
                            <a:schemeClr val="tx1"/>
                          </a:solidFill>
                          <a:latin typeface="Arial" panose="020B0604020202020204" pitchFamily="34" charset="0"/>
                          <a:cs typeface="Arial" panose="020B0604020202020204" pitchFamily="34" charset="0"/>
                        </a:rPr>
                        <a:t>65 (39, 79)</a:t>
                      </a:r>
                      <a:endParaRPr lang="en-US" sz="1800" strike="sngStrike" baseline="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752285613"/>
                  </a:ext>
                </a:extLst>
              </a:tr>
              <a:tr h="315197">
                <a:tc>
                  <a:txBody>
                    <a:bodyPr/>
                    <a:lstStyle/>
                    <a:p>
                      <a:pPr marL="0" marR="0" algn="l">
                        <a:lnSpc>
                          <a:spcPct val="85000"/>
                        </a:lnSpc>
                        <a:spcBef>
                          <a:spcPts val="0"/>
                        </a:spcBef>
                        <a:spcAft>
                          <a:spcPts val="0"/>
                        </a:spcAft>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ECOG performance status, 0 / 1 / 2, %</a:t>
                      </a:r>
                    </a:p>
                  </a:txBody>
                  <a:tcPr marL="182880" marR="68580" marT="0" marB="0" anchor="ctr"/>
                </a:tc>
                <a:tc>
                  <a:txBody>
                    <a:bodyPr/>
                    <a:lstStyle/>
                    <a:p>
                      <a:pPr algn="ctr">
                        <a:lnSpc>
                          <a:spcPct val="85000"/>
                        </a:lnSpc>
                      </a:pPr>
                      <a:r>
                        <a:rPr lang="en-US" sz="1800" dirty="0">
                          <a:solidFill>
                            <a:schemeClr val="tx1"/>
                          </a:solidFill>
                          <a:latin typeface="Arial" panose="020B0604020202020204" pitchFamily="34" charset="0"/>
                          <a:cs typeface="Arial" panose="020B0604020202020204" pitchFamily="34" charset="0"/>
                        </a:rPr>
                        <a:t>57% / 40% / 2%</a:t>
                      </a:r>
                    </a:p>
                  </a:txBody>
                  <a:tcPr anchor="ctr"/>
                </a:tc>
                <a:extLst>
                  <a:ext uri="{0D108BD9-81ED-4DB2-BD59-A6C34878D82A}">
                    <a16:rowId xmlns:a16="http://schemas.microsoft.com/office/drawing/2014/main" val="3113316765"/>
                  </a:ext>
                </a:extLst>
              </a:tr>
              <a:tr h="315197">
                <a:tc>
                  <a:txBody>
                    <a:bodyPr/>
                    <a:lstStyle/>
                    <a:p>
                      <a:pPr marL="0" marR="0" algn="l">
                        <a:lnSpc>
                          <a:spcPct val="85000"/>
                        </a:lnSpc>
                        <a:spcBef>
                          <a:spcPts val="0"/>
                        </a:spcBef>
                        <a:spcAft>
                          <a:spcPts val="0"/>
                        </a:spcAft>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Disease duration, median (range), year</a:t>
                      </a:r>
                    </a:p>
                  </a:txBody>
                  <a:tcPr marL="182880" marR="68580" marT="0" marB="0" anchor="ctr"/>
                </a:tc>
                <a:tc>
                  <a:txBody>
                    <a:bodyPr/>
                    <a:lstStyle/>
                    <a:p>
                      <a:pPr algn="ctr">
                        <a:lnSpc>
                          <a:spcPct val="85000"/>
                        </a:lnSpc>
                      </a:pPr>
                      <a:r>
                        <a:rPr lang="en-US" sz="1800" dirty="0">
                          <a:solidFill>
                            <a:schemeClr val="tx1"/>
                          </a:solidFill>
                          <a:latin typeface="Arial" panose="020B0604020202020204" pitchFamily="34" charset="0"/>
                          <a:cs typeface="Arial" panose="020B0604020202020204" pitchFamily="34" charset="0"/>
                        </a:rPr>
                        <a:t>5.2 (1.3-20)</a:t>
                      </a:r>
                    </a:p>
                  </a:txBody>
                  <a:tcPr anchor="ctr"/>
                </a:tc>
                <a:extLst>
                  <a:ext uri="{0D108BD9-81ED-4DB2-BD59-A6C34878D82A}">
                    <a16:rowId xmlns:a16="http://schemas.microsoft.com/office/drawing/2014/main" val="1618898929"/>
                  </a:ext>
                </a:extLst>
              </a:tr>
              <a:tr h="315197">
                <a:tc>
                  <a:txBody>
                    <a:bodyPr/>
                    <a:lstStyle/>
                    <a:p>
                      <a:pPr marL="0" marR="0" algn="l">
                        <a:lnSpc>
                          <a:spcPct val="85000"/>
                        </a:lnSpc>
                        <a:spcBef>
                          <a:spcPts val="0"/>
                        </a:spcBef>
                        <a:spcAft>
                          <a:spcPts val="0"/>
                        </a:spcAft>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Cytogenetics*, standard / intermediate / high, %</a:t>
                      </a:r>
                    </a:p>
                  </a:txBody>
                  <a:tcPr marL="182880" marR="68580" marT="0" marB="0" anchor="ctr"/>
                </a:tc>
                <a:tc>
                  <a:txBody>
                    <a:bodyPr/>
                    <a:lstStyle/>
                    <a:p>
                      <a:pPr algn="ctr">
                        <a:lnSpc>
                          <a:spcPct val="85000"/>
                        </a:lnSpc>
                      </a:pPr>
                      <a:r>
                        <a:rPr lang="en-US" sz="1800" dirty="0">
                          <a:solidFill>
                            <a:schemeClr val="tx1"/>
                          </a:solidFill>
                          <a:latin typeface="Arial" panose="020B0604020202020204" pitchFamily="34" charset="0"/>
                          <a:cs typeface="Arial" panose="020B0604020202020204" pitchFamily="34" charset="0"/>
                        </a:rPr>
                        <a:t>55% / 31% / 14%</a:t>
                      </a:r>
                    </a:p>
                  </a:txBody>
                  <a:tcPr anchor="ctr"/>
                </a:tc>
                <a:extLst>
                  <a:ext uri="{0D108BD9-81ED-4DB2-BD59-A6C34878D82A}">
                    <a16:rowId xmlns:a16="http://schemas.microsoft.com/office/drawing/2014/main" val="2627401298"/>
                  </a:ext>
                </a:extLst>
              </a:tr>
              <a:tr h="315197">
                <a:tc>
                  <a:txBody>
                    <a:bodyPr/>
                    <a:lstStyle/>
                    <a:p>
                      <a:pPr marL="0" marR="0" algn="l">
                        <a:lnSpc>
                          <a:spcPct val="85000"/>
                        </a:lnSpc>
                        <a:spcBef>
                          <a:spcPts val="0"/>
                        </a:spcBef>
                        <a:spcAft>
                          <a:spcPts val="0"/>
                        </a:spcAft>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Plasma cells at baseline, median (range), %</a:t>
                      </a:r>
                    </a:p>
                  </a:txBody>
                  <a:tcPr marL="182880" marR="68580" marT="0" marB="0" anchor="ctr"/>
                </a:tc>
                <a:tc>
                  <a:txBody>
                    <a:bodyPr/>
                    <a:lstStyle/>
                    <a:p>
                      <a:pPr algn="ctr">
                        <a:lnSpc>
                          <a:spcPct val="85000"/>
                        </a:lnSpc>
                      </a:pPr>
                      <a:r>
                        <a:rPr lang="en-US" sz="1800" dirty="0">
                          <a:solidFill>
                            <a:schemeClr val="tx1"/>
                          </a:solidFill>
                          <a:latin typeface="Arial" panose="020B0604020202020204" pitchFamily="34" charset="0"/>
                          <a:cs typeface="Arial" panose="020B0604020202020204" pitchFamily="34" charset="0"/>
                        </a:rPr>
                        <a:t>18% (0%-95%)</a:t>
                      </a:r>
                    </a:p>
                  </a:txBody>
                  <a:tcPr anchor="ctr"/>
                </a:tc>
                <a:extLst>
                  <a:ext uri="{0D108BD9-81ED-4DB2-BD59-A6C34878D82A}">
                    <a16:rowId xmlns:a16="http://schemas.microsoft.com/office/drawing/2014/main" val="3644217774"/>
                  </a:ext>
                </a:extLst>
              </a:tr>
              <a:tr h="315197">
                <a:tc>
                  <a:txBody>
                    <a:bodyPr/>
                    <a:lstStyle/>
                    <a:p>
                      <a:pPr marL="0" marR="0" algn="l">
                        <a:lnSpc>
                          <a:spcPct val="85000"/>
                        </a:lnSpc>
                        <a:spcBef>
                          <a:spcPts val="0"/>
                        </a:spcBef>
                        <a:spcAft>
                          <a:spcPts val="0"/>
                        </a:spcAft>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Prior lines of therapy, median (range) </a:t>
                      </a:r>
                      <a:endParaRPr lang="en-US" sz="1800" strike="sngStrike"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82880" marR="68580" marT="0" marB="0" anchor="ctr"/>
                </a:tc>
                <a:tc>
                  <a:txBody>
                    <a:bodyPr/>
                    <a:lstStyle/>
                    <a:p>
                      <a:pPr algn="ctr">
                        <a:lnSpc>
                          <a:spcPct val="85000"/>
                        </a:lnSpc>
                      </a:pPr>
                      <a:r>
                        <a:rPr lang="en-US" sz="1800" dirty="0">
                          <a:solidFill>
                            <a:schemeClr val="tx1"/>
                          </a:solidFill>
                          <a:latin typeface="Arial" panose="020B0604020202020204" pitchFamily="34" charset="0"/>
                          <a:cs typeface="Arial" panose="020B0604020202020204" pitchFamily="34" charset="0"/>
                        </a:rPr>
                        <a:t>4 (2-13)</a:t>
                      </a:r>
                    </a:p>
                  </a:txBody>
                  <a:tcPr anchor="ctr"/>
                </a:tc>
                <a:extLst>
                  <a:ext uri="{0D108BD9-81ED-4DB2-BD59-A6C34878D82A}">
                    <a16:rowId xmlns:a16="http://schemas.microsoft.com/office/drawing/2014/main" val="1433208998"/>
                  </a:ext>
                </a:extLst>
              </a:tr>
              <a:tr h="315197">
                <a:tc>
                  <a:txBody>
                    <a:bodyPr/>
                    <a:lstStyle/>
                    <a:p>
                      <a:pPr marL="0" marR="0" algn="l">
                        <a:lnSpc>
                          <a:spcPct val="85000"/>
                        </a:lnSpc>
                        <a:spcBef>
                          <a:spcPts val="0"/>
                        </a:spcBef>
                        <a:spcAft>
                          <a:spcPts val="0"/>
                        </a:spcAft>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Number of prior therapies, median (range)</a:t>
                      </a:r>
                      <a:r>
                        <a:rPr lang="en-US" sz="1800" baseline="300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txBody>
                  <a:tcPr marL="182880" marR="68580" marT="0" marB="0" anchor="ctr"/>
                </a:tc>
                <a:tc>
                  <a:txBody>
                    <a:bodyPr/>
                    <a:lstStyle/>
                    <a:p>
                      <a:pPr algn="ctr">
                        <a:lnSpc>
                          <a:spcPct val="85000"/>
                        </a:lnSpc>
                      </a:pPr>
                      <a:r>
                        <a:rPr lang="en-US" sz="1800" dirty="0">
                          <a:solidFill>
                            <a:schemeClr val="tx1"/>
                          </a:solidFill>
                          <a:latin typeface="Arial" panose="020B0604020202020204" pitchFamily="34" charset="0"/>
                          <a:cs typeface="Arial" panose="020B0604020202020204" pitchFamily="34" charset="0"/>
                        </a:rPr>
                        <a:t>4 (2-10)</a:t>
                      </a:r>
                    </a:p>
                  </a:txBody>
                  <a:tcPr anchor="ctr"/>
                </a:tc>
                <a:extLst>
                  <a:ext uri="{0D108BD9-81ED-4DB2-BD59-A6C34878D82A}">
                    <a16:rowId xmlns:a16="http://schemas.microsoft.com/office/drawing/2014/main" val="2486556753"/>
                  </a:ext>
                </a:extLst>
              </a:tr>
              <a:tr h="315197">
                <a:tc>
                  <a:txBody>
                    <a:bodyPr/>
                    <a:lstStyle/>
                    <a:p>
                      <a:pPr marL="0" marR="0" algn="l">
                        <a:lnSpc>
                          <a:spcPct val="85000"/>
                        </a:lnSpc>
                        <a:spcBef>
                          <a:spcPts val="0"/>
                        </a:spcBef>
                        <a:spcAft>
                          <a:spcPts val="0"/>
                        </a:spcAft>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Prior daratumumab / prior </a:t>
                      </a:r>
                      <a:r>
                        <a:rPr lang="en-US" sz="18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elotuzumab</a:t>
                      </a: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 n (%)</a:t>
                      </a:r>
                    </a:p>
                  </a:txBody>
                  <a:tcPr marL="182880" marR="68580" marT="0" marB="0" anchor="ctr"/>
                </a:tc>
                <a:tc>
                  <a:txBody>
                    <a:bodyPr/>
                    <a:lstStyle/>
                    <a:p>
                      <a:pPr algn="ctr">
                        <a:lnSpc>
                          <a:spcPct val="85000"/>
                        </a:lnSpc>
                      </a:pPr>
                      <a:r>
                        <a:rPr lang="en-US" sz="1800" dirty="0">
                          <a:solidFill>
                            <a:schemeClr val="tx1"/>
                          </a:solidFill>
                          <a:latin typeface="Arial" panose="020B0604020202020204" pitchFamily="34" charset="0"/>
                          <a:ea typeface="Calibri" panose="020F0502020204030204" pitchFamily="34" charset="0"/>
                          <a:cs typeface="Arial" panose="020B0604020202020204" pitchFamily="34" charset="0"/>
                        </a:rPr>
                        <a:t>11 (26%) / 4 (10%)</a:t>
                      </a:r>
                      <a:endParaRPr lang="en-US" sz="18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544969767"/>
                  </a:ext>
                </a:extLst>
              </a:tr>
              <a:tr h="315197">
                <a:tc>
                  <a:txBody>
                    <a:bodyPr/>
                    <a:lstStyle/>
                    <a:p>
                      <a:pPr marL="0" marR="0" algn="l">
                        <a:lnSpc>
                          <a:spcPct val="85000"/>
                        </a:lnSpc>
                        <a:spcBef>
                          <a:spcPts val="0"/>
                        </a:spcBef>
                        <a:spcAft>
                          <a:spcPts val="0"/>
                        </a:spcAft>
                      </a:pPr>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Prior auto stem cell transplant, n (%)</a:t>
                      </a:r>
                    </a:p>
                  </a:txBody>
                  <a:tcPr marL="182880" marR="68580" marT="0" marB="0" anchor="ctr"/>
                </a:tc>
                <a:tc>
                  <a:txBody>
                    <a:bodyPr/>
                    <a:lstStyle/>
                    <a:p>
                      <a:pPr algn="ctr">
                        <a:lnSpc>
                          <a:spcPct val="85000"/>
                        </a:lnSpc>
                      </a:pPr>
                      <a:r>
                        <a:rPr lang="en-US" sz="1800" dirty="0">
                          <a:solidFill>
                            <a:schemeClr val="tx1"/>
                          </a:solidFill>
                          <a:latin typeface="Arial" panose="020B0604020202020204" pitchFamily="34" charset="0"/>
                          <a:cs typeface="Arial" panose="020B0604020202020204" pitchFamily="34" charset="0"/>
                        </a:rPr>
                        <a:t>36 (86%)</a:t>
                      </a:r>
                    </a:p>
                  </a:txBody>
                  <a:tcPr anchor="ctr"/>
                </a:tc>
                <a:extLst>
                  <a:ext uri="{0D108BD9-81ED-4DB2-BD59-A6C34878D82A}">
                    <a16:rowId xmlns:a16="http://schemas.microsoft.com/office/drawing/2014/main" val="2069699722"/>
                  </a:ext>
                </a:extLst>
              </a:tr>
              <a:tr h="315197">
                <a:tc>
                  <a:txBody>
                    <a:bodyPr/>
                    <a:lstStyle/>
                    <a:p>
                      <a:pPr>
                        <a:lnSpc>
                          <a:spcPct val="85000"/>
                        </a:lnSpc>
                      </a:pPr>
                      <a:r>
                        <a:rPr lang="en-US" sz="1800" dirty="0">
                          <a:solidFill>
                            <a:schemeClr val="tx1"/>
                          </a:solidFill>
                          <a:latin typeface="Arial" panose="020B0604020202020204" pitchFamily="34" charset="0"/>
                          <a:cs typeface="Arial" panose="020B0604020202020204" pitchFamily="34" charset="0"/>
                        </a:rPr>
                        <a:t>Refractory to past therapies, number, median (range)</a:t>
                      </a:r>
                    </a:p>
                  </a:txBody>
                  <a:tcPr marL="182880" marR="68580" marT="0" marB="0" anchor="ctr"/>
                </a:tc>
                <a:tc>
                  <a:txBody>
                    <a:bodyPr/>
                    <a:lstStyle/>
                    <a:p>
                      <a:pPr algn="ctr">
                        <a:lnSpc>
                          <a:spcPct val="85000"/>
                        </a:lnSpc>
                      </a:pPr>
                      <a:r>
                        <a:rPr lang="en-US" sz="1800" dirty="0">
                          <a:solidFill>
                            <a:schemeClr val="tx1"/>
                          </a:solidFill>
                          <a:latin typeface="Arial" panose="020B0604020202020204" pitchFamily="34" charset="0"/>
                          <a:cs typeface="Arial" panose="020B0604020202020204" pitchFamily="34" charset="0"/>
                        </a:rPr>
                        <a:t>1 (0-6)</a:t>
                      </a:r>
                    </a:p>
                  </a:txBody>
                  <a:tcPr anchor="ctr"/>
                </a:tc>
                <a:extLst>
                  <a:ext uri="{0D108BD9-81ED-4DB2-BD59-A6C34878D82A}">
                    <a16:rowId xmlns:a16="http://schemas.microsoft.com/office/drawing/2014/main" val="3746898512"/>
                  </a:ext>
                </a:extLst>
              </a:tr>
              <a:tr h="315197">
                <a:tc>
                  <a:txBody>
                    <a:bodyPr/>
                    <a:lstStyle/>
                    <a:p>
                      <a:pPr>
                        <a:lnSpc>
                          <a:spcPct val="85000"/>
                        </a:lnSpc>
                      </a:pPr>
                      <a:r>
                        <a:rPr lang="en-US" sz="1800" dirty="0">
                          <a:solidFill>
                            <a:schemeClr val="tx1"/>
                          </a:solidFill>
                          <a:latin typeface="Arial" panose="020B0604020202020204" pitchFamily="34" charset="0"/>
                          <a:cs typeface="Arial" panose="020B0604020202020204" pitchFamily="34" charset="0"/>
                        </a:rPr>
                        <a:t>Refractory to </a:t>
                      </a:r>
                      <a:r>
                        <a:rPr lang="en-US" sz="1800" dirty="0" err="1">
                          <a:solidFill>
                            <a:schemeClr val="tx1"/>
                          </a:solidFill>
                          <a:latin typeface="Arial" panose="020B0604020202020204" pitchFamily="34" charset="0"/>
                          <a:cs typeface="Arial" panose="020B0604020202020204" pitchFamily="34" charset="0"/>
                        </a:rPr>
                        <a:t>IMiD</a:t>
                      </a:r>
                      <a:r>
                        <a:rPr lang="en-US" sz="1800" dirty="0">
                          <a:solidFill>
                            <a:schemeClr val="tx1"/>
                          </a:solidFill>
                          <a:latin typeface="Arial" panose="020B0604020202020204" pitchFamily="34" charset="0"/>
                          <a:cs typeface="Arial" panose="020B0604020202020204" pitchFamily="34" charset="0"/>
                        </a:rPr>
                        <a:t> / PI / </a:t>
                      </a:r>
                      <a:r>
                        <a:rPr lang="en-US" sz="1800" dirty="0" err="1">
                          <a:solidFill>
                            <a:schemeClr val="tx1"/>
                          </a:solidFill>
                          <a:latin typeface="Arial" panose="020B0604020202020204" pitchFamily="34" charset="0"/>
                          <a:cs typeface="Arial" panose="020B0604020202020204" pitchFamily="34" charset="0"/>
                        </a:rPr>
                        <a:t>IMiD</a:t>
                      </a:r>
                      <a:r>
                        <a:rPr lang="en-US" sz="1800" dirty="0">
                          <a:solidFill>
                            <a:schemeClr val="tx1"/>
                          </a:solidFill>
                          <a:latin typeface="Arial" panose="020B0604020202020204" pitchFamily="34" charset="0"/>
                          <a:cs typeface="Arial" panose="020B0604020202020204" pitchFamily="34" charset="0"/>
                        </a:rPr>
                        <a:t> &amp; PI, %</a:t>
                      </a:r>
                    </a:p>
                  </a:txBody>
                  <a:tcPr marL="182880" marR="68580" marT="0" marB="0" anchor="ctr"/>
                </a:tc>
                <a:tc>
                  <a:txBody>
                    <a:bodyPr/>
                    <a:lstStyle/>
                    <a:p>
                      <a:pPr algn="ctr">
                        <a:lnSpc>
                          <a:spcPct val="85000"/>
                        </a:lnSpc>
                      </a:pPr>
                      <a:r>
                        <a:rPr lang="en-US" sz="1800" dirty="0">
                          <a:solidFill>
                            <a:schemeClr val="tx1"/>
                          </a:solidFill>
                          <a:latin typeface="Arial" panose="020B0604020202020204" pitchFamily="34" charset="0"/>
                          <a:cs typeface="Arial" panose="020B0604020202020204" pitchFamily="34" charset="0"/>
                        </a:rPr>
                        <a:t>55% / 45% / 31% </a:t>
                      </a:r>
                    </a:p>
                  </a:txBody>
                  <a:tcPr anchor="ctr"/>
                </a:tc>
                <a:extLst>
                  <a:ext uri="{0D108BD9-81ED-4DB2-BD59-A6C34878D82A}">
                    <a16:rowId xmlns:a16="http://schemas.microsoft.com/office/drawing/2014/main" val="1960115937"/>
                  </a:ext>
                </a:extLst>
              </a:tr>
              <a:tr h="315197">
                <a:tc>
                  <a:txBody>
                    <a:bodyPr/>
                    <a:lstStyle/>
                    <a:p>
                      <a:pPr>
                        <a:lnSpc>
                          <a:spcPct val="85000"/>
                        </a:lnSpc>
                      </a:pPr>
                      <a:r>
                        <a:rPr lang="en-US" sz="1800" dirty="0">
                          <a:solidFill>
                            <a:schemeClr val="tx1"/>
                          </a:solidFill>
                          <a:latin typeface="Arial" panose="020B0604020202020204" pitchFamily="34" charset="0"/>
                          <a:cs typeface="Arial" panose="020B0604020202020204" pitchFamily="34" charset="0"/>
                        </a:rPr>
                        <a:t>Refractory to daratumumab / </a:t>
                      </a:r>
                      <a:r>
                        <a:rPr lang="en-US" sz="1800" dirty="0" err="1">
                          <a:solidFill>
                            <a:schemeClr val="tx1"/>
                          </a:solidFill>
                          <a:latin typeface="Arial" panose="020B0604020202020204" pitchFamily="34" charset="0"/>
                          <a:cs typeface="Arial" panose="020B0604020202020204" pitchFamily="34" charset="0"/>
                        </a:rPr>
                        <a:t>elotuzumab</a:t>
                      </a:r>
                      <a:r>
                        <a:rPr lang="en-US" sz="1800" dirty="0">
                          <a:solidFill>
                            <a:schemeClr val="tx1"/>
                          </a:solidFill>
                          <a:latin typeface="Arial" panose="020B0604020202020204" pitchFamily="34" charset="0"/>
                          <a:cs typeface="Arial" panose="020B0604020202020204" pitchFamily="34" charset="0"/>
                        </a:rPr>
                        <a:t>, %</a:t>
                      </a:r>
                    </a:p>
                  </a:txBody>
                  <a:tcPr marL="182880" marR="68580" marT="0" marB="0" anchor="ctr"/>
                </a:tc>
                <a:tc>
                  <a:txBody>
                    <a:bodyPr/>
                    <a:lstStyle/>
                    <a:p>
                      <a:pPr algn="ctr">
                        <a:lnSpc>
                          <a:spcPct val="85000"/>
                        </a:lnSpc>
                      </a:pPr>
                      <a:r>
                        <a:rPr lang="en-US" sz="1800" dirty="0">
                          <a:solidFill>
                            <a:schemeClr val="tx1"/>
                          </a:solidFill>
                          <a:latin typeface="Arial" panose="020B0604020202020204" pitchFamily="34" charset="0"/>
                          <a:cs typeface="Arial" panose="020B0604020202020204" pitchFamily="34" charset="0"/>
                        </a:rPr>
                        <a:t>21% / 10%</a:t>
                      </a:r>
                    </a:p>
                  </a:txBody>
                  <a:tcPr anchor="ctr"/>
                </a:tc>
                <a:extLst>
                  <a:ext uri="{0D108BD9-81ED-4DB2-BD59-A6C34878D82A}">
                    <a16:rowId xmlns:a16="http://schemas.microsoft.com/office/drawing/2014/main" val="2799264016"/>
                  </a:ext>
                </a:extLst>
              </a:tr>
            </a:tbl>
          </a:graphicData>
        </a:graphic>
      </p:graphicFrame>
      <p:sp>
        <p:nvSpPr>
          <p:cNvPr id="6" name="Footer Placeholder 4">
            <a:extLst>
              <a:ext uri="{FF2B5EF4-FFF2-40B4-BE49-F238E27FC236}">
                <a16:creationId xmlns:a16="http://schemas.microsoft.com/office/drawing/2014/main" id="{387B762A-64EF-4EEA-A649-B29F25C2EB9D}"/>
              </a:ext>
            </a:extLst>
          </p:cNvPr>
          <p:cNvSpPr>
            <a:spLocks noGrp="1"/>
          </p:cNvSpPr>
          <p:nvPr>
            <p:ph type="ftr" sz="quarter" idx="11"/>
          </p:nvPr>
        </p:nvSpPr>
        <p:spPr>
          <a:xfrm>
            <a:off x="4038600" y="6490162"/>
            <a:ext cx="4114800" cy="365125"/>
          </a:xfrm>
        </p:spPr>
        <p:txBody>
          <a:bodyPr/>
          <a:lstStyle/>
          <a:p>
            <a:r>
              <a:rPr lang="en-US" dirty="0"/>
              <a:t>Amgen Proprietary – Do Not Distribute</a:t>
            </a:r>
          </a:p>
        </p:txBody>
      </p:sp>
      <p:sp>
        <p:nvSpPr>
          <p:cNvPr id="7" name="Slide Number Placeholder 6">
            <a:extLst>
              <a:ext uri="{FF2B5EF4-FFF2-40B4-BE49-F238E27FC236}">
                <a16:creationId xmlns:a16="http://schemas.microsoft.com/office/drawing/2014/main" id="{1CAB0113-D504-40FA-AAEC-5B41C409C458}"/>
              </a:ext>
            </a:extLst>
          </p:cNvPr>
          <p:cNvSpPr>
            <a:spLocks noGrp="1"/>
          </p:cNvSpPr>
          <p:nvPr>
            <p:ph type="sldNum" sz="quarter" idx="12"/>
          </p:nvPr>
        </p:nvSpPr>
        <p:spPr/>
        <p:txBody>
          <a:bodyPr/>
          <a:lstStyle/>
          <a:p>
            <a:fld id="{FA8F93EF-E6A1-4CE6-9D9E-760B88E8B65B}" type="slidenum">
              <a:rPr lang="en-US" smtClean="0"/>
              <a:t>5</a:t>
            </a:fld>
            <a:endParaRPr lang="en-US"/>
          </a:p>
        </p:txBody>
      </p:sp>
      <p:sp>
        <p:nvSpPr>
          <p:cNvPr id="8" name="Rectangle 7">
            <a:extLst>
              <a:ext uri="{FF2B5EF4-FFF2-40B4-BE49-F238E27FC236}">
                <a16:creationId xmlns:a16="http://schemas.microsoft.com/office/drawing/2014/main" id="{3900ECC2-98EE-4783-8236-F80F7B65C04B}"/>
              </a:ext>
            </a:extLst>
          </p:cNvPr>
          <p:cNvSpPr/>
          <p:nvPr/>
        </p:nvSpPr>
        <p:spPr>
          <a:xfrm>
            <a:off x="0" y="5996585"/>
            <a:ext cx="12192000" cy="276999"/>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As of Feb 27, 2019. </a:t>
            </a:r>
            <a:r>
              <a:rPr lang="en-US" sz="1200" baseline="30000" dirty="0">
                <a:latin typeface="Arial" panose="020B0604020202020204" pitchFamily="34" charset="0"/>
                <a:ea typeface="Calibri" panose="020F0502020204030204" pitchFamily="34" charset="0"/>
                <a:cs typeface="Arial" panose="020B0604020202020204" pitchFamily="34" charset="0"/>
              </a:rPr>
              <a:t>* </a:t>
            </a:r>
            <a:r>
              <a:rPr lang="en-US" sz="1200" dirty="0">
                <a:latin typeface="Arial" panose="020B0604020202020204" pitchFamily="34" charset="0"/>
                <a:ea typeface="Calibri" panose="020F0502020204030204" pitchFamily="34" charset="0"/>
                <a:cs typeface="Arial" panose="020B0604020202020204" pitchFamily="34" charset="0"/>
              </a:rPr>
              <a:t>Per Rajkumar SV. </a:t>
            </a:r>
            <a:r>
              <a:rPr lang="en-US" sz="1200" i="1" dirty="0">
                <a:latin typeface="Arial" panose="020B0604020202020204" pitchFamily="34" charset="0"/>
                <a:ea typeface="Calibri" panose="020F0502020204030204" pitchFamily="34" charset="0"/>
                <a:cs typeface="Arial" panose="020B0604020202020204" pitchFamily="34" charset="0"/>
              </a:rPr>
              <a:t>AJH</a:t>
            </a:r>
            <a:r>
              <a:rPr lang="en-US" sz="1200" dirty="0">
                <a:latin typeface="Arial" panose="020B0604020202020204" pitchFamily="34" charset="0"/>
                <a:ea typeface="Calibri" panose="020F0502020204030204" pitchFamily="34" charset="0"/>
                <a:cs typeface="Arial" panose="020B0604020202020204" pitchFamily="34" charset="0"/>
              </a:rPr>
              <a:t> 2012; 87:79-88. </a:t>
            </a:r>
            <a:r>
              <a:rPr lang="en-US" sz="1200" baseline="30000" dirty="0">
                <a:latin typeface="Arial" panose="020B0604020202020204" pitchFamily="34" charset="0"/>
                <a:ea typeface="Calibri" panose="020F0502020204030204" pitchFamily="34" charset="0"/>
                <a:cs typeface="Arial" panose="020B0604020202020204" pitchFamily="34" charset="0"/>
              </a:rPr>
              <a:t>†</a:t>
            </a:r>
            <a:r>
              <a:rPr lang="en-US" sz="1200" dirty="0">
                <a:latin typeface="Arial" panose="020B0604020202020204" pitchFamily="34" charset="0"/>
                <a:ea typeface="Calibri" panose="020F0502020204030204" pitchFamily="34" charset="0"/>
                <a:cs typeface="Arial" panose="020B0604020202020204" pitchFamily="34" charset="0"/>
              </a:rPr>
              <a:t>A given therapy could be counted as a line more than once (ie, different dose / schedule after intervening therapies).</a:t>
            </a:r>
            <a:endParaRPr lang="en-US" sz="1200" dirty="0"/>
          </a:p>
        </p:txBody>
      </p:sp>
      <p:sp>
        <p:nvSpPr>
          <p:cNvPr id="9" name="TextBox 8">
            <a:extLst>
              <a:ext uri="{FF2B5EF4-FFF2-40B4-BE49-F238E27FC236}">
                <a16:creationId xmlns:a16="http://schemas.microsoft.com/office/drawing/2014/main" id="{05CB9016-1A59-47D4-8880-74CF847913D1}"/>
              </a:ext>
            </a:extLst>
          </p:cNvPr>
          <p:cNvSpPr txBox="1"/>
          <p:nvPr/>
        </p:nvSpPr>
        <p:spPr>
          <a:xfrm>
            <a:off x="0" y="6337328"/>
            <a:ext cx="8033657" cy="246221"/>
          </a:xfrm>
          <a:prstGeom prst="rect">
            <a:avLst/>
          </a:prstGeom>
          <a:noFill/>
        </p:spPr>
        <p:txBody>
          <a:bodyPr wrap="square" rtlCol="0">
            <a:spAutoFit/>
          </a:bodyPr>
          <a:lstStyle/>
          <a:p>
            <a:r>
              <a:rPr lang="en-US" sz="1000" dirty="0" err="1">
                <a:latin typeface="Arial" panose="020B0604020202020204" pitchFamily="34" charset="0"/>
                <a:cs typeface="Arial" panose="020B0604020202020204" pitchFamily="34" charset="0"/>
              </a:rPr>
              <a:t>Topp</a:t>
            </a:r>
            <a:r>
              <a:rPr lang="en-US" sz="1000" dirty="0">
                <a:latin typeface="Arial" panose="020B0604020202020204" pitchFamily="34" charset="0"/>
                <a:cs typeface="Arial" panose="020B0604020202020204" pitchFamily="34" charset="0"/>
              </a:rPr>
              <a:t> MS, et al. Presented at: American Society for Clinical Oncology Annual Meeting. May 31 – June 3, 2019; Chicago, IL. Abstract 8007. </a:t>
            </a:r>
          </a:p>
        </p:txBody>
      </p:sp>
    </p:spTree>
    <p:extLst>
      <p:ext uri="{BB962C8B-B14F-4D97-AF65-F5344CB8AC3E}">
        <p14:creationId xmlns:p14="http://schemas.microsoft.com/office/powerpoint/2010/main" val="232657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224CD-7EC3-4DD7-A799-DC642A4B3706}"/>
              </a:ext>
            </a:extLst>
          </p:cNvPr>
          <p:cNvSpPr>
            <a:spLocks noGrp="1"/>
          </p:cNvSpPr>
          <p:nvPr>
            <p:ph type="title"/>
          </p:nvPr>
        </p:nvSpPr>
        <p:spPr>
          <a:xfrm>
            <a:off x="504780" y="513061"/>
            <a:ext cx="10310438" cy="839488"/>
          </a:xfrm>
        </p:spPr>
        <p:txBody>
          <a:bodyPr>
            <a:normAutofit/>
          </a:bodyPr>
          <a:lstStyle/>
          <a:p>
            <a:r>
              <a:rPr lang="en-US" dirty="0">
                <a:solidFill>
                  <a:schemeClr val="accent1"/>
                </a:solidFill>
              </a:rPr>
              <a:t>Dose-Limiting Toxicities (DLTs) and MTD</a:t>
            </a:r>
          </a:p>
        </p:txBody>
      </p:sp>
      <p:graphicFrame>
        <p:nvGraphicFramePr>
          <p:cNvPr id="4" name="Table 3">
            <a:extLst>
              <a:ext uri="{FF2B5EF4-FFF2-40B4-BE49-F238E27FC236}">
                <a16:creationId xmlns:a16="http://schemas.microsoft.com/office/drawing/2014/main" id="{40E06B47-8163-4CBE-B31A-184B53310A9B}"/>
              </a:ext>
            </a:extLst>
          </p:cNvPr>
          <p:cNvGraphicFramePr>
            <a:graphicFrameLocks noGrp="1"/>
          </p:cNvGraphicFramePr>
          <p:nvPr>
            <p:extLst>
              <p:ext uri="{D42A27DB-BD31-4B8C-83A1-F6EECF244321}">
                <p14:modId xmlns:p14="http://schemas.microsoft.com/office/powerpoint/2010/main" val="4187057054"/>
              </p:ext>
            </p:extLst>
          </p:nvPr>
        </p:nvGraphicFramePr>
        <p:xfrm>
          <a:off x="231821" y="1484577"/>
          <a:ext cx="11646630" cy="1828800"/>
        </p:xfrm>
        <a:graphic>
          <a:graphicData uri="http://schemas.openxmlformats.org/drawingml/2006/table">
            <a:tbl>
              <a:tblPr firstRow="1" bandRow="1">
                <a:tableStyleId>{5C22544A-7EE6-4342-B048-85BDC9FD1C3A}</a:tableStyleId>
              </a:tblPr>
              <a:tblGrid>
                <a:gridCol w="6478261">
                  <a:extLst>
                    <a:ext uri="{9D8B030D-6E8A-4147-A177-3AD203B41FA5}">
                      <a16:colId xmlns:a16="http://schemas.microsoft.com/office/drawing/2014/main" val="3570272127"/>
                    </a:ext>
                  </a:extLst>
                </a:gridCol>
                <a:gridCol w="1290918">
                  <a:extLst>
                    <a:ext uri="{9D8B030D-6E8A-4147-A177-3AD203B41FA5}">
                      <a16:colId xmlns:a16="http://schemas.microsoft.com/office/drawing/2014/main" val="2911654311"/>
                    </a:ext>
                  </a:extLst>
                </a:gridCol>
                <a:gridCol w="1290918">
                  <a:extLst>
                    <a:ext uri="{9D8B030D-6E8A-4147-A177-3AD203B41FA5}">
                      <a16:colId xmlns:a16="http://schemas.microsoft.com/office/drawing/2014/main" val="2141043555"/>
                    </a:ext>
                  </a:extLst>
                </a:gridCol>
                <a:gridCol w="1250576">
                  <a:extLst>
                    <a:ext uri="{9D8B030D-6E8A-4147-A177-3AD203B41FA5}">
                      <a16:colId xmlns:a16="http://schemas.microsoft.com/office/drawing/2014/main" val="283894177"/>
                    </a:ext>
                  </a:extLst>
                </a:gridCol>
                <a:gridCol w="1335957">
                  <a:extLst>
                    <a:ext uri="{9D8B030D-6E8A-4147-A177-3AD203B41FA5}">
                      <a16:colId xmlns:a16="http://schemas.microsoft.com/office/drawing/2014/main" val="840507053"/>
                    </a:ext>
                  </a:extLst>
                </a:gridCol>
              </a:tblGrid>
              <a:tr h="251909">
                <a:tc>
                  <a:txBody>
                    <a:bodyPr/>
                    <a:lstStyle/>
                    <a:p>
                      <a:r>
                        <a:rPr lang="en-US" sz="2400" dirty="0">
                          <a:latin typeface="Arial" panose="020B0604020202020204" pitchFamily="34" charset="0"/>
                          <a:cs typeface="Arial" panose="020B0604020202020204" pitchFamily="34" charset="0"/>
                        </a:rPr>
                        <a:t>DLT</a:t>
                      </a:r>
                    </a:p>
                  </a:txBody>
                  <a:tcPr anchor="ctr"/>
                </a:tc>
                <a:tc>
                  <a:txBody>
                    <a:bodyPr/>
                    <a:lstStyle/>
                    <a:p>
                      <a:pPr algn="ctr"/>
                      <a:r>
                        <a:rPr lang="en-US" sz="2400" dirty="0">
                          <a:latin typeface="Arial" panose="020B0604020202020204" pitchFamily="34" charset="0"/>
                          <a:cs typeface="Arial" panose="020B0604020202020204" pitchFamily="34" charset="0"/>
                        </a:rPr>
                        <a:t>N=42</a:t>
                      </a:r>
                    </a:p>
                  </a:txBody>
                  <a:tcPr anchor="ctr"/>
                </a:tc>
                <a:tc>
                  <a:txBody>
                    <a:bodyPr/>
                    <a:lstStyle/>
                    <a:p>
                      <a:pPr algn="ctr"/>
                      <a:r>
                        <a:rPr lang="en-US" sz="2400" dirty="0">
                          <a:latin typeface="Arial" panose="020B0604020202020204" pitchFamily="34" charset="0"/>
                          <a:cs typeface="Arial" panose="020B0604020202020204" pitchFamily="34" charset="0"/>
                        </a:rPr>
                        <a:t># Gr 1</a:t>
                      </a:r>
                    </a:p>
                  </a:txBody>
                  <a:tcPr anchor="ctr"/>
                </a:tc>
                <a:tc>
                  <a:txBody>
                    <a:bodyPr/>
                    <a:lstStyle/>
                    <a:p>
                      <a:pPr algn="ctr"/>
                      <a:r>
                        <a:rPr lang="en-US" sz="2400" dirty="0">
                          <a:latin typeface="Arial" panose="020B0604020202020204" pitchFamily="34" charset="0"/>
                          <a:cs typeface="Arial" panose="020B0604020202020204" pitchFamily="34" charset="0"/>
                        </a:rPr>
                        <a:t># Gr 2</a:t>
                      </a:r>
                    </a:p>
                  </a:txBody>
                  <a:tcPr anchor="ctr"/>
                </a:tc>
                <a:tc>
                  <a:txBody>
                    <a:bodyPr/>
                    <a:lstStyle/>
                    <a:p>
                      <a:pPr algn="ctr"/>
                      <a:r>
                        <a:rPr lang="en-US" sz="2400" dirty="0">
                          <a:latin typeface="Arial" panose="020B0604020202020204" pitchFamily="34" charset="0"/>
                          <a:cs typeface="Arial" panose="020B0604020202020204" pitchFamily="34" charset="0"/>
                        </a:rPr>
                        <a:t># Gr 3</a:t>
                      </a:r>
                    </a:p>
                  </a:txBody>
                  <a:tcPr anchor="ctr"/>
                </a:tc>
                <a:extLst>
                  <a:ext uri="{0D108BD9-81ED-4DB2-BD59-A6C34878D82A}">
                    <a16:rowId xmlns:a16="http://schemas.microsoft.com/office/drawing/2014/main" val="2606665529"/>
                  </a:ext>
                </a:extLst>
              </a:tr>
              <a:tr h="251909">
                <a:tc>
                  <a:txBody>
                    <a:bodyPr/>
                    <a:lstStyle/>
                    <a:p>
                      <a:pPr marL="0" marR="0" algn="l">
                        <a:lnSpc>
                          <a:spcPct val="90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800 µg/d: Cytokine release syndrome (CRS)</a:t>
                      </a:r>
                    </a:p>
                  </a:txBody>
                  <a:tcPr marL="182880" marR="68580" marT="0" marB="0" anchor="ctr"/>
                </a:tc>
                <a:tc>
                  <a:txBody>
                    <a:bodyPr/>
                    <a:lstStyle/>
                    <a:p>
                      <a:pPr algn="ctr"/>
                      <a:r>
                        <a:rPr lang="en-US" sz="2400" dirty="0">
                          <a:solidFill>
                            <a:schemeClr val="tx1"/>
                          </a:solidFill>
                          <a:latin typeface="Arial" panose="020B0604020202020204" pitchFamily="34" charset="0"/>
                          <a:cs typeface="Arial" panose="020B0604020202020204" pitchFamily="34" charset="0"/>
                        </a:rPr>
                        <a:t>1 (2%)</a:t>
                      </a:r>
                    </a:p>
                  </a:txBody>
                  <a:tcPr anchor="ctr"/>
                </a:tc>
                <a:tc>
                  <a:txBody>
                    <a:bodyPr/>
                    <a:lstStyle/>
                    <a:p>
                      <a:pPr algn="ctr"/>
                      <a:r>
                        <a:rPr lang="en-US" sz="24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r>
                        <a:rPr lang="en-US" sz="24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r>
                        <a:rPr lang="en-US" sz="2400" dirty="0">
                          <a:solidFill>
                            <a:schemeClr val="tx1"/>
                          </a:solidFill>
                          <a:latin typeface="Arial" panose="020B0604020202020204" pitchFamily="34" charset="0"/>
                          <a:cs typeface="Arial" panose="020B0604020202020204" pitchFamily="34" charset="0"/>
                        </a:rPr>
                        <a:t>1</a:t>
                      </a:r>
                    </a:p>
                  </a:txBody>
                  <a:tcPr anchor="ctr"/>
                </a:tc>
                <a:extLst>
                  <a:ext uri="{0D108BD9-81ED-4DB2-BD59-A6C34878D82A}">
                    <a16:rowId xmlns:a16="http://schemas.microsoft.com/office/drawing/2014/main" val="1974935669"/>
                  </a:ext>
                </a:extLst>
              </a:tr>
              <a:tr h="251909">
                <a:tc>
                  <a:txBody>
                    <a:bodyPr/>
                    <a:lstStyle/>
                    <a:p>
                      <a:pPr marL="0" marR="0" algn="l">
                        <a:lnSpc>
                          <a:spcPct val="90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800 µg/d: Peripheral p</a:t>
                      </a:r>
                      <a:r>
                        <a:rPr lang="en-US"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olyneuropathy</a:t>
                      </a:r>
                      <a:endParaRPr lang="en-US" sz="2400" baseline="30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182880" marR="68580" marT="0" marB="0" anchor="ctr"/>
                </a:tc>
                <a:tc>
                  <a:txBody>
                    <a:bodyPr/>
                    <a:lstStyle/>
                    <a:p>
                      <a:pPr algn="ctr"/>
                      <a:r>
                        <a:rPr lang="en-US" sz="2400" dirty="0">
                          <a:solidFill>
                            <a:schemeClr val="tx1"/>
                          </a:solidFill>
                          <a:latin typeface="Arial" panose="020B0604020202020204" pitchFamily="34" charset="0"/>
                          <a:cs typeface="Arial" panose="020B0604020202020204" pitchFamily="34" charset="0"/>
                        </a:rPr>
                        <a:t>1 (2%)</a:t>
                      </a:r>
                    </a:p>
                  </a:txBody>
                  <a:tcPr anchor="ctr"/>
                </a:tc>
                <a:tc>
                  <a:txBody>
                    <a:bodyPr/>
                    <a:lstStyle/>
                    <a:p>
                      <a:pPr algn="ctr"/>
                      <a:r>
                        <a:rPr lang="en-US" sz="24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r>
                        <a:rPr lang="en-US" sz="24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r>
                        <a:rPr lang="en-US" sz="2400" dirty="0">
                          <a:solidFill>
                            <a:schemeClr val="tx1"/>
                          </a:solidFill>
                          <a:latin typeface="Arial" panose="020B0604020202020204" pitchFamily="34" charset="0"/>
                          <a:cs typeface="Arial" panose="020B0604020202020204" pitchFamily="34" charset="0"/>
                        </a:rPr>
                        <a:t>1</a:t>
                      </a:r>
                    </a:p>
                  </a:txBody>
                  <a:tcPr anchor="ctr"/>
                </a:tc>
                <a:extLst>
                  <a:ext uri="{0D108BD9-81ED-4DB2-BD59-A6C34878D82A}">
                    <a16:rowId xmlns:a16="http://schemas.microsoft.com/office/drawing/2014/main" val="1884301727"/>
                  </a:ext>
                </a:extLst>
              </a:tr>
              <a:tr h="251909">
                <a:tc>
                  <a:txBody>
                    <a:bodyPr/>
                    <a:lstStyle/>
                    <a:p>
                      <a:pPr marL="0" marR="0" algn="l">
                        <a:lnSpc>
                          <a:spcPct val="90000"/>
                        </a:lnSpc>
                        <a:spcBef>
                          <a:spcPts val="0"/>
                        </a:spcBef>
                        <a:spcAft>
                          <a:spcPts val="0"/>
                        </a:spcAft>
                      </a:pPr>
                      <a:r>
                        <a:rPr lang="en-US" sz="2400" baseline="0" dirty="0">
                          <a:effectLst/>
                          <a:latin typeface="Arial" panose="020B0604020202020204" pitchFamily="34" charset="0"/>
                          <a:ea typeface="Calibri" panose="020F0502020204030204" pitchFamily="34" charset="0"/>
                          <a:cs typeface="Arial" panose="020B0604020202020204" pitchFamily="34" charset="0"/>
                        </a:rPr>
                        <a:t>400 </a:t>
                      </a:r>
                      <a:r>
                        <a:rPr lang="en-US" sz="2400" dirty="0">
                          <a:effectLst/>
                          <a:latin typeface="Arial" panose="020B0604020202020204" pitchFamily="34" charset="0"/>
                          <a:ea typeface="Calibri" panose="020F0502020204030204" pitchFamily="34" charset="0"/>
                          <a:cs typeface="Arial" panose="020B0604020202020204" pitchFamily="34" charset="0"/>
                        </a:rPr>
                        <a:t>µg/d: Peripheral polyneuropathy* </a:t>
                      </a:r>
                      <a:endParaRPr lang="en-US" sz="2400" baseline="0" dirty="0">
                        <a:effectLst/>
                        <a:latin typeface="Arial" panose="020B0604020202020204" pitchFamily="34" charset="0"/>
                        <a:ea typeface="Calibri" panose="020F0502020204030204" pitchFamily="34" charset="0"/>
                        <a:cs typeface="Arial" panose="020B0604020202020204" pitchFamily="34" charset="0"/>
                      </a:endParaRPr>
                    </a:p>
                  </a:txBody>
                  <a:tcPr marL="182880" marR="68580" marT="0" marB="0" anchor="ctr"/>
                </a:tc>
                <a:tc>
                  <a:txBody>
                    <a:bodyPr/>
                    <a:lstStyle/>
                    <a:p>
                      <a:pPr algn="ctr"/>
                      <a:r>
                        <a:rPr lang="en-US" sz="2400" dirty="0">
                          <a:solidFill>
                            <a:schemeClr val="tx1"/>
                          </a:solidFill>
                          <a:latin typeface="Arial" panose="020B0604020202020204" pitchFamily="34" charset="0"/>
                          <a:cs typeface="Arial" panose="020B0604020202020204" pitchFamily="34" charset="0"/>
                        </a:rPr>
                        <a:t>1 (2%)</a:t>
                      </a:r>
                    </a:p>
                  </a:txBody>
                  <a:tcPr anchor="ctr"/>
                </a:tc>
                <a:tc>
                  <a:txBody>
                    <a:bodyPr/>
                    <a:lstStyle/>
                    <a:p>
                      <a:pPr algn="ctr"/>
                      <a:r>
                        <a:rPr lang="en-US" sz="24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r>
                        <a:rPr lang="en-US" sz="24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r>
                        <a:rPr lang="en-US" sz="2400" dirty="0">
                          <a:solidFill>
                            <a:schemeClr val="tx1"/>
                          </a:solidFill>
                          <a:latin typeface="Arial" panose="020B0604020202020204" pitchFamily="34" charset="0"/>
                          <a:cs typeface="Arial" panose="020B0604020202020204" pitchFamily="34" charset="0"/>
                        </a:rPr>
                        <a:t>1</a:t>
                      </a:r>
                    </a:p>
                  </a:txBody>
                  <a:tcPr anchor="ctr"/>
                </a:tc>
                <a:extLst>
                  <a:ext uri="{0D108BD9-81ED-4DB2-BD59-A6C34878D82A}">
                    <a16:rowId xmlns:a16="http://schemas.microsoft.com/office/drawing/2014/main" val="2281664148"/>
                  </a:ext>
                </a:extLst>
              </a:tr>
            </a:tbl>
          </a:graphicData>
        </a:graphic>
      </p:graphicFrame>
      <p:sp>
        <p:nvSpPr>
          <p:cNvPr id="3" name="Slide Number Placeholder 2">
            <a:extLst>
              <a:ext uri="{FF2B5EF4-FFF2-40B4-BE49-F238E27FC236}">
                <a16:creationId xmlns:a16="http://schemas.microsoft.com/office/drawing/2014/main" id="{13FB2508-6D96-4C49-A540-648F6A3D3BF8}"/>
              </a:ext>
            </a:extLst>
          </p:cNvPr>
          <p:cNvSpPr>
            <a:spLocks noGrp="1"/>
          </p:cNvSpPr>
          <p:nvPr>
            <p:ph type="sldNum" sz="quarter" idx="12"/>
          </p:nvPr>
        </p:nvSpPr>
        <p:spPr/>
        <p:txBody>
          <a:bodyPr/>
          <a:lstStyle/>
          <a:p>
            <a:fld id="{FA8F93EF-E6A1-4CE6-9D9E-760B88E8B65B}" type="slidenum">
              <a:rPr lang="en-US" smtClean="0"/>
              <a:t>6</a:t>
            </a:fld>
            <a:endParaRPr lang="en-US"/>
          </a:p>
        </p:txBody>
      </p:sp>
      <p:sp>
        <p:nvSpPr>
          <p:cNvPr id="9" name="Rectangle 8">
            <a:extLst>
              <a:ext uri="{FF2B5EF4-FFF2-40B4-BE49-F238E27FC236}">
                <a16:creationId xmlns:a16="http://schemas.microsoft.com/office/drawing/2014/main" id="{49C6EF44-BAD9-4D48-BFBF-AFDC775976C1}"/>
              </a:ext>
            </a:extLst>
          </p:cNvPr>
          <p:cNvSpPr/>
          <p:nvPr/>
        </p:nvSpPr>
        <p:spPr>
          <a:xfrm>
            <a:off x="231821" y="3690250"/>
            <a:ext cx="11646632" cy="2169825"/>
          </a:xfrm>
          <a:prstGeom prst="rect">
            <a:avLst/>
          </a:prstGeom>
        </p:spPr>
        <p:txBody>
          <a:bodyPr wrap="square">
            <a:spAutoFit/>
          </a:bodyPr>
          <a:lstStyle/>
          <a:p>
            <a:pPr marL="342900" indent="-34290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In this study, 800 µg/d was determined to not be tolerable as 2 of 3 patients experienced DLTs, both of which resolved: </a:t>
            </a:r>
          </a:p>
          <a:p>
            <a:pPr lvl="1">
              <a:spcAft>
                <a:spcPts val="600"/>
              </a:spcAft>
            </a:pPr>
            <a:r>
              <a:rPr lang="en-US" sz="2000" dirty="0">
                <a:latin typeface="Arial" panose="020B0604020202020204" pitchFamily="34" charset="0"/>
                <a:cs typeface="Arial" panose="020B0604020202020204" pitchFamily="34" charset="0"/>
              </a:rPr>
              <a:t>- Grade 3 CRS within 1 day of initiating treatment, with fever, hypertension, tachycardia, and retrograde amnesia; symptoms resolved after discontinuing AMG 420</a:t>
            </a:r>
          </a:p>
          <a:p>
            <a:pPr lvl="1">
              <a:spcAft>
                <a:spcPts val="600"/>
              </a:spcAft>
            </a:pPr>
            <a:r>
              <a:rPr lang="en-US" sz="2000" dirty="0">
                <a:latin typeface="Arial" panose="020B0604020202020204" pitchFamily="34" charset="0"/>
                <a:cs typeface="Arial" panose="020B0604020202020204" pitchFamily="34" charset="0"/>
              </a:rPr>
              <a:t>- Grade 3 peripheral polyneuropathy</a:t>
            </a:r>
          </a:p>
          <a:p>
            <a:pPr marL="342900" indent="-34290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Of doses tested in this study, 400 µg/d was the MTD.</a:t>
            </a:r>
          </a:p>
        </p:txBody>
      </p:sp>
      <p:sp>
        <p:nvSpPr>
          <p:cNvPr id="7" name="TextBox 6">
            <a:extLst>
              <a:ext uri="{FF2B5EF4-FFF2-40B4-BE49-F238E27FC236}">
                <a16:creationId xmlns:a16="http://schemas.microsoft.com/office/drawing/2014/main" id="{490E5EFE-D897-4735-B7E1-A8368C28DBDA}"/>
              </a:ext>
            </a:extLst>
          </p:cNvPr>
          <p:cNvSpPr txBox="1"/>
          <p:nvPr/>
        </p:nvSpPr>
        <p:spPr>
          <a:xfrm>
            <a:off x="231821" y="3330567"/>
            <a:ext cx="11646630"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CRS, cytokine release syndrome. * This occurred after the initial 3 patients were dosed at 400 µg/day, ie as de-escalating from 800 to 400 µg/day.</a:t>
            </a:r>
          </a:p>
        </p:txBody>
      </p:sp>
      <p:sp>
        <p:nvSpPr>
          <p:cNvPr id="8" name="Rectangle 7">
            <a:extLst>
              <a:ext uri="{FF2B5EF4-FFF2-40B4-BE49-F238E27FC236}">
                <a16:creationId xmlns:a16="http://schemas.microsoft.com/office/drawing/2014/main" id="{BEC29147-3594-4905-91C9-BD2C77E2156C}"/>
              </a:ext>
            </a:extLst>
          </p:cNvPr>
          <p:cNvSpPr/>
          <p:nvPr/>
        </p:nvSpPr>
        <p:spPr>
          <a:xfrm>
            <a:off x="31665" y="5992738"/>
            <a:ext cx="1611086" cy="276999"/>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As of Feb 27, 2019</a:t>
            </a:r>
            <a:endParaRPr lang="en-US" sz="1200" dirty="0"/>
          </a:p>
        </p:txBody>
      </p:sp>
      <p:sp>
        <p:nvSpPr>
          <p:cNvPr id="10" name="TextBox 9">
            <a:extLst>
              <a:ext uri="{FF2B5EF4-FFF2-40B4-BE49-F238E27FC236}">
                <a16:creationId xmlns:a16="http://schemas.microsoft.com/office/drawing/2014/main" id="{738A7BCA-4650-42FB-9756-E026376CA598}"/>
              </a:ext>
            </a:extLst>
          </p:cNvPr>
          <p:cNvSpPr txBox="1"/>
          <p:nvPr/>
        </p:nvSpPr>
        <p:spPr>
          <a:xfrm>
            <a:off x="0" y="6337328"/>
            <a:ext cx="8033657" cy="246221"/>
          </a:xfrm>
          <a:prstGeom prst="rect">
            <a:avLst/>
          </a:prstGeom>
          <a:noFill/>
        </p:spPr>
        <p:txBody>
          <a:bodyPr wrap="square" rtlCol="0">
            <a:spAutoFit/>
          </a:bodyPr>
          <a:lstStyle/>
          <a:p>
            <a:r>
              <a:rPr lang="en-US" sz="1000" dirty="0" err="1">
                <a:latin typeface="Arial" panose="020B0604020202020204" pitchFamily="34" charset="0"/>
                <a:cs typeface="Arial" panose="020B0604020202020204" pitchFamily="34" charset="0"/>
              </a:rPr>
              <a:t>Topp</a:t>
            </a:r>
            <a:r>
              <a:rPr lang="en-US" sz="1000" dirty="0">
                <a:latin typeface="Arial" panose="020B0604020202020204" pitchFamily="34" charset="0"/>
                <a:cs typeface="Arial" panose="020B0604020202020204" pitchFamily="34" charset="0"/>
              </a:rPr>
              <a:t> MS, et al. Presented at: American Society for Clinical Oncology Annual Meeting. May 31 – June 3, 2019; Chicago, IL. Abstract 8007. </a:t>
            </a:r>
          </a:p>
        </p:txBody>
      </p:sp>
    </p:spTree>
    <p:extLst>
      <p:ext uri="{BB962C8B-B14F-4D97-AF65-F5344CB8AC3E}">
        <p14:creationId xmlns:p14="http://schemas.microsoft.com/office/powerpoint/2010/main" val="1033552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224CD-7EC3-4DD7-A799-DC642A4B3706}"/>
              </a:ext>
            </a:extLst>
          </p:cNvPr>
          <p:cNvSpPr>
            <a:spLocks noGrp="1"/>
          </p:cNvSpPr>
          <p:nvPr>
            <p:ph type="title"/>
          </p:nvPr>
        </p:nvSpPr>
        <p:spPr>
          <a:xfrm>
            <a:off x="490266" y="520381"/>
            <a:ext cx="11375308" cy="839488"/>
          </a:xfrm>
        </p:spPr>
        <p:txBody>
          <a:bodyPr>
            <a:noAutofit/>
          </a:bodyPr>
          <a:lstStyle/>
          <a:p>
            <a:r>
              <a:rPr lang="en-US" dirty="0">
                <a:solidFill>
                  <a:schemeClr val="accent1"/>
                </a:solidFill>
              </a:rPr>
              <a:t>CRS Adverse Events (AEs) and Serious AEs</a:t>
            </a:r>
          </a:p>
        </p:txBody>
      </p:sp>
      <p:graphicFrame>
        <p:nvGraphicFramePr>
          <p:cNvPr id="4" name="Table 3">
            <a:extLst>
              <a:ext uri="{FF2B5EF4-FFF2-40B4-BE49-F238E27FC236}">
                <a16:creationId xmlns:a16="http://schemas.microsoft.com/office/drawing/2014/main" id="{40E06B47-8163-4CBE-B31A-184B53310A9B}"/>
              </a:ext>
            </a:extLst>
          </p:cNvPr>
          <p:cNvGraphicFramePr>
            <a:graphicFrameLocks noGrp="1"/>
          </p:cNvGraphicFramePr>
          <p:nvPr>
            <p:extLst>
              <p:ext uri="{D42A27DB-BD31-4B8C-83A1-F6EECF244321}">
                <p14:modId xmlns:p14="http://schemas.microsoft.com/office/powerpoint/2010/main" val="4110277371"/>
              </p:ext>
            </p:extLst>
          </p:nvPr>
        </p:nvGraphicFramePr>
        <p:xfrm>
          <a:off x="271185" y="1621883"/>
          <a:ext cx="11623417" cy="2377440"/>
        </p:xfrm>
        <a:graphic>
          <a:graphicData uri="http://schemas.openxmlformats.org/drawingml/2006/table">
            <a:tbl>
              <a:tblPr firstRow="1" bandRow="1">
                <a:tableStyleId>{5C22544A-7EE6-4342-B048-85BDC9FD1C3A}</a:tableStyleId>
              </a:tblPr>
              <a:tblGrid>
                <a:gridCol w="1700490">
                  <a:extLst>
                    <a:ext uri="{9D8B030D-6E8A-4147-A177-3AD203B41FA5}">
                      <a16:colId xmlns:a16="http://schemas.microsoft.com/office/drawing/2014/main" val="1511871790"/>
                    </a:ext>
                  </a:extLst>
                </a:gridCol>
                <a:gridCol w="3790950">
                  <a:extLst>
                    <a:ext uri="{9D8B030D-6E8A-4147-A177-3AD203B41FA5}">
                      <a16:colId xmlns:a16="http://schemas.microsoft.com/office/drawing/2014/main" val="3570272127"/>
                    </a:ext>
                  </a:extLst>
                </a:gridCol>
                <a:gridCol w="1343025">
                  <a:extLst>
                    <a:ext uri="{9D8B030D-6E8A-4147-A177-3AD203B41FA5}">
                      <a16:colId xmlns:a16="http://schemas.microsoft.com/office/drawing/2014/main" val="2911654311"/>
                    </a:ext>
                  </a:extLst>
                </a:gridCol>
                <a:gridCol w="1000125">
                  <a:extLst>
                    <a:ext uri="{9D8B030D-6E8A-4147-A177-3AD203B41FA5}">
                      <a16:colId xmlns:a16="http://schemas.microsoft.com/office/drawing/2014/main" val="2141043555"/>
                    </a:ext>
                  </a:extLst>
                </a:gridCol>
                <a:gridCol w="923925">
                  <a:extLst>
                    <a:ext uri="{9D8B030D-6E8A-4147-A177-3AD203B41FA5}">
                      <a16:colId xmlns:a16="http://schemas.microsoft.com/office/drawing/2014/main" val="283894177"/>
                    </a:ext>
                  </a:extLst>
                </a:gridCol>
                <a:gridCol w="1022589">
                  <a:extLst>
                    <a:ext uri="{9D8B030D-6E8A-4147-A177-3AD203B41FA5}">
                      <a16:colId xmlns:a16="http://schemas.microsoft.com/office/drawing/2014/main" val="840507053"/>
                    </a:ext>
                  </a:extLst>
                </a:gridCol>
                <a:gridCol w="936244">
                  <a:extLst>
                    <a:ext uri="{9D8B030D-6E8A-4147-A177-3AD203B41FA5}">
                      <a16:colId xmlns:a16="http://schemas.microsoft.com/office/drawing/2014/main" val="3653466050"/>
                    </a:ext>
                  </a:extLst>
                </a:gridCol>
                <a:gridCol w="906069">
                  <a:extLst>
                    <a:ext uri="{9D8B030D-6E8A-4147-A177-3AD203B41FA5}">
                      <a16:colId xmlns:a16="http://schemas.microsoft.com/office/drawing/2014/main" val="2647092283"/>
                    </a:ext>
                  </a:extLst>
                </a:gridCol>
              </a:tblGrid>
              <a:tr h="251909">
                <a:tc>
                  <a:txBody>
                    <a:bodyPr/>
                    <a:lstStyle/>
                    <a:p>
                      <a:endParaRPr lang="en-US" sz="2000" dirty="0">
                        <a:solidFill>
                          <a:schemeClr val="tx1"/>
                        </a:solidFill>
                        <a:latin typeface="Arial" panose="020B0604020202020204" pitchFamily="34" charset="0"/>
                        <a:cs typeface="Arial" panose="020B0604020202020204" pitchFamily="34" charset="0"/>
                      </a:endParaRPr>
                    </a:p>
                  </a:txBody>
                  <a:tcPr anchor="ctr"/>
                </a:tc>
                <a:tc>
                  <a:txBody>
                    <a:bodyPr/>
                    <a:lstStyle/>
                    <a:p>
                      <a:endParaRPr lang="en-US" sz="2000" dirty="0">
                        <a:solidFill>
                          <a:schemeClr val="tx1"/>
                        </a:solidFill>
                        <a:latin typeface="Arial" panose="020B0604020202020204" pitchFamily="34" charset="0"/>
                        <a:cs typeface="Arial" panose="020B0604020202020204" pitchFamily="34" charset="0"/>
                      </a:endParaRPr>
                    </a:p>
                  </a:txBody>
                  <a:tcPr anchor="ctr"/>
                </a:tc>
                <a:tc>
                  <a:txBody>
                    <a:bodyPr/>
                    <a:lstStyle/>
                    <a:p>
                      <a:pPr algn="ctr"/>
                      <a:r>
                        <a:rPr lang="en-US" sz="2000" dirty="0">
                          <a:solidFill>
                            <a:schemeClr val="bg1"/>
                          </a:solidFill>
                          <a:latin typeface="Arial" panose="020B0604020202020204" pitchFamily="34" charset="0"/>
                          <a:cs typeface="Arial" panose="020B0604020202020204" pitchFamily="34" charset="0"/>
                        </a:rPr>
                        <a:t>N=42</a:t>
                      </a:r>
                    </a:p>
                  </a:txBody>
                  <a:tcPr anchor="ctr"/>
                </a:tc>
                <a:tc>
                  <a:txBody>
                    <a:bodyPr/>
                    <a:lstStyle/>
                    <a:p>
                      <a:pPr algn="ctr"/>
                      <a:r>
                        <a:rPr lang="en-US" sz="2000" dirty="0">
                          <a:solidFill>
                            <a:schemeClr val="bg1"/>
                          </a:solidFill>
                          <a:latin typeface="Arial" panose="020B0604020202020204" pitchFamily="34" charset="0"/>
                          <a:cs typeface="Arial" panose="020B0604020202020204" pitchFamily="34" charset="0"/>
                        </a:rPr>
                        <a:t># Gr 1</a:t>
                      </a:r>
                    </a:p>
                  </a:txBody>
                  <a:tcPr anchor="ctr"/>
                </a:tc>
                <a:tc>
                  <a:txBody>
                    <a:bodyPr/>
                    <a:lstStyle/>
                    <a:p>
                      <a:pPr algn="ctr"/>
                      <a:r>
                        <a:rPr lang="en-US" sz="2000" dirty="0">
                          <a:solidFill>
                            <a:schemeClr val="bg1"/>
                          </a:solidFill>
                          <a:latin typeface="Arial" panose="020B0604020202020204" pitchFamily="34" charset="0"/>
                          <a:cs typeface="Arial" panose="020B0604020202020204" pitchFamily="34" charset="0"/>
                        </a:rPr>
                        <a:t># Gr 2</a:t>
                      </a:r>
                    </a:p>
                  </a:txBody>
                  <a:tcPr anchor="ctr"/>
                </a:tc>
                <a:tc>
                  <a:txBody>
                    <a:bodyPr/>
                    <a:lstStyle/>
                    <a:p>
                      <a:pPr algn="ctr"/>
                      <a:r>
                        <a:rPr lang="en-US" sz="2000" dirty="0">
                          <a:solidFill>
                            <a:schemeClr val="bg1"/>
                          </a:solidFill>
                          <a:latin typeface="Arial" panose="020B0604020202020204" pitchFamily="34" charset="0"/>
                          <a:cs typeface="Arial" panose="020B0604020202020204" pitchFamily="34" charset="0"/>
                        </a:rPr>
                        <a:t># Gr 3</a:t>
                      </a:r>
                    </a:p>
                  </a:txBody>
                  <a:tcPr anchor="ctr"/>
                </a:tc>
                <a:tc>
                  <a:txBody>
                    <a:bodyPr/>
                    <a:lstStyle/>
                    <a:p>
                      <a:pPr algn="ctr"/>
                      <a:r>
                        <a:rPr lang="en-US" sz="2000" dirty="0">
                          <a:solidFill>
                            <a:schemeClr val="bg1"/>
                          </a:solidFill>
                          <a:latin typeface="Arial" panose="020B0604020202020204" pitchFamily="34" charset="0"/>
                          <a:cs typeface="Arial" panose="020B0604020202020204" pitchFamily="34" charset="0"/>
                        </a:rPr>
                        <a:t># Gr 4</a:t>
                      </a:r>
                    </a:p>
                  </a:txBody>
                  <a:tcPr anchor="ctr"/>
                </a:tc>
                <a:tc>
                  <a:txBody>
                    <a:bodyPr/>
                    <a:lstStyle/>
                    <a:p>
                      <a:pPr algn="ctr"/>
                      <a:r>
                        <a:rPr lang="en-US" sz="2000" dirty="0">
                          <a:solidFill>
                            <a:schemeClr val="bg1"/>
                          </a:solidFill>
                          <a:latin typeface="Arial" panose="020B0604020202020204" pitchFamily="34" charset="0"/>
                          <a:cs typeface="Arial" panose="020B0604020202020204" pitchFamily="34" charset="0"/>
                        </a:rPr>
                        <a:t># Gr 5</a:t>
                      </a:r>
                    </a:p>
                  </a:txBody>
                  <a:tcPr anchor="ctr"/>
                </a:tc>
                <a:extLst>
                  <a:ext uri="{0D108BD9-81ED-4DB2-BD59-A6C34878D82A}">
                    <a16:rowId xmlns:a16="http://schemas.microsoft.com/office/drawing/2014/main" val="2606665529"/>
                  </a:ext>
                </a:extLst>
              </a:tr>
              <a:tr h="251909">
                <a:tc>
                  <a:txBody>
                    <a:bodyPr/>
                    <a:lstStyle/>
                    <a:p>
                      <a:pPr marL="0" marR="0" algn="l">
                        <a:lnSpc>
                          <a:spcPct val="90000"/>
                        </a:lnSpc>
                        <a:spcBef>
                          <a:spcPts val="0"/>
                        </a:spcBef>
                        <a:spcAft>
                          <a:spcPts val="0"/>
                        </a:spcAft>
                      </a:pP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CRS </a:t>
                      </a:r>
                    </a:p>
                  </a:txBody>
                  <a:tcPr marL="68580" marR="68580" marT="0" marB="0" anchor="ctr"/>
                </a:tc>
                <a:tc>
                  <a:txBody>
                    <a:bodyPr/>
                    <a:lstStyle/>
                    <a:p>
                      <a:pPr marL="0" marR="0" algn="l">
                        <a:lnSpc>
                          <a:spcPct val="90000"/>
                        </a:lnSpc>
                        <a:spcBef>
                          <a:spcPts val="0"/>
                        </a:spcBef>
                        <a:spcAft>
                          <a:spcPts val="0"/>
                        </a:spcAft>
                      </a:pPr>
                      <a:r>
                        <a:rPr lang="en-US" sz="20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All treatment-related, max grade</a:t>
                      </a:r>
                    </a:p>
                  </a:txBody>
                  <a:tcPr marL="68580" marR="68580" marT="0" marB="0" anchor="ctr"/>
                </a:tc>
                <a:tc>
                  <a:txBody>
                    <a:bodyPr/>
                    <a:lstStyle/>
                    <a:p>
                      <a:pPr algn="ctr"/>
                      <a:r>
                        <a:rPr lang="en-US" sz="2000" dirty="0">
                          <a:solidFill>
                            <a:schemeClr val="tx1"/>
                          </a:solidFill>
                          <a:latin typeface="Arial" panose="020B0604020202020204" pitchFamily="34" charset="0"/>
                          <a:cs typeface="Arial" panose="020B0604020202020204" pitchFamily="34" charset="0"/>
                        </a:rPr>
                        <a:t>16 (38%)</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13</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2</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1</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a:t>
                      </a:r>
                    </a:p>
                  </a:txBody>
                  <a:tcPr anchor="ctr"/>
                </a:tc>
                <a:extLst>
                  <a:ext uri="{0D108BD9-81ED-4DB2-BD59-A6C34878D82A}">
                    <a16:rowId xmlns:a16="http://schemas.microsoft.com/office/drawing/2014/main" val="2738497552"/>
                  </a:ext>
                </a:extLst>
              </a:tr>
              <a:tr h="251909">
                <a:tc rowSpan="2">
                  <a:txBody>
                    <a:bodyPr/>
                    <a:lstStyle/>
                    <a:p>
                      <a:pPr marL="0" marR="0" algn="l">
                        <a:lnSpc>
                          <a:spcPct val="90000"/>
                        </a:lnSpc>
                        <a:spcBef>
                          <a:spcPts val="0"/>
                        </a:spcBef>
                        <a:spcAft>
                          <a:spcPts val="0"/>
                        </a:spcAft>
                      </a:pP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SAEs in ≥2 patients</a:t>
                      </a:r>
                    </a:p>
                  </a:txBody>
                  <a:tcPr marL="68580" marR="68580" marT="0" marB="0" anchor="ctr"/>
                </a:tc>
                <a:tc>
                  <a:txBody>
                    <a:bodyPr/>
                    <a:lstStyle/>
                    <a:p>
                      <a:pPr marL="0" marR="0" algn="l">
                        <a:lnSpc>
                          <a:spcPct val="90000"/>
                        </a:lnSpc>
                        <a:spcBef>
                          <a:spcPts val="0"/>
                        </a:spcBef>
                        <a:spcAft>
                          <a:spcPts val="0"/>
                        </a:spcAft>
                      </a:pP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Infections</a:t>
                      </a:r>
                      <a:endParaRPr lang="en-US" sz="2000" baseline="30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r>
                        <a:rPr lang="en-US" sz="2000" dirty="0">
                          <a:solidFill>
                            <a:schemeClr val="tx1"/>
                          </a:solidFill>
                          <a:latin typeface="Arial" panose="020B0604020202020204" pitchFamily="34" charset="0"/>
                          <a:cs typeface="Arial" panose="020B0604020202020204" pitchFamily="34" charset="0"/>
                        </a:rPr>
                        <a:t>13 (31%)</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3</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8</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2*</a:t>
                      </a:r>
                    </a:p>
                  </a:txBody>
                  <a:tcPr anchor="ctr"/>
                </a:tc>
                <a:extLst>
                  <a:ext uri="{0D108BD9-81ED-4DB2-BD59-A6C34878D82A}">
                    <a16:rowId xmlns:a16="http://schemas.microsoft.com/office/drawing/2014/main" val="1010551676"/>
                  </a:ext>
                </a:extLst>
              </a:tr>
              <a:tr h="251909">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dirty="0">
                        <a:latin typeface="Arial" panose="020B0604020202020204" pitchFamily="34" charset="0"/>
                        <a:cs typeface="Arial" panose="020B0604020202020204" pitchFamily="34" charset="0"/>
                      </a:endParaRPr>
                    </a:p>
                  </a:txBody>
                  <a:tcPr anchor="ctr">
                    <a:solidFill>
                      <a:srgbClr val="CFD5EA"/>
                    </a:solidFill>
                  </a:tcPr>
                </a:tc>
                <a:tc>
                  <a:txBody>
                    <a:bodyPr/>
                    <a:lstStyle/>
                    <a:p>
                      <a:r>
                        <a:rPr lang="en-US" sz="2000" dirty="0">
                          <a:solidFill>
                            <a:schemeClr val="tx1"/>
                          </a:solidFill>
                          <a:latin typeface="Arial" panose="020B0604020202020204" pitchFamily="34" charset="0"/>
                          <a:cs typeface="Arial" panose="020B0604020202020204" pitchFamily="34" charset="0"/>
                        </a:rPr>
                        <a:t>Peripheral polyneuropathy</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2 (5%)</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2</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a:t>
                      </a:r>
                    </a:p>
                  </a:txBody>
                  <a:tcPr anchor="ctr"/>
                </a:tc>
                <a:extLst>
                  <a:ext uri="{0D108BD9-81ED-4DB2-BD59-A6C34878D82A}">
                    <a16:rowId xmlns:a16="http://schemas.microsoft.com/office/drawing/2014/main" val="255025996"/>
                  </a:ext>
                </a:extLst>
              </a:tr>
              <a:tr h="25190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Treatment-related </a:t>
                      </a:r>
                      <a:r>
                        <a:rPr lang="en-US"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SAEs</a:t>
                      </a:r>
                      <a:endParaRPr lang="en-US" sz="2000" dirty="0">
                        <a:solidFill>
                          <a:schemeClr val="tx1"/>
                        </a:solidFill>
                        <a:latin typeface="Arial" panose="020B0604020202020204" pitchFamily="34" charset="0"/>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Peripheral polyneuropathy</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2 (5%)</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2</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r>
                        <a:rPr lang="en-US" sz="2000" dirty="0">
                          <a:solidFill>
                            <a:schemeClr val="tx1"/>
                          </a:solidFill>
                          <a:latin typeface="Arial" panose="020B0604020202020204" pitchFamily="34" charset="0"/>
                          <a:cs typeface="Arial" panose="020B0604020202020204" pitchFamily="34" charset="0"/>
                        </a:rPr>
                        <a:t>-</a:t>
                      </a:r>
                    </a:p>
                  </a:txBody>
                  <a:tcPr anchor="ctr"/>
                </a:tc>
                <a:extLst>
                  <a:ext uri="{0D108BD9-81ED-4DB2-BD59-A6C34878D82A}">
                    <a16:rowId xmlns:a16="http://schemas.microsoft.com/office/drawing/2014/main" val="812864612"/>
                  </a:ext>
                </a:extLst>
              </a:tr>
              <a:tr h="251909">
                <a:tc vMerge="1">
                  <a:txBody>
                    <a:bodyPr/>
                    <a:lstStyle/>
                    <a:p>
                      <a:endParaRPr lang="en-US" sz="1600" dirty="0">
                        <a:latin typeface="Arial" panose="020B0604020202020204" pitchFamily="34" charset="0"/>
                        <a:cs typeface="Arial" panose="020B0604020202020204" pitchFamily="34" charset="0"/>
                      </a:endParaRPr>
                    </a:p>
                  </a:txBody>
                  <a:tcPr anchor="ctr"/>
                </a:tc>
                <a:tc>
                  <a:txBody>
                    <a:bodyPr/>
                    <a:lstStyle/>
                    <a:p>
                      <a:r>
                        <a:rPr lang="en-US" sz="2000" dirty="0">
                          <a:solidFill>
                            <a:schemeClr val="tx1"/>
                          </a:solidFill>
                          <a:latin typeface="Arial" panose="020B0604020202020204" pitchFamily="34" charset="0"/>
                          <a:cs typeface="Arial" panose="020B0604020202020204" pitchFamily="34" charset="0"/>
                        </a:rPr>
                        <a:t>Edema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1 (2%)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a:t>
                      </a:r>
                    </a:p>
                  </a:txBody>
                  <a:tcPr anchor="ctr"/>
                </a:tc>
                <a:extLst>
                  <a:ext uri="{0D108BD9-81ED-4DB2-BD59-A6C34878D82A}">
                    <a16:rowId xmlns:a16="http://schemas.microsoft.com/office/drawing/2014/main" val="2804538785"/>
                  </a:ext>
                </a:extLst>
              </a:tr>
            </a:tbl>
          </a:graphicData>
        </a:graphic>
      </p:graphicFrame>
      <p:sp>
        <p:nvSpPr>
          <p:cNvPr id="3" name="Slide Number Placeholder 2">
            <a:extLst>
              <a:ext uri="{FF2B5EF4-FFF2-40B4-BE49-F238E27FC236}">
                <a16:creationId xmlns:a16="http://schemas.microsoft.com/office/drawing/2014/main" id="{13FB2508-6D96-4C49-A540-648F6A3D3BF8}"/>
              </a:ext>
            </a:extLst>
          </p:cNvPr>
          <p:cNvSpPr>
            <a:spLocks noGrp="1"/>
          </p:cNvSpPr>
          <p:nvPr>
            <p:ph type="sldNum" sz="quarter" idx="12"/>
          </p:nvPr>
        </p:nvSpPr>
        <p:spPr>
          <a:xfrm>
            <a:off x="8610600" y="6344777"/>
            <a:ext cx="2743200" cy="365125"/>
          </a:xfrm>
        </p:spPr>
        <p:txBody>
          <a:bodyPr/>
          <a:lstStyle/>
          <a:p>
            <a:fld id="{FA8F93EF-E6A1-4CE6-9D9E-760B88E8B65B}" type="slidenum">
              <a:rPr lang="en-US" smtClean="0">
                <a:solidFill>
                  <a:schemeClr val="tx1"/>
                </a:solidFill>
              </a:rPr>
              <a:t>7</a:t>
            </a:fld>
            <a:endParaRPr lang="en-US">
              <a:solidFill>
                <a:schemeClr val="tx1"/>
              </a:solidFill>
            </a:endParaRPr>
          </a:p>
        </p:txBody>
      </p:sp>
      <p:sp>
        <p:nvSpPr>
          <p:cNvPr id="8" name="TextBox 7">
            <a:extLst>
              <a:ext uri="{FF2B5EF4-FFF2-40B4-BE49-F238E27FC236}">
                <a16:creationId xmlns:a16="http://schemas.microsoft.com/office/drawing/2014/main" id="{457AFEBD-6D9D-45DF-9EF3-4F2CAF49287D}"/>
              </a:ext>
            </a:extLst>
          </p:cNvPr>
          <p:cNvSpPr txBox="1"/>
          <p:nvPr/>
        </p:nvSpPr>
        <p:spPr>
          <a:xfrm>
            <a:off x="346571" y="4006452"/>
            <a:ext cx="11623416"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 One patient died of aspergillosis / flu and one of fulminant hepatitis related to adenovirus infection, neither treatment-related.</a:t>
            </a:r>
          </a:p>
        </p:txBody>
      </p:sp>
      <p:sp>
        <p:nvSpPr>
          <p:cNvPr id="9" name="Content Placeholder 2">
            <a:extLst>
              <a:ext uri="{FF2B5EF4-FFF2-40B4-BE49-F238E27FC236}">
                <a16:creationId xmlns:a16="http://schemas.microsoft.com/office/drawing/2014/main" id="{FE42A1C3-4A23-4435-8686-D03BDC504BFE}"/>
              </a:ext>
            </a:extLst>
          </p:cNvPr>
          <p:cNvSpPr>
            <a:spLocks noGrp="1"/>
          </p:cNvSpPr>
          <p:nvPr>
            <p:ph idx="1"/>
          </p:nvPr>
        </p:nvSpPr>
        <p:spPr>
          <a:xfrm>
            <a:off x="271185" y="4473342"/>
            <a:ext cx="11825235" cy="991154"/>
          </a:xfrm>
        </p:spPr>
        <p:txBody>
          <a:bodyPr>
            <a:noAutofit/>
          </a:bodyPr>
          <a:lstStyle/>
          <a:p>
            <a:pPr>
              <a:lnSpc>
                <a:spcPct val="100000"/>
              </a:lnSpc>
              <a:spcBef>
                <a:spcPts val="0"/>
              </a:spcBef>
              <a:spcAft>
                <a:spcPts val="600"/>
              </a:spcAft>
            </a:pPr>
            <a:r>
              <a:rPr lang="en-US" sz="2400" dirty="0"/>
              <a:t>Of those with serious AEs (n=19, 45%), 16 patients were hospitalized and 4 had prolonged hospitalization (one patient had both on separate occasions).</a:t>
            </a:r>
          </a:p>
          <a:p>
            <a:pPr>
              <a:lnSpc>
                <a:spcPct val="100000"/>
              </a:lnSpc>
              <a:spcBef>
                <a:spcPts val="0"/>
              </a:spcBef>
              <a:spcAft>
                <a:spcPts val="600"/>
              </a:spcAft>
            </a:pPr>
            <a:r>
              <a:rPr lang="en-US" sz="2400" dirty="0"/>
              <a:t>No grade 3 or 4 central nervous system toxicities were observed.</a:t>
            </a:r>
          </a:p>
          <a:p>
            <a:pPr>
              <a:lnSpc>
                <a:spcPct val="100000"/>
              </a:lnSpc>
              <a:spcBef>
                <a:spcPts val="0"/>
              </a:spcBef>
              <a:spcAft>
                <a:spcPts val="600"/>
              </a:spcAft>
            </a:pPr>
            <a:endParaRPr lang="en-US" sz="2400" dirty="0">
              <a:solidFill>
                <a:srgbClr val="FF0000"/>
              </a:solidFill>
            </a:endParaRPr>
          </a:p>
          <a:p>
            <a:pPr>
              <a:lnSpc>
                <a:spcPct val="100000"/>
              </a:lnSpc>
              <a:spcBef>
                <a:spcPts val="0"/>
              </a:spcBef>
              <a:spcAft>
                <a:spcPts val="600"/>
              </a:spcAft>
            </a:pPr>
            <a:endParaRPr lang="en-US" sz="2400" dirty="0">
              <a:solidFill>
                <a:srgbClr val="FF0000"/>
              </a:solidFill>
            </a:endParaRPr>
          </a:p>
          <a:p>
            <a:pPr marL="0" indent="0">
              <a:lnSpc>
                <a:spcPct val="100000"/>
              </a:lnSpc>
              <a:spcBef>
                <a:spcPts val="0"/>
              </a:spcBef>
              <a:spcAft>
                <a:spcPts val="600"/>
              </a:spcAft>
              <a:buNone/>
            </a:pPr>
            <a:endParaRPr lang="en-US" sz="2400" dirty="0">
              <a:solidFill>
                <a:srgbClr val="FF0000"/>
              </a:solidFill>
            </a:endParaRPr>
          </a:p>
        </p:txBody>
      </p:sp>
      <p:sp>
        <p:nvSpPr>
          <p:cNvPr id="10" name="Rectangle 9">
            <a:extLst>
              <a:ext uri="{FF2B5EF4-FFF2-40B4-BE49-F238E27FC236}">
                <a16:creationId xmlns:a16="http://schemas.microsoft.com/office/drawing/2014/main" id="{1FDBCE0B-3414-4855-94D1-DAC7515A752F}"/>
              </a:ext>
            </a:extLst>
          </p:cNvPr>
          <p:cNvSpPr/>
          <p:nvPr/>
        </p:nvSpPr>
        <p:spPr>
          <a:xfrm>
            <a:off x="87085" y="5981824"/>
            <a:ext cx="1611086" cy="276999"/>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As of Feb 27, 2019</a:t>
            </a:r>
            <a:endParaRPr lang="en-US" sz="1200" dirty="0"/>
          </a:p>
        </p:txBody>
      </p:sp>
      <p:sp>
        <p:nvSpPr>
          <p:cNvPr id="11" name="Footer Placeholder 4">
            <a:extLst>
              <a:ext uri="{FF2B5EF4-FFF2-40B4-BE49-F238E27FC236}">
                <a16:creationId xmlns:a16="http://schemas.microsoft.com/office/drawing/2014/main" id="{6481675B-0626-41DD-9F06-5AD14C3A05A4}"/>
              </a:ext>
            </a:extLst>
          </p:cNvPr>
          <p:cNvSpPr>
            <a:spLocks noGrp="1"/>
          </p:cNvSpPr>
          <p:nvPr>
            <p:ph type="ftr" sz="quarter" idx="11"/>
          </p:nvPr>
        </p:nvSpPr>
        <p:spPr>
          <a:xfrm>
            <a:off x="4038600" y="6478589"/>
            <a:ext cx="4114800" cy="365125"/>
          </a:xfrm>
        </p:spPr>
        <p:txBody>
          <a:bodyPr/>
          <a:lstStyle/>
          <a:p>
            <a:r>
              <a:rPr lang="en-US" dirty="0"/>
              <a:t>Amgen Proprietary – Do Not Distribute</a:t>
            </a:r>
          </a:p>
        </p:txBody>
      </p:sp>
      <p:sp>
        <p:nvSpPr>
          <p:cNvPr id="12" name="TextBox 11">
            <a:extLst>
              <a:ext uri="{FF2B5EF4-FFF2-40B4-BE49-F238E27FC236}">
                <a16:creationId xmlns:a16="http://schemas.microsoft.com/office/drawing/2014/main" id="{7F9B4C14-0AC8-44CD-AFC8-93C2BE182614}"/>
              </a:ext>
            </a:extLst>
          </p:cNvPr>
          <p:cNvSpPr txBox="1"/>
          <p:nvPr/>
        </p:nvSpPr>
        <p:spPr>
          <a:xfrm>
            <a:off x="0" y="6337328"/>
            <a:ext cx="8033657" cy="246221"/>
          </a:xfrm>
          <a:prstGeom prst="rect">
            <a:avLst/>
          </a:prstGeom>
          <a:noFill/>
        </p:spPr>
        <p:txBody>
          <a:bodyPr wrap="square" rtlCol="0">
            <a:spAutoFit/>
          </a:bodyPr>
          <a:lstStyle/>
          <a:p>
            <a:r>
              <a:rPr lang="en-US" sz="1000" dirty="0" err="1">
                <a:latin typeface="Arial" panose="020B0604020202020204" pitchFamily="34" charset="0"/>
                <a:cs typeface="Arial" panose="020B0604020202020204" pitchFamily="34" charset="0"/>
              </a:rPr>
              <a:t>Topp</a:t>
            </a:r>
            <a:r>
              <a:rPr lang="en-US" sz="1000" dirty="0">
                <a:latin typeface="Arial" panose="020B0604020202020204" pitchFamily="34" charset="0"/>
                <a:cs typeface="Arial" panose="020B0604020202020204" pitchFamily="34" charset="0"/>
              </a:rPr>
              <a:t> MS, et al. Presented at: American Society for Clinical Oncology Annual Meeting. May 31 – June 3, 2019; Chicago, IL. Abstract 8007. </a:t>
            </a:r>
          </a:p>
        </p:txBody>
      </p:sp>
    </p:spTree>
    <p:extLst>
      <p:ext uri="{BB962C8B-B14F-4D97-AF65-F5344CB8AC3E}">
        <p14:creationId xmlns:p14="http://schemas.microsoft.com/office/powerpoint/2010/main" val="3470971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45E4F-3BB0-4A3D-97E8-AD3CE61DC6E8}"/>
              </a:ext>
            </a:extLst>
          </p:cNvPr>
          <p:cNvSpPr>
            <a:spLocks noGrp="1"/>
          </p:cNvSpPr>
          <p:nvPr>
            <p:ph type="title"/>
          </p:nvPr>
        </p:nvSpPr>
        <p:spPr>
          <a:xfrm>
            <a:off x="518889" y="264790"/>
            <a:ext cx="10515600" cy="1325563"/>
          </a:xfrm>
        </p:spPr>
        <p:txBody>
          <a:bodyPr>
            <a:normAutofit/>
          </a:bodyPr>
          <a:lstStyle/>
          <a:p>
            <a:r>
              <a:rPr lang="en-US" dirty="0">
                <a:solidFill>
                  <a:schemeClr val="accent1"/>
                </a:solidFill>
              </a:rPr>
              <a:t>Causes of Serious Infections</a:t>
            </a:r>
            <a:endParaRPr lang="en-US" sz="2800" dirty="0">
              <a:solidFill>
                <a:schemeClr val="accent1"/>
              </a:solidFill>
            </a:endParaRPr>
          </a:p>
        </p:txBody>
      </p:sp>
      <p:graphicFrame>
        <p:nvGraphicFramePr>
          <p:cNvPr id="4" name="Table 3">
            <a:extLst>
              <a:ext uri="{FF2B5EF4-FFF2-40B4-BE49-F238E27FC236}">
                <a16:creationId xmlns:a16="http://schemas.microsoft.com/office/drawing/2014/main" id="{2AD93E98-AA64-45D6-A9FD-7137891955D6}"/>
              </a:ext>
            </a:extLst>
          </p:cNvPr>
          <p:cNvGraphicFramePr>
            <a:graphicFrameLocks noGrp="1"/>
          </p:cNvGraphicFramePr>
          <p:nvPr>
            <p:extLst>
              <p:ext uri="{D42A27DB-BD31-4B8C-83A1-F6EECF244321}">
                <p14:modId xmlns:p14="http://schemas.microsoft.com/office/powerpoint/2010/main" val="305945240"/>
              </p:ext>
            </p:extLst>
          </p:nvPr>
        </p:nvGraphicFramePr>
        <p:xfrm>
          <a:off x="502905" y="1798179"/>
          <a:ext cx="11024639" cy="2308860"/>
        </p:xfrm>
        <a:graphic>
          <a:graphicData uri="http://schemas.openxmlformats.org/drawingml/2006/table">
            <a:tbl>
              <a:tblPr firstRow="1" bandRow="1">
                <a:tableStyleId>{5C22544A-7EE6-4342-B048-85BDC9FD1C3A}</a:tableStyleId>
              </a:tblPr>
              <a:tblGrid>
                <a:gridCol w="4681732">
                  <a:extLst>
                    <a:ext uri="{9D8B030D-6E8A-4147-A177-3AD203B41FA5}">
                      <a16:colId xmlns:a16="http://schemas.microsoft.com/office/drawing/2014/main" val="3570272127"/>
                    </a:ext>
                  </a:extLst>
                </a:gridCol>
                <a:gridCol w="1176403">
                  <a:extLst>
                    <a:ext uri="{9D8B030D-6E8A-4147-A177-3AD203B41FA5}">
                      <a16:colId xmlns:a16="http://schemas.microsoft.com/office/drawing/2014/main" val="2911654311"/>
                    </a:ext>
                  </a:extLst>
                </a:gridCol>
                <a:gridCol w="1007166">
                  <a:extLst>
                    <a:ext uri="{9D8B030D-6E8A-4147-A177-3AD203B41FA5}">
                      <a16:colId xmlns:a16="http://schemas.microsoft.com/office/drawing/2014/main" val="1515586178"/>
                    </a:ext>
                  </a:extLst>
                </a:gridCol>
                <a:gridCol w="1086678">
                  <a:extLst>
                    <a:ext uri="{9D8B030D-6E8A-4147-A177-3AD203B41FA5}">
                      <a16:colId xmlns:a16="http://schemas.microsoft.com/office/drawing/2014/main" val="3547554263"/>
                    </a:ext>
                  </a:extLst>
                </a:gridCol>
                <a:gridCol w="1046313">
                  <a:extLst>
                    <a:ext uri="{9D8B030D-6E8A-4147-A177-3AD203B41FA5}">
                      <a16:colId xmlns:a16="http://schemas.microsoft.com/office/drawing/2014/main" val="1278149281"/>
                    </a:ext>
                  </a:extLst>
                </a:gridCol>
                <a:gridCol w="1047530">
                  <a:extLst>
                    <a:ext uri="{9D8B030D-6E8A-4147-A177-3AD203B41FA5}">
                      <a16:colId xmlns:a16="http://schemas.microsoft.com/office/drawing/2014/main" val="1151048656"/>
                    </a:ext>
                  </a:extLst>
                </a:gridCol>
                <a:gridCol w="978817">
                  <a:extLst>
                    <a:ext uri="{9D8B030D-6E8A-4147-A177-3AD203B41FA5}">
                      <a16:colId xmlns:a16="http://schemas.microsoft.com/office/drawing/2014/main" val="2617287591"/>
                    </a:ext>
                  </a:extLst>
                </a:gridCol>
              </a:tblGrid>
              <a:tr h="374625">
                <a:tc>
                  <a:txBody>
                    <a:bodyPr/>
                    <a:lstStyle/>
                    <a:p>
                      <a:pPr>
                        <a:lnSpc>
                          <a:spcPct val="85000"/>
                        </a:lnSpc>
                      </a:pPr>
                      <a:endParaRPr lang="en-US" sz="2200" dirty="0">
                        <a:solidFill>
                          <a:srgbClr val="FF0000"/>
                        </a:solidFill>
                        <a:latin typeface="Arial" panose="020B0604020202020204" pitchFamily="34" charset="0"/>
                        <a:cs typeface="Arial" panose="020B0604020202020204" pitchFamily="34" charset="0"/>
                      </a:endParaRPr>
                    </a:p>
                  </a:txBody>
                  <a:tcPr anchor="ctr"/>
                </a:tc>
                <a:tc>
                  <a:txBody>
                    <a:bodyPr/>
                    <a:lstStyle/>
                    <a:p>
                      <a:pPr algn="ctr">
                        <a:lnSpc>
                          <a:spcPct val="85000"/>
                        </a:lnSpc>
                      </a:pPr>
                      <a:r>
                        <a:rPr lang="en-US" sz="2200" dirty="0">
                          <a:solidFill>
                            <a:schemeClr val="bg1"/>
                          </a:solidFill>
                          <a:latin typeface="Arial" panose="020B0604020202020204" pitchFamily="34" charset="0"/>
                          <a:cs typeface="Arial" panose="020B0604020202020204" pitchFamily="34" charset="0"/>
                        </a:rPr>
                        <a:t>N=42</a:t>
                      </a:r>
                    </a:p>
                  </a:txBody>
                  <a:tcPr anchor="b"/>
                </a:tc>
                <a:tc>
                  <a:txBody>
                    <a:bodyPr/>
                    <a:lstStyle/>
                    <a:p>
                      <a:pPr algn="ctr"/>
                      <a:r>
                        <a:rPr lang="en-US" sz="2200" dirty="0">
                          <a:solidFill>
                            <a:schemeClr val="bg1"/>
                          </a:solidFill>
                          <a:latin typeface="Arial" panose="020B0604020202020204" pitchFamily="34" charset="0"/>
                          <a:cs typeface="Arial" panose="020B0604020202020204" pitchFamily="34" charset="0"/>
                        </a:rPr>
                        <a:t># Gr 1</a:t>
                      </a:r>
                    </a:p>
                  </a:txBody>
                  <a:tcPr anchor="ctr"/>
                </a:tc>
                <a:tc>
                  <a:txBody>
                    <a:bodyPr/>
                    <a:lstStyle/>
                    <a:p>
                      <a:pPr algn="ctr"/>
                      <a:r>
                        <a:rPr lang="en-US" sz="2200" dirty="0">
                          <a:solidFill>
                            <a:schemeClr val="bg1"/>
                          </a:solidFill>
                          <a:latin typeface="Arial" panose="020B0604020202020204" pitchFamily="34" charset="0"/>
                          <a:cs typeface="Arial" panose="020B0604020202020204" pitchFamily="34" charset="0"/>
                        </a:rPr>
                        <a:t># Gr 2</a:t>
                      </a:r>
                    </a:p>
                  </a:txBody>
                  <a:tcPr anchor="ctr"/>
                </a:tc>
                <a:tc>
                  <a:txBody>
                    <a:bodyPr/>
                    <a:lstStyle/>
                    <a:p>
                      <a:pPr algn="ctr"/>
                      <a:r>
                        <a:rPr lang="en-US" sz="2200" dirty="0">
                          <a:solidFill>
                            <a:schemeClr val="bg1"/>
                          </a:solidFill>
                          <a:latin typeface="Arial" panose="020B0604020202020204" pitchFamily="34" charset="0"/>
                          <a:cs typeface="Arial" panose="020B0604020202020204" pitchFamily="34" charset="0"/>
                        </a:rPr>
                        <a:t># Gr 3</a:t>
                      </a:r>
                    </a:p>
                  </a:txBody>
                  <a:tcPr anchor="ctr"/>
                </a:tc>
                <a:tc>
                  <a:txBody>
                    <a:bodyPr/>
                    <a:lstStyle/>
                    <a:p>
                      <a:pPr algn="ctr"/>
                      <a:r>
                        <a:rPr lang="en-US" sz="2200" dirty="0">
                          <a:solidFill>
                            <a:schemeClr val="bg1"/>
                          </a:solidFill>
                          <a:latin typeface="Arial" panose="020B0604020202020204" pitchFamily="34" charset="0"/>
                          <a:cs typeface="Arial" panose="020B0604020202020204" pitchFamily="34" charset="0"/>
                        </a:rPr>
                        <a:t># Gr 4</a:t>
                      </a:r>
                    </a:p>
                  </a:txBody>
                  <a:tcPr anchor="ctr"/>
                </a:tc>
                <a:tc>
                  <a:txBody>
                    <a:bodyPr/>
                    <a:lstStyle/>
                    <a:p>
                      <a:pPr algn="ctr"/>
                      <a:r>
                        <a:rPr lang="en-US" sz="2200" dirty="0">
                          <a:solidFill>
                            <a:schemeClr val="bg1"/>
                          </a:solidFill>
                          <a:latin typeface="Arial" panose="020B0604020202020204" pitchFamily="34" charset="0"/>
                          <a:cs typeface="Arial" panose="020B0604020202020204" pitchFamily="34" charset="0"/>
                        </a:rPr>
                        <a:t># Gr 5</a:t>
                      </a:r>
                    </a:p>
                  </a:txBody>
                  <a:tcPr anchor="ctr"/>
                </a:tc>
                <a:extLst>
                  <a:ext uri="{0D108BD9-81ED-4DB2-BD59-A6C34878D82A}">
                    <a16:rowId xmlns:a16="http://schemas.microsoft.com/office/drawing/2014/main" val="2606665529"/>
                  </a:ext>
                </a:extLst>
              </a:tr>
              <a:tr h="331399">
                <a:tc>
                  <a:txBody>
                    <a:bodyPr/>
                    <a:lstStyle/>
                    <a:p>
                      <a:pPr marL="0" marR="0" algn="l">
                        <a:lnSpc>
                          <a:spcPct val="85000"/>
                        </a:lnSpc>
                        <a:spcBef>
                          <a:spcPts val="0"/>
                        </a:spcBef>
                        <a:spcAft>
                          <a:spcPts val="0"/>
                        </a:spcAft>
                      </a:pPr>
                      <a:r>
                        <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rPr>
                        <a:t>Pulmonary</a:t>
                      </a:r>
                      <a:r>
                        <a:rPr lang="en-US" sz="2200" baseline="300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txBody>
                  <a:tcPr marL="68580" marR="68580" marT="0" marB="0"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5 (12%)</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2</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3</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extLst>
                  <a:ext uri="{0D108BD9-81ED-4DB2-BD59-A6C34878D82A}">
                    <a16:rowId xmlns:a16="http://schemas.microsoft.com/office/drawing/2014/main" val="1010551676"/>
                  </a:ext>
                </a:extLst>
              </a:tr>
              <a:tr h="331399">
                <a:tc>
                  <a:txBody>
                    <a:bodyPr/>
                    <a:lstStyle/>
                    <a:p>
                      <a:pPr marL="0" marR="0" algn="l">
                        <a:lnSpc>
                          <a:spcPct val="85000"/>
                        </a:lnSpc>
                        <a:spcBef>
                          <a:spcPts val="0"/>
                        </a:spcBef>
                        <a:spcAft>
                          <a:spcPts val="0"/>
                        </a:spcAft>
                      </a:pPr>
                      <a:r>
                        <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rPr>
                        <a:t>Central line / port infections</a:t>
                      </a:r>
                    </a:p>
                  </a:txBody>
                  <a:tcPr marL="68580" marR="68580" marT="0" marB="0"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5 (12%)</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5</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extLst>
                  <a:ext uri="{0D108BD9-81ED-4DB2-BD59-A6C34878D82A}">
                    <a16:rowId xmlns:a16="http://schemas.microsoft.com/office/drawing/2014/main" val="1752285613"/>
                  </a:ext>
                </a:extLst>
              </a:tr>
              <a:tr h="331399">
                <a:tc>
                  <a:txBody>
                    <a:bodyPr/>
                    <a:lstStyle/>
                    <a:p>
                      <a:pPr marL="0" marR="0" algn="l">
                        <a:lnSpc>
                          <a:spcPct val="85000"/>
                        </a:lnSpc>
                        <a:spcBef>
                          <a:spcPts val="0"/>
                        </a:spcBef>
                        <a:spcAft>
                          <a:spcPts val="0"/>
                        </a:spcAft>
                      </a:pPr>
                      <a:r>
                        <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rPr>
                        <a:t>Adenovirus</a:t>
                      </a:r>
                      <a:r>
                        <a:rPr lang="en-US" sz="2200" baseline="30000" dirty="0">
                          <a:solidFill>
                            <a:schemeClr val="tx1"/>
                          </a:solidFill>
                          <a:latin typeface="Arial" panose="020B0604020202020204" pitchFamily="34" charset="0"/>
                          <a:cs typeface="Arial" panose="020B0604020202020204" pitchFamily="34" charset="0"/>
                        </a:rPr>
                        <a:t>†</a:t>
                      </a:r>
                      <a:endPar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1 (2%)</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1</a:t>
                      </a:r>
                      <a:endParaRPr lang="en-US" sz="2200" baseline="300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433208998"/>
                  </a:ext>
                </a:extLst>
              </a:tr>
              <a:tr h="331399">
                <a:tc>
                  <a:txBody>
                    <a:bodyPr/>
                    <a:lstStyle/>
                    <a:p>
                      <a:pPr marL="0" marR="0" algn="l">
                        <a:lnSpc>
                          <a:spcPct val="85000"/>
                        </a:lnSpc>
                        <a:spcBef>
                          <a:spcPts val="0"/>
                        </a:spcBef>
                        <a:spcAft>
                          <a:spcPts val="0"/>
                        </a:spcAft>
                      </a:pPr>
                      <a:r>
                        <a:rPr lang="en-US" sz="2200" dirty="0">
                          <a:solidFill>
                            <a:schemeClr val="tx1"/>
                          </a:solidFill>
                          <a:effectLst/>
                          <a:latin typeface="Arial" panose="020B0604020202020204" pitchFamily="34" charset="0"/>
                          <a:ea typeface="Calibri" panose="020F0502020204030204" pitchFamily="34" charset="0"/>
                          <a:cs typeface="Arial" panose="020B0604020202020204" pitchFamily="34" charset="0"/>
                        </a:rPr>
                        <a:t>Aspergillus / influenza</a:t>
                      </a:r>
                      <a:r>
                        <a:rPr lang="en-US" sz="2200" baseline="0" dirty="0">
                          <a:solidFill>
                            <a:schemeClr val="tx1"/>
                          </a:solidFill>
                          <a:latin typeface="Arial" panose="020B0604020202020204" pitchFamily="34" charset="0"/>
                          <a:cs typeface="Arial" panose="020B0604020202020204" pitchFamily="34" charset="0"/>
                        </a:rPr>
                        <a:t>*</a:t>
                      </a:r>
                      <a:endParaRPr lang="en-US" sz="22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1 (2%)</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1</a:t>
                      </a:r>
                      <a:endParaRPr lang="en-US" sz="2200" baseline="30000" dirty="0">
                        <a:solidFill>
                          <a:schemeClr val="tx1"/>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544969767"/>
                  </a:ext>
                </a:extLst>
              </a:tr>
              <a:tr h="331399">
                <a:tc>
                  <a:txBody>
                    <a:bodyPr/>
                    <a:lstStyle/>
                    <a:p>
                      <a:pPr>
                        <a:lnSpc>
                          <a:spcPct val="85000"/>
                        </a:lnSpc>
                      </a:pPr>
                      <a:r>
                        <a:rPr lang="en-US" sz="2200" dirty="0">
                          <a:solidFill>
                            <a:schemeClr val="tx1"/>
                          </a:solidFill>
                          <a:latin typeface="Arial" panose="020B0604020202020204" pitchFamily="34" charset="0"/>
                          <a:cs typeface="Arial" panose="020B0604020202020204" pitchFamily="34" charset="0"/>
                        </a:rPr>
                        <a:t>Infection of unknown origin (fever)**</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1 (2%)</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1</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tc>
                  <a:txBody>
                    <a:bodyPr/>
                    <a:lstStyle/>
                    <a:p>
                      <a:pPr algn="ctr">
                        <a:lnSpc>
                          <a:spcPct val="85000"/>
                        </a:lnSpc>
                      </a:pPr>
                      <a:r>
                        <a:rPr lang="en-US" sz="2200" dirty="0">
                          <a:solidFill>
                            <a:schemeClr val="tx1"/>
                          </a:solidFill>
                          <a:latin typeface="Arial" panose="020B0604020202020204" pitchFamily="34" charset="0"/>
                          <a:cs typeface="Arial" panose="020B0604020202020204" pitchFamily="34" charset="0"/>
                        </a:rPr>
                        <a:t>-</a:t>
                      </a:r>
                    </a:p>
                  </a:txBody>
                  <a:tcPr anchor="ctr"/>
                </a:tc>
                <a:extLst>
                  <a:ext uri="{0D108BD9-81ED-4DB2-BD59-A6C34878D82A}">
                    <a16:rowId xmlns:a16="http://schemas.microsoft.com/office/drawing/2014/main" val="2054427560"/>
                  </a:ext>
                </a:extLst>
              </a:tr>
            </a:tbl>
          </a:graphicData>
        </a:graphic>
      </p:graphicFrame>
      <p:sp>
        <p:nvSpPr>
          <p:cNvPr id="6" name="Footer Placeholder 4">
            <a:extLst>
              <a:ext uri="{FF2B5EF4-FFF2-40B4-BE49-F238E27FC236}">
                <a16:creationId xmlns:a16="http://schemas.microsoft.com/office/drawing/2014/main" id="{387B762A-64EF-4EEA-A649-B29F25C2EB9D}"/>
              </a:ext>
            </a:extLst>
          </p:cNvPr>
          <p:cNvSpPr>
            <a:spLocks noGrp="1"/>
          </p:cNvSpPr>
          <p:nvPr>
            <p:ph type="ftr" sz="quarter" idx="11"/>
          </p:nvPr>
        </p:nvSpPr>
        <p:spPr>
          <a:xfrm>
            <a:off x="4038600" y="6490162"/>
            <a:ext cx="4114800" cy="365125"/>
          </a:xfrm>
        </p:spPr>
        <p:txBody>
          <a:bodyPr/>
          <a:lstStyle/>
          <a:p>
            <a:r>
              <a:rPr lang="en-US" dirty="0"/>
              <a:t>Amgen Proprietary – Do Not Distribute</a:t>
            </a:r>
          </a:p>
        </p:txBody>
      </p:sp>
      <p:sp>
        <p:nvSpPr>
          <p:cNvPr id="7" name="Slide Number Placeholder 6">
            <a:extLst>
              <a:ext uri="{FF2B5EF4-FFF2-40B4-BE49-F238E27FC236}">
                <a16:creationId xmlns:a16="http://schemas.microsoft.com/office/drawing/2014/main" id="{1CAB0113-D504-40FA-AAEC-5B41C409C458}"/>
              </a:ext>
            </a:extLst>
          </p:cNvPr>
          <p:cNvSpPr>
            <a:spLocks noGrp="1"/>
          </p:cNvSpPr>
          <p:nvPr>
            <p:ph type="sldNum" sz="quarter" idx="12"/>
          </p:nvPr>
        </p:nvSpPr>
        <p:spPr/>
        <p:txBody>
          <a:bodyPr/>
          <a:lstStyle/>
          <a:p>
            <a:fld id="{FA8F93EF-E6A1-4CE6-9D9E-760B88E8B65B}" type="slidenum">
              <a:rPr lang="en-US" smtClean="0"/>
              <a:t>8</a:t>
            </a:fld>
            <a:endParaRPr lang="en-US"/>
          </a:p>
        </p:txBody>
      </p:sp>
      <p:sp>
        <p:nvSpPr>
          <p:cNvPr id="9" name="Content Placeholder 2">
            <a:extLst>
              <a:ext uri="{FF2B5EF4-FFF2-40B4-BE49-F238E27FC236}">
                <a16:creationId xmlns:a16="http://schemas.microsoft.com/office/drawing/2014/main" id="{0A398005-714F-4EFC-BADB-79613813A330}"/>
              </a:ext>
            </a:extLst>
          </p:cNvPr>
          <p:cNvSpPr>
            <a:spLocks noGrp="1"/>
          </p:cNvSpPr>
          <p:nvPr>
            <p:ph idx="1"/>
          </p:nvPr>
        </p:nvSpPr>
        <p:spPr>
          <a:xfrm>
            <a:off x="460111" y="4105531"/>
            <a:ext cx="11525251" cy="1510793"/>
          </a:xfrm>
        </p:spPr>
        <p:txBody>
          <a:bodyPr>
            <a:noAutofit/>
          </a:bodyPr>
          <a:lstStyle/>
          <a:p>
            <a:pPr marL="0" indent="0">
              <a:lnSpc>
                <a:spcPct val="100000"/>
              </a:lnSpc>
              <a:spcBef>
                <a:spcPts val="0"/>
              </a:spcBef>
              <a:buNone/>
            </a:pPr>
            <a:r>
              <a:rPr lang="en-US" sz="1600" baseline="30000" dirty="0">
                <a:ea typeface="Calibri" panose="020F0502020204030204" pitchFamily="34" charset="0"/>
              </a:rPr>
              <a:t>‡ </a:t>
            </a:r>
            <a:r>
              <a:rPr lang="en-US" sz="1600" dirty="0">
                <a:ea typeface="Calibri" panose="020F0502020204030204" pitchFamily="34" charset="0"/>
              </a:rPr>
              <a:t>Includes pneumonia (n=3), and 1 each of </a:t>
            </a:r>
            <a:r>
              <a:rPr lang="en-US" sz="1600" dirty="0" err="1">
                <a:ea typeface="Calibri" panose="020F0502020204030204" pitchFamily="34" charset="0"/>
              </a:rPr>
              <a:t>bronchio</a:t>
            </a:r>
            <a:r>
              <a:rPr lang="en-US" sz="1600" dirty="0">
                <a:ea typeface="Calibri" panose="020F0502020204030204" pitchFamily="34" charset="0"/>
              </a:rPr>
              <a:t>-pulmonary infection and infectious pneumopathy</a:t>
            </a:r>
            <a:endParaRPr lang="en-US" sz="1600" dirty="0"/>
          </a:p>
          <a:p>
            <a:pPr marL="0" indent="0">
              <a:lnSpc>
                <a:spcPct val="100000"/>
              </a:lnSpc>
              <a:spcBef>
                <a:spcPts val="0"/>
              </a:spcBef>
              <a:buNone/>
            </a:pPr>
            <a:r>
              <a:rPr lang="en-US" sz="1600" baseline="30000" dirty="0"/>
              <a:t>†</a:t>
            </a:r>
            <a:r>
              <a:rPr lang="en-US" sz="1600" dirty="0"/>
              <a:t> 1 death at 400 µg/d from fulminant hepatitis related to adenovirus infection in the setting of immunosuppression not considered related to AMG 420. The trial sponsor held enrollment of new patients while responding to regulatory questions.</a:t>
            </a:r>
          </a:p>
          <a:p>
            <a:pPr marL="0" indent="0">
              <a:lnSpc>
                <a:spcPct val="100000"/>
              </a:lnSpc>
              <a:spcBef>
                <a:spcPts val="0"/>
              </a:spcBef>
              <a:buNone/>
            </a:pPr>
            <a:r>
              <a:rPr lang="en-US" sz="1600" dirty="0"/>
              <a:t>* 1 death at 50 µg/d from acute respiratory distress due to concurrent flu and aspergillosis not considered related to AMG 420.</a:t>
            </a:r>
          </a:p>
          <a:p>
            <a:pPr marL="0" indent="0">
              <a:lnSpc>
                <a:spcPct val="100000"/>
              </a:lnSpc>
              <a:spcBef>
                <a:spcPts val="0"/>
              </a:spcBef>
              <a:buNone/>
            </a:pPr>
            <a:r>
              <a:rPr lang="en-US" sz="1600" dirty="0"/>
              <a:t>** Accompanied by treatment-related SAE of grade 1 fever.</a:t>
            </a:r>
          </a:p>
          <a:p>
            <a:pPr>
              <a:lnSpc>
                <a:spcPct val="100000"/>
              </a:lnSpc>
            </a:pPr>
            <a:endParaRPr lang="en-US" sz="1600" dirty="0"/>
          </a:p>
        </p:txBody>
      </p:sp>
      <p:sp>
        <p:nvSpPr>
          <p:cNvPr id="8" name="Rectangle 7">
            <a:extLst>
              <a:ext uri="{FF2B5EF4-FFF2-40B4-BE49-F238E27FC236}">
                <a16:creationId xmlns:a16="http://schemas.microsoft.com/office/drawing/2014/main" id="{A5BB54E0-64F8-40AD-BA6D-5AEE3F375BD7}"/>
              </a:ext>
            </a:extLst>
          </p:cNvPr>
          <p:cNvSpPr/>
          <p:nvPr/>
        </p:nvSpPr>
        <p:spPr>
          <a:xfrm>
            <a:off x="87085" y="5992738"/>
            <a:ext cx="1611086" cy="276999"/>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As of Feb 27, 2019</a:t>
            </a:r>
            <a:endParaRPr lang="en-US" sz="1200" dirty="0"/>
          </a:p>
        </p:txBody>
      </p:sp>
      <p:sp>
        <p:nvSpPr>
          <p:cNvPr id="10" name="TextBox 9">
            <a:extLst>
              <a:ext uri="{FF2B5EF4-FFF2-40B4-BE49-F238E27FC236}">
                <a16:creationId xmlns:a16="http://schemas.microsoft.com/office/drawing/2014/main" id="{75462A2C-E5F0-4C62-B924-9175D955051E}"/>
              </a:ext>
            </a:extLst>
          </p:cNvPr>
          <p:cNvSpPr txBox="1"/>
          <p:nvPr/>
        </p:nvSpPr>
        <p:spPr>
          <a:xfrm>
            <a:off x="0" y="6337328"/>
            <a:ext cx="8033657" cy="246221"/>
          </a:xfrm>
          <a:prstGeom prst="rect">
            <a:avLst/>
          </a:prstGeom>
          <a:noFill/>
        </p:spPr>
        <p:txBody>
          <a:bodyPr wrap="square" rtlCol="0">
            <a:spAutoFit/>
          </a:bodyPr>
          <a:lstStyle/>
          <a:p>
            <a:r>
              <a:rPr lang="en-US" sz="1000" dirty="0" err="1">
                <a:latin typeface="Arial" panose="020B0604020202020204" pitchFamily="34" charset="0"/>
                <a:cs typeface="Arial" panose="020B0604020202020204" pitchFamily="34" charset="0"/>
              </a:rPr>
              <a:t>Topp</a:t>
            </a:r>
            <a:r>
              <a:rPr lang="en-US" sz="1000" dirty="0">
                <a:latin typeface="Arial" panose="020B0604020202020204" pitchFamily="34" charset="0"/>
                <a:cs typeface="Arial" panose="020B0604020202020204" pitchFamily="34" charset="0"/>
              </a:rPr>
              <a:t> MS, et al. Presented at: American Society for Clinical Oncology Annual Meeting. May 31 – June 3, 2019; Chicago, IL. Abstract 8007. </a:t>
            </a:r>
          </a:p>
        </p:txBody>
      </p:sp>
    </p:spTree>
    <p:extLst>
      <p:ext uri="{BB962C8B-B14F-4D97-AF65-F5344CB8AC3E}">
        <p14:creationId xmlns:p14="http://schemas.microsoft.com/office/powerpoint/2010/main" val="3446644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224CD-7EC3-4DD7-A799-DC642A4B3706}"/>
              </a:ext>
            </a:extLst>
          </p:cNvPr>
          <p:cNvSpPr>
            <a:spLocks noGrp="1"/>
          </p:cNvSpPr>
          <p:nvPr>
            <p:ph type="title"/>
          </p:nvPr>
        </p:nvSpPr>
        <p:spPr>
          <a:xfrm>
            <a:off x="490266" y="527575"/>
            <a:ext cx="10310438" cy="839488"/>
          </a:xfrm>
        </p:spPr>
        <p:txBody>
          <a:bodyPr>
            <a:normAutofit/>
          </a:bodyPr>
          <a:lstStyle/>
          <a:p>
            <a:r>
              <a:rPr lang="en-US" dirty="0">
                <a:solidFill>
                  <a:schemeClr val="accent1"/>
                </a:solidFill>
              </a:rPr>
              <a:t>Peripheral Polyneuropathy</a:t>
            </a:r>
          </a:p>
        </p:txBody>
      </p:sp>
      <p:sp>
        <p:nvSpPr>
          <p:cNvPr id="6" name="Footer Placeholder 4">
            <a:extLst>
              <a:ext uri="{FF2B5EF4-FFF2-40B4-BE49-F238E27FC236}">
                <a16:creationId xmlns:a16="http://schemas.microsoft.com/office/drawing/2014/main" id="{6F11C8A5-45D1-48CE-AC48-44FC98F15C47}"/>
              </a:ext>
            </a:extLst>
          </p:cNvPr>
          <p:cNvSpPr>
            <a:spLocks noGrp="1"/>
          </p:cNvSpPr>
          <p:nvPr>
            <p:ph type="ftr" sz="quarter" idx="11"/>
          </p:nvPr>
        </p:nvSpPr>
        <p:spPr>
          <a:xfrm>
            <a:off x="4038600" y="6490162"/>
            <a:ext cx="4114800" cy="365125"/>
          </a:xfrm>
        </p:spPr>
        <p:txBody>
          <a:bodyPr/>
          <a:lstStyle/>
          <a:p>
            <a:r>
              <a:rPr lang="en-US" dirty="0"/>
              <a:t>Amgen Proprietary – Do Not Distribute</a:t>
            </a:r>
          </a:p>
        </p:txBody>
      </p:sp>
      <p:sp>
        <p:nvSpPr>
          <p:cNvPr id="3" name="Slide Number Placeholder 2">
            <a:extLst>
              <a:ext uri="{FF2B5EF4-FFF2-40B4-BE49-F238E27FC236}">
                <a16:creationId xmlns:a16="http://schemas.microsoft.com/office/drawing/2014/main" id="{13FB2508-6D96-4C49-A540-648F6A3D3BF8}"/>
              </a:ext>
            </a:extLst>
          </p:cNvPr>
          <p:cNvSpPr>
            <a:spLocks noGrp="1"/>
          </p:cNvSpPr>
          <p:nvPr>
            <p:ph type="sldNum" sz="quarter" idx="12"/>
          </p:nvPr>
        </p:nvSpPr>
        <p:spPr/>
        <p:txBody>
          <a:bodyPr/>
          <a:lstStyle/>
          <a:p>
            <a:fld id="{FA8F93EF-E6A1-4CE6-9D9E-760B88E8B65B}" type="slidenum">
              <a:rPr lang="en-US" smtClean="0"/>
              <a:t>9</a:t>
            </a:fld>
            <a:endParaRPr lang="en-US"/>
          </a:p>
        </p:txBody>
      </p:sp>
      <p:sp>
        <p:nvSpPr>
          <p:cNvPr id="9" name="Rectangle 8">
            <a:extLst>
              <a:ext uri="{FF2B5EF4-FFF2-40B4-BE49-F238E27FC236}">
                <a16:creationId xmlns:a16="http://schemas.microsoft.com/office/drawing/2014/main" id="{49C6EF44-BAD9-4D48-BFBF-AFDC775976C1}"/>
              </a:ext>
            </a:extLst>
          </p:cNvPr>
          <p:cNvSpPr/>
          <p:nvPr/>
        </p:nvSpPr>
        <p:spPr>
          <a:xfrm>
            <a:off x="234714" y="1285263"/>
            <a:ext cx="11502190" cy="4539704"/>
          </a:xfrm>
          <a:prstGeom prst="rect">
            <a:avLst/>
          </a:prstGeom>
        </p:spPr>
        <p:txBody>
          <a:bodyPr wrap="square">
            <a:spAutoFit/>
          </a:bodyPr>
          <a:lstStyle/>
          <a:p>
            <a:pPr marL="342900" indent="-34290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Peripheral polyneuropathy was observed in two patients, in both cases as a DLT:</a:t>
            </a:r>
          </a:p>
          <a:p>
            <a:pPr marL="800100" lvl="1" indent="-342900">
              <a:spcAft>
                <a:spcPts val="600"/>
              </a:spcAft>
              <a:buFontTx/>
              <a:buChar char="-"/>
            </a:pPr>
            <a:r>
              <a:rPr lang="en-US" sz="2400" dirty="0">
                <a:latin typeface="Arial" panose="020B0604020202020204" pitchFamily="34" charset="0"/>
                <a:cs typeface="Arial" panose="020B0604020202020204" pitchFamily="34" charset="0"/>
              </a:rPr>
              <a:t>At 800 µg/d: Polyneuropathy starting 1 week after initiating treatment, to grade 3 by day 14 and requiring hospitalization.</a:t>
            </a:r>
          </a:p>
          <a:p>
            <a:pPr marL="1257300" lvl="2" indent="-342900">
              <a:spcAft>
                <a:spcPts val="6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After 15 days of treatment, M protein decreased by 58%.</a:t>
            </a:r>
          </a:p>
          <a:p>
            <a:pPr marL="800100" lvl="1" indent="-342900">
              <a:spcAft>
                <a:spcPts val="600"/>
              </a:spcAft>
              <a:buFontTx/>
              <a:buChar char="-"/>
            </a:pPr>
            <a:r>
              <a:rPr lang="en-US" sz="2400" dirty="0">
                <a:latin typeface="Arial" panose="020B0604020202020204" pitchFamily="34" charset="0"/>
                <a:cs typeface="Arial" panose="020B0604020202020204" pitchFamily="34" charset="0"/>
              </a:rPr>
              <a:t>At 400 µg/d dose de-escalation: Baseline grade 1 polyneuropathy worsened to grade 3 by day 30; after 3 weeks, the polyneuropathy gradually improved and was back to baseline by day 84 (week 12).</a:t>
            </a:r>
          </a:p>
          <a:p>
            <a:pPr marL="1257300" lvl="2" indent="-342900">
              <a:spcAft>
                <a:spcPts val="600"/>
              </a:spcAft>
              <a:buFont typeface="Wingdings" panose="05000000000000000000" pitchFamily="2" charset="2"/>
              <a:buChar char="Ø"/>
            </a:pPr>
            <a:r>
              <a:rPr lang="en-US" sz="2400" dirty="0">
                <a:latin typeface="Arial" panose="020B0604020202020204" pitchFamily="34" charset="0"/>
                <a:cs typeface="Arial" panose="020B0604020202020204" pitchFamily="34" charset="0"/>
              </a:rPr>
              <a:t>After 28 days of treatment, M protein decreased by 79%.</a:t>
            </a:r>
          </a:p>
          <a:p>
            <a:pPr marL="342900" indent="-34290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Both cases of peripheral polyneuropathy improved with IVIg and corticosteroid treatment; in one case completely resolving in a month and in the other returning to baseline (grade 1) in 2 months. </a:t>
            </a:r>
          </a:p>
        </p:txBody>
      </p:sp>
      <p:sp>
        <p:nvSpPr>
          <p:cNvPr id="7" name="Rectangle 6">
            <a:extLst>
              <a:ext uri="{FF2B5EF4-FFF2-40B4-BE49-F238E27FC236}">
                <a16:creationId xmlns:a16="http://schemas.microsoft.com/office/drawing/2014/main" id="{72323001-8068-4712-8277-AF6437EC7951}"/>
              </a:ext>
            </a:extLst>
          </p:cNvPr>
          <p:cNvSpPr/>
          <p:nvPr/>
        </p:nvSpPr>
        <p:spPr>
          <a:xfrm>
            <a:off x="87085" y="5992738"/>
            <a:ext cx="1611086" cy="276999"/>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As of Feb 27, 2019</a:t>
            </a:r>
            <a:endParaRPr lang="en-US" sz="1200" dirty="0"/>
          </a:p>
        </p:txBody>
      </p:sp>
      <p:sp>
        <p:nvSpPr>
          <p:cNvPr id="8" name="TextBox 7">
            <a:extLst>
              <a:ext uri="{FF2B5EF4-FFF2-40B4-BE49-F238E27FC236}">
                <a16:creationId xmlns:a16="http://schemas.microsoft.com/office/drawing/2014/main" id="{7E1FB0EC-AD98-401F-A9E6-ABF391D9FC1A}"/>
              </a:ext>
            </a:extLst>
          </p:cNvPr>
          <p:cNvSpPr txBox="1"/>
          <p:nvPr/>
        </p:nvSpPr>
        <p:spPr>
          <a:xfrm>
            <a:off x="0" y="6337328"/>
            <a:ext cx="8033657" cy="246221"/>
          </a:xfrm>
          <a:prstGeom prst="rect">
            <a:avLst/>
          </a:prstGeom>
          <a:noFill/>
        </p:spPr>
        <p:txBody>
          <a:bodyPr wrap="square" rtlCol="0">
            <a:spAutoFit/>
          </a:bodyPr>
          <a:lstStyle/>
          <a:p>
            <a:r>
              <a:rPr lang="en-US" sz="1000" dirty="0" err="1">
                <a:latin typeface="Arial" panose="020B0604020202020204" pitchFamily="34" charset="0"/>
                <a:cs typeface="Arial" panose="020B0604020202020204" pitchFamily="34" charset="0"/>
              </a:rPr>
              <a:t>Topp</a:t>
            </a:r>
            <a:r>
              <a:rPr lang="en-US" sz="1000" dirty="0">
                <a:latin typeface="Arial" panose="020B0604020202020204" pitchFamily="34" charset="0"/>
                <a:cs typeface="Arial" panose="020B0604020202020204" pitchFamily="34" charset="0"/>
              </a:rPr>
              <a:t> MS, et al. Presented at: American Society for Clinical Oncology Annual Meeting. May 31 – June 3, 2019; Chicago, IL. Abstract 8007. </a:t>
            </a:r>
          </a:p>
        </p:txBody>
      </p:sp>
    </p:spTree>
    <p:extLst>
      <p:ext uri="{BB962C8B-B14F-4D97-AF65-F5344CB8AC3E}">
        <p14:creationId xmlns:p14="http://schemas.microsoft.com/office/powerpoint/2010/main" val="2130820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82ad3a63-90ad-4a46-a3cb-757f4658e205" origin="userSelected">
  <element uid="8490d18d-1e1f-4ae2-adbe-3f6683173bee" value=""/>
  <element uid="03e9b10b-a1f9-4a88-9630-476473f62285" value=""/>
  <element uid="7349a702-6462-4442-88eb-c64cd513835c" value=""/>
</sisl>
</file>

<file path=customXml/itemProps1.xml><?xml version="1.0" encoding="utf-8"?>
<ds:datastoreItem xmlns:ds="http://schemas.openxmlformats.org/officeDocument/2006/customXml" ds:itemID="{7623ACD0-A5E4-4D60-AF91-0E1E550E2EC6}">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2977</Words>
  <Application>Microsoft Office PowerPoint</Application>
  <PresentationFormat>Widescreen</PresentationFormat>
  <Paragraphs>443</Paragraphs>
  <Slides>17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Calibri Light</vt:lpstr>
      <vt:lpstr>Times New Roman</vt:lpstr>
      <vt:lpstr>Wingdings</vt:lpstr>
      <vt:lpstr>Office Theme</vt:lpstr>
      <vt:lpstr>Prism 7</vt:lpstr>
      <vt:lpstr>AMG 420, an Anti-BCMA Bispecific T-cell Engager (BiTE®) Molecule, in Patients with R/R Multiple Myeloma: Updated Results of a First-in-Human Phase 1 Dose Escalation Study </vt:lpstr>
      <vt:lpstr>Background</vt:lpstr>
      <vt:lpstr>Study Schematic / Objectives</vt:lpstr>
      <vt:lpstr>Eligibility and Endpoints</vt:lpstr>
      <vt:lpstr>Patient Baseline Characteristics</vt:lpstr>
      <vt:lpstr>Dose-Limiting Toxicities (DLTs) and MTD</vt:lpstr>
      <vt:lpstr>CRS Adverse Events (AEs) and Serious AEs</vt:lpstr>
      <vt:lpstr>Causes of Serious Infections</vt:lpstr>
      <vt:lpstr>Peripheral Polyneuropathy</vt:lpstr>
      <vt:lpstr>Patient Disposition and Exposure</vt:lpstr>
      <vt:lpstr>Pharmacokinetics</vt:lpstr>
      <vt:lpstr>Responding Patients </vt:lpstr>
      <vt:lpstr>Responding Patients’ Characteristics</vt:lpstr>
      <vt:lpstr>Efficacy Summary</vt:lpstr>
      <vt:lpstr>Conclusions</vt:lpstr>
      <vt:lpstr>Disclosures</vt:lpstr>
      <vt:lpstr>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with AMG 420, an anti-BCMA BiTE® Induces MRD-Negative Complete Responses in R/R MM Patients: Results of a FIH Phase I Dose Escalation Study</dc:title>
  <dc:creator>Mac, Susanna</dc:creator>
  <cp:keywords>*$%PUB-*$%GenBus</cp:keywords>
  <cp:lastModifiedBy>Bast Deconinck, Carine</cp:lastModifiedBy>
  <cp:revision>828</cp:revision>
  <cp:lastPrinted>2019-05-10T16:26:17Z</cp:lastPrinted>
  <dcterms:created xsi:type="dcterms:W3CDTF">2018-07-18T19:10:26Z</dcterms:created>
  <dcterms:modified xsi:type="dcterms:W3CDTF">2019-06-19T20:01:56Z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7d7d9c11-83dd-4f69-859e-b1491e3115f7</vt:lpwstr>
  </property>
  <property fmtid="{D5CDD505-2E9C-101B-9397-08002B2CF9AE}" pid="3" name="bjSaver">
    <vt:lpwstr>pPxbmZxH4rzb6TG32OYyLsMj5O8pvdqy</vt:lpwstr>
  </property>
  <property fmtid="{D5CDD505-2E9C-101B-9397-08002B2CF9AE}" pid="4" name="bjDocumentLabelXML">
    <vt:lpwstr>&lt;?xml version="1.0" encoding="us-ascii"?&gt;&lt;sisl xmlns:xsi="http://www.w3.org/2001/XMLSchema-instance" xmlns:xsd="http://www.w3.org/2001/XMLSchema" sislVersion="0" policy="82ad3a63-90ad-4a46-a3cb-757f4658e205" origin="userSelected" xmlns="http://www.boldonj</vt:lpwstr>
  </property>
  <property fmtid="{D5CDD505-2E9C-101B-9397-08002B2CF9AE}" pid="5" name="bjDocumentLabelXML-0">
    <vt:lpwstr>ames.com/2008/01/sie/internal/label"&gt;&lt;element uid="8490d18d-1e1f-4ae2-adbe-3f6683173bee" value="" /&gt;&lt;element uid="03e9b10b-a1f9-4a88-9630-476473f62285" value="" /&gt;&lt;element uid="7349a702-6462-4442-88eb-c64cd513835c" value="" /&gt;&lt;/sisl&gt;</vt:lpwstr>
  </property>
  <property fmtid="{D5CDD505-2E9C-101B-9397-08002B2CF9AE}" pid="6" name="bjDocumentSecurityLabel">
    <vt:lpwstr>Public - General Business</vt:lpwstr>
  </property>
</Properties>
</file>