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917" r:id="rId3"/>
    <p:sldMasterId id="2147483928" r:id="rId4"/>
    <p:sldMasterId id="2147483970" r:id="rId5"/>
  </p:sldMasterIdLst>
  <p:notesMasterIdLst>
    <p:notesMasterId r:id="rId17"/>
  </p:notesMasterIdLst>
  <p:handoutMasterIdLst>
    <p:handoutMasterId r:id="rId18"/>
  </p:handoutMasterIdLst>
  <p:sldIdLst>
    <p:sldId id="263" r:id="rId6"/>
    <p:sldId id="338" r:id="rId7"/>
    <p:sldId id="355" r:id="rId8"/>
    <p:sldId id="345" r:id="rId9"/>
    <p:sldId id="351" r:id="rId10"/>
    <p:sldId id="340" r:id="rId11"/>
    <p:sldId id="348" r:id="rId12"/>
    <p:sldId id="353" r:id="rId13"/>
    <p:sldId id="349" r:id="rId14"/>
    <p:sldId id="357" r:id="rId15"/>
    <p:sldId id="343" r:id="rId1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5">
          <p15:clr>
            <a:srgbClr val="A4A3A4"/>
          </p15:clr>
        </p15:guide>
        <p15:guide id="2" orient="horz" pos="3101">
          <p15:clr>
            <a:srgbClr val="A4A3A4"/>
          </p15:clr>
        </p15:guide>
        <p15:guide id="3" orient="horz" pos="1359">
          <p15:clr>
            <a:srgbClr val="A4A3A4"/>
          </p15:clr>
        </p15:guide>
        <p15:guide id="4" orient="horz" pos="4270">
          <p15:clr>
            <a:srgbClr val="A4A3A4"/>
          </p15:clr>
        </p15:guide>
        <p15:guide id="5" pos="4830" userDrawn="1">
          <p15:clr>
            <a:srgbClr val="A4A3A4"/>
          </p15:clr>
        </p15:guide>
        <p15:guide id="6" pos="4468" userDrawn="1">
          <p15:clr>
            <a:srgbClr val="A4A3A4"/>
          </p15:clr>
        </p15:guide>
        <p15:guide id="7" pos="68">
          <p15:clr>
            <a:srgbClr val="A4A3A4"/>
          </p15:clr>
        </p15:guide>
        <p15:guide id="8" pos="41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S Richer" initials="" lastIdx="1" clrIdx="0"/>
  <p:cmAuthor id="1" name="Nikki West" initials="" lastIdx="5" clrIdx="1"/>
  <p:cmAuthor id="2" name="Samantha Richer" initials="" lastIdx="26" clrIdx="2"/>
  <p:cmAuthor id="3" name="Katja Björklof" initials="" lastIdx="3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D6"/>
    <a:srgbClr val="0083E6"/>
    <a:srgbClr val="85CEFF"/>
    <a:srgbClr val="F54949"/>
    <a:srgbClr val="E25326"/>
    <a:srgbClr val="CC0000"/>
    <a:srgbClr val="006600"/>
    <a:srgbClr val="0F377C"/>
    <a:srgbClr val="0E77EC"/>
    <a:srgbClr val="FCC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076" autoAdjust="0"/>
  </p:normalViewPr>
  <p:slideViewPr>
    <p:cSldViewPr snapToGrid="0">
      <p:cViewPr varScale="1">
        <p:scale>
          <a:sx n="61" d="100"/>
          <a:sy n="61" d="100"/>
        </p:scale>
        <p:origin x="1248" y="60"/>
      </p:cViewPr>
      <p:guideLst>
        <p:guide orient="horz" pos="2225"/>
        <p:guide orient="horz" pos="3101"/>
        <p:guide orient="horz" pos="1359"/>
        <p:guide orient="horz" pos="4270"/>
        <p:guide pos="4830"/>
        <p:guide pos="4468"/>
        <p:guide pos="68"/>
        <p:guide pos="41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14436"/>
    </p:cViewPr>
  </p:sorterViewPr>
  <p:notesViewPr>
    <p:cSldViewPr snapToGrid="0">
      <p:cViewPr>
        <p:scale>
          <a:sx n="150" d="100"/>
          <a:sy n="150" d="100"/>
        </p:scale>
        <p:origin x="-1776" y="122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3B1894-8E8B-4A35-99D2-12DE532448FA}" type="datetimeFigureOut">
              <a:rPr lang="en-GB"/>
              <a:pPr>
                <a:defRPr/>
              </a:pPr>
              <a:t>28/03/2019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1600CD-719A-489A-A924-E0D9EF6EE2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31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A941F5-AD54-4523-A463-BBE3EFD02B6D}" type="datetimeFigureOut">
              <a:rPr lang="en-GB"/>
              <a:pPr>
                <a:defRPr/>
              </a:pPr>
              <a:t>28/03/2019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592EFED-40C9-4FE3-9F54-F61FB1BCB21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8078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59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A128F8-828E-4AC1-A822-4C938EDE6BDD}" type="slidenum">
              <a:rPr lang="en-GB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736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6300" fontAlgn="base">
              <a:spcBef>
                <a:spcPct val="0"/>
              </a:spcBef>
              <a:spcAft>
                <a:spcPct val="0"/>
              </a:spcAft>
            </a:pPr>
            <a:fld id="{E9E2CBEE-FD97-4EFD-916C-33792CD92CE9}" type="slidenum">
              <a:rPr lang="en-GB" altLang="de-DE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7630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1794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de-DE" dirty="0">
              <a:latin typeface="Arial" charset="0"/>
              <a:cs typeface="Arial" charset="0"/>
            </a:endParaRPr>
          </a:p>
        </p:txBody>
      </p:sp>
      <p:sp>
        <p:nvSpPr>
          <p:cNvPr id="161795" name="Folienbildplatzhalter 1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2728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6300" fontAlgn="base">
              <a:spcBef>
                <a:spcPct val="0"/>
              </a:spcBef>
              <a:spcAft>
                <a:spcPct val="0"/>
              </a:spcAft>
            </a:pPr>
            <a:fld id="{E9E2CBEE-FD97-4EFD-916C-33792CD92CE9}" type="slidenum">
              <a:rPr lang="en-GB" altLang="de-DE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7630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1794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de-DE" dirty="0">
              <a:latin typeface="Arial" charset="0"/>
              <a:cs typeface="Arial" charset="0"/>
            </a:endParaRPr>
          </a:p>
        </p:txBody>
      </p:sp>
      <p:sp>
        <p:nvSpPr>
          <p:cNvPr id="161795" name="Folienbildplatzhalter 1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54423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6300" fontAlgn="base">
              <a:spcBef>
                <a:spcPct val="0"/>
              </a:spcBef>
              <a:spcAft>
                <a:spcPct val="0"/>
              </a:spcAft>
            </a:pPr>
            <a:fld id="{E9E2CBEE-FD97-4EFD-916C-33792CD92CE9}" type="slidenum">
              <a:rPr lang="en-GB" altLang="de-DE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763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1794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de-DE">
              <a:latin typeface="Arial" charset="0"/>
              <a:cs typeface="Arial" charset="0"/>
            </a:endParaRPr>
          </a:p>
        </p:txBody>
      </p:sp>
      <p:sp>
        <p:nvSpPr>
          <p:cNvPr id="161795" name="Folienbildplatzhalter 1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65695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6300" fontAlgn="base">
              <a:spcBef>
                <a:spcPct val="0"/>
              </a:spcBef>
              <a:spcAft>
                <a:spcPct val="0"/>
              </a:spcAft>
            </a:pPr>
            <a:fld id="{E9E2CBEE-FD97-4EFD-916C-33792CD92CE9}" type="slidenum">
              <a:rPr lang="en-GB" altLang="de-DE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7630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1794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de-DE">
              <a:latin typeface="Arial" charset="0"/>
              <a:cs typeface="Arial" charset="0"/>
            </a:endParaRPr>
          </a:p>
        </p:txBody>
      </p:sp>
      <p:sp>
        <p:nvSpPr>
          <p:cNvPr id="161795" name="Folienbildplatzhalter 1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14717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6300" fontAlgn="base">
              <a:spcBef>
                <a:spcPct val="0"/>
              </a:spcBef>
              <a:spcAft>
                <a:spcPct val="0"/>
              </a:spcAft>
            </a:pPr>
            <a:fld id="{E9E2CBEE-FD97-4EFD-916C-33792CD92CE9}" type="slidenum">
              <a:rPr lang="en-GB" altLang="de-DE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7630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1794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de-DE">
              <a:latin typeface="Arial" charset="0"/>
              <a:cs typeface="Arial" charset="0"/>
            </a:endParaRPr>
          </a:p>
        </p:txBody>
      </p:sp>
      <p:sp>
        <p:nvSpPr>
          <p:cNvPr id="161795" name="Folienbildplatzhalter 1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5402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6300" fontAlgn="base">
              <a:spcBef>
                <a:spcPct val="0"/>
              </a:spcBef>
              <a:spcAft>
                <a:spcPct val="0"/>
              </a:spcAft>
            </a:pPr>
            <a:fld id="{E9E2CBEE-FD97-4EFD-916C-33792CD92CE9}" type="slidenum">
              <a:rPr lang="en-GB" altLang="de-DE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7630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1794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de-DE">
              <a:latin typeface="Arial" charset="0"/>
              <a:cs typeface="Arial" charset="0"/>
            </a:endParaRPr>
          </a:p>
        </p:txBody>
      </p:sp>
      <p:sp>
        <p:nvSpPr>
          <p:cNvPr id="161795" name="Folienbildplatzhalter 1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11306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6300" fontAlgn="base">
              <a:spcBef>
                <a:spcPct val="0"/>
              </a:spcBef>
              <a:spcAft>
                <a:spcPct val="0"/>
              </a:spcAft>
            </a:pPr>
            <a:fld id="{E9E2CBEE-FD97-4EFD-916C-33792CD92CE9}" type="slidenum">
              <a:rPr lang="en-GB" altLang="de-DE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7630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1794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de-DE">
              <a:latin typeface="Arial" charset="0"/>
              <a:cs typeface="Arial" charset="0"/>
            </a:endParaRPr>
          </a:p>
        </p:txBody>
      </p:sp>
      <p:sp>
        <p:nvSpPr>
          <p:cNvPr id="161795" name="Folienbildplatzhalter 1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0741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6300" fontAlgn="base">
              <a:spcBef>
                <a:spcPct val="0"/>
              </a:spcBef>
              <a:spcAft>
                <a:spcPct val="0"/>
              </a:spcAft>
            </a:pPr>
            <a:fld id="{E9E2CBEE-FD97-4EFD-916C-33792CD92CE9}" type="slidenum">
              <a:rPr lang="en-GB" altLang="de-DE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7630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1794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de-DE">
              <a:latin typeface="Arial" charset="0"/>
              <a:cs typeface="Arial" charset="0"/>
            </a:endParaRPr>
          </a:p>
        </p:txBody>
      </p:sp>
      <p:sp>
        <p:nvSpPr>
          <p:cNvPr id="161795" name="Folienbildplatzhalter 1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35047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6300" fontAlgn="base">
              <a:spcBef>
                <a:spcPct val="0"/>
              </a:spcBef>
              <a:spcAft>
                <a:spcPct val="0"/>
              </a:spcAft>
            </a:pPr>
            <a:fld id="{E9E2CBEE-FD97-4EFD-916C-33792CD92CE9}" type="slidenum">
              <a:rPr lang="en-GB" altLang="de-DE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7630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1794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de-DE">
              <a:latin typeface="Arial" charset="0"/>
              <a:cs typeface="Arial" charset="0"/>
            </a:endParaRPr>
          </a:p>
        </p:txBody>
      </p:sp>
      <p:sp>
        <p:nvSpPr>
          <p:cNvPr id="161795" name="Folienbildplatzhalter 1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59600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6300" fontAlgn="base">
              <a:spcBef>
                <a:spcPct val="0"/>
              </a:spcBef>
              <a:spcAft>
                <a:spcPct val="0"/>
              </a:spcAft>
            </a:pPr>
            <a:fld id="{E9E2CBEE-FD97-4EFD-916C-33792CD92CE9}" type="slidenum">
              <a:rPr lang="en-GB" altLang="de-DE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7630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1794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de-DE">
              <a:latin typeface="Arial" charset="0"/>
              <a:cs typeface="Arial" charset="0"/>
            </a:endParaRPr>
          </a:p>
        </p:txBody>
      </p:sp>
      <p:sp>
        <p:nvSpPr>
          <p:cNvPr id="161795" name="Folienbildplatzhalter 1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1790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Relationship Id="rId4" Type="http://schemas.openxmlformats.org/officeDocument/2006/relationships/image" Target="file://localhost/ARTWORK/North%20Design%20Consultants/Slides_December/pin.png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6240463"/>
          </a:xfrm>
          <a:prstGeom prst="rect">
            <a:avLst/>
          </a:prstGeom>
          <a:solidFill>
            <a:srgbClr val="00446A"/>
          </a:solidFill>
          <a:ln>
            <a:solidFill>
              <a:srgbClr val="00446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189663"/>
            <a:ext cx="9144000" cy="58737"/>
          </a:xfrm>
          <a:prstGeom prst="rect">
            <a:avLst/>
          </a:prstGeom>
          <a:solidFill>
            <a:srgbClr val="F26649"/>
          </a:solidFill>
          <a:ln w="9525" cap="flat" cmpd="sng" algn="ctr">
            <a:solidFill>
              <a:srgbClr val="E2532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73059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3061" name="Title Placeholder 1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 smtClean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400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00446A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58788" y="5962650"/>
            <a:ext cx="6767512" cy="71755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/>
        </p:spPr>
        <p:txBody>
          <a:bodyPr lIns="0" tIns="0" rIns="0" bIns="0" anchor="b"/>
          <a:lstStyle>
            <a:lvl1pPr marL="168275" indent="-168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  <a:defRPr/>
            </a:pPr>
            <a:endParaRPr lang="de-DE" altLang="de-DE" sz="1000">
              <a:solidFill>
                <a:srgbClr val="00446A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18800"/>
            <a:ext cx="8229600" cy="1143000"/>
          </a:xfrm>
          <a:prstGeom prst="rect">
            <a:avLst/>
          </a:prstGeom>
        </p:spPr>
        <p:txBody>
          <a:bodyPr vert="horz" lIns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49263" y="1602000"/>
            <a:ext cx="8250237" cy="4311650"/>
          </a:xfrm>
          <a:prstGeom prst="rect">
            <a:avLst/>
          </a:prstGeom>
        </p:spPr>
        <p:txBody>
          <a:bodyPr vert="horz" lIns="0"/>
          <a:lstStyle>
            <a:lvl1pPr>
              <a:buClrTx/>
              <a:buSzPct val="120000"/>
              <a:buFontTx/>
              <a:buBlip>
                <a:blip r:embed="rId3" r:link="rId4"/>
              </a:buBlip>
              <a:defRPr/>
            </a:lvl1pPr>
            <a:lvl2pPr>
              <a:buClrTx/>
              <a:buSzPct val="120000"/>
              <a:buFontTx/>
              <a:buBlip>
                <a:blip r:embed="rId3" r:link="rId4"/>
              </a:buBlip>
              <a:defRPr/>
            </a:lvl2pPr>
            <a:lvl3pPr>
              <a:buClrTx/>
              <a:buSzPct val="120000"/>
              <a:buFontTx/>
              <a:buBlip>
                <a:blip r:embed="rId3" r:link="rId4"/>
              </a:buBlip>
              <a:defRPr/>
            </a:lvl3pPr>
            <a:lvl4pPr>
              <a:buClrTx/>
              <a:buSzPct val="120000"/>
              <a:buFontTx/>
              <a:buBlip>
                <a:blip r:embed="rId3" r:link="rId4"/>
              </a:buBlip>
              <a:defRPr/>
            </a:lvl4pPr>
            <a:lvl5pPr>
              <a:buClrTx/>
              <a:buSzPct val="120000"/>
              <a:buFontTx/>
              <a:buBlip>
                <a:blip r:embed="rId3" r:link="rId4"/>
              </a:buBlip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" y="6237800"/>
            <a:ext cx="5348287" cy="612775"/>
          </a:xfrm>
          <a:prstGeom prst="rect">
            <a:avLst/>
          </a:prstGeom>
        </p:spPr>
        <p:txBody>
          <a:bodyPr vert="horz" anchor="b"/>
          <a:lstStyle>
            <a:lvl1pPr marL="0" indent="0" algn="l">
              <a:spcBef>
                <a:spcPts val="0"/>
              </a:spcBef>
              <a:buFontTx/>
              <a:buNone/>
              <a:defRPr sz="1000">
                <a:solidFill>
                  <a:schemeClr val="tx1"/>
                </a:solidFill>
              </a:defRPr>
            </a:lvl1pPr>
            <a:lvl2pPr algn="l">
              <a:buFontTx/>
              <a:buNone/>
              <a:defRPr sz="1000">
                <a:solidFill>
                  <a:schemeClr val="tx1"/>
                </a:solidFill>
              </a:defRPr>
            </a:lvl2pPr>
            <a:lvl3pPr algn="l">
              <a:buFontTx/>
              <a:buNone/>
              <a:defRPr sz="1000">
                <a:solidFill>
                  <a:schemeClr val="tx1"/>
                </a:solidFill>
              </a:defRPr>
            </a:lvl3pPr>
            <a:lvl4pPr algn="l">
              <a:buFontTx/>
              <a:buNone/>
              <a:defRPr sz="1000">
                <a:solidFill>
                  <a:schemeClr val="tx1"/>
                </a:solidFill>
              </a:defRPr>
            </a:lvl4pPr>
            <a:lvl5pPr algn="l"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/>
              <a:t>Second level</a:t>
            </a:r>
          </a:p>
          <a:p>
            <a:pPr lvl="0"/>
            <a:r>
              <a:rPr lang="en-GB" dirty="0"/>
              <a:t>Third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757613" y="6243638"/>
            <a:ext cx="5348287" cy="612775"/>
          </a:xfrm>
          <a:prstGeom prst="rect">
            <a:avLst/>
          </a:prstGeom>
        </p:spPr>
        <p:txBody>
          <a:bodyPr vert="horz" anchor="b"/>
          <a:lstStyle>
            <a:lvl1pPr marL="0" indent="0" algn="r">
              <a:spcBef>
                <a:spcPts val="0"/>
              </a:spcBef>
              <a:buFontTx/>
              <a:buNone/>
              <a:defRPr sz="1000">
                <a:solidFill>
                  <a:schemeClr val="tx1"/>
                </a:solidFill>
              </a:defRPr>
            </a:lvl1pPr>
            <a:lvl2pPr algn="l">
              <a:buFontTx/>
              <a:buNone/>
              <a:defRPr sz="1000">
                <a:solidFill>
                  <a:schemeClr val="tx1"/>
                </a:solidFill>
              </a:defRPr>
            </a:lvl2pPr>
            <a:lvl3pPr algn="l">
              <a:buFontTx/>
              <a:buNone/>
              <a:defRPr sz="1000">
                <a:solidFill>
                  <a:schemeClr val="tx1"/>
                </a:solidFill>
              </a:defRPr>
            </a:lvl3pPr>
            <a:lvl4pPr algn="l">
              <a:buFontTx/>
              <a:buNone/>
              <a:defRPr sz="1000">
                <a:solidFill>
                  <a:schemeClr val="tx1"/>
                </a:solidFill>
              </a:defRPr>
            </a:lvl4pPr>
            <a:lvl5pPr algn="l"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/>
              <a:t>Second level</a:t>
            </a:r>
          </a:p>
          <a:p>
            <a:pPr lvl="0"/>
            <a:r>
              <a:rPr lang="en-GB" dirty="0"/>
              <a:t>Third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400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00446A"/>
              </a:solidFill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58788" y="5962650"/>
            <a:ext cx="6767512" cy="71755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/>
        </p:spPr>
        <p:txBody>
          <a:bodyPr lIns="0" tIns="0" rIns="0" bIns="0" anchor="b"/>
          <a:lstStyle>
            <a:lvl1pPr marL="168275" indent="-168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  <a:defRPr/>
            </a:pPr>
            <a:endParaRPr lang="de-DE" altLang="de-DE" sz="1000">
              <a:solidFill>
                <a:srgbClr val="00446A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/>
          </p:cNvGraphicFramePr>
          <p:nvPr/>
        </p:nvGraphicFramePr>
        <p:xfrm>
          <a:off x="1584325" y="2520950"/>
          <a:ext cx="5992814" cy="2259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6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6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Primary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Tumor Site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70279" marR="170279" marT="45712" marB="45712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Incidence (%)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800" baseline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of Bone Metastases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70279" marR="170279" marT="45712" marB="4571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Breast</a:t>
                      </a:r>
                    </a:p>
                  </a:txBody>
                  <a:tcPr marL="170279" marR="170279" marT="45712" marB="45712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65%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 marL="170279" marR="170279" marT="45712" marB="4571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Prostate</a:t>
                      </a:r>
                    </a:p>
                  </a:txBody>
                  <a:tcPr marL="170279" marR="170279" marT="45712" marB="45712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65%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 marL="170279" marR="170279" marT="45712" marB="4571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Lung</a:t>
                      </a:r>
                    </a:p>
                  </a:txBody>
                  <a:tcPr marL="170279" marR="170279" marT="45712" marB="45712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30%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 marL="170279" marR="170279" marT="45712" marB="4571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118800"/>
            <a:ext cx="8229600" cy="1143000"/>
          </a:xfrm>
          <a:prstGeom prst="rect">
            <a:avLst/>
          </a:prstGeom>
        </p:spPr>
        <p:txBody>
          <a:bodyPr vert="horz" lIns="0" rIns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" y="6237800"/>
            <a:ext cx="5348287" cy="612775"/>
          </a:xfrm>
          <a:prstGeom prst="rect">
            <a:avLst/>
          </a:prstGeom>
        </p:spPr>
        <p:txBody>
          <a:bodyPr vert="horz" anchor="b"/>
          <a:lstStyle>
            <a:lvl1pPr marL="168275" indent="-168275" algn="l" fontAlgn="base">
              <a:spcBef>
                <a:spcPts val="0"/>
              </a:spcBef>
              <a:buFont typeface="Arial" charset="0"/>
              <a:buNone/>
              <a:defRPr sz="1000">
                <a:solidFill>
                  <a:schemeClr val="tx1"/>
                </a:solidFill>
              </a:defRPr>
            </a:lvl1pPr>
            <a:lvl2pPr algn="l">
              <a:buFontTx/>
              <a:buNone/>
              <a:defRPr sz="1000">
                <a:solidFill>
                  <a:schemeClr val="tx1"/>
                </a:solidFill>
              </a:defRPr>
            </a:lvl2pPr>
            <a:lvl3pPr algn="l">
              <a:buFontTx/>
              <a:buNone/>
              <a:defRPr sz="1000">
                <a:solidFill>
                  <a:schemeClr val="tx1"/>
                </a:solidFill>
              </a:defRPr>
            </a:lvl3pPr>
            <a:lvl4pPr algn="l">
              <a:buFontTx/>
              <a:buNone/>
              <a:defRPr sz="1000">
                <a:solidFill>
                  <a:schemeClr val="tx1"/>
                </a:solidFill>
              </a:defRPr>
            </a:lvl4pPr>
            <a:lvl5pPr algn="l"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altLang="en-GB" dirty="0"/>
              <a:t>Click to edit Master text styles</a:t>
            </a:r>
          </a:p>
          <a:p>
            <a:pPr lvl="1"/>
            <a:r>
              <a:rPr lang="en-US" altLang="en-GB" dirty="0"/>
              <a:t>Second level</a:t>
            </a:r>
          </a:p>
          <a:p>
            <a:pPr lvl="2"/>
            <a:r>
              <a:rPr lang="en-US" altLang="en-GB" dirty="0"/>
              <a:t>Third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" y="6237800"/>
            <a:ext cx="5348287" cy="612775"/>
          </a:xfrm>
          <a:prstGeom prst="rect">
            <a:avLst/>
          </a:prstGeom>
        </p:spPr>
        <p:txBody>
          <a:bodyPr vert="horz" anchor="b"/>
          <a:lstStyle>
            <a:lvl1pPr algn="l">
              <a:buFontTx/>
              <a:buNone/>
              <a:defRPr sz="1000">
                <a:solidFill>
                  <a:schemeClr val="tx1"/>
                </a:solidFill>
              </a:defRPr>
            </a:lvl1pPr>
            <a:lvl2pPr algn="l">
              <a:buFontTx/>
              <a:buNone/>
              <a:defRPr sz="1000">
                <a:solidFill>
                  <a:schemeClr val="tx1"/>
                </a:solidFill>
              </a:defRPr>
            </a:lvl2pPr>
            <a:lvl3pPr algn="l">
              <a:buFontTx/>
              <a:buNone/>
              <a:defRPr sz="1000">
                <a:solidFill>
                  <a:schemeClr val="tx1"/>
                </a:solidFill>
              </a:defRPr>
            </a:lvl3pPr>
            <a:lvl4pPr algn="l">
              <a:buFontTx/>
              <a:buNone/>
              <a:defRPr sz="1000">
                <a:solidFill>
                  <a:schemeClr val="tx1"/>
                </a:solidFill>
              </a:defRPr>
            </a:lvl4pPr>
            <a:lvl5pPr algn="l"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/>
              <a:t>Second level</a:t>
            </a:r>
          </a:p>
          <a:p>
            <a:pPr lvl="0"/>
            <a:r>
              <a:rPr lang="en-GB" dirty="0"/>
              <a:t>Third level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1"/>
          </p:nvPr>
        </p:nvSpPr>
        <p:spPr>
          <a:xfrm>
            <a:off x="1650999" y="2208456"/>
            <a:ext cx="5715369" cy="309244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anchor="ctr" anchorCtr="0"/>
          <a:lstStyle>
            <a:lvl1pPr>
              <a:buFontTx/>
              <a:buNone/>
              <a:defRPr sz="1800">
                <a:latin typeface="+mn-lt"/>
              </a:defRPr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400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00446A"/>
              </a:solidFill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458788" y="5962650"/>
            <a:ext cx="6767512" cy="71755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/>
        </p:spPr>
        <p:txBody>
          <a:bodyPr lIns="0" tIns="0" rIns="0" bIns="0" anchor="b"/>
          <a:lstStyle>
            <a:lvl1pPr marL="168275" indent="-168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  <a:defRPr/>
            </a:pPr>
            <a:endParaRPr lang="de-DE" altLang="de-DE" sz="1000">
              <a:solidFill>
                <a:srgbClr val="00446A"/>
              </a:solidFill>
            </a:endParaRPr>
          </a:p>
        </p:txBody>
      </p:sp>
      <p:graphicFrame>
        <p:nvGraphicFramePr>
          <p:cNvPr id="9" name="Object 1"/>
          <p:cNvGraphicFramePr>
            <a:graphicFrameLocks/>
          </p:cNvGraphicFramePr>
          <p:nvPr/>
        </p:nvGraphicFramePr>
        <p:xfrm>
          <a:off x="561975" y="1928813"/>
          <a:ext cx="81407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7" r:id="rId4" imgW="8144962" imgH="4170025" progId="Excel.Sheet.8">
                  <p:embed/>
                </p:oleObj>
              </mc:Choice>
              <mc:Fallback>
                <p:oleObj r:id="rId4" imgW="8144962" imgH="4170025" progId="Excel.Sheet.8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928813"/>
                        <a:ext cx="8140700" cy="416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118800"/>
            <a:ext cx="8229600" cy="1143000"/>
          </a:xfrm>
          <a:prstGeom prst="rect">
            <a:avLst/>
          </a:prstGeom>
        </p:spPr>
        <p:txBody>
          <a:bodyPr vert="horz" lIns="0" rIns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49263" y="1602000"/>
            <a:ext cx="8245475" cy="625475"/>
          </a:xfrm>
          <a:prstGeom prst="rect">
            <a:avLst/>
          </a:prstGeom>
        </p:spPr>
        <p:txBody>
          <a:bodyPr vert="horz" lIns="0" rIns="0"/>
          <a:lstStyle>
            <a:lvl1pPr marL="228600" marR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 sz="2400"/>
            </a:lvl1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400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00446A"/>
              </a:solidFill>
            </a:endParaRPr>
          </a:p>
        </p:txBody>
      </p:sp>
      <p:graphicFrame>
        <p:nvGraphicFramePr>
          <p:cNvPr id="8" name="Object 1"/>
          <p:cNvGraphicFramePr>
            <a:graphicFrameLocks/>
          </p:cNvGraphicFramePr>
          <p:nvPr/>
        </p:nvGraphicFramePr>
        <p:xfrm>
          <a:off x="561975" y="1928813"/>
          <a:ext cx="8143875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31" r:id="rId3" imgW="8144962" imgH="4170025" progId="Excel.Sheet.8">
                  <p:embed/>
                </p:oleObj>
              </mc:Choice>
              <mc:Fallback>
                <p:oleObj r:id="rId3" imgW="8144962" imgH="4170025" progId="Excel.Sheet.8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928813"/>
                        <a:ext cx="8143875" cy="416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118800"/>
            <a:ext cx="8229600" cy="1143000"/>
          </a:xfrm>
          <a:prstGeom prst="rect">
            <a:avLst/>
          </a:prstGeom>
        </p:spPr>
        <p:txBody>
          <a:bodyPr vert="horz" lIns="0" rIns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49263" y="1602000"/>
            <a:ext cx="8245475" cy="625475"/>
          </a:xfrm>
          <a:prstGeom prst="rect">
            <a:avLst/>
          </a:prstGeom>
        </p:spPr>
        <p:txBody>
          <a:bodyPr vert="horz" lIns="0" rIns="0"/>
          <a:lstStyle>
            <a:lvl1pPr marL="228600" marR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 sz="2400"/>
            </a:lvl1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400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00446A"/>
              </a:solidFill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58788" y="5962650"/>
            <a:ext cx="6767512" cy="71755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/>
        </p:spPr>
        <p:txBody>
          <a:bodyPr lIns="0" tIns="0" rIns="0" bIns="0" anchor="b"/>
          <a:lstStyle>
            <a:lvl1pPr marL="168275" indent="-168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  <a:defRPr/>
            </a:pPr>
            <a:endParaRPr lang="de-DE" altLang="de-DE" sz="1000">
              <a:solidFill>
                <a:srgbClr val="00446A"/>
              </a:solidFill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33350" y="6554788"/>
            <a:ext cx="32385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446A"/>
                </a:solidFill>
                <a:latin typeface="Arial"/>
                <a:cs typeface="Arial" pitchFamily="34" charset="0"/>
              </a:defRPr>
            </a:lvl1pPr>
          </a:lstStyle>
          <a:p>
            <a:pPr>
              <a:defRPr/>
            </a:pPr>
            <a:fld id="{437D3C2D-6F9E-4168-8FC2-B68AA8178FD7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587375" y="5653088"/>
            <a:ext cx="64420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446A"/>
                </a:solidFill>
                <a:latin typeface="Arial"/>
                <a:cs typeface="Arial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-1" y="6427113"/>
            <a:ext cx="5004049" cy="4308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buNone/>
              <a:defRPr sz="10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39951" y="6427113"/>
            <a:ext cx="5004049" cy="430887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buNone/>
              <a:defRPr sz="1000" b="1">
                <a:solidFill>
                  <a:srgbClr val="00446A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Placeholder 1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2255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747" y="6370827"/>
            <a:ext cx="5220000" cy="44272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-457200">
              <a:spcBef>
                <a:spcPts val="0"/>
              </a:spcBef>
              <a:buNone/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70596" y="6372000"/>
            <a:ext cx="4392000" cy="44367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r">
              <a:spcBef>
                <a:spcPts val="0"/>
              </a:spcBef>
              <a:buNone/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557339"/>
            <a:ext cx="8229600" cy="475198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Placeholder 1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457950"/>
            <a:ext cx="4019550" cy="400050"/>
          </a:xfrm>
        </p:spPr>
        <p:txBody>
          <a:bodyPr anchor="b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05400" y="6457950"/>
            <a:ext cx="4019550" cy="400050"/>
          </a:xfrm>
        </p:spPr>
        <p:txBody>
          <a:bodyPr anchor="b"/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0446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2255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457950"/>
            <a:ext cx="4019550" cy="400050"/>
          </a:xfrm>
        </p:spPr>
        <p:txBody>
          <a:bodyPr anchor="b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05400" y="6457950"/>
            <a:ext cx="4019550" cy="400050"/>
          </a:xfrm>
        </p:spPr>
        <p:txBody>
          <a:bodyPr anchor="b"/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457950"/>
            <a:ext cx="4019550" cy="400050"/>
          </a:xfrm>
        </p:spPr>
        <p:txBody>
          <a:bodyPr anchor="b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05400" y="6457950"/>
            <a:ext cx="4019550" cy="400050"/>
          </a:xfrm>
        </p:spPr>
        <p:txBody>
          <a:bodyPr anchor="b"/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457950"/>
            <a:ext cx="4019550" cy="400050"/>
          </a:xfrm>
        </p:spPr>
        <p:txBody>
          <a:bodyPr anchor="b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05400" y="6457950"/>
            <a:ext cx="4019550" cy="400050"/>
          </a:xfrm>
        </p:spPr>
        <p:txBody>
          <a:bodyPr anchor="b"/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/>
        </p:nvSpPr>
        <p:spPr bwMode="auto"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dist="12900" dir="5400000" algn="tl" rotWithShape="0">
              <a:srgbClr val="808080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  <a:latin typeface="Rockwell"/>
              <a:ea typeface="MS PGothic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en-US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76A55">
                    <a:tint val="60000"/>
                    <a:satMod val="155000"/>
                  </a:srgbClr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76A55">
                    <a:tint val="60000"/>
                    <a:satMod val="155000"/>
                  </a:srgbClr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74EB-6360-48D6-80C9-96F92BF136C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506" y="6415277"/>
            <a:ext cx="7087343" cy="430887"/>
          </a:xfrm>
        </p:spPr>
        <p:txBody>
          <a:bodyPr anchor="b">
            <a:noAutofit/>
          </a:bodyPr>
          <a:lstStyle>
            <a:lvl1pPr marL="0" indent="0">
              <a:buNone/>
              <a:defRPr sz="1000" b="0">
                <a:solidFill>
                  <a:srgbClr val="5F59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39951" y="6414325"/>
            <a:ext cx="5004049" cy="430887"/>
          </a:xfrm>
        </p:spPr>
        <p:txBody>
          <a:bodyPr anchor="b">
            <a:normAutofit/>
          </a:bodyPr>
          <a:lstStyle>
            <a:lvl1pPr algn="r">
              <a:buNone/>
              <a:defRPr sz="1000" b="0">
                <a:solidFill>
                  <a:srgbClr val="5F59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Placeholder 1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0"/>
            <a:ext cx="9144000" cy="62404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/>
          <p:nvPr userDrawn="1"/>
        </p:nvSpPr>
        <p:spPr>
          <a:xfrm>
            <a:off x="0" y="6189663"/>
            <a:ext cx="9144000" cy="5873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3765" y="1770522"/>
            <a:ext cx="7772235" cy="2574525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>
              <a:defRPr sz="440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400175"/>
          </a:xfrm>
          <a:prstGeom prst="rect">
            <a:avLst/>
          </a:prstGeom>
          <a:solidFill>
            <a:srgbClr val="00446A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9" name="Title Placeholder 15"/>
          <p:cNvSpPr>
            <a:spLocks noGrp="1"/>
          </p:cNvSpPr>
          <p:nvPr>
            <p:ph type="title"/>
          </p:nvPr>
        </p:nvSpPr>
        <p:spPr bwMode="auto">
          <a:xfrm>
            <a:off x="457200" y="115888"/>
            <a:ext cx="82296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4188" y="0"/>
            <a:ext cx="10398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A77CC92-5CEF-423A-B477-44E08BE9C7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60" r:id="rId7"/>
    <p:sldLayoutId id="2147483961" r:id="rId8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SzPct val="120000"/>
        <a:buBlip>
          <a:blip r:embed="rId10"/>
        </a:buBlip>
        <a:defRPr sz="2400" kern="1200">
          <a:solidFill>
            <a:srgbClr val="00446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 sz="2000" kern="1200">
          <a:solidFill>
            <a:srgbClr val="00446A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kern="1200">
          <a:solidFill>
            <a:srgbClr val="00446A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 sz="1600" kern="1200">
          <a:solidFill>
            <a:srgbClr val="00446A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»"/>
        <a:defRPr sz="1600" kern="1200">
          <a:solidFill>
            <a:srgbClr val="00446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400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00446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49" r:id="rId4"/>
    <p:sldLayoutId id="2147483965" r:id="rId5"/>
    <p:sldLayoutId id="2147483966" r:id="rId6"/>
    <p:sldLayoutId id="2147483967" r:id="rId7"/>
    <p:sldLayoutId id="2147483948" r:id="rId8"/>
    <p:sldLayoutId id="2147483947" r:id="rId9"/>
    <p:sldLayoutId id="2147483968" r:id="rId10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15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15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15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15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15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004A6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004A6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004A6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004A64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38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855663" indent="-1698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</a:defRPr>
      </a:lvl3pPr>
      <a:lvl4pPr marL="1201738" indent="-168275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Char char="–"/>
        <a:defRPr>
          <a:solidFill>
            <a:schemeClr val="tx1"/>
          </a:solidFill>
          <a:latin typeface="+mn-lt"/>
        </a:defRPr>
      </a:lvl4pPr>
      <a:lvl5pPr marL="1541463" indent="-1698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Char char="»"/>
        <a:defRPr>
          <a:solidFill>
            <a:schemeClr val="tx1"/>
          </a:solidFill>
          <a:latin typeface="+mn-lt"/>
        </a:defRPr>
      </a:lvl5pPr>
      <a:lvl6pPr marL="1998663" indent="-169863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A64"/>
          </a:solidFill>
          <a:latin typeface="+mn-lt"/>
        </a:defRPr>
      </a:lvl6pPr>
      <a:lvl7pPr marL="2455863" indent="-169863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A64"/>
          </a:solidFill>
          <a:latin typeface="+mn-lt"/>
        </a:defRPr>
      </a:lvl7pPr>
      <a:lvl8pPr marL="2913063" indent="-169863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A64"/>
          </a:solidFill>
          <a:latin typeface="+mn-lt"/>
        </a:defRPr>
      </a:lvl8pPr>
      <a:lvl9pPr marL="3370263" indent="-169863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A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16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154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pic>
        <p:nvPicPr>
          <p:cNvPr id="154628" name="Picture 6" descr="Amgen_2_White_PC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6162675"/>
            <a:ext cx="17176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 flipV="1">
            <a:off x="395288" y="1123950"/>
            <a:ext cx="8497887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79388" y="1196975"/>
            <a:ext cx="215900" cy="5400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79388" y="115888"/>
            <a:ext cx="215900" cy="1009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16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  <a:endParaRPr lang="de-DE" altLang="de-DE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  <a:endParaRPr lang="de-DE" altLang="de-DE"/>
          </a:p>
        </p:txBody>
      </p:sp>
      <p:pic>
        <p:nvPicPr>
          <p:cNvPr id="3076" name="Picture 6" descr="Amgen_2_White_PC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62675"/>
            <a:ext cx="17176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 flipV="1">
            <a:off x="395288" y="1123950"/>
            <a:ext cx="8497887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80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79388" y="1196975"/>
            <a:ext cx="215900" cy="5400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8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79388" y="115888"/>
            <a:ext cx="215900" cy="1009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979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53236" cy="6313118"/>
          </a:xfrm>
          <a:prstGeom prst="rect">
            <a:avLst/>
          </a:prstGeom>
          <a:gradFill>
            <a:gsLst>
              <a:gs pos="0">
                <a:srgbClr val="00446A"/>
              </a:gs>
              <a:gs pos="50000">
                <a:srgbClr val="0070C0"/>
              </a:gs>
              <a:gs pos="100000">
                <a:srgbClr val="0075F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6271999"/>
            <a:ext cx="9144000" cy="1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0" hangingPunct="0">
              <a:spcBef>
                <a:spcPts val="0"/>
              </a:spcBef>
              <a:spcAft>
                <a:spcPts val="600"/>
              </a:spcAft>
            </a:pPr>
            <a:endParaRPr lang="de-DE" sz="1400" err="1">
              <a:solidFill>
                <a:schemeClr val="bg1"/>
              </a:solidFill>
            </a:endParaRPr>
          </a:p>
        </p:txBody>
      </p:sp>
      <p:sp>
        <p:nvSpPr>
          <p:cNvPr id="158721" name="Title 2"/>
          <p:cNvSpPr>
            <a:spLocks noGrp="1"/>
          </p:cNvSpPr>
          <p:nvPr>
            <p:ph type="ctrTitle"/>
          </p:nvPr>
        </p:nvSpPr>
        <p:spPr>
          <a:xfrm>
            <a:off x="328773" y="2130425"/>
            <a:ext cx="8815227" cy="1470025"/>
          </a:xfrm>
        </p:spPr>
        <p:txBody>
          <a:bodyPr/>
          <a:lstStyle/>
          <a:p>
            <a:r>
              <a:rPr lang="de-AT" sz="3600" dirty="0"/>
              <a:t>Risiken und Behandlung </a:t>
            </a:r>
            <a:br>
              <a:rPr lang="de-AT" sz="3600" dirty="0"/>
            </a:br>
            <a:r>
              <a:rPr lang="de-AT" sz="3600" dirty="0"/>
              <a:t>von Hypokalzämien unter osteoprotektiver Therapie</a:t>
            </a:r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DC501A-4286-409F-BF2D-1BB2A3A4BB2F}"/>
              </a:ext>
            </a:extLst>
          </p:cNvPr>
          <p:cNvSpPr/>
          <p:nvPr/>
        </p:nvSpPr>
        <p:spPr>
          <a:xfrm>
            <a:off x="129302" y="6460263"/>
            <a:ext cx="15343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000" dirty="0">
                <a:solidFill>
                  <a:schemeClr val="accent1">
                    <a:lumMod val="75000"/>
                  </a:schemeClr>
                </a:solidFill>
              </a:rPr>
              <a:t>SC-CH-AMG162-00169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425799"/>
            <a:chOff x="0" y="0"/>
            <a:chExt cx="9144000" cy="925286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925286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rgbClr val="3A7DCE"/>
                </a:gs>
                <a:gs pos="100000">
                  <a:srgbClr val="0075F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887073"/>
              <a:ext cx="9144000" cy="11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</p:grpSp>
      <p:sp>
        <p:nvSpPr>
          <p:cNvPr id="5" name="Title 2">
            <a:extLst>
              <a:ext uri="{FF2B5EF4-FFF2-40B4-BE49-F238E27FC236}">
                <a16:creationId xmlns:a16="http://schemas.microsoft.com/office/drawing/2014/main" id="{72F4614F-42DD-4CFE-A7C6-C7279CDD7ADD}"/>
              </a:ext>
            </a:extLst>
          </p:cNvPr>
          <p:cNvSpPr txBox="1">
            <a:spLocks/>
          </p:cNvSpPr>
          <p:nvPr/>
        </p:nvSpPr>
        <p:spPr>
          <a:xfrm>
            <a:off x="363609" y="466677"/>
            <a:ext cx="8416782" cy="492443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28570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 spc="0" baseline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2857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Hypokalzämien während </a:t>
            </a:r>
            <a:r>
              <a:rPr kumimoji="0" lang="de-DE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osteoprotektiver</a:t>
            </a: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Therapie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F93F9A-C610-4B7A-8A22-E2ADBD4B48AF}"/>
              </a:ext>
            </a:extLst>
          </p:cNvPr>
          <p:cNvSpPr txBox="1"/>
          <p:nvPr/>
        </p:nvSpPr>
        <p:spPr>
          <a:xfrm>
            <a:off x="0" y="6455341"/>
            <a:ext cx="4315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Body JJ. BMC Urol. 2018</a:t>
            </a:r>
          </a:p>
          <a:p>
            <a:pPr marL="228600" indent="-228600">
              <a:buAutoNum type="arabicPeriod"/>
            </a:pPr>
            <a:endParaRPr lang="de-DE" sz="1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F8BB58-F9F6-4102-AEA8-27BDFE04DCC2}"/>
              </a:ext>
            </a:extLst>
          </p:cNvPr>
          <p:cNvSpPr/>
          <p:nvPr/>
        </p:nvSpPr>
        <p:spPr>
          <a:xfrm>
            <a:off x="363609" y="1459230"/>
            <a:ext cx="841678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sz="1400" b="1" u="sng" dirty="0">
                <a:latin typeface="+mn-lt"/>
              </a:rPr>
              <a:t>Milde Hypokalzämie (asymptomatisch Grad 1)</a:t>
            </a:r>
          </a:p>
          <a:p>
            <a:pPr marL="142854" lvl="1" indent="0">
              <a:buFont typeface="Wingdings" panose="05000000000000000000" pitchFamily="2" charset="2"/>
              <a:buNone/>
            </a:pPr>
            <a:endParaRPr lang="de-DE" sz="1400" b="1" dirty="0">
              <a:latin typeface="+mn-lt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400" dirty="0">
                <a:latin typeface="+mn-lt"/>
              </a:rPr>
              <a:t>Orale Gabe von Calcium (1 g) und Vitamin D (800 IE ) zwei Mal täglich; bei Vitamin D Mangel auch höhere Dosen möglich (min. 1x 25.000 IE / Woche </a:t>
            </a:r>
            <a:r>
              <a:rPr lang="de-DE" sz="1400" dirty="0" err="1">
                <a:latin typeface="+mn-lt"/>
              </a:rPr>
              <a:t>p.o</a:t>
            </a:r>
            <a:r>
              <a:rPr lang="de-DE" sz="1400" dirty="0">
                <a:latin typeface="+mn-lt"/>
              </a:rPr>
              <a:t>. für 8 Wochen oder falls notwendig 7 mg </a:t>
            </a:r>
            <a:r>
              <a:rPr lang="de-DE" sz="1400" dirty="0" err="1">
                <a:latin typeface="+mn-lt"/>
              </a:rPr>
              <a:t>i.m</a:t>
            </a:r>
            <a:r>
              <a:rPr lang="de-DE" sz="1400" dirty="0">
                <a:latin typeface="+mn-lt"/>
              </a:rPr>
              <a:t>. alle 3 Monate)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de-DE" sz="1400" dirty="0">
              <a:latin typeface="+mn-lt"/>
            </a:endParaRPr>
          </a:p>
          <a:p>
            <a:pPr marL="314304" lvl="1" indent="-171450">
              <a:buFont typeface="Wingdings" panose="05000000000000000000" pitchFamily="2" charset="2"/>
              <a:buChar char="Ø"/>
            </a:pPr>
            <a:endParaRPr lang="de-DE" sz="1400" dirty="0">
              <a:latin typeface="+mn-lt"/>
            </a:endParaRPr>
          </a:p>
          <a:p>
            <a:pPr marL="142854" lvl="1"/>
            <a:endParaRPr lang="de-DE" sz="1000" b="1" dirty="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b="1" u="sng" dirty="0">
                <a:latin typeface="+mn-lt"/>
              </a:rPr>
              <a:t>Schwerwiegende Hypokalzämie (asymptomatisch Grad ≥ 2)</a:t>
            </a:r>
            <a:endParaRPr lang="de-DE" sz="1400" b="1" dirty="0">
              <a:latin typeface="+mn-lt"/>
            </a:endParaRPr>
          </a:p>
          <a:p>
            <a:pPr marL="142854" lvl="1" indent="0">
              <a:buFont typeface="Wingdings" panose="05000000000000000000" pitchFamily="2" charset="2"/>
              <a:buNone/>
            </a:pPr>
            <a:endParaRPr lang="de-DE" sz="1000" dirty="0">
              <a:latin typeface="+mn-lt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400" dirty="0">
                <a:latin typeface="+mn-lt"/>
              </a:rPr>
              <a:t>Supplementierung mit 1g Calcium </a:t>
            </a:r>
            <a:r>
              <a:rPr lang="de-DE" sz="1400" dirty="0" err="1">
                <a:latin typeface="+mn-lt"/>
              </a:rPr>
              <a:t>p.o</a:t>
            </a:r>
            <a:r>
              <a:rPr lang="de-DE" sz="1400" dirty="0">
                <a:latin typeface="+mn-lt"/>
              </a:rPr>
              <a:t>. + Vitamin D 50.000 IE/Woche </a:t>
            </a:r>
          </a:p>
          <a:p>
            <a:pPr lvl="0" indent="180975"/>
            <a:r>
              <a:rPr lang="de-DE" sz="1400" dirty="0">
                <a:latin typeface="+mn-lt"/>
              </a:rPr>
              <a:t>Bei </a:t>
            </a:r>
            <a:r>
              <a:rPr lang="de-DE" sz="1400" dirty="0" err="1">
                <a:latin typeface="+mn-lt"/>
              </a:rPr>
              <a:t>p.o</a:t>
            </a:r>
            <a:r>
              <a:rPr lang="de-DE" sz="1400" dirty="0">
                <a:latin typeface="+mn-lt"/>
              </a:rPr>
              <a:t>. Non-</a:t>
            </a:r>
            <a:r>
              <a:rPr lang="de-DE" sz="1400" dirty="0" err="1">
                <a:latin typeface="+mn-lt"/>
              </a:rPr>
              <a:t>compliance</a:t>
            </a:r>
            <a:r>
              <a:rPr lang="de-DE" sz="1400" dirty="0">
                <a:latin typeface="+mn-lt"/>
              </a:rPr>
              <a:t> wird Calcium </a:t>
            </a:r>
            <a:r>
              <a:rPr lang="de-DE" sz="1400" dirty="0" err="1">
                <a:latin typeface="+mn-lt"/>
              </a:rPr>
              <a:t>i.v.</a:t>
            </a:r>
            <a:r>
              <a:rPr lang="de-DE" sz="1400" dirty="0">
                <a:latin typeface="+mn-lt"/>
              </a:rPr>
              <a:t> empfohlen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400" dirty="0">
                <a:latin typeface="+mn-lt"/>
              </a:rPr>
              <a:t>bevorzugt Calcium-</a:t>
            </a:r>
            <a:r>
              <a:rPr lang="de-DE" sz="1400" dirty="0" err="1">
                <a:latin typeface="+mn-lt"/>
              </a:rPr>
              <a:t>Gluconat</a:t>
            </a:r>
            <a:r>
              <a:rPr lang="de-DE" sz="1400" dirty="0">
                <a:latin typeface="+mn-lt"/>
              </a:rPr>
              <a:t> (10%) gegenüber Calcium-Chlorid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400" dirty="0">
                <a:latin typeface="+mn-lt"/>
              </a:rPr>
              <a:t>Kardiologisches Monitoring wird empfohlen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400" dirty="0">
                <a:latin typeface="+mn-lt"/>
              </a:rPr>
              <a:t>Gabe von Magnesium (</a:t>
            </a:r>
            <a:r>
              <a:rPr lang="de-DE" sz="1400" dirty="0" err="1">
                <a:latin typeface="+mn-lt"/>
              </a:rPr>
              <a:t>i.v.</a:t>
            </a:r>
            <a:r>
              <a:rPr lang="de-DE" sz="1400" dirty="0">
                <a:latin typeface="+mn-lt"/>
              </a:rPr>
              <a:t> 24 mmol über 24h)</a:t>
            </a:r>
            <a:endParaRPr lang="de-AT" sz="1400" dirty="0">
              <a:latin typeface="+mn-lt"/>
            </a:endParaRPr>
          </a:p>
          <a:p>
            <a:pPr marL="314304" lvl="1" indent="-171450">
              <a:buFont typeface="Wingdings" panose="05000000000000000000" pitchFamily="2" charset="2"/>
              <a:buChar char="Ø"/>
            </a:pPr>
            <a:endParaRPr lang="de-DE" sz="1000" dirty="0">
              <a:latin typeface="+mn-lt"/>
            </a:endParaRPr>
          </a:p>
          <a:p>
            <a:pPr lvl="0"/>
            <a:r>
              <a:rPr lang="de-DE" sz="1400" dirty="0">
                <a:latin typeface="+mn-lt"/>
              </a:rPr>
              <a:t>Ø 33 Tage von Detektion einer Hypokalzämie bis zur Normalisierung der Serum Calcium Level</a:t>
            </a:r>
          </a:p>
          <a:p>
            <a:pPr marL="171450" lvl="0" indent="-171450">
              <a:buFont typeface="Wingdings" panose="05000000000000000000" pitchFamily="2" charset="2"/>
              <a:buChar char="à"/>
            </a:pPr>
            <a:endParaRPr lang="de-DE" sz="1000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3ADE1C-8F3A-4D5C-87D6-3F664C2396F9}"/>
              </a:ext>
            </a:extLst>
          </p:cNvPr>
          <p:cNvSpPr/>
          <p:nvPr/>
        </p:nvSpPr>
        <p:spPr>
          <a:xfrm>
            <a:off x="363609" y="2684266"/>
            <a:ext cx="8416782" cy="4057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600" dirty="0">
                <a:solidFill>
                  <a:schemeClr val="bg1"/>
                </a:solidFill>
              </a:rPr>
              <a:t>Es wird empfohlen die </a:t>
            </a:r>
            <a:r>
              <a:rPr lang="de-DE" sz="1600" b="1" dirty="0">
                <a:solidFill>
                  <a:schemeClr val="bg1"/>
                </a:solidFill>
              </a:rPr>
              <a:t>osteoprotektive Therapie weiterzuführen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E9888F-DA91-4FEE-B65A-06DDED8CB937}"/>
              </a:ext>
            </a:extLst>
          </p:cNvPr>
          <p:cNvSpPr txBox="1"/>
          <p:nvPr/>
        </p:nvSpPr>
        <p:spPr>
          <a:xfrm>
            <a:off x="363609" y="5049390"/>
            <a:ext cx="841678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lvl="0"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Es wird empfohlen die </a:t>
            </a:r>
            <a:r>
              <a:rPr lang="de-DE" b="1" dirty="0"/>
              <a:t>osteoprotektive Therapie fortzusetzen </a:t>
            </a:r>
          </a:p>
          <a:p>
            <a:r>
              <a:rPr lang="de-DE" dirty="0"/>
              <a:t>sobald ein </a:t>
            </a:r>
            <a:r>
              <a:rPr lang="de-DE" b="1" dirty="0"/>
              <a:t>stabiles Calcium Level für min. 4 Wochen</a:t>
            </a:r>
            <a:r>
              <a:rPr lang="de-DE" dirty="0"/>
              <a:t> erreicht ist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E44682F-0206-43F9-8C52-99BC27BAB310}"/>
              </a:ext>
            </a:extLst>
          </p:cNvPr>
          <p:cNvSpPr/>
          <p:nvPr/>
        </p:nvSpPr>
        <p:spPr>
          <a:xfrm>
            <a:off x="264695" y="5054546"/>
            <a:ext cx="517358" cy="518064"/>
          </a:xfrm>
          <a:prstGeom prst="rightArrow">
            <a:avLst/>
          </a:prstGeom>
          <a:solidFill>
            <a:srgbClr val="007AD6"/>
          </a:solidFill>
          <a:ln w="19050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bg1"/>
              </a:solidFill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543BA65-31CA-4444-B6F0-A56ED18D6631}"/>
              </a:ext>
            </a:extLst>
          </p:cNvPr>
          <p:cNvSpPr/>
          <p:nvPr/>
        </p:nvSpPr>
        <p:spPr>
          <a:xfrm>
            <a:off x="264695" y="2628093"/>
            <a:ext cx="517358" cy="518064"/>
          </a:xfrm>
          <a:prstGeom prst="rightArrow">
            <a:avLst/>
          </a:prstGeom>
          <a:solidFill>
            <a:srgbClr val="007AD6"/>
          </a:solidFill>
          <a:ln w="19050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9815D6-F114-4FBD-A903-58282F6EB5CD}"/>
              </a:ext>
            </a:extLst>
          </p:cNvPr>
          <p:cNvSpPr txBox="1"/>
          <p:nvPr/>
        </p:nvSpPr>
        <p:spPr>
          <a:xfrm>
            <a:off x="523374" y="5742527"/>
            <a:ext cx="8515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i="1" dirty="0">
                <a:latin typeface="+mn-lt"/>
              </a:rPr>
              <a:t>Bitte beachten Sie bei einer Therapie mit XGEVA</a:t>
            </a:r>
            <a:r>
              <a:rPr lang="de-DE" altLang="de-DE" sz="1100" i="1" dirty="0"/>
              <a:t>®</a:t>
            </a:r>
            <a:r>
              <a:rPr lang="de-DE" sz="1100" i="1" dirty="0">
                <a:latin typeface="+mn-lt"/>
              </a:rPr>
              <a:t> die Hinweise in der Fachinformation</a:t>
            </a:r>
            <a:r>
              <a:rPr lang="de-AT" sz="1100" i="1" dirty="0">
                <a:latin typeface="+mn-lt"/>
              </a:rPr>
              <a:t>:</a:t>
            </a:r>
          </a:p>
          <a:p>
            <a:r>
              <a:rPr lang="de-DE" altLang="de-DE" sz="1100" i="1" dirty="0">
                <a:latin typeface="+mn-lt"/>
              </a:rPr>
              <a:t>Ergänzend müssen alle Patienten täglich mindestens 500 mg Calcium und 400 IE Vitamin D erhalten, außer bei bestehender </a:t>
            </a:r>
            <a:r>
              <a:rPr lang="de-DE" altLang="de-DE" sz="1100" i="1" dirty="0" err="1">
                <a:latin typeface="+mn-lt"/>
              </a:rPr>
              <a:t>Hyperkalzämie</a:t>
            </a:r>
            <a:r>
              <a:rPr lang="de-DE" altLang="de-DE" sz="1100" i="1" dirty="0">
                <a:latin typeface="+mn-lt"/>
              </a:rPr>
              <a:t>. Eine bestehende Hypokalzämie muss vor Beginn der XGEVA®-Therapie korrigiert werden. </a:t>
            </a:r>
          </a:p>
          <a:p>
            <a:endParaRPr lang="de-DE" sz="1200" dirty="0"/>
          </a:p>
        </p:txBody>
      </p:sp>
      <p:sp>
        <p:nvSpPr>
          <p:cNvPr id="14" name="Textplatzhalter 14">
            <a:extLst>
              <a:ext uri="{FF2B5EF4-FFF2-40B4-BE49-F238E27FC236}">
                <a16:creationId xmlns:a16="http://schemas.microsoft.com/office/drawing/2014/main" id="{82F85322-0235-40C7-B1FF-56EAAE5D1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0" y="6415088"/>
            <a:ext cx="5219700" cy="442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de-DE" dirty="0">
                <a:latin typeface="Arial" charset="0"/>
                <a:ea typeface="MS PGothic"/>
                <a:cs typeface="Arial" charset="0"/>
              </a:rPr>
              <a:t>XGEVA</a:t>
            </a:r>
            <a:r>
              <a:rPr lang="en-GB" altLang="de-DE" baseline="30000" dirty="0">
                <a:latin typeface="Arial" charset="0"/>
                <a:ea typeface="MS PGothic"/>
                <a:cs typeface="Arial" charset="0"/>
              </a:rPr>
              <a:t>®</a:t>
            </a:r>
            <a:r>
              <a:rPr lang="en-GB" altLang="de-DE" dirty="0">
                <a:latin typeface="Arial" charset="0"/>
                <a:ea typeface="MS PGothic"/>
                <a:cs typeface="Arial" charset="0"/>
              </a:rPr>
              <a:t> </a:t>
            </a:r>
            <a:r>
              <a:rPr lang="en-GB" altLang="de-DE" dirty="0" err="1">
                <a:latin typeface="Arial" charset="0"/>
                <a:ea typeface="MS PGothic"/>
                <a:cs typeface="Arial" charset="0"/>
              </a:rPr>
              <a:t>Fachinformation</a:t>
            </a:r>
            <a:endParaRPr lang="en-GB" altLang="de-DE" dirty="0">
              <a:latin typeface="Arial" charset="0"/>
              <a:ea typeface="MS PGothic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934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425799"/>
            <a:chOff x="0" y="0"/>
            <a:chExt cx="9144000" cy="925286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925286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rgbClr val="3A7DCE"/>
                </a:gs>
                <a:gs pos="100000">
                  <a:srgbClr val="0075F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887073"/>
              <a:ext cx="9144000" cy="11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CBE701CF-E86F-413C-B2FC-61291AD6DEB0}"/>
              </a:ext>
            </a:extLst>
          </p:cNvPr>
          <p:cNvSpPr txBox="1">
            <a:spLocks/>
          </p:cNvSpPr>
          <p:nvPr/>
        </p:nvSpPr>
        <p:spPr bwMode="auto">
          <a:xfrm>
            <a:off x="458788" y="136525"/>
            <a:ext cx="8228012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Schlussfolgerungen</a:t>
            </a:r>
            <a:endParaRPr kumimoji="0" lang="en-US" altLang="de-DE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241DD90-489A-491D-8192-B25B5B7847CF}"/>
              </a:ext>
            </a:extLst>
          </p:cNvPr>
          <p:cNvSpPr txBox="1">
            <a:spLocks/>
          </p:cNvSpPr>
          <p:nvPr/>
        </p:nvSpPr>
        <p:spPr bwMode="auto">
          <a:xfrm>
            <a:off x="458788" y="1562324"/>
            <a:ext cx="8250237" cy="278590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254000" indent="-254000" algn="l" rtl="0" eaLnBrk="0" fontAlgn="base" hangingPunct="0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938" indent="-244475" algn="l" rtl="0" eaLnBrk="0" fontAlgn="base" hangingPunct="0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762000" indent="-236538" algn="l" rtl="0" eaLnBrk="0" fontAlgn="base" hangingPunct="0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33463" indent="-263525" algn="l" rtl="0" eaLnBrk="0" fontAlgn="base" hangingPunct="0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270000" indent="-220663" algn="l" rtl="0" eaLnBrk="0" fontAlgn="base" hangingPunct="0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9986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6pPr>
            <a:lvl7pPr marL="24558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7pPr>
            <a:lvl8pPr marL="29130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8pPr>
            <a:lvl9pPr marL="33702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446A"/>
              </a:buClr>
              <a:buFontTx/>
              <a:buChar char="•"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ea typeface="+mn-ea"/>
                <a:cs typeface="+mn-cs"/>
              </a:rPr>
              <a:t>Hypokalzämie stellt eine unter Behandlung mit </a:t>
            </a:r>
            <a:r>
              <a:rPr kumimoji="0" lang="de-DE" altLang="de-DE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ea typeface="+mn-ea"/>
                <a:cs typeface="+mn-cs"/>
              </a:rPr>
              <a:t>osteoprotektiven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ea typeface="+mn-ea"/>
                <a:cs typeface="+mn-cs"/>
              </a:rPr>
              <a:t> Wirkstoffen bekannte Nebenwirkung dar. </a:t>
            </a:r>
            <a:r>
              <a:rPr kumimoji="0" lang="de-DE" altLang="de-DE" sz="1600" b="0" i="0" u="none" strike="noStrike" kern="0" cap="none" spc="0" normalizeH="0" baseline="3000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ea typeface="+mn-ea"/>
                <a:cs typeface="+mn-cs"/>
              </a:rPr>
              <a:t>1,2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ea typeface="+mn-ea"/>
                <a:cs typeface="+mn-cs"/>
              </a:rPr>
              <a:t> Deshalb sollte 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ea typeface="+mn-ea"/>
                <a:cs typeface="+mn-cs"/>
              </a:rPr>
              <a:t>w</a:t>
            </a:r>
            <a:r>
              <a:rPr lang="de-DE" sz="1600" dirty="0" err="1">
                <a:solidFill>
                  <a:srgbClr val="0F377C"/>
                </a:solidFill>
              </a:rPr>
              <a:t>ährend</a:t>
            </a:r>
            <a:r>
              <a:rPr lang="de-DE" sz="1600" dirty="0">
                <a:solidFill>
                  <a:srgbClr val="0F377C"/>
                </a:solidFill>
              </a:rPr>
              <a:t> und vor der Behandlung mit </a:t>
            </a:r>
            <a:r>
              <a:rPr lang="de-DE" sz="1600" dirty="0" err="1">
                <a:solidFill>
                  <a:srgbClr val="0F377C"/>
                </a:solidFill>
              </a:rPr>
              <a:t>Bisphosphonaten</a:t>
            </a:r>
            <a:r>
              <a:rPr lang="de-DE" sz="1600" dirty="0">
                <a:solidFill>
                  <a:srgbClr val="0F377C"/>
                </a:solidFill>
              </a:rPr>
              <a:t> und Denosumab stets die Serum-Calcium Konzentration beobachtet werden, v.a. bei Patienten mit erhöhtem Risiko für Hypokalzämie und bei Patienten mit fortgeschrittenen Prostatakarzinom. </a:t>
            </a:r>
            <a:r>
              <a:rPr lang="de-DE" sz="1600" baseline="30000" dirty="0">
                <a:solidFill>
                  <a:srgbClr val="0F377C"/>
                </a:solidFill>
              </a:rPr>
              <a:t>3</a:t>
            </a:r>
          </a:p>
          <a:p>
            <a:pPr eaLnBrk="1" hangingPunct="1">
              <a:spcBef>
                <a:spcPct val="0"/>
              </a:spcBef>
              <a:buClr>
                <a:srgbClr val="00446A"/>
              </a:buClr>
              <a:buFontTx/>
              <a:buChar char="•"/>
            </a:pPr>
            <a:r>
              <a:rPr lang="de-DE" altLang="de-DE" sz="1600" kern="0" dirty="0">
                <a:solidFill>
                  <a:srgbClr val="00446A"/>
                </a:solidFill>
              </a:rPr>
              <a:t>Eine bestehende Hypokalzämie muss vor Therapiebeginn mit Denosumab korrigiert werden. </a:t>
            </a:r>
            <a:r>
              <a:rPr lang="de-DE" altLang="de-DE" sz="1600" kern="0" baseline="30000" dirty="0">
                <a:solidFill>
                  <a:srgbClr val="00446A"/>
                </a:solidFill>
              </a:rPr>
              <a:t>1-3</a:t>
            </a: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solidFill>
                <a:srgbClr val="00446A"/>
              </a:solidFill>
              <a:effectLst/>
              <a:uLnTx/>
              <a:uFillTx/>
              <a:ea typeface="+mn-ea"/>
              <a:cs typeface="+mn-cs"/>
            </a:endParaRPr>
          </a:p>
          <a:p>
            <a:pPr indent="-244475" eaLnBrk="1" hangingPunct="1">
              <a:spcBef>
                <a:spcPct val="0"/>
              </a:spcBef>
              <a:buClr>
                <a:srgbClr val="00446A"/>
              </a:buClr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</a:rPr>
              <a:t>Hypokalzämie trat überwiegend zu einem frühen Zeitpunkt auf, innerhalb von 6 Monaten nach Behandlungsbeginn.</a:t>
            </a:r>
            <a:r>
              <a:rPr lang="de-DE" altLang="de-DE" sz="1600" kern="0" baseline="30000" dirty="0">
                <a:solidFill>
                  <a:srgbClr val="00446A"/>
                </a:solidFill>
              </a:rPr>
              <a:t> </a:t>
            </a:r>
            <a:r>
              <a:rPr kumimoji="0" lang="de-DE" altLang="de-DE" sz="1600" b="0" i="0" u="none" strike="noStrike" kern="0" cap="none" spc="0" normalizeH="0" baseline="3000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</a:rPr>
              <a:t>1,2</a:t>
            </a:r>
          </a:p>
          <a:p>
            <a:pPr eaLnBrk="1" hangingPunct="1">
              <a:spcBef>
                <a:spcPct val="0"/>
              </a:spcBef>
              <a:buClr>
                <a:srgbClr val="00446A"/>
              </a:buClr>
              <a:buFontTx/>
              <a:buChar char="•"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ea typeface="+mn-ea"/>
                <a:cs typeface="+mn-cs"/>
              </a:rPr>
              <a:t>Die Hypokalzämie-Inzidenz war geringer bei Patienten unter Calcium- und Vitamin D-Supplementation. </a:t>
            </a:r>
            <a:r>
              <a:rPr kumimoji="0" lang="de-DE" altLang="de-DE" sz="1600" b="0" i="0" u="none" strike="noStrike" kern="0" cap="none" spc="0" normalizeH="0" baseline="3000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ea typeface="+mn-ea"/>
                <a:cs typeface="+mn-cs"/>
              </a:rPr>
              <a:t>1-3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b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de-AT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  <a:r>
              <a:rPr lang="de-DE" altLang="de-DE" sz="1600" kern="0" dirty="0">
                <a:solidFill>
                  <a:srgbClr val="00446A"/>
                </a:solidFill>
              </a:rPr>
              <a:t>ei Niereninsuffizienz sollte die Calcium-Supplementation </a:t>
            </a:r>
            <a:r>
              <a:rPr lang="de-AT" sz="1600" b="1" dirty="0">
                <a:solidFill>
                  <a:srgbClr val="0F377C"/>
                </a:solidFill>
                <a:sym typeface="Wingdings" panose="05000000000000000000" pitchFamily="2" charset="2"/>
              </a:rPr>
              <a:t>mit den aktiven Metaboliten </a:t>
            </a:r>
            <a:r>
              <a:rPr lang="de-AT" sz="1600" dirty="0">
                <a:solidFill>
                  <a:srgbClr val="0F377C"/>
                </a:solidFill>
                <a:sym typeface="Wingdings" panose="05000000000000000000" pitchFamily="2" charset="2"/>
              </a:rPr>
              <a:t>statt </a:t>
            </a:r>
            <a:r>
              <a:rPr lang="de-AT" sz="1600" kern="0" dirty="0" err="1">
                <a:solidFill>
                  <a:srgbClr val="00446A"/>
                </a:solidFill>
                <a:sym typeface="Wingdings" panose="05000000000000000000" pitchFamily="2" charset="2"/>
              </a:rPr>
              <a:t>Cholecalciferol</a:t>
            </a:r>
            <a:r>
              <a:rPr lang="de-AT" sz="1600" kern="0" dirty="0">
                <a:solidFill>
                  <a:srgbClr val="00446A"/>
                </a:solidFill>
                <a:sym typeface="Wingdings" panose="05000000000000000000" pitchFamily="2" charset="2"/>
              </a:rPr>
              <a:t> erfolgen.</a:t>
            </a:r>
            <a:endParaRPr lang="de-DE" altLang="de-DE" sz="1600" kern="0" dirty="0">
              <a:solidFill>
                <a:srgbClr val="00446A"/>
              </a:solidFill>
            </a:endParaRPr>
          </a:p>
          <a:p>
            <a:pPr marL="0" lvl="0" indent="0" defTabSz="285707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None/>
              <a:defRPr/>
            </a:pPr>
            <a:endParaRPr lang="de-DE" sz="1600" dirty="0">
              <a:solidFill>
                <a:srgbClr val="0F377C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446A"/>
              </a:buClr>
              <a:buSzPct val="120000"/>
              <a:buNone/>
              <a:tabLst/>
              <a:defRPr/>
            </a:pP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solidFill>
                <a:srgbClr val="00446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1A97816F-4602-4079-B764-2ED50843F169}"/>
              </a:ext>
            </a:extLst>
          </p:cNvPr>
          <p:cNvSpPr txBox="1">
            <a:spLocks/>
          </p:cNvSpPr>
          <p:nvPr/>
        </p:nvSpPr>
        <p:spPr bwMode="auto">
          <a:xfrm>
            <a:off x="94994" y="6245225"/>
            <a:ext cx="7372350" cy="612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38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2pPr>
            <a:lvl3pPr marL="855663" indent="-1698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201738" indent="-168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4pPr>
            <a:lvl5pPr marL="1541463" indent="-1698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5pPr>
            <a:lvl6pPr marL="19986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6pPr>
            <a:lvl7pPr marL="24558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7pPr>
            <a:lvl8pPr marL="29130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8pPr>
            <a:lvl9pPr marL="33702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717073"/>
              </a:buClr>
              <a:buSzTx/>
              <a:buFontTx/>
              <a:buNone/>
              <a:tabLst/>
              <a:defRPr/>
            </a:pPr>
            <a:r>
              <a:rPr kumimoji="0" lang="en-US" altLang="de-DE" sz="1000" b="0" i="0" u="none" strike="noStrike" kern="0" cap="none" spc="0" normalizeH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</a:t>
            </a:r>
            <a:r>
              <a:rPr kumimoji="0" lang="en-US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Body JJ et al. CIBD 2012: Abstract P28 und Poster.</a:t>
            </a:r>
          </a:p>
          <a:p>
            <a:pPr eaLnBrk="1" hangingPunct="1">
              <a:spcBef>
                <a:spcPct val="0"/>
              </a:spcBef>
              <a:buClr>
                <a:srgbClr val="717073"/>
              </a:buClr>
              <a:defRPr/>
            </a:pPr>
            <a:r>
              <a:rPr lang="en-US" dirty="0"/>
              <a:t>2. Body JJ. BMC Urol. 2018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7D89F3-92F7-4D3F-A49D-A36B9807A01E}"/>
              </a:ext>
            </a:extLst>
          </p:cNvPr>
          <p:cNvSpPr/>
          <p:nvPr/>
        </p:nvSpPr>
        <p:spPr>
          <a:xfrm>
            <a:off x="337803" y="5268575"/>
            <a:ext cx="8468393" cy="830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Hypokalzämien unter </a:t>
            </a:r>
            <a:r>
              <a:rPr lang="de-DE" sz="1400" b="1" dirty="0" err="1">
                <a:solidFill>
                  <a:schemeClr val="bg1"/>
                </a:solidFill>
              </a:rPr>
              <a:t>osteoprotektiven</a:t>
            </a:r>
            <a:r>
              <a:rPr lang="de-DE" sz="1400" b="1" dirty="0">
                <a:solidFill>
                  <a:schemeClr val="bg1"/>
                </a:solidFill>
              </a:rPr>
              <a:t> Therapien können vorgebeugt und behandelt werden.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Die Reduktion von SRE und der Anstieg der Lebensqualität überwiegen gegenüber dem Risiko</a:t>
            </a:r>
            <a:r>
              <a:rPr lang="de-DE" sz="1400" b="1" baseline="30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E1D328-54C5-4691-819E-A9EA516D2AF4}"/>
              </a:ext>
            </a:extLst>
          </p:cNvPr>
          <p:cNvSpPr/>
          <p:nvPr/>
        </p:nvSpPr>
        <p:spPr>
          <a:xfrm>
            <a:off x="4969823" y="6442447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17073"/>
              </a:buClr>
              <a:defRPr/>
            </a:pPr>
            <a:r>
              <a:rPr lang="en-US" altLang="de-DE" sz="1000" kern="0" dirty="0">
                <a:solidFill>
                  <a:srgbClr val="00446A"/>
                </a:solidFill>
                <a:latin typeface="Arial"/>
              </a:rPr>
              <a:t>3. Body JJ et al. ASCO 2013. J </a:t>
            </a:r>
            <a:r>
              <a:rPr lang="en-US" altLang="de-DE" sz="1000" kern="0" dirty="0" err="1">
                <a:solidFill>
                  <a:srgbClr val="00446A"/>
                </a:solidFill>
                <a:latin typeface="Arial"/>
              </a:rPr>
              <a:t>Clin</a:t>
            </a:r>
            <a:r>
              <a:rPr lang="en-US" altLang="de-DE" sz="1000" kern="0" dirty="0">
                <a:solidFill>
                  <a:srgbClr val="00446A"/>
                </a:solidFill>
                <a:latin typeface="Arial"/>
              </a:rPr>
              <a:t> Oncol 31, 2013 (</a:t>
            </a:r>
            <a:r>
              <a:rPr lang="en-US" altLang="de-DE" sz="1000" kern="0" dirty="0" err="1">
                <a:solidFill>
                  <a:srgbClr val="00446A"/>
                </a:solidFill>
                <a:latin typeface="Arial"/>
              </a:rPr>
              <a:t>suppl</a:t>
            </a:r>
            <a:r>
              <a:rPr lang="en-US" altLang="de-DE" sz="1000" kern="0" dirty="0">
                <a:solidFill>
                  <a:srgbClr val="00446A"/>
                </a:solidFill>
                <a:latin typeface="Arial"/>
              </a:rPr>
              <a:t>; </a:t>
            </a:r>
            <a:r>
              <a:rPr lang="en-US" altLang="de-DE" sz="1000" kern="0" dirty="0" err="1">
                <a:solidFill>
                  <a:srgbClr val="00446A"/>
                </a:solidFill>
                <a:latin typeface="Arial"/>
              </a:rPr>
              <a:t>abstr</a:t>
            </a:r>
            <a:r>
              <a:rPr lang="en-US" altLang="de-DE" sz="1000" kern="0" dirty="0">
                <a:solidFill>
                  <a:srgbClr val="00446A"/>
                </a:solidFill>
                <a:latin typeface="Arial"/>
              </a:rPr>
              <a:t> 9628).</a:t>
            </a:r>
          </a:p>
          <a:p>
            <a:r>
              <a:rPr lang="en-GB" altLang="de-DE" sz="1000" dirty="0">
                <a:ea typeface="MS PGothic"/>
                <a:cs typeface="Arial" charset="0"/>
              </a:rPr>
              <a:t>XGEVA</a:t>
            </a:r>
            <a:r>
              <a:rPr lang="en-GB" altLang="de-DE" sz="1000" baseline="30000" dirty="0">
                <a:ea typeface="MS PGothic"/>
                <a:cs typeface="Arial" charset="0"/>
              </a:rPr>
              <a:t>®</a:t>
            </a:r>
            <a:r>
              <a:rPr lang="en-GB" altLang="de-DE" sz="1000" dirty="0">
                <a:ea typeface="MS PGothic"/>
                <a:cs typeface="Arial" charset="0"/>
              </a:rPr>
              <a:t> </a:t>
            </a:r>
            <a:r>
              <a:rPr lang="en-GB" altLang="de-DE" sz="1000" dirty="0" err="1">
                <a:ea typeface="MS PGothic"/>
                <a:cs typeface="Arial" charset="0"/>
              </a:rPr>
              <a:t>Fachinformation</a:t>
            </a:r>
            <a:endParaRPr lang="en-GB" altLang="de-DE" sz="1000" dirty="0">
              <a:ea typeface="MS PGothic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9769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425799"/>
            <a:chOff x="0" y="0"/>
            <a:chExt cx="9144000" cy="925286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925286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rgbClr val="3A7DCE"/>
                </a:gs>
                <a:gs pos="100000">
                  <a:srgbClr val="0075F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887073"/>
              <a:ext cx="9144000" cy="11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3">
            <a:extLst>
              <a:ext uri="{FF2B5EF4-FFF2-40B4-BE49-F238E27FC236}">
                <a16:creationId xmlns:a16="http://schemas.microsoft.com/office/drawing/2014/main" id="{40FE1E62-DCCC-47A3-A605-B0CE45B56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15" y="135629"/>
            <a:ext cx="8228012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tIns="45720" rIns="91440" bIns="45720" numCol="1" anchor="ctr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 sz="2400" kern="0" dirty="0">
                <a:solidFill>
                  <a:schemeClr val="bg1"/>
                </a:solidFill>
              </a:rPr>
              <a:t>Denosumab (XGEVA) </a:t>
            </a:r>
            <a:r>
              <a:rPr lang="en-US" altLang="de-DE" sz="2400" kern="0" dirty="0" err="1">
                <a:solidFill>
                  <a:schemeClr val="bg1"/>
                </a:solidFill>
              </a:rPr>
              <a:t>verlängert</a:t>
            </a:r>
            <a:r>
              <a:rPr lang="en-US" altLang="de-DE" sz="2400" kern="0" dirty="0">
                <a:solidFill>
                  <a:schemeClr val="bg1"/>
                </a:solidFill>
              </a:rPr>
              <a:t> </a:t>
            </a:r>
            <a:r>
              <a:rPr lang="en-US" altLang="de-DE" sz="2400" kern="0" dirty="0" err="1">
                <a:solidFill>
                  <a:schemeClr val="bg1"/>
                </a:solidFill>
              </a:rPr>
              <a:t>signifikant</a:t>
            </a:r>
            <a:r>
              <a:rPr lang="en-US" altLang="de-DE" sz="2400" kern="0" dirty="0">
                <a:solidFill>
                  <a:schemeClr val="bg1"/>
                </a:solidFill>
              </a:rPr>
              <a:t> die Zeit bis </a:t>
            </a:r>
            <a:r>
              <a:rPr lang="en-US" altLang="de-DE" sz="2400" kern="0" dirty="0" err="1">
                <a:solidFill>
                  <a:schemeClr val="bg1"/>
                </a:solidFill>
              </a:rPr>
              <a:t>zur</a:t>
            </a:r>
            <a:r>
              <a:rPr lang="en-US" altLang="de-DE" sz="2400" kern="0" dirty="0">
                <a:solidFill>
                  <a:schemeClr val="bg1"/>
                </a:solidFill>
              </a:rPr>
              <a:t> </a:t>
            </a:r>
            <a:r>
              <a:rPr lang="en-US" altLang="de-DE" sz="2400" kern="0" dirty="0" err="1">
                <a:solidFill>
                  <a:schemeClr val="bg1"/>
                </a:solidFill>
              </a:rPr>
              <a:t>ersten</a:t>
            </a:r>
            <a:r>
              <a:rPr lang="en-US" altLang="de-DE" sz="2400" kern="0" dirty="0">
                <a:solidFill>
                  <a:schemeClr val="bg1"/>
                </a:solidFill>
              </a:rPr>
              <a:t> </a:t>
            </a:r>
            <a:r>
              <a:rPr lang="en-US" altLang="de-DE" sz="2400" kern="0" dirty="0" err="1">
                <a:solidFill>
                  <a:schemeClr val="bg1"/>
                </a:solidFill>
              </a:rPr>
              <a:t>Knochenkomplikation</a:t>
            </a:r>
            <a:r>
              <a:rPr lang="en-US" altLang="de-DE" sz="2400" kern="0" dirty="0">
                <a:solidFill>
                  <a:schemeClr val="bg1"/>
                </a:solidFill>
              </a:rPr>
              <a:t> (SRE)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FEC3852-4189-4E89-946C-0F1E7D06E006}"/>
              </a:ext>
            </a:extLst>
          </p:cNvPr>
          <p:cNvSpPr txBox="1">
            <a:spLocks/>
          </p:cNvSpPr>
          <p:nvPr/>
        </p:nvSpPr>
        <p:spPr bwMode="auto">
          <a:xfrm>
            <a:off x="0" y="6440383"/>
            <a:ext cx="7372350" cy="612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tIns="45720" rIns="91440" bIns="45720" numCol="1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38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55663" indent="-1698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201738" indent="-168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541463" indent="-1698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998663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6pPr>
            <a:lvl7pPr marL="2455863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7pPr>
            <a:lvl8pPr marL="2913063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8pPr>
            <a:lvl9pPr marL="3370263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de-DE" sz="1000" kern="0" dirty="0"/>
              <a:t>SRE = skeletal-related events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de-DE" sz="1000" kern="0" dirty="0"/>
              <a:t>Lipton A, </a:t>
            </a:r>
            <a:r>
              <a:rPr lang="en-US" altLang="de-DE" sz="1000" kern="0" dirty="0" err="1"/>
              <a:t>Fizazi</a:t>
            </a:r>
            <a:r>
              <a:rPr lang="en-US" altLang="de-DE" sz="1000" kern="0" dirty="0"/>
              <a:t> K, </a:t>
            </a:r>
            <a:r>
              <a:rPr lang="en-US" altLang="de-DE" sz="1000" kern="0" dirty="0" err="1"/>
              <a:t>Stopeck</a:t>
            </a:r>
            <a:r>
              <a:rPr lang="en-US" altLang="de-DE" sz="1000" kern="0" dirty="0"/>
              <a:t> AT, et al. </a:t>
            </a:r>
            <a:r>
              <a:rPr lang="en-US" altLang="de-DE" sz="1000" i="1" kern="0" dirty="0" err="1"/>
              <a:t>Eur</a:t>
            </a:r>
            <a:r>
              <a:rPr lang="en-US" altLang="de-DE" sz="1000" i="1" kern="0" dirty="0"/>
              <a:t> J Cancer </a:t>
            </a:r>
            <a:r>
              <a:rPr lang="en-US" altLang="de-DE" sz="1000" kern="0" dirty="0"/>
              <a:t>2012;</a:t>
            </a:r>
            <a:r>
              <a:rPr lang="en-GB" altLang="de-DE" sz="1000" kern="0" dirty="0"/>
              <a:t>48:3082-3092</a:t>
            </a:r>
            <a:r>
              <a:rPr lang="en-US" altLang="de-DE" sz="1000" kern="0" dirty="0"/>
              <a:t>.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AB7DFEE2-DD3D-4BC3-BD00-5FFCC6D04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600" y="1812820"/>
            <a:ext cx="2542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de-DE" sz="1400" dirty="0">
                <a:solidFill>
                  <a:srgbClr val="00446A"/>
                </a:solidFill>
                <a:cs typeface="Arial" pitchFamily="34" charset="0"/>
              </a:rPr>
              <a:t>HR: 0</a:t>
            </a:r>
            <a:r>
              <a:rPr lang="de-DE" altLang="de-DE" sz="1400" dirty="0">
                <a:solidFill>
                  <a:srgbClr val="00446A"/>
                </a:solidFill>
                <a:cs typeface="Arial" pitchFamily="34" charset="0"/>
              </a:rPr>
              <a:t>,</a:t>
            </a:r>
            <a:r>
              <a:rPr lang="en-GB" altLang="de-DE" sz="1400" dirty="0">
                <a:solidFill>
                  <a:srgbClr val="00446A"/>
                </a:solidFill>
                <a:cs typeface="Arial" pitchFamily="34" charset="0"/>
              </a:rPr>
              <a:t>83 (95%</a:t>
            </a:r>
            <a:r>
              <a:rPr lang="de-DE" altLang="de-DE" sz="1400" dirty="0">
                <a:solidFill>
                  <a:srgbClr val="00446A"/>
                </a:solidFill>
                <a:cs typeface="Arial" pitchFamily="34" charset="0"/>
              </a:rPr>
              <a:t>-K</a:t>
            </a:r>
            <a:r>
              <a:rPr lang="en-GB" altLang="de-DE" sz="1400" dirty="0">
                <a:solidFill>
                  <a:srgbClr val="00446A"/>
                </a:solidFill>
                <a:cs typeface="Arial" pitchFamily="34" charset="0"/>
              </a:rPr>
              <a:t>I; 0,76</a:t>
            </a:r>
            <a:r>
              <a:rPr lang="en-US" altLang="de-DE" sz="1400" dirty="0">
                <a:solidFill>
                  <a:srgbClr val="00446A"/>
                </a:solidFill>
                <a:cs typeface="Arial" pitchFamily="34" charset="0"/>
              </a:rPr>
              <a:t>; </a:t>
            </a:r>
            <a:r>
              <a:rPr lang="en-GB" altLang="de-DE" sz="1400" dirty="0">
                <a:solidFill>
                  <a:srgbClr val="00446A"/>
                </a:solidFill>
                <a:cs typeface="Arial" pitchFamily="34" charset="0"/>
              </a:rPr>
              <a:t>0</a:t>
            </a:r>
            <a:r>
              <a:rPr lang="de-DE" altLang="de-DE" sz="1400" dirty="0">
                <a:solidFill>
                  <a:srgbClr val="00446A"/>
                </a:solidFill>
                <a:cs typeface="Arial" pitchFamily="34" charset="0"/>
              </a:rPr>
              <a:t>,</a:t>
            </a:r>
            <a:r>
              <a:rPr lang="en-GB" altLang="de-DE" sz="1400" dirty="0">
                <a:solidFill>
                  <a:srgbClr val="00446A"/>
                </a:solidFill>
                <a:cs typeface="Arial" pitchFamily="34" charset="0"/>
              </a:rPr>
              <a:t>90)</a:t>
            </a:r>
            <a:br>
              <a:rPr lang="en-GB" altLang="de-DE" sz="1400" dirty="0">
                <a:solidFill>
                  <a:srgbClr val="00446A"/>
                </a:solidFill>
                <a:cs typeface="Arial" pitchFamily="34" charset="0"/>
              </a:rPr>
            </a:br>
            <a:r>
              <a:rPr lang="en-GB" altLang="de-DE" sz="1400" b="1" dirty="0">
                <a:solidFill>
                  <a:srgbClr val="E25326"/>
                </a:solidFill>
                <a:cs typeface="Arial" pitchFamily="34" charset="0"/>
              </a:rPr>
              <a:t>p &lt; 0</a:t>
            </a:r>
            <a:r>
              <a:rPr lang="de-DE" altLang="de-DE" sz="1400" b="1" dirty="0">
                <a:solidFill>
                  <a:srgbClr val="E25326"/>
                </a:solidFill>
                <a:cs typeface="Arial" pitchFamily="34" charset="0"/>
              </a:rPr>
              <a:t>,</a:t>
            </a:r>
            <a:r>
              <a:rPr lang="en-GB" altLang="de-DE" sz="1400" b="1" dirty="0">
                <a:solidFill>
                  <a:srgbClr val="E25326"/>
                </a:solidFill>
                <a:cs typeface="Arial" pitchFamily="34" charset="0"/>
              </a:rPr>
              <a:t>001 </a:t>
            </a:r>
            <a:r>
              <a:rPr lang="en-GB" altLang="de-DE" sz="1400" dirty="0">
                <a:solidFill>
                  <a:srgbClr val="00446A"/>
                </a:solidFill>
                <a:cs typeface="Arial" pitchFamily="34" charset="0"/>
              </a:rPr>
              <a:t>(</a:t>
            </a:r>
            <a:r>
              <a:rPr lang="en-GB" altLang="de-DE" sz="1400" dirty="0" err="1">
                <a:solidFill>
                  <a:srgbClr val="00446A"/>
                </a:solidFill>
                <a:cs typeface="Arial" pitchFamily="34" charset="0"/>
              </a:rPr>
              <a:t>Überlegenheit</a:t>
            </a:r>
            <a:r>
              <a:rPr lang="en-GB" altLang="de-DE" sz="1400" dirty="0">
                <a:solidFill>
                  <a:srgbClr val="00446A"/>
                </a:solidFill>
                <a:cs typeface="Arial" pitchFamily="34" charset="0"/>
              </a:rPr>
              <a:t>)</a:t>
            </a:r>
          </a:p>
        </p:txBody>
      </p:sp>
      <p:graphicFrame>
        <p:nvGraphicFramePr>
          <p:cNvPr id="13" name="Group 10">
            <a:extLst>
              <a:ext uri="{FF2B5EF4-FFF2-40B4-BE49-F238E27FC236}">
                <a16:creationId xmlns:a16="http://schemas.microsoft.com/office/drawing/2014/main" id="{C6E510E8-6084-4DA5-9F9E-F072C4E5C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951194"/>
              </p:ext>
            </p:extLst>
          </p:nvPr>
        </p:nvGraphicFramePr>
        <p:xfrm>
          <a:off x="2163763" y="3897208"/>
          <a:ext cx="3992413" cy="1127596"/>
        </p:xfrm>
        <a:graphic>
          <a:graphicData uri="http://schemas.openxmlformats.org/drawingml/2006/table">
            <a:tbl>
              <a:tblPr/>
              <a:tblGrid>
                <a:gridCol w="2004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5638" marB="456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Kaplan-Meier-Schätzer des Medians (Monate)</a:t>
                      </a:r>
                    </a:p>
                  </a:txBody>
                  <a:tcPr marL="0" marR="0" marT="45638" marB="456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Denosumab</a:t>
                      </a:r>
                    </a:p>
                  </a:txBody>
                  <a:tcPr marL="0" marR="0" marT="45638" marB="456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27,66</a:t>
                      </a:r>
                    </a:p>
                  </a:txBody>
                  <a:tcPr marL="0" marR="0" marT="45638" marB="456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Zoledronsäure</a:t>
                      </a:r>
                    </a:p>
                  </a:txBody>
                  <a:tcPr marL="0" marR="0" marT="45638" marB="456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19,45</a:t>
                      </a:r>
                    </a:p>
                  </a:txBody>
                  <a:tcPr marL="0" marR="0" marT="45638" marB="456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Line 29">
            <a:extLst>
              <a:ext uri="{FF2B5EF4-FFF2-40B4-BE49-F238E27FC236}">
                <a16:creationId xmlns:a16="http://schemas.microsoft.com/office/drawing/2014/main" id="{AC8567BF-16E5-43E9-8D00-1FC4FCA1D9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12975" y="4575070"/>
            <a:ext cx="252413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5" name="Line 30">
            <a:extLst>
              <a:ext uri="{FF2B5EF4-FFF2-40B4-BE49-F238E27FC236}">
                <a16:creationId xmlns:a16="http://schemas.microsoft.com/office/drawing/2014/main" id="{C3891A94-F586-4165-ABD5-F5C9017252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12975" y="4879870"/>
            <a:ext cx="25241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004F2A47-BC32-4657-8B90-E2AC041A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1968420"/>
            <a:ext cx="139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de-DE" sz="1400">
                <a:solidFill>
                  <a:srgbClr val="00446A"/>
                </a:solidFill>
                <a:cs typeface="Arial" pitchFamily="34" charset="0"/>
              </a:rPr>
              <a:t>Risikoreduktion</a:t>
            </a:r>
          </a:p>
        </p:txBody>
      </p:sp>
      <p:sp>
        <p:nvSpPr>
          <p:cNvPr id="17" name="AutoShape 27">
            <a:extLst>
              <a:ext uri="{FF2B5EF4-FFF2-40B4-BE49-F238E27FC236}">
                <a16:creationId xmlns:a16="http://schemas.microsoft.com/office/drawing/2014/main" id="{6C9238BE-34F1-4FFD-B2EE-1874C4001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727120"/>
            <a:ext cx="892175" cy="869950"/>
          </a:xfrm>
          <a:prstGeom prst="downArrow">
            <a:avLst>
              <a:gd name="adj1" fmla="val 50000"/>
              <a:gd name="adj2" fmla="val 26735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>
                <a:solidFill>
                  <a:srgbClr val="FFFFFF"/>
                </a:solidFill>
                <a:cs typeface="Arial" charset="0"/>
              </a:rPr>
              <a:t>17%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Freeform 203">
            <a:extLst>
              <a:ext uri="{FF2B5EF4-FFF2-40B4-BE49-F238E27FC236}">
                <a16:creationId xmlns:a16="http://schemas.microsoft.com/office/drawing/2014/main" id="{65BAB025-1993-4471-AC5D-A35343771570}"/>
              </a:ext>
            </a:extLst>
          </p:cNvPr>
          <p:cNvSpPr>
            <a:spLocks/>
          </p:cNvSpPr>
          <p:nvPr/>
        </p:nvSpPr>
        <p:spPr bwMode="auto">
          <a:xfrm>
            <a:off x="2106613" y="1673120"/>
            <a:ext cx="5238750" cy="1811338"/>
          </a:xfrm>
          <a:custGeom>
            <a:avLst/>
            <a:gdLst>
              <a:gd name="T0" fmla="*/ 2147483647 w 3762"/>
              <a:gd name="T1" fmla="*/ 2147483647 h 893"/>
              <a:gd name="T2" fmla="*/ 2147483647 w 3762"/>
              <a:gd name="T3" fmla="*/ 2147483647 h 893"/>
              <a:gd name="T4" fmla="*/ 2147483647 w 3762"/>
              <a:gd name="T5" fmla="*/ 2147483647 h 893"/>
              <a:gd name="T6" fmla="*/ 2147483647 w 3762"/>
              <a:gd name="T7" fmla="*/ 2147483647 h 893"/>
              <a:gd name="T8" fmla="*/ 2147483647 w 3762"/>
              <a:gd name="T9" fmla="*/ 2147483647 h 893"/>
              <a:gd name="T10" fmla="*/ 2147483647 w 3762"/>
              <a:gd name="T11" fmla="*/ 2147483647 h 893"/>
              <a:gd name="T12" fmla="*/ 2147483647 w 3762"/>
              <a:gd name="T13" fmla="*/ 2147483647 h 893"/>
              <a:gd name="T14" fmla="*/ 2147483647 w 3762"/>
              <a:gd name="T15" fmla="*/ 2147483647 h 893"/>
              <a:gd name="T16" fmla="*/ 2147483647 w 3762"/>
              <a:gd name="T17" fmla="*/ 2147483647 h 893"/>
              <a:gd name="T18" fmla="*/ 2147483647 w 3762"/>
              <a:gd name="T19" fmla="*/ 2147483647 h 893"/>
              <a:gd name="T20" fmla="*/ 2147483647 w 3762"/>
              <a:gd name="T21" fmla="*/ 2147483647 h 893"/>
              <a:gd name="T22" fmla="*/ 2147483647 w 3762"/>
              <a:gd name="T23" fmla="*/ 2147483647 h 893"/>
              <a:gd name="T24" fmla="*/ 2147483647 w 3762"/>
              <a:gd name="T25" fmla="*/ 2147483647 h 893"/>
              <a:gd name="T26" fmla="*/ 2147483647 w 3762"/>
              <a:gd name="T27" fmla="*/ 2147483647 h 893"/>
              <a:gd name="T28" fmla="*/ 2147483647 w 3762"/>
              <a:gd name="T29" fmla="*/ 2147483647 h 893"/>
              <a:gd name="T30" fmla="*/ 2147483647 w 3762"/>
              <a:gd name="T31" fmla="*/ 2147483647 h 893"/>
              <a:gd name="T32" fmla="*/ 2147483647 w 3762"/>
              <a:gd name="T33" fmla="*/ 2147483647 h 893"/>
              <a:gd name="T34" fmla="*/ 2147483647 w 3762"/>
              <a:gd name="T35" fmla="*/ 2147483647 h 893"/>
              <a:gd name="T36" fmla="*/ 2147483647 w 3762"/>
              <a:gd name="T37" fmla="*/ 2147483647 h 893"/>
              <a:gd name="T38" fmla="*/ 2147483647 w 3762"/>
              <a:gd name="T39" fmla="*/ 2147483647 h 893"/>
              <a:gd name="T40" fmla="*/ 2147483647 w 3762"/>
              <a:gd name="T41" fmla="*/ 2147483647 h 893"/>
              <a:gd name="T42" fmla="*/ 2147483647 w 3762"/>
              <a:gd name="T43" fmla="*/ 2147483647 h 893"/>
              <a:gd name="T44" fmla="*/ 2147483647 w 3762"/>
              <a:gd name="T45" fmla="*/ 2147483647 h 893"/>
              <a:gd name="T46" fmla="*/ 2147483647 w 3762"/>
              <a:gd name="T47" fmla="*/ 2147483647 h 893"/>
              <a:gd name="T48" fmla="*/ 2147483647 w 3762"/>
              <a:gd name="T49" fmla="*/ 2147483647 h 893"/>
              <a:gd name="T50" fmla="*/ 2147483647 w 3762"/>
              <a:gd name="T51" fmla="*/ 2147483647 h 893"/>
              <a:gd name="T52" fmla="*/ 2147483647 w 3762"/>
              <a:gd name="T53" fmla="*/ 2147483647 h 893"/>
              <a:gd name="T54" fmla="*/ 2147483647 w 3762"/>
              <a:gd name="T55" fmla="*/ 2147483647 h 893"/>
              <a:gd name="T56" fmla="*/ 2147483647 w 3762"/>
              <a:gd name="T57" fmla="*/ 2147483647 h 893"/>
              <a:gd name="T58" fmla="*/ 2147483647 w 3762"/>
              <a:gd name="T59" fmla="*/ 2147483647 h 893"/>
              <a:gd name="T60" fmla="*/ 2147483647 w 3762"/>
              <a:gd name="T61" fmla="*/ 2147483647 h 893"/>
              <a:gd name="T62" fmla="*/ 2147483647 w 3762"/>
              <a:gd name="T63" fmla="*/ 2147483647 h 893"/>
              <a:gd name="T64" fmla="*/ 2147483647 w 3762"/>
              <a:gd name="T65" fmla="*/ 2147483647 h 893"/>
              <a:gd name="T66" fmla="*/ 2147483647 w 3762"/>
              <a:gd name="T67" fmla="*/ 2147483647 h 893"/>
              <a:gd name="T68" fmla="*/ 2147483647 w 3762"/>
              <a:gd name="T69" fmla="*/ 2147483647 h 893"/>
              <a:gd name="T70" fmla="*/ 2147483647 w 3762"/>
              <a:gd name="T71" fmla="*/ 2147483647 h 893"/>
              <a:gd name="T72" fmla="*/ 2147483647 w 3762"/>
              <a:gd name="T73" fmla="*/ 2147483647 h 893"/>
              <a:gd name="T74" fmla="*/ 2147483647 w 3762"/>
              <a:gd name="T75" fmla="*/ 2147483647 h 893"/>
              <a:gd name="T76" fmla="*/ 2147483647 w 3762"/>
              <a:gd name="T77" fmla="*/ 2147483647 h 893"/>
              <a:gd name="T78" fmla="*/ 2147483647 w 3762"/>
              <a:gd name="T79" fmla="*/ 2147483647 h 893"/>
              <a:gd name="T80" fmla="*/ 2147483647 w 3762"/>
              <a:gd name="T81" fmla="*/ 2147483647 h 893"/>
              <a:gd name="T82" fmla="*/ 2147483647 w 3762"/>
              <a:gd name="T83" fmla="*/ 2147483647 h 893"/>
              <a:gd name="T84" fmla="*/ 2147483647 w 3762"/>
              <a:gd name="T85" fmla="*/ 2147483647 h 893"/>
              <a:gd name="T86" fmla="*/ 2147483647 w 3762"/>
              <a:gd name="T87" fmla="*/ 2147483647 h 893"/>
              <a:gd name="T88" fmla="*/ 2147483647 w 3762"/>
              <a:gd name="T89" fmla="*/ 2147483647 h 893"/>
              <a:gd name="T90" fmla="*/ 2147483647 w 3762"/>
              <a:gd name="T91" fmla="*/ 2147483647 h 893"/>
              <a:gd name="T92" fmla="*/ 2147483647 w 3762"/>
              <a:gd name="T93" fmla="*/ 2147483647 h 893"/>
              <a:gd name="T94" fmla="*/ 2147483647 w 3762"/>
              <a:gd name="T95" fmla="*/ 2147483647 h 893"/>
              <a:gd name="T96" fmla="*/ 2147483647 w 3762"/>
              <a:gd name="T97" fmla="*/ 2147483647 h 893"/>
              <a:gd name="T98" fmla="*/ 2147483647 w 3762"/>
              <a:gd name="T99" fmla="*/ 2147483647 h 893"/>
              <a:gd name="T100" fmla="*/ 2147483647 w 3762"/>
              <a:gd name="T101" fmla="*/ 2147483647 h 893"/>
              <a:gd name="T102" fmla="*/ 2147483647 w 3762"/>
              <a:gd name="T103" fmla="*/ 2147483647 h 893"/>
              <a:gd name="T104" fmla="*/ 2147483647 w 3762"/>
              <a:gd name="T105" fmla="*/ 2147483647 h 893"/>
              <a:gd name="T106" fmla="*/ 2147483647 w 3762"/>
              <a:gd name="T107" fmla="*/ 2147483647 h 893"/>
              <a:gd name="T108" fmla="*/ 2147483647 w 3762"/>
              <a:gd name="T109" fmla="*/ 2147483647 h 893"/>
              <a:gd name="T110" fmla="*/ 2147483647 w 3762"/>
              <a:gd name="T111" fmla="*/ 2147483647 h 893"/>
              <a:gd name="T112" fmla="*/ 2147483647 w 3762"/>
              <a:gd name="T113" fmla="*/ 2147483647 h 89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762"/>
              <a:gd name="T172" fmla="*/ 0 h 893"/>
              <a:gd name="T173" fmla="*/ 3762 w 3762"/>
              <a:gd name="T174" fmla="*/ 893 h 89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762" h="893">
                <a:moveTo>
                  <a:pt x="0" y="0"/>
                </a:moveTo>
                <a:lnTo>
                  <a:pt x="32" y="0"/>
                </a:lnTo>
                <a:lnTo>
                  <a:pt x="32" y="8"/>
                </a:lnTo>
                <a:lnTo>
                  <a:pt x="56" y="8"/>
                </a:lnTo>
                <a:lnTo>
                  <a:pt x="56" y="16"/>
                </a:lnTo>
                <a:lnTo>
                  <a:pt x="80" y="16"/>
                </a:lnTo>
                <a:lnTo>
                  <a:pt x="112" y="16"/>
                </a:lnTo>
                <a:lnTo>
                  <a:pt x="112" y="24"/>
                </a:lnTo>
                <a:lnTo>
                  <a:pt x="128" y="24"/>
                </a:lnTo>
                <a:lnTo>
                  <a:pt x="128" y="32"/>
                </a:lnTo>
                <a:lnTo>
                  <a:pt x="144" y="32"/>
                </a:lnTo>
                <a:lnTo>
                  <a:pt x="144" y="40"/>
                </a:lnTo>
                <a:lnTo>
                  <a:pt x="168" y="40"/>
                </a:lnTo>
                <a:lnTo>
                  <a:pt x="168" y="48"/>
                </a:lnTo>
                <a:lnTo>
                  <a:pt x="184" y="48"/>
                </a:lnTo>
                <a:lnTo>
                  <a:pt x="184" y="56"/>
                </a:lnTo>
                <a:lnTo>
                  <a:pt x="209" y="56"/>
                </a:lnTo>
                <a:lnTo>
                  <a:pt x="209" y="64"/>
                </a:lnTo>
                <a:lnTo>
                  <a:pt x="217" y="64"/>
                </a:lnTo>
                <a:lnTo>
                  <a:pt x="225" y="64"/>
                </a:lnTo>
                <a:lnTo>
                  <a:pt x="225" y="72"/>
                </a:lnTo>
                <a:lnTo>
                  <a:pt x="241" y="72"/>
                </a:lnTo>
                <a:lnTo>
                  <a:pt x="265" y="72"/>
                </a:lnTo>
                <a:lnTo>
                  <a:pt x="265" y="81"/>
                </a:lnTo>
                <a:lnTo>
                  <a:pt x="281" y="81"/>
                </a:lnTo>
                <a:lnTo>
                  <a:pt x="281" y="89"/>
                </a:lnTo>
                <a:lnTo>
                  <a:pt x="289" y="89"/>
                </a:lnTo>
                <a:lnTo>
                  <a:pt x="289" y="97"/>
                </a:lnTo>
                <a:lnTo>
                  <a:pt x="305" y="97"/>
                </a:lnTo>
                <a:lnTo>
                  <a:pt x="305" y="105"/>
                </a:lnTo>
                <a:lnTo>
                  <a:pt x="313" y="105"/>
                </a:lnTo>
                <a:lnTo>
                  <a:pt x="329" y="105"/>
                </a:lnTo>
                <a:lnTo>
                  <a:pt x="329" y="113"/>
                </a:lnTo>
                <a:lnTo>
                  <a:pt x="329" y="129"/>
                </a:lnTo>
                <a:lnTo>
                  <a:pt x="345" y="129"/>
                </a:lnTo>
                <a:lnTo>
                  <a:pt x="345" y="145"/>
                </a:lnTo>
                <a:lnTo>
                  <a:pt x="353" y="145"/>
                </a:lnTo>
                <a:lnTo>
                  <a:pt x="353" y="177"/>
                </a:lnTo>
                <a:lnTo>
                  <a:pt x="361" y="177"/>
                </a:lnTo>
                <a:lnTo>
                  <a:pt x="361" y="217"/>
                </a:lnTo>
                <a:lnTo>
                  <a:pt x="361" y="225"/>
                </a:lnTo>
                <a:lnTo>
                  <a:pt x="369" y="225"/>
                </a:lnTo>
                <a:lnTo>
                  <a:pt x="369" y="233"/>
                </a:lnTo>
                <a:lnTo>
                  <a:pt x="377" y="233"/>
                </a:lnTo>
                <a:lnTo>
                  <a:pt x="377" y="241"/>
                </a:lnTo>
                <a:lnTo>
                  <a:pt x="385" y="241"/>
                </a:lnTo>
                <a:lnTo>
                  <a:pt x="385" y="249"/>
                </a:lnTo>
                <a:lnTo>
                  <a:pt x="393" y="249"/>
                </a:lnTo>
                <a:lnTo>
                  <a:pt x="393" y="257"/>
                </a:lnTo>
                <a:lnTo>
                  <a:pt x="410" y="257"/>
                </a:lnTo>
                <a:lnTo>
                  <a:pt x="410" y="265"/>
                </a:lnTo>
                <a:lnTo>
                  <a:pt x="418" y="265"/>
                </a:lnTo>
                <a:lnTo>
                  <a:pt x="418" y="273"/>
                </a:lnTo>
                <a:lnTo>
                  <a:pt x="426" y="273"/>
                </a:lnTo>
                <a:lnTo>
                  <a:pt x="458" y="273"/>
                </a:lnTo>
                <a:lnTo>
                  <a:pt x="458" y="282"/>
                </a:lnTo>
                <a:lnTo>
                  <a:pt x="482" y="282"/>
                </a:lnTo>
                <a:lnTo>
                  <a:pt x="498" y="282"/>
                </a:lnTo>
                <a:lnTo>
                  <a:pt x="498" y="290"/>
                </a:lnTo>
                <a:lnTo>
                  <a:pt x="522" y="290"/>
                </a:lnTo>
                <a:lnTo>
                  <a:pt x="522" y="298"/>
                </a:lnTo>
                <a:lnTo>
                  <a:pt x="538" y="298"/>
                </a:lnTo>
                <a:lnTo>
                  <a:pt x="538" y="306"/>
                </a:lnTo>
                <a:lnTo>
                  <a:pt x="570" y="306"/>
                </a:lnTo>
                <a:lnTo>
                  <a:pt x="570" y="314"/>
                </a:lnTo>
                <a:lnTo>
                  <a:pt x="586" y="314"/>
                </a:lnTo>
                <a:lnTo>
                  <a:pt x="611" y="314"/>
                </a:lnTo>
                <a:lnTo>
                  <a:pt x="611" y="322"/>
                </a:lnTo>
                <a:lnTo>
                  <a:pt x="627" y="322"/>
                </a:lnTo>
                <a:lnTo>
                  <a:pt x="627" y="330"/>
                </a:lnTo>
                <a:lnTo>
                  <a:pt x="651" y="330"/>
                </a:lnTo>
                <a:lnTo>
                  <a:pt x="651" y="338"/>
                </a:lnTo>
                <a:lnTo>
                  <a:pt x="667" y="338"/>
                </a:lnTo>
                <a:lnTo>
                  <a:pt x="683" y="338"/>
                </a:lnTo>
                <a:lnTo>
                  <a:pt x="683" y="346"/>
                </a:lnTo>
                <a:lnTo>
                  <a:pt x="691" y="346"/>
                </a:lnTo>
                <a:lnTo>
                  <a:pt x="691" y="354"/>
                </a:lnTo>
                <a:lnTo>
                  <a:pt x="699" y="354"/>
                </a:lnTo>
                <a:lnTo>
                  <a:pt x="699" y="362"/>
                </a:lnTo>
                <a:lnTo>
                  <a:pt x="707" y="362"/>
                </a:lnTo>
                <a:lnTo>
                  <a:pt x="707" y="370"/>
                </a:lnTo>
                <a:lnTo>
                  <a:pt x="707" y="378"/>
                </a:lnTo>
                <a:lnTo>
                  <a:pt x="715" y="378"/>
                </a:lnTo>
                <a:lnTo>
                  <a:pt x="715" y="386"/>
                </a:lnTo>
                <a:lnTo>
                  <a:pt x="731" y="386"/>
                </a:lnTo>
                <a:lnTo>
                  <a:pt x="731" y="394"/>
                </a:lnTo>
                <a:lnTo>
                  <a:pt x="771" y="394"/>
                </a:lnTo>
                <a:lnTo>
                  <a:pt x="771" y="402"/>
                </a:lnTo>
                <a:lnTo>
                  <a:pt x="804" y="402"/>
                </a:lnTo>
                <a:lnTo>
                  <a:pt x="804" y="410"/>
                </a:lnTo>
                <a:lnTo>
                  <a:pt x="868" y="410"/>
                </a:lnTo>
                <a:lnTo>
                  <a:pt x="868" y="418"/>
                </a:lnTo>
                <a:lnTo>
                  <a:pt x="924" y="418"/>
                </a:lnTo>
                <a:lnTo>
                  <a:pt x="924" y="426"/>
                </a:lnTo>
                <a:lnTo>
                  <a:pt x="956" y="426"/>
                </a:lnTo>
                <a:lnTo>
                  <a:pt x="980" y="426"/>
                </a:lnTo>
                <a:lnTo>
                  <a:pt x="980" y="434"/>
                </a:lnTo>
                <a:lnTo>
                  <a:pt x="1005" y="434"/>
                </a:lnTo>
                <a:lnTo>
                  <a:pt x="1005" y="442"/>
                </a:lnTo>
                <a:lnTo>
                  <a:pt x="1021" y="442"/>
                </a:lnTo>
                <a:lnTo>
                  <a:pt x="1045" y="442"/>
                </a:lnTo>
                <a:lnTo>
                  <a:pt x="1045" y="458"/>
                </a:lnTo>
                <a:lnTo>
                  <a:pt x="1053" y="458"/>
                </a:lnTo>
                <a:lnTo>
                  <a:pt x="1061" y="458"/>
                </a:lnTo>
                <a:lnTo>
                  <a:pt x="1061" y="466"/>
                </a:lnTo>
                <a:lnTo>
                  <a:pt x="1077" y="466"/>
                </a:lnTo>
                <a:lnTo>
                  <a:pt x="1077" y="474"/>
                </a:lnTo>
                <a:lnTo>
                  <a:pt x="1101" y="474"/>
                </a:lnTo>
                <a:lnTo>
                  <a:pt x="1101" y="483"/>
                </a:lnTo>
                <a:lnTo>
                  <a:pt x="1125" y="483"/>
                </a:lnTo>
                <a:lnTo>
                  <a:pt x="1125" y="491"/>
                </a:lnTo>
                <a:lnTo>
                  <a:pt x="1181" y="491"/>
                </a:lnTo>
                <a:lnTo>
                  <a:pt x="1181" y="499"/>
                </a:lnTo>
                <a:lnTo>
                  <a:pt x="1206" y="499"/>
                </a:lnTo>
                <a:lnTo>
                  <a:pt x="1206" y="507"/>
                </a:lnTo>
                <a:lnTo>
                  <a:pt x="1254" y="507"/>
                </a:lnTo>
                <a:lnTo>
                  <a:pt x="1254" y="515"/>
                </a:lnTo>
                <a:lnTo>
                  <a:pt x="1302" y="515"/>
                </a:lnTo>
                <a:lnTo>
                  <a:pt x="1334" y="515"/>
                </a:lnTo>
                <a:lnTo>
                  <a:pt x="1334" y="523"/>
                </a:lnTo>
                <a:lnTo>
                  <a:pt x="1350" y="523"/>
                </a:lnTo>
                <a:lnTo>
                  <a:pt x="1350" y="531"/>
                </a:lnTo>
                <a:lnTo>
                  <a:pt x="1366" y="531"/>
                </a:lnTo>
                <a:lnTo>
                  <a:pt x="1366" y="539"/>
                </a:lnTo>
                <a:lnTo>
                  <a:pt x="1390" y="539"/>
                </a:lnTo>
                <a:lnTo>
                  <a:pt x="1390" y="555"/>
                </a:lnTo>
                <a:lnTo>
                  <a:pt x="1398" y="555"/>
                </a:lnTo>
                <a:lnTo>
                  <a:pt x="1415" y="555"/>
                </a:lnTo>
                <a:lnTo>
                  <a:pt x="1415" y="571"/>
                </a:lnTo>
                <a:lnTo>
                  <a:pt x="1431" y="571"/>
                </a:lnTo>
                <a:lnTo>
                  <a:pt x="1471" y="571"/>
                </a:lnTo>
                <a:lnTo>
                  <a:pt x="1471" y="579"/>
                </a:lnTo>
                <a:lnTo>
                  <a:pt x="1511" y="579"/>
                </a:lnTo>
                <a:lnTo>
                  <a:pt x="1511" y="587"/>
                </a:lnTo>
                <a:lnTo>
                  <a:pt x="1583" y="587"/>
                </a:lnTo>
                <a:lnTo>
                  <a:pt x="1583" y="595"/>
                </a:lnTo>
                <a:lnTo>
                  <a:pt x="1656" y="595"/>
                </a:lnTo>
                <a:lnTo>
                  <a:pt x="1656" y="603"/>
                </a:lnTo>
                <a:lnTo>
                  <a:pt x="1712" y="603"/>
                </a:lnTo>
                <a:lnTo>
                  <a:pt x="1736" y="603"/>
                </a:lnTo>
                <a:lnTo>
                  <a:pt x="1736" y="611"/>
                </a:lnTo>
                <a:lnTo>
                  <a:pt x="1752" y="611"/>
                </a:lnTo>
                <a:lnTo>
                  <a:pt x="1752" y="619"/>
                </a:lnTo>
                <a:lnTo>
                  <a:pt x="1776" y="619"/>
                </a:lnTo>
                <a:lnTo>
                  <a:pt x="1776" y="627"/>
                </a:lnTo>
                <a:lnTo>
                  <a:pt x="1817" y="627"/>
                </a:lnTo>
                <a:lnTo>
                  <a:pt x="1817" y="635"/>
                </a:lnTo>
                <a:lnTo>
                  <a:pt x="1865" y="635"/>
                </a:lnTo>
                <a:lnTo>
                  <a:pt x="1865" y="643"/>
                </a:lnTo>
                <a:lnTo>
                  <a:pt x="1881" y="643"/>
                </a:lnTo>
                <a:lnTo>
                  <a:pt x="1881" y="651"/>
                </a:lnTo>
                <a:lnTo>
                  <a:pt x="1961" y="651"/>
                </a:lnTo>
                <a:lnTo>
                  <a:pt x="1993" y="651"/>
                </a:lnTo>
                <a:lnTo>
                  <a:pt x="1993" y="659"/>
                </a:lnTo>
                <a:lnTo>
                  <a:pt x="2026" y="659"/>
                </a:lnTo>
                <a:lnTo>
                  <a:pt x="2026" y="667"/>
                </a:lnTo>
                <a:lnTo>
                  <a:pt x="2058" y="667"/>
                </a:lnTo>
                <a:lnTo>
                  <a:pt x="2058" y="675"/>
                </a:lnTo>
                <a:lnTo>
                  <a:pt x="2082" y="675"/>
                </a:lnTo>
                <a:lnTo>
                  <a:pt x="2082" y="684"/>
                </a:lnTo>
                <a:lnTo>
                  <a:pt x="2098" y="684"/>
                </a:lnTo>
                <a:lnTo>
                  <a:pt x="2098" y="692"/>
                </a:lnTo>
                <a:lnTo>
                  <a:pt x="2106" y="692"/>
                </a:lnTo>
                <a:lnTo>
                  <a:pt x="2138" y="692"/>
                </a:lnTo>
                <a:lnTo>
                  <a:pt x="2138" y="700"/>
                </a:lnTo>
                <a:lnTo>
                  <a:pt x="2170" y="700"/>
                </a:lnTo>
                <a:lnTo>
                  <a:pt x="2170" y="708"/>
                </a:lnTo>
                <a:lnTo>
                  <a:pt x="2283" y="708"/>
                </a:lnTo>
                <a:lnTo>
                  <a:pt x="2283" y="716"/>
                </a:lnTo>
                <a:lnTo>
                  <a:pt x="2387" y="716"/>
                </a:lnTo>
                <a:lnTo>
                  <a:pt x="2387" y="724"/>
                </a:lnTo>
                <a:lnTo>
                  <a:pt x="2428" y="724"/>
                </a:lnTo>
                <a:lnTo>
                  <a:pt x="2428" y="732"/>
                </a:lnTo>
                <a:lnTo>
                  <a:pt x="2436" y="732"/>
                </a:lnTo>
                <a:lnTo>
                  <a:pt x="2436" y="740"/>
                </a:lnTo>
                <a:lnTo>
                  <a:pt x="2452" y="740"/>
                </a:lnTo>
                <a:lnTo>
                  <a:pt x="2500" y="740"/>
                </a:lnTo>
                <a:lnTo>
                  <a:pt x="2500" y="756"/>
                </a:lnTo>
                <a:lnTo>
                  <a:pt x="2548" y="756"/>
                </a:lnTo>
                <a:lnTo>
                  <a:pt x="2596" y="756"/>
                </a:lnTo>
                <a:lnTo>
                  <a:pt x="2596" y="772"/>
                </a:lnTo>
                <a:lnTo>
                  <a:pt x="2677" y="772"/>
                </a:lnTo>
                <a:lnTo>
                  <a:pt x="2677" y="780"/>
                </a:lnTo>
                <a:lnTo>
                  <a:pt x="2773" y="780"/>
                </a:lnTo>
                <a:lnTo>
                  <a:pt x="2773" y="788"/>
                </a:lnTo>
                <a:lnTo>
                  <a:pt x="2781" y="788"/>
                </a:lnTo>
                <a:lnTo>
                  <a:pt x="2805" y="788"/>
                </a:lnTo>
                <a:lnTo>
                  <a:pt x="2805" y="796"/>
                </a:lnTo>
                <a:lnTo>
                  <a:pt x="2813" y="796"/>
                </a:lnTo>
                <a:lnTo>
                  <a:pt x="2813" y="804"/>
                </a:lnTo>
                <a:lnTo>
                  <a:pt x="2838" y="804"/>
                </a:lnTo>
                <a:lnTo>
                  <a:pt x="2838" y="812"/>
                </a:lnTo>
                <a:lnTo>
                  <a:pt x="3071" y="812"/>
                </a:lnTo>
                <a:lnTo>
                  <a:pt x="3071" y="820"/>
                </a:lnTo>
                <a:lnTo>
                  <a:pt x="3119" y="820"/>
                </a:lnTo>
                <a:lnTo>
                  <a:pt x="3127" y="820"/>
                </a:lnTo>
                <a:lnTo>
                  <a:pt x="3127" y="828"/>
                </a:lnTo>
                <a:lnTo>
                  <a:pt x="3312" y="828"/>
                </a:lnTo>
                <a:lnTo>
                  <a:pt x="3312" y="836"/>
                </a:lnTo>
                <a:lnTo>
                  <a:pt x="3336" y="836"/>
                </a:lnTo>
                <a:lnTo>
                  <a:pt x="3336" y="852"/>
                </a:lnTo>
                <a:lnTo>
                  <a:pt x="3465" y="852"/>
                </a:lnTo>
                <a:lnTo>
                  <a:pt x="3465" y="868"/>
                </a:lnTo>
                <a:lnTo>
                  <a:pt x="3617" y="868"/>
                </a:lnTo>
                <a:lnTo>
                  <a:pt x="3617" y="893"/>
                </a:lnTo>
                <a:lnTo>
                  <a:pt x="3762" y="893"/>
                </a:lnTo>
              </a:path>
            </a:pathLst>
          </a:custGeom>
          <a:noFill/>
          <a:ln w="28575" cap="flat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9" name="Freeform 204">
            <a:extLst>
              <a:ext uri="{FF2B5EF4-FFF2-40B4-BE49-F238E27FC236}">
                <a16:creationId xmlns:a16="http://schemas.microsoft.com/office/drawing/2014/main" id="{861329DC-73DF-4EDB-A3B7-8D19938B0A30}"/>
              </a:ext>
            </a:extLst>
          </p:cNvPr>
          <p:cNvSpPr>
            <a:spLocks/>
          </p:cNvSpPr>
          <p:nvPr/>
        </p:nvSpPr>
        <p:spPr bwMode="auto">
          <a:xfrm>
            <a:off x="2106613" y="1673120"/>
            <a:ext cx="5216525" cy="2298700"/>
          </a:xfrm>
          <a:custGeom>
            <a:avLst/>
            <a:gdLst>
              <a:gd name="T0" fmla="*/ 2147483647 w 3746"/>
              <a:gd name="T1" fmla="*/ 2147483647 h 1134"/>
              <a:gd name="T2" fmla="*/ 2147483647 w 3746"/>
              <a:gd name="T3" fmla="*/ 2147483647 h 1134"/>
              <a:gd name="T4" fmla="*/ 2147483647 w 3746"/>
              <a:gd name="T5" fmla="*/ 2147483647 h 1134"/>
              <a:gd name="T6" fmla="*/ 2147483647 w 3746"/>
              <a:gd name="T7" fmla="*/ 2147483647 h 1134"/>
              <a:gd name="T8" fmla="*/ 2147483647 w 3746"/>
              <a:gd name="T9" fmla="*/ 2147483647 h 1134"/>
              <a:gd name="T10" fmla="*/ 2147483647 w 3746"/>
              <a:gd name="T11" fmla="*/ 2147483647 h 1134"/>
              <a:gd name="T12" fmla="*/ 2147483647 w 3746"/>
              <a:gd name="T13" fmla="*/ 2147483647 h 1134"/>
              <a:gd name="T14" fmla="*/ 2147483647 w 3746"/>
              <a:gd name="T15" fmla="*/ 2147483647 h 1134"/>
              <a:gd name="T16" fmla="*/ 2147483647 w 3746"/>
              <a:gd name="T17" fmla="*/ 2147483647 h 1134"/>
              <a:gd name="T18" fmla="*/ 2147483647 w 3746"/>
              <a:gd name="T19" fmla="*/ 2147483647 h 1134"/>
              <a:gd name="T20" fmla="*/ 2147483647 w 3746"/>
              <a:gd name="T21" fmla="*/ 2147483647 h 1134"/>
              <a:gd name="T22" fmla="*/ 2147483647 w 3746"/>
              <a:gd name="T23" fmla="*/ 2147483647 h 1134"/>
              <a:gd name="T24" fmla="*/ 2147483647 w 3746"/>
              <a:gd name="T25" fmla="*/ 2147483647 h 1134"/>
              <a:gd name="T26" fmla="*/ 2147483647 w 3746"/>
              <a:gd name="T27" fmla="*/ 2147483647 h 1134"/>
              <a:gd name="T28" fmla="*/ 2147483647 w 3746"/>
              <a:gd name="T29" fmla="*/ 2147483647 h 1134"/>
              <a:gd name="T30" fmla="*/ 2147483647 w 3746"/>
              <a:gd name="T31" fmla="*/ 2147483647 h 1134"/>
              <a:gd name="T32" fmla="*/ 2147483647 w 3746"/>
              <a:gd name="T33" fmla="*/ 2147483647 h 1134"/>
              <a:gd name="T34" fmla="*/ 2147483647 w 3746"/>
              <a:gd name="T35" fmla="*/ 2147483647 h 1134"/>
              <a:gd name="T36" fmla="*/ 2147483647 w 3746"/>
              <a:gd name="T37" fmla="*/ 2147483647 h 1134"/>
              <a:gd name="T38" fmla="*/ 2147483647 w 3746"/>
              <a:gd name="T39" fmla="*/ 2147483647 h 1134"/>
              <a:gd name="T40" fmla="*/ 2147483647 w 3746"/>
              <a:gd name="T41" fmla="*/ 2147483647 h 1134"/>
              <a:gd name="T42" fmla="*/ 2147483647 w 3746"/>
              <a:gd name="T43" fmla="*/ 2147483647 h 1134"/>
              <a:gd name="T44" fmla="*/ 2147483647 w 3746"/>
              <a:gd name="T45" fmla="*/ 2147483647 h 1134"/>
              <a:gd name="T46" fmla="*/ 2147483647 w 3746"/>
              <a:gd name="T47" fmla="*/ 2147483647 h 1134"/>
              <a:gd name="T48" fmla="*/ 2147483647 w 3746"/>
              <a:gd name="T49" fmla="*/ 2147483647 h 1134"/>
              <a:gd name="T50" fmla="*/ 2147483647 w 3746"/>
              <a:gd name="T51" fmla="*/ 2147483647 h 1134"/>
              <a:gd name="T52" fmla="*/ 2147483647 w 3746"/>
              <a:gd name="T53" fmla="*/ 2147483647 h 1134"/>
              <a:gd name="T54" fmla="*/ 2147483647 w 3746"/>
              <a:gd name="T55" fmla="*/ 2147483647 h 1134"/>
              <a:gd name="T56" fmla="*/ 2147483647 w 3746"/>
              <a:gd name="T57" fmla="*/ 2147483647 h 1134"/>
              <a:gd name="T58" fmla="*/ 2147483647 w 3746"/>
              <a:gd name="T59" fmla="*/ 2147483647 h 1134"/>
              <a:gd name="T60" fmla="*/ 2147483647 w 3746"/>
              <a:gd name="T61" fmla="*/ 2147483647 h 1134"/>
              <a:gd name="T62" fmla="*/ 2147483647 w 3746"/>
              <a:gd name="T63" fmla="*/ 2147483647 h 1134"/>
              <a:gd name="T64" fmla="*/ 2147483647 w 3746"/>
              <a:gd name="T65" fmla="*/ 2147483647 h 1134"/>
              <a:gd name="T66" fmla="*/ 2147483647 w 3746"/>
              <a:gd name="T67" fmla="*/ 2147483647 h 1134"/>
              <a:gd name="T68" fmla="*/ 2147483647 w 3746"/>
              <a:gd name="T69" fmla="*/ 2147483647 h 1134"/>
              <a:gd name="T70" fmla="*/ 2147483647 w 3746"/>
              <a:gd name="T71" fmla="*/ 2147483647 h 1134"/>
              <a:gd name="T72" fmla="*/ 2147483647 w 3746"/>
              <a:gd name="T73" fmla="*/ 2147483647 h 1134"/>
              <a:gd name="T74" fmla="*/ 2147483647 w 3746"/>
              <a:gd name="T75" fmla="*/ 2147483647 h 1134"/>
              <a:gd name="T76" fmla="*/ 2147483647 w 3746"/>
              <a:gd name="T77" fmla="*/ 2147483647 h 1134"/>
              <a:gd name="T78" fmla="*/ 2147483647 w 3746"/>
              <a:gd name="T79" fmla="*/ 2147483647 h 1134"/>
              <a:gd name="T80" fmla="*/ 2147483647 w 3746"/>
              <a:gd name="T81" fmla="*/ 2147483647 h 1134"/>
              <a:gd name="T82" fmla="*/ 2147483647 w 3746"/>
              <a:gd name="T83" fmla="*/ 2147483647 h 1134"/>
              <a:gd name="T84" fmla="*/ 2147483647 w 3746"/>
              <a:gd name="T85" fmla="*/ 2147483647 h 1134"/>
              <a:gd name="T86" fmla="*/ 2147483647 w 3746"/>
              <a:gd name="T87" fmla="*/ 2147483647 h 1134"/>
              <a:gd name="T88" fmla="*/ 2147483647 w 3746"/>
              <a:gd name="T89" fmla="*/ 2147483647 h 1134"/>
              <a:gd name="T90" fmla="*/ 2147483647 w 3746"/>
              <a:gd name="T91" fmla="*/ 2147483647 h 1134"/>
              <a:gd name="T92" fmla="*/ 2147483647 w 3746"/>
              <a:gd name="T93" fmla="*/ 2147483647 h 1134"/>
              <a:gd name="T94" fmla="*/ 2147483647 w 3746"/>
              <a:gd name="T95" fmla="*/ 2147483647 h 1134"/>
              <a:gd name="T96" fmla="*/ 2147483647 w 3746"/>
              <a:gd name="T97" fmla="*/ 2147483647 h 1134"/>
              <a:gd name="T98" fmla="*/ 2147483647 w 3746"/>
              <a:gd name="T99" fmla="*/ 2147483647 h 1134"/>
              <a:gd name="T100" fmla="*/ 2147483647 w 3746"/>
              <a:gd name="T101" fmla="*/ 2147483647 h 1134"/>
              <a:gd name="T102" fmla="*/ 2147483647 w 3746"/>
              <a:gd name="T103" fmla="*/ 2147483647 h 1134"/>
              <a:gd name="T104" fmla="*/ 2147483647 w 3746"/>
              <a:gd name="T105" fmla="*/ 2147483647 h 1134"/>
              <a:gd name="T106" fmla="*/ 2147483647 w 3746"/>
              <a:gd name="T107" fmla="*/ 2147483647 h 1134"/>
              <a:gd name="T108" fmla="*/ 2147483647 w 3746"/>
              <a:gd name="T109" fmla="*/ 2147483647 h 1134"/>
              <a:gd name="T110" fmla="*/ 2147483647 w 3746"/>
              <a:gd name="T111" fmla="*/ 2147483647 h 1134"/>
              <a:gd name="T112" fmla="*/ 2147483647 w 3746"/>
              <a:gd name="T113" fmla="*/ 2147483647 h 1134"/>
              <a:gd name="T114" fmla="*/ 2147483647 w 3746"/>
              <a:gd name="T115" fmla="*/ 2147483647 h 1134"/>
              <a:gd name="T116" fmla="*/ 2147483647 w 3746"/>
              <a:gd name="T117" fmla="*/ 2147483647 h 1134"/>
              <a:gd name="T118" fmla="*/ 2147483647 w 3746"/>
              <a:gd name="T119" fmla="*/ 2147483647 h 1134"/>
              <a:gd name="T120" fmla="*/ 2147483647 w 3746"/>
              <a:gd name="T121" fmla="*/ 2147483647 h 1134"/>
              <a:gd name="T122" fmla="*/ 2147483647 w 3746"/>
              <a:gd name="T123" fmla="*/ 2147483647 h 113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46"/>
              <a:gd name="T187" fmla="*/ 0 h 1134"/>
              <a:gd name="T188" fmla="*/ 3746 w 3746"/>
              <a:gd name="T189" fmla="*/ 1134 h 113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46" h="1134">
                <a:moveTo>
                  <a:pt x="3746" y="1134"/>
                </a:moveTo>
                <a:lnTo>
                  <a:pt x="3738" y="1134"/>
                </a:lnTo>
                <a:lnTo>
                  <a:pt x="3738" y="1126"/>
                </a:lnTo>
                <a:lnTo>
                  <a:pt x="3730" y="1118"/>
                </a:lnTo>
                <a:lnTo>
                  <a:pt x="3706" y="1118"/>
                </a:lnTo>
                <a:lnTo>
                  <a:pt x="3698" y="1118"/>
                </a:lnTo>
                <a:lnTo>
                  <a:pt x="3674" y="1118"/>
                </a:lnTo>
                <a:lnTo>
                  <a:pt x="3650" y="1110"/>
                </a:lnTo>
                <a:lnTo>
                  <a:pt x="3642" y="1110"/>
                </a:lnTo>
                <a:lnTo>
                  <a:pt x="3642" y="1094"/>
                </a:lnTo>
                <a:lnTo>
                  <a:pt x="3634" y="1094"/>
                </a:lnTo>
                <a:lnTo>
                  <a:pt x="3626" y="1094"/>
                </a:lnTo>
                <a:lnTo>
                  <a:pt x="3626" y="1086"/>
                </a:lnTo>
                <a:lnTo>
                  <a:pt x="3609" y="1086"/>
                </a:lnTo>
                <a:lnTo>
                  <a:pt x="3593" y="1086"/>
                </a:lnTo>
                <a:lnTo>
                  <a:pt x="3577" y="1086"/>
                </a:lnTo>
                <a:lnTo>
                  <a:pt x="3577" y="1069"/>
                </a:lnTo>
                <a:lnTo>
                  <a:pt x="3577" y="1061"/>
                </a:lnTo>
                <a:lnTo>
                  <a:pt x="3569" y="1061"/>
                </a:lnTo>
                <a:lnTo>
                  <a:pt x="3569" y="1053"/>
                </a:lnTo>
                <a:lnTo>
                  <a:pt x="3553" y="1053"/>
                </a:lnTo>
                <a:lnTo>
                  <a:pt x="3545" y="1053"/>
                </a:lnTo>
                <a:lnTo>
                  <a:pt x="3521" y="1053"/>
                </a:lnTo>
                <a:lnTo>
                  <a:pt x="3505" y="1053"/>
                </a:lnTo>
                <a:lnTo>
                  <a:pt x="3481" y="1053"/>
                </a:lnTo>
                <a:lnTo>
                  <a:pt x="3473" y="1045"/>
                </a:lnTo>
                <a:lnTo>
                  <a:pt x="3473" y="1037"/>
                </a:lnTo>
                <a:lnTo>
                  <a:pt x="3465" y="1037"/>
                </a:lnTo>
                <a:lnTo>
                  <a:pt x="3449" y="1021"/>
                </a:lnTo>
                <a:lnTo>
                  <a:pt x="3449" y="1013"/>
                </a:lnTo>
                <a:lnTo>
                  <a:pt x="3441" y="1013"/>
                </a:lnTo>
                <a:lnTo>
                  <a:pt x="3441" y="1005"/>
                </a:lnTo>
                <a:lnTo>
                  <a:pt x="3433" y="1005"/>
                </a:lnTo>
                <a:lnTo>
                  <a:pt x="3416" y="1005"/>
                </a:lnTo>
                <a:lnTo>
                  <a:pt x="3392" y="1005"/>
                </a:lnTo>
                <a:lnTo>
                  <a:pt x="3384" y="1005"/>
                </a:lnTo>
                <a:lnTo>
                  <a:pt x="3360" y="1005"/>
                </a:lnTo>
                <a:lnTo>
                  <a:pt x="3344" y="1005"/>
                </a:lnTo>
                <a:lnTo>
                  <a:pt x="3320" y="1005"/>
                </a:lnTo>
                <a:lnTo>
                  <a:pt x="3312" y="1005"/>
                </a:lnTo>
                <a:lnTo>
                  <a:pt x="3296" y="1005"/>
                </a:lnTo>
                <a:lnTo>
                  <a:pt x="3296" y="997"/>
                </a:lnTo>
                <a:lnTo>
                  <a:pt x="3296" y="989"/>
                </a:lnTo>
                <a:lnTo>
                  <a:pt x="3272" y="989"/>
                </a:lnTo>
                <a:lnTo>
                  <a:pt x="3264" y="989"/>
                </a:lnTo>
                <a:lnTo>
                  <a:pt x="3240" y="989"/>
                </a:lnTo>
                <a:lnTo>
                  <a:pt x="3224" y="989"/>
                </a:lnTo>
                <a:lnTo>
                  <a:pt x="3199" y="989"/>
                </a:lnTo>
                <a:lnTo>
                  <a:pt x="3191" y="989"/>
                </a:lnTo>
                <a:lnTo>
                  <a:pt x="3167" y="989"/>
                </a:lnTo>
                <a:lnTo>
                  <a:pt x="3151" y="981"/>
                </a:lnTo>
                <a:lnTo>
                  <a:pt x="3151" y="973"/>
                </a:lnTo>
                <a:lnTo>
                  <a:pt x="3143" y="973"/>
                </a:lnTo>
                <a:lnTo>
                  <a:pt x="3143" y="965"/>
                </a:lnTo>
                <a:lnTo>
                  <a:pt x="3135" y="965"/>
                </a:lnTo>
                <a:lnTo>
                  <a:pt x="3135" y="957"/>
                </a:lnTo>
                <a:lnTo>
                  <a:pt x="3127" y="949"/>
                </a:lnTo>
                <a:lnTo>
                  <a:pt x="3103" y="949"/>
                </a:lnTo>
                <a:lnTo>
                  <a:pt x="3095" y="949"/>
                </a:lnTo>
                <a:lnTo>
                  <a:pt x="3071" y="949"/>
                </a:lnTo>
                <a:lnTo>
                  <a:pt x="3055" y="949"/>
                </a:lnTo>
                <a:lnTo>
                  <a:pt x="3031" y="949"/>
                </a:lnTo>
                <a:lnTo>
                  <a:pt x="3023" y="949"/>
                </a:lnTo>
                <a:lnTo>
                  <a:pt x="3014" y="949"/>
                </a:lnTo>
                <a:lnTo>
                  <a:pt x="3014" y="941"/>
                </a:lnTo>
                <a:lnTo>
                  <a:pt x="2998" y="941"/>
                </a:lnTo>
                <a:lnTo>
                  <a:pt x="2982" y="941"/>
                </a:lnTo>
                <a:lnTo>
                  <a:pt x="2958" y="941"/>
                </a:lnTo>
                <a:lnTo>
                  <a:pt x="2950" y="941"/>
                </a:lnTo>
                <a:lnTo>
                  <a:pt x="2926" y="941"/>
                </a:lnTo>
                <a:lnTo>
                  <a:pt x="2918" y="941"/>
                </a:lnTo>
                <a:lnTo>
                  <a:pt x="2894" y="941"/>
                </a:lnTo>
                <a:lnTo>
                  <a:pt x="2886" y="941"/>
                </a:lnTo>
                <a:lnTo>
                  <a:pt x="2886" y="933"/>
                </a:lnTo>
                <a:lnTo>
                  <a:pt x="2870" y="933"/>
                </a:lnTo>
                <a:lnTo>
                  <a:pt x="2846" y="933"/>
                </a:lnTo>
                <a:lnTo>
                  <a:pt x="2838" y="933"/>
                </a:lnTo>
                <a:lnTo>
                  <a:pt x="2822" y="933"/>
                </a:lnTo>
                <a:lnTo>
                  <a:pt x="2822" y="925"/>
                </a:lnTo>
                <a:lnTo>
                  <a:pt x="2797" y="925"/>
                </a:lnTo>
                <a:lnTo>
                  <a:pt x="2781" y="925"/>
                </a:lnTo>
                <a:lnTo>
                  <a:pt x="2757" y="925"/>
                </a:lnTo>
                <a:lnTo>
                  <a:pt x="2757" y="917"/>
                </a:lnTo>
                <a:lnTo>
                  <a:pt x="2757" y="909"/>
                </a:lnTo>
                <a:lnTo>
                  <a:pt x="2749" y="909"/>
                </a:lnTo>
                <a:lnTo>
                  <a:pt x="2733" y="909"/>
                </a:lnTo>
                <a:lnTo>
                  <a:pt x="2709" y="909"/>
                </a:lnTo>
                <a:lnTo>
                  <a:pt x="2701" y="909"/>
                </a:lnTo>
                <a:lnTo>
                  <a:pt x="2677" y="909"/>
                </a:lnTo>
                <a:lnTo>
                  <a:pt x="2669" y="909"/>
                </a:lnTo>
                <a:lnTo>
                  <a:pt x="2669" y="893"/>
                </a:lnTo>
                <a:lnTo>
                  <a:pt x="2661" y="893"/>
                </a:lnTo>
                <a:lnTo>
                  <a:pt x="2645" y="893"/>
                </a:lnTo>
                <a:lnTo>
                  <a:pt x="2637" y="893"/>
                </a:lnTo>
                <a:lnTo>
                  <a:pt x="2637" y="885"/>
                </a:lnTo>
                <a:lnTo>
                  <a:pt x="2621" y="885"/>
                </a:lnTo>
                <a:lnTo>
                  <a:pt x="2604" y="885"/>
                </a:lnTo>
                <a:lnTo>
                  <a:pt x="2596" y="885"/>
                </a:lnTo>
                <a:lnTo>
                  <a:pt x="2596" y="876"/>
                </a:lnTo>
                <a:lnTo>
                  <a:pt x="2588" y="876"/>
                </a:lnTo>
                <a:lnTo>
                  <a:pt x="2572" y="876"/>
                </a:lnTo>
                <a:lnTo>
                  <a:pt x="2548" y="876"/>
                </a:lnTo>
                <a:lnTo>
                  <a:pt x="2540" y="876"/>
                </a:lnTo>
                <a:lnTo>
                  <a:pt x="2516" y="876"/>
                </a:lnTo>
                <a:lnTo>
                  <a:pt x="2500" y="876"/>
                </a:lnTo>
                <a:lnTo>
                  <a:pt x="2492" y="876"/>
                </a:lnTo>
                <a:lnTo>
                  <a:pt x="2492" y="868"/>
                </a:lnTo>
                <a:lnTo>
                  <a:pt x="2492" y="860"/>
                </a:lnTo>
                <a:lnTo>
                  <a:pt x="2468" y="860"/>
                </a:lnTo>
                <a:lnTo>
                  <a:pt x="2452" y="860"/>
                </a:lnTo>
                <a:lnTo>
                  <a:pt x="2444" y="860"/>
                </a:lnTo>
                <a:lnTo>
                  <a:pt x="2436" y="860"/>
                </a:lnTo>
                <a:lnTo>
                  <a:pt x="2436" y="852"/>
                </a:lnTo>
                <a:lnTo>
                  <a:pt x="2428" y="852"/>
                </a:lnTo>
                <a:lnTo>
                  <a:pt x="2428" y="844"/>
                </a:lnTo>
                <a:lnTo>
                  <a:pt x="2420" y="844"/>
                </a:lnTo>
                <a:lnTo>
                  <a:pt x="2420" y="836"/>
                </a:lnTo>
                <a:lnTo>
                  <a:pt x="2411" y="836"/>
                </a:lnTo>
                <a:lnTo>
                  <a:pt x="2387" y="828"/>
                </a:lnTo>
                <a:lnTo>
                  <a:pt x="2363" y="828"/>
                </a:lnTo>
                <a:lnTo>
                  <a:pt x="2355" y="828"/>
                </a:lnTo>
                <a:lnTo>
                  <a:pt x="2347" y="828"/>
                </a:lnTo>
                <a:lnTo>
                  <a:pt x="2347" y="820"/>
                </a:lnTo>
                <a:lnTo>
                  <a:pt x="2339" y="820"/>
                </a:lnTo>
                <a:lnTo>
                  <a:pt x="2339" y="812"/>
                </a:lnTo>
                <a:lnTo>
                  <a:pt x="2331" y="812"/>
                </a:lnTo>
                <a:lnTo>
                  <a:pt x="2315" y="812"/>
                </a:lnTo>
                <a:lnTo>
                  <a:pt x="2291" y="812"/>
                </a:lnTo>
                <a:lnTo>
                  <a:pt x="2275" y="812"/>
                </a:lnTo>
                <a:lnTo>
                  <a:pt x="2251" y="812"/>
                </a:lnTo>
                <a:lnTo>
                  <a:pt x="2243" y="812"/>
                </a:lnTo>
                <a:lnTo>
                  <a:pt x="2219" y="812"/>
                </a:lnTo>
                <a:lnTo>
                  <a:pt x="2202" y="812"/>
                </a:lnTo>
                <a:lnTo>
                  <a:pt x="2178" y="812"/>
                </a:lnTo>
                <a:lnTo>
                  <a:pt x="2178" y="804"/>
                </a:lnTo>
                <a:lnTo>
                  <a:pt x="2170" y="804"/>
                </a:lnTo>
                <a:lnTo>
                  <a:pt x="2162" y="804"/>
                </a:lnTo>
                <a:lnTo>
                  <a:pt x="2154" y="804"/>
                </a:lnTo>
                <a:lnTo>
                  <a:pt x="2154" y="796"/>
                </a:lnTo>
                <a:lnTo>
                  <a:pt x="2138" y="796"/>
                </a:lnTo>
                <a:lnTo>
                  <a:pt x="2138" y="788"/>
                </a:lnTo>
                <a:lnTo>
                  <a:pt x="2130" y="788"/>
                </a:lnTo>
                <a:lnTo>
                  <a:pt x="2122" y="788"/>
                </a:lnTo>
                <a:lnTo>
                  <a:pt x="2114" y="788"/>
                </a:lnTo>
                <a:lnTo>
                  <a:pt x="2114" y="780"/>
                </a:lnTo>
                <a:lnTo>
                  <a:pt x="2106" y="780"/>
                </a:lnTo>
                <a:lnTo>
                  <a:pt x="2082" y="772"/>
                </a:lnTo>
                <a:lnTo>
                  <a:pt x="2058" y="772"/>
                </a:lnTo>
                <a:lnTo>
                  <a:pt x="2050" y="764"/>
                </a:lnTo>
                <a:lnTo>
                  <a:pt x="2050" y="756"/>
                </a:lnTo>
                <a:lnTo>
                  <a:pt x="2042" y="756"/>
                </a:lnTo>
                <a:lnTo>
                  <a:pt x="2034" y="756"/>
                </a:lnTo>
                <a:lnTo>
                  <a:pt x="2018" y="756"/>
                </a:lnTo>
                <a:lnTo>
                  <a:pt x="2018" y="748"/>
                </a:lnTo>
                <a:lnTo>
                  <a:pt x="2001" y="748"/>
                </a:lnTo>
                <a:lnTo>
                  <a:pt x="1993" y="748"/>
                </a:lnTo>
                <a:lnTo>
                  <a:pt x="1969" y="748"/>
                </a:lnTo>
                <a:lnTo>
                  <a:pt x="1953" y="748"/>
                </a:lnTo>
                <a:lnTo>
                  <a:pt x="1929" y="748"/>
                </a:lnTo>
                <a:lnTo>
                  <a:pt x="1921" y="748"/>
                </a:lnTo>
                <a:lnTo>
                  <a:pt x="1905" y="748"/>
                </a:lnTo>
                <a:lnTo>
                  <a:pt x="1905" y="732"/>
                </a:lnTo>
                <a:lnTo>
                  <a:pt x="1889" y="732"/>
                </a:lnTo>
                <a:lnTo>
                  <a:pt x="1881" y="732"/>
                </a:lnTo>
                <a:lnTo>
                  <a:pt x="1873" y="732"/>
                </a:lnTo>
                <a:lnTo>
                  <a:pt x="1873" y="724"/>
                </a:lnTo>
                <a:lnTo>
                  <a:pt x="1849" y="724"/>
                </a:lnTo>
                <a:lnTo>
                  <a:pt x="1833" y="724"/>
                </a:lnTo>
                <a:lnTo>
                  <a:pt x="1825" y="724"/>
                </a:lnTo>
                <a:lnTo>
                  <a:pt x="1825" y="716"/>
                </a:lnTo>
                <a:lnTo>
                  <a:pt x="1800" y="716"/>
                </a:lnTo>
                <a:lnTo>
                  <a:pt x="1792" y="716"/>
                </a:lnTo>
                <a:lnTo>
                  <a:pt x="1768" y="716"/>
                </a:lnTo>
                <a:lnTo>
                  <a:pt x="1752" y="716"/>
                </a:lnTo>
                <a:lnTo>
                  <a:pt x="1752" y="708"/>
                </a:lnTo>
                <a:lnTo>
                  <a:pt x="1752" y="700"/>
                </a:lnTo>
                <a:lnTo>
                  <a:pt x="1752" y="692"/>
                </a:lnTo>
                <a:lnTo>
                  <a:pt x="1728" y="684"/>
                </a:lnTo>
                <a:lnTo>
                  <a:pt x="1704" y="684"/>
                </a:lnTo>
                <a:lnTo>
                  <a:pt x="1704" y="675"/>
                </a:lnTo>
                <a:lnTo>
                  <a:pt x="1696" y="675"/>
                </a:lnTo>
                <a:lnTo>
                  <a:pt x="1680" y="675"/>
                </a:lnTo>
                <a:lnTo>
                  <a:pt x="1656" y="675"/>
                </a:lnTo>
                <a:lnTo>
                  <a:pt x="1648" y="675"/>
                </a:lnTo>
                <a:lnTo>
                  <a:pt x="1640" y="675"/>
                </a:lnTo>
                <a:lnTo>
                  <a:pt x="1640" y="667"/>
                </a:lnTo>
                <a:lnTo>
                  <a:pt x="1632" y="667"/>
                </a:lnTo>
                <a:lnTo>
                  <a:pt x="1616" y="667"/>
                </a:lnTo>
                <a:lnTo>
                  <a:pt x="1591" y="667"/>
                </a:lnTo>
                <a:lnTo>
                  <a:pt x="1583" y="667"/>
                </a:lnTo>
                <a:lnTo>
                  <a:pt x="1575" y="667"/>
                </a:lnTo>
                <a:lnTo>
                  <a:pt x="1575" y="659"/>
                </a:lnTo>
                <a:lnTo>
                  <a:pt x="1551" y="659"/>
                </a:lnTo>
                <a:lnTo>
                  <a:pt x="1535" y="651"/>
                </a:lnTo>
                <a:lnTo>
                  <a:pt x="1527" y="651"/>
                </a:lnTo>
                <a:lnTo>
                  <a:pt x="1519" y="651"/>
                </a:lnTo>
                <a:lnTo>
                  <a:pt x="1503" y="651"/>
                </a:lnTo>
                <a:lnTo>
                  <a:pt x="1479" y="651"/>
                </a:lnTo>
                <a:lnTo>
                  <a:pt x="1479" y="643"/>
                </a:lnTo>
                <a:lnTo>
                  <a:pt x="1471" y="643"/>
                </a:lnTo>
                <a:lnTo>
                  <a:pt x="1463" y="643"/>
                </a:lnTo>
                <a:lnTo>
                  <a:pt x="1439" y="643"/>
                </a:lnTo>
                <a:lnTo>
                  <a:pt x="1439" y="635"/>
                </a:lnTo>
                <a:lnTo>
                  <a:pt x="1431" y="635"/>
                </a:lnTo>
                <a:lnTo>
                  <a:pt x="1415" y="635"/>
                </a:lnTo>
                <a:lnTo>
                  <a:pt x="1415" y="627"/>
                </a:lnTo>
                <a:lnTo>
                  <a:pt x="1398" y="611"/>
                </a:lnTo>
                <a:lnTo>
                  <a:pt x="1382" y="611"/>
                </a:lnTo>
                <a:lnTo>
                  <a:pt x="1382" y="603"/>
                </a:lnTo>
                <a:lnTo>
                  <a:pt x="1366" y="603"/>
                </a:lnTo>
                <a:lnTo>
                  <a:pt x="1366" y="595"/>
                </a:lnTo>
                <a:lnTo>
                  <a:pt x="1358" y="595"/>
                </a:lnTo>
                <a:lnTo>
                  <a:pt x="1350" y="595"/>
                </a:lnTo>
                <a:lnTo>
                  <a:pt x="1342" y="595"/>
                </a:lnTo>
                <a:lnTo>
                  <a:pt x="1342" y="587"/>
                </a:lnTo>
                <a:lnTo>
                  <a:pt x="1334" y="587"/>
                </a:lnTo>
                <a:lnTo>
                  <a:pt x="1318" y="587"/>
                </a:lnTo>
                <a:lnTo>
                  <a:pt x="1294" y="587"/>
                </a:lnTo>
                <a:lnTo>
                  <a:pt x="1286" y="587"/>
                </a:lnTo>
                <a:lnTo>
                  <a:pt x="1270" y="587"/>
                </a:lnTo>
                <a:lnTo>
                  <a:pt x="1270" y="579"/>
                </a:lnTo>
                <a:lnTo>
                  <a:pt x="1254" y="579"/>
                </a:lnTo>
                <a:lnTo>
                  <a:pt x="1238" y="579"/>
                </a:lnTo>
                <a:lnTo>
                  <a:pt x="1230" y="579"/>
                </a:lnTo>
                <a:lnTo>
                  <a:pt x="1230" y="571"/>
                </a:lnTo>
                <a:lnTo>
                  <a:pt x="1206" y="571"/>
                </a:lnTo>
                <a:lnTo>
                  <a:pt x="1197" y="571"/>
                </a:lnTo>
                <a:lnTo>
                  <a:pt x="1189" y="571"/>
                </a:lnTo>
                <a:lnTo>
                  <a:pt x="1189" y="563"/>
                </a:lnTo>
                <a:lnTo>
                  <a:pt x="1165" y="563"/>
                </a:lnTo>
                <a:lnTo>
                  <a:pt x="1157" y="563"/>
                </a:lnTo>
                <a:lnTo>
                  <a:pt x="1149" y="563"/>
                </a:lnTo>
                <a:lnTo>
                  <a:pt x="1149" y="555"/>
                </a:lnTo>
                <a:lnTo>
                  <a:pt x="1133" y="555"/>
                </a:lnTo>
                <a:lnTo>
                  <a:pt x="1109" y="547"/>
                </a:lnTo>
                <a:lnTo>
                  <a:pt x="1109" y="539"/>
                </a:lnTo>
                <a:lnTo>
                  <a:pt x="1093" y="539"/>
                </a:lnTo>
                <a:lnTo>
                  <a:pt x="1077" y="539"/>
                </a:lnTo>
                <a:lnTo>
                  <a:pt x="1061" y="539"/>
                </a:lnTo>
                <a:lnTo>
                  <a:pt x="1061" y="531"/>
                </a:lnTo>
                <a:lnTo>
                  <a:pt x="1053" y="531"/>
                </a:lnTo>
                <a:lnTo>
                  <a:pt x="1045" y="531"/>
                </a:lnTo>
                <a:lnTo>
                  <a:pt x="1045" y="515"/>
                </a:lnTo>
                <a:lnTo>
                  <a:pt x="1037" y="515"/>
                </a:lnTo>
                <a:lnTo>
                  <a:pt x="1037" y="507"/>
                </a:lnTo>
                <a:lnTo>
                  <a:pt x="1029" y="507"/>
                </a:lnTo>
                <a:lnTo>
                  <a:pt x="1021" y="507"/>
                </a:lnTo>
                <a:lnTo>
                  <a:pt x="996" y="507"/>
                </a:lnTo>
                <a:lnTo>
                  <a:pt x="988" y="507"/>
                </a:lnTo>
                <a:lnTo>
                  <a:pt x="988" y="499"/>
                </a:lnTo>
                <a:lnTo>
                  <a:pt x="980" y="499"/>
                </a:lnTo>
                <a:lnTo>
                  <a:pt x="972" y="499"/>
                </a:lnTo>
                <a:lnTo>
                  <a:pt x="964" y="499"/>
                </a:lnTo>
                <a:lnTo>
                  <a:pt x="964" y="491"/>
                </a:lnTo>
                <a:lnTo>
                  <a:pt x="940" y="491"/>
                </a:lnTo>
                <a:lnTo>
                  <a:pt x="932" y="491"/>
                </a:lnTo>
                <a:lnTo>
                  <a:pt x="924" y="491"/>
                </a:lnTo>
                <a:lnTo>
                  <a:pt x="924" y="483"/>
                </a:lnTo>
                <a:lnTo>
                  <a:pt x="908" y="483"/>
                </a:lnTo>
                <a:lnTo>
                  <a:pt x="892" y="483"/>
                </a:lnTo>
                <a:lnTo>
                  <a:pt x="884" y="483"/>
                </a:lnTo>
                <a:lnTo>
                  <a:pt x="884" y="474"/>
                </a:lnTo>
                <a:lnTo>
                  <a:pt x="876" y="474"/>
                </a:lnTo>
                <a:lnTo>
                  <a:pt x="868" y="474"/>
                </a:lnTo>
                <a:lnTo>
                  <a:pt x="844" y="474"/>
                </a:lnTo>
                <a:lnTo>
                  <a:pt x="828" y="466"/>
                </a:lnTo>
                <a:lnTo>
                  <a:pt x="820" y="466"/>
                </a:lnTo>
                <a:lnTo>
                  <a:pt x="820" y="458"/>
                </a:lnTo>
                <a:lnTo>
                  <a:pt x="795" y="458"/>
                </a:lnTo>
                <a:lnTo>
                  <a:pt x="787" y="458"/>
                </a:lnTo>
                <a:lnTo>
                  <a:pt x="787" y="450"/>
                </a:lnTo>
                <a:lnTo>
                  <a:pt x="763" y="442"/>
                </a:lnTo>
                <a:lnTo>
                  <a:pt x="747" y="442"/>
                </a:lnTo>
                <a:lnTo>
                  <a:pt x="723" y="434"/>
                </a:lnTo>
                <a:lnTo>
                  <a:pt x="723" y="426"/>
                </a:lnTo>
                <a:lnTo>
                  <a:pt x="715" y="418"/>
                </a:lnTo>
                <a:lnTo>
                  <a:pt x="715" y="410"/>
                </a:lnTo>
                <a:lnTo>
                  <a:pt x="707" y="410"/>
                </a:lnTo>
                <a:lnTo>
                  <a:pt x="707" y="402"/>
                </a:lnTo>
                <a:lnTo>
                  <a:pt x="707" y="386"/>
                </a:lnTo>
                <a:lnTo>
                  <a:pt x="683" y="386"/>
                </a:lnTo>
                <a:lnTo>
                  <a:pt x="683" y="378"/>
                </a:lnTo>
                <a:lnTo>
                  <a:pt x="675" y="378"/>
                </a:lnTo>
                <a:lnTo>
                  <a:pt x="675" y="370"/>
                </a:lnTo>
                <a:lnTo>
                  <a:pt x="667" y="370"/>
                </a:lnTo>
                <a:lnTo>
                  <a:pt x="659" y="370"/>
                </a:lnTo>
                <a:lnTo>
                  <a:pt x="651" y="370"/>
                </a:lnTo>
                <a:lnTo>
                  <a:pt x="651" y="362"/>
                </a:lnTo>
                <a:lnTo>
                  <a:pt x="643" y="362"/>
                </a:lnTo>
                <a:lnTo>
                  <a:pt x="627" y="362"/>
                </a:lnTo>
                <a:lnTo>
                  <a:pt x="627" y="354"/>
                </a:lnTo>
                <a:lnTo>
                  <a:pt x="619" y="354"/>
                </a:lnTo>
                <a:lnTo>
                  <a:pt x="594" y="354"/>
                </a:lnTo>
                <a:lnTo>
                  <a:pt x="578" y="346"/>
                </a:lnTo>
                <a:lnTo>
                  <a:pt x="554" y="346"/>
                </a:lnTo>
                <a:lnTo>
                  <a:pt x="530" y="330"/>
                </a:lnTo>
                <a:lnTo>
                  <a:pt x="522" y="330"/>
                </a:lnTo>
                <a:lnTo>
                  <a:pt x="522" y="322"/>
                </a:lnTo>
                <a:lnTo>
                  <a:pt x="514" y="322"/>
                </a:lnTo>
                <a:lnTo>
                  <a:pt x="498" y="322"/>
                </a:lnTo>
                <a:lnTo>
                  <a:pt x="490" y="322"/>
                </a:lnTo>
                <a:lnTo>
                  <a:pt x="490" y="314"/>
                </a:lnTo>
                <a:lnTo>
                  <a:pt x="474" y="314"/>
                </a:lnTo>
                <a:lnTo>
                  <a:pt x="474" y="306"/>
                </a:lnTo>
                <a:lnTo>
                  <a:pt x="458" y="306"/>
                </a:lnTo>
                <a:lnTo>
                  <a:pt x="450" y="306"/>
                </a:lnTo>
                <a:lnTo>
                  <a:pt x="450" y="298"/>
                </a:lnTo>
                <a:lnTo>
                  <a:pt x="442" y="298"/>
                </a:lnTo>
                <a:lnTo>
                  <a:pt x="434" y="298"/>
                </a:lnTo>
                <a:lnTo>
                  <a:pt x="434" y="290"/>
                </a:lnTo>
                <a:lnTo>
                  <a:pt x="418" y="290"/>
                </a:lnTo>
                <a:lnTo>
                  <a:pt x="418" y="282"/>
                </a:lnTo>
                <a:lnTo>
                  <a:pt x="410" y="282"/>
                </a:lnTo>
                <a:lnTo>
                  <a:pt x="402" y="282"/>
                </a:lnTo>
                <a:lnTo>
                  <a:pt x="402" y="273"/>
                </a:lnTo>
                <a:lnTo>
                  <a:pt x="385" y="273"/>
                </a:lnTo>
                <a:lnTo>
                  <a:pt x="377" y="273"/>
                </a:lnTo>
                <a:lnTo>
                  <a:pt x="377" y="265"/>
                </a:lnTo>
                <a:lnTo>
                  <a:pt x="361" y="265"/>
                </a:lnTo>
                <a:lnTo>
                  <a:pt x="361" y="249"/>
                </a:lnTo>
                <a:lnTo>
                  <a:pt x="353" y="225"/>
                </a:lnTo>
                <a:lnTo>
                  <a:pt x="353" y="201"/>
                </a:lnTo>
                <a:lnTo>
                  <a:pt x="353" y="193"/>
                </a:lnTo>
                <a:lnTo>
                  <a:pt x="353" y="185"/>
                </a:lnTo>
                <a:lnTo>
                  <a:pt x="345" y="185"/>
                </a:lnTo>
                <a:lnTo>
                  <a:pt x="345" y="177"/>
                </a:lnTo>
                <a:lnTo>
                  <a:pt x="345" y="153"/>
                </a:lnTo>
                <a:lnTo>
                  <a:pt x="337" y="145"/>
                </a:lnTo>
                <a:lnTo>
                  <a:pt x="337" y="137"/>
                </a:lnTo>
                <a:lnTo>
                  <a:pt x="321" y="137"/>
                </a:lnTo>
                <a:lnTo>
                  <a:pt x="313" y="137"/>
                </a:lnTo>
                <a:lnTo>
                  <a:pt x="313" y="129"/>
                </a:lnTo>
                <a:lnTo>
                  <a:pt x="305" y="121"/>
                </a:lnTo>
                <a:lnTo>
                  <a:pt x="297" y="121"/>
                </a:lnTo>
                <a:lnTo>
                  <a:pt x="297" y="113"/>
                </a:lnTo>
                <a:lnTo>
                  <a:pt x="289" y="113"/>
                </a:lnTo>
                <a:lnTo>
                  <a:pt x="289" y="105"/>
                </a:lnTo>
                <a:lnTo>
                  <a:pt x="273" y="105"/>
                </a:lnTo>
                <a:lnTo>
                  <a:pt x="265" y="105"/>
                </a:lnTo>
                <a:lnTo>
                  <a:pt x="265" y="97"/>
                </a:lnTo>
                <a:lnTo>
                  <a:pt x="257" y="97"/>
                </a:lnTo>
                <a:lnTo>
                  <a:pt x="249" y="97"/>
                </a:lnTo>
                <a:lnTo>
                  <a:pt x="241" y="97"/>
                </a:lnTo>
                <a:lnTo>
                  <a:pt x="241" y="89"/>
                </a:lnTo>
                <a:lnTo>
                  <a:pt x="225" y="89"/>
                </a:lnTo>
                <a:lnTo>
                  <a:pt x="225" y="81"/>
                </a:lnTo>
                <a:lnTo>
                  <a:pt x="217" y="81"/>
                </a:lnTo>
                <a:lnTo>
                  <a:pt x="209" y="81"/>
                </a:lnTo>
                <a:lnTo>
                  <a:pt x="201" y="81"/>
                </a:lnTo>
                <a:lnTo>
                  <a:pt x="201" y="72"/>
                </a:lnTo>
                <a:lnTo>
                  <a:pt x="184" y="72"/>
                </a:lnTo>
                <a:lnTo>
                  <a:pt x="176" y="64"/>
                </a:lnTo>
                <a:lnTo>
                  <a:pt x="176" y="56"/>
                </a:lnTo>
                <a:lnTo>
                  <a:pt x="168" y="56"/>
                </a:lnTo>
                <a:lnTo>
                  <a:pt x="160" y="56"/>
                </a:lnTo>
                <a:lnTo>
                  <a:pt x="152" y="56"/>
                </a:lnTo>
                <a:lnTo>
                  <a:pt x="136" y="56"/>
                </a:lnTo>
                <a:lnTo>
                  <a:pt x="136" y="40"/>
                </a:lnTo>
                <a:lnTo>
                  <a:pt x="120" y="40"/>
                </a:lnTo>
                <a:lnTo>
                  <a:pt x="112" y="40"/>
                </a:lnTo>
                <a:lnTo>
                  <a:pt x="104" y="40"/>
                </a:lnTo>
                <a:lnTo>
                  <a:pt x="104" y="32"/>
                </a:lnTo>
                <a:lnTo>
                  <a:pt x="96" y="32"/>
                </a:lnTo>
                <a:lnTo>
                  <a:pt x="96" y="16"/>
                </a:lnTo>
                <a:lnTo>
                  <a:pt x="80" y="16"/>
                </a:lnTo>
                <a:lnTo>
                  <a:pt x="72" y="16"/>
                </a:lnTo>
                <a:lnTo>
                  <a:pt x="64" y="16"/>
                </a:lnTo>
                <a:lnTo>
                  <a:pt x="56" y="16"/>
                </a:lnTo>
                <a:lnTo>
                  <a:pt x="56" y="8"/>
                </a:lnTo>
                <a:lnTo>
                  <a:pt x="40" y="8"/>
                </a:lnTo>
                <a:lnTo>
                  <a:pt x="24" y="0"/>
                </a:lnTo>
                <a:lnTo>
                  <a:pt x="0" y="0"/>
                </a:lnTo>
              </a:path>
            </a:pathLst>
          </a:custGeom>
          <a:noFill/>
          <a:ln w="28575" cap="flat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20" name="Group 1044">
            <a:extLst>
              <a:ext uri="{FF2B5EF4-FFF2-40B4-BE49-F238E27FC236}">
                <a16:creationId xmlns:a16="http://schemas.microsoft.com/office/drawing/2014/main" id="{BF1AA148-4A3F-48EC-BC16-5B723CA5BE5C}"/>
              </a:ext>
            </a:extLst>
          </p:cNvPr>
          <p:cNvGrpSpPr>
            <a:grpSpLocks/>
          </p:cNvGrpSpPr>
          <p:nvPr/>
        </p:nvGrpSpPr>
        <p:grpSpPr bwMode="auto">
          <a:xfrm>
            <a:off x="1609725" y="1527070"/>
            <a:ext cx="361950" cy="3757613"/>
            <a:chOff x="1638382" y="1543048"/>
            <a:chExt cx="361954" cy="3757006"/>
          </a:xfrm>
        </p:grpSpPr>
        <p:sp>
          <p:nvSpPr>
            <p:cNvPr id="21" name="Text Box 153">
              <a:extLst>
                <a:ext uri="{FF2B5EF4-FFF2-40B4-BE49-F238E27FC236}">
                  <a16:creationId xmlns:a16="http://schemas.microsoft.com/office/drawing/2014/main" id="{A132C808-68A1-4660-91C7-4D102BBFBC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8382" y="1543048"/>
              <a:ext cx="361954" cy="27463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rIns="0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400">
                  <a:solidFill>
                    <a:srgbClr val="00446A"/>
                  </a:solidFill>
                  <a:cs typeface="Arial" pitchFamily="34" charset="0"/>
                </a:rPr>
                <a:t>1</a:t>
              </a:r>
              <a:r>
                <a:rPr lang="de-DE" altLang="de-DE" sz="1400">
                  <a:solidFill>
                    <a:srgbClr val="00446A"/>
                  </a:solidFill>
                  <a:cs typeface="Arial" pitchFamily="34" charset="0"/>
                </a:rPr>
                <a:t>,</a:t>
              </a:r>
              <a:r>
                <a:rPr lang="en-US" altLang="de-DE" sz="1400">
                  <a:solidFill>
                    <a:srgbClr val="00446A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22" name="Text Box 154">
              <a:extLst>
                <a:ext uri="{FF2B5EF4-FFF2-40B4-BE49-F238E27FC236}">
                  <a16:creationId xmlns:a16="http://schemas.microsoft.com/office/drawing/2014/main" id="{435075BF-20E2-414A-AEF9-FD4ABAB221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8382" y="2239522"/>
              <a:ext cx="361954" cy="27463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rIns="0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400">
                  <a:solidFill>
                    <a:srgbClr val="00446A"/>
                  </a:solidFill>
                  <a:cs typeface="Arial" pitchFamily="34" charset="0"/>
                </a:rPr>
                <a:t>0</a:t>
              </a:r>
              <a:r>
                <a:rPr lang="de-DE" altLang="de-DE" sz="1400">
                  <a:solidFill>
                    <a:srgbClr val="00446A"/>
                  </a:solidFill>
                  <a:cs typeface="Arial" pitchFamily="34" charset="0"/>
                </a:rPr>
                <a:t>,</a:t>
              </a:r>
              <a:r>
                <a:rPr lang="en-US" altLang="de-DE" sz="1400">
                  <a:solidFill>
                    <a:srgbClr val="00446A"/>
                  </a:solidFill>
                  <a:cs typeface="Arial" pitchFamily="34" charset="0"/>
                </a:rPr>
                <a:t>8</a:t>
              </a:r>
            </a:p>
          </p:txBody>
        </p:sp>
        <p:sp>
          <p:nvSpPr>
            <p:cNvPr id="23" name="Text Box 155">
              <a:extLst>
                <a:ext uri="{FF2B5EF4-FFF2-40B4-BE49-F238E27FC236}">
                  <a16:creationId xmlns:a16="http://schemas.microsoft.com/office/drawing/2014/main" id="{8276C756-525F-43CF-BCB6-8B40263965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8382" y="2935996"/>
              <a:ext cx="361954" cy="27463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rIns="0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400">
                  <a:solidFill>
                    <a:srgbClr val="00446A"/>
                  </a:solidFill>
                  <a:cs typeface="Arial" pitchFamily="34" charset="0"/>
                </a:rPr>
                <a:t>0</a:t>
              </a:r>
              <a:r>
                <a:rPr lang="de-DE" altLang="de-DE" sz="1400">
                  <a:solidFill>
                    <a:srgbClr val="00446A"/>
                  </a:solidFill>
                  <a:cs typeface="Arial" pitchFamily="34" charset="0"/>
                </a:rPr>
                <a:t>,</a:t>
              </a:r>
              <a:r>
                <a:rPr lang="en-US" altLang="de-DE" sz="1400">
                  <a:solidFill>
                    <a:srgbClr val="00446A"/>
                  </a:solidFill>
                  <a:cs typeface="Arial" pitchFamily="34" charset="0"/>
                </a:rPr>
                <a:t>6</a:t>
              </a:r>
            </a:p>
          </p:txBody>
        </p:sp>
        <p:sp>
          <p:nvSpPr>
            <p:cNvPr id="24" name="Text Box 156">
              <a:extLst>
                <a:ext uri="{FF2B5EF4-FFF2-40B4-BE49-F238E27FC236}">
                  <a16:creationId xmlns:a16="http://schemas.microsoft.com/office/drawing/2014/main" id="{3786FDCA-C5C5-4975-A692-77029A0F6E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8382" y="3632470"/>
              <a:ext cx="361954" cy="27463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rIns="0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400">
                  <a:solidFill>
                    <a:srgbClr val="00446A"/>
                  </a:solidFill>
                  <a:cs typeface="Arial" pitchFamily="34" charset="0"/>
                </a:rPr>
                <a:t>0</a:t>
              </a:r>
              <a:r>
                <a:rPr lang="de-DE" altLang="de-DE" sz="1400">
                  <a:solidFill>
                    <a:srgbClr val="00446A"/>
                  </a:solidFill>
                  <a:cs typeface="Arial" pitchFamily="34" charset="0"/>
                </a:rPr>
                <a:t>,</a:t>
              </a:r>
              <a:r>
                <a:rPr lang="en-US" altLang="de-DE" sz="1400">
                  <a:solidFill>
                    <a:srgbClr val="00446A"/>
                  </a:solidFill>
                  <a:cs typeface="Arial" pitchFamily="34" charset="0"/>
                </a:rPr>
                <a:t>4</a:t>
              </a:r>
            </a:p>
          </p:txBody>
        </p:sp>
        <p:sp>
          <p:nvSpPr>
            <p:cNvPr id="25" name="Text Box 157">
              <a:extLst>
                <a:ext uri="{FF2B5EF4-FFF2-40B4-BE49-F238E27FC236}">
                  <a16:creationId xmlns:a16="http://schemas.microsoft.com/office/drawing/2014/main" id="{C70BBFED-A380-447F-A13B-50B1374274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8382" y="4328944"/>
              <a:ext cx="361954" cy="27463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rIns="0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400">
                  <a:solidFill>
                    <a:srgbClr val="00446A"/>
                  </a:solidFill>
                  <a:cs typeface="Arial" pitchFamily="34" charset="0"/>
                </a:rPr>
                <a:t>0</a:t>
              </a:r>
              <a:r>
                <a:rPr lang="de-DE" altLang="de-DE" sz="1400">
                  <a:solidFill>
                    <a:srgbClr val="00446A"/>
                  </a:solidFill>
                  <a:cs typeface="Arial" pitchFamily="34" charset="0"/>
                </a:rPr>
                <a:t>,</a:t>
              </a:r>
              <a:r>
                <a:rPr lang="en-US" altLang="de-DE" sz="1400">
                  <a:solidFill>
                    <a:srgbClr val="00446A"/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26" name="Text Box 159">
              <a:extLst>
                <a:ext uri="{FF2B5EF4-FFF2-40B4-BE49-F238E27FC236}">
                  <a16:creationId xmlns:a16="http://schemas.microsoft.com/office/drawing/2014/main" id="{1C6A6DA3-623E-4D20-B61F-93DC96472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8382" y="5025416"/>
              <a:ext cx="361954" cy="27463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rIns="0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400">
                  <a:solidFill>
                    <a:srgbClr val="00446A"/>
                  </a:solidFill>
                  <a:cs typeface="Arial" pitchFamily="34" charset="0"/>
                </a:rPr>
                <a:t>0</a:t>
              </a:r>
            </a:p>
          </p:txBody>
        </p:sp>
      </p:grpSp>
      <p:sp>
        <p:nvSpPr>
          <p:cNvPr id="27" name="Rectangle 50">
            <a:extLst>
              <a:ext uri="{FF2B5EF4-FFF2-40B4-BE49-F238E27FC236}">
                <a16:creationId xmlns:a16="http://schemas.microsoft.com/office/drawing/2014/main" id="{762D7564-3E42-422D-92BD-FC5E839FA29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02406" y="3218552"/>
            <a:ext cx="2370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fontAlgn="base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de-DE" sz="1400">
                <a:solidFill>
                  <a:srgbClr val="00446A"/>
                </a:solidFill>
                <a:cs typeface="Arial" pitchFamily="34" charset="0"/>
              </a:rPr>
              <a:t>Anteil der Patienten ohne SRE</a:t>
            </a: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DC91CD2C-C045-4303-BF33-290E5E8E2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175" y="5476770"/>
            <a:ext cx="1050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400">
                <a:solidFill>
                  <a:srgbClr val="00446A"/>
                </a:solidFill>
                <a:cs typeface="Arial" pitchFamily="34" charset="0"/>
              </a:rPr>
              <a:t>Monat</a:t>
            </a:r>
          </a:p>
        </p:txBody>
      </p:sp>
      <p:sp>
        <p:nvSpPr>
          <p:cNvPr id="29" name="Text Box 39">
            <a:extLst>
              <a:ext uri="{FF2B5EF4-FFF2-40B4-BE49-F238E27FC236}">
                <a16:creationId xmlns:a16="http://schemas.microsoft.com/office/drawing/2014/main" id="{B3103CB3-1FDB-406A-900A-E95A707C7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75" y="5246583"/>
            <a:ext cx="5689600" cy="2746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/>
          <a:lstStyle/>
          <a:p>
            <a:pPr defTabSz="101282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98425" algn="ctr"/>
                <a:tab pos="1135063" algn="ctr"/>
                <a:tab pos="2187575" algn="ctr"/>
                <a:tab pos="3230563" algn="ctr"/>
                <a:tab pos="4259263" algn="ctr"/>
                <a:tab pos="5311775" algn="ctr"/>
              </a:tabLst>
            </a:pPr>
            <a:r>
              <a:rPr lang="en-US" altLang="de-DE" sz="1400" dirty="0">
                <a:solidFill>
                  <a:srgbClr val="00446A"/>
                </a:solidFill>
                <a:cs typeface="Arial" pitchFamily="34" charset="0"/>
              </a:rPr>
              <a:t>	0	6	12	18	24	30</a:t>
            </a:r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1A81A00C-0FA5-4FB6-87C7-CB490D5721AA}"/>
              </a:ext>
            </a:extLst>
          </p:cNvPr>
          <p:cNvSpPr>
            <a:spLocks/>
          </p:cNvSpPr>
          <p:nvPr/>
        </p:nvSpPr>
        <p:spPr bwMode="auto">
          <a:xfrm>
            <a:off x="2109788" y="1665183"/>
            <a:ext cx="5238750" cy="3498850"/>
          </a:xfrm>
          <a:custGeom>
            <a:avLst/>
            <a:gdLst>
              <a:gd name="T0" fmla="*/ 0 w 3300"/>
              <a:gd name="T1" fmla="*/ 0 h 2204"/>
              <a:gd name="T2" fmla="*/ 2147483647 w 3300"/>
              <a:gd name="T3" fmla="*/ 2147483647 h 2204"/>
              <a:gd name="T4" fmla="*/ 2147483647 w 3300"/>
              <a:gd name="T5" fmla="*/ 2147483647 h 2204"/>
              <a:gd name="T6" fmla="*/ 0 60000 65536"/>
              <a:gd name="T7" fmla="*/ 0 60000 65536"/>
              <a:gd name="T8" fmla="*/ 0 60000 65536"/>
              <a:gd name="T9" fmla="*/ 0 w 3300"/>
              <a:gd name="T10" fmla="*/ 0 h 2204"/>
              <a:gd name="T11" fmla="*/ 3300 w 3300"/>
              <a:gd name="T12" fmla="*/ 2204 h 2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0" h="2204">
                <a:moveTo>
                  <a:pt x="0" y="0"/>
                </a:moveTo>
                <a:lnTo>
                  <a:pt x="2" y="2204"/>
                </a:lnTo>
                <a:lnTo>
                  <a:pt x="3300" y="2204"/>
                </a:lnTo>
              </a:path>
            </a:pathLst>
          </a:custGeom>
          <a:noFill/>
          <a:ln w="28575" cap="flat">
            <a:solidFill>
              <a:srgbClr val="00446A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1" name="Line 10">
            <a:extLst>
              <a:ext uri="{FF2B5EF4-FFF2-40B4-BE49-F238E27FC236}">
                <a16:creationId xmlns:a16="http://schemas.microsoft.com/office/drawing/2014/main" id="{19E58732-61FA-40AE-80C1-177A25019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7713" y="1677883"/>
            <a:ext cx="92075" cy="0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2" name="Line 11">
            <a:extLst>
              <a:ext uri="{FF2B5EF4-FFF2-40B4-BE49-F238E27FC236}">
                <a16:creationId xmlns:a16="http://schemas.microsoft.com/office/drawing/2014/main" id="{9194B2E9-453C-42B7-A652-1EA9BA32C9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7713" y="2374795"/>
            <a:ext cx="92075" cy="0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3" name="Line 12">
            <a:extLst>
              <a:ext uri="{FF2B5EF4-FFF2-40B4-BE49-F238E27FC236}">
                <a16:creationId xmlns:a16="http://schemas.microsoft.com/office/drawing/2014/main" id="{EC9A69E1-5B3D-49D6-AC84-680090FF5E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7713" y="3073295"/>
            <a:ext cx="92075" cy="0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4" name="Line 13">
            <a:extLst>
              <a:ext uri="{FF2B5EF4-FFF2-40B4-BE49-F238E27FC236}">
                <a16:creationId xmlns:a16="http://schemas.microsoft.com/office/drawing/2014/main" id="{8DA4E1C8-6F6B-4103-A943-DBCC728A16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7713" y="3768620"/>
            <a:ext cx="92075" cy="0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5" name="Line 14">
            <a:extLst>
              <a:ext uri="{FF2B5EF4-FFF2-40B4-BE49-F238E27FC236}">
                <a16:creationId xmlns:a16="http://schemas.microsoft.com/office/drawing/2014/main" id="{E3DEED85-2E6A-4AD6-9C46-D3270130B8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7713" y="4468708"/>
            <a:ext cx="92075" cy="0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" name="Line 15">
            <a:extLst>
              <a:ext uri="{FF2B5EF4-FFF2-40B4-BE49-F238E27FC236}">
                <a16:creationId xmlns:a16="http://schemas.microsoft.com/office/drawing/2014/main" id="{A0E7B27B-B34F-49FD-8D55-1EC6F0D9C9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7713" y="5164033"/>
            <a:ext cx="92075" cy="0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7" name="Line 16">
            <a:extLst>
              <a:ext uri="{FF2B5EF4-FFF2-40B4-BE49-F238E27FC236}">
                <a16:creationId xmlns:a16="http://schemas.microsoft.com/office/drawing/2014/main" id="{071BE327-C12F-4B1D-8E73-5F0E0600ED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9788" y="5164033"/>
            <a:ext cx="0" cy="92075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8" name="Line 17">
            <a:extLst>
              <a:ext uri="{FF2B5EF4-FFF2-40B4-BE49-F238E27FC236}">
                <a16:creationId xmlns:a16="http://schemas.microsoft.com/office/drawing/2014/main" id="{E1F2E645-3878-4330-9F9A-7E8BD6E0B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0525" y="5164033"/>
            <a:ext cx="0" cy="92075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9" name="Line 18">
            <a:extLst>
              <a:ext uri="{FF2B5EF4-FFF2-40B4-BE49-F238E27FC236}">
                <a16:creationId xmlns:a16="http://schemas.microsoft.com/office/drawing/2014/main" id="{E1B33372-3B58-4B01-AB2D-F12E77755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9675" y="5164033"/>
            <a:ext cx="0" cy="92075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0" name="Line 26">
            <a:extLst>
              <a:ext uri="{FF2B5EF4-FFF2-40B4-BE49-F238E27FC236}">
                <a16:creationId xmlns:a16="http://schemas.microsoft.com/office/drawing/2014/main" id="{88575815-3748-4206-A6F4-534363B345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5838" y="5164033"/>
            <a:ext cx="0" cy="92075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1" name="Line 27">
            <a:extLst>
              <a:ext uri="{FF2B5EF4-FFF2-40B4-BE49-F238E27FC236}">
                <a16:creationId xmlns:a16="http://schemas.microsoft.com/office/drawing/2014/main" id="{5F75F04A-16DE-4A7C-89B8-1AAE2CFBAC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4363" y="5164033"/>
            <a:ext cx="0" cy="92075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2" name="Line 28">
            <a:extLst>
              <a:ext uri="{FF2B5EF4-FFF2-40B4-BE49-F238E27FC236}">
                <a16:creationId xmlns:a16="http://schemas.microsoft.com/office/drawing/2014/main" id="{5DEB1172-8278-45D8-9644-021EB09F3C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5100" y="5164033"/>
            <a:ext cx="0" cy="92075"/>
          </a:xfrm>
          <a:prstGeom prst="line">
            <a:avLst/>
          </a:prstGeom>
          <a:noFill/>
          <a:ln w="28575">
            <a:solidFill>
              <a:srgbClr val="00446A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446A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A634CD97-3314-48E9-8AED-5AB794562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5956195"/>
            <a:ext cx="73691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35125" algn="ctr"/>
                <a:tab pos="2676525" algn="ctr"/>
                <a:tab pos="3724275" algn="ctr"/>
                <a:tab pos="4772025" algn="ctr"/>
                <a:tab pos="5810250" algn="ctr"/>
                <a:tab pos="6851650" algn="ctr"/>
              </a:tabLst>
            </a:pPr>
            <a:r>
              <a:rPr lang="en-US" altLang="de-DE" sz="1000">
                <a:solidFill>
                  <a:srgbClr val="00446A"/>
                </a:solidFill>
                <a:cs typeface="Arial" pitchFamily="34" charset="0"/>
              </a:rPr>
              <a:t>Zoledron</a:t>
            </a:r>
            <a:r>
              <a:rPr lang="de-DE" altLang="de-DE" sz="1000">
                <a:solidFill>
                  <a:srgbClr val="00446A"/>
                </a:solidFill>
                <a:cs typeface="Arial" pitchFamily="34" charset="0"/>
              </a:rPr>
              <a:t>säure</a:t>
            </a:r>
            <a:r>
              <a:rPr lang="en-US" altLang="de-DE" sz="1000">
                <a:solidFill>
                  <a:srgbClr val="00446A"/>
                </a:solidFill>
                <a:cs typeface="Arial" pitchFamily="34" charset="0"/>
              </a:rPr>
              <a:t>	2.861	1.596	991	522	178	26</a:t>
            </a:r>
          </a:p>
        </p:txBody>
      </p:sp>
      <p:sp>
        <p:nvSpPr>
          <p:cNvPr id="44" name="Rectangle 28">
            <a:extLst>
              <a:ext uri="{FF2B5EF4-FFF2-40B4-BE49-F238E27FC236}">
                <a16:creationId xmlns:a16="http://schemas.microsoft.com/office/drawing/2014/main" id="{54E6B779-D224-4667-AACE-484AA210F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5813320"/>
            <a:ext cx="70802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35125" algn="ctr"/>
                <a:tab pos="2676525" algn="ctr"/>
                <a:tab pos="3724275" algn="ctr"/>
                <a:tab pos="4772025" algn="ctr"/>
                <a:tab pos="5810250" algn="ctr"/>
                <a:tab pos="6848475" algn="ctr"/>
              </a:tabLst>
            </a:pPr>
            <a:r>
              <a:rPr lang="en-US" altLang="de-DE" sz="1000">
                <a:solidFill>
                  <a:srgbClr val="00446A"/>
                </a:solidFill>
                <a:cs typeface="Arial" pitchFamily="34" charset="0"/>
              </a:rPr>
              <a:t>Denosumab	2.862	1.666	1.077	570	197	22</a:t>
            </a:r>
          </a:p>
        </p:txBody>
      </p:sp>
    </p:spTree>
    <p:extLst>
      <p:ext uri="{BB962C8B-B14F-4D97-AF65-F5344CB8AC3E}">
        <p14:creationId xmlns:p14="http://schemas.microsoft.com/office/powerpoint/2010/main" val="173209755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425799"/>
            <a:chOff x="0" y="0"/>
            <a:chExt cx="9144000" cy="925286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925286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rgbClr val="3A7DCE"/>
                </a:gs>
                <a:gs pos="100000">
                  <a:srgbClr val="0075F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887073"/>
              <a:ext cx="9144000" cy="11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</p:grpSp>
      <p:sp>
        <p:nvSpPr>
          <p:cNvPr id="6" name="Titel 12">
            <a:extLst>
              <a:ext uri="{FF2B5EF4-FFF2-40B4-BE49-F238E27FC236}">
                <a16:creationId xmlns:a16="http://schemas.microsoft.com/office/drawing/2014/main" id="{3E7840A1-3AED-4B23-862A-D4AF568F87DC}"/>
              </a:ext>
            </a:extLst>
          </p:cNvPr>
          <p:cNvSpPr txBox="1">
            <a:spLocks/>
          </p:cNvSpPr>
          <p:nvPr/>
        </p:nvSpPr>
        <p:spPr bwMode="auto">
          <a:xfrm>
            <a:off x="458788" y="136525"/>
            <a:ext cx="8228012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Hypokalzämien </a:t>
            </a:r>
            <a:r>
              <a:rPr kumimoji="0" lang="en-US" altLang="de-DE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sind</a:t>
            </a:r>
            <a:r>
              <a:rPr lang="en-US" altLang="de-DE" sz="2400" kern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altLang="de-DE" sz="2400" kern="0" dirty="0" err="1">
                <a:solidFill>
                  <a:srgbClr val="FFFFFF"/>
                </a:solidFill>
                <a:latin typeface="Arial"/>
              </a:rPr>
              <a:t>eine</a:t>
            </a:r>
            <a:r>
              <a:rPr lang="en-US" altLang="de-DE" sz="2400" kern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altLang="de-DE" sz="2400" kern="0" dirty="0" err="1">
                <a:solidFill>
                  <a:srgbClr val="FFFFFF"/>
                </a:solidFill>
                <a:latin typeface="Arial"/>
              </a:rPr>
              <a:t>häufig</a:t>
            </a:r>
            <a:r>
              <a:rPr lang="en-US" altLang="de-DE" sz="2400" kern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altLang="de-DE" sz="2400" kern="0" dirty="0" err="1">
                <a:solidFill>
                  <a:srgbClr val="FFFFFF"/>
                </a:solidFill>
                <a:latin typeface="Arial"/>
              </a:rPr>
              <a:t>beobachtete</a:t>
            </a:r>
            <a:r>
              <a:rPr lang="en-US" altLang="de-DE" sz="2400" kern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altLang="de-DE" sz="2400" kern="0" dirty="0" err="1">
                <a:solidFill>
                  <a:srgbClr val="FFFFFF"/>
                </a:solidFill>
                <a:latin typeface="Arial"/>
              </a:rPr>
              <a:t>Nebenwirkung</a:t>
            </a:r>
            <a:r>
              <a:rPr lang="en-US" altLang="de-DE" sz="2400" kern="0" dirty="0">
                <a:solidFill>
                  <a:srgbClr val="FFFFFF"/>
                </a:solidFill>
                <a:latin typeface="Arial"/>
              </a:rPr>
              <a:t> von </a:t>
            </a:r>
            <a:r>
              <a:rPr lang="en-US" altLang="de-DE" sz="2400" kern="0" dirty="0" err="1">
                <a:solidFill>
                  <a:srgbClr val="FFFFFF"/>
                </a:solidFill>
                <a:latin typeface="Arial"/>
              </a:rPr>
              <a:t>osteoprotektiven</a:t>
            </a:r>
            <a:r>
              <a:rPr lang="en-US" altLang="de-DE" sz="2400" kern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altLang="de-DE" sz="2400" kern="0" dirty="0" err="1">
                <a:solidFill>
                  <a:srgbClr val="FFFFFF"/>
                </a:solidFill>
                <a:latin typeface="Arial"/>
              </a:rPr>
              <a:t>Therapien</a:t>
            </a:r>
            <a:endParaRPr kumimoji="0" lang="en-US" altLang="de-DE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DBB83F7-04A1-47E7-A307-FD0A7EE31CBD}"/>
              </a:ext>
            </a:extLst>
          </p:cNvPr>
          <p:cNvSpPr txBox="1">
            <a:spLocks/>
          </p:cNvSpPr>
          <p:nvPr/>
        </p:nvSpPr>
        <p:spPr bwMode="auto">
          <a:xfrm>
            <a:off x="188547" y="6245225"/>
            <a:ext cx="7372350" cy="612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38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2pPr>
            <a:lvl3pPr marL="855663" indent="-1698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201738" indent="-168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4pPr>
            <a:lvl5pPr marL="1541463" indent="-1698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5pPr>
            <a:lvl6pPr marL="19986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6pPr>
            <a:lvl7pPr marL="24558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7pPr>
            <a:lvl8pPr marL="29130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8pPr>
            <a:lvl9pPr marL="33702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717073"/>
              </a:buClr>
              <a:buSzTx/>
              <a:buFontTx/>
              <a:buNone/>
              <a:tabLst/>
              <a:defRPr/>
            </a:pPr>
            <a:r>
              <a:rPr lang="en-US" altLang="de-DE" kern="0" dirty="0">
                <a:solidFill>
                  <a:srgbClr val="00446A"/>
                </a:solidFill>
                <a:latin typeface="Arial"/>
              </a:rPr>
              <a:t>n</a:t>
            </a:r>
            <a:r>
              <a:rPr kumimoji="0" lang="en-US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US" altLang="de-DE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Anzahl</a:t>
            </a:r>
            <a:r>
              <a:rPr kumimoji="0" lang="en-US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der </a:t>
            </a:r>
            <a:r>
              <a:rPr kumimoji="0" lang="en-US" altLang="de-DE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Patienten</a:t>
            </a:r>
            <a:endParaRPr kumimoji="0" lang="en-US" altLang="de-DE" sz="1000" b="0" i="0" u="none" strike="noStrike" kern="0" cap="none" spc="0" normalizeH="0" baseline="0" noProof="0" dirty="0">
              <a:ln>
                <a:noFill/>
              </a:ln>
              <a:solidFill>
                <a:srgbClr val="00446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717073"/>
              </a:buClr>
              <a:buSzTx/>
              <a:buFontTx/>
              <a:buNone/>
              <a:tabLst/>
              <a:defRPr/>
            </a:pPr>
            <a:r>
              <a:rPr kumimoji="0" lang="en-US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Body JJ et al. CIBD 2012: Abstract P28 und Poster.</a:t>
            </a:r>
          </a:p>
        </p:txBody>
      </p:sp>
      <p:graphicFrame>
        <p:nvGraphicFramePr>
          <p:cNvPr id="11" name="Group 37">
            <a:extLst>
              <a:ext uri="{FF2B5EF4-FFF2-40B4-BE49-F238E27FC236}">
                <a16:creationId xmlns:a16="http://schemas.microsoft.com/office/drawing/2014/main" id="{A9184B50-086E-4A1D-A1D0-C4B092B40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31039"/>
              </p:ext>
            </p:extLst>
          </p:nvPr>
        </p:nvGraphicFramePr>
        <p:xfrm>
          <a:off x="228022" y="4129645"/>
          <a:ext cx="8520113" cy="2282552"/>
        </p:xfrm>
        <a:graphic>
          <a:graphicData uri="http://schemas.openxmlformats.org/drawingml/2006/table">
            <a:tbl>
              <a:tblPr/>
              <a:tblGrid>
                <a:gridCol w="4338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3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3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Hypokalzämie-Ereignisse</a:t>
                      </a:r>
                    </a:p>
                  </a:txBody>
                  <a:tcPr marL="91448" marR="91448" marT="45730" marB="4573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Denosumab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(n=2.841)</a:t>
                      </a:r>
                    </a:p>
                  </a:txBody>
                  <a:tcPr marL="91448" marR="91448" marT="45730" marB="4573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Zoledronsäure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(n=2.836)</a:t>
                      </a:r>
                    </a:p>
                  </a:txBody>
                  <a:tcPr marL="91448" marR="91448" marT="45730" marB="45730"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Hypokalzämie (alle Schweregrade), n (%)</a:t>
                      </a:r>
                    </a:p>
                  </a:txBody>
                  <a:tcPr marL="91448" marR="91448" marT="0" marB="0" anchor="ctr" horzOverflow="overflow">
                    <a:lnL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273 (9,6)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 (5,0)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Schwerwiegende Hypokalzämie, n (%)</a:t>
                      </a:r>
                    </a:p>
                  </a:txBody>
                  <a:tcPr marL="91448" marR="91448" marT="0" marB="0" anchor="ctr" horzOverflow="overflow">
                    <a:lnL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 (1,4)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(0,6)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920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Ca-Erniedrigung CTCAE-Grad 3, n (%)</a:t>
                      </a:r>
                    </a:p>
                  </a:txBody>
                  <a:tcPr marL="91448" marR="91448" marT="0" marB="0" anchor="ctr" horzOverflow="overflow">
                    <a:lnL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 (2,5)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(1,2)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920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Ca-Erniedrigung CTCAE-Grad 4, n (%)</a:t>
                      </a:r>
                    </a:p>
                  </a:txBody>
                  <a:tcPr marL="91448" marR="91448" marT="0" marB="0" anchor="ctr" horzOverflow="overflow">
                    <a:lnL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 (0,6)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(0,2)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i.v.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Ca-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Supplementierung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erforderlich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n (%)</a:t>
                      </a:r>
                    </a:p>
                  </a:txBody>
                  <a:tcPr marL="91448" marR="91448" marT="0" marB="0" anchor="ctr" horzOverflow="overflow">
                    <a:lnL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 (3,7)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 (1,7)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Group 33">
            <a:extLst>
              <a:ext uri="{FF2B5EF4-FFF2-40B4-BE49-F238E27FC236}">
                <a16:creationId xmlns:a16="http://schemas.microsoft.com/office/drawing/2014/main" id="{AED69BB0-9965-459E-8198-BF0DCBA5B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59590"/>
              </p:ext>
            </p:extLst>
          </p:nvPr>
        </p:nvGraphicFramePr>
        <p:xfrm>
          <a:off x="228022" y="1564576"/>
          <a:ext cx="8520113" cy="2330535"/>
        </p:xfrm>
        <a:graphic>
          <a:graphicData uri="http://schemas.openxmlformats.org/drawingml/2006/table">
            <a:tbl>
              <a:tblPr/>
              <a:tblGrid>
                <a:gridCol w="397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67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Art des Primärtumors (Auswahl)</a:t>
                      </a:r>
                    </a:p>
                  </a:txBody>
                  <a:tcPr marL="91448" marR="91448" marT="45727" marB="45727" anchor="ctr" horzOverflow="overflow">
                    <a:lnL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Patienten mit Hypokalzämie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n (%) </a:t>
                      </a:r>
                    </a:p>
                  </a:txBody>
                  <a:tcPr marL="91448" marR="91448" marT="45727" marB="45727" anchor="ctr" horzOverflow="overflow">
                    <a:lnL>
                      <a:noFill/>
                    </a:lnL>
                    <a:lnR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Prostata (n=943)</a:t>
                      </a:r>
                    </a:p>
                  </a:txBody>
                  <a:tcPr marL="91448" marR="91448" marT="0" marB="0" anchor="ctr" horzOverflow="overflow">
                    <a:lnL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 (12,8)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6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Andere solide Tumoren (n=386)</a:t>
                      </a:r>
                    </a:p>
                  </a:txBody>
                  <a:tcPr marL="91448" marR="91448" marT="0" marB="0" anchor="ctr" horzOverflow="overflow">
                    <a:lnL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 (12,4)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Lunge (n=406)</a:t>
                      </a:r>
                    </a:p>
                  </a:txBody>
                  <a:tcPr marL="91448" marR="91448" marT="0" marB="0" anchor="ctr" horzOverflow="overflow">
                    <a:lnL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(8,6)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Mamma (n=1020)</a:t>
                      </a:r>
                    </a:p>
                  </a:txBody>
                  <a:tcPr marL="91448" marR="91448" marT="0" marB="0" anchor="ctr" horzOverflow="overflow">
                    <a:lnL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CBD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 (5,6)</a:t>
                      </a:r>
                    </a:p>
                  </a:txBody>
                  <a:tcPr marL="91448" marR="91448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BEDE17-4F6A-45AC-9BD8-325D9E96890A}"/>
              </a:ext>
            </a:extLst>
          </p:cNvPr>
          <p:cNvSpPr/>
          <p:nvPr/>
        </p:nvSpPr>
        <p:spPr>
          <a:xfrm>
            <a:off x="209094" y="4715838"/>
            <a:ext cx="8578516" cy="28510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20090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0158"/>
            <a:ext cx="9144000" cy="1425799"/>
            <a:chOff x="0" y="0"/>
            <a:chExt cx="9144000" cy="925286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925286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rgbClr val="3A7DCE"/>
                </a:gs>
                <a:gs pos="100000">
                  <a:srgbClr val="0075F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887073"/>
              <a:ext cx="9144000" cy="11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1D2BB87-16B2-4C75-AC4C-97CE90169B73}"/>
              </a:ext>
            </a:extLst>
          </p:cNvPr>
          <p:cNvSpPr txBox="1">
            <a:spLocks/>
          </p:cNvSpPr>
          <p:nvPr/>
        </p:nvSpPr>
        <p:spPr>
          <a:xfrm>
            <a:off x="167581" y="1713279"/>
            <a:ext cx="8808837" cy="30384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1775" indent="-231775" algn="l" defTabSz="28570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2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5425" algn="l" defTabSz="285707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–"/>
              <a:defRPr sz="20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8975" indent="-231775" algn="l" defTabSz="285707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8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5425" algn="l" defTabSz="285707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–"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4263" indent="-169863" algn="l" defTabSz="285707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269" indent="0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None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8549" indent="-71427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Char char="•"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1403" indent="-71427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Char char="•"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4257" indent="-71427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Char char="•"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marR="0" lvl="1" indent="0" algn="l" defTabSz="28570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31775" marR="0" lvl="0" indent="-231775" algn="l" defTabSz="2857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Osteoprotektive Therapien, die die Knochenresorption beeinflussen, wie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Bisphosphonate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und Denosumab, können sowohl das Auftreten von SRE sowie das Fortschreiten von Knochenschmerz reduzieren </a:t>
            </a:r>
          </a:p>
          <a:p>
            <a:pPr marL="0" marR="0" lvl="0" indent="0" algn="l" defTabSz="2857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31775" marR="0" lvl="0" indent="-231775" algn="l" defTabSz="2857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Durch ihre antiresorptiven Eigenschaften können Therapien mit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Bisphosphonaten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und Denosumab zu einem erhöhten Risiko für Hypokalzämien führen</a:t>
            </a:r>
          </a:p>
          <a:p>
            <a:pPr marL="231775" marR="0" lvl="0" indent="-231775" algn="l" defTabSz="2857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fontAlgn="auto">
              <a:buClr>
                <a:srgbClr val="0063C3"/>
              </a:buClr>
              <a:defRPr/>
            </a:pPr>
            <a:r>
              <a:rPr lang="de-DE" sz="1800" b="0" dirty="0">
                <a:solidFill>
                  <a:srgbClr val="0F377C"/>
                </a:solidFill>
              </a:rPr>
              <a:t>Die beiden Wirkstoffklassen unterscheiden sich in der Stärke des anti-resorptiven Effekts und dadurch in dem Risiko für Hypokalzämien</a:t>
            </a:r>
          </a:p>
          <a:p>
            <a:pPr marL="231775" marR="0" lvl="0" indent="-231775" algn="l" defTabSz="2857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endParaRPr lang="de-AT" sz="1600" b="0" dirty="0">
              <a:solidFill>
                <a:srgbClr val="0F377C"/>
              </a:solidFill>
              <a:latin typeface="Arial"/>
            </a:endParaRPr>
          </a:p>
          <a:p>
            <a:pPr fontAlgn="auto">
              <a:buClr>
                <a:srgbClr val="0063C3"/>
              </a:buClr>
              <a:tabLst>
                <a:tab pos="180975" algn="l"/>
              </a:tabLst>
              <a:defRPr/>
            </a:pPr>
            <a:r>
              <a:rPr lang="de-DE" sz="1800" dirty="0">
                <a:solidFill>
                  <a:srgbClr val="0F377C"/>
                </a:solidFill>
                <a:latin typeface="Arial"/>
                <a:sym typeface="Wingdings" panose="05000000000000000000" pitchFamily="2" charset="2"/>
              </a:rPr>
              <a:t>Es wurde beobachtet, dass besonders </a:t>
            </a:r>
            <a:r>
              <a:rPr kumimoji="0" lang="de-DE" sz="180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Patienten mit Prostata-Karzinom unter Denosumab</a:t>
            </a:r>
            <a:r>
              <a:rPr lang="de-DE" sz="1800" dirty="0">
                <a:solidFill>
                  <a:srgbClr val="0F377C"/>
                </a:solidFill>
                <a:latin typeface="Arial"/>
              </a:rPr>
              <a:t> </a:t>
            </a:r>
            <a:r>
              <a:rPr kumimoji="0" lang="de-DE" sz="180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ein erhöhtes Risiko für Hypokalzämie haben</a:t>
            </a:r>
          </a:p>
          <a:p>
            <a:pPr marL="0" marR="0" lvl="0" indent="0" algn="l" defTabSz="2857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31775" marR="0" lvl="1" indent="0" algn="l" defTabSz="28570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F0FC48D-2B7D-442F-87FF-5253C2070A90}"/>
              </a:ext>
            </a:extLst>
          </p:cNvPr>
          <p:cNvSpPr txBox="1">
            <a:spLocks/>
          </p:cNvSpPr>
          <p:nvPr/>
        </p:nvSpPr>
        <p:spPr>
          <a:xfrm>
            <a:off x="363609" y="466677"/>
            <a:ext cx="8416782" cy="492443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28570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 spc="0" baseline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2857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Hypokalzämie</a:t>
            </a:r>
            <a:r>
              <a:rPr kumimoji="0" lang="de-AT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als unerwünschtes Ereignis</a:t>
            </a:r>
            <a:endParaRPr kumimoji="0" lang="de-DE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D7BD8E-C868-49B4-AD13-2B474FDD38FD}"/>
              </a:ext>
            </a:extLst>
          </p:cNvPr>
          <p:cNvSpPr txBox="1"/>
          <p:nvPr/>
        </p:nvSpPr>
        <p:spPr>
          <a:xfrm>
            <a:off x="0" y="6457890"/>
            <a:ext cx="4315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de-DE" sz="1000" kern="0" dirty="0"/>
              <a:t>SRE = skeletal-related events</a:t>
            </a:r>
            <a:endParaRPr lang="en-US" sz="1000" dirty="0"/>
          </a:p>
          <a:p>
            <a:r>
              <a:rPr lang="en-US" sz="1000" dirty="0"/>
              <a:t>Body JJ. BMC Urol. 2018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32526988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27" y="8099"/>
            <a:ext cx="9144000" cy="1425799"/>
            <a:chOff x="0" y="-21765"/>
            <a:chExt cx="9144000" cy="925286"/>
          </a:xfrm>
        </p:grpSpPr>
        <p:sp>
          <p:nvSpPr>
            <p:cNvPr id="8" name="Rectangle 7"/>
            <p:cNvSpPr/>
            <p:nvPr/>
          </p:nvSpPr>
          <p:spPr>
            <a:xfrm>
              <a:off x="0" y="-21765"/>
              <a:ext cx="9144000" cy="925286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rgbClr val="3A7DCE"/>
                </a:gs>
                <a:gs pos="100000">
                  <a:srgbClr val="0075F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887073"/>
              <a:ext cx="9144000" cy="11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9E17F169-3E0D-4866-8FCD-4ECC1599F2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5" t="2055" r="2863" b="1882"/>
          <a:stretch/>
        </p:blipFill>
        <p:spPr>
          <a:xfrm>
            <a:off x="4514761" y="2733119"/>
            <a:ext cx="4289694" cy="317172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2B2D3A5-15E1-4144-9AE1-5F52F53A657A}"/>
              </a:ext>
            </a:extLst>
          </p:cNvPr>
          <p:cNvSpPr txBox="1"/>
          <p:nvPr/>
        </p:nvSpPr>
        <p:spPr>
          <a:xfrm>
            <a:off x="5391152" y="5921223"/>
            <a:ext cx="2961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1050" dirty="0" err="1">
                <a:solidFill>
                  <a:srgbClr val="000000"/>
                </a:solidFill>
                <a:latin typeface="Arial"/>
              </a:rPr>
              <a:t>Hypokalzämie</a:t>
            </a:r>
            <a:r>
              <a:rPr lang="de-AT" sz="1050" dirty="0">
                <a:solidFill>
                  <a:srgbClr val="000000"/>
                </a:solidFill>
                <a:latin typeface="Arial"/>
              </a:rPr>
              <a:t> als unerwünschtes Ereignis</a:t>
            </a:r>
            <a:endParaRPr lang="de-DE" sz="105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" name="Content Placeholder 3">
            <a:extLst>
              <a:ext uri="{FF2B5EF4-FFF2-40B4-BE49-F238E27FC236}">
                <a16:creationId xmlns:a16="http://schemas.microsoft.com/office/drawing/2014/main" id="{E01E0C34-72C0-4AE0-87B5-7B74B9A795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345007"/>
              </p:ext>
            </p:extLst>
          </p:nvPr>
        </p:nvGraphicFramePr>
        <p:xfrm>
          <a:off x="249800" y="3024684"/>
          <a:ext cx="4071904" cy="2396459"/>
        </p:xfrm>
        <a:graphic>
          <a:graphicData uri="http://schemas.openxmlformats.org/drawingml/2006/table">
            <a:tbl>
              <a:tblPr firstRow="1" bandRow="1"/>
              <a:tblGrid>
                <a:gridCol w="886399">
                  <a:extLst>
                    <a:ext uri="{9D8B030D-6E8A-4147-A177-3AD203B41FA5}">
                      <a16:colId xmlns:a16="http://schemas.microsoft.com/office/drawing/2014/main" val="1372369136"/>
                    </a:ext>
                  </a:extLst>
                </a:gridCol>
                <a:gridCol w="3185505">
                  <a:extLst>
                    <a:ext uri="{9D8B030D-6E8A-4147-A177-3AD203B41FA5}">
                      <a16:colId xmlns:a16="http://schemas.microsoft.com/office/drawing/2014/main" val="1106613252"/>
                    </a:ext>
                  </a:extLst>
                </a:gridCol>
              </a:tblGrid>
              <a:tr h="6469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Grad</a:t>
                      </a:r>
                      <a:endParaRPr lang="de-DE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Korrigierte Calcium-Konzentration</a:t>
                      </a:r>
                    </a:p>
                    <a:p>
                      <a:r>
                        <a:rPr kumimoji="0" lang="de-AT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mmol</a:t>
                      </a:r>
                      <a:r>
                        <a:rPr lang="de-AT" sz="1400" dirty="0"/>
                        <a:t>/l (mg/dl)</a:t>
                      </a:r>
                      <a:endParaRPr lang="de-DE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75777"/>
                  </a:ext>
                </a:extLst>
              </a:tr>
              <a:tr h="349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1</a:t>
                      </a:r>
                      <a:endParaRPr lang="de-DE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2,0-2,1 (8,0 – LLN</a:t>
                      </a:r>
                      <a:r>
                        <a:rPr lang="de-AT" sz="1400" baseline="0" dirty="0"/>
                        <a:t>*)</a:t>
                      </a:r>
                      <a:endParaRPr lang="de-DE" sz="1400" baseline="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934865"/>
                  </a:ext>
                </a:extLst>
              </a:tr>
              <a:tr h="349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2</a:t>
                      </a:r>
                      <a:endParaRPr lang="de-DE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1,75 bis &lt; 2,0 (7,0 bis &lt; 8,0)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41233"/>
                  </a:ext>
                </a:extLst>
              </a:tr>
              <a:tr h="349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3</a:t>
                      </a:r>
                      <a:endParaRPr lang="de-DE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1,5 bis &lt; 1,75 (6,0 bis 7,0)</a:t>
                      </a:r>
                      <a:endParaRPr lang="de-DE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518650"/>
                  </a:ext>
                </a:extLst>
              </a:tr>
              <a:tr h="349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4</a:t>
                      </a:r>
                      <a:endParaRPr lang="de-DE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&lt; 1,5 (&lt;6,0)</a:t>
                      </a:r>
                      <a:endParaRPr lang="de-DE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596804"/>
                  </a:ext>
                </a:extLst>
              </a:tr>
              <a:tr h="349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5</a:t>
                      </a:r>
                      <a:endParaRPr lang="de-DE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400" dirty="0"/>
                        <a:t>Tod in Folge einer </a:t>
                      </a:r>
                      <a:r>
                        <a:rPr lang="de-AT" sz="1400" dirty="0" err="1"/>
                        <a:t>Hypokalzämie</a:t>
                      </a:r>
                      <a:endParaRPr lang="de-DE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1648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CEC4B0C-47A4-4459-BAA8-174F89531DD5}"/>
              </a:ext>
            </a:extLst>
          </p:cNvPr>
          <p:cNvSpPr txBox="1"/>
          <p:nvPr/>
        </p:nvSpPr>
        <p:spPr>
          <a:xfrm>
            <a:off x="363536" y="1954245"/>
            <a:ext cx="8292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600" b="1" dirty="0">
                <a:solidFill>
                  <a:srgbClr val="0F377C"/>
                </a:solidFill>
                <a:latin typeface="Arial"/>
              </a:rPr>
              <a:t>Hypokalzämien als unerwünschtes Ereignis werden terminologisch in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600" b="1" dirty="0">
                <a:solidFill>
                  <a:srgbClr val="0F377C"/>
                </a:solidFill>
                <a:latin typeface="Arial"/>
              </a:rPr>
              <a:t>die Grade 1 (mild) – 5 (schwerwiegend) eingestuft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C1C3C4-5C06-48D2-9D57-463CED527CC1}"/>
              </a:ext>
            </a:extLst>
          </p:cNvPr>
          <p:cNvSpPr txBox="1"/>
          <p:nvPr/>
        </p:nvSpPr>
        <p:spPr>
          <a:xfrm>
            <a:off x="0" y="6457890"/>
            <a:ext cx="4315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LLN = lower limit of normal</a:t>
            </a:r>
          </a:p>
          <a:p>
            <a:r>
              <a:rPr lang="en-US" sz="1000" dirty="0"/>
              <a:t>Body JJ. BMC Urol. 2018</a:t>
            </a:r>
            <a:endParaRPr lang="de-DE" sz="1000" dirty="0"/>
          </a:p>
        </p:txBody>
      </p:sp>
      <p:sp>
        <p:nvSpPr>
          <p:cNvPr id="25" name="Title 2">
            <a:extLst>
              <a:ext uri="{FF2B5EF4-FFF2-40B4-BE49-F238E27FC236}">
                <a16:creationId xmlns:a16="http://schemas.microsoft.com/office/drawing/2014/main" id="{F0BF7EEB-91C3-4FCE-A13C-F61358E6AA43}"/>
              </a:ext>
            </a:extLst>
          </p:cNvPr>
          <p:cNvSpPr txBox="1">
            <a:spLocks/>
          </p:cNvSpPr>
          <p:nvPr/>
        </p:nvSpPr>
        <p:spPr>
          <a:xfrm>
            <a:off x="363609" y="466677"/>
            <a:ext cx="8416782" cy="492443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28570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 spc="0" baseline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2857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Hypokalzämie</a:t>
            </a:r>
            <a:r>
              <a:rPr kumimoji="0" lang="de-AT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als unerwünschtes Ereignis</a:t>
            </a:r>
            <a:endParaRPr kumimoji="0" lang="de-DE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D64A61-3711-47A3-9317-2B24E18AE5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93" t="1579" r="3064" b="4121"/>
          <a:stretch/>
        </p:blipFill>
        <p:spPr>
          <a:xfrm>
            <a:off x="4550163" y="2630418"/>
            <a:ext cx="4369841" cy="3184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13BB69-A21C-43DC-90D9-05E1CD81F2CF}"/>
              </a:ext>
            </a:extLst>
          </p:cNvPr>
          <p:cNvSpPr/>
          <p:nvPr/>
        </p:nvSpPr>
        <p:spPr>
          <a:xfrm>
            <a:off x="7384809" y="2932048"/>
            <a:ext cx="129369" cy="123180"/>
          </a:xfrm>
          <a:prstGeom prst="rect">
            <a:avLst/>
          </a:prstGeom>
          <a:solidFill>
            <a:srgbClr val="0063C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3F6BED-E964-4F1A-9F3C-AD6837CAF04E}"/>
              </a:ext>
            </a:extLst>
          </p:cNvPr>
          <p:cNvSpPr/>
          <p:nvPr/>
        </p:nvSpPr>
        <p:spPr>
          <a:xfrm>
            <a:off x="7384806" y="3093546"/>
            <a:ext cx="129369" cy="123180"/>
          </a:xfrm>
          <a:prstGeom prst="rect">
            <a:avLst/>
          </a:prstGeom>
          <a:solidFill>
            <a:srgbClr val="C5D8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95D8FC-EA6B-4DF2-9644-C76442FFEA5C}"/>
              </a:ext>
            </a:extLst>
          </p:cNvPr>
          <p:cNvSpPr txBox="1"/>
          <p:nvPr/>
        </p:nvSpPr>
        <p:spPr>
          <a:xfrm>
            <a:off x="7465459" y="2867039"/>
            <a:ext cx="1707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 err="1">
                <a:solidFill>
                  <a:srgbClr val="000000"/>
                </a:solidFill>
                <a:latin typeface="Arial"/>
              </a:rPr>
              <a:t>Denosumab</a:t>
            </a:r>
            <a:r>
              <a:rPr lang="de-AT" sz="1000" dirty="0">
                <a:solidFill>
                  <a:srgbClr val="000000"/>
                </a:solidFill>
                <a:latin typeface="Arial"/>
              </a:rPr>
              <a:t> (n = 2841)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 err="1">
                <a:solidFill>
                  <a:srgbClr val="000000"/>
                </a:solidFill>
                <a:latin typeface="Arial"/>
              </a:rPr>
              <a:t>Zoledronsäure</a:t>
            </a:r>
            <a:r>
              <a:rPr lang="de-AT" sz="1000" dirty="0">
                <a:solidFill>
                  <a:srgbClr val="000000"/>
                </a:solidFill>
                <a:latin typeface="Arial"/>
              </a:rPr>
              <a:t> (n = 2836)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FB0D27-8EA8-4E48-A6BA-684CE12C22B9}"/>
              </a:ext>
            </a:extLst>
          </p:cNvPr>
          <p:cNvSpPr txBox="1"/>
          <p:nvPr/>
        </p:nvSpPr>
        <p:spPr>
          <a:xfrm>
            <a:off x="4893805" y="5662392"/>
            <a:ext cx="670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1100" dirty="0">
                <a:solidFill>
                  <a:srgbClr val="000000"/>
                </a:solidFill>
                <a:latin typeface="Arial"/>
              </a:rPr>
              <a:t>Total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39E48F-5680-4CF2-A467-80AED48D5B5B}"/>
              </a:ext>
            </a:extLst>
          </p:cNvPr>
          <p:cNvSpPr txBox="1"/>
          <p:nvPr/>
        </p:nvSpPr>
        <p:spPr>
          <a:xfrm>
            <a:off x="5635097" y="5662392"/>
            <a:ext cx="670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1100" dirty="0">
                <a:solidFill>
                  <a:srgbClr val="000000"/>
                </a:solidFill>
                <a:latin typeface="Arial"/>
              </a:rPr>
              <a:t>Grad 1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DEA6E1-54C4-4936-8E68-E5DE218F9F4C}"/>
              </a:ext>
            </a:extLst>
          </p:cNvPr>
          <p:cNvSpPr txBox="1"/>
          <p:nvPr/>
        </p:nvSpPr>
        <p:spPr>
          <a:xfrm>
            <a:off x="6388421" y="5674055"/>
            <a:ext cx="670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1100" dirty="0">
                <a:solidFill>
                  <a:srgbClr val="000000"/>
                </a:solidFill>
                <a:latin typeface="Arial"/>
              </a:rPr>
              <a:t>Grad 2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7A0656-4DA1-460A-9F37-40CCA5EC766C}"/>
              </a:ext>
            </a:extLst>
          </p:cNvPr>
          <p:cNvSpPr txBox="1"/>
          <p:nvPr/>
        </p:nvSpPr>
        <p:spPr>
          <a:xfrm>
            <a:off x="7321504" y="5662392"/>
            <a:ext cx="670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1100" dirty="0">
                <a:solidFill>
                  <a:srgbClr val="000000"/>
                </a:solidFill>
                <a:latin typeface="Arial"/>
              </a:rPr>
              <a:t>Grad 3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FA8415-08F1-4969-9BC9-4DF9FB431EC5}"/>
              </a:ext>
            </a:extLst>
          </p:cNvPr>
          <p:cNvSpPr txBox="1"/>
          <p:nvPr/>
        </p:nvSpPr>
        <p:spPr>
          <a:xfrm>
            <a:off x="8243475" y="5662392"/>
            <a:ext cx="670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1100" dirty="0">
                <a:solidFill>
                  <a:srgbClr val="000000"/>
                </a:solidFill>
                <a:latin typeface="Arial"/>
              </a:rPr>
              <a:t>Grad 4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336FB2-23B5-40CD-A0FB-280C161FBE37}"/>
              </a:ext>
            </a:extLst>
          </p:cNvPr>
          <p:cNvSpPr txBox="1"/>
          <p:nvPr/>
        </p:nvSpPr>
        <p:spPr>
          <a:xfrm rot="16200000">
            <a:off x="3581549" y="3893384"/>
            <a:ext cx="18682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1050" dirty="0">
                <a:solidFill>
                  <a:srgbClr val="000000"/>
                </a:solidFill>
                <a:latin typeface="Arial"/>
              </a:rPr>
              <a:t>Patientenverhältnis (%)</a:t>
            </a:r>
            <a:endParaRPr lang="de-DE" sz="105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794824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425799"/>
            <a:chOff x="0" y="0"/>
            <a:chExt cx="9144000" cy="925286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925286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rgbClr val="3A7DCE"/>
                </a:gs>
                <a:gs pos="100000">
                  <a:srgbClr val="0075F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887073"/>
              <a:ext cx="9144000" cy="11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b="1">
                <a:solidFill>
                  <a:schemeClr val="bg1"/>
                </a:solidFill>
              </a:endParaRPr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BA019CE0-15E4-47A1-B945-2AEF86232A87}"/>
              </a:ext>
            </a:extLst>
          </p:cNvPr>
          <p:cNvSpPr txBox="1">
            <a:spLocks/>
          </p:cNvSpPr>
          <p:nvPr/>
        </p:nvSpPr>
        <p:spPr bwMode="auto">
          <a:xfrm>
            <a:off x="458788" y="136525"/>
            <a:ext cx="8228012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15A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A64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Hypokalzämie – </a:t>
            </a:r>
            <a:r>
              <a:rPr kumimoji="0" lang="en-US" altLang="de-DE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Auftreten</a:t>
            </a:r>
            <a:r>
              <a:rPr kumimoji="0" lang="en-US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n-US" altLang="de-DE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bei</a:t>
            </a:r>
            <a:r>
              <a:rPr kumimoji="0" lang="en-US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n-US" altLang="de-DE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osteoprotektiver</a:t>
            </a:r>
            <a:r>
              <a:rPr kumimoji="0" lang="en-US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n-US" altLang="de-DE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Therapie</a:t>
            </a:r>
            <a:endParaRPr kumimoji="0" lang="en-US" altLang="de-DE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0CE63D-CE27-4751-8E34-7018D4C6664C}"/>
              </a:ext>
            </a:extLst>
          </p:cNvPr>
          <p:cNvSpPr txBox="1">
            <a:spLocks/>
          </p:cNvSpPr>
          <p:nvPr/>
        </p:nvSpPr>
        <p:spPr bwMode="auto">
          <a:xfrm>
            <a:off x="144379" y="1416050"/>
            <a:ext cx="8999621" cy="4311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254000" indent="-254000" algn="l" rtl="0" eaLnBrk="0" fontAlgn="base" hangingPunct="0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938" indent="-244475" algn="l" rtl="0" eaLnBrk="0" fontAlgn="base" hangingPunct="0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762000" indent="-236538" algn="l" rtl="0" eaLnBrk="0" fontAlgn="base" hangingPunct="0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33463" indent="-263525" algn="l" rtl="0" eaLnBrk="0" fontAlgn="base" hangingPunct="0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270000" indent="-220663" algn="l" rtl="0" eaLnBrk="0" fontAlgn="base" hangingPunct="0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9986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6pPr>
            <a:lvl7pPr marL="24558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7pPr>
            <a:lvl8pPr marL="29130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8pPr>
            <a:lvl9pPr marL="33702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9pPr>
          </a:lstStyle>
          <a:p>
            <a:pPr marL="355600" marR="0" lvl="0" indent="-27305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>
                <a:srgbClr val="00446A"/>
              </a:buClr>
              <a:buSzPct val="120000"/>
              <a:buFontTx/>
              <a:buChar char="•"/>
              <a:tabLst/>
              <a:defRPr/>
            </a:pP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Hemmung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der </a:t>
            </a:r>
            <a:r>
              <a:rPr lang="de-DE" altLang="de-DE" sz="1400" kern="0" dirty="0">
                <a:solidFill>
                  <a:srgbClr val="00446A"/>
                </a:solidFill>
                <a:latin typeface="Arial"/>
              </a:rPr>
              <a:t>O</a:t>
            </a:r>
            <a:r>
              <a:rPr kumimoji="0" lang="de-DE" alt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steoklasten</a:t>
            </a:r>
            <a:r>
              <a:rPr lang="de-DE" altLang="de-DE" sz="1400" kern="0" dirty="0">
                <a:solidFill>
                  <a:srgbClr val="00446A"/>
                </a:solidFill>
                <a:latin typeface="Arial"/>
              </a:rPr>
              <a:t>-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vermittelten Knochenresorption durch osteoprotektive Wirkstoffe </a:t>
            </a: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könnte den Calciumausstrom aus dem Knochen reduzieren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r>
              <a:rPr kumimoji="0" lang="de-DE" altLang="de-DE" sz="1400" b="0" i="0" u="none" strike="noStrike" kern="0" cap="none" spc="0" normalizeH="0" baseline="3000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</a:t>
            </a:r>
            <a:br>
              <a:rPr kumimoji="0" lang="de-DE" altLang="de-DE" sz="1400" b="0" i="0" u="none" strike="noStrike" kern="0" cap="none" spc="0" normalizeH="0" baseline="3000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lang="de-DE" altLang="de-DE" sz="1400" kern="0" dirty="0">
                <a:solidFill>
                  <a:srgbClr val="00446A"/>
                </a:solidFill>
                <a:latin typeface="Arial"/>
                <a:ea typeface="+mn-ea"/>
                <a:cs typeface="+mn-cs"/>
              </a:rPr>
              <a:t>Evtl. im Zusammenhang mit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vorübergehender Abnahmen der Serum-Calciumspiegel </a:t>
            </a:r>
            <a:r>
              <a:rPr kumimoji="0" lang="de-DE" altLang="de-DE" sz="1400" b="0" i="0" u="none" strike="noStrike" kern="0" cap="none" spc="0" normalizeH="0" baseline="3000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2</a:t>
            </a:r>
          </a:p>
          <a:p>
            <a:pPr marL="355600" marR="0" lvl="0" indent="-27305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>
                <a:srgbClr val="00446A"/>
              </a:buClr>
              <a:buSzPct val="120000"/>
              <a:buFontTx/>
              <a:buChar char="•"/>
              <a:tabLst/>
              <a:defRPr/>
            </a:pP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Erhöhtes Risiko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von Hypokalzämie bei Patienten, die </a:t>
            </a: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mit </a:t>
            </a:r>
            <a:r>
              <a:rPr kumimoji="0" lang="de-DE" altLang="de-DE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osteoprotektiven</a:t>
            </a: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Wirkstoffen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behandelt werden </a:t>
            </a: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wenn keine ausreichende Calcium- und Vitamin D-Supplementierung erfolgt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r>
              <a:rPr kumimoji="0" lang="de-DE" altLang="de-DE" sz="1400" b="0" i="0" u="none" strike="noStrike" kern="0" cap="none" spc="0" normalizeH="0" baseline="3000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00446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55600" marR="0" lvl="0" indent="-27305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>
                <a:srgbClr val="00446A"/>
              </a:buClr>
              <a:buSzPct val="120000"/>
              <a:buNone/>
              <a:tabLst/>
              <a:defRPr/>
            </a:pP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00446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55600" marR="0" lvl="0" indent="-27305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>
                <a:srgbClr val="00446A"/>
              </a:buClr>
              <a:buSzPct val="120000"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Vergleich von Sicherheit und Wirksamkeit von Denosumab und Zoledronsäure in einer Analyse von drei </a:t>
            </a:r>
          </a:p>
          <a:p>
            <a:pPr marL="355600" marR="0" lvl="0" indent="-27305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>
                <a:srgbClr val="00446A"/>
              </a:buClr>
              <a:buSzPct val="120000"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3-Studien mit identischem Design bei Tumorpatienten mit Knochenmetastasen</a:t>
            </a:r>
            <a:r>
              <a:rPr kumimoji="0" lang="de-DE" altLang="de-DE" sz="1400" b="0" i="0" u="none" strike="noStrike" kern="0" cap="none" spc="0" normalizeH="0" baseline="3000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r>
              <a:rPr lang="de-DE" altLang="de-DE" sz="1400" kern="0" dirty="0">
                <a:solidFill>
                  <a:srgbClr val="00446A"/>
                </a:solidFill>
                <a:latin typeface="Arial"/>
              </a:rPr>
              <a:t>: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00446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55600" marR="0" lvl="1" indent="-27305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>
                <a:srgbClr val="00446A"/>
              </a:buClr>
              <a:buSzPct val="120000"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Denosumab erwies sich </a:t>
            </a: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in der SRE-Prävention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im Vergleich mit Zoledronsäure </a:t>
            </a: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als überlegen.</a:t>
            </a:r>
            <a:r>
              <a:rPr kumimoji="0" lang="de-DE" altLang="de-DE" sz="1400" b="0" i="0" u="none" strike="noStrike" kern="0" cap="none" spc="0" normalizeH="0" baseline="3000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3</a:t>
            </a:r>
          </a:p>
          <a:p>
            <a:pPr marL="355600" marR="0" lvl="1" indent="-27305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>
                <a:srgbClr val="00446A"/>
              </a:buClr>
              <a:buSzPct val="120000"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Bei einem allgemein </a:t>
            </a:r>
            <a:r>
              <a:rPr kumimoji="0" lang="de-DE" altLang="de-DE" sz="140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vergleichbaren Sicherheitsprofil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zwischen den Behandlungsgruppen, wurde Hypokalzämie im Vergleich mit Zoledronsäure </a:t>
            </a: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häufiger bei Patienten unter Denosumab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berichtet.</a:t>
            </a:r>
            <a:r>
              <a:rPr kumimoji="0" lang="de-DE" altLang="de-DE" sz="1400" b="0" i="0" u="none" strike="noStrike" kern="0" cap="none" spc="0" normalizeH="0" baseline="3000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</a:rPr>
              <a:t>1</a:t>
            </a:r>
            <a:endParaRPr lang="de-AT" altLang="de-DE" sz="1400" kern="0" baseline="30000" dirty="0">
              <a:solidFill>
                <a:srgbClr val="00446A"/>
              </a:solidFill>
              <a:latin typeface="Arial"/>
            </a:endParaRPr>
          </a:p>
          <a:p>
            <a:pPr marL="355600" indent="-273050" defTabSz="285707" eaLnBrk="1" fontAlgn="auto" hangingPunct="1">
              <a:spcBef>
                <a:spcPts val="600"/>
              </a:spcBef>
              <a:spcAft>
                <a:spcPts val="300"/>
              </a:spcAft>
              <a:buClr>
                <a:srgbClr val="0063C3"/>
              </a:buClr>
              <a:buSzPct val="90000"/>
              <a:buNone/>
              <a:defRPr/>
            </a:pPr>
            <a:r>
              <a:rPr lang="de-DE" sz="1400" b="1" dirty="0">
                <a:solidFill>
                  <a:srgbClr val="0F377C"/>
                </a:solidFill>
              </a:rPr>
              <a:t>Bei Patienten mit Prostata-Karzinom </a:t>
            </a:r>
            <a:r>
              <a:rPr lang="de-DE" altLang="de-DE" sz="1400" b="1" kern="0" baseline="30000" dirty="0">
                <a:solidFill>
                  <a:srgbClr val="00446A"/>
                </a:solidFill>
              </a:rPr>
              <a:t>4</a:t>
            </a:r>
            <a:endParaRPr lang="de-DE" sz="1400" b="1" dirty="0">
              <a:solidFill>
                <a:srgbClr val="0F377C"/>
              </a:solidFill>
            </a:endParaRPr>
          </a:p>
          <a:p>
            <a:pPr marL="355600" lvl="0" indent="-273050" defTabSz="285707" eaLnBrk="1" fontAlgn="auto" hangingPunct="1">
              <a:spcBef>
                <a:spcPts val="600"/>
              </a:spcBef>
              <a:spcAft>
                <a:spcPts val="300"/>
              </a:spcAft>
              <a:buClr>
                <a:srgbClr val="0063C3"/>
              </a:buClr>
              <a:buSzPct val="90000"/>
              <a:defRPr/>
            </a:pPr>
            <a:r>
              <a:rPr lang="de-DE" sz="1400" dirty="0">
                <a:solidFill>
                  <a:srgbClr val="0F377C"/>
                </a:solidFill>
              </a:rPr>
              <a:t>Durch Zoledronsäure und Denosumab steigt das Risiko für Hypokalzämien an, welches zu einer Unterbrechung der antiresorptiven Therapie führen kann: 3,8% von 104 Untersuchten unterbrachen ihre Denosumab-Therapie </a:t>
            </a:r>
            <a:r>
              <a:rPr lang="de-DE" altLang="de-DE" sz="1400" b="1" kern="0" dirty="0">
                <a:solidFill>
                  <a:srgbClr val="00446A"/>
                </a:solidFill>
              </a:rPr>
              <a:t>.</a:t>
            </a:r>
            <a:r>
              <a:rPr lang="de-DE" altLang="de-DE" sz="1400" kern="0" baseline="30000" dirty="0">
                <a:solidFill>
                  <a:srgbClr val="00446A"/>
                </a:solidFill>
              </a:rPr>
              <a:t>4</a:t>
            </a:r>
            <a:endParaRPr lang="de-DE" sz="1400" dirty="0">
              <a:solidFill>
                <a:srgbClr val="0F377C"/>
              </a:solidFill>
            </a:endParaRPr>
          </a:p>
          <a:p>
            <a:pPr marL="355600" indent="-273050" defTabSz="285707" eaLnBrk="1" fontAlgn="auto" hangingPunct="1">
              <a:spcBef>
                <a:spcPts val="600"/>
              </a:spcBef>
              <a:spcAft>
                <a:spcPts val="300"/>
              </a:spcAft>
              <a:buClr>
                <a:srgbClr val="0063C3"/>
              </a:buClr>
              <a:buSzPct val="90000"/>
              <a:defRPr/>
            </a:pPr>
            <a:r>
              <a:rPr lang="de-DE" sz="1400" dirty="0">
                <a:solidFill>
                  <a:srgbClr val="0F377C"/>
                </a:solidFill>
                <a:sym typeface="Wingdings" panose="05000000000000000000" pitchFamily="2" charset="2"/>
              </a:rPr>
              <a:t>Es wird vermutet, dass die stärkeren antiresorptiven Eigenschaften von Denosumab das beobachtete höhere Risiko von Hypokalzämie bedingen </a:t>
            </a:r>
            <a:r>
              <a:rPr lang="de-DE" sz="1400" dirty="0">
                <a:solidFill>
                  <a:srgbClr val="0F377C"/>
                </a:solidFill>
              </a:rPr>
              <a:t>(9,6% Denosumab vs. 5% Zoledronsäure)</a:t>
            </a:r>
            <a:r>
              <a:rPr lang="de-DE" altLang="de-DE" sz="1400" kern="0" baseline="30000" dirty="0">
                <a:solidFill>
                  <a:srgbClr val="00446A"/>
                </a:solidFill>
              </a:rPr>
              <a:t> 4</a:t>
            </a:r>
            <a:endParaRPr lang="de-DE" sz="1400" dirty="0">
              <a:solidFill>
                <a:srgbClr val="0F377C"/>
              </a:solidFill>
            </a:endParaRPr>
          </a:p>
          <a:p>
            <a:pPr marL="0" lvl="0" indent="0" defTabSz="285707" eaLnBrk="1" fontAlgn="auto" hangingPunct="1">
              <a:spcBef>
                <a:spcPts val="600"/>
              </a:spcBef>
              <a:spcAft>
                <a:spcPts val="300"/>
              </a:spcAft>
              <a:buClr>
                <a:srgbClr val="0063C3"/>
              </a:buClr>
              <a:buSzPct val="90000"/>
              <a:buNone/>
              <a:defRPr/>
            </a:pPr>
            <a:endParaRPr lang="de-DE" sz="1400" dirty="0">
              <a:solidFill>
                <a:srgbClr val="0F377C"/>
              </a:solidFill>
            </a:endParaRPr>
          </a:p>
          <a:p>
            <a:pPr marL="271463" marR="0" lvl="1" indent="0" algn="l" defTabSz="914400" rtl="0" eaLnBrk="1" fontAlgn="base" latinLnBrk="0" hangingPunct="1">
              <a:spcBef>
                <a:spcPct val="0"/>
              </a:spcBef>
              <a:spcAft>
                <a:spcPts val="300"/>
              </a:spcAft>
              <a:buClr>
                <a:srgbClr val="00446A"/>
              </a:buClr>
              <a:buSzPct val="120000"/>
              <a:buNone/>
              <a:tabLst/>
              <a:defRPr/>
            </a:pPr>
            <a:endParaRPr kumimoji="0" lang="de-DE" altLang="de-DE" sz="1400" b="0" i="0" u="none" strike="noStrike" kern="0" cap="none" spc="0" normalizeH="0" baseline="30000" noProof="0" dirty="0">
              <a:ln>
                <a:noFill/>
              </a:ln>
              <a:solidFill>
                <a:srgbClr val="00446A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A608A2B2-0530-4C55-B407-EC68E062A411}"/>
              </a:ext>
            </a:extLst>
          </p:cNvPr>
          <p:cNvSpPr txBox="1">
            <a:spLocks/>
          </p:cNvSpPr>
          <p:nvPr/>
        </p:nvSpPr>
        <p:spPr bwMode="auto">
          <a:xfrm>
            <a:off x="72189" y="6268975"/>
            <a:ext cx="7472363" cy="612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38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2pPr>
            <a:lvl3pPr marL="855663" indent="-1698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201738" indent="-168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4pPr>
            <a:lvl5pPr marL="1541463" indent="-1698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1000">
                <a:solidFill>
                  <a:schemeClr val="tx1"/>
                </a:solidFill>
                <a:latin typeface="+mn-lt"/>
              </a:defRPr>
            </a:lvl5pPr>
            <a:lvl6pPr marL="19986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6pPr>
            <a:lvl7pPr marL="24558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7pPr>
            <a:lvl8pPr marL="29130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8pPr>
            <a:lvl9pPr marL="3370263" indent="-16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A64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717073"/>
              </a:buClr>
              <a:defRPr/>
            </a:pPr>
            <a:r>
              <a:rPr lang="en-US" altLang="de-DE" sz="800" kern="0" dirty="0"/>
              <a:t>SRE = skeletal-related events</a:t>
            </a:r>
            <a:endParaRPr kumimoji="0" lang="en-US" altLang="de-DE" sz="800" b="0" i="0" u="none" strike="noStrike" kern="0" cap="none" spc="0" normalizeH="0" baseline="0" noProof="0" dirty="0">
              <a:ln>
                <a:noFill/>
              </a:ln>
              <a:solidFill>
                <a:srgbClr val="00446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717073"/>
              </a:buClr>
              <a:buSzTx/>
              <a:buFontTx/>
              <a:buNone/>
              <a:tabLst/>
              <a:defRPr/>
            </a:pPr>
            <a:r>
              <a:rPr kumimoji="0" lang="en-US" altLang="de-DE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Body JJ et al. CIBD 2012: Abstract P28 und Poster.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717073"/>
              </a:buClr>
              <a:buSzTx/>
              <a:buFontTx/>
              <a:buNone/>
              <a:tabLst/>
              <a:defRPr/>
            </a:pPr>
            <a:r>
              <a:rPr kumimoji="0" lang="en-US" altLang="de-DE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Recker RR, et al. </a:t>
            </a:r>
            <a:r>
              <a:rPr kumimoji="0" lang="en-US" altLang="de-DE" b="0" i="1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 J Med</a:t>
            </a:r>
            <a:r>
              <a:rPr kumimoji="0" lang="en-US" altLang="de-DE" b="0" i="0" u="none" strike="noStrike" kern="0" cap="none" spc="0" normalizeH="0" baseline="0" noProof="0" dirty="0">
                <a:ln>
                  <a:noFill/>
                </a:ln>
                <a:solidFill>
                  <a:srgbClr val="0044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2009;122:S22-S32;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717073"/>
              </a:buClr>
              <a:buSzTx/>
              <a:buFontTx/>
              <a:buNone/>
              <a:tabLst/>
              <a:defRPr/>
            </a:pPr>
            <a:endParaRPr kumimoji="0" lang="en-US" altLang="de-DE" sz="100" b="0" i="0" u="none" strike="noStrike" kern="0" cap="none" spc="0" normalizeH="0" baseline="0" noProof="0" dirty="0">
              <a:ln>
                <a:noFill/>
              </a:ln>
              <a:solidFill>
                <a:srgbClr val="00446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9ECDA4-544B-4989-8F2A-96DD030A88DA}"/>
              </a:ext>
            </a:extLst>
          </p:cNvPr>
          <p:cNvSpPr/>
          <p:nvPr/>
        </p:nvSpPr>
        <p:spPr>
          <a:xfrm>
            <a:off x="4887284" y="6481640"/>
            <a:ext cx="64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717073"/>
              </a:buClr>
              <a:defRPr/>
            </a:pPr>
            <a:r>
              <a:rPr lang="en-US" altLang="de-DE" sz="1000" kern="0" dirty="0">
                <a:solidFill>
                  <a:srgbClr val="00446A"/>
                </a:solidFill>
                <a:latin typeface="Arial"/>
              </a:rPr>
              <a:t>3. Lipton A, </a:t>
            </a:r>
            <a:r>
              <a:rPr lang="en-US" altLang="de-DE" sz="1000" kern="0" dirty="0" err="1">
                <a:solidFill>
                  <a:srgbClr val="00446A"/>
                </a:solidFill>
                <a:latin typeface="Arial"/>
              </a:rPr>
              <a:t>Fizazi</a:t>
            </a:r>
            <a:r>
              <a:rPr lang="en-US" altLang="de-DE" sz="1000" kern="0" dirty="0">
                <a:solidFill>
                  <a:srgbClr val="00446A"/>
                </a:solidFill>
                <a:latin typeface="Arial"/>
              </a:rPr>
              <a:t> K, </a:t>
            </a:r>
            <a:r>
              <a:rPr lang="en-US" altLang="de-DE" sz="1000" kern="0" dirty="0" err="1">
                <a:solidFill>
                  <a:srgbClr val="00446A"/>
                </a:solidFill>
                <a:latin typeface="Arial"/>
              </a:rPr>
              <a:t>Stopeck</a:t>
            </a:r>
            <a:r>
              <a:rPr lang="en-US" altLang="de-DE" sz="1000" kern="0" dirty="0">
                <a:solidFill>
                  <a:srgbClr val="00446A"/>
                </a:solidFill>
                <a:latin typeface="Arial"/>
              </a:rPr>
              <a:t> AT, et al. </a:t>
            </a:r>
            <a:r>
              <a:rPr lang="en-US" altLang="de-DE" sz="1000" i="1" kern="0" dirty="0" err="1">
                <a:solidFill>
                  <a:srgbClr val="00446A"/>
                </a:solidFill>
                <a:latin typeface="Arial"/>
              </a:rPr>
              <a:t>Eur</a:t>
            </a:r>
            <a:r>
              <a:rPr lang="en-US" altLang="de-DE" sz="1000" i="1" kern="0" dirty="0">
                <a:solidFill>
                  <a:srgbClr val="00446A"/>
                </a:solidFill>
                <a:latin typeface="Arial"/>
              </a:rPr>
              <a:t> J Cancer </a:t>
            </a:r>
            <a:r>
              <a:rPr lang="en-US" altLang="de-DE" sz="1000" kern="0" dirty="0">
                <a:solidFill>
                  <a:srgbClr val="00446A"/>
                </a:solidFill>
                <a:latin typeface="Arial"/>
              </a:rPr>
              <a:t>2012;</a:t>
            </a:r>
            <a:r>
              <a:rPr lang="en-GB" altLang="de-DE" sz="1000" kern="0" dirty="0">
                <a:solidFill>
                  <a:srgbClr val="00446A"/>
                </a:solidFill>
                <a:latin typeface="Arial"/>
              </a:rPr>
              <a:t>48:3082-3092</a:t>
            </a:r>
            <a:r>
              <a:rPr lang="en-US" altLang="de-DE" sz="1000" kern="0" dirty="0">
                <a:solidFill>
                  <a:srgbClr val="00446A"/>
                </a:solidFill>
                <a:latin typeface="Arial"/>
              </a:rPr>
              <a:t>.</a:t>
            </a:r>
          </a:p>
          <a:p>
            <a:pPr>
              <a:buClr>
                <a:srgbClr val="717073"/>
              </a:buClr>
              <a:defRPr/>
            </a:pPr>
            <a:r>
              <a:rPr lang="en-US" sz="1000" dirty="0"/>
              <a:t>4. Body JJ. BMC Urol. 2018</a:t>
            </a:r>
            <a:endParaRPr lang="de-DE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6596B4-14A0-4F70-9FDB-60DC200FE799}"/>
              </a:ext>
            </a:extLst>
          </p:cNvPr>
          <p:cNvSpPr/>
          <p:nvPr/>
        </p:nvSpPr>
        <p:spPr>
          <a:xfrm>
            <a:off x="1599448" y="5726888"/>
            <a:ext cx="6575673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0" indent="0" algn="ctr" defTabSz="285707" eaLnBrk="1" fontAlgn="auto" hangingPunct="1">
              <a:spcBef>
                <a:spcPts val="600"/>
              </a:spcBef>
              <a:spcAft>
                <a:spcPts val="300"/>
              </a:spcAft>
              <a:buClr>
                <a:srgbClr val="0063C3"/>
              </a:buClr>
              <a:buSzPct val="90000"/>
              <a:buNone/>
              <a:defRPr/>
            </a:pPr>
            <a:r>
              <a:rPr lang="de-DE" sz="1400" dirty="0">
                <a:solidFill>
                  <a:schemeClr val="bg1"/>
                </a:solidFill>
              </a:rPr>
              <a:t>Es wird empfohlen die Therapie </a:t>
            </a:r>
            <a:br>
              <a:rPr lang="de-DE" sz="1400" dirty="0">
                <a:solidFill>
                  <a:schemeClr val="bg1"/>
                </a:solidFill>
              </a:rPr>
            </a:br>
            <a:r>
              <a:rPr lang="de-DE" sz="1400" b="1" dirty="0">
                <a:solidFill>
                  <a:schemeClr val="bg1"/>
                </a:solidFill>
              </a:rPr>
              <a:t>unter strenger Kontrolle der Serum-Calcium Konzentration</a:t>
            </a:r>
            <a:r>
              <a:rPr lang="de-DE" sz="1400" dirty="0">
                <a:solidFill>
                  <a:schemeClr val="bg1"/>
                </a:solidFill>
              </a:rPr>
              <a:t> fortzusetzten </a:t>
            </a:r>
          </a:p>
        </p:txBody>
      </p:sp>
    </p:spTree>
    <p:extLst>
      <p:ext uri="{BB962C8B-B14F-4D97-AF65-F5344CB8AC3E}">
        <p14:creationId xmlns:p14="http://schemas.microsoft.com/office/powerpoint/2010/main" val="1926165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425799"/>
            <a:chOff x="0" y="0"/>
            <a:chExt cx="9144000" cy="925286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925286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rgbClr val="3A7DCE"/>
                </a:gs>
                <a:gs pos="100000">
                  <a:srgbClr val="0075F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887073"/>
              <a:ext cx="9144000" cy="11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</p:grpSp>
      <p:sp>
        <p:nvSpPr>
          <p:cNvPr id="5" name="Title 2">
            <a:extLst>
              <a:ext uri="{FF2B5EF4-FFF2-40B4-BE49-F238E27FC236}">
                <a16:creationId xmlns:a16="http://schemas.microsoft.com/office/drawing/2014/main" id="{F677A8AF-8CA5-43D0-B708-5B2C9F359C9E}"/>
              </a:ext>
            </a:extLst>
          </p:cNvPr>
          <p:cNvSpPr txBox="1">
            <a:spLocks/>
          </p:cNvSpPr>
          <p:nvPr/>
        </p:nvSpPr>
        <p:spPr>
          <a:xfrm>
            <a:off x="363609" y="437237"/>
            <a:ext cx="8416782" cy="492443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28570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 spc="0" baseline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2857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Identifizieren von Risikopatienten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CBB20C9-1FEA-4691-B891-44CCA9BADAE3}"/>
              </a:ext>
            </a:extLst>
          </p:cNvPr>
          <p:cNvSpPr txBox="1">
            <a:spLocks/>
          </p:cNvSpPr>
          <p:nvPr/>
        </p:nvSpPr>
        <p:spPr>
          <a:xfrm>
            <a:off x="279717" y="1699977"/>
            <a:ext cx="8603025" cy="3749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1775" indent="-231775" algn="l" defTabSz="28570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2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5425" algn="l" defTabSz="285707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–"/>
              <a:defRPr sz="20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8975" indent="-231775" algn="l" defTabSz="285707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8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5425" algn="l" defTabSz="285707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–"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4263" indent="-169863" algn="l" defTabSz="285707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269" indent="0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None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8549" indent="-71427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Char char="•"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1403" indent="-71427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Char char="•"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4257" indent="-71427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Char char="•"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marR="0" lvl="0" indent="-231775" algn="l" defTabSz="2857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5-13%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aller Patienten mit Knochenmetastasen entwickelten eine Hypokalzämie </a:t>
            </a:r>
          </a:p>
          <a:p>
            <a:pPr marL="273050" marR="0" lvl="0" indent="-273050" algn="l" defTabSz="2857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	Ein erhöhtes Risiko bestand bei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Patienten mit Prostatakarzinom und 	Knochenmetastasen (</a:t>
            </a: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13-27%) </a:t>
            </a:r>
            <a:endParaRPr kumimoji="0" lang="de-DE" sz="5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73050" lvl="0" indent="-273050" fontAlgn="auto">
              <a:buClr>
                <a:srgbClr val="0063C3"/>
              </a:buClr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Eine Hypokalzämie unter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osteoprotektiver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Therapie</a:t>
            </a:r>
            <a:r>
              <a:rPr lang="de-DE" sz="1600" b="0" dirty="0">
                <a:solidFill>
                  <a:srgbClr val="0F377C"/>
                </a:solidFill>
              </a:rPr>
              <a:t> </a:t>
            </a:r>
            <a:r>
              <a:rPr lang="de-DE" sz="1600" dirty="0">
                <a:solidFill>
                  <a:srgbClr val="0F377C"/>
                </a:solidFill>
              </a:rPr>
              <a:t>kann jederzeit </a:t>
            </a: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auftreten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wurde jedoch </a:t>
            </a:r>
            <a:r>
              <a:rPr lang="de-DE" sz="1600" b="0" dirty="0">
                <a:solidFill>
                  <a:srgbClr val="0F377C"/>
                </a:solidFill>
                <a:latin typeface="Arial"/>
              </a:rPr>
              <a:t>häufig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innerhalb der </a:t>
            </a: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ersten 6 Monate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beobachtet</a:t>
            </a:r>
            <a:b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(unter Zoledronsäure nach 6,5 Monaten; unter Denosumab nach 3,8 Monaten)</a:t>
            </a:r>
            <a:endParaRPr lang="de-DE" sz="1600" b="0" dirty="0">
              <a:solidFill>
                <a:srgbClr val="0F377C"/>
              </a:solidFill>
              <a:latin typeface="Arial"/>
            </a:endParaRPr>
          </a:p>
          <a:p>
            <a:pPr marL="273050" lvl="0" indent="-273050" fontAlgn="auto">
              <a:buClr>
                <a:srgbClr val="0063C3"/>
              </a:buClr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Langzeitstudien </a:t>
            </a:r>
            <a:r>
              <a:rPr lang="de-DE" sz="1600" b="0" dirty="0">
                <a:solidFill>
                  <a:srgbClr val="0F377C"/>
                </a:solidFill>
                <a:latin typeface="Arial"/>
              </a:rPr>
              <a:t>bei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Patienten mit Knochenmetastasen durch Mammakarzinom oder 	Prostatakarzinom zeigten, dass das Auftreten einer Hypokalzämie </a:t>
            </a: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mit </a:t>
            </a:r>
            <a:r>
              <a:rPr lang="de-DE" sz="1600" dirty="0">
                <a:solidFill>
                  <a:srgbClr val="0F377C"/>
                </a:solidFill>
                <a:latin typeface="Arial"/>
              </a:rPr>
              <a:t>der Dauer </a:t>
            </a:r>
            <a:r>
              <a:rPr lang="de-DE" sz="1600" b="0" dirty="0">
                <a:solidFill>
                  <a:srgbClr val="0F377C"/>
                </a:solidFill>
                <a:latin typeface="Arial"/>
              </a:rPr>
              <a:t>der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Denosumab </a:t>
            </a:r>
            <a:r>
              <a:rPr lang="de-DE" sz="1600" b="0" dirty="0">
                <a:solidFill>
                  <a:srgbClr val="0F377C"/>
                </a:solidFill>
                <a:latin typeface="Arial"/>
              </a:rPr>
              <a:t>T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herapie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nicht anstieg</a:t>
            </a:r>
            <a:endParaRPr kumimoji="0" lang="de-DE" sz="5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73050" marR="0" lvl="0" indent="-273050" algn="l" defTabSz="2857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Hypokalzämien bei Patienten mit Krebs führen oft zu einem niedrigen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Albuminwert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und/oder zu niedrigen Vitamin D Konzentrationen </a:t>
            </a:r>
          </a:p>
          <a:p>
            <a:pPr marL="0" marR="0" lvl="0" indent="0" algn="ctr" defTabSz="285707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Eine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Korrektur der Serum-Calcium Konzentration ist notwendig:  </a:t>
            </a:r>
          </a:p>
          <a:p>
            <a:pPr marL="0" marR="0" lvl="0" indent="0" algn="l" defTabSz="2857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2857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1" indent="-225425" algn="l" defTabSz="28570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3C3"/>
              </a:buClr>
              <a:buSzPct val="90000"/>
              <a:buFont typeface="Arial" panose="020B0604020202020204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D05957-D2D7-499F-A14B-6FDA3FCD1414}"/>
              </a:ext>
            </a:extLst>
          </p:cNvPr>
          <p:cNvSpPr txBox="1"/>
          <p:nvPr/>
        </p:nvSpPr>
        <p:spPr>
          <a:xfrm>
            <a:off x="1530430" y="5306418"/>
            <a:ext cx="616478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Arial"/>
              </a:rPr>
              <a:t>Calcium</a:t>
            </a:r>
            <a:r>
              <a:rPr lang="en-US" b="1" baseline="-25000" dirty="0">
                <a:solidFill>
                  <a:schemeClr val="bg1"/>
                </a:solidFill>
                <a:latin typeface="Arial"/>
              </a:rPr>
              <a:t> total </a:t>
            </a:r>
            <a:r>
              <a:rPr lang="en-US" b="1" dirty="0">
                <a:solidFill>
                  <a:schemeClr val="bg1"/>
                </a:solidFill>
                <a:latin typeface="Arial"/>
              </a:rPr>
              <a:t>(mmol/l) + 0,02 x [40 – Albumin Level (g/l)]</a:t>
            </a:r>
            <a:endParaRPr lang="de-DE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9362EE-71BA-4B5B-B414-F701B797AEF5}"/>
              </a:ext>
            </a:extLst>
          </p:cNvPr>
          <p:cNvSpPr txBox="1"/>
          <p:nvPr/>
        </p:nvSpPr>
        <p:spPr>
          <a:xfrm>
            <a:off x="0" y="6510613"/>
            <a:ext cx="4315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Body JJ. BMC Urol. 2018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51109017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1" y="-17938"/>
            <a:ext cx="9144000" cy="1425799"/>
            <a:chOff x="0" y="0"/>
            <a:chExt cx="9144000" cy="925286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925286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rgbClr val="3A7DCE"/>
                </a:gs>
                <a:gs pos="100000">
                  <a:srgbClr val="0075F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de-DE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887073"/>
              <a:ext cx="9144000" cy="11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de-DE" b="1">
                <a:solidFill>
                  <a:schemeClr val="bg1"/>
                </a:solidFill>
              </a:endParaRPr>
            </a:p>
          </p:txBody>
        </p:sp>
      </p:grp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48CFF79-5B63-493B-98A0-EEB6A8880F42}"/>
              </a:ext>
            </a:extLst>
          </p:cNvPr>
          <p:cNvSpPr txBox="1">
            <a:spLocks/>
          </p:cNvSpPr>
          <p:nvPr/>
        </p:nvSpPr>
        <p:spPr>
          <a:xfrm>
            <a:off x="-159594" y="2086316"/>
            <a:ext cx="7370492" cy="3114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1775" indent="-231775" algn="l" defTabSz="28570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2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5425" algn="l" defTabSz="285707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–"/>
              <a:defRPr sz="20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8975" indent="-231775" algn="l" defTabSz="285707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800" b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5425" algn="l" defTabSz="285707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–"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4263" indent="-169863" algn="l" defTabSz="285707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269" indent="0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None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8549" indent="-71427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Char char="•"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1403" indent="-71427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Char char="•"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4257" indent="-71427" algn="l" defTabSz="285707" rtl="0" eaLnBrk="1" latinLnBrk="0" hangingPunct="1">
              <a:lnSpc>
                <a:spcPct val="90000"/>
              </a:lnSpc>
              <a:spcBef>
                <a:spcPts val="156"/>
              </a:spcBef>
              <a:buFont typeface="Arial" panose="020B0604020202020204" pitchFamily="34" charset="0"/>
              <a:buChar char="•"/>
              <a:defRPr sz="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1200"/>
              </a:spcBef>
              <a:buClr>
                <a:srgbClr val="0063C3"/>
              </a:buClr>
              <a:buFont typeface="Arial" panose="020B0604020202020204" pitchFamily="34" charset="0"/>
              <a:buChar char="•"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Vitamin D Mangel</a:t>
            </a:r>
            <a:b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Calcium-Malabsorption setzt ab Vitamin D Level &lt; 30 </a:t>
            </a:r>
            <a:r>
              <a:rPr kumimoji="0" lang="de-DE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ng</a:t>
            </a: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/ ml ein</a:t>
            </a:r>
            <a:endParaRPr lang="de-DE" sz="1400" b="0" dirty="0">
              <a:solidFill>
                <a:srgbClr val="0F377C"/>
              </a:solidFill>
              <a:latin typeface="+mj-lt"/>
            </a:endParaRPr>
          </a:p>
          <a:p>
            <a:pPr lvl="1" algn="just" fontAlgn="auto">
              <a:spcBef>
                <a:spcPts val="1200"/>
              </a:spcBef>
              <a:buClr>
                <a:srgbClr val="0063C3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F377C"/>
                </a:solidFill>
                <a:latin typeface="+mj-lt"/>
              </a:rPr>
              <a:t>Männer</a:t>
            </a:r>
            <a:r>
              <a:rPr lang="de-DE" sz="1600" b="0" dirty="0">
                <a:solidFill>
                  <a:srgbClr val="0F377C"/>
                </a:solidFill>
                <a:latin typeface="+mj-lt"/>
              </a:rPr>
              <a:t> und Patienten mit </a:t>
            </a:r>
            <a:r>
              <a:rPr lang="de-DE" sz="1600" dirty="0">
                <a:solidFill>
                  <a:srgbClr val="0F377C"/>
                </a:solidFill>
                <a:latin typeface="+mj-lt"/>
              </a:rPr>
              <a:t>osteoplastischen Metastasen</a:t>
            </a:r>
            <a:endParaRPr kumimoji="0" lang="de-AT" sz="1400" b="0" i="1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lvl="1" fontAlgn="auto">
              <a:spcBef>
                <a:spcPts val="1200"/>
              </a:spcBef>
              <a:buClr>
                <a:srgbClr val="0063C3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F377C"/>
                </a:solidFill>
                <a:latin typeface="+mj-lt"/>
              </a:rPr>
              <a:t>Vorherige Hypokalzämie </a:t>
            </a:r>
          </a:p>
          <a:p>
            <a:pPr lvl="1" fontAlgn="auto">
              <a:spcBef>
                <a:spcPts val="1200"/>
              </a:spcBef>
              <a:buClr>
                <a:srgbClr val="0063C3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F377C"/>
                </a:solidFill>
                <a:latin typeface="+mj-lt"/>
              </a:rPr>
              <a:t>Hohe N-</a:t>
            </a:r>
            <a:r>
              <a:rPr lang="de-DE" sz="1600" dirty="0" err="1">
                <a:solidFill>
                  <a:srgbClr val="0F377C"/>
                </a:solidFill>
                <a:latin typeface="+mj-lt"/>
              </a:rPr>
              <a:t>Telopeptid</a:t>
            </a:r>
            <a:r>
              <a:rPr lang="de-DE" sz="1600" dirty="0">
                <a:solidFill>
                  <a:srgbClr val="0F377C"/>
                </a:solidFill>
                <a:latin typeface="+mj-lt"/>
              </a:rPr>
              <a:t>-Level</a:t>
            </a:r>
            <a:endParaRPr lang="de-DE" sz="1600" b="0" dirty="0">
              <a:solidFill>
                <a:srgbClr val="0F377C"/>
              </a:solidFill>
              <a:latin typeface="+mj-lt"/>
            </a:endParaRPr>
          </a:p>
          <a:p>
            <a:pPr lvl="1" fontAlgn="auto">
              <a:spcBef>
                <a:spcPts val="1200"/>
              </a:spcBef>
              <a:buClr>
                <a:srgbClr val="0063C3"/>
              </a:buClr>
              <a:buFont typeface="Arial" panose="020B0604020202020204" pitchFamily="34" charset="0"/>
              <a:buChar char="•"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Niereninsuffizienz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(GFR &lt; 30 ml/min) oder chronische Nierenleiden</a:t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reduzierte 1-α-</a:t>
            </a:r>
            <a:r>
              <a:rPr lang="de-DE" sz="1400" b="0" i="1" dirty="0">
                <a:solidFill>
                  <a:srgbClr val="0F377C"/>
                </a:solidFill>
                <a:latin typeface="+mj-lt"/>
              </a:rPr>
              <a:t>H</a:t>
            </a:r>
            <a:r>
              <a:rPr kumimoji="0" lang="de-DE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ydroxylase</a:t>
            </a:r>
            <a:r>
              <a:rPr lang="de-DE" sz="1400" b="0" i="1" dirty="0">
                <a:solidFill>
                  <a:srgbClr val="0F377C"/>
                </a:solidFill>
                <a:latin typeface="+mj-lt"/>
              </a:rPr>
              <a:t>-</a:t>
            </a: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srgbClr val="0F377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Aktivität in der Niere, folglich verminderte Vitamin D Umwandlung</a:t>
            </a:r>
          </a:p>
          <a:p>
            <a:pPr marL="231775" marR="0" lvl="1" indent="0" defTabSz="285707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63C3"/>
              </a:buClr>
              <a:buSzPct val="9000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31775" lvl="1" indent="0" algn="just" fontAlgn="auto">
              <a:spcBef>
                <a:spcPts val="1200"/>
              </a:spcBef>
              <a:buClr>
                <a:srgbClr val="0063C3"/>
              </a:buClr>
              <a:buNone/>
              <a:defRPr/>
            </a:pPr>
            <a:endParaRPr kumimoji="0" lang="de-DE" sz="300" b="0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285707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63C3"/>
              </a:buClr>
              <a:buSzPct val="90000"/>
              <a:buNone/>
              <a:tabLst/>
              <a:defRPr/>
            </a:pPr>
            <a:endParaRPr kumimoji="0" lang="de-DE" sz="1100" b="1" i="0" u="none" strike="noStrike" kern="1200" cap="none" spc="0" normalizeH="0" baseline="0" noProof="0" dirty="0">
              <a:ln>
                <a:noFill/>
              </a:ln>
              <a:solidFill>
                <a:srgbClr val="0F377C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DD3E9941-A7F2-4044-AA8E-48FECFC2FED8}"/>
              </a:ext>
            </a:extLst>
          </p:cNvPr>
          <p:cNvSpPr txBox="1">
            <a:spLocks/>
          </p:cNvSpPr>
          <p:nvPr/>
        </p:nvSpPr>
        <p:spPr>
          <a:xfrm>
            <a:off x="363538" y="440247"/>
            <a:ext cx="8416782" cy="492443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28570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 spc="0" baseline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2857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Weitere Risikofaktoren für Hypokalzämien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B82B09B-478E-4ECC-A757-DCAE2F726D7C}"/>
              </a:ext>
            </a:extLst>
          </p:cNvPr>
          <p:cNvGrpSpPr/>
          <p:nvPr/>
        </p:nvGrpSpPr>
        <p:grpSpPr>
          <a:xfrm>
            <a:off x="7133882" y="2295390"/>
            <a:ext cx="1646438" cy="3587219"/>
            <a:chOff x="6981591" y="1707085"/>
            <a:chExt cx="1646438" cy="3587219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A47740A-B093-4A51-8651-2B6FA2D82805}"/>
                </a:ext>
              </a:extLst>
            </p:cNvPr>
            <p:cNvSpPr/>
            <p:nvPr/>
          </p:nvSpPr>
          <p:spPr>
            <a:xfrm>
              <a:off x="7079840" y="2179467"/>
              <a:ext cx="1479478" cy="480464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E77E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00" dirty="0" err="1">
                  <a:solidFill>
                    <a:srgbClr val="0F377C"/>
                  </a:solidFill>
                </a:rPr>
                <a:t>Cholecalciferol</a:t>
              </a:r>
              <a:endParaRPr lang="de-AT" sz="1000" dirty="0">
                <a:solidFill>
                  <a:srgbClr val="0F377C"/>
                </a:solidFill>
              </a:endParaRPr>
            </a:p>
            <a:p>
              <a:pPr algn="ctr"/>
              <a:r>
                <a:rPr lang="de-AT" sz="1000" dirty="0">
                  <a:solidFill>
                    <a:srgbClr val="0F377C"/>
                  </a:solidFill>
                </a:rPr>
                <a:t>(Vitamin D</a:t>
              </a:r>
              <a:r>
                <a:rPr lang="de-AT" sz="1000" baseline="-25000" dirty="0">
                  <a:solidFill>
                    <a:srgbClr val="0F377C"/>
                  </a:solidFill>
                </a:rPr>
                <a:t>3</a:t>
              </a:r>
              <a:r>
                <a:rPr lang="de-AT" sz="1000" dirty="0">
                  <a:solidFill>
                    <a:srgbClr val="0F377C"/>
                  </a:solidFill>
                </a:rPr>
                <a:t>)</a:t>
              </a:r>
              <a:endParaRPr lang="de-DE" sz="1000" dirty="0">
                <a:solidFill>
                  <a:srgbClr val="0F377C"/>
                </a:solidFill>
              </a:endParaRP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C0B4AEB-72D4-46AD-918F-93A106D3F5D1}"/>
                </a:ext>
              </a:extLst>
            </p:cNvPr>
            <p:cNvSpPr/>
            <p:nvPr/>
          </p:nvSpPr>
          <p:spPr>
            <a:xfrm>
              <a:off x="7079840" y="2925058"/>
              <a:ext cx="1479478" cy="48046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E77E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00" dirty="0" err="1">
                  <a:solidFill>
                    <a:srgbClr val="0F377C"/>
                  </a:solidFill>
                </a:rPr>
                <a:t>Calcidiol</a:t>
              </a:r>
              <a:endParaRPr lang="de-DE" sz="1000" dirty="0">
                <a:solidFill>
                  <a:srgbClr val="0F377C"/>
                </a:solidFill>
              </a:endParaRP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A62E6118-799F-4C94-AABF-04B9F2712718}"/>
                </a:ext>
              </a:extLst>
            </p:cNvPr>
            <p:cNvSpPr/>
            <p:nvPr/>
          </p:nvSpPr>
          <p:spPr>
            <a:xfrm>
              <a:off x="7272138" y="2602591"/>
              <a:ext cx="1073649" cy="484988"/>
            </a:xfrm>
            <a:prstGeom prst="downArrow">
              <a:avLst>
                <a:gd name="adj1" fmla="val 50000"/>
                <a:gd name="adj2" fmla="val 52095"/>
              </a:avLst>
            </a:prstGeom>
            <a:solidFill>
              <a:schemeClr val="accent1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accent1">
                      <a:lumMod val="50000"/>
                    </a:schemeClr>
                  </a:solidFill>
                </a:rPr>
                <a:t>Leber</a:t>
              </a:r>
              <a:endParaRPr lang="de-D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EE068D7A-E358-4CC0-AA09-2F6640060711}"/>
                </a:ext>
              </a:extLst>
            </p:cNvPr>
            <p:cNvSpPr/>
            <p:nvPr/>
          </p:nvSpPr>
          <p:spPr>
            <a:xfrm>
              <a:off x="7079840" y="3797575"/>
              <a:ext cx="1479478" cy="48046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E77E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00" dirty="0" err="1">
                  <a:solidFill>
                    <a:srgbClr val="0F377C"/>
                  </a:solidFill>
                </a:rPr>
                <a:t>Calcitriol</a:t>
              </a:r>
              <a:endParaRPr lang="de-DE" sz="1000" dirty="0">
                <a:solidFill>
                  <a:srgbClr val="0F377C"/>
                </a:solidFill>
              </a:endParaRPr>
            </a:p>
          </p:txBody>
        </p:sp>
        <p:sp>
          <p:nvSpPr>
            <p:cNvPr id="18" name="Arrow: Down 17">
              <a:extLst>
                <a:ext uri="{FF2B5EF4-FFF2-40B4-BE49-F238E27FC236}">
                  <a16:creationId xmlns:a16="http://schemas.microsoft.com/office/drawing/2014/main" id="{DE67D711-11E1-4F3E-9739-E2BC94070131}"/>
                </a:ext>
              </a:extLst>
            </p:cNvPr>
            <p:cNvSpPr/>
            <p:nvPr/>
          </p:nvSpPr>
          <p:spPr>
            <a:xfrm>
              <a:off x="7276333" y="3352706"/>
              <a:ext cx="1056955" cy="48498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accent1">
                      <a:lumMod val="50000"/>
                    </a:schemeClr>
                  </a:solidFill>
                </a:rPr>
                <a:t>Niere</a:t>
              </a:r>
              <a:endParaRPr lang="de-D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BE44DEB-A544-46B1-AC21-240357DAEBD1}"/>
                </a:ext>
              </a:extLst>
            </p:cNvPr>
            <p:cNvSpPr/>
            <p:nvPr/>
          </p:nvSpPr>
          <p:spPr>
            <a:xfrm>
              <a:off x="7146279" y="4982339"/>
              <a:ext cx="1346599" cy="31196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00" b="1" dirty="0">
                  <a:solidFill>
                    <a:schemeClr val="tx1">
                      <a:lumMod val="50000"/>
                    </a:schemeClr>
                  </a:solidFill>
                </a:rPr>
                <a:t>Knochenaufbau</a:t>
              </a:r>
            </a:p>
          </p:txBody>
        </p:sp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id="{915E1F19-C4F3-4207-A90B-5ACC034E83E8}"/>
                </a:ext>
              </a:extLst>
            </p:cNvPr>
            <p:cNvSpPr/>
            <p:nvPr/>
          </p:nvSpPr>
          <p:spPr>
            <a:xfrm>
              <a:off x="7175988" y="4173742"/>
              <a:ext cx="1287179" cy="792511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0370583B-3247-4D98-94F0-390DC1B568C2}"/>
                </a:ext>
              </a:extLst>
            </p:cNvPr>
            <p:cNvSpPr/>
            <p:nvPr/>
          </p:nvSpPr>
          <p:spPr>
            <a:xfrm>
              <a:off x="6981591" y="1707085"/>
              <a:ext cx="1646438" cy="484988"/>
            </a:xfrm>
            <a:prstGeom prst="downArrow">
              <a:avLst>
                <a:gd name="adj1" fmla="val 50000"/>
                <a:gd name="adj2" fmla="val 52095"/>
              </a:avLst>
            </a:prstGeom>
            <a:solidFill>
              <a:srgbClr val="92D050"/>
            </a:solid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rgbClr val="006600"/>
                  </a:solidFill>
                </a:rPr>
                <a:t>Nahrung</a:t>
              </a:r>
              <a:endParaRPr lang="de-DE" dirty="0">
                <a:solidFill>
                  <a:srgbClr val="006600"/>
                </a:solidFill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CA51B11-625F-49E6-AA3D-67B50DBA5947}"/>
              </a:ext>
            </a:extLst>
          </p:cNvPr>
          <p:cNvSpPr txBox="1"/>
          <p:nvPr/>
        </p:nvSpPr>
        <p:spPr>
          <a:xfrm>
            <a:off x="14773" y="6561065"/>
            <a:ext cx="4315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Body JJ. BMC Urol. 2018</a:t>
            </a:r>
            <a:endParaRPr lang="de-DE" sz="1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E847A6-45A2-4934-A1D9-C925979512F2}"/>
              </a:ext>
            </a:extLst>
          </p:cNvPr>
          <p:cNvSpPr/>
          <p:nvPr/>
        </p:nvSpPr>
        <p:spPr>
          <a:xfrm>
            <a:off x="1139253" y="5054992"/>
            <a:ext cx="4973221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31775" lvl="1" indent="0" algn="ctr" fontAlgn="auto">
              <a:buClr>
                <a:srgbClr val="0063C3"/>
              </a:buClr>
              <a:buNone/>
              <a:defRPr/>
            </a:pPr>
            <a:r>
              <a:rPr lang="de-AT" sz="1600" b="1" dirty="0">
                <a:solidFill>
                  <a:schemeClr val="bg1"/>
                </a:solidFill>
                <a:latin typeface="Arial"/>
                <a:sym typeface="Wingdings" panose="05000000000000000000" pitchFamily="2" charset="2"/>
              </a:rPr>
              <a:t>Substitution mit aktiven Metaboliten </a:t>
            </a:r>
            <a:br>
              <a:rPr lang="de-AT" sz="1600" dirty="0">
                <a:solidFill>
                  <a:schemeClr val="bg1"/>
                </a:solidFill>
                <a:latin typeface="Arial"/>
                <a:sym typeface="Wingdings" panose="05000000000000000000" pitchFamily="2" charset="2"/>
              </a:rPr>
            </a:br>
            <a:r>
              <a:rPr lang="de-AT" sz="1400" i="1" dirty="0">
                <a:solidFill>
                  <a:schemeClr val="bg1"/>
                </a:solidFill>
                <a:latin typeface="Arial"/>
                <a:sym typeface="Wingdings" panose="05000000000000000000" pitchFamily="2" charset="2"/>
              </a:rPr>
              <a:t>wie </a:t>
            </a:r>
            <a:r>
              <a:rPr lang="de-AT" sz="1400" i="1" dirty="0" err="1">
                <a:solidFill>
                  <a:schemeClr val="bg1"/>
                </a:solidFill>
                <a:latin typeface="Arial"/>
                <a:sym typeface="Wingdings" panose="05000000000000000000" pitchFamily="2" charset="2"/>
              </a:rPr>
              <a:t>Alfacalcidiol</a:t>
            </a:r>
            <a:r>
              <a:rPr lang="de-AT" sz="1400" i="1" dirty="0">
                <a:solidFill>
                  <a:schemeClr val="bg1"/>
                </a:solidFill>
                <a:latin typeface="Arial"/>
                <a:sym typeface="Wingdings" panose="05000000000000000000" pitchFamily="2" charset="2"/>
              </a:rPr>
              <a:t> oder </a:t>
            </a:r>
            <a:r>
              <a:rPr lang="de-AT" sz="1400" i="1" dirty="0" err="1">
                <a:solidFill>
                  <a:schemeClr val="bg1"/>
                </a:solidFill>
                <a:latin typeface="Arial"/>
                <a:sym typeface="Wingdings" panose="05000000000000000000" pitchFamily="2" charset="2"/>
              </a:rPr>
              <a:t>Calcitriol</a:t>
            </a:r>
            <a:r>
              <a:rPr lang="de-AT" sz="1400" i="1" dirty="0">
                <a:solidFill>
                  <a:schemeClr val="bg1"/>
                </a:solidFill>
                <a:latin typeface="Arial"/>
                <a:sym typeface="Wingdings" panose="05000000000000000000" pitchFamily="2" charset="2"/>
              </a:rPr>
              <a:t> statt </a:t>
            </a:r>
            <a:r>
              <a:rPr lang="de-AT" sz="1400" i="1" dirty="0" err="1">
                <a:solidFill>
                  <a:schemeClr val="bg1"/>
                </a:solidFill>
                <a:latin typeface="Arial"/>
                <a:sym typeface="Wingdings" panose="05000000000000000000" pitchFamily="2" charset="2"/>
              </a:rPr>
              <a:t>Cholecalciferol</a:t>
            </a:r>
            <a:endParaRPr lang="de-DE" sz="1400" i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342504EF-C317-4207-B75B-D30888711D54}"/>
              </a:ext>
            </a:extLst>
          </p:cNvPr>
          <p:cNvSpPr/>
          <p:nvPr/>
        </p:nvSpPr>
        <p:spPr>
          <a:xfrm>
            <a:off x="950933" y="5072959"/>
            <a:ext cx="517358" cy="518064"/>
          </a:xfrm>
          <a:prstGeom prst="rightArrow">
            <a:avLst/>
          </a:prstGeom>
          <a:solidFill>
            <a:srgbClr val="007AD6"/>
          </a:solidFill>
          <a:ln w="19050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2114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425799"/>
            <a:chOff x="0" y="0"/>
            <a:chExt cx="9144000" cy="925286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925286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rgbClr val="3A7DCE"/>
                </a:gs>
                <a:gs pos="100000">
                  <a:srgbClr val="0075F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887073"/>
              <a:ext cx="9144000" cy="11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bg1"/>
                </a:solidFill>
              </a:endParaRPr>
            </a:p>
          </p:txBody>
        </p:sp>
      </p:grpSp>
      <p:sp>
        <p:nvSpPr>
          <p:cNvPr id="5" name="Title 2">
            <a:extLst>
              <a:ext uri="{FF2B5EF4-FFF2-40B4-BE49-F238E27FC236}">
                <a16:creationId xmlns:a16="http://schemas.microsoft.com/office/drawing/2014/main" id="{72F4614F-42DD-4CFE-A7C6-C7279CDD7ADD}"/>
              </a:ext>
            </a:extLst>
          </p:cNvPr>
          <p:cNvSpPr txBox="1">
            <a:spLocks/>
          </p:cNvSpPr>
          <p:nvPr/>
        </p:nvSpPr>
        <p:spPr>
          <a:xfrm>
            <a:off x="263997" y="199016"/>
            <a:ext cx="8416782" cy="892552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28570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 spc="0" baseline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2857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Prävention von Hypokalzämien mit</a:t>
            </a:r>
            <a:endParaRPr lang="de-DE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2857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Calcium und Vitamin D</a:t>
            </a:r>
            <a:endParaRPr kumimoji="0" lang="de-DE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F93F9A-C610-4B7A-8A22-E2ADBD4B48AF}"/>
              </a:ext>
            </a:extLst>
          </p:cNvPr>
          <p:cNvSpPr txBox="1"/>
          <p:nvPr/>
        </p:nvSpPr>
        <p:spPr>
          <a:xfrm>
            <a:off x="20548" y="6575321"/>
            <a:ext cx="4315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Body JJ. BMC Urol. 2018</a:t>
            </a:r>
            <a:endParaRPr lang="de-DE" sz="1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F6255C-F438-47F5-ADDB-00775FC8E726}"/>
              </a:ext>
            </a:extLst>
          </p:cNvPr>
          <p:cNvSpPr/>
          <p:nvPr/>
        </p:nvSpPr>
        <p:spPr>
          <a:xfrm>
            <a:off x="117610" y="1816838"/>
            <a:ext cx="41210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de-DE" sz="1600" b="1" dirty="0">
                <a:latin typeface="+mn-lt"/>
              </a:rPr>
              <a:t>Vor Therapiebeginn: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de-DE" sz="1400" b="1" dirty="0">
              <a:latin typeface="+mn-lt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400" dirty="0">
                <a:latin typeface="+mn-lt"/>
              </a:rPr>
              <a:t>Calcium-Konzentration messen und ggf. bestehende Hypokalzämien korrigieren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de-DE" sz="1000" dirty="0">
              <a:latin typeface="+mn-lt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400" dirty="0">
                <a:latin typeface="+mn-lt"/>
              </a:rPr>
              <a:t>Bei </a:t>
            </a:r>
            <a:r>
              <a:rPr lang="de-DE" sz="1400" b="1" dirty="0">
                <a:latin typeface="+mn-lt"/>
              </a:rPr>
              <a:t>≥ 3 Knochenläsionen, </a:t>
            </a:r>
            <a:r>
              <a:rPr lang="de-DE" sz="1400" dirty="0">
                <a:latin typeface="+mn-lt"/>
              </a:rPr>
              <a:t>vor Therapiebeginn 1 Woche Calcium- und Vitamin D- Supplementierung, zusätzlich die Calcium-Konzentration bei Behandlung mit Denosumab innerhalb der ersten 2 Wochen kontrollieren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de-DE" sz="600" dirty="0">
              <a:latin typeface="+mn-lt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de-DE" sz="1400" dirty="0">
                <a:latin typeface="+mn-lt"/>
              </a:rPr>
              <a:t>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5EB744-53D6-4904-B772-E2550391B67F}"/>
              </a:ext>
            </a:extLst>
          </p:cNvPr>
          <p:cNvSpPr txBox="1"/>
          <p:nvPr/>
        </p:nvSpPr>
        <p:spPr>
          <a:xfrm>
            <a:off x="593014" y="4382113"/>
            <a:ext cx="808896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buFont typeface="Arial" panose="020B0604020202020204" pitchFamily="34" charset="0"/>
              <a:buNone/>
            </a:pPr>
            <a:endParaRPr lang="de-AT" sz="1400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de-AT" sz="1600" b="1" dirty="0"/>
              <a:t>W</a:t>
            </a:r>
            <a:r>
              <a:rPr lang="de-DE" sz="1600" b="1" dirty="0" err="1"/>
              <a:t>ährend</a:t>
            </a:r>
            <a:r>
              <a:rPr lang="de-DE" sz="1600" b="1" dirty="0"/>
              <a:t> der Therapie: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de-DE" sz="1000" dirty="0"/>
          </a:p>
          <a:p>
            <a:r>
              <a:rPr lang="en-US" sz="1400" b="1" dirty="0"/>
              <a:t>Calcium und Vitamin D </a:t>
            </a:r>
            <a:r>
              <a:rPr lang="en-US" sz="1400" b="1" dirty="0" err="1"/>
              <a:t>Supplementierung</a:t>
            </a:r>
            <a:r>
              <a:rPr lang="de-DE" sz="1400" b="1" dirty="0"/>
              <a:t> </a:t>
            </a:r>
            <a:r>
              <a:rPr lang="de-DE" sz="1400" dirty="0"/>
              <a:t>ist, </a:t>
            </a:r>
            <a:r>
              <a:rPr lang="de-DE" sz="1400" dirty="0" err="1"/>
              <a:t>ausser</a:t>
            </a:r>
            <a:r>
              <a:rPr lang="de-DE" sz="1400" dirty="0"/>
              <a:t> bei bestehender </a:t>
            </a:r>
            <a:r>
              <a:rPr lang="de-DE" sz="1400" dirty="0" err="1"/>
              <a:t>Hyperkalzämie</a:t>
            </a:r>
            <a:r>
              <a:rPr lang="de-DE" sz="1400" dirty="0"/>
              <a:t>, </a:t>
            </a:r>
            <a:r>
              <a:rPr lang="de-DE" sz="1400" b="1" dirty="0"/>
              <a:t>bei allen Patienten erforderlich </a:t>
            </a:r>
            <a:r>
              <a:rPr lang="de-DE" sz="1400" dirty="0"/>
              <a:t>und senkt das </a:t>
            </a:r>
            <a:r>
              <a:rPr lang="de-DE" sz="1400" dirty="0" err="1"/>
              <a:t>Hypokalzämierisiko</a:t>
            </a:r>
            <a:r>
              <a:rPr lang="de-DE" sz="1400" dirty="0"/>
              <a:t> unter Zoledronsäure (27%) und Denosumab (40%).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3CE873-9662-4D3E-AA76-6CE3E4C16C43}"/>
              </a:ext>
            </a:extLst>
          </p:cNvPr>
          <p:cNvSpPr txBox="1"/>
          <p:nvPr/>
        </p:nvSpPr>
        <p:spPr>
          <a:xfrm>
            <a:off x="338164" y="5811906"/>
            <a:ext cx="8342615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2pPr marL="231775" lvl="1" indent="0" algn="ctr" fontAlgn="auto">
              <a:buClr>
                <a:srgbClr val="0063C3"/>
              </a:buClr>
              <a:buNone/>
              <a:defRPr sz="1600" b="1">
                <a:solidFill>
                  <a:schemeClr val="bg1"/>
                </a:solidFill>
                <a:latin typeface="Arial"/>
              </a:defRPr>
            </a:lvl2pPr>
          </a:lstStyle>
          <a:p>
            <a:pPr lvl="1"/>
            <a:r>
              <a:rPr lang="de-DE" dirty="0"/>
              <a:t>Empfohlene Dosen: Calcium ≥ 500 mg /Tag; Vitamin D ≥ 400 IE/Tag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7027034-A286-49DC-84E0-367781D1FC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4142"/>
          <a:stretch/>
        </p:blipFill>
        <p:spPr>
          <a:xfrm>
            <a:off x="4572000" y="1816838"/>
            <a:ext cx="4454390" cy="271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5464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AMG foo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AMG foot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AMG foot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AMG footer"/>
</p:tagLst>
</file>

<file path=ppt/theme/theme1.xml><?xml version="1.0" encoding="utf-8"?>
<a:theme xmlns:a="http://schemas.openxmlformats.org/drawingml/2006/main" name="1_Office Theme">
  <a:themeElements>
    <a:clrScheme name="1_Office Theme 7">
      <a:dk1>
        <a:srgbClr val="000000"/>
      </a:dk1>
      <a:lt1>
        <a:srgbClr val="FFFFFF"/>
      </a:lt1>
      <a:dk2>
        <a:srgbClr val="716673"/>
      </a:dk2>
      <a:lt2>
        <a:srgbClr val="E7E7E7"/>
      </a:lt2>
      <a:accent1>
        <a:srgbClr val="00446A"/>
      </a:accent1>
      <a:accent2>
        <a:srgbClr val="721F6B"/>
      </a:accent2>
      <a:accent3>
        <a:srgbClr val="FFFFFF"/>
      </a:accent3>
      <a:accent4>
        <a:srgbClr val="000000"/>
      </a:accent4>
      <a:accent5>
        <a:srgbClr val="AAB0B9"/>
      </a:accent5>
      <a:accent6>
        <a:srgbClr val="671B60"/>
      </a:accent6>
      <a:hlink>
        <a:srgbClr val="F26649"/>
      </a:hlink>
      <a:folHlink>
        <a:srgbClr val="EE9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A4746"/>
        </a:dk2>
        <a:lt2>
          <a:srgbClr val="BFBFBF"/>
        </a:lt2>
        <a:accent1>
          <a:srgbClr val="EE987D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F5CABF"/>
        </a:accent5>
        <a:accent6>
          <a:srgbClr val="721F6B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FFFF"/>
        </a:dk2>
        <a:lt2>
          <a:srgbClr val="BFBFBF"/>
        </a:lt2>
        <a:accent1>
          <a:srgbClr val="EE987D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F5CABF"/>
        </a:accent5>
        <a:accent6>
          <a:srgbClr val="721F6B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446A"/>
        </a:dk2>
        <a:lt2>
          <a:srgbClr val="BFBFBF"/>
        </a:lt2>
        <a:accent1>
          <a:srgbClr val="EE987D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F5CABF"/>
        </a:accent5>
        <a:accent6>
          <a:srgbClr val="721F6B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446A"/>
        </a:dk2>
        <a:lt2>
          <a:srgbClr val="BFBFBF"/>
        </a:lt2>
        <a:accent1>
          <a:srgbClr val="00446A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AAB0B9"/>
        </a:accent5>
        <a:accent6>
          <a:srgbClr val="721F6B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446A"/>
        </a:dk2>
        <a:lt2>
          <a:srgbClr val="BFBFBF"/>
        </a:lt2>
        <a:accent1>
          <a:srgbClr val="00446A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AAB0B9"/>
        </a:accent5>
        <a:accent6>
          <a:srgbClr val="721F6B"/>
        </a:accent6>
        <a:hlink>
          <a:srgbClr val="F26649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716673"/>
        </a:dk2>
        <a:lt2>
          <a:srgbClr val="E7E7E7"/>
        </a:lt2>
        <a:accent1>
          <a:srgbClr val="00446A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AAB0B9"/>
        </a:accent5>
        <a:accent6>
          <a:srgbClr val="721F6B"/>
        </a:accent6>
        <a:hlink>
          <a:srgbClr val="F26649"/>
        </a:hlink>
        <a:folHlink>
          <a:srgbClr val="EE98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1">
        <a:dk1>
          <a:srgbClr val="000000"/>
        </a:dk1>
        <a:lt1>
          <a:srgbClr val="FFFFFF"/>
        </a:lt1>
        <a:dk2>
          <a:srgbClr val="4A4746"/>
        </a:dk2>
        <a:lt2>
          <a:srgbClr val="BFBFBF"/>
        </a:lt2>
        <a:accent1>
          <a:srgbClr val="EE987D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F5CABF"/>
        </a:accent5>
        <a:accent6>
          <a:srgbClr val="721F6B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000000"/>
        </a:dk1>
        <a:lt1>
          <a:srgbClr val="FFFFFF"/>
        </a:lt1>
        <a:dk2>
          <a:srgbClr val="FFFFFF"/>
        </a:dk2>
        <a:lt2>
          <a:srgbClr val="BFBFBF"/>
        </a:lt2>
        <a:accent1>
          <a:srgbClr val="EE987D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F5CABF"/>
        </a:accent5>
        <a:accent6>
          <a:srgbClr val="721F6B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3">
        <a:dk1>
          <a:srgbClr val="000000"/>
        </a:dk1>
        <a:lt1>
          <a:srgbClr val="FFFFFF"/>
        </a:lt1>
        <a:dk2>
          <a:srgbClr val="00446A"/>
        </a:dk2>
        <a:lt2>
          <a:srgbClr val="BFBFBF"/>
        </a:lt2>
        <a:accent1>
          <a:srgbClr val="EE987D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F5CABF"/>
        </a:accent5>
        <a:accent6>
          <a:srgbClr val="721F6B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4">
        <a:dk1>
          <a:srgbClr val="000000"/>
        </a:dk1>
        <a:lt1>
          <a:srgbClr val="FFFFFF"/>
        </a:lt1>
        <a:dk2>
          <a:srgbClr val="00446A"/>
        </a:dk2>
        <a:lt2>
          <a:srgbClr val="BFBFBF"/>
        </a:lt2>
        <a:accent1>
          <a:srgbClr val="00446A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AAB0B9"/>
        </a:accent5>
        <a:accent6>
          <a:srgbClr val="721F6B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5">
        <a:dk1>
          <a:srgbClr val="000000"/>
        </a:dk1>
        <a:lt1>
          <a:srgbClr val="FFFFFF"/>
        </a:lt1>
        <a:dk2>
          <a:srgbClr val="00446A"/>
        </a:dk2>
        <a:lt2>
          <a:srgbClr val="BFBFBF"/>
        </a:lt2>
        <a:accent1>
          <a:srgbClr val="00446A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AAB0B9"/>
        </a:accent5>
        <a:accent6>
          <a:srgbClr val="721F6B"/>
        </a:accent6>
        <a:hlink>
          <a:srgbClr val="F26649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6">
        <a:dk1>
          <a:srgbClr val="000000"/>
        </a:dk1>
        <a:lt1>
          <a:srgbClr val="FFFFFF"/>
        </a:lt1>
        <a:dk2>
          <a:srgbClr val="716673"/>
        </a:dk2>
        <a:lt2>
          <a:srgbClr val="E7E7E7"/>
        </a:lt2>
        <a:accent1>
          <a:srgbClr val="00446A"/>
        </a:accent1>
        <a:accent2>
          <a:srgbClr val="7E2377"/>
        </a:accent2>
        <a:accent3>
          <a:srgbClr val="FFFFFF"/>
        </a:accent3>
        <a:accent4>
          <a:srgbClr val="000000"/>
        </a:accent4>
        <a:accent5>
          <a:srgbClr val="AAB0B9"/>
        </a:accent5>
        <a:accent6>
          <a:srgbClr val="721F6B"/>
        </a:accent6>
        <a:hlink>
          <a:srgbClr val="F26649"/>
        </a:hlink>
        <a:folHlink>
          <a:srgbClr val="EE98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7">
        <a:dk1>
          <a:srgbClr val="000000"/>
        </a:dk1>
        <a:lt1>
          <a:srgbClr val="FFFFFF"/>
        </a:lt1>
        <a:dk2>
          <a:srgbClr val="716673"/>
        </a:dk2>
        <a:lt2>
          <a:srgbClr val="E7E7E7"/>
        </a:lt2>
        <a:accent1>
          <a:srgbClr val="00446A"/>
        </a:accent1>
        <a:accent2>
          <a:srgbClr val="721F6B"/>
        </a:accent2>
        <a:accent3>
          <a:srgbClr val="FFFFFF"/>
        </a:accent3>
        <a:accent4>
          <a:srgbClr val="000000"/>
        </a:accent4>
        <a:accent5>
          <a:srgbClr val="AAB0B9"/>
        </a:accent5>
        <a:accent6>
          <a:srgbClr val="671B60"/>
        </a:accent6>
        <a:hlink>
          <a:srgbClr val="F26649"/>
        </a:hlink>
        <a:folHlink>
          <a:srgbClr val="EE98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Custom 3">
      <a:dk1>
        <a:srgbClr val="00446A"/>
      </a:dk1>
      <a:lt1>
        <a:srgbClr val="FFFFFF"/>
      </a:lt1>
      <a:dk2>
        <a:srgbClr val="00446A"/>
      </a:dk2>
      <a:lt2>
        <a:srgbClr val="717073"/>
      </a:lt2>
      <a:accent1>
        <a:srgbClr val="F26649"/>
      </a:accent1>
      <a:accent2>
        <a:srgbClr val="717073"/>
      </a:accent2>
      <a:accent3>
        <a:srgbClr val="FFCF01"/>
      </a:accent3>
      <a:accent4>
        <a:srgbClr val="7E2377"/>
      </a:accent4>
      <a:accent5>
        <a:srgbClr val="F7B8B1"/>
      </a:accent5>
      <a:accent6>
        <a:srgbClr val="E25326"/>
      </a:accent6>
      <a:hlink>
        <a:srgbClr val="FFCF01"/>
      </a:hlink>
      <a:folHlink>
        <a:srgbClr val="F6072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26649"/>
        </a:accent1>
        <a:accent2>
          <a:srgbClr val="00446A"/>
        </a:accent2>
        <a:accent3>
          <a:srgbClr val="FFFFFF"/>
        </a:accent3>
        <a:accent4>
          <a:srgbClr val="000000"/>
        </a:accent4>
        <a:accent5>
          <a:srgbClr val="F7B8B1"/>
        </a:accent5>
        <a:accent6>
          <a:srgbClr val="003D5F"/>
        </a:accent6>
        <a:hlink>
          <a:srgbClr val="FFCF01"/>
        </a:hlink>
        <a:folHlink>
          <a:srgbClr val="F607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82ad3a63-90ad-4a46-a3cb-757f4658e205" origin="userSelected">
  <element uid="9036a7a1-5a4f-48d3-b24b-dfdab053dac9" value=""/>
  <element uid="03e9b10b-a1f9-4a88-9630-476473f62285" value=""/>
  <element uid="7349a702-6462-4442-88eb-c64cd513835c" value=""/>
</sisl>
</file>

<file path=customXml/itemProps1.xml><?xml version="1.0" encoding="utf-8"?>
<ds:datastoreItem xmlns:ds="http://schemas.openxmlformats.org/officeDocument/2006/customXml" ds:itemID="{4764499B-A1AD-4E35-A847-6CCD1EA691CA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1137</Words>
  <Application>Microsoft Office PowerPoint</Application>
  <PresentationFormat>On-screen Show (4:3)</PresentationFormat>
  <Paragraphs>200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MS Mincho</vt:lpstr>
      <vt:lpstr>MS PGothic</vt:lpstr>
      <vt:lpstr>Arial</vt:lpstr>
      <vt:lpstr>Calibri</vt:lpstr>
      <vt:lpstr>Rockwell</vt:lpstr>
      <vt:lpstr>Wingdings</vt:lpstr>
      <vt:lpstr>1_Office Theme</vt:lpstr>
      <vt:lpstr>Default Design</vt:lpstr>
      <vt:lpstr>Custom Design</vt:lpstr>
      <vt:lpstr>1_Custom Design</vt:lpstr>
      <vt:lpstr>Microsoft Excel 97-2003 Worksheet</vt:lpstr>
      <vt:lpstr>Risiken und Behandlung  von Hypokalzämien unter osteoprotektiver Therapie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Elements Communications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Many patients with advanced cancer develop bone metastases</dc:title>
  <dc:creator>Claire</dc:creator>
  <cp:keywords>*$%IU-*$%GenBus</cp:keywords>
  <cp:lastModifiedBy>Bast Deconinck, Carine</cp:lastModifiedBy>
  <cp:revision>808</cp:revision>
  <cp:lastPrinted>2014-01-13T10:29:42Z</cp:lastPrinted>
  <dcterms:created xsi:type="dcterms:W3CDTF">2011-06-17T09:05:01Z</dcterms:created>
  <dcterms:modified xsi:type="dcterms:W3CDTF">2019-03-28T10:16:26Z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81acd562-0f65-4bbc-8d0f-d978a4a8f506</vt:lpwstr>
  </property>
  <property fmtid="{D5CDD505-2E9C-101B-9397-08002B2CF9AE}" pid="3" name="bjSaver">
    <vt:lpwstr>SuEu8gN2UHnOAToCSH3enzKWQhSGUa/B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policy="82ad3a63-90ad-4a46-a3cb-757f4658e205" origin="userSelected" xmlns="http://www.boldonj</vt:lpwstr>
  </property>
  <property fmtid="{D5CDD505-2E9C-101B-9397-08002B2CF9AE}" pid="5" name="bjDocumentLabelXML-0">
    <vt:lpwstr>ames.com/2008/01/sie/internal/label"&gt;&lt;element uid="9036a7a1-5a4f-48d3-b24b-dfdab053dac9" value="" /&gt;&lt;element uid="03e9b10b-a1f9-4a88-9630-476473f62285" value="" /&gt;&lt;element uid="7349a702-6462-4442-88eb-c64cd513835c" value="" /&gt;&lt;/sisl&gt;</vt:lpwstr>
  </property>
  <property fmtid="{D5CDD505-2E9C-101B-9397-08002B2CF9AE}" pid="6" name="bjDocumentSecurityLabel">
    <vt:lpwstr>Internal Use Only - General Business</vt:lpwstr>
  </property>
</Properties>
</file>